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4"/>
  </p:notesMasterIdLst>
  <p:handoutMasterIdLst>
    <p:handoutMasterId r:id="rId175"/>
  </p:handoutMasterIdLst>
  <p:sldIdLst>
    <p:sldId id="644" r:id="rId5"/>
    <p:sldId id="736" r:id="rId6"/>
    <p:sldId id="5246" r:id="rId7"/>
    <p:sldId id="5223" r:id="rId8"/>
    <p:sldId id="737" r:id="rId9"/>
    <p:sldId id="743" r:id="rId10"/>
    <p:sldId id="5229" r:id="rId11"/>
    <p:sldId id="5247" r:id="rId12"/>
    <p:sldId id="5228" r:id="rId13"/>
    <p:sldId id="730" r:id="rId14"/>
    <p:sldId id="5230" r:id="rId15"/>
    <p:sldId id="773" r:id="rId16"/>
    <p:sldId id="772" r:id="rId17"/>
    <p:sldId id="296" r:id="rId18"/>
    <p:sldId id="372" r:id="rId19"/>
    <p:sldId id="2092" r:id="rId20"/>
    <p:sldId id="5231" r:id="rId21"/>
    <p:sldId id="2035" r:id="rId22"/>
    <p:sldId id="750" r:id="rId23"/>
    <p:sldId id="768" r:id="rId24"/>
    <p:sldId id="5251" r:id="rId25"/>
    <p:sldId id="5236" r:id="rId26"/>
    <p:sldId id="2071" r:id="rId27"/>
    <p:sldId id="292" r:id="rId28"/>
    <p:sldId id="560" r:id="rId29"/>
    <p:sldId id="5265" r:id="rId30"/>
    <p:sldId id="5237" r:id="rId31"/>
    <p:sldId id="2034" r:id="rId32"/>
    <p:sldId id="2039" r:id="rId33"/>
    <p:sldId id="5239" r:id="rId34"/>
    <p:sldId id="5238" r:id="rId35"/>
    <p:sldId id="5252" r:id="rId36"/>
    <p:sldId id="746" r:id="rId37"/>
    <p:sldId id="494" r:id="rId38"/>
    <p:sldId id="5232" r:id="rId39"/>
    <p:sldId id="297" r:id="rId40"/>
    <p:sldId id="260" r:id="rId41"/>
    <p:sldId id="2067" r:id="rId42"/>
    <p:sldId id="276" r:id="rId43"/>
    <p:sldId id="5266" r:id="rId44"/>
    <p:sldId id="761" r:id="rId45"/>
    <p:sldId id="762" r:id="rId46"/>
    <p:sldId id="770" r:id="rId47"/>
    <p:sldId id="5244" r:id="rId48"/>
    <p:sldId id="2075" r:id="rId49"/>
    <p:sldId id="5270" r:id="rId50"/>
    <p:sldId id="5258" r:id="rId51"/>
    <p:sldId id="748" r:id="rId52"/>
    <p:sldId id="757" r:id="rId53"/>
    <p:sldId id="495" r:id="rId54"/>
    <p:sldId id="5248" r:id="rId55"/>
    <p:sldId id="5234" r:id="rId56"/>
    <p:sldId id="5261" r:id="rId57"/>
    <p:sldId id="2068" r:id="rId58"/>
    <p:sldId id="5268" r:id="rId59"/>
    <p:sldId id="2069" r:id="rId60"/>
    <p:sldId id="303" r:id="rId61"/>
    <p:sldId id="5221" r:id="rId62"/>
    <p:sldId id="5220" r:id="rId63"/>
    <p:sldId id="5222" r:id="rId64"/>
    <p:sldId id="5269" r:id="rId65"/>
    <p:sldId id="5262" r:id="rId66"/>
    <p:sldId id="5260" r:id="rId67"/>
    <p:sldId id="5255" r:id="rId68"/>
    <p:sldId id="5271" r:id="rId69"/>
    <p:sldId id="734" r:id="rId70"/>
    <p:sldId id="2078" r:id="rId71"/>
    <p:sldId id="764" r:id="rId72"/>
    <p:sldId id="5245" r:id="rId73"/>
    <p:sldId id="2048" r:id="rId74"/>
    <p:sldId id="2045" r:id="rId75"/>
    <p:sldId id="2046" r:id="rId76"/>
    <p:sldId id="749" r:id="rId77"/>
    <p:sldId id="493" r:id="rId78"/>
    <p:sldId id="5249" r:id="rId79"/>
    <p:sldId id="5235" r:id="rId80"/>
    <p:sldId id="2060" r:id="rId81"/>
    <p:sldId id="5250" r:id="rId82"/>
    <p:sldId id="290" r:id="rId83"/>
    <p:sldId id="5272" r:id="rId84"/>
    <p:sldId id="503" r:id="rId85"/>
    <p:sldId id="5275" r:id="rId86"/>
    <p:sldId id="5273" r:id="rId87"/>
    <p:sldId id="5274" r:id="rId88"/>
    <p:sldId id="442" r:id="rId89"/>
    <p:sldId id="747" r:id="rId90"/>
    <p:sldId id="766" r:id="rId91"/>
    <p:sldId id="5233" r:id="rId92"/>
    <p:sldId id="299" r:id="rId93"/>
    <p:sldId id="5263" r:id="rId94"/>
    <p:sldId id="264" r:id="rId95"/>
    <p:sldId id="2070" r:id="rId96"/>
    <p:sldId id="5276" r:id="rId97"/>
    <p:sldId id="281" r:id="rId98"/>
    <p:sldId id="411" r:id="rId99"/>
    <p:sldId id="278" r:id="rId100"/>
    <p:sldId id="733" r:id="rId101"/>
    <p:sldId id="751" r:id="rId102"/>
    <p:sldId id="5240" r:id="rId103"/>
    <p:sldId id="5241" r:id="rId104"/>
    <p:sldId id="2072" r:id="rId105"/>
    <p:sldId id="5257" r:id="rId106"/>
    <p:sldId id="5253" r:id="rId107"/>
    <p:sldId id="742" r:id="rId108"/>
    <p:sldId id="769" r:id="rId109"/>
    <p:sldId id="752" r:id="rId110"/>
    <p:sldId id="2044" r:id="rId111"/>
    <p:sldId id="5242" r:id="rId112"/>
    <p:sldId id="2082" r:id="rId113"/>
    <p:sldId id="2085" r:id="rId114"/>
    <p:sldId id="5243" r:id="rId115"/>
    <p:sldId id="5254" r:id="rId116"/>
    <p:sldId id="5259" r:id="rId117"/>
    <p:sldId id="2053" r:id="rId118"/>
    <p:sldId id="2083" r:id="rId119"/>
    <p:sldId id="2041" r:id="rId120"/>
    <p:sldId id="2066" r:id="rId121"/>
    <p:sldId id="781" r:id="rId122"/>
    <p:sldId id="5264" r:id="rId123"/>
    <p:sldId id="2055" r:id="rId124"/>
    <p:sldId id="744" r:id="rId125"/>
    <p:sldId id="732" r:id="rId126"/>
    <p:sldId id="765" r:id="rId127"/>
    <p:sldId id="2077" r:id="rId128"/>
    <p:sldId id="478" r:id="rId129"/>
    <p:sldId id="474" r:id="rId130"/>
    <p:sldId id="2056" r:id="rId131"/>
    <p:sldId id="5283" r:id="rId132"/>
    <p:sldId id="5280" r:id="rId133"/>
    <p:sldId id="5278" r:id="rId134"/>
    <p:sldId id="5279" r:id="rId135"/>
    <p:sldId id="5282" r:id="rId136"/>
    <p:sldId id="5281" r:id="rId137"/>
    <p:sldId id="5214" r:id="rId138"/>
    <p:sldId id="5227" r:id="rId139"/>
    <p:sldId id="5226" r:id="rId140"/>
    <p:sldId id="5277" r:id="rId141"/>
    <p:sldId id="488" r:id="rId142"/>
    <p:sldId id="476" r:id="rId143"/>
    <p:sldId id="486" r:id="rId144"/>
    <p:sldId id="482" r:id="rId145"/>
    <p:sldId id="2076" r:id="rId146"/>
    <p:sldId id="479" r:id="rId147"/>
    <p:sldId id="483" r:id="rId148"/>
    <p:sldId id="487" r:id="rId149"/>
    <p:sldId id="735" r:id="rId150"/>
    <p:sldId id="741" r:id="rId151"/>
    <p:sldId id="2057" r:id="rId152"/>
    <p:sldId id="777" r:id="rId153"/>
    <p:sldId id="778" r:id="rId154"/>
    <p:sldId id="779" r:id="rId155"/>
    <p:sldId id="780" r:id="rId156"/>
    <p:sldId id="257" r:id="rId157"/>
    <p:sldId id="5212" r:id="rId158"/>
    <p:sldId id="2051" r:id="rId159"/>
    <p:sldId id="2052" r:id="rId160"/>
    <p:sldId id="2043" r:id="rId161"/>
    <p:sldId id="274" r:id="rId162"/>
    <p:sldId id="2049" r:id="rId163"/>
    <p:sldId id="298" r:id="rId164"/>
    <p:sldId id="283" r:id="rId165"/>
    <p:sldId id="269" r:id="rId166"/>
    <p:sldId id="270" r:id="rId167"/>
    <p:sldId id="259" r:id="rId168"/>
    <p:sldId id="261" r:id="rId169"/>
    <p:sldId id="729" r:id="rId170"/>
    <p:sldId id="714" r:id="rId171"/>
    <p:sldId id="262" r:id="rId172"/>
    <p:sldId id="263" r:id="rId173"/>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E00"/>
    <a:srgbClr val="FF7C00"/>
    <a:srgbClr val="0C8FCC"/>
    <a:srgbClr val="00FF00"/>
    <a:srgbClr val="CC0ECC"/>
    <a:srgbClr val="CCC30C"/>
    <a:srgbClr val="3FCCB6"/>
    <a:srgbClr val="FF0000"/>
    <a:srgbClr val="078FCB"/>
    <a:srgbClr val="FF0A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9"/>
    <p:restoredTop sz="99449" autoAdjust="0"/>
  </p:normalViewPr>
  <p:slideViewPr>
    <p:cSldViewPr>
      <p:cViewPr>
        <p:scale>
          <a:sx n="140" d="100"/>
          <a:sy n="140" d="100"/>
        </p:scale>
        <p:origin x="1024" y="160"/>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viewProps" Target="viewProps.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handoutMaster" Target="handoutMasters/handout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presProps" Target="pres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0823-B99B-8CE5-4842-F44BE0AF3B1D}"/>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C89A8B9C-23A6-FACF-9C98-3818389FCC3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20</a:t>
            </a:fld>
            <a:endParaRPr lang="en-US" altLang="en-US" sz="1200"/>
          </a:p>
        </p:txBody>
      </p:sp>
      <p:sp>
        <p:nvSpPr>
          <p:cNvPr id="21506" name="Rectangle 2">
            <a:extLst>
              <a:ext uri="{FF2B5EF4-FFF2-40B4-BE49-F238E27FC236}">
                <a16:creationId xmlns:a16="http://schemas.microsoft.com/office/drawing/2014/main" id="{D385F0B2-2E39-B57A-4EBA-A5EACA681B94}"/>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BDE28B1D-9F78-1262-183D-2AC67355099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3524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5252E-87D2-A29D-49D5-71E0774C3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13119-FA70-CB2E-26ED-BF1339D29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13882-A376-9F59-8817-EA6860C95800}"/>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a:extLst>
              <a:ext uri="{FF2B5EF4-FFF2-40B4-BE49-F238E27FC236}">
                <a16:creationId xmlns:a16="http://schemas.microsoft.com/office/drawing/2014/main" id="{971A1C9E-4BD6-22DF-6903-EFB091BF1B11}"/>
              </a:ext>
            </a:extLst>
          </p:cNvPr>
          <p:cNvSpPr>
            <a:spLocks noGrp="1"/>
          </p:cNvSpPr>
          <p:nvPr>
            <p:ph type="sldNum" sz="quarter" idx="5"/>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329780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DBE2C37-83E6-49B3-CD88-99010844652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48E9339-2BBB-4413-92B3-3F2B07B8A76D}"/>
              </a:ext>
            </a:extLst>
          </p:cNvPr>
          <p:cNvSpPr>
            <a:spLocks noGrp="1" noChangeArrowheads="1"/>
          </p:cNvSpPr>
          <p:nvPr>
            <p:ph type="sldNum" sz="quarter" idx="5"/>
          </p:nvPr>
        </p:nvSpPr>
        <p:spPr>
          <a:ln/>
        </p:spPr>
        <p:txBody>
          <a:bodyPr/>
          <a:lstStyle/>
          <a:p>
            <a:fld id="{6E2A76AB-612C-8A46-B1D0-7780BA3B631C}" type="slidenum">
              <a:rPr lang="en-US" altLang="en-US"/>
              <a:pPr/>
              <a:t>25</a:t>
            </a:fld>
            <a:endParaRPr lang="en-US" altLang="en-US"/>
          </a:p>
        </p:txBody>
      </p:sp>
      <p:sp>
        <p:nvSpPr>
          <p:cNvPr id="491522" name="Rectangle 2">
            <a:extLst>
              <a:ext uri="{FF2B5EF4-FFF2-40B4-BE49-F238E27FC236}">
                <a16:creationId xmlns:a16="http://schemas.microsoft.com/office/drawing/2014/main" id="{FF97FD6E-C302-797B-89FE-634A01620A1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12C22F3A-FC92-AF86-CE73-EE0C04D1CEF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375196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34</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36</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39</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86A48-4C17-29CF-DD5F-23DA9259B1CF}"/>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A8D62477-8FA3-C0D3-42CD-7E1E96171A8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43</a:t>
            </a:fld>
            <a:endParaRPr lang="en-US" altLang="en-US" sz="1200"/>
          </a:p>
        </p:txBody>
      </p:sp>
      <p:sp>
        <p:nvSpPr>
          <p:cNvPr id="21506" name="Rectangle 2">
            <a:extLst>
              <a:ext uri="{FF2B5EF4-FFF2-40B4-BE49-F238E27FC236}">
                <a16:creationId xmlns:a16="http://schemas.microsoft.com/office/drawing/2014/main" id="{D0048B08-69FE-E991-F588-B77915DAF13A}"/>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EF50C042-3AA5-330D-C6B8-67C0C79702B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9629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79864-E155-1A0F-9354-2F7DD5ACA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05B97-52FA-AB1E-6519-71862701C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57EB7-39EE-8FDA-5ABA-A3BF70051E5E}"/>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a:extLst>
              <a:ext uri="{FF2B5EF4-FFF2-40B4-BE49-F238E27FC236}">
                <a16:creationId xmlns:a16="http://schemas.microsoft.com/office/drawing/2014/main" id="{0633EEA5-5657-B3EE-7D6A-6887C7394572}"/>
              </a:ext>
            </a:extLst>
          </p:cNvPr>
          <p:cNvSpPr>
            <a:spLocks noGrp="1"/>
          </p:cNvSpPr>
          <p:nvPr>
            <p:ph type="sldNum" sz="quarter" idx="5"/>
          </p:nvPr>
        </p:nvSpPr>
        <p:spPr/>
        <p:txBody>
          <a:bodyPr/>
          <a:lstStyle/>
          <a:p>
            <a:fld id="{687653B5-CE8F-4032-ADA5-1E1B0879BAD9}" type="slidenum">
              <a:rPr lang="en-GB" altLang="en-US" smtClean="0"/>
              <a:pPr/>
              <a:t>45</a:t>
            </a:fld>
            <a:endParaRPr lang="en-GB" altLang="en-US"/>
          </a:p>
        </p:txBody>
      </p:sp>
    </p:spTree>
    <p:extLst>
      <p:ext uri="{BB962C8B-B14F-4D97-AF65-F5344CB8AC3E}">
        <p14:creationId xmlns:p14="http://schemas.microsoft.com/office/powerpoint/2010/main" val="237874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A165C-6F24-638A-3C94-17022CEEC587}"/>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046F58CD-1370-9162-08EC-FD5EC4E1DA00}"/>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50</a:t>
            </a:fld>
            <a:endParaRPr lang="en-US" altLang="en-US" sz="1200"/>
          </a:p>
        </p:txBody>
      </p:sp>
      <p:sp>
        <p:nvSpPr>
          <p:cNvPr id="21506" name="Rectangle 2">
            <a:extLst>
              <a:ext uri="{FF2B5EF4-FFF2-40B4-BE49-F238E27FC236}">
                <a16:creationId xmlns:a16="http://schemas.microsoft.com/office/drawing/2014/main" id="{2D487814-2FB1-F153-F896-5B2120555F6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EF25EFA-A004-FABA-1298-3AEDA53D217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1961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3C5F-FCDD-38A8-02F5-43BF995F3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51AC9-9C2C-7E88-7620-A09E65374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3658C-1038-FC73-124F-30F3C0964B9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a:extLst>
              <a:ext uri="{FF2B5EF4-FFF2-40B4-BE49-F238E27FC236}">
                <a16:creationId xmlns:a16="http://schemas.microsoft.com/office/drawing/2014/main" id="{81B9D073-CE7A-C1DF-F522-F9E81D160F36}"/>
              </a:ext>
            </a:extLst>
          </p:cNvPr>
          <p:cNvSpPr>
            <a:spLocks noGrp="1"/>
          </p:cNvSpPr>
          <p:nvPr>
            <p:ph type="sldNum" sz="quarter" idx="5"/>
          </p:nvPr>
        </p:nvSpPr>
        <p:spPr/>
        <p:txBody>
          <a:bodyPr/>
          <a:lstStyle/>
          <a:p>
            <a:fld id="{687653B5-CE8F-4032-ADA5-1E1B0879BAD9}" type="slidenum">
              <a:rPr lang="en-GB" altLang="en-US" smtClean="0"/>
              <a:pPr/>
              <a:t>54</a:t>
            </a:fld>
            <a:endParaRPr lang="en-GB" altLang="en-US"/>
          </a:p>
        </p:txBody>
      </p:sp>
    </p:spTree>
    <p:extLst>
      <p:ext uri="{BB962C8B-B14F-4D97-AF65-F5344CB8AC3E}">
        <p14:creationId xmlns:p14="http://schemas.microsoft.com/office/powerpoint/2010/main" val="357665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75932-17AA-BE70-D2D6-E32875F24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DEBC8-878B-552B-351F-0A96C903F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D9E19-C8ED-31F1-89EC-F3825375A58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a:extLst>
              <a:ext uri="{FF2B5EF4-FFF2-40B4-BE49-F238E27FC236}">
                <a16:creationId xmlns:a16="http://schemas.microsoft.com/office/drawing/2014/main" id="{06F7AC15-F925-CEB6-849C-C296D2B6D038}"/>
              </a:ext>
            </a:extLst>
          </p:cNvPr>
          <p:cNvSpPr>
            <a:spLocks noGrp="1"/>
          </p:cNvSpPr>
          <p:nvPr>
            <p:ph type="sldNum" sz="quarter" idx="10"/>
          </p:nvPr>
        </p:nvSpPr>
        <p:spPr/>
        <p:txBody>
          <a:bodyPr/>
          <a:lstStyle/>
          <a:p>
            <a:fld id="{687653B5-CE8F-4032-ADA5-1E1B0879BAD9}" type="slidenum">
              <a:rPr lang="en-GB" altLang="en-US" smtClean="0"/>
              <a:pPr/>
              <a:t>57</a:t>
            </a:fld>
            <a:endParaRPr lang="en-GB" altLang="en-US"/>
          </a:p>
        </p:txBody>
      </p:sp>
    </p:spTree>
    <p:extLst>
      <p:ext uri="{BB962C8B-B14F-4D97-AF65-F5344CB8AC3E}">
        <p14:creationId xmlns:p14="http://schemas.microsoft.com/office/powerpoint/2010/main" val="255993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0058A-B910-51A6-4BDC-B48EF83A9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3A204-AF4B-B2BB-61BD-C1AABCEFB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DFE3A-0E35-96F8-1DA0-06522F4F470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a:extLst>
              <a:ext uri="{FF2B5EF4-FFF2-40B4-BE49-F238E27FC236}">
                <a16:creationId xmlns:a16="http://schemas.microsoft.com/office/drawing/2014/main" id="{3A972E16-B7AE-602E-C4C8-D65904BF73DE}"/>
              </a:ext>
            </a:extLst>
          </p:cNvPr>
          <p:cNvSpPr>
            <a:spLocks noGrp="1"/>
          </p:cNvSpPr>
          <p:nvPr>
            <p:ph type="sldNum" sz="quarter" idx="5"/>
          </p:nvPr>
        </p:nvSpPr>
        <p:spPr/>
        <p:txBody>
          <a:bodyPr/>
          <a:lstStyle/>
          <a:p>
            <a:fld id="{687653B5-CE8F-4032-ADA5-1E1B0879BAD9}" type="slidenum">
              <a:rPr lang="en-GB" altLang="en-US" smtClean="0"/>
              <a:pPr/>
              <a:t>63</a:t>
            </a:fld>
            <a:endParaRPr lang="en-GB" altLang="en-US"/>
          </a:p>
        </p:txBody>
      </p:sp>
    </p:spTree>
    <p:extLst>
      <p:ext uri="{BB962C8B-B14F-4D97-AF65-F5344CB8AC3E}">
        <p14:creationId xmlns:p14="http://schemas.microsoft.com/office/powerpoint/2010/main" val="3649178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FBD2A89-7E63-D2C7-41D1-61A39593EF4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72E66C6-3ED1-FC61-099A-FB7B774BA1CF}"/>
              </a:ext>
            </a:extLst>
          </p:cNvPr>
          <p:cNvSpPr>
            <a:spLocks noGrp="1" noChangeArrowheads="1"/>
          </p:cNvSpPr>
          <p:nvPr>
            <p:ph type="sldNum" sz="quarter"/>
          </p:nvPr>
        </p:nvSpPr>
        <p:spPr/>
        <p:txBody>
          <a:bodyPr/>
          <a:lstStyle/>
          <a:p>
            <a:pPr>
              <a:defRPr/>
            </a:pPr>
            <a:fld id="{37010A26-7B13-874C-AAAD-CC75741A6BD4}" type="slidenum">
              <a:rPr lang="en-US"/>
              <a:pPr>
                <a:defRPr/>
              </a:pPr>
              <a:t>66</a:t>
            </a:fld>
            <a:endParaRPr lang="en-US"/>
          </a:p>
        </p:txBody>
      </p:sp>
      <p:sp>
        <p:nvSpPr>
          <p:cNvPr id="49153" name="Text Box 1">
            <a:extLst>
              <a:ext uri="{FF2B5EF4-FFF2-40B4-BE49-F238E27FC236}">
                <a16:creationId xmlns:a16="http://schemas.microsoft.com/office/drawing/2014/main" id="{321917E7-F021-C8F3-8871-6D4630B855FC}"/>
              </a:ext>
            </a:extLst>
          </p:cNvPr>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66</a:t>
            </a:fld>
            <a:endParaRPr lang="en-US" sz="1300"/>
          </a:p>
        </p:txBody>
      </p:sp>
      <p:sp>
        <p:nvSpPr>
          <p:cNvPr id="49154" name="Text Box 2">
            <a:extLst>
              <a:ext uri="{FF2B5EF4-FFF2-40B4-BE49-F238E27FC236}">
                <a16:creationId xmlns:a16="http://schemas.microsoft.com/office/drawing/2014/main" id="{7E9EFC07-26D6-0B22-626F-7756E1A5C032}"/>
              </a:ext>
            </a:extLst>
          </p:cNvPr>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a:extLst>
              <a:ext uri="{FF2B5EF4-FFF2-40B4-BE49-F238E27FC236}">
                <a16:creationId xmlns:a16="http://schemas.microsoft.com/office/drawing/2014/main" id="{73C2A331-8C49-C139-5BDE-28E098E54689}"/>
              </a:ext>
            </a:extLst>
          </p:cNvPr>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013590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AC014-DFC4-E689-558E-8DAA54642B5A}"/>
            </a:ext>
          </a:extLst>
        </p:cNvPr>
        <p:cNvGrpSpPr/>
        <p:nvPr/>
      </p:nvGrpSpPr>
      <p:grpSpPr>
        <a:xfrm>
          <a:off x="0" y="0"/>
          <a:ext cx="0" cy="0"/>
          <a:chOff x="0" y="0"/>
          <a:chExt cx="0" cy="0"/>
        </a:xfrm>
      </p:grpSpPr>
      <p:sp>
        <p:nvSpPr>
          <p:cNvPr id="23553" name="Rectangle 7">
            <a:extLst>
              <a:ext uri="{FF2B5EF4-FFF2-40B4-BE49-F238E27FC236}">
                <a16:creationId xmlns:a16="http://schemas.microsoft.com/office/drawing/2014/main" id="{4E9FCB33-F878-DF3F-6383-B9AF4B5586A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68</a:t>
            </a:fld>
            <a:endParaRPr lang="en-US" altLang="en-US" sz="1200"/>
          </a:p>
        </p:txBody>
      </p:sp>
      <p:sp>
        <p:nvSpPr>
          <p:cNvPr id="23554" name="Rectangle 2">
            <a:extLst>
              <a:ext uri="{FF2B5EF4-FFF2-40B4-BE49-F238E27FC236}">
                <a16:creationId xmlns:a16="http://schemas.microsoft.com/office/drawing/2014/main" id="{E927A102-36FF-4A7A-7CC4-949E8D61B390}"/>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593C7EC0-13B1-1ADE-FC03-86A66DE83A28}"/>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2681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1C5F2-D200-84AF-4879-9FFA6E571D8C}"/>
            </a:ext>
          </a:extLst>
        </p:cNvPr>
        <p:cNvGrpSpPr/>
        <p:nvPr/>
      </p:nvGrpSpPr>
      <p:grpSpPr>
        <a:xfrm>
          <a:off x="0" y="0"/>
          <a:ext cx="0" cy="0"/>
          <a:chOff x="0" y="0"/>
          <a:chExt cx="0" cy="0"/>
        </a:xfrm>
      </p:grpSpPr>
      <p:sp>
        <p:nvSpPr>
          <p:cNvPr id="25601" name="Rectangle 7">
            <a:extLst>
              <a:ext uri="{FF2B5EF4-FFF2-40B4-BE49-F238E27FC236}">
                <a16:creationId xmlns:a16="http://schemas.microsoft.com/office/drawing/2014/main" id="{A3A63C73-1BC7-6A9D-A912-02A37B107D0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74</a:t>
            </a:fld>
            <a:endParaRPr lang="en-US" altLang="en-US" sz="1200"/>
          </a:p>
        </p:txBody>
      </p:sp>
      <p:sp>
        <p:nvSpPr>
          <p:cNvPr id="25602" name="Rectangle 2">
            <a:extLst>
              <a:ext uri="{FF2B5EF4-FFF2-40B4-BE49-F238E27FC236}">
                <a16:creationId xmlns:a16="http://schemas.microsoft.com/office/drawing/2014/main" id="{7E55156D-0FD3-E52D-0B4A-55C6E1C57CFD}"/>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74BA610A-A06F-58DF-25BB-1B059932F39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09248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AD290-DA34-4A85-EEB7-8E8A71459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BE125-C719-6A01-81AB-E3D6CDC83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56F8B-1831-F581-C211-B95BF183EDF1}"/>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a:extLst>
              <a:ext uri="{FF2B5EF4-FFF2-40B4-BE49-F238E27FC236}">
                <a16:creationId xmlns:a16="http://schemas.microsoft.com/office/drawing/2014/main" id="{8BF382D8-A6C8-388A-9F3B-A2AB068E9671}"/>
              </a:ext>
            </a:extLst>
          </p:cNvPr>
          <p:cNvSpPr>
            <a:spLocks noGrp="1"/>
          </p:cNvSpPr>
          <p:nvPr>
            <p:ph type="sldNum" sz="quarter" idx="5"/>
          </p:nvPr>
        </p:nvSpPr>
        <p:spPr/>
        <p:txBody>
          <a:bodyPr/>
          <a:lstStyle/>
          <a:p>
            <a:fld id="{687653B5-CE8F-4032-ADA5-1E1B0879BAD9}" type="slidenum">
              <a:rPr lang="en-GB" altLang="en-US" smtClean="0"/>
              <a:pPr/>
              <a:t>77</a:t>
            </a:fld>
            <a:endParaRPr lang="en-GB" altLang="en-US"/>
          </a:p>
        </p:txBody>
      </p:sp>
    </p:spTree>
    <p:extLst>
      <p:ext uri="{BB962C8B-B14F-4D97-AF65-F5344CB8AC3E}">
        <p14:creationId xmlns:p14="http://schemas.microsoft.com/office/powerpoint/2010/main" val="2051052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5F275-BBD2-CE7F-6B6E-9F0E465F7C14}"/>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B458A20-E370-94DA-361F-CCD1949760CC}"/>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DDF83F2C-CB8F-5771-C69A-44AD37BE5896}"/>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a:extLst>
              <a:ext uri="{FF2B5EF4-FFF2-40B4-BE49-F238E27FC236}">
                <a16:creationId xmlns:a16="http://schemas.microsoft.com/office/drawing/2014/main" id="{77E5C07D-61F9-13CE-D241-BF1876420269}"/>
              </a:ext>
            </a:extLst>
          </p:cNvPr>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79</a:t>
            </a:fld>
            <a:endParaRPr lang="en-US" sz="1200">
              <a:solidFill>
                <a:srgbClr val="000000"/>
              </a:solidFill>
            </a:endParaRPr>
          </a:p>
        </p:txBody>
      </p:sp>
    </p:spTree>
    <p:extLst>
      <p:ext uri="{BB962C8B-B14F-4D97-AF65-F5344CB8AC3E}">
        <p14:creationId xmlns:p14="http://schemas.microsoft.com/office/powerpoint/2010/main" val="4057194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ea typeface="ＭＳ Ｐゴシック" pitchFamily="34" charset="-128"/>
              </a:rPr>
              <a:t>12/12/12: Figure title here is from document; in original PPT file, the title </a:t>
            </a:r>
            <a:r>
              <a:rPr lang="en-US">
                <a:latin typeface="Times New Roman" pitchFamily="18" charset="0"/>
                <a:ea typeface="ＭＳ Ｐゴシック" pitchFamily="34" charset="-128"/>
              </a:rPr>
              <a:t>is “</a:t>
            </a:r>
            <a:r>
              <a:rPr lang="en-GB" b="1"/>
              <a:t>ABCBPA </a:t>
            </a:r>
            <a:r>
              <a:rPr lang="en-GB" b="1" dirty="0"/>
              <a:t>PSLT Return - </a:t>
            </a:r>
            <a:endParaRPr lang="en-US" b="1" dirty="0"/>
          </a:p>
          <a:p>
            <a:pPr eaLnBrk="1" hangingPunct="1"/>
            <a:r>
              <a:rPr lang="en-GB" b="1" dirty="0"/>
              <a:t>SSI Agency supported by </a:t>
            </a:r>
            <a:r>
              <a:rPr lang="en-GB" b="1"/>
              <a:t>SSI Agency”</a:t>
            </a:r>
            <a:endParaRPr lang="en-US" b="1" dirty="0"/>
          </a:p>
        </p:txBody>
      </p:sp>
      <p:sp>
        <p:nvSpPr>
          <p:cNvPr id="4608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14CA37EA-CC32-452D-BF41-C34F0A78CF13}" type="slidenum">
              <a:rPr lang="en-US" sz="1200">
                <a:solidFill>
                  <a:srgbClr val="000000"/>
                </a:solidFill>
              </a:rPr>
              <a:pPr algn="r" fontAlgn="base">
                <a:spcBef>
                  <a:spcPct val="0"/>
                </a:spcBef>
                <a:spcAft>
                  <a:spcPct val="0"/>
                </a:spcAft>
              </a:pPr>
              <a:t>81</a:t>
            </a:fld>
            <a:endParaRPr lang="en-US" sz="1200">
              <a:solidFill>
                <a:srgbClr val="000000"/>
              </a:solidFill>
            </a:endParaRPr>
          </a:p>
        </p:txBody>
      </p:sp>
    </p:spTree>
    <p:extLst>
      <p:ext uri="{BB962C8B-B14F-4D97-AF65-F5344CB8AC3E}">
        <p14:creationId xmlns:p14="http://schemas.microsoft.com/office/powerpoint/2010/main" val="1665914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6F432-1617-4654-F7D5-1B88B3976D27}"/>
            </a:ext>
          </a:extLst>
        </p:cNvPr>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9588715-425E-C4B2-E51C-35DB23188192}"/>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CEE8CB53-61B3-64A8-3223-0F44BB023D2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a:extLst>
              <a:ext uri="{FF2B5EF4-FFF2-40B4-BE49-F238E27FC236}">
                <a16:creationId xmlns:a16="http://schemas.microsoft.com/office/drawing/2014/main" id="{BEE14123-1103-8A91-701F-1D7C214A0F70}"/>
              </a:ext>
            </a:extLst>
          </p:cNvPr>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85</a:t>
            </a:fld>
            <a:endParaRPr lang="en-US" sz="1200"/>
          </a:p>
        </p:txBody>
      </p:sp>
    </p:spTree>
    <p:extLst>
      <p:ext uri="{BB962C8B-B14F-4D97-AF65-F5344CB8AC3E}">
        <p14:creationId xmlns:p14="http://schemas.microsoft.com/office/powerpoint/2010/main" val="384197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87</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4</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4</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785068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89</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94</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95</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97</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99</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2236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101</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102</a:t>
            </a:fld>
            <a:endParaRPr lang="en-GB" altLang="en-US"/>
          </a:p>
        </p:txBody>
      </p:sp>
    </p:spTree>
    <p:extLst>
      <p:ext uri="{BB962C8B-B14F-4D97-AF65-F5344CB8AC3E}">
        <p14:creationId xmlns:p14="http://schemas.microsoft.com/office/powerpoint/2010/main" val="1574918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107</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109</a:t>
            </a:fld>
            <a:endParaRPr lang="en-GB" altLang="en-US"/>
          </a:p>
        </p:txBody>
      </p:sp>
    </p:spTree>
    <p:extLst>
      <p:ext uri="{BB962C8B-B14F-4D97-AF65-F5344CB8AC3E}">
        <p14:creationId xmlns:p14="http://schemas.microsoft.com/office/powerpoint/2010/main" val="2721059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113</a:t>
            </a:fld>
            <a:endParaRPr lang="en-GB" altLang="en-US"/>
          </a:p>
        </p:txBody>
      </p:sp>
    </p:spTree>
    <p:extLst>
      <p:ext uri="{BB962C8B-B14F-4D97-AF65-F5344CB8AC3E}">
        <p14:creationId xmlns:p14="http://schemas.microsoft.com/office/powerpoint/2010/main" val="155639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6</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075659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114</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81F14A-84C3-C21B-C971-359BAFD775A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706236D-1116-AD1E-A888-9E575B1FFBCA}"/>
              </a:ext>
            </a:extLst>
          </p:cNvPr>
          <p:cNvSpPr>
            <a:spLocks noGrp="1" noChangeArrowheads="1"/>
          </p:cNvSpPr>
          <p:nvPr>
            <p:ph type="sldNum" sz="quarter"/>
          </p:nvPr>
        </p:nvSpPr>
        <p:spPr/>
        <p:txBody>
          <a:bodyPr/>
          <a:lstStyle/>
          <a:p>
            <a:pPr>
              <a:defRPr/>
            </a:pPr>
            <a:fld id="{153EEB2A-01F6-ED49-B825-33EDF41833EF}" type="slidenum">
              <a:rPr lang="en-US"/>
              <a:pPr>
                <a:defRPr/>
              </a:pPr>
              <a:t>122</a:t>
            </a:fld>
            <a:endParaRPr lang="en-US"/>
          </a:p>
        </p:txBody>
      </p:sp>
      <p:sp>
        <p:nvSpPr>
          <p:cNvPr id="45057" name="Text Box 1">
            <a:extLst>
              <a:ext uri="{FF2B5EF4-FFF2-40B4-BE49-F238E27FC236}">
                <a16:creationId xmlns:a16="http://schemas.microsoft.com/office/drawing/2014/main" id="{C15EBC16-D039-0597-7B34-F01BFF01F133}"/>
              </a:ext>
            </a:extLst>
          </p:cNvPr>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122</a:t>
            </a:fld>
            <a:endParaRPr lang="en-US" sz="1300"/>
          </a:p>
        </p:txBody>
      </p:sp>
      <p:sp>
        <p:nvSpPr>
          <p:cNvPr id="45058" name="Text Box 2">
            <a:extLst>
              <a:ext uri="{FF2B5EF4-FFF2-40B4-BE49-F238E27FC236}">
                <a16:creationId xmlns:a16="http://schemas.microsoft.com/office/drawing/2014/main" id="{E35BC1CA-2ED0-7A21-F82B-94FC9CEFB8F8}"/>
              </a:ext>
            </a:extLst>
          </p:cNvPr>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a:extLst>
              <a:ext uri="{FF2B5EF4-FFF2-40B4-BE49-F238E27FC236}">
                <a16:creationId xmlns:a16="http://schemas.microsoft.com/office/drawing/2014/main" id="{F4976D26-F8AA-1BC1-4C7D-532529B00839}"/>
              </a:ext>
            </a:extLst>
          </p:cNvPr>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63567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125</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37239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126</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0689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138</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139</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140</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141</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142</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143</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7</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7</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144</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145</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146</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149</a:t>
            </a:fld>
            <a:endParaRPr lang="en-GB" altLang="en-US"/>
          </a:p>
        </p:txBody>
      </p:sp>
    </p:spTree>
    <p:extLst>
      <p:ext uri="{BB962C8B-B14F-4D97-AF65-F5344CB8AC3E}">
        <p14:creationId xmlns:p14="http://schemas.microsoft.com/office/powerpoint/2010/main" val="2610976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150</a:t>
            </a:fld>
            <a:endParaRPr lang="en-GB" altLang="en-US"/>
          </a:p>
        </p:txBody>
      </p:sp>
    </p:spTree>
    <p:extLst>
      <p:ext uri="{BB962C8B-B14F-4D97-AF65-F5344CB8AC3E}">
        <p14:creationId xmlns:p14="http://schemas.microsoft.com/office/powerpoint/2010/main" val="231370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151</a:t>
            </a:fld>
            <a:endParaRPr lang="en-GB" altLang="en-US"/>
          </a:p>
        </p:txBody>
      </p:sp>
    </p:spTree>
    <p:extLst>
      <p:ext uri="{BB962C8B-B14F-4D97-AF65-F5344CB8AC3E}">
        <p14:creationId xmlns:p14="http://schemas.microsoft.com/office/powerpoint/2010/main" val="21329965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152</a:t>
            </a:fld>
            <a:endParaRPr lang="en-GB" altLang="en-US"/>
          </a:p>
        </p:txBody>
      </p:sp>
    </p:spTree>
    <p:extLst>
      <p:ext uri="{BB962C8B-B14F-4D97-AF65-F5344CB8AC3E}">
        <p14:creationId xmlns:p14="http://schemas.microsoft.com/office/powerpoint/2010/main" val="3567714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153</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430275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158</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160</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10</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10</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161</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166</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166</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12</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14</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15</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28 Mar 2024</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28 Mar 2024</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5" y="6454143"/>
            <a:ext cx="363421" cy="280881"/>
          </a:xfrm>
          <a:prstGeom prst="rect">
            <a:avLst/>
          </a:prstGeom>
        </p:spPr>
      </p:pic>
      <p:sp>
        <p:nvSpPr>
          <p:cNvPr id="10" name="Content Placeholder 2"/>
          <p:cNvSpPr>
            <a:spLocks noGrp="1"/>
          </p:cNvSpPr>
          <p:nvPr>
            <p:ph sz="quarter" idx="19"/>
          </p:nvPr>
        </p:nvSpPr>
        <p:spPr>
          <a:xfrm>
            <a:off x="254000" y="2136141"/>
            <a:ext cx="8514079" cy="3625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8">
            <a:extLst>
              <a:ext uri="{FF2B5EF4-FFF2-40B4-BE49-F238E27FC236}">
                <a16:creationId xmlns:a16="http://schemas.microsoft.com/office/drawing/2014/main" id="{E5D1BC3C-A796-9D4C-BC42-BAFCC4B82A5E}"/>
              </a:ext>
            </a:extLst>
          </p:cNvPr>
          <p:cNvSpPr>
            <a:spLocks noGrp="1"/>
          </p:cNvSpPr>
          <p:nvPr>
            <p:ph type="title"/>
          </p:nvPr>
        </p:nvSpPr>
        <p:spPr>
          <a:xfrm>
            <a:off x="254001" y="1296637"/>
            <a:ext cx="8514080" cy="578801"/>
          </a:xfrm>
        </p:spPr>
        <p:txBody>
          <a:bodyPr>
            <a:noAutofit/>
          </a:bodyPr>
          <a:lstStyle/>
          <a:p>
            <a:r>
              <a:rPr lang="en-US"/>
              <a:t>Click to edit Master title style</a:t>
            </a:r>
          </a:p>
        </p:txBody>
      </p:sp>
      <p:pic>
        <p:nvPicPr>
          <p:cNvPr id="13" name="Picture 12">
            <a:extLst>
              <a:ext uri="{FF2B5EF4-FFF2-40B4-BE49-F238E27FC236}">
                <a16:creationId xmlns:a16="http://schemas.microsoft.com/office/drawing/2014/main" id="{B779C721-477D-EC49-9A44-2679110C4C5D}"/>
              </a:ext>
            </a:extLst>
          </p:cNvPr>
          <p:cNvPicPr>
            <a:picLocks noChangeAspect="1"/>
          </p:cNvPicPr>
          <p:nvPr userDrawn="1"/>
        </p:nvPicPr>
        <p:blipFill>
          <a:blip r:embed="rId3"/>
          <a:stretch>
            <a:fillRect/>
          </a:stretch>
        </p:blipFill>
        <p:spPr>
          <a:xfrm>
            <a:off x="0" y="2"/>
            <a:ext cx="9144000" cy="729129"/>
          </a:xfrm>
          <a:prstGeom prst="rect">
            <a:avLst/>
          </a:prstGeom>
        </p:spPr>
      </p:pic>
      <p:sp>
        <p:nvSpPr>
          <p:cNvPr id="4" name="Date Placeholder 3">
            <a:extLst>
              <a:ext uri="{FF2B5EF4-FFF2-40B4-BE49-F238E27FC236}">
                <a16:creationId xmlns:a16="http://schemas.microsoft.com/office/drawing/2014/main" id="{585CC67A-8AC2-F444-9D50-8E6F610CD54C}"/>
              </a:ext>
            </a:extLst>
          </p:cNvPr>
          <p:cNvSpPr>
            <a:spLocks noGrp="1"/>
          </p:cNvSpPr>
          <p:nvPr>
            <p:ph type="dt" sz="half" idx="20"/>
          </p:nvPr>
        </p:nvSpPr>
        <p:spPr/>
        <p:txBody>
          <a:bodyPr/>
          <a:lstStyle/>
          <a:p>
            <a:r>
              <a:rPr lang="en-US"/>
              <a:t>28 Mar 2024</a:t>
            </a:r>
            <a:endParaRPr lang="en-US" dirty="0"/>
          </a:p>
        </p:txBody>
      </p:sp>
      <p:sp>
        <p:nvSpPr>
          <p:cNvPr id="5" name="Footer Placeholder 4">
            <a:extLst>
              <a:ext uri="{FF2B5EF4-FFF2-40B4-BE49-F238E27FC236}">
                <a16:creationId xmlns:a16="http://schemas.microsoft.com/office/drawing/2014/main" id="{6BCC3086-E0B1-B648-A265-637E30029543}"/>
              </a:ext>
            </a:extLst>
          </p:cNvPr>
          <p:cNvSpPr>
            <a:spLocks noGrp="1"/>
          </p:cNvSpPr>
          <p:nvPr>
            <p:ph type="ftr" sz="quarter" idx="21"/>
          </p:nvPr>
        </p:nvSpPr>
        <p:spPr/>
        <p:txBody>
          <a:bodyPr/>
          <a:lstStyle/>
          <a:p>
            <a:endParaRPr lang="en-US" dirty="0"/>
          </a:p>
        </p:txBody>
      </p:sp>
      <p:sp>
        <p:nvSpPr>
          <p:cNvPr id="6" name="Slide Number Placeholder 5">
            <a:extLst>
              <a:ext uri="{FF2B5EF4-FFF2-40B4-BE49-F238E27FC236}">
                <a16:creationId xmlns:a16="http://schemas.microsoft.com/office/drawing/2014/main" id="{6E94DEAC-7342-944E-BEA6-1D4169B64360}"/>
              </a:ext>
            </a:extLst>
          </p:cNvPr>
          <p:cNvSpPr>
            <a:spLocks noGrp="1"/>
          </p:cNvSpPr>
          <p:nvPr>
            <p:ph type="sldNum" sz="quarter" idx="22"/>
          </p:nvPr>
        </p:nvSpPr>
        <p:spPr/>
        <p:txBody>
          <a:bodyPr/>
          <a:lstStyle/>
          <a:p>
            <a:fld id="{1BA354C8-45E3-4E72-B8A7-299530F3F3A9}" type="slidenum">
              <a:rPr lang="en-US" smtClean="0"/>
              <a:pPr/>
              <a:t>‹#›</a:t>
            </a:fld>
            <a:endParaRPr lang="en-US" dirty="0"/>
          </a:p>
        </p:txBody>
      </p:sp>
    </p:spTree>
    <p:extLst>
      <p:ext uri="{BB962C8B-B14F-4D97-AF65-F5344CB8AC3E}">
        <p14:creationId xmlns:p14="http://schemas.microsoft.com/office/powerpoint/2010/main" val="208598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C48A5B58-8089-496F-E7E3-6EFE0110E464}"/>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28 Mar 2024</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1002">
            <a:extLst>
              <a:ext uri="{FF2B5EF4-FFF2-40B4-BE49-F238E27FC236}">
                <a16:creationId xmlns:a16="http://schemas.microsoft.com/office/drawing/2014/main" id="{529BE747-61D0-525F-D0D7-6C47316B25D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28 Mar 2024</a:t>
            </a:r>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www.google.com/search?client=firefox-b-1-e&amp;sca_esv=596015288&amp;sxsrf=AM9HkKm3aFSNsavr_KGeCVr0PKBfs9wvJA:1704481303179&amp;q=postulated&amp;si=ALGXSlbnOEZPfHsS2MaPJwdaOxE_S6GuWtt6ulU9gH8mu0khjCvsaYmEqn0yceXHCD1b2m4z7cGohE-bB2nOhfKrspgqUMN1ltLBH7tRlE88Ow0hXfHXilk%3D&amp;expnd=1"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png"/><Relationship Id="rId7"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36.png"/></Relationships>
</file>

<file path=ppt/slides/_rels/slide1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xpression_(linguistics)" TargetMode="External"/><Relationship Id="rId7" Type="http://schemas.openxmlformats.org/officeDocument/2006/relationships/hyperlink" Target="https://en.wikipedia.org/wiki/Domain_of_discourse" TargetMode="External"/><Relationship Id="rId2" Type="http://schemas.openxmlformats.org/officeDocument/2006/relationships/hyperlink" Target="https://en.wikipedia.org/wiki/Compound_(linguistics)" TargetMode="External"/><Relationship Id="rId1" Type="http://schemas.openxmlformats.org/officeDocument/2006/relationships/slideLayout" Target="../slideLayouts/slideLayout2.xml"/><Relationship Id="rId6" Type="http://schemas.openxmlformats.org/officeDocument/2006/relationships/hyperlink" Target="https://en.wikipedia.org/wiki/Information_science" TargetMode="External"/><Relationship Id="rId5" Type="http://schemas.openxmlformats.org/officeDocument/2006/relationships/hyperlink" Target="https://en.wikipedia.org/wiki/Computer_science" TargetMode="External"/><Relationship Id="rId4" Type="http://schemas.openxmlformats.org/officeDocument/2006/relationships/hyperlink" Target="https://en.wikipedia.org/wiki/Context_(language_us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Engineering" TargetMode="External"/><Relationship Id="rId13" Type="http://schemas.openxmlformats.org/officeDocument/2006/relationships/hyperlink" Target="https://en.wikipedia.org/wiki/Synergy" TargetMode="External"/><Relationship Id="rId3" Type="http://schemas.openxmlformats.org/officeDocument/2006/relationships/hyperlink" Target="https://en.wikipedia.org/wiki/Systems_architecture" TargetMode="External"/><Relationship Id="rId7" Type="http://schemas.openxmlformats.org/officeDocument/2006/relationships/hyperlink" Target="https://en.wikipedia.org/wiki/Interdisciplinary" TargetMode="External"/><Relationship Id="rId12" Type="http://schemas.openxmlformats.org/officeDocument/2006/relationships/hyperlink" Target="https://en.wikipedia.org/wiki/Systems_thinking" TargetMode="External"/><Relationship Id="rId2" Type="http://schemas.openxmlformats.org/officeDocument/2006/relationships/hyperlink" Target="https://en.wikipedia.org/wiki/Information_and_communications_technology" TargetMode="External"/><Relationship Id="rId1" Type="http://schemas.openxmlformats.org/officeDocument/2006/relationships/slideLayout" Target="../slideLayouts/slideLayout2.xml"/><Relationship Id="rId6" Type="http://schemas.openxmlformats.org/officeDocument/2006/relationships/hyperlink" Target="https://en.wikipedia.org/wiki/Systems_architect" TargetMode="External"/><Relationship Id="rId11" Type="http://schemas.openxmlformats.org/officeDocument/2006/relationships/hyperlink" Target="https://en.wikipedia.org/wiki/Enterprise_life_cycle" TargetMode="External"/><Relationship Id="rId5" Type="http://schemas.openxmlformats.org/officeDocument/2006/relationships/hyperlink" Target="https://en.wikipedia.org/wiki/Implementation" TargetMode="External"/><Relationship Id="rId10" Type="http://schemas.openxmlformats.org/officeDocument/2006/relationships/hyperlink" Target="https://en.wikipedia.org/wiki/Complex_system" TargetMode="External"/><Relationship Id="rId4" Type="http://schemas.openxmlformats.org/officeDocument/2006/relationships/hyperlink" Target="https://en.wikipedia.org/wiki/Requirements" TargetMode="External"/><Relationship Id="rId9" Type="http://schemas.openxmlformats.org/officeDocument/2006/relationships/hyperlink" Target="https://en.wikipedia.org/wiki/Engineering_management" TargetMode="External"/><Relationship Id="rId14" Type="http://schemas.openxmlformats.org/officeDocument/2006/relationships/hyperlink" Target="https://en.wikipedia.org/wiki/Function_(engineering)"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en.wikipedia.org/wiki/Domain_of_discours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28 Mar 2024</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652977" y="4511099"/>
            <a:ext cx="7990457"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sz="2000" dirty="0">
                <a:solidFill>
                  <a:srgbClr val="000099"/>
                </a:solidFill>
              </a:rPr>
              <a:t>Peter Shames, Systems Engineering Area Director</a:t>
            </a:r>
          </a:p>
          <a:p>
            <a:pPr algn="ctr"/>
            <a:r>
              <a:rPr lang="en-US" sz="1600" dirty="0">
                <a:solidFill>
                  <a:srgbClr val="000099"/>
                </a:solidFill>
              </a:rPr>
              <a:t>Fred </a:t>
            </a:r>
            <a:r>
              <a:rPr lang="en-US" sz="1600" dirty="0" err="1">
                <a:solidFill>
                  <a:srgbClr val="000099"/>
                </a:solidFill>
              </a:rPr>
              <a:t>Slane</a:t>
            </a:r>
            <a:r>
              <a:rPr lang="en-US" sz="1600" dirty="0">
                <a:solidFill>
                  <a:srgbClr val="000099"/>
                </a:solidFill>
              </a:rPr>
              <a:t>, Ramon </a:t>
            </a:r>
            <a:r>
              <a:rPr lang="en-US" sz="1600" dirty="0" err="1">
                <a:solidFill>
                  <a:srgbClr val="000099"/>
                </a:solidFill>
              </a:rPr>
              <a:t>Krosley</a:t>
            </a:r>
            <a:r>
              <a:rPr lang="en-US" sz="1600" dirty="0">
                <a:solidFill>
                  <a:srgbClr val="000099"/>
                </a:solidFill>
              </a:rPr>
              <a:t>, Costin </a:t>
            </a:r>
            <a:r>
              <a:rPr lang="en-US" sz="1600" dirty="0" err="1">
                <a:solidFill>
                  <a:srgbClr val="000099"/>
                </a:solidFill>
              </a:rPr>
              <a:t>Radulescu</a:t>
            </a:r>
            <a:r>
              <a:rPr lang="en-US" sz="1600" dirty="0">
                <a:solidFill>
                  <a:srgbClr val="000099"/>
                </a:solidFill>
              </a:rPr>
              <a:t>, </a:t>
            </a:r>
            <a:r>
              <a:rPr lang="en-US" sz="1600" dirty="0" err="1">
                <a:solidFill>
                  <a:srgbClr val="000099"/>
                </a:solidFill>
              </a:rPr>
              <a:t>Shelbun</a:t>
            </a:r>
            <a:r>
              <a:rPr lang="en-US" sz="1600" dirty="0">
                <a:solidFill>
                  <a:srgbClr val="000099"/>
                </a:solidFill>
              </a:rPr>
              <a:t> Cheng, Christian </a:t>
            </a:r>
            <a:r>
              <a:rPr lang="en-US" sz="1600" dirty="0" err="1">
                <a:solidFill>
                  <a:srgbClr val="000099"/>
                </a:solidFill>
              </a:rPr>
              <a:t>Stangl</a:t>
            </a:r>
            <a:endParaRPr lang="en-US" sz="1600" dirty="0">
              <a:solidFill>
                <a:srgbClr val="000099"/>
              </a:solidFill>
            </a:endParaRPr>
          </a:p>
          <a:p>
            <a:pPr algn="ctr"/>
            <a:endParaRPr lang="en-US" sz="800" u="sng" dirty="0">
              <a:solidFill>
                <a:schemeClr val="accent1"/>
              </a:solidFill>
            </a:endParaRPr>
          </a:p>
          <a:p>
            <a:pPr algn="ctr"/>
            <a:r>
              <a:rPr lang="en-US" sz="1400" dirty="0">
                <a:solidFill>
                  <a:srgbClr val="000099"/>
                </a:solidFill>
              </a:rPr>
              <a:t>8 Apr 2024</a:t>
            </a:r>
          </a:p>
          <a:p>
            <a:pPr algn="ctr"/>
            <a:r>
              <a:rPr lang="en-US" sz="1400" u="sng" dirty="0">
                <a:solidFill>
                  <a:srgbClr val="FF0000"/>
                </a:solidFill>
              </a:rPr>
              <a:t>(“Word” version, edited for easy use as figures)</a:t>
            </a:r>
          </a:p>
          <a:p>
            <a:pPr algn="ctr"/>
            <a:r>
              <a:rPr lang="en-US" sz="1400" u="sng" dirty="0">
                <a:solidFill>
                  <a:srgbClr val="FF0000"/>
                </a:solidFill>
              </a:rPr>
              <a:t>Updated post 8 Apr 24 WG review</a:t>
            </a:r>
            <a:endParaRPr lang="en-US" sz="1050" u="sng"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179514"/>
            <a:ext cx="4767262" cy="2470273"/>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401638" y="1108916"/>
            <a:ext cx="2128838" cy="423863"/>
          </a:xfrm>
          <a:prstGeom prst="rect">
            <a:avLst/>
          </a:prstGeom>
          <a:solidFill>
            <a:schemeClr val="accent2"/>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Enterprise</a:t>
            </a:r>
          </a:p>
        </p:txBody>
      </p:sp>
      <p:sp>
        <p:nvSpPr>
          <p:cNvPr id="9220" name="Text Box 4"/>
          <p:cNvSpPr txBox="1">
            <a:spLocks noChangeArrowheads="1"/>
          </p:cNvSpPr>
          <p:nvPr/>
        </p:nvSpPr>
        <p:spPr bwMode="auto">
          <a:xfrm>
            <a:off x="2890838" y="1056482"/>
            <a:ext cx="3357562" cy="52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Capabilities, Organizations, Governance</a:t>
            </a:r>
          </a:p>
        </p:txBody>
      </p:sp>
      <p:sp>
        <p:nvSpPr>
          <p:cNvPr id="9221" name="Rectangle 5"/>
          <p:cNvSpPr>
            <a:spLocks noChangeArrowheads="1"/>
          </p:cNvSpPr>
          <p:nvPr/>
        </p:nvSpPr>
        <p:spPr bwMode="auto">
          <a:xfrm>
            <a:off x="1193800" y="2532810"/>
            <a:ext cx="2128838" cy="423863"/>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Physical</a:t>
            </a:r>
          </a:p>
        </p:txBody>
      </p:sp>
      <p:sp>
        <p:nvSpPr>
          <p:cNvPr id="9222" name="Text Box 6"/>
          <p:cNvSpPr txBox="1">
            <a:spLocks noChangeArrowheads="1"/>
          </p:cNvSpPr>
          <p:nvPr/>
        </p:nvSpPr>
        <p:spPr bwMode="auto">
          <a:xfrm>
            <a:off x="3655219" y="23622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Component &amp; Connector perspective</a:t>
            </a:r>
          </a:p>
        </p:txBody>
      </p:sp>
      <p:sp>
        <p:nvSpPr>
          <p:cNvPr id="9223" name="Rectangle 7"/>
          <p:cNvSpPr>
            <a:spLocks noChangeArrowheads="1"/>
          </p:cNvSpPr>
          <p:nvPr/>
        </p:nvSpPr>
        <p:spPr bwMode="auto">
          <a:xfrm>
            <a:off x="762000" y="1820863"/>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chemeClr val="bg1"/>
                </a:solidFill>
              </a:rPr>
              <a:t>Functional</a:t>
            </a:r>
          </a:p>
        </p:txBody>
      </p:sp>
      <p:sp>
        <p:nvSpPr>
          <p:cNvPr id="9224" name="Text Box 8"/>
          <p:cNvSpPr txBox="1">
            <a:spLocks noChangeArrowheads="1"/>
          </p:cNvSpPr>
          <p:nvPr/>
        </p:nvSpPr>
        <p:spPr bwMode="auto">
          <a:xfrm>
            <a:off x="3348038" y="1757892"/>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1947862" y="3972632"/>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chemeClr val="bg1"/>
                </a:solidFill>
              </a:rPr>
              <a:t>Information</a:t>
            </a:r>
          </a:p>
        </p:txBody>
      </p:sp>
      <p:sp>
        <p:nvSpPr>
          <p:cNvPr id="9226" name="Text Box 10"/>
          <p:cNvSpPr txBox="1">
            <a:spLocks noChangeArrowheads="1"/>
          </p:cNvSpPr>
          <p:nvPr/>
        </p:nvSpPr>
        <p:spPr bwMode="auto">
          <a:xfrm>
            <a:off x="4419600" y="3914206"/>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Data Concerns</a:t>
            </a:r>
          </a:p>
          <a:p>
            <a:pPr>
              <a:buClrTx/>
              <a:buFontTx/>
              <a:buNone/>
              <a:defRPr/>
            </a:pPr>
            <a:r>
              <a:rPr lang="en-US" sz="1400" b="1" dirty="0"/>
              <a:t>Relationships and transformations</a:t>
            </a:r>
          </a:p>
        </p:txBody>
      </p:sp>
      <p:sp>
        <p:nvSpPr>
          <p:cNvPr id="9227" name="Rectangle 11"/>
          <p:cNvSpPr>
            <a:spLocks noChangeArrowheads="1"/>
          </p:cNvSpPr>
          <p:nvPr/>
        </p:nvSpPr>
        <p:spPr bwMode="auto">
          <a:xfrm>
            <a:off x="1577149" y="3263332"/>
            <a:ext cx="2128838" cy="422275"/>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Communications</a:t>
            </a:r>
          </a:p>
        </p:txBody>
      </p:sp>
      <p:sp>
        <p:nvSpPr>
          <p:cNvPr id="9228" name="Text Box 12"/>
          <p:cNvSpPr txBox="1">
            <a:spLocks noChangeArrowheads="1"/>
          </p:cNvSpPr>
          <p:nvPr/>
        </p:nvSpPr>
        <p:spPr bwMode="auto">
          <a:xfrm>
            <a:off x="4076700" y="3214119"/>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Protocol Concerns</a:t>
            </a:r>
          </a:p>
          <a:p>
            <a:pPr>
              <a:buClrTx/>
              <a:buFontTx/>
              <a:buNone/>
              <a:defRPr/>
            </a:pPr>
            <a:r>
              <a:rPr lang="en-US" sz="1400" b="1" dirty="0"/>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62" y="941459"/>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712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ISO 42010 and IEEE 1471</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Text Box 6">
            <a:extLst>
              <a:ext uri="{FF2B5EF4-FFF2-40B4-BE49-F238E27FC236}">
                <a16:creationId xmlns:a16="http://schemas.microsoft.com/office/drawing/2014/main" id="{6B58FCC1-4509-7627-F792-912F27B673BD}"/>
              </a:ext>
            </a:extLst>
          </p:cNvPr>
          <p:cNvSpPr txBox="1">
            <a:spLocks noChangeArrowheads="1"/>
          </p:cNvSpPr>
          <p:nvPr/>
        </p:nvSpPr>
        <p:spPr bwMode="auto">
          <a:xfrm>
            <a:off x="3911600" y="2767332"/>
            <a:ext cx="3048000" cy="4330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100" b="1" dirty="0"/>
              <a:t>Connectivity Derived Viewpoint</a:t>
            </a:r>
          </a:p>
          <a:p>
            <a:pPr>
              <a:buClrTx/>
              <a:buFontTx/>
              <a:buNone/>
              <a:defRPr/>
            </a:pPr>
            <a:r>
              <a:rPr lang="en-US" sz="1100" b="1" dirty="0"/>
              <a:t>Structural Derived Viewpoint</a:t>
            </a:r>
            <a:endParaRPr lang="en-US" sz="1400" b="1" dirty="0"/>
          </a:p>
        </p:txBody>
      </p:sp>
      <p:sp>
        <p:nvSpPr>
          <p:cNvPr id="4" name="Rectangle 9">
            <a:extLst>
              <a:ext uri="{FF2B5EF4-FFF2-40B4-BE49-F238E27FC236}">
                <a16:creationId xmlns:a16="http://schemas.microsoft.com/office/drawing/2014/main" id="{BE5746B9-B23C-29E2-8FEA-15C3CBB56F56}"/>
              </a:ext>
            </a:extLst>
          </p:cNvPr>
          <p:cNvSpPr>
            <a:spLocks noChangeArrowheads="1"/>
          </p:cNvSpPr>
          <p:nvPr/>
        </p:nvSpPr>
        <p:spPr bwMode="auto">
          <a:xfrm>
            <a:off x="2258219" y="4678485"/>
            <a:ext cx="2128838" cy="423863"/>
          </a:xfrm>
          <a:prstGeom prst="rect">
            <a:avLst/>
          </a:prstGeom>
          <a:solidFill>
            <a:srgbClr val="FF7C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Services</a:t>
            </a:r>
          </a:p>
        </p:txBody>
      </p:sp>
      <p:sp>
        <p:nvSpPr>
          <p:cNvPr id="5" name="Text Box 10">
            <a:extLst>
              <a:ext uri="{FF2B5EF4-FFF2-40B4-BE49-F238E27FC236}">
                <a16:creationId xmlns:a16="http://schemas.microsoft.com/office/drawing/2014/main" id="{78B61399-9564-FB86-F3ED-31B9E73866C2}"/>
              </a:ext>
            </a:extLst>
          </p:cNvPr>
          <p:cNvSpPr txBox="1">
            <a:spLocks noChangeArrowheads="1"/>
          </p:cNvSpPr>
          <p:nvPr/>
        </p:nvSpPr>
        <p:spPr bwMode="auto">
          <a:xfrm>
            <a:off x="4729957" y="4620059"/>
            <a:ext cx="3531486" cy="52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System Service Concerns</a:t>
            </a:r>
          </a:p>
          <a:p>
            <a:pPr>
              <a:buClrTx/>
              <a:buFontTx/>
              <a:buNone/>
              <a:defRPr/>
            </a:pPr>
            <a:r>
              <a:rPr lang="en-US" sz="1400" b="1" dirty="0"/>
              <a:t>Interfaces, protocols, and data exchanged</a:t>
            </a:r>
          </a:p>
        </p:txBody>
      </p:sp>
      <p:sp>
        <p:nvSpPr>
          <p:cNvPr id="6" name="Rectangle 9">
            <a:extLst>
              <a:ext uri="{FF2B5EF4-FFF2-40B4-BE49-F238E27FC236}">
                <a16:creationId xmlns:a16="http://schemas.microsoft.com/office/drawing/2014/main" id="{16EFAE2E-986C-A324-E46B-720423A262F7}"/>
              </a:ext>
            </a:extLst>
          </p:cNvPr>
          <p:cNvSpPr>
            <a:spLocks noChangeArrowheads="1"/>
          </p:cNvSpPr>
          <p:nvPr/>
        </p:nvSpPr>
        <p:spPr bwMode="auto">
          <a:xfrm>
            <a:off x="2641568" y="5344493"/>
            <a:ext cx="2128838" cy="423863"/>
          </a:xfrm>
          <a:prstGeom prst="rect">
            <a:avLst/>
          </a:prstGeom>
          <a:solidFill>
            <a:srgbClr val="3FCCB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chemeClr val="bg1"/>
                </a:solidFill>
              </a:rPr>
              <a:t>Operations</a:t>
            </a:r>
          </a:p>
        </p:txBody>
      </p:sp>
      <p:sp>
        <p:nvSpPr>
          <p:cNvPr id="7" name="Text Box 10">
            <a:extLst>
              <a:ext uri="{FF2B5EF4-FFF2-40B4-BE49-F238E27FC236}">
                <a16:creationId xmlns:a16="http://schemas.microsoft.com/office/drawing/2014/main" id="{C4C030E0-7CB5-04A6-3E75-F2AD3001C79E}"/>
              </a:ext>
            </a:extLst>
          </p:cNvPr>
          <p:cNvSpPr txBox="1">
            <a:spLocks noChangeArrowheads="1"/>
          </p:cNvSpPr>
          <p:nvPr/>
        </p:nvSpPr>
        <p:spPr bwMode="auto">
          <a:xfrm>
            <a:off x="5113306" y="5286067"/>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Operations Concerns</a:t>
            </a:r>
          </a:p>
          <a:p>
            <a:pPr>
              <a:buClrTx/>
              <a:buFontTx/>
              <a:buNone/>
              <a:defRPr/>
            </a:pPr>
            <a:r>
              <a:rPr lang="en-US" sz="1400" b="1" dirty="0"/>
              <a:t>Processes, Activities, Products</a:t>
            </a:r>
          </a:p>
        </p:txBody>
      </p:sp>
      <p:sp>
        <p:nvSpPr>
          <p:cNvPr id="10" name="Date Placeholder 1">
            <a:extLst>
              <a:ext uri="{FF2B5EF4-FFF2-40B4-BE49-F238E27FC236}">
                <a16:creationId xmlns:a16="http://schemas.microsoft.com/office/drawing/2014/main" id="{8008825C-BC13-E843-A490-27988F42EDB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2-3</a:t>
            </a:r>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Service</a:t>
            </a:r>
            <a:r>
              <a:rPr lang="en-US" sz="2000" dirty="0">
                <a:solidFill>
                  <a:srgbClr val="0099A6"/>
                </a:solidFill>
              </a:rPr>
              <a:t>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4629150" y="4013070"/>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657600" y="1149075"/>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4191000" y="2509987"/>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5162550" y="2767162"/>
            <a:ext cx="1435827" cy="492273"/>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4143375" y="1663425"/>
            <a:ext cx="533400"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656840" y="3139275"/>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410075" y="1699273"/>
            <a:ext cx="871537" cy="346249"/>
          </a:xfrm>
          <a:prstGeom prst="rect">
            <a:avLst/>
          </a:prstGeom>
          <a:noFill/>
        </p:spPr>
        <p:txBody>
          <a:bodyPr wrap="square" rtlCol="0">
            <a:spAutoFit/>
          </a:bodyPr>
          <a:lstStyle/>
          <a:p>
            <a:r>
              <a:rPr lang="en-US" sz="825" dirty="0"/>
              <a:t>Implemented by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598377" y="3002260"/>
            <a:ext cx="928688"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a:p>
            <a:pPr algn="ctr"/>
            <a:r>
              <a:rPr lang="en-US" sz="1200" dirty="0">
                <a:solidFill>
                  <a:schemeClr val="bg1"/>
                </a:solidFill>
              </a:rPr>
              <a:t>Artifacts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391328" y="2514922"/>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418815" y="2517433"/>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390365" y="2774608"/>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a:off x="4676775" y="3024337"/>
            <a:ext cx="438150" cy="98873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438428" y="3315796"/>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676775" y="2509987"/>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800600" y="2070997"/>
            <a:ext cx="871537" cy="346249"/>
          </a:xfrm>
          <a:prstGeom prst="rect">
            <a:avLst/>
          </a:prstGeom>
          <a:noFill/>
        </p:spPr>
        <p:txBody>
          <a:bodyPr wrap="square" rtlCol="0">
            <a:spAutoFit/>
          </a:bodyPr>
          <a:lstStyle/>
          <a:p>
            <a:r>
              <a:rPr lang="en-US" sz="825" dirty="0"/>
              <a:t>Composed of …</a:t>
            </a:r>
          </a:p>
        </p:txBody>
      </p:sp>
      <p:sp>
        <p:nvSpPr>
          <p:cNvPr id="8" name="Rounded Rectangle 7">
            <a:extLst>
              <a:ext uri="{FF2B5EF4-FFF2-40B4-BE49-F238E27FC236}">
                <a16:creationId xmlns:a16="http://schemas.microsoft.com/office/drawing/2014/main" id="{40588B6C-D5F8-58D3-EFBF-EAFEF5E241DB}"/>
              </a:ext>
            </a:extLst>
          </p:cNvPr>
          <p:cNvSpPr/>
          <p:nvPr/>
        </p:nvSpPr>
        <p:spPr>
          <a:xfrm>
            <a:off x="1057275" y="3618707"/>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9" name="Straight Arrow Connector 8">
            <a:extLst>
              <a:ext uri="{FF2B5EF4-FFF2-40B4-BE49-F238E27FC236}">
                <a16:creationId xmlns:a16="http://schemas.microsoft.com/office/drawing/2014/main" id="{7FDC17B1-F641-D501-2A77-214024E42A8F}"/>
              </a:ext>
            </a:extLst>
          </p:cNvPr>
          <p:cNvCxnSpPr>
            <a:cxnSpLocks/>
            <a:stCxn id="69" idx="1"/>
            <a:endCxn id="8" idx="0"/>
          </p:cNvCxnSpPr>
          <p:nvPr/>
        </p:nvCxnSpPr>
        <p:spPr>
          <a:xfrm flipH="1">
            <a:off x="1543050" y="2774608"/>
            <a:ext cx="875765" cy="8440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F0AC3D-F528-F639-63C5-30700B70CF40}"/>
              </a:ext>
            </a:extLst>
          </p:cNvPr>
          <p:cNvSpPr txBox="1"/>
          <p:nvPr/>
        </p:nvSpPr>
        <p:spPr>
          <a:xfrm>
            <a:off x="1776145" y="3263739"/>
            <a:ext cx="871537" cy="346249"/>
          </a:xfrm>
          <a:prstGeom prst="rect">
            <a:avLst/>
          </a:prstGeom>
          <a:noFill/>
        </p:spPr>
        <p:txBody>
          <a:bodyPr wrap="square" rtlCol="0">
            <a:spAutoFit/>
          </a:bodyPr>
          <a:lstStyle/>
          <a:p>
            <a:r>
              <a:rPr lang="en-US" sz="825" dirty="0"/>
              <a:t>Accessed using 1..</a:t>
            </a:r>
          </a:p>
        </p:txBody>
      </p:sp>
      <p:cxnSp>
        <p:nvCxnSpPr>
          <p:cNvPr id="17" name="Straight Arrow Connector 16">
            <a:extLst>
              <a:ext uri="{FF2B5EF4-FFF2-40B4-BE49-F238E27FC236}">
                <a16:creationId xmlns:a16="http://schemas.microsoft.com/office/drawing/2014/main" id="{B527CB9F-9A7C-C76F-38A4-1D18C5A96A19}"/>
              </a:ext>
            </a:extLst>
          </p:cNvPr>
          <p:cNvCxnSpPr>
            <a:cxnSpLocks/>
            <a:stCxn id="12" idx="3"/>
            <a:endCxn id="19" idx="1"/>
          </p:cNvCxnSpPr>
          <p:nvPr/>
        </p:nvCxnSpPr>
        <p:spPr>
          <a:xfrm flipV="1">
            <a:off x="5162550" y="2237593"/>
            <a:ext cx="1297715" cy="529569"/>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98F1EF-491A-3FC0-B801-166E0A02FCA2}"/>
              </a:ext>
            </a:extLst>
          </p:cNvPr>
          <p:cNvSpPr txBox="1"/>
          <p:nvPr/>
        </p:nvSpPr>
        <p:spPr>
          <a:xfrm>
            <a:off x="5839704" y="2449733"/>
            <a:ext cx="734496" cy="219291"/>
          </a:xfrm>
          <a:prstGeom prst="rect">
            <a:avLst/>
          </a:prstGeom>
          <a:noFill/>
        </p:spPr>
        <p:txBody>
          <a:bodyPr wrap="none" rtlCol="0">
            <a:spAutoFit/>
          </a:bodyPr>
          <a:lstStyle/>
          <a:p>
            <a:r>
              <a:rPr lang="en-US" sz="825" dirty="0"/>
              <a:t>Supports ..</a:t>
            </a:r>
          </a:p>
        </p:txBody>
      </p:sp>
      <p:sp>
        <p:nvSpPr>
          <p:cNvPr id="19" name="Rounded Rectangle 18">
            <a:extLst>
              <a:ext uri="{FF2B5EF4-FFF2-40B4-BE49-F238E27FC236}">
                <a16:creationId xmlns:a16="http://schemas.microsoft.com/office/drawing/2014/main" id="{1C34EF58-9744-31BB-3AF1-CBF5AFF6711F}"/>
              </a:ext>
            </a:extLst>
          </p:cNvPr>
          <p:cNvSpPr/>
          <p:nvPr/>
        </p:nvSpPr>
        <p:spPr>
          <a:xfrm>
            <a:off x="6460265" y="1980418"/>
            <a:ext cx="106680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cxnSp>
        <p:nvCxnSpPr>
          <p:cNvPr id="20" name="Straight Arrow Connector 19">
            <a:extLst>
              <a:ext uri="{FF2B5EF4-FFF2-40B4-BE49-F238E27FC236}">
                <a16:creationId xmlns:a16="http://schemas.microsoft.com/office/drawing/2014/main" id="{0A880F5D-EEBA-91E1-D90A-9C94272AA3D8}"/>
              </a:ext>
            </a:extLst>
          </p:cNvPr>
          <p:cNvCxnSpPr>
            <a:cxnSpLocks/>
            <a:stCxn id="6" idx="3"/>
            <a:endCxn id="22" idx="1"/>
          </p:cNvCxnSpPr>
          <p:nvPr/>
        </p:nvCxnSpPr>
        <p:spPr>
          <a:xfrm>
            <a:off x="5600700" y="4270245"/>
            <a:ext cx="1006053" cy="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9CC2C1A-4491-A228-D417-FDFF2BF568A8}"/>
              </a:ext>
            </a:extLst>
          </p:cNvPr>
          <p:cNvSpPr txBox="1"/>
          <p:nvPr/>
        </p:nvSpPr>
        <p:spPr>
          <a:xfrm>
            <a:off x="5777187" y="3986343"/>
            <a:ext cx="859531" cy="219291"/>
          </a:xfrm>
          <a:prstGeom prst="rect">
            <a:avLst/>
          </a:prstGeom>
          <a:noFill/>
        </p:spPr>
        <p:txBody>
          <a:bodyPr wrap="none" rtlCol="0">
            <a:spAutoFit/>
          </a:bodyPr>
          <a:lstStyle/>
          <a:p>
            <a:r>
              <a:rPr lang="en-US" sz="825" dirty="0"/>
              <a:t>Implements ..</a:t>
            </a:r>
          </a:p>
        </p:txBody>
      </p:sp>
      <p:sp>
        <p:nvSpPr>
          <p:cNvPr id="22" name="Rounded Rectangle 21">
            <a:extLst>
              <a:ext uri="{FF2B5EF4-FFF2-40B4-BE49-F238E27FC236}">
                <a16:creationId xmlns:a16="http://schemas.microsoft.com/office/drawing/2014/main" id="{069BD84B-D1ED-83E1-AAC1-1F73506AD686}"/>
              </a:ext>
            </a:extLst>
          </p:cNvPr>
          <p:cNvSpPr/>
          <p:nvPr/>
        </p:nvSpPr>
        <p:spPr>
          <a:xfrm>
            <a:off x="6606753" y="4013070"/>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32" name="Straight Arrow Connector 31">
            <a:extLst>
              <a:ext uri="{FF2B5EF4-FFF2-40B4-BE49-F238E27FC236}">
                <a16:creationId xmlns:a16="http://schemas.microsoft.com/office/drawing/2014/main" id="{B382B762-29DB-9DD6-EDAA-511FA314E05F}"/>
              </a:ext>
            </a:extLst>
          </p:cNvPr>
          <p:cNvCxnSpPr>
            <a:cxnSpLocks/>
            <a:stCxn id="34" idx="0"/>
            <a:endCxn id="8" idx="3"/>
          </p:cNvCxnSpPr>
          <p:nvPr/>
        </p:nvCxnSpPr>
        <p:spPr>
          <a:xfrm flipH="1" flipV="1">
            <a:off x="2028825" y="3875882"/>
            <a:ext cx="864017" cy="651538"/>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209A07CB-828C-DC0D-B1BB-2D0A8DDA2A20}"/>
              </a:ext>
            </a:extLst>
          </p:cNvPr>
          <p:cNvSpPr/>
          <p:nvPr/>
        </p:nvSpPr>
        <p:spPr>
          <a:xfrm>
            <a:off x="2321127" y="4527420"/>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35" name="TextBox 34">
            <a:extLst>
              <a:ext uri="{FF2B5EF4-FFF2-40B4-BE49-F238E27FC236}">
                <a16:creationId xmlns:a16="http://schemas.microsoft.com/office/drawing/2014/main" id="{93871F35-8E4A-0B85-37C2-357FD416D0FA}"/>
              </a:ext>
            </a:extLst>
          </p:cNvPr>
          <p:cNvSpPr txBox="1"/>
          <p:nvPr/>
        </p:nvSpPr>
        <p:spPr>
          <a:xfrm>
            <a:off x="1755529" y="4181171"/>
            <a:ext cx="892153" cy="346249"/>
          </a:xfrm>
          <a:prstGeom prst="rect">
            <a:avLst/>
          </a:prstGeom>
          <a:noFill/>
        </p:spPr>
        <p:txBody>
          <a:bodyPr wrap="square" rtlCol="0">
            <a:spAutoFit/>
          </a:bodyPr>
          <a:lstStyle>
            <a:defPPr>
              <a:defRPr lang="en-US"/>
            </a:defPPr>
            <a:lvl1pPr>
              <a:defRPr sz="825"/>
            </a:lvl1pPr>
          </a:lstStyle>
          <a:p>
            <a:r>
              <a:rPr lang="en-US" dirty="0"/>
              <a:t>Implemented by (</a:t>
            </a:r>
            <a:r>
              <a:rPr lang="en-US" dirty="0" err="1"/>
              <a:t>corr</a:t>
            </a:r>
            <a:r>
              <a:rPr lang="en-US" dirty="0"/>
              <a:t>)</a:t>
            </a:r>
          </a:p>
        </p:txBody>
      </p:sp>
      <p:sp>
        <p:nvSpPr>
          <p:cNvPr id="3" name="Date Placeholder 1">
            <a:extLst>
              <a:ext uri="{FF2B5EF4-FFF2-40B4-BE49-F238E27FC236}">
                <a16:creationId xmlns:a16="http://schemas.microsoft.com/office/drawing/2014/main" id="{9B6A0DDD-2B73-240C-CC81-6536C04CCB4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11-2</a:t>
            </a:r>
          </a:p>
        </p:txBody>
      </p:sp>
    </p:spTree>
    <p:extLst>
      <p:ext uri="{BB962C8B-B14F-4D97-AF65-F5344CB8AC3E}">
        <p14:creationId xmlns:p14="http://schemas.microsoft.com/office/powerpoint/2010/main" val="42897972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85682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28 Mar 2024</a:t>
            </a:r>
            <a:endParaRPr lang="en-GB" dirty="0"/>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475115" y="2025653"/>
            <a:ext cx="1124940" cy="246221"/>
          </a:xfrm>
          <a:prstGeom prst="rect">
            <a:avLst/>
          </a:prstGeom>
          <a:noFill/>
        </p:spPr>
        <p:txBody>
          <a:bodyPr wrap="squar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5696353" y="1464837"/>
            <a:ext cx="1199863" cy="318528"/>
          </a:xfrm>
          <a:prstGeom prst="callout1">
            <a:avLst>
              <a:gd name="adj1" fmla="val 98681"/>
              <a:gd name="adj2" fmla="val 57086"/>
              <a:gd name="adj3" fmla="val 170214"/>
              <a:gd name="adj4" fmla="val 791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812178" y="858563"/>
            <a:ext cx="1777777" cy="308527"/>
          </a:xfrm>
          <a:prstGeom prst="callout1">
            <a:avLst>
              <a:gd name="adj1" fmla="val 109986"/>
              <a:gd name="adj2" fmla="val 71135"/>
              <a:gd name="adj3" fmla="val 368351"/>
              <a:gd name="adj4" fmla="val 91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Protocol </a:t>
            </a:r>
            <a:r>
              <a:rPr lang="en-GB" sz="800" b="0" dirty="0" err="1">
                <a:solidFill>
                  <a:schemeClr val="tx1"/>
                </a:solidFill>
                <a:latin typeface="Arial" panose="020B0604020202020204" pitchFamily="34" charset="0"/>
                <a:cs typeface="Arial" panose="020B0604020202020204" pitchFamily="34" charset="0"/>
              </a:rPr>
              <a:t>behavior</a:t>
            </a:r>
            <a:r>
              <a:rPr lang="en-GB" sz="8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2878014" y="475013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2878014" y="497060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2878014" y="519106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2878014" y="541153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316264" y="444030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2878014" y="452967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292223" y="417869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59737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692491"/>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334834" cy="319319"/>
          </a:xfrm>
          <a:prstGeom prst="callout1">
            <a:avLst>
              <a:gd name="adj1" fmla="val 108270"/>
              <a:gd name="adj2" fmla="val 40021"/>
              <a:gd name="adj3" fmla="val 269880"/>
              <a:gd name="adj4" fmla="val -6556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Provided Protocol Interface (</a:t>
            </a:r>
            <a:r>
              <a:rPr lang="en-GB" sz="800" b="0" dirty="0">
                <a:latin typeface="Arial" panose="020B0604020202020204" pitchFamily="34" charset="0"/>
                <a:cs typeface="Arial" panose="020B0604020202020204" pitchFamily="34" charset="0"/>
              </a:rPr>
              <a:t>Service</a:t>
            </a:r>
            <a:r>
              <a:rPr lang="en-GB" sz="800" b="0" dirty="0">
                <a:solidFill>
                  <a:schemeClr val="tx1"/>
                </a:solidFill>
                <a:latin typeface="Arial" panose="020B0604020202020204" pitchFamily="34" charset="0"/>
                <a:cs typeface="Arial" panose="020B0604020202020204" pitchFamily="34" charset="0"/>
              </a:rPr>
              <a:t>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2004230" y="2389730"/>
            <a:ext cx="1295397" cy="359404"/>
          </a:xfrm>
          <a:prstGeom prst="callout1">
            <a:avLst>
              <a:gd name="adj1" fmla="val 13930"/>
              <a:gd name="adj2" fmla="val -3058"/>
              <a:gd name="adj3" fmla="val -28363"/>
              <a:gd name="adj4" fmla="val -8698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54607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787611"/>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3" idx="4"/>
          </p:cNvCxnSpPr>
          <p:nvPr/>
        </p:nvCxnSpPr>
        <p:spPr bwMode="auto">
          <a:xfrm flipV="1">
            <a:off x="7667949" y="1695510"/>
            <a:ext cx="1" cy="123263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flipV="1">
            <a:off x="4553744" y="2921487"/>
            <a:ext cx="3114205" cy="665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562600" y="2910867"/>
            <a:ext cx="1103187"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layer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597371"/>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7239000" y="3268900"/>
            <a:ext cx="1027571" cy="307777"/>
          </a:xfrm>
          <a:prstGeom prst="callout1">
            <a:avLst>
              <a:gd name="adj1" fmla="val 1208"/>
              <a:gd name="adj2" fmla="val 44628"/>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Flow direction arrows (optional)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I/F</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Authorization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618939" y="3259009"/>
            <a:ext cx="987689" cy="474791"/>
          </a:xfrm>
          <a:prstGeom prst="callout1">
            <a:avLst>
              <a:gd name="adj1" fmla="val -2113"/>
              <a:gd name="adj2" fmla="val 46367"/>
              <a:gd name="adj3" fmla="val -91365"/>
              <a:gd name="adj4" fmla="val 4018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Interface Binding 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(multiple layers)</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579688" y="1617155"/>
            <a:ext cx="1255474" cy="314437"/>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latin typeface="Arial" panose="020B0604020202020204" pitchFamily="34" charset="0"/>
                <a:cs typeface="Arial" panose="020B0604020202020204" pitchFamily="34" charset="0"/>
              </a:rPr>
              <a:t>Svc Access Authorization </a:t>
            </a:r>
            <a:r>
              <a:rPr lang="en-GB" sz="800" b="0" dirty="0">
                <a:solidFill>
                  <a:schemeClr val="tx1"/>
                </a:solidFill>
                <a:latin typeface="Arial" panose="020B0604020202020204" pitchFamily="34" charset="0"/>
                <a:cs typeface="Arial" panose="020B0604020202020204" pitchFamily="34" charset="0"/>
              </a:rPr>
              <a:t>(optional)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15">
            <a:extLst>
              <a:ext uri="{FF2B5EF4-FFF2-40B4-BE49-F238E27FC236}">
                <a16:creationId xmlns:a16="http://schemas.microsoft.com/office/drawing/2014/main" id="{B18F3475-A810-8A1B-EFDB-02C5763012E0}"/>
              </a:ext>
            </a:extLst>
          </p:cNvPr>
          <p:cNvSpPr>
            <a:spLocks noChangeArrowheads="1"/>
          </p:cNvSpPr>
          <p:nvPr/>
        </p:nvSpPr>
        <p:spPr bwMode="auto">
          <a:xfrm>
            <a:off x="7182499" y="1309421"/>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t>Service</a:t>
            </a:r>
          </a:p>
          <a:p>
            <a:pPr algn="ctr"/>
            <a:r>
              <a:rPr lang="en-US" sz="1000" dirty="0"/>
              <a:t>Provider</a:t>
            </a:r>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
        <p:nvSpPr>
          <p:cNvPr id="10" name="TextBox 9">
            <a:extLst>
              <a:ext uri="{FF2B5EF4-FFF2-40B4-BE49-F238E27FC236}">
                <a16:creationId xmlns:a16="http://schemas.microsoft.com/office/drawing/2014/main" id="{8CF6ED47-7819-9371-681B-5260E25C29F3}"/>
              </a:ext>
            </a:extLst>
          </p:cNvPr>
          <p:cNvSpPr txBox="1"/>
          <p:nvPr/>
        </p:nvSpPr>
        <p:spPr>
          <a:xfrm>
            <a:off x="7740383" y="2285609"/>
            <a:ext cx="1117294"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SDUs</a:t>
            </a:r>
          </a:p>
          <a:p>
            <a:pPr algn="ctr"/>
            <a:r>
              <a:rPr lang="en-GB" sz="800" dirty="0">
                <a:latin typeface="Arial" panose="020B0604020202020204" pitchFamily="34" charset="0"/>
                <a:cs typeface="Arial" panose="020B0604020202020204" pitchFamily="34" charset="0"/>
              </a:rPr>
              <a:t>(data flow)</a:t>
            </a:r>
            <a:endParaRPr lang="en-GB" sz="800" dirty="0">
              <a:solidFill>
                <a:schemeClr val="tx1"/>
              </a:solidFill>
              <a:latin typeface="Arial" panose="020B0604020202020204" pitchFamily="34" charset="0"/>
              <a:cs typeface="Arial" panose="020B0604020202020204" pitchFamily="34" charset="0"/>
            </a:endParaRPr>
          </a:p>
        </p:txBody>
      </p:sp>
      <p:sp>
        <p:nvSpPr>
          <p:cNvPr id="11" name="Date Placeholder 1">
            <a:extLst>
              <a:ext uri="{FF2B5EF4-FFF2-40B4-BE49-F238E27FC236}">
                <a16:creationId xmlns:a16="http://schemas.microsoft.com/office/drawing/2014/main" id="{6D1D81C8-D080-EFEB-F0CA-6CAA92F63F3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11-3</a:t>
            </a:r>
          </a:p>
        </p:txBody>
      </p:sp>
    </p:spTree>
    <p:extLst>
      <p:ext uri="{BB962C8B-B14F-4D97-AF65-F5344CB8AC3E}">
        <p14:creationId xmlns:p14="http://schemas.microsoft.com/office/powerpoint/2010/main" val="41916671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Simple Service View with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28 Mar 2024</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E0C62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Svc Provider Node</a:t>
            </a:r>
          </a:p>
        </p:txBody>
      </p:sp>
      <p:sp>
        <p:nvSpPr>
          <p:cNvPr id="6" name="Oval 8"/>
          <p:cNvSpPr>
            <a:spLocks noChangeArrowheads="1"/>
          </p:cNvSpPr>
          <p:nvPr/>
        </p:nvSpPr>
        <p:spPr bwMode="auto">
          <a:xfrm>
            <a:off x="710311" y="1983434"/>
            <a:ext cx="1484354" cy="653478"/>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Monitor Data </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CSTS Messages</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MD-CSTS Provider</a:t>
            </a:r>
          </a:p>
        </p:txBody>
      </p:sp>
      <p:sp>
        <p:nvSpPr>
          <p:cNvPr id="11" name="AutoShape 1"/>
          <p:cNvSpPr>
            <a:spLocks noChangeArrowheads="1"/>
          </p:cNvSpPr>
          <p:nvPr/>
        </p:nvSpPr>
        <p:spPr bwMode="auto">
          <a:xfrm>
            <a:off x="6420011" y="1320948"/>
            <a:ext cx="2220441" cy="3944256"/>
          </a:xfrm>
          <a:prstGeom prst="cube">
            <a:avLst>
              <a:gd name="adj" fmla="val 15731"/>
            </a:avLst>
          </a:prstGeom>
          <a:solidFill>
            <a:srgbClr val="CCFF66"/>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Svc User Node</a:t>
            </a:r>
          </a:p>
        </p:txBody>
      </p:sp>
      <p:sp>
        <p:nvSpPr>
          <p:cNvPr id="12" name="Oval 8"/>
          <p:cNvSpPr>
            <a:spLocks noChangeArrowheads="1"/>
          </p:cNvSpPr>
          <p:nvPr/>
        </p:nvSpPr>
        <p:spPr bwMode="auto">
          <a:xfrm>
            <a:off x="6615066" y="1983434"/>
            <a:ext cx="1484354" cy="653478"/>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Monitor Function</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CSTS Messages</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MD-CSTS User</a:t>
            </a:r>
          </a:p>
        </p:txBody>
      </p: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TCP/IP 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IP 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TCP 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IP 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TCP 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TCP/IP 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27798"/>
              <a:gd name="adj4" fmla="val 12953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125980"/>
              <a:gd name="adj4" fmla="val 1340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86200"/>
            <a:ext cx="2979047" cy="272799"/>
          </a:xfrm>
          <a:prstGeom prst="callout1">
            <a:avLst>
              <a:gd name="adj1" fmla="val 49278"/>
              <a:gd name="adj2" fmla="val 103361"/>
              <a:gd name="adj3" fmla="val -139362"/>
              <a:gd name="adj4" fmla="val 12621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117563"/>
              <a:gd name="adj4" fmla="val 20346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267805"/>
              <a:gd name="adj4" fmla="val 1679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Date Placeholder 1">
            <a:extLst>
              <a:ext uri="{FF2B5EF4-FFF2-40B4-BE49-F238E27FC236}">
                <a16:creationId xmlns:a16="http://schemas.microsoft.com/office/drawing/2014/main" id="{D92756F0-75D1-54C4-6259-012994F80596}"/>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11-4</a:t>
            </a:r>
          </a:p>
        </p:txBody>
      </p:sp>
      <p:sp>
        <p:nvSpPr>
          <p:cNvPr id="10" name="Oval 44">
            <a:extLst>
              <a:ext uri="{FF2B5EF4-FFF2-40B4-BE49-F238E27FC236}">
                <a16:creationId xmlns:a16="http://schemas.microsoft.com/office/drawing/2014/main" id="{4CF83E1D-3791-0A47-B883-B101E9CFC282}"/>
              </a:ext>
            </a:extLst>
          </p:cNvPr>
          <p:cNvSpPr>
            <a:spLocks noChangeArrowheads="1"/>
          </p:cNvSpPr>
          <p:nvPr/>
        </p:nvSpPr>
        <p:spPr bwMode="auto">
          <a:xfrm>
            <a:off x="1331387" y="288764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44">
            <a:extLst>
              <a:ext uri="{FF2B5EF4-FFF2-40B4-BE49-F238E27FC236}">
                <a16:creationId xmlns:a16="http://schemas.microsoft.com/office/drawing/2014/main" id="{0D67689E-FE9F-C289-96A4-D3AEE96A955D}"/>
              </a:ext>
            </a:extLst>
          </p:cNvPr>
          <p:cNvSpPr>
            <a:spLocks noChangeArrowheads="1"/>
          </p:cNvSpPr>
          <p:nvPr/>
        </p:nvSpPr>
        <p:spPr bwMode="auto">
          <a:xfrm>
            <a:off x="7242943" y="2881802"/>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819892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37E5F-5CBB-4357-8056-E6ADF4608AA5}"/>
              </a:ext>
            </a:extLst>
          </p:cNvPr>
          <p:cNvSpPr>
            <a:spLocks noGrp="1"/>
          </p:cNvSpPr>
          <p:nvPr>
            <p:ph type="dt" sz="half" idx="2"/>
          </p:nvPr>
        </p:nvSpPr>
        <p:spPr/>
        <p:txBody>
          <a:bodyPr/>
          <a:lstStyle/>
          <a:p>
            <a:r>
              <a:rPr lang="en-US"/>
              <a:t>28 Mar 2024</a:t>
            </a:r>
            <a:endParaRPr lang="en-US" dirty="0"/>
          </a:p>
        </p:txBody>
      </p:sp>
      <p:sp>
        <p:nvSpPr>
          <p:cNvPr id="4" name="Title 1">
            <a:extLst>
              <a:ext uri="{FF2B5EF4-FFF2-40B4-BE49-F238E27FC236}">
                <a16:creationId xmlns:a16="http://schemas.microsoft.com/office/drawing/2014/main" id="{3A23EB18-C17C-7859-1681-9DC90CBE2983}"/>
              </a:ext>
            </a:extLst>
          </p:cNvPr>
          <p:cNvSpPr txBox="1">
            <a:spLocks/>
          </p:cNvSpPr>
          <p:nvPr/>
        </p:nvSpPr>
        <p:spPr>
          <a:xfrm>
            <a:off x="403261" y="76200"/>
            <a:ext cx="8229600" cy="771567"/>
          </a:xfrm>
          <a:prstGeom prst="rect">
            <a:avLst/>
          </a:prstGeom>
        </p:spPr>
        <p:txBody>
          <a:bodyPr vert="horz"/>
          <a:lst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a:lstStyle>
          <a:p>
            <a:r>
              <a:rPr lang="en-US" sz="2000" kern="0" dirty="0">
                <a:solidFill>
                  <a:srgbClr val="0099A6"/>
                </a:solidFill>
              </a:rPr>
              <a:t>Formalized Relationships among Terms</a:t>
            </a:r>
            <a:br>
              <a:rPr lang="en-US" sz="2000" kern="0" dirty="0">
                <a:solidFill>
                  <a:srgbClr val="0099A6"/>
                </a:solidFill>
              </a:rPr>
            </a:br>
            <a:r>
              <a:rPr lang="en-US" sz="2000" kern="0" dirty="0">
                <a:solidFill>
                  <a:srgbClr val="0099A6"/>
                </a:solidFill>
              </a:rPr>
              <a:t>(</a:t>
            </a:r>
            <a:r>
              <a:rPr lang="en-US" sz="2000" kern="0" dirty="0">
                <a:solidFill>
                  <a:srgbClr val="FF0000"/>
                </a:solidFill>
              </a:rPr>
              <a:t>Service</a:t>
            </a:r>
            <a:r>
              <a:rPr lang="en-US" sz="2000" kern="0" dirty="0">
                <a:solidFill>
                  <a:srgbClr val="0099A6"/>
                </a:solidFill>
              </a:rPr>
              <a:t> Viewpoint aspects)</a:t>
            </a:r>
          </a:p>
          <a:p>
            <a:r>
              <a:rPr lang="en-US" sz="2000" kern="0" dirty="0">
                <a:solidFill>
                  <a:srgbClr val="0099A6"/>
                </a:solidFill>
              </a:rPr>
              <a:t>Notes</a:t>
            </a:r>
          </a:p>
        </p:txBody>
      </p:sp>
      <p:sp>
        <p:nvSpPr>
          <p:cNvPr id="5" name="Rectangle 11">
            <a:extLst>
              <a:ext uri="{FF2B5EF4-FFF2-40B4-BE49-F238E27FC236}">
                <a16:creationId xmlns:a16="http://schemas.microsoft.com/office/drawing/2014/main" id="{37AC0A7E-6AE3-C303-B109-FF69701601F8}"/>
              </a:ext>
            </a:extLst>
          </p:cNvPr>
          <p:cNvSpPr>
            <a:spLocks noChangeArrowheads="1"/>
          </p:cNvSpPr>
          <p:nvPr/>
        </p:nvSpPr>
        <p:spPr bwMode="auto">
          <a:xfrm>
            <a:off x="304800" y="12954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Service Object 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Service Objects may involve an app (thick or thin client), or expose a service protocol, or they may have their own UI, or they may be deployed in the cloud and use HTTP/REST and a web browser.</a:t>
            </a:r>
          </a:p>
        </p:txBody>
      </p:sp>
      <p:sp>
        <p:nvSpPr>
          <p:cNvPr id="6" name="Rectangle 5">
            <a:extLst>
              <a:ext uri="{FF2B5EF4-FFF2-40B4-BE49-F238E27FC236}">
                <a16:creationId xmlns:a16="http://schemas.microsoft.com/office/drawing/2014/main" id="{BF972720-EFA1-15C9-5CA8-DD7CEE57FB12}"/>
              </a:ext>
            </a:extLst>
          </p:cNvPr>
          <p:cNvSpPr/>
          <p:nvPr/>
        </p:nvSpPr>
        <p:spPr>
          <a:xfrm>
            <a:off x="-156891" y="5053461"/>
            <a:ext cx="3777707" cy="1200329"/>
          </a:xfrm>
          <a:prstGeom prst="rect">
            <a:avLst/>
          </a:prstGeom>
        </p:spPr>
        <p:txBody>
          <a:bodyPr wrap="square">
            <a:spAutoFit/>
          </a:bodyPr>
          <a:lstStyle/>
          <a:p>
            <a:pPr lvl="1"/>
            <a:r>
              <a:rPr lang="en-US" sz="900" u="sng" dirty="0">
                <a:solidFill>
                  <a:srgbClr val="FF0000"/>
                </a:solidFill>
              </a:rPr>
              <a:t>Service Ontology Notes</a:t>
            </a:r>
          </a:p>
          <a:p>
            <a:pPr lvl="1"/>
            <a:endParaRPr lang="en-US" sz="900" u="sng" dirty="0">
              <a:solidFill>
                <a:srgbClr val="0070C0"/>
              </a:solidFill>
            </a:endParaRPr>
          </a:p>
          <a:p>
            <a:pPr lvl="1"/>
            <a:r>
              <a:rPr lang="en-US" sz="900" u="sng" dirty="0">
                <a:solidFill>
                  <a:srgbClr val="0070C0"/>
                </a:solidFill>
              </a:rPr>
              <a:t>Service</a:t>
            </a:r>
            <a:r>
              <a:rPr lang="en-US" sz="900" dirty="0">
                <a:solidFill>
                  <a:srgbClr val="0070C0"/>
                </a:solidFill>
              </a:rPr>
              <a:t>: A provision of an interface of an object to support actions of another object. </a:t>
            </a:r>
          </a:p>
          <a:p>
            <a:pPr lvl="1"/>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
        <p:nvSpPr>
          <p:cNvPr id="7" name="Rectangle 6">
            <a:extLst>
              <a:ext uri="{FF2B5EF4-FFF2-40B4-BE49-F238E27FC236}">
                <a16:creationId xmlns:a16="http://schemas.microsoft.com/office/drawing/2014/main" id="{9A364109-AB07-DDDC-39DE-59191E3FEBDA}"/>
              </a:ext>
            </a:extLst>
          </p:cNvPr>
          <p:cNvSpPr/>
          <p:nvPr/>
        </p:nvSpPr>
        <p:spPr>
          <a:xfrm>
            <a:off x="5006696" y="1975993"/>
            <a:ext cx="3200400" cy="3970318"/>
          </a:xfrm>
          <a:prstGeom prst="rect">
            <a:avLst/>
          </a:prstGeom>
        </p:spPr>
        <p:txBody>
          <a:bodyPr wrap="square">
            <a:spAutoFit/>
          </a:bodyPr>
          <a:lstStyle/>
          <a:p>
            <a:pPr eaLnBrk="1" hangingPunct="1"/>
            <a:r>
              <a:rPr kumimoji="1" lang="en-US" altLang="ja-JP" sz="1050" b="0" dirty="0">
                <a:solidFill>
                  <a:srgbClr val="FF0000"/>
                </a:solidFill>
                <a:latin typeface="Arial" panose="020B0604020202020204" pitchFamily="34" charset="0"/>
                <a:ea typeface="Osaka" charset="-128"/>
              </a:rPr>
              <a:t>Service Protocol Notes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implemented within the layer or in underlying layers.</a:t>
            </a:r>
          </a:p>
        </p:txBody>
      </p:sp>
      <p:sp>
        <p:nvSpPr>
          <p:cNvPr id="8" name="Rectangle 7">
            <a:extLst>
              <a:ext uri="{FF2B5EF4-FFF2-40B4-BE49-F238E27FC236}">
                <a16:creationId xmlns:a16="http://schemas.microsoft.com/office/drawing/2014/main" id="{294ED1D9-E70E-EBA2-DD48-E0300183C500}"/>
              </a:ext>
            </a:extLst>
          </p:cNvPr>
          <p:cNvSpPr/>
          <p:nvPr/>
        </p:nvSpPr>
        <p:spPr>
          <a:xfrm>
            <a:off x="304800" y="2646661"/>
            <a:ext cx="3446866" cy="2123658"/>
          </a:xfrm>
          <a:prstGeom prst="rect">
            <a:avLst/>
          </a:prstGeom>
        </p:spPr>
        <p:txBody>
          <a:bodyPr wrap="square">
            <a:spAutoFit/>
          </a:bodyPr>
          <a:lstStyle/>
          <a:p>
            <a:r>
              <a:rPr lang="en-US" sz="1200" dirty="0">
                <a:solidFill>
                  <a:srgbClr val="FF3300"/>
                </a:solidFill>
              </a:rPr>
              <a:t>Reflect on how this pattern can be used to describe Message Bus, Web or Cloud, or AMS Service types</a:t>
            </a:r>
          </a:p>
          <a:p>
            <a:r>
              <a:rPr lang="en-US" sz="1200" dirty="0">
                <a:solidFill>
                  <a:srgbClr val="FF3300"/>
                </a:solidFill>
              </a:rPr>
              <a:t>- MB is a service API</a:t>
            </a:r>
          </a:p>
          <a:p>
            <a:r>
              <a:rPr lang="en-US" sz="1200" dirty="0">
                <a:solidFill>
                  <a:srgbClr val="FF3300"/>
                </a:solidFill>
              </a:rPr>
              <a:t>- Web uses HTTP from client (browser) to provider</a:t>
            </a:r>
          </a:p>
          <a:p>
            <a:r>
              <a:rPr lang="en-US" sz="1200" dirty="0">
                <a:solidFill>
                  <a:srgbClr val="FF3300"/>
                </a:solidFill>
              </a:rPr>
              <a:t>- Cloud is like Web, but Cloud offers other internal services via HTTP</a:t>
            </a:r>
          </a:p>
          <a:p>
            <a:r>
              <a:rPr lang="en-US" sz="1200" dirty="0">
                <a:solidFill>
                  <a:srgbClr val="FF3300"/>
                </a:solidFill>
              </a:rPr>
              <a:t>- AMS is a “thick client” application protocol over space links (or other)</a:t>
            </a:r>
          </a:p>
          <a:p>
            <a:endParaRPr lang="en-US" sz="1200" dirty="0"/>
          </a:p>
        </p:txBody>
      </p:sp>
    </p:spTree>
    <p:extLst>
      <p:ext uri="{BB962C8B-B14F-4D97-AF65-F5344CB8AC3E}">
        <p14:creationId xmlns:p14="http://schemas.microsoft.com/office/powerpoint/2010/main" val="32487441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2"/>
          </p:nvPr>
        </p:nvSpPr>
        <p:spPr>
          <a:xfrm>
            <a:off x="0" y="6553200"/>
            <a:ext cx="1731963" cy="268288"/>
          </a:xfrm>
        </p:spPr>
        <p:txBody>
          <a:bodyPr/>
          <a:lstStyle/>
          <a:p>
            <a:r>
              <a:rPr lang="en-US"/>
              <a:t>28 Mar 2024</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Network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6096000" y="2691824"/>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379266"/>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513556" cy="1200329"/>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Layered Service </a:t>
            </a:r>
          </a:p>
          <a:p>
            <a:r>
              <a:rPr lang="en-US" sz="1200" dirty="0">
                <a:solidFill>
                  <a:srgbClr val="FF0000"/>
                </a:solidFill>
              </a:rPr>
              <a:t>Interface</a:t>
            </a:r>
          </a:p>
          <a:p>
            <a:endParaRPr lang="en-US" sz="1200" dirty="0">
              <a:solidFill>
                <a:srgbClr val="FF0000"/>
              </a:solidFill>
            </a:endParaRPr>
          </a:p>
          <a:p>
            <a:r>
              <a:rPr lang="en-US" sz="1200" dirty="0">
                <a:solidFill>
                  <a:srgbClr val="FF0000"/>
                </a:solidFill>
              </a:rPr>
              <a:t>Protocol Bindings</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p:nvPr/>
        </p:nvCxnSpPr>
        <p:spPr bwMode="auto">
          <a:xfrm>
            <a:off x="3722520" y="2410961"/>
            <a:ext cx="2373480" cy="1158473"/>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cxnSpLocks/>
            <a:stCxn id="58" idx="0"/>
          </p:cNvCxnSpPr>
          <p:nvPr/>
        </p:nvCxnSpPr>
        <p:spPr bwMode="auto">
          <a:xfrm flipV="1">
            <a:off x="1854072" y="2594068"/>
            <a:ext cx="0" cy="1275064"/>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 name="Date Placeholder 1">
            <a:extLst>
              <a:ext uri="{FF2B5EF4-FFF2-40B4-BE49-F238E27FC236}">
                <a16:creationId xmlns:a16="http://schemas.microsoft.com/office/drawing/2014/main" id="{6D0EDD87-A908-90DD-0789-17DA1DA9A83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11-5</a:t>
            </a:r>
          </a:p>
        </p:txBody>
      </p:sp>
    </p:spTree>
    <p:extLst>
      <p:ext uri="{BB962C8B-B14F-4D97-AF65-F5344CB8AC3E}">
        <p14:creationId xmlns:p14="http://schemas.microsoft.com/office/powerpoint/2010/main" val="38473051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838200"/>
            <a:ext cx="8229600" cy="4525963"/>
          </a:xfrm>
        </p:spPr>
        <p:txBody>
          <a:bodyPr/>
          <a:lstStyle/>
          <a:p>
            <a:pPr marL="0" indent="0">
              <a:buNone/>
            </a:pPr>
            <a:r>
              <a:rPr lang="en-US" sz="1600" b="0" dirty="0"/>
              <a:t>A service has four properties according to one of many definitions of SOA </a:t>
            </a:r>
            <a:r>
              <a:rPr lang="en-US" sz="1200" b="0" dirty="0"/>
              <a:t>(Definitions taken from </a:t>
            </a:r>
            <a:r>
              <a:rPr lang="en-US" sz="1200" b="0" dirty="0">
                <a:hlinkClick r:id="rId2">
                  <a:extLst>
                    <a:ext uri="{A12FA001-AC4F-418D-AE19-62706E023703}">
                      <ahyp:hlinkClr xmlns:ahyp="http://schemas.microsoft.com/office/drawing/2018/hyperlinkcolor" val="tx"/>
                    </a:ext>
                  </a:extLst>
                </a:hlinkClick>
              </a:rPr>
              <a:t>https://en.wikipedia.org/wiki/Service-oriented_architecture</a:t>
            </a:r>
            <a:r>
              <a:rPr lang="en-US" sz="1200" b="0" dirty="0"/>
              <a:t>):</a:t>
            </a:r>
            <a:endParaRPr lang="en-US" sz="1600" b="0" dirty="0"/>
          </a:p>
          <a:p>
            <a:pPr lvl="1"/>
            <a:r>
              <a:rPr lang="en-US" sz="1400" b="0" dirty="0"/>
              <a:t>It logically represents a business activity with a specified outcome.</a:t>
            </a:r>
          </a:p>
          <a:p>
            <a:pPr lvl="1"/>
            <a:r>
              <a:rPr lang="en-US" sz="1400" b="0" dirty="0"/>
              <a:t>It is self-contained (</a:t>
            </a:r>
            <a:r>
              <a:rPr lang="en-US" sz="1400" b="0" i="1" dirty="0"/>
              <a:t>not well defined</a:t>
            </a:r>
            <a:r>
              <a:rPr lang="en-US" sz="1400" b="0" dirty="0"/>
              <a:t>).</a:t>
            </a:r>
          </a:p>
          <a:p>
            <a:pPr lvl="1"/>
            <a:r>
              <a:rPr lang="en-US" sz="1400" b="0" dirty="0"/>
              <a:t>It may be a </a:t>
            </a:r>
            <a:r>
              <a:rPr lang="en-US" sz="1400" b="0" dirty="0">
                <a:hlinkClick r:id="rId3" tooltip="Black box"/>
              </a:rPr>
              <a:t>black box</a:t>
            </a:r>
            <a:r>
              <a:rPr lang="en-US" sz="1400" b="0" dirty="0"/>
              <a:t> for its consumers, meaning the consumer does not have to be aware of the service's inner workings.</a:t>
            </a:r>
          </a:p>
          <a:p>
            <a:pPr lvl="1"/>
            <a:r>
              <a:rPr lang="en-US" sz="1400" b="0" dirty="0"/>
              <a:t>It may consist of other underlying services.</a:t>
            </a:r>
          </a:p>
          <a:p>
            <a:r>
              <a:rPr lang="en-US" sz="1600" b="0" dirty="0"/>
              <a:t>The CCSDS use of “Service” is consistent with these definitions</a:t>
            </a:r>
          </a:p>
          <a:p>
            <a:endParaRPr lang="en-US" sz="1600" b="0" dirty="0"/>
          </a:p>
          <a:p>
            <a:r>
              <a:rPr lang="en-US" sz="1600" b="0" dirty="0"/>
              <a:t>From a protocol / interface binding perspective services may be deployed in many different ways, built upon different underlying protocol stacks: message bus, web services, “cloud”, or other messaging protocols.</a:t>
            </a:r>
          </a:p>
          <a:p>
            <a:pPr lvl="1"/>
            <a:r>
              <a:rPr lang="en-US" sz="1400" b="0" dirty="0"/>
              <a:t>Message Bus: Typically a bespoke protocol implementation, possibly in an on-board context, or using something like JMS.  Often uses an API to hide implementation details which may not employ an interoperability spec, but may be layered on underlying transport/network layer like TCP/IP or a link layer.</a:t>
            </a:r>
          </a:p>
          <a:p>
            <a:pPr lvl="1"/>
            <a:r>
              <a:rPr lang="en-US" sz="1400" b="0" dirty="0"/>
              <a:t>Web or Cloud: Typically use HTTP(S)/REST or related protocols on top of a network/transport layer. Server may be on local hardware, or at a data center, or a “cloud” deployment.  Actual End-to-End protocol stack may involve intermediate caching systems for performance.</a:t>
            </a:r>
          </a:p>
          <a:p>
            <a:pPr lvl="1"/>
            <a:r>
              <a:rPr lang="en-US" sz="1400" b="0" dirty="0"/>
              <a:t>Message protocols: May use an interoperable message protocol spec like AMS and layer upon TCP/IP or DTN network layer.</a:t>
            </a:r>
          </a:p>
          <a:p>
            <a:endParaRPr lang="en-US" sz="1800" b="0" dirty="0"/>
          </a:p>
          <a:p>
            <a:r>
              <a:rPr lang="en-US" sz="1800" b="0" dirty="0"/>
              <a:t>Services come in many different deployment “flavors”, including: thick client, thin client, browser “app”, virtualized, SaaS, PaaS, IaaS, … All use one flavor or another of application and underlying comm protocol stacks with different deployment models.</a:t>
            </a:r>
          </a:p>
          <a:p>
            <a:endParaRPr lang="en-US" sz="1600" b="0" dirty="0"/>
          </a:p>
          <a:p>
            <a:endParaRPr lang="en-US" sz="16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55955"/>
            <a:ext cx="8229600" cy="5621045"/>
          </a:xfrm>
        </p:spPr>
        <p:txBody>
          <a:bodyPr/>
          <a:lstStyle/>
          <a:p>
            <a:r>
              <a:rPr lang="en-US" dirty="0"/>
              <a:t>The </a:t>
            </a:r>
            <a:r>
              <a:rPr lang="en-US" dirty="0">
                <a:solidFill>
                  <a:srgbClr val="C00000"/>
                </a:solidFill>
              </a:rPr>
              <a:t>Operations</a:t>
            </a:r>
            <a:r>
              <a:rPr lang="en-US" dirty="0"/>
              <a:t> Viewpoint …</a:t>
            </a:r>
          </a:p>
          <a:p>
            <a:r>
              <a:rPr lang="en-US" sz="1800" dirty="0"/>
              <a:t>Stakeholder Concerns:</a:t>
            </a:r>
          </a:p>
          <a:p>
            <a:pPr lvl="1"/>
            <a:r>
              <a:rPr lang="en-US" sz="1400" dirty="0"/>
              <a:t>The operations enabled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solidFill>
                  <a:srgbClr val="C00000"/>
                </a:solidFill>
              </a:rPr>
              <a:t>Responding to </a:t>
            </a:r>
            <a:r>
              <a:rPr lang="en-US" sz="1400" dirty="0"/>
              <a:t>constraints </a:t>
            </a:r>
            <a:r>
              <a:rPr lang="en-US" sz="1400" dirty="0">
                <a:solidFill>
                  <a:srgbClr val="C00000"/>
                </a:solidFill>
              </a:rPr>
              <a:t>(e.g. cost, performance, policies) </a:t>
            </a:r>
            <a:r>
              <a:rPr lang="en-US" sz="1400" dirty="0"/>
              <a:t>on operations and activities </a:t>
            </a:r>
            <a:r>
              <a:rPr lang="en-US" sz="1400" dirty="0">
                <a:solidFill>
                  <a:srgbClr val="C00000"/>
                </a:solidFill>
              </a:rPr>
              <a:t>(from Enterprise) and Murphy…;(</a:t>
            </a:r>
            <a:r>
              <a:rPr lang="en-US" sz="1400" dirty="0"/>
              <a:t> </a:t>
            </a:r>
          </a:p>
          <a:p>
            <a:pPr lvl="1"/>
            <a:r>
              <a:rPr lang="en-US" sz="1400" dirty="0">
                <a:solidFill>
                  <a:srgbClr val="C00000"/>
                </a:solidFill>
              </a:rPr>
              <a:t>Describing how</a:t>
            </a:r>
            <a:r>
              <a:rPr lang="en-US" sz="1400" dirty="0"/>
              <a:t>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solidFill>
                  <a:srgbClr val="C00000"/>
                </a:solidFill>
              </a:rPr>
              <a:t>Operations</a:t>
            </a:r>
            <a:r>
              <a:rPr lang="en-US" sz="1800" dirty="0"/>
              <a:t>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Persons, </a:t>
            </a:r>
            <a:r>
              <a:rPr lang="en-US" sz="1400" dirty="0">
                <a:solidFill>
                  <a:srgbClr val="C00000"/>
                </a:solidFill>
              </a:rPr>
              <a:t>data</a:t>
            </a:r>
            <a:r>
              <a:rPr lang="en-US" sz="1400" dirty="0"/>
              <a:t>, </a:t>
            </a:r>
            <a:r>
              <a:rPr lang="en-US" sz="1400" dirty="0" err="1"/>
              <a:t>etc</a:t>
            </a:r>
            <a:r>
              <a:rPr lang="en-US" sz="1400" dirty="0"/>
              <a:t>) having Operations roles; </a:t>
            </a:r>
          </a:p>
          <a:p>
            <a:pPr lvl="1"/>
            <a:r>
              <a:rPr lang="en-US" sz="1400" dirty="0"/>
              <a:t>Attributes: names, types, flows, relationships, interaction modes, </a:t>
            </a:r>
            <a:r>
              <a:rPr lang="en-US" sz="1400" dirty="0">
                <a:solidFill>
                  <a:srgbClr val="C00000"/>
                </a:solidFill>
              </a:rPr>
              <a:t>states (nominal, off-nominal)</a:t>
            </a:r>
            <a:r>
              <a:rPr lang="en-US" sz="1400" dirty="0"/>
              <a:t>,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r>
              <a:rPr lang="en-US" sz="1800" dirty="0"/>
              <a:t>Correspondences to Enterprise (requirements, objectives, Persons, policies), Systems (Connectivity view), Information (defined instances of documents, agreements, contracts, policies, requirements, objectives, goals, scenarios)</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6" name="TextBox 5">
            <a:extLst>
              <a:ext uri="{FF2B5EF4-FFF2-40B4-BE49-F238E27FC236}">
                <a16:creationId xmlns:a16="http://schemas.microsoft.com/office/drawing/2014/main" id="{D4A014BD-32A4-1D18-C4BE-8AFDED17D0CD}"/>
              </a:ext>
            </a:extLst>
          </p:cNvPr>
          <p:cNvSpPr txBox="1"/>
          <p:nvPr/>
        </p:nvSpPr>
        <p:spPr>
          <a:xfrm>
            <a:off x="5257800" y="1032917"/>
            <a:ext cx="4114800" cy="769441"/>
          </a:xfrm>
          <a:prstGeom prst="rect">
            <a:avLst/>
          </a:prstGeom>
          <a:noFill/>
        </p:spPr>
        <p:txBody>
          <a:bodyPr wrap="square">
            <a:spAutoFit/>
          </a:bodyPr>
          <a:lstStyle/>
          <a:p>
            <a:r>
              <a:rPr lang="en-US" sz="1100" dirty="0">
                <a:solidFill>
                  <a:srgbClr val="C00000"/>
                </a:solidFill>
              </a:rPr>
              <a:t>Operations viewpoint defines the objects and relations and rules for constructing views</a:t>
            </a:r>
          </a:p>
          <a:p>
            <a:r>
              <a:rPr lang="en-US" sz="1100" dirty="0">
                <a:solidFill>
                  <a:srgbClr val="C00000"/>
                </a:solidFill>
              </a:rPr>
              <a:t>Operations views are used to address specific concerns and represent activities, processes, and behaviors. </a:t>
            </a:r>
          </a:p>
        </p:txBody>
      </p:sp>
    </p:spTree>
    <p:extLst>
      <p:ext uri="{BB962C8B-B14F-4D97-AF65-F5344CB8AC3E}">
        <p14:creationId xmlns:p14="http://schemas.microsoft.com/office/powerpoint/2010/main" val="13828851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Organization or Operations Objects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 name="Date Placeholder 1">
            <a:extLst>
              <a:ext uri="{FF2B5EF4-FFF2-40B4-BE49-F238E27FC236}">
                <a16:creationId xmlns:a16="http://schemas.microsoft.com/office/drawing/2014/main" id="{48774FC1-617B-E9B3-FB57-3F283C52FEC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12-1</a:t>
            </a:r>
          </a:p>
        </p:txBody>
      </p:sp>
    </p:spTree>
    <p:extLst>
      <p:ext uri="{BB962C8B-B14F-4D97-AF65-F5344CB8AC3E}">
        <p14:creationId xmlns:p14="http://schemas.microsoft.com/office/powerpoint/2010/main" val="19925069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(Operations Viewpoint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905000" y="3108523"/>
            <a:ext cx="2214290"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533400" y="1817195"/>
            <a:ext cx="1301349"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a:p>
            <a:pPr algn="ctr"/>
            <a:r>
              <a:rPr lang="en-US" sz="1200" dirty="0">
                <a:solidFill>
                  <a:schemeClr val="bg1"/>
                </a:solidFill>
              </a:rPr>
              <a:t>Requirements</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Persons</a:t>
            </a: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p:cNvCxnSpPr>
          <p:nvPr/>
        </p:nvCxnSpPr>
        <p:spPr>
          <a:xfrm>
            <a:off x="4119290" y="3358225"/>
            <a:ext cx="1299538" cy="149"/>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a:ln>
            <a:noFill/>
            <a:headEnd type="none" w="med" len="med"/>
            <a:tailEnd type="arrow" w="med" len="med"/>
          </a:ln>
        </p:spPr>
        <p:txBody>
          <a:bodyPr wrap="square" rtlCol="0">
            <a:spAutoFit/>
          </a:bodyPr>
          <a:lstStyle/>
          <a:p>
            <a:r>
              <a:rPr lang="en-US" sz="825" dirty="0"/>
              <a:t>Performed</a:t>
            </a:r>
          </a:p>
          <a:p>
            <a:r>
              <a:rPr lang="en-US" sz="825" dirty="0"/>
              <a:t>by</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586454" y="3624231"/>
            <a:ext cx="687084" cy="346249"/>
          </a:xfrm>
          <a:prstGeom prst="rect">
            <a:avLst/>
          </a:prstGeom>
          <a:noFill/>
        </p:spPr>
        <p:txBody>
          <a:bodyPr wrap="square" rtlCol="0">
            <a:spAutoFit/>
          </a:bodyPr>
          <a:lstStyle/>
          <a:p>
            <a:r>
              <a:rPr lang="en-US" sz="825" dirty="0"/>
              <a:t>Describes / 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1302316" y="2347816"/>
            <a:ext cx="767621" cy="219291"/>
          </a:xfrm>
          <a:prstGeom prst="rect">
            <a:avLst/>
          </a:prstGeom>
          <a:noFill/>
        </p:spPr>
        <p:txBody>
          <a:bodyPr wrap="square" rtlCol="0">
            <a:spAutoFit/>
          </a:bodyPr>
          <a:lstStyle/>
          <a:p>
            <a:r>
              <a:rPr lang="en-US" sz="825" dirty="0"/>
              <a:t>Specify</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1"/>
          </p:cNvCxnSpPr>
          <p:nvPr/>
        </p:nvCxnSpPr>
        <p:spPr>
          <a:xfrm>
            <a:off x="1184075" y="2331545"/>
            <a:ext cx="720925" cy="102668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06551"/>
            <a:ext cx="829747" cy="346249"/>
          </a:xfrm>
          <a:prstGeom prst="rect">
            <a:avLst/>
          </a:prstGeom>
          <a:noFill/>
          <a:ln>
            <a:noFill/>
            <a:headEnd type="none" w="med" len="med"/>
            <a:tailEnd type="arrow" w="med" len="med"/>
          </a:ln>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78922"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a:p>
            <a:pPr algn="ctr"/>
            <a:r>
              <a:rPr lang="en-US" sz="1200" dirty="0">
                <a:solidFill>
                  <a:schemeClr val="bg1"/>
                </a:solidFill>
              </a:rPr>
              <a:t>Procedure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a:p>
            <a:pPr algn="ctr"/>
            <a:r>
              <a:rPr lang="en-US" sz="1200" dirty="0">
                <a:solidFill>
                  <a:schemeClr val="bg1"/>
                </a:solidFill>
              </a:rPr>
              <a:t>Artifacts</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28 Mar 2024</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5163637" y="1965293"/>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Work</a:t>
            </a:r>
          </a:p>
        </p:txBody>
      </p:sp>
      <p:cxnSp>
        <p:nvCxnSpPr>
          <p:cNvPr id="9" name="Straight Arrow Connector 8">
            <a:extLst>
              <a:ext uri="{FF2B5EF4-FFF2-40B4-BE49-F238E27FC236}">
                <a16:creationId xmlns:a16="http://schemas.microsoft.com/office/drawing/2014/main" id="{C0A5C0AB-B1F9-4407-95AA-B9B5D7D4F132}"/>
              </a:ext>
            </a:extLst>
          </p:cNvPr>
          <p:cNvCxnSpPr>
            <a:cxnSpLocks/>
            <a:endCxn id="8" idx="1"/>
          </p:cNvCxnSpPr>
          <p:nvPr/>
        </p:nvCxnSpPr>
        <p:spPr>
          <a:xfrm flipV="1">
            <a:off x="3850322" y="2252658"/>
            <a:ext cx="1313315" cy="8558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3595131" y="2714728"/>
            <a:ext cx="1106329" cy="219291"/>
          </a:xfrm>
          <a:prstGeom prst="rect">
            <a:avLst/>
          </a:prstGeom>
          <a:noFill/>
        </p:spPr>
        <p:txBody>
          <a:bodyPr wrap="square" rtlCol="0">
            <a:spAutoFit/>
          </a:bodyPr>
          <a:lstStyle>
            <a:defPPr>
              <a:defRPr lang="en-US"/>
            </a:defPPr>
            <a:lvl1pPr>
              <a:defRPr sz="825"/>
            </a:lvl1pPr>
          </a:lstStyle>
          <a:p>
            <a:r>
              <a:rPr lang="en-US" dirty="0"/>
              <a:t>Performs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 Element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p:cNvCxnSpPr>
          <p:nvPr/>
        </p:nvCxnSpPr>
        <p:spPr>
          <a:xfrm flipH="1">
            <a:off x="4506979" y="3615548"/>
            <a:ext cx="1397624" cy="723071"/>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454548" y="3830210"/>
            <a:ext cx="1106329" cy="219291"/>
          </a:xfrm>
          <a:prstGeom prst="rect">
            <a:avLst/>
          </a:prstGeom>
          <a:noFill/>
        </p:spPr>
        <p:txBody>
          <a:bodyPr wrap="square" rtlCol="0">
            <a:spAutoFit/>
          </a:bodyPr>
          <a:lstStyle>
            <a:defPPr>
              <a:defRPr lang="en-US"/>
            </a:defPPr>
            <a:lvl1pPr>
              <a:defRPr sz="825"/>
            </a:lvl1pPr>
          </a:lstStyle>
          <a:p>
            <a:r>
              <a:rPr lang="en-US" dirty="0"/>
              <a:t>Perform …</a:t>
            </a:r>
          </a:p>
        </p:txBody>
      </p:sp>
      <p:sp>
        <p:nvSpPr>
          <p:cNvPr id="21" name="Rounded Rectangle 20">
            <a:extLst>
              <a:ext uri="{FF2B5EF4-FFF2-40B4-BE49-F238E27FC236}">
                <a16:creationId xmlns:a16="http://schemas.microsoft.com/office/drawing/2014/main" id="{04D3D2F0-392D-30C5-282C-421D2599BD2A}"/>
              </a:ext>
            </a:extLst>
          </p:cNvPr>
          <p:cNvSpPr/>
          <p:nvPr/>
        </p:nvSpPr>
        <p:spPr>
          <a:xfrm>
            <a:off x="3399614" y="1599606"/>
            <a:ext cx="1333055" cy="57472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a:t>
            </a:r>
          </a:p>
        </p:txBody>
      </p:sp>
      <p:cxnSp>
        <p:nvCxnSpPr>
          <p:cNvPr id="22" name="Straight Arrow Connector 21">
            <a:extLst>
              <a:ext uri="{FF2B5EF4-FFF2-40B4-BE49-F238E27FC236}">
                <a16:creationId xmlns:a16="http://schemas.microsoft.com/office/drawing/2014/main" id="{B839E2DE-0847-71CE-1335-80748200BBB4}"/>
              </a:ext>
            </a:extLst>
          </p:cNvPr>
          <p:cNvCxnSpPr>
            <a:cxnSpLocks/>
            <a:endCxn id="21" idx="2"/>
          </p:cNvCxnSpPr>
          <p:nvPr/>
        </p:nvCxnSpPr>
        <p:spPr>
          <a:xfrm flipV="1">
            <a:off x="2819400" y="2174335"/>
            <a:ext cx="1246742" cy="92686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6AADAD-951C-8AB5-6B0A-BB19685440EC}"/>
              </a:ext>
            </a:extLst>
          </p:cNvPr>
          <p:cNvSpPr txBox="1"/>
          <p:nvPr/>
        </p:nvSpPr>
        <p:spPr>
          <a:xfrm>
            <a:off x="2497676" y="2690044"/>
            <a:ext cx="1106329" cy="219291"/>
          </a:xfrm>
          <a:prstGeom prst="rect">
            <a:avLst/>
          </a:prstGeom>
          <a:noFill/>
        </p:spPr>
        <p:txBody>
          <a:bodyPr wrap="square" rtlCol="0">
            <a:spAutoFit/>
          </a:bodyPr>
          <a:lstStyle>
            <a:defPPr>
              <a:defRPr lang="en-US"/>
            </a:defPPr>
            <a:lvl1pPr>
              <a:defRPr sz="825"/>
            </a:lvl1pPr>
          </a:lstStyle>
          <a:p>
            <a:r>
              <a:rPr lang="en-US" dirty="0"/>
              <a:t>Produces</a:t>
            </a:r>
          </a:p>
        </p:txBody>
      </p:sp>
      <p:sp>
        <p:nvSpPr>
          <p:cNvPr id="3" name="Date Placeholder 1">
            <a:extLst>
              <a:ext uri="{FF2B5EF4-FFF2-40B4-BE49-F238E27FC236}">
                <a16:creationId xmlns:a16="http://schemas.microsoft.com/office/drawing/2014/main" id="{8150D631-7A0D-9A57-F90E-53767859D9E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12-2</a:t>
            </a:r>
          </a:p>
        </p:txBody>
      </p:sp>
      <p:sp>
        <p:nvSpPr>
          <p:cNvPr id="4" name="Rounded Rectangle 3">
            <a:extLst>
              <a:ext uri="{FF2B5EF4-FFF2-40B4-BE49-F238E27FC236}">
                <a16:creationId xmlns:a16="http://schemas.microsoft.com/office/drawing/2014/main" id="{C50A3C5C-1EBF-8D25-0259-55DD75BFEB1C}"/>
              </a:ext>
            </a:extLst>
          </p:cNvPr>
          <p:cNvSpPr/>
          <p:nvPr/>
        </p:nvSpPr>
        <p:spPr>
          <a:xfrm>
            <a:off x="5762626" y="5022361"/>
            <a:ext cx="1106329" cy="629019"/>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a:p>
            <a:pPr algn="ctr"/>
            <a:r>
              <a:rPr lang="en-US" sz="1200" dirty="0">
                <a:solidFill>
                  <a:schemeClr val="bg1"/>
                </a:solidFill>
              </a:rPr>
              <a:t>Operations</a:t>
            </a:r>
          </a:p>
          <a:p>
            <a:pPr algn="ctr"/>
            <a:r>
              <a:rPr lang="en-US" sz="1200" dirty="0">
                <a:solidFill>
                  <a:schemeClr val="bg1"/>
                </a:solidFill>
              </a:rPr>
              <a:t>Procedure</a:t>
            </a:r>
          </a:p>
        </p:txBody>
      </p:sp>
      <p:cxnSp>
        <p:nvCxnSpPr>
          <p:cNvPr id="6" name="Straight Arrow Connector 5">
            <a:extLst>
              <a:ext uri="{FF2B5EF4-FFF2-40B4-BE49-F238E27FC236}">
                <a16:creationId xmlns:a16="http://schemas.microsoft.com/office/drawing/2014/main" id="{D6715A83-75A3-4116-72DE-E67EBDB7BA05}"/>
              </a:ext>
            </a:extLst>
          </p:cNvPr>
          <p:cNvCxnSpPr>
            <a:cxnSpLocks/>
            <a:stCxn id="4" idx="1"/>
          </p:cNvCxnSpPr>
          <p:nvPr/>
        </p:nvCxnSpPr>
        <p:spPr>
          <a:xfrm flipH="1" flipV="1">
            <a:off x="4419600" y="4772572"/>
            <a:ext cx="1343026" cy="564299"/>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5D347A7-CA08-E90C-D126-9560D316F6AC}"/>
              </a:ext>
            </a:extLst>
          </p:cNvPr>
          <p:cNvSpPr txBox="1"/>
          <p:nvPr/>
        </p:nvSpPr>
        <p:spPr>
          <a:xfrm>
            <a:off x="4844024" y="5178178"/>
            <a:ext cx="1163689" cy="473206"/>
          </a:xfrm>
          <a:prstGeom prst="rect">
            <a:avLst/>
          </a:prstGeom>
          <a:noFill/>
        </p:spPr>
        <p:txBody>
          <a:bodyPr wrap="square" rtlCol="0">
            <a:spAutoFit/>
          </a:bodyPr>
          <a:lstStyle/>
          <a:p>
            <a:r>
              <a:rPr lang="en-US" sz="825" dirty="0"/>
              <a:t>Defines </a:t>
            </a:r>
          </a:p>
          <a:p>
            <a:r>
              <a:rPr lang="en-US" sz="825" dirty="0"/>
              <a:t>Normative</a:t>
            </a:r>
          </a:p>
          <a:p>
            <a:r>
              <a:rPr lang="en-US" sz="825" dirty="0"/>
              <a:t>Specification</a:t>
            </a:r>
          </a:p>
        </p:txBody>
      </p:sp>
    </p:spTree>
    <p:extLst>
      <p:ext uri="{BB962C8B-B14F-4D97-AF65-F5344CB8AC3E}">
        <p14:creationId xmlns:p14="http://schemas.microsoft.com/office/powerpoint/2010/main" val="40650425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B20C8-B323-B04C-A9E1-2B4CE1C35846}"/>
              </a:ext>
            </a:extLst>
          </p:cNvPr>
          <p:cNvSpPr/>
          <p:nvPr/>
        </p:nvSpPr>
        <p:spPr bwMode="auto">
          <a:xfrm>
            <a:off x="6554491"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B)</a:t>
            </a:r>
          </a:p>
        </p:txBody>
      </p:sp>
      <p:cxnSp>
        <p:nvCxnSpPr>
          <p:cNvPr id="41" name="Straight Connector 40">
            <a:extLst>
              <a:ext uri="{FF2B5EF4-FFF2-40B4-BE49-F238E27FC236}">
                <a16:creationId xmlns:a16="http://schemas.microsoft.com/office/drawing/2014/main" id="{A33192E9-F2EF-C54A-94DF-99A15673052B}"/>
              </a:ext>
            </a:extLst>
          </p:cNvPr>
          <p:cNvCxnSpPr>
            <a:cxnSpLocks/>
          </p:cNvCxnSpPr>
          <p:nvPr/>
        </p:nvCxnSpPr>
        <p:spPr bwMode="auto">
          <a:xfrm>
            <a:off x="6569056"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 name="Title 1"/>
          <p:cNvSpPr>
            <a:spLocks noGrp="1"/>
          </p:cNvSpPr>
          <p:nvPr>
            <p:ph type="title"/>
          </p:nvPr>
        </p:nvSpPr>
        <p:spPr>
          <a:xfrm>
            <a:off x="457200" y="152400"/>
            <a:ext cx="8229600" cy="1143000"/>
          </a:xfrm>
        </p:spPr>
        <p:txBody>
          <a:bodyPr vert="horz"/>
          <a:lstStyle/>
          <a:p>
            <a:r>
              <a:rPr lang="en-GB" sz="2000" dirty="0">
                <a:solidFill>
                  <a:srgbClr val="0099A6"/>
                </a:solidFill>
              </a:rPr>
              <a:t>RASDS Operations View Representation</a:t>
            </a:r>
          </a:p>
        </p:txBody>
      </p:sp>
      <p:sp>
        <p:nvSpPr>
          <p:cNvPr id="37" name="Rectangle 36">
            <a:extLst>
              <a:ext uri="{FF2B5EF4-FFF2-40B4-BE49-F238E27FC236}">
                <a16:creationId xmlns:a16="http://schemas.microsoft.com/office/drawing/2014/main" id="{EDF09A24-DA7A-614C-8BCC-1E01DEFE1061}"/>
              </a:ext>
            </a:extLst>
          </p:cNvPr>
          <p:cNvSpPr/>
          <p:nvPr/>
        </p:nvSpPr>
        <p:spPr bwMode="auto">
          <a:xfrm>
            <a:off x="3063498"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A)</a:t>
            </a:r>
          </a:p>
        </p:txBody>
      </p:sp>
      <p:cxnSp>
        <p:nvCxnSpPr>
          <p:cNvPr id="38" name="Straight Connector 37">
            <a:extLst>
              <a:ext uri="{FF2B5EF4-FFF2-40B4-BE49-F238E27FC236}">
                <a16:creationId xmlns:a16="http://schemas.microsoft.com/office/drawing/2014/main" id="{2ED5EA54-ECFC-894E-9C81-1356468310E6}"/>
              </a:ext>
            </a:extLst>
          </p:cNvPr>
          <p:cNvCxnSpPr>
            <a:cxnSpLocks/>
          </p:cNvCxnSpPr>
          <p:nvPr/>
        </p:nvCxnSpPr>
        <p:spPr bwMode="auto">
          <a:xfrm>
            <a:off x="3078063"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4" name="Date Placeholder 3"/>
          <p:cNvSpPr>
            <a:spLocks noGrp="1"/>
          </p:cNvSpPr>
          <p:nvPr>
            <p:ph type="dt" sz="half" idx="2"/>
          </p:nvPr>
        </p:nvSpPr>
        <p:spPr/>
        <p:txBody>
          <a:bodyPr/>
          <a:lstStyle/>
          <a:p>
            <a:r>
              <a:rPr lang="en-US"/>
              <a:t>28 Mar 2024</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11034" y="1171493"/>
            <a:ext cx="1226602" cy="402798"/>
          </a:xfrm>
          <a:prstGeom prst="callout1">
            <a:avLst>
              <a:gd name="adj1" fmla="val 56309"/>
              <a:gd name="adj2" fmla="val -2459"/>
              <a:gd name="adj3" fmla="val 216936"/>
              <a:gd name="adj4" fmla="val -7008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flow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tasks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4278784" y="2736933"/>
            <a:ext cx="1406497" cy="542517"/>
          </a:xfrm>
          <a:prstGeom prst="callout1">
            <a:avLst>
              <a:gd name="adj1" fmla="val 50552"/>
              <a:gd name="adj2" fmla="val 100513"/>
              <a:gd name="adj3" fmla="val -51927"/>
              <a:gd name="adj4" fmla="val 11896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Source Task</a:t>
            </a:r>
          </a:p>
          <a:p>
            <a:pPr algn="ctr"/>
            <a:r>
              <a:rPr lang="en-GB" sz="1000" b="0" dirty="0">
                <a:latin typeface="Arial" panose="020B0604020202020204" pitchFamily="34" charset="0"/>
                <a:cs typeface="Arial" panose="020B0604020202020204" pitchFamily="34" charset="0"/>
              </a:rPr>
              <a:t>(start/stop or duration,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584944" y="1181407"/>
            <a:ext cx="1726426" cy="379747"/>
          </a:xfrm>
          <a:prstGeom prst="callout1">
            <a:avLst>
              <a:gd name="adj1" fmla="val 102364"/>
              <a:gd name="adj2" fmla="val 48526"/>
              <a:gd name="adj3" fmla="val 178279"/>
              <a:gd name="adj4" fmla="val 2336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Subsequent Task</a:t>
            </a:r>
          </a:p>
          <a:p>
            <a:pPr algn="ctr"/>
            <a:r>
              <a:rPr lang="en-GB" sz="1000" b="0" dirty="0">
                <a:latin typeface="Arial" panose="020B0604020202020204" pitchFamily="34" charset="0"/>
                <a:cs typeface="Arial" panose="020B0604020202020204" pitchFamily="34" charset="0"/>
              </a:rPr>
              <a:t>(start time or event,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9" name="Rectangle 8">
            <a:extLst>
              <a:ext uri="{FF2B5EF4-FFF2-40B4-BE49-F238E27FC236}">
                <a16:creationId xmlns:a16="http://schemas.microsoft.com/office/drawing/2014/main" id="{437F3180-421B-684B-B1A5-F6302584DF13}"/>
              </a:ext>
            </a:extLst>
          </p:cNvPr>
          <p:cNvSpPr/>
          <p:nvPr/>
        </p:nvSpPr>
        <p:spPr>
          <a:xfrm>
            <a:off x="301006" y="988756"/>
            <a:ext cx="2465115" cy="4832092"/>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Operations Objects are Tasks, treated like functions, abstract representations of behavior.  For this purpose they are shown within some system context (</a:t>
            </a:r>
            <a:r>
              <a:rPr kumimoji="1" lang="en-US" altLang="ja-JP" sz="1100" b="0" dirty="0" err="1">
                <a:latin typeface="Arial" panose="020B0604020202020204" pitchFamily="34" charset="0"/>
                <a:ea typeface="Osaka" charset="-128"/>
              </a:rPr>
              <a:t>swimlanes</a:t>
            </a:r>
            <a:r>
              <a:rPr kumimoji="1" lang="en-US" altLang="ja-JP" sz="1100" b="0" dirty="0">
                <a:latin typeface="Arial" panose="020B0604020202020204" pitchFamily="34" charset="0"/>
                <a:ea typeface="Osaka" charset="-128"/>
              </a:rPr>
              <a: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Objects may themselves be decomposed into lower level Operations.  Different uses of the same Operations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are intended to describe temporal flows among different systems elements.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Operations views may explicitly show timing and/or duration, and are suitable for representing instances, durative events, and sequences of events.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311370" y="1740069"/>
            <a:ext cx="64690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B</a:t>
            </a:r>
          </a:p>
        </p:txBody>
      </p:sp>
      <p:sp>
        <p:nvSpPr>
          <p:cNvPr id="3" name="Date Placeholder 1">
            <a:extLst>
              <a:ext uri="{FF2B5EF4-FFF2-40B4-BE49-F238E27FC236}">
                <a16:creationId xmlns:a16="http://schemas.microsoft.com/office/drawing/2014/main" id="{30EA3C6D-0439-E393-373A-BD15CB85CF7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12-3</a:t>
            </a:r>
          </a:p>
        </p:txBody>
      </p:sp>
    </p:spTree>
    <p:extLst>
      <p:ext uri="{BB962C8B-B14F-4D97-AF65-F5344CB8AC3E}">
        <p14:creationId xmlns:p14="http://schemas.microsoft.com/office/powerpoint/2010/main" val="238218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sz="2400" dirty="0"/>
              <a:t>Engineering viewpoint concerns are already thoroughly covered by ISO 15288.</a:t>
            </a:r>
          </a:p>
          <a:p>
            <a:pPr lvl="1"/>
            <a:r>
              <a:rPr lang="en-US" sz="2000" dirty="0"/>
              <a:t>The SE “V”</a:t>
            </a:r>
          </a:p>
          <a:p>
            <a:pPr lvl="1"/>
            <a:r>
              <a:rPr lang="en-US" sz="2000" dirty="0"/>
              <a:t>Processes and steps, including Systems Architecture even if it may not be explicit</a:t>
            </a:r>
          </a:p>
          <a:p>
            <a:pPr lvl="1"/>
            <a:r>
              <a:rPr lang="en-US" sz="2000" dirty="0"/>
              <a:t>There are also various agency specific standards</a:t>
            </a:r>
          </a:p>
          <a:p>
            <a:r>
              <a:rPr lang="en-US" sz="2400" dirty="0"/>
              <a:t>Mission Assurance processes are well covered by ISO 15288 and agency standards.</a:t>
            </a:r>
          </a:p>
          <a:p>
            <a:pPr lvl="1"/>
            <a:r>
              <a:rPr lang="en-US" sz="2000" dirty="0"/>
              <a:t>Since both of these are process oriented in nature, and these processes are well documented, no added Viewpoint in RASDS is required.</a:t>
            </a:r>
          </a:p>
          <a:p>
            <a:endParaRPr lang="en-US" sz="2400" dirty="0"/>
          </a:p>
          <a:p>
            <a:r>
              <a:rPr lang="en-US" sz="2400" dirty="0"/>
              <a:t>What RASDS++ does, however, is provide a standardized method to create and document the system architectures.</a:t>
            </a:r>
          </a:p>
          <a:p>
            <a:pPr lvl="1"/>
            <a:r>
              <a:rPr lang="en-US" sz="2000" dirty="0"/>
              <a:t>This is a capability that these standards implicitly require, but do not provide</a:t>
            </a:r>
          </a:p>
          <a:p>
            <a:endParaRPr lang="en-US" sz="2400"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1228273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728B-C5AC-4111-A1AD-78B7C63CD4EA}"/>
              </a:ext>
            </a:extLst>
          </p:cNvPr>
          <p:cNvSpPr>
            <a:spLocks noGrp="1"/>
          </p:cNvSpPr>
          <p:nvPr>
            <p:ph type="title"/>
          </p:nvPr>
        </p:nvSpPr>
        <p:spPr/>
        <p:txBody>
          <a:bodyPr/>
          <a:lstStyle/>
          <a:p>
            <a:r>
              <a:rPr lang="en-US" dirty="0"/>
              <a:t>Operational Viewpoint (temporal aspect)</a:t>
            </a:r>
          </a:p>
        </p:txBody>
      </p:sp>
      <p:sp>
        <p:nvSpPr>
          <p:cNvPr id="4" name="Date Placeholder 3">
            <a:extLst>
              <a:ext uri="{FF2B5EF4-FFF2-40B4-BE49-F238E27FC236}">
                <a16:creationId xmlns:a16="http://schemas.microsoft.com/office/drawing/2014/main" id="{D2227017-EEDD-4981-9479-C6ABEE33EB11}"/>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45" name="Rectangle: Rounded Corners 44">
            <a:extLst>
              <a:ext uri="{FF2B5EF4-FFF2-40B4-BE49-F238E27FC236}">
                <a16:creationId xmlns:a16="http://schemas.microsoft.com/office/drawing/2014/main" id="{51D6C4A9-181C-44E2-B4BE-602BFBD46FB0}"/>
              </a:ext>
            </a:extLst>
          </p:cNvPr>
          <p:cNvSpPr/>
          <p:nvPr/>
        </p:nvSpPr>
        <p:spPr>
          <a:xfrm>
            <a:off x="1926276" y="1894410"/>
            <a:ext cx="915603"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Process</a:t>
            </a:r>
          </a:p>
        </p:txBody>
      </p:sp>
      <p:sp>
        <p:nvSpPr>
          <p:cNvPr id="46" name="Rectangle: Rounded Corners 45">
            <a:extLst>
              <a:ext uri="{FF2B5EF4-FFF2-40B4-BE49-F238E27FC236}">
                <a16:creationId xmlns:a16="http://schemas.microsoft.com/office/drawing/2014/main" id="{BE6B0436-CC4C-45CF-8856-96FFDDD4BE19}"/>
              </a:ext>
            </a:extLst>
          </p:cNvPr>
          <p:cNvSpPr/>
          <p:nvPr/>
        </p:nvSpPr>
        <p:spPr>
          <a:xfrm>
            <a:off x="3070948" y="2525985"/>
            <a:ext cx="1120051"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a:t>
            </a:r>
          </a:p>
        </p:txBody>
      </p:sp>
      <p:sp>
        <p:nvSpPr>
          <p:cNvPr id="47" name="Rectangle: Rounded Corners 46">
            <a:extLst>
              <a:ext uri="{FF2B5EF4-FFF2-40B4-BE49-F238E27FC236}">
                <a16:creationId xmlns:a16="http://schemas.microsoft.com/office/drawing/2014/main" id="{2437E72F-8BAD-4480-9C42-FCE388506BBF}"/>
              </a:ext>
            </a:extLst>
          </p:cNvPr>
          <p:cNvSpPr/>
          <p:nvPr/>
        </p:nvSpPr>
        <p:spPr>
          <a:xfrm>
            <a:off x="3118449" y="322896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Activity</a:t>
            </a:r>
          </a:p>
        </p:txBody>
      </p:sp>
      <p:sp>
        <p:nvSpPr>
          <p:cNvPr id="48" name="Rectangle: Rounded Corners 47">
            <a:extLst>
              <a:ext uri="{FF2B5EF4-FFF2-40B4-BE49-F238E27FC236}">
                <a16:creationId xmlns:a16="http://schemas.microsoft.com/office/drawing/2014/main" id="{A32CF0AD-4613-4BE4-AAA7-C8482124C4D0}"/>
              </a:ext>
            </a:extLst>
          </p:cNvPr>
          <p:cNvSpPr/>
          <p:nvPr/>
        </p:nvSpPr>
        <p:spPr>
          <a:xfrm>
            <a:off x="4408931" y="392370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Task</a:t>
            </a:r>
          </a:p>
        </p:txBody>
      </p:sp>
      <p:sp>
        <p:nvSpPr>
          <p:cNvPr id="49" name="Rectangle: Rounded Corners 48">
            <a:extLst>
              <a:ext uri="{FF2B5EF4-FFF2-40B4-BE49-F238E27FC236}">
                <a16:creationId xmlns:a16="http://schemas.microsoft.com/office/drawing/2014/main" id="{C8D0634C-5DB2-400B-A99C-8B72E934CF63}"/>
              </a:ext>
            </a:extLst>
          </p:cNvPr>
          <p:cNvSpPr/>
          <p:nvPr/>
        </p:nvSpPr>
        <p:spPr>
          <a:xfrm>
            <a:off x="698566" y="5571272"/>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a:t>
            </a:r>
          </a:p>
        </p:txBody>
      </p:sp>
      <p:sp>
        <p:nvSpPr>
          <p:cNvPr id="50" name="Rectangle: Rounded Corners 49">
            <a:extLst>
              <a:ext uri="{FF2B5EF4-FFF2-40B4-BE49-F238E27FC236}">
                <a16:creationId xmlns:a16="http://schemas.microsoft.com/office/drawing/2014/main" id="{78EA481D-0ACF-4A88-999F-1944A4BC0148}"/>
              </a:ext>
            </a:extLst>
          </p:cNvPr>
          <p:cNvSpPr/>
          <p:nvPr/>
        </p:nvSpPr>
        <p:spPr>
          <a:xfrm>
            <a:off x="6814564" y="5145068"/>
            <a:ext cx="1022040" cy="457095"/>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51" name="Rectangle: Rounded Corners 50">
            <a:extLst>
              <a:ext uri="{FF2B5EF4-FFF2-40B4-BE49-F238E27FC236}">
                <a16:creationId xmlns:a16="http://schemas.microsoft.com/office/drawing/2014/main" id="{7813D43C-4322-4E33-B8DC-1013193297BA}"/>
              </a:ext>
            </a:extLst>
          </p:cNvPr>
          <p:cNvSpPr/>
          <p:nvPr/>
        </p:nvSpPr>
        <p:spPr>
          <a:xfrm>
            <a:off x="5521803" y="4572703"/>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Action</a:t>
            </a:r>
          </a:p>
        </p:txBody>
      </p:sp>
      <p:sp>
        <p:nvSpPr>
          <p:cNvPr id="52" name="Rectangle: Rounded Corners 51">
            <a:extLst>
              <a:ext uri="{FF2B5EF4-FFF2-40B4-BE49-F238E27FC236}">
                <a16:creationId xmlns:a16="http://schemas.microsoft.com/office/drawing/2014/main" id="{0291CC46-BAFC-4F8B-884D-A725A02CFB19}"/>
              </a:ext>
            </a:extLst>
          </p:cNvPr>
          <p:cNvSpPr/>
          <p:nvPr/>
        </p:nvSpPr>
        <p:spPr>
          <a:xfrm>
            <a:off x="6814565" y="2870359"/>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Event</a:t>
            </a:r>
          </a:p>
        </p:txBody>
      </p:sp>
      <p:cxnSp>
        <p:nvCxnSpPr>
          <p:cNvPr id="53" name="Straight Arrow Connector 14">
            <a:extLst>
              <a:ext uri="{FF2B5EF4-FFF2-40B4-BE49-F238E27FC236}">
                <a16:creationId xmlns:a16="http://schemas.microsoft.com/office/drawing/2014/main" id="{9F5B1CE8-0452-4AB9-B36C-3DA8057DAAA3}"/>
              </a:ext>
            </a:extLst>
          </p:cNvPr>
          <p:cNvCxnSpPr>
            <a:cxnSpLocks/>
            <a:stCxn id="45" idx="3"/>
            <a:endCxn id="46" idx="0"/>
          </p:cNvCxnSpPr>
          <p:nvPr/>
        </p:nvCxnSpPr>
        <p:spPr>
          <a:xfrm>
            <a:off x="2841879" y="2094757"/>
            <a:ext cx="789095" cy="4312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FA96427-1F93-449A-954F-05273D665A20}"/>
              </a:ext>
            </a:extLst>
          </p:cNvPr>
          <p:cNvCxnSpPr>
            <a:cxnSpLocks/>
            <a:stCxn id="46" idx="2"/>
            <a:endCxn id="47" idx="0"/>
          </p:cNvCxnSpPr>
          <p:nvPr/>
        </p:nvCxnSpPr>
        <p:spPr>
          <a:xfrm flipH="1">
            <a:off x="3629469" y="2926678"/>
            <a:ext cx="1505" cy="302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856C7B5-29E8-49E8-885E-8EEDCBE24E25}"/>
              </a:ext>
            </a:extLst>
          </p:cNvPr>
          <p:cNvSpPr txBox="1"/>
          <p:nvPr/>
        </p:nvSpPr>
        <p:spPr>
          <a:xfrm>
            <a:off x="2813160" y="1870602"/>
            <a:ext cx="1835642" cy="276999"/>
          </a:xfrm>
          <a:prstGeom prst="rect">
            <a:avLst/>
          </a:prstGeom>
          <a:noFill/>
        </p:spPr>
        <p:txBody>
          <a:bodyPr wrap="square" rtlCol="0">
            <a:spAutoFit/>
          </a:bodyPr>
          <a:lstStyle/>
          <a:p>
            <a:r>
              <a:rPr lang="en-US" sz="1200" b="1" dirty="0" err="1"/>
              <a:t>has_inter_connected</a:t>
            </a:r>
            <a:endParaRPr lang="en-US" sz="1200" b="1" dirty="0"/>
          </a:p>
        </p:txBody>
      </p:sp>
      <p:sp>
        <p:nvSpPr>
          <p:cNvPr id="56" name="TextBox 55">
            <a:extLst>
              <a:ext uri="{FF2B5EF4-FFF2-40B4-BE49-F238E27FC236}">
                <a16:creationId xmlns:a16="http://schemas.microsoft.com/office/drawing/2014/main" id="{D4320423-8A9D-4708-A0D9-C477E989BB08}"/>
              </a:ext>
            </a:extLst>
          </p:cNvPr>
          <p:cNvSpPr txBox="1"/>
          <p:nvPr/>
        </p:nvSpPr>
        <p:spPr>
          <a:xfrm>
            <a:off x="3599082" y="2945613"/>
            <a:ext cx="1501135" cy="276999"/>
          </a:xfrm>
          <a:prstGeom prst="rect">
            <a:avLst/>
          </a:prstGeom>
          <a:noFill/>
        </p:spPr>
        <p:txBody>
          <a:bodyPr wrap="square" rtlCol="0">
            <a:spAutoFit/>
          </a:bodyPr>
          <a:lstStyle/>
          <a:p>
            <a:r>
              <a:rPr lang="en-US" sz="1200" b="1" dirty="0" err="1"/>
              <a:t>has_ordered_set</a:t>
            </a:r>
            <a:endParaRPr lang="en-US" sz="1200" b="1" dirty="0"/>
          </a:p>
        </p:txBody>
      </p:sp>
      <p:cxnSp>
        <p:nvCxnSpPr>
          <p:cNvPr id="57" name="Straight Arrow Connector 23">
            <a:extLst>
              <a:ext uri="{FF2B5EF4-FFF2-40B4-BE49-F238E27FC236}">
                <a16:creationId xmlns:a16="http://schemas.microsoft.com/office/drawing/2014/main" id="{EF6DD0CA-07C7-47F1-AB13-7BD881F940D5}"/>
              </a:ext>
            </a:extLst>
          </p:cNvPr>
          <p:cNvCxnSpPr>
            <a:cxnSpLocks/>
            <a:stCxn id="47" idx="2"/>
            <a:endCxn id="48" idx="1"/>
          </p:cNvCxnSpPr>
          <p:nvPr/>
        </p:nvCxnSpPr>
        <p:spPr>
          <a:xfrm rot="16200000" flipH="1">
            <a:off x="3772003" y="3487122"/>
            <a:ext cx="494394" cy="7794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34">
            <a:extLst>
              <a:ext uri="{FF2B5EF4-FFF2-40B4-BE49-F238E27FC236}">
                <a16:creationId xmlns:a16="http://schemas.microsoft.com/office/drawing/2014/main" id="{15966B29-C6B1-46C8-A5B9-43F4922FEF17}"/>
              </a:ext>
            </a:extLst>
          </p:cNvPr>
          <p:cNvCxnSpPr>
            <a:cxnSpLocks/>
            <a:stCxn id="48" idx="2"/>
            <a:endCxn id="51" idx="1"/>
          </p:cNvCxnSpPr>
          <p:nvPr/>
        </p:nvCxnSpPr>
        <p:spPr>
          <a:xfrm rot="16200000" flipH="1">
            <a:off x="4996551" y="4247797"/>
            <a:ext cx="448654" cy="6018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C22E6A1-E01A-4815-B1B2-922E8DC5C6CF}"/>
              </a:ext>
            </a:extLst>
          </p:cNvPr>
          <p:cNvSpPr txBox="1"/>
          <p:nvPr/>
        </p:nvSpPr>
        <p:spPr>
          <a:xfrm>
            <a:off x="3581400" y="3609201"/>
            <a:ext cx="1599746" cy="276999"/>
          </a:xfrm>
          <a:prstGeom prst="rect">
            <a:avLst/>
          </a:prstGeom>
          <a:noFill/>
        </p:spPr>
        <p:txBody>
          <a:bodyPr wrap="square" rtlCol="0">
            <a:spAutoFit/>
          </a:bodyPr>
          <a:lstStyle/>
          <a:p>
            <a:r>
              <a:rPr lang="en-US" sz="1200" b="1" dirty="0" err="1"/>
              <a:t>has_cohesive_set</a:t>
            </a:r>
            <a:endParaRPr lang="en-US" sz="1200" b="1" dirty="0"/>
          </a:p>
        </p:txBody>
      </p:sp>
      <p:sp>
        <p:nvSpPr>
          <p:cNvPr id="60" name="TextBox 59">
            <a:extLst>
              <a:ext uri="{FF2B5EF4-FFF2-40B4-BE49-F238E27FC236}">
                <a16:creationId xmlns:a16="http://schemas.microsoft.com/office/drawing/2014/main" id="{A6C28C2D-F240-4F97-9D8B-5DDDF78A4FCF}"/>
              </a:ext>
            </a:extLst>
          </p:cNvPr>
          <p:cNvSpPr txBox="1"/>
          <p:nvPr/>
        </p:nvSpPr>
        <p:spPr>
          <a:xfrm>
            <a:off x="4880999" y="4319728"/>
            <a:ext cx="1247092" cy="250512"/>
          </a:xfrm>
          <a:prstGeom prst="rect">
            <a:avLst/>
          </a:prstGeom>
          <a:noFill/>
        </p:spPr>
        <p:txBody>
          <a:bodyPr wrap="square" rtlCol="0">
            <a:spAutoFit/>
          </a:bodyPr>
          <a:lstStyle/>
          <a:p>
            <a:r>
              <a:rPr lang="en-US" sz="1200" b="1" dirty="0"/>
              <a:t>performs</a:t>
            </a:r>
          </a:p>
        </p:txBody>
      </p:sp>
      <p:cxnSp>
        <p:nvCxnSpPr>
          <p:cNvPr id="61" name="Straight Arrow Connector 46">
            <a:extLst>
              <a:ext uri="{FF2B5EF4-FFF2-40B4-BE49-F238E27FC236}">
                <a16:creationId xmlns:a16="http://schemas.microsoft.com/office/drawing/2014/main" id="{811169A4-5186-43BB-84A9-62398CAD6965}"/>
              </a:ext>
            </a:extLst>
          </p:cNvPr>
          <p:cNvCxnSpPr>
            <a:cxnSpLocks/>
            <a:stCxn id="51" idx="2"/>
            <a:endCxn id="50" idx="1"/>
          </p:cNvCxnSpPr>
          <p:nvPr/>
        </p:nvCxnSpPr>
        <p:spPr>
          <a:xfrm rot="16200000" flipH="1">
            <a:off x="6223583" y="4782635"/>
            <a:ext cx="400220" cy="78174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93C5CE3-04DA-4A3F-B013-67AF3ABD4FFA}"/>
              </a:ext>
            </a:extLst>
          </p:cNvPr>
          <p:cNvSpPr txBox="1"/>
          <p:nvPr/>
        </p:nvSpPr>
        <p:spPr>
          <a:xfrm>
            <a:off x="6005114" y="5048250"/>
            <a:ext cx="967539" cy="250512"/>
          </a:xfrm>
          <a:prstGeom prst="rect">
            <a:avLst/>
          </a:prstGeom>
          <a:noFill/>
        </p:spPr>
        <p:txBody>
          <a:bodyPr wrap="square" rtlCol="0">
            <a:spAutoFit/>
          </a:bodyPr>
          <a:lstStyle/>
          <a:p>
            <a:r>
              <a:rPr lang="en-US" sz="1200" b="1" dirty="0"/>
              <a:t>invokes</a:t>
            </a:r>
          </a:p>
        </p:txBody>
      </p:sp>
      <p:cxnSp>
        <p:nvCxnSpPr>
          <p:cNvPr id="63" name="Straight Arrow Connector 60">
            <a:extLst>
              <a:ext uri="{FF2B5EF4-FFF2-40B4-BE49-F238E27FC236}">
                <a16:creationId xmlns:a16="http://schemas.microsoft.com/office/drawing/2014/main" id="{325389B9-4E8D-4667-8D51-760B0FE6ED23}"/>
              </a:ext>
            </a:extLst>
          </p:cNvPr>
          <p:cNvCxnSpPr>
            <a:cxnSpLocks/>
            <a:stCxn id="50" idx="0"/>
            <a:endCxn id="52" idx="2"/>
          </p:cNvCxnSpPr>
          <p:nvPr/>
        </p:nvCxnSpPr>
        <p:spPr>
          <a:xfrm rot="5400000" flipH="1" flipV="1">
            <a:off x="6388576" y="4208060"/>
            <a:ext cx="1874016" cy="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D34DB74-5985-48ED-AE2E-0033270493CD}"/>
              </a:ext>
            </a:extLst>
          </p:cNvPr>
          <p:cNvCxnSpPr>
            <a:cxnSpLocks/>
            <a:stCxn id="50" idx="2"/>
            <a:endCxn id="49" idx="3"/>
          </p:cNvCxnSpPr>
          <p:nvPr/>
        </p:nvCxnSpPr>
        <p:spPr>
          <a:xfrm rot="5400000">
            <a:off x="4438367" y="2884402"/>
            <a:ext cx="169456" cy="560497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750E68F-E60C-4CBA-AA34-F11CCA51566A}"/>
              </a:ext>
            </a:extLst>
          </p:cNvPr>
          <p:cNvSpPr txBox="1"/>
          <p:nvPr/>
        </p:nvSpPr>
        <p:spPr>
          <a:xfrm>
            <a:off x="3781981" y="5778679"/>
            <a:ext cx="967539" cy="276999"/>
          </a:xfrm>
          <a:prstGeom prst="rect">
            <a:avLst/>
          </a:prstGeom>
          <a:noFill/>
        </p:spPr>
        <p:txBody>
          <a:bodyPr wrap="square" rtlCol="0">
            <a:spAutoFit/>
          </a:bodyPr>
          <a:lstStyle/>
          <a:p>
            <a:r>
              <a:rPr lang="en-US" sz="1200" b="1" dirty="0"/>
              <a:t>creates</a:t>
            </a:r>
          </a:p>
        </p:txBody>
      </p:sp>
      <p:sp>
        <p:nvSpPr>
          <p:cNvPr id="66" name="TextBox 65">
            <a:extLst>
              <a:ext uri="{FF2B5EF4-FFF2-40B4-BE49-F238E27FC236}">
                <a16:creationId xmlns:a16="http://schemas.microsoft.com/office/drawing/2014/main" id="{88F37F46-0468-463C-99BF-3AA5FB2C96E3}"/>
              </a:ext>
            </a:extLst>
          </p:cNvPr>
          <p:cNvSpPr txBox="1"/>
          <p:nvPr/>
        </p:nvSpPr>
        <p:spPr>
          <a:xfrm>
            <a:off x="6443110" y="3559362"/>
            <a:ext cx="967539" cy="250512"/>
          </a:xfrm>
          <a:prstGeom prst="rect">
            <a:avLst/>
          </a:prstGeom>
          <a:noFill/>
        </p:spPr>
        <p:txBody>
          <a:bodyPr wrap="square" rtlCol="0">
            <a:spAutoFit/>
          </a:bodyPr>
          <a:lstStyle/>
          <a:p>
            <a:r>
              <a:rPr lang="en-US" sz="1200" b="1" dirty="0"/>
              <a:t>generates</a:t>
            </a:r>
          </a:p>
        </p:txBody>
      </p:sp>
      <p:sp>
        <p:nvSpPr>
          <p:cNvPr id="67" name="TextBox 66">
            <a:extLst>
              <a:ext uri="{FF2B5EF4-FFF2-40B4-BE49-F238E27FC236}">
                <a16:creationId xmlns:a16="http://schemas.microsoft.com/office/drawing/2014/main" id="{88F13EEA-5C9C-4BFE-BC74-F403DD31B099}"/>
              </a:ext>
            </a:extLst>
          </p:cNvPr>
          <p:cNvSpPr txBox="1"/>
          <p:nvPr/>
        </p:nvSpPr>
        <p:spPr>
          <a:xfrm>
            <a:off x="4971445" y="1364404"/>
            <a:ext cx="2001208" cy="276999"/>
          </a:xfrm>
          <a:prstGeom prst="rect">
            <a:avLst/>
          </a:prstGeom>
          <a:noFill/>
        </p:spPr>
        <p:txBody>
          <a:bodyPr wrap="square" rtlCol="0">
            <a:spAutoFit/>
          </a:bodyPr>
          <a:lstStyle/>
          <a:p>
            <a:r>
              <a:rPr lang="en-US" sz="1200" dirty="0" err="1"/>
              <a:t>p</a:t>
            </a:r>
            <a:r>
              <a:rPr lang="en-US" sz="1200" b="1" dirty="0" err="1"/>
              <a:t>rovides_ordering_for</a:t>
            </a:r>
            <a:endParaRPr lang="en-US" sz="1200" b="1" dirty="0"/>
          </a:p>
        </p:txBody>
      </p:sp>
      <p:cxnSp>
        <p:nvCxnSpPr>
          <p:cNvPr id="68" name="Straight Arrow Connector 73">
            <a:extLst>
              <a:ext uri="{FF2B5EF4-FFF2-40B4-BE49-F238E27FC236}">
                <a16:creationId xmlns:a16="http://schemas.microsoft.com/office/drawing/2014/main" id="{0EC1F659-52D0-4007-995D-DE50D3716D76}"/>
              </a:ext>
            </a:extLst>
          </p:cNvPr>
          <p:cNvCxnSpPr>
            <a:cxnSpLocks/>
            <a:stCxn id="73" idx="1"/>
            <a:endCxn id="46" idx="3"/>
          </p:cNvCxnSpPr>
          <p:nvPr/>
        </p:nvCxnSpPr>
        <p:spPr>
          <a:xfrm rot="10800000" flipV="1">
            <a:off x="4191000" y="1637900"/>
            <a:ext cx="2627091" cy="1088431"/>
          </a:xfrm>
          <a:prstGeom prst="bentConnector3">
            <a:avLst>
              <a:gd name="adj1" fmla="val 730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84">
            <a:extLst>
              <a:ext uri="{FF2B5EF4-FFF2-40B4-BE49-F238E27FC236}">
                <a16:creationId xmlns:a16="http://schemas.microsoft.com/office/drawing/2014/main" id="{A6B2DFB1-68F9-4E1D-A3E8-C59AAB3BAF8F}"/>
              </a:ext>
            </a:extLst>
          </p:cNvPr>
          <p:cNvCxnSpPr>
            <a:cxnSpLocks/>
            <a:stCxn id="46" idx="1"/>
            <a:endCxn id="72" idx="2"/>
          </p:cNvCxnSpPr>
          <p:nvPr/>
        </p:nvCxnSpPr>
        <p:spPr>
          <a:xfrm rot="10800000">
            <a:off x="1147888" y="1857530"/>
            <a:ext cx="1923060" cy="8688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87">
            <a:extLst>
              <a:ext uri="{FF2B5EF4-FFF2-40B4-BE49-F238E27FC236}">
                <a16:creationId xmlns:a16="http://schemas.microsoft.com/office/drawing/2014/main" id="{17D334FC-F989-4DD1-8118-9C8E15665A06}"/>
              </a:ext>
            </a:extLst>
          </p:cNvPr>
          <p:cNvCxnSpPr>
            <a:cxnSpLocks/>
            <a:stCxn id="72" idx="1"/>
            <a:endCxn id="49" idx="1"/>
          </p:cNvCxnSpPr>
          <p:nvPr/>
        </p:nvCxnSpPr>
        <p:spPr>
          <a:xfrm rot="10800000" flipH="1" flipV="1">
            <a:off x="636867" y="1657184"/>
            <a:ext cx="61697" cy="4114435"/>
          </a:xfrm>
          <a:prstGeom prst="bentConnector3">
            <a:avLst>
              <a:gd name="adj1" fmla="val -30241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7B2E898-8822-4CD9-9772-4E81E2DDB53C}"/>
              </a:ext>
            </a:extLst>
          </p:cNvPr>
          <p:cNvSpPr txBox="1"/>
          <p:nvPr/>
        </p:nvSpPr>
        <p:spPr>
          <a:xfrm>
            <a:off x="457200" y="3504399"/>
            <a:ext cx="967539" cy="276999"/>
          </a:xfrm>
          <a:prstGeom prst="rect">
            <a:avLst/>
          </a:prstGeom>
          <a:noFill/>
        </p:spPr>
        <p:txBody>
          <a:bodyPr wrap="square" rtlCol="0">
            <a:spAutoFit/>
          </a:bodyPr>
          <a:lstStyle/>
          <a:p>
            <a:r>
              <a:rPr lang="en-US" sz="1200" b="1" dirty="0"/>
              <a:t>describes</a:t>
            </a:r>
          </a:p>
        </p:txBody>
      </p:sp>
      <p:sp>
        <p:nvSpPr>
          <p:cNvPr id="72" name="Rectangle: Rounded Corners 71">
            <a:extLst>
              <a:ext uri="{FF2B5EF4-FFF2-40B4-BE49-F238E27FC236}">
                <a16:creationId xmlns:a16="http://schemas.microsoft.com/office/drawing/2014/main" id="{C595BA39-19EE-42A8-A9D6-EC98E48B50DA}"/>
              </a:ext>
            </a:extLst>
          </p:cNvPr>
          <p:cNvSpPr/>
          <p:nvPr/>
        </p:nvSpPr>
        <p:spPr>
          <a:xfrm>
            <a:off x="636868" y="1456837"/>
            <a:ext cx="1022040" cy="40069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Plan</a:t>
            </a:r>
          </a:p>
        </p:txBody>
      </p:sp>
      <p:sp>
        <p:nvSpPr>
          <p:cNvPr id="73" name="Rectangle: Rounded Corners 72">
            <a:extLst>
              <a:ext uri="{FF2B5EF4-FFF2-40B4-BE49-F238E27FC236}">
                <a16:creationId xmlns:a16="http://schemas.microsoft.com/office/drawing/2014/main" id="{EC880B90-65CB-4626-ADE3-BBE08D474D9D}"/>
              </a:ext>
            </a:extLst>
          </p:cNvPr>
          <p:cNvSpPr/>
          <p:nvPr/>
        </p:nvSpPr>
        <p:spPr>
          <a:xfrm>
            <a:off x="6818090" y="1437554"/>
            <a:ext cx="1022040" cy="40069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Schedule</a:t>
            </a:r>
          </a:p>
        </p:txBody>
      </p:sp>
      <p:cxnSp>
        <p:nvCxnSpPr>
          <p:cNvPr id="74" name="Straight Arrow Connector 78">
            <a:extLst>
              <a:ext uri="{FF2B5EF4-FFF2-40B4-BE49-F238E27FC236}">
                <a16:creationId xmlns:a16="http://schemas.microsoft.com/office/drawing/2014/main" id="{094E515C-E5C5-456F-A5A5-8573AF4A9C72}"/>
              </a:ext>
            </a:extLst>
          </p:cNvPr>
          <p:cNvCxnSpPr>
            <a:cxnSpLocks/>
            <a:stCxn id="52" idx="0"/>
            <a:endCxn id="73" idx="2"/>
          </p:cNvCxnSpPr>
          <p:nvPr/>
        </p:nvCxnSpPr>
        <p:spPr>
          <a:xfrm rot="5400000" flipH="1" flipV="1">
            <a:off x="6811291" y="2352541"/>
            <a:ext cx="1032112" cy="352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0963E0F-9567-4156-BE31-92DC262105A2}"/>
              </a:ext>
            </a:extLst>
          </p:cNvPr>
          <p:cNvSpPr txBox="1"/>
          <p:nvPr/>
        </p:nvSpPr>
        <p:spPr>
          <a:xfrm>
            <a:off x="6619942" y="2088318"/>
            <a:ext cx="855137" cy="276999"/>
          </a:xfrm>
          <a:prstGeom prst="rect">
            <a:avLst/>
          </a:prstGeom>
          <a:noFill/>
        </p:spPr>
        <p:txBody>
          <a:bodyPr wrap="square" rtlCol="0">
            <a:spAutoFit/>
          </a:bodyPr>
          <a:lstStyle/>
          <a:p>
            <a:r>
              <a:rPr lang="en-US" sz="1200" b="1" dirty="0" err="1"/>
              <a:t>part_of</a:t>
            </a:r>
            <a:endParaRPr lang="en-US" sz="1200" b="1" dirty="0"/>
          </a:p>
        </p:txBody>
      </p:sp>
      <p:cxnSp>
        <p:nvCxnSpPr>
          <p:cNvPr id="76" name="Straight Arrow Connector 78">
            <a:extLst>
              <a:ext uri="{FF2B5EF4-FFF2-40B4-BE49-F238E27FC236}">
                <a16:creationId xmlns:a16="http://schemas.microsoft.com/office/drawing/2014/main" id="{B5F54355-4EFE-4D3F-A24E-7EAF38D191E0}"/>
              </a:ext>
            </a:extLst>
          </p:cNvPr>
          <p:cNvCxnSpPr>
            <a:cxnSpLocks/>
            <a:stCxn id="72" idx="0"/>
            <a:endCxn id="73" idx="0"/>
          </p:cNvCxnSpPr>
          <p:nvPr/>
        </p:nvCxnSpPr>
        <p:spPr>
          <a:xfrm rot="5400000" flipH="1" flipV="1">
            <a:off x="4228858" y="-1643415"/>
            <a:ext cx="19283" cy="6181222"/>
          </a:xfrm>
          <a:prstGeom prst="bentConnector3">
            <a:avLst>
              <a:gd name="adj1" fmla="val 117213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7F12768-5CC3-4E4D-87A4-825AA3B14E1E}"/>
              </a:ext>
            </a:extLst>
          </p:cNvPr>
          <p:cNvSpPr txBox="1"/>
          <p:nvPr/>
        </p:nvSpPr>
        <p:spPr>
          <a:xfrm>
            <a:off x="4238500" y="1215219"/>
            <a:ext cx="1022041" cy="250512"/>
          </a:xfrm>
          <a:prstGeom prst="rect">
            <a:avLst/>
          </a:prstGeom>
          <a:noFill/>
        </p:spPr>
        <p:txBody>
          <a:bodyPr wrap="square" rtlCol="0">
            <a:spAutoFit/>
          </a:bodyPr>
          <a:lstStyle/>
          <a:p>
            <a:r>
              <a:rPr lang="en-US" sz="1200" b="1" dirty="0"/>
              <a:t>has</a:t>
            </a:r>
          </a:p>
        </p:txBody>
      </p:sp>
      <p:cxnSp>
        <p:nvCxnSpPr>
          <p:cNvPr id="78" name="Straight Arrow Connector 78">
            <a:extLst>
              <a:ext uri="{FF2B5EF4-FFF2-40B4-BE49-F238E27FC236}">
                <a16:creationId xmlns:a16="http://schemas.microsoft.com/office/drawing/2014/main" id="{9CF1D1E1-F3EF-4082-BA67-6242DDDFF098}"/>
              </a:ext>
            </a:extLst>
          </p:cNvPr>
          <p:cNvCxnSpPr>
            <a:cxnSpLocks/>
            <a:stCxn id="73" idx="3"/>
            <a:endCxn id="50" idx="3"/>
          </p:cNvCxnSpPr>
          <p:nvPr/>
        </p:nvCxnSpPr>
        <p:spPr>
          <a:xfrm flipH="1">
            <a:off x="7836604" y="1637901"/>
            <a:ext cx="3526" cy="3735715"/>
          </a:xfrm>
          <a:prstGeom prst="bentConnector3">
            <a:avLst>
              <a:gd name="adj1" fmla="val -64832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384B988-B0B5-4DF1-B401-22449DAFD6C2}"/>
              </a:ext>
            </a:extLst>
          </p:cNvPr>
          <p:cNvSpPr txBox="1"/>
          <p:nvPr/>
        </p:nvSpPr>
        <p:spPr>
          <a:xfrm>
            <a:off x="7599222" y="3410828"/>
            <a:ext cx="1517964" cy="276999"/>
          </a:xfrm>
          <a:prstGeom prst="rect">
            <a:avLst/>
          </a:prstGeom>
          <a:noFill/>
        </p:spPr>
        <p:txBody>
          <a:bodyPr wrap="square" rtlCol="0">
            <a:spAutoFit/>
          </a:bodyPr>
          <a:lstStyle/>
          <a:p>
            <a:r>
              <a:rPr lang="en-US" sz="1200" b="1" dirty="0" err="1"/>
              <a:t>sets_parameters</a:t>
            </a:r>
            <a:endParaRPr lang="en-US" sz="1200" b="1" dirty="0"/>
          </a:p>
        </p:txBody>
      </p:sp>
      <p:sp>
        <p:nvSpPr>
          <p:cNvPr id="80" name="TextBox 79">
            <a:extLst>
              <a:ext uri="{FF2B5EF4-FFF2-40B4-BE49-F238E27FC236}">
                <a16:creationId xmlns:a16="http://schemas.microsoft.com/office/drawing/2014/main" id="{FDECDEBA-6DEF-4744-ABED-762AC7969D53}"/>
              </a:ext>
            </a:extLst>
          </p:cNvPr>
          <p:cNvSpPr txBox="1"/>
          <p:nvPr/>
        </p:nvSpPr>
        <p:spPr>
          <a:xfrm>
            <a:off x="1969418" y="2672705"/>
            <a:ext cx="967539" cy="250512"/>
          </a:xfrm>
          <a:prstGeom prst="rect">
            <a:avLst/>
          </a:prstGeom>
          <a:noFill/>
        </p:spPr>
        <p:txBody>
          <a:bodyPr wrap="square" rtlCol="0">
            <a:spAutoFit/>
          </a:bodyPr>
          <a:lstStyle/>
          <a:p>
            <a:r>
              <a:rPr lang="en-US" sz="1200" b="1" dirty="0"/>
              <a:t>change</a:t>
            </a:r>
          </a:p>
        </p:txBody>
      </p:sp>
      <p:cxnSp>
        <p:nvCxnSpPr>
          <p:cNvPr id="81" name="Straight Arrow Connector 84">
            <a:extLst>
              <a:ext uri="{FF2B5EF4-FFF2-40B4-BE49-F238E27FC236}">
                <a16:creationId xmlns:a16="http://schemas.microsoft.com/office/drawing/2014/main" id="{3BF977ED-5D29-445E-8B31-24B71408C614}"/>
              </a:ext>
            </a:extLst>
          </p:cNvPr>
          <p:cNvCxnSpPr>
            <a:cxnSpLocks/>
            <a:stCxn id="72" idx="3"/>
            <a:endCxn id="45" idx="0"/>
          </p:cNvCxnSpPr>
          <p:nvPr/>
        </p:nvCxnSpPr>
        <p:spPr>
          <a:xfrm>
            <a:off x="1658908" y="1657184"/>
            <a:ext cx="725169" cy="23722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A65B05B-BB12-4F3A-A5BB-F16B42C30AF9}"/>
              </a:ext>
            </a:extLst>
          </p:cNvPr>
          <p:cNvSpPr txBox="1"/>
          <p:nvPr/>
        </p:nvSpPr>
        <p:spPr>
          <a:xfrm>
            <a:off x="1845621" y="1439006"/>
            <a:ext cx="967539" cy="250512"/>
          </a:xfrm>
          <a:prstGeom prst="rect">
            <a:avLst/>
          </a:prstGeom>
          <a:noFill/>
        </p:spPr>
        <p:txBody>
          <a:bodyPr wrap="square" rtlCol="0">
            <a:spAutoFit/>
          </a:bodyPr>
          <a:lstStyle/>
          <a:p>
            <a:r>
              <a:rPr lang="en-US" sz="1200" b="1" dirty="0"/>
              <a:t>uses</a:t>
            </a:r>
          </a:p>
        </p:txBody>
      </p:sp>
      <p:cxnSp>
        <p:nvCxnSpPr>
          <p:cNvPr id="95" name="Straight Arrow Connector 73">
            <a:extLst>
              <a:ext uri="{FF2B5EF4-FFF2-40B4-BE49-F238E27FC236}">
                <a16:creationId xmlns:a16="http://schemas.microsoft.com/office/drawing/2014/main" id="{B5355B95-E580-4140-A479-0C00CA08E09B}"/>
              </a:ext>
            </a:extLst>
          </p:cNvPr>
          <p:cNvCxnSpPr>
            <a:cxnSpLocks/>
            <a:stCxn id="52" idx="1"/>
            <a:endCxn id="46" idx="3"/>
          </p:cNvCxnSpPr>
          <p:nvPr/>
        </p:nvCxnSpPr>
        <p:spPr>
          <a:xfrm rot="10800000">
            <a:off x="4190999" y="2726332"/>
            <a:ext cx="2623566" cy="34437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FB74ACD-CACE-4FC6-8989-DE6A6EF8A2CD}"/>
              </a:ext>
            </a:extLst>
          </p:cNvPr>
          <p:cNvSpPr txBox="1"/>
          <p:nvPr/>
        </p:nvSpPr>
        <p:spPr>
          <a:xfrm>
            <a:off x="5875977" y="2791227"/>
            <a:ext cx="855137" cy="276999"/>
          </a:xfrm>
          <a:prstGeom prst="rect">
            <a:avLst/>
          </a:prstGeom>
          <a:noFill/>
        </p:spPr>
        <p:txBody>
          <a:bodyPr wrap="square" rtlCol="0">
            <a:spAutoFit/>
          </a:bodyPr>
          <a:lstStyle/>
          <a:p>
            <a:r>
              <a:rPr lang="en-US" sz="1200" b="1" dirty="0"/>
              <a:t>trigger</a:t>
            </a:r>
          </a:p>
        </p:txBody>
      </p:sp>
      <p:cxnSp>
        <p:nvCxnSpPr>
          <p:cNvPr id="108" name="Straight Arrow Connector 73">
            <a:extLst>
              <a:ext uri="{FF2B5EF4-FFF2-40B4-BE49-F238E27FC236}">
                <a16:creationId xmlns:a16="http://schemas.microsoft.com/office/drawing/2014/main" id="{CE7E9234-2E7F-4BF6-B9DC-4D4C41234AAE}"/>
              </a:ext>
            </a:extLst>
          </p:cNvPr>
          <p:cNvCxnSpPr>
            <a:cxnSpLocks/>
            <a:stCxn id="52" idx="1"/>
            <a:endCxn id="47" idx="3"/>
          </p:cNvCxnSpPr>
          <p:nvPr/>
        </p:nvCxnSpPr>
        <p:spPr>
          <a:xfrm rot="10800000" flipV="1">
            <a:off x="4140489" y="3070706"/>
            <a:ext cx="2674076" cy="358604"/>
          </a:xfrm>
          <a:prstGeom prst="bentConnector3">
            <a:avLst>
              <a:gd name="adj1" fmla="val 4895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1">
            <a:extLst>
              <a:ext uri="{FF2B5EF4-FFF2-40B4-BE49-F238E27FC236}">
                <a16:creationId xmlns:a16="http://schemas.microsoft.com/office/drawing/2014/main" id="{BBC55E9E-1DF4-85FB-BA96-2A58A68D2D89}"/>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12-4</a:t>
            </a:r>
          </a:p>
        </p:txBody>
      </p:sp>
    </p:spTree>
    <p:extLst>
      <p:ext uri="{BB962C8B-B14F-4D97-AF65-F5344CB8AC3E}">
        <p14:creationId xmlns:p14="http://schemas.microsoft.com/office/powerpoint/2010/main" val="10067522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4D09F9CF-85DE-DB7A-898E-AEC3E1C5008E}"/>
              </a:ext>
            </a:extLst>
          </p:cNvPr>
          <p:cNvCxnSpPr>
            <a:cxnSpLocks/>
            <a:stCxn id="59" idx="3"/>
            <a:endCxn id="3" idx="1"/>
          </p:cNvCxnSpPr>
          <p:nvPr/>
        </p:nvCxnSpPr>
        <p:spPr>
          <a:xfrm>
            <a:off x="6918978" y="4403316"/>
            <a:ext cx="750287" cy="196038"/>
          </a:xfrm>
          <a:prstGeom prst="straightConnector1">
            <a:avLst/>
          </a:prstGeom>
          <a:solidFill>
            <a:schemeClr val="bg1">
              <a:lumMod val="85000"/>
            </a:schemeClr>
          </a:solidFill>
          <a:ln>
            <a:prstDash val="soli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Operations</a:t>
            </a:r>
            <a:r>
              <a:rPr lang="en-US" sz="1800" dirty="0">
                <a:solidFill>
                  <a:srgbClr val="0099A6"/>
                </a:solidFill>
              </a:rPr>
              <a:t> </a:t>
            </a:r>
            <a:r>
              <a:rPr lang="en-US" sz="1800" dirty="0">
                <a:solidFill>
                  <a:srgbClr val="FF0000"/>
                </a:solidFill>
              </a:rPr>
              <a:t>Process</a:t>
            </a:r>
            <a:r>
              <a:rPr lang="en-US" sz="1800" dirty="0">
                <a:solidFill>
                  <a:srgbClr val="0099A6"/>
                </a:solidFill>
              </a:rPr>
              <a: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702832" y="1454213"/>
            <a:ext cx="1811768" cy="499403"/>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 Process</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28 Mar 2024</a:t>
            </a:r>
          </a:p>
        </p:txBody>
      </p:sp>
      <p:sp>
        <p:nvSpPr>
          <p:cNvPr id="14" name="Rounded Rectangle 13">
            <a:extLst>
              <a:ext uri="{FF2B5EF4-FFF2-40B4-BE49-F238E27FC236}">
                <a16:creationId xmlns:a16="http://schemas.microsoft.com/office/drawing/2014/main" id="{E13AF597-B819-2A8C-E4B2-97E27509970D}"/>
              </a:ext>
            </a:extLst>
          </p:cNvPr>
          <p:cNvSpPr/>
          <p:nvPr/>
        </p:nvSpPr>
        <p:spPr bwMode="auto">
          <a:xfrm>
            <a:off x="2139570" y="3208971"/>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Activity</a:t>
            </a:r>
          </a:p>
        </p:txBody>
      </p:sp>
      <p:sp>
        <p:nvSpPr>
          <p:cNvPr id="15" name="Rounded Rectangle 14">
            <a:extLst>
              <a:ext uri="{FF2B5EF4-FFF2-40B4-BE49-F238E27FC236}">
                <a16:creationId xmlns:a16="http://schemas.microsoft.com/office/drawing/2014/main" id="{F757D530-BEE2-E23E-EB61-6623DC80EFA4}"/>
              </a:ext>
            </a:extLst>
          </p:cNvPr>
          <p:cNvSpPr/>
          <p:nvPr/>
        </p:nvSpPr>
        <p:spPr bwMode="auto">
          <a:xfrm>
            <a:off x="2819400" y="2145650"/>
            <a:ext cx="905345" cy="377221"/>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(Std Ops)</a:t>
            </a:r>
          </a:p>
          <a:p>
            <a:pPr algn="ctr"/>
            <a:r>
              <a:rPr lang="en-US" sz="1050" dirty="0">
                <a:solidFill>
                  <a:schemeClr val="bg1"/>
                </a:solidFill>
                <a:latin typeface="+mn-lt"/>
                <a:ea typeface="+mn-ea"/>
                <a:cs typeface="+mn-cs"/>
              </a:rPr>
              <a:t>Procedure</a:t>
            </a:r>
          </a:p>
        </p:txBody>
      </p:sp>
      <p:sp>
        <p:nvSpPr>
          <p:cNvPr id="16" name="Rounded Rectangle 15">
            <a:extLst>
              <a:ext uri="{FF2B5EF4-FFF2-40B4-BE49-F238E27FC236}">
                <a16:creationId xmlns:a16="http://schemas.microsoft.com/office/drawing/2014/main" id="{3C923C43-7BF2-3C0C-14BB-F0F5DFFC4A37}"/>
              </a:ext>
            </a:extLst>
          </p:cNvPr>
          <p:cNvSpPr/>
          <p:nvPr/>
        </p:nvSpPr>
        <p:spPr bwMode="auto">
          <a:xfrm>
            <a:off x="3532082" y="3208971"/>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Task</a:t>
            </a:r>
          </a:p>
        </p:txBody>
      </p:sp>
      <p:sp>
        <p:nvSpPr>
          <p:cNvPr id="17" name="Rounded Rectangle 16">
            <a:extLst>
              <a:ext uri="{FF2B5EF4-FFF2-40B4-BE49-F238E27FC236}">
                <a16:creationId xmlns:a16="http://schemas.microsoft.com/office/drawing/2014/main" id="{A048FB31-A661-578D-90A0-1E7237629784}"/>
              </a:ext>
            </a:extLst>
          </p:cNvPr>
          <p:cNvSpPr/>
          <p:nvPr/>
        </p:nvSpPr>
        <p:spPr bwMode="auto">
          <a:xfrm>
            <a:off x="5055615" y="3538456"/>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Action</a:t>
            </a:r>
          </a:p>
        </p:txBody>
      </p:sp>
      <p:cxnSp>
        <p:nvCxnSpPr>
          <p:cNvPr id="18" name="Straight Arrow Connector 17">
            <a:extLst>
              <a:ext uri="{FF2B5EF4-FFF2-40B4-BE49-F238E27FC236}">
                <a16:creationId xmlns:a16="http://schemas.microsoft.com/office/drawing/2014/main" id="{ACC901FD-8748-E0C2-A92D-CAFC12B23622}"/>
              </a:ext>
            </a:extLst>
          </p:cNvPr>
          <p:cNvCxnSpPr>
            <a:cxnSpLocks/>
            <a:stCxn id="12" idx="2"/>
            <a:endCxn id="14" idx="0"/>
          </p:cNvCxnSpPr>
          <p:nvPr/>
        </p:nvCxnSpPr>
        <p:spPr bwMode="auto">
          <a:xfrm>
            <a:off x="1608716" y="1953616"/>
            <a:ext cx="891165" cy="125535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7B8131-DCB6-C3AE-9880-B512CFA13DDE}"/>
              </a:ext>
            </a:extLst>
          </p:cNvPr>
          <p:cNvSpPr/>
          <p:nvPr/>
        </p:nvSpPr>
        <p:spPr>
          <a:xfrm>
            <a:off x="2037199" y="2367233"/>
            <a:ext cx="720621" cy="300082"/>
          </a:xfrm>
          <a:prstGeom prst="rect">
            <a:avLst/>
          </a:prstGeom>
        </p:spPr>
        <p:txBody>
          <a:bodyPr wrap="square">
            <a:spAutoFit/>
          </a:bodyPr>
          <a:lstStyle/>
          <a:p>
            <a:r>
              <a:rPr lang="en-US" sz="675" dirty="0"/>
              <a:t>Has 1 .. Inter-related</a:t>
            </a:r>
          </a:p>
        </p:txBody>
      </p:sp>
      <p:cxnSp>
        <p:nvCxnSpPr>
          <p:cNvPr id="20" name="Straight Arrow Connector 19">
            <a:extLst>
              <a:ext uri="{FF2B5EF4-FFF2-40B4-BE49-F238E27FC236}">
                <a16:creationId xmlns:a16="http://schemas.microsoft.com/office/drawing/2014/main" id="{2E0C552D-6084-9F45-F634-ECAF91D3FCE1}"/>
              </a:ext>
            </a:extLst>
          </p:cNvPr>
          <p:cNvCxnSpPr>
            <a:cxnSpLocks/>
            <a:stCxn id="15" idx="2"/>
            <a:endCxn id="16" idx="0"/>
          </p:cNvCxnSpPr>
          <p:nvPr/>
        </p:nvCxnSpPr>
        <p:spPr bwMode="auto">
          <a:xfrm>
            <a:off x="3272073" y="2522871"/>
            <a:ext cx="683113" cy="68610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EB38C41-E872-157B-4A4E-6855257D47C0}"/>
              </a:ext>
            </a:extLst>
          </p:cNvPr>
          <p:cNvSpPr/>
          <p:nvPr/>
        </p:nvSpPr>
        <p:spPr>
          <a:xfrm>
            <a:off x="2816405" y="3399724"/>
            <a:ext cx="759682" cy="300082"/>
          </a:xfrm>
          <a:prstGeom prst="rect">
            <a:avLst/>
          </a:prstGeom>
        </p:spPr>
        <p:txBody>
          <a:bodyPr wrap="square">
            <a:spAutoFit/>
          </a:bodyPr>
          <a:lstStyle/>
          <a:p>
            <a:r>
              <a:rPr lang="en-US" sz="675" dirty="0"/>
              <a:t>Has cohesive set of 1 ..</a:t>
            </a:r>
          </a:p>
        </p:txBody>
      </p:sp>
      <p:cxnSp>
        <p:nvCxnSpPr>
          <p:cNvPr id="25" name="Straight Arrow Connector 24">
            <a:extLst>
              <a:ext uri="{FF2B5EF4-FFF2-40B4-BE49-F238E27FC236}">
                <a16:creationId xmlns:a16="http://schemas.microsoft.com/office/drawing/2014/main" id="{A2E67A91-43BB-30C4-685B-5E3F06D9147C}"/>
              </a:ext>
            </a:extLst>
          </p:cNvPr>
          <p:cNvCxnSpPr>
            <a:cxnSpLocks/>
            <a:stCxn id="14" idx="3"/>
            <a:endCxn id="16" idx="1"/>
          </p:cNvCxnSpPr>
          <p:nvPr/>
        </p:nvCxnSpPr>
        <p:spPr bwMode="auto">
          <a:xfrm>
            <a:off x="2860191" y="3346395"/>
            <a:ext cx="671891" cy="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CC64F53-3235-7A8C-65DD-8E0E9AE975A6}"/>
              </a:ext>
            </a:extLst>
          </p:cNvPr>
          <p:cNvSpPr/>
          <p:nvPr/>
        </p:nvSpPr>
        <p:spPr>
          <a:xfrm>
            <a:off x="3532081" y="2562820"/>
            <a:ext cx="920445" cy="196208"/>
          </a:xfrm>
          <a:prstGeom prst="rect">
            <a:avLst/>
          </a:prstGeom>
        </p:spPr>
        <p:txBody>
          <a:bodyPr wrap="none">
            <a:spAutoFit/>
          </a:bodyPr>
          <a:lstStyle/>
          <a:p>
            <a:r>
              <a:rPr lang="en-US" sz="675" dirty="0"/>
              <a:t>Ordered set of 1 ..</a:t>
            </a:r>
          </a:p>
        </p:txBody>
      </p:sp>
      <p:cxnSp>
        <p:nvCxnSpPr>
          <p:cNvPr id="28" name="Straight Arrow Connector 27">
            <a:extLst>
              <a:ext uri="{FF2B5EF4-FFF2-40B4-BE49-F238E27FC236}">
                <a16:creationId xmlns:a16="http://schemas.microsoft.com/office/drawing/2014/main" id="{98E1B392-6725-4146-B547-55E545FF7C35}"/>
              </a:ext>
            </a:extLst>
          </p:cNvPr>
          <p:cNvCxnSpPr>
            <a:cxnSpLocks/>
            <a:stCxn id="16" idx="3"/>
          </p:cNvCxnSpPr>
          <p:nvPr/>
        </p:nvCxnSpPr>
        <p:spPr bwMode="auto">
          <a:xfrm>
            <a:off x="4378290" y="3346395"/>
            <a:ext cx="677326" cy="32948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47E908-1C74-0C0B-371E-41661C090CAE}"/>
              </a:ext>
            </a:extLst>
          </p:cNvPr>
          <p:cNvSpPr/>
          <p:nvPr/>
        </p:nvSpPr>
        <p:spPr>
          <a:xfrm>
            <a:off x="4422563" y="3193098"/>
            <a:ext cx="675185" cy="196208"/>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65052F6F-9693-1179-35FA-F24BAD551841}"/>
              </a:ext>
            </a:extLst>
          </p:cNvPr>
          <p:cNvSpPr/>
          <p:nvPr/>
        </p:nvSpPr>
        <p:spPr bwMode="auto">
          <a:xfrm>
            <a:off x="1088865" y="3727559"/>
            <a:ext cx="720621"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Product</a:t>
            </a:r>
          </a:p>
        </p:txBody>
      </p:sp>
      <p:cxnSp>
        <p:nvCxnSpPr>
          <p:cNvPr id="32" name="Straight Arrow Connector 31">
            <a:extLst>
              <a:ext uri="{FF2B5EF4-FFF2-40B4-BE49-F238E27FC236}">
                <a16:creationId xmlns:a16="http://schemas.microsoft.com/office/drawing/2014/main" id="{530A6757-B576-9AA9-B182-6F65004BB284}"/>
              </a:ext>
            </a:extLst>
          </p:cNvPr>
          <p:cNvCxnSpPr>
            <a:cxnSpLocks/>
            <a:stCxn id="12" idx="2"/>
            <a:endCxn id="30" idx="0"/>
          </p:cNvCxnSpPr>
          <p:nvPr/>
        </p:nvCxnSpPr>
        <p:spPr bwMode="auto">
          <a:xfrm flipH="1">
            <a:off x="1449176" y="1953616"/>
            <a:ext cx="159540" cy="1773943"/>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DAA55C3-588D-9261-89B8-7C2DCF00C584}"/>
              </a:ext>
            </a:extLst>
          </p:cNvPr>
          <p:cNvSpPr/>
          <p:nvPr/>
        </p:nvSpPr>
        <p:spPr>
          <a:xfrm>
            <a:off x="1022574" y="2131331"/>
            <a:ext cx="579005" cy="196208"/>
          </a:xfrm>
          <a:prstGeom prst="rect">
            <a:avLst/>
          </a:prstGeom>
        </p:spPr>
        <p:txBody>
          <a:bodyPr wrap="none">
            <a:spAutoFit/>
          </a:bodyPr>
          <a:lstStyle/>
          <a:p>
            <a:r>
              <a:rPr lang="en-US" sz="675" dirty="0"/>
              <a:t>Produces</a:t>
            </a:r>
          </a:p>
        </p:txBody>
      </p:sp>
      <p:sp>
        <p:nvSpPr>
          <p:cNvPr id="34" name="Rounded Rectangle 33">
            <a:extLst>
              <a:ext uri="{FF2B5EF4-FFF2-40B4-BE49-F238E27FC236}">
                <a16:creationId xmlns:a16="http://schemas.microsoft.com/office/drawing/2014/main" id="{6F2FED85-7F71-D2F7-9C31-FE10E6D5213C}"/>
              </a:ext>
            </a:extLst>
          </p:cNvPr>
          <p:cNvSpPr/>
          <p:nvPr/>
        </p:nvSpPr>
        <p:spPr bwMode="auto">
          <a:xfrm>
            <a:off x="4095925" y="4084840"/>
            <a:ext cx="846208" cy="274847"/>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Work</a:t>
            </a:r>
          </a:p>
        </p:txBody>
      </p:sp>
      <p:cxnSp>
        <p:nvCxnSpPr>
          <p:cNvPr id="37" name="Straight Arrow Connector 36">
            <a:extLst>
              <a:ext uri="{FF2B5EF4-FFF2-40B4-BE49-F238E27FC236}">
                <a16:creationId xmlns:a16="http://schemas.microsoft.com/office/drawing/2014/main" id="{B5B1EF66-5414-F358-0819-ACD559B19D7F}"/>
              </a:ext>
            </a:extLst>
          </p:cNvPr>
          <p:cNvCxnSpPr>
            <a:cxnSpLocks/>
            <a:stCxn id="16" idx="2"/>
            <a:endCxn id="34" idx="0"/>
          </p:cNvCxnSpPr>
          <p:nvPr/>
        </p:nvCxnSpPr>
        <p:spPr bwMode="auto">
          <a:xfrm>
            <a:off x="3955186" y="3483818"/>
            <a:ext cx="563843" cy="60102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FC99FE8-3297-725E-1858-1669AC9CA272}"/>
              </a:ext>
            </a:extLst>
          </p:cNvPr>
          <p:cNvSpPr/>
          <p:nvPr/>
        </p:nvSpPr>
        <p:spPr>
          <a:xfrm>
            <a:off x="4187057" y="3534793"/>
            <a:ext cx="367408" cy="196208"/>
          </a:xfrm>
          <a:prstGeom prst="rect">
            <a:avLst/>
          </a:prstGeom>
        </p:spPr>
        <p:txBody>
          <a:bodyPr wrap="none">
            <a:spAutoFit/>
          </a:bodyPr>
          <a:lstStyle/>
          <a:p>
            <a:r>
              <a:rPr lang="en-US" sz="675" dirty="0"/>
              <a:t>Is …</a:t>
            </a:r>
          </a:p>
        </p:txBody>
      </p:sp>
      <p:sp>
        <p:nvSpPr>
          <p:cNvPr id="39" name="Rounded Rectangle 38">
            <a:extLst>
              <a:ext uri="{FF2B5EF4-FFF2-40B4-BE49-F238E27FC236}">
                <a16:creationId xmlns:a16="http://schemas.microsoft.com/office/drawing/2014/main" id="{467201B1-2116-4D2B-0F0F-586EF33C737F}"/>
              </a:ext>
            </a:extLst>
          </p:cNvPr>
          <p:cNvSpPr/>
          <p:nvPr/>
        </p:nvSpPr>
        <p:spPr bwMode="auto">
          <a:xfrm>
            <a:off x="6048550" y="4218239"/>
            <a:ext cx="867906" cy="36079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a:t>
            </a:r>
          </a:p>
          <a:p>
            <a:pPr algn="ctr"/>
            <a:r>
              <a:rPr lang="en-US" sz="800" dirty="0">
                <a:solidFill>
                  <a:schemeClr val="bg1"/>
                </a:solidFill>
              </a:rPr>
              <a:t>Element</a:t>
            </a:r>
          </a:p>
        </p:txBody>
      </p:sp>
      <p:cxnSp>
        <p:nvCxnSpPr>
          <p:cNvPr id="40" name="Straight Arrow Connector 39">
            <a:extLst>
              <a:ext uri="{FF2B5EF4-FFF2-40B4-BE49-F238E27FC236}">
                <a16:creationId xmlns:a16="http://schemas.microsoft.com/office/drawing/2014/main" id="{DC7E263A-F4CA-21D5-6CA7-71772A775C1F}"/>
              </a:ext>
            </a:extLst>
          </p:cNvPr>
          <p:cNvCxnSpPr>
            <a:cxnSpLocks/>
          </p:cNvCxnSpPr>
          <p:nvPr/>
        </p:nvCxnSpPr>
        <p:spPr bwMode="auto">
          <a:xfrm>
            <a:off x="5907257" y="3675881"/>
            <a:ext cx="620998" cy="542359"/>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3D1570D-8855-3179-56E8-ECB3B6E9C1EC}"/>
              </a:ext>
            </a:extLst>
          </p:cNvPr>
          <p:cNvSpPr/>
          <p:nvPr/>
        </p:nvSpPr>
        <p:spPr>
          <a:xfrm>
            <a:off x="6034568" y="3494889"/>
            <a:ext cx="706599" cy="360790"/>
          </a:xfrm>
          <a:prstGeom prst="rect">
            <a:avLst/>
          </a:prstGeom>
        </p:spPr>
        <p:txBody>
          <a:bodyPr wrap="square">
            <a:spAutoFit/>
          </a:bodyPr>
          <a:lstStyle/>
          <a:p>
            <a:r>
              <a:rPr lang="en-US" sz="675" dirty="0"/>
              <a:t>Occurs  within …</a:t>
            </a:r>
          </a:p>
        </p:txBody>
      </p:sp>
      <p:cxnSp>
        <p:nvCxnSpPr>
          <p:cNvPr id="42" name="Straight Arrow Connector 41">
            <a:extLst>
              <a:ext uri="{FF2B5EF4-FFF2-40B4-BE49-F238E27FC236}">
                <a16:creationId xmlns:a16="http://schemas.microsoft.com/office/drawing/2014/main" id="{E392EFD2-6E2E-8C5A-CA70-4A68AEFCAF5D}"/>
              </a:ext>
            </a:extLst>
          </p:cNvPr>
          <p:cNvCxnSpPr>
            <a:cxnSpLocks/>
            <a:stCxn id="12" idx="2"/>
            <a:endCxn id="15" idx="1"/>
          </p:cNvCxnSpPr>
          <p:nvPr/>
        </p:nvCxnSpPr>
        <p:spPr bwMode="auto">
          <a:xfrm>
            <a:off x="1608716" y="1953616"/>
            <a:ext cx="1210684" cy="38064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6182821-F533-AADE-5D63-0C2A48681060}"/>
              </a:ext>
            </a:extLst>
          </p:cNvPr>
          <p:cNvSpPr/>
          <p:nvPr/>
        </p:nvSpPr>
        <p:spPr>
          <a:xfrm>
            <a:off x="7669265" y="35814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52" name="Rounded Rectangle 51">
            <a:extLst>
              <a:ext uri="{FF2B5EF4-FFF2-40B4-BE49-F238E27FC236}">
                <a16:creationId xmlns:a16="http://schemas.microsoft.com/office/drawing/2014/main" id="{A1EA7BBB-E654-49DA-6038-3ECA4E3C8B93}"/>
              </a:ext>
            </a:extLst>
          </p:cNvPr>
          <p:cNvSpPr/>
          <p:nvPr/>
        </p:nvSpPr>
        <p:spPr>
          <a:xfrm>
            <a:off x="7670198" y="4009318"/>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53" name="Rounded Rectangle 52">
            <a:extLst>
              <a:ext uri="{FF2B5EF4-FFF2-40B4-BE49-F238E27FC236}">
                <a16:creationId xmlns:a16="http://schemas.microsoft.com/office/drawing/2014/main" id="{35C193E7-A6D8-214C-3FDC-5594CD225167}"/>
              </a:ext>
            </a:extLst>
          </p:cNvPr>
          <p:cNvSpPr/>
          <p:nvPr/>
        </p:nvSpPr>
        <p:spPr>
          <a:xfrm>
            <a:off x="7669265" y="4872337"/>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54" name="Straight Arrow Connector 53">
            <a:extLst>
              <a:ext uri="{FF2B5EF4-FFF2-40B4-BE49-F238E27FC236}">
                <a16:creationId xmlns:a16="http://schemas.microsoft.com/office/drawing/2014/main" id="{814A4350-7F2E-BE2D-4FB3-27D913DCC5CD}"/>
              </a:ext>
            </a:extLst>
          </p:cNvPr>
          <p:cNvCxnSpPr>
            <a:cxnSpLocks/>
            <a:stCxn id="39" idx="3"/>
            <a:endCxn id="50" idx="1"/>
          </p:cNvCxnSpPr>
          <p:nvPr/>
        </p:nvCxnSpPr>
        <p:spPr>
          <a:xfrm flipV="1">
            <a:off x="6916456" y="3751190"/>
            <a:ext cx="752809" cy="647444"/>
          </a:xfrm>
          <a:prstGeom prst="straightConnector1">
            <a:avLst/>
          </a:prstGeom>
          <a:solidFill>
            <a:schemeClr val="bg1">
              <a:lumMod val="85000"/>
            </a:schemeClr>
          </a:solidFill>
          <a:ln>
            <a:prstDash val="soli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C6FF407-A33D-B921-1802-700F3967A9B6}"/>
              </a:ext>
            </a:extLst>
          </p:cNvPr>
          <p:cNvCxnSpPr>
            <a:cxnSpLocks/>
            <a:stCxn id="39" idx="3"/>
            <a:endCxn id="52" idx="1"/>
          </p:cNvCxnSpPr>
          <p:nvPr/>
        </p:nvCxnSpPr>
        <p:spPr>
          <a:xfrm flipV="1">
            <a:off x="6916456" y="4179108"/>
            <a:ext cx="753742" cy="219526"/>
          </a:xfrm>
          <a:prstGeom prst="straightConnector1">
            <a:avLst/>
          </a:prstGeom>
          <a:solidFill>
            <a:schemeClr val="bg1">
              <a:lumMod val="85000"/>
            </a:schemeClr>
          </a:solidFill>
          <a:ln>
            <a:prstDash val="soli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B0960E-9AB5-F706-2A65-48B8F37055EB}"/>
              </a:ext>
            </a:extLst>
          </p:cNvPr>
          <p:cNvCxnSpPr>
            <a:cxnSpLocks/>
            <a:stCxn id="39" idx="3"/>
            <a:endCxn id="53" idx="1"/>
          </p:cNvCxnSpPr>
          <p:nvPr/>
        </p:nvCxnSpPr>
        <p:spPr>
          <a:xfrm>
            <a:off x="6916456" y="4398634"/>
            <a:ext cx="752809" cy="643493"/>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CB9A15-67F6-6B16-99BA-990CB6D24B80}"/>
              </a:ext>
            </a:extLst>
          </p:cNvPr>
          <p:cNvSpPr txBox="1"/>
          <p:nvPr/>
        </p:nvSpPr>
        <p:spPr>
          <a:xfrm>
            <a:off x="6807499" y="3755141"/>
            <a:ext cx="639431" cy="300082"/>
          </a:xfrm>
          <a:prstGeom prst="rect">
            <a:avLst/>
          </a:prstGeom>
          <a:noFill/>
        </p:spPr>
        <p:txBody>
          <a:bodyPr wrap="square" rtlCol="0">
            <a:spAutoFit/>
          </a:bodyPr>
          <a:lstStyle/>
          <a:p>
            <a:r>
              <a:rPr lang="en-US" sz="675" dirty="0"/>
              <a:t>Composed of 1..</a:t>
            </a:r>
          </a:p>
        </p:txBody>
      </p:sp>
      <p:sp>
        <p:nvSpPr>
          <p:cNvPr id="59" name="Flowchart: Decision 18">
            <a:extLst>
              <a:ext uri="{FF2B5EF4-FFF2-40B4-BE49-F238E27FC236}">
                <a16:creationId xmlns:a16="http://schemas.microsoft.com/office/drawing/2014/main" id="{1221E031-AE9E-6154-15A0-426A5946319E}"/>
              </a:ext>
            </a:extLst>
          </p:cNvPr>
          <p:cNvSpPr/>
          <p:nvPr/>
        </p:nvSpPr>
        <p:spPr bwMode="auto">
          <a:xfrm flipH="1">
            <a:off x="6918978" y="4343400"/>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9" name="TextBox 98">
            <a:extLst>
              <a:ext uri="{FF2B5EF4-FFF2-40B4-BE49-F238E27FC236}">
                <a16:creationId xmlns:a16="http://schemas.microsoft.com/office/drawing/2014/main" id="{5F857539-5513-C1A4-4EA6-CE296AB800FC}"/>
              </a:ext>
            </a:extLst>
          </p:cNvPr>
          <p:cNvSpPr txBox="1"/>
          <p:nvPr/>
        </p:nvSpPr>
        <p:spPr>
          <a:xfrm>
            <a:off x="821396" y="4706722"/>
            <a:ext cx="3356968" cy="830997"/>
          </a:xfrm>
          <a:prstGeom prst="rect">
            <a:avLst/>
          </a:prstGeom>
          <a:noFill/>
        </p:spPr>
        <p:txBody>
          <a:bodyPr wrap="square">
            <a:spAutoFit/>
          </a:bodyPr>
          <a:lstStyle/>
          <a:p>
            <a:r>
              <a:rPr lang="en-US" sz="1600" u="sng" dirty="0">
                <a:solidFill>
                  <a:srgbClr val="C00000"/>
                </a:solidFill>
              </a:rPr>
              <a:t>Missing temporal aspects (Event) from recent Costin work</a:t>
            </a:r>
          </a:p>
          <a:p>
            <a:endParaRPr lang="en-US" sz="1600" u="sng" dirty="0">
              <a:solidFill>
                <a:srgbClr val="C00000"/>
              </a:solidFill>
            </a:endParaRPr>
          </a:p>
        </p:txBody>
      </p:sp>
      <p:sp>
        <p:nvSpPr>
          <p:cNvPr id="3" name="Rounded Rectangle 2">
            <a:extLst>
              <a:ext uri="{FF2B5EF4-FFF2-40B4-BE49-F238E27FC236}">
                <a16:creationId xmlns:a16="http://schemas.microsoft.com/office/drawing/2014/main" id="{3B0D4558-13E6-5220-DB4F-50D40A860CF7}"/>
              </a:ext>
            </a:extLst>
          </p:cNvPr>
          <p:cNvSpPr/>
          <p:nvPr/>
        </p:nvSpPr>
        <p:spPr>
          <a:xfrm>
            <a:off x="7669265" y="442956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 </a:t>
            </a:r>
          </a:p>
          <a:p>
            <a:pPr algn="ctr"/>
            <a:r>
              <a:rPr lang="en-US" sz="800" dirty="0">
                <a:solidFill>
                  <a:schemeClr val="bg1"/>
                </a:solidFill>
              </a:rPr>
              <a:t>Artifacts</a:t>
            </a:r>
          </a:p>
        </p:txBody>
      </p:sp>
    </p:spTree>
    <p:extLst>
      <p:ext uri="{BB962C8B-B14F-4D97-AF65-F5344CB8AC3E}">
        <p14:creationId xmlns:p14="http://schemas.microsoft.com/office/powerpoint/2010/main" val="41846013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3AB2-1395-D171-2EBB-D489D8E16CA0}"/>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BC2DBDD9-E7FE-105B-A95E-3DEFCF47E791}"/>
              </a:ext>
            </a:extLst>
          </p:cNvPr>
          <p:cNvSpPr>
            <a:spLocks noGrp="1"/>
          </p:cNvSpPr>
          <p:nvPr>
            <p:ph type="dt" sz="half" idx="2"/>
          </p:nvPr>
        </p:nvSpPr>
        <p:spPr/>
        <p:txBody>
          <a:bodyPr/>
          <a:lstStyle/>
          <a:p>
            <a:pPr>
              <a:defRPr/>
            </a:pPr>
            <a:r>
              <a:rPr lang="en-US"/>
              <a:t>28 Mar 2024</a:t>
            </a:r>
          </a:p>
        </p:txBody>
      </p:sp>
      <p:sp>
        <p:nvSpPr>
          <p:cNvPr id="4" name="Rectangle 3">
            <a:extLst>
              <a:ext uri="{FF2B5EF4-FFF2-40B4-BE49-F238E27FC236}">
                <a16:creationId xmlns:a16="http://schemas.microsoft.com/office/drawing/2014/main" id="{2D9B098D-2424-E1B0-EC63-0AF0B929D18B}"/>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a:p>
            <a:pPr algn="ctr" eaLnBrk="0" hangingPunct="0">
              <a:lnSpc>
                <a:spcPct val="90000"/>
              </a:lnSpc>
            </a:pPr>
            <a:r>
              <a:rPr lang="en-US" altLang="ja-JP" sz="2000" dirty="0">
                <a:solidFill>
                  <a:srgbClr val="FF0000"/>
                </a:solidFill>
                <a:latin typeface="+mj-lt"/>
                <a:ea typeface="ＭＳ Ｐゴシック" pitchFamily="26" charset="-128"/>
                <a:cs typeface="ＭＳ Ｐゴシック" pitchFamily="26" charset="-128"/>
              </a:rPr>
              <a:t>Notes</a:t>
            </a:r>
          </a:p>
        </p:txBody>
      </p:sp>
      <p:sp>
        <p:nvSpPr>
          <p:cNvPr id="5" name="Rectangle 11">
            <a:extLst>
              <a:ext uri="{FF2B5EF4-FFF2-40B4-BE49-F238E27FC236}">
                <a16:creationId xmlns:a16="http://schemas.microsoft.com/office/drawing/2014/main" id="{3258999D-F3F1-1107-4A9E-24DCA724327D}"/>
              </a:ext>
            </a:extLst>
          </p:cNvPr>
          <p:cNvSpPr>
            <a:spLocks noChangeArrowheads="1"/>
          </p:cNvSpPr>
          <p:nvPr/>
        </p:nvSpPr>
        <p:spPr bwMode="auto">
          <a:xfrm>
            <a:off x="762000" y="5029200"/>
            <a:ext cx="253466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Viewpoint 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6" name="TextBox 5">
            <a:extLst>
              <a:ext uri="{FF2B5EF4-FFF2-40B4-BE49-F238E27FC236}">
                <a16:creationId xmlns:a16="http://schemas.microsoft.com/office/drawing/2014/main" id="{3CA74CFC-7A34-7D0C-803D-60E7F360BF7A}"/>
              </a:ext>
            </a:extLst>
          </p:cNvPr>
          <p:cNvSpPr txBox="1"/>
          <p:nvPr/>
        </p:nvSpPr>
        <p:spPr>
          <a:xfrm>
            <a:off x="5869077" y="2971800"/>
            <a:ext cx="1583602" cy="507831"/>
          </a:xfrm>
          <a:prstGeom prst="rect">
            <a:avLst/>
          </a:prstGeom>
          <a:noFill/>
        </p:spPr>
        <p:txBody>
          <a:bodyPr wrap="square" rtlCol="0">
            <a:spAutoFit/>
          </a:bodyPr>
          <a:lstStyle/>
          <a:p>
            <a:r>
              <a:rPr lang="en-US" sz="675" dirty="0">
                <a:solidFill>
                  <a:srgbClr val="FF0000"/>
                </a:solidFill>
              </a:rPr>
              <a:t>* A System Element includes “Application”, which is a set of functions deployed (somehow) on a server as part of a system</a:t>
            </a:r>
          </a:p>
        </p:txBody>
      </p:sp>
      <p:sp>
        <p:nvSpPr>
          <p:cNvPr id="7" name="Rectangle 6">
            <a:extLst>
              <a:ext uri="{FF2B5EF4-FFF2-40B4-BE49-F238E27FC236}">
                <a16:creationId xmlns:a16="http://schemas.microsoft.com/office/drawing/2014/main" id="{5D26D339-4FE3-A7C6-5BA3-E7917A87F0C4}"/>
              </a:ext>
            </a:extLst>
          </p:cNvPr>
          <p:cNvSpPr/>
          <p:nvPr/>
        </p:nvSpPr>
        <p:spPr>
          <a:xfrm>
            <a:off x="4267200" y="1281673"/>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Operations process outlines “how” a particular activity gets done.   </a:t>
            </a:r>
          </a:p>
        </p:txBody>
      </p:sp>
      <p:sp>
        <p:nvSpPr>
          <p:cNvPr id="8" name="Rectangle 7">
            <a:extLst>
              <a:ext uri="{FF2B5EF4-FFF2-40B4-BE49-F238E27FC236}">
                <a16:creationId xmlns:a16="http://schemas.microsoft.com/office/drawing/2014/main" id="{15AD411F-0BFB-7CAB-13AA-0D9A311E9955}"/>
              </a:ext>
            </a:extLst>
          </p:cNvPr>
          <p:cNvSpPr/>
          <p:nvPr/>
        </p:nvSpPr>
        <p:spPr>
          <a:xfrm>
            <a:off x="4953000" y="2193308"/>
            <a:ext cx="3415757" cy="507831"/>
          </a:xfrm>
          <a:prstGeom prst="rect">
            <a:avLst/>
          </a:prstGeom>
        </p:spPr>
        <p:txBody>
          <a:bodyPr wrap="square">
            <a:spAutoFit/>
          </a:bodyPr>
          <a:lstStyle/>
          <a:p>
            <a:r>
              <a:rPr lang="en-US" sz="900" u="sng" dirty="0">
                <a:solidFill>
                  <a:srgbClr val="0070C0"/>
                </a:solidFill>
              </a:rPr>
              <a:t>Operations Process</a:t>
            </a:r>
            <a:r>
              <a:rPr lang="en-US" sz="900" dirty="0">
                <a:solidFill>
                  <a:srgbClr val="0070C0"/>
                </a:solidFill>
              </a:rPr>
              <a:t>: An Operations process is defined as a set of activities and tasks that, once completed, will produce a product or perform work</a:t>
            </a:r>
          </a:p>
        </p:txBody>
      </p:sp>
    </p:spTree>
    <p:extLst>
      <p:ext uri="{BB962C8B-B14F-4D97-AF65-F5344CB8AC3E}">
        <p14:creationId xmlns:p14="http://schemas.microsoft.com/office/powerpoint/2010/main" val="18341010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Simple–Operations Activity</a:t>
            </a:r>
            <a:br>
              <a:rPr lang="en-GB" sz="2400" dirty="0">
                <a:solidFill>
                  <a:srgbClr val="0099A6"/>
                </a:solidFill>
              </a:rPr>
            </a:br>
            <a:r>
              <a:rPr lang="en-GB" sz="2400" dirty="0">
                <a:solidFill>
                  <a:srgbClr val="0099A6"/>
                </a:solidFill>
              </a:rPr>
              <a:t>Example</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10" name="Group 9">
            <a:extLst>
              <a:ext uri="{FF2B5EF4-FFF2-40B4-BE49-F238E27FC236}">
                <a16:creationId xmlns:a16="http://schemas.microsoft.com/office/drawing/2014/main" id="{7BCB6FCD-725F-177F-4FD4-36ABAFF3335D}"/>
              </a:ext>
            </a:extLst>
          </p:cNvPr>
          <p:cNvGrpSpPr/>
          <p:nvPr/>
        </p:nvGrpSpPr>
        <p:grpSpPr>
          <a:xfrm rot="10800000">
            <a:off x="1055806" y="1543216"/>
            <a:ext cx="6621107" cy="2749427"/>
            <a:chOff x="1314687" y="1126443"/>
            <a:chExt cx="6621107" cy="2749427"/>
          </a:xfrm>
        </p:grpSpPr>
        <p:sp>
          <p:nvSpPr>
            <p:cNvPr id="6" name="Oval 8"/>
            <p:cNvSpPr>
              <a:spLocks noChangeArrowheads="1"/>
            </p:cNvSpPr>
            <p:nvPr/>
          </p:nvSpPr>
          <p:spPr bwMode="auto">
            <a:xfrm rot="10800000">
              <a:off x="6583481" y="3037670"/>
              <a:ext cx="1352313" cy="8382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Planning &amp; Sequencing</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Activity</a:t>
              </a:r>
            </a:p>
          </p:txBody>
        </p:sp>
        <p:sp>
          <p:nvSpPr>
            <p:cNvPr id="11" name="Oval 10"/>
            <p:cNvSpPr>
              <a:spLocks noChangeArrowheads="1"/>
            </p:cNvSpPr>
            <p:nvPr/>
          </p:nvSpPr>
          <p:spPr bwMode="auto">
            <a:xfrm rot="10800000">
              <a:off x="1314687" y="1126443"/>
              <a:ext cx="1352313" cy="711243"/>
            </a:xfrm>
            <a:prstGeom prst="ellipse">
              <a:avLst/>
            </a:prstGeom>
            <a:solidFill>
              <a:srgbClr val="CCFF66"/>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Delivery</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Activity</a:t>
              </a:r>
            </a:p>
          </p:txBody>
        </p:sp>
        <p:sp>
          <p:nvSpPr>
            <p:cNvPr id="13" name="Oval 12"/>
            <p:cNvSpPr>
              <a:spLocks noChangeArrowheads="1"/>
            </p:cNvSpPr>
            <p:nvPr/>
          </p:nvSpPr>
          <p:spPr bwMode="auto">
            <a:xfrm rot="10800000">
              <a:off x="4819887" y="2371086"/>
              <a:ext cx="1352313" cy="685800"/>
            </a:xfrm>
            <a:prstGeom prst="ellipse">
              <a:avLst/>
            </a:prstGeom>
            <a:solidFill>
              <a:srgbClr val="FFAED7"/>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Activity</a:t>
              </a:r>
            </a:p>
          </p:txBody>
        </p:sp>
        <p:cxnSp>
          <p:nvCxnSpPr>
            <p:cNvPr id="64" name="Straight Connector 63"/>
            <p:cNvCxnSpPr>
              <a:cxnSpLocks/>
              <a:stCxn id="13" idx="1"/>
              <a:endCxn id="6" idx="5"/>
            </p:cNvCxnSpPr>
            <p:nvPr/>
          </p:nvCxnSpPr>
          <p:spPr bwMode="auto">
            <a:xfrm rot="10800000" flipH="1" flipV="1">
              <a:off x="5974158" y="2956453"/>
              <a:ext cx="807365" cy="203969"/>
            </a:xfrm>
            <a:prstGeom prst="line">
              <a:avLst/>
            </a:prstGeom>
            <a:noFill/>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1" idx="2"/>
              <a:endCxn id="84" idx="5"/>
            </p:cNvCxnSpPr>
            <p:nvPr/>
          </p:nvCxnSpPr>
          <p:spPr bwMode="auto">
            <a:xfrm rot="10800000" flipH="1" flipV="1">
              <a:off x="2667000" y="1482064"/>
              <a:ext cx="644654" cy="256560"/>
            </a:xfrm>
            <a:prstGeom prst="line">
              <a:avLst/>
            </a:prstGeom>
            <a:noFill/>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cxnSpLocks/>
              <a:stCxn id="84" idx="1"/>
              <a:endCxn id="13" idx="5"/>
            </p:cNvCxnSpPr>
            <p:nvPr/>
          </p:nvCxnSpPr>
          <p:spPr bwMode="auto">
            <a:xfrm rot="10800000" flipH="1" flipV="1">
              <a:off x="4267883" y="2241549"/>
              <a:ext cx="750046" cy="229970"/>
            </a:xfrm>
            <a:prstGeom prst="line">
              <a:avLst/>
            </a:prstGeom>
            <a:noFill/>
            <a:ln w="9525" cap="flat" cmpd="sng" algn="ctr">
              <a:solidFill>
                <a:schemeClr val="tx1"/>
              </a:solidFill>
              <a:prstDash val="dash"/>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rot="10800000">
              <a:off x="3113612" y="1634465"/>
              <a:ext cx="1352313" cy="711243"/>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Activity</a:t>
              </a:r>
            </a:p>
          </p:txBody>
        </p:sp>
      </p:grpSp>
      <p:sp>
        <p:nvSpPr>
          <p:cNvPr id="3" name="Date Placeholder 1">
            <a:extLst>
              <a:ext uri="{FF2B5EF4-FFF2-40B4-BE49-F238E27FC236}">
                <a16:creationId xmlns:a16="http://schemas.microsoft.com/office/drawing/2014/main" id="{8507C066-5C94-F3D0-9165-B638083AF65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12-5</a:t>
            </a:r>
          </a:p>
        </p:txBody>
      </p:sp>
    </p:spTree>
    <p:extLst>
      <p:ext uri="{BB962C8B-B14F-4D97-AF65-F5344CB8AC3E}">
        <p14:creationId xmlns:p14="http://schemas.microsoft.com/office/powerpoint/2010/main" val="2987103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28 Mar 2024</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TT&amp;C</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DE5B38D6-C8FF-6DD2-8A1B-55E294022EC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12-6</a:t>
            </a:r>
          </a:p>
        </p:txBody>
      </p:sp>
    </p:spTree>
    <p:extLst>
      <p:ext uri="{BB962C8B-B14F-4D97-AF65-F5344CB8AC3E}">
        <p14:creationId xmlns:p14="http://schemas.microsoft.com/office/powerpoint/2010/main" val="14136920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 </a:t>
            </a:r>
            <a:r>
              <a:rPr lang="en-US" sz="2400" dirty="0">
                <a:solidFill>
                  <a:srgbClr val="CC0606"/>
                </a:solidFill>
              </a:rPr>
              <a:t>(UPDATED)</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762000"/>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be used to represent both planning views and actual “as executed” views</a:t>
            </a:r>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28 Mar 2024</a:t>
            </a:r>
            <a:endParaRPr lang="en-US" b="0" dirty="0"/>
          </a:p>
        </p:txBody>
      </p:sp>
      <p:sp>
        <p:nvSpPr>
          <p:cNvPr id="33" name="TextBox 32">
            <a:extLst>
              <a:ext uri="{FF2B5EF4-FFF2-40B4-BE49-F238E27FC236}">
                <a16:creationId xmlns:a16="http://schemas.microsoft.com/office/drawing/2014/main" id="{59D158CD-28F4-204E-87DA-410C563516D0}"/>
              </a:ext>
            </a:extLst>
          </p:cNvPr>
          <p:cNvSpPr txBox="1"/>
          <p:nvPr/>
        </p:nvSpPr>
        <p:spPr>
          <a:xfrm>
            <a:off x="857250" y="3733800"/>
            <a:ext cx="4495800" cy="2123658"/>
          </a:xfrm>
          <a:prstGeom prst="rect">
            <a:avLst/>
          </a:prstGeom>
          <a:noFill/>
        </p:spPr>
        <p:txBody>
          <a:bodyPr wrap="square">
            <a:spAutoFit/>
          </a:bodyPr>
          <a:lstStyle/>
          <a:p>
            <a:r>
              <a:rPr lang="en-US" sz="1200" dirty="0">
                <a:solidFill>
                  <a:srgbClr val="C00000"/>
                </a:solidFill>
              </a:rPr>
              <a:t>Temporal aspects extend core ops model</a:t>
            </a:r>
          </a:p>
          <a:p>
            <a:endParaRPr lang="en-US" sz="1200" dirty="0">
              <a:solidFill>
                <a:srgbClr val="C00000"/>
              </a:solidFill>
            </a:endParaRPr>
          </a:p>
          <a:p>
            <a:r>
              <a:rPr lang="en-US" sz="1200" dirty="0">
                <a:solidFill>
                  <a:srgbClr val="C00000"/>
                </a:solidFill>
              </a:rPr>
              <a:t>Plan = Captures the (acceptable) balance of risk vs. result in generating an operational product.  E.g. Nominal or Off-nominal plans.</a:t>
            </a:r>
          </a:p>
          <a:p>
            <a:endParaRPr lang="en-US" sz="1200" dirty="0">
              <a:solidFill>
                <a:srgbClr val="C00000"/>
              </a:solidFill>
            </a:endParaRPr>
          </a:p>
          <a:p>
            <a:r>
              <a:rPr lang="en-US" sz="1200" dirty="0">
                <a:solidFill>
                  <a:srgbClr val="C00000"/>
                </a:solidFill>
              </a:rPr>
              <a:t>Schedule = Captures temporal context for Plan.  (e.g. keeps track of </a:t>
            </a:r>
            <a:r>
              <a:rPr lang="en-US" sz="1200" dirty="0" err="1">
                <a:solidFill>
                  <a:srgbClr val="C00000"/>
                </a:solidFill>
              </a:rPr>
              <a:t>SoE</a:t>
            </a:r>
            <a:r>
              <a:rPr lang="en-US" sz="1200" dirty="0">
                <a:solidFill>
                  <a:srgbClr val="C00000"/>
                </a:solidFill>
              </a:rPr>
              <a:t> &lt;anomaly vs. “as predicted/expected”&gt;)</a:t>
            </a:r>
          </a:p>
          <a:p>
            <a:endParaRPr lang="en-US" sz="1200" dirty="0">
              <a:solidFill>
                <a:srgbClr val="C00000"/>
              </a:solidFill>
            </a:endParaRPr>
          </a:p>
          <a:p>
            <a:r>
              <a:rPr lang="en-US" sz="1200" dirty="0">
                <a:solidFill>
                  <a:srgbClr val="C00000"/>
                </a:solidFill>
              </a:rPr>
              <a:t>Process = What needs to happen in the plan to generate an operational product.</a:t>
            </a:r>
          </a:p>
        </p:txBody>
      </p:sp>
    </p:spTree>
    <p:extLst>
      <p:ext uri="{BB962C8B-B14F-4D97-AF65-F5344CB8AC3E}">
        <p14:creationId xmlns:p14="http://schemas.microsoft.com/office/powerpoint/2010/main" val="4062023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Operations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2000" dirty="0"/>
              <a:t>For the Operations Viewpoint we need a self-consistent set of terms and associated definitions.  </a:t>
            </a:r>
          </a:p>
          <a:p>
            <a:pPr lvl="1"/>
            <a:r>
              <a:rPr lang="en-US" sz="1600" dirty="0"/>
              <a:t>Process:</a:t>
            </a:r>
          </a:p>
          <a:p>
            <a:pPr lvl="2"/>
            <a:r>
              <a:rPr lang="en-US" sz="1200" u="sng" dirty="0"/>
              <a:t>“set of interrelated or interacting activities which transforms inputs into outputs” NIST</a:t>
            </a:r>
          </a:p>
          <a:p>
            <a:pPr lvl="1"/>
            <a:r>
              <a:rPr lang="en-US" sz="1600" dirty="0"/>
              <a:t>Activity:</a:t>
            </a:r>
          </a:p>
          <a:p>
            <a:pPr lvl="2"/>
            <a:r>
              <a:rPr lang="en-US" sz="1200" u="sng" dirty="0"/>
              <a:t>“Set of cohesive tasks of a process.” NIST</a:t>
            </a:r>
            <a:endParaRPr lang="en-US" sz="1200" dirty="0"/>
          </a:p>
          <a:p>
            <a:pPr lvl="1"/>
            <a:r>
              <a:rPr lang="en-US" sz="1600" dirty="0"/>
              <a:t>Procedure:</a:t>
            </a:r>
          </a:p>
          <a:p>
            <a:pPr lvl="2"/>
            <a:r>
              <a:rPr lang="en-US" sz="1200" u="sng" dirty="0"/>
              <a:t>“An ordered set of tasks for performing some action.” Wikipedia</a:t>
            </a:r>
          </a:p>
          <a:p>
            <a:pPr lvl="2"/>
            <a:r>
              <a:rPr lang="en-US" sz="1200" dirty="0"/>
              <a:t>Std Operations Procedure - A set of instructions used to describe a process or procedure that performs an explicit task or explicit reaction to a given event.” NIST</a:t>
            </a:r>
            <a:endParaRPr lang="en-US" sz="1200" u="sng" dirty="0"/>
          </a:p>
          <a:p>
            <a:pPr lvl="1"/>
            <a:r>
              <a:rPr lang="en-US" sz="1600" dirty="0"/>
              <a:t>Task:</a:t>
            </a:r>
          </a:p>
          <a:p>
            <a:pPr lvl="2"/>
            <a:r>
              <a:rPr lang="en-US" sz="1200" u="sng" dirty="0"/>
              <a:t>“A Task is a specific defined piece of work that, combined with other identified Tasks, composes the work in a specific specialty area or work role.”  NIST</a:t>
            </a:r>
          </a:p>
          <a:p>
            <a:pPr lvl="1"/>
            <a:r>
              <a:rPr lang="en-US" sz="1600" dirty="0"/>
              <a:t>Action:</a:t>
            </a:r>
          </a:p>
          <a:p>
            <a:pPr lvl="2"/>
            <a:r>
              <a:rPr lang="en-US" sz="12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600" dirty="0"/>
              <a:t>Product:</a:t>
            </a:r>
          </a:p>
          <a:p>
            <a:pPr lvl="2"/>
            <a:r>
              <a:rPr lang="en-US" sz="1200" u="sng" dirty="0"/>
              <a:t>“Result of a process. Note: A system as a “product” is what is delivered by systems engineering.” NIST</a:t>
            </a:r>
          </a:p>
          <a:p>
            <a:pPr lvl="1"/>
            <a:r>
              <a:rPr lang="en-US" sz="1600" u="sng" dirty="0"/>
              <a:t>Scenario</a:t>
            </a:r>
          </a:p>
          <a:p>
            <a:pPr lvl="2"/>
            <a:r>
              <a:rPr lang="en-US" sz="1200" u="sng" dirty="0"/>
              <a:t>A sequential, narrative account of a hypothetical incident that provides the catalyst for the exercise and is intended to introduce situations that will inspire responses and thus allow demonstration of the exercise objectives. NIST</a:t>
            </a:r>
          </a:p>
          <a:p>
            <a:pPr lvl="2"/>
            <a:r>
              <a:rPr lang="en-US" sz="1200" dirty="0">
                <a:effectLst/>
              </a:rPr>
              <a:t>a </a:t>
            </a:r>
            <a:r>
              <a:rPr lang="en-US" sz="1200" dirty="0">
                <a:effectLst/>
                <a:hlinkClick r:id="rId2"/>
              </a:rPr>
              <a:t>postulated</a:t>
            </a:r>
            <a:r>
              <a:rPr lang="en-US" sz="1200" dirty="0">
                <a:effectLst/>
              </a:rPr>
              <a:t> sequence or development of events. Oxford</a:t>
            </a:r>
          </a:p>
          <a:p>
            <a:pPr lvl="2"/>
            <a:r>
              <a:rPr lang="en-US" sz="1200" dirty="0"/>
              <a:t>a description of how things might happen in the future. Oxford</a:t>
            </a:r>
            <a:endParaRPr lang="en-US" sz="1200" u="sng" dirty="0"/>
          </a:p>
          <a:p>
            <a:pPr lvl="2"/>
            <a:endParaRPr lang="en-US" sz="12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28 Mar 2024</a:t>
            </a:r>
            <a:endParaRPr lang="en-US" b="0" dirty="0"/>
          </a:p>
        </p:txBody>
      </p:sp>
      <p:sp>
        <p:nvSpPr>
          <p:cNvPr id="33" name="TextBox 32">
            <a:extLst>
              <a:ext uri="{FF2B5EF4-FFF2-40B4-BE49-F238E27FC236}">
                <a16:creationId xmlns:a16="http://schemas.microsoft.com/office/drawing/2014/main" id="{74D2BB9A-E887-7746-99C3-2A695C37B3F8}"/>
              </a:ext>
            </a:extLst>
          </p:cNvPr>
          <p:cNvSpPr txBox="1"/>
          <p:nvPr/>
        </p:nvSpPr>
        <p:spPr>
          <a:xfrm>
            <a:off x="3657600" y="6133814"/>
            <a:ext cx="3356968" cy="400110"/>
          </a:xfrm>
          <a:prstGeom prst="rect">
            <a:avLst/>
          </a:prstGeom>
          <a:noFill/>
        </p:spPr>
        <p:txBody>
          <a:bodyPr wrap="square">
            <a:spAutoFit/>
          </a:bodyPr>
          <a:lstStyle/>
          <a:p>
            <a:r>
              <a:rPr lang="en-US" sz="1000" u="sng" dirty="0">
                <a:solidFill>
                  <a:srgbClr val="C00000"/>
                </a:solidFill>
              </a:rPr>
              <a:t>See temporal aspects slide</a:t>
            </a:r>
          </a:p>
          <a:p>
            <a:endParaRPr lang="en-US" sz="1000" u="sng" dirty="0">
              <a:solidFill>
                <a:srgbClr val="C00000"/>
              </a:solidFill>
            </a:endParaRPr>
          </a:p>
        </p:txBody>
      </p:sp>
    </p:spTree>
    <p:extLst>
      <p:ext uri="{BB962C8B-B14F-4D97-AF65-F5344CB8AC3E}">
        <p14:creationId xmlns:p14="http://schemas.microsoft.com/office/powerpoint/2010/main" val="13501615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2"/>
          </p:nvPr>
        </p:nvSpPr>
        <p:spPr>
          <a:xfrm>
            <a:off x="0" y="6553200"/>
            <a:ext cx="1731963" cy="268288"/>
          </a:xfrm>
        </p:spPr>
        <p:txBody>
          <a:bodyPr/>
          <a:lstStyle/>
          <a:p>
            <a:pPr>
              <a:defRPr/>
            </a:pPr>
            <a:r>
              <a:rPr lang="en-US"/>
              <a:t>28 Mar 2024</a:t>
            </a:r>
            <a:endParaRPr lang="en-US" dirty="0"/>
          </a:p>
        </p:txBody>
      </p:sp>
      <p:grpSp>
        <p:nvGrpSpPr>
          <p:cNvPr id="7" name="Group 6">
            <a:extLst>
              <a:ext uri="{FF2B5EF4-FFF2-40B4-BE49-F238E27FC236}">
                <a16:creationId xmlns:a16="http://schemas.microsoft.com/office/drawing/2014/main" id="{8F71F046-153C-A491-34DA-6681A9504C7F}"/>
              </a:ext>
            </a:extLst>
          </p:cNvPr>
          <p:cNvGrpSpPr/>
          <p:nvPr/>
        </p:nvGrpSpPr>
        <p:grpSpPr>
          <a:xfrm>
            <a:off x="454489" y="929888"/>
            <a:ext cx="8355112" cy="5153684"/>
            <a:chOff x="137836" y="866116"/>
            <a:chExt cx="8903076" cy="5458484"/>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5" name="Oval 4">
              <a:extLst>
                <a:ext uri="{FF2B5EF4-FFF2-40B4-BE49-F238E27FC236}">
                  <a16:creationId xmlns:a16="http://schemas.microsoft.com/office/drawing/2014/main" id="{A3D98747-06C1-FD44-AA8A-B595DB19426F}"/>
                </a:ext>
              </a:extLst>
            </p:cNvPr>
            <p:cNvSpPr/>
            <p:nvPr/>
          </p:nvSpPr>
          <p:spPr bwMode="auto">
            <a:xfrm>
              <a:off x="711236" y="2291117"/>
              <a:ext cx="1129151"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9" y="1531847"/>
              <a:ext cx="926669"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087572" y="1549678"/>
              <a:ext cx="1523325"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391173" y="2449864"/>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5400000">
              <a:off x="6671807" y="2272436"/>
              <a:ext cx="353994" cy="861"/>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149341" y="3200400"/>
              <a:ext cx="1339732"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5400000">
              <a:off x="6649023" y="3001049"/>
              <a:ext cx="369536" cy="2916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25901" y="4349477"/>
              <a:ext cx="1446666" cy="246304"/>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466089" y="3991071"/>
              <a:ext cx="686592" cy="196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4" y="5105400"/>
              <a:ext cx="1262818"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652388" y="3318399"/>
              <a:ext cx="987286"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4983511" y="3155878"/>
              <a:ext cx="219980" cy="105062"/>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5" y="3429000"/>
              <a:ext cx="509667" cy="13900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235104"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a:stCxn id="5" idx="4"/>
              <a:endCxn id="58" idx="0"/>
            </p:cNvCxnSpPr>
            <p:nvPr/>
          </p:nvCxnSpPr>
          <p:spPr bwMode="auto">
            <a:xfrm rot="5400000">
              <a:off x="1140060" y="2837188"/>
              <a:ext cx="262722" cy="878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809831" y="2972939"/>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737206" y="2099249"/>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a:stCxn id="75" idx="2"/>
            </p:cNvCxnSpPr>
            <p:nvPr/>
          </p:nvCxnSpPr>
          <p:spPr bwMode="auto">
            <a:xfrm rot="16200000" flipH="1">
              <a:off x="5017348" y="2536258"/>
              <a:ext cx="205676" cy="39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7902887" y="3832519"/>
              <a:ext cx="1047253"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86265"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stCxn id="108" idx="1"/>
              <a:endCxn id="25" idx="6"/>
            </p:cNvCxnSpPr>
            <p:nvPr/>
          </p:nvCxnSpPr>
          <p:spPr bwMode="auto">
            <a:xfrm rot="10800000" flipV="1">
              <a:off x="7489075" y="3238500"/>
              <a:ext cx="437607" cy="190499"/>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1405" y="3627410"/>
              <a:ext cx="403519" cy="670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7920025" y="4676264"/>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a:endCxn id="121" idx="6"/>
            </p:cNvCxnSpPr>
            <p:nvPr/>
          </p:nvCxnSpPr>
          <p:spPr bwMode="auto">
            <a:xfrm rot="10800000" flipV="1">
              <a:off x="1649512" y="4082895"/>
              <a:ext cx="1991723" cy="161571"/>
            </a:xfrm>
            <a:prstGeom prst="bentConnector3">
              <a:avLst>
                <a:gd name="adj1" fmla="val 654"/>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847686" cy="17313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16200000" flipH="1">
              <a:off x="4343073" y="-956483"/>
              <a:ext cx="17831" cy="4994490"/>
            </a:xfrm>
            <a:prstGeom prst="bentConnector3">
              <a:avLst>
                <a:gd name="adj1" fmla="val -1357885"/>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91385"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a:stCxn id="201" idx="1"/>
              <a:endCxn id="37" idx="6"/>
            </p:cNvCxnSpPr>
            <p:nvPr/>
          </p:nvCxnSpPr>
          <p:spPr bwMode="auto">
            <a:xfrm rot="10800000">
              <a:off x="1677683" y="5354426"/>
              <a:ext cx="4616185" cy="738821"/>
            </a:xfrm>
            <a:prstGeom prst="bentConnector3">
              <a:avLst>
                <a:gd name="adj1" fmla="val 25589"/>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293867" y="5970093"/>
              <a:ext cx="946739" cy="246304"/>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a:stCxn id="190" idx="4"/>
              <a:endCxn id="201" idx="0"/>
            </p:cNvCxnSpPr>
            <p:nvPr/>
          </p:nvCxnSpPr>
          <p:spPr bwMode="auto">
            <a:xfrm rot="16200000" flipH="1">
              <a:off x="6601258" y="5804114"/>
              <a:ext cx="321646" cy="10312"/>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5" y="1237795"/>
              <a:ext cx="1059742"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536595"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a:stCxn id="62" idx="4"/>
              <a:endCxn id="75" idx="0"/>
            </p:cNvCxnSpPr>
            <p:nvPr/>
          </p:nvCxnSpPr>
          <p:spPr bwMode="auto">
            <a:xfrm rot="5400000">
              <a:off x="5000636" y="1959911"/>
              <a:ext cx="256908" cy="21768"/>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840387" y="2199355"/>
              <a:ext cx="1115636" cy="301312"/>
            </a:xfrm>
            <a:prstGeom prst="bentConnector3">
              <a:avLst>
                <a:gd name="adj1" fmla="val 101643"/>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a:endCxn id="62" idx="2"/>
            </p:cNvCxnSpPr>
            <p:nvPr/>
          </p:nvCxnSpPr>
          <p:spPr bwMode="auto">
            <a:xfrm flipV="1">
              <a:off x="2956023" y="1613669"/>
              <a:ext cx="1580572" cy="261796"/>
            </a:xfrm>
            <a:prstGeom prst="bentConnector3">
              <a:avLst>
                <a:gd name="adj1" fmla="val 683"/>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a:endCxn id="117" idx="2"/>
            </p:cNvCxnSpPr>
            <p:nvPr/>
          </p:nvCxnSpPr>
          <p:spPr bwMode="auto">
            <a:xfrm>
              <a:off x="3796998" y="4816276"/>
              <a:ext cx="4123027" cy="88589"/>
            </a:xfrm>
            <a:prstGeom prst="bentConnector3">
              <a:avLst>
                <a:gd name="adj1" fmla="val 30272"/>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875393" y="5544897"/>
              <a:ext cx="1043782" cy="246304"/>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16200000" flipH="1">
              <a:off x="8190223" y="5337836"/>
              <a:ext cx="411432" cy="2688"/>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grp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
        <p:nvSpPr>
          <p:cNvPr id="8" name="Date Placeholder 1">
            <a:extLst>
              <a:ext uri="{FF2B5EF4-FFF2-40B4-BE49-F238E27FC236}">
                <a16:creationId xmlns:a16="http://schemas.microsoft.com/office/drawing/2014/main" id="{815ECDD1-2849-0DDC-650A-E6CC9B8A850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12-7</a:t>
            </a:r>
          </a:p>
        </p:txBody>
      </p:sp>
    </p:spTree>
    <p:extLst>
      <p:ext uri="{BB962C8B-B14F-4D97-AF65-F5344CB8AC3E}">
        <p14:creationId xmlns:p14="http://schemas.microsoft.com/office/powerpoint/2010/main" val="37634990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Operations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May show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Operations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within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represent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199568"/>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185539"/>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633070"/>
            <a:ext cx="1374969" cy="338554"/>
          </a:xfrm>
          <a:prstGeom prst="rect">
            <a:avLst/>
          </a:prstGeom>
          <a:noFill/>
        </p:spPr>
        <p:txBody>
          <a:bodyPr wrap="square" rtlCol="0">
            <a:spAutoFit/>
          </a:bodyPr>
          <a:lstStyle/>
          <a:p>
            <a:r>
              <a:rPr kumimoji="1" lang="en-US" altLang="ja-JP" sz="1600" b="1" dirty="0">
                <a:solidFill>
                  <a:srgbClr val="00FF00"/>
                </a:solidFill>
                <a:latin typeface="Cambria" panose="02040503050406030204" pitchFamily="18" charset="0"/>
              </a:rPr>
              <a:t>Enterprise</a:t>
            </a:r>
            <a:endParaRPr kumimoji="1" lang="ja-JP" altLang="en-US" sz="1600" b="1" dirty="0">
              <a:solidFill>
                <a:srgbClr val="00FF0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200617"/>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811" y="4796916"/>
            <a:ext cx="1696055" cy="338554"/>
          </a:xfrm>
          <a:prstGeom prst="rect">
            <a:avLst/>
          </a:prstGeom>
          <a:noFill/>
        </p:spPr>
        <p:txBody>
          <a:bodyPr wrap="square" rtlCol="0">
            <a:spAutoFit/>
          </a:bodyPr>
          <a:lstStyle/>
          <a:p>
            <a:r>
              <a:rPr kumimoji="1" lang="en-US" altLang="ja-JP" sz="1600" b="1" dirty="0">
                <a:solidFill>
                  <a:srgbClr val="0C8FCC"/>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2667217"/>
            <a:ext cx="1487506" cy="338554"/>
          </a:xfrm>
          <a:prstGeom prst="rect">
            <a:avLst/>
          </a:prstGeom>
          <a:noFill/>
        </p:spPr>
        <p:txBody>
          <a:bodyPr wrap="square" rtlCol="0">
            <a:spAutoFit/>
          </a:bodyPr>
          <a:lstStyle/>
          <a:p>
            <a:r>
              <a:rPr kumimoji="1" lang="en-US" altLang="ja-JP" sz="1600" b="1" dirty="0">
                <a:solidFill>
                  <a:srgbClr val="CC0ECC"/>
                </a:solidFill>
                <a:latin typeface="Cambria" panose="02040503050406030204" pitchFamily="18" charset="0"/>
              </a:rPr>
              <a:t>Function</a:t>
            </a:r>
            <a:endParaRPr kumimoji="1" lang="ja-JP" altLang="en-US" sz="1600" b="1" dirty="0">
              <a:solidFill>
                <a:srgbClr val="CC0ECC"/>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338431"/>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390576"/>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350896"/>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319063"/>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269388"/>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4831774"/>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24088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023886"/>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559027"/>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35173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111174"/>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3784901"/>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642689"/>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2841617"/>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140589"/>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199568"/>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3805724"/>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477907"/>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176263"/>
            <a:ext cx="1696055" cy="338554"/>
          </a:xfrm>
          <a:prstGeom prst="rect">
            <a:avLst/>
          </a:prstGeom>
          <a:noFill/>
        </p:spPr>
        <p:txBody>
          <a:bodyPr wrap="square" rtlCol="0">
            <a:spAutoFit/>
          </a:bodyPr>
          <a:lstStyle/>
          <a:p>
            <a:r>
              <a:rPr lang="en-US" altLang="ja-JP" sz="1600" b="1" dirty="0">
                <a:solidFill>
                  <a:srgbClr val="FF7C00"/>
                </a:solidFill>
                <a:latin typeface="Cambria" panose="02040503050406030204" pitchFamily="18" charset="0"/>
                <a:ea typeface="Cambria" panose="02040503050406030204" pitchFamily="18" charset="0"/>
              </a:rPr>
              <a:t>Services</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3700263"/>
            <a:ext cx="1858472" cy="338554"/>
          </a:xfrm>
          <a:prstGeom prst="rect">
            <a:avLst/>
          </a:prstGeom>
          <a:noFill/>
        </p:spPr>
        <p:txBody>
          <a:bodyPr wrap="square" rtlCol="0">
            <a:spAutoFit/>
          </a:bodyPr>
          <a:lstStyle/>
          <a:p>
            <a:r>
              <a:rPr kumimoji="1" lang="en-US" altLang="ja-JP" sz="1600" b="1" dirty="0">
                <a:solidFill>
                  <a:srgbClr val="CCC30C"/>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137696"/>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5754408"/>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461018"/>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5963724"/>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527792"/>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394397"/>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300355"/>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036237"/>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179609"/>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2743214"/>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2746234"/>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097792" y="3658151"/>
            <a:ext cx="1357228" cy="293933"/>
          </a:xfrm>
          <a:prstGeom prst="ellipse">
            <a:avLst/>
          </a:prstGeom>
          <a:solidFill>
            <a:srgbClr val="CCC30C">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Protocol</a:t>
            </a:r>
            <a:endParaRPr kumimoji="1" lang="ja-JP" altLang="en-US" sz="1300" dirty="0">
              <a:solidFill>
                <a:schemeClr val="bg1"/>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4515903" y="3896321"/>
            <a:ext cx="682290" cy="235090"/>
          </a:xfrm>
          <a:prstGeom prst="ellipse">
            <a:avLst/>
          </a:prstGeom>
          <a:solidFill>
            <a:srgbClr val="CCC30C">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RF</a:t>
            </a:r>
            <a:endParaRPr kumimoji="1" lang="ja-JP" altLang="en-US" sz="1300" dirty="0">
              <a:solidFill>
                <a:schemeClr val="bg1"/>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177617"/>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171608"/>
            <a:ext cx="1569224" cy="297511"/>
          </a:xfrm>
          <a:prstGeom prst="ellipse">
            <a:avLst/>
          </a:prstGeom>
          <a:solidFill>
            <a:srgbClr val="FF0000"/>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Data model</a:t>
            </a:r>
            <a:endParaRPr kumimoji="1" lang="ja-JP" altLang="en-US" sz="1300" dirty="0">
              <a:solidFill>
                <a:schemeClr val="bg1"/>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616102"/>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 name="フローチャート: データ 7">
            <a:extLst>
              <a:ext uri="{FF2B5EF4-FFF2-40B4-BE49-F238E27FC236}">
                <a16:creationId xmlns:a16="http://schemas.microsoft.com/office/drawing/2014/main" id="{E688FDC7-CDA2-510E-FE04-73DA1DD2BA1E}"/>
              </a:ext>
            </a:extLst>
          </p:cNvPr>
          <p:cNvSpPr/>
          <p:nvPr/>
        </p:nvSpPr>
        <p:spPr>
          <a:xfrm>
            <a:off x="2648916" y="1135372"/>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a:off x="3738157" y="1910535"/>
            <a:ext cx="1247194" cy="494382"/>
          </a:xfrm>
          <a:prstGeom prst="ellipse">
            <a:avLst/>
          </a:prstGeom>
          <a:solidFill>
            <a:srgbClr val="FF7C00"/>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Services</a:t>
            </a:r>
            <a:endParaRPr kumimoji="1" lang="ja-JP" altLang="en-US" sz="1300">
              <a:solidFill>
                <a:schemeClr val="bg1"/>
              </a:solidFill>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43376" y="11353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097531" y="184657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14849" y="147924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14935" y="23090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25417" y="116125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53470" y="112247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68510" y="1137381"/>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62988" y="1116934"/>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69352" y="1180929"/>
            <a:ext cx="357551" cy="638408"/>
          </a:xfrm>
          <a:prstGeom prst="ellipse">
            <a:avLst/>
          </a:prstGeom>
          <a:solidFill>
            <a:srgbClr val="FF7C00"/>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54788" y="2067193"/>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195170" y="1651382"/>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45911" y="1285366"/>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021953"/>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フローチャート: データ 58">
            <a:extLst>
              <a:ext uri="{FF2B5EF4-FFF2-40B4-BE49-F238E27FC236}">
                <a16:creationId xmlns:a16="http://schemas.microsoft.com/office/drawing/2014/main" id="{CB68DF6A-222B-3A22-B97B-5BDB252B928C}"/>
              </a:ext>
            </a:extLst>
          </p:cNvPr>
          <p:cNvSpPr/>
          <p:nvPr/>
        </p:nvSpPr>
        <p:spPr>
          <a:xfrm>
            <a:off x="2623188" y="625704"/>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2784225" y="609600"/>
            <a:ext cx="4225506" cy="1674588"/>
            <a:chOff x="7770790" y="272266"/>
            <a:chExt cx="4225506" cy="1674588"/>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272266"/>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98347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3799724" y="722273"/>
            <a:ext cx="709782" cy="1196330"/>
          </a:xfrm>
          <a:prstGeom prst="ellipse">
            <a:avLst/>
          </a:prstGeom>
          <a:solidFill>
            <a:schemeClr val="accent2"/>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5040785" y="691937"/>
            <a:ext cx="432804" cy="609408"/>
          </a:xfrm>
          <a:prstGeom prst="ellipse">
            <a:avLst/>
          </a:prstGeom>
          <a:solidFill>
            <a:schemeClr val="accent2"/>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latin typeface="Cambria" panose="02040503050406030204" pitchFamily="18" charset="0"/>
            </a:endParaRPr>
          </a:p>
        </p:txBody>
      </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228511"/>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047344"/>
            <a:ext cx="865942" cy="492443"/>
          </a:xfrm>
          <a:prstGeom prst="rect">
            <a:avLst/>
          </a:prstGeom>
          <a:noFill/>
        </p:spPr>
        <p:txBody>
          <a:bodyPr wrap="none" rtlCol="0">
            <a:spAutoFit/>
          </a:bodyPr>
          <a:lstStyle/>
          <a:p>
            <a:pPr algn="ctr"/>
            <a:r>
              <a:rPr kumimoji="1" lang="en-US" altLang="ja-JP" sz="1300" dirty="0">
                <a:solidFill>
                  <a:schemeClr val="bg1"/>
                </a:solidFill>
                <a:latin typeface="Cambria" panose="02040503050406030204" pitchFamily="18" charset="0"/>
                <a:ea typeface="Cambria" panose="02040503050406030204" pitchFamily="18" charset="0"/>
              </a:rPr>
              <a:t>Business</a:t>
            </a:r>
          </a:p>
          <a:p>
            <a:pPr algn="ctr"/>
            <a:r>
              <a:rPr kumimoji="1" lang="en-US" altLang="ja-JP" sz="1300" dirty="0">
                <a:solidFill>
                  <a:schemeClr val="bg1"/>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387024"/>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191217"/>
            <a:ext cx="1696055" cy="338554"/>
          </a:xfrm>
          <a:prstGeom prst="rect">
            <a:avLst/>
          </a:prstGeom>
          <a:noFill/>
        </p:spPr>
        <p:txBody>
          <a:bodyPr wrap="square" rtlCol="0">
            <a:spAutoFit/>
          </a:bodyPr>
          <a:lstStyle/>
          <a:p>
            <a:r>
              <a:rPr kumimoji="1" lang="en-US" altLang="ja-JP" sz="1600" b="1" dirty="0">
                <a:solidFill>
                  <a:srgbClr val="3FCCB6"/>
                </a:solidFill>
                <a:latin typeface="Cambria" panose="02040503050406030204" pitchFamily="18" charset="0"/>
                <a:ea typeface="Cambria" panose="02040503050406030204" pitchFamily="18" charset="0"/>
              </a:rPr>
              <a:t>Operations</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570564"/>
            <a:ext cx="1643078" cy="3072125"/>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94257" y="6096000"/>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3" name="楕円 72">
            <a:extLst>
              <a:ext uri="{FF2B5EF4-FFF2-40B4-BE49-F238E27FC236}">
                <a16:creationId xmlns:a16="http://schemas.microsoft.com/office/drawing/2014/main" id="{37F78BA9-ACD8-D60C-ACA2-21EF55D02704}"/>
              </a:ext>
            </a:extLst>
          </p:cNvPr>
          <p:cNvSpPr/>
          <p:nvPr/>
        </p:nvSpPr>
        <p:spPr>
          <a:xfrm>
            <a:off x="3667686" y="2591017"/>
            <a:ext cx="1569224" cy="424274"/>
          </a:xfrm>
          <a:prstGeom prst="ellipse">
            <a:avLst/>
          </a:prstGeom>
          <a:solidFill>
            <a:srgbClr val="CC0ECC"/>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Functional model</a:t>
            </a:r>
            <a:endParaRPr kumimoji="1" lang="ja-JP" altLang="en-US" sz="1300" dirty="0">
              <a:solidFill>
                <a:schemeClr val="bg1"/>
              </a:solidFill>
              <a:latin typeface="Cambria" panose="02040503050406030204" pitchFamily="18" charset="0"/>
            </a:endParaRPr>
          </a:p>
        </p:txBody>
      </p:sp>
      <p:sp>
        <p:nvSpPr>
          <p:cNvPr id="78" name="楕円 69">
            <a:extLst>
              <a:ext uri="{FF2B5EF4-FFF2-40B4-BE49-F238E27FC236}">
                <a16:creationId xmlns:a16="http://schemas.microsoft.com/office/drawing/2014/main" id="{F0E2E45E-0B0E-25BD-B184-7B46251DD995}"/>
              </a:ext>
            </a:extLst>
          </p:cNvPr>
          <p:cNvSpPr/>
          <p:nvPr/>
        </p:nvSpPr>
        <p:spPr>
          <a:xfrm>
            <a:off x="4606228" y="4228279"/>
            <a:ext cx="1603421" cy="293933"/>
          </a:xfrm>
          <a:prstGeom prst="ellipse">
            <a:avLst/>
          </a:prstGeom>
          <a:solidFill>
            <a:srgbClr val="3FCCB6">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Ops Process</a:t>
            </a:r>
            <a:endParaRPr kumimoji="1" lang="ja-JP" altLang="en-US" sz="1300" dirty="0">
              <a:solidFill>
                <a:schemeClr val="bg1"/>
              </a:solidFill>
              <a:latin typeface="Cambria" panose="02040503050406030204" pitchFamily="18" charset="0"/>
            </a:endParaRPr>
          </a:p>
        </p:txBody>
      </p:sp>
      <p:sp>
        <p:nvSpPr>
          <p:cNvPr id="10" name="Date Placeholder 1">
            <a:extLst>
              <a:ext uri="{FF2B5EF4-FFF2-40B4-BE49-F238E27FC236}">
                <a16:creationId xmlns:a16="http://schemas.microsoft.com/office/drawing/2014/main" id="{B5DB896E-9693-13FD-114E-EEC13C789D1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13-1</a:t>
            </a:r>
          </a:p>
        </p:txBody>
      </p:sp>
      <p:sp>
        <p:nvSpPr>
          <p:cNvPr id="33" name="Title 1">
            <a:extLst>
              <a:ext uri="{FF2B5EF4-FFF2-40B4-BE49-F238E27FC236}">
                <a16:creationId xmlns:a16="http://schemas.microsoft.com/office/drawing/2014/main" id="{5BF8858A-46DA-5479-AD2E-CE05B625372D}"/>
              </a:ext>
            </a:extLst>
          </p:cNvPr>
          <p:cNvSpPr>
            <a:spLocks noGrp="1"/>
          </p:cNvSpPr>
          <p:nvPr>
            <p:ph type="title"/>
          </p:nvPr>
        </p:nvSpPr>
        <p:spPr>
          <a:xfrm>
            <a:off x="1215430" y="26646"/>
            <a:ext cx="6713139" cy="740038"/>
          </a:xfrm>
        </p:spPr>
        <p:txBody>
          <a:bodyPr/>
          <a:lstStyle/>
          <a:p>
            <a:r>
              <a:rPr lang="en-US" sz="2400" dirty="0"/>
              <a:t>RASDS++ in wider social context</a:t>
            </a:r>
          </a:p>
        </p:txBody>
      </p:sp>
      <p:sp>
        <p:nvSpPr>
          <p:cNvPr id="54" name="Date Placeholder 53">
            <a:extLst>
              <a:ext uri="{FF2B5EF4-FFF2-40B4-BE49-F238E27FC236}">
                <a16:creationId xmlns:a16="http://schemas.microsoft.com/office/drawing/2014/main" id="{2DD19DC3-3485-F57D-F386-FE1724F54DDA}"/>
              </a:ext>
            </a:extLst>
          </p:cNvPr>
          <p:cNvSpPr>
            <a:spLocks noGrp="1"/>
          </p:cNvSpPr>
          <p:nvPr>
            <p:ph type="dt" sz="half" idx="2"/>
          </p:nvPr>
        </p:nvSpPr>
        <p:spPr/>
        <p:txBody>
          <a:bodyPr/>
          <a:lstStyle/>
          <a:p>
            <a:r>
              <a:rPr lang="en-US"/>
              <a:t>28 Mar 2024</a:t>
            </a:r>
            <a:endParaRPr lang="en-US" dirty="0"/>
          </a:p>
        </p:txBody>
      </p:sp>
      <p:sp>
        <p:nvSpPr>
          <p:cNvPr id="58" name="楕円 68">
            <a:extLst>
              <a:ext uri="{FF2B5EF4-FFF2-40B4-BE49-F238E27FC236}">
                <a16:creationId xmlns:a16="http://schemas.microsoft.com/office/drawing/2014/main" id="{4C7DCF28-9728-0F80-212F-5B95CB48948F}"/>
              </a:ext>
            </a:extLst>
          </p:cNvPr>
          <p:cNvSpPr/>
          <p:nvPr/>
        </p:nvSpPr>
        <p:spPr>
          <a:xfrm>
            <a:off x="5248268" y="3671823"/>
            <a:ext cx="1229811" cy="210948"/>
          </a:xfrm>
          <a:prstGeom prst="ellipse">
            <a:avLst/>
          </a:prstGeom>
          <a:solidFill>
            <a:srgbClr val="CCC30C">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bg1"/>
                </a:solidFill>
                <a:latin typeface="Cambria" panose="02040503050406030204" pitchFamily="18" charset="0"/>
              </a:rPr>
              <a:t>Optical</a:t>
            </a:r>
            <a:endParaRPr kumimoji="1" lang="ja-JP" altLang="en-US" sz="13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98440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888855" y="-27594"/>
            <a:ext cx="7232648" cy="606797"/>
          </a:xfrm>
        </p:spPr>
        <p:txBody>
          <a:bodyPr vert="horz"/>
          <a:lstStyle/>
          <a:p>
            <a:r>
              <a:rPr lang="en-US" altLang="en-US" sz="1800" dirty="0">
                <a:solidFill>
                  <a:srgbClr val="0099A6"/>
                </a:solidFill>
              </a:rPr>
              <a:t>Revised RASDS++ (DRAFT)</a:t>
            </a:r>
            <a:br>
              <a:rPr lang="en-US" altLang="en-US" sz="1800" dirty="0">
                <a:solidFill>
                  <a:srgbClr val="0099A6"/>
                </a:solidFill>
              </a:rPr>
            </a:br>
            <a:r>
              <a:rPr lang="en-US" altLang="en-US" sz="1800" dirty="0">
                <a:solidFill>
                  <a:srgbClr val="0099A6"/>
                </a:solidFill>
              </a:rPr>
              <a:t>Top Level Object Ontology</a:t>
            </a:r>
            <a:br>
              <a:rPr lang="en-US" altLang="en-US" sz="1800" dirty="0">
                <a:solidFill>
                  <a:srgbClr val="0099A6"/>
                </a:solidFill>
              </a:rPr>
            </a:br>
            <a:endParaRPr lang="en-US" altLang="en-US" sz="1800"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089905" y="29130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690951" y="29130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089905" y="348592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089905" y="367688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Constraints </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089905" y="386783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Interfaces </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089905" y="329496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096878" y="52045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Connector</a:t>
            </a:r>
          </a:p>
          <a:p>
            <a:pPr algn="ctr" eaLnBrk="1" hangingPunct="1">
              <a:defRPr/>
            </a:pPr>
            <a:r>
              <a:rPr lang="en-US" sz="1400" dirty="0">
                <a:solidFill>
                  <a:schemeClr val="bg1"/>
                </a:solidFill>
                <a:latin typeface="Helvetica" charset="0"/>
              </a:rPr>
              <a:t>(Link)</a:t>
            </a:r>
            <a:endParaRPr lang="en-US" sz="1400" dirty="0">
              <a:solidFill>
                <a:schemeClr val="bg1"/>
              </a:solidFill>
              <a:latin typeface="Helvetica" charset="0"/>
              <a:ea typeface="ＭＳ Ｐゴシック" charset="0"/>
            </a:endParaRP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096878" y="55864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357037" y="47589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Communication</a:t>
            </a:r>
            <a:endParaRPr lang="en-US" sz="1200" dirty="0">
              <a:solidFill>
                <a:schemeClr val="bg1"/>
              </a:solidFill>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357037" y="5204553"/>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357037" y="5395512"/>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Comm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560871" y="1131983"/>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026608" y="1131983"/>
            <a:ext cx="1068526" cy="38191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Enterprise</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026608" y="170486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026608" y="189581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026608" y="208677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Governance</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026608" y="227773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026608" y="151390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690952" y="1800340"/>
            <a:ext cx="1335657" cy="1112704"/>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958082" y="2212861"/>
            <a:ext cx="64472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492345" y="2658432"/>
            <a:ext cx="43954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Meets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291997" y="3581401"/>
            <a:ext cx="1803138" cy="41374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826260" y="3613227"/>
            <a:ext cx="92845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IsImplementedBy</a:t>
            </a:r>
            <a:endParaRPr lang="en-US" sz="700" dirty="0">
              <a:latin typeface="Helvetica" charset="0"/>
              <a:ea typeface="ＭＳ Ｐゴシック" charset="0"/>
            </a:endParaRP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824517" y="2540409"/>
            <a:ext cx="74732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560871" y="762000"/>
            <a:ext cx="77296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100700" y="3609945"/>
            <a:ext cx="74732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291997" y="37723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559128" y="3931492"/>
            <a:ext cx="98135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291997" y="3104003"/>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291997" y="3390442"/>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521915" y="2920389"/>
            <a:ext cx="59182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521915" y="3231308"/>
            <a:ext cx="641522"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629397" y="4186105"/>
            <a:ext cx="1001743" cy="101844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030095" y="4568023"/>
            <a:ext cx="6767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307468" y="42419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423819" y="4377064"/>
            <a:ext cx="397866"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507817" y="42419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757734" y="4249758"/>
            <a:ext cx="88197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692694" y="5300033"/>
            <a:ext cx="2406599" cy="827046"/>
          </a:xfrm>
          <a:prstGeom prst="curvedConnector3">
            <a:avLst>
              <a:gd name="adj1" fmla="val 31198"/>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896792" y="5670492"/>
            <a:ext cx="857927"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692694" y="44725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531302" y="4568023"/>
            <a:ext cx="86433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631141" y="2913044"/>
            <a:ext cx="1068526" cy="38191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solidFill>
                  <a:schemeClr val="bg1"/>
                </a:solidFill>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631141" y="329496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631141" y="348592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631141" y="367688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291997" y="1991299"/>
            <a:ext cx="734611" cy="111270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p:cNvCxnSpPr>
          <p:nvPr/>
        </p:nvCxnSpPr>
        <p:spPr bwMode="auto">
          <a:xfrm flipH="1">
            <a:off x="5086692" y="1609381"/>
            <a:ext cx="8442" cy="2391798"/>
          </a:xfrm>
          <a:prstGeom prst="curvedConnector4">
            <a:avLst>
              <a:gd name="adj1" fmla="val -2707889"/>
              <a:gd name="adj2" fmla="val 5199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312179" y="2594779"/>
            <a:ext cx="93006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560871" y="39951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Component</a:t>
            </a:r>
          </a:p>
          <a:p>
            <a:pPr algn="ctr" eaLnBrk="1" hangingPunct="1">
              <a:defRPr/>
            </a:pPr>
            <a:r>
              <a:rPr lang="en-US" sz="1400" dirty="0">
                <a:solidFill>
                  <a:schemeClr val="bg1"/>
                </a:solidFill>
                <a:latin typeface="Helvetica" charset="0"/>
              </a:rPr>
              <a:t>(Node)</a:t>
            </a:r>
            <a:endParaRPr lang="en-US" sz="1200" dirty="0">
              <a:solidFill>
                <a:schemeClr val="bg1"/>
              </a:solidFill>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095134" y="39951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560871" y="437706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560871" y="4568022"/>
            <a:ext cx="1068526" cy="69132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 </a:t>
            </a:r>
          </a:p>
          <a:p>
            <a:pPr eaLnBrk="1" hangingPunct="1">
              <a:defRPr/>
            </a:pPr>
            <a:r>
              <a:rPr lang="en-US" sz="1100" dirty="0">
                <a:latin typeface="Helvetica" charset="0"/>
                <a:ea typeface="ＭＳ Ｐゴシック" charset="0"/>
              </a:rPr>
              <a:t>other)</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560871" y="525688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089905" y="31040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622425" y="2913044"/>
            <a:ext cx="39946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232186" y="41861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Environment</a:t>
            </a:r>
            <a:endParaRPr lang="en-US" sz="1200" dirty="0">
              <a:solidFill>
                <a:schemeClr val="bg1"/>
              </a:solidFill>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232186" y="456802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629397" y="41861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631141" y="4325346"/>
            <a:ext cx="489236"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631141" y="4377064"/>
            <a:ext cx="601046" cy="82748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560871" y="544784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232186" y="475898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877695" y="11430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Meta-model</a:t>
              </a:r>
            </a:p>
            <a:p>
              <a:pPr algn="ctr" eaLnBrk="1" hangingPunct="1">
                <a:defRPr/>
              </a:pPr>
              <a:r>
                <a:rPr lang="en-US" sz="1100" dirty="0">
                  <a:solidFill>
                    <a:schemeClr val="bg1"/>
                  </a:solidFill>
                  <a:latin typeface="Helvetica" charset="0"/>
                  <a:ea typeface="ＭＳ Ｐゴシック" charset="0"/>
                </a:rPr>
                <a:t>(each Viewpoint)</a:t>
              </a:r>
              <a:endParaRPr lang="en-US" sz="1200" dirty="0">
                <a:solidFill>
                  <a:schemeClr val="bg1"/>
                </a:solidFill>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28 Mar 2024</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465758" y="9144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465758" y="148727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465758" y="167823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465758" y="186919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465758" y="206015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465758" y="129631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534284" y="1105359"/>
            <a:ext cx="1492324" cy="50402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014575" y="1391527"/>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465757" y="11053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673885" y="1864646"/>
            <a:ext cx="518091"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Invokes</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381000" y="38255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chemeClr val="bg1"/>
                </a:solidFill>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381000" y="420110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381000" y="439206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Binding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381000" y="458301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973531" y="31040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854105" y="3259112"/>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583092" y="44875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645065" y="4807114"/>
            <a:ext cx="62709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DefinedBy</a:t>
            </a:r>
            <a:endParaRPr lang="en-US" sz="700" dirty="0">
              <a:latin typeface="Helvetica" charset="0"/>
              <a:ea typeface="ＭＳ Ｐゴシック" charset="0"/>
            </a:endParaRP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099293" y="5777158"/>
            <a:ext cx="1068526" cy="69984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Flows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 </a:t>
            </a:r>
          </a:p>
          <a:p>
            <a:pPr eaLnBrk="1" hangingPunct="1">
              <a:defRPr/>
            </a:pPr>
            <a:r>
              <a:rPr lang="en-US" sz="1100" dirty="0">
                <a:latin typeface="Helvetica" charset="0"/>
                <a:ea typeface="ＭＳ Ｐゴシック" charset="0"/>
              </a:rPr>
              <a:t>other)</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013005" y="2095041"/>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
        <p:nvSpPr>
          <p:cNvPr id="3" name="Rectangle 20">
            <a:extLst>
              <a:ext uri="{FF2B5EF4-FFF2-40B4-BE49-F238E27FC236}">
                <a16:creationId xmlns:a16="http://schemas.microsoft.com/office/drawing/2014/main" id="{2DD7B909-7710-4D48-1253-C5D0944EF31F}"/>
              </a:ext>
            </a:extLst>
          </p:cNvPr>
          <p:cNvSpPr>
            <a:spLocks noChangeArrowheads="1"/>
          </p:cNvSpPr>
          <p:nvPr/>
        </p:nvSpPr>
        <p:spPr bwMode="auto">
          <a:xfrm>
            <a:off x="4027304" y="2468603"/>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Resources</a:t>
            </a:r>
          </a:p>
        </p:txBody>
      </p:sp>
      <p:sp>
        <p:nvSpPr>
          <p:cNvPr id="4" name="Rectangle 51">
            <a:extLst>
              <a:ext uri="{FF2B5EF4-FFF2-40B4-BE49-F238E27FC236}">
                <a16:creationId xmlns:a16="http://schemas.microsoft.com/office/drawing/2014/main" id="{98899504-4B2F-D94A-E5CE-D9E2B0E81AAA}"/>
              </a:ext>
            </a:extLst>
          </p:cNvPr>
          <p:cNvSpPr>
            <a:spLocks noChangeArrowheads="1"/>
          </p:cNvSpPr>
          <p:nvPr/>
        </p:nvSpPr>
        <p:spPr bwMode="auto">
          <a:xfrm>
            <a:off x="6631141" y="386295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Standards</a:t>
            </a:r>
          </a:p>
        </p:txBody>
      </p:sp>
      <p:sp>
        <p:nvSpPr>
          <p:cNvPr id="5" name="Date Placeholder 1">
            <a:extLst>
              <a:ext uri="{FF2B5EF4-FFF2-40B4-BE49-F238E27FC236}">
                <a16:creationId xmlns:a16="http://schemas.microsoft.com/office/drawing/2014/main" id="{2C675983-1A00-9877-35E4-D0A93B06A1E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2-4</a:t>
            </a:r>
          </a:p>
        </p:txBody>
      </p:sp>
    </p:spTree>
    <p:extLst>
      <p:ext uri="{BB962C8B-B14F-4D97-AF65-F5344CB8AC3E}">
        <p14:creationId xmlns:p14="http://schemas.microsoft.com/office/powerpoint/2010/main" val="28043613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a:xfrm>
            <a:off x="457200" y="856077"/>
            <a:ext cx="8229600" cy="4800600"/>
          </a:xfrm>
        </p:spPr>
        <p:txBody>
          <a:bodyPr/>
          <a:lstStyle/>
          <a:p>
            <a:r>
              <a:rPr lang="en-US" sz="2000" dirty="0"/>
              <a:t>In many systems architecture contexts explicitly identify different kinds of objects, and different hierarchies or aggregates of objects, that are needed in the domain:</a:t>
            </a:r>
          </a:p>
          <a:p>
            <a:pPr lvl="1"/>
            <a:r>
              <a:rPr lang="en-US" sz="1800" dirty="0"/>
              <a:t>Enterprise: mission phases, org structures, requirements decomposition “levels”</a:t>
            </a:r>
          </a:p>
          <a:p>
            <a:pPr lvl="1"/>
            <a:r>
              <a:rPr lang="en-US" sz="1800" dirty="0"/>
              <a:t>Functions: high level “functional groups”, “complex functions”, “atomic functions”</a:t>
            </a:r>
          </a:p>
          <a:p>
            <a:pPr lvl="1"/>
            <a:r>
              <a:rPr lang="en-US" sz="1800" dirty="0"/>
              <a:t>System Elements: systems, subsystems, elements, devices, components …</a:t>
            </a:r>
          </a:p>
          <a:p>
            <a:pPr lvl="1"/>
            <a:r>
              <a:rPr lang="en-US" sz="1800" dirty="0"/>
              <a:t>Aggregation: of objects with similar purposes, data types, uses, …</a:t>
            </a:r>
          </a:p>
          <a:p>
            <a:pPr lvl="1"/>
            <a:endParaRPr lang="en-US" sz="1800" dirty="0"/>
          </a:p>
          <a:p>
            <a:r>
              <a:rPr lang="en-US" sz="2000" dirty="0"/>
              <a:t>Because of the wide range of possible domains RASDS cannot create any definitive hierarchies, but it can provide examples and descriptions of how to do this.</a:t>
            </a:r>
          </a:p>
          <a:p>
            <a:r>
              <a:rPr lang="en-US" sz="2000" dirty="0"/>
              <a:t>RASDS recommends that such hierarchies are defined, documented, and used consistently.</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7262940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Other hierarchies of terms and levels may be selected and defined, as driven by project needs.  Just use them consistently.</a:t>
            </a:r>
          </a:p>
          <a:p>
            <a:pPr lvl="1"/>
            <a:r>
              <a:rPr lang="en-US" dirty="0"/>
              <a:t>Use the same basic process to create other decomposition hierarchies, like SE or RQ Levels.</a:t>
            </a:r>
          </a:p>
          <a:p>
            <a:r>
              <a:rPr lang="en-US" dirty="0"/>
              <a:t>This example also defines a non-normative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9FFA-3CC6-FC42-8C4C-88840D2D9385}"/>
            </a:ext>
          </a:extLst>
        </p:cNvPr>
        <p:cNvGrpSpPr/>
        <p:nvPr/>
      </p:nvGrpSpPr>
      <p:grpSpPr>
        <a:xfrm>
          <a:off x="0" y="0"/>
          <a:ext cx="0" cy="0"/>
          <a:chOff x="0" y="0"/>
          <a:chExt cx="0" cy="0"/>
        </a:xfrm>
      </p:grpSpPr>
      <p:sp>
        <p:nvSpPr>
          <p:cNvPr id="12292" name="Text Box 4">
            <a:extLst>
              <a:ext uri="{FF2B5EF4-FFF2-40B4-BE49-F238E27FC236}">
                <a16:creationId xmlns:a16="http://schemas.microsoft.com/office/drawing/2014/main" id="{EBBDF0BC-2FE7-DA65-E128-7A647743E983}"/>
              </a:ext>
            </a:extLst>
          </p:cNvPr>
          <p:cNvSpPr txBox="1">
            <a:spLocks noChangeArrowheads="1"/>
          </p:cNvSpPr>
          <p:nvPr/>
        </p:nvSpPr>
        <p:spPr bwMode="auto">
          <a:xfrm>
            <a:off x="685800" y="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System Architecture Model </a:t>
            </a:r>
          </a:p>
          <a:p>
            <a:r>
              <a:rPr lang="en-US" dirty="0"/>
              <a:t>Objectives</a:t>
            </a:r>
          </a:p>
        </p:txBody>
      </p:sp>
      <p:sp>
        <p:nvSpPr>
          <p:cNvPr id="12293" name="Text Box 5">
            <a:extLst>
              <a:ext uri="{FF2B5EF4-FFF2-40B4-BE49-F238E27FC236}">
                <a16:creationId xmlns:a16="http://schemas.microsoft.com/office/drawing/2014/main" id="{E7321852-CA5B-276D-AA63-322C44923A50}"/>
              </a:ext>
            </a:extLst>
          </p:cNvPr>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marL="0" indent="0">
              <a:lnSpc>
                <a:spcPct val="90000"/>
              </a:lnSpc>
              <a:spcBef>
                <a:spcPts val="600"/>
              </a:spcBef>
              <a:defRPr/>
            </a:pPr>
            <a:endParaRPr lang="en-US" sz="2400" dirty="0">
              <a:latin typeface="Arial" charset="0"/>
            </a:endParaRPr>
          </a:p>
          <a:p>
            <a:pPr>
              <a:lnSpc>
                <a:spcPct val="90000"/>
              </a:lnSpc>
              <a:spcBef>
                <a:spcPts val="600"/>
              </a:spcBef>
              <a:buFont typeface="Arial" charset="0"/>
              <a:buChar char="•"/>
              <a:defRPr/>
            </a:pPr>
            <a:r>
              <a:rPr lang="en-US" sz="2400" dirty="0">
                <a:latin typeface="Arial" charset="0"/>
              </a:rPr>
              <a:t>RASDS++ provides an Architecture Description Framework and methodology, a specific Space System Reference Architecture model …</a:t>
            </a:r>
          </a:p>
          <a:p>
            <a:pPr lvl="1">
              <a:lnSpc>
                <a:spcPct val="90000"/>
              </a:lnSpc>
              <a:spcBef>
                <a:spcPts val="600"/>
              </a:spcBef>
              <a:buFont typeface="Arial" charset="0"/>
              <a:buChar char="•"/>
              <a:defRPr/>
            </a:pPr>
            <a:r>
              <a:rPr lang="en-US" dirty="0">
                <a:latin typeface="Arial" charset="0"/>
              </a:rPr>
              <a:t> Provides clear &amp; unambiguous viewpoints for describing space systems architectures</a:t>
            </a:r>
          </a:p>
          <a:p>
            <a:pPr lvl="1">
              <a:lnSpc>
                <a:spcPct val="90000"/>
              </a:lnSpc>
              <a:spcBef>
                <a:spcPts val="600"/>
              </a:spcBef>
              <a:buFont typeface="Arial" charset="0"/>
              <a:buChar char="•"/>
              <a:defRPr/>
            </a:pPr>
            <a:r>
              <a:rPr lang="en-US" dirty="0">
                <a:latin typeface="Arial" charset="0"/>
              </a:rPr>
              <a:t> Shows relationship of design to requirements and driving scenarios</a:t>
            </a:r>
          </a:p>
          <a:p>
            <a:pPr lvl="1">
              <a:lnSpc>
                <a:spcPct val="90000"/>
              </a:lnSpc>
              <a:spcBef>
                <a:spcPts val="600"/>
              </a:spcBef>
              <a:buFont typeface="Arial" charset="0"/>
              <a:buChar char="•"/>
              <a:defRPr/>
            </a:pPr>
            <a:r>
              <a:rPr lang="en-US"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dirty="0">
                <a:latin typeface="Arial" charset="0"/>
              </a:rPr>
              <a:t> Details the model &amp; views to the level appropriate for further systems engineering and supports evolution of the detailed design</a:t>
            </a:r>
          </a:p>
          <a:p>
            <a:pPr lvl="1">
              <a:lnSpc>
                <a:spcPct val="90000"/>
              </a:lnSpc>
              <a:spcBef>
                <a:spcPts val="600"/>
              </a:spcBef>
              <a:buFont typeface="Arial" charset="0"/>
              <a:buChar char="•"/>
              <a:defRPr/>
            </a:pPr>
            <a:r>
              <a:rPr lang="en-US" dirty="0">
                <a:latin typeface="Arial" charset="0"/>
              </a:rPr>
              <a:t> Enables concurrent design of spacecraft, ground systems, communications &amp; control systems, components, and their mission or science operations</a:t>
            </a:r>
          </a:p>
          <a:p>
            <a:pPr>
              <a:lnSpc>
                <a:spcPct val="90000"/>
              </a:lnSpc>
              <a:spcBef>
                <a:spcPts val="600"/>
              </a:spcBef>
              <a:buClr>
                <a:srgbClr val="C403DA"/>
              </a:buClr>
              <a:buFont typeface="Arial" charset="0"/>
              <a:buChar char="•"/>
              <a:defRPr/>
            </a:pPr>
            <a:endParaRPr lang="en-US" sz="2400" dirty="0">
              <a:solidFill>
                <a:srgbClr val="C403DA"/>
              </a:solidFill>
              <a:latin typeface="Arial" charset="0"/>
            </a:endParaRPr>
          </a:p>
          <a:p>
            <a:endParaRPr lang="en-US" dirty="0"/>
          </a:p>
        </p:txBody>
      </p:sp>
      <p:sp>
        <p:nvSpPr>
          <p:cNvPr id="2" name="Date Placeholder 1">
            <a:extLst>
              <a:ext uri="{FF2B5EF4-FFF2-40B4-BE49-F238E27FC236}">
                <a16:creationId xmlns:a16="http://schemas.microsoft.com/office/drawing/2014/main" id="{C1F91BC5-2896-C10C-63F0-6BF4B7FACFC0}"/>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4369967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4AD22-164D-E592-1F5A-FFB4D8344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79784-2A83-1732-0B29-444C25ACA5DF}"/>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571A2900-5522-D0D1-245E-D6521FD76709}"/>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01B03B3A-494F-F231-95B3-675D5CF6A29B}"/>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40169686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a:p>
            <a:endParaRPr lang="en-US" dirty="0"/>
          </a:p>
          <a:p>
            <a:r>
              <a:rPr lang="en-US" dirty="0">
                <a:solidFill>
                  <a:srgbClr val="C00000"/>
                </a:solidFill>
              </a:rPr>
              <a:t>Consider </a:t>
            </a:r>
            <a:r>
              <a:rPr lang="en-US" dirty="0" err="1">
                <a:solidFill>
                  <a:srgbClr val="C00000"/>
                </a:solidFill>
              </a:rPr>
              <a:t>SysML</a:t>
            </a:r>
            <a:r>
              <a:rPr lang="en-US" dirty="0">
                <a:solidFill>
                  <a:srgbClr val="C00000"/>
                </a:solidFill>
              </a:rPr>
              <a:t> V2???</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3868273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2"/>
          </p:nvPr>
        </p:nvSpPr>
        <p:spPr>
          <a:xfrm>
            <a:off x="0" y="6553200"/>
            <a:ext cx="1731963" cy="268288"/>
          </a:xfrm>
        </p:spPr>
        <p:txBody>
          <a:bodyPr/>
          <a:lstStyle/>
          <a:p>
            <a:r>
              <a:rPr lang="en-US" altLang="en-US"/>
              <a:t>28 Mar 2024</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a:xfrm>
            <a:off x="457200" y="1066800"/>
            <a:ext cx="8229600" cy="5410200"/>
          </a:xfrm>
        </p:spPr>
        <p:txBody>
          <a:bodyPr/>
          <a:lstStyle/>
          <a:p>
            <a:pPr>
              <a:lnSpc>
                <a:spcPct val="90000"/>
              </a:lnSpc>
            </a:pPr>
            <a:r>
              <a:rPr lang="en-US" altLang="en-US" sz="2400" dirty="0"/>
              <a:t>No simple one for one mapping from RASDS to </a:t>
            </a:r>
            <a:r>
              <a:rPr lang="en-US" altLang="en-US" sz="2400" dirty="0" err="1"/>
              <a:t>SysML</a:t>
            </a:r>
            <a:r>
              <a:rPr lang="en-US" altLang="en-US" sz="2400" dirty="0"/>
              <a:t>, their intent and scope are different</a:t>
            </a:r>
          </a:p>
          <a:p>
            <a:pPr>
              <a:lnSpc>
                <a:spcPct val="90000"/>
              </a:lnSpc>
            </a:pPr>
            <a:r>
              <a:rPr lang="en-US" altLang="en-US" sz="2400" dirty="0"/>
              <a:t>RASDS uses Viewpoints to expose different concerns of a single system</a:t>
            </a:r>
          </a:p>
          <a:p>
            <a:pPr>
              <a:lnSpc>
                <a:spcPct val="90000"/>
              </a:lnSpc>
            </a:pPr>
            <a:r>
              <a:rPr lang="en-US" altLang="en-US" sz="2400" dirty="0" err="1"/>
              <a:t>SysML</a:t>
            </a:r>
            <a:r>
              <a:rPr lang="en-US" altLang="en-US" sz="2400" dirty="0"/>
              <a:t> uses specific diagrams to capture system structure, behavior, parameters and requirements</a:t>
            </a:r>
          </a:p>
          <a:p>
            <a:pPr>
              <a:lnSpc>
                <a:spcPct val="90000"/>
              </a:lnSpc>
            </a:pPr>
            <a:r>
              <a:rPr lang="en-US" altLang="en-US" sz="2400" dirty="0"/>
              <a:t>More than one </a:t>
            </a:r>
            <a:r>
              <a:rPr lang="en-US" altLang="en-US" sz="2400" dirty="0" err="1"/>
              <a:t>SysML</a:t>
            </a:r>
            <a:r>
              <a:rPr lang="en-US" altLang="en-US" sz="2400" dirty="0"/>
              <a:t> diagram, focused on different RASDS object classes, may be usefully applied to different Viewpoints</a:t>
            </a:r>
          </a:p>
          <a:p>
            <a:pPr>
              <a:lnSpc>
                <a:spcPct val="90000"/>
              </a:lnSpc>
            </a:pPr>
            <a:r>
              <a:rPr lang="en-US" altLang="en-US" sz="2400" dirty="0"/>
              <a:t>Extended </a:t>
            </a:r>
            <a:r>
              <a:rPr lang="en-US" altLang="en-US" sz="2400" dirty="0" err="1"/>
              <a:t>SysML</a:t>
            </a:r>
            <a:r>
              <a:rPr lang="en-US" altLang="en-US" sz="2400" dirty="0"/>
              <a:t> Views may be used to define the relationships between Viewpoints and Diagrams</a:t>
            </a:r>
          </a:p>
          <a:p>
            <a:pPr>
              <a:lnSpc>
                <a:spcPct val="90000"/>
              </a:lnSpc>
            </a:pPr>
            <a:r>
              <a:rPr lang="en-US" altLang="en-US" sz="2400" dirty="0" err="1"/>
              <a:t>SysML</a:t>
            </a:r>
            <a:r>
              <a:rPr lang="en-US" altLang="en-US" sz="2400" dirty="0"/>
              <a:t> can provide useful tooling and offer support for more accurate fine grained modeling of structure, relationships and behavior than was expected of RASDS </a:t>
            </a:r>
          </a:p>
        </p:txBody>
      </p:sp>
    </p:spTree>
    <p:extLst>
      <p:ext uri="{BB962C8B-B14F-4D97-AF65-F5344CB8AC3E}">
        <p14:creationId xmlns:p14="http://schemas.microsoft.com/office/powerpoint/2010/main" val="19782274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2"/>
          </p:nvPr>
        </p:nvSpPr>
        <p:spPr>
          <a:xfrm>
            <a:off x="0" y="6553200"/>
            <a:ext cx="1731963" cy="268288"/>
          </a:xfrm>
        </p:spPr>
        <p:txBody>
          <a:bodyPr/>
          <a:lstStyle/>
          <a:p>
            <a:r>
              <a:rPr lang="en-US" altLang="en-US"/>
              <a:t>28 Mar 2024</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85800" y="830059"/>
            <a:ext cx="7772400" cy="4708525"/>
          </a:xfrm>
        </p:spPr>
        <p:txBody>
          <a:bodyPr/>
          <a:lstStyle/>
          <a:p>
            <a:pPr>
              <a:lnSpc>
                <a:spcPct val="90000"/>
              </a:lnSpc>
            </a:pPr>
            <a:r>
              <a:rPr lang="en-US" altLang="en-US" sz="2000" dirty="0"/>
              <a:t>Enterprise</a:t>
            </a:r>
          </a:p>
          <a:p>
            <a:pPr lvl="1">
              <a:lnSpc>
                <a:spcPct val="90000"/>
              </a:lnSpc>
            </a:pPr>
            <a:r>
              <a:rPr lang="en-US" altLang="en-US" sz="1800" dirty="0"/>
              <a:t>Organizational component &amp; collaboration diagrams</a:t>
            </a:r>
          </a:p>
          <a:p>
            <a:pPr lvl="1">
              <a:lnSpc>
                <a:spcPct val="90000"/>
              </a:lnSpc>
            </a:pPr>
            <a:r>
              <a:rPr lang="en-US" altLang="en-US" sz="1800" dirty="0"/>
              <a:t>Use case, interaction overview diagrams</a:t>
            </a:r>
          </a:p>
          <a:p>
            <a:pPr lvl="1">
              <a:lnSpc>
                <a:spcPct val="90000"/>
              </a:lnSpc>
            </a:pPr>
            <a:r>
              <a:rPr lang="en-US" altLang="en-US" sz="1800" dirty="0"/>
              <a:t>Requirements &amp; constraints for rules, policies &amp; agreements </a:t>
            </a:r>
          </a:p>
          <a:p>
            <a:pPr>
              <a:lnSpc>
                <a:spcPct val="90000"/>
              </a:lnSpc>
            </a:pPr>
            <a:r>
              <a:rPr lang="en-US" altLang="en-US" sz="2000" dirty="0"/>
              <a:t>Connectivity</a:t>
            </a:r>
          </a:p>
          <a:p>
            <a:pPr lvl="1">
              <a:lnSpc>
                <a:spcPct val="90000"/>
              </a:lnSpc>
            </a:pPr>
            <a:r>
              <a:rPr lang="en-US" altLang="en-US" sz="1800" dirty="0"/>
              <a:t>Physical component, composition, collaboration &amp; class diagrams</a:t>
            </a:r>
          </a:p>
          <a:p>
            <a:pPr lvl="1">
              <a:lnSpc>
                <a:spcPct val="90000"/>
              </a:lnSpc>
            </a:pPr>
            <a:r>
              <a:rPr lang="en-US" altLang="en-US" sz="1800" dirty="0"/>
              <a:t>Parametric diagram for physical link characterization</a:t>
            </a:r>
          </a:p>
          <a:p>
            <a:pPr>
              <a:lnSpc>
                <a:spcPct val="90000"/>
              </a:lnSpc>
            </a:pPr>
            <a:r>
              <a:rPr lang="en-US" altLang="en-US" sz="2000" dirty="0"/>
              <a:t>Functional</a:t>
            </a:r>
          </a:p>
          <a:p>
            <a:pPr lvl="1">
              <a:lnSpc>
                <a:spcPct val="90000"/>
              </a:lnSpc>
            </a:pPr>
            <a:r>
              <a:rPr lang="en-US" altLang="en-US" sz="1800" dirty="0"/>
              <a:t>Logical component, collaboration &amp; class diagrams</a:t>
            </a:r>
          </a:p>
          <a:p>
            <a:pPr lvl="1">
              <a:lnSpc>
                <a:spcPct val="90000"/>
              </a:lnSpc>
            </a:pPr>
            <a:r>
              <a:rPr lang="en-US" altLang="en-US" sz="1800" dirty="0"/>
              <a:t>Activity, state chart, parametric, &amp; timing diagrams</a:t>
            </a:r>
          </a:p>
          <a:p>
            <a:pPr>
              <a:lnSpc>
                <a:spcPct val="90000"/>
              </a:lnSpc>
            </a:pPr>
            <a:r>
              <a:rPr lang="en-US" altLang="en-US" sz="2000" dirty="0"/>
              <a:t>Informational</a:t>
            </a:r>
          </a:p>
          <a:p>
            <a:pPr lvl="1">
              <a:lnSpc>
                <a:spcPct val="90000"/>
              </a:lnSpc>
            </a:pPr>
            <a:r>
              <a:rPr lang="en-US" altLang="en-US" sz="1800" dirty="0"/>
              <a:t>Information class &amp; parametric diagrams</a:t>
            </a:r>
          </a:p>
          <a:p>
            <a:pPr>
              <a:lnSpc>
                <a:spcPct val="90000"/>
              </a:lnSpc>
            </a:pPr>
            <a:r>
              <a:rPr lang="en-US" altLang="en-US" sz="2000" dirty="0"/>
              <a:t>Communication</a:t>
            </a:r>
          </a:p>
          <a:p>
            <a:pPr lvl="1">
              <a:lnSpc>
                <a:spcPct val="90000"/>
              </a:lnSpc>
            </a:pPr>
            <a:r>
              <a:rPr lang="en-US" altLang="en-US" sz="1800" dirty="0"/>
              <a:t>Protocol component &amp; collaboration diagrams</a:t>
            </a:r>
          </a:p>
          <a:p>
            <a:pPr lvl="1">
              <a:lnSpc>
                <a:spcPct val="90000"/>
              </a:lnSpc>
            </a:pPr>
            <a:r>
              <a:rPr lang="en-US" altLang="en-US" sz="1800" dirty="0"/>
              <a:t>State machine, sequence, activity &amp; timing diagrams</a:t>
            </a:r>
          </a:p>
          <a:p>
            <a:pPr>
              <a:lnSpc>
                <a:spcPct val="90000"/>
              </a:lnSpc>
            </a:pPr>
            <a:r>
              <a:rPr lang="en-US" altLang="en-US" sz="2100" dirty="0"/>
              <a:t>Operations</a:t>
            </a:r>
          </a:p>
          <a:p>
            <a:pPr lvl="1">
              <a:lnSpc>
                <a:spcPct val="90000"/>
              </a:lnSpc>
            </a:pPr>
            <a:r>
              <a:rPr lang="en-US" altLang="en-US" sz="1800" dirty="0"/>
              <a:t>Activity / </a:t>
            </a:r>
            <a:r>
              <a:rPr lang="en-US" altLang="en-US" sz="1800" dirty="0" err="1"/>
              <a:t>swimlane</a:t>
            </a:r>
            <a:r>
              <a:rPr lang="en-US" altLang="en-US" sz="1800" dirty="0"/>
              <a:t> diagrams, tasks and flows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extLst>
      <p:ext uri="{BB962C8B-B14F-4D97-AF65-F5344CB8AC3E}">
        <p14:creationId xmlns:p14="http://schemas.microsoft.com/office/powerpoint/2010/main" val="20987861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Date Placeholder 1">
            <a:extLst>
              <a:ext uri="{FF2B5EF4-FFF2-40B4-BE49-F238E27FC236}">
                <a16:creationId xmlns:a16="http://schemas.microsoft.com/office/drawing/2014/main" id="{92E3E0AD-6288-5820-FCB9-15BC3B137348}"/>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C-1</a:t>
            </a:r>
          </a:p>
        </p:txBody>
      </p:sp>
    </p:spTree>
    <p:extLst>
      <p:ext uri="{BB962C8B-B14F-4D97-AF65-F5344CB8AC3E}">
        <p14:creationId xmlns:p14="http://schemas.microsoft.com/office/powerpoint/2010/main" val="42746682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439D-B7FE-46E5-5DCD-70A45FBEB7A7}"/>
              </a:ext>
            </a:extLst>
          </p:cNvPr>
          <p:cNvSpPr>
            <a:spLocks noGrp="1"/>
          </p:cNvSpPr>
          <p:nvPr>
            <p:ph type="title"/>
          </p:nvPr>
        </p:nvSpPr>
        <p:spPr/>
        <p:txBody>
          <a:bodyPr/>
          <a:lstStyle/>
          <a:p>
            <a:r>
              <a:rPr lang="en-US" dirty="0"/>
              <a:t>Note to CTE</a:t>
            </a:r>
          </a:p>
        </p:txBody>
      </p:sp>
      <p:sp>
        <p:nvSpPr>
          <p:cNvPr id="3" name="Content Placeholder 2">
            <a:extLst>
              <a:ext uri="{FF2B5EF4-FFF2-40B4-BE49-F238E27FC236}">
                <a16:creationId xmlns:a16="http://schemas.microsoft.com/office/drawing/2014/main" id="{01959724-7B12-3816-8243-C0B5C91C4AC3}"/>
              </a:ext>
            </a:extLst>
          </p:cNvPr>
          <p:cNvSpPr>
            <a:spLocks noGrp="1"/>
          </p:cNvSpPr>
          <p:nvPr>
            <p:ph idx="1"/>
          </p:nvPr>
        </p:nvSpPr>
        <p:spPr/>
        <p:txBody>
          <a:bodyPr/>
          <a:lstStyle/>
          <a:p>
            <a:r>
              <a:rPr lang="en-US" dirty="0"/>
              <a:t>See separate VG package for Fig C-1 thru C-5…</a:t>
            </a:r>
          </a:p>
          <a:p>
            <a:pPr lvl="1"/>
            <a:r>
              <a:rPr lang="en-US" dirty="0" err="1">
                <a:solidFill>
                  <a:srgbClr val="FF0000"/>
                </a:solidFill>
              </a:rPr>
              <a:t>SCaN</a:t>
            </a:r>
            <a:r>
              <a:rPr lang="en-US" dirty="0">
                <a:solidFill>
                  <a:srgbClr val="FF0000"/>
                </a:solidFill>
              </a:rPr>
              <a:t> Trade Space Architecture Model SO12-1275283 14May12</a:t>
            </a:r>
          </a:p>
        </p:txBody>
      </p:sp>
      <p:sp>
        <p:nvSpPr>
          <p:cNvPr id="4" name="Date Placeholder 3">
            <a:extLst>
              <a:ext uri="{FF2B5EF4-FFF2-40B4-BE49-F238E27FC236}">
                <a16:creationId xmlns:a16="http://schemas.microsoft.com/office/drawing/2014/main" id="{487A21D1-7CBF-0067-F983-065DD5547F94}"/>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31879072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508B-FFFB-F49F-A377-1122B2127061}"/>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Physical / Connectivity - E2E </a:t>
            </a:r>
          </a:p>
        </p:txBody>
      </p:sp>
      <p:pic>
        <p:nvPicPr>
          <p:cNvPr id="6" name="Content Placeholder 5">
            <a:extLst>
              <a:ext uri="{FF2B5EF4-FFF2-40B4-BE49-F238E27FC236}">
                <a16:creationId xmlns:a16="http://schemas.microsoft.com/office/drawing/2014/main" id="{920429C9-CECA-884F-13CB-3810CF3E8710}"/>
              </a:ext>
            </a:extLst>
          </p:cNvPr>
          <p:cNvPicPr>
            <a:picLocks noGrp="1" noChangeAspect="1"/>
          </p:cNvPicPr>
          <p:nvPr>
            <p:ph idx="1"/>
          </p:nvPr>
        </p:nvPicPr>
        <p:blipFill>
          <a:blip r:embed="rId2"/>
          <a:stretch>
            <a:fillRect/>
          </a:stretch>
        </p:blipFill>
        <p:spPr>
          <a:xfrm>
            <a:off x="346182" y="1676400"/>
            <a:ext cx="8340618" cy="4285859"/>
          </a:xfrm>
        </p:spPr>
      </p:pic>
      <p:sp>
        <p:nvSpPr>
          <p:cNvPr id="4" name="Date Placeholder 3">
            <a:extLst>
              <a:ext uri="{FF2B5EF4-FFF2-40B4-BE49-F238E27FC236}">
                <a16:creationId xmlns:a16="http://schemas.microsoft.com/office/drawing/2014/main" id="{940F95C9-A791-8964-90BA-68BEAEF13EFD}"/>
              </a:ext>
            </a:extLst>
          </p:cNvPr>
          <p:cNvSpPr>
            <a:spLocks noGrp="1"/>
          </p:cNvSpPr>
          <p:nvPr>
            <p:ph type="dt" sz="half" idx="2"/>
          </p:nvPr>
        </p:nvSpPr>
        <p:spPr/>
        <p:txBody>
          <a:bodyPr/>
          <a:lstStyle/>
          <a:p>
            <a:r>
              <a:rPr lang="en-US"/>
              <a:t>28 Mar 2024</a:t>
            </a:r>
            <a:endParaRPr lang="en-US" dirty="0"/>
          </a:p>
        </p:txBody>
      </p:sp>
      <p:sp>
        <p:nvSpPr>
          <p:cNvPr id="7" name="TextBox 6">
            <a:extLst>
              <a:ext uri="{FF2B5EF4-FFF2-40B4-BE49-F238E27FC236}">
                <a16:creationId xmlns:a16="http://schemas.microsoft.com/office/drawing/2014/main" id="{288B3942-4324-0800-A4E3-9135472AD7A6}"/>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3" name="Date Placeholder 1">
            <a:extLst>
              <a:ext uri="{FF2B5EF4-FFF2-40B4-BE49-F238E27FC236}">
                <a16:creationId xmlns:a16="http://schemas.microsoft.com/office/drawing/2014/main" id="{F918E2BB-A92F-A297-0FF6-87392CD2E41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C-6</a:t>
            </a:r>
          </a:p>
        </p:txBody>
      </p:sp>
    </p:spTree>
    <p:extLst>
      <p:ext uri="{BB962C8B-B14F-4D97-AF65-F5344CB8AC3E}">
        <p14:creationId xmlns:p14="http://schemas.microsoft.com/office/powerpoint/2010/main" val="175689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may be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accurately represent the different classes of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0A65-C1EC-F960-A5C6-978AEFB441EE}"/>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Connectivity - Components </a:t>
            </a:r>
          </a:p>
        </p:txBody>
      </p:sp>
      <p:pic>
        <p:nvPicPr>
          <p:cNvPr id="6" name="Content Placeholder 5">
            <a:extLst>
              <a:ext uri="{FF2B5EF4-FFF2-40B4-BE49-F238E27FC236}">
                <a16:creationId xmlns:a16="http://schemas.microsoft.com/office/drawing/2014/main" id="{D16EA6EB-0CD5-27AE-5FA7-DDD5F71099AC}"/>
              </a:ext>
            </a:extLst>
          </p:cNvPr>
          <p:cNvPicPr>
            <a:picLocks noGrp="1" noChangeAspect="1"/>
          </p:cNvPicPr>
          <p:nvPr>
            <p:ph idx="1"/>
          </p:nvPr>
        </p:nvPicPr>
        <p:blipFill>
          <a:blip r:embed="rId2"/>
          <a:stretch>
            <a:fillRect/>
          </a:stretch>
        </p:blipFill>
        <p:spPr>
          <a:xfrm>
            <a:off x="704131" y="1600200"/>
            <a:ext cx="7735737" cy="4532048"/>
          </a:xfrm>
        </p:spPr>
      </p:pic>
      <p:sp>
        <p:nvSpPr>
          <p:cNvPr id="4" name="Date Placeholder 3">
            <a:extLst>
              <a:ext uri="{FF2B5EF4-FFF2-40B4-BE49-F238E27FC236}">
                <a16:creationId xmlns:a16="http://schemas.microsoft.com/office/drawing/2014/main" id="{B97013BC-48B7-6C25-D11B-0B4C16996DA3}"/>
              </a:ext>
            </a:extLst>
          </p:cNvPr>
          <p:cNvSpPr>
            <a:spLocks noGrp="1"/>
          </p:cNvSpPr>
          <p:nvPr>
            <p:ph type="dt" sz="half" idx="2"/>
          </p:nvPr>
        </p:nvSpPr>
        <p:spPr/>
        <p:txBody>
          <a:bodyPr/>
          <a:lstStyle/>
          <a:p>
            <a:r>
              <a:rPr lang="en-US"/>
              <a:t>28 Mar 2024</a:t>
            </a:r>
            <a:endParaRPr lang="en-US" dirty="0"/>
          </a:p>
        </p:txBody>
      </p:sp>
      <p:sp>
        <p:nvSpPr>
          <p:cNvPr id="7" name="TextBox 6">
            <a:extLst>
              <a:ext uri="{FF2B5EF4-FFF2-40B4-BE49-F238E27FC236}">
                <a16:creationId xmlns:a16="http://schemas.microsoft.com/office/drawing/2014/main" id="{819ED0E2-5D26-5CF6-3E8E-1003199F18BC}"/>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3" name="Date Placeholder 1">
            <a:extLst>
              <a:ext uri="{FF2B5EF4-FFF2-40B4-BE49-F238E27FC236}">
                <a16:creationId xmlns:a16="http://schemas.microsoft.com/office/drawing/2014/main" id="{913FF30A-2D67-D45D-7C19-760BD756889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C-7</a:t>
            </a:r>
          </a:p>
        </p:txBody>
      </p:sp>
    </p:spTree>
    <p:extLst>
      <p:ext uri="{BB962C8B-B14F-4D97-AF65-F5344CB8AC3E}">
        <p14:creationId xmlns:p14="http://schemas.microsoft.com/office/powerpoint/2010/main" val="8207361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7557-A940-1BA8-316A-0D7E8FD4AC71}"/>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Communications - Protocol entity </a:t>
            </a:r>
          </a:p>
        </p:txBody>
      </p:sp>
      <p:sp>
        <p:nvSpPr>
          <p:cNvPr id="4" name="Date Placeholder 3">
            <a:extLst>
              <a:ext uri="{FF2B5EF4-FFF2-40B4-BE49-F238E27FC236}">
                <a16:creationId xmlns:a16="http://schemas.microsoft.com/office/drawing/2014/main" id="{EE7F5700-EF6E-335F-7A3F-35B07F5FF99C}"/>
              </a:ext>
            </a:extLst>
          </p:cNvPr>
          <p:cNvSpPr>
            <a:spLocks noGrp="1"/>
          </p:cNvSpPr>
          <p:nvPr>
            <p:ph type="dt" sz="half" idx="2"/>
          </p:nvPr>
        </p:nvSpPr>
        <p:spPr/>
        <p:txBody>
          <a:bodyPr/>
          <a:lstStyle/>
          <a:p>
            <a:r>
              <a:rPr lang="en-US"/>
              <a:t>28 Mar 2024</a:t>
            </a:r>
            <a:endParaRPr lang="en-US" dirty="0"/>
          </a:p>
        </p:txBody>
      </p:sp>
      <p:pic>
        <p:nvPicPr>
          <p:cNvPr id="10" name="Content Placeholder 9">
            <a:extLst>
              <a:ext uri="{FF2B5EF4-FFF2-40B4-BE49-F238E27FC236}">
                <a16:creationId xmlns:a16="http://schemas.microsoft.com/office/drawing/2014/main" id="{1C9E6F36-E431-CCC4-D0A2-36A50E7FBBCF}"/>
              </a:ext>
            </a:extLst>
          </p:cNvPr>
          <p:cNvPicPr>
            <a:picLocks noGrp="1" noChangeAspect="1"/>
          </p:cNvPicPr>
          <p:nvPr>
            <p:ph idx="1"/>
          </p:nvPr>
        </p:nvPicPr>
        <p:blipFill>
          <a:blip r:embed="rId2"/>
          <a:stretch>
            <a:fillRect/>
          </a:stretch>
        </p:blipFill>
        <p:spPr>
          <a:xfrm>
            <a:off x="2743200" y="1147213"/>
            <a:ext cx="4267200" cy="5069809"/>
          </a:xfrm>
        </p:spPr>
      </p:pic>
      <p:sp>
        <p:nvSpPr>
          <p:cNvPr id="11" name="TextBox 10">
            <a:extLst>
              <a:ext uri="{FF2B5EF4-FFF2-40B4-BE49-F238E27FC236}">
                <a16:creationId xmlns:a16="http://schemas.microsoft.com/office/drawing/2014/main" id="{2B64DFCC-B935-C5FB-F3D7-2CC578A2423D}"/>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3" name="Date Placeholder 1">
            <a:extLst>
              <a:ext uri="{FF2B5EF4-FFF2-40B4-BE49-F238E27FC236}">
                <a16:creationId xmlns:a16="http://schemas.microsoft.com/office/drawing/2014/main" id="{57E7C425-C568-9688-CE45-7F0CF6F21509}"/>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C-8</a:t>
            </a:r>
          </a:p>
        </p:txBody>
      </p:sp>
    </p:spTree>
    <p:extLst>
      <p:ext uri="{BB962C8B-B14F-4D97-AF65-F5344CB8AC3E}">
        <p14:creationId xmlns:p14="http://schemas.microsoft.com/office/powerpoint/2010/main" val="9305312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0432B-6BBD-DE59-1306-D281DBE1F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CFCBE-C7F2-FD11-4B60-670E4F5D8ED8}"/>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Communications - Protocol State Chart </a:t>
            </a:r>
          </a:p>
        </p:txBody>
      </p:sp>
      <p:sp>
        <p:nvSpPr>
          <p:cNvPr id="4" name="Date Placeholder 3">
            <a:extLst>
              <a:ext uri="{FF2B5EF4-FFF2-40B4-BE49-F238E27FC236}">
                <a16:creationId xmlns:a16="http://schemas.microsoft.com/office/drawing/2014/main" id="{D601FF94-6ABB-BFB8-8D13-BAD5FC31F2D7}"/>
              </a:ext>
            </a:extLst>
          </p:cNvPr>
          <p:cNvSpPr>
            <a:spLocks noGrp="1"/>
          </p:cNvSpPr>
          <p:nvPr>
            <p:ph type="dt" sz="half" idx="2"/>
          </p:nvPr>
        </p:nvSpPr>
        <p:spPr/>
        <p:txBody>
          <a:bodyPr/>
          <a:lstStyle/>
          <a:p>
            <a:r>
              <a:rPr lang="en-US"/>
              <a:t>28 Mar 2024</a:t>
            </a:r>
            <a:endParaRPr lang="en-US" dirty="0"/>
          </a:p>
        </p:txBody>
      </p:sp>
      <p:pic>
        <p:nvPicPr>
          <p:cNvPr id="7" name="Content Placeholder 6" descr="A diagram of a computer&#10;&#10;Description automatically generated">
            <a:extLst>
              <a:ext uri="{FF2B5EF4-FFF2-40B4-BE49-F238E27FC236}">
                <a16:creationId xmlns:a16="http://schemas.microsoft.com/office/drawing/2014/main" id="{3F291D2D-D1BA-E46A-5D50-2D565D793E6E}"/>
              </a:ext>
            </a:extLst>
          </p:cNvPr>
          <p:cNvPicPr>
            <a:picLocks noGrp="1" noChangeAspect="1"/>
          </p:cNvPicPr>
          <p:nvPr>
            <p:ph idx="1"/>
          </p:nvPr>
        </p:nvPicPr>
        <p:blipFill>
          <a:blip r:embed="rId2"/>
          <a:stretch>
            <a:fillRect/>
          </a:stretch>
        </p:blipFill>
        <p:spPr>
          <a:xfrm>
            <a:off x="2050080" y="1003457"/>
            <a:ext cx="5188920" cy="4993231"/>
          </a:xfrm>
        </p:spPr>
      </p:pic>
      <p:sp>
        <p:nvSpPr>
          <p:cNvPr id="8" name="TextBox 7">
            <a:extLst>
              <a:ext uri="{FF2B5EF4-FFF2-40B4-BE49-F238E27FC236}">
                <a16:creationId xmlns:a16="http://schemas.microsoft.com/office/drawing/2014/main" id="{5C01075E-901B-5A12-4213-339011774745}"/>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3" name="Date Placeholder 1">
            <a:extLst>
              <a:ext uri="{FF2B5EF4-FFF2-40B4-BE49-F238E27FC236}">
                <a16:creationId xmlns:a16="http://schemas.microsoft.com/office/drawing/2014/main" id="{C0BFB95E-E198-112D-8E1B-629145B7E0A9}"/>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C-9</a:t>
            </a:r>
          </a:p>
        </p:txBody>
      </p:sp>
    </p:spTree>
    <p:extLst>
      <p:ext uri="{BB962C8B-B14F-4D97-AF65-F5344CB8AC3E}">
        <p14:creationId xmlns:p14="http://schemas.microsoft.com/office/powerpoint/2010/main" val="2840122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28D6-2472-4A8F-47A5-1D679F498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B7246-DAA1-721C-E416-FD735C8484F1}"/>
              </a:ext>
            </a:extLst>
          </p:cNvPr>
          <p:cNvSpPr>
            <a:spLocks noGrp="1"/>
          </p:cNvSpPr>
          <p:nvPr>
            <p:ph type="title"/>
          </p:nvPr>
        </p:nvSpPr>
        <p:spPr/>
        <p:txBody>
          <a:bodyPr/>
          <a:lstStyle/>
          <a:p>
            <a:r>
              <a:rPr lang="en-US" dirty="0" err="1"/>
              <a:t>SysML</a:t>
            </a:r>
            <a:r>
              <a:rPr lang="en-US" dirty="0"/>
              <a:t> Version (INCOSE-IS-2016)</a:t>
            </a:r>
            <a:br>
              <a:rPr lang="en-US" dirty="0"/>
            </a:br>
            <a:r>
              <a:rPr lang="en-US" dirty="0"/>
              <a:t>RASDS Information </a:t>
            </a:r>
          </a:p>
        </p:txBody>
      </p:sp>
      <p:pic>
        <p:nvPicPr>
          <p:cNvPr id="6" name="Content Placeholder 5">
            <a:extLst>
              <a:ext uri="{FF2B5EF4-FFF2-40B4-BE49-F238E27FC236}">
                <a16:creationId xmlns:a16="http://schemas.microsoft.com/office/drawing/2014/main" id="{61AB6632-5191-2A84-C19C-94A221D1D800}"/>
              </a:ext>
            </a:extLst>
          </p:cNvPr>
          <p:cNvPicPr>
            <a:picLocks noGrp="1" noChangeAspect="1"/>
          </p:cNvPicPr>
          <p:nvPr>
            <p:ph idx="1"/>
          </p:nvPr>
        </p:nvPicPr>
        <p:blipFill>
          <a:blip r:embed="rId2"/>
          <a:stretch>
            <a:fillRect/>
          </a:stretch>
        </p:blipFill>
        <p:spPr>
          <a:xfrm>
            <a:off x="602777" y="1417638"/>
            <a:ext cx="7938445" cy="4379142"/>
          </a:xfrm>
        </p:spPr>
      </p:pic>
      <p:sp>
        <p:nvSpPr>
          <p:cNvPr id="4" name="Date Placeholder 3">
            <a:extLst>
              <a:ext uri="{FF2B5EF4-FFF2-40B4-BE49-F238E27FC236}">
                <a16:creationId xmlns:a16="http://schemas.microsoft.com/office/drawing/2014/main" id="{F621171D-627A-740E-CA04-35ED1FB8F0EE}"/>
              </a:ext>
            </a:extLst>
          </p:cNvPr>
          <p:cNvSpPr>
            <a:spLocks noGrp="1"/>
          </p:cNvSpPr>
          <p:nvPr>
            <p:ph type="dt" sz="half" idx="2"/>
          </p:nvPr>
        </p:nvSpPr>
        <p:spPr/>
        <p:txBody>
          <a:bodyPr/>
          <a:lstStyle/>
          <a:p>
            <a:r>
              <a:rPr lang="en-US"/>
              <a:t>28 Mar 2024</a:t>
            </a:r>
            <a:endParaRPr lang="en-US" dirty="0"/>
          </a:p>
        </p:txBody>
      </p:sp>
      <p:sp>
        <p:nvSpPr>
          <p:cNvPr id="3" name="TextBox 2">
            <a:extLst>
              <a:ext uri="{FF2B5EF4-FFF2-40B4-BE49-F238E27FC236}">
                <a16:creationId xmlns:a16="http://schemas.microsoft.com/office/drawing/2014/main" id="{14938D3A-3871-9A1E-CCB1-81EF0CA05ED1}"/>
              </a:ext>
            </a:extLst>
          </p:cNvPr>
          <p:cNvSpPr txBox="1"/>
          <p:nvPr/>
        </p:nvSpPr>
        <p:spPr>
          <a:xfrm>
            <a:off x="19118" y="6209033"/>
            <a:ext cx="4552881" cy="400110"/>
          </a:xfrm>
          <a:prstGeom prst="rect">
            <a:avLst/>
          </a:prstGeom>
          <a:noFill/>
        </p:spPr>
        <p:txBody>
          <a:bodyPr wrap="square">
            <a:spAutoFit/>
          </a:bodyPr>
          <a:lstStyle/>
          <a:p>
            <a:r>
              <a:rPr lang="en-US" sz="1000" b="0" dirty="0"/>
              <a:t>Copyright INCOSE IS 2016 by Peter Shames, Sandy </a:t>
            </a:r>
            <a:r>
              <a:rPr lang="en-US" sz="1000" b="0" dirty="0" err="1"/>
              <a:t>Freidenthal</a:t>
            </a:r>
            <a:r>
              <a:rPr lang="en-US" sz="1000" b="0" dirty="0"/>
              <a:t>, Marc </a:t>
            </a:r>
            <a:r>
              <a:rPr lang="en-US" sz="1000" b="0" dirty="0" err="1"/>
              <a:t>Sarrel</a:t>
            </a:r>
            <a:endParaRPr lang="en-US" sz="1000" b="0" dirty="0"/>
          </a:p>
          <a:p>
            <a:r>
              <a:rPr lang="en-US" sz="1000" b="0" dirty="0"/>
              <a:t>Used with permission</a:t>
            </a:r>
          </a:p>
        </p:txBody>
      </p:sp>
      <p:sp>
        <p:nvSpPr>
          <p:cNvPr id="5" name="Date Placeholder 1">
            <a:extLst>
              <a:ext uri="{FF2B5EF4-FFF2-40B4-BE49-F238E27FC236}">
                <a16:creationId xmlns:a16="http://schemas.microsoft.com/office/drawing/2014/main" id="{6B758E2C-78DC-2F81-2DA5-AAEA34E5D13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C-10</a:t>
            </a:r>
          </a:p>
        </p:txBody>
      </p:sp>
    </p:spTree>
    <p:extLst>
      <p:ext uri="{BB962C8B-B14F-4D97-AF65-F5344CB8AC3E}">
        <p14:creationId xmlns:p14="http://schemas.microsoft.com/office/powerpoint/2010/main" val="21202633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9698-D355-A602-A33E-033ADD0E40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5DCDE0-7AF1-95A2-A28F-5490BC48016E}"/>
              </a:ext>
            </a:extLst>
          </p:cNvPr>
          <p:cNvSpPr>
            <a:spLocks noGrp="1"/>
          </p:cNvSpPr>
          <p:nvPr>
            <p:ph type="title"/>
          </p:nvPr>
        </p:nvSpPr>
        <p:spPr>
          <a:xfrm>
            <a:off x="457200" y="-3061"/>
            <a:ext cx="8229600" cy="1143000"/>
          </a:xfrm>
        </p:spPr>
        <p:txBody>
          <a:bodyPr/>
          <a:lstStyle/>
          <a:p>
            <a:r>
              <a:rPr lang="en-US" sz="1600" dirty="0"/>
              <a:t>RASDS Revision – ISO 42010-2022 </a:t>
            </a:r>
            <a:br>
              <a:rPr lang="en-US" sz="1600" dirty="0"/>
            </a:br>
            <a:r>
              <a:rPr lang="en-US" sz="1600" dirty="0"/>
              <a:t>conceptual framework (ontology)…</a:t>
            </a:r>
            <a:br>
              <a:rPr lang="en-US" sz="1600" dirty="0"/>
            </a:br>
            <a:r>
              <a:rPr lang="en-US" sz="1600" dirty="0"/>
              <a:t>from http://</a:t>
            </a:r>
            <a:r>
              <a:rPr lang="en-US" sz="1600" dirty="0" err="1"/>
              <a:t>www.iso-architecture.org</a:t>
            </a:r>
            <a:r>
              <a:rPr lang="en-US" sz="1600" dirty="0"/>
              <a:t>/42010/cm/</a:t>
            </a:r>
            <a:br>
              <a:rPr lang="en-US" sz="1600" dirty="0"/>
            </a:br>
            <a:endParaRPr lang="en-US" sz="1600" dirty="0"/>
          </a:p>
        </p:txBody>
      </p:sp>
      <p:sp>
        <p:nvSpPr>
          <p:cNvPr id="2" name="Date Placeholder 1">
            <a:extLst>
              <a:ext uri="{FF2B5EF4-FFF2-40B4-BE49-F238E27FC236}">
                <a16:creationId xmlns:a16="http://schemas.microsoft.com/office/drawing/2014/main" id="{68DC0906-411F-C87E-BC21-BE46A9A507A9}"/>
              </a:ext>
            </a:extLst>
          </p:cNvPr>
          <p:cNvSpPr>
            <a:spLocks noGrp="1"/>
          </p:cNvSpPr>
          <p:nvPr>
            <p:ph type="dt" sz="half" idx="2"/>
          </p:nvPr>
        </p:nvSpPr>
        <p:spPr>
          <a:xfrm>
            <a:off x="0" y="6553200"/>
            <a:ext cx="1731963" cy="268288"/>
          </a:xfrm>
        </p:spPr>
        <p:txBody>
          <a:bodyPr/>
          <a:lstStyle/>
          <a:p>
            <a:r>
              <a:rPr lang="en-US"/>
              <a:t>28 Mar 2024</a:t>
            </a:r>
            <a:endParaRPr lang="en-US" dirty="0"/>
          </a:p>
        </p:txBody>
      </p:sp>
      <p:grpSp>
        <p:nvGrpSpPr>
          <p:cNvPr id="16" name="Group 15">
            <a:extLst>
              <a:ext uri="{FF2B5EF4-FFF2-40B4-BE49-F238E27FC236}">
                <a16:creationId xmlns:a16="http://schemas.microsoft.com/office/drawing/2014/main" id="{861E2905-96C4-8F0A-EBF5-C03C0843A2C5}"/>
              </a:ext>
            </a:extLst>
          </p:cNvPr>
          <p:cNvGrpSpPr/>
          <p:nvPr/>
        </p:nvGrpSpPr>
        <p:grpSpPr>
          <a:xfrm>
            <a:off x="838200" y="833799"/>
            <a:ext cx="8034337" cy="5414601"/>
            <a:chOff x="697412" y="681399"/>
            <a:chExt cx="8175125" cy="5907979"/>
          </a:xfrm>
        </p:grpSpPr>
        <p:pic>
          <p:nvPicPr>
            <p:cNvPr id="6" name="Picture 5">
              <a:extLst>
                <a:ext uri="{FF2B5EF4-FFF2-40B4-BE49-F238E27FC236}">
                  <a16:creationId xmlns:a16="http://schemas.microsoft.com/office/drawing/2014/main" id="{5126ED1C-F64E-BB1B-B23C-0D762134482A}"/>
                </a:ext>
              </a:extLst>
            </p:cNvPr>
            <p:cNvPicPr>
              <a:picLocks noChangeAspect="1"/>
            </p:cNvPicPr>
            <p:nvPr/>
          </p:nvPicPr>
          <p:blipFill>
            <a:blip r:embed="rId2"/>
            <a:stretch>
              <a:fillRect/>
            </a:stretch>
          </p:blipFill>
          <p:spPr>
            <a:xfrm>
              <a:off x="697412" y="681399"/>
              <a:ext cx="6541588" cy="5907979"/>
            </a:xfrm>
            <a:prstGeom prst="rect">
              <a:avLst/>
            </a:prstGeom>
          </p:spPr>
        </p:pic>
        <p:grpSp>
          <p:nvGrpSpPr>
            <p:cNvPr id="18" name="Group 17">
              <a:extLst>
                <a:ext uri="{FF2B5EF4-FFF2-40B4-BE49-F238E27FC236}">
                  <a16:creationId xmlns:a16="http://schemas.microsoft.com/office/drawing/2014/main" id="{08F70A92-2DF6-F740-9ADB-818E58159356}"/>
                </a:ext>
              </a:extLst>
            </p:cNvPr>
            <p:cNvGrpSpPr/>
            <p:nvPr/>
          </p:nvGrpSpPr>
          <p:grpSpPr>
            <a:xfrm>
              <a:off x="1808162" y="681399"/>
              <a:ext cx="7064375" cy="5811059"/>
              <a:chOff x="1808162" y="681399"/>
              <a:chExt cx="7064375" cy="5811059"/>
            </a:xfrm>
          </p:grpSpPr>
          <p:grpSp>
            <p:nvGrpSpPr>
              <p:cNvPr id="5" name="Group 4">
                <a:extLst>
                  <a:ext uri="{FF2B5EF4-FFF2-40B4-BE49-F238E27FC236}">
                    <a16:creationId xmlns:a16="http://schemas.microsoft.com/office/drawing/2014/main" id="{29F5E3D8-3A19-88E1-E737-DFCD984D3D3C}"/>
                  </a:ext>
                </a:extLst>
              </p:cNvPr>
              <p:cNvGrpSpPr/>
              <p:nvPr/>
            </p:nvGrpSpPr>
            <p:grpSpPr>
              <a:xfrm>
                <a:off x="1808162" y="1669697"/>
                <a:ext cx="7064375" cy="4822761"/>
                <a:chOff x="1884362" y="883669"/>
                <a:chExt cx="7064375" cy="4822761"/>
              </a:xfrm>
            </p:grpSpPr>
            <p:sp>
              <p:nvSpPr>
                <p:cNvPr id="8" name="Oval 4">
                  <a:extLst>
                    <a:ext uri="{FF2B5EF4-FFF2-40B4-BE49-F238E27FC236}">
                      <a16:creationId xmlns:a16="http://schemas.microsoft.com/office/drawing/2014/main" id="{3EDBE0A0-790B-61C9-F461-460A45F7DCBF}"/>
                    </a:ext>
                  </a:extLst>
                </p:cNvPr>
                <p:cNvSpPr>
                  <a:spLocks noChangeArrowheads="1"/>
                </p:cNvSpPr>
                <p:nvPr/>
              </p:nvSpPr>
              <p:spPr bwMode="auto">
                <a:xfrm>
                  <a:off x="2172230" y="883669"/>
                  <a:ext cx="1180570" cy="689248"/>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FA6F2E86-7804-6A26-0FAC-766099033C7D}"/>
                    </a:ext>
                  </a:extLst>
                </p:cNvPr>
                <p:cNvSpPr>
                  <a:spLocks noChangeArrowheads="1"/>
                </p:cNvSpPr>
                <p:nvPr/>
              </p:nvSpPr>
              <p:spPr bwMode="auto">
                <a:xfrm>
                  <a:off x="4304458" y="902744"/>
                  <a:ext cx="1114955" cy="623889"/>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8E71CB42-3DA5-4274-6978-005B74A678D7}"/>
                    </a:ext>
                  </a:extLst>
                </p:cNvPr>
                <p:cNvSpPr>
                  <a:spLocks noChangeArrowheads="1"/>
                </p:cNvSpPr>
                <p:nvPr/>
              </p:nvSpPr>
              <p:spPr bwMode="auto">
                <a:xfrm>
                  <a:off x="4282015" y="1735908"/>
                  <a:ext cx="1204385" cy="691921"/>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82FB87CC-087C-AE53-44E1-E68BD2442BC3}"/>
                    </a:ext>
                  </a:extLst>
                </p:cNvPr>
                <p:cNvSpPr>
                  <a:spLocks noChangeArrowheads="1"/>
                </p:cNvSpPr>
                <p:nvPr/>
              </p:nvSpPr>
              <p:spPr bwMode="auto">
                <a:xfrm>
                  <a:off x="1884362" y="4308532"/>
                  <a:ext cx="3830638" cy="623889"/>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D4E18790-624F-678F-E8F3-D95EED751410}"/>
                    </a:ext>
                  </a:extLst>
                </p:cNvPr>
                <p:cNvSpPr>
                  <a:spLocks noChangeArrowheads="1"/>
                </p:cNvSpPr>
                <p:nvPr/>
              </p:nvSpPr>
              <p:spPr bwMode="auto">
                <a:xfrm>
                  <a:off x="4262633" y="5157572"/>
                  <a:ext cx="1156780" cy="548858"/>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225B0D2B-E988-6C3F-DB8E-D65520947160}"/>
                    </a:ext>
                  </a:extLst>
                </p:cNvPr>
                <p:cNvSpPr>
                  <a:spLocks noChangeArrowheads="1"/>
                </p:cNvSpPr>
                <p:nvPr/>
              </p:nvSpPr>
              <p:spPr bwMode="auto">
                <a:xfrm>
                  <a:off x="7993493" y="3481173"/>
                  <a:ext cx="955244" cy="182612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700" b="1" dirty="0">
                      <a:solidFill>
                        <a:srgbClr val="000000"/>
                      </a:solidFill>
                      <a:latin typeface="Century Gothic" charset="0"/>
                    </a:rPr>
                    <a:t>We adopt and build upon this system architecture meta-meta-model framework, creating meta-models for viewpoints aligned with it that are </a:t>
                  </a:r>
                  <a:r>
                    <a:rPr lang="en-US" sz="700" dirty="0">
                      <a:solidFill>
                        <a:srgbClr val="000000"/>
                      </a:solidFill>
                      <a:latin typeface="Century Gothic" charset="0"/>
                    </a:rPr>
                    <a:t>s</a:t>
                  </a:r>
                  <a:r>
                    <a:rPr lang="en-US" sz="700" b="1" dirty="0">
                      <a:solidFill>
                        <a:srgbClr val="000000"/>
                      </a:solidFill>
                      <a:latin typeface="Century Gothic" charset="0"/>
                    </a:rPr>
                    <a:t>uitable for space system architecture description</a:t>
                  </a:r>
                </a:p>
              </p:txBody>
            </p:sp>
            <p:sp>
              <p:nvSpPr>
                <p:cNvPr id="14" name="Oval 8">
                  <a:extLst>
                    <a:ext uri="{FF2B5EF4-FFF2-40B4-BE49-F238E27FC236}">
                      <a16:creationId xmlns:a16="http://schemas.microsoft.com/office/drawing/2014/main" id="{58A2B31E-67D2-FDE8-C7F5-511B735D6513}"/>
                    </a:ext>
                  </a:extLst>
                </p:cNvPr>
                <p:cNvSpPr>
                  <a:spLocks noChangeArrowheads="1"/>
                </p:cNvSpPr>
                <p:nvPr/>
              </p:nvSpPr>
              <p:spPr bwMode="auto">
                <a:xfrm>
                  <a:off x="6157970" y="1498140"/>
                  <a:ext cx="1204385" cy="1906831"/>
                </a:xfrm>
                <a:prstGeom prst="ellipse">
                  <a:avLst/>
                </a:prstGeom>
                <a:noFill/>
                <a:ln w="38160" cap="sq">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17" name="Oval 4">
                <a:extLst>
                  <a:ext uri="{FF2B5EF4-FFF2-40B4-BE49-F238E27FC236}">
                    <a16:creationId xmlns:a16="http://schemas.microsoft.com/office/drawing/2014/main" id="{9186F813-9EC6-8B38-55A9-E577A57A462E}"/>
                  </a:ext>
                </a:extLst>
              </p:cNvPr>
              <p:cNvSpPr>
                <a:spLocks noChangeArrowheads="1"/>
              </p:cNvSpPr>
              <p:nvPr/>
            </p:nvSpPr>
            <p:spPr bwMode="auto">
              <a:xfrm>
                <a:off x="2034988" y="681399"/>
                <a:ext cx="1180570" cy="689248"/>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sp>
        <p:nvSpPr>
          <p:cNvPr id="15" name="TextBox 14">
            <a:extLst>
              <a:ext uri="{FF2B5EF4-FFF2-40B4-BE49-F238E27FC236}">
                <a16:creationId xmlns:a16="http://schemas.microsoft.com/office/drawing/2014/main" id="{B9EFA619-ED8C-D723-FD15-0FF1B8394C4C}"/>
              </a:ext>
            </a:extLst>
          </p:cNvPr>
          <p:cNvSpPr txBox="1"/>
          <p:nvPr/>
        </p:nvSpPr>
        <p:spPr>
          <a:xfrm>
            <a:off x="19119" y="6209033"/>
            <a:ext cx="2410256" cy="400110"/>
          </a:xfrm>
          <a:prstGeom prst="rect">
            <a:avLst/>
          </a:prstGeom>
          <a:noFill/>
        </p:spPr>
        <p:txBody>
          <a:bodyPr wrap="square">
            <a:spAutoFit/>
          </a:bodyPr>
          <a:lstStyle/>
          <a:p>
            <a:r>
              <a:rPr lang="en-US" sz="1000" b="0" dirty="0"/>
              <a:t>Copyright 1998-2023 by Rich Hilliard </a:t>
            </a:r>
          </a:p>
          <a:p>
            <a:r>
              <a:rPr lang="en-US" sz="1000" b="0" dirty="0"/>
              <a:t>Used with permission</a:t>
            </a:r>
          </a:p>
        </p:txBody>
      </p:sp>
      <p:sp>
        <p:nvSpPr>
          <p:cNvPr id="4" name="Date Placeholder 1">
            <a:extLst>
              <a:ext uri="{FF2B5EF4-FFF2-40B4-BE49-F238E27FC236}">
                <a16:creationId xmlns:a16="http://schemas.microsoft.com/office/drawing/2014/main" id="{23C8A4CC-A8A0-4859-CD29-E140901CC191}"/>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D-1</a:t>
            </a:r>
          </a:p>
        </p:txBody>
      </p:sp>
    </p:spTree>
    <p:extLst>
      <p:ext uri="{BB962C8B-B14F-4D97-AF65-F5344CB8AC3E}">
        <p14:creationId xmlns:p14="http://schemas.microsoft.com/office/powerpoint/2010/main" val="6788107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9A4DF-9B6F-D02D-BAA6-2EF59B37D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7EB6D-19B4-0ED4-B4FD-DE3BCD8CA7EF}"/>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75969945-3DE8-3F65-093A-1485E2C19B6D}"/>
              </a:ext>
            </a:extLst>
          </p:cNvPr>
          <p:cNvSpPr>
            <a:spLocks noGrp="1"/>
          </p:cNvSpPr>
          <p:nvPr>
            <p:ph type="dt" sz="half" idx="2"/>
          </p:nvPr>
        </p:nvSpPr>
        <p:spPr>
          <a:xfrm>
            <a:off x="0" y="6553200"/>
            <a:ext cx="1731963" cy="268288"/>
          </a:xfrm>
        </p:spPr>
        <p:txBody>
          <a:bodyPr/>
          <a:lstStyle/>
          <a:p>
            <a:r>
              <a:rPr lang="en-US"/>
              <a:t>28 Mar 2024</a:t>
            </a:r>
            <a:endParaRPr lang="en-US" dirty="0"/>
          </a:p>
        </p:txBody>
      </p:sp>
      <p:pic>
        <p:nvPicPr>
          <p:cNvPr id="16" name="Content Placeholder 15">
            <a:extLst>
              <a:ext uri="{FF2B5EF4-FFF2-40B4-BE49-F238E27FC236}">
                <a16:creationId xmlns:a16="http://schemas.microsoft.com/office/drawing/2014/main" id="{B6485CBD-6011-0EF5-2249-825A10B8E59D}"/>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21" name="Rectangle 20">
            <a:extLst>
              <a:ext uri="{FF2B5EF4-FFF2-40B4-BE49-F238E27FC236}">
                <a16:creationId xmlns:a16="http://schemas.microsoft.com/office/drawing/2014/main" id="{D9DFFA38-C8A5-9646-9EC5-9A21FF4F9BCD}"/>
              </a:ext>
            </a:extLst>
          </p:cNvPr>
          <p:cNvSpPr/>
          <p:nvPr/>
        </p:nvSpPr>
        <p:spPr>
          <a:xfrm>
            <a:off x="865981" y="5786491"/>
            <a:ext cx="4769254" cy="577081"/>
          </a:xfrm>
          <a:prstGeom prst="rect">
            <a:avLst/>
          </a:prstGeom>
        </p:spPr>
        <p:txBody>
          <a:bodyPr wrap="none">
            <a:spAutoFit/>
          </a:bodyPr>
          <a:lstStyle/>
          <a:p>
            <a:r>
              <a:rPr lang="en-US" sz="1050" b="0" dirty="0"/>
              <a:t>Copyright 1998-2016 by Rich Hilliard :: </a:t>
            </a:r>
            <a:r>
              <a:rPr lang="en-US" sz="1050" b="0" dirty="0">
                <a:hlinkClick r:id="rId3">
                  <a:extLst>
                    <a:ext uri="{A12FA001-AC4F-418D-AE19-62706E023703}">
                      <ahyp:hlinkClr xmlns:ahyp="http://schemas.microsoft.com/office/drawing/2018/hyperlinkcolor" val="tx"/>
                    </a:ext>
                  </a:extLst>
                </a:hlinkClick>
              </a:rPr>
              <a:t>http://www.iso-architecture.org/42010</a:t>
            </a:r>
            <a:endParaRPr lang="en-US" sz="1050" b="0" dirty="0"/>
          </a:p>
          <a:p>
            <a:r>
              <a:rPr lang="en-US" sz="1050" b="0" dirty="0"/>
              <a:t>Used with permission</a:t>
            </a:r>
          </a:p>
          <a:p>
            <a:r>
              <a:rPr lang="en-US" sz="1050" b="0" dirty="0"/>
              <a:t>Reference: Jean </a:t>
            </a:r>
            <a:r>
              <a:rPr lang="en-US" sz="1050" b="0" dirty="0" err="1"/>
              <a:t>Bezivin</a:t>
            </a:r>
            <a:r>
              <a:rPr lang="en-US" sz="1050" b="0" dirty="0"/>
              <a:t>, “On the unification power of models”, 2005</a:t>
            </a:r>
          </a:p>
        </p:txBody>
      </p:sp>
      <p:grpSp>
        <p:nvGrpSpPr>
          <p:cNvPr id="3" name="Group 2">
            <a:extLst>
              <a:ext uri="{FF2B5EF4-FFF2-40B4-BE49-F238E27FC236}">
                <a16:creationId xmlns:a16="http://schemas.microsoft.com/office/drawing/2014/main" id="{3016FA74-8741-F26E-165E-0099C90855EA}"/>
              </a:ext>
            </a:extLst>
          </p:cNvPr>
          <p:cNvGrpSpPr/>
          <p:nvPr/>
        </p:nvGrpSpPr>
        <p:grpSpPr>
          <a:xfrm>
            <a:off x="4419600" y="1709570"/>
            <a:ext cx="4571999" cy="3645028"/>
            <a:chOff x="4419600" y="1709570"/>
            <a:chExt cx="4571999" cy="3645028"/>
          </a:xfrm>
        </p:grpSpPr>
        <p:sp>
          <p:nvSpPr>
            <p:cNvPr id="18" name="TextBox 17">
              <a:extLst>
                <a:ext uri="{FF2B5EF4-FFF2-40B4-BE49-F238E27FC236}">
                  <a16:creationId xmlns:a16="http://schemas.microsoft.com/office/drawing/2014/main" id="{8725CBD7-5435-A74D-A0C7-050D9D28FA7B}"/>
                </a:ext>
              </a:extLst>
            </p:cNvPr>
            <p:cNvSpPr txBox="1"/>
            <p:nvPr/>
          </p:nvSpPr>
          <p:spPr>
            <a:xfrm>
              <a:off x="6912634" y="2033057"/>
              <a:ext cx="1981200" cy="707886"/>
            </a:xfrm>
            <a:prstGeom prst="rect">
              <a:avLst/>
            </a:prstGeom>
            <a:noFill/>
          </p:spPr>
          <p:txBody>
            <a:bodyPr wrap="square" rtlCol="0">
              <a:spAutoFit/>
            </a:bodyPr>
            <a:lstStyle/>
            <a:p>
              <a:r>
                <a:rPr lang="en-US" sz="1000" dirty="0">
                  <a:solidFill>
                    <a:srgbClr val="EF43F7"/>
                  </a:solidFill>
                </a:rPr>
                <a:t>RASDS meta-model defines specific Viewpoints, Objects, and Representations, and conforms to ISO 42010</a:t>
              </a:r>
            </a:p>
          </p:txBody>
        </p:sp>
        <p:sp>
          <p:nvSpPr>
            <p:cNvPr id="19" name="TextBox 18">
              <a:extLst>
                <a:ext uri="{FF2B5EF4-FFF2-40B4-BE49-F238E27FC236}">
                  <a16:creationId xmlns:a16="http://schemas.microsoft.com/office/drawing/2014/main" id="{DF920F0A-889F-4F78-12AF-A2DCEDF6ADBA}"/>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A RASDS conformant Architecture Description Model  adopts specific Views &amp; Model attributes, users may extend</a:t>
              </a:r>
            </a:p>
          </p:txBody>
        </p:sp>
        <p:sp>
          <p:nvSpPr>
            <p:cNvPr id="20" name="TextBox 19">
              <a:extLst>
                <a:ext uri="{FF2B5EF4-FFF2-40B4-BE49-F238E27FC236}">
                  <a16:creationId xmlns:a16="http://schemas.microsoft.com/office/drawing/2014/main" id="{E91B5C15-9522-5394-4461-08D2816882E5}"/>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cxnSp>
          <p:nvCxnSpPr>
            <p:cNvPr id="23" name="Straight Arrow Connector 22">
              <a:extLst>
                <a:ext uri="{FF2B5EF4-FFF2-40B4-BE49-F238E27FC236}">
                  <a16:creationId xmlns:a16="http://schemas.microsoft.com/office/drawing/2014/main" id="{F3DCD776-5672-D02E-56BC-CE448399F83F}"/>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A200D98F-BF8E-8B88-5A7A-5501F4E5381E}"/>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3D8BB7DF-06C3-0031-B5F6-32BA462CE21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B0E2353B-A980-AB2E-19D1-4142BA01A5CF}"/>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C188C091-90B8-84F8-094B-8B032E334988}"/>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A872BC78-8B85-8543-3EBA-83A36D1680D9}"/>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grpSp>
      <p:sp>
        <p:nvSpPr>
          <p:cNvPr id="5" name="Date Placeholder 1">
            <a:extLst>
              <a:ext uri="{FF2B5EF4-FFF2-40B4-BE49-F238E27FC236}">
                <a16:creationId xmlns:a16="http://schemas.microsoft.com/office/drawing/2014/main" id="{D69908CD-D5FE-54E5-5325-DB0B02F393C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D-2</a:t>
            </a:r>
          </a:p>
        </p:txBody>
      </p:sp>
    </p:spTree>
    <p:extLst>
      <p:ext uri="{BB962C8B-B14F-4D97-AF65-F5344CB8AC3E}">
        <p14:creationId xmlns:p14="http://schemas.microsoft.com/office/powerpoint/2010/main" val="30787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93494-FD94-4149-B90E-FE714CF20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0EB81-4D93-FDEE-D2A3-58D6C464C85C}"/>
              </a:ext>
            </a:extLst>
          </p:cNvPr>
          <p:cNvSpPr>
            <a:spLocks noGrp="1"/>
          </p:cNvSpPr>
          <p:nvPr>
            <p:ph type="title"/>
          </p:nvPr>
        </p:nvSpPr>
        <p:spPr>
          <a:xfrm>
            <a:off x="448852" y="152400"/>
            <a:ext cx="8229600" cy="682229"/>
          </a:xfrm>
        </p:spPr>
        <p:txBody>
          <a:bodyPr/>
          <a:lstStyle/>
          <a:p>
            <a:r>
              <a:rPr lang="en-US" dirty="0"/>
              <a:t>ISO 42010-2022 Architecture Definitions</a:t>
            </a:r>
          </a:p>
        </p:txBody>
      </p:sp>
      <p:sp>
        <p:nvSpPr>
          <p:cNvPr id="3" name="Content Placeholder 2">
            <a:extLst>
              <a:ext uri="{FF2B5EF4-FFF2-40B4-BE49-F238E27FC236}">
                <a16:creationId xmlns:a16="http://schemas.microsoft.com/office/drawing/2014/main" id="{51624149-DE94-EBBB-E97A-1F1A20FB7839}"/>
              </a:ext>
            </a:extLst>
          </p:cNvPr>
          <p:cNvSpPr>
            <a:spLocks noGrp="1"/>
          </p:cNvSpPr>
          <p:nvPr>
            <p:ph idx="1"/>
          </p:nvPr>
        </p:nvSpPr>
        <p:spPr>
          <a:xfrm>
            <a:off x="448852" y="914400"/>
            <a:ext cx="8229600" cy="5410200"/>
          </a:xfrm>
        </p:spPr>
        <p:txBody>
          <a:bodyPr/>
          <a:lstStyle/>
          <a:p>
            <a:r>
              <a:rPr lang="en-US" sz="1700" dirty="0"/>
              <a:t>Architecture Viewpoint</a:t>
            </a:r>
          </a:p>
          <a:p>
            <a:pPr lvl="1"/>
            <a:r>
              <a:rPr lang="en-US" sz="1400" dirty="0"/>
              <a:t>Set of conventions for the creation, interpretation, and use of an architecture view to frame one or more concerns</a:t>
            </a:r>
          </a:p>
          <a:p>
            <a:pPr lvl="1"/>
            <a:r>
              <a:rPr lang="en-US" sz="1400" dirty="0"/>
              <a:t>Note: a viewpoint is a frame of reference for the concerns determined by the architect as relevant to the purpose of the architecture description.</a:t>
            </a:r>
          </a:p>
          <a:p>
            <a:pPr lvl="1"/>
            <a:r>
              <a:rPr lang="en-US" sz="1400" dirty="0"/>
              <a:t>Note: The conventions of an architecture viewpoint are included in a specification of this viewpoint. In some communities and architecture frameworks, “view specification” is used to mean the same thing.</a:t>
            </a:r>
          </a:p>
          <a:p>
            <a:r>
              <a:rPr lang="en-US" sz="1700" dirty="0"/>
              <a:t>Architecture View</a:t>
            </a:r>
          </a:p>
          <a:p>
            <a:pPr lvl="1"/>
            <a:r>
              <a:rPr lang="en-US" sz="1400" dirty="0"/>
              <a:t>An Information item, governed by an architecture viewpoint, comprising a portion of an architecture description </a:t>
            </a:r>
          </a:p>
          <a:p>
            <a:pPr lvl="1"/>
            <a:r>
              <a:rPr lang="en-US" sz="1400" dirty="0"/>
              <a:t>Note: An architecture view could include contextual schema, conceptual, logical and physical data models, data dictionary and documents as view components, and entities, relations and attributes as AD elements.</a:t>
            </a:r>
          </a:p>
          <a:p>
            <a:r>
              <a:rPr lang="en-US" sz="1700" dirty="0"/>
              <a:t>Concern</a:t>
            </a:r>
          </a:p>
          <a:p>
            <a:pPr lvl="1"/>
            <a:r>
              <a:rPr lang="en-US" sz="1400" dirty="0"/>
              <a:t>Matter of relevance or importance to a stakeholder regarding an entity of interest, or some matter related to that entity.</a:t>
            </a:r>
          </a:p>
          <a:p>
            <a:pPr lvl="1"/>
            <a:r>
              <a:rPr lang="en-US" sz="1400" dirty="0"/>
              <a:t>Note: Stated concerns are useful when relevant to the purpose of the architecting effort and refer to specific rather than categorical difficulties, problems, or requirements.</a:t>
            </a:r>
          </a:p>
          <a:p>
            <a:r>
              <a:rPr lang="en-US" sz="1700" dirty="0"/>
              <a:t>Correspondence</a:t>
            </a:r>
          </a:p>
          <a:p>
            <a:pPr lvl="1"/>
            <a:r>
              <a:rPr lang="en-US" sz="1400" dirty="0"/>
              <a:t>Identified or named relationship between two or more architecture description elements </a:t>
            </a:r>
          </a:p>
          <a:p>
            <a:pPr lvl="1"/>
            <a:r>
              <a:rPr lang="en-US" sz="1400" dirty="0"/>
              <a:t>Note: A function such that for elements in one viewpoint there is a related element in another viewpoint; the condition of being in conformity from elements in one viewpoint to elements in another. </a:t>
            </a:r>
          </a:p>
          <a:p>
            <a:pPr lvl="1"/>
            <a:r>
              <a:rPr lang="en-US" sz="1400" dirty="0"/>
              <a:t>Note: Correspondences are used to express a wide range of relationships, such as equivalence, composition, refinement, consistency, traceability, dependency, constraint, satisfaction, and obligation.</a:t>
            </a:r>
          </a:p>
          <a:p>
            <a:pPr lvl="1"/>
            <a:endParaRPr lang="en-US" sz="1400" dirty="0"/>
          </a:p>
        </p:txBody>
      </p:sp>
      <p:sp>
        <p:nvSpPr>
          <p:cNvPr id="5" name="Date Placeholder 4">
            <a:extLst>
              <a:ext uri="{FF2B5EF4-FFF2-40B4-BE49-F238E27FC236}">
                <a16:creationId xmlns:a16="http://schemas.microsoft.com/office/drawing/2014/main" id="{8042B8E6-EA6B-BD00-0781-5242BE4EB853}"/>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28 Mar 2024</a:t>
            </a:r>
            <a:endParaRPr lang="en-US" altLang="en-US" sz="1000" b="0" dirty="0"/>
          </a:p>
        </p:txBody>
      </p:sp>
    </p:spTree>
    <p:extLst>
      <p:ext uri="{BB962C8B-B14F-4D97-AF65-F5344CB8AC3E}">
        <p14:creationId xmlns:p14="http://schemas.microsoft.com/office/powerpoint/2010/main" val="112195293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8487-F96F-294B-9032-99EB95DB8236}"/>
              </a:ext>
            </a:extLst>
          </p:cNvPr>
          <p:cNvSpPr>
            <a:spLocks noGrp="1"/>
          </p:cNvSpPr>
          <p:nvPr>
            <p:ph type="title"/>
          </p:nvPr>
        </p:nvSpPr>
        <p:spPr/>
        <p:txBody>
          <a:bodyPr/>
          <a:lstStyle/>
          <a:p>
            <a:r>
              <a:rPr lang="en-US" dirty="0"/>
              <a:t>Earlier Arch Viewpoints</a:t>
            </a:r>
          </a:p>
        </p:txBody>
      </p:sp>
      <p:sp>
        <p:nvSpPr>
          <p:cNvPr id="3" name="Date Placeholder 2">
            <a:extLst>
              <a:ext uri="{FF2B5EF4-FFF2-40B4-BE49-F238E27FC236}">
                <a16:creationId xmlns:a16="http://schemas.microsoft.com/office/drawing/2014/main" id="{A7841E72-D612-59C8-2BA2-7573A29273E4}"/>
              </a:ext>
            </a:extLst>
          </p:cNvPr>
          <p:cNvSpPr>
            <a:spLocks noGrp="1"/>
          </p:cNvSpPr>
          <p:nvPr>
            <p:ph type="dt" sz="half" idx="2"/>
          </p:nvPr>
        </p:nvSpPr>
        <p:spPr/>
        <p:txBody>
          <a:bodyPr/>
          <a:lstStyle/>
          <a:p>
            <a:r>
              <a:rPr lang="en-US"/>
              <a:t>28 Mar 2024</a:t>
            </a:r>
            <a:endParaRPr lang="en-US" dirty="0"/>
          </a:p>
        </p:txBody>
      </p:sp>
      <p:pic>
        <p:nvPicPr>
          <p:cNvPr id="4" name="Picture 3" descr="A group of people sitting around a table&#10;&#10;Description automatically generated with medium confidence">
            <a:extLst>
              <a:ext uri="{FF2B5EF4-FFF2-40B4-BE49-F238E27FC236}">
                <a16:creationId xmlns:a16="http://schemas.microsoft.com/office/drawing/2014/main" id="{E4D865B0-ACE4-20E5-B34C-679FCF8B6E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150" y="1613852"/>
            <a:ext cx="5219700" cy="3630295"/>
          </a:xfrm>
          <a:prstGeom prst="rect">
            <a:avLst/>
          </a:prstGeom>
        </p:spPr>
      </p:pic>
      <p:sp>
        <p:nvSpPr>
          <p:cNvPr id="6" name="TextBox 5">
            <a:extLst>
              <a:ext uri="{FF2B5EF4-FFF2-40B4-BE49-F238E27FC236}">
                <a16:creationId xmlns:a16="http://schemas.microsoft.com/office/drawing/2014/main" id="{EBA4E93C-558E-A385-FC01-94D5C1346D61}"/>
              </a:ext>
            </a:extLst>
          </p:cNvPr>
          <p:cNvSpPr txBox="1"/>
          <p:nvPr/>
        </p:nvSpPr>
        <p:spPr>
          <a:xfrm>
            <a:off x="2286000" y="5638800"/>
            <a:ext cx="4572000" cy="430887"/>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rPr>
              <a:t>From JPL Pub 89-24, “The Voyager Neptune Travel Guide”, Charles </a:t>
            </a:r>
            <a:r>
              <a:rPr lang="en-US" sz="1100" dirty="0" err="1">
                <a:effectLst/>
                <a:latin typeface="Calibri" panose="020F0502020204030204" pitchFamily="34" charset="0"/>
                <a:ea typeface="Times New Roman" panose="02020603050405020304" pitchFamily="18" charset="0"/>
              </a:rPr>
              <a:t>Kohlhase</a:t>
            </a:r>
            <a:r>
              <a:rPr lang="en-US" sz="1100" dirty="0">
                <a:effectLst/>
                <a:latin typeface="Calibri" panose="020F0502020204030204" pitchFamily="34" charset="0"/>
                <a:ea typeface="Times New Roman" panose="02020603050405020304" pitchFamily="18" charset="0"/>
              </a:rPr>
              <a:t> editor, June 1, 1989 (artist Phil Gwinn) </a:t>
            </a:r>
            <a:endParaRPr lang="en-US" sz="1800" dirty="0">
              <a:effectLst/>
              <a:latin typeface="Times New Roman" panose="02020603050405020304" pitchFamily="18" charset="0"/>
              <a:ea typeface="Times New Roman" panose="02020603050405020304" pitchFamily="18" charset="0"/>
            </a:endParaRPr>
          </a:p>
        </p:txBody>
      </p:sp>
      <p:sp>
        <p:nvSpPr>
          <p:cNvPr id="5" name="Date Placeholder 1">
            <a:extLst>
              <a:ext uri="{FF2B5EF4-FFF2-40B4-BE49-F238E27FC236}">
                <a16:creationId xmlns:a16="http://schemas.microsoft.com/office/drawing/2014/main" id="{CA541DDC-BCF2-DB71-AD33-75C2D2D15A9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D-3</a:t>
            </a:r>
          </a:p>
        </p:txBody>
      </p:sp>
    </p:spTree>
    <p:extLst>
      <p:ext uri="{BB962C8B-B14F-4D97-AF65-F5344CB8AC3E}">
        <p14:creationId xmlns:p14="http://schemas.microsoft.com/office/powerpoint/2010/main" val="18395679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28 Mar 2024</a:t>
            </a:r>
            <a:endParaRPr lang="en-GB" dirty="0"/>
          </a:p>
        </p:txBody>
      </p:sp>
      <p:grpSp>
        <p:nvGrpSpPr>
          <p:cNvPr id="68" name="Group 67"/>
          <p:cNvGrpSpPr/>
          <p:nvPr/>
        </p:nvGrpSpPr>
        <p:grpSpPr>
          <a:xfrm>
            <a:off x="4290152" y="990600"/>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49530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ts val="45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401352" y="3701386"/>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713377" y="1089853"/>
            <a:ext cx="1608185" cy="1098370"/>
            <a:chOff x="3682484" y="1591500"/>
            <a:chExt cx="1608138" cy="1098328"/>
          </a:xfrm>
        </p:grpSpPr>
        <p:sp>
          <p:nvSpPr>
            <p:cNvPr id="75" name="Can 74"/>
            <p:cNvSpPr/>
            <p:nvPr/>
          </p:nvSpPr>
          <p:spPr bwMode="auto">
            <a:xfrm>
              <a:off x="4152795" y="159150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82484" y="2296606"/>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4" y="990600"/>
            <a:ext cx="2030413" cy="1328487"/>
            <a:chOff x="714374" y="1492250"/>
            <a:chExt cx="2030413" cy="1328487"/>
          </a:xfrm>
        </p:grpSpPr>
        <p:sp>
          <p:nvSpPr>
            <p:cNvPr id="107" name="Content Placeholder 2"/>
            <p:cNvSpPr txBox="1">
              <a:spLocks/>
            </p:cNvSpPr>
            <p:nvPr/>
          </p:nvSpPr>
          <p:spPr bwMode="auto">
            <a:xfrm>
              <a:off x="714374" y="2317500"/>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a:spcBef>
                <a:spcPts val="450"/>
              </a:spcBef>
            </a:pPr>
            <a:r>
              <a:rPr kumimoji="1" lang="en-US" sz="2000" dirty="0" err="1">
                <a:solidFill>
                  <a:srgbClr val="000000"/>
                </a:solidFill>
                <a:latin typeface="Arial" pitchFamily="34" charset="0"/>
                <a:cs typeface="Arial" pitchFamily="34" charset="0"/>
              </a:rPr>
              <a:t>InformationObject</a:t>
            </a:r>
            <a:endParaRPr kumimoji="1" lang="en-US" sz="2000" dirty="0">
              <a:solidFill>
                <a:srgbClr val="000000"/>
              </a:solidFill>
              <a:latin typeface="Arial" pitchFamily="34" charset="0"/>
              <a:cs typeface="Arial" pitchFamily="34" charset="0"/>
            </a:endParaRP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022350"/>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988833" y="4074458"/>
            <a:ext cx="1481496" cy="707886"/>
          </a:xfrm>
          <a:prstGeom prst="rect">
            <a:avLst/>
          </a:prstGeom>
        </p:spPr>
        <p:txBody>
          <a:bodyPr wrap="none">
            <a:spAutoFit/>
          </a:bodyPr>
          <a:lstStyle/>
          <a:p>
            <a:pPr algn="ctr" defTabSz="457200" fontAlgn="base">
              <a:spcBef>
                <a:spcPts val="45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sp>
        <p:nvSpPr>
          <p:cNvPr id="125" name="TextBox 124"/>
          <p:cNvSpPr txBox="1"/>
          <p:nvPr/>
        </p:nvSpPr>
        <p:spPr>
          <a:xfrm>
            <a:off x="5153884" y="2949079"/>
            <a:ext cx="1732269" cy="461665"/>
          </a:xfrm>
          <a:prstGeom prst="rect">
            <a:avLst/>
          </a:prstGeom>
          <a:noFill/>
        </p:spPr>
        <p:txBody>
          <a:bodyPr wrap="none" rtlCol="0">
            <a:spAutoFit/>
          </a:bodyPr>
          <a:lstStyle/>
          <a:p>
            <a:pPr algn="ctr"/>
            <a:r>
              <a:rPr lang="en-US" sz="1200" b="1" dirty="0"/>
              <a:t>Link Layer</a:t>
            </a:r>
          </a:p>
          <a:p>
            <a:pPr algn="ctr"/>
            <a:r>
              <a:rPr lang="en-US" sz="1200" b="1" dirty="0"/>
              <a:t>Service Access Point</a:t>
            </a:r>
          </a:p>
        </p:txBody>
      </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63052" y="3699668"/>
            <a:ext cx="1466850" cy="333375"/>
          </a:xfrm>
          <a:prstGeom prst="roundRect">
            <a:avLst>
              <a:gd name="adj" fmla="val 25239"/>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
        <p:nvSpPr>
          <p:cNvPr id="2" name="Date Placeholder 1">
            <a:extLst>
              <a:ext uri="{FF2B5EF4-FFF2-40B4-BE49-F238E27FC236}">
                <a16:creationId xmlns:a16="http://schemas.microsoft.com/office/drawing/2014/main" id="{8D60737C-2C4B-BE12-FB21-AD2F21E2714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3-1</a:t>
            </a:r>
          </a:p>
        </p:txBody>
      </p:sp>
      <p:sp>
        <p:nvSpPr>
          <p:cNvPr id="3" name="Oval 44">
            <a:extLst>
              <a:ext uri="{FF2B5EF4-FFF2-40B4-BE49-F238E27FC236}">
                <a16:creationId xmlns:a16="http://schemas.microsoft.com/office/drawing/2014/main" id="{A64919F9-A31A-0AFC-E9F5-E516AC320CEE}"/>
              </a:ext>
            </a:extLst>
          </p:cNvPr>
          <p:cNvSpPr>
            <a:spLocks noChangeArrowheads="1"/>
          </p:cNvSpPr>
          <p:nvPr/>
        </p:nvSpPr>
        <p:spPr bwMode="auto">
          <a:xfrm>
            <a:off x="5909305" y="2854097"/>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a:xfrm>
            <a:off x="487363" y="-1587"/>
            <a:ext cx="8229600" cy="1143000"/>
          </a:xfrm>
        </p:spPr>
        <p:txBody>
          <a:bodyPr/>
          <a:lstStyle/>
          <a:p>
            <a:r>
              <a:rPr lang="en-US" altLang="en-US" sz="2000" dirty="0"/>
              <a:t>Connectivity View (Nodes &amp; Links) </a:t>
            </a:r>
            <a:br>
              <a:rPr lang="en-US" altLang="en-US" sz="2000" dirty="0"/>
            </a:br>
            <a:r>
              <a:rPr lang="en-US" altLang="en-US" sz="2000" dirty="0"/>
              <a:t>Using </a:t>
            </a:r>
            <a:r>
              <a:rPr lang="en-US" altLang="en-US" sz="2000" dirty="0" err="1"/>
              <a:t>SysML</a:t>
            </a:r>
            <a:r>
              <a:rPr lang="en-US" altLang="en-US" sz="2000" dirty="0"/>
              <a:t>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85800" y="-15875"/>
            <a:ext cx="7772400" cy="854075"/>
          </a:xfrm>
          <a:noFill/>
          <a:ln/>
        </p:spPr>
        <p:txBody>
          <a:bodyPr/>
          <a:lstStyle/>
          <a:p>
            <a:r>
              <a:rPr lang="en-US" altLang="en-US" sz="2400" dirty="0"/>
              <a:t>Connectivity View (Composition) </a:t>
            </a:r>
            <a:br>
              <a:rPr lang="en-US" altLang="en-US" sz="2400" dirty="0"/>
            </a:br>
            <a:r>
              <a:rPr lang="en-US" altLang="en-US" sz="2400" dirty="0"/>
              <a:t>Using </a:t>
            </a:r>
            <a:r>
              <a:rPr lang="en-US" altLang="en-US" sz="2400" dirty="0" err="1"/>
              <a:t>SysML</a:t>
            </a:r>
            <a:r>
              <a:rPr lang="en-US" altLang="en-US" sz="2400" dirty="0"/>
              <a:t> Components</a:t>
            </a:r>
            <a:br>
              <a:rPr lang="en-US" altLang="en-US" sz="2400" dirty="0"/>
            </a:br>
            <a:endParaRPr lang="en-US" altLang="en-US" sz="2400" dirty="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85800" y="-15875"/>
            <a:ext cx="7772400" cy="854075"/>
          </a:xfrm>
        </p:spPr>
        <p:txBody>
          <a:bodyPr/>
          <a:lstStyle/>
          <a:p>
            <a:r>
              <a:rPr lang="en-US" altLang="en-US" sz="2400" dirty="0"/>
              <a:t>Operations View Using </a:t>
            </a:r>
            <a:r>
              <a:rPr lang="en-US" altLang="en-US" sz="2400" dirty="0" err="1"/>
              <a:t>SysML</a:t>
            </a:r>
            <a:br>
              <a:rPr lang="en-US" altLang="en-US" sz="2400" dirty="0"/>
            </a:br>
            <a:r>
              <a:rPr lang="en-US" altLang="en-US" sz="2400" dirty="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85800" y="-38051"/>
            <a:ext cx="7772400" cy="854075"/>
          </a:xfrm>
        </p:spPr>
        <p:txBody>
          <a:bodyPr/>
          <a:lstStyle/>
          <a:p>
            <a:r>
              <a:rPr lang="en-US" altLang="en-US" sz="2400" dirty="0"/>
              <a:t>Informational View Using </a:t>
            </a:r>
            <a:r>
              <a:rPr lang="en-US" altLang="en-US" sz="2400" dirty="0" err="1"/>
              <a:t>SysML</a:t>
            </a:r>
            <a:br>
              <a:rPr lang="en-US" altLang="en-US" sz="2400" dirty="0"/>
            </a:br>
            <a:r>
              <a:rPr lang="en-US" altLang="en-US" sz="2400" dirty="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87388" y="-15875"/>
            <a:ext cx="7772400" cy="854075"/>
          </a:xfrm>
        </p:spPr>
        <p:txBody>
          <a:bodyPr/>
          <a:lstStyle/>
          <a:p>
            <a:r>
              <a:rPr lang="en-US" altLang="en-US" sz="2400" dirty="0"/>
              <a:t>Communication View (Protocol Objects)</a:t>
            </a:r>
            <a:br>
              <a:rPr lang="en-US" altLang="en-US" sz="2400" dirty="0"/>
            </a:br>
            <a:r>
              <a:rPr lang="en-US" altLang="en-US" sz="2400" dirty="0"/>
              <a:t>Using </a:t>
            </a:r>
            <a:r>
              <a:rPr lang="en-US" altLang="en-US" sz="2400" dirty="0" err="1"/>
              <a:t>SysML</a:t>
            </a:r>
            <a:r>
              <a:rPr lang="en-US" altLang="en-US" sz="2400" dirty="0"/>
              <a:t>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a:xfrm>
            <a:off x="439738" y="-51011"/>
            <a:ext cx="8229600" cy="1143000"/>
          </a:xfrm>
        </p:spPr>
        <p:txBody>
          <a:bodyPr/>
          <a:lstStyle/>
          <a:p>
            <a:r>
              <a:rPr lang="en-US" altLang="en-US" sz="2400" dirty="0"/>
              <a:t>Communication View Using </a:t>
            </a:r>
            <a:r>
              <a:rPr lang="en-US" altLang="en-US" sz="2400" dirty="0" err="1"/>
              <a:t>SysML</a:t>
            </a:r>
            <a:br>
              <a:rPr lang="en-US" altLang="en-US" sz="2400" dirty="0"/>
            </a:br>
            <a:r>
              <a:rPr lang="en-US" altLang="en-US" sz="2400" dirty="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28 Mar 2024</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for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559971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248419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dirty="0">
                <a:solidFill>
                  <a:schemeClr val="bg1"/>
                </a:solidFill>
                <a:latin typeface="Helvetica" charset="0"/>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Set of Object Features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67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How objects are configured</a:t>
            </a:r>
          </a:p>
          <a:p>
            <a:pPr eaLnBrk="1" hangingPunct="1"/>
            <a:r>
              <a:rPr kumimoji="1" lang="en-US" altLang="ja-JP" sz="1800" dirty="0">
                <a:latin typeface="Arial" panose="020B0604020202020204" pitchFamily="34" charset="0"/>
                <a:ea typeface="Osaka" charset="-128"/>
              </a:rPr>
              <a:t>    controlled, and monitored</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
        <p:nvSpPr>
          <p:cNvPr id="2" name="Date Placeholder 1">
            <a:extLst>
              <a:ext uri="{FF2B5EF4-FFF2-40B4-BE49-F238E27FC236}">
                <a16:creationId xmlns:a16="http://schemas.microsoft.com/office/drawing/2014/main" id="{CF8DFEDB-DDE0-30B9-BB5A-6B9844A7B2D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3-2</a:t>
            </a:r>
          </a:p>
        </p:txBody>
      </p:sp>
    </p:spTree>
    <p:extLst>
      <p:ext uri="{BB962C8B-B14F-4D97-AF65-F5344CB8AC3E}">
        <p14:creationId xmlns:p14="http://schemas.microsoft.com/office/powerpoint/2010/main" val="31419664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35981134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3033694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Operations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28 Mar 2024</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78532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highlight>
                  <a:srgbClr val="00FF00"/>
                </a:highlight>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345668227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29841-4E7D-D241-8D96-BB6A0DB2FA6F}"/>
              </a:ext>
            </a:extLst>
          </p:cNvPr>
          <p:cNvSpPr>
            <a:spLocks noGrp="1"/>
          </p:cNvSpPr>
          <p:nvPr>
            <p:ph type="title"/>
          </p:nvPr>
        </p:nvSpPr>
        <p:spPr>
          <a:xfrm>
            <a:off x="259441" y="850247"/>
            <a:ext cx="8514080" cy="434101"/>
          </a:xfrm>
        </p:spPr>
        <p:txBody>
          <a:bodyPr/>
          <a:lstStyle/>
          <a:p>
            <a:r>
              <a:rPr lang="en-US" sz="2400" dirty="0"/>
              <a:t>Organizations value and manage Assets </a:t>
            </a:r>
            <a:r>
              <a:rPr lang="en-US" sz="2400" dirty="0">
                <a:solidFill>
                  <a:srgbClr val="FF0000"/>
                </a:solidFill>
              </a:rPr>
              <a:t>(NIST 800-207 terms)</a:t>
            </a:r>
          </a:p>
        </p:txBody>
      </p:sp>
      <p:sp>
        <p:nvSpPr>
          <p:cNvPr id="4" name="Date Placeholder 3">
            <a:extLst>
              <a:ext uri="{FF2B5EF4-FFF2-40B4-BE49-F238E27FC236}">
                <a16:creationId xmlns:a16="http://schemas.microsoft.com/office/drawing/2014/main" id="{A0389DC4-0EFE-F448-A2D0-AFFC5EA61A78}"/>
              </a:ext>
            </a:extLst>
          </p:cNvPr>
          <p:cNvSpPr>
            <a:spLocks noGrp="1"/>
          </p:cNvSpPr>
          <p:nvPr>
            <p:ph type="dt" sz="half" idx="20"/>
          </p:nvPr>
        </p:nvSpPr>
        <p:spPr/>
        <p:txBody>
          <a:bodyPr/>
          <a:lstStyle/>
          <a:p>
            <a:r>
              <a:rPr lang="en-US"/>
              <a:t>28 Mar 2024</a:t>
            </a:r>
            <a:endParaRPr lang="en-US" dirty="0"/>
          </a:p>
        </p:txBody>
      </p:sp>
      <p:sp>
        <p:nvSpPr>
          <p:cNvPr id="7" name="Rectangle 6">
            <a:extLst>
              <a:ext uri="{FF2B5EF4-FFF2-40B4-BE49-F238E27FC236}">
                <a16:creationId xmlns:a16="http://schemas.microsoft.com/office/drawing/2014/main" id="{DC286EA3-8639-E04B-B207-847103E1F01A}"/>
              </a:ext>
            </a:extLst>
          </p:cNvPr>
          <p:cNvSpPr/>
          <p:nvPr/>
        </p:nvSpPr>
        <p:spPr>
          <a:xfrm>
            <a:off x="6253204" y="2501749"/>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System</a:t>
            </a:r>
          </a:p>
        </p:txBody>
      </p:sp>
      <p:sp>
        <p:nvSpPr>
          <p:cNvPr id="8" name="Rectangle 7">
            <a:extLst>
              <a:ext uri="{FF2B5EF4-FFF2-40B4-BE49-F238E27FC236}">
                <a16:creationId xmlns:a16="http://schemas.microsoft.com/office/drawing/2014/main" id="{934EAF55-78C7-854F-B4D3-E959BC394CDD}"/>
              </a:ext>
            </a:extLst>
          </p:cNvPr>
          <p:cNvSpPr/>
          <p:nvPr/>
        </p:nvSpPr>
        <p:spPr>
          <a:xfrm>
            <a:off x="1950797" y="3165424"/>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Assets</a:t>
            </a:r>
          </a:p>
        </p:txBody>
      </p:sp>
      <p:sp>
        <p:nvSpPr>
          <p:cNvPr id="9" name="Rectangle 8">
            <a:extLst>
              <a:ext uri="{FF2B5EF4-FFF2-40B4-BE49-F238E27FC236}">
                <a16:creationId xmlns:a16="http://schemas.microsoft.com/office/drawing/2014/main" id="{83329777-EF09-234B-BFCB-BB658DCDC890}"/>
              </a:ext>
            </a:extLst>
          </p:cNvPr>
          <p:cNvSpPr/>
          <p:nvPr/>
        </p:nvSpPr>
        <p:spPr>
          <a:xfrm>
            <a:off x="4039709" y="3812122"/>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a:t>
            </a:r>
          </a:p>
        </p:txBody>
      </p:sp>
      <p:sp>
        <p:nvSpPr>
          <p:cNvPr id="11" name="TextBox 10">
            <a:extLst>
              <a:ext uri="{FF2B5EF4-FFF2-40B4-BE49-F238E27FC236}">
                <a16:creationId xmlns:a16="http://schemas.microsoft.com/office/drawing/2014/main" id="{5EBF0472-16F6-654C-813A-4B5BA8835949}"/>
              </a:ext>
            </a:extLst>
          </p:cNvPr>
          <p:cNvSpPr txBox="1"/>
          <p:nvPr/>
        </p:nvSpPr>
        <p:spPr>
          <a:xfrm>
            <a:off x="229750" y="3645784"/>
            <a:ext cx="2090746" cy="784830"/>
          </a:xfrm>
          <a:prstGeom prst="rect">
            <a:avLst/>
          </a:prstGeom>
          <a:noFill/>
        </p:spPr>
        <p:txBody>
          <a:bodyPr wrap="square" rtlCol="0">
            <a:spAutoFit/>
          </a:bodyPr>
          <a:lstStyle/>
          <a:p>
            <a:r>
              <a:rPr lang="en-US" sz="750" dirty="0"/>
              <a:t>Assets have attributes: Asset Type {Data, Database, virtual artifacts}; Deployment Type {Physical, virtual, cloud}; Asset state {Sensitivity, Integrity, Security posture}; Environmental attributes {…}; Other {…}</a:t>
            </a:r>
          </a:p>
        </p:txBody>
      </p:sp>
      <p:sp>
        <p:nvSpPr>
          <p:cNvPr id="13" name="Rectangle 12">
            <a:extLst>
              <a:ext uri="{FF2B5EF4-FFF2-40B4-BE49-F238E27FC236}">
                <a16:creationId xmlns:a16="http://schemas.microsoft.com/office/drawing/2014/main" id="{39B17110-C382-0044-BAA7-7F03FC1F3600}"/>
              </a:ext>
            </a:extLst>
          </p:cNvPr>
          <p:cNvSpPr/>
          <p:nvPr/>
        </p:nvSpPr>
        <p:spPr>
          <a:xfrm>
            <a:off x="3379731" y="272735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Catalog</a:t>
            </a:r>
          </a:p>
        </p:txBody>
      </p:sp>
      <p:sp>
        <p:nvSpPr>
          <p:cNvPr id="14" name="Rectangle 13">
            <a:extLst>
              <a:ext uri="{FF2B5EF4-FFF2-40B4-BE49-F238E27FC236}">
                <a16:creationId xmlns:a16="http://schemas.microsoft.com/office/drawing/2014/main" id="{E79A749E-4AC4-C941-8E84-A1817A561649}"/>
              </a:ext>
            </a:extLst>
          </p:cNvPr>
          <p:cNvSpPr/>
          <p:nvPr/>
        </p:nvSpPr>
        <p:spPr>
          <a:xfrm>
            <a:off x="1496615" y="2289284"/>
            <a:ext cx="1268355"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Organization</a:t>
            </a:r>
          </a:p>
        </p:txBody>
      </p:sp>
      <p:cxnSp>
        <p:nvCxnSpPr>
          <p:cNvPr id="15" name="Straight Arrow Connector 14">
            <a:extLst>
              <a:ext uri="{FF2B5EF4-FFF2-40B4-BE49-F238E27FC236}">
                <a16:creationId xmlns:a16="http://schemas.microsoft.com/office/drawing/2014/main" id="{F246AC5C-BDF3-284A-A8ED-5254A6C0FBEC}"/>
              </a:ext>
            </a:extLst>
          </p:cNvPr>
          <p:cNvCxnSpPr>
            <a:cxnSpLocks/>
            <a:stCxn id="14" idx="2"/>
            <a:endCxn id="8" idx="0"/>
          </p:cNvCxnSpPr>
          <p:nvPr/>
        </p:nvCxnSpPr>
        <p:spPr>
          <a:xfrm>
            <a:off x="2130794" y="2491267"/>
            <a:ext cx="296776" cy="674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3F687C-9E8C-7745-857A-07EA2BCD3B17}"/>
              </a:ext>
            </a:extLst>
          </p:cNvPr>
          <p:cNvSpPr txBox="1"/>
          <p:nvPr/>
        </p:nvSpPr>
        <p:spPr>
          <a:xfrm>
            <a:off x="2299570" y="2691722"/>
            <a:ext cx="732773" cy="230832"/>
          </a:xfrm>
          <a:prstGeom prst="rect">
            <a:avLst/>
          </a:prstGeom>
          <a:noFill/>
        </p:spPr>
        <p:txBody>
          <a:bodyPr wrap="square" rtlCol="0">
            <a:spAutoFit/>
          </a:bodyPr>
          <a:lstStyle/>
          <a:p>
            <a:r>
              <a:rPr lang="en-US" sz="900" dirty="0"/>
              <a:t>Values</a:t>
            </a:r>
          </a:p>
        </p:txBody>
      </p:sp>
      <p:sp>
        <p:nvSpPr>
          <p:cNvPr id="28" name="Rectangle 27">
            <a:extLst>
              <a:ext uri="{FF2B5EF4-FFF2-40B4-BE49-F238E27FC236}">
                <a16:creationId xmlns:a16="http://schemas.microsoft.com/office/drawing/2014/main" id="{26D6C48A-87D2-1A4C-B3CA-2CB2B60B50FD}"/>
              </a:ext>
            </a:extLst>
          </p:cNvPr>
          <p:cNvSpPr/>
          <p:nvPr/>
        </p:nvSpPr>
        <p:spPr>
          <a:xfrm>
            <a:off x="3063734"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a:t>
            </a:r>
          </a:p>
        </p:txBody>
      </p:sp>
      <p:sp>
        <p:nvSpPr>
          <p:cNvPr id="29" name="Rectangle 28">
            <a:extLst>
              <a:ext uri="{FF2B5EF4-FFF2-40B4-BE49-F238E27FC236}">
                <a16:creationId xmlns:a16="http://schemas.microsoft.com/office/drawing/2014/main" id="{13AB043E-9870-8F44-85C8-F5A79FB7A428}"/>
              </a:ext>
            </a:extLst>
          </p:cNvPr>
          <p:cNvSpPr/>
          <p:nvPr/>
        </p:nvSpPr>
        <p:spPr>
          <a:xfrm>
            <a:off x="4175173" y="5083585"/>
            <a:ext cx="1486073"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Virtual Platform</a:t>
            </a:r>
          </a:p>
        </p:txBody>
      </p:sp>
      <p:sp>
        <p:nvSpPr>
          <p:cNvPr id="30" name="Rectangle 29">
            <a:extLst>
              <a:ext uri="{FF2B5EF4-FFF2-40B4-BE49-F238E27FC236}">
                <a16:creationId xmlns:a16="http://schemas.microsoft.com/office/drawing/2014/main" id="{9907F458-9471-7144-A0EC-361AA3C54139}"/>
              </a:ext>
            </a:extLst>
          </p:cNvPr>
          <p:cNvSpPr/>
          <p:nvPr/>
        </p:nvSpPr>
        <p:spPr>
          <a:xfrm>
            <a:off x="1956722"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Data</a:t>
            </a:r>
          </a:p>
        </p:txBody>
      </p:sp>
      <p:cxnSp>
        <p:nvCxnSpPr>
          <p:cNvPr id="32" name="Straight Arrow Connector 31">
            <a:extLst>
              <a:ext uri="{FF2B5EF4-FFF2-40B4-BE49-F238E27FC236}">
                <a16:creationId xmlns:a16="http://schemas.microsoft.com/office/drawing/2014/main" id="{3064BEE8-516B-824C-84E0-72D01F123AEE}"/>
              </a:ext>
            </a:extLst>
          </p:cNvPr>
          <p:cNvCxnSpPr>
            <a:cxnSpLocks/>
            <a:stCxn id="8" idx="3"/>
            <a:endCxn id="22" idx="1"/>
          </p:cNvCxnSpPr>
          <p:nvPr/>
        </p:nvCxnSpPr>
        <p:spPr>
          <a:xfrm>
            <a:off x="2904341" y="3266416"/>
            <a:ext cx="841800" cy="1173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1DA2DA-84D3-F346-BA2A-A7B95A08D698}"/>
              </a:ext>
            </a:extLst>
          </p:cNvPr>
          <p:cNvCxnSpPr>
            <a:cxnSpLocks/>
            <a:stCxn id="9" idx="2"/>
            <a:endCxn id="23" idx="0"/>
          </p:cNvCxnSpPr>
          <p:nvPr/>
        </p:nvCxnSpPr>
        <p:spPr>
          <a:xfrm flipH="1">
            <a:off x="3007235" y="4014106"/>
            <a:ext cx="1509246" cy="17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F57C9C-C356-3643-B6D2-8CE4B1E85FCD}"/>
              </a:ext>
            </a:extLst>
          </p:cNvPr>
          <p:cNvCxnSpPr>
            <a:cxnSpLocks/>
            <a:stCxn id="14" idx="3"/>
            <a:endCxn id="13" idx="0"/>
          </p:cNvCxnSpPr>
          <p:nvPr/>
        </p:nvCxnSpPr>
        <p:spPr>
          <a:xfrm>
            <a:off x="2764971" y="2390276"/>
            <a:ext cx="1091533" cy="337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E94D3C-3EDB-CD4D-A863-3E7365DF94DC}"/>
              </a:ext>
            </a:extLst>
          </p:cNvPr>
          <p:cNvSpPr txBox="1"/>
          <p:nvPr/>
        </p:nvSpPr>
        <p:spPr>
          <a:xfrm>
            <a:off x="3075476" y="2304112"/>
            <a:ext cx="1227333" cy="230832"/>
          </a:xfrm>
          <a:prstGeom prst="rect">
            <a:avLst/>
          </a:prstGeom>
          <a:noFill/>
        </p:spPr>
        <p:txBody>
          <a:bodyPr wrap="square" rtlCol="0">
            <a:spAutoFit/>
          </a:bodyPr>
          <a:lstStyle/>
          <a:p>
            <a:r>
              <a:rPr lang="en-US" sz="900" dirty="0"/>
              <a:t>Creates Catalog</a:t>
            </a:r>
          </a:p>
        </p:txBody>
      </p:sp>
      <p:cxnSp>
        <p:nvCxnSpPr>
          <p:cNvPr id="47" name="Straight Arrow Connector 46">
            <a:extLst>
              <a:ext uri="{FF2B5EF4-FFF2-40B4-BE49-F238E27FC236}">
                <a16:creationId xmlns:a16="http://schemas.microsoft.com/office/drawing/2014/main" id="{D3D8D91F-08C7-F743-AA71-5F18B80398C4}"/>
              </a:ext>
            </a:extLst>
          </p:cNvPr>
          <p:cNvCxnSpPr>
            <a:cxnSpLocks/>
            <a:stCxn id="13" idx="2"/>
            <a:endCxn id="8" idx="3"/>
          </p:cNvCxnSpPr>
          <p:nvPr/>
        </p:nvCxnSpPr>
        <p:spPr>
          <a:xfrm flipH="1">
            <a:off x="2904342" y="2929335"/>
            <a:ext cx="952162" cy="33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A8B327-3099-044E-93AF-BEE335B9E1AC}"/>
              </a:ext>
            </a:extLst>
          </p:cNvPr>
          <p:cNvCxnSpPr>
            <a:cxnSpLocks/>
            <a:stCxn id="9" idx="2"/>
            <a:endCxn id="27" idx="0"/>
          </p:cNvCxnSpPr>
          <p:nvPr/>
        </p:nvCxnSpPr>
        <p:spPr>
          <a:xfrm flipH="1">
            <a:off x="3004411" y="4014105"/>
            <a:ext cx="1512070" cy="667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022ACF-2BF2-6240-A10D-9FFD3B104966}"/>
              </a:ext>
            </a:extLst>
          </p:cNvPr>
          <p:cNvCxnSpPr>
            <a:cxnSpLocks/>
            <a:stCxn id="9" idx="2"/>
            <a:endCxn id="26" idx="0"/>
          </p:cNvCxnSpPr>
          <p:nvPr/>
        </p:nvCxnSpPr>
        <p:spPr>
          <a:xfrm flipH="1">
            <a:off x="4241804" y="4014105"/>
            <a:ext cx="274677" cy="6715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0E44E1-3EBB-B04C-863C-486C17F3C7E3}"/>
              </a:ext>
            </a:extLst>
          </p:cNvPr>
          <p:cNvCxnSpPr>
            <a:cxnSpLocks/>
            <a:stCxn id="9" idx="2"/>
            <a:endCxn id="25" idx="0"/>
          </p:cNvCxnSpPr>
          <p:nvPr/>
        </p:nvCxnSpPr>
        <p:spPr>
          <a:xfrm>
            <a:off x="4516481" y="4014105"/>
            <a:ext cx="950720" cy="6637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7FDB420-B2EF-0443-87AB-6D4526C5D7DA}"/>
              </a:ext>
            </a:extLst>
          </p:cNvPr>
          <p:cNvCxnSpPr>
            <a:cxnSpLocks/>
            <a:stCxn id="9" idx="2"/>
            <a:endCxn id="30" idx="0"/>
          </p:cNvCxnSpPr>
          <p:nvPr/>
        </p:nvCxnSpPr>
        <p:spPr>
          <a:xfrm flipH="1">
            <a:off x="2433495" y="4014105"/>
            <a:ext cx="2082986"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7368E45-7F1F-7B4C-B745-3AF8667D03C4}"/>
              </a:ext>
            </a:extLst>
          </p:cNvPr>
          <p:cNvCxnSpPr>
            <a:cxnSpLocks/>
            <a:stCxn id="9" idx="2"/>
            <a:endCxn id="28" idx="0"/>
          </p:cNvCxnSpPr>
          <p:nvPr/>
        </p:nvCxnSpPr>
        <p:spPr>
          <a:xfrm flipH="1">
            <a:off x="3540506" y="4014105"/>
            <a:ext cx="975975" cy="10694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48AEB4-A8B6-544A-BD27-017407C489A8}"/>
              </a:ext>
            </a:extLst>
          </p:cNvPr>
          <p:cNvCxnSpPr>
            <a:cxnSpLocks/>
            <a:stCxn id="9" idx="2"/>
            <a:endCxn id="29" idx="0"/>
          </p:cNvCxnSpPr>
          <p:nvPr/>
        </p:nvCxnSpPr>
        <p:spPr>
          <a:xfrm>
            <a:off x="4516481" y="4014105"/>
            <a:ext cx="401729"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196EBA-EE24-FF45-89D2-61941427ADB9}"/>
              </a:ext>
            </a:extLst>
          </p:cNvPr>
          <p:cNvSpPr/>
          <p:nvPr/>
        </p:nvSpPr>
        <p:spPr>
          <a:xfrm>
            <a:off x="3746141" y="3282791"/>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Person</a:t>
            </a:r>
          </a:p>
        </p:txBody>
      </p:sp>
      <p:sp>
        <p:nvSpPr>
          <p:cNvPr id="23" name="Rectangle 22">
            <a:extLst>
              <a:ext uri="{FF2B5EF4-FFF2-40B4-BE49-F238E27FC236}">
                <a16:creationId xmlns:a16="http://schemas.microsoft.com/office/drawing/2014/main" id="{E1AC087E-697A-6F4F-B55D-6B3E7CA05FC0}"/>
              </a:ext>
            </a:extLst>
          </p:cNvPr>
          <p:cNvSpPr/>
          <p:nvPr/>
        </p:nvSpPr>
        <p:spPr>
          <a:xfrm>
            <a:off x="2530463" y="4184268"/>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a:t>
            </a:r>
          </a:p>
        </p:txBody>
      </p:sp>
      <p:sp>
        <p:nvSpPr>
          <p:cNvPr id="25" name="Rectangle 24">
            <a:extLst>
              <a:ext uri="{FF2B5EF4-FFF2-40B4-BE49-F238E27FC236}">
                <a16:creationId xmlns:a16="http://schemas.microsoft.com/office/drawing/2014/main" id="{04EFF4DE-37CC-8B42-94ED-4D6422E07A90}"/>
              </a:ext>
            </a:extLst>
          </p:cNvPr>
          <p:cNvSpPr/>
          <p:nvPr/>
        </p:nvSpPr>
        <p:spPr>
          <a:xfrm>
            <a:off x="4990429" y="467786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Network</a:t>
            </a:r>
          </a:p>
        </p:txBody>
      </p:sp>
      <p:sp>
        <p:nvSpPr>
          <p:cNvPr id="26" name="Rectangle 25">
            <a:extLst>
              <a:ext uri="{FF2B5EF4-FFF2-40B4-BE49-F238E27FC236}">
                <a16:creationId xmlns:a16="http://schemas.microsoft.com/office/drawing/2014/main" id="{FEFD2A9F-8917-CB4C-ADF1-14480D67923D}"/>
              </a:ext>
            </a:extLst>
          </p:cNvPr>
          <p:cNvSpPr/>
          <p:nvPr/>
        </p:nvSpPr>
        <p:spPr>
          <a:xfrm>
            <a:off x="3765032" y="468562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IT Circuit</a:t>
            </a:r>
          </a:p>
        </p:txBody>
      </p:sp>
      <p:cxnSp>
        <p:nvCxnSpPr>
          <p:cNvPr id="70" name="Straight Arrow Connector 69">
            <a:extLst>
              <a:ext uri="{FF2B5EF4-FFF2-40B4-BE49-F238E27FC236}">
                <a16:creationId xmlns:a16="http://schemas.microsoft.com/office/drawing/2014/main" id="{1447974A-B187-5F40-8FEC-BA7EB2B44A00}"/>
              </a:ext>
            </a:extLst>
          </p:cNvPr>
          <p:cNvCxnSpPr>
            <a:cxnSpLocks/>
            <a:stCxn id="8" idx="2"/>
            <a:endCxn id="9" idx="1"/>
          </p:cNvCxnSpPr>
          <p:nvPr/>
        </p:nvCxnSpPr>
        <p:spPr>
          <a:xfrm>
            <a:off x="2427570" y="3367407"/>
            <a:ext cx="1612139" cy="545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2CF4A46-0419-ED45-8791-98F301B4F582}"/>
              </a:ext>
            </a:extLst>
          </p:cNvPr>
          <p:cNvSpPr/>
          <p:nvPr/>
        </p:nvSpPr>
        <p:spPr>
          <a:xfrm>
            <a:off x="5246797" y="3825191"/>
            <a:ext cx="1700979" cy="669414"/>
          </a:xfrm>
          <a:prstGeom prst="rect">
            <a:avLst/>
          </a:prstGeom>
          <a:noFill/>
        </p:spPr>
        <p:txBody>
          <a:bodyPr wrap="square" rtlCol="0">
            <a:spAutoFit/>
          </a:bodyPr>
          <a:lstStyle/>
          <a:p>
            <a:r>
              <a:rPr lang="en-US" sz="750" dirty="0"/>
              <a:t>Resource = All hardware, software, programs, information, data, and other devices that are in use within or connected to a given system</a:t>
            </a:r>
          </a:p>
        </p:txBody>
      </p:sp>
      <p:cxnSp>
        <p:nvCxnSpPr>
          <p:cNvPr id="76" name="Straight Arrow Connector 75">
            <a:extLst>
              <a:ext uri="{FF2B5EF4-FFF2-40B4-BE49-F238E27FC236}">
                <a16:creationId xmlns:a16="http://schemas.microsoft.com/office/drawing/2014/main" id="{0D4F22CE-4D87-4941-939D-8D7360432A65}"/>
              </a:ext>
            </a:extLst>
          </p:cNvPr>
          <p:cNvCxnSpPr>
            <a:cxnSpLocks/>
            <a:stCxn id="7" idx="2"/>
            <a:endCxn id="9" idx="0"/>
          </p:cNvCxnSpPr>
          <p:nvPr/>
        </p:nvCxnSpPr>
        <p:spPr>
          <a:xfrm flipH="1">
            <a:off x="4516481" y="2703731"/>
            <a:ext cx="2213495" cy="110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23BD8A0-55B4-414A-A724-15C13DE32D80}"/>
              </a:ext>
            </a:extLst>
          </p:cNvPr>
          <p:cNvSpPr/>
          <p:nvPr/>
        </p:nvSpPr>
        <p:spPr>
          <a:xfrm>
            <a:off x="7574797" y="3179730"/>
            <a:ext cx="1044458" cy="1948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Procedures</a:t>
            </a:r>
          </a:p>
        </p:txBody>
      </p:sp>
      <p:cxnSp>
        <p:nvCxnSpPr>
          <p:cNvPr id="84" name="Straight Arrow Connector 83">
            <a:extLst>
              <a:ext uri="{FF2B5EF4-FFF2-40B4-BE49-F238E27FC236}">
                <a16:creationId xmlns:a16="http://schemas.microsoft.com/office/drawing/2014/main" id="{E7B444ED-E6D3-3140-99F2-87BD9FB8D04A}"/>
              </a:ext>
            </a:extLst>
          </p:cNvPr>
          <p:cNvCxnSpPr>
            <a:cxnSpLocks/>
            <a:stCxn id="7" idx="2"/>
            <a:endCxn id="22" idx="3"/>
          </p:cNvCxnSpPr>
          <p:nvPr/>
        </p:nvCxnSpPr>
        <p:spPr>
          <a:xfrm flipH="1">
            <a:off x="4699685" y="2703732"/>
            <a:ext cx="2030291" cy="680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E692646-A7E5-B442-AC88-2C74A972DC66}"/>
              </a:ext>
            </a:extLst>
          </p:cNvPr>
          <p:cNvCxnSpPr>
            <a:cxnSpLocks/>
            <a:stCxn id="7" idx="2"/>
            <a:endCxn id="83" idx="0"/>
          </p:cNvCxnSpPr>
          <p:nvPr/>
        </p:nvCxnSpPr>
        <p:spPr>
          <a:xfrm>
            <a:off x="6729976" y="2703731"/>
            <a:ext cx="1367050" cy="475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6FF9A28-3BE0-EA84-B9FB-150AC6B4C746}"/>
              </a:ext>
            </a:extLst>
          </p:cNvPr>
          <p:cNvCxnSpPr>
            <a:stCxn id="8" idx="1"/>
            <a:endCxn id="14" idx="1"/>
          </p:cNvCxnSpPr>
          <p:nvPr/>
        </p:nvCxnSpPr>
        <p:spPr>
          <a:xfrm rot="10800000">
            <a:off x="1496615" y="2390277"/>
            <a:ext cx="454182" cy="876140"/>
          </a:xfrm>
          <a:prstGeom prst="curvedConnector3">
            <a:avLst>
              <a:gd name="adj1" fmla="val 184333"/>
            </a:avLst>
          </a:prstGeom>
          <a:ln w="127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7BDF46B-74B3-FB11-6AA9-D9034426C548}"/>
              </a:ext>
            </a:extLst>
          </p:cNvPr>
          <p:cNvSpPr txBox="1"/>
          <p:nvPr/>
        </p:nvSpPr>
        <p:spPr>
          <a:xfrm>
            <a:off x="698287" y="2758575"/>
            <a:ext cx="732773" cy="230832"/>
          </a:xfrm>
          <a:prstGeom prst="rect">
            <a:avLst/>
          </a:prstGeom>
          <a:noFill/>
        </p:spPr>
        <p:txBody>
          <a:bodyPr wrap="square" rtlCol="0">
            <a:spAutoFit/>
          </a:bodyPr>
          <a:lstStyle/>
          <a:p>
            <a:r>
              <a:rPr lang="en-US" sz="900" dirty="0"/>
              <a:t>Is an</a:t>
            </a:r>
          </a:p>
        </p:txBody>
      </p:sp>
      <p:sp>
        <p:nvSpPr>
          <p:cNvPr id="111" name="TextBox 110">
            <a:extLst>
              <a:ext uri="{FF2B5EF4-FFF2-40B4-BE49-F238E27FC236}">
                <a16:creationId xmlns:a16="http://schemas.microsoft.com/office/drawing/2014/main" id="{C386758C-5B4C-E79C-3B0E-91DE7E912F21}"/>
              </a:ext>
            </a:extLst>
          </p:cNvPr>
          <p:cNvSpPr txBox="1"/>
          <p:nvPr/>
        </p:nvSpPr>
        <p:spPr>
          <a:xfrm>
            <a:off x="6460430" y="2816528"/>
            <a:ext cx="778570" cy="507831"/>
          </a:xfrm>
          <a:prstGeom prst="rect">
            <a:avLst/>
          </a:prstGeom>
          <a:noFill/>
        </p:spPr>
        <p:txBody>
          <a:bodyPr wrap="square" rtlCol="0">
            <a:spAutoFit/>
          </a:bodyPr>
          <a:lstStyle/>
          <a:p>
            <a:r>
              <a:rPr lang="en-US" sz="900" dirty="0"/>
              <a:t>Is composed of …</a:t>
            </a:r>
          </a:p>
        </p:txBody>
      </p:sp>
      <p:sp>
        <p:nvSpPr>
          <p:cNvPr id="27" name="Rectangle 26">
            <a:extLst>
              <a:ext uri="{FF2B5EF4-FFF2-40B4-BE49-F238E27FC236}">
                <a16:creationId xmlns:a16="http://schemas.microsoft.com/office/drawing/2014/main" id="{DB03F4F7-D196-4940-BACD-CFAD14FFBDAC}"/>
              </a:ext>
            </a:extLst>
          </p:cNvPr>
          <p:cNvSpPr/>
          <p:nvPr/>
        </p:nvSpPr>
        <p:spPr>
          <a:xfrm>
            <a:off x="2527639" y="4681488"/>
            <a:ext cx="953544" cy="2102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Software</a:t>
            </a:r>
          </a:p>
        </p:txBody>
      </p:sp>
      <p:sp>
        <p:nvSpPr>
          <p:cNvPr id="118" name="TextBox 117">
            <a:extLst>
              <a:ext uri="{FF2B5EF4-FFF2-40B4-BE49-F238E27FC236}">
                <a16:creationId xmlns:a16="http://schemas.microsoft.com/office/drawing/2014/main" id="{862720CA-A09D-33A9-FCD7-AF782EF3E868}"/>
              </a:ext>
            </a:extLst>
          </p:cNvPr>
          <p:cNvSpPr txBox="1"/>
          <p:nvPr/>
        </p:nvSpPr>
        <p:spPr>
          <a:xfrm>
            <a:off x="3682784" y="2945711"/>
            <a:ext cx="1227333" cy="230832"/>
          </a:xfrm>
          <a:prstGeom prst="rect">
            <a:avLst/>
          </a:prstGeom>
          <a:noFill/>
        </p:spPr>
        <p:txBody>
          <a:bodyPr wrap="square" rtlCol="0">
            <a:spAutoFit/>
          </a:bodyPr>
          <a:lstStyle/>
          <a:p>
            <a:r>
              <a:rPr lang="en-US" sz="900" dirty="0"/>
              <a:t>Is Inventory of</a:t>
            </a:r>
          </a:p>
        </p:txBody>
      </p:sp>
    </p:spTree>
    <p:extLst>
      <p:ext uri="{BB962C8B-B14F-4D97-AF65-F5344CB8AC3E}">
        <p14:creationId xmlns:p14="http://schemas.microsoft.com/office/powerpoint/2010/main" val="29008758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Operations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Operations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Operations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4774203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2"/>
          </p:nvPr>
        </p:nvSpPr>
        <p:spPr>
          <a:xfrm>
            <a:off x="0" y="6553200"/>
            <a:ext cx="1731963" cy="268288"/>
          </a:xfrm>
        </p:spPr>
        <p:txBody>
          <a:bodyPr/>
          <a:lstStyle/>
          <a:p>
            <a:r>
              <a:rPr lang="en-US"/>
              <a:t>28 Mar 2024</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17355963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C567F2-99E9-CD48-B735-80730EB3DEFC}"/>
              </a:ext>
            </a:extLst>
          </p:cNvPr>
          <p:cNvGrpSpPr/>
          <p:nvPr/>
        </p:nvGrpSpPr>
        <p:grpSpPr>
          <a:xfrm>
            <a:off x="4734697" y="3867194"/>
            <a:ext cx="4195220" cy="1835157"/>
            <a:chOff x="6312930" y="4013259"/>
            <a:chExt cx="5593627"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Persons</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6312930" y="5664873"/>
              <a:ext cx="1200203" cy="538610"/>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764323"/>
            <a:ext cx="5876087" cy="3180446"/>
            <a:chOff x="193093" y="1199281"/>
            <a:chExt cx="10771970" cy="5111456"/>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654856"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2092717" y="1695842"/>
              <a:ext cx="1050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25960" y="1199281"/>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898378" y="5538993"/>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459816"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83802" y="4877531"/>
              <a:ext cx="557929" cy="69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295105" y="1248782"/>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Persons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87141" y="3083929"/>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2921006" y="5255528"/>
            <a:ext cx="1152581" cy="507831"/>
          </a:xfrm>
          <a:prstGeom prst="rect">
            <a:avLst/>
          </a:prstGeom>
          <a:noFill/>
          <a:ln>
            <a:noFill/>
          </a:ln>
        </p:spPr>
        <p:txBody>
          <a:bodyPr wrap="square" rtlCol="0">
            <a:spAutoFit/>
          </a:bodyPr>
          <a:lstStyle/>
          <a:p>
            <a:r>
              <a:rPr lang="en-US" sz="675" dirty="0">
                <a:solidFill>
                  <a:srgbClr val="0070C0"/>
                </a:solidFill>
              </a:rPr>
              <a:t>“Actors” are Persons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9615" y="4687952"/>
            <a:ext cx="367456" cy="567576"/>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28 Mar 2024</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22880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A6F-AEEF-BC74-872A-5724EB373DAA}"/>
              </a:ext>
            </a:extLst>
          </p:cNvPr>
          <p:cNvSpPr>
            <a:spLocks noGrp="1"/>
          </p:cNvSpPr>
          <p:nvPr>
            <p:ph type="title"/>
          </p:nvPr>
        </p:nvSpPr>
        <p:spPr>
          <a:xfrm>
            <a:off x="457200" y="0"/>
            <a:ext cx="8229600" cy="1143000"/>
          </a:xfrm>
        </p:spPr>
        <p:txBody>
          <a:bodyPr vert="horz"/>
          <a:lstStyle/>
          <a:p>
            <a:r>
              <a:rPr lang="en-US" dirty="0">
                <a:solidFill>
                  <a:srgbClr val="0099A6"/>
                </a:solidFill>
              </a:rPr>
              <a:t>RASDS Relationship Types</a:t>
            </a:r>
            <a:br>
              <a:rPr lang="en-US" dirty="0">
                <a:solidFill>
                  <a:srgbClr val="0099A6"/>
                </a:solidFill>
              </a:rPr>
            </a:br>
            <a:r>
              <a:rPr lang="en-US" sz="2000" dirty="0">
                <a:solidFill>
                  <a:srgbClr val="0099A6"/>
                </a:solidFill>
              </a:rPr>
              <a:t>(UML derived)</a:t>
            </a:r>
            <a:endParaRPr lang="en-US" dirty="0">
              <a:solidFill>
                <a:srgbClr val="0099A6"/>
              </a:solidFill>
            </a:endParaRPr>
          </a:p>
        </p:txBody>
      </p:sp>
      <p:sp>
        <p:nvSpPr>
          <p:cNvPr id="3" name="Date Placeholder 2">
            <a:extLst>
              <a:ext uri="{FF2B5EF4-FFF2-40B4-BE49-F238E27FC236}">
                <a16:creationId xmlns:a16="http://schemas.microsoft.com/office/drawing/2014/main" id="{9A1E3FAF-B184-9320-4279-B53192FF57A1}"/>
              </a:ext>
            </a:extLst>
          </p:cNvPr>
          <p:cNvSpPr>
            <a:spLocks noGrp="1"/>
          </p:cNvSpPr>
          <p:nvPr>
            <p:ph type="dt" sz="half" idx="2"/>
          </p:nvPr>
        </p:nvSpPr>
        <p:spPr/>
        <p:txBody>
          <a:bodyPr/>
          <a:lstStyle/>
          <a:p>
            <a:r>
              <a:rPr lang="en-US"/>
              <a:t>28 Mar 2024</a:t>
            </a:r>
            <a:endParaRPr lang="en-US" dirty="0"/>
          </a:p>
        </p:txBody>
      </p:sp>
      <p:sp>
        <p:nvSpPr>
          <p:cNvPr id="4" name="TextBox 3">
            <a:extLst>
              <a:ext uri="{FF2B5EF4-FFF2-40B4-BE49-F238E27FC236}">
                <a16:creationId xmlns:a16="http://schemas.microsoft.com/office/drawing/2014/main" id="{98EA603A-F72A-61EB-5067-772FE4310D72}"/>
              </a:ext>
            </a:extLst>
          </p:cNvPr>
          <p:cNvSpPr txBox="1"/>
          <p:nvPr/>
        </p:nvSpPr>
        <p:spPr>
          <a:xfrm>
            <a:off x="3886200" y="1524000"/>
            <a:ext cx="2446504" cy="1448795"/>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a:p>
            <a:pPr>
              <a:lnSpc>
                <a:spcPts val="1800"/>
              </a:lnSpc>
            </a:pPr>
            <a:r>
              <a:rPr lang="en-GB" sz="1000" b="0" dirty="0">
                <a:latin typeface="Arial" panose="020B0604020202020204" pitchFamily="34" charset="0"/>
                <a:cs typeface="Arial" panose="020B0604020202020204" pitchFamily="34" charset="0"/>
              </a:rPr>
              <a:t>Correspondence</a:t>
            </a:r>
            <a:endParaRPr lang="en-GB" sz="1000" b="0" dirty="0">
              <a:solidFill>
                <a:schemeClr val="tx1"/>
              </a:solidFill>
              <a:latin typeface="Arial" panose="020B0604020202020204" pitchFamily="34" charset="0"/>
              <a:cs typeface="Arial" panose="020B0604020202020204" pitchFamily="34" charset="0"/>
            </a:endParaRPr>
          </a:p>
        </p:txBody>
      </p:sp>
      <p:sp>
        <p:nvSpPr>
          <p:cNvPr id="5" name="Rectangle 12">
            <a:extLst>
              <a:ext uri="{FF2B5EF4-FFF2-40B4-BE49-F238E27FC236}">
                <a16:creationId xmlns:a16="http://schemas.microsoft.com/office/drawing/2014/main" id="{EF17531E-C4C8-61BA-0270-B744FB2724B4}"/>
              </a:ext>
            </a:extLst>
          </p:cNvPr>
          <p:cNvSpPr>
            <a:spLocks noChangeArrowheads="1"/>
          </p:cNvSpPr>
          <p:nvPr/>
        </p:nvSpPr>
        <p:spPr bwMode="auto">
          <a:xfrm>
            <a:off x="1447800" y="1143391"/>
            <a:ext cx="60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grpSp>
        <p:nvGrpSpPr>
          <p:cNvPr id="6" name="Group 5">
            <a:extLst>
              <a:ext uri="{FF2B5EF4-FFF2-40B4-BE49-F238E27FC236}">
                <a16:creationId xmlns:a16="http://schemas.microsoft.com/office/drawing/2014/main" id="{B7C9252F-BC72-3350-2EFA-E6BB3B093105}"/>
              </a:ext>
            </a:extLst>
          </p:cNvPr>
          <p:cNvGrpSpPr/>
          <p:nvPr/>
        </p:nvGrpSpPr>
        <p:grpSpPr>
          <a:xfrm>
            <a:off x="2788999" y="1619229"/>
            <a:ext cx="874287" cy="966969"/>
            <a:chOff x="3764599" y="2894079"/>
            <a:chExt cx="874287" cy="966969"/>
          </a:xfrm>
        </p:grpSpPr>
        <p:cxnSp>
          <p:nvCxnSpPr>
            <p:cNvPr id="7" name="Straight Connector 6">
              <a:extLst>
                <a:ext uri="{FF2B5EF4-FFF2-40B4-BE49-F238E27FC236}">
                  <a16:creationId xmlns:a16="http://schemas.microsoft.com/office/drawing/2014/main" id="{A4326774-A593-3574-9679-3D6CD4F7A87E}"/>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8" name="Group 7">
              <a:extLst>
                <a:ext uri="{FF2B5EF4-FFF2-40B4-BE49-F238E27FC236}">
                  <a16:creationId xmlns:a16="http://schemas.microsoft.com/office/drawing/2014/main" id="{A5625BA9-26F5-E628-1B72-4C1E51FF4A16}"/>
                </a:ext>
              </a:extLst>
            </p:cNvPr>
            <p:cNvGrpSpPr/>
            <p:nvPr/>
          </p:nvGrpSpPr>
          <p:grpSpPr>
            <a:xfrm flipH="1">
              <a:off x="3764599" y="3130211"/>
              <a:ext cx="874287" cy="123469"/>
              <a:chOff x="2411760" y="3271836"/>
              <a:chExt cx="874287" cy="123469"/>
            </a:xfrm>
          </p:grpSpPr>
          <p:cxnSp>
            <p:nvCxnSpPr>
              <p:cNvPr id="16" name="Straight Connector 15">
                <a:extLst>
                  <a:ext uri="{FF2B5EF4-FFF2-40B4-BE49-F238E27FC236}">
                    <a16:creationId xmlns:a16="http://schemas.microsoft.com/office/drawing/2014/main" id="{83D34B55-D6D4-9899-50EA-F685F57C6B5B}"/>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Flowchart: Decision 17">
                <a:extLst>
                  <a:ext uri="{FF2B5EF4-FFF2-40B4-BE49-F238E27FC236}">
                    <a16:creationId xmlns:a16="http://schemas.microsoft.com/office/drawing/2014/main" id="{D2064579-42BB-8591-E624-CE449B6F05F3}"/>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9" name="Group 8">
              <a:extLst>
                <a:ext uri="{FF2B5EF4-FFF2-40B4-BE49-F238E27FC236}">
                  <a16:creationId xmlns:a16="http://schemas.microsoft.com/office/drawing/2014/main" id="{763F4EB2-4A7F-F75C-A057-D6B53F7DF047}"/>
                </a:ext>
              </a:extLst>
            </p:cNvPr>
            <p:cNvGrpSpPr/>
            <p:nvPr/>
          </p:nvGrpSpPr>
          <p:grpSpPr>
            <a:xfrm flipH="1">
              <a:off x="3764599" y="3363126"/>
              <a:ext cx="874287" cy="123469"/>
              <a:chOff x="2411760" y="3511281"/>
              <a:chExt cx="874287" cy="123469"/>
            </a:xfrm>
          </p:grpSpPr>
          <p:cxnSp>
            <p:nvCxnSpPr>
              <p:cNvPr id="14" name="Straight Connector 13">
                <a:extLst>
                  <a:ext uri="{FF2B5EF4-FFF2-40B4-BE49-F238E27FC236}">
                    <a16:creationId xmlns:a16="http://schemas.microsoft.com/office/drawing/2014/main" id="{9DC85DCD-5364-E8E3-51CF-06975FCD9AAB}"/>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 name="Flowchart: Decision 18">
                <a:extLst>
                  <a:ext uri="{FF2B5EF4-FFF2-40B4-BE49-F238E27FC236}">
                    <a16:creationId xmlns:a16="http://schemas.microsoft.com/office/drawing/2014/main" id="{ADEA343E-7C9C-8CA2-FCA8-22BC3E6A5F41}"/>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10" name="Group 9">
              <a:extLst>
                <a:ext uri="{FF2B5EF4-FFF2-40B4-BE49-F238E27FC236}">
                  <a16:creationId xmlns:a16="http://schemas.microsoft.com/office/drawing/2014/main" id="{A46FCA09-F805-6652-F03F-540569BF0F64}"/>
                </a:ext>
              </a:extLst>
            </p:cNvPr>
            <p:cNvGrpSpPr/>
            <p:nvPr/>
          </p:nvGrpSpPr>
          <p:grpSpPr>
            <a:xfrm flipH="1">
              <a:off x="3764599" y="2894079"/>
              <a:ext cx="874287" cy="126020"/>
              <a:chOff x="2411760" y="3031961"/>
              <a:chExt cx="874287" cy="126020"/>
            </a:xfrm>
          </p:grpSpPr>
          <p:cxnSp>
            <p:nvCxnSpPr>
              <p:cNvPr id="12" name="Straight Connector 11">
                <a:extLst>
                  <a:ext uri="{FF2B5EF4-FFF2-40B4-BE49-F238E27FC236}">
                    <a16:creationId xmlns:a16="http://schemas.microsoft.com/office/drawing/2014/main" id="{8E2FBC6F-94CE-93C0-F2CE-FAD95D72F35B}"/>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Isosceles Triangle 19">
                <a:extLst>
                  <a:ext uri="{FF2B5EF4-FFF2-40B4-BE49-F238E27FC236}">
                    <a16:creationId xmlns:a16="http://schemas.microsoft.com/office/drawing/2014/main" id="{06C5B0F1-D0D4-E49C-3564-434051B3EE32}"/>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11" name="Straight Connector 10">
              <a:extLst>
                <a:ext uri="{FF2B5EF4-FFF2-40B4-BE49-F238E27FC236}">
                  <a16:creationId xmlns:a16="http://schemas.microsoft.com/office/drawing/2014/main" id="{94157475-39F6-9752-D9AD-33FBD67CE9E9}"/>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19" name="TextBox 18">
            <a:extLst>
              <a:ext uri="{FF2B5EF4-FFF2-40B4-BE49-F238E27FC236}">
                <a16:creationId xmlns:a16="http://schemas.microsoft.com/office/drawing/2014/main" id="{108A606D-3851-8BDB-5D29-E8DE9553D29A}"/>
              </a:ext>
            </a:extLst>
          </p:cNvPr>
          <p:cNvSpPr txBox="1"/>
          <p:nvPr/>
        </p:nvSpPr>
        <p:spPr>
          <a:xfrm>
            <a:off x="434419" y="3174203"/>
            <a:ext cx="7772400" cy="3067571"/>
          </a:xfrm>
          <a:prstGeom prst="rect">
            <a:avLst/>
          </a:prstGeom>
          <a:noFill/>
        </p:spPr>
        <p:txBody>
          <a:bodyPr wrap="square">
            <a:spAutoFit/>
          </a:bodyPr>
          <a:lstStyle/>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Inheritance</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a:t>
            </a:r>
            <a:r>
              <a:rPr lang="en-US" sz="1100" b="1" dirty="0"/>
              <a:t>he ability of one class (child class) to inherit the identical functionality of another class (super class), and then add new functionality of its own.  E.g. super class: “round ball”, child classes: “baseball”, “soccer ball”, “basketball”, but not “football”</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Composition</a:t>
            </a:r>
            <a:r>
              <a:rPr lang="en-GB" sz="1400" b="0" dirty="0">
                <a:solidFill>
                  <a:schemeClr val="tx1"/>
                </a:solidFill>
                <a:latin typeface="Arial" panose="020B0604020202020204" pitchFamily="34" charset="0"/>
                <a:cs typeface="Arial" panose="020B0604020202020204" pitchFamily="34" charset="0"/>
              </a:rPr>
              <a:t>: A</a:t>
            </a:r>
            <a:r>
              <a:rPr lang="en-US" sz="1100" b="1" dirty="0"/>
              <a:t> special case of association that describes a relationship between a whole and its existential parts.  E.g. a person, with head, arms, legs.  Note that the parts cannot exist separate from the rest of the person.</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Aggregation</a:t>
            </a:r>
            <a:r>
              <a:rPr lang="en-GB" sz="1400" b="0" dirty="0">
                <a:solidFill>
                  <a:schemeClr val="tx1"/>
                </a:solidFill>
                <a:latin typeface="Arial" panose="020B0604020202020204" pitchFamily="34" charset="0"/>
                <a:cs typeface="Arial" panose="020B0604020202020204" pitchFamily="34" charset="0"/>
              </a:rPr>
              <a:t>: </a:t>
            </a:r>
            <a:r>
              <a:rPr lang="en-US" sz="1100" b="1" dirty="0"/>
              <a:t>a special type of association in which objects are assembled or configured together to create a more complex object.  </a:t>
            </a:r>
            <a:r>
              <a:rPr lang="en-US" sz="1100" dirty="0"/>
              <a:t>E.g. a car is assembled from a body, wheels, and an engine.  Note that the engine can exist apart from the rest of the car</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Association (other relationship, labelled)</a:t>
            </a:r>
            <a:r>
              <a:rPr lang="en-GB" sz="1400" b="0" dirty="0">
                <a:solidFill>
                  <a:schemeClr val="tx1"/>
                </a:solidFill>
                <a:latin typeface="Arial" panose="020B0604020202020204" pitchFamily="34" charset="0"/>
                <a:cs typeface="Arial" panose="020B0604020202020204" pitchFamily="34" charset="0"/>
              </a:rPr>
              <a:t>: </a:t>
            </a:r>
            <a:r>
              <a:rPr lang="en-US" sz="1100" dirty="0"/>
              <a:t>Association is a relationship between classifiers which is used to show that instances of classifiers could be either linked to each other or combined logically.</a:t>
            </a:r>
            <a:endParaRPr lang="en-GB" sz="1100" dirty="0"/>
          </a:p>
          <a:p>
            <a:pPr marL="342900" indent="-342900">
              <a:lnSpc>
                <a:spcPts val="1800"/>
              </a:lnSpc>
              <a:buFont typeface="Arial" panose="020B0604020202020204" pitchFamily="34" charset="0"/>
              <a:buChar char="•"/>
            </a:pPr>
            <a:r>
              <a:rPr lang="en-GB" sz="1400" u="sng" dirty="0">
                <a:solidFill>
                  <a:schemeClr val="tx1"/>
                </a:solidFill>
                <a:latin typeface="Arial" panose="020B0604020202020204" pitchFamily="34" charset="0"/>
                <a:cs typeface="Arial" panose="020B0604020202020204" pitchFamily="34" charset="0"/>
              </a:rPr>
              <a:t>Directional Association</a:t>
            </a:r>
            <a:r>
              <a:rPr lang="en-GB" sz="14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A</a:t>
            </a:r>
            <a:r>
              <a:rPr lang="en-US" sz="1100" b="1" dirty="0"/>
              <a:t>ssociations that are navigable in only one direction</a:t>
            </a:r>
            <a:r>
              <a:rPr lang="en-US" sz="1100" dirty="0"/>
              <a:t>. A directed association indicates that control flows from one classifier to another; for example an actor to a use case.</a:t>
            </a:r>
            <a:endParaRPr lang="en-GB" sz="1400" b="0" dirty="0">
              <a:solidFill>
                <a:schemeClr val="tx1"/>
              </a:solidFill>
              <a:latin typeface="Arial" panose="020B0604020202020204" pitchFamily="34" charset="0"/>
              <a:cs typeface="Arial" panose="020B0604020202020204" pitchFamily="34" charset="0"/>
            </a:endParaRPr>
          </a:p>
        </p:txBody>
      </p:sp>
      <p:sp>
        <p:nvSpPr>
          <p:cNvPr id="18" name="Date Placeholder 1">
            <a:extLst>
              <a:ext uri="{FF2B5EF4-FFF2-40B4-BE49-F238E27FC236}">
                <a16:creationId xmlns:a16="http://schemas.microsoft.com/office/drawing/2014/main" id="{E3410661-89D2-8596-8100-FE8472D9EBB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3-3</a:t>
            </a:r>
          </a:p>
        </p:txBody>
      </p:sp>
      <p:cxnSp>
        <p:nvCxnSpPr>
          <p:cNvPr id="20" name="Straight Connector 19">
            <a:extLst>
              <a:ext uri="{FF2B5EF4-FFF2-40B4-BE49-F238E27FC236}">
                <a16:creationId xmlns:a16="http://schemas.microsoft.com/office/drawing/2014/main" id="{31C99A02-0BA7-9733-2780-BBC0BAB598C9}"/>
              </a:ext>
            </a:extLst>
          </p:cNvPr>
          <p:cNvCxnSpPr/>
          <p:nvPr/>
        </p:nvCxnSpPr>
        <p:spPr bwMode="auto">
          <a:xfrm flipH="1">
            <a:off x="2786736" y="2819400"/>
            <a:ext cx="870864" cy="0"/>
          </a:xfrm>
          <a:prstGeom prst="line">
            <a:avLst/>
          </a:prstGeom>
          <a:noFill/>
          <a:ln w="9525" cap="flat" cmpd="sng" algn="ctr">
            <a:solidFill>
              <a:schemeClr val="tx1"/>
            </a:solidFill>
            <a:prstDash val="lgDash"/>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13613228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28 Mar 2024</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28 Mar 2024</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504151"/>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490122"/>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937653"/>
            <a:ext cx="1374969"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rPr>
              <a:t>Enterprise</a:t>
            </a:r>
            <a:endParaRPr kumimoji="1" lang="ja-JP" altLang="en-US" sz="1600" b="1" dirty="0">
              <a:solidFill>
                <a:srgbClr val="00B05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606091"/>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338" y="5280543"/>
            <a:ext cx="1696055"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3055908"/>
            <a:ext cx="1487506" cy="338554"/>
          </a:xfrm>
          <a:prstGeom prst="rect">
            <a:avLst/>
          </a:prstGeom>
          <a:noFill/>
        </p:spPr>
        <p:txBody>
          <a:bodyPr wrap="square" rtlCol="0">
            <a:spAutoFit/>
          </a:bodyPr>
          <a:lstStyle/>
          <a:p>
            <a:r>
              <a:rPr kumimoji="1" lang="en-US" altLang="ja-JP" sz="1600" b="1" dirty="0">
                <a:solidFill>
                  <a:srgbClr val="0070C0"/>
                </a:solidFill>
                <a:latin typeface="Cambria" panose="02040503050406030204" pitchFamily="18" charset="0"/>
              </a:rPr>
              <a:t>Function</a:t>
            </a:r>
            <a:endParaRPr kumimoji="1" lang="ja-JP" altLang="en-US" sz="1600" b="1" dirty="0">
              <a:solidFill>
                <a:srgbClr val="0070C0"/>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643014"/>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695159"/>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655479"/>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623646"/>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573971"/>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5136357"/>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54547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32846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86361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65632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415757"/>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4089484"/>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947272"/>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3146200"/>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445172"/>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504151"/>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4110307"/>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78249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401466"/>
            <a:ext cx="1696055" cy="584775"/>
          </a:xfrm>
          <a:prstGeom prst="rect">
            <a:avLst/>
          </a:prstGeom>
          <a:noFill/>
        </p:spPr>
        <p:txBody>
          <a:bodyPr wrap="square" rtlCol="0">
            <a:spAutoFit/>
          </a:bodyPr>
          <a:lstStyle/>
          <a:p>
            <a:r>
              <a:rPr lang="en-US" altLang="ja-JP" sz="1600" b="1" dirty="0">
                <a:solidFill>
                  <a:schemeClr val="accent4">
                    <a:lumMod val="75000"/>
                  </a:schemeClr>
                </a:solidFill>
                <a:latin typeface="Cambria" panose="02040503050406030204" pitchFamily="18" charset="0"/>
                <a:ea typeface="Cambria" panose="02040503050406030204" pitchFamily="18" charset="0"/>
              </a:rPr>
              <a:t>Connectivity</a:t>
            </a:r>
          </a:p>
          <a:p>
            <a:r>
              <a:rPr kumimoji="1" lang="en-US" altLang="ja-JP" sz="1600" b="1" dirty="0">
                <a:solidFill>
                  <a:schemeClr val="accent4">
                    <a:lumMod val="75000"/>
                  </a:schemeClr>
                </a:solidFill>
                <a:latin typeface="Cambria" panose="02040503050406030204" pitchFamily="18" charset="0"/>
                <a:ea typeface="Cambria" panose="02040503050406030204" pitchFamily="18" charset="0"/>
              </a:rPr>
              <a:t>(Structure)</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4114800"/>
            <a:ext cx="1858472" cy="338554"/>
          </a:xfrm>
          <a:prstGeom prst="rect">
            <a:avLst/>
          </a:prstGeom>
          <a:noFill/>
        </p:spPr>
        <p:txBody>
          <a:bodyPr wrap="square" rtlCol="0">
            <a:spAutoFit/>
          </a:bodyPr>
          <a:lstStyle/>
          <a:p>
            <a:r>
              <a:rPr kumimoji="1" lang="en-US" altLang="ja-JP" sz="1600" b="1" dirty="0">
                <a:solidFill>
                  <a:schemeClr val="accent6">
                    <a:lumMod val="50000"/>
                  </a:schemeClr>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442279"/>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6058991"/>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765601"/>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6268307"/>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832375"/>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698980"/>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604938"/>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340820"/>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94E6C4A-4192-9AAA-BE9E-953417E623ED}"/>
              </a:ext>
            </a:extLst>
          </p:cNvPr>
          <p:cNvSpPr txBox="1"/>
          <p:nvPr/>
        </p:nvSpPr>
        <p:spPr>
          <a:xfrm>
            <a:off x="14724" y="-17307"/>
            <a:ext cx="9144000" cy="584775"/>
          </a:xfrm>
          <a:prstGeom prst="rect">
            <a:avLst/>
          </a:prstGeom>
        </p:spPr>
        <p:txBody>
          <a:bodyPr vert="horz"/>
          <a:lstStyle>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dirty="0"/>
              <a:t>Proposed Utilization of RASDS/RASDS++</a:t>
            </a:r>
            <a:endParaRPr lang="ja-JP" altLang="en-US" dirty="0"/>
          </a:p>
        </p:txBody>
      </p: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484192"/>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3047797"/>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3050817"/>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645522" y="3968683"/>
            <a:ext cx="1357228" cy="293933"/>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Protocol</a:t>
            </a:r>
            <a:endParaRPr kumimoji="1" lang="ja-JP" altLang="en-US" sz="1300" dirty="0">
              <a:solidFill>
                <a:schemeClr val="accent6">
                  <a:lumMod val="75000"/>
                </a:schemeClr>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5157013" y="3962152"/>
            <a:ext cx="682290" cy="235090"/>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RF</a:t>
            </a:r>
            <a:endParaRPr kumimoji="1" lang="ja-JP" altLang="en-US" sz="1300" dirty="0">
              <a:solidFill>
                <a:schemeClr val="accent6">
                  <a:lumMod val="75000"/>
                </a:schemeClr>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482200"/>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476191"/>
            <a:ext cx="1569224" cy="297511"/>
          </a:xfrm>
          <a:prstGeom prst="ellipse">
            <a:avLst/>
          </a:prstGeom>
          <a:solidFill>
            <a:schemeClr val="accent6">
              <a:lumMod val="60000"/>
              <a:lumOff val="40000"/>
            </a:scheme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Data model</a:t>
            </a:r>
            <a:endParaRPr kumimoji="1" lang="ja-JP" altLang="en-US" sz="1300" dirty="0">
              <a:solidFill>
                <a:schemeClr val="accent6">
                  <a:lumMod val="75000"/>
                </a:schemeClr>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920685"/>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8" name="グループ化 157">
            <a:extLst>
              <a:ext uri="{FF2B5EF4-FFF2-40B4-BE49-F238E27FC236}">
                <a16:creationId xmlns:a16="http://schemas.microsoft.com/office/drawing/2014/main" id="{4E405ADE-EEAD-C68D-8D70-60E5683F776B}"/>
              </a:ext>
            </a:extLst>
          </p:cNvPr>
          <p:cNvGrpSpPr/>
          <p:nvPr/>
        </p:nvGrpSpPr>
        <p:grpSpPr>
          <a:xfrm>
            <a:off x="2648916" y="1421517"/>
            <a:ext cx="4486151" cy="1466730"/>
            <a:chOff x="2674516" y="1225025"/>
            <a:chExt cx="4486151" cy="1466730"/>
          </a:xfrm>
        </p:grpSpPr>
        <p:sp>
          <p:nvSpPr>
            <p:cNvPr id="8" name="フローチャート: データ 7">
              <a:extLst>
                <a:ext uri="{FF2B5EF4-FFF2-40B4-BE49-F238E27FC236}">
                  <a16:creationId xmlns:a16="http://schemas.microsoft.com/office/drawing/2014/main" id="{E688FDC7-CDA2-510E-FE04-73DA1DD2BA1E}"/>
                </a:ext>
              </a:extLst>
            </p:cNvPr>
            <p:cNvSpPr/>
            <p:nvPr/>
          </p:nvSpPr>
          <p:spPr>
            <a:xfrm>
              <a:off x="2674516" y="1243463"/>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rot="2539700">
              <a:off x="3863480" y="1388584"/>
              <a:ext cx="709782" cy="1196330"/>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68976" y="124346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123131" y="19546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40449" y="1587340"/>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40535" y="241715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51017" y="126934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79070" y="123056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94110" y="12454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88588" y="122502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94952" y="1289020"/>
              <a:ext cx="357551" cy="638408"/>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80388" y="217528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220770" y="1759473"/>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71511" y="139345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1B708FEB-E7A0-98E2-D571-35C55285BA7E}"/>
              </a:ext>
            </a:extLst>
          </p:cNvPr>
          <p:cNvCxnSpPr>
            <a:cxnSpLocks/>
          </p:cNvCxnSpPr>
          <p:nvPr/>
        </p:nvCxnSpPr>
        <p:spPr>
          <a:xfrm flipH="1">
            <a:off x="3957262" y="2093234"/>
            <a:ext cx="1066" cy="349636"/>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450E21F-3DA8-D54A-44E1-E77FEB0D3294}"/>
              </a:ext>
            </a:extLst>
          </p:cNvPr>
          <p:cNvCxnSpPr>
            <a:cxnSpLocks/>
          </p:cNvCxnSpPr>
          <p:nvPr/>
        </p:nvCxnSpPr>
        <p:spPr>
          <a:xfrm>
            <a:off x="4321778" y="1904288"/>
            <a:ext cx="0" cy="30529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326536"/>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1" name="グループ化 160">
            <a:extLst>
              <a:ext uri="{FF2B5EF4-FFF2-40B4-BE49-F238E27FC236}">
                <a16:creationId xmlns:a16="http://schemas.microsoft.com/office/drawing/2014/main" id="{8D179726-6027-BCE9-5211-61ABD02EADF1}"/>
              </a:ext>
            </a:extLst>
          </p:cNvPr>
          <p:cNvGrpSpPr/>
          <p:nvPr/>
        </p:nvGrpSpPr>
        <p:grpSpPr>
          <a:xfrm>
            <a:off x="2623188" y="914183"/>
            <a:ext cx="4486151" cy="1438513"/>
            <a:chOff x="7609753" y="512433"/>
            <a:chExt cx="4486151" cy="1438513"/>
          </a:xfrm>
        </p:grpSpPr>
        <p:sp>
          <p:nvSpPr>
            <p:cNvPr id="59" name="フローチャート: データ 58">
              <a:extLst>
                <a:ext uri="{FF2B5EF4-FFF2-40B4-BE49-F238E27FC236}">
                  <a16:creationId xmlns:a16="http://schemas.microsoft.com/office/drawing/2014/main" id="{CB68DF6A-222B-3A22-B97B-5BDB252B928C}"/>
                </a:ext>
              </a:extLst>
            </p:cNvPr>
            <p:cNvSpPr/>
            <p:nvPr/>
          </p:nvSpPr>
          <p:spPr>
            <a:xfrm>
              <a:off x="7609753" y="528537"/>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7770790" y="512433"/>
              <a:ext cx="4225506" cy="1438513"/>
              <a:chOff x="7770790" y="512433"/>
              <a:chExt cx="4225506" cy="1438513"/>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528537"/>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12397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8786289" y="625106"/>
              <a:ext cx="709782" cy="1196330"/>
            </a:xfrm>
            <a:prstGeom prst="ellipse">
              <a:avLst/>
            </a:prstGeom>
            <a:solidFill>
              <a:srgbClr val="C5E0B4">
                <a:alpha val="7098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10027350" y="594770"/>
              <a:ext cx="432804" cy="609408"/>
            </a:xfrm>
            <a:prstGeom prst="ellipse">
              <a:avLst/>
            </a:prstGeom>
            <a:solidFill>
              <a:srgbClr val="C5E0B4">
                <a:alpha val="6000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gr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533094"/>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5" name="テキスト ボックス 74">
            <a:extLst>
              <a:ext uri="{FF2B5EF4-FFF2-40B4-BE49-F238E27FC236}">
                <a16:creationId xmlns:a16="http://schemas.microsoft.com/office/drawing/2014/main" id="{F13B3091-3F30-E95E-19A5-070EE3B8BCC3}"/>
              </a:ext>
            </a:extLst>
          </p:cNvPr>
          <p:cNvSpPr txBox="1"/>
          <p:nvPr/>
        </p:nvSpPr>
        <p:spPr>
          <a:xfrm>
            <a:off x="287167" y="381000"/>
            <a:ext cx="8645236" cy="757130"/>
          </a:xfrm>
          <a:prstGeom prst="rect">
            <a:avLst/>
          </a:prstGeom>
        </p:spPr>
        <p:txBody>
          <a:bodyPr vert="horz"/>
          <a:lstStyle>
            <a:defPPr>
              <a:defRPr lang="en-US"/>
            </a:defPPr>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sz="1600" dirty="0"/>
              <a:t>3D-view of views: Viewpoints, adding Lifecycle, Scope dimensions</a:t>
            </a:r>
            <a:endParaRPr lang="ja-JP" altLang="en-US" sz="1600" dirty="0"/>
          </a:p>
        </p:txBody>
      </p: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351927"/>
            <a:ext cx="865942" cy="492443"/>
          </a:xfrm>
          <a:prstGeom prst="rect">
            <a:avLst/>
          </a:prstGeom>
          <a:noFill/>
        </p:spPr>
        <p:txBody>
          <a:bodyPr wrap="none" rtlCol="0">
            <a:spAutoFit/>
          </a:bodyPr>
          <a:lstStyle/>
          <a:p>
            <a:pPr algn="ctr"/>
            <a:r>
              <a:rPr kumimoji="1" lang="en-US" altLang="ja-JP" sz="1300" dirty="0">
                <a:solidFill>
                  <a:srgbClr val="00B050"/>
                </a:solidFill>
                <a:latin typeface="Cambria" panose="02040503050406030204" pitchFamily="18" charset="0"/>
                <a:ea typeface="Cambria" panose="02040503050406030204" pitchFamily="18" charset="0"/>
              </a:rPr>
              <a:t>Business</a:t>
            </a:r>
          </a:p>
          <a:p>
            <a:pPr algn="ctr"/>
            <a:r>
              <a:rPr kumimoji="1" lang="en-US" altLang="ja-JP" sz="1300" dirty="0">
                <a:solidFill>
                  <a:srgbClr val="00B050"/>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691607"/>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615017"/>
            <a:ext cx="1696055" cy="338554"/>
          </a:xfrm>
          <a:prstGeom prst="rect">
            <a:avLst/>
          </a:prstGeom>
          <a:noFill/>
        </p:spPr>
        <p:txBody>
          <a:bodyPr wrap="square" rtlCol="0">
            <a:spAutoFit/>
          </a:bodyPr>
          <a:lstStyle/>
          <a:p>
            <a:r>
              <a:rPr kumimoji="1" lang="en-US" altLang="ja-JP" sz="1600" b="1" dirty="0">
                <a:solidFill>
                  <a:srgbClr val="7030A0"/>
                </a:solidFill>
                <a:latin typeface="Cambria" panose="02040503050406030204" pitchFamily="18" charset="0"/>
                <a:ea typeface="Cambria" panose="02040503050406030204" pitchFamily="18" charset="0"/>
              </a:rPr>
              <a:t>Operations</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875147"/>
            <a:ext cx="1643078" cy="340539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4724" y="6285374"/>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10" name="Date Placeholder 9">
            <a:extLst>
              <a:ext uri="{FF2B5EF4-FFF2-40B4-BE49-F238E27FC236}">
                <a16:creationId xmlns:a16="http://schemas.microsoft.com/office/drawing/2014/main" id="{AA2DE28C-1149-096D-14C4-6A71DA2FF984}"/>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3" name="TextBox 32">
            <a:extLst>
              <a:ext uri="{FF2B5EF4-FFF2-40B4-BE49-F238E27FC236}">
                <a16:creationId xmlns:a16="http://schemas.microsoft.com/office/drawing/2014/main" id="{AD014943-2A0D-6204-E677-4991E4B4282A}"/>
              </a:ext>
            </a:extLst>
          </p:cNvPr>
          <p:cNvSpPr txBox="1"/>
          <p:nvPr/>
        </p:nvSpPr>
        <p:spPr>
          <a:xfrm>
            <a:off x="62152" y="577702"/>
            <a:ext cx="4579494" cy="707886"/>
          </a:xfrm>
          <a:prstGeom prst="rect">
            <a:avLst/>
          </a:prstGeom>
          <a:noFill/>
        </p:spPr>
        <p:txBody>
          <a:bodyPr wrap="square">
            <a:spAutoFit/>
          </a:bodyPr>
          <a:lstStyle/>
          <a:p>
            <a:r>
              <a:rPr kumimoji="1" lang="en-US" altLang="ja-JP" sz="2000" b="1" dirty="0">
                <a:solidFill>
                  <a:srgbClr val="FF0000"/>
                </a:solidFill>
                <a:latin typeface="Cambria" panose="02040503050406030204" pitchFamily="18" charset="0"/>
                <a:ea typeface="Cambria" panose="02040503050406030204" pitchFamily="18" charset="0"/>
              </a:rPr>
              <a:t>Try to align the colors of VP &amp; objects w/ RASDS canonical choices</a:t>
            </a:r>
            <a:endParaRPr lang="en-US" sz="2000" dirty="0"/>
          </a:p>
        </p:txBody>
      </p:sp>
    </p:spTree>
    <p:extLst>
      <p:ext uri="{BB962C8B-B14F-4D97-AF65-F5344CB8AC3E}">
        <p14:creationId xmlns:p14="http://schemas.microsoft.com/office/powerpoint/2010/main" val="2545719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Operations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Operations Viewpoint describe the tasks and activities, Operations elements, and resource flow exchanges required to conduct operations. A pure Operations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Operations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30507056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dirty="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dirty="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dirty="0">
                          <a:hlinkClick r:id="rId7"/>
                        </a:rPr>
                        <a:t>OV-6a: Operational Rules Model</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dirty="0">
                <a:latin typeface="Arial" panose="020B0604020202020204" pitchFamily="34" charset="0"/>
              </a:rPr>
              <a:t>Operations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28179426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28 Mar 2024</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325271812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dirty="0">
                          <a:hlinkClick r:id="rId7"/>
                        </a:rPr>
                        <a:t>SvcV-5 Operational Activity to Services Traceability Matrix</a:t>
                      </a:r>
                      <a:endParaRPr lang="en-US" sz="1100" dirty="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14394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C00000"/>
                </a:solidFill>
              </a:rPr>
              <a:t>Example</a:t>
            </a:r>
            <a:r>
              <a:rPr lang="en-US" sz="2000" dirty="0">
                <a:solidFill>
                  <a:srgbClr val="0099A6"/>
                </a:solidFill>
              </a:rPr>
              <a:t> Ontology - Formalized Relationships among Terms</a:t>
            </a:r>
            <a:br>
              <a:rPr lang="en-US" sz="2000" dirty="0">
                <a:solidFill>
                  <a:srgbClr val="0099A6"/>
                </a:solidFill>
              </a:rPr>
            </a:br>
            <a:r>
              <a:rPr lang="en-US" sz="1800" dirty="0">
                <a:solidFill>
                  <a:srgbClr val="FF0000"/>
                </a:solidFill>
              </a:rPr>
              <a:t>(Functional Viewpoint example with added Correspondences)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202088" y="1269344"/>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743200"/>
            <a:ext cx="11239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Main Object</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1190734" cy="102948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371975" y="1783694"/>
            <a:ext cx="1315888" cy="95950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334673" y="3159533"/>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5687863" y="1853571"/>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124684" y="3772688"/>
            <a:ext cx="928688"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76589" y="2748135"/>
            <a:ext cx="809611" cy="219291"/>
          </a:xfrm>
          <a:prstGeom prst="rect">
            <a:avLst/>
          </a:prstGeom>
          <a:noFill/>
        </p:spPr>
        <p:txBody>
          <a:bodyPr wrap="square" rtlCol="0">
            <a:spAutoFit/>
          </a:bodyPr>
          <a:lstStyle/>
          <a:p>
            <a:r>
              <a:rPr lang="en-US" sz="825" dirty="0"/>
              <a:t>Exposes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33600" y="2750646"/>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3105150" y="3000375"/>
            <a:ext cx="704850" cy="744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398397" y="5157651"/>
            <a:ext cx="3080817" cy="1200329"/>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Correspondence</a:t>
            </a:r>
            <a:r>
              <a:rPr lang="en-US" sz="900" dirty="0">
                <a:solidFill>
                  <a:srgbClr val="0070C0"/>
                </a:solidFill>
              </a:rPr>
              <a:t>: A function such that for elements in one viewpoint there is a related element in another viewpoint; the condition of being in conformity from elements in one viewpoint to elements in another. </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2679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19375" y="3264996"/>
            <a:ext cx="998841"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71975" y="2743200"/>
            <a:ext cx="561975" cy="257175"/>
          </a:xfrm>
          <a:prstGeom prst="bentConnector4">
            <a:avLst>
              <a:gd name="adj1" fmla="val -40678"/>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45" name="TextBox 44">
            <a:extLst>
              <a:ext uri="{FF2B5EF4-FFF2-40B4-BE49-F238E27FC236}">
                <a16:creationId xmlns:a16="http://schemas.microsoft.com/office/drawing/2014/main" id="{BF17284B-FA41-69E5-000B-D0730ED6BDA8}"/>
              </a:ext>
            </a:extLst>
          </p:cNvPr>
          <p:cNvSpPr txBox="1"/>
          <p:nvPr/>
        </p:nvSpPr>
        <p:spPr>
          <a:xfrm>
            <a:off x="5689552" y="3341994"/>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10" name="Flowchart: Decision 17">
            <a:extLst>
              <a:ext uri="{FF2B5EF4-FFF2-40B4-BE49-F238E27FC236}">
                <a16:creationId xmlns:a16="http://schemas.microsoft.com/office/drawing/2014/main" id="{EA434AE0-460F-EB5D-C7F5-09C37EF50649}"/>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9" name="TextBox 18">
            <a:extLst>
              <a:ext uri="{FF2B5EF4-FFF2-40B4-BE49-F238E27FC236}">
                <a16:creationId xmlns:a16="http://schemas.microsoft.com/office/drawing/2014/main" id="{7019DB81-C955-F25A-FCB7-90B0CDA94121}"/>
              </a:ext>
            </a:extLst>
          </p:cNvPr>
          <p:cNvSpPr txBox="1"/>
          <p:nvPr/>
        </p:nvSpPr>
        <p:spPr>
          <a:xfrm>
            <a:off x="4135504" y="5491520"/>
            <a:ext cx="4708688" cy="646331"/>
          </a:xfrm>
          <a:prstGeom prst="rect">
            <a:avLst/>
          </a:prstGeom>
          <a:noFill/>
        </p:spPr>
        <p:txBody>
          <a:bodyPr wrap="square">
            <a:spAutoFit/>
          </a:bodyPr>
          <a:lstStyle/>
          <a:p>
            <a:pPr lvl="1"/>
            <a:r>
              <a:rPr lang="en-US" sz="1200" u="sng" dirty="0">
                <a:solidFill>
                  <a:srgbClr val="C00000"/>
                </a:solidFill>
              </a:rPr>
              <a:t>Correspondence</a:t>
            </a:r>
            <a:r>
              <a:rPr lang="en-US" sz="1200" dirty="0">
                <a:solidFill>
                  <a:srgbClr val="C00000"/>
                </a:solidFill>
              </a:rPr>
              <a:t> (</a:t>
            </a:r>
            <a:r>
              <a:rPr lang="en-US" sz="1200" dirty="0" err="1">
                <a:solidFill>
                  <a:srgbClr val="C00000"/>
                </a:solidFill>
              </a:rPr>
              <a:t>corr</a:t>
            </a:r>
            <a:r>
              <a:rPr lang="en-US" sz="1200" dirty="0">
                <a:solidFill>
                  <a:srgbClr val="C00000"/>
                </a:solidFill>
              </a:rPr>
              <a:t>): Colored objects shown with dashed lines are formally defined in other viewpoints and are referenced by correspondence </a:t>
            </a:r>
          </a:p>
        </p:txBody>
      </p:sp>
      <p:sp>
        <p:nvSpPr>
          <p:cNvPr id="8" name="TextBox 7">
            <a:extLst>
              <a:ext uri="{FF2B5EF4-FFF2-40B4-BE49-F238E27FC236}">
                <a16:creationId xmlns:a16="http://schemas.microsoft.com/office/drawing/2014/main" id="{9786D787-B902-9584-CF16-05546127C130}"/>
              </a:ext>
            </a:extLst>
          </p:cNvPr>
          <p:cNvSpPr txBox="1"/>
          <p:nvPr/>
        </p:nvSpPr>
        <p:spPr>
          <a:xfrm>
            <a:off x="2831731" y="3320571"/>
            <a:ext cx="871537" cy="219291"/>
          </a:xfrm>
          <a:prstGeom prst="rect">
            <a:avLst/>
          </a:prstGeom>
          <a:noFill/>
        </p:spPr>
        <p:txBody>
          <a:bodyPr wrap="square" rtlCol="0">
            <a:spAutoFit/>
          </a:bodyPr>
          <a:lstStyle/>
          <a:p>
            <a:r>
              <a:rPr lang="en-US" sz="825" dirty="0"/>
              <a:t>Implements</a:t>
            </a:r>
          </a:p>
        </p:txBody>
      </p:sp>
      <p:sp>
        <p:nvSpPr>
          <p:cNvPr id="9" name="Date Placeholder 1">
            <a:extLst>
              <a:ext uri="{FF2B5EF4-FFF2-40B4-BE49-F238E27FC236}">
                <a16:creationId xmlns:a16="http://schemas.microsoft.com/office/drawing/2014/main" id="{C87C2F2E-4A60-B274-0C10-75BDD7589E0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3-4</a:t>
            </a:r>
          </a:p>
        </p:txBody>
      </p:sp>
    </p:spTree>
    <p:extLst>
      <p:ext uri="{BB962C8B-B14F-4D97-AF65-F5344CB8AC3E}">
        <p14:creationId xmlns:p14="http://schemas.microsoft.com/office/powerpoint/2010/main" val="183989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Persons,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28 Mar 2024</a:t>
            </a:r>
            <a:endParaRPr lang="en-US" altLang="en-US" sz="1000" b="0" dirty="0"/>
          </a:p>
        </p:txBody>
      </p:sp>
    </p:spTree>
    <p:extLst>
      <p:ext uri="{BB962C8B-B14F-4D97-AF65-F5344CB8AC3E}">
        <p14:creationId xmlns:p14="http://schemas.microsoft.com/office/powerpoint/2010/main" val="28506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174A-F744-E683-8F1C-4165E0A92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40B4B-E325-B12A-E797-2356DC959C31}"/>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B0519A26-C0C1-5143-299C-7DB9CFC3E2A7}"/>
              </a:ext>
            </a:extLst>
          </p:cNvPr>
          <p:cNvSpPr>
            <a:spLocks noGrp="1"/>
          </p:cNvSpPr>
          <p:nvPr>
            <p:ph idx="1"/>
          </p:nvPr>
        </p:nvSpPr>
        <p:spPr>
          <a:xfrm>
            <a:off x="381000" y="8382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includes requirements, system elements); </a:t>
            </a:r>
          </a:p>
          <a:p>
            <a:r>
              <a:rPr lang="en-US" sz="1800" dirty="0"/>
              <a:t>Relationships (ownership, membership, participation, roles, contractual); </a:t>
            </a:r>
          </a:p>
          <a:p>
            <a:r>
              <a:rPr lang="en-US" sz="1800" dirty="0"/>
              <a:t>Correspondences to Information objects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05005208-93D7-DE9C-E5B6-803FCF9F555F}"/>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588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28 Mar 2024</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(ISO 13537)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1984D-AC5A-864E-72E1-04E1C63E15F1}"/>
            </a:ext>
          </a:extLst>
        </p:cNvPr>
        <p:cNvGrpSpPr/>
        <p:nvPr/>
      </p:nvGrpSpPr>
      <p:grpSpPr>
        <a:xfrm>
          <a:off x="0" y="0"/>
          <a:ext cx="0" cy="0"/>
          <a:chOff x="0" y="0"/>
          <a:chExt cx="0" cy="0"/>
        </a:xfrm>
      </p:grpSpPr>
      <p:sp>
        <p:nvSpPr>
          <p:cNvPr id="12" name="Date Placeholder 1">
            <a:extLst>
              <a:ext uri="{FF2B5EF4-FFF2-40B4-BE49-F238E27FC236}">
                <a16:creationId xmlns:a16="http://schemas.microsoft.com/office/drawing/2014/main" id="{AA11A2E5-0875-BB00-78C2-F569C70AA58F}"/>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0484" name="Rectangle 3">
            <a:extLst>
              <a:ext uri="{FF2B5EF4-FFF2-40B4-BE49-F238E27FC236}">
                <a16:creationId xmlns:a16="http://schemas.microsoft.com/office/drawing/2014/main" id="{DC3815B7-0041-8910-F6C2-666EF7C1B7E3}"/>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A41B1D43-829E-194F-CD68-68C915711BC5}"/>
              </a:ext>
            </a:extLst>
          </p:cNvPr>
          <p:cNvSpPr>
            <a:spLocks noChangeArrowheads="1"/>
          </p:cNvSpPr>
          <p:nvPr/>
        </p:nvSpPr>
        <p:spPr bwMode="auto">
          <a:xfrm>
            <a:off x="3666550" y="3781977"/>
            <a:ext cx="2353529"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Organization</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Assets &amp; Resources (Persons, Systems, Budget)</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Objectives</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Use cases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endParaRPr kumimoji="1" lang="en-US" altLang="ja-JP" sz="12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DF96BB2A-A353-0067-0317-919D49C80D65}"/>
              </a:ext>
            </a:extLst>
          </p:cNvPr>
          <p:cNvSpPr>
            <a:spLocks noChangeArrowheads="1"/>
          </p:cNvSpPr>
          <p:nvPr/>
        </p:nvSpPr>
        <p:spPr bwMode="auto">
          <a:xfrm>
            <a:off x="6172200" y="3670074"/>
            <a:ext cx="235352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p>
        </p:txBody>
      </p:sp>
      <p:sp>
        <p:nvSpPr>
          <p:cNvPr id="20490" name="Rectangle 9">
            <a:extLst>
              <a:ext uri="{FF2B5EF4-FFF2-40B4-BE49-F238E27FC236}">
                <a16:creationId xmlns:a16="http://schemas.microsoft.com/office/drawing/2014/main" id="{AD78709D-587B-C731-EB8D-A596579F698C}"/>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7586504F-69CE-1857-B68A-2B916CB76315}"/>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C9CEB806-C1EA-7A13-5F61-42BAE7C14754}"/>
              </a:ext>
            </a:extLst>
          </p:cNvPr>
          <p:cNvSpPr/>
          <p:nvPr/>
        </p:nvSpPr>
        <p:spPr>
          <a:xfrm>
            <a:off x="3429000" y="2620737"/>
            <a:ext cx="2392363" cy="1049337"/>
          </a:xfrm>
          <a:prstGeom prst="cube">
            <a:avLst>
              <a:gd name="adj" fmla="val 13759"/>
            </a:avLst>
          </a:prstGeom>
          <a:solidFill>
            <a:schemeClr val="accent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bg1"/>
                </a:solidFill>
                <a:latin typeface="+mj-lt"/>
                <a:ea typeface="ＭＳ Ｐゴシック" panose="020B0600070205080204" pitchFamily="34" charset="-128"/>
              </a:rPr>
              <a:t>Enterprise</a:t>
            </a:r>
          </a:p>
          <a:p>
            <a:pPr algn="ctr" eaLnBrk="1" hangingPunct="1">
              <a:defRPr/>
            </a:pPr>
            <a:r>
              <a:rPr lang="en-US" sz="1800" dirty="0">
                <a:solidFill>
                  <a:schemeClr val="bg1"/>
                </a:solidFill>
                <a:latin typeface="+mj-lt"/>
                <a:ea typeface="ＭＳ Ｐゴシック" panose="020B0600070205080204" pitchFamily="34" charset="-128"/>
              </a:rPr>
              <a:t>Object</a:t>
            </a:r>
            <a:endParaRPr lang="en-US" sz="2000" b="1" dirty="0">
              <a:solidFill>
                <a:schemeClr val="bg1"/>
              </a:solidFill>
              <a:latin typeface="+mj-lt"/>
              <a:ea typeface="ＭＳ Ｐゴシック" panose="020B0600070205080204" pitchFamily="34" charset="-128"/>
            </a:endParaRPr>
          </a:p>
        </p:txBody>
      </p:sp>
      <p:sp>
        <p:nvSpPr>
          <p:cNvPr id="18" name="AutoShape 7">
            <a:extLst>
              <a:ext uri="{FF2B5EF4-FFF2-40B4-BE49-F238E27FC236}">
                <a16:creationId xmlns:a16="http://schemas.microsoft.com/office/drawing/2014/main" id="{1F7B8EDD-6C98-EE1C-3A5F-E7675F03B2D3}"/>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9FDC600B-ED36-DCE5-AEE6-EA807F351E40}"/>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0A363366-D3B2-937B-D1F0-3291A73531CF}"/>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Date Placeholder 1">
            <a:extLst>
              <a:ext uri="{FF2B5EF4-FFF2-40B4-BE49-F238E27FC236}">
                <a16:creationId xmlns:a16="http://schemas.microsoft.com/office/drawing/2014/main" id="{31CBB90E-4330-DB2B-2CF6-3A3B97F6C20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4-1</a:t>
            </a:r>
          </a:p>
        </p:txBody>
      </p:sp>
    </p:spTree>
    <p:extLst>
      <p:ext uri="{BB962C8B-B14F-4D97-AF65-F5344CB8AC3E}">
        <p14:creationId xmlns:p14="http://schemas.microsoft.com/office/powerpoint/2010/main" val="896457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8F3CE2F-7D06-E940-E7EB-03ABF7830C1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B3A3DA2-A2FF-2A26-9ECC-3976F8FA6982}"/>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Rectangle 3">
            <a:extLst>
              <a:ext uri="{FF2B5EF4-FFF2-40B4-BE49-F238E27FC236}">
                <a16:creationId xmlns:a16="http://schemas.microsoft.com/office/drawing/2014/main" id="{AD637271-A10D-79FD-F765-F2DD5E0D8907}"/>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a:p>
            <a:pPr algn="ctr" eaLnBrk="0" hangingPunct="0">
              <a:lnSpc>
                <a:spcPct val="90000"/>
              </a:lnSpc>
            </a:pPr>
            <a:r>
              <a:rPr lang="en-US" altLang="ja-JP" sz="2000" dirty="0">
                <a:solidFill>
                  <a:srgbClr val="FF0000"/>
                </a:solidFill>
                <a:latin typeface="+mj-lt"/>
                <a:ea typeface="ＭＳ Ｐゴシック" pitchFamily="26" charset="-128"/>
                <a:cs typeface="ＭＳ Ｐゴシック" pitchFamily="26" charset="-128"/>
              </a:rPr>
              <a:t>Notes</a:t>
            </a:r>
          </a:p>
        </p:txBody>
      </p:sp>
      <p:sp>
        <p:nvSpPr>
          <p:cNvPr id="4" name="Rectangle 11">
            <a:extLst>
              <a:ext uri="{FF2B5EF4-FFF2-40B4-BE49-F238E27FC236}">
                <a16:creationId xmlns:a16="http://schemas.microsoft.com/office/drawing/2014/main" id="{CEF89D93-3D5D-08B8-1224-73049651EF27}"/>
              </a:ext>
            </a:extLst>
          </p:cNvPr>
          <p:cNvSpPr>
            <a:spLocks noChangeArrowheads="1"/>
          </p:cNvSpPr>
          <p:nvPr/>
        </p:nvSpPr>
        <p:spPr bwMode="auto">
          <a:xfrm>
            <a:off x="381000" y="20574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dirty="0">
                <a:solidFill>
                  <a:srgbClr val="FF0000"/>
                </a:solidFill>
                <a:latin typeface="Arial" panose="020B0604020202020204" pitchFamily="34" charset="0"/>
                <a:ea typeface="Osaka" charset="-128"/>
              </a:rPr>
              <a:t>Enterprise Object </a:t>
            </a:r>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Enterprise Objects are often described as document exchanges</a:t>
            </a:r>
          </a:p>
          <a:p>
            <a:pPr eaLnBrk="1" hangingPunct="1"/>
            <a:r>
              <a:rPr kumimoji="1" lang="en-US" altLang="ja-JP" sz="1200" b="0" dirty="0">
                <a:solidFill>
                  <a:srgbClr val="FF0000"/>
                </a:solidFill>
                <a:latin typeface="Arial" panose="020B0604020202020204" pitchFamily="34" charset="0"/>
                <a:ea typeface="Osaka" charset="-128"/>
              </a:rPr>
              <a:t>Specific Enterprise Objects may own / implement / operate a set of Functions or Components</a:t>
            </a:r>
          </a:p>
        </p:txBody>
      </p:sp>
      <p:sp>
        <p:nvSpPr>
          <p:cNvPr id="5" name="Rectangle 4">
            <a:extLst>
              <a:ext uri="{FF2B5EF4-FFF2-40B4-BE49-F238E27FC236}">
                <a16:creationId xmlns:a16="http://schemas.microsoft.com/office/drawing/2014/main" id="{C6AD1818-EB8A-B6EB-D976-8A34C66E2F86}"/>
              </a:ext>
            </a:extLst>
          </p:cNvPr>
          <p:cNvSpPr/>
          <p:nvPr/>
        </p:nvSpPr>
        <p:spPr>
          <a:xfrm>
            <a:off x="-118706" y="4191000"/>
            <a:ext cx="4844507" cy="1615827"/>
          </a:xfrm>
          <a:prstGeom prst="rect">
            <a:avLst/>
          </a:prstGeom>
        </p:spPr>
        <p:txBody>
          <a:bodyPr wrap="square">
            <a:spAutoFit/>
          </a:bodyPr>
          <a:lstStyle/>
          <a:p>
            <a:pPr lvl="1"/>
            <a:r>
              <a:rPr lang="en-US" sz="900" u="sng" dirty="0">
                <a:solidFill>
                  <a:srgbClr val="0070C0"/>
                </a:solidFill>
              </a:rPr>
              <a:t>Enterprise Ontology Notes</a:t>
            </a:r>
          </a:p>
          <a:p>
            <a:pPr lvl="1"/>
            <a:endParaRPr lang="en-US" sz="900" u="sng" dirty="0">
              <a:solidFill>
                <a:srgbClr val="0070C0"/>
              </a:solidFill>
            </a:endParaRPr>
          </a:p>
          <a:p>
            <a:pPr lvl="1"/>
            <a:r>
              <a:rPr lang="en-US" sz="900" u="sng" dirty="0">
                <a:solidFill>
                  <a:srgbClr val="0070C0"/>
                </a:solidFill>
              </a:rPr>
              <a:t>Assets</a:t>
            </a:r>
            <a:r>
              <a:rPr lang="en-US" sz="900" dirty="0">
                <a:solidFill>
                  <a:srgbClr val="0070C0"/>
                </a:solidFill>
              </a:rPr>
              <a:t>: Devices, system components, applications, infrastructure components</a:t>
            </a:r>
          </a:p>
          <a:p>
            <a:pPr lvl="1"/>
            <a:r>
              <a:rPr lang="en-US" sz="900" u="sng" dirty="0">
                <a:solidFill>
                  <a:srgbClr val="0070C0"/>
                </a:solidFill>
              </a:rPr>
              <a:t>Resource</a:t>
            </a:r>
            <a:r>
              <a:rPr lang="en-US" sz="900" dirty="0">
                <a:solidFill>
                  <a:srgbClr val="0070C0"/>
                </a:solidFill>
              </a:rPr>
              <a:t>: Anything available to a system that can support the achievement of objectives; any physical or virtual element that may be of limited availability within a system. In the Enterprise Viewpoint a resource is an entity that has some role, offers services, and performs some action within a system.</a:t>
            </a:r>
          </a:p>
          <a:p>
            <a:pPr lvl="1"/>
            <a:endParaRPr lang="en-US" sz="900" dirty="0">
              <a:solidFill>
                <a:srgbClr val="0070C0"/>
              </a:solidFill>
            </a:endParaRPr>
          </a:p>
          <a:p>
            <a:pPr lvl="1"/>
            <a:r>
              <a:rPr lang="en-US" sz="900" dirty="0">
                <a:solidFill>
                  <a:srgbClr val="0070C0"/>
                </a:solidFill>
              </a:rPr>
              <a:t>Ref: TOGAF, NIST 800-207</a:t>
            </a:r>
          </a:p>
        </p:txBody>
      </p:sp>
      <p:sp>
        <p:nvSpPr>
          <p:cNvPr id="6" name="Rectangle 5">
            <a:extLst>
              <a:ext uri="{FF2B5EF4-FFF2-40B4-BE49-F238E27FC236}">
                <a16:creationId xmlns:a16="http://schemas.microsoft.com/office/drawing/2014/main" id="{48784439-4C69-1830-DC87-DCDD0CE1D60A}"/>
              </a:ext>
            </a:extLst>
          </p:cNvPr>
          <p:cNvSpPr/>
          <p:nvPr/>
        </p:nvSpPr>
        <p:spPr>
          <a:xfrm>
            <a:off x="4792759" y="4267200"/>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7" name="Rectangle 6">
            <a:extLst>
              <a:ext uri="{FF2B5EF4-FFF2-40B4-BE49-F238E27FC236}">
                <a16:creationId xmlns:a16="http://schemas.microsoft.com/office/drawing/2014/main" id="{BE73896B-7DC3-93A3-B3DB-D46EECC78C1C}"/>
              </a:ext>
            </a:extLst>
          </p:cNvPr>
          <p:cNvSpPr/>
          <p:nvPr/>
        </p:nvSpPr>
        <p:spPr>
          <a:xfrm>
            <a:off x="5095505" y="5656194"/>
            <a:ext cx="3395008" cy="507831"/>
          </a:xfrm>
          <a:prstGeom prst="rect">
            <a:avLst/>
          </a:prstGeom>
        </p:spPr>
        <p:txBody>
          <a:bodyPr wrap="square">
            <a:spAutoFit/>
          </a:bodyPr>
          <a:lstStyle/>
          <a:p>
            <a:pPr lvl="1"/>
            <a:r>
              <a:rPr lang="en-US" sz="900" dirty="0">
                <a:solidFill>
                  <a:srgbClr val="0070C0"/>
                </a:solidFill>
              </a:rPr>
              <a:t>An </a:t>
            </a:r>
            <a:r>
              <a:rPr lang="en-US" sz="900" u="sng" dirty="0">
                <a:solidFill>
                  <a:srgbClr val="0070C0"/>
                </a:solidFill>
              </a:rPr>
              <a:t>enterprise process </a:t>
            </a:r>
            <a:r>
              <a:rPr lang="en-US" sz="900" dirty="0">
                <a:solidFill>
                  <a:srgbClr val="0070C0"/>
                </a:solidFill>
              </a:rPr>
              <a:t>is defined as a set of activities and tasks that, once completed, will accomplish an organizational goal. </a:t>
            </a:r>
          </a:p>
        </p:txBody>
      </p:sp>
      <p:sp>
        <p:nvSpPr>
          <p:cNvPr id="8" name="TextBox 7">
            <a:extLst>
              <a:ext uri="{FF2B5EF4-FFF2-40B4-BE49-F238E27FC236}">
                <a16:creationId xmlns:a16="http://schemas.microsoft.com/office/drawing/2014/main" id="{856262E1-5696-5600-5152-1C7A980F9CEF}"/>
              </a:ext>
            </a:extLst>
          </p:cNvPr>
          <p:cNvSpPr txBox="1"/>
          <p:nvPr/>
        </p:nvSpPr>
        <p:spPr>
          <a:xfrm>
            <a:off x="5486400" y="2982743"/>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9" name="Rectangle 80">
            <a:extLst>
              <a:ext uri="{FF2B5EF4-FFF2-40B4-BE49-F238E27FC236}">
                <a16:creationId xmlns:a16="http://schemas.microsoft.com/office/drawing/2014/main" id="{DFD98250-091B-A757-D103-16AD6B980BBE}"/>
              </a:ext>
            </a:extLst>
          </p:cNvPr>
          <p:cNvSpPr>
            <a:spLocks noChangeArrowheads="1"/>
          </p:cNvSpPr>
          <p:nvPr/>
        </p:nvSpPr>
        <p:spPr bwMode="auto">
          <a:xfrm>
            <a:off x="5562600" y="949404"/>
            <a:ext cx="1859805"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100" dirty="0">
                <a:latin typeface="Arial" panose="020B0604020202020204" pitchFamily="34" charset="0"/>
              </a:rPr>
              <a:t>Enterprise Concerns:</a:t>
            </a:r>
          </a:p>
          <a:p>
            <a:pPr lvl="1" eaLnBrk="0" hangingPunct="0"/>
            <a:r>
              <a:rPr lang="en-US" altLang="en-US" sz="1100" dirty="0">
                <a:latin typeface="Arial" panose="020B0604020202020204" pitchFamily="34" charset="0"/>
              </a:rPr>
              <a:t>Objectives</a:t>
            </a:r>
          </a:p>
          <a:p>
            <a:pPr lvl="1" eaLnBrk="0" hangingPunct="0"/>
            <a:r>
              <a:rPr lang="en-US" altLang="en-US" sz="1100" dirty="0">
                <a:latin typeface="Arial" panose="020B0604020202020204" pitchFamily="34" charset="0"/>
              </a:rPr>
              <a:t>Roles</a:t>
            </a:r>
          </a:p>
          <a:p>
            <a:pPr lvl="1" eaLnBrk="0" hangingPunct="0"/>
            <a:r>
              <a:rPr lang="en-US" altLang="en-US" sz="1100" dirty="0">
                <a:latin typeface="Arial" panose="020B0604020202020204" pitchFamily="34" charset="0"/>
              </a:rPr>
              <a:t>Requirements</a:t>
            </a:r>
          </a:p>
          <a:p>
            <a:pPr lvl="1" eaLnBrk="0" hangingPunct="0"/>
            <a:r>
              <a:rPr lang="en-US" altLang="en-US" sz="1100" dirty="0">
                <a:latin typeface="Arial" panose="020B0604020202020204" pitchFamily="34" charset="0"/>
              </a:rPr>
              <a:t>Policies</a:t>
            </a:r>
          </a:p>
          <a:p>
            <a:pPr lvl="1" eaLnBrk="0" hangingPunct="0"/>
            <a:r>
              <a:rPr lang="en-US" altLang="en-US" sz="1100" dirty="0">
                <a:latin typeface="Arial" panose="020B0604020202020204" pitchFamily="34" charset="0"/>
              </a:rPr>
              <a:t>Risk Management</a:t>
            </a:r>
          </a:p>
          <a:p>
            <a:pPr lvl="1" eaLnBrk="0" hangingPunct="0"/>
            <a:r>
              <a:rPr lang="en-US" altLang="en-US" sz="1100" dirty="0">
                <a:latin typeface="Arial" panose="020B0604020202020204" pitchFamily="34" charset="0"/>
              </a:rPr>
              <a:t>Lifecycle / Phases</a:t>
            </a:r>
          </a:p>
          <a:p>
            <a:pPr lvl="1" eaLnBrk="0" hangingPunct="0"/>
            <a:r>
              <a:rPr lang="en-US" altLang="en-US" sz="1100" dirty="0">
                <a:latin typeface="Arial" panose="020B0604020202020204" pitchFamily="34" charset="0"/>
              </a:rPr>
              <a:t>Configuration</a:t>
            </a:r>
          </a:p>
          <a:p>
            <a:pPr lvl="1" eaLnBrk="0" hangingPunct="0"/>
            <a:r>
              <a:rPr lang="en-US" altLang="en-US" sz="1100" dirty="0">
                <a:latin typeface="Arial" panose="020B0604020202020204" pitchFamily="34" charset="0"/>
              </a:rPr>
              <a:t>Contracts</a:t>
            </a:r>
          </a:p>
        </p:txBody>
      </p:sp>
    </p:spTree>
    <p:extLst>
      <p:ext uri="{BB962C8B-B14F-4D97-AF65-F5344CB8AC3E}">
        <p14:creationId xmlns:p14="http://schemas.microsoft.com/office/powerpoint/2010/main" val="250182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DC5FD-909B-5B28-2A72-2CA6E6EB4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B18B1-D44C-2233-7B64-FA1F0E6DA67F}"/>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Enterprise</a:t>
            </a:r>
            <a:r>
              <a:rPr lang="en-US" sz="2000" dirty="0">
                <a:solidFill>
                  <a:srgbClr val="0099A6"/>
                </a:solidFill>
              </a:rPr>
              <a:t> Viewpoint ontology)</a:t>
            </a:r>
          </a:p>
        </p:txBody>
      </p:sp>
      <p:sp>
        <p:nvSpPr>
          <p:cNvPr id="6" name="Rounded Rectangle 5">
            <a:extLst>
              <a:ext uri="{FF2B5EF4-FFF2-40B4-BE49-F238E27FC236}">
                <a16:creationId xmlns:a16="http://schemas.microsoft.com/office/drawing/2014/main" id="{778D20F9-6686-3ABE-2B50-E4596C5D5B07}"/>
              </a:ext>
            </a:extLst>
          </p:cNvPr>
          <p:cNvSpPr/>
          <p:nvPr/>
        </p:nvSpPr>
        <p:spPr>
          <a:xfrm>
            <a:off x="2599248" y="4150526"/>
            <a:ext cx="1106184"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Capabilities</a:t>
            </a:r>
          </a:p>
        </p:txBody>
      </p:sp>
      <p:sp>
        <p:nvSpPr>
          <p:cNvPr id="7" name="Rounded Rectangle 6">
            <a:extLst>
              <a:ext uri="{FF2B5EF4-FFF2-40B4-BE49-F238E27FC236}">
                <a16:creationId xmlns:a16="http://schemas.microsoft.com/office/drawing/2014/main" id="{37DBC95D-7B99-2010-8BA0-0D8D3E36A12B}"/>
              </a:ext>
            </a:extLst>
          </p:cNvPr>
          <p:cNvSpPr/>
          <p:nvPr/>
        </p:nvSpPr>
        <p:spPr>
          <a:xfrm>
            <a:off x="1617233" y="1089137"/>
            <a:ext cx="12001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Superior</a:t>
            </a:r>
          </a:p>
          <a:p>
            <a:pPr algn="ctr"/>
            <a:r>
              <a:rPr lang="en-US" sz="1200" dirty="0">
                <a:solidFill>
                  <a:schemeClr val="bg1"/>
                </a:solidFill>
              </a:rPr>
              <a:t>Enterprise</a:t>
            </a:r>
          </a:p>
        </p:txBody>
      </p:sp>
      <p:sp>
        <p:nvSpPr>
          <p:cNvPr id="12" name="Rounded Rectangle 11">
            <a:extLst>
              <a:ext uri="{FF2B5EF4-FFF2-40B4-BE49-F238E27FC236}">
                <a16:creationId xmlns:a16="http://schemas.microsoft.com/office/drawing/2014/main" id="{C256C8AA-9C17-F64D-0DD9-9ABE30022652}"/>
              </a:ext>
            </a:extLst>
          </p:cNvPr>
          <p:cNvSpPr/>
          <p:nvPr/>
        </p:nvSpPr>
        <p:spPr>
          <a:xfrm>
            <a:off x="1579133" y="2780089"/>
            <a:ext cx="12763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a:t>
            </a:r>
          </a:p>
          <a:p>
            <a:pPr algn="ctr"/>
            <a:r>
              <a:rPr lang="en-US" sz="1200" dirty="0">
                <a:solidFill>
                  <a:schemeClr val="bg1"/>
                </a:solidFill>
              </a:rPr>
              <a:t>(Organization)</a:t>
            </a:r>
          </a:p>
        </p:txBody>
      </p:sp>
      <p:cxnSp>
        <p:nvCxnSpPr>
          <p:cNvPr id="14" name="Straight Arrow Connector 13">
            <a:extLst>
              <a:ext uri="{FF2B5EF4-FFF2-40B4-BE49-F238E27FC236}">
                <a16:creationId xmlns:a16="http://schemas.microsoft.com/office/drawing/2014/main" id="{EFCF0C85-E6BA-C00A-AF8C-A00C379344AD}"/>
              </a:ext>
            </a:extLst>
          </p:cNvPr>
          <p:cNvCxnSpPr>
            <a:cxnSpLocks/>
            <a:stCxn id="38" idx="2"/>
            <a:endCxn id="60" idx="1"/>
          </p:cNvCxnSpPr>
          <p:nvPr/>
        </p:nvCxnSpPr>
        <p:spPr>
          <a:xfrm>
            <a:off x="4200880" y="3301089"/>
            <a:ext cx="739656" cy="1434577"/>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03226D4-D51A-AC96-7A5A-57736A787B5E}"/>
              </a:ext>
            </a:extLst>
          </p:cNvPr>
          <p:cNvCxnSpPr>
            <a:cxnSpLocks/>
            <a:stCxn id="12" idx="0"/>
            <a:endCxn id="7" idx="2"/>
          </p:cNvCxnSpPr>
          <p:nvPr/>
        </p:nvCxnSpPr>
        <p:spPr>
          <a:xfrm flipV="1">
            <a:off x="2217308" y="1603487"/>
            <a:ext cx="0" cy="1176602"/>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AAA8DDC0-E2FD-6C3B-85AC-31FC1FC03D52}"/>
              </a:ext>
            </a:extLst>
          </p:cNvPr>
          <p:cNvSpPr txBox="1"/>
          <p:nvPr/>
        </p:nvSpPr>
        <p:spPr>
          <a:xfrm>
            <a:off x="4355191" y="3439834"/>
            <a:ext cx="678391" cy="219291"/>
          </a:xfrm>
          <a:prstGeom prst="rect">
            <a:avLst/>
          </a:prstGeom>
          <a:noFill/>
        </p:spPr>
        <p:txBody>
          <a:bodyPr wrap="none" rtlCol="0">
            <a:spAutoFit/>
          </a:bodyPr>
          <a:lstStyle/>
          <a:p>
            <a:r>
              <a:rPr lang="en-US" sz="825" dirty="0"/>
              <a:t>Perform ..</a:t>
            </a:r>
          </a:p>
        </p:txBody>
      </p:sp>
      <p:sp>
        <p:nvSpPr>
          <p:cNvPr id="54" name="TextBox 53">
            <a:extLst>
              <a:ext uri="{FF2B5EF4-FFF2-40B4-BE49-F238E27FC236}">
                <a16:creationId xmlns:a16="http://schemas.microsoft.com/office/drawing/2014/main" id="{9D0188B6-052D-3508-71DD-F4290B7B4929}"/>
              </a:ext>
            </a:extLst>
          </p:cNvPr>
          <p:cNvSpPr txBox="1"/>
          <p:nvPr/>
        </p:nvSpPr>
        <p:spPr>
          <a:xfrm>
            <a:off x="2876349" y="1160331"/>
            <a:ext cx="1649059" cy="473206"/>
          </a:xfrm>
          <a:prstGeom prst="rect">
            <a:avLst/>
          </a:prstGeom>
          <a:noFill/>
        </p:spPr>
        <p:txBody>
          <a:bodyPr wrap="square" rtlCol="0">
            <a:spAutoFit/>
          </a:bodyPr>
          <a:lstStyle/>
          <a:p>
            <a:r>
              <a:rPr lang="en-US" sz="825" dirty="0"/>
              <a:t>Provides: Mission, Scope,  Requirements, Governance, Resources …</a:t>
            </a:r>
          </a:p>
        </p:txBody>
      </p:sp>
      <p:sp>
        <p:nvSpPr>
          <p:cNvPr id="60" name="Rounded Rectangle 59">
            <a:extLst>
              <a:ext uri="{FF2B5EF4-FFF2-40B4-BE49-F238E27FC236}">
                <a16:creationId xmlns:a16="http://schemas.microsoft.com/office/drawing/2014/main" id="{3EAE2061-9F1D-ABFF-3730-F5C92750FB0F}"/>
              </a:ext>
            </a:extLst>
          </p:cNvPr>
          <p:cNvSpPr/>
          <p:nvPr/>
        </p:nvSpPr>
        <p:spPr>
          <a:xfrm>
            <a:off x="4940536" y="4478491"/>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sp>
        <p:nvSpPr>
          <p:cNvPr id="68" name="TextBox 67">
            <a:extLst>
              <a:ext uri="{FF2B5EF4-FFF2-40B4-BE49-F238E27FC236}">
                <a16:creationId xmlns:a16="http://schemas.microsoft.com/office/drawing/2014/main" id="{915228BA-000D-8063-556E-2E1FAAD60FD8}"/>
              </a:ext>
            </a:extLst>
          </p:cNvPr>
          <p:cNvSpPr txBox="1"/>
          <p:nvPr/>
        </p:nvSpPr>
        <p:spPr>
          <a:xfrm>
            <a:off x="4967591" y="2723902"/>
            <a:ext cx="794459" cy="346249"/>
          </a:xfrm>
          <a:prstGeom prst="rect">
            <a:avLst/>
          </a:prstGeom>
          <a:noFill/>
        </p:spPr>
        <p:txBody>
          <a:bodyPr wrap="square" rtlCol="0">
            <a:spAutoFit/>
          </a:bodyPr>
          <a:lstStyle/>
          <a:p>
            <a:r>
              <a:rPr lang="en-US" sz="825" dirty="0"/>
              <a:t>Consumes / Expends ..</a:t>
            </a:r>
          </a:p>
        </p:txBody>
      </p:sp>
      <p:sp>
        <p:nvSpPr>
          <p:cNvPr id="69" name="Rounded Rectangle 68">
            <a:extLst>
              <a:ext uri="{FF2B5EF4-FFF2-40B4-BE49-F238E27FC236}">
                <a16:creationId xmlns:a16="http://schemas.microsoft.com/office/drawing/2014/main" id="{1F22E2FE-5BC6-47E3-8C4F-8A54B4E595A7}"/>
              </a:ext>
            </a:extLst>
          </p:cNvPr>
          <p:cNvSpPr/>
          <p:nvPr/>
        </p:nvSpPr>
        <p:spPr>
          <a:xfrm>
            <a:off x="5722625" y="2786739"/>
            <a:ext cx="109486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Resources</a:t>
            </a:r>
          </a:p>
        </p:txBody>
      </p:sp>
      <p:cxnSp>
        <p:nvCxnSpPr>
          <p:cNvPr id="70" name="Straight Arrow Connector 69">
            <a:extLst>
              <a:ext uri="{FF2B5EF4-FFF2-40B4-BE49-F238E27FC236}">
                <a16:creationId xmlns:a16="http://schemas.microsoft.com/office/drawing/2014/main" id="{8FA68D56-F4DD-012F-4658-5DCD4ED3CD26}"/>
              </a:ext>
            </a:extLst>
          </p:cNvPr>
          <p:cNvCxnSpPr>
            <a:cxnSpLocks/>
            <a:stCxn id="38" idx="3"/>
            <a:endCxn id="8" idx="2"/>
          </p:cNvCxnSpPr>
          <p:nvPr/>
        </p:nvCxnSpPr>
        <p:spPr>
          <a:xfrm flipV="1">
            <a:off x="4748792" y="2069502"/>
            <a:ext cx="973312" cy="97441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D2E8B35E-B19F-0211-45FA-8F66EA9464F4}"/>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50898CE4-4474-47DD-8371-64CDF8457C3A}"/>
              </a:ext>
            </a:extLst>
          </p:cNvPr>
          <p:cNvCxnSpPr>
            <a:cxnSpLocks/>
            <a:stCxn id="12" idx="2"/>
            <a:endCxn id="6" idx="0"/>
          </p:cNvCxnSpPr>
          <p:nvPr/>
        </p:nvCxnSpPr>
        <p:spPr>
          <a:xfrm>
            <a:off x="2217308" y="3294439"/>
            <a:ext cx="935032" cy="85608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A595BE9-771E-5C2C-8CEB-1C8B54792660}"/>
              </a:ext>
            </a:extLst>
          </p:cNvPr>
          <p:cNvSpPr txBox="1"/>
          <p:nvPr/>
        </p:nvSpPr>
        <p:spPr>
          <a:xfrm>
            <a:off x="2637087" y="3331010"/>
            <a:ext cx="830677" cy="346249"/>
          </a:xfrm>
          <a:prstGeom prst="rect">
            <a:avLst/>
          </a:prstGeom>
          <a:noFill/>
        </p:spPr>
        <p:txBody>
          <a:bodyPr wrap="square" rtlCol="0">
            <a:spAutoFit/>
          </a:bodyPr>
          <a:lstStyle>
            <a:defPPr>
              <a:defRPr lang="en-US"/>
            </a:defPPr>
            <a:lvl1pPr>
              <a:defRPr sz="825"/>
            </a:lvl1pPr>
          </a:lstStyle>
          <a:p>
            <a:r>
              <a:rPr lang="en-US" sz="825" dirty="0"/>
              <a:t>Possess set of 1..*</a:t>
            </a:r>
          </a:p>
        </p:txBody>
      </p:sp>
      <p:cxnSp>
        <p:nvCxnSpPr>
          <p:cNvPr id="33" name="Elbow Connector 32">
            <a:extLst>
              <a:ext uri="{FF2B5EF4-FFF2-40B4-BE49-F238E27FC236}">
                <a16:creationId xmlns:a16="http://schemas.microsoft.com/office/drawing/2014/main" id="{A9262903-CB1F-311F-3684-D60F2C9F1F80}"/>
              </a:ext>
            </a:extLst>
          </p:cNvPr>
          <p:cNvCxnSpPr>
            <a:cxnSpLocks/>
            <a:stCxn id="12" idx="3"/>
            <a:endCxn id="12" idx="0"/>
          </p:cNvCxnSpPr>
          <p:nvPr/>
        </p:nvCxnSpPr>
        <p:spPr bwMode="auto">
          <a:xfrm flipH="1" flipV="1">
            <a:off x="2217308" y="2780089"/>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B799DC4D-E1A3-D0CF-9891-B47E9AF3237A}"/>
              </a:ext>
            </a:extLst>
          </p:cNvPr>
          <p:cNvSpPr txBox="1"/>
          <p:nvPr/>
        </p:nvSpPr>
        <p:spPr>
          <a:xfrm>
            <a:off x="4738422" y="2085780"/>
            <a:ext cx="871537" cy="346249"/>
          </a:xfrm>
          <a:prstGeom prst="rect">
            <a:avLst/>
          </a:prstGeom>
          <a:noFill/>
        </p:spPr>
        <p:txBody>
          <a:bodyPr wrap="square" rtlCol="0">
            <a:spAutoFit/>
          </a:bodyPr>
          <a:lstStyle/>
          <a:p>
            <a:r>
              <a:rPr lang="en-US" sz="825" dirty="0"/>
              <a:t>Composed of …</a:t>
            </a:r>
          </a:p>
        </p:txBody>
      </p:sp>
      <p:cxnSp>
        <p:nvCxnSpPr>
          <p:cNvPr id="34" name="Straight Arrow Connector 33">
            <a:extLst>
              <a:ext uri="{FF2B5EF4-FFF2-40B4-BE49-F238E27FC236}">
                <a16:creationId xmlns:a16="http://schemas.microsoft.com/office/drawing/2014/main" id="{AD7CB4E2-F402-133D-EBE8-04A53B177F50}"/>
              </a:ext>
            </a:extLst>
          </p:cNvPr>
          <p:cNvCxnSpPr>
            <a:cxnSpLocks/>
            <a:stCxn id="12" idx="3"/>
            <a:endCxn id="38" idx="1"/>
          </p:cNvCxnSpPr>
          <p:nvPr/>
        </p:nvCxnSpPr>
        <p:spPr>
          <a:xfrm>
            <a:off x="2855483" y="3037264"/>
            <a:ext cx="797484" cy="66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991DCEA7-C430-14EB-A689-1D216C501F09}"/>
              </a:ext>
            </a:extLst>
          </p:cNvPr>
          <p:cNvSpPr txBox="1"/>
          <p:nvPr/>
        </p:nvSpPr>
        <p:spPr>
          <a:xfrm>
            <a:off x="5581494" y="3419147"/>
            <a:ext cx="603050" cy="219291"/>
          </a:xfrm>
          <a:prstGeom prst="rect">
            <a:avLst/>
          </a:prstGeom>
          <a:noFill/>
        </p:spPr>
        <p:txBody>
          <a:bodyPr wrap="none" rtlCol="0">
            <a:spAutoFit/>
          </a:bodyPr>
          <a:lstStyle/>
          <a:p>
            <a:r>
              <a:rPr lang="en-US" sz="825" dirty="0"/>
              <a:t>Create ..</a:t>
            </a:r>
          </a:p>
        </p:txBody>
      </p:sp>
      <p:sp>
        <p:nvSpPr>
          <p:cNvPr id="37" name="Rounded Rectangle 36">
            <a:extLst>
              <a:ext uri="{FF2B5EF4-FFF2-40B4-BE49-F238E27FC236}">
                <a16:creationId xmlns:a16="http://schemas.microsoft.com/office/drawing/2014/main" id="{EFB5DDC5-66FB-1F9D-6E70-5E986C229722}"/>
              </a:ext>
            </a:extLst>
          </p:cNvPr>
          <p:cNvSpPr/>
          <p:nvPr/>
        </p:nvSpPr>
        <p:spPr>
          <a:xfrm>
            <a:off x="7159528" y="4476340"/>
            <a:ext cx="1095825"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Products</a:t>
            </a:r>
          </a:p>
        </p:txBody>
      </p:sp>
      <p:sp>
        <p:nvSpPr>
          <p:cNvPr id="45" name="Rounded Rectangle 44">
            <a:extLst>
              <a:ext uri="{FF2B5EF4-FFF2-40B4-BE49-F238E27FC236}">
                <a16:creationId xmlns:a16="http://schemas.microsoft.com/office/drawing/2014/main" id="{A479875A-6F51-4195-0E34-0FFE61102383}"/>
              </a:ext>
            </a:extLst>
          </p:cNvPr>
          <p:cNvSpPr/>
          <p:nvPr/>
        </p:nvSpPr>
        <p:spPr>
          <a:xfrm>
            <a:off x="7563934" y="2403376"/>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Elements</a:t>
            </a:r>
          </a:p>
        </p:txBody>
      </p:sp>
      <p:sp>
        <p:nvSpPr>
          <p:cNvPr id="46" name="Rounded Rectangle 45">
            <a:extLst>
              <a:ext uri="{FF2B5EF4-FFF2-40B4-BE49-F238E27FC236}">
                <a16:creationId xmlns:a16="http://schemas.microsoft.com/office/drawing/2014/main" id="{C46F875A-A9D3-844A-CFC3-B34DDEB8E0EA}"/>
              </a:ext>
            </a:extLst>
          </p:cNvPr>
          <p:cNvSpPr/>
          <p:nvPr/>
        </p:nvSpPr>
        <p:spPr>
          <a:xfrm>
            <a:off x="7564867" y="28312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a:t>
            </a:r>
          </a:p>
          <a:p>
            <a:pPr algn="ctr"/>
            <a:r>
              <a:rPr lang="en-US" sz="800" dirty="0">
                <a:solidFill>
                  <a:schemeClr val="bg1"/>
                </a:solidFill>
              </a:rPr>
              <a:t>Artifact</a:t>
            </a:r>
          </a:p>
        </p:txBody>
      </p:sp>
      <p:sp>
        <p:nvSpPr>
          <p:cNvPr id="47" name="Rounded Rectangle 46">
            <a:extLst>
              <a:ext uri="{FF2B5EF4-FFF2-40B4-BE49-F238E27FC236}">
                <a16:creationId xmlns:a16="http://schemas.microsoft.com/office/drawing/2014/main" id="{BD4FA7A7-5EDC-AFF9-5EC6-B15D5C1C13B4}"/>
              </a:ext>
            </a:extLst>
          </p:cNvPr>
          <p:cNvSpPr/>
          <p:nvPr/>
        </p:nvSpPr>
        <p:spPr>
          <a:xfrm>
            <a:off x="7563934" y="3259210"/>
            <a:ext cx="772096" cy="339579"/>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Services</a:t>
            </a:r>
          </a:p>
        </p:txBody>
      </p:sp>
      <p:cxnSp>
        <p:nvCxnSpPr>
          <p:cNvPr id="48" name="Straight Arrow Connector 47">
            <a:extLst>
              <a:ext uri="{FF2B5EF4-FFF2-40B4-BE49-F238E27FC236}">
                <a16:creationId xmlns:a16="http://schemas.microsoft.com/office/drawing/2014/main" id="{7037682E-778C-16B7-C6EA-134CBE4B6540}"/>
              </a:ext>
            </a:extLst>
          </p:cNvPr>
          <p:cNvCxnSpPr>
            <a:cxnSpLocks/>
          </p:cNvCxnSpPr>
          <p:nvPr/>
        </p:nvCxnSpPr>
        <p:spPr>
          <a:xfrm flipV="1">
            <a:off x="6828168" y="2573166"/>
            <a:ext cx="735766" cy="45133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D2D474E-5083-25BB-23A5-0CABDC47525D}"/>
              </a:ext>
            </a:extLst>
          </p:cNvPr>
          <p:cNvCxnSpPr>
            <a:cxnSpLocks/>
          </p:cNvCxnSpPr>
          <p:nvPr/>
        </p:nvCxnSpPr>
        <p:spPr>
          <a:xfrm flipV="1">
            <a:off x="6828168" y="3001084"/>
            <a:ext cx="736699" cy="2341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A65FAEC0-C606-54A4-4E41-CBDBB78C75A5}"/>
              </a:ext>
            </a:extLst>
          </p:cNvPr>
          <p:cNvCxnSpPr>
            <a:cxnSpLocks/>
          </p:cNvCxnSpPr>
          <p:nvPr/>
        </p:nvCxnSpPr>
        <p:spPr>
          <a:xfrm>
            <a:off x="6828168" y="3024498"/>
            <a:ext cx="735766" cy="40450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12FEFDE1-FB54-2163-3177-5A527FB07721}"/>
              </a:ext>
            </a:extLst>
          </p:cNvPr>
          <p:cNvSpPr txBox="1"/>
          <p:nvPr/>
        </p:nvSpPr>
        <p:spPr>
          <a:xfrm>
            <a:off x="6791838" y="2516942"/>
            <a:ext cx="639431" cy="196208"/>
          </a:xfrm>
          <a:prstGeom prst="rect">
            <a:avLst/>
          </a:prstGeom>
          <a:noFill/>
        </p:spPr>
        <p:txBody>
          <a:bodyPr wrap="square" rtlCol="0">
            <a:spAutoFit/>
          </a:bodyPr>
          <a:lstStyle/>
          <a:p>
            <a:r>
              <a:rPr lang="en-US" sz="675" dirty="0"/>
              <a:t>Any of 1..</a:t>
            </a:r>
          </a:p>
        </p:txBody>
      </p:sp>
      <p:sp>
        <p:nvSpPr>
          <p:cNvPr id="53" name="Flowchart: Decision 18">
            <a:extLst>
              <a:ext uri="{FF2B5EF4-FFF2-40B4-BE49-F238E27FC236}">
                <a16:creationId xmlns:a16="http://schemas.microsoft.com/office/drawing/2014/main" id="{482D0825-A30A-B84C-D5FF-DFC5A3474B2B}"/>
              </a:ext>
            </a:extLst>
          </p:cNvPr>
          <p:cNvSpPr/>
          <p:nvPr/>
        </p:nvSpPr>
        <p:spPr bwMode="auto">
          <a:xfrm flipH="1">
            <a:off x="6813647" y="296937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5" name="Rounded Rectangle 54">
            <a:extLst>
              <a:ext uri="{FF2B5EF4-FFF2-40B4-BE49-F238E27FC236}">
                <a16:creationId xmlns:a16="http://schemas.microsoft.com/office/drawing/2014/main" id="{004C0E36-29BF-5A29-3C33-9C18557B63DF}"/>
              </a:ext>
            </a:extLst>
          </p:cNvPr>
          <p:cNvSpPr/>
          <p:nvPr/>
        </p:nvSpPr>
        <p:spPr>
          <a:xfrm>
            <a:off x="757298" y="4156793"/>
            <a:ext cx="1106184"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Domain</a:t>
            </a:r>
          </a:p>
        </p:txBody>
      </p:sp>
      <p:cxnSp>
        <p:nvCxnSpPr>
          <p:cNvPr id="56" name="Straight Arrow Connector 55">
            <a:extLst>
              <a:ext uri="{FF2B5EF4-FFF2-40B4-BE49-F238E27FC236}">
                <a16:creationId xmlns:a16="http://schemas.microsoft.com/office/drawing/2014/main" id="{C4F2B760-653E-DFFB-2A9A-76E1E0EDA652}"/>
              </a:ext>
            </a:extLst>
          </p:cNvPr>
          <p:cNvCxnSpPr>
            <a:cxnSpLocks/>
            <a:endCxn id="55" idx="0"/>
          </p:cNvCxnSpPr>
          <p:nvPr/>
        </p:nvCxnSpPr>
        <p:spPr>
          <a:xfrm flipH="1">
            <a:off x="1310390" y="3296956"/>
            <a:ext cx="917599" cy="85983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D7F490EC-0599-E7C2-74E3-C1ACB51FF0F3}"/>
              </a:ext>
            </a:extLst>
          </p:cNvPr>
          <p:cNvSpPr txBox="1"/>
          <p:nvPr/>
        </p:nvSpPr>
        <p:spPr>
          <a:xfrm>
            <a:off x="1155485" y="3303717"/>
            <a:ext cx="830677" cy="473206"/>
          </a:xfrm>
          <a:prstGeom prst="rect">
            <a:avLst/>
          </a:prstGeom>
          <a:noFill/>
        </p:spPr>
        <p:txBody>
          <a:bodyPr wrap="square" rtlCol="0">
            <a:spAutoFit/>
          </a:bodyPr>
          <a:lstStyle>
            <a:defPPr>
              <a:defRPr lang="en-US"/>
            </a:defPPr>
            <a:lvl1pPr>
              <a:defRPr sz="825"/>
            </a:lvl1pPr>
          </a:lstStyle>
          <a:p>
            <a:r>
              <a:rPr lang="en-US" dirty="0"/>
              <a:t>Controls / Operates in 1..*</a:t>
            </a:r>
          </a:p>
        </p:txBody>
      </p:sp>
      <p:sp>
        <p:nvSpPr>
          <p:cNvPr id="5" name="Flowchart: Decision 17">
            <a:extLst>
              <a:ext uri="{FF2B5EF4-FFF2-40B4-BE49-F238E27FC236}">
                <a16:creationId xmlns:a16="http://schemas.microsoft.com/office/drawing/2014/main" id="{315FD1FE-29F7-BE4B-DD07-C906CD8438A6}"/>
              </a:ext>
            </a:extLst>
          </p:cNvPr>
          <p:cNvSpPr/>
          <p:nvPr/>
        </p:nvSpPr>
        <p:spPr bwMode="auto">
          <a:xfrm flipH="1">
            <a:off x="2841149" y="298488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6839AC52-A4F6-9FC3-9489-D61B51A9CD7C}"/>
              </a:ext>
            </a:extLst>
          </p:cNvPr>
          <p:cNvSpPr/>
          <p:nvPr/>
        </p:nvSpPr>
        <p:spPr>
          <a:xfrm>
            <a:off x="5174191" y="1555152"/>
            <a:ext cx="1095825" cy="514350"/>
          </a:xfrm>
          <a:prstGeom prst="roundRect">
            <a:avLst/>
          </a:prstGeom>
          <a:solidFill>
            <a:srgbClr val="00AE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Persons</a:t>
            </a:r>
          </a:p>
        </p:txBody>
      </p:sp>
      <p:sp>
        <p:nvSpPr>
          <p:cNvPr id="9" name="Rounded Rectangle 8">
            <a:extLst>
              <a:ext uri="{FF2B5EF4-FFF2-40B4-BE49-F238E27FC236}">
                <a16:creationId xmlns:a16="http://schemas.microsoft.com/office/drawing/2014/main" id="{8D54882C-A54A-7173-DE41-7FDA06737CB8}"/>
              </a:ext>
            </a:extLst>
          </p:cNvPr>
          <p:cNvSpPr/>
          <p:nvPr/>
        </p:nvSpPr>
        <p:spPr>
          <a:xfrm>
            <a:off x="384595" y="1979811"/>
            <a:ext cx="1254025"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Requirements</a:t>
            </a:r>
          </a:p>
        </p:txBody>
      </p:sp>
      <p:sp>
        <p:nvSpPr>
          <p:cNvPr id="38" name="Rounded Rectangle 37">
            <a:extLst>
              <a:ext uri="{FF2B5EF4-FFF2-40B4-BE49-F238E27FC236}">
                <a16:creationId xmlns:a16="http://schemas.microsoft.com/office/drawing/2014/main" id="{08D3CB6A-4497-34B8-E168-4E12D5CB3AA4}"/>
              </a:ext>
            </a:extLst>
          </p:cNvPr>
          <p:cNvSpPr/>
          <p:nvPr/>
        </p:nvSpPr>
        <p:spPr>
          <a:xfrm>
            <a:off x="3652967" y="2786739"/>
            <a:ext cx="1095825"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Assets</a:t>
            </a:r>
          </a:p>
        </p:txBody>
      </p:sp>
      <p:sp>
        <p:nvSpPr>
          <p:cNvPr id="42" name="TextBox 41">
            <a:extLst>
              <a:ext uri="{FF2B5EF4-FFF2-40B4-BE49-F238E27FC236}">
                <a16:creationId xmlns:a16="http://schemas.microsoft.com/office/drawing/2014/main" id="{C857886B-322F-7ADC-8248-5990B54B86C9}"/>
              </a:ext>
            </a:extLst>
          </p:cNvPr>
          <p:cNvSpPr txBox="1"/>
          <p:nvPr/>
        </p:nvSpPr>
        <p:spPr>
          <a:xfrm>
            <a:off x="3105788" y="2788434"/>
            <a:ext cx="871537" cy="219291"/>
          </a:xfrm>
          <a:prstGeom prst="rect">
            <a:avLst/>
          </a:prstGeom>
          <a:noFill/>
        </p:spPr>
        <p:txBody>
          <a:bodyPr wrap="square" rtlCol="0">
            <a:spAutoFit/>
          </a:bodyPr>
          <a:lstStyle/>
          <a:p>
            <a:r>
              <a:rPr lang="en-US" sz="825" dirty="0"/>
              <a:t>Values…</a:t>
            </a:r>
          </a:p>
        </p:txBody>
      </p:sp>
      <p:cxnSp>
        <p:nvCxnSpPr>
          <p:cNvPr id="59" name="Straight Arrow Connector 58">
            <a:extLst>
              <a:ext uri="{FF2B5EF4-FFF2-40B4-BE49-F238E27FC236}">
                <a16:creationId xmlns:a16="http://schemas.microsoft.com/office/drawing/2014/main" id="{B24E7C9A-5E44-C197-2E1B-243DAE38B729}"/>
              </a:ext>
            </a:extLst>
          </p:cNvPr>
          <p:cNvCxnSpPr>
            <a:cxnSpLocks/>
            <a:stCxn id="38" idx="3"/>
            <a:endCxn id="69" idx="1"/>
          </p:cNvCxnSpPr>
          <p:nvPr/>
        </p:nvCxnSpPr>
        <p:spPr>
          <a:xfrm>
            <a:off x="4748792" y="3043914"/>
            <a:ext cx="973833"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8417DBB2-7485-B653-46A3-9C939590E640}"/>
              </a:ext>
            </a:extLst>
          </p:cNvPr>
          <p:cNvCxnSpPr>
            <a:cxnSpLocks/>
            <a:stCxn id="60" idx="3"/>
            <a:endCxn id="37" idx="1"/>
          </p:cNvCxnSpPr>
          <p:nvPr/>
        </p:nvCxnSpPr>
        <p:spPr>
          <a:xfrm flipV="1">
            <a:off x="6036361" y="4733515"/>
            <a:ext cx="1123167" cy="2151"/>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43CC7F8-EEF9-4456-51DB-7DEE448E08A7}"/>
              </a:ext>
            </a:extLst>
          </p:cNvPr>
          <p:cNvCxnSpPr>
            <a:cxnSpLocks/>
            <a:stCxn id="9" idx="0"/>
            <a:endCxn id="7" idx="1"/>
          </p:cNvCxnSpPr>
          <p:nvPr/>
        </p:nvCxnSpPr>
        <p:spPr>
          <a:xfrm flipV="1">
            <a:off x="1011608" y="1346312"/>
            <a:ext cx="605625" cy="633499"/>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4D185870-5AE3-4545-D96F-61A31F71D5A3}"/>
              </a:ext>
            </a:extLst>
          </p:cNvPr>
          <p:cNvSpPr txBox="1"/>
          <p:nvPr/>
        </p:nvSpPr>
        <p:spPr>
          <a:xfrm>
            <a:off x="546357" y="1501693"/>
            <a:ext cx="871537" cy="219291"/>
          </a:xfrm>
          <a:prstGeom prst="rect">
            <a:avLst/>
          </a:prstGeom>
          <a:noFill/>
        </p:spPr>
        <p:txBody>
          <a:bodyPr wrap="square" rtlCol="0">
            <a:spAutoFit/>
          </a:bodyPr>
          <a:lstStyle/>
          <a:p>
            <a:r>
              <a:rPr lang="en-US" sz="825" dirty="0"/>
              <a:t>Specifies…</a:t>
            </a:r>
          </a:p>
        </p:txBody>
      </p:sp>
      <p:cxnSp>
        <p:nvCxnSpPr>
          <p:cNvPr id="86" name="Straight Arrow Connector 85">
            <a:extLst>
              <a:ext uri="{FF2B5EF4-FFF2-40B4-BE49-F238E27FC236}">
                <a16:creationId xmlns:a16="http://schemas.microsoft.com/office/drawing/2014/main" id="{F3DF6410-6141-9688-B5E4-05D7CA119BA9}"/>
              </a:ext>
            </a:extLst>
          </p:cNvPr>
          <p:cNvCxnSpPr>
            <a:cxnSpLocks/>
            <a:stCxn id="12" idx="1"/>
            <a:endCxn id="9" idx="2"/>
          </p:cNvCxnSpPr>
          <p:nvPr/>
        </p:nvCxnSpPr>
        <p:spPr>
          <a:xfrm flipH="1" flipV="1">
            <a:off x="1011608" y="2494161"/>
            <a:ext cx="567525" cy="543103"/>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746ABCD4-2C77-2F11-D04F-0BA155AD78FC}"/>
              </a:ext>
            </a:extLst>
          </p:cNvPr>
          <p:cNvSpPr txBox="1"/>
          <p:nvPr/>
        </p:nvSpPr>
        <p:spPr>
          <a:xfrm>
            <a:off x="442653" y="2639802"/>
            <a:ext cx="871537" cy="219291"/>
          </a:xfrm>
          <a:prstGeom prst="rect">
            <a:avLst/>
          </a:prstGeom>
          <a:noFill/>
        </p:spPr>
        <p:txBody>
          <a:bodyPr wrap="square" rtlCol="0">
            <a:spAutoFit/>
          </a:bodyPr>
          <a:lstStyle/>
          <a:p>
            <a:r>
              <a:rPr lang="en-US" sz="825" dirty="0"/>
              <a:t>Constrain …</a:t>
            </a:r>
          </a:p>
        </p:txBody>
      </p:sp>
      <p:sp>
        <p:nvSpPr>
          <p:cNvPr id="11" name="TextBox 10">
            <a:extLst>
              <a:ext uri="{FF2B5EF4-FFF2-40B4-BE49-F238E27FC236}">
                <a16:creationId xmlns:a16="http://schemas.microsoft.com/office/drawing/2014/main" id="{FEC46258-1CF2-0875-CB45-F86D2D923979}"/>
              </a:ext>
            </a:extLst>
          </p:cNvPr>
          <p:cNvSpPr txBox="1"/>
          <p:nvPr/>
        </p:nvSpPr>
        <p:spPr>
          <a:xfrm>
            <a:off x="6270016" y="4393723"/>
            <a:ext cx="694421" cy="219291"/>
          </a:xfrm>
          <a:prstGeom prst="rect">
            <a:avLst/>
          </a:prstGeom>
          <a:noFill/>
        </p:spPr>
        <p:txBody>
          <a:bodyPr wrap="none" rtlCol="0">
            <a:spAutoFit/>
          </a:bodyPr>
          <a:lstStyle/>
          <a:p>
            <a:r>
              <a:rPr lang="en-US" sz="825" dirty="0"/>
              <a:t>Produce ..</a:t>
            </a:r>
          </a:p>
        </p:txBody>
      </p:sp>
      <p:sp>
        <p:nvSpPr>
          <p:cNvPr id="3" name="Date Placeholder 1">
            <a:extLst>
              <a:ext uri="{FF2B5EF4-FFF2-40B4-BE49-F238E27FC236}">
                <a16:creationId xmlns:a16="http://schemas.microsoft.com/office/drawing/2014/main" id="{85E1232E-B393-3151-7714-A4B72EF70AE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4-2</a:t>
            </a:r>
          </a:p>
        </p:txBody>
      </p:sp>
    </p:spTree>
    <p:extLst>
      <p:ext uri="{BB962C8B-B14F-4D97-AF65-F5344CB8AC3E}">
        <p14:creationId xmlns:p14="http://schemas.microsoft.com/office/powerpoint/2010/main" val="344143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4C594-7FC4-2327-B288-F21C659EB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26E1A-348E-6F45-7DB8-8B9E105C3F39}"/>
              </a:ext>
            </a:extLst>
          </p:cNvPr>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a:extLst>
              <a:ext uri="{FF2B5EF4-FFF2-40B4-BE49-F238E27FC236}">
                <a16:creationId xmlns:a16="http://schemas.microsoft.com/office/drawing/2014/main" id="{E3A1DBC1-8E5B-71D5-7BF8-DE14E68BE303}"/>
              </a:ext>
            </a:extLst>
          </p:cNvPr>
          <p:cNvSpPr>
            <a:spLocks noGrp="1"/>
          </p:cNvSpPr>
          <p:nvPr>
            <p:ph type="dt" sz="half" idx="2"/>
          </p:nvPr>
        </p:nvSpPr>
        <p:spPr/>
        <p:txBody>
          <a:bodyPr/>
          <a:lstStyle/>
          <a:p>
            <a:r>
              <a:rPr lang="en-US"/>
              <a:t>28 Mar 2024</a:t>
            </a:r>
            <a:endParaRPr lang="en-GB" dirty="0"/>
          </a:p>
        </p:txBody>
      </p:sp>
      <p:sp>
        <p:nvSpPr>
          <p:cNvPr id="5" name="Cube 4">
            <a:extLst>
              <a:ext uri="{FF2B5EF4-FFF2-40B4-BE49-F238E27FC236}">
                <a16:creationId xmlns:a16="http://schemas.microsoft.com/office/drawing/2014/main" id="{CBACE8F3-DB52-47D0-917D-F01CB3A0B175}"/>
              </a:ext>
            </a:extLst>
          </p:cNvPr>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50B1F23-BE68-38A5-697A-B0B064962C47}"/>
              </a:ext>
            </a:extLst>
          </p:cNvPr>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A0758F6D-8A81-3E74-677E-50F14C0BB888}"/>
              </a:ext>
            </a:extLst>
          </p:cNvPr>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a:extLst>
              <a:ext uri="{FF2B5EF4-FFF2-40B4-BE49-F238E27FC236}">
                <a16:creationId xmlns:a16="http://schemas.microsoft.com/office/drawing/2014/main" id="{CF200CA4-54A1-EE70-B87C-CE664D41CA29}"/>
              </a:ext>
            </a:extLst>
          </p:cNvPr>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a:extLst>
              <a:ext uri="{FF2B5EF4-FFF2-40B4-BE49-F238E27FC236}">
                <a16:creationId xmlns:a16="http://schemas.microsoft.com/office/drawing/2014/main" id="{8F0558EB-626B-0CEC-8540-99DA084B14AA}"/>
              </a:ext>
            </a:extLst>
          </p:cNvPr>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a:extLst>
              <a:ext uri="{FF2B5EF4-FFF2-40B4-BE49-F238E27FC236}">
                <a16:creationId xmlns:a16="http://schemas.microsoft.com/office/drawing/2014/main" id="{5A6C242B-F9DB-1444-E13D-760A3FF876D1}"/>
              </a:ext>
            </a:extLst>
          </p:cNvPr>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a:extLst>
              <a:ext uri="{FF2B5EF4-FFF2-40B4-BE49-F238E27FC236}">
                <a16:creationId xmlns:a16="http://schemas.microsoft.com/office/drawing/2014/main" id="{33F4A200-19B1-5FE5-C4A0-FD1D904ADEB8}"/>
              </a:ext>
            </a:extLst>
          </p:cNvPr>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0B461CE-BE47-12C7-2D59-551317249BC0}"/>
              </a:ext>
            </a:extLst>
          </p:cNvPr>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a:extLst>
              <a:ext uri="{FF2B5EF4-FFF2-40B4-BE49-F238E27FC236}">
                <a16:creationId xmlns:a16="http://schemas.microsoft.com/office/drawing/2014/main" id="{498399C8-B312-8690-67EF-1D15E1C2EBFC}"/>
              </a:ext>
            </a:extLst>
          </p:cNvPr>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FD5DD7B4-A03A-8E34-EA5B-F7C58E5A3B19}"/>
              </a:ext>
            </a:extLst>
          </p:cNvPr>
          <p:cNvSpPr/>
          <p:nvPr/>
        </p:nvSpPr>
        <p:spPr>
          <a:xfrm>
            <a:off x="219713" y="2436752"/>
            <a:ext cx="2294887" cy="3816429"/>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Functions that an </a:t>
            </a:r>
            <a:r>
              <a:rPr kumimoji="1" lang="en-US" altLang="ja-JP" sz="1050" b="0" dirty="0">
                <a:latin typeface="Arial" panose="020B0604020202020204" pitchFamily="34" charset="0"/>
                <a:ea typeface="Osaka" charset="-128"/>
              </a:rPr>
              <a:t>organization</a:t>
            </a:r>
            <a:r>
              <a:rPr kumimoji="1" lang="en-US" altLang="ja-JP" sz="1100" b="0" dirty="0">
                <a:latin typeface="Arial" panose="020B0604020202020204" pitchFamily="34" charset="0"/>
                <a:ea typeface="Osaka" charset="-128"/>
              </a:rPr>
              <a:t> carries out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3D0B28A3-70A5-C46B-BE14-51E9120745AD}"/>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2FD03EE6-6FEB-7D08-13AF-3947261043EF}"/>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8F8FD73D-16D9-D273-A801-D1B7C4A431D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EF1C6CD4-1AFB-A0FA-93CA-0495B63DB702}"/>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187B75D6-F592-0C00-06A2-F49EEFF37BED}"/>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A66371AE-6BB3-CA97-8268-8A74B4AF3434}"/>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AF4AD457-BDD9-7ADB-1414-978E7708DDC7}"/>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7A4108CF-063A-DBF7-C240-52C516187A1E}"/>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028A2C1F-27DE-FA5A-9DED-B3BA665E8AFB}"/>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9E740D29-C55D-40E9-B2B2-8AFBE341AABD}"/>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704F25C-9CE9-1FE9-39F6-1A055A9CCBB1}"/>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BE158D2E-B5F6-D02C-BAA2-5EDA28A938EE}"/>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a:extLst>
              <a:ext uri="{FF2B5EF4-FFF2-40B4-BE49-F238E27FC236}">
                <a16:creationId xmlns:a16="http://schemas.microsoft.com/office/drawing/2014/main" id="{7654DE4D-FBA0-21D6-3D74-DE972FBA7D89}"/>
              </a:ext>
            </a:extLst>
          </p:cNvPr>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2646352-B633-C0A7-808C-C6C2042CBEA2}"/>
              </a:ext>
            </a:extLst>
          </p:cNvPr>
          <p:cNvSpPr txBox="1"/>
          <p:nvPr/>
        </p:nvSpPr>
        <p:spPr>
          <a:xfrm>
            <a:off x="219713" y="1110843"/>
            <a:ext cx="2532133" cy="738664"/>
          </a:xfrm>
          <a:prstGeom prst="rect">
            <a:avLst/>
          </a:prstGeom>
          <a:noFill/>
        </p:spPr>
        <p:txBody>
          <a:bodyPr wrap="square">
            <a:spAutoFit/>
          </a:bodyPr>
          <a:lstStyle/>
          <a:p>
            <a:r>
              <a:rPr lang="en-US" sz="1400" dirty="0">
                <a:solidFill>
                  <a:srgbClr val="FF3300"/>
                </a:solidFill>
              </a:rPr>
              <a:t>Include Use Case in Enterprise view tie to Services view</a:t>
            </a:r>
            <a:endParaRPr lang="en-US" sz="1400" dirty="0"/>
          </a:p>
        </p:txBody>
      </p:sp>
      <p:sp>
        <p:nvSpPr>
          <p:cNvPr id="8" name="Date Placeholder 1">
            <a:extLst>
              <a:ext uri="{FF2B5EF4-FFF2-40B4-BE49-F238E27FC236}">
                <a16:creationId xmlns:a16="http://schemas.microsoft.com/office/drawing/2014/main" id="{20F7EAE7-82FC-EF2A-F673-AE15727D91C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4-3</a:t>
            </a:r>
          </a:p>
        </p:txBody>
      </p:sp>
    </p:spTree>
    <p:extLst>
      <p:ext uri="{BB962C8B-B14F-4D97-AF65-F5344CB8AC3E}">
        <p14:creationId xmlns:p14="http://schemas.microsoft.com/office/powerpoint/2010/main" val="523958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BFA3E-3EB2-3994-FDE6-2B2FB7B00013}"/>
            </a:ext>
          </a:extLst>
        </p:cNvPr>
        <p:cNvGrpSpPr/>
        <p:nvPr/>
      </p:nvGrpSpPr>
      <p:grpSpPr>
        <a:xfrm>
          <a:off x="0" y="0"/>
          <a:ext cx="0" cy="0"/>
          <a:chOff x="0" y="0"/>
          <a:chExt cx="0" cy="0"/>
        </a:xfrm>
      </p:grpSpPr>
      <p:sp>
        <p:nvSpPr>
          <p:cNvPr id="80" name="Date Placeholder 2">
            <a:extLst>
              <a:ext uri="{FF2B5EF4-FFF2-40B4-BE49-F238E27FC236}">
                <a16:creationId xmlns:a16="http://schemas.microsoft.com/office/drawing/2014/main" id="{C0AF3331-5B24-12A3-00F5-DE278236F259}"/>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28 Mar 2024</a:t>
            </a:r>
          </a:p>
        </p:txBody>
      </p:sp>
      <p:sp>
        <p:nvSpPr>
          <p:cNvPr id="46082" name="Rectangle 2">
            <a:extLst>
              <a:ext uri="{FF2B5EF4-FFF2-40B4-BE49-F238E27FC236}">
                <a16:creationId xmlns:a16="http://schemas.microsoft.com/office/drawing/2014/main" id="{BF07801B-D69B-9B43-FB82-467F48C94E71}"/>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Simple 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49F9DD6E-85FE-285F-200B-91C85018AB3E}"/>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91BB6FFA-E92A-4E23-B109-E5ABC2473710}"/>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75C21BF8-753E-4FB5-A4CC-FE58B35D8B9A}"/>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E4117DCB-3DF6-A3B7-0189-CEA782A460C1}"/>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9BFAC0BA-CE63-E09C-8843-23A533B0247A}"/>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927F578D-19EE-5076-352F-61E7C553AB61}"/>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E9416EB5-1B4D-0B0B-A3E3-34DA04F2FF4B}"/>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29DF450-48BC-E885-3201-51A9C4FBA94C}"/>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Mission A </a:t>
            </a:r>
          </a:p>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 Team</a:t>
            </a:r>
          </a:p>
        </p:txBody>
      </p:sp>
      <p:sp>
        <p:nvSpPr>
          <p:cNvPr id="46092" name="Oval 12">
            <a:extLst>
              <a:ext uri="{FF2B5EF4-FFF2-40B4-BE49-F238E27FC236}">
                <a16:creationId xmlns:a16="http://schemas.microsoft.com/office/drawing/2014/main" id="{9CD116F1-BB1B-F85F-A530-6B6589B96976}"/>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Agency B</a:t>
            </a:r>
          </a:p>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p:txBody>
      </p:sp>
      <p:sp>
        <p:nvSpPr>
          <p:cNvPr id="46093" name="Rectangle 13">
            <a:extLst>
              <a:ext uri="{FF2B5EF4-FFF2-40B4-BE49-F238E27FC236}">
                <a16:creationId xmlns:a16="http://schemas.microsoft.com/office/drawing/2014/main" id="{7B443026-D397-37B2-0726-45D4A14FEB35}"/>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431C2E61-F158-E6C4-7B52-F35EE6A7DB9E}"/>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6D34781E-1FBD-0968-DF93-81FF296F109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9A0E6AD1-45E8-F132-27C4-AEFC7027B6B2}"/>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8F744731-B252-2BB0-3C88-ED8CAC4CA8E9}"/>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BF70086B-D40B-391C-C5D1-E187D95F0911}"/>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5DADBF4B-0BE9-6F42-C9E9-DA9A43D6921F}"/>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46109CC6-CC4D-CF41-6D6C-7917507A5BEF}"/>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2F9403AF-47C4-EEE7-1F50-8877B4DBEC60}"/>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833E4EFC-E8E9-134D-AAE3-25F81860F5CA}"/>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833FB7FF-CAAE-854A-31D0-12D24799C7B0}"/>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BF8C98F5-2775-C07E-E144-738546CDB8D7}"/>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86038388-6B6B-A16A-C188-40E41F3E7F8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D3131858-75F0-D227-6240-034F48061513}"/>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C7F12A10-F54D-4ED4-EADA-78B64390D9C7}"/>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44BDA5B2-EA9B-644D-65D1-EF18C6F8EE22}"/>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8817E9A5-962A-13A3-F9D9-920B0D3D6200}"/>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2488B48F-121F-C1C6-7725-B0F25D60CE78}"/>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162AC546-FEC9-BABC-67DD-F7FC0E95AE7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B1B55A4E-93F0-B21E-D626-B19B001CD73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A99E1C92-080B-16FE-158B-60138C555308}"/>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8CD7D09D-5703-9940-A58D-848FDC59D6D8}"/>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40EC7766-581F-8275-2CB0-FF0B90E6E73E}"/>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5AE10FB8-D888-6769-140F-44007AD8E926}"/>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F15D0A17-68D9-04B5-1A37-15B18AAFA93A}"/>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BA5EE980-EE2D-1D71-61F5-6B08BF94772D}"/>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83D6271-FF88-480B-1054-25370513FC4D}"/>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A7B5C17A-6D0F-755F-2400-804E0FB8010B}"/>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CDD63630-E7E0-F732-7B1C-0D5A761F2E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27D7271E-F1AA-276A-E49B-A2997155D210}"/>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A304DAC8-F99F-05D3-6831-F1968149CF3C}"/>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E65B0CEB-704F-E885-36CD-AEE5E892FD30}"/>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338221EF-23AE-3EE2-8FC6-2C380F62CC8C}"/>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7BBE7773-8A00-5CA7-E6AC-198E0621890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8DDAA41C-53E3-3B86-1E33-D6D292A0BD0E}"/>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58B210B-324F-42A2-CCEE-67DDF1EFE8B7}"/>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14EEB831-E70B-2BBD-C5D1-F3FDA94FCF4B}"/>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D2FF0227-1B38-FBAA-F560-290AD0964CF8}"/>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38658E40-C01B-D286-0EC6-17F9C3A7BDA0}"/>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1409D8FA-C7BF-2FBF-2518-4941E6F6106F}"/>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86222340-8770-B559-70CE-8A3D1230A5B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9AE4F2F2-2D00-2CB0-1FFF-6C33953589F8}"/>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7DD499D2-F3AD-CFB1-9A3A-36DCE6C83EBA}"/>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D5A58216-52FE-D641-CFDE-53ACD7FB6830}"/>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3D27851C-89C1-DC40-D602-11C771FB248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DAFC9ED1-2F4E-DCF7-CC36-90D079374B28}"/>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DAB309DD-280F-B58A-88BA-DD31F7705EE7}"/>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12E58963-A0ED-0D63-351E-9785689C978E}"/>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70AEEB73-B2F6-6D62-994B-953B527289D0}"/>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0932BBC-DBE9-CC96-DF13-DEEF340D340D}"/>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A8B0EB0E-0917-693F-A4ED-951E347D255B}"/>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C9F720C0-E550-55C2-D239-47E970185B45}"/>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0F54724B-9CFB-E539-53CD-85635B03C7F9}"/>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2D1DBD80-7EAB-FE0C-45EB-FA224CF410B3}"/>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D83F18B2-D66F-670D-3FF6-DC292D4A00D9}"/>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1EB0AE1E-D6C9-5B2A-5E30-93ABBC870FB7}"/>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84E2A6C5-0A90-A70F-9284-C1886A4764B8}"/>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F0134DCA-4193-FCD1-DEAE-64DE6E49EC45}"/>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2F4CB0C7-B821-7E00-ECEA-B6776A5825D2}"/>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B7835B70-9183-6021-1562-15FA5D0664B4}"/>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1C4F354B-3728-9793-524F-4A66C80498E2}"/>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624784D0-99B9-F429-D8D6-E4D28E97D09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0D02C7F6-A699-1AC0-7CED-E18D2C438C8D}"/>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342F7E09-1EAD-3AA3-7F79-0CAB288559CB}"/>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18982C2D-6065-5AE4-6CC1-7AFACE5D52F2}"/>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2" name="Rectangle 1">
            <a:extLst>
              <a:ext uri="{FF2B5EF4-FFF2-40B4-BE49-F238E27FC236}">
                <a16:creationId xmlns:a16="http://schemas.microsoft.com/office/drawing/2014/main" id="{7F8DC81A-A197-B7CC-5A0B-3528C19A7F92}"/>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AFDF4D8-6FC8-9A33-0EE2-3A1FFE827669}"/>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9537D89E-B94B-467A-10BB-D73BA63AA4FB}"/>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F20DE056-4BA5-07B9-5ACF-EE21598439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F4E78D36-ABE7-9EF9-81D1-C87DE7FA66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
        <p:nvSpPr>
          <p:cNvPr id="4" name="Date Placeholder 1">
            <a:extLst>
              <a:ext uri="{FF2B5EF4-FFF2-40B4-BE49-F238E27FC236}">
                <a16:creationId xmlns:a16="http://schemas.microsoft.com/office/drawing/2014/main" id="{10A6CF66-3AF3-4254-E6FD-F979BAD7673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4-4</a:t>
            </a:r>
          </a:p>
        </p:txBody>
      </p:sp>
    </p:spTree>
    <p:extLst>
      <p:ext uri="{BB962C8B-B14F-4D97-AF65-F5344CB8AC3E}">
        <p14:creationId xmlns:p14="http://schemas.microsoft.com/office/powerpoint/2010/main" val="4147859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8B18-6387-079E-C4D0-D43E87AAC04B}"/>
            </a:ext>
          </a:extLst>
        </p:cNvPr>
        <p:cNvGrpSpPr/>
        <p:nvPr/>
      </p:nvGrpSpPr>
      <p:grpSpPr>
        <a:xfrm>
          <a:off x="0" y="0"/>
          <a:ext cx="0" cy="0"/>
          <a:chOff x="0" y="0"/>
          <a:chExt cx="0" cy="0"/>
        </a:xfrm>
      </p:grpSpPr>
      <p:sp>
        <p:nvSpPr>
          <p:cNvPr id="86" name="Date Placeholder 1">
            <a:extLst>
              <a:ext uri="{FF2B5EF4-FFF2-40B4-BE49-F238E27FC236}">
                <a16:creationId xmlns:a16="http://schemas.microsoft.com/office/drawing/2014/main" id="{80BB6AD8-69F3-9D9C-E135-C57588B07B4A}"/>
              </a:ext>
            </a:extLst>
          </p:cNvPr>
          <p:cNvSpPr>
            <a:spLocks noGrp="1"/>
          </p:cNvSpPr>
          <p:nvPr>
            <p:ph type="dt" sz="half"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28 Mar 2024</a:t>
            </a:r>
          </a:p>
        </p:txBody>
      </p:sp>
      <p:grpSp>
        <p:nvGrpSpPr>
          <p:cNvPr id="490501" name="Group 5">
            <a:extLst>
              <a:ext uri="{FF2B5EF4-FFF2-40B4-BE49-F238E27FC236}">
                <a16:creationId xmlns:a16="http://schemas.microsoft.com/office/drawing/2014/main" id="{383569C8-225A-AB94-E38F-B74E17D7FF0F}"/>
              </a:ext>
            </a:extLst>
          </p:cNvPr>
          <p:cNvGrpSpPr>
            <a:grpSpLocks/>
          </p:cNvGrpSpPr>
          <p:nvPr/>
        </p:nvGrpSpPr>
        <p:grpSpPr bwMode="auto">
          <a:xfrm>
            <a:off x="685800" y="-6351"/>
            <a:ext cx="7845425" cy="906463"/>
            <a:chOff x="432" y="-4"/>
            <a:chExt cx="4942" cy="571"/>
          </a:xfrm>
        </p:grpSpPr>
        <p:sp>
          <p:nvSpPr>
            <p:cNvPr id="490502" name="AutoShape 6">
              <a:extLst>
                <a:ext uri="{FF2B5EF4-FFF2-40B4-BE49-F238E27FC236}">
                  <a16:creationId xmlns:a16="http://schemas.microsoft.com/office/drawing/2014/main" id="{6D8F1243-6E34-4F70-C557-8F57C54D4479}"/>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61ACCE10-1667-2987-426B-023A191316EC}"/>
                </a:ext>
              </a:extLst>
            </p:cNvPr>
            <p:cNvSpPr txBox="1">
              <a:spLocks noChangeArrowheads="1"/>
            </p:cNvSpPr>
            <p:nvPr/>
          </p:nvSpPr>
          <p:spPr bwMode="auto">
            <a:xfrm>
              <a:off x="478" y="-4"/>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F500CDA0-691B-87E5-C7A7-749C0C586018}"/>
              </a:ext>
            </a:extLst>
          </p:cNvPr>
          <p:cNvGrpSpPr>
            <a:grpSpLocks/>
          </p:cNvGrpSpPr>
          <p:nvPr/>
        </p:nvGrpSpPr>
        <p:grpSpPr bwMode="auto">
          <a:xfrm>
            <a:off x="2840038" y="1714500"/>
            <a:ext cx="5926138" cy="4283074"/>
            <a:chOff x="1789" y="1080"/>
            <a:chExt cx="3733" cy="2698"/>
          </a:xfrm>
        </p:grpSpPr>
        <p:sp>
          <p:nvSpPr>
            <p:cNvPr id="490505" name="Oval 9">
              <a:extLst>
                <a:ext uri="{FF2B5EF4-FFF2-40B4-BE49-F238E27FC236}">
                  <a16:creationId xmlns:a16="http://schemas.microsoft.com/office/drawing/2014/main" id="{326E777B-E1DF-F7F6-0D0E-AA8A9407FB83}"/>
                </a:ext>
              </a:extLst>
            </p:cNvPr>
            <p:cNvSpPr>
              <a:spLocks noChangeArrowheads="1"/>
            </p:cNvSpPr>
            <p:nvPr/>
          </p:nvSpPr>
          <p:spPr bwMode="auto">
            <a:xfrm>
              <a:off x="1789" y="1080"/>
              <a:ext cx="3733" cy="2698"/>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C4ED7B73-4A85-6A4F-5A79-BFA9D17117AD}"/>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endParaRPr lang="en-GB" altLang="en-US" sz="1600" b="1" u="sng" dirty="0">
                <a:latin typeface="Arial" panose="020B0604020202020204" pitchFamily="34" charset="0"/>
              </a:endParaRPr>
            </a:p>
          </p:txBody>
        </p:sp>
      </p:grpSp>
      <p:sp>
        <p:nvSpPr>
          <p:cNvPr id="490507" name="Oval 11">
            <a:extLst>
              <a:ext uri="{FF2B5EF4-FFF2-40B4-BE49-F238E27FC236}">
                <a16:creationId xmlns:a16="http://schemas.microsoft.com/office/drawing/2014/main" id="{D01EEB45-C3BB-5207-0106-31918323587A}"/>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7EA31860-32E2-3FBB-FBEC-D245FDCC9215}"/>
              </a:ext>
            </a:extLst>
          </p:cNvPr>
          <p:cNvSpPr>
            <a:spLocks noChangeArrowheads="1"/>
          </p:cNvSpPr>
          <p:nvPr/>
        </p:nvSpPr>
        <p:spPr bwMode="auto">
          <a:xfrm>
            <a:off x="4125913" y="3233738"/>
            <a:ext cx="2040613" cy="2481262"/>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BD8C7CE6-39A0-E7E1-9439-1C9C49D07A6D}"/>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D63FDC31-AED0-A145-432A-DFB0D4383CA7}"/>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BF3B9428-E521-4026-9551-B1892AF88DC7}"/>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6A7E660E-E723-0050-4B91-D561FC52C381}"/>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591E3017-4B90-0FAD-6D9E-D07CC670CF4B}"/>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420A9AF7-B8C3-F0C4-FF02-33A7B3BB0CEA}"/>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F021BD23-93D9-3B27-463E-8CB27702CF05}"/>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833183C6-6F14-24D0-8CCF-408E62883364}"/>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4257971E-C1D1-4D3A-80EF-634502135D91}"/>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5F7779B7-EAA1-FD01-5DFD-ED423F54F1FA}"/>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505EFA25-0268-1767-763C-9DD31C86395C}"/>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80B691AB-8E52-468C-A646-5D7252F08519}"/>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44CB1962-2CCD-39F4-92F0-3A95CCD9179E}"/>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2FC359B4-4559-A574-E060-D5E56D03BF4B}"/>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53A6315B-18B4-BCB3-76B5-0256328DA101}"/>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79B855A6-39E1-7E50-2A77-1AB364DF2E13}"/>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97D630A7-25DA-8540-032F-2465D97E9F04}"/>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598E6F03-A0BA-244C-155F-0AEC5FFB7EE7}"/>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7BAA5A78-2894-980F-EB95-81E40DD8B963}"/>
              </a:ext>
            </a:extLst>
          </p:cNvPr>
          <p:cNvGrpSpPr>
            <a:grpSpLocks/>
          </p:cNvGrpSpPr>
          <p:nvPr/>
        </p:nvGrpSpPr>
        <p:grpSpPr bwMode="auto">
          <a:xfrm>
            <a:off x="4724400" y="4406906"/>
            <a:ext cx="1346200" cy="382588"/>
            <a:chOff x="3218" y="2776"/>
            <a:chExt cx="672" cy="241"/>
          </a:xfrm>
        </p:grpSpPr>
        <p:grpSp>
          <p:nvGrpSpPr>
            <p:cNvPr id="490528" name="Group 32">
              <a:extLst>
                <a:ext uri="{FF2B5EF4-FFF2-40B4-BE49-F238E27FC236}">
                  <a16:creationId xmlns:a16="http://schemas.microsoft.com/office/drawing/2014/main" id="{609787D2-4B2E-E990-A203-D914D5171BA2}"/>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93C70C67-4DFD-7493-7C1B-74829646C95B}"/>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D0DAF2CA-DB50-BD91-CBFF-E7DC1E0DDF0D}"/>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CD463754-B8A1-20B7-6082-BE8001441159}"/>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1C0B0D72-F75D-D317-A7EF-BAF1550B3A99}"/>
                </a:ext>
              </a:extLst>
            </p:cNvPr>
            <p:cNvSpPr>
              <a:spLocks noChangeArrowheads="1"/>
            </p:cNvSpPr>
            <p:nvPr/>
          </p:nvSpPr>
          <p:spPr bwMode="auto">
            <a:xfrm>
              <a:off x="3225"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3670EFC6-077A-587D-3DF0-AE34DCB4D39B}"/>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8F841281-2793-654E-3059-02A92DF86C55}"/>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A3B2D005-B3CB-7217-FF64-2110D01BA114}"/>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8A1C03AA-BEF9-2D26-9FE5-6B0D666DCA7B}"/>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4F470BDE-90EB-ED85-75E2-E258425F58C9}"/>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828077AC-E0DC-DC3F-D1ED-0745D183A96F}"/>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DSN</a:t>
              </a:r>
            </a:p>
          </p:txBody>
        </p:sp>
      </p:grpSp>
      <p:grpSp>
        <p:nvGrpSpPr>
          <p:cNvPr id="490539" name="Group 43">
            <a:extLst>
              <a:ext uri="{FF2B5EF4-FFF2-40B4-BE49-F238E27FC236}">
                <a16:creationId xmlns:a16="http://schemas.microsoft.com/office/drawing/2014/main" id="{392E0313-209A-5EC5-CBEA-5F98BE084942}"/>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CC2EDB59-9060-A1E1-6933-8F028745A8D9}"/>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5547C975-B2D7-C6B9-0B12-63496BF9E4E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BC9340F6-11C7-039D-9102-877AA327F04A}"/>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65000393-E19A-22AE-2C22-CB6BFB51CEDD}"/>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4E2B4C68-A9D0-99AE-7F51-24F1E074F4B3}"/>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81542A3D-A866-B9E2-5270-9E06DAB463F7}"/>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49A55241-D23B-109D-6C86-EBE8E4CD723F}"/>
              </a:ext>
            </a:extLst>
          </p:cNvPr>
          <p:cNvSpPr>
            <a:spLocks noChangeArrowheads="1"/>
          </p:cNvSpPr>
          <p:nvPr/>
        </p:nvSpPr>
        <p:spPr bwMode="auto">
          <a:xfrm>
            <a:off x="4333875" y="5361169"/>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S/C Contractor</a:t>
            </a:r>
          </a:p>
        </p:txBody>
      </p:sp>
      <p:sp>
        <p:nvSpPr>
          <p:cNvPr id="490547" name="Oval 51">
            <a:extLst>
              <a:ext uri="{FF2B5EF4-FFF2-40B4-BE49-F238E27FC236}">
                <a16:creationId xmlns:a16="http://schemas.microsoft.com/office/drawing/2014/main" id="{AA09EC80-F73A-43EC-3F61-2C739CB08C00}"/>
              </a:ext>
            </a:extLst>
          </p:cNvPr>
          <p:cNvSpPr>
            <a:spLocks noChangeArrowheads="1"/>
          </p:cNvSpPr>
          <p:nvPr/>
        </p:nvSpPr>
        <p:spPr bwMode="auto">
          <a:xfrm>
            <a:off x="6380163" y="1585913"/>
            <a:ext cx="2635250" cy="3368675"/>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F66595EC-F785-0FB8-ED74-3E89A0BBD31D}"/>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AE583D71-F7A3-0899-C743-9A9E1E47D633}"/>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A3CC015C-2B9F-E6AE-7290-49F3C4A83C38}"/>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7A0FCA8D-010A-229F-3E1E-552F3D8A778D}"/>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4F3AA752-CC73-767E-CA40-7CF58F2A10AC}"/>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FA531D87-433B-374C-4715-292FFC6433B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0D0524B4-2F4D-6FC7-75D9-3B829662C4AA}"/>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585F704B-2E91-4AA1-A111-57294C16908E}"/>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860CC0DC-FAAF-5EE5-7E83-0BAEFA2452A7}"/>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31ACACC6-EFCA-229D-D3B6-413C399E99D2}"/>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7D863A0E-5943-7DF9-B50C-5145B6ADA241}"/>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890D1CC-2AE0-DD3E-4A20-C090A796E7EE}"/>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DF36FF8-A83A-7AC6-2670-5823FD905196}"/>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3751F667-373B-1769-1E28-7881C7EA2723}"/>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313F729E-ABB0-B1EF-B9F9-D161FC68157A}"/>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5A4EBD59-6042-4E34-6F1E-4BF3A3EB95BF}"/>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CD6AD46A-6095-BF35-2451-CC0766B927C7}"/>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F793215B-2FB9-B95C-7311-5E7962286CD7}"/>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A7562B61-F883-C05D-6AA3-1C33C1A85D8D}"/>
              </a:ext>
            </a:extLst>
          </p:cNvPr>
          <p:cNvSpPr>
            <a:spLocks noChangeArrowheads="1"/>
          </p:cNvSpPr>
          <p:nvPr/>
        </p:nvSpPr>
        <p:spPr bwMode="auto">
          <a:xfrm>
            <a:off x="7266635" y="4580729"/>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ESA</a:t>
            </a:r>
          </a:p>
        </p:txBody>
      </p:sp>
      <p:sp>
        <p:nvSpPr>
          <p:cNvPr id="490567" name="AutoShape 71">
            <a:extLst>
              <a:ext uri="{FF2B5EF4-FFF2-40B4-BE49-F238E27FC236}">
                <a16:creationId xmlns:a16="http://schemas.microsoft.com/office/drawing/2014/main" id="{C89ECBE9-6700-7F58-5B3F-CB58B42850B7}"/>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EDC74A2F-B543-A86D-80F6-C99CE1F9F9DC}"/>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grpSp>
        <p:nvGrpSpPr>
          <p:cNvPr id="490570" name="Group 74">
            <a:extLst>
              <a:ext uri="{FF2B5EF4-FFF2-40B4-BE49-F238E27FC236}">
                <a16:creationId xmlns:a16="http://schemas.microsoft.com/office/drawing/2014/main" id="{52C177E6-A5F5-10DB-F075-3D00298411B7}"/>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1C85E318-9FF5-E04B-B8A8-070935CD6917}"/>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182C2840-2BCF-9ABF-8BD5-631B6E114FB2}"/>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1F7DBC1C-29EA-1154-6486-6DF8B794A71A}"/>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707BAF73-0EFD-1C45-DB51-CB2BB8C0BAE2}"/>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5FF04B5B-054C-C19C-7073-AFF86A1CF644}"/>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4ADCB511-647C-441F-6B12-7858E0C0F06E}"/>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3DD0FE56-53FE-95CA-001F-DA8AC374E00D}"/>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2EE0AFF5-6F4A-7E6E-8F70-42910AF50751}"/>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1BCB9868-679F-6609-463F-E44438C6A483}"/>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5E5FF5A5-8EC5-C8D1-69AD-25E2E4375673}"/>
              </a:ext>
            </a:extLst>
          </p:cNvPr>
          <p:cNvSpPr>
            <a:spLocks noChangeArrowheads="1"/>
          </p:cNvSpPr>
          <p:nvPr/>
        </p:nvSpPr>
        <p:spPr bwMode="auto">
          <a:xfrm>
            <a:off x="1989709" y="1265657"/>
            <a:ext cx="978451" cy="6392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a:p>
            <a:pPr>
              <a:buClr>
                <a:srgbClr val="000000"/>
              </a:buClr>
              <a:buSzPct val="100000"/>
              <a:buFont typeface="Arial" panose="020B0604020202020204" pitchFamily="34" charset="0"/>
              <a:buNone/>
            </a:pPr>
            <a:r>
              <a:rPr lang="en-GB" altLang="en-US" sz="1200" dirty="0">
                <a:latin typeface="Arial" panose="020B0604020202020204" pitchFamily="34" charset="0"/>
              </a:rPr>
              <a:t>Agreement</a:t>
            </a:r>
            <a:endParaRPr lang="en-GB" altLang="en-US" sz="1200" b="1" dirty="0">
              <a:latin typeface="Arial" panose="020B0604020202020204" pitchFamily="34" charset="0"/>
            </a:endParaRPr>
          </a:p>
        </p:txBody>
      </p:sp>
      <p:sp>
        <p:nvSpPr>
          <p:cNvPr id="490581" name="Oval 85">
            <a:extLst>
              <a:ext uri="{FF2B5EF4-FFF2-40B4-BE49-F238E27FC236}">
                <a16:creationId xmlns:a16="http://schemas.microsoft.com/office/drawing/2014/main" id="{BF0E3BF9-2EDA-31B4-447A-01AD98F74CB0}"/>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0E3A565-2074-1C44-4E1D-1AEB0A283BA1}"/>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BE3D9742-1ECB-E697-25BC-51215D898A07}"/>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40CDC73B-71E1-B646-2DA9-5D8D7E1A978B}"/>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
        <p:nvSpPr>
          <p:cNvPr id="3" name="TextBox 2">
            <a:extLst>
              <a:ext uri="{FF2B5EF4-FFF2-40B4-BE49-F238E27FC236}">
                <a16:creationId xmlns:a16="http://schemas.microsoft.com/office/drawing/2014/main" id="{C12B71FD-5F60-9215-2409-5ADC3E78B652}"/>
              </a:ext>
            </a:extLst>
          </p:cNvPr>
          <p:cNvSpPr txBox="1"/>
          <p:nvPr/>
        </p:nvSpPr>
        <p:spPr>
          <a:xfrm>
            <a:off x="5142706" y="5013937"/>
            <a:ext cx="4572000" cy="692497"/>
          </a:xfrm>
          <a:prstGeom prst="rect">
            <a:avLst/>
          </a:prstGeom>
          <a:noFill/>
        </p:spPr>
        <p:txBody>
          <a:bodyPr wrap="square">
            <a:spAutoFit/>
          </a:bodyPr>
          <a:lstStyle/>
          <a:p>
            <a:pPr algn="ctr" eaLnBrk="0" hangingPunct="0">
              <a:lnSpc>
                <a:spcPct val="95000"/>
              </a:lnSpc>
              <a:buClr>
                <a:srgbClr val="000000"/>
              </a:buClr>
              <a:buSzPct val="100000"/>
              <a:buFont typeface="Arial" panose="020B0604020202020204" pitchFamily="34" charset="0"/>
              <a:buNone/>
            </a:pPr>
            <a:r>
              <a:rPr lang="en-GB" altLang="en-US" sz="20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2000" b="1" dirty="0">
                <a:latin typeface="Arial" panose="020B0604020202020204" pitchFamily="34" charset="0"/>
              </a:rPr>
              <a:t>Program </a:t>
            </a:r>
            <a:r>
              <a:rPr lang="en-GB" altLang="en-US" sz="2000" b="1" u="sng" dirty="0">
                <a:latin typeface="Arial" panose="020B0604020202020204" pitchFamily="34" charset="0"/>
              </a:rPr>
              <a:t>Federation</a:t>
            </a:r>
          </a:p>
        </p:txBody>
      </p:sp>
      <p:sp>
        <p:nvSpPr>
          <p:cNvPr id="2" name="Date Placeholder 1">
            <a:extLst>
              <a:ext uri="{FF2B5EF4-FFF2-40B4-BE49-F238E27FC236}">
                <a16:creationId xmlns:a16="http://schemas.microsoft.com/office/drawing/2014/main" id="{0A96A08D-FBAA-B104-1193-052D0580605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4-5</a:t>
            </a:r>
          </a:p>
        </p:txBody>
      </p:sp>
    </p:spTree>
    <p:extLst>
      <p:ext uri="{BB962C8B-B14F-4D97-AF65-F5344CB8AC3E}">
        <p14:creationId xmlns:p14="http://schemas.microsoft.com/office/powerpoint/2010/main" val="2692072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1600201" y="1600200"/>
            <a:ext cx="6099572" cy="4057650"/>
          </a:xfrm>
          <a:prstGeom prst="roundRect">
            <a:avLst/>
          </a:prstGeom>
          <a:noFill/>
          <a:ln w="19050" cap="flat" cmpd="sng" algn="ctr">
            <a:solidFill>
              <a:schemeClr val="tx1"/>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lnSpc>
                <a:spcPct val="90000"/>
              </a:lnSpc>
              <a:spcBef>
                <a:spcPct val="0"/>
              </a:spcBef>
              <a:spcAft>
                <a:spcPct val="10000"/>
              </a:spcAft>
              <a:buSzPct val="125000"/>
            </a:pPr>
            <a:endParaRPr lang="en-US" sz="1800">
              <a:solidFill>
                <a:srgbClr val="FF0000"/>
              </a:solidFill>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bwMode="auto">
          <a:xfrm>
            <a:off x="1" y="6553200"/>
            <a:ext cx="2309284"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marL="0" algn="l" defTabSz="914400" rtl="0" eaLnBrk="0" latinLnBrk="0" hangingPunct="0">
              <a:defRPr sz="1000" b="0" kern="1200">
                <a:solidFill>
                  <a:srgbClr val="333399"/>
                </a:solidFill>
                <a:latin typeface="Arial" pitchFamily="26" charset="0"/>
                <a:ea typeface="ＭＳ Ｐゴシック" pitchFamily="26" charset="-128"/>
                <a:cs typeface="ＭＳ Ｐゴシック" pitchFamily="26"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t>28 Mar 2024</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5841328" y="4625867"/>
            <a:ext cx="143945" cy="396734"/>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564994" y="3639101"/>
            <a:ext cx="950106" cy="591207"/>
          </a:xfrm>
          <a:prstGeom prst="cube">
            <a:avLst>
              <a:gd name="adj" fmla="val 9618"/>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788" dirty="0">
              <a:solidFill>
                <a:srgbClr val="FFFFFF"/>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923051" y="4425842"/>
            <a:ext cx="872646" cy="520304"/>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solidFill>
                  <a:srgbClr val="FFFFFF"/>
                </a:solidFill>
                <a:latin typeface="Arial" panose="020B0604020202020204" pitchFamily="34" charset="0"/>
              </a:rPr>
              <a:t>Agency ABC</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Instrument</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528493" y="4354876"/>
            <a:ext cx="1028700" cy="502874"/>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788" dirty="0">
                <a:solidFill>
                  <a:srgbClr val="FFFFFF"/>
                </a:solidFill>
                <a:latin typeface="Arial" panose="020B0604020202020204" pitchFamily="34" charset="0"/>
              </a:rPr>
              <a:t>Mission Z </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Spacecraft Control</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864522" y="3811954"/>
            <a:ext cx="925636" cy="544755"/>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788" dirty="0">
                <a:solidFill>
                  <a:srgbClr val="000000"/>
                </a:solidFill>
                <a:latin typeface="Arial" panose="020B0604020202020204" pitchFamily="34" charset="0"/>
              </a:rPr>
              <a:t>Agency ABC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Ground Tracking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2160393" y="3397321"/>
            <a:ext cx="1002197"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rPr>
              <a:t>Agency ABC</a:t>
            </a:r>
          </a:p>
          <a:p>
            <a:pPr eaLnBrk="0" fontAlgn="base" hangingPunct="0">
              <a:spcBef>
                <a:spcPct val="0"/>
              </a:spcBef>
              <a:spcAft>
                <a:spcPct val="0"/>
              </a:spcAft>
            </a:pPr>
            <a:r>
              <a:rPr lang="en-US" altLang="en-US" sz="1050" dirty="0">
                <a:solidFill>
                  <a:srgbClr val="000000"/>
                </a:solidFill>
                <a:latin typeface="Arial" panose="020B0604020202020204" pitchFamily="34" charset="0"/>
              </a:rPr>
              <a:t>Operations</a:t>
            </a:r>
          </a:p>
          <a:p>
            <a:pPr eaLnBrk="0" fontAlgn="base" hangingPunct="0">
              <a:spcBef>
                <a:spcPct val="0"/>
              </a:spcBef>
              <a:spcAft>
                <a:spcPct val="0"/>
              </a:spcAft>
            </a:pPr>
            <a:r>
              <a:rPr lang="en-US" altLang="en-US" sz="1050" dirty="0">
                <a:solidFill>
                  <a:srgbClr val="000000"/>
                </a:solidFill>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881924" y="4661993"/>
            <a:ext cx="745717"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750" dirty="0">
                <a:solidFill>
                  <a:srgbClr val="000000"/>
                </a:solidFill>
                <a:latin typeface="Arial" panose="020B0604020202020204" pitchFamily="34" charset="0"/>
              </a:rPr>
              <a:t>Instrument</a:t>
            </a:r>
          </a:p>
          <a:p>
            <a:pPr fontAlgn="base">
              <a:spcBef>
                <a:spcPct val="0"/>
              </a:spcBef>
              <a:spcAft>
                <a:spcPct val="0"/>
              </a:spcAft>
            </a:pPr>
            <a:r>
              <a:rPr lang="en-US" altLang="en-US" sz="750" dirty="0">
                <a:solidFill>
                  <a:srgbClr val="000000"/>
                </a:solidFill>
                <a:latin typeface="Arial" panose="020B0604020202020204" pitchFamily="34" charset="0"/>
              </a:rPr>
              <a:t>Observation</a:t>
            </a:r>
          </a:p>
          <a:p>
            <a:pPr fontAlgn="base">
              <a:spcBef>
                <a:spcPct val="0"/>
              </a:spcBef>
              <a:spcAft>
                <a:spcPct val="0"/>
              </a:spcAft>
            </a:pPr>
            <a:r>
              <a:rPr lang="en-US" altLang="en-US" sz="750" dirty="0">
                <a:solidFill>
                  <a:srgbClr val="000000"/>
                </a:solidFill>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3228087" y="3340269"/>
            <a:ext cx="263128" cy="378619"/>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599400" y="3169705"/>
            <a:ext cx="576263" cy="520304"/>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000000"/>
                </a:solidFill>
              </a:endParaRPr>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4923816" y="3936473"/>
            <a:ext cx="70884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750" dirty="0">
                <a:solidFill>
                  <a:srgbClr val="000000"/>
                </a:solidFill>
                <a:latin typeface="Arial" panose="020B0604020202020204" pitchFamily="34" charset="0"/>
              </a:rPr>
              <a:t>Comm Link</a:t>
            </a:r>
          </a:p>
          <a:p>
            <a:pPr fontAlgn="base">
              <a:spcBef>
                <a:spcPct val="0"/>
              </a:spcBef>
              <a:spcAft>
                <a:spcPct val="0"/>
              </a:spcAft>
            </a:pPr>
            <a:r>
              <a:rPr lang="en-US" altLang="en-US" sz="750" dirty="0">
                <a:solidFill>
                  <a:srgbClr val="000000"/>
                </a:solidFill>
                <a:latin typeface="Arial" panose="020B0604020202020204" pitchFamily="34" charset="0"/>
              </a:rPr>
              <a:t>Configs</a:t>
            </a:r>
          </a:p>
          <a:p>
            <a:pPr fontAlgn="base">
              <a:spcBef>
                <a:spcPct val="0"/>
              </a:spcBef>
              <a:spcAft>
                <a:spcPct val="0"/>
              </a:spcAft>
            </a:pPr>
            <a:r>
              <a:rPr lang="en-US" altLang="en-US" sz="750" dirty="0">
                <a:solidFill>
                  <a:srgbClr val="000000"/>
                </a:solidFill>
                <a:latin typeface="Arial" panose="020B0604020202020204" pitchFamily="34" charset="0"/>
              </a:rPr>
              <a:t>Tracking </a:t>
            </a:r>
          </a:p>
          <a:p>
            <a:pPr fontAlgn="base">
              <a:spcBef>
                <a:spcPct val="0"/>
              </a:spcBef>
              <a:spcAft>
                <a:spcPct val="0"/>
              </a:spcAft>
            </a:pPr>
            <a:r>
              <a:rPr lang="en-US" altLang="en-US" sz="750" dirty="0">
                <a:solidFill>
                  <a:srgbClr val="000000"/>
                </a:solidFill>
                <a:latin typeface="Arial" panose="020B0604020202020204" pitchFamily="34" charset="0"/>
              </a:rPr>
              <a:t>Requests</a:t>
            </a:r>
          </a:p>
        </p:txBody>
      </p:sp>
      <p:sp>
        <p:nvSpPr>
          <p:cNvPr id="85" name="Rectangle 84">
            <a:extLst>
              <a:ext uri="{FF2B5EF4-FFF2-40B4-BE49-F238E27FC236}">
                <a16:creationId xmlns:a16="http://schemas.microsoft.com/office/drawing/2014/main" id="{46BE5FF1-49B3-E548-AC0A-8E5DA4EB0374}"/>
              </a:ext>
            </a:extLst>
          </p:cNvPr>
          <p:cNvSpPr/>
          <p:nvPr/>
        </p:nvSpPr>
        <p:spPr>
          <a:xfrm>
            <a:off x="5444493" y="3685478"/>
            <a:ext cx="1121293" cy="334835"/>
          </a:xfrm>
          <a:prstGeom prst="rect">
            <a:avLst/>
          </a:prstGeom>
        </p:spPr>
        <p:txBody>
          <a:bodyPr wrap="square">
            <a:spAutoFit/>
          </a:bodyPr>
          <a:lstStyle/>
          <a:p>
            <a:pPr algn="ctr" eaLnBrk="0" fontAlgn="base" hangingPunct="0">
              <a:spcBef>
                <a:spcPct val="0"/>
              </a:spcBef>
              <a:spcAft>
                <a:spcPct val="0"/>
              </a:spcAft>
            </a:pPr>
            <a:r>
              <a:rPr lang="en-US" altLang="en-US" sz="788" dirty="0">
                <a:solidFill>
                  <a:srgbClr val="FFFFFF"/>
                </a:solidFill>
                <a:latin typeface="Arial" panose="020B0604020202020204" pitchFamily="34" charset="0"/>
              </a:rPr>
              <a:t>Mission Z </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4233" y="4431589"/>
            <a:ext cx="379852" cy="379852"/>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6497" y="4940574"/>
            <a:ext cx="407530" cy="407530"/>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963813" y="123019"/>
            <a:ext cx="7559278" cy="857250"/>
          </a:xfrm>
        </p:spPr>
        <p:txBody>
          <a:bodyPr vert="horz"/>
          <a:lstStyle/>
          <a:p>
            <a:r>
              <a:rPr lang="en-US" altLang="en-US" sz="1800" dirty="0"/>
              <a:t>Enterprise View</a:t>
            </a:r>
            <a:br>
              <a:rPr lang="en-US" altLang="en-US" sz="1800" dirty="0"/>
            </a:br>
            <a:r>
              <a:rPr lang="en-US" altLang="en-US" sz="1500" dirty="0"/>
              <a:t>Multi-Agency Mission Domain &amp; Enterprise Objects </a:t>
            </a:r>
            <a:r>
              <a:rPr lang="en-US" altLang="en-US" sz="1500" dirty="0">
                <a:solidFill>
                  <a:srgbClr val="FF0000"/>
                </a:solidFill>
              </a:rPr>
              <a:t>Launch</a:t>
            </a:r>
            <a:r>
              <a:rPr lang="en-US" altLang="en-US" sz="1500" dirty="0"/>
              <a:t> Operations Phase</a:t>
            </a:r>
            <a:br>
              <a:rPr lang="en-US" altLang="en-US" sz="1800" dirty="0"/>
            </a:br>
            <a:endParaRPr lang="en-US" altLang="en-US" sz="1800" dirty="0"/>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4041357" y="3551802"/>
            <a:ext cx="872646" cy="520304"/>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latin typeface="Arial" panose="020B0604020202020204" pitchFamily="34" charset="0"/>
              </a:rPr>
              <a:t>Agency ABC</a:t>
            </a:r>
          </a:p>
          <a:p>
            <a:pPr algn="ctr" eaLnBrk="0" fontAlgn="base" hangingPunct="0">
              <a:spcBef>
                <a:spcPct val="0"/>
              </a:spcBef>
              <a:spcAft>
                <a:spcPct val="0"/>
              </a:spcAft>
            </a:pPr>
            <a:r>
              <a:rPr lang="en-US" altLang="en-US" sz="788" dirty="0">
                <a:latin typeface="Arial" panose="020B0604020202020204" pitchFamily="34" charset="0"/>
              </a:rPr>
              <a:t>Space Relay</a:t>
            </a:r>
          </a:p>
          <a:p>
            <a:pPr algn="ctr" eaLnBrk="0" fontAlgn="base" hangingPunct="0">
              <a:spcBef>
                <a:spcPct val="0"/>
              </a:spcBef>
              <a:spcAft>
                <a:spcPct val="0"/>
              </a:spcAft>
            </a:pPr>
            <a:r>
              <a:rPr lang="en-US" altLang="en-US" sz="788" dirty="0">
                <a:latin typeface="Arial" panose="020B0604020202020204" pitchFamily="34" charset="0"/>
              </a:rPr>
              <a:t>Network Ops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5959900" y="3977622"/>
            <a:ext cx="456470" cy="200149"/>
          </a:xfrm>
          <a:prstGeom prst="cube">
            <a:avLst>
              <a:gd name="adj" fmla="val 22215"/>
            </a:avLst>
          </a:prstGeom>
          <a:solidFill>
            <a:srgbClr val="00B05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endParaRPr lang="en-US" altLang="en-US" sz="788" dirty="0">
              <a:solidFill>
                <a:srgbClr val="FFFFFF"/>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5876201" y="3973677"/>
            <a:ext cx="582211" cy="276999"/>
          </a:xfrm>
          <a:prstGeom prst="rect">
            <a:avLst/>
          </a:prstGeom>
        </p:spPr>
        <p:txBody>
          <a:bodyPr wrap="none">
            <a:spAutoFit/>
          </a:bodyPr>
          <a:lstStyle/>
          <a:p>
            <a:pPr algn="ctr" fontAlgn="base">
              <a:spcBef>
                <a:spcPct val="0"/>
              </a:spcBef>
              <a:spcAft>
                <a:spcPct val="0"/>
              </a:spcAft>
            </a:pPr>
            <a:r>
              <a:rPr lang="en-US" altLang="en-US" sz="600" dirty="0">
                <a:solidFill>
                  <a:srgbClr val="FFFFFF"/>
                </a:solidFill>
                <a:latin typeface="Arial" panose="020B0604020202020204" pitchFamily="34" charset="0"/>
              </a:rPr>
              <a:t>Instrument</a:t>
            </a:r>
          </a:p>
          <a:p>
            <a:pPr algn="ctr" fontAlgn="base">
              <a:spcBef>
                <a:spcPct val="0"/>
              </a:spcBef>
              <a:spcAft>
                <a:spcPct val="0"/>
              </a:spcAft>
            </a:pPr>
            <a:r>
              <a:rPr lang="en-US" sz="600" dirty="0">
                <a:solidFill>
                  <a:srgbClr val="FFFFFF"/>
                </a:solidFill>
                <a:latin typeface="Arial" panose="020B0604020202020204" pitchFamily="34" charset="0"/>
              </a:rPr>
              <a:t>ABC</a:t>
            </a:r>
            <a:endParaRPr lang="en-US" sz="600" dirty="0">
              <a:solidFill>
                <a:srgbClr val="000000"/>
              </a:solidFill>
            </a:endParaRPr>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3116102" y="5031947"/>
            <a:ext cx="750222" cy="316155"/>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solidFill>
                  <a:srgbClr val="000000"/>
                </a:solidFill>
                <a:latin typeface="Arial" panose="020B0604020202020204" pitchFamily="34" charset="0"/>
              </a:rPr>
              <a:t>Agency ABC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624285" y="5022601"/>
            <a:ext cx="750222" cy="316155"/>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solidFill>
                  <a:srgbClr val="000000"/>
                </a:solidFill>
                <a:latin typeface="Arial" panose="020B0604020202020204" pitchFamily="34" charset="0"/>
              </a:rPr>
              <a:t>Agency QRS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2068364" y="3354238"/>
            <a:ext cx="2993805" cy="210806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315628" y="3249506"/>
            <a:ext cx="2133142" cy="2212795"/>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6496346" y="3571936"/>
            <a:ext cx="100059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rPr>
              <a:t>Agency QRS</a:t>
            </a:r>
          </a:p>
          <a:p>
            <a:pPr eaLnBrk="0" fontAlgn="base" hangingPunct="0">
              <a:spcBef>
                <a:spcPct val="0"/>
              </a:spcBef>
              <a:spcAft>
                <a:spcPct val="0"/>
              </a:spcAft>
            </a:pPr>
            <a:r>
              <a:rPr lang="en-US" altLang="en-US" sz="1050" dirty="0">
                <a:solidFill>
                  <a:srgbClr val="000000"/>
                </a:solidFill>
                <a:latin typeface="Arial" panose="020B0604020202020204" pitchFamily="34" charset="0"/>
              </a:rPr>
              <a:t>Flight</a:t>
            </a:r>
          </a:p>
          <a:p>
            <a:pPr eaLnBrk="0" fontAlgn="base" hangingPunct="0">
              <a:spcBef>
                <a:spcPct val="0"/>
              </a:spcBef>
              <a:spcAft>
                <a:spcPct val="0"/>
              </a:spcAft>
            </a:pPr>
            <a:r>
              <a:rPr lang="en-US" altLang="en-US" sz="1050" dirty="0">
                <a:solidFill>
                  <a:srgbClr val="000000"/>
                </a:solidFill>
                <a:latin typeface="Arial" panose="020B0604020202020204" pitchFamily="34" charset="0"/>
              </a:rPr>
              <a:t>Operations</a:t>
            </a:r>
          </a:p>
          <a:p>
            <a:pPr eaLnBrk="0" fontAlgn="base" hangingPunct="0">
              <a:spcBef>
                <a:spcPct val="0"/>
              </a:spcBef>
              <a:spcAft>
                <a:spcPct val="0"/>
              </a:spcAft>
            </a:pPr>
            <a:r>
              <a:rPr lang="en-US" altLang="en-US" sz="1050" dirty="0">
                <a:solidFill>
                  <a:srgbClr val="000000"/>
                </a:solidFill>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989206" y="1610918"/>
            <a:ext cx="206844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rPr>
              <a:t>Mission Z Operations 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828376" y="5175343"/>
            <a:ext cx="1795910" cy="1298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743452" y="4652980"/>
            <a:ext cx="785042" cy="574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790156" y="4151872"/>
            <a:ext cx="1724154" cy="37653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4131386" y="5186318"/>
            <a:ext cx="98296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750" dirty="0">
                <a:solidFill>
                  <a:srgbClr val="000000"/>
                </a:solidFill>
                <a:latin typeface="Arial" panose="020B0604020202020204" pitchFamily="34" charset="0"/>
              </a:rPr>
              <a:t>Science Planning</a:t>
            </a:r>
          </a:p>
          <a:p>
            <a:pPr fontAlgn="base">
              <a:spcBef>
                <a:spcPct val="0"/>
              </a:spcBef>
              <a:spcAft>
                <a:spcPct val="0"/>
              </a:spcAft>
            </a:pPr>
            <a:r>
              <a:rPr lang="en-US" altLang="en-US" sz="750" dirty="0">
                <a:solidFill>
                  <a:srgbClr val="000000"/>
                </a:solidFill>
                <a:latin typeface="Arial" panose="020B0604020202020204" pitchFamily="34" charset="0"/>
              </a:rPr>
              <a:t>Coordination</a:t>
            </a: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787899" y="3825566"/>
            <a:ext cx="269752" cy="13450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4903515" y="3817283"/>
            <a:ext cx="60840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6584" y="5014361"/>
            <a:ext cx="407530" cy="407530"/>
          </a:xfrm>
          <a:prstGeom prst="rect">
            <a:avLst/>
          </a:prstGeom>
        </p:spPr>
      </p:pic>
      <p:grpSp>
        <p:nvGrpSpPr>
          <p:cNvPr id="2" name="Group 1">
            <a:extLst>
              <a:ext uri="{FF2B5EF4-FFF2-40B4-BE49-F238E27FC236}">
                <a16:creationId xmlns:a16="http://schemas.microsoft.com/office/drawing/2014/main" id="{C9FB2762-A483-DDBC-A363-F9888A70E2DB}"/>
              </a:ext>
            </a:extLst>
          </p:cNvPr>
          <p:cNvGrpSpPr/>
          <p:nvPr/>
        </p:nvGrpSpPr>
        <p:grpSpPr>
          <a:xfrm>
            <a:off x="7016854" y="2453660"/>
            <a:ext cx="205811" cy="817635"/>
            <a:chOff x="4410985" y="1687428"/>
            <a:chExt cx="1015085" cy="3924449"/>
          </a:xfrm>
        </p:grpSpPr>
        <p:sp>
          <p:nvSpPr>
            <p:cNvPr id="6" name="Teardrop 5">
              <a:extLst>
                <a:ext uri="{FF2B5EF4-FFF2-40B4-BE49-F238E27FC236}">
                  <a16:creationId xmlns:a16="http://schemas.microsoft.com/office/drawing/2014/main" id="{BA755C7D-766E-955B-591B-3A2AA5FDE8E4}"/>
                </a:ext>
              </a:extLst>
            </p:cNvPr>
            <p:cNvSpPr/>
            <p:nvPr/>
          </p:nvSpPr>
          <p:spPr>
            <a:xfrm rot="8789679">
              <a:off x="4536879" y="3869582"/>
              <a:ext cx="484810" cy="423762"/>
            </a:xfrm>
            <a:prstGeom prst="teardrop">
              <a:avLst>
                <a:gd name="adj" fmla="val 162547"/>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sz="1800">
                <a:solidFill>
                  <a:srgbClr val="000000"/>
                </a:solidFill>
                <a:latin typeface="Arial"/>
              </a:endParaRPr>
            </a:p>
          </p:txBody>
        </p:sp>
        <p:sp>
          <p:nvSpPr>
            <p:cNvPr id="7" name="Chord 6">
              <a:extLst>
                <a:ext uri="{FF2B5EF4-FFF2-40B4-BE49-F238E27FC236}">
                  <a16:creationId xmlns:a16="http://schemas.microsoft.com/office/drawing/2014/main" id="{5DDE6B31-1B90-07D9-9E9C-61766C50DC21}"/>
                </a:ext>
              </a:extLst>
            </p:cNvPr>
            <p:cNvSpPr/>
            <p:nvPr/>
          </p:nvSpPr>
          <p:spPr>
            <a:xfrm rot="6745715">
              <a:off x="2945178" y="3342914"/>
              <a:ext cx="3924449" cy="613477"/>
            </a:xfrm>
            <a:prstGeom prst="chord">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sz="1800">
                <a:solidFill>
                  <a:srgbClr val="000000"/>
                </a:solidFill>
                <a:latin typeface="Arial"/>
              </a:endParaRPr>
            </a:p>
          </p:txBody>
        </p:sp>
        <p:sp>
          <p:nvSpPr>
            <p:cNvPr id="8" name="Chord 7">
              <a:extLst>
                <a:ext uri="{FF2B5EF4-FFF2-40B4-BE49-F238E27FC236}">
                  <a16:creationId xmlns:a16="http://schemas.microsoft.com/office/drawing/2014/main" id="{63E7BB4F-A23D-9EC6-EB12-AFBA82F18EAA}"/>
                </a:ext>
              </a:extLst>
            </p:cNvPr>
            <p:cNvSpPr/>
            <p:nvPr/>
          </p:nvSpPr>
          <p:spPr>
            <a:xfrm rot="2086759">
              <a:off x="4410985" y="3342913"/>
              <a:ext cx="212292" cy="613477"/>
            </a:xfrm>
            <a:prstGeom prst="chord">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sz="1800">
                <a:solidFill>
                  <a:srgbClr val="000000"/>
                </a:solidFill>
                <a:latin typeface="Arial"/>
              </a:endParaRPr>
            </a:p>
          </p:txBody>
        </p:sp>
        <p:sp>
          <p:nvSpPr>
            <p:cNvPr id="9" name="Chord 8">
              <a:extLst>
                <a:ext uri="{FF2B5EF4-FFF2-40B4-BE49-F238E27FC236}">
                  <a16:creationId xmlns:a16="http://schemas.microsoft.com/office/drawing/2014/main" id="{206351A4-AD62-38AB-D975-7F8C90E6910E}"/>
                </a:ext>
              </a:extLst>
            </p:cNvPr>
            <p:cNvSpPr/>
            <p:nvPr/>
          </p:nvSpPr>
          <p:spPr>
            <a:xfrm rot="481634" flipH="1">
              <a:off x="5190799" y="3414007"/>
              <a:ext cx="235271" cy="471287"/>
            </a:xfrm>
            <a:prstGeom prst="chord">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sz="1800">
                <a:solidFill>
                  <a:srgbClr val="000000"/>
                </a:solidFill>
                <a:latin typeface="Arial"/>
              </a:endParaRPr>
            </a:p>
          </p:txBody>
        </p:sp>
      </p:grpSp>
      <p:sp>
        <p:nvSpPr>
          <p:cNvPr id="12" name="Oval 10">
            <a:extLst>
              <a:ext uri="{FF2B5EF4-FFF2-40B4-BE49-F238E27FC236}">
                <a16:creationId xmlns:a16="http://schemas.microsoft.com/office/drawing/2014/main" id="{AC0FF17B-F631-54A6-3978-CA2342AF9D5F}"/>
              </a:ext>
            </a:extLst>
          </p:cNvPr>
          <p:cNvSpPr>
            <a:spLocks noChangeArrowheads="1"/>
          </p:cNvSpPr>
          <p:nvPr/>
        </p:nvSpPr>
        <p:spPr bwMode="auto">
          <a:xfrm>
            <a:off x="2428362" y="2489216"/>
            <a:ext cx="872646" cy="520304"/>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fontAlgn="base" hangingPunct="0">
              <a:spcBef>
                <a:spcPct val="0"/>
              </a:spcBef>
              <a:spcAft>
                <a:spcPct val="0"/>
              </a:spcAft>
            </a:pPr>
            <a:r>
              <a:rPr lang="en-US" altLang="en-US" sz="788" dirty="0">
                <a:solidFill>
                  <a:srgbClr val="FFFFFF"/>
                </a:solidFill>
                <a:latin typeface="Arial" panose="020B0604020202020204" pitchFamily="34" charset="0"/>
              </a:rPr>
              <a:t>Agency WXY</a:t>
            </a:r>
          </a:p>
          <a:p>
            <a:pPr algn="ctr" eaLnBrk="0" fontAlgn="base" hangingPunct="0">
              <a:spcBef>
                <a:spcPct val="0"/>
              </a:spcBef>
              <a:spcAft>
                <a:spcPct val="0"/>
              </a:spcAft>
            </a:pPr>
            <a:r>
              <a:rPr lang="en-US" altLang="en-US" sz="788" dirty="0">
                <a:solidFill>
                  <a:srgbClr val="FFFFFF"/>
                </a:solidFill>
                <a:latin typeface="Arial" panose="020B0604020202020204" pitchFamily="34" charset="0"/>
              </a:rPr>
              <a:t>Launch Facility  </a:t>
            </a:r>
          </a:p>
        </p:txBody>
      </p:sp>
      <p:sp>
        <p:nvSpPr>
          <p:cNvPr id="21" name="Oval 12">
            <a:extLst>
              <a:ext uri="{FF2B5EF4-FFF2-40B4-BE49-F238E27FC236}">
                <a16:creationId xmlns:a16="http://schemas.microsoft.com/office/drawing/2014/main" id="{43A69CBE-D9AA-1D51-4799-F034E610D6A9}"/>
              </a:ext>
            </a:extLst>
          </p:cNvPr>
          <p:cNvSpPr>
            <a:spLocks noChangeArrowheads="1"/>
          </p:cNvSpPr>
          <p:nvPr/>
        </p:nvSpPr>
        <p:spPr bwMode="auto">
          <a:xfrm>
            <a:off x="3780221" y="1916101"/>
            <a:ext cx="925636" cy="544755"/>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788" dirty="0">
                <a:solidFill>
                  <a:srgbClr val="000000"/>
                </a:solidFill>
                <a:latin typeface="Arial" panose="020B0604020202020204" pitchFamily="34" charset="0"/>
              </a:rPr>
              <a:t>Agency WXY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Launch Tracking </a:t>
            </a:r>
          </a:p>
          <a:p>
            <a:pPr algn="ctr" eaLnBrk="0" fontAlgn="base" hangingPunct="0">
              <a:spcBef>
                <a:spcPct val="0"/>
              </a:spcBef>
              <a:spcAft>
                <a:spcPct val="0"/>
              </a:spcAft>
            </a:pPr>
            <a:r>
              <a:rPr lang="en-US" altLang="en-US" sz="788" dirty="0">
                <a:solidFill>
                  <a:srgbClr val="000000"/>
                </a:solidFill>
                <a:latin typeface="Arial" panose="020B0604020202020204" pitchFamily="34" charset="0"/>
              </a:rPr>
              <a:t>Network</a:t>
            </a:r>
          </a:p>
        </p:txBody>
      </p:sp>
      <p:sp>
        <p:nvSpPr>
          <p:cNvPr id="22" name="Rectangle 13">
            <a:extLst>
              <a:ext uri="{FF2B5EF4-FFF2-40B4-BE49-F238E27FC236}">
                <a16:creationId xmlns:a16="http://schemas.microsoft.com/office/drawing/2014/main" id="{B188BF15-5601-DE07-1078-E1B37C472570}"/>
              </a:ext>
            </a:extLst>
          </p:cNvPr>
          <p:cNvSpPr>
            <a:spLocks noChangeArrowheads="1"/>
          </p:cNvSpPr>
          <p:nvPr/>
        </p:nvSpPr>
        <p:spPr bwMode="auto">
          <a:xfrm>
            <a:off x="2034769" y="1977429"/>
            <a:ext cx="1015021"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050" dirty="0">
                <a:solidFill>
                  <a:srgbClr val="000000"/>
                </a:solidFill>
                <a:latin typeface="Arial" panose="020B0604020202020204" pitchFamily="34" charset="0"/>
              </a:rPr>
              <a:t>Agency WXY</a:t>
            </a:r>
          </a:p>
          <a:p>
            <a:pPr eaLnBrk="0" fontAlgn="base" hangingPunct="0">
              <a:spcBef>
                <a:spcPct val="0"/>
              </a:spcBef>
              <a:spcAft>
                <a:spcPct val="0"/>
              </a:spcAft>
            </a:pPr>
            <a:r>
              <a:rPr lang="en-US" altLang="en-US" sz="1050" dirty="0">
                <a:solidFill>
                  <a:srgbClr val="000000"/>
                </a:solidFill>
                <a:latin typeface="Arial" panose="020B0604020202020204" pitchFamily="34" charset="0"/>
              </a:rPr>
              <a:t>Operations</a:t>
            </a:r>
          </a:p>
          <a:p>
            <a:pPr eaLnBrk="0" fontAlgn="base" hangingPunct="0">
              <a:spcBef>
                <a:spcPct val="0"/>
              </a:spcBef>
              <a:spcAft>
                <a:spcPct val="0"/>
              </a:spcAft>
            </a:pPr>
            <a:r>
              <a:rPr lang="en-US" altLang="en-US" sz="1050" dirty="0">
                <a:solidFill>
                  <a:srgbClr val="000000"/>
                </a:solidFill>
                <a:latin typeface="Arial" panose="020B0604020202020204" pitchFamily="34" charset="0"/>
              </a:rPr>
              <a:t>Domain</a:t>
            </a:r>
          </a:p>
        </p:txBody>
      </p:sp>
      <p:sp>
        <p:nvSpPr>
          <p:cNvPr id="84" name="Rectangle 14">
            <a:extLst>
              <a:ext uri="{FF2B5EF4-FFF2-40B4-BE49-F238E27FC236}">
                <a16:creationId xmlns:a16="http://schemas.microsoft.com/office/drawing/2014/main" id="{45248839-1AA7-35F4-1978-08B8FB55DCCC}"/>
              </a:ext>
            </a:extLst>
          </p:cNvPr>
          <p:cNvSpPr>
            <a:spLocks noChangeArrowheads="1"/>
          </p:cNvSpPr>
          <p:nvPr/>
        </p:nvSpPr>
        <p:spPr bwMode="auto">
          <a:xfrm>
            <a:off x="4900311" y="3330970"/>
            <a:ext cx="745717"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750" dirty="0">
                <a:solidFill>
                  <a:srgbClr val="000000"/>
                </a:solidFill>
                <a:latin typeface="Arial" panose="020B0604020202020204" pitchFamily="34" charset="0"/>
              </a:rPr>
              <a:t>Instrument</a:t>
            </a:r>
          </a:p>
          <a:p>
            <a:pPr fontAlgn="base">
              <a:spcBef>
                <a:spcPct val="0"/>
              </a:spcBef>
              <a:spcAft>
                <a:spcPct val="0"/>
              </a:spcAft>
            </a:pPr>
            <a:r>
              <a:rPr lang="en-US" altLang="en-US" sz="750" dirty="0">
                <a:solidFill>
                  <a:srgbClr val="000000"/>
                </a:solidFill>
                <a:latin typeface="Arial" panose="020B0604020202020204" pitchFamily="34" charset="0"/>
              </a:rPr>
              <a:t>Observation</a:t>
            </a:r>
          </a:p>
          <a:p>
            <a:pPr fontAlgn="base">
              <a:spcBef>
                <a:spcPct val="0"/>
              </a:spcBef>
              <a:spcAft>
                <a:spcPct val="0"/>
              </a:spcAft>
            </a:pPr>
            <a:r>
              <a:rPr lang="en-US" altLang="en-US" sz="750" dirty="0">
                <a:solidFill>
                  <a:srgbClr val="000000"/>
                </a:solidFill>
                <a:latin typeface="Arial" panose="020B0604020202020204" pitchFamily="34" charset="0"/>
              </a:rPr>
              <a:t>Request</a:t>
            </a:r>
          </a:p>
        </p:txBody>
      </p:sp>
      <p:grpSp>
        <p:nvGrpSpPr>
          <p:cNvPr id="86" name="Group 17">
            <a:extLst>
              <a:ext uri="{FF2B5EF4-FFF2-40B4-BE49-F238E27FC236}">
                <a16:creationId xmlns:a16="http://schemas.microsoft.com/office/drawing/2014/main" id="{3BCB2E20-8D98-53FC-F927-D40D648E586B}"/>
              </a:ext>
            </a:extLst>
          </p:cNvPr>
          <p:cNvGrpSpPr>
            <a:grpSpLocks noChangeAspect="1"/>
          </p:cNvGrpSpPr>
          <p:nvPr/>
        </p:nvGrpSpPr>
        <p:grpSpPr bwMode="auto">
          <a:xfrm flipH="1">
            <a:off x="2077188" y="2459685"/>
            <a:ext cx="247481" cy="378619"/>
            <a:chOff x="864" y="480"/>
            <a:chExt cx="336" cy="480"/>
          </a:xfrm>
        </p:grpSpPr>
        <p:sp>
          <p:nvSpPr>
            <p:cNvPr id="89" name="Freeform 18">
              <a:extLst>
                <a:ext uri="{FF2B5EF4-FFF2-40B4-BE49-F238E27FC236}">
                  <a16:creationId xmlns:a16="http://schemas.microsoft.com/office/drawing/2014/main" id="{7F414F4C-26A5-D451-69A5-84F239E66273}"/>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grpSp>
          <p:nvGrpSpPr>
            <p:cNvPr id="94" name="Group 19">
              <a:extLst>
                <a:ext uri="{FF2B5EF4-FFF2-40B4-BE49-F238E27FC236}">
                  <a16:creationId xmlns:a16="http://schemas.microsoft.com/office/drawing/2014/main" id="{03A284A5-4E8C-A03F-EB25-6A5F4881ACD4}"/>
                </a:ext>
              </a:extLst>
            </p:cNvPr>
            <p:cNvGrpSpPr>
              <a:grpSpLocks noChangeAspect="1"/>
            </p:cNvGrpSpPr>
            <p:nvPr/>
          </p:nvGrpSpPr>
          <p:grpSpPr bwMode="auto">
            <a:xfrm>
              <a:off x="864" y="480"/>
              <a:ext cx="275" cy="433"/>
              <a:chOff x="877" y="441"/>
              <a:chExt cx="275" cy="433"/>
            </a:xfrm>
          </p:grpSpPr>
          <p:sp>
            <p:nvSpPr>
              <p:cNvPr id="100" name="Freeform 20">
                <a:extLst>
                  <a:ext uri="{FF2B5EF4-FFF2-40B4-BE49-F238E27FC236}">
                    <a16:creationId xmlns:a16="http://schemas.microsoft.com/office/drawing/2014/main" id="{1D7508F9-6967-47B3-8577-0EA0A4288C17}"/>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01" name="Freeform 21">
                <a:extLst>
                  <a:ext uri="{FF2B5EF4-FFF2-40B4-BE49-F238E27FC236}">
                    <a16:creationId xmlns:a16="http://schemas.microsoft.com/office/drawing/2014/main" id="{CB719D94-79FE-62B6-8909-698082F2CDB4}"/>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1" name="Freeform 22">
                <a:extLst>
                  <a:ext uri="{FF2B5EF4-FFF2-40B4-BE49-F238E27FC236}">
                    <a16:creationId xmlns:a16="http://schemas.microsoft.com/office/drawing/2014/main" id="{17EEBE0A-803B-58C0-E148-173B27E913E5}"/>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2" name="Freeform 23">
                <a:extLst>
                  <a:ext uri="{FF2B5EF4-FFF2-40B4-BE49-F238E27FC236}">
                    <a16:creationId xmlns:a16="http://schemas.microsoft.com/office/drawing/2014/main" id="{A3CC55DB-5C70-10C2-D484-FEDD9BCCA3F2}"/>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3" name="Freeform 24">
                <a:extLst>
                  <a:ext uri="{FF2B5EF4-FFF2-40B4-BE49-F238E27FC236}">
                    <a16:creationId xmlns:a16="http://schemas.microsoft.com/office/drawing/2014/main" id="{C337BB90-5551-A15B-53E8-02DBD74EE7F0}"/>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4" name="Freeform 25">
                <a:extLst>
                  <a:ext uri="{FF2B5EF4-FFF2-40B4-BE49-F238E27FC236}">
                    <a16:creationId xmlns:a16="http://schemas.microsoft.com/office/drawing/2014/main" id="{BC6AE27D-83E9-C885-B64D-2DF59AA94242}"/>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5" name="Freeform 26">
                <a:extLst>
                  <a:ext uri="{FF2B5EF4-FFF2-40B4-BE49-F238E27FC236}">
                    <a16:creationId xmlns:a16="http://schemas.microsoft.com/office/drawing/2014/main" id="{9EDA131D-2880-5301-2A27-E78A4DEED626}"/>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6" name="Freeform 27">
                <a:extLst>
                  <a:ext uri="{FF2B5EF4-FFF2-40B4-BE49-F238E27FC236}">
                    <a16:creationId xmlns:a16="http://schemas.microsoft.com/office/drawing/2014/main" id="{0100520B-27BD-DB83-CB64-E7F0372BA9A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7" name="Freeform 28">
                <a:extLst>
                  <a:ext uri="{FF2B5EF4-FFF2-40B4-BE49-F238E27FC236}">
                    <a16:creationId xmlns:a16="http://schemas.microsoft.com/office/drawing/2014/main" id="{BCD37360-62FB-BC78-D8AC-4BA419B39D69}"/>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8" name="Freeform 29">
                <a:extLst>
                  <a:ext uri="{FF2B5EF4-FFF2-40B4-BE49-F238E27FC236}">
                    <a16:creationId xmlns:a16="http://schemas.microsoft.com/office/drawing/2014/main" id="{7F661F31-FFE4-B740-DD99-A40117B5F341}"/>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19" name="Freeform 30">
                <a:extLst>
                  <a:ext uri="{FF2B5EF4-FFF2-40B4-BE49-F238E27FC236}">
                    <a16:creationId xmlns:a16="http://schemas.microsoft.com/office/drawing/2014/main" id="{5D0D2A10-E2A1-8E06-935B-7CCB03218846}"/>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0" name="Freeform 31">
                <a:extLst>
                  <a:ext uri="{FF2B5EF4-FFF2-40B4-BE49-F238E27FC236}">
                    <a16:creationId xmlns:a16="http://schemas.microsoft.com/office/drawing/2014/main" id="{D3B8525A-286D-5E9F-2E22-7D7195424A30}"/>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1" name="Freeform 32">
                <a:extLst>
                  <a:ext uri="{FF2B5EF4-FFF2-40B4-BE49-F238E27FC236}">
                    <a16:creationId xmlns:a16="http://schemas.microsoft.com/office/drawing/2014/main" id="{17EF6CA9-1734-42F2-2E21-81F7F70F9C05}"/>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2" name="Freeform 33">
                <a:extLst>
                  <a:ext uri="{FF2B5EF4-FFF2-40B4-BE49-F238E27FC236}">
                    <a16:creationId xmlns:a16="http://schemas.microsoft.com/office/drawing/2014/main" id="{6EE6F839-FCE1-B2F0-FA26-EA497A5A499F}"/>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3" name="Freeform 34">
                <a:extLst>
                  <a:ext uri="{FF2B5EF4-FFF2-40B4-BE49-F238E27FC236}">
                    <a16:creationId xmlns:a16="http://schemas.microsoft.com/office/drawing/2014/main" id="{448BC385-3D55-88A5-08C1-BED510561152}"/>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4" name="Freeform 35">
                <a:extLst>
                  <a:ext uri="{FF2B5EF4-FFF2-40B4-BE49-F238E27FC236}">
                    <a16:creationId xmlns:a16="http://schemas.microsoft.com/office/drawing/2014/main" id="{72D5DB6F-138B-6221-4CBF-4CD31EF12A93}"/>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5" name="Freeform 36">
                <a:extLst>
                  <a:ext uri="{FF2B5EF4-FFF2-40B4-BE49-F238E27FC236}">
                    <a16:creationId xmlns:a16="http://schemas.microsoft.com/office/drawing/2014/main" id="{8355E16C-F37E-E060-48B1-9C6830CD9E2F}"/>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6" name="Freeform 37">
                <a:extLst>
                  <a:ext uri="{FF2B5EF4-FFF2-40B4-BE49-F238E27FC236}">
                    <a16:creationId xmlns:a16="http://schemas.microsoft.com/office/drawing/2014/main" id="{7CA587AF-9DE1-4A4F-EC7F-BD584AEAFE98}"/>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7" name="Freeform 38">
                <a:extLst>
                  <a:ext uri="{FF2B5EF4-FFF2-40B4-BE49-F238E27FC236}">
                    <a16:creationId xmlns:a16="http://schemas.microsoft.com/office/drawing/2014/main" id="{99FEB2FF-AA79-42FD-DE2C-9F7A85DE6667}"/>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8" name="Freeform 39">
                <a:extLst>
                  <a:ext uri="{FF2B5EF4-FFF2-40B4-BE49-F238E27FC236}">
                    <a16:creationId xmlns:a16="http://schemas.microsoft.com/office/drawing/2014/main" id="{ABAF6205-FE16-5279-35BE-C0AC7F056AA2}"/>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29" name="Freeform 40">
                <a:extLst>
                  <a:ext uri="{FF2B5EF4-FFF2-40B4-BE49-F238E27FC236}">
                    <a16:creationId xmlns:a16="http://schemas.microsoft.com/office/drawing/2014/main" id="{A0746379-6530-EA37-5BC5-5A9B9EF99A08}"/>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0" name="Freeform 41">
                <a:extLst>
                  <a:ext uri="{FF2B5EF4-FFF2-40B4-BE49-F238E27FC236}">
                    <a16:creationId xmlns:a16="http://schemas.microsoft.com/office/drawing/2014/main" id="{ECF71B5F-87F8-9D29-F667-730884EF12FA}"/>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1" name="Freeform 42">
                <a:extLst>
                  <a:ext uri="{FF2B5EF4-FFF2-40B4-BE49-F238E27FC236}">
                    <a16:creationId xmlns:a16="http://schemas.microsoft.com/office/drawing/2014/main" id="{5093A1C8-169B-2526-8DFB-B747EB4C777D}"/>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2" name="Freeform 43">
                <a:extLst>
                  <a:ext uri="{FF2B5EF4-FFF2-40B4-BE49-F238E27FC236}">
                    <a16:creationId xmlns:a16="http://schemas.microsoft.com/office/drawing/2014/main" id="{0D562012-1F48-D4E9-2B84-C25D0334130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3" name="Freeform 44">
                <a:extLst>
                  <a:ext uri="{FF2B5EF4-FFF2-40B4-BE49-F238E27FC236}">
                    <a16:creationId xmlns:a16="http://schemas.microsoft.com/office/drawing/2014/main" id="{FCA86805-614F-E36C-38F2-FB69028200B0}"/>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4" name="Freeform 45">
                <a:extLst>
                  <a:ext uri="{FF2B5EF4-FFF2-40B4-BE49-F238E27FC236}">
                    <a16:creationId xmlns:a16="http://schemas.microsoft.com/office/drawing/2014/main" id="{6902D15A-AAD2-E32D-D3B1-59290F9F759F}"/>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sp>
            <p:nvSpPr>
              <p:cNvPr id="135" name="Freeform 46">
                <a:extLst>
                  <a:ext uri="{FF2B5EF4-FFF2-40B4-BE49-F238E27FC236}">
                    <a16:creationId xmlns:a16="http://schemas.microsoft.com/office/drawing/2014/main" id="{2E306D33-BF40-758E-BE76-2D440D893547}"/>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000000"/>
                  </a:solidFill>
                </a:endParaRPr>
              </a:p>
            </p:txBody>
          </p:sp>
        </p:grpSp>
      </p:grpSp>
      <p:pic>
        <p:nvPicPr>
          <p:cNvPr id="138" name="Graphic 137" descr="Customer review RTL">
            <a:extLst>
              <a:ext uri="{FF2B5EF4-FFF2-40B4-BE49-F238E27FC236}">
                <a16:creationId xmlns:a16="http://schemas.microsoft.com/office/drawing/2014/main" id="{B0726FB8-37DE-C66F-8992-8A80A04BA6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19857" y="2009802"/>
            <a:ext cx="379852" cy="379852"/>
          </a:xfrm>
          <a:prstGeom prst="rect">
            <a:avLst/>
          </a:prstGeom>
        </p:spPr>
      </p:pic>
      <p:sp>
        <p:nvSpPr>
          <p:cNvPr id="140" name="Oval 10">
            <a:extLst>
              <a:ext uri="{FF2B5EF4-FFF2-40B4-BE49-F238E27FC236}">
                <a16:creationId xmlns:a16="http://schemas.microsoft.com/office/drawing/2014/main" id="{AAFD4230-DD6A-DAA0-5CDC-EE37E9FF343D}"/>
              </a:ext>
            </a:extLst>
          </p:cNvPr>
          <p:cNvSpPr>
            <a:spLocks noChangeArrowheads="1"/>
          </p:cNvSpPr>
          <p:nvPr/>
        </p:nvSpPr>
        <p:spPr bwMode="auto">
          <a:xfrm>
            <a:off x="5176254" y="1954481"/>
            <a:ext cx="1777395" cy="966127"/>
          </a:xfrm>
          <a:prstGeom prst="cube">
            <a:avLst>
              <a:gd name="adj" fmla="val 7941"/>
            </a:avLst>
          </a:prstGeom>
          <a:solidFill>
            <a:schemeClr val="accent6">
              <a:lumMod val="60000"/>
              <a:lumOff val="40000"/>
            </a:schemeClr>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788" dirty="0">
                <a:latin typeface="Arial" panose="020B0604020202020204" pitchFamily="34" charset="0"/>
              </a:rPr>
              <a:t>Agency WXY</a:t>
            </a:r>
          </a:p>
          <a:p>
            <a:pPr algn="ctr" eaLnBrk="0" fontAlgn="base" hangingPunct="0">
              <a:spcBef>
                <a:spcPct val="0"/>
              </a:spcBef>
              <a:spcAft>
                <a:spcPct val="0"/>
              </a:spcAft>
            </a:pPr>
            <a:r>
              <a:rPr lang="en-US" altLang="en-US" sz="788" dirty="0">
                <a:latin typeface="Arial" panose="020B0604020202020204" pitchFamily="34" charset="0"/>
              </a:rPr>
              <a:t>Launch Vehicle  </a:t>
            </a:r>
          </a:p>
        </p:txBody>
      </p:sp>
      <p:sp>
        <p:nvSpPr>
          <p:cNvPr id="145" name="Oval 3">
            <a:extLst>
              <a:ext uri="{FF2B5EF4-FFF2-40B4-BE49-F238E27FC236}">
                <a16:creationId xmlns:a16="http://schemas.microsoft.com/office/drawing/2014/main" id="{D9168A36-007A-3240-2515-3EAD7EC5F7F7}"/>
              </a:ext>
            </a:extLst>
          </p:cNvPr>
          <p:cNvSpPr>
            <a:spLocks noChangeArrowheads="1"/>
          </p:cNvSpPr>
          <p:nvPr/>
        </p:nvSpPr>
        <p:spPr bwMode="auto">
          <a:xfrm>
            <a:off x="1942741" y="1811688"/>
            <a:ext cx="5484098" cy="1275062"/>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49" name="Line 7">
            <a:extLst>
              <a:ext uri="{FF2B5EF4-FFF2-40B4-BE49-F238E27FC236}">
                <a16:creationId xmlns:a16="http://schemas.microsoft.com/office/drawing/2014/main" id="{44DA59F4-3F77-9387-5373-9EECF7B2B3DC}"/>
              </a:ext>
            </a:extLst>
          </p:cNvPr>
          <p:cNvSpPr>
            <a:spLocks noChangeShapeType="1"/>
          </p:cNvSpPr>
          <p:nvPr/>
        </p:nvSpPr>
        <p:spPr bwMode="auto">
          <a:xfrm flipH="1">
            <a:off x="6002494" y="2903918"/>
            <a:ext cx="637649" cy="71558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p>
        </p:txBody>
      </p:sp>
      <p:sp>
        <p:nvSpPr>
          <p:cNvPr id="152" name="Line 7">
            <a:extLst>
              <a:ext uri="{FF2B5EF4-FFF2-40B4-BE49-F238E27FC236}">
                <a16:creationId xmlns:a16="http://schemas.microsoft.com/office/drawing/2014/main" id="{9B8639F4-7960-48B5-893D-8E022FE20F48}"/>
              </a:ext>
            </a:extLst>
          </p:cNvPr>
          <p:cNvSpPr>
            <a:spLocks noChangeShapeType="1"/>
          </p:cNvSpPr>
          <p:nvPr/>
        </p:nvSpPr>
        <p:spPr bwMode="auto">
          <a:xfrm flipV="1">
            <a:off x="3293086" y="2189203"/>
            <a:ext cx="481760" cy="35803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55" name="Rectangle 154">
            <a:extLst>
              <a:ext uri="{FF2B5EF4-FFF2-40B4-BE49-F238E27FC236}">
                <a16:creationId xmlns:a16="http://schemas.microsoft.com/office/drawing/2014/main" id="{536E1CE8-797F-9730-50F8-4E4BABF4139F}"/>
              </a:ext>
            </a:extLst>
          </p:cNvPr>
          <p:cNvSpPr/>
          <p:nvPr/>
        </p:nvSpPr>
        <p:spPr>
          <a:xfrm>
            <a:off x="4649987" y="1773732"/>
            <a:ext cx="742282" cy="553998"/>
          </a:xfrm>
          <a:prstGeom prst="rect">
            <a:avLst/>
          </a:prstGeom>
        </p:spPr>
        <p:txBody>
          <a:bodyPr wrap="square">
            <a:spAutoFit/>
          </a:bodyPr>
          <a:lstStyle/>
          <a:p>
            <a:pPr fontAlgn="base">
              <a:spcBef>
                <a:spcPct val="0"/>
              </a:spcBef>
              <a:spcAft>
                <a:spcPct val="0"/>
              </a:spcAft>
            </a:pPr>
            <a:r>
              <a:rPr lang="en-US" altLang="en-US" sz="750" dirty="0">
                <a:solidFill>
                  <a:srgbClr val="000000"/>
                </a:solidFill>
                <a:latin typeface="Arial" panose="020B0604020202020204" pitchFamily="34" charset="0"/>
              </a:rPr>
              <a:t>Post-Launch Flight Telemetry </a:t>
            </a:r>
          </a:p>
        </p:txBody>
      </p:sp>
      <p:sp>
        <p:nvSpPr>
          <p:cNvPr id="156" name="Line 7">
            <a:extLst>
              <a:ext uri="{FF2B5EF4-FFF2-40B4-BE49-F238E27FC236}">
                <a16:creationId xmlns:a16="http://schemas.microsoft.com/office/drawing/2014/main" id="{2AD2658C-D239-1BA7-160A-8D1906E009C0}"/>
              </a:ext>
            </a:extLst>
          </p:cNvPr>
          <p:cNvSpPr>
            <a:spLocks noChangeShapeType="1"/>
          </p:cNvSpPr>
          <p:nvPr/>
        </p:nvSpPr>
        <p:spPr bwMode="auto">
          <a:xfrm>
            <a:off x="3334900" y="2624838"/>
            <a:ext cx="1846423" cy="2"/>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60" name="TextBox 159">
            <a:extLst>
              <a:ext uri="{FF2B5EF4-FFF2-40B4-BE49-F238E27FC236}">
                <a16:creationId xmlns:a16="http://schemas.microsoft.com/office/drawing/2014/main" id="{761B836F-2F7A-D1D1-A52A-D15416B5C529}"/>
              </a:ext>
            </a:extLst>
          </p:cNvPr>
          <p:cNvSpPr txBox="1"/>
          <p:nvPr/>
        </p:nvSpPr>
        <p:spPr>
          <a:xfrm>
            <a:off x="4678309" y="3068617"/>
            <a:ext cx="1749029" cy="323165"/>
          </a:xfrm>
          <a:prstGeom prst="rect">
            <a:avLst/>
          </a:prstGeom>
          <a:noFill/>
        </p:spPr>
        <p:txBody>
          <a:bodyPr wrap="square">
            <a:spAutoFit/>
          </a:bodyPr>
          <a:lstStyle/>
          <a:p>
            <a:pPr fontAlgn="base">
              <a:spcBef>
                <a:spcPct val="0"/>
              </a:spcBef>
              <a:spcAft>
                <a:spcPct val="0"/>
              </a:spcAft>
              <a:defRPr/>
            </a:pPr>
            <a:r>
              <a:rPr lang="en-US" altLang="en-US" sz="750" dirty="0">
                <a:latin typeface="Arial" panose="020B0604020202020204" pitchFamily="34" charset="0"/>
              </a:rPr>
              <a:t>Spacecraft Mode and State Change</a:t>
            </a:r>
          </a:p>
        </p:txBody>
      </p:sp>
      <p:sp>
        <p:nvSpPr>
          <p:cNvPr id="10" name="Line 7">
            <a:extLst>
              <a:ext uri="{FF2B5EF4-FFF2-40B4-BE49-F238E27FC236}">
                <a16:creationId xmlns:a16="http://schemas.microsoft.com/office/drawing/2014/main" id="{4A795577-ACBD-250C-20E9-46F7585FA49F}"/>
              </a:ext>
            </a:extLst>
          </p:cNvPr>
          <p:cNvSpPr>
            <a:spLocks noChangeShapeType="1"/>
          </p:cNvSpPr>
          <p:nvPr/>
        </p:nvSpPr>
        <p:spPr bwMode="auto">
          <a:xfrm flipH="1" flipV="1">
            <a:off x="4711231" y="2135567"/>
            <a:ext cx="461247" cy="35803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a:solidFill>
                <a:srgbClr val="000000"/>
              </a:solidFill>
            </a:endParaRPr>
          </a:p>
        </p:txBody>
      </p:sp>
      <p:sp>
        <p:nvSpPr>
          <p:cNvPr id="13" name="Rectangle 12">
            <a:extLst>
              <a:ext uri="{FF2B5EF4-FFF2-40B4-BE49-F238E27FC236}">
                <a16:creationId xmlns:a16="http://schemas.microsoft.com/office/drawing/2014/main" id="{60BBA90D-8922-4AED-73EA-544EEB2D1020}"/>
              </a:ext>
            </a:extLst>
          </p:cNvPr>
          <p:cNvSpPr/>
          <p:nvPr/>
        </p:nvSpPr>
        <p:spPr>
          <a:xfrm>
            <a:off x="3425279" y="2626850"/>
            <a:ext cx="1844156" cy="207749"/>
          </a:xfrm>
          <a:prstGeom prst="rect">
            <a:avLst/>
          </a:prstGeom>
        </p:spPr>
        <p:txBody>
          <a:bodyPr wrap="square">
            <a:spAutoFit/>
          </a:bodyPr>
          <a:lstStyle/>
          <a:p>
            <a:pPr fontAlgn="base">
              <a:spcBef>
                <a:spcPct val="0"/>
              </a:spcBef>
              <a:spcAft>
                <a:spcPct val="0"/>
              </a:spcAft>
            </a:pPr>
            <a:r>
              <a:rPr lang="en-US" altLang="en-US" sz="750" dirty="0">
                <a:solidFill>
                  <a:srgbClr val="000000"/>
                </a:solidFill>
                <a:latin typeface="Arial" panose="020B0604020202020204" pitchFamily="34" charset="0"/>
              </a:rPr>
              <a:t>Pre-Launch Vehicle Health</a:t>
            </a:r>
          </a:p>
        </p:txBody>
      </p:sp>
      <p:sp>
        <p:nvSpPr>
          <p:cNvPr id="11" name="Oval 9">
            <a:extLst>
              <a:ext uri="{FF2B5EF4-FFF2-40B4-BE49-F238E27FC236}">
                <a16:creationId xmlns:a16="http://schemas.microsoft.com/office/drawing/2014/main" id="{7ACC2043-D4BD-A812-810C-8DC47B6E51DA}"/>
              </a:ext>
            </a:extLst>
          </p:cNvPr>
          <p:cNvSpPr>
            <a:spLocks noChangeArrowheads="1"/>
          </p:cNvSpPr>
          <p:nvPr/>
        </p:nvSpPr>
        <p:spPr bwMode="auto">
          <a:xfrm>
            <a:off x="6378075" y="2487769"/>
            <a:ext cx="492839" cy="429624"/>
          </a:xfrm>
          <a:prstGeom prst="cube">
            <a:avLst>
              <a:gd name="adj" fmla="val 9618"/>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788" dirty="0">
              <a:solidFill>
                <a:srgbClr val="FFFFFF"/>
              </a:solidFill>
              <a:latin typeface="Arial" panose="020B0604020202020204" pitchFamily="34" charset="0"/>
            </a:endParaRPr>
          </a:p>
        </p:txBody>
      </p:sp>
      <p:sp>
        <p:nvSpPr>
          <p:cNvPr id="137" name="Rectangle 136">
            <a:extLst>
              <a:ext uri="{FF2B5EF4-FFF2-40B4-BE49-F238E27FC236}">
                <a16:creationId xmlns:a16="http://schemas.microsoft.com/office/drawing/2014/main" id="{8DF7EF03-CF93-ACAA-5591-2AD1F09C5679}"/>
              </a:ext>
            </a:extLst>
          </p:cNvPr>
          <p:cNvSpPr/>
          <p:nvPr/>
        </p:nvSpPr>
        <p:spPr>
          <a:xfrm>
            <a:off x="6278648" y="2524978"/>
            <a:ext cx="592266" cy="49629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altLang="en-US" sz="525" dirty="0">
                <a:solidFill>
                  <a:srgbClr val="FFFFFF"/>
                </a:solidFill>
                <a:latin typeface="Arial" panose="020B0604020202020204" pitchFamily="34" charset="0"/>
              </a:rPr>
              <a:t>Mission Z </a:t>
            </a:r>
          </a:p>
          <a:p>
            <a:pPr algn="ctr" eaLnBrk="0" fontAlgn="base" hangingPunct="0">
              <a:spcBef>
                <a:spcPct val="0"/>
              </a:spcBef>
              <a:spcAft>
                <a:spcPct val="0"/>
              </a:spcAft>
            </a:pPr>
            <a:r>
              <a:rPr lang="en-US" altLang="en-US" sz="525" dirty="0">
                <a:solidFill>
                  <a:srgbClr val="FFFFFF"/>
                </a:solidFill>
                <a:latin typeface="Arial" panose="020B0604020202020204" pitchFamily="34" charset="0"/>
              </a:rPr>
              <a:t>Spacecraft    (stowed configuration)</a:t>
            </a:r>
          </a:p>
        </p:txBody>
      </p:sp>
      <p:sp>
        <p:nvSpPr>
          <p:cNvPr id="5" name="Date Placeholder 1">
            <a:extLst>
              <a:ext uri="{FF2B5EF4-FFF2-40B4-BE49-F238E27FC236}">
                <a16:creationId xmlns:a16="http://schemas.microsoft.com/office/drawing/2014/main" id="{E15842C5-4026-AAFD-7B5C-20934B44706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4-6</a:t>
            </a:r>
          </a:p>
        </p:txBody>
      </p:sp>
    </p:spTree>
    <p:extLst>
      <p:ext uri="{BB962C8B-B14F-4D97-AF65-F5344CB8AC3E}">
        <p14:creationId xmlns:p14="http://schemas.microsoft.com/office/powerpoint/2010/main" val="368169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DF12-4F78-10C3-A015-48A63868313D}"/>
            </a:ext>
          </a:extLst>
        </p:cNvPr>
        <p:cNvGrpSpPr/>
        <p:nvPr/>
      </p:nvGrpSpPr>
      <p:grpSpPr>
        <a:xfrm>
          <a:off x="0" y="0"/>
          <a:ext cx="0" cy="0"/>
          <a:chOff x="0" y="0"/>
          <a:chExt cx="0" cy="0"/>
        </a:xfrm>
      </p:grpSpPr>
      <p:sp>
        <p:nvSpPr>
          <p:cNvPr id="92" name="Rectangle 91">
            <a:extLst>
              <a:ext uri="{FF2B5EF4-FFF2-40B4-BE49-F238E27FC236}">
                <a16:creationId xmlns:a16="http://schemas.microsoft.com/office/drawing/2014/main" id="{297EC515-B1AB-71D8-30EC-9D1554E0C616}"/>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E8879ADC-C263-4BBB-C9CB-0706F275FFDB}"/>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Behavior Modelling Ontology - Formalized Relationships</a:t>
            </a:r>
            <a:br>
              <a:rPr lang="en-US" sz="1800" dirty="0">
                <a:solidFill>
                  <a:srgbClr val="0099A6"/>
                </a:solidFill>
              </a:rPr>
            </a:br>
            <a:r>
              <a:rPr lang="en-US" sz="1400" dirty="0">
                <a:solidFill>
                  <a:srgbClr val="0099A6"/>
                </a:solidFill>
              </a:rPr>
              <a:t>(Enterprise Capability / Process ontology, from TOGAF)</a:t>
            </a:r>
            <a:endParaRPr lang="en-US" sz="1800" dirty="0">
              <a:solidFill>
                <a:srgbClr val="0099A6"/>
              </a:solidFill>
            </a:endParaRPr>
          </a:p>
        </p:txBody>
      </p:sp>
      <p:sp>
        <p:nvSpPr>
          <p:cNvPr id="12" name="Rounded Rectangle 11">
            <a:extLst>
              <a:ext uri="{FF2B5EF4-FFF2-40B4-BE49-F238E27FC236}">
                <a16:creationId xmlns:a16="http://schemas.microsoft.com/office/drawing/2014/main" id="{317190AC-277E-D203-4C3B-DA2ED7AE9B0D}"/>
              </a:ext>
            </a:extLst>
          </p:cNvPr>
          <p:cNvSpPr/>
          <p:nvPr/>
        </p:nvSpPr>
        <p:spPr>
          <a:xfrm>
            <a:off x="1870085" y="3124977"/>
            <a:ext cx="2738624" cy="499403"/>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 Process</a:t>
            </a:r>
          </a:p>
        </p:txBody>
      </p:sp>
      <p:cxnSp>
        <p:nvCxnSpPr>
          <p:cNvPr id="27" name="Straight Arrow Connector 26">
            <a:extLst>
              <a:ext uri="{FF2B5EF4-FFF2-40B4-BE49-F238E27FC236}">
                <a16:creationId xmlns:a16="http://schemas.microsoft.com/office/drawing/2014/main" id="{A78AB7B3-B106-8969-B0B5-3009FA40BA80}"/>
              </a:ext>
            </a:extLst>
          </p:cNvPr>
          <p:cNvCxnSpPr>
            <a:cxnSpLocks/>
          </p:cNvCxnSpPr>
          <p:nvPr/>
        </p:nvCxnSpPr>
        <p:spPr>
          <a:xfrm>
            <a:off x="2614967" y="3624380"/>
            <a:ext cx="6362" cy="139169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8AAAE8E2-CE45-CC04-81B7-970ED86AA277}"/>
              </a:ext>
            </a:extLst>
          </p:cNvPr>
          <p:cNvSpPr/>
          <p:nvPr/>
        </p:nvSpPr>
        <p:spPr>
          <a:xfrm>
            <a:off x="2753622" y="1888411"/>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sp>
        <p:nvSpPr>
          <p:cNvPr id="35" name="Rounded Rectangle 34">
            <a:extLst>
              <a:ext uri="{FF2B5EF4-FFF2-40B4-BE49-F238E27FC236}">
                <a16:creationId xmlns:a16="http://schemas.microsoft.com/office/drawing/2014/main" id="{0A13C7DF-C5A4-2F80-8896-A4688DC90D25}"/>
              </a:ext>
            </a:extLst>
          </p:cNvPr>
          <p:cNvSpPr/>
          <p:nvPr/>
        </p:nvSpPr>
        <p:spPr>
          <a:xfrm>
            <a:off x="5715000" y="3117652"/>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Persons</a:t>
            </a:r>
          </a:p>
        </p:txBody>
      </p:sp>
      <p:cxnSp>
        <p:nvCxnSpPr>
          <p:cNvPr id="36" name="Straight Arrow Connector 35">
            <a:extLst>
              <a:ext uri="{FF2B5EF4-FFF2-40B4-BE49-F238E27FC236}">
                <a16:creationId xmlns:a16="http://schemas.microsoft.com/office/drawing/2014/main" id="{14516442-226E-8860-8A37-56EF2DD59265}"/>
              </a:ext>
            </a:extLst>
          </p:cNvPr>
          <p:cNvCxnSpPr>
            <a:cxnSpLocks/>
          </p:cNvCxnSpPr>
          <p:nvPr/>
        </p:nvCxnSpPr>
        <p:spPr>
          <a:xfrm>
            <a:off x="4608709" y="3374679"/>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85600DA-E5C5-397E-099C-F58FA45F0878}"/>
              </a:ext>
            </a:extLst>
          </p:cNvPr>
          <p:cNvSpPr txBox="1"/>
          <p:nvPr/>
        </p:nvSpPr>
        <p:spPr>
          <a:xfrm>
            <a:off x="4630062" y="3038177"/>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6B934934-6202-CCE4-FDAA-41DD3CFAFD7B}"/>
              </a:ext>
            </a:extLst>
          </p:cNvPr>
          <p:cNvSpPr/>
          <p:nvPr/>
        </p:nvSpPr>
        <p:spPr>
          <a:xfrm>
            <a:off x="861278" y="1888411"/>
            <a:ext cx="1004432"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a:t>
            </a:r>
          </a:p>
        </p:txBody>
      </p:sp>
      <p:cxnSp>
        <p:nvCxnSpPr>
          <p:cNvPr id="47" name="Straight Arrow Connector 46">
            <a:extLst>
              <a:ext uri="{FF2B5EF4-FFF2-40B4-BE49-F238E27FC236}">
                <a16:creationId xmlns:a16="http://schemas.microsoft.com/office/drawing/2014/main" id="{185E5D2D-806D-8022-E35D-01C512CDE0F6}"/>
              </a:ext>
            </a:extLst>
          </p:cNvPr>
          <p:cNvCxnSpPr>
            <a:cxnSpLocks/>
          </p:cNvCxnSpPr>
          <p:nvPr/>
        </p:nvCxnSpPr>
        <p:spPr>
          <a:xfrm>
            <a:off x="1865710" y="2145586"/>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71CFBF0-DA96-1062-224C-C03F899194AA}"/>
              </a:ext>
            </a:extLst>
          </p:cNvPr>
          <p:cNvSpPr txBox="1"/>
          <p:nvPr/>
        </p:nvSpPr>
        <p:spPr>
          <a:xfrm>
            <a:off x="1865710" y="1817840"/>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8FCEC4D-3FC9-DEFE-AF19-B4E781219999}"/>
              </a:ext>
            </a:extLst>
          </p:cNvPr>
          <p:cNvSpPr txBox="1"/>
          <p:nvPr/>
        </p:nvSpPr>
        <p:spPr>
          <a:xfrm>
            <a:off x="3341942" y="4893938"/>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48777930-03EE-18C0-20F0-8F87B4234DCF}"/>
              </a:ext>
            </a:extLst>
          </p:cNvPr>
          <p:cNvSpPr txBox="1"/>
          <p:nvPr/>
        </p:nvSpPr>
        <p:spPr>
          <a:xfrm>
            <a:off x="3332697" y="3733921"/>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9B78ACB-80D9-3307-DC84-07B67E44AC0A}"/>
              </a:ext>
            </a:extLst>
          </p:cNvPr>
          <p:cNvSpPr/>
          <p:nvPr/>
        </p:nvSpPr>
        <p:spPr>
          <a:xfrm>
            <a:off x="3398870" y="4046077"/>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74" name="TextBox 73">
            <a:extLst>
              <a:ext uri="{FF2B5EF4-FFF2-40B4-BE49-F238E27FC236}">
                <a16:creationId xmlns:a16="http://schemas.microsoft.com/office/drawing/2014/main" id="{84B22587-59B5-589A-50B6-82CCD185A4B1}"/>
              </a:ext>
            </a:extLst>
          </p:cNvPr>
          <p:cNvSpPr txBox="1"/>
          <p:nvPr/>
        </p:nvSpPr>
        <p:spPr>
          <a:xfrm>
            <a:off x="4920692" y="4394840"/>
            <a:ext cx="763522" cy="473206"/>
          </a:xfrm>
          <a:prstGeom prst="rect">
            <a:avLst/>
          </a:prstGeom>
          <a:noFill/>
        </p:spPr>
        <p:txBody>
          <a:bodyPr wrap="square" rtlCol="0">
            <a:spAutoFit/>
          </a:bodyPr>
          <a:lstStyle/>
          <a:p>
            <a:r>
              <a:rPr lang="en-US" sz="825" dirty="0"/>
              <a:t>Application</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2CF96AD8-C2EC-087C-F247-15F623477335}"/>
              </a:ext>
            </a:extLst>
          </p:cNvPr>
          <p:cNvCxnSpPr>
            <a:cxnSpLocks/>
          </p:cNvCxnSpPr>
          <p:nvPr/>
        </p:nvCxnSpPr>
        <p:spPr>
          <a:xfrm>
            <a:off x="3884287" y="3624381"/>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06128502-3D81-63A5-948F-2AAA703E25DB}"/>
              </a:ext>
            </a:extLst>
          </p:cNvPr>
          <p:cNvSpPr txBox="1"/>
          <p:nvPr/>
        </p:nvSpPr>
        <p:spPr>
          <a:xfrm>
            <a:off x="2807961" y="2432731"/>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769D5966-FDFC-E612-BCA6-8C738A7F8BA0}"/>
              </a:ext>
            </a:extLst>
          </p:cNvPr>
          <p:cNvCxnSpPr>
            <a:cxnSpLocks/>
          </p:cNvCxnSpPr>
          <p:nvPr/>
        </p:nvCxnSpPr>
        <p:spPr>
          <a:xfrm>
            <a:off x="3239397" y="2402761"/>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546A6D8B-9303-9996-E99A-67869BA84CCF}"/>
              </a:ext>
            </a:extLst>
          </p:cNvPr>
          <p:cNvSpPr/>
          <p:nvPr/>
        </p:nvSpPr>
        <p:spPr>
          <a:xfrm>
            <a:off x="7291602" y="3117652"/>
            <a:ext cx="11310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Department</a:t>
            </a:r>
          </a:p>
        </p:txBody>
      </p:sp>
      <p:cxnSp>
        <p:nvCxnSpPr>
          <p:cNvPr id="64" name="Straight Arrow Connector 63">
            <a:extLst>
              <a:ext uri="{FF2B5EF4-FFF2-40B4-BE49-F238E27FC236}">
                <a16:creationId xmlns:a16="http://schemas.microsoft.com/office/drawing/2014/main" id="{CFBE4F54-781E-2D28-03DF-DD1422826ED0}"/>
              </a:ext>
            </a:extLst>
          </p:cNvPr>
          <p:cNvCxnSpPr>
            <a:cxnSpLocks/>
          </p:cNvCxnSpPr>
          <p:nvPr/>
        </p:nvCxnSpPr>
        <p:spPr>
          <a:xfrm>
            <a:off x="6686550" y="3374827"/>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EE4FE71-8D57-12B1-1765-70B35FC3CDD9}"/>
              </a:ext>
            </a:extLst>
          </p:cNvPr>
          <p:cNvSpPr txBox="1"/>
          <p:nvPr/>
        </p:nvSpPr>
        <p:spPr>
          <a:xfrm>
            <a:off x="6674308" y="3052932"/>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31998A77-BA19-4A8D-3B40-65A58684FB65}"/>
              </a:ext>
            </a:extLst>
          </p:cNvPr>
          <p:cNvSpPr/>
          <p:nvPr/>
        </p:nvSpPr>
        <p:spPr>
          <a:xfrm>
            <a:off x="3513170" y="4160377"/>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72" name="Rounded Rectangle 71">
            <a:extLst>
              <a:ext uri="{FF2B5EF4-FFF2-40B4-BE49-F238E27FC236}">
                <a16:creationId xmlns:a16="http://schemas.microsoft.com/office/drawing/2014/main" id="{44962B7B-EE5C-8370-E69C-8530B23695AC}"/>
              </a:ext>
            </a:extLst>
          </p:cNvPr>
          <p:cNvSpPr/>
          <p:nvPr/>
        </p:nvSpPr>
        <p:spPr>
          <a:xfrm>
            <a:off x="3627470" y="4274677"/>
            <a:ext cx="112957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a:t>
            </a:r>
          </a:p>
          <a:p>
            <a:pPr algn="ctr"/>
            <a:r>
              <a:rPr lang="en-US" sz="1200" dirty="0">
                <a:solidFill>
                  <a:schemeClr val="bg1"/>
                </a:solidFill>
              </a:rPr>
              <a:t>Service</a:t>
            </a:r>
          </a:p>
        </p:txBody>
      </p:sp>
      <p:sp>
        <p:nvSpPr>
          <p:cNvPr id="76" name="Rounded Rectangle 75">
            <a:extLst>
              <a:ext uri="{FF2B5EF4-FFF2-40B4-BE49-F238E27FC236}">
                <a16:creationId xmlns:a16="http://schemas.microsoft.com/office/drawing/2014/main" id="{7C219CAC-898B-F0D7-1567-7DF9E6887CDE}"/>
              </a:ext>
            </a:extLst>
          </p:cNvPr>
          <p:cNvSpPr/>
          <p:nvPr/>
        </p:nvSpPr>
        <p:spPr>
          <a:xfrm>
            <a:off x="695135" y="5025469"/>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2D5D45ED-854A-2892-1D54-6DA8971DA7FC}"/>
              </a:ext>
            </a:extLst>
          </p:cNvPr>
          <p:cNvCxnSpPr>
            <a:cxnSpLocks/>
          </p:cNvCxnSpPr>
          <p:nvPr/>
        </p:nvCxnSpPr>
        <p:spPr>
          <a:xfrm flipH="1">
            <a:off x="3153671" y="4531853"/>
            <a:ext cx="473799" cy="741394"/>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CCE187A0-A5C2-4F86-81FF-5E02DD2DE336}"/>
              </a:ext>
            </a:extLst>
          </p:cNvPr>
          <p:cNvCxnSpPr>
            <a:cxnSpLocks/>
            <a:stCxn id="75" idx="1"/>
          </p:cNvCxnSpPr>
          <p:nvPr/>
        </p:nvCxnSpPr>
        <p:spPr>
          <a:xfrm flipH="1">
            <a:off x="1666686" y="5273246"/>
            <a:ext cx="357415"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BD95F3EA-FE3B-7CAB-8780-ADE751FB2A5D}"/>
              </a:ext>
            </a:extLst>
          </p:cNvPr>
          <p:cNvSpPr txBox="1"/>
          <p:nvPr/>
        </p:nvSpPr>
        <p:spPr>
          <a:xfrm>
            <a:off x="1986001" y="3685348"/>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583A50D-73BA-1D8F-73D8-E8343EAC3E79}"/>
              </a:ext>
            </a:extLst>
          </p:cNvPr>
          <p:cNvSpPr txBox="1"/>
          <p:nvPr/>
        </p:nvSpPr>
        <p:spPr>
          <a:xfrm>
            <a:off x="1659076" y="4840005"/>
            <a:ext cx="767621" cy="219291"/>
          </a:xfrm>
          <a:prstGeom prst="rect">
            <a:avLst/>
          </a:prstGeom>
          <a:noFill/>
        </p:spPr>
        <p:txBody>
          <a:bodyPr wrap="square" rtlCol="0">
            <a:spAutoFit/>
          </a:bodyPr>
          <a:lstStyle/>
          <a:p>
            <a:r>
              <a:rPr lang="en-US" sz="825" dirty="0"/>
              <a:t>Accesses</a:t>
            </a:r>
          </a:p>
        </p:txBody>
      </p:sp>
      <p:sp>
        <p:nvSpPr>
          <p:cNvPr id="5" name="Date Placeholder 4">
            <a:extLst>
              <a:ext uri="{FF2B5EF4-FFF2-40B4-BE49-F238E27FC236}">
                <a16:creationId xmlns:a16="http://schemas.microsoft.com/office/drawing/2014/main" id="{7ADF57FF-6FC8-213E-7153-3FA7093F5EF3}"/>
              </a:ext>
            </a:extLst>
          </p:cNvPr>
          <p:cNvSpPr>
            <a:spLocks noGrp="1"/>
          </p:cNvSpPr>
          <p:nvPr>
            <p:ph type="dt" sz="half" idx="2"/>
          </p:nvPr>
        </p:nvSpPr>
        <p:spPr/>
        <p:txBody>
          <a:bodyPr/>
          <a:lstStyle/>
          <a:p>
            <a:pPr>
              <a:defRPr/>
            </a:pPr>
            <a:r>
              <a:rPr lang="en-US"/>
              <a:t>28 Mar 2024</a:t>
            </a:r>
          </a:p>
        </p:txBody>
      </p:sp>
      <p:sp>
        <p:nvSpPr>
          <p:cNvPr id="8" name="Rounded Rectangle 7">
            <a:extLst>
              <a:ext uri="{FF2B5EF4-FFF2-40B4-BE49-F238E27FC236}">
                <a16:creationId xmlns:a16="http://schemas.microsoft.com/office/drawing/2014/main" id="{A6FF3F5D-0CD5-1B04-FC7D-36CEDD99BF8E}"/>
              </a:ext>
            </a:extLst>
          </p:cNvPr>
          <p:cNvSpPr/>
          <p:nvPr/>
        </p:nvSpPr>
        <p:spPr>
          <a:xfrm>
            <a:off x="4982917" y="1955580"/>
            <a:ext cx="1333055" cy="57472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Organizational Goal</a:t>
            </a:r>
          </a:p>
        </p:txBody>
      </p:sp>
      <p:cxnSp>
        <p:nvCxnSpPr>
          <p:cNvPr id="9" name="Straight Arrow Connector 8">
            <a:extLst>
              <a:ext uri="{FF2B5EF4-FFF2-40B4-BE49-F238E27FC236}">
                <a16:creationId xmlns:a16="http://schemas.microsoft.com/office/drawing/2014/main" id="{212E4DBD-9751-F65A-CE9F-60AA18E6CB89}"/>
              </a:ext>
            </a:extLst>
          </p:cNvPr>
          <p:cNvCxnSpPr>
            <a:cxnSpLocks/>
          </p:cNvCxnSpPr>
          <p:nvPr/>
        </p:nvCxnSpPr>
        <p:spPr>
          <a:xfrm flipV="1">
            <a:off x="3705655" y="2298480"/>
            <a:ext cx="1277262" cy="816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29EF1B2-CB74-BADE-E440-FE94B0109B65}"/>
              </a:ext>
            </a:extLst>
          </p:cNvPr>
          <p:cNvSpPr txBox="1"/>
          <p:nvPr/>
        </p:nvSpPr>
        <p:spPr>
          <a:xfrm>
            <a:off x="3260294" y="2759898"/>
            <a:ext cx="1106329" cy="219291"/>
          </a:xfrm>
          <a:prstGeom prst="rect">
            <a:avLst/>
          </a:prstGeom>
          <a:noFill/>
        </p:spPr>
        <p:txBody>
          <a:bodyPr wrap="square" rtlCol="0">
            <a:spAutoFit/>
          </a:bodyPr>
          <a:lstStyle>
            <a:defPPr>
              <a:defRPr lang="en-US"/>
            </a:defPPr>
            <a:lvl1pPr>
              <a:defRPr sz="825"/>
            </a:lvl1pPr>
          </a:lstStyle>
          <a:p>
            <a:r>
              <a:rPr lang="en-US" dirty="0"/>
              <a:t>Accomplishes</a:t>
            </a:r>
          </a:p>
        </p:txBody>
      </p:sp>
      <p:sp>
        <p:nvSpPr>
          <p:cNvPr id="75" name="Rounded Rectangle 74">
            <a:extLst>
              <a:ext uri="{FF2B5EF4-FFF2-40B4-BE49-F238E27FC236}">
                <a16:creationId xmlns:a16="http://schemas.microsoft.com/office/drawing/2014/main" id="{0B40644E-6075-5925-AFD6-1DE77C30CB20}"/>
              </a:ext>
            </a:extLst>
          </p:cNvPr>
          <p:cNvSpPr/>
          <p:nvPr/>
        </p:nvSpPr>
        <p:spPr>
          <a:xfrm>
            <a:off x="2024101" y="5016071"/>
            <a:ext cx="1167671"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endParaRPr lang="en-US" sz="1200" dirty="0">
              <a:solidFill>
                <a:srgbClr val="FF0000"/>
              </a:solidFill>
            </a:endParaRPr>
          </a:p>
        </p:txBody>
      </p:sp>
      <p:cxnSp>
        <p:nvCxnSpPr>
          <p:cNvPr id="11" name="Straight Arrow Connector 10">
            <a:extLst>
              <a:ext uri="{FF2B5EF4-FFF2-40B4-BE49-F238E27FC236}">
                <a16:creationId xmlns:a16="http://schemas.microsoft.com/office/drawing/2014/main" id="{55DA4B96-CE08-0A44-D7EC-290EC5B8ED7F}"/>
              </a:ext>
            </a:extLst>
          </p:cNvPr>
          <p:cNvCxnSpPr>
            <a:cxnSpLocks/>
            <a:stCxn id="35" idx="2"/>
            <a:endCxn id="72" idx="3"/>
          </p:cNvCxnSpPr>
          <p:nvPr/>
        </p:nvCxnSpPr>
        <p:spPr>
          <a:xfrm flipH="1">
            <a:off x="4757040" y="3632002"/>
            <a:ext cx="1443735" cy="899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C1E29D2-B454-23AE-1EEA-753247F1EC82}"/>
              </a:ext>
            </a:extLst>
          </p:cNvPr>
          <p:cNvSpPr txBox="1"/>
          <p:nvPr/>
        </p:nvSpPr>
        <p:spPr>
          <a:xfrm>
            <a:off x="5966840" y="3743363"/>
            <a:ext cx="1106329" cy="219291"/>
          </a:xfrm>
          <a:prstGeom prst="rect">
            <a:avLst/>
          </a:prstGeom>
          <a:noFill/>
        </p:spPr>
        <p:txBody>
          <a:bodyPr wrap="square" rtlCol="0">
            <a:spAutoFit/>
          </a:bodyPr>
          <a:lstStyle>
            <a:defPPr>
              <a:defRPr lang="en-US"/>
            </a:defPPr>
            <a:lvl1pPr>
              <a:defRPr sz="825"/>
            </a:lvl1pPr>
          </a:lstStyle>
          <a:p>
            <a:r>
              <a:rPr lang="en-US" dirty="0"/>
              <a:t>Helps Provide …</a:t>
            </a:r>
          </a:p>
        </p:txBody>
      </p:sp>
      <p:sp>
        <p:nvSpPr>
          <p:cNvPr id="3" name="Date Placeholder 1">
            <a:extLst>
              <a:ext uri="{FF2B5EF4-FFF2-40B4-BE49-F238E27FC236}">
                <a16:creationId xmlns:a16="http://schemas.microsoft.com/office/drawing/2014/main" id="{A20C8F6D-271A-D640-23E2-D17092F0442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4-7</a:t>
            </a:r>
          </a:p>
        </p:txBody>
      </p:sp>
    </p:spTree>
    <p:extLst>
      <p:ext uri="{BB962C8B-B14F-4D97-AF65-F5344CB8AC3E}">
        <p14:creationId xmlns:p14="http://schemas.microsoft.com/office/powerpoint/2010/main" val="82446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63BB9-D21E-8C50-ED12-4B5D26510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1B0F9-6A14-55C7-8601-2F1AA87F57DE}"/>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9DF7684C-20A0-B28C-A906-E6FDA96E9259}"/>
              </a:ext>
            </a:extLst>
          </p:cNvPr>
          <p:cNvSpPr>
            <a:spLocks noGrp="1"/>
          </p:cNvSpPr>
          <p:nvPr>
            <p:ph idx="1"/>
          </p:nvPr>
        </p:nvSpPr>
        <p:spPr>
          <a:xfrm>
            <a:off x="457200" y="1393129"/>
            <a:ext cx="8229600" cy="4525963"/>
          </a:xfrm>
        </p:spPr>
        <p:txBody>
          <a:bodyPr/>
          <a:lstStyle/>
          <a:p>
            <a:r>
              <a:rPr lang="en-US" sz="2000" dirty="0"/>
              <a:t>Enterprise Capability</a:t>
            </a:r>
          </a:p>
          <a:p>
            <a:pPr lvl="1"/>
            <a:r>
              <a:rPr lang="en-US" sz="1600" dirty="0"/>
              <a:t>An expression of what an enterprise does and can do.  An enterprise capability denotes the “What” an enterprise can do and has responsibility for, whereas an enterprise process outlines how a particular activity gets performed by enterprise systems.   </a:t>
            </a:r>
          </a:p>
          <a:p>
            <a:pPr lvl="1"/>
            <a:r>
              <a:rPr lang="en-US" sz="1600" dirty="0"/>
              <a:t>At an elemental level, an enterprise capability is the encapsulation of the underlying functionality expressed abstractly, in general and high-level terms, requiring a combination of organization, Persons, processes, and technology to achieve.</a:t>
            </a:r>
          </a:p>
          <a:p>
            <a:endParaRPr lang="en-US" sz="1900" dirty="0"/>
          </a:p>
          <a:p>
            <a:r>
              <a:rPr lang="en-US" sz="1900" dirty="0"/>
              <a:t>Asset</a:t>
            </a:r>
          </a:p>
          <a:p>
            <a:pPr lvl="1"/>
            <a:r>
              <a:rPr lang="en-US" sz="1600" dirty="0"/>
              <a:t>An item of value to stakeholders. An asset may be tangible (e.g., a physical item such as hardware, firmware, computing platform, network device, or other technology component) or intangible (e.g., humans, data, information, software, capability, function, service, trademark, copyright, patent, intellectual property, image, or reputation).  NIST 800-160</a:t>
            </a:r>
          </a:p>
        </p:txBody>
      </p:sp>
      <p:sp>
        <p:nvSpPr>
          <p:cNvPr id="5" name="Date Placeholder 4">
            <a:extLst>
              <a:ext uri="{FF2B5EF4-FFF2-40B4-BE49-F238E27FC236}">
                <a16:creationId xmlns:a16="http://schemas.microsoft.com/office/drawing/2014/main" id="{E4CAC66B-C430-DCFD-4E35-76C5123DF905}"/>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28 Mar 2024</a:t>
            </a:r>
            <a:endParaRPr lang="en-US" altLang="en-US" b="0" dirty="0"/>
          </a:p>
        </p:txBody>
      </p:sp>
    </p:spTree>
    <p:extLst>
      <p:ext uri="{BB962C8B-B14F-4D97-AF65-F5344CB8AC3E}">
        <p14:creationId xmlns:p14="http://schemas.microsoft.com/office/powerpoint/2010/main" val="111619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05897-3B23-1139-DA95-0F3C66DF5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B68D0-6AD2-D437-82E0-5EFD3320D87F}"/>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DDDDFA9D-2B19-2611-416F-C1BEF5DB6739}"/>
              </a:ext>
            </a:extLst>
          </p:cNvPr>
          <p:cNvSpPr>
            <a:spLocks noGrp="1"/>
          </p:cNvSpPr>
          <p:nvPr>
            <p:ph idx="1"/>
          </p:nvPr>
        </p:nvSpPr>
        <p:spPr>
          <a:xfrm>
            <a:off x="381000" y="1219200"/>
            <a:ext cx="8229600" cy="5029200"/>
          </a:xfrm>
        </p:spPr>
        <p:txBody>
          <a:bodyPr/>
          <a:lstStyle/>
          <a:p>
            <a:r>
              <a:rPr lang="en-US" sz="1800" dirty="0"/>
              <a:t>Enterprise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Persons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608A1479-4A97-87FE-95A4-9885D13B292D}"/>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28 Mar 2024</a:t>
            </a:r>
            <a:endParaRPr lang="en-US" altLang="en-US" b="0" dirty="0"/>
          </a:p>
        </p:txBody>
      </p:sp>
    </p:spTree>
    <p:extLst>
      <p:ext uri="{BB962C8B-B14F-4D97-AF65-F5344CB8AC3E}">
        <p14:creationId xmlns:p14="http://schemas.microsoft.com/office/powerpoint/2010/main" val="229289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F94A-3EA1-78F2-AF47-DB9EC45F2FAD}"/>
              </a:ext>
            </a:extLst>
          </p:cNvPr>
          <p:cNvSpPr>
            <a:spLocks noGrp="1"/>
          </p:cNvSpPr>
          <p:nvPr>
            <p:ph type="title"/>
          </p:nvPr>
        </p:nvSpPr>
        <p:spPr/>
        <p:txBody>
          <a:bodyPr/>
          <a:lstStyle/>
          <a:p>
            <a:r>
              <a:rPr lang="en-US" dirty="0"/>
              <a:t>Terminology, Taxonomy, Ontology</a:t>
            </a:r>
          </a:p>
        </p:txBody>
      </p:sp>
      <p:sp>
        <p:nvSpPr>
          <p:cNvPr id="4" name="Content Placeholder 3">
            <a:extLst>
              <a:ext uri="{FF2B5EF4-FFF2-40B4-BE49-F238E27FC236}">
                <a16:creationId xmlns:a16="http://schemas.microsoft.com/office/drawing/2014/main" id="{A4604093-55D4-B702-5A38-3F878C182A34}"/>
              </a:ext>
            </a:extLst>
          </p:cNvPr>
          <p:cNvSpPr>
            <a:spLocks noGrp="1"/>
          </p:cNvSpPr>
          <p:nvPr>
            <p:ph idx="1"/>
          </p:nvPr>
        </p:nvSpPr>
        <p:spPr>
          <a:xfrm>
            <a:off x="457200" y="990600"/>
            <a:ext cx="8229600" cy="5257800"/>
          </a:xfrm>
        </p:spPr>
        <p:txBody>
          <a:bodyPr/>
          <a:lstStyle/>
          <a:p>
            <a:r>
              <a:rPr lang="en-US" sz="2000" dirty="0">
                <a:solidFill>
                  <a:srgbClr val="FF0000"/>
                </a:solidFill>
              </a:rPr>
              <a:t>Terminology: </a:t>
            </a:r>
            <a:r>
              <a:rPr lang="en-US" sz="2000" b="1" dirty="0"/>
              <a:t>Terminology</a:t>
            </a:r>
            <a:r>
              <a:rPr lang="en-US" sz="2000" dirty="0"/>
              <a:t> is a group of specialized words and respective meanings in a particular field. A </a:t>
            </a:r>
            <a:r>
              <a:rPr lang="en-US" sz="2000" b="1" i="1" dirty="0"/>
              <a:t>term</a:t>
            </a:r>
            <a:r>
              <a:rPr lang="en-US" sz="2000" dirty="0"/>
              <a:t> is a word, </a:t>
            </a:r>
            <a:r>
              <a:rPr lang="en-US" sz="2000" dirty="0">
                <a:hlinkClick r:id="rId2" tooltip="Compound (linguistics)"/>
              </a:rPr>
              <a:t>compound word</a:t>
            </a:r>
            <a:r>
              <a:rPr lang="en-US" sz="2000" dirty="0"/>
              <a:t>, or multi-word </a:t>
            </a:r>
            <a:r>
              <a:rPr lang="en-US" sz="2000" dirty="0">
                <a:hlinkClick r:id="rId3" tooltip="Expression (linguistics)"/>
              </a:rPr>
              <a:t>expressions</a:t>
            </a:r>
            <a:r>
              <a:rPr lang="en-US" sz="2000" dirty="0"/>
              <a:t> that in specific </a:t>
            </a:r>
            <a:r>
              <a:rPr lang="en-US" sz="2000" dirty="0">
                <a:hlinkClick r:id="rId4" tooltip="Context (language use)"/>
              </a:rPr>
              <a:t>contexts</a:t>
            </a:r>
            <a:r>
              <a:rPr lang="en-US" sz="2000" dirty="0"/>
              <a:t> is given specific meanings—these may deviate from the meanings the same words have in other contexts and in everyday language.</a:t>
            </a:r>
            <a:endParaRPr lang="en-US" sz="2000" dirty="0">
              <a:solidFill>
                <a:srgbClr val="FF0000"/>
              </a:solidFill>
            </a:endParaRPr>
          </a:p>
          <a:p>
            <a:r>
              <a:rPr lang="en-US" sz="2000" dirty="0">
                <a:solidFill>
                  <a:srgbClr val="FF0000"/>
                </a:solidFill>
              </a:rPr>
              <a:t>Taxonomy: </a:t>
            </a:r>
            <a:r>
              <a:rPr lang="en-US" sz="2000" dirty="0"/>
              <a:t>Taxonomy is the practice and science of categorization or classification.  A taxonomy (or taxonomical classification) is a scheme of classification, especially a hierarchical classification, in which things are organized into groups or types. Many taxonomies are hierarchies (and thus, have an intrinsic tree structure), but not all are. </a:t>
            </a:r>
          </a:p>
          <a:p>
            <a:r>
              <a:rPr lang="en-US" sz="2000" dirty="0">
                <a:solidFill>
                  <a:srgbClr val="FF0000"/>
                </a:solidFill>
              </a:rPr>
              <a:t>Ontology:</a:t>
            </a:r>
            <a:r>
              <a:rPr lang="en-US" sz="2000" dirty="0"/>
              <a:t> In </a:t>
            </a:r>
            <a:r>
              <a:rPr lang="en-US" sz="2000" dirty="0">
                <a:hlinkClick r:id="rId5" tooltip="Computer science"/>
              </a:rPr>
              <a:t>computer science</a:t>
            </a:r>
            <a:r>
              <a:rPr lang="en-US" sz="2000" dirty="0"/>
              <a:t> and </a:t>
            </a:r>
            <a:r>
              <a:rPr lang="en-US" sz="2000" dirty="0">
                <a:hlinkClick r:id="rId6" tooltip="Information science"/>
              </a:rPr>
              <a:t>information science</a:t>
            </a:r>
            <a:r>
              <a:rPr lang="en-US" sz="2000" dirty="0"/>
              <a:t>, an </a:t>
            </a:r>
            <a:r>
              <a:rPr lang="en-US" sz="2000" b="1" dirty="0"/>
              <a:t>ontology</a:t>
            </a:r>
            <a:r>
              <a:rPr lang="en-US" sz="2000" dirty="0"/>
              <a:t> encompasses a representation, formal naming, and definition of the categories, properties, and relations between the concepts, data, and entities that substantiate one, many, or all </a:t>
            </a:r>
            <a:r>
              <a:rPr lang="en-US" sz="2000" dirty="0">
                <a:hlinkClick r:id="rId7" tooltip="Domain of discourse"/>
              </a:rPr>
              <a:t>domains of discourse</a:t>
            </a:r>
            <a:r>
              <a:rPr lang="en-US" sz="2000" dirty="0"/>
              <a:t>. More simply, an ontology is a way of showing the properties of a subject area and how they are related, by defining a set of concepts and categories that represent the subject. </a:t>
            </a:r>
          </a:p>
        </p:txBody>
      </p:sp>
      <p:sp>
        <p:nvSpPr>
          <p:cNvPr id="2" name="Date Placeholder 1">
            <a:extLst>
              <a:ext uri="{FF2B5EF4-FFF2-40B4-BE49-F238E27FC236}">
                <a16:creationId xmlns:a16="http://schemas.microsoft.com/office/drawing/2014/main" id="{C6563BCA-705B-4872-9F54-D2E76E94A8A8}"/>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44411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6D667-746E-6015-F519-19F62BF7891C}"/>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B4FC41DA-3A18-C8F4-D5D9-62A3268AE6FE}"/>
              </a:ext>
            </a:extLst>
          </p:cNvPr>
          <p:cNvSpPr/>
          <p:nvPr/>
        </p:nvSpPr>
        <p:spPr>
          <a:xfrm>
            <a:off x="6668448" y="4498877"/>
            <a:ext cx="85157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a:t>
            </a:r>
          </a:p>
        </p:txBody>
      </p:sp>
      <p:sp>
        <p:nvSpPr>
          <p:cNvPr id="8" name="Rounded Rectangle 7">
            <a:extLst>
              <a:ext uri="{FF2B5EF4-FFF2-40B4-BE49-F238E27FC236}">
                <a16:creationId xmlns:a16="http://schemas.microsoft.com/office/drawing/2014/main" id="{498FA856-99CA-3A02-318A-4DBA80950DEA}"/>
              </a:ext>
            </a:extLst>
          </p:cNvPr>
          <p:cNvSpPr/>
          <p:nvPr/>
        </p:nvSpPr>
        <p:spPr>
          <a:xfrm>
            <a:off x="8086145" y="38671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C4A2515E-FEE3-F8BC-7E73-E7ABED9C552A}"/>
              </a:ext>
            </a:extLst>
          </p:cNvPr>
          <p:cNvSpPr/>
          <p:nvPr/>
        </p:nvSpPr>
        <p:spPr>
          <a:xfrm>
            <a:off x="8087078" y="429511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821723C-133E-6A8C-F576-62286504A3E4}"/>
              </a:ext>
            </a:extLst>
          </p:cNvPr>
          <p:cNvSpPr/>
          <p:nvPr/>
        </p:nvSpPr>
        <p:spPr>
          <a:xfrm>
            <a:off x="8086145" y="4723028"/>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Persons</a:t>
            </a:r>
          </a:p>
        </p:txBody>
      </p:sp>
      <p:sp>
        <p:nvSpPr>
          <p:cNvPr id="11" name="Rounded Rectangle 10">
            <a:extLst>
              <a:ext uri="{FF2B5EF4-FFF2-40B4-BE49-F238E27FC236}">
                <a16:creationId xmlns:a16="http://schemas.microsoft.com/office/drawing/2014/main" id="{4B87640F-F042-A52D-766D-DA07ED48EAF3}"/>
              </a:ext>
            </a:extLst>
          </p:cNvPr>
          <p:cNvSpPr/>
          <p:nvPr/>
        </p:nvSpPr>
        <p:spPr>
          <a:xfrm>
            <a:off x="8086145" y="5150946"/>
            <a:ext cx="843772" cy="33957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D6F8ED59-57C3-FF1B-1EA7-A498FDFB82E4}"/>
              </a:ext>
            </a:extLst>
          </p:cNvPr>
          <p:cNvCxnSpPr>
            <a:cxnSpLocks/>
          </p:cNvCxnSpPr>
          <p:nvPr/>
        </p:nvCxnSpPr>
        <p:spPr>
          <a:xfrm flipV="1">
            <a:off x="7520023" y="4036984"/>
            <a:ext cx="566122" cy="631683"/>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2DCE9E3-5C57-78DC-0DA2-C78E2EEF87C0}"/>
              </a:ext>
            </a:extLst>
          </p:cNvPr>
          <p:cNvCxnSpPr>
            <a:cxnSpLocks/>
          </p:cNvCxnSpPr>
          <p:nvPr/>
        </p:nvCxnSpPr>
        <p:spPr>
          <a:xfrm flipV="1">
            <a:off x="7520023" y="4464902"/>
            <a:ext cx="567055" cy="203765"/>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5F63569-94CE-D8D0-26A7-2A19A01F1A44}"/>
              </a:ext>
            </a:extLst>
          </p:cNvPr>
          <p:cNvCxnSpPr>
            <a:cxnSpLocks/>
          </p:cNvCxnSpPr>
          <p:nvPr/>
        </p:nvCxnSpPr>
        <p:spPr>
          <a:xfrm>
            <a:off x="7520023" y="4668667"/>
            <a:ext cx="566122" cy="22415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AF44C26-452B-E273-D1CD-28538CDEA5CD}"/>
              </a:ext>
            </a:extLst>
          </p:cNvPr>
          <p:cNvCxnSpPr>
            <a:cxnSpLocks/>
          </p:cNvCxnSpPr>
          <p:nvPr/>
        </p:nvCxnSpPr>
        <p:spPr>
          <a:xfrm>
            <a:off x="7520023" y="4668667"/>
            <a:ext cx="566122" cy="652069"/>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FDDE907F-B78F-AA73-21C3-08D4A2E78485}"/>
              </a:ext>
            </a:extLst>
          </p:cNvPr>
          <p:cNvSpPr txBox="1"/>
          <p:nvPr/>
        </p:nvSpPr>
        <p:spPr>
          <a:xfrm>
            <a:off x="7415070" y="4044846"/>
            <a:ext cx="639431" cy="300082"/>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8244CDB5-2A35-3B08-85E7-1172F817FE39}"/>
              </a:ext>
            </a:extLst>
          </p:cNvPr>
          <p:cNvSpPr/>
          <p:nvPr/>
        </p:nvSpPr>
        <p:spPr>
          <a:xfrm>
            <a:off x="6642205" y="5353720"/>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FC991B05-E2BF-DE9F-7886-74280A0D8D35}"/>
              </a:ext>
            </a:extLst>
          </p:cNvPr>
          <p:cNvCxnSpPr>
            <a:cxnSpLocks/>
          </p:cNvCxnSpPr>
          <p:nvPr/>
        </p:nvCxnSpPr>
        <p:spPr>
          <a:xfrm flipH="1" flipV="1">
            <a:off x="7094236" y="4838456"/>
            <a:ext cx="7802" cy="51526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A1F67B5B-E9CB-A389-02AD-86AF26FBC831}"/>
              </a:ext>
            </a:extLst>
          </p:cNvPr>
          <p:cNvSpPr txBox="1"/>
          <p:nvPr/>
        </p:nvSpPr>
        <p:spPr>
          <a:xfrm>
            <a:off x="7100576" y="5096088"/>
            <a:ext cx="558185" cy="196208"/>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0184228-6C56-0387-89CD-BB153430953D}"/>
              </a:ext>
            </a:extLst>
          </p:cNvPr>
          <p:cNvSpPr/>
          <p:nvPr/>
        </p:nvSpPr>
        <p:spPr>
          <a:xfrm>
            <a:off x="5518229" y="4940015"/>
            <a:ext cx="811338" cy="341333"/>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E32795A4-E040-C16D-106B-159EB35520A0}"/>
              </a:ext>
            </a:extLst>
          </p:cNvPr>
          <p:cNvCxnSpPr>
            <a:cxnSpLocks/>
          </p:cNvCxnSpPr>
          <p:nvPr/>
        </p:nvCxnSpPr>
        <p:spPr>
          <a:xfrm flipH="1">
            <a:off x="5923898" y="4668667"/>
            <a:ext cx="744550" cy="271348"/>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3C5AA59F-D6AB-7868-CBF2-240EC8751BEE}"/>
              </a:ext>
            </a:extLst>
          </p:cNvPr>
          <p:cNvSpPr txBox="1"/>
          <p:nvPr/>
        </p:nvSpPr>
        <p:spPr>
          <a:xfrm>
            <a:off x="5863008" y="4542406"/>
            <a:ext cx="779198" cy="196208"/>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2D1D137-FEE4-638A-7A7A-1D674D8DDC35}"/>
              </a:ext>
            </a:extLst>
          </p:cNvPr>
          <p:cNvSpPr txBox="1"/>
          <p:nvPr/>
        </p:nvSpPr>
        <p:spPr>
          <a:xfrm>
            <a:off x="4749979" y="5291374"/>
            <a:ext cx="993995" cy="300082"/>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0610A7E-4E2E-9623-FC2F-C702938BD628}"/>
              </a:ext>
            </a:extLst>
          </p:cNvPr>
          <p:cNvSpPr txBox="1"/>
          <p:nvPr/>
        </p:nvSpPr>
        <p:spPr>
          <a:xfrm>
            <a:off x="5739030" y="5298394"/>
            <a:ext cx="525015" cy="403957"/>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sp>
        <p:nvSpPr>
          <p:cNvPr id="91" name="Rounded Rectangle 90">
            <a:extLst>
              <a:ext uri="{FF2B5EF4-FFF2-40B4-BE49-F238E27FC236}">
                <a16:creationId xmlns:a16="http://schemas.microsoft.com/office/drawing/2014/main" id="{D197B800-7A0E-59DF-C8A4-AFA290BCB5A9}"/>
              </a:ext>
            </a:extLst>
          </p:cNvPr>
          <p:cNvSpPr/>
          <p:nvPr/>
        </p:nvSpPr>
        <p:spPr>
          <a:xfrm>
            <a:off x="148052" y="3365511"/>
            <a:ext cx="2705775" cy="1579258"/>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E4B3640D-1DF7-465C-DFA9-C8B7A2F432AF}"/>
              </a:ext>
            </a:extLst>
          </p:cNvPr>
          <p:cNvSpPr/>
          <p:nvPr/>
        </p:nvSpPr>
        <p:spPr>
          <a:xfrm>
            <a:off x="144820" y="2790072"/>
            <a:ext cx="4738494" cy="1546953"/>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4C61E6F2-B9DE-1A56-53E9-B723C957FDE1}"/>
              </a:ext>
            </a:extLst>
          </p:cNvPr>
          <p:cNvSpPr/>
          <p:nvPr/>
        </p:nvSpPr>
        <p:spPr>
          <a:xfrm>
            <a:off x="161936" y="4190999"/>
            <a:ext cx="2678009" cy="21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337A287F-35C9-19A2-3905-D9FB20C3E7EC}"/>
              </a:ext>
            </a:extLst>
          </p:cNvPr>
          <p:cNvSpPr/>
          <p:nvPr/>
        </p:nvSpPr>
        <p:spPr>
          <a:xfrm>
            <a:off x="1184243" y="2885821"/>
            <a:ext cx="1991885" cy="414317"/>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Business Process</a:t>
            </a:r>
          </a:p>
        </p:txBody>
      </p:sp>
      <p:cxnSp>
        <p:nvCxnSpPr>
          <p:cNvPr id="27" name="Straight Arrow Connector 26">
            <a:extLst>
              <a:ext uri="{FF2B5EF4-FFF2-40B4-BE49-F238E27FC236}">
                <a16:creationId xmlns:a16="http://schemas.microsoft.com/office/drawing/2014/main" id="{84BB70B0-D7E5-2F2F-C70D-181D2D56C7FD}"/>
              </a:ext>
            </a:extLst>
          </p:cNvPr>
          <p:cNvCxnSpPr>
            <a:cxnSpLocks/>
            <a:endCxn id="75" idx="0"/>
          </p:cNvCxnSpPr>
          <p:nvPr/>
        </p:nvCxnSpPr>
        <p:spPr>
          <a:xfrm>
            <a:off x="1754035" y="3300139"/>
            <a:ext cx="6966" cy="115458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6EB0420-DA73-450F-276B-E7F1DA40851D}"/>
              </a:ext>
            </a:extLst>
          </p:cNvPr>
          <p:cNvSpPr/>
          <p:nvPr/>
        </p:nvSpPr>
        <p:spPr>
          <a:xfrm>
            <a:off x="1754036" y="1859934"/>
            <a:ext cx="808116" cy="42671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Capability</a:t>
            </a:r>
          </a:p>
        </p:txBody>
      </p:sp>
      <p:sp>
        <p:nvSpPr>
          <p:cNvPr id="35" name="Rounded Rectangle 34">
            <a:extLst>
              <a:ext uri="{FF2B5EF4-FFF2-40B4-BE49-F238E27FC236}">
                <a16:creationId xmlns:a16="http://schemas.microsoft.com/office/drawing/2014/main" id="{A2D080E5-016D-95FB-9EB4-0456673BA25D}"/>
              </a:ext>
            </a:extLst>
          </p:cNvPr>
          <p:cNvSpPr/>
          <p:nvPr/>
        </p:nvSpPr>
        <p:spPr>
          <a:xfrm>
            <a:off x="3980767" y="2879744"/>
            <a:ext cx="706638" cy="42671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Persons</a:t>
            </a:r>
          </a:p>
        </p:txBody>
      </p:sp>
      <p:cxnSp>
        <p:nvCxnSpPr>
          <p:cNvPr id="36" name="Straight Arrow Connector 35">
            <a:extLst>
              <a:ext uri="{FF2B5EF4-FFF2-40B4-BE49-F238E27FC236}">
                <a16:creationId xmlns:a16="http://schemas.microsoft.com/office/drawing/2014/main" id="{BCD86922-C0E1-7B40-9D3F-4BFEE51A2A3E}"/>
              </a:ext>
            </a:extLst>
          </p:cNvPr>
          <p:cNvCxnSpPr>
            <a:cxnSpLocks/>
          </p:cNvCxnSpPr>
          <p:nvPr/>
        </p:nvCxnSpPr>
        <p:spPr>
          <a:xfrm>
            <a:off x="3176128" y="3092980"/>
            <a:ext cx="804639" cy="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AF58036-AE80-61EA-00D6-23D396EB1D3B}"/>
              </a:ext>
            </a:extLst>
          </p:cNvPr>
          <p:cNvSpPr txBox="1"/>
          <p:nvPr/>
        </p:nvSpPr>
        <p:spPr>
          <a:xfrm>
            <a:off x="3124200" y="2813809"/>
            <a:ext cx="680805" cy="32316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17518F45-0A16-98BB-F640-590048CA85BD}"/>
              </a:ext>
            </a:extLst>
          </p:cNvPr>
          <p:cNvSpPr/>
          <p:nvPr/>
        </p:nvSpPr>
        <p:spPr>
          <a:xfrm>
            <a:off x="417128" y="1859934"/>
            <a:ext cx="763933" cy="42671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Business</a:t>
            </a:r>
          </a:p>
        </p:txBody>
      </p:sp>
      <p:cxnSp>
        <p:nvCxnSpPr>
          <p:cNvPr id="47" name="Straight Arrow Connector 46">
            <a:extLst>
              <a:ext uri="{FF2B5EF4-FFF2-40B4-BE49-F238E27FC236}">
                <a16:creationId xmlns:a16="http://schemas.microsoft.com/office/drawing/2014/main" id="{CC1D5742-6479-BCB1-CAFA-8A1C4DAF536C}"/>
              </a:ext>
            </a:extLst>
          </p:cNvPr>
          <p:cNvCxnSpPr>
            <a:cxnSpLocks/>
            <a:endCxn id="31" idx="1"/>
          </p:cNvCxnSpPr>
          <p:nvPr/>
        </p:nvCxnSpPr>
        <p:spPr>
          <a:xfrm>
            <a:off x="1181061" y="2073293"/>
            <a:ext cx="572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CE4DA85-10D4-C954-4BBE-0ADB52D55477}"/>
              </a:ext>
            </a:extLst>
          </p:cNvPr>
          <p:cNvSpPr txBox="1"/>
          <p:nvPr/>
        </p:nvSpPr>
        <p:spPr>
          <a:xfrm>
            <a:off x="1144645" y="1764323"/>
            <a:ext cx="645805" cy="32316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1456FB24-60D7-1399-CBD8-C9CAA4D2EA6E}"/>
              </a:ext>
            </a:extLst>
          </p:cNvPr>
          <p:cNvSpPr txBox="1"/>
          <p:nvPr/>
        </p:nvSpPr>
        <p:spPr>
          <a:xfrm>
            <a:off x="2166045" y="4464575"/>
            <a:ext cx="831178" cy="32316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FF94366E-B65B-126D-53F5-E5B02CFFE11F}"/>
              </a:ext>
            </a:extLst>
          </p:cNvPr>
          <p:cNvSpPr txBox="1"/>
          <p:nvPr/>
        </p:nvSpPr>
        <p:spPr>
          <a:xfrm>
            <a:off x="2182436" y="3353901"/>
            <a:ext cx="661291" cy="207749"/>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E6908F68-55E0-B5A0-FB38-83E371F7B73E}"/>
              </a:ext>
            </a:extLst>
          </p:cNvPr>
          <p:cNvSpPr/>
          <p:nvPr/>
        </p:nvSpPr>
        <p:spPr>
          <a:xfrm>
            <a:off x="2296175" y="3649989"/>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79093B5C-E8BE-D441-E244-4196EED2D450}"/>
              </a:ext>
            </a:extLst>
          </p:cNvPr>
          <p:cNvSpPr txBox="1"/>
          <p:nvPr/>
        </p:nvSpPr>
        <p:spPr>
          <a:xfrm>
            <a:off x="3279614" y="3762304"/>
            <a:ext cx="809246" cy="55399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3232D6DA-8D20-B378-BB6E-648290259AF4}"/>
              </a:ext>
            </a:extLst>
          </p:cNvPr>
          <p:cNvCxnSpPr>
            <a:cxnSpLocks/>
          </p:cNvCxnSpPr>
          <p:nvPr/>
        </p:nvCxnSpPr>
        <p:spPr>
          <a:xfrm>
            <a:off x="2649234" y="3300139"/>
            <a:ext cx="261" cy="349851"/>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C3345460-03FC-7486-8D2F-7F63C4BC8141}"/>
              </a:ext>
            </a:extLst>
          </p:cNvPr>
          <p:cNvSpPr txBox="1"/>
          <p:nvPr/>
        </p:nvSpPr>
        <p:spPr>
          <a:xfrm>
            <a:off x="2189468" y="2338276"/>
            <a:ext cx="558314" cy="207749"/>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B9C96DF1-D3CC-D6D7-73F3-C72240A33C95}"/>
              </a:ext>
            </a:extLst>
          </p:cNvPr>
          <p:cNvCxnSpPr>
            <a:cxnSpLocks/>
          </p:cNvCxnSpPr>
          <p:nvPr/>
        </p:nvCxnSpPr>
        <p:spPr>
          <a:xfrm>
            <a:off x="2180185" y="2286652"/>
            <a:ext cx="1" cy="599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BBCA271-B09F-8FBA-60C9-AE9105BDBE71}"/>
              </a:ext>
            </a:extLst>
          </p:cNvPr>
          <p:cNvSpPr/>
          <p:nvPr/>
        </p:nvSpPr>
        <p:spPr>
          <a:xfrm>
            <a:off x="5127478" y="2879744"/>
            <a:ext cx="893429" cy="42671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Department</a:t>
            </a:r>
          </a:p>
        </p:txBody>
      </p:sp>
      <p:cxnSp>
        <p:nvCxnSpPr>
          <p:cNvPr id="64" name="Straight Arrow Connector 63">
            <a:extLst>
              <a:ext uri="{FF2B5EF4-FFF2-40B4-BE49-F238E27FC236}">
                <a16:creationId xmlns:a16="http://schemas.microsoft.com/office/drawing/2014/main" id="{930792C3-D264-D0CF-ABAB-775B91C3348B}"/>
              </a:ext>
            </a:extLst>
          </p:cNvPr>
          <p:cNvCxnSpPr>
            <a:cxnSpLocks/>
          </p:cNvCxnSpPr>
          <p:nvPr/>
        </p:nvCxnSpPr>
        <p:spPr>
          <a:xfrm>
            <a:off x="4687405" y="3093104"/>
            <a:ext cx="4400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7E955033-D50E-DB62-C61B-A91486F14FAB}"/>
              </a:ext>
            </a:extLst>
          </p:cNvPr>
          <p:cNvSpPr txBox="1"/>
          <p:nvPr/>
        </p:nvSpPr>
        <p:spPr>
          <a:xfrm>
            <a:off x="4654300" y="2826051"/>
            <a:ext cx="603500" cy="32316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0C85A9E5-CAF4-49AF-EA8D-6F91E3AD78C2}"/>
              </a:ext>
            </a:extLst>
          </p:cNvPr>
          <p:cNvSpPr/>
          <p:nvPr/>
        </p:nvSpPr>
        <p:spPr>
          <a:xfrm>
            <a:off x="2379309" y="3744816"/>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69BFCE10-E46A-BB15-FB27-C5A3127095AA}"/>
              </a:ext>
            </a:extLst>
          </p:cNvPr>
          <p:cNvSpPr/>
          <p:nvPr/>
        </p:nvSpPr>
        <p:spPr>
          <a:xfrm>
            <a:off x="2467741" y="3835329"/>
            <a:ext cx="838737"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Service</a:t>
            </a:r>
          </a:p>
        </p:txBody>
      </p:sp>
      <p:sp>
        <p:nvSpPr>
          <p:cNvPr id="75" name="Rounded Rectangle 74">
            <a:extLst>
              <a:ext uri="{FF2B5EF4-FFF2-40B4-BE49-F238E27FC236}">
                <a16:creationId xmlns:a16="http://schemas.microsoft.com/office/drawing/2014/main" id="{BAC2D750-A075-1E41-8056-2D22CE950292}"/>
              </a:ext>
            </a:extLst>
          </p:cNvPr>
          <p:cNvSpPr/>
          <p:nvPr/>
        </p:nvSpPr>
        <p:spPr>
          <a:xfrm>
            <a:off x="1314449" y="4454721"/>
            <a:ext cx="893103"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endParaRPr lang="en-US" sz="900" dirty="0">
              <a:solidFill>
                <a:srgbClr val="FF0000"/>
              </a:solidFill>
            </a:endParaRPr>
          </a:p>
        </p:txBody>
      </p:sp>
      <p:sp>
        <p:nvSpPr>
          <p:cNvPr id="76" name="Rounded Rectangle 75">
            <a:extLst>
              <a:ext uri="{FF2B5EF4-FFF2-40B4-BE49-F238E27FC236}">
                <a16:creationId xmlns:a16="http://schemas.microsoft.com/office/drawing/2014/main" id="{12D8631E-1386-D9D9-D107-B29552FB34F7}"/>
              </a:ext>
            </a:extLst>
          </p:cNvPr>
          <p:cNvSpPr/>
          <p:nvPr/>
        </p:nvSpPr>
        <p:spPr>
          <a:xfrm>
            <a:off x="329666" y="4462517"/>
            <a:ext cx="706638"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9E2ED75B-9A93-9D4B-3421-59BF86DD214F}"/>
              </a:ext>
            </a:extLst>
          </p:cNvPr>
          <p:cNvCxnSpPr>
            <a:cxnSpLocks/>
          </p:cNvCxnSpPr>
          <p:nvPr/>
        </p:nvCxnSpPr>
        <p:spPr>
          <a:xfrm flipH="1">
            <a:off x="2158094" y="4053001"/>
            <a:ext cx="304349" cy="430625"/>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1A304DBB-DFED-69CE-3812-B7E8BCF1CA21}"/>
              </a:ext>
            </a:extLst>
          </p:cNvPr>
          <p:cNvCxnSpPr>
            <a:cxnSpLocks/>
          </p:cNvCxnSpPr>
          <p:nvPr/>
        </p:nvCxnSpPr>
        <p:spPr>
          <a:xfrm flipH="1">
            <a:off x="1017254" y="4674690"/>
            <a:ext cx="278146" cy="7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EBFB4401-2261-03EB-F245-A53FAE90333D}"/>
              </a:ext>
            </a:extLst>
          </p:cNvPr>
          <p:cNvSpPr txBox="1"/>
          <p:nvPr/>
        </p:nvSpPr>
        <p:spPr>
          <a:xfrm>
            <a:off x="1268552" y="3350719"/>
            <a:ext cx="558314" cy="207749"/>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01629773-E281-A45B-671D-65E2FC7D87D2}"/>
              </a:ext>
            </a:extLst>
          </p:cNvPr>
          <p:cNvSpPr txBox="1"/>
          <p:nvPr/>
        </p:nvSpPr>
        <p:spPr>
          <a:xfrm>
            <a:off x="928307" y="4287516"/>
            <a:ext cx="706637" cy="207749"/>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BB786F65-CA18-3993-BAAF-AE8A30F9E719}"/>
              </a:ext>
            </a:extLst>
          </p:cNvPr>
          <p:cNvSpPr txBox="1"/>
          <p:nvPr/>
        </p:nvSpPr>
        <p:spPr>
          <a:xfrm>
            <a:off x="3138440" y="2255076"/>
            <a:ext cx="2823066" cy="253916"/>
          </a:xfrm>
          <a:prstGeom prst="rect">
            <a:avLst/>
          </a:prstGeom>
          <a:noFill/>
        </p:spPr>
        <p:txBody>
          <a:bodyPr wrap="square" rtlCol="0">
            <a:spAutoFit/>
          </a:bodyPr>
          <a:lstStyle/>
          <a:p>
            <a:r>
              <a:rPr lang="en-US" sz="1050" i="1" u="sng" dirty="0">
                <a:solidFill>
                  <a:srgbClr val="FF0000"/>
                </a:solidFill>
              </a:rPr>
              <a:t>“Logical” Enterprise System Boundary</a:t>
            </a:r>
          </a:p>
        </p:txBody>
      </p:sp>
      <p:cxnSp>
        <p:nvCxnSpPr>
          <p:cNvPr id="70" name="Straight Arrow Connector 69">
            <a:extLst>
              <a:ext uri="{FF2B5EF4-FFF2-40B4-BE49-F238E27FC236}">
                <a16:creationId xmlns:a16="http://schemas.microsoft.com/office/drawing/2014/main" id="{E4A41882-5E34-A762-9D44-7A12A60C9A98}"/>
              </a:ext>
            </a:extLst>
          </p:cNvPr>
          <p:cNvCxnSpPr>
            <a:cxnSpLocks/>
          </p:cNvCxnSpPr>
          <p:nvPr/>
        </p:nvCxnSpPr>
        <p:spPr>
          <a:xfrm>
            <a:off x="3184275" y="3290904"/>
            <a:ext cx="2333955" cy="1688828"/>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BD9F5082-B8D1-6556-3F60-79D9D0AC7268}"/>
              </a:ext>
            </a:extLst>
          </p:cNvPr>
          <p:cNvSpPr txBox="1"/>
          <p:nvPr/>
        </p:nvSpPr>
        <p:spPr>
          <a:xfrm>
            <a:off x="4864116" y="4303628"/>
            <a:ext cx="1157965" cy="300082"/>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1AFE5DC7-EC9A-AE30-8ECC-9CE31C49B78D}"/>
              </a:ext>
            </a:extLst>
          </p:cNvPr>
          <p:cNvCxnSpPr>
            <a:cxnSpLocks/>
            <a:endCxn id="7" idx="0"/>
          </p:cNvCxnSpPr>
          <p:nvPr/>
        </p:nvCxnSpPr>
        <p:spPr>
          <a:xfrm>
            <a:off x="4882485" y="3758389"/>
            <a:ext cx="2211751" cy="74048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F7508E89-6B28-8304-EF22-AA6D8D03CB5D}"/>
              </a:ext>
            </a:extLst>
          </p:cNvPr>
          <p:cNvSpPr txBox="1"/>
          <p:nvPr/>
        </p:nvSpPr>
        <p:spPr>
          <a:xfrm>
            <a:off x="6773809" y="3032101"/>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sp>
        <p:nvSpPr>
          <p:cNvPr id="86" name="TextBox 85">
            <a:extLst>
              <a:ext uri="{FF2B5EF4-FFF2-40B4-BE49-F238E27FC236}">
                <a16:creationId xmlns:a16="http://schemas.microsoft.com/office/drawing/2014/main" id="{9DDF9034-1313-7DE9-E71C-12D8159C17DD}"/>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sp>
        <p:nvSpPr>
          <p:cNvPr id="38" name="Date Placeholder 37">
            <a:extLst>
              <a:ext uri="{FF2B5EF4-FFF2-40B4-BE49-F238E27FC236}">
                <a16:creationId xmlns:a16="http://schemas.microsoft.com/office/drawing/2014/main" id="{CE255190-589B-CB08-27A8-60EF23835A4C}"/>
              </a:ext>
            </a:extLst>
          </p:cNvPr>
          <p:cNvSpPr>
            <a:spLocks noGrp="1"/>
          </p:cNvSpPr>
          <p:nvPr>
            <p:ph type="dt" sz="half" idx="2"/>
          </p:nvPr>
        </p:nvSpPr>
        <p:spPr/>
        <p:txBody>
          <a:bodyPr/>
          <a:lstStyle/>
          <a:p>
            <a:pPr>
              <a:defRPr/>
            </a:pPr>
            <a:r>
              <a:rPr lang="en-US"/>
              <a:t>28 Mar 2024</a:t>
            </a:r>
          </a:p>
        </p:txBody>
      </p:sp>
      <p:sp>
        <p:nvSpPr>
          <p:cNvPr id="89" name="TextBox 88">
            <a:extLst>
              <a:ext uri="{FF2B5EF4-FFF2-40B4-BE49-F238E27FC236}">
                <a16:creationId xmlns:a16="http://schemas.microsoft.com/office/drawing/2014/main" id="{624BC4C2-62AE-3F57-5F8A-711221ECA086}"/>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ED036182-4288-A12A-139C-FABAD8C6067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(Recolored for the Viewpoint the objects are defined in) </a:t>
            </a:r>
            <a:endParaRPr lang="en-US" sz="2000" dirty="0">
              <a:solidFill>
                <a:srgbClr val="0099A6"/>
              </a:solidFill>
            </a:endParaRPr>
          </a:p>
        </p:txBody>
      </p:sp>
      <p:sp>
        <p:nvSpPr>
          <p:cNvPr id="80" name="Rounded Rectangle 79">
            <a:extLst>
              <a:ext uri="{FF2B5EF4-FFF2-40B4-BE49-F238E27FC236}">
                <a16:creationId xmlns:a16="http://schemas.microsoft.com/office/drawing/2014/main" id="{396AB273-C5CC-14A0-CCA6-5A0BE735E398}"/>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cxnSp>
        <p:nvCxnSpPr>
          <p:cNvPr id="6" name="Straight Arrow Connector 5">
            <a:extLst>
              <a:ext uri="{FF2B5EF4-FFF2-40B4-BE49-F238E27FC236}">
                <a16:creationId xmlns:a16="http://schemas.microsoft.com/office/drawing/2014/main" id="{03165A9B-D2A8-A416-CF82-093010ADF405}"/>
              </a:ext>
            </a:extLst>
          </p:cNvPr>
          <p:cNvCxnSpPr>
            <a:cxnSpLocks/>
            <a:stCxn id="43" idx="1"/>
            <a:endCxn id="13" idx="3"/>
          </p:cNvCxnSpPr>
          <p:nvPr/>
        </p:nvCxnSpPr>
        <p:spPr>
          <a:xfrm flipH="1">
            <a:off x="4867058" y="5110682"/>
            <a:ext cx="651171" cy="5968"/>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33B93AEF-7D27-8CC7-6F5B-144ECC82C9B5}"/>
              </a:ext>
            </a:extLst>
          </p:cNvPr>
          <p:cNvSpPr/>
          <p:nvPr/>
        </p:nvSpPr>
        <p:spPr>
          <a:xfrm>
            <a:off x="4039655" y="4951951"/>
            <a:ext cx="827403" cy="329397"/>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a:t>
            </a:r>
          </a:p>
          <a:p>
            <a:pPr algn="ctr"/>
            <a:r>
              <a:rPr lang="en-US" sz="800" dirty="0">
                <a:solidFill>
                  <a:schemeClr val="bg1"/>
                </a:solidFill>
              </a:rPr>
              <a:t>Service</a:t>
            </a:r>
          </a:p>
        </p:txBody>
      </p:sp>
      <p:cxnSp>
        <p:nvCxnSpPr>
          <p:cNvPr id="14" name="Straight Arrow Connector 13">
            <a:extLst>
              <a:ext uri="{FF2B5EF4-FFF2-40B4-BE49-F238E27FC236}">
                <a16:creationId xmlns:a16="http://schemas.microsoft.com/office/drawing/2014/main" id="{A67BB70C-F242-BB28-D6B0-247E437D2FB8}"/>
              </a:ext>
            </a:extLst>
          </p:cNvPr>
          <p:cNvCxnSpPr>
            <a:cxnSpLocks/>
            <a:endCxn id="72" idx="2"/>
          </p:cNvCxnSpPr>
          <p:nvPr/>
        </p:nvCxnSpPr>
        <p:spPr>
          <a:xfrm flipH="1" flipV="1">
            <a:off x="2887110" y="4262047"/>
            <a:ext cx="1142414" cy="880230"/>
          </a:xfrm>
          <a:prstGeom prst="straightConnector1">
            <a:avLst/>
          </a:prstGeom>
          <a:solidFill>
            <a:schemeClr val="bg1">
              <a:lumMod val="85000"/>
            </a:schemeClr>
          </a:solidFill>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53E1612-DA6A-8B15-C335-863D0460780F}"/>
              </a:ext>
            </a:extLst>
          </p:cNvPr>
          <p:cNvSpPr txBox="1"/>
          <p:nvPr/>
        </p:nvSpPr>
        <p:spPr>
          <a:xfrm>
            <a:off x="3277891" y="4429279"/>
            <a:ext cx="1082081" cy="207749"/>
          </a:xfrm>
          <a:prstGeom prst="rect">
            <a:avLst/>
          </a:prstGeom>
          <a:noFill/>
        </p:spPr>
        <p:txBody>
          <a:bodyPr wrap="square" rtlCol="0">
            <a:spAutoFit/>
          </a:bodyPr>
          <a:lstStyle/>
          <a:p>
            <a:r>
              <a:rPr lang="en-US" sz="750" dirty="0"/>
              <a:t>Implemented by …</a:t>
            </a:r>
          </a:p>
        </p:txBody>
      </p:sp>
      <p:sp>
        <p:nvSpPr>
          <p:cNvPr id="4" name="Date Placeholder 1">
            <a:extLst>
              <a:ext uri="{FF2B5EF4-FFF2-40B4-BE49-F238E27FC236}">
                <a16:creationId xmlns:a16="http://schemas.microsoft.com/office/drawing/2014/main" id="{B60AB80A-6B9D-0521-191A-A2239E88A46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4-8</a:t>
            </a:r>
          </a:p>
        </p:txBody>
      </p:sp>
      <p:sp>
        <p:nvSpPr>
          <p:cNvPr id="5" name="TextBox 4">
            <a:extLst>
              <a:ext uri="{FF2B5EF4-FFF2-40B4-BE49-F238E27FC236}">
                <a16:creationId xmlns:a16="http://schemas.microsoft.com/office/drawing/2014/main" id="{10CBAE90-134E-D305-AB9B-ADEB6696D196}"/>
              </a:ext>
            </a:extLst>
          </p:cNvPr>
          <p:cNvSpPr txBox="1"/>
          <p:nvPr/>
        </p:nvSpPr>
        <p:spPr>
          <a:xfrm>
            <a:off x="635251" y="5379756"/>
            <a:ext cx="2823066" cy="253916"/>
          </a:xfrm>
          <a:prstGeom prst="rect">
            <a:avLst/>
          </a:prstGeom>
          <a:noFill/>
        </p:spPr>
        <p:txBody>
          <a:bodyPr wrap="square" rtlCol="0">
            <a:spAutoFit/>
          </a:bodyPr>
          <a:lstStyle/>
          <a:p>
            <a:r>
              <a:rPr lang="en-US" sz="1050" i="1" u="sng" dirty="0">
                <a:solidFill>
                  <a:srgbClr val="0070C0"/>
                </a:solidFill>
              </a:rPr>
              <a:t>Technical System Boundary</a:t>
            </a:r>
          </a:p>
        </p:txBody>
      </p:sp>
    </p:spTree>
    <p:extLst>
      <p:ext uri="{BB962C8B-B14F-4D97-AF65-F5344CB8AC3E}">
        <p14:creationId xmlns:p14="http://schemas.microsoft.com/office/powerpoint/2010/main" val="1933525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33F93F9-0EF2-14AA-AD94-9B1B24B20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96C73-A2E6-17B6-1C91-FB510B30FEFE}"/>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479D4A78-6B80-B472-2934-982EF216035E}"/>
              </a:ext>
            </a:extLst>
          </p:cNvPr>
          <p:cNvSpPr/>
          <p:nvPr/>
        </p:nvSpPr>
        <p:spPr>
          <a:xfrm>
            <a:off x="3600450" y="2400300"/>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C0C669FE-9C82-B0D0-7008-5F6868B22350}"/>
              </a:ext>
            </a:extLst>
          </p:cNvPr>
          <p:cNvSpPr/>
          <p:nvPr/>
        </p:nvSpPr>
        <p:spPr>
          <a:xfrm>
            <a:off x="5014913" y="3114675"/>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F13D9A86-BC3F-5B29-8578-EC0FC43AB232}"/>
              </a:ext>
            </a:extLst>
          </p:cNvPr>
          <p:cNvSpPr/>
          <p:nvPr/>
        </p:nvSpPr>
        <p:spPr>
          <a:xfrm>
            <a:off x="6858000" y="2170335"/>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FFA0066D-95FA-E44B-552E-5DD9D9D26026}"/>
              </a:ext>
            </a:extLst>
          </p:cNvPr>
          <p:cNvSpPr/>
          <p:nvPr/>
        </p:nvSpPr>
        <p:spPr>
          <a:xfrm>
            <a:off x="6859284" y="2818490"/>
            <a:ext cx="10858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31077858-9992-32FF-AF8D-A0547134562C}"/>
              </a:ext>
            </a:extLst>
          </p:cNvPr>
          <p:cNvSpPr/>
          <p:nvPr/>
        </p:nvSpPr>
        <p:spPr>
          <a:xfrm>
            <a:off x="6858000" y="3466645"/>
            <a:ext cx="10858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Persons</a:t>
            </a:r>
          </a:p>
        </p:txBody>
      </p:sp>
      <p:sp>
        <p:nvSpPr>
          <p:cNvPr id="11" name="Rounded Rectangle 10">
            <a:extLst>
              <a:ext uri="{FF2B5EF4-FFF2-40B4-BE49-F238E27FC236}">
                <a16:creationId xmlns:a16="http://schemas.microsoft.com/office/drawing/2014/main" id="{3FA5874E-B127-1998-67E6-966507C4745D}"/>
              </a:ext>
            </a:extLst>
          </p:cNvPr>
          <p:cNvSpPr/>
          <p:nvPr/>
        </p:nvSpPr>
        <p:spPr>
          <a:xfrm>
            <a:off x="6858000" y="4114800"/>
            <a:ext cx="1085850" cy="514350"/>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E43AD537-6A7A-6F53-B8FE-2BB8005EB608}"/>
              </a:ext>
            </a:extLst>
          </p:cNvPr>
          <p:cNvSpPr/>
          <p:nvPr/>
        </p:nvSpPr>
        <p:spPr>
          <a:xfrm>
            <a:off x="3943350" y="4089115"/>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58E57816-D32F-FA2E-C99E-D16280495DA8}"/>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05B907A-3A7C-3B68-C7F5-A91B4133528D}"/>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ED9CC76-322D-3FA9-9D1D-14C5EC22EA49}"/>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AAEAD63-3590-C0B8-5A9C-B065251F2921}"/>
              </a:ext>
            </a:extLst>
          </p:cNvPr>
          <p:cNvCxnSpPr>
            <a:cxnSpLocks/>
          </p:cNvCxnSpPr>
          <p:nvPr/>
        </p:nvCxnSpPr>
        <p:spPr>
          <a:xfrm>
            <a:off x="5986463" y="3371850"/>
            <a:ext cx="871537" cy="35197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E52A6F5-C9B3-8ABC-5F66-5A2EFC9CF88C}"/>
              </a:ext>
            </a:extLst>
          </p:cNvPr>
          <p:cNvCxnSpPr>
            <a:cxnSpLocks/>
          </p:cNvCxnSpPr>
          <p:nvPr/>
        </p:nvCxnSpPr>
        <p:spPr>
          <a:xfrm>
            <a:off x="5986463" y="3371850"/>
            <a:ext cx="871537" cy="1000125"/>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526B268-CD6B-171D-D842-23455EBB387F}"/>
              </a:ext>
            </a:extLst>
          </p:cNvPr>
          <p:cNvCxnSpPr>
            <a:cxnSpLocks/>
          </p:cNvCxnSpPr>
          <p:nvPr/>
        </p:nvCxnSpPr>
        <p:spPr>
          <a:xfrm flipH="1">
            <a:off x="4429125" y="3629025"/>
            <a:ext cx="1071563" cy="46009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A8BBEB22-65FF-A493-9172-C58A8B5A4965}"/>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D50DF9E3-DBFC-603E-CF10-DC67F6B490E0}"/>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D838A2AD-557C-3A40-6657-272A677C3C2F}"/>
              </a:ext>
            </a:extLst>
          </p:cNvPr>
          <p:cNvSpPr txBox="1"/>
          <p:nvPr/>
        </p:nvSpPr>
        <p:spPr>
          <a:xfrm>
            <a:off x="4416122" y="3591963"/>
            <a:ext cx="830677" cy="346249"/>
          </a:xfrm>
          <a:prstGeom prst="rect">
            <a:avLst/>
          </a:prstGeom>
          <a:noFill/>
        </p:spPr>
        <p:txBody>
          <a:bodyPr wrap="square" rtlCol="0">
            <a:spAutoFit/>
          </a:bodyPr>
          <a:lstStyle/>
          <a:p>
            <a:r>
              <a:rPr lang="en-US" sz="825" dirty="0"/>
              <a:t>Implements 1..</a:t>
            </a:r>
          </a:p>
        </p:txBody>
      </p:sp>
      <p:sp>
        <p:nvSpPr>
          <p:cNvPr id="60" name="Rounded Rectangle 59">
            <a:extLst>
              <a:ext uri="{FF2B5EF4-FFF2-40B4-BE49-F238E27FC236}">
                <a16:creationId xmlns:a16="http://schemas.microsoft.com/office/drawing/2014/main" id="{104DE45C-863C-1861-651E-D1C96D747C70}"/>
              </a:ext>
            </a:extLst>
          </p:cNvPr>
          <p:cNvSpPr/>
          <p:nvPr/>
        </p:nvSpPr>
        <p:spPr>
          <a:xfrm>
            <a:off x="1314450" y="2684456"/>
            <a:ext cx="1214392"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9342763E-21C8-C472-E3B0-4F67C3FC6996}"/>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64631ADF-40DC-4354-0D2D-05451DA8494E}"/>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E1C5C6A7-F406-3DF8-4CA2-78686C928093}"/>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C2412F1D-4FCA-BDD2-2B9F-9EAE5069BCC4}"/>
              </a:ext>
            </a:extLst>
          </p:cNvPr>
          <p:cNvSpPr/>
          <p:nvPr/>
        </p:nvSpPr>
        <p:spPr>
          <a:xfrm>
            <a:off x="2171165" y="4096561"/>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5E7DD3BD-163A-45E0-BC3C-A242AED9B893}"/>
              </a:ext>
            </a:extLst>
          </p:cNvPr>
          <p:cNvCxnSpPr>
            <a:cxnSpLocks/>
          </p:cNvCxnSpPr>
          <p:nvPr/>
        </p:nvCxnSpPr>
        <p:spPr>
          <a:xfrm flipH="1">
            <a:off x="3142715" y="4353736"/>
            <a:ext cx="804755" cy="0"/>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01CCAA73-96E3-7326-7D2D-3B837C01B10A}"/>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214085AC-9F71-E245-C940-4B7CF4CD02E8}"/>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2730BEA1-068A-2AB4-114C-3E86733148D8}"/>
              </a:ext>
            </a:extLst>
          </p:cNvPr>
          <p:cNvSpPr/>
          <p:nvPr/>
        </p:nvSpPr>
        <p:spPr>
          <a:xfrm>
            <a:off x="-272507" y="5333778"/>
            <a:ext cx="3415757" cy="923330"/>
          </a:xfrm>
          <a:prstGeom prst="rect">
            <a:avLst/>
          </a:prstGeom>
        </p:spPr>
        <p:txBody>
          <a:bodyPr wrap="square">
            <a:spAutoFit/>
          </a:bodyPr>
          <a:lstStyle/>
          <a:p>
            <a:pPr lvl="1"/>
            <a:r>
              <a:rPr lang="en-US" sz="900" u="sng" dirty="0">
                <a:solidFill>
                  <a:srgbClr val="0070C0"/>
                </a:solidFill>
              </a:rPr>
              <a:t>System</a:t>
            </a:r>
            <a:r>
              <a:rPr lang="en-US" sz="900" dirty="0">
                <a:solidFill>
                  <a:srgbClr val="0070C0"/>
                </a:solidFill>
              </a:rPr>
              <a:t>: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C6ADBDC7-7E24-AE7A-CA55-B23779A9E676}"/>
              </a:ext>
            </a:extLst>
          </p:cNvPr>
          <p:cNvSpPr>
            <a:spLocks noGrp="1"/>
          </p:cNvSpPr>
          <p:nvPr>
            <p:ph type="dt" sz="half" idx="2"/>
          </p:nvPr>
        </p:nvSpPr>
        <p:spPr/>
        <p:txBody>
          <a:bodyPr/>
          <a:lstStyle/>
          <a:p>
            <a:pPr>
              <a:defRPr/>
            </a:pPr>
            <a:r>
              <a:rPr lang="en-US"/>
              <a:t>28 Mar 2024</a:t>
            </a:r>
          </a:p>
        </p:txBody>
      </p:sp>
      <p:sp>
        <p:nvSpPr>
          <p:cNvPr id="38" name="Rounded Rectangle 37">
            <a:extLst>
              <a:ext uri="{FF2B5EF4-FFF2-40B4-BE49-F238E27FC236}">
                <a16:creationId xmlns:a16="http://schemas.microsoft.com/office/drawing/2014/main" id="{431123B5-D2B5-DF81-EAC1-F8174828BBFB}"/>
              </a:ext>
            </a:extLst>
          </p:cNvPr>
          <p:cNvSpPr/>
          <p:nvPr/>
        </p:nvSpPr>
        <p:spPr>
          <a:xfrm>
            <a:off x="1928323" y="1157395"/>
            <a:ext cx="1214392"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19B85BBA-CA67-B2D1-503F-30DC3E27770D}"/>
              </a:ext>
            </a:extLst>
          </p:cNvPr>
          <p:cNvCxnSpPr>
            <a:cxnSpLocks/>
            <a:stCxn id="6" idx="0"/>
            <a:endCxn id="38" idx="2"/>
          </p:cNvCxnSpPr>
          <p:nvPr/>
        </p:nvCxnSpPr>
        <p:spPr>
          <a:xfrm flipH="1" flipV="1">
            <a:off x="2535519" y="1671745"/>
            <a:ext cx="1550706" cy="728555"/>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ECDDEC13-236E-EBE5-36EE-FB03F64302D0}"/>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cxnSp>
        <p:nvCxnSpPr>
          <p:cNvPr id="5" name="Straight Arrow Connector 4">
            <a:extLst>
              <a:ext uri="{FF2B5EF4-FFF2-40B4-BE49-F238E27FC236}">
                <a16:creationId xmlns:a16="http://schemas.microsoft.com/office/drawing/2014/main" id="{20DA1153-F8E3-8B31-9584-54A327478DBF}"/>
              </a:ext>
            </a:extLst>
          </p:cNvPr>
          <p:cNvCxnSpPr>
            <a:cxnSpLocks/>
            <a:stCxn id="6" idx="2"/>
            <a:endCxn id="69" idx="0"/>
          </p:cNvCxnSpPr>
          <p:nvPr/>
        </p:nvCxnSpPr>
        <p:spPr>
          <a:xfrm flipH="1">
            <a:off x="2656940" y="2914650"/>
            <a:ext cx="1429285" cy="1181911"/>
          </a:xfrm>
          <a:prstGeom prst="straightConnector1">
            <a:avLst/>
          </a:prstGeom>
          <a:ln>
            <a:solidFill>
              <a:schemeClr val="accent1">
                <a:lumMod val="40000"/>
                <a:lumOff val="6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02AB563-AC89-9C7C-77CD-C1B3D2347C2D}"/>
              </a:ext>
            </a:extLst>
          </p:cNvPr>
          <p:cNvSpPr txBox="1"/>
          <p:nvPr/>
        </p:nvSpPr>
        <p:spPr>
          <a:xfrm>
            <a:off x="3790328" y="3094811"/>
            <a:ext cx="830677" cy="346249"/>
          </a:xfrm>
          <a:prstGeom prst="rect">
            <a:avLst/>
          </a:prstGeom>
          <a:noFill/>
        </p:spPr>
        <p:txBody>
          <a:bodyPr wrap="square" rtlCol="0">
            <a:spAutoFit/>
          </a:bodyPr>
          <a:lstStyle>
            <a:defPPr>
              <a:defRPr lang="en-US"/>
            </a:defPPr>
            <a:lvl1pPr>
              <a:defRPr sz="825"/>
            </a:lvl1pPr>
          </a:lstStyle>
          <a:p>
            <a:r>
              <a:rPr lang="en-US" dirty="0"/>
              <a:t>Offers 1..</a:t>
            </a:r>
          </a:p>
          <a:p>
            <a:r>
              <a:rPr lang="en-US" dirty="0"/>
              <a:t>(Transitive)</a:t>
            </a:r>
          </a:p>
        </p:txBody>
      </p:sp>
      <p:sp>
        <p:nvSpPr>
          <p:cNvPr id="19" name="TextBox 18">
            <a:extLst>
              <a:ext uri="{FF2B5EF4-FFF2-40B4-BE49-F238E27FC236}">
                <a16:creationId xmlns:a16="http://schemas.microsoft.com/office/drawing/2014/main" id="{66BF8735-C143-1F4B-E208-3F49A0446712}"/>
              </a:ext>
            </a:extLst>
          </p:cNvPr>
          <p:cNvSpPr txBox="1"/>
          <p:nvPr/>
        </p:nvSpPr>
        <p:spPr>
          <a:xfrm>
            <a:off x="4262127" y="856937"/>
            <a:ext cx="4711148" cy="1200329"/>
          </a:xfrm>
          <a:prstGeom prst="rect">
            <a:avLst/>
          </a:prstGeom>
          <a:noFill/>
        </p:spPr>
        <p:txBody>
          <a:bodyPr wrap="square">
            <a:spAutoFit/>
          </a:bodyPr>
          <a:lstStyle/>
          <a:p>
            <a:r>
              <a:rPr lang="en-US" sz="2400" dirty="0">
                <a:solidFill>
                  <a:srgbClr val="FF0000"/>
                </a:solidFill>
              </a:rPr>
              <a:t>Remove, but include back reference to Connectivity VP with combo VP slide</a:t>
            </a:r>
            <a:endParaRPr lang="en-US" dirty="0">
              <a:solidFill>
                <a:srgbClr val="FF0000"/>
              </a:solidFill>
            </a:endParaRPr>
          </a:p>
        </p:txBody>
      </p:sp>
    </p:spTree>
    <p:extLst>
      <p:ext uri="{BB962C8B-B14F-4D97-AF65-F5344CB8AC3E}">
        <p14:creationId xmlns:p14="http://schemas.microsoft.com/office/powerpoint/2010/main" val="3952151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60493F6-5721-196A-5A75-D3600D504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638B24-945F-8417-C2C4-BBBB8E80C31B}"/>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150C3484-56D9-3AF1-9F32-466DF28ECD37}"/>
              </a:ext>
            </a:extLst>
          </p:cNvPr>
          <p:cNvSpPr>
            <a:spLocks noGrp="1"/>
          </p:cNvSpPr>
          <p:nvPr>
            <p:ph type="dt" sz="half" idx="2"/>
          </p:nvPr>
        </p:nvSpPr>
        <p:spPr/>
        <p:txBody>
          <a:bodyPr/>
          <a:lstStyle/>
          <a:p>
            <a:pPr>
              <a:defRPr/>
            </a:pPr>
            <a:r>
              <a:rPr lang="en-US"/>
              <a:t>28 Mar 2024</a:t>
            </a:r>
          </a:p>
        </p:txBody>
      </p:sp>
      <p:sp>
        <p:nvSpPr>
          <p:cNvPr id="4" name="Title 1">
            <a:extLst>
              <a:ext uri="{FF2B5EF4-FFF2-40B4-BE49-F238E27FC236}">
                <a16:creationId xmlns:a16="http://schemas.microsoft.com/office/drawing/2014/main" id="{0A704BE0-EC9A-1C66-CB3F-3A799A6E3C56}"/>
              </a:ext>
            </a:extLst>
          </p:cNvPr>
          <p:cNvSpPr txBox="1">
            <a:spLocks/>
          </p:cNvSpPr>
          <p:nvPr/>
        </p:nvSpPr>
        <p:spPr>
          <a:xfrm>
            <a:off x="1223281" y="-64102"/>
            <a:ext cx="7059122" cy="734282"/>
          </a:xfrm>
        </p:spPr>
        <p:txBody>
          <a:bodyPr vert="horz"/>
          <a:lst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a:lstStyle>
          <a:p>
            <a:r>
              <a:rPr lang="en-US" sz="2000" kern="0" dirty="0">
                <a:solidFill>
                  <a:srgbClr val="0099A6"/>
                </a:solidFill>
              </a:rPr>
              <a:t>Formalized Relationships between Enterprise &amp; Technical Architecture</a:t>
            </a:r>
            <a:br>
              <a:rPr lang="en-US" sz="2000" kern="0" dirty="0">
                <a:solidFill>
                  <a:srgbClr val="0099A6"/>
                </a:solidFill>
              </a:rPr>
            </a:br>
            <a:r>
              <a:rPr lang="en-US" sz="1400" kern="0" dirty="0">
                <a:solidFill>
                  <a:srgbClr val="0099A6"/>
                </a:solidFill>
              </a:rPr>
              <a:t>(Recolored for the Viewpoint the objects are defined in)</a:t>
            </a:r>
          </a:p>
          <a:p>
            <a:r>
              <a:rPr lang="en-US" sz="1400" kern="0" dirty="0">
                <a:solidFill>
                  <a:srgbClr val="FF0000"/>
                </a:solidFill>
              </a:rPr>
              <a:t>(Notes) </a:t>
            </a:r>
            <a:endParaRPr lang="en-US" sz="2000" kern="0" dirty="0">
              <a:solidFill>
                <a:srgbClr val="FF0000"/>
              </a:solidFill>
            </a:endParaRPr>
          </a:p>
        </p:txBody>
      </p:sp>
      <p:sp>
        <p:nvSpPr>
          <p:cNvPr id="5" name="TextBox 4">
            <a:extLst>
              <a:ext uri="{FF2B5EF4-FFF2-40B4-BE49-F238E27FC236}">
                <a16:creationId xmlns:a16="http://schemas.microsoft.com/office/drawing/2014/main" id="{2FFDB251-5029-AEF9-E56F-67C848F25A3E}"/>
              </a:ext>
            </a:extLst>
          </p:cNvPr>
          <p:cNvSpPr txBox="1"/>
          <p:nvPr/>
        </p:nvSpPr>
        <p:spPr>
          <a:xfrm>
            <a:off x="982993" y="5035443"/>
            <a:ext cx="1802999"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hardware platform or a server as part of a system, with defined interfaces</a:t>
            </a:r>
          </a:p>
        </p:txBody>
      </p:sp>
      <p:sp>
        <p:nvSpPr>
          <p:cNvPr id="6" name="Rectangle 5">
            <a:extLst>
              <a:ext uri="{FF2B5EF4-FFF2-40B4-BE49-F238E27FC236}">
                <a16:creationId xmlns:a16="http://schemas.microsoft.com/office/drawing/2014/main" id="{5E6A4472-4F58-53F3-F91A-76A51D27B4DA}"/>
              </a:ext>
            </a:extLst>
          </p:cNvPr>
          <p:cNvSpPr/>
          <p:nvPr/>
        </p:nvSpPr>
        <p:spPr>
          <a:xfrm>
            <a:off x="2438400" y="1314726"/>
            <a:ext cx="3986308" cy="784830"/>
          </a:xfrm>
          <a:prstGeom prst="rect">
            <a:avLst/>
          </a:prstGeom>
        </p:spPr>
        <p:txBody>
          <a:bodyPr wrap="square">
            <a:spAutoFit/>
          </a:bodyPr>
          <a:lstStyle/>
          <a:p>
            <a:pPr lvl="1"/>
            <a:r>
              <a:rPr lang="en-US" sz="900" dirty="0">
                <a:solidFill>
                  <a:srgbClr val="00B050"/>
                </a:solidFill>
              </a:rPr>
              <a:t>The Enterprise Architecture defines processes, services, and applications, all of which are implemented by the Technical Architecture, but without directly addressing the technical details or relationships among functions, HW, SW, and Persons that are defined in the Technical Architecture.</a:t>
            </a:r>
          </a:p>
        </p:txBody>
      </p:sp>
      <p:sp>
        <p:nvSpPr>
          <p:cNvPr id="7" name="TextBox 6">
            <a:extLst>
              <a:ext uri="{FF2B5EF4-FFF2-40B4-BE49-F238E27FC236}">
                <a16:creationId xmlns:a16="http://schemas.microsoft.com/office/drawing/2014/main" id="{F18810EE-F854-962A-C0BB-39E29281F8F1}"/>
              </a:ext>
            </a:extLst>
          </p:cNvPr>
          <p:cNvSpPr txBox="1"/>
          <p:nvPr/>
        </p:nvSpPr>
        <p:spPr>
          <a:xfrm>
            <a:off x="6757261" y="2104641"/>
            <a:ext cx="1802999" cy="611706"/>
          </a:xfrm>
          <a:prstGeom prst="rect">
            <a:avLst/>
          </a:prstGeom>
          <a:noFill/>
        </p:spPr>
        <p:txBody>
          <a:bodyPr wrap="square" rtlCol="0">
            <a:spAutoFit/>
          </a:bodyPr>
          <a:lstStyle/>
          <a:p>
            <a:r>
              <a:rPr lang="en-US" sz="675" dirty="0">
                <a:solidFill>
                  <a:srgbClr val="FF0000"/>
                </a:solidFill>
              </a:rPr>
              <a:t>** The technical aspects of the “Enterprise System” may not be defined as part of the Enterprise Architecture.  It may stop at the Service, Application, and Data level.</a:t>
            </a:r>
          </a:p>
        </p:txBody>
      </p:sp>
    </p:spTree>
    <p:extLst>
      <p:ext uri="{BB962C8B-B14F-4D97-AF65-F5344CB8AC3E}">
        <p14:creationId xmlns:p14="http://schemas.microsoft.com/office/powerpoint/2010/main" val="2012921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334000"/>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types,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information objects are found (by correspondence)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253787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Performance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 name="Date Placeholder 1">
            <a:extLst>
              <a:ext uri="{FF2B5EF4-FFF2-40B4-BE49-F238E27FC236}">
                <a16:creationId xmlns:a16="http://schemas.microsoft.com/office/drawing/2014/main" id="{41237C8D-4632-4A40-28A3-A2EFC67557F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5-1</a:t>
            </a:r>
          </a:p>
        </p:txBody>
      </p:sp>
    </p:spTree>
    <p:extLst>
      <p:ext uri="{BB962C8B-B14F-4D97-AF65-F5344CB8AC3E}">
        <p14:creationId xmlns:p14="http://schemas.microsoft.com/office/powerpoint/2010/main" val="3547556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(Functional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084816" y="399060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01627" y="1254285"/>
            <a:ext cx="9715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429000" y="2692343"/>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3914775" y="1768635"/>
            <a:ext cx="1572627" cy="92370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28811" y="3085202"/>
            <a:ext cx="813043" cy="346249"/>
          </a:xfrm>
          <a:prstGeom prst="rect">
            <a:avLst/>
          </a:prstGeom>
          <a:noFill/>
        </p:spPr>
        <p:txBody>
          <a:bodyPr wrap="none" rtlCol="0">
            <a:spAutoFit/>
          </a:bodyPr>
          <a:lstStyle/>
          <a:p>
            <a:r>
              <a:rPr lang="en-US" sz="825" dirty="0"/>
              <a:t>Produces / </a:t>
            </a:r>
          </a:p>
          <a:p>
            <a:r>
              <a:rPr lang="en-US" sz="825" dirty="0"/>
              <a:t>Consumes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232919" y="1808520"/>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632361" y="3817483"/>
            <a:ext cx="928688"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629328" y="2697278"/>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656815" y="2699789"/>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2628365" y="2956964"/>
            <a:ext cx="804755"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3570591" y="3206693"/>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142590" y="3214139"/>
            <a:ext cx="942226"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785188" y="3445627"/>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3914775" y="2692343"/>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615865" y="2308960"/>
            <a:ext cx="871537" cy="346249"/>
          </a:xfrm>
          <a:prstGeom prst="rect">
            <a:avLst/>
          </a:prstGeom>
          <a:noFill/>
        </p:spPr>
        <p:txBody>
          <a:bodyPr wrap="square" rtlCol="0">
            <a:spAutoFit/>
          </a:bodyPr>
          <a:lstStyle/>
          <a:p>
            <a:r>
              <a:rPr lang="en-US" sz="825" dirty="0"/>
              <a:t>Composed of …</a:t>
            </a:r>
          </a:p>
        </p:txBody>
      </p:sp>
      <p:sp>
        <p:nvSpPr>
          <p:cNvPr id="65" name="Rounded Rectangle 64">
            <a:extLst>
              <a:ext uri="{FF2B5EF4-FFF2-40B4-BE49-F238E27FC236}">
                <a16:creationId xmlns:a16="http://schemas.microsoft.com/office/drawing/2014/main" id="{AFB2EF3D-79C4-F786-2D6E-6BDA89A03D64}"/>
              </a:ext>
            </a:extLst>
          </p:cNvPr>
          <p:cNvSpPr/>
          <p:nvPr/>
        </p:nvSpPr>
        <p:spPr>
          <a:xfrm>
            <a:off x="1219200" y="1249103"/>
            <a:ext cx="121920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a:t>
            </a:r>
          </a:p>
        </p:txBody>
      </p:sp>
      <p:cxnSp>
        <p:nvCxnSpPr>
          <p:cNvPr id="66" name="Straight Arrow Connector 65">
            <a:extLst>
              <a:ext uri="{FF2B5EF4-FFF2-40B4-BE49-F238E27FC236}">
                <a16:creationId xmlns:a16="http://schemas.microsoft.com/office/drawing/2014/main" id="{C9BD4A1C-D595-BF01-6FA0-200C023C12FD}"/>
              </a:ext>
            </a:extLst>
          </p:cNvPr>
          <p:cNvCxnSpPr>
            <a:cxnSpLocks/>
            <a:stCxn id="65" idx="2"/>
            <a:endCxn id="12" idx="0"/>
          </p:cNvCxnSpPr>
          <p:nvPr/>
        </p:nvCxnSpPr>
        <p:spPr>
          <a:xfrm>
            <a:off x="1828800" y="1763453"/>
            <a:ext cx="2085975" cy="92889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2C8ADFD-9D47-731F-1B2E-BED7FE2E5805}"/>
              </a:ext>
            </a:extLst>
          </p:cNvPr>
          <p:cNvSpPr txBox="1"/>
          <p:nvPr/>
        </p:nvSpPr>
        <p:spPr>
          <a:xfrm>
            <a:off x="2444875" y="1732239"/>
            <a:ext cx="871537" cy="346249"/>
          </a:xfrm>
          <a:prstGeom prst="rect">
            <a:avLst/>
          </a:prstGeom>
          <a:noFill/>
        </p:spPr>
        <p:txBody>
          <a:bodyPr wrap="square" rtlCol="0">
            <a:spAutoFit/>
          </a:bodyPr>
          <a:lstStyle/>
          <a:p>
            <a:r>
              <a:rPr lang="en-US" sz="825" dirty="0"/>
              <a:t>Fulfilled by 1.. (</a:t>
            </a:r>
            <a:r>
              <a:rPr lang="en-US" sz="825" dirty="0" err="1"/>
              <a:t>corr</a:t>
            </a:r>
            <a:r>
              <a:rPr lang="en-US" sz="825" dirty="0"/>
              <a:t>)</a:t>
            </a:r>
          </a:p>
        </p:txBody>
      </p:sp>
      <p:sp>
        <p:nvSpPr>
          <p:cNvPr id="76" name="Flowchart: Decision 17">
            <a:extLst>
              <a:ext uri="{FF2B5EF4-FFF2-40B4-BE49-F238E27FC236}">
                <a16:creationId xmlns:a16="http://schemas.microsoft.com/office/drawing/2014/main" id="{EEA1BE6E-F847-0B30-FD9C-572B5C253C02}"/>
              </a:ext>
            </a:extLst>
          </p:cNvPr>
          <p:cNvSpPr/>
          <p:nvPr/>
        </p:nvSpPr>
        <p:spPr bwMode="auto">
          <a:xfrm flipH="1">
            <a:off x="4394731" y="2889347"/>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9" name="Straight Arrow Connector 8">
            <a:extLst>
              <a:ext uri="{FF2B5EF4-FFF2-40B4-BE49-F238E27FC236}">
                <a16:creationId xmlns:a16="http://schemas.microsoft.com/office/drawing/2014/main" id="{502997EB-E796-2C4B-CBEE-E70091E1720F}"/>
              </a:ext>
            </a:extLst>
          </p:cNvPr>
          <p:cNvCxnSpPr>
            <a:cxnSpLocks/>
            <a:stCxn id="12" idx="3"/>
            <a:endCxn id="60" idx="1"/>
          </p:cNvCxnSpPr>
          <p:nvPr/>
        </p:nvCxnSpPr>
        <p:spPr>
          <a:xfrm>
            <a:off x="4400550" y="2949518"/>
            <a:ext cx="1231811" cy="112514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28FABFF-EE29-0D52-DC9A-CC2EC6F83EA5}"/>
              </a:ext>
            </a:extLst>
          </p:cNvPr>
          <p:cNvSpPr txBox="1"/>
          <p:nvPr/>
        </p:nvSpPr>
        <p:spPr>
          <a:xfrm>
            <a:off x="5211845" y="3384712"/>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11" name="Rectangle 10">
            <a:extLst>
              <a:ext uri="{FF2B5EF4-FFF2-40B4-BE49-F238E27FC236}">
                <a16:creationId xmlns:a16="http://schemas.microsoft.com/office/drawing/2014/main" id="{EBE6AF22-C9B8-F707-D687-AB35C1341B5C}"/>
              </a:ext>
            </a:extLst>
          </p:cNvPr>
          <p:cNvSpPr/>
          <p:nvPr/>
        </p:nvSpPr>
        <p:spPr>
          <a:xfrm>
            <a:off x="271983" y="5567072"/>
            <a:ext cx="3919017" cy="784830"/>
          </a:xfrm>
          <a:prstGeom prst="rect">
            <a:avLst/>
          </a:prstGeom>
        </p:spPr>
        <p:txBody>
          <a:bodyPr wrap="square">
            <a:spAutoFit/>
          </a:bodyPr>
          <a:lstStyle/>
          <a:p>
            <a:r>
              <a:rPr lang="en-US" sz="900" u="sng" dirty="0">
                <a:solidFill>
                  <a:srgbClr val="0070C0"/>
                </a:solidFill>
              </a:rPr>
              <a:t>Function</a:t>
            </a:r>
            <a:r>
              <a:rPr lang="en-US" sz="900" dirty="0">
                <a:solidFill>
                  <a:srgbClr val="0070C0"/>
                </a:solidFill>
              </a:rPr>
              <a:t> : The set of actions or activities performed by some object to achieve a goal; the transformation of inputs to outputs that may include the creation, modification, monitoring, or destruction of elements.</a:t>
            </a:r>
          </a:p>
          <a:p>
            <a:r>
              <a:rPr lang="en-US" sz="900" u="sng" dirty="0">
                <a:solidFill>
                  <a:srgbClr val="0070C0"/>
                </a:solidFill>
              </a:rPr>
              <a:t>Behavior</a:t>
            </a:r>
            <a:r>
              <a:rPr lang="en-US" sz="900" dirty="0">
                <a:solidFill>
                  <a:srgbClr val="0070C0"/>
                </a:solidFill>
              </a:rPr>
              <a:t>: A set of actions performed by an object for some purpose. </a:t>
            </a:r>
          </a:p>
        </p:txBody>
      </p:sp>
      <p:sp>
        <p:nvSpPr>
          <p:cNvPr id="3" name="Rounded Rectangle 2">
            <a:extLst>
              <a:ext uri="{FF2B5EF4-FFF2-40B4-BE49-F238E27FC236}">
                <a16:creationId xmlns:a16="http://schemas.microsoft.com/office/drawing/2014/main" id="{90B94F4B-8BAE-47DC-2660-EECD1DCECAA4}"/>
              </a:ext>
            </a:extLst>
          </p:cNvPr>
          <p:cNvSpPr/>
          <p:nvPr/>
        </p:nvSpPr>
        <p:spPr>
          <a:xfrm>
            <a:off x="6678140" y="2402219"/>
            <a:ext cx="1117227"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15" name="Straight Arrow Connector 14">
            <a:extLst>
              <a:ext uri="{FF2B5EF4-FFF2-40B4-BE49-F238E27FC236}">
                <a16:creationId xmlns:a16="http://schemas.microsoft.com/office/drawing/2014/main" id="{08BB034D-16E4-64CD-F5BB-2AE14A5E4229}"/>
              </a:ext>
            </a:extLst>
          </p:cNvPr>
          <p:cNvCxnSpPr>
            <a:cxnSpLocks/>
            <a:stCxn id="12" idx="3"/>
            <a:endCxn id="3" idx="1"/>
          </p:cNvCxnSpPr>
          <p:nvPr/>
        </p:nvCxnSpPr>
        <p:spPr>
          <a:xfrm flipV="1">
            <a:off x="4400550" y="2659394"/>
            <a:ext cx="2277590" cy="29012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C868303-EE79-267B-07A8-232249C4A049}"/>
              </a:ext>
            </a:extLst>
          </p:cNvPr>
          <p:cNvSpPr txBox="1"/>
          <p:nvPr/>
        </p:nvSpPr>
        <p:spPr>
          <a:xfrm>
            <a:off x="5615130" y="2384026"/>
            <a:ext cx="871537" cy="346249"/>
          </a:xfrm>
          <a:prstGeom prst="rect">
            <a:avLst/>
          </a:prstGeom>
          <a:noFill/>
        </p:spPr>
        <p:txBody>
          <a:bodyPr wrap="square" rtlCol="0">
            <a:spAutoFit/>
          </a:bodyPr>
          <a:lstStyle/>
          <a:p>
            <a:r>
              <a:rPr lang="en-US" sz="825" dirty="0"/>
              <a:t>Uses to communicate</a:t>
            </a:r>
          </a:p>
        </p:txBody>
      </p:sp>
      <p:cxnSp>
        <p:nvCxnSpPr>
          <p:cNvPr id="20" name="Straight Arrow Connector 19">
            <a:extLst>
              <a:ext uri="{FF2B5EF4-FFF2-40B4-BE49-F238E27FC236}">
                <a16:creationId xmlns:a16="http://schemas.microsoft.com/office/drawing/2014/main" id="{105C7287-C071-DB1F-92C0-58F6A065403A}"/>
              </a:ext>
            </a:extLst>
          </p:cNvPr>
          <p:cNvCxnSpPr>
            <a:cxnSpLocks/>
            <a:stCxn id="3" idx="0"/>
            <a:endCxn id="7" idx="2"/>
          </p:cNvCxnSpPr>
          <p:nvPr/>
        </p:nvCxnSpPr>
        <p:spPr>
          <a:xfrm flipH="1" flipV="1">
            <a:off x="5487402" y="1768635"/>
            <a:ext cx="1749352" cy="63358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FD24285-AA09-1451-65D8-1693849C580C}"/>
              </a:ext>
            </a:extLst>
          </p:cNvPr>
          <p:cNvSpPr txBox="1"/>
          <p:nvPr/>
        </p:nvSpPr>
        <p:spPr>
          <a:xfrm>
            <a:off x="6085765" y="1702366"/>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16" name="TextBox 15">
            <a:extLst>
              <a:ext uri="{FF2B5EF4-FFF2-40B4-BE49-F238E27FC236}">
                <a16:creationId xmlns:a16="http://schemas.microsoft.com/office/drawing/2014/main" id="{4FC1AFA4-40C9-E0BF-EA4F-0B76995DD6DF}"/>
              </a:ext>
            </a:extLst>
          </p:cNvPr>
          <p:cNvSpPr txBox="1"/>
          <p:nvPr/>
        </p:nvSpPr>
        <p:spPr>
          <a:xfrm>
            <a:off x="2346837" y="3247277"/>
            <a:ext cx="871537" cy="219291"/>
          </a:xfrm>
          <a:prstGeom prst="rect">
            <a:avLst/>
          </a:prstGeom>
          <a:noFill/>
        </p:spPr>
        <p:txBody>
          <a:bodyPr wrap="square" rtlCol="0">
            <a:spAutoFit/>
          </a:bodyPr>
          <a:lstStyle/>
          <a:p>
            <a:r>
              <a:rPr lang="en-US" sz="825" dirty="0"/>
              <a:t>Implements</a:t>
            </a:r>
          </a:p>
        </p:txBody>
      </p:sp>
      <p:sp>
        <p:nvSpPr>
          <p:cNvPr id="17" name="Date Placeholder 1">
            <a:extLst>
              <a:ext uri="{FF2B5EF4-FFF2-40B4-BE49-F238E27FC236}">
                <a16:creationId xmlns:a16="http://schemas.microsoft.com/office/drawing/2014/main" id="{785D38B7-092A-BE50-ACC7-E7EA01ACBE5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5-2</a:t>
            </a:r>
          </a:p>
        </p:txBody>
      </p:sp>
    </p:spTree>
    <p:extLst>
      <p:ext uri="{BB962C8B-B14F-4D97-AF65-F5344CB8AC3E}">
        <p14:creationId xmlns:p14="http://schemas.microsoft.com/office/powerpoint/2010/main" val="792794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28 Mar 2024</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978400"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Data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
        <p:nvSpPr>
          <p:cNvPr id="10" name="Date Placeholder 1">
            <a:extLst>
              <a:ext uri="{FF2B5EF4-FFF2-40B4-BE49-F238E27FC236}">
                <a16:creationId xmlns:a16="http://schemas.microsoft.com/office/drawing/2014/main" id="{FAF79FF4-3D73-F333-D438-E1308976FFE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5-3</a:t>
            </a:r>
          </a:p>
        </p:txBody>
      </p:sp>
    </p:spTree>
    <p:extLst>
      <p:ext uri="{BB962C8B-B14F-4D97-AF65-F5344CB8AC3E}">
        <p14:creationId xmlns:p14="http://schemas.microsoft.com/office/powerpoint/2010/main" val="1578505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Simple Alternative Functional VP </a:t>
            </a:r>
          </a:p>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917034" y="5207442"/>
            <a:ext cx="1617751" cy="1015663"/>
          </a:xfrm>
          <a:prstGeom prst="rect">
            <a:avLst/>
          </a:prstGeom>
        </p:spPr>
        <p:txBody>
          <a:bodyPr wrap="none">
            <a:spAutoFit/>
          </a:bodyPr>
          <a:lstStyle/>
          <a:p>
            <a:r>
              <a:rPr lang="en-US" altLang="en-US" sz="1000" dirty="0"/>
              <a:t>Data Object 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1907314" y="921579"/>
            <a:ext cx="5501119"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just showing data flow directions, the other explicitly showing provided interfaces and data objects.</a:t>
            </a:r>
          </a:p>
        </p:txBody>
      </p:sp>
      <p:sp>
        <p:nvSpPr>
          <p:cNvPr id="5" name="Rectangle 4">
            <a:extLst>
              <a:ext uri="{FF2B5EF4-FFF2-40B4-BE49-F238E27FC236}">
                <a16:creationId xmlns:a16="http://schemas.microsoft.com/office/drawing/2014/main" id="{EF1C4990-68D9-D14C-949F-B4A5AEE22438}"/>
              </a:ext>
            </a:extLst>
          </p:cNvPr>
          <p:cNvSpPr/>
          <p:nvPr/>
        </p:nvSpPr>
        <p:spPr>
          <a:xfrm>
            <a:off x="3896286" y="3134399"/>
            <a:ext cx="1523174" cy="276999"/>
          </a:xfrm>
          <a:prstGeom prst="rect">
            <a:avLst/>
          </a:prstGeom>
        </p:spPr>
        <p:txBody>
          <a:bodyPr wrap="none">
            <a:spAutoFit/>
          </a:bodyPr>
          <a:lstStyle/>
          <a:p>
            <a:r>
              <a:rPr kumimoji="1" lang="en-US" altLang="ja-JP" sz="1200" b="0" dirty="0">
                <a:latin typeface="Arial" panose="020B0604020202020204" pitchFamily="34" charset="0"/>
                <a:ea typeface="Osaka" charset="-128"/>
              </a:rPr>
              <a:t>Data flow directions</a:t>
            </a:r>
            <a:endParaRPr lang="en-US" sz="1200" dirty="0"/>
          </a:p>
        </p:txBody>
      </p:sp>
      <p:sp>
        <p:nvSpPr>
          <p:cNvPr id="29" name="Rectangle 28">
            <a:extLst>
              <a:ext uri="{FF2B5EF4-FFF2-40B4-BE49-F238E27FC236}">
                <a16:creationId xmlns:a16="http://schemas.microsoft.com/office/drawing/2014/main" id="{4B28417A-33E5-DA4B-9E6C-7ABDEEDA0DE1}"/>
              </a:ext>
            </a:extLst>
          </p:cNvPr>
          <p:cNvSpPr/>
          <p:nvPr/>
        </p:nvSpPr>
        <p:spPr>
          <a:xfrm>
            <a:off x="3333632" y="5267999"/>
            <a:ext cx="2648482" cy="276999"/>
          </a:xfrm>
          <a:prstGeom prst="rect">
            <a:avLst/>
          </a:prstGeom>
        </p:spPr>
        <p:txBody>
          <a:bodyPr wrap="none">
            <a:spAutoFit/>
          </a:bodyPr>
          <a:lstStyle/>
          <a:p>
            <a:r>
              <a:rPr kumimoji="1" lang="en-US" altLang="ja-JP" sz="1200" b="0" dirty="0">
                <a:latin typeface="Arial" panose="020B0604020202020204" pitchFamily="34" charset="0"/>
                <a:ea typeface="Osaka" charset="-128"/>
              </a:rPr>
              <a:t>Provided interfaces and data objects</a:t>
            </a:r>
            <a:endParaRPr lang="en-US" sz="1200" dirty="0"/>
          </a:p>
        </p:txBody>
      </p:sp>
      <p:sp>
        <p:nvSpPr>
          <p:cNvPr id="6" name="Date Placeholder 1">
            <a:extLst>
              <a:ext uri="{FF2B5EF4-FFF2-40B4-BE49-F238E27FC236}">
                <a16:creationId xmlns:a16="http://schemas.microsoft.com/office/drawing/2014/main" id="{2F3FDA59-BADA-5173-AD75-C4D84C8B958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2"/>
          </p:nvPr>
        </p:nvSpPr>
        <p:spPr>
          <a:xfrm>
            <a:off x="0" y="6553200"/>
            <a:ext cx="1731963" cy="268288"/>
          </a:xfrm>
        </p:spPr>
        <p:txBody>
          <a:bodyPr/>
          <a:lstStyle/>
          <a:p>
            <a:r>
              <a:rPr lang="en-US"/>
              <a:t>28 Mar 2024</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Mission</a:t>
              </a:r>
            </a:p>
            <a:p>
              <a:pPr algn="ctr" eaLnBrk="0" hangingPunct="0"/>
              <a:r>
                <a:rPr lang="en-US" altLang="en-US" sz="1400" b="1" dirty="0">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
        <p:nvSpPr>
          <p:cNvPr id="4" name="Date Placeholder 1">
            <a:extLst>
              <a:ext uri="{FF2B5EF4-FFF2-40B4-BE49-F238E27FC236}">
                <a16:creationId xmlns:a16="http://schemas.microsoft.com/office/drawing/2014/main" id="{A3714881-7224-B406-90CE-6BCC07FDC24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highlight>
                  <a:srgbClr val="FFFF00"/>
                </a:highlight>
              </a:rPr>
              <a:t>Insert as new Fig 5-5???</a:t>
            </a:r>
          </a:p>
          <a:p>
            <a:pPr algn="r"/>
            <a:r>
              <a:rPr lang="en-US" b="1" dirty="0">
                <a:highlight>
                  <a:srgbClr val="FFFF00"/>
                </a:highlight>
              </a:rPr>
              <a:t>See revised fig 5-6 …</a:t>
            </a:r>
          </a:p>
        </p:txBody>
      </p:sp>
    </p:spTree>
    <p:extLst>
      <p:ext uri="{BB962C8B-B14F-4D97-AF65-F5344CB8AC3E}">
        <p14:creationId xmlns:p14="http://schemas.microsoft.com/office/powerpoint/2010/main" val="1022348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28 Mar 2024</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770956" y="6043031"/>
            <a:ext cx="7952602" cy="374906"/>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1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1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1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Date Placeholder 1">
            <a:extLst>
              <a:ext uri="{FF2B5EF4-FFF2-40B4-BE49-F238E27FC236}">
                <a16:creationId xmlns:a16="http://schemas.microsoft.com/office/drawing/2014/main" id="{44432672-7207-D510-C255-316D8B80171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5-5</a:t>
            </a:r>
          </a:p>
        </p:txBody>
      </p:sp>
    </p:spTree>
    <p:extLst>
      <p:ext uri="{BB962C8B-B14F-4D97-AF65-F5344CB8AC3E}">
        <p14:creationId xmlns:p14="http://schemas.microsoft.com/office/powerpoint/2010/main" val="175654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2400" dirty="0"/>
              <a:t>"Modeling, in the broadest sense, is the cost-effective use of something in place of something else for some cognitive purpose. It allows us to use something that is simpler, safer or cheaper than reality instead of reality for some purpose. </a:t>
            </a:r>
          </a:p>
          <a:p>
            <a:endParaRPr lang="en-US" sz="2400" dirty="0"/>
          </a:p>
          <a:p>
            <a:r>
              <a:rPr lang="en-US" sz="24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2800" dirty="0"/>
          </a:p>
          <a:p>
            <a:pPr lvl="1"/>
            <a:r>
              <a:rPr lang="en-US" dirty="0"/>
              <a:t>Rothenberg, Jeff. “The Nature of Modeling”, RAND, https://</a:t>
            </a:r>
            <a:r>
              <a:rPr lang="en-US" dirty="0" err="1"/>
              <a:t>www.rand.org</a:t>
            </a:r>
            <a:r>
              <a:rPr lang="en-US" dirty="0"/>
              <a:t>/content/dam/rand/pubs/notes/2007/N3027.pdf</a:t>
            </a:r>
          </a:p>
          <a:p>
            <a:pPr marL="0" indent="0">
              <a:lnSpc>
                <a:spcPct val="90000"/>
              </a:lnSpc>
              <a:spcBef>
                <a:spcPts val="600"/>
              </a:spcBef>
              <a:buClr>
                <a:srgbClr val="C403DA"/>
              </a:buClr>
              <a:defRPr/>
            </a:pPr>
            <a:endParaRPr lang="en-US" sz="2800" dirty="0">
              <a:solidFill>
                <a:srgbClr val="C403DA"/>
              </a:solidFill>
              <a:latin typeface="Arial" charset="0"/>
            </a:endParaRPr>
          </a:p>
          <a:p>
            <a:endParaRPr lang="en-US" sz="24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5450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CA0-70D8-455F-1941-43C740CA9E60}"/>
              </a:ext>
            </a:extLst>
          </p:cNvPr>
          <p:cNvSpPr>
            <a:spLocks noGrp="1"/>
          </p:cNvSpPr>
          <p:nvPr>
            <p:ph type="title"/>
          </p:nvPr>
        </p:nvSpPr>
        <p:spPr/>
        <p:txBody>
          <a:bodyPr/>
          <a:lstStyle/>
          <a:p>
            <a:r>
              <a:rPr lang="en-US" sz="1800" dirty="0">
                <a:effectLst/>
                <a:latin typeface="Times New Roman" panose="02020603050405020304" pitchFamily="18" charset="0"/>
                <a:ea typeface="Times New Roman" panose="02020603050405020304" pitchFamily="18" charset="0"/>
              </a:rPr>
              <a:t>Functional Objects and Information Management Infrastructure Elements </a:t>
            </a:r>
            <a:r>
              <a:rPr lang="en-US" dirty="0">
                <a:effectLst/>
              </a:rPr>
              <a:t> </a:t>
            </a:r>
            <a:r>
              <a:rPr lang="en-US" sz="1800" dirty="0">
                <a:effectLst/>
                <a:latin typeface="Times New Roman" panose="02020603050405020304" pitchFamily="18" charset="0"/>
                <a:ea typeface="Times New Roman" panose="02020603050405020304" pitchFamily="18" charset="0"/>
              </a:rPr>
              <a:t> </a:t>
            </a:r>
            <a:r>
              <a:rPr lang="en-US" sz="1800" dirty="0">
                <a:effectLst/>
                <a:highlight>
                  <a:srgbClr val="FFFF00"/>
                </a:highlight>
                <a:latin typeface="Times New Roman" panose="02020603050405020304" pitchFamily="18" charset="0"/>
                <a:ea typeface="Times New Roman" panose="02020603050405020304" pitchFamily="18" charset="0"/>
              </a:rPr>
              <a:t>redraw</a:t>
            </a:r>
            <a:r>
              <a:rPr lang="en-US" sz="1800" dirty="0">
                <a:highlight>
                  <a:srgbClr val="FFFF00"/>
                </a:highlight>
                <a:latin typeface="Times New Roman" panose="02020603050405020304" pitchFamily="18" charset="0"/>
                <a:ea typeface="Times New Roman" panose="02020603050405020304" pitchFamily="18" charset="0"/>
              </a:rPr>
              <a:t>n 8 Feb 24</a:t>
            </a:r>
            <a:endParaRPr lang="en-US" dirty="0">
              <a:highlight>
                <a:srgbClr val="FFFF00"/>
              </a:highlight>
            </a:endParaRPr>
          </a:p>
        </p:txBody>
      </p:sp>
      <p:sp>
        <p:nvSpPr>
          <p:cNvPr id="3" name="Date Placeholder 2">
            <a:extLst>
              <a:ext uri="{FF2B5EF4-FFF2-40B4-BE49-F238E27FC236}">
                <a16:creationId xmlns:a16="http://schemas.microsoft.com/office/drawing/2014/main" id="{9414D5CC-A2D9-A611-CFBC-79BD7972CA7A}"/>
              </a:ext>
            </a:extLst>
          </p:cNvPr>
          <p:cNvSpPr>
            <a:spLocks noGrp="1"/>
          </p:cNvSpPr>
          <p:nvPr>
            <p:ph type="dt" sz="half" idx="2"/>
          </p:nvPr>
        </p:nvSpPr>
        <p:spPr/>
        <p:txBody>
          <a:bodyPr/>
          <a:lstStyle/>
          <a:p>
            <a:r>
              <a:rPr lang="en-US"/>
              <a:t>28 Mar 2024</a:t>
            </a:r>
            <a:endParaRPr lang="en-US" dirty="0"/>
          </a:p>
        </p:txBody>
      </p:sp>
      <p:sp>
        <p:nvSpPr>
          <p:cNvPr id="5" name="Date Placeholder 1">
            <a:extLst>
              <a:ext uri="{FF2B5EF4-FFF2-40B4-BE49-F238E27FC236}">
                <a16:creationId xmlns:a16="http://schemas.microsoft.com/office/drawing/2014/main" id="{B3BC6247-2449-AEC6-1433-E14507E18EE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5-6</a:t>
            </a:r>
          </a:p>
        </p:txBody>
      </p:sp>
      <p:sp>
        <p:nvSpPr>
          <p:cNvPr id="6" name="Oval 4">
            <a:extLst>
              <a:ext uri="{FF2B5EF4-FFF2-40B4-BE49-F238E27FC236}">
                <a16:creationId xmlns:a16="http://schemas.microsoft.com/office/drawing/2014/main" id="{2680126F-6D77-24FC-3A59-A8EC8F616388}"/>
              </a:ext>
            </a:extLst>
          </p:cNvPr>
          <p:cNvSpPr>
            <a:spLocks noChangeArrowheads="1"/>
          </p:cNvSpPr>
          <p:nvPr/>
        </p:nvSpPr>
        <p:spPr bwMode="auto">
          <a:xfrm>
            <a:off x="2000385" y="2365115"/>
            <a:ext cx="964751" cy="52484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dirty="0">
                <a:latin typeface="Arial" panose="020B0604020202020204" pitchFamily="34" charset="0"/>
              </a:rPr>
              <a:t>Mission</a:t>
            </a:r>
          </a:p>
          <a:p>
            <a:pPr algn="ctr" eaLnBrk="0" hangingPunct="0"/>
            <a:r>
              <a:rPr lang="en-US" altLang="en-US" sz="1200" b="1" dirty="0">
                <a:latin typeface="Arial" panose="020B0604020202020204" pitchFamily="34" charset="0"/>
              </a:rPr>
              <a:t>Planning</a:t>
            </a:r>
          </a:p>
        </p:txBody>
      </p:sp>
      <p:sp>
        <p:nvSpPr>
          <p:cNvPr id="7" name="Oval 7">
            <a:extLst>
              <a:ext uri="{FF2B5EF4-FFF2-40B4-BE49-F238E27FC236}">
                <a16:creationId xmlns:a16="http://schemas.microsoft.com/office/drawing/2014/main" id="{FB6CF261-D893-EB81-AB07-2C8F0A529957}"/>
              </a:ext>
            </a:extLst>
          </p:cNvPr>
          <p:cNvSpPr>
            <a:spLocks noChangeArrowheads="1"/>
          </p:cNvSpPr>
          <p:nvPr/>
        </p:nvSpPr>
        <p:spPr bwMode="auto">
          <a:xfrm>
            <a:off x="4112041" y="1447800"/>
            <a:ext cx="964751" cy="5894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dirty="0">
                <a:latin typeface="Arial" panose="020B0604020202020204" pitchFamily="34" charset="0"/>
              </a:rPr>
              <a:t>Monitor &amp;</a:t>
            </a:r>
          </a:p>
          <a:p>
            <a:pPr algn="ctr" eaLnBrk="0" hangingPunct="0"/>
            <a:r>
              <a:rPr lang="en-US" altLang="en-US" sz="1200" b="1" dirty="0">
                <a:latin typeface="Arial" panose="020B0604020202020204" pitchFamily="34" charset="0"/>
              </a:rPr>
              <a:t>Control</a:t>
            </a:r>
          </a:p>
        </p:txBody>
      </p:sp>
      <p:sp>
        <p:nvSpPr>
          <p:cNvPr id="8" name="Oval 8">
            <a:extLst>
              <a:ext uri="{FF2B5EF4-FFF2-40B4-BE49-F238E27FC236}">
                <a16:creationId xmlns:a16="http://schemas.microsoft.com/office/drawing/2014/main" id="{39D508DA-2013-BCF0-E5DB-42AA86D99334}"/>
              </a:ext>
            </a:extLst>
          </p:cNvPr>
          <p:cNvSpPr>
            <a:spLocks noChangeArrowheads="1"/>
          </p:cNvSpPr>
          <p:nvPr/>
        </p:nvSpPr>
        <p:spPr bwMode="auto">
          <a:xfrm>
            <a:off x="3809798" y="2298933"/>
            <a:ext cx="1025469" cy="591022"/>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Directive</a:t>
            </a:r>
          </a:p>
          <a:p>
            <a:pPr algn="ctr" eaLnBrk="0" hangingPunct="0"/>
            <a:r>
              <a:rPr lang="en-US" altLang="en-US" sz="1200" b="1">
                <a:latin typeface="Arial" panose="020B0604020202020204" pitchFamily="34" charset="0"/>
              </a:rPr>
              <a:t>Generation</a:t>
            </a:r>
          </a:p>
        </p:txBody>
      </p:sp>
      <p:sp>
        <p:nvSpPr>
          <p:cNvPr id="9" name="Oval 9">
            <a:extLst>
              <a:ext uri="{FF2B5EF4-FFF2-40B4-BE49-F238E27FC236}">
                <a16:creationId xmlns:a16="http://schemas.microsoft.com/office/drawing/2014/main" id="{A9B1042E-D3DF-A6EC-0E4F-CD8A7C769242}"/>
              </a:ext>
            </a:extLst>
          </p:cNvPr>
          <p:cNvSpPr>
            <a:spLocks noChangeArrowheads="1"/>
          </p:cNvSpPr>
          <p:nvPr/>
        </p:nvSpPr>
        <p:spPr bwMode="auto">
          <a:xfrm>
            <a:off x="6705397" y="3282430"/>
            <a:ext cx="1086188" cy="5894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dirty="0">
                <a:latin typeface="Arial" panose="020B0604020202020204" pitchFamily="34" charset="0"/>
              </a:rPr>
              <a:t>Data</a:t>
            </a:r>
          </a:p>
          <a:p>
            <a:pPr algn="ctr" eaLnBrk="0" hangingPunct="0"/>
            <a:r>
              <a:rPr lang="en-US" altLang="en-US" sz="1200" b="1" dirty="0">
                <a:latin typeface="Arial" panose="020B0604020202020204" pitchFamily="34" charset="0"/>
              </a:rPr>
              <a:t>Acquisition</a:t>
            </a:r>
          </a:p>
        </p:txBody>
      </p:sp>
      <p:sp>
        <p:nvSpPr>
          <p:cNvPr id="10" name="Line 13">
            <a:extLst>
              <a:ext uri="{FF2B5EF4-FFF2-40B4-BE49-F238E27FC236}">
                <a16:creationId xmlns:a16="http://schemas.microsoft.com/office/drawing/2014/main" id="{8E54D6D6-8B4E-55B9-BF32-329D3D415653}"/>
              </a:ext>
            </a:extLst>
          </p:cNvPr>
          <p:cNvSpPr>
            <a:spLocks noChangeShapeType="1"/>
          </p:cNvSpPr>
          <p:nvPr/>
        </p:nvSpPr>
        <p:spPr bwMode="auto">
          <a:xfrm flipV="1">
            <a:off x="2845047" y="1709450"/>
            <a:ext cx="1266994" cy="72184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1" name="Line 14">
            <a:extLst>
              <a:ext uri="{FF2B5EF4-FFF2-40B4-BE49-F238E27FC236}">
                <a16:creationId xmlns:a16="http://schemas.microsoft.com/office/drawing/2014/main" id="{4834E7CB-8DA7-6D14-69AE-BEBB5681A90E}"/>
              </a:ext>
            </a:extLst>
          </p:cNvPr>
          <p:cNvSpPr>
            <a:spLocks noChangeShapeType="1"/>
          </p:cNvSpPr>
          <p:nvPr/>
        </p:nvSpPr>
        <p:spPr bwMode="auto">
          <a:xfrm>
            <a:off x="2965136" y="2626765"/>
            <a:ext cx="844662"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2" name="Line 15">
            <a:extLst>
              <a:ext uri="{FF2B5EF4-FFF2-40B4-BE49-F238E27FC236}">
                <a16:creationId xmlns:a16="http://schemas.microsoft.com/office/drawing/2014/main" id="{8BD5855C-8A9C-EE32-3969-5D1DA905714E}"/>
              </a:ext>
            </a:extLst>
          </p:cNvPr>
          <p:cNvSpPr>
            <a:spLocks noChangeShapeType="1"/>
          </p:cNvSpPr>
          <p:nvPr/>
        </p:nvSpPr>
        <p:spPr bwMode="auto">
          <a:xfrm>
            <a:off x="4835266" y="2626765"/>
            <a:ext cx="393995"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3" name="Line 16">
            <a:extLst>
              <a:ext uri="{FF2B5EF4-FFF2-40B4-BE49-F238E27FC236}">
                <a16:creationId xmlns:a16="http://schemas.microsoft.com/office/drawing/2014/main" id="{91EBA3BA-3F58-2CDA-27B5-1048344286B3}"/>
              </a:ext>
            </a:extLst>
          </p:cNvPr>
          <p:cNvSpPr>
            <a:spLocks noChangeShapeType="1"/>
          </p:cNvSpPr>
          <p:nvPr/>
        </p:nvSpPr>
        <p:spPr bwMode="auto">
          <a:xfrm flipV="1">
            <a:off x="5619210" y="3544079"/>
            <a:ext cx="1086188" cy="227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4" name="Line 22">
            <a:extLst>
              <a:ext uri="{FF2B5EF4-FFF2-40B4-BE49-F238E27FC236}">
                <a16:creationId xmlns:a16="http://schemas.microsoft.com/office/drawing/2014/main" id="{AB1E6654-87F6-9537-EA5F-995DA8F64664}"/>
              </a:ext>
            </a:extLst>
          </p:cNvPr>
          <p:cNvSpPr>
            <a:spLocks noChangeShapeType="1"/>
          </p:cNvSpPr>
          <p:nvPr/>
        </p:nvSpPr>
        <p:spPr bwMode="auto">
          <a:xfrm flipH="1" flipV="1">
            <a:off x="2845047" y="2823771"/>
            <a:ext cx="1689324" cy="778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5" name="Line 23">
            <a:extLst>
              <a:ext uri="{FF2B5EF4-FFF2-40B4-BE49-F238E27FC236}">
                <a16:creationId xmlns:a16="http://schemas.microsoft.com/office/drawing/2014/main" id="{812A8E1C-4A49-02C5-D9FA-EC170768ED1D}"/>
              </a:ext>
            </a:extLst>
          </p:cNvPr>
          <p:cNvSpPr>
            <a:spLocks noChangeShapeType="1"/>
          </p:cNvSpPr>
          <p:nvPr/>
        </p:nvSpPr>
        <p:spPr bwMode="auto">
          <a:xfrm flipH="1" flipV="1">
            <a:off x="4534372" y="2889954"/>
            <a:ext cx="300894" cy="6146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6" name="Line 24">
            <a:extLst>
              <a:ext uri="{FF2B5EF4-FFF2-40B4-BE49-F238E27FC236}">
                <a16:creationId xmlns:a16="http://schemas.microsoft.com/office/drawing/2014/main" id="{C08BF12E-7DE2-FA9B-DB78-5195AA65CF03}"/>
              </a:ext>
            </a:extLst>
          </p:cNvPr>
          <p:cNvSpPr>
            <a:spLocks noChangeShapeType="1"/>
          </p:cNvSpPr>
          <p:nvPr/>
        </p:nvSpPr>
        <p:spPr bwMode="auto">
          <a:xfrm flipH="1">
            <a:off x="5505585" y="2796067"/>
            <a:ext cx="1380618" cy="80592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7" name="Line 25">
            <a:extLst>
              <a:ext uri="{FF2B5EF4-FFF2-40B4-BE49-F238E27FC236}">
                <a16:creationId xmlns:a16="http://schemas.microsoft.com/office/drawing/2014/main" id="{981BF0E2-9A61-1F64-A028-B3F49D58FA11}"/>
              </a:ext>
            </a:extLst>
          </p:cNvPr>
          <p:cNvSpPr>
            <a:spLocks noChangeShapeType="1"/>
          </p:cNvSpPr>
          <p:nvPr/>
        </p:nvSpPr>
        <p:spPr bwMode="auto">
          <a:xfrm flipH="1" flipV="1">
            <a:off x="5076791" y="1775633"/>
            <a:ext cx="1809413" cy="5894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8" name="Oval 33">
            <a:extLst>
              <a:ext uri="{FF2B5EF4-FFF2-40B4-BE49-F238E27FC236}">
                <a16:creationId xmlns:a16="http://schemas.microsoft.com/office/drawing/2014/main" id="{21583450-4BA7-8DDE-9772-E19A4E97EF1B}"/>
              </a:ext>
            </a:extLst>
          </p:cNvPr>
          <p:cNvSpPr>
            <a:spLocks noChangeArrowheads="1"/>
          </p:cNvSpPr>
          <p:nvPr/>
        </p:nvSpPr>
        <p:spPr bwMode="auto">
          <a:xfrm>
            <a:off x="4412935" y="3504564"/>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Information</a:t>
            </a:r>
          </a:p>
          <a:p>
            <a:pPr algn="ctr" eaLnBrk="0" hangingPunct="0"/>
            <a:r>
              <a:rPr lang="en-US" altLang="en-US" sz="1200" dirty="0">
                <a:latin typeface="Arial" panose="020B0604020202020204" pitchFamily="34" charset="0"/>
              </a:rPr>
              <a:t>Management</a:t>
            </a:r>
            <a:endParaRPr lang="en-US" altLang="en-US" sz="1200" b="1" dirty="0">
              <a:latin typeface="Arial" panose="020B0604020202020204" pitchFamily="34" charset="0"/>
            </a:endParaRPr>
          </a:p>
        </p:txBody>
      </p:sp>
      <p:sp>
        <p:nvSpPr>
          <p:cNvPr id="19" name="Line 34">
            <a:extLst>
              <a:ext uri="{FF2B5EF4-FFF2-40B4-BE49-F238E27FC236}">
                <a16:creationId xmlns:a16="http://schemas.microsoft.com/office/drawing/2014/main" id="{DD05C4B6-597D-61F7-C9B5-AB3A7EC08C19}"/>
              </a:ext>
            </a:extLst>
          </p:cNvPr>
          <p:cNvSpPr>
            <a:spLocks noChangeShapeType="1"/>
          </p:cNvSpPr>
          <p:nvPr/>
        </p:nvSpPr>
        <p:spPr bwMode="auto">
          <a:xfrm>
            <a:off x="6374818" y="2626765"/>
            <a:ext cx="39129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0" name="Oval 35">
            <a:extLst>
              <a:ext uri="{FF2B5EF4-FFF2-40B4-BE49-F238E27FC236}">
                <a16:creationId xmlns:a16="http://schemas.microsoft.com/office/drawing/2014/main" id="{1AEF857C-0EFB-5858-5FC6-776FC7E044F3}"/>
              </a:ext>
            </a:extLst>
          </p:cNvPr>
          <p:cNvSpPr>
            <a:spLocks noChangeArrowheads="1"/>
          </p:cNvSpPr>
          <p:nvPr/>
        </p:nvSpPr>
        <p:spPr bwMode="auto">
          <a:xfrm>
            <a:off x="6766116" y="2298933"/>
            <a:ext cx="1025469" cy="591022"/>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Directive</a:t>
            </a:r>
          </a:p>
          <a:p>
            <a:pPr algn="ctr" eaLnBrk="0" hangingPunct="0"/>
            <a:r>
              <a:rPr lang="en-US" altLang="en-US" sz="1200" b="1">
                <a:latin typeface="Arial" panose="020B0604020202020204" pitchFamily="34" charset="0"/>
              </a:rPr>
              <a:t>Execution</a:t>
            </a:r>
          </a:p>
        </p:txBody>
      </p:sp>
      <p:sp>
        <p:nvSpPr>
          <p:cNvPr id="21" name="Oval 36">
            <a:extLst>
              <a:ext uri="{FF2B5EF4-FFF2-40B4-BE49-F238E27FC236}">
                <a16:creationId xmlns:a16="http://schemas.microsoft.com/office/drawing/2014/main" id="{4F38C5FF-063C-F862-8488-F34C211ADBDF}"/>
              </a:ext>
            </a:extLst>
          </p:cNvPr>
          <p:cNvSpPr>
            <a:spLocks noChangeArrowheads="1"/>
          </p:cNvSpPr>
          <p:nvPr/>
        </p:nvSpPr>
        <p:spPr bwMode="auto">
          <a:xfrm>
            <a:off x="5229261" y="2330705"/>
            <a:ext cx="1145557" cy="59102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Directive</a:t>
            </a:r>
          </a:p>
          <a:p>
            <a:pPr algn="ctr" eaLnBrk="0" hangingPunct="0"/>
            <a:r>
              <a:rPr lang="en-US" altLang="en-US" sz="1200" b="1">
                <a:latin typeface="Arial" panose="020B0604020202020204" pitchFamily="34" charset="0"/>
              </a:rPr>
              <a:t>Management</a:t>
            </a:r>
          </a:p>
        </p:txBody>
      </p:sp>
      <p:sp>
        <p:nvSpPr>
          <p:cNvPr id="22" name="Line 31">
            <a:extLst>
              <a:ext uri="{FF2B5EF4-FFF2-40B4-BE49-F238E27FC236}">
                <a16:creationId xmlns:a16="http://schemas.microsoft.com/office/drawing/2014/main" id="{ACE95A21-1F76-C26C-E31A-2CEBEE20AC50}"/>
              </a:ext>
            </a:extLst>
          </p:cNvPr>
          <p:cNvSpPr>
            <a:spLocks noChangeShapeType="1"/>
          </p:cNvSpPr>
          <p:nvPr/>
        </p:nvSpPr>
        <p:spPr bwMode="auto">
          <a:xfrm flipH="1">
            <a:off x="7249165" y="2889955"/>
            <a:ext cx="0" cy="39247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4" name="Oval 33">
            <a:extLst>
              <a:ext uri="{FF2B5EF4-FFF2-40B4-BE49-F238E27FC236}">
                <a16:creationId xmlns:a16="http://schemas.microsoft.com/office/drawing/2014/main" id="{751819B7-8EDA-7A79-5290-636FDB54BD2B}"/>
              </a:ext>
            </a:extLst>
          </p:cNvPr>
          <p:cNvSpPr>
            <a:spLocks noChangeArrowheads="1"/>
          </p:cNvSpPr>
          <p:nvPr/>
        </p:nvSpPr>
        <p:spPr bwMode="auto">
          <a:xfrm>
            <a:off x="2905766" y="5588991"/>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Repository</a:t>
            </a:r>
          </a:p>
          <a:p>
            <a:pPr algn="ctr" eaLnBrk="0" hangingPunct="0"/>
            <a:r>
              <a:rPr lang="en-US" altLang="en-US" sz="1200" dirty="0">
                <a:latin typeface="Arial" panose="020B0604020202020204" pitchFamily="34" charset="0"/>
              </a:rPr>
              <a:t>Service</a:t>
            </a:r>
            <a:endParaRPr lang="en-US" altLang="en-US" sz="1200" b="1" dirty="0">
              <a:latin typeface="Arial" panose="020B0604020202020204" pitchFamily="34" charset="0"/>
            </a:endParaRPr>
          </a:p>
        </p:txBody>
      </p:sp>
      <p:sp>
        <p:nvSpPr>
          <p:cNvPr id="25" name="Oval 33">
            <a:extLst>
              <a:ext uri="{FF2B5EF4-FFF2-40B4-BE49-F238E27FC236}">
                <a16:creationId xmlns:a16="http://schemas.microsoft.com/office/drawing/2014/main" id="{23001196-BCA2-3697-D440-67BFF977C1F5}"/>
              </a:ext>
            </a:extLst>
          </p:cNvPr>
          <p:cNvSpPr>
            <a:spLocks noChangeArrowheads="1"/>
          </p:cNvSpPr>
          <p:nvPr/>
        </p:nvSpPr>
        <p:spPr bwMode="auto">
          <a:xfrm>
            <a:off x="5802039" y="5588992"/>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Product</a:t>
            </a:r>
          </a:p>
          <a:p>
            <a:pPr algn="ctr" eaLnBrk="0" hangingPunct="0"/>
            <a:r>
              <a:rPr lang="en-US" altLang="en-US" sz="1200" dirty="0">
                <a:latin typeface="Arial" panose="020B0604020202020204" pitchFamily="34" charset="0"/>
              </a:rPr>
              <a:t>Service</a:t>
            </a:r>
            <a:endParaRPr lang="en-US" altLang="en-US" sz="1200" b="1" dirty="0">
              <a:latin typeface="Arial" panose="020B0604020202020204" pitchFamily="34" charset="0"/>
            </a:endParaRPr>
          </a:p>
        </p:txBody>
      </p:sp>
      <p:sp>
        <p:nvSpPr>
          <p:cNvPr id="26" name="Oval 33">
            <a:extLst>
              <a:ext uri="{FF2B5EF4-FFF2-40B4-BE49-F238E27FC236}">
                <a16:creationId xmlns:a16="http://schemas.microsoft.com/office/drawing/2014/main" id="{1F48087E-6D9B-B950-76DA-660C9832428B}"/>
              </a:ext>
            </a:extLst>
          </p:cNvPr>
          <p:cNvSpPr>
            <a:spLocks noChangeArrowheads="1"/>
          </p:cNvSpPr>
          <p:nvPr/>
        </p:nvSpPr>
        <p:spPr bwMode="auto">
          <a:xfrm>
            <a:off x="5802039" y="4659282"/>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Registry</a:t>
            </a:r>
          </a:p>
          <a:p>
            <a:pPr algn="ctr" eaLnBrk="0" hangingPunct="0"/>
            <a:r>
              <a:rPr lang="en-US" altLang="en-US" sz="1200" dirty="0">
                <a:latin typeface="Arial" panose="020B0604020202020204" pitchFamily="34" charset="0"/>
              </a:rPr>
              <a:t>Service</a:t>
            </a:r>
            <a:endParaRPr lang="en-US" altLang="en-US" sz="1200" b="1" dirty="0">
              <a:latin typeface="Arial" panose="020B0604020202020204" pitchFamily="34" charset="0"/>
            </a:endParaRPr>
          </a:p>
        </p:txBody>
      </p:sp>
      <p:sp>
        <p:nvSpPr>
          <p:cNvPr id="27" name="Oval 33">
            <a:extLst>
              <a:ext uri="{FF2B5EF4-FFF2-40B4-BE49-F238E27FC236}">
                <a16:creationId xmlns:a16="http://schemas.microsoft.com/office/drawing/2014/main" id="{1D0C95CA-117F-7F06-8A10-C6D8EBBECD2C}"/>
              </a:ext>
            </a:extLst>
          </p:cNvPr>
          <p:cNvSpPr>
            <a:spLocks noChangeArrowheads="1"/>
          </p:cNvSpPr>
          <p:nvPr/>
        </p:nvSpPr>
        <p:spPr bwMode="auto">
          <a:xfrm>
            <a:off x="2905765" y="4659282"/>
            <a:ext cx="1206275" cy="58948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pPr algn="ctr" eaLnBrk="0" hangingPunct="0"/>
            <a:r>
              <a:rPr lang="en-US" altLang="en-US" sz="1200" b="1" dirty="0">
                <a:latin typeface="Arial" panose="020B0604020202020204" pitchFamily="34" charset="0"/>
              </a:rPr>
              <a:t>Query </a:t>
            </a:r>
          </a:p>
          <a:p>
            <a:pPr algn="ctr" eaLnBrk="0" hangingPunct="0"/>
            <a:r>
              <a:rPr lang="en-US" altLang="en-US" sz="1200" b="1" dirty="0">
                <a:latin typeface="Arial" panose="020B0604020202020204" pitchFamily="34" charset="0"/>
              </a:rPr>
              <a:t>Service</a:t>
            </a:r>
          </a:p>
        </p:txBody>
      </p:sp>
      <p:sp>
        <p:nvSpPr>
          <p:cNvPr id="28" name="Line 23">
            <a:extLst>
              <a:ext uri="{FF2B5EF4-FFF2-40B4-BE49-F238E27FC236}">
                <a16:creationId xmlns:a16="http://schemas.microsoft.com/office/drawing/2014/main" id="{04136987-D35D-105C-E01D-5126432BCD2A}"/>
              </a:ext>
            </a:extLst>
          </p:cNvPr>
          <p:cNvSpPr>
            <a:spLocks noChangeShapeType="1"/>
          </p:cNvSpPr>
          <p:nvPr/>
        </p:nvSpPr>
        <p:spPr bwMode="auto">
          <a:xfrm flipH="1">
            <a:off x="4111364" y="5877820"/>
            <a:ext cx="1689999" cy="10187"/>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9" name="Line 23">
            <a:extLst>
              <a:ext uri="{FF2B5EF4-FFF2-40B4-BE49-F238E27FC236}">
                <a16:creationId xmlns:a16="http://schemas.microsoft.com/office/drawing/2014/main" id="{C5466300-304A-C556-0115-C99020D0DC1F}"/>
              </a:ext>
            </a:extLst>
          </p:cNvPr>
          <p:cNvSpPr>
            <a:spLocks noChangeShapeType="1"/>
          </p:cNvSpPr>
          <p:nvPr/>
        </p:nvSpPr>
        <p:spPr bwMode="auto">
          <a:xfrm flipH="1" flipV="1">
            <a:off x="3524385" y="5248765"/>
            <a:ext cx="0" cy="340226"/>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30" name="Line 23">
            <a:extLst>
              <a:ext uri="{FF2B5EF4-FFF2-40B4-BE49-F238E27FC236}">
                <a16:creationId xmlns:a16="http://schemas.microsoft.com/office/drawing/2014/main" id="{35FA5019-E171-FB74-7994-5C3BB117DDD4}"/>
              </a:ext>
            </a:extLst>
          </p:cNvPr>
          <p:cNvSpPr>
            <a:spLocks noChangeShapeType="1"/>
          </p:cNvSpPr>
          <p:nvPr/>
        </p:nvSpPr>
        <p:spPr bwMode="auto">
          <a:xfrm flipV="1">
            <a:off x="4057785" y="5124244"/>
            <a:ext cx="1904999" cy="611368"/>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31" name="Line 23">
            <a:extLst>
              <a:ext uri="{FF2B5EF4-FFF2-40B4-BE49-F238E27FC236}">
                <a16:creationId xmlns:a16="http://schemas.microsoft.com/office/drawing/2014/main" id="{D2A2A6DA-2DCD-BEA5-E356-055909D82455}"/>
              </a:ext>
            </a:extLst>
          </p:cNvPr>
          <p:cNvSpPr>
            <a:spLocks noChangeShapeType="1"/>
          </p:cNvSpPr>
          <p:nvPr/>
        </p:nvSpPr>
        <p:spPr bwMode="auto">
          <a:xfrm flipH="1" flipV="1">
            <a:off x="4112040" y="4982035"/>
            <a:ext cx="1689324" cy="1"/>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32" name="Can 31">
            <a:extLst>
              <a:ext uri="{FF2B5EF4-FFF2-40B4-BE49-F238E27FC236}">
                <a16:creationId xmlns:a16="http://schemas.microsoft.com/office/drawing/2014/main" id="{6F49F9EC-ACC2-12C8-4613-FDBCED0E8660}"/>
              </a:ext>
            </a:extLst>
          </p:cNvPr>
          <p:cNvSpPr/>
          <p:nvPr/>
        </p:nvSpPr>
        <p:spPr bwMode="auto">
          <a:xfrm>
            <a:off x="7590248" y="4711194"/>
            <a:ext cx="506137" cy="587330"/>
          </a:xfrm>
          <a:prstGeom prst="can">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3" name="Can 32">
            <a:extLst>
              <a:ext uri="{FF2B5EF4-FFF2-40B4-BE49-F238E27FC236}">
                <a16:creationId xmlns:a16="http://schemas.microsoft.com/office/drawing/2014/main" id="{5DD10D5E-74F5-DE35-98C8-555388D01F95}"/>
              </a:ext>
            </a:extLst>
          </p:cNvPr>
          <p:cNvSpPr/>
          <p:nvPr/>
        </p:nvSpPr>
        <p:spPr bwMode="auto">
          <a:xfrm>
            <a:off x="7590248" y="5584155"/>
            <a:ext cx="506137" cy="587330"/>
          </a:xfrm>
          <a:prstGeom prst="can">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Can 33">
            <a:extLst>
              <a:ext uri="{FF2B5EF4-FFF2-40B4-BE49-F238E27FC236}">
                <a16:creationId xmlns:a16="http://schemas.microsoft.com/office/drawing/2014/main" id="{34E802D0-4213-A7C9-482C-7CB161A6CCCF}"/>
              </a:ext>
            </a:extLst>
          </p:cNvPr>
          <p:cNvSpPr/>
          <p:nvPr/>
        </p:nvSpPr>
        <p:spPr bwMode="auto">
          <a:xfrm>
            <a:off x="1619388" y="4731279"/>
            <a:ext cx="704444" cy="587330"/>
          </a:xfrm>
          <a:prstGeom prst="can">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6" name="TextBox 35">
            <a:extLst>
              <a:ext uri="{FF2B5EF4-FFF2-40B4-BE49-F238E27FC236}">
                <a16:creationId xmlns:a16="http://schemas.microsoft.com/office/drawing/2014/main" id="{96BB5172-192E-E6E3-F737-EEE94E6BDDA0}"/>
              </a:ext>
            </a:extLst>
          </p:cNvPr>
          <p:cNvSpPr txBox="1"/>
          <p:nvPr/>
        </p:nvSpPr>
        <p:spPr>
          <a:xfrm>
            <a:off x="1445854" y="4821239"/>
            <a:ext cx="1087931" cy="507831"/>
          </a:xfrm>
          <a:prstGeom prst="rect">
            <a:avLst/>
          </a:prstGeom>
          <a:noFill/>
        </p:spPr>
        <p:txBody>
          <a:bodyPr wrap="square">
            <a:spAutoFit/>
          </a:bodyPr>
          <a:lstStyle/>
          <a:p>
            <a:pPr algn="ctr"/>
            <a:r>
              <a:rPr lang="en-US" altLang="en-US" sz="900" b="1" dirty="0">
                <a:latin typeface="Arial" panose="020B0604020202020204" pitchFamily="34" charset="0"/>
              </a:rPr>
              <a:t>Common Schema &amp; Dictionaries</a:t>
            </a:r>
            <a:endParaRPr lang="en-US" sz="900" dirty="0"/>
          </a:p>
        </p:txBody>
      </p:sp>
      <p:sp>
        <p:nvSpPr>
          <p:cNvPr id="37" name="TextBox 36">
            <a:extLst>
              <a:ext uri="{FF2B5EF4-FFF2-40B4-BE49-F238E27FC236}">
                <a16:creationId xmlns:a16="http://schemas.microsoft.com/office/drawing/2014/main" id="{814C0F39-CCC7-C914-303B-23A2E6B3095C}"/>
              </a:ext>
            </a:extLst>
          </p:cNvPr>
          <p:cNvSpPr txBox="1"/>
          <p:nvPr/>
        </p:nvSpPr>
        <p:spPr>
          <a:xfrm>
            <a:off x="7457031" y="4810778"/>
            <a:ext cx="772569" cy="507831"/>
          </a:xfrm>
          <a:prstGeom prst="rect">
            <a:avLst/>
          </a:prstGeom>
          <a:noFill/>
        </p:spPr>
        <p:txBody>
          <a:bodyPr wrap="square">
            <a:spAutoFit/>
          </a:bodyPr>
          <a:lstStyle/>
          <a:p>
            <a:pPr algn="ctr"/>
            <a:r>
              <a:rPr lang="en-US" altLang="en-US" sz="900" b="1" dirty="0">
                <a:latin typeface="Arial" panose="020B0604020202020204" pitchFamily="34" charset="0"/>
              </a:rPr>
              <a:t>Domain Data Models</a:t>
            </a:r>
            <a:endParaRPr lang="en-US" sz="900" dirty="0"/>
          </a:p>
        </p:txBody>
      </p:sp>
      <p:sp>
        <p:nvSpPr>
          <p:cNvPr id="38" name="TextBox 37">
            <a:extLst>
              <a:ext uri="{FF2B5EF4-FFF2-40B4-BE49-F238E27FC236}">
                <a16:creationId xmlns:a16="http://schemas.microsoft.com/office/drawing/2014/main" id="{DF6DF57E-A19D-3E6F-A42A-AC34961D337E}"/>
              </a:ext>
            </a:extLst>
          </p:cNvPr>
          <p:cNvSpPr txBox="1"/>
          <p:nvPr/>
        </p:nvSpPr>
        <p:spPr>
          <a:xfrm>
            <a:off x="7533230" y="5685008"/>
            <a:ext cx="639355" cy="507831"/>
          </a:xfrm>
          <a:prstGeom prst="rect">
            <a:avLst/>
          </a:prstGeom>
          <a:noFill/>
        </p:spPr>
        <p:txBody>
          <a:bodyPr wrap="square">
            <a:spAutoFit/>
          </a:bodyPr>
          <a:lstStyle/>
          <a:p>
            <a:pPr algn="ctr"/>
            <a:r>
              <a:rPr lang="en-US" altLang="en-US" sz="900" b="1" dirty="0">
                <a:latin typeface="Arial" panose="020B0604020202020204" pitchFamily="34" charset="0"/>
              </a:rPr>
              <a:t>Local Data Models</a:t>
            </a:r>
            <a:endParaRPr lang="en-US" sz="900" dirty="0"/>
          </a:p>
        </p:txBody>
      </p:sp>
      <p:sp>
        <p:nvSpPr>
          <p:cNvPr id="39" name="TextBox 38">
            <a:extLst>
              <a:ext uri="{FF2B5EF4-FFF2-40B4-BE49-F238E27FC236}">
                <a16:creationId xmlns:a16="http://schemas.microsoft.com/office/drawing/2014/main" id="{F226BF50-ED28-2678-9D41-46E108A572F9}"/>
              </a:ext>
            </a:extLst>
          </p:cNvPr>
          <p:cNvSpPr txBox="1"/>
          <p:nvPr/>
        </p:nvSpPr>
        <p:spPr>
          <a:xfrm>
            <a:off x="428869" y="4994696"/>
            <a:ext cx="1087931" cy="769441"/>
          </a:xfrm>
          <a:prstGeom prst="rect">
            <a:avLst/>
          </a:prstGeom>
          <a:noFill/>
        </p:spPr>
        <p:txBody>
          <a:bodyPr wrap="square">
            <a:spAutoFit/>
          </a:bodyPr>
          <a:lstStyle/>
          <a:p>
            <a:pPr algn="ctr"/>
            <a:r>
              <a:rPr lang="en-US" altLang="en-US" sz="1100" b="1" i="1" u="sng" dirty="0">
                <a:solidFill>
                  <a:srgbClr val="FF0AF5"/>
                </a:solidFill>
                <a:latin typeface="Arial" panose="020B0604020202020204" pitchFamily="34" charset="0"/>
              </a:rPr>
              <a:t>Information Management Functional Objects</a:t>
            </a:r>
            <a:endParaRPr lang="en-US" sz="1100" i="1" u="sng" dirty="0">
              <a:solidFill>
                <a:srgbClr val="FF0AF5"/>
              </a:solidFill>
            </a:endParaRPr>
          </a:p>
        </p:txBody>
      </p:sp>
      <p:sp>
        <p:nvSpPr>
          <p:cNvPr id="40" name="TextBox 39">
            <a:extLst>
              <a:ext uri="{FF2B5EF4-FFF2-40B4-BE49-F238E27FC236}">
                <a16:creationId xmlns:a16="http://schemas.microsoft.com/office/drawing/2014/main" id="{77072B02-61F7-6AC7-7CBD-270B6258DBC2}"/>
              </a:ext>
            </a:extLst>
          </p:cNvPr>
          <p:cNvSpPr txBox="1"/>
          <p:nvPr/>
        </p:nvSpPr>
        <p:spPr>
          <a:xfrm>
            <a:off x="428869" y="2319230"/>
            <a:ext cx="1270284" cy="600164"/>
          </a:xfrm>
          <a:prstGeom prst="rect">
            <a:avLst/>
          </a:prstGeom>
          <a:noFill/>
        </p:spPr>
        <p:txBody>
          <a:bodyPr wrap="square">
            <a:spAutoFit/>
          </a:bodyPr>
          <a:lstStyle/>
          <a:p>
            <a:pPr algn="ctr"/>
            <a:r>
              <a:rPr lang="en-US" altLang="en-US" sz="1100" b="1" i="1" u="sng" dirty="0">
                <a:solidFill>
                  <a:srgbClr val="FF0AF5"/>
                </a:solidFill>
                <a:latin typeface="Arial" panose="020B0604020202020204" pitchFamily="34" charset="0"/>
              </a:rPr>
              <a:t>Representative Functional Objects</a:t>
            </a:r>
            <a:endParaRPr lang="en-US" sz="1100" i="1" u="sng" dirty="0">
              <a:solidFill>
                <a:srgbClr val="FF0AF5"/>
              </a:solidFill>
            </a:endParaRPr>
          </a:p>
        </p:txBody>
      </p:sp>
      <p:sp>
        <p:nvSpPr>
          <p:cNvPr id="41" name="TextBox 40">
            <a:extLst>
              <a:ext uri="{FF2B5EF4-FFF2-40B4-BE49-F238E27FC236}">
                <a16:creationId xmlns:a16="http://schemas.microsoft.com/office/drawing/2014/main" id="{A48520F9-C402-FF71-D2E7-B75423023FFC}"/>
              </a:ext>
            </a:extLst>
          </p:cNvPr>
          <p:cNvSpPr txBox="1"/>
          <p:nvPr/>
        </p:nvSpPr>
        <p:spPr>
          <a:xfrm>
            <a:off x="2601778" y="4122136"/>
            <a:ext cx="1087931" cy="215444"/>
          </a:xfrm>
          <a:prstGeom prst="rect">
            <a:avLst/>
          </a:prstGeom>
          <a:noFill/>
        </p:spPr>
        <p:txBody>
          <a:bodyPr wrap="square">
            <a:spAutoFit/>
          </a:bodyPr>
          <a:lstStyle/>
          <a:p>
            <a:pPr algn="ctr"/>
            <a:r>
              <a:rPr lang="en-US" altLang="en-US" sz="800" b="1" i="1" dirty="0">
                <a:latin typeface="Arial" panose="020B0604020202020204" pitchFamily="34" charset="0"/>
              </a:rPr>
              <a:t>Data Objects</a:t>
            </a:r>
            <a:endParaRPr lang="en-US" sz="800" i="1" dirty="0"/>
          </a:p>
        </p:txBody>
      </p:sp>
      <p:sp>
        <p:nvSpPr>
          <p:cNvPr id="42" name="TextBox 41">
            <a:extLst>
              <a:ext uri="{FF2B5EF4-FFF2-40B4-BE49-F238E27FC236}">
                <a16:creationId xmlns:a16="http://schemas.microsoft.com/office/drawing/2014/main" id="{23011C35-EFB8-AFE3-071B-41F7E77CBA51}"/>
              </a:ext>
            </a:extLst>
          </p:cNvPr>
          <p:cNvSpPr txBox="1"/>
          <p:nvPr/>
        </p:nvSpPr>
        <p:spPr>
          <a:xfrm>
            <a:off x="4524268" y="4122136"/>
            <a:ext cx="1087931" cy="215444"/>
          </a:xfrm>
          <a:prstGeom prst="rect">
            <a:avLst/>
          </a:prstGeom>
          <a:noFill/>
        </p:spPr>
        <p:txBody>
          <a:bodyPr wrap="square">
            <a:spAutoFit/>
          </a:bodyPr>
          <a:lstStyle/>
          <a:p>
            <a:pPr algn="ctr"/>
            <a:r>
              <a:rPr lang="en-US" altLang="en-US" sz="800" b="1" i="1" dirty="0">
                <a:latin typeface="Arial" panose="020B0604020202020204" pitchFamily="34" charset="0"/>
              </a:rPr>
              <a:t>Query / Results</a:t>
            </a:r>
            <a:endParaRPr lang="en-US" sz="800" i="1" dirty="0"/>
          </a:p>
        </p:txBody>
      </p:sp>
      <p:sp>
        <p:nvSpPr>
          <p:cNvPr id="43" name="TextBox 42">
            <a:extLst>
              <a:ext uri="{FF2B5EF4-FFF2-40B4-BE49-F238E27FC236}">
                <a16:creationId xmlns:a16="http://schemas.microsoft.com/office/drawing/2014/main" id="{E196A093-0B98-BA1F-6815-0EBB43FCED23}"/>
              </a:ext>
            </a:extLst>
          </p:cNvPr>
          <p:cNvSpPr txBox="1"/>
          <p:nvPr/>
        </p:nvSpPr>
        <p:spPr>
          <a:xfrm>
            <a:off x="6075409" y="4122136"/>
            <a:ext cx="1514839" cy="215444"/>
          </a:xfrm>
          <a:prstGeom prst="rect">
            <a:avLst/>
          </a:prstGeom>
          <a:noFill/>
        </p:spPr>
        <p:txBody>
          <a:bodyPr wrap="square">
            <a:spAutoFit/>
          </a:bodyPr>
          <a:lstStyle/>
          <a:p>
            <a:pPr algn="ctr"/>
            <a:r>
              <a:rPr lang="en-US" altLang="en-US" sz="800" b="1" i="1" dirty="0">
                <a:latin typeface="Arial" panose="020B0604020202020204" pitchFamily="34" charset="0"/>
              </a:rPr>
              <a:t>Metadata / Resources</a:t>
            </a:r>
            <a:endParaRPr lang="en-US" sz="800" i="1" dirty="0"/>
          </a:p>
        </p:txBody>
      </p:sp>
      <p:sp>
        <p:nvSpPr>
          <p:cNvPr id="44" name="Line 22">
            <a:extLst>
              <a:ext uri="{FF2B5EF4-FFF2-40B4-BE49-F238E27FC236}">
                <a16:creationId xmlns:a16="http://schemas.microsoft.com/office/drawing/2014/main" id="{41655B4A-A96C-E675-68BC-697266FB0A31}"/>
              </a:ext>
            </a:extLst>
          </p:cNvPr>
          <p:cNvSpPr>
            <a:spLocks noChangeShapeType="1"/>
          </p:cNvSpPr>
          <p:nvPr/>
        </p:nvSpPr>
        <p:spPr bwMode="auto">
          <a:xfrm flipH="1" flipV="1">
            <a:off x="2323831" y="4355696"/>
            <a:ext cx="5848753" cy="1943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45" name="TextBox 44">
            <a:extLst>
              <a:ext uri="{FF2B5EF4-FFF2-40B4-BE49-F238E27FC236}">
                <a16:creationId xmlns:a16="http://schemas.microsoft.com/office/drawing/2014/main" id="{8744E557-F4D5-D273-A503-E1CEA8976DDB}"/>
              </a:ext>
            </a:extLst>
          </p:cNvPr>
          <p:cNvSpPr txBox="1"/>
          <p:nvPr/>
        </p:nvSpPr>
        <p:spPr>
          <a:xfrm>
            <a:off x="432813" y="4094047"/>
            <a:ext cx="1087931" cy="430887"/>
          </a:xfrm>
          <a:prstGeom prst="rect">
            <a:avLst/>
          </a:prstGeom>
          <a:noFill/>
        </p:spPr>
        <p:txBody>
          <a:bodyPr wrap="square">
            <a:spAutoFit/>
          </a:bodyPr>
          <a:lstStyle/>
          <a:p>
            <a:pPr algn="ctr"/>
            <a:r>
              <a:rPr lang="en-US" altLang="en-US" sz="1100" b="1" i="1" u="sng" dirty="0">
                <a:solidFill>
                  <a:srgbClr val="FF0AF5"/>
                </a:solidFill>
                <a:latin typeface="Arial" panose="020B0604020202020204" pitchFamily="34" charset="0"/>
              </a:rPr>
              <a:t>Service</a:t>
            </a:r>
          </a:p>
          <a:p>
            <a:pPr algn="ctr"/>
            <a:r>
              <a:rPr lang="en-US" sz="1100" i="1" u="sng" dirty="0">
                <a:solidFill>
                  <a:srgbClr val="FF0AF5"/>
                </a:solidFill>
                <a:latin typeface="Arial" panose="020B0604020202020204" pitchFamily="34" charset="0"/>
              </a:rPr>
              <a:t>Interfaces</a:t>
            </a:r>
            <a:endParaRPr lang="en-US" sz="1100" i="1" u="sng" dirty="0">
              <a:solidFill>
                <a:srgbClr val="FF0AF5"/>
              </a:solidFill>
            </a:endParaRPr>
          </a:p>
        </p:txBody>
      </p:sp>
      <p:sp>
        <p:nvSpPr>
          <p:cNvPr id="46" name="Up-Down Arrow 45">
            <a:extLst>
              <a:ext uri="{FF2B5EF4-FFF2-40B4-BE49-F238E27FC236}">
                <a16:creationId xmlns:a16="http://schemas.microsoft.com/office/drawing/2014/main" id="{57A09A67-7E5B-39BD-FAE6-DECC178754FE}"/>
              </a:ext>
            </a:extLst>
          </p:cNvPr>
          <p:cNvSpPr/>
          <p:nvPr/>
        </p:nvSpPr>
        <p:spPr bwMode="auto">
          <a:xfrm>
            <a:off x="1844387" y="4122136"/>
            <a:ext cx="155997" cy="402798"/>
          </a:xfrm>
          <a:prstGeom prst="upDownArrow">
            <a:avLst/>
          </a:prstGeom>
          <a:solidFill>
            <a:schemeClr val="accent1">
              <a:lumMod val="60000"/>
              <a:lumOff val="4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4" name="Line 16">
            <a:extLst>
              <a:ext uri="{FF2B5EF4-FFF2-40B4-BE49-F238E27FC236}">
                <a16:creationId xmlns:a16="http://schemas.microsoft.com/office/drawing/2014/main" id="{92C0E938-8473-D102-65ED-8F622B3ABBF6}"/>
              </a:ext>
            </a:extLst>
          </p:cNvPr>
          <p:cNvSpPr>
            <a:spLocks noChangeShapeType="1"/>
          </p:cNvSpPr>
          <p:nvPr/>
        </p:nvSpPr>
        <p:spPr bwMode="auto">
          <a:xfrm flipV="1">
            <a:off x="3689709" y="4027593"/>
            <a:ext cx="882291" cy="66397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Tree>
    <p:extLst>
      <p:ext uri="{BB962C8B-B14F-4D97-AF65-F5344CB8AC3E}">
        <p14:creationId xmlns:p14="http://schemas.microsoft.com/office/powerpoint/2010/main" val="2349044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051B-0B28-18CD-CD81-382CA967A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F3A7B-EC72-D745-F40B-8168AACA6A19}"/>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3F26F61D-E44C-56EA-B068-D0D040D172A6}"/>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Components. The Physical Viewpoint describes the physical aspects of the space system and the external environment within which it operates, the physical connections and behavior (fixity or motion) of the Components, and their physical composition. </a:t>
            </a:r>
          </a:p>
          <a:p>
            <a:endParaRPr lang="en-US" sz="1800" dirty="0"/>
          </a:p>
          <a:p>
            <a:r>
              <a:rPr lang="en-US" sz="1800" dirty="0"/>
              <a:t>Stakeholder Concerns:</a:t>
            </a:r>
          </a:p>
          <a:p>
            <a:pPr lvl="1"/>
            <a:r>
              <a:rPr lang="en-US" sz="1600" dirty="0"/>
              <a:t>The physical Components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junctions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a:t>
            </a:r>
            <a:r>
              <a:rPr lang="en-US" sz="1600" dirty="0"/>
              <a:t>Components</a:t>
            </a:r>
            <a:r>
              <a:rPr lang="en-US" sz="1600" dirty="0">
                <a:ea typeface="ＭＳ Ｐゴシック" pitchFamily="26" charset="-128"/>
              </a:rPr>
              <a:t>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3E71CC4C-3FD7-3F1E-4A35-98C845D576D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900118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4418B-4FC9-9A38-5AF5-496B0F92F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A5F81-06C9-5D7C-8E97-F6C5A2AD961D}"/>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122C03EA-0A2E-3196-670B-0DFDDFB45591}"/>
              </a:ext>
            </a:extLst>
          </p:cNvPr>
          <p:cNvSpPr>
            <a:spLocks noGrp="1"/>
          </p:cNvSpPr>
          <p:nvPr>
            <p:ph idx="1"/>
          </p:nvPr>
        </p:nvSpPr>
        <p:spPr>
          <a:xfrm>
            <a:off x="473094" y="810609"/>
            <a:ext cx="8229600" cy="5590191"/>
          </a:xfrm>
        </p:spPr>
        <p:txBody>
          <a:bodyPr/>
          <a:lstStyle/>
          <a:p>
            <a:r>
              <a:rPr lang="en-US" sz="1800" dirty="0"/>
              <a:t>Engineering Objects (Components, Connectors,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Components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Components and Connectors in any given space system may include many more aspects and many more attributes than those shown here.  The Data Communications aspects of Components (Nodes) and Connectors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66B32C80-ADE5-43DA-39C3-63C5FD17785D}"/>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565941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BB917-4294-2A83-73AF-A91E3331C490}"/>
            </a:ext>
          </a:extLst>
        </p:cNvPr>
        <p:cNvGrpSpPr/>
        <p:nvPr/>
      </p:nvGrpSpPr>
      <p:grpSpPr>
        <a:xfrm>
          <a:off x="0" y="0"/>
          <a:ext cx="0" cy="0"/>
          <a:chOff x="0" y="0"/>
          <a:chExt cx="0" cy="0"/>
        </a:xfrm>
      </p:grpSpPr>
      <p:sp>
        <p:nvSpPr>
          <p:cNvPr id="12" name="Date Placeholder 1">
            <a:extLst>
              <a:ext uri="{FF2B5EF4-FFF2-40B4-BE49-F238E27FC236}">
                <a16:creationId xmlns:a16="http://schemas.microsoft.com/office/drawing/2014/main" id="{FD071AE5-9B63-BFA1-C4F5-953C710D6967}"/>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0484" name="Rectangle 3">
            <a:extLst>
              <a:ext uri="{FF2B5EF4-FFF2-40B4-BE49-F238E27FC236}">
                <a16:creationId xmlns:a16="http://schemas.microsoft.com/office/drawing/2014/main" id="{E3235AC2-9D95-823A-9ED0-5FAB86508923}"/>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FAABA0-FCFE-57F4-2EBB-16764F26C9CC}"/>
              </a:ext>
            </a:extLst>
          </p:cNvPr>
          <p:cNvSpPr>
            <a:spLocks noChangeArrowheads="1"/>
          </p:cNvSpPr>
          <p:nvPr/>
        </p:nvSpPr>
        <p:spPr bwMode="auto">
          <a:xfrm>
            <a:off x="4019222" y="3903345"/>
            <a:ext cx="4493538"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Extensions</a:t>
            </a:r>
          </a:p>
          <a:p>
            <a:pPr marL="285750">
              <a:buFont typeface="Arial" panose="020B0604020202020204" pitchFamily="34" charset="0"/>
              <a:buChar char="•"/>
            </a:pPr>
            <a:r>
              <a:rPr kumimoji="1" lang="en-US" altLang="ja-JP" sz="1400" b="0" dirty="0">
                <a:latin typeface="Arial" panose="020B0604020202020204" pitchFamily="34" charset="0"/>
                <a:ea typeface="Osaka" charset="-128"/>
              </a:rPr>
              <a:t> Physical Attributes (mass, power, moment of inertia, thermal, Distribution / frame of reference)</a:t>
            </a:r>
          </a:p>
          <a:p>
            <a:pPr marL="285750">
              <a:buFont typeface="Arial" panose="020B0604020202020204" pitchFamily="34" charset="0"/>
              <a:buChar char="•"/>
            </a:pPr>
            <a:r>
              <a:rPr kumimoji="1" lang="en-US" altLang="ja-JP" sz="1400" b="0" dirty="0">
                <a:latin typeface="Arial" panose="020B0604020202020204" pitchFamily="34" charset="0"/>
                <a:ea typeface="Osaka" charset="-128"/>
              </a:rPr>
              <a:t> Connection types (flows, energetic, structural,…)</a:t>
            </a:r>
          </a:p>
          <a:p>
            <a:pPr marL="285750">
              <a:buFont typeface="Arial" panose="020B0604020202020204" pitchFamily="34" charset="0"/>
              <a:buChar char="•"/>
            </a:pPr>
            <a:r>
              <a:rPr kumimoji="1" lang="en-US" altLang="ja-JP" sz="1400" b="0" dirty="0">
                <a:latin typeface="Arial" panose="020B0604020202020204" pitchFamily="34" charset="0"/>
                <a:ea typeface="Osaka" charset="-128"/>
              </a:rPr>
              <a:t> Constraints</a:t>
            </a:r>
          </a:p>
          <a:p>
            <a:pPr marL="285750" indent="-285750">
              <a:buFont typeface="Arial" panose="020B0604020202020204" pitchFamily="34" charset="0"/>
              <a:buChar char="•"/>
            </a:pPr>
            <a:endParaRPr kumimoji="1" lang="en-US" altLang="ja-JP" sz="1400" b="0" dirty="0">
              <a:latin typeface="Arial" panose="020B0604020202020204" pitchFamily="34" charset="0"/>
              <a:ea typeface="Osaka" charset="-128"/>
            </a:endParaRP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FC2EDBB7-6E3E-6E82-242A-790CD238D856}"/>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F165D0B3-C8F5-3095-B6D0-C84747D1FE1A}"/>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37183474-8816-BDFF-0E86-6F6247C9EEE3}"/>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1965DF3B-F2FB-DB5A-4928-496F4EBEF91B}"/>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a:t>
            </a:r>
            <a:r>
              <a:rPr lang="en-US" sz="1800" b="1" dirty="0">
                <a:solidFill>
                  <a:schemeClr val="bg1"/>
                </a:solidFill>
                <a:latin typeface="+mj-lt"/>
                <a:ea typeface="ＭＳ Ｐゴシック" panose="020B0600070205080204" pitchFamily="34" charset="-128"/>
              </a:rPr>
              <a:t>Physical Component</a:t>
            </a:r>
            <a:endParaRPr lang="en-US" sz="2000" b="1" dirty="0">
              <a:solidFill>
                <a:schemeClr val="bg1"/>
              </a:solidFill>
              <a:latin typeface="+mj-lt"/>
              <a:ea typeface="ＭＳ Ｐゴシック" panose="020B0600070205080204" pitchFamily="34" charset="-128"/>
            </a:endParaRPr>
          </a:p>
        </p:txBody>
      </p:sp>
      <p:sp>
        <p:nvSpPr>
          <p:cNvPr id="18" name="AutoShape 7">
            <a:extLst>
              <a:ext uri="{FF2B5EF4-FFF2-40B4-BE49-F238E27FC236}">
                <a16:creationId xmlns:a16="http://schemas.microsoft.com/office/drawing/2014/main" id="{DDE0CEAC-ACE3-7033-2D05-ACD5A96C6663}"/>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4A1BAEF5-6F2E-56FA-E364-A0C118F6F3DA}"/>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5851E150-F8EB-5126-7E27-1934D6EA69A2}"/>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55C381F8-8455-AD76-5A3F-FF26224FC31F}"/>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E6AD5D00-0FAC-33F7-E271-24019D9BC710}"/>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
        <p:nvSpPr>
          <p:cNvPr id="4" name="Date Placeholder 1">
            <a:extLst>
              <a:ext uri="{FF2B5EF4-FFF2-40B4-BE49-F238E27FC236}">
                <a16:creationId xmlns:a16="http://schemas.microsoft.com/office/drawing/2014/main" id="{5CB7B48B-83DE-F059-8B6E-14F8CCB509A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6-1</a:t>
            </a:r>
          </a:p>
        </p:txBody>
      </p:sp>
    </p:spTree>
    <p:extLst>
      <p:ext uri="{BB962C8B-B14F-4D97-AF65-F5344CB8AC3E}">
        <p14:creationId xmlns:p14="http://schemas.microsoft.com/office/powerpoint/2010/main" val="3540375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1CA5-4189-DD2E-87E5-F421375BC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05B35-8D3F-8CF8-9DC9-8B02ABC362B5}"/>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Physical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4ADBA016-2D6F-D42D-E2FF-19FFEFBB7AC6}"/>
              </a:ext>
            </a:extLst>
          </p:cNvPr>
          <p:cNvSpPr/>
          <p:nvPr/>
        </p:nvSpPr>
        <p:spPr>
          <a:xfrm>
            <a:off x="5046575" y="3960423"/>
            <a:ext cx="1157006"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Attachment</a:t>
            </a:r>
          </a:p>
          <a:p>
            <a:pPr algn="ctr"/>
            <a:r>
              <a:rPr lang="en-US" sz="1200" dirty="0">
                <a:solidFill>
                  <a:schemeClr val="bg1"/>
                </a:solidFill>
              </a:rPr>
              <a:t>(Interface)</a:t>
            </a:r>
          </a:p>
        </p:txBody>
      </p:sp>
      <p:sp>
        <p:nvSpPr>
          <p:cNvPr id="7" name="Rounded Rectangle 6">
            <a:extLst>
              <a:ext uri="{FF2B5EF4-FFF2-40B4-BE49-F238E27FC236}">
                <a16:creationId xmlns:a16="http://schemas.microsoft.com/office/drawing/2014/main" id="{F7F1F5F3-C79F-2649-4642-6A448875145F}"/>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7739F08E-BA83-63F4-61DB-D9FE9AEEF511}"/>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81EA3F12-53C8-1AA9-ACDB-F57C5FA7F649}"/>
              </a:ext>
            </a:extLst>
          </p:cNvPr>
          <p:cNvCxnSpPr>
            <a:cxnSpLocks/>
            <a:endCxn id="60" idx="0"/>
          </p:cNvCxnSpPr>
          <p:nvPr/>
        </p:nvCxnSpPr>
        <p:spPr>
          <a:xfrm flipH="1">
            <a:off x="3731847" y="3348865"/>
            <a:ext cx="535596" cy="85828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7580780-CE93-AA7B-E013-9E14DF39D44A}"/>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2353C407-483B-89E3-5E5A-72C87AE15A69}"/>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C77BB009-8520-D2E7-CD8D-30159AA3AF47}"/>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C6A679E3-0EB3-FA7E-E776-2AB5A328ACE0}"/>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0ED398A6-8F2E-4EB3-4309-66AA6504B363}"/>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EAFCA253-AD30-178C-6E2E-1B2DAC1551E1}"/>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EAE7FD11-BC40-907F-037E-0559D68E98DD}"/>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482C2A17-CBDF-6983-1BE0-70061717BDDC}"/>
              </a:ext>
            </a:extLst>
          </p:cNvPr>
          <p:cNvSpPr>
            <a:spLocks noGrp="1"/>
          </p:cNvSpPr>
          <p:nvPr>
            <p:ph type="dt" sz="half" idx="2"/>
          </p:nvPr>
        </p:nvSpPr>
        <p:spPr/>
        <p:txBody>
          <a:bodyPr/>
          <a:lstStyle/>
          <a:p>
            <a:pPr>
              <a:defRPr/>
            </a:pPr>
            <a:r>
              <a:rPr lang="en-US"/>
              <a:t>28 Mar 2024</a:t>
            </a:r>
            <a:endParaRPr lang="en-US" dirty="0"/>
          </a:p>
        </p:txBody>
      </p:sp>
      <p:cxnSp>
        <p:nvCxnSpPr>
          <p:cNvPr id="39" name="Straight Arrow Connector 38">
            <a:extLst>
              <a:ext uri="{FF2B5EF4-FFF2-40B4-BE49-F238E27FC236}">
                <a16:creationId xmlns:a16="http://schemas.microsoft.com/office/drawing/2014/main" id="{475B128F-C113-9674-8255-013C4CF031FF}"/>
              </a:ext>
            </a:extLst>
          </p:cNvPr>
          <p:cNvCxnSpPr>
            <a:cxnSpLocks/>
            <a:endCxn id="6" idx="0"/>
          </p:cNvCxnSpPr>
          <p:nvPr/>
        </p:nvCxnSpPr>
        <p:spPr>
          <a:xfrm>
            <a:off x="4610840" y="3348030"/>
            <a:ext cx="1014238"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92C26A-05A8-6821-1C07-ADBC89E9497D}"/>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B3FD374A-DFD2-D1F4-F111-82E8C07085D3}"/>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64EDD64D-8C12-C16D-8B3D-D4EBB2E33DB3}"/>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8797C5A3-D11D-580C-1FE5-72A264885C2C}"/>
              </a:ext>
            </a:extLst>
          </p:cNvPr>
          <p:cNvSpPr/>
          <p:nvPr/>
        </p:nvSpPr>
        <p:spPr>
          <a:xfrm>
            <a:off x="6497941" y="1998916"/>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076B2B30-2BE8-07AD-15B9-FE9807C84A40}"/>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00232B6-979D-5CE4-EF46-4AB5D8A4184C}"/>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068842D-E052-8975-B088-2A05502B6B18}"/>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92B9BC47-1E1D-4D9C-D131-1F9E69A6B24F}"/>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D08FA800-E719-5ADD-19FD-B504112F013E}"/>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B6CBC3E9-8B87-8658-A64A-2FD2A1A02472}"/>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8DB03B13-C805-C47E-45DA-B1346BBC1D85}"/>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7E0E4A1F-7B5E-AEEB-697A-D6A01C7EDE98}"/>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0A144BB6-5094-B1C8-DFC2-BF4536D301AF}"/>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67261BEA-D146-FBB8-8138-EA31FAF6875E}"/>
              </a:ext>
            </a:extLst>
          </p:cNvPr>
          <p:cNvCxnSpPr>
            <a:cxnSpLocks/>
            <a:stCxn id="6" idx="2"/>
            <a:endCxn id="40" idx="1"/>
          </p:cNvCxnSpPr>
          <p:nvPr/>
        </p:nvCxnSpPr>
        <p:spPr>
          <a:xfrm>
            <a:off x="5625078" y="4474773"/>
            <a:ext cx="1060067" cy="45693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A5E624BE-E5B5-B6A0-2E28-3EE9D2053450}"/>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0619480F-D559-2A09-8834-1CF78BB5D7DA}"/>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63A1F841-09B1-A306-E206-77B0AB545EC8}"/>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D35BC57A-6CF8-1BD5-EFAF-E66A195305EB}"/>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4AC5C15-A178-D96A-82A5-3DE725253C02}"/>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40DF0439-0496-AE09-A7A4-7C05676693EB}"/>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E7085D92-6E4A-A22A-FFA3-D3FF6BAABA03}"/>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2AE5AC5B-5B0D-CEAE-76C3-B896121AE440}"/>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BF8D559A-87E6-A83B-1F54-85B36E4660DE}"/>
              </a:ext>
            </a:extLst>
          </p:cNvPr>
          <p:cNvCxnSpPr>
            <a:cxnSpLocks/>
            <a:stCxn id="77" idx="0"/>
            <a:endCxn id="40" idx="2"/>
          </p:cNvCxnSpPr>
          <p:nvPr/>
        </p:nvCxnSpPr>
        <p:spPr>
          <a:xfrm flipV="1">
            <a:off x="6239002" y="5188880"/>
            <a:ext cx="1017858" cy="404502"/>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0CE2F0F0-9D99-2464-11F5-81EEB85036DC}"/>
              </a:ext>
            </a:extLst>
          </p:cNvPr>
          <p:cNvSpPr/>
          <p:nvPr/>
        </p:nvSpPr>
        <p:spPr>
          <a:xfrm>
            <a:off x="5819323" y="5593382"/>
            <a:ext cx="839357"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1EF1CFC9-95A9-6A34-2CD8-A7314EFD30B8}"/>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70B26A88-6CE3-4ECC-4486-6BBACC94F21E}"/>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Date Placeholder 1">
            <a:extLst>
              <a:ext uri="{FF2B5EF4-FFF2-40B4-BE49-F238E27FC236}">
                <a16:creationId xmlns:a16="http://schemas.microsoft.com/office/drawing/2014/main" id="{78FC077D-EF7C-ACA0-4064-A6FDA3E2911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6-2</a:t>
            </a:r>
          </a:p>
        </p:txBody>
      </p:sp>
      <p:sp>
        <p:nvSpPr>
          <p:cNvPr id="5" name="Rounded Rectangle 4">
            <a:extLst>
              <a:ext uri="{FF2B5EF4-FFF2-40B4-BE49-F238E27FC236}">
                <a16:creationId xmlns:a16="http://schemas.microsoft.com/office/drawing/2014/main" id="{677B5D5F-EB61-B121-9F8A-9AC2226F3FCC}"/>
              </a:ext>
            </a:extLst>
          </p:cNvPr>
          <p:cNvSpPr/>
          <p:nvPr/>
        </p:nvSpPr>
        <p:spPr>
          <a:xfrm>
            <a:off x="3847920" y="5263190"/>
            <a:ext cx="1143430"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 Standard</a:t>
            </a:r>
          </a:p>
        </p:txBody>
      </p:sp>
      <p:cxnSp>
        <p:nvCxnSpPr>
          <p:cNvPr id="8" name="Straight Arrow Connector 7">
            <a:extLst>
              <a:ext uri="{FF2B5EF4-FFF2-40B4-BE49-F238E27FC236}">
                <a16:creationId xmlns:a16="http://schemas.microsoft.com/office/drawing/2014/main" id="{06FF3234-7F39-9552-5D94-A6B59E054DF9}"/>
              </a:ext>
            </a:extLst>
          </p:cNvPr>
          <p:cNvCxnSpPr>
            <a:cxnSpLocks/>
            <a:stCxn id="5" idx="0"/>
            <a:endCxn id="6" idx="2"/>
          </p:cNvCxnSpPr>
          <p:nvPr/>
        </p:nvCxnSpPr>
        <p:spPr>
          <a:xfrm flipV="1">
            <a:off x="4419635" y="4474773"/>
            <a:ext cx="1205443" cy="788417"/>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36A492C-EBAB-6CFE-7BA5-20A03C8216F0}"/>
              </a:ext>
            </a:extLst>
          </p:cNvPr>
          <p:cNvSpPr txBox="1"/>
          <p:nvPr/>
        </p:nvSpPr>
        <p:spPr>
          <a:xfrm>
            <a:off x="4469030" y="4745038"/>
            <a:ext cx="853319" cy="219291"/>
          </a:xfrm>
          <a:prstGeom prst="rect">
            <a:avLst/>
          </a:prstGeom>
          <a:noFill/>
        </p:spPr>
        <p:txBody>
          <a:bodyPr wrap="square" rtlCol="0">
            <a:spAutoFit/>
          </a:bodyPr>
          <a:lstStyle/>
          <a:p>
            <a:r>
              <a:rPr lang="en-US" sz="825" dirty="0"/>
              <a:t>Defines </a:t>
            </a:r>
          </a:p>
        </p:txBody>
      </p:sp>
    </p:spTree>
    <p:extLst>
      <p:ext uri="{BB962C8B-B14F-4D97-AF65-F5344CB8AC3E}">
        <p14:creationId xmlns:p14="http://schemas.microsoft.com/office/powerpoint/2010/main" val="1384261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BB63B-CBBD-E7B0-86BB-DD50EA78E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78A7B-BB0D-7BEB-8852-4661CF130CF9}"/>
              </a:ext>
            </a:extLst>
          </p:cNvPr>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a:extLst>
              <a:ext uri="{FF2B5EF4-FFF2-40B4-BE49-F238E27FC236}">
                <a16:creationId xmlns:a16="http://schemas.microsoft.com/office/drawing/2014/main" id="{2FB2B0B1-3995-82DE-A019-CF4153C01DC2}"/>
              </a:ext>
            </a:extLst>
          </p:cNvPr>
          <p:cNvSpPr>
            <a:spLocks noGrp="1"/>
          </p:cNvSpPr>
          <p:nvPr>
            <p:ph type="dt" sz="half" idx="2"/>
          </p:nvPr>
        </p:nvSpPr>
        <p:spPr/>
        <p:txBody>
          <a:bodyPr/>
          <a:lstStyle/>
          <a:p>
            <a:r>
              <a:rPr lang="en-US"/>
              <a:t>28 Mar 2024</a:t>
            </a:r>
            <a:endParaRPr lang="en-GB" dirty="0"/>
          </a:p>
        </p:txBody>
      </p:sp>
      <p:sp>
        <p:nvSpPr>
          <p:cNvPr id="5" name="Cube 4">
            <a:extLst>
              <a:ext uri="{FF2B5EF4-FFF2-40B4-BE49-F238E27FC236}">
                <a16:creationId xmlns:a16="http://schemas.microsoft.com/office/drawing/2014/main" id="{7ADA255C-B131-3EB6-927F-79E9F3276057}"/>
              </a:ext>
            </a:extLst>
          </p:cNvPr>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E13DF75-2D74-1401-0795-84FEEB0EA2EE}"/>
              </a:ext>
            </a:extLst>
          </p:cNvPr>
          <p:cNvSpPr>
            <a:spLocks noChangeArrowheads="1"/>
          </p:cNvSpPr>
          <p:nvPr/>
        </p:nvSpPr>
        <p:spPr bwMode="auto">
          <a:xfrm>
            <a:off x="6819244" y="1611506"/>
            <a:ext cx="1638956"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4122F1F2-752F-6D14-0D55-48A2B17B895A}"/>
              </a:ext>
            </a:extLst>
          </p:cNvPr>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0E9ECF52-89F1-8838-DDDE-1F6884E50DC5}"/>
              </a:ext>
            </a:extLst>
          </p:cNvPr>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038EF2-E507-5929-E3F8-4552D9AF200F}"/>
              </a:ext>
            </a:extLst>
          </p:cNvPr>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a:extLst>
              <a:ext uri="{FF2B5EF4-FFF2-40B4-BE49-F238E27FC236}">
                <a16:creationId xmlns:a16="http://schemas.microsoft.com/office/drawing/2014/main" id="{27B17887-B93D-09D4-A58E-6B592CA0D11A}"/>
              </a:ext>
            </a:extLst>
          </p:cNvPr>
          <p:cNvSpPr/>
          <p:nvPr/>
        </p:nvSpPr>
        <p:spPr bwMode="auto">
          <a:xfrm flipH="1">
            <a:off x="3048000" y="953183"/>
            <a:ext cx="1627694" cy="545865"/>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Connection:</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Component to </a:t>
            </a:r>
            <a:r>
              <a:rPr lang="en-GB" sz="1000" b="0" dirty="0">
                <a:latin typeface="Arial" panose="020B0604020202020204" pitchFamily="34" charset="0"/>
                <a:cs typeface="Arial" panose="020B0604020202020204" pitchFamily="34" charset="0"/>
              </a:rPr>
              <a:t>Component</a:t>
            </a: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connection </a:t>
            </a:r>
          </a:p>
        </p:txBody>
      </p:sp>
      <p:sp>
        <p:nvSpPr>
          <p:cNvPr id="16" name="Line Callout 1 (No Border) 15">
            <a:extLst>
              <a:ext uri="{FF2B5EF4-FFF2-40B4-BE49-F238E27FC236}">
                <a16:creationId xmlns:a16="http://schemas.microsoft.com/office/drawing/2014/main" id="{E91BF6AA-0D49-C9BC-C5D8-05F59A66777E}"/>
              </a:ext>
            </a:extLst>
          </p:cNvPr>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a:extLst>
              <a:ext uri="{FF2B5EF4-FFF2-40B4-BE49-F238E27FC236}">
                <a16:creationId xmlns:a16="http://schemas.microsoft.com/office/drawing/2014/main" id="{8A3C08C4-55C2-9BCA-F5E2-0554324E921E}"/>
              </a:ext>
            </a:extLst>
          </p:cNvPr>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a:extLst>
              <a:ext uri="{FF2B5EF4-FFF2-40B4-BE49-F238E27FC236}">
                <a16:creationId xmlns:a16="http://schemas.microsoft.com/office/drawing/2014/main" id="{EB161AC9-D9FD-37C7-122F-A8EF0D9C15A7}"/>
              </a:ext>
            </a:extLst>
          </p:cNvPr>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a:extLst>
              <a:ext uri="{FF2B5EF4-FFF2-40B4-BE49-F238E27FC236}">
                <a16:creationId xmlns:a16="http://schemas.microsoft.com/office/drawing/2014/main" id="{8748093A-19C3-0AFB-8FF3-15BFDBAFAE0B}"/>
              </a:ext>
            </a:extLst>
          </p:cNvPr>
          <p:cNvSpPr txBox="1"/>
          <p:nvPr/>
        </p:nvSpPr>
        <p:spPr>
          <a:xfrm>
            <a:off x="3605970" y="4323675"/>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a:extLst>
              <a:ext uri="{FF2B5EF4-FFF2-40B4-BE49-F238E27FC236}">
                <a16:creationId xmlns:a16="http://schemas.microsoft.com/office/drawing/2014/main" id="{99FACFA8-8A8B-867A-4F84-6ED8AD2AC16F}"/>
              </a:ext>
            </a:extLst>
          </p:cNvPr>
          <p:cNvSpPr txBox="1"/>
          <p:nvPr/>
        </p:nvSpPr>
        <p:spPr>
          <a:xfrm>
            <a:off x="3664207" y="4083268"/>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A3E93343-BE13-9D25-1265-640C15EFEEF8}"/>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BD76662A-17F7-21BF-07B0-64563D2F8A0D}"/>
              </a:ext>
            </a:extLst>
          </p:cNvPr>
          <p:cNvSpPr/>
          <p:nvPr/>
        </p:nvSpPr>
        <p:spPr>
          <a:xfrm>
            <a:off x="3415468" y="1664306"/>
            <a:ext cx="1113959"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Component A</a:t>
            </a:r>
          </a:p>
        </p:txBody>
      </p:sp>
      <p:sp>
        <p:nvSpPr>
          <p:cNvPr id="37" name="Rectangle 36">
            <a:extLst>
              <a:ext uri="{FF2B5EF4-FFF2-40B4-BE49-F238E27FC236}">
                <a16:creationId xmlns:a16="http://schemas.microsoft.com/office/drawing/2014/main" id="{A2A9CE5D-FCAF-7BF3-BCBC-9A9382CBA1CD}"/>
              </a:ext>
            </a:extLst>
          </p:cNvPr>
          <p:cNvSpPr/>
          <p:nvPr/>
        </p:nvSpPr>
        <p:spPr>
          <a:xfrm>
            <a:off x="6945369" y="1664305"/>
            <a:ext cx="1122423"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Component B</a:t>
            </a:r>
          </a:p>
        </p:txBody>
      </p:sp>
      <p:sp>
        <p:nvSpPr>
          <p:cNvPr id="40" name="Oval 35">
            <a:extLst>
              <a:ext uri="{FF2B5EF4-FFF2-40B4-BE49-F238E27FC236}">
                <a16:creationId xmlns:a16="http://schemas.microsoft.com/office/drawing/2014/main" id="{D8235D09-7172-842B-A1D5-9FC41251CE77}"/>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22AEF66F-6E26-696C-808C-0001BA03F6A9}"/>
              </a:ext>
            </a:extLst>
          </p:cNvPr>
          <p:cNvSpPr>
            <a:spLocks noChangeArrowheads="1"/>
          </p:cNvSpPr>
          <p:nvPr/>
        </p:nvSpPr>
        <p:spPr bwMode="auto">
          <a:xfrm>
            <a:off x="6945369" y="1911532"/>
            <a:ext cx="1339682"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C2E1AB-A7EB-5162-2FE6-51F338B49AB1}"/>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40CE4D9A-FD9F-5E60-F06C-B2F1D98AFE57}"/>
              </a:ext>
            </a:extLst>
          </p:cNvPr>
          <p:cNvSpPr/>
          <p:nvPr/>
        </p:nvSpPr>
        <p:spPr>
          <a:xfrm>
            <a:off x="6983974" y="1931908"/>
            <a:ext cx="1303563"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Sub-Component B1</a:t>
            </a:r>
          </a:p>
        </p:txBody>
      </p:sp>
      <p:sp>
        <p:nvSpPr>
          <p:cNvPr id="42" name="Rectangle 41">
            <a:extLst>
              <a:ext uri="{FF2B5EF4-FFF2-40B4-BE49-F238E27FC236}">
                <a16:creationId xmlns:a16="http://schemas.microsoft.com/office/drawing/2014/main" id="{76BB8E75-040D-03B8-DEA1-88034173C6F9}"/>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0E3022FC-AB4A-29E3-6BC7-0B02AE446443}"/>
              </a:ext>
            </a:extLst>
          </p:cNvPr>
          <p:cNvSpPr>
            <a:spLocks noChangeArrowheads="1"/>
          </p:cNvSpPr>
          <p:nvPr/>
        </p:nvSpPr>
        <p:spPr bwMode="auto">
          <a:xfrm>
            <a:off x="3255044" y="4405085"/>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2598B0A4-1719-EDBD-0F2E-4E5BD50B1E79}"/>
              </a:ext>
            </a:extLst>
          </p:cNvPr>
          <p:cNvSpPr>
            <a:spLocks noChangeArrowheads="1"/>
          </p:cNvSpPr>
          <p:nvPr/>
        </p:nvSpPr>
        <p:spPr bwMode="auto">
          <a:xfrm>
            <a:off x="3255043" y="4658068"/>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880F141B-1387-3336-3F39-3DADD7EE7DA6}"/>
              </a:ext>
            </a:extLst>
          </p:cNvPr>
          <p:cNvSpPr/>
          <p:nvPr/>
        </p:nvSpPr>
        <p:spPr>
          <a:xfrm>
            <a:off x="3335057" y="525008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08444DC1-0D46-888B-8BE2-C80628A90999}"/>
              </a:ext>
            </a:extLst>
          </p:cNvPr>
          <p:cNvCxnSpPr/>
          <p:nvPr/>
        </p:nvCxnSpPr>
        <p:spPr bwMode="auto">
          <a:xfrm>
            <a:off x="3255043" y="5131518"/>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85B93B9-4921-9AB2-30CB-C8909B7759FC}"/>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59A3272-956C-4F08-992E-A415FEB91B09}"/>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AD0A856-1F45-202A-F896-D5233A8EE2C7}"/>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5BE50BB-641C-BA31-D75F-16BD0C319EAB}"/>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D0BE0CD2-270C-6FB9-E8B2-B066F81397D8}"/>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AA7A32FC-4FA0-70AA-1C1B-B53C82C872E7}"/>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077C5DC2-B8B6-2185-2845-32FC8832CD6F}"/>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EA59CAF-0323-1DB0-3B2E-A3848C75DF1D}"/>
              </a:ext>
            </a:extLst>
          </p:cNvPr>
          <p:cNvSpPr/>
          <p:nvPr/>
        </p:nvSpPr>
        <p:spPr>
          <a:xfrm>
            <a:off x="3254180" y="5453673"/>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
        <p:nvSpPr>
          <p:cNvPr id="19" name="Date Placeholder 1">
            <a:extLst>
              <a:ext uri="{FF2B5EF4-FFF2-40B4-BE49-F238E27FC236}">
                <a16:creationId xmlns:a16="http://schemas.microsoft.com/office/drawing/2014/main" id="{2B3F7946-8B95-5262-84A5-8229B3DD649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6-3</a:t>
            </a:r>
          </a:p>
        </p:txBody>
      </p:sp>
    </p:spTree>
    <p:extLst>
      <p:ext uri="{BB962C8B-B14F-4D97-AF65-F5344CB8AC3E}">
        <p14:creationId xmlns:p14="http://schemas.microsoft.com/office/powerpoint/2010/main" val="689346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13B6-A61F-3449-74A0-6B46283D02C2}"/>
            </a:ext>
          </a:extLst>
        </p:cNvPr>
        <p:cNvGrpSpPr/>
        <p:nvPr/>
      </p:nvGrpSpPr>
      <p:grpSpPr>
        <a:xfrm>
          <a:off x="0" y="0"/>
          <a:ext cx="0" cy="0"/>
          <a:chOff x="0" y="0"/>
          <a:chExt cx="0" cy="0"/>
        </a:xfrm>
      </p:grpSpPr>
      <p:sp>
        <p:nvSpPr>
          <p:cNvPr id="21" name="Cube 20">
            <a:extLst>
              <a:ext uri="{FF2B5EF4-FFF2-40B4-BE49-F238E27FC236}">
                <a16:creationId xmlns:a16="http://schemas.microsoft.com/office/drawing/2014/main" id="{96DE1DAC-AA8C-8A82-9908-5F2E3899C726}"/>
              </a:ext>
            </a:extLst>
          </p:cNvPr>
          <p:cNvSpPr>
            <a:spLocks noChangeArrowheads="1"/>
          </p:cNvSpPr>
          <p:nvPr/>
        </p:nvSpPr>
        <p:spPr bwMode="auto">
          <a:xfrm>
            <a:off x="1466850" y="3711348"/>
            <a:ext cx="1609388" cy="1170623"/>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4" name="Cube 3">
            <a:extLst>
              <a:ext uri="{FF2B5EF4-FFF2-40B4-BE49-F238E27FC236}">
                <a16:creationId xmlns:a16="http://schemas.microsoft.com/office/drawing/2014/main" id="{98966414-AEC4-57DB-7EA2-4FA39594033B}"/>
              </a:ext>
            </a:extLst>
          </p:cNvPr>
          <p:cNvSpPr>
            <a:spLocks noChangeArrowheads="1"/>
          </p:cNvSpPr>
          <p:nvPr/>
        </p:nvSpPr>
        <p:spPr bwMode="auto">
          <a:xfrm>
            <a:off x="1712847" y="4143473"/>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 name="Cube 4">
            <a:extLst>
              <a:ext uri="{FF2B5EF4-FFF2-40B4-BE49-F238E27FC236}">
                <a16:creationId xmlns:a16="http://schemas.microsoft.com/office/drawing/2014/main" id="{B6251FF5-B0EC-2E9D-3517-B81CA8B92AA5}"/>
              </a:ext>
            </a:extLst>
          </p:cNvPr>
          <p:cNvSpPr>
            <a:spLocks noChangeArrowheads="1"/>
          </p:cNvSpPr>
          <p:nvPr/>
        </p:nvSpPr>
        <p:spPr bwMode="auto">
          <a:xfrm>
            <a:off x="4355617" y="4143473"/>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6" name="Straight Connector 5">
            <a:extLst>
              <a:ext uri="{FF2B5EF4-FFF2-40B4-BE49-F238E27FC236}">
                <a16:creationId xmlns:a16="http://schemas.microsoft.com/office/drawing/2014/main" id="{80DA6099-E390-A397-619F-4643428262B0}"/>
              </a:ext>
            </a:extLst>
          </p:cNvPr>
          <p:cNvCxnSpPr>
            <a:stCxn id="7" idx="3"/>
          </p:cNvCxnSpPr>
          <p:nvPr/>
        </p:nvCxnSpPr>
        <p:spPr bwMode="auto">
          <a:xfrm>
            <a:off x="3018380" y="4366743"/>
            <a:ext cx="1325092"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73F93EB7-02A7-FCE8-DF1E-D91C6BD732C7}"/>
              </a:ext>
            </a:extLst>
          </p:cNvPr>
          <p:cNvSpPr/>
          <p:nvPr/>
        </p:nvSpPr>
        <p:spPr>
          <a:xfrm>
            <a:off x="2910380" y="4312743"/>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68309050-1059-A3DF-38F3-FA8B6690B102}"/>
              </a:ext>
            </a:extLst>
          </p:cNvPr>
          <p:cNvSpPr/>
          <p:nvPr/>
        </p:nvSpPr>
        <p:spPr bwMode="auto">
          <a:xfrm>
            <a:off x="3383439" y="4301147"/>
            <a:ext cx="361025"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solidFill>
                  <a:schemeClr val="bg1"/>
                </a:solidFill>
                <a:latin typeface="Arial" panose="020B0604020202020204" pitchFamily="34" charset="0"/>
                <a:cs typeface="Arial" panose="020B0604020202020204" pitchFamily="34" charset="0"/>
              </a:rPr>
              <a:t>Conduit</a:t>
            </a:r>
          </a:p>
        </p:txBody>
      </p:sp>
      <p:sp>
        <p:nvSpPr>
          <p:cNvPr id="9" name="Rectangle 8">
            <a:extLst>
              <a:ext uri="{FF2B5EF4-FFF2-40B4-BE49-F238E27FC236}">
                <a16:creationId xmlns:a16="http://schemas.microsoft.com/office/drawing/2014/main" id="{CE76E935-B1A6-1F8F-8FD8-437DB0FCAC8C}"/>
              </a:ext>
            </a:extLst>
          </p:cNvPr>
          <p:cNvSpPr/>
          <p:nvPr/>
        </p:nvSpPr>
        <p:spPr>
          <a:xfrm>
            <a:off x="1612121" y="4154630"/>
            <a:ext cx="1222355" cy="369332"/>
          </a:xfrm>
          <a:prstGeom prst="rect">
            <a:avLst/>
          </a:prstGeom>
        </p:spPr>
        <p:txBody>
          <a:bodyPr wrap="square">
            <a:spAutoFit/>
          </a:bodyPr>
          <a:lstStyle/>
          <a:p>
            <a:pPr algn="ct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p>
        </p:txBody>
      </p:sp>
      <p:sp>
        <p:nvSpPr>
          <p:cNvPr id="10" name="Rectangle 9">
            <a:extLst>
              <a:ext uri="{FF2B5EF4-FFF2-40B4-BE49-F238E27FC236}">
                <a16:creationId xmlns:a16="http://schemas.microsoft.com/office/drawing/2014/main" id="{E365E0EC-BDC8-E5BB-B624-B5BEE794BE1D}"/>
              </a:ext>
            </a:extLst>
          </p:cNvPr>
          <p:cNvSpPr/>
          <p:nvPr/>
        </p:nvSpPr>
        <p:spPr>
          <a:xfrm>
            <a:off x="4483836" y="4183072"/>
            <a:ext cx="774572" cy="230832"/>
          </a:xfrm>
          <a:prstGeom prst="rect">
            <a:avLst/>
          </a:prstGeom>
        </p:spPr>
        <p:txBody>
          <a:bodyPr wrap="none">
            <a:spAutoFit/>
          </a:bodyPr>
          <a:lstStyle/>
          <a:p>
            <a:pPr algn="ct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sp>
        <p:nvSpPr>
          <p:cNvPr id="11" name="Oval 35">
            <a:extLst>
              <a:ext uri="{FF2B5EF4-FFF2-40B4-BE49-F238E27FC236}">
                <a16:creationId xmlns:a16="http://schemas.microsoft.com/office/drawing/2014/main" id="{49E407C2-9F21-5E40-01C4-7B78A1EE072C}"/>
              </a:ext>
            </a:extLst>
          </p:cNvPr>
          <p:cNvSpPr>
            <a:spLocks noChangeArrowheads="1"/>
          </p:cNvSpPr>
          <p:nvPr/>
        </p:nvSpPr>
        <p:spPr bwMode="auto">
          <a:xfrm>
            <a:off x="1866900" y="4478047"/>
            <a:ext cx="708713" cy="261726"/>
          </a:xfrm>
          <a:prstGeom prst="ellipse">
            <a:avLst/>
          </a:prstGeom>
          <a:solidFill>
            <a:srgbClr val="FF99FF"/>
          </a:solidFill>
          <a:ln w="9525">
            <a:solidFill>
              <a:schemeClr val="tx1"/>
            </a:solidFill>
            <a:round/>
            <a:headEnd/>
            <a:tailEnd/>
          </a:ln>
          <a:effectLst/>
        </p:spPr>
        <p:txBody>
          <a:bodyPr wrap="square" anchor="ctr"/>
          <a:lstStyle/>
          <a:p>
            <a:pPr algn="ctr" eaLnBrk="0" hangingPunct="0"/>
            <a:r>
              <a:rPr lang="en-US" altLang="en-US" sz="600" dirty="0">
                <a:latin typeface="Arial" panose="020B0604020202020204" pitchFamily="34" charset="0"/>
              </a:rPr>
              <a:t>Fluid Pump</a:t>
            </a:r>
          </a:p>
        </p:txBody>
      </p:sp>
      <p:sp>
        <p:nvSpPr>
          <p:cNvPr id="13" name="Oval 9">
            <a:extLst>
              <a:ext uri="{FF2B5EF4-FFF2-40B4-BE49-F238E27FC236}">
                <a16:creationId xmlns:a16="http://schemas.microsoft.com/office/drawing/2014/main" id="{98114E35-CB64-E038-D9FB-E0130FCFE1F8}"/>
              </a:ext>
            </a:extLst>
          </p:cNvPr>
          <p:cNvSpPr>
            <a:spLocks noChangeArrowheads="1"/>
          </p:cNvSpPr>
          <p:nvPr/>
        </p:nvSpPr>
        <p:spPr bwMode="auto">
          <a:xfrm>
            <a:off x="4520129" y="4430421"/>
            <a:ext cx="687064" cy="273335"/>
          </a:xfrm>
          <a:prstGeom prst="ellipse">
            <a:avLst/>
          </a:prstGeom>
          <a:solidFill>
            <a:srgbClr val="FF99FF"/>
          </a:solidFill>
          <a:ln w="9525">
            <a:solidFill>
              <a:schemeClr val="tx1"/>
            </a:solidFill>
            <a:round/>
            <a:headEnd/>
            <a:tailEnd/>
          </a:ln>
          <a:effectLst/>
        </p:spPr>
        <p:txBody>
          <a:bodyPr wrap="none" anchor="ctr"/>
          <a:lstStyle/>
          <a:p>
            <a:pPr algn="ctr" eaLnBrk="0" hangingPunct="0"/>
            <a:r>
              <a:rPr lang="en-US" altLang="en-US" sz="600" dirty="0">
                <a:latin typeface="Arial" panose="020B0604020202020204" pitchFamily="34" charset="0"/>
              </a:rPr>
              <a:t>Fluid Tanks</a:t>
            </a:r>
          </a:p>
        </p:txBody>
      </p:sp>
      <p:sp>
        <p:nvSpPr>
          <p:cNvPr id="15" name="Rectangle 14">
            <a:extLst>
              <a:ext uri="{FF2B5EF4-FFF2-40B4-BE49-F238E27FC236}">
                <a16:creationId xmlns:a16="http://schemas.microsoft.com/office/drawing/2014/main" id="{90360B87-BB42-9BD1-54A1-A334B33AA584}"/>
              </a:ext>
            </a:extLst>
          </p:cNvPr>
          <p:cNvSpPr/>
          <p:nvPr/>
        </p:nvSpPr>
        <p:spPr>
          <a:xfrm>
            <a:off x="4292180" y="4304687"/>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a:extLst>
              <a:ext uri="{FF2B5EF4-FFF2-40B4-BE49-F238E27FC236}">
                <a16:creationId xmlns:a16="http://schemas.microsoft.com/office/drawing/2014/main" id="{BB412934-818B-5EFA-6DAF-6809CE8FB2DA}"/>
              </a:ext>
            </a:extLst>
          </p:cNvPr>
          <p:cNvCxnSpPr>
            <a:stCxn id="17" idx="3"/>
          </p:cNvCxnSpPr>
          <p:nvPr/>
        </p:nvCxnSpPr>
        <p:spPr bwMode="auto">
          <a:xfrm>
            <a:off x="3020508" y="4644353"/>
            <a:ext cx="1317638"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Rectangle 16">
            <a:extLst>
              <a:ext uri="{FF2B5EF4-FFF2-40B4-BE49-F238E27FC236}">
                <a16:creationId xmlns:a16="http://schemas.microsoft.com/office/drawing/2014/main" id="{9BDD4309-EB39-3BE7-9469-600F09854602}"/>
              </a:ext>
            </a:extLst>
          </p:cNvPr>
          <p:cNvSpPr/>
          <p:nvPr/>
        </p:nvSpPr>
        <p:spPr>
          <a:xfrm>
            <a:off x="2912508" y="4590353"/>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E641004A-1B17-D5C3-181C-9D6127FCB2B3}"/>
              </a:ext>
            </a:extLst>
          </p:cNvPr>
          <p:cNvSpPr/>
          <p:nvPr/>
        </p:nvSpPr>
        <p:spPr bwMode="auto">
          <a:xfrm>
            <a:off x="3351389" y="4576500"/>
            <a:ext cx="459354"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solidFill>
                  <a:schemeClr val="bg1"/>
                </a:solidFill>
                <a:latin typeface="Arial" panose="020B0604020202020204" pitchFamily="34" charset="0"/>
                <a:cs typeface="Arial" panose="020B0604020202020204" pitchFamily="34" charset="0"/>
              </a:rPr>
              <a:t>Fluid Flow</a:t>
            </a:r>
          </a:p>
        </p:txBody>
      </p:sp>
      <p:sp>
        <p:nvSpPr>
          <p:cNvPr id="19" name="Rectangle 18">
            <a:extLst>
              <a:ext uri="{FF2B5EF4-FFF2-40B4-BE49-F238E27FC236}">
                <a16:creationId xmlns:a16="http://schemas.microsoft.com/office/drawing/2014/main" id="{39F67803-5BBD-48A4-9259-C5DBC2553907}"/>
              </a:ext>
            </a:extLst>
          </p:cNvPr>
          <p:cNvSpPr/>
          <p:nvPr/>
        </p:nvSpPr>
        <p:spPr>
          <a:xfrm>
            <a:off x="4294308" y="458229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Oval 19">
            <a:extLst>
              <a:ext uri="{FF2B5EF4-FFF2-40B4-BE49-F238E27FC236}">
                <a16:creationId xmlns:a16="http://schemas.microsoft.com/office/drawing/2014/main" id="{50B43787-110E-BA6D-ED2D-3FA19F0BAF18}"/>
              </a:ext>
            </a:extLst>
          </p:cNvPr>
          <p:cNvSpPr/>
          <p:nvPr/>
        </p:nvSpPr>
        <p:spPr bwMode="auto">
          <a:xfrm>
            <a:off x="3975109" y="4276855"/>
            <a:ext cx="111407" cy="429638"/>
          </a:xfrm>
          <a:prstGeom prst="ellipse">
            <a:avLst/>
          </a:prstGeom>
          <a:noFill/>
          <a:ln w="9525" cap="flat" cmpd="sng" algn="ctr">
            <a:solidFill>
              <a:srgbClr val="0000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90000"/>
              </a:lnSpc>
              <a:spcAft>
                <a:spcPct val="10000"/>
              </a:spcAft>
              <a:buSzPct val="125000"/>
            </a:pPr>
            <a:endParaRPr lang="en-US" sz="1350">
              <a:latin typeface="Arial" pitchFamily="-107" charset="0"/>
            </a:endParaRPr>
          </a:p>
        </p:txBody>
      </p:sp>
      <p:sp>
        <p:nvSpPr>
          <p:cNvPr id="2" name="Date Placeholder 1">
            <a:extLst>
              <a:ext uri="{FF2B5EF4-FFF2-40B4-BE49-F238E27FC236}">
                <a16:creationId xmlns:a16="http://schemas.microsoft.com/office/drawing/2014/main" id="{16F4D907-539C-4D35-3033-7221F9034EE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6-4</a:t>
            </a:r>
          </a:p>
        </p:txBody>
      </p:sp>
      <p:sp>
        <p:nvSpPr>
          <p:cNvPr id="3" name="Title 1">
            <a:extLst>
              <a:ext uri="{FF2B5EF4-FFF2-40B4-BE49-F238E27FC236}">
                <a16:creationId xmlns:a16="http://schemas.microsoft.com/office/drawing/2014/main" id="{FD57A682-63E0-6AFC-0C87-79748E24A8D7}"/>
              </a:ext>
            </a:extLst>
          </p:cNvPr>
          <p:cNvSpPr>
            <a:spLocks noGrp="1"/>
          </p:cNvSpPr>
          <p:nvPr>
            <p:ph type="title"/>
          </p:nvPr>
        </p:nvSpPr>
        <p:spPr>
          <a:xfrm>
            <a:off x="457200" y="274638"/>
            <a:ext cx="8229600" cy="1143000"/>
          </a:xfrm>
        </p:spPr>
        <p:txBody>
          <a:bodyPr/>
          <a:lstStyle/>
          <a:p>
            <a:r>
              <a:rPr lang="en-US" dirty="0"/>
              <a:t>Figure 6-4</a:t>
            </a:r>
            <a:br>
              <a:rPr lang="en-US" dirty="0"/>
            </a:br>
            <a:r>
              <a:rPr lang="en-US" dirty="0"/>
              <a:t>Recreated original</a:t>
            </a:r>
          </a:p>
        </p:txBody>
      </p:sp>
      <p:sp>
        <p:nvSpPr>
          <p:cNvPr id="12" name="Date Placeholder 3">
            <a:extLst>
              <a:ext uri="{FF2B5EF4-FFF2-40B4-BE49-F238E27FC236}">
                <a16:creationId xmlns:a16="http://schemas.microsoft.com/office/drawing/2014/main" id="{DA4E5D5C-CD2F-8719-81A4-723AD1A8BC47}"/>
              </a:ext>
            </a:extLst>
          </p:cNvPr>
          <p:cNvSpPr>
            <a:spLocks noGrp="1"/>
          </p:cNvSpPr>
          <p:nvPr>
            <p:ph type="dt" sz="half" idx="2"/>
          </p:nvPr>
        </p:nvSpPr>
        <p:spPr>
          <a:xfrm>
            <a:off x="85725" y="6533924"/>
            <a:ext cx="742950" cy="260350"/>
          </a:xfrm>
        </p:spPr>
        <p:txBody>
          <a:bodyPr/>
          <a:lstStyle/>
          <a:p>
            <a:pPr>
              <a:defRPr/>
            </a:pPr>
            <a:r>
              <a:rPr lang="en-US"/>
              <a:t>28 Mar 2024</a:t>
            </a:r>
            <a:endParaRPr lang="en-US" dirty="0"/>
          </a:p>
        </p:txBody>
      </p:sp>
    </p:spTree>
    <p:extLst>
      <p:ext uri="{BB962C8B-B14F-4D97-AF65-F5344CB8AC3E}">
        <p14:creationId xmlns:p14="http://schemas.microsoft.com/office/powerpoint/2010/main" val="2096472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EA09-60AF-F8C6-4C2D-F688398F1712}"/>
            </a:ext>
          </a:extLst>
        </p:cNvPr>
        <p:cNvGrpSpPr/>
        <p:nvPr/>
      </p:nvGrpSpPr>
      <p:grpSpPr>
        <a:xfrm>
          <a:off x="0" y="0"/>
          <a:ext cx="0" cy="0"/>
          <a:chOff x="0" y="0"/>
          <a:chExt cx="0" cy="0"/>
        </a:xfrm>
      </p:grpSpPr>
      <p:grpSp>
        <p:nvGrpSpPr>
          <p:cNvPr id="7194" name="Group 26">
            <a:extLst>
              <a:ext uri="{FF2B5EF4-FFF2-40B4-BE49-F238E27FC236}">
                <a16:creationId xmlns:a16="http://schemas.microsoft.com/office/drawing/2014/main" id="{B500344A-60BB-069C-D68F-33A3700873F3}"/>
              </a:ext>
            </a:extLst>
          </p:cNvPr>
          <p:cNvGrpSpPr>
            <a:grpSpLocks/>
          </p:cNvGrpSpPr>
          <p:nvPr/>
        </p:nvGrpSpPr>
        <p:grpSpPr bwMode="auto">
          <a:xfrm>
            <a:off x="2133600" y="1981200"/>
            <a:ext cx="3962400" cy="3124200"/>
            <a:chOff x="384" y="768"/>
            <a:chExt cx="2496" cy="1968"/>
          </a:xfrm>
        </p:grpSpPr>
        <p:sp>
          <p:nvSpPr>
            <p:cNvPr id="7173" name="AutoShape 5">
              <a:extLst>
                <a:ext uri="{FF2B5EF4-FFF2-40B4-BE49-F238E27FC236}">
                  <a16:creationId xmlns:a16="http://schemas.microsoft.com/office/drawing/2014/main" id="{8A402EDF-95CD-0F36-8433-5BD963DC0B23}"/>
                </a:ext>
              </a:extLst>
            </p:cNvPr>
            <p:cNvSpPr>
              <a:spLocks noChangeArrowheads="1"/>
            </p:cNvSpPr>
            <p:nvPr/>
          </p:nvSpPr>
          <p:spPr bwMode="auto">
            <a:xfrm>
              <a:off x="384" y="768"/>
              <a:ext cx="2496" cy="1968"/>
            </a:xfrm>
            <a:prstGeom prst="cube">
              <a:avLst>
                <a:gd name="adj" fmla="val 1780"/>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585B3531-B10D-1208-3E45-BA311A268E3E}"/>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EF86747C-E880-A50D-CC28-4FE20331EE38}"/>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dirty="0">
                  <a:solidFill>
                    <a:schemeClr val="bg1"/>
                  </a:solidFill>
                </a:rPr>
                <a:t>S/C</a:t>
              </a:r>
            </a:p>
            <a:p>
              <a:pPr algn="ctr"/>
              <a:r>
                <a:rPr lang="en-US" altLang="en-US" sz="1200" dirty="0">
                  <a:solidFill>
                    <a:schemeClr val="bg1"/>
                  </a:solidFill>
                </a:rPr>
                <a:t>Transceiver</a:t>
              </a:r>
            </a:p>
          </p:txBody>
        </p:sp>
        <p:sp>
          <p:nvSpPr>
            <p:cNvPr id="7189" name="AutoShape 21">
              <a:extLst>
                <a:ext uri="{FF2B5EF4-FFF2-40B4-BE49-F238E27FC236}">
                  <a16:creationId xmlns:a16="http://schemas.microsoft.com/office/drawing/2014/main" id="{D5938923-D498-587B-CFA9-6A34112D8E37}"/>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dirty="0">
                  <a:solidFill>
                    <a:schemeClr val="bg1"/>
                  </a:solidFill>
                </a:rPr>
                <a:t>Attitude</a:t>
              </a:r>
            </a:p>
            <a:p>
              <a:pPr algn="ctr"/>
              <a:r>
                <a:rPr lang="en-US" altLang="en-US" sz="1200" dirty="0">
                  <a:solidFill>
                    <a:schemeClr val="bg1"/>
                  </a:solidFill>
                </a:rPr>
                <a:t>Control</a:t>
              </a:r>
            </a:p>
            <a:p>
              <a:pPr algn="ctr"/>
              <a:r>
                <a:rPr lang="en-US" altLang="en-US" sz="1200" dirty="0">
                  <a:solidFill>
                    <a:schemeClr val="bg1"/>
                  </a:solidFill>
                </a:rPr>
                <a:t>Computer</a:t>
              </a:r>
              <a:endParaRPr lang="en-US" altLang="en-US" sz="1200" dirty="0"/>
            </a:p>
          </p:txBody>
        </p:sp>
        <p:sp>
          <p:nvSpPr>
            <p:cNvPr id="7190" name="AutoShape 22">
              <a:extLst>
                <a:ext uri="{FF2B5EF4-FFF2-40B4-BE49-F238E27FC236}">
                  <a16:creationId xmlns:a16="http://schemas.microsoft.com/office/drawing/2014/main" id="{80E718FB-F321-D127-AF7F-13FBA4203803}"/>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225" name="Text Box 57">
            <a:extLst>
              <a:ext uri="{FF2B5EF4-FFF2-40B4-BE49-F238E27FC236}">
                <a16:creationId xmlns:a16="http://schemas.microsoft.com/office/drawing/2014/main" id="{B19F8DA6-7B05-C66E-95FA-3A4BF42AB697}"/>
              </a:ext>
            </a:extLst>
          </p:cNvPr>
          <p:cNvSpPr txBox="1">
            <a:spLocks noChangeArrowheads="1"/>
          </p:cNvSpPr>
          <p:nvPr/>
        </p:nvSpPr>
        <p:spPr bwMode="auto">
          <a:xfrm>
            <a:off x="2400300" y="22796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2" name="Rectangle 1">
            <a:extLst>
              <a:ext uri="{FF2B5EF4-FFF2-40B4-BE49-F238E27FC236}">
                <a16:creationId xmlns:a16="http://schemas.microsoft.com/office/drawing/2014/main" id="{BB78F533-6679-A53C-7F1C-B00136098079}"/>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Physical View Example</a:t>
            </a:r>
          </a:p>
          <a:p>
            <a:pPr algn="ctr"/>
            <a:r>
              <a:rPr lang="en-GB" dirty="0">
                <a:solidFill>
                  <a:srgbClr val="0099A6"/>
                </a:solidFill>
              </a:rPr>
              <a:t>Components &amp; Connectors</a:t>
            </a:r>
            <a:endParaRPr lang="en-US" dirty="0">
              <a:solidFill>
                <a:srgbClr val="FF0000"/>
              </a:solidFill>
            </a:endParaRPr>
          </a:p>
        </p:txBody>
      </p:sp>
      <p:sp>
        <p:nvSpPr>
          <p:cNvPr id="3" name="Date Placeholder 2">
            <a:extLst>
              <a:ext uri="{FF2B5EF4-FFF2-40B4-BE49-F238E27FC236}">
                <a16:creationId xmlns:a16="http://schemas.microsoft.com/office/drawing/2014/main" id="{2B33BD15-4251-AEF1-46BD-D55195C3794D}"/>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4" name="Moon 3">
            <a:extLst>
              <a:ext uri="{FF2B5EF4-FFF2-40B4-BE49-F238E27FC236}">
                <a16:creationId xmlns:a16="http://schemas.microsoft.com/office/drawing/2014/main" id="{DDEC264D-B5F2-DB66-A6FD-BCDACA368F69}"/>
              </a:ext>
            </a:extLst>
          </p:cNvPr>
          <p:cNvSpPr/>
          <p:nvPr/>
        </p:nvSpPr>
        <p:spPr bwMode="auto">
          <a:xfrm rot="10800000">
            <a:off x="1524000" y="4118776"/>
            <a:ext cx="609600" cy="1143000"/>
          </a:xfrm>
          <a:prstGeom prst="moon">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TextBox 5">
            <a:extLst>
              <a:ext uri="{FF2B5EF4-FFF2-40B4-BE49-F238E27FC236}">
                <a16:creationId xmlns:a16="http://schemas.microsoft.com/office/drawing/2014/main" id="{45669490-D3E3-4DAB-F422-0C18D8354DAA}"/>
              </a:ext>
            </a:extLst>
          </p:cNvPr>
          <p:cNvSpPr txBox="1"/>
          <p:nvPr/>
        </p:nvSpPr>
        <p:spPr>
          <a:xfrm>
            <a:off x="1104900" y="5257800"/>
            <a:ext cx="1447800" cy="276999"/>
          </a:xfrm>
          <a:prstGeom prst="rect">
            <a:avLst/>
          </a:prstGeom>
          <a:noFill/>
        </p:spPr>
        <p:txBody>
          <a:bodyPr wrap="square">
            <a:spAutoFit/>
          </a:bodyPr>
          <a:lstStyle/>
          <a:p>
            <a:r>
              <a:rPr lang="en-US" altLang="en-US" sz="1200" dirty="0"/>
              <a:t>RF Antenna</a:t>
            </a:r>
            <a:endParaRPr lang="en-US" sz="1200" dirty="0"/>
          </a:p>
        </p:txBody>
      </p:sp>
      <p:sp>
        <p:nvSpPr>
          <p:cNvPr id="7" name="TextBox 6">
            <a:extLst>
              <a:ext uri="{FF2B5EF4-FFF2-40B4-BE49-F238E27FC236}">
                <a16:creationId xmlns:a16="http://schemas.microsoft.com/office/drawing/2014/main" id="{3E7B7282-D5F4-0647-EB04-F2AD3F3347F0}"/>
              </a:ext>
            </a:extLst>
          </p:cNvPr>
          <p:cNvSpPr txBox="1"/>
          <p:nvPr/>
        </p:nvSpPr>
        <p:spPr>
          <a:xfrm>
            <a:off x="6286500" y="3152001"/>
            <a:ext cx="1714500" cy="830997"/>
          </a:xfrm>
          <a:prstGeom prst="rect">
            <a:avLst/>
          </a:prstGeom>
          <a:noFill/>
        </p:spPr>
        <p:txBody>
          <a:bodyPr wrap="square">
            <a:spAutoFit/>
          </a:bodyPr>
          <a:lstStyle/>
          <a:p>
            <a:r>
              <a:rPr lang="en-US" altLang="en-US" sz="1200" dirty="0"/>
              <a:t>Physical elements</a:t>
            </a:r>
          </a:p>
          <a:p>
            <a:r>
              <a:rPr lang="en-US" sz="1200" dirty="0"/>
              <a:t>- Mass</a:t>
            </a:r>
          </a:p>
          <a:p>
            <a:r>
              <a:rPr lang="en-US" sz="1200" dirty="0"/>
              <a:t>- Position</a:t>
            </a:r>
          </a:p>
          <a:p>
            <a:r>
              <a:rPr lang="en-US" sz="1200" dirty="0"/>
              <a:t>- Center of Gravity</a:t>
            </a:r>
          </a:p>
        </p:txBody>
      </p:sp>
      <p:sp>
        <p:nvSpPr>
          <p:cNvPr id="5" name="Date Placeholder 1">
            <a:extLst>
              <a:ext uri="{FF2B5EF4-FFF2-40B4-BE49-F238E27FC236}">
                <a16:creationId xmlns:a16="http://schemas.microsoft.com/office/drawing/2014/main" id="{5525A9E1-27CA-52C0-F04E-696B5FE301B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6-5</a:t>
            </a:r>
          </a:p>
        </p:txBody>
      </p:sp>
    </p:spTree>
    <p:extLst>
      <p:ext uri="{BB962C8B-B14F-4D97-AF65-F5344CB8AC3E}">
        <p14:creationId xmlns:p14="http://schemas.microsoft.com/office/powerpoint/2010/main" val="340623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5F1D-2571-0730-6368-E4BA03FCD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79CB1-861C-83EC-308F-6834B28127B5}"/>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FD385B7-9B02-926D-69DD-E2B8F44B774F}"/>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a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4F7E6AF9-263E-83ED-7763-D1D798CF20C5}"/>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973181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0A26-9461-A35B-1C1E-9EB533136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F4159-E8E3-F72B-3C30-DEB22419A1A1}"/>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D795C992-300A-37D1-1CFD-4C74FCF97542}"/>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B313C92D-DB67-52CB-F16C-DCFA3BE0200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72134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 Evolution</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for describing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protocol stacks, and developed a set of protocol stack building blocks that could be used to describe end-to-end architectures.</a:t>
            </a:r>
          </a:p>
          <a:p>
            <a:pPr lvl="1"/>
            <a:r>
              <a:rPr lang="en-US" sz="2000" dirty="0"/>
              <a:t>These extensions, and others needed to meet SC14 needs, are being incorporated into the RASDS++ update.</a:t>
            </a:r>
          </a:p>
          <a:p>
            <a:endParaRPr lang="en-US" sz="2300" dirty="0"/>
          </a:p>
        </p:txBody>
      </p:sp>
      <p:sp>
        <p:nvSpPr>
          <p:cNvPr id="4" name="Date Placeholder 3"/>
          <p:cNvSpPr>
            <a:spLocks noGrp="1"/>
          </p:cNvSpPr>
          <p:nvPr>
            <p:ph type="dt" sz="half" idx="2"/>
          </p:nvPr>
        </p:nvSpPr>
        <p:spPr>
          <a:xfrm>
            <a:off x="0" y="6553200"/>
            <a:ext cx="1731963" cy="268288"/>
          </a:xfrm>
        </p:spPr>
        <p:txBody>
          <a:bodyPr/>
          <a:lstStyle/>
          <a:p>
            <a:r>
              <a:rPr lang="en-US"/>
              <a:t>28 Mar 2024</a:t>
            </a:r>
          </a:p>
        </p:txBody>
      </p:sp>
    </p:spTree>
    <p:extLst>
      <p:ext uri="{BB962C8B-B14F-4D97-AF65-F5344CB8AC3E}">
        <p14:creationId xmlns:p14="http://schemas.microsoft.com/office/powerpoint/2010/main" val="1268922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21FA8-618B-F6DF-17F8-F1F7083601CD}"/>
            </a:ext>
          </a:extLst>
        </p:cNvPr>
        <p:cNvGrpSpPr/>
        <p:nvPr/>
      </p:nvGrpSpPr>
      <p:grpSpPr>
        <a:xfrm>
          <a:off x="0" y="0"/>
          <a:ext cx="0" cy="0"/>
          <a:chOff x="0" y="0"/>
          <a:chExt cx="0" cy="0"/>
        </a:xfrm>
      </p:grpSpPr>
      <p:sp>
        <p:nvSpPr>
          <p:cNvPr id="12" name="Date Placeholder 1">
            <a:extLst>
              <a:ext uri="{FF2B5EF4-FFF2-40B4-BE49-F238E27FC236}">
                <a16:creationId xmlns:a16="http://schemas.microsoft.com/office/drawing/2014/main" id="{A896611B-CED2-D85C-043A-9DB544B87F91}"/>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0484" name="Rectangle 3">
            <a:extLst>
              <a:ext uri="{FF2B5EF4-FFF2-40B4-BE49-F238E27FC236}">
                <a16:creationId xmlns:a16="http://schemas.microsoft.com/office/drawing/2014/main" id="{29BC9F66-DD8F-EF7D-CA7F-1BEB79029C39}"/>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BACF5D63-A581-39B6-6CC7-C16A5EA75FC4}"/>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CBF433F8-A6D2-9768-C0E1-F7C210790FA0}"/>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F0E65C6E-F6C8-7B36-7664-36A36422B49C}"/>
              </a:ext>
            </a:extLst>
          </p:cNvPr>
          <p:cNvSpPr>
            <a:spLocks noChangeArrowheads="1"/>
          </p:cNvSpPr>
          <p:nvPr/>
        </p:nvSpPr>
        <p:spPr bwMode="auto">
          <a:xfrm>
            <a:off x="4902200" y="937987"/>
            <a:ext cx="2826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monitored</a:t>
            </a:r>
          </a:p>
        </p:txBody>
      </p:sp>
      <p:sp>
        <p:nvSpPr>
          <p:cNvPr id="20491" name="Rectangle 10">
            <a:extLst>
              <a:ext uri="{FF2B5EF4-FFF2-40B4-BE49-F238E27FC236}">
                <a16:creationId xmlns:a16="http://schemas.microsoft.com/office/drawing/2014/main" id="{96141F24-8846-F4FB-12A3-821B4F29E3B6}"/>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E76A8D4B-AFCD-56AB-12DC-DA02CAFDA198}"/>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bg1"/>
                </a:solidFill>
                <a:latin typeface="+mj-lt"/>
                <a:ea typeface="ＭＳ Ｐゴシック" panose="020B0600070205080204" pitchFamily="34" charset="-128"/>
              </a:rPr>
              <a:t>Node </a:t>
            </a:r>
          </a:p>
          <a:p>
            <a:pPr algn="ctr" eaLnBrk="1" hangingPunct="1">
              <a:defRPr/>
            </a:pPr>
            <a:r>
              <a:rPr lang="en-US" sz="1800" dirty="0">
                <a:solidFill>
                  <a:schemeClr val="bg1"/>
                </a:solidFill>
                <a:latin typeface="+mj-lt"/>
                <a:ea typeface="ＭＳ Ｐゴシック" panose="020B0600070205080204" pitchFamily="34" charset="-128"/>
              </a:rPr>
              <a:t>(</a:t>
            </a:r>
            <a:r>
              <a:rPr lang="en-US" sz="1800" b="1" dirty="0">
                <a:solidFill>
                  <a:schemeClr val="bg1"/>
                </a:solidFill>
                <a:latin typeface="+mj-lt"/>
                <a:ea typeface="ＭＳ Ｐゴシック" panose="020B0600070205080204" pitchFamily="34" charset="-128"/>
              </a:rPr>
              <a:t>Component)</a:t>
            </a:r>
            <a:endParaRPr lang="en-US" sz="2000" b="1" dirty="0">
              <a:solidFill>
                <a:schemeClr val="bg1"/>
              </a:solidFill>
              <a:latin typeface="+mj-lt"/>
              <a:ea typeface="ＭＳ Ｐゴシック" panose="020B0600070205080204" pitchFamily="34" charset="-128"/>
            </a:endParaRPr>
          </a:p>
        </p:txBody>
      </p:sp>
      <p:sp>
        <p:nvSpPr>
          <p:cNvPr id="18" name="AutoShape 7">
            <a:extLst>
              <a:ext uri="{FF2B5EF4-FFF2-40B4-BE49-F238E27FC236}">
                <a16:creationId xmlns:a16="http://schemas.microsoft.com/office/drawing/2014/main" id="{AACD373F-F63F-CD11-48EB-1FD31DE52C1A}"/>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95EB0EE4-364D-8860-1719-28A03801495A}"/>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65A4C065-B48D-78FC-244B-7DE1349B5747}"/>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C3539601-98AC-6D25-EB95-88CE0F152179}"/>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7FD301C4-900C-F71A-A8D1-4195EDACE1AC}"/>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
        <p:nvSpPr>
          <p:cNvPr id="4" name="Date Placeholder 1">
            <a:extLst>
              <a:ext uri="{FF2B5EF4-FFF2-40B4-BE49-F238E27FC236}">
                <a16:creationId xmlns:a16="http://schemas.microsoft.com/office/drawing/2014/main" id="{158EE968-F2B8-D136-CB28-DE00DA557A8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7-1</a:t>
            </a:r>
          </a:p>
        </p:txBody>
      </p:sp>
    </p:spTree>
    <p:extLst>
      <p:ext uri="{BB962C8B-B14F-4D97-AF65-F5344CB8AC3E}">
        <p14:creationId xmlns:p14="http://schemas.microsoft.com/office/powerpoint/2010/main" val="3029488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B10022-E43E-287E-0767-1C3FF04D8EA1}"/>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D38B7A5E-69FA-B8ED-1644-D144D5F649B3}"/>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Rectangle 3">
            <a:extLst>
              <a:ext uri="{FF2B5EF4-FFF2-40B4-BE49-F238E27FC236}">
                <a16:creationId xmlns:a16="http://schemas.microsoft.com/office/drawing/2014/main" id="{F163CDCC-F6A1-B99D-2D10-D6FEE571776E}"/>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a:p>
            <a:pPr algn="ctr" eaLnBrk="0" hangingPunct="0">
              <a:lnSpc>
                <a:spcPct val="90000"/>
              </a:lnSpc>
            </a:pPr>
            <a:r>
              <a:rPr lang="en-US" altLang="ja-JP" sz="2000" dirty="0">
                <a:solidFill>
                  <a:srgbClr val="FF0000"/>
                </a:solidFill>
                <a:latin typeface="+mj-lt"/>
                <a:ea typeface="ＭＳ Ｐゴシック" pitchFamily="26" charset="-128"/>
                <a:cs typeface="ＭＳ Ｐゴシック" pitchFamily="26" charset="-128"/>
              </a:rPr>
              <a:t>Notes</a:t>
            </a:r>
          </a:p>
        </p:txBody>
      </p:sp>
      <p:sp>
        <p:nvSpPr>
          <p:cNvPr id="6" name="Rectangle 11">
            <a:extLst>
              <a:ext uri="{FF2B5EF4-FFF2-40B4-BE49-F238E27FC236}">
                <a16:creationId xmlns:a16="http://schemas.microsoft.com/office/drawing/2014/main" id="{42A99288-18E2-CD57-19FE-E83A475AB006}"/>
              </a:ext>
            </a:extLst>
          </p:cNvPr>
          <p:cNvSpPr>
            <a:spLocks noChangeArrowheads="1"/>
          </p:cNvSpPr>
          <p:nvPr/>
        </p:nvSpPr>
        <p:spPr bwMode="auto">
          <a:xfrm>
            <a:off x="381000" y="1371600"/>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Node/Component 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Functions.</a:t>
            </a:r>
          </a:p>
        </p:txBody>
      </p:sp>
      <p:sp>
        <p:nvSpPr>
          <p:cNvPr id="7" name="Rectangle 6">
            <a:extLst>
              <a:ext uri="{FF2B5EF4-FFF2-40B4-BE49-F238E27FC236}">
                <a16:creationId xmlns:a16="http://schemas.microsoft.com/office/drawing/2014/main" id="{27D5F066-979A-B7CE-95C7-AB17E6298787}"/>
              </a:ext>
            </a:extLst>
          </p:cNvPr>
          <p:cNvSpPr/>
          <p:nvPr/>
        </p:nvSpPr>
        <p:spPr>
          <a:xfrm>
            <a:off x="-152400" y="4114800"/>
            <a:ext cx="4168127" cy="1615827"/>
          </a:xfrm>
          <a:prstGeom prst="rect">
            <a:avLst/>
          </a:prstGeom>
        </p:spPr>
        <p:txBody>
          <a:bodyPr wrap="square">
            <a:spAutoFit/>
          </a:bodyPr>
          <a:lstStyle/>
          <a:p>
            <a:pPr lvl="1"/>
            <a:r>
              <a:rPr lang="en-US" sz="900" u="sng" dirty="0">
                <a:solidFill>
                  <a:srgbClr val="0070C0"/>
                </a:solidFill>
              </a:rPr>
              <a:t>Connectivity Viewpoint Aspect notes</a:t>
            </a:r>
          </a:p>
          <a:p>
            <a:pPr lvl="1"/>
            <a:endParaRPr lang="en-US" sz="900" u="sng" dirty="0">
              <a:solidFill>
                <a:srgbClr val="0070C0"/>
              </a:solidFill>
            </a:endParaRPr>
          </a:p>
          <a:p>
            <a:pPr lvl="1"/>
            <a:r>
              <a:rPr lang="en-US" sz="900" u="sng" dirty="0">
                <a:solidFill>
                  <a:srgbClr val="0070C0"/>
                </a:solidFill>
              </a:rPr>
              <a:t>Node</a:t>
            </a:r>
            <a:r>
              <a:rPr lang="en-US" sz="900" dirty="0">
                <a:solidFill>
                  <a:srgbClr val="0070C0"/>
                </a:solidFill>
              </a:rPr>
              <a:t>: A model of a space data system physical entity operating in a physical environment. A Node is a configuration of Engineering Objects forming a single unit for the purpose of location in space, and embodying a set of processing, storage and communication functions. </a:t>
            </a:r>
          </a:p>
          <a:p>
            <a:pPr lvl="1"/>
            <a:r>
              <a:rPr lang="en-US" sz="900" u="sng" dirty="0">
                <a:solidFill>
                  <a:srgbClr val="0070C0"/>
                </a:solidFill>
              </a:rPr>
              <a:t>Link</a:t>
            </a:r>
            <a:r>
              <a:rPr lang="en-US" sz="900" dirty="0">
                <a:solidFill>
                  <a:srgbClr val="0070C0"/>
                </a:solidFill>
              </a:rPr>
              <a:t>: A Link provides interconnections between Nodes for communication and coordination. A Link may be implemented by a wired connection or with some RF or optical communications media. </a:t>
            </a:r>
          </a:p>
        </p:txBody>
      </p:sp>
    </p:spTree>
    <p:extLst>
      <p:ext uri="{BB962C8B-B14F-4D97-AF65-F5344CB8AC3E}">
        <p14:creationId xmlns:p14="http://schemas.microsoft.com/office/powerpoint/2010/main" val="62445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809B9-6C24-5A6E-94C9-7A6C19B4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7D9F7-FD5F-1C11-EAC4-FAB1EE2A9753}"/>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(Connectivity Viewpoint aspects)</a:t>
            </a:r>
          </a:p>
        </p:txBody>
      </p:sp>
      <p:sp>
        <p:nvSpPr>
          <p:cNvPr id="6" name="Rounded Rectangle 5">
            <a:extLst>
              <a:ext uri="{FF2B5EF4-FFF2-40B4-BE49-F238E27FC236}">
                <a16:creationId xmlns:a16="http://schemas.microsoft.com/office/drawing/2014/main" id="{B3EE3164-DCD5-CCE6-BE47-BFE0764B6805}"/>
              </a:ext>
            </a:extLst>
          </p:cNvPr>
          <p:cNvSpPr/>
          <p:nvPr/>
        </p:nvSpPr>
        <p:spPr>
          <a:xfrm>
            <a:off x="5115415" y="3961258"/>
            <a:ext cx="1143429"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Port</a:t>
            </a:r>
          </a:p>
          <a:p>
            <a:pPr algn="ctr"/>
            <a:r>
              <a:rPr lang="en-US" sz="1200" dirty="0">
                <a:solidFill>
                  <a:schemeClr val="bg1"/>
                </a:solidFill>
              </a:rPr>
              <a:t>(Interface)</a:t>
            </a:r>
          </a:p>
        </p:txBody>
      </p:sp>
      <p:sp>
        <p:nvSpPr>
          <p:cNvPr id="7" name="Rounded Rectangle 6">
            <a:extLst>
              <a:ext uri="{FF2B5EF4-FFF2-40B4-BE49-F238E27FC236}">
                <a16:creationId xmlns:a16="http://schemas.microsoft.com/office/drawing/2014/main" id="{04B13A62-B48E-DB96-6C34-9E1AC742AED2}"/>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964C0EF9-9801-BB67-EA6C-BF523E90627C}"/>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95B88DD8-AB36-C43E-AD64-73723C4BF28C}"/>
              </a:ext>
            </a:extLst>
          </p:cNvPr>
          <p:cNvCxnSpPr>
            <a:cxnSpLocks/>
            <a:endCxn id="60" idx="0"/>
          </p:cNvCxnSpPr>
          <p:nvPr/>
        </p:nvCxnSpPr>
        <p:spPr>
          <a:xfrm flipH="1">
            <a:off x="3359380" y="3348865"/>
            <a:ext cx="748587" cy="728823"/>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6136427-C4C6-F55D-7EAC-C3258611217D}"/>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B6B36623-E2CC-F376-AF10-B8E76C1AD5A5}"/>
              </a:ext>
            </a:extLst>
          </p:cNvPr>
          <p:cNvSpPr txBox="1"/>
          <p:nvPr/>
        </p:nvSpPr>
        <p:spPr>
          <a:xfrm>
            <a:off x="3912579" y="3489837"/>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11D0F6E4-59AE-76FC-5436-1C9B2303AEA2}"/>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0E60F7DD-637A-902B-9E45-272687F8A8BF}"/>
              </a:ext>
            </a:extLst>
          </p:cNvPr>
          <p:cNvSpPr/>
          <p:nvPr/>
        </p:nvSpPr>
        <p:spPr>
          <a:xfrm>
            <a:off x="2895036" y="4077688"/>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FBEFB8AC-ABC7-F963-0553-AB0EB6D78894}"/>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07841565-4D3A-BE83-1AC8-8B1C972A1AF2}"/>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68883FE2-44DE-BF2C-BE7E-8FB76768A05D}"/>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B32608A-BD83-AC80-95B7-1666602D1BBA}"/>
              </a:ext>
            </a:extLst>
          </p:cNvPr>
          <p:cNvSpPr>
            <a:spLocks noGrp="1"/>
          </p:cNvSpPr>
          <p:nvPr>
            <p:ph type="dt" sz="half" idx="2"/>
          </p:nvPr>
        </p:nvSpPr>
        <p:spPr/>
        <p:txBody>
          <a:bodyPr/>
          <a:lstStyle/>
          <a:p>
            <a:pPr>
              <a:defRPr/>
            </a:pPr>
            <a:r>
              <a:rPr lang="en-US"/>
              <a:t>28 Mar 2024</a:t>
            </a:r>
            <a:endParaRPr lang="en-US" dirty="0"/>
          </a:p>
        </p:txBody>
      </p:sp>
      <p:cxnSp>
        <p:nvCxnSpPr>
          <p:cNvPr id="39" name="Straight Arrow Connector 38">
            <a:extLst>
              <a:ext uri="{FF2B5EF4-FFF2-40B4-BE49-F238E27FC236}">
                <a16:creationId xmlns:a16="http://schemas.microsoft.com/office/drawing/2014/main" id="{115C7B33-DBB1-360D-EF41-C2D0D43248AE}"/>
              </a:ext>
            </a:extLst>
          </p:cNvPr>
          <p:cNvCxnSpPr>
            <a:cxnSpLocks/>
            <a:endCxn id="6" idx="0"/>
          </p:cNvCxnSpPr>
          <p:nvPr/>
        </p:nvCxnSpPr>
        <p:spPr>
          <a:xfrm>
            <a:off x="4679681" y="3348865"/>
            <a:ext cx="1007449"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E10394D9-3146-EFCE-304E-0922C4043115}"/>
              </a:ext>
            </a:extLst>
          </p:cNvPr>
          <p:cNvCxnSpPr>
            <a:cxnSpLocks/>
            <a:stCxn id="60" idx="1"/>
            <a:endCxn id="69" idx="2"/>
          </p:cNvCxnSpPr>
          <p:nvPr/>
        </p:nvCxnSpPr>
        <p:spPr>
          <a:xfrm flipH="1" flipV="1">
            <a:off x="2434066" y="3337692"/>
            <a:ext cx="460970" cy="997171"/>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4450816-A82D-4F02-4599-1CD6BDD90104}"/>
              </a:ext>
            </a:extLst>
          </p:cNvPr>
          <p:cNvSpPr txBox="1"/>
          <p:nvPr/>
        </p:nvSpPr>
        <p:spPr>
          <a:xfrm>
            <a:off x="4929960" y="3386749"/>
            <a:ext cx="830677" cy="219291"/>
          </a:xfrm>
          <a:prstGeom prst="rect">
            <a:avLst/>
          </a:prstGeom>
          <a:noFill/>
        </p:spPr>
        <p:txBody>
          <a:bodyPr wrap="square" rtlCol="0">
            <a:spAutoFit/>
          </a:bodyPr>
          <a:lstStyle>
            <a:defPPr>
              <a:defRPr lang="en-US"/>
            </a:defPPr>
            <a:lvl1pPr>
              <a:defRPr sz="825"/>
            </a:lvl1pPr>
          </a:lstStyle>
          <a:p>
            <a:r>
              <a:rPr lang="en-US" dirty="0"/>
              <a:t>Has 1…</a:t>
            </a:r>
          </a:p>
        </p:txBody>
      </p:sp>
      <p:sp>
        <p:nvSpPr>
          <p:cNvPr id="21" name="Rounded Rectangle 20">
            <a:extLst>
              <a:ext uri="{FF2B5EF4-FFF2-40B4-BE49-F238E27FC236}">
                <a16:creationId xmlns:a16="http://schemas.microsoft.com/office/drawing/2014/main" id="{9453B109-62DE-88BA-5304-F6B22BABFABD}"/>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4BFE3498-A63E-E0CE-62A3-A1F39E1C3BDD}"/>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CA377B41-B127-BB26-090B-1F66CC8B2BAA}"/>
              </a:ext>
            </a:extLst>
          </p:cNvPr>
          <p:cNvSpPr/>
          <p:nvPr/>
        </p:nvSpPr>
        <p:spPr>
          <a:xfrm>
            <a:off x="6497941" y="1998916"/>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Persons</a:t>
            </a:r>
          </a:p>
        </p:txBody>
      </p:sp>
      <p:cxnSp>
        <p:nvCxnSpPr>
          <p:cNvPr id="24" name="Straight Arrow Connector 23">
            <a:extLst>
              <a:ext uri="{FF2B5EF4-FFF2-40B4-BE49-F238E27FC236}">
                <a16:creationId xmlns:a16="http://schemas.microsoft.com/office/drawing/2014/main" id="{99832C3E-DFEE-3566-9934-B8E1983659D5}"/>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E7C7906-C708-2CC0-AEF5-765559791C92}"/>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648D753-5E2B-FF0D-827F-4A8C57124A8F}"/>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2CBD0A0-B8D0-702A-8F93-56192A70B3D2}"/>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67EAFF6B-0F7B-D05E-79E8-64AE2A556C7A}"/>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9DF42356-4314-DF23-25DD-A87F6CDDA61C}"/>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D0381CC-3F4C-7226-9D0C-155F35DE623B}"/>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61A5BF2B-E0AB-32E4-43FA-6152EAAA227A}"/>
              </a:ext>
            </a:extLst>
          </p:cNvPr>
          <p:cNvSpPr/>
          <p:nvPr/>
        </p:nvSpPr>
        <p:spPr>
          <a:xfrm>
            <a:off x="6830749" y="4730932"/>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B5D03A83-0EA0-6262-6231-2934B3D5B2D2}"/>
              </a:ext>
            </a:extLst>
          </p:cNvPr>
          <p:cNvSpPr txBox="1"/>
          <p:nvPr/>
        </p:nvSpPr>
        <p:spPr>
          <a:xfrm>
            <a:off x="6290331" y="4415265"/>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2ED1BBC2-C31E-EED5-A2BA-35B52A46B9A4}"/>
              </a:ext>
            </a:extLst>
          </p:cNvPr>
          <p:cNvCxnSpPr>
            <a:cxnSpLocks/>
            <a:endCxn id="40" idx="1"/>
          </p:cNvCxnSpPr>
          <p:nvPr/>
        </p:nvCxnSpPr>
        <p:spPr>
          <a:xfrm>
            <a:off x="5867400" y="4475608"/>
            <a:ext cx="963349" cy="5124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4E63BF72-4C3E-4BD9-C167-63AFB69CB438}"/>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15EC443A-B4F6-713A-054A-95682E05B0D7}"/>
              </a:ext>
            </a:extLst>
          </p:cNvPr>
          <p:cNvSpPr txBox="1"/>
          <p:nvPr/>
        </p:nvSpPr>
        <p:spPr>
          <a:xfrm>
            <a:off x="5300844" y="2451430"/>
            <a:ext cx="871537" cy="473206"/>
          </a:xfrm>
          <a:prstGeom prst="rect">
            <a:avLst/>
          </a:prstGeom>
          <a:noFill/>
        </p:spPr>
        <p:txBody>
          <a:bodyPr wrap="square" rtlCol="0">
            <a:spAutoFit/>
          </a:bodyPr>
          <a:lstStyle/>
          <a:p>
            <a:r>
              <a:rPr lang="en-US" sz="825" dirty="0"/>
              <a:t>Composed of / Aggregation of  …</a:t>
            </a:r>
          </a:p>
        </p:txBody>
      </p:sp>
      <p:sp>
        <p:nvSpPr>
          <p:cNvPr id="50" name="Rounded Rectangle 49">
            <a:extLst>
              <a:ext uri="{FF2B5EF4-FFF2-40B4-BE49-F238E27FC236}">
                <a16:creationId xmlns:a16="http://schemas.microsoft.com/office/drawing/2014/main" id="{088B7DBC-3917-2E63-BFDC-3E613B306D0F}"/>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BE1A6731-BBBF-7EAE-7695-42D73B565671}"/>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7C018E0-3BB9-F63D-F5ED-C370C5DF936E}"/>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7252CF3-EB1A-8816-B87A-6E9D961A2647}"/>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38E5861B-CBDB-997C-677B-E0F584DD971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B78A431B-C064-3DBE-0A08-E56DA2FBE501}"/>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817AEBBC-3307-2CF2-C14C-22D26B37146D}"/>
              </a:ext>
            </a:extLst>
          </p:cNvPr>
          <p:cNvCxnSpPr>
            <a:cxnSpLocks/>
            <a:stCxn id="77" idx="0"/>
            <a:endCxn id="6" idx="2"/>
          </p:cNvCxnSpPr>
          <p:nvPr/>
        </p:nvCxnSpPr>
        <p:spPr>
          <a:xfrm flipV="1">
            <a:off x="5205519" y="4475608"/>
            <a:ext cx="481611" cy="939979"/>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8AB9D83F-6A63-A2FA-82EC-B0DB7D28976D}"/>
              </a:ext>
            </a:extLst>
          </p:cNvPr>
          <p:cNvSpPr/>
          <p:nvPr/>
        </p:nvSpPr>
        <p:spPr>
          <a:xfrm>
            <a:off x="4633804" y="5415587"/>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83" name="TextBox 82">
            <a:extLst>
              <a:ext uri="{FF2B5EF4-FFF2-40B4-BE49-F238E27FC236}">
                <a16:creationId xmlns:a16="http://schemas.microsoft.com/office/drawing/2014/main" id="{9CADE6F1-9252-1199-4A1D-5BD023954484}"/>
              </a:ext>
            </a:extLst>
          </p:cNvPr>
          <p:cNvSpPr txBox="1"/>
          <p:nvPr/>
        </p:nvSpPr>
        <p:spPr>
          <a:xfrm>
            <a:off x="1885677" y="3537473"/>
            <a:ext cx="767102" cy="219291"/>
          </a:xfrm>
          <a:prstGeom prst="rect">
            <a:avLst/>
          </a:prstGeom>
          <a:noFill/>
        </p:spPr>
        <p:txBody>
          <a:bodyPr wrap="square" rtlCol="0">
            <a:spAutoFit/>
          </a:bodyPr>
          <a:lstStyle/>
          <a:p>
            <a:r>
              <a:rPr lang="en-US" sz="825" dirty="0"/>
              <a:t>Offers 0..</a:t>
            </a:r>
          </a:p>
        </p:txBody>
      </p:sp>
      <p:sp>
        <p:nvSpPr>
          <p:cNvPr id="8" name="Date Placeholder 1">
            <a:extLst>
              <a:ext uri="{FF2B5EF4-FFF2-40B4-BE49-F238E27FC236}">
                <a16:creationId xmlns:a16="http://schemas.microsoft.com/office/drawing/2014/main" id="{9A0DC7B7-5172-9703-EB87-412D114DE3A1}"/>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7-2</a:t>
            </a:r>
          </a:p>
        </p:txBody>
      </p:sp>
      <p:sp>
        <p:nvSpPr>
          <p:cNvPr id="9" name="Rounded Rectangle 8">
            <a:extLst>
              <a:ext uri="{FF2B5EF4-FFF2-40B4-BE49-F238E27FC236}">
                <a16:creationId xmlns:a16="http://schemas.microsoft.com/office/drawing/2014/main" id="{A8EA4D48-5DB7-0548-C5D0-AC128E723A43}"/>
              </a:ext>
            </a:extLst>
          </p:cNvPr>
          <p:cNvSpPr/>
          <p:nvPr/>
        </p:nvSpPr>
        <p:spPr>
          <a:xfrm>
            <a:off x="2387830" y="5438719"/>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ICD</a:t>
            </a:r>
          </a:p>
        </p:txBody>
      </p:sp>
      <p:sp>
        <p:nvSpPr>
          <p:cNvPr id="10" name="TextBox 9">
            <a:extLst>
              <a:ext uri="{FF2B5EF4-FFF2-40B4-BE49-F238E27FC236}">
                <a16:creationId xmlns:a16="http://schemas.microsoft.com/office/drawing/2014/main" id="{0ED17425-5C47-AA9F-140B-2D6D9978EFEB}"/>
              </a:ext>
            </a:extLst>
          </p:cNvPr>
          <p:cNvSpPr txBox="1"/>
          <p:nvPr/>
        </p:nvSpPr>
        <p:spPr>
          <a:xfrm>
            <a:off x="3442811" y="5759414"/>
            <a:ext cx="853319" cy="346249"/>
          </a:xfrm>
          <a:prstGeom prst="rect">
            <a:avLst/>
          </a:prstGeom>
          <a:noFill/>
        </p:spPr>
        <p:txBody>
          <a:bodyPr wrap="square" rtlCol="0">
            <a:spAutoFit/>
          </a:bodyPr>
          <a:lstStyle/>
          <a:p>
            <a:r>
              <a:rPr lang="en-US" sz="825" dirty="0"/>
              <a:t>References 1..</a:t>
            </a:r>
          </a:p>
        </p:txBody>
      </p:sp>
      <p:cxnSp>
        <p:nvCxnSpPr>
          <p:cNvPr id="11" name="Straight Arrow Connector 10">
            <a:extLst>
              <a:ext uri="{FF2B5EF4-FFF2-40B4-BE49-F238E27FC236}">
                <a16:creationId xmlns:a16="http://schemas.microsoft.com/office/drawing/2014/main" id="{649CD70D-BDBB-9123-2F91-AA49E9496FAB}"/>
              </a:ext>
            </a:extLst>
          </p:cNvPr>
          <p:cNvCxnSpPr>
            <a:cxnSpLocks/>
            <a:stCxn id="9" idx="3"/>
            <a:endCxn id="77" idx="1"/>
          </p:cNvCxnSpPr>
          <p:nvPr/>
        </p:nvCxnSpPr>
        <p:spPr>
          <a:xfrm flipV="1">
            <a:off x="3359380" y="5672762"/>
            <a:ext cx="1274424" cy="2313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CEE0FBA-F720-E07E-EDAA-5C843CF92663}"/>
              </a:ext>
            </a:extLst>
          </p:cNvPr>
          <p:cNvSpPr txBox="1"/>
          <p:nvPr/>
        </p:nvSpPr>
        <p:spPr>
          <a:xfrm>
            <a:off x="5359136" y="5101116"/>
            <a:ext cx="853319" cy="219291"/>
          </a:xfrm>
          <a:prstGeom prst="rect">
            <a:avLst/>
          </a:prstGeom>
          <a:noFill/>
        </p:spPr>
        <p:txBody>
          <a:bodyPr wrap="square" rtlCol="0">
            <a:spAutoFit/>
          </a:bodyPr>
          <a:lstStyle/>
          <a:p>
            <a:r>
              <a:rPr lang="en-US" sz="825" dirty="0"/>
              <a:t>Defines </a:t>
            </a:r>
          </a:p>
        </p:txBody>
      </p:sp>
      <p:cxnSp>
        <p:nvCxnSpPr>
          <p:cNvPr id="3" name="Straight Arrow Connector 2">
            <a:extLst>
              <a:ext uri="{FF2B5EF4-FFF2-40B4-BE49-F238E27FC236}">
                <a16:creationId xmlns:a16="http://schemas.microsoft.com/office/drawing/2014/main" id="{47050D52-4137-89AC-28BC-BB453A938093}"/>
              </a:ext>
            </a:extLst>
          </p:cNvPr>
          <p:cNvCxnSpPr>
            <a:cxnSpLocks/>
            <a:stCxn id="9" idx="0"/>
            <a:endCxn id="6" idx="1"/>
          </p:cNvCxnSpPr>
          <p:nvPr/>
        </p:nvCxnSpPr>
        <p:spPr>
          <a:xfrm flipV="1">
            <a:off x="2873605" y="4218433"/>
            <a:ext cx="2241810" cy="122028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0E995F6-827A-85CB-CC21-4D752C4F9555}"/>
              </a:ext>
            </a:extLst>
          </p:cNvPr>
          <p:cNvSpPr txBox="1"/>
          <p:nvPr/>
        </p:nvSpPr>
        <p:spPr>
          <a:xfrm>
            <a:off x="2683204" y="4960972"/>
            <a:ext cx="853319" cy="346249"/>
          </a:xfrm>
          <a:prstGeom prst="rect">
            <a:avLst/>
          </a:prstGeom>
          <a:noFill/>
        </p:spPr>
        <p:txBody>
          <a:bodyPr wrap="square" rtlCol="0">
            <a:spAutoFit/>
          </a:bodyPr>
          <a:lstStyle/>
          <a:p>
            <a:r>
              <a:rPr lang="en-US" sz="825" dirty="0"/>
              <a:t>Documents … </a:t>
            </a:r>
          </a:p>
        </p:txBody>
      </p:sp>
    </p:spTree>
    <p:extLst>
      <p:ext uri="{BB962C8B-B14F-4D97-AF65-F5344CB8AC3E}">
        <p14:creationId xmlns:p14="http://schemas.microsoft.com/office/powerpoint/2010/main" val="576720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95ECA64-4F8B-011F-4D42-DC521DD9C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C71DD-5ED6-D198-8A90-329762C1FE08}"/>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Connectivity</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675DF282-5107-3BC7-AD8C-93A9C9993CD5}"/>
              </a:ext>
            </a:extLst>
          </p:cNvPr>
          <p:cNvSpPr/>
          <p:nvPr/>
        </p:nvSpPr>
        <p:spPr>
          <a:xfrm>
            <a:off x="4929960" y="3961258"/>
            <a:ext cx="1435316"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Communication Protocol</a:t>
            </a:r>
          </a:p>
        </p:txBody>
      </p:sp>
      <p:sp>
        <p:nvSpPr>
          <p:cNvPr id="7" name="Rounded Rectangle 6">
            <a:extLst>
              <a:ext uri="{FF2B5EF4-FFF2-40B4-BE49-F238E27FC236}">
                <a16:creationId xmlns:a16="http://schemas.microsoft.com/office/drawing/2014/main" id="{8E7CDDBF-7ACB-F3A0-7248-58565F50D7DA}"/>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6000A319-7CE8-070A-01FA-9AD1EAD750AD}"/>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p:txBody>
      </p:sp>
      <p:cxnSp>
        <p:nvCxnSpPr>
          <p:cNvPr id="14" name="Straight Arrow Connector 13">
            <a:extLst>
              <a:ext uri="{FF2B5EF4-FFF2-40B4-BE49-F238E27FC236}">
                <a16:creationId xmlns:a16="http://schemas.microsoft.com/office/drawing/2014/main" id="{88AC5EEF-88AF-26BD-6575-0871DCFC5404}"/>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AB7A137-945D-938E-45A0-4796CD39F3BC}"/>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0697B28-CA89-E26E-684C-4B3BE317BE83}"/>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1F48A94A-0C9A-2F05-BE2A-C2BB2EE9D38C}"/>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CB881845-08F9-7876-EFD1-A9311B421310}"/>
              </a:ext>
            </a:extLst>
          </p:cNvPr>
          <p:cNvSpPr/>
          <p:nvPr/>
        </p:nvSpPr>
        <p:spPr>
          <a:xfrm>
            <a:off x="3267503" y="4207147"/>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0BC55A05-E761-97C7-4554-D7F38BC25AFE}"/>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8A379833-5CCF-D9D3-D45C-925807369D8D}"/>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113C1FE8-AF63-F840-BB62-4CF50194857B}"/>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E9D430B2-8FEA-BD7F-359E-19EF1897E3D8}"/>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310957FD-4B71-4EBA-0A53-F653EE649500}"/>
              </a:ext>
            </a:extLst>
          </p:cNvPr>
          <p:cNvCxnSpPr>
            <a:cxnSpLocks/>
            <a:endCxn id="6" idx="0"/>
          </p:cNvCxnSpPr>
          <p:nvPr/>
        </p:nvCxnSpPr>
        <p:spPr>
          <a:xfrm>
            <a:off x="4679681" y="3348865"/>
            <a:ext cx="967937"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7A3C8DE-1EAD-E38F-BE9B-910C800C85F5}"/>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3E40414A-FF98-15D7-38E7-F4B973793A82}"/>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DD402DF6-ED6F-5E40-5D07-7E8EBB6BAA03}"/>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00D7E41-C5E6-1DD4-ECF8-B720B9E90DC5}"/>
              </a:ext>
            </a:extLst>
          </p:cNvPr>
          <p:cNvSpPr/>
          <p:nvPr/>
        </p:nvSpPr>
        <p:spPr>
          <a:xfrm>
            <a:off x="6497941" y="1998916"/>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F0B64F32-63B9-C1FF-8753-D9D98A2565F2}"/>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944889A-A737-5DAD-A626-7CD2D1ABB9B6}"/>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F6C0BE5-A734-F1DA-90C2-7E582B246DBB}"/>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7BAE4C01-B0C0-9F12-DB67-DDC537603922}"/>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DB92A536-A425-930F-8922-247183A4977E}"/>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2742A7B2-0BEA-6576-FA8A-056AA253F944}"/>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10806C0-4CEB-F1DF-E7BD-62A1D00ADB15}"/>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9ED33E8-5753-0EB1-CBD2-A9AB8EBEFA86}"/>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p:txBody>
      </p:sp>
      <p:sp>
        <p:nvSpPr>
          <p:cNvPr id="41" name="TextBox 40">
            <a:extLst>
              <a:ext uri="{FF2B5EF4-FFF2-40B4-BE49-F238E27FC236}">
                <a16:creationId xmlns:a16="http://schemas.microsoft.com/office/drawing/2014/main" id="{0055BFC0-DA5B-18A4-0397-E0FB0C366BD3}"/>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1373EC58-A21D-FBA9-ADC7-EF60F46F2F03}"/>
              </a:ext>
            </a:extLst>
          </p:cNvPr>
          <p:cNvCxnSpPr>
            <a:cxnSpLocks/>
            <a:stCxn id="6" idx="2"/>
            <a:endCxn id="40" idx="1"/>
          </p:cNvCxnSpPr>
          <p:nvPr/>
        </p:nvCxnSpPr>
        <p:spPr>
          <a:xfrm>
            <a:off x="5647618" y="4475608"/>
            <a:ext cx="1037527" cy="4560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F0CDC88D-B623-B74E-9973-D46AB406B350}"/>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43FA66F6-12A0-AC3C-5930-BE576ECF5815}"/>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B91819D3-883F-04EE-6F0B-510EBE9F971F}"/>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C91BC051-B587-734E-2A33-7CC983717579}"/>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4441370-9A4D-9063-5757-6D91511C6974}"/>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AC7DACD2-ED49-33D9-3ED4-D6304BA59880}"/>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D74DE3E8-FC94-C782-893E-7FEA867E0840}"/>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6D48682A-7F7C-9C3A-8840-4C18F1FA0960}"/>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7015EA31-723F-F7A5-B4E4-EBCD8169171D}"/>
              </a:ext>
            </a:extLst>
          </p:cNvPr>
          <p:cNvCxnSpPr>
            <a:cxnSpLocks/>
            <a:stCxn id="77" idx="0"/>
            <a:endCxn id="40" idx="2"/>
          </p:cNvCxnSpPr>
          <p:nvPr/>
        </p:nvCxnSpPr>
        <p:spPr>
          <a:xfrm flipV="1">
            <a:off x="6239002" y="5188880"/>
            <a:ext cx="1017858" cy="404502"/>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6BEB8FF-CFEA-0F6E-AC82-5AEEB2AD9D96}"/>
              </a:ext>
            </a:extLst>
          </p:cNvPr>
          <p:cNvSpPr/>
          <p:nvPr/>
        </p:nvSpPr>
        <p:spPr>
          <a:xfrm>
            <a:off x="5819323" y="5593382"/>
            <a:ext cx="839357"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EC20449D-08E8-C207-BD70-B6950F882096}"/>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9B041467-790B-E581-452B-E3D09067B063}"/>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100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8D1B3-46DE-366B-73F6-A9D3A5533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5DACD-7317-C6D1-105D-7D2A4125EC15}"/>
              </a:ext>
            </a:extLst>
          </p:cNvPr>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a:extLst>
              <a:ext uri="{FF2B5EF4-FFF2-40B4-BE49-F238E27FC236}">
                <a16:creationId xmlns:a16="http://schemas.microsoft.com/office/drawing/2014/main" id="{EE47C81F-7858-1765-F81B-600AF6DAC81B}"/>
              </a:ext>
            </a:extLst>
          </p:cNvPr>
          <p:cNvSpPr>
            <a:spLocks noGrp="1"/>
          </p:cNvSpPr>
          <p:nvPr>
            <p:ph type="dt" sz="half" idx="2"/>
          </p:nvPr>
        </p:nvSpPr>
        <p:spPr/>
        <p:txBody>
          <a:bodyPr/>
          <a:lstStyle/>
          <a:p>
            <a:r>
              <a:rPr lang="en-US"/>
              <a:t>28 Mar 2024</a:t>
            </a:r>
            <a:endParaRPr lang="en-GB" dirty="0"/>
          </a:p>
        </p:txBody>
      </p:sp>
      <p:sp>
        <p:nvSpPr>
          <p:cNvPr id="5" name="Cube 4">
            <a:extLst>
              <a:ext uri="{FF2B5EF4-FFF2-40B4-BE49-F238E27FC236}">
                <a16:creationId xmlns:a16="http://schemas.microsoft.com/office/drawing/2014/main" id="{3580A95E-6712-75F1-D953-5FE1DAC68C9F}"/>
              </a:ext>
            </a:extLst>
          </p:cNvPr>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ADCE8A4-790F-8CE9-508A-1F9BE59BD739}"/>
              </a:ext>
            </a:extLst>
          </p:cNvPr>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4A09FE32-8BD7-2E84-8684-B28C28FF3145}"/>
              </a:ext>
            </a:extLst>
          </p:cNvPr>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A4872F27-2CDF-1504-979B-C53C9E4C0836}"/>
              </a:ext>
            </a:extLst>
          </p:cNvPr>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E2E5B9-E684-9FC4-8213-D31F84973D32}"/>
              </a:ext>
            </a:extLst>
          </p:cNvPr>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a:extLst>
              <a:ext uri="{FF2B5EF4-FFF2-40B4-BE49-F238E27FC236}">
                <a16:creationId xmlns:a16="http://schemas.microsoft.com/office/drawing/2014/main" id="{556D23CA-EFC5-1C4F-C82D-30B2CBAD74A9}"/>
              </a:ext>
            </a:extLst>
          </p:cNvPr>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a:extLst>
              <a:ext uri="{FF2B5EF4-FFF2-40B4-BE49-F238E27FC236}">
                <a16:creationId xmlns:a16="http://schemas.microsoft.com/office/drawing/2014/main" id="{8CE0B694-332E-F554-C622-5ECC20E23309}"/>
              </a:ext>
            </a:extLst>
          </p:cNvPr>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a:extLst>
              <a:ext uri="{FF2B5EF4-FFF2-40B4-BE49-F238E27FC236}">
                <a16:creationId xmlns:a16="http://schemas.microsoft.com/office/drawing/2014/main" id="{B03E3CD2-2E54-6400-D738-9E7F1C3F9BAB}"/>
              </a:ext>
            </a:extLst>
          </p:cNvPr>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a:extLst>
              <a:ext uri="{FF2B5EF4-FFF2-40B4-BE49-F238E27FC236}">
                <a16:creationId xmlns:a16="http://schemas.microsoft.com/office/drawing/2014/main" id="{DA3A3114-57E2-C629-ED4B-6A1496EDCA3A}"/>
              </a:ext>
            </a:extLst>
          </p:cNvPr>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72C3771-003F-EBD9-0CF0-2395FE6ECDDC}"/>
              </a:ext>
            </a:extLst>
          </p:cNvPr>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a:extLst>
              <a:ext uri="{FF2B5EF4-FFF2-40B4-BE49-F238E27FC236}">
                <a16:creationId xmlns:a16="http://schemas.microsoft.com/office/drawing/2014/main" id="{33684719-1E61-7530-4567-D4B535B91D83}"/>
              </a:ext>
            </a:extLst>
          </p:cNvPr>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5257F48E-C804-243B-B2CC-C406F5BF653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190FAD67-4672-F803-99F3-564C2F547D12}"/>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1670A3EB-B296-DECF-869F-98F75A2E0FE9}"/>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7BDDDBC0-DBA3-CEA5-D06E-DDF85A741298}"/>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E6916324-73E1-E3B7-862D-8518B6675450}"/>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E88DC9A1-8302-7D45-0D5B-8286D9A19D6D}"/>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A128C2A2-E2EE-81B2-B069-C6E6582F7B53}"/>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93E883D6-09D7-8ED1-6B6F-F3C5AC19E959}"/>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38AC9182-4A2D-DD9E-9377-B0DB476F5E82}"/>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464BF73E-E699-C3C2-604B-A75E07C3D9ED}"/>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FE7E4B9C-4968-AE2F-EBC5-977B33561563}"/>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D87E139F-439A-D6C3-D91B-6BE8A85E6C52}"/>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1086D878-4E26-7CCC-B35D-A336B7464D98}"/>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9703CA13-24D6-9B31-7C2A-F091D132261B}"/>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726F54B-F7DA-1410-76D9-8D347801AEBE}"/>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
        <p:nvSpPr>
          <p:cNvPr id="13" name="Date Placeholder 1">
            <a:extLst>
              <a:ext uri="{FF2B5EF4-FFF2-40B4-BE49-F238E27FC236}">
                <a16:creationId xmlns:a16="http://schemas.microsoft.com/office/drawing/2014/main" id="{F0F1DBFC-1FA3-A945-21D1-06C06A70AE74}"/>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7-3</a:t>
            </a:r>
          </a:p>
        </p:txBody>
      </p:sp>
    </p:spTree>
    <p:extLst>
      <p:ext uri="{BB962C8B-B14F-4D97-AF65-F5344CB8AC3E}">
        <p14:creationId xmlns:p14="http://schemas.microsoft.com/office/powerpoint/2010/main" val="3501973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37A60-FFF1-9272-8E5E-A99B0890A0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C1C0B4-E0C1-D3B0-0A1D-A18169D27E9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BC6A6984-1164-714D-8FF8-154166899B6A}"/>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7197" name="Line 29">
            <a:extLst>
              <a:ext uri="{FF2B5EF4-FFF2-40B4-BE49-F238E27FC236}">
                <a16:creationId xmlns:a16="http://schemas.microsoft.com/office/drawing/2014/main" id="{02D95735-0EDC-14A8-6FF8-5DFC71A24CBC}"/>
              </a:ext>
            </a:extLst>
          </p:cNvPr>
          <p:cNvSpPr>
            <a:spLocks noChangeShapeType="1"/>
          </p:cNvSpPr>
          <p:nvPr/>
        </p:nvSpPr>
        <p:spPr bwMode="auto">
          <a:xfrm flipV="1">
            <a:off x="3109715" y="4641382"/>
            <a:ext cx="2193786" cy="7329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3" name="AutoShape 5">
            <a:extLst>
              <a:ext uri="{FF2B5EF4-FFF2-40B4-BE49-F238E27FC236}">
                <a16:creationId xmlns:a16="http://schemas.microsoft.com/office/drawing/2014/main" id="{38C3A060-593E-DD09-590D-E671543D07CB}"/>
              </a:ext>
            </a:extLst>
          </p:cNvPr>
          <p:cNvSpPr>
            <a:spLocks noChangeArrowheads="1"/>
          </p:cNvSpPr>
          <p:nvPr/>
        </p:nvSpPr>
        <p:spPr bwMode="auto">
          <a:xfrm>
            <a:off x="914404" y="2039392"/>
            <a:ext cx="2787647" cy="1443297"/>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75" name="AutoShape 7">
            <a:extLst>
              <a:ext uri="{FF2B5EF4-FFF2-40B4-BE49-F238E27FC236}">
                <a16:creationId xmlns:a16="http://schemas.microsoft.com/office/drawing/2014/main" id="{0A5445E0-8B01-0507-4EE4-E933E07DC1B9}"/>
              </a:ext>
            </a:extLst>
          </p:cNvPr>
          <p:cNvSpPr>
            <a:spLocks noChangeArrowheads="1"/>
          </p:cNvSpPr>
          <p:nvPr/>
        </p:nvSpPr>
        <p:spPr bwMode="auto">
          <a:xfrm>
            <a:off x="1221714" y="4359197"/>
            <a:ext cx="1971675" cy="1344165"/>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207" name="Rectangle 39">
            <a:extLst>
              <a:ext uri="{FF2B5EF4-FFF2-40B4-BE49-F238E27FC236}">
                <a16:creationId xmlns:a16="http://schemas.microsoft.com/office/drawing/2014/main" id="{2FB2589A-61F1-A1E5-8F48-4470443A193E}"/>
              </a:ext>
            </a:extLst>
          </p:cNvPr>
          <p:cNvSpPr>
            <a:spLocks noChangeArrowheads="1"/>
          </p:cNvSpPr>
          <p:nvPr/>
        </p:nvSpPr>
        <p:spPr bwMode="auto">
          <a:xfrm>
            <a:off x="3022997" y="5316915"/>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7" name="AutoShape 9">
            <a:extLst>
              <a:ext uri="{FF2B5EF4-FFF2-40B4-BE49-F238E27FC236}">
                <a16:creationId xmlns:a16="http://schemas.microsoft.com/office/drawing/2014/main" id="{D648144D-EBC5-A94A-561F-1BECF57E2767}"/>
              </a:ext>
            </a:extLst>
          </p:cNvPr>
          <p:cNvSpPr>
            <a:spLocks noChangeArrowheads="1"/>
          </p:cNvSpPr>
          <p:nvPr/>
        </p:nvSpPr>
        <p:spPr bwMode="auto">
          <a:xfrm>
            <a:off x="5532108" y="2216618"/>
            <a:ext cx="1706892" cy="895965"/>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211" name="Rectangle 43">
            <a:extLst>
              <a:ext uri="{FF2B5EF4-FFF2-40B4-BE49-F238E27FC236}">
                <a16:creationId xmlns:a16="http://schemas.microsoft.com/office/drawing/2014/main" id="{1E625C5E-D68C-4796-49D1-28E800490918}"/>
              </a:ext>
            </a:extLst>
          </p:cNvPr>
          <p:cNvSpPr>
            <a:spLocks noChangeArrowheads="1"/>
          </p:cNvSpPr>
          <p:nvPr/>
        </p:nvSpPr>
        <p:spPr bwMode="auto">
          <a:xfrm>
            <a:off x="6323343" y="3067439"/>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6" name="AutoShape 8">
            <a:extLst>
              <a:ext uri="{FF2B5EF4-FFF2-40B4-BE49-F238E27FC236}">
                <a16:creationId xmlns:a16="http://schemas.microsoft.com/office/drawing/2014/main" id="{56391522-4731-63E1-487F-BBA32350F57F}"/>
              </a:ext>
            </a:extLst>
          </p:cNvPr>
          <p:cNvSpPr>
            <a:spLocks noChangeArrowheads="1"/>
          </p:cNvSpPr>
          <p:nvPr/>
        </p:nvSpPr>
        <p:spPr bwMode="auto">
          <a:xfrm>
            <a:off x="5390219" y="3950136"/>
            <a:ext cx="2044693" cy="1326383"/>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210" name="Rectangle 42">
            <a:extLst>
              <a:ext uri="{FF2B5EF4-FFF2-40B4-BE49-F238E27FC236}">
                <a16:creationId xmlns:a16="http://schemas.microsoft.com/office/drawing/2014/main" id="{B37A3FDD-BEB8-5C4E-D678-7EC9D7FF5D09}"/>
              </a:ext>
            </a:extLst>
          </p:cNvPr>
          <p:cNvSpPr>
            <a:spLocks noChangeArrowheads="1"/>
          </p:cNvSpPr>
          <p:nvPr/>
        </p:nvSpPr>
        <p:spPr bwMode="auto">
          <a:xfrm>
            <a:off x="6323343" y="3986677"/>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08" name="Rectangle 40">
            <a:extLst>
              <a:ext uri="{FF2B5EF4-FFF2-40B4-BE49-F238E27FC236}">
                <a16:creationId xmlns:a16="http://schemas.microsoft.com/office/drawing/2014/main" id="{97A9526C-3070-E769-7CE4-FF8909D78461}"/>
              </a:ext>
            </a:extLst>
          </p:cNvPr>
          <p:cNvSpPr>
            <a:spLocks noChangeArrowheads="1"/>
          </p:cNvSpPr>
          <p:nvPr/>
        </p:nvSpPr>
        <p:spPr bwMode="auto">
          <a:xfrm>
            <a:off x="5303507" y="4593025"/>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92" name="Freeform 24">
            <a:extLst>
              <a:ext uri="{FF2B5EF4-FFF2-40B4-BE49-F238E27FC236}">
                <a16:creationId xmlns:a16="http://schemas.microsoft.com/office/drawing/2014/main" id="{34374457-73DA-038D-A756-38322B6123D7}"/>
              </a:ext>
            </a:extLst>
          </p:cNvPr>
          <p:cNvSpPr>
            <a:spLocks/>
          </p:cNvSpPr>
          <p:nvPr/>
        </p:nvSpPr>
        <p:spPr bwMode="auto">
          <a:xfrm rot="2821757">
            <a:off x="1501763" y="3862703"/>
            <a:ext cx="1004523" cy="182989"/>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6196218-1DAC-B751-5D73-2ED6AA671872}"/>
              </a:ext>
            </a:extLst>
          </p:cNvPr>
          <p:cNvSpPr txBox="1">
            <a:spLocks noChangeArrowheads="1"/>
          </p:cNvSpPr>
          <p:nvPr/>
        </p:nvSpPr>
        <p:spPr bwMode="auto">
          <a:xfrm>
            <a:off x="1221714" y="2257488"/>
            <a:ext cx="2064478" cy="32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 Spacecraft</a:t>
            </a:r>
          </a:p>
        </p:txBody>
      </p:sp>
      <p:sp>
        <p:nvSpPr>
          <p:cNvPr id="7226" name="Text Box 58">
            <a:extLst>
              <a:ext uri="{FF2B5EF4-FFF2-40B4-BE49-F238E27FC236}">
                <a16:creationId xmlns:a16="http://schemas.microsoft.com/office/drawing/2014/main" id="{B607CBDB-F899-CA80-65A3-2D407C3E391A}"/>
              </a:ext>
            </a:extLst>
          </p:cNvPr>
          <p:cNvSpPr txBox="1">
            <a:spLocks noChangeArrowheads="1"/>
          </p:cNvSpPr>
          <p:nvPr/>
        </p:nvSpPr>
        <p:spPr bwMode="auto">
          <a:xfrm>
            <a:off x="1567966" y="4693775"/>
            <a:ext cx="1133707"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Tracking</a:t>
            </a:r>
          </a:p>
          <a:p>
            <a:pPr algn="ctr"/>
            <a:r>
              <a:rPr lang="en-US" altLang="en-US" sz="1800" dirty="0"/>
              <a:t>Station</a:t>
            </a:r>
          </a:p>
        </p:txBody>
      </p:sp>
      <p:sp>
        <p:nvSpPr>
          <p:cNvPr id="7227" name="Text Box 59">
            <a:extLst>
              <a:ext uri="{FF2B5EF4-FFF2-40B4-BE49-F238E27FC236}">
                <a16:creationId xmlns:a16="http://schemas.microsoft.com/office/drawing/2014/main" id="{4E696DC8-61F6-E36D-7642-45C20F12D7E4}"/>
              </a:ext>
            </a:extLst>
          </p:cNvPr>
          <p:cNvSpPr txBox="1">
            <a:spLocks noChangeArrowheads="1"/>
          </p:cNvSpPr>
          <p:nvPr/>
        </p:nvSpPr>
        <p:spPr bwMode="auto">
          <a:xfrm>
            <a:off x="5512318" y="4290161"/>
            <a:ext cx="1800493"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Spacecraft</a:t>
            </a:r>
          </a:p>
          <a:p>
            <a:pPr algn="ctr"/>
            <a:r>
              <a:rPr lang="en-US" altLang="en-US" sz="1800" dirty="0"/>
              <a:t>Control Center</a:t>
            </a:r>
          </a:p>
        </p:txBody>
      </p:sp>
      <p:sp>
        <p:nvSpPr>
          <p:cNvPr id="7228" name="Text Box 60">
            <a:extLst>
              <a:ext uri="{FF2B5EF4-FFF2-40B4-BE49-F238E27FC236}">
                <a16:creationId xmlns:a16="http://schemas.microsoft.com/office/drawing/2014/main" id="{E449BF6E-3490-9B0C-4987-373A546AC96C}"/>
              </a:ext>
            </a:extLst>
          </p:cNvPr>
          <p:cNvSpPr txBox="1">
            <a:spLocks noChangeArrowheads="1"/>
          </p:cNvSpPr>
          <p:nvPr/>
        </p:nvSpPr>
        <p:spPr bwMode="auto">
          <a:xfrm>
            <a:off x="5045405" y="2317758"/>
            <a:ext cx="2709531"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1800" dirty="0"/>
              <a:t>Science</a:t>
            </a:r>
          </a:p>
          <a:p>
            <a:pPr algn="ctr"/>
            <a:r>
              <a:rPr lang="en-US" altLang="en-US" sz="1800" dirty="0"/>
              <a:t>Institute</a:t>
            </a:r>
          </a:p>
        </p:txBody>
      </p:sp>
      <p:sp>
        <p:nvSpPr>
          <p:cNvPr id="5" name="Date Placeholder 1">
            <a:extLst>
              <a:ext uri="{FF2B5EF4-FFF2-40B4-BE49-F238E27FC236}">
                <a16:creationId xmlns:a16="http://schemas.microsoft.com/office/drawing/2014/main" id="{5C75C60C-A340-A3F0-B00C-C69A0E29941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7-4</a:t>
            </a:r>
          </a:p>
        </p:txBody>
      </p:sp>
      <p:sp>
        <p:nvSpPr>
          <p:cNvPr id="6" name="Rectangle 39">
            <a:extLst>
              <a:ext uri="{FF2B5EF4-FFF2-40B4-BE49-F238E27FC236}">
                <a16:creationId xmlns:a16="http://schemas.microsoft.com/office/drawing/2014/main" id="{89AC5455-649E-8150-0BDD-2BA7AB27327E}"/>
              </a:ext>
            </a:extLst>
          </p:cNvPr>
          <p:cNvSpPr>
            <a:spLocks noChangeArrowheads="1"/>
          </p:cNvSpPr>
          <p:nvPr/>
        </p:nvSpPr>
        <p:spPr bwMode="auto">
          <a:xfrm>
            <a:off x="1655134" y="3416181"/>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39">
            <a:extLst>
              <a:ext uri="{FF2B5EF4-FFF2-40B4-BE49-F238E27FC236}">
                <a16:creationId xmlns:a16="http://schemas.microsoft.com/office/drawing/2014/main" id="{F5151E9E-CC83-6284-9658-2524D0AD24F4}"/>
              </a:ext>
            </a:extLst>
          </p:cNvPr>
          <p:cNvSpPr>
            <a:spLocks noChangeArrowheads="1"/>
          </p:cNvSpPr>
          <p:nvPr/>
        </p:nvSpPr>
        <p:spPr bwMode="auto">
          <a:xfrm>
            <a:off x="2200940" y="4384069"/>
            <a:ext cx="153657" cy="133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98" name="Line 30">
            <a:extLst>
              <a:ext uri="{FF2B5EF4-FFF2-40B4-BE49-F238E27FC236}">
                <a16:creationId xmlns:a16="http://schemas.microsoft.com/office/drawing/2014/main" id="{141B5F4C-3BEA-0F56-F33A-101D0B5D51A1}"/>
              </a:ext>
            </a:extLst>
          </p:cNvPr>
          <p:cNvSpPr>
            <a:spLocks noChangeShapeType="1"/>
          </p:cNvSpPr>
          <p:nvPr/>
        </p:nvSpPr>
        <p:spPr bwMode="auto">
          <a:xfrm flipV="1">
            <a:off x="6400800" y="3200454"/>
            <a:ext cx="0" cy="7830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9506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E5CD6-620C-3F7E-D926-51F5D36488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CFE2AF-E32B-7102-AEFB-1B6D0B344334}"/>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Connectivity View w/ Node Details</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0F211421-2C94-AA1E-AD55-ED7D67A2F765}"/>
              </a:ext>
            </a:extLst>
          </p:cNvPr>
          <p:cNvSpPr>
            <a:spLocks noGrp="1"/>
          </p:cNvSpPr>
          <p:nvPr>
            <p:ph type="dt" sz="half" idx="2"/>
          </p:nvPr>
        </p:nvSpPr>
        <p:spPr>
          <a:xfrm>
            <a:off x="0" y="6553200"/>
            <a:ext cx="1731963" cy="268288"/>
          </a:xfrm>
        </p:spPr>
        <p:txBody>
          <a:bodyPr/>
          <a:lstStyle/>
          <a:p>
            <a:r>
              <a:rPr lang="en-US"/>
              <a:t>28 Mar 2024</a:t>
            </a:r>
            <a:endParaRPr lang="en-US" dirty="0"/>
          </a:p>
        </p:txBody>
      </p:sp>
      <p:grpSp>
        <p:nvGrpSpPr>
          <p:cNvPr id="4" name="Group 3">
            <a:extLst>
              <a:ext uri="{FF2B5EF4-FFF2-40B4-BE49-F238E27FC236}">
                <a16:creationId xmlns:a16="http://schemas.microsoft.com/office/drawing/2014/main" id="{1DF39301-E27A-5EA3-A499-DF0C67C6C99B}"/>
              </a:ext>
            </a:extLst>
          </p:cNvPr>
          <p:cNvGrpSpPr/>
          <p:nvPr/>
        </p:nvGrpSpPr>
        <p:grpSpPr>
          <a:xfrm>
            <a:off x="914400" y="1143001"/>
            <a:ext cx="7010400" cy="4876800"/>
            <a:chOff x="609600" y="1143000"/>
            <a:chExt cx="7315200" cy="5529263"/>
          </a:xfrm>
        </p:grpSpPr>
        <p:sp>
          <p:nvSpPr>
            <p:cNvPr id="7197" name="Line 29">
              <a:extLst>
                <a:ext uri="{FF2B5EF4-FFF2-40B4-BE49-F238E27FC236}">
                  <a16:creationId xmlns:a16="http://schemas.microsoft.com/office/drawing/2014/main" id="{99065DB0-499E-E450-275E-1C845C742CAF}"/>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883C7E5-2A0B-DF56-4190-2A7AEE613115}"/>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BD0E9EDE-3D9F-1A8C-A8DE-38A6CE04CC53}"/>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29469789-F0F6-3EBD-2B91-0F4C9EE4E3E3}"/>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DE4091DC-6D70-33B1-A90B-8AF3BA1D3DBF}"/>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29938EF3-4EE8-D40E-972C-5CF0B8936246}"/>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7AA87D48-FA7C-53D8-1E0E-6EC575D9641D}"/>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6AA7D827-2B8F-F1DD-6A10-9A3BEECE3A38}"/>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80AF2430-67A3-1AAD-5D5B-EE7D3D5CF560}"/>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FDEC7C3F-7C6B-293D-FCC6-D764F2717039}"/>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159505DF-93BF-65BB-0A10-46243A22F2C5}"/>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B8B5715F-EC04-ABAB-34D9-D37FC0C99158}"/>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9E0E6A87-5655-7447-D525-AC2155F64D2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5C634BDE-B938-B1E0-EB07-8A30D7506DD3}"/>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7EA42AC1-360D-51C0-67D7-9E602868B962}"/>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91C2088E-2D5B-60EB-84A7-3A2BAC394C69}"/>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1C865713-6930-EC42-9B3C-4C3DFD8BC596}"/>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796BC33B-3EB7-054F-8306-BE96D24C7BB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0B40CC20-E59A-4032-AF0C-9AE0C03827DC}"/>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DC89790B-FC57-38EC-506C-0DE4225D6138}"/>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54A45BA9-6888-0D3A-BA7D-3D775BEB42BA}"/>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182178D0-F5F2-70F1-F7CC-47A80B6D536E}"/>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45073C3E-D11A-BF9D-87F6-39C11D6E4D0C}"/>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9E3CED8A-B48F-CAB9-773C-D82269AF6F0D}"/>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2C0FC341-D793-2C3E-E34D-E2801AA784B4}"/>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973583E4-15D8-10AF-1AA8-93158FBB0419}"/>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EA1608C1-6CE4-2C70-8704-A392FA9195AF}"/>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DD8EA02B-B6E4-2480-45F6-52D1936ACD4F}"/>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63003CD0-A0B9-9423-B2DD-84589131E261}"/>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C379FCDD-8388-E503-372E-7B1BC0C4E62A}"/>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00DBC0F0-196A-C472-F74D-25F15CEA71C3}"/>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90C8017E-7376-3E2F-1EFD-05D66E15A911}"/>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93A258ED-4E83-4CC5-E176-9BA8FE74F94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477308-75DF-7D4D-BDE4-69BD5F995F2F}"/>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3AEFFE6A-F112-708C-795C-93C690F2A908}"/>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3B1DA770-326B-1A06-96F8-FF148D300CD4}"/>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553D600D-E949-EF81-EE60-D5E0908EE80E}"/>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7548B81C-AA03-3B75-C745-21AA9F92C4E3}"/>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D686DE78-5062-3D49-64EC-F2201B57370D}"/>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AD17F1EA-CFBA-0847-59A7-A2525393E223}"/>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FA175DB1-7EB7-7F03-1AE0-3B10419C695B}"/>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AB644358-9CF2-C386-3F1A-7BE53F1AF899}"/>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0451994B-DDD6-2543-04F1-496EF5D08042}"/>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B88D482F-295E-9DB5-CA21-5409361C89CF}"/>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EBC88F75-8F49-1F00-032D-B830F48C390A}"/>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39259891-1217-5F40-FC83-D58367946D6F}"/>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1D7E86A5-34FF-5DB1-DC0B-F01E6D399B00}"/>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98E92A03-93E7-F729-EEDF-C745984BCDB0}"/>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AC290DD9-3BA8-4482-28B4-124EC93002BA}"/>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42F80D45-B7B2-01B9-2C45-617D399EF770}"/>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A48A6F03-65A3-101D-15DD-049E0F9B5C16}"/>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4EBF36F2-D20E-DE44-37D4-A2E690C420A8}"/>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7DB3C474-8B2E-8E4C-F88D-18273E00EA03}"/>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a:t>
              </a:r>
            </a:p>
            <a:p>
              <a:pPr algn="ctr"/>
              <a:r>
                <a:rPr lang="en-US" altLang="en-US" sz="1800" dirty="0"/>
                <a:t>Institute</a:t>
              </a:r>
            </a:p>
          </p:txBody>
        </p:sp>
        <p:sp>
          <p:nvSpPr>
            <p:cNvPr id="57" name="Line 37">
              <a:extLst>
                <a:ext uri="{FF2B5EF4-FFF2-40B4-BE49-F238E27FC236}">
                  <a16:creationId xmlns:a16="http://schemas.microsoft.com/office/drawing/2014/main" id="{04013855-0D7F-D9AE-29CC-1A8A9DE444B6}"/>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Date Placeholder 1">
            <a:extLst>
              <a:ext uri="{FF2B5EF4-FFF2-40B4-BE49-F238E27FC236}">
                <a16:creationId xmlns:a16="http://schemas.microsoft.com/office/drawing/2014/main" id="{3A798A45-F9C9-303C-CDB8-ED67CA8A45D6}"/>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7-5</a:t>
            </a:r>
          </a:p>
        </p:txBody>
      </p:sp>
    </p:spTree>
    <p:extLst>
      <p:ext uri="{BB962C8B-B14F-4D97-AF65-F5344CB8AC3E}">
        <p14:creationId xmlns:p14="http://schemas.microsoft.com/office/powerpoint/2010/main" val="3860554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F7FB5-4A7C-3594-61C0-1D42666BE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C4FE7-9674-50E5-ABBD-35092458C020}"/>
              </a:ext>
            </a:extLst>
          </p:cNvPr>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a:extLst>
              <a:ext uri="{FF2B5EF4-FFF2-40B4-BE49-F238E27FC236}">
                <a16:creationId xmlns:a16="http://schemas.microsoft.com/office/drawing/2014/main" id="{7B97A4D2-0DC3-F262-2FE4-4505F2A2D358}"/>
              </a:ext>
            </a:extLst>
          </p:cNvPr>
          <p:cNvSpPr>
            <a:spLocks noGrp="1"/>
          </p:cNvSpPr>
          <p:nvPr>
            <p:ph type="dt" sz="half" idx="2"/>
          </p:nvPr>
        </p:nvSpPr>
        <p:spPr/>
        <p:txBody>
          <a:bodyPr/>
          <a:lstStyle/>
          <a:p>
            <a:r>
              <a:rPr lang="en-US"/>
              <a:t>28 Mar 2024</a:t>
            </a:r>
            <a:endParaRPr lang="en-GB" dirty="0"/>
          </a:p>
        </p:txBody>
      </p:sp>
      <p:sp>
        <p:nvSpPr>
          <p:cNvPr id="28" name="Cube 27">
            <a:extLst>
              <a:ext uri="{FF2B5EF4-FFF2-40B4-BE49-F238E27FC236}">
                <a16:creationId xmlns:a16="http://schemas.microsoft.com/office/drawing/2014/main" id="{CD418951-022A-DC8B-7904-C361A744D6D9}"/>
              </a:ext>
            </a:extLst>
          </p:cNvPr>
          <p:cNvSpPr/>
          <p:nvPr/>
        </p:nvSpPr>
        <p:spPr bwMode="auto">
          <a:xfrm>
            <a:off x="899592" y="1395152"/>
            <a:ext cx="1512168" cy="4338104"/>
          </a:xfrm>
          <a:prstGeom prst="cube">
            <a:avLst>
              <a:gd name="adj" fmla="val 14418"/>
            </a:avLst>
          </a:prstGeom>
          <a:solidFill>
            <a:srgbClr val="0EC438"/>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a:ln>
                  <a:noFill/>
                </a:ln>
                <a:solidFill>
                  <a:schemeClr val="tx1"/>
                </a:solidFill>
                <a:effectLst/>
                <a:latin typeface="Arial" panose="020B0604020202020204" pitchFamily="34" charset="0"/>
                <a:cs typeface="Arial" panose="020B0604020202020204" pitchFamily="34" charset="0"/>
              </a:rPr>
              <a:t>Science Spacecraft</a:t>
            </a:r>
          </a:p>
        </p:txBody>
      </p:sp>
      <p:sp>
        <p:nvSpPr>
          <p:cNvPr id="29" name="Cube 28">
            <a:extLst>
              <a:ext uri="{FF2B5EF4-FFF2-40B4-BE49-F238E27FC236}">
                <a16:creationId xmlns:a16="http://schemas.microsoft.com/office/drawing/2014/main" id="{AB1E1267-7FA3-C0CA-9BD6-31987A84163D}"/>
              </a:ext>
            </a:extLst>
          </p:cNvPr>
          <p:cNvSpPr/>
          <p:nvPr/>
        </p:nvSpPr>
        <p:spPr bwMode="auto">
          <a:xfrm>
            <a:off x="2915816" y="1395152"/>
            <a:ext cx="1512168" cy="4338104"/>
          </a:xfrm>
          <a:prstGeom prst="cube">
            <a:avLst>
              <a:gd name="adj" fmla="val 14418"/>
            </a:avLst>
          </a:prstGeom>
          <a:solidFill>
            <a:srgbClr val="A6A6A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Tracking Station</a:t>
            </a:r>
          </a:p>
        </p:txBody>
      </p:sp>
      <p:sp>
        <p:nvSpPr>
          <p:cNvPr id="30" name="Cube 29">
            <a:extLst>
              <a:ext uri="{FF2B5EF4-FFF2-40B4-BE49-F238E27FC236}">
                <a16:creationId xmlns:a16="http://schemas.microsoft.com/office/drawing/2014/main" id="{1C45E7C5-B348-FFB0-E5E7-7DC05EE3CBBF}"/>
              </a:ext>
            </a:extLst>
          </p:cNvPr>
          <p:cNvSpPr/>
          <p:nvPr/>
        </p:nvSpPr>
        <p:spPr bwMode="auto">
          <a:xfrm>
            <a:off x="4932040" y="1450625"/>
            <a:ext cx="1512168" cy="4338104"/>
          </a:xfrm>
          <a:prstGeom prst="cube">
            <a:avLst>
              <a:gd name="adj" fmla="val 14418"/>
            </a:avLst>
          </a:prstGeom>
          <a:solidFill>
            <a:srgbClr val="CDCA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Spacecraft Control </a:t>
            </a:r>
            <a:r>
              <a:rPr lang="en-GB" sz="1200" dirty="0" err="1">
                <a:solidFill>
                  <a:schemeClr val="tx1"/>
                </a:solidFill>
                <a:latin typeface="Arial" panose="020B0604020202020204" pitchFamily="34" charset="0"/>
                <a:cs typeface="Arial" panose="020B0604020202020204" pitchFamily="34" charset="0"/>
              </a:rPr>
              <a:t>Center</a:t>
            </a:r>
            <a:endParaRPr lang="en-GB" sz="1200" dirty="0">
              <a:solidFill>
                <a:schemeClr val="tx1"/>
              </a:solidFill>
              <a:latin typeface="Arial" panose="020B0604020202020204" pitchFamily="34" charset="0"/>
              <a:cs typeface="Arial" panose="020B0604020202020204" pitchFamily="34" charset="0"/>
            </a:endParaRPr>
          </a:p>
        </p:txBody>
      </p:sp>
      <p:sp>
        <p:nvSpPr>
          <p:cNvPr id="31" name="Cube 30">
            <a:extLst>
              <a:ext uri="{FF2B5EF4-FFF2-40B4-BE49-F238E27FC236}">
                <a16:creationId xmlns:a16="http://schemas.microsoft.com/office/drawing/2014/main" id="{EF7389BB-9B62-DF90-5C8E-0A11847499F2}"/>
              </a:ext>
            </a:extLst>
          </p:cNvPr>
          <p:cNvSpPr/>
          <p:nvPr/>
        </p:nvSpPr>
        <p:spPr bwMode="auto">
          <a:xfrm>
            <a:off x="6948264" y="1395152"/>
            <a:ext cx="1512168" cy="4338104"/>
          </a:xfrm>
          <a:prstGeom prst="cube">
            <a:avLst>
              <a:gd name="adj" fmla="val 14418"/>
            </a:avLst>
          </a:prstGeom>
          <a:solidFill>
            <a:srgbClr val="E34337"/>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Science Institute</a:t>
            </a:r>
          </a:p>
        </p:txBody>
      </p:sp>
      <p:cxnSp>
        <p:nvCxnSpPr>
          <p:cNvPr id="33" name="Straight Connector 32">
            <a:extLst>
              <a:ext uri="{FF2B5EF4-FFF2-40B4-BE49-F238E27FC236}">
                <a16:creationId xmlns:a16="http://schemas.microsoft.com/office/drawing/2014/main" id="{DC74A80D-9E51-1793-4043-6E0D97A3F148}"/>
              </a:ext>
            </a:extLst>
          </p:cNvPr>
          <p:cNvCxnSpPr/>
          <p:nvPr/>
        </p:nvCxnSpPr>
        <p:spPr bwMode="auto">
          <a:xfrm flipV="1">
            <a:off x="2590800" y="5499608"/>
            <a:ext cx="325016" cy="143243"/>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a:extLst>
              <a:ext uri="{FF2B5EF4-FFF2-40B4-BE49-F238E27FC236}">
                <a16:creationId xmlns:a16="http://schemas.microsoft.com/office/drawing/2014/main" id="{0C3ADB7A-7CC8-2717-D7E0-0A8F9CD3D7EA}"/>
              </a:ext>
            </a:extLst>
          </p:cNvPr>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a:extLst>
              <a:ext uri="{FF2B5EF4-FFF2-40B4-BE49-F238E27FC236}">
                <a16:creationId xmlns:a16="http://schemas.microsoft.com/office/drawing/2014/main" id="{A1C91268-3745-9A3E-77F5-4A497A1A3433}"/>
              </a:ext>
            </a:extLst>
          </p:cNvPr>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a:extLst>
              <a:ext uri="{FF2B5EF4-FFF2-40B4-BE49-F238E27FC236}">
                <a16:creationId xmlns:a16="http://schemas.microsoft.com/office/drawing/2014/main" id="{84464F29-0B65-EE60-3D8A-E7ED56925211}"/>
              </a:ext>
            </a:extLst>
          </p:cNvPr>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a:extLst>
              <a:ext uri="{FF2B5EF4-FFF2-40B4-BE49-F238E27FC236}">
                <a16:creationId xmlns:a16="http://schemas.microsoft.com/office/drawing/2014/main" id="{E075737B-6145-819C-ADA1-67894941C821}"/>
              </a:ext>
            </a:extLst>
          </p:cNvPr>
          <p:cNvSpPr>
            <a:spLocks noChangeArrowheads="1"/>
          </p:cNvSpPr>
          <p:nvPr/>
        </p:nvSpPr>
        <p:spPr bwMode="auto">
          <a:xfrm>
            <a:off x="7092280" y="2010600"/>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a:extLst>
              <a:ext uri="{FF2B5EF4-FFF2-40B4-BE49-F238E27FC236}">
                <a16:creationId xmlns:a16="http://schemas.microsoft.com/office/drawing/2014/main" id="{63A4EAF7-B09F-13A8-378A-1FF9B76D4E42}"/>
              </a:ext>
            </a:extLst>
          </p:cNvPr>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a:extLst>
              <a:ext uri="{FF2B5EF4-FFF2-40B4-BE49-F238E27FC236}">
                <a16:creationId xmlns:a16="http://schemas.microsoft.com/office/drawing/2014/main" id="{BCF13CDC-15B2-CFC4-4D62-9FBF3AF6855A}"/>
              </a:ext>
            </a:extLst>
          </p:cNvPr>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a:extLst>
              <a:ext uri="{FF2B5EF4-FFF2-40B4-BE49-F238E27FC236}">
                <a16:creationId xmlns:a16="http://schemas.microsoft.com/office/drawing/2014/main" id="{3D0EABE4-7195-CFAC-5283-4310265F1E0E}"/>
              </a:ext>
            </a:extLst>
          </p:cNvPr>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a:extLst>
              <a:ext uri="{FF2B5EF4-FFF2-40B4-BE49-F238E27FC236}">
                <a16:creationId xmlns:a16="http://schemas.microsoft.com/office/drawing/2014/main" id="{420E6A3C-9226-B15B-0E0D-B5FE2097F31E}"/>
              </a:ext>
            </a:extLst>
          </p:cNvPr>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a:extLst>
              <a:ext uri="{FF2B5EF4-FFF2-40B4-BE49-F238E27FC236}">
                <a16:creationId xmlns:a16="http://schemas.microsoft.com/office/drawing/2014/main" id="{86F0394B-C742-43EF-F602-C5785F648B42}"/>
              </a:ext>
            </a:extLst>
          </p:cNvPr>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a:extLst>
              <a:ext uri="{FF2B5EF4-FFF2-40B4-BE49-F238E27FC236}">
                <a16:creationId xmlns:a16="http://schemas.microsoft.com/office/drawing/2014/main" id="{138EFCD8-9C7A-EEFC-C328-BA53DE979074}"/>
              </a:ext>
            </a:extLst>
          </p:cNvPr>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a:extLst>
              <a:ext uri="{FF2B5EF4-FFF2-40B4-BE49-F238E27FC236}">
                <a16:creationId xmlns:a16="http://schemas.microsoft.com/office/drawing/2014/main" id="{87137CEC-3196-FFBF-1DA3-74A8B4A54814}"/>
              </a:ext>
            </a:extLst>
          </p:cNvPr>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a:extLst>
              <a:ext uri="{FF2B5EF4-FFF2-40B4-BE49-F238E27FC236}">
                <a16:creationId xmlns:a16="http://schemas.microsoft.com/office/drawing/2014/main" id="{7E9E0E8E-AF62-5EAF-C907-EA243157A154}"/>
              </a:ext>
            </a:extLst>
          </p:cNvPr>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a:extLst>
              <a:ext uri="{FF2B5EF4-FFF2-40B4-BE49-F238E27FC236}">
                <a16:creationId xmlns:a16="http://schemas.microsoft.com/office/drawing/2014/main" id="{8D18CF3E-A30C-EE82-6878-0B695433833A}"/>
              </a:ext>
            </a:extLst>
          </p:cNvPr>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a:extLst>
              <a:ext uri="{FF2B5EF4-FFF2-40B4-BE49-F238E27FC236}">
                <a16:creationId xmlns:a16="http://schemas.microsoft.com/office/drawing/2014/main" id="{778A1E29-5F08-1092-676A-CDDA0C9C0B46}"/>
              </a:ext>
            </a:extLst>
          </p:cNvPr>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a:extLst>
              <a:ext uri="{FF2B5EF4-FFF2-40B4-BE49-F238E27FC236}">
                <a16:creationId xmlns:a16="http://schemas.microsoft.com/office/drawing/2014/main" id="{0C9265CD-4F94-33FD-64D4-D857B34B08F1}"/>
              </a:ext>
            </a:extLst>
          </p:cNvPr>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a:extLst>
              <a:ext uri="{FF2B5EF4-FFF2-40B4-BE49-F238E27FC236}">
                <a16:creationId xmlns:a16="http://schemas.microsoft.com/office/drawing/2014/main" id="{F1BB05A4-A929-EEBC-C60C-6602A76521BE}"/>
              </a:ext>
            </a:extLst>
          </p:cNvPr>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A06F59E1-FC15-89DA-2D99-3841043C5572}"/>
              </a:ext>
            </a:extLst>
          </p:cNvPr>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a:extLst>
              <a:ext uri="{FF2B5EF4-FFF2-40B4-BE49-F238E27FC236}">
                <a16:creationId xmlns:a16="http://schemas.microsoft.com/office/drawing/2014/main" id="{04270D5C-CFF0-3FD4-ACF9-10B7E9FCD005}"/>
              </a:ext>
            </a:extLst>
          </p:cNvPr>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a:extLst>
              <a:ext uri="{FF2B5EF4-FFF2-40B4-BE49-F238E27FC236}">
                <a16:creationId xmlns:a16="http://schemas.microsoft.com/office/drawing/2014/main" id="{12C7D3C8-2741-DEF3-6F35-E6ECE6B6A0D7}"/>
              </a:ext>
            </a:extLst>
          </p:cNvPr>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61D6216-33D0-5561-9FE9-D0ACC7F279EA}"/>
              </a:ext>
            </a:extLst>
          </p:cNvPr>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BFB67938-FA87-F8D1-E55B-62F10D819318}"/>
              </a:ext>
            </a:extLst>
          </p:cNvPr>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720BFE75-6A35-5A76-E652-85398055BC9B}"/>
              </a:ext>
            </a:extLst>
          </p:cNvPr>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a:extLst>
              <a:ext uri="{FF2B5EF4-FFF2-40B4-BE49-F238E27FC236}">
                <a16:creationId xmlns:a16="http://schemas.microsoft.com/office/drawing/2014/main" id="{BF64BBF4-EF80-6DE5-66C9-5D14115A9EB1}"/>
              </a:ext>
            </a:extLst>
          </p:cNvPr>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a:extLst>
              <a:ext uri="{FF2B5EF4-FFF2-40B4-BE49-F238E27FC236}">
                <a16:creationId xmlns:a16="http://schemas.microsoft.com/office/drawing/2014/main" id="{41638815-66EE-1EF4-6D2A-DFFE0A22624D}"/>
              </a:ext>
            </a:extLst>
          </p:cNvPr>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33B0B90-F0D0-51FE-061C-D5AE81F03352}"/>
              </a:ext>
            </a:extLst>
          </p:cNvPr>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a:extLst>
              <a:ext uri="{FF2B5EF4-FFF2-40B4-BE49-F238E27FC236}">
                <a16:creationId xmlns:a16="http://schemas.microsoft.com/office/drawing/2014/main" id="{AC90D44E-E51A-672C-2BAF-7DB4E1E8B9A9}"/>
              </a:ext>
            </a:extLst>
          </p:cNvPr>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a:extLst>
              <a:ext uri="{FF2B5EF4-FFF2-40B4-BE49-F238E27FC236}">
                <a16:creationId xmlns:a16="http://schemas.microsoft.com/office/drawing/2014/main" id="{358681B8-48AB-EE45-ACEC-82362E441132}"/>
              </a:ext>
            </a:extLst>
          </p:cNvPr>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a:extLst>
              <a:ext uri="{FF2B5EF4-FFF2-40B4-BE49-F238E27FC236}">
                <a16:creationId xmlns:a16="http://schemas.microsoft.com/office/drawing/2014/main" id="{61DABBD9-F609-B08F-B72F-E4511A392C5E}"/>
              </a:ext>
            </a:extLst>
          </p:cNvPr>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a:extLst>
              <a:ext uri="{FF2B5EF4-FFF2-40B4-BE49-F238E27FC236}">
                <a16:creationId xmlns:a16="http://schemas.microsoft.com/office/drawing/2014/main" id="{185F4D0B-B294-9E93-E313-BC6327F2A2A6}"/>
              </a:ext>
            </a:extLst>
          </p:cNvPr>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a:extLst>
              <a:ext uri="{FF2B5EF4-FFF2-40B4-BE49-F238E27FC236}">
                <a16:creationId xmlns:a16="http://schemas.microsoft.com/office/drawing/2014/main" id="{28B6196D-09E4-4871-2357-1350456DC264}"/>
              </a:ext>
            </a:extLst>
          </p:cNvPr>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2119A47-01D4-92CC-17DE-C95006DBB01C}"/>
              </a:ext>
            </a:extLst>
          </p:cNvPr>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EFBED7DC-3F68-2C8A-90C3-BA7814BBDAF8}"/>
              </a:ext>
            </a:extLst>
          </p:cNvPr>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a:extLst>
              <a:ext uri="{FF2B5EF4-FFF2-40B4-BE49-F238E27FC236}">
                <a16:creationId xmlns:a16="http://schemas.microsoft.com/office/drawing/2014/main" id="{FF9330D6-E002-9BA9-0E9B-F6572178903C}"/>
              </a:ext>
            </a:extLst>
          </p:cNvPr>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a:extLst>
              <a:ext uri="{FF2B5EF4-FFF2-40B4-BE49-F238E27FC236}">
                <a16:creationId xmlns:a16="http://schemas.microsoft.com/office/drawing/2014/main" id="{10BFC0C8-209B-FEA2-8D58-0C84B034F992}"/>
              </a:ext>
            </a:extLst>
          </p:cNvPr>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BC0BA1A-E1F9-75EC-504A-A38A5C314B0B}"/>
              </a:ext>
            </a:extLst>
          </p:cNvPr>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F790B43-1EC0-B14E-8C67-DBC984469054}"/>
              </a:ext>
            </a:extLst>
          </p:cNvPr>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B6BD011-E6D1-4434-8C4A-A29AB6FF5493}"/>
              </a:ext>
            </a:extLst>
          </p:cNvPr>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a:extLst>
              <a:ext uri="{FF2B5EF4-FFF2-40B4-BE49-F238E27FC236}">
                <a16:creationId xmlns:a16="http://schemas.microsoft.com/office/drawing/2014/main" id="{FDA84485-64D7-00A0-A57E-4C95B44078A7}"/>
              </a:ext>
            </a:extLst>
          </p:cNvPr>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a:extLst>
              <a:ext uri="{FF2B5EF4-FFF2-40B4-BE49-F238E27FC236}">
                <a16:creationId xmlns:a16="http://schemas.microsoft.com/office/drawing/2014/main" id="{0611C5EB-71D2-F741-AE0E-EA86F08FFF97}"/>
              </a:ext>
            </a:extLst>
          </p:cNvPr>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a:extLst>
              <a:ext uri="{FF2B5EF4-FFF2-40B4-BE49-F238E27FC236}">
                <a16:creationId xmlns:a16="http://schemas.microsoft.com/office/drawing/2014/main" id="{604CE3AB-C6B3-F001-98CE-EE030E7CC05A}"/>
              </a:ext>
            </a:extLst>
          </p:cNvPr>
          <p:cNvCxnSpPr>
            <a:stCxn id="37" idx="4"/>
            <a:endCxn id="48" idx="6"/>
          </p:cNvCxnSpPr>
          <p:nvPr/>
        </p:nvCxnSpPr>
        <p:spPr bwMode="auto">
          <a:xfrm rot="5400000">
            <a:off x="5402103" y="3196673"/>
            <a:ext cx="2876251"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a:extLst>
              <a:ext uri="{FF2B5EF4-FFF2-40B4-BE49-F238E27FC236}">
                <a16:creationId xmlns:a16="http://schemas.microsoft.com/office/drawing/2014/main" id="{837C22B6-4ECF-0BF3-334E-D6AB3786781C}"/>
              </a:ext>
            </a:extLst>
          </p:cNvPr>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EF83213-BB0B-EE1B-98C7-1285F6E53217}"/>
              </a:ext>
            </a:extLst>
          </p:cNvPr>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a:extLst>
              <a:ext uri="{FF2B5EF4-FFF2-40B4-BE49-F238E27FC236}">
                <a16:creationId xmlns:a16="http://schemas.microsoft.com/office/drawing/2014/main" id="{3CEEB219-5454-7844-7CBA-EB6057DE7EF0}"/>
              </a:ext>
            </a:extLst>
          </p:cNvPr>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a:extLst>
              <a:ext uri="{FF2B5EF4-FFF2-40B4-BE49-F238E27FC236}">
                <a16:creationId xmlns:a16="http://schemas.microsoft.com/office/drawing/2014/main" id="{B68E88A0-7CC3-3C4E-41E4-2806E583C6BC}"/>
              </a:ext>
            </a:extLst>
          </p:cNvPr>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a:extLst>
              <a:ext uri="{FF2B5EF4-FFF2-40B4-BE49-F238E27FC236}">
                <a16:creationId xmlns:a16="http://schemas.microsoft.com/office/drawing/2014/main" id="{6FCEDD38-1E80-A092-F2BF-017B3C712CB3}"/>
              </a:ext>
            </a:extLst>
          </p:cNvPr>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E867AB18-8EA1-FBA1-C313-A9BFC54AE0B2}"/>
              </a:ext>
            </a:extLst>
          </p:cNvPr>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8F6D7E30-7329-1B35-2AFB-3A3DE21AD1DB}"/>
              </a:ext>
            </a:extLst>
          </p:cNvPr>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314009F1-850B-0244-AB3E-56BF24834D5F}"/>
              </a:ext>
            </a:extLst>
          </p:cNvPr>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8C8E4090-FC2A-3352-C9AD-8AD62AFD81D2}"/>
              </a:ext>
            </a:extLst>
          </p:cNvPr>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a:extLst>
              <a:ext uri="{FF2B5EF4-FFF2-40B4-BE49-F238E27FC236}">
                <a16:creationId xmlns:a16="http://schemas.microsoft.com/office/drawing/2014/main" id="{FD1E9380-7B04-F1A2-3C71-F58E08586031}"/>
              </a:ext>
            </a:extLst>
          </p:cNvPr>
          <p:cNvCxnSpPr>
            <a:stCxn id="47" idx="6"/>
            <a:endCxn id="37" idx="3"/>
          </p:cNvCxnSpPr>
          <p:nvPr/>
        </p:nvCxnSpPr>
        <p:spPr bwMode="auto">
          <a:xfrm flipV="1">
            <a:off x="6077243" y="2440791"/>
            <a:ext cx="1162655" cy="2266385"/>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a:extLst>
              <a:ext uri="{FF2B5EF4-FFF2-40B4-BE49-F238E27FC236}">
                <a16:creationId xmlns:a16="http://schemas.microsoft.com/office/drawing/2014/main" id="{7801C8BC-1FCC-6B2B-B51A-C0CC37861022}"/>
              </a:ext>
            </a:extLst>
          </p:cNvPr>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1A03A35-E39B-E295-E709-8D300E190738}"/>
              </a:ext>
            </a:extLst>
          </p:cNvPr>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a:extLst>
              <a:ext uri="{FF2B5EF4-FFF2-40B4-BE49-F238E27FC236}">
                <a16:creationId xmlns:a16="http://schemas.microsoft.com/office/drawing/2014/main" id="{537F8C34-0BA3-0284-7065-6BE4431FD0E0}"/>
              </a:ext>
            </a:extLst>
          </p:cNvPr>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82519FD5-1AFB-BE7F-2A36-B04AABF2BCBD}"/>
              </a:ext>
            </a:extLst>
          </p:cNvPr>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a:extLst>
              <a:ext uri="{FF2B5EF4-FFF2-40B4-BE49-F238E27FC236}">
                <a16:creationId xmlns:a16="http://schemas.microsoft.com/office/drawing/2014/main" id="{CAD310F1-4311-9BF2-C2F9-CEA3E2EE0926}"/>
              </a:ext>
            </a:extLst>
          </p:cNvPr>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a:extLst>
              <a:ext uri="{FF2B5EF4-FFF2-40B4-BE49-F238E27FC236}">
                <a16:creationId xmlns:a16="http://schemas.microsoft.com/office/drawing/2014/main" id="{7D78F02F-F55E-10A4-5912-283B9253B4D7}"/>
              </a:ext>
            </a:extLst>
          </p:cNvPr>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a:extLst>
              <a:ext uri="{FF2B5EF4-FFF2-40B4-BE49-F238E27FC236}">
                <a16:creationId xmlns:a16="http://schemas.microsoft.com/office/drawing/2014/main" id="{18557D76-F9ED-A5F4-518F-506F4487927D}"/>
              </a:ext>
            </a:extLst>
          </p:cNvPr>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a:extLst>
              <a:ext uri="{FF2B5EF4-FFF2-40B4-BE49-F238E27FC236}">
                <a16:creationId xmlns:a16="http://schemas.microsoft.com/office/drawing/2014/main" id="{7CD1CA32-F2D0-25AE-7BFD-803840F8A33E}"/>
              </a:ext>
            </a:extLst>
          </p:cNvPr>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a:extLst>
              <a:ext uri="{FF2B5EF4-FFF2-40B4-BE49-F238E27FC236}">
                <a16:creationId xmlns:a16="http://schemas.microsoft.com/office/drawing/2014/main" id="{7C9B2663-E595-BDFD-632F-4AA0DB4BE34B}"/>
              </a:ext>
            </a:extLst>
          </p:cNvPr>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a:extLst>
              <a:ext uri="{FF2B5EF4-FFF2-40B4-BE49-F238E27FC236}">
                <a16:creationId xmlns:a16="http://schemas.microsoft.com/office/drawing/2014/main" id="{C12FACA4-C710-5D81-B73C-E93B2D51F78F}"/>
              </a:ext>
            </a:extLst>
          </p:cNvPr>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D227639B-E1CF-03FB-461F-D69C2E0C9E66}"/>
              </a:ext>
            </a:extLst>
          </p:cNvPr>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447E6FD-51DF-8751-D492-0B0B023A71D1}"/>
              </a:ext>
            </a:extLst>
          </p:cNvPr>
          <p:cNvCxnSpPr/>
          <p:nvPr/>
        </p:nvCxnSpPr>
        <p:spPr bwMode="auto">
          <a:xfrm flipV="1">
            <a:off x="2185903" y="5390851"/>
            <a:ext cx="550873" cy="197616"/>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 name="Straight Connector 5">
            <a:extLst>
              <a:ext uri="{FF2B5EF4-FFF2-40B4-BE49-F238E27FC236}">
                <a16:creationId xmlns:a16="http://schemas.microsoft.com/office/drawing/2014/main" id="{7522776D-CC90-E864-7E69-BA67D98642CF}"/>
              </a:ext>
            </a:extLst>
          </p:cNvPr>
          <p:cNvCxnSpPr/>
          <p:nvPr/>
        </p:nvCxnSpPr>
        <p:spPr bwMode="auto">
          <a:xfrm flipV="1">
            <a:off x="2590800" y="5362654"/>
            <a:ext cx="145976" cy="280197"/>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 name="Date Placeholder 1">
            <a:extLst>
              <a:ext uri="{FF2B5EF4-FFF2-40B4-BE49-F238E27FC236}">
                <a16:creationId xmlns:a16="http://schemas.microsoft.com/office/drawing/2014/main" id="{6C4ED8D0-3D08-5BD0-5B1F-9781C17FC198}"/>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7-6</a:t>
            </a:r>
          </a:p>
        </p:txBody>
      </p:sp>
    </p:spTree>
    <p:extLst>
      <p:ext uri="{BB962C8B-B14F-4D97-AF65-F5344CB8AC3E}">
        <p14:creationId xmlns:p14="http://schemas.microsoft.com/office/powerpoint/2010/main" val="1065262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7E00-5414-E6D2-76D7-1902DB6FB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68B33-F0E5-5AFE-540C-12C68F51EAC1}"/>
              </a:ext>
            </a:extLst>
          </p:cNvPr>
          <p:cNvSpPr>
            <a:spLocks noGrp="1"/>
          </p:cNvSpPr>
          <p:nvPr>
            <p:ph type="title"/>
          </p:nvPr>
        </p:nvSpPr>
        <p:spPr/>
        <p:txBody>
          <a:bodyPr/>
          <a:lstStyle/>
          <a:p>
            <a:r>
              <a:rPr lang="en-US" dirty="0"/>
              <a:t>Functional View Example for Image Compression (section 6)</a:t>
            </a:r>
          </a:p>
        </p:txBody>
      </p:sp>
      <p:sp>
        <p:nvSpPr>
          <p:cNvPr id="4" name="Date Placeholder 3">
            <a:extLst>
              <a:ext uri="{FF2B5EF4-FFF2-40B4-BE49-F238E27FC236}">
                <a16:creationId xmlns:a16="http://schemas.microsoft.com/office/drawing/2014/main" id="{FE9D9561-9AAB-E81C-361E-1ED5F2BD8F6F}"/>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Oval 9">
            <a:extLst>
              <a:ext uri="{FF2B5EF4-FFF2-40B4-BE49-F238E27FC236}">
                <a16:creationId xmlns:a16="http://schemas.microsoft.com/office/drawing/2014/main" id="{9AE7320A-6CA1-3CAF-1457-1C45757E5AEB}"/>
              </a:ext>
            </a:extLst>
          </p:cNvPr>
          <p:cNvSpPr>
            <a:spLocks noChangeArrowheads="1"/>
          </p:cNvSpPr>
          <p:nvPr/>
        </p:nvSpPr>
        <p:spPr bwMode="auto">
          <a:xfrm>
            <a:off x="3098372" y="3010388"/>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Compression</a:t>
            </a:r>
          </a:p>
          <a:p>
            <a:pPr algn="ctr" eaLnBrk="0" hangingPunct="0"/>
            <a:r>
              <a:rPr lang="en-US" altLang="en-US" sz="800" dirty="0">
                <a:latin typeface="Arial" panose="020B0604020202020204" pitchFamily="34" charset="0"/>
              </a:rPr>
              <a:t> Function</a:t>
            </a:r>
          </a:p>
        </p:txBody>
      </p:sp>
      <p:cxnSp>
        <p:nvCxnSpPr>
          <p:cNvPr id="14" name="Straight Connector 13">
            <a:extLst>
              <a:ext uri="{FF2B5EF4-FFF2-40B4-BE49-F238E27FC236}">
                <a16:creationId xmlns:a16="http://schemas.microsoft.com/office/drawing/2014/main" id="{505DEC1B-867E-32A7-4780-71997E2733B0}"/>
              </a:ext>
            </a:extLst>
          </p:cNvPr>
          <p:cNvCxnSpPr>
            <a:cxnSpLocks/>
            <a:stCxn id="3" idx="6"/>
            <a:endCxn id="35" idx="2"/>
          </p:cNvCxnSpPr>
          <p:nvPr/>
        </p:nvCxnSpPr>
        <p:spPr bwMode="auto">
          <a:xfrm>
            <a:off x="3969553" y="3224224"/>
            <a:ext cx="1491019" cy="1658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Rectangle 16">
            <a:extLst>
              <a:ext uri="{FF2B5EF4-FFF2-40B4-BE49-F238E27FC236}">
                <a16:creationId xmlns:a16="http://schemas.microsoft.com/office/drawing/2014/main" id="{217CBF96-2A90-DA02-D14F-4184D7048630}"/>
              </a:ext>
            </a:extLst>
          </p:cNvPr>
          <p:cNvSpPr/>
          <p:nvPr/>
        </p:nvSpPr>
        <p:spPr bwMode="auto">
          <a:xfrm>
            <a:off x="2323227" y="3073878"/>
            <a:ext cx="350926"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Image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5EFA0971-A450-7C41-B0B6-2E022DD2A167}"/>
              </a:ext>
            </a:extLst>
          </p:cNvPr>
          <p:cNvCxnSpPr>
            <a:cxnSpLocks/>
            <a:stCxn id="35" idx="6"/>
            <a:endCxn id="37" idx="1"/>
          </p:cNvCxnSpPr>
          <p:nvPr/>
        </p:nvCxnSpPr>
        <p:spPr bwMode="auto">
          <a:xfrm>
            <a:off x="6560353" y="3240804"/>
            <a:ext cx="381000" cy="1003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C9FAA3A4-F3FB-25E8-0AFF-465A842B6E3D}"/>
              </a:ext>
            </a:extLst>
          </p:cNvPr>
          <p:cNvCxnSpPr>
            <a:stCxn id="17" idx="3"/>
            <a:endCxn id="3" idx="2"/>
          </p:cNvCxnSpPr>
          <p:nvPr/>
        </p:nvCxnSpPr>
        <p:spPr bwMode="auto">
          <a:xfrm>
            <a:off x="2674153" y="3215165"/>
            <a:ext cx="424219" cy="9059"/>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Rectangle 33">
            <a:extLst>
              <a:ext uri="{FF2B5EF4-FFF2-40B4-BE49-F238E27FC236}">
                <a16:creationId xmlns:a16="http://schemas.microsoft.com/office/drawing/2014/main" id="{B408E31B-E2A0-18A5-881F-E22408E0EEDB}"/>
              </a:ext>
            </a:extLst>
          </p:cNvPr>
          <p:cNvSpPr/>
          <p:nvPr/>
        </p:nvSpPr>
        <p:spPr bwMode="auto">
          <a:xfrm>
            <a:off x="4357706" y="3109554"/>
            <a:ext cx="678647"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9">
            <a:extLst>
              <a:ext uri="{FF2B5EF4-FFF2-40B4-BE49-F238E27FC236}">
                <a16:creationId xmlns:a16="http://schemas.microsoft.com/office/drawing/2014/main" id="{5293F174-1A7F-D9B0-BEBE-E6EB54DAFA77}"/>
              </a:ext>
            </a:extLst>
          </p:cNvPr>
          <p:cNvSpPr>
            <a:spLocks noChangeArrowheads="1"/>
          </p:cNvSpPr>
          <p:nvPr/>
        </p:nvSpPr>
        <p:spPr bwMode="auto">
          <a:xfrm>
            <a:off x="5460572" y="3026968"/>
            <a:ext cx="10997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 Management</a:t>
            </a:r>
          </a:p>
          <a:p>
            <a:pPr algn="ctr" eaLnBrk="0" hangingPunct="0"/>
            <a:r>
              <a:rPr lang="en-US" altLang="en-US" sz="800" dirty="0">
                <a:latin typeface="Arial" panose="020B0604020202020204" pitchFamily="34" charset="0"/>
              </a:rPr>
              <a:t> Function</a:t>
            </a:r>
          </a:p>
        </p:txBody>
      </p:sp>
      <p:sp>
        <p:nvSpPr>
          <p:cNvPr id="37" name="Rectangle 36">
            <a:extLst>
              <a:ext uri="{FF2B5EF4-FFF2-40B4-BE49-F238E27FC236}">
                <a16:creationId xmlns:a16="http://schemas.microsoft.com/office/drawing/2014/main" id="{2E74897B-8B55-4E31-5167-B5FF9722B7ED}"/>
              </a:ext>
            </a:extLst>
          </p:cNvPr>
          <p:cNvSpPr/>
          <p:nvPr/>
        </p:nvSpPr>
        <p:spPr bwMode="auto">
          <a:xfrm>
            <a:off x="6941353" y="3048000"/>
            <a:ext cx="678647" cy="40568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Stored 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 name="Date Placeholder 1">
            <a:extLst>
              <a:ext uri="{FF2B5EF4-FFF2-40B4-BE49-F238E27FC236}">
                <a16:creationId xmlns:a16="http://schemas.microsoft.com/office/drawing/2014/main" id="{9D0EE5CF-D4D1-D17D-FC4A-3AC83480AB3A}"/>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7-7</a:t>
            </a:r>
          </a:p>
        </p:txBody>
      </p:sp>
      <p:sp>
        <p:nvSpPr>
          <p:cNvPr id="10" name="Oval 9">
            <a:extLst>
              <a:ext uri="{FF2B5EF4-FFF2-40B4-BE49-F238E27FC236}">
                <a16:creationId xmlns:a16="http://schemas.microsoft.com/office/drawing/2014/main" id="{A9D5E921-556B-07B8-4A0C-533D959E8FA0}"/>
              </a:ext>
            </a:extLst>
          </p:cNvPr>
          <p:cNvSpPr>
            <a:spLocks noChangeArrowheads="1"/>
          </p:cNvSpPr>
          <p:nvPr/>
        </p:nvSpPr>
        <p:spPr bwMode="auto">
          <a:xfrm>
            <a:off x="1016455" y="3001328"/>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a:t>
            </a:r>
          </a:p>
          <a:p>
            <a:pPr algn="ctr" eaLnBrk="0" hangingPunct="0"/>
            <a:r>
              <a:rPr lang="en-US" altLang="en-US" sz="800" dirty="0">
                <a:latin typeface="Arial" panose="020B0604020202020204" pitchFamily="34" charset="0"/>
              </a:rPr>
              <a:t>Source</a:t>
            </a:r>
          </a:p>
        </p:txBody>
      </p:sp>
      <p:cxnSp>
        <p:nvCxnSpPr>
          <p:cNvPr id="11" name="Straight Arrow Connector 10">
            <a:extLst>
              <a:ext uri="{FF2B5EF4-FFF2-40B4-BE49-F238E27FC236}">
                <a16:creationId xmlns:a16="http://schemas.microsoft.com/office/drawing/2014/main" id="{6666BB45-C845-952B-BCD1-F9A784F08847}"/>
              </a:ext>
            </a:extLst>
          </p:cNvPr>
          <p:cNvCxnSpPr>
            <a:cxnSpLocks/>
            <a:stCxn id="10" idx="6"/>
            <a:endCxn id="17" idx="1"/>
          </p:cNvCxnSpPr>
          <p:nvPr/>
        </p:nvCxnSpPr>
        <p:spPr bwMode="auto">
          <a:xfrm>
            <a:off x="1887636" y="3215164"/>
            <a:ext cx="435591" cy="1"/>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28549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39D6-8850-EB49-28E5-7213BBF4F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E2578-462E-41E3-B132-073BBE651013}"/>
              </a:ext>
            </a:extLst>
          </p:cNvPr>
          <p:cNvSpPr>
            <a:spLocks noGrp="1"/>
          </p:cNvSpPr>
          <p:nvPr>
            <p:ph type="title"/>
          </p:nvPr>
        </p:nvSpPr>
        <p:spPr/>
        <p:txBody>
          <a:bodyPr/>
          <a:lstStyle/>
          <a:p>
            <a:r>
              <a:rPr lang="en-US" dirty="0"/>
              <a:t>Connectivity View Example for Software Image Compression (section 6)</a:t>
            </a:r>
          </a:p>
        </p:txBody>
      </p:sp>
      <p:sp>
        <p:nvSpPr>
          <p:cNvPr id="4" name="Date Placeholder 3">
            <a:extLst>
              <a:ext uri="{FF2B5EF4-FFF2-40B4-BE49-F238E27FC236}">
                <a16:creationId xmlns:a16="http://schemas.microsoft.com/office/drawing/2014/main" id="{677DFB25-B7C7-BEB5-F81D-25A0E383EF9C}"/>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Cube 4">
            <a:extLst>
              <a:ext uri="{FF2B5EF4-FFF2-40B4-BE49-F238E27FC236}">
                <a16:creationId xmlns:a16="http://schemas.microsoft.com/office/drawing/2014/main" id="{75A98B6F-1A25-B016-12A9-36E4A12E692E}"/>
              </a:ext>
            </a:extLst>
          </p:cNvPr>
          <p:cNvSpPr>
            <a:spLocks noChangeArrowheads="1"/>
          </p:cNvSpPr>
          <p:nvPr/>
        </p:nvSpPr>
        <p:spPr bwMode="auto">
          <a:xfrm>
            <a:off x="914400" y="1752600"/>
            <a:ext cx="1839831" cy="2209800"/>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1C78F015-1378-AF35-48C6-7FDE7A003CD8}"/>
              </a:ext>
            </a:extLst>
          </p:cNvPr>
          <p:cNvSpPr>
            <a:spLocks noChangeArrowheads="1"/>
          </p:cNvSpPr>
          <p:nvPr/>
        </p:nvSpPr>
        <p:spPr bwMode="auto">
          <a:xfrm>
            <a:off x="4250327" y="2362200"/>
            <a:ext cx="3990577" cy="1600200"/>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9AD94812-6C7A-8F7F-1032-893B0A7EF3C1}"/>
              </a:ext>
            </a:extLst>
          </p:cNvPr>
          <p:cNvCxnSpPr>
            <a:stCxn id="8" idx="3"/>
            <a:endCxn id="16" idx="1"/>
          </p:cNvCxnSpPr>
          <p:nvPr/>
        </p:nvCxnSpPr>
        <p:spPr bwMode="auto">
          <a:xfrm flipV="1">
            <a:off x="2658600" y="3663009"/>
            <a:ext cx="1533883" cy="1074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C54A3F66-B2A6-13EF-41FD-9DB9800A4302}"/>
              </a:ext>
            </a:extLst>
          </p:cNvPr>
          <p:cNvSpPr/>
          <p:nvPr/>
        </p:nvSpPr>
        <p:spPr>
          <a:xfrm>
            <a:off x="2514600" y="360175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CAA595-6EFE-8E0D-F4AD-4E2A44E5853F}"/>
              </a:ext>
            </a:extLst>
          </p:cNvPr>
          <p:cNvSpPr/>
          <p:nvPr/>
        </p:nvSpPr>
        <p:spPr>
          <a:xfrm>
            <a:off x="4217502" y="2521769"/>
            <a:ext cx="160011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Flight Data Recorder</a:t>
            </a:r>
          </a:p>
        </p:txBody>
      </p:sp>
      <p:sp>
        <p:nvSpPr>
          <p:cNvPr id="16" name="Rectangle 15">
            <a:extLst>
              <a:ext uri="{FF2B5EF4-FFF2-40B4-BE49-F238E27FC236}">
                <a16:creationId xmlns:a16="http://schemas.microsoft.com/office/drawing/2014/main" id="{7C1E7EDC-D92A-1D4F-BBD1-B6EACD006AC7}"/>
              </a:ext>
            </a:extLst>
          </p:cNvPr>
          <p:cNvSpPr/>
          <p:nvPr/>
        </p:nvSpPr>
        <p:spPr>
          <a:xfrm>
            <a:off x="4192483" y="359100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CBCC9FC-AA24-57EF-D0C2-3501B348E370}"/>
              </a:ext>
            </a:extLst>
          </p:cNvPr>
          <p:cNvSpPr txBox="1"/>
          <p:nvPr/>
        </p:nvSpPr>
        <p:spPr>
          <a:xfrm>
            <a:off x="3111949" y="3670684"/>
            <a:ext cx="793807" cy="230832"/>
          </a:xfrm>
          <a:prstGeom prst="rect">
            <a:avLst/>
          </a:prstGeom>
          <a:noFill/>
        </p:spPr>
        <p:txBody>
          <a:bodyPr wrap="none" rtlCol="0">
            <a:spAutoFit/>
          </a:bodyPr>
          <a:lstStyle/>
          <a:p>
            <a:r>
              <a:rPr lang="en-US" sz="900" b="0" dirty="0"/>
              <a:t>Subnetwork</a:t>
            </a:r>
          </a:p>
        </p:txBody>
      </p:sp>
      <p:cxnSp>
        <p:nvCxnSpPr>
          <p:cNvPr id="14" name="Straight Connector 13">
            <a:extLst>
              <a:ext uri="{FF2B5EF4-FFF2-40B4-BE49-F238E27FC236}">
                <a16:creationId xmlns:a16="http://schemas.microsoft.com/office/drawing/2014/main" id="{C592847E-60D1-68D9-87D3-6CEDD15CF376}"/>
              </a:ext>
            </a:extLst>
          </p:cNvPr>
          <p:cNvCxnSpPr>
            <a:cxnSpLocks/>
            <a:stCxn id="27" idx="6"/>
            <a:endCxn id="34" idx="2"/>
          </p:cNvCxnSpPr>
          <p:nvPr/>
        </p:nvCxnSpPr>
        <p:spPr bwMode="auto">
          <a:xfrm>
            <a:off x="2362200" y="3362000"/>
            <a:ext cx="2265225" cy="1517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90EC3CDA-22B6-7E9B-C998-52ECC0423B92}"/>
              </a:ext>
            </a:extLst>
          </p:cNvPr>
          <p:cNvSpPr/>
          <p:nvPr/>
        </p:nvSpPr>
        <p:spPr>
          <a:xfrm>
            <a:off x="2523000" y="32850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A9EA3B9-6BB8-66E7-36E0-DFD03EA9C1C6}"/>
              </a:ext>
            </a:extLst>
          </p:cNvPr>
          <p:cNvSpPr/>
          <p:nvPr/>
        </p:nvSpPr>
        <p:spPr>
          <a:xfrm>
            <a:off x="4192483" y="32850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739E21F-9ED8-A2EB-9E13-D6880EF76284}"/>
              </a:ext>
            </a:extLst>
          </p:cNvPr>
          <p:cNvCxnSpPr>
            <a:cxnSpLocks/>
            <a:stCxn id="34" idx="6"/>
            <a:endCxn id="37" idx="2"/>
          </p:cNvCxnSpPr>
          <p:nvPr/>
        </p:nvCxnSpPr>
        <p:spPr bwMode="auto">
          <a:xfrm flipV="1">
            <a:off x="5770425" y="3375947"/>
            <a:ext cx="1081479" cy="122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Oval 37">
            <a:extLst>
              <a:ext uri="{FF2B5EF4-FFF2-40B4-BE49-F238E27FC236}">
                <a16:creationId xmlns:a16="http://schemas.microsoft.com/office/drawing/2014/main" id="{7FFFC779-0740-F68D-FCAC-A2AA0F06EAD3}"/>
              </a:ext>
            </a:extLst>
          </p:cNvPr>
          <p:cNvSpPr/>
          <p:nvPr/>
        </p:nvSpPr>
        <p:spPr bwMode="auto">
          <a:xfrm>
            <a:off x="2963407" y="3196538"/>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1" name="TextBox 20">
            <a:extLst>
              <a:ext uri="{FF2B5EF4-FFF2-40B4-BE49-F238E27FC236}">
                <a16:creationId xmlns:a16="http://schemas.microsoft.com/office/drawing/2014/main" id="{055A3D85-94F2-D297-DAAB-F011CF247D84}"/>
              </a:ext>
            </a:extLst>
          </p:cNvPr>
          <p:cNvSpPr txBox="1"/>
          <p:nvPr/>
        </p:nvSpPr>
        <p:spPr>
          <a:xfrm>
            <a:off x="1006054" y="1972961"/>
            <a:ext cx="1371600" cy="276999"/>
          </a:xfrm>
          <a:prstGeom prst="rect">
            <a:avLst/>
          </a:prstGeom>
          <a:noFill/>
        </p:spPr>
        <p:txBody>
          <a:bodyPr wrap="square" rtlCol="0">
            <a:spAutoFit/>
          </a:bodyPr>
          <a:lstStyle/>
          <a:p>
            <a:r>
              <a:rPr lang="en-US" sz="1200" b="0" dirty="0"/>
              <a:t>C&amp;DH Processor</a:t>
            </a:r>
          </a:p>
        </p:txBody>
      </p:sp>
      <p:sp>
        <p:nvSpPr>
          <p:cNvPr id="27" name="Oval 9">
            <a:extLst>
              <a:ext uri="{FF2B5EF4-FFF2-40B4-BE49-F238E27FC236}">
                <a16:creationId xmlns:a16="http://schemas.microsoft.com/office/drawing/2014/main" id="{03D30CE4-8CAA-66E2-7F74-B596A4E703E0}"/>
              </a:ext>
            </a:extLst>
          </p:cNvPr>
          <p:cNvSpPr>
            <a:spLocks noChangeArrowheads="1"/>
          </p:cNvSpPr>
          <p:nvPr/>
        </p:nvSpPr>
        <p:spPr bwMode="auto">
          <a:xfrm>
            <a:off x="1491019" y="3148164"/>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Compression</a:t>
            </a:r>
          </a:p>
          <a:p>
            <a:pPr algn="ctr" eaLnBrk="0" hangingPunct="0"/>
            <a:r>
              <a:rPr lang="en-US" altLang="en-US" sz="800" dirty="0">
                <a:latin typeface="Arial" panose="020B0604020202020204" pitchFamily="34" charset="0"/>
              </a:rPr>
              <a:t> Software</a:t>
            </a:r>
          </a:p>
        </p:txBody>
      </p:sp>
      <p:sp>
        <p:nvSpPr>
          <p:cNvPr id="28" name="Rectangle 27">
            <a:extLst>
              <a:ext uri="{FF2B5EF4-FFF2-40B4-BE49-F238E27FC236}">
                <a16:creationId xmlns:a16="http://schemas.microsoft.com/office/drawing/2014/main" id="{2D3AB4C5-98F5-0023-C3AA-57377577A36B}"/>
              </a:ext>
            </a:extLst>
          </p:cNvPr>
          <p:cNvSpPr/>
          <p:nvPr/>
        </p:nvSpPr>
        <p:spPr bwMode="auto">
          <a:xfrm>
            <a:off x="3197823" y="3235337"/>
            <a:ext cx="678647"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4" name="Oval 9">
            <a:extLst>
              <a:ext uri="{FF2B5EF4-FFF2-40B4-BE49-F238E27FC236}">
                <a16:creationId xmlns:a16="http://schemas.microsoft.com/office/drawing/2014/main" id="{2D91A898-41A8-C969-CABD-7D80FB448924}"/>
              </a:ext>
            </a:extLst>
          </p:cNvPr>
          <p:cNvSpPr>
            <a:spLocks noChangeArrowheads="1"/>
          </p:cNvSpPr>
          <p:nvPr/>
        </p:nvSpPr>
        <p:spPr bwMode="auto">
          <a:xfrm>
            <a:off x="4627425" y="3163337"/>
            <a:ext cx="1143000"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 Management</a:t>
            </a:r>
          </a:p>
          <a:p>
            <a:pPr algn="ctr" eaLnBrk="0" hangingPunct="0"/>
            <a:r>
              <a:rPr lang="en-US" altLang="en-US" sz="800" dirty="0">
                <a:latin typeface="Arial" panose="020B0604020202020204" pitchFamily="34" charset="0"/>
              </a:rPr>
              <a:t> Software</a:t>
            </a:r>
          </a:p>
        </p:txBody>
      </p:sp>
      <p:sp>
        <p:nvSpPr>
          <p:cNvPr id="37" name="Oval 8">
            <a:extLst>
              <a:ext uri="{FF2B5EF4-FFF2-40B4-BE49-F238E27FC236}">
                <a16:creationId xmlns:a16="http://schemas.microsoft.com/office/drawing/2014/main" id="{F527CB2C-C0A9-8968-CB4A-8A077CDB74CF}"/>
              </a:ext>
            </a:extLst>
          </p:cNvPr>
          <p:cNvSpPr>
            <a:spLocks noChangeArrowheads="1"/>
          </p:cNvSpPr>
          <p:nvPr/>
        </p:nvSpPr>
        <p:spPr bwMode="auto">
          <a:xfrm>
            <a:off x="6851904" y="3200400"/>
            <a:ext cx="1008000" cy="351094"/>
          </a:xfrm>
          <a:prstGeom prst="ellipse">
            <a:avLst/>
          </a:prstGeom>
          <a:solidFill>
            <a:srgbClr val="3FCCB6"/>
          </a:solidFill>
          <a:ln w="9525">
            <a:solidFill>
              <a:schemeClr val="tx1"/>
            </a:solidFill>
            <a:round/>
            <a:headEnd/>
            <a:tailEnd/>
          </a:ln>
        </p:spPr>
        <p:txBody>
          <a:bodyPr lIns="0" rIns="0" anchor="ctr"/>
          <a:lstStyle/>
          <a:p>
            <a:pPr algn="ctr" fontAlgn="base">
              <a:spcBef>
                <a:spcPct val="0"/>
              </a:spcBef>
              <a:spcAft>
                <a:spcPct val="0"/>
              </a:spcAft>
            </a:pPr>
            <a:r>
              <a:rPr kumimoji="1" lang="en-US" sz="800" dirty="0">
                <a:solidFill>
                  <a:schemeClr val="bg1"/>
                </a:solidFill>
                <a:latin typeface="Arial" panose="020B0604020202020204" pitchFamily="34" charset="0"/>
                <a:ea typeface="ＭＳ Ｐゴシック" pitchFamily="34" charset="-128"/>
                <a:cs typeface="Arial" panose="020B0604020202020204" pitchFamily="34" charset="0"/>
              </a:rPr>
              <a:t>Data Repository</a:t>
            </a:r>
          </a:p>
        </p:txBody>
      </p:sp>
      <p:sp>
        <p:nvSpPr>
          <p:cNvPr id="43" name="Rectangle 42">
            <a:extLst>
              <a:ext uri="{FF2B5EF4-FFF2-40B4-BE49-F238E27FC236}">
                <a16:creationId xmlns:a16="http://schemas.microsoft.com/office/drawing/2014/main" id="{7C48BD98-BB20-4901-AF72-A94E13F89005}"/>
              </a:ext>
            </a:extLst>
          </p:cNvPr>
          <p:cNvSpPr/>
          <p:nvPr/>
        </p:nvSpPr>
        <p:spPr bwMode="auto">
          <a:xfrm>
            <a:off x="5971840" y="3234660"/>
            <a:ext cx="678647"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Date Placeholder 1">
            <a:extLst>
              <a:ext uri="{FF2B5EF4-FFF2-40B4-BE49-F238E27FC236}">
                <a16:creationId xmlns:a16="http://schemas.microsoft.com/office/drawing/2014/main" id="{FB187873-93AF-EA88-CE0D-70E72135F5B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7-8a</a:t>
            </a:r>
          </a:p>
        </p:txBody>
      </p:sp>
      <p:sp>
        <p:nvSpPr>
          <p:cNvPr id="9" name="Oval 8">
            <a:extLst>
              <a:ext uri="{FF2B5EF4-FFF2-40B4-BE49-F238E27FC236}">
                <a16:creationId xmlns:a16="http://schemas.microsoft.com/office/drawing/2014/main" id="{330D6B1D-D960-223F-CC3E-02DACA2B1F45}"/>
              </a:ext>
            </a:extLst>
          </p:cNvPr>
          <p:cNvSpPr>
            <a:spLocks noChangeArrowheads="1"/>
          </p:cNvSpPr>
          <p:nvPr/>
        </p:nvSpPr>
        <p:spPr bwMode="auto">
          <a:xfrm>
            <a:off x="1006054" y="2362200"/>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a:t>
            </a:r>
          </a:p>
          <a:p>
            <a:pPr algn="ctr" eaLnBrk="0" hangingPunct="0"/>
            <a:r>
              <a:rPr lang="en-US" altLang="en-US" sz="800" dirty="0">
                <a:latin typeface="Arial" panose="020B0604020202020204" pitchFamily="34" charset="0"/>
              </a:rPr>
              <a:t>Source</a:t>
            </a:r>
          </a:p>
        </p:txBody>
      </p:sp>
      <p:cxnSp>
        <p:nvCxnSpPr>
          <p:cNvPr id="10" name="Straight Connector 9">
            <a:extLst>
              <a:ext uri="{FF2B5EF4-FFF2-40B4-BE49-F238E27FC236}">
                <a16:creationId xmlns:a16="http://schemas.microsoft.com/office/drawing/2014/main" id="{0B8EC152-341C-BFED-2664-3D17BBF9EFDD}"/>
              </a:ext>
            </a:extLst>
          </p:cNvPr>
          <p:cNvCxnSpPr>
            <a:cxnSpLocks/>
            <a:stCxn id="9" idx="4"/>
            <a:endCxn id="27" idx="1"/>
          </p:cNvCxnSpPr>
          <p:nvPr/>
        </p:nvCxnSpPr>
        <p:spPr bwMode="auto">
          <a:xfrm>
            <a:off x="1441645" y="2789872"/>
            <a:ext cx="176956" cy="42092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7">
            <a:extLst>
              <a:ext uri="{FF2B5EF4-FFF2-40B4-BE49-F238E27FC236}">
                <a16:creationId xmlns:a16="http://schemas.microsoft.com/office/drawing/2014/main" id="{B5883B7F-B365-74B7-3647-AC9D8EFDBAC8}"/>
              </a:ext>
            </a:extLst>
          </p:cNvPr>
          <p:cNvSpPr/>
          <p:nvPr/>
        </p:nvSpPr>
        <p:spPr bwMode="auto">
          <a:xfrm>
            <a:off x="1230041" y="2900952"/>
            <a:ext cx="600163"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Image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12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Persons</a:t>
            </a:r>
          </a:p>
          <a:p>
            <a:pPr lvl="1">
              <a:spcBef>
                <a:spcPts val="500"/>
              </a:spcBef>
              <a:buFont typeface="Arial" charset="0"/>
              <a:buChar char="–"/>
              <a:defRPr/>
            </a:pPr>
            <a:r>
              <a:rPr lang="en-US" sz="1600" dirty="0">
                <a:latin typeface="Arial" charset="0"/>
              </a:rPr>
              <a:t>Tabular representation, ties to protocol stacks and interface bindings</a:t>
            </a:r>
          </a:p>
          <a:p>
            <a:pPr>
              <a:spcBef>
                <a:spcPts val="600"/>
              </a:spcBef>
              <a:buFont typeface="Arial" charset="0"/>
              <a:buChar char="•"/>
              <a:defRPr/>
            </a:pPr>
            <a:r>
              <a:rPr lang="en-US" sz="1800" dirty="0">
                <a:latin typeface="Arial" charset="0"/>
              </a:rPr>
              <a:t>Physical / Structural Viewpoint</a:t>
            </a:r>
          </a:p>
          <a:p>
            <a:pPr lvl="1">
              <a:spcBef>
                <a:spcPts val="500"/>
              </a:spcBef>
              <a:buFont typeface="Arial" charset="0"/>
              <a:buChar char="–"/>
              <a:defRPr/>
            </a:pPr>
            <a:r>
              <a:rPr lang="en-US" sz="1600" dirty="0">
                <a:latin typeface="Arial" charset="0"/>
              </a:rPr>
              <a:t>Extracted from present Connectivity Viewpoint, defining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Operations Viewpoint</a:t>
            </a:r>
          </a:p>
          <a:p>
            <a:pPr lvl="1">
              <a:spcBef>
                <a:spcPts val="500"/>
              </a:spcBef>
              <a:buFont typeface="Arial" charset="0"/>
              <a:buChar char="–"/>
              <a:defRPr/>
            </a:pPr>
            <a:r>
              <a:rPr lang="en-US" sz="1600" dirty="0">
                <a:latin typeface="Arial" charset="0"/>
              </a:rPr>
              <a:t>Create new Operations Viewpoint </a:t>
            </a:r>
          </a:p>
          <a:p>
            <a:pPr lvl="1">
              <a:spcBef>
                <a:spcPts val="500"/>
              </a:spcBef>
              <a:buFont typeface="Arial" charset="0"/>
              <a:buChar char="–"/>
              <a:defRPr/>
            </a:pPr>
            <a:r>
              <a:rPr lang="en-US" sz="1600" dirty="0">
                <a:latin typeface="Arial" charset="0"/>
              </a:rPr>
              <a:t>Add support to describe Operations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306138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B8B70-231E-B2A9-A517-391D2B67B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936AD-C7E6-DEC0-1821-FF3FC0232D32}"/>
              </a:ext>
            </a:extLst>
          </p:cNvPr>
          <p:cNvSpPr>
            <a:spLocks noGrp="1"/>
          </p:cNvSpPr>
          <p:nvPr>
            <p:ph type="title"/>
          </p:nvPr>
        </p:nvSpPr>
        <p:spPr/>
        <p:txBody>
          <a:bodyPr/>
          <a:lstStyle/>
          <a:p>
            <a:r>
              <a:rPr lang="en-US" dirty="0"/>
              <a:t>Connectivity View Example for Hardware Image Compression (section 6)</a:t>
            </a:r>
          </a:p>
        </p:txBody>
      </p:sp>
      <p:sp>
        <p:nvSpPr>
          <p:cNvPr id="4" name="Date Placeholder 3">
            <a:extLst>
              <a:ext uri="{FF2B5EF4-FFF2-40B4-BE49-F238E27FC236}">
                <a16:creationId xmlns:a16="http://schemas.microsoft.com/office/drawing/2014/main" id="{CAAA5E08-D0F8-C459-9F39-9F3B905235F8}"/>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Cube 4">
            <a:extLst>
              <a:ext uri="{FF2B5EF4-FFF2-40B4-BE49-F238E27FC236}">
                <a16:creationId xmlns:a16="http://schemas.microsoft.com/office/drawing/2014/main" id="{EC002C65-C84D-5A01-0C99-210A73C3947E}"/>
              </a:ext>
            </a:extLst>
          </p:cNvPr>
          <p:cNvSpPr>
            <a:spLocks noChangeArrowheads="1"/>
          </p:cNvSpPr>
          <p:nvPr/>
        </p:nvSpPr>
        <p:spPr bwMode="auto">
          <a:xfrm>
            <a:off x="609600" y="2362200"/>
            <a:ext cx="1458831" cy="1600200"/>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037A72A-6C24-D6A9-DC9A-63DDD7CA308A}"/>
              </a:ext>
            </a:extLst>
          </p:cNvPr>
          <p:cNvSpPr>
            <a:spLocks noChangeArrowheads="1"/>
          </p:cNvSpPr>
          <p:nvPr/>
        </p:nvSpPr>
        <p:spPr bwMode="auto">
          <a:xfrm>
            <a:off x="3564527" y="2362200"/>
            <a:ext cx="5330466" cy="1600200"/>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875DE716-FE9C-CA1D-2FC1-87748EE16844}"/>
              </a:ext>
            </a:extLst>
          </p:cNvPr>
          <p:cNvCxnSpPr>
            <a:stCxn id="8" idx="3"/>
            <a:endCxn id="16" idx="1"/>
          </p:cNvCxnSpPr>
          <p:nvPr/>
        </p:nvCxnSpPr>
        <p:spPr bwMode="auto">
          <a:xfrm>
            <a:off x="2004433" y="3653400"/>
            <a:ext cx="1502250" cy="9609"/>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CCB46BAC-5EFD-DC9E-DD3A-FB1E5E027EB5}"/>
              </a:ext>
            </a:extLst>
          </p:cNvPr>
          <p:cNvSpPr/>
          <p:nvPr/>
        </p:nvSpPr>
        <p:spPr>
          <a:xfrm>
            <a:off x="1860433" y="35814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B6E674-51EC-13CA-500D-6699A747E438}"/>
              </a:ext>
            </a:extLst>
          </p:cNvPr>
          <p:cNvSpPr/>
          <p:nvPr/>
        </p:nvSpPr>
        <p:spPr>
          <a:xfrm>
            <a:off x="3531702" y="2521769"/>
            <a:ext cx="160011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Flight Data Recorder</a:t>
            </a:r>
          </a:p>
        </p:txBody>
      </p:sp>
      <p:sp>
        <p:nvSpPr>
          <p:cNvPr id="16" name="Rectangle 15">
            <a:extLst>
              <a:ext uri="{FF2B5EF4-FFF2-40B4-BE49-F238E27FC236}">
                <a16:creationId xmlns:a16="http://schemas.microsoft.com/office/drawing/2014/main" id="{F63482FA-B13D-EC9C-3CDC-31E7D71E3995}"/>
              </a:ext>
            </a:extLst>
          </p:cNvPr>
          <p:cNvSpPr/>
          <p:nvPr/>
        </p:nvSpPr>
        <p:spPr>
          <a:xfrm>
            <a:off x="3506683" y="359100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FAF86DC-43B9-7173-8BBD-8B0A8710215D}"/>
              </a:ext>
            </a:extLst>
          </p:cNvPr>
          <p:cNvSpPr txBox="1"/>
          <p:nvPr/>
        </p:nvSpPr>
        <p:spPr>
          <a:xfrm>
            <a:off x="2426149" y="3670684"/>
            <a:ext cx="793807" cy="230832"/>
          </a:xfrm>
          <a:prstGeom prst="rect">
            <a:avLst/>
          </a:prstGeom>
          <a:noFill/>
        </p:spPr>
        <p:txBody>
          <a:bodyPr wrap="none" rtlCol="0">
            <a:spAutoFit/>
          </a:bodyPr>
          <a:lstStyle/>
          <a:p>
            <a:r>
              <a:rPr lang="en-US" sz="900" b="0" dirty="0"/>
              <a:t>Subnetwork</a:t>
            </a:r>
          </a:p>
        </p:txBody>
      </p:sp>
      <p:cxnSp>
        <p:nvCxnSpPr>
          <p:cNvPr id="14" name="Straight Connector 13">
            <a:extLst>
              <a:ext uri="{FF2B5EF4-FFF2-40B4-BE49-F238E27FC236}">
                <a16:creationId xmlns:a16="http://schemas.microsoft.com/office/drawing/2014/main" id="{2E73BCCE-CF64-3B88-37FA-4E0D664AC403}"/>
              </a:ext>
            </a:extLst>
          </p:cNvPr>
          <p:cNvCxnSpPr>
            <a:cxnSpLocks/>
            <a:stCxn id="3" idx="4"/>
            <a:endCxn id="34" idx="2"/>
          </p:cNvCxnSpPr>
          <p:nvPr/>
        </p:nvCxnSpPr>
        <p:spPr bwMode="auto">
          <a:xfrm flipV="1">
            <a:off x="4933001" y="3377173"/>
            <a:ext cx="445120" cy="4488"/>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a:extLst>
              <a:ext uri="{FF2B5EF4-FFF2-40B4-BE49-F238E27FC236}">
                <a16:creationId xmlns:a16="http://schemas.microsoft.com/office/drawing/2014/main" id="{F1BA47DC-1F40-7D64-6C71-EE8BFD2AA73A}"/>
              </a:ext>
            </a:extLst>
          </p:cNvPr>
          <p:cNvSpPr/>
          <p:nvPr/>
        </p:nvSpPr>
        <p:spPr>
          <a:xfrm>
            <a:off x="1847332" y="3281455"/>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18C44A3-5832-3A2D-E017-ECE234948227}"/>
              </a:ext>
            </a:extLst>
          </p:cNvPr>
          <p:cNvCxnSpPr>
            <a:cxnSpLocks/>
            <a:stCxn id="34" idx="6"/>
            <a:endCxn id="37" idx="2"/>
          </p:cNvCxnSpPr>
          <p:nvPr/>
        </p:nvCxnSpPr>
        <p:spPr bwMode="auto">
          <a:xfrm flipV="1">
            <a:off x="6521121" y="3375947"/>
            <a:ext cx="1081479" cy="122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Oval 37">
            <a:extLst>
              <a:ext uri="{FF2B5EF4-FFF2-40B4-BE49-F238E27FC236}">
                <a16:creationId xmlns:a16="http://schemas.microsoft.com/office/drawing/2014/main" id="{AB6B1E2D-D7AC-25E7-BAE7-010A1DB91DEE}"/>
              </a:ext>
            </a:extLst>
          </p:cNvPr>
          <p:cNvSpPr/>
          <p:nvPr/>
        </p:nvSpPr>
        <p:spPr bwMode="auto">
          <a:xfrm>
            <a:off x="2277607" y="3196538"/>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1" name="TextBox 20">
            <a:extLst>
              <a:ext uri="{FF2B5EF4-FFF2-40B4-BE49-F238E27FC236}">
                <a16:creationId xmlns:a16="http://schemas.microsoft.com/office/drawing/2014/main" id="{021CF770-CC04-EA96-E79F-99D68E45C689}"/>
              </a:ext>
            </a:extLst>
          </p:cNvPr>
          <p:cNvSpPr txBox="1"/>
          <p:nvPr/>
        </p:nvSpPr>
        <p:spPr>
          <a:xfrm>
            <a:off x="560833" y="2518688"/>
            <a:ext cx="1371600" cy="276999"/>
          </a:xfrm>
          <a:prstGeom prst="rect">
            <a:avLst/>
          </a:prstGeom>
          <a:noFill/>
        </p:spPr>
        <p:txBody>
          <a:bodyPr wrap="square" rtlCol="0">
            <a:spAutoFit/>
          </a:bodyPr>
          <a:lstStyle/>
          <a:p>
            <a:r>
              <a:rPr lang="en-US" sz="1200" b="0" dirty="0"/>
              <a:t>C&amp;DH Processor</a:t>
            </a:r>
          </a:p>
        </p:txBody>
      </p:sp>
      <p:sp>
        <p:nvSpPr>
          <p:cNvPr id="34" name="Oval 9">
            <a:extLst>
              <a:ext uri="{FF2B5EF4-FFF2-40B4-BE49-F238E27FC236}">
                <a16:creationId xmlns:a16="http://schemas.microsoft.com/office/drawing/2014/main" id="{A4BB30B3-BC9B-D691-3A7A-B85548695AE5}"/>
              </a:ext>
            </a:extLst>
          </p:cNvPr>
          <p:cNvSpPr>
            <a:spLocks noChangeArrowheads="1"/>
          </p:cNvSpPr>
          <p:nvPr/>
        </p:nvSpPr>
        <p:spPr bwMode="auto">
          <a:xfrm>
            <a:off x="5378121" y="3163337"/>
            <a:ext cx="1143000"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 Management</a:t>
            </a:r>
          </a:p>
          <a:p>
            <a:pPr algn="ctr" eaLnBrk="0" hangingPunct="0"/>
            <a:r>
              <a:rPr lang="en-US" altLang="en-US" sz="800" dirty="0">
                <a:latin typeface="Arial" panose="020B0604020202020204" pitchFamily="34" charset="0"/>
              </a:rPr>
              <a:t> Software</a:t>
            </a:r>
          </a:p>
        </p:txBody>
      </p:sp>
      <p:sp>
        <p:nvSpPr>
          <p:cNvPr id="37" name="Oval 8">
            <a:extLst>
              <a:ext uri="{FF2B5EF4-FFF2-40B4-BE49-F238E27FC236}">
                <a16:creationId xmlns:a16="http://schemas.microsoft.com/office/drawing/2014/main" id="{841461AF-14CA-0260-598F-94EDF9F0599E}"/>
              </a:ext>
            </a:extLst>
          </p:cNvPr>
          <p:cNvSpPr>
            <a:spLocks noChangeArrowheads="1"/>
          </p:cNvSpPr>
          <p:nvPr/>
        </p:nvSpPr>
        <p:spPr bwMode="auto">
          <a:xfrm>
            <a:off x="7602600" y="3200400"/>
            <a:ext cx="1008000" cy="351094"/>
          </a:xfrm>
          <a:prstGeom prst="ellipse">
            <a:avLst/>
          </a:prstGeom>
          <a:solidFill>
            <a:srgbClr val="3FCCB6"/>
          </a:solidFill>
          <a:ln w="9525">
            <a:solidFill>
              <a:schemeClr val="tx1"/>
            </a:solidFill>
            <a:round/>
            <a:headEnd/>
            <a:tailEnd/>
          </a:ln>
        </p:spPr>
        <p:txBody>
          <a:bodyPr lIns="0" rIns="0" anchor="ctr"/>
          <a:lstStyle/>
          <a:p>
            <a:pPr algn="ctr" fontAlgn="base">
              <a:spcBef>
                <a:spcPct val="0"/>
              </a:spcBef>
              <a:spcAft>
                <a:spcPct val="0"/>
              </a:spcAft>
            </a:pPr>
            <a:r>
              <a:rPr kumimoji="1" lang="en-US" sz="800" dirty="0">
                <a:solidFill>
                  <a:schemeClr val="bg1"/>
                </a:solidFill>
                <a:latin typeface="Arial" panose="020B0604020202020204" pitchFamily="34" charset="0"/>
                <a:ea typeface="ＭＳ Ｐゴシック" pitchFamily="34" charset="-128"/>
                <a:cs typeface="Arial" panose="020B0604020202020204" pitchFamily="34" charset="0"/>
              </a:rPr>
              <a:t>Data Repository</a:t>
            </a:r>
          </a:p>
        </p:txBody>
      </p:sp>
      <p:sp>
        <p:nvSpPr>
          <p:cNvPr id="43" name="Rectangle 42">
            <a:extLst>
              <a:ext uri="{FF2B5EF4-FFF2-40B4-BE49-F238E27FC236}">
                <a16:creationId xmlns:a16="http://schemas.microsoft.com/office/drawing/2014/main" id="{112BE643-00CA-5B8D-46A3-509ED02657C5}"/>
              </a:ext>
            </a:extLst>
          </p:cNvPr>
          <p:cNvSpPr/>
          <p:nvPr/>
        </p:nvSpPr>
        <p:spPr bwMode="auto">
          <a:xfrm>
            <a:off x="6722536" y="3234660"/>
            <a:ext cx="678647" cy="282573"/>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Compressed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B261F288-169E-0F9B-A396-6E9A199E7200}"/>
              </a:ext>
            </a:extLst>
          </p:cNvPr>
          <p:cNvCxnSpPr>
            <a:cxnSpLocks/>
            <a:stCxn id="15" idx="3"/>
            <a:endCxn id="3" idx="2"/>
          </p:cNvCxnSpPr>
          <p:nvPr/>
        </p:nvCxnSpPr>
        <p:spPr bwMode="auto">
          <a:xfrm>
            <a:off x="1991332" y="3353455"/>
            <a:ext cx="1890694" cy="2820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Rectangle 27">
            <a:extLst>
              <a:ext uri="{FF2B5EF4-FFF2-40B4-BE49-F238E27FC236}">
                <a16:creationId xmlns:a16="http://schemas.microsoft.com/office/drawing/2014/main" id="{F8D701EC-24DE-D7EA-EB62-A7488CAB5861}"/>
              </a:ext>
            </a:extLst>
          </p:cNvPr>
          <p:cNvSpPr/>
          <p:nvPr/>
        </p:nvSpPr>
        <p:spPr bwMode="auto">
          <a:xfrm>
            <a:off x="2505544" y="3269538"/>
            <a:ext cx="678647"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Image 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 name="Cube 2">
            <a:extLst>
              <a:ext uri="{FF2B5EF4-FFF2-40B4-BE49-F238E27FC236}">
                <a16:creationId xmlns:a16="http://schemas.microsoft.com/office/drawing/2014/main" id="{EA2629D1-26CE-4AE0-3E74-DCC30D6F8FFF}"/>
              </a:ext>
            </a:extLst>
          </p:cNvPr>
          <p:cNvSpPr>
            <a:spLocks noChangeArrowheads="1"/>
          </p:cNvSpPr>
          <p:nvPr/>
        </p:nvSpPr>
        <p:spPr bwMode="auto">
          <a:xfrm>
            <a:off x="3882026" y="2992642"/>
            <a:ext cx="1115760" cy="713254"/>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Compression Hardware</a:t>
            </a:r>
          </a:p>
        </p:txBody>
      </p:sp>
      <p:sp>
        <p:nvSpPr>
          <p:cNvPr id="10" name="Date Placeholder 1">
            <a:extLst>
              <a:ext uri="{FF2B5EF4-FFF2-40B4-BE49-F238E27FC236}">
                <a16:creationId xmlns:a16="http://schemas.microsoft.com/office/drawing/2014/main" id="{089124E6-AEC9-E02A-5D28-158B7F0BA94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7-8b</a:t>
            </a:r>
          </a:p>
        </p:txBody>
      </p:sp>
      <p:sp>
        <p:nvSpPr>
          <p:cNvPr id="12" name="Oval 11">
            <a:extLst>
              <a:ext uri="{FF2B5EF4-FFF2-40B4-BE49-F238E27FC236}">
                <a16:creationId xmlns:a16="http://schemas.microsoft.com/office/drawing/2014/main" id="{AAA6011A-D546-7CB9-AD9E-98E148998C84}"/>
              </a:ext>
            </a:extLst>
          </p:cNvPr>
          <p:cNvSpPr>
            <a:spLocks noChangeArrowheads="1"/>
          </p:cNvSpPr>
          <p:nvPr/>
        </p:nvSpPr>
        <p:spPr bwMode="auto">
          <a:xfrm>
            <a:off x="805219" y="2879625"/>
            <a:ext cx="871181" cy="427672"/>
          </a:xfrm>
          <a:prstGeom prst="ellipse">
            <a:avLst/>
          </a:prstGeom>
          <a:solidFill>
            <a:srgbClr val="FFC000"/>
          </a:solidFill>
          <a:ln w="9525">
            <a:solidFill>
              <a:schemeClr val="tx1"/>
            </a:solidFill>
            <a:round/>
            <a:headEnd/>
            <a:tailEnd/>
          </a:ln>
          <a:effectLst/>
        </p:spPr>
        <p:txBody>
          <a:bodyPr wrap="none" anchor="ctr"/>
          <a:lstStyle/>
          <a:p>
            <a:pPr algn="ctr" eaLnBrk="0" hangingPunct="0"/>
            <a:r>
              <a:rPr lang="en-US" altLang="en-US" sz="800" dirty="0">
                <a:latin typeface="Arial" panose="020B0604020202020204" pitchFamily="34" charset="0"/>
              </a:rPr>
              <a:t>Data</a:t>
            </a:r>
          </a:p>
          <a:p>
            <a:pPr algn="ctr" eaLnBrk="0" hangingPunct="0"/>
            <a:r>
              <a:rPr lang="en-US" altLang="en-US" sz="800" dirty="0">
                <a:latin typeface="Arial" panose="020B0604020202020204" pitchFamily="34" charset="0"/>
              </a:rPr>
              <a:t>Source</a:t>
            </a:r>
          </a:p>
        </p:txBody>
      </p:sp>
      <p:cxnSp>
        <p:nvCxnSpPr>
          <p:cNvPr id="13" name="Straight Connector 12">
            <a:extLst>
              <a:ext uri="{FF2B5EF4-FFF2-40B4-BE49-F238E27FC236}">
                <a16:creationId xmlns:a16="http://schemas.microsoft.com/office/drawing/2014/main" id="{CF211998-526D-286A-EF7F-1DE96E0E9365}"/>
              </a:ext>
            </a:extLst>
          </p:cNvPr>
          <p:cNvCxnSpPr>
            <a:cxnSpLocks/>
            <a:stCxn id="12" idx="5"/>
            <a:endCxn id="15" idx="1"/>
          </p:cNvCxnSpPr>
          <p:nvPr/>
        </p:nvCxnSpPr>
        <p:spPr bwMode="auto">
          <a:xfrm>
            <a:off x="1548818" y="3244666"/>
            <a:ext cx="298514" cy="108789"/>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Rectangle 25">
            <a:extLst>
              <a:ext uri="{FF2B5EF4-FFF2-40B4-BE49-F238E27FC236}">
                <a16:creationId xmlns:a16="http://schemas.microsoft.com/office/drawing/2014/main" id="{6200B559-6F2D-9E51-A146-DA870A487CBF}"/>
              </a:ext>
            </a:extLst>
          </p:cNvPr>
          <p:cNvSpPr/>
          <p:nvPr/>
        </p:nvSpPr>
        <p:spPr>
          <a:xfrm>
            <a:off x="3506683" y="32850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274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7C33-1183-9141-2B73-ACDD42D30FA8}"/>
              </a:ext>
            </a:extLst>
          </p:cNvPr>
          <p:cNvSpPr>
            <a:spLocks noGrp="1"/>
          </p:cNvSpPr>
          <p:nvPr>
            <p:ph type="title"/>
          </p:nvPr>
        </p:nvSpPr>
        <p:spPr>
          <a:xfrm>
            <a:off x="457200" y="2971800"/>
            <a:ext cx="8229600" cy="1143000"/>
          </a:xfrm>
        </p:spPr>
        <p:txBody>
          <a:bodyPr/>
          <a:lstStyle/>
          <a:p>
            <a:r>
              <a:rPr lang="en-US" dirty="0"/>
              <a:t>Is this exactly the same as Physical VP, fig 6-1???</a:t>
            </a:r>
          </a:p>
        </p:txBody>
      </p:sp>
      <p:sp>
        <p:nvSpPr>
          <p:cNvPr id="3" name="Date Placeholder 2">
            <a:extLst>
              <a:ext uri="{FF2B5EF4-FFF2-40B4-BE49-F238E27FC236}">
                <a16:creationId xmlns:a16="http://schemas.microsoft.com/office/drawing/2014/main" id="{2FD28C29-5EB0-85B1-2BFF-07F0CB995BE7}"/>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95995379-80DE-1808-4F20-F63BC43BCBD5}"/>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a:t>
            </a:r>
          </a:p>
        </p:txBody>
      </p:sp>
      <p:sp>
        <p:nvSpPr>
          <p:cNvPr id="5" name="Rectangle 3">
            <a:extLst>
              <a:ext uri="{FF2B5EF4-FFF2-40B4-BE49-F238E27FC236}">
                <a16:creationId xmlns:a16="http://schemas.microsoft.com/office/drawing/2014/main" id="{15CD618B-23FC-2AEB-77B4-BD739F6DB667}"/>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Structural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Tree>
    <p:extLst>
      <p:ext uri="{BB962C8B-B14F-4D97-AF65-F5344CB8AC3E}">
        <p14:creationId xmlns:p14="http://schemas.microsoft.com/office/powerpoint/2010/main" val="3323924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178B-22BB-FB67-2B76-06948FB2D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422ED-3E19-39C7-09E1-4E4B8C54BA35}"/>
              </a:ext>
            </a:extLst>
          </p:cNvPr>
          <p:cNvSpPr>
            <a:spLocks noGrp="1"/>
          </p:cNvSpPr>
          <p:nvPr>
            <p:ph type="title"/>
          </p:nvPr>
        </p:nvSpPr>
        <p:spPr>
          <a:xfrm>
            <a:off x="403261" y="20433"/>
            <a:ext cx="8229600" cy="771567"/>
          </a:xfrm>
        </p:spPr>
        <p:txBody>
          <a:bodyPr vert="horz"/>
          <a:lstStyle/>
          <a:p>
            <a:r>
              <a:rPr lang="en-US" sz="2000" dirty="0">
                <a:solidFill>
                  <a:srgbClr val="0099A6"/>
                </a:solidFill>
              </a:rPr>
              <a:t>Relationships among Terms</a:t>
            </a:r>
            <a:br>
              <a:rPr lang="en-US" sz="2000" dirty="0">
                <a:solidFill>
                  <a:srgbClr val="0099A6"/>
                </a:solidFill>
              </a:rPr>
            </a:br>
            <a:r>
              <a:rPr lang="en-US" sz="2000" dirty="0">
                <a:solidFill>
                  <a:srgbClr val="0099A6"/>
                </a:solidFill>
              </a:rPr>
              <a:t>(</a:t>
            </a:r>
            <a:r>
              <a:rPr lang="en-US" sz="2000" dirty="0">
                <a:solidFill>
                  <a:srgbClr val="FF0000"/>
                </a:solidFill>
              </a:rPr>
              <a:t>Structural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01F070E8-2D81-0D04-7008-722A72BD0306}"/>
              </a:ext>
            </a:extLst>
          </p:cNvPr>
          <p:cNvSpPr/>
          <p:nvPr/>
        </p:nvSpPr>
        <p:spPr>
          <a:xfrm>
            <a:off x="5051536" y="3908908"/>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Attachment</a:t>
            </a:r>
          </a:p>
          <a:p>
            <a:pPr algn="ctr"/>
            <a:r>
              <a:rPr lang="en-US" sz="1200" dirty="0">
                <a:solidFill>
                  <a:schemeClr val="bg1"/>
                </a:solidFill>
              </a:rPr>
              <a:t>(Interface)</a:t>
            </a:r>
          </a:p>
        </p:txBody>
      </p:sp>
      <p:sp>
        <p:nvSpPr>
          <p:cNvPr id="7" name="Rounded Rectangle 6">
            <a:extLst>
              <a:ext uri="{FF2B5EF4-FFF2-40B4-BE49-F238E27FC236}">
                <a16:creationId xmlns:a16="http://schemas.microsoft.com/office/drawing/2014/main" id="{8D28343F-3A98-CDE3-346F-F091A6B806F2}"/>
              </a:ext>
            </a:extLst>
          </p:cNvPr>
          <p:cNvSpPr/>
          <p:nvPr/>
        </p:nvSpPr>
        <p:spPr>
          <a:xfrm>
            <a:off x="4790625" y="1507029"/>
            <a:ext cx="971550" cy="514350"/>
          </a:xfrm>
          <a:prstGeom prst="roundRect">
            <a:avLst/>
          </a:prstGeom>
          <a:solidFill>
            <a:srgbClr val="0C8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064E3419-1B44-AC3D-EBCA-54742FFC37EE}"/>
              </a:ext>
            </a:extLst>
          </p:cNvPr>
          <p:cNvSpPr/>
          <p:nvPr/>
        </p:nvSpPr>
        <p:spPr>
          <a:xfrm>
            <a:off x="3810000" y="2823342"/>
            <a:ext cx="127635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Structural Component</a:t>
            </a:r>
          </a:p>
        </p:txBody>
      </p:sp>
      <p:cxnSp>
        <p:nvCxnSpPr>
          <p:cNvPr id="14" name="Straight Arrow Connector 13">
            <a:extLst>
              <a:ext uri="{FF2B5EF4-FFF2-40B4-BE49-F238E27FC236}">
                <a16:creationId xmlns:a16="http://schemas.microsoft.com/office/drawing/2014/main" id="{89E72626-9E2E-852A-85F0-A535AA5C1FED}"/>
              </a:ext>
            </a:extLst>
          </p:cNvPr>
          <p:cNvCxnSpPr>
            <a:cxnSpLocks/>
            <a:endCxn id="60" idx="0"/>
          </p:cNvCxnSpPr>
          <p:nvPr/>
        </p:nvCxnSpPr>
        <p:spPr>
          <a:xfrm flipH="1">
            <a:off x="3552674" y="3354328"/>
            <a:ext cx="666814" cy="61774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6A30BE74-D8F3-B45C-AA2C-7114593FC3EF}"/>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2F963901-403B-995B-F32A-067833B70412}"/>
              </a:ext>
            </a:extLst>
          </p:cNvPr>
          <p:cNvSpPr txBox="1"/>
          <p:nvPr/>
        </p:nvSpPr>
        <p:spPr>
          <a:xfrm>
            <a:off x="3214758" y="3498143"/>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4E88213F-33EB-FEDA-592B-EDF25E32787C}"/>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3E1BE4AE-1D76-79C8-3108-F112E5739CD9}"/>
              </a:ext>
            </a:extLst>
          </p:cNvPr>
          <p:cNvSpPr/>
          <p:nvPr/>
        </p:nvSpPr>
        <p:spPr>
          <a:xfrm>
            <a:off x="3088330" y="3972073"/>
            <a:ext cx="928688"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A8360BA7-6993-8F80-A5A8-7D702A5F265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ACBC8C01-01F8-2F80-3C63-879EF40C4B3D}"/>
              </a:ext>
            </a:extLst>
          </p:cNvPr>
          <p:cNvSpPr/>
          <p:nvPr/>
        </p:nvSpPr>
        <p:spPr>
          <a:xfrm>
            <a:off x="1948291" y="2823342"/>
            <a:ext cx="9715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8D2CDB27-B6DE-F76A-7992-FA62E27D5934}"/>
              </a:ext>
            </a:extLst>
          </p:cNvPr>
          <p:cNvCxnSpPr>
            <a:cxnSpLocks/>
            <a:stCxn id="12" idx="1"/>
            <a:endCxn id="69" idx="3"/>
          </p:cNvCxnSpPr>
          <p:nvPr/>
        </p:nvCxnSpPr>
        <p:spPr>
          <a:xfrm flipH="1">
            <a:off x="2919841" y="3080517"/>
            <a:ext cx="890159" cy="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83D5E759-654E-B666-6C38-BDA38205FE9B}"/>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78D5FF64-3EA1-21E3-8807-5E56B5C53049}"/>
              </a:ext>
            </a:extLst>
          </p:cNvPr>
          <p:cNvCxnSpPr>
            <a:cxnSpLocks/>
            <a:endCxn id="6" idx="0"/>
          </p:cNvCxnSpPr>
          <p:nvPr/>
        </p:nvCxnSpPr>
        <p:spPr>
          <a:xfrm>
            <a:off x="4615801" y="3296515"/>
            <a:ext cx="100745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E619715-8447-738D-DE5B-7E3DE2E8B7A8}"/>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8EE9310A-A66A-2A07-456C-9EEEB4274ECA}"/>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5A50E47B-48AC-C6B8-91A0-37C81ABD4EB8}"/>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415BB472-E75C-90D6-3E07-D7438C6E3F0A}"/>
              </a:ext>
            </a:extLst>
          </p:cNvPr>
          <p:cNvSpPr/>
          <p:nvPr/>
        </p:nvSpPr>
        <p:spPr>
          <a:xfrm>
            <a:off x="6497941" y="1998916"/>
            <a:ext cx="772096" cy="33957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59EC3EF9-093D-9CC6-C476-BE9DC2DBECE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2B8970B-1255-E02E-B4C6-6521DB88322C}"/>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5884EBE-BE0A-CA53-698A-4FF58C45ABB8}"/>
              </a:ext>
            </a:extLst>
          </p:cNvPr>
          <p:cNvCxnSpPr>
            <a:cxnSpLocks/>
            <a:stCxn id="7" idx="3"/>
          </p:cNvCxnSpPr>
          <p:nvPr/>
        </p:nvCxnSpPr>
        <p:spPr>
          <a:xfrm>
            <a:off x="5762175" y="1764204"/>
            <a:ext cx="735766" cy="40450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71311EBC-CEEB-3C2E-6F3B-858ADB28E76A}"/>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D028D100-6A7A-6284-DDB9-D3CB5FAB54D2}"/>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E0063032-00D0-7C69-CC79-9C87605DC72C}"/>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B18A3E5-EE21-0CB0-1649-B811A0CC938B}"/>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7F5AEF68-CD44-15A4-F3E5-84E7AEAEB90F}"/>
              </a:ext>
            </a:extLst>
          </p:cNvPr>
          <p:cNvSpPr/>
          <p:nvPr/>
        </p:nvSpPr>
        <p:spPr>
          <a:xfrm>
            <a:off x="6685145" y="4674530"/>
            <a:ext cx="114343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Structural Connector</a:t>
            </a:r>
          </a:p>
        </p:txBody>
      </p:sp>
      <p:sp>
        <p:nvSpPr>
          <p:cNvPr id="41" name="TextBox 40">
            <a:extLst>
              <a:ext uri="{FF2B5EF4-FFF2-40B4-BE49-F238E27FC236}">
                <a16:creationId xmlns:a16="http://schemas.microsoft.com/office/drawing/2014/main" id="{B250CEC5-3CD7-3412-2AE6-79FC5AFE3842}"/>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0DC90CEB-6F66-4EBB-B929-35447B932866}"/>
              </a:ext>
            </a:extLst>
          </p:cNvPr>
          <p:cNvCxnSpPr>
            <a:cxnSpLocks/>
            <a:stCxn id="6" idx="2"/>
            <a:endCxn id="40" idx="1"/>
          </p:cNvCxnSpPr>
          <p:nvPr/>
        </p:nvCxnSpPr>
        <p:spPr>
          <a:xfrm>
            <a:off x="5623251" y="4423258"/>
            <a:ext cx="1061894" cy="50844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79123F29-308B-19E3-0D6C-D6752F327143}"/>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503A7F6B-E022-BD8C-9666-E39EB9D1EE21}"/>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540F266B-CBF5-91D2-13F4-9B1DD4F0CA1A}"/>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8AD159C4-E329-9A7D-9CA2-BA353B4AA995}"/>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AAFDE3DB-2D66-1304-1AF1-0597BB997A72}"/>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Has </a:t>
            </a:r>
          </a:p>
        </p:txBody>
      </p:sp>
      <p:sp>
        <p:nvSpPr>
          <p:cNvPr id="57" name="Flowchart: Decision 17">
            <a:extLst>
              <a:ext uri="{FF2B5EF4-FFF2-40B4-BE49-F238E27FC236}">
                <a16:creationId xmlns:a16="http://schemas.microsoft.com/office/drawing/2014/main" id="{140E0B9E-3A48-7E2B-A726-94F38904A492}"/>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09BF4A66-A0F9-DD0C-DB90-2FBB63E703FD}"/>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63F9EE08-1F69-EAFA-E791-38DA13FEEE02}"/>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3B6B9221-07D3-D027-90CD-767E34D619A6}"/>
              </a:ext>
            </a:extLst>
          </p:cNvPr>
          <p:cNvCxnSpPr>
            <a:cxnSpLocks/>
            <a:stCxn id="77" idx="0"/>
            <a:endCxn id="40" idx="2"/>
          </p:cNvCxnSpPr>
          <p:nvPr/>
        </p:nvCxnSpPr>
        <p:spPr>
          <a:xfrm flipV="1">
            <a:off x="6152556" y="5188880"/>
            <a:ext cx="1104304" cy="504823"/>
          </a:xfrm>
          <a:prstGeom prst="straightConnector1">
            <a:avLst/>
          </a:prstGeom>
          <a:ln>
            <a:prstDash val="soli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4F33DE97-767D-D5B1-8770-F1F832890271}"/>
              </a:ext>
            </a:extLst>
          </p:cNvPr>
          <p:cNvSpPr/>
          <p:nvPr/>
        </p:nvSpPr>
        <p:spPr>
          <a:xfrm>
            <a:off x="5528316" y="5693703"/>
            <a:ext cx="1248480"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 of Heat , Torque, Vibration, etc.</a:t>
            </a:r>
          </a:p>
        </p:txBody>
      </p:sp>
      <p:sp>
        <p:nvSpPr>
          <p:cNvPr id="82" name="TextBox 81">
            <a:extLst>
              <a:ext uri="{FF2B5EF4-FFF2-40B4-BE49-F238E27FC236}">
                <a16:creationId xmlns:a16="http://schemas.microsoft.com/office/drawing/2014/main" id="{27B44281-CED0-E8B2-9973-92825A21D4D1}"/>
              </a:ext>
            </a:extLst>
          </p:cNvPr>
          <p:cNvSpPr txBox="1"/>
          <p:nvPr/>
        </p:nvSpPr>
        <p:spPr>
          <a:xfrm>
            <a:off x="6718245" y="5431504"/>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21760EB6-2689-FA00-827E-9A22E2616A2B}"/>
              </a:ext>
            </a:extLst>
          </p:cNvPr>
          <p:cNvCxnSpPr>
            <a:cxnSpLocks/>
            <a:stCxn id="69" idx="2"/>
            <a:endCxn id="60" idx="1"/>
          </p:cNvCxnSpPr>
          <p:nvPr/>
        </p:nvCxnSpPr>
        <p:spPr>
          <a:xfrm>
            <a:off x="2434066" y="3337692"/>
            <a:ext cx="654264" cy="89155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Date Placeholder 1">
            <a:extLst>
              <a:ext uri="{FF2B5EF4-FFF2-40B4-BE49-F238E27FC236}">
                <a16:creationId xmlns:a16="http://schemas.microsoft.com/office/drawing/2014/main" id="{BC29C68A-FF5D-18F3-8B48-88978D1D710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8-1</a:t>
            </a:r>
          </a:p>
        </p:txBody>
      </p:sp>
      <p:sp>
        <p:nvSpPr>
          <p:cNvPr id="10" name="Rounded Rectangle 9">
            <a:extLst>
              <a:ext uri="{FF2B5EF4-FFF2-40B4-BE49-F238E27FC236}">
                <a16:creationId xmlns:a16="http://schemas.microsoft.com/office/drawing/2014/main" id="{18522802-E6CB-95ED-0BFB-4EF53D0E60FF}"/>
              </a:ext>
            </a:extLst>
          </p:cNvPr>
          <p:cNvSpPr/>
          <p:nvPr/>
        </p:nvSpPr>
        <p:spPr>
          <a:xfrm>
            <a:off x="1983104" y="5158412"/>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ICD</a:t>
            </a:r>
          </a:p>
        </p:txBody>
      </p:sp>
      <p:sp>
        <p:nvSpPr>
          <p:cNvPr id="11" name="TextBox 10">
            <a:extLst>
              <a:ext uri="{FF2B5EF4-FFF2-40B4-BE49-F238E27FC236}">
                <a16:creationId xmlns:a16="http://schemas.microsoft.com/office/drawing/2014/main" id="{DAF0400B-28B9-FAB3-BE0F-27790EB6D6E1}"/>
              </a:ext>
            </a:extLst>
          </p:cNvPr>
          <p:cNvSpPr txBox="1"/>
          <p:nvPr/>
        </p:nvSpPr>
        <p:spPr>
          <a:xfrm>
            <a:off x="2927398" y="5622370"/>
            <a:ext cx="853319" cy="346249"/>
          </a:xfrm>
          <a:prstGeom prst="rect">
            <a:avLst/>
          </a:prstGeom>
          <a:noFill/>
        </p:spPr>
        <p:txBody>
          <a:bodyPr wrap="square" rtlCol="0">
            <a:spAutoFit/>
          </a:bodyPr>
          <a:lstStyle/>
          <a:p>
            <a:r>
              <a:rPr lang="en-US" sz="825" dirty="0"/>
              <a:t>References 1..</a:t>
            </a:r>
          </a:p>
        </p:txBody>
      </p:sp>
      <p:cxnSp>
        <p:nvCxnSpPr>
          <p:cNvPr id="15" name="Straight Arrow Connector 14">
            <a:extLst>
              <a:ext uri="{FF2B5EF4-FFF2-40B4-BE49-F238E27FC236}">
                <a16:creationId xmlns:a16="http://schemas.microsoft.com/office/drawing/2014/main" id="{99404841-168A-A3E2-FB79-79D5ED4228D0}"/>
              </a:ext>
            </a:extLst>
          </p:cNvPr>
          <p:cNvCxnSpPr>
            <a:cxnSpLocks/>
            <a:stCxn id="10" idx="3"/>
            <a:endCxn id="6" idx="1"/>
          </p:cNvCxnSpPr>
          <p:nvPr/>
        </p:nvCxnSpPr>
        <p:spPr>
          <a:xfrm flipV="1">
            <a:off x="2954654" y="4166083"/>
            <a:ext cx="2096882" cy="124950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0B6D1C14-F183-4CED-EFF2-B8E07E18486C}"/>
              </a:ext>
            </a:extLst>
          </p:cNvPr>
          <p:cNvSpPr/>
          <p:nvPr/>
        </p:nvSpPr>
        <p:spPr>
          <a:xfrm>
            <a:off x="3854592" y="5475517"/>
            <a:ext cx="1143430"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 Standard</a:t>
            </a:r>
          </a:p>
        </p:txBody>
      </p:sp>
      <p:cxnSp>
        <p:nvCxnSpPr>
          <p:cNvPr id="20" name="Straight Arrow Connector 19">
            <a:extLst>
              <a:ext uri="{FF2B5EF4-FFF2-40B4-BE49-F238E27FC236}">
                <a16:creationId xmlns:a16="http://schemas.microsoft.com/office/drawing/2014/main" id="{13FB450E-6892-4FB9-F3A7-8E3CEED89B0F}"/>
              </a:ext>
            </a:extLst>
          </p:cNvPr>
          <p:cNvCxnSpPr>
            <a:cxnSpLocks/>
            <a:stCxn id="19" idx="0"/>
            <a:endCxn id="6" idx="2"/>
          </p:cNvCxnSpPr>
          <p:nvPr/>
        </p:nvCxnSpPr>
        <p:spPr>
          <a:xfrm flipV="1">
            <a:off x="4426307" y="4423258"/>
            <a:ext cx="1196944" cy="1052259"/>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5D4FC4C-83E2-A69C-D8B1-CEF200B36DDE}"/>
              </a:ext>
            </a:extLst>
          </p:cNvPr>
          <p:cNvSpPr txBox="1"/>
          <p:nvPr/>
        </p:nvSpPr>
        <p:spPr>
          <a:xfrm>
            <a:off x="2987575" y="4773420"/>
            <a:ext cx="853319" cy="346249"/>
          </a:xfrm>
          <a:prstGeom prst="rect">
            <a:avLst/>
          </a:prstGeom>
          <a:noFill/>
        </p:spPr>
        <p:txBody>
          <a:bodyPr wrap="square" rtlCol="0">
            <a:spAutoFit/>
          </a:bodyPr>
          <a:lstStyle/>
          <a:p>
            <a:r>
              <a:rPr lang="en-US" sz="825" dirty="0"/>
              <a:t>Documents … </a:t>
            </a:r>
          </a:p>
        </p:txBody>
      </p:sp>
      <p:cxnSp>
        <p:nvCxnSpPr>
          <p:cNvPr id="18" name="Straight Arrow Connector 17">
            <a:extLst>
              <a:ext uri="{FF2B5EF4-FFF2-40B4-BE49-F238E27FC236}">
                <a16:creationId xmlns:a16="http://schemas.microsoft.com/office/drawing/2014/main" id="{88C319D8-B96E-5A0A-C53C-122EB5081E3C}"/>
              </a:ext>
            </a:extLst>
          </p:cNvPr>
          <p:cNvCxnSpPr>
            <a:cxnSpLocks/>
            <a:stCxn id="10" idx="3"/>
            <a:endCxn id="19" idx="1"/>
          </p:cNvCxnSpPr>
          <p:nvPr/>
        </p:nvCxnSpPr>
        <p:spPr>
          <a:xfrm>
            <a:off x="2954654" y="5415587"/>
            <a:ext cx="899938" cy="31710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5D10A14-73CE-78BB-FEED-62B3B45D11FE}"/>
              </a:ext>
            </a:extLst>
          </p:cNvPr>
          <p:cNvSpPr txBox="1"/>
          <p:nvPr/>
        </p:nvSpPr>
        <p:spPr>
          <a:xfrm>
            <a:off x="4737842" y="5163621"/>
            <a:ext cx="853319" cy="219291"/>
          </a:xfrm>
          <a:prstGeom prst="rect">
            <a:avLst/>
          </a:prstGeom>
          <a:noFill/>
        </p:spPr>
        <p:txBody>
          <a:bodyPr wrap="square" rtlCol="0">
            <a:spAutoFit/>
          </a:bodyPr>
          <a:lstStyle/>
          <a:p>
            <a:r>
              <a:rPr lang="en-US" sz="825" dirty="0"/>
              <a:t>Defines </a:t>
            </a:r>
          </a:p>
        </p:txBody>
      </p:sp>
    </p:spTree>
    <p:extLst>
      <p:ext uri="{BB962C8B-B14F-4D97-AF65-F5344CB8AC3E}">
        <p14:creationId xmlns:p14="http://schemas.microsoft.com/office/powerpoint/2010/main" val="565570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D9AEA-5E96-110C-BAC2-BD7427836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585DD-30F3-DD9F-2710-C2FE66E93C09}"/>
              </a:ext>
            </a:extLst>
          </p:cNvPr>
          <p:cNvSpPr>
            <a:spLocks noGrp="1"/>
          </p:cNvSpPr>
          <p:nvPr>
            <p:ph type="title"/>
          </p:nvPr>
        </p:nvSpPr>
        <p:spPr/>
        <p:txBody>
          <a:bodyPr vert="horz"/>
          <a:lstStyle/>
          <a:p>
            <a:r>
              <a:rPr lang="en-GB" sz="2400" dirty="0">
                <a:solidFill>
                  <a:srgbClr val="FF0000"/>
                </a:solidFill>
              </a:rPr>
              <a:t>RASDS </a:t>
            </a:r>
            <a:r>
              <a:rPr lang="en-GB" sz="2400" dirty="0">
                <a:solidFill>
                  <a:srgbClr val="FF0000"/>
                </a:solidFill>
                <a:highlight>
                  <a:srgbClr val="FFFF00"/>
                </a:highlight>
              </a:rPr>
              <a:t>Physical (Structural)</a:t>
            </a:r>
            <a:r>
              <a:rPr lang="en-GB" sz="2400" dirty="0">
                <a:solidFill>
                  <a:srgbClr val="FF0000"/>
                </a:solidFill>
              </a:rPr>
              <a:t> View Representation</a:t>
            </a:r>
          </a:p>
        </p:txBody>
      </p:sp>
      <p:sp>
        <p:nvSpPr>
          <p:cNvPr id="4" name="Date Placeholder 3">
            <a:extLst>
              <a:ext uri="{FF2B5EF4-FFF2-40B4-BE49-F238E27FC236}">
                <a16:creationId xmlns:a16="http://schemas.microsoft.com/office/drawing/2014/main" id="{93950E8D-4E77-63BB-C9BD-8073EF8AFC73}"/>
              </a:ext>
            </a:extLst>
          </p:cNvPr>
          <p:cNvSpPr>
            <a:spLocks noGrp="1"/>
          </p:cNvSpPr>
          <p:nvPr>
            <p:ph type="dt" sz="half" idx="2"/>
          </p:nvPr>
        </p:nvSpPr>
        <p:spPr/>
        <p:txBody>
          <a:bodyPr/>
          <a:lstStyle/>
          <a:p>
            <a:r>
              <a:rPr lang="en-US"/>
              <a:t>28 Mar 2024</a:t>
            </a:r>
            <a:endParaRPr lang="en-GB" dirty="0"/>
          </a:p>
        </p:txBody>
      </p:sp>
      <p:sp>
        <p:nvSpPr>
          <p:cNvPr id="5" name="Cube 4">
            <a:extLst>
              <a:ext uri="{FF2B5EF4-FFF2-40B4-BE49-F238E27FC236}">
                <a16:creationId xmlns:a16="http://schemas.microsoft.com/office/drawing/2014/main" id="{04B876E3-B523-CE97-DAE3-ED17898F9D69}"/>
              </a:ext>
            </a:extLst>
          </p:cNvPr>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a:extLst>
              <a:ext uri="{FF2B5EF4-FFF2-40B4-BE49-F238E27FC236}">
                <a16:creationId xmlns:a16="http://schemas.microsoft.com/office/drawing/2014/main" id="{916D5EA2-93BB-5157-3126-0182E101A70C}"/>
              </a:ext>
            </a:extLst>
          </p:cNvPr>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a:extLst>
              <a:ext uri="{FF2B5EF4-FFF2-40B4-BE49-F238E27FC236}">
                <a16:creationId xmlns:a16="http://schemas.microsoft.com/office/drawing/2014/main" id="{E3560E59-900C-730B-AA16-144FE276DB3A}"/>
              </a:ext>
            </a:extLst>
          </p:cNvPr>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a:extLst>
              <a:ext uri="{FF2B5EF4-FFF2-40B4-BE49-F238E27FC236}">
                <a16:creationId xmlns:a16="http://schemas.microsoft.com/office/drawing/2014/main" id="{CCBC1E05-DC4A-48BD-4304-B10CCA1A7597}"/>
              </a:ext>
            </a:extLst>
          </p:cNvPr>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7D9E53-D997-B840-77B9-39AA401A9B0B}"/>
              </a:ext>
            </a:extLst>
          </p:cNvPr>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a:extLst>
              <a:ext uri="{FF2B5EF4-FFF2-40B4-BE49-F238E27FC236}">
                <a16:creationId xmlns:a16="http://schemas.microsoft.com/office/drawing/2014/main" id="{A048258F-4D40-5155-2E47-DFADA51FDAFA}"/>
              </a:ext>
            </a:extLst>
          </p:cNvPr>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a:extLst>
              <a:ext uri="{FF2B5EF4-FFF2-40B4-BE49-F238E27FC236}">
                <a16:creationId xmlns:a16="http://schemas.microsoft.com/office/drawing/2014/main" id="{854D42DA-3C1D-C6C9-7DE5-3B378733B710}"/>
              </a:ext>
            </a:extLst>
          </p:cNvPr>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a:extLst>
              <a:ext uri="{FF2B5EF4-FFF2-40B4-BE49-F238E27FC236}">
                <a16:creationId xmlns:a16="http://schemas.microsoft.com/office/drawing/2014/main" id="{DB0C1695-E8F1-7108-8679-AC665B71D15E}"/>
              </a:ext>
            </a:extLst>
          </p:cNvPr>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a:extLst>
              <a:ext uri="{FF2B5EF4-FFF2-40B4-BE49-F238E27FC236}">
                <a16:creationId xmlns:a16="http://schemas.microsoft.com/office/drawing/2014/main" id="{F13C72D9-D971-B6CF-6A0A-0C4102F23028}"/>
              </a:ext>
            </a:extLst>
          </p:cNvPr>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a:extLst>
              <a:ext uri="{FF2B5EF4-FFF2-40B4-BE49-F238E27FC236}">
                <a16:creationId xmlns:a16="http://schemas.microsoft.com/office/drawing/2014/main" id="{F492ACC5-B2E5-E6A8-F28C-130C2EDE37C2}"/>
              </a:ext>
            </a:extLst>
          </p:cNvPr>
          <p:cNvSpPr txBox="1"/>
          <p:nvPr/>
        </p:nvSpPr>
        <p:spPr>
          <a:xfrm>
            <a:off x="3605970" y="4323675"/>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a:extLst>
              <a:ext uri="{FF2B5EF4-FFF2-40B4-BE49-F238E27FC236}">
                <a16:creationId xmlns:a16="http://schemas.microsoft.com/office/drawing/2014/main" id="{230923AD-98DA-4DE8-92AA-9497FED0C48A}"/>
              </a:ext>
            </a:extLst>
          </p:cNvPr>
          <p:cNvSpPr txBox="1"/>
          <p:nvPr/>
        </p:nvSpPr>
        <p:spPr>
          <a:xfrm>
            <a:off x="3664207" y="4083268"/>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AEA4F7FA-7E79-1CF0-8287-054600E29BEB}"/>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31FC2E2-77B6-8930-C458-527452CE78E0}"/>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B4A2E50-0D64-3204-EDAA-ECD48037E7A9}"/>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7630CC77-EF5E-9AEA-948C-5A4F1C971871}"/>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257FAF69-DAC8-58A4-62E2-E2DFA5A0E3F8}"/>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4DABA58A-7DF5-590B-C86E-EDCBF2A37493}"/>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DE299823-01B5-C8B5-F1D3-B9FBC29A6C70}"/>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2B516F86-F1A5-7DBA-5319-13A7F3AE6828}"/>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DBFB1DDE-D132-92B7-06E0-DA9B75962933}"/>
              </a:ext>
            </a:extLst>
          </p:cNvPr>
          <p:cNvSpPr>
            <a:spLocks noChangeArrowheads="1"/>
          </p:cNvSpPr>
          <p:nvPr/>
        </p:nvSpPr>
        <p:spPr bwMode="auto">
          <a:xfrm>
            <a:off x="3255044" y="4405085"/>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5F0BD453-E9DE-49AA-438F-5DC81887C45E}"/>
              </a:ext>
            </a:extLst>
          </p:cNvPr>
          <p:cNvSpPr>
            <a:spLocks noChangeArrowheads="1"/>
          </p:cNvSpPr>
          <p:nvPr/>
        </p:nvSpPr>
        <p:spPr bwMode="auto">
          <a:xfrm>
            <a:off x="3255043" y="4658068"/>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E3F29B75-D073-FD1E-0777-D9C163D60559}"/>
              </a:ext>
            </a:extLst>
          </p:cNvPr>
          <p:cNvSpPr/>
          <p:nvPr/>
        </p:nvSpPr>
        <p:spPr>
          <a:xfrm>
            <a:off x="3335057" y="525008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DA9F0914-F9C7-2763-C511-298327A02413}"/>
              </a:ext>
            </a:extLst>
          </p:cNvPr>
          <p:cNvCxnSpPr/>
          <p:nvPr/>
        </p:nvCxnSpPr>
        <p:spPr bwMode="auto">
          <a:xfrm>
            <a:off x="3255043" y="5131518"/>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77906987-D78D-6BF1-6560-17E5BF72DCA6}"/>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77200C15-4698-A2AA-63F8-E1D141E34F37}"/>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5E2388-9DA7-A468-B17E-3173C60A0EAC}"/>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E2123F8-C894-18DE-1F05-E987A49E8B04}"/>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29164BDF-0A23-93F0-864E-EA93A627B444}"/>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90317B47-FAA1-1B5A-D1B2-32B2E02FE931}"/>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CCE703AB-4488-5F17-02F4-1ED648E26D95}"/>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BEE8FB5-C77F-0754-D201-DF423A10691E}"/>
              </a:ext>
            </a:extLst>
          </p:cNvPr>
          <p:cNvSpPr/>
          <p:nvPr/>
        </p:nvSpPr>
        <p:spPr>
          <a:xfrm>
            <a:off x="3254180" y="5453673"/>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
        <p:nvSpPr>
          <p:cNvPr id="19" name="Date Placeholder 1">
            <a:extLst>
              <a:ext uri="{FF2B5EF4-FFF2-40B4-BE49-F238E27FC236}">
                <a16:creationId xmlns:a16="http://schemas.microsoft.com/office/drawing/2014/main" id="{8E1ECC93-29BD-5C22-46E4-AD55746C8897}"/>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8-2</a:t>
            </a:r>
          </a:p>
        </p:txBody>
      </p:sp>
    </p:spTree>
    <p:extLst>
      <p:ext uri="{BB962C8B-B14F-4D97-AF65-F5344CB8AC3E}">
        <p14:creationId xmlns:p14="http://schemas.microsoft.com/office/powerpoint/2010/main" val="21829665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BBA8-B293-C98A-9567-57FF0BE9980C}"/>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F8338653-610E-8F73-E2C9-51ED2A3D3383}"/>
              </a:ext>
            </a:extLst>
          </p:cNvPr>
          <p:cNvSpPr>
            <a:spLocks noGrp="1"/>
          </p:cNvSpPr>
          <p:nvPr>
            <p:ph type="dt" sz="half" idx="2"/>
          </p:nvPr>
        </p:nvSpPr>
        <p:spPr/>
        <p:txBody>
          <a:bodyPr/>
          <a:lstStyle/>
          <a:p>
            <a:r>
              <a:rPr lang="en-US"/>
              <a:t>28 Mar 2024</a:t>
            </a:r>
            <a:endParaRPr lang="en-US" dirty="0"/>
          </a:p>
        </p:txBody>
      </p:sp>
      <p:sp>
        <p:nvSpPr>
          <p:cNvPr id="4" name="Rectangle 3">
            <a:extLst>
              <a:ext uri="{FF2B5EF4-FFF2-40B4-BE49-F238E27FC236}">
                <a16:creationId xmlns:a16="http://schemas.microsoft.com/office/drawing/2014/main" id="{CFF4EAE4-5E81-EEE8-AED7-6CE845A09214}"/>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Base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a:p>
            <a:pPr algn="ctr" eaLnBrk="0" hangingPunct="0">
              <a:lnSpc>
                <a:spcPct val="90000"/>
              </a:lnSpc>
            </a:pPr>
            <a:r>
              <a:rPr lang="en-US" altLang="ja-JP" sz="2000" dirty="0">
                <a:solidFill>
                  <a:srgbClr val="FF0000"/>
                </a:solidFill>
                <a:latin typeface="+mj-lt"/>
                <a:ea typeface="ＭＳ Ｐゴシック" pitchFamily="26" charset="-128"/>
                <a:cs typeface="ＭＳ Ｐゴシック" pitchFamily="26" charset="-128"/>
              </a:rPr>
              <a:t>(Notes)</a:t>
            </a:r>
          </a:p>
        </p:txBody>
      </p:sp>
      <p:sp>
        <p:nvSpPr>
          <p:cNvPr id="5" name="Rectangle 11">
            <a:extLst>
              <a:ext uri="{FF2B5EF4-FFF2-40B4-BE49-F238E27FC236}">
                <a16:creationId xmlns:a16="http://schemas.microsoft.com/office/drawing/2014/main" id="{FB13EAC6-310C-B9EB-6352-4FE61E06F3EC}"/>
              </a:ext>
            </a:extLst>
          </p:cNvPr>
          <p:cNvSpPr>
            <a:spLocks noChangeArrowheads="1"/>
          </p:cNvSpPr>
          <p:nvPr/>
        </p:nvSpPr>
        <p:spPr bwMode="auto">
          <a:xfrm>
            <a:off x="258094" y="5030157"/>
            <a:ext cx="40853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Physical Object 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6" name="Rectangle 5">
            <a:extLst>
              <a:ext uri="{FF2B5EF4-FFF2-40B4-BE49-F238E27FC236}">
                <a16:creationId xmlns:a16="http://schemas.microsoft.com/office/drawing/2014/main" id="{0D7B9BE4-7E01-4281-31B4-E572D6A176C6}"/>
              </a:ext>
            </a:extLst>
          </p:cNvPr>
          <p:cNvSpPr/>
          <p:nvPr/>
        </p:nvSpPr>
        <p:spPr>
          <a:xfrm>
            <a:off x="381000" y="2895600"/>
            <a:ext cx="4366448" cy="1477328"/>
          </a:xfrm>
          <a:prstGeom prst="rect">
            <a:avLst/>
          </a:prstGeom>
        </p:spPr>
        <p:txBody>
          <a:bodyPr wrap="square">
            <a:spAutoFit/>
          </a:bodyPr>
          <a:lstStyle/>
          <a:p>
            <a:r>
              <a:rPr lang="en-US" sz="900" u="sng" dirty="0">
                <a:solidFill>
                  <a:srgbClr val="0070C0"/>
                </a:solidFill>
              </a:rPr>
              <a:t>Physical Object Ontology Notes</a:t>
            </a:r>
          </a:p>
          <a:p>
            <a:endParaRPr lang="en-US" sz="900" u="sng" dirty="0">
              <a:solidFill>
                <a:srgbClr val="0070C0"/>
              </a:solidFill>
            </a:endParaRPr>
          </a:p>
          <a:p>
            <a:r>
              <a:rPr lang="en-US" sz="900" u="sng" dirty="0">
                <a:solidFill>
                  <a:srgbClr val="0070C0"/>
                </a:solidFill>
              </a:rPr>
              <a:t>Component (Node): </a:t>
            </a:r>
            <a:r>
              <a:rPr lang="en-US" sz="900" dirty="0">
                <a:solidFill>
                  <a:srgbClr val="0070C0"/>
                </a:solidFill>
              </a:rPr>
              <a:t>A model of a space data system physical entity operating in a physical environment. A Node is a configuration of Engineering Objects forming a single unit for the purpose of location in space, and embodying a set of processing, storage and communication functions. </a:t>
            </a:r>
          </a:p>
          <a:p>
            <a:r>
              <a:rPr lang="en-US" sz="900" u="sng" dirty="0">
                <a:solidFill>
                  <a:srgbClr val="0070C0"/>
                </a:solidFill>
              </a:rPr>
              <a:t>Interface</a:t>
            </a:r>
            <a:r>
              <a:rPr lang="en-US" sz="900" dirty="0">
                <a:solidFill>
                  <a:srgbClr val="0070C0"/>
                </a:solidFill>
              </a:rPr>
              <a:t>: A set of interactions performed by an object for participation with another object for some purpose, along with constraints on how they can occur. An interface is therefore where the behavior of an object is exposed.</a:t>
            </a:r>
          </a:p>
        </p:txBody>
      </p:sp>
    </p:spTree>
    <p:extLst>
      <p:ext uri="{BB962C8B-B14F-4D97-AF65-F5344CB8AC3E}">
        <p14:creationId xmlns:p14="http://schemas.microsoft.com/office/powerpoint/2010/main" val="64088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a:extLst>
              <a:ext uri="{FF2B5EF4-FFF2-40B4-BE49-F238E27FC236}">
                <a16:creationId xmlns:a16="http://schemas.microsoft.com/office/drawing/2014/main" id="{E5693D61-5D5F-E86E-B703-57540443505F}"/>
              </a:ext>
            </a:extLst>
          </p:cNvPr>
          <p:cNvSpPr>
            <a:spLocks noChangeArrowheads="1"/>
          </p:cNvSpPr>
          <p:nvPr/>
        </p:nvSpPr>
        <p:spPr bwMode="auto">
          <a:xfrm>
            <a:off x="1472030" y="3657600"/>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 name="Cube 4">
            <a:extLst>
              <a:ext uri="{FF2B5EF4-FFF2-40B4-BE49-F238E27FC236}">
                <a16:creationId xmlns:a16="http://schemas.microsoft.com/office/drawing/2014/main" id="{949782D6-2434-B815-73F4-9DC0FDB849AA}"/>
              </a:ext>
            </a:extLst>
          </p:cNvPr>
          <p:cNvSpPr>
            <a:spLocks noChangeArrowheads="1"/>
          </p:cNvSpPr>
          <p:nvPr/>
        </p:nvSpPr>
        <p:spPr bwMode="auto">
          <a:xfrm>
            <a:off x="4114800" y="3657600"/>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6" name="Straight Connector 5">
            <a:extLst>
              <a:ext uri="{FF2B5EF4-FFF2-40B4-BE49-F238E27FC236}">
                <a16:creationId xmlns:a16="http://schemas.microsoft.com/office/drawing/2014/main" id="{FE00F46C-A14C-1A6F-4D39-5A157D80FFAE}"/>
              </a:ext>
            </a:extLst>
          </p:cNvPr>
          <p:cNvCxnSpPr/>
          <p:nvPr/>
        </p:nvCxnSpPr>
        <p:spPr bwMode="auto">
          <a:xfrm>
            <a:off x="2565246" y="3880871"/>
            <a:ext cx="153740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D3F7FE6C-0E68-19E2-2DE6-C399122FCC00}"/>
              </a:ext>
            </a:extLst>
          </p:cNvPr>
          <p:cNvSpPr/>
          <p:nvPr/>
        </p:nvSpPr>
        <p:spPr>
          <a:xfrm>
            <a:off x="2479063" y="3826871"/>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8C3AA51D-7629-DB7B-8FAF-DD632A166889}"/>
              </a:ext>
            </a:extLst>
          </p:cNvPr>
          <p:cNvSpPr/>
          <p:nvPr/>
        </p:nvSpPr>
        <p:spPr bwMode="auto">
          <a:xfrm>
            <a:off x="3202352" y="3815274"/>
            <a:ext cx="263195"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Heat</a:t>
            </a:r>
          </a:p>
        </p:txBody>
      </p:sp>
      <p:sp>
        <p:nvSpPr>
          <p:cNvPr id="9" name="Rectangle 8">
            <a:extLst>
              <a:ext uri="{FF2B5EF4-FFF2-40B4-BE49-F238E27FC236}">
                <a16:creationId xmlns:a16="http://schemas.microsoft.com/office/drawing/2014/main" id="{AFADB030-79A5-A68D-0212-AB2749BCA3FB}"/>
              </a:ext>
            </a:extLst>
          </p:cNvPr>
          <p:cNvSpPr/>
          <p:nvPr/>
        </p:nvSpPr>
        <p:spPr>
          <a:xfrm>
            <a:off x="1448148" y="3697200"/>
            <a:ext cx="1063112" cy="230832"/>
          </a:xfrm>
          <a:prstGeom prst="rect">
            <a:avLst/>
          </a:prstGeom>
        </p:spPr>
        <p:txBody>
          <a:bodyPr wrap="none">
            <a:spAutoFit/>
          </a:bodyPr>
          <a:lstStyle/>
          <a:p>
            <a:pPr algn="ct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Mounting Pattern</a:t>
            </a:r>
          </a:p>
        </p:txBody>
      </p:sp>
      <p:sp>
        <p:nvSpPr>
          <p:cNvPr id="10" name="Rectangle 9">
            <a:extLst>
              <a:ext uri="{FF2B5EF4-FFF2-40B4-BE49-F238E27FC236}">
                <a16:creationId xmlns:a16="http://schemas.microsoft.com/office/drawing/2014/main" id="{33B6D85F-D99D-1916-5F9C-4021986706FC}"/>
              </a:ext>
            </a:extLst>
          </p:cNvPr>
          <p:cNvSpPr/>
          <p:nvPr/>
        </p:nvSpPr>
        <p:spPr>
          <a:xfrm>
            <a:off x="4387287" y="3697199"/>
            <a:ext cx="486031" cy="230832"/>
          </a:xfrm>
          <a:prstGeom prst="rect">
            <a:avLst/>
          </a:prstGeom>
        </p:spPr>
        <p:txBody>
          <a:bodyPr wrap="none">
            <a:spAutoFit/>
          </a:bodyPr>
          <a:lstStyle/>
          <a:p>
            <a:pPr algn="ct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Hinge</a:t>
            </a:r>
          </a:p>
        </p:txBody>
      </p:sp>
      <p:sp>
        <p:nvSpPr>
          <p:cNvPr id="11" name="Oval 35">
            <a:extLst>
              <a:ext uri="{FF2B5EF4-FFF2-40B4-BE49-F238E27FC236}">
                <a16:creationId xmlns:a16="http://schemas.microsoft.com/office/drawing/2014/main" id="{C97A2925-F885-5007-831C-5BC004B1D80B}"/>
              </a:ext>
            </a:extLst>
          </p:cNvPr>
          <p:cNvSpPr>
            <a:spLocks noChangeArrowheads="1"/>
          </p:cNvSpPr>
          <p:nvPr/>
        </p:nvSpPr>
        <p:spPr bwMode="auto">
          <a:xfrm>
            <a:off x="1574106" y="3902456"/>
            <a:ext cx="864294" cy="288544"/>
          </a:xfrm>
          <a:prstGeom prst="ellipse">
            <a:avLst/>
          </a:prstGeom>
          <a:solidFill>
            <a:srgbClr val="FF99FF"/>
          </a:solidFill>
          <a:ln w="9525">
            <a:solidFill>
              <a:schemeClr val="tx1"/>
            </a:solidFill>
            <a:round/>
            <a:headEnd/>
            <a:tailEnd/>
          </a:ln>
          <a:effectLst/>
        </p:spPr>
        <p:txBody>
          <a:bodyPr wrap="square" anchor="ctr"/>
          <a:lstStyle/>
          <a:p>
            <a:pPr algn="ctr" eaLnBrk="0" hangingPunct="0"/>
            <a:r>
              <a:rPr lang="en-US" altLang="en-US" sz="600" dirty="0">
                <a:latin typeface="Arial" panose="020B0604020202020204" pitchFamily="34" charset="0"/>
              </a:rPr>
              <a:t>Location and Orientation</a:t>
            </a:r>
          </a:p>
        </p:txBody>
      </p:sp>
      <p:sp>
        <p:nvSpPr>
          <p:cNvPr id="13" name="Oval 9">
            <a:extLst>
              <a:ext uri="{FF2B5EF4-FFF2-40B4-BE49-F238E27FC236}">
                <a16:creationId xmlns:a16="http://schemas.microsoft.com/office/drawing/2014/main" id="{DE217C08-749D-C4D1-676E-B8F78ACEC4A4}"/>
              </a:ext>
            </a:extLst>
          </p:cNvPr>
          <p:cNvSpPr>
            <a:spLocks noChangeArrowheads="1"/>
          </p:cNvSpPr>
          <p:nvPr/>
        </p:nvSpPr>
        <p:spPr bwMode="auto">
          <a:xfrm>
            <a:off x="4279312" y="3944548"/>
            <a:ext cx="687064" cy="273335"/>
          </a:xfrm>
          <a:prstGeom prst="ellipse">
            <a:avLst/>
          </a:prstGeom>
          <a:solidFill>
            <a:srgbClr val="FF99FF"/>
          </a:solidFill>
          <a:ln w="9525">
            <a:solidFill>
              <a:schemeClr val="tx1"/>
            </a:solidFill>
            <a:round/>
            <a:headEnd/>
            <a:tailEnd/>
          </a:ln>
          <a:effectLst/>
        </p:spPr>
        <p:txBody>
          <a:bodyPr wrap="none" anchor="ctr"/>
          <a:lstStyle/>
          <a:p>
            <a:pPr algn="ctr" eaLnBrk="0" hangingPunct="0"/>
            <a:r>
              <a:rPr lang="en-US" altLang="en-US" sz="600" dirty="0">
                <a:latin typeface="Arial" panose="020B0604020202020204" pitchFamily="34" charset="0"/>
              </a:rPr>
              <a:t>Articulation</a:t>
            </a:r>
          </a:p>
        </p:txBody>
      </p:sp>
      <p:sp>
        <p:nvSpPr>
          <p:cNvPr id="15" name="Rectangle 14">
            <a:extLst>
              <a:ext uri="{FF2B5EF4-FFF2-40B4-BE49-F238E27FC236}">
                <a16:creationId xmlns:a16="http://schemas.microsoft.com/office/drawing/2014/main" id="{312610F1-87F2-47C3-9D17-9A8DAB567F85}"/>
              </a:ext>
            </a:extLst>
          </p:cNvPr>
          <p:cNvSpPr/>
          <p:nvPr/>
        </p:nvSpPr>
        <p:spPr>
          <a:xfrm>
            <a:off x="4051363" y="3818815"/>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a:extLst>
              <a:ext uri="{FF2B5EF4-FFF2-40B4-BE49-F238E27FC236}">
                <a16:creationId xmlns:a16="http://schemas.microsoft.com/office/drawing/2014/main" id="{39EBA3F8-1CF8-93E6-F980-1567DE30B297}"/>
              </a:ext>
            </a:extLst>
          </p:cNvPr>
          <p:cNvCxnSpPr/>
          <p:nvPr/>
        </p:nvCxnSpPr>
        <p:spPr bwMode="auto">
          <a:xfrm>
            <a:off x="2559920" y="4158481"/>
            <a:ext cx="153740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Rectangle 16">
            <a:extLst>
              <a:ext uri="{FF2B5EF4-FFF2-40B4-BE49-F238E27FC236}">
                <a16:creationId xmlns:a16="http://schemas.microsoft.com/office/drawing/2014/main" id="{2444C7E7-C9F6-0D59-E7D7-F13497874276}"/>
              </a:ext>
            </a:extLst>
          </p:cNvPr>
          <p:cNvSpPr/>
          <p:nvPr/>
        </p:nvSpPr>
        <p:spPr>
          <a:xfrm>
            <a:off x="2481191" y="4104481"/>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749C31B2-1A06-41AB-3734-F94C380CECB1}"/>
              </a:ext>
            </a:extLst>
          </p:cNvPr>
          <p:cNvSpPr/>
          <p:nvPr/>
        </p:nvSpPr>
        <p:spPr bwMode="auto">
          <a:xfrm>
            <a:off x="3110572" y="4090627"/>
            <a:ext cx="459354"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Hinge Base</a:t>
            </a:r>
          </a:p>
        </p:txBody>
      </p:sp>
      <p:sp>
        <p:nvSpPr>
          <p:cNvPr id="19" name="Rectangle 18">
            <a:extLst>
              <a:ext uri="{FF2B5EF4-FFF2-40B4-BE49-F238E27FC236}">
                <a16:creationId xmlns:a16="http://schemas.microsoft.com/office/drawing/2014/main" id="{9074485F-F282-DF5E-F1F9-68C2415D0523}"/>
              </a:ext>
            </a:extLst>
          </p:cNvPr>
          <p:cNvSpPr/>
          <p:nvPr/>
        </p:nvSpPr>
        <p:spPr>
          <a:xfrm>
            <a:off x="4053491" y="4096425"/>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Oval 19">
            <a:extLst>
              <a:ext uri="{FF2B5EF4-FFF2-40B4-BE49-F238E27FC236}">
                <a16:creationId xmlns:a16="http://schemas.microsoft.com/office/drawing/2014/main" id="{A97333D9-DAE6-6E4C-0315-F2BED84EAFCC}"/>
              </a:ext>
            </a:extLst>
          </p:cNvPr>
          <p:cNvSpPr/>
          <p:nvPr/>
        </p:nvSpPr>
        <p:spPr bwMode="auto">
          <a:xfrm>
            <a:off x="2886567" y="3790983"/>
            <a:ext cx="111407" cy="429638"/>
          </a:xfrm>
          <a:prstGeom prst="ellipse">
            <a:avLst/>
          </a:prstGeom>
          <a:noFill/>
          <a:ln w="9525" cap="flat" cmpd="sng" algn="ctr">
            <a:solidFill>
              <a:srgbClr val="0000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90000"/>
              </a:lnSpc>
              <a:spcAft>
                <a:spcPct val="10000"/>
              </a:spcAft>
              <a:buSzPct val="125000"/>
            </a:pPr>
            <a:endParaRPr lang="en-US" sz="1350">
              <a:latin typeface="Arial" pitchFamily="-107" charset="0"/>
            </a:endParaRPr>
          </a:p>
        </p:txBody>
      </p:sp>
      <p:sp>
        <p:nvSpPr>
          <p:cNvPr id="21" name="Cube 20">
            <a:extLst>
              <a:ext uri="{FF2B5EF4-FFF2-40B4-BE49-F238E27FC236}">
                <a16:creationId xmlns:a16="http://schemas.microsoft.com/office/drawing/2014/main" id="{C3B87FA0-649A-F4B3-925F-378C1968BA12}"/>
              </a:ext>
            </a:extLst>
          </p:cNvPr>
          <p:cNvSpPr>
            <a:spLocks noChangeArrowheads="1"/>
          </p:cNvSpPr>
          <p:nvPr/>
        </p:nvSpPr>
        <p:spPr bwMode="auto">
          <a:xfrm>
            <a:off x="6753225" y="3657600"/>
            <a:ext cx="1099516" cy="623248"/>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Radiator</a:t>
            </a:r>
          </a:p>
        </p:txBody>
      </p:sp>
      <p:cxnSp>
        <p:nvCxnSpPr>
          <p:cNvPr id="22" name="Straight Connector 21">
            <a:extLst>
              <a:ext uri="{FF2B5EF4-FFF2-40B4-BE49-F238E27FC236}">
                <a16:creationId xmlns:a16="http://schemas.microsoft.com/office/drawing/2014/main" id="{8B3DF922-0AC8-E8B1-1C85-13B9770B8D41}"/>
              </a:ext>
            </a:extLst>
          </p:cNvPr>
          <p:cNvCxnSpPr/>
          <p:nvPr/>
        </p:nvCxnSpPr>
        <p:spPr bwMode="auto">
          <a:xfrm>
            <a:off x="5208640" y="3865631"/>
            <a:ext cx="153740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3" name="Rectangle 22">
            <a:extLst>
              <a:ext uri="{FF2B5EF4-FFF2-40B4-BE49-F238E27FC236}">
                <a16:creationId xmlns:a16="http://schemas.microsoft.com/office/drawing/2014/main" id="{9989E1CA-2D8B-2062-8010-FBE4E156BEBB}"/>
              </a:ext>
            </a:extLst>
          </p:cNvPr>
          <p:cNvSpPr/>
          <p:nvPr/>
        </p:nvSpPr>
        <p:spPr>
          <a:xfrm>
            <a:off x="5122457" y="3811631"/>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C82E4264-BDFA-309D-9A04-6C1A8BAE5BDA}"/>
              </a:ext>
            </a:extLst>
          </p:cNvPr>
          <p:cNvSpPr/>
          <p:nvPr/>
        </p:nvSpPr>
        <p:spPr bwMode="auto">
          <a:xfrm>
            <a:off x="5845746" y="3800034"/>
            <a:ext cx="263195"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Heat</a:t>
            </a:r>
          </a:p>
        </p:txBody>
      </p:sp>
      <p:sp>
        <p:nvSpPr>
          <p:cNvPr id="25" name="Rectangle 24">
            <a:extLst>
              <a:ext uri="{FF2B5EF4-FFF2-40B4-BE49-F238E27FC236}">
                <a16:creationId xmlns:a16="http://schemas.microsoft.com/office/drawing/2014/main" id="{688365B6-1C07-A1EB-21C6-0448428DA100}"/>
              </a:ext>
            </a:extLst>
          </p:cNvPr>
          <p:cNvSpPr/>
          <p:nvPr/>
        </p:nvSpPr>
        <p:spPr>
          <a:xfrm>
            <a:off x="6702211" y="3803575"/>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6" name="Straight Connector 25">
            <a:extLst>
              <a:ext uri="{FF2B5EF4-FFF2-40B4-BE49-F238E27FC236}">
                <a16:creationId xmlns:a16="http://schemas.microsoft.com/office/drawing/2014/main" id="{75111BB5-24CA-5E7F-BDAD-C6B1CC0B7CD2}"/>
              </a:ext>
            </a:extLst>
          </p:cNvPr>
          <p:cNvCxnSpPr/>
          <p:nvPr/>
        </p:nvCxnSpPr>
        <p:spPr bwMode="auto">
          <a:xfrm>
            <a:off x="5203314" y="4143241"/>
            <a:ext cx="153740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7" name="Rectangle 26">
            <a:extLst>
              <a:ext uri="{FF2B5EF4-FFF2-40B4-BE49-F238E27FC236}">
                <a16:creationId xmlns:a16="http://schemas.microsoft.com/office/drawing/2014/main" id="{29E11A62-0D1D-BF83-AFD1-A9BA5C053066}"/>
              </a:ext>
            </a:extLst>
          </p:cNvPr>
          <p:cNvSpPr/>
          <p:nvPr/>
        </p:nvSpPr>
        <p:spPr>
          <a:xfrm>
            <a:off x="5124586" y="4089241"/>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FC7A2207-0B98-7C5A-6630-C3C1B750075E}"/>
              </a:ext>
            </a:extLst>
          </p:cNvPr>
          <p:cNvSpPr/>
          <p:nvPr/>
        </p:nvSpPr>
        <p:spPr bwMode="auto">
          <a:xfrm>
            <a:off x="5759189" y="4075387"/>
            <a:ext cx="526463" cy="119597"/>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Hinge Mount</a:t>
            </a:r>
          </a:p>
        </p:txBody>
      </p:sp>
      <p:sp>
        <p:nvSpPr>
          <p:cNvPr id="29" name="Rectangle 28">
            <a:extLst>
              <a:ext uri="{FF2B5EF4-FFF2-40B4-BE49-F238E27FC236}">
                <a16:creationId xmlns:a16="http://schemas.microsoft.com/office/drawing/2014/main" id="{60225251-F25D-0653-5057-DB2CDC88ECC3}"/>
              </a:ext>
            </a:extLst>
          </p:cNvPr>
          <p:cNvSpPr/>
          <p:nvPr/>
        </p:nvSpPr>
        <p:spPr>
          <a:xfrm>
            <a:off x="6696886" y="4081185"/>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26AA739D-1101-0118-6B81-F828D2344F9E}"/>
              </a:ext>
            </a:extLst>
          </p:cNvPr>
          <p:cNvSpPr/>
          <p:nvPr/>
        </p:nvSpPr>
        <p:spPr bwMode="auto">
          <a:xfrm>
            <a:off x="5529961" y="3775743"/>
            <a:ext cx="111407" cy="429638"/>
          </a:xfrm>
          <a:prstGeom prst="ellipse">
            <a:avLst/>
          </a:prstGeom>
          <a:noFill/>
          <a:ln w="9525" cap="flat" cmpd="sng" algn="ctr">
            <a:solidFill>
              <a:srgbClr val="000000"/>
            </a:solidFill>
            <a:prstDash val="sys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hangingPunct="0">
              <a:lnSpc>
                <a:spcPct val="90000"/>
              </a:lnSpc>
              <a:spcAft>
                <a:spcPct val="10000"/>
              </a:spcAft>
              <a:buSzPct val="125000"/>
            </a:pPr>
            <a:endParaRPr lang="en-US" sz="1350">
              <a:latin typeface="Arial" pitchFamily="-107" charset="0"/>
            </a:endParaRPr>
          </a:p>
        </p:txBody>
      </p:sp>
      <p:sp>
        <p:nvSpPr>
          <p:cNvPr id="31" name="Oval 9">
            <a:extLst>
              <a:ext uri="{FF2B5EF4-FFF2-40B4-BE49-F238E27FC236}">
                <a16:creationId xmlns:a16="http://schemas.microsoft.com/office/drawing/2014/main" id="{46286BFB-1AB9-E4D2-9128-D388C3D28243}"/>
              </a:ext>
            </a:extLst>
          </p:cNvPr>
          <p:cNvSpPr>
            <a:spLocks noChangeArrowheads="1"/>
          </p:cNvSpPr>
          <p:nvPr/>
        </p:nvSpPr>
        <p:spPr bwMode="auto">
          <a:xfrm>
            <a:off x="6921119" y="3959758"/>
            <a:ext cx="687064" cy="273335"/>
          </a:xfrm>
          <a:prstGeom prst="ellipse">
            <a:avLst/>
          </a:prstGeom>
          <a:solidFill>
            <a:srgbClr val="FF99FF"/>
          </a:solidFill>
          <a:ln w="9525">
            <a:solidFill>
              <a:schemeClr val="tx1"/>
            </a:solidFill>
            <a:round/>
            <a:headEnd/>
            <a:tailEnd/>
          </a:ln>
          <a:effectLst/>
        </p:spPr>
        <p:txBody>
          <a:bodyPr wrap="none" anchor="ctr"/>
          <a:lstStyle/>
          <a:p>
            <a:pPr algn="ctr" eaLnBrk="0" hangingPunct="0"/>
            <a:r>
              <a:rPr lang="en-US" altLang="en-US" sz="600" dirty="0">
                <a:latin typeface="Arial" panose="020B0604020202020204" pitchFamily="34" charset="0"/>
              </a:rPr>
              <a:t>Heat Radiation</a:t>
            </a:r>
          </a:p>
        </p:txBody>
      </p:sp>
      <p:sp>
        <p:nvSpPr>
          <p:cNvPr id="32" name="Oval 9">
            <a:extLst>
              <a:ext uri="{FF2B5EF4-FFF2-40B4-BE49-F238E27FC236}">
                <a16:creationId xmlns:a16="http://schemas.microsoft.com/office/drawing/2014/main" id="{26C45ABF-5DA2-E076-9AB5-E5C2CC597B45}"/>
              </a:ext>
            </a:extLst>
          </p:cNvPr>
          <p:cNvSpPr>
            <a:spLocks noChangeArrowheads="1"/>
          </p:cNvSpPr>
          <p:nvPr/>
        </p:nvSpPr>
        <p:spPr bwMode="auto">
          <a:xfrm>
            <a:off x="4321025" y="2835748"/>
            <a:ext cx="687064" cy="273335"/>
          </a:xfrm>
          <a:prstGeom prst="ellipse">
            <a:avLst/>
          </a:prstGeom>
          <a:solidFill>
            <a:srgbClr val="FF99FF"/>
          </a:solidFill>
          <a:ln w="9525">
            <a:solidFill>
              <a:schemeClr val="tx1"/>
            </a:solidFill>
            <a:round/>
            <a:headEnd/>
            <a:tailEnd/>
          </a:ln>
          <a:effectLst/>
        </p:spPr>
        <p:txBody>
          <a:bodyPr wrap="none" anchor="ctr"/>
          <a:lstStyle/>
          <a:p>
            <a:pPr algn="ctr" eaLnBrk="0" hangingPunct="0"/>
            <a:r>
              <a:rPr lang="en-US" altLang="en-US" sz="600" dirty="0">
                <a:latin typeface="Arial" panose="020B0604020202020204" pitchFamily="34" charset="0"/>
              </a:rPr>
              <a:t>Controller</a:t>
            </a:r>
          </a:p>
        </p:txBody>
      </p:sp>
      <p:cxnSp>
        <p:nvCxnSpPr>
          <p:cNvPr id="33" name="Straight Connector 32">
            <a:extLst>
              <a:ext uri="{FF2B5EF4-FFF2-40B4-BE49-F238E27FC236}">
                <a16:creationId xmlns:a16="http://schemas.microsoft.com/office/drawing/2014/main" id="{DAF2E85F-608D-BA15-600A-38B59A27E9CB}"/>
              </a:ext>
            </a:extLst>
          </p:cNvPr>
          <p:cNvCxnSpPr>
            <a:cxnSpLocks/>
            <a:stCxn id="32" idx="4"/>
            <a:endCxn id="36" idx="0"/>
          </p:cNvCxnSpPr>
          <p:nvPr/>
        </p:nvCxnSpPr>
        <p:spPr bwMode="auto">
          <a:xfrm flipH="1">
            <a:off x="4641925" y="3109084"/>
            <a:ext cx="22633" cy="77178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6" name="Oval 35">
            <a:extLst>
              <a:ext uri="{FF2B5EF4-FFF2-40B4-BE49-F238E27FC236}">
                <a16:creationId xmlns:a16="http://schemas.microsoft.com/office/drawing/2014/main" id="{A4099375-4FEA-9179-3A17-EBF2D4CCCC7F}"/>
              </a:ext>
            </a:extLst>
          </p:cNvPr>
          <p:cNvSpPr/>
          <p:nvPr/>
        </p:nvSpPr>
        <p:spPr>
          <a:xfrm>
            <a:off x="4587924" y="3880871"/>
            <a:ext cx="108001" cy="108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a:extLst>
              <a:ext uri="{FF2B5EF4-FFF2-40B4-BE49-F238E27FC236}">
                <a16:creationId xmlns:a16="http://schemas.microsoft.com/office/drawing/2014/main" id="{A0EFF631-B983-F9AF-E51E-D0104561720E}"/>
              </a:ext>
            </a:extLst>
          </p:cNvPr>
          <p:cNvSpPr/>
          <p:nvPr/>
        </p:nvSpPr>
        <p:spPr bwMode="auto">
          <a:xfrm>
            <a:off x="4440502" y="3292755"/>
            <a:ext cx="435386" cy="211930"/>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600" dirty="0">
                <a:latin typeface="Arial" panose="020B0604020202020204" pitchFamily="34" charset="0"/>
                <a:cs typeface="Arial" panose="020B0604020202020204" pitchFamily="34" charset="0"/>
              </a:rPr>
              <a:t>Angle Command</a:t>
            </a:r>
          </a:p>
        </p:txBody>
      </p:sp>
      <p:sp>
        <p:nvSpPr>
          <p:cNvPr id="2" name="Rectangle 1">
            <a:extLst>
              <a:ext uri="{FF2B5EF4-FFF2-40B4-BE49-F238E27FC236}">
                <a16:creationId xmlns:a16="http://schemas.microsoft.com/office/drawing/2014/main" id="{837E0010-6AE7-C6D7-CFB1-69DFE8FFB1EE}"/>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Structural View – Hinge Assembly</a:t>
            </a:r>
          </a:p>
        </p:txBody>
      </p:sp>
      <p:sp>
        <p:nvSpPr>
          <p:cNvPr id="3" name="Date Placeholder 1">
            <a:extLst>
              <a:ext uri="{FF2B5EF4-FFF2-40B4-BE49-F238E27FC236}">
                <a16:creationId xmlns:a16="http://schemas.microsoft.com/office/drawing/2014/main" id="{4DDF7119-FB1F-C1CF-4F6D-CC6058AF202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8-3</a:t>
            </a:r>
          </a:p>
        </p:txBody>
      </p:sp>
      <p:sp>
        <p:nvSpPr>
          <p:cNvPr id="12" name="Date Placeholder 11">
            <a:extLst>
              <a:ext uri="{FF2B5EF4-FFF2-40B4-BE49-F238E27FC236}">
                <a16:creationId xmlns:a16="http://schemas.microsoft.com/office/drawing/2014/main" id="{1CA8A0C6-5FC3-AF18-9476-1089CE6CE151}"/>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1969562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4225A-3D7F-22EE-6D31-13F6D19A9726}"/>
            </a:ext>
          </a:extLst>
        </p:cNvPr>
        <p:cNvGrpSpPr/>
        <p:nvPr/>
      </p:nvGrpSpPr>
      <p:grpSpPr>
        <a:xfrm>
          <a:off x="0" y="0"/>
          <a:ext cx="0" cy="0"/>
          <a:chOff x="0" y="0"/>
          <a:chExt cx="0" cy="0"/>
        </a:xfrm>
      </p:grpSpPr>
      <p:sp>
        <p:nvSpPr>
          <p:cNvPr id="16388" name="Text Box 4">
            <a:extLst>
              <a:ext uri="{FF2B5EF4-FFF2-40B4-BE49-F238E27FC236}">
                <a16:creationId xmlns:a16="http://schemas.microsoft.com/office/drawing/2014/main" id="{8FD1F16A-AD07-0B75-E71E-A9BD74538A96}"/>
              </a:ext>
            </a:extLst>
          </p:cNvPr>
          <p:cNvSpPr txBox="1">
            <a:spLocks noChangeArrowheads="1"/>
          </p:cNvSpPr>
          <p:nvPr/>
        </p:nvSpPr>
        <p:spPr bwMode="auto">
          <a:xfrm>
            <a:off x="685800" y="76200"/>
            <a:ext cx="7772400" cy="381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Viewpoint - </a:t>
            </a:r>
            <a:br>
              <a:rPr lang="en-US" sz="2000" dirty="0"/>
            </a:br>
            <a:r>
              <a:rPr lang="en-US" sz="2000" dirty="0"/>
              <a:t>Component / Connector Derived VP Examples</a:t>
            </a:r>
          </a:p>
        </p:txBody>
      </p:sp>
      <p:sp>
        <p:nvSpPr>
          <p:cNvPr id="16390" name="Rectangle 6">
            <a:extLst>
              <a:ext uri="{FF2B5EF4-FFF2-40B4-BE49-F238E27FC236}">
                <a16:creationId xmlns:a16="http://schemas.microsoft.com/office/drawing/2014/main" id="{C5F5B2D3-63AF-B392-0754-1ACC86AACCF1}"/>
              </a:ext>
            </a:extLst>
          </p:cNvPr>
          <p:cNvSpPr>
            <a:spLocks noChangeArrowheads="1"/>
          </p:cNvSpPr>
          <p:nvPr/>
        </p:nvSpPr>
        <p:spPr bwMode="auto">
          <a:xfrm>
            <a:off x="533400" y="1371600"/>
            <a:ext cx="7772400" cy="39266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1C10960D-C16A-3D4F-64AB-A98272E53B58}"/>
              </a:ext>
            </a:extLst>
          </p:cNvPr>
          <p:cNvSpPr>
            <a:spLocks noGrp="1"/>
          </p:cNvSpPr>
          <p:nvPr>
            <p:ph type="dt" sz="half" idx="2"/>
          </p:nvPr>
        </p:nvSpPr>
        <p:spPr>
          <a:xfrm>
            <a:off x="0" y="6589712"/>
            <a:ext cx="1731963" cy="268288"/>
          </a:xfrm>
        </p:spPr>
        <p:txBody>
          <a:bodyPr/>
          <a:lstStyle/>
          <a:p>
            <a:r>
              <a:rPr lang="en-US"/>
              <a:t>28 Mar 2024</a:t>
            </a:r>
            <a:endParaRPr lang="en-US" dirty="0"/>
          </a:p>
        </p:txBody>
      </p:sp>
    </p:spTree>
    <p:extLst>
      <p:ext uri="{BB962C8B-B14F-4D97-AF65-F5344CB8AC3E}">
        <p14:creationId xmlns:p14="http://schemas.microsoft.com/office/powerpoint/2010/main" val="31242661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DB4D-1D40-F6F2-72A2-345A6DC1E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BA0D7-48CB-7F27-C4E5-3F18F94A21E0}"/>
              </a:ext>
            </a:extLst>
          </p:cNvPr>
          <p:cNvSpPr>
            <a:spLocks noGrp="1"/>
          </p:cNvSpPr>
          <p:nvPr>
            <p:ph type="title"/>
          </p:nvPr>
        </p:nvSpPr>
        <p:spPr/>
        <p:txBody>
          <a:bodyPr/>
          <a:lstStyle/>
          <a:p>
            <a:r>
              <a:rPr lang="en-US" dirty="0"/>
              <a:t>RASDS Simple Structural View Simple Example</a:t>
            </a:r>
          </a:p>
        </p:txBody>
      </p:sp>
      <p:sp>
        <p:nvSpPr>
          <p:cNvPr id="3" name="Content Placeholder 2">
            <a:extLst>
              <a:ext uri="{FF2B5EF4-FFF2-40B4-BE49-F238E27FC236}">
                <a16:creationId xmlns:a16="http://schemas.microsoft.com/office/drawing/2014/main" id="{59EC6448-A73A-D55E-76BB-6374F57F37C0}"/>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 </a:t>
            </a:r>
            <a:r>
              <a:rPr lang="en-US" sz="2000" dirty="0">
                <a:solidFill>
                  <a:srgbClr val="FF0000"/>
                </a:solidFill>
              </a:rPr>
              <a:t>to “client”.</a:t>
            </a:r>
          </a:p>
        </p:txBody>
      </p:sp>
      <p:sp>
        <p:nvSpPr>
          <p:cNvPr id="4" name="Cube 3">
            <a:extLst>
              <a:ext uri="{FF2B5EF4-FFF2-40B4-BE49-F238E27FC236}">
                <a16:creationId xmlns:a16="http://schemas.microsoft.com/office/drawing/2014/main" id="{EA22A58B-B741-F133-1FEA-DB759F990A6C}"/>
              </a:ext>
            </a:extLst>
          </p:cNvPr>
          <p:cNvSpPr>
            <a:spLocks noChangeArrowheads="1"/>
          </p:cNvSpPr>
          <p:nvPr/>
        </p:nvSpPr>
        <p:spPr bwMode="auto">
          <a:xfrm>
            <a:off x="1912938" y="3404854"/>
            <a:ext cx="2247793" cy="1552829"/>
          </a:xfrm>
          <a:prstGeom prst="cube">
            <a:avLst>
              <a:gd name="adj" fmla="val 9083"/>
            </a:avLst>
          </a:prstGeom>
          <a:solidFill>
            <a:srgbClr val="00B050"/>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OOS Servicing Spacecraft</a:t>
            </a:r>
          </a:p>
        </p:txBody>
      </p:sp>
      <p:sp>
        <p:nvSpPr>
          <p:cNvPr id="5" name="Cube 4">
            <a:extLst>
              <a:ext uri="{FF2B5EF4-FFF2-40B4-BE49-F238E27FC236}">
                <a16:creationId xmlns:a16="http://schemas.microsoft.com/office/drawing/2014/main" id="{FA42E10E-37DE-E5CB-2B48-38FDCBAB1780}"/>
              </a:ext>
            </a:extLst>
          </p:cNvPr>
          <p:cNvSpPr>
            <a:spLocks noChangeArrowheads="1"/>
          </p:cNvSpPr>
          <p:nvPr/>
        </p:nvSpPr>
        <p:spPr bwMode="auto">
          <a:xfrm>
            <a:off x="5483768" y="3658564"/>
            <a:ext cx="1099516" cy="1061261"/>
          </a:xfrm>
          <a:prstGeom prst="cube">
            <a:avLst>
              <a:gd name="adj" fmla="val 9083"/>
            </a:avLst>
          </a:prstGeom>
          <a:solidFill>
            <a:schemeClr val="accent6">
              <a:lumMod val="60000"/>
              <a:lumOff val="40000"/>
            </a:schemeClr>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OOS Client</a:t>
            </a:r>
          </a:p>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530D026E-327D-5717-81F4-92C0DEB39B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AB54B97A-27AD-F639-D7D9-D5F5CD851868}"/>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8162BE8E-264F-05CB-FA35-B5C5BC669039}"/>
              </a:ext>
            </a:extLst>
          </p:cNvPr>
          <p:cNvSpPr/>
          <p:nvPr/>
        </p:nvSpPr>
        <p:spPr bwMode="auto">
          <a:xfrm>
            <a:off x="4472983"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F4D0BCB0-6C78-8F3B-31B4-FE7D692532AC}"/>
              </a:ext>
            </a:extLst>
          </p:cNvPr>
          <p:cNvSpPr/>
          <p:nvPr/>
        </p:nvSpPr>
        <p:spPr bwMode="auto">
          <a:xfrm flipH="1">
            <a:off x="3367420" y="2434963"/>
            <a:ext cx="1149516" cy="487764"/>
          </a:xfrm>
          <a:prstGeom prst="callout1">
            <a:avLst>
              <a:gd name="adj1" fmla="val 110742"/>
              <a:gd name="adj2" fmla="val 43047"/>
              <a:gd name="adj3" fmla="val 183950"/>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Flexible Conduit described in spacecraft manifest</a:t>
            </a:r>
          </a:p>
        </p:txBody>
      </p:sp>
      <p:sp>
        <p:nvSpPr>
          <p:cNvPr id="12" name="Oval 35">
            <a:extLst>
              <a:ext uri="{FF2B5EF4-FFF2-40B4-BE49-F238E27FC236}">
                <a16:creationId xmlns:a16="http://schemas.microsoft.com/office/drawing/2014/main" id="{93469EB4-1814-5565-00E0-A05E540E2DBF}"/>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EF34DB14-2B7A-7E87-9CB7-6F12A2803CD9}"/>
              </a:ext>
            </a:extLst>
          </p:cNvPr>
          <p:cNvGrpSpPr/>
          <p:nvPr/>
        </p:nvGrpSpPr>
        <p:grpSpPr>
          <a:xfrm>
            <a:off x="2175674" y="3992709"/>
            <a:ext cx="1631557" cy="839765"/>
            <a:chOff x="2897658" y="5300469"/>
            <a:chExt cx="2175409" cy="1119686"/>
          </a:xfrm>
          <a:solidFill>
            <a:srgbClr val="0070C0"/>
          </a:solidFill>
        </p:grpSpPr>
        <p:sp>
          <p:nvSpPr>
            <p:cNvPr id="13" name="Cube 12">
              <a:extLst>
                <a:ext uri="{FF2B5EF4-FFF2-40B4-BE49-F238E27FC236}">
                  <a16:creationId xmlns:a16="http://schemas.microsoft.com/office/drawing/2014/main" id="{5FAAC61A-F088-17E7-DD9A-4AE36E3C917F}"/>
                </a:ext>
              </a:extLst>
            </p:cNvPr>
            <p:cNvSpPr>
              <a:spLocks noChangeArrowheads="1"/>
            </p:cNvSpPr>
            <p:nvPr/>
          </p:nvSpPr>
          <p:spPr bwMode="auto">
            <a:xfrm>
              <a:off x="2897658" y="5300469"/>
              <a:ext cx="2175409" cy="1119686"/>
            </a:xfrm>
            <a:prstGeom prst="cube">
              <a:avLst>
                <a:gd name="adj" fmla="val 9083"/>
              </a:avLst>
            </a:prstGeom>
            <a:grp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404DD5FF-19C3-666A-1682-6B1E5A247E91}"/>
                </a:ext>
              </a:extLst>
            </p:cNvPr>
            <p:cNvSpPr>
              <a:spLocks noChangeArrowheads="1"/>
            </p:cNvSpPr>
            <p:nvPr/>
          </p:nvSpPr>
          <p:spPr bwMode="auto">
            <a:xfrm>
              <a:off x="3212661" y="5754573"/>
              <a:ext cx="1422401" cy="56812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4E567833-AB04-9965-EB1C-AC0AF04BC828}"/>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4FDCA5D4-6893-6D7E-E9DA-B7662E10C745}"/>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sp>
        <p:nvSpPr>
          <p:cNvPr id="18" name="Rectangle 17">
            <a:extLst>
              <a:ext uri="{FF2B5EF4-FFF2-40B4-BE49-F238E27FC236}">
                <a16:creationId xmlns:a16="http://schemas.microsoft.com/office/drawing/2014/main" id="{68ABFF40-F751-3FBD-82BA-3B496886C8F8}"/>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AAAE7A30-3749-7F50-CF5D-066800782892}"/>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83DC01DD-9E58-FA27-4C4E-B84BA0E62E4D}"/>
              </a:ext>
            </a:extLst>
          </p:cNvPr>
          <p:cNvSpPr/>
          <p:nvPr/>
        </p:nvSpPr>
        <p:spPr bwMode="auto">
          <a:xfrm flipH="1">
            <a:off x="4956883" y="2754287"/>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239B2A3E-A10B-C05A-BD92-AD7397B58CF2}"/>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AC7D7695-1ACD-3033-D422-8CEC9F56C95B}"/>
              </a:ext>
            </a:extLst>
          </p:cNvPr>
          <p:cNvSpPr/>
          <p:nvPr/>
        </p:nvSpPr>
        <p:spPr bwMode="auto">
          <a:xfrm>
            <a:off x="5213792" y="3500873"/>
            <a:ext cx="145591" cy="105480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36A714E1-5B49-27A5-024B-4BEA852C3443}"/>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10" name="Bent Arrow 9">
            <a:extLst>
              <a:ext uri="{FF2B5EF4-FFF2-40B4-BE49-F238E27FC236}">
                <a16:creationId xmlns:a16="http://schemas.microsoft.com/office/drawing/2014/main" id="{342EA54D-E6BE-26EF-CFA7-785E17ECAAE0}"/>
              </a:ext>
            </a:extLst>
          </p:cNvPr>
          <p:cNvSpPr/>
          <p:nvPr/>
        </p:nvSpPr>
        <p:spPr bwMode="auto">
          <a:xfrm rot="2279388">
            <a:off x="4223633" y="3337572"/>
            <a:ext cx="1135013" cy="988830"/>
          </a:xfrm>
          <a:prstGeom prst="bentArrow">
            <a:avLst>
              <a:gd name="adj1" fmla="val 10253"/>
              <a:gd name="adj2" fmla="val 11109"/>
              <a:gd name="adj3" fmla="val 21895"/>
              <a:gd name="adj4" fmla="val 57713"/>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5" name="TextBox 14">
            <a:extLst>
              <a:ext uri="{FF2B5EF4-FFF2-40B4-BE49-F238E27FC236}">
                <a16:creationId xmlns:a16="http://schemas.microsoft.com/office/drawing/2014/main" id="{3C445FB6-B0C2-7F7A-BBE6-918D8FECA7EE}"/>
              </a:ext>
            </a:extLst>
          </p:cNvPr>
          <p:cNvSpPr txBox="1"/>
          <p:nvPr/>
        </p:nvSpPr>
        <p:spPr>
          <a:xfrm>
            <a:off x="4410474" y="3499620"/>
            <a:ext cx="663189" cy="215444"/>
          </a:xfrm>
          <a:prstGeom prst="rect">
            <a:avLst/>
          </a:prstGeom>
          <a:noFill/>
        </p:spPr>
        <p:txBody>
          <a:bodyPr wrap="square">
            <a:spAutoFit/>
          </a:bodyPr>
          <a:lstStyle/>
          <a:p>
            <a:r>
              <a:rPr lang="en-GB" sz="800" dirty="0">
                <a:latin typeface="Arial" panose="020B0604020202020204" pitchFamily="34" charset="0"/>
                <a:cs typeface="Arial" panose="020B0604020202020204" pitchFamily="34" charset="0"/>
              </a:rPr>
              <a:t>Conduit</a:t>
            </a:r>
            <a:endParaRPr lang="en-US" sz="800" dirty="0"/>
          </a:p>
        </p:txBody>
      </p:sp>
      <p:sp>
        <p:nvSpPr>
          <p:cNvPr id="11" name="Date Placeholder 1">
            <a:extLst>
              <a:ext uri="{FF2B5EF4-FFF2-40B4-BE49-F238E27FC236}">
                <a16:creationId xmlns:a16="http://schemas.microsoft.com/office/drawing/2014/main" id="{AD4C56E0-7910-B981-0BAF-69D7F6F66B5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8-4</a:t>
            </a:r>
          </a:p>
        </p:txBody>
      </p:sp>
    </p:spTree>
    <p:extLst>
      <p:ext uri="{BB962C8B-B14F-4D97-AF65-F5344CB8AC3E}">
        <p14:creationId xmlns:p14="http://schemas.microsoft.com/office/powerpoint/2010/main" val="772774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A8E13-D7CF-F98A-385C-369F83E729E4}"/>
            </a:ext>
          </a:extLst>
        </p:cNvPr>
        <p:cNvGrpSpPr/>
        <p:nvPr/>
      </p:nvGrpSpPr>
      <p:grpSpPr>
        <a:xfrm>
          <a:off x="0" y="0"/>
          <a:ext cx="0" cy="0"/>
          <a:chOff x="0" y="0"/>
          <a:chExt cx="0" cy="0"/>
        </a:xfrm>
      </p:grpSpPr>
      <p:sp>
        <p:nvSpPr>
          <p:cNvPr id="31" name="Date Placeholder 2">
            <a:extLst>
              <a:ext uri="{FF2B5EF4-FFF2-40B4-BE49-F238E27FC236}">
                <a16:creationId xmlns:a16="http://schemas.microsoft.com/office/drawing/2014/main" id="{34D308F6-1DAE-738F-0941-90493334CE98}"/>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2533" name="Rectangle 2">
            <a:extLst>
              <a:ext uri="{FF2B5EF4-FFF2-40B4-BE49-F238E27FC236}">
                <a16:creationId xmlns:a16="http://schemas.microsoft.com/office/drawing/2014/main" id="{C6E4A320-FFB2-FD5E-5C85-C0CE1ED559F6}"/>
              </a:ext>
            </a:extLst>
          </p:cNvPr>
          <p:cNvSpPr>
            <a:spLocks noGrp="1" noChangeArrowheads="1"/>
          </p:cNvSpPr>
          <p:nvPr>
            <p:ph type="title"/>
          </p:nvPr>
        </p:nvSpPr>
        <p:spPr>
          <a:xfrm>
            <a:off x="623888" y="82550"/>
            <a:ext cx="7772400" cy="60325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Derived Structural View</a:t>
            </a:r>
          </a:p>
        </p:txBody>
      </p:sp>
      <p:grpSp>
        <p:nvGrpSpPr>
          <p:cNvPr id="7" name="Group 6">
            <a:extLst>
              <a:ext uri="{FF2B5EF4-FFF2-40B4-BE49-F238E27FC236}">
                <a16:creationId xmlns:a16="http://schemas.microsoft.com/office/drawing/2014/main" id="{CE19DA77-DAD1-A6D0-00E0-9722A2F5B2A0}"/>
              </a:ext>
            </a:extLst>
          </p:cNvPr>
          <p:cNvGrpSpPr/>
          <p:nvPr/>
        </p:nvGrpSpPr>
        <p:grpSpPr>
          <a:xfrm>
            <a:off x="2257194" y="914400"/>
            <a:ext cx="5691797" cy="4921246"/>
            <a:chOff x="1905000" y="984250"/>
            <a:chExt cx="5691797" cy="4921246"/>
          </a:xfrm>
        </p:grpSpPr>
        <p:sp>
          <p:nvSpPr>
            <p:cNvPr id="22532" name="AutoShape 33">
              <a:extLst>
                <a:ext uri="{FF2B5EF4-FFF2-40B4-BE49-F238E27FC236}">
                  <a16:creationId xmlns:a16="http://schemas.microsoft.com/office/drawing/2014/main" id="{73C2F2CB-5DFF-D69F-656B-DBF91073CD48}"/>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47" name="AutoShape 7" descr="Wide upward diagonal">
              <a:extLst>
                <a:ext uri="{FF2B5EF4-FFF2-40B4-BE49-F238E27FC236}">
                  <a16:creationId xmlns:a16="http://schemas.microsoft.com/office/drawing/2014/main" id="{6DB76F4A-71AC-4AC9-222C-F5F4101C591C}"/>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60857944-F688-6610-3FF8-BB560EE2F55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CF566602-7407-FCAD-426E-92016800861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2D82A637-3960-EB8C-829D-C140E73851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7C4ACFD4-951A-EC86-B0F2-B3382B9D8FDF}"/>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D4E86F9-27C5-A787-D72C-936DE8BA2CA9}"/>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227E737C-7705-4003-F844-5BE214D6EB63}"/>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1680D3E4-78A1-75B9-117F-9AF28EBE2D49}"/>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Rectangle 34">
              <a:extLst>
                <a:ext uri="{FF2B5EF4-FFF2-40B4-BE49-F238E27FC236}">
                  <a16:creationId xmlns:a16="http://schemas.microsoft.com/office/drawing/2014/main" id="{FD89310B-03F0-979E-4FCD-42479EADC1B9}"/>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B2E657FC-ACE6-310C-E040-8003EDD28911}"/>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3FF384CE-63E4-32E9-00DC-39EB8F943D9F}"/>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28E2677F-B190-52B2-880C-8C33BCBF0B2D}"/>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5D6C5291-867A-8389-E5D9-9035E1DB17DE}"/>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FE10A42A-7110-DD0D-5A04-23CD58B9D8EA}"/>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1E0BB4AC-7160-605A-B98E-1C3708F4CF3E}"/>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DE23E566-B407-095D-F4DB-F022E80FB4E6}"/>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27347901-15EF-78C5-D7A7-87DBE89F657E}"/>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250BF4FF-9383-FC3A-28C7-3BD736895DB4}"/>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06744D68-D4B5-7F5D-E28F-D93C2ABA7F93}"/>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FF89B8CC-0557-1FB9-F611-16D71F61D716}"/>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grpSp>
      <p:sp>
        <p:nvSpPr>
          <p:cNvPr id="2" name="Moon 1">
            <a:extLst>
              <a:ext uri="{FF2B5EF4-FFF2-40B4-BE49-F238E27FC236}">
                <a16:creationId xmlns:a16="http://schemas.microsoft.com/office/drawing/2014/main" id="{31755A98-91F2-32A8-2589-C08B113ABFBC}"/>
              </a:ext>
            </a:extLst>
          </p:cNvPr>
          <p:cNvSpPr/>
          <p:nvPr/>
        </p:nvSpPr>
        <p:spPr bwMode="auto">
          <a:xfrm rot="10800000">
            <a:off x="762000" y="2286000"/>
            <a:ext cx="609600" cy="1143000"/>
          </a:xfrm>
          <a:prstGeom prst="moon">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 name="TextBox 2">
            <a:extLst>
              <a:ext uri="{FF2B5EF4-FFF2-40B4-BE49-F238E27FC236}">
                <a16:creationId xmlns:a16="http://schemas.microsoft.com/office/drawing/2014/main" id="{43BB7C73-C058-D645-E6A7-C6E6BA63BF92}"/>
              </a:ext>
            </a:extLst>
          </p:cNvPr>
          <p:cNvSpPr txBox="1"/>
          <p:nvPr/>
        </p:nvSpPr>
        <p:spPr>
          <a:xfrm>
            <a:off x="714603" y="3533001"/>
            <a:ext cx="1447800" cy="461665"/>
          </a:xfrm>
          <a:prstGeom prst="rect">
            <a:avLst/>
          </a:prstGeom>
          <a:noFill/>
        </p:spPr>
        <p:txBody>
          <a:bodyPr wrap="square">
            <a:spAutoFit/>
          </a:bodyPr>
          <a:lstStyle/>
          <a:p>
            <a:r>
              <a:rPr lang="en-US" altLang="en-US" sz="1200" dirty="0"/>
              <a:t>Articulated</a:t>
            </a:r>
          </a:p>
          <a:p>
            <a:r>
              <a:rPr lang="en-US" altLang="en-US" sz="1200" dirty="0"/>
              <a:t>RF Antenna</a:t>
            </a:r>
            <a:endParaRPr lang="en-US" sz="1200" dirty="0"/>
          </a:p>
        </p:txBody>
      </p:sp>
      <p:sp>
        <p:nvSpPr>
          <p:cNvPr id="4" name="Can 3">
            <a:extLst>
              <a:ext uri="{FF2B5EF4-FFF2-40B4-BE49-F238E27FC236}">
                <a16:creationId xmlns:a16="http://schemas.microsoft.com/office/drawing/2014/main" id="{AA524562-64E7-AC16-1FB8-FFB95AAF3982}"/>
              </a:ext>
            </a:extLst>
          </p:cNvPr>
          <p:cNvSpPr/>
          <p:nvPr/>
        </p:nvSpPr>
        <p:spPr bwMode="auto">
          <a:xfrm rot="3245476">
            <a:off x="1605143" y="2446253"/>
            <a:ext cx="102541" cy="517525"/>
          </a:xfrm>
          <a:prstGeom prst="can">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5" name="Can 4">
            <a:extLst>
              <a:ext uri="{FF2B5EF4-FFF2-40B4-BE49-F238E27FC236}">
                <a16:creationId xmlns:a16="http://schemas.microsoft.com/office/drawing/2014/main" id="{5F4EA93C-6023-BBD6-7CC9-1D0A02D15F36}"/>
              </a:ext>
            </a:extLst>
          </p:cNvPr>
          <p:cNvSpPr/>
          <p:nvPr/>
        </p:nvSpPr>
        <p:spPr bwMode="auto">
          <a:xfrm rot="19167953">
            <a:off x="1963897" y="2528329"/>
            <a:ext cx="102541" cy="517525"/>
          </a:xfrm>
          <a:prstGeom prst="can">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Oval 5">
            <a:extLst>
              <a:ext uri="{FF2B5EF4-FFF2-40B4-BE49-F238E27FC236}">
                <a16:creationId xmlns:a16="http://schemas.microsoft.com/office/drawing/2014/main" id="{4B760B69-11EE-960B-0A77-391F1B56C7DC}"/>
              </a:ext>
            </a:extLst>
          </p:cNvPr>
          <p:cNvSpPr/>
          <p:nvPr/>
        </p:nvSpPr>
        <p:spPr bwMode="auto">
          <a:xfrm>
            <a:off x="1360886" y="2810904"/>
            <a:ext cx="124926" cy="138112"/>
          </a:xfrm>
          <a:prstGeom prst="ellips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Oval 7">
            <a:extLst>
              <a:ext uri="{FF2B5EF4-FFF2-40B4-BE49-F238E27FC236}">
                <a16:creationId xmlns:a16="http://schemas.microsoft.com/office/drawing/2014/main" id="{AFF44DA7-D1BC-246D-00D4-8E0FBC7D2F8B}"/>
              </a:ext>
            </a:extLst>
          </p:cNvPr>
          <p:cNvSpPr/>
          <p:nvPr/>
        </p:nvSpPr>
        <p:spPr bwMode="auto">
          <a:xfrm>
            <a:off x="1782225" y="2507498"/>
            <a:ext cx="124926" cy="138112"/>
          </a:xfrm>
          <a:prstGeom prst="ellips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9" name="Oval 8">
            <a:extLst>
              <a:ext uri="{FF2B5EF4-FFF2-40B4-BE49-F238E27FC236}">
                <a16:creationId xmlns:a16="http://schemas.microsoft.com/office/drawing/2014/main" id="{BC65DD46-5A80-8598-8410-E026124E4910}"/>
              </a:ext>
            </a:extLst>
          </p:cNvPr>
          <p:cNvSpPr/>
          <p:nvPr/>
        </p:nvSpPr>
        <p:spPr bwMode="auto">
          <a:xfrm>
            <a:off x="2141697" y="2938464"/>
            <a:ext cx="124926" cy="138112"/>
          </a:xfrm>
          <a:prstGeom prst="ellips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 name="Date Placeholder 1">
            <a:extLst>
              <a:ext uri="{FF2B5EF4-FFF2-40B4-BE49-F238E27FC236}">
                <a16:creationId xmlns:a16="http://schemas.microsoft.com/office/drawing/2014/main" id="{6920A35A-0DE9-1BA8-E8B5-B07D7073B5BC}"/>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8-5</a:t>
            </a:r>
          </a:p>
        </p:txBody>
      </p:sp>
    </p:spTree>
    <p:extLst>
      <p:ext uri="{BB962C8B-B14F-4D97-AF65-F5344CB8AC3E}">
        <p14:creationId xmlns:p14="http://schemas.microsoft.com/office/powerpoint/2010/main" val="27331252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7CBC-1F2C-0EE5-94CC-7FF46830B5EF}"/>
            </a:ext>
          </a:extLst>
        </p:cNvPr>
        <p:cNvGrpSpPr/>
        <p:nvPr/>
      </p:nvGrpSpPr>
      <p:grpSpPr>
        <a:xfrm>
          <a:off x="0" y="0"/>
          <a:ext cx="0" cy="0"/>
          <a:chOff x="0" y="0"/>
          <a:chExt cx="0" cy="0"/>
        </a:xfrm>
      </p:grpSpPr>
      <p:sp>
        <p:nvSpPr>
          <p:cNvPr id="7197" name="Line 29">
            <a:extLst>
              <a:ext uri="{FF2B5EF4-FFF2-40B4-BE49-F238E27FC236}">
                <a16:creationId xmlns:a16="http://schemas.microsoft.com/office/drawing/2014/main" id="{27F5DFD3-83BB-3EE4-D4C4-200FAC2550EF}"/>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81F25FF9-64E5-D13C-5905-C8E01A5699D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090A8E81-82FC-55AB-FB4E-4A324C3524C6}"/>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929CAD50-5D3A-A643-40D5-BAAD03912371}"/>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73A53576-0675-6DF3-D05E-FAC75E86CED7}"/>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7C0E8CC9-1FC7-6343-0AD3-D629645103F7}"/>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4302BBC9-4E32-CB86-27D7-A7F0D29359CB}"/>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37156C32-67F7-31DB-EFF6-EE85B7440298}"/>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80A81636-FC34-D3C9-A0C7-F986FC42780C}"/>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42CFC9DA-61D7-D691-4388-FB0D104A1938}"/>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205C6706-8A39-C9A5-8398-16FCCB35E987}"/>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C5BBBA21-3D6F-B80E-ABA7-9A8566EE38C5}"/>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9C4276FD-CB91-BF3E-F706-EB925810077A}"/>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F6B7827C-D68F-6872-E410-4E0E2AE00DD3}"/>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6C81E38B-DDF7-FAF4-3755-00218782357F}"/>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DE9EB369-8F6B-0CD4-157D-1581401BE5A9}"/>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0D453437-9844-235C-F24A-49C5C9C882B1}"/>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B7106139-2229-73D6-40A6-2A5235E0FE7B}"/>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BF9FA951-C9E6-AF93-3D54-C49B76D2714F}"/>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589DD089-C49A-9789-CE75-F5465AFD33C9}"/>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768E815C-57DB-9D4F-E823-DA5706811B2D}"/>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C4E7DB60-448A-F9B3-5834-0046FB94BBB4}"/>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4649911D-FF41-8CBA-E350-5931F8B25C9B}"/>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7A0388FE-F9AF-4028-91C9-265C250B20C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5341DFA5-C086-8FC5-448F-EE3BF0D6DBBB}"/>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D2B9775-0611-85A1-BB4D-60AD544E57A4}"/>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AC416EE1-7826-DB13-9220-37D0ADB96366}"/>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21CB173F-D07E-79BF-4E08-9C9F626E3695}"/>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4A824717-DA9B-9356-74A3-D2DC17398B44}"/>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6D9DC3FE-4BC5-DBEA-914D-3457B47F2E6A}"/>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83BD39F5-EC2F-4470-5D27-26332F61DFFE}"/>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0F232712-37C5-8DF3-8468-08C0E89043DC}"/>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26E620BA-4187-7650-E5E8-2EAF2C27A5A8}"/>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99BADE04-6848-FADE-FF71-D2A54D47B7B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B2F7D262-7BB8-CB0D-29E2-3EB4454E7F26}"/>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2139B324-A522-FDD3-32EA-7D38F3F5EF3E}"/>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8DE9E23B-4473-C71D-8A6D-C1C73FBC732A}"/>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11E0346D-324A-7817-6FF8-BA57AE6FD836}"/>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B08D757A-3F7F-3752-8D2F-89583BA85998}"/>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49DD341C-9DDE-46B7-EDA4-6A2493F6F128}"/>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9C06CE78-96BD-8557-E37C-16BAE42FEFDB}"/>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A6521FCB-9444-D31D-B4C3-6D2103C451E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A71D1972-5580-E02D-5062-E7C5165DB105}"/>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F6B29DF-B10E-144D-66E0-6E30A99AEA55}"/>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B352C795-976C-6D94-A8D2-6701BFA66925}"/>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20B7FE0B-CE29-EC9E-D36C-936DFB371C12}"/>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F1247882-9AF6-AF6F-A71D-B5F3FECA4002}"/>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BDA46889-24AE-35D5-340E-1FF491B5B5F7}"/>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02BB0939-33E8-D83A-EB4A-81552247257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66F515A7-DCF5-C4FB-163C-721D643686DB}"/>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AB59EF90-B440-50CC-B40D-71370AFF368A}"/>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C3DB9A6-B651-DA0C-9A4C-D64D2B5B7B26}"/>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06A796D3-3AA2-E35C-0DA5-6EC451420735}"/>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t>Science</a:t>
            </a:r>
          </a:p>
          <a:p>
            <a:pPr algn="ctr"/>
            <a:r>
              <a:rPr lang="en-US" altLang="en-US" sz="1800" dirty="0"/>
              <a:t>Institute</a:t>
            </a:r>
          </a:p>
        </p:txBody>
      </p:sp>
      <p:sp>
        <p:nvSpPr>
          <p:cNvPr id="2" name="Rectangle 1">
            <a:extLst>
              <a:ext uri="{FF2B5EF4-FFF2-40B4-BE49-F238E27FC236}">
                <a16:creationId xmlns:a16="http://schemas.microsoft.com/office/drawing/2014/main" id="{1EE3255A-3C8B-2874-335D-44DEE217A37C}"/>
              </a:ext>
            </a:extLst>
          </p:cNvPr>
          <p:cNvSpPr/>
          <p:nvPr/>
        </p:nvSpPr>
        <p:spPr>
          <a:xfrm>
            <a:off x="1953419" y="-49520"/>
            <a:ext cx="5546725" cy="1200329"/>
          </a:xfrm>
          <a:prstGeom prst="rect">
            <a:avLst/>
          </a:prstGeom>
        </p:spPr>
        <p:txBody>
          <a:bodyPr wrap="square">
            <a:spAutoFit/>
          </a:bodyPr>
          <a:lstStyle/>
          <a:p>
            <a:pPr algn="ctr"/>
            <a:r>
              <a:rPr lang="en-GB" dirty="0">
                <a:solidFill>
                  <a:srgbClr val="0099A6"/>
                </a:solidFill>
              </a:rPr>
              <a:t>Connectivity View Example</a:t>
            </a:r>
          </a:p>
          <a:p>
            <a:pPr algn="ctr"/>
            <a:r>
              <a:rPr lang="en-GB" dirty="0">
                <a:solidFill>
                  <a:srgbClr val="0099A6"/>
                </a:solidFill>
              </a:rPr>
              <a:t>Nodes &amp; Links _ </a:t>
            </a:r>
            <a:r>
              <a:rPr lang="en-GB" dirty="0">
                <a:solidFill>
                  <a:srgbClr val="FF0000"/>
                </a:solidFill>
              </a:rPr>
              <a:t>rework</a:t>
            </a:r>
          </a:p>
          <a:p>
            <a:pPr algn="ctr"/>
            <a:r>
              <a:rPr lang="en-GB" dirty="0">
                <a:solidFill>
                  <a:srgbClr val="FF0000"/>
                </a:solidFill>
              </a:rPr>
              <a:t>Thermal VP and ??? Fred</a:t>
            </a:r>
            <a:endParaRPr lang="en-US" dirty="0">
              <a:solidFill>
                <a:srgbClr val="FF0000"/>
              </a:solidFill>
            </a:endParaRPr>
          </a:p>
        </p:txBody>
      </p:sp>
      <p:sp>
        <p:nvSpPr>
          <p:cNvPr id="3" name="Date Placeholder 2">
            <a:extLst>
              <a:ext uri="{FF2B5EF4-FFF2-40B4-BE49-F238E27FC236}">
                <a16:creationId xmlns:a16="http://schemas.microsoft.com/office/drawing/2014/main" id="{A3CF7F53-BE52-6AF8-C4CF-E2A159682AA5}"/>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7" name="Line 37">
            <a:extLst>
              <a:ext uri="{FF2B5EF4-FFF2-40B4-BE49-F238E27FC236}">
                <a16:creationId xmlns:a16="http://schemas.microsoft.com/office/drawing/2014/main" id="{CC97C633-A60A-6A70-C42F-399FE6BC3B47}"/>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9930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solidFill>
            <a:srgbClr val="0C8FCC"/>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chemeClr val="accent2"/>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solidFill>
            <a:schemeClr val="accent2"/>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Persons</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solidFill>
            <a:schemeClr val="accent2"/>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92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Communications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Operations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28 Mar 2024</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bindings</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2529419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C5D7-70BD-D136-46DC-9A50592E4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4BAFB-99CB-F6E5-E45D-2CAB803F6D02}"/>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9D55A685-42D3-F678-3C0C-882608F618BB}"/>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3ABAE44D-44B4-5721-F960-9BD2BE06E3B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609660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6E00C-E50E-1E4C-BE31-F600739C2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7F35B-07F2-81C1-8FFD-B4ED2E94E645}"/>
              </a:ext>
            </a:extLst>
          </p:cNvPr>
          <p:cNvSpPr>
            <a:spLocks noGrp="1"/>
          </p:cNvSpPr>
          <p:nvPr>
            <p:ph type="title"/>
          </p:nvPr>
        </p:nvSpPr>
        <p:spPr/>
        <p:txBody>
          <a:bodyPr/>
          <a:lstStyle/>
          <a:p>
            <a:r>
              <a:rPr lang="en-US" altLang="en-US" sz="2800" kern="1200" dirty="0">
                <a:latin typeface="Arial" charset="0"/>
                <a:ea typeface="ＭＳ Ｐゴシック" charset="0"/>
              </a:rPr>
              <a:t>Comments on Physical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deriving other Views)</a:t>
            </a:r>
            <a:endParaRPr lang="en-US" dirty="0"/>
          </a:p>
        </p:txBody>
      </p:sp>
      <p:sp>
        <p:nvSpPr>
          <p:cNvPr id="3" name="Content Placeholder 2">
            <a:extLst>
              <a:ext uri="{FF2B5EF4-FFF2-40B4-BE49-F238E27FC236}">
                <a16:creationId xmlns:a16="http://schemas.microsoft.com/office/drawing/2014/main" id="{31F54F4C-EBEA-68E2-7D20-B6B68C05DB2E}"/>
              </a:ext>
            </a:extLst>
          </p:cNvPr>
          <p:cNvSpPr>
            <a:spLocks noGrp="1"/>
          </p:cNvSpPr>
          <p:nvPr>
            <p:ph idx="1"/>
          </p:nvPr>
        </p:nvSpPr>
        <p:spPr>
          <a:xfrm>
            <a:off x="457200" y="1417638"/>
            <a:ext cx="8229600" cy="4525963"/>
          </a:xfrm>
        </p:spPr>
        <p:txBody>
          <a:bodyPr/>
          <a:lstStyle/>
          <a:p>
            <a:r>
              <a:rPr lang="en-US" dirty="0"/>
              <a:t>Structural / Mechanical View can be directly derived from Physical View</a:t>
            </a:r>
          </a:p>
          <a:p>
            <a:pPr lvl="1"/>
            <a:r>
              <a:rPr lang="en-US" dirty="0"/>
              <a:t>Same sets of Components,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Thermal &amp; Power views may also be similarly modeled using PPT diagrams</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DCEABB98-09F4-8745-9DE9-1DF0671A7447}"/>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2366499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DD968-0919-D77B-34C6-A7D112756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5DD93-A3DB-5518-A681-789DB2DF75C3}"/>
              </a:ext>
            </a:extLst>
          </p:cNvPr>
          <p:cNvSpPr>
            <a:spLocks noGrp="1"/>
          </p:cNvSpPr>
          <p:nvPr>
            <p:ph type="title"/>
          </p:nvPr>
        </p:nvSpPr>
        <p:spPr>
          <a:xfrm>
            <a:off x="457200" y="0"/>
            <a:ext cx="8229600" cy="792162"/>
          </a:xfrm>
        </p:spPr>
        <p:txBody>
          <a:bodyPr/>
          <a:lstStyle/>
          <a:p>
            <a:r>
              <a:rPr lang="en-US" altLang="en-US" sz="2400" kern="1200" dirty="0">
                <a:latin typeface="Arial" charset="0"/>
                <a:ea typeface="ＭＳ Ｐゴシック" charset="0"/>
              </a:rPr>
              <a:t>Proposal for Physical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deriving Connectivity View)</a:t>
            </a:r>
            <a:endParaRPr lang="en-US" dirty="0"/>
          </a:p>
        </p:txBody>
      </p:sp>
      <p:sp>
        <p:nvSpPr>
          <p:cNvPr id="3" name="Content Placeholder 2">
            <a:extLst>
              <a:ext uri="{FF2B5EF4-FFF2-40B4-BE49-F238E27FC236}">
                <a16:creationId xmlns:a16="http://schemas.microsoft.com/office/drawing/2014/main" id="{08BB6381-4648-5E1A-E5E7-422F3F896D51}"/>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Use RASDS Information VP approach, with semi-formal ontologies</a:t>
            </a:r>
          </a:p>
        </p:txBody>
      </p:sp>
      <p:sp>
        <p:nvSpPr>
          <p:cNvPr id="4" name="Date Placeholder 3">
            <a:extLst>
              <a:ext uri="{FF2B5EF4-FFF2-40B4-BE49-F238E27FC236}">
                <a16:creationId xmlns:a16="http://schemas.microsoft.com/office/drawing/2014/main" id="{20BC20D6-381A-8FE3-3A36-F789FA2BF74B}"/>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369109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073C-31C3-319E-A4CF-409C1AB40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C9AFA-25D1-E979-E042-BD339BBBF6DB}"/>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E0D02715-86B8-89A6-D88E-E32EC9441CF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 bindings,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service access point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0C1C0BFB-C276-5D56-423E-D919B5F74814}"/>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4612490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FA620-C18B-3D0C-F098-F6AB83937596}"/>
            </a:ext>
          </a:extLst>
        </p:cNvPr>
        <p:cNvGrpSpPr/>
        <p:nvPr/>
      </p:nvGrpSpPr>
      <p:grpSpPr>
        <a:xfrm>
          <a:off x="0" y="0"/>
          <a:ext cx="0" cy="0"/>
          <a:chOff x="0" y="0"/>
          <a:chExt cx="0" cy="0"/>
        </a:xfrm>
      </p:grpSpPr>
      <p:sp>
        <p:nvSpPr>
          <p:cNvPr id="12" name="Date Placeholder 1">
            <a:extLst>
              <a:ext uri="{FF2B5EF4-FFF2-40B4-BE49-F238E27FC236}">
                <a16:creationId xmlns:a16="http://schemas.microsoft.com/office/drawing/2014/main" id="{803D4BDC-A3DB-2008-A7CD-5E2B2C56CE79}"/>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4581" name="Rectangle 4">
            <a:extLst>
              <a:ext uri="{FF2B5EF4-FFF2-40B4-BE49-F238E27FC236}">
                <a16:creationId xmlns:a16="http://schemas.microsoft.com/office/drawing/2014/main" id="{328BD164-A39F-9072-22E5-C263EB97F241}"/>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24A20D9B-FF87-BAA1-C7CE-1B068310A5DB}"/>
              </a:ext>
            </a:extLst>
          </p:cNvPr>
          <p:cNvSpPr>
            <a:spLocks noChangeArrowheads="1"/>
          </p:cNvSpPr>
          <p:nvPr/>
        </p:nvSpPr>
        <p:spPr bwMode="auto">
          <a:xfrm>
            <a:off x="5105400" y="4014311"/>
            <a:ext cx="3124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(SAP):</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 (Layer n SDU)</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C1B20D4E-45F0-0BAB-5A34-5838E4A5E5CF}"/>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monitored</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00AC6CCB-8BF9-6310-032C-218678F0488C}"/>
              </a:ext>
            </a:extLst>
          </p:cNvPr>
          <p:cNvSpPr>
            <a:spLocks noChangeArrowheads="1"/>
          </p:cNvSpPr>
          <p:nvPr/>
        </p:nvSpPr>
        <p:spPr bwMode="auto">
          <a:xfrm>
            <a:off x="1233697" y="1185307"/>
            <a:ext cx="30891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 (SAP, Layer n-1 SDU)</a:t>
            </a:r>
          </a:p>
        </p:txBody>
      </p:sp>
      <p:sp>
        <p:nvSpPr>
          <p:cNvPr id="24588" name="Rectangle 11">
            <a:extLst>
              <a:ext uri="{FF2B5EF4-FFF2-40B4-BE49-F238E27FC236}">
                <a16:creationId xmlns:a16="http://schemas.microsoft.com/office/drawing/2014/main" id="{BC746DEA-1810-1E82-4D6E-6D23C1011BF0}"/>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B465B8DE-86E0-1A8F-FDF1-9D25207E6036}"/>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bg1"/>
                </a:solidFill>
                <a:latin typeface="+mj-lt"/>
                <a:ea typeface="ＭＳ Ｐゴシック" panose="020B0600070205080204" pitchFamily="34" charset="-128"/>
              </a:rPr>
              <a:t>Protocol Entity</a:t>
            </a:r>
          </a:p>
        </p:txBody>
      </p:sp>
      <p:sp>
        <p:nvSpPr>
          <p:cNvPr id="17" name="Title 1">
            <a:extLst>
              <a:ext uri="{FF2B5EF4-FFF2-40B4-BE49-F238E27FC236}">
                <a16:creationId xmlns:a16="http://schemas.microsoft.com/office/drawing/2014/main" id="{1F03FF45-9B80-A1DD-3738-683F2F665CF5}"/>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EFEB5C1C-19BC-7A2F-1698-03D3B65C7D2C}"/>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0877B603-125D-975F-95BB-76D1F0B7C8D4}"/>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A0946347-3D88-243D-0A35-CDB7049EF3D1}"/>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FBA4E6E2-A25C-1F1D-111A-C35CB9B07B6D}"/>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Date Placeholder 1">
            <a:extLst>
              <a:ext uri="{FF2B5EF4-FFF2-40B4-BE49-F238E27FC236}">
                <a16:creationId xmlns:a16="http://schemas.microsoft.com/office/drawing/2014/main" id="{FA5F7504-00F5-A385-6D6C-C53B479464F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9-1</a:t>
            </a:r>
          </a:p>
        </p:txBody>
      </p:sp>
    </p:spTree>
    <p:extLst>
      <p:ext uri="{BB962C8B-B14F-4D97-AF65-F5344CB8AC3E}">
        <p14:creationId xmlns:p14="http://schemas.microsoft.com/office/powerpoint/2010/main" val="3608952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A0F52-E62F-4E7A-9DED-071768AD2DB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F1DA7A3C-EE27-44E5-F743-A256EC5D1AD2}"/>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 name="Title 1">
            <a:extLst>
              <a:ext uri="{FF2B5EF4-FFF2-40B4-BE49-F238E27FC236}">
                <a16:creationId xmlns:a16="http://schemas.microsoft.com/office/drawing/2014/main" id="{CEE65F1C-3B2D-6516-7E54-F5028D09DF16}"/>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a:p>
            <a:r>
              <a:rPr lang="en-US" sz="2000" dirty="0">
                <a:solidFill>
                  <a:srgbClr val="FF0000"/>
                </a:solidFill>
              </a:rPr>
              <a:t>Notes</a:t>
            </a:r>
          </a:p>
        </p:txBody>
      </p:sp>
      <p:sp>
        <p:nvSpPr>
          <p:cNvPr id="4" name="Rectangle 11">
            <a:extLst>
              <a:ext uri="{FF2B5EF4-FFF2-40B4-BE49-F238E27FC236}">
                <a16:creationId xmlns:a16="http://schemas.microsoft.com/office/drawing/2014/main" id="{C4833263-D5BD-67F6-BAC0-912E0E48F0CF}"/>
              </a:ext>
            </a:extLst>
          </p:cNvPr>
          <p:cNvSpPr>
            <a:spLocks noChangeArrowheads="1"/>
          </p:cNvSpPr>
          <p:nvPr/>
        </p:nvSpPr>
        <p:spPr bwMode="auto">
          <a:xfrm>
            <a:off x="457200" y="2362200"/>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Protocol Entity 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5" name="Rectangle 4">
            <a:extLst>
              <a:ext uri="{FF2B5EF4-FFF2-40B4-BE49-F238E27FC236}">
                <a16:creationId xmlns:a16="http://schemas.microsoft.com/office/drawing/2014/main" id="{49E6462C-945B-5641-7742-2580B7DCE4A3}"/>
              </a:ext>
            </a:extLst>
          </p:cNvPr>
          <p:cNvSpPr/>
          <p:nvPr/>
        </p:nvSpPr>
        <p:spPr>
          <a:xfrm>
            <a:off x="-16565" y="4419600"/>
            <a:ext cx="4082507" cy="1061829"/>
          </a:xfrm>
          <a:prstGeom prst="rect">
            <a:avLst/>
          </a:prstGeom>
        </p:spPr>
        <p:txBody>
          <a:bodyPr wrap="square">
            <a:spAutoFit/>
          </a:bodyPr>
          <a:lstStyle/>
          <a:p>
            <a:pPr lvl="1"/>
            <a:r>
              <a:rPr lang="en-US" sz="900" u="sng" dirty="0">
                <a:solidFill>
                  <a:srgbClr val="0070C0"/>
                </a:solidFill>
              </a:rPr>
              <a:t>Protocol Viewpoint ontology note</a:t>
            </a:r>
          </a:p>
          <a:p>
            <a:pPr lvl="1"/>
            <a:endParaRPr lang="en-US" sz="900" u="sng" dirty="0">
              <a:solidFill>
                <a:srgbClr val="0070C0"/>
              </a:solidFill>
            </a:endParaRPr>
          </a:p>
          <a:p>
            <a:pPr lvl="1"/>
            <a:r>
              <a:rPr lang="en-US" sz="900" u="sng" dirty="0">
                <a:solidFill>
                  <a:srgbClr val="0070C0"/>
                </a:solidFill>
              </a:rPr>
              <a:t>Protocol</a:t>
            </a:r>
            <a:r>
              <a:rPr lang="en-US" sz="900" dirty="0">
                <a:solidFill>
                  <a:srgbClr val="0070C0"/>
                </a:solidFill>
              </a:rPr>
              <a:t>: A set of rules and formats (semantic and syntactic) used to determine the communication behavior of (N-layer)-protocol-entities in the performance of (N-layer)- functions; the description of the state machines within a Protocol Entity and the PDUs that are exchanged between these entities.</a:t>
            </a:r>
          </a:p>
        </p:txBody>
      </p:sp>
    </p:spTree>
    <p:extLst>
      <p:ext uri="{BB962C8B-B14F-4D97-AF65-F5344CB8AC3E}">
        <p14:creationId xmlns:p14="http://schemas.microsoft.com/office/powerpoint/2010/main" val="3349016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9310F-3D51-AADB-6F3F-7BC0E2936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6F476-F9E5-7B0C-705E-DDB957FA252F}"/>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(Protocol Viewpoint ontology)</a:t>
            </a:r>
          </a:p>
        </p:txBody>
      </p:sp>
      <p:sp>
        <p:nvSpPr>
          <p:cNvPr id="6" name="Rounded Rectangle 5">
            <a:extLst>
              <a:ext uri="{FF2B5EF4-FFF2-40B4-BE49-F238E27FC236}">
                <a16:creationId xmlns:a16="http://schemas.microsoft.com/office/drawing/2014/main" id="{3B373DAB-9024-F0A9-A1FE-2112185AC0AE}"/>
              </a:ext>
            </a:extLst>
          </p:cNvPr>
          <p:cNvSpPr/>
          <p:nvPr/>
        </p:nvSpPr>
        <p:spPr>
          <a:xfrm>
            <a:off x="2522752" y="4650160"/>
            <a:ext cx="1600588" cy="61644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Provided/required</a:t>
            </a:r>
          </a:p>
          <a:p>
            <a:pPr algn="ctr"/>
            <a:r>
              <a:rPr lang="en-US" sz="1200" dirty="0">
                <a:solidFill>
                  <a:schemeClr val="bg1"/>
                </a:solidFill>
              </a:rPr>
              <a:t>Service</a:t>
            </a:r>
          </a:p>
          <a:p>
            <a:pPr algn="ctr"/>
            <a:r>
              <a:rPr lang="en-US" sz="1200" dirty="0">
                <a:solidFill>
                  <a:schemeClr val="bg1"/>
                </a:solidFill>
              </a:rPr>
              <a:t>Interfaces</a:t>
            </a:r>
          </a:p>
        </p:txBody>
      </p:sp>
      <p:sp>
        <p:nvSpPr>
          <p:cNvPr id="12" name="Rounded Rectangle 11">
            <a:extLst>
              <a:ext uri="{FF2B5EF4-FFF2-40B4-BE49-F238E27FC236}">
                <a16:creationId xmlns:a16="http://schemas.microsoft.com/office/drawing/2014/main" id="{557AE9D9-EE13-226D-C04F-99A5798AD7F9}"/>
              </a:ext>
            </a:extLst>
          </p:cNvPr>
          <p:cNvSpPr/>
          <p:nvPr/>
        </p:nvSpPr>
        <p:spPr>
          <a:xfrm>
            <a:off x="2973112" y="3326742"/>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p:txBody>
      </p:sp>
      <p:cxnSp>
        <p:nvCxnSpPr>
          <p:cNvPr id="14" name="Straight Arrow Connector 13">
            <a:extLst>
              <a:ext uri="{FF2B5EF4-FFF2-40B4-BE49-F238E27FC236}">
                <a16:creationId xmlns:a16="http://schemas.microsoft.com/office/drawing/2014/main" id="{8F54A9E8-C5C5-597D-BED9-D4F0B2E36D7C}"/>
              </a:ext>
            </a:extLst>
          </p:cNvPr>
          <p:cNvCxnSpPr>
            <a:cxnSpLocks/>
            <a:stCxn id="12" idx="3"/>
            <a:endCxn id="60" idx="1"/>
          </p:cNvCxnSpPr>
          <p:nvPr/>
        </p:nvCxnSpPr>
        <p:spPr>
          <a:xfrm>
            <a:off x="4249462" y="3583917"/>
            <a:ext cx="988286" cy="11230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9A3F4E66-6DF3-B7B9-7E7B-27FE2C61CF4F}"/>
              </a:ext>
            </a:extLst>
          </p:cNvPr>
          <p:cNvSpPr txBox="1"/>
          <p:nvPr/>
        </p:nvSpPr>
        <p:spPr>
          <a:xfrm>
            <a:off x="4942446" y="4206752"/>
            <a:ext cx="1184940" cy="219291"/>
          </a:xfrm>
          <a:prstGeom prst="rect">
            <a:avLst/>
          </a:prstGeom>
          <a:noFill/>
        </p:spPr>
        <p:txBody>
          <a:bodyPr wrap="none" rtlCol="0">
            <a:spAutoFit/>
          </a:bodyPr>
          <a:lstStyle/>
          <a:p>
            <a:r>
              <a:rPr lang="en-US" sz="825" dirty="0"/>
              <a:t>Formalizes PDUs …</a:t>
            </a:r>
          </a:p>
        </p:txBody>
      </p:sp>
      <p:sp>
        <p:nvSpPr>
          <p:cNvPr id="60" name="Rounded Rectangle 59">
            <a:extLst>
              <a:ext uri="{FF2B5EF4-FFF2-40B4-BE49-F238E27FC236}">
                <a16:creationId xmlns:a16="http://schemas.microsoft.com/office/drawing/2014/main" id="{A5FF8A7D-6875-B001-FFE2-352435DB27D7}"/>
              </a:ext>
            </a:extLst>
          </p:cNvPr>
          <p:cNvSpPr/>
          <p:nvPr/>
        </p:nvSpPr>
        <p:spPr>
          <a:xfrm>
            <a:off x="5237748" y="4449811"/>
            <a:ext cx="1019625"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 Data Units</a:t>
            </a:r>
          </a:p>
        </p:txBody>
      </p:sp>
      <p:sp>
        <p:nvSpPr>
          <p:cNvPr id="68" name="TextBox 67">
            <a:extLst>
              <a:ext uri="{FF2B5EF4-FFF2-40B4-BE49-F238E27FC236}">
                <a16:creationId xmlns:a16="http://schemas.microsoft.com/office/drawing/2014/main" id="{D209FC04-DE28-61FA-67CA-8488160A1DE7}"/>
              </a:ext>
            </a:extLst>
          </p:cNvPr>
          <p:cNvSpPr txBox="1"/>
          <p:nvPr/>
        </p:nvSpPr>
        <p:spPr>
          <a:xfrm>
            <a:off x="2074164" y="3224504"/>
            <a:ext cx="826345" cy="219291"/>
          </a:xfrm>
          <a:prstGeom prst="rect">
            <a:avLst/>
          </a:prstGeom>
          <a:noFill/>
        </p:spPr>
        <p:txBody>
          <a:bodyPr wrap="square" rtlCol="0">
            <a:spAutoFit/>
          </a:bodyPr>
          <a:lstStyle/>
          <a:p>
            <a:r>
              <a:rPr lang="en-US" sz="825" dirty="0"/>
              <a:t>Specifies 1..</a:t>
            </a:r>
          </a:p>
        </p:txBody>
      </p:sp>
      <p:sp>
        <p:nvSpPr>
          <p:cNvPr id="69" name="Rounded Rectangle 68">
            <a:extLst>
              <a:ext uri="{FF2B5EF4-FFF2-40B4-BE49-F238E27FC236}">
                <a16:creationId xmlns:a16="http://schemas.microsoft.com/office/drawing/2014/main" id="{D6E2856B-EC8A-1C3C-AA02-0926FF2B8F9F}"/>
              </a:ext>
            </a:extLst>
          </p:cNvPr>
          <p:cNvSpPr/>
          <p:nvPr/>
        </p:nvSpPr>
        <p:spPr>
          <a:xfrm>
            <a:off x="1111403" y="3326742"/>
            <a:ext cx="9715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Behavior</a:t>
            </a:r>
          </a:p>
        </p:txBody>
      </p:sp>
      <p:cxnSp>
        <p:nvCxnSpPr>
          <p:cNvPr id="70" name="Straight Arrow Connector 69">
            <a:extLst>
              <a:ext uri="{FF2B5EF4-FFF2-40B4-BE49-F238E27FC236}">
                <a16:creationId xmlns:a16="http://schemas.microsoft.com/office/drawing/2014/main" id="{CE430945-B868-E5CB-2826-4FBD92E90A3A}"/>
              </a:ext>
            </a:extLst>
          </p:cNvPr>
          <p:cNvCxnSpPr>
            <a:cxnSpLocks/>
            <a:stCxn id="12" idx="1"/>
            <a:endCxn id="69" idx="3"/>
          </p:cNvCxnSpPr>
          <p:nvPr/>
        </p:nvCxnSpPr>
        <p:spPr>
          <a:xfrm flipH="1">
            <a:off x="2082953" y="3583917"/>
            <a:ext cx="890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0C6203F7-36AB-B7EE-0D48-F7C5A7CD8D36}"/>
              </a:ext>
            </a:extLst>
          </p:cNvPr>
          <p:cNvSpPr>
            <a:spLocks noGrp="1"/>
          </p:cNvSpPr>
          <p:nvPr>
            <p:ph type="dt" sz="half" idx="2"/>
          </p:nvPr>
        </p:nvSpPr>
        <p:spPr>
          <a:xfrm>
            <a:off x="-751163" y="7037324"/>
            <a:ext cx="742950" cy="260350"/>
          </a:xfrm>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3597DC4E-6F00-0CC1-CB9E-3A5B4C5D87B7}"/>
              </a:ext>
            </a:extLst>
          </p:cNvPr>
          <p:cNvCxnSpPr>
            <a:cxnSpLocks/>
            <a:stCxn id="12" idx="2"/>
            <a:endCxn id="6" idx="0"/>
          </p:cNvCxnSpPr>
          <p:nvPr/>
        </p:nvCxnSpPr>
        <p:spPr>
          <a:xfrm flipH="1">
            <a:off x="3323046" y="3841092"/>
            <a:ext cx="288241" cy="809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C44585A-4B51-2AB6-18F7-C7C4EFD3D377}"/>
              </a:ext>
            </a:extLst>
          </p:cNvPr>
          <p:cNvSpPr txBox="1"/>
          <p:nvPr/>
        </p:nvSpPr>
        <p:spPr>
          <a:xfrm>
            <a:off x="3524001" y="3915401"/>
            <a:ext cx="1085850" cy="346249"/>
          </a:xfrm>
          <a:prstGeom prst="rect">
            <a:avLst/>
          </a:prstGeom>
          <a:noFill/>
        </p:spPr>
        <p:txBody>
          <a:bodyPr wrap="square" rtlCol="0">
            <a:spAutoFit/>
          </a:bodyPr>
          <a:lstStyle>
            <a:defPPr>
              <a:defRPr lang="en-US"/>
            </a:defPPr>
            <a:lvl1pPr>
              <a:defRPr sz="825"/>
            </a:lvl1pPr>
          </a:lstStyle>
          <a:p>
            <a:r>
              <a:rPr lang="en-US" dirty="0"/>
              <a:t>Provides /</a:t>
            </a:r>
          </a:p>
          <a:p>
            <a:r>
              <a:rPr lang="en-US" dirty="0"/>
              <a:t>requires 1…</a:t>
            </a:r>
          </a:p>
        </p:txBody>
      </p:sp>
      <p:sp>
        <p:nvSpPr>
          <p:cNvPr id="40" name="Rounded Rectangle 39">
            <a:extLst>
              <a:ext uri="{FF2B5EF4-FFF2-40B4-BE49-F238E27FC236}">
                <a16:creationId xmlns:a16="http://schemas.microsoft.com/office/drawing/2014/main" id="{E26C2E49-B91B-0493-57DA-9A3D43564853}"/>
              </a:ext>
            </a:extLst>
          </p:cNvPr>
          <p:cNvSpPr/>
          <p:nvPr/>
        </p:nvSpPr>
        <p:spPr>
          <a:xfrm>
            <a:off x="4334286" y="5545444"/>
            <a:ext cx="114343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Data Units</a:t>
            </a:r>
          </a:p>
        </p:txBody>
      </p:sp>
      <p:sp>
        <p:nvSpPr>
          <p:cNvPr id="41" name="TextBox 40">
            <a:extLst>
              <a:ext uri="{FF2B5EF4-FFF2-40B4-BE49-F238E27FC236}">
                <a16:creationId xmlns:a16="http://schemas.microsoft.com/office/drawing/2014/main" id="{AB3893AB-6A3E-AAD4-B8B9-F4406ADD07FC}"/>
              </a:ext>
            </a:extLst>
          </p:cNvPr>
          <p:cNvSpPr txBox="1"/>
          <p:nvPr/>
        </p:nvSpPr>
        <p:spPr>
          <a:xfrm>
            <a:off x="3799016" y="5245978"/>
            <a:ext cx="1143430" cy="346249"/>
          </a:xfrm>
          <a:prstGeom prst="rect">
            <a:avLst/>
          </a:prstGeom>
          <a:noFill/>
        </p:spPr>
        <p:txBody>
          <a:bodyPr wrap="square" rtlCol="0">
            <a:spAutoFit/>
          </a:bodyPr>
          <a:lstStyle>
            <a:defPPr>
              <a:defRPr lang="en-US"/>
            </a:defPPr>
            <a:lvl1pPr>
              <a:defRPr sz="825"/>
            </a:lvl1pPr>
          </a:lstStyle>
          <a:p>
            <a:r>
              <a:rPr lang="en-US" sz="825" dirty="0"/>
              <a:t>Formalizes</a:t>
            </a:r>
            <a:r>
              <a:rPr lang="en-US" dirty="0"/>
              <a:t> </a:t>
            </a:r>
          </a:p>
          <a:p>
            <a:r>
              <a:rPr lang="en-US" dirty="0"/>
              <a:t>SDUs …</a:t>
            </a:r>
          </a:p>
        </p:txBody>
      </p:sp>
      <p:cxnSp>
        <p:nvCxnSpPr>
          <p:cNvPr id="42" name="Straight Arrow Connector 41">
            <a:extLst>
              <a:ext uri="{FF2B5EF4-FFF2-40B4-BE49-F238E27FC236}">
                <a16:creationId xmlns:a16="http://schemas.microsoft.com/office/drawing/2014/main" id="{35601CDE-0F4C-EFDC-D977-2D81C39F56A3}"/>
              </a:ext>
            </a:extLst>
          </p:cNvPr>
          <p:cNvCxnSpPr>
            <a:cxnSpLocks/>
            <a:stCxn id="6" idx="2"/>
            <a:endCxn id="40" idx="1"/>
          </p:cNvCxnSpPr>
          <p:nvPr/>
        </p:nvCxnSpPr>
        <p:spPr>
          <a:xfrm>
            <a:off x="3323046" y="5266600"/>
            <a:ext cx="1011240" cy="536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781EB745-AB54-46AD-483A-AA3E335E1EE0}"/>
              </a:ext>
            </a:extLst>
          </p:cNvPr>
          <p:cNvSpPr/>
          <p:nvPr/>
        </p:nvSpPr>
        <p:spPr>
          <a:xfrm>
            <a:off x="1597178" y="1913963"/>
            <a:ext cx="971550"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p:txBody>
      </p:sp>
      <p:cxnSp>
        <p:nvCxnSpPr>
          <p:cNvPr id="37" name="Straight Arrow Connector 36">
            <a:extLst>
              <a:ext uri="{FF2B5EF4-FFF2-40B4-BE49-F238E27FC236}">
                <a16:creationId xmlns:a16="http://schemas.microsoft.com/office/drawing/2014/main" id="{90576EF7-4376-6E79-8441-4ED8D5A8D16A}"/>
              </a:ext>
            </a:extLst>
          </p:cNvPr>
          <p:cNvCxnSpPr>
            <a:cxnSpLocks/>
            <a:stCxn id="36" idx="2"/>
            <a:endCxn id="12" idx="0"/>
          </p:cNvCxnSpPr>
          <p:nvPr/>
        </p:nvCxnSpPr>
        <p:spPr>
          <a:xfrm>
            <a:off x="2082953" y="2428313"/>
            <a:ext cx="1528334" cy="898429"/>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BF7E85FA-5A6B-1995-D2BF-EC229057EDE9}"/>
              </a:ext>
            </a:extLst>
          </p:cNvPr>
          <p:cNvSpPr txBox="1"/>
          <p:nvPr/>
        </p:nvSpPr>
        <p:spPr>
          <a:xfrm>
            <a:off x="2498272" y="2396911"/>
            <a:ext cx="1346806" cy="346249"/>
          </a:xfrm>
          <a:prstGeom prst="rect">
            <a:avLst/>
          </a:prstGeom>
          <a:noFill/>
        </p:spPr>
        <p:txBody>
          <a:bodyPr wrap="square" rtlCol="0">
            <a:spAutoFit/>
          </a:bodyPr>
          <a:lstStyle/>
          <a:p>
            <a:r>
              <a:rPr lang="en-US" sz="825" dirty="0"/>
              <a:t>Provides Normative</a:t>
            </a:r>
          </a:p>
          <a:p>
            <a:r>
              <a:rPr lang="en-US" sz="825" dirty="0"/>
              <a:t>Specification</a:t>
            </a:r>
          </a:p>
        </p:txBody>
      </p:sp>
      <p:sp>
        <p:nvSpPr>
          <p:cNvPr id="45" name="Rounded Rectangle 44">
            <a:extLst>
              <a:ext uri="{FF2B5EF4-FFF2-40B4-BE49-F238E27FC236}">
                <a16:creationId xmlns:a16="http://schemas.microsoft.com/office/drawing/2014/main" id="{36D30749-B24E-75BE-E36B-57C12D05FE39}"/>
              </a:ext>
            </a:extLst>
          </p:cNvPr>
          <p:cNvSpPr/>
          <p:nvPr/>
        </p:nvSpPr>
        <p:spPr>
          <a:xfrm>
            <a:off x="4943743" y="2523017"/>
            <a:ext cx="1276350" cy="514350"/>
          </a:xfrm>
          <a:prstGeom prst="roundRect">
            <a:avLst/>
          </a:prstGeom>
          <a:solidFill>
            <a:srgbClr val="CCC3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48" name="Straight Arrow Connector 47">
            <a:extLst>
              <a:ext uri="{FF2B5EF4-FFF2-40B4-BE49-F238E27FC236}">
                <a16:creationId xmlns:a16="http://schemas.microsoft.com/office/drawing/2014/main" id="{05E87EB7-8429-4CD7-93A8-BA93DF360680}"/>
              </a:ext>
            </a:extLst>
          </p:cNvPr>
          <p:cNvCxnSpPr>
            <a:cxnSpLocks/>
            <a:stCxn id="12" idx="3"/>
            <a:endCxn id="45" idx="1"/>
          </p:cNvCxnSpPr>
          <p:nvPr/>
        </p:nvCxnSpPr>
        <p:spPr>
          <a:xfrm flipV="1">
            <a:off x="4249462" y="2780192"/>
            <a:ext cx="694281" cy="803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BD4D9A1-36AC-5668-0617-35B5F82DC5A4}"/>
              </a:ext>
            </a:extLst>
          </p:cNvPr>
          <p:cNvSpPr txBox="1"/>
          <p:nvPr/>
        </p:nvSpPr>
        <p:spPr>
          <a:xfrm>
            <a:off x="4687265" y="3114858"/>
            <a:ext cx="1071127" cy="219291"/>
          </a:xfrm>
          <a:prstGeom prst="rect">
            <a:avLst/>
          </a:prstGeom>
          <a:noFill/>
        </p:spPr>
        <p:txBody>
          <a:bodyPr wrap="none" rtlCol="0">
            <a:spAutoFit/>
          </a:bodyPr>
          <a:lstStyle/>
          <a:p>
            <a:r>
              <a:rPr lang="en-US" sz="825" dirty="0"/>
              <a:t>Participates in …</a:t>
            </a:r>
          </a:p>
        </p:txBody>
      </p:sp>
      <p:sp>
        <p:nvSpPr>
          <p:cNvPr id="57" name="Rounded Rectangle 56">
            <a:extLst>
              <a:ext uri="{FF2B5EF4-FFF2-40B4-BE49-F238E27FC236}">
                <a16:creationId xmlns:a16="http://schemas.microsoft.com/office/drawing/2014/main" id="{B93EA567-223A-3493-F4AE-448E359183A6}"/>
              </a:ext>
            </a:extLst>
          </p:cNvPr>
          <p:cNvSpPr/>
          <p:nvPr/>
        </p:nvSpPr>
        <p:spPr>
          <a:xfrm>
            <a:off x="6338285" y="1301857"/>
            <a:ext cx="1276350" cy="514350"/>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58" name="Straight Arrow Connector 57">
            <a:extLst>
              <a:ext uri="{FF2B5EF4-FFF2-40B4-BE49-F238E27FC236}">
                <a16:creationId xmlns:a16="http://schemas.microsoft.com/office/drawing/2014/main" id="{61763C3C-8295-1F82-4E7D-E1DF1D92CC84}"/>
              </a:ext>
            </a:extLst>
          </p:cNvPr>
          <p:cNvCxnSpPr>
            <a:cxnSpLocks/>
            <a:stCxn id="45" idx="0"/>
            <a:endCxn id="57" idx="2"/>
          </p:cNvCxnSpPr>
          <p:nvPr/>
        </p:nvCxnSpPr>
        <p:spPr>
          <a:xfrm flipV="1">
            <a:off x="5581918" y="1816207"/>
            <a:ext cx="1394542" cy="70681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FFD6E759-F025-56AF-8048-BC96A208BA50}"/>
              </a:ext>
            </a:extLst>
          </p:cNvPr>
          <p:cNvSpPr txBox="1"/>
          <p:nvPr/>
        </p:nvSpPr>
        <p:spPr>
          <a:xfrm>
            <a:off x="6535391" y="2021538"/>
            <a:ext cx="955711" cy="219291"/>
          </a:xfrm>
          <a:prstGeom prst="rect">
            <a:avLst/>
          </a:prstGeom>
          <a:noFill/>
        </p:spPr>
        <p:txBody>
          <a:bodyPr wrap="none" rtlCol="0">
            <a:spAutoFit/>
          </a:bodyPr>
          <a:lstStyle/>
          <a:p>
            <a:r>
              <a:rPr lang="en-US" sz="825" dirty="0"/>
              <a:t>Specifies (</a:t>
            </a:r>
            <a:r>
              <a:rPr lang="en-US" sz="825" dirty="0" err="1"/>
              <a:t>corr</a:t>
            </a:r>
            <a:r>
              <a:rPr lang="en-US" sz="825" dirty="0"/>
              <a:t>)</a:t>
            </a:r>
          </a:p>
        </p:txBody>
      </p:sp>
      <p:sp>
        <p:nvSpPr>
          <p:cNvPr id="3" name="Date Placeholder 1">
            <a:extLst>
              <a:ext uri="{FF2B5EF4-FFF2-40B4-BE49-F238E27FC236}">
                <a16:creationId xmlns:a16="http://schemas.microsoft.com/office/drawing/2014/main" id="{5975D7AF-C610-8B01-5273-BC528613A208}"/>
              </a:ext>
            </a:extLst>
          </p:cNvPr>
          <p:cNvSpPr txBox="1">
            <a:spLocks/>
          </p:cNvSpPr>
          <p:nvPr/>
        </p:nvSpPr>
        <p:spPr bwMode="auto">
          <a:xfrm>
            <a:off x="6581775" y="70931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9-2</a:t>
            </a:r>
          </a:p>
        </p:txBody>
      </p:sp>
      <p:sp>
        <p:nvSpPr>
          <p:cNvPr id="10" name="Rounded Rectangle 9">
            <a:extLst>
              <a:ext uri="{FF2B5EF4-FFF2-40B4-BE49-F238E27FC236}">
                <a16:creationId xmlns:a16="http://schemas.microsoft.com/office/drawing/2014/main" id="{BD4BC086-077D-4ABA-3FCC-5C6CB1CCD82E}"/>
              </a:ext>
            </a:extLst>
          </p:cNvPr>
          <p:cNvSpPr/>
          <p:nvPr/>
        </p:nvSpPr>
        <p:spPr>
          <a:xfrm>
            <a:off x="6441531" y="3481923"/>
            <a:ext cx="1143429"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Port</a:t>
            </a:r>
          </a:p>
          <a:p>
            <a:pPr algn="ctr"/>
            <a:r>
              <a:rPr lang="en-US" sz="1200" dirty="0">
                <a:solidFill>
                  <a:schemeClr val="bg1"/>
                </a:solidFill>
              </a:rPr>
              <a:t>(Interface)</a:t>
            </a:r>
          </a:p>
        </p:txBody>
      </p:sp>
      <p:cxnSp>
        <p:nvCxnSpPr>
          <p:cNvPr id="21" name="Straight Arrow Connector 20">
            <a:extLst>
              <a:ext uri="{FF2B5EF4-FFF2-40B4-BE49-F238E27FC236}">
                <a16:creationId xmlns:a16="http://schemas.microsoft.com/office/drawing/2014/main" id="{745E9CB6-17AC-29D5-2A21-46F399743734}"/>
              </a:ext>
            </a:extLst>
          </p:cNvPr>
          <p:cNvCxnSpPr>
            <a:cxnSpLocks/>
            <a:stCxn id="45" idx="2"/>
            <a:endCxn id="10" idx="0"/>
          </p:cNvCxnSpPr>
          <p:nvPr/>
        </p:nvCxnSpPr>
        <p:spPr>
          <a:xfrm>
            <a:off x="5581918" y="3037367"/>
            <a:ext cx="1431328" cy="444556"/>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D322246-4EB1-1BBC-1672-3098D803116C}"/>
              </a:ext>
            </a:extLst>
          </p:cNvPr>
          <p:cNvSpPr txBox="1"/>
          <p:nvPr/>
        </p:nvSpPr>
        <p:spPr>
          <a:xfrm>
            <a:off x="6396567" y="3033918"/>
            <a:ext cx="873957" cy="219291"/>
          </a:xfrm>
          <a:prstGeom prst="rect">
            <a:avLst/>
          </a:prstGeom>
          <a:noFill/>
        </p:spPr>
        <p:txBody>
          <a:bodyPr wrap="none" rtlCol="0">
            <a:spAutoFit/>
          </a:bodyPr>
          <a:lstStyle/>
          <a:p>
            <a:r>
              <a:rPr lang="en-US" sz="825" dirty="0"/>
              <a:t>Defines (</a:t>
            </a:r>
            <a:r>
              <a:rPr lang="en-US" sz="825" dirty="0" err="1"/>
              <a:t>corr</a:t>
            </a:r>
            <a:r>
              <a:rPr lang="en-US" sz="825" dirty="0"/>
              <a:t>)</a:t>
            </a:r>
          </a:p>
        </p:txBody>
      </p:sp>
      <p:sp>
        <p:nvSpPr>
          <p:cNvPr id="28" name="Date Placeholder 1">
            <a:extLst>
              <a:ext uri="{FF2B5EF4-FFF2-40B4-BE49-F238E27FC236}">
                <a16:creationId xmlns:a16="http://schemas.microsoft.com/office/drawing/2014/main" id="{6C84D28A-5784-405C-1165-7C3901CDBBC0}"/>
              </a:ext>
            </a:extLst>
          </p:cNvPr>
          <p:cNvSpPr txBox="1">
            <a:spLocks/>
          </p:cNvSpPr>
          <p:nvPr/>
        </p:nvSpPr>
        <p:spPr bwMode="auto">
          <a:xfrm>
            <a:off x="0" y="6553200"/>
            <a:ext cx="1905000" cy="457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eaLnBrk="1" fontAlgn="base" hangingPunct="1">
              <a:spcBef>
                <a:spcPct val="0"/>
              </a:spcBef>
              <a:spcAft>
                <a:spcPct val="0"/>
              </a:spcAft>
              <a:defRPr sz="1200" b="0" kern="1200" smtClean="0">
                <a:solidFill>
                  <a:schemeClr val="tx1"/>
                </a:solidFill>
                <a:latin typeface="+mn-lt"/>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r>
              <a:rPr lang="en-US" altLang="en-US"/>
              <a:t>8 Mar 2024</a:t>
            </a:r>
            <a:endParaRPr lang="en-US" altLang="en-US" dirty="0"/>
          </a:p>
        </p:txBody>
      </p:sp>
      <p:sp>
        <p:nvSpPr>
          <p:cNvPr id="29" name="Date Placeholder 1">
            <a:extLst>
              <a:ext uri="{FF2B5EF4-FFF2-40B4-BE49-F238E27FC236}">
                <a16:creationId xmlns:a16="http://schemas.microsoft.com/office/drawing/2014/main" id="{1A849047-56D4-D978-0AEA-F1AD2901D6B9}"/>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9-2</a:t>
            </a:r>
          </a:p>
        </p:txBody>
      </p:sp>
    </p:spTree>
    <p:extLst>
      <p:ext uri="{BB962C8B-B14F-4D97-AF65-F5344CB8AC3E}">
        <p14:creationId xmlns:p14="http://schemas.microsoft.com/office/powerpoint/2010/main" val="1821743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76BA-3561-F309-8380-0867430C0A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EF320-DA2F-5CF9-56D4-4DB8593424C3}"/>
              </a:ext>
            </a:extLst>
          </p:cNvPr>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a:extLst>
              <a:ext uri="{FF2B5EF4-FFF2-40B4-BE49-F238E27FC236}">
                <a16:creationId xmlns:a16="http://schemas.microsoft.com/office/drawing/2014/main" id="{2151F4C6-9C98-0702-D8A3-9FB617B07832}"/>
              </a:ext>
            </a:extLst>
          </p:cNvPr>
          <p:cNvSpPr>
            <a:spLocks noGrp="1"/>
          </p:cNvSpPr>
          <p:nvPr>
            <p:ph type="dt" sz="half" idx="2"/>
          </p:nvPr>
        </p:nvSpPr>
        <p:spPr/>
        <p:txBody>
          <a:bodyPr/>
          <a:lstStyle/>
          <a:p>
            <a:r>
              <a:rPr lang="en-US"/>
              <a:t>28 Mar 2024</a:t>
            </a:r>
            <a:endParaRPr lang="en-GB" dirty="0"/>
          </a:p>
        </p:txBody>
      </p:sp>
      <p:sp>
        <p:nvSpPr>
          <p:cNvPr id="5" name="Rectangle 4">
            <a:extLst>
              <a:ext uri="{FF2B5EF4-FFF2-40B4-BE49-F238E27FC236}">
                <a16:creationId xmlns:a16="http://schemas.microsoft.com/office/drawing/2014/main" id="{91E94A20-1D84-7373-5756-D07573A67296}"/>
              </a:ext>
            </a:extLst>
          </p:cNvPr>
          <p:cNvSpPr/>
          <p:nvPr/>
        </p:nvSpPr>
        <p:spPr bwMode="auto">
          <a:xfrm>
            <a:off x="6291295" y="2222040"/>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a:extLst>
              <a:ext uri="{FF2B5EF4-FFF2-40B4-BE49-F238E27FC236}">
                <a16:creationId xmlns:a16="http://schemas.microsoft.com/office/drawing/2014/main" id="{620BCB5B-875B-E0F8-CDD5-8CC7E5F17258}"/>
              </a:ext>
            </a:extLst>
          </p:cNvPr>
          <p:cNvSpPr/>
          <p:nvPr/>
        </p:nvSpPr>
        <p:spPr bwMode="auto">
          <a:xfrm>
            <a:off x="3266959" y="2222040"/>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a:extLst>
              <a:ext uri="{FF2B5EF4-FFF2-40B4-BE49-F238E27FC236}">
                <a16:creationId xmlns:a16="http://schemas.microsoft.com/office/drawing/2014/main" id="{9307F294-D414-C0F0-763F-D1FE40C32AFA}"/>
              </a:ext>
            </a:extLst>
          </p:cNvPr>
          <p:cNvCxnSpPr/>
          <p:nvPr/>
        </p:nvCxnSpPr>
        <p:spPr bwMode="auto">
          <a:xfrm>
            <a:off x="4707119" y="2317160"/>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a:extLst>
              <a:ext uri="{FF2B5EF4-FFF2-40B4-BE49-F238E27FC236}">
                <a16:creationId xmlns:a16="http://schemas.microsoft.com/office/drawing/2014/main" id="{3550D9EC-D56B-03CD-C8D2-C1A2C46D48B2}"/>
              </a:ext>
            </a:extLst>
          </p:cNvPr>
          <p:cNvSpPr txBox="1"/>
          <p:nvPr/>
        </p:nvSpPr>
        <p:spPr>
          <a:xfrm>
            <a:off x="5190628" y="2207010"/>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a:extLst>
              <a:ext uri="{FF2B5EF4-FFF2-40B4-BE49-F238E27FC236}">
                <a16:creationId xmlns:a16="http://schemas.microsoft.com/office/drawing/2014/main" id="{77009972-7A9B-DDE4-6B33-BDAA8ABAEBC4}"/>
              </a:ext>
            </a:extLst>
          </p:cNvPr>
          <p:cNvSpPr/>
          <p:nvPr/>
        </p:nvSpPr>
        <p:spPr bwMode="auto">
          <a:xfrm flipH="1">
            <a:off x="6324600" y="1565802"/>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a:extLst>
              <a:ext uri="{FF2B5EF4-FFF2-40B4-BE49-F238E27FC236}">
                <a16:creationId xmlns:a16="http://schemas.microsoft.com/office/drawing/2014/main" id="{F2D05FCD-8921-0D29-8E43-1DE024898692}"/>
              </a:ext>
            </a:extLst>
          </p:cNvPr>
          <p:cNvSpPr/>
          <p:nvPr/>
        </p:nvSpPr>
        <p:spPr bwMode="auto">
          <a:xfrm flipH="1">
            <a:off x="4361118" y="1025786"/>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5ED7AA9-CCF7-DCEB-E1BD-8E96228B6386}"/>
              </a:ext>
            </a:extLst>
          </p:cNvPr>
          <p:cNvSpPr/>
          <p:nvPr/>
        </p:nvSpPr>
        <p:spPr bwMode="auto">
          <a:xfrm>
            <a:off x="3563772" y="496615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F2831B0C-09ED-EA3F-453F-ACFC4790B58A}"/>
              </a:ext>
            </a:extLst>
          </p:cNvPr>
          <p:cNvSpPr/>
          <p:nvPr/>
        </p:nvSpPr>
        <p:spPr bwMode="auto">
          <a:xfrm>
            <a:off x="3563772" y="518662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E8F95314-238E-9B31-E913-A9BEE48FF3B3}"/>
              </a:ext>
            </a:extLst>
          </p:cNvPr>
          <p:cNvSpPr/>
          <p:nvPr/>
        </p:nvSpPr>
        <p:spPr bwMode="auto">
          <a:xfrm>
            <a:off x="3563772" y="540708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ED72357-5FA0-583B-2954-28CEEFA01170}"/>
              </a:ext>
            </a:extLst>
          </p:cNvPr>
          <p:cNvSpPr/>
          <p:nvPr/>
        </p:nvSpPr>
        <p:spPr bwMode="auto">
          <a:xfrm>
            <a:off x="3563772" y="562755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99F7F39-82A2-C552-8E5B-9C72C0A2CDB3}"/>
              </a:ext>
            </a:extLst>
          </p:cNvPr>
          <p:cNvSpPr txBox="1"/>
          <p:nvPr/>
        </p:nvSpPr>
        <p:spPr>
          <a:xfrm>
            <a:off x="4002022" y="4656324"/>
            <a:ext cx="4331635"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(some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a:extLst>
              <a:ext uri="{FF2B5EF4-FFF2-40B4-BE49-F238E27FC236}">
                <a16:creationId xmlns:a16="http://schemas.microsoft.com/office/drawing/2014/main" id="{BC9940A4-1E0A-DE66-7B64-E34F1F4179FB}"/>
              </a:ext>
            </a:extLst>
          </p:cNvPr>
          <p:cNvSpPr/>
          <p:nvPr/>
        </p:nvSpPr>
        <p:spPr bwMode="auto">
          <a:xfrm>
            <a:off x="3563772" y="474569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A303099-6413-1004-57B9-DFCDA13EB9D4}"/>
              </a:ext>
            </a:extLst>
          </p:cNvPr>
          <p:cNvSpPr txBox="1"/>
          <p:nvPr/>
        </p:nvSpPr>
        <p:spPr>
          <a:xfrm>
            <a:off x="3977981" y="439471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B5362C3-F4B7-399C-4443-AB8BA8CD09C2}"/>
              </a:ext>
            </a:extLst>
          </p:cNvPr>
          <p:cNvSpPr/>
          <p:nvPr/>
        </p:nvSpPr>
        <p:spPr bwMode="auto">
          <a:xfrm>
            <a:off x="3266959" y="275627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E26933C5-E48D-16F4-ADF7-2E9CFFD58701}"/>
              </a:ext>
            </a:extLst>
          </p:cNvPr>
          <p:cNvCxnSpPr/>
          <p:nvPr/>
        </p:nvCxnSpPr>
        <p:spPr bwMode="auto">
          <a:xfrm>
            <a:off x="4707119" y="2851391"/>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012C5E53-E15A-1A51-42AF-E6C0CF522BB0}"/>
              </a:ext>
            </a:extLst>
          </p:cNvPr>
          <p:cNvSpPr>
            <a:spLocks noChangeArrowheads="1"/>
          </p:cNvSpPr>
          <p:nvPr/>
        </p:nvSpPr>
        <p:spPr bwMode="auto">
          <a:xfrm>
            <a:off x="3887722" y="2173212"/>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1024DCE-105C-FE51-766B-F840B147AF4D}"/>
              </a:ext>
            </a:extLst>
          </p:cNvPr>
          <p:cNvSpPr/>
          <p:nvPr/>
        </p:nvSpPr>
        <p:spPr bwMode="auto">
          <a:xfrm flipH="1">
            <a:off x="2024095" y="1235782"/>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4D08F603-F6C0-5595-99E3-0499E950818D}"/>
              </a:ext>
            </a:extLst>
          </p:cNvPr>
          <p:cNvSpPr>
            <a:spLocks noChangeArrowheads="1"/>
          </p:cNvSpPr>
          <p:nvPr/>
        </p:nvSpPr>
        <p:spPr bwMode="auto">
          <a:xfrm>
            <a:off x="3887722" y="2389286"/>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CD87C28-3650-5A06-A8FC-DDF07EBEBBC5}"/>
              </a:ext>
            </a:extLst>
          </p:cNvPr>
          <p:cNvSpPr/>
          <p:nvPr/>
        </p:nvSpPr>
        <p:spPr bwMode="auto">
          <a:xfrm flipH="1">
            <a:off x="1338298" y="2571076"/>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3" name="Oval 44">
            <a:extLst>
              <a:ext uri="{FF2B5EF4-FFF2-40B4-BE49-F238E27FC236}">
                <a16:creationId xmlns:a16="http://schemas.microsoft.com/office/drawing/2014/main" id="{5075F2AA-C685-95C1-C590-A4D0A2761878}"/>
              </a:ext>
            </a:extLst>
          </p:cNvPr>
          <p:cNvSpPr>
            <a:spLocks noChangeArrowheads="1"/>
          </p:cNvSpPr>
          <p:nvPr/>
        </p:nvSpPr>
        <p:spPr bwMode="auto">
          <a:xfrm>
            <a:off x="3887722" y="270497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46DC717E-D932-2E63-6009-49D67B60DD33}"/>
              </a:ext>
            </a:extLst>
          </p:cNvPr>
          <p:cNvCxnSpPr>
            <a:stCxn id="60" idx="4"/>
            <a:endCxn id="63" idx="0"/>
          </p:cNvCxnSpPr>
          <p:nvPr/>
        </p:nvCxnSpPr>
        <p:spPr bwMode="auto">
          <a:xfrm>
            <a:off x="4002022" y="2463580"/>
            <a:ext cx="0" cy="24139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6F147399-3FEF-31A2-1639-E8FF214129D4}"/>
              </a:ext>
            </a:extLst>
          </p:cNvPr>
          <p:cNvCxnSpPr>
            <a:endCxn id="39" idx="2"/>
          </p:cNvCxnSpPr>
          <p:nvPr/>
        </p:nvCxnSpPr>
        <p:spPr bwMode="auto">
          <a:xfrm flipV="1">
            <a:off x="3987039" y="2946511"/>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3C486D-20F6-271D-B7BF-FD158990C201}"/>
              </a:ext>
            </a:extLst>
          </p:cNvPr>
          <p:cNvCxnSpPr>
            <a:endCxn id="5" idx="2"/>
          </p:cNvCxnSpPr>
          <p:nvPr/>
        </p:nvCxnSpPr>
        <p:spPr bwMode="auto">
          <a:xfrm flipV="1">
            <a:off x="7083383" y="2412280"/>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908A08A3-68F9-A195-EE1E-CD2760D98CF8}"/>
              </a:ext>
            </a:extLst>
          </p:cNvPr>
          <p:cNvCxnSpPr/>
          <p:nvPr/>
        </p:nvCxnSpPr>
        <p:spPr bwMode="auto">
          <a:xfrm>
            <a:off x="3987039" y="3087042"/>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60567B53-64BA-8722-FCE4-DF8864A254E6}"/>
              </a:ext>
            </a:extLst>
          </p:cNvPr>
          <p:cNvSpPr/>
          <p:nvPr/>
        </p:nvSpPr>
        <p:spPr>
          <a:xfrm>
            <a:off x="5048259" y="3057889"/>
            <a:ext cx="1103187"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layer flow</a:t>
            </a:r>
            <a:endParaRPr lang="en-US" sz="800" dirty="0"/>
          </a:p>
        </p:txBody>
      </p:sp>
      <p:sp>
        <p:nvSpPr>
          <p:cNvPr id="34" name="Rectangle 33">
            <a:extLst>
              <a:ext uri="{FF2B5EF4-FFF2-40B4-BE49-F238E27FC236}">
                <a16:creationId xmlns:a16="http://schemas.microsoft.com/office/drawing/2014/main" id="{90EA9367-BEED-9853-00D1-52AA8A7B89B1}"/>
              </a:ext>
            </a:extLst>
          </p:cNvPr>
          <p:cNvSpPr/>
          <p:nvPr/>
        </p:nvSpPr>
        <p:spPr bwMode="auto">
          <a:xfrm>
            <a:off x="6291295" y="2756271"/>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A93B14-9294-B5E4-4561-828CC7A5BED4}"/>
              </a:ext>
            </a:extLst>
          </p:cNvPr>
          <p:cNvSpPr/>
          <p:nvPr/>
        </p:nvSpPr>
        <p:spPr bwMode="auto">
          <a:xfrm flipH="1">
            <a:off x="4559076" y="3567216"/>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3115D0-B56F-95DB-48F0-42B92674B708}"/>
              </a:ext>
            </a:extLst>
          </p:cNvPr>
          <p:cNvSpPr txBox="1"/>
          <p:nvPr/>
        </p:nvSpPr>
        <p:spPr>
          <a:xfrm>
            <a:off x="7219954" y="245555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SDUs</a:t>
            </a:r>
          </a:p>
          <a:p>
            <a:pPr algn="ctr"/>
            <a:r>
              <a:rPr lang="en-GB" sz="800" dirty="0">
                <a:latin typeface="Arial" panose="020B0604020202020204" pitchFamily="34" charset="0"/>
                <a:cs typeface="Arial" panose="020B0604020202020204" pitchFamily="34" charset="0"/>
              </a:rPr>
              <a:t>(data flow)</a:t>
            </a:r>
            <a:endParaRPr lang="en-GB" sz="800" dirty="0">
              <a:solidFill>
                <a:schemeClr val="tx1"/>
              </a:solidFill>
              <a:latin typeface="Arial" panose="020B0604020202020204" pitchFamily="34" charset="0"/>
              <a:cs typeface="Arial" panose="020B0604020202020204" pitchFamily="34" charset="0"/>
            </a:endParaRPr>
          </a:p>
        </p:txBody>
      </p:sp>
      <p:sp>
        <p:nvSpPr>
          <p:cNvPr id="7" name="Date Placeholder 1">
            <a:extLst>
              <a:ext uri="{FF2B5EF4-FFF2-40B4-BE49-F238E27FC236}">
                <a16:creationId xmlns:a16="http://schemas.microsoft.com/office/drawing/2014/main" id="{5649545B-B33E-69E8-7988-A683EF4F852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9-3</a:t>
            </a:r>
          </a:p>
        </p:txBody>
      </p:sp>
    </p:spTree>
    <p:extLst>
      <p:ext uri="{BB962C8B-B14F-4D97-AF65-F5344CB8AC3E}">
        <p14:creationId xmlns:p14="http://schemas.microsoft.com/office/powerpoint/2010/main" val="1577295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E7EF6-F0C7-5514-7672-7ACB2F1A650F}"/>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B800D528-BB44-B3E1-E878-D03688722A0F}"/>
              </a:ext>
            </a:extLst>
          </p:cNvPr>
          <p:cNvSpPr>
            <a:spLocks noGrp="1"/>
          </p:cNvSpPr>
          <p:nvPr>
            <p:ph type="dt" sz="half" idx="2"/>
          </p:nvPr>
        </p:nvSpPr>
        <p:spPr/>
        <p:txBody>
          <a:bodyPr/>
          <a:lstStyle/>
          <a:p>
            <a:r>
              <a:rPr lang="en-US"/>
              <a:t>28 Mar 2024</a:t>
            </a:r>
            <a:endParaRPr lang="en-US" dirty="0"/>
          </a:p>
        </p:txBody>
      </p:sp>
      <p:sp>
        <p:nvSpPr>
          <p:cNvPr id="4" name="Rectangle 3">
            <a:extLst>
              <a:ext uri="{FF2B5EF4-FFF2-40B4-BE49-F238E27FC236}">
                <a16:creationId xmlns:a16="http://schemas.microsoft.com/office/drawing/2014/main" id="{6CCE954F-E225-7906-C4F9-1E40989F8CA3}"/>
              </a:ext>
            </a:extLst>
          </p:cNvPr>
          <p:cNvSpPr/>
          <p:nvPr/>
        </p:nvSpPr>
        <p:spPr>
          <a:xfrm>
            <a:off x="304800" y="2380326"/>
            <a:ext cx="3810000" cy="4154984"/>
          </a:xfrm>
          <a:prstGeom prst="rect">
            <a:avLst/>
          </a:prstGeom>
        </p:spPr>
        <p:txBody>
          <a:bodyPr wrap="square">
            <a:spAutoFit/>
          </a:bodyPr>
          <a:lstStyle/>
          <a:p>
            <a:pPr eaLnBrk="1" hangingPunct="1"/>
            <a:r>
              <a:rPr kumimoji="1" lang="en-US" altLang="ja-JP" sz="1100" dirty="0">
                <a:latin typeface="Arial" panose="020B0604020202020204" pitchFamily="34" charset="0"/>
                <a:ea typeface="Osaka" charset="-128"/>
              </a:rPr>
              <a:t>Notes from Protocol Representation</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PDUs get exchanged between peer entities at the same layer.  Service Data Units (SDU) get exchanged between upper layer and lower layer protocol entities.</a:t>
            </a:r>
          </a:p>
          <a:p>
            <a:pPr eaLnBrk="1" hangingPunct="1"/>
            <a:r>
              <a:rPr kumimoji="1" lang="en-US" altLang="ja-JP" sz="1100" b="0" dirty="0">
                <a:latin typeface="Arial" panose="020B0604020202020204" pitchFamily="34" charset="0"/>
                <a:ea typeface="Osaka" charset="-128"/>
              </a:rPr>
              <a:t> </a:t>
            </a: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using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  SAPs, APIs, and implementations of protocols are language and deployment specific.</a:t>
            </a:r>
          </a:p>
          <a:p>
            <a:pPr eaLnBrk="1" hangingPunct="1"/>
            <a:endParaRPr kumimoji="1" lang="en-US" altLang="ja-JP" sz="1100" b="0" dirty="0">
              <a:latin typeface="Arial" panose="020B0604020202020204" pitchFamily="34" charset="0"/>
              <a:ea typeface="Osaka" charset="-128"/>
            </a:endParaRPr>
          </a:p>
        </p:txBody>
      </p:sp>
      <p:sp>
        <p:nvSpPr>
          <p:cNvPr id="5" name="Title 1">
            <a:extLst>
              <a:ext uri="{FF2B5EF4-FFF2-40B4-BE49-F238E27FC236}">
                <a16:creationId xmlns:a16="http://schemas.microsoft.com/office/drawing/2014/main" id="{87CD020B-5549-40DA-5E25-BE0EBBACC327}"/>
              </a:ext>
            </a:extLst>
          </p:cNvPr>
          <p:cNvSpPr txBox="1">
            <a:spLocks/>
          </p:cNvSpPr>
          <p:nvPr/>
        </p:nvSpPr>
        <p:spPr>
          <a:xfrm>
            <a:off x="457200" y="304800"/>
            <a:ext cx="8229600" cy="1143000"/>
          </a:xfrm>
          <a:prstGeom prst="rect">
            <a:avLst/>
          </a:prstGeom>
        </p:spPr>
        <p:txBody>
          <a:bodyPr vert="horz"/>
          <a:lst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a:lstStyle>
          <a:p>
            <a:r>
              <a:rPr lang="en-GB" kern="1200" dirty="0">
                <a:solidFill>
                  <a:srgbClr val="0099A6"/>
                </a:solidFill>
              </a:rPr>
              <a:t>RASDS Protocol View Representation</a:t>
            </a:r>
          </a:p>
          <a:p>
            <a:r>
              <a:rPr lang="en-GB" dirty="0">
                <a:solidFill>
                  <a:srgbClr val="0099A6"/>
                </a:solidFill>
              </a:rPr>
              <a:t>(Notes)</a:t>
            </a:r>
            <a:br>
              <a:rPr lang="en-GB" kern="0" dirty="0">
                <a:solidFill>
                  <a:srgbClr val="0099A6"/>
                </a:solidFill>
              </a:rPr>
            </a:br>
            <a:endParaRPr lang="en-GB" kern="0" dirty="0">
              <a:solidFill>
                <a:srgbClr val="0099A6"/>
              </a:solidFill>
            </a:endParaRPr>
          </a:p>
        </p:txBody>
      </p:sp>
    </p:spTree>
    <p:extLst>
      <p:ext uri="{BB962C8B-B14F-4D97-AF65-F5344CB8AC3E}">
        <p14:creationId xmlns:p14="http://schemas.microsoft.com/office/powerpoint/2010/main" val="1522762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265EC-9F2E-8098-6F51-7481156C96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D4FF3F-79E4-8B22-BCFA-AAD93880D052}"/>
              </a:ext>
            </a:extLst>
          </p:cNvPr>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a:extLst>
              <a:ext uri="{FF2B5EF4-FFF2-40B4-BE49-F238E27FC236}">
                <a16:creationId xmlns:a16="http://schemas.microsoft.com/office/drawing/2014/main" id="{1B21DE55-9AFE-6684-3B59-855A95A46A71}"/>
              </a:ext>
            </a:extLst>
          </p:cNvPr>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6" name="Straight Connector 157">
            <a:extLst>
              <a:ext uri="{FF2B5EF4-FFF2-40B4-BE49-F238E27FC236}">
                <a16:creationId xmlns:a16="http://schemas.microsoft.com/office/drawing/2014/main" id="{5702C301-EFCC-6297-8084-D902109E1800}"/>
              </a:ext>
            </a:extLst>
          </p:cNvPr>
          <p:cNvCxnSpPr>
            <a:cxnSpLocks noChangeShapeType="1"/>
            <a:stCxn id="61" idx="2"/>
          </p:cNvCxnSpPr>
          <p:nvPr/>
        </p:nvCxnSpPr>
        <p:spPr bwMode="auto">
          <a:xfrm flipH="1">
            <a:off x="4727575" y="4105275"/>
            <a:ext cx="9525" cy="384175"/>
          </a:xfrm>
          <a:prstGeom prst="line">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47" name="Elbow Connector 178">
            <a:extLst>
              <a:ext uri="{FF2B5EF4-FFF2-40B4-BE49-F238E27FC236}">
                <a16:creationId xmlns:a16="http://schemas.microsoft.com/office/drawing/2014/main" id="{D654298F-4B5A-DB40-234A-445FA8D9502E}"/>
              </a:ext>
            </a:extLst>
          </p:cNvPr>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48" name="Straight Connector 264">
            <a:extLst>
              <a:ext uri="{FF2B5EF4-FFF2-40B4-BE49-F238E27FC236}">
                <a16:creationId xmlns:a16="http://schemas.microsoft.com/office/drawing/2014/main" id="{3E886CBD-F05C-16E9-2E3C-E20A4ACC3139}"/>
              </a:ext>
            </a:extLst>
          </p:cNvPr>
          <p:cNvCxnSpPr>
            <a:cxnSpLocks noChangeShapeType="1"/>
          </p:cNvCxnSpPr>
          <p:nvPr/>
        </p:nvCxnSpPr>
        <p:spPr bwMode="auto">
          <a:xfrm rot="5400000">
            <a:off x="6226969" y="4260850"/>
            <a:ext cx="457200" cy="0"/>
          </a:xfrm>
          <a:prstGeom prst="line">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49" name="TextBox 76">
            <a:extLst>
              <a:ext uri="{FF2B5EF4-FFF2-40B4-BE49-F238E27FC236}">
                <a16:creationId xmlns:a16="http://schemas.microsoft.com/office/drawing/2014/main" id="{C3C8D743-1A11-E7D9-8510-1B717A7E25CA}"/>
              </a:ext>
            </a:extLst>
          </p:cNvPr>
          <p:cNvSpPr txBox="1">
            <a:spLocks noChangeArrowheads="1"/>
          </p:cNvSpPr>
          <p:nvPr/>
        </p:nvSpPr>
        <p:spPr bwMode="auto">
          <a:xfrm>
            <a:off x="2620231" y="3350647"/>
            <a:ext cx="71045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From VC X</a:t>
            </a:r>
          </a:p>
        </p:txBody>
      </p:sp>
      <p:sp>
        <p:nvSpPr>
          <p:cNvPr id="50" name="Rectangle 669">
            <a:extLst>
              <a:ext uri="{FF2B5EF4-FFF2-40B4-BE49-F238E27FC236}">
                <a16:creationId xmlns:a16="http://schemas.microsoft.com/office/drawing/2014/main" id="{0BF55B8E-02A7-6817-7214-C65A9CE99B3E}"/>
              </a:ext>
            </a:extLst>
          </p:cNvPr>
          <p:cNvSpPr>
            <a:spLocks noChangeArrowheads="1"/>
          </p:cNvSpPr>
          <p:nvPr/>
        </p:nvSpPr>
        <p:spPr bwMode="auto">
          <a:xfrm>
            <a:off x="3737769" y="2262185"/>
            <a:ext cx="12842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a:extLst>
              <a:ext uri="{FF2B5EF4-FFF2-40B4-BE49-F238E27FC236}">
                <a16:creationId xmlns:a16="http://schemas.microsoft.com/office/drawing/2014/main" id="{5AD16BDA-33EB-F2A4-7069-455D6FCB27FF}"/>
              </a:ext>
            </a:extLst>
          </p:cNvPr>
          <p:cNvSpPr>
            <a:spLocks noChangeArrowheads="1"/>
          </p:cNvSpPr>
          <p:nvPr/>
        </p:nvSpPr>
        <p:spPr bwMode="auto">
          <a:xfrm>
            <a:off x="5897563" y="2262185"/>
            <a:ext cx="11160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a:extLst>
              <a:ext uri="{FF2B5EF4-FFF2-40B4-BE49-F238E27FC236}">
                <a16:creationId xmlns:a16="http://schemas.microsoft.com/office/drawing/2014/main" id="{7FADAB02-1AFA-3702-0A28-B8685734B112}"/>
              </a:ext>
            </a:extLst>
          </p:cNvPr>
          <p:cNvSpPr>
            <a:spLocks noChangeArrowheads="1"/>
          </p:cNvSpPr>
          <p:nvPr/>
        </p:nvSpPr>
        <p:spPr bwMode="auto">
          <a:xfrm>
            <a:off x="1859756" y="2262185"/>
            <a:ext cx="1057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a:extLst>
              <a:ext uri="{FF2B5EF4-FFF2-40B4-BE49-F238E27FC236}">
                <a16:creationId xmlns:a16="http://schemas.microsoft.com/office/drawing/2014/main" id="{F05ADD44-7393-5E05-4554-B423D5FDC927}"/>
              </a:ext>
            </a:extLst>
          </p:cNvPr>
          <p:cNvSpPr txBox="1">
            <a:spLocks noChangeArrowheads="1"/>
          </p:cNvSpPr>
          <p:nvPr/>
        </p:nvSpPr>
        <p:spPr bwMode="auto">
          <a:xfrm>
            <a:off x="2616201" y="4259322"/>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a:extLst>
              <a:ext uri="{FF2B5EF4-FFF2-40B4-BE49-F238E27FC236}">
                <a16:creationId xmlns:a16="http://schemas.microsoft.com/office/drawing/2014/main" id="{638A11FF-1DBC-5851-B75B-9DD2897B3BD5}"/>
              </a:ext>
            </a:extLst>
          </p:cNvPr>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a:extLst>
              <a:ext uri="{FF2B5EF4-FFF2-40B4-BE49-F238E27FC236}">
                <a16:creationId xmlns:a16="http://schemas.microsoft.com/office/drawing/2014/main" id="{A3CDE700-82AC-D834-C419-DA018BC30DB4}"/>
              </a:ext>
            </a:extLst>
          </p:cNvPr>
          <p:cNvSpPr txBox="1">
            <a:spLocks noChangeArrowheads="1"/>
          </p:cNvSpPr>
          <p:nvPr/>
        </p:nvSpPr>
        <p:spPr bwMode="auto">
          <a:xfrm>
            <a:off x="4748215" y="3276600"/>
            <a:ext cx="42511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a:extLst>
              <a:ext uri="{FF2B5EF4-FFF2-40B4-BE49-F238E27FC236}">
                <a16:creationId xmlns:a16="http://schemas.microsoft.com/office/drawing/2014/main" id="{0F8F5969-6171-8AA5-9986-32EFA68ABFD2}"/>
              </a:ext>
            </a:extLst>
          </p:cNvPr>
          <p:cNvSpPr txBox="1">
            <a:spLocks noChangeArrowheads="1"/>
          </p:cNvSpPr>
          <p:nvPr/>
        </p:nvSpPr>
        <p:spPr bwMode="auto">
          <a:xfrm>
            <a:off x="6724073" y="2926242"/>
            <a:ext cx="5790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a:extLst>
              <a:ext uri="{FF2B5EF4-FFF2-40B4-BE49-F238E27FC236}">
                <a16:creationId xmlns:a16="http://schemas.microsoft.com/office/drawing/2014/main" id="{33C95442-369C-66DC-641E-633A80D27E35}"/>
              </a:ext>
            </a:extLst>
          </p:cNvPr>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a:extLst>
              <a:ext uri="{FF2B5EF4-FFF2-40B4-BE49-F238E27FC236}">
                <a16:creationId xmlns:a16="http://schemas.microsoft.com/office/drawing/2014/main" id="{09FB6081-D7B2-6C22-D79E-874A1EA6AD16}"/>
              </a:ext>
            </a:extLst>
          </p:cNvPr>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a:extLst>
              <a:ext uri="{FF2B5EF4-FFF2-40B4-BE49-F238E27FC236}">
                <a16:creationId xmlns:a16="http://schemas.microsoft.com/office/drawing/2014/main" id="{1F5086E1-419E-AE68-38FB-C9231E5D2736}"/>
              </a:ext>
            </a:extLst>
          </p:cNvPr>
          <p:cNvCxnSpPr>
            <a:cxnSpLocks noChangeShapeType="1"/>
            <a:stCxn id="66" idx="3"/>
            <a:endCxn id="60" idx="0"/>
          </p:cNvCxnSpPr>
          <p:nvPr/>
        </p:nvCxnSpPr>
        <p:spPr bwMode="auto">
          <a:xfrm>
            <a:off x="4030662" y="3368675"/>
            <a:ext cx="0" cy="554037"/>
          </a:xfrm>
          <a:prstGeom prst="line">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cxnSp>
        <p:nvCxnSpPr>
          <p:cNvPr id="63" name="Straight Connector 62">
            <a:extLst>
              <a:ext uri="{FF2B5EF4-FFF2-40B4-BE49-F238E27FC236}">
                <a16:creationId xmlns:a16="http://schemas.microsoft.com/office/drawing/2014/main" id="{EDA83019-8511-D4C6-94B3-2FB9FE164734}"/>
              </a:ext>
            </a:extLst>
          </p:cNvPr>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4" name="Text Box 15">
            <a:extLst>
              <a:ext uri="{FF2B5EF4-FFF2-40B4-BE49-F238E27FC236}">
                <a16:creationId xmlns:a16="http://schemas.microsoft.com/office/drawing/2014/main" id="{D78CE177-E54E-5E6F-781D-0CCA9978365F}"/>
              </a:ext>
            </a:extLst>
          </p:cNvPr>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a:extLst>
              <a:ext uri="{FF2B5EF4-FFF2-40B4-BE49-F238E27FC236}">
                <a16:creationId xmlns:a16="http://schemas.microsoft.com/office/drawing/2014/main" id="{C28426DB-40AF-65E6-F842-34CA4C47AE34}"/>
              </a:ext>
            </a:extLst>
          </p:cNvPr>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a:extLst>
              <a:ext uri="{FF2B5EF4-FFF2-40B4-BE49-F238E27FC236}">
                <a16:creationId xmlns:a16="http://schemas.microsoft.com/office/drawing/2014/main" id="{D5CF8C4E-6954-F714-0BEE-ABD610B18CAB}"/>
              </a:ext>
            </a:extLst>
          </p:cNvPr>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a:extLst>
              <a:ext uri="{FF2B5EF4-FFF2-40B4-BE49-F238E27FC236}">
                <a16:creationId xmlns:a16="http://schemas.microsoft.com/office/drawing/2014/main" id="{5A67FAEA-F590-56DB-EE7C-E3ED3C72FFC5}"/>
              </a:ext>
            </a:extLst>
          </p:cNvPr>
          <p:cNvSpPr>
            <a:spLocks noChangeArrowheads="1"/>
          </p:cNvSpPr>
          <p:nvPr/>
        </p:nvSpPr>
        <p:spPr bwMode="auto">
          <a:xfrm>
            <a:off x="1881981" y="3055937"/>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TC SLP</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a:extLst>
              <a:ext uri="{FF2B5EF4-FFF2-40B4-BE49-F238E27FC236}">
                <a16:creationId xmlns:a16="http://schemas.microsoft.com/office/drawing/2014/main" id="{86D5F4FB-D99C-868A-A88E-E1818B5F78A8}"/>
              </a:ext>
            </a:extLst>
          </p:cNvPr>
          <p:cNvCxnSpPr>
            <a:cxnSpLocks noChangeShapeType="1"/>
            <a:stCxn id="67" idx="4"/>
          </p:cNvCxnSpPr>
          <p:nvPr/>
        </p:nvCxnSpPr>
        <p:spPr bwMode="auto">
          <a:xfrm flipH="1">
            <a:off x="2383631" y="3352800"/>
            <a:ext cx="4763" cy="577849"/>
          </a:xfrm>
          <a:prstGeom prst="line">
            <a:avLst/>
          </a:prstGeom>
          <a:noFill/>
          <a:ln w="19050">
            <a:solidFill>
              <a:srgbClr val="000000"/>
            </a:solidFill>
            <a:round/>
            <a:headEnd type="arrow" w="med" len="med"/>
            <a:tailEnd type="non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9" name="Text Box 15">
            <a:extLst>
              <a:ext uri="{FF2B5EF4-FFF2-40B4-BE49-F238E27FC236}">
                <a16:creationId xmlns:a16="http://schemas.microsoft.com/office/drawing/2014/main" id="{D8F2DD13-97AE-837A-5CC0-734A05E1D742}"/>
              </a:ext>
            </a:extLst>
          </p:cNvPr>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a:extLst>
              <a:ext uri="{FF2B5EF4-FFF2-40B4-BE49-F238E27FC236}">
                <a16:creationId xmlns:a16="http://schemas.microsoft.com/office/drawing/2014/main" id="{8C264BF5-B4E0-86EA-D56F-94C4EF031982}"/>
              </a:ext>
            </a:extLst>
          </p:cNvPr>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a:extLst>
              <a:ext uri="{FF2B5EF4-FFF2-40B4-BE49-F238E27FC236}">
                <a16:creationId xmlns:a16="http://schemas.microsoft.com/office/drawing/2014/main" id="{25DD96E1-813D-98B5-27C6-EE49D54BE35D}"/>
              </a:ext>
            </a:extLst>
          </p:cNvPr>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a:extLst>
              <a:ext uri="{FF2B5EF4-FFF2-40B4-BE49-F238E27FC236}">
                <a16:creationId xmlns:a16="http://schemas.microsoft.com/office/drawing/2014/main" id="{CEA1EBF5-29E0-EF1B-501C-0E526AF812D8}"/>
              </a:ext>
            </a:extLst>
          </p:cNvPr>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TC SLP</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sp>
        <p:nvSpPr>
          <p:cNvPr id="73" name="Text Box 16">
            <a:extLst>
              <a:ext uri="{FF2B5EF4-FFF2-40B4-BE49-F238E27FC236}">
                <a16:creationId xmlns:a16="http://schemas.microsoft.com/office/drawing/2014/main" id="{07C28420-6823-6395-285E-5510B0761330}"/>
              </a:ext>
            </a:extLst>
          </p:cNvPr>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a:extLst>
              <a:ext uri="{FF2B5EF4-FFF2-40B4-BE49-F238E27FC236}">
                <a16:creationId xmlns:a16="http://schemas.microsoft.com/office/drawing/2014/main" id="{15F44B10-1842-DE9D-4CD3-7390C00EA247}"/>
              </a:ext>
            </a:extLst>
          </p:cNvPr>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5" name="Text Box 15">
            <a:extLst>
              <a:ext uri="{FF2B5EF4-FFF2-40B4-BE49-F238E27FC236}">
                <a16:creationId xmlns:a16="http://schemas.microsoft.com/office/drawing/2014/main" id="{D785803D-BEBE-DF03-2486-B0D45456EA05}"/>
              </a:ext>
            </a:extLst>
          </p:cNvPr>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a:extLst>
              <a:ext uri="{FF2B5EF4-FFF2-40B4-BE49-F238E27FC236}">
                <a16:creationId xmlns:a16="http://schemas.microsoft.com/office/drawing/2014/main" id="{D75B4994-DF2B-52D2-BA72-A27C76A81C70}"/>
              </a:ext>
            </a:extLst>
          </p:cNvPr>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a:extLst>
              <a:ext uri="{FF2B5EF4-FFF2-40B4-BE49-F238E27FC236}">
                <a16:creationId xmlns:a16="http://schemas.microsoft.com/office/drawing/2014/main" id="{DAD8DD0E-4343-5746-F878-E90CEE6E2AA0}"/>
              </a:ext>
            </a:extLst>
          </p:cNvPr>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a:extLst>
              <a:ext uri="{FF2B5EF4-FFF2-40B4-BE49-F238E27FC236}">
                <a16:creationId xmlns:a16="http://schemas.microsoft.com/office/drawing/2014/main" id="{1A560835-41F9-3497-8E20-D2B1B2A7BE27}"/>
              </a:ext>
            </a:extLst>
          </p:cNvPr>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a:extLst>
              <a:ext uri="{FF2B5EF4-FFF2-40B4-BE49-F238E27FC236}">
                <a16:creationId xmlns:a16="http://schemas.microsoft.com/office/drawing/2014/main" id="{549BA520-E26D-E415-03B8-1F5ED5E47374}"/>
              </a:ext>
            </a:extLst>
          </p:cNvPr>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FBFBFFB7-8A9D-9B5D-B42B-B4D3EC197452}"/>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A79EFD74-1F35-9DB1-89E9-38DE7E9A5701}"/>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9-4</a:t>
            </a:r>
          </a:p>
        </p:txBody>
      </p:sp>
    </p:spTree>
    <p:extLst>
      <p:ext uri="{BB962C8B-B14F-4D97-AF65-F5344CB8AC3E}">
        <p14:creationId xmlns:p14="http://schemas.microsoft.com/office/powerpoint/2010/main" val="316863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1E790-3E4E-4A27-85FE-663D26FC3CCF}"/>
              </a:ext>
            </a:extLst>
          </p:cNvPr>
          <p:cNvSpPr>
            <a:spLocks noGrp="1"/>
          </p:cNvSpPr>
          <p:nvPr>
            <p:ph type="title"/>
          </p:nvPr>
        </p:nvSpPr>
        <p:spPr/>
        <p:txBody>
          <a:bodyPr/>
          <a:lstStyle/>
          <a:p>
            <a:r>
              <a:rPr lang="en-US" dirty="0"/>
              <a:t>Relationship to System Engineering “Vee”</a:t>
            </a:r>
          </a:p>
        </p:txBody>
      </p:sp>
      <p:pic>
        <p:nvPicPr>
          <p:cNvPr id="6" name="Content Placeholder 5">
            <a:extLst>
              <a:ext uri="{FF2B5EF4-FFF2-40B4-BE49-F238E27FC236}">
                <a16:creationId xmlns:a16="http://schemas.microsoft.com/office/drawing/2014/main" id="{D79D8CA9-30C7-500F-4C15-8AAB66449C21}"/>
              </a:ext>
            </a:extLst>
          </p:cNvPr>
          <p:cNvPicPr>
            <a:picLocks noGrp="1" noChangeAspect="1"/>
          </p:cNvPicPr>
          <p:nvPr>
            <p:ph idx="1"/>
          </p:nvPr>
        </p:nvPicPr>
        <p:blipFill rotWithShape="1">
          <a:blip r:embed="rId2"/>
          <a:srcRect l="6676" t="10101" r="7707" b="9084"/>
          <a:stretch/>
        </p:blipFill>
        <p:spPr>
          <a:xfrm>
            <a:off x="434009" y="1050937"/>
            <a:ext cx="5250563" cy="3036470"/>
          </a:xfrm>
        </p:spPr>
      </p:pic>
      <p:sp>
        <p:nvSpPr>
          <p:cNvPr id="2" name="Date Placeholder 1">
            <a:extLst>
              <a:ext uri="{FF2B5EF4-FFF2-40B4-BE49-F238E27FC236}">
                <a16:creationId xmlns:a16="http://schemas.microsoft.com/office/drawing/2014/main" id="{E85B859D-5FCB-1FC1-CE27-205834251168}"/>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7" name="Rectangle 26">
            <a:extLst>
              <a:ext uri="{FF2B5EF4-FFF2-40B4-BE49-F238E27FC236}">
                <a16:creationId xmlns:a16="http://schemas.microsoft.com/office/drawing/2014/main" id="{2D640825-C1C5-5E54-0BE6-E013783D11E2}"/>
              </a:ext>
            </a:extLst>
          </p:cNvPr>
          <p:cNvSpPr>
            <a:spLocks noChangeArrowheads="1"/>
          </p:cNvSpPr>
          <p:nvPr/>
        </p:nvSpPr>
        <p:spPr bwMode="auto">
          <a:xfrm>
            <a:off x="152400" y="6049962"/>
            <a:ext cx="3124200" cy="35712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Copied from: </a:t>
            </a:r>
            <a:r>
              <a:rPr lang="en-US" sz="1000" dirty="0">
                <a:solidFill>
                  <a:srgbClr val="3333CC"/>
                </a:solidFill>
              </a:rPr>
              <a:t>NASA SE Process NPR 7123.1D </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Called the “SE Vee”, or the “SE Engine”</a:t>
            </a:r>
          </a:p>
        </p:txBody>
      </p:sp>
      <p:sp>
        <p:nvSpPr>
          <p:cNvPr id="8" name="Rectangle 7">
            <a:extLst>
              <a:ext uri="{FF2B5EF4-FFF2-40B4-BE49-F238E27FC236}">
                <a16:creationId xmlns:a16="http://schemas.microsoft.com/office/drawing/2014/main" id="{3851ED75-E831-48A0-4B93-C239A26BF025}"/>
              </a:ext>
            </a:extLst>
          </p:cNvPr>
          <p:cNvSpPr/>
          <p:nvPr/>
        </p:nvSpPr>
        <p:spPr>
          <a:xfrm>
            <a:off x="6172200" y="1590124"/>
            <a:ext cx="2819400" cy="2169825"/>
          </a:xfrm>
          <a:prstGeom prst="rect">
            <a:avLst/>
          </a:prstGeom>
        </p:spPr>
        <p:txBody>
          <a:bodyPr wrap="square">
            <a:spAutoFit/>
          </a:bodyPr>
          <a:lstStyle/>
          <a:p>
            <a:r>
              <a:rPr lang="en-US" sz="900" dirty="0"/>
              <a:t>Questions:</a:t>
            </a:r>
          </a:p>
          <a:p>
            <a:r>
              <a:rPr lang="en-US" sz="900" b="0" dirty="0"/>
              <a:t>- Where does systems architecture occur in this process?</a:t>
            </a:r>
          </a:p>
          <a:p>
            <a:r>
              <a:rPr lang="en-US" sz="900" b="0" dirty="0"/>
              <a:t>- What process is recommended to create a systems architecture?</a:t>
            </a:r>
          </a:p>
          <a:p>
            <a:r>
              <a:rPr lang="en-US" sz="900" b="0" dirty="0"/>
              <a:t>- How does systems architecture relate to the rest of this process?</a:t>
            </a:r>
          </a:p>
          <a:p>
            <a:endParaRPr lang="en-US" sz="900" b="0" dirty="0"/>
          </a:p>
          <a:p>
            <a:r>
              <a:rPr lang="en-US" sz="900" dirty="0"/>
              <a:t>Answer:</a:t>
            </a:r>
          </a:p>
          <a:p>
            <a:r>
              <a:rPr lang="en-US" sz="900" b="0" dirty="0"/>
              <a:t>- “Logical decomposition” and “Preliminary Design” is what systems architecture is associated with.</a:t>
            </a:r>
          </a:p>
          <a:p>
            <a:r>
              <a:rPr lang="en-US" sz="900" b="0" dirty="0"/>
              <a:t>- The process is described as “logical decomposition”.</a:t>
            </a:r>
          </a:p>
          <a:p>
            <a:r>
              <a:rPr lang="en-US" sz="900" b="0" dirty="0"/>
              <a:t>- “Logical decomposition” is often convolved with requirements decomposition and design evolution.</a:t>
            </a:r>
          </a:p>
        </p:txBody>
      </p:sp>
      <p:sp>
        <p:nvSpPr>
          <p:cNvPr id="9" name="Rectangle 8">
            <a:extLst>
              <a:ext uri="{FF2B5EF4-FFF2-40B4-BE49-F238E27FC236}">
                <a16:creationId xmlns:a16="http://schemas.microsoft.com/office/drawing/2014/main" id="{DD79E650-BC16-DE2E-3FC5-DDEB82B39579}"/>
              </a:ext>
            </a:extLst>
          </p:cNvPr>
          <p:cNvSpPr/>
          <p:nvPr/>
        </p:nvSpPr>
        <p:spPr>
          <a:xfrm>
            <a:off x="865981" y="4434135"/>
            <a:ext cx="7543800" cy="1615827"/>
          </a:xfrm>
          <a:prstGeom prst="rect">
            <a:avLst/>
          </a:prstGeom>
        </p:spPr>
        <p:txBody>
          <a:bodyPr wrap="square">
            <a:spAutoFit/>
          </a:bodyPr>
          <a:lstStyle/>
          <a:p>
            <a:r>
              <a:rPr lang="en-US" sz="900" dirty="0"/>
              <a:t>Observations:</a:t>
            </a:r>
          </a:p>
          <a:p>
            <a:r>
              <a:rPr lang="en-US" sz="900" b="0" dirty="0"/>
              <a:t>- There is no definition of “Architecture”, but there is one for Logical Decomposition: “The decomposition of the defined technical requirements by functions, time, and behaviors to determine the appropriate set of logical and data architecture models and related derived technical requirements. Models may include functional flow block diagrams, timelines, data control flow, states and modes, behavior diagrams, operator tasks, system data, metadata, data standards, taxonomy, and functional failure modes.“</a:t>
            </a:r>
          </a:p>
          <a:p>
            <a:r>
              <a:rPr lang="en-US" sz="900" b="0" dirty="0"/>
              <a:t>- There is no stated methodology, but </a:t>
            </a:r>
            <a:r>
              <a:rPr lang="en-US" sz="900" b="0" dirty="0" err="1"/>
              <a:t>DoDAF</a:t>
            </a:r>
            <a:r>
              <a:rPr lang="en-US" sz="900" b="0" dirty="0"/>
              <a:t> is mentioned in the NASA SE Handbook</a:t>
            </a:r>
          </a:p>
          <a:p>
            <a:r>
              <a:rPr lang="en-US" sz="900" b="0" dirty="0"/>
              <a:t>- This “Vee”, and variations on it, “Dual V”, “W”, appear in many related processes, including Agile development</a:t>
            </a:r>
          </a:p>
          <a:p>
            <a:r>
              <a:rPr lang="en-US" sz="900" b="0" dirty="0"/>
              <a:t>- Sometimes they actually show “Architecture” and model based processes</a:t>
            </a:r>
          </a:p>
          <a:p>
            <a:r>
              <a:rPr lang="en-US" sz="900" b="0" dirty="0"/>
              <a:t>- ISO 15288 has a more complete Architecture Design Process in Sec 5.5.4</a:t>
            </a:r>
          </a:p>
          <a:p>
            <a:endParaRPr lang="en-US" sz="900" b="0" dirty="0"/>
          </a:p>
          <a:p>
            <a:endParaRPr lang="en-US" sz="900" b="0" dirty="0"/>
          </a:p>
        </p:txBody>
      </p:sp>
      <p:sp>
        <p:nvSpPr>
          <p:cNvPr id="4" name="Date Placeholder 1">
            <a:extLst>
              <a:ext uri="{FF2B5EF4-FFF2-40B4-BE49-F238E27FC236}">
                <a16:creationId xmlns:a16="http://schemas.microsoft.com/office/drawing/2014/main" id="{06FED967-7184-9618-246A-4F510589F53F}"/>
              </a:ext>
            </a:extLst>
          </p:cNvPr>
          <p:cNvSpPr txBox="1">
            <a:spLocks/>
          </p:cNvSpPr>
          <p:nvPr/>
        </p:nvSpPr>
        <p:spPr bwMode="auto">
          <a:xfrm>
            <a:off x="7256324" y="6472065"/>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2-1</a:t>
            </a:r>
          </a:p>
        </p:txBody>
      </p:sp>
    </p:spTree>
    <p:extLst>
      <p:ext uri="{BB962C8B-B14F-4D97-AF65-F5344CB8AC3E}">
        <p14:creationId xmlns:p14="http://schemas.microsoft.com/office/powerpoint/2010/main" val="3147016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97">
            <a:extLst>
              <a:ext uri="{FF2B5EF4-FFF2-40B4-BE49-F238E27FC236}">
                <a16:creationId xmlns:a16="http://schemas.microsoft.com/office/drawing/2014/main" id="{18A1F762-0204-E4B5-3AD0-A28F642CAD52}"/>
              </a:ext>
            </a:extLst>
          </p:cNvPr>
          <p:cNvSpPr>
            <a:spLocks noChangeArrowheads="1"/>
          </p:cNvSpPr>
          <p:nvPr/>
        </p:nvSpPr>
        <p:spPr bwMode="auto">
          <a:xfrm>
            <a:off x="5715001" y="2133600"/>
            <a:ext cx="1536700" cy="2209801"/>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9" name="Rectangle 97">
            <a:extLst>
              <a:ext uri="{FF2B5EF4-FFF2-40B4-BE49-F238E27FC236}">
                <a16:creationId xmlns:a16="http://schemas.microsoft.com/office/drawing/2014/main" id="{8E97E92B-6BEF-18FD-0BD9-F1A5B5FE466F}"/>
              </a:ext>
            </a:extLst>
          </p:cNvPr>
          <p:cNvSpPr>
            <a:spLocks noChangeArrowheads="1"/>
          </p:cNvSpPr>
          <p:nvPr/>
        </p:nvSpPr>
        <p:spPr bwMode="auto">
          <a:xfrm>
            <a:off x="3657600" y="2133601"/>
            <a:ext cx="1498520" cy="2209800"/>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40" name="Rectangle 97">
            <a:extLst>
              <a:ext uri="{FF2B5EF4-FFF2-40B4-BE49-F238E27FC236}">
                <a16:creationId xmlns:a16="http://schemas.microsoft.com/office/drawing/2014/main" id="{FF461191-19F9-42A2-2C0D-B48462AF66F5}"/>
              </a:ext>
            </a:extLst>
          </p:cNvPr>
          <p:cNvSpPr>
            <a:spLocks noChangeArrowheads="1"/>
          </p:cNvSpPr>
          <p:nvPr/>
        </p:nvSpPr>
        <p:spPr bwMode="auto">
          <a:xfrm>
            <a:off x="1566864" y="2133601"/>
            <a:ext cx="1720849" cy="2209800"/>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sp>
        <p:nvSpPr>
          <p:cNvPr id="44" name="Rectangle 591">
            <a:extLst>
              <a:ext uri="{FF2B5EF4-FFF2-40B4-BE49-F238E27FC236}">
                <a16:creationId xmlns:a16="http://schemas.microsoft.com/office/drawing/2014/main" id="{E77DF58E-4687-5CE9-307B-B63C0B50748A}"/>
              </a:ext>
            </a:extLst>
          </p:cNvPr>
          <p:cNvSpPr>
            <a:spLocks noChangeArrowheads="1"/>
          </p:cNvSpPr>
          <p:nvPr/>
        </p:nvSpPr>
        <p:spPr bwMode="auto">
          <a:xfrm>
            <a:off x="3837780" y="1853409"/>
            <a:ext cx="1081087" cy="215900"/>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45" name="Rectangle 591">
            <a:extLst>
              <a:ext uri="{FF2B5EF4-FFF2-40B4-BE49-F238E27FC236}">
                <a16:creationId xmlns:a16="http://schemas.microsoft.com/office/drawing/2014/main" id="{6C29E3BC-C4CE-A76E-E9DA-73290BBDA14A}"/>
              </a:ext>
            </a:extLst>
          </p:cNvPr>
          <p:cNvSpPr>
            <a:spLocks noChangeArrowheads="1"/>
          </p:cNvSpPr>
          <p:nvPr/>
        </p:nvSpPr>
        <p:spPr bwMode="auto">
          <a:xfrm>
            <a:off x="5915025" y="1842714"/>
            <a:ext cx="1081087" cy="215900"/>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46" name="Rectangle 591">
            <a:extLst>
              <a:ext uri="{FF2B5EF4-FFF2-40B4-BE49-F238E27FC236}">
                <a16:creationId xmlns:a16="http://schemas.microsoft.com/office/drawing/2014/main" id="{D18827F3-0880-678C-111A-C3BCB33F5C47}"/>
              </a:ext>
            </a:extLst>
          </p:cNvPr>
          <p:cNvSpPr>
            <a:spLocks noChangeArrowheads="1"/>
          </p:cNvSpPr>
          <p:nvPr/>
        </p:nvSpPr>
        <p:spPr bwMode="auto">
          <a:xfrm>
            <a:off x="1847849" y="1840678"/>
            <a:ext cx="1081087" cy="215900"/>
          </a:xfrm>
          <a:prstGeom prst="rect">
            <a:avLst/>
          </a:prstGeom>
          <a:solidFill>
            <a:srgbClr val="FF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dirty="0">
                <a:solidFill>
                  <a:schemeClr val="bg1"/>
                </a:solidFill>
                <a:latin typeface="Calibri" pitchFamily="34" charset="0"/>
              </a:rPr>
              <a:t>ABA</a:t>
            </a:r>
          </a:p>
        </p:txBody>
      </p:sp>
      <p:sp>
        <p:nvSpPr>
          <p:cNvPr id="2" name="Title 1">
            <a:extLst>
              <a:ext uri="{FF2B5EF4-FFF2-40B4-BE49-F238E27FC236}">
                <a16:creationId xmlns:a16="http://schemas.microsoft.com/office/drawing/2014/main" id="{D6CC32ED-70CE-59BF-82D3-1C2F5DE47334}"/>
              </a:ext>
            </a:extLst>
          </p:cNvPr>
          <p:cNvSpPr>
            <a:spLocks noGrp="1"/>
          </p:cNvSpPr>
          <p:nvPr>
            <p:ph type="title"/>
          </p:nvPr>
        </p:nvSpPr>
        <p:spPr>
          <a:xfrm>
            <a:off x="457200" y="274638"/>
            <a:ext cx="8229600" cy="657225"/>
          </a:xfrm>
        </p:spPr>
        <p:txBody>
          <a:bodyPr vert="horz"/>
          <a:lstStyle/>
          <a:p>
            <a:r>
              <a:rPr lang="en-US" sz="2000" dirty="0">
                <a:solidFill>
                  <a:srgbClr val="0099A6"/>
                </a:solidFill>
              </a:rPr>
              <a:t>Simple E2E protocol diagram</a:t>
            </a:r>
            <a:br>
              <a:rPr lang="en-US" sz="2000" dirty="0">
                <a:solidFill>
                  <a:srgbClr val="0099A6"/>
                </a:solidFill>
              </a:rPr>
            </a:br>
            <a:r>
              <a:rPr lang="en-US" sz="2000" dirty="0">
                <a:solidFill>
                  <a:srgbClr val="0099A6"/>
                </a:solidFill>
              </a:rPr>
              <a:t>(… something more real, a simple ABA Return one)</a:t>
            </a:r>
          </a:p>
        </p:txBody>
      </p:sp>
      <p:sp>
        <p:nvSpPr>
          <p:cNvPr id="3" name="Date Placeholder 2">
            <a:extLst>
              <a:ext uri="{FF2B5EF4-FFF2-40B4-BE49-F238E27FC236}">
                <a16:creationId xmlns:a16="http://schemas.microsoft.com/office/drawing/2014/main" id="{2ED4F979-8C84-FBC6-C4E3-2B7B4A9FB1BB}"/>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F8143D6C-5365-492B-D904-336EFAC63C2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9-5</a:t>
            </a:r>
          </a:p>
        </p:txBody>
      </p:sp>
      <p:cxnSp>
        <p:nvCxnSpPr>
          <p:cNvPr id="6" name="Straight Connector 151">
            <a:extLst>
              <a:ext uri="{FF2B5EF4-FFF2-40B4-BE49-F238E27FC236}">
                <a16:creationId xmlns:a16="http://schemas.microsoft.com/office/drawing/2014/main" id="{4C766963-5D3E-8EFF-4D00-D37CEF92EBE9}"/>
              </a:ext>
            </a:extLst>
          </p:cNvPr>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7" name="Straight Connector 157">
            <a:extLst>
              <a:ext uri="{FF2B5EF4-FFF2-40B4-BE49-F238E27FC236}">
                <a16:creationId xmlns:a16="http://schemas.microsoft.com/office/drawing/2014/main" id="{1ECC1D2F-B6DD-30C5-D4DF-6627FEEA24C6}"/>
              </a:ext>
            </a:extLst>
          </p:cNvPr>
          <p:cNvCxnSpPr>
            <a:cxnSpLocks noChangeShapeType="1"/>
            <a:stCxn id="19" idx="2"/>
          </p:cNvCxnSpPr>
          <p:nvPr/>
        </p:nvCxnSpPr>
        <p:spPr bwMode="auto">
          <a:xfrm flipH="1">
            <a:off x="4727575" y="4105275"/>
            <a:ext cx="9525" cy="384175"/>
          </a:xfrm>
          <a:prstGeom prst="line">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cxnSp>
        <p:nvCxnSpPr>
          <p:cNvPr id="8" name="Elbow Connector 178">
            <a:extLst>
              <a:ext uri="{FF2B5EF4-FFF2-40B4-BE49-F238E27FC236}">
                <a16:creationId xmlns:a16="http://schemas.microsoft.com/office/drawing/2014/main" id="{CFDD4CEA-C0CB-C322-B62A-B07CEA690ADC}"/>
              </a:ext>
            </a:extLst>
          </p:cNvPr>
          <p:cNvCxnSpPr>
            <a:cxnSpLocks noChangeShapeType="1"/>
            <a:stCxn id="28" idx="3"/>
            <a:endCxn id="18" idx="1"/>
          </p:cNvCxnSpPr>
          <p:nvPr/>
        </p:nvCxnSpPr>
        <p:spPr bwMode="auto">
          <a:xfrm>
            <a:off x="2627313" y="4013994"/>
            <a:ext cx="1119187" cy="1270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9" name="Straight Connector 264">
            <a:extLst>
              <a:ext uri="{FF2B5EF4-FFF2-40B4-BE49-F238E27FC236}">
                <a16:creationId xmlns:a16="http://schemas.microsoft.com/office/drawing/2014/main" id="{F0998CB1-224B-AD83-F283-7398D31A0CE4}"/>
              </a:ext>
            </a:extLst>
          </p:cNvPr>
          <p:cNvCxnSpPr>
            <a:cxnSpLocks noChangeShapeType="1"/>
          </p:cNvCxnSpPr>
          <p:nvPr/>
        </p:nvCxnSpPr>
        <p:spPr bwMode="auto">
          <a:xfrm>
            <a:off x="6455569" y="4105275"/>
            <a:ext cx="0" cy="384175"/>
          </a:xfrm>
          <a:prstGeom prst="line">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sp>
        <p:nvSpPr>
          <p:cNvPr id="10" name="TextBox 76">
            <a:extLst>
              <a:ext uri="{FF2B5EF4-FFF2-40B4-BE49-F238E27FC236}">
                <a16:creationId xmlns:a16="http://schemas.microsoft.com/office/drawing/2014/main" id="{BE9603DC-655F-0479-7C7B-AEE01CD2B201}"/>
              </a:ext>
            </a:extLst>
          </p:cNvPr>
          <p:cNvSpPr txBox="1">
            <a:spLocks noChangeArrowheads="1"/>
          </p:cNvSpPr>
          <p:nvPr/>
        </p:nvSpPr>
        <p:spPr bwMode="auto">
          <a:xfrm>
            <a:off x="2656523" y="3350647"/>
            <a:ext cx="57259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To VC Z</a:t>
            </a:r>
          </a:p>
        </p:txBody>
      </p:sp>
      <p:sp>
        <p:nvSpPr>
          <p:cNvPr id="11" name="Rectangle 669">
            <a:extLst>
              <a:ext uri="{FF2B5EF4-FFF2-40B4-BE49-F238E27FC236}">
                <a16:creationId xmlns:a16="http://schemas.microsoft.com/office/drawing/2014/main" id="{EA62A265-6074-BFD7-EEE0-F372ECF8C304}"/>
              </a:ext>
            </a:extLst>
          </p:cNvPr>
          <p:cNvSpPr>
            <a:spLocks noChangeArrowheads="1"/>
          </p:cNvSpPr>
          <p:nvPr/>
        </p:nvSpPr>
        <p:spPr bwMode="auto">
          <a:xfrm>
            <a:off x="3764716" y="2181990"/>
            <a:ext cx="12842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12" name="Rectangle 671">
            <a:extLst>
              <a:ext uri="{FF2B5EF4-FFF2-40B4-BE49-F238E27FC236}">
                <a16:creationId xmlns:a16="http://schemas.microsoft.com/office/drawing/2014/main" id="{7267D060-1F37-6197-44FD-FDA0B563D210}"/>
              </a:ext>
            </a:extLst>
          </p:cNvPr>
          <p:cNvSpPr>
            <a:spLocks noChangeArrowheads="1"/>
          </p:cNvSpPr>
          <p:nvPr/>
        </p:nvSpPr>
        <p:spPr bwMode="auto">
          <a:xfrm>
            <a:off x="5897561" y="2181990"/>
            <a:ext cx="11160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13" name="Rectangle 672">
            <a:extLst>
              <a:ext uri="{FF2B5EF4-FFF2-40B4-BE49-F238E27FC236}">
                <a16:creationId xmlns:a16="http://schemas.microsoft.com/office/drawing/2014/main" id="{CCABE62C-E78B-B648-19B3-538B771F263D}"/>
              </a:ext>
            </a:extLst>
          </p:cNvPr>
          <p:cNvSpPr>
            <a:spLocks noChangeArrowheads="1"/>
          </p:cNvSpPr>
          <p:nvPr/>
        </p:nvSpPr>
        <p:spPr bwMode="auto">
          <a:xfrm>
            <a:off x="1890127" y="2181990"/>
            <a:ext cx="1057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14" name="Text Box 57">
            <a:extLst>
              <a:ext uri="{FF2B5EF4-FFF2-40B4-BE49-F238E27FC236}">
                <a16:creationId xmlns:a16="http://schemas.microsoft.com/office/drawing/2014/main" id="{41A6DEFF-C8C5-7E09-9B69-F7E26A8DC757}"/>
              </a:ext>
            </a:extLst>
          </p:cNvPr>
          <p:cNvSpPr txBox="1">
            <a:spLocks noChangeArrowheads="1"/>
          </p:cNvSpPr>
          <p:nvPr/>
        </p:nvSpPr>
        <p:spPr bwMode="auto">
          <a:xfrm>
            <a:off x="2845421" y="4378951"/>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15" name="Text Box 57">
            <a:extLst>
              <a:ext uri="{FF2B5EF4-FFF2-40B4-BE49-F238E27FC236}">
                <a16:creationId xmlns:a16="http://schemas.microsoft.com/office/drawing/2014/main" id="{7B722101-5787-2D83-BFAA-56F7AF9E88A8}"/>
              </a:ext>
            </a:extLst>
          </p:cNvPr>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16" name="TextBox 77">
            <a:extLst>
              <a:ext uri="{FF2B5EF4-FFF2-40B4-BE49-F238E27FC236}">
                <a16:creationId xmlns:a16="http://schemas.microsoft.com/office/drawing/2014/main" id="{8D391863-54A8-AD8D-8D6E-739930E8F6CF}"/>
              </a:ext>
            </a:extLst>
          </p:cNvPr>
          <p:cNvSpPr txBox="1">
            <a:spLocks noChangeArrowheads="1"/>
          </p:cNvSpPr>
          <p:nvPr/>
        </p:nvSpPr>
        <p:spPr bwMode="auto">
          <a:xfrm>
            <a:off x="4751421" y="3276600"/>
            <a:ext cx="41870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Z</a:t>
            </a:r>
          </a:p>
        </p:txBody>
      </p:sp>
      <p:sp>
        <p:nvSpPr>
          <p:cNvPr id="17" name="TextBox 77">
            <a:extLst>
              <a:ext uri="{FF2B5EF4-FFF2-40B4-BE49-F238E27FC236}">
                <a16:creationId xmlns:a16="http://schemas.microsoft.com/office/drawing/2014/main" id="{893F6E41-0916-5F28-1F4C-3A26FF864D71}"/>
              </a:ext>
            </a:extLst>
          </p:cNvPr>
          <p:cNvSpPr txBox="1">
            <a:spLocks noChangeArrowheads="1"/>
          </p:cNvSpPr>
          <p:nvPr/>
        </p:nvSpPr>
        <p:spPr bwMode="auto">
          <a:xfrm>
            <a:off x="6503600" y="3035529"/>
            <a:ext cx="70403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From VC Z</a:t>
            </a:r>
          </a:p>
        </p:txBody>
      </p:sp>
      <p:sp>
        <p:nvSpPr>
          <p:cNvPr id="18" name="Text Box 12">
            <a:extLst>
              <a:ext uri="{FF2B5EF4-FFF2-40B4-BE49-F238E27FC236}">
                <a16:creationId xmlns:a16="http://schemas.microsoft.com/office/drawing/2014/main" id="{180E6FBC-EA74-CEE7-8C53-E5994D71D046}"/>
              </a:ext>
            </a:extLst>
          </p:cNvPr>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19" name="Text Box 16">
            <a:extLst>
              <a:ext uri="{FF2B5EF4-FFF2-40B4-BE49-F238E27FC236}">
                <a16:creationId xmlns:a16="http://schemas.microsoft.com/office/drawing/2014/main" id="{58E4EBE1-C2D6-071C-FB3D-6F3DC5A4034C}"/>
              </a:ext>
            </a:extLst>
          </p:cNvPr>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20" name="Straight Connector 19">
            <a:extLst>
              <a:ext uri="{FF2B5EF4-FFF2-40B4-BE49-F238E27FC236}">
                <a16:creationId xmlns:a16="http://schemas.microsoft.com/office/drawing/2014/main" id="{FBC716CF-6A33-D06B-E8C9-C0CD7BEF1E9D}"/>
              </a:ext>
            </a:extLst>
          </p:cNvPr>
          <p:cNvCxnSpPr>
            <a:cxnSpLocks noChangeShapeType="1"/>
            <a:stCxn id="24" idx="3"/>
            <a:endCxn id="18" idx="0"/>
          </p:cNvCxnSpPr>
          <p:nvPr/>
        </p:nvCxnSpPr>
        <p:spPr bwMode="auto">
          <a:xfrm>
            <a:off x="4030662" y="3368675"/>
            <a:ext cx="0" cy="554037"/>
          </a:xfrm>
          <a:prstGeom prst="line">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21" name="Straight Connector 20">
            <a:extLst>
              <a:ext uri="{FF2B5EF4-FFF2-40B4-BE49-F238E27FC236}">
                <a16:creationId xmlns:a16="http://schemas.microsoft.com/office/drawing/2014/main" id="{E6A0EB5F-47DD-334C-EC69-B4E7EB4FB86F}"/>
              </a:ext>
            </a:extLst>
          </p:cNvPr>
          <p:cNvCxnSpPr>
            <a:cxnSpLocks noChangeShapeType="1"/>
            <a:stCxn id="24" idx="5"/>
            <a:endCxn id="19"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2" name="Text Box 15">
            <a:extLst>
              <a:ext uri="{FF2B5EF4-FFF2-40B4-BE49-F238E27FC236}">
                <a16:creationId xmlns:a16="http://schemas.microsoft.com/office/drawing/2014/main" id="{C08D1A39-3D7D-C7F4-D3D4-07FEF3A5AF3D}"/>
              </a:ext>
            </a:extLst>
          </p:cNvPr>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23" name="Text Box 15">
            <a:extLst>
              <a:ext uri="{FF2B5EF4-FFF2-40B4-BE49-F238E27FC236}">
                <a16:creationId xmlns:a16="http://schemas.microsoft.com/office/drawing/2014/main" id="{4DD5781F-FE1C-251E-09D1-DBFFA32D918E}"/>
              </a:ext>
            </a:extLst>
          </p:cNvPr>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R-CF</a:t>
            </a:r>
            <a:endParaRPr lang="en-US" sz="900" dirty="0">
              <a:solidFill>
                <a:schemeClr val="tx1"/>
              </a:solidFill>
              <a:latin typeface="Calibri" pitchFamily="34" charset="0"/>
            </a:endParaRPr>
          </a:p>
        </p:txBody>
      </p:sp>
      <p:sp>
        <p:nvSpPr>
          <p:cNvPr id="24" name="Oval 7">
            <a:extLst>
              <a:ext uri="{FF2B5EF4-FFF2-40B4-BE49-F238E27FC236}">
                <a16:creationId xmlns:a16="http://schemas.microsoft.com/office/drawing/2014/main" id="{DF8B034E-FB44-02F4-7E09-5C618F7763EA}"/>
              </a:ext>
            </a:extLst>
          </p:cNvPr>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R-AF</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25" name="Oval 7">
            <a:extLst>
              <a:ext uri="{FF2B5EF4-FFF2-40B4-BE49-F238E27FC236}">
                <a16:creationId xmlns:a16="http://schemas.microsoft.com/office/drawing/2014/main" id="{E0BD00F2-B8FE-CEA0-6DE4-907AA6A9468F}"/>
              </a:ext>
            </a:extLst>
          </p:cNvPr>
          <p:cNvSpPr>
            <a:spLocks noChangeArrowheads="1"/>
          </p:cNvSpPr>
          <p:nvPr/>
        </p:nvSpPr>
        <p:spPr bwMode="auto">
          <a:xfrm>
            <a:off x="1828800" y="2667000"/>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USLP</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26" name="Straight Connector 25">
            <a:extLst>
              <a:ext uri="{FF2B5EF4-FFF2-40B4-BE49-F238E27FC236}">
                <a16:creationId xmlns:a16="http://schemas.microsoft.com/office/drawing/2014/main" id="{0B11772B-5122-534A-5D90-FA1AACDE92FB}"/>
              </a:ext>
            </a:extLst>
          </p:cNvPr>
          <p:cNvCxnSpPr>
            <a:cxnSpLocks noChangeShapeType="1"/>
            <a:stCxn id="25" idx="4"/>
            <a:endCxn id="27" idx="0"/>
          </p:cNvCxnSpPr>
          <p:nvPr/>
        </p:nvCxnSpPr>
        <p:spPr bwMode="auto">
          <a:xfrm>
            <a:off x="2335213" y="2963863"/>
            <a:ext cx="7144" cy="525462"/>
          </a:xfrm>
          <a:prstGeom prst="line">
            <a:avLst/>
          </a:prstGeom>
          <a:noFill/>
          <a:ln w="19050">
            <a:solidFill>
              <a:srgbClr val="00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7" name="Text Box 15">
            <a:extLst>
              <a:ext uri="{FF2B5EF4-FFF2-40B4-BE49-F238E27FC236}">
                <a16:creationId xmlns:a16="http://schemas.microsoft.com/office/drawing/2014/main" id="{BC8C1E61-908F-A2BF-6F4C-1913EF0AFA38}"/>
              </a:ext>
            </a:extLst>
          </p:cNvPr>
          <p:cNvSpPr txBox="1">
            <a:spLocks noChangeArrowheads="1"/>
          </p:cNvSpPr>
          <p:nvPr/>
        </p:nvSpPr>
        <p:spPr bwMode="auto">
          <a:xfrm>
            <a:off x="2057400"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28" name="Text Box 12">
            <a:extLst>
              <a:ext uri="{FF2B5EF4-FFF2-40B4-BE49-F238E27FC236}">
                <a16:creationId xmlns:a16="http://schemas.microsoft.com/office/drawing/2014/main" id="{6FF89CF4-0F0A-7C41-678F-1DB5A9A62666}"/>
              </a:ext>
            </a:extLst>
          </p:cNvPr>
          <p:cNvSpPr txBox="1">
            <a:spLocks noChangeArrowheads="1"/>
          </p:cNvSpPr>
          <p:nvPr/>
        </p:nvSpPr>
        <p:spPr bwMode="auto">
          <a:xfrm>
            <a:off x="2057400"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30" name="Oval 7">
            <a:extLst>
              <a:ext uri="{FF2B5EF4-FFF2-40B4-BE49-F238E27FC236}">
                <a16:creationId xmlns:a16="http://schemas.microsoft.com/office/drawing/2014/main" id="{585AA658-27EE-EA4D-CEA3-BECEF02D09A1}"/>
              </a:ext>
            </a:extLst>
          </p:cNvPr>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USLP</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sp>
        <p:nvSpPr>
          <p:cNvPr id="31" name="Text Box 16">
            <a:extLst>
              <a:ext uri="{FF2B5EF4-FFF2-40B4-BE49-F238E27FC236}">
                <a16:creationId xmlns:a16="http://schemas.microsoft.com/office/drawing/2014/main" id="{F07D3CEB-C019-1D70-0237-BC283F05FBF7}"/>
              </a:ext>
            </a:extLst>
          </p:cNvPr>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32" name="Straight Connector 31">
            <a:extLst>
              <a:ext uri="{FF2B5EF4-FFF2-40B4-BE49-F238E27FC236}">
                <a16:creationId xmlns:a16="http://schemas.microsoft.com/office/drawing/2014/main" id="{E8836538-78BC-0E43-036F-103A18C86A8D}"/>
              </a:ext>
            </a:extLst>
          </p:cNvPr>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3" name="Text Box 15">
            <a:extLst>
              <a:ext uri="{FF2B5EF4-FFF2-40B4-BE49-F238E27FC236}">
                <a16:creationId xmlns:a16="http://schemas.microsoft.com/office/drawing/2014/main" id="{B898D1CD-C024-3153-8F2D-9A3CAB5DD61C}"/>
              </a:ext>
            </a:extLst>
          </p:cNvPr>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4" name="Text Box 15">
            <a:extLst>
              <a:ext uri="{FF2B5EF4-FFF2-40B4-BE49-F238E27FC236}">
                <a16:creationId xmlns:a16="http://schemas.microsoft.com/office/drawing/2014/main" id="{F4147679-5DEC-D81C-FA38-AC4EE1FB8368}"/>
              </a:ext>
            </a:extLst>
          </p:cNvPr>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R-CF</a:t>
            </a:r>
            <a:endParaRPr lang="en-US" sz="900" dirty="0">
              <a:solidFill>
                <a:schemeClr val="tx1"/>
              </a:solidFill>
              <a:latin typeface="Calibri" pitchFamily="34" charset="0"/>
            </a:endParaRPr>
          </a:p>
        </p:txBody>
      </p:sp>
      <p:sp>
        <p:nvSpPr>
          <p:cNvPr id="35" name="Text Box 15">
            <a:extLst>
              <a:ext uri="{FF2B5EF4-FFF2-40B4-BE49-F238E27FC236}">
                <a16:creationId xmlns:a16="http://schemas.microsoft.com/office/drawing/2014/main" id="{08046EDA-39AE-F6D3-D39C-9ED4970B3A6D}"/>
              </a:ext>
            </a:extLst>
          </p:cNvPr>
          <p:cNvSpPr txBox="1">
            <a:spLocks noChangeArrowheads="1"/>
          </p:cNvSpPr>
          <p:nvPr/>
        </p:nvSpPr>
        <p:spPr bwMode="auto">
          <a:xfrm>
            <a:off x="6188075" y="327660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37" name="TextBox 36">
            <a:extLst>
              <a:ext uri="{FF2B5EF4-FFF2-40B4-BE49-F238E27FC236}">
                <a16:creationId xmlns:a16="http://schemas.microsoft.com/office/drawing/2014/main" id="{EBB55A40-7ED2-2FBB-F552-F1088FF370D3}"/>
              </a:ext>
            </a:extLst>
          </p:cNvPr>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48" name="Text Box 12">
            <a:extLst>
              <a:ext uri="{FF2B5EF4-FFF2-40B4-BE49-F238E27FC236}">
                <a16:creationId xmlns:a16="http://schemas.microsoft.com/office/drawing/2014/main" id="{2936B915-5744-B0B8-CC8F-7B96670DC586}"/>
              </a:ext>
            </a:extLst>
          </p:cNvPr>
          <p:cNvSpPr txBox="1">
            <a:spLocks noChangeArrowheads="1"/>
          </p:cNvSpPr>
          <p:nvPr/>
        </p:nvSpPr>
        <p:spPr bwMode="auto">
          <a:xfrm>
            <a:off x="3752504" y="3702039"/>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cxnSp>
        <p:nvCxnSpPr>
          <p:cNvPr id="50" name="Straight Connector 49">
            <a:extLst>
              <a:ext uri="{FF2B5EF4-FFF2-40B4-BE49-F238E27FC236}">
                <a16:creationId xmlns:a16="http://schemas.microsoft.com/office/drawing/2014/main" id="{DC03C770-1030-629C-A178-78319289F952}"/>
              </a:ext>
            </a:extLst>
          </p:cNvPr>
          <p:cNvCxnSpPr>
            <a:cxnSpLocks noChangeShapeType="1"/>
            <a:endCxn id="28" idx="0"/>
          </p:cNvCxnSpPr>
          <p:nvPr/>
        </p:nvCxnSpPr>
        <p:spPr bwMode="auto">
          <a:xfrm>
            <a:off x="2325687" y="3668712"/>
            <a:ext cx="16670" cy="2540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9" name="Text Box 12">
            <a:extLst>
              <a:ext uri="{FF2B5EF4-FFF2-40B4-BE49-F238E27FC236}">
                <a16:creationId xmlns:a16="http://schemas.microsoft.com/office/drawing/2014/main" id="{18416C1F-85AF-D82E-5161-40A76CB7052F}"/>
              </a:ext>
            </a:extLst>
          </p:cNvPr>
          <p:cNvSpPr txBox="1">
            <a:spLocks noChangeArrowheads="1"/>
          </p:cNvSpPr>
          <p:nvPr/>
        </p:nvSpPr>
        <p:spPr bwMode="auto">
          <a:xfrm>
            <a:off x="2057400"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Tree>
    <p:extLst>
      <p:ext uri="{BB962C8B-B14F-4D97-AF65-F5344CB8AC3E}">
        <p14:creationId xmlns:p14="http://schemas.microsoft.com/office/powerpoint/2010/main" val="2226081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229" y="497282"/>
            <a:ext cx="5829300" cy="571500"/>
          </a:xfrm>
        </p:spPr>
        <p:txBody>
          <a:bodyPr vert="horz" lIns="68580" tIns="34290" rIns="68580" bIns="34290" rtlCol="0" anchor="ctr" anchorCtr="0">
            <a:normAutofit fontScale="90000"/>
          </a:bodyPr>
          <a:lstStyle/>
          <a:p>
            <a:r>
              <a:rPr lang="en-US" sz="2400" dirty="0">
                <a:solidFill>
                  <a:schemeClr val="tx1"/>
                </a:solidFill>
              </a:rPr>
              <a:t>CCSDS – “Full Stack” with Relay assets Forward, </a:t>
            </a:r>
            <a:r>
              <a:rPr lang="en-US" sz="2400" u="sng" dirty="0">
                <a:solidFill>
                  <a:schemeClr val="tx1"/>
                </a:solidFill>
              </a:rPr>
              <a:t>SSI Class 2 ESLT</a:t>
            </a:r>
            <a:br>
              <a:rPr lang="en-US" sz="2400" dirty="0">
                <a:solidFill>
                  <a:schemeClr val="tx1"/>
                </a:solidFill>
              </a:rPr>
            </a:br>
            <a:r>
              <a:rPr lang="en-US" sz="2400" dirty="0">
                <a:solidFill>
                  <a:schemeClr val="tx1"/>
                </a:solidFill>
              </a:rPr>
              <a:t>(no security shown)</a:t>
            </a:r>
          </a:p>
        </p:txBody>
      </p:sp>
      <p:cxnSp>
        <p:nvCxnSpPr>
          <p:cNvPr id="140" name="Straight Connector 151"/>
          <p:cNvCxnSpPr>
            <a:cxnSpLocks noChangeShapeType="1"/>
          </p:cNvCxnSpPr>
          <p:nvPr/>
        </p:nvCxnSpPr>
        <p:spPr bwMode="auto">
          <a:xfrm>
            <a:off x="4743450" y="5225756"/>
            <a:ext cx="30289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143" name="Text Box 57"/>
          <p:cNvSpPr txBox="1">
            <a:spLocks noChangeArrowheads="1"/>
          </p:cNvSpPr>
          <p:nvPr/>
        </p:nvSpPr>
        <p:spPr bwMode="auto">
          <a:xfrm>
            <a:off x="2989935" y="5187991"/>
            <a:ext cx="89058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dirty="0">
                <a:solidFill>
                  <a:srgbClr val="000099"/>
                </a:solidFill>
                <a:latin typeface="Calibri" pitchFamily="34" charset="0"/>
              </a:rPr>
              <a:t>Inter Satellite</a:t>
            </a:r>
          </a:p>
          <a:p>
            <a:pPr algn="ctr" eaLnBrk="1" hangingPunct="1"/>
            <a:r>
              <a:rPr lang="en-GB" sz="750" dirty="0">
                <a:solidFill>
                  <a:srgbClr val="000099"/>
                </a:solidFill>
                <a:latin typeface="Calibri" pitchFamily="34" charset="0"/>
              </a:rPr>
              <a:t>Link</a:t>
            </a:r>
          </a:p>
        </p:txBody>
      </p:sp>
      <p:sp>
        <p:nvSpPr>
          <p:cNvPr id="144" name="Text Box 57"/>
          <p:cNvSpPr txBox="1">
            <a:spLocks noChangeArrowheads="1"/>
          </p:cNvSpPr>
          <p:nvPr/>
        </p:nvSpPr>
        <p:spPr bwMode="auto">
          <a:xfrm>
            <a:off x="5928123" y="5223717"/>
            <a:ext cx="78224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dirty="0">
                <a:solidFill>
                  <a:srgbClr val="000099"/>
                </a:solidFill>
                <a:latin typeface="Calibri" pitchFamily="34" charset="0"/>
              </a:rPr>
              <a:t>Terrestrial</a:t>
            </a:r>
          </a:p>
          <a:p>
            <a:pPr algn="ctr" eaLnBrk="1" hangingPunct="1"/>
            <a:r>
              <a:rPr lang="en-GB" sz="750" dirty="0">
                <a:solidFill>
                  <a:srgbClr val="000099"/>
                </a:solidFill>
                <a:latin typeface="Calibri" pitchFamily="34" charset="0"/>
              </a:rPr>
              <a:t>WAN</a:t>
            </a:r>
          </a:p>
        </p:txBody>
      </p:sp>
      <p:sp>
        <p:nvSpPr>
          <p:cNvPr id="145" name="Rectangle 97"/>
          <p:cNvSpPr>
            <a:spLocks noChangeArrowheads="1"/>
          </p:cNvSpPr>
          <p:nvPr/>
        </p:nvSpPr>
        <p:spPr bwMode="auto">
          <a:xfrm>
            <a:off x="2209801" y="2169422"/>
            <a:ext cx="1173956" cy="2877740"/>
          </a:xfrm>
          <a:prstGeom prst="cube">
            <a:avLst>
              <a:gd name="adj" fmla="val 4333"/>
            </a:avLst>
          </a:prstGeom>
          <a:solidFill>
            <a:schemeClr val="accent5">
              <a:lumMod val="50000"/>
              <a:alpha val="49000"/>
            </a:schemeClr>
          </a:solidFill>
          <a:ln w="9525">
            <a:noFill/>
            <a:round/>
            <a:headEnd/>
            <a:tailEnd/>
          </a:ln>
          <a:extLst>
            <a:ext uri="{91240B29-F687-4f45-9708-019B960494DF}">
              <a14:hiddenLine xmlns="" xmlns:a14="http://schemas.microsoft.com/office/drawing/2010/main" w="38100">
                <a:solidFill>
                  <a:srgbClr val="000000"/>
                </a:solidFill>
                <a:round/>
                <a:headEnd/>
                <a:tailEnd/>
              </a14:hiddenLine>
            </a:ext>
          </a:extLst>
        </p:spPr>
        <p:txBody>
          <a:bodyPr anchor="ctr" anchorCtr="0"/>
          <a:lstStyle/>
          <a:p>
            <a:pPr algn="ctr"/>
            <a:endParaRPr kumimoji="1" lang="en-GB" sz="1800"/>
          </a:p>
        </p:txBody>
      </p:sp>
      <p:sp>
        <p:nvSpPr>
          <p:cNvPr id="146" name="Rectangle 669"/>
          <p:cNvSpPr>
            <a:spLocks noChangeArrowheads="1"/>
          </p:cNvSpPr>
          <p:nvPr/>
        </p:nvSpPr>
        <p:spPr bwMode="auto">
          <a:xfrm>
            <a:off x="2302074" y="2212842"/>
            <a:ext cx="98941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Space </a:t>
            </a:r>
            <a:br>
              <a:rPr lang="en-US" sz="750" dirty="0"/>
            </a:br>
            <a:r>
              <a:rPr lang="en-US" sz="750" dirty="0"/>
              <a:t>Routing Node - B</a:t>
            </a:r>
          </a:p>
        </p:txBody>
      </p:sp>
      <p:sp>
        <p:nvSpPr>
          <p:cNvPr id="147" name="Rectangle 591"/>
          <p:cNvSpPr>
            <a:spLocks noChangeArrowheads="1"/>
          </p:cNvSpPr>
          <p:nvPr/>
        </p:nvSpPr>
        <p:spPr bwMode="auto">
          <a:xfrm>
            <a:off x="2446734" y="1925343"/>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cxnSp>
        <p:nvCxnSpPr>
          <p:cNvPr id="148" name="Elbow Connector 176"/>
          <p:cNvCxnSpPr>
            <a:cxnSpLocks noChangeShapeType="1"/>
            <a:stCxn id="242" idx="3"/>
            <a:endCxn id="207" idx="1"/>
          </p:cNvCxnSpPr>
          <p:nvPr/>
        </p:nvCxnSpPr>
        <p:spPr bwMode="auto">
          <a:xfrm flipV="1">
            <a:off x="3240882" y="4806656"/>
            <a:ext cx="420291"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179" name="Rectangle 97"/>
          <p:cNvSpPr>
            <a:spLocks noChangeArrowheads="1"/>
          </p:cNvSpPr>
          <p:nvPr/>
        </p:nvSpPr>
        <p:spPr bwMode="auto">
          <a:xfrm>
            <a:off x="4847035" y="2169422"/>
            <a:ext cx="1315640" cy="28717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nchor="ctr" anchorCtr="0"/>
          <a:lstStyle/>
          <a:p>
            <a:pPr algn="ctr"/>
            <a:endParaRPr kumimoji="1" lang="en-GB" sz="1800"/>
          </a:p>
        </p:txBody>
      </p:sp>
      <p:cxnSp>
        <p:nvCxnSpPr>
          <p:cNvPr id="180" name="Straight Connector 157"/>
          <p:cNvCxnSpPr>
            <a:cxnSpLocks noChangeShapeType="1"/>
          </p:cNvCxnSpPr>
          <p:nvPr/>
        </p:nvCxnSpPr>
        <p:spPr bwMode="auto">
          <a:xfrm rot="5400000">
            <a:off x="5741194" y="5051924"/>
            <a:ext cx="3429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181" name="Rectangle 669"/>
          <p:cNvSpPr>
            <a:spLocks noChangeArrowheads="1"/>
          </p:cNvSpPr>
          <p:nvPr/>
        </p:nvSpPr>
        <p:spPr bwMode="auto">
          <a:xfrm>
            <a:off x="5010151" y="2212842"/>
            <a:ext cx="98940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a:t>Earth-Space</a:t>
            </a:r>
          </a:p>
          <a:p>
            <a:pPr algn="ctr"/>
            <a:r>
              <a:rPr lang="en-US" sz="750"/>
              <a:t>Link Terminal</a:t>
            </a:r>
          </a:p>
        </p:txBody>
      </p:sp>
      <p:sp>
        <p:nvSpPr>
          <p:cNvPr id="182" name="Text Box 57"/>
          <p:cNvSpPr txBox="1">
            <a:spLocks noChangeArrowheads="1"/>
          </p:cNvSpPr>
          <p:nvPr/>
        </p:nvSpPr>
        <p:spPr bwMode="auto">
          <a:xfrm>
            <a:off x="4400550" y="5193952"/>
            <a:ext cx="89058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dirty="0">
                <a:solidFill>
                  <a:srgbClr val="000099"/>
                </a:solidFill>
                <a:latin typeface="Calibri" pitchFamily="34" charset="0"/>
              </a:rPr>
              <a:t>Space-Ground</a:t>
            </a:r>
          </a:p>
          <a:p>
            <a:pPr algn="ctr" eaLnBrk="1" hangingPunct="1"/>
            <a:r>
              <a:rPr lang="en-GB" sz="750" dirty="0">
                <a:solidFill>
                  <a:srgbClr val="000099"/>
                </a:solidFill>
                <a:latin typeface="Calibri" pitchFamily="34" charset="0"/>
              </a:rPr>
              <a:t>CCSDS Protocols</a:t>
            </a:r>
          </a:p>
        </p:txBody>
      </p:sp>
      <p:sp>
        <p:nvSpPr>
          <p:cNvPr id="183" name="Rectangle 591"/>
          <p:cNvSpPr>
            <a:spLocks noChangeArrowheads="1"/>
          </p:cNvSpPr>
          <p:nvPr/>
        </p:nvSpPr>
        <p:spPr bwMode="auto">
          <a:xfrm>
            <a:off x="5154811" y="1925343"/>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sp>
        <p:nvSpPr>
          <p:cNvPr id="184" name="Text Box 12"/>
          <p:cNvSpPr txBox="1">
            <a:spLocks noChangeArrowheads="1"/>
          </p:cNvSpPr>
          <p:nvPr/>
        </p:nvSpPr>
        <p:spPr bwMode="auto">
          <a:xfrm>
            <a:off x="4913710" y="4739981"/>
            <a:ext cx="428625"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RF &amp; Mod</a:t>
            </a:r>
            <a:endParaRPr lang="en-US" sz="675">
              <a:solidFill>
                <a:schemeClr val="tx1"/>
              </a:solidFill>
              <a:latin typeface="Calibri" pitchFamily="34" charset="0"/>
            </a:endParaRPr>
          </a:p>
        </p:txBody>
      </p:sp>
      <p:sp>
        <p:nvSpPr>
          <p:cNvPr id="185" name="Text Box 16"/>
          <p:cNvSpPr txBox="1">
            <a:spLocks noChangeArrowheads="1"/>
          </p:cNvSpPr>
          <p:nvPr/>
        </p:nvSpPr>
        <p:spPr bwMode="auto">
          <a:xfrm>
            <a:off x="5443537" y="4741172"/>
            <a:ext cx="671513"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186" name="Straight Connector 185"/>
          <p:cNvCxnSpPr>
            <a:cxnSpLocks noChangeShapeType="1"/>
            <a:stCxn id="192" idx="3"/>
            <a:endCxn id="184" idx="0"/>
          </p:cNvCxnSpPr>
          <p:nvPr/>
        </p:nvCxnSpPr>
        <p:spPr bwMode="auto">
          <a:xfrm>
            <a:off x="5104209" y="3391003"/>
            <a:ext cx="23813" cy="134897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87" name="Straight Connector 186"/>
          <p:cNvCxnSpPr>
            <a:cxnSpLocks noChangeShapeType="1"/>
            <a:stCxn id="191" idx="5"/>
          </p:cNvCxnSpPr>
          <p:nvPr/>
        </p:nvCxnSpPr>
        <p:spPr bwMode="auto">
          <a:xfrm>
            <a:off x="5650706" y="4324453"/>
            <a:ext cx="0" cy="416719"/>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88" name="Text Box 15"/>
          <p:cNvSpPr txBox="1">
            <a:spLocks noChangeArrowheads="1"/>
          </p:cNvSpPr>
          <p:nvPr/>
        </p:nvSpPr>
        <p:spPr bwMode="auto">
          <a:xfrm>
            <a:off x="5443537" y="4579247"/>
            <a:ext cx="671513"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189" name="Text Box 12"/>
          <p:cNvSpPr txBox="1">
            <a:spLocks noChangeArrowheads="1"/>
          </p:cNvSpPr>
          <p:nvPr/>
        </p:nvSpPr>
        <p:spPr bwMode="auto">
          <a:xfrm>
            <a:off x="4913710" y="4579247"/>
            <a:ext cx="428625"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190" name="Text Box 15"/>
          <p:cNvSpPr txBox="1">
            <a:spLocks noChangeArrowheads="1"/>
          </p:cNvSpPr>
          <p:nvPr/>
        </p:nvSpPr>
        <p:spPr bwMode="auto">
          <a:xfrm>
            <a:off x="5443538" y="4414940"/>
            <a:ext cx="427435"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CSTS-FF</a:t>
            </a:r>
            <a:endParaRPr lang="en-US" sz="675" dirty="0">
              <a:solidFill>
                <a:schemeClr val="tx1"/>
              </a:solidFill>
              <a:latin typeface="Calibri" pitchFamily="34" charset="0"/>
            </a:endParaRPr>
          </a:p>
        </p:txBody>
      </p:sp>
      <p:sp>
        <p:nvSpPr>
          <p:cNvPr id="191" name="Oval 7"/>
          <p:cNvSpPr>
            <a:spLocks noChangeArrowheads="1"/>
          </p:cNvSpPr>
          <p:nvPr/>
        </p:nvSpPr>
        <p:spPr bwMode="auto">
          <a:xfrm>
            <a:off x="5018485" y="4135144"/>
            <a:ext cx="740569" cy="22264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CSTS F-Frame</a:t>
            </a:r>
          </a:p>
          <a:p>
            <a:pPr algn="ctr">
              <a:lnSpc>
                <a:spcPct val="80000"/>
              </a:lnSpc>
            </a:pPr>
            <a:r>
              <a:rPr lang="en-US" sz="675" dirty="0">
                <a:latin typeface="Calibri" pitchFamily="34" charset="0"/>
                <a:ea typeface="ÇlÇr ñæí©" charset="-128"/>
              </a:rPr>
              <a:t>Production</a:t>
            </a:r>
            <a:endParaRPr lang="en-US" sz="675" dirty="0">
              <a:latin typeface="Calibri" pitchFamily="34" charset="0"/>
            </a:endParaRPr>
          </a:p>
        </p:txBody>
      </p:sp>
      <p:sp>
        <p:nvSpPr>
          <p:cNvPr id="192" name="Oval 7"/>
          <p:cNvSpPr>
            <a:spLocks noChangeArrowheads="1"/>
          </p:cNvSpPr>
          <p:nvPr/>
        </p:nvSpPr>
        <p:spPr bwMode="auto">
          <a:xfrm>
            <a:off x="4995863" y="3206456"/>
            <a:ext cx="740569" cy="216694"/>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Bundle Agent</a:t>
            </a:r>
            <a:br>
              <a:rPr lang="en-US" sz="675" dirty="0">
                <a:latin typeface="Calibri" pitchFamily="34" charset="0"/>
                <a:ea typeface="ÇlÇr ñæí©" charset="-128"/>
              </a:rPr>
            </a:br>
            <a:r>
              <a:rPr lang="en-US" sz="675" dirty="0">
                <a:latin typeface="Calibri" pitchFamily="34" charset="0"/>
                <a:ea typeface="ÇlÇr ñæí©" charset="-128"/>
              </a:rPr>
              <a:t>(Router/S&amp;F)</a:t>
            </a:r>
          </a:p>
        </p:txBody>
      </p:sp>
      <p:sp>
        <p:nvSpPr>
          <p:cNvPr id="193" name="Magnetic Disk 18"/>
          <p:cNvSpPr/>
          <p:nvPr/>
        </p:nvSpPr>
        <p:spPr>
          <a:xfrm>
            <a:off x="5256610" y="2871891"/>
            <a:ext cx="201215" cy="269081"/>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cxnSp>
        <p:nvCxnSpPr>
          <p:cNvPr id="194" name="Elbow Connector 274"/>
          <p:cNvCxnSpPr>
            <a:cxnSpLocks noChangeShapeType="1"/>
            <a:stCxn id="193" idx="4"/>
            <a:endCxn id="192" idx="7"/>
          </p:cNvCxnSpPr>
          <p:nvPr/>
        </p:nvCxnSpPr>
        <p:spPr bwMode="auto">
          <a:xfrm>
            <a:off x="5457825" y="3006431"/>
            <a:ext cx="170260" cy="230981"/>
          </a:xfrm>
          <a:prstGeom prst="bentConnector2">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195" name="Elbow Connector 15"/>
          <p:cNvCxnSpPr>
            <a:cxnSpLocks noChangeShapeType="1"/>
            <a:stCxn id="193" idx="2"/>
            <a:endCxn id="192" idx="1"/>
          </p:cNvCxnSpPr>
          <p:nvPr/>
        </p:nvCxnSpPr>
        <p:spPr bwMode="auto">
          <a:xfrm rot="10800000" flipV="1">
            <a:off x="5104210" y="3006431"/>
            <a:ext cx="152400" cy="230981"/>
          </a:xfrm>
          <a:prstGeom prst="bentConnector2">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196" name="Text Box 15"/>
          <p:cNvSpPr txBox="1">
            <a:spLocks noChangeArrowheads="1"/>
          </p:cNvSpPr>
          <p:nvPr/>
        </p:nvSpPr>
        <p:spPr bwMode="auto">
          <a:xfrm>
            <a:off x="4902994" y="3800578"/>
            <a:ext cx="42624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ENCAP</a:t>
            </a:r>
            <a:endParaRPr lang="en-US" sz="675">
              <a:solidFill>
                <a:schemeClr val="tx1"/>
              </a:solidFill>
              <a:latin typeface="Calibri" pitchFamily="34" charset="0"/>
            </a:endParaRPr>
          </a:p>
        </p:txBody>
      </p:sp>
      <p:sp>
        <p:nvSpPr>
          <p:cNvPr id="197" name="Text Box 15"/>
          <p:cNvSpPr txBox="1">
            <a:spLocks noChangeArrowheads="1"/>
          </p:cNvSpPr>
          <p:nvPr/>
        </p:nvSpPr>
        <p:spPr bwMode="auto">
          <a:xfrm>
            <a:off x="4899423" y="3475536"/>
            <a:ext cx="425053"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199" name="Text Box 15"/>
          <p:cNvSpPr txBox="1">
            <a:spLocks noChangeArrowheads="1"/>
          </p:cNvSpPr>
          <p:nvPr/>
        </p:nvSpPr>
        <p:spPr bwMode="auto">
          <a:xfrm>
            <a:off x="4901804" y="3637461"/>
            <a:ext cx="425053"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LTP</a:t>
            </a:r>
            <a:endParaRPr lang="en-US" sz="675">
              <a:solidFill>
                <a:schemeClr val="tx1"/>
              </a:solidFill>
              <a:latin typeface="Calibri" pitchFamily="34" charset="0"/>
            </a:endParaRPr>
          </a:p>
        </p:txBody>
      </p:sp>
      <p:sp>
        <p:nvSpPr>
          <p:cNvPr id="200" name="Text Box 15"/>
          <p:cNvSpPr txBox="1">
            <a:spLocks noChangeArrowheads="1"/>
          </p:cNvSpPr>
          <p:nvPr/>
        </p:nvSpPr>
        <p:spPr bwMode="auto">
          <a:xfrm>
            <a:off x="4902994" y="3962503"/>
            <a:ext cx="428625"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USLP</a:t>
            </a:r>
            <a:endParaRPr lang="en-US" sz="675" dirty="0">
              <a:solidFill>
                <a:schemeClr val="tx1"/>
              </a:solidFill>
              <a:latin typeface="Calibri" pitchFamily="34" charset="0"/>
            </a:endParaRPr>
          </a:p>
        </p:txBody>
      </p:sp>
      <p:cxnSp>
        <p:nvCxnSpPr>
          <p:cNvPr id="201" name="Straight Connector 200"/>
          <p:cNvCxnSpPr>
            <a:cxnSpLocks noChangeShapeType="1"/>
          </p:cNvCxnSpPr>
          <p:nvPr/>
        </p:nvCxnSpPr>
        <p:spPr bwMode="auto">
          <a:xfrm>
            <a:off x="6012656" y="3613650"/>
            <a:ext cx="0" cy="96559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202" name="Straight Connector 201"/>
          <p:cNvCxnSpPr>
            <a:cxnSpLocks noChangeShapeType="1"/>
            <a:stCxn id="192" idx="5"/>
          </p:cNvCxnSpPr>
          <p:nvPr/>
        </p:nvCxnSpPr>
        <p:spPr bwMode="auto">
          <a:xfrm>
            <a:off x="5628085" y="3391003"/>
            <a:ext cx="0" cy="111919"/>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03" name="Text Box 15"/>
          <p:cNvSpPr txBox="1">
            <a:spLocks noChangeArrowheads="1"/>
          </p:cNvSpPr>
          <p:nvPr/>
        </p:nvSpPr>
        <p:spPr bwMode="auto">
          <a:xfrm>
            <a:off x="5451873" y="3475536"/>
            <a:ext cx="663178"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04" name="Rectangle 97"/>
          <p:cNvSpPr>
            <a:spLocks noChangeArrowheads="1"/>
          </p:cNvSpPr>
          <p:nvPr/>
        </p:nvSpPr>
        <p:spPr bwMode="auto">
          <a:xfrm>
            <a:off x="3525441" y="2169422"/>
            <a:ext cx="1175146" cy="2878931"/>
          </a:xfrm>
          <a:prstGeom prst="cube">
            <a:avLst>
              <a:gd name="adj" fmla="val 2597"/>
            </a:avLst>
          </a:prstGeom>
          <a:solidFill>
            <a:schemeClr val="accent5">
              <a:lumMod val="50000"/>
              <a:alpha val="49000"/>
            </a:schemeClr>
          </a:solidFill>
          <a:ln w="9525">
            <a:noFill/>
            <a:round/>
            <a:headEnd/>
            <a:tailEnd/>
          </a:ln>
        </p:spPr>
        <p:txBody>
          <a:bodyPr anchor="ctr" anchorCtr="0"/>
          <a:lstStyle/>
          <a:p>
            <a:pPr algn="ctr">
              <a:defRPr/>
            </a:pPr>
            <a:endParaRPr kumimoji="1" lang="en-GB" sz="1800"/>
          </a:p>
        </p:txBody>
      </p:sp>
      <p:sp>
        <p:nvSpPr>
          <p:cNvPr id="205" name="Rectangle 668"/>
          <p:cNvSpPr>
            <a:spLocks noChangeArrowheads="1"/>
          </p:cNvSpPr>
          <p:nvPr/>
        </p:nvSpPr>
        <p:spPr bwMode="auto">
          <a:xfrm>
            <a:off x="3618310" y="2212864"/>
            <a:ext cx="98941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Space </a:t>
            </a:r>
            <a:br>
              <a:rPr lang="en-US" sz="750" dirty="0"/>
            </a:br>
            <a:r>
              <a:rPr lang="en-US" sz="750" dirty="0"/>
              <a:t>Routing Node - A</a:t>
            </a:r>
          </a:p>
        </p:txBody>
      </p:sp>
      <p:sp>
        <p:nvSpPr>
          <p:cNvPr id="206" name="Rectangle 591"/>
          <p:cNvSpPr>
            <a:spLocks noChangeArrowheads="1"/>
          </p:cNvSpPr>
          <p:nvPr/>
        </p:nvSpPr>
        <p:spPr bwMode="auto">
          <a:xfrm>
            <a:off x="3762970" y="1917009"/>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sp>
        <p:nvSpPr>
          <p:cNvPr id="207" name="Text Box 12"/>
          <p:cNvSpPr txBox="1">
            <a:spLocks noChangeArrowheads="1"/>
          </p:cNvSpPr>
          <p:nvPr/>
        </p:nvSpPr>
        <p:spPr bwMode="auto">
          <a:xfrm>
            <a:off x="3661172" y="4737600"/>
            <a:ext cx="427434"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X-Band</a:t>
            </a:r>
            <a:endParaRPr lang="en-US" sz="675" dirty="0">
              <a:solidFill>
                <a:schemeClr val="tx1"/>
              </a:solidFill>
              <a:latin typeface="Calibri" pitchFamily="34" charset="0"/>
            </a:endParaRPr>
          </a:p>
        </p:txBody>
      </p:sp>
      <p:cxnSp>
        <p:nvCxnSpPr>
          <p:cNvPr id="208" name="Straight Connector 207"/>
          <p:cNvCxnSpPr>
            <a:cxnSpLocks noChangeShapeType="1"/>
            <a:stCxn id="210" idx="3"/>
            <a:endCxn id="207" idx="0"/>
          </p:cNvCxnSpPr>
          <p:nvPr/>
        </p:nvCxnSpPr>
        <p:spPr bwMode="auto">
          <a:xfrm>
            <a:off x="3868342" y="3839869"/>
            <a:ext cx="7144" cy="89773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09" name="Text Box 12"/>
          <p:cNvSpPr txBox="1">
            <a:spLocks noChangeArrowheads="1"/>
          </p:cNvSpPr>
          <p:nvPr/>
        </p:nvSpPr>
        <p:spPr bwMode="auto">
          <a:xfrm>
            <a:off x="3661172" y="4576865"/>
            <a:ext cx="42743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210" name="Oval 7"/>
          <p:cNvSpPr>
            <a:spLocks noChangeArrowheads="1"/>
          </p:cNvSpPr>
          <p:nvPr/>
        </p:nvSpPr>
        <p:spPr bwMode="auto">
          <a:xfrm>
            <a:off x="3759994" y="3654131"/>
            <a:ext cx="740569" cy="21788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Bundle Agent</a:t>
            </a:r>
            <a:br>
              <a:rPr lang="en-US" sz="675" dirty="0">
                <a:latin typeface="Calibri" pitchFamily="34" charset="0"/>
                <a:ea typeface="ÇlÇr ñæí©" charset="-128"/>
              </a:rPr>
            </a:br>
            <a:r>
              <a:rPr lang="en-US" sz="675" dirty="0">
                <a:latin typeface="Calibri" pitchFamily="34" charset="0"/>
                <a:ea typeface="ÇlÇr ñæí©" charset="-128"/>
              </a:rPr>
              <a:t>(Router/S&amp;F)</a:t>
            </a:r>
          </a:p>
        </p:txBody>
      </p:sp>
      <p:sp>
        <p:nvSpPr>
          <p:cNvPr id="212" name="Magnetic Disk 18"/>
          <p:cNvSpPr/>
          <p:nvPr/>
        </p:nvSpPr>
        <p:spPr>
          <a:xfrm>
            <a:off x="4020741" y="3319566"/>
            <a:ext cx="200025" cy="269081"/>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cxnSp>
        <p:nvCxnSpPr>
          <p:cNvPr id="213" name="Elbow Connector 274"/>
          <p:cNvCxnSpPr>
            <a:cxnSpLocks noChangeShapeType="1"/>
            <a:stCxn id="212" idx="4"/>
            <a:endCxn id="210" idx="7"/>
          </p:cNvCxnSpPr>
          <p:nvPr/>
        </p:nvCxnSpPr>
        <p:spPr bwMode="auto">
          <a:xfrm>
            <a:off x="4220766" y="3454106"/>
            <a:ext cx="171450" cy="232172"/>
          </a:xfrm>
          <a:prstGeom prst="bentConnector2">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214" name="Elbow Connector 15"/>
          <p:cNvCxnSpPr>
            <a:cxnSpLocks noChangeShapeType="1"/>
            <a:stCxn id="212" idx="2"/>
            <a:endCxn id="210" idx="1"/>
          </p:cNvCxnSpPr>
          <p:nvPr/>
        </p:nvCxnSpPr>
        <p:spPr bwMode="auto">
          <a:xfrm rot="10800000" flipV="1">
            <a:off x="3868341" y="3454106"/>
            <a:ext cx="152400" cy="232172"/>
          </a:xfrm>
          <a:prstGeom prst="bentConnector2">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215" name="Text Box 15"/>
          <p:cNvSpPr txBox="1">
            <a:spLocks noChangeArrowheads="1"/>
          </p:cNvSpPr>
          <p:nvPr/>
        </p:nvSpPr>
        <p:spPr bwMode="auto">
          <a:xfrm>
            <a:off x="3667126" y="4248253"/>
            <a:ext cx="42624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ENCAP</a:t>
            </a:r>
            <a:endParaRPr lang="en-US" sz="675">
              <a:solidFill>
                <a:schemeClr val="tx1"/>
              </a:solidFill>
              <a:latin typeface="Calibri" pitchFamily="34" charset="0"/>
            </a:endParaRPr>
          </a:p>
        </p:txBody>
      </p:sp>
      <p:sp>
        <p:nvSpPr>
          <p:cNvPr id="216" name="Text Box 15"/>
          <p:cNvSpPr txBox="1">
            <a:spLocks noChangeArrowheads="1"/>
          </p:cNvSpPr>
          <p:nvPr/>
        </p:nvSpPr>
        <p:spPr bwMode="auto">
          <a:xfrm>
            <a:off x="3663554" y="3924403"/>
            <a:ext cx="425053"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17" name="Text Box 15"/>
          <p:cNvSpPr txBox="1">
            <a:spLocks noChangeArrowheads="1"/>
          </p:cNvSpPr>
          <p:nvPr/>
        </p:nvSpPr>
        <p:spPr bwMode="auto">
          <a:xfrm>
            <a:off x="3667125" y="4411369"/>
            <a:ext cx="427435" cy="136922"/>
          </a:xfrm>
          <a:prstGeom prst="rect">
            <a:avLst/>
          </a:prstGeom>
          <a:solidFill>
            <a:srgbClr val="99CCFF"/>
          </a:solidFill>
          <a:ln w="9525">
            <a:solidFill>
              <a:srgbClr val="000000"/>
            </a:solidFill>
            <a:miter lim="800000"/>
            <a:headEnd/>
            <a:tailEnd/>
          </a:ln>
        </p:spPr>
        <p:txBody>
          <a:bodyPr lIns="0" tIns="23490" rIns="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USLP</a:t>
            </a:r>
            <a:endParaRPr lang="en-US" sz="675" dirty="0">
              <a:solidFill>
                <a:schemeClr val="tx1"/>
              </a:solidFill>
              <a:latin typeface="Calibri" pitchFamily="34" charset="0"/>
            </a:endParaRPr>
          </a:p>
        </p:txBody>
      </p:sp>
      <p:cxnSp>
        <p:nvCxnSpPr>
          <p:cNvPr id="219" name="Straight Connector 218"/>
          <p:cNvCxnSpPr>
            <a:cxnSpLocks noChangeShapeType="1"/>
          </p:cNvCxnSpPr>
          <p:nvPr/>
        </p:nvCxnSpPr>
        <p:spPr bwMode="auto">
          <a:xfrm>
            <a:off x="4393406" y="3839869"/>
            <a:ext cx="0" cy="902494"/>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20" name="Text Box 15"/>
          <p:cNvSpPr txBox="1">
            <a:spLocks noChangeArrowheads="1"/>
          </p:cNvSpPr>
          <p:nvPr/>
        </p:nvSpPr>
        <p:spPr bwMode="auto">
          <a:xfrm>
            <a:off x="4192192" y="4248253"/>
            <a:ext cx="42624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ENCAP</a:t>
            </a:r>
            <a:endParaRPr lang="en-US" sz="675">
              <a:solidFill>
                <a:schemeClr val="tx1"/>
              </a:solidFill>
              <a:latin typeface="Calibri" pitchFamily="34" charset="0"/>
            </a:endParaRPr>
          </a:p>
        </p:txBody>
      </p:sp>
      <p:sp>
        <p:nvSpPr>
          <p:cNvPr id="221" name="Text Box 15"/>
          <p:cNvSpPr txBox="1">
            <a:spLocks noChangeArrowheads="1"/>
          </p:cNvSpPr>
          <p:nvPr/>
        </p:nvSpPr>
        <p:spPr bwMode="auto">
          <a:xfrm>
            <a:off x="4188619" y="3924403"/>
            <a:ext cx="42505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22" name="Text Box 15"/>
          <p:cNvSpPr txBox="1">
            <a:spLocks noChangeArrowheads="1"/>
          </p:cNvSpPr>
          <p:nvPr/>
        </p:nvSpPr>
        <p:spPr bwMode="auto">
          <a:xfrm>
            <a:off x="4189810" y="4086328"/>
            <a:ext cx="42624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LTP</a:t>
            </a:r>
            <a:endParaRPr lang="en-US" sz="675">
              <a:solidFill>
                <a:schemeClr val="tx1"/>
              </a:solidFill>
              <a:latin typeface="Calibri" pitchFamily="34" charset="0"/>
            </a:endParaRPr>
          </a:p>
        </p:txBody>
      </p:sp>
      <p:sp>
        <p:nvSpPr>
          <p:cNvPr id="229" name="Text Box 12"/>
          <p:cNvSpPr txBox="1">
            <a:spLocks noChangeArrowheads="1"/>
          </p:cNvSpPr>
          <p:nvPr/>
        </p:nvSpPr>
        <p:spPr bwMode="auto">
          <a:xfrm>
            <a:off x="4186238" y="4576865"/>
            <a:ext cx="432197"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231" name="Text Box 15"/>
          <p:cNvSpPr txBox="1">
            <a:spLocks noChangeArrowheads="1"/>
          </p:cNvSpPr>
          <p:nvPr/>
        </p:nvSpPr>
        <p:spPr bwMode="auto">
          <a:xfrm>
            <a:off x="4186238" y="4411369"/>
            <a:ext cx="431006"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USLP</a:t>
            </a:r>
            <a:endParaRPr lang="en-US" sz="675" dirty="0">
              <a:solidFill>
                <a:schemeClr val="tx1"/>
              </a:solidFill>
              <a:latin typeface="Calibri" pitchFamily="34" charset="0"/>
            </a:endParaRPr>
          </a:p>
        </p:txBody>
      </p:sp>
      <p:sp>
        <p:nvSpPr>
          <p:cNvPr id="235" name="Oval 7"/>
          <p:cNvSpPr>
            <a:spLocks noChangeArrowheads="1"/>
          </p:cNvSpPr>
          <p:nvPr/>
        </p:nvSpPr>
        <p:spPr bwMode="auto">
          <a:xfrm>
            <a:off x="2382441" y="3655322"/>
            <a:ext cx="740569" cy="216694"/>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Bundle Agent</a:t>
            </a:r>
            <a:br>
              <a:rPr lang="en-US" sz="675" dirty="0">
                <a:latin typeface="Calibri" pitchFamily="34" charset="0"/>
                <a:ea typeface="ÇlÇr ñæí©" charset="-128"/>
              </a:rPr>
            </a:br>
            <a:r>
              <a:rPr lang="en-US" sz="675" dirty="0">
                <a:latin typeface="Calibri" pitchFamily="34" charset="0"/>
                <a:ea typeface="ÇlÇr ñæí©" charset="-128"/>
              </a:rPr>
              <a:t>(Router/S&amp;F)</a:t>
            </a:r>
          </a:p>
        </p:txBody>
      </p:sp>
      <p:sp>
        <p:nvSpPr>
          <p:cNvPr id="236" name="Magnetic Disk 18"/>
          <p:cNvSpPr/>
          <p:nvPr/>
        </p:nvSpPr>
        <p:spPr>
          <a:xfrm>
            <a:off x="2644379" y="3320756"/>
            <a:ext cx="200025" cy="269081"/>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cxnSp>
        <p:nvCxnSpPr>
          <p:cNvPr id="237" name="Elbow Connector 274"/>
          <p:cNvCxnSpPr>
            <a:cxnSpLocks noChangeShapeType="1"/>
            <a:stCxn id="236" idx="4"/>
            <a:endCxn id="235" idx="7"/>
          </p:cNvCxnSpPr>
          <p:nvPr/>
        </p:nvCxnSpPr>
        <p:spPr bwMode="auto">
          <a:xfrm>
            <a:off x="2844404" y="3455297"/>
            <a:ext cx="170259" cy="230981"/>
          </a:xfrm>
          <a:prstGeom prst="bentConnector2">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cxnSp>
        <p:nvCxnSpPr>
          <p:cNvPr id="238" name="Elbow Connector 15"/>
          <p:cNvCxnSpPr>
            <a:cxnSpLocks noChangeShapeType="1"/>
            <a:stCxn id="236" idx="2"/>
            <a:endCxn id="235" idx="1"/>
          </p:cNvCxnSpPr>
          <p:nvPr/>
        </p:nvCxnSpPr>
        <p:spPr bwMode="auto">
          <a:xfrm rot="10800000" flipV="1">
            <a:off x="2490788" y="3455297"/>
            <a:ext cx="153591" cy="230981"/>
          </a:xfrm>
          <a:prstGeom prst="bentConnector2">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242" name="Text Box 12"/>
          <p:cNvSpPr txBox="1">
            <a:spLocks noChangeArrowheads="1"/>
          </p:cNvSpPr>
          <p:nvPr/>
        </p:nvSpPr>
        <p:spPr bwMode="auto">
          <a:xfrm>
            <a:off x="2808686" y="4738791"/>
            <a:ext cx="432196"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X-Band</a:t>
            </a:r>
            <a:endParaRPr lang="en-US" sz="675" dirty="0">
              <a:solidFill>
                <a:schemeClr val="tx1"/>
              </a:solidFill>
              <a:latin typeface="Calibri" pitchFamily="34" charset="0"/>
            </a:endParaRPr>
          </a:p>
        </p:txBody>
      </p:sp>
      <p:cxnSp>
        <p:nvCxnSpPr>
          <p:cNvPr id="243" name="Straight Connector 242"/>
          <p:cNvCxnSpPr>
            <a:cxnSpLocks noChangeShapeType="1"/>
          </p:cNvCxnSpPr>
          <p:nvPr/>
        </p:nvCxnSpPr>
        <p:spPr bwMode="auto">
          <a:xfrm>
            <a:off x="3015854" y="3839869"/>
            <a:ext cx="0" cy="902494"/>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44" name="Text Box 15"/>
          <p:cNvSpPr txBox="1">
            <a:spLocks noChangeArrowheads="1"/>
          </p:cNvSpPr>
          <p:nvPr/>
        </p:nvSpPr>
        <p:spPr bwMode="auto">
          <a:xfrm>
            <a:off x="2814638" y="4249444"/>
            <a:ext cx="426244"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ENCAP</a:t>
            </a:r>
            <a:endParaRPr lang="en-US" sz="675">
              <a:solidFill>
                <a:schemeClr val="tx1"/>
              </a:solidFill>
              <a:latin typeface="Calibri" pitchFamily="34" charset="0"/>
            </a:endParaRPr>
          </a:p>
        </p:txBody>
      </p:sp>
      <p:sp>
        <p:nvSpPr>
          <p:cNvPr id="245" name="Text Box 15"/>
          <p:cNvSpPr txBox="1">
            <a:spLocks noChangeArrowheads="1"/>
          </p:cNvSpPr>
          <p:nvPr/>
        </p:nvSpPr>
        <p:spPr bwMode="auto">
          <a:xfrm>
            <a:off x="2811067" y="3924403"/>
            <a:ext cx="42624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46" name="Text Box 12"/>
          <p:cNvSpPr txBox="1">
            <a:spLocks noChangeArrowheads="1"/>
          </p:cNvSpPr>
          <p:nvPr/>
        </p:nvSpPr>
        <p:spPr bwMode="auto">
          <a:xfrm>
            <a:off x="2808686" y="4576865"/>
            <a:ext cx="432196"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 &amp; S</a:t>
            </a:r>
            <a:endParaRPr lang="en-US" sz="675">
              <a:solidFill>
                <a:schemeClr val="tx1"/>
              </a:solidFill>
              <a:latin typeface="Calibri" pitchFamily="34" charset="0"/>
            </a:endParaRPr>
          </a:p>
        </p:txBody>
      </p:sp>
      <p:sp>
        <p:nvSpPr>
          <p:cNvPr id="247" name="Text Box 15"/>
          <p:cNvSpPr txBox="1">
            <a:spLocks noChangeArrowheads="1"/>
          </p:cNvSpPr>
          <p:nvPr/>
        </p:nvSpPr>
        <p:spPr bwMode="auto">
          <a:xfrm>
            <a:off x="2808686" y="4411368"/>
            <a:ext cx="431006" cy="138113"/>
          </a:xfrm>
          <a:prstGeom prst="rect">
            <a:avLst/>
          </a:prstGeom>
          <a:solidFill>
            <a:srgbClr val="99CCFF"/>
          </a:solidFill>
          <a:ln w="9525">
            <a:solidFill>
              <a:srgbClr val="000000"/>
            </a:solidFill>
            <a:miter lim="800000"/>
            <a:headEnd/>
            <a:tailEnd/>
          </a:ln>
        </p:spPr>
        <p:txBody>
          <a:bodyPr lIns="25380" tIns="23490" rIns="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USLP</a:t>
            </a:r>
            <a:endParaRPr lang="en-US" sz="675" dirty="0">
              <a:solidFill>
                <a:schemeClr val="tx1"/>
              </a:solidFill>
              <a:latin typeface="Calibri" pitchFamily="34" charset="0"/>
            </a:endParaRPr>
          </a:p>
        </p:txBody>
      </p:sp>
      <p:sp>
        <p:nvSpPr>
          <p:cNvPr id="248" name="Text Box 12"/>
          <p:cNvSpPr txBox="1">
            <a:spLocks noChangeArrowheads="1"/>
          </p:cNvSpPr>
          <p:nvPr/>
        </p:nvSpPr>
        <p:spPr bwMode="auto">
          <a:xfrm>
            <a:off x="4183857" y="4743553"/>
            <a:ext cx="432197"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RF &amp; Mod</a:t>
            </a:r>
            <a:endParaRPr lang="en-US" sz="675">
              <a:solidFill>
                <a:schemeClr val="tx1"/>
              </a:solidFill>
              <a:latin typeface="Calibri" pitchFamily="34" charset="0"/>
            </a:endParaRPr>
          </a:p>
        </p:txBody>
      </p:sp>
      <p:cxnSp>
        <p:nvCxnSpPr>
          <p:cNvPr id="249" name="Elbow Connector 178"/>
          <p:cNvCxnSpPr>
            <a:cxnSpLocks noChangeShapeType="1"/>
            <a:stCxn id="248" idx="3"/>
            <a:endCxn id="184" idx="1"/>
          </p:cNvCxnSpPr>
          <p:nvPr/>
        </p:nvCxnSpPr>
        <p:spPr bwMode="auto">
          <a:xfrm flipV="1">
            <a:off x="4616054" y="4808442"/>
            <a:ext cx="297656" cy="3571"/>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250" name="TextBox 76"/>
          <p:cNvSpPr txBox="1">
            <a:spLocks noChangeArrowheads="1"/>
          </p:cNvSpPr>
          <p:nvPr/>
        </p:nvSpPr>
        <p:spPr bwMode="auto">
          <a:xfrm>
            <a:off x="5603642" y="3623979"/>
            <a:ext cx="4667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00" dirty="0">
                <a:solidFill>
                  <a:srgbClr val="0079A4"/>
                </a:solidFill>
              </a:rPr>
              <a:t>To</a:t>
            </a:r>
          </a:p>
          <a:p>
            <a:pPr algn="ctr" eaLnBrk="1" hangingPunct="1"/>
            <a:r>
              <a:rPr lang="en-US" sz="600" dirty="0">
                <a:solidFill>
                  <a:srgbClr val="0079A4"/>
                </a:solidFill>
              </a:rPr>
              <a:t>VC X&amp;Z</a:t>
            </a:r>
          </a:p>
        </p:txBody>
      </p:sp>
      <p:sp>
        <p:nvSpPr>
          <p:cNvPr id="132" name="Text Box 15">
            <a:extLst>
              <a:ext uri="{FF2B5EF4-FFF2-40B4-BE49-F238E27FC236}">
                <a16:creationId xmlns:a16="http://schemas.microsoft.com/office/drawing/2014/main" id="{3C9F2F8F-B4D7-07CD-80F1-09C1494A68F9}"/>
              </a:ext>
            </a:extLst>
          </p:cNvPr>
          <p:cNvSpPr txBox="1">
            <a:spLocks noChangeArrowheads="1"/>
          </p:cNvSpPr>
          <p:nvPr/>
        </p:nvSpPr>
        <p:spPr bwMode="auto">
          <a:xfrm>
            <a:off x="3665130" y="4088337"/>
            <a:ext cx="42624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LTP</a:t>
            </a:r>
            <a:endParaRPr lang="en-US" sz="675">
              <a:solidFill>
                <a:schemeClr val="tx1"/>
              </a:solidFill>
              <a:latin typeface="Calibri" pitchFamily="34" charset="0"/>
            </a:endParaRPr>
          </a:p>
        </p:txBody>
      </p:sp>
      <p:sp>
        <p:nvSpPr>
          <p:cNvPr id="134" name="Text Box 15">
            <a:extLst>
              <a:ext uri="{FF2B5EF4-FFF2-40B4-BE49-F238E27FC236}">
                <a16:creationId xmlns:a16="http://schemas.microsoft.com/office/drawing/2014/main" id="{316BD89E-9F46-427F-C3D7-906A829390AE}"/>
              </a:ext>
            </a:extLst>
          </p:cNvPr>
          <p:cNvSpPr txBox="1">
            <a:spLocks noChangeArrowheads="1"/>
          </p:cNvSpPr>
          <p:nvPr/>
        </p:nvSpPr>
        <p:spPr bwMode="auto">
          <a:xfrm>
            <a:off x="2807991" y="4087790"/>
            <a:ext cx="42624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LTP</a:t>
            </a:r>
            <a:endParaRPr lang="en-US" sz="675">
              <a:solidFill>
                <a:schemeClr val="tx1"/>
              </a:solidFill>
              <a:latin typeface="Calibri" pitchFamily="34" charset="0"/>
            </a:endParaRPr>
          </a:p>
        </p:txBody>
      </p:sp>
      <p:cxnSp>
        <p:nvCxnSpPr>
          <p:cNvPr id="136" name="Straight Connector 135">
            <a:extLst>
              <a:ext uri="{FF2B5EF4-FFF2-40B4-BE49-F238E27FC236}">
                <a16:creationId xmlns:a16="http://schemas.microsoft.com/office/drawing/2014/main" id="{0DE9C4EB-9EA5-989D-582C-28E77A931F51}"/>
              </a:ext>
            </a:extLst>
          </p:cNvPr>
          <p:cNvCxnSpPr>
            <a:cxnSpLocks noChangeShapeType="1"/>
          </p:cNvCxnSpPr>
          <p:nvPr/>
        </p:nvCxnSpPr>
        <p:spPr bwMode="auto">
          <a:xfrm>
            <a:off x="2500391" y="3843688"/>
            <a:ext cx="7144" cy="89773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32" name="Text Box 12"/>
          <p:cNvSpPr txBox="1">
            <a:spLocks noChangeArrowheads="1"/>
          </p:cNvSpPr>
          <p:nvPr/>
        </p:nvSpPr>
        <p:spPr bwMode="auto">
          <a:xfrm>
            <a:off x="2283619" y="4738791"/>
            <a:ext cx="428625"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err="1">
                <a:solidFill>
                  <a:schemeClr val="tx1"/>
                </a:solidFill>
                <a:latin typeface="Calibri" pitchFamily="34" charset="0"/>
                <a:ea typeface="ÇlÇr ñæí©" charset="-128"/>
              </a:rPr>
              <a:t>Xyz</a:t>
            </a:r>
            <a:r>
              <a:rPr lang="en-US" sz="675" dirty="0">
                <a:solidFill>
                  <a:schemeClr val="tx1"/>
                </a:solidFill>
                <a:latin typeface="Calibri" pitchFamily="34" charset="0"/>
                <a:ea typeface="ÇlÇr ñæí©" charset="-128"/>
              </a:rPr>
              <a:t> </a:t>
            </a:r>
            <a:r>
              <a:rPr lang="en-US" sz="675" dirty="0" err="1">
                <a:solidFill>
                  <a:schemeClr val="tx1"/>
                </a:solidFill>
                <a:latin typeface="Calibri" pitchFamily="34" charset="0"/>
                <a:ea typeface="ÇlÇr ñæí©" charset="-128"/>
              </a:rPr>
              <a:t>Phy</a:t>
            </a:r>
            <a:endParaRPr lang="en-US" sz="675" dirty="0">
              <a:solidFill>
                <a:schemeClr val="tx1"/>
              </a:solidFill>
              <a:latin typeface="Calibri" pitchFamily="34" charset="0"/>
            </a:endParaRPr>
          </a:p>
        </p:txBody>
      </p:sp>
      <p:sp>
        <p:nvSpPr>
          <p:cNvPr id="234" name="Text Box 12"/>
          <p:cNvSpPr txBox="1">
            <a:spLocks noChangeArrowheads="1"/>
          </p:cNvSpPr>
          <p:nvPr/>
        </p:nvSpPr>
        <p:spPr bwMode="auto">
          <a:xfrm>
            <a:off x="2283619" y="4576865"/>
            <a:ext cx="428625"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C &amp; S</a:t>
            </a:r>
            <a:endParaRPr lang="en-US" sz="675" dirty="0">
              <a:solidFill>
                <a:schemeClr val="tx1"/>
              </a:solidFill>
              <a:latin typeface="Calibri" pitchFamily="34" charset="0"/>
            </a:endParaRPr>
          </a:p>
        </p:txBody>
      </p:sp>
      <p:sp>
        <p:nvSpPr>
          <p:cNvPr id="239" name="Text Box 15"/>
          <p:cNvSpPr txBox="1">
            <a:spLocks noChangeArrowheads="1"/>
          </p:cNvSpPr>
          <p:nvPr/>
        </p:nvSpPr>
        <p:spPr bwMode="auto">
          <a:xfrm>
            <a:off x="2286001" y="3924403"/>
            <a:ext cx="42624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240" name="Text Box 15"/>
          <p:cNvSpPr txBox="1">
            <a:spLocks noChangeArrowheads="1"/>
          </p:cNvSpPr>
          <p:nvPr/>
        </p:nvSpPr>
        <p:spPr bwMode="auto">
          <a:xfrm>
            <a:off x="2289573" y="4411368"/>
            <a:ext cx="428625"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err="1">
                <a:solidFill>
                  <a:schemeClr val="tx1"/>
                </a:solidFill>
                <a:latin typeface="Calibri" pitchFamily="34" charset="0"/>
                <a:ea typeface="ÇlÇr ñæí©" charset="-128"/>
              </a:rPr>
              <a:t>Xyz</a:t>
            </a:r>
            <a:r>
              <a:rPr lang="en-US" sz="675" dirty="0">
                <a:solidFill>
                  <a:schemeClr val="tx1"/>
                </a:solidFill>
                <a:latin typeface="Calibri" pitchFamily="34" charset="0"/>
                <a:ea typeface="ÇlÇr ñæí©" charset="-128"/>
              </a:rPr>
              <a:t> Link</a:t>
            </a:r>
            <a:endParaRPr lang="en-US" sz="675" dirty="0">
              <a:solidFill>
                <a:schemeClr val="tx1"/>
              </a:solidFill>
              <a:latin typeface="Calibri" pitchFamily="34" charset="0"/>
            </a:endParaRPr>
          </a:p>
        </p:txBody>
      </p:sp>
      <p:cxnSp>
        <p:nvCxnSpPr>
          <p:cNvPr id="141" name="Straight Connector 140">
            <a:extLst>
              <a:ext uri="{FF2B5EF4-FFF2-40B4-BE49-F238E27FC236}">
                <a16:creationId xmlns:a16="http://schemas.microsoft.com/office/drawing/2014/main" id="{1AF90399-15DF-A8CC-D537-6F9F59231B7E}"/>
              </a:ext>
            </a:extLst>
          </p:cNvPr>
          <p:cNvCxnSpPr>
            <a:cxnSpLocks noChangeShapeType="1"/>
          </p:cNvCxnSpPr>
          <p:nvPr/>
        </p:nvCxnSpPr>
        <p:spPr bwMode="auto">
          <a:xfrm>
            <a:off x="3457582" y="1840362"/>
            <a:ext cx="1434" cy="3359170"/>
          </a:xfrm>
          <a:prstGeom prst="line">
            <a:avLst/>
          </a:prstGeom>
          <a:noFill/>
          <a:ln w="1905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6" name="Rectangle 97">
            <a:extLst>
              <a:ext uri="{FF2B5EF4-FFF2-40B4-BE49-F238E27FC236}">
                <a16:creationId xmlns:a16="http://schemas.microsoft.com/office/drawing/2014/main" id="{7498E680-6AE3-CF80-571C-D69B91B712F0}"/>
              </a:ext>
            </a:extLst>
          </p:cNvPr>
          <p:cNvSpPr>
            <a:spLocks noChangeArrowheads="1"/>
          </p:cNvSpPr>
          <p:nvPr/>
        </p:nvSpPr>
        <p:spPr bwMode="auto">
          <a:xfrm>
            <a:off x="1304331" y="2169423"/>
            <a:ext cx="739378" cy="2850356"/>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0"/>
          <a:lstStyle/>
          <a:p>
            <a:pPr algn="ctr"/>
            <a:endParaRPr kumimoji="1" lang="en-GB" sz="1800"/>
          </a:p>
        </p:txBody>
      </p:sp>
      <p:sp>
        <p:nvSpPr>
          <p:cNvPr id="77" name="Rectangle 672">
            <a:extLst>
              <a:ext uri="{FF2B5EF4-FFF2-40B4-BE49-F238E27FC236}">
                <a16:creationId xmlns:a16="http://schemas.microsoft.com/office/drawing/2014/main" id="{2A446740-CAFA-368C-D926-CFF8AD0B7DB6}"/>
              </a:ext>
            </a:extLst>
          </p:cNvPr>
          <p:cNvSpPr>
            <a:spLocks noChangeArrowheads="1"/>
          </p:cNvSpPr>
          <p:nvPr/>
        </p:nvSpPr>
        <p:spPr bwMode="auto">
          <a:xfrm>
            <a:off x="1266825" y="2212864"/>
            <a:ext cx="81438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Space</a:t>
            </a:r>
            <a:br>
              <a:rPr lang="en-US" sz="750" dirty="0"/>
            </a:br>
            <a:r>
              <a:rPr lang="en-US" sz="750" dirty="0"/>
              <a:t>User Node</a:t>
            </a:r>
          </a:p>
        </p:txBody>
      </p:sp>
      <p:sp>
        <p:nvSpPr>
          <p:cNvPr id="78" name="Rectangle 591">
            <a:extLst>
              <a:ext uri="{FF2B5EF4-FFF2-40B4-BE49-F238E27FC236}">
                <a16:creationId xmlns:a16="http://schemas.microsoft.com/office/drawing/2014/main" id="{B2017BE2-A948-8002-6C2B-6DB68F14EA4E}"/>
              </a:ext>
            </a:extLst>
          </p:cNvPr>
          <p:cNvSpPr>
            <a:spLocks noChangeArrowheads="1"/>
          </p:cNvSpPr>
          <p:nvPr/>
        </p:nvSpPr>
        <p:spPr bwMode="auto">
          <a:xfrm>
            <a:off x="1323975" y="1933678"/>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dirty="0">
                <a:solidFill>
                  <a:schemeClr val="bg1"/>
                </a:solidFill>
                <a:latin typeface="Calibri" pitchFamily="34" charset="0"/>
              </a:rPr>
              <a:t>SSI</a:t>
            </a:r>
          </a:p>
        </p:txBody>
      </p:sp>
      <p:sp>
        <p:nvSpPr>
          <p:cNvPr id="79" name="TextBox 76">
            <a:extLst>
              <a:ext uri="{FF2B5EF4-FFF2-40B4-BE49-F238E27FC236}">
                <a16:creationId xmlns:a16="http://schemas.microsoft.com/office/drawing/2014/main" id="{0C8226A4-BF9E-10E3-755A-B6D0F8797D04}"/>
              </a:ext>
            </a:extLst>
          </p:cNvPr>
          <p:cNvSpPr txBox="1">
            <a:spLocks noChangeArrowheads="1"/>
          </p:cNvSpPr>
          <p:nvPr/>
        </p:nvSpPr>
        <p:spPr bwMode="auto">
          <a:xfrm>
            <a:off x="1689698" y="4018076"/>
            <a:ext cx="3770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00" dirty="0">
                <a:solidFill>
                  <a:srgbClr val="0079A4"/>
                </a:solidFill>
              </a:rPr>
              <a:t>From</a:t>
            </a:r>
          </a:p>
          <a:p>
            <a:pPr algn="ctr" eaLnBrk="1" hangingPunct="1"/>
            <a:r>
              <a:rPr lang="en-US" sz="600" dirty="0">
                <a:solidFill>
                  <a:srgbClr val="0079A4"/>
                </a:solidFill>
              </a:rPr>
              <a:t>VC Z</a:t>
            </a:r>
          </a:p>
        </p:txBody>
      </p:sp>
      <p:cxnSp>
        <p:nvCxnSpPr>
          <p:cNvPr id="80" name="Straight Connector 79">
            <a:extLst>
              <a:ext uri="{FF2B5EF4-FFF2-40B4-BE49-F238E27FC236}">
                <a16:creationId xmlns:a16="http://schemas.microsoft.com/office/drawing/2014/main" id="{3A021B36-7897-2999-CF95-D7A47FACE4B8}"/>
              </a:ext>
            </a:extLst>
          </p:cNvPr>
          <p:cNvCxnSpPr>
            <a:cxnSpLocks noChangeShapeType="1"/>
            <a:endCxn id="82" idx="0"/>
          </p:cNvCxnSpPr>
          <p:nvPr/>
        </p:nvCxnSpPr>
        <p:spPr bwMode="auto">
          <a:xfrm flipH="1">
            <a:off x="1666280" y="3660085"/>
            <a:ext cx="2978" cy="1078706"/>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81" name="Text Box 15">
            <a:extLst>
              <a:ext uri="{FF2B5EF4-FFF2-40B4-BE49-F238E27FC236}">
                <a16:creationId xmlns:a16="http://schemas.microsoft.com/office/drawing/2014/main" id="{1F8235DD-5175-7218-9632-8469547D5C66}"/>
              </a:ext>
            </a:extLst>
          </p:cNvPr>
          <p:cNvSpPr txBox="1">
            <a:spLocks noChangeArrowheads="1"/>
          </p:cNvSpPr>
          <p:nvPr/>
        </p:nvSpPr>
        <p:spPr bwMode="auto">
          <a:xfrm>
            <a:off x="1452562" y="4412559"/>
            <a:ext cx="427434"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err="1">
                <a:solidFill>
                  <a:schemeClr val="tx1"/>
                </a:solidFill>
                <a:latin typeface="Calibri" pitchFamily="34" charset="0"/>
                <a:ea typeface="ÇlÇr ñæí©" charset="-128"/>
              </a:rPr>
              <a:t>Xyz</a:t>
            </a:r>
            <a:r>
              <a:rPr lang="en-US" sz="675" dirty="0">
                <a:solidFill>
                  <a:schemeClr val="tx1"/>
                </a:solidFill>
                <a:latin typeface="Calibri" pitchFamily="34" charset="0"/>
                <a:ea typeface="ÇlÇr ñæí©" charset="-128"/>
              </a:rPr>
              <a:t> Link</a:t>
            </a:r>
            <a:endParaRPr lang="en-US" sz="675" dirty="0">
              <a:solidFill>
                <a:schemeClr val="tx1"/>
              </a:solidFill>
              <a:latin typeface="Calibri" pitchFamily="34" charset="0"/>
            </a:endParaRPr>
          </a:p>
        </p:txBody>
      </p:sp>
      <p:sp>
        <p:nvSpPr>
          <p:cNvPr id="82" name="Text Box 12">
            <a:extLst>
              <a:ext uri="{FF2B5EF4-FFF2-40B4-BE49-F238E27FC236}">
                <a16:creationId xmlns:a16="http://schemas.microsoft.com/office/drawing/2014/main" id="{4FEE46F1-DAC7-0930-B221-CBB4A441FDFC}"/>
              </a:ext>
            </a:extLst>
          </p:cNvPr>
          <p:cNvSpPr txBox="1">
            <a:spLocks noChangeArrowheads="1"/>
          </p:cNvSpPr>
          <p:nvPr/>
        </p:nvSpPr>
        <p:spPr bwMode="auto">
          <a:xfrm>
            <a:off x="1452562" y="4738791"/>
            <a:ext cx="427434" cy="13573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err="1">
                <a:solidFill>
                  <a:schemeClr val="tx1"/>
                </a:solidFill>
                <a:latin typeface="Calibri" pitchFamily="34" charset="0"/>
                <a:ea typeface="ÇlÇr ñæí©" charset="-128"/>
              </a:rPr>
              <a:t>Xyz</a:t>
            </a:r>
            <a:r>
              <a:rPr lang="en-US" sz="675" dirty="0">
                <a:solidFill>
                  <a:schemeClr val="tx1"/>
                </a:solidFill>
                <a:latin typeface="Calibri" pitchFamily="34" charset="0"/>
                <a:ea typeface="ÇlÇr ñæí©" charset="-128"/>
              </a:rPr>
              <a:t> </a:t>
            </a:r>
            <a:r>
              <a:rPr lang="en-US" sz="675" dirty="0" err="1">
                <a:solidFill>
                  <a:schemeClr val="tx1"/>
                </a:solidFill>
                <a:latin typeface="Calibri" pitchFamily="34" charset="0"/>
                <a:ea typeface="ÇlÇr ñæí©" charset="-128"/>
              </a:rPr>
              <a:t>Phy</a:t>
            </a:r>
            <a:endParaRPr lang="en-US" sz="675" dirty="0">
              <a:solidFill>
                <a:schemeClr val="tx1"/>
              </a:solidFill>
              <a:latin typeface="Calibri" pitchFamily="34" charset="0"/>
            </a:endParaRPr>
          </a:p>
        </p:txBody>
      </p:sp>
      <p:sp>
        <p:nvSpPr>
          <p:cNvPr id="83" name="Text Box 12">
            <a:extLst>
              <a:ext uri="{FF2B5EF4-FFF2-40B4-BE49-F238E27FC236}">
                <a16:creationId xmlns:a16="http://schemas.microsoft.com/office/drawing/2014/main" id="{6E6D98AA-4840-4447-78F0-EBF3502173BB}"/>
              </a:ext>
            </a:extLst>
          </p:cNvPr>
          <p:cNvSpPr txBox="1">
            <a:spLocks noChangeArrowheads="1"/>
          </p:cNvSpPr>
          <p:nvPr/>
        </p:nvSpPr>
        <p:spPr bwMode="auto">
          <a:xfrm>
            <a:off x="1452562" y="4576865"/>
            <a:ext cx="42743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dirty="0">
                <a:solidFill>
                  <a:schemeClr val="tx1"/>
                </a:solidFill>
                <a:latin typeface="Calibri" pitchFamily="34" charset="0"/>
                <a:ea typeface="ÇlÇr ñæí©" charset="-128"/>
              </a:rPr>
              <a:t>C &amp; S</a:t>
            </a:r>
            <a:endParaRPr lang="en-US" sz="675" dirty="0">
              <a:solidFill>
                <a:schemeClr val="tx1"/>
              </a:solidFill>
              <a:latin typeface="Calibri" pitchFamily="34" charset="0"/>
            </a:endParaRPr>
          </a:p>
        </p:txBody>
      </p:sp>
      <p:cxnSp>
        <p:nvCxnSpPr>
          <p:cNvPr id="84" name="Elbow Connector 246">
            <a:extLst>
              <a:ext uri="{FF2B5EF4-FFF2-40B4-BE49-F238E27FC236}">
                <a16:creationId xmlns:a16="http://schemas.microsoft.com/office/drawing/2014/main" id="{E0DFEA8F-65C4-D390-BC56-75B170DA91EC}"/>
              </a:ext>
            </a:extLst>
          </p:cNvPr>
          <p:cNvCxnSpPr>
            <a:cxnSpLocks noChangeShapeType="1"/>
          </p:cNvCxnSpPr>
          <p:nvPr/>
        </p:nvCxnSpPr>
        <p:spPr bwMode="auto">
          <a:xfrm>
            <a:off x="1666875" y="3195741"/>
            <a:ext cx="2381" cy="244078"/>
          </a:xfrm>
          <a:prstGeom prst="straightConnector1">
            <a:avLst/>
          </a:prstGeom>
          <a:noFill/>
          <a:ln w="19050">
            <a:solidFill>
              <a:schemeClr val="tx1"/>
            </a:solidFill>
            <a:round/>
            <a:headEnd type="arrow" w="med" len="med"/>
            <a:tailEnd type="none" w="med" len="med"/>
          </a:ln>
          <a:extLst>
            <a:ext uri="{909E8E84-426E-40dd-AFC4-6F175D3DCCD1}">
              <a14:hiddenFill xmlns="" xmlns:a14="http://schemas.microsoft.com/office/drawing/2010/main">
                <a:noFill/>
              </a14:hiddenFill>
            </a:ext>
          </a:extLst>
        </p:spPr>
      </p:cxnSp>
      <p:sp>
        <p:nvSpPr>
          <p:cNvPr id="85" name="Oval 7">
            <a:extLst>
              <a:ext uri="{FF2B5EF4-FFF2-40B4-BE49-F238E27FC236}">
                <a16:creationId xmlns:a16="http://schemas.microsoft.com/office/drawing/2014/main" id="{16ADCF3A-B4DD-C76D-9F87-5393DBDE5C0A}"/>
              </a:ext>
            </a:extLst>
          </p:cNvPr>
          <p:cNvSpPr>
            <a:spLocks noChangeArrowheads="1"/>
          </p:cNvSpPr>
          <p:nvPr/>
        </p:nvSpPr>
        <p:spPr bwMode="auto">
          <a:xfrm>
            <a:off x="1323975" y="3439818"/>
            <a:ext cx="657225" cy="248016"/>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a:latin typeface="Calibri" pitchFamily="34" charset="0"/>
                <a:ea typeface="ÇlÇr ñæí©" charset="-128"/>
              </a:rPr>
              <a:t>Space File Application</a:t>
            </a:r>
            <a:endParaRPr lang="en-US" sz="675">
              <a:latin typeface="Calibri" pitchFamily="34" charset="0"/>
            </a:endParaRPr>
          </a:p>
        </p:txBody>
      </p:sp>
      <p:sp>
        <p:nvSpPr>
          <p:cNvPr id="86" name="Text Box 15">
            <a:extLst>
              <a:ext uri="{FF2B5EF4-FFF2-40B4-BE49-F238E27FC236}">
                <a16:creationId xmlns:a16="http://schemas.microsoft.com/office/drawing/2014/main" id="{31C0DCDB-055A-0CB8-2610-83168A39B7D0}"/>
              </a:ext>
            </a:extLst>
          </p:cNvPr>
          <p:cNvSpPr txBox="1">
            <a:spLocks noChangeArrowheads="1"/>
          </p:cNvSpPr>
          <p:nvPr/>
        </p:nvSpPr>
        <p:spPr bwMode="auto">
          <a:xfrm>
            <a:off x="1453159" y="3923213"/>
            <a:ext cx="426244"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sp>
        <p:nvSpPr>
          <p:cNvPr id="87" name="Text Box 15">
            <a:extLst>
              <a:ext uri="{FF2B5EF4-FFF2-40B4-BE49-F238E27FC236}">
                <a16:creationId xmlns:a16="http://schemas.microsoft.com/office/drawing/2014/main" id="{E5F46390-3A4B-6388-FC7E-712EA138FBD4}"/>
              </a:ext>
            </a:extLst>
          </p:cNvPr>
          <p:cNvSpPr txBox="1">
            <a:spLocks noChangeArrowheads="1"/>
          </p:cNvSpPr>
          <p:nvPr/>
        </p:nvSpPr>
        <p:spPr bwMode="auto">
          <a:xfrm>
            <a:off x="1453753" y="3760097"/>
            <a:ext cx="425054"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CFDP</a:t>
            </a:r>
            <a:endParaRPr lang="en-US" sz="675">
              <a:solidFill>
                <a:schemeClr val="tx1"/>
              </a:solidFill>
              <a:latin typeface="Calibri" pitchFamily="34" charset="0"/>
            </a:endParaRPr>
          </a:p>
        </p:txBody>
      </p:sp>
      <p:sp>
        <p:nvSpPr>
          <p:cNvPr id="88" name="TextBox 152">
            <a:extLst>
              <a:ext uri="{FF2B5EF4-FFF2-40B4-BE49-F238E27FC236}">
                <a16:creationId xmlns:a16="http://schemas.microsoft.com/office/drawing/2014/main" id="{2AA5AFD8-B276-7861-1512-2E0FE344A714}"/>
              </a:ext>
            </a:extLst>
          </p:cNvPr>
          <p:cNvSpPr txBox="1">
            <a:spLocks noChangeArrowheads="1"/>
          </p:cNvSpPr>
          <p:nvPr/>
        </p:nvSpPr>
        <p:spPr bwMode="auto">
          <a:xfrm>
            <a:off x="6830021" y="5213973"/>
            <a:ext cx="910827" cy="19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675" dirty="0"/>
              <a:t>IP-based Network</a:t>
            </a:r>
          </a:p>
        </p:txBody>
      </p:sp>
      <p:sp>
        <p:nvSpPr>
          <p:cNvPr id="89" name="Text Box 57">
            <a:extLst>
              <a:ext uri="{FF2B5EF4-FFF2-40B4-BE49-F238E27FC236}">
                <a16:creationId xmlns:a16="http://schemas.microsoft.com/office/drawing/2014/main" id="{54A91FFB-25CB-34CE-65FC-2616FFF37BD8}"/>
              </a:ext>
            </a:extLst>
          </p:cNvPr>
          <p:cNvSpPr txBox="1">
            <a:spLocks noChangeArrowheads="1"/>
          </p:cNvSpPr>
          <p:nvPr/>
        </p:nvSpPr>
        <p:spPr bwMode="auto">
          <a:xfrm>
            <a:off x="5928123" y="5223717"/>
            <a:ext cx="78224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750" dirty="0">
                <a:solidFill>
                  <a:srgbClr val="000099"/>
                </a:solidFill>
                <a:latin typeface="Calibri" pitchFamily="34" charset="0"/>
              </a:rPr>
              <a:t>Terrestrial</a:t>
            </a:r>
          </a:p>
          <a:p>
            <a:pPr algn="ctr" eaLnBrk="1" hangingPunct="1"/>
            <a:r>
              <a:rPr lang="en-GB" sz="750" dirty="0">
                <a:solidFill>
                  <a:srgbClr val="000099"/>
                </a:solidFill>
                <a:latin typeface="Calibri" pitchFamily="34" charset="0"/>
              </a:rPr>
              <a:t>WAN</a:t>
            </a:r>
          </a:p>
        </p:txBody>
      </p:sp>
      <p:cxnSp>
        <p:nvCxnSpPr>
          <p:cNvPr id="90" name="Elbow Connector 176">
            <a:extLst>
              <a:ext uri="{FF2B5EF4-FFF2-40B4-BE49-F238E27FC236}">
                <a16:creationId xmlns:a16="http://schemas.microsoft.com/office/drawing/2014/main" id="{03E9FFA8-89D9-0EA7-623E-944A12B5C1F3}"/>
              </a:ext>
            </a:extLst>
          </p:cNvPr>
          <p:cNvCxnSpPr>
            <a:cxnSpLocks noChangeShapeType="1"/>
            <a:stCxn id="82" idx="3"/>
          </p:cNvCxnSpPr>
          <p:nvPr/>
        </p:nvCxnSpPr>
        <p:spPr bwMode="auto">
          <a:xfrm>
            <a:off x="1879998" y="4806656"/>
            <a:ext cx="403622" cy="0"/>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sp>
        <p:nvSpPr>
          <p:cNvPr id="91" name="TextBox 152">
            <a:extLst>
              <a:ext uri="{FF2B5EF4-FFF2-40B4-BE49-F238E27FC236}">
                <a16:creationId xmlns:a16="http://schemas.microsoft.com/office/drawing/2014/main" id="{6CD1DAAF-6851-B043-D909-04D0A0BDDF05}"/>
              </a:ext>
            </a:extLst>
          </p:cNvPr>
          <p:cNvSpPr txBox="1">
            <a:spLocks noChangeArrowheads="1"/>
          </p:cNvSpPr>
          <p:nvPr/>
        </p:nvSpPr>
        <p:spPr bwMode="auto">
          <a:xfrm>
            <a:off x="1673822" y="5142389"/>
            <a:ext cx="829073"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a:r>
              <a:rPr lang="en-US" sz="675" dirty="0"/>
              <a:t>Space to Planet</a:t>
            </a:r>
          </a:p>
          <a:p>
            <a:pPr algn="ctr"/>
            <a:r>
              <a:rPr lang="en-US" sz="675" dirty="0"/>
              <a:t>Relay Link</a:t>
            </a:r>
          </a:p>
        </p:txBody>
      </p:sp>
      <p:sp>
        <p:nvSpPr>
          <p:cNvPr id="92" name="Rectangle 97">
            <a:extLst>
              <a:ext uri="{FF2B5EF4-FFF2-40B4-BE49-F238E27FC236}">
                <a16:creationId xmlns:a16="http://schemas.microsoft.com/office/drawing/2014/main" id="{811593CE-156A-5882-378E-A2A5A6877AA8}"/>
              </a:ext>
            </a:extLst>
          </p:cNvPr>
          <p:cNvSpPr>
            <a:spLocks noChangeArrowheads="1"/>
          </p:cNvSpPr>
          <p:nvPr/>
        </p:nvSpPr>
        <p:spPr bwMode="auto">
          <a:xfrm>
            <a:off x="6296025" y="2169422"/>
            <a:ext cx="722710" cy="2871788"/>
          </a:xfrm>
          <a:prstGeom prst="cube">
            <a:avLst>
              <a:gd name="adj" fmla="val 3986"/>
            </a:avLst>
          </a:prstGeom>
          <a:solidFill>
            <a:schemeClr val="accent5">
              <a:lumMod val="50000"/>
              <a:alpha val="49000"/>
            </a:schemeClr>
          </a:solidFill>
          <a:ln w="9525">
            <a:noFill/>
            <a:round/>
            <a:headEnd/>
            <a:tailEnd/>
          </a:ln>
          <a:extLst>
            <a:ext uri="{91240B29-F687-4f45-9708-019B960494DF}">
              <a14:hiddenLine xmlns="" xmlns:a14="http://schemas.microsoft.com/office/drawing/2010/main" w="38100">
                <a:solidFill>
                  <a:srgbClr val="000000"/>
                </a:solidFill>
                <a:round/>
                <a:headEnd/>
                <a:tailEnd/>
              </a14:hiddenLine>
            </a:ext>
          </a:extLst>
        </p:spPr>
        <p:txBody>
          <a:bodyPr anchor="ctr" anchorCtr="0"/>
          <a:lstStyle/>
          <a:p>
            <a:pPr algn="ctr">
              <a:defRPr/>
            </a:pPr>
            <a:endParaRPr kumimoji="1" lang="en-GB" sz="1800"/>
          </a:p>
        </p:txBody>
      </p:sp>
      <p:cxnSp>
        <p:nvCxnSpPr>
          <p:cNvPr id="93" name="Straight Connector 264">
            <a:extLst>
              <a:ext uri="{FF2B5EF4-FFF2-40B4-BE49-F238E27FC236}">
                <a16:creationId xmlns:a16="http://schemas.microsoft.com/office/drawing/2014/main" id="{0CF498F3-3FF0-517D-7F18-BC2AA2322D11}"/>
              </a:ext>
            </a:extLst>
          </p:cNvPr>
          <p:cNvCxnSpPr>
            <a:cxnSpLocks noChangeShapeType="1"/>
          </p:cNvCxnSpPr>
          <p:nvPr/>
        </p:nvCxnSpPr>
        <p:spPr bwMode="auto">
          <a:xfrm rot="5400000">
            <a:off x="6477000" y="5049543"/>
            <a:ext cx="3429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94" name="Rectangle 591">
            <a:extLst>
              <a:ext uri="{FF2B5EF4-FFF2-40B4-BE49-F238E27FC236}">
                <a16:creationId xmlns:a16="http://schemas.microsoft.com/office/drawing/2014/main" id="{D73376F1-77C0-1204-FA6E-B87F2DC3CB26}"/>
              </a:ext>
            </a:extLst>
          </p:cNvPr>
          <p:cNvSpPr>
            <a:spLocks noChangeArrowheads="1"/>
          </p:cNvSpPr>
          <p:nvPr/>
        </p:nvSpPr>
        <p:spPr bwMode="auto">
          <a:xfrm>
            <a:off x="6307336" y="1932486"/>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sp>
        <p:nvSpPr>
          <p:cNvPr id="95" name="TextBox 77">
            <a:extLst>
              <a:ext uri="{FF2B5EF4-FFF2-40B4-BE49-F238E27FC236}">
                <a16:creationId xmlns:a16="http://schemas.microsoft.com/office/drawing/2014/main" id="{D92E80E7-9F1F-F44B-662B-7B04F4C70AFA}"/>
              </a:ext>
            </a:extLst>
          </p:cNvPr>
          <p:cNvSpPr txBox="1">
            <a:spLocks noChangeArrowheads="1"/>
          </p:cNvSpPr>
          <p:nvPr/>
        </p:nvSpPr>
        <p:spPr bwMode="auto">
          <a:xfrm>
            <a:off x="6629464" y="3687834"/>
            <a:ext cx="36420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sz="600" dirty="0"/>
              <a:t>To</a:t>
            </a:r>
          </a:p>
          <a:p>
            <a:r>
              <a:rPr lang="en-US" sz="600" dirty="0"/>
              <a:t>VC X</a:t>
            </a:r>
          </a:p>
        </p:txBody>
      </p:sp>
      <p:sp>
        <p:nvSpPr>
          <p:cNvPr id="96" name="Oval 7">
            <a:extLst>
              <a:ext uri="{FF2B5EF4-FFF2-40B4-BE49-F238E27FC236}">
                <a16:creationId xmlns:a16="http://schemas.microsoft.com/office/drawing/2014/main" id="{785E3E04-FBF9-0F12-E559-58BBA6F51969}"/>
              </a:ext>
            </a:extLst>
          </p:cNvPr>
          <p:cNvSpPr>
            <a:spLocks noChangeArrowheads="1"/>
          </p:cNvSpPr>
          <p:nvPr/>
        </p:nvSpPr>
        <p:spPr bwMode="auto">
          <a:xfrm>
            <a:off x="6324600" y="3957742"/>
            <a:ext cx="639221" cy="214260"/>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a:latin typeface="Calibri" pitchFamily="34" charset="0"/>
                <a:ea typeface="ÇlÇr ñæí©" charset="-128"/>
              </a:rPr>
              <a:t>User File Application</a:t>
            </a:r>
            <a:endParaRPr lang="en-US" sz="675">
              <a:latin typeface="Calibri" pitchFamily="34" charset="0"/>
            </a:endParaRPr>
          </a:p>
        </p:txBody>
      </p:sp>
      <p:sp>
        <p:nvSpPr>
          <p:cNvPr id="97" name="Magnetic Disk 18">
            <a:extLst>
              <a:ext uri="{FF2B5EF4-FFF2-40B4-BE49-F238E27FC236}">
                <a16:creationId xmlns:a16="http://schemas.microsoft.com/office/drawing/2014/main" id="{7E65785D-3A23-4918-9208-EC8B8EA9FC5E}"/>
              </a:ext>
            </a:extLst>
          </p:cNvPr>
          <p:cNvSpPr/>
          <p:nvPr/>
        </p:nvSpPr>
        <p:spPr>
          <a:xfrm>
            <a:off x="6488907" y="3552928"/>
            <a:ext cx="307181" cy="1524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sp>
        <p:nvSpPr>
          <p:cNvPr id="98" name="Text Box 16">
            <a:extLst>
              <a:ext uri="{FF2B5EF4-FFF2-40B4-BE49-F238E27FC236}">
                <a16:creationId xmlns:a16="http://schemas.microsoft.com/office/drawing/2014/main" id="{7AE9A3E6-FFC5-076E-70DC-97EE8D7D3B55}"/>
              </a:ext>
            </a:extLst>
          </p:cNvPr>
          <p:cNvSpPr txBox="1">
            <a:spLocks noChangeArrowheads="1"/>
          </p:cNvSpPr>
          <p:nvPr/>
        </p:nvSpPr>
        <p:spPr bwMode="auto">
          <a:xfrm>
            <a:off x="6441282" y="4743553"/>
            <a:ext cx="401241" cy="141684"/>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99" name="Straight Connector 98">
            <a:extLst>
              <a:ext uri="{FF2B5EF4-FFF2-40B4-BE49-F238E27FC236}">
                <a16:creationId xmlns:a16="http://schemas.microsoft.com/office/drawing/2014/main" id="{56C3E32F-BC96-B9AA-CB36-0B130EA1AE4A}"/>
              </a:ext>
            </a:extLst>
          </p:cNvPr>
          <p:cNvCxnSpPr>
            <a:cxnSpLocks noChangeShapeType="1"/>
            <a:stCxn id="96" idx="4"/>
          </p:cNvCxnSpPr>
          <p:nvPr/>
        </p:nvCxnSpPr>
        <p:spPr bwMode="auto">
          <a:xfrm>
            <a:off x="6644211" y="4172002"/>
            <a:ext cx="28052" cy="57155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00" name="Text Box 15">
            <a:extLst>
              <a:ext uri="{FF2B5EF4-FFF2-40B4-BE49-F238E27FC236}">
                <a16:creationId xmlns:a16="http://schemas.microsoft.com/office/drawing/2014/main" id="{31D9375F-B9D4-C9DE-6452-87435829AB41}"/>
              </a:ext>
            </a:extLst>
          </p:cNvPr>
          <p:cNvSpPr txBox="1">
            <a:spLocks noChangeArrowheads="1"/>
          </p:cNvSpPr>
          <p:nvPr/>
        </p:nvSpPr>
        <p:spPr bwMode="auto">
          <a:xfrm>
            <a:off x="6441282" y="4412559"/>
            <a:ext cx="401241"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cxnSp>
        <p:nvCxnSpPr>
          <p:cNvPr id="101" name="Elbow Connector 146">
            <a:extLst>
              <a:ext uri="{FF2B5EF4-FFF2-40B4-BE49-F238E27FC236}">
                <a16:creationId xmlns:a16="http://schemas.microsoft.com/office/drawing/2014/main" id="{F1759C65-EAB5-04F2-1DB0-6495B770018F}"/>
              </a:ext>
            </a:extLst>
          </p:cNvPr>
          <p:cNvCxnSpPr>
            <a:cxnSpLocks noChangeShapeType="1"/>
            <a:stCxn id="97" idx="3"/>
            <a:endCxn id="96" idx="0"/>
          </p:cNvCxnSpPr>
          <p:nvPr/>
        </p:nvCxnSpPr>
        <p:spPr bwMode="auto">
          <a:xfrm>
            <a:off x="6642498" y="3705328"/>
            <a:ext cx="1713" cy="252414"/>
          </a:xfrm>
          <a:prstGeom prst="straightConnector1">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102" name="Text Box 15">
            <a:extLst>
              <a:ext uri="{FF2B5EF4-FFF2-40B4-BE49-F238E27FC236}">
                <a16:creationId xmlns:a16="http://schemas.microsoft.com/office/drawing/2014/main" id="{F5D38F31-7FE3-2ED6-A55E-3D008BD072ED}"/>
              </a:ext>
            </a:extLst>
          </p:cNvPr>
          <p:cNvSpPr txBox="1">
            <a:spLocks noChangeArrowheads="1"/>
          </p:cNvSpPr>
          <p:nvPr/>
        </p:nvSpPr>
        <p:spPr bwMode="auto">
          <a:xfrm>
            <a:off x="6443663" y="4245872"/>
            <a:ext cx="400050"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CFDP</a:t>
            </a:r>
            <a:endParaRPr lang="en-US" sz="675">
              <a:solidFill>
                <a:schemeClr val="tx1"/>
              </a:solidFill>
              <a:latin typeface="Calibri" pitchFamily="34" charset="0"/>
            </a:endParaRPr>
          </a:p>
        </p:txBody>
      </p:sp>
      <p:sp>
        <p:nvSpPr>
          <p:cNvPr id="103" name="Text Box 15">
            <a:extLst>
              <a:ext uri="{FF2B5EF4-FFF2-40B4-BE49-F238E27FC236}">
                <a16:creationId xmlns:a16="http://schemas.microsoft.com/office/drawing/2014/main" id="{BFD09A11-8BC2-1CF8-E4DC-5ABE4336ED92}"/>
              </a:ext>
            </a:extLst>
          </p:cNvPr>
          <p:cNvSpPr txBox="1">
            <a:spLocks noChangeArrowheads="1"/>
          </p:cNvSpPr>
          <p:nvPr/>
        </p:nvSpPr>
        <p:spPr bwMode="auto">
          <a:xfrm>
            <a:off x="6441282" y="4579247"/>
            <a:ext cx="401241" cy="141684"/>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104" name="Rectangle 97">
            <a:extLst>
              <a:ext uri="{FF2B5EF4-FFF2-40B4-BE49-F238E27FC236}">
                <a16:creationId xmlns:a16="http://schemas.microsoft.com/office/drawing/2014/main" id="{BE3682F1-2388-398A-A994-84414F0DABCF}"/>
              </a:ext>
            </a:extLst>
          </p:cNvPr>
          <p:cNvSpPr>
            <a:spLocks noChangeArrowheads="1"/>
          </p:cNvSpPr>
          <p:nvPr/>
        </p:nvSpPr>
        <p:spPr bwMode="auto">
          <a:xfrm>
            <a:off x="7146727" y="2169421"/>
            <a:ext cx="733425" cy="2849166"/>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nchor="ctr" anchorCtr="0"/>
          <a:lstStyle/>
          <a:p>
            <a:pPr algn="ctr"/>
            <a:endParaRPr kumimoji="1" lang="en-GB" sz="1800"/>
          </a:p>
        </p:txBody>
      </p:sp>
      <p:cxnSp>
        <p:nvCxnSpPr>
          <p:cNvPr id="105" name="Straight Connector 264">
            <a:extLst>
              <a:ext uri="{FF2B5EF4-FFF2-40B4-BE49-F238E27FC236}">
                <a16:creationId xmlns:a16="http://schemas.microsoft.com/office/drawing/2014/main" id="{5C239D23-EB0F-03D7-E425-212361C86751}"/>
              </a:ext>
            </a:extLst>
          </p:cNvPr>
          <p:cNvCxnSpPr>
            <a:cxnSpLocks noChangeShapeType="1"/>
          </p:cNvCxnSpPr>
          <p:nvPr/>
        </p:nvCxnSpPr>
        <p:spPr bwMode="auto">
          <a:xfrm>
            <a:off x="7505700" y="4856661"/>
            <a:ext cx="0" cy="36671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106" name="Rectangle 671">
            <a:extLst>
              <a:ext uri="{FF2B5EF4-FFF2-40B4-BE49-F238E27FC236}">
                <a16:creationId xmlns:a16="http://schemas.microsoft.com/office/drawing/2014/main" id="{B530AA8D-50BC-517D-B12A-951090DD2FE8}"/>
              </a:ext>
            </a:extLst>
          </p:cNvPr>
          <p:cNvSpPr>
            <a:spLocks noChangeArrowheads="1"/>
          </p:cNvSpPr>
          <p:nvPr/>
        </p:nvSpPr>
        <p:spPr bwMode="auto">
          <a:xfrm>
            <a:off x="7068741" y="2212864"/>
            <a:ext cx="88939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Earth</a:t>
            </a:r>
            <a:br>
              <a:rPr lang="en-US" sz="750" dirty="0"/>
            </a:br>
            <a:r>
              <a:rPr lang="en-US" sz="750" dirty="0"/>
              <a:t>User Node</a:t>
            </a:r>
          </a:p>
        </p:txBody>
      </p:sp>
      <p:sp>
        <p:nvSpPr>
          <p:cNvPr id="107" name="Rectangle 591">
            <a:extLst>
              <a:ext uri="{FF2B5EF4-FFF2-40B4-BE49-F238E27FC236}">
                <a16:creationId xmlns:a16="http://schemas.microsoft.com/office/drawing/2014/main" id="{EE6710B4-5303-E5CF-4E0E-97B063DC8EB0}"/>
              </a:ext>
            </a:extLst>
          </p:cNvPr>
          <p:cNvSpPr>
            <a:spLocks noChangeArrowheads="1"/>
          </p:cNvSpPr>
          <p:nvPr/>
        </p:nvSpPr>
        <p:spPr bwMode="auto">
          <a:xfrm>
            <a:off x="7163395" y="1937249"/>
            <a:ext cx="700088" cy="157163"/>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nchorCtr="0"/>
          <a:lstStyle/>
          <a:p>
            <a:pPr algn="ctr">
              <a:lnSpc>
                <a:spcPct val="80000"/>
              </a:lnSpc>
              <a:spcBef>
                <a:spcPct val="10000"/>
              </a:spcBef>
              <a:spcAft>
                <a:spcPct val="10000"/>
              </a:spcAft>
              <a:buSzPct val="125000"/>
            </a:pPr>
            <a:r>
              <a:rPr lang="en-US" sz="1050">
                <a:solidFill>
                  <a:schemeClr val="bg1"/>
                </a:solidFill>
                <a:latin typeface="Calibri" pitchFamily="34" charset="0"/>
              </a:rPr>
              <a:t>SSI</a:t>
            </a:r>
          </a:p>
        </p:txBody>
      </p:sp>
      <p:sp>
        <p:nvSpPr>
          <p:cNvPr id="108" name="TextBox 77">
            <a:extLst>
              <a:ext uri="{FF2B5EF4-FFF2-40B4-BE49-F238E27FC236}">
                <a16:creationId xmlns:a16="http://schemas.microsoft.com/office/drawing/2014/main" id="{9940339E-55EF-4ECF-90FB-4133F762D119}"/>
              </a:ext>
            </a:extLst>
          </p:cNvPr>
          <p:cNvSpPr txBox="1">
            <a:spLocks noChangeArrowheads="1"/>
          </p:cNvSpPr>
          <p:nvPr/>
        </p:nvSpPr>
        <p:spPr bwMode="auto">
          <a:xfrm>
            <a:off x="7510847" y="3692596"/>
            <a:ext cx="3802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sz="600" dirty="0"/>
              <a:t>To</a:t>
            </a:r>
          </a:p>
          <a:p>
            <a:r>
              <a:rPr lang="en-US" sz="600" dirty="0"/>
              <a:t>VC Z </a:t>
            </a:r>
          </a:p>
        </p:txBody>
      </p:sp>
      <p:sp>
        <p:nvSpPr>
          <p:cNvPr id="109" name="Oval 7">
            <a:extLst>
              <a:ext uri="{FF2B5EF4-FFF2-40B4-BE49-F238E27FC236}">
                <a16:creationId xmlns:a16="http://schemas.microsoft.com/office/drawing/2014/main" id="{C5131566-2151-432B-5343-2271139B658A}"/>
              </a:ext>
            </a:extLst>
          </p:cNvPr>
          <p:cNvSpPr>
            <a:spLocks noChangeArrowheads="1"/>
          </p:cNvSpPr>
          <p:nvPr/>
        </p:nvSpPr>
        <p:spPr bwMode="auto">
          <a:xfrm>
            <a:off x="7162800" y="3944335"/>
            <a:ext cx="645834" cy="220646"/>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dirty="0">
                <a:latin typeface="Calibri" pitchFamily="34" charset="0"/>
                <a:ea typeface="ÇlÇr ñæí©" charset="-128"/>
              </a:rPr>
              <a:t>User File Application</a:t>
            </a:r>
            <a:endParaRPr lang="en-US" sz="675" dirty="0">
              <a:latin typeface="Calibri" pitchFamily="34" charset="0"/>
            </a:endParaRPr>
          </a:p>
        </p:txBody>
      </p:sp>
      <p:sp>
        <p:nvSpPr>
          <p:cNvPr id="110" name="Magnetic Disk 18">
            <a:extLst>
              <a:ext uri="{FF2B5EF4-FFF2-40B4-BE49-F238E27FC236}">
                <a16:creationId xmlns:a16="http://schemas.microsoft.com/office/drawing/2014/main" id="{A0AB897E-B1FF-0BEA-D992-5B098147F29A}"/>
              </a:ext>
            </a:extLst>
          </p:cNvPr>
          <p:cNvSpPr/>
          <p:nvPr/>
        </p:nvSpPr>
        <p:spPr>
          <a:xfrm>
            <a:off x="7332127" y="3536854"/>
            <a:ext cx="307181" cy="15359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675"/>
          </a:p>
        </p:txBody>
      </p:sp>
      <p:sp>
        <p:nvSpPr>
          <p:cNvPr id="111" name="Text Box 16">
            <a:extLst>
              <a:ext uri="{FF2B5EF4-FFF2-40B4-BE49-F238E27FC236}">
                <a16:creationId xmlns:a16="http://schemas.microsoft.com/office/drawing/2014/main" id="{0801A9EE-417F-9DC8-A06A-853D3374CDFF}"/>
              </a:ext>
            </a:extLst>
          </p:cNvPr>
          <p:cNvSpPr txBox="1">
            <a:spLocks noChangeArrowheads="1"/>
          </p:cNvSpPr>
          <p:nvPr/>
        </p:nvSpPr>
        <p:spPr bwMode="auto">
          <a:xfrm>
            <a:off x="7300913" y="4722121"/>
            <a:ext cx="401241"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IP</a:t>
            </a:r>
            <a:endParaRPr lang="en-US" sz="675">
              <a:solidFill>
                <a:schemeClr val="tx1"/>
              </a:solidFill>
              <a:latin typeface="Calibri" pitchFamily="34" charset="0"/>
            </a:endParaRPr>
          </a:p>
        </p:txBody>
      </p:sp>
      <p:cxnSp>
        <p:nvCxnSpPr>
          <p:cNvPr id="112" name="Straight Connector 111">
            <a:extLst>
              <a:ext uri="{FF2B5EF4-FFF2-40B4-BE49-F238E27FC236}">
                <a16:creationId xmlns:a16="http://schemas.microsoft.com/office/drawing/2014/main" id="{CA68682A-2525-79E2-BE21-4418B8696436}"/>
              </a:ext>
            </a:extLst>
          </p:cNvPr>
          <p:cNvCxnSpPr>
            <a:cxnSpLocks noChangeShapeType="1"/>
            <a:stCxn id="109" idx="4"/>
            <a:endCxn id="111" idx="0"/>
          </p:cNvCxnSpPr>
          <p:nvPr/>
        </p:nvCxnSpPr>
        <p:spPr bwMode="auto">
          <a:xfrm>
            <a:off x="7485717" y="4164981"/>
            <a:ext cx="15817" cy="55714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13" name="Text Box 15">
            <a:extLst>
              <a:ext uri="{FF2B5EF4-FFF2-40B4-BE49-F238E27FC236}">
                <a16:creationId xmlns:a16="http://schemas.microsoft.com/office/drawing/2014/main" id="{D235289D-0D13-1788-96C7-A41CA556CBA7}"/>
              </a:ext>
            </a:extLst>
          </p:cNvPr>
          <p:cNvSpPr txBox="1">
            <a:spLocks noChangeArrowheads="1"/>
          </p:cNvSpPr>
          <p:nvPr/>
        </p:nvSpPr>
        <p:spPr bwMode="auto">
          <a:xfrm>
            <a:off x="7300913" y="4557815"/>
            <a:ext cx="401241" cy="138113"/>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TCP</a:t>
            </a:r>
            <a:endParaRPr lang="en-US" sz="675">
              <a:solidFill>
                <a:schemeClr val="tx1"/>
              </a:solidFill>
              <a:latin typeface="Calibri" pitchFamily="34" charset="0"/>
            </a:endParaRPr>
          </a:p>
        </p:txBody>
      </p:sp>
      <p:sp>
        <p:nvSpPr>
          <p:cNvPr id="114" name="Text Box 15">
            <a:extLst>
              <a:ext uri="{FF2B5EF4-FFF2-40B4-BE49-F238E27FC236}">
                <a16:creationId xmlns:a16="http://schemas.microsoft.com/office/drawing/2014/main" id="{4EAD18E1-9D42-E31E-63CD-E8341A5EE048}"/>
              </a:ext>
            </a:extLst>
          </p:cNvPr>
          <p:cNvSpPr txBox="1">
            <a:spLocks noChangeArrowheads="1"/>
          </p:cNvSpPr>
          <p:nvPr/>
        </p:nvSpPr>
        <p:spPr bwMode="auto">
          <a:xfrm>
            <a:off x="7300913" y="4392319"/>
            <a:ext cx="401241" cy="136922"/>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BP</a:t>
            </a:r>
            <a:endParaRPr lang="en-US" sz="675">
              <a:solidFill>
                <a:schemeClr val="tx1"/>
              </a:solidFill>
              <a:latin typeface="Calibri" pitchFamily="34" charset="0"/>
            </a:endParaRPr>
          </a:p>
        </p:txBody>
      </p:sp>
      <p:cxnSp>
        <p:nvCxnSpPr>
          <p:cNvPr id="115" name="Elbow Connector 176">
            <a:extLst>
              <a:ext uri="{FF2B5EF4-FFF2-40B4-BE49-F238E27FC236}">
                <a16:creationId xmlns:a16="http://schemas.microsoft.com/office/drawing/2014/main" id="{F97F33BB-3627-B8A5-4BFB-D171959D25BD}"/>
              </a:ext>
            </a:extLst>
          </p:cNvPr>
          <p:cNvCxnSpPr>
            <a:cxnSpLocks noChangeShapeType="1"/>
            <a:stCxn id="110" idx="3"/>
            <a:endCxn id="109" idx="0"/>
          </p:cNvCxnSpPr>
          <p:nvPr/>
        </p:nvCxnSpPr>
        <p:spPr bwMode="auto">
          <a:xfrm rot="5400000">
            <a:off x="7358773" y="3817389"/>
            <a:ext cx="253891" cy="1"/>
          </a:xfrm>
          <a:prstGeom prst="bentConnector3">
            <a:avLst>
              <a:gd name="adj1" fmla="val 50000"/>
            </a:avLst>
          </a:prstGeom>
          <a:noFill/>
          <a:ln w="19050">
            <a:solidFill>
              <a:schemeClr val="tx1"/>
            </a:solidFill>
            <a:round/>
            <a:headEnd type="none" w="med" len="med"/>
            <a:tailEnd type="arrow" w="med" len="med"/>
          </a:ln>
          <a:extLst>
            <a:ext uri="{909E8E84-426E-40dd-AFC4-6F175D3DCCD1}">
              <a14:hiddenFill xmlns="" xmlns:a14="http://schemas.microsoft.com/office/drawing/2010/main">
                <a:noFill/>
              </a14:hiddenFill>
            </a:ext>
          </a:extLst>
        </p:spPr>
      </p:cxnSp>
      <p:sp>
        <p:nvSpPr>
          <p:cNvPr id="116" name="Text Box 15">
            <a:extLst>
              <a:ext uri="{FF2B5EF4-FFF2-40B4-BE49-F238E27FC236}">
                <a16:creationId xmlns:a16="http://schemas.microsoft.com/office/drawing/2014/main" id="{E22023C7-2741-CC12-A839-D5530A8B7CBA}"/>
              </a:ext>
            </a:extLst>
          </p:cNvPr>
          <p:cNvSpPr txBox="1">
            <a:spLocks noChangeArrowheads="1"/>
          </p:cNvSpPr>
          <p:nvPr/>
        </p:nvSpPr>
        <p:spPr bwMode="auto">
          <a:xfrm>
            <a:off x="7303294" y="4222060"/>
            <a:ext cx="401241"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CFDP</a:t>
            </a:r>
            <a:endParaRPr lang="en-US" sz="675">
              <a:solidFill>
                <a:schemeClr val="tx1"/>
              </a:solidFill>
              <a:latin typeface="Calibri" pitchFamily="34" charset="0"/>
            </a:endParaRPr>
          </a:p>
        </p:txBody>
      </p:sp>
      <p:sp>
        <p:nvSpPr>
          <p:cNvPr id="117" name="Rectangle 673">
            <a:extLst>
              <a:ext uri="{FF2B5EF4-FFF2-40B4-BE49-F238E27FC236}">
                <a16:creationId xmlns:a16="http://schemas.microsoft.com/office/drawing/2014/main" id="{2147C9F2-91A4-22AF-4AD9-73444E6B6679}"/>
              </a:ext>
            </a:extLst>
          </p:cNvPr>
          <p:cNvSpPr>
            <a:spLocks noChangeArrowheads="1"/>
          </p:cNvSpPr>
          <p:nvPr/>
        </p:nvSpPr>
        <p:spPr bwMode="auto">
          <a:xfrm>
            <a:off x="6162675" y="2212842"/>
            <a:ext cx="98941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spAutoFit/>
          </a:bodyPr>
          <a:lstStyle/>
          <a:p>
            <a:pPr algn="ctr"/>
            <a:r>
              <a:rPr lang="en-US" sz="750" dirty="0"/>
              <a:t>Space Routing Node MOC</a:t>
            </a:r>
          </a:p>
        </p:txBody>
      </p:sp>
      <p:cxnSp>
        <p:nvCxnSpPr>
          <p:cNvPr id="118" name="Straight Connector 117">
            <a:extLst>
              <a:ext uri="{FF2B5EF4-FFF2-40B4-BE49-F238E27FC236}">
                <a16:creationId xmlns:a16="http://schemas.microsoft.com/office/drawing/2014/main" id="{228CD1AE-6A64-C8BC-2B30-703361A5A66D}"/>
              </a:ext>
            </a:extLst>
          </p:cNvPr>
          <p:cNvCxnSpPr>
            <a:cxnSpLocks noChangeShapeType="1"/>
          </p:cNvCxnSpPr>
          <p:nvPr/>
        </p:nvCxnSpPr>
        <p:spPr bwMode="auto">
          <a:xfrm>
            <a:off x="6012656" y="3613650"/>
            <a:ext cx="0" cy="96559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119" name="TextBox 76">
            <a:extLst>
              <a:ext uri="{FF2B5EF4-FFF2-40B4-BE49-F238E27FC236}">
                <a16:creationId xmlns:a16="http://schemas.microsoft.com/office/drawing/2014/main" id="{011619BF-CB33-A208-0B22-299223B3F0EE}"/>
              </a:ext>
            </a:extLst>
          </p:cNvPr>
          <p:cNvSpPr txBox="1">
            <a:spLocks noChangeArrowheads="1"/>
          </p:cNvSpPr>
          <p:nvPr/>
        </p:nvSpPr>
        <p:spPr bwMode="auto">
          <a:xfrm>
            <a:off x="3934623" y="2922701"/>
            <a:ext cx="37702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00" dirty="0">
                <a:solidFill>
                  <a:srgbClr val="0079A4"/>
                </a:solidFill>
              </a:rPr>
              <a:t>From</a:t>
            </a:r>
          </a:p>
          <a:p>
            <a:pPr algn="ctr" eaLnBrk="1" hangingPunct="1"/>
            <a:r>
              <a:rPr lang="en-US" sz="600" dirty="0">
                <a:solidFill>
                  <a:srgbClr val="0079A4"/>
                </a:solidFill>
              </a:rPr>
              <a:t>VC X</a:t>
            </a:r>
          </a:p>
        </p:txBody>
      </p:sp>
      <p:sp>
        <p:nvSpPr>
          <p:cNvPr id="120" name="Magnetic Disk 18">
            <a:extLst>
              <a:ext uri="{FF2B5EF4-FFF2-40B4-BE49-F238E27FC236}">
                <a16:creationId xmlns:a16="http://schemas.microsoft.com/office/drawing/2014/main" id="{4CC35AF7-4AD6-7214-1520-823AB22A2F33}"/>
              </a:ext>
            </a:extLst>
          </p:cNvPr>
          <p:cNvSpPr/>
          <p:nvPr/>
        </p:nvSpPr>
        <p:spPr>
          <a:xfrm>
            <a:off x="3694510" y="2501606"/>
            <a:ext cx="341709" cy="17145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1350"/>
          </a:p>
        </p:txBody>
      </p:sp>
      <p:cxnSp>
        <p:nvCxnSpPr>
          <p:cNvPr id="121" name="Elbow Connector 230">
            <a:extLst>
              <a:ext uri="{FF2B5EF4-FFF2-40B4-BE49-F238E27FC236}">
                <a16:creationId xmlns:a16="http://schemas.microsoft.com/office/drawing/2014/main" id="{B1AC6254-B406-4B48-625C-397625609AD3}"/>
              </a:ext>
            </a:extLst>
          </p:cNvPr>
          <p:cNvCxnSpPr>
            <a:cxnSpLocks noChangeShapeType="1"/>
            <a:endCxn id="120" idx="3"/>
          </p:cNvCxnSpPr>
          <p:nvPr/>
        </p:nvCxnSpPr>
        <p:spPr bwMode="auto">
          <a:xfrm rot="16200000" flipV="1">
            <a:off x="3465613" y="3072807"/>
            <a:ext cx="802484" cy="2980"/>
          </a:xfrm>
          <a:prstGeom prst="bentConnector3">
            <a:avLst>
              <a:gd name="adj1" fmla="val 50000"/>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22" name="Oval 7">
            <a:extLst>
              <a:ext uri="{FF2B5EF4-FFF2-40B4-BE49-F238E27FC236}">
                <a16:creationId xmlns:a16="http://schemas.microsoft.com/office/drawing/2014/main" id="{2E6BAB8E-FE0B-AB97-605B-418AD9E1B187}"/>
              </a:ext>
            </a:extLst>
          </p:cNvPr>
          <p:cNvSpPr>
            <a:spLocks noChangeArrowheads="1"/>
          </p:cNvSpPr>
          <p:nvPr/>
        </p:nvSpPr>
        <p:spPr bwMode="auto">
          <a:xfrm>
            <a:off x="3552432" y="2802835"/>
            <a:ext cx="608411" cy="175841"/>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675">
                <a:latin typeface="Calibri" pitchFamily="34" charset="0"/>
                <a:ea typeface="ÇlÇr ñæí©" charset="-128"/>
              </a:rPr>
              <a:t>Space File Application</a:t>
            </a:r>
            <a:endParaRPr lang="en-US" sz="675">
              <a:latin typeface="Calibri" pitchFamily="34" charset="0"/>
            </a:endParaRPr>
          </a:p>
        </p:txBody>
      </p:sp>
      <p:sp>
        <p:nvSpPr>
          <p:cNvPr id="123" name="Text Box 15">
            <a:extLst>
              <a:ext uri="{FF2B5EF4-FFF2-40B4-BE49-F238E27FC236}">
                <a16:creationId xmlns:a16="http://schemas.microsoft.com/office/drawing/2014/main" id="{3C82F9F9-4283-8CDD-91BA-B6310D9AE099}"/>
              </a:ext>
            </a:extLst>
          </p:cNvPr>
          <p:cNvSpPr txBox="1">
            <a:spLocks noChangeArrowheads="1"/>
          </p:cNvSpPr>
          <p:nvPr/>
        </p:nvSpPr>
        <p:spPr bwMode="auto">
          <a:xfrm>
            <a:off x="3651648" y="3138590"/>
            <a:ext cx="425053" cy="136921"/>
          </a:xfrm>
          <a:prstGeom prst="rect">
            <a:avLst/>
          </a:prstGeom>
          <a:solidFill>
            <a:srgbClr val="99CCFF"/>
          </a:solidFill>
          <a:ln w="9525">
            <a:solidFill>
              <a:srgbClr val="000000"/>
            </a:solidFill>
            <a:miter lim="800000"/>
            <a:headEnd/>
            <a:tailEnd/>
          </a:ln>
        </p:spPr>
        <p:txBody>
          <a:bodyPr lIns="25380" tIns="23490" rIns="25380" bIns="2349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675">
                <a:solidFill>
                  <a:schemeClr val="tx1"/>
                </a:solidFill>
                <a:latin typeface="Calibri" pitchFamily="34" charset="0"/>
                <a:ea typeface="ÇlÇr ñæí©" charset="-128"/>
              </a:rPr>
              <a:t>CFDP</a:t>
            </a:r>
            <a:endParaRPr lang="en-US" sz="675">
              <a:solidFill>
                <a:schemeClr val="tx1"/>
              </a:solidFill>
              <a:latin typeface="Calibri" pitchFamily="34" charset="0"/>
            </a:endParaRPr>
          </a:p>
        </p:txBody>
      </p:sp>
      <p:sp>
        <p:nvSpPr>
          <p:cNvPr id="124" name="Magnetic Disk 18">
            <a:extLst>
              <a:ext uri="{FF2B5EF4-FFF2-40B4-BE49-F238E27FC236}">
                <a16:creationId xmlns:a16="http://schemas.microsoft.com/office/drawing/2014/main" id="{C8C9CFAF-B8DC-3C06-7737-3C0AE79C141E}"/>
              </a:ext>
            </a:extLst>
          </p:cNvPr>
          <p:cNvSpPr/>
          <p:nvPr/>
        </p:nvSpPr>
        <p:spPr>
          <a:xfrm>
            <a:off x="1495425" y="3036196"/>
            <a:ext cx="341710" cy="17145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hangingPunct="0">
              <a:defRPr/>
            </a:pPr>
            <a:endParaRPr lang="en-US" sz="1350"/>
          </a:p>
        </p:txBody>
      </p:sp>
      <p:sp>
        <p:nvSpPr>
          <p:cNvPr id="3" name="Date Placeholder 1">
            <a:extLst>
              <a:ext uri="{FF2B5EF4-FFF2-40B4-BE49-F238E27FC236}">
                <a16:creationId xmlns:a16="http://schemas.microsoft.com/office/drawing/2014/main" id="{30C8B258-FB0F-AC9B-DE5F-78B41BB332F6}"/>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9-6</a:t>
            </a:r>
          </a:p>
        </p:txBody>
      </p:sp>
      <p:sp>
        <p:nvSpPr>
          <p:cNvPr id="4" name="Date Placeholder 3">
            <a:extLst>
              <a:ext uri="{FF2B5EF4-FFF2-40B4-BE49-F238E27FC236}">
                <a16:creationId xmlns:a16="http://schemas.microsoft.com/office/drawing/2014/main" id="{176F8AD7-5739-C174-3CAA-A22F2853CF8F}"/>
              </a:ext>
            </a:extLst>
          </p:cNvPr>
          <p:cNvSpPr>
            <a:spLocks noGrp="1"/>
          </p:cNvSpPr>
          <p:nvPr>
            <p:ph type="dt" sz="half" idx="2"/>
          </p:nvPr>
        </p:nvSpPr>
        <p:spPr/>
        <p:txBody>
          <a:bodyPr/>
          <a:lstStyle/>
          <a:p>
            <a:r>
              <a:rPr lang="en-US"/>
              <a:t>28 Mar 2024</a:t>
            </a:r>
            <a:endParaRPr lang="en-US" dirty="0"/>
          </a:p>
        </p:txBody>
      </p:sp>
    </p:spTree>
    <p:extLst>
      <p:ext uri="{BB962C8B-B14F-4D97-AF65-F5344CB8AC3E}">
        <p14:creationId xmlns:p14="http://schemas.microsoft.com/office/powerpoint/2010/main" val="8190400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E3AB36C-764D-4FF1-6DB6-EA28C87A1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D59ED-58B8-E748-B2DC-2987BDB16838}"/>
              </a:ext>
            </a:extLst>
          </p:cNvPr>
          <p:cNvSpPr>
            <a:spLocks noGrp="1"/>
          </p:cNvSpPr>
          <p:nvPr>
            <p:ph type="title"/>
          </p:nvPr>
        </p:nvSpPr>
        <p:spPr/>
        <p:txBody>
          <a:bodyPr/>
          <a:lstStyle/>
          <a:p>
            <a:r>
              <a:rPr lang="en-US" dirty="0"/>
              <a:t>Simple E2E protocol diagram</a:t>
            </a:r>
            <a:br>
              <a:rPr lang="en-US" dirty="0"/>
            </a:br>
            <a:r>
              <a:rPr lang="en-US" dirty="0"/>
              <a:t>(</a:t>
            </a:r>
            <a:r>
              <a:rPr lang="en-US" dirty="0">
                <a:highlight>
                  <a:srgbClr val="FFFF00"/>
                </a:highlight>
              </a:rPr>
              <a:t>Replace with something more real</a:t>
            </a:r>
            <a:r>
              <a:rPr lang="en-US" dirty="0"/>
              <a:t>, or even two, a simple one (ABA) and a relay one???)</a:t>
            </a:r>
          </a:p>
        </p:txBody>
      </p:sp>
      <p:sp>
        <p:nvSpPr>
          <p:cNvPr id="3" name="Date Placeholder 2">
            <a:extLst>
              <a:ext uri="{FF2B5EF4-FFF2-40B4-BE49-F238E27FC236}">
                <a16:creationId xmlns:a16="http://schemas.microsoft.com/office/drawing/2014/main" id="{3F42DF90-6D40-F335-1383-B209EA1AD5A8}"/>
              </a:ext>
            </a:extLst>
          </p:cNvPr>
          <p:cNvSpPr>
            <a:spLocks noGrp="1"/>
          </p:cNvSpPr>
          <p:nvPr>
            <p:ph type="dt" sz="half" idx="2"/>
          </p:nvPr>
        </p:nvSpPr>
        <p:spPr/>
        <p:txBody>
          <a:bodyPr/>
          <a:lstStyle/>
          <a:p>
            <a:r>
              <a:rPr lang="en-US"/>
              <a:t>28 Mar 2024</a:t>
            </a:r>
            <a:endParaRPr lang="en-US" dirty="0"/>
          </a:p>
        </p:txBody>
      </p:sp>
      <p:pic>
        <p:nvPicPr>
          <p:cNvPr id="5" name="Picture 4">
            <a:extLst>
              <a:ext uri="{FF2B5EF4-FFF2-40B4-BE49-F238E27FC236}">
                <a16:creationId xmlns:a16="http://schemas.microsoft.com/office/drawing/2014/main" id="{722CDFAD-6991-215A-FB62-2DE1C054B49B}"/>
              </a:ext>
            </a:extLst>
          </p:cNvPr>
          <p:cNvPicPr>
            <a:picLocks noChangeAspect="1"/>
          </p:cNvPicPr>
          <p:nvPr/>
        </p:nvPicPr>
        <p:blipFill rotWithShape="1">
          <a:blip r:embed="rId2">
            <a:extLst>
              <a:ext uri="{28A0092B-C50C-407E-A947-70E740481C1C}">
                <a14:useLocalDpi xmlns:a14="http://schemas.microsoft.com/office/drawing/2010/main" val="0"/>
              </a:ext>
            </a:extLst>
          </a:blip>
          <a:srcRect l="15822" t="1281" r="15631" b="-351"/>
          <a:stretch/>
        </p:blipFill>
        <p:spPr bwMode="auto">
          <a:xfrm rot="5400000">
            <a:off x="3257232" y="969962"/>
            <a:ext cx="2629535" cy="4918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69218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4825-0C98-D92B-5208-72DA3A19E782}"/>
              </a:ext>
            </a:extLst>
          </p:cNvPr>
          <p:cNvSpPr>
            <a:spLocks noGrp="1"/>
          </p:cNvSpPr>
          <p:nvPr>
            <p:ph type="title"/>
          </p:nvPr>
        </p:nvSpPr>
        <p:spPr/>
        <p:txBody>
          <a:bodyPr vert="horz"/>
          <a:lstStyle/>
          <a:p>
            <a:r>
              <a:rPr lang="en-US" sz="2000" dirty="0">
                <a:solidFill>
                  <a:srgbClr val="0099A6"/>
                </a:solidFill>
              </a:rPr>
              <a:t>Fig 9-7: SPP PDU diagram</a:t>
            </a:r>
          </a:p>
        </p:txBody>
      </p:sp>
      <p:sp>
        <p:nvSpPr>
          <p:cNvPr id="3" name="Date Placeholder 2">
            <a:extLst>
              <a:ext uri="{FF2B5EF4-FFF2-40B4-BE49-F238E27FC236}">
                <a16:creationId xmlns:a16="http://schemas.microsoft.com/office/drawing/2014/main" id="{076199BC-BED1-9F2A-6C0B-948DCBB15F26}"/>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C57B821F-9B36-B123-889A-5840659E250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9-7</a:t>
            </a:r>
          </a:p>
        </p:txBody>
      </p:sp>
      <p:pic>
        <p:nvPicPr>
          <p:cNvPr id="5" name="Picture 4">
            <a:extLst>
              <a:ext uri="{FF2B5EF4-FFF2-40B4-BE49-F238E27FC236}">
                <a16:creationId xmlns:a16="http://schemas.microsoft.com/office/drawing/2014/main" id="{9D68F63D-F2C4-EAC2-4B39-3D4903DC4180}"/>
              </a:ext>
            </a:extLst>
          </p:cNvPr>
          <p:cNvPicPr>
            <a:picLocks noChangeAspect="1"/>
          </p:cNvPicPr>
          <p:nvPr/>
        </p:nvPicPr>
        <p:blipFill rotWithShape="1">
          <a:blip r:embed="rId2">
            <a:extLst>
              <a:ext uri="{28A0092B-C50C-407E-A947-70E740481C1C}">
                <a14:useLocalDpi xmlns:a14="http://schemas.microsoft.com/office/drawing/2010/main" val="0"/>
              </a:ext>
            </a:extLst>
          </a:blip>
          <a:srcRect l="17551" t="578" r="18571" b="229"/>
          <a:stretch/>
        </p:blipFill>
        <p:spPr bwMode="auto">
          <a:xfrm rot="5400000">
            <a:off x="3496310" y="1267460"/>
            <a:ext cx="2151380" cy="4323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093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915F-FB28-63D9-1FD4-B4ACC147A8DA}"/>
              </a:ext>
            </a:extLst>
          </p:cNvPr>
          <p:cNvSpPr>
            <a:spLocks noGrp="1"/>
          </p:cNvSpPr>
          <p:nvPr>
            <p:ph type="title"/>
          </p:nvPr>
        </p:nvSpPr>
        <p:spPr/>
        <p:txBody>
          <a:bodyPr vert="horz"/>
          <a:lstStyle/>
          <a:p>
            <a:r>
              <a:rPr lang="en-US" sz="2000" dirty="0">
                <a:solidFill>
                  <a:srgbClr val="0099A6"/>
                </a:solidFill>
              </a:rPr>
              <a:t>Fig 9-8 SLE Bind state chart</a:t>
            </a:r>
          </a:p>
        </p:txBody>
      </p:sp>
      <p:sp>
        <p:nvSpPr>
          <p:cNvPr id="3" name="Date Placeholder 2">
            <a:extLst>
              <a:ext uri="{FF2B5EF4-FFF2-40B4-BE49-F238E27FC236}">
                <a16:creationId xmlns:a16="http://schemas.microsoft.com/office/drawing/2014/main" id="{EDC059AC-6614-6001-4DC8-D7B5446BE360}"/>
              </a:ext>
            </a:extLst>
          </p:cNvPr>
          <p:cNvSpPr>
            <a:spLocks noGrp="1"/>
          </p:cNvSpPr>
          <p:nvPr>
            <p:ph type="dt" sz="half" idx="2"/>
          </p:nvPr>
        </p:nvSpPr>
        <p:spPr/>
        <p:txBody>
          <a:bodyPr/>
          <a:lstStyle/>
          <a:p>
            <a:r>
              <a:rPr lang="en-US"/>
              <a:t>28 Mar 2024</a:t>
            </a:r>
            <a:endParaRPr lang="en-US" dirty="0"/>
          </a:p>
        </p:txBody>
      </p:sp>
      <p:sp>
        <p:nvSpPr>
          <p:cNvPr id="4" name="Date Placeholder 1">
            <a:extLst>
              <a:ext uri="{FF2B5EF4-FFF2-40B4-BE49-F238E27FC236}">
                <a16:creationId xmlns:a16="http://schemas.microsoft.com/office/drawing/2014/main" id="{C06C4546-8F12-6A4F-ED78-ED739F58559B}"/>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9-8</a:t>
            </a:r>
          </a:p>
        </p:txBody>
      </p:sp>
      <p:pic>
        <p:nvPicPr>
          <p:cNvPr id="5" name="Picture 4">
            <a:extLst>
              <a:ext uri="{FF2B5EF4-FFF2-40B4-BE49-F238E27FC236}">
                <a16:creationId xmlns:a16="http://schemas.microsoft.com/office/drawing/2014/main" id="{C117C88F-D3A6-F039-56C2-E8133726159C}"/>
              </a:ext>
            </a:extLst>
          </p:cNvPr>
          <p:cNvPicPr>
            <a:picLocks noChangeAspect="1"/>
          </p:cNvPicPr>
          <p:nvPr/>
        </p:nvPicPr>
        <p:blipFill rotWithShape="1">
          <a:blip r:embed="rId2">
            <a:extLst>
              <a:ext uri="{28A0092B-C50C-407E-A947-70E740481C1C}">
                <a14:useLocalDpi xmlns:a14="http://schemas.microsoft.com/office/drawing/2010/main" val="0"/>
              </a:ext>
            </a:extLst>
          </a:blip>
          <a:srcRect l="13448" t="22361" r="8937" b="22130"/>
          <a:stretch/>
        </p:blipFill>
        <p:spPr bwMode="auto">
          <a:xfrm>
            <a:off x="2964180" y="1940877"/>
            <a:ext cx="3215640" cy="2976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4742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4937-C544-0C67-D925-4A54E11CFE2C}"/>
            </a:ext>
          </a:extLst>
        </p:cNvPr>
        <p:cNvGrpSpPr/>
        <p:nvPr/>
      </p:nvGrpSpPr>
      <p:grpSpPr>
        <a:xfrm>
          <a:off x="0" y="0"/>
          <a:ext cx="0" cy="0"/>
          <a:chOff x="0" y="0"/>
          <a:chExt cx="0" cy="0"/>
        </a:xfrm>
      </p:grpSpPr>
      <p:sp>
        <p:nvSpPr>
          <p:cNvPr id="38926" name="Title 1">
            <a:extLst>
              <a:ext uri="{FF2B5EF4-FFF2-40B4-BE49-F238E27FC236}">
                <a16:creationId xmlns:a16="http://schemas.microsoft.com/office/drawing/2014/main" id="{25630F7A-7843-9FA0-5864-7D334FDF55FF}"/>
              </a:ext>
            </a:extLst>
          </p:cNvPr>
          <p:cNvSpPr txBox="1">
            <a:spLocks/>
          </p:cNvSpPr>
          <p:nvPr/>
        </p:nvSpPr>
        <p:spPr bwMode="auto">
          <a:xfrm>
            <a:off x="1235870" y="77756"/>
            <a:ext cx="7010400" cy="99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sp>
        <p:nvSpPr>
          <p:cNvPr id="2" name="Date Placeholder 1">
            <a:extLst>
              <a:ext uri="{FF2B5EF4-FFF2-40B4-BE49-F238E27FC236}">
                <a16:creationId xmlns:a16="http://schemas.microsoft.com/office/drawing/2014/main" id="{2B7731BB-BBDD-A24A-4BB5-488CAC6333DD}"/>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38913" name="Rectangle 97">
            <a:extLst>
              <a:ext uri="{FF2B5EF4-FFF2-40B4-BE49-F238E27FC236}">
                <a16:creationId xmlns:a16="http://schemas.microsoft.com/office/drawing/2014/main" id="{9B7DF44D-18E9-0D57-B7D4-0F21349B30DD}"/>
              </a:ext>
            </a:extLst>
          </p:cNvPr>
          <p:cNvSpPr>
            <a:spLocks noChangeArrowheads="1"/>
          </p:cNvSpPr>
          <p:nvPr/>
        </p:nvSpPr>
        <p:spPr bwMode="auto">
          <a:xfrm>
            <a:off x="5962650" y="1608138"/>
            <a:ext cx="1885949" cy="3904488"/>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a:extLst>
              <a:ext uri="{FF2B5EF4-FFF2-40B4-BE49-F238E27FC236}">
                <a16:creationId xmlns:a16="http://schemas.microsoft.com/office/drawing/2014/main" id="{5011D91F-EF1A-D7C4-67B7-F70AC4559590}"/>
              </a:ext>
            </a:extLst>
          </p:cNvPr>
          <p:cNvSpPr>
            <a:spLocks noChangeArrowheads="1"/>
          </p:cNvSpPr>
          <p:nvPr/>
        </p:nvSpPr>
        <p:spPr bwMode="auto">
          <a:xfrm>
            <a:off x="3840164" y="1608138"/>
            <a:ext cx="1810545" cy="39044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a:extLst>
              <a:ext uri="{FF2B5EF4-FFF2-40B4-BE49-F238E27FC236}">
                <a16:creationId xmlns:a16="http://schemas.microsoft.com/office/drawing/2014/main" id="{5ED94F75-ED2E-609D-CEBE-0FBD1198F056}"/>
              </a:ext>
            </a:extLst>
          </p:cNvPr>
          <p:cNvSpPr>
            <a:spLocks noChangeArrowheads="1"/>
          </p:cNvSpPr>
          <p:nvPr/>
        </p:nvSpPr>
        <p:spPr bwMode="auto">
          <a:xfrm>
            <a:off x="1566864" y="1608138"/>
            <a:ext cx="1909905" cy="3903662"/>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a:extLst>
              <a:ext uri="{FF2B5EF4-FFF2-40B4-BE49-F238E27FC236}">
                <a16:creationId xmlns:a16="http://schemas.microsoft.com/office/drawing/2014/main" id="{0C7BBD22-78EF-51C6-08BB-D7858D51F94D}"/>
              </a:ext>
            </a:extLst>
          </p:cNvPr>
          <p:cNvCxnSpPr>
            <a:cxnSpLocks noChangeShapeType="1"/>
          </p:cNvCxnSpPr>
          <p:nvPr/>
        </p:nvCxnSpPr>
        <p:spPr bwMode="auto">
          <a:xfrm>
            <a:off x="4298951" y="57467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7" name="Straight Connector 157">
            <a:extLst>
              <a:ext uri="{FF2B5EF4-FFF2-40B4-BE49-F238E27FC236}">
                <a16:creationId xmlns:a16="http://schemas.microsoft.com/office/drawing/2014/main" id="{BBF6706D-1B95-6E11-CD54-10B856F1BE49}"/>
              </a:ext>
            </a:extLst>
          </p:cNvPr>
          <p:cNvCxnSpPr>
            <a:cxnSpLocks noChangeShapeType="1"/>
          </p:cNvCxnSpPr>
          <p:nvPr/>
        </p:nvCxnSpPr>
        <p:spPr bwMode="auto">
          <a:xfrm rot="5400000">
            <a:off x="4862514" y="5518150"/>
            <a:ext cx="457200" cy="0"/>
          </a:xfrm>
          <a:prstGeom prst="line">
            <a:avLst/>
          </a:prstGeom>
          <a:noFill/>
          <a:ln w="19050">
            <a:solidFill>
              <a:srgbClr val="000000"/>
            </a:solidFill>
            <a:round/>
            <a:headEnd type="arrow" w="med" len="med"/>
            <a:tailEnd type="non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38918" name="Elbow Connector 178">
            <a:extLst>
              <a:ext uri="{FF2B5EF4-FFF2-40B4-BE49-F238E27FC236}">
                <a16:creationId xmlns:a16="http://schemas.microsoft.com/office/drawing/2014/main" id="{4CD7779F-8BB2-848F-2F7E-E6EFFB7C29B8}"/>
              </a:ext>
            </a:extLst>
          </p:cNvPr>
          <p:cNvCxnSpPr>
            <a:cxnSpLocks noChangeShapeType="1"/>
            <a:stCxn id="38935" idx="3"/>
            <a:endCxn id="38947" idx="1"/>
          </p:cNvCxnSpPr>
          <p:nvPr/>
        </p:nvCxnSpPr>
        <p:spPr bwMode="auto">
          <a:xfrm>
            <a:off x="2330451" y="51950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38919" name="Straight Connector 264">
            <a:extLst>
              <a:ext uri="{FF2B5EF4-FFF2-40B4-BE49-F238E27FC236}">
                <a16:creationId xmlns:a16="http://schemas.microsoft.com/office/drawing/2014/main" id="{604D287F-394B-8E3F-01E2-767877FBF741}"/>
              </a:ext>
            </a:extLst>
          </p:cNvPr>
          <p:cNvCxnSpPr>
            <a:cxnSpLocks noChangeShapeType="1"/>
          </p:cNvCxnSpPr>
          <p:nvPr/>
        </p:nvCxnSpPr>
        <p:spPr bwMode="auto">
          <a:xfrm rot="5400000">
            <a:off x="6213476" y="5518150"/>
            <a:ext cx="457200" cy="0"/>
          </a:xfrm>
          <a:prstGeom prst="line">
            <a:avLst/>
          </a:prstGeom>
          <a:noFill/>
          <a:ln w="19050">
            <a:solidFill>
              <a:srgbClr val="00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20" name="Rectangle 669">
            <a:extLst>
              <a:ext uri="{FF2B5EF4-FFF2-40B4-BE49-F238E27FC236}">
                <a16:creationId xmlns:a16="http://schemas.microsoft.com/office/drawing/2014/main" id="{C68A85AA-94DD-EDB7-DF85-D5EB39A959A0}"/>
              </a:ext>
            </a:extLst>
          </p:cNvPr>
          <p:cNvSpPr>
            <a:spLocks noChangeArrowheads="1"/>
          </p:cNvSpPr>
          <p:nvPr/>
        </p:nvSpPr>
        <p:spPr bwMode="auto">
          <a:xfrm>
            <a:off x="4124060" y="1691746"/>
            <a:ext cx="13192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a:extLst>
              <a:ext uri="{FF2B5EF4-FFF2-40B4-BE49-F238E27FC236}">
                <a16:creationId xmlns:a16="http://schemas.microsoft.com/office/drawing/2014/main" id="{5957A1C3-E652-38C4-F4DE-D7E0C51286D4}"/>
              </a:ext>
            </a:extLst>
          </p:cNvPr>
          <p:cNvSpPr>
            <a:spLocks noChangeArrowheads="1"/>
          </p:cNvSpPr>
          <p:nvPr/>
        </p:nvSpPr>
        <p:spPr bwMode="auto">
          <a:xfrm>
            <a:off x="6323014" y="1687484"/>
            <a:ext cx="11858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a:extLst>
              <a:ext uri="{FF2B5EF4-FFF2-40B4-BE49-F238E27FC236}">
                <a16:creationId xmlns:a16="http://schemas.microsoft.com/office/drawing/2014/main" id="{F93582D3-88B5-DA8B-F8E3-66669E89215E}"/>
              </a:ext>
            </a:extLst>
          </p:cNvPr>
          <p:cNvSpPr>
            <a:spLocks noChangeArrowheads="1"/>
          </p:cNvSpPr>
          <p:nvPr/>
        </p:nvSpPr>
        <p:spPr bwMode="auto">
          <a:xfrm>
            <a:off x="1947338" y="1687483"/>
            <a:ext cx="10858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a:extLst>
              <a:ext uri="{FF2B5EF4-FFF2-40B4-BE49-F238E27FC236}">
                <a16:creationId xmlns:a16="http://schemas.microsoft.com/office/drawing/2014/main" id="{ABE3B6DF-34F6-BCAA-E0D3-1B9B9562124E}"/>
              </a:ext>
            </a:extLst>
          </p:cNvPr>
          <p:cNvSpPr txBox="1">
            <a:spLocks noChangeArrowheads="1"/>
          </p:cNvSpPr>
          <p:nvPr/>
        </p:nvSpPr>
        <p:spPr bwMode="auto">
          <a:xfrm>
            <a:off x="3035301" y="5548313"/>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a:extLst>
              <a:ext uri="{FF2B5EF4-FFF2-40B4-BE49-F238E27FC236}">
                <a16:creationId xmlns:a16="http://schemas.microsoft.com/office/drawing/2014/main" id="{A8552879-B033-A57F-00E7-9D866B980DF8}"/>
              </a:ext>
            </a:extLst>
          </p:cNvPr>
          <p:cNvSpPr txBox="1">
            <a:spLocks noChangeArrowheads="1"/>
          </p:cNvSpPr>
          <p:nvPr/>
        </p:nvSpPr>
        <p:spPr bwMode="auto">
          <a:xfrm>
            <a:off x="6100764" y="5734050"/>
            <a:ext cx="10429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a:extLst>
              <a:ext uri="{FF2B5EF4-FFF2-40B4-BE49-F238E27FC236}">
                <a16:creationId xmlns:a16="http://schemas.microsoft.com/office/drawing/2014/main" id="{45CE8FDD-4470-6753-2233-F75BA245692C}"/>
              </a:ext>
            </a:extLst>
          </p:cNvPr>
          <p:cNvSpPr>
            <a:spLocks noChangeArrowheads="1"/>
          </p:cNvSpPr>
          <p:nvPr/>
        </p:nvSpPr>
        <p:spPr bwMode="auto">
          <a:xfrm>
            <a:off x="4176714" y="12954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a:extLst>
              <a:ext uri="{FF2B5EF4-FFF2-40B4-BE49-F238E27FC236}">
                <a16:creationId xmlns:a16="http://schemas.microsoft.com/office/drawing/2014/main" id="{1965359C-5ECB-3ACA-9DAC-6894A12310DC}"/>
              </a:ext>
            </a:extLst>
          </p:cNvPr>
          <p:cNvSpPr>
            <a:spLocks noChangeArrowheads="1"/>
          </p:cNvSpPr>
          <p:nvPr/>
        </p:nvSpPr>
        <p:spPr bwMode="auto">
          <a:xfrm>
            <a:off x="6315077" y="12954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a:extLst>
              <a:ext uri="{FF2B5EF4-FFF2-40B4-BE49-F238E27FC236}">
                <a16:creationId xmlns:a16="http://schemas.microsoft.com/office/drawing/2014/main" id="{16F035A1-DF47-9359-AA34-06A53AF2D272}"/>
              </a:ext>
            </a:extLst>
          </p:cNvPr>
          <p:cNvSpPr>
            <a:spLocks noChangeArrowheads="1"/>
          </p:cNvSpPr>
          <p:nvPr/>
        </p:nvSpPr>
        <p:spPr bwMode="auto">
          <a:xfrm>
            <a:off x="1926433" y="12954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a:extLst>
              <a:ext uri="{FF2B5EF4-FFF2-40B4-BE49-F238E27FC236}">
                <a16:creationId xmlns:a16="http://schemas.microsoft.com/office/drawing/2014/main" id="{F1E425E8-98E2-D7F7-44FC-A4BCF7CF3752}"/>
              </a:ext>
            </a:extLst>
          </p:cNvPr>
          <p:cNvSpPr txBox="1">
            <a:spLocks noChangeArrowheads="1"/>
          </p:cNvSpPr>
          <p:nvPr/>
        </p:nvSpPr>
        <p:spPr bwMode="auto">
          <a:xfrm>
            <a:off x="2427912" y="3648870"/>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a:extLst>
              <a:ext uri="{FF2B5EF4-FFF2-40B4-BE49-F238E27FC236}">
                <a16:creationId xmlns:a16="http://schemas.microsoft.com/office/drawing/2014/main" id="{DEB498AF-A359-F5DB-1CE4-ED27D70A81B5}"/>
              </a:ext>
            </a:extLst>
          </p:cNvPr>
          <p:cNvSpPr/>
          <p:nvPr/>
        </p:nvSpPr>
        <p:spPr bwMode="auto">
          <a:xfrm>
            <a:off x="1768475" y="23717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a:extLst>
              <a:ext uri="{FF2B5EF4-FFF2-40B4-BE49-F238E27FC236}">
                <a16:creationId xmlns:a16="http://schemas.microsoft.com/office/drawing/2014/main" id="{799EC55D-122F-963C-52F7-FFF0703E0968}"/>
              </a:ext>
            </a:extLst>
          </p:cNvPr>
          <p:cNvSpPr txBox="1">
            <a:spLocks noChangeArrowheads="1"/>
          </p:cNvSpPr>
          <p:nvPr/>
        </p:nvSpPr>
        <p:spPr bwMode="auto">
          <a:xfrm>
            <a:off x="3806826" y="4402138"/>
            <a:ext cx="4238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a:extLst>
              <a:ext uri="{FF2B5EF4-FFF2-40B4-BE49-F238E27FC236}">
                <a16:creationId xmlns:a16="http://schemas.microsoft.com/office/drawing/2014/main" id="{E7E2598E-1C8F-2329-6DA8-76FADFB08DCB}"/>
              </a:ext>
            </a:extLst>
          </p:cNvPr>
          <p:cNvSpPr/>
          <p:nvPr/>
        </p:nvSpPr>
        <p:spPr>
          <a:xfrm>
            <a:off x="2717801" y="22923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a:extLst>
              <a:ext uri="{FF2B5EF4-FFF2-40B4-BE49-F238E27FC236}">
                <a16:creationId xmlns:a16="http://schemas.microsoft.com/office/drawing/2014/main" id="{0CC1DCEC-1D66-E521-4EEB-D5D6760A9358}"/>
              </a:ext>
            </a:extLst>
          </p:cNvPr>
          <p:cNvCxnSpPr>
            <a:cxnSpLocks noChangeShapeType="1"/>
            <a:stCxn id="38939" idx="4"/>
            <a:endCxn id="38935" idx="0"/>
          </p:cNvCxnSpPr>
          <p:nvPr/>
        </p:nvCxnSpPr>
        <p:spPr bwMode="auto">
          <a:xfrm>
            <a:off x="2027237" y="32226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34" name="Text Box 15">
            <a:extLst>
              <a:ext uri="{FF2B5EF4-FFF2-40B4-BE49-F238E27FC236}">
                <a16:creationId xmlns:a16="http://schemas.microsoft.com/office/drawing/2014/main" id="{9D1DDAC0-03F1-4F76-C7A1-6B8107E2213B}"/>
              </a:ext>
            </a:extLst>
          </p:cNvPr>
          <p:cNvSpPr txBox="1">
            <a:spLocks noChangeArrowheads="1"/>
          </p:cNvSpPr>
          <p:nvPr/>
        </p:nvSpPr>
        <p:spPr bwMode="auto">
          <a:xfrm>
            <a:off x="1760540" y="44497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sp>
        <p:nvSpPr>
          <p:cNvPr id="38935" name="Text Box 12">
            <a:extLst>
              <a:ext uri="{FF2B5EF4-FFF2-40B4-BE49-F238E27FC236}">
                <a16:creationId xmlns:a16="http://schemas.microsoft.com/office/drawing/2014/main" id="{2B6B8052-1FF4-FAF6-630C-7EDA51DEA26E}"/>
              </a:ext>
            </a:extLst>
          </p:cNvPr>
          <p:cNvSpPr txBox="1">
            <a:spLocks noChangeArrowheads="1"/>
          </p:cNvSpPr>
          <p:nvPr/>
        </p:nvSpPr>
        <p:spPr bwMode="auto">
          <a:xfrm>
            <a:off x="1760539" y="51038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a:extLst>
              <a:ext uri="{FF2B5EF4-FFF2-40B4-BE49-F238E27FC236}">
                <a16:creationId xmlns:a16="http://schemas.microsoft.com/office/drawing/2014/main" id="{412EDA76-45E0-3421-1D80-AAD83BCBDCE8}"/>
              </a:ext>
            </a:extLst>
          </p:cNvPr>
          <p:cNvSpPr txBox="1">
            <a:spLocks noChangeArrowheads="1"/>
          </p:cNvSpPr>
          <p:nvPr/>
        </p:nvSpPr>
        <p:spPr bwMode="auto">
          <a:xfrm>
            <a:off x="1760539" y="48895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a:extLst>
              <a:ext uri="{FF2B5EF4-FFF2-40B4-BE49-F238E27FC236}">
                <a16:creationId xmlns:a16="http://schemas.microsoft.com/office/drawing/2014/main" id="{883CB8A8-6F7A-47BB-AA95-8676A06BAFFF}"/>
              </a:ext>
            </a:extLst>
          </p:cNvPr>
          <p:cNvSpPr txBox="1">
            <a:spLocks noChangeArrowheads="1"/>
          </p:cNvSpPr>
          <p:nvPr/>
        </p:nvSpPr>
        <p:spPr bwMode="auto">
          <a:xfrm>
            <a:off x="2665414" y="33416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a:extLst>
              <a:ext uri="{FF2B5EF4-FFF2-40B4-BE49-F238E27FC236}">
                <a16:creationId xmlns:a16="http://schemas.microsoft.com/office/drawing/2014/main" id="{ACC1F1BF-6C45-CAD0-A2EA-C7A3731A5DFD}"/>
              </a:ext>
            </a:extLst>
          </p:cNvPr>
          <p:cNvSpPr txBox="1">
            <a:spLocks noChangeArrowheads="1"/>
          </p:cNvSpPr>
          <p:nvPr/>
        </p:nvSpPr>
        <p:spPr bwMode="auto">
          <a:xfrm>
            <a:off x="1760540" y="42291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a:extLst>
              <a:ext uri="{FF2B5EF4-FFF2-40B4-BE49-F238E27FC236}">
                <a16:creationId xmlns:a16="http://schemas.microsoft.com/office/drawing/2014/main" id="{29EDA7E8-6470-E9CB-7619-D63675D2B8AA}"/>
              </a:ext>
            </a:extLst>
          </p:cNvPr>
          <p:cNvSpPr>
            <a:spLocks noChangeArrowheads="1"/>
          </p:cNvSpPr>
          <p:nvPr/>
        </p:nvSpPr>
        <p:spPr bwMode="auto">
          <a:xfrm>
            <a:off x="1616073" y="29289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a:extLst>
              <a:ext uri="{FF2B5EF4-FFF2-40B4-BE49-F238E27FC236}">
                <a16:creationId xmlns:a16="http://schemas.microsoft.com/office/drawing/2014/main" id="{F8378209-2B3F-5959-194D-CF43A1F5EE4B}"/>
              </a:ext>
            </a:extLst>
          </p:cNvPr>
          <p:cNvCxnSpPr>
            <a:cxnSpLocks noChangeShapeType="1"/>
            <a:stCxn id="38937" idx="2"/>
          </p:cNvCxnSpPr>
          <p:nvPr/>
        </p:nvCxnSpPr>
        <p:spPr bwMode="auto">
          <a:xfrm rot="5400000">
            <a:off x="2572617" y="3288578"/>
            <a:ext cx="138906" cy="613426"/>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1" name="Elbow Connector 83">
            <a:extLst>
              <a:ext uri="{FF2B5EF4-FFF2-40B4-BE49-F238E27FC236}">
                <a16:creationId xmlns:a16="http://schemas.microsoft.com/office/drawing/2014/main" id="{654A6EDC-6422-F425-0B83-84929891489B}"/>
              </a:ext>
            </a:extLst>
          </p:cNvPr>
          <p:cNvCxnSpPr>
            <a:cxnSpLocks noChangeShapeType="1"/>
            <a:stCxn id="75" idx="3"/>
            <a:endCxn id="38937" idx="0"/>
          </p:cNvCxnSpPr>
          <p:nvPr/>
        </p:nvCxnSpPr>
        <p:spPr bwMode="auto">
          <a:xfrm rot="16200000" flipH="1">
            <a:off x="2536033" y="29297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2" name="Elbow Connector 84">
            <a:extLst>
              <a:ext uri="{FF2B5EF4-FFF2-40B4-BE49-F238E27FC236}">
                <a16:creationId xmlns:a16="http://schemas.microsoft.com/office/drawing/2014/main" id="{3CEAD67C-57E1-D992-5013-42E48E2C2F16}"/>
              </a:ext>
            </a:extLst>
          </p:cNvPr>
          <p:cNvCxnSpPr>
            <a:cxnSpLocks noChangeShapeType="1"/>
            <a:stCxn id="72" idx="2"/>
            <a:endCxn id="38939" idx="0"/>
          </p:cNvCxnSpPr>
          <p:nvPr/>
        </p:nvCxnSpPr>
        <p:spPr bwMode="auto">
          <a:xfrm flipH="1">
            <a:off x="2027237" y="2601913"/>
            <a:ext cx="1" cy="327025"/>
          </a:xfrm>
          <a:prstGeom prst="straightConnector1">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sp>
        <p:nvSpPr>
          <p:cNvPr id="38943" name="Oval 7">
            <a:extLst>
              <a:ext uri="{FF2B5EF4-FFF2-40B4-BE49-F238E27FC236}">
                <a16:creationId xmlns:a16="http://schemas.microsoft.com/office/drawing/2014/main" id="{70D6048F-B6CA-FE71-CCAB-652DF0535248}"/>
              </a:ext>
            </a:extLst>
          </p:cNvPr>
          <p:cNvSpPr>
            <a:spLocks noChangeArrowheads="1"/>
          </p:cNvSpPr>
          <p:nvPr/>
        </p:nvSpPr>
        <p:spPr bwMode="auto">
          <a:xfrm>
            <a:off x="2530473" y="27273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a:extLst>
              <a:ext uri="{FF2B5EF4-FFF2-40B4-BE49-F238E27FC236}">
                <a16:creationId xmlns:a16="http://schemas.microsoft.com/office/drawing/2014/main" id="{2408C8D2-213A-CD67-FB57-840CE621CCB9}"/>
              </a:ext>
            </a:extLst>
          </p:cNvPr>
          <p:cNvSpPr txBox="1">
            <a:spLocks noChangeArrowheads="1"/>
          </p:cNvSpPr>
          <p:nvPr/>
        </p:nvSpPr>
        <p:spPr bwMode="auto">
          <a:xfrm>
            <a:off x="1766324" y="3578755"/>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a:extLst>
              <a:ext uri="{FF2B5EF4-FFF2-40B4-BE49-F238E27FC236}">
                <a16:creationId xmlns:a16="http://schemas.microsoft.com/office/drawing/2014/main" id="{43BACF84-138C-DD57-2A15-8C6E761FBB68}"/>
              </a:ext>
            </a:extLst>
          </p:cNvPr>
          <p:cNvSpPr txBox="1">
            <a:spLocks noChangeArrowheads="1"/>
          </p:cNvSpPr>
          <p:nvPr/>
        </p:nvSpPr>
        <p:spPr bwMode="auto">
          <a:xfrm>
            <a:off x="1760540" y="33543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a:extLst>
              <a:ext uri="{FF2B5EF4-FFF2-40B4-BE49-F238E27FC236}">
                <a16:creationId xmlns:a16="http://schemas.microsoft.com/office/drawing/2014/main" id="{7235A07B-0D1E-D713-BD98-ABD66B5C5D48}"/>
              </a:ext>
            </a:extLst>
          </p:cNvPr>
          <p:cNvSpPr txBox="1">
            <a:spLocks noChangeArrowheads="1"/>
          </p:cNvSpPr>
          <p:nvPr/>
        </p:nvSpPr>
        <p:spPr bwMode="auto">
          <a:xfrm>
            <a:off x="1760540" y="40132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a:extLst>
              <a:ext uri="{FF2B5EF4-FFF2-40B4-BE49-F238E27FC236}">
                <a16:creationId xmlns:a16="http://schemas.microsoft.com/office/drawing/2014/main" id="{21D0B176-4414-533B-70BA-6E05619BC4B2}"/>
              </a:ext>
            </a:extLst>
          </p:cNvPr>
          <p:cNvSpPr txBox="1">
            <a:spLocks noChangeArrowheads="1"/>
          </p:cNvSpPr>
          <p:nvPr/>
        </p:nvSpPr>
        <p:spPr bwMode="auto">
          <a:xfrm>
            <a:off x="3929064" y="51085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a:extLst>
              <a:ext uri="{FF2B5EF4-FFF2-40B4-BE49-F238E27FC236}">
                <a16:creationId xmlns:a16="http://schemas.microsoft.com/office/drawing/2014/main" id="{57E5901A-BDA9-7E5E-CED3-4B560C5C380E}"/>
              </a:ext>
            </a:extLst>
          </p:cNvPr>
          <p:cNvSpPr txBox="1">
            <a:spLocks noChangeArrowheads="1"/>
          </p:cNvSpPr>
          <p:nvPr/>
        </p:nvSpPr>
        <p:spPr bwMode="auto">
          <a:xfrm>
            <a:off x="4635501" y="51101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a:extLst>
              <a:ext uri="{FF2B5EF4-FFF2-40B4-BE49-F238E27FC236}">
                <a16:creationId xmlns:a16="http://schemas.microsoft.com/office/drawing/2014/main" id="{324FB149-BE45-91E9-A64C-88C6756928E0}"/>
              </a:ext>
            </a:extLst>
          </p:cNvPr>
          <p:cNvCxnSpPr>
            <a:cxnSpLocks noChangeShapeType="1"/>
            <a:stCxn id="38954" idx="3"/>
            <a:endCxn id="38951" idx="0"/>
          </p:cNvCxnSpPr>
          <p:nvPr/>
        </p:nvCxnSpPr>
        <p:spPr bwMode="auto">
          <a:xfrm>
            <a:off x="4183206" y="2865988"/>
            <a:ext cx="31608" cy="2028275"/>
          </a:xfrm>
          <a:prstGeom prst="line">
            <a:avLst/>
          </a:prstGeom>
          <a:noFill/>
          <a:ln w="19050">
            <a:solidFill>
              <a:srgbClr val="00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93" name="Straight Connector 92">
            <a:extLst>
              <a:ext uri="{FF2B5EF4-FFF2-40B4-BE49-F238E27FC236}">
                <a16:creationId xmlns:a16="http://schemas.microsoft.com/office/drawing/2014/main" id="{7E9ED8A6-3FD9-B139-B3C4-3AF60B6CAA9D}"/>
              </a:ext>
            </a:extLst>
          </p:cNvPr>
          <p:cNvCxnSpPr>
            <a:cxnSpLocks noChangeShapeType="1"/>
            <a:stCxn id="38953" idx="5"/>
          </p:cNvCxnSpPr>
          <p:nvPr/>
        </p:nvCxnSpPr>
        <p:spPr bwMode="auto">
          <a:xfrm>
            <a:off x="4911726" y="4335463"/>
            <a:ext cx="0" cy="773112"/>
          </a:xfrm>
          <a:prstGeom prst="line">
            <a:avLst/>
          </a:prstGeom>
          <a:noFill/>
          <a:ln w="19050">
            <a:solidFill>
              <a:srgbClr val="000000"/>
            </a:solidFill>
            <a:round/>
            <a:headEnd type="arrow" w="med" len="med"/>
            <a:tailEnd type="non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51" name="Text Box 12">
            <a:extLst>
              <a:ext uri="{FF2B5EF4-FFF2-40B4-BE49-F238E27FC236}">
                <a16:creationId xmlns:a16="http://schemas.microsoft.com/office/drawing/2014/main" id="{B5A1A1DE-9043-3576-802E-B7CA94458B3A}"/>
              </a:ext>
            </a:extLst>
          </p:cNvPr>
          <p:cNvSpPr txBox="1">
            <a:spLocks noChangeArrowheads="1"/>
          </p:cNvSpPr>
          <p:nvPr/>
        </p:nvSpPr>
        <p:spPr bwMode="auto">
          <a:xfrm>
            <a:off x="3929064" y="48942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a:extLst>
              <a:ext uri="{FF2B5EF4-FFF2-40B4-BE49-F238E27FC236}">
                <a16:creationId xmlns:a16="http://schemas.microsoft.com/office/drawing/2014/main" id="{D62B3B10-618D-64BE-725F-AC8F2B802173}"/>
              </a:ext>
            </a:extLst>
          </p:cNvPr>
          <p:cNvSpPr txBox="1">
            <a:spLocks noChangeArrowheads="1"/>
          </p:cNvSpPr>
          <p:nvPr/>
        </p:nvSpPr>
        <p:spPr bwMode="auto">
          <a:xfrm>
            <a:off x="4635501" y="46418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a:extLst>
              <a:ext uri="{FF2B5EF4-FFF2-40B4-BE49-F238E27FC236}">
                <a16:creationId xmlns:a16="http://schemas.microsoft.com/office/drawing/2014/main" id="{33866C01-DCAB-B855-1EBB-8E6118335F08}"/>
              </a:ext>
            </a:extLst>
          </p:cNvPr>
          <p:cNvSpPr>
            <a:spLocks noChangeArrowheads="1"/>
          </p:cNvSpPr>
          <p:nvPr/>
        </p:nvSpPr>
        <p:spPr bwMode="auto">
          <a:xfrm>
            <a:off x="4068764" y="40814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a:extLst>
              <a:ext uri="{FF2B5EF4-FFF2-40B4-BE49-F238E27FC236}">
                <a16:creationId xmlns:a16="http://schemas.microsoft.com/office/drawing/2014/main" id="{5F502B7A-A21D-134F-64E8-E360E7CC801C}"/>
              </a:ext>
            </a:extLst>
          </p:cNvPr>
          <p:cNvSpPr>
            <a:spLocks noChangeArrowheads="1"/>
          </p:cNvSpPr>
          <p:nvPr/>
        </p:nvSpPr>
        <p:spPr bwMode="auto">
          <a:xfrm>
            <a:off x="4038601" y="26193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a:extLst>
              <a:ext uri="{FF2B5EF4-FFF2-40B4-BE49-F238E27FC236}">
                <a16:creationId xmlns:a16="http://schemas.microsoft.com/office/drawing/2014/main" id="{B20DF8AB-FEE0-CB3E-B15E-1B62B843F576}"/>
              </a:ext>
            </a:extLst>
          </p:cNvPr>
          <p:cNvSpPr/>
          <p:nvPr/>
        </p:nvSpPr>
        <p:spPr>
          <a:xfrm>
            <a:off x="4351339" y="21621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a:extLst>
              <a:ext uri="{FF2B5EF4-FFF2-40B4-BE49-F238E27FC236}">
                <a16:creationId xmlns:a16="http://schemas.microsoft.com/office/drawing/2014/main" id="{C8E861DD-0FDB-17D4-C73C-DA8C8BF99772}"/>
              </a:ext>
            </a:extLst>
          </p:cNvPr>
          <p:cNvCxnSpPr>
            <a:cxnSpLocks noChangeShapeType="1"/>
            <a:endCxn id="38954" idx="7"/>
          </p:cNvCxnSpPr>
          <p:nvPr/>
        </p:nvCxnSpPr>
        <p:spPr bwMode="auto">
          <a:xfrm>
            <a:off x="4600576" y="2352675"/>
            <a:ext cx="280988" cy="307975"/>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57" name="Elbow Connector 15">
            <a:extLst>
              <a:ext uri="{FF2B5EF4-FFF2-40B4-BE49-F238E27FC236}">
                <a16:creationId xmlns:a16="http://schemas.microsoft.com/office/drawing/2014/main" id="{FF0D5C7D-FA1D-1A96-478D-FD929E973205}"/>
              </a:ext>
            </a:extLst>
          </p:cNvPr>
          <p:cNvCxnSpPr>
            <a:cxnSpLocks noChangeShapeType="1"/>
            <a:endCxn id="38954" idx="1"/>
          </p:cNvCxnSpPr>
          <p:nvPr/>
        </p:nvCxnSpPr>
        <p:spPr bwMode="auto">
          <a:xfrm rot="10800000" flipV="1">
            <a:off x="4183064" y="2352675"/>
            <a:ext cx="150812" cy="307975"/>
          </a:xfrm>
          <a:prstGeom prst="bentConnector2">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58" name="Text Box 15">
            <a:extLst>
              <a:ext uri="{FF2B5EF4-FFF2-40B4-BE49-F238E27FC236}">
                <a16:creationId xmlns:a16="http://schemas.microsoft.com/office/drawing/2014/main" id="{6D2CA1E0-178E-89B4-5A48-88E9A97AC7DF}"/>
              </a:ext>
            </a:extLst>
          </p:cNvPr>
          <p:cNvSpPr txBox="1">
            <a:spLocks noChangeArrowheads="1"/>
          </p:cNvSpPr>
          <p:nvPr/>
        </p:nvSpPr>
        <p:spPr bwMode="auto">
          <a:xfrm>
            <a:off x="3910014" y="36353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a:extLst>
              <a:ext uri="{FF2B5EF4-FFF2-40B4-BE49-F238E27FC236}">
                <a16:creationId xmlns:a16="http://schemas.microsoft.com/office/drawing/2014/main" id="{F2ADCF40-51D4-958F-9081-3783AE2467C7}"/>
              </a:ext>
            </a:extLst>
          </p:cNvPr>
          <p:cNvSpPr txBox="1">
            <a:spLocks noChangeArrowheads="1"/>
          </p:cNvSpPr>
          <p:nvPr/>
        </p:nvSpPr>
        <p:spPr bwMode="auto">
          <a:xfrm>
            <a:off x="3923831" y="29718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38960" name="Text Box 15">
            <a:extLst>
              <a:ext uri="{FF2B5EF4-FFF2-40B4-BE49-F238E27FC236}">
                <a16:creationId xmlns:a16="http://schemas.microsoft.com/office/drawing/2014/main" id="{89F1F4F1-1CCE-DCAD-AD67-54EBB57F1E2A}"/>
              </a:ext>
            </a:extLst>
          </p:cNvPr>
          <p:cNvSpPr txBox="1">
            <a:spLocks noChangeArrowheads="1"/>
          </p:cNvSpPr>
          <p:nvPr/>
        </p:nvSpPr>
        <p:spPr bwMode="auto">
          <a:xfrm>
            <a:off x="3910014" y="34178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a:extLst>
              <a:ext uri="{FF2B5EF4-FFF2-40B4-BE49-F238E27FC236}">
                <a16:creationId xmlns:a16="http://schemas.microsoft.com/office/drawing/2014/main" id="{5E78F394-93B4-3326-1A97-9919473E0CCF}"/>
              </a:ext>
            </a:extLst>
          </p:cNvPr>
          <p:cNvSpPr txBox="1">
            <a:spLocks noChangeArrowheads="1"/>
          </p:cNvSpPr>
          <p:nvPr/>
        </p:nvSpPr>
        <p:spPr bwMode="auto">
          <a:xfrm>
            <a:off x="3910014" y="38512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USLP</a:t>
            </a:r>
            <a:endParaRPr lang="en-US" sz="900" dirty="0">
              <a:solidFill>
                <a:schemeClr val="tx1"/>
              </a:solidFill>
              <a:latin typeface="Calibri" pitchFamily="34" charset="0"/>
            </a:endParaRPr>
          </a:p>
        </p:txBody>
      </p:sp>
      <p:cxnSp>
        <p:nvCxnSpPr>
          <p:cNvPr id="106" name="Straight Connector 105">
            <a:extLst>
              <a:ext uri="{FF2B5EF4-FFF2-40B4-BE49-F238E27FC236}">
                <a16:creationId xmlns:a16="http://schemas.microsoft.com/office/drawing/2014/main" id="{EAE6D6FA-9551-0AC2-32DF-9CE95B8DA2C0}"/>
              </a:ext>
            </a:extLst>
          </p:cNvPr>
          <p:cNvCxnSpPr>
            <a:cxnSpLocks noChangeShapeType="1"/>
          </p:cNvCxnSpPr>
          <p:nvPr/>
        </p:nvCxnSpPr>
        <p:spPr bwMode="auto">
          <a:xfrm>
            <a:off x="5386389" y="3162300"/>
            <a:ext cx="0" cy="1947863"/>
          </a:xfrm>
          <a:prstGeom prst="line">
            <a:avLst/>
          </a:prstGeom>
          <a:noFill/>
          <a:ln w="19050">
            <a:solidFill>
              <a:srgbClr val="000000"/>
            </a:solidFill>
            <a:round/>
            <a:headEnd type="arrow" w="med" len="med"/>
            <a:tailEnd type="none" w="med" len="me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07" name="Straight Connector 106">
            <a:extLst>
              <a:ext uri="{FF2B5EF4-FFF2-40B4-BE49-F238E27FC236}">
                <a16:creationId xmlns:a16="http://schemas.microsoft.com/office/drawing/2014/main" id="{B6148B15-A3D0-D005-E755-2842C1A6F8A1}"/>
              </a:ext>
            </a:extLst>
          </p:cNvPr>
          <p:cNvCxnSpPr>
            <a:cxnSpLocks noChangeShapeType="1"/>
            <a:stCxn id="38954" idx="5"/>
          </p:cNvCxnSpPr>
          <p:nvPr/>
        </p:nvCxnSpPr>
        <p:spPr bwMode="auto">
          <a:xfrm>
            <a:off x="4881564" y="28654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64" name="Text Box 15">
            <a:extLst>
              <a:ext uri="{FF2B5EF4-FFF2-40B4-BE49-F238E27FC236}">
                <a16:creationId xmlns:a16="http://schemas.microsoft.com/office/drawing/2014/main" id="{A6B298F9-0F1F-F08C-CC02-48D3245810DB}"/>
              </a:ext>
            </a:extLst>
          </p:cNvPr>
          <p:cNvSpPr txBox="1">
            <a:spLocks noChangeArrowheads="1"/>
          </p:cNvSpPr>
          <p:nvPr/>
        </p:nvSpPr>
        <p:spPr bwMode="auto">
          <a:xfrm>
            <a:off x="4800600" y="2989526"/>
            <a:ext cx="67031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r>
              <a:rPr lang="en-US" sz="900" dirty="0" err="1">
                <a:solidFill>
                  <a:schemeClr val="tx1"/>
                </a:solidFill>
                <a:latin typeface="Calibri" pitchFamily="34" charset="0"/>
                <a:ea typeface="ÇlÇr ñæí©" charset="-128"/>
              </a:rPr>
              <a:t>BPSec</a:t>
            </a:r>
            <a:endParaRPr lang="en-US" sz="900" dirty="0">
              <a:solidFill>
                <a:schemeClr val="tx1"/>
              </a:solidFill>
              <a:latin typeface="Calibri" pitchFamily="34" charset="0"/>
            </a:endParaRPr>
          </a:p>
        </p:txBody>
      </p:sp>
      <p:sp>
        <p:nvSpPr>
          <p:cNvPr id="110" name="TextBox 77">
            <a:extLst>
              <a:ext uri="{FF2B5EF4-FFF2-40B4-BE49-F238E27FC236}">
                <a16:creationId xmlns:a16="http://schemas.microsoft.com/office/drawing/2014/main" id="{8B33C117-CA34-808E-AAAB-856E7E165040}"/>
              </a:ext>
            </a:extLst>
          </p:cNvPr>
          <p:cNvSpPr txBox="1">
            <a:spLocks noChangeArrowheads="1"/>
          </p:cNvSpPr>
          <p:nvPr/>
        </p:nvSpPr>
        <p:spPr bwMode="auto">
          <a:xfrm>
            <a:off x="6710577" y="4469574"/>
            <a:ext cx="5790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a:extLst>
              <a:ext uri="{FF2B5EF4-FFF2-40B4-BE49-F238E27FC236}">
                <a16:creationId xmlns:a16="http://schemas.microsoft.com/office/drawing/2014/main" id="{D3F1103A-7212-4DB5-EA98-5B7703259063}"/>
              </a:ext>
            </a:extLst>
          </p:cNvPr>
          <p:cNvSpPr>
            <a:spLocks noChangeArrowheads="1"/>
          </p:cNvSpPr>
          <p:nvPr/>
        </p:nvSpPr>
        <p:spPr bwMode="auto">
          <a:xfrm>
            <a:off x="6858000" y="34020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a:extLst>
              <a:ext uri="{FF2B5EF4-FFF2-40B4-BE49-F238E27FC236}">
                <a16:creationId xmlns:a16="http://schemas.microsoft.com/office/drawing/2014/main" id="{C57E4341-AEF5-222B-2744-927C03D97953}"/>
              </a:ext>
            </a:extLst>
          </p:cNvPr>
          <p:cNvSpPr/>
          <p:nvPr/>
        </p:nvSpPr>
        <p:spPr>
          <a:xfrm>
            <a:off x="7058817" y="29396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a:extLst>
              <a:ext uri="{FF2B5EF4-FFF2-40B4-BE49-F238E27FC236}">
                <a16:creationId xmlns:a16="http://schemas.microsoft.com/office/drawing/2014/main" id="{67090FBB-8C47-405D-B465-4545015CA1EA}"/>
              </a:ext>
            </a:extLst>
          </p:cNvPr>
          <p:cNvSpPr txBox="1">
            <a:spLocks noChangeArrowheads="1"/>
          </p:cNvSpPr>
          <p:nvPr/>
        </p:nvSpPr>
        <p:spPr bwMode="auto">
          <a:xfrm>
            <a:off x="6154739" y="51022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a:extLst>
              <a:ext uri="{FF2B5EF4-FFF2-40B4-BE49-F238E27FC236}">
                <a16:creationId xmlns:a16="http://schemas.microsoft.com/office/drawing/2014/main" id="{789286B3-45A9-B60A-996B-46306B4C8680}"/>
              </a:ext>
            </a:extLst>
          </p:cNvPr>
          <p:cNvCxnSpPr>
            <a:cxnSpLocks noChangeShapeType="1"/>
            <a:stCxn id="38972" idx="4"/>
            <a:endCxn id="38968" idx="0"/>
          </p:cNvCxnSpPr>
          <p:nvPr/>
        </p:nvCxnSpPr>
        <p:spPr bwMode="auto">
          <a:xfrm>
            <a:off x="6418081" y="39084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70" name="Text Box 15">
            <a:extLst>
              <a:ext uri="{FF2B5EF4-FFF2-40B4-BE49-F238E27FC236}">
                <a16:creationId xmlns:a16="http://schemas.microsoft.com/office/drawing/2014/main" id="{63DAB193-2190-83A2-B07C-C94F80858E55}"/>
              </a:ext>
            </a:extLst>
          </p:cNvPr>
          <p:cNvSpPr txBox="1">
            <a:spLocks noChangeArrowheads="1"/>
          </p:cNvSpPr>
          <p:nvPr/>
        </p:nvSpPr>
        <p:spPr bwMode="auto">
          <a:xfrm>
            <a:off x="6154739" y="48593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a:extLst>
              <a:ext uri="{FF2B5EF4-FFF2-40B4-BE49-F238E27FC236}">
                <a16:creationId xmlns:a16="http://schemas.microsoft.com/office/drawing/2014/main" id="{BA4EC77B-980B-94D7-B1B4-646D24D7A61B}"/>
              </a:ext>
            </a:extLst>
          </p:cNvPr>
          <p:cNvSpPr txBox="1">
            <a:spLocks noChangeArrowheads="1"/>
          </p:cNvSpPr>
          <p:nvPr/>
        </p:nvSpPr>
        <p:spPr bwMode="auto">
          <a:xfrm>
            <a:off x="6157993" y="43805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a:extLst>
              <a:ext uri="{FF2B5EF4-FFF2-40B4-BE49-F238E27FC236}">
                <a16:creationId xmlns:a16="http://schemas.microsoft.com/office/drawing/2014/main" id="{E779E498-843C-D925-BF09-09E02DBCD2EC}"/>
              </a:ext>
            </a:extLst>
          </p:cNvPr>
          <p:cNvSpPr>
            <a:spLocks noChangeArrowheads="1"/>
          </p:cNvSpPr>
          <p:nvPr/>
        </p:nvSpPr>
        <p:spPr bwMode="auto">
          <a:xfrm>
            <a:off x="6019800" y="36163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a:extLst>
              <a:ext uri="{FF2B5EF4-FFF2-40B4-BE49-F238E27FC236}">
                <a16:creationId xmlns:a16="http://schemas.microsoft.com/office/drawing/2014/main" id="{FC71E268-ADE5-A29B-B9B8-6CB2B9285BC3}"/>
              </a:ext>
            </a:extLst>
          </p:cNvPr>
          <p:cNvCxnSpPr>
            <a:cxnSpLocks noChangeShapeType="1"/>
            <a:stCxn id="125" idx="3"/>
            <a:endCxn id="38966" idx="0"/>
          </p:cNvCxnSpPr>
          <p:nvPr/>
        </p:nvCxnSpPr>
        <p:spPr bwMode="auto">
          <a:xfrm>
            <a:off x="7263605" y="3144419"/>
            <a:ext cx="0" cy="257594"/>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7" name="Rounded Rectangle 136">
            <a:extLst>
              <a:ext uri="{FF2B5EF4-FFF2-40B4-BE49-F238E27FC236}">
                <a16:creationId xmlns:a16="http://schemas.microsoft.com/office/drawing/2014/main" id="{0A6C3691-92E2-CDE5-D837-DBA94C9CCABF}"/>
              </a:ext>
            </a:extLst>
          </p:cNvPr>
          <p:cNvSpPr/>
          <p:nvPr/>
        </p:nvSpPr>
        <p:spPr bwMode="auto">
          <a:xfrm>
            <a:off x="6156326" y="31099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a:extLst>
              <a:ext uri="{FF2B5EF4-FFF2-40B4-BE49-F238E27FC236}">
                <a16:creationId xmlns:a16="http://schemas.microsoft.com/office/drawing/2014/main" id="{0B7550EF-EB12-3B83-E7E5-4E08711BD653}"/>
              </a:ext>
            </a:extLst>
          </p:cNvPr>
          <p:cNvCxnSpPr>
            <a:cxnSpLocks noChangeShapeType="1"/>
            <a:stCxn id="137" idx="2"/>
            <a:endCxn id="38972" idx="0"/>
          </p:cNvCxnSpPr>
          <p:nvPr/>
        </p:nvCxnSpPr>
        <p:spPr bwMode="auto">
          <a:xfrm>
            <a:off x="6415089" y="3340100"/>
            <a:ext cx="2992" cy="2762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8976" name="Elbow Connector 138">
            <a:extLst>
              <a:ext uri="{FF2B5EF4-FFF2-40B4-BE49-F238E27FC236}">
                <a16:creationId xmlns:a16="http://schemas.microsoft.com/office/drawing/2014/main" id="{2629F886-DBE0-DE4C-6EA4-F87E7E9C2156}"/>
              </a:ext>
            </a:extLst>
          </p:cNvPr>
          <p:cNvCxnSpPr>
            <a:cxnSpLocks noChangeShapeType="1"/>
            <a:stCxn id="38966" idx="4"/>
          </p:cNvCxnSpPr>
          <p:nvPr/>
        </p:nvCxnSpPr>
        <p:spPr bwMode="auto">
          <a:xfrm rot="5400000">
            <a:off x="6581741" y="37899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77" name="Text Box 15">
            <a:extLst>
              <a:ext uri="{FF2B5EF4-FFF2-40B4-BE49-F238E27FC236}">
                <a16:creationId xmlns:a16="http://schemas.microsoft.com/office/drawing/2014/main" id="{021838A3-33B5-964A-06AF-EF69ED25B19B}"/>
              </a:ext>
            </a:extLst>
          </p:cNvPr>
          <p:cNvSpPr txBox="1">
            <a:spLocks noChangeArrowheads="1"/>
          </p:cNvSpPr>
          <p:nvPr/>
        </p:nvSpPr>
        <p:spPr bwMode="auto">
          <a:xfrm>
            <a:off x="6952458" y="40640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a:extLst>
              <a:ext uri="{FF2B5EF4-FFF2-40B4-BE49-F238E27FC236}">
                <a16:creationId xmlns:a16="http://schemas.microsoft.com/office/drawing/2014/main" id="{4BFA58DA-8460-1BD5-2782-F5AEBDAFDB3D}"/>
              </a:ext>
            </a:extLst>
          </p:cNvPr>
          <p:cNvSpPr txBox="1">
            <a:spLocks noChangeArrowheads="1"/>
          </p:cNvSpPr>
          <p:nvPr/>
        </p:nvSpPr>
        <p:spPr bwMode="auto">
          <a:xfrm>
            <a:off x="6154739" y="40005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a:extLst>
              <a:ext uri="{FF2B5EF4-FFF2-40B4-BE49-F238E27FC236}">
                <a16:creationId xmlns:a16="http://schemas.microsoft.com/office/drawing/2014/main" id="{CBA4BA23-44B4-B4CC-7A70-4C7E147B89A8}"/>
              </a:ext>
            </a:extLst>
          </p:cNvPr>
          <p:cNvSpPr txBox="1">
            <a:spLocks noChangeArrowheads="1"/>
          </p:cNvSpPr>
          <p:nvPr/>
        </p:nvSpPr>
        <p:spPr bwMode="auto">
          <a:xfrm>
            <a:off x="6957220" y="38227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a:extLst>
              <a:ext uri="{FF2B5EF4-FFF2-40B4-BE49-F238E27FC236}">
                <a16:creationId xmlns:a16="http://schemas.microsoft.com/office/drawing/2014/main" id="{0496CD46-4602-AFF6-ECAB-00B99985900F}"/>
              </a:ext>
            </a:extLst>
          </p:cNvPr>
          <p:cNvSpPr txBox="1">
            <a:spLocks noChangeArrowheads="1"/>
          </p:cNvSpPr>
          <p:nvPr/>
        </p:nvSpPr>
        <p:spPr bwMode="auto">
          <a:xfrm>
            <a:off x="6159501" y="46169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a:extLst>
              <a:ext uri="{FF2B5EF4-FFF2-40B4-BE49-F238E27FC236}">
                <a16:creationId xmlns:a16="http://schemas.microsoft.com/office/drawing/2014/main" id="{4BE0FF8D-30ED-6D7A-3C87-E685FDD61475}"/>
              </a:ext>
            </a:extLst>
          </p:cNvPr>
          <p:cNvSpPr txBox="1">
            <a:spLocks noChangeArrowheads="1"/>
          </p:cNvSpPr>
          <p:nvPr/>
        </p:nvSpPr>
        <p:spPr bwMode="auto">
          <a:xfrm>
            <a:off x="2655889" y="31178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5" name="Text Box 15">
            <a:extLst>
              <a:ext uri="{FF2B5EF4-FFF2-40B4-BE49-F238E27FC236}">
                <a16:creationId xmlns:a16="http://schemas.microsoft.com/office/drawing/2014/main" id="{C9B2432F-979C-CEB3-DCA4-86DCE4E14313}"/>
              </a:ext>
            </a:extLst>
          </p:cNvPr>
          <p:cNvSpPr txBox="1">
            <a:spLocks noChangeArrowheads="1"/>
          </p:cNvSpPr>
          <p:nvPr/>
        </p:nvSpPr>
        <p:spPr bwMode="auto">
          <a:xfrm>
            <a:off x="1756570" y="3797301"/>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a:extLst>
              <a:ext uri="{FF2B5EF4-FFF2-40B4-BE49-F238E27FC236}">
                <a16:creationId xmlns:a16="http://schemas.microsoft.com/office/drawing/2014/main" id="{3B29344A-0ACA-8254-9D2F-E66B3BCC800F}"/>
              </a:ext>
            </a:extLst>
          </p:cNvPr>
          <p:cNvSpPr txBox="1">
            <a:spLocks noChangeArrowheads="1"/>
          </p:cNvSpPr>
          <p:nvPr/>
        </p:nvSpPr>
        <p:spPr bwMode="auto">
          <a:xfrm>
            <a:off x="4635501" y="48609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cxnSp>
        <p:nvCxnSpPr>
          <p:cNvPr id="5" name="Straight Connector 4">
            <a:extLst>
              <a:ext uri="{FF2B5EF4-FFF2-40B4-BE49-F238E27FC236}">
                <a16:creationId xmlns:a16="http://schemas.microsoft.com/office/drawing/2014/main" id="{3AB269EE-8786-6D0A-3D72-024364195DAD}"/>
              </a:ext>
            </a:extLst>
          </p:cNvPr>
          <p:cNvCxnSpPr>
            <a:cxnSpLocks noChangeShapeType="1"/>
            <a:stCxn id="38951" idx="2"/>
          </p:cNvCxnSpPr>
          <p:nvPr/>
        </p:nvCxnSpPr>
        <p:spPr bwMode="auto">
          <a:xfrm flipH="1">
            <a:off x="4213959" y="5076825"/>
            <a:ext cx="855" cy="3175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 name="Date Placeholder 1">
            <a:extLst>
              <a:ext uri="{FF2B5EF4-FFF2-40B4-BE49-F238E27FC236}">
                <a16:creationId xmlns:a16="http://schemas.microsoft.com/office/drawing/2014/main" id="{C3F475F1-E436-4453-3A34-5188117C76B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9-9</a:t>
            </a:r>
          </a:p>
        </p:txBody>
      </p:sp>
    </p:spTree>
    <p:extLst>
      <p:ext uri="{BB962C8B-B14F-4D97-AF65-F5344CB8AC3E}">
        <p14:creationId xmlns:p14="http://schemas.microsoft.com/office/powerpoint/2010/main" val="9591481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syntax and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8992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(transformations, access)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3207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r>
              <a:rPr kumimoji="1" lang="en-US" altLang="ja-JP" sz="1600" b="0" dirty="0">
                <a:solidFill>
                  <a:schemeClr val="bg1">
                    <a:lumMod val="65000"/>
                  </a:schemeClr>
                </a:solidFill>
                <a:latin typeface="Arial" panose="020B0604020202020204" pitchFamily="34" charset="0"/>
                <a:ea typeface="Osaka" charset="-128"/>
              </a:rPr>
              <a:t>  Type conversion</a:t>
            </a:r>
          </a:p>
          <a:p>
            <a:r>
              <a:rPr kumimoji="1" lang="en-US" altLang="ja-JP" sz="1600" b="0" dirty="0">
                <a:solidFill>
                  <a:schemeClr val="bg1">
                    <a:lumMod val="65000"/>
                  </a:schemeClr>
                </a:solidFill>
                <a:latin typeface="Arial" panose="020B0604020202020204" pitchFamily="34" charset="0"/>
                <a:ea typeface="Osaka" charset="-128"/>
              </a:rPr>
              <a:t>  Access / security</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p:txBody>
      </p:sp>
      <p:sp>
        <p:nvSpPr>
          <p:cNvPr id="2" name="Date Placeholder 1">
            <a:extLst>
              <a:ext uri="{FF2B5EF4-FFF2-40B4-BE49-F238E27FC236}">
                <a16:creationId xmlns:a16="http://schemas.microsoft.com/office/drawing/2014/main" id="{056E2A18-7466-5FCB-E8A9-351640C2E838}"/>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10-1</a:t>
            </a:r>
          </a:p>
        </p:txBody>
      </p:sp>
    </p:spTree>
    <p:extLst>
      <p:ext uri="{BB962C8B-B14F-4D97-AF65-F5344CB8AC3E}">
        <p14:creationId xmlns:p14="http://schemas.microsoft.com/office/powerpoint/2010/main" val="638343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(Information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500933" y="4044765"/>
            <a:ext cx="1410984"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Representation</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49812" y="2743200"/>
            <a:ext cx="1084138"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477106" cy="846562"/>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1040670" cy="219291"/>
          </a:xfrm>
          <a:prstGeom prst="rect">
            <a:avLst/>
          </a:prstGeom>
          <a:noFill/>
        </p:spPr>
        <p:txBody>
          <a:bodyPr wrap="none" rtlCol="0">
            <a:spAutoFit/>
          </a:bodyPr>
          <a:lstStyle/>
          <a:p>
            <a:r>
              <a:rPr lang="en-US" sz="825" dirty="0"/>
              <a:t>Constrained by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53997" y="1947783"/>
            <a:ext cx="1084138" cy="346249"/>
          </a:xfrm>
          <a:prstGeom prst="rect">
            <a:avLst/>
          </a:prstGeom>
          <a:noFill/>
        </p:spPr>
        <p:txBody>
          <a:bodyPr wrap="square" rtlCol="0">
            <a:spAutoFit/>
          </a:bodyPr>
          <a:lstStyle/>
          <a:p>
            <a:r>
              <a:rPr lang="en-US" sz="825" dirty="0"/>
              <a:t>Produces / Consumes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Rules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956657" y="2626502"/>
            <a:ext cx="687084" cy="346249"/>
          </a:xfrm>
          <a:prstGeom prst="rect">
            <a:avLst/>
          </a:prstGeom>
          <a:noFill/>
        </p:spPr>
        <p:txBody>
          <a:bodyPr wrap="square" rtlCol="0">
            <a:spAutoFit/>
          </a:bodyPr>
          <a:lstStyle/>
          <a:p>
            <a:r>
              <a:rPr lang="en-US" sz="825" dirty="0"/>
              <a:t>Realizes 0.. (</a:t>
            </a:r>
            <a:r>
              <a:rPr lang="en-US" sz="825" dirty="0" err="1"/>
              <a:t>corr</a:t>
            </a:r>
            <a:r>
              <a:rPr lang="en-US" sz="825" dirty="0"/>
              <a:t>)</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760819" y="2745125"/>
            <a:ext cx="1180565" cy="514350"/>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a:p>
            <a:pPr algn="ctr"/>
            <a:r>
              <a:rPr lang="en-US" sz="1200" dirty="0">
                <a:solidFill>
                  <a:schemeClr val="bg1"/>
                </a:solidFill>
              </a:rPr>
              <a:t>Artifact</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41384" y="3000375"/>
            <a:ext cx="908428" cy="1925"/>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28 Mar 2024</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206425" y="3257550"/>
            <a:ext cx="185456" cy="7872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351102" y="3259475"/>
            <a:ext cx="1149831" cy="104246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91881" y="2743200"/>
            <a:ext cx="542069" cy="257175"/>
          </a:xfrm>
          <a:prstGeom prst="bentConnector4">
            <a:avLst>
              <a:gd name="adj1" fmla="val -42172"/>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Relationships …</a:t>
            </a:r>
          </a:p>
        </p:txBody>
      </p:sp>
      <p:sp>
        <p:nvSpPr>
          <p:cNvPr id="8" name="Flowchart: Decision 17">
            <a:extLst>
              <a:ext uri="{FF2B5EF4-FFF2-40B4-BE49-F238E27FC236}">
                <a16:creationId xmlns:a16="http://schemas.microsoft.com/office/drawing/2014/main" id="{965DF76D-CF71-9083-68EE-902416D2F7F7}"/>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 name="Rectangle 8">
            <a:extLst>
              <a:ext uri="{FF2B5EF4-FFF2-40B4-BE49-F238E27FC236}">
                <a16:creationId xmlns:a16="http://schemas.microsoft.com/office/drawing/2014/main" id="{3EA91DF9-23CC-EB31-0A05-1487C548520F}"/>
              </a:ext>
            </a:extLst>
          </p:cNvPr>
          <p:cNvSpPr/>
          <p:nvPr/>
        </p:nvSpPr>
        <p:spPr>
          <a:xfrm>
            <a:off x="-177876" y="5481814"/>
            <a:ext cx="3701507" cy="784830"/>
          </a:xfrm>
          <a:prstGeom prst="rect">
            <a:avLst/>
          </a:prstGeom>
        </p:spPr>
        <p:txBody>
          <a:bodyPr wrap="square">
            <a:spAutoFit/>
          </a:bodyPr>
          <a:lstStyle/>
          <a:p>
            <a:pPr lvl="1"/>
            <a:r>
              <a:rPr lang="en-US" sz="900" u="sng" dirty="0">
                <a:solidFill>
                  <a:srgbClr val="0070C0"/>
                </a:solidFill>
              </a:rPr>
              <a:t>Information</a:t>
            </a:r>
            <a:r>
              <a:rPr lang="en-US" sz="900" dirty="0">
                <a:solidFill>
                  <a:srgbClr val="0070C0"/>
                </a:solidFill>
              </a:rPr>
              <a:t>: Data, along with the necessary structure and syntax to allow interpretation and use of that data; may also have associated metadata, including the relationships among Data Objects, rules for their use and transformation, and policies on access.</a:t>
            </a:r>
          </a:p>
        </p:txBody>
      </p:sp>
      <p:sp>
        <p:nvSpPr>
          <p:cNvPr id="3" name="TextBox 2">
            <a:extLst>
              <a:ext uri="{FF2B5EF4-FFF2-40B4-BE49-F238E27FC236}">
                <a16:creationId xmlns:a16="http://schemas.microsoft.com/office/drawing/2014/main" id="{71075EBB-3468-5C50-FCF0-61AF9F2E8608}"/>
              </a:ext>
            </a:extLst>
          </p:cNvPr>
          <p:cNvSpPr txBox="1"/>
          <p:nvPr/>
        </p:nvSpPr>
        <p:spPr>
          <a:xfrm>
            <a:off x="2739456" y="3445758"/>
            <a:ext cx="830677" cy="219291"/>
          </a:xfrm>
          <a:prstGeom prst="rect">
            <a:avLst/>
          </a:prstGeom>
          <a:noFill/>
        </p:spPr>
        <p:txBody>
          <a:bodyPr wrap="square" rtlCol="0">
            <a:spAutoFit/>
          </a:bodyPr>
          <a:lstStyle>
            <a:defPPr>
              <a:defRPr lang="en-US"/>
            </a:defPPr>
            <a:lvl1pPr>
              <a:defRPr sz="825"/>
            </a:lvl1pPr>
          </a:lstStyle>
          <a:p>
            <a:r>
              <a:rPr lang="en-US" dirty="0"/>
              <a:t>Specifies</a:t>
            </a:r>
          </a:p>
        </p:txBody>
      </p:sp>
      <p:sp>
        <p:nvSpPr>
          <p:cNvPr id="10" name="Date Placeholder 1">
            <a:extLst>
              <a:ext uri="{FF2B5EF4-FFF2-40B4-BE49-F238E27FC236}">
                <a16:creationId xmlns:a16="http://schemas.microsoft.com/office/drawing/2014/main" id="{6B2265C0-337D-0FFA-17C8-D7379F9FEA8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10-2</a:t>
            </a:r>
          </a:p>
        </p:txBody>
      </p:sp>
    </p:spTree>
    <p:extLst>
      <p:ext uri="{BB962C8B-B14F-4D97-AF65-F5344CB8AC3E}">
        <p14:creationId xmlns:p14="http://schemas.microsoft.com/office/powerpoint/2010/main" val="1475164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28 Mar 2024</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
        <p:nvSpPr>
          <p:cNvPr id="3" name="Date Placeholder 1">
            <a:extLst>
              <a:ext uri="{FF2B5EF4-FFF2-40B4-BE49-F238E27FC236}">
                <a16:creationId xmlns:a16="http://schemas.microsoft.com/office/drawing/2014/main" id="{671D3CE2-54D7-0C2A-4EDE-6C7D79933133}"/>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10-3</a:t>
            </a:r>
          </a:p>
        </p:txBody>
      </p:sp>
    </p:spTree>
    <p:extLst>
      <p:ext uri="{BB962C8B-B14F-4D97-AF65-F5344CB8AC3E}">
        <p14:creationId xmlns:p14="http://schemas.microsoft.com/office/powerpoint/2010/main" val="128527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5B703-A070-5590-6AB9-EF30D58D1248}"/>
              </a:ext>
            </a:extLst>
          </p:cNvPr>
          <p:cNvSpPr>
            <a:spLocks noGrp="1"/>
          </p:cNvSpPr>
          <p:nvPr>
            <p:ph idx="1"/>
          </p:nvPr>
        </p:nvSpPr>
        <p:spPr>
          <a:xfrm>
            <a:off x="457200" y="808897"/>
            <a:ext cx="8229600" cy="5410200"/>
          </a:xfrm>
        </p:spPr>
        <p:txBody>
          <a:bodyPr/>
          <a:lstStyle/>
          <a:p>
            <a:r>
              <a:rPr lang="en-US" sz="1200" u="sng" dirty="0"/>
              <a:t>The systems architect is an </a:t>
            </a:r>
            <a:r>
              <a:rPr lang="en-US" sz="1200" u="sng" dirty="0">
                <a:hlinkClick r:id="rId2" tooltip="Information and communications technology">
                  <a:extLst>
                    <a:ext uri="{A12FA001-AC4F-418D-AE19-62706E023703}">
                      <ahyp:hlinkClr xmlns:ahyp="http://schemas.microsoft.com/office/drawing/2018/hyperlinkcolor" val="tx"/>
                    </a:ext>
                  </a:extLst>
                </a:hlinkClick>
              </a:rPr>
              <a:t>information and communications technology</a:t>
            </a:r>
            <a:r>
              <a:rPr lang="en-US" sz="1200" u="sng" dirty="0"/>
              <a:t> professional</a:t>
            </a:r>
            <a:r>
              <a:rPr lang="en-US" sz="1200" dirty="0"/>
              <a:t>. Systems architects define the </a:t>
            </a:r>
            <a:r>
              <a:rPr lang="en-US" sz="1200" dirty="0">
                <a:hlinkClick r:id="rId3" tooltip="Systems architecture">
                  <a:extLst>
                    <a:ext uri="{A12FA001-AC4F-418D-AE19-62706E023703}">
                      <ahyp:hlinkClr xmlns:ahyp="http://schemas.microsoft.com/office/drawing/2018/hyperlinkcolor" val="tx"/>
                    </a:ext>
                  </a:extLst>
                </a:hlinkClick>
              </a:rPr>
              <a:t>architecture</a:t>
            </a:r>
            <a:r>
              <a:rPr lang="en-US" sz="1200" dirty="0"/>
              <a:t> of a computerized system (i.e., a system composed of software and hardware) in order to fulfill certain </a:t>
            </a:r>
            <a:r>
              <a:rPr lang="en-US" sz="1200" dirty="0">
                <a:hlinkClick r:id="rId4" tooltip="Requirements">
                  <a:extLst>
                    <a:ext uri="{A12FA001-AC4F-418D-AE19-62706E023703}">
                      <ahyp:hlinkClr xmlns:ahyp="http://schemas.microsoft.com/office/drawing/2018/hyperlinkcolor" val="tx"/>
                    </a:ext>
                  </a:extLst>
                </a:hlinkClick>
              </a:rPr>
              <a:t>requirements</a:t>
            </a:r>
            <a:r>
              <a:rPr lang="en-US" sz="1200" dirty="0"/>
              <a:t>. Such definitions include: a breakdown of the system into components, the component interactions and interfaces (including with the environment, especially the user), and the technologies and resources to be used in its design and implementation. </a:t>
            </a:r>
          </a:p>
          <a:p>
            <a:r>
              <a:rPr lang="en-US" sz="1200" dirty="0"/>
              <a:t>The systems architect's work should seek to avoid </a:t>
            </a:r>
            <a:r>
              <a:rPr lang="en-US" sz="1200" dirty="0">
                <a:hlinkClick r:id="rId5" tooltip="Implementation">
                  <a:extLst>
                    <a:ext uri="{A12FA001-AC4F-418D-AE19-62706E023703}">
                      <ahyp:hlinkClr xmlns:ahyp="http://schemas.microsoft.com/office/drawing/2018/hyperlinkcolor" val="tx"/>
                    </a:ext>
                  </a:extLst>
                </a:hlinkClick>
              </a:rPr>
              <a:t>implementation</a:t>
            </a:r>
            <a:r>
              <a:rPr lang="en-US" sz="1200" dirty="0"/>
              <a:t> issues and readily permit unanticipated extensions/modifications in future stages. Because of the extensive experience required for this, the systems architect is typically a very senior technologist with substantial, but general, knowledge of hardware, software, and similar (user) systems.</a:t>
            </a:r>
          </a:p>
          <a:p>
            <a:r>
              <a:rPr lang="en-US" sz="1200" dirty="0"/>
              <a:t>Wikipedia: </a:t>
            </a:r>
            <a:r>
              <a:rPr lang="en-US" sz="1200" dirty="0">
                <a:hlinkClick r:id="rId6">
                  <a:extLst>
                    <a:ext uri="{A12FA001-AC4F-418D-AE19-62706E023703}">
                      <ahyp:hlinkClr xmlns:ahyp="http://schemas.microsoft.com/office/drawing/2018/hyperlinkcolor" val="tx"/>
                    </a:ext>
                  </a:extLst>
                </a:hlinkClick>
              </a:rPr>
              <a:t>https://en.wikipedia.org/wiki/Systems_architect</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endParaRPr lang="en-US" sz="1200" dirty="0"/>
          </a:p>
          <a:p>
            <a:endParaRPr lang="en-US" sz="1200" dirty="0"/>
          </a:p>
          <a:p>
            <a:endParaRPr lang="en-US" sz="1200" dirty="0"/>
          </a:p>
          <a:p>
            <a:endParaRPr lang="en-US" sz="1200" u="sng" dirty="0"/>
          </a:p>
          <a:p>
            <a:r>
              <a:rPr lang="en-US" sz="1200" u="sng" dirty="0"/>
              <a:t>Systems engineering is an </a:t>
            </a:r>
            <a:r>
              <a:rPr lang="en-US" sz="1200" u="sng" dirty="0">
                <a:hlinkClick r:id="rId7" tooltip="Interdisciplinary">
                  <a:extLst>
                    <a:ext uri="{A12FA001-AC4F-418D-AE19-62706E023703}">
                      <ahyp:hlinkClr xmlns:ahyp="http://schemas.microsoft.com/office/drawing/2018/hyperlinkcolor" val="tx"/>
                    </a:ext>
                  </a:extLst>
                </a:hlinkClick>
              </a:rPr>
              <a:t>interdisciplinary</a:t>
            </a:r>
            <a:r>
              <a:rPr lang="en-US" sz="1200" u="sng" dirty="0"/>
              <a:t> field of </a:t>
            </a:r>
            <a:r>
              <a:rPr lang="en-US" sz="1200" u="sng" dirty="0">
                <a:hlinkClick r:id="rId8" tooltip="Engineering">
                  <a:extLst>
                    <a:ext uri="{A12FA001-AC4F-418D-AE19-62706E023703}">
                      <ahyp:hlinkClr xmlns:ahyp="http://schemas.microsoft.com/office/drawing/2018/hyperlinkcolor" val="tx"/>
                    </a:ext>
                  </a:extLst>
                </a:hlinkClick>
              </a:rPr>
              <a:t>engineering</a:t>
            </a:r>
            <a:r>
              <a:rPr lang="en-US" sz="1200" u="sng" dirty="0"/>
              <a:t> and </a:t>
            </a:r>
            <a:r>
              <a:rPr lang="en-US" sz="1200" u="sng" dirty="0">
                <a:hlinkClick r:id="rId9" tooltip="Engineering management">
                  <a:extLst>
                    <a:ext uri="{A12FA001-AC4F-418D-AE19-62706E023703}">
                      <ahyp:hlinkClr xmlns:ahyp="http://schemas.microsoft.com/office/drawing/2018/hyperlinkcolor" val="tx"/>
                    </a:ext>
                  </a:extLst>
                </a:hlinkClick>
              </a:rPr>
              <a:t>engineering management</a:t>
            </a:r>
            <a:r>
              <a:rPr lang="en-US" sz="1200" dirty="0"/>
              <a:t> that focuses on how to design, integrate, and manage </a:t>
            </a:r>
            <a:r>
              <a:rPr lang="en-US" sz="1200" dirty="0">
                <a:hlinkClick r:id="rId10" tooltip="Complex system">
                  <a:extLst>
                    <a:ext uri="{A12FA001-AC4F-418D-AE19-62706E023703}">
                      <ahyp:hlinkClr xmlns:ahyp="http://schemas.microsoft.com/office/drawing/2018/hyperlinkcolor" val="tx"/>
                    </a:ext>
                  </a:extLst>
                </a:hlinkClick>
              </a:rPr>
              <a:t>complex systems</a:t>
            </a:r>
            <a:r>
              <a:rPr lang="en-US" sz="1200" dirty="0"/>
              <a:t> over their </a:t>
            </a:r>
            <a:r>
              <a:rPr lang="en-US" sz="1200" dirty="0">
                <a:hlinkClick r:id="rId11" tooltip="Enterprise life cycle">
                  <a:extLst>
                    <a:ext uri="{A12FA001-AC4F-418D-AE19-62706E023703}">
                      <ahyp:hlinkClr xmlns:ahyp="http://schemas.microsoft.com/office/drawing/2018/hyperlinkcolor" val="tx"/>
                    </a:ext>
                  </a:extLst>
                </a:hlinkClick>
              </a:rPr>
              <a:t>life cycles</a:t>
            </a:r>
            <a:r>
              <a:rPr lang="en-US" sz="1200" dirty="0"/>
              <a:t>. At its core, systems engineering utilizes </a:t>
            </a:r>
            <a:r>
              <a:rPr lang="en-US" sz="1200" dirty="0">
                <a:hlinkClick r:id="rId12" tooltip="Systems thinking">
                  <a:extLst>
                    <a:ext uri="{A12FA001-AC4F-418D-AE19-62706E023703}">
                      <ahyp:hlinkClr xmlns:ahyp="http://schemas.microsoft.com/office/drawing/2018/hyperlinkcolor" val="tx"/>
                    </a:ext>
                  </a:extLst>
                </a:hlinkClick>
              </a:rPr>
              <a:t>systems thinking</a:t>
            </a:r>
            <a:r>
              <a:rPr lang="en-US" sz="1200" dirty="0"/>
              <a:t> principles to organize this body of knowledge. The individual outcome of such efforts, an engineered system, can be defined as a combination of components that work in </a:t>
            </a:r>
            <a:r>
              <a:rPr lang="en-US" sz="1200" dirty="0">
                <a:hlinkClick r:id="rId13" tooltip="Synergy">
                  <a:extLst>
                    <a:ext uri="{A12FA001-AC4F-418D-AE19-62706E023703}">
                      <ahyp:hlinkClr xmlns:ahyp="http://schemas.microsoft.com/office/drawing/2018/hyperlinkcolor" val="tx"/>
                    </a:ext>
                  </a:extLst>
                </a:hlinkClick>
              </a:rPr>
              <a:t>synergy</a:t>
            </a:r>
            <a:r>
              <a:rPr lang="en-US" sz="1200" dirty="0"/>
              <a:t> to collectively perform a useful </a:t>
            </a:r>
            <a:r>
              <a:rPr lang="en-US" sz="1200" dirty="0">
                <a:hlinkClick r:id="rId14" tooltip="Function (engineering)">
                  <a:extLst>
                    <a:ext uri="{A12FA001-AC4F-418D-AE19-62706E023703}">
                      <ahyp:hlinkClr xmlns:ahyp="http://schemas.microsoft.com/office/drawing/2018/hyperlinkcolor" val="tx"/>
                    </a:ext>
                  </a:extLst>
                </a:hlinkClick>
              </a:rPr>
              <a:t>function</a:t>
            </a:r>
            <a:r>
              <a:rPr lang="en-US" sz="1200" dirty="0"/>
              <a:t>. </a:t>
            </a:r>
          </a:p>
          <a:p>
            <a:r>
              <a:rPr lang="en-US" sz="1200" dirty="0"/>
              <a:t>Issues such as requirements engineering, reliability, logistics, coordination of different teams, testing and evaluation, maintainability and many other disciplines necessary for successful system design, development, implementation, and ultimate decommission become more difficult when dealing with large or complex projects. Systems engineering deals with work-processes, optimization methods, and risk management tools in such projects.</a:t>
            </a:r>
          </a:p>
          <a:p>
            <a:r>
              <a:rPr lang="en-US" sz="1200" dirty="0"/>
              <a:t>Wikipedia: </a:t>
            </a:r>
            <a:r>
              <a:rPr lang="en-US" sz="1200" u="sng" dirty="0"/>
              <a:t>https://</a:t>
            </a:r>
            <a:r>
              <a:rPr lang="en-US" sz="1200" u="sng" dirty="0" err="1"/>
              <a:t>en.wikipedia.org</a:t>
            </a:r>
            <a:r>
              <a:rPr lang="en-US" sz="1200" u="sng" dirty="0"/>
              <a:t>/wiki/</a:t>
            </a:r>
            <a:r>
              <a:rPr lang="en-US" sz="1200" u="sng" dirty="0" err="1"/>
              <a:t>Systems_engineering</a:t>
            </a:r>
            <a:endParaRPr lang="en-US" sz="1200" u="sng" dirty="0"/>
          </a:p>
        </p:txBody>
      </p:sp>
      <p:sp>
        <p:nvSpPr>
          <p:cNvPr id="7" name="Triangle 6">
            <a:extLst>
              <a:ext uri="{FF2B5EF4-FFF2-40B4-BE49-F238E27FC236}">
                <a16:creationId xmlns:a16="http://schemas.microsoft.com/office/drawing/2014/main" id="{29D9129E-3A84-9525-A8D8-0A7CDA680A42}"/>
              </a:ext>
            </a:extLst>
          </p:cNvPr>
          <p:cNvSpPr/>
          <p:nvPr/>
        </p:nvSpPr>
        <p:spPr bwMode="auto">
          <a:xfrm>
            <a:off x="1332742" y="2514600"/>
            <a:ext cx="4267200" cy="1447800"/>
          </a:xfrm>
          <a:prstGeom prst="triangle">
            <a:avLst>
              <a:gd name="adj" fmla="val 0"/>
            </a:avLst>
          </a:prstGeom>
          <a:solidFill>
            <a:srgbClr val="FFFFFF"/>
          </a:solid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94442901-EB91-BF0C-0382-76D58B13C486}"/>
              </a:ext>
            </a:extLst>
          </p:cNvPr>
          <p:cNvSpPr>
            <a:spLocks noGrp="1"/>
          </p:cNvSpPr>
          <p:nvPr>
            <p:ph type="title"/>
          </p:nvPr>
        </p:nvSpPr>
        <p:spPr>
          <a:xfrm>
            <a:off x="1562100" y="76202"/>
            <a:ext cx="6019800" cy="619897"/>
          </a:xfrm>
        </p:spPr>
        <p:txBody>
          <a:bodyPr/>
          <a:lstStyle/>
          <a:p>
            <a:r>
              <a:rPr lang="en-US" sz="2000" dirty="0"/>
              <a:t>Relationship of Systems Architecting to Systems Engineering</a:t>
            </a:r>
          </a:p>
        </p:txBody>
      </p:sp>
      <p:sp>
        <p:nvSpPr>
          <p:cNvPr id="4" name="Date Placeholder 3">
            <a:extLst>
              <a:ext uri="{FF2B5EF4-FFF2-40B4-BE49-F238E27FC236}">
                <a16:creationId xmlns:a16="http://schemas.microsoft.com/office/drawing/2014/main" id="{C19B64F2-125F-A105-8024-0BE1E4626ACA}"/>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Triangle 4">
            <a:extLst>
              <a:ext uri="{FF2B5EF4-FFF2-40B4-BE49-F238E27FC236}">
                <a16:creationId xmlns:a16="http://schemas.microsoft.com/office/drawing/2014/main" id="{3A4FD013-9A0F-3FC6-4438-D21FEA52F708}"/>
              </a:ext>
            </a:extLst>
          </p:cNvPr>
          <p:cNvSpPr/>
          <p:nvPr/>
        </p:nvSpPr>
        <p:spPr bwMode="auto">
          <a:xfrm>
            <a:off x="18288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 name="Triangle 5">
            <a:extLst>
              <a:ext uri="{FF2B5EF4-FFF2-40B4-BE49-F238E27FC236}">
                <a16:creationId xmlns:a16="http://schemas.microsoft.com/office/drawing/2014/main" id="{68708C7D-4584-1D64-9265-4629F1135A3B}"/>
              </a:ext>
            </a:extLst>
          </p:cNvPr>
          <p:cNvSpPr/>
          <p:nvPr/>
        </p:nvSpPr>
        <p:spPr bwMode="auto">
          <a:xfrm flipH="1">
            <a:off x="3048000" y="2819400"/>
            <a:ext cx="4267200" cy="1143000"/>
          </a:xfrm>
          <a:prstGeom prst="triangle">
            <a:avLst>
              <a:gd name="adj" fmla="val 0"/>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8" name="TextBox 7">
            <a:extLst>
              <a:ext uri="{FF2B5EF4-FFF2-40B4-BE49-F238E27FC236}">
                <a16:creationId xmlns:a16="http://schemas.microsoft.com/office/drawing/2014/main" id="{D32424EE-D5D1-2A1A-A4A7-569CFB56A7CF}"/>
              </a:ext>
            </a:extLst>
          </p:cNvPr>
          <p:cNvSpPr txBox="1"/>
          <p:nvPr/>
        </p:nvSpPr>
        <p:spPr>
          <a:xfrm>
            <a:off x="1905000" y="3375498"/>
            <a:ext cx="1905000" cy="276999"/>
          </a:xfrm>
          <a:prstGeom prst="rect">
            <a:avLst/>
          </a:prstGeom>
          <a:noFill/>
        </p:spPr>
        <p:txBody>
          <a:bodyPr wrap="square">
            <a:spAutoFit/>
          </a:bodyPr>
          <a:lstStyle/>
          <a:p>
            <a:r>
              <a:rPr lang="en-US" sz="1200" dirty="0"/>
              <a:t>S</a:t>
            </a:r>
            <a:r>
              <a:rPr lang="en-US" sz="1200" b="1" dirty="0"/>
              <a:t>ystems </a:t>
            </a:r>
            <a:r>
              <a:rPr lang="en-US" sz="1200" dirty="0"/>
              <a:t>A</a:t>
            </a:r>
            <a:r>
              <a:rPr lang="en-US" sz="1200" b="1" dirty="0"/>
              <a:t>rchitecting</a:t>
            </a:r>
            <a:r>
              <a:rPr lang="en-US" sz="1200" dirty="0"/>
              <a:t> </a:t>
            </a:r>
          </a:p>
        </p:txBody>
      </p:sp>
      <p:sp>
        <p:nvSpPr>
          <p:cNvPr id="9" name="TextBox 8">
            <a:extLst>
              <a:ext uri="{FF2B5EF4-FFF2-40B4-BE49-F238E27FC236}">
                <a16:creationId xmlns:a16="http://schemas.microsoft.com/office/drawing/2014/main" id="{459730BE-A40A-ED0D-88D0-7C0A796316A3}"/>
              </a:ext>
            </a:extLst>
          </p:cNvPr>
          <p:cNvSpPr txBox="1"/>
          <p:nvPr/>
        </p:nvSpPr>
        <p:spPr>
          <a:xfrm>
            <a:off x="5410200" y="3390900"/>
            <a:ext cx="1905000" cy="276999"/>
          </a:xfrm>
          <a:prstGeom prst="rect">
            <a:avLst/>
          </a:prstGeom>
          <a:noFill/>
        </p:spPr>
        <p:txBody>
          <a:bodyPr wrap="square">
            <a:spAutoFit/>
          </a:bodyPr>
          <a:lstStyle/>
          <a:p>
            <a:r>
              <a:rPr lang="en-US" sz="1200" dirty="0"/>
              <a:t>S</a:t>
            </a:r>
            <a:r>
              <a:rPr lang="en-US" sz="1200" b="1" dirty="0"/>
              <a:t>ystems </a:t>
            </a:r>
            <a:r>
              <a:rPr lang="en-US" sz="1200" dirty="0"/>
              <a:t>E</a:t>
            </a:r>
            <a:r>
              <a:rPr lang="en-US" sz="1200" b="1" dirty="0"/>
              <a:t>ngineering</a:t>
            </a:r>
            <a:r>
              <a:rPr lang="en-US" sz="1200" dirty="0"/>
              <a:t> </a:t>
            </a:r>
          </a:p>
        </p:txBody>
      </p:sp>
      <p:sp>
        <p:nvSpPr>
          <p:cNvPr id="10" name="TextBox 9">
            <a:extLst>
              <a:ext uri="{FF2B5EF4-FFF2-40B4-BE49-F238E27FC236}">
                <a16:creationId xmlns:a16="http://schemas.microsoft.com/office/drawing/2014/main" id="{E60AC9C8-4D61-62DE-41FF-AA7904C57818}"/>
              </a:ext>
            </a:extLst>
          </p:cNvPr>
          <p:cNvSpPr txBox="1"/>
          <p:nvPr/>
        </p:nvSpPr>
        <p:spPr>
          <a:xfrm>
            <a:off x="2095500" y="4004792"/>
            <a:ext cx="1905000" cy="276999"/>
          </a:xfrm>
          <a:prstGeom prst="rect">
            <a:avLst/>
          </a:prstGeom>
          <a:noFill/>
        </p:spPr>
        <p:txBody>
          <a:bodyPr wrap="square">
            <a:spAutoFit/>
          </a:bodyPr>
          <a:lstStyle/>
          <a:p>
            <a:r>
              <a:rPr lang="en-US" sz="1200" b="1" dirty="0"/>
              <a:t>Time:</a:t>
            </a:r>
            <a:endParaRPr lang="en-US" sz="1200" dirty="0"/>
          </a:p>
        </p:txBody>
      </p:sp>
      <p:sp>
        <p:nvSpPr>
          <p:cNvPr id="11" name="Striped Right Arrow 10">
            <a:extLst>
              <a:ext uri="{FF2B5EF4-FFF2-40B4-BE49-F238E27FC236}">
                <a16:creationId xmlns:a16="http://schemas.microsoft.com/office/drawing/2014/main" id="{A953052B-85FA-3C43-9D28-84D7B74DACB3}"/>
              </a:ext>
            </a:extLst>
          </p:cNvPr>
          <p:cNvSpPr/>
          <p:nvPr/>
        </p:nvSpPr>
        <p:spPr bwMode="auto">
          <a:xfrm>
            <a:off x="3470748" y="4085497"/>
            <a:ext cx="1981200" cy="138500"/>
          </a:xfrm>
          <a:prstGeom prst="stripedRigh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nvGrpSpPr>
          <p:cNvPr id="15" name="Group 14">
            <a:extLst>
              <a:ext uri="{FF2B5EF4-FFF2-40B4-BE49-F238E27FC236}">
                <a16:creationId xmlns:a16="http://schemas.microsoft.com/office/drawing/2014/main" id="{EEFDB3D5-6E3C-24EE-3871-4F81D66F202E}"/>
              </a:ext>
            </a:extLst>
          </p:cNvPr>
          <p:cNvGrpSpPr/>
          <p:nvPr/>
        </p:nvGrpSpPr>
        <p:grpSpPr>
          <a:xfrm>
            <a:off x="4374603" y="2975984"/>
            <a:ext cx="470993" cy="399514"/>
            <a:chOff x="4343400" y="2819400"/>
            <a:chExt cx="470993" cy="399514"/>
          </a:xfrm>
        </p:grpSpPr>
        <p:sp>
          <p:nvSpPr>
            <p:cNvPr id="12" name="Moon 11">
              <a:extLst>
                <a:ext uri="{FF2B5EF4-FFF2-40B4-BE49-F238E27FC236}">
                  <a16:creationId xmlns:a16="http://schemas.microsoft.com/office/drawing/2014/main" id="{2229083F-A240-5F51-C415-D5C44D7937AC}"/>
                </a:ext>
              </a:extLst>
            </p:cNvPr>
            <p:cNvSpPr/>
            <p:nvPr/>
          </p:nvSpPr>
          <p:spPr bwMode="auto">
            <a:xfrm>
              <a:off x="4343400" y="2819400"/>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3" name="Moon 12">
              <a:extLst>
                <a:ext uri="{FF2B5EF4-FFF2-40B4-BE49-F238E27FC236}">
                  <a16:creationId xmlns:a16="http://schemas.microsoft.com/office/drawing/2014/main" id="{CCA5967E-9BD6-33B5-B694-ECC0C364B40B}"/>
                </a:ext>
              </a:extLst>
            </p:cNvPr>
            <p:cNvSpPr/>
            <p:nvPr/>
          </p:nvSpPr>
          <p:spPr bwMode="auto">
            <a:xfrm rot="15014107">
              <a:off x="4457700" y="2914114"/>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4" name="Moon 13">
              <a:extLst>
                <a:ext uri="{FF2B5EF4-FFF2-40B4-BE49-F238E27FC236}">
                  <a16:creationId xmlns:a16="http://schemas.microsoft.com/office/drawing/2014/main" id="{E22861B7-AF6F-2D95-F6FB-8ACC698A0448}"/>
                </a:ext>
              </a:extLst>
            </p:cNvPr>
            <p:cNvSpPr/>
            <p:nvPr/>
          </p:nvSpPr>
          <p:spPr bwMode="auto">
            <a:xfrm rot="7918094">
              <a:off x="4509593" y="2750368"/>
              <a:ext cx="228600" cy="381000"/>
            </a:xfrm>
            <a:prstGeom prst="moon">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grpSp>
      <p:sp>
        <p:nvSpPr>
          <p:cNvPr id="16" name="TextBox 15">
            <a:extLst>
              <a:ext uri="{FF2B5EF4-FFF2-40B4-BE49-F238E27FC236}">
                <a16:creationId xmlns:a16="http://schemas.microsoft.com/office/drawing/2014/main" id="{0EBB5016-EF99-788A-4621-4AEC1024F19E}"/>
              </a:ext>
            </a:extLst>
          </p:cNvPr>
          <p:cNvSpPr txBox="1"/>
          <p:nvPr/>
        </p:nvSpPr>
        <p:spPr>
          <a:xfrm>
            <a:off x="4685542" y="2757845"/>
            <a:ext cx="985868" cy="338554"/>
          </a:xfrm>
          <a:prstGeom prst="rect">
            <a:avLst/>
          </a:prstGeom>
          <a:noFill/>
        </p:spPr>
        <p:txBody>
          <a:bodyPr wrap="square">
            <a:spAutoFit/>
          </a:bodyPr>
          <a:lstStyle/>
          <a:p>
            <a:r>
              <a:rPr lang="en-US" sz="800" b="1" dirty="0"/>
              <a:t>Iteration (when necessary)</a:t>
            </a:r>
            <a:endParaRPr lang="en-US" sz="800" dirty="0"/>
          </a:p>
        </p:txBody>
      </p:sp>
      <p:sp>
        <p:nvSpPr>
          <p:cNvPr id="17" name="TextBox 16">
            <a:extLst>
              <a:ext uri="{FF2B5EF4-FFF2-40B4-BE49-F238E27FC236}">
                <a16:creationId xmlns:a16="http://schemas.microsoft.com/office/drawing/2014/main" id="{E57C4B2A-1D0A-864A-BE3E-38E3BC201F68}"/>
              </a:ext>
            </a:extLst>
          </p:cNvPr>
          <p:cNvSpPr txBox="1"/>
          <p:nvPr/>
        </p:nvSpPr>
        <p:spPr>
          <a:xfrm>
            <a:off x="1332742" y="2525252"/>
            <a:ext cx="1905000" cy="276999"/>
          </a:xfrm>
          <a:prstGeom prst="rect">
            <a:avLst/>
          </a:prstGeom>
          <a:noFill/>
        </p:spPr>
        <p:txBody>
          <a:bodyPr wrap="square">
            <a:spAutoFit/>
          </a:bodyPr>
          <a:lstStyle/>
          <a:p>
            <a:r>
              <a:rPr lang="en-US" sz="1200" dirty="0"/>
              <a:t>Enterprise</a:t>
            </a:r>
            <a:r>
              <a:rPr lang="en-US" sz="1200" b="1" dirty="0"/>
              <a:t> </a:t>
            </a:r>
            <a:r>
              <a:rPr lang="en-US" sz="1200" dirty="0"/>
              <a:t>A</a:t>
            </a:r>
            <a:r>
              <a:rPr lang="en-US" sz="1200" b="1" dirty="0"/>
              <a:t>rchitecting</a:t>
            </a:r>
            <a:r>
              <a:rPr lang="en-US" sz="1200" dirty="0"/>
              <a:t> </a:t>
            </a:r>
          </a:p>
        </p:txBody>
      </p:sp>
      <p:sp>
        <p:nvSpPr>
          <p:cNvPr id="18" name="Date Placeholder 1">
            <a:extLst>
              <a:ext uri="{FF2B5EF4-FFF2-40B4-BE49-F238E27FC236}">
                <a16:creationId xmlns:a16="http://schemas.microsoft.com/office/drawing/2014/main" id="{4F2DBB46-8B57-17E1-C125-D38732438A50}"/>
              </a:ext>
            </a:extLst>
          </p:cNvPr>
          <p:cNvSpPr txBox="1">
            <a:spLocks/>
          </p:cNvSpPr>
          <p:nvPr/>
        </p:nvSpPr>
        <p:spPr bwMode="auto">
          <a:xfrm>
            <a:off x="7256324" y="6472065"/>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2-2</a:t>
            </a:r>
          </a:p>
        </p:txBody>
      </p:sp>
    </p:spTree>
    <p:extLst>
      <p:ext uri="{BB962C8B-B14F-4D97-AF65-F5344CB8AC3E}">
        <p14:creationId xmlns:p14="http://schemas.microsoft.com/office/powerpoint/2010/main" val="10961320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Information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990600"/>
            <a:ext cx="7704548" cy="4135709"/>
          </a:xfrm>
        </p:spPr>
        <p:txBody>
          <a:bodyPr/>
          <a:lstStyle/>
          <a:p>
            <a:r>
              <a:rPr lang="en-US" sz="1400" dirty="0"/>
              <a:t>Ontology</a:t>
            </a:r>
          </a:p>
          <a:p>
            <a:pPr lvl="1"/>
            <a:r>
              <a:rPr lang="en-US" sz="1200" dirty="0"/>
              <a:t>an </a:t>
            </a:r>
            <a:r>
              <a:rPr lang="en-US" sz="1200" b="1" dirty="0"/>
              <a:t>ontology</a:t>
            </a:r>
            <a:r>
              <a:rPr lang="en-US" sz="1200" dirty="0"/>
              <a:t> encompasses a representation, formal naming, and definitions of the categories, properties, and relations between the concepts, data, or entities that pertain to one, many, or all </a:t>
            </a:r>
            <a:r>
              <a:rPr lang="en-US" sz="1200" dirty="0">
                <a:hlinkClick r:id="rId2" tooltip="Domain of discourse"/>
              </a:rPr>
              <a:t>domains of discourse</a:t>
            </a:r>
            <a:r>
              <a:rPr lang="en-US" sz="1200" dirty="0"/>
              <a:t>, Wikipedia</a:t>
            </a:r>
          </a:p>
          <a:p>
            <a:endParaRPr lang="en-US" sz="1400" dirty="0"/>
          </a:p>
          <a:p>
            <a:r>
              <a:rPr lang="en-US" sz="1400" dirty="0"/>
              <a:t>Taxonomy</a:t>
            </a:r>
          </a:p>
          <a:p>
            <a:pPr lvl="1"/>
            <a:r>
              <a:rPr lang="en-US" sz="1200" dirty="0"/>
              <a:t>a hierarchical classification or categorization system in which all the terms belong to a single hierarchical structure and have parent/child or broader/narrower relationships to other terms.</a:t>
            </a:r>
          </a:p>
          <a:p>
            <a:pPr lvl="1"/>
            <a:endParaRPr lang="en-US" sz="1700" dirty="0"/>
          </a:p>
          <a:p>
            <a:r>
              <a:rPr lang="en-US" sz="1700" dirty="0"/>
              <a:t>Information</a:t>
            </a:r>
          </a:p>
          <a:p>
            <a:pPr lvl="1"/>
            <a:r>
              <a:rPr lang="en-US" sz="1200" dirty="0"/>
              <a:t>Any communication or representation of knowledge such as facts, data, or opinions in any medium or form, including textual, numerical, graphic, cartographic, narrative, or audiovisual. NIST</a:t>
            </a:r>
            <a:endParaRPr lang="en-US" sz="1700" dirty="0"/>
          </a:p>
          <a:p>
            <a:endParaRPr lang="en-US" sz="1700" dirty="0"/>
          </a:p>
          <a:p>
            <a:r>
              <a:rPr lang="en-US" sz="1700" dirty="0"/>
              <a:t>Data</a:t>
            </a:r>
          </a:p>
          <a:p>
            <a:endParaRPr lang="en-US" sz="1700" dirty="0"/>
          </a:p>
          <a:p>
            <a:r>
              <a:rPr lang="en-US" sz="1700" dirty="0"/>
              <a:t>Data Type</a:t>
            </a:r>
          </a:p>
          <a:p>
            <a:endParaRPr lang="en-US" sz="1700" dirty="0"/>
          </a:p>
          <a:p>
            <a:r>
              <a:rPr lang="en-US" sz="1700" dirty="0"/>
              <a:t>Metadata</a:t>
            </a:r>
          </a:p>
          <a:p>
            <a:endParaRPr lang="en-US" sz="1700" dirty="0"/>
          </a:p>
          <a:p>
            <a:r>
              <a:rPr lang="en-US" sz="1700" dirty="0"/>
              <a:t>Range</a:t>
            </a:r>
          </a:p>
          <a:p>
            <a:endParaRPr lang="en-US" sz="1700" dirty="0"/>
          </a:p>
          <a:p>
            <a:r>
              <a:rPr lang="en-US" sz="1700" dirty="0"/>
              <a:t>Domain</a:t>
            </a:r>
          </a:p>
          <a:p>
            <a:endParaRPr lang="en-US" sz="1700" dirty="0"/>
          </a:p>
          <a:p>
            <a:r>
              <a:rPr lang="en-US" sz="1700" dirty="0"/>
              <a:t>Encoding</a:t>
            </a:r>
          </a:p>
          <a:p>
            <a:endParaRPr lang="en-US" sz="1700" dirty="0"/>
          </a:p>
          <a:p>
            <a:r>
              <a:rPr lang="en-US" sz="1700" dirty="0"/>
              <a:t>Structure</a:t>
            </a:r>
          </a:p>
          <a:p>
            <a:endParaRPr lang="en-US" sz="1700" dirty="0"/>
          </a:p>
          <a:p>
            <a:r>
              <a:rPr lang="en-US" sz="1700" dirty="0"/>
              <a:t>Schema</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28 Mar 2024</a:t>
            </a:r>
            <a:endParaRPr lang="en-US" altLang="en-US" sz="1000" b="0" dirty="0"/>
          </a:p>
        </p:txBody>
      </p:sp>
    </p:spTree>
    <p:extLst>
      <p:ext uri="{BB962C8B-B14F-4D97-AF65-F5344CB8AC3E}">
        <p14:creationId xmlns:p14="http://schemas.microsoft.com/office/powerpoint/2010/main" val="21131456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1953563" y="-16020"/>
            <a:ext cx="529798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Simple 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Structures</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a:xfrm>
            <a:off x="0" y="6553200"/>
            <a:ext cx="1731963" cy="268288"/>
          </a:xfrm>
        </p:spPr>
        <p:txBody>
          <a:bodyPr/>
          <a:lstStyle/>
          <a:p>
            <a:r>
              <a:rPr lang="en-US"/>
              <a:t>28 Mar 2024</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598722" y="2345823"/>
            <a:ext cx="889657" cy="13653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3410" y="2321052"/>
            <a:ext cx="904874" cy="143008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692578" y="2286000"/>
            <a:ext cx="1336622"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FF0000"/>
          </a:solidFill>
          <a:ln w="9525">
            <a:solidFill>
              <a:schemeClr val="tx1"/>
            </a:solidFill>
            <a:round/>
            <a:headEnd/>
            <a:tailEnd/>
          </a:ln>
          <a:effec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
        <p:nvSpPr>
          <p:cNvPr id="2" name="Date Placeholder 1">
            <a:extLst>
              <a:ext uri="{FF2B5EF4-FFF2-40B4-BE49-F238E27FC236}">
                <a16:creationId xmlns:a16="http://schemas.microsoft.com/office/drawing/2014/main" id="{EF8A07A1-EB61-C29D-A446-9059601D561F}"/>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38783" y="1886514"/>
            <a:ext cx="108876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Information</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Date Placeholder 1">
            <a:extLst>
              <a:ext uri="{FF2B5EF4-FFF2-40B4-BE49-F238E27FC236}">
                <a16:creationId xmlns:a16="http://schemas.microsoft.com/office/drawing/2014/main" id="{17B07A6B-2F75-D3A2-5ECB-09D535A87BB8}"/>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10-5</a:t>
            </a:r>
          </a:p>
        </p:txBody>
      </p:sp>
    </p:spTree>
    <p:extLst>
      <p:ext uri="{BB962C8B-B14F-4D97-AF65-F5344CB8AC3E}">
        <p14:creationId xmlns:p14="http://schemas.microsoft.com/office/powerpoint/2010/main" val="38141948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02803A-675D-6DB9-49D9-9F5190BDE657}"/>
              </a:ext>
            </a:extLst>
          </p:cNvPr>
          <p:cNvSpPr>
            <a:spLocks noGrp="1"/>
          </p:cNvSpPr>
          <p:nvPr>
            <p:ph type="title"/>
          </p:nvPr>
        </p:nvSpPr>
        <p:spPr/>
        <p:txBody>
          <a:bodyPr/>
          <a:lstStyle/>
          <a:p>
            <a:pPr marL="0" marR="0" algn="ctr">
              <a:spcBef>
                <a:spcPts val="0"/>
              </a:spcBef>
              <a:spcAft>
                <a:spcPts val="0"/>
              </a:spcAft>
            </a:pPr>
            <a:r>
              <a:rPr lang="en-US" dirty="0"/>
              <a:t>Fig 10-6, </a:t>
            </a:r>
            <a:r>
              <a:rPr lang="en-US" sz="1800" b="1" dirty="0">
                <a:effectLst/>
                <a:highlight>
                  <a:srgbClr val="FFFF00"/>
                </a:highlight>
                <a:latin typeface="Times New Roman" panose="02020603050405020304" pitchFamily="18" charset="0"/>
                <a:ea typeface="Times New Roman" panose="02020603050405020304" pitchFamily="18" charset="0"/>
              </a:rPr>
              <a:t>Functional View with Representation of Information Objects</a:t>
            </a:r>
            <a:r>
              <a:rPr lang="en-US" sz="1800" b="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5" name="Date Placeholder 4">
            <a:extLst>
              <a:ext uri="{FF2B5EF4-FFF2-40B4-BE49-F238E27FC236}">
                <a16:creationId xmlns:a16="http://schemas.microsoft.com/office/drawing/2014/main" id="{A77B1428-6B82-9D7A-3A70-C4D861742921}"/>
              </a:ext>
            </a:extLst>
          </p:cNvPr>
          <p:cNvSpPr>
            <a:spLocks noGrp="1"/>
          </p:cNvSpPr>
          <p:nvPr>
            <p:ph type="dt" sz="half" idx="2"/>
          </p:nvPr>
        </p:nvSpPr>
        <p:spPr/>
        <p:txBody>
          <a:bodyPr/>
          <a:lstStyle/>
          <a:p>
            <a:r>
              <a:rPr lang="en-US"/>
              <a:t>28 Mar 2024</a:t>
            </a:r>
            <a:endParaRPr lang="en-US" dirty="0"/>
          </a:p>
        </p:txBody>
      </p:sp>
      <p:sp>
        <p:nvSpPr>
          <p:cNvPr id="9" name="Rounded Rectangle 8">
            <a:extLst>
              <a:ext uri="{FF2B5EF4-FFF2-40B4-BE49-F238E27FC236}">
                <a16:creationId xmlns:a16="http://schemas.microsoft.com/office/drawing/2014/main" id="{7AD10556-6B3B-FB4E-2913-7D7EE668CC8C}"/>
              </a:ext>
            </a:extLst>
          </p:cNvPr>
          <p:cNvSpPr>
            <a:spLocks/>
          </p:cNvSpPr>
          <p:nvPr/>
        </p:nvSpPr>
        <p:spPr bwMode="auto">
          <a:xfrm>
            <a:off x="2395220" y="2525395"/>
            <a:ext cx="558800" cy="386080"/>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10" name="Rounded Rectangle 9">
            <a:extLst>
              <a:ext uri="{FF2B5EF4-FFF2-40B4-BE49-F238E27FC236}">
                <a16:creationId xmlns:a16="http://schemas.microsoft.com/office/drawing/2014/main" id="{4ECED862-7B15-7AAE-B238-16D735C2EF08}"/>
              </a:ext>
            </a:extLst>
          </p:cNvPr>
          <p:cNvSpPr>
            <a:spLocks/>
          </p:cNvSpPr>
          <p:nvPr/>
        </p:nvSpPr>
        <p:spPr bwMode="auto">
          <a:xfrm>
            <a:off x="2539365" y="2614295"/>
            <a:ext cx="69168" cy="129064"/>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T</a:t>
            </a:r>
            <a:endParaRPr lang="en-US" sz="1200">
              <a:effectLst/>
              <a:latin typeface="Times New Roman" panose="02020603050405020304" pitchFamily="18" charset="0"/>
              <a:ea typeface="Times New Roman" panose="02020603050405020304" pitchFamily="18" charset="0"/>
            </a:endParaRPr>
          </a:p>
        </p:txBody>
      </p:sp>
      <p:sp>
        <p:nvSpPr>
          <p:cNvPr id="11" name="Rounded Rectangle 10">
            <a:extLst>
              <a:ext uri="{FF2B5EF4-FFF2-40B4-BE49-F238E27FC236}">
                <a16:creationId xmlns:a16="http://schemas.microsoft.com/office/drawing/2014/main" id="{E1BFC276-C1AA-A7DF-747F-5885240C2444}"/>
              </a:ext>
            </a:extLst>
          </p:cNvPr>
          <p:cNvSpPr>
            <a:spLocks/>
          </p:cNvSpPr>
          <p:nvPr/>
        </p:nvSpPr>
        <p:spPr bwMode="auto">
          <a:xfrm>
            <a:off x="2594610" y="2614295"/>
            <a:ext cx="225571" cy="136208"/>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rack</a:t>
            </a:r>
            <a:endParaRPr lang="en-US" sz="1200">
              <a:effectLst/>
              <a:latin typeface="Times New Roman" panose="02020603050405020304" pitchFamily="18" charset="0"/>
              <a:ea typeface="Times New Roman" panose="02020603050405020304" pitchFamily="18" charset="0"/>
            </a:endParaRPr>
          </a:p>
        </p:txBody>
      </p:sp>
      <p:sp>
        <p:nvSpPr>
          <p:cNvPr id="12" name="Freeform 11">
            <a:extLst>
              <a:ext uri="{FF2B5EF4-FFF2-40B4-BE49-F238E27FC236}">
                <a16:creationId xmlns:a16="http://schemas.microsoft.com/office/drawing/2014/main" id="{EB4460A4-5A85-77AD-E844-6C08A60FCCC2}"/>
              </a:ext>
            </a:extLst>
          </p:cNvPr>
          <p:cNvSpPr>
            <a:spLocks/>
          </p:cNvSpPr>
          <p:nvPr/>
        </p:nvSpPr>
        <p:spPr bwMode="auto">
          <a:xfrm>
            <a:off x="3188335" y="3298825"/>
            <a:ext cx="1014730" cy="435610"/>
          </a:xfrm>
          <a:custGeom>
            <a:avLst/>
            <a:gdLst>
              <a:gd name="T0" fmla="*/ 741 w 1651"/>
              <a:gd name="T1" fmla="*/ 0 h 709"/>
              <a:gd name="T2" fmla="*/ 581 w 1651"/>
              <a:gd name="T3" fmla="*/ 15 h 709"/>
              <a:gd name="T4" fmla="*/ 430 w 1651"/>
              <a:gd name="T5" fmla="*/ 40 h 709"/>
              <a:gd name="T6" fmla="*/ 300 w 1651"/>
              <a:gd name="T7" fmla="*/ 80 h 709"/>
              <a:gd name="T8" fmla="*/ 190 w 1651"/>
              <a:gd name="T9" fmla="*/ 130 h 709"/>
              <a:gd name="T10" fmla="*/ 100 w 1651"/>
              <a:gd name="T11" fmla="*/ 185 h 709"/>
              <a:gd name="T12" fmla="*/ 35 w 1651"/>
              <a:gd name="T13" fmla="*/ 249 h 709"/>
              <a:gd name="T14" fmla="*/ 5 w 1651"/>
              <a:gd name="T15" fmla="*/ 319 h 709"/>
              <a:gd name="T16" fmla="*/ 5 w 1651"/>
              <a:gd name="T17" fmla="*/ 389 h 709"/>
              <a:gd name="T18" fmla="*/ 35 w 1651"/>
              <a:gd name="T19" fmla="*/ 459 h 709"/>
              <a:gd name="T20" fmla="*/ 100 w 1651"/>
              <a:gd name="T21" fmla="*/ 524 h 709"/>
              <a:gd name="T22" fmla="*/ 190 w 1651"/>
              <a:gd name="T23" fmla="*/ 579 h 709"/>
              <a:gd name="T24" fmla="*/ 300 w 1651"/>
              <a:gd name="T25" fmla="*/ 629 h 709"/>
              <a:gd name="T26" fmla="*/ 430 w 1651"/>
              <a:gd name="T27" fmla="*/ 669 h 709"/>
              <a:gd name="T28" fmla="*/ 581 w 1651"/>
              <a:gd name="T29" fmla="*/ 694 h 709"/>
              <a:gd name="T30" fmla="*/ 741 w 1651"/>
              <a:gd name="T31" fmla="*/ 709 h 709"/>
              <a:gd name="T32" fmla="*/ 911 w 1651"/>
              <a:gd name="T33" fmla="*/ 709 h 709"/>
              <a:gd name="T34" fmla="*/ 1071 w 1651"/>
              <a:gd name="T35" fmla="*/ 694 h 709"/>
              <a:gd name="T36" fmla="*/ 1221 w 1651"/>
              <a:gd name="T37" fmla="*/ 669 h 709"/>
              <a:gd name="T38" fmla="*/ 1351 w 1651"/>
              <a:gd name="T39" fmla="*/ 629 h 709"/>
              <a:gd name="T40" fmla="*/ 1461 w 1651"/>
              <a:gd name="T41" fmla="*/ 579 h 709"/>
              <a:gd name="T42" fmla="*/ 1551 w 1651"/>
              <a:gd name="T43" fmla="*/ 524 h 709"/>
              <a:gd name="T44" fmla="*/ 1616 w 1651"/>
              <a:gd name="T45" fmla="*/ 459 h 709"/>
              <a:gd name="T46" fmla="*/ 1646 w 1651"/>
              <a:gd name="T47" fmla="*/ 389 h 709"/>
              <a:gd name="T48" fmla="*/ 1646 w 1651"/>
              <a:gd name="T49" fmla="*/ 319 h 709"/>
              <a:gd name="T50" fmla="*/ 1616 w 1651"/>
              <a:gd name="T51" fmla="*/ 249 h 709"/>
              <a:gd name="T52" fmla="*/ 1551 w 1651"/>
              <a:gd name="T53" fmla="*/ 185 h 709"/>
              <a:gd name="T54" fmla="*/ 1461 w 1651"/>
              <a:gd name="T55" fmla="*/ 130 h 709"/>
              <a:gd name="T56" fmla="*/ 1351 w 1651"/>
              <a:gd name="T57" fmla="*/ 80 h 709"/>
              <a:gd name="T58" fmla="*/ 1221 w 1651"/>
              <a:gd name="T59" fmla="*/ 40 h 709"/>
              <a:gd name="T60" fmla="*/ 1071 w 1651"/>
              <a:gd name="T61" fmla="*/ 15 h 709"/>
              <a:gd name="T62" fmla="*/ 911 w 1651"/>
              <a:gd name="T63" fmla="*/ 0 h 709"/>
              <a:gd name="T64" fmla="*/ 826 w 1651"/>
              <a:gd name="T65"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1" h="709">
                <a:moveTo>
                  <a:pt x="826" y="0"/>
                </a:moveTo>
                <a:lnTo>
                  <a:pt x="741" y="0"/>
                </a:lnTo>
                <a:lnTo>
                  <a:pt x="661" y="5"/>
                </a:lnTo>
                <a:lnTo>
                  <a:pt x="581" y="15"/>
                </a:lnTo>
                <a:lnTo>
                  <a:pt x="506" y="25"/>
                </a:lnTo>
                <a:lnTo>
                  <a:pt x="430" y="40"/>
                </a:lnTo>
                <a:lnTo>
                  <a:pt x="365" y="60"/>
                </a:lnTo>
                <a:lnTo>
                  <a:pt x="300" y="80"/>
                </a:lnTo>
                <a:lnTo>
                  <a:pt x="240" y="105"/>
                </a:lnTo>
                <a:lnTo>
                  <a:pt x="190" y="130"/>
                </a:lnTo>
                <a:lnTo>
                  <a:pt x="140" y="155"/>
                </a:lnTo>
                <a:lnTo>
                  <a:pt x="100" y="185"/>
                </a:lnTo>
                <a:lnTo>
                  <a:pt x="65" y="214"/>
                </a:lnTo>
                <a:lnTo>
                  <a:pt x="35" y="249"/>
                </a:lnTo>
                <a:lnTo>
                  <a:pt x="15" y="284"/>
                </a:lnTo>
                <a:lnTo>
                  <a:pt x="5" y="319"/>
                </a:lnTo>
                <a:lnTo>
                  <a:pt x="0" y="354"/>
                </a:lnTo>
                <a:lnTo>
                  <a:pt x="5" y="389"/>
                </a:lnTo>
                <a:lnTo>
                  <a:pt x="15" y="424"/>
                </a:lnTo>
                <a:lnTo>
                  <a:pt x="35" y="459"/>
                </a:lnTo>
                <a:lnTo>
                  <a:pt x="65" y="494"/>
                </a:lnTo>
                <a:lnTo>
                  <a:pt x="100" y="524"/>
                </a:lnTo>
                <a:lnTo>
                  <a:pt x="140" y="554"/>
                </a:lnTo>
                <a:lnTo>
                  <a:pt x="190" y="579"/>
                </a:lnTo>
                <a:lnTo>
                  <a:pt x="240" y="604"/>
                </a:lnTo>
                <a:lnTo>
                  <a:pt x="300" y="629"/>
                </a:lnTo>
                <a:lnTo>
                  <a:pt x="365" y="649"/>
                </a:lnTo>
                <a:lnTo>
                  <a:pt x="430" y="669"/>
                </a:lnTo>
                <a:lnTo>
                  <a:pt x="506" y="684"/>
                </a:lnTo>
                <a:lnTo>
                  <a:pt x="581" y="694"/>
                </a:lnTo>
                <a:lnTo>
                  <a:pt x="661" y="704"/>
                </a:lnTo>
                <a:lnTo>
                  <a:pt x="741" y="709"/>
                </a:lnTo>
                <a:lnTo>
                  <a:pt x="826" y="709"/>
                </a:lnTo>
                <a:lnTo>
                  <a:pt x="911" y="709"/>
                </a:lnTo>
                <a:lnTo>
                  <a:pt x="991" y="704"/>
                </a:lnTo>
                <a:lnTo>
                  <a:pt x="1071" y="694"/>
                </a:lnTo>
                <a:lnTo>
                  <a:pt x="1146" y="684"/>
                </a:lnTo>
                <a:lnTo>
                  <a:pt x="1221" y="669"/>
                </a:lnTo>
                <a:lnTo>
                  <a:pt x="1286" y="649"/>
                </a:lnTo>
                <a:lnTo>
                  <a:pt x="1351" y="629"/>
                </a:lnTo>
                <a:lnTo>
                  <a:pt x="1411" y="604"/>
                </a:lnTo>
                <a:lnTo>
                  <a:pt x="1461" y="579"/>
                </a:lnTo>
                <a:lnTo>
                  <a:pt x="1511" y="554"/>
                </a:lnTo>
                <a:lnTo>
                  <a:pt x="1551" y="524"/>
                </a:lnTo>
                <a:lnTo>
                  <a:pt x="1586" y="494"/>
                </a:lnTo>
                <a:lnTo>
                  <a:pt x="1616" y="459"/>
                </a:lnTo>
                <a:lnTo>
                  <a:pt x="1636" y="424"/>
                </a:lnTo>
                <a:lnTo>
                  <a:pt x="1646" y="389"/>
                </a:lnTo>
                <a:lnTo>
                  <a:pt x="1651" y="354"/>
                </a:lnTo>
                <a:lnTo>
                  <a:pt x="1646" y="319"/>
                </a:lnTo>
                <a:lnTo>
                  <a:pt x="1636" y="284"/>
                </a:lnTo>
                <a:lnTo>
                  <a:pt x="1616" y="249"/>
                </a:lnTo>
                <a:lnTo>
                  <a:pt x="1586" y="214"/>
                </a:lnTo>
                <a:lnTo>
                  <a:pt x="1551" y="185"/>
                </a:lnTo>
                <a:lnTo>
                  <a:pt x="1511" y="155"/>
                </a:lnTo>
                <a:lnTo>
                  <a:pt x="1461" y="130"/>
                </a:lnTo>
                <a:lnTo>
                  <a:pt x="1411" y="105"/>
                </a:lnTo>
                <a:lnTo>
                  <a:pt x="1351" y="80"/>
                </a:lnTo>
                <a:lnTo>
                  <a:pt x="1286" y="60"/>
                </a:lnTo>
                <a:lnTo>
                  <a:pt x="1221" y="40"/>
                </a:lnTo>
                <a:lnTo>
                  <a:pt x="1146" y="25"/>
                </a:lnTo>
                <a:lnTo>
                  <a:pt x="1071" y="15"/>
                </a:lnTo>
                <a:lnTo>
                  <a:pt x="991" y="5"/>
                </a:lnTo>
                <a:lnTo>
                  <a:pt x="911" y="0"/>
                </a:lnTo>
                <a:lnTo>
                  <a:pt x="831" y="0"/>
                </a:lnTo>
                <a:lnTo>
                  <a:pt x="826" y="0"/>
                </a:lnTo>
                <a:close/>
              </a:path>
            </a:pathLst>
          </a:custGeom>
          <a:solidFill>
            <a:srgbClr val="12E3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12">
            <a:extLst>
              <a:ext uri="{FF2B5EF4-FFF2-40B4-BE49-F238E27FC236}">
                <a16:creationId xmlns:a16="http://schemas.microsoft.com/office/drawing/2014/main" id="{EE6DD6AC-F77B-F2B2-B5A9-6D3CE515BD7E}"/>
              </a:ext>
            </a:extLst>
          </p:cNvPr>
          <p:cNvSpPr>
            <a:spLocks/>
          </p:cNvSpPr>
          <p:nvPr/>
        </p:nvSpPr>
        <p:spPr bwMode="auto">
          <a:xfrm>
            <a:off x="3190875" y="3302000"/>
            <a:ext cx="1014730" cy="435610"/>
          </a:xfrm>
          <a:custGeom>
            <a:avLst/>
            <a:gdLst>
              <a:gd name="T0" fmla="*/ 741 w 1651"/>
              <a:gd name="T1" fmla="*/ 0 h 709"/>
              <a:gd name="T2" fmla="*/ 581 w 1651"/>
              <a:gd name="T3" fmla="*/ 15 h 709"/>
              <a:gd name="T4" fmla="*/ 430 w 1651"/>
              <a:gd name="T5" fmla="*/ 40 h 709"/>
              <a:gd name="T6" fmla="*/ 300 w 1651"/>
              <a:gd name="T7" fmla="*/ 80 h 709"/>
              <a:gd name="T8" fmla="*/ 190 w 1651"/>
              <a:gd name="T9" fmla="*/ 130 h 709"/>
              <a:gd name="T10" fmla="*/ 100 w 1651"/>
              <a:gd name="T11" fmla="*/ 185 h 709"/>
              <a:gd name="T12" fmla="*/ 35 w 1651"/>
              <a:gd name="T13" fmla="*/ 249 h 709"/>
              <a:gd name="T14" fmla="*/ 5 w 1651"/>
              <a:gd name="T15" fmla="*/ 319 h 709"/>
              <a:gd name="T16" fmla="*/ 5 w 1651"/>
              <a:gd name="T17" fmla="*/ 389 h 709"/>
              <a:gd name="T18" fmla="*/ 35 w 1651"/>
              <a:gd name="T19" fmla="*/ 459 h 709"/>
              <a:gd name="T20" fmla="*/ 100 w 1651"/>
              <a:gd name="T21" fmla="*/ 524 h 709"/>
              <a:gd name="T22" fmla="*/ 190 w 1651"/>
              <a:gd name="T23" fmla="*/ 579 h 709"/>
              <a:gd name="T24" fmla="*/ 300 w 1651"/>
              <a:gd name="T25" fmla="*/ 629 h 709"/>
              <a:gd name="T26" fmla="*/ 430 w 1651"/>
              <a:gd name="T27" fmla="*/ 669 h 709"/>
              <a:gd name="T28" fmla="*/ 581 w 1651"/>
              <a:gd name="T29" fmla="*/ 694 h 709"/>
              <a:gd name="T30" fmla="*/ 741 w 1651"/>
              <a:gd name="T31" fmla="*/ 709 h 709"/>
              <a:gd name="T32" fmla="*/ 911 w 1651"/>
              <a:gd name="T33" fmla="*/ 709 h 709"/>
              <a:gd name="T34" fmla="*/ 1071 w 1651"/>
              <a:gd name="T35" fmla="*/ 694 h 709"/>
              <a:gd name="T36" fmla="*/ 1221 w 1651"/>
              <a:gd name="T37" fmla="*/ 669 h 709"/>
              <a:gd name="T38" fmla="*/ 1351 w 1651"/>
              <a:gd name="T39" fmla="*/ 629 h 709"/>
              <a:gd name="T40" fmla="*/ 1461 w 1651"/>
              <a:gd name="T41" fmla="*/ 579 h 709"/>
              <a:gd name="T42" fmla="*/ 1551 w 1651"/>
              <a:gd name="T43" fmla="*/ 524 h 709"/>
              <a:gd name="T44" fmla="*/ 1616 w 1651"/>
              <a:gd name="T45" fmla="*/ 459 h 709"/>
              <a:gd name="T46" fmla="*/ 1646 w 1651"/>
              <a:gd name="T47" fmla="*/ 389 h 709"/>
              <a:gd name="T48" fmla="*/ 1646 w 1651"/>
              <a:gd name="T49" fmla="*/ 319 h 709"/>
              <a:gd name="T50" fmla="*/ 1616 w 1651"/>
              <a:gd name="T51" fmla="*/ 249 h 709"/>
              <a:gd name="T52" fmla="*/ 1551 w 1651"/>
              <a:gd name="T53" fmla="*/ 185 h 709"/>
              <a:gd name="T54" fmla="*/ 1461 w 1651"/>
              <a:gd name="T55" fmla="*/ 130 h 709"/>
              <a:gd name="T56" fmla="*/ 1351 w 1651"/>
              <a:gd name="T57" fmla="*/ 80 h 709"/>
              <a:gd name="T58" fmla="*/ 1221 w 1651"/>
              <a:gd name="T59" fmla="*/ 40 h 709"/>
              <a:gd name="T60" fmla="*/ 1071 w 1651"/>
              <a:gd name="T61" fmla="*/ 15 h 709"/>
              <a:gd name="T62" fmla="*/ 911 w 1651"/>
              <a:gd name="T63"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1" h="709">
                <a:moveTo>
                  <a:pt x="826" y="0"/>
                </a:moveTo>
                <a:lnTo>
                  <a:pt x="741" y="0"/>
                </a:lnTo>
                <a:lnTo>
                  <a:pt x="661" y="5"/>
                </a:lnTo>
                <a:lnTo>
                  <a:pt x="581" y="15"/>
                </a:lnTo>
                <a:lnTo>
                  <a:pt x="506" y="25"/>
                </a:lnTo>
                <a:lnTo>
                  <a:pt x="430" y="40"/>
                </a:lnTo>
                <a:lnTo>
                  <a:pt x="365" y="60"/>
                </a:lnTo>
                <a:lnTo>
                  <a:pt x="300" y="80"/>
                </a:lnTo>
                <a:lnTo>
                  <a:pt x="240" y="105"/>
                </a:lnTo>
                <a:lnTo>
                  <a:pt x="190" y="130"/>
                </a:lnTo>
                <a:lnTo>
                  <a:pt x="140" y="155"/>
                </a:lnTo>
                <a:lnTo>
                  <a:pt x="100" y="185"/>
                </a:lnTo>
                <a:lnTo>
                  <a:pt x="65" y="214"/>
                </a:lnTo>
                <a:lnTo>
                  <a:pt x="35" y="249"/>
                </a:lnTo>
                <a:lnTo>
                  <a:pt x="15" y="284"/>
                </a:lnTo>
                <a:lnTo>
                  <a:pt x="5" y="319"/>
                </a:lnTo>
                <a:lnTo>
                  <a:pt x="0" y="354"/>
                </a:lnTo>
                <a:lnTo>
                  <a:pt x="5" y="389"/>
                </a:lnTo>
                <a:lnTo>
                  <a:pt x="15" y="424"/>
                </a:lnTo>
                <a:lnTo>
                  <a:pt x="35" y="459"/>
                </a:lnTo>
                <a:lnTo>
                  <a:pt x="65" y="494"/>
                </a:lnTo>
                <a:lnTo>
                  <a:pt x="100" y="524"/>
                </a:lnTo>
                <a:lnTo>
                  <a:pt x="140" y="554"/>
                </a:lnTo>
                <a:lnTo>
                  <a:pt x="190" y="579"/>
                </a:lnTo>
                <a:lnTo>
                  <a:pt x="240" y="604"/>
                </a:lnTo>
                <a:lnTo>
                  <a:pt x="300" y="629"/>
                </a:lnTo>
                <a:lnTo>
                  <a:pt x="365" y="649"/>
                </a:lnTo>
                <a:lnTo>
                  <a:pt x="430" y="669"/>
                </a:lnTo>
                <a:lnTo>
                  <a:pt x="506" y="684"/>
                </a:lnTo>
                <a:lnTo>
                  <a:pt x="581" y="694"/>
                </a:lnTo>
                <a:lnTo>
                  <a:pt x="661" y="704"/>
                </a:lnTo>
                <a:lnTo>
                  <a:pt x="741" y="709"/>
                </a:lnTo>
                <a:lnTo>
                  <a:pt x="826" y="709"/>
                </a:lnTo>
                <a:lnTo>
                  <a:pt x="911" y="709"/>
                </a:lnTo>
                <a:lnTo>
                  <a:pt x="991" y="704"/>
                </a:lnTo>
                <a:lnTo>
                  <a:pt x="1071" y="694"/>
                </a:lnTo>
                <a:lnTo>
                  <a:pt x="1146" y="684"/>
                </a:lnTo>
                <a:lnTo>
                  <a:pt x="1221" y="669"/>
                </a:lnTo>
                <a:lnTo>
                  <a:pt x="1286" y="649"/>
                </a:lnTo>
                <a:lnTo>
                  <a:pt x="1351" y="629"/>
                </a:lnTo>
                <a:lnTo>
                  <a:pt x="1411" y="604"/>
                </a:lnTo>
                <a:lnTo>
                  <a:pt x="1461" y="579"/>
                </a:lnTo>
                <a:lnTo>
                  <a:pt x="1511" y="554"/>
                </a:lnTo>
                <a:lnTo>
                  <a:pt x="1551" y="524"/>
                </a:lnTo>
                <a:lnTo>
                  <a:pt x="1586" y="494"/>
                </a:lnTo>
                <a:lnTo>
                  <a:pt x="1616" y="459"/>
                </a:lnTo>
                <a:lnTo>
                  <a:pt x="1636" y="424"/>
                </a:lnTo>
                <a:lnTo>
                  <a:pt x="1646" y="389"/>
                </a:lnTo>
                <a:lnTo>
                  <a:pt x="1651" y="354"/>
                </a:lnTo>
                <a:lnTo>
                  <a:pt x="1646" y="319"/>
                </a:lnTo>
                <a:lnTo>
                  <a:pt x="1636" y="284"/>
                </a:lnTo>
                <a:lnTo>
                  <a:pt x="1616" y="249"/>
                </a:lnTo>
                <a:lnTo>
                  <a:pt x="1586" y="214"/>
                </a:lnTo>
                <a:lnTo>
                  <a:pt x="1551" y="185"/>
                </a:lnTo>
                <a:lnTo>
                  <a:pt x="1511" y="155"/>
                </a:lnTo>
                <a:lnTo>
                  <a:pt x="1461" y="130"/>
                </a:lnTo>
                <a:lnTo>
                  <a:pt x="1411" y="105"/>
                </a:lnTo>
                <a:lnTo>
                  <a:pt x="1351" y="80"/>
                </a:lnTo>
                <a:lnTo>
                  <a:pt x="1286" y="60"/>
                </a:lnTo>
                <a:lnTo>
                  <a:pt x="1221" y="40"/>
                </a:lnTo>
                <a:lnTo>
                  <a:pt x="1146" y="25"/>
                </a:lnTo>
                <a:lnTo>
                  <a:pt x="1071" y="15"/>
                </a:lnTo>
                <a:lnTo>
                  <a:pt x="991" y="5"/>
                </a:lnTo>
                <a:lnTo>
                  <a:pt x="911" y="0"/>
                </a:lnTo>
                <a:lnTo>
                  <a:pt x="826"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 name="Rectangle 13">
            <a:extLst>
              <a:ext uri="{FF2B5EF4-FFF2-40B4-BE49-F238E27FC236}">
                <a16:creationId xmlns:a16="http://schemas.microsoft.com/office/drawing/2014/main" id="{3F0823D6-0B74-6B10-832B-92720AA5B90B}"/>
              </a:ext>
            </a:extLst>
          </p:cNvPr>
          <p:cNvSpPr>
            <a:spLocks/>
          </p:cNvSpPr>
          <p:nvPr/>
        </p:nvSpPr>
        <p:spPr bwMode="auto">
          <a:xfrm>
            <a:off x="3465195" y="3396615"/>
            <a:ext cx="45656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50" b="1">
                <a:solidFill>
                  <a:srgbClr val="000000"/>
                </a:solidFill>
                <a:effectLst/>
                <a:latin typeface="Arial" panose="020B0604020202020204" pitchFamily="34" charset="0"/>
                <a:ea typeface="Times New Roman" panose="02020603050405020304" pitchFamily="18" charset="0"/>
              </a:rPr>
              <a:t>Directive </a:t>
            </a:r>
            <a:endParaRPr lang="en-US" sz="12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52A51CF6-B372-4FD9-F8EF-23D769B9BB98}"/>
              </a:ext>
            </a:extLst>
          </p:cNvPr>
          <p:cNvSpPr>
            <a:spLocks/>
          </p:cNvSpPr>
          <p:nvPr/>
        </p:nvSpPr>
        <p:spPr bwMode="auto">
          <a:xfrm>
            <a:off x="3402965" y="3528695"/>
            <a:ext cx="57023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50" b="1">
                <a:solidFill>
                  <a:srgbClr val="000000"/>
                </a:solidFill>
                <a:effectLst/>
                <a:latin typeface="Arial" panose="020B0604020202020204" pitchFamily="34" charset="0"/>
                <a:ea typeface="Times New Roman" panose="02020603050405020304" pitchFamily="18" charset="0"/>
              </a:rPr>
              <a:t>Generation</a:t>
            </a:r>
            <a:endParaRPr lang="en-US" sz="1200">
              <a:effectLst/>
              <a:latin typeface="Times New Roman" panose="02020603050405020304" pitchFamily="18" charset="0"/>
              <a:ea typeface="Times New Roman" panose="02020603050405020304" pitchFamily="18" charset="0"/>
            </a:endParaRPr>
          </a:p>
        </p:txBody>
      </p:sp>
      <p:sp>
        <p:nvSpPr>
          <p:cNvPr id="16" name="Freeform 15">
            <a:extLst>
              <a:ext uri="{FF2B5EF4-FFF2-40B4-BE49-F238E27FC236}">
                <a16:creationId xmlns:a16="http://schemas.microsoft.com/office/drawing/2014/main" id="{B4616E37-EE0E-F17C-D259-E82D0C640098}"/>
              </a:ext>
            </a:extLst>
          </p:cNvPr>
          <p:cNvSpPr>
            <a:spLocks/>
          </p:cNvSpPr>
          <p:nvPr/>
        </p:nvSpPr>
        <p:spPr bwMode="auto">
          <a:xfrm>
            <a:off x="4821555" y="3298825"/>
            <a:ext cx="937895" cy="426085"/>
          </a:xfrm>
          <a:custGeom>
            <a:avLst/>
            <a:gdLst>
              <a:gd name="T0" fmla="*/ 685 w 1526"/>
              <a:gd name="T1" fmla="*/ 0 h 694"/>
              <a:gd name="T2" fmla="*/ 535 w 1526"/>
              <a:gd name="T3" fmla="*/ 15 h 694"/>
              <a:gd name="T4" fmla="*/ 400 w 1526"/>
              <a:gd name="T5" fmla="*/ 40 h 694"/>
              <a:gd name="T6" fmla="*/ 280 w 1526"/>
              <a:gd name="T7" fmla="*/ 75 h 694"/>
              <a:gd name="T8" fmla="*/ 175 w 1526"/>
              <a:gd name="T9" fmla="*/ 125 h 694"/>
              <a:gd name="T10" fmla="*/ 95 w 1526"/>
              <a:gd name="T11" fmla="*/ 180 h 694"/>
              <a:gd name="T12" fmla="*/ 35 w 1526"/>
              <a:gd name="T13" fmla="*/ 244 h 694"/>
              <a:gd name="T14" fmla="*/ 5 w 1526"/>
              <a:gd name="T15" fmla="*/ 309 h 694"/>
              <a:gd name="T16" fmla="*/ 5 w 1526"/>
              <a:gd name="T17" fmla="*/ 379 h 694"/>
              <a:gd name="T18" fmla="*/ 35 w 1526"/>
              <a:gd name="T19" fmla="*/ 449 h 694"/>
              <a:gd name="T20" fmla="*/ 95 w 1526"/>
              <a:gd name="T21" fmla="*/ 514 h 694"/>
              <a:gd name="T22" fmla="*/ 175 w 1526"/>
              <a:gd name="T23" fmla="*/ 569 h 694"/>
              <a:gd name="T24" fmla="*/ 280 w 1526"/>
              <a:gd name="T25" fmla="*/ 614 h 694"/>
              <a:gd name="T26" fmla="*/ 400 w 1526"/>
              <a:gd name="T27" fmla="*/ 654 h 694"/>
              <a:gd name="T28" fmla="*/ 535 w 1526"/>
              <a:gd name="T29" fmla="*/ 679 h 694"/>
              <a:gd name="T30" fmla="*/ 685 w 1526"/>
              <a:gd name="T31" fmla="*/ 694 h 694"/>
              <a:gd name="T32" fmla="*/ 840 w 1526"/>
              <a:gd name="T33" fmla="*/ 694 h 694"/>
              <a:gd name="T34" fmla="*/ 990 w 1526"/>
              <a:gd name="T35" fmla="*/ 679 h 694"/>
              <a:gd name="T36" fmla="*/ 1125 w 1526"/>
              <a:gd name="T37" fmla="*/ 654 h 694"/>
              <a:gd name="T38" fmla="*/ 1250 w 1526"/>
              <a:gd name="T39" fmla="*/ 614 h 694"/>
              <a:gd name="T40" fmla="*/ 1350 w 1526"/>
              <a:gd name="T41" fmla="*/ 569 h 694"/>
              <a:gd name="T42" fmla="*/ 1436 w 1526"/>
              <a:gd name="T43" fmla="*/ 514 h 694"/>
              <a:gd name="T44" fmla="*/ 1491 w 1526"/>
              <a:gd name="T45" fmla="*/ 449 h 694"/>
              <a:gd name="T46" fmla="*/ 1521 w 1526"/>
              <a:gd name="T47" fmla="*/ 379 h 694"/>
              <a:gd name="T48" fmla="*/ 1521 w 1526"/>
              <a:gd name="T49" fmla="*/ 309 h 694"/>
              <a:gd name="T50" fmla="*/ 1491 w 1526"/>
              <a:gd name="T51" fmla="*/ 244 h 694"/>
              <a:gd name="T52" fmla="*/ 1436 w 1526"/>
              <a:gd name="T53" fmla="*/ 180 h 694"/>
              <a:gd name="T54" fmla="*/ 1350 w 1526"/>
              <a:gd name="T55" fmla="*/ 125 h 694"/>
              <a:gd name="T56" fmla="*/ 1250 w 1526"/>
              <a:gd name="T57" fmla="*/ 75 h 694"/>
              <a:gd name="T58" fmla="*/ 1125 w 1526"/>
              <a:gd name="T59" fmla="*/ 40 h 694"/>
              <a:gd name="T60" fmla="*/ 990 w 1526"/>
              <a:gd name="T61" fmla="*/ 15 h 694"/>
              <a:gd name="T62" fmla="*/ 840 w 1526"/>
              <a:gd name="T63" fmla="*/ 0 h 694"/>
              <a:gd name="T64" fmla="*/ 765 w 1526"/>
              <a:gd name="T6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6" h="694">
                <a:moveTo>
                  <a:pt x="765" y="0"/>
                </a:moveTo>
                <a:lnTo>
                  <a:pt x="685" y="0"/>
                </a:lnTo>
                <a:lnTo>
                  <a:pt x="610" y="5"/>
                </a:lnTo>
                <a:lnTo>
                  <a:pt x="535" y="15"/>
                </a:lnTo>
                <a:lnTo>
                  <a:pt x="465" y="25"/>
                </a:lnTo>
                <a:lnTo>
                  <a:pt x="400" y="40"/>
                </a:lnTo>
                <a:lnTo>
                  <a:pt x="335" y="55"/>
                </a:lnTo>
                <a:lnTo>
                  <a:pt x="280" y="75"/>
                </a:lnTo>
                <a:lnTo>
                  <a:pt x="225" y="100"/>
                </a:lnTo>
                <a:lnTo>
                  <a:pt x="175" y="125"/>
                </a:lnTo>
                <a:lnTo>
                  <a:pt x="130" y="150"/>
                </a:lnTo>
                <a:lnTo>
                  <a:pt x="95" y="180"/>
                </a:lnTo>
                <a:lnTo>
                  <a:pt x="60" y="209"/>
                </a:lnTo>
                <a:lnTo>
                  <a:pt x="35" y="244"/>
                </a:lnTo>
                <a:lnTo>
                  <a:pt x="15" y="274"/>
                </a:lnTo>
                <a:lnTo>
                  <a:pt x="5" y="309"/>
                </a:lnTo>
                <a:lnTo>
                  <a:pt x="0" y="344"/>
                </a:lnTo>
                <a:lnTo>
                  <a:pt x="5" y="379"/>
                </a:lnTo>
                <a:lnTo>
                  <a:pt x="15" y="414"/>
                </a:lnTo>
                <a:lnTo>
                  <a:pt x="35" y="449"/>
                </a:lnTo>
                <a:lnTo>
                  <a:pt x="60" y="479"/>
                </a:lnTo>
                <a:lnTo>
                  <a:pt x="95" y="514"/>
                </a:lnTo>
                <a:lnTo>
                  <a:pt x="130" y="539"/>
                </a:lnTo>
                <a:lnTo>
                  <a:pt x="175" y="569"/>
                </a:lnTo>
                <a:lnTo>
                  <a:pt x="225" y="594"/>
                </a:lnTo>
                <a:lnTo>
                  <a:pt x="280" y="614"/>
                </a:lnTo>
                <a:lnTo>
                  <a:pt x="335" y="634"/>
                </a:lnTo>
                <a:lnTo>
                  <a:pt x="400" y="654"/>
                </a:lnTo>
                <a:lnTo>
                  <a:pt x="465" y="664"/>
                </a:lnTo>
                <a:lnTo>
                  <a:pt x="535" y="679"/>
                </a:lnTo>
                <a:lnTo>
                  <a:pt x="610" y="689"/>
                </a:lnTo>
                <a:lnTo>
                  <a:pt x="685" y="694"/>
                </a:lnTo>
                <a:lnTo>
                  <a:pt x="765" y="694"/>
                </a:lnTo>
                <a:lnTo>
                  <a:pt x="840" y="694"/>
                </a:lnTo>
                <a:lnTo>
                  <a:pt x="915" y="689"/>
                </a:lnTo>
                <a:lnTo>
                  <a:pt x="990" y="679"/>
                </a:lnTo>
                <a:lnTo>
                  <a:pt x="1060" y="664"/>
                </a:lnTo>
                <a:lnTo>
                  <a:pt x="1125" y="654"/>
                </a:lnTo>
                <a:lnTo>
                  <a:pt x="1190" y="634"/>
                </a:lnTo>
                <a:lnTo>
                  <a:pt x="1250" y="614"/>
                </a:lnTo>
                <a:lnTo>
                  <a:pt x="1305" y="594"/>
                </a:lnTo>
                <a:lnTo>
                  <a:pt x="1350" y="569"/>
                </a:lnTo>
                <a:lnTo>
                  <a:pt x="1395" y="539"/>
                </a:lnTo>
                <a:lnTo>
                  <a:pt x="1436" y="514"/>
                </a:lnTo>
                <a:lnTo>
                  <a:pt x="1466" y="479"/>
                </a:lnTo>
                <a:lnTo>
                  <a:pt x="1491" y="449"/>
                </a:lnTo>
                <a:lnTo>
                  <a:pt x="1511" y="414"/>
                </a:lnTo>
                <a:lnTo>
                  <a:pt x="1521" y="379"/>
                </a:lnTo>
                <a:lnTo>
                  <a:pt x="1526" y="344"/>
                </a:lnTo>
                <a:lnTo>
                  <a:pt x="1521" y="309"/>
                </a:lnTo>
                <a:lnTo>
                  <a:pt x="1511" y="274"/>
                </a:lnTo>
                <a:lnTo>
                  <a:pt x="1491" y="244"/>
                </a:lnTo>
                <a:lnTo>
                  <a:pt x="1466" y="209"/>
                </a:lnTo>
                <a:lnTo>
                  <a:pt x="1436" y="180"/>
                </a:lnTo>
                <a:lnTo>
                  <a:pt x="1395" y="150"/>
                </a:lnTo>
                <a:lnTo>
                  <a:pt x="1350" y="125"/>
                </a:lnTo>
                <a:lnTo>
                  <a:pt x="1305" y="100"/>
                </a:lnTo>
                <a:lnTo>
                  <a:pt x="1250" y="75"/>
                </a:lnTo>
                <a:lnTo>
                  <a:pt x="1190" y="55"/>
                </a:lnTo>
                <a:lnTo>
                  <a:pt x="1125" y="40"/>
                </a:lnTo>
                <a:lnTo>
                  <a:pt x="1060" y="25"/>
                </a:lnTo>
                <a:lnTo>
                  <a:pt x="990" y="15"/>
                </a:lnTo>
                <a:lnTo>
                  <a:pt x="915" y="5"/>
                </a:lnTo>
                <a:lnTo>
                  <a:pt x="840" y="0"/>
                </a:lnTo>
                <a:lnTo>
                  <a:pt x="770" y="0"/>
                </a:lnTo>
                <a:lnTo>
                  <a:pt x="765" y="0"/>
                </a:lnTo>
                <a:close/>
              </a:path>
            </a:pathLst>
          </a:cu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400">
              <a:latin typeface="Arial" panose="020B0604020202020204" pitchFamily="34" charset="0"/>
            </a:endParaRPr>
          </a:p>
        </p:txBody>
      </p:sp>
      <p:sp>
        <p:nvSpPr>
          <p:cNvPr id="17" name="Freeform 16">
            <a:extLst>
              <a:ext uri="{FF2B5EF4-FFF2-40B4-BE49-F238E27FC236}">
                <a16:creationId xmlns:a16="http://schemas.microsoft.com/office/drawing/2014/main" id="{56B8A2AD-3B44-48AA-E28C-6E2E69AE28E2}"/>
              </a:ext>
            </a:extLst>
          </p:cNvPr>
          <p:cNvSpPr>
            <a:spLocks/>
          </p:cNvSpPr>
          <p:nvPr/>
        </p:nvSpPr>
        <p:spPr bwMode="auto">
          <a:xfrm>
            <a:off x="4824095" y="3302000"/>
            <a:ext cx="937895" cy="426085"/>
          </a:xfrm>
          <a:custGeom>
            <a:avLst/>
            <a:gdLst>
              <a:gd name="T0" fmla="*/ 685 w 1526"/>
              <a:gd name="T1" fmla="*/ 0 h 694"/>
              <a:gd name="T2" fmla="*/ 535 w 1526"/>
              <a:gd name="T3" fmla="*/ 15 h 694"/>
              <a:gd name="T4" fmla="*/ 400 w 1526"/>
              <a:gd name="T5" fmla="*/ 40 h 694"/>
              <a:gd name="T6" fmla="*/ 280 w 1526"/>
              <a:gd name="T7" fmla="*/ 75 h 694"/>
              <a:gd name="T8" fmla="*/ 175 w 1526"/>
              <a:gd name="T9" fmla="*/ 125 h 694"/>
              <a:gd name="T10" fmla="*/ 95 w 1526"/>
              <a:gd name="T11" fmla="*/ 180 h 694"/>
              <a:gd name="T12" fmla="*/ 35 w 1526"/>
              <a:gd name="T13" fmla="*/ 244 h 694"/>
              <a:gd name="T14" fmla="*/ 5 w 1526"/>
              <a:gd name="T15" fmla="*/ 309 h 694"/>
              <a:gd name="T16" fmla="*/ 5 w 1526"/>
              <a:gd name="T17" fmla="*/ 379 h 694"/>
              <a:gd name="T18" fmla="*/ 35 w 1526"/>
              <a:gd name="T19" fmla="*/ 449 h 694"/>
              <a:gd name="T20" fmla="*/ 95 w 1526"/>
              <a:gd name="T21" fmla="*/ 514 h 694"/>
              <a:gd name="T22" fmla="*/ 175 w 1526"/>
              <a:gd name="T23" fmla="*/ 569 h 694"/>
              <a:gd name="T24" fmla="*/ 280 w 1526"/>
              <a:gd name="T25" fmla="*/ 614 h 694"/>
              <a:gd name="T26" fmla="*/ 400 w 1526"/>
              <a:gd name="T27" fmla="*/ 654 h 694"/>
              <a:gd name="T28" fmla="*/ 535 w 1526"/>
              <a:gd name="T29" fmla="*/ 679 h 694"/>
              <a:gd name="T30" fmla="*/ 685 w 1526"/>
              <a:gd name="T31" fmla="*/ 694 h 694"/>
              <a:gd name="T32" fmla="*/ 840 w 1526"/>
              <a:gd name="T33" fmla="*/ 694 h 694"/>
              <a:gd name="T34" fmla="*/ 990 w 1526"/>
              <a:gd name="T35" fmla="*/ 679 h 694"/>
              <a:gd name="T36" fmla="*/ 1125 w 1526"/>
              <a:gd name="T37" fmla="*/ 654 h 694"/>
              <a:gd name="T38" fmla="*/ 1250 w 1526"/>
              <a:gd name="T39" fmla="*/ 614 h 694"/>
              <a:gd name="T40" fmla="*/ 1350 w 1526"/>
              <a:gd name="T41" fmla="*/ 569 h 694"/>
              <a:gd name="T42" fmla="*/ 1436 w 1526"/>
              <a:gd name="T43" fmla="*/ 514 h 694"/>
              <a:gd name="T44" fmla="*/ 1491 w 1526"/>
              <a:gd name="T45" fmla="*/ 449 h 694"/>
              <a:gd name="T46" fmla="*/ 1521 w 1526"/>
              <a:gd name="T47" fmla="*/ 379 h 694"/>
              <a:gd name="T48" fmla="*/ 1521 w 1526"/>
              <a:gd name="T49" fmla="*/ 309 h 694"/>
              <a:gd name="T50" fmla="*/ 1491 w 1526"/>
              <a:gd name="T51" fmla="*/ 244 h 694"/>
              <a:gd name="T52" fmla="*/ 1436 w 1526"/>
              <a:gd name="T53" fmla="*/ 180 h 694"/>
              <a:gd name="T54" fmla="*/ 1350 w 1526"/>
              <a:gd name="T55" fmla="*/ 125 h 694"/>
              <a:gd name="T56" fmla="*/ 1250 w 1526"/>
              <a:gd name="T57" fmla="*/ 75 h 694"/>
              <a:gd name="T58" fmla="*/ 1125 w 1526"/>
              <a:gd name="T59" fmla="*/ 40 h 694"/>
              <a:gd name="T60" fmla="*/ 990 w 1526"/>
              <a:gd name="T61" fmla="*/ 15 h 694"/>
              <a:gd name="T62" fmla="*/ 840 w 1526"/>
              <a:gd name="T6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6" h="694">
                <a:moveTo>
                  <a:pt x="765" y="0"/>
                </a:moveTo>
                <a:lnTo>
                  <a:pt x="685" y="0"/>
                </a:lnTo>
                <a:lnTo>
                  <a:pt x="610" y="5"/>
                </a:lnTo>
                <a:lnTo>
                  <a:pt x="535" y="15"/>
                </a:lnTo>
                <a:lnTo>
                  <a:pt x="465" y="25"/>
                </a:lnTo>
                <a:lnTo>
                  <a:pt x="400" y="40"/>
                </a:lnTo>
                <a:lnTo>
                  <a:pt x="335" y="55"/>
                </a:lnTo>
                <a:lnTo>
                  <a:pt x="280" y="75"/>
                </a:lnTo>
                <a:lnTo>
                  <a:pt x="225" y="100"/>
                </a:lnTo>
                <a:lnTo>
                  <a:pt x="175" y="125"/>
                </a:lnTo>
                <a:lnTo>
                  <a:pt x="130" y="150"/>
                </a:lnTo>
                <a:lnTo>
                  <a:pt x="95" y="180"/>
                </a:lnTo>
                <a:lnTo>
                  <a:pt x="60" y="209"/>
                </a:lnTo>
                <a:lnTo>
                  <a:pt x="35" y="244"/>
                </a:lnTo>
                <a:lnTo>
                  <a:pt x="15" y="274"/>
                </a:lnTo>
                <a:lnTo>
                  <a:pt x="5" y="309"/>
                </a:lnTo>
                <a:lnTo>
                  <a:pt x="0" y="344"/>
                </a:lnTo>
                <a:lnTo>
                  <a:pt x="5" y="379"/>
                </a:lnTo>
                <a:lnTo>
                  <a:pt x="15" y="414"/>
                </a:lnTo>
                <a:lnTo>
                  <a:pt x="35" y="449"/>
                </a:lnTo>
                <a:lnTo>
                  <a:pt x="60" y="479"/>
                </a:lnTo>
                <a:lnTo>
                  <a:pt x="95" y="514"/>
                </a:lnTo>
                <a:lnTo>
                  <a:pt x="130" y="539"/>
                </a:lnTo>
                <a:lnTo>
                  <a:pt x="175" y="569"/>
                </a:lnTo>
                <a:lnTo>
                  <a:pt x="225" y="594"/>
                </a:lnTo>
                <a:lnTo>
                  <a:pt x="280" y="614"/>
                </a:lnTo>
                <a:lnTo>
                  <a:pt x="335" y="634"/>
                </a:lnTo>
                <a:lnTo>
                  <a:pt x="400" y="654"/>
                </a:lnTo>
                <a:lnTo>
                  <a:pt x="465" y="664"/>
                </a:lnTo>
                <a:lnTo>
                  <a:pt x="535" y="679"/>
                </a:lnTo>
                <a:lnTo>
                  <a:pt x="610" y="689"/>
                </a:lnTo>
                <a:lnTo>
                  <a:pt x="685" y="694"/>
                </a:lnTo>
                <a:lnTo>
                  <a:pt x="765" y="694"/>
                </a:lnTo>
                <a:lnTo>
                  <a:pt x="840" y="694"/>
                </a:lnTo>
                <a:lnTo>
                  <a:pt x="915" y="689"/>
                </a:lnTo>
                <a:lnTo>
                  <a:pt x="990" y="679"/>
                </a:lnTo>
                <a:lnTo>
                  <a:pt x="1060" y="664"/>
                </a:lnTo>
                <a:lnTo>
                  <a:pt x="1125" y="654"/>
                </a:lnTo>
                <a:lnTo>
                  <a:pt x="1190" y="634"/>
                </a:lnTo>
                <a:lnTo>
                  <a:pt x="1250" y="614"/>
                </a:lnTo>
                <a:lnTo>
                  <a:pt x="1305" y="594"/>
                </a:lnTo>
                <a:lnTo>
                  <a:pt x="1350" y="569"/>
                </a:lnTo>
                <a:lnTo>
                  <a:pt x="1396" y="539"/>
                </a:lnTo>
                <a:lnTo>
                  <a:pt x="1436" y="514"/>
                </a:lnTo>
                <a:lnTo>
                  <a:pt x="1466" y="479"/>
                </a:lnTo>
                <a:lnTo>
                  <a:pt x="1491" y="449"/>
                </a:lnTo>
                <a:lnTo>
                  <a:pt x="1511" y="414"/>
                </a:lnTo>
                <a:lnTo>
                  <a:pt x="1521" y="379"/>
                </a:lnTo>
                <a:lnTo>
                  <a:pt x="1526" y="344"/>
                </a:lnTo>
                <a:lnTo>
                  <a:pt x="1521" y="309"/>
                </a:lnTo>
                <a:lnTo>
                  <a:pt x="1511" y="274"/>
                </a:lnTo>
                <a:lnTo>
                  <a:pt x="1491" y="244"/>
                </a:lnTo>
                <a:lnTo>
                  <a:pt x="1466" y="209"/>
                </a:lnTo>
                <a:lnTo>
                  <a:pt x="1436" y="180"/>
                </a:lnTo>
                <a:lnTo>
                  <a:pt x="1396" y="150"/>
                </a:lnTo>
                <a:lnTo>
                  <a:pt x="1350" y="125"/>
                </a:lnTo>
                <a:lnTo>
                  <a:pt x="1305" y="100"/>
                </a:lnTo>
                <a:lnTo>
                  <a:pt x="1250" y="75"/>
                </a:lnTo>
                <a:lnTo>
                  <a:pt x="1190" y="55"/>
                </a:lnTo>
                <a:lnTo>
                  <a:pt x="1125" y="40"/>
                </a:lnTo>
                <a:lnTo>
                  <a:pt x="1060" y="25"/>
                </a:lnTo>
                <a:lnTo>
                  <a:pt x="990" y="15"/>
                </a:lnTo>
                <a:lnTo>
                  <a:pt x="915" y="5"/>
                </a:lnTo>
                <a:lnTo>
                  <a:pt x="840" y="0"/>
                </a:lnTo>
                <a:lnTo>
                  <a:pt x="765"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 name="Rectangle 17">
            <a:extLst>
              <a:ext uri="{FF2B5EF4-FFF2-40B4-BE49-F238E27FC236}">
                <a16:creationId xmlns:a16="http://schemas.microsoft.com/office/drawing/2014/main" id="{0A5397F6-377D-76D4-288E-96612F1E6710}"/>
              </a:ext>
            </a:extLst>
          </p:cNvPr>
          <p:cNvSpPr>
            <a:spLocks/>
          </p:cNvSpPr>
          <p:nvPr/>
        </p:nvSpPr>
        <p:spPr bwMode="auto">
          <a:xfrm>
            <a:off x="5057775" y="3396615"/>
            <a:ext cx="45656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50" b="1">
                <a:solidFill>
                  <a:srgbClr val="000000"/>
                </a:solidFill>
                <a:effectLst/>
                <a:latin typeface="Arial" panose="020B0604020202020204" pitchFamily="34" charset="0"/>
                <a:ea typeface="Times New Roman" panose="02020603050405020304" pitchFamily="18" charset="0"/>
              </a:rPr>
              <a:t>Directive </a:t>
            </a:r>
            <a:endParaRPr lang="en-US" sz="1200">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70067447-45B7-FE95-5E6D-18EA686D5634}"/>
              </a:ext>
            </a:extLst>
          </p:cNvPr>
          <p:cNvSpPr>
            <a:spLocks/>
          </p:cNvSpPr>
          <p:nvPr/>
        </p:nvSpPr>
        <p:spPr bwMode="auto">
          <a:xfrm>
            <a:off x="5027295" y="3528695"/>
            <a:ext cx="51625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50" b="1">
                <a:solidFill>
                  <a:srgbClr val="000000"/>
                </a:solidFill>
                <a:effectLst/>
                <a:latin typeface="Arial" panose="020B0604020202020204" pitchFamily="34" charset="0"/>
                <a:ea typeface="Times New Roman" panose="02020603050405020304" pitchFamily="18" charset="0"/>
              </a:rPr>
              <a:t>Execution</a:t>
            </a:r>
            <a:endParaRPr lang="en-US" sz="1200">
              <a:effectLst/>
              <a:latin typeface="Times New Roman" panose="02020603050405020304" pitchFamily="18" charset="0"/>
              <a:ea typeface="Times New Roman" panose="02020603050405020304" pitchFamily="18" charset="0"/>
            </a:endParaRPr>
          </a:p>
        </p:txBody>
      </p:sp>
      <p:sp>
        <p:nvSpPr>
          <p:cNvPr id="20" name="Freeform 19">
            <a:extLst>
              <a:ext uri="{FF2B5EF4-FFF2-40B4-BE49-F238E27FC236}">
                <a16:creationId xmlns:a16="http://schemas.microsoft.com/office/drawing/2014/main" id="{3594ADE1-5D5D-36C8-1B21-0DBAED53E4C5}"/>
              </a:ext>
            </a:extLst>
          </p:cNvPr>
          <p:cNvSpPr>
            <a:spLocks/>
          </p:cNvSpPr>
          <p:nvPr/>
        </p:nvSpPr>
        <p:spPr bwMode="auto">
          <a:xfrm>
            <a:off x="4390390" y="3442970"/>
            <a:ext cx="295275" cy="162560"/>
          </a:xfrm>
          <a:custGeom>
            <a:avLst/>
            <a:gdLst>
              <a:gd name="T0" fmla="*/ 361 w 481"/>
              <a:gd name="T1" fmla="*/ 0 h 265"/>
              <a:gd name="T2" fmla="*/ 361 w 481"/>
              <a:gd name="T3" fmla="*/ 65 h 265"/>
              <a:gd name="T4" fmla="*/ 0 w 481"/>
              <a:gd name="T5" fmla="*/ 65 h 265"/>
              <a:gd name="T6" fmla="*/ 0 w 481"/>
              <a:gd name="T7" fmla="*/ 200 h 265"/>
              <a:gd name="T8" fmla="*/ 361 w 481"/>
              <a:gd name="T9" fmla="*/ 200 h 265"/>
              <a:gd name="T10" fmla="*/ 361 w 481"/>
              <a:gd name="T11" fmla="*/ 265 h 265"/>
              <a:gd name="T12" fmla="*/ 481 w 481"/>
              <a:gd name="T13" fmla="*/ 130 h 265"/>
              <a:gd name="T14" fmla="*/ 361 w 481"/>
              <a:gd name="T15" fmla="*/ 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1" h="265">
                <a:moveTo>
                  <a:pt x="361" y="0"/>
                </a:moveTo>
                <a:lnTo>
                  <a:pt x="361" y="65"/>
                </a:lnTo>
                <a:lnTo>
                  <a:pt x="0" y="65"/>
                </a:lnTo>
                <a:lnTo>
                  <a:pt x="0" y="200"/>
                </a:lnTo>
                <a:lnTo>
                  <a:pt x="361" y="200"/>
                </a:lnTo>
                <a:lnTo>
                  <a:pt x="361" y="265"/>
                </a:lnTo>
                <a:lnTo>
                  <a:pt x="481" y="130"/>
                </a:lnTo>
                <a:lnTo>
                  <a:pt x="361" y="0"/>
                </a:lnTo>
                <a:close/>
              </a:path>
            </a:pathLst>
          </a:custGeom>
          <a:solidFill>
            <a:srgbClr val="00FFFF"/>
          </a:solid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783C688B-436E-9998-43DC-0AA41436D525}"/>
              </a:ext>
            </a:extLst>
          </p:cNvPr>
          <p:cNvSpPr>
            <a:spLocks/>
          </p:cNvSpPr>
          <p:nvPr/>
        </p:nvSpPr>
        <p:spPr bwMode="auto">
          <a:xfrm>
            <a:off x="2899410" y="3203575"/>
            <a:ext cx="257810" cy="184150"/>
          </a:xfrm>
          <a:custGeom>
            <a:avLst/>
            <a:gdLst>
              <a:gd name="T0" fmla="*/ 370 w 420"/>
              <a:gd name="T1" fmla="*/ 105 h 300"/>
              <a:gd name="T2" fmla="*/ 345 w 420"/>
              <a:gd name="T3" fmla="*/ 155 h 300"/>
              <a:gd name="T4" fmla="*/ 50 w 420"/>
              <a:gd name="T5" fmla="*/ 0 h 300"/>
              <a:gd name="T6" fmla="*/ 0 w 420"/>
              <a:gd name="T7" fmla="*/ 95 h 300"/>
              <a:gd name="T8" fmla="*/ 295 w 420"/>
              <a:gd name="T9" fmla="*/ 250 h 300"/>
              <a:gd name="T10" fmla="*/ 270 w 420"/>
              <a:gd name="T11" fmla="*/ 300 h 300"/>
              <a:gd name="T12" fmla="*/ 420 w 420"/>
              <a:gd name="T13" fmla="*/ 255 h 300"/>
              <a:gd name="T14" fmla="*/ 370 w 420"/>
              <a:gd name="T15" fmla="*/ 105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00">
                <a:moveTo>
                  <a:pt x="370" y="105"/>
                </a:moveTo>
                <a:lnTo>
                  <a:pt x="345" y="155"/>
                </a:lnTo>
                <a:lnTo>
                  <a:pt x="50" y="0"/>
                </a:lnTo>
                <a:lnTo>
                  <a:pt x="0" y="95"/>
                </a:lnTo>
                <a:lnTo>
                  <a:pt x="295" y="250"/>
                </a:lnTo>
                <a:lnTo>
                  <a:pt x="270" y="300"/>
                </a:lnTo>
                <a:lnTo>
                  <a:pt x="420" y="255"/>
                </a:lnTo>
                <a:lnTo>
                  <a:pt x="370" y="105"/>
                </a:lnTo>
                <a:close/>
              </a:path>
            </a:pathLst>
          </a:custGeom>
          <a:solidFill>
            <a:srgbClr val="00FFFF"/>
          </a:solid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FA560B68-96B0-7412-263E-84330BD39A81}"/>
              </a:ext>
            </a:extLst>
          </p:cNvPr>
          <p:cNvSpPr>
            <a:spLocks/>
          </p:cNvSpPr>
          <p:nvPr/>
        </p:nvSpPr>
        <p:spPr bwMode="auto">
          <a:xfrm>
            <a:off x="5817870" y="3695065"/>
            <a:ext cx="257810" cy="189865"/>
          </a:xfrm>
          <a:custGeom>
            <a:avLst/>
            <a:gdLst>
              <a:gd name="T0" fmla="*/ 375 w 420"/>
              <a:gd name="T1" fmla="*/ 120 h 309"/>
              <a:gd name="T2" fmla="*/ 345 w 420"/>
              <a:gd name="T3" fmla="*/ 164 h 309"/>
              <a:gd name="T4" fmla="*/ 50 w 420"/>
              <a:gd name="T5" fmla="*/ 0 h 309"/>
              <a:gd name="T6" fmla="*/ 0 w 420"/>
              <a:gd name="T7" fmla="*/ 95 h 309"/>
              <a:gd name="T8" fmla="*/ 295 w 420"/>
              <a:gd name="T9" fmla="*/ 259 h 309"/>
              <a:gd name="T10" fmla="*/ 265 w 420"/>
              <a:gd name="T11" fmla="*/ 309 h 309"/>
              <a:gd name="T12" fmla="*/ 420 w 420"/>
              <a:gd name="T13" fmla="*/ 269 h 309"/>
              <a:gd name="T14" fmla="*/ 375 w 420"/>
              <a:gd name="T15" fmla="*/ 12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09">
                <a:moveTo>
                  <a:pt x="375" y="120"/>
                </a:moveTo>
                <a:lnTo>
                  <a:pt x="345" y="164"/>
                </a:lnTo>
                <a:lnTo>
                  <a:pt x="50" y="0"/>
                </a:lnTo>
                <a:lnTo>
                  <a:pt x="0" y="95"/>
                </a:lnTo>
                <a:lnTo>
                  <a:pt x="295" y="259"/>
                </a:lnTo>
                <a:lnTo>
                  <a:pt x="265" y="309"/>
                </a:lnTo>
                <a:lnTo>
                  <a:pt x="420" y="269"/>
                </a:lnTo>
                <a:lnTo>
                  <a:pt x="375" y="120"/>
                </a:lnTo>
                <a:close/>
              </a:path>
            </a:pathLst>
          </a:custGeom>
          <a:solidFill>
            <a:srgbClr val="00FFFF"/>
          </a:solid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3" name="Rounded Rectangle 22">
            <a:extLst>
              <a:ext uri="{FF2B5EF4-FFF2-40B4-BE49-F238E27FC236}">
                <a16:creationId xmlns:a16="http://schemas.microsoft.com/office/drawing/2014/main" id="{5450B04E-26A1-F342-0A74-B41263E9F3AF}"/>
              </a:ext>
            </a:extLst>
          </p:cNvPr>
          <p:cNvSpPr>
            <a:spLocks/>
          </p:cNvSpPr>
          <p:nvPr/>
        </p:nvSpPr>
        <p:spPr bwMode="auto">
          <a:xfrm>
            <a:off x="2087245" y="2658110"/>
            <a:ext cx="842645" cy="386080"/>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4" name="Rounded Rectangle 23">
            <a:extLst>
              <a:ext uri="{FF2B5EF4-FFF2-40B4-BE49-F238E27FC236}">
                <a16:creationId xmlns:a16="http://schemas.microsoft.com/office/drawing/2014/main" id="{7D8C3484-989D-DA34-AA33-2B7B4B31FC87}"/>
              </a:ext>
            </a:extLst>
          </p:cNvPr>
          <p:cNvSpPr>
            <a:spLocks/>
          </p:cNvSpPr>
          <p:nvPr/>
        </p:nvSpPr>
        <p:spPr bwMode="auto">
          <a:xfrm>
            <a:off x="2274570" y="2749550"/>
            <a:ext cx="519615" cy="136208"/>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S/C Event </a:t>
            </a:r>
            <a:endParaRPr lang="en-US" sz="1200">
              <a:effectLst/>
              <a:latin typeface="Times New Roman" panose="02020603050405020304" pitchFamily="18" charset="0"/>
              <a:ea typeface="Times New Roman" panose="02020603050405020304" pitchFamily="18" charset="0"/>
            </a:endParaRPr>
          </a:p>
        </p:txBody>
      </p:sp>
      <p:sp>
        <p:nvSpPr>
          <p:cNvPr id="25" name="Rounded Rectangle 24">
            <a:extLst>
              <a:ext uri="{FF2B5EF4-FFF2-40B4-BE49-F238E27FC236}">
                <a16:creationId xmlns:a16="http://schemas.microsoft.com/office/drawing/2014/main" id="{33D14211-1584-056A-AEDC-9B56868DC997}"/>
              </a:ext>
            </a:extLst>
          </p:cNvPr>
          <p:cNvSpPr>
            <a:spLocks/>
          </p:cNvSpPr>
          <p:nvPr/>
        </p:nvSpPr>
        <p:spPr bwMode="auto">
          <a:xfrm>
            <a:off x="6210935" y="3771900"/>
            <a:ext cx="946785" cy="391795"/>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6" name="Rectangle 25">
            <a:extLst>
              <a:ext uri="{FF2B5EF4-FFF2-40B4-BE49-F238E27FC236}">
                <a16:creationId xmlns:a16="http://schemas.microsoft.com/office/drawing/2014/main" id="{474223E2-C1CF-DA83-5AA6-ACE35AA8999A}"/>
              </a:ext>
            </a:extLst>
          </p:cNvPr>
          <p:cNvSpPr>
            <a:spLocks/>
          </p:cNvSpPr>
          <p:nvPr/>
        </p:nvSpPr>
        <p:spPr bwMode="auto">
          <a:xfrm>
            <a:off x="6429375" y="3863340"/>
            <a:ext cx="522605"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Instrument</a:t>
            </a:r>
            <a:endParaRPr lang="en-US" sz="12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E3C9B736-DEC1-82F3-4C20-0BE17039D4A5}"/>
              </a:ext>
            </a:extLst>
          </p:cNvPr>
          <p:cNvSpPr>
            <a:spLocks/>
          </p:cNvSpPr>
          <p:nvPr/>
        </p:nvSpPr>
        <p:spPr bwMode="auto">
          <a:xfrm>
            <a:off x="6414135" y="3977005"/>
            <a:ext cx="551180"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Commands</a:t>
            </a:r>
            <a:endParaRPr lang="en-US" sz="1200">
              <a:effectLst/>
              <a:latin typeface="Times New Roman" panose="02020603050405020304" pitchFamily="18" charset="0"/>
              <a:ea typeface="Times New Roman" panose="02020603050405020304" pitchFamily="18" charset="0"/>
            </a:endParaRPr>
          </a:p>
        </p:txBody>
      </p:sp>
      <p:sp>
        <p:nvSpPr>
          <p:cNvPr id="28" name="Rounded Rectangle 27">
            <a:extLst>
              <a:ext uri="{FF2B5EF4-FFF2-40B4-BE49-F238E27FC236}">
                <a16:creationId xmlns:a16="http://schemas.microsoft.com/office/drawing/2014/main" id="{6C010241-5619-F485-E042-AAA5F0828C43}"/>
              </a:ext>
            </a:extLst>
          </p:cNvPr>
          <p:cNvSpPr>
            <a:spLocks/>
          </p:cNvSpPr>
          <p:nvPr/>
        </p:nvSpPr>
        <p:spPr bwMode="auto">
          <a:xfrm>
            <a:off x="6389370" y="3937000"/>
            <a:ext cx="949960" cy="395605"/>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29" name="Rectangle 28">
            <a:extLst>
              <a:ext uri="{FF2B5EF4-FFF2-40B4-BE49-F238E27FC236}">
                <a16:creationId xmlns:a16="http://schemas.microsoft.com/office/drawing/2014/main" id="{B61513B3-9105-AFE8-55B3-28ED6E2C1CEF}"/>
              </a:ext>
            </a:extLst>
          </p:cNvPr>
          <p:cNvSpPr>
            <a:spLocks/>
          </p:cNvSpPr>
          <p:nvPr/>
        </p:nvSpPr>
        <p:spPr bwMode="auto">
          <a:xfrm>
            <a:off x="6779895" y="4029075"/>
            <a:ext cx="168275"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S/C</a:t>
            </a:r>
            <a:endParaRPr lang="en-US" sz="1200">
              <a:effectLst/>
              <a:latin typeface="Times New Roman" panose="02020603050405020304" pitchFamily="18" charset="0"/>
              <a:ea typeface="Times New Roman" panose="02020603050405020304" pitchFamily="18" charset="0"/>
            </a:endParaRPr>
          </a:p>
        </p:txBody>
      </p:sp>
      <p:sp>
        <p:nvSpPr>
          <p:cNvPr id="30" name="Rectangle 29">
            <a:extLst>
              <a:ext uri="{FF2B5EF4-FFF2-40B4-BE49-F238E27FC236}">
                <a16:creationId xmlns:a16="http://schemas.microsoft.com/office/drawing/2014/main" id="{1C8BBC38-4E81-1769-F859-AED1B63BC928}"/>
              </a:ext>
            </a:extLst>
          </p:cNvPr>
          <p:cNvSpPr>
            <a:spLocks/>
          </p:cNvSpPr>
          <p:nvPr/>
        </p:nvSpPr>
        <p:spPr bwMode="auto">
          <a:xfrm>
            <a:off x="6595110" y="4142105"/>
            <a:ext cx="551180"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Commands</a:t>
            </a:r>
            <a:endParaRPr lang="en-US" sz="1200">
              <a:effectLst/>
              <a:latin typeface="Times New Roman" panose="02020603050405020304" pitchFamily="18" charset="0"/>
              <a:ea typeface="Times New Roman" panose="02020603050405020304" pitchFamily="18" charset="0"/>
            </a:endParaRPr>
          </a:p>
        </p:txBody>
      </p:sp>
      <p:sp>
        <p:nvSpPr>
          <p:cNvPr id="31" name="Rounded Rectangle 30">
            <a:extLst>
              <a:ext uri="{FF2B5EF4-FFF2-40B4-BE49-F238E27FC236}">
                <a16:creationId xmlns:a16="http://schemas.microsoft.com/office/drawing/2014/main" id="{A845D445-2C5A-F7A4-5069-DC36CBF8E0D9}"/>
              </a:ext>
            </a:extLst>
          </p:cNvPr>
          <p:cNvSpPr>
            <a:spLocks/>
          </p:cNvSpPr>
          <p:nvPr/>
        </p:nvSpPr>
        <p:spPr bwMode="auto">
          <a:xfrm>
            <a:off x="1804670" y="2807970"/>
            <a:ext cx="1002030" cy="383540"/>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32" name="Rounded Rectangle 31">
            <a:extLst>
              <a:ext uri="{FF2B5EF4-FFF2-40B4-BE49-F238E27FC236}">
                <a16:creationId xmlns:a16="http://schemas.microsoft.com/office/drawing/2014/main" id="{3EFB6CBE-0D36-B4E2-0EB0-6AAF224F0F8E}"/>
              </a:ext>
            </a:extLst>
          </p:cNvPr>
          <p:cNvSpPr>
            <a:spLocks/>
          </p:cNvSpPr>
          <p:nvPr/>
        </p:nvSpPr>
        <p:spPr bwMode="auto">
          <a:xfrm>
            <a:off x="2019300" y="2896870"/>
            <a:ext cx="642166" cy="136208"/>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Observation </a:t>
            </a:r>
            <a:endParaRPr lang="en-US" sz="1200">
              <a:effectLst/>
              <a:latin typeface="Times New Roman" panose="02020603050405020304" pitchFamily="18" charset="0"/>
              <a:ea typeface="Times New Roman" panose="02020603050405020304" pitchFamily="18" charset="0"/>
            </a:endParaRPr>
          </a:p>
        </p:txBody>
      </p:sp>
      <p:sp>
        <p:nvSpPr>
          <p:cNvPr id="33" name="Rounded Rectangle 32">
            <a:extLst>
              <a:ext uri="{FF2B5EF4-FFF2-40B4-BE49-F238E27FC236}">
                <a16:creationId xmlns:a16="http://schemas.microsoft.com/office/drawing/2014/main" id="{FA2C9967-D5FB-E9F8-070C-C3F6DB4A4B5C}"/>
              </a:ext>
            </a:extLst>
          </p:cNvPr>
          <p:cNvSpPr>
            <a:spLocks/>
          </p:cNvSpPr>
          <p:nvPr/>
        </p:nvSpPr>
        <p:spPr bwMode="auto">
          <a:xfrm>
            <a:off x="2172970" y="3013075"/>
            <a:ext cx="286383" cy="136208"/>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Plans</a:t>
            </a:r>
            <a:endParaRPr lang="en-US" sz="1200">
              <a:effectLst/>
              <a:latin typeface="Times New Roman" panose="02020603050405020304" pitchFamily="18" charset="0"/>
              <a:ea typeface="Times New Roman" panose="02020603050405020304" pitchFamily="18" charset="0"/>
            </a:endParaRPr>
          </a:p>
        </p:txBody>
      </p:sp>
      <p:sp>
        <p:nvSpPr>
          <p:cNvPr id="34" name="Rounded Rectangle 33">
            <a:extLst>
              <a:ext uri="{FF2B5EF4-FFF2-40B4-BE49-F238E27FC236}">
                <a16:creationId xmlns:a16="http://schemas.microsoft.com/office/drawing/2014/main" id="{1D40430E-9712-81BD-DAA4-713172BE92D8}"/>
              </a:ext>
            </a:extLst>
          </p:cNvPr>
          <p:cNvSpPr>
            <a:spLocks/>
          </p:cNvSpPr>
          <p:nvPr/>
        </p:nvSpPr>
        <p:spPr bwMode="auto">
          <a:xfrm>
            <a:off x="4049395" y="2878455"/>
            <a:ext cx="845185" cy="414020"/>
          </a:xfrm>
          <a:prstGeom prst="roundRect">
            <a:avLst/>
          </a:prstGeom>
          <a:blipFill dpi="0" rotWithShape="0">
            <a:blip r:embed="rId2"/>
            <a:srcRect/>
            <a:tile tx="0" ty="0" sx="100000" sy="100000" flip="none" algn="tl"/>
          </a:blipFill>
          <a:ln w="9525">
            <a:solidFill>
              <a:srgbClr val="000000"/>
            </a:solidFill>
            <a:prstDash val="solid"/>
            <a:round/>
            <a:headEnd/>
            <a:tailEnd/>
          </a:ln>
        </p:spPr>
        <p:txBody>
          <a:bodyPr rot="0" vert="horz" wrap="square" lIns="91440" tIns="45720" rIns="91440" bIns="45720" anchor="t" anchorCtr="0" upright="1">
            <a:noAutofit/>
          </a:bodyPr>
          <a:lstStyle/>
          <a:p>
            <a:endParaRPr lang="en-US"/>
          </a:p>
        </p:txBody>
      </p:sp>
      <p:sp>
        <p:nvSpPr>
          <p:cNvPr id="35" name="Rectangle 34">
            <a:extLst>
              <a:ext uri="{FF2B5EF4-FFF2-40B4-BE49-F238E27FC236}">
                <a16:creationId xmlns:a16="http://schemas.microsoft.com/office/drawing/2014/main" id="{061D178A-A95F-520A-A13B-811186C2349E}"/>
              </a:ext>
            </a:extLst>
          </p:cNvPr>
          <p:cNvSpPr>
            <a:spLocks/>
          </p:cNvSpPr>
          <p:nvPr/>
        </p:nvSpPr>
        <p:spPr bwMode="auto">
          <a:xfrm>
            <a:off x="4239895" y="2969895"/>
            <a:ext cx="477520"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Operation</a:t>
            </a:r>
            <a:endParaRPr lang="en-US" sz="1200">
              <a:effectLst/>
              <a:latin typeface="Times New Roman" panose="02020603050405020304" pitchFamily="18" charset="0"/>
              <a:ea typeface="Times New Roman" panose="02020603050405020304" pitchFamily="18" charset="0"/>
            </a:endParaRPr>
          </a:p>
        </p:txBody>
      </p:sp>
      <p:sp>
        <p:nvSpPr>
          <p:cNvPr id="36" name="Rectangle 35">
            <a:extLst>
              <a:ext uri="{FF2B5EF4-FFF2-40B4-BE49-F238E27FC236}">
                <a16:creationId xmlns:a16="http://schemas.microsoft.com/office/drawing/2014/main" id="{7E627FE3-7B4D-9AF0-0509-7D59787C74E9}"/>
              </a:ext>
            </a:extLst>
          </p:cNvPr>
          <p:cNvSpPr>
            <a:spLocks/>
          </p:cNvSpPr>
          <p:nvPr/>
        </p:nvSpPr>
        <p:spPr bwMode="auto">
          <a:xfrm>
            <a:off x="4338320" y="3086735"/>
            <a:ext cx="270510" cy="118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800" b="1">
                <a:solidFill>
                  <a:srgbClr val="000000"/>
                </a:solidFill>
                <a:effectLst/>
                <a:latin typeface="Arial" panose="020B0604020202020204" pitchFamily="34" charset="0"/>
                <a:ea typeface="Times New Roman" panose="02020603050405020304" pitchFamily="18" charset="0"/>
              </a:rPr>
              <a:t>Plans</a:t>
            </a:r>
            <a:endParaRPr lang="en-US" sz="1200">
              <a:effectLst/>
              <a:latin typeface="Times New Roman" panose="02020603050405020304" pitchFamily="18" charset="0"/>
              <a:ea typeface="Times New Roman" panose="02020603050405020304" pitchFamily="18" charset="0"/>
            </a:endParaRPr>
          </a:p>
        </p:txBody>
      </p:sp>
      <p:sp>
        <p:nvSpPr>
          <p:cNvPr id="37" name="Date Placeholder 1">
            <a:extLst>
              <a:ext uri="{FF2B5EF4-FFF2-40B4-BE49-F238E27FC236}">
                <a16:creationId xmlns:a16="http://schemas.microsoft.com/office/drawing/2014/main" id="{28B42B2A-63BE-B170-D912-FB6AA961883D}"/>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10-6</a:t>
            </a:r>
          </a:p>
        </p:txBody>
      </p:sp>
    </p:spTree>
    <p:extLst>
      <p:ext uri="{BB962C8B-B14F-4D97-AF65-F5344CB8AC3E}">
        <p14:creationId xmlns:p14="http://schemas.microsoft.com/office/powerpoint/2010/main" val="15188515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elements define by SOIS.</a:t>
            </a:r>
          </a:p>
          <a:p>
            <a:pPr marL="214313" indent="-214313">
              <a:buFont typeface="Arial" panose="020B0604020202020204" pitchFamily="34" charset="0"/>
              <a:buChar char="•"/>
            </a:pPr>
            <a:r>
              <a:rPr lang="en-US" dirty="0"/>
              <a:t>Solid lines represent structural relationships between elements.</a:t>
            </a:r>
          </a:p>
          <a:p>
            <a:pPr marL="214313" indent="-214313">
              <a:buFont typeface="Arial" panose="020B0604020202020204" pitchFamily="34" charset="0"/>
              <a:buChar char="•"/>
            </a:pPr>
            <a:r>
              <a:rPr lang="en-US" dirty="0"/>
              <a:t>Dashed lines represent other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28 Mar 2024</a:t>
            </a:r>
            <a:endParaRPr lang="en-US" dirty="0"/>
          </a:p>
        </p:txBody>
      </p:sp>
      <p:sp>
        <p:nvSpPr>
          <p:cNvPr id="6" name="Date Placeholder 1">
            <a:extLst>
              <a:ext uri="{FF2B5EF4-FFF2-40B4-BE49-F238E27FC236}">
                <a16:creationId xmlns:a16="http://schemas.microsoft.com/office/drawing/2014/main" id="{04FAFA9A-0A9E-064D-92FA-62C662B323BA}"/>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10-7</a:t>
            </a:r>
          </a:p>
        </p:txBody>
      </p:sp>
    </p:spTree>
    <p:extLst>
      <p:ext uri="{BB962C8B-B14F-4D97-AF65-F5344CB8AC3E}">
        <p14:creationId xmlns:p14="http://schemas.microsoft.com/office/powerpoint/2010/main" val="25488010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28 Mar 2024</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Date Placeholder 1">
            <a:extLst>
              <a:ext uri="{FF2B5EF4-FFF2-40B4-BE49-F238E27FC236}">
                <a16:creationId xmlns:a16="http://schemas.microsoft.com/office/drawing/2014/main" id="{8DBD9506-9B12-8651-788F-11C2D8C07E7A}"/>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10-8</a:t>
            </a:r>
          </a:p>
        </p:txBody>
      </p:sp>
    </p:spTree>
    <p:extLst>
      <p:ext uri="{BB962C8B-B14F-4D97-AF65-F5344CB8AC3E}">
        <p14:creationId xmlns:p14="http://schemas.microsoft.com/office/powerpoint/2010/main" val="13232643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a:bodyPr>
          <a:lstStyle/>
          <a:p>
            <a:pPr lvl="1">
              <a:lnSpc>
                <a:spcPct val="130000"/>
              </a:lnSpc>
              <a:spcBef>
                <a:spcPts val="768"/>
              </a:spcBef>
            </a:pPr>
            <a:r>
              <a:rPr lang="en-US" sz="1000" b="1" u="sng" dirty="0"/>
              <a:t>Functional, Enterprise, Physical and Operations: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Operations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Operations/</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As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TOGAF, DODAF SV, or other service models</a:t>
            </a:r>
          </a:p>
          <a:p>
            <a:pPr>
              <a:spcBef>
                <a:spcPts val="600"/>
              </a:spcBef>
              <a:buFont typeface="Arial" charset="0"/>
              <a:buChar char="•"/>
              <a:defRPr/>
            </a:pPr>
            <a:r>
              <a:rPr lang="en-US" dirty="0">
                <a:latin typeface="Arial" charset="0"/>
              </a:rPr>
              <a:t>New Operations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Object viewpoint</a:t>
            </a:r>
          </a:p>
          <a:p>
            <a:pPr lvl="1">
              <a:spcBef>
                <a:spcPts val="500"/>
              </a:spcBef>
              <a:buFont typeface="Arial" charset="0"/>
              <a:buChar char="–"/>
              <a:defRPr/>
            </a:pPr>
            <a:r>
              <a:rPr lang="en-US" sz="1800" dirty="0">
                <a:latin typeface="Arial" charset="0"/>
              </a:rPr>
              <a:t>Leverage existing Connectivity Viewpoint (Nodes &amp; Links) to cover  all sorts of physical &amp; energetic aspects, using Components (Nodes) &amp; Connectors (Links)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a:xfrm>
            <a:off x="0" y="6553200"/>
            <a:ext cx="1731963" cy="268288"/>
          </a:xfrm>
        </p:spPr>
        <p:txBody>
          <a:bodyPr/>
          <a:lstStyle/>
          <a:p>
            <a:r>
              <a:rPr lang="en-US"/>
              <a:t>28 Mar 2024</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2"/>
          </p:nvPr>
        </p:nvSpPr>
        <p:spPr>
          <a:xfrm>
            <a:off x="0" y="6553200"/>
            <a:ext cx="1731963" cy="268288"/>
          </a:xfrm>
        </p:spPr>
        <p:txBody>
          <a:bodyPr/>
          <a:lstStyle/>
          <a:p>
            <a:r>
              <a:rPr lang="en-US"/>
              <a:t>28 Mar 2024</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offered by a space system, formalized by functions and interfaces.  It describes the interfaces of systems entities (hardware, software, Persons, and/or procedures), how to request and provide services, and their operations and interface bindings. </a:t>
            </a:r>
          </a:p>
          <a:p>
            <a:r>
              <a:rPr lang="en-US" sz="1800" kern="0" dirty="0"/>
              <a:t>Stakeholder Concerns:</a:t>
            </a:r>
          </a:p>
          <a:p>
            <a:pPr lvl="1"/>
            <a:r>
              <a:rPr lang="en-US" sz="1400" kern="0" dirty="0"/>
              <a:t>The services provided by the system (H/W, SW, Persons);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Persons,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bindings,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2"/>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28 Mar 2024</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Viewpoint - </a:t>
            </a: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(Specialized Functional Entity Features)</a:t>
            </a:r>
          </a:p>
        </p:txBody>
      </p:sp>
      <p:sp>
        <p:nvSpPr>
          <p:cNvPr id="2" name="Oval 1">
            <a:extLst>
              <a:ext uri="{FF2B5EF4-FFF2-40B4-BE49-F238E27FC236}">
                <a16:creationId xmlns:a16="http://schemas.microsoft.com/office/drawing/2014/main" id="{28C851FF-4DDB-0B4F-A513-85CABC3432CE}"/>
              </a:ext>
            </a:extLst>
          </p:cNvPr>
          <p:cNvSpPr/>
          <p:nvPr/>
        </p:nvSpPr>
        <p:spPr>
          <a:xfrm>
            <a:off x="3429000" y="2620737"/>
            <a:ext cx="2392363" cy="1049337"/>
          </a:xfrm>
          <a:prstGeom prst="ellipse">
            <a:avLst/>
          </a:prstGeom>
          <a:solidFill>
            <a:srgbClr val="FF7C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bg1"/>
                </a:solidFill>
                <a:latin typeface="+mj-lt"/>
                <a:ea typeface="ＭＳ Ｐゴシック" panose="020B0600070205080204" pitchFamily="34" charset="-128"/>
              </a:rPr>
              <a:t>Service</a:t>
            </a:r>
          </a:p>
          <a:p>
            <a:pPr algn="ctr" eaLnBrk="1" hangingPunct="1">
              <a:defRPr/>
            </a:pPr>
            <a:r>
              <a:rPr lang="en-US" sz="1800" dirty="0">
                <a:solidFill>
                  <a:schemeClr val="bg1"/>
                </a:solidFill>
                <a:latin typeface="+mj-lt"/>
                <a:ea typeface="ＭＳ Ｐゴシック" panose="020B0600070205080204" pitchFamily="34" charset="-128"/>
              </a:rPr>
              <a:t>Object</a:t>
            </a:r>
            <a:endParaRPr lang="en-US" sz="2000" b="1" dirty="0">
              <a:solidFill>
                <a:schemeClr val="bg1"/>
              </a:solidFill>
              <a:latin typeface="+mj-lt"/>
              <a:ea typeface="ＭＳ Ｐゴシック" panose="020B0600070205080204" pitchFamily="34" charset="-128"/>
            </a:endParaRP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4">
            <a:extLst>
              <a:ext uri="{FF2B5EF4-FFF2-40B4-BE49-F238E27FC236}">
                <a16:creationId xmlns:a16="http://schemas.microsoft.com/office/drawing/2014/main" id="{496248F9-4B1E-8BAF-D283-276DBA66FBB3}"/>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4" name="Rectangle 8">
            <a:extLst>
              <a:ext uri="{FF2B5EF4-FFF2-40B4-BE49-F238E27FC236}">
                <a16:creationId xmlns:a16="http://schemas.microsoft.com/office/drawing/2014/main" id="{116AFB08-CE49-6813-7630-C812C42BA798}"/>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5" name="Rectangle 9">
            <a:extLst>
              <a:ext uri="{FF2B5EF4-FFF2-40B4-BE49-F238E27FC236}">
                <a16:creationId xmlns:a16="http://schemas.microsoft.com/office/drawing/2014/main" id="{E84C4B13-28DD-E3D4-EB82-9E04C4F06D25}"/>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service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6" name="Rectangle 10">
            <a:extLst>
              <a:ext uri="{FF2B5EF4-FFF2-40B4-BE49-F238E27FC236}">
                <a16:creationId xmlns:a16="http://schemas.microsoft.com/office/drawing/2014/main" id="{60620FBD-57C4-2F12-400D-0A8EA926EEE3}"/>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“user” Objects</a:t>
            </a:r>
          </a:p>
        </p:txBody>
      </p:sp>
      <p:sp>
        <p:nvSpPr>
          <p:cNvPr id="7" name="Date Placeholder 1">
            <a:extLst>
              <a:ext uri="{FF2B5EF4-FFF2-40B4-BE49-F238E27FC236}">
                <a16:creationId xmlns:a16="http://schemas.microsoft.com/office/drawing/2014/main" id="{03C25BB4-954B-516D-44F6-D3CD28C5D7F2}"/>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11-1</a:t>
            </a:r>
          </a:p>
        </p:txBody>
      </p:sp>
    </p:spTree>
    <p:extLst>
      <p:ext uri="{BB962C8B-B14F-4D97-AF65-F5344CB8AC3E}">
        <p14:creationId xmlns:p14="http://schemas.microsoft.com/office/powerpoint/2010/main" val="1683865418"/>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1F34B230ED884490EAA0CC535EA820" ma:contentTypeVersion="1" ma:contentTypeDescription="Create a new document." ma:contentTypeScope="" ma:versionID="47194fe2e2cce5170df2aab8c212b9a4">
  <xsd:schema xmlns:xsd="http://www.w3.org/2001/XMLSchema" xmlns:xs="http://www.w3.org/2001/XMLSchema" xmlns:p="http://schemas.microsoft.com/office/2006/metadata/properties" xmlns:ns2="20cee1c6-1969-4179-9796-15b3b2a1bf9a" targetNamespace="http://schemas.microsoft.com/office/2006/metadata/properties" ma:root="true" ma:fieldsID="1660925e4c837dd5a0bb9bca825260a9" ns2:_="">
    <xsd:import namespace="20cee1c6-1969-4179-9796-15b3b2a1bf9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ee1c6-1969-4179-9796-15b3b2a1bf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928BBD-DB1F-45D1-8C88-18D3C6AB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ee1c6-1969-4179-9796-15b3b2a1b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93A693-314B-40EF-BAC8-4C0D90C6E229}">
  <ds:schemaRefs>
    <ds:schemaRef ds:uri="http://schemas.microsoft.com/sharepoint/v3/contenttype/forms"/>
  </ds:schemaRefs>
</ds:datastoreItem>
</file>

<file path=customXml/itemProps3.xml><?xml version="1.0" encoding="utf-8"?>
<ds:datastoreItem xmlns:ds="http://schemas.openxmlformats.org/officeDocument/2006/customXml" ds:itemID="{1F74B9DC-27D7-4C89-8628-BB1F8D64F2B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519588</TotalTime>
  <Pages>51</Pages>
  <Words>22114</Words>
  <Application>Microsoft Macintosh PowerPoint</Application>
  <PresentationFormat>Letter Paper (8.5x11 in)</PresentationFormat>
  <Paragraphs>4249</Paragraphs>
  <Slides>169</Slides>
  <Notes>61</Notes>
  <HiddenSlides>8</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169</vt:i4>
      </vt:variant>
    </vt:vector>
  </HeadingPairs>
  <TitlesOfParts>
    <vt:vector size="183" baseType="lpstr">
      <vt:lpstr>ＭＳ Ｐゴシック</vt:lpstr>
      <vt:lpstr>Osaka</vt:lpstr>
      <vt:lpstr>Arial</vt:lpstr>
      <vt:lpstr>Calibri</vt:lpstr>
      <vt:lpstr>Cambria</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Terminology, Taxonomy, Ontology</vt:lpstr>
      <vt:lpstr>PowerPoint Presentation</vt:lpstr>
      <vt:lpstr>Relationship of ASL &amp; SCCS-ARD/ADD to RASDS++ Evolution</vt:lpstr>
      <vt:lpstr>PowerPoint Presentation</vt:lpstr>
      <vt:lpstr>PowerPoint Presentation</vt:lpstr>
      <vt:lpstr>Relationship to System Engineering “Vee”</vt:lpstr>
      <vt:lpstr>Relationship of Systems Architecting to Systems Engineering</vt:lpstr>
      <vt:lpstr>PowerPoint Presentation</vt:lpstr>
      <vt:lpstr>Comments on Engineering and Mission Assurance Viewpoints</vt:lpstr>
      <vt:lpstr>Revised RASDS++ (DRAFT) Top Level Object Ontology </vt:lpstr>
      <vt:lpstr>RASDS++ Viewpoint Specifications</vt:lpstr>
      <vt:lpstr>RASDS++ Representations (with ASL and SC14 extensions)</vt:lpstr>
      <vt:lpstr>PowerPoint Presentation</vt:lpstr>
      <vt:lpstr>RASDS Relationship Types (UML derived)</vt:lpstr>
      <vt:lpstr>Example Ontology - Formalized Relationships among Terms (Functional Viewpoint example with added Correspondences)</vt:lpstr>
      <vt:lpstr>Technical Architecture Definitions</vt:lpstr>
      <vt:lpstr>Enterprise Viewpoint - Revised</vt:lpstr>
      <vt:lpstr>PowerPoint Presentation</vt:lpstr>
      <vt:lpstr>PowerPoint Presentation</vt:lpstr>
      <vt:lpstr>Formalized Relationships among Terms (Enterprise Viewpoint ontology)</vt:lpstr>
      <vt:lpstr>RASDS Enterprise View Representation</vt:lpstr>
      <vt:lpstr>Simple Enterprise View Single Agency Mission Domain &amp; Enterprise Objects Operations Planning Phase </vt:lpstr>
      <vt:lpstr>PowerPoint Presentation</vt:lpstr>
      <vt:lpstr>Enterprise View Multi-Agency Mission Domain &amp; Enterprise Objects Launch Operations Phase </vt:lpstr>
      <vt:lpstr>Enterprise Behavior Modelling Ontology - Formalized Relationships (Enterprise Capability / Process ontology, from TOGAF)</vt:lpstr>
      <vt:lpstr>“Enterprise Architecture” Definitions</vt:lpstr>
      <vt:lpstr>“Enterprise Architecture” Definitions, contd</vt:lpstr>
      <vt:lpstr>Formalized Relationships between Enterprise &amp; Technical Architecture (Recolored for the Viewpoint the objects are defined in) </vt:lpstr>
      <vt:lpstr>Formalized Relationships among Terms (System Viewpoint aspects, related to Capability)</vt:lpstr>
      <vt:lpstr>PowerPoint Presentation</vt:lpstr>
      <vt:lpstr>Functional Viewpoint</vt:lpstr>
      <vt:lpstr>PowerPoint Presentation</vt:lpstr>
      <vt:lpstr>Formalized Relationships among Terms (Functional Viewpoint ontology)</vt:lpstr>
      <vt:lpstr>Extended RASDS Functional View Representation*</vt:lpstr>
      <vt:lpstr>PowerPoint Presentation</vt:lpstr>
      <vt:lpstr>Simplified functional VP example</vt:lpstr>
      <vt:lpstr>Example: MO top-level Functional Decomposition,  Data and Services (from ASL)</vt:lpstr>
      <vt:lpstr>Functional Objects and Information Management Infrastructure Elements   redrawn 8 Feb 24</vt:lpstr>
      <vt:lpstr>Physical Viewpoint - New</vt:lpstr>
      <vt:lpstr>Physical / Structural Viewpoint - New, contd</vt:lpstr>
      <vt:lpstr>PowerPoint Presentation</vt:lpstr>
      <vt:lpstr>Relationships among Terms (Physical Viewpoint ontology - redrawn)</vt:lpstr>
      <vt:lpstr>RASDS Physical View Representation</vt:lpstr>
      <vt:lpstr>Figure 6-4 Recreated original</vt:lpstr>
      <vt:lpstr>PowerPoint Presentation</vt:lpstr>
      <vt:lpstr>Connectivity Viewpoint</vt:lpstr>
      <vt:lpstr>Connectivity Viewpoint, contd</vt:lpstr>
      <vt:lpstr>PowerPoint Presentation</vt:lpstr>
      <vt:lpstr>PowerPoint Presentation</vt:lpstr>
      <vt:lpstr>Formalized Relationships among Terms (Connectivity Viewpoint aspects)</vt:lpstr>
      <vt:lpstr>Relationships among Terms (Connectivity Viewpoint ontology - redrawn)</vt:lpstr>
      <vt:lpstr>RASDS Connectivity View Representation</vt:lpstr>
      <vt:lpstr>PowerPoint Presentation</vt:lpstr>
      <vt:lpstr>PowerPoint Presentation</vt:lpstr>
      <vt:lpstr>ASL Connectivity View: Simple ABA Mission example  showing application layer function deployment to Nodes</vt:lpstr>
      <vt:lpstr>Functional View Example for Image Compression (section 6)</vt:lpstr>
      <vt:lpstr>Connectivity View Example for Software Image Compression (section 6)</vt:lpstr>
      <vt:lpstr>Connectivity View Example for Hardware Image Compression (section 6)</vt:lpstr>
      <vt:lpstr>Is this exactly the same as Physical VP, fig 6-1???</vt:lpstr>
      <vt:lpstr>Relationships among Terms (Structural Viewpoint ontology - redrawn)</vt:lpstr>
      <vt:lpstr>RASDS Physical (Structural) View Representation</vt:lpstr>
      <vt:lpstr>PowerPoint Presentation</vt:lpstr>
      <vt:lpstr>PowerPoint Presentation</vt:lpstr>
      <vt:lpstr>PowerPoint Presentation</vt:lpstr>
      <vt:lpstr>RASDS Simple Structural View Simple Example</vt:lpstr>
      <vt:lpstr>Physical - Derived Structural View</vt:lpstr>
      <vt:lpstr>PowerPoint Presentation</vt:lpstr>
      <vt:lpstr>Physical Viewpoint: Some Aspects</vt:lpstr>
      <vt:lpstr>Comments on Physical View (and deriving other Views)</vt:lpstr>
      <vt:lpstr>Proposal for Physical View (and deriving Connectivity View)</vt:lpstr>
      <vt:lpstr>Communications Viewpoint</vt:lpstr>
      <vt:lpstr>PowerPoint Presentation</vt:lpstr>
      <vt:lpstr>PowerPoint Presentation</vt:lpstr>
      <vt:lpstr>Formalized Relationships among Terms (Protocol Viewpoint ontology)</vt:lpstr>
      <vt:lpstr>RASDS Protocol View Representation </vt:lpstr>
      <vt:lpstr>PowerPoint Presentation</vt:lpstr>
      <vt:lpstr>Simple Communications View example Basic ABA End-to-End Forward CLTU Protocols </vt:lpstr>
      <vt:lpstr>Simple E2E protocol diagram (… something more real, a simple ABA Return one)</vt:lpstr>
      <vt:lpstr>CCSDS – “Full Stack” with Relay assets Forward, SSI Class 2 ESLT (no security shown)</vt:lpstr>
      <vt:lpstr>Simple E2E protocol diagram (Replace with something more real, or even two, a simple one (ABA) and a relay one???)</vt:lpstr>
      <vt:lpstr>Fig 9-7: SPP PDU diagram</vt:lpstr>
      <vt:lpstr>Fig 9-8 SLE Bind state chart</vt:lpstr>
      <vt:lpstr>PowerPoint Presentation</vt:lpstr>
      <vt:lpstr>Information Viewpoint</vt:lpstr>
      <vt:lpstr>PowerPoint Presentation</vt:lpstr>
      <vt:lpstr>Formalized Relationships among Terms (Information Viewpoint ontology)</vt:lpstr>
      <vt:lpstr>Information Representation (ASL version) (Relationships derived from UML)</vt:lpstr>
      <vt:lpstr>Information Architecture Definitions</vt:lpstr>
      <vt:lpstr>PowerPoint Presentation</vt:lpstr>
      <vt:lpstr>PowerPoint Presentation</vt:lpstr>
      <vt:lpstr>Fig 10-6, Functional View with Representation of Information Objects  </vt:lpstr>
      <vt:lpstr>ASL Info model example: SOIS System Model: Concept Diagram</vt:lpstr>
      <vt:lpstr>ASL example: SOIS System Model -  OWL Dictionary of Terms Diagram</vt:lpstr>
      <vt:lpstr>Changes for SC14 Perspectives/Viewpoints</vt:lpstr>
      <vt:lpstr>PowerPoint Presentation</vt:lpstr>
      <vt:lpstr>Services Viewpoint - New</vt:lpstr>
      <vt:lpstr>PowerPoint Presentation</vt:lpstr>
      <vt:lpstr>Formalized Relationships among Terms (Service Viewpoint aspects)</vt:lpstr>
      <vt:lpstr>RASDS Service Protocol Representation </vt:lpstr>
      <vt:lpstr>Simple Service View with Protocol Layer (showing corresponding Function and protocol stack deployments)</vt:lpstr>
      <vt:lpstr>PowerPoint Presentation</vt:lpstr>
      <vt:lpstr>ASL-style Services Viewpoint Example: Mission Control Service Table and correspondences</vt:lpstr>
      <vt:lpstr>Relationship of Services to Message Bus, Web or Cloud, or Message Protocols</vt:lpstr>
      <vt:lpstr>Operations Viewpoint - New</vt:lpstr>
      <vt:lpstr>PowerPoint Presentation</vt:lpstr>
      <vt:lpstr>Formalized Relationships among Terms (Operations Viewpoint ontology)</vt:lpstr>
      <vt:lpstr>RASDS Operations View Representation</vt:lpstr>
      <vt:lpstr>Operational Viewpoint (temporal aspect)</vt:lpstr>
      <vt:lpstr>Formalized Relationships among Terms (Operations Process ontology)</vt:lpstr>
      <vt:lpstr>PowerPoint Presentation</vt:lpstr>
      <vt:lpstr>Simple–Operations Activity Example</vt:lpstr>
      <vt:lpstr>Functional Viewpoint – Telemetry &amp; Mission Operations Functions &amp; Service Interfaces</vt:lpstr>
      <vt:lpstr>Temporal Aspects of Operational Viewpoint (UPDATED)</vt:lpstr>
      <vt:lpstr>Operations Viewpoint Selected Definitions of Terms</vt:lpstr>
      <vt:lpstr>Operations Viewpoint – Mission Control Process Diagram (tasks &amp; data flows)</vt:lpstr>
      <vt:lpstr>Relationships between Functional and Operations views</vt:lpstr>
      <vt:lpstr>RASDS++ in wider social context</vt:lpstr>
      <vt:lpstr>RASDS Object Hierarchies</vt:lpstr>
      <vt:lpstr>UML System Decomposition Profile</vt:lpstr>
      <vt:lpstr>PowerPoint Presentation</vt:lpstr>
      <vt:lpstr>A reminder from DoDAF: DoDAF Viewpoints and Models - intro</vt:lpstr>
      <vt:lpstr>Mapping RASDS Into SysML</vt:lpstr>
      <vt:lpstr>Mapping RASDS into SysML</vt:lpstr>
      <vt:lpstr>Mapping RASDS into SysML</vt:lpstr>
      <vt:lpstr>SysML Example of System Decomposition</vt:lpstr>
      <vt:lpstr>Note to CTE</vt:lpstr>
      <vt:lpstr>SysML Version (INCOSE-IS-2016) RASDS Physical / Connectivity - E2E </vt:lpstr>
      <vt:lpstr>SysML Version (INCOSE-IS-2016) RASDS Connectivity - Components </vt:lpstr>
      <vt:lpstr>SysML Version (INCOSE-IS-2016) RASDS Communications - Protocol entity </vt:lpstr>
      <vt:lpstr>SysML Version (INCOSE-IS-2016) RASDS Communications - Protocol State Chart </vt:lpstr>
      <vt:lpstr>SysML Version (INCOSE-IS-2016) RASDS Information </vt:lpstr>
      <vt:lpstr>RASDS Revision – ISO 42010-2022  conceptual framework (ontology)… from http://www.iso-architecture.org/42010/cm/ </vt:lpstr>
      <vt:lpstr>Meta-models: relationships between UML, ISO 42010, RASDS meta-models, and user models</vt:lpstr>
      <vt:lpstr>ISO 42010-2022 Architecture Definitions</vt:lpstr>
      <vt:lpstr>Earlier Arch Viewpoints</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Operations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“Singing and Dancing” Views</vt:lpstr>
      <vt:lpstr>Functional &amp; Operations  Diagram Tracking #1</vt:lpstr>
      <vt:lpstr>Functional &amp; Operations Diagram Tracking #2</vt:lpstr>
      <vt:lpstr>Functional &amp; Operations Diagram Tracking #3</vt:lpstr>
      <vt:lpstr>Functional &amp; Operations Diagram Tracking #4</vt:lpstr>
      <vt:lpstr>Original RASDS Top Level Object Ontology </vt:lpstr>
      <vt:lpstr>Organizations value and manage Assets (NIST 800-207 terms)</vt:lpstr>
      <vt:lpstr>Research: Operations Viewpoint Identified Definitions of Terms</vt:lpstr>
      <vt:lpstr>DRAFT Operations Meta-model (OWL) Replace / Update</vt:lpstr>
      <vt:lpstr>Formalized Relationships between Enterprise &amp; Technical Architecture (Enterprise Viewpoint &amp; System Architecture Viewpoint objects)</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PowerPoint Presentation</vt:lpstr>
      <vt:lpstr>DoDAF Operations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(US 312B)</cp:lastModifiedBy>
  <cp:revision>360</cp:revision>
  <cp:lastPrinted>2024-04-08T20:50:08Z</cp:lastPrinted>
  <dcterms:created xsi:type="dcterms:W3CDTF">2009-09-30T14:54:45Z</dcterms:created>
  <dcterms:modified xsi:type="dcterms:W3CDTF">2024-04-08T21:38:18Z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0x010100C51F34B230ED884490EAA0CC535EA820</vt:lpwstr>
  </property>
</Properties>
</file>