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SS Workplan" id="{5CE54215-4834-4EBE-8766-EB235EE22599}">
          <p14:sldIdLst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2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50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5608B-4E6B-46A2-9814-7672F1B2644A}" type="datetimeFigureOut">
              <a:rPr lang="en-US" smtClean="0"/>
              <a:t>2023-04-28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AFD84-E6E2-455E-AAC2-B4F3F37DF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9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603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E4A722-48E6-45C6-BF1F-1AE7407A5E97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5603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2818" name="Rectangle 5"/>
          <p:cNvSpPr txBox="1">
            <a:spLocks noGrp="1" noChangeArrowheads="1"/>
          </p:cNvSpPr>
          <p:nvPr/>
        </p:nvSpPr>
        <p:spPr bwMode="auto">
          <a:xfrm>
            <a:off x="3853200" y="9429322"/>
            <a:ext cx="2944479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98" tIns="0" rIns="19898" bIns="0" anchor="b"/>
          <a:lstStyle/>
          <a:p>
            <a:pPr marL="0" marR="0" lvl="0" indent="0" algn="r" defTabSz="95609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86AFC-D1BE-45C8-AC90-89714B4863C5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5609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" y="752475"/>
            <a:ext cx="6588125" cy="3706813"/>
          </a:xfrm>
          <a:ln/>
        </p:spPr>
      </p:sp>
      <p:sp>
        <p:nvSpPr>
          <p:cNvPr id="80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44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603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E4A722-48E6-45C6-BF1F-1AE7407A5E97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5603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2818" name="Rectangle 5"/>
          <p:cNvSpPr txBox="1">
            <a:spLocks noGrp="1" noChangeArrowheads="1"/>
          </p:cNvSpPr>
          <p:nvPr/>
        </p:nvSpPr>
        <p:spPr bwMode="auto">
          <a:xfrm>
            <a:off x="3853200" y="9429322"/>
            <a:ext cx="2944479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98" tIns="0" rIns="19898" bIns="0" anchor="b"/>
          <a:lstStyle/>
          <a:p>
            <a:pPr marL="0" marR="0" lvl="0" indent="0" algn="r" defTabSz="95609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86AFC-D1BE-45C8-AC90-89714B4863C5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5609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" y="752475"/>
            <a:ext cx="6588125" cy="3706813"/>
          </a:xfrm>
          <a:ln/>
        </p:spPr>
      </p:sp>
      <p:sp>
        <p:nvSpPr>
          <p:cNvPr id="80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125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54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667002" y="-2666999"/>
            <a:ext cx="6858002" cy="12192001"/>
          </a:xfrm>
          <a:prstGeom prst="rect">
            <a:avLst/>
          </a:prstGeom>
        </p:spPr>
      </p:pic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19148" y="3886200"/>
            <a:ext cx="10598400" cy="41910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395967" y="5849827"/>
            <a:ext cx="668866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10384235" y="6611881"/>
            <a:ext cx="1595883" cy="144000"/>
          </a:xfrm>
          <a:prstGeom prst="rect">
            <a:avLst/>
          </a:prstGeom>
        </p:spPr>
      </p:pic>
      <p:cxnSp>
        <p:nvCxnSpPr>
          <p:cNvPr id="35" name="Straight Connector 34"/>
          <p:cNvCxnSpPr/>
          <p:nvPr userDrawn="1"/>
        </p:nvCxnSpPr>
        <p:spPr>
          <a:xfrm>
            <a:off x="221243" y="6504478"/>
            <a:ext cx="11766372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10383890" y="156199"/>
            <a:ext cx="1613941" cy="468000"/>
          </a:xfrm>
          <a:prstGeom prst="rect">
            <a:avLst/>
          </a:prstGeom>
        </p:spPr>
      </p:pic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83166" y="2574925"/>
            <a:ext cx="10596033" cy="5794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3200" b="0" noProof="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2" name="Text Box 58"/>
          <p:cNvSpPr txBox="1">
            <a:spLocks noChangeArrowheads="1"/>
          </p:cNvSpPr>
          <p:nvPr userDrawn="1"/>
        </p:nvSpPr>
        <p:spPr bwMode="auto">
          <a:xfrm>
            <a:off x="104042" y="6287709"/>
            <a:ext cx="668866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noProof="0">
                <a:solidFill>
                  <a:schemeClr val="bg1"/>
                </a:solidFill>
              </a:rPr>
              <a:t>ESA UNCLASSIFIED - For Official Use</a:t>
            </a:r>
            <a:endParaRPr lang="en-GB" sz="800" noProof="0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221243" y="6623024"/>
            <a:ext cx="9102221" cy="111519"/>
            <a:chOff x="172269" y="6621494"/>
            <a:chExt cx="6826666" cy="111519"/>
          </a:xfrm>
        </p:grpSpPr>
        <p:pic>
          <p:nvPicPr>
            <p:cNvPr id="39" name="Picture 38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Picture 39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1" name="Picture 40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47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48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51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2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3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Picture 58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59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2" name="Picture 61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3" name="Picture 62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658675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427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10179683" y="6610297"/>
            <a:ext cx="142247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>
                <a:solidFill>
                  <a:srgbClr val="333399"/>
                </a:solidFill>
              </a:rPr>
              <a:t>21-Oct-2021-SOIS-</a:t>
            </a:r>
            <a:fld id="{A695BC2C-BEAC-4E31-AADE-93F4F0C57784}" type="slidenum">
              <a:rPr lang="en-US" sz="1000" smtClean="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427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10179683" y="6610297"/>
            <a:ext cx="142247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>
                <a:solidFill>
                  <a:srgbClr val="333399"/>
                </a:solidFill>
              </a:rPr>
              <a:t>21-Oct-2021-SOIS-</a:t>
            </a:r>
            <a:fld id="{A695BC2C-BEAC-4E31-AADE-93F4F0C57784}" type="slidenum">
              <a:rPr lang="en-US" sz="1000" smtClean="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8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427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10179683" y="6610297"/>
            <a:ext cx="142247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>
                <a:solidFill>
                  <a:srgbClr val="333399"/>
                </a:solidFill>
              </a:rPr>
              <a:t>21-Oct-2021-SOIS-</a:t>
            </a:r>
            <a:fld id="{A695BC2C-BEAC-4E31-AADE-93F4F0C57784}" type="slidenum">
              <a:rPr lang="en-US" sz="1000" smtClean="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2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"/>
            <a:ext cx="1727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649820" y="6858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11556601" y="6621252"/>
            <a:ext cx="63539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err="1">
                <a:solidFill>
                  <a:srgbClr val="333399"/>
                </a:solidFill>
              </a:rPr>
              <a:t>cesg</a:t>
            </a:r>
            <a:r>
              <a:rPr lang="en-US" sz="1000" dirty="0">
                <a:solidFill>
                  <a:srgbClr val="333399"/>
                </a:solidFill>
              </a:rPr>
              <a:t>-</a:t>
            </a:r>
            <a:fld id="{A695BC2C-BEAC-4E31-AADE-93F4F0C57784}" type="slidenum">
              <a:rPr lang="en-US" sz="1000" smtClean="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  <p:sp>
        <p:nvSpPr>
          <p:cNvPr id="5" name="Rectangle 2017"/>
          <p:cNvSpPr>
            <a:spLocks noChangeArrowheads="1"/>
          </p:cNvSpPr>
          <p:nvPr userDrawn="1"/>
        </p:nvSpPr>
        <p:spPr bwMode="auto">
          <a:xfrm>
            <a:off x="2" y="6621463"/>
            <a:ext cx="837377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baseline="0" dirty="0">
                <a:solidFill>
                  <a:srgbClr val="333399"/>
                </a:solidFill>
                <a:latin typeface="Arial" charset="0"/>
              </a:rPr>
              <a:t>8 May </a:t>
            </a:r>
            <a:r>
              <a:rPr lang="en-US" sz="1000" b="1" dirty="0">
                <a:solidFill>
                  <a:srgbClr val="333399"/>
                </a:solidFill>
                <a:latin typeface="Arial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28866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81199" y="200025"/>
            <a:ext cx="8908473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CSS Area Spring 2023 Status + Meeting Objectives (1/2)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7797" y="731713"/>
            <a:ext cx="8846985" cy="592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 Support Transfer Services WG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Monitored Data Service (B-2)			B-2 published</a:t>
            </a:r>
          </a:p>
          <a:p>
            <a:pPr lvl="1"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Tracking Data Service (B-2)			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B-2 published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SLE Books				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Agency Review completed, AD review initiated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Functional Resource Model (MB)		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Agency Review completed, poll requested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Functional Resource Model (SANA+)		Review Tier 2 resource definitions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Control – SC-CSTS			Second White Book under WG review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CSTS Concept Book			</a:t>
            </a:r>
            <a:r>
              <a:rPr lang="en-GB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CMC polling to authorize publication</a:t>
            </a:r>
            <a:endParaRPr lang="en-US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 Support Reference Model		Re-submitted to AD review prior to 						going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 for polling for agency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review</a:t>
            </a: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 Support Service Management WG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Management Concept (GB)		Survey for refresh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 Data Entities (MB-2)	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Updated from agency reviews; ready for publication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Management Utilization Request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(BB)				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from agency reviews; ready for publication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Package Data Format (BB)		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from agency reviews; ready for publication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SMURF/SPDF Prototype			Review prototype progress, discuss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Configuration Profile, Service Agreement (BB)	Review draft material developed and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 schema (from FRM) generation progress; </a:t>
            </a:r>
            <a:endParaRPr lang="en-US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discuss service agreement content; project 						initiation discussion</a:t>
            </a:r>
          </a:p>
          <a:p>
            <a:pPr lvl="1">
              <a:defRPr/>
            </a:pP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Sequence (BB)			Review draft material developed</a:t>
            </a:r>
          </a:p>
          <a:p>
            <a:pPr lvl="1">
              <a:defRPr/>
            </a:pP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Service			Review draft book outline; discuss, develop</a:t>
            </a:r>
          </a:p>
          <a:p>
            <a:pPr lvl="1"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8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81200" y="200025"/>
            <a:ext cx="8229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CSS Area Fall 2022 Status + Meeting Objectives (2/2)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7797" y="731713"/>
            <a:ext cx="8846985" cy="592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 Computing BOF		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Encoding approach		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Verify</a:t>
            </a:r>
          </a:p>
          <a:p>
            <a:pPr lvl="1">
              <a:defRPr/>
            </a:pP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agency approaches re cloud computing	Review, discuss  </a:t>
            </a:r>
          </a:p>
          <a:p>
            <a:pPr lvl="1">
              <a:defRPr/>
            </a:pP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WG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composition, books to produce		Discuss, confirm</a:t>
            </a:r>
            <a:endParaRPr lang="en-US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paper 				Review, finalize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Announcement of Opportunity		Review, finalize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CSS (Area Level)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CSTS &amp; CSSM				Discuss, coordinate: re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					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FRM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classification metadata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Use of GitHub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Developer’s forum discussion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			</a:t>
            </a: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99535"/>
      </p:ext>
    </p:extLst>
  </p:cSld>
  <p:clrMapOvr>
    <a:masterClrMapping/>
  </p:clrMapOvr>
</p:sld>
</file>

<file path=ppt/theme/theme1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4840</TotalTime>
  <Words>396</Words>
  <Application>Microsoft Office PowerPoint</Application>
  <PresentationFormat>Widescreen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1_TMOD Presentations</vt:lpstr>
      <vt:lpstr>CSS Area Spring 2023 Status + Meeting Objectives (1/2)</vt:lpstr>
      <vt:lpstr>CSS Area Fall 2022 Status + Meeting Objectives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Virtual Fall 2021 Meeting Objectives</dc:title>
  <dc:creator>Barkley, Erik J (US 3970)</dc:creator>
  <cp:lastModifiedBy>Barkley, Erik J (US 3970)</cp:lastModifiedBy>
  <cp:revision>25</cp:revision>
  <dcterms:created xsi:type="dcterms:W3CDTF">2022-05-09T22:32:11Z</dcterms:created>
  <dcterms:modified xsi:type="dcterms:W3CDTF">2023-04-28T17:58:23Z</dcterms:modified>
</cp:coreProperties>
</file>