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7"/>
  </p:notesMasterIdLst>
  <p:sldIdLst>
    <p:sldId id="309" r:id="rId5"/>
    <p:sldId id="680" r:id="rId6"/>
    <p:sldId id="676" r:id="rId7"/>
    <p:sldId id="677" r:id="rId8"/>
    <p:sldId id="678" r:id="rId9"/>
    <p:sldId id="679" r:id="rId10"/>
    <p:sldId id="506" r:id="rId11"/>
    <p:sldId id="688" r:id="rId12"/>
    <p:sldId id="689" r:id="rId13"/>
    <p:sldId id="681" r:id="rId14"/>
    <p:sldId id="687" r:id="rId15"/>
    <p:sldId id="682" r:id="rId16"/>
    <p:sldId id="690" r:id="rId17"/>
    <p:sldId id="683" r:id="rId18"/>
    <p:sldId id="684" r:id="rId19"/>
    <p:sldId id="691" r:id="rId20"/>
    <p:sldId id="685" r:id="rId21"/>
    <p:sldId id="692" r:id="rId22"/>
    <p:sldId id="693" r:id="rId23"/>
    <p:sldId id="694" r:id="rId24"/>
    <p:sldId id="686" r:id="rId25"/>
    <p:sldId id="5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7A12479-A5BB-4BBA-A1D0-88E8C77B26D7}">
          <p14:sldIdLst>
            <p14:sldId id="309"/>
          </p14:sldIdLst>
        </p14:section>
        <p14:section name="CCSDS Org &amp; Proc" id="{ECAA2C45-D6B7-43A6-AAED-8621379E9A99}">
          <p14:sldIdLst>
            <p14:sldId id="680"/>
            <p14:sldId id="676"/>
            <p14:sldId id="677"/>
            <p14:sldId id="678"/>
            <p14:sldId id="679"/>
          </p14:sldIdLst>
        </p14:section>
        <p14:section name="MO MAL Analysis" id="{5758FDF2-1C87-4692-927D-81D740E3AA67}">
          <p14:sldIdLst>
            <p14:sldId id="506"/>
            <p14:sldId id="688"/>
            <p14:sldId id="689"/>
            <p14:sldId id="681"/>
            <p14:sldId id="687"/>
            <p14:sldId id="682"/>
            <p14:sldId id="690"/>
            <p14:sldId id="683"/>
            <p14:sldId id="684"/>
            <p14:sldId id="691"/>
            <p14:sldId id="685"/>
            <p14:sldId id="692"/>
            <p14:sldId id="693"/>
            <p14:sldId id="694"/>
            <p14:sldId id="686"/>
            <p14:sldId id="507"/>
          </p14:sldIdLst>
        </p14:section>
        <p14:section name="Resolutions" id="{4E4D6AB7-864D-4E3D-9DBC-E01A9D7C42DC}">
          <p14:sldIdLst/>
        </p14:section>
        <p14:section name="Strategic Plan" id="{A5117DEA-3C24-46CF-AA3D-C3CB01D779CE}">
          <p14:sldIdLst/>
        </p14:section>
        <p14:section name="Other Items" id="{9571FA63-B494-4FF0-8481-948F5F50EED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EDWARDS" initials="BE" lastIdx="1" clrIdx="0">
    <p:extLst>
      <p:ext uri="{19B8F6BF-5375-455C-9EA6-DF929625EA0E}">
        <p15:presenceInfo xmlns:p15="http://schemas.microsoft.com/office/powerpoint/2012/main" userId="S-1-5-21-330711430-3775241029-4075259233-95949" providerId="AD"/>
      </p:ext>
    </p:extLst>
  </p:cmAuthor>
  <p:cmAuthor id="2" name="Ignacio Aguilar Sanchez" initials="IAS" lastIdx="5" clrIdx="1">
    <p:extLst>
      <p:ext uri="{19B8F6BF-5375-455C-9EA6-DF929625EA0E}">
        <p15:presenceInfo xmlns:p15="http://schemas.microsoft.com/office/powerpoint/2012/main" userId="S-1-5-21-3877897231-801669177-1469586255-208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FFFFF"/>
    <a:srgbClr val="FF3399"/>
    <a:srgbClr val="00B0F0"/>
    <a:srgbClr val="0070C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22" autoAdjust="0"/>
    <p:restoredTop sz="95688" autoAdjust="0"/>
  </p:normalViewPr>
  <p:slideViewPr>
    <p:cSldViewPr snapToGrid="0">
      <p:cViewPr varScale="1">
        <p:scale>
          <a:sx n="194" d="100"/>
          <a:sy n="194" d="100"/>
        </p:scale>
        <p:origin x="232" y="1208"/>
      </p:cViewPr>
      <p:guideLst/>
    </p:cSldViewPr>
  </p:slideViewPr>
  <p:notesTextViewPr>
    <p:cViewPr>
      <p:scale>
        <a:sx n="1" d="1"/>
        <a:sy n="1" d="1"/>
      </p:scale>
      <p:origin x="0" y="0"/>
    </p:cViewPr>
  </p:notesTextViewPr>
  <p:sorterViewPr>
    <p:cViewPr>
      <p:scale>
        <a:sx n="100" d="100"/>
        <a:sy n="100" d="100"/>
      </p:scale>
      <p:origin x="0" y="-12524"/>
    </p:cViewPr>
  </p:sorterViewPr>
  <p:notesViewPr>
    <p:cSldViewPr snapToGrid="0">
      <p:cViewPr varScale="1">
        <p:scale>
          <a:sx n="99" d="100"/>
          <a:sy n="99" d="100"/>
        </p:scale>
        <p:origin x="25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41F0B-8356-4A47-9986-C60F5AA56F40}" type="datetimeFigureOut">
              <a:rPr lang="en-US" smtClean="0"/>
              <a:t>7/12/22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B2706-243C-4135-B268-848EF0C1F65D}" type="slidenum">
              <a:rPr lang="en-US" smtClean="0"/>
              <a:t>‹#›</a:t>
            </a:fld>
            <a:endParaRPr lang="en-US"/>
          </a:p>
        </p:txBody>
      </p:sp>
    </p:spTree>
    <p:extLst>
      <p:ext uri="{BB962C8B-B14F-4D97-AF65-F5344CB8AC3E}">
        <p14:creationId xmlns:p14="http://schemas.microsoft.com/office/powerpoint/2010/main" val="273194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a:t>
            </a:fld>
            <a:endParaRPr lang="en-US" dirty="0"/>
          </a:p>
        </p:txBody>
      </p:sp>
      <p:sp>
        <p:nvSpPr>
          <p:cNvPr id="3726338" name="Rectangle 5"/>
          <p:cNvSpPr txBox="1">
            <a:spLocks noGrp="1" noChangeArrowheads="1"/>
          </p:cNvSpPr>
          <p:nvPr/>
        </p:nvSpPr>
        <p:spPr bwMode="auto">
          <a:xfrm>
            <a:off x="3853197" y="9430964"/>
            <a:ext cx="2944479" cy="495676"/>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7" y="9430964"/>
            <a:ext cx="2944479" cy="495676"/>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a:p>
        </p:txBody>
      </p:sp>
      <p:sp>
        <p:nvSpPr>
          <p:cNvPr id="3726342" name="Slide Number Placeholder 3"/>
          <p:cNvSpPr txBox="1">
            <a:spLocks noGrp="1"/>
          </p:cNvSpPr>
          <p:nvPr/>
        </p:nvSpPr>
        <p:spPr bwMode="auto">
          <a:xfrm>
            <a:off x="3853197" y="9430964"/>
            <a:ext cx="2944479" cy="495676"/>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Tree>
    <p:extLst>
      <p:ext uri="{BB962C8B-B14F-4D97-AF65-F5344CB8AC3E}">
        <p14:creationId xmlns:p14="http://schemas.microsoft.com/office/powerpoint/2010/main" val="384684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9D592932-ECED-9D4F-AF56-30F5D26EC39C}" type="slidenum">
              <a:rPr lang="en-US" altLang="en-US" sz="1000" b="0">
                <a:latin typeface="Times New Roman" charset="0"/>
              </a:rPr>
              <a:pPr/>
              <a:t>4</a:t>
            </a:fld>
            <a:endParaRPr lang="en-US" altLang="en-US" sz="1000" b="0">
              <a:latin typeface="Times New Roman" charset="0"/>
            </a:endParaRPr>
          </a:p>
        </p:txBody>
      </p:sp>
      <p:sp>
        <p:nvSpPr>
          <p:cNvPr id="30722" name="Rectangle 1026"/>
          <p:cNvSpPr>
            <a:spLocks noGrp="1" noRot="1" noChangeAspect="1" noChangeArrowheads="1" noTextEdit="1"/>
          </p:cNvSpPr>
          <p:nvPr>
            <p:ph type="sldImg"/>
          </p:nvPr>
        </p:nvSpPr>
        <p:spPr>
          <a:ln/>
        </p:spPr>
      </p:sp>
      <p:sp>
        <p:nvSpPr>
          <p:cNvPr id="307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4662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52D50FD1-B07C-1942-85B0-52196B6A68EC}" type="slidenum">
              <a:rPr lang="en-US" altLang="en-US" sz="1000" b="0">
                <a:latin typeface="Times New Roman" charset="0"/>
              </a:rPr>
              <a:pPr/>
              <a:t>5</a:t>
            </a:fld>
            <a:endParaRPr lang="en-US" altLang="en-US" sz="1000" b="0">
              <a:latin typeface="Times New Roman" charset="0"/>
            </a:endParaRPr>
          </a:p>
        </p:txBody>
      </p:sp>
      <p:sp>
        <p:nvSpPr>
          <p:cNvPr id="32770" name="Rectangle 1026"/>
          <p:cNvSpPr>
            <a:spLocks noGrp="1" noRot="1" noChangeAspect="1" noChangeArrowheads="1" noTextEdit="1"/>
          </p:cNvSpPr>
          <p:nvPr>
            <p:ph type="sldImg"/>
          </p:nvPr>
        </p:nvSpPr>
        <p:spPr>
          <a:ln/>
        </p:spPr>
      </p:sp>
      <p:sp>
        <p:nvSpPr>
          <p:cNvPr id="327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5768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37C10FB2-1778-2146-9073-C188F41A98D2}" type="slidenum">
              <a:rPr lang="en-US" altLang="en-US" sz="1000" b="0">
                <a:latin typeface="Times New Roman" charset="0"/>
              </a:rPr>
              <a:pPr/>
              <a:t>6</a:t>
            </a:fld>
            <a:endParaRPr lang="en-US" altLang="en-US" sz="1000" b="0">
              <a:latin typeface="Times New Roman" charset="0"/>
            </a:endParaRPr>
          </a:p>
        </p:txBody>
      </p:sp>
      <p:sp>
        <p:nvSpPr>
          <p:cNvPr id="34818" name="Rectangle 1026"/>
          <p:cNvSpPr>
            <a:spLocks noGrp="1" noRot="1" noChangeAspect="1" noChangeArrowheads="1" noTextEdit="1"/>
          </p:cNvSpPr>
          <p:nvPr>
            <p:ph type="sldImg"/>
          </p:nvPr>
        </p:nvSpPr>
        <p:spPr>
          <a:ln/>
        </p:spPr>
      </p:sp>
      <p:sp>
        <p:nvSpPr>
          <p:cNvPr id="3481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6173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609601" y="2814520"/>
            <a:ext cx="10863100" cy="238111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972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473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4" cstate="print"/>
          <a:srcRect/>
          <a:stretch>
            <a:fillRect/>
          </a:stretch>
        </p:blipFill>
        <p:spPr bwMode="auto">
          <a:xfrm>
            <a:off x="2407" y="14109"/>
            <a:ext cx="1689820" cy="557579"/>
          </a:xfrm>
          <a:prstGeom prst="rect">
            <a:avLst/>
          </a:prstGeom>
          <a:noFill/>
          <a:ln w="9525">
            <a:noFill/>
            <a:miter lim="800000"/>
            <a:headEnd/>
            <a:tailEnd/>
          </a:ln>
        </p:spPr>
      </p:pic>
      <p:pic>
        <p:nvPicPr>
          <p:cNvPr id="1029" name="Picture 1" descr="part1"/>
          <p:cNvPicPr>
            <a:picLocks noChangeAspect="1" noChangeArrowheads="1"/>
          </p:cNvPicPr>
          <p:nvPr userDrawn="1"/>
        </p:nvPicPr>
        <p:blipFill>
          <a:blip r:embed="rId5" cstate="print"/>
          <a:srcRect/>
          <a:stretch>
            <a:fillRect/>
          </a:stretch>
        </p:blipFill>
        <p:spPr bwMode="auto">
          <a:xfrm>
            <a:off x="3228428" y="6275323"/>
            <a:ext cx="5786353" cy="571722"/>
          </a:xfrm>
          <a:prstGeom prst="rect">
            <a:avLst/>
          </a:prstGeom>
          <a:noFill/>
          <a:ln w="9525">
            <a:noFill/>
            <a:miter lim="800000"/>
            <a:headEnd/>
            <a:tailEnd/>
          </a:ln>
        </p:spPr>
      </p:pic>
      <p:sp>
        <p:nvSpPr>
          <p:cNvPr id="4" name="Rectangle 1003">
            <a:extLst>
              <a:ext uri="{FF2B5EF4-FFF2-40B4-BE49-F238E27FC236}">
                <a16:creationId xmlns:a16="http://schemas.microsoft.com/office/drawing/2014/main" id="{DC0F4941-D5BD-770B-700B-3DC4A1F938A2}"/>
              </a:ext>
            </a:extLst>
          </p:cNvPr>
          <p:cNvSpPr>
            <a:spLocks noChangeArrowheads="1"/>
          </p:cNvSpPr>
          <p:nvPr userDrawn="1"/>
        </p:nvSpPr>
        <p:spPr bwMode="auto">
          <a:xfrm>
            <a:off x="9579916" y="6592513"/>
            <a:ext cx="2039630" cy="236748"/>
          </a:xfrm>
          <a:prstGeom prst="rect">
            <a:avLst/>
          </a:prstGeom>
          <a:noFill/>
          <a:ln w="12700">
            <a:noFill/>
            <a:miter lim="800000"/>
            <a:headEnd type="none" w="sm" len="sm"/>
            <a:tailEnd type="none" w="sm" len="sm"/>
          </a:ln>
          <a:effectLst/>
        </p:spPr>
        <p:txBody>
          <a:bodyPr wrap="none" lIns="82058" tIns="41029" rIns="82058" bIns="41029">
            <a:spAutoFit/>
          </a:bodyPr>
          <a:lstStyle/>
          <a:p>
            <a:pPr marL="0" marR="0" lvl="0" indent="0" algn="l" defTabSz="820738"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99"/>
                </a:solidFill>
                <a:effectLst/>
                <a:uLnTx/>
                <a:uFillTx/>
                <a:latin typeface="Arial" charset="0"/>
                <a:ea typeface="+mn-ea"/>
                <a:cs typeface="+mn-cs"/>
              </a:rPr>
              <a:t>13-July-2022-CESG Meeting-31</a:t>
            </a:r>
          </a:p>
        </p:txBody>
      </p:sp>
    </p:spTree>
    <p:extLst>
      <p:ext uri="{BB962C8B-B14F-4D97-AF65-F5344CB8AC3E}">
        <p14:creationId xmlns:p14="http://schemas.microsoft.com/office/powerpoint/2010/main" val="1912153318"/>
      </p:ext>
    </p:extLst>
  </p:cSld>
  <p:clrMap bg1="lt1" tx1="dk1" bg2="lt2" tx2="dk2" accent1="accent1" accent2="accent2" accent3="accent3" accent4="accent4" accent5="accent5" accent6="accent6" hlink="hlink" folHlink="folHlink"/>
  <p:sldLayoutIdLst>
    <p:sldLayoutId id="2147483675" r:id="rId1"/>
    <p:sldLayoutId id="2147483676" r:id="rId2"/>
  </p:sldLayoutIdLst>
  <p:hf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8866" y="1571718"/>
            <a:ext cx="5991180" cy="4678204"/>
          </a:xfrm>
          <a:prstGeom prst="rect">
            <a:avLst/>
          </a:prstGeom>
          <a:noFill/>
        </p:spPr>
        <p:txBody>
          <a:bodyPr wrap="square" rtlCol="0">
            <a:spAutoFit/>
          </a:bodyPr>
          <a:lstStyle/>
          <a:p>
            <a:r>
              <a:rPr lang="en-US" sz="2800" dirty="0">
                <a:solidFill>
                  <a:srgbClr val="FF0000"/>
                </a:solidFill>
              </a:rPr>
              <a:t>SEA: Analysis of</a:t>
            </a:r>
          </a:p>
          <a:p>
            <a:endParaRPr lang="en-US" sz="2800" dirty="0">
              <a:solidFill>
                <a:srgbClr val="FF0000"/>
              </a:solidFill>
            </a:endParaRPr>
          </a:p>
          <a:p>
            <a:r>
              <a:rPr lang="en-US" sz="2800" b="1" dirty="0"/>
              <a:t>Mission Operations</a:t>
            </a:r>
          </a:p>
          <a:p>
            <a:r>
              <a:rPr lang="en-US" sz="2800" b="1" dirty="0"/>
              <a:t>Message Abstraction Layer (MAL) Blue Book</a:t>
            </a:r>
          </a:p>
          <a:p>
            <a:r>
              <a:rPr lang="en-US" sz="2800" b="1" dirty="0"/>
              <a:t>CCSDS 521.0-P-2.0</a:t>
            </a:r>
          </a:p>
          <a:p>
            <a:endParaRPr lang="en-US" sz="2800" dirty="0"/>
          </a:p>
          <a:p>
            <a:r>
              <a:rPr lang="en-US" sz="2000" dirty="0"/>
              <a:t>Peter Shames</a:t>
            </a:r>
          </a:p>
          <a:p>
            <a:r>
              <a:rPr lang="en-US" sz="2000" dirty="0"/>
              <a:t>SEA Area Director</a:t>
            </a:r>
          </a:p>
          <a:p>
            <a:r>
              <a:rPr lang="en-US" sz="2000" dirty="0"/>
              <a:t>13 July 2022</a:t>
            </a:r>
          </a:p>
          <a:p>
            <a:endParaRPr lang="en-US" sz="2800" dirty="0"/>
          </a:p>
          <a:p>
            <a:endParaRPr lang="en-US" sz="1400" dirty="0"/>
          </a:p>
        </p:txBody>
      </p:sp>
    </p:spTree>
    <p:extLst>
      <p:ext uri="{BB962C8B-B14F-4D97-AF65-F5344CB8AC3E}">
        <p14:creationId xmlns:p14="http://schemas.microsoft.com/office/powerpoint/2010/main" val="207068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B4F-D1D8-27BE-1090-93CB35822585}"/>
              </a:ext>
            </a:extLst>
          </p:cNvPr>
          <p:cNvSpPr>
            <a:spLocks noGrp="1"/>
          </p:cNvSpPr>
          <p:nvPr>
            <p:ph type="title"/>
          </p:nvPr>
        </p:nvSpPr>
        <p:spPr/>
        <p:txBody>
          <a:bodyPr/>
          <a:lstStyle/>
          <a:p>
            <a:r>
              <a:rPr lang="en-US" dirty="0"/>
              <a:t>Undefined Terms</a:t>
            </a:r>
          </a:p>
        </p:txBody>
      </p:sp>
      <p:sp>
        <p:nvSpPr>
          <p:cNvPr id="3" name="Content Placeholder 2">
            <a:extLst>
              <a:ext uri="{FF2B5EF4-FFF2-40B4-BE49-F238E27FC236}">
                <a16:creationId xmlns:a16="http://schemas.microsoft.com/office/drawing/2014/main" id="{09661D09-B025-D25E-25F8-B361D44FE189}"/>
              </a:ext>
            </a:extLst>
          </p:cNvPr>
          <p:cNvSpPr>
            <a:spLocks noGrp="1"/>
          </p:cNvSpPr>
          <p:nvPr>
            <p:ph idx="1"/>
          </p:nvPr>
        </p:nvSpPr>
        <p:spPr>
          <a:xfrm>
            <a:off x="609601" y="1018729"/>
            <a:ext cx="10863100" cy="5007720"/>
          </a:xfrm>
        </p:spPr>
        <p:txBody>
          <a:bodyPr/>
          <a:lstStyle/>
          <a:p>
            <a:r>
              <a:rPr lang="en-US" dirty="0"/>
              <a:t>The document is very casual about defining terms before they are used or defining them with sufficient clarity and precision.</a:t>
            </a:r>
          </a:p>
          <a:p>
            <a:pPr lvl="1"/>
            <a:r>
              <a:rPr lang="en-US" dirty="0"/>
              <a:t>Terms like Area, Service, Zone, Domain, Session, Auth id, Priority are used without being clearly defined.  These appear, from usage, to have significance, but since they are undefined what that might be is unclear.</a:t>
            </a:r>
          </a:p>
          <a:p>
            <a:pPr lvl="1"/>
            <a:r>
              <a:rPr lang="en-US" dirty="0"/>
              <a:t>Terms that appear to be defined in other documents are casually introduced, but they are not defined, nor are references provided: IEEE 754, UTF, URI, XML, Unicode, SANA, </a:t>
            </a:r>
            <a:r>
              <a:rPr lang="en-US" dirty="0" err="1"/>
              <a:t>etc</a:t>
            </a:r>
            <a:r>
              <a:rPr lang="en-US" dirty="0"/>
              <a:t> are just casually tossed into the text without proper references.</a:t>
            </a:r>
          </a:p>
          <a:p>
            <a:pPr lvl="1"/>
            <a:r>
              <a:rPr lang="en-US" dirty="0"/>
              <a:t>The document itself is rather poorly structured in that many terms cannot be understood correctly without doing a lot of “forward references”.  For example, the fundamental data element, object definitions, and structures upon which all the earlier text depends are not clearly described until Sec 4, 179 pages into the document.</a:t>
            </a:r>
          </a:p>
          <a:p>
            <a:pPr lvl="1"/>
            <a:r>
              <a:rPr lang="en-US" dirty="0"/>
              <a:t>Many of the fundamental data objects can (eventually) be mapped to nominal abstract data types &amp; field sizes, but some are left entirely vague and unbound until some separate “representation binding” step.</a:t>
            </a:r>
          </a:p>
        </p:txBody>
      </p:sp>
    </p:spTree>
    <p:extLst>
      <p:ext uri="{BB962C8B-B14F-4D97-AF65-F5344CB8AC3E}">
        <p14:creationId xmlns:p14="http://schemas.microsoft.com/office/powerpoint/2010/main" val="239730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B4F-D1D8-27BE-1090-93CB35822585}"/>
              </a:ext>
            </a:extLst>
          </p:cNvPr>
          <p:cNvSpPr>
            <a:spLocks noGrp="1"/>
          </p:cNvSpPr>
          <p:nvPr>
            <p:ph type="title"/>
          </p:nvPr>
        </p:nvSpPr>
        <p:spPr/>
        <p:txBody>
          <a:bodyPr/>
          <a:lstStyle/>
          <a:p>
            <a:r>
              <a:rPr lang="en-US" dirty="0"/>
              <a:t>Undefined References</a:t>
            </a:r>
          </a:p>
        </p:txBody>
      </p:sp>
      <p:sp>
        <p:nvSpPr>
          <p:cNvPr id="3" name="Content Placeholder 2">
            <a:extLst>
              <a:ext uri="{FF2B5EF4-FFF2-40B4-BE49-F238E27FC236}">
                <a16:creationId xmlns:a16="http://schemas.microsoft.com/office/drawing/2014/main" id="{09661D09-B025-D25E-25F8-B361D44FE189}"/>
              </a:ext>
            </a:extLst>
          </p:cNvPr>
          <p:cNvSpPr>
            <a:spLocks noGrp="1"/>
          </p:cNvSpPr>
          <p:nvPr>
            <p:ph idx="1"/>
          </p:nvPr>
        </p:nvSpPr>
        <p:spPr>
          <a:xfrm>
            <a:off x="609600" y="969633"/>
            <a:ext cx="10863100" cy="4103260"/>
          </a:xfrm>
        </p:spPr>
        <p:txBody>
          <a:bodyPr/>
          <a:lstStyle/>
          <a:p>
            <a:r>
              <a:rPr lang="en-US" dirty="0"/>
              <a:t>The document identifies only two “normative references”:</a:t>
            </a:r>
          </a:p>
          <a:p>
            <a:pPr lvl="1"/>
            <a:r>
              <a:rPr lang="en-US" dirty="0"/>
              <a:t>The MO Mission Operations Reference Model (MORM)</a:t>
            </a:r>
          </a:p>
          <a:p>
            <a:pPr lvl="1"/>
            <a:r>
              <a:rPr lang="en-US" dirty="0"/>
              <a:t>An IANA “Media Types” list</a:t>
            </a:r>
          </a:p>
          <a:p>
            <a:r>
              <a:rPr lang="en-US" dirty="0"/>
              <a:t>Many other CCSDS (or ISO, IETF) terms and concepts are either ‘borrowed” without attribution or just used without reference.</a:t>
            </a:r>
          </a:p>
          <a:p>
            <a:pPr lvl="1"/>
            <a:r>
              <a:rPr lang="en-US" dirty="0"/>
              <a:t>As such these “dangling references” render the document vague since terms like “URI” or “Unicode” cannot be traced to formal definitions, in other cases they are missing or out of line with common CCSDS use.</a:t>
            </a:r>
          </a:p>
          <a:p>
            <a:r>
              <a:rPr lang="en-US" dirty="0"/>
              <a:t>Some included “definitions”, like: </a:t>
            </a:r>
          </a:p>
          <a:p>
            <a:pPr lvl="1"/>
            <a:r>
              <a:rPr lang="en-US" dirty="0"/>
              <a:t>Duration / Time "It represents a length of time in seconds. It may contain a fractional component" </a:t>
            </a:r>
          </a:p>
          <a:p>
            <a:pPr lvl="1"/>
            <a:r>
              <a:rPr lang="en-US" dirty="0"/>
              <a:t>Boolean "Possible values are ‘True’ or ‘False’." </a:t>
            </a:r>
          </a:p>
          <a:p>
            <a:pPr lvl="1"/>
            <a:r>
              <a:rPr lang="en-US" dirty="0"/>
              <a:t>Are vague, imprecise, and subject to misinterpretation.  For Time a standard CCSDS reference could have been cited, similarly for “packet”</a:t>
            </a:r>
          </a:p>
          <a:p>
            <a:r>
              <a:rPr lang="en-US" dirty="0"/>
              <a:t>A SANA registry for “Areas” is mentioned without ever being formally defined.</a:t>
            </a:r>
          </a:p>
        </p:txBody>
      </p:sp>
    </p:spTree>
    <p:extLst>
      <p:ext uri="{BB962C8B-B14F-4D97-AF65-F5344CB8AC3E}">
        <p14:creationId xmlns:p14="http://schemas.microsoft.com/office/powerpoint/2010/main" val="201356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B4F-D1D8-27BE-1090-93CB35822585}"/>
              </a:ext>
            </a:extLst>
          </p:cNvPr>
          <p:cNvSpPr>
            <a:spLocks noGrp="1"/>
          </p:cNvSpPr>
          <p:nvPr>
            <p:ph type="title"/>
          </p:nvPr>
        </p:nvSpPr>
        <p:spPr/>
        <p:txBody>
          <a:bodyPr/>
          <a:lstStyle/>
          <a:p>
            <a:r>
              <a:rPr lang="en-US" dirty="0"/>
              <a:t>Vague Definitions, 1</a:t>
            </a:r>
          </a:p>
        </p:txBody>
      </p:sp>
      <p:sp>
        <p:nvSpPr>
          <p:cNvPr id="3" name="Content Placeholder 2">
            <a:extLst>
              <a:ext uri="{FF2B5EF4-FFF2-40B4-BE49-F238E27FC236}">
                <a16:creationId xmlns:a16="http://schemas.microsoft.com/office/drawing/2014/main" id="{09661D09-B025-D25E-25F8-B361D44FE189}"/>
              </a:ext>
            </a:extLst>
          </p:cNvPr>
          <p:cNvSpPr>
            <a:spLocks noGrp="1"/>
          </p:cNvSpPr>
          <p:nvPr>
            <p:ph idx="1"/>
          </p:nvPr>
        </p:nvSpPr>
        <p:spPr>
          <a:xfrm>
            <a:off x="609601" y="1086234"/>
            <a:ext cx="10400020" cy="4109396"/>
          </a:xfrm>
        </p:spPr>
        <p:txBody>
          <a:bodyPr/>
          <a:lstStyle/>
          <a:p>
            <a:r>
              <a:rPr lang="en-US" sz="2400" dirty="0"/>
              <a:t>Example: Sec 3.4.1 MAL Msg Header</a:t>
            </a:r>
          </a:p>
          <a:p>
            <a:pPr lvl="1"/>
            <a:r>
              <a:rPr lang="en-US" sz="2100" dirty="0"/>
              <a:t>This is the primary message header, all fields are abstract</a:t>
            </a:r>
          </a:p>
          <a:p>
            <a:pPr lvl="1"/>
            <a:r>
              <a:rPr lang="en-US" sz="2100" dirty="0"/>
              <a:t>Some field names are undefined in meaning or intent: Authentication ID (same as Auth ID?), Service Area</a:t>
            </a:r>
          </a:p>
          <a:p>
            <a:pPr lvl="1"/>
            <a:r>
              <a:rPr lang="en-US" sz="2100" dirty="0"/>
              <a:t>Some types are vaguely defined: Time, Boolean</a:t>
            </a:r>
          </a:p>
          <a:p>
            <a:pPr lvl="1"/>
            <a:endParaRPr lang="en-US" sz="2100" dirty="0"/>
          </a:p>
          <a:p>
            <a:pPr marL="346075" lvl="1" indent="0">
              <a:buNone/>
            </a:pPr>
            <a:r>
              <a:rPr lang="en-US" sz="2000" dirty="0"/>
              <a:t> </a:t>
            </a:r>
          </a:p>
        </p:txBody>
      </p:sp>
      <p:pic>
        <p:nvPicPr>
          <p:cNvPr id="7" name="Picture 6">
            <a:extLst>
              <a:ext uri="{FF2B5EF4-FFF2-40B4-BE49-F238E27FC236}">
                <a16:creationId xmlns:a16="http://schemas.microsoft.com/office/drawing/2014/main" id="{BD931C0B-5D6C-A79D-1EFE-2E1455934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190" y="3056182"/>
            <a:ext cx="5295619" cy="3049667"/>
          </a:xfrm>
          <a:prstGeom prst="rect">
            <a:avLst/>
          </a:prstGeom>
        </p:spPr>
      </p:pic>
    </p:spTree>
    <p:extLst>
      <p:ext uri="{BB962C8B-B14F-4D97-AF65-F5344CB8AC3E}">
        <p14:creationId xmlns:p14="http://schemas.microsoft.com/office/powerpoint/2010/main" val="181050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B4F-D1D8-27BE-1090-93CB35822585}"/>
              </a:ext>
            </a:extLst>
          </p:cNvPr>
          <p:cNvSpPr>
            <a:spLocks noGrp="1"/>
          </p:cNvSpPr>
          <p:nvPr>
            <p:ph type="title"/>
          </p:nvPr>
        </p:nvSpPr>
        <p:spPr/>
        <p:txBody>
          <a:bodyPr/>
          <a:lstStyle/>
          <a:p>
            <a:r>
              <a:rPr lang="en-US" dirty="0"/>
              <a:t>Vague Definitions, 2</a:t>
            </a:r>
          </a:p>
        </p:txBody>
      </p:sp>
      <p:sp>
        <p:nvSpPr>
          <p:cNvPr id="3" name="Content Placeholder 2">
            <a:extLst>
              <a:ext uri="{FF2B5EF4-FFF2-40B4-BE49-F238E27FC236}">
                <a16:creationId xmlns:a16="http://schemas.microsoft.com/office/drawing/2014/main" id="{09661D09-B025-D25E-25F8-B361D44FE189}"/>
              </a:ext>
            </a:extLst>
          </p:cNvPr>
          <p:cNvSpPr>
            <a:spLocks noGrp="1"/>
          </p:cNvSpPr>
          <p:nvPr>
            <p:ph idx="1"/>
          </p:nvPr>
        </p:nvSpPr>
        <p:spPr>
          <a:xfrm>
            <a:off x="609600" y="846137"/>
            <a:ext cx="10639360" cy="4109396"/>
          </a:xfrm>
        </p:spPr>
        <p:txBody>
          <a:bodyPr/>
          <a:lstStyle/>
          <a:p>
            <a:r>
              <a:rPr lang="en-US" sz="2400" dirty="0"/>
              <a:t>Example: Sec 3.6 Access Control</a:t>
            </a:r>
          </a:p>
          <a:p>
            <a:pPr lvl="1"/>
            <a:r>
              <a:rPr lang="en-US" sz="2000" dirty="0"/>
              <a:t>A MAL “check” message is passed in, a MAL “response” message is returned</a:t>
            </a:r>
          </a:p>
          <a:p>
            <a:pPr lvl="1"/>
            <a:r>
              <a:rPr lang="en-US" sz="2000" dirty="0"/>
              <a:t>The MAL Message may (or may not) contain an Authentication ID</a:t>
            </a:r>
          </a:p>
          <a:p>
            <a:pPr lvl="1"/>
            <a:r>
              <a:rPr lang="en-US" sz="2000" dirty="0"/>
              <a:t>Sec 3.6.1.8.1.3 “b) It is implementation and deployment specific what checks an implementation of the Access Control component shall perform upon reception of a CHECK Request.”</a:t>
            </a:r>
          </a:p>
          <a:p>
            <a:pPr lvl="1"/>
            <a:r>
              <a:rPr lang="en-US" sz="2000" dirty="0"/>
              <a:t>Much of this is entire feature is vague and not likely to ever be interoperable</a:t>
            </a:r>
          </a:p>
          <a:p>
            <a:pPr marL="346075" lvl="1" indent="0">
              <a:buNone/>
            </a:pPr>
            <a:endParaRPr lang="en-US" sz="2000" dirty="0"/>
          </a:p>
          <a:p>
            <a:pPr marL="346075" lvl="1" indent="0">
              <a:buNone/>
            </a:pPr>
            <a:endParaRPr lang="en-US" sz="2100" dirty="0"/>
          </a:p>
          <a:p>
            <a:pPr marL="346075" lvl="1" indent="0">
              <a:buNone/>
            </a:pPr>
            <a:r>
              <a:rPr lang="en-US" sz="2000" dirty="0"/>
              <a:t> </a:t>
            </a:r>
          </a:p>
        </p:txBody>
      </p:sp>
      <p:pic>
        <p:nvPicPr>
          <p:cNvPr id="5" name="Picture 4">
            <a:extLst>
              <a:ext uri="{FF2B5EF4-FFF2-40B4-BE49-F238E27FC236}">
                <a16:creationId xmlns:a16="http://schemas.microsoft.com/office/drawing/2014/main" id="{0493C4BC-5F2B-A846-CCB2-B6EF0DB4C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212" y="3344054"/>
            <a:ext cx="4521881" cy="2860432"/>
          </a:xfrm>
          <a:prstGeom prst="rect">
            <a:avLst/>
          </a:prstGeom>
        </p:spPr>
      </p:pic>
    </p:spTree>
    <p:extLst>
      <p:ext uri="{BB962C8B-B14F-4D97-AF65-F5344CB8AC3E}">
        <p14:creationId xmlns:p14="http://schemas.microsoft.com/office/powerpoint/2010/main" val="28988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B4F-D1D8-27BE-1090-93CB35822585}"/>
              </a:ext>
            </a:extLst>
          </p:cNvPr>
          <p:cNvSpPr>
            <a:spLocks noGrp="1"/>
          </p:cNvSpPr>
          <p:nvPr>
            <p:ph type="title"/>
          </p:nvPr>
        </p:nvSpPr>
        <p:spPr>
          <a:xfrm>
            <a:off x="609600" y="194857"/>
            <a:ext cx="10972800" cy="1143000"/>
          </a:xfrm>
        </p:spPr>
        <p:txBody>
          <a:bodyPr/>
          <a:lstStyle/>
          <a:p>
            <a:r>
              <a:rPr lang="en-US" dirty="0"/>
              <a:t>Internal Disconnects</a:t>
            </a:r>
          </a:p>
        </p:txBody>
      </p:sp>
      <p:sp>
        <p:nvSpPr>
          <p:cNvPr id="3" name="Content Placeholder 2">
            <a:extLst>
              <a:ext uri="{FF2B5EF4-FFF2-40B4-BE49-F238E27FC236}">
                <a16:creationId xmlns:a16="http://schemas.microsoft.com/office/drawing/2014/main" id="{09661D09-B025-D25E-25F8-B361D44FE189}"/>
              </a:ext>
            </a:extLst>
          </p:cNvPr>
          <p:cNvSpPr>
            <a:spLocks noGrp="1"/>
          </p:cNvSpPr>
          <p:nvPr>
            <p:ph idx="1"/>
          </p:nvPr>
        </p:nvSpPr>
        <p:spPr>
          <a:xfrm>
            <a:off x="664450" y="986508"/>
            <a:ext cx="10863100" cy="4884983"/>
          </a:xfrm>
        </p:spPr>
        <p:txBody>
          <a:bodyPr/>
          <a:lstStyle/>
          <a:p>
            <a:r>
              <a:rPr lang="en-US" sz="1800" dirty="0"/>
              <a:t>Real definitions of MO Object, Object, Composite, and Attribute appear late in the document (sec 3.7, sec 4.1.4) and there appear to be internal inconsistencies</a:t>
            </a:r>
          </a:p>
          <a:p>
            <a:pPr lvl="1"/>
            <a:r>
              <a:rPr lang="en-US" sz="1600" dirty="0"/>
              <a:t>Sec 1.7 Definitions: “MO Object: </a:t>
            </a:r>
            <a:r>
              <a:rPr lang="en-US" sz="1600" u="sng" dirty="0"/>
              <a:t>The concept that allows complex data models to be defined</a:t>
            </a:r>
            <a:r>
              <a:rPr lang="en-US" sz="1600" dirty="0"/>
              <a:t> within MO services. It enables objects to be created in MO and it allows references from other Composites to be created.”</a:t>
            </a:r>
          </a:p>
          <a:p>
            <a:pPr lvl="1"/>
            <a:r>
              <a:rPr lang="en-US" sz="1600" dirty="0"/>
              <a:t>Sec 3.7: "An MO Object is </a:t>
            </a:r>
            <a:r>
              <a:rPr lang="en-US" sz="1600" u="sng" dirty="0"/>
              <a:t>an extension of a Composite data type </a:t>
            </a:r>
            <a:r>
              <a:rPr lang="en-US" sz="1600" dirty="0"/>
              <a:t>with the first field being its identity”</a:t>
            </a:r>
          </a:p>
          <a:p>
            <a:pPr lvl="2"/>
            <a:r>
              <a:rPr lang="en-US" sz="1400" dirty="0"/>
              <a:t>From this it appears that “MO Object” is either a “concept” or a specialized composite data type (composed of elements).  One of these definitions is flawed.  No mention of “Object” here (see below).</a:t>
            </a:r>
          </a:p>
          <a:p>
            <a:pPr lvl="1"/>
            <a:r>
              <a:rPr lang="en-US" sz="1600" dirty="0"/>
              <a:t>Sec 4.1.4: “Attributes are the simplest MAL type; they cannot be decomposed into any smaller elements and are used to build more complex structures. “</a:t>
            </a:r>
          </a:p>
          <a:p>
            <a:pPr lvl="2"/>
            <a:r>
              <a:rPr lang="en-US" sz="1400" dirty="0"/>
              <a:t>“Attribute”, in most normal English or computer usage, is defined as “a quality or feature regarded as a characteristic or inherent part of someone or something”, or as “a piece of information which determines the properties of a field or tag”</a:t>
            </a:r>
          </a:p>
          <a:p>
            <a:pPr lvl="2"/>
            <a:r>
              <a:rPr lang="en-US" sz="1400" dirty="0"/>
              <a:t>Attributes, are usually descriptions of something, and not the “thing” itself</a:t>
            </a:r>
          </a:p>
          <a:p>
            <a:pPr lvl="1"/>
            <a:r>
              <a:rPr lang="en-US" sz="1600" dirty="0"/>
              <a:t>Sec 4.2.3 Object extends Composite,  Composite extends Element, and Attribute also extends Element. </a:t>
            </a:r>
          </a:p>
          <a:p>
            <a:pPr lvl="2"/>
            <a:r>
              <a:rPr lang="en-US" sz="1400" dirty="0"/>
              <a:t>It appears that “Element” is the most basic MAL “thing”, but that it is not a “type” nor an “object”. </a:t>
            </a:r>
          </a:p>
          <a:p>
            <a:pPr lvl="1"/>
            <a:r>
              <a:rPr lang="en-US" sz="1600" dirty="0"/>
              <a:t>Sec 4.2.4 “</a:t>
            </a:r>
            <a:r>
              <a:rPr lang="en-US" sz="1600" u="sng" dirty="0"/>
              <a:t>Object is the base structure for composite structures that contain a set of elements for MO Objects.</a:t>
            </a:r>
            <a:r>
              <a:rPr lang="en-US" sz="1600" dirty="0"/>
              <a:t>” </a:t>
            </a:r>
          </a:p>
          <a:p>
            <a:r>
              <a:rPr lang="en-US" sz="1800" dirty="0"/>
              <a:t>These MO Object definitions are unclear, inconsistent, scattered in the document, and in more or less reverse order.</a:t>
            </a:r>
          </a:p>
          <a:p>
            <a:pPr lvl="1"/>
            <a:r>
              <a:rPr lang="en-US" sz="1600" dirty="0"/>
              <a:t>Since Object is already a Composite what is the need for an MO Object that is derived from an Object?</a:t>
            </a:r>
          </a:p>
          <a:p>
            <a:pPr lvl="1"/>
            <a:r>
              <a:rPr lang="en-US" sz="1600" dirty="0"/>
              <a:t>Why isn’t an MO Object just a special case of Composite?</a:t>
            </a:r>
          </a:p>
          <a:p>
            <a:pPr lvl="1"/>
            <a:endParaRPr lang="en-US" sz="1600" dirty="0"/>
          </a:p>
        </p:txBody>
      </p:sp>
    </p:spTree>
    <p:extLst>
      <p:ext uri="{BB962C8B-B14F-4D97-AF65-F5344CB8AC3E}">
        <p14:creationId xmlns:p14="http://schemas.microsoft.com/office/powerpoint/2010/main" val="1799590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B4F-D1D8-27BE-1090-93CB35822585}"/>
              </a:ext>
            </a:extLst>
          </p:cNvPr>
          <p:cNvSpPr>
            <a:spLocks noGrp="1"/>
          </p:cNvSpPr>
          <p:nvPr>
            <p:ph type="title"/>
          </p:nvPr>
        </p:nvSpPr>
        <p:spPr/>
        <p:txBody>
          <a:bodyPr/>
          <a:lstStyle/>
          <a:p>
            <a:r>
              <a:rPr lang="en-US" dirty="0"/>
              <a:t>Clarity Comparison - 1</a:t>
            </a:r>
            <a:br>
              <a:rPr lang="en-US" dirty="0"/>
            </a:br>
            <a:r>
              <a:rPr lang="en-US" sz="1600" u="sng" dirty="0"/>
              <a:t>MO MAL Message (CCSDS 521.0-P-2.0) </a:t>
            </a:r>
            <a:r>
              <a:rPr lang="en-US" sz="1600" dirty="0"/>
              <a:t>compared to CSS CSTS Framework PDU (CCSDS 921.1-B-2)</a:t>
            </a:r>
            <a:endParaRPr lang="en-US" dirty="0"/>
          </a:p>
        </p:txBody>
      </p:sp>
      <p:sp>
        <p:nvSpPr>
          <p:cNvPr id="3" name="Content Placeholder 2">
            <a:extLst>
              <a:ext uri="{FF2B5EF4-FFF2-40B4-BE49-F238E27FC236}">
                <a16:creationId xmlns:a16="http://schemas.microsoft.com/office/drawing/2014/main" id="{09661D09-B025-D25E-25F8-B361D44FE189}"/>
              </a:ext>
            </a:extLst>
          </p:cNvPr>
          <p:cNvSpPr>
            <a:spLocks noGrp="1"/>
          </p:cNvSpPr>
          <p:nvPr>
            <p:ph idx="1"/>
          </p:nvPr>
        </p:nvSpPr>
        <p:spPr>
          <a:xfrm>
            <a:off x="664450" y="1163690"/>
            <a:ext cx="10863100" cy="2381110"/>
          </a:xfrm>
        </p:spPr>
        <p:txBody>
          <a:bodyPr/>
          <a:lstStyle/>
          <a:p>
            <a:r>
              <a:rPr lang="en-US" sz="1800" dirty="0"/>
              <a:t>MO MAL Message</a:t>
            </a:r>
          </a:p>
          <a:p>
            <a:pPr lvl="1"/>
            <a:r>
              <a:rPr lang="en-US" sz="1600" dirty="0"/>
              <a:t>The spec is entirely abstract in nature.</a:t>
            </a:r>
          </a:p>
          <a:p>
            <a:pPr lvl="1"/>
            <a:r>
              <a:rPr lang="en-US" sz="1600" dirty="0"/>
              <a:t>Many field types are never clearly defined (Auth ID, Timestamp, Area) and PDUs remain abstract.</a:t>
            </a:r>
          </a:p>
          <a:p>
            <a:pPr lvl="1"/>
            <a:r>
              <a:rPr lang="en-US" sz="1600" dirty="0"/>
              <a:t>The MAL Message Header, table 3-1, provides more specific info, but is still abstract and not complete.</a:t>
            </a:r>
          </a:p>
          <a:p>
            <a:pPr lvl="1"/>
            <a:r>
              <a:rPr lang="en-US" sz="1600" dirty="0"/>
              <a:t>This spec can only create a fully specified, interoperable, message structure after a separate data representation binding is specified.</a:t>
            </a:r>
          </a:p>
          <a:p>
            <a:pPr lvl="1"/>
            <a:r>
              <a:rPr lang="en-US" sz="1600" dirty="0"/>
              <a:t>Mandatory and optional fields are not clearly nor consistently articulated.</a:t>
            </a:r>
          </a:p>
          <a:p>
            <a:pPr lvl="1"/>
            <a:r>
              <a:rPr lang="en-US" sz="1600" dirty="0"/>
              <a:t>Security topics are weakly addressed.</a:t>
            </a:r>
          </a:p>
          <a:p>
            <a:pPr lvl="1"/>
            <a:r>
              <a:rPr lang="en-US" sz="1600" dirty="0"/>
              <a:t>A very abbreviated and incomplete PICS Pro Forma is provided.</a:t>
            </a:r>
          </a:p>
          <a:p>
            <a:pPr lvl="1"/>
            <a:r>
              <a:rPr lang="en-US" sz="1600" dirty="0"/>
              <a:t>Key SANA registry is unspecified.</a:t>
            </a:r>
          </a:p>
        </p:txBody>
      </p:sp>
      <p:pic>
        <p:nvPicPr>
          <p:cNvPr id="5" name="Picture 4">
            <a:extLst>
              <a:ext uri="{FF2B5EF4-FFF2-40B4-BE49-F238E27FC236}">
                <a16:creationId xmlns:a16="http://schemas.microsoft.com/office/drawing/2014/main" id="{8B9AA373-C09C-DD22-5C36-83296C0B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33" y="3821765"/>
            <a:ext cx="12192000" cy="2483705"/>
          </a:xfrm>
          <a:prstGeom prst="rect">
            <a:avLst/>
          </a:prstGeom>
        </p:spPr>
      </p:pic>
    </p:spTree>
    <p:extLst>
      <p:ext uri="{BB962C8B-B14F-4D97-AF65-F5344CB8AC3E}">
        <p14:creationId xmlns:p14="http://schemas.microsoft.com/office/powerpoint/2010/main" val="456632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B4F-D1D8-27BE-1090-93CB35822585}"/>
              </a:ext>
            </a:extLst>
          </p:cNvPr>
          <p:cNvSpPr>
            <a:spLocks noGrp="1"/>
          </p:cNvSpPr>
          <p:nvPr>
            <p:ph type="title"/>
          </p:nvPr>
        </p:nvSpPr>
        <p:spPr/>
        <p:txBody>
          <a:bodyPr/>
          <a:lstStyle/>
          <a:p>
            <a:r>
              <a:rPr lang="en-US" dirty="0"/>
              <a:t>Clarity Comparison - 2</a:t>
            </a:r>
            <a:br>
              <a:rPr lang="en-US" dirty="0"/>
            </a:br>
            <a:r>
              <a:rPr lang="en-US" sz="1600" dirty="0"/>
              <a:t>MO MAL Message (CCSDS 521.0-P-2.0) compared to </a:t>
            </a:r>
            <a:r>
              <a:rPr lang="en-US" sz="1600" u="sng" dirty="0"/>
              <a:t>CSS CSTS Framework PDU (CCSDS 921.1-B-2)</a:t>
            </a:r>
            <a:endParaRPr lang="en-US" dirty="0"/>
          </a:p>
        </p:txBody>
      </p:sp>
      <p:sp>
        <p:nvSpPr>
          <p:cNvPr id="3" name="Content Placeholder 2">
            <a:extLst>
              <a:ext uri="{FF2B5EF4-FFF2-40B4-BE49-F238E27FC236}">
                <a16:creationId xmlns:a16="http://schemas.microsoft.com/office/drawing/2014/main" id="{09661D09-B025-D25E-25F8-B361D44FE189}"/>
              </a:ext>
            </a:extLst>
          </p:cNvPr>
          <p:cNvSpPr>
            <a:spLocks noGrp="1"/>
          </p:cNvSpPr>
          <p:nvPr>
            <p:ph idx="1"/>
          </p:nvPr>
        </p:nvSpPr>
        <p:spPr>
          <a:xfrm>
            <a:off x="664450" y="1163690"/>
            <a:ext cx="10863100" cy="3500364"/>
          </a:xfrm>
        </p:spPr>
        <p:txBody>
          <a:bodyPr/>
          <a:lstStyle/>
          <a:p>
            <a:r>
              <a:rPr lang="en-US" dirty="0"/>
              <a:t>CSTS Framework PDU</a:t>
            </a:r>
          </a:p>
          <a:p>
            <a:pPr lvl="1"/>
            <a:r>
              <a:rPr lang="en-US" dirty="0"/>
              <a:t>CSTS PDUs are formally defined using Abstract Syntax Notation 1 (ASN.1).</a:t>
            </a:r>
          </a:p>
          <a:p>
            <a:pPr lvl="1"/>
            <a:r>
              <a:rPr lang="en-US" dirty="0"/>
              <a:t>All field types are clearly defined</a:t>
            </a:r>
          </a:p>
          <a:p>
            <a:pPr lvl="1"/>
            <a:r>
              <a:rPr lang="en-US" dirty="0"/>
              <a:t>The CSTS “messages”, the PDUs, are all completely specified in an Annex that can be extracted and complied into code</a:t>
            </a:r>
          </a:p>
          <a:p>
            <a:pPr lvl="1"/>
            <a:r>
              <a:rPr lang="en-US" dirty="0"/>
              <a:t>Similar to the MAL, this can only become a fully interoperable deployment after transport binding is specified.</a:t>
            </a:r>
          </a:p>
          <a:p>
            <a:pPr lvl="2"/>
            <a:r>
              <a:rPr lang="en-US" sz="1800" dirty="0"/>
              <a:t>A standard transport binding to TCP/IP is defined in a separate spec</a:t>
            </a:r>
          </a:p>
          <a:p>
            <a:pPr lvl="1"/>
            <a:r>
              <a:rPr lang="en-US" dirty="0"/>
              <a:t>The service spec itself (PDUs, fields, behaviors) is fully defined as it stands, no ambiguities exist</a:t>
            </a:r>
          </a:p>
          <a:p>
            <a:pPr lvl="2"/>
            <a:r>
              <a:rPr lang="en-US" sz="1800" dirty="0"/>
              <a:t>State charts define high level behaviors</a:t>
            </a:r>
          </a:p>
          <a:p>
            <a:pPr lvl="2"/>
            <a:r>
              <a:rPr lang="en-US" sz="1800" dirty="0"/>
              <a:t>State tables carefully define each low level behaviors</a:t>
            </a:r>
          </a:p>
          <a:p>
            <a:pPr lvl="2"/>
            <a:r>
              <a:rPr lang="en-US" sz="1800" dirty="0"/>
              <a:t>All PDUs and primitives are defined in ASN.1</a:t>
            </a:r>
          </a:p>
          <a:p>
            <a:pPr lvl="2"/>
            <a:r>
              <a:rPr lang="en-US" sz="1800" dirty="0"/>
              <a:t>All mandatory and optional fields are carefully defined throughout the document</a:t>
            </a:r>
          </a:p>
          <a:p>
            <a:pPr lvl="2"/>
            <a:r>
              <a:rPr lang="en-US" sz="1800" dirty="0"/>
              <a:t>SANA registries are fully specified</a:t>
            </a:r>
          </a:p>
        </p:txBody>
      </p:sp>
    </p:spTree>
    <p:extLst>
      <p:ext uri="{BB962C8B-B14F-4D97-AF65-F5344CB8AC3E}">
        <p14:creationId xmlns:p14="http://schemas.microsoft.com/office/powerpoint/2010/main" val="359143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B4F-D1D8-27BE-1090-93CB35822585}"/>
              </a:ext>
            </a:extLst>
          </p:cNvPr>
          <p:cNvSpPr>
            <a:spLocks noGrp="1"/>
          </p:cNvSpPr>
          <p:nvPr>
            <p:ph type="title"/>
          </p:nvPr>
        </p:nvSpPr>
        <p:spPr/>
        <p:txBody>
          <a:bodyPr/>
          <a:lstStyle/>
          <a:p>
            <a:r>
              <a:rPr lang="en-US" dirty="0"/>
              <a:t>Clarity Comparison - 3</a:t>
            </a:r>
            <a:br>
              <a:rPr lang="en-US" dirty="0"/>
            </a:br>
            <a:r>
              <a:rPr lang="en-US" sz="1600" dirty="0"/>
              <a:t>MO MAL Message (CCSDS 521.0-P-2.0) compared to </a:t>
            </a:r>
            <a:r>
              <a:rPr lang="en-US" sz="1600" u="sng" dirty="0"/>
              <a:t>SIS AMS message standard (CCSDS 735.1-B-1)</a:t>
            </a:r>
          </a:p>
        </p:txBody>
      </p:sp>
      <p:sp>
        <p:nvSpPr>
          <p:cNvPr id="3" name="Content Placeholder 2">
            <a:extLst>
              <a:ext uri="{FF2B5EF4-FFF2-40B4-BE49-F238E27FC236}">
                <a16:creationId xmlns:a16="http://schemas.microsoft.com/office/drawing/2014/main" id="{09661D09-B025-D25E-25F8-B361D44FE189}"/>
              </a:ext>
            </a:extLst>
          </p:cNvPr>
          <p:cNvSpPr>
            <a:spLocks noGrp="1"/>
          </p:cNvSpPr>
          <p:nvPr>
            <p:ph idx="1"/>
          </p:nvPr>
        </p:nvSpPr>
        <p:spPr>
          <a:xfrm>
            <a:off x="609600" y="1129192"/>
            <a:ext cx="10863100" cy="2888151"/>
          </a:xfrm>
        </p:spPr>
        <p:txBody>
          <a:bodyPr/>
          <a:lstStyle/>
          <a:p>
            <a:r>
              <a:rPr lang="en-US" sz="2400" dirty="0"/>
              <a:t>AMS Message Standard PDU</a:t>
            </a:r>
          </a:p>
          <a:p>
            <a:pPr lvl="1"/>
            <a:r>
              <a:rPr lang="en-US" sz="2000" dirty="0"/>
              <a:t>AMS PDUs are explicitly defined using a tabular field / length / value approach</a:t>
            </a:r>
          </a:p>
          <a:p>
            <a:pPr lvl="1"/>
            <a:r>
              <a:rPr lang="en-US" sz="2000" dirty="0"/>
              <a:t>All field types and sizes are clearly defined</a:t>
            </a:r>
          </a:p>
          <a:p>
            <a:pPr lvl="1"/>
            <a:r>
              <a:rPr lang="en-US" sz="2000" dirty="0"/>
              <a:t>The AMS “messages”, the PDUs, are all completely specified in the document</a:t>
            </a:r>
          </a:p>
          <a:p>
            <a:pPr lvl="1"/>
            <a:r>
              <a:rPr lang="en-US" sz="2000" dirty="0"/>
              <a:t>Unlike the MAL &amp; CSTS, this is a fully interoperable spec, but it does need an underlying transport</a:t>
            </a:r>
          </a:p>
          <a:p>
            <a:pPr lvl="2"/>
            <a:r>
              <a:rPr lang="en-US" sz="1600" dirty="0"/>
              <a:t>Standard transport bindings to space data links, SOIS Subnet Service, and DTN are defined in the spec</a:t>
            </a:r>
          </a:p>
          <a:p>
            <a:pPr lvl="1"/>
            <a:r>
              <a:rPr lang="en-US" sz="2000" dirty="0"/>
              <a:t>The service spec itself (PDUs, fields, behaviors) is fully defined as it stands, no ambiguities exist</a:t>
            </a:r>
          </a:p>
          <a:p>
            <a:pPr lvl="2"/>
            <a:r>
              <a:rPr lang="en-US" sz="1600" dirty="0"/>
              <a:t>State charts define high level behaviors</a:t>
            </a:r>
          </a:p>
          <a:p>
            <a:pPr lvl="2"/>
            <a:r>
              <a:rPr lang="en-US" sz="1600" dirty="0"/>
              <a:t>State tables carefully define each low level behaviors</a:t>
            </a:r>
          </a:p>
          <a:p>
            <a:pPr lvl="2"/>
            <a:r>
              <a:rPr lang="en-US" sz="1600" dirty="0"/>
              <a:t>All PDUs and primitives are defined </a:t>
            </a:r>
          </a:p>
          <a:p>
            <a:pPr lvl="2"/>
            <a:r>
              <a:rPr lang="en-US" sz="1600" dirty="0"/>
              <a:t>All mandatory and optional fields are carefully defined throughout the document</a:t>
            </a:r>
          </a:p>
          <a:p>
            <a:pPr lvl="2"/>
            <a:r>
              <a:rPr lang="en-US" sz="1600" dirty="0"/>
              <a:t>Conformance classes and capability sets are clearly articulated</a:t>
            </a:r>
          </a:p>
          <a:p>
            <a:pPr lvl="2"/>
            <a:r>
              <a:rPr lang="en-US" sz="1600" dirty="0"/>
              <a:t>SANA registries are fully specified</a:t>
            </a:r>
          </a:p>
          <a:p>
            <a:pPr lvl="1"/>
            <a:r>
              <a:rPr lang="en-US" sz="2000" dirty="0"/>
              <a:t>Security topics, encryption keys, and separate / merged domains are explicitly addressed</a:t>
            </a:r>
          </a:p>
          <a:p>
            <a:pPr lvl="1"/>
            <a:r>
              <a:rPr lang="en-US" sz="2000" dirty="0"/>
              <a:t>A full PICS Pro Forma is provided</a:t>
            </a:r>
          </a:p>
          <a:p>
            <a:endParaRPr lang="en-US" sz="2400" dirty="0"/>
          </a:p>
        </p:txBody>
      </p:sp>
    </p:spTree>
    <p:extLst>
      <p:ext uri="{BB962C8B-B14F-4D97-AF65-F5344CB8AC3E}">
        <p14:creationId xmlns:p14="http://schemas.microsoft.com/office/powerpoint/2010/main" val="654992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B4F-D1D8-27BE-1090-93CB35822585}"/>
              </a:ext>
            </a:extLst>
          </p:cNvPr>
          <p:cNvSpPr>
            <a:spLocks noGrp="1"/>
          </p:cNvSpPr>
          <p:nvPr>
            <p:ph type="title"/>
          </p:nvPr>
        </p:nvSpPr>
        <p:spPr/>
        <p:txBody>
          <a:bodyPr/>
          <a:lstStyle/>
          <a:p>
            <a:r>
              <a:rPr lang="en-US" dirty="0"/>
              <a:t>Clarity Comparison – 3, </a:t>
            </a:r>
            <a:r>
              <a:rPr lang="en-US" dirty="0" err="1"/>
              <a:t>cont</a:t>
            </a:r>
            <a:br>
              <a:rPr lang="en-US" dirty="0"/>
            </a:br>
            <a:r>
              <a:rPr lang="en-US" sz="1600" dirty="0"/>
              <a:t>MO MAL Message (CCSDS 521.0-P-2.0) compared to </a:t>
            </a:r>
            <a:r>
              <a:rPr lang="en-US" sz="1600" u="sng" dirty="0"/>
              <a:t>SIS AMS message standard (CCSDS 735.1-B-1)</a:t>
            </a:r>
          </a:p>
        </p:txBody>
      </p:sp>
      <p:sp>
        <p:nvSpPr>
          <p:cNvPr id="3" name="Content Placeholder 2">
            <a:extLst>
              <a:ext uri="{FF2B5EF4-FFF2-40B4-BE49-F238E27FC236}">
                <a16:creationId xmlns:a16="http://schemas.microsoft.com/office/drawing/2014/main" id="{09661D09-B025-D25E-25F8-B361D44FE189}"/>
              </a:ext>
            </a:extLst>
          </p:cNvPr>
          <p:cNvSpPr>
            <a:spLocks noGrp="1"/>
          </p:cNvSpPr>
          <p:nvPr>
            <p:ph idx="1"/>
          </p:nvPr>
        </p:nvSpPr>
        <p:spPr>
          <a:xfrm>
            <a:off x="609600" y="1129192"/>
            <a:ext cx="4447216" cy="2888151"/>
          </a:xfrm>
        </p:spPr>
        <p:txBody>
          <a:bodyPr/>
          <a:lstStyle/>
          <a:p>
            <a:r>
              <a:rPr lang="en-US" sz="2400" dirty="0"/>
              <a:t>AMS Message PDU header</a:t>
            </a:r>
          </a:p>
          <a:p>
            <a:pPr lvl="1"/>
            <a:r>
              <a:rPr lang="en-US" sz="2100" dirty="0"/>
              <a:t>One of several explicit AMS PDU header and data structure tables</a:t>
            </a:r>
          </a:p>
          <a:p>
            <a:pPr lvl="1"/>
            <a:r>
              <a:rPr lang="en-US" sz="2100" dirty="0"/>
              <a:t>No ambiguities for fields or sizes</a:t>
            </a:r>
          </a:p>
          <a:p>
            <a:pPr lvl="1"/>
            <a:r>
              <a:rPr lang="en-US" sz="2100" dirty="0"/>
              <a:t>Directly implementable based on this spec</a:t>
            </a:r>
          </a:p>
          <a:p>
            <a:pPr lvl="1"/>
            <a:endParaRPr lang="en-US" sz="2100" dirty="0"/>
          </a:p>
        </p:txBody>
      </p:sp>
      <p:pic>
        <p:nvPicPr>
          <p:cNvPr id="5" name="Picture 4">
            <a:extLst>
              <a:ext uri="{FF2B5EF4-FFF2-40B4-BE49-F238E27FC236}">
                <a16:creationId xmlns:a16="http://schemas.microsoft.com/office/drawing/2014/main" id="{2EE554CD-8031-95A2-7F37-C3FF32B07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489" y="1467787"/>
            <a:ext cx="6946986" cy="4734310"/>
          </a:xfrm>
          <a:prstGeom prst="rect">
            <a:avLst/>
          </a:prstGeom>
        </p:spPr>
      </p:pic>
    </p:spTree>
    <p:extLst>
      <p:ext uri="{BB962C8B-B14F-4D97-AF65-F5344CB8AC3E}">
        <p14:creationId xmlns:p14="http://schemas.microsoft.com/office/powerpoint/2010/main" val="26285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B4F-D1D8-27BE-1090-93CB35822585}"/>
              </a:ext>
            </a:extLst>
          </p:cNvPr>
          <p:cNvSpPr>
            <a:spLocks noGrp="1"/>
          </p:cNvSpPr>
          <p:nvPr>
            <p:ph type="title"/>
          </p:nvPr>
        </p:nvSpPr>
        <p:spPr/>
        <p:txBody>
          <a:bodyPr/>
          <a:lstStyle/>
          <a:p>
            <a:r>
              <a:rPr lang="en-US" dirty="0"/>
              <a:t>Clarity Comparison – 4</a:t>
            </a:r>
            <a:br>
              <a:rPr lang="en-US" dirty="0"/>
            </a:br>
            <a:r>
              <a:rPr lang="en-US" sz="1600" dirty="0"/>
              <a:t>MO MAL Message (CCSDS 521.0-P-2.0) compared to </a:t>
            </a:r>
            <a:r>
              <a:rPr lang="en-US" sz="1600" u="sng" dirty="0"/>
              <a:t>SLS Prox-1 link layer standard (CCSDS 211.0-B-6)</a:t>
            </a:r>
          </a:p>
        </p:txBody>
      </p:sp>
      <p:sp>
        <p:nvSpPr>
          <p:cNvPr id="3" name="Content Placeholder 2">
            <a:extLst>
              <a:ext uri="{FF2B5EF4-FFF2-40B4-BE49-F238E27FC236}">
                <a16:creationId xmlns:a16="http://schemas.microsoft.com/office/drawing/2014/main" id="{09661D09-B025-D25E-25F8-B361D44FE189}"/>
              </a:ext>
            </a:extLst>
          </p:cNvPr>
          <p:cNvSpPr>
            <a:spLocks noGrp="1"/>
          </p:cNvSpPr>
          <p:nvPr>
            <p:ph idx="1"/>
          </p:nvPr>
        </p:nvSpPr>
        <p:spPr>
          <a:xfrm>
            <a:off x="609600" y="1129192"/>
            <a:ext cx="4447216" cy="4159855"/>
          </a:xfrm>
        </p:spPr>
        <p:txBody>
          <a:bodyPr/>
          <a:lstStyle/>
          <a:p>
            <a:r>
              <a:rPr lang="en-US" sz="2400" dirty="0"/>
              <a:t>Prox-1 PDU header</a:t>
            </a:r>
          </a:p>
          <a:p>
            <a:pPr lvl="1"/>
            <a:r>
              <a:rPr lang="en-US" sz="2100" dirty="0"/>
              <a:t>The key Prox-1 PDU transfer frame header definition</a:t>
            </a:r>
          </a:p>
          <a:p>
            <a:pPr lvl="1"/>
            <a:r>
              <a:rPr lang="en-US" sz="2100" dirty="0"/>
              <a:t>No ambiguities for fields or sizes</a:t>
            </a:r>
          </a:p>
          <a:p>
            <a:pPr lvl="1"/>
            <a:r>
              <a:rPr lang="en-US" sz="2100" dirty="0"/>
              <a:t>All terms (and behaviors) are defined in the text</a:t>
            </a:r>
          </a:p>
          <a:p>
            <a:pPr lvl="1"/>
            <a:r>
              <a:rPr lang="en-US" sz="2100" dirty="0"/>
              <a:t>Directly implementable based on this spec</a:t>
            </a:r>
          </a:p>
          <a:p>
            <a:pPr lvl="1"/>
            <a:r>
              <a:rPr lang="en-US" sz="2100" dirty="0"/>
              <a:t>The spec also includes other, similarly explicit, data link frame, field, and state table protocol descriptions</a:t>
            </a:r>
          </a:p>
          <a:p>
            <a:pPr lvl="1"/>
            <a:endParaRPr lang="en-US" sz="2100" dirty="0"/>
          </a:p>
        </p:txBody>
      </p:sp>
      <p:grpSp>
        <p:nvGrpSpPr>
          <p:cNvPr id="9" name="Group 8">
            <a:extLst>
              <a:ext uri="{FF2B5EF4-FFF2-40B4-BE49-F238E27FC236}">
                <a16:creationId xmlns:a16="http://schemas.microsoft.com/office/drawing/2014/main" id="{3C84B632-FE21-0393-9901-BA9C8B727B94}"/>
              </a:ext>
            </a:extLst>
          </p:cNvPr>
          <p:cNvGrpSpPr/>
          <p:nvPr/>
        </p:nvGrpSpPr>
        <p:grpSpPr>
          <a:xfrm>
            <a:off x="5056816" y="1129192"/>
            <a:ext cx="6967538" cy="3381827"/>
            <a:chOff x="5056816" y="1129192"/>
            <a:chExt cx="6967538" cy="3381827"/>
          </a:xfrm>
        </p:grpSpPr>
        <p:pic>
          <p:nvPicPr>
            <p:cNvPr id="6" name="Picture 5">
              <a:extLst>
                <a:ext uri="{FF2B5EF4-FFF2-40B4-BE49-F238E27FC236}">
                  <a16:creationId xmlns:a16="http://schemas.microsoft.com/office/drawing/2014/main" id="{5F54A79F-B1A8-D450-0A60-068806CD9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816" y="1129192"/>
              <a:ext cx="6967538" cy="3381827"/>
            </a:xfrm>
            <a:prstGeom prst="rect">
              <a:avLst/>
            </a:prstGeom>
          </p:spPr>
        </p:pic>
        <p:cxnSp>
          <p:nvCxnSpPr>
            <p:cNvPr id="8" name="Straight Connector 7">
              <a:extLst>
                <a:ext uri="{FF2B5EF4-FFF2-40B4-BE49-F238E27FC236}">
                  <a16:creationId xmlns:a16="http://schemas.microsoft.com/office/drawing/2014/main" id="{DD5CB009-D344-4611-7823-219BDADFA6EB}"/>
                </a:ext>
              </a:extLst>
            </p:cNvPr>
            <p:cNvCxnSpPr>
              <a:cxnSpLocks/>
            </p:cNvCxnSpPr>
            <p:nvPr/>
          </p:nvCxnSpPr>
          <p:spPr bwMode="auto">
            <a:xfrm>
              <a:off x="5374568" y="1263056"/>
              <a:ext cx="0" cy="2624789"/>
            </a:xfrm>
            <a:prstGeom prst="line">
              <a:avLst/>
            </a:prstGeom>
            <a:solidFill>
              <a:srgbClr val="FFFFFF"/>
            </a:solidFill>
            <a:ln w="9525" cap="flat" cmpd="sng"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7149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325A-1181-7D73-505B-52C71842D72B}"/>
              </a:ext>
            </a:extLst>
          </p:cNvPr>
          <p:cNvSpPr>
            <a:spLocks noGrp="1"/>
          </p:cNvSpPr>
          <p:nvPr>
            <p:ph type="title"/>
          </p:nvPr>
        </p:nvSpPr>
        <p:spPr/>
        <p:txBody>
          <a:bodyPr/>
          <a:lstStyle/>
          <a:p>
            <a:r>
              <a:rPr lang="en-US" dirty="0"/>
              <a:t>CCSDS Organization and Processes </a:t>
            </a:r>
            <a:br>
              <a:rPr lang="en-US" dirty="0"/>
            </a:br>
            <a:r>
              <a:rPr lang="en-US" dirty="0"/>
              <a:t>CCSDS A02.1-Y-4</a:t>
            </a:r>
          </a:p>
        </p:txBody>
      </p:sp>
      <p:sp>
        <p:nvSpPr>
          <p:cNvPr id="3" name="Content Placeholder 2">
            <a:extLst>
              <a:ext uri="{FF2B5EF4-FFF2-40B4-BE49-F238E27FC236}">
                <a16:creationId xmlns:a16="http://schemas.microsoft.com/office/drawing/2014/main" id="{6D4E64BA-4F40-A598-047D-CE2F57F52094}"/>
              </a:ext>
            </a:extLst>
          </p:cNvPr>
          <p:cNvSpPr>
            <a:spLocks noGrp="1"/>
          </p:cNvSpPr>
          <p:nvPr>
            <p:ph idx="1"/>
          </p:nvPr>
        </p:nvSpPr>
        <p:spPr>
          <a:xfrm>
            <a:off x="609601" y="1761294"/>
            <a:ext cx="10863100" cy="3434336"/>
          </a:xfrm>
        </p:spPr>
        <p:txBody>
          <a:bodyPr/>
          <a:lstStyle/>
          <a:p>
            <a:r>
              <a:rPr lang="en-US" dirty="0"/>
              <a:t>CCSDS defines a standard set of processes for all of our Working Groups.</a:t>
            </a:r>
          </a:p>
          <a:p>
            <a:r>
              <a:rPr lang="en-US" dirty="0"/>
              <a:t>These include consensus definitions, WG requirements, and document type requirements.</a:t>
            </a:r>
          </a:p>
          <a:p>
            <a:r>
              <a:rPr lang="en-US" dirty="0"/>
              <a:t>The following pages contain text </a:t>
            </a:r>
            <a:r>
              <a:rPr lang="en-US" dirty="0">
                <a:solidFill>
                  <a:srgbClr val="0000FF"/>
                </a:solidFill>
              </a:rPr>
              <a:t>quoted verbatim </a:t>
            </a:r>
            <a:r>
              <a:rPr lang="en-US" dirty="0"/>
              <a:t>from this set of requirements as they have been presented, for the last several years, in the CCSDS “Boot Camp”.</a:t>
            </a:r>
          </a:p>
        </p:txBody>
      </p:sp>
    </p:spTree>
    <p:extLst>
      <p:ext uri="{BB962C8B-B14F-4D97-AF65-F5344CB8AC3E}">
        <p14:creationId xmlns:p14="http://schemas.microsoft.com/office/powerpoint/2010/main" val="2030541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DB4F-D1D8-27BE-1090-93CB35822585}"/>
              </a:ext>
            </a:extLst>
          </p:cNvPr>
          <p:cNvSpPr>
            <a:spLocks noGrp="1"/>
          </p:cNvSpPr>
          <p:nvPr>
            <p:ph type="title"/>
          </p:nvPr>
        </p:nvSpPr>
        <p:spPr/>
        <p:txBody>
          <a:bodyPr/>
          <a:lstStyle/>
          <a:p>
            <a:r>
              <a:rPr lang="en-US" dirty="0"/>
              <a:t>Clarity Comparison – 4, </a:t>
            </a:r>
            <a:r>
              <a:rPr lang="en-US" dirty="0" err="1"/>
              <a:t>cont</a:t>
            </a:r>
            <a:br>
              <a:rPr lang="en-US" dirty="0"/>
            </a:br>
            <a:r>
              <a:rPr lang="en-US" sz="1600" dirty="0"/>
              <a:t>MO MAL Message (CCSDS 521.0-P-2.0) compared to </a:t>
            </a:r>
            <a:r>
              <a:rPr lang="en-US" sz="1600" u="sng" dirty="0"/>
              <a:t>SLS Prox-1 link layer standard (CCSDS 211.0-B-6)</a:t>
            </a:r>
          </a:p>
        </p:txBody>
      </p:sp>
      <p:sp>
        <p:nvSpPr>
          <p:cNvPr id="3" name="Content Placeholder 2">
            <a:extLst>
              <a:ext uri="{FF2B5EF4-FFF2-40B4-BE49-F238E27FC236}">
                <a16:creationId xmlns:a16="http://schemas.microsoft.com/office/drawing/2014/main" id="{09661D09-B025-D25E-25F8-B361D44FE189}"/>
              </a:ext>
            </a:extLst>
          </p:cNvPr>
          <p:cNvSpPr>
            <a:spLocks noGrp="1"/>
          </p:cNvSpPr>
          <p:nvPr>
            <p:ph idx="1"/>
          </p:nvPr>
        </p:nvSpPr>
        <p:spPr>
          <a:xfrm>
            <a:off x="609600" y="1129192"/>
            <a:ext cx="4447216" cy="2888151"/>
          </a:xfrm>
        </p:spPr>
        <p:txBody>
          <a:bodyPr/>
          <a:lstStyle/>
          <a:p>
            <a:r>
              <a:rPr lang="en-US" sz="2000" dirty="0"/>
              <a:t>Prox-1 Protocol Layering</a:t>
            </a:r>
          </a:p>
          <a:p>
            <a:pPr lvl="1"/>
            <a:r>
              <a:rPr lang="en-US" sz="2000" dirty="0"/>
              <a:t>The key Prox-1 protocol layer behavior diagram</a:t>
            </a:r>
          </a:p>
          <a:p>
            <a:pPr lvl="1"/>
            <a:r>
              <a:rPr lang="en-US" sz="2000" dirty="0"/>
              <a:t>Several complex sublayers are described</a:t>
            </a:r>
          </a:p>
          <a:p>
            <a:pPr lvl="1"/>
            <a:r>
              <a:rPr lang="en-US" sz="2000" dirty="0"/>
              <a:t>Data transport, signaling, and management protocol / MIB elements are all clearly described</a:t>
            </a:r>
          </a:p>
          <a:p>
            <a:pPr lvl="1"/>
            <a:endParaRPr lang="en-US" sz="2000" dirty="0"/>
          </a:p>
          <a:p>
            <a:pPr lvl="1"/>
            <a:r>
              <a:rPr lang="en-US" sz="2000" dirty="0"/>
              <a:t>There is no comparable layering diagram in MO MAL, but a </a:t>
            </a:r>
            <a:r>
              <a:rPr lang="en-US" sz="2000" u="sng" dirty="0"/>
              <a:t>much</a:t>
            </a:r>
            <a:r>
              <a:rPr lang="en-US" sz="2000" dirty="0"/>
              <a:t> simpler one does appear in the MORM and ASL.</a:t>
            </a:r>
          </a:p>
          <a:p>
            <a:pPr lvl="1"/>
            <a:r>
              <a:rPr lang="en-US" sz="2000" dirty="0"/>
              <a:t>The MO MAL does have a series of separate, much smaller, activity and sequence diagrams.</a:t>
            </a:r>
          </a:p>
          <a:p>
            <a:pPr lvl="1"/>
            <a:endParaRPr lang="en-US" sz="2000" dirty="0"/>
          </a:p>
        </p:txBody>
      </p:sp>
      <p:pic>
        <p:nvPicPr>
          <p:cNvPr id="5" name="Picture 4">
            <a:extLst>
              <a:ext uri="{FF2B5EF4-FFF2-40B4-BE49-F238E27FC236}">
                <a16:creationId xmlns:a16="http://schemas.microsoft.com/office/drawing/2014/main" id="{8EC40E49-59F0-7ECC-EE98-59DD91158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778" y="1078860"/>
            <a:ext cx="6287023" cy="4983151"/>
          </a:xfrm>
          <a:prstGeom prst="rect">
            <a:avLst/>
          </a:prstGeom>
        </p:spPr>
      </p:pic>
    </p:spTree>
    <p:extLst>
      <p:ext uri="{BB962C8B-B14F-4D97-AF65-F5344CB8AC3E}">
        <p14:creationId xmlns:p14="http://schemas.microsoft.com/office/powerpoint/2010/main" val="313793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F822-0516-1877-C7AC-2547FF02E8C6}"/>
              </a:ext>
            </a:extLst>
          </p:cNvPr>
          <p:cNvSpPr>
            <a:spLocks noGrp="1"/>
          </p:cNvSpPr>
          <p:nvPr>
            <p:ph type="title"/>
          </p:nvPr>
        </p:nvSpPr>
        <p:spPr/>
        <p:txBody>
          <a:bodyPr/>
          <a:lstStyle/>
          <a:p>
            <a:r>
              <a:rPr lang="en-US" dirty="0"/>
              <a:t>Summary of Analysis of MO MAL draft, CCSDS 521.0-P-2.0</a:t>
            </a:r>
          </a:p>
        </p:txBody>
      </p:sp>
      <p:sp>
        <p:nvSpPr>
          <p:cNvPr id="3" name="Content Placeholder 2">
            <a:extLst>
              <a:ext uri="{FF2B5EF4-FFF2-40B4-BE49-F238E27FC236}">
                <a16:creationId xmlns:a16="http://schemas.microsoft.com/office/drawing/2014/main" id="{0F2C37D7-91A3-D354-29A7-F770C048E272}"/>
              </a:ext>
            </a:extLst>
          </p:cNvPr>
          <p:cNvSpPr>
            <a:spLocks noGrp="1"/>
          </p:cNvSpPr>
          <p:nvPr>
            <p:ph idx="1"/>
          </p:nvPr>
        </p:nvSpPr>
        <p:spPr>
          <a:xfrm>
            <a:off x="609600" y="997563"/>
            <a:ext cx="10863100" cy="4973253"/>
          </a:xfrm>
        </p:spPr>
        <p:txBody>
          <a:bodyPr/>
          <a:lstStyle/>
          <a:p>
            <a:r>
              <a:rPr lang="en-US" sz="2000" dirty="0"/>
              <a:t>During review a large number of missing/removed elements, undefined terms, vague statements, and disconnects were identified</a:t>
            </a:r>
          </a:p>
          <a:p>
            <a:r>
              <a:rPr lang="en-US" sz="2000" dirty="0"/>
              <a:t>In comparison to other, similarly classified, CCSDS documents it is clear that this document, in its current form, is mischaracterized as a Blue Book</a:t>
            </a:r>
          </a:p>
          <a:p>
            <a:endParaRPr lang="en-US" sz="2000" dirty="0"/>
          </a:p>
          <a:p>
            <a:r>
              <a:rPr lang="en-US" sz="2000" dirty="0"/>
              <a:t>During analysis it became clear that the document, while styled and formatted as a Blue Book, did not, in fact, meet the test of:</a:t>
            </a:r>
          </a:p>
          <a:p>
            <a:pPr lvl="1"/>
            <a:r>
              <a:rPr lang="en-US" altLang="en-US" sz="1600" dirty="0">
                <a:solidFill>
                  <a:srgbClr val="C403DA"/>
                </a:solidFill>
              </a:rPr>
              <a:t>“complete, unambiguous and at a sufficient level of technical detail that they can be directly implemented and used for space-mission interoperability and cross support”</a:t>
            </a:r>
          </a:p>
          <a:p>
            <a:endParaRPr lang="en-US" sz="2000" dirty="0"/>
          </a:p>
          <a:p>
            <a:r>
              <a:rPr lang="en-US" sz="2000" dirty="0"/>
              <a:t>Accordingly the SEA recommendation is that it either: </a:t>
            </a:r>
          </a:p>
          <a:p>
            <a:pPr lvl="1"/>
            <a:r>
              <a:rPr lang="en-US" sz="1600" dirty="0"/>
              <a:t>Be reformatted as a Magenta Book to align with its current inherent nature as a “foundational” reference spec for the separate, interoperable, MO bindings, or</a:t>
            </a:r>
          </a:p>
          <a:p>
            <a:pPr lvl="1"/>
            <a:r>
              <a:rPr lang="en-US" sz="1600" dirty="0"/>
              <a:t>Be extensively re-written to comply with actual CCSDS Blue Book standards</a:t>
            </a:r>
          </a:p>
          <a:p>
            <a:pPr lvl="1"/>
            <a:endParaRPr lang="en-US" sz="1600" dirty="0"/>
          </a:p>
          <a:p>
            <a:pPr lvl="1"/>
            <a:r>
              <a:rPr lang="en-US" sz="1600" dirty="0"/>
              <a:t>In addition, the document must be scrubbed, end to end, and all of the identified lapses and issues, and all related issues that appear elsewhere in the document, must be remedied.</a:t>
            </a:r>
          </a:p>
          <a:p>
            <a:endParaRPr lang="en-US" sz="2000" dirty="0"/>
          </a:p>
        </p:txBody>
      </p:sp>
    </p:spTree>
    <p:extLst>
      <p:ext uri="{BB962C8B-B14F-4D97-AF65-F5344CB8AC3E}">
        <p14:creationId xmlns:p14="http://schemas.microsoft.com/office/powerpoint/2010/main" val="2129142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F447-A8FC-0BEB-CF8D-E43BAAAC9A35}"/>
              </a:ext>
            </a:extLst>
          </p:cNvPr>
          <p:cNvSpPr>
            <a:spLocks noGrp="1"/>
          </p:cNvSpPr>
          <p:nvPr>
            <p:ph type="title"/>
          </p:nvPr>
        </p:nvSpPr>
        <p:spPr>
          <a:xfrm>
            <a:off x="609600" y="2758845"/>
            <a:ext cx="10972800" cy="1143000"/>
          </a:xfrm>
        </p:spPr>
        <p:txBody>
          <a:bodyPr/>
          <a:lstStyle/>
          <a:p>
            <a:r>
              <a:rPr lang="en-US" sz="8000" dirty="0">
                <a:solidFill>
                  <a:srgbClr val="FF0000"/>
                </a:solidFill>
              </a:rPr>
              <a:t>BACKUP</a:t>
            </a:r>
          </a:p>
        </p:txBody>
      </p:sp>
    </p:spTree>
    <p:extLst>
      <p:ext uri="{BB962C8B-B14F-4D97-AF65-F5344CB8AC3E}">
        <p14:creationId xmlns:p14="http://schemas.microsoft.com/office/powerpoint/2010/main" val="311952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t>Why you should care about </a:t>
            </a:r>
            <a:r>
              <a:rPr lang="ja-JP" altLang="en-US"/>
              <a:t>“</a:t>
            </a:r>
            <a:r>
              <a:rPr lang="en-US" altLang="ja-JP"/>
              <a:t>colors</a:t>
            </a:r>
            <a:r>
              <a:rPr lang="ja-JP" altLang="en-US"/>
              <a:t>”</a:t>
            </a:r>
            <a:r>
              <a:rPr lang="en-US" altLang="ja-JP"/>
              <a:t>?</a:t>
            </a:r>
            <a:endParaRPr lang="en-US" altLang="en-US"/>
          </a:p>
        </p:txBody>
      </p:sp>
      <p:sp>
        <p:nvSpPr>
          <p:cNvPr id="25602" name="Content Placeholder 3"/>
          <p:cNvSpPr>
            <a:spLocks noGrp="1"/>
          </p:cNvSpPr>
          <p:nvPr>
            <p:ph idx="1"/>
          </p:nvPr>
        </p:nvSpPr>
        <p:spPr bwMode="auto">
          <a:xfrm>
            <a:off x="742566" y="909638"/>
            <a:ext cx="10420478" cy="4652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dirty="0"/>
              <a:t>CCSDS has defined different book categories for a reason …</a:t>
            </a:r>
          </a:p>
          <a:p>
            <a:pPr lvl="1"/>
            <a:r>
              <a:rPr lang="en-US" altLang="en-US" sz="2000" dirty="0"/>
              <a:t>Different technical contents</a:t>
            </a:r>
          </a:p>
          <a:p>
            <a:pPr lvl="1"/>
            <a:r>
              <a:rPr lang="en-US" altLang="en-US" sz="2000" dirty="0"/>
              <a:t>Different purposes</a:t>
            </a:r>
          </a:p>
          <a:p>
            <a:pPr lvl="1"/>
            <a:r>
              <a:rPr lang="en-US" altLang="en-US" sz="2000" dirty="0"/>
              <a:t>Different styles (and templates…)</a:t>
            </a:r>
          </a:p>
          <a:p>
            <a:pPr lvl="1"/>
            <a:r>
              <a:rPr lang="en-US" altLang="en-US" sz="2000" dirty="0"/>
              <a:t>Different approval procedures &amp; criteria</a:t>
            </a:r>
          </a:p>
          <a:p>
            <a:pPr lvl="1"/>
            <a:endParaRPr lang="en-US" altLang="en-US" sz="2000" dirty="0"/>
          </a:p>
          <a:p>
            <a:r>
              <a:rPr lang="en-US" altLang="en-US" sz="2400" dirty="0"/>
              <a:t>Because of these real distinctions it is usually not possible to just </a:t>
            </a:r>
            <a:r>
              <a:rPr lang="ja-JP" altLang="en-US" sz="2400"/>
              <a:t>“</a:t>
            </a:r>
            <a:r>
              <a:rPr lang="en-US" altLang="ja-JP" sz="2400" dirty="0"/>
              <a:t>paint a book a different color</a:t>
            </a:r>
            <a:r>
              <a:rPr lang="ja-JP" altLang="en-US" sz="2400"/>
              <a:t>”</a:t>
            </a:r>
            <a:endParaRPr lang="en-US" altLang="ja-JP" sz="2400" dirty="0"/>
          </a:p>
          <a:p>
            <a:pPr lvl="1"/>
            <a:r>
              <a:rPr lang="en-US" altLang="en-US" sz="2000" dirty="0"/>
              <a:t>Not OK to “upgrade” a book because you want it to be Blue / Normative</a:t>
            </a:r>
          </a:p>
          <a:p>
            <a:pPr lvl="1"/>
            <a:r>
              <a:rPr lang="en-US" altLang="en-US" sz="2000" dirty="0"/>
              <a:t>Also not OK to </a:t>
            </a:r>
            <a:r>
              <a:rPr lang="ja-JP" altLang="en-US" sz="2000"/>
              <a:t>“</a:t>
            </a:r>
            <a:r>
              <a:rPr lang="en-US" altLang="ja-JP" sz="2000" dirty="0"/>
              <a:t>downgrade</a:t>
            </a:r>
            <a:r>
              <a:rPr lang="ja-JP" altLang="en-US" sz="2000"/>
              <a:t>”</a:t>
            </a:r>
            <a:r>
              <a:rPr lang="en-US" altLang="ja-JP" sz="2000" dirty="0"/>
              <a:t> a book because of personal or agency preferences about what is an acceptable standard</a:t>
            </a:r>
          </a:p>
          <a:p>
            <a:pPr lvl="1"/>
            <a:r>
              <a:rPr lang="en-US" altLang="en-US" sz="2000" dirty="0"/>
              <a:t>It is up to the agencies to determine whether they will adopt a CCSDS recommendation as an agency standard, but that is a separate issue from the content of the book</a:t>
            </a:r>
          </a:p>
          <a:p>
            <a:pPr lvl="1"/>
            <a:endParaRPr lang="en-US" altLang="en-US" sz="2000" dirty="0"/>
          </a:p>
          <a:p>
            <a:r>
              <a:rPr lang="en-US" altLang="en-US" sz="2400" dirty="0"/>
              <a:t>Producing books with incorrect or inappropriate content or format just makes more work for everyone, WG, tech editor, CESG, and agencies</a:t>
            </a:r>
          </a:p>
          <a:p>
            <a:endParaRPr lang="en-US" altLang="en-US" sz="2400" dirty="0"/>
          </a:p>
        </p:txBody>
      </p:sp>
      <p:sp>
        <p:nvSpPr>
          <p:cNvPr id="25603" name="Date Placeholder 1"/>
          <p:cNvSpPr>
            <a:spLocks noGrp="1"/>
          </p:cNvSpPr>
          <p:nvPr>
            <p:ph type="dt" sz="quarter" idx="10"/>
          </p:nvPr>
        </p:nvSpPr>
        <p:spPr bwMode="auto">
          <a:xfrm>
            <a:off x="0" y="6553200"/>
            <a:ext cx="1731963" cy="26828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defRPr sz="1000" b="0" kern="1200">
                <a:solidFill>
                  <a:srgbClr val="333399"/>
                </a:solidFill>
                <a:latin typeface="Arial" charset="0"/>
                <a:ea typeface="+mn-ea"/>
                <a:cs typeface="+mn-cs"/>
              </a:defRPr>
            </a:lvl1pPr>
            <a:lvl2pPr marL="4572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2pPr>
            <a:lvl3pPr marL="9144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3pPr>
            <a:lvl4pPr marL="13716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4pPr>
            <a:lvl5pPr marL="18288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5pPr>
            <a:lvl6pPr marL="2286000" algn="l" defTabSz="914400" rtl="0" eaLnBrk="1" latinLnBrk="0" hangingPunct="1">
              <a:defRPr b="1" kern="1200">
                <a:solidFill>
                  <a:schemeClr val="tx1"/>
                </a:solidFill>
                <a:latin typeface="Arial" charset="0"/>
                <a:ea typeface="ＭＳ Ｐゴシック" charset="-128"/>
                <a:cs typeface="+mn-cs"/>
              </a:defRPr>
            </a:lvl6pPr>
            <a:lvl7pPr marL="2743200" algn="l" defTabSz="914400" rtl="0" eaLnBrk="1" latinLnBrk="0" hangingPunct="1">
              <a:defRPr b="1" kern="1200">
                <a:solidFill>
                  <a:schemeClr val="tx1"/>
                </a:solidFill>
                <a:latin typeface="Arial" charset="0"/>
                <a:ea typeface="ＭＳ Ｐゴシック" charset="-128"/>
                <a:cs typeface="+mn-cs"/>
              </a:defRPr>
            </a:lvl7pPr>
            <a:lvl8pPr marL="3200400" algn="l" defTabSz="914400" rtl="0" eaLnBrk="1" latinLnBrk="0" hangingPunct="1">
              <a:defRPr b="1" kern="1200">
                <a:solidFill>
                  <a:schemeClr val="tx1"/>
                </a:solidFill>
                <a:latin typeface="Arial" charset="0"/>
                <a:ea typeface="ＭＳ Ｐゴシック" charset="-128"/>
                <a:cs typeface="+mn-cs"/>
              </a:defRPr>
            </a:lvl8pPr>
            <a:lvl9pPr marL="3657600" algn="l" defTabSz="914400" rtl="0" eaLnBrk="1" latinLnBrk="0" hangingPunct="1">
              <a:defRPr b="1" kern="1200">
                <a:solidFill>
                  <a:schemeClr val="tx1"/>
                </a:solidFill>
                <a:latin typeface="Arial" charset="0"/>
                <a:ea typeface="ＭＳ Ｐゴシック" charset="-128"/>
                <a:cs typeface="+mn-cs"/>
              </a:defRPr>
            </a:lvl9pPr>
          </a:lstStyle>
          <a:p>
            <a:r>
              <a:rPr lang="en-US" dirty="0"/>
              <a:t>Oct 2019</a:t>
            </a:r>
            <a:endParaRPr lang="en-US" altLang="en-US" sz="1000" b="0" dirty="0">
              <a:solidFill>
                <a:srgbClr val="3333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e Placeholder 3"/>
          <p:cNvSpPr>
            <a:spLocks noGrp="1"/>
          </p:cNvSpPr>
          <p:nvPr>
            <p:ph type="dt" sz="quarter" idx="10"/>
          </p:nvPr>
        </p:nvSpPr>
        <p:spPr bwMode="auto">
          <a:xfrm>
            <a:off x="0" y="6553200"/>
            <a:ext cx="1731963" cy="26828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defRPr sz="1000" b="0" kern="1200">
                <a:solidFill>
                  <a:srgbClr val="333399"/>
                </a:solidFill>
                <a:latin typeface="Arial" charset="0"/>
                <a:ea typeface="+mn-ea"/>
                <a:cs typeface="+mn-cs"/>
              </a:defRPr>
            </a:lvl1pPr>
            <a:lvl2pPr marL="4572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2pPr>
            <a:lvl3pPr marL="9144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3pPr>
            <a:lvl4pPr marL="13716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4pPr>
            <a:lvl5pPr marL="18288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5pPr>
            <a:lvl6pPr marL="2286000" algn="l" defTabSz="914400" rtl="0" eaLnBrk="1" latinLnBrk="0" hangingPunct="1">
              <a:defRPr b="1" kern="1200">
                <a:solidFill>
                  <a:schemeClr val="tx1"/>
                </a:solidFill>
                <a:latin typeface="Arial" charset="0"/>
                <a:ea typeface="ＭＳ Ｐゴシック" charset="-128"/>
                <a:cs typeface="+mn-cs"/>
              </a:defRPr>
            </a:lvl6pPr>
            <a:lvl7pPr marL="2743200" algn="l" defTabSz="914400" rtl="0" eaLnBrk="1" latinLnBrk="0" hangingPunct="1">
              <a:defRPr b="1" kern="1200">
                <a:solidFill>
                  <a:schemeClr val="tx1"/>
                </a:solidFill>
                <a:latin typeface="Arial" charset="0"/>
                <a:ea typeface="ＭＳ Ｐゴシック" charset="-128"/>
                <a:cs typeface="+mn-cs"/>
              </a:defRPr>
            </a:lvl7pPr>
            <a:lvl8pPr marL="3200400" algn="l" defTabSz="914400" rtl="0" eaLnBrk="1" latinLnBrk="0" hangingPunct="1">
              <a:defRPr b="1" kern="1200">
                <a:solidFill>
                  <a:schemeClr val="tx1"/>
                </a:solidFill>
                <a:latin typeface="Arial" charset="0"/>
                <a:ea typeface="ＭＳ Ｐゴシック" charset="-128"/>
                <a:cs typeface="+mn-cs"/>
              </a:defRPr>
            </a:lvl8pPr>
            <a:lvl9pPr marL="3657600" algn="l" defTabSz="914400" rtl="0" eaLnBrk="1" latinLnBrk="0" hangingPunct="1">
              <a:defRPr b="1" kern="1200">
                <a:solidFill>
                  <a:schemeClr val="tx1"/>
                </a:solidFill>
                <a:latin typeface="Arial" charset="0"/>
                <a:ea typeface="ＭＳ Ｐゴシック" charset="-128"/>
                <a:cs typeface="+mn-cs"/>
              </a:defRPr>
            </a:lvl9pPr>
          </a:lstStyle>
          <a:p>
            <a:r>
              <a:rPr lang="en-US" dirty="0"/>
              <a:t>Boot Camp - Oct 2019</a:t>
            </a:r>
            <a:endParaRPr lang="en-US" altLang="en-US" sz="1000" b="0" dirty="0">
              <a:solidFill>
                <a:srgbClr val="333399"/>
              </a:solidFill>
            </a:endParaRPr>
          </a:p>
        </p:txBody>
      </p:sp>
      <p:sp>
        <p:nvSpPr>
          <p:cNvPr id="29698" name="Rectangle 2"/>
          <p:cNvSpPr>
            <a:spLocks noGrp="1" noChangeArrowheads="1"/>
          </p:cNvSpPr>
          <p:nvPr>
            <p:ph type="title"/>
          </p:nvPr>
        </p:nvSpPr>
        <p:spPr bwMode="auto">
          <a:xfrm>
            <a:off x="2209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t>Book Type Definitions (1 of 5)</a:t>
            </a:r>
          </a:p>
        </p:txBody>
      </p:sp>
      <p:sp>
        <p:nvSpPr>
          <p:cNvPr id="29699" name="Rectangle 3"/>
          <p:cNvSpPr>
            <a:spLocks noGrp="1" noChangeArrowheads="1"/>
          </p:cNvSpPr>
          <p:nvPr>
            <p:ph type="body" idx="1"/>
          </p:nvPr>
        </p:nvSpPr>
        <p:spPr bwMode="auto">
          <a:xfrm>
            <a:off x="656649" y="762000"/>
            <a:ext cx="10917567"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000" dirty="0"/>
              <a:t>From the revised “</a:t>
            </a:r>
            <a:r>
              <a:rPr lang="en-US" altLang="ja-JP" sz="2000" i="1" dirty="0"/>
              <a:t>Organization and Processes for the Consultative Committee for Space Data Systems</a:t>
            </a:r>
            <a:r>
              <a:rPr lang="en-US" altLang="en-US" sz="2000" i="1" dirty="0"/>
              <a:t>”</a:t>
            </a:r>
            <a:r>
              <a:rPr lang="en-US" altLang="ja-JP" sz="2000" i="1" dirty="0"/>
              <a:t>. </a:t>
            </a:r>
            <a:r>
              <a:rPr lang="en-US" altLang="ja-JP" sz="2000" dirty="0"/>
              <a:t>CCSDS A02.1-Y-4, Yellow Book. Issue 4. Jan 2016.</a:t>
            </a:r>
          </a:p>
          <a:p>
            <a:endParaRPr lang="en-US" altLang="en-US" sz="2000" dirty="0">
              <a:solidFill>
                <a:srgbClr val="0021DE"/>
              </a:solidFill>
            </a:endParaRPr>
          </a:p>
          <a:p>
            <a:r>
              <a:rPr lang="en-US" altLang="en-US" sz="2000" dirty="0">
                <a:solidFill>
                  <a:srgbClr val="0000FF"/>
                </a:solidFill>
              </a:rPr>
              <a:t>RECOMMENDED STANDARDS (BLUE BOOK)</a:t>
            </a:r>
          </a:p>
          <a:p>
            <a:r>
              <a:rPr lang="en-US" altLang="en-US" sz="1600" dirty="0">
                <a:solidFill>
                  <a:srgbClr val="0000FF"/>
                </a:solidFill>
              </a:rPr>
              <a:t>CCSDS Recommended Standards (Blue Books) define specific interfaces, technical capabilities, or protocols, or provide prescriptive and/or normative definitions of interfaces, protocols, or other controlling standards such as encoding approaches. </a:t>
            </a:r>
          </a:p>
          <a:p>
            <a:r>
              <a:rPr lang="en-US" altLang="en-US" sz="1600" dirty="0">
                <a:solidFill>
                  <a:srgbClr val="C403DA"/>
                </a:solidFill>
              </a:rPr>
              <a:t>Recommended Standards must be complete, unambiguous and at a sufficient level of technical detail that they can be directly implemented and used for space-mission interoperability and cross support. </a:t>
            </a:r>
          </a:p>
          <a:p>
            <a:r>
              <a:rPr lang="en-US" altLang="en-US" sz="1600" dirty="0">
                <a:solidFill>
                  <a:srgbClr val="0000FF"/>
                </a:solidFill>
              </a:rPr>
              <a:t>Recommended Standards must say very clearly, “These are the technical properties of what the implementer must build and how it must behave if it is to be compliant and interoperable.” </a:t>
            </a:r>
          </a:p>
          <a:p>
            <a:endParaRPr lang="en-US" altLang="en-US" sz="1600" dirty="0">
              <a:solidFill>
                <a:srgbClr val="0000FF"/>
              </a:solidFill>
            </a:endParaRPr>
          </a:p>
          <a:p>
            <a:r>
              <a:rPr lang="en-US" altLang="en-US" sz="1600" dirty="0">
                <a:solidFill>
                  <a:srgbClr val="0000FF"/>
                </a:solidFill>
              </a:rPr>
              <a:t>Blue Books may be of three different types:</a:t>
            </a:r>
          </a:p>
          <a:p>
            <a:pPr marL="346075" lvl="1" indent="0">
              <a:buNone/>
            </a:pPr>
            <a:r>
              <a:rPr lang="en-US" altLang="en-US" sz="1300" dirty="0">
                <a:solidFill>
                  <a:srgbClr val="C403DA"/>
                </a:solidFill>
              </a:rPr>
              <a:t>1) CCSDS Recommended Standard </a:t>
            </a:r>
            <a:r>
              <a:rPr lang="en-US" altLang="en-US" sz="1300" dirty="0">
                <a:solidFill>
                  <a:srgbClr val="0000FF"/>
                </a:solidFill>
              </a:rPr>
              <a:t>(a document that internally contains a native specification developed by CCSDS);</a:t>
            </a:r>
          </a:p>
          <a:p>
            <a:pPr marL="346075" lvl="1" indent="0">
              <a:buNone/>
            </a:pPr>
            <a:r>
              <a:rPr lang="en-US" altLang="en-US" sz="1300" dirty="0">
                <a:solidFill>
                  <a:srgbClr val="C403DA"/>
                </a:solidFill>
              </a:rPr>
              <a:t>2) CCSDS Recommended Standard</a:t>
            </a:r>
            <a:r>
              <a:rPr lang="en-US" altLang="en-US" sz="1300" dirty="0">
                <a:solidFill>
                  <a:srgbClr val="0000FF"/>
                </a:solidFill>
              </a:rPr>
              <a:t>: </a:t>
            </a:r>
            <a:r>
              <a:rPr lang="en-US" altLang="en-US" sz="1300" dirty="0">
                <a:solidFill>
                  <a:srgbClr val="C403DA"/>
                </a:solidFill>
              </a:rPr>
              <a:t>Adaptation Profile </a:t>
            </a:r>
            <a:r>
              <a:rPr lang="en-US" altLang="en-US" sz="1300" dirty="0">
                <a:solidFill>
                  <a:srgbClr val="0000FF"/>
                </a:solidFill>
              </a:rPr>
              <a:t>(a document that adopts/adapts a native specification developed somewhere else, such as by another standards organization);</a:t>
            </a:r>
          </a:p>
          <a:p>
            <a:pPr marL="346075" lvl="1" indent="0">
              <a:buNone/>
            </a:pPr>
            <a:r>
              <a:rPr lang="en-US" altLang="en-US" sz="1300" dirty="0">
                <a:solidFill>
                  <a:srgbClr val="C403DA"/>
                </a:solidFill>
              </a:rPr>
              <a:t>3) CCSDS Recommended Standard: Utilization Profile </a:t>
            </a:r>
            <a:r>
              <a:rPr lang="en-US" altLang="en-US" sz="1300" dirty="0">
                <a:solidFill>
                  <a:srgbClr val="0000FF"/>
                </a:solidFill>
              </a:rPr>
              <a:t>(a document that specifies how to use one or more existing CCSDS Blue Books or other normative standards to perform a particular function).</a:t>
            </a:r>
          </a:p>
          <a:p>
            <a:endParaRPr lang="en-US" altLang="en-US" sz="1600" dirty="0">
              <a:solidFill>
                <a:srgbClr val="0000FF"/>
              </a:solidFill>
            </a:endParaRPr>
          </a:p>
          <a:p>
            <a:r>
              <a:rPr lang="en-US" altLang="en-US" sz="1600" dirty="0">
                <a:solidFill>
                  <a:srgbClr val="0000FF"/>
                </a:solidFill>
              </a:rPr>
              <a:t>Blue Books defining communications protocols must include a Protocol Implementation Conformance Statement (PICS) proforma as a normative annex.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Date Placeholder 3"/>
          <p:cNvSpPr>
            <a:spLocks noGrp="1"/>
          </p:cNvSpPr>
          <p:nvPr>
            <p:ph type="dt" sz="quarter" idx="10"/>
          </p:nvPr>
        </p:nvSpPr>
        <p:spPr bwMode="auto">
          <a:xfrm>
            <a:off x="0" y="6553200"/>
            <a:ext cx="1731963" cy="26828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defRPr sz="1000" b="0" kern="1200">
                <a:solidFill>
                  <a:srgbClr val="333399"/>
                </a:solidFill>
                <a:latin typeface="Arial" charset="0"/>
                <a:ea typeface="+mn-ea"/>
                <a:cs typeface="+mn-cs"/>
              </a:defRPr>
            </a:lvl1pPr>
            <a:lvl2pPr marL="4572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2pPr>
            <a:lvl3pPr marL="9144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3pPr>
            <a:lvl4pPr marL="13716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4pPr>
            <a:lvl5pPr marL="18288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5pPr>
            <a:lvl6pPr marL="2286000" algn="l" defTabSz="914400" rtl="0" eaLnBrk="1" latinLnBrk="0" hangingPunct="1">
              <a:defRPr b="1" kern="1200">
                <a:solidFill>
                  <a:schemeClr val="tx1"/>
                </a:solidFill>
                <a:latin typeface="Arial" charset="0"/>
                <a:ea typeface="ＭＳ Ｐゴシック" charset="-128"/>
                <a:cs typeface="+mn-cs"/>
              </a:defRPr>
            </a:lvl6pPr>
            <a:lvl7pPr marL="2743200" algn="l" defTabSz="914400" rtl="0" eaLnBrk="1" latinLnBrk="0" hangingPunct="1">
              <a:defRPr b="1" kern="1200">
                <a:solidFill>
                  <a:schemeClr val="tx1"/>
                </a:solidFill>
                <a:latin typeface="Arial" charset="0"/>
                <a:ea typeface="ＭＳ Ｐゴシック" charset="-128"/>
                <a:cs typeface="+mn-cs"/>
              </a:defRPr>
            </a:lvl7pPr>
            <a:lvl8pPr marL="3200400" algn="l" defTabSz="914400" rtl="0" eaLnBrk="1" latinLnBrk="0" hangingPunct="1">
              <a:defRPr b="1" kern="1200">
                <a:solidFill>
                  <a:schemeClr val="tx1"/>
                </a:solidFill>
                <a:latin typeface="Arial" charset="0"/>
                <a:ea typeface="ＭＳ Ｐゴシック" charset="-128"/>
                <a:cs typeface="+mn-cs"/>
              </a:defRPr>
            </a:lvl8pPr>
            <a:lvl9pPr marL="3657600" algn="l" defTabSz="914400" rtl="0" eaLnBrk="1" latinLnBrk="0" hangingPunct="1">
              <a:defRPr b="1" kern="1200">
                <a:solidFill>
                  <a:schemeClr val="tx1"/>
                </a:solidFill>
                <a:latin typeface="Arial" charset="0"/>
                <a:ea typeface="ＭＳ Ｐゴシック" charset="-128"/>
                <a:cs typeface="+mn-cs"/>
              </a:defRPr>
            </a:lvl9pPr>
          </a:lstStyle>
          <a:p>
            <a:r>
              <a:rPr lang="en-US" dirty="0"/>
              <a:t>Boot Camp - Oct 2019</a:t>
            </a:r>
            <a:endParaRPr lang="en-US" altLang="en-US" sz="1000" b="0" dirty="0">
              <a:solidFill>
                <a:srgbClr val="333399"/>
              </a:solidFill>
            </a:endParaRPr>
          </a:p>
        </p:txBody>
      </p:sp>
      <p:sp>
        <p:nvSpPr>
          <p:cNvPr id="31746" name="Rectangle 2"/>
          <p:cNvSpPr>
            <a:spLocks noGrp="1" noChangeArrowheads="1"/>
          </p:cNvSpPr>
          <p:nvPr>
            <p:ph type="title"/>
          </p:nvPr>
        </p:nvSpPr>
        <p:spPr bwMode="auto">
          <a:xfrm>
            <a:off x="2209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t>Book Type Definitions (2 of 5)</a:t>
            </a:r>
          </a:p>
        </p:txBody>
      </p:sp>
      <p:sp>
        <p:nvSpPr>
          <p:cNvPr id="31747" name="Rectangle 3"/>
          <p:cNvSpPr>
            <a:spLocks noGrp="1" noChangeArrowheads="1"/>
          </p:cNvSpPr>
          <p:nvPr>
            <p:ph type="body" idx="1"/>
          </p:nvPr>
        </p:nvSpPr>
        <p:spPr bwMode="auto">
          <a:xfrm>
            <a:off x="767114" y="1165226"/>
            <a:ext cx="10193411" cy="546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70000"/>
              </a:lnSpc>
            </a:pPr>
            <a:r>
              <a:rPr lang="en-US" altLang="en-US" sz="2400" dirty="0">
                <a:solidFill>
                  <a:srgbClr val="0000FF"/>
                </a:solidFill>
              </a:rPr>
              <a:t>RECOMMENDED PRACTICES (MAGENTA BOOK)</a:t>
            </a:r>
          </a:p>
          <a:p>
            <a:pPr>
              <a:lnSpc>
                <a:spcPct val="70000"/>
              </a:lnSpc>
            </a:pPr>
            <a:r>
              <a:rPr lang="en-US" altLang="en-US" sz="2000" dirty="0">
                <a:solidFill>
                  <a:srgbClr val="0000FF"/>
                </a:solidFill>
              </a:rPr>
              <a:t>CCSDS Recommended Practices (Magenta Books) are the consensus results of CCSDS community deliberations and provide a way to capture “best” or “state-of- the-art” approaches for applying or using standards or for documenting reference architectures and other formal specifications. </a:t>
            </a:r>
          </a:p>
          <a:p>
            <a:pPr>
              <a:lnSpc>
                <a:spcPct val="70000"/>
              </a:lnSpc>
            </a:pPr>
            <a:r>
              <a:rPr lang="en-US" altLang="en-US" sz="2000" dirty="0">
                <a:solidFill>
                  <a:srgbClr val="C403DA"/>
                </a:solidFill>
              </a:rPr>
              <a:t>Magenta Books may document guidelines for standardized processes or procedures for accomplishing tasks. They may document reference models or reference architectures to assist in the design, use, description, or selection of one or more standards. </a:t>
            </a:r>
          </a:p>
          <a:p>
            <a:pPr>
              <a:lnSpc>
                <a:spcPct val="70000"/>
              </a:lnSpc>
            </a:pPr>
            <a:r>
              <a:rPr lang="en-US" altLang="en-US" sz="2000" dirty="0">
                <a:solidFill>
                  <a:srgbClr val="0000FF"/>
                </a:solidFill>
              </a:rPr>
              <a:t>Practices say, “Here is how the community recommends that one should carry out or describe this particular kind of operation at present, or how the community recommends that it should be carried out in the future.”</a:t>
            </a:r>
          </a:p>
          <a:p>
            <a:pPr>
              <a:lnSpc>
                <a:spcPct val="70000"/>
              </a:lnSpc>
            </a:pPr>
            <a:r>
              <a:rPr lang="en-US" altLang="en-US" sz="2000" dirty="0">
                <a:solidFill>
                  <a:srgbClr val="0000FF"/>
                </a:solidFill>
              </a:rPr>
              <a:t>While these guidelines are generally different in scope and style from protocol standards, their establishment needs a similar process [to that used for Blue Books] for consensus building.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Date Placeholder 3"/>
          <p:cNvSpPr>
            <a:spLocks noGrp="1"/>
          </p:cNvSpPr>
          <p:nvPr>
            <p:ph type="dt" sz="quarter" idx="10"/>
          </p:nvPr>
        </p:nvSpPr>
        <p:spPr bwMode="auto">
          <a:xfrm>
            <a:off x="0" y="6553200"/>
            <a:ext cx="1731963" cy="26828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defRPr sz="1000" b="0" kern="1200">
                <a:solidFill>
                  <a:srgbClr val="333399"/>
                </a:solidFill>
                <a:latin typeface="Arial" charset="0"/>
                <a:ea typeface="+mn-ea"/>
                <a:cs typeface="+mn-cs"/>
              </a:defRPr>
            </a:lvl1pPr>
            <a:lvl2pPr marL="4572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2pPr>
            <a:lvl3pPr marL="9144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3pPr>
            <a:lvl4pPr marL="13716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4pPr>
            <a:lvl5pPr marL="18288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5pPr>
            <a:lvl6pPr marL="2286000" algn="l" defTabSz="914400" rtl="0" eaLnBrk="1" latinLnBrk="0" hangingPunct="1">
              <a:defRPr b="1" kern="1200">
                <a:solidFill>
                  <a:schemeClr val="tx1"/>
                </a:solidFill>
                <a:latin typeface="Arial" charset="0"/>
                <a:ea typeface="ＭＳ Ｐゴシック" charset="-128"/>
                <a:cs typeface="+mn-cs"/>
              </a:defRPr>
            </a:lvl6pPr>
            <a:lvl7pPr marL="2743200" algn="l" defTabSz="914400" rtl="0" eaLnBrk="1" latinLnBrk="0" hangingPunct="1">
              <a:defRPr b="1" kern="1200">
                <a:solidFill>
                  <a:schemeClr val="tx1"/>
                </a:solidFill>
                <a:latin typeface="Arial" charset="0"/>
                <a:ea typeface="ＭＳ Ｐゴシック" charset="-128"/>
                <a:cs typeface="+mn-cs"/>
              </a:defRPr>
            </a:lvl7pPr>
            <a:lvl8pPr marL="3200400" algn="l" defTabSz="914400" rtl="0" eaLnBrk="1" latinLnBrk="0" hangingPunct="1">
              <a:defRPr b="1" kern="1200">
                <a:solidFill>
                  <a:schemeClr val="tx1"/>
                </a:solidFill>
                <a:latin typeface="Arial" charset="0"/>
                <a:ea typeface="ＭＳ Ｐゴシック" charset="-128"/>
                <a:cs typeface="+mn-cs"/>
              </a:defRPr>
            </a:lvl8pPr>
            <a:lvl9pPr marL="3657600" algn="l" defTabSz="914400" rtl="0" eaLnBrk="1" latinLnBrk="0" hangingPunct="1">
              <a:defRPr b="1" kern="1200">
                <a:solidFill>
                  <a:schemeClr val="tx1"/>
                </a:solidFill>
                <a:latin typeface="Arial" charset="0"/>
                <a:ea typeface="ＭＳ Ｐゴシック" charset="-128"/>
                <a:cs typeface="+mn-cs"/>
              </a:defRPr>
            </a:lvl9pPr>
          </a:lstStyle>
          <a:p>
            <a:r>
              <a:rPr lang="en-US" dirty="0"/>
              <a:t>Boot Camp - Oct 2019</a:t>
            </a:r>
            <a:endParaRPr lang="en-US" altLang="en-US" sz="1000" b="0" dirty="0">
              <a:solidFill>
                <a:srgbClr val="333399"/>
              </a:solidFill>
            </a:endParaRPr>
          </a:p>
        </p:txBody>
      </p:sp>
      <p:sp>
        <p:nvSpPr>
          <p:cNvPr id="33794" name="Rectangle 2"/>
          <p:cNvSpPr>
            <a:spLocks noGrp="1" noChangeArrowheads="1"/>
          </p:cNvSpPr>
          <p:nvPr>
            <p:ph type="title"/>
          </p:nvPr>
        </p:nvSpPr>
        <p:spPr bwMode="auto">
          <a:xfrm>
            <a:off x="2209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t>Book Type Definitions (3 of 5)</a:t>
            </a:r>
          </a:p>
        </p:txBody>
      </p:sp>
      <p:sp>
        <p:nvSpPr>
          <p:cNvPr id="33795" name="Rectangle 3"/>
          <p:cNvSpPr>
            <a:spLocks noGrp="1" noChangeArrowheads="1"/>
          </p:cNvSpPr>
          <p:nvPr>
            <p:ph type="body" idx="1"/>
          </p:nvPr>
        </p:nvSpPr>
        <p:spPr bwMode="auto">
          <a:xfrm>
            <a:off x="625965" y="1066800"/>
            <a:ext cx="10254781"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70000"/>
              </a:lnSpc>
            </a:pPr>
            <a:r>
              <a:rPr lang="en-US" altLang="en-US" sz="2800" dirty="0">
                <a:solidFill>
                  <a:srgbClr val="0000FF"/>
                </a:solidFill>
              </a:rPr>
              <a:t>RECOMMENDED PRACTICES, </a:t>
            </a:r>
            <a:r>
              <a:rPr lang="en-US" altLang="en-US" sz="2800" dirty="0" err="1">
                <a:solidFill>
                  <a:srgbClr val="0000FF"/>
                </a:solidFill>
              </a:rPr>
              <a:t>contd</a:t>
            </a:r>
            <a:r>
              <a:rPr lang="en-US" altLang="en-US" sz="2800" b="0" dirty="0">
                <a:solidFill>
                  <a:srgbClr val="0000FF"/>
                </a:solidFill>
              </a:rPr>
              <a:t> </a:t>
            </a:r>
          </a:p>
          <a:p>
            <a:r>
              <a:rPr lang="en-US" altLang="en-US" sz="2400" dirty="0">
                <a:solidFill>
                  <a:srgbClr val="C403DA"/>
                </a:solidFill>
              </a:rPr>
              <a:t>Recommended Practices are normative and have prescriptive content but are typically not directly implementable for interoperability or cross support</a:t>
            </a:r>
            <a:r>
              <a:rPr lang="en-US" altLang="en-US" sz="2400" dirty="0">
                <a:solidFill>
                  <a:srgbClr val="0000FF"/>
                </a:solidFill>
              </a:rPr>
              <a:t>. They may be of several types:</a:t>
            </a:r>
          </a:p>
          <a:p>
            <a:pPr marL="336550" lvl="1" indent="0">
              <a:buNone/>
            </a:pPr>
            <a:r>
              <a:rPr lang="en-US" altLang="en-US" sz="1800" dirty="0">
                <a:solidFill>
                  <a:srgbClr val="0000FF"/>
                </a:solidFill>
              </a:rPr>
              <a:t>a) specifications that are “</a:t>
            </a:r>
            <a:r>
              <a:rPr lang="en-US" altLang="ja-JP" sz="1800" dirty="0">
                <a:solidFill>
                  <a:srgbClr val="C403DA"/>
                </a:solidFill>
              </a:rPr>
              <a:t>foundational</a:t>
            </a:r>
            <a:r>
              <a:rPr lang="en-US" altLang="en-US" sz="1800" dirty="0">
                <a:solidFill>
                  <a:srgbClr val="0000FF"/>
                </a:solidFill>
              </a:rPr>
              <a:t>”</a:t>
            </a:r>
            <a:r>
              <a:rPr lang="en-US" altLang="ja-JP" sz="1800" dirty="0">
                <a:solidFill>
                  <a:srgbClr val="0000FF"/>
                </a:solidFill>
              </a:rPr>
              <a:t> for other specifications, but within themselves do not define content in a way that allows independent development and testing of separate but interoperable systems;</a:t>
            </a:r>
          </a:p>
          <a:p>
            <a:pPr marL="336550" lvl="1" indent="0">
              <a:buNone/>
            </a:pPr>
            <a:r>
              <a:rPr lang="en-US" altLang="en-US" sz="1800" dirty="0">
                <a:solidFill>
                  <a:srgbClr val="0000FF"/>
                </a:solidFill>
              </a:rPr>
              <a:t>b) system descriptions that are more general in nature and capture “best” or “state-of- the-art” </a:t>
            </a:r>
            <a:r>
              <a:rPr lang="en-US" altLang="en-US" sz="1800" dirty="0">
                <a:solidFill>
                  <a:srgbClr val="C403DA"/>
                </a:solidFill>
              </a:rPr>
              <a:t>recommendations for applying standards or defining standardized processes</a:t>
            </a:r>
            <a:r>
              <a:rPr lang="en-US" altLang="en-US" sz="1800" dirty="0">
                <a:solidFill>
                  <a:srgbClr val="0000FF"/>
                </a:solidFill>
              </a:rPr>
              <a:t>;</a:t>
            </a:r>
          </a:p>
          <a:p>
            <a:pPr marL="336550" lvl="1" indent="0">
              <a:buNone/>
            </a:pPr>
            <a:r>
              <a:rPr lang="en-US" altLang="en-US" sz="1800" dirty="0">
                <a:solidFill>
                  <a:srgbClr val="0000FF"/>
                </a:solidFill>
              </a:rPr>
              <a:t>c) </a:t>
            </a:r>
            <a:r>
              <a:rPr lang="en-US" altLang="en-US" sz="1800" dirty="0">
                <a:solidFill>
                  <a:srgbClr val="C403DA"/>
                </a:solidFill>
              </a:rPr>
              <a:t>reference architectures </a:t>
            </a:r>
            <a:r>
              <a:rPr lang="en-US" altLang="en-US" sz="1800" dirty="0">
                <a:solidFill>
                  <a:srgbClr val="0000FF"/>
                </a:solidFill>
              </a:rPr>
              <a:t>and other formal but not directly implementable specifications;</a:t>
            </a:r>
          </a:p>
          <a:p>
            <a:pPr marL="336550" lvl="1" indent="0">
              <a:buNone/>
            </a:pPr>
            <a:r>
              <a:rPr lang="en-US" altLang="en-US" sz="1800" dirty="0">
                <a:solidFill>
                  <a:srgbClr val="0000FF"/>
                </a:solidFill>
              </a:rPr>
              <a:t>d)	</a:t>
            </a:r>
            <a:r>
              <a:rPr lang="en-US" altLang="en-US" sz="1800" dirty="0">
                <a:solidFill>
                  <a:srgbClr val="C403DA"/>
                </a:solidFill>
              </a:rPr>
              <a:t>operational practices </a:t>
            </a:r>
            <a:r>
              <a:rPr lang="en-US" altLang="en-US" sz="1800" dirty="0">
                <a:solidFill>
                  <a:srgbClr val="0000FF"/>
                </a:solidFill>
              </a:rPr>
              <a:t>that are associated with other CCSDS specifications.</a:t>
            </a:r>
          </a:p>
          <a:p>
            <a:pPr marL="336550" lvl="1" indent="0">
              <a:buNone/>
            </a:pPr>
            <a:r>
              <a:rPr lang="en-US" altLang="en-US" sz="1800" dirty="0">
                <a:solidFill>
                  <a:srgbClr val="0000FF"/>
                </a:solidFill>
              </a:rPr>
              <a:t>e)	</a:t>
            </a:r>
            <a:r>
              <a:rPr lang="en-US" altLang="en-US" sz="1800" dirty="0">
                <a:solidFill>
                  <a:srgbClr val="C403DA"/>
                </a:solidFill>
              </a:rPr>
              <a:t>Application Programming Interfaces (API)</a:t>
            </a:r>
            <a:r>
              <a:rPr lang="en-US" altLang="en-US" sz="1800" dirty="0">
                <a:solidFill>
                  <a:srgbClr val="0000FF"/>
                </a:solidFill>
              </a:rPr>
              <a:t>, which are useful for portability but do not in themselves provide interoperability.</a:t>
            </a:r>
            <a:endParaRPr lang="en-US" altLang="en-US" sz="3600" b="0" dirty="0">
              <a:solidFill>
                <a:srgbClr val="0000FF"/>
              </a:solidFill>
              <a:latin typeface="Helvetica" charset="0"/>
            </a:endParaRPr>
          </a:p>
        </p:txBody>
      </p:sp>
      <p:sp>
        <p:nvSpPr>
          <p:cNvPr id="2" name="Rectangle 1">
            <a:extLst>
              <a:ext uri="{FF2B5EF4-FFF2-40B4-BE49-F238E27FC236}">
                <a16:creationId xmlns:a16="http://schemas.microsoft.com/office/drawing/2014/main" id="{F9A3A91B-418B-A036-DA5F-D5D830672DD2}"/>
              </a:ext>
            </a:extLst>
          </p:cNvPr>
          <p:cNvSpPr/>
          <p:nvPr/>
        </p:nvSpPr>
        <p:spPr bwMode="auto">
          <a:xfrm>
            <a:off x="767114" y="2344301"/>
            <a:ext cx="9997031" cy="748703"/>
          </a:xfrm>
          <a:prstGeom prst="rect">
            <a:avLst/>
          </a:prstGeom>
          <a:noFill/>
          <a:ln w="28575" cap="flat" cmpd="sng" algn="ctr">
            <a:solidFill>
              <a:srgbClr val="FF0000"/>
            </a:solidFill>
            <a:prstDash val="solid"/>
            <a:round/>
            <a:headEnd type="none" w="med" len="med"/>
            <a:tailEnd type="none" w="med" len="med"/>
            <a:extLst>
              <a:ext uri="{C807C97D-BFC1-408E-A445-0C87EB9F89A2}">
                <ask:lineSketchStyleProps xmlns:ask="http://schemas.microsoft.com/office/drawing/2018/sketchyshapes">
                  <ask:type>
                    <ask:lineSketchScribble/>
                  </ask:type>
                </ask:lineSketchStyleProps>
              </a:ext>
            </a:extLst>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F822-0516-1877-C7AC-2547FF02E8C6}"/>
              </a:ext>
            </a:extLst>
          </p:cNvPr>
          <p:cNvSpPr>
            <a:spLocks noGrp="1"/>
          </p:cNvSpPr>
          <p:nvPr>
            <p:ph type="title"/>
          </p:nvPr>
        </p:nvSpPr>
        <p:spPr/>
        <p:txBody>
          <a:bodyPr/>
          <a:lstStyle/>
          <a:p>
            <a:r>
              <a:rPr lang="en-US" dirty="0"/>
              <a:t>Analysis of MO MAL draft, CCSDS 521.0-P-2.0</a:t>
            </a:r>
          </a:p>
        </p:txBody>
      </p:sp>
      <p:sp>
        <p:nvSpPr>
          <p:cNvPr id="3" name="Content Placeholder 2">
            <a:extLst>
              <a:ext uri="{FF2B5EF4-FFF2-40B4-BE49-F238E27FC236}">
                <a16:creationId xmlns:a16="http://schemas.microsoft.com/office/drawing/2014/main" id="{0F2C37D7-91A3-D354-29A7-F770C048E272}"/>
              </a:ext>
            </a:extLst>
          </p:cNvPr>
          <p:cNvSpPr>
            <a:spLocks noGrp="1"/>
          </p:cNvSpPr>
          <p:nvPr>
            <p:ph idx="1"/>
          </p:nvPr>
        </p:nvSpPr>
        <p:spPr>
          <a:xfrm>
            <a:off x="542095" y="942373"/>
            <a:ext cx="10972800" cy="4973253"/>
          </a:xfrm>
        </p:spPr>
        <p:txBody>
          <a:bodyPr/>
          <a:lstStyle/>
          <a:p>
            <a:r>
              <a:rPr lang="en-US" sz="1800" dirty="0"/>
              <a:t>This analysis was done in conformance with CCSDS Org &amp; Proc and Publications document guidelines.</a:t>
            </a:r>
          </a:p>
          <a:p>
            <a:r>
              <a:rPr lang="en-US" sz="1800" dirty="0"/>
              <a:t>The analysis relied upon 20+ years of CESG experience as applied across the entire range of CCSDS Areas, WGs, and documents.</a:t>
            </a:r>
          </a:p>
          <a:p>
            <a:r>
              <a:rPr lang="en-US" sz="1800" dirty="0"/>
              <a:t>Analysis was done on the document itself, on the external references (even where they were not  present), and on comparisons to similar documents as produced by other CCSDS Areas.</a:t>
            </a:r>
          </a:p>
          <a:p>
            <a:endParaRPr lang="en-US" sz="1800" dirty="0"/>
          </a:p>
          <a:p>
            <a:r>
              <a:rPr lang="en-US" sz="1800" dirty="0"/>
              <a:t>The MO MAL document has undergone extensive editing as part of revising it to meet the needs of the MOIMS MPS WG.</a:t>
            </a:r>
          </a:p>
          <a:p>
            <a:r>
              <a:rPr lang="en-US" sz="1800" dirty="0"/>
              <a:t>These changes are throughout the document so it was characterized as a “Pink Book” and the entire document was therefore subject to review.</a:t>
            </a:r>
          </a:p>
          <a:p>
            <a:endParaRPr lang="en-US" sz="1800" dirty="0"/>
          </a:p>
          <a:p>
            <a:r>
              <a:rPr lang="en-US" sz="1800" dirty="0"/>
              <a:t>The document itself is named and intentionally defined to be “abstract” in nature, with very little that is truly “concrete”.   </a:t>
            </a:r>
          </a:p>
          <a:p>
            <a:pPr lvl="1"/>
            <a:r>
              <a:rPr lang="en-US" sz="1500" dirty="0"/>
              <a:t>The concrete parts are stated to belong to “technology bindings” which are specified elsewhere.  </a:t>
            </a:r>
          </a:p>
          <a:p>
            <a:pPr lvl="1"/>
            <a:r>
              <a:rPr lang="en-US" sz="1500" dirty="0"/>
              <a:t>This is a “feature”, but it is also problematic for interoperability and cross support.</a:t>
            </a:r>
          </a:p>
          <a:p>
            <a:endParaRPr lang="en-US" sz="1800" dirty="0"/>
          </a:p>
          <a:p>
            <a:r>
              <a:rPr lang="en-US" sz="1800" dirty="0"/>
              <a:t>During review a large number of missing/required features, undefined terms &amp; references, vague statements, and disconnects were identified.</a:t>
            </a:r>
          </a:p>
          <a:p>
            <a:r>
              <a:rPr lang="en-US" sz="1800" dirty="0"/>
              <a:t>Examples of these issues and comparisons to similar CCSDS documents are provided below.</a:t>
            </a:r>
          </a:p>
          <a:p>
            <a:pPr marL="0" indent="0">
              <a:buNone/>
            </a:pPr>
            <a:endParaRPr lang="en-US" sz="1800" dirty="0"/>
          </a:p>
        </p:txBody>
      </p:sp>
    </p:spTree>
    <p:extLst>
      <p:ext uri="{BB962C8B-B14F-4D97-AF65-F5344CB8AC3E}">
        <p14:creationId xmlns:p14="http://schemas.microsoft.com/office/powerpoint/2010/main" val="232462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230-CE32-BACE-0A2C-5C4D5558CD49}"/>
              </a:ext>
            </a:extLst>
          </p:cNvPr>
          <p:cNvSpPr>
            <a:spLocks noGrp="1"/>
          </p:cNvSpPr>
          <p:nvPr>
            <p:ph type="title"/>
          </p:nvPr>
        </p:nvSpPr>
        <p:spPr/>
        <p:txBody>
          <a:bodyPr/>
          <a:lstStyle/>
          <a:p>
            <a:r>
              <a:rPr lang="en-US" dirty="0"/>
              <a:t>Message Abstraction Layer (MAL) </a:t>
            </a:r>
          </a:p>
        </p:txBody>
      </p:sp>
      <p:sp>
        <p:nvSpPr>
          <p:cNvPr id="3" name="Content Placeholder 2">
            <a:extLst>
              <a:ext uri="{FF2B5EF4-FFF2-40B4-BE49-F238E27FC236}">
                <a16:creationId xmlns:a16="http://schemas.microsoft.com/office/drawing/2014/main" id="{FDBAADC6-34DF-309F-6AAF-C0BD46CFCF5A}"/>
              </a:ext>
            </a:extLst>
          </p:cNvPr>
          <p:cNvSpPr>
            <a:spLocks noGrp="1"/>
          </p:cNvSpPr>
          <p:nvPr>
            <p:ph idx="1"/>
          </p:nvPr>
        </p:nvSpPr>
        <p:spPr>
          <a:xfrm>
            <a:off x="609600" y="794576"/>
            <a:ext cx="10863100" cy="4762244"/>
          </a:xfrm>
        </p:spPr>
        <p:txBody>
          <a:bodyPr/>
          <a:lstStyle/>
          <a:p>
            <a:r>
              <a:rPr lang="en-US" sz="2400" dirty="0"/>
              <a:t>The document is intentionally abstract, attempting to separate the message interaction patterns, protocol data structures, and protocol behaviors from the details of data representation and data transport.</a:t>
            </a:r>
          </a:p>
          <a:p>
            <a:r>
              <a:rPr lang="en-US" sz="2400" dirty="0"/>
              <a:t>The stated motivation is to allow the development of many different (at least 12) combinations of “bindings” of data representations (XML, binary, split binary) to many different transport protocols (TCP/IP, Space Packets, HTTP, </a:t>
            </a:r>
            <a:r>
              <a:rPr lang="en-US" sz="2400" dirty="0" err="1"/>
              <a:t>ZeroMQ</a:t>
            </a:r>
            <a:r>
              <a:rPr lang="en-US" sz="2400" dirty="0"/>
              <a:t> (ZMTP)).</a:t>
            </a:r>
          </a:p>
          <a:p>
            <a:r>
              <a:rPr lang="en-US" sz="2400" dirty="0"/>
              <a:t>As a result of this abstract approach, coupled with separate bindings, there is little in this document that is “concrete”, all is stated as abstractions.</a:t>
            </a:r>
          </a:p>
          <a:p>
            <a:r>
              <a:rPr lang="en-US" sz="2400" dirty="0"/>
              <a:t>This is seen as a strength, and it does offer much deployment variety.</a:t>
            </a:r>
          </a:p>
          <a:p>
            <a:r>
              <a:rPr lang="en-US" sz="2400" dirty="0"/>
              <a:t>But it does it at the expense of any clear definitions of the protocol, PDUs, or even, in many cases, the fundamental terms and data objects.</a:t>
            </a:r>
          </a:p>
          <a:p>
            <a:endParaRPr lang="en-US" sz="2400" dirty="0"/>
          </a:p>
          <a:p>
            <a:r>
              <a:rPr lang="en-US" sz="2400" dirty="0"/>
              <a:t>Also, and not directly a part of this document, it appears that not all of these “bindings” are naturally idempotent and therefore require out of band interchanges, limiting true interoperability.</a:t>
            </a:r>
          </a:p>
          <a:p>
            <a:endParaRPr lang="en-US" sz="2400" dirty="0"/>
          </a:p>
        </p:txBody>
      </p:sp>
    </p:spTree>
    <p:extLst>
      <p:ext uri="{BB962C8B-B14F-4D97-AF65-F5344CB8AC3E}">
        <p14:creationId xmlns:p14="http://schemas.microsoft.com/office/powerpoint/2010/main" val="287190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A4C38-DD8A-6E36-8F4C-49BA2EBA152A}"/>
              </a:ext>
            </a:extLst>
          </p:cNvPr>
          <p:cNvSpPr>
            <a:spLocks noGrp="1"/>
          </p:cNvSpPr>
          <p:nvPr>
            <p:ph type="title"/>
          </p:nvPr>
        </p:nvSpPr>
        <p:spPr/>
        <p:txBody>
          <a:bodyPr/>
          <a:lstStyle/>
          <a:p>
            <a:r>
              <a:rPr lang="en-US" dirty="0"/>
              <a:t>Removed / Missing Features</a:t>
            </a:r>
          </a:p>
        </p:txBody>
      </p:sp>
      <p:sp>
        <p:nvSpPr>
          <p:cNvPr id="3" name="Content Placeholder 2">
            <a:extLst>
              <a:ext uri="{FF2B5EF4-FFF2-40B4-BE49-F238E27FC236}">
                <a16:creationId xmlns:a16="http://schemas.microsoft.com/office/drawing/2014/main" id="{64693E99-4933-71D5-A52D-677E9F0847B5}"/>
              </a:ext>
            </a:extLst>
          </p:cNvPr>
          <p:cNvSpPr>
            <a:spLocks noGrp="1"/>
          </p:cNvSpPr>
          <p:nvPr>
            <p:ph idx="1"/>
          </p:nvPr>
        </p:nvSpPr>
        <p:spPr>
          <a:xfrm>
            <a:off x="664450" y="967310"/>
            <a:ext cx="10863100" cy="4782978"/>
          </a:xfrm>
        </p:spPr>
        <p:txBody>
          <a:bodyPr/>
          <a:lstStyle/>
          <a:p>
            <a:r>
              <a:rPr lang="en-US" sz="2000" dirty="0"/>
              <a:t>Given the abstract nature of the MAL one of the most important features is how this becomes a “concrete” spec capable of providing interoperability.  </a:t>
            </a:r>
          </a:p>
          <a:p>
            <a:pPr lvl="1"/>
            <a:r>
              <a:rPr lang="en-US" sz="1800" dirty="0"/>
              <a:t>That is largely accomplished by “technology bindings” to transport protocols and data representations.</a:t>
            </a:r>
          </a:p>
          <a:p>
            <a:pPr lvl="1"/>
            <a:r>
              <a:rPr lang="en-US" sz="1800" dirty="0"/>
              <a:t>This issue of the document removes the entire section (Sec 3.7) on the Transport interface.</a:t>
            </a:r>
          </a:p>
          <a:p>
            <a:pPr lvl="1"/>
            <a:r>
              <a:rPr lang="en-US" sz="1800" dirty="0"/>
              <a:t>Features are still delegated to the Transport layer, but it is now more vague than it previously was.</a:t>
            </a:r>
          </a:p>
          <a:p>
            <a:pPr lvl="1"/>
            <a:r>
              <a:rPr lang="en-US" sz="1800" dirty="0"/>
              <a:t>These MAL bindings are a series of separate documents, leaving this entirely abstract in nature, and more vague than it had been.</a:t>
            </a:r>
          </a:p>
          <a:p>
            <a:r>
              <a:rPr lang="en-US" sz="2000" dirty="0"/>
              <a:t>Security features and descriptions are nearly totally lacking and vague.  </a:t>
            </a:r>
          </a:p>
          <a:p>
            <a:pPr lvl="1"/>
            <a:r>
              <a:rPr lang="en-US" sz="1800" dirty="0"/>
              <a:t>The one stated feature “Access Control” (sec 3.7) says it uses a “Check Pattern” with a MAL message sent to Access Control.  </a:t>
            </a:r>
          </a:p>
          <a:p>
            <a:pPr lvl="1"/>
            <a:r>
              <a:rPr lang="en-US" sz="1800" dirty="0"/>
              <a:t>A MAL message may include an Authentication ID, which is never defined except as a “Blob”.  There is no other formal definition of expected contents or intent for Authentication ID, not even in the abstract.</a:t>
            </a:r>
          </a:p>
          <a:p>
            <a:pPr lvl="1"/>
            <a:r>
              <a:rPr lang="en-US" sz="1800" dirty="0"/>
              <a:t>That Authentication ID appears to be required in the body of many MAL messages, but in sec 3.4.1.6 it is listed as an “Extra” and optional, which is it?</a:t>
            </a:r>
          </a:p>
          <a:p>
            <a:pPr lvl="1"/>
            <a:r>
              <a:rPr lang="en-US" sz="1800" dirty="0"/>
              <a:t>The mandatory Security Annex is singularly uninformative, and offers no real guidance to the implementers of this spec.  Responsibility is uniformly relegated to “the systems and networks on which this Recommended Standard is implemented.”</a:t>
            </a:r>
          </a:p>
        </p:txBody>
      </p:sp>
    </p:spTree>
    <p:extLst>
      <p:ext uri="{BB962C8B-B14F-4D97-AF65-F5344CB8AC3E}">
        <p14:creationId xmlns:p14="http://schemas.microsoft.com/office/powerpoint/2010/main" val="977122880"/>
      </p:ext>
    </p:extLst>
  </p:cSld>
  <p:clrMapOvr>
    <a:masterClrMapping/>
  </p:clrMapOvr>
</p:sld>
</file>

<file path=ppt/theme/theme1.xml><?xml version="1.0" encoding="utf-8"?>
<a:theme xmlns:a="http://schemas.openxmlformats.org/drawingml/2006/main" name="2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1" ma:contentTypeDescription="Create a new document." ma:contentTypeScope="" ma:versionID="344780538788363053bfb859863f1a1f">
  <xsd:schema xmlns:xsd="http://www.w3.org/2001/XMLSchema" xmlns:xs="http://www.w3.org/2001/XMLSchema" xmlns:p="http://schemas.microsoft.com/office/2006/metadata/properties" xmlns:ns2="4e3bd50f-3507-4533-b45b-3abdb7f5f7f2" targetNamespace="http://schemas.microsoft.com/office/2006/metadata/properties" ma:root="true" ma:fieldsID="dd747ad4e6d4824915f36d99546f48f9" ns2:_="">
    <xsd:import namespace="4e3bd50f-3507-4533-b45b-3abdb7f5f7f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bd50f-3507-4533-b45b-3abdb7f5f7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15EFA5-E5FF-45FB-9DEC-41766495523E}">
  <ds:schemaRefs>
    <ds:schemaRef ds:uri="http://schemas.microsoft.com/sharepoint/v3/contenttype/forms"/>
  </ds:schemaRefs>
</ds:datastoreItem>
</file>

<file path=customXml/itemProps2.xml><?xml version="1.0" encoding="utf-8"?>
<ds:datastoreItem xmlns:ds="http://schemas.openxmlformats.org/officeDocument/2006/customXml" ds:itemID="{DE79D114-E191-4A37-A370-E2CCB35C0998}">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337F9210-BD9A-45D6-BCAE-D20C88B202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3bd50f-3507-4533-b45b-3abdb7f5f7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28127</TotalTime>
  <Words>3315</Words>
  <Application>Microsoft Macintosh PowerPoint</Application>
  <PresentationFormat>Widescreen</PresentationFormat>
  <Paragraphs>217</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Helvetica</vt:lpstr>
      <vt:lpstr>Times New Roman</vt:lpstr>
      <vt:lpstr>2_TMOD Presentations</vt:lpstr>
      <vt:lpstr>PowerPoint Presentation</vt:lpstr>
      <vt:lpstr>CCSDS Organization and Processes  CCSDS A02.1-Y-4</vt:lpstr>
      <vt:lpstr>Why you should care about “colors”?</vt:lpstr>
      <vt:lpstr>Book Type Definitions (1 of 5)</vt:lpstr>
      <vt:lpstr>Book Type Definitions (2 of 5)</vt:lpstr>
      <vt:lpstr>Book Type Definitions (3 of 5)</vt:lpstr>
      <vt:lpstr>Analysis of MO MAL draft, CCSDS 521.0-P-2.0</vt:lpstr>
      <vt:lpstr>Message Abstraction Layer (MAL) </vt:lpstr>
      <vt:lpstr>Removed / Missing Features</vt:lpstr>
      <vt:lpstr>Undefined Terms</vt:lpstr>
      <vt:lpstr>Undefined References</vt:lpstr>
      <vt:lpstr>Vague Definitions, 1</vt:lpstr>
      <vt:lpstr>Vague Definitions, 2</vt:lpstr>
      <vt:lpstr>Internal Disconnects</vt:lpstr>
      <vt:lpstr>Clarity Comparison - 1 MO MAL Message (CCSDS 521.0-P-2.0) compared to CSS CSTS Framework PDU (CCSDS 921.1-B-2)</vt:lpstr>
      <vt:lpstr>Clarity Comparison - 2 MO MAL Message (CCSDS 521.0-P-2.0) compared to CSS CSTS Framework PDU (CCSDS 921.1-B-2)</vt:lpstr>
      <vt:lpstr>Clarity Comparison - 3 MO MAL Message (CCSDS 521.0-P-2.0) compared to SIS AMS message standard (CCSDS 735.1-B-1)</vt:lpstr>
      <vt:lpstr>Clarity Comparison – 3, cont MO MAL Message (CCSDS 521.0-P-2.0) compared to SIS AMS message standard (CCSDS 735.1-B-1)</vt:lpstr>
      <vt:lpstr>Clarity Comparison – 4 MO MAL Message (CCSDS 521.0-P-2.0) compared to SLS Prox-1 link layer standard (CCSDS 211.0-B-6)</vt:lpstr>
      <vt:lpstr>Clarity Comparison – 4, cont MO MAL Message (CCSDS 521.0-P-2.0) compared to SLS Prox-1 link layer standard (CCSDS 211.0-B-6)</vt:lpstr>
      <vt:lpstr>Summary of Analysis of MO MAL draft, CCSDS 521.0-P-2.0</vt:lpstr>
      <vt:lpstr>BACKUP</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di Giulio</dc:creator>
  <cp:lastModifiedBy>Shames, Peter M (US 312B)</cp:lastModifiedBy>
  <cp:revision>579</cp:revision>
  <cp:lastPrinted>2019-05-08T21:30:17Z</cp:lastPrinted>
  <dcterms:created xsi:type="dcterms:W3CDTF">2018-04-25T14:13:46Z</dcterms:created>
  <dcterms:modified xsi:type="dcterms:W3CDTF">2022-07-14T22:50:35Z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y fmtid="{D5CDD505-2E9C-101B-9397-08002B2CF9AE}" pid="3" name="Issue Date">
    <vt:filetime>2021-11-09T23:00:00Z</vt:filetime>
  </property>
  <property fmtid="{D5CDD505-2E9C-101B-9397-08002B2CF9AE}" pid="4" name="Document Type">
    <vt:lpwstr>HO - Handout / Presentation</vt:lpwstr>
  </property>
</Properties>
</file>