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74" r:id="rId2"/>
    <p:sldId id="257" r:id="rId3"/>
    <p:sldId id="258" r:id="rId4"/>
    <p:sldId id="5225" r:id="rId5"/>
    <p:sldId id="5223" r:id="rId6"/>
    <p:sldId id="5224" r:id="rId7"/>
    <p:sldId id="259" r:id="rId8"/>
    <p:sldId id="5218" r:id="rId9"/>
    <p:sldId id="547" r:id="rId10"/>
    <p:sldId id="5219" r:id="rId11"/>
    <p:sldId id="5226" r:id="rId12"/>
    <p:sldId id="5221" r:id="rId13"/>
    <p:sldId id="5222" r:id="rId14"/>
    <p:sldId id="262" r:id="rId15"/>
    <p:sldId id="260" r:id="rId16"/>
    <p:sldId id="1990" r:id="rId17"/>
    <p:sldId id="522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04370C11-FD7C-450A-9214-718079783BF9}">
          <p14:sldIdLst>
            <p14:sldId id="274"/>
            <p14:sldId id="257"/>
            <p14:sldId id="258"/>
            <p14:sldId id="5225"/>
            <p14:sldId id="5223"/>
            <p14:sldId id="5224"/>
            <p14:sldId id="259"/>
            <p14:sldId id="5218"/>
            <p14:sldId id="547"/>
            <p14:sldId id="5219"/>
            <p14:sldId id="5226"/>
            <p14:sldId id="5221"/>
            <p14:sldId id="5222"/>
            <p14:sldId id="262"/>
            <p14:sldId id="260"/>
            <p14:sldId id="1990"/>
            <p14:sldId id="522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FF99"/>
    <a:srgbClr val="F2F2F2"/>
    <a:srgbClr val="002060"/>
    <a:srgbClr val="AADA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12" autoAdjust="0"/>
    <p:restoredTop sz="94660"/>
  </p:normalViewPr>
  <p:slideViewPr>
    <p:cSldViewPr snapToGrid="0">
      <p:cViewPr varScale="1">
        <p:scale>
          <a:sx n="185" d="100"/>
          <a:sy n="185" d="100"/>
        </p:scale>
        <p:origin x="192" y="37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ED82F9-A571-4702-ACA7-A48A5551343D}" type="datetimeFigureOut">
              <a:rPr lang="en-GB" smtClean="0"/>
              <a:t>06/06/2022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6AE820-5899-4EFF-9995-AA58B1153895}" type="slidenum">
              <a:rPr lang="en-GB" smtClean="0"/>
              <a:t>‹#›</a:t>
            </a:fld>
            <a:endParaRPr lang="en-GB"/>
          </a:p>
        </p:txBody>
      </p:sp>
    </p:spTree>
    <p:extLst>
      <p:ext uri="{BB962C8B-B14F-4D97-AF65-F5344CB8AC3E}">
        <p14:creationId xmlns:p14="http://schemas.microsoft.com/office/powerpoint/2010/main" val="2026548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oleObject" Target="../embeddings/oleObject1.bin"/><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609600" y="1600204"/>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7284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2407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LEAR3">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7C0E3E-0D11-4538-8949-D8211CDC6C1D}"/>
              </a:ext>
            </a:extLst>
          </p:cNvPr>
          <p:cNvSpPr>
            <a:spLocks noGrp="1"/>
          </p:cNvSpPr>
          <p:nvPr>
            <p:ph type="title" hasCustomPrompt="1"/>
          </p:nvPr>
        </p:nvSpPr>
        <p:spPr/>
        <p:txBody>
          <a:bodyPr/>
          <a:lstStyle>
            <a:lvl1pPr algn="l">
              <a:defRPr/>
            </a:lvl1pPr>
          </a:lstStyle>
          <a:p>
            <a:r>
              <a:rPr lang="en-GB" noProof="0" dirty="0"/>
              <a:t>CLICK TO EDIT MASTER TITLE STYLE</a:t>
            </a:r>
          </a:p>
        </p:txBody>
      </p:sp>
      <p:sp>
        <p:nvSpPr>
          <p:cNvPr id="6" name="Rectangle 2">
            <a:extLst>
              <a:ext uri="{FF2B5EF4-FFF2-40B4-BE49-F238E27FC236}">
                <a16:creationId xmlns:a16="http://schemas.microsoft.com/office/drawing/2014/main" id="{0E7C54A7-24E4-4E66-907D-44DB138DAC0D}"/>
              </a:ext>
            </a:extLst>
          </p:cNvPr>
          <p:cNvSpPr>
            <a:spLocks noGrp="1" noChangeArrowheads="1"/>
          </p:cNvSpPr>
          <p:nvPr>
            <p:ph idx="1"/>
          </p:nvPr>
        </p:nvSpPr>
        <p:spPr bwMode="auto">
          <a:xfrm>
            <a:off x="219001" y="882193"/>
            <a:ext cx="11732718" cy="532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795"/>
            </a:lvl1pPr>
            <a:lvl2pPr>
              <a:defRPr sz="1795"/>
            </a:lvl2pPr>
            <a:lvl3pPr>
              <a:defRPr sz="1795"/>
            </a:lvl3pPr>
            <a:lvl4pPr>
              <a:defRPr sz="1795"/>
            </a:lvl4pPr>
            <a:lvl5pPr>
              <a:defRPr sz="1795"/>
            </a:lvl5pPr>
          </a:lstStyle>
          <a:p>
            <a:pPr lvl="0"/>
            <a:r>
              <a:rPr lang="en-GB" altLang="en-US" noProof="0" dirty="0"/>
              <a:t>Click to edit Master text styles</a:t>
            </a:r>
          </a:p>
          <a:p>
            <a:pPr lvl="1"/>
            <a:r>
              <a:rPr lang="en-GB" altLang="en-US" noProof="0" dirty="0"/>
              <a:t>Second level</a:t>
            </a:r>
          </a:p>
          <a:p>
            <a:pPr lvl="2"/>
            <a:r>
              <a:rPr lang="en-GB" altLang="en-US" noProof="0" dirty="0"/>
              <a:t>Third level</a:t>
            </a:r>
          </a:p>
          <a:p>
            <a:pPr lvl="3"/>
            <a:r>
              <a:rPr lang="en-GB" altLang="en-US" noProof="0" dirty="0"/>
              <a:t>Fourth level</a:t>
            </a:r>
          </a:p>
          <a:p>
            <a:pPr lvl="4"/>
            <a:r>
              <a:rPr lang="en-GB" altLang="en-US" noProof="0" dirty="0"/>
              <a:t>Fifth level</a:t>
            </a:r>
          </a:p>
        </p:txBody>
      </p:sp>
      <p:cxnSp>
        <p:nvCxnSpPr>
          <p:cNvPr id="8" name="Straight Connector 7">
            <a:extLst>
              <a:ext uri="{FF2B5EF4-FFF2-40B4-BE49-F238E27FC236}">
                <a16:creationId xmlns:a16="http://schemas.microsoft.com/office/drawing/2014/main" id="{FDDE0A18-E398-40EE-9B5C-EFF1AB1879B0}"/>
              </a:ext>
            </a:extLst>
          </p:cNvPr>
          <p:cNvCxnSpPr>
            <a:cxnSpLocks/>
          </p:cNvCxnSpPr>
          <p:nvPr userDrawn="1"/>
        </p:nvCxnSpPr>
        <p:spPr>
          <a:xfrm>
            <a:off x="220831" y="6422971"/>
            <a:ext cx="11703996" cy="0"/>
          </a:xfrm>
          <a:prstGeom prst="line">
            <a:avLst/>
          </a:prstGeom>
          <a:ln w="9525" cmpd="sng">
            <a:solidFill>
              <a:srgbClr val="003249"/>
            </a:solidFill>
            <a:prstDash val="solid"/>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54FC899-091E-48CC-B4A2-B442B733582F}"/>
              </a:ext>
            </a:extLst>
          </p:cNvPr>
          <p:cNvCxnSpPr/>
          <p:nvPr userDrawn="1"/>
        </p:nvCxnSpPr>
        <p:spPr>
          <a:xfrm>
            <a:off x="217667" y="882193"/>
            <a:ext cx="11736308" cy="0"/>
          </a:xfrm>
          <a:prstGeom prst="line">
            <a:avLst/>
          </a:prstGeom>
          <a:ln w="9525">
            <a:solidFill>
              <a:srgbClr val="0032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5641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graphicFrame>
        <p:nvGraphicFramePr>
          <p:cNvPr id="3" name="Object 3"/>
          <p:cNvGraphicFramePr>
            <a:graphicFrameLocks noChangeAspect="1"/>
          </p:cNvGraphicFramePr>
          <p:nvPr/>
        </p:nvGraphicFramePr>
        <p:xfrm>
          <a:off x="4470400" y="6488114"/>
          <a:ext cx="3454400" cy="369887"/>
        </p:xfrm>
        <a:graphic>
          <a:graphicData uri="http://schemas.openxmlformats.org/presentationml/2006/ole">
            <mc:AlternateContent xmlns:mc="http://schemas.openxmlformats.org/markup-compatibility/2006">
              <mc:Choice xmlns:v="urn:schemas-microsoft-com:vml" Requires="v">
                <p:oleObj name="Bitmap Image" r:id="rId2" imgW="5668166" imgH="809738" progId="">
                  <p:embed/>
                </p:oleObj>
              </mc:Choice>
              <mc:Fallback>
                <p:oleObj name="Bitmap Image" r:id="rId2" imgW="5668166" imgH="809738" progId="">
                  <p:embed/>
                  <p:pic>
                    <p:nvPicPr>
                      <p:cNvPr id="3"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0400" y="6488114"/>
                        <a:ext cx="3454400" cy="369887"/>
                      </a:xfrm>
                      <a:prstGeom prst="rect">
                        <a:avLst/>
                      </a:prstGeom>
                      <a:noFill/>
                      <a:ln>
                        <a:noFill/>
                      </a:ln>
                      <a:effectLst/>
                      <a:extLst>
                        <a:ext uri="{909E8E84-426E-40dd-AFC4-6F175D3DCCD1}">
                          <a14:hiddenFill xmlns:a14="http://schemas.microsoft.com/office/drawing/2010/main" xmlns="">
                            <a:solidFill>
                              <a:srgbClr val="618FFD"/>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4" name="Picture 10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
            <a:ext cx="1727200" cy="569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Line 1001"/>
          <p:cNvSpPr>
            <a:spLocks noChangeShapeType="1"/>
          </p:cNvSpPr>
          <p:nvPr/>
        </p:nvSpPr>
        <p:spPr bwMode="auto">
          <a:xfrm>
            <a:off x="649818" y="685800"/>
            <a:ext cx="10991849"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6" name="Rectangle 1003"/>
          <p:cNvSpPr>
            <a:spLocks noChangeArrowheads="1"/>
          </p:cNvSpPr>
          <p:nvPr/>
        </p:nvSpPr>
        <p:spPr bwMode="auto">
          <a:xfrm>
            <a:off x="11351684" y="6624639"/>
            <a:ext cx="620972"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31C6867A-A690-EA45-93A8-A8F53C9DE089}" type="slidenum">
              <a:rPr lang="en-US" sz="1000" b="0">
                <a:solidFill>
                  <a:srgbClr val="333399"/>
                </a:solidFill>
              </a:rPr>
              <a:pPr defTabSz="820738" eaLnBrk="0" hangingPunct="0"/>
              <a:t>‹#›</a:t>
            </a:fld>
            <a:endParaRPr lang="en-US" sz="1000" b="0">
              <a:solidFill>
                <a:srgbClr val="333399"/>
              </a:solidFill>
            </a:endParaRPr>
          </a:p>
        </p:txBody>
      </p:sp>
      <p:pic>
        <p:nvPicPr>
          <p:cNvPr id="7" name="Picture 10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77552" y="76200"/>
            <a:ext cx="1212849" cy="566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609600" y="274638"/>
            <a:ext cx="10972800" cy="1143000"/>
          </a:xfrm>
          <a:prstGeom prst="rect">
            <a:avLst/>
          </a:prstGeom>
        </p:spPr>
        <p:txBody>
          <a:bodyPr vert="horz"/>
          <a:lstStyle/>
          <a:p>
            <a:r>
              <a:rPr lang="en-US"/>
              <a:t>Click to edit Master title style</a:t>
            </a:r>
          </a:p>
        </p:txBody>
      </p:sp>
      <p:sp>
        <p:nvSpPr>
          <p:cNvPr id="9" name="Rectangle 1002">
            <a:extLst>
              <a:ext uri="{FF2B5EF4-FFF2-40B4-BE49-F238E27FC236}">
                <a16:creationId xmlns:a16="http://schemas.microsoft.com/office/drawing/2014/main" id="{1DAA37FD-9AEE-7F48-AD6F-94BE33B9762A}"/>
              </a:ext>
            </a:extLst>
          </p:cNvPr>
          <p:cNvSpPr>
            <a:spLocks noGrp="1" noChangeArrowheads="1"/>
          </p:cNvSpPr>
          <p:nvPr>
            <p:ph type="dt" sz="half" idx="2"/>
          </p:nvPr>
        </p:nvSpPr>
        <p:spPr bwMode="auto">
          <a:xfrm>
            <a:off x="1" y="6553200"/>
            <a:ext cx="2309284" cy="268288"/>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eaLnBrk="0" hangingPunct="0">
              <a:defRPr sz="1000" b="0">
                <a:solidFill>
                  <a:srgbClr val="333399"/>
                </a:solidFill>
                <a:latin typeface="Arial" pitchFamily="26" charset="0"/>
                <a:ea typeface="ＭＳ Ｐゴシック" pitchFamily="26" charset="-128"/>
                <a:cs typeface="ＭＳ Ｐゴシック" pitchFamily="26" charset="-128"/>
              </a:defRPr>
            </a:lvl1pPr>
          </a:lstStyle>
          <a:p>
            <a:r>
              <a:rPr lang="en-US"/>
              <a:t>15-16 Nov 2021</a:t>
            </a:r>
            <a:endParaRPr lang="en-US" dirty="0"/>
          </a:p>
        </p:txBody>
      </p:sp>
    </p:spTree>
    <p:extLst>
      <p:ext uri="{BB962C8B-B14F-4D97-AF65-F5344CB8AC3E}">
        <p14:creationId xmlns:p14="http://schemas.microsoft.com/office/powerpoint/2010/main" val="3259494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Content">
    <p:spTree>
      <p:nvGrpSpPr>
        <p:cNvPr id="1" name=""/>
        <p:cNvGrpSpPr/>
        <p:nvPr/>
      </p:nvGrpSpPr>
      <p:grpSpPr>
        <a:xfrm>
          <a:off x="0" y="0"/>
          <a:ext cx="0" cy="0"/>
          <a:chOff x="0" y="0"/>
          <a:chExt cx="0" cy="0"/>
        </a:xfrm>
      </p:grpSpPr>
      <p:sp>
        <p:nvSpPr>
          <p:cNvPr id="10" name="Content Placeholder 2"/>
          <p:cNvSpPr>
            <a:spLocks noGrp="1"/>
          </p:cNvSpPr>
          <p:nvPr>
            <p:ph sz="quarter" idx="19"/>
          </p:nvPr>
        </p:nvSpPr>
        <p:spPr>
          <a:xfrm>
            <a:off x="338666" y="2136141"/>
            <a:ext cx="11352105" cy="3625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8">
            <a:extLst>
              <a:ext uri="{FF2B5EF4-FFF2-40B4-BE49-F238E27FC236}">
                <a16:creationId xmlns:a16="http://schemas.microsoft.com/office/drawing/2014/main" id="{E5D1BC3C-A796-9D4C-BC42-BAFCC4B82A5E}"/>
              </a:ext>
            </a:extLst>
          </p:cNvPr>
          <p:cNvSpPr>
            <a:spLocks noGrp="1"/>
          </p:cNvSpPr>
          <p:nvPr>
            <p:ph type="title"/>
          </p:nvPr>
        </p:nvSpPr>
        <p:spPr>
          <a:xfrm>
            <a:off x="338667" y="1296636"/>
            <a:ext cx="11352107" cy="578801"/>
          </a:xfrm>
        </p:spPr>
        <p:txBody>
          <a:bodyPr>
            <a:noAutofit/>
          </a:bodyPr>
          <a:lstStyle/>
          <a:p>
            <a:r>
              <a:rPr lang="en-US"/>
              <a:t>Click to edit Master title style</a:t>
            </a:r>
          </a:p>
        </p:txBody>
      </p:sp>
      <p:sp>
        <p:nvSpPr>
          <p:cNvPr id="4" name="Date Placeholder 3">
            <a:extLst>
              <a:ext uri="{FF2B5EF4-FFF2-40B4-BE49-F238E27FC236}">
                <a16:creationId xmlns:a16="http://schemas.microsoft.com/office/drawing/2014/main" id="{585CC67A-8AC2-F444-9D50-8E6F610CD54C}"/>
              </a:ext>
            </a:extLst>
          </p:cNvPr>
          <p:cNvSpPr>
            <a:spLocks noGrp="1"/>
          </p:cNvSpPr>
          <p:nvPr>
            <p:ph type="dt" sz="half" idx="20"/>
          </p:nvPr>
        </p:nvSpPr>
        <p:spPr/>
        <p:txBody>
          <a:bodyPr/>
          <a:lstStyle/>
          <a:p>
            <a:r>
              <a:rPr lang="en-US"/>
              <a:t>9 Feb 22</a:t>
            </a:r>
            <a:endParaRPr lang="en-US" dirty="0"/>
          </a:p>
        </p:txBody>
      </p:sp>
      <p:sp>
        <p:nvSpPr>
          <p:cNvPr id="6" name="Slide Number Placeholder 5">
            <a:extLst>
              <a:ext uri="{FF2B5EF4-FFF2-40B4-BE49-F238E27FC236}">
                <a16:creationId xmlns:a16="http://schemas.microsoft.com/office/drawing/2014/main" id="{6E94DEAC-7342-944E-BEA6-1D4169B64360}"/>
              </a:ext>
            </a:extLst>
          </p:cNvPr>
          <p:cNvSpPr>
            <a:spLocks noGrp="1"/>
          </p:cNvSpPr>
          <p:nvPr>
            <p:ph type="sldNum" sz="quarter" idx="22"/>
          </p:nvPr>
        </p:nvSpPr>
        <p:spPr/>
        <p:txBody>
          <a:bodyPr/>
          <a:lstStyle/>
          <a:p>
            <a:fld id="{1BA354C8-45E3-4E72-B8A7-299530F3F3A9}" type="slidenum">
              <a:rPr lang="en-US" smtClean="0"/>
              <a:pPr/>
              <a:t>‹#›</a:t>
            </a:fld>
            <a:endParaRPr lang="en-US" dirty="0"/>
          </a:p>
        </p:txBody>
      </p:sp>
    </p:spTree>
    <p:extLst>
      <p:ext uri="{BB962C8B-B14F-4D97-AF65-F5344CB8AC3E}">
        <p14:creationId xmlns:p14="http://schemas.microsoft.com/office/powerpoint/2010/main" val="32824029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7" cstate="print"/>
          <a:srcRect/>
          <a:stretch>
            <a:fillRect/>
          </a:stretch>
        </p:blipFill>
        <p:spPr bwMode="auto">
          <a:xfrm>
            <a:off x="0" y="3"/>
            <a:ext cx="1727200" cy="569913"/>
          </a:xfrm>
          <a:prstGeom prst="rect">
            <a:avLst/>
          </a:prstGeom>
          <a:noFill/>
          <a:ln w="9525">
            <a:noFill/>
            <a:miter lim="800000"/>
            <a:headEnd/>
            <a:tailEnd/>
          </a:ln>
        </p:spPr>
      </p:pic>
      <p:sp>
        <p:nvSpPr>
          <p:cNvPr id="540649" name="Line 1001"/>
          <p:cNvSpPr>
            <a:spLocks noChangeShapeType="1"/>
          </p:cNvSpPr>
          <p:nvPr userDrawn="1"/>
        </p:nvSpPr>
        <p:spPr bwMode="auto">
          <a:xfrm>
            <a:off x="649820" y="685800"/>
            <a:ext cx="10991849"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p>
        </p:txBody>
      </p:sp>
      <p:sp>
        <p:nvSpPr>
          <p:cNvPr id="6" name="Rectangle 1003"/>
          <p:cNvSpPr>
            <a:spLocks noChangeArrowheads="1"/>
          </p:cNvSpPr>
          <p:nvPr userDrawn="1"/>
        </p:nvSpPr>
        <p:spPr bwMode="auto">
          <a:xfrm>
            <a:off x="11463627" y="6621252"/>
            <a:ext cx="529601"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b="1" dirty="0">
                <a:solidFill>
                  <a:srgbClr val="333399"/>
                </a:solidFill>
              </a:rPr>
              <a:t>Pg-</a:t>
            </a:r>
            <a:fld id="{A695BC2C-BEAC-4E31-AADE-93F4F0C57784}" type="slidenum">
              <a:rPr lang="en-US" sz="1000" b="1" smtClean="0">
                <a:solidFill>
                  <a:srgbClr val="333399"/>
                </a:solidFill>
              </a:rPr>
              <a:pPr defTabSz="820738" eaLnBrk="0" hangingPunct="0">
                <a:defRPr/>
              </a:pPr>
              <a:t>‹#›</a:t>
            </a:fld>
            <a:endParaRPr lang="en-US" sz="1000" b="1" dirty="0">
              <a:solidFill>
                <a:srgbClr val="333399"/>
              </a:solidFill>
            </a:endParaRPr>
          </a:p>
        </p:txBody>
      </p:sp>
      <p:sp>
        <p:nvSpPr>
          <p:cNvPr id="5" name="Rectangle 2017"/>
          <p:cNvSpPr>
            <a:spLocks noChangeArrowheads="1"/>
          </p:cNvSpPr>
          <p:nvPr userDrawn="1"/>
        </p:nvSpPr>
        <p:spPr bwMode="auto">
          <a:xfrm>
            <a:off x="2" y="6621463"/>
            <a:ext cx="887070"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b="1" baseline="0" dirty="0">
                <a:solidFill>
                  <a:srgbClr val="333399"/>
                </a:solidFill>
                <a:latin typeface="Arial" charset="0"/>
              </a:rPr>
              <a:t>8 June </a:t>
            </a:r>
            <a:r>
              <a:rPr lang="en-US" sz="1000" b="1" dirty="0">
                <a:solidFill>
                  <a:srgbClr val="333399"/>
                </a:solidFill>
                <a:latin typeface="Arial" charset="0"/>
              </a:rPr>
              <a:t>2022</a:t>
            </a:r>
          </a:p>
        </p:txBody>
      </p:sp>
    </p:spTree>
    <p:extLst>
      <p:ext uri="{BB962C8B-B14F-4D97-AF65-F5344CB8AC3E}">
        <p14:creationId xmlns:p14="http://schemas.microsoft.com/office/powerpoint/2010/main" val="1045005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oleObject" Target="../embeddings/oleObject2.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public.ccsds.org/Pubs/730x1g1.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irutal">
            <a:extLst>
              <a:ext uri="{FF2B5EF4-FFF2-40B4-BE49-F238E27FC236}">
                <a16:creationId xmlns:a16="http://schemas.microsoft.com/office/drawing/2014/main" id="{608CECE0-A0C5-4B3F-89B3-5CFB571B8A1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549" y="1152661"/>
            <a:ext cx="11218902" cy="4090225"/>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5EA93919-E945-413F-AC05-75B9D12B1939}"/>
              </a:ext>
            </a:extLst>
          </p:cNvPr>
          <p:cNvSpPr>
            <a:spLocks noGrp="1"/>
          </p:cNvSpPr>
          <p:nvPr>
            <p:ph type="title"/>
          </p:nvPr>
        </p:nvSpPr>
        <p:spPr/>
        <p:txBody>
          <a:bodyPr/>
          <a:lstStyle/>
          <a:p>
            <a:r>
              <a:rPr lang="en-US" dirty="0"/>
              <a:t> ESA / NASA IOAG Proposal </a:t>
            </a:r>
            <a:r>
              <a:rPr lang="en-US" dirty="0">
                <a:solidFill>
                  <a:srgbClr val="C00000"/>
                </a:solidFill>
              </a:rPr>
              <a:t>(&amp; Addendum</a:t>
            </a:r>
            <a:r>
              <a:rPr lang="en-US" dirty="0"/>
              <a:t>) </a:t>
            </a:r>
            <a:br>
              <a:rPr lang="en-US" dirty="0"/>
            </a:br>
            <a:r>
              <a:rPr lang="en-US" dirty="0"/>
              <a:t>Collaborative DTN Security Working Group</a:t>
            </a:r>
            <a:br>
              <a:rPr lang="en-US" dirty="0"/>
            </a:br>
            <a:endParaRPr lang="en-US" dirty="0"/>
          </a:p>
        </p:txBody>
      </p:sp>
      <p:sp>
        <p:nvSpPr>
          <p:cNvPr id="2" name="TextBox 1">
            <a:extLst>
              <a:ext uri="{FF2B5EF4-FFF2-40B4-BE49-F238E27FC236}">
                <a16:creationId xmlns:a16="http://schemas.microsoft.com/office/drawing/2014/main" id="{068BAB34-D635-48F5-8E93-7526642A531A}"/>
              </a:ext>
            </a:extLst>
          </p:cNvPr>
          <p:cNvSpPr txBox="1"/>
          <p:nvPr/>
        </p:nvSpPr>
        <p:spPr>
          <a:xfrm>
            <a:off x="486549" y="5478292"/>
            <a:ext cx="5313550" cy="861774"/>
          </a:xfrm>
          <a:prstGeom prst="rect">
            <a:avLst/>
          </a:prstGeom>
          <a:noFill/>
        </p:spPr>
        <p:txBody>
          <a:bodyPr wrap="square" rtlCol="0">
            <a:spAutoFit/>
          </a:bodyPr>
          <a:lstStyle/>
          <a:p>
            <a:r>
              <a:rPr lang="en-US" sz="2000" dirty="0"/>
              <a:t>Peter Shames / NASA</a:t>
            </a:r>
          </a:p>
          <a:p>
            <a:r>
              <a:rPr lang="en-US" sz="1500" dirty="0"/>
              <a:t>CCSDS System Engineering Area Director</a:t>
            </a:r>
          </a:p>
          <a:p>
            <a:r>
              <a:rPr lang="en-US" sz="1500" dirty="0"/>
              <a:t>Jet Propulsion Laboratory, California Institute of Technology</a:t>
            </a:r>
          </a:p>
        </p:txBody>
      </p:sp>
      <p:sp>
        <p:nvSpPr>
          <p:cNvPr id="5" name="TextBox 4">
            <a:extLst>
              <a:ext uri="{FF2B5EF4-FFF2-40B4-BE49-F238E27FC236}">
                <a16:creationId xmlns:a16="http://schemas.microsoft.com/office/drawing/2014/main" id="{B0A2A1ED-D5DE-230F-8E2C-0C65EFF5855D}"/>
              </a:ext>
            </a:extLst>
          </p:cNvPr>
          <p:cNvSpPr txBox="1"/>
          <p:nvPr/>
        </p:nvSpPr>
        <p:spPr>
          <a:xfrm>
            <a:off x="8251235" y="5478292"/>
            <a:ext cx="3492137" cy="861774"/>
          </a:xfrm>
          <a:prstGeom prst="rect">
            <a:avLst/>
          </a:prstGeom>
          <a:noFill/>
        </p:spPr>
        <p:txBody>
          <a:bodyPr wrap="square" rtlCol="0">
            <a:spAutoFit/>
          </a:bodyPr>
          <a:lstStyle/>
          <a:p>
            <a:pPr algn="r"/>
            <a:r>
              <a:rPr lang="en-US" sz="2000" dirty="0"/>
              <a:t>Daniel Fischer / ESA</a:t>
            </a:r>
          </a:p>
          <a:p>
            <a:pPr algn="r"/>
            <a:r>
              <a:rPr lang="en-US" sz="1500" dirty="0"/>
              <a:t>CCSDS Security WG Deputy Chair</a:t>
            </a:r>
          </a:p>
          <a:p>
            <a:pPr algn="r"/>
            <a:r>
              <a:rPr lang="en-US" sz="1500" dirty="0"/>
              <a:t>European </a:t>
            </a:r>
            <a:r>
              <a:rPr lang="en-US" sz="1500"/>
              <a:t>Space Agency</a:t>
            </a:r>
            <a:endParaRPr lang="en-US" sz="1500" dirty="0"/>
          </a:p>
        </p:txBody>
      </p:sp>
      <p:graphicFrame>
        <p:nvGraphicFramePr>
          <p:cNvPr id="6" name="Object 3">
            <a:extLst>
              <a:ext uri="{FF2B5EF4-FFF2-40B4-BE49-F238E27FC236}">
                <a16:creationId xmlns:a16="http://schemas.microsoft.com/office/drawing/2014/main" id="{9E8BAA1F-05E3-B27C-5BF1-1611B64ACC3E}"/>
              </a:ext>
            </a:extLst>
          </p:cNvPr>
          <p:cNvGraphicFramePr>
            <a:graphicFrameLocks noChangeAspect="1"/>
          </p:cNvGraphicFramePr>
          <p:nvPr>
            <p:extLst>
              <p:ext uri="{D42A27DB-BD31-4B8C-83A1-F6EECF244321}">
                <p14:modId xmlns:p14="http://schemas.microsoft.com/office/powerpoint/2010/main" val="1163013732"/>
              </p:ext>
            </p:extLst>
          </p:nvPr>
        </p:nvGraphicFramePr>
        <p:xfrm>
          <a:off x="4240924" y="6332191"/>
          <a:ext cx="3710152" cy="529696"/>
        </p:xfrm>
        <a:graphic>
          <a:graphicData uri="http://schemas.openxmlformats.org/presentationml/2006/ole">
            <mc:AlternateContent xmlns:mc="http://schemas.openxmlformats.org/markup-compatibility/2006">
              <mc:Choice xmlns:v="urn:schemas-microsoft-com:vml" Requires="v">
                <p:oleObj name="Bitmap Image" r:id="rId3" imgW="5668166" imgH="809738" progId="">
                  <p:embed/>
                </p:oleObj>
              </mc:Choice>
              <mc:Fallback>
                <p:oleObj name="Bitmap Image" r:id="rId3" imgW="5668166" imgH="809738" progId="">
                  <p:embed/>
                  <p:pic>
                    <p:nvPicPr>
                      <p:cNvPr id="2"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0924" y="6332191"/>
                        <a:ext cx="3710152" cy="529696"/>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987039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005D91-AD7C-9F42-849B-75D41DC4D342}"/>
              </a:ext>
            </a:extLst>
          </p:cNvPr>
          <p:cNvSpPr>
            <a:spLocks noGrp="1"/>
          </p:cNvSpPr>
          <p:nvPr>
            <p:ph sz="quarter" idx="19"/>
          </p:nvPr>
        </p:nvSpPr>
        <p:spPr>
          <a:xfrm>
            <a:off x="391120" y="1096011"/>
            <a:ext cx="11352105" cy="5174160"/>
          </a:xfrm>
        </p:spPr>
        <p:txBody>
          <a:bodyPr>
            <a:normAutofit fontScale="92500" lnSpcReduction="20000"/>
          </a:bodyPr>
          <a:lstStyle/>
          <a:p>
            <a:pPr>
              <a:lnSpc>
                <a:spcPct val="90000"/>
              </a:lnSpc>
            </a:pPr>
            <a:r>
              <a:rPr lang="en-US" dirty="0"/>
              <a:t>SCCS-ARD needs to capture current updates and planned future work</a:t>
            </a:r>
          </a:p>
          <a:p>
            <a:pPr lvl="1">
              <a:lnSpc>
                <a:spcPct val="90000"/>
              </a:lnSpc>
            </a:pPr>
            <a:r>
              <a:rPr lang="en-US" dirty="0"/>
              <a:t>Does not yet include SSI Stage 2 protocols that we have standardized</a:t>
            </a:r>
          </a:p>
          <a:p>
            <a:pPr lvl="1">
              <a:lnSpc>
                <a:spcPct val="90000"/>
              </a:lnSpc>
            </a:pPr>
            <a:r>
              <a:rPr lang="en-US" dirty="0"/>
              <a:t>Provides the jig-saw puzzle picture for the box full of Blue colored CCSDS standards</a:t>
            </a:r>
          </a:p>
          <a:p>
            <a:pPr>
              <a:lnSpc>
                <a:spcPct val="90000"/>
              </a:lnSpc>
            </a:pPr>
            <a:endParaRPr lang="en-US" dirty="0"/>
          </a:p>
          <a:p>
            <a:pPr>
              <a:lnSpc>
                <a:spcPct val="90000"/>
              </a:lnSpc>
            </a:pPr>
            <a:r>
              <a:rPr lang="en-US" dirty="0"/>
              <a:t>SIS DTN WG has work plan for adopting BPv7, </a:t>
            </a:r>
            <a:r>
              <a:rPr lang="en-US" dirty="0" err="1"/>
              <a:t>BPSec</a:t>
            </a:r>
            <a:r>
              <a:rPr lang="en-US" dirty="0"/>
              <a:t>, and reviewing AMA/ADM</a:t>
            </a:r>
          </a:p>
          <a:p>
            <a:pPr lvl="1">
              <a:lnSpc>
                <a:spcPct val="90000"/>
              </a:lnSpc>
            </a:pPr>
            <a:r>
              <a:rPr lang="en-US" dirty="0"/>
              <a:t>Not yet a plan for DTN KM, but there is a functioning “proof of concept” in ION SW (DTKA)</a:t>
            </a:r>
          </a:p>
          <a:p>
            <a:pPr lvl="1">
              <a:lnSpc>
                <a:spcPct val="90000"/>
              </a:lnSpc>
            </a:pPr>
            <a:r>
              <a:rPr lang="en-US" dirty="0"/>
              <a:t>No work yet on framework for multi-agency secure operations</a:t>
            </a:r>
          </a:p>
          <a:p>
            <a:pPr lvl="1">
              <a:lnSpc>
                <a:spcPct val="90000"/>
              </a:lnSpc>
            </a:pPr>
            <a:r>
              <a:rPr lang="en-US" dirty="0"/>
              <a:t>Weak discussion of “peering agreements” in SSI Architecture GB</a:t>
            </a:r>
          </a:p>
          <a:p>
            <a:pPr lvl="1">
              <a:lnSpc>
                <a:spcPct val="90000"/>
              </a:lnSpc>
            </a:pPr>
            <a:r>
              <a:rPr lang="en-US" dirty="0"/>
              <a:t>No formalized policies nor governance</a:t>
            </a:r>
          </a:p>
          <a:p>
            <a:pPr lvl="1">
              <a:lnSpc>
                <a:spcPct val="90000"/>
              </a:lnSpc>
            </a:pPr>
            <a:r>
              <a:rPr lang="en-US" dirty="0"/>
              <a:t>No work yet on “Last Hop” and “First Hop” services, but they are needed for DTN emergency recovery and for support to non-DTN nodes</a:t>
            </a:r>
          </a:p>
          <a:p>
            <a:pPr>
              <a:lnSpc>
                <a:spcPct val="90000"/>
              </a:lnSpc>
            </a:pPr>
            <a:endParaRPr lang="en-US" dirty="0"/>
          </a:p>
          <a:p>
            <a:pPr>
              <a:lnSpc>
                <a:spcPct val="90000"/>
              </a:lnSpc>
            </a:pPr>
            <a:r>
              <a:rPr lang="en-US" dirty="0"/>
              <a:t>SEA </a:t>
            </a:r>
            <a:r>
              <a:rPr lang="en-US" dirty="0" err="1"/>
              <a:t>SecWG</a:t>
            </a:r>
            <a:r>
              <a:rPr lang="en-US" dirty="0"/>
              <a:t> has work plan to support </a:t>
            </a:r>
            <a:r>
              <a:rPr lang="en-US" dirty="0" err="1"/>
              <a:t>BPSec</a:t>
            </a:r>
            <a:endParaRPr lang="en-US" dirty="0"/>
          </a:p>
          <a:p>
            <a:pPr lvl="1">
              <a:lnSpc>
                <a:spcPct val="90000"/>
              </a:lnSpc>
            </a:pPr>
            <a:r>
              <a:rPr lang="en-US" dirty="0"/>
              <a:t>Needs to support DTN WG for KM and secure ops framework</a:t>
            </a:r>
          </a:p>
          <a:p>
            <a:pPr lvl="1">
              <a:lnSpc>
                <a:spcPct val="90000"/>
              </a:lnSpc>
            </a:pPr>
            <a:r>
              <a:rPr lang="en-US" dirty="0"/>
              <a:t>Started work on IGCA, needs to define framework for off-planet “mirror” deployments, synchronization</a:t>
            </a:r>
          </a:p>
          <a:p>
            <a:pPr>
              <a:lnSpc>
                <a:spcPct val="90000"/>
              </a:lnSpc>
            </a:pPr>
            <a:endParaRPr lang="en-US" dirty="0"/>
          </a:p>
        </p:txBody>
      </p:sp>
      <p:sp>
        <p:nvSpPr>
          <p:cNvPr id="3" name="Title 2">
            <a:extLst>
              <a:ext uri="{FF2B5EF4-FFF2-40B4-BE49-F238E27FC236}">
                <a16:creationId xmlns:a16="http://schemas.microsoft.com/office/drawing/2014/main" id="{D4A7290A-9F36-A449-90B7-B4E572FA6804}"/>
              </a:ext>
            </a:extLst>
          </p:cNvPr>
          <p:cNvSpPr>
            <a:spLocks noGrp="1"/>
          </p:cNvSpPr>
          <p:nvPr>
            <p:ph type="title"/>
          </p:nvPr>
        </p:nvSpPr>
        <p:spPr>
          <a:xfrm>
            <a:off x="419946" y="126271"/>
            <a:ext cx="11352107" cy="578801"/>
          </a:xfrm>
        </p:spPr>
        <p:txBody>
          <a:bodyPr>
            <a:noAutofit/>
          </a:bodyPr>
          <a:lstStyle/>
          <a:p>
            <a:r>
              <a:rPr lang="en-US" dirty="0">
                <a:solidFill>
                  <a:srgbClr val="000099"/>
                </a:solidFill>
                <a:effectLst>
                  <a:outerShdw blurRad="38100" dist="38100" dir="2700000" algn="tl">
                    <a:srgbClr val="000000">
                      <a:alpha val="43137"/>
                    </a:srgbClr>
                  </a:outerShdw>
                </a:effectLst>
              </a:rPr>
              <a:t>Looking toward the future …</a:t>
            </a:r>
          </a:p>
        </p:txBody>
      </p:sp>
      <p:sp>
        <p:nvSpPr>
          <p:cNvPr id="8" name="Footer Placeholder 4">
            <a:extLst>
              <a:ext uri="{FF2B5EF4-FFF2-40B4-BE49-F238E27FC236}">
                <a16:creationId xmlns:a16="http://schemas.microsoft.com/office/drawing/2014/main" id="{6E1BE1E2-E829-9A55-780C-4A7EFB9A7E9F}"/>
              </a:ext>
            </a:extLst>
          </p:cNvPr>
          <p:cNvSpPr txBox="1">
            <a:spLocks/>
          </p:cNvSpPr>
          <p:nvPr/>
        </p:nvSpPr>
        <p:spPr>
          <a:xfrm>
            <a:off x="2180109" y="6283325"/>
            <a:ext cx="7669217"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a:t>The content has not been approved or adopted by NASA, JPL, or the California Institute of Technology. Any views and opinions expressed herein do not necessarily state or reflect those of NASA, JPL, or the California Institute of Technology. </a:t>
            </a:r>
          </a:p>
          <a:p>
            <a:pPr algn="ctr"/>
            <a:r>
              <a:rPr lang="en-US" sz="1000" dirty="0"/>
              <a:t>© 2022 California Institute of Technology. Government sponsorship acknowledged</a:t>
            </a:r>
          </a:p>
        </p:txBody>
      </p:sp>
    </p:spTree>
    <p:extLst>
      <p:ext uri="{BB962C8B-B14F-4D97-AF65-F5344CB8AC3E}">
        <p14:creationId xmlns:p14="http://schemas.microsoft.com/office/powerpoint/2010/main" val="3795488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B9A0A5-1450-8692-E864-5DCDE06A7A3C}"/>
              </a:ext>
            </a:extLst>
          </p:cNvPr>
          <p:cNvSpPr>
            <a:spLocks noGrp="1"/>
          </p:cNvSpPr>
          <p:nvPr>
            <p:ph sz="quarter" idx="19"/>
          </p:nvPr>
        </p:nvSpPr>
        <p:spPr>
          <a:xfrm>
            <a:off x="332040" y="996454"/>
            <a:ext cx="11352105" cy="3625848"/>
          </a:xfrm>
        </p:spPr>
        <p:txBody>
          <a:bodyPr/>
          <a:lstStyle/>
          <a:p>
            <a:r>
              <a:rPr lang="en-US" sz="2400" dirty="0"/>
              <a:t>The IOAG does not appear ready to initiate the proposed Security WG, but may incorporate an effort to deal with an abstract version of these issues in a Governance Committee of some sort, likely involving both agency and commercial interests</a:t>
            </a:r>
          </a:p>
          <a:p>
            <a:pPr lvl="1"/>
            <a:r>
              <a:rPr lang="en-US" sz="2000" dirty="0"/>
              <a:t>This IOAG effort is likely to address governance and policy issues, but unlikely to address the necessary technologies</a:t>
            </a:r>
          </a:p>
          <a:p>
            <a:pPr lvl="1"/>
            <a:r>
              <a:rPr lang="en-US" sz="2000" dirty="0"/>
              <a:t>It should provide a very useful user forum</a:t>
            </a:r>
          </a:p>
          <a:p>
            <a:endParaRPr lang="en-US" sz="2400" dirty="0"/>
          </a:p>
          <a:p>
            <a:r>
              <a:rPr lang="en-US" sz="2400" dirty="0"/>
              <a:t>Initial DTN missions need at least some concrete guidance (Recommended Practice) on how to do the essential manual management</a:t>
            </a:r>
          </a:p>
          <a:p>
            <a:pPr lvl="1"/>
            <a:r>
              <a:rPr lang="en-US" sz="2000" dirty="0"/>
              <a:t>This should be a quick joint SIS DTN / SEA </a:t>
            </a:r>
            <a:r>
              <a:rPr lang="en-US" sz="2000" dirty="0" err="1"/>
              <a:t>SecWG</a:t>
            </a:r>
            <a:r>
              <a:rPr lang="en-US" sz="2000" dirty="0"/>
              <a:t> effort</a:t>
            </a:r>
          </a:p>
          <a:p>
            <a:endParaRPr lang="en-US" sz="2400" dirty="0"/>
          </a:p>
          <a:p>
            <a:r>
              <a:rPr lang="en-US" sz="2400" dirty="0"/>
              <a:t>Propose choosing one of these two options for the future:</a:t>
            </a:r>
          </a:p>
          <a:p>
            <a:pPr lvl="1"/>
            <a:r>
              <a:rPr lang="en-US" sz="2000" dirty="0"/>
              <a:t>Augment the SIS DTN WG (which already has Security WG joint meetings) to address these new topics</a:t>
            </a:r>
          </a:p>
          <a:p>
            <a:pPr lvl="1"/>
            <a:r>
              <a:rPr lang="en-US" sz="2000" dirty="0"/>
              <a:t>Create a new Secure Network / Management WG in SEA</a:t>
            </a:r>
          </a:p>
          <a:p>
            <a:pPr lvl="1"/>
            <a:r>
              <a:rPr lang="en-US" sz="2000" dirty="0"/>
              <a:t>Involve Agency security experts, and, ideally, mission and commercial interests</a:t>
            </a:r>
          </a:p>
        </p:txBody>
      </p:sp>
      <p:sp>
        <p:nvSpPr>
          <p:cNvPr id="3" name="Title 2">
            <a:extLst>
              <a:ext uri="{FF2B5EF4-FFF2-40B4-BE49-F238E27FC236}">
                <a16:creationId xmlns:a16="http://schemas.microsoft.com/office/drawing/2014/main" id="{8290941E-C4A9-F19E-BEB2-CD500DCADBE9}"/>
              </a:ext>
            </a:extLst>
          </p:cNvPr>
          <p:cNvSpPr>
            <a:spLocks noGrp="1"/>
          </p:cNvSpPr>
          <p:nvPr>
            <p:ph type="title"/>
          </p:nvPr>
        </p:nvSpPr>
        <p:spPr>
          <a:xfrm>
            <a:off x="419946" y="137071"/>
            <a:ext cx="11352107" cy="578801"/>
          </a:xfrm>
        </p:spPr>
        <p:txBody>
          <a:bodyPr>
            <a:noAutofit/>
          </a:bodyPr>
          <a:lstStyle/>
          <a:p>
            <a:r>
              <a:rPr lang="en-US" dirty="0">
                <a:solidFill>
                  <a:srgbClr val="000099"/>
                </a:solidFill>
                <a:effectLst>
                  <a:outerShdw blurRad="38100" dist="38100" dir="2700000" algn="tl">
                    <a:srgbClr val="000000">
                      <a:alpha val="43137"/>
                    </a:srgbClr>
                  </a:outerShdw>
                </a:effectLst>
              </a:rPr>
              <a:t>SEA Proposal to CESG</a:t>
            </a:r>
          </a:p>
        </p:txBody>
      </p:sp>
      <p:sp>
        <p:nvSpPr>
          <p:cNvPr id="6" name="Footer Placeholder 4">
            <a:extLst>
              <a:ext uri="{FF2B5EF4-FFF2-40B4-BE49-F238E27FC236}">
                <a16:creationId xmlns:a16="http://schemas.microsoft.com/office/drawing/2014/main" id="{E84437A1-B5FB-EEAA-3ABB-06CE1E4AB30C}"/>
              </a:ext>
            </a:extLst>
          </p:cNvPr>
          <p:cNvSpPr txBox="1">
            <a:spLocks/>
          </p:cNvSpPr>
          <p:nvPr/>
        </p:nvSpPr>
        <p:spPr>
          <a:xfrm>
            <a:off x="2180109" y="6283325"/>
            <a:ext cx="7669217"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a:t>The content has not been approved or adopted by NASA, JPL, or the California Institute of Technology. Any views and opinions expressed herein do not necessarily state or reflect those of NASA, JPL, or the California Institute of Technology. </a:t>
            </a:r>
          </a:p>
          <a:p>
            <a:pPr algn="ctr"/>
            <a:r>
              <a:rPr lang="en-US" sz="1000" dirty="0"/>
              <a:t>© 2022 California Institute of Technology. Government sponsorship acknowledged</a:t>
            </a:r>
          </a:p>
        </p:txBody>
      </p:sp>
    </p:spTree>
    <p:extLst>
      <p:ext uri="{BB962C8B-B14F-4D97-AF65-F5344CB8AC3E}">
        <p14:creationId xmlns:p14="http://schemas.microsoft.com/office/powerpoint/2010/main" val="878613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78EDB-D476-CDEC-14D1-3AD421D95381}"/>
              </a:ext>
            </a:extLst>
          </p:cNvPr>
          <p:cNvSpPr>
            <a:spLocks noGrp="1"/>
          </p:cNvSpPr>
          <p:nvPr>
            <p:ph type="title"/>
          </p:nvPr>
        </p:nvSpPr>
        <p:spPr>
          <a:xfrm>
            <a:off x="668323" y="2581611"/>
            <a:ext cx="10972800" cy="1143000"/>
          </a:xfrm>
        </p:spPr>
        <p:txBody>
          <a:bodyPr/>
          <a:lstStyle/>
          <a:p>
            <a:r>
              <a:rPr lang="en-US" sz="5400" dirty="0"/>
              <a:t>Backup</a:t>
            </a:r>
          </a:p>
        </p:txBody>
      </p:sp>
      <p:sp>
        <p:nvSpPr>
          <p:cNvPr id="3" name="Date Placeholder 2">
            <a:extLst>
              <a:ext uri="{FF2B5EF4-FFF2-40B4-BE49-F238E27FC236}">
                <a16:creationId xmlns:a16="http://schemas.microsoft.com/office/drawing/2014/main" id="{589809D7-D2FB-7034-A6F8-3EEAB772BD6A}"/>
              </a:ext>
            </a:extLst>
          </p:cNvPr>
          <p:cNvSpPr>
            <a:spLocks noGrp="1"/>
          </p:cNvSpPr>
          <p:nvPr>
            <p:ph type="dt" sz="half" idx="2"/>
          </p:nvPr>
        </p:nvSpPr>
        <p:spPr/>
        <p:txBody>
          <a:bodyPr/>
          <a:lstStyle/>
          <a:p>
            <a:r>
              <a:rPr lang="en-US"/>
              <a:t>15-16 Nov 2021</a:t>
            </a:r>
            <a:endParaRPr lang="en-US" dirty="0"/>
          </a:p>
        </p:txBody>
      </p:sp>
    </p:spTree>
    <p:extLst>
      <p:ext uri="{BB962C8B-B14F-4D97-AF65-F5344CB8AC3E}">
        <p14:creationId xmlns:p14="http://schemas.microsoft.com/office/powerpoint/2010/main" val="659896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6C12-92BF-166A-843E-333FFE61A555}"/>
              </a:ext>
            </a:extLst>
          </p:cNvPr>
          <p:cNvSpPr>
            <a:spLocks noGrp="1"/>
          </p:cNvSpPr>
          <p:nvPr>
            <p:ph type="title"/>
          </p:nvPr>
        </p:nvSpPr>
        <p:spPr>
          <a:xfrm>
            <a:off x="609600" y="-12032"/>
            <a:ext cx="10972800" cy="1143000"/>
          </a:xfrm>
        </p:spPr>
        <p:txBody>
          <a:bodyPr/>
          <a:lstStyle/>
          <a:p>
            <a:r>
              <a:rPr lang="en-US" dirty="0">
                <a:solidFill>
                  <a:srgbClr val="000099"/>
                </a:solidFill>
                <a:effectLst>
                  <a:outerShdw blurRad="38100" dist="38100" dir="2700000" algn="tl">
                    <a:srgbClr val="000000">
                      <a:alpha val="43137"/>
                    </a:srgbClr>
                  </a:outerShdw>
                </a:effectLst>
              </a:rPr>
              <a:t>SSI Architecture Stages</a:t>
            </a:r>
            <a:br>
              <a:rPr lang="en-US" dirty="0">
                <a:solidFill>
                  <a:srgbClr val="000099"/>
                </a:solidFill>
                <a:effectLst>
                  <a:outerShdw blurRad="38100" dist="38100" dir="2700000" algn="tl">
                    <a:srgbClr val="000000">
                      <a:alpha val="43137"/>
                    </a:srgbClr>
                  </a:outerShdw>
                </a:effectLst>
              </a:rPr>
            </a:br>
            <a:r>
              <a:rPr lang="en-US" sz="2000" dirty="0"/>
              <a:t>Quoted f</a:t>
            </a:r>
            <a:r>
              <a:rPr lang="en-US" sz="2000" dirty="0">
                <a:solidFill>
                  <a:srgbClr val="000099"/>
                </a:solidFill>
                <a:effectLst>
                  <a:outerShdw blurRad="38100" dist="38100" dir="2700000" algn="tl">
                    <a:srgbClr val="000000">
                      <a:alpha val="43137"/>
                    </a:srgbClr>
                  </a:outerShdw>
                </a:effectLst>
              </a:rPr>
              <a:t>rom CCSDS 730.1-G-1</a:t>
            </a:r>
            <a:endParaRPr lang="en-US" dirty="0">
              <a:solidFill>
                <a:srgbClr val="000099"/>
              </a:solidFill>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0E939A6F-8F9D-9908-747B-A582171162A3}"/>
              </a:ext>
            </a:extLst>
          </p:cNvPr>
          <p:cNvSpPr>
            <a:spLocks noGrp="1"/>
          </p:cNvSpPr>
          <p:nvPr>
            <p:ph idx="1"/>
          </p:nvPr>
        </p:nvSpPr>
        <p:spPr>
          <a:xfrm>
            <a:off x="609600" y="1130968"/>
            <a:ext cx="10972800" cy="4995199"/>
          </a:xfrm>
        </p:spPr>
        <p:txBody>
          <a:bodyPr/>
          <a:lstStyle/>
          <a:p>
            <a:r>
              <a:rPr lang="en-US" sz="1800" dirty="0"/>
              <a:t>The SSI architecture, therefore, encompasses three broad grades of functionality to support participating organizations in their transition through these stages toward full deployment of the SSI. The three stages of transition are: </a:t>
            </a:r>
          </a:p>
          <a:p>
            <a:pPr lvl="1"/>
            <a:r>
              <a:rPr lang="en-US" sz="1600" dirty="0"/>
              <a:t>–  Stage 1 (Mission Functionality)—introduction of the SSI protocols within MOCs and spacefaring vehicles to automate the mission data communications (command and telemetry) conducted within the simple mission communications model described in the first paragraphs of this section. </a:t>
            </a:r>
            <a:r>
              <a:rPr lang="en-US" sz="1600" u="sng" dirty="0"/>
              <a:t>The SSI architecture supports this stage by providing mission functionality (as described in section 3), which automates basic communication processes for individual space flight missions without requiring that Earth station service providers implement the SSI protocols. </a:t>
            </a:r>
          </a:p>
          <a:p>
            <a:pPr lvl="1"/>
            <a:r>
              <a:rPr lang="en-US" sz="1600" dirty="0"/>
              <a:t>–  Stage 2 (Internetwork Functionality)—introduction of the SSI protocols into Earth station service providers to enable Network-Layer cross support. </a:t>
            </a:r>
            <a:r>
              <a:rPr lang="en-US" sz="1600" u="sng" dirty="0"/>
              <a:t>The SSI architecture supports this stage by providing internetwork functionality (as described in section 4), which enables the SSI protocols to operate across multiple space flight missions, possibly managed by different national space agencies (interagency cross support). </a:t>
            </a:r>
            <a:r>
              <a:rPr lang="en-US" sz="1600" dirty="0"/>
              <a:t>The coordination of mission data communications is still manual at this stage. </a:t>
            </a:r>
          </a:p>
          <a:p>
            <a:pPr lvl="1"/>
            <a:r>
              <a:rPr lang="en-US" sz="1600" dirty="0"/>
              <a:t>–  Stage 3 (Advanced Functionality)—automation of the coordination of mission data communications in the unified cross-support environment. </a:t>
            </a:r>
            <a:r>
              <a:rPr lang="en-US" sz="1600" u="sng" dirty="0"/>
              <a:t>The SSI architecture supports this stage by providing advanced functionality (as described in section 5), which provides automated support for the internetwork topologies, implementing a unified solar-system-wide communication network that can scale up to the complex space exploration programs of the future. </a:t>
            </a:r>
          </a:p>
          <a:p>
            <a:r>
              <a:rPr lang="en-US" sz="1900" dirty="0"/>
              <a:t>Organizations participating in the SSI may initially operate at any of the three stages, as long as they have implemented the functionality required in order to operate at all preceding stages: i.e., the stages are cumulative in functionality but need not be entered in sequence. </a:t>
            </a:r>
          </a:p>
          <a:p>
            <a:endParaRPr lang="en-US" sz="1800" dirty="0"/>
          </a:p>
        </p:txBody>
      </p:sp>
    </p:spTree>
    <p:extLst>
      <p:ext uri="{BB962C8B-B14F-4D97-AF65-F5344CB8AC3E}">
        <p14:creationId xmlns:p14="http://schemas.microsoft.com/office/powerpoint/2010/main" val="2927713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69B1F-B795-CD46-B204-5EE0D83D2A88}"/>
              </a:ext>
            </a:extLst>
          </p:cNvPr>
          <p:cNvSpPr>
            <a:spLocks noGrp="1"/>
          </p:cNvSpPr>
          <p:nvPr>
            <p:ph type="title"/>
          </p:nvPr>
        </p:nvSpPr>
        <p:spPr>
          <a:xfrm>
            <a:off x="1135857" y="115479"/>
            <a:ext cx="9905998" cy="739285"/>
          </a:xfrm>
        </p:spPr>
        <p:txBody>
          <a:bodyPr/>
          <a:lstStyle/>
          <a:p>
            <a:r>
              <a:rPr lang="en-US" dirty="0"/>
              <a:t>Zero Trust Architecture (ZTA) tenets (NIST 800-207)</a:t>
            </a:r>
          </a:p>
        </p:txBody>
      </p:sp>
      <p:sp>
        <p:nvSpPr>
          <p:cNvPr id="3" name="Content Placeholder 2">
            <a:extLst>
              <a:ext uri="{FF2B5EF4-FFF2-40B4-BE49-F238E27FC236}">
                <a16:creationId xmlns:a16="http://schemas.microsoft.com/office/drawing/2014/main" id="{CDC27D29-F591-4B4F-9186-2AF835ABA392}"/>
              </a:ext>
            </a:extLst>
          </p:cNvPr>
          <p:cNvSpPr>
            <a:spLocks noGrp="1"/>
          </p:cNvSpPr>
          <p:nvPr>
            <p:ph idx="1"/>
          </p:nvPr>
        </p:nvSpPr>
        <p:spPr>
          <a:xfrm>
            <a:off x="1207315" y="1236232"/>
            <a:ext cx="9905999" cy="4929789"/>
          </a:xfrm>
        </p:spPr>
        <p:txBody>
          <a:bodyPr>
            <a:normAutofit/>
          </a:bodyPr>
          <a:lstStyle/>
          <a:p>
            <a:r>
              <a:rPr lang="en-US" dirty="0"/>
              <a:t>Zero Trust:  Anyone (or anything) accessing (sensitive) data needs to be both properly authenticated (we know who they are) AND authorized (they, by policy, have a right to access that data, system, etc.)</a:t>
            </a:r>
            <a:endParaRPr lang="en-US" sz="2800" dirty="0"/>
          </a:p>
          <a:p>
            <a:pPr lvl="0"/>
            <a:r>
              <a:rPr lang="en-US" dirty="0"/>
              <a:t>Zero Trust uses technologies that consist of applications, endpoints, and networking infrastructure (esp. identities and access controls) to ensure only authorized access is granted.</a:t>
            </a:r>
          </a:p>
          <a:p>
            <a:pPr lvl="0"/>
            <a:r>
              <a:rPr lang="en-US" dirty="0"/>
              <a:t>Zero Trust Assertions</a:t>
            </a:r>
          </a:p>
          <a:p>
            <a:pPr lvl="1"/>
            <a:r>
              <a:rPr lang="en-US" u="sng" dirty="0"/>
              <a:t>The Network is Always Hostile</a:t>
            </a:r>
            <a:endParaRPr lang="en-US" dirty="0"/>
          </a:p>
          <a:p>
            <a:pPr lvl="1"/>
            <a:r>
              <a:rPr lang="en-US" dirty="0"/>
              <a:t>External and Internal Threats exist on the network at all times</a:t>
            </a:r>
          </a:p>
          <a:p>
            <a:pPr lvl="1"/>
            <a:r>
              <a:rPr lang="en-US" dirty="0"/>
              <a:t>Network location is not sufficient for determining trust in a network</a:t>
            </a:r>
          </a:p>
          <a:p>
            <a:pPr lvl="1"/>
            <a:r>
              <a:rPr lang="en-US" dirty="0"/>
              <a:t>Every device, user, and network flow is authenticated and authorized</a:t>
            </a:r>
          </a:p>
          <a:p>
            <a:pPr marL="0" indent="0">
              <a:buNone/>
            </a:pPr>
            <a:endParaRPr lang="en-US" dirty="0"/>
          </a:p>
        </p:txBody>
      </p:sp>
      <p:sp>
        <p:nvSpPr>
          <p:cNvPr id="8" name="Footer Placeholder 4">
            <a:extLst>
              <a:ext uri="{FF2B5EF4-FFF2-40B4-BE49-F238E27FC236}">
                <a16:creationId xmlns:a16="http://schemas.microsoft.com/office/drawing/2014/main" id="{F7525F09-3B95-896B-937E-320AF1D35873}"/>
              </a:ext>
            </a:extLst>
          </p:cNvPr>
          <p:cNvSpPr txBox="1">
            <a:spLocks/>
          </p:cNvSpPr>
          <p:nvPr/>
        </p:nvSpPr>
        <p:spPr>
          <a:xfrm>
            <a:off x="2180109" y="6283325"/>
            <a:ext cx="7669217"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a:t>The content has not been approved or adopted by NASA, JPL, or the California Institute of Technology. Any views and opinions expressed herein do not necessarily state or reflect those of NASA, JPL, or the California Institute of Technology. </a:t>
            </a:r>
          </a:p>
          <a:p>
            <a:pPr algn="ctr"/>
            <a:r>
              <a:rPr lang="en-US" sz="1000" dirty="0"/>
              <a:t>© 2022 California Institute of Technology. Government sponsorship acknowledged</a:t>
            </a:r>
          </a:p>
        </p:txBody>
      </p:sp>
    </p:spTree>
    <p:extLst>
      <p:ext uri="{BB962C8B-B14F-4D97-AF65-F5344CB8AC3E}">
        <p14:creationId xmlns:p14="http://schemas.microsoft.com/office/powerpoint/2010/main" val="810139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450DF90E-E9C1-0743-B394-D8E090B9964F}"/>
              </a:ext>
            </a:extLst>
          </p:cNvPr>
          <p:cNvSpPr/>
          <p:nvPr/>
        </p:nvSpPr>
        <p:spPr>
          <a:xfrm>
            <a:off x="2889115" y="2319282"/>
            <a:ext cx="6663447" cy="3560324"/>
          </a:xfrm>
          <a:prstGeom prst="roundRect">
            <a:avLst>
              <a:gd name="adj" fmla="val 303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B9CFE5-6667-A34F-A70E-979AA1BE3E3C}"/>
              </a:ext>
            </a:extLst>
          </p:cNvPr>
          <p:cNvSpPr>
            <a:spLocks noGrp="1"/>
          </p:cNvSpPr>
          <p:nvPr>
            <p:ph type="title"/>
          </p:nvPr>
        </p:nvSpPr>
        <p:spPr>
          <a:xfrm>
            <a:off x="1135857" y="-28246"/>
            <a:ext cx="9905998" cy="821176"/>
          </a:xfrm>
        </p:spPr>
        <p:txBody>
          <a:bodyPr>
            <a:normAutofit/>
          </a:bodyPr>
          <a:lstStyle/>
          <a:p>
            <a:r>
              <a:rPr lang="en-US" dirty="0"/>
              <a:t>Adapted “Zero Trust” Security Approach</a:t>
            </a:r>
            <a:br>
              <a:rPr lang="en-US" dirty="0"/>
            </a:br>
            <a:r>
              <a:rPr lang="en-US" sz="2200" dirty="0"/>
              <a:t>(Derived from: NIST 800-207: Zero Trust Architecture)</a:t>
            </a:r>
            <a:endParaRPr lang="en-US" dirty="0"/>
          </a:p>
        </p:txBody>
      </p:sp>
      <p:sp>
        <p:nvSpPr>
          <p:cNvPr id="7" name="Rounded Rectangle 6">
            <a:extLst>
              <a:ext uri="{FF2B5EF4-FFF2-40B4-BE49-F238E27FC236}">
                <a16:creationId xmlns:a16="http://schemas.microsoft.com/office/drawing/2014/main" id="{3D7BDD2F-8274-0E4F-8658-829025D70401}"/>
              </a:ext>
            </a:extLst>
          </p:cNvPr>
          <p:cNvSpPr/>
          <p:nvPr/>
        </p:nvSpPr>
        <p:spPr>
          <a:xfrm>
            <a:off x="5210606" y="2387376"/>
            <a:ext cx="2431915" cy="1575882"/>
          </a:xfrm>
          <a:prstGeom prst="roundRect">
            <a:avLst>
              <a:gd name="adj" fmla="val 30328"/>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a:extLst>
              <a:ext uri="{FF2B5EF4-FFF2-40B4-BE49-F238E27FC236}">
                <a16:creationId xmlns:a16="http://schemas.microsoft.com/office/drawing/2014/main" id="{C23E73B8-012E-724C-83B6-409BFD6EDFFD}"/>
              </a:ext>
            </a:extLst>
          </p:cNvPr>
          <p:cNvSpPr/>
          <p:nvPr/>
        </p:nvSpPr>
        <p:spPr>
          <a:xfrm>
            <a:off x="5680953" y="4264813"/>
            <a:ext cx="1429966" cy="1303507"/>
          </a:xfrm>
          <a:prstGeom prst="roundRect">
            <a:avLst>
              <a:gd name="adj" fmla="val 30328"/>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an 8">
            <a:extLst>
              <a:ext uri="{FF2B5EF4-FFF2-40B4-BE49-F238E27FC236}">
                <a16:creationId xmlns:a16="http://schemas.microsoft.com/office/drawing/2014/main" id="{30F7A1D5-343E-6F41-909F-8A4CECE04552}"/>
              </a:ext>
            </a:extLst>
          </p:cNvPr>
          <p:cNvSpPr/>
          <p:nvPr/>
        </p:nvSpPr>
        <p:spPr>
          <a:xfrm>
            <a:off x="7928042" y="4534559"/>
            <a:ext cx="1070044" cy="749030"/>
          </a:xfrm>
          <a:prstGeom prst="ca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a:extLst>
              <a:ext uri="{FF2B5EF4-FFF2-40B4-BE49-F238E27FC236}">
                <a16:creationId xmlns:a16="http://schemas.microsoft.com/office/drawing/2014/main" id="{4B5D0619-123A-3849-87C5-53708FD57505}"/>
              </a:ext>
            </a:extLst>
          </p:cNvPr>
          <p:cNvSpPr/>
          <p:nvPr/>
        </p:nvSpPr>
        <p:spPr>
          <a:xfrm>
            <a:off x="2990281" y="4765789"/>
            <a:ext cx="758757" cy="379378"/>
          </a:xfrm>
          <a:prstGeom prst="roundRect">
            <a:avLst>
              <a:gd name="adj" fmla="val 30328"/>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Left Arrow 16">
            <a:extLst>
              <a:ext uri="{FF2B5EF4-FFF2-40B4-BE49-F238E27FC236}">
                <a16:creationId xmlns:a16="http://schemas.microsoft.com/office/drawing/2014/main" id="{2F53AD5E-8D30-0142-8996-6234510FC20F}"/>
              </a:ext>
            </a:extLst>
          </p:cNvPr>
          <p:cNvSpPr/>
          <p:nvPr/>
        </p:nvSpPr>
        <p:spPr>
          <a:xfrm>
            <a:off x="9610471" y="3384462"/>
            <a:ext cx="703310" cy="532186"/>
          </a:xfrm>
          <a:prstGeom prst="lef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Left Arrow 17">
            <a:extLst>
              <a:ext uri="{FF2B5EF4-FFF2-40B4-BE49-F238E27FC236}">
                <a16:creationId xmlns:a16="http://schemas.microsoft.com/office/drawing/2014/main" id="{9E793EC9-65D3-EE46-8000-783791AC19B9}"/>
              </a:ext>
            </a:extLst>
          </p:cNvPr>
          <p:cNvSpPr/>
          <p:nvPr/>
        </p:nvSpPr>
        <p:spPr>
          <a:xfrm>
            <a:off x="9657165" y="4996406"/>
            <a:ext cx="703310" cy="532186"/>
          </a:xfrm>
          <a:prstGeom prst="lef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Left Arrow 18">
            <a:extLst>
              <a:ext uri="{FF2B5EF4-FFF2-40B4-BE49-F238E27FC236}">
                <a16:creationId xmlns:a16="http://schemas.microsoft.com/office/drawing/2014/main" id="{1E343885-1790-BA4C-B8B8-C6302EBCCF10}"/>
              </a:ext>
            </a:extLst>
          </p:cNvPr>
          <p:cNvSpPr/>
          <p:nvPr/>
        </p:nvSpPr>
        <p:spPr>
          <a:xfrm>
            <a:off x="9619064" y="4179293"/>
            <a:ext cx="703310" cy="532186"/>
          </a:xfrm>
          <a:prstGeom prst="lef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eft Arrow 19">
            <a:extLst>
              <a:ext uri="{FF2B5EF4-FFF2-40B4-BE49-F238E27FC236}">
                <a16:creationId xmlns:a16="http://schemas.microsoft.com/office/drawing/2014/main" id="{1ED94976-B009-A24F-953F-EA301882C96A}"/>
              </a:ext>
            </a:extLst>
          </p:cNvPr>
          <p:cNvSpPr/>
          <p:nvPr/>
        </p:nvSpPr>
        <p:spPr>
          <a:xfrm rot="10800000">
            <a:off x="2126085" y="3474846"/>
            <a:ext cx="703310" cy="532186"/>
          </a:xfrm>
          <a:prstGeom prst="lef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Left Arrow 20">
            <a:extLst>
              <a:ext uri="{FF2B5EF4-FFF2-40B4-BE49-F238E27FC236}">
                <a16:creationId xmlns:a16="http://schemas.microsoft.com/office/drawing/2014/main" id="{550D0F6B-FD5F-3F48-B7F4-3EECD646300C}"/>
              </a:ext>
            </a:extLst>
          </p:cNvPr>
          <p:cNvSpPr/>
          <p:nvPr/>
        </p:nvSpPr>
        <p:spPr>
          <a:xfrm rot="10800000">
            <a:off x="2123166" y="4268663"/>
            <a:ext cx="703310" cy="532186"/>
          </a:xfrm>
          <a:prstGeom prst="lef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Left Arrow 21">
            <a:extLst>
              <a:ext uri="{FF2B5EF4-FFF2-40B4-BE49-F238E27FC236}">
                <a16:creationId xmlns:a16="http://schemas.microsoft.com/office/drawing/2014/main" id="{D9CD04BD-5C28-B342-A77B-A4FAB4B4B6CD}"/>
              </a:ext>
            </a:extLst>
          </p:cNvPr>
          <p:cNvSpPr/>
          <p:nvPr/>
        </p:nvSpPr>
        <p:spPr>
          <a:xfrm rot="10800000">
            <a:off x="2119925" y="5075046"/>
            <a:ext cx="703310" cy="532186"/>
          </a:xfrm>
          <a:prstGeom prst="lef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10D9088-9EC8-6447-990D-0B4AE552F6E4}"/>
              </a:ext>
            </a:extLst>
          </p:cNvPr>
          <p:cNvSpPr/>
          <p:nvPr/>
        </p:nvSpPr>
        <p:spPr>
          <a:xfrm>
            <a:off x="10248119" y="3311504"/>
            <a:ext cx="1095742" cy="65175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Data Access Policy</a:t>
            </a:r>
          </a:p>
        </p:txBody>
      </p:sp>
      <p:sp>
        <p:nvSpPr>
          <p:cNvPr id="12" name="Rectangle 11">
            <a:extLst>
              <a:ext uri="{FF2B5EF4-FFF2-40B4-BE49-F238E27FC236}">
                <a16:creationId xmlns:a16="http://schemas.microsoft.com/office/drawing/2014/main" id="{2BCABBD8-F88E-3D49-A5BE-2F8895379015}"/>
              </a:ext>
            </a:extLst>
          </p:cNvPr>
          <p:cNvSpPr/>
          <p:nvPr/>
        </p:nvSpPr>
        <p:spPr>
          <a:xfrm>
            <a:off x="10248119" y="4123760"/>
            <a:ext cx="1095742" cy="65175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Certificate</a:t>
            </a:r>
          </a:p>
        </p:txBody>
      </p:sp>
      <p:sp>
        <p:nvSpPr>
          <p:cNvPr id="13" name="Rectangle 12">
            <a:extLst>
              <a:ext uri="{FF2B5EF4-FFF2-40B4-BE49-F238E27FC236}">
                <a16:creationId xmlns:a16="http://schemas.microsoft.com/office/drawing/2014/main" id="{865397C2-E003-0D48-989D-C518EFDAC43C}"/>
              </a:ext>
            </a:extLst>
          </p:cNvPr>
          <p:cNvSpPr/>
          <p:nvPr/>
        </p:nvSpPr>
        <p:spPr>
          <a:xfrm>
            <a:off x="10248119" y="4955478"/>
            <a:ext cx="1095742" cy="65175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ID Management</a:t>
            </a:r>
          </a:p>
        </p:txBody>
      </p:sp>
      <p:sp>
        <p:nvSpPr>
          <p:cNvPr id="14" name="Rectangle 13">
            <a:extLst>
              <a:ext uri="{FF2B5EF4-FFF2-40B4-BE49-F238E27FC236}">
                <a16:creationId xmlns:a16="http://schemas.microsoft.com/office/drawing/2014/main" id="{1BAE7B9F-D615-2644-B159-4B8A61922C38}"/>
              </a:ext>
            </a:extLst>
          </p:cNvPr>
          <p:cNvSpPr/>
          <p:nvPr/>
        </p:nvSpPr>
        <p:spPr>
          <a:xfrm>
            <a:off x="1180072" y="5043025"/>
            <a:ext cx="1042804" cy="65175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Activity logs</a:t>
            </a:r>
          </a:p>
        </p:txBody>
      </p:sp>
      <p:sp>
        <p:nvSpPr>
          <p:cNvPr id="15" name="Rectangle 14">
            <a:extLst>
              <a:ext uri="{FF2B5EF4-FFF2-40B4-BE49-F238E27FC236}">
                <a16:creationId xmlns:a16="http://schemas.microsoft.com/office/drawing/2014/main" id="{6A1465B8-6AE2-FB4B-B5E8-9E8CB5077976}"/>
              </a:ext>
            </a:extLst>
          </p:cNvPr>
          <p:cNvSpPr/>
          <p:nvPr/>
        </p:nvSpPr>
        <p:spPr>
          <a:xfrm>
            <a:off x="1177153" y="4225295"/>
            <a:ext cx="1042804" cy="65175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SIEM System</a:t>
            </a:r>
          </a:p>
        </p:txBody>
      </p:sp>
      <p:sp>
        <p:nvSpPr>
          <p:cNvPr id="16" name="Rectangle 15">
            <a:extLst>
              <a:ext uri="{FF2B5EF4-FFF2-40B4-BE49-F238E27FC236}">
                <a16:creationId xmlns:a16="http://schemas.microsoft.com/office/drawing/2014/main" id="{10EB327B-5C8C-7742-A570-A3F2BF7EA8DC}"/>
              </a:ext>
            </a:extLst>
          </p:cNvPr>
          <p:cNvSpPr/>
          <p:nvPr/>
        </p:nvSpPr>
        <p:spPr>
          <a:xfrm>
            <a:off x="1177153" y="3413646"/>
            <a:ext cx="1042804" cy="65175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CDM System</a:t>
            </a:r>
          </a:p>
        </p:txBody>
      </p:sp>
      <p:sp>
        <p:nvSpPr>
          <p:cNvPr id="23" name="Rectangle 22">
            <a:extLst>
              <a:ext uri="{FF2B5EF4-FFF2-40B4-BE49-F238E27FC236}">
                <a16:creationId xmlns:a16="http://schemas.microsoft.com/office/drawing/2014/main" id="{05C6AAE7-D029-4E44-B427-AA02F14A4538}"/>
              </a:ext>
            </a:extLst>
          </p:cNvPr>
          <p:cNvSpPr/>
          <p:nvPr/>
        </p:nvSpPr>
        <p:spPr>
          <a:xfrm>
            <a:off x="3498553" y="3105514"/>
            <a:ext cx="1415965" cy="369332"/>
          </a:xfrm>
          <a:prstGeom prst="rect">
            <a:avLst/>
          </a:prstGeom>
        </p:spPr>
        <p:txBody>
          <a:bodyPr wrap="none">
            <a:spAutoFit/>
          </a:bodyPr>
          <a:lstStyle/>
          <a:p>
            <a:r>
              <a:rPr lang="en-US" dirty="0">
                <a:solidFill>
                  <a:schemeClr val="bg1"/>
                </a:solidFill>
              </a:rPr>
              <a:t>Control Plane</a:t>
            </a:r>
          </a:p>
        </p:txBody>
      </p:sp>
      <p:sp>
        <p:nvSpPr>
          <p:cNvPr id="24" name="Rectangle 23">
            <a:extLst>
              <a:ext uri="{FF2B5EF4-FFF2-40B4-BE49-F238E27FC236}">
                <a16:creationId xmlns:a16="http://schemas.microsoft.com/office/drawing/2014/main" id="{5ACF4D99-54FA-D34B-A368-F37F09299350}"/>
              </a:ext>
            </a:extLst>
          </p:cNvPr>
          <p:cNvSpPr/>
          <p:nvPr/>
        </p:nvSpPr>
        <p:spPr>
          <a:xfrm>
            <a:off x="7047099" y="5490818"/>
            <a:ext cx="1213794" cy="369332"/>
          </a:xfrm>
          <a:prstGeom prst="rect">
            <a:avLst/>
          </a:prstGeom>
        </p:spPr>
        <p:txBody>
          <a:bodyPr wrap="none">
            <a:spAutoFit/>
          </a:bodyPr>
          <a:lstStyle/>
          <a:p>
            <a:r>
              <a:rPr lang="en-US" dirty="0">
                <a:solidFill>
                  <a:schemeClr val="bg1"/>
                </a:solidFill>
              </a:rPr>
              <a:t>Data Plane</a:t>
            </a:r>
          </a:p>
        </p:txBody>
      </p:sp>
      <p:sp>
        <p:nvSpPr>
          <p:cNvPr id="25" name="Rectangle 24">
            <a:extLst>
              <a:ext uri="{FF2B5EF4-FFF2-40B4-BE49-F238E27FC236}">
                <a16:creationId xmlns:a16="http://schemas.microsoft.com/office/drawing/2014/main" id="{254290C2-7D1E-724C-9F5E-E8960628ED13}"/>
              </a:ext>
            </a:extLst>
          </p:cNvPr>
          <p:cNvSpPr/>
          <p:nvPr/>
        </p:nvSpPr>
        <p:spPr>
          <a:xfrm>
            <a:off x="4917731" y="4637014"/>
            <a:ext cx="763222" cy="276999"/>
          </a:xfrm>
          <a:prstGeom prst="rect">
            <a:avLst/>
          </a:prstGeom>
        </p:spPr>
        <p:txBody>
          <a:bodyPr wrap="none">
            <a:spAutoFit/>
          </a:bodyPr>
          <a:lstStyle/>
          <a:p>
            <a:r>
              <a:rPr lang="en-US" sz="1200" dirty="0">
                <a:solidFill>
                  <a:schemeClr val="bg1"/>
                </a:solidFill>
              </a:rPr>
              <a:t>Untrusted</a:t>
            </a:r>
          </a:p>
        </p:txBody>
      </p:sp>
      <p:sp>
        <p:nvSpPr>
          <p:cNvPr id="26" name="Rectangle 25">
            <a:extLst>
              <a:ext uri="{FF2B5EF4-FFF2-40B4-BE49-F238E27FC236}">
                <a16:creationId xmlns:a16="http://schemas.microsoft.com/office/drawing/2014/main" id="{4F96B93B-6309-9549-BA56-62DA19842061}"/>
              </a:ext>
            </a:extLst>
          </p:cNvPr>
          <p:cNvSpPr/>
          <p:nvPr/>
        </p:nvSpPr>
        <p:spPr>
          <a:xfrm>
            <a:off x="7137869" y="4637013"/>
            <a:ext cx="620876" cy="276999"/>
          </a:xfrm>
          <a:prstGeom prst="rect">
            <a:avLst/>
          </a:prstGeom>
        </p:spPr>
        <p:txBody>
          <a:bodyPr wrap="none">
            <a:spAutoFit/>
          </a:bodyPr>
          <a:lstStyle/>
          <a:p>
            <a:r>
              <a:rPr lang="en-US" sz="1200" dirty="0">
                <a:solidFill>
                  <a:schemeClr val="bg1"/>
                </a:solidFill>
              </a:rPr>
              <a:t>Trusted</a:t>
            </a:r>
          </a:p>
        </p:txBody>
      </p:sp>
      <p:sp>
        <p:nvSpPr>
          <p:cNvPr id="27" name="Rectangle 26">
            <a:extLst>
              <a:ext uri="{FF2B5EF4-FFF2-40B4-BE49-F238E27FC236}">
                <a16:creationId xmlns:a16="http://schemas.microsoft.com/office/drawing/2014/main" id="{21EB8FB1-B830-684E-BDBF-5F088306B01D}"/>
              </a:ext>
            </a:extLst>
          </p:cNvPr>
          <p:cNvSpPr/>
          <p:nvPr/>
        </p:nvSpPr>
        <p:spPr>
          <a:xfrm>
            <a:off x="3061435" y="4773693"/>
            <a:ext cx="593432" cy="369332"/>
          </a:xfrm>
          <a:prstGeom prst="rect">
            <a:avLst/>
          </a:prstGeom>
        </p:spPr>
        <p:txBody>
          <a:bodyPr wrap="none">
            <a:spAutoFit/>
          </a:bodyPr>
          <a:lstStyle/>
          <a:p>
            <a:r>
              <a:rPr lang="en-US" dirty="0">
                <a:solidFill>
                  <a:schemeClr val="bg1"/>
                </a:solidFill>
              </a:rPr>
              <a:t>User</a:t>
            </a:r>
          </a:p>
        </p:txBody>
      </p:sp>
      <p:sp>
        <p:nvSpPr>
          <p:cNvPr id="28" name="Rectangle 27">
            <a:extLst>
              <a:ext uri="{FF2B5EF4-FFF2-40B4-BE49-F238E27FC236}">
                <a16:creationId xmlns:a16="http://schemas.microsoft.com/office/drawing/2014/main" id="{63118797-481A-2B4D-A78B-46D2F6C97F29}"/>
              </a:ext>
            </a:extLst>
          </p:cNvPr>
          <p:cNvSpPr/>
          <p:nvPr/>
        </p:nvSpPr>
        <p:spPr>
          <a:xfrm>
            <a:off x="7932309" y="4646986"/>
            <a:ext cx="1061509" cy="584775"/>
          </a:xfrm>
          <a:prstGeom prst="rect">
            <a:avLst/>
          </a:prstGeom>
        </p:spPr>
        <p:txBody>
          <a:bodyPr wrap="none">
            <a:spAutoFit/>
          </a:bodyPr>
          <a:lstStyle/>
          <a:p>
            <a:pPr algn="ctr"/>
            <a:r>
              <a:rPr lang="en-US" sz="1600" dirty="0">
                <a:solidFill>
                  <a:schemeClr val="bg1"/>
                </a:solidFill>
              </a:rPr>
              <a:t>Asset /</a:t>
            </a:r>
          </a:p>
          <a:p>
            <a:pPr algn="ctr"/>
            <a:r>
              <a:rPr lang="en-US" sz="1600" dirty="0">
                <a:solidFill>
                  <a:schemeClr val="bg1"/>
                </a:solidFill>
              </a:rPr>
              <a:t>Resource</a:t>
            </a:r>
          </a:p>
        </p:txBody>
      </p:sp>
      <p:sp>
        <p:nvSpPr>
          <p:cNvPr id="29" name="Rectangle 28">
            <a:extLst>
              <a:ext uri="{FF2B5EF4-FFF2-40B4-BE49-F238E27FC236}">
                <a16:creationId xmlns:a16="http://schemas.microsoft.com/office/drawing/2014/main" id="{4D2116F6-5643-DF45-9B54-4DD3319CCA6B}"/>
              </a:ext>
            </a:extLst>
          </p:cNvPr>
          <p:cNvSpPr/>
          <p:nvPr/>
        </p:nvSpPr>
        <p:spPr>
          <a:xfrm>
            <a:off x="5700874" y="4471710"/>
            <a:ext cx="1390124" cy="861774"/>
          </a:xfrm>
          <a:prstGeom prst="rect">
            <a:avLst/>
          </a:prstGeom>
        </p:spPr>
        <p:txBody>
          <a:bodyPr wrap="none">
            <a:spAutoFit/>
          </a:bodyPr>
          <a:lstStyle/>
          <a:p>
            <a:pPr algn="ctr"/>
            <a:r>
              <a:rPr lang="en-US" sz="1600" dirty="0">
                <a:solidFill>
                  <a:schemeClr val="bg1"/>
                </a:solidFill>
              </a:rPr>
              <a:t>Policy</a:t>
            </a:r>
          </a:p>
          <a:p>
            <a:pPr algn="ctr"/>
            <a:r>
              <a:rPr lang="en-US" sz="1600" dirty="0">
                <a:solidFill>
                  <a:schemeClr val="bg1"/>
                </a:solidFill>
              </a:rPr>
              <a:t>Enforcement</a:t>
            </a:r>
          </a:p>
          <a:p>
            <a:pPr algn="ctr"/>
            <a:r>
              <a:rPr lang="en-US" sz="1600" dirty="0">
                <a:solidFill>
                  <a:schemeClr val="bg1"/>
                </a:solidFill>
              </a:rPr>
              <a:t>Point (PEP)</a:t>
            </a:r>
          </a:p>
        </p:txBody>
      </p:sp>
      <p:cxnSp>
        <p:nvCxnSpPr>
          <p:cNvPr id="31" name="Straight Connector 30">
            <a:extLst>
              <a:ext uri="{FF2B5EF4-FFF2-40B4-BE49-F238E27FC236}">
                <a16:creationId xmlns:a16="http://schemas.microsoft.com/office/drawing/2014/main" id="{BC1E000F-69F4-E44A-9630-30855963D021}"/>
              </a:ext>
            </a:extLst>
          </p:cNvPr>
          <p:cNvCxnSpPr>
            <a:cxnSpLocks/>
          </p:cNvCxnSpPr>
          <p:nvPr/>
        </p:nvCxnSpPr>
        <p:spPr>
          <a:xfrm flipV="1">
            <a:off x="2896817" y="4325727"/>
            <a:ext cx="6655745" cy="9732"/>
          </a:xfrm>
          <a:prstGeom prst="line">
            <a:avLst/>
          </a:prstGeom>
          <a:ln w="28575">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5AF547A1-97BB-A746-B27F-C73206C66F33}"/>
              </a:ext>
            </a:extLst>
          </p:cNvPr>
          <p:cNvCxnSpPr/>
          <p:nvPr/>
        </p:nvCxnSpPr>
        <p:spPr>
          <a:xfrm>
            <a:off x="6096000" y="3970110"/>
            <a:ext cx="0" cy="292561"/>
          </a:xfrm>
          <a:prstGeom prst="straightConnector1">
            <a:avLst/>
          </a:prstGeom>
          <a:ln w="28575">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3C477378-03F1-B14E-911F-D5E2B167AB25}"/>
              </a:ext>
            </a:extLst>
          </p:cNvPr>
          <p:cNvCxnSpPr>
            <a:cxnSpLocks/>
          </p:cNvCxnSpPr>
          <p:nvPr/>
        </p:nvCxnSpPr>
        <p:spPr>
          <a:xfrm flipV="1">
            <a:off x="6752943" y="3958184"/>
            <a:ext cx="0" cy="304487"/>
          </a:xfrm>
          <a:prstGeom prst="straightConnector1">
            <a:avLst/>
          </a:prstGeom>
          <a:ln w="28575">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pic>
        <p:nvPicPr>
          <p:cNvPr id="40" name="Graphic 39" descr="Internet">
            <a:extLst>
              <a:ext uri="{FF2B5EF4-FFF2-40B4-BE49-F238E27FC236}">
                <a16:creationId xmlns:a16="http://schemas.microsoft.com/office/drawing/2014/main" id="{C4D4CAC3-7447-D246-9F49-AD65A35D4F5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934952" y="4351054"/>
            <a:ext cx="1217368" cy="1217368"/>
          </a:xfrm>
          <a:prstGeom prst="rect">
            <a:avLst/>
          </a:prstGeom>
        </p:spPr>
      </p:pic>
      <p:sp>
        <p:nvSpPr>
          <p:cNvPr id="41" name="Rounded Rectangle 40">
            <a:extLst>
              <a:ext uri="{FF2B5EF4-FFF2-40B4-BE49-F238E27FC236}">
                <a16:creationId xmlns:a16="http://schemas.microsoft.com/office/drawing/2014/main" id="{09B078BB-5286-374D-A88E-A14B48E1642A}"/>
              </a:ext>
            </a:extLst>
          </p:cNvPr>
          <p:cNvSpPr/>
          <p:nvPr/>
        </p:nvSpPr>
        <p:spPr>
          <a:xfrm>
            <a:off x="5727430" y="2601835"/>
            <a:ext cx="1398265" cy="461685"/>
          </a:xfrm>
          <a:prstGeom prst="roundRect">
            <a:avLst>
              <a:gd name="adj" fmla="val 39294"/>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Policy Engine</a:t>
            </a:r>
          </a:p>
        </p:txBody>
      </p:sp>
      <p:sp>
        <p:nvSpPr>
          <p:cNvPr id="42" name="Rounded Rectangle 41">
            <a:extLst>
              <a:ext uri="{FF2B5EF4-FFF2-40B4-BE49-F238E27FC236}">
                <a16:creationId xmlns:a16="http://schemas.microsoft.com/office/drawing/2014/main" id="{74BE625D-35BE-7F48-8A29-2841C78144B9}"/>
              </a:ext>
            </a:extLst>
          </p:cNvPr>
          <p:cNvSpPr/>
          <p:nvPr/>
        </p:nvSpPr>
        <p:spPr>
          <a:xfrm>
            <a:off x="5727430" y="3309192"/>
            <a:ext cx="1398265" cy="461685"/>
          </a:xfrm>
          <a:prstGeom prst="roundRect">
            <a:avLst>
              <a:gd name="adj" fmla="val 39294"/>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Policy Administrator</a:t>
            </a:r>
          </a:p>
        </p:txBody>
      </p:sp>
      <p:cxnSp>
        <p:nvCxnSpPr>
          <p:cNvPr id="43" name="Straight Arrow Connector 42">
            <a:extLst>
              <a:ext uri="{FF2B5EF4-FFF2-40B4-BE49-F238E27FC236}">
                <a16:creationId xmlns:a16="http://schemas.microsoft.com/office/drawing/2014/main" id="{AEF2D220-AF0D-EA41-BC16-7950595C95BD}"/>
              </a:ext>
            </a:extLst>
          </p:cNvPr>
          <p:cNvCxnSpPr>
            <a:cxnSpLocks/>
            <a:stCxn id="10" idx="3"/>
          </p:cNvCxnSpPr>
          <p:nvPr/>
        </p:nvCxnSpPr>
        <p:spPr>
          <a:xfrm>
            <a:off x="3749038" y="4955478"/>
            <a:ext cx="376866" cy="0"/>
          </a:xfrm>
          <a:prstGeom prst="straightConnector1">
            <a:avLst/>
          </a:prstGeom>
          <a:ln w="28575">
            <a:solidFill>
              <a:schemeClr val="bg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67923027-B0E7-7E47-89DD-F14A2157EEB0}"/>
              </a:ext>
            </a:extLst>
          </p:cNvPr>
          <p:cNvCxnSpPr>
            <a:cxnSpLocks/>
            <a:endCxn id="8" idx="1"/>
          </p:cNvCxnSpPr>
          <p:nvPr/>
        </p:nvCxnSpPr>
        <p:spPr>
          <a:xfrm>
            <a:off x="5013905" y="4916567"/>
            <a:ext cx="667048" cy="0"/>
          </a:xfrm>
          <a:prstGeom prst="straightConnector1">
            <a:avLst/>
          </a:prstGeom>
          <a:ln w="28575">
            <a:solidFill>
              <a:schemeClr val="bg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CA2AB676-1A3A-534F-9416-DB28FCA0E0CE}"/>
              </a:ext>
            </a:extLst>
          </p:cNvPr>
          <p:cNvCxnSpPr>
            <a:cxnSpLocks/>
            <a:stCxn id="8" idx="3"/>
            <a:endCxn id="9" idx="2"/>
          </p:cNvCxnSpPr>
          <p:nvPr/>
        </p:nvCxnSpPr>
        <p:spPr>
          <a:xfrm flipV="1">
            <a:off x="7110919" y="4909074"/>
            <a:ext cx="817123" cy="7493"/>
          </a:xfrm>
          <a:prstGeom prst="straightConnector1">
            <a:avLst/>
          </a:prstGeom>
          <a:ln w="28575">
            <a:solidFill>
              <a:schemeClr val="bg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45DD160A-48FC-BD43-B1AF-1061FDD069F2}"/>
              </a:ext>
            </a:extLst>
          </p:cNvPr>
          <p:cNvSpPr/>
          <p:nvPr/>
        </p:nvSpPr>
        <p:spPr>
          <a:xfrm flipH="1">
            <a:off x="6987924" y="3024769"/>
            <a:ext cx="720477" cy="369332"/>
          </a:xfrm>
          <a:prstGeom prst="rect">
            <a:avLst/>
          </a:prstGeom>
        </p:spPr>
        <p:txBody>
          <a:bodyPr wrap="square">
            <a:spAutoFit/>
          </a:bodyPr>
          <a:lstStyle/>
          <a:p>
            <a:r>
              <a:rPr lang="en-US" dirty="0">
                <a:solidFill>
                  <a:schemeClr val="bg1"/>
                </a:solidFill>
              </a:rPr>
              <a:t>PDP</a:t>
            </a:r>
            <a:endParaRPr lang="en-US" dirty="0"/>
          </a:p>
        </p:txBody>
      </p:sp>
      <p:sp>
        <p:nvSpPr>
          <p:cNvPr id="45" name="Footer Placeholder 4">
            <a:extLst>
              <a:ext uri="{FF2B5EF4-FFF2-40B4-BE49-F238E27FC236}">
                <a16:creationId xmlns:a16="http://schemas.microsoft.com/office/drawing/2014/main" id="{4922BE84-F163-3693-F2B1-7950434A2D12}"/>
              </a:ext>
            </a:extLst>
          </p:cNvPr>
          <p:cNvSpPr txBox="1">
            <a:spLocks/>
          </p:cNvSpPr>
          <p:nvPr/>
        </p:nvSpPr>
        <p:spPr>
          <a:xfrm>
            <a:off x="2180109" y="6283325"/>
            <a:ext cx="7669217"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a:t>The content has not been approved or adopted by NASA, JPL, or the California Institute of Technology. Any views and opinions expressed herein do not necessarily state or reflect those of NASA, JPL, or the California Institute of Technology. </a:t>
            </a:r>
          </a:p>
          <a:p>
            <a:pPr algn="ctr"/>
            <a:r>
              <a:rPr lang="en-US" sz="1000" dirty="0"/>
              <a:t>© 2022 California Institute of Technology. Government sponsorship acknowledged</a:t>
            </a:r>
          </a:p>
        </p:txBody>
      </p:sp>
    </p:spTree>
    <p:extLst>
      <p:ext uri="{BB962C8B-B14F-4D97-AF65-F5344CB8AC3E}">
        <p14:creationId xmlns:p14="http://schemas.microsoft.com/office/powerpoint/2010/main" val="2042219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D26990-6B6C-CC48-8E83-2EB3E345DEF1}"/>
              </a:ext>
            </a:extLst>
          </p:cNvPr>
          <p:cNvSpPr>
            <a:spLocks noGrp="1"/>
          </p:cNvSpPr>
          <p:nvPr>
            <p:ph sz="quarter" idx="19"/>
          </p:nvPr>
        </p:nvSpPr>
        <p:spPr>
          <a:xfrm>
            <a:off x="338666" y="1290098"/>
            <a:ext cx="11352105" cy="4772093"/>
          </a:xfrm>
        </p:spPr>
        <p:txBody>
          <a:bodyPr>
            <a:normAutofit fontScale="92500" lnSpcReduction="10000"/>
          </a:bodyPr>
          <a:lstStyle/>
          <a:p>
            <a:r>
              <a:rPr lang="en-US" dirty="0"/>
              <a:t>A zero trust architecture is designed and deployed with adherence to the following zero trust basic tenets*: </a:t>
            </a:r>
          </a:p>
          <a:p>
            <a:pPr lvl="1"/>
            <a:r>
              <a:rPr lang="en-US" b="1" dirty="0"/>
              <a:t>All data sources and computing services are considered resources. </a:t>
            </a:r>
            <a:endParaRPr lang="en-US" dirty="0"/>
          </a:p>
          <a:p>
            <a:pPr lvl="1"/>
            <a:r>
              <a:rPr lang="en-US" b="1" dirty="0"/>
              <a:t>All communication is secured regardless of network location. </a:t>
            </a:r>
            <a:endParaRPr lang="en-US" dirty="0"/>
          </a:p>
          <a:p>
            <a:pPr lvl="1"/>
            <a:r>
              <a:rPr lang="en-US" b="1" dirty="0"/>
              <a:t>Access to individual enterprise resources is granted on a per</a:t>
            </a:r>
            <a:r>
              <a:rPr lang="en-US" dirty="0"/>
              <a:t>-</a:t>
            </a:r>
            <a:r>
              <a:rPr lang="en-US" b="1" dirty="0"/>
              <a:t>session basis. </a:t>
            </a:r>
            <a:endParaRPr lang="en-US" dirty="0"/>
          </a:p>
          <a:p>
            <a:pPr lvl="1"/>
            <a:r>
              <a:rPr lang="en-US" b="1" dirty="0"/>
              <a:t>Access to resources is determined by </a:t>
            </a:r>
            <a:r>
              <a:rPr lang="en-US" b="1" dirty="0">
                <a:solidFill>
                  <a:srgbClr val="FF0000"/>
                </a:solidFill>
              </a:rPr>
              <a:t>dynamic policy</a:t>
            </a:r>
            <a:r>
              <a:rPr lang="en-US" b="1" dirty="0"/>
              <a:t>—including the observable state of client identity, application, and the requesting asset—and may include other behavioral attributes. </a:t>
            </a:r>
            <a:endParaRPr lang="en-US" dirty="0"/>
          </a:p>
          <a:p>
            <a:pPr lvl="1"/>
            <a:r>
              <a:rPr lang="en-US" b="1" dirty="0"/>
              <a:t>The enterprise ensures that all owned and associated devices are in the most secure state possible and monitors assets to ensure that they remain in the most secure state possible. </a:t>
            </a:r>
          </a:p>
          <a:p>
            <a:pPr lvl="1"/>
            <a:r>
              <a:rPr lang="en-US" b="1" dirty="0"/>
              <a:t>All resource authentication and authorization are </a:t>
            </a:r>
            <a:r>
              <a:rPr lang="en-US" b="1" dirty="0">
                <a:solidFill>
                  <a:srgbClr val="FF0000"/>
                </a:solidFill>
              </a:rPr>
              <a:t>dynamic </a:t>
            </a:r>
            <a:r>
              <a:rPr lang="en-US" b="1" dirty="0"/>
              <a:t>and strictly enforced before access is allowed. </a:t>
            </a:r>
          </a:p>
          <a:p>
            <a:pPr lvl="1"/>
            <a:r>
              <a:rPr lang="en-US" b="1" dirty="0"/>
              <a:t>The enterprise </a:t>
            </a:r>
            <a:r>
              <a:rPr lang="en-US" b="1" dirty="0">
                <a:solidFill>
                  <a:srgbClr val="FF0000"/>
                </a:solidFill>
              </a:rPr>
              <a:t>collects as much information as possible </a:t>
            </a:r>
            <a:r>
              <a:rPr lang="en-US" b="1" dirty="0"/>
              <a:t>about the current state of network infrastructure and communications and uses it to improve its security posture. </a:t>
            </a:r>
          </a:p>
          <a:p>
            <a:pPr marL="457200" lvl="1" indent="0">
              <a:buNone/>
            </a:pPr>
            <a:endParaRPr lang="en-US" b="1" dirty="0"/>
          </a:p>
          <a:p>
            <a:pPr marL="457200" lvl="1" indent="0">
              <a:buNone/>
            </a:pPr>
            <a:r>
              <a:rPr lang="en-US" b="1" dirty="0"/>
              <a:t>* NOTE: in space / DTN deployments the meaning of “dynamic policy and enforcement”, the meaning of “session”, and the location of policy enforcement all need to be defined</a:t>
            </a:r>
            <a:endParaRPr lang="en-US" dirty="0"/>
          </a:p>
          <a:p>
            <a:endParaRPr lang="en-US" dirty="0"/>
          </a:p>
        </p:txBody>
      </p:sp>
      <p:sp>
        <p:nvSpPr>
          <p:cNvPr id="4" name="Title 3">
            <a:extLst>
              <a:ext uri="{FF2B5EF4-FFF2-40B4-BE49-F238E27FC236}">
                <a16:creationId xmlns:a16="http://schemas.microsoft.com/office/drawing/2014/main" id="{E484669B-F970-5045-9466-24E818EEE91C}"/>
              </a:ext>
            </a:extLst>
          </p:cNvPr>
          <p:cNvSpPr>
            <a:spLocks noGrp="1"/>
          </p:cNvSpPr>
          <p:nvPr>
            <p:ph type="title"/>
          </p:nvPr>
        </p:nvSpPr>
        <p:spPr>
          <a:xfrm>
            <a:off x="338664" y="105969"/>
            <a:ext cx="11352107" cy="578801"/>
          </a:xfrm>
        </p:spPr>
        <p:txBody>
          <a:bodyPr>
            <a:normAutofit/>
          </a:bodyPr>
          <a:lstStyle/>
          <a:p>
            <a:r>
              <a:rPr lang="en-US" dirty="0">
                <a:solidFill>
                  <a:srgbClr val="000099"/>
                </a:solidFill>
                <a:effectLst>
                  <a:outerShdw blurRad="38100" dist="38100" dir="2700000" algn="tl">
                    <a:srgbClr val="000000">
                      <a:alpha val="43137"/>
                    </a:srgbClr>
                  </a:outerShdw>
                </a:effectLst>
              </a:rPr>
              <a:t>Zero Trust Architecture - Tenets</a:t>
            </a:r>
          </a:p>
        </p:txBody>
      </p:sp>
      <p:sp>
        <p:nvSpPr>
          <p:cNvPr id="9" name="Footer Placeholder 4">
            <a:extLst>
              <a:ext uri="{FF2B5EF4-FFF2-40B4-BE49-F238E27FC236}">
                <a16:creationId xmlns:a16="http://schemas.microsoft.com/office/drawing/2014/main" id="{1FEE7275-2548-455B-35E6-1822D9E19E79}"/>
              </a:ext>
            </a:extLst>
          </p:cNvPr>
          <p:cNvSpPr txBox="1">
            <a:spLocks/>
          </p:cNvSpPr>
          <p:nvPr/>
        </p:nvSpPr>
        <p:spPr>
          <a:xfrm>
            <a:off x="2180109" y="6283325"/>
            <a:ext cx="7669217"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a:t>The content has not been approved or adopted by NASA, JPL, or the California Institute of Technology. Any views and opinions expressed herein do not necessarily state or reflect those of NASA, JPL, or the California Institute of Technology. </a:t>
            </a:r>
          </a:p>
          <a:p>
            <a:pPr algn="ctr"/>
            <a:r>
              <a:rPr lang="en-US" sz="1000" dirty="0"/>
              <a:t>© 2022 California Institute of Technology. Government sponsorship acknowledged</a:t>
            </a:r>
          </a:p>
        </p:txBody>
      </p:sp>
    </p:spTree>
    <p:extLst>
      <p:ext uri="{BB962C8B-B14F-4D97-AF65-F5344CB8AC3E}">
        <p14:creationId xmlns:p14="http://schemas.microsoft.com/office/powerpoint/2010/main" val="2851882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C286EA3-8639-E04B-B207-847103E1F01A}"/>
              </a:ext>
            </a:extLst>
          </p:cNvPr>
          <p:cNvSpPr/>
          <p:nvPr/>
        </p:nvSpPr>
        <p:spPr>
          <a:xfrm>
            <a:off x="8337605" y="2192664"/>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System</a:t>
            </a:r>
          </a:p>
        </p:txBody>
      </p:sp>
      <p:sp>
        <p:nvSpPr>
          <p:cNvPr id="8" name="Rectangle 7">
            <a:extLst>
              <a:ext uri="{FF2B5EF4-FFF2-40B4-BE49-F238E27FC236}">
                <a16:creationId xmlns:a16="http://schemas.microsoft.com/office/drawing/2014/main" id="{934EAF55-78C7-854F-B4D3-E959BC394CDD}"/>
              </a:ext>
            </a:extLst>
          </p:cNvPr>
          <p:cNvSpPr/>
          <p:nvPr/>
        </p:nvSpPr>
        <p:spPr>
          <a:xfrm>
            <a:off x="2601063" y="3077565"/>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Assets</a:t>
            </a:r>
          </a:p>
        </p:txBody>
      </p:sp>
      <p:sp>
        <p:nvSpPr>
          <p:cNvPr id="9" name="Rectangle 8">
            <a:extLst>
              <a:ext uri="{FF2B5EF4-FFF2-40B4-BE49-F238E27FC236}">
                <a16:creationId xmlns:a16="http://schemas.microsoft.com/office/drawing/2014/main" id="{83329777-EF09-234B-BFCB-BB658DCDC890}"/>
              </a:ext>
            </a:extLst>
          </p:cNvPr>
          <p:cNvSpPr/>
          <p:nvPr/>
        </p:nvSpPr>
        <p:spPr>
          <a:xfrm>
            <a:off x="5386278" y="3939829"/>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Resource</a:t>
            </a:r>
          </a:p>
        </p:txBody>
      </p:sp>
      <p:sp>
        <p:nvSpPr>
          <p:cNvPr id="11" name="TextBox 10">
            <a:extLst>
              <a:ext uri="{FF2B5EF4-FFF2-40B4-BE49-F238E27FC236}">
                <a16:creationId xmlns:a16="http://schemas.microsoft.com/office/drawing/2014/main" id="{5EBF0472-16F6-654C-813A-4B5BA8835949}"/>
              </a:ext>
            </a:extLst>
          </p:cNvPr>
          <p:cNvSpPr txBox="1"/>
          <p:nvPr/>
        </p:nvSpPr>
        <p:spPr>
          <a:xfrm>
            <a:off x="306333" y="3718046"/>
            <a:ext cx="2787661" cy="861774"/>
          </a:xfrm>
          <a:prstGeom prst="rect">
            <a:avLst/>
          </a:prstGeom>
          <a:noFill/>
        </p:spPr>
        <p:txBody>
          <a:bodyPr wrap="square" rtlCol="0">
            <a:spAutoFit/>
          </a:bodyPr>
          <a:lstStyle/>
          <a:p>
            <a:r>
              <a:rPr lang="en-US" sz="1000" dirty="0"/>
              <a:t>Assets have attributes: Asset Type {Data, Database, virtual artifacts}; Deployment Type {Physical, virtual, cloud}; Asset state {Sensitivity, Integrity, Security posture}; Environmental attributes {…}; Other {…}</a:t>
            </a:r>
          </a:p>
        </p:txBody>
      </p:sp>
      <p:sp>
        <p:nvSpPr>
          <p:cNvPr id="13" name="Rectangle 12">
            <a:extLst>
              <a:ext uri="{FF2B5EF4-FFF2-40B4-BE49-F238E27FC236}">
                <a16:creationId xmlns:a16="http://schemas.microsoft.com/office/drawing/2014/main" id="{39B17110-C382-0044-BAA7-7F03FC1F3600}"/>
              </a:ext>
            </a:extLst>
          </p:cNvPr>
          <p:cNvSpPr/>
          <p:nvPr/>
        </p:nvSpPr>
        <p:spPr>
          <a:xfrm>
            <a:off x="4506308" y="2493470"/>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Catalog</a:t>
            </a:r>
          </a:p>
        </p:txBody>
      </p:sp>
      <p:sp>
        <p:nvSpPr>
          <p:cNvPr id="14" name="Rectangle 13">
            <a:extLst>
              <a:ext uri="{FF2B5EF4-FFF2-40B4-BE49-F238E27FC236}">
                <a16:creationId xmlns:a16="http://schemas.microsoft.com/office/drawing/2014/main" id="{E79A749E-4AC4-C941-8E84-A1817A561649}"/>
              </a:ext>
            </a:extLst>
          </p:cNvPr>
          <p:cNvSpPr/>
          <p:nvPr/>
        </p:nvSpPr>
        <p:spPr>
          <a:xfrm>
            <a:off x="1995487" y="1909378"/>
            <a:ext cx="1691140"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Organization</a:t>
            </a:r>
          </a:p>
        </p:txBody>
      </p:sp>
      <p:cxnSp>
        <p:nvCxnSpPr>
          <p:cNvPr id="15" name="Straight Arrow Connector 14">
            <a:extLst>
              <a:ext uri="{FF2B5EF4-FFF2-40B4-BE49-F238E27FC236}">
                <a16:creationId xmlns:a16="http://schemas.microsoft.com/office/drawing/2014/main" id="{F246AC5C-BDF3-284A-A8ED-5254A6C0FBEC}"/>
              </a:ext>
            </a:extLst>
          </p:cNvPr>
          <p:cNvCxnSpPr>
            <a:cxnSpLocks/>
            <a:stCxn id="14" idx="2"/>
            <a:endCxn id="8" idx="0"/>
          </p:cNvCxnSpPr>
          <p:nvPr/>
        </p:nvCxnSpPr>
        <p:spPr>
          <a:xfrm>
            <a:off x="2841058" y="2178689"/>
            <a:ext cx="395701" cy="89887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D53F687C-9E8C-7745-857A-07EA2BCD3B17}"/>
              </a:ext>
            </a:extLst>
          </p:cNvPr>
          <p:cNvSpPr txBox="1"/>
          <p:nvPr/>
        </p:nvSpPr>
        <p:spPr>
          <a:xfrm>
            <a:off x="3066093" y="2445962"/>
            <a:ext cx="977031" cy="276999"/>
          </a:xfrm>
          <a:prstGeom prst="rect">
            <a:avLst/>
          </a:prstGeom>
          <a:noFill/>
        </p:spPr>
        <p:txBody>
          <a:bodyPr wrap="square" rtlCol="0">
            <a:spAutoFit/>
          </a:bodyPr>
          <a:lstStyle/>
          <a:p>
            <a:r>
              <a:rPr lang="en-US" sz="1200" dirty="0"/>
              <a:t>Values</a:t>
            </a:r>
          </a:p>
        </p:txBody>
      </p:sp>
      <p:sp>
        <p:nvSpPr>
          <p:cNvPr id="28" name="Rectangle 27">
            <a:extLst>
              <a:ext uri="{FF2B5EF4-FFF2-40B4-BE49-F238E27FC236}">
                <a16:creationId xmlns:a16="http://schemas.microsoft.com/office/drawing/2014/main" id="{26D6C48A-87D2-1A4C-B3CA-2CB2B60B50FD}"/>
              </a:ext>
            </a:extLst>
          </p:cNvPr>
          <p:cNvSpPr/>
          <p:nvPr/>
        </p:nvSpPr>
        <p:spPr>
          <a:xfrm>
            <a:off x="4084978" y="5635113"/>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Hardware</a:t>
            </a:r>
          </a:p>
        </p:txBody>
      </p:sp>
      <p:sp>
        <p:nvSpPr>
          <p:cNvPr id="29" name="Rectangle 28">
            <a:extLst>
              <a:ext uri="{FF2B5EF4-FFF2-40B4-BE49-F238E27FC236}">
                <a16:creationId xmlns:a16="http://schemas.microsoft.com/office/drawing/2014/main" id="{13AB043E-9870-8F44-85C8-F5A79FB7A428}"/>
              </a:ext>
            </a:extLst>
          </p:cNvPr>
          <p:cNvSpPr/>
          <p:nvPr/>
        </p:nvSpPr>
        <p:spPr>
          <a:xfrm>
            <a:off x="5566897" y="5635112"/>
            <a:ext cx="1981431"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Virtual Platform</a:t>
            </a:r>
          </a:p>
        </p:txBody>
      </p:sp>
      <p:sp>
        <p:nvSpPr>
          <p:cNvPr id="30" name="Rectangle 29">
            <a:extLst>
              <a:ext uri="{FF2B5EF4-FFF2-40B4-BE49-F238E27FC236}">
                <a16:creationId xmlns:a16="http://schemas.microsoft.com/office/drawing/2014/main" id="{9907F458-9471-7144-A0EC-361AA3C54139}"/>
              </a:ext>
            </a:extLst>
          </p:cNvPr>
          <p:cNvSpPr/>
          <p:nvPr/>
        </p:nvSpPr>
        <p:spPr>
          <a:xfrm>
            <a:off x="2608963" y="5635112"/>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Data</a:t>
            </a:r>
          </a:p>
        </p:txBody>
      </p:sp>
      <p:cxnSp>
        <p:nvCxnSpPr>
          <p:cNvPr id="32" name="Straight Arrow Connector 31">
            <a:extLst>
              <a:ext uri="{FF2B5EF4-FFF2-40B4-BE49-F238E27FC236}">
                <a16:creationId xmlns:a16="http://schemas.microsoft.com/office/drawing/2014/main" id="{3064BEE8-516B-824C-84E0-72D01F123AEE}"/>
              </a:ext>
            </a:extLst>
          </p:cNvPr>
          <p:cNvCxnSpPr>
            <a:cxnSpLocks/>
            <a:stCxn id="8" idx="3"/>
            <a:endCxn id="22" idx="1"/>
          </p:cNvCxnSpPr>
          <p:nvPr/>
        </p:nvCxnSpPr>
        <p:spPr>
          <a:xfrm>
            <a:off x="3872455" y="3212221"/>
            <a:ext cx="1122400" cy="15648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371DA2DA-84D3-F346-BA2A-A7B95A08D698}"/>
              </a:ext>
            </a:extLst>
          </p:cNvPr>
          <p:cNvCxnSpPr>
            <a:cxnSpLocks/>
            <a:stCxn id="9" idx="2"/>
            <a:endCxn id="23" idx="0"/>
          </p:cNvCxnSpPr>
          <p:nvPr/>
        </p:nvCxnSpPr>
        <p:spPr>
          <a:xfrm flipH="1">
            <a:off x="4009646" y="4209140"/>
            <a:ext cx="2012328" cy="22688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26F57C9C-C356-3643-B6D2-8CE4B1E85FCD}"/>
              </a:ext>
            </a:extLst>
          </p:cNvPr>
          <p:cNvCxnSpPr>
            <a:cxnSpLocks/>
            <a:stCxn id="14" idx="3"/>
            <a:endCxn id="13" idx="0"/>
          </p:cNvCxnSpPr>
          <p:nvPr/>
        </p:nvCxnSpPr>
        <p:spPr>
          <a:xfrm>
            <a:off x="3686628" y="2044034"/>
            <a:ext cx="1455377" cy="44943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61E94D3C-3EDB-CD4D-A863-3E7365DF94DC}"/>
              </a:ext>
            </a:extLst>
          </p:cNvPr>
          <p:cNvSpPr txBox="1"/>
          <p:nvPr/>
        </p:nvSpPr>
        <p:spPr>
          <a:xfrm>
            <a:off x="4100634" y="1929149"/>
            <a:ext cx="1636444" cy="276999"/>
          </a:xfrm>
          <a:prstGeom prst="rect">
            <a:avLst/>
          </a:prstGeom>
          <a:noFill/>
        </p:spPr>
        <p:txBody>
          <a:bodyPr wrap="square" rtlCol="0">
            <a:spAutoFit/>
          </a:bodyPr>
          <a:lstStyle/>
          <a:p>
            <a:r>
              <a:rPr lang="en-US" sz="1200" dirty="0"/>
              <a:t>Creates Catalog</a:t>
            </a:r>
          </a:p>
        </p:txBody>
      </p:sp>
      <p:cxnSp>
        <p:nvCxnSpPr>
          <p:cNvPr id="47" name="Straight Arrow Connector 46">
            <a:extLst>
              <a:ext uri="{FF2B5EF4-FFF2-40B4-BE49-F238E27FC236}">
                <a16:creationId xmlns:a16="http://schemas.microsoft.com/office/drawing/2014/main" id="{D3D8D91F-08C7-F743-AA71-5F18B80398C4}"/>
              </a:ext>
            </a:extLst>
          </p:cNvPr>
          <p:cNvCxnSpPr>
            <a:cxnSpLocks/>
            <a:stCxn id="13" idx="2"/>
            <a:endCxn id="8" idx="3"/>
          </p:cNvCxnSpPr>
          <p:nvPr/>
        </p:nvCxnSpPr>
        <p:spPr>
          <a:xfrm flipH="1">
            <a:off x="3872455" y="2762780"/>
            <a:ext cx="1269549" cy="4494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E5A8B327-3099-044E-93AF-BEE335B9E1AC}"/>
              </a:ext>
            </a:extLst>
          </p:cNvPr>
          <p:cNvCxnSpPr>
            <a:cxnSpLocks/>
            <a:stCxn id="9" idx="2"/>
            <a:endCxn id="27" idx="0"/>
          </p:cNvCxnSpPr>
          <p:nvPr/>
        </p:nvCxnSpPr>
        <p:spPr>
          <a:xfrm flipH="1">
            <a:off x="4005881" y="4209140"/>
            <a:ext cx="2016093" cy="88984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8E022ACF-2BF2-6240-A10D-9FFD3B104966}"/>
              </a:ext>
            </a:extLst>
          </p:cNvPr>
          <p:cNvCxnSpPr>
            <a:cxnSpLocks/>
            <a:stCxn id="9" idx="2"/>
            <a:endCxn id="26" idx="0"/>
          </p:cNvCxnSpPr>
          <p:nvPr/>
        </p:nvCxnSpPr>
        <p:spPr>
          <a:xfrm flipH="1">
            <a:off x="5655738" y="4209140"/>
            <a:ext cx="366236" cy="8953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430E44E1-3EBB-B04C-863C-486C17F3C7E3}"/>
              </a:ext>
            </a:extLst>
          </p:cNvPr>
          <p:cNvCxnSpPr>
            <a:cxnSpLocks/>
            <a:stCxn id="9" idx="2"/>
            <a:endCxn id="25" idx="0"/>
          </p:cNvCxnSpPr>
          <p:nvPr/>
        </p:nvCxnSpPr>
        <p:spPr>
          <a:xfrm>
            <a:off x="6021974" y="4209140"/>
            <a:ext cx="1267627" cy="88501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D7FDB420-B2EF-0443-87AB-6D4526C5D7DA}"/>
              </a:ext>
            </a:extLst>
          </p:cNvPr>
          <p:cNvCxnSpPr>
            <a:cxnSpLocks/>
            <a:stCxn id="9" idx="2"/>
            <a:endCxn id="30" idx="0"/>
          </p:cNvCxnSpPr>
          <p:nvPr/>
        </p:nvCxnSpPr>
        <p:spPr>
          <a:xfrm flipH="1">
            <a:off x="3244659" y="4209140"/>
            <a:ext cx="2777315" cy="142597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7368E45-7F1F-7B4C-B745-3AF8667D03C4}"/>
              </a:ext>
            </a:extLst>
          </p:cNvPr>
          <p:cNvCxnSpPr>
            <a:cxnSpLocks/>
            <a:stCxn id="9" idx="2"/>
            <a:endCxn id="28" idx="0"/>
          </p:cNvCxnSpPr>
          <p:nvPr/>
        </p:nvCxnSpPr>
        <p:spPr>
          <a:xfrm flipH="1">
            <a:off x="4720674" y="4209140"/>
            <a:ext cx="1301300" cy="142597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6648AEB4-A8B6-544A-BD27-017407C489A8}"/>
              </a:ext>
            </a:extLst>
          </p:cNvPr>
          <p:cNvCxnSpPr>
            <a:cxnSpLocks/>
            <a:stCxn id="9" idx="2"/>
            <a:endCxn id="29" idx="0"/>
          </p:cNvCxnSpPr>
          <p:nvPr/>
        </p:nvCxnSpPr>
        <p:spPr>
          <a:xfrm>
            <a:off x="6021974" y="4209140"/>
            <a:ext cx="535639" cy="142597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57196EBA-EE24-FF45-89D2-61941427ADB9}"/>
              </a:ext>
            </a:extLst>
          </p:cNvPr>
          <p:cNvSpPr/>
          <p:nvPr/>
        </p:nvSpPr>
        <p:spPr>
          <a:xfrm>
            <a:off x="4994855" y="3234054"/>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Person</a:t>
            </a:r>
          </a:p>
        </p:txBody>
      </p:sp>
      <p:sp>
        <p:nvSpPr>
          <p:cNvPr id="23" name="Rectangle 22">
            <a:extLst>
              <a:ext uri="{FF2B5EF4-FFF2-40B4-BE49-F238E27FC236}">
                <a16:creationId xmlns:a16="http://schemas.microsoft.com/office/drawing/2014/main" id="{E1AC087E-697A-6F4F-B55D-6B3E7CA05FC0}"/>
              </a:ext>
            </a:extLst>
          </p:cNvPr>
          <p:cNvSpPr/>
          <p:nvPr/>
        </p:nvSpPr>
        <p:spPr>
          <a:xfrm>
            <a:off x="3373950" y="4436023"/>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Device</a:t>
            </a:r>
          </a:p>
        </p:txBody>
      </p:sp>
      <p:sp>
        <p:nvSpPr>
          <p:cNvPr id="25" name="Rectangle 24">
            <a:extLst>
              <a:ext uri="{FF2B5EF4-FFF2-40B4-BE49-F238E27FC236}">
                <a16:creationId xmlns:a16="http://schemas.microsoft.com/office/drawing/2014/main" id="{04EFF4DE-37CC-8B42-94ED-4D6422E07A90}"/>
              </a:ext>
            </a:extLst>
          </p:cNvPr>
          <p:cNvSpPr/>
          <p:nvPr/>
        </p:nvSpPr>
        <p:spPr>
          <a:xfrm>
            <a:off x="6653905" y="5094150"/>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Network</a:t>
            </a:r>
          </a:p>
        </p:txBody>
      </p:sp>
      <p:sp>
        <p:nvSpPr>
          <p:cNvPr id="26" name="Rectangle 25">
            <a:extLst>
              <a:ext uri="{FF2B5EF4-FFF2-40B4-BE49-F238E27FC236}">
                <a16:creationId xmlns:a16="http://schemas.microsoft.com/office/drawing/2014/main" id="{FEFD2A9F-8917-CB4C-ADF1-14480D67923D}"/>
              </a:ext>
            </a:extLst>
          </p:cNvPr>
          <p:cNvSpPr/>
          <p:nvPr/>
        </p:nvSpPr>
        <p:spPr>
          <a:xfrm>
            <a:off x="5020042" y="5104496"/>
            <a:ext cx="1271392" cy="26931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IT Circuit</a:t>
            </a:r>
          </a:p>
        </p:txBody>
      </p:sp>
      <p:cxnSp>
        <p:nvCxnSpPr>
          <p:cNvPr id="70" name="Straight Arrow Connector 69">
            <a:extLst>
              <a:ext uri="{FF2B5EF4-FFF2-40B4-BE49-F238E27FC236}">
                <a16:creationId xmlns:a16="http://schemas.microsoft.com/office/drawing/2014/main" id="{1447974A-B187-5F40-8FEC-BA7EB2B44A00}"/>
              </a:ext>
            </a:extLst>
          </p:cNvPr>
          <p:cNvCxnSpPr>
            <a:cxnSpLocks/>
            <a:stCxn id="8" idx="2"/>
            <a:endCxn id="9" idx="1"/>
          </p:cNvCxnSpPr>
          <p:nvPr/>
        </p:nvCxnSpPr>
        <p:spPr>
          <a:xfrm>
            <a:off x="3236759" y="3346876"/>
            <a:ext cx="2149519" cy="72760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Rectangle 74">
            <a:extLst>
              <a:ext uri="{FF2B5EF4-FFF2-40B4-BE49-F238E27FC236}">
                <a16:creationId xmlns:a16="http://schemas.microsoft.com/office/drawing/2014/main" id="{B2CF4A46-0419-ED45-8791-98F301B4F582}"/>
              </a:ext>
            </a:extLst>
          </p:cNvPr>
          <p:cNvSpPr/>
          <p:nvPr/>
        </p:nvSpPr>
        <p:spPr>
          <a:xfrm>
            <a:off x="6995729" y="3957255"/>
            <a:ext cx="2267972" cy="707886"/>
          </a:xfrm>
          <a:prstGeom prst="rect">
            <a:avLst/>
          </a:prstGeom>
          <a:noFill/>
        </p:spPr>
        <p:txBody>
          <a:bodyPr wrap="square" rtlCol="0">
            <a:spAutoFit/>
          </a:bodyPr>
          <a:lstStyle/>
          <a:p>
            <a:r>
              <a:rPr lang="en-US" sz="1000" dirty="0"/>
              <a:t>Resource = All hardware, software, programs, information, data, and other devices that are in use within or connected to a given system</a:t>
            </a:r>
          </a:p>
        </p:txBody>
      </p:sp>
      <p:cxnSp>
        <p:nvCxnSpPr>
          <p:cNvPr id="76" name="Straight Arrow Connector 75">
            <a:extLst>
              <a:ext uri="{FF2B5EF4-FFF2-40B4-BE49-F238E27FC236}">
                <a16:creationId xmlns:a16="http://schemas.microsoft.com/office/drawing/2014/main" id="{0D4F22CE-4D87-4941-939D-8D7360432A65}"/>
              </a:ext>
            </a:extLst>
          </p:cNvPr>
          <p:cNvCxnSpPr>
            <a:cxnSpLocks/>
            <a:stCxn id="7" idx="2"/>
            <a:endCxn id="9" idx="0"/>
          </p:cNvCxnSpPr>
          <p:nvPr/>
        </p:nvCxnSpPr>
        <p:spPr>
          <a:xfrm flipH="1">
            <a:off x="6021974" y="2461975"/>
            <a:ext cx="2951327" cy="147785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3" name="Rectangle 82">
            <a:extLst>
              <a:ext uri="{FF2B5EF4-FFF2-40B4-BE49-F238E27FC236}">
                <a16:creationId xmlns:a16="http://schemas.microsoft.com/office/drawing/2014/main" id="{223BD8A0-55B4-414A-A724-15C13DE32D80}"/>
              </a:ext>
            </a:extLst>
          </p:cNvPr>
          <p:cNvSpPr/>
          <p:nvPr/>
        </p:nvSpPr>
        <p:spPr>
          <a:xfrm>
            <a:off x="10099728" y="3096639"/>
            <a:ext cx="1392611" cy="2597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Procedures</a:t>
            </a:r>
          </a:p>
        </p:txBody>
      </p:sp>
      <p:cxnSp>
        <p:nvCxnSpPr>
          <p:cNvPr id="84" name="Straight Arrow Connector 83">
            <a:extLst>
              <a:ext uri="{FF2B5EF4-FFF2-40B4-BE49-F238E27FC236}">
                <a16:creationId xmlns:a16="http://schemas.microsoft.com/office/drawing/2014/main" id="{E7B444ED-E6D3-3140-99F2-87BD9FB8D04A}"/>
              </a:ext>
            </a:extLst>
          </p:cNvPr>
          <p:cNvCxnSpPr>
            <a:cxnSpLocks/>
            <a:stCxn id="7" idx="2"/>
            <a:endCxn id="22" idx="3"/>
          </p:cNvCxnSpPr>
          <p:nvPr/>
        </p:nvCxnSpPr>
        <p:spPr>
          <a:xfrm flipH="1">
            <a:off x="6266247" y="2461975"/>
            <a:ext cx="2707054" cy="90673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3E692646-A7E5-B442-AC88-2C74A972DC66}"/>
              </a:ext>
            </a:extLst>
          </p:cNvPr>
          <p:cNvCxnSpPr>
            <a:cxnSpLocks/>
            <a:stCxn id="7" idx="2"/>
            <a:endCxn id="83" idx="0"/>
          </p:cNvCxnSpPr>
          <p:nvPr/>
        </p:nvCxnSpPr>
        <p:spPr>
          <a:xfrm>
            <a:off x="8973301" y="2461975"/>
            <a:ext cx="1822733" cy="63466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urved Connector 37">
            <a:extLst>
              <a:ext uri="{FF2B5EF4-FFF2-40B4-BE49-F238E27FC236}">
                <a16:creationId xmlns:a16="http://schemas.microsoft.com/office/drawing/2014/main" id="{46FF9A28-3BE0-EA84-B9FB-150AC6B4C746}"/>
              </a:ext>
            </a:extLst>
          </p:cNvPr>
          <p:cNvCxnSpPr>
            <a:stCxn id="8" idx="1"/>
            <a:endCxn id="14" idx="1"/>
          </p:cNvCxnSpPr>
          <p:nvPr/>
        </p:nvCxnSpPr>
        <p:spPr>
          <a:xfrm rot="10800000">
            <a:off x="1995487" y="2044035"/>
            <a:ext cx="605576" cy="1168187"/>
          </a:xfrm>
          <a:prstGeom prst="curvedConnector3">
            <a:avLst>
              <a:gd name="adj1" fmla="val 184333"/>
            </a:avLst>
          </a:prstGeom>
          <a:ln w="12700">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F7BDF46B-74B3-FB11-6AA9-D9034426C548}"/>
              </a:ext>
            </a:extLst>
          </p:cNvPr>
          <p:cNvSpPr txBox="1"/>
          <p:nvPr/>
        </p:nvSpPr>
        <p:spPr>
          <a:xfrm>
            <a:off x="931049" y="2535100"/>
            <a:ext cx="977031" cy="276999"/>
          </a:xfrm>
          <a:prstGeom prst="rect">
            <a:avLst/>
          </a:prstGeom>
          <a:noFill/>
        </p:spPr>
        <p:txBody>
          <a:bodyPr wrap="square" rtlCol="0">
            <a:spAutoFit/>
          </a:bodyPr>
          <a:lstStyle/>
          <a:p>
            <a:r>
              <a:rPr lang="en-US" sz="1200" dirty="0"/>
              <a:t>Is an</a:t>
            </a:r>
          </a:p>
        </p:txBody>
      </p:sp>
      <p:sp>
        <p:nvSpPr>
          <p:cNvPr id="111" name="TextBox 110">
            <a:extLst>
              <a:ext uri="{FF2B5EF4-FFF2-40B4-BE49-F238E27FC236}">
                <a16:creationId xmlns:a16="http://schemas.microsoft.com/office/drawing/2014/main" id="{C386758C-5B4C-E79C-3B0E-91DE7E912F21}"/>
              </a:ext>
            </a:extLst>
          </p:cNvPr>
          <p:cNvSpPr txBox="1"/>
          <p:nvPr/>
        </p:nvSpPr>
        <p:spPr>
          <a:xfrm>
            <a:off x="8560898" y="2664560"/>
            <a:ext cx="1106564" cy="461665"/>
          </a:xfrm>
          <a:prstGeom prst="rect">
            <a:avLst/>
          </a:prstGeom>
          <a:noFill/>
        </p:spPr>
        <p:txBody>
          <a:bodyPr wrap="square" rtlCol="0">
            <a:spAutoFit/>
          </a:bodyPr>
          <a:lstStyle/>
          <a:p>
            <a:r>
              <a:rPr lang="en-US" sz="1200" dirty="0"/>
              <a:t>Is composed of …</a:t>
            </a:r>
          </a:p>
        </p:txBody>
      </p:sp>
      <p:sp>
        <p:nvSpPr>
          <p:cNvPr id="27" name="Rectangle 26">
            <a:extLst>
              <a:ext uri="{FF2B5EF4-FFF2-40B4-BE49-F238E27FC236}">
                <a16:creationId xmlns:a16="http://schemas.microsoft.com/office/drawing/2014/main" id="{DB03F4F7-D196-4940-BACD-CFAD14FFBDAC}"/>
              </a:ext>
            </a:extLst>
          </p:cNvPr>
          <p:cNvSpPr/>
          <p:nvPr/>
        </p:nvSpPr>
        <p:spPr>
          <a:xfrm>
            <a:off x="3370185" y="5098984"/>
            <a:ext cx="1271392" cy="280337"/>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Software</a:t>
            </a:r>
          </a:p>
        </p:txBody>
      </p:sp>
      <p:sp>
        <p:nvSpPr>
          <p:cNvPr id="118" name="TextBox 117">
            <a:extLst>
              <a:ext uri="{FF2B5EF4-FFF2-40B4-BE49-F238E27FC236}">
                <a16:creationId xmlns:a16="http://schemas.microsoft.com/office/drawing/2014/main" id="{862720CA-A09D-33A9-FCD7-AF782EF3E868}"/>
              </a:ext>
            </a:extLst>
          </p:cNvPr>
          <p:cNvSpPr txBox="1"/>
          <p:nvPr/>
        </p:nvSpPr>
        <p:spPr>
          <a:xfrm>
            <a:off x="4910379" y="2784615"/>
            <a:ext cx="1636444" cy="276999"/>
          </a:xfrm>
          <a:prstGeom prst="rect">
            <a:avLst/>
          </a:prstGeom>
          <a:noFill/>
        </p:spPr>
        <p:txBody>
          <a:bodyPr wrap="square" rtlCol="0">
            <a:spAutoFit/>
          </a:bodyPr>
          <a:lstStyle/>
          <a:p>
            <a:r>
              <a:rPr lang="en-US" sz="1200" dirty="0"/>
              <a:t>Is Inventory of</a:t>
            </a:r>
          </a:p>
        </p:txBody>
      </p:sp>
      <p:sp>
        <p:nvSpPr>
          <p:cNvPr id="44" name="Title 2">
            <a:extLst>
              <a:ext uri="{FF2B5EF4-FFF2-40B4-BE49-F238E27FC236}">
                <a16:creationId xmlns:a16="http://schemas.microsoft.com/office/drawing/2014/main" id="{C790D642-BCA5-2B86-A213-428677C82E1B}"/>
              </a:ext>
            </a:extLst>
          </p:cNvPr>
          <p:cNvSpPr txBox="1">
            <a:spLocks/>
          </p:cNvSpPr>
          <p:nvPr/>
        </p:nvSpPr>
        <p:spPr>
          <a:xfrm>
            <a:off x="234551" y="-58544"/>
            <a:ext cx="11352107" cy="889225"/>
          </a:xfrm>
        </p:spPr>
        <p:txBody>
          <a:bodyPr>
            <a:normAutofit/>
          </a:bodyPr>
          <a:lst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a:lstStyle>
          <a:p>
            <a:r>
              <a:rPr lang="en-US" kern="0">
                <a:solidFill>
                  <a:srgbClr val="000099"/>
                </a:solidFill>
                <a:effectLst>
                  <a:outerShdw blurRad="38100" dist="38100" dir="2700000" algn="tl">
                    <a:srgbClr val="000000">
                      <a:alpha val="43137"/>
                    </a:srgbClr>
                  </a:outerShdw>
                </a:effectLst>
              </a:rPr>
              <a:t>Organizations value and manage Assets</a:t>
            </a:r>
            <a:br>
              <a:rPr lang="en-US" kern="0">
                <a:solidFill>
                  <a:srgbClr val="000099"/>
                </a:solidFill>
                <a:effectLst>
                  <a:outerShdw blurRad="38100" dist="38100" dir="2700000" algn="tl">
                    <a:srgbClr val="000000">
                      <a:alpha val="43137"/>
                    </a:srgbClr>
                  </a:outerShdw>
                </a:effectLst>
              </a:rPr>
            </a:br>
            <a:r>
              <a:rPr lang="en-US" kern="0">
                <a:solidFill>
                  <a:srgbClr val="000099"/>
                </a:solidFill>
                <a:effectLst>
                  <a:outerShdw blurRad="38100" dist="38100" dir="2700000" algn="tl">
                    <a:srgbClr val="000000">
                      <a:alpha val="43137"/>
                    </a:srgbClr>
                  </a:outerShdw>
                </a:effectLst>
              </a:rPr>
              <a:t>(Derived from NIST 800-207 definitions)</a:t>
            </a:r>
            <a:endParaRPr lang="en-US" kern="0" dirty="0">
              <a:solidFill>
                <a:srgbClr val="000099"/>
              </a:solidFill>
              <a:effectLst>
                <a:outerShdw blurRad="38100" dist="38100" dir="2700000" algn="tl">
                  <a:srgbClr val="000000">
                    <a:alpha val="43137"/>
                  </a:srgbClr>
                </a:outerShdw>
              </a:effectLst>
            </a:endParaRPr>
          </a:p>
        </p:txBody>
      </p:sp>
      <p:sp>
        <p:nvSpPr>
          <p:cNvPr id="49" name="Rectangle 48">
            <a:extLst>
              <a:ext uri="{FF2B5EF4-FFF2-40B4-BE49-F238E27FC236}">
                <a16:creationId xmlns:a16="http://schemas.microsoft.com/office/drawing/2014/main" id="{A61B9EFD-380F-0921-3CBB-A2BFF5F71A19}"/>
              </a:ext>
            </a:extLst>
          </p:cNvPr>
          <p:cNvSpPr/>
          <p:nvPr/>
        </p:nvSpPr>
        <p:spPr>
          <a:xfrm>
            <a:off x="712876" y="841404"/>
            <a:ext cx="1691140" cy="55810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Governance &amp; Policies</a:t>
            </a:r>
          </a:p>
        </p:txBody>
      </p:sp>
      <p:cxnSp>
        <p:nvCxnSpPr>
          <p:cNvPr id="50" name="Straight Arrow Connector 49">
            <a:extLst>
              <a:ext uri="{FF2B5EF4-FFF2-40B4-BE49-F238E27FC236}">
                <a16:creationId xmlns:a16="http://schemas.microsoft.com/office/drawing/2014/main" id="{16F33195-75A3-18BF-C2A6-186488407E1C}"/>
              </a:ext>
            </a:extLst>
          </p:cNvPr>
          <p:cNvCxnSpPr>
            <a:cxnSpLocks/>
            <a:stCxn id="49" idx="2"/>
            <a:endCxn id="14" idx="0"/>
          </p:cNvCxnSpPr>
          <p:nvPr/>
        </p:nvCxnSpPr>
        <p:spPr>
          <a:xfrm>
            <a:off x="1558446" y="1399510"/>
            <a:ext cx="1282611" cy="50986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5F306546-E790-EB56-322D-64CB6B03F93A}"/>
              </a:ext>
            </a:extLst>
          </p:cNvPr>
          <p:cNvSpPr txBox="1"/>
          <p:nvPr/>
        </p:nvSpPr>
        <p:spPr>
          <a:xfrm>
            <a:off x="2199751" y="1422491"/>
            <a:ext cx="977031" cy="276999"/>
          </a:xfrm>
          <a:prstGeom prst="rect">
            <a:avLst/>
          </a:prstGeom>
          <a:noFill/>
        </p:spPr>
        <p:txBody>
          <a:bodyPr wrap="square" rtlCol="0">
            <a:spAutoFit/>
          </a:bodyPr>
          <a:lstStyle/>
          <a:p>
            <a:r>
              <a:rPr lang="en-US" sz="1200" dirty="0"/>
              <a:t>Govern</a:t>
            </a:r>
          </a:p>
        </p:txBody>
      </p:sp>
      <p:sp>
        <p:nvSpPr>
          <p:cNvPr id="58" name="Footer Placeholder 4">
            <a:extLst>
              <a:ext uri="{FF2B5EF4-FFF2-40B4-BE49-F238E27FC236}">
                <a16:creationId xmlns:a16="http://schemas.microsoft.com/office/drawing/2014/main" id="{38CF29DC-D16F-5B23-6565-F69701ADE36E}"/>
              </a:ext>
            </a:extLst>
          </p:cNvPr>
          <p:cNvSpPr txBox="1">
            <a:spLocks/>
          </p:cNvSpPr>
          <p:nvPr/>
        </p:nvSpPr>
        <p:spPr>
          <a:xfrm>
            <a:off x="2180109" y="6283325"/>
            <a:ext cx="7669217"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a:t>The content has not been approved or adopted by NASA, JPL, or the California Institute of Technology. Any views and opinions expressed herein do not necessarily state or reflect those of NASA, JPL, or the California Institute of Technology. </a:t>
            </a:r>
          </a:p>
          <a:p>
            <a:pPr algn="ctr"/>
            <a:r>
              <a:rPr lang="en-US" sz="1000" dirty="0"/>
              <a:t>© 2022 California Institute of Technology. Government sponsorship acknowledged</a:t>
            </a:r>
          </a:p>
        </p:txBody>
      </p:sp>
    </p:spTree>
    <p:extLst>
      <p:ext uri="{BB962C8B-B14F-4D97-AF65-F5344CB8AC3E}">
        <p14:creationId xmlns:p14="http://schemas.microsoft.com/office/powerpoint/2010/main" val="1385320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DA6E90-158C-389F-FD05-351C0CCC02F0}"/>
              </a:ext>
            </a:extLst>
          </p:cNvPr>
          <p:cNvSpPr>
            <a:spLocks noGrp="1"/>
          </p:cNvSpPr>
          <p:nvPr>
            <p:ph type="title"/>
          </p:nvPr>
        </p:nvSpPr>
        <p:spPr>
          <a:xfrm>
            <a:off x="609600" y="25171"/>
            <a:ext cx="10972800" cy="457196"/>
          </a:xfrm>
        </p:spPr>
        <p:txBody>
          <a:bodyPr/>
          <a:lstStyle/>
          <a:p>
            <a:r>
              <a:rPr lang="en-US" dirty="0"/>
              <a:t>Background and Driving Needs</a:t>
            </a:r>
            <a:br>
              <a:rPr lang="en-US" dirty="0"/>
            </a:br>
            <a:r>
              <a:rPr lang="en-US" sz="1800" dirty="0"/>
              <a:t>Presented to IOAG 24 May 2022</a:t>
            </a:r>
            <a:endParaRPr lang="en-US" dirty="0"/>
          </a:p>
        </p:txBody>
      </p:sp>
      <p:sp>
        <p:nvSpPr>
          <p:cNvPr id="6" name="Content Placeholder 5">
            <a:extLst>
              <a:ext uri="{FF2B5EF4-FFF2-40B4-BE49-F238E27FC236}">
                <a16:creationId xmlns:a16="http://schemas.microsoft.com/office/drawing/2014/main" id="{8EC819FE-71DD-4432-ACCA-09AB45CF9924}"/>
              </a:ext>
            </a:extLst>
          </p:cNvPr>
          <p:cNvSpPr>
            <a:spLocks noGrp="1"/>
          </p:cNvSpPr>
          <p:nvPr>
            <p:ph idx="1"/>
          </p:nvPr>
        </p:nvSpPr>
        <p:spPr>
          <a:xfrm>
            <a:off x="609600" y="956442"/>
            <a:ext cx="10972800" cy="5419191"/>
          </a:xfrm>
        </p:spPr>
        <p:txBody>
          <a:bodyPr>
            <a:normAutofit fontScale="70000" lnSpcReduction="20000"/>
          </a:bodyPr>
          <a:lstStyle/>
          <a:p>
            <a:pPr marL="284978" indent="-284978">
              <a:lnSpc>
                <a:spcPct val="100000"/>
              </a:lnSpc>
              <a:buFont typeface="Arial" panose="020B0604020202020204" pitchFamily="34" charset="0"/>
              <a:buChar char="•"/>
            </a:pPr>
            <a:r>
              <a:rPr lang="en-GB" sz="2300" dirty="0"/>
              <a:t>Future multi-agency collaborative science and exploration missions require a reliable and interoperable space network infrastructure based on DTN</a:t>
            </a:r>
          </a:p>
          <a:p>
            <a:pPr marL="284978" indent="-284978">
              <a:lnSpc>
                <a:spcPct val="100000"/>
              </a:lnSpc>
              <a:buFont typeface="Arial" panose="020B0604020202020204" pitchFamily="34" charset="0"/>
              <a:buChar char="•"/>
            </a:pPr>
            <a:endParaRPr lang="en-GB" sz="2300" dirty="0"/>
          </a:p>
          <a:p>
            <a:pPr marL="284978" indent="-284978">
              <a:lnSpc>
                <a:spcPct val="100000"/>
              </a:lnSpc>
              <a:buFont typeface="Arial" panose="020B0604020202020204" pitchFamily="34" charset="0"/>
              <a:buChar char="•"/>
            </a:pPr>
            <a:r>
              <a:rPr lang="en-GB" sz="2300" dirty="0"/>
              <a:t>In this context IOAG has already recognised and identified the need for a collaborative network, security, and identity management multi-mission architecture:</a:t>
            </a:r>
          </a:p>
          <a:p>
            <a:pPr marL="1064195" lvl="1" indent="-284978">
              <a:lnSpc>
                <a:spcPct val="100000"/>
              </a:lnSpc>
              <a:buFont typeface="Arial" panose="020B0604020202020204" pitchFamily="34" charset="0"/>
              <a:buChar char="•"/>
            </a:pPr>
            <a:r>
              <a:rPr lang="en-GB" dirty="0"/>
              <a:t>The Future of Lunar Communications Architecture, V1.3, 31 January 2022</a:t>
            </a:r>
          </a:p>
          <a:p>
            <a:pPr marL="1064195" lvl="1" indent="-284978">
              <a:lnSpc>
                <a:spcPct val="100000"/>
              </a:lnSpc>
              <a:buFont typeface="Arial" panose="020B0604020202020204" pitchFamily="34" charset="0"/>
              <a:buChar char="•"/>
            </a:pPr>
            <a:r>
              <a:rPr lang="en-GB" dirty="0"/>
              <a:t>The Future Mars Communications Architecture, Volume 1, 22 January 2022</a:t>
            </a:r>
          </a:p>
          <a:p>
            <a:pPr marL="284978" indent="-284978">
              <a:buFont typeface="Arial" panose="020B0604020202020204" pitchFamily="34" charset="0"/>
              <a:buChar char="•"/>
            </a:pPr>
            <a:endParaRPr lang="en-GB" dirty="0"/>
          </a:p>
          <a:p>
            <a:pPr marL="284978" indent="-284978">
              <a:lnSpc>
                <a:spcPct val="100000"/>
              </a:lnSpc>
              <a:buFont typeface="Arial" panose="020B0604020202020204" pitchFamily="34" charset="0"/>
              <a:buChar char="•"/>
            </a:pPr>
            <a:r>
              <a:rPr lang="en-GB" sz="2300" dirty="0"/>
              <a:t>Such mission architectures require solid, interoperable, internationally standardised and well tested, solutions in four technical topic areas:</a:t>
            </a:r>
          </a:p>
          <a:p>
            <a:pPr marL="1121191" lvl="1" indent="-341974">
              <a:lnSpc>
                <a:spcPct val="100000"/>
              </a:lnSpc>
              <a:buFont typeface="+mj-lt"/>
              <a:buAutoNum type="arabicPeriod"/>
            </a:pPr>
            <a:r>
              <a:rPr lang="en-GB" dirty="0"/>
              <a:t>Secure communication protocols, i.e. end-to-end Bundle Protocol Security and/or hop-by-hop Space Data Link Layer Security and/or application layer security</a:t>
            </a:r>
          </a:p>
          <a:p>
            <a:pPr marL="1121191" lvl="1" indent="-341974">
              <a:lnSpc>
                <a:spcPct val="100000"/>
              </a:lnSpc>
              <a:buFont typeface="+mj-lt"/>
              <a:buAutoNum type="arabicPeriod"/>
            </a:pPr>
            <a:r>
              <a:rPr lang="en-GB" dirty="0"/>
              <a:t>Security management protocols, i.e., key management, security context/association management, security monitoring &amp; control </a:t>
            </a:r>
          </a:p>
          <a:p>
            <a:pPr marL="1121191" lvl="1" indent="-341974">
              <a:lnSpc>
                <a:spcPct val="100000"/>
              </a:lnSpc>
              <a:buFont typeface="+mj-lt"/>
              <a:buAutoNum type="arabicPeriod"/>
            </a:pPr>
            <a:r>
              <a:rPr lang="en-GB" dirty="0"/>
              <a:t>Identity and Certificate Authority management, standardized for use in space</a:t>
            </a:r>
          </a:p>
          <a:p>
            <a:pPr marL="1121191" lvl="1" indent="-341974">
              <a:lnSpc>
                <a:spcPct val="100000"/>
              </a:lnSpc>
              <a:buFont typeface="+mj-lt"/>
              <a:buAutoNum type="arabicPeriod"/>
            </a:pPr>
            <a:r>
              <a:rPr lang="en-GB" dirty="0"/>
              <a:t>Secure Network Management, i.e. route and node management, access controls, and reporting</a:t>
            </a:r>
          </a:p>
          <a:p>
            <a:pPr marL="1121191" lvl="1" indent="-341974">
              <a:lnSpc>
                <a:spcPct val="100000"/>
              </a:lnSpc>
              <a:buFont typeface="+mj-lt"/>
              <a:buAutoNum type="arabicPeriod"/>
            </a:pPr>
            <a:endParaRPr lang="en-GB" dirty="0"/>
          </a:p>
          <a:p>
            <a:pPr marL="284978" indent="-284978">
              <a:lnSpc>
                <a:spcPct val="100000"/>
              </a:lnSpc>
              <a:buFont typeface="Arial" panose="020B0604020202020204" pitchFamily="34" charset="0"/>
              <a:buChar char="•"/>
            </a:pPr>
            <a:r>
              <a:rPr lang="en-GB" sz="2300" dirty="0"/>
              <a:t>Currently IOAG architecture and CCSDS/IETF concepts for these topics are available, at varying levels of maturity, but large gaps exist that prevent the creation of an overall collaborative, interoperable, security, network, and identity management architecture </a:t>
            </a:r>
          </a:p>
          <a:p>
            <a:pPr marL="969190" lvl="2" indent="-284978">
              <a:lnSpc>
                <a:spcPct val="100000"/>
              </a:lnSpc>
              <a:buFont typeface="Arial" panose="020B0604020202020204" pitchFamily="34" charset="0"/>
              <a:buChar char="•"/>
            </a:pPr>
            <a:r>
              <a:rPr lang="en-GB" sz="2100" dirty="0"/>
              <a:t>Current individual Agency, mission, and commercial approaches do not appear to be converging on their own, a collaborative approach among agencies is necessary</a:t>
            </a:r>
          </a:p>
        </p:txBody>
      </p:sp>
      <p:graphicFrame>
        <p:nvGraphicFramePr>
          <p:cNvPr id="5" name="Object 3">
            <a:extLst>
              <a:ext uri="{FF2B5EF4-FFF2-40B4-BE49-F238E27FC236}">
                <a16:creationId xmlns:a16="http://schemas.microsoft.com/office/drawing/2014/main" id="{E45C74C1-C24B-23E3-35B6-A2ED5476F1A8}"/>
              </a:ext>
            </a:extLst>
          </p:cNvPr>
          <p:cNvGraphicFramePr>
            <a:graphicFrameLocks noChangeAspect="1"/>
          </p:cNvGraphicFramePr>
          <p:nvPr>
            <p:extLst>
              <p:ext uri="{D42A27DB-BD31-4B8C-83A1-F6EECF244321}">
                <p14:modId xmlns:p14="http://schemas.microsoft.com/office/powerpoint/2010/main" val="3401198382"/>
              </p:ext>
            </p:extLst>
          </p:nvPr>
        </p:nvGraphicFramePr>
        <p:xfrm>
          <a:off x="4406678" y="6359058"/>
          <a:ext cx="3378644" cy="482367"/>
        </p:xfrm>
        <a:graphic>
          <a:graphicData uri="http://schemas.openxmlformats.org/presentationml/2006/ole">
            <mc:AlternateContent xmlns:mc="http://schemas.openxmlformats.org/markup-compatibility/2006">
              <mc:Choice xmlns:v="urn:schemas-microsoft-com:vml" Requires="v">
                <p:oleObj name="Bitmap Image" r:id="rId2" imgW="5668166" imgH="809738" progId="">
                  <p:embed/>
                </p:oleObj>
              </mc:Choice>
              <mc:Fallback>
                <p:oleObj name="Bitmap Image" r:id="rId2" imgW="5668166" imgH="809738" progId="">
                  <p:embed/>
                  <p:pic>
                    <p:nvPicPr>
                      <p:cNvPr id="2"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6678" y="6359058"/>
                        <a:ext cx="3378644" cy="482367"/>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6218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5601C-F65C-4D10-8561-36550CC11D9B}"/>
              </a:ext>
            </a:extLst>
          </p:cNvPr>
          <p:cNvSpPr>
            <a:spLocks noGrp="1"/>
          </p:cNvSpPr>
          <p:nvPr>
            <p:ph type="title"/>
          </p:nvPr>
        </p:nvSpPr>
        <p:spPr>
          <a:xfrm>
            <a:off x="609600" y="0"/>
            <a:ext cx="10972800" cy="457196"/>
          </a:xfrm>
        </p:spPr>
        <p:txBody>
          <a:bodyPr/>
          <a:lstStyle/>
          <a:p>
            <a:r>
              <a:rPr lang="en-US" dirty="0"/>
              <a:t>Proposal for an IOAG Working Group</a:t>
            </a:r>
            <a:br>
              <a:rPr lang="en-US" dirty="0"/>
            </a:br>
            <a:r>
              <a:rPr lang="en-US" sz="1800" dirty="0"/>
              <a:t>Presented to IOAG 24 May 2022</a:t>
            </a:r>
            <a:endParaRPr lang="en-GB" dirty="0"/>
          </a:p>
        </p:txBody>
      </p:sp>
      <p:sp>
        <p:nvSpPr>
          <p:cNvPr id="3" name="Content Placeholder 2">
            <a:extLst>
              <a:ext uri="{FF2B5EF4-FFF2-40B4-BE49-F238E27FC236}">
                <a16:creationId xmlns:a16="http://schemas.microsoft.com/office/drawing/2014/main" id="{089A2893-7BC8-42B1-95B4-F6ABA5889B37}"/>
              </a:ext>
            </a:extLst>
          </p:cNvPr>
          <p:cNvSpPr>
            <a:spLocks noGrp="1"/>
          </p:cNvSpPr>
          <p:nvPr>
            <p:ph idx="1"/>
          </p:nvPr>
        </p:nvSpPr>
        <p:spPr>
          <a:xfrm>
            <a:off x="609600" y="870362"/>
            <a:ext cx="10972800" cy="4525963"/>
          </a:xfrm>
        </p:spPr>
        <p:txBody>
          <a:bodyPr/>
          <a:lstStyle/>
          <a:p>
            <a:pPr marL="284978" indent="-284978">
              <a:buFont typeface="Arial" panose="020B0604020202020204" pitchFamily="34" charset="0"/>
              <a:buChar char="•"/>
            </a:pPr>
            <a:r>
              <a:rPr lang="en-US" sz="2400" dirty="0"/>
              <a:t>It is proposed to form a working group at IOAG level to:</a:t>
            </a:r>
          </a:p>
          <a:p>
            <a:pPr marL="1121191" lvl="1" indent="-341974">
              <a:buFont typeface="+mj-lt"/>
              <a:buAutoNum type="arabicPeriod"/>
            </a:pPr>
            <a:r>
              <a:rPr lang="en-GB" sz="2000" dirty="0"/>
              <a:t>Perform a gap analysis between the existing international security standards capabilities and the concrete needs of the Lunar and Mars Communications Architectures</a:t>
            </a:r>
          </a:p>
          <a:p>
            <a:pPr marL="1467266" lvl="2" indent="-341974">
              <a:buFont typeface="Arial" panose="020B0604020202020204" pitchFamily="34" charset="0"/>
              <a:buChar char="•"/>
            </a:pPr>
            <a:r>
              <a:rPr lang="en-GB" sz="1800" dirty="0"/>
              <a:t>Define a high level risk, vulnerability, and threat model for this purpose</a:t>
            </a:r>
          </a:p>
          <a:p>
            <a:pPr marL="1121191" lvl="1" indent="-341974">
              <a:buFont typeface="+mj-lt"/>
              <a:buAutoNum type="arabicPeriod"/>
            </a:pPr>
            <a:r>
              <a:rPr lang="en-GB" sz="2000" dirty="0"/>
              <a:t>Based on the gap analysis identify consensus security needs for each topic that will enable interoperability among the initial set of missions </a:t>
            </a:r>
          </a:p>
          <a:p>
            <a:pPr marL="1121191" lvl="1" indent="-341974">
              <a:buFont typeface="+mj-lt"/>
              <a:buAutoNum type="arabicPeriod"/>
            </a:pPr>
            <a:r>
              <a:rPr lang="en-GB" sz="2000" dirty="0"/>
              <a:t>Facilitate discussions between standardization experts and security offices of agencies regarding the processes required for streamlined identity, certificate and access management </a:t>
            </a:r>
          </a:p>
          <a:p>
            <a:pPr marL="1467266" lvl="2" indent="-341974">
              <a:buFont typeface="Arial" panose="020B0604020202020204" pitchFamily="34" charset="0"/>
              <a:buChar char="•"/>
            </a:pPr>
            <a:r>
              <a:rPr lang="en-GB" sz="1800" dirty="0"/>
              <a:t>Identify policy and governance guidance</a:t>
            </a:r>
          </a:p>
          <a:p>
            <a:pPr marL="1121191" lvl="1" indent="-341974">
              <a:buFont typeface="+mj-lt"/>
              <a:buAutoNum type="arabicPeriod"/>
            </a:pPr>
            <a:r>
              <a:rPr lang="en-GB" sz="2000" dirty="0"/>
              <a:t>Define a “fast-track” approach, with the objective to define and document the conceptual basis for an initial, workable, collaborative, security architecture that can later be scaled-up</a:t>
            </a:r>
          </a:p>
          <a:p>
            <a:pPr marL="1293008" lvl="1" indent="-284978">
              <a:buFont typeface="Arial" panose="020B0604020202020204" pitchFamily="34" charset="0"/>
              <a:buChar char="•"/>
            </a:pPr>
            <a:r>
              <a:rPr lang="en-GB" sz="1800" dirty="0"/>
              <a:t>Prioritise the recommendations to CCSDS to enable fast track standardization of this initial, SSI Stage 2 architecture, and then later scale up to a full-scale, interoperable, architecture</a:t>
            </a:r>
            <a:endParaRPr lang="en-GB" sz="1800" dirty="0">
              <a:solidFill>
                <a:srgbClr val="FF0000"/>
              </a:solidFill>
            </a:endParaRPr>
          </a:p>
          <a:p>
            <a:pPr marL="284978" indent="-284978">
              <a:buFont typeface="Arial" panose="020B0604020202020204" pitchFamily="34" charset="0"/>
              <a:buChar char="•"/>
            </a:pPr>
            <a:endParaRPr lang="en-GB" altLang="en-US" sz="2400" dirty="0"/>
          </a:p>
          <a:p>
            <a:pPr marL="284978" indent="-284978">
              <a:buFont typeface="Arial" panose="020B0604020202020204" pitchFamily="34" charset="0"/>
              <a:buChar char="•"/>
            </a:pPr>
            <a:r>
              <a:rPr lang="en-GB" altLang="en-US" sz="2000" dirty="0"/>
              <a:t>Group should contain IOAG Agency technical representatives, representatives of Agency security offices, and representatives from target missions and other DTN communities of interest.</a:t>
            </a:r>
          </a:p>
        </p:txBody>
      </p:sp>
    </p:spTree>
    <p:extLst>
      <p:ext uri="{BB962C8B-B14F-4D97-AF65-F5344CB8AC3E}">
        <p14:creationId xmlns:p14="http://schemas.microsoft.com/office/powerpoint/2010/main" val="3586358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E14CF-A98F-A679-8D97-1086034806F7}"/>
              </a:ext>
            </a:extLst>
          </p:cNvPr>
          <p:cNvSpPr>
            <a:spLocks noGrp="1"/>
          </p:cNvSpPr>
          <p:nvPr>
            <p:ph type="title"/>
          </p:nvPr>
        </p:nvSpPr>
        <p:spPr/>
        <p:txBody>
          <a:bodyPr/>
          <a:lstStyle/>
          <a:p>
            <a:r>
              <a:rPr lang="en-US" dirty="0">
                <a:solidFill>
                  <a:srgbClr val="C00000"/>
                </a:solidFill>
              </a:rPr>
              <a:t>Addendum</a:t>
            </a:r>
            <a:r>
              <a:rPr lang="en-US" dirty="0"/>
              <a:t> - Further Thoughts on CCSDS DTN Security</a:t>
            </a:r>
          </a:p>
        </p:txBody>
      </p:sp>
      <p:sp>
        <p:nvSpPr>
          <p:cNvPr id="3" name="Content Placeholder 2">
            <a:extLst>
              <a:ext uri="{FF2B5EF4-FFF2-40B4-BE49-F238E27FC236}">
                <a16:creationId xmlns:a16="http://schemas.microsoft.com/office/drawing/2014/main" id="{4188B26D-6531-9058-AED0-1BB8D033F947}"/>
              </a:ext>
            </a:extLst>
          </p:cNvPr>
          <p:cNvSpPr>
            <a:spLocks noGrp="1"/>
          </p:cNvSpPr>
          <p:nvPr>
            <p:ph idx="1"/>
          </p:nvPr>
        </p:nvSpPr>
        <p:spPr/>
        <p:txBody>
          <a:bodyPr/>
          <a:lstStyle/>
          <a:p>
            <a:r>
              <a:rPr lang="en-US" dirty="0"/>
              <a:t>The following analysis was produced by Peter Shames as part of developing the IOAG Mars Network Architecture security sections</a:t>
            </a:r>
          </a:p>
          <a:p>
            <a:r>
              <a:rPr lang="en-US" dirty="0"/>
              <a:t>Included in large part in the draft </a:t>
            </a:r>
            <a:r>
              <a:rPr lang="en-US" dirty="0" err="1"/>
              <a:t>LunaNet</a:t>
            </a:r>
            <a:r>
              <a:rPr lang="en-US" dirty="0"/>
              <a:t> Security Architecture &amp; </a:t>
            </a:r>
            <a:r>
              <a:rPr lang="en-US" dirty="0" err="1"/>
              <a:t>ConOps</a:t>
            </a:r>
            <a:endParaRPr lang="en-US" dirty="0"/>
          </a:p>
          <a:p>
            <a:endParaRPr lang="en-US" dirty="0"/>
          </a:p>
          <a:p>
            <a:r>
              <a:rPr lang="en-US" dirty="0"/>
              <a:t>These materials have been reviewed in different ad hoc working meetings involving: Wallace Tai, Keith Scott, Howie Weiss, Ed </a:t>
            </a:r>
            <a:r>
              <a:rPr lang="en-US" dirty="0" err="1"/>
              <a:t>Birrane</a:t>
            </a:r>
            <a:r>
              <a:rPr lang="en-US" dirty="0"/>
              <a:t>, Leigh Torgerson, and Peter Shames</a:t>
            </a:r>
          </a:p>
          <a:p>
            <a:endParaRPr lang="en-US" dirty="0"/>
          </a:p>
          <a:p>
            <a:r>
              <a:rPr lang="en-US" dirty="0"/>
              <a:t>Additional discussions of some of these materials with Sami </a:t>
            </a:r>
            <a:r>
              <a:rPr lang="en-US" dirty="0" err="1"/>
              <a:t>Asmar</a:t>
            </a:r>
            <a:r>
              <a:rPr lang="en-US" dirty="0"/>
              <a:t>, Klaus-Juergen Schulz, Daniel Fischer, Dave Childs, and others</a:t>
            </a:r>
          </a:p>
          <a:p>
            <a:endParaRPr lang="en-US" dirty="0"/>
          </a:p>
        </p:txBody>
      </p:sp>
      <p:sp>
        <p:nvSpPr>
          <p:cNvPr id="5" name="Footer Placeholder 4">
            <a:extLst>
              <a:ext uri="{FF2B5EF4-FFF2-40B4-BE49-F238E27FC236}">
                <a16:creationId xmlns:a16="http://schemas.microsoft.com/office/drawing/2014/main" id="{271880A6-CE0D-C2CA-FAC5-0E8BC8F7D392}"/>
              </a:ext>
            </a:extLst>
          </p:cNvPr>
          <p:cNvSpPr txBox="1">
            <a:spLocks/>
          </p:cNvSpPr>
          <p:nvPr/>
        </p:nvSpPr>
        <p:spPr>
          <a:xfrm>
            <a:off x="2180109" y="6283325"/>
            <a:ext cx="7669217"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a:t>The content has not been approved or adopted by NASA, JPL, or the California Institute of Technology. Any views and opinions expressed herein do not necessarily state or reflect those of NASA, JPL, or the California Institute of Technology. </a:t>
            </a:r>
          </a:p>
          <a:p>
            <a:pPr algn="ctr"/>
            <a:r>
              <a:rPr lang="en-US" sz="1000" dirty="0"/>
              <a:t>© 2022 California Institute of Technology. Government sponsorship acknowledged</a:t>
            </a:r>
          </a:p>
        </p:txBody>
      </p:sp>
    </p:spTree>
    <p:extLst>
      <p:ext uri="{BB962C8B-B14F-4D97-AF65-F5344CB8AC3E}">
        <p14:creationId xmlns:p14="http://schemas.microsoft.com/office/powerpoint/2010/main" val="557900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5DBBD-2722-ED4A-8AA8-A95A3208A3A2}"/>
              </a:ext>
            </a:extLst>
          </p:cNvPr>
          <p:cNvSpPr>
            <a:spLocks noGrp="1"/>
          </p:cNvSpPr>
          <p:nvPr>
            <p:ph type="title"/>
          </p:nvPr>
        </p:nvSpPr>
        <p:spPr>
          <a:xfrm>
            <a:off x="1143001" y="187257"/>
            <a:ext cx="9905998" cy="879542"/>
          </a:xfrm>
        </p:spPr>
        <p:txBody>
          <a:bodyPr>
            <a:normAutofit/>
          </a:bodyPr>
          <a:lstStyle/>
          <a:p>
            <a:r>
              <a:rPr lang="en-US" dirty="0"/>
              <a:t>CCSDS Future SSI Deployment Assumptions</a:t>
            </a:r>
          </a:p>
        </p:txBody>
      </p:sp>
      <p:sp>
        <p:nvSpPr>
          <p:cNvPr id="3" name="Content Placeholder 2">
            <a:extLst>
              <a:ext uri="{FF2B5EF4-FFF2-40B4-BE49-F238E27FC236}">
                <a16:creationId xmlns:a16="http://schemas.microsoft.com/office/drawing/2014/main" id="{29CCB451-4490-3A46-84CB-37658E7D4CDA}"/>
              </a:ext>
            </a:extLst>
          </p:cNvPr>
          <p:cNvSpPr>
            <a:spLocks noGrp="1"/>
          </p:cNvSpPr>
          <p:nvPr>
            <p:ph idx="1"/>
          </p:nvPr>
        </p:nvSpPr>
        <p:spPr>
          <a:xfrm>
            <a:off x="1143000" y="1179443"/>
            <a:ext cx="9905999" cy="4870175"/>
          </a:xfrm>
        </p:spPr>
        <p:txBody>
          <a:bodyPr>
            <a:normAutofit fontScale="85000" lnSpcReduction="20000"/>
          </a:bodyPr>
          <a:lstStyle/>
          <a:p>
            <a:pPr>
              <a:lnSpc>
                <a:spcPct val="100000"/>
              </a:lnSpc>
            </a:pPr>
            <a:r>
              <a:rPr lang="en-US" dirty="0"/>
              <a:t>Multiple agencies will fly one or more “space assets”</a:t>
            </a:r>
          </a:p>
          <a:p>
            <a:pPr>
              <a:lnSpc>
                <a:spcPct val="100000"/>
              </a:lnSpc>
            </a:pPr>
            <a:r>
              <a:rPr lang="en-US" dirty="0"/>
              <a:t>Space assets may be orbiters, landers, rovers</a:t>
            </a:r>
          </a:p>
          <a:p>
            <a:pPr>
              <a:lnSpc>
                <a:spcPct val="100000"/>
              </a:lnSpc>
            </a:pPr>
            <a:r>
              <a:rPr lang="en-US" dirty="0"/>
              <a:t>Some agencies may acquire commercial services, especially at the Moon</a:t>
            </a:r>
          </a:p>
          <a:p>
            <a:pPr>
              <a:lnSpc>
                <a:spcPct val="100000"/>
              </a:lnSpc>
            </a:pPr>
            <a:endParaRPr lang="en-US" dirty="0"/>
          </a:p>
          <a:p>
            <a:pPr>
              <a:lnSpc>
                <a:spcPct val="100000"/>
              </a:lnSpc>
            </a:pPr>
            <a:r>
              <a:rPr lang="en-US" dirty="0"/>
              <a:t>Agencies will coordinate among themselves for cross support and relaying, using in space and Earth based assets</a:t>
            </a:r>
          </a:p>
          <a:p>
            <a:pPr lvl="1">
              <a:lnSpc>
                <a:spcPct val="100000"/>
              </a:lnSpc>
            </a:pPr>
            <a:r>
              <a:rPr lang="en-US" dirty="0"/>
              <a:t>Link layer services, where used, will comply with SLE/CSTS</a:t>
            </a:r>
          </a:p>
          <a:p>
            <a:pPr>
              <a:lnSpc>
                <a:spcPct val="100000"/>
              </a:lnSpc>
            </a:pPr>
            <a:r>
              <a:rPr lang="en-US" dirty="0"/>
              <a:t>Will all use some agreed, interoperable, subset of CCSDS comm link protocols, and most will use DTN for networking</a:t>
            </a:r>
          </a:p>
          <a:p>
            <a:pPr lvl="1">
              <a:lnSpc>
                <a:spcPct val="100000"/>
              </a:lnSpc>
            </a:pPr>
            <a:r>
              <a:rPr lang="en-US" dirty="0"/>
              <a:t>CCSDS provides the reference architecture</a:t>
            </a:r>
          </a:p>
          <a:p>
            <a:pPr lvl="1">
              <a:lnSpc>
                <a:spcPct val="100000"/>
              </a:lnSpc>
            </a:pPr>
            <a:r>
              <a:rPr lang="en-US" dirty="0"/>
              <a:t>Missions / programs create their own deployment architecture</a:t>
            </a:r>
          </a:p>
          <a:p>
            <a:pPr>
              <a:lnSpc>
                <a:spcPct val="100000"/>
              </a:lnSpc>
            </a:pPr>
            <a:endParaRPr lang="en-US" dirty="0"/>
          </a:p>
          <a:p>
            <a:pPr>
              <a:lnSpc>
                <a:spcPct val="100000"/>
              </a:lnSpc>
            </a:pPr>
            <a:r>
              <a:rPr lang="en-US" dirty="0"/>
              <a:t>Integrity of space (and ground) assets, operations, and data must be protected, privacy must be provided for certain classes of data and communications (human related)</a:t>
            </a:r>
          </a:p>
        </p:txBody>
      </p:sp>
      <p:sp>
        <p:nvSpPr>
          <p:cNvPr id="8" name="Footer Placeholder 4">
            <a:extLst>
              <a:ext uri="{FF2B5EF4-FFF2-40B4-BE49-F238E27FC236}">
                <a16:creationId xmlns:a16="http://schemas.microsoft.com/office/drawing/2014/main" id="{5B0C0DA2-E2B7-FD32-51FD-081EDB8E3282}"/>
              </a:ext>
            </a:extLst>
          </p:cNvPr>
          <p:cNvSpPr txBox="1">
            <a:spLocks/>
          </p:cNvSpPr>
          <p:nvPr/>
        </p:nvSpPr>
        <p:spPr>
          <a:xfrm>
            <a:off x="2180109" y="6283325"/>
            <a:ext cx="7669217"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a:t>The content has not been approved or adopted by NASA, JPL, or the California Institute of Technology. Any views and opinions expressed herein do not necessarily state or reflect those of NASA, JPL, or the California Institute of Technology. </a:t>
            </a:r>
          </a:p>
          <a:p>
            <a:pPr algn="ctr"/>
            <a:r>
              <a:rPr lang="en-US" sz="1000" dirty="0"/>
              <a:t>© 2022 California Institute of Technology. Government sponsorship acknowledged</a:t>
            </a:r>
          </a:p>
        </p:txBody>
      </p:sp>
    </p:spTree>
    <p:extLst>
      <p:ext uri="{BB962C8B-B14F-4D97-AF65-F5344CB8AC3E}">
        <p14:creationId xmlns:p14="http://schemas.microsoft.com/office/powerpoint/2010/main" val="2240583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156A7-DD8B-5A47-960B-58C402356061}"/>
              </a:ext>
            </a:extLst>
          </p:cNvPr>
          <p:cNvSpPr>
            <a:spLocks noGrp="1"/>
          </p:cNvSpPr>
          <p:nvPr>
            <p:ph type="title"/>
          </p:nvPr>
        </p:nvSpPr>
        <p:spPr>
          <a:xfrm>
            <a:off x="1135857" y="134238"/>
            <a:ext cx="9905998" cy="1044912"/>
          </a:xfrm>
        </p:spPr>
        <p:txBody>
          <a:bodyPr>
            <a:normAutofit/>
          </a:bodyPr>
          <a:lstStyle/>
          <a:p>
            <a:r>
              <a:rPr lang="en-US" dirty="0"/>
              <a:t>Current Cross Support Security Assumptions</a:t>
            </a:r>
          </a:p>
        </p:txBody>
      </p:sp>
      <p:sp>
        <p:nvSpPr>
          <p:cNvPr id="3" name="Content Placeholder 2">
            <a:extLst>
              <a:ext uri="{FF2B5EF4-FFF2-40B4-BE49-F238E27FC236}">
                <a16:creationId xmlns:a16="http://schemas.microsoft.com/office/drawing/2014/main" id="{EA8139BC-83B2-0C45-9B73-EC6109F05840}"/>
              </a:ext>
            </a:extLst>
          </p:cNvPr>
          <p:cNvSpPr>
            <a:spLocks noGrp="1"/>
          </p:cNvSpPr>
          <p:nvPr>
            <p:ph idx="1"/>
          </p:nvPr>
        </p:nvSpPr>
        <p:spPr>
          <a:xfrm>
            <a:off x="1141412" y="927652"/>
            <a:ext cx="9905999" cy="5128591"/>
          </a:xfrm>
        </p:spPr>
        <p:txBody>
          <a:bodyPr>
            <a:normAutofit fontScale="92500" lnSpcReduction="20000"/>
          </a:bodyPr>
          <a:lstStyle/>
          <a:p>
            <a:pPr>
              <a:lnSpc>
                <a:spcPct val="90000"/>
              </a:lnSpc>
            </a:pPr>
            <a:r>
              <a:rPr lang="en-US" dirty="0"/>
              <a:t>Current operational posture is very close to “if you are at the Moon, or Mars, and we have an agreement, we will try to support interoperations”</a:t>
            </a:r>
          </a:p>
          <a:p>
            <a:pPr lvl="1">
              <a:lnSpc>
                <a:spcPct val="90000"/>
              </a:lnSpc>
            </a:pPr>
            <a:r>
              <a:rPr lang="en-US" dirty="0"/>
              <a:t>Many of the current protocol architecture arrangements are rather ad hoc</a:t>
            </a:r>
          </a:p>
          <a:p>
            <a:pPr lvl="1">
              <a:lnSpc>
                <a:spcPct val="90000"/>
              </a:lnSpc>
            </a:pPr>
            <a:r>
              <a:rPr lang="en-US" dirty="0"/>
              <a:t>There is very limited link layer security in use at present</a:t>
            </a:r>
          </a:p>
          <a:p>
            <a:pPr>
              <a:lnSpc>
                <a:spcPct val="90000"/>
              </a:lnSpc>
            </a:pPr>
            <a:endParaRPr lang="en-US" dirty="0"/>
          </a:p>
          <a:p>
            <a:pPr>
              <a:lnSpc>
                <a:spcPct val="90000"/>
              </a:lnSpc>
            </a:pPr>
            <a:r>
              <a:rPr lang="en-US" dirty="0"/>
              <a:t>Data are (mostly) transmitted in the clear</a:t>
            </a:r>
          </a:p>
          <a:p>
            <a:pPr>
              <a:lnSpc>
                <a:spcPct val="90000"/>
              </a:lnSpc>
            </a:pPr>
            <a:endParaRPr lang="en-US" dirty="0"/>
          </a:p>
          <a:p>
            <a:pPr>
              <a:lnSpc>
                <a:spcPct val="90000"/>
              </a:lnSpc>
            </a:pPr>
            <a:r>
              <a:rPr lang="en-US" dirty="0"/>
              <a:t>Cross support agreements and operational coordination are managed terrestrially and not verified in any formal way during operations</a:t>
            </a:r>
          </a:p>
          <a:p>
            <a:pPr>
              <a:lnSpc>
                <a:spcPct val="90000"/>
              </a:lnSpc>
            </a:pPr>
            <a:endParaRPr lang="en-US" dirty="0"/>
          </a:p>
          <a:p>
            <a:pPr>
              <a:lnSpc>
                <a:spcPct val="90000"/>
              </a:lnSpc>
            </a:pPr>
            <a:r>
              <a:rPr lang="en-US" dirty="0"/>
              <a:t>Operational coordination primarily involves contact scheduling and data volume / delivery management</a:t>
            </a:r>
          </a:p>
          <a:p>
            <a:pPr>
              <a:lnSpc>
                <a:spcPct val="90000"/>
              </a:lnSpc>
            </a:pPr>
            <a:endParaRPr lang="en-US" dirty="0"/>
          </a:p>
          <a:p>
            <a:pPr>
              <a:lnSpc>
                <a:spcPct val="90000"/>
              </a:lnSpc>
            </a:pPr>
            <a:r>
              <a:rPr lang="en-US" dirty="0"/>
              <a:t>There are no widely supported interoperability agreements, policies, nor governance</a:t>
            </a:r>
          </a:p>
        </p:txBody>
      </p:sp>
      <p:sp>
        <p:nvSpPr>
          <p:cNvPr id="8" name="Footer Placeholder 4">
            <a:extLst>
              <a:ext uri="{FF2B5EF4-FFF2-40B4-BE49-F238E27FC236}">
                <a16:creationId xmlns:a16="http://schemas.microsoft.com/office/drawing/2014/main" id="{05A2CFAA-4727-F311-3E05-A210CF080668}"/>
              </a:ext>
            </a:extLst>
          </p:cNvPr>
          <p:cNvSpPr txBox="1">
            <a:spLocks/>
          </p:cNvSpPr>
          <p:nvPr/>
        </p:nvSpPr>
        <p:spPr>
          <a:xfrm>
            <a:off x="2180109" y="6283325"/>
            <a:ext cx="7669217"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a:t>The content has not been approved or adopted by NASA, JPL, or the California Institute of Technology. Any views and opinions expressed herein do not necessarily state or reflect those of NASA, JPL, or the California Institute of Technology. </a:t>
            </a:r>
          </a:p>
          <a:p>
            <a:pPr algn="ctr"/>
            <a:r>
              <a:rPr lang="en-US" sz="1000" dirty="0"/>
              <a:t>© 2022 California Institute of Technology. Government sponsorship acknowledged</a:t>
            </a:r>
          </a:p>
        </p:txBody>
      </p:sp>
    </p:spTree>
    <p:extLst>
      <p:ext uri="{BB962C8B-B14F-4D97-AF65-F5344CB8AC3E}">
        <p14:creationId xmlns:p14="http://schemas.microsoft.com/office/powerpoint/2010/main" val="4089858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28DEC-CFF5-FB45-9315-CB88A0AABF79}"/>
              </a:ext>
            </a:extLst>
          </p:cNvPr>
          <p:cNvSpPr>
            <a:spLocks noGrp="1"/>
          </p:cNvSpPr>
          <p:nvPr>
            <p:ph type="title"/>
          </p:nvPr>
        </p:nvSpPr>
        <p:spPr>
          <a:xfrm>
            <a:off x="1131877" y="121911"/>
            <a:ext cx="9905998" cy="1044912"/>
          </a:xfrm>
        </p:spPr>
        <p:txBody>
          <a:bodyPr/>
          <a:lstStyle/>
          <a:p>
            <a:r>
              <a:rPr lang="en-US" dirty="0"/>
              <a:t>SSI Future Security Assumptions</a:t>
            </a:r>
          </a:p>
        </p:txBody>
      </p:sp>
      <p:sp>
        <p:nvSpPr>
          <p:cNvPr id="3" name="Content Placeholder 2">
            <a:extLst>
              <a:ext uri="{FF2B5EF4-FFF2-40B4-BE49-F238E27FC236}">
                <a16:creationId xmlns:a16="http://schemas.microsoft.com/office/drawing/2014/main" id="{719C6D9F-948E-3F43-8BCD-E824DEFEEAF6}"/>
              </a:ext>
            </a:extLst>
          </p:cNvPr>
          <p:cNvSpPr>
            <a:spLocks noGrp="1"/>
          </p:cNvSpPr>
          <p:nvPr>
            <p:ph idx="1"/>
          </p:nvPr>
        </p:nvSpPr>
        <p:spPr>
          <a:xfrm>
            <a:off x="1131876" y="1034619"/>
            <a:ext cx="9905999" cy="5335306"/>
          </a:xfrm>
        </p:spPr>
        <p:txBody>
          <a:bodyPr>
            <a:normAutofit fontScale="92500"/>
          </a:bodyPr>
          <a:lstStyle/>
          <a:p>
            <a:r>
              <a:rPr lang="en-US" dirty="0"/>
              <a:t>Cross support and multi-agency interoperability are essential and should be both automated and secured</a:t>
            </a:r>
          </a:p>
          <a:p>
            <a:r>
              <a:rPr lang="en-US" dirty="0"/>
              <a:t>All resources/assets should (shall?) have identities that can be unambiguously validated</a:t>
            </a:r>
          </a:p>
          <a:p>
            <a:pPr lvl="1"/>
            <a:r>
              <a:rPr lang="en-US" dirty="0"/>
              <a:t>Authentication of communicating assets will be validated as the norm</a:t>
            </a:r>
          </a:p>
          <a:p>
            <a:r>
              <a:rPr lang="en-US" dirty="0"/>
              <a:t>Command uplinks will be secured (encrypted), other uplink products will at least be authenticated (digitally signed and hashed)</a:t>
            </a:r>
          </a:p>
          <a:p>
            <a:r>
              <a:rPr lang="en-US" dirty="0"/>
              <a:t>Some downlink products may be authenticated and/or encrypted, but this will not be the norm</a:t>
            </a:r>
          </a:p>
          <a:p>
            <a:r>
              <a:rPr lang="en-US" dirty="0"/>
              <a:t>Application layer data encryption / authentication may be applied by users</a:t>
            </a:r>
          </a:p>
          <a:p>
            <a:pPr lvl="1"/>
            <a:r>
              <a:rPr lang="en-US" dirty="0"/>
              <a:t>Network layer encryption / authentication will be adopted where needed for control and management purposes</a:t>
            </a:r>
          </a:p>
          <a:p>
            <a:pPr lvl="1"/>
            <a:r>
              <a:rPr lang="en-US" dirty="0"/>
              <a:t>Link layer encryption / authentication will also be adopted where needed for control and management purposes</a:t>
            </a:r>
          </a:p>
          <a:p>
            <a:r>
              <a:rPr lang="en-US" dirty="0"/>
              <a:t>For initial deployments routing updates, key management, and identities are handled manually</a:t>
            </a:r>
          </a:p>
        </p:txBody>
      </p:sp>
      <p:sp>
        <p:nvSpPr>
          <p:cNvPr id="8" name="Footer Placeholder 4">
            <a:extLst>
              <a:ext uri="{FF2B5EF4-FFF2-40B4-BE49-F238E27FC236}">
                <a16:creationId xmlns:a16="http://schemas.microsoft.com/office/drawing/2014/main" id="{1CC82BE0-F2B0-5309-55CE-DAAC7D0A9A83}"/>
              </a:ext>
            </a:extLst>
          </p:cNvPr>
          <p:cNvSpPr txBox="1">
            <a:spLocks/>
          </p:cNvSpPr>
          <p:nvPr/>
        </p:nvSpPr>
        <p:spPr>
          <a:xfrm>
            <a:off x="2180109" y="6283325"/>
            <a:ext cx="7669217"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a:t>The content has not been approved or adopted by NASA, JPL, or the California Institute of Technology. Any views and opinions expressed herein do not necessarily state or reflect those of NASA, JPL, or the California Institute of Technology. </a:t>
            </a:r>
          </a:p>
          <a:p>
            <a:pPr algn="ctr"/>
            <a:r>
              <a:rPr lang="en-US" sz="1000" dirty="0"/>
              <a:t>© 2022 California Institute of Technology. Government sponsorship acknowledged</a:t>
            </a:r>
          </a:p>
        </p:txBody>
      </p:sp>
    </p:spTree>
    <p:extLst>
      <p:ext uri="{BB962C8B-B14F-4D97-AF65-F5344CB8AC3E}">
        <p14:creationId xmlns:p14="http://schemas.microsoft.com/office/powerpoint/2010/main" val="3199657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BE53F91-3084-C943-B5AF-0CA2529CCC39}"/>
              </a:ext>
            </a:extLst>
          </p:cNvPr>
          <p:cNvSpPr>
            <a:spLocks noGrp="1"/>
          </p:cNvSpPr>
          <p:nvPr>
            <p:ph sz="quarter" idx="19"/>
          </p:nvPr>
        </p:nvSpPr>
        <p:spPr>
          <a:xfrm>
            <a:off x="338666" y="999363"/>
            <a:ext cx="11352105" cy="5038531"/>
          </a:xfrm>
        </p:spPr>
        <p:txBody>
          <a:bodyPr>
            <a:normAutofit fontScale="92500" lnSpcReduction="10000"/>
          </a:bodyPr>
          <a:lstStyle/>
          <a:p>
            <a:r>
              <a:rPr lang="en-US" dirty="0"/>
              <a:t>Application layer: defined authentication and/or encryption algorithms</a:t>
            </a:r>
          </a:p>
          <a:p>
            <a:pPr lvl="1"/>
            <a:r>
              <a:rPr lang="en-US" dirty="0"/>
              <a:t>Security is available for end user applications as/where needed</a:t>
            </a:r>
          </a:p>
          <a:p>
            <a:pPr lvl="1"/>
            <a:r>
              <a:rPr lang="en-US" dirty="0"/>
              <a:t>Authentication, encryption, and authenticated encryption are all supported</a:t>
            </a:r>
          </a:p>
          <a:p>
            <a:pPr lvl="1"/>
            <a:r>
              <a:rPr lang="en-US" dirty="0"/>
              <a:t>Relies on manual key management </a:t>
            </a:r>
          </a:p>
          <a:p>
            <a:r>
              <a:rPr lang="en-US" dirty="0"/>
              <a:t>Link layer: SDLS, operates over ground to space links</a:t>
            </a:r>
          </a:p>
          <a:p>
            <a:pPr lvl="1"/>
            <a:r>
              <a:rPr lang="en-US" dirty="0"/>
              <a:t>Has key management defined in extended procedures, for ground to space links, but …</a:t>
            </a:r>
          </a:p>
          <a:p>
            <a:pPr lvl="1"/>
            <a:r>
              <a:rPr lang="en-US" dirty="0"/>
              <a:t>Use for space-space links needs to be clarified</a:t>
            </a:r>
          </a:p>
          <a:p>
            <a:r>
              <a:rPr lang="en-US" dirty="0"/>
              <a:t>Network layer: DTN, BPv7, has </a:t>
            </a:r>
            <a:r>
              <a:rPr lang="en-US" dirty="0" err="1"/>
              <a:t>BPSec</a:t>
            </a:r>
            <a:endParaRPr lang="en-US" dirty="0"/>
          </a:p>
          <a:p>
            <a:pPr lvl="1"/>
            <a:r>
              <a:rPr lang="en-US" dirty="0"/>
              <a:t>Protocol framework for securing BPv7 traffic, using </a:t>
            </a:r>
            <a:r>
              <a:rPr lang="en-US" dirty="0" err="1"/>
              <a:t>BPSec</a:t>
            </a:r>
            <a:r>
              <a:rPr lang="en-US" dirty="0"/>
              <a:t>, but ..</a:t>
            </a:r>
          </a:p>
          <a:p>
            <a:pPr lvl="1"/>
            <a:r>
              <a:rPr lang="en-US" dirty="0"/>
              <a:t>Key management and identity mechanisms need to be defined</a:t>
            </a:r>
          </a:p>
          <a:p>
            <a:pPr lvl="1"/>
            <a:r>
              <a:rPr lang="en-US" dirty="0"/>
              <a:t>Secure network management framework for multi-agency interoperability needs to be defined</a:t>
            </a:r>
          </a:p>
          <a:p>
            <a:r>
              <a:rPr lang="en-US" dirty="0"/>
              <a:t>Network Management: AMA, can use </a:t>
            </a:r>
            <a:r>
              <a:rPr lang="en-US" dirty="0" err="1"/>
              <a:t>BPSec</a:t>
            </a:r>
            <a:r>
              <a:rPr lang="en-US" dirty="0"/>
              <a:t> to secure flows</a:t>
            </a:r>
          </a:p>
          <a:p>
            <a:pPr lvl="1"/>
            <a:r>
              <a:rPr lang="en-US" dirty="0"/>
              <a:t>Current management procedures cover AMA management, reporting, and monitoring, but …</a:t>
            </a:r>
          </a:p>
          <a:p>
            <a:pPr lvl="1"/>
            <a:r>
              <a:rPr lang="en-US" dirty="0"/>
              <a:t>Formalized means for securely managing nodes needs to be defined</a:t>
            </a:r>
          </a:p>
          <a:p>
            <a:pPr lvl="1"/>
            <a:r>
              <a:rPr lang="en-US" dirty="0"/>
              <a:t>Framework for multi-agency interoperability needs to be defined</a:t>
            </a:r>
          </a:p>
          <a:p>
            <a:pPr lvl="1"/>
            <a:r>
              <a:rPr lang="en-US" dirty="0"/>
              <a:t>Framework for policies and governance needs to be defined</a:t>
            </a:r>
          </a:p>
        </p:txBody>
      </p:sp>
      <p:sp>
        <p:nvSpPr>
          <p:cNvPr id="3" name="Title 2">
            <a:extLst>
              <a:ext uri="{FF2B5EF4-FFF2-40B4-BE49-F238E27FC236}">
                <a16:creationId xmlns:a16="http://schemas.microsoft.com/office/drawing/2014/main" id="{5612D198-EBFA-2946-9B3C-A3B8461014D6}"/>
              </a:ext>
            </a:extLst>
          </p:cNvPr>
          <p:cNvSpPr>
            <a:spLocks noGrp="1"/>
          </p:cNvSpPr>
          <p:nvPr>
            <p:ph type="title"/>
          </p:nvPr>
        </p:nvSpPr>
        <p:spPr>
          <a:xfrm>
            <a:off x="412802" y="131256"/>
            <a:ext cx="11352107" cy="578801"/>
          </a:xfrm>
        </p:spPr>
        <p:txBody>
          <a:bodyPr/>
          <a:lstStyle/>
          <a:p>
            <a:r>
              <a:rPr lang="en-US" dirty="0">
                <a:solidFill>
                  <a:srgbClr val="000099"/>
                </a:solidFill>
                <a:effectLst>
                  <a:outerShdw blurRad="38100" dist="38100" dir="2700000" algn="tl">
                    <a:srgbClr val="000000">
                      <a:alpha val="43137"/>
                    </a:srgbClr>
                  </a:outerShdw>
                </a:effectLst>
              </a:rPr>
              <a:t>CCSDS has Application, Link and Network Security</a:t>
            </a:r>
          </a:p>
        </p:txBody>
      </p:sp>
      <p:sp>
        <p:nvSpPr>
          <p:cNvPr id="7" name="Footer Placeholder 4">
            <a:extLst>
              <a:ext uri="{FF2B5EF4-FFF2-40B4-BE49-F238E27FC236}">
                <a16:creationId xmlns:a16="http://schemas.microsoft.com/office/drawing/2014/main" id="{529F031F-C21C-4DBC-3D68-99D8857BFE8F}"/>
              </a:ext>
            </a:extLst>
          </p:cNvPr>
          <p:cNvSpPr txBox="1">
            <a:spLocks/>
          </p:cNvSpPr>
          <p:nvPr/>
        </p:nvSpPr>
        <p:spPr>
          <a:xfrm>
            <a:off x="2180109" y="6283325"/>
            <a:ext cx="7669217"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a:t>The content has not been approved or adopted by NASA, JPL, or the California Institute of Technology. Any views and opinions expressed herein do not necessarily state or reflect those of NASA, JPL, or the California Institute of Technology. </a:t>
            </a:r>
          </a:p>
          <a:p>
            <a:pPr algn="ctr"/>
            <a:r>
              <a:rPr lang="en-US" sz="1000" dirty="0"/>
              <a:t>© 2022 California Institute of Technology. Government sponsorship acknowledged</a:t>
            </a:r>
          </a:p>
        </p:txBody>
      </p:sp>
    </p:spTree>
    <p:extLst>
      <p:ext uri="{BB962C8B-B14F-4D97-AF65-F5344CB8AC3E}">
        <p14:creationId xmlns:p14="http://schemas.microsoft.com/office/powerpoint/2010/main" val="2768076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7ECAE9-7E6D-C446-9543-D6C203B0BD4F}"/>
              </a:ext>
            </a:extLst>
          </p:cNvPr>
          <p:cNvSpPr>
            <a:spLocks noGrp="1"/>
          </p:cNvSpPr>
          <p:nvPr>
            <p:ph type="title"/>
          </p:nvPr>
        </p:nvSpPr>
        <p:spPr>
          <a:xfrm>
            <a:off x="1981200" y="265697"/>
            <a:ext cx="8229600" cy="909638"/>
          </a:xfrm>
        </p:spPr>
        <p:txBody>
          <a:bodyPr/>
          <a:lstStyle/>
          <a:p>
            <a:r>
              <a:rPr lang="en-US" dirty="0"/>
              <a:t>Analysis - DTN and the AMA</a:t>
            </a:r>
          </a:p>
        </p:txBody>
      </p:sp>
      <p:sp>
        <p:nvSpPr>
          <p:cNvPr id="5" name="Content Placeholder 4">
            <a:extLst>
              <a:ext uri="{FF2B5EF4-FFF2-40B4-BE49-F238E27FC236}">
                <a16:creationId xmlns:a16="http://schemas.microsoft.com/office/drawing/2014/main" id="{66B72EED-D95D-DB43-9581-1BAA969EDA8B}"/>
              </a:ext>
            </a:extLst>
          </p:cNvPr>
          <p:cNvSpPr>
            <a:spLocks noGrp="1"/>
          </p:cNvSpPr>
          <p:nvPr>
            <p:ph idx="1"/>
          </p:nvPr>
        </p:nvSpPr>
        <p:spPr>
          <a:xfrm>
            <a:off x="682487" y="868017"/>
            <a:ext cx="10694504" cy="5724285"/>
          </a:xfrm>
        </p:spPr>
        <p:txBody>
          <a:bodyPr/>
          <a:lstStyle/>
          <a:p>
            <a:r>
              <a:rPr lang="en-US" sz="1600" dirty="0"/>
              <a:t>There is a separate package of DTN, AMA, AMP, ADM analysis, this is a summary</a:t>
            </a:r>
          </a:p>
          <a:p>
            <a:endParaRPr lang="en-US" sz="1600" dirty="0"/>
          </a:p>
          <a:p>
            <a:r>
              <a:rPr lang="en-US" sz="1600" dirty="0"/>
              <a:t>DTN Architecture (RFC 4838) is designed to provide delay and disruption tolerant transport and network layer functionality.  </a:t>
            </a:r>
          </a:p>
          <a:p>
            <a:endParaRPr lang="en-US" sz="1600" dirty="0"/>
          </a:p>
          <a:p>
            <a:r>
              <a:rPr lang="en-US" sz="1600" dirty="0"/>
              <a:t>The CCSDS Solar System Internet Architecture, </a:t>
            </a:r>
            <a:r>
              <a:rPr lang="en-US" sz="1600" dirty="0">
                <a:hlinkClick r:id="rId2">
                  <a:extLst>
                    <a:ext uri="{A12FA001-AC4F-418D-AE19-62706E023703}">
                      <ahyp:hlinkClr xmlns:ahyp="http://schemas.microsoft.com/office/drawing/2018/hyperlinkcolor" val="tx"/>
                    </a:ext>
                  </a:extLst>
                </a:hlinkClick>
              </a:rPr>
              <a:t>CCSDS 730.1-G-1</a:t>
            </a:r>
            <a:r>
              <a:rPr lang="en-US" sz="1600" dirty="0"/>
              <a:t>, documents how the BP Suite is specialized for use in space.   Both of these Architecture documents are somewhat out of date.</a:t>
            </a:r>
          </a:p>
          <a:p>
            <a:endParaRPr lang="en-US" sz="1600" dirty="0"/>
          </a:p>
          <a:p>
            <a:r>
              <a:rPr lang="en-US" sz="1600" dirty="0"/>
              <a:t>The Bundle Protocol Suite (BP Suite) implements the DTN architecture. </a:t>
            </a:r>
          </a:p>
          <a:p>
            <a:pPr lvl="1"/>
            <a:r>
              <a:rPr lang="en-US" sz="1200" dirty="0"/>
              <a:t>This suite of standards is defined for use in space communications, specifically including deep space.</a:t>
            </a:r>
          </a:p>
          <a:p>
            <a:pPr lvl="1"/>
            <a:r>
              <a:rPr lang="en-US" sz="1200" dirty="0"/>
              <a:t>DTN also is / can be run over the terrestrial Internet.</a:t>
            </a:r>
          </a:p>
          <a:p>
            <a:pPr lvl="1"/>
            <a:r>
              <a:rPr lang="en-US" sz="1200" dirty="0"/>
              <a:t>The most current published standards are RFC9171 (DTN BPv7), 9172 (</a:t>
            </a:r>
            <a:r>
              <a:rPr lang="en-US" sz="1200" dirty="0" err="1"/>
              <a:t>BPSec</a:t>
            </a:r>
            <a:r>
              <a:rPr lang="en-US" sz="1200" dirty="0"/>
              <a:t>), and 9173 (Security Contexts).</a:t>
            </a:r>
          </a:p>
          <a:p>
            <a:pPr lvl="1"/>
            <a:r>
              <a:rPr lang="en-US" sz="1200" dirty="0"/>
              <a:t>CCSDS adaptations are in development.</a:t>
            </a:r>
          </a:p>
          <a:p>
            <a:endParaRPr lang="en-US" sz="1600" dirty="0"/>
          </a:p>
          <a:p>
            <a:r>
              <a:rPr lang="en-US" sz="1600" dirty="0"/>
              <a:t>The IETF Draft Asynchronous Management Architecture (AMA) defines concepts for the open-loop, asynchronous, control of applications (and protocols) and for managed nodes in a (DTN) network.</a:t>
            </a:r>
          </a:p>
          <a:p>
            <a:endParaRPr lang="en-US" sz="1600" dirty="0"/>
          </a:p>
          <a:p>
            <a:r>
              <a:rPr lang="en-US" sz="1600" dirty="0"/>
              <a:t>The AMA provides a framework for DTN node management and monitoring, but it does not yet have the  Application Data Model (ADM) models (MIB &amp; methods) for secure management of Nodes nor routing.</a:t>
            </a:r>
          </a:p>
          <a:p>
            <a:endParaRPr lang="en-US" sz="1600" dirty="0"/>
          </a:p>
          <a:p>
            <a:r>
              <a:rPr lang="en-US" sz="1600" dirty="0"/>
              <a:t>A separate, detailed, AMA – ADM Analysis presentation is intended to provide a high level description and  analysis of this set of management protocols and to identify for further discussion some open issues and concerns relating to an interoperable security framework</a:t>
            </a:r>
          </a:p>
          <a:p>
            <a:pPr lvl="1"/>
            <a:r>
              <a:rPr lang="en-US" sz="1300" dirty="0"/>
              <a:t>Identities, Key Management, Access Control, Network/Routing Management, Registries</a:t>
            </a:r>
          </a:p>
          <a:p>
            <a:pPr lvl="1"/>
            <a:r>
              <a:rPr lang="en-US" sz="1300" dirty="0"/>
              <a:t>See that package for details</a:t>
            </a:r>
            <a:endParaRPr lang="en-US" sz="1500" dirty="0"/>
          </a:p>
          <a:p>
            <a:endParaRPr lang="en-US" sz="1600" dirty="0"/>
          </a:p>
          <a:p>
            <a:pPr marL="0" indent="0">
              <a:buNone/>
            </a:pPr>
            <a:endParaRPr lang="en-US" sz="1200" dirty="0"/>
          </a:p>
        </p:txBody>
      </p:sp>
      <p:sp>
        <p:nvSpPr>
          <p:cNvPr id="6" name="Footer Placeholder 4">
            <a:extLst>
              <a:ext uri="{FF2B5EF4-FFF2-40B4-BE49-F238E27FC236}">
                <a16:creationId xmlns:a16="http://schemas.microsoft.com/office/drawing/2014/main" id="{1A073547-D316-CED3-340C-B47C6E3052A5}"/>
              </a:ext>
            </a:extLst>
          </p:cNvPr>
          <p:cNvSpPr txBox="1">
            <a:spLocks/>
          </p:cNvSpPr>
          <p:nvPr/>
        </p:nvSpPr>
        <p:spPr>
          <a:xfrm>
            <a:off x="2180109" y="6283325"/>
            <a:ext cx="7669217" cy="5334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00" dirty="0"/>
              <a:t>The content has not been approved or adopted by NASA, JPL, or the California Institute of Technology. Any views and opinions expressed herein do not necessarily state or reflect those of NASA, JPL, or the California Institute of Technology. </a:t>
            </a:r>
          </a:p>
          <a:p>
            <a:pPr algn="ctr"/>
            <a:r>
              <a:rPr lang="en-US" sz="1000" dirty="0"/>
              <a:t>© 2022 California Institute of Technology. Government sponsorship acknowledged</a:t>
            </a:r>
          </a:p>
        </p:txBody>
      </p:sp>
    </p:spTree>
    <p:extLst>
      <p:ext uri="{BB962C8B-B14F-4D97-AF65-F5344CB8AC3E}">
        <p14:creationId xmlns:p14="http://schemas.microsoft.com/office/powerpoint/2010/main" val="3320000991"/>
      </p:ext>
    </p:extLst>
  </p:cSld>
  <p:clrMapOvr>
    <a:masterClrMapping/>
  </p:clrMapOvr>
</p:sld>
</file>

<file path=ppt/theme/theme1.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25609</TotalTime>
  <Words>3218</Words>
  <Application>Microsoft Macintosh PowerPoint</Application>
  <PresentationFormat>Widescreen</PresentationFormat>
  <Paragraphs>233</Paragraphs>
  <Slides>17</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1" baseType="lpstr">
      <vt:lpstr>Arial</vt:lpstr>
      <vt:lpstr>Calibri</vt:lpstr>
      <vt:lpstr>1_TMOD Presentations</vt:lpstr>
      <vt:lpstr>Bitmap Image</vt:lpstr>
      <vt:lpstr> ESA / NASA IOAG Proposal (&amp; Addendum)  Collaborative DTN Security Working Group </vt:lpstr>
      <vt:lpstr>Background and Driving Needs Presented to IOAG 24 May 2022</vt:lpstr>
      <vt:lpstr>Proposal for an IOAG Working Group Presented to IOAG 24 May 2022</vt:lpstr>
      <vt:lpstr>Addendum - Further Thoughts on CCSDS DTN Security</vt:lpstr>
      <vt:lpstr>CCSDS Future SSI Deployment Assumptions</vt:lpstr>
      <vt:lpstr>Current Cross Support Security Assumptions</vt:lpstr>
      <vt:lpstr>SSI Future Security Assumptions</vt:lpstr>
      <vt:lpstr>CCSDS has Application, Link and Network Security</vt:lpstr>
      <vt:lpstr>Analysis - DTN and the AMA</vt:lpstr>
      <vt:lpstr>Looking toward the future …</vt:lpstr>
      <vt:lpstr>SEA Proposal to CESG</vt:lpstr>
      <vt:lpstr>Backup</vt:lpstr>
      <vt:lpstr>SSI Architecture Stages Quoted from CCSDS 730.1-G-1</vt:lpstr>
      <vt:lpstr>Zero Trust Architecture (ZTA) tenets (NIST 800-207)</vt:lpstr>
      <vt:lpstr>Adapted “Zero Trust” Security Approach (Derived from: NIST 800-207: Zero Trust Architecture)</vt:lpstr>
      <vt:lpstr>Zero Trust Architecture - Tenets</vt:lpstr>
      <vt:lpstr>PowerPoint Presentation</vt:lpstr>
    </vt:vector>
  </TitlesOfParts>
  <Company>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CMC/CESG Poll Statistics since Spring Meeting 2018</dc:title>
  <dc:creator>Margherita Di Giulio</dc:creator>
  <cp:lastModifiedBy>Shames, Peter M (US 312B)</cp:lastModifiedBy>
  <cp:revision>287</cp:revision>
  <dcterms:created xsi:type="dcterms:W3CDTF">2019-04-29T08:55:31Z</dcterms:created>
  <dcterms:modified xsi:type="dcterms:W3CDTF">2022-06-07T19:27:18Z</dcterms:modified>
</cp:coreProperties>
</file>