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4" r:id="rId2"/>
    <p:sldId id="2781" r:id="rId3"/>
    <p:sldId id="281" r:id="rId4"/>
    <p:sldId id="2758" r:id="rId5"/>
    <p:sldId id="2762" r:id="rId6"/>
    <p:sldId id="2768" r:id="rId7"/>
    <p:sldId id="2769" r:id="rId8"/>
    <p:sldId id="3050" r:id="rId9"/>
    <p:sldId id="2772" r:id="rId10"/>
    <p:sldId id="2773" r:id="rId11"/>
    <p:sldId id="2785" r:id="rId12"/>
    <p:sldId id="2786" r:id="rId13"/>
    <p:sldId id="275" r:id="rId14"/>
    <p:sldId id="2787" r:id="rId15"/>
    <p:sldId id="256" r:id="rId16"/>
    <p:sldId id="278" r:id="rId17"/>
    <p:sldId id="2776" r:id="rId18"/>
    <p:sldId id="272" r:id="rId19"/>
    <p:sldId id="273" r:id="rId20"/>
    <p:sldId id="2784" r:id="rId21"/>
    <p:sldId id="259" r:id="rId22"/>
    <p:sldId id="3009" r:id="rId23"/>
    <p:sldId id="3011" r:id="rId24"/>
    <p:sldId id="3049" r:id="rId25"/>
    <p:sldId id="3048" r:id="rId26"/>
    <p:sldId id="260" r:id="rId27"/>
    <p:sldId id="2783" r:id="rId28"/>
    <p:sldId id="753" r:id="rId29"/>
    <p:sldId id="257" r:id="rId30"/>
    <p:sldId id="276" r:id="rId31"/>
    <p:sldId id="2771" r:id="rId32"/>
    <p:sldId id="3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04370C11-FD7C-450A-9214-718079783BF9}">
          <p14:sldIdLst>
            <p14:sldId id="274"/>
            <p14:sldId id="2781"/>
          </p14:sldIdLst>
        </p14:section>
        <p14:section name="Introduction" id="{4CBF8420-82E8-435F-8BAC-DBD1204841B2}">
          <p14:sldIdLst>
            <p14:sldId id="281"/>
            <p14:sldId id="2758"/>
            <p14:sldId id="2762"/>
            <p14:sldId id="2768"/>
            <p14:sldId id="2769"/>
            <p14:sldId id="3050"/>
            <p14:sldId id="2772"/>
            <p14:sldId id="2773"/>
          </p14:sldIdLst>
        </p14:section>
        <p14:section name="Role of the CESG" id="{FD55D4A9-BC2E-4492-BD0E-658F10E9E2A1}">
          <p14:sldIdLst>
            <p14:sldId id="2785"/>
            <p14:sldId id="2786"/>
            <p14:sldId id="275"/>
            <p14:sldId id="2787"/>
          </p14:sldIdLst>
        </p14:section>
        <p14:section name="MOIMS Workplan" id="{1DD65080-0EE2-44CE-8FF8-56D631B9787A}">
          <p14:sldIdLst>
            <p14:sldId id="256"/>
            <p14:sldId id="278"/>
            <p14:sldId id="2776"/>
          </p14:sldIdLst>
        </p14:section>
        <p14:section name="SIS Workplan" id="{26822451-38DD-40F4-9021-53F1B4531A8E}">
          <p14:sldIdLst>
            <p14:sldId id="272"/>
            <p14:sldId id="273"/>
          </p14:sldIdLst>
        </p14:section>
        <p14:section name="SLS Workplan" id="{1D367E66-AC87-4236-AAE0-82E9B87D1C01}">
          <p14:sldIdLst>
            <p14:sldId id="2784"/>
            <p14:sldId id="259"/>
          </p14:sldIdLst>
        </p14:section>
        <p14:section name="SOIS Workplan" id="{384D044E-8D35-452E-829B-FFB9043D84C7}">
          <p14:sldIdLst>
            <p14:sldId id="3009"/>
            <p14:sldId id="3011"/>
            <p14:sldId id="3049"/>
            <p14:sldId id="3048"/>
          </p14:sldIdLst>
        </p14:section>
        <p14:section name="CSS Workplan" id="{5CE54215-4834-4EBE-8766-EB235EE22599}">
          <p14:sldIdLst>
            <p14:sldId id="260"/>
          </p14:sldIdLst>
        </p14:section>
        <p14:section name="SEA Workplan" id="{BADC5F75-8C0D-4BB0-8B1A-C6F835A1F9F4}">
          <p14:sldIdLst>
            <p14:sldId id="2783"/>
            <p14:sldId id="753"/>
          </p14:sldIdLst>
        </p14:section>
        <p14:section name="Spring 2022 Meetings" id="{80D9BBDC-D7D7-49C5-B47E-FE3EB6A8CE7E}">
          <p14:sldIdLst>
            <p14:sldId id="257"/>
            <p14:sldId id="276"/>
            <p14:sldId id="2771"/>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99"/>
    <a:srgbClr val="F2F2F2"/>
    <a:srgbClr val="002060"/>
    <a:srgbClr val="AADA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94660"/>
  </p:normalViewPr>
  <p:slideViewPr>
    <p:cSldViewPr snapToGrid="0">
      <p:cViewPr varScale="1">
        <p:scale>
          <a:sx n="86" d="100"/>
          <a:sy n="86" d="100"/>
        </p:scale>
        <p:origin x="86" y="115"/>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D82F9-A571-4702-ACA7-A48A5551343D}" type="datetimeFigureOut">
              <a:rPr lang="en-GB" smtClean="0"/>
              <a:t>19/04/2022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AE820-5899-4EFF-9995-AA58B1153895}" type="slidenum">
              <a:rPr lang="en-GB" smtClean="0"/>
              <a:t>‹#›</a:t>
            </a:fld>
            <a:endParaRPr lang="en-GB"/>
          </a:p>
        </p:txBody>
      </p:sp>
    </p:spTree>
    <p:extLst>
      <p:ext uri="{BB962C8B-B14F-4D97-AF65-F5344CB8AC3E}">
        <p14:creationId xmlns:p14="http://schemas.microsoft.com/office/powerpoint/2010/main" val="202654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16</a:t>
            </a:fld>
            <a:endParaRPr lang="en-US"/>
          </a:p>
        </p:txBody>
      </p:sp>
    </p:spTree>
    <p:extLst>
      <p:ext uri="{BB962C8B-B14F-4D97-AF65-F5344CB8AC3E}">
        <p14:creationId xmlns:p14="http://schemas.microsoft.com/office/powerpoint/2010/main" val="396984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31844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28</a:t>
            </a:fld>
            <a:endParaRPr lang="en-US"/>
          </a:p>
        </p:txBody>
      </p:sp>
    </p:spTree>
    <p:extLst>
      <p:ext uri="{BB962C8B-B14F-4D97-AF65-F5344CB8AC3E}">
        <p14:creationId xmlns:p14="http://schemas.microsoft.com/office/powerpoint/2010/main" val="143525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D4913B46-D3B1-4B02-8F29-8128C136C94E}"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18</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92E73834-1004-44DF-A318-6A07DD21AB7A}"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18</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20A9055F-02D8-48F8-A7D7-1051585518D8}"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18</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99908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D4913B46-D3B1-4B02-8F29-8128C136C94E}"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19</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92E73834-1004-44DF-A318-6A07DD21AB7A}"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19</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20A9055F-02D8-48F8-A7D7-1051585518D8}"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19</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5047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tribute to </a:t>
            </a:r>
            <a:r>
              <a:rPr lang="en-US" dirty="0" err="1"/>
              <a:t>Gian</a:t>
            </a:r>
            <a:r>
              <a:rPr lang="en-US" dirty="0"/>
              <a:t> Paolo</a:t>
            </a:r>
          </a:p>
          <a:p>
            <a:r>
              <a:rPr lang="en-US" dirty="0"/>
              <a:t>The RFM WG has already met on Monday, Tuesday and Wednesday of this week.</a:t>
            </a:r>
          </a:p>
          <a:p>
            <a:r>
              <a:rPr lang="en-US" dirty="0"/>
              <a:t>The C&amp;S WG has already met on Monday of this week.</a:t>
            </a:r>
          </a:p>
          <a:p>
            <a:r>
              <a:rPr lang="en-US" dirty="0"/>
              <a:t>The SLP WG will meet next week.</a:t>
            </a:r>
          </a:p>
          <a:p>
            <a:endParaRPr lang="en-US" dirty="0"/>
          </a:p>
        </p:txBody>
      </p:sp>
      <p:sp>
        <p:nvSpPr>
          <p:cNvPr id="4" name="Slide Number Placeholder 3"/>
          <p:cNvSpPr>
            <a:spLocks noGrp="1"/>
          </p:cNvSpPr>
          <p:nvPr>
            <p:ph type="sldNum" sz="quarter" idx="10"/>
          </p:nvPr>
        </p:nvSpPr>
        <p:spPr/>
        <p:txBody>
          <a:bodyPr/>
          <a:lstStyle/>
          <a:p>
            <a:fld id="{2416B1FC-DC3F-416D-AC26-FD626D816A43}" type="slidenum">
              <a:rPr lang="en-US" smtClean="0"/>
              <a:t>20</a:t>
            </a:fld>
            <a:endParaRPr lang="en-US"/>
          </a:p>
        </p:txBody>
      </p:sp>
    </p:spTree>
    <p:extLst>
      <p:ext uri="{BB962C8B-B14F-4D97-AF65-F5344CB8AC3E}">
        <p14:creationId xmlns:p14="http://schemas.microsoft.com/office/powerpoint/2010/main" val="19032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SDLS WG will meet on the 8 and 9 November.</a:t>
            </a:r>
          </a:p>
          <a:p>
            <a:r>
              <a:rPr lang="en-US" dirty="0"/>
              <a:t>DC WG will meet on the 3 November.</a:t>
            </a:r>
          </a:p>
          <a:p>
            <a:r>
              <a:rPr lang="en-US" dirty="0"/>
              <a:t>Optical WG will meet on the 4 and 23 November.</a:t>
            </a:r>
          </a:p>
          <a:p>
            <a:endParaRPr lang="en-US" dirty="0"/>
          </a:p>
          <a:p>
            <a:r>
              <a:rPr lang="en-US" dirty="0"/>
              <a:t>SLS Plenary will take place on the 10 November.</a:t>
            </a:r>
          </a:p>
        </p:txBody>
      </p:sp>
      <p:sp>
        <p:nvSpPr>
          <p:cNvPr id="4" name="Slide Number Placeholder 3"/>
          <p:cNvSpPr>
            <a:spLocks noGrp="1"/>
          </p:cNvSpPr>
          <p:nvPr>
            <p:ph type="sldNum" sz="quarter" idx="10"/>
          </p:nvPr>
        </p:nvSpPr>
        <p:spPr/>
        <p:txBody>
          <a:bodyPr/>
          <a:lstStyle/>
          <a:p>
            <a:fld id="{2416B1FC-DC3F-416D-AC26-FD626D816A43}" type="slidenum">
              <a:rPr lang="en-US" smtClean="0"/>
              <a:t>21</a:t>
            </a:fld>
            <a:endParaRPr lang="en-US"/>
          </a:p>
        </p:txBody>
      </p:sp>
    </p:spTree>
    <p:extLst>
      <p:ext uri="{BB962C8B-B14F-4D97-AF65-F5344CB8AC3E}">
        <p14:creationId xmlns:p14="http://schemas.microsoft.com/office/powerpoint/2010/main" val="67982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22</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24</a:t>
            </a:fld>
            <a:endParaRPr lang="en-US"/>
          </a:p>
        </p:txBody>
      </p:sp>
    </p:spTree>
    <p:extLst>
      <p:ext uri="{BB962C8B-B14F-4D97-AF65-F5344CB8AC3E}">
        <p14:creationId xmlns:p14="http://schemas.microsoft.com/office/powerpoint/2010/main" val="314201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25</a:t>
            </a:fld>
            <a:endParaRPr lang="en-US"/>
          </a:p>
        </p:txBody>
      </p:sp>
    </p:spTree>
    <p:extLst>
      <p:ext uri="{BB962C8B-B14F-4D97-AF65-F5344CB8AC3E}">
        <p14:creationId xmlns:p14="http://schemas.microsoft.com/office/powerpoint/2010/main" val="354379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8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0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8" name="Picture 3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667002" y="-2666999"/>
            <a:ext cx="6858002" cy="12192001"/>
          </a:xfrm>
          <a:prstGeom prst="rect">
            <a:avLst/>
          </a:prstGeom>
        </p:spPr>
      </p:pic>
      <p:sp>
        <p:nvSpPr>
          <p:cNvPr id="56323" name="Rectangle 2"/>
          <p:cNvSpPr>
            <a:spLocks noGrp="1" noChangeArrowheads="1"/>
          </p:cNvSpPr>
          <p:nvPr>
            <p:ph type="subTitle" idx="1"/>
          </p:nvPr>
        </p:nvSpPr>
        <p:spPr>
          <a:xfrm>
            <a:off x="819148" y="3886200"/>
            <a:ext cx="10598400" cy="419100"/>
          </a:xfrm>
          <a:prstGeom prst="rect">
            <a:avLst/>
          </a:prstGeo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47" name="Text Box 27"/>
          <p:cNvSpPr txBox="1">
            <a:spLocks noChangeArrowheads="1"/>
          </p:cNvSpPr>
          <p:nvPr userDrawn="1"/>
        </p:nvSpPr>
        <p:spPr bwMode="auto">
          <a:xfrm>
            <a:off x="395967" y="5849827"/>
            <a:ext cx="668866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t="83098" b="-5313"/>
          <a:stretch/>
        </p:blipFill>
        <p:spPr>
          <a:xfrm>
            <a:off x="10384235" y="6611881"/>
            <a:ext cx="1595883" cy="144000"/>
          </a:xfrm>
          <a:prstGeom prst="rect">
            <a:avLst/>
          </a:prstGeom>
        </p:spPr>
      </p:pic>
      <p:cxnSp>
        <p:nvCxnSpPr>
          <p:cNvPr id="35" name="Straight Connector 34"/>
          <p:cNvCxnSpPr/>
          <p:nvPr userDrawn="1"/>
        </p:nvCxnSpPr>
        <p:spPr>
          <a:xfrm>
            <a:off x="221243" y="6504478"/>
            <a:ext cx="1176637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4" cstate="print">
            <a:extLst>
              <a:ext uri="{28A0092B-C50C-407E-A947-70E740481C1C}">
                <a14:useLocalDpi xmlns:a14="http://schemas.microsoft.com/office/drawing/2010/main" val="0"/>
              </a:ext>
            </a:extLst>
          </a:blip>
          <a:srcRect t="-2" b="28614"/>
          <a:stretch/>
        </p:blipFill>
        <p:spPr>
          <a:xfrm>
            <a:off x="10383890" y="156199"/>
            <a:ext cx="1613941" cy="468000"/>
          </a:xfrm>
          <a:prstGeom prst="rect">
            <a:avLst/>
          </a:prstGeom>
        </p:spPr>
      </p:pic>
      <p:sp>
        <p:nvSpPr>
          <p:cNvPr id="56325" name="Rectangle 6"/>
          <p:cNvSpPr>
            <a:spLocks noGrp="1" noChangeArrowheads="1"/>
          </p:cNvSpPr>
          <p:nvPr>
            <p:ph type="ctrTitle"/>
          </p:nvPr>
        </p:nvSpPr>
        <p:spPr>
          <a:xfrm>
            <a:off x="783166" y="2574925"/>
            <a:ext cx="10596033" cy="579438"/>
          </a:xfrm>
          <a:prstGeom prst="rect">
            <a:avLst/>
          </a:prstGeom>
        </p:spPr>
        <p:txBody>
          <a:bodyPr/>
          <a:lstStyle>
            <a:lvl1pPr algn="l" rtl="0" eaLnBrk="1" fontAlgn="base" hangingPunct="1">
              <a:spcBef>
                <a:spcPct val="0"/>
              </a:spcBef>
              <a:spcAft>
                <a:spcPct val="0"/>
              </a:spcAft>
              <a:defRPr lang="en-GB" sz="3200" b="0" noProof="0" dirty="0" smtClean="0">
                <a:solidFill>
                  <a:schemeClr val="bg1">
                    <a:lumMod val="95000"/>
                  </a:schemeClr>
                </a:solidFill>
                <a:latin typeface="Verdana"/>
                <a:ea typeface="+mj-ea"/>
                <a:cs typeface="Verdana"/>
              </a:defRPr>
            </a:lvl1pPr>
          </a:lstStyle>
          <a:p>
            <a:pPr lvl="0"/>
            <a:r>
              <a:rPr lang="en-US" noProof="0"/>
              <a:t>Click to edit Master title style</a:t>
            </a:r>
            <a:endParaRPr lang="en-GB" noProof="0" dirty="0"/>
          </a:p>
        </p:txBody>
      </p:sp>
      <p:sp>
        <p:nvSpPr>
          <p:cNvPr id="42" name="Text Box 58"/>
          <p:cNvSpPr txBox="1">
            <a:spLocks noChangeArrowheads="1"/>
          </p:cNvSpPr>
          <p:nvPr userDrawn="1"/>
        </p:nvSpPr>
        <p:spPr bwMode="auto">
          <a:xfrm>
            <a:off x="104042" y="6287709"/>
            <a:ext cx="668866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GB" sz="800" noProof="0">
                <a:solidFill>
                  <a:schemeClr val="bg1"/>
                </a:solidFill>
              </a:rPr>
              <a:t>ESA UNCLASSIFIED - For Official Use</a:t>
            </a:r>
            <a:endParaRPr lang="en-GB" sz="800" noProof="0" dirty="0">
              <a:solidFill>
                <a:schemeClr val="bg1"/>
              </a:solidFill>
            </a:endParaRPr>
          </a:p>
        </p:txBody>
      </p:sp>
      <p:grpSp>
        <p:nvGrpSpPr>
          <p:cNvPr id="37" name="Group 36"/>
          <p:cNvGrpSpPr/>
          <p:nvPr userDrawn="1"/>
        </p:nvGrpSpPr>
        <p:grpSpPr>
          <a:xfrm>
            <a:off x="221243" y="6623024"/>
            <a:ext cx="9102221" cy="111519"/>
            <a:chOff x="172269" y="6621494"/>
            <a:chExt cx="6826666" cy="111519"/>
          </a:xfrm>
        </p:grpSpPr>
        <p:pic>
          <p:nvPicPr>
            <p:cNvPr id="39" name="Picture 38"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0" name="Picture 39"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1" name="Picture 40"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3" name="Picture 42"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4" name="Picture 43"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5" name="Picture 44"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6" name="Picture 45"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7" name="Picture 46"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8" name="Picture 47"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9" name="Picture 48"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0" name="Picture 49"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1" name="Picture 50"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2" name="Picture 51"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3" name="Picture 52"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4" name="Picture 53"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5" name="Picture 54"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6" name="Picture 55"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7" name="Picture 56"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8" name="Picture 57"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9" name="Picture 58"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0" name="Picture 59"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1" name="Picture 60"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2" name="Picture 61"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3" name="Picture 62"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414904411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27608"/>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4" name="Rectangle 1003"/>
          <p:cNvSpPr>
            <a:spLocks noChangeArrowheads="1"/>
          </p:cNvSpPr>
          <p:nvPr userDrawn="1"/>
        </p:nvSpPr>
        <p:spPr bwMode="auto">
          <a:xfrm>
            <a:off x="10179683" y="6610297"/>
            <a:ext cx="142247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21-Oct-2021-SOIS-</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extLst>
      <p:ext uri="{BB962C8B-B14F-4D97-AF65-F5344CB8AC3E}">
        <p14:creationId xmlns:p14="http://schemas.microsoft.com/office/powerpoint/2010/main" val="352246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27608"/>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4" name="Rectangle 1003"/>
          <p:cNvSpPr>
            <a:spLocks noChangeArrowheads="1"/>
          </p:cNvSpPr>
          <p:nvPr userDrawn="1"/>
        </p:nvSpPr>
        <p:spPr bwMode="auto">
          <a:xfrm>
            <a:off x="10179683" y="6610297"/>
            <a:ext cx="142247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21-Oct-2021-SOIS-</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extLst>
      <p:ext uri="{BB962C8B-B14F-4D97-AF65-F5344CB8AC3E}">
        <p14:creationId xmlns:p14="http://schemas.microsoft.com/office/powerpoint/2010/main" val="228245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27608"/>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4" name="Rectangle 1003"/>
          <p:cNvSpPr>
            <a:spLocks noChangeArrowheads="1"/>
          </p:cNvSpPr>
          <p:nvPr userDrawn="1"/>
        </p:nvSpPr>
        <p:spPr bwMode="auto">
          <a:xfrm>
            <a:off x="10179683" y="6610297"/>
            <a:ext cx="142247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21-Oct-2021-SOIS-</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extLst>
      <p:ext uri="{BB962C8B-B14F-4D97-AF65-F5344CB8AC3E}">
        <p14:creationId xmlns:p14="http://schemas.microsoft.com/office/powerpoint/2010/main" val="64930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8" cstate="print"/>
          <a:srcRect/>
          <a:stretch>
            <a:fillRect/>
          </a:stretch>
        </p:blipFill>
        <p:spPr bwMode="auto">
          <a:xfrm>
            <a:off x="0" y="3"/>
            <a:ext cx="1727200" cy="569913"/>
          </a:xfrm>
          <a:prstGeom prst="rect">
            <a:avLst/>
          </a:prstGeom>
          <a:noFill/>
          <a:ln w="9525">
            <a:noFill/>
            <a:miter lim="800000"/>
            <a:headEnd/>
            <a:tailEnd/>
          </a:ln>
        </p:spPr>
      </p:pic>
      <p:sp>
        <p:nvSpPr>
          <p:cNvPr id="540649" name="Line 1001"/>
          <p:cNvSpPr>
            <a:spLocks noChangeShapeType="1"/>
          </p:cNvSpPr>
          <p:nvPr userDrawn="1"/>
        </p:nvSpPr>
        <p:spPr bwMode="auto">
          <a:xfrm>
            <a:off x="649820"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sp>
        <p:nvSpPr>
          <p:cNvPr id="6" name="Rectangle 1003"/>
          <p:cNvSpPr>
            <a:spLocks noChangeArrowheads="1"/>
          </p:cNvSpPr>
          <p:nvPr userDrawn="1"/>
        </p:nvSpPr>
        <p:spPr bwMode="auto">
          <a:xfrm>
            <a:off x="11556601" y="6621252"/>
            <a:ext cx="635399"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err="1">
                <a:solidFill>
                  <a:srgbClr val="333399"/>
                </a:solidFill>
              </a:rPr>
              <a:t>cesg</a:t>
            </a:r>
            <a:r>
              <a:rPr lang="en-US" sz="1000" dirty="0">
                <a:solidFill>
                  <a:srgbClr val="333399"/>
                </a:solidFill>
              </a:rPr>
              <a:t>-</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
        <p:nvSpPr>
          <p:cNvPr id="5" name="Rectangle 2017"/>
          <p:cNvSpPr>
            <a:spLocks noChangeArrowheads="1"/>
          </p:cNvSpPr>
          <p:nvPr userDrawn="1"/>
        </p:nvSpPr>
        <p:spPr bwMode="auto">
          <a:xfrm>
            <a:off x="2" y="6621463"/>
            <a:ext cx="90791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11 May </a:t>
            </a:r>
            <a:r>
              <a:rPr lang="en-US" sz="1000" b="1" dirty="0">
                <a:solidFill>
                  <a:srgbClr val="333399"/>
                </a:solidFill>
                <a:latin typeface="Arial" charset="0"/>
              </a:rPr>
              <a:t>2022</a:t>
            </a:r>
          </a:p>
        </p:txBody>
      </p:sp>
    </p:spTree>
    <p:extLst>
      <p:ext uri="{BB962C8B-B14F-4D97-AF65-F5344CB8AC3E}">
        <p14:creationId xmlns:p14="http://schemas.microsoft.com/office/powerpoint/2010/main" val="104500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hyperlink" Target="http://public.ccsds.org/about/AreaDirectors/PeterShames.aspx" TargetMode="External"/><Relationship Id="rId21" Type="http://schemas.openxmlformats.org/officeDocument/2006/relationships/hyperlink" Target="http://public.ccsds.org/about/AreaDirectors/GillesMoury.aspx" TargetMode="External"/><Relationship Id="rId34" Type="http://schemas.openxmlformats.org/officeDocument/2006/relationships/image" Target="../media/image59.jpe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1.jpeg"/><Relationship Id="rId33" Type="http://schemas.openxmlformats.org/officeDocument/2006/relationships/image" Target="../media/image58.jpeg"/><Relationship Id="rId38" Type="http://schemas.openxmlformats.org/officeDocument/2006/relationships/image" Target="../media/image63.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0.jpeg"/><Relationship Id="rId32" Type="http://schemas.openxmlformats.org/officeDocument/2006/relationships/image" Target="../media/image57.jpeg"/><Relationship Id="rId37" Type="http://schemas.openxmlformats.org/officeDocument/2006/relationships/image" Target="../media/image6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hyperlink" Target="http://public.ccsds.org/about/AreaDirectors/TakahiroYamada.aspx" TargetMode="External"/><Relationship Id="rId28" Type="http://schemas.openxmlformats.org/officeDocument/2006/relationships/image" Target="../media/image53.jpeg"/><Relationship Id="rId36" Type="http://schemas.openxmlformats.org/officeDocument/2006/relationships/image" Target="../media/image61.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6.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49.jpeg"/><Relationship Id="rId27" Type="http://schemas.openxmlformats.org/officeDocument/2006/relationships/image" Target="../media/image52.jpeg"/><Relationship Id="rId30" Type="http://schemas.openxmlformats.org/officeDocument/2006/relationships/image" Target="../media/image55.jpeg"/><Relationship Id="rId35" Type="http://schemas.openxmlformats.org/officeDocument/2006/relationships/image" Target="../media/image60.emf"/><Relationship Id="rId8" Type="http://schemas.openxmlformats.org/officeDocument/2006/relationships/image" Target="../media/image36.png"/><Relationship Id="rId3"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secretariat@mailman.ccsds.org" TargetMode="External"/><Relationship Id="rId2" Type="http://schemas.openxmlformats.org/officeDocument/2006/relationships/hyperlink" Target="https://cwe.ccsds.org/default.asp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utal">
            <a:extLst>
              <a:ext uri="{FF2B5EF4-FFF2-40B4-BE49-F238E27FC236}">
                <a16:creationId xmlns:a16="http://schemas.microsoft.com/office/drawing/2014/main" id="{608CECE0-A0C5-4B3F-89B3-5CFB571B8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9" y="1383887"/>
            <a:ext cx="11218902" cy="4090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EA93919-E945-413F-AC05-75B9D12B1939}"/>
              </a:ext>
            </a:extLst>
          </p:cNvPr>
          <p:cNvSpPr>
            <a:spLocks noGrp="1"/>
          </p:cNvSpPr>
          <p:nvPr>
            <p:ph type="title"/>
          </p:nvPr>
        </p:nvSpPr>
        <p:spPr/>
        <p:txBody>
          <a:bodyPr/>
          <a:lstStyle/>
          <a:p>
            <a:r>
              <a:rPr lang="en-US" dirty="0"/>
              <a:t> Spring 2022 Virtual CCSDS Technical and CESG Meetings</a:t>
            </a:r>
          </a:p>
        </p:txBody>
      </p:sp>
      <p:sp>
        <p:nvSpPr>
          <p:cNvPr id="2" name="TextBox 1">
            <a:extLst>
              <a:ext uri="{FF2B5EF4-FFF2-40B4-BE49-F238E27FC236}">
                <a16:creationId xmlns:a16="http://schemas.microsoft.com/office/drawing/2014/main" id="{068BAB34-D635-48F5-8E93-7526642A531A}"/>
              </a:ext>
            </a:extLst>
          </p:cNvPr>
          <p:cNvSpPr txBox="1"/>
          <p:nvPr/>
        </p:nvSpPr>
        <p:spPr>
          <a:xfrm>
            <a:off x="486549" y="5677989"/>
            <a:ext cx="3492137" cy="707886"/>
          </a:xfrm>
          <a:prstGeom prst="rect">
            <a:avLst/>
          </a:prstGeom>
          <a:noFill/>
        </p:spPr>
        <p:txBody>
          <a:bodyPr wrap="square" rtlCol="0">
            <a:spAutoFit/>
          </a:bodyPr>
          <a:lstStyle/>
          <a:p>
            <a:r>
              <a:rPr lang="en-US" sz="2000" dirty="0"/>
              <a:t>11 May 2022</a:t>
            </a:r>
          </a:p>
          <a:p>
            <a:r>
              <a:rPr lang="en-US" sz="2000" dirty="0"/>
              <a:t>14:00UTC</a:t>
            </a:r>
          </a:p>
        </p:txBody>
      </p:sp>
    </p:spTree>
    <p:extLst>
      <p:ext uri="{BB962C8B-B14F-4D97-AF65-F5344CB8AC3E}">
        <p14:creationId xmlns:p14="http://schemas.microsoft.com/office/powerpoint/2010/main" val="29870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WG Chair / Deputy Chair Overview</a:t>
            </a:r>
            <a:endParaRPr lang="en-GB" dirty="0"/>
          </a:p>
        </p:txBody>
      </p:sp>
      <p:pic>
        <p:nvPicPr>
          <p:cNvPr id="6" name="Content Placeholder 5">
            <a:extLst>
              <a:ext uri="{FF2B5EF4-FFF2-40B4-BE49-F238E27FC236}">
                <a16:creationId xmlns:a16="http://schemas.microsoft.com/office/drawing/2014/main" id="{FF39BE66-B2A5-4DC0-908E-47FD91A11037}"/>
              </a:ext>
            </a:extLst>
          </p:cNvPr>
          <p:cNvPicPr>
            <a:picLocks noGrp="1" noChangeAspect="1"/>
          </p:cNvPicPr>
          <p:nvPr>
            <p:ph idx="1"/>
          </p:nvPr>
        </p:nvPicPr>
        <p:blipFill>
          <a:blip r:embed="rId2"/>
          <a:stretch>
            <a:fillRect/>
          </a:stretch>
        </p:blipFill>
        <p:spPr>
          <a:xfrm>
            <a:off x="2037031" y="925208"/>
            <a:ext cx="7186850" cy="5658155"/>
          </a:xfrm>
          <a:prstGeom prst="rect">
            <a:avLst/>
          </a:prstGeom>
        </p:spPr>
      </p:pic>
    </p:spTree>
    <p:extLst>
      <p:ext uri="{BB962C8B-B14F-4D97-AF65-F5344CB8AC3E}">
        <p14:creationId xmlns:p14="http://schemas.microsoft.com/office/powerpoint/2010/main" val="359802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utal">
            <a:extLst>
              <a:ext uri="{FF2B5EF4-FFF2-40B4-BE49-F238E27FC236}">
                <a16:creationId xmlns:a16="http://schemas.microsoft.com/office/drawing/2014/main" id="{608CECE0-A0C5-4B3F-89B3-5CFB571B8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9" y="1383887"/>
            <a:ext cx="11218902" cy="4090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EA93919-E945-413F-AC05-75B9D12B1939}"/>
              </a:ext>
            </a:extLst>
          </p:cNvPr>
          <p:cNvSpPr>
            <a:spLocks noGrp="1"/>
          </p:cNvSpPr>
          <p:nvPr>
            <p:ph type="title"/>
          </p:nvPr>
        </p:nvSpPr>
        <p:spPr/>
        <p:txBody>
          <a:bodyPr/>
          <a:lstStyle/>
          <a:p>
            <a:r>
              <a:rPr lang="en-US" dirty="0"/>
              <a:t>Fall 2021 Virtual CCSDS Meetings</a:t>
            </a:r>
            <a:br>
              <a:rPr lang="en-US" dirty="0"/>
            </a:br>
            <a:r>
              <a:rPr lang="en-US" dirty="0"/>
              <a:t>Role of the CESG</a:t>
            </a:r>
          </a:p>
        </p:txBody>
      </p:sp>
    </p:spTree>
    <p:extLst>
      <p:ext uri="{BB962C8B-B14F-4D97-AF65-F5344CB8AC3E}">
        <p14:creationId xmlns:p14="http://schemas.microsoft.com/office/powerpoint/2010/main" val="211131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13DE-356E-474E-AC63-034884FE2EA7}"/>
              </a:ext>
            </a:extLst>
          </p:cNvPr>
          <p:cNvSpPr>
            <a:spLocks noGrp="1"/>
          </p:cNvSpPr>
          <p:nvPr>
            <p:ph type="title"/>
          </p:nvPr>
        </p:nvSpPr>
        <p:spPr/>
        <p:txBody>
          <a:bodyPr/>
          <a:lstStyle/>
          <a:p>
            <a:r>
              <a:rPr lang="en-US" dirty="0"/>
              <a:t>CCSDS Technical Organization</a:t>
            </a:r>
          </a:p>
        </p:txBody>
      </p:sp>
      <p:pic>
        <p:nvPicPr>
          <p:cNvPr id="5" name="Content Placeholder 4">
            <a:extLst>
              <a:ext uri="{FF2B5EF4-FFF2-40B4-BE49-F238E27FC236}">
                <a16:creationId xmlns:a16="http://schemas.microsoft.com/office/drawing/2014/main" id="{C30E7D38-7570-4A42-98A1-3BEFD1225BE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1" t="4245"/>
          <a:stretch/>
        </p:blipFill>
        <p:spPr>
          <a:xfrm>
            <a:off x="609600" y="685800"/>
            <a:ext cx="4368800" cy="6115590"/>
          </a:xfrm>
        </p:spPr>
      </p:pic>
      <p:sp>
        <p:nvSpPr>
          <p:cNvPr id="6" name="TextBox 5">
            <a:extLst>
              <a:ext uri="{FF2B5EF4-FFF2-40B4-BE49-F238E27FC236}">
                <a16:creationId xmlns:a16="http://schemas.microsoft.com/office/drawing/2014/main" id="{A48C31DD-3C3C-044D-BF3C-87A2E3C73A2B}"/>
              </a:ext>
            </a:extLst>
          </p:cNvPr>
          <p:cNvSpPr txBox="1"/>
          <p:nvPr/>
        </p:nvSpPr>
        <p:spPr>
          <a:xfrm>
            <a:off x="6553200" y="1087437"/>
            <a:ext cx="4754595" cy="3970318"/>
          </a:xfrm>
          <a:prstGeom prst="rect">
            <a:avLst/>
          </a:prstGeom>
          <a:noFill/>
        </p:spPr>
        <p:txBody>
          <a:bodyPr wrap="square" rtlCol="0">
            <a:spAutoFit/>
          </a:bodyPr>
          <a:lstStyle/>
          <a:p>
            <a:r>
              <a:rPr lang="en-US" b="1" dirty="0"/>
              <a:t>CCSDS Engineering Steering Group</a:t>
            </a:r>
          </a:p>
          <a:p>
            <a:pPr marL="285750" indent="-285750">
              <a:buFontTx/>
              <a:buChar char="-"/>
            </a:pPr>
            <a:r>
              <a:rPr lang="en-US" dirty="0"/>
              <a:t>CESG Chair and Deputy</a:t>
            </a:r>
          </a:p>
          <a:p>
            <a:pPr marL="285750" indent="-285750">
              <a:buFontTx/>
              <a:buChar char="-"/>
            </a:pPr>
            <a:r>
              <a:rPr lang="en-US" dirty="0"/>
              <a:t>6 Area Directors &amp; Deputies</a:t>
            </a:r>
          </a:p>
          <a:p>
            <a:pPr marL="285750" indent="-285750">
              <a:buFontTx/>
              <a:buChar char="-"/>
            </a:pPr>
            <a:r>
              <a:rPr lang="en-US" dirty="0"/>
              <a:t>Review and approve documents for technical content (and other criteria)</a:t>
            </a:r>
          </a:p>
          <a:p>
            <a:pPr marL="285750" indent="-285750">
              <a:buFontTx/>
              <a:buChar char="-"/>
            </a:pPr>
            <a:endParaRPr lang="en-US" dirty="0"/>
          </a:p>
          <a:p>
            <a:pPr marL="285750" indent="-285750">
              <a:buFontTx/>
              <a:buChar char="-"/>
            </a:pPr>
            <a:endParaRPr lang="en-US" dirty="0"/>
          </a:p>
          <a:p>
            <a:r>
              <a:rPr lang="en-US" b="1" dirty="0"/>
              <a:t>CCSDS Working Organization</a:t>
            </a:r>
          </a:p>
          <a:p>
            <a:pPr marL="285750" indent="-285750">
              <a:buFontTx/>
              <a:buChar char="-"/>
            </a:pPr>
            <a:r>
              <a:rPr lang="en-US" dirty="0"/>
              <a:t>6 areas of work</a:t>
            </a:r>
          </a:p>
          <a:p>
            <a:pPr marL="285750" indent="-285750">
              <a:buFontTx/>
              <a:buChar char="-"/>
            </a:pPr>
            <a:r>
              <a:rPr lang="en-US" dirty="0"/>
              <a:t>Total of 22 Working Groups (Fall 2021)</a:t>
            </a:r>
          </a:p>
          <a:p>
            <a:pPr marL="285750" indent="-285750">
              <a:buFontTx/>
              <a:buChar char="-"/>
            </a:pPr>
            <a:r>
              <a:rPr lang="en-US" dirty="0"/>
              <a:t>Create projects &amp; produce documents</a:t>
            </a:r>
          </a:p>
          <a:p>
            <a:endParaRPr lang="en-US" dirty="0"/>
          </a:p>
          <a:p>
            <a:endParaRPr lang="en-US" dirty="0"/>
          </a:p>
          <a:p>
            <a:r>
              <a:rPr lang="en-US" dirty="0"/>
              <a:t>But … just what does the CESG do?</a:t>
            </a:r>
          </a:p>
        </p:txBody>
      </p:sp>
      <p:sp>
        <p:nvSpPr>
          <p:cNvPr id="7" name="Rounded Rectangle 6">
            <a:extLst>
              <a:ext uri="{FF2B5EF4-FFF2-40B4-BE49-F238E27FC236}">
                <a16:creationId xmlns:a16="http://schemas.microsoft.com/office/drawing/2014/main" id="{552EB6D9-39BE-3144-8F2E-B5B8673B034A}"/>
              </a:ext>
            </a:extLst>
          </p:cNvPr>
          <p:cNvSpPr/>
          <p:nvPr/>
        </p:nvSpPr>
        <p:spPr bwMode="auto">
          <a:xfrm>
            <a:off x="501650" y="1231900"/>
            <a:ext cx="4584700" cy="596900"/>
          </a:xfrm>
          <a:prstGeom prst="round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4940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7614-A694-F24B-9BAE-E738946E03F5}"/>
              </a:ext>
            </a:extLst>
          </p:cNvPr>
          <p:cNvSpPr>
            <a:spLocks noGrp="1"/>
          </p:cNvSpPr>
          <p:nvPr>
            <p:ph type="title"/>
          </p:nvPr>
        </p:nvSpPr>
        <p:spPr>
          <a:xfrm>
            <a:off x="609600" y="0"/>
            <a:ext cx="10972800" cy="1143000"/>
          </a:xfrm>
        </p:spPr>
        <p:txBody>
          <a:bodyPr/>
          <a:lstStyle/>
          <a:p>
            <a:r>
              <a:rPr lang="en-US" dirty="0"/>
              <a:t>Role of the CESG</a:t>
            </a:r>
            <a:br>
              <a:rPr lang="en-US" dirty="0"/>
            </a:br>
            <a:r>
              <a:rPr lang="en-US" dirty="0"/>
              <a:t>Defined in CCSDS Organization and Processes – A02.1-Y-4</a:t>
            </a:r>
          </a:p>
        </p:txBody>
      </p:sp>
      <p:sp>
        <p:nvSpPr>
          <p:cNvPr id="3" name="Content Placeholder 2">
            <a:extLst>
              <a:ext uri="{FF2B5EF4-FFF2-40B4-BE49-F238E27FC236}">
                <a16:creationId xmlns:a16="http://schemas.microsoft.com/office/drawing/2014/main" id="{61B75AA3-C8A4-C84E-BC9F-0EB3E4290915}"/>
              </a:ext>
            </a:extLst>
          </p:cNvPr>
          <p:cNvSpPr>
            <a:spLocks noGrp="1"/>
          </p:cNvSpPr>
          <p:nvPr>
            <p:ph idx="1"/>
          </p:nvPr>
        </p:nvSpPr>
        <p:spPr>
          <a:xfrm>
            <a:off x="409074" y="871624"/>
            <a:ext cx="11173326" cy="4726781"/>
          </a:xfrm>
        </p:spPr>
        <p:txBody>
          <a:bodyPr/>
          <a:lstStyle/>
          <a:p>
            <a:pPr marL="0" indent="0">
              <a:buNone/>
            </a:pPr>
            <a:endParaRPr lang="en-US" sz="2400" dirty="0"/>
          </a:p>
          <a:p>
            <a:r>
              <a:rPr lang="en-US" sz="2400" dirty="0"/>
              <a:t>“The CCSDS Engineering Steering Group (CESG) is responsible for technical management across CCSDS domains and for the top-level coordination of the overall international standardization process.”</a:t>
            </a:r>
          </a:p>
          <a:p>
            <a:pPr lvl="1"/>
            <a:r>
              <a:rPr lang="en-US" sz="2100" dirty="0"/>
              <a:t>“A candidate for selection as CESG chair, Area Director, or their deputies must have demonstrated the ability to function independently of his/her own agency’s agenda and to be able to fairly lead the development of international consensus. “</a:t>
            </a:r>
            <a:endParaRPr lang="en-US" dirty="0"/>
          </a:p>
          <a:p>
            <a:pPr marL="0" indent="0">
              <a:buNone/>
            </a:pPr>
            <a:endParaRPr lang="en-US" dirty="0"/>
          </a:p>
          <a:p>
            <a:r>
              <a:rPr lang="en-US" dirty="0"/>
              <a:t>“Providing the CCSDS-wide forum where the work programs of the Areas may be coordinated and synchronized in the context of an overall architecture for space- mission cross support and the needs of individual customers”</a:t>
            </a: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8655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7614-A694-F24B-9BAE-E738946E03F5}"/>
              </a:ext>
            </a:extLst>
          </p:cNvPr>
          <p:cNvSpPr>
            <a:spLocks noGrp="1"/>
          </p:cNvSpPr>
          <p:nvPr>
            <p:ph type="title"/>
          </p:nvPr>
        </p:nvSpPr>
        <p:spPr>
          <a:xfrm>
            <a:off x="609600" y="0"/>
            <a:ext cx="10972800" cy="1143000"/>
          </a:xfrm>
        </p:spPr>
        <p:txBody>
          <a:bodyPr/>
          <a:lstStyle/>
          <a:p>
            <a:r>
              <a:rPr lang="en-US" dirty="0"/>
              <a:t>Role of the CESG</a:t>
            </a:r>
            <a:br>
              <a:rPr lang="en-US" dirty="0"/>
            </a:br>
            <a:r>
              <a:rPr lang="en-US" dirty="0"/>
              <a:t>Defined in CCSDS Organization and Processes – A02.1-Y-4</a:t>
            </a:r>
          </a:p>
        </p:txBody>
      </p:sp>
      <p:sp>
        <p:nvSpPr>
          <p:cNvPr id="3" name="Content Placeholder 2">
            <a:extLst>
              <a:ext uri="{FF2B5EF4-FFF2-40B4-BE49-F238E27FC236}">
                <a16:creationId xmlns:a16="http://schemas.microsoft.com/office/drawing/2014/main" id="{61B75AA3-C8A4-C84E-BC9F-0EB3E4290915}"/>
              </a:ext>
            </a:extLst>
          </p:cNvPr>
          <p:cNvSpPr>
            <a:spLocks noGrp="1"/>
          </p:cNvSpPr>
          <p:nvPr>
            <p:ph idx="1"/>
          </p:nvPr>
        </p:nvSpPr>
        <p:spPr>
          <a:xfrm>
            <a:off x="409074" y="871624"/>
            <a:ext cx="11173326" cy="4726781"/>
          </a:xfrm>
        </p:spPr>
        <p:txBody>
          <a:bodyPr/>
          <a:lstStyle/>
          <a:p>
            <a:pPr marL="0" indent="0">
              <a:buNone/>
            </a:pPr>
            <a:endParaRPr lang="en-US" sz="2400" dirty="0"/>
          </a:p>
          <a:p>
            <a:r>
              <a:rPr lang="en-US" sz="2400" dirty="0"/>
              <a:t>“Ensuring that all CCSDS work follows the set of architectural principles agreed to by the CESG and is properly synchronized with work in other areas and with the smooth evolution of the large installed base of CCSDS-compatible mission-support infrastructure” </a:t>
            </a:r>
          </a:p>
          <a:p>
            <a:pPr marL="0" indent="0">
              <a:buNone/>
            </a:pPr>
            <a:endParaRPr lang="en-US" sz="2400" dirty="0"/>
          </a:p>
          <a:p>
            <a:r>
              <a:rPr lang="en-US" sz="2400" dirty="0"/>
              <a:t>Identifying “red flag” items where technical work in a proposed CCSDS document is not of the required quality or nature … or where significant issues exist</a:t>
            </a:r>
          </a:p>
          <a:p>
            <a:pPr marL="0" indent="0">
              <a:buNone/>
            </a:pPr>
            <a:endParaRPr lang="en-US" sz="2400" dirty="0"/>
          </a:p>
          <a:p>
            <a:r>
              <a:rPr lang="en-US" sz="2400" dirty="0"/>
              <a:t>Final technical approval before release for agency review or publication</a:t>
            </a:r>
          </a:p>
          <a:p>
            <a:pPr marL="0" indent="0">
              <a:buNone/>
            </a:pP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05100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710598" y="400956"/>
            <a:ext cx="10629900" cy="274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spAutoFit/>
          </a:bodyPr>
          <a:lstStyle/>
          <a:p>
            <a:pPr defTabSz="1219170">
              <a:defRPr/>
            </a:pPr>
            <a:r>
              <a:rPr lang="en-GB" sz="4267" dirty="0">
                <a:solidFill>
                  <a:schemeClr val="bg1">
                    <a:lumMod val="95000"/>
                  </a:schemeClr>
                </a:solidFill>
                <a:latin typeface="Verdana"/>
                <a:ea typeface="+mj-ea"/>
                <a:cs typeface="Verdana"/>
              </a:rPr>
              <a:t>MOIMS inputs to CCSDS Opening Plenary</a:t>
            </a:r>
          </a:p>
          <a:p>
            <a:pPr defTabSz="1219170">
              <a:defRPr/>
            </a:pPr>
            <a:endParaRPr lang="en-GB" sz="4267" dirty="0">
              <a:solidFill>
                <a:schemeClr val="bg1">
                  <a:lumMod val="95000"/>
                </a:schemeClr>
              </a:solidFill>
              <a:latin typeface="Verdana"/>
              <a:ea typeface="+mj-ea"/>
              <a:cs typeface="Verdana"/>
            </a:endParaRPr>
          </a:p>
          <a:p>
            <a:pPr defTabSz="1219170">
              <a:defRPr/>
            </a:pPr>
            <a:r>
              <a:rPr lang="en-GB" sz="4267" dirty="0">
                <a:solidFill>
                  <a:schemeClr val="bg1">
                    <a:lumMod val="95000"/>
                  </a:schemeClr>
                </a:solidFill>
                <a:latin typeface="Verdana"/>
                <a:ea typeface="+mj-ea"/>
                <a:cs typeface="Verdana"/>
              </a:rPr>
              <a:t>CCSDS Meeting Fall 2021</a:t>
            </a:r>
            <a:endParaRPr lang="en-GB" sz="4267" dirty="0">
              <a:solidFill>
                <a:srgbClr val="FF0000"/>
              </a:solidFill>
              <a:latin typeface="Verdana"/>
              <a:ea typeface="+mj-ea"/>
              <a:cs typeface="Verdana"/>
            </a:endParaRPr>
          </a:p>
        </p:txBody>
      </p:sp>
      <p:sp>
        <p:nvSpPr>
          <p:cNvPr id="7" name="Text Box 24"/>
          <p:cNvSpPr txBox="1">
            <a:spLocks noChangeArrowheads="1"/>
          </p:cNvSpPr>
          <p:nvPr/>
        </p:nvSpPr>
        <p:spPr bwMode="auto">
          <a:xfrm>
            <a:off x="820800" y="3724800"/>
            <a:ext cx="4829784"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it-IT" dirty="0">
                <a:solidFill>
                  <a:schemeClr val="bg1"/>
                </a:solidFill>
              </a:rPr>
              <a:t>Mario Merri (ESA), Marc Duhaze (CNES)</a:t>
            </a:r>
          </a:p>
        </p:txBody>
      </p:sp>
      <p:sp>
        <p:nvSpPr>
          <p:cNvPr id="8" name="Text Box 25"/>
          <p:cNvSpPr txBox="1">
            <a:spLocks noChangeArrowheads="1"/>
          </p:cNvSpPr>
          <p:nvPr/>
        </p:nvSpPr>
        <p:spPr bwMode="auto">
          <a:xfrm>
            <a:off x="820800" y="4348800"/>
            <a:ext cx="1338828"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rPr>
              <a:t>21/10/2021</a:t>
            </a:r>
          </a:p>
        </p:txBody>
      </p:sp>
    </p:spTree>
    <p:extLst>
      <p:ext uri="{BB962C8B-B14F-4D97-AF65-F5344CB8AC3E}">
        <p14:creationId xmlns:p14="http://schemas.microsoft.com/office/powerpoint/2010/main" val="106891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899894"/>
            <a:ext cx="11785600" cy="5291903"/>
          </a:xfrm>
          <a:prstGeom prst="rect">
            <a:avLst/>
          </a:prstGeom>
          <a:noFill/>
          <a:ln w="9525">
            <a:noFill/>
            <a:miter lim="800000"/>
            <a:headEnd/>
            <a:tailEnd/>
          </a:ln>
        </p:spPr>
        <p:txBody>
          <a:bodyPr lIns="108272" tIns="53185" rIns="108272" bIns="53185"/>
          <a:lstStyle/>
          <a:p>
            <a:pPr marL="306903" indent="-306903" eaLnBrk="0" hangingPunct="0">
              <a:buSzPct val="125000"/>
              <a:buFontTx/>
              <a:buChar char="•"/>
            </a:pPr>
            <a:r>
              <a:rPr lang="en-GB" sz="2600" b="1" dirty="0">
                <a:solidFill>
                  <a:srgbClr val="A50021"/>
                </a:solidFill>
                <a:latin typeface="Calibri" pitchFamily="34" charset="0"/>
              </a:rPr>
              <a:t>Data Archive Interoperability WG (DAI)</a:t>
            </a:r>
            <a:endParaRPr lang="en-GB" sz="2600" b="1" dirty="0">
              <a:solidFill>
                <a:srgbClr val="000000"/>
              </a:solidFill>
              <a:latin typeface="Calibri" pitchFamily="34" charset="0"/>
            </a:endParaRP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a:t>
            </a:r>
            <a:r>
              <a:rPr lang="en-GB" sz="1600" dirty="0">
                <a:solidFill>
                  <a:srgbClr val="FF3399"/>
                </a:solidFill>
                <a:latin typeface="Calibri" pitchFamily="34" charset="0"/>
              </a:rPr>
              <a:t> </a:t>
            </a:r>
            <a:r>
              <a:rPr lang="en-GB" sz="1600" b="1" dirty="0">
                <a:solidFill>
                  <a:srgbClr val="000000"/>
                </a:solidFill>
                <a:latin typeface="Calibri" pitchFamily="34" charset="0"/>
              </a:rPr>
              <a:t>650.0 Open Archival Information System (OAIS): 5y revision	Completed AR, disposing RIDs</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652.0 Audit and Certification of Trustworthy Digital Repositories: 5y revision 	</a:t>
            </a:r>
            <a:r>
              <a:rPr lang="en-GB" sz="1600" b="1" dirty="0">
                <a:latin typeface="Calibri" pitchFamily="34" charset="0"/>
              </a:rPr>
              <a:t>Under CMC poll for AR</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652.1 Requirements</a:t>
            </a:r>
            <a:r>
              <a:rPr lang="en-GB" sz="1600" b="1" dirty="0">
                <a:solidFill>
                  <a:srgbClr val="FF3399"/>
                </a:solidFill>
                <a:latin typeface="Calibri" pitchFamily="34" charset="0"/>
              </a:rPr>
              <a:t> </a:t>
            </a:r>
            <a:r>
              <a:rPr lang="en-GB" sz="1600" b="1" dirty="0">
                <a:solidFill>
                  <a:srgbClr val="000000"/>
                </a:solidFill>
                <a:latin typeface="Calibri" pitchFamily="34" charset="0"/>
              </a:rPr>
              <a:t>for Bodies Providing Audit and Certification of </a:t>
            </a:r>
            <a:br>
              <a:rPr lang="en-GB" sz="1600" b="1" dirty="0">
                <a:solidFill>
                  <a:srgbClr val="000000"/>
                </a:solidFill>
                <a:latin typeface="Calibri" pitchFamily="34" charset="0"/>
              </a:rPr>
            </a:br>
            <a:r>
              <a:rPr lang="en-GB" sz="1600" b="1" dirty="0">
                <a:solidFill>
                  <a:srgbClr val="000000"/>
                </a:solidFill>
                <a:latin typeface="Calibri" pitchFamily="34" charset="0"/>
              </a:rPr>
              <a:t>Trustworthy Digital Repository: 5y revision 	</a:t>
            </a:r>
            <a:r>
              <a:rPr lang="en-GB" sz="1600" b="1" dirty="0">
                <a:latin typeface="Calibri" pitchFamily="34" charset="0"/>
              </a:rPr>
              <a:t>Under CMC poll for AR</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653.0 Information Preparation to Enable Long Term Use (IPELTU)	</a:t>
            </a:r>
            <a:r>
              <a:rPr lang="en-GB" sz="1600" b="1" dirty="0">
                <a:latin typeface="Calibri" pitchFamily="34" charset="0"/>
              </a:rPr>
              <a:t>Under AR, RIDs due 22Nov</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671.0 Open Archive Information Systems Interoperability </a:t>
            </a:r>
            <a:br>
              <a:rPr lang="en-GB" sz="1600" b="1" dirty="0">
                <a:solidFill>
                  <a:srgbClr val="000000"/>
                </a:solidFill>
                <a:latin typeface="Calibri" pitchFamily="34" charset="0"/>
              </a:rPr>
            </a:br>
            <a:r>
              <a:rPr lang="en-GB" sz="1600" b="1" dirty="0">
                <a:solidFill>
                  <a:srgbClr val="000000"/>
                </a:solidFill>
                <a:latin typeface="Calibri" pitchFamily="34" charset="0"/>
              </a:rPr>
              <a:t>Framework (OAIS-IF) Architecture Description 	On-going	</a:t>
            </a:r>
          </a:p>
          <a:p>
            <a:pPr marL="461411" lvl="1" eaLnBrk="0" hangingPunct="0">
              <a:buSzPct val="125000"/>
            </a:pPr>
            <a:endParaRPr lang="en-GB" sz="2667" b="1" dirty="0">
              <a:solidFill>
                <a:srgbClr val="000000"/>
              </a:solidFill>
              <a:latin typeface="Calibri" pitchFamily="34" charset="0"/>
            </a:endParaRPr>
          </a:p>
          <a:p>
            <a:pPr marL="306903" indent="-306903" eaLnBrk="0" hangingPunct="0">
              <a:buSzPct val="125000"/>
              <a:buFontTx/>
              <a:buChar char="•"/>
            </a:pPr>
            <a:r>
              <a:rPr lang="en-GB" sz="2600" b="1" dirty="0">
                <a:solidFill>
                  <a:srgbClr val="A50021"/>
                </a:solidFill>
                <a:latin typeface="Calibri" pitchFamily="34" charset="0"/>
              </a:rPr>
              <a:t>Navigation WG (NAV)</a:t>
            </a:r>
            <a:endParaRPr lang="en-GB" sz="2600" b="1" dirty="0">
              <a:solidFill>
                <a:srgbClr val="000000"/>
              </a:solidFill>
              <a:latin typeface="Calibri" pitchFamily="34" charset="0"/>
            </a:endParaRPr>
          </a:p>
          <a:p>
            <a:pPr marL="757729" lvl="1" indent="-296319" eaLnBrk="0" hangingPunct="0">
              <a:buSzPct val="125000"/>
              <a:buFontTx/>
              <a:buChar char="•"/>
              <a:tabLst>
                <a:tab pos="7653675" algn="l"/>
              </a:tabLst>
            </a:pPr>
            <a:r>
              <a:rPr lang="en-GB" sz="1600" b="1" dirty="0">
                <a:solidFill>
                  <a:srgbClr val="00AE00"/>
                </a:solidFill>
                <a:latin typeface="Calibri" pitchFamily="34" charset="0"/>
              </a:rPr>
              <a:t>GB: </a:t>
            </a:r>
            <a:r>
              <a:rPr lang="en-GB" sz="1600" b="1" dirty="0">
                <a:solidFill>
                  <a:srgbClr val="000000"/>
                </a:solidFill>
                <a:latin typeface="Calibri" pitchFamily="34" charset="0"/>
              </a:rPr>
              <a:t>500.2 Navigation Data Messages Overview: refresh</a:t>
            </a:r>
            <a:r>
              <a:rPr lang="en-US" sz="1600" b="1" dirty="0">
                <a:solidFill>
                  <a:srgbClr val="000000"/>
                </a:solidFill>
                <a:latin typeface="Calibri" pitchFamily="34" charset="0"/>
              </a:rPr>
              <a:t>	</a:t>
            </a:r>
            <a:r>
              <a:rPr lang="en-US" sz="1600" b="1" dirty="0">
                <a:latin typeface="Calibri" pitchFamily="34" charset="0"/>
              </a:rPr>
              <a:t>New project approved</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502.0 Orbit Data Message (ODM - NASA, ESA): 5y revision 	</a:t>
            </a:r>
            <a:r>
              <a:rPr lang="en-GB" sz="1600" b="1" dirty="0">
                <a:latin typeface="Calibri" pitchFamily="34" charset="0"/>
              </a:rPr>
              <a:t>Under AR, RIDs due 14Dec</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503.0 Tracking Data Message (TDM - NASA, ESA): 5y revision 	Lower priority because of workload</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504.0 Attitude Data Message (ADM - CNES, ESA): 5y revision 	Almost ready for polls for AR</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505.0 Navigation Data Message XML Specs (NDM - no prototype): 5y revision	Published. New project for corrigenda </a:t>
            </a:r>
            <a:br>
              <a:rPr lang="en-GB" sz="1600" b="1" dirty="0">
                <a:solidFill>
                  <a:srgbClr val="000000"/>
                </a:solidFill>
                <a:latin typeface="Calibri" pitchFamily="34" charset="0"/>
              </a:rPr>
            </a:br>
            <a:r>
              <a:rPr lang="en-GB" sz="1600" b="1" dirty="0">
                <a:solidFill>
                  <a:srgbClr val="000000"/>
                </a:solidFill>
                <a:latin typeface="Calibri" pitchFamily="34" charset="0"/>
              </a:rPr>
              <a:t>	</a:t>
            </a:r>
            <a:r>
              <a:rPr lang="en-GB" sz="1600" b="1" dirty="0">
                <a:latin typeface="Calibri" pitchFamily="34" charset="0"/>
              </a:rPr>
              <a:t>approved</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507.0 Navigation Events Message (NEM – CNES, ESA)	</a:t>
            </a:r>
            <a:r>
              <a:rPr lang="en-GB" sz="1600" b="1">
                <a:solidFill>
                  <a:srgbClr val="000000"/>
                </a:solidFill>
                <a:latin typeface="Calibri" pitchFamily="34" charset="0"/>
              </a:rPr>
              <a:t>Lower priority </a:t>
            </a:r>
            <a:r>
              <a:rPr lang="en-GB" sz="1600" b="1" dirty="0">
                <a:solidFill>
                  <a:srgbClr val="000000"/>
                </a:solidFill>
                <a:latin typeface="Calibri" pitchFamily="34" charset="0"/>
              </a:rPr>
              <a:t>because of workload</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508.0 Conjunction Data Message (CDM): 5y revision	Disposing comments from internal review</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509.0 Pointing Request Message (PRM)	Corrigenda published</a:t>
            </a:r>
          </a:p>
          <a:p>
            <a:pPr marL="757729" lvl="1" indent="-296319" eaLnBrk="0" hangingPunct="0">
              <a:buSzPct val="125000"/>
              <a:buFontTx/>
              <a:buChar char="•"/>
              <a:tabLst>
                <a:tab pos="7653675" algn="l"/>
              </a:tabLst>
            </a:pPr>
            <a:endParaRPr lang="en-GB" sz="1600" b="1" dirty="0">
              <a:solidFill>
                <a:srgbClr val="000000"/>
              </a:solidFill>
              <a:latin typeface="Calibri" pitchFamily="34" charset="0"/>
            </a:endParaRPr>
          </a:p>
        </p:txBody>
      </p:sp>
      <p:sp>
        <p:nvSpPr>
          <p:cNvPr id="5" name="Rectangle 2"/>
          <p:cNvSpPr>
            <a:spLocks noGrp="1" noChangeArrowheads="1"/>
          </p:cNvSpPr>
          <p:nvPr>
            <p:ph type="title"/>
          </p:nvPr>
        </p:nvSpPr>
        <p:spPr>
          <a:xfrm>
            <a:off x="190781" y="270681"/>
            <a:ext cx="9876327" cy="430887"/>
          </a:xfrm>
        </p:spPr>
        <p:txBody>
          <a:bodyPr/>
          <a:lstStyle/>
          <a:p>
            <a:r>
              <a:rPr lang="en-GB" dirty="0"/>
              <a:t>	CCSDS/MOIMS Document Status (Apr21-Oct21)-1</a:t>
            </a:r>
          </a:p>
        </p:txBody>
      </p:sp>
    </p:spTree>
    <p:extLst>
      <p:ext uri="{BB962C8B-B14F-4D97-AF65-F5344CB8AC3E}">
        <p14:creationId xmlns:p14="http://schemas.microsoft.com/office/powerpoint/2010/main" val="90610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47044" y="882476"/>
            <a:ext cx="11480800" cy="5161280"/>
          </a:xfrm>
          <a:prstGeom prst="rect">
            <a:avLst/>
          </a:prstGeom>
          <a:noFill/>
          <a:ln w="9525">
            <a:noFill/>
            <a:miter lim="800000"/>
            <a:headEnd/>
            <a:tailEnd/>
          </a:ln>
        </p:spPr>
        <p:txBody>
          <a:bodyPr lIns="108272" tIns="53185" rIns="108272" bIns="53185"/>
          <a:lstStyle/>
          <a:p>
            <a:pPr marL="306903" indent="-306903" eaLnBrk="0" hangingPunct="0">
              <a:buSzPct val="125000"/>
              <a:buFontTx/>
              <a:buChar char="•"/>
            </a:pPr>
            <a:r>
              <a:rPr lang="en-GB" sz="2600" b="1" dirty="0">
                <a:solidFill>
                  <a:srgbClr val="A50021"/>
                </a:solidFill>
                <a:latin typeface="Calibri" pitchFamily="34" charset="0"/>
              </a:rPr>
              <a:t>Spacecraft Monitor &amp; Control WG (SM&amp;C)</a:t>
            </a:r>
            <a:r>
              <a:rPr lang="en-GB" sz="1467" b="1" dirty="0">
                <a:solidFill>
                  <a:srgbClr val="000000"/>
                </a:solidFill>
                <a:latin typeface="Calibri" pitchFamily="34" charset="0"/>
              </a:rPr>
              <a:t>	</a:t>
            </a:r>
          </a:p>
          <a:p>
            <a:pPr marL="757729" lvl="1" indent="-296319" eaLnBrk="0" hangingPunct="0">
              <a:buSzPct val="125000"/>
              <a:buFontTx/>
              <a:buChar char="•"/>
              <a:tabLst>
                <a:tab pos="7653675" algn="l"/>
              </a:tabLst>
            </a:pPr>
            <a:r>
              <a:rPr lang="en-GB" sz="1600" b="1" dirty="0">
                <a:solidFill>
                  <a:srgbClr val="00AE00"/>
                </a:solidFill>
                <a:latin typeface="Calibri" pitchFamily="34" charset="0"/>
              </a:rPr>
              <a:t>GB: </a:t>
            </a:r>
            <a:r>
              <a:rPr lang="en-GB" sz="1600" b="1" dirty="0">
                <a:solidFill>
                  <a:srgbClr val="000000"/>
                </a:solidFill>
                <a:latin typeface="Calibri" pitchFamily="34" charset="0"/>
              </a:rPr>
              <a:t>520.0 MO Services Concept (ESA): 5y </a:t>
            </a:r>
            <a:r>
              <a:rPr lang="en-US" sz="1600" b="1" dirty="0">
                <a:solidFill>
                  <a:srgbClr val="000000"/>
                </a:solidFill>
                <a:latin typeface="Calibri" pitchFamily="34" charset="0"/>
              </a:rPr>
              <a:t>revision </a:t>
            </a:r>
            <a:r>
              <a:rPr lang="en-GB" sz="1600" b="1" dirty="0">
                <a:solidFill>
                  <a:srgbClr val="000000"/>
                </a:solidFill>
                <a:latin typeface="Calibri" pitchFamily="34" charset="0"/>
              </a:rPr>
              <a:t>	Slowed down to reflect MO 2.0 </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520.1 Mission Operations Reference Model (DLR</a:t>
            </a:r>
            <a:r>
              <a:rPr lang="en-US" sz="1600" b="1" dirty="0">
                <a:solidFill>
                  <a:srgbClr val="000000"/>
                </a:solidFill>
                <a:latin typeface="Calibri" pitchFamily="34" charset="0"/>
              </a:rPr>
              <a:t>): 5y revision </a:t>
            </a:r>
            <a:r>
              <a:rPr lang="en-GB" sz="1600" b="1" dirty="0">
                <a:solidFill>
                  <a:srgbClr val="000000"/>
                </a:solidFill>
                <a:latin typeface="Calibri" pitchFamily="34" charset="0"/>
              </a:rPr>
              <a:t>	Disposing CESB poll conditions for AR with </a:t>
            </a:r>
            <a:br>
              <a:rPr lang="en-GB" sz="1600" b="1" dirty="0">
                <a:solidFill>
                  <a:srgbClr val="000000"/>
                </a:solidFill>
                <a:latin typeface="Calibri" pitchFamily="34" charset="0"/>
              </a:rPr>
            </a:br>
            <a:r>
              <a:rPr lang="en-GB" sz="1600" b="1" dirty="0">
                <a:solidFill>
                  <a:srgbClr val="000000"/>
                </a:solidFill>
                <a:latin typeface="Calibri" pitchFamily="34" charset="0"/>
              </a:rPr>
              <a:t>	the support of the Security WG</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522.2 Mission Product Data Distribution Services (ESA, CNES)	Slowed down to reflect MO 2.0</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522.x File Management Services (ESA, ?)	Slowed down to reflect MO 2.0</a:t>
            </a:r>
          </a:p>
          <a:p>
            <a:pPr marL="757729" lvl="1" indent="-296319" eaLnBrk="0" hangingPunct="0">
              <a:buSzPct val="125000"/>
              <a:buFontTx/>
              <a:buChar char="•"/>
              <a:tabLst>
                <a:tab pos="7653675" algn="l"/>
              </a:tabLst>
            </a:pPr>
            <a:r>
              <a:rPr lang="en-GB" sz="1600" b="1" dirty="0">
                <a:solidFill>
                  <a:srgbClr val="00AE00"/>
                </a:solidFill>
                <a:latin typeface="Calibri" pitchFamily="34" charset="0"/>
              </a:rPr>
              <a:t>GB: </a:t>
            </a:r>
            <a:r>
              <a:rPr lang="en-GB" sz="1600" b="1" dirty="0">
                <a:solidFill>
                  <a:srgbClr val="000000"/>
                </a:solidFill>
                <a:latin typeface="Calibri" pitchFamily="34" charset="0"/>
              </a:rPr>
              <a:t>660.1 XTCE Element Description (NASA): 5y </a:t>
            </a:r>
            <a:r>
              <a:rPr lang="en-US" sz="1600" b="1" dirty="0">
                <a:solidFill>
                  <a:srgbClr val="000000"/>
                </a:solidFill>
                <a:latin typeface="Calibri" pitchFamily="34" charset="0"/>
              </a:rPr>
              <a:t>revision </a:t>
            </a:r>
            <a:r>
              <a:rPr lang="en-GB" sz="1600" b="1" dirty="0">
                <a:solidFill>
                  <a:srgbClr val="000000"/>
                </a:solidFill>
                <a:latin typeface="Calibri" pitchFamily="34" charset="0"/>
              </a:rPr>
              <a:t>	Published</a:t>
            </a:r>
          </a:p>
          <a:p>
            <a:pPr marL="757729" lvl="1" indent="-296319" eaLnBrk="0" hangingPunct="0">
              <a:buSzPct val="125000"/>
              <a:buFontTx/>
              <a:buChar char="•"/>
            </a:pPr>
            <a:endParaRPr lang="en-GB" sz="1467" b="1" dirty="0">
              <a:solidFill>
                <a:srgbClr val="000000"/>
              </a:solidFill>
              <a:latin typeface="Calibri" pitchFamily="34" charset="0"/>
            </a:endParaRPr>
          </a:p>
          <a:p>
            <a:pPr marL="148159" indent="-296319" eaLnBrk="0" hangingPunct="0">
              <a:buSzPct val="125000"/>
              <a:buFontTx/>
              <a:buChar char="•"/>
            </a:pPr>
            <a:r>
              <a:rPr lang="en-GB" sz="2600" b="1" dirty="0">
                <a:solidFill>
                  <a:srgbClr val="A50021"/>
                </a:solidFill>
                <a:latin typeface="Calibri" pitchFamily="34" charset="0"/>
              </a:rPr>
              <a:t>Mission Planning &amp; Scheduling WG (MP&amp;S)</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Mission Planning and Scheduling (ESA, DLR)	Progressing nominally</a:t>
            </a:r>
          </a:p>
          <a:p>
            <a:pPr marL="757729" lvl="1" indent="-296319" eaLnBrk="0" hangingPunct="0">
              <a:buSzPct val="125000"/>
              <a:buFontTx/>
              <a:buChar char="•"/>
            </a:pPr>
            <a:endParaRPr lang="en-GB" sz="1467" b="1" dirty="0">
              <a:solidFill>
                <a:srgbClr val="000000"/>
              </a:solidFill>
              <a:latin typeface="Calibri" pitchFamily="34" charset="0"/>
            </a:endParaRPr>
          </a:p>
        </p:txBody>
      </p:sp>
      <p:sp>
        <p:nvSpPr>
          <p:cNvPr id="5" name="Rectangle 2"/>
          <p:cNvSpPr>
            <a:spLocks noGrp="1" noChangeArrowheads="1"/>
          </p:cNvSpPr>
          <p:nvPr>
            <p:ph type="title"/>
          </p:nvPr>
        </p:nvSpPr>
        <p:spPr>
          <a:xfrm>
            <a:off x="190781" y="270681"/>
            <a:ext cx="9745699" cy="430887"/>
          </a:xfrm>
        </p:spPr>
        <p:txBody>
          <a:bodyPr/>
          <a:lstStyle/>
          <a:p>
            <a:r>
              <a:rPr lang="en-GB" dirty="0"/>
              <a:t>	CCSDS/MOIMS Document Status (Apr21-Oct21)-2</a:t>
            </a:r>
          </a:p>
        </p:txBody>
      </p:sp>
    </p:spTree>
    <p:extLst>
      <p:ext uri="{BB962C8B-B14F-4D97-AF65-F5344CB8AC3E}">
        <p14:creationId xmlns:p14="http://schemas.microsoft.com/office/powerpoint/2010/main" val="267948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2919413" y="266700"/>
            <a:ext cx="6172200" cy="365125"/>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Meeting Objectives (1 of 2)</a:t>
            </a:r>
          </a:p>
        </p:txBody>
      </p:sp>
      <p:sp>
        <p:nvSpPr>
          <p:cNvPr id="6" name="Rectangle 5"/>
          <p:cNvSpPr>
            <a:spLocks noChangeArrowheads="1"/>
          </p:cNvSpPr>
          <p:nvPr/>
        </p:nvSpPr>
        <p:spPr bwMode="auto">
          <a:xfrm>
            <a:off x="721360" y="1295400"/>
            <a:ext cx="10921999" cy="4038600"/>
          </a:xfrm>
          <a:prstGeom prst="rect">
            <a:avLst/>
          </a:prstGeom>
          <a:noFill/>
          <a:ln w="9525">
            <a:noFill/>
            <a:miter lim="800000"/>
            <a:headEnd/>
            <a:tailEnd/>
          </a:ln>
        </p:spPr>
        <p:txBody>
          <a:bodyPr lIns="60903" tIns="29917" rIns="60903" bIns="29917"/>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83344" indent="-166688" eaLnBrk="0" hangingPunct="0">
              <a:spcAft>
                <a:spcPct val="10000"/>
              </a:spcAft>
              <a:buSzPct val="125000"/>
              <a:buFontTx/>
              <a:buChar char="•"/>
              <a:defRPr/>
            </a:pPr>
            <a:r>
              <a:rPr lang="en-US" sz="2000" b="1" kern="0" dirty="0">
                <a:solidFill>
                  <a:srgbClr val="A50021"/>
                </a:solidFill>
                <a:latin typeface="Arial" panose="020B0604020202020204" pitchFamily="34" charset="0"/>
                <a:cs typeface="Arial" panose="020B0604020202020204" pitchFamily="34" charset="0"/>
              </a:rPr>
              <a:t>Motion Imagery and Applications WG</a:t>
            </a:r>
          </a:p>
          <a:p>
            <a:pPr marL="426244" lvl="1" indent="-166688" eaLnBrk="0" hangingPunct="0">
              <a:spcAft>
                <a:spcPct val="1000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November 4</a:t>
            </a:r>
            <a:r>
              <a:rPr lang="en-US" sz="1800" b="1" kern="0" baseline="30000" dirty="0">
                <a:solidFill>
                  <a:srgbClr val="A50021"/>
                </a:solidFill>
                <a:latin typeface="Arial" panose="020B0604020202020204" pitchFamily="34" charset="0"/>
                <a:cs typeface="Arial" panose="020B0604020202020204" pitchFamily="34" charset="0"/>
              </a:rPr>
              <a:t>th</a:t>
            </a:r>
            <a:r>
              <a:rPr lang="en-US" sz="1800" b="1" kern="0" dirty="0">
                <a:solidFill>
                  <a:srgbClr val="A50021"/>
                </a:solidFill>
                <a:latin typeface="Arial" panose="020B0604020202020204" pitchFamily="34" charset="0"/>
                <a:cs typeface="Arial" panose="020B0604020202020204" pitchFamily="34" charset="0"/>
              </a:rPr>
              <a:t>-5</a:t>
            </a:r>
            <a:r>
              <a:rPr lang="en-US" sz="1800" b="1" kern="0" baseline="30000" dirty="0">
                <a:solidFill>
                  <a:srgbClr val="A50021"/>
                </a:solidFill>
                <a:latin typeface="Arial" panose="020B0604020202020204" pitchFamily="34" charset="0"/>
                <a:cs typeface="Arial" panose="020B0604020202020204" pitchFamily="34" charset="0"/>
              </a:rPr>
              <a:t>th</a:t>
            </a:r>
            <a:endParaRPr lang="en-US" sz="1800" b="1" kern="0" dirty="0">
              <a:solidFill>
                <a:srgbClr val="A50021"/>
              </a:solidFill>
              <a:latin typeface="Arial" panose="020B0604020202020204" pitchFamily="34" charset="0"/>
              <a:cs typeface="Arial" panose="020B0604020202020204" pitchFamily="34" charset="0"/>
            </a:endParaRPr>
          </a:p>
          <a:p>
            <a:pPr marL="769144" lvl="2" indent="-166688" eaLnBrk="0" hangingPunct="0">
              <a:spcAft>
                <a:spcPct val="10000"/>
              </a:spcAft>
              <a:buSzPct val="125000"/>
              <a:buFontTx/>
              <a:buChar char="•"/>
              <a:defRPr/>
            </a:pPr>
            <a:r>
              <a:rPr lang="en-GB" sz="1600" b="1" kern="0" dirty="0">
                <a:latin typeface="Arial" panose="020B0604020202020204" pitchFamily="34" charset="0"/>
                <a:cs typeface="Arial" panose="020B0604020202020204" pitchFamily="34" charset="0"/>
              </a:rPr>
              <a:t>Specifications for Real-time Protocol as transport for audio &amp; video over DTN</a:t>
            </a:r>
          </a:p>
          <a:p>
            <a:pPr marL="1226344" lvl="3" indent="-166688" eaLnBrk="0" hangingPunct="0">
              <a:spcAft>
                <a:spcPct val="10000"/>
              </a:spcAft>
              <a:buSzPct val="125000"/>
              <a:buFontTx/>
              <a:buChar char="•"/>
              <a:defRPr/>
            </a:pPr>
            <a:r>
              <a:rPr lang="en-GB" sz="1600" b="1" kern="0" dirty="0">
                <a:latin typeface="Arial" panose="020B0604020202020204" pitchFamily="34" charset="0"/>
                <a:cs typeface="Arial" panose="020B0604020202020204" pitchFamily="34" charset="0"/>
              </a:rPr>
              <a:t>Review Interoperability Testing status </a:t>
            </a:r>
          </a:p>
          <a:p>
            <a:pPr marL="1226344" lvl="3" indent="-166688" eaLnBrk="0" hangingPunct="0">
              <a:spcAft>
                <a:spcPct val="10000"/>
              </a:spcAft>
              <a:buSzPct val="125000"/>
              <a:buFontTx/>
              <a:buChar char="•"/>
              <a:defRPr/>
            </a:pPr>
            <a:r>
              <a:rPr lang="en-GB" sz="1600" b="1" kern="0" dirty="0">
                <a:latin typeface="Arial" panose="020B0604020202020204" pitchFamily="34" charset="0"/>
                <a:cs typeface="Arial" panose="020B0604020202020204" pitchFamily="34" charset="0"/>
              </a:rPr>
              <a:t>Update Yellow Book documentation of testing if no further testing is needed</a:t>
            </a:r>
          </a:p>
          <a:p>
            <a:pPr marL="1226344" lvl="3" indent="-166688" eaLnBrk="0" hangingPunct="0">
              <a:spcAft>
                <a:spcPct val="10000"/>
              </a:spcAft>
              <a:buSzPct val="125000"/>
              <a:buFontTx/>
              <a:buChar char="•"/>
              <a:defRPr/>
            </a:pPr>
            <a:r>
              <a:rPr lang="en-GB" sz="1600" b="1" kern="0" dirty="0">
                <a:latin typeface="Arial" panose="020B0604020202020204" pitchFamily="34" charset="0"/>
                <a:cs typeface="Arial" panose="020B0604020202020204" pitchFamily="34" charset="0"/>
              </a:rPr>
              <a:t>Prepare for publication of Blue Book</a:t>
            </a:r>
          </a:p>
          <a:p>
            <a:pPr marL="769144" lvl="2" indent="-166688" eaLnBrk="0" hangingPunct="0">
              <a:spcAft>
                <a:spcPct val="10000"/>
              </a:spcAft>
              <a:buSzPct val="125000"/>
              <a:buFontTx/>
              <a:buChar char="•"/>
              <a:defRPr/>
            </a:pPr>
            <a:r>
              <a:rPr lang="en-GB" sz="1600" b="1" kern="0" dirty="0">
                <a:latin typeface="Arial" panose="020B0604020202020204" pitchFamily="34" charset="0"/>
                <a:cs typeface="Arial" panose="020B0604020202020204" pitchFamily="34" charset="0"/>
              </a:rPr>
              <a:t>Review research conducted by DLR on Video Quality Assessment as potential future work for the group</a:t>
            </a:r>
            <a:endParaRPr lang="en-US" sz="1600" b="1" kern="0" dirty="0">
              <a:latin typeface="Arial" panose="020B0604020202020204" pitchFamily="34" charset="0"/>
              <a:cs typeface="Arial" panose="020B0604020202020204" pitchFamily="34" charset="0"/>
            </a:endParaRPr>
          </a:p>
          <a:p>
            <a:pPr marL="83344" indent="-166688" eaLnBrk="0" hangingPunct="0">
              <a:spcAft>
                <a:spcPct val="10000"/>
              </a:spcAft>
              <a:buSzPct val="125000"/>
              <a:buFontTx/>
              <a:buChar char="•"/>
              <a:defRPr/>
            </a:pPr>
            <a:endParaRPr lang="en-US" sz="2000" b="1" kern="0" dirty="0">
              <a:solidFill>
                <a:srgbClr val="A50021"/>
              </a:solidFill>
              <a:latin typeface="Arial" panose="020B0604020202020204" pitchFamily="34" charset="0"/>
              <a:cs typeface="Arial" panose="020B0604020202020204" pitchFamily="34" charset="0"/>
            </a:endParaRPr>
          </a:p>
          <a:p>
            <a:pPr marL="83344" indent="-166688" eaLnBrk="0" hangingPunct="0">
              <a:spcAft>
                <a:spcPct val="10000"/>
              </a:spcAft>
              <a:buSzPct val="125000"/>
              <a:buFontTx/>
              <a:buChar char="•"/>
              <a:defRPr/>
            </a:pPr>
            <a:r>
              <a:rPr lang="en-US" sz="2000" b="1" kern="0" dirty="0">
                <a:solidFill>
                  <a:srgbClr val="A50021"/>
                </a:solidFill>
                <a:latin typeface="Arial" panose="020B0604020202020204" pitchFamily="34" charset="0"/>
                <a:cs typeface="Arial" panose="020B0604020202020204" pitchFamily="34" charset="0"/>
              </a:rPr>
              <a:t>CFDP Revisions WG</a:t>
            </a:r>
          </a:p>
          <a:p>
            <a:pPr marL="426244" lvl="1" indent="-166688" eaLnBrk="0" hangingPunct="0">
              <a:spcAft>
                <a:spcPct val="1000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Not meeting</a:t>
            </a:r>
          </a:p>
          <a:p>
            <a:pPr marL="426244" lvl="1" indent="-166688" eaLnBrk="0" hangingPunct="0">
              <a:spcAft>
                <a:spcPct val="10000"/>
              </a:spcAft>
              <a:buSzPct val="125000"/>
              <a:buFontTx/>
              <a:buChar char="•"/>
              <a:defRPr/>
            </a:pPr>
            <a:endParaRPr lang="en-US" sz="1800" b="1" kern="0" dirty="0">
              <a:solidFill>
                <a:srgbClr val="A50021"/>
              </a:solidFill>
              <a:latin typeface="Arial" panose="020B0604020202020204" pitchFamily="34" charset="0"/>
              <a:cs typeface="Arial" panose="020B0604020202020204" pitchFamily="34" charset="0"/>
            </a:endParaRPr>
          </a:p>
          <a:p>
            <a:pPr indent="-197644" eaLnBrk="0" hangingPunct="0">
              <a:spcAft>
                <a:spcPct val="1000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VOICE WG</a:t>
            </a:r>
          </a:p>
          <a:p>
            <a:pPr lvl="1" indent="-197644" eaLnBrk="0" hangingPunct="0">
              <a:spcAft>
                <a:spcPct val="1000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Not meeting</a:t>
            </a:r>
          </a:p>
          <a:p>
            <a:pPr indent="-309562" eaLnBrk="0" hangingPunct="0">
              <a:spcAft>
                <a:spcPts val="0"/>
              </a:spcAft>
              <a:buSzPct val="125000"/>
              <a:defRPr/>
            </a:pPr>
            <a:endParaRPr lang="en-US" sz="16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98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2997740" y="285750"/>
            <a:ext cx="6172200" cy="365125"/>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Meeting Objectives (2 of 2)</a:t>
            </a:r>
          </a:p>
        </p:txBody>
      </p:sp>
      <p:sp>
        <p:nvSpPr>
          <p:cNvPr id="6" name="Rectangle 5"/>
          <p:cNvSpPr>
            <a:spLocks noChangeArrowheads="1"/>
          </p:cNvSpPr>
          <p:nvPr/>
        </p:nvSpPr>
        <p:spPr bwMode="auto">
          <a:xfrm>
            <a:off x="731520" y="1295400"/>
            <a:ext cx="10840719" cy="4343400"/>
          </a:xfrm>
          <a:prstGeom prst="rect">
            <a:avLst/>
          </a:prstGeom>
          <a:noFill/>
          <a:ln w="9525">
            <a:noFill/>
            <a:miter lim="800000"/>
            <a:headEnd/>
            <a:tailEnd/>
          </a:ln>
        </p:spPr>
        <p:txBody>
          <a:bodyPr lIns="60903" tIns="29917" rIns="60903" bIns="29917"/>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72641" indent="-172641" eaLnBrk="0" hangingPunct="0">
              <a:spcAft>
                <a:spcPts val="0"/>
              </a:spcAft>
              <a:buSzPct val="125000"/>
              <a:buFontTx/>
              <a:buChar char="•"/>
              <a:defRPr/>
            </a:pPr>
            <a:r>
              <a:rPr lang="en-US" sz="2000" b="1" kern="0" dirty="0">
                <a:solidFill>
                  <a:srgbClr val="A50021"/>
                </a:solidFill>
                <a:latin typeface="Arial" panose="020B0604020202020204" pitchFamily="34" charset="0"/>
                <a:cs typeface="Arial" panose="020B0604020202020204" pitchFamily="34" charset="0"/>
              </a:rPr>
              <a:t>Delay Tolerant Networking WG</a:t>
            </a:r>
          </a:p>
          <a:p>
            <a:pPr marL="435769" lvl="1" indent="-173831" eaLnBrk="0" hangingPunct="0">
              <a:spcAft>
                <a:spcPts val="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October 25</a:t>
            </a:r>
            <a:r>
              <a:rPr lang="en-US" sz="1800" b="1" kern="0" baseline="30000" dirty="0">
                <a:solidFill>
                  <a:srgbClr val="A50021"/>
                </a:solidFill>
                <a:latin typeface="Arial" panose="020B0604020202020204" pitchFamily="34" charset="0"/>
                <a:cs typeface="Arial" panose="020B0604020202020204" pitchFamily="34" charset="0"/>
              </a:rPr>
              <a:t>th</a:t>
            </a:r>
            <a:r>
              <a:rPr lang="en-US" sz="1800" b="1" kern="0" dirty="0">
                <a:solidFill>
                  <a:srgbClr val="A50021"/>
                </a:solidFill>
                <a:latin typeface="Arial" panose="020B0604020202020204" pitchFamily="34" charset="0"/>
                <a:cs typeface="Arial" panose="020B0604020202020204" pitchFamily="34" charset="0"/>
              </a:rPr>
              <a:t> </a:t>
            </a:r>
          </a:p>
          <a:p>
            <a:pPr marL="892969" lvl="2"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LTPv2 Review </a:t>
            </a:r>
          </a:p>
          <a:p>
            <a:pPr marL="892969" lvl="2"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Orange Block Discussions</a:t>
            </a:r>
          </a:p>
          <a:p>
            <a:pPr marL="892969" lvl="2"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    Protocol Naming</a:t>
            </a:r>
          </a:p>
          <a:p>
            <a:pPr marL="892969" lvl="2"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    LTP Sec Comments Review</a:t>
            </a:r>
          </a:p>
          <a:p>
            <a:pPr marL="435769" lvl="1" indent="-173831" eaLnBrk="0" hangingPunct="0">
              <a:spcAft>
                <a:spcPts val="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October 29</a:t>
            </a:r>
            <a:r>
              <a:rPr lang="en-US" sz="1800" b="1" kern="0" baseline="30000" dirty="0">
                <a:solidFill>
                  <a:srgbClr val="A50021"/>
                </a:solidFill>
                <a:latin typeface="Arial" panose="020B0604020202020204" pitchFamily="34" charset="0"/>
                <a:cs typeface="Arial" panose="020B0604020202020204" pitchFamily="34" charset="0"/>
              </a:rPr>
              <a:t>th</a:t>
            </a:r>
            <a:r>
              <a:rPr lang="en-US" sz="1800" b="1" kern="0" dirty="0">
                <a:solidFill>
                  <a:srgbClr val="A50021"/>
                </a:solidFill>
                <a:latin typeface="Arial" panose="020B0604020202020204" pitchFamily="34" charset="0"/>
                <a:cs typeface="Arial" panose="020B0604020202020204" pitchFamily="34" charset="0"/>
              </a:rPr>
              <a:t> </a:t>
            </a:r>
          </a:p>
          <a:p>
            <a:pPr marL="892969" lvl="2"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 ESA Compressed Status Reports</a:t>
            </a:r>
          </a:p>
          <a:p>
            <a:pPr marL="892969" lvl="2"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 BP Custody Discussion</a:t>
            </a:r>
          </a:p>
          <a:p>
            <a:pPr marL="435769" lvl="1" indent="-173831" eaLnBrk="0" hangingPunct="0">
              <a:spcAft>
                <a:spcPts val="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November 2</a:t>
            </a:r>
            <a:r>
              <a:rPr lang="en-US" sz="1800" b="1" kern="0" baseline="30000" dirty="0">
                <a:solidFill>
                  <a:srgbClr val="A50021"/>
                </a:solidFill>
                <a:latin typeface="Arial" panose="020B0604020202020204" pitchFamily="34" charset="0"/>
                <a:cs typeface="Arial" panose="020B0604020202020204" pitchFamily="34" charset="0"/>
              </a:rPr>
              <a:t>nd</a:t>
            </a:r>
            <a:endParaRPr lang="en-US" sz="1800" b="1" kern="0" dirty="0">
              <a:solidFill>
                <a:srgbClr val="A50021"/>
              </a:solidFill>
              <a:latin typeface="Arial" panose="020B0604020202020204" pitchFamily="34" charset="0"/>
              <a:cs typeface="Arial" panose="020B0604020202020204" pitchFamily="34" charset="0"/>
            </a:endParaRP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 BPv7 Update</a:t>
            </a:r>
          </a:p>
          <a:p>
            <a:pPr marL="1350169" lvl="3"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Current Status Review</a:t>
            </a:r>
          </a:p>
          <a:p>
            <a:pPr marL="892969" lvl="2"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Formal Naming of Protocol Elements</a:t>
            </a:r>
          </a:p>
          <a:p>
            <a:pPr marL="1350169" lvl="3" indent="-173831" eaLnBrk="0" hangingPunct="0">
              <a:spcAft>
                <a:spcPts val="0"/>
              </a:spcAft>
              <a:buSzPct val="125000"/>
              <a:buFontTx/>
              <a:buChar char="•"/>
              <a:defRPr/>
            </a:pPr>
            <a:r>
              <a:rPr lang="en-US" sz="1600" b="1" kern="0" dirty="0">
                <a:latin typeface="Arial" panose="020B0604020202020204" pitchFamily="34" charset="0"/>
                <a:cs typeface="Arial" panose="020B0604020202020204" pitchFamily="34" charset="0"/>
              </a:rPr>
              <a:t>IETF / IANA URI scheme</a:t>
            </a:r>
          </a:p>
          <a:p>
            <a:pPr marL="1176338" lvl="3" eaLnBrk="0" hangingPunct="0">
              <a:spcAft>
                <a:spcPts val="0"/>
              </a:spcAft>
              <a:buSzPct val="125000"/>
              <a:defRPr/>
            </a:pPr>
            <a:r>
              <a:rPr lang="en-US" sz="1600" b="1" kern="0" dirty="0">
                <a:latin typeface="Arial" panose="020B0604020202020204" pitchFamily="34" charset="0"/>
                <a:cs typeface="Arial" panose="020B0604020202020204" pitchFamily="34" charset="0"/>
                <a:sym typeface="Wingdings" panose="05000000000000000000" pitchFamily="2" charset="2"/>
              </a:rPr>
              <a:t> </a:t>
            </a:r>
            <a:r>
              <a:rPr lang="en-US" sz="1600" b="1" kern="0" dirty="0">
                <a:latin typeface="Arial" panose="020B0604020202020204" pitchFamily="34" charset="0"/>
                <a:cs typeface="Arial" panose="020B0604020202020204" pitchFamily="34" charset="0"/>
              </a:rPr>
              <a:t>Joint meeting w/ CSS on FRM  second week of November</a:t>
            </a:r>
          </a:p>
          <a:p>
            <a:pPr marL="435769" lvl="1" indent="-173831" eaLnBrk="0" hangingPunct="0">
              <a:spcAft>
                <a:spcPts val="0"/>
              </a:spcAft>
              <a:buSzPct val="125000"/>
              <a:buFontTx/>
              <a:buChar char="•"/>
              <a:defRPr/>
            </a:pPr>
            <a:r>
              <a:rPr lang="en-US" sz="1800" b="1" kern="0" dirty="0">
                <a:solidFill>
                  <a:srgbClr val="A50021"/>
                </a:solidFill>
                <a:latin typeface="Arial" panose="020B0604020202020204" pitchFamily="34" charset="0"/>
                <a:cs typeface="Arial" panose="020B0604020202020204" pitchFamily="34" charset="0"/>
              </a:rPr>
              <a:t>November 3</a:t>
            </a:r>
            <a:r>
              <a:rPr lang="en-US" sz="1800" b="1" kern="0" baseline="30000" dirty="0">
                <a:solidFill>
                  <a:srgbClr val="A50021"/>
                </a:solidFill>
                <a:latin typeface="Arial" panose="020B0604020202020204" pitchFamily="34" charset="0"/>
                <a:cs typeface="Arial" panose="020B0604020202020204" pitchFamily="34" charset="0"/>
              </a:rPr>
              <a:t>rd</a:t>
            </a:r>
            <a:r>
              <a:rPr lang="en-US" sz="1800" b="1" kern="0" dirty="0">
                <a:solidFill>
                  <a:srgbClr val="A50021"/>
                </a:solidFill>
                <a:latin typeface="Arial" panose="020B0604020202020204" pitchFamily="34" charset="0"/>
                <a:cs typeface="Arial" panose="020B0604020202020204" pitchFamily="34" charset="0"/>
              </a:rPr>
              <a:t> </a:t>
            </a:r>
          </a:p>
          <a:p>
            <a:pPr marL="892969" lvl="2" indent="-173831" eaLnBrk="0" hangingPunct="0">
              <a:spcAft>
                <a:spcPts val="0"/>
              </a:spcAft>
              <a:buSzPct val="125000"/>
              <a:buFontTx/>
              <a:buChar char="•"/>
              <a:defRPr/>
            </a:pPr>
            <a:r>
              <a:rPr lang="en-GB" sz="1600" b="1" kern="0" dirty="0" err="1">
                <a:latin typeface="Arial" panose="020B0604020202020204" pitchFamily="34" charset="0"/>
                <a:cs typeface="Arial" panose="020B0604020202020204" pitchFamily="34" charset="0"/>
              </a:rPr>
              <a:t>BPsec</a:t>
            </a:r>
            <a:r>
              <a:rPr lang="en-GB" sz="1600" b="1" kern="0" dirty="0">
                <a:latin typeface="Arial" panose="020B0604020202020204" pitchFamily="34" charset="0"/>
                <a:cs typeface="Arial" panose="020B0604020202020204" pitchFamily="34" charset="0"/>
              </a:rPr>
              <a:t>:</a:t>
            </a:r>
          </a:p>
          <a:p>
            <a:pPr marL="1350169" lvl="3"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Joint Meeting w/ SEA-SEC</a:t>
            </a:r>
          </a:p>
          <a:p>
            <a:pPr marL="1350169" lvl="3" indent="-173831" eaLnBrk="0" hangingPunct="0">
              <a:spcAft>
                <a:spcPts val="0"/>
              </a:spcAft>
              <a:buSzPct val="125000"/>
              <a:buFontTx/>
              <a:buChar char="•"/>
              <a:defRPr/>
            </a:pPr>
            <a:r>
              <a:rPr lang="en-GB" sz="1600" b="1" kern="0" dirty="0">
                <a:latin typeface="Arial" panose="020B0604020202020204" pitchFamily="34" charset="0"/>
                <a:cs typeface="Arial" panose="020B0604020202020204" pitchFamily="34" charset="0"/>
              </a:rPr>
              <a:t>Operational Concerns / Work-Arounds</a:t>
            </a:r>
            <a:endParaRPr lang="en-US" sz="1600" b="1" kern="0" dirty="0">
              <a:latin typeface="Arial" panose="020B0604020202020204" pitchFamily="34" charset="0"/>
              <a:cs typeface="Arial" panose="020B0604020202020204" pitchFamily="34" charset="0"/>
            </a:endParaRPr>
          </a:p>
          <a:p>
            <a:pPr marL="1350169" lvl="3" indent="-173831" eaLnBrk="0" hangingPunct="0">
              <a:spcAft>
                <a:spcPts val="0"/>
              </a:spcAft>
              <a:buSzPct val="125000"/>
              <a:buFontTx/>
              <a:buChar char="•"/>
              <a:defRPr/>
            </a:pPr>
            <a:endParaRPr lang="en-GB" sz="1800" b="1" kern="0" dirty="0">
              <a:solidFill>
                <a:srgbClr val="A50021"/>
              </a:solidFill>
              <a:latin typeface="Arial" panose="020B0604020202020204" pitchFamily="34" charset="0"/>
              <a:cs typeface="Arial" panose="020B0604020202020204" pitchFamily="34" charset="0"/>
            </a:endParaRPr>
          </a:p>
          <a:p>
            <a:pPr marL="1350169" lvl="3" indent="-173831" eaLnBrk="0" hangingPunct="0">
              <a:spcAft>
                <a:spcPts val="0"/>
              </a:spcAft>
              <a:buSzPct val="125000"/>
              <a:buFontTx/>
              <a:buChar char="•"/>
              <a:defRPr/>
            </a:pPr>
            <a:endParaRPr lang="en-US" sz="1800" b="1" kern="0" dirty="0">
              <a:solidFill>
                <a:srgbClr val="A50021"/>
              </a:solidFill>
              <a:latin typeface="Arial" panose="020B0604020202020204" pitchFamily="34" charset="0"/>
              <a:cs typeface="Arial" panose="020B0604020202020204" pitchFamily="34" charset="0"/>
            </a:endParaRPr>
          </a:p>
          <a:p>
            <a:pPr marL="261938" lvl="1" eaLnBrk="0" hangingPunct="0">
              <a:spcAft>
                <a:spcPts val="0"/>
              </a:spcAft>
              <a:buSzPct val="125000"/>
              <a:defRPr/>
            </a:pPr>
            <a:r>
              <a:rPr lang="en-GB" sz="1800" b="1" kern="0" dirty="0">
                <a:solidFill>
                  <a:srgbClr val="A50021"/>
                </a:solidFill>
                <a:latin typeface="Arial" panose="020B0604020202020204" pitchFamily="34" charset="0"/>
                <a:cs typeface="Arial" panose="020B0604020202020204" pitchFamily="34" charset="0"/>
              </a:rPr>
              <a:t> </a:t>
            </a:r>
          </a:p>
          <a:p>
            <a:pPr marL="892969" lvl="2" indent="-173831" eaLnBrk="0" hangingPunct="0">
              <a:spcAft>
                <a:spcPts val="0"/>
              </a:spcAft>
              <a:buSzPct val="125000"/>
              <a:buFontTx/>
              <a:buChar char="•"/>
              <a:defRPr/>
            </a:pPr>
            <a:endParaRPr lang="en-US" sz="1800" b="1" kern="0" dirty="0">
              <a:solidFill>
                <a:srgbClr val="A50021"/>
              </a:solidFill>
              <a:latin typeface="Arial" panose="020B0604020202020204" pitchFamily="34" charset="0"/>
              <a:cs typeface="Arial" panose="020B0604020202020204" pitchFamily="34" charset="0"/>
            </a:endParaRPr>
          </a:p>
          <a:p>
            <a:pPr marL="892969" lvl="2" indent="-173831" eaLnBrk="0" hangingPunct="0">
              <a:spcAft>
                <a:spcPts val="0"/>
              </a:spcAft>
              <a:buSzPct val="125000"/>
              <a:buFontTx/>
              <a:buChar char="•"/>
              <a:defRPr/>
            </a:pPr>
            <a:endParaRPr lang="en-US" sz="1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37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D4104D-0D84-4908-8C70-1E186329B775}"/>
              </a:ext>
            </a:extLst>
          </p:cNvPr>
          <p:cNvGraphicFramePr>
            <a:graphicFrameLocks noGrp="1"/>
          </p:cNvGraphicFramePr>
          <p:nvPr>
            <p:extLst>
              <p:ext uri="{D42A27DB-BD31-4B8C-83A1-F6EECF244321}">
                <p14:modId xmlns:p14="http://schemas.microsoft.com/office/powerpoint/2010/main" val="163300302"/>
              </p:ext>
            </p:extLst>
          </p:nvPr>
        </p:nvGraphicFramePr>
        <p:xfrm>
          <a:off x="1687162" y="1508760"/>
          <a:ext cx="8817675" cy="3840480"/>
        </p:xfrm>
        <a:graphic>
          <a:graphicData uri="http://schemas.openxmlformats.org/drawingml/2006/table">
            <a:tbl>
              <a:tblPr firstRow="1" firstCol="1" bandRow="1">
                <a:tableStyleId>{5C22544A-7EE6-4342-B048-85BDC9FD1C3A}</a:tableStyleId>
              </a:tblPr>
              <a:tblGrid>
                <a:gridCol w="796290">
                  <a:extLst>
                    <a:ext uri="{9D8B030D-6E8A-4147-A177-3AD203B41FA5}">
                      <a16:colId xmlns:a16="http://schemas.microsoft.com/office/drawing/2014/main" val="3229857096"/>
                    </a:ext>
                  </a:extLst>
                </a:gridCol>
                <a:gridCol w="1297403">
                  <a:extLst>
                    <a:ext uri="{9D8B030D-6E8A-4147-A177-3AD203B41FA5}">
                      <a16:colId xmlns:a16="http://schemas.microsoft.com/office/drawing/2014/main" val="7498540"/>
                    </a:ext>
                  </a:extLst>
                </a:gridCol>
                <a:gridCol w="2366127">
                  <a:extLst>
                    <a:ext uri="{9D8B030D-6E8A-4147-A177-3AD203B41FA5}">
                      <a16:colId xmlns:a16="http://schemas.microsoft.com/office/drawing/2014/main" val="1885541873"/>
                    </a:ext>
                  </a:extLst>
                </a:gridCol>
                <a:gridCol w="4357855">
                  <a:extLst>
                    <a:ext uri="{9D8B030D-6E8A-4147-A177-3AD203B41FA5}">
                      <a16:colId xmlns:a16="http://schemas.microsoft.com/office/drawing/2014/main" val="3158938247"/>
                    </a:ext>
                  </a:extLst>
                </a:gridCol>
              </a:tblGrid>
              <a:tr h="0">
                <a:tc>
                  <a:txBody>
                    <a:bodyPr/>
                    <a:lstStyle/>
                    <a:p>
                      <a:pPr marL="0" marR="0" algn="ctr">
                        <a:spcBef>
                          <a:spcPts val="0"/>
                        </a:spcBef>
                        <a:spcAft>
                          <a:spcPts val="0"/>
                        </a:spcAft>
                      </a:pPr>
                      <a:r>
                        <a:rPr lang="en-US" sz="1800" dirty="0">
                          <a:effectLst/>
                        </a:rPr>
                        <a:t>Time (UTC)</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Duration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Presenter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46173355"/>
                  </a:ext>
                </a:extLst>
              </a:tr>
              <a:tr h="0">
                <a:tc>
                  <a:txBody>
                    <a:bodyPr/>
                    <a:lstStyle/>
                    <a:p>
                      <a:pPr marL="0" marR="0">
                        <a:spcBef>
                          <a:spcPts val="0"/>
                        </a:spcBef>
                        <a:spcAft>
                          <a:spcPts val="0"/>
                        </a:spcAft>
                      </a:pPr>
                      <a:r>
                        <a:rPr lang="en-US" sz="1800" dirty="0">
                          <a:effectLst/>
                        </a:rPr>
                        <a:t>14:00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5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Welcome</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Sami Asmar – CCSDS General Secretary</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97227207"/>
                  </a:ext>
                </a:extLst>
              </a:tr>
              <a:tr h="0">
                <a:tc>
                  <a:txBody>
                    <a:bodyPr/>
                    <a:lstStyle/>
                    <a:p>
                      <a:pPr marL="0" marR="0">
                        <a:spcBef>
                          <a:spcPts val="0"/>
                        </a:spcBef>
                        <a:spcAft>
                          <a:spcPts val="0"/>
                        </a:spcAft>
                      </a:pPr>
                      <a:r>
                        <a:rPr lang="en-US" sz="1800">
                          <a:effectLst/>
                        </a:rPr>
                        <a:t>14:05</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Introduction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Klaus-Juergen Schulz – CESG Chair</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82459907"/>
                  </a:ext>
                </a:extLst>
              </a:tr>
              <a:tr h="0">
                <a:tc>
                  <a:txBody>
                    <a:bodyPr/>
                    <a:lstStyle/>
                    <a:p>
                      <a:pPr marL="0" marR="0">
                        <a:spcBef>
                          <a:spcPts val="0"/>
                        </a:spcBef>
                        <a:spcAft>
                          <a:spcPts val="0"/>
                        </a:spcAft>
                      </a:pPr>
                      <a:r>
                        <a:rPr lang="en-US" sz="1800">
                          <a:effectLst/>
                        </a:rPr>
                        <a:t>14:15</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Role of the CESG</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Peter Shames – SEA Area Director</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61920386"/>
                  </a:ext>
                </a:extLst>
              </a:tr>
              <a:tr h="0">
                <a:tc>
                  <a:txBody>
                    <a:bodyPr/>
                    <a:lstStyle/>
                    <a:p>
                      <a:pPr marL="0" marR="0">
                        <a:spcBef>
                          <a:spcPts val="0"/>
                        </a:spcBef>
                        <a:spcAft>
                          <a:spcPts val="0"/>
                        </a:spcAft>
                      </a:pPr>
                      <a:r>
                        <a:rPr lang="en-US" sz="1800" dirty="0">
                          <a:effectLst/>
                        </a:rPr>
                        <a:t>14:25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MOIMS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Mario Merri – MOIMS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69974258"/>
                  </a:ext>
                </a:extLst>
              </a:tr>
              <a:tr h="0">
                <a:tc>
                  <a:txBody>
                    <a:bodyPr/>
                    <a:lstStyle/>
                    <a:p>
                      <a:pPr marL="0" marR="0">
                        <a:spcBef>
                          <a:spcPts val="0"/>
                        </a:spcBef>
                        <a:spcAft>
                          <a:spcPts val="0"/>
                        </a:spcAft>
                      </a:pPr>
                      <a:r>
                        <a:rPr lang="en-US" sz="1800" dirty="0">
                          <a:effectLst/>
                        </a:rPr>
                        <a:t>14:35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SIS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Tomaso de Cola – SIS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90515784"/>
                  </a:ext>
                </a:extLst>
              </a:tr>
              <a:tr h="0">
                <a:tc>
                  <a:txBody>
                    <a:bodyPr/>
                    <a:lstStyle/>
                    <a:p>
                      <a:pPr marL="0" marR="0">
                        <a:spcBef>
                          <a:spcPts val="0"/>
                        </a:spcBef>
                        <a:spcAft>
                          <a:spcPts val="0"/>
                        </a:spcAft>
                      </a:pPr>
                      <a:r>
                        <a:rPr lang="en-US" sz="1800" dirty="0">
                          <a:effectLst/>
                        </a:rPr>
                        <a:t>14:45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10 minutes</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SLS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Ignacio Aguilar – SLS Area Director</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50424536"/>
                  </a:ext>
                </a:extLst>
              </a:tr>
              <a:tr h="0">
                <a:tc>
                  <a:txBody>
                    <a:bodyPr/>
                    <a:lstStyle/>
                    <a:p>
                      <a:pPr marL="0" marR="0">
                        <a:spcBef>
                          <a:spcPts val="0"/>
                        </a:spcBef>
                        <a:spcAft>
                          <a:spcPts val="0"/>
                        </a:spcAft>
                      </a:pPr>
                      <a:r>
                        <a:rPr lang="en-US" sz="1800" dirty="0">
                          <a:effectLst/>
                        </a:rPr>
                        <a:t>14:55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10 minutes</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SOIS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Jonathan Wilmot – SOIS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96966303"/>
                  </a:ext>
                </a:extLst>
              </a:tr>
              <a:tr h="140931">
                <a:tc>
                  <a:txBody>
                    <a:bodyPr/>
                    <a:lstStyle/>
                    <a:p>
                      <a:pPr marL="0" marR="0">
                        <a:spcBef>
                          <a:spcPts val="0"/>
                        </a:spcBef>
                        <a:spcAft>
                          <a:spcPts val="0"/>
                        </a:spcAft>
                      </a:pPr>
                      <a:r>
                        <a:rPr lang="en-US" sz="1800" dirty="0">
                          <a:effectLst/>
                        </a:rPr>
                        <a:t>15:05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CSS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Erik Barkley – CSS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92247856"/>
                  </a:ext>
                </a:extLst>
              </a:tr>
              <a:tr h="0">
                <a:tc>
                  <a:txBody>
                    <a:bodyPr/>
                    <a:lstStyle/>
                    <a:p>
                      <a:pPr marL="0" marR="0">
                        <a:spcBef>
                          <a:spcPts val="0"/>
                        </a:spcBef>
                        <a:spcAft>
                          <a:spcPts val="0"/>
                        </a:spcAft>
                      </a:pPr>
                      <a:r>
                        <a:rPr lang="en-US" sz="1800" dirty="0">
                          <a:effectLst/>
                        </a:rPr>
                        <a:t>15:15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SEA Workplan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Peter Shames – SEA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99475843"/>
                  </a:ext>
                </a:extLst>
              </a:tr>
              <a:tr h="0">
                <a:tc>
                  <a:txBody>
                    <a:bodyPr/>
                    <a:lstStyle/>
                    <a:p>
                      <a:pPr marL="0" marR="0">
                        <a:spcBef>
                          <a:spcPts val="0"/>
                        </a:spcBef>
                        <a:spcAft>
                          <a:spcPts val="0"/>
                        </a:spcAft>
                      </a:pPr>
                      <a:r>
                        <a:rPr lang="en-US" sz="1800">
                          <a:effectLst/>
                        </a:rPr>
                        <a:t>15:25</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5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Fall 2022 Meetings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Michael Blackwood - Secretariat</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48969830"/>
                  </a:ext>
                </a:extLst>
              </a:tr>
              <a:tr h="0">
                <a:tc>
                  <a:txBody>
                    <a:bodyPr/>
                    <a:lstStyle/>
                    <a:p>
                      <a:pPr marL="0" marR="0">
                        <a:spcBef>
                          <a:spcPts val="0"/>
                        </a:spcBef>
                        <a:spcAft>
                          <a:spcPts val="0"/>
                        </a:spcAft>
                      </a:pPr>
                      <a:r>
                        <a:rPr lang="en-US" sz="1800" dirty="0">
                          <a:effectLst/>
                        </a:rPr>
                        <a:t>15:30</a:t>
                      </a: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latin typeface="+mn-lt"/>
                          <a:ea typeface="Calibri" panose="020F0502020204030204" pitchFamily="34" charset="0"/>
                        </a:rPr>
                        <a:t>Additional Topics</a:t>
                      </a: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6879554"/>
                  </a:ext>
                </a:extLst>
              </a:tr>
              <a:tr h="0">
                <a:tc>
                  <a:txBody>
                    <a:bodyPr/>
                    <a:lstStyle/>
                    <a:p>
                      <a:pPr marL="0" marR="0">
                        <a:spcBef>
                          <a:spcPts val="0"/>
                        </a:spcBef>
                        <a:spcAft>
                          <a:spcPts val="0"/>
                        </a:spcAft>
                      </a:pPr>
                      <a:r>
                        <a:rPr lang="en-US" sz="1800" dirty="0">
                          <a:effectLst/>
                        </a:rPr>
                        <a:t>16:00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Adjournment</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Klaus-Juergen Schulz – CESG Chair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15795373"/>
                  </a:ext>
                </a:extLst>
              </a:tr>
            </a:tbl>
          </a:graphicData>
        </a:graphic>
      </p:graphicFrame>
    </p:spTree>
    <p:extLst>
      <p:ext uri="{BB962C8B-B14F-4D97-AF65-F5344CB8AC3E}">
        <p14:creationId xmlns:p14="http://schemas.microsoft.com/office/powerpoint/2010/main" val="233562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4"/>
          <p:cNvSpPr txBox="1"/>
          <p:nvPr/>
        </p:nvSpPr>
        <p:spPr>
          <a:xfrm>
            <a:off x="5621019" y="2983218"/>
            <a:ext cx="4066598" cy="2621230"/>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chemeClr val="bg1"/>
                </a:solidFill>
                <a:latin typeface="Calibri"/>
                <a:cs typeface="Calibri"/>
              </a:rPr>
              <a:t>Space Link Code/Sync WG</a:t>
            </a:r>
            <a:endParaRPr sz="1300" dirty="0">
              <a:solidFill>
                <a:schemeClr val="bg1"/>
              </a:solidFill>
              <a:latin typeface="Calibri"/>
              <a:cs typeface="Calibri"/>
            </a:endParaRPr>
          </a:p>
          <a:p>
            <a:pPr marL="581025" lvl="1" indent="-223520">
              <a:lnSpc>
                <a:spcPct val="100000"/>
              </a:lnSpc>
              <a:buSzPct val="123076"/>
              <a:buFont typeface="Calibri"/>
              <a:buChar char="•"/>
              <a:tabLst>
                <a:tab pos="581660" algn="l"/>
              </a:tabLst>
            </a:pPr>
            <a:r>
              <a:rPr lang="en-US" sz="1100" b="1" dirty="0">
                <a:solidFill>
                  <a:schemeClr val="bg1"/>
                </a:solidFill>
                <a:uFill>
                  <a:solidFill>
                    <a:srgbClr val="000000"/>
                  </a:solidFill>
                </a:uFill>
                <a:latin typeface="Calibri"/>
                <a:cs typeface="Calibri"/>
              </a:rPr>
              <a:t>121</a:t>
            </a:r>
            <a:r>
              <a:rPr sz="1100" b="1" dirty="0">
                <a:solidFill>
                  <a:schemeClr val="bg1"/>
                </a:solidFill>
                <a:uFill>
                  <a:solidFill>
                    <a:srgbClr val="000000"/>
                  </a:solidFill>
                </a:uFill>
                <a:latin typeface="Calibri"/>
                <a:cs typeface="Calibri"/>
              </a:rPr>
              <a:t>.</a:t>
            </a:r>
            <a:r>
              <a:rPr lang="en-US" sz="1100" b="1" dirty="0">
                <a:solidFill>
                  <a:schemeClr val="bg1"/>
                </a:solidFill>
                <a:uFill>
                  <a:solidFill>
                    <a:srgbClr val="000000"/>
                  </a:solidFill>
                </a:uFill>
                <a:latin typeface="Calibri"/>
                <a:cs typeface="Calibri"/>
              </a:rPr>
              <a:t>0</a:t>
            </a:r>
            <a:r>
              <a:rPr sz="1100" b="1" dirty="0">
                <a:solidFill>
                  <a:schemeClr val="bg1"/>
                </a:solidFill>
                <a:uFill>
                  <a:solidFill>
                    <a:srgbClr val="000000"/>
                  </a:solidFill>
                </a:uFill>
                <a:latin typeface="Calibri"/>
                <a:cs typeface="Calibri"/>
              </a:rPr>
              <a:t>-B</a:t>
            </a:r>
            <a:r>
              <a:rPr sz="1100" b="1" spc="-5" dirty="0">
                <a:solidFill>
                  <a:schemeClr val="bg1"/>
                </a:solidFill>
                <a:uFill>
                  <a:solidFill>
                    <a:srgbClr val="000000"/>
                  </a:solidFill>
                </a:uFill>
                <a:latin typeface="Calibri"/>
                <a:cs typeface="Calibri"/>
              </a:rPr>
              <a:t> </a:t>
            </a:r>
            <a:r>
              <a:rPr lang="en-US" sz="1100" b="1" spc="-5" dirty="0">
                <a:solidFill>
                  <a:schemeClr val="bg1"/>
                </a:solidFill>
                <a:uFill>
                  <a:solidFill>
                    <a:srgbClr val="000000"/>
                  </a:solidFill>
                </a:uFill>
                <a:latin typeface="Calibri"/>
                <a:cs typeface="Calibri"/>
              </a:rPr>
              <a:t>TM Coding</a:t>
            </a:r>
            <a:r>
              <a:rPr sz="1100" b="1" spc="-5" dirty="0">
                <a:solidFill>
                  <a:schemeClr val="bg1"/>
                </a:solidFill>
                <a:latin typeface="Calibri"/>
                <a:cs typeface="Calibri"/>
              </a:rPr>
              <a:t>:</a:t>
            </a:r>
            <a:endParaRPr lang="en-US" sz="1100" b="1" spc="-5" dirty="0">
              <a:solidFill>
                <a:schemeClr val="bg1"/>
              </a:solidFill>
              <a:latin typeface="Calibri"/>
              <a:cs typeface="Calibri"/>
            </a:endParaRPr>
          </a:p>
          <a:p>
            <a:pPr marL="469265" lvl="1">
              <a:lnSpc>
                <a:spcPts val="1540"/>
              </a:lnSpc>
              <a:buSzPct val="123076"/>
              <a:tabLst>
                <a:tab pos="243840" algn="l"/>
                <a:tab pos="244475" algn="l"/>
              </a:tabLst>
            </a:pPr>
            <a:r>
              <a:rPr lang="en-US" sz="1100" dirty="0">
                <a:cs typeface="Calibri"/>
              </a:rPr>
              <a:t>Discussion</a:t>
            </a:r>
          </a:p>
          <a:p>
            <a:pPr marL="469265" lvl="1">
              <a:lnSpc>
                <a:spcPts val="1540"/>
              </a:lnSpc>
              <a:buSzPct val="123076"/>
              <a:tabLst>
                <a:tab pos="243840" algn="l"/>
                <a:tab pos="244475" algn="l"/>
              </a:tabLst>
            </a:pPr>
            <a:r>
              <a:rPr lang="en-US" sz="1100" dirty="0">
                <a:cs typeface="Calibri"/>
              </a:rPr>
              <a:t>Discussion of proposal</a:t>
            </a:r>
          </a:p>
          <a:p>
            <a:pPr marL="469265" lvl="1">
              <a:lnSpc>
                <a:spcPts val="1540"/>
              </a:lnSpc>
              <a:buSzPct val="123076"/>
              <a:tabLst>
                <a:tab pos="243840" algn="l"/>
                <a:tab pos="244475" algn="l"/>
              </a:tabLst>
            </a:pPr>
            <a:r>
              <a:rPr lang="en-US" sz="1100" dirty="0">
                <a:cs typeface="Calibri"/>
              </a:rPr>
              <a:t>Disposition</a:t>
            </a:r>
          </a:p>
          <a:p>
            <a:pPr marL="469265" lvl="1">
              <a:lnSpc>
                <a:spcPts val="1540"/>
              </a:lnSpc>
              <a:buSzPct val="123076"/>
              <a:tabLst>
                <a:tab pos="243840" algn="l"/>
                <a:tab pos="244475" algn="l"/>
              </a:tabLst>
            </a:pPr>
            <a:r>
              <a:rPr lang="en-US" sz="1100" dirty="0">
                <a:latin typeface="Calibri"/>
                <a:cs typeface="Calibri"/>
              </a:rPr>
              <a:t>Discussion on new project</a:t>
            </a:r>
          </a:p>
          <a:p>
            <a:pPr marL="581025" lvl="1" indent="-223520">
              <a:lnSpc>
                <a:spcPct val="100000"/>
              </a:lnSpc>
              <a:buSzPct val="123076"/>
              <a:buFont typeface="Calibri"/>
              <a:buChar char="•"/>
              <a:tabLst>
                <a:tab pos="581660" algn="l"/>
              </a:tabLst>
            </a:pPr>
            <a:r>
              <a:rPr lang="en-US" sz="1100" b="1" dirty="0">
                <a:solidFill>
                  <a:schemeClr val="bg1"/>
                </a:solidFill>
                <a:uFill>
                  <a:solidFill>
                    <a:srgbClr val="000000"/>
                  </a:solidFill>
                </a:uFill>
                <a:cs typeface="Calibri"/>
              </a:rPr>
              <a:t>431.1-B VCM Protocol</a:t>
            </a:r>
            <a:r>
              <a:rPr lang="en-US" sz="1100" b="1" spc="-5" dirty="0">
                <a:solidFill>
                  <a:schemeClr val="bg1"/>
                </a:solidFill>
                <a:cs typeface="Calibri"/>
              </a:rPr>
              <a:t>:</a:t>
            </a:r>
          </a:p>
          <a:p>
            <a:pPr marL="469265" lvl="1">
              <a:lnSpc>
                <a:spcPts val="1540"/>
              </a:lnSpc>
              <a:buSzPct val="123076"/>
              <a:tabLst>
                <a:tab pos="243840" algn="l"/>
                <a:tab pos="244475" algn="l"/>
              </a:tabLst>
            </a:pPr>
            <a:r>
              <a:rPr lang="en-US" sz="1100" dirty="0">
                <a:cs typeface="Calibri"/>
              </a:rPr>
              <a:t>Discussion</a:t>
            </a:r>
          </a:p>
          <a:p>
            <a:pPr marL="581025" lvl="1" indent="-223520">
              <a:buSzPct val="123076"/>
              <a:buFont typeface="Calibri"/>
              <a:buChar char="•"/>
              <a:tabLst>
                <a:tab pos="581660" algn="l"/>
              </a:tabLst>
            </a:pPr>
            <a:r>
              <a:rPr lang="en-US" sz="1100" b="1" dirty="0">
                <a:solidFill>
                  <a:schemeClr val="bg1"/>
                </a:solidFill>
                <a:uFill>
                  <a:solidFill>
                    <a:srgbClr val="000000"/>
                  </a:solidFill>
                </a:uFill>
                <a:cs typeface="Calibri"/>
              </a:rPr>
              <a:t>131.2-B Flexible ACM Scheme for HR TM</a:t>
            </a:r>
          </a:p>
          <a:p>
            <a:pPr marL="469265" lvl="1">
              <a:lnSpc>
                <a:spcPts val="1540"/>
              </a:lnSpc>
              <a:buSzPct val="123076"/>
              <a:tabLst>
                <a:tab pos="243840" algn="l"/>
                <a:tab pos="244475" algn="l"/>
              </a:tabLst>
            </a:pPr>
            <a:r>
              <a:rPr lang="en-US" sz="1100" dirty="0">
                <a:cs typeface="Calibri"/>
              </a:rPr>
              <a:t>Disposition</a:t>
            </a:r>
          </a:p>
          <a:p>
            <a:pPr marL="357505" lvl="1">
              <a:buSzPct val="123076"/>
              <a:tabLst>
                <a:tab pos="581660" algn="l"/>
              </a:tabLst>
            </a:pPr>
            <a:r>
              <a:rPr lang="en-US" sz="1100" b="1" dirty="0">
                <a:solidFill>
                  <a:schemeClr val="bg1"/>
                </a:solidFill>
                <a:uFill>
                  <a:solidFill>
                    <a:srgbClr val="000000"/>
                  </a:solidFill>
                </a:uFill>
                <a:cs typeface="Calibri"/>
              </a:rPr>
              <a:t>ot</a:t>
            </a:r>
            <a:r>
              <a:rPr lang="en-US" sz="1100" dirty="0">
                <a:cs typeface="Calibri"/>
              </a:rPr>
              <a:t>Discussion of technical corrigendum on FHEC</a:t>
            </a:r>
          </a:p>
          <a:p>
            <a:pPr marL="469265" lvl="1">
              <a:lnSpc>
                <a:spcPts val="1540"/>
              </a:lnSpc>
              <a:buSzPct val="123076"/>
              <a:tabLst>
                <a:tab pos="243840" algn="l"/>
                <a:tab pos="244475"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pic>
        <p:nvPicPr>
          <p:cNvPr id="2" name="object 2"/>
          <p:cNvPicPr/>
          <p:nvPr/>
        </p:nvPicPr>
        <p:blipFill>
          <a:blip r:embed="rId3" cstate="print"/>
          <a:stretch>
            <a:fillRect/>
          </a:stretch>
        </p:blipFill>
        <p:spPr>
          <a:xfrm>
            <a:off x="4021836" y="204216"/>
            <a:ext cx="3943349" cy="676655"/>
          </a:xfrm>
          <a:prstGeom prst="rect">
            <a:avLst/>
          </a:prstGeom>
        </p:spPr>
      </p:pic>
      <p:sp>
        <p:nvSpPr>
          <p:cNvPr id="4" name="object 4"/>
          <p:cNvSpPr txBox="1"/>
          <p:nvPr/>
        </p:nvSpPr>
        <p:spPr>
          <a:xfrm>
            <a:off x="581602" y="920949"/>
            <a:ext cx="4066598" cy="2575064"/>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sz="1300" b="1" spc="-5" dirty="0">
                <a:solidFill>
                  <a:srgbClr val="A50021"/>
                </a:solidFill>
                <a:latin typeface="Calibri"/>
                <a:cs typeface="Calibri"/>
              </a:rPr>
              <a:t>RF</a:t>
            </a:r>
            <a:r>
              <a:rPr sz="1300" b="1" spc="-10" dirty="0">
                <a:solidFill>
                  <a:srgbClr val="A50021"/>
                </a:solidFill>
                <a:latin typeface="Calibri"/>
                <a:cs typeface="Calibri"/>
              </a:rPr>
              <a:t> </a:t>
            </a:r>
            <a:r>
              <a:rPr sz="1300" b="1" dirty="0">
                <a:solidFill>
                  <a:srgbClr val="A50021"/>
                </a:solidFill>
                <a:latin typeface="Calibri"/>
                <a:cs typeface="Calibri"/>
              </a:rPr>
              <a:t>&amp;</a:t>
            </a:r>
            <a:r>
              <a:rPr sz="1300" b="1" spc="-15" dirty="0">
                <a:solidFill>
                  <a:srgbClr val="A50021"/>
                </a:solidFill>
                <a:latin typeface="Calibri"/>
                <a:cs typeface="Calibri"/>
              </a:rPr>
              <a:t> </a:t>
            </a:r>
            <a:r>
              <a:rPr sz="1300" b="1" spc="-5" dirty="0">
                <a:solidFill>
                  <a:srgbClr val="A50021"/>
                </a:solidFill>
                <a:latin typeface="Calibri"/>
                <a:cs typeface="Calibri"/>
              </a:rPr>
              <a:t>Modulation</a:t>
            </a:r>
            <a:r>
              <a:rPr sz="1300" b="1" spc="5" dirty="0">
                <a:solidFill>
                  <a:srgbClr val="A50021"/>
                </a:solidFill>
                <a:latin typeface="Calibri"/>
                <a:cs typeface="Calibri"/>
              </a:rPr>
              <a:t> </a:t>
            </a:r>
            <a:r>
              <a:rPr sz="1300" b="1" spc="-10" dirty="0">
                <a:solidFill>
                  <a:srgbClr val="A50021"/>
                </a:solidFill>
                <a:latin typeface="Calibri"/>
                <a:cs typeface="Calibri"/>
              </a:rPr>
              <a:t>WG</a:t>
            </a:r>
            <a:r>
              <a:rPr lang="en-US" sz="1300" b="1" spc="-10" dirty="0">
                <a:solidFill>
                  <a:srgbClr val="A50021"/>
                </a:solidFill>
                <a:latin typeface="Calibri"/>
                <a:cs typeface="Calibri"/>
              </a:rPr>
              <a:t> (E. </a:t>
            </a:r>
            <a:r>
              <a:rPr lang="en-US" sz="1300" b="1" spc="-10" dirty="0" err="1">
                <a:solidFill>
                  <a:srgbClr val="A50021"/>
                </a:solidFill>
                <a:latin typeface="Calibri"/>
                <a:cs typeface="Calibri"/>
              </a:rPr>
              <a:t>Vassallo</a:t>
            </a:r>
            <a:r>
              <a:rPr lang="en-US" sz="1300" b="1" spc="-10" dirty="0">
                <a:solidFill>
                  <a:srgbClr val="A50021"/>
                </a:solidFill>
                <a:latin typeface="Calibri"/>
                <a:cs typeface="Calibri"/>
              </a:rPr>
              <a:t> &amp; D. Lee)</a:t>
            </a:r>
            <a:endParaRPr sz="1300" dirty="0">
              <a:latin typeface="Calibri"/>
              <a:cs typeface="Calibri"/>
            </a:endParaRPr>
          </a:p>
          <a:p>
            <a:pPr marL="581025" lvl="1" indent="-223520">
              <a:lnSpc>
                <a:spcPct val="100000"/>
              </a:lnSpc>
              <a:buSzPct val="123076"/>
              <a:buFont typeface="Calibri"/>
              <a:buChar char="•"/>
              <a:tabLst>
                <a:tab pos="581660" algn="l"/>
              </a:tabLst>
            </a:pPr>
            <a:r>
              <a:rPr sz="1100" b="1" dirty="0">
                <a:uFill>
                  <a:solidFill>
                    <a:srgbClr val="000000"/>
                  </a:solidFill>
                </a:uFill>
                <a:latin typeface="Calibri"/>
                <a:cs typeface="Calibri"/>
              </a:rPr>
              <a:t>401.</a:t>
            </a:r>
            <a:r>
              <a:rPr lang="en-US" sz="1100" b="1" dirty="0">
                <a:uFill>
                  <a:solidFill>
                    <a:srgbClr val="000000"/>
                  </a:solidFill>
                </a:uFill>
                <a:latin typeface="Calibri"/>
                <a:cs typeface="Calibri"/>
              </a:rPr>
              <a:t>1</a:t>
            </a:r>
            <a:r>
              <a:rPr sz="1100" b="1" dirty="0">
                <a:uFill>
                  <a:solidFill>
                    <a:srgbClr val="000000"/>
                  </a:solidFill>
                </a:uFill>
                <a:latin typeface="Calibri"/>
                <a:cs typeface="Calibri"/>
              </a:rPr>
              <a:t>-B</a:t>
            </a:r>
            <a:r>
              <a:rPr sz="1100" b="1" spc="-5" dirty="0">
                <a:uFill>
                  <a:solidFill>
                    <a:srgbClr val="000000"/>
                  </a:solidFill>
                </a:uFill>
                <a:latin typeface="Calibri"/>
                <a:cs typeface="Calibri"/>
              </a:rPr>
              <a:t> RF</a:t>
            </a:r>
            <a:r>
              <a:rPr sz="1100" b="1" spc="-15" dirty="0">
                <a:uFill>
                  <a:solidFill>
                    <a:srgbClr val="000000"/>
                  </a:solidFill>
                </a:uFill>
                <a:latin typeface="Calibri"/>
                <a:cs typeface="Calibri"/>
              </a:rPr>
              <a:t> </a:t>
            </a:r>
            <a:r>
              <a:rPr sz="1100" b="1" dirty="0">
                <a:uFill>
                  <a:solidFill>
                    <a:srgbClr val="000000"/>
                  </a:solidFill>
                </a:uFill>
                <a:latin typeface="Calibri"/>
                <a:cs typeface="Calibri"/>
              </a:rPr>
              <a:t>&amp;</a:t>
            </a:r>
            <a:r>
              <a:rPr sz="1100" b="1" spc="-15" dirty="0">
                <a:uFill>
                  <a:solidFill>
                    <a:srgbClr val="000000"/>
                  </a:solidFill>
                </a:uFill>
                <a:latin typeface="Calibri"/>
                <a:cs typeface="Calibri"/>
              </a:rPr>
              <a:t> </a:t>
            </a:r>
            <a:r>
              <a:rPr sz="1100" b="1" spc="-5" dirty="0">
                <a:uFill>
                  <a:solidFill>
                    <a:srgbClr val="000000"/>
                  </a:solidFill>
                </a:uFill>
                <a:latin typeface="Calibri"/>
                <a:cs typeface="Calibri"/>
              </a:rPr>
              <a:t>Modulation</a:t>
            </a:r>
            <a:r>
              <a:rPr sz="1100" b="1" spc="-5" dirty="0">
                <a:latin typeface="Calibri"/>
                <a:cs typeface="Calibri"/>
              </a:rPr>
              <a:t>:</a:t>
            </a:r>
            <a:endParaRPr lang="en-US" sz="1100" b="1" spc="-5" dirty="0">
              <a:latin typeface="Calibri"/>
              <a:cs typeface="Calibri"/>
            </a:endParaRPr>
          </a:p>
          <a:p>
            <a:pPr marL="701040" lvl="1" indent="-231775">
              <a:lnSpc>
                <a:spcPts val="1540"/>
              </a:lnSpc>
              <a:buSzPct val="123076"/>
              <a:buFont typeface="Calibri"/>
              <a:buChar char="-"/>
              <a:tabLst>
                <a:tab pos="243840" algn="l"/>
                <a:tab pos="244475" algn="l"/>
              </a:tabLst>
            </a:pPr>
            <a:r>
              <a:rPr lang="en-US" sz="1100" dirty="0">
                <a:cs typeface="Calibri"/>
              </a:rPr>
              <a:t>22 GHz Earth-to-space</a:t>
            </a:r>
          </a:p>
          <a:p>
            <a:pPr marL="701040" lvl="1" indent="-231775">
              <a:lnSpc>
                <a:spcPts val="1540"/>
              </a:lnSpc>
              <a:buSzPct val="123076"/>
              <a:buFont typeface="Calibri"/>
              <a:buChar char="-"/>
              <a:tabLst>
                <a:tab pos="243840" algn="l"/>
                <a:tab pos="244475" algn="l"/>
              </a:tabLst>
            </a:pPr>
            <a:r>
              <a:rPr lang="en-US" sz="1100" dirty="0">
                <a:cs typeface="Calibri"/>
              </a:rPr>
              <a:t>26 GHz channel model</a:t>
            </a:r>
          </a:p>
          <a:p>
            <a:pPr marL="701040" lvl="1" indent="-231775">
              <a:lnSpc>
                <a:spcPts val="1540"/>
              </a:lnSpc>
              <a:buSzPct val="123076"/>
              <a:buFont typeface="Calibri"/>
              <a:buChar char="-"/>
              <a:tabLst>
                <a:tab pos="243840" algn="l"/>
                <a:tab pos="244475" algn="l"/>
              </a:tabLst>
            </a:pPr>
            <a:r>
              <a:rPr lang="en-US" sz="1100" dirty="0">
                <a:cs typeface="Calibri"/>
              </a:rPr>
              <a:t>26 GHz space-to-space</a:t>
            </a:r>
          </a:p>
          <a:p>
            <a:pPr marL="701040" lvl="1" indent="-231775">
              <a:lnSpc>
                <a:spcPts val="1540"/>
              </a:lnSpc>
              <a:buSzPct val="123076"/>
              <a:buFont typeface="Calibri"/>
              <a:buChar char="-"/>
              <a:tabLst>
                <a:tab pos="243840" algn="l"/>
                <a:tab pos="244475" algn="l"/>
              </a:tabLst>
            </a:pPr>
            <a:r>
              <a:rPr lang="en-US" sz="1100" dirty="0">
                <a:latin typeface="Calibri"/>
                <a:cs typeface="Calibri"/>
              </a:rPr>
              <a:t>Applicability of 131.2-O  (SCCC-X) and 131.1-O (DVB-S2X)</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211.1-B</a:t>
            </a:r>
            <a:r>
              <a:rPr lang="en-US" sz="1100" b="1" spc="-5" dirty="0">
                <a:uFill>
                  <a:solidFill>
                    <a:srgbClr val="000000"/>
                  </a:solidFill>
                </a:uFill>
                <a:cs typeface="Calibri"/>
              </a:rPr>
              <a:t> Proximity-1 Physical Layer</a:t>
            </a:r>
            <a:r>
              <a:rPr lang="en-US" sz="1100" b="1" spc="-5" dirty="0">
                <a:cs typeface="Calibri"/>
              </a:rPr>
              <a:t>:</a:t>
            </a:r>
          </a:p>
          <a:p>
            <a:pPr marL="701040" lvl="1" indent="-231775">
              <a:lnSpc>
                <a:spcPts val="1540"/>
              </a:lnSpc>
              <a:buSzPct val="123076"/>
              <a:buFont typeface="Calibri"/>
              <a:buChar char="-"/>
              <a:tabLst>
                <a:tab pos="243840" algn="l"/>
                <a:tab pos="244475" algn="l"/>
              </a:tabLst>
            </a:pPr>
            <a:r>
              <a:rPr lang="en-US" sz="1100" dirty="0">
                <a:cs typeface="Calibri"/>
              </a:rPr>
              <a:t>Frequency plan</a:t>
            </a:r>
          </a:p>
          <a:p>
            <a:pPr marL="581025" lvl="1" indent="-223520">
              <a:buSzPct val="123076"/>
              <a:buFont typeface="Calibri"/>
              <a:buChar char="•"/>
              <a:tabLst>
                <a:tab pos="581660" algn="l"/>
              </a:tabLst>
            </a:pPr>
            <a:r>
              <a:rPr lang="en-US" sz="1100" b="1" dirty="0">
                <a:uFill>
                  <a:solidFill>
                    <a:srgbClr val="000000"/>
                  </a:solidFill>
                </a:uFill>
                <a:cs typeface="Calibri"/>
              </a:rPr>
              <a:t>414.1-B PN Ranging</a:t>
            </a:r>
          </a:p>
          <a:p>
            <a:pPr marL="581025" lvl="1" indent="-223520">
              <a:buSzPct val="123076"/>
              <a:buFont typeface="Calibri"/>
              <a:buChar char="•"/>
              <a:tabLst>
                <a:tab pos="581660" algn="l"/>
              </a:tabLst>
            </a:pPr>
            <a:r>
              <a:rPr lang="en-US" sz="1100" b="1" dirty="0">
                <a:uFill>
                  <a:solidFill>
                    <a:srgbClr val="000000"/>
                  </a:solidFill>
                </a:uFill>
                <a:cs typeface="Calibri"/>
              </a:rPr>
              <a:t>Wide-band PN DDOR recommendation</a:t>
            </a:r>
          </a:p>
          <a:p>
            <a:pPr marL="581025" lvl="1" indent="-223520">
              <a:buSzPct val="123076"/>
              <a:buFont typeface="Calibri"/>
              <a:buChar char="•"/>
              <a:tabLst>
                <a:tab pos="581660" algn="l"/>
              </a:tabLst>
            </a:pPr>
            <a:r>
              <a:rPr lang="en-US" sz="1100" b="1" dirty="0">
                <a:uFill>
                  <a:solidFill>
                    <a:srgbClr val="000000"/>
                  </a:solidFill>
                </a:uFill>
                <a:cs typeface="Calibri"/>
              </a:rPr>
              <a:t>RFM Charter and projects</a:t>
            </a:r>
          </a:p>
          <a:p>
            <a:pPr marL="581025" lvl="1" indent="-223520">
              <a:buSzPct val="123076"/>
              <a:buFont typeface="Calibri"/>
              <a:buChar char="•"/>
              <a:tabLst>
                <a:tab pos="581660"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17" name="object 4"/>
          <p:cNvSpPr txBox="1"/>
          <p:nvPr/>
        </p:nvSpPr>
        <p:spPr>
          <a:xfrm>
            <a:off x="5621019" y="920949"/>
            <a:ext cx="4066598" cy="2636619"/>
          </a:xfrm>
          <a:prstGeom prst="rect">
            <a:avLst/>
          </a:prstGeom>
        </p:spPr>
        <p:txBody>
          <a:bodyPr vert="horz" wrap="square" lIns="0" tIns="12700" rIns="0" bIns="0" rtlCol="0">
            <a:spAutoFit/>
          </a:bodyPr>
          <a:lstStyle/>
          <a:p>
            <a:pPr marL="581025" lvl="1" indent="-223520">
              <a:lnSpc>
                <a:spcPct val="100000"/>
              </a:lnSpc>
              <a:buSzPct val="123076"/>
              <a:buFont typeface="Calibri"/>
              <a:buChar char="•"/>
              <a:tabLst>
                <a:tab pos="581660" algn="l"/>
              </a:tabLst>
            </a:pPr>
            <a:endParaRPr lang="en-US" sz="1100" b="1" dirty="0">
              <a:uFill>
                <a:solidFill>
                  <a:srgbClr val="000000"/>
                </a:solidFill>
              </a:uFill>
              <a:latin typeface="Calibri"/>
              <a:cs typeface="Calibri"/>
            </a:endParaRPr>
          </a:p>
          <a:p>
            <a:pPr marL="581025" lvl="1" indent="-223520">
              <a:lnSpc>
                <a:spcPct val="100000"/>
              </a:lnSpc>
              <a:buSzPct val="123076"/>
              <a:buFont typeface="Calibri"/>
              <a:buChar char="•"/>
              <a:tabLst>
                <a:tab pos="581660" algn="l"/>
              </a:tabLst>
            </a:pPr>
            <a:r>
              <a:rPr sz="1100" b="1" dirty="0">
                <a:solidFill>
                  <a:schemeClr val="bg1"/>
                </a:solidFill>
                <a:uFill>
                  <a:solidFill>
                    <a:srgbClr val="000000"/>
                  </a:solidFill>
                </a:uFill>
                <a:latin typeface="Calibri"/>
                <a:cs typeface="Calibri"/>
              </a:rPr>
              <a:t>401.</a:t>
            </a:r>
            <a:r>
              <a:rPr lang="en-US" sz="1100" b="1" dirty="0">
                <a:solidFill>
                  <a:schemeClr val="bg1"/>
                </a:solidFill>
                <a:uFill>
                  <a:solidFill>
                    <a:srgbClr val="000000"/>
                  </a:solidFill>
                </a:uFill>
                <a:latin typeface="Calibri"/>
                <a:cs typeface="Calibri"/>
              </a:rPr>
              <a:t>1</a:t>
            </a:r>
            <a:r>
              <a:rPr sz="1100" b="1" dirty="0">
                <a:solidFill>
                  <a:schemeClr val="bg1"/>
                </a:solidFill>
                <a:uFill>
                  <a:solidFill>
                    <a:srgbClr val="000000"/>
                  </a:solidFill>
                </a:uFill>
                <a:latin typeface="Calibri"/>
                <a:cs typeface="Calibri"/>
              </a:rPr>
              <a:t>-B</a:t>
            </a:r>
            <a:r>
              <a:rPr sz="1100" b="1" spc="-5" dirty="0">
                <a:solidFill>
                  <a:schemeClr val="bg1"/>
                </a:solidFill>
                <a:uFill>
                  <a:solidFill>
                    <a:srgbClr val="000000"/>
                  </a:solidFill>
                </a:uFill>
                <a:latin typeface="Calibri"/>
                <a:cs typeface="Calibri"/>
              </a:rPr>
              <a:t> RF</a:t>
            </a:r>
            <a:r>
              <a:rPr sz="1100" b="1" spc="-15" dirty="0">
                <a:solidFill>
                  <a:schemeClr val="bg1"/>
                </a:solidFill>
                <a:uFill>
                  <a:solidFill>
                    <a:srgbClr val="000000"/>
                  </a:solidFill>
                </a:uFill>
                <a:latin typeface="Calibri"/>
                <a:cs typeface="Calibri"/>
              </a:rPr>
              <a:t> </a:t>
            </a:r>
            <a:r>
              <a:rPr sz="1100" b="1" dirty="0">
                <a:solidFill>
                  <a:schemeClr val="bg1"/>
                </a:solidFill>
                <a:uFill>
                  <a:solidFill>
                    <a:srgbClr val="000000"/>
                  </a:solidFill>
                </a:uFill>
                <a:latin typeface="Calibri"/>
                <a:cs typeface="Calibri"/>
              </a:rPr>
              <a:t>&amp;</a:t>
            </a:r>
            <a:r>
              <a:rPr sz="1100" b="1" spc="-15" dirty="0">
                <a:solidFill>
                  <a:schemeClr val="bg1"/>
                </a:solidFill>
                <a:uFill>
                  <a:solidFill>
                    <a:srgbClr val="000000"/>
                  </a:solidFill>
                </a:uFill>
                <a:latin typeface="Calibri"/>
                <a:cs typeface="Calibri"/>
              </a:rPr>
              <a:t> </a:t>
            </a:r>
            <a:r>
              <a:rPr sz="1100" b="1" spc="-5" dirty="0">
                <a:solidFill>
                  <a:schemeClr val="bg1"/>
                </a:solidFill>
                <a:uFill>
                  <a:solidFill>
                    <a:srgbClr val="000000"/>
                  </a:solidFill>
                </a:uFill>
                <a:latin typeface="Calibri"/>
                <a:cs typeface="Calibri"/>
              </a:rPr>
              <a:t>Modulation</a:t>
            </a:r>
            <a:r>
              <a:rPr sz="1100" b="1" spc="-5" dirty="0">
                <a:solidFill>
                  <a:schemeClr val="bg1"/>
                </a:solidFill>
                <a:latin typeface="Calibri"/>
                <a:cs typeface="Calibri"/>
              </a:rPr>
              <a:t>:</a:t>
            </a:r>
            <a:endParaRPr lang="en-US" sz="1100" b="1" spc="-5" dirty="0">
              <a:solidFill>
                <a:schemeClr val="bg1"/>
              </a:solidFill>
              <a:latin typeface="Calibri"/>
              <a:cs typeface="Calibri"/>
            </a:endParaRPr>
          </a:p>
          <a:p>
            <a:pPr marL="469265" lvl="1">
              <a:lnSpc>
                <a:spcPts val="1540"/>
              </a:lnSpc>
              <a:buSzPct val="123076"/>
              <a:tabLst>
                <a:tab pos="243840" algn="l"/>
                <a:tab pos="244475" algn="l"/>
              </a:tabLst>
            </a:pPr>
            <a:r>
              <a:rPr lang="en-US" sz="1100" dirty="0">
                <a:cs typeface="Calibri"/>
              </a:rPr>
              <a:t>Discussion of draft recommendation</a:t>
            </a:r>
          </a:p>
          <a:p>
            <a:pPr marL="469265" lvl="1">
              <a:lnSpc>
                <a:spcPts val="1540"/>
              </a:lnSpc>
              <a:buSzPct val="123076"/>
              <a:tabLst>
                <a:tab pos="243840" algn="l"/>
                <a:tab pos="244475" algn="l"/>
              </a:tabLst>
            </a:pPr>
            <a:r>
              <a:rPr lang="en-US" sz="1100" dirty="0">
                <a:cs typeface="Calibri"/>
              </a:rPr>
              <a:t>Discussion</a:t>
            </a:r>
          </a:p>
          <a:p>
            <a:pPr marL="469265" lvl="1">
              <a:lnSpc>
                <a:spcPts val="1540"/>
              </a:lnSpc>
              <a:buSzPct val="123076"/>
              <a:tabLst>
                <a:tab pos="243840" algn="l"/>
                <a:tab pos="244475" algn="l"/>
              </a:tabLst>
            </a:pPr>
            <a:r>
              <a:rPr lang="en-US" sz="1100" dirty="0">
                <a:cs typeface="Calibri"/>
              </a:rPr>
              <a:t>Agree on recommendation</a:t>
            </a:r>
          </a:p>
          <a:p>
            <a:pPr marL="469265" lvl="1">
              <a:lnSpc>
                <a:spcPts val="1540"/>
              </a:lnSpc>
              <a:buSzPct val="123076"/>
              <a:tabLst>
                <a:tab pos="243840" algn="l"/>
                <a:tab pos="244475" algn="l"/>
              </a:tabLst>
            </a:pPr>
            <a:r>
              <a:rPr lang="en-US" sz="1100" dirty="0">
                <a:latin typeface="Calibri"/>
                <a:cs typeface="Calibri"/>
              </a:rPr>
              <a:t>Discussion </a:t>
            </a:r>
            <a:r>
              <a:rPr lang="en-US" sz="1100" b="1" spc="-5" dirty="0">
                <a:solidFill>
                  <a:srgbClr val="CC00CC"/>
                </a:solidFill>
                <a:latin typeface="Calibri"/>
                <a:cs typeface="Calibri"/>
              </a:rPr>
              <a:t>(with C&amp;S WG)</a:t>
            </a:r>
          </a:p>
          <a:p>
            <a:pPr marL="581025" lvl="1" indent="-223520">
              <a:lnSpc>
                <a:spcPct val="100000"/>
              </a:lnSpc>
              <a:buSzPct val="123076"/>
              <a:buFont typeface="Calibri"/>
              <a:buChar char="•"/>
              <a:tabLst>
                <a:tab pos="581660" algn="l"/>
              </a:tabLst>
            </a:pPr>
            <a:r>
              <a:rPr lang="en-US" sz="1100" b="1" dirty="0">
                <a:solidFill>
                  <a:schemeClr val="bg1"/>
                </a:solidFill>
                <a:uFill>
                  <a:solidFill>
                    <a:srgbClr val="000000"/>
                  </a:solidFill>
                </a:uFill>
                <a:cs typeface="Calibri"/>
              </a:rPr>
              <a:t>211.1-B</a:t>
            </a:r>
            <a:r>
              <a:rPr lang="en-US" sz="1100" b="1" spc="-5" dirty="0">
                <a:solidFill>
                  <a:schemeClr val="bg1"/>
                </a:solidFill>
                <a:uFill>
                  <a:solidFill>
                    <a:srgbClr val="000000"/>
                  </a:solidFill>
                </a:uFill>
                <a:cs typeface="Calibri"/>
              </a:rPr>
              <a:t> Proximity-1 Physical Layer</a:t>
            </a:r>
            <a:r>
              <a:rPr lang="en-US" sz="1100" b="1" spc="-5" dirty="0">
                <a:solidFill>
                  <a:schemeClr val="bg1"/>
                </a:solidFill>
                <a:cs typeface="Calibri"/>
              </a:rPr>
              <a:t>:</a:t>
            </a:r>
          </a:p>
          <a:p>
            <a:pPr marL="469265" lvl="1">
              <a:lnSpc>
                <a:spcPts val="1540"/>
              </a:lnSpc>
              <a:buSzPct val="123076"/>
              <a:tabLst>
                <a:tab pos="243840" algn="l"/>
                <a:tab pos="244475" algn="l"/>
              </a:tabLst>
            </a:pPr>
            <a:r>
              <a:rPr lang="en-US" sz="1100" dirty="0">
                <a:cs typeface="Calibri"/>
              </a:rPr>
              <a:t>Discussion on changes </a:t>
            </a:r>
            <a:r>
              <a:rPr lang="en-US" sz="1100" b="1" spc="-5" dirty="0">
                <a:solidFill>
                  <a:srgbClr val="CC00CC"/>
                </a:solidFill>
                <a:latin typeface="Calibri"/>
                <a:cs typeface="Calibri"/>
              </a:rPr>
              <a:t>(in cooperation with SFCG)</a:t>
            </a:r>
          </a:p>
          <a:p>
            <a:pPr marL="469265" lvl="1">
              <a:lnSpc>
                <a:spcPts val="1540"/>
              </a:lnSpc>
              <a:buSzPct val="123076"/>
              <a:tabLst>
                <a:tab pos="243840" algn="l"/>
                <a:tab pos="244475" algn="l"/>
              </a:tabLst>
            </a:pPr>
            <a:r>
              <a:rPr lang="en-US" sz="1100" dirty="0">
                <a:cs typeface="Calibri"/>
              </a:rPr>
              <a:t>Disposition of Agency Review RIDs</a:t>
            </a:r>
          </a:p>
          <a:p>
            <a:pPr marL="469265" lvl="1">
              <a:lnSpc>
                <a:spcPts val="1540"/>
              </a:lnSpc>
              <a:buSzPct val="123076"/>
              <a:tabLst>
                <a:tab pos="243840" algn="l"/>
                <a:tab pos="244475" algn="l"/>
              </a:tabLst>
            </a:pPr>
            <a:r>
              <a:rPr lang="en-US" sz="1100" dirty="0">
                <a:cs typeface="Calibri"/>
              </a:rPr>
              <a:t>Discussion of new draft recommendation </a:t>
            </a:r>
            <a:r>
              <a:rPr lang="en-US" sz="1100" b="1" spc="-5" dirty="0">
                <a:solidFill>
                  <a:srgbClr val="CC00CC"/>
                </a:solidFill>
                <a:latin typeface="Calibri"/>
                <a:cs typeface="Calibri"/>
              </a:rPr>
              <a:t>(with SEA-DDOR WG)</a:t>
            </a:r>
          </a:p>
          <a:p>
            <a:pPr marL="469265" lvl="1">
              <a:lnSpc>
                <a:spcPts val="1540"/>
              </a:lnSpc>
              <a:buSzPct val="123076"/>
              <a:tabLst>
                <a:tab pos="243840" algn="l"/>
                <a:tab pos="244475" algn="l"/>
              </a:tabLst>
            </a:pPr>
            <a:r>
              <a:rPr lang="en-US" sz="1100" dirty="0">
                <a:cs typeface="Calibri"/>
              </a:rPr>
              <a:t>Review in light of new requirements (lunar missions, RA protection, Proximity-1 PL changes)</a:t>
            </a: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18" name="object 4"/>
          <p:cNvSpPr txBox="1"/>
          <p:nvPr/>
        </p:nvSpPr>
        <p:spPr>
          <a:xfrm>
            <a:off x="569266" y="2983218"/>
            <a:ext cx="4066598" cy="2428870"/>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rgbClr val="A50021"/>
                </a:solidFill>
                <a:latin typeface="Calibri"/>
                <a:cs typeface="Calibri"/>
              </a:rPr>
              <a:t>Space Link Code/Sync WG (A. </a:t>
            </a:r>
            <a:r>
              <a:rPr lang="en-US" sz="1300" b="1" spc="-5" dirty="0" err="1">
                <a:solidFill>
                  <a:srgbClr val="A50021"/>
                </a:solidFill>
                <a:latin typeface="Calibri"/>
                <a:cs typeface="Calibri"/>
              </a:rPr>
              <a:t>Modenini</a:t>
            </a:r>
            <a:r>
              <a:rPr lang="en-US" sz="1300" b="1" spc="-5" dirty="0">
                <a:solidFill>
                  <a:srgbClr val="A50021"/>
                </a:solidFill>
                <a:latin typeface="Calibri"/>
                <a:cs typeface="Calibri"/>
              </a:rPr>
              <a:t> &amp; K. Andrews)</a:t>
            </a:r>
            <a:endParaRPr sz="1300" dirty="0">
              <a:latin typeface="Calibri"/>
              <a:cs typeface="Calibri"/>
            </a:endParaRPr>
          </a:p>
          <a:p>
            <a:pPr marL="581025" lvl="1" indent="-223520">
              <a:lnSpc>
                <a:spcPct val="100000"/>
              </a:lnSpc>
              <a:buSzPct val="123076"/>
              <a:buFont typeface="Calibri"/>
              <a:buChar char="•"/>
              <a:tabLst>
                <a:tab pos="581660" algn="l"/>
              </a:tabLst>
            </a:pPr>
            <a:r>
              <a:rPr lang="en-US" sz="1100" b="1" dirty="0">
                <a:uFill>
                  <a:solidFill>
                    <a:srgbClr val="000000"/>
                  </a:solidFill>
                </a:uFill>
                <a:latin typeface="Calibri"/>
                <a:cs typeface="Calibri"/>
              </a:rPr>
              <a:t>121</a:t>
            </a:r>
            <a:r>
              <a:rPr sz="1100" b="1" dirty="0">
                <a:uFill>
                  <a:solidFill>
                    <a:srgbClr val="000000"/>
                  </a:solidFill>
                </a:uFill>
                <a:latin typeface="Calibri"/>
                <a:cs typeface="Calibri"/>
              </a:rPr>
              <a:t>.</a:t>
            </a:r>
            <a:r>
              <a:rPr lang="en-US" sz="1100" b="1" dirty="0">
                <a:uFill>
                  <a:solidFill>
                    <a:srgbClr val="000000"/>
                  </a:solidFill>
                </a:uFill>
                <a:latin typeface="Calibri"/>
                <a:cs typeface="Calibri"/>
              </a:rPr>
              <a:t>0</a:t>
            </a:r>
            <a:r>
              <a:rPr sz="1100" b="1" dirty="0">
                <a:uFill>
                  <a:solidFill>
                    <a:srgbClr val="000000"/>
                  </a:solidFill>
                </a:uFill>
                <a:latin typeface="Calibri"/>
                <a:cs typeface="Calibri"/>
              </a:rPr>
              <a:t>-B</a:t>
            </a:r>
            <a:r>
              <a:rPr sz="1100" b="1" spc="-5" dirty="0">
                <a:uFill>
                  <a:solidFill>
                    <a:srgbClr val="000000"/>
                  </a:solidFill>
                </a:uFill>
                <a:latin typeface="Calibri"/>
                <a:cs typeface="Calibri"/>
              </a:rPr>
              <a:t> </a:t>
            </a:r>
            <a:r>
              <a:rPr lang="en-US" sz="1100" b="1" spc="-5" dirty="0">
                <a:uFill>
                  <a:solidFill>
                    <a:srgbClr val="000000"/>
                  </a:solidFill>
                </a:uFill>
                <a:latin typeface="Calibri"/>
                <a:cs typeface="Calibri"/>
              </a:rPr>
              <a:t>TM Coding</a:t>
            </a:r>
            <a:r>
              <a:rPr sz="1100" b="1" spc="-5" dirty="0">
                <a:latin typeface="Calibri"/>
                <a:cs typeface="Calibri"/>
              </a:rPr>
              <a:t>:</a:t>
            </a:r>
            <a:endParaRPr lang="en-US" sz="1100" b="1" spc="-5" dirty="0">
              <a:latin typeface="Calibri"/>
              <a:cs typeface="Calibri"/>
            </a:endParaRPr>
          </a:p>
          <a:p>
            <a:pPr marL="701040" lvl="1" indent="-231775">
              <a:lnSpc>
                <a:spcPts val="1540"/>
              </a:lnSpc>
              <a:buSzPct val="123076"/>
              <a:buFont typeface="Calibri"/>
              <a:buChar char="-"/>
              <a:tabLst>
                <a:tab pos="243840" algn="l"/>
                <a:tab pos="244475" algn="l"/>
              </a:tabLst>
            </a:pPr>
            <a:r>
              <a:rPr lang="en-US" sz="1100" dirty="0">
                <a:cs typeface="Calibri"/>
              </a:rPr>
              <a:t>randomizer</a:t>
            </a:r>
          </a:p>
          <a:p>
            <a:pPr marL="701040" lvl="1" indent="-231775">
              <a:lnSpc>
                <a:spcPts val="1540"/>
              </a:lnSpc>
              <a:buSzPct val="123076"/>
              <a:buFont typeface="Calibri"/>
              <a:buChar char="-"/>
              <a:tabLst>
                <a:tab pos="243840" algn="l"/>
                <a:tab pos="244475" algn="l"/>
              </a:tabLst>
            </a:pPr>
            <a:r>
              <a:rPr lang="en-US" sz="1100" dirty="0">
                <a:cs typeface="Calibri"/>
              </a:rPr>
              <a:t>CADU and CSM terms unification</a:t>
            </a:r>
          </a:p>
          <a:p>
            <a:pPr marL="701040" lvl="1" indent="-231775">
              <a:lnSpc>
                <a:spcPts val="1540"/>
              </a:lnSpc>
              <a:buSzPct val="123076"/>
              <a:buFont typeface="Calibri"/>
              <a:buChar char="-"/>
              <a:tabLst>
                <a:tab pos="243840" algn="l"/>
                <a:tab pos="244475" algn="l"/>
              </a:tabLst>
            </a:pPr>
            <a:r>
              <a:rPr lang="en-US" sz="1100" dirty="0">
                <a:cs typeface="Calibri"/>
              </a:rPr>
              <a:t>Agency Review RIDs</a:t>
            </a:r>
          </a:p>
          <a:p>
            <a:pPr marL="701040" lvl="1" indent="-231775">
              <a:lnSpc>
                <a:spcPts val="1540"/>
              </a:lnSpc>
              <a:buSzPct val="123076"/>
              <a:buFont typeface="Calibri"/>
              <a:buChar char="-"/>
              <a:tabLst>
                <a:tab pos="243840" algn="l"/>
                <a:tab pos="244475" algn="l"/>
              </a:tabLst>
            </a:pPr>
            <a:r>
              <a:rPr lang="en-US" sz="1100" dirty="0">
                <a:latin typeface="Calibri"/>
                <a:cs typeface="Calibri"/>
              </a:rPr>
              <a:t>Variable Length Frames</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431.1-B VCM Protocol</a:t>
            </a:r>
            <a:r>
              <a:rPr lang="en-US" sz="1100" b="1" spc="-5" dirty="0">
                <a:cs typeface="Calibri"/>
              </a:rPr>
              <a:t>:</a:t>
            </a:r>
          </a:p>
          <a:p>
            <a:pPr marL="701040" lvl="1" indent="-231775">
              <a:lnSpc>
                <a:spcPts val="1540"/>
              </a:lnSpc>
              <a:buSzPct val="123076"/>
              <a:buFont typeface="Calibri"/>
              <a:buChar char="-"/>
              <a:tabLst>
                <a:tab pos="243840" algn="l"/>
                <a:tab pos="244475" algn="l"/>
              </a:tabLst>
            </a:pPr>
            <a:r>
              <a:rPr lang="en-US" sz="1100" dirty="0">
                <a:cs typeface="Calibri"/>
              </a:rPr>
              <a:t>Technical corrigendum on header and randomizer</a:t>
            </a:r>
          </a:p>
          <a:p>
            <a:pPr marL="581025" lvl="1" indent="-223520">
              <a:buSzPct val="123076"/>
              <a:buFont typeface="Calibri"/>
              <a:buChar char="•"/>
              <a:tabLst>
                <a:tab pos="581660" algn="l"/>
              </a:tabLst>
            </a:pPr>
            <a:r>
              <a:rPr lang="en-US" sz="1100" b="1" dirty="0">
                <a:uFill>
                  <a:solidFill>
                    <a:srgbClr val="000000"/>
                  </a:solidFill>
                </a:uFill>
                <a:cs typeface="Calibri"/>
              </a:rPr>
              <a:t>131.2-B Flexible ACM Scheme for HR TM</a:t>
            </a:r>
          </a:p>
          <a:p>
            <a:pPr marL="701040" lvl="1" indent="-231775">
              <a:lnSpc>
                <a:spcPts val="1540"/>
              </a:lnSpc>
              <a:buSzPct val="123076"/>
              <a:buFont typeface="Calibri"/>
              <a:buChar char="-"/>
              <a:tabLst>
                <a:tab pos="243840" algn="l"/>
                <a:tab pos="244475" algn="l"/>
              </a:tabLst>
            </a:pPr>
            <a:r>
              <a:rPr lang="en-US" sz="1100" dirty="0">
                <a:cs typeface="Calibri"/>
              </a:rPr>
              <a:t>Agency Review RIDs</a:t>
            </a:r>
          </a:p>
          <a:p>
            <a:pPr marL="581025" lvl="1" indent="-223520">
              <a:buSzPct val="123076"/>
              <a:buFont typeface="Calibri"/>
              <a:buChar char="•"/>
              <a:tabLst>
                <a:tab pos="581660" algn="l"/>
              </a:tabLst>
            </a:pPr>
            <a:r>
              <a:rPr lang="en-US" sz="1100" b="1" dirty="0">
                <a:uFill>
                  <a:solidFill>
                    <a:srgbClr val="000000"/>
                  </a:solidFill>
                </a:uFill>
                <a:cs typeface="Calibri"/>
              </a:rPr>
              <a:t>732.0-B AOS SDL Protocol</a:t>
            </a: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21" name="object 4"/>
          <p:cNvSpPr txBox="1"/>
          <p:nvPr/>
        </p:nvSpPr>
        <p:spPr>
          <a:xfrm>
            <a:off x="569266" y="5029200"/>
            <a:ext cx="4066598" cy="2236510"/>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rgbClr val="A50021"/>
                </a:solidFill>
                <a:latin typeface="Calibri"/>
                <a:cs typeface="Calibri"/>
              </a:rPr>
              <a:t>Space Link Protocols WG (G. </a:t>
            </a:r>
            <a:r>
              <a:rPr lang="en-US" sz="1300" b="1" spc="-5" dirty="0" err="1">
                <a:solidFill>
                  <a:srgbClr val="A50021"/>
                </a:solidFill>
                <a:latin typeface="Calibri"/>
                <a:cs typeface="Calibri"/>
              </a:rPr>
              <a:t>Kazz</a:t>
            </a:r>
            <a:r>
              <a:rPr lang="en-US" sz="1300" b="1" spc="-5" dirty="0">
                <a:solidFill>
                  <a:srgbClr val="A50021"/>
                </a:solidFill>
                <a:latin typeface="Calibri"/>
                <a:cs typeface="Calibri"/>
              </a:rPr>
              <a:t> &amp; M. Cosby)</a:t>
            </a:r>
            <a:endParaRPr sz="1300" dirty="0">
              <a:latin typeface="Calibri"/>
              <a:cs typeface="Calibri"/>
            </a:endParaRPr>
          </a:p>
          <a:p>
            <a:pPr marL="581025" lvl="1" indent="-223520">
              <a:lnSpc>
                <a:spcPct val="100000"/>
              </a:lnSpc>
              <a:buSzPct val="123076"/>
              <a:buFont typeface="Calibri"/>
              <a:buChar char="•"/>
              <a:tabLst>
                <a:tab pos="581660" algn="l"/>
              </a:tabLst>
            </a:pPr>
            <a:r>
              <a:rPr lang="en-US" sz="1100" b="1" dirty="0">
                <a:uFill>
                  <a:solidFill>
                    <a:srgbClr val="000000"/>
                  </a:solidFill>
                </a:uFill>
                <a:latin typeface="Calibri"/>
                <a:cs typeface="Calibri"/>
              </a:rPr>
              <a:t>121</a:t>
            </a:r>
            <a:r>
              <a:rPr sz="1100" b="1" dirty="0">
                <a:uFill>
                  <a:solidFill>
                    <a:srgbClr val="000000"/>
                  </a:solidFill>
                </a:uFill>
                <a:latin typeface="Calibri"/>
                <a:cs typeface="Calibri"/>
              </a:rPr>
              <a:t>.</a:t>
            </a:r>
            <a:r>
              <a:rPr lang="en-US" sz="1100" b="1" dirty="0">
                <a:uFill>
                  <a:solidFill>
                    <a:srgbClr val="000000"/>
                  </a:solidFill>
                </a:uFill>
                <a:latin typeface="Calibri"/>
                <a:cs typeface="Calibri"/>
              </a:rPr>
              <a:t>0</a:t>
            </a:r>
            <a:r>
              <a:rPr sz="1100" b="1" dirty="0">
                <a:uFill>
                  <a:solidFill>
                    <a:srgbClr val="000000"/>
                  </a:solidFill>
                </a:uFill>
                <a:latin typeface="Calibri"/>
                <a:cs typeface="Calibri"/>
              </a:rPr>
              <a:t>-B</a:t>
            </a:r>
            <a:r>
              <a:rPr sz="1100" b="1" spc="-5" dirty="0">
                <a:uFill>
                  <a:solidFill>
                    <a:srgbClr val="000000"/>
                  </a:solidFill>
                </a:uFill>
                <a:latin typeface="Calibri"/>
                <a:cs typeface="Calibri"/>
              </a:rPr>
              <a:t> </a:t>
            </a:r>
            <a:r>
              <a:rPr lang="en-US" sz="1100" b="1" spc="-5" dirty="0">
                <a:uFill>
                  <a:solidFill>
                    <a:srgbClr val="000000"/>
                  </a:solidFill>
                </a:uFill>
                <a:latin typeface="Calibri"/>
                <a:cs typeface="Calibri"/>
              </a:rPr>
              <a:t>TM Coding</a:t>
            </a:r>
            <a:r>
              <a:rPr sz="1100" b="1" spc="-5" dirty="0">
                <a:latin typeface="Calibri"/>
                <a:cs typeface="Calibri"/>
              </a:rPr>
              <a:t>:</a:t>
            </a:r>
            <a:endParaRPr lang="en-US" sz="1100" b="1" spc="-5" dirty="0">
              <a:latin typeface="Calibri"/>
              <a:cs typeface="Calibri"/>
            </a:endParaRPr>
          </a:p>
          <a:p>
            <a:pPr marL="701040" lvl="1" indent="-231775">
              <a:lnSpc>
                <a:spcPts val="1540"/>
              </a:lnSpc>
              <a:buSzPct val="123076"/>
              <a:buFont typeface="Calibri"/>
              <a:buChar char="-"/>
              <a:tabLst>
                <a:tab pos="243840" algn="l"/>
                <a:tab pos="244475" algn="l"/>
              </a:tabLst>
            </a:pPr>
            <a:r>
              <a:rPr lang="en-US" sz="1100" dirty="0">
                <a:latin typeface="Calibri"/>
                <a:cs typeface="Calibri"/>
              </a:rPr>
              <a:t>Variable Length Frames</a:t>
            </a:r>
          </a:p>
          <a:p>
            <a:pPr marL="581025" lvl="1" indent="-223520">
              <a:buSzPct val="123076"/>
              <a:buFont typeface="Calibri"/>
              <a:buChar char="•"/>
              <a:tabLst>
                <a:tab pos="581660" algn="l"/>
              </a:tabLst>
            </a:pPr>
            <a:r>
              <a:rPr lang="en-US" sz="1100" b="1" dirty="0">
                <a:uFill>
                  <a:solidFill>
                    <a:srgbClr val="000000"/>
                  </a:solidFill>
                </a:uFill>
                <a:latin typeface="Calibri"/>
                <a:cs typeface="Calibri"/>
              </a:rPr>
              <a:t>130.0-G Overview of Space Communication Protocols</a:t>
            </a:r>
          </a:p>
          <a:p>
            <a:pPr marL="581025" lvl="1" indent="-223520">
              <a:buSzPct val="123076"/>
              <a:buFont typeface="Calibri"/>
              <a:buChar char="•"/>
              <a:tabLst>
                <a:tab pos="581660" algn="l"/>
              </a:tabLst>
            </a:pPr>
            <a:r>
              <a:rPr lang="en-US" sz="1100" b="1" dirty="0">
                <a:uFill>
                  <a:solidFill>
                    <a:srgbClr val="000000"/>
                  </a:solidFill>
                </a:uFill>
                <a:cs typeface="Calibri"/>
              </a:rPr>
              <a:t>732.0-B AOS SDL Protocol</a:t>
            </a:r>
          </a:p>
          <a:p>
            <a:pPr marL="701040" lvl="1" indent="-231775">
              <a:lnSpc>
                <a:spcPts val="1540"/>
              </a:lnSpc>
              <a:buSzPct val="123076"/>
              <a:buFont typeface="Calibri"/>
              <a:buChar char="-"/>
              <a:tabLst>
                <a:tab pos="243840" algn="l"/>
                <a:tab pos="244475" algn="l"/>
              </a:tabLst>
            </a:pPr>
            <a:r>
              <a:rPr lang="en-US" sz="1100" dirty="0">
                <a:cs typeface="Calibri"/>
              </a:rPr>
              <a:t>FHEC</a:t>
            </a:r>
          </a:p>
          <a:p>
            <a:pPr marL="581025" lvl="1" indent="-223520">
              <a:lnSpc>
                <a:spcPts val="1540"/>
              </a:lnSpc>
              <a:buSzPct val="123076"/>
              <a:buFont typeface="Calibri"/>
              <a:buChar char="•"/>
              <a:tabLst>
                <a:tab pos="581660" algn="l"/>
              </a:tabLst>
            </a:pPr>
            <a:r>
              <a:rPr lang="en-US" sz="1100" b="1" dirty="0">
                <a:uFill>
                  <a:solidFill>
                    <a:srgbClr val="000000"/>
                  </a:solidFill>
                </a:uFill>
                <a:latin typeface="Calibri"/>
                <a:cs typeface="Calibri"/>
              </a:rPr>
              <a:t>Common Terms within SLS Area</a:t>
            </a:r>
          </a:p>
          <a:p>
            <a:pPr marL="581025" lvl="1" indent="-223520">
              <a:lnSpc>
                <a:spcPts val="1540"/>
              </a:lnSpc>
              <a:buSzPct val="123076"/>
              <a:buFont typeface="Calibri"/>
              <a:buChar char="•"/>
              <a:tabLst>
                <a:tab pos="581660" algn="l"/>
              </a:tabLst>
            </a:pPr>
            <a:r>
              <a:rPr lang="en-US" sz="1100" b="1" dirty="0">
                <a:uFill>
                  <a:solidFill>
                    <a:srgbClr val="000000"/>
                  </a:solidFill>
                </a:uFill>
                <a:latin typeface="Calibri"/>
                <a:cs typeface="Calibri"/>
              </a:rPr>
              <a:t>Encapsulation Packet and Space Packet GBs</a:t>
            </a:r>
          </a:p>
          <a:p>
            <a:pPr marL="581025" lvl="1" indent="-223520">
              <a:lnSpc>
                <a:spcPts val="1540"/>
              </a:lnSpc>
              <a:buSzPct val="123076"/>
              <a:buFont typeface="Calibri"/>
              <a:buChar char="•"/>
              <a:tabLst>
                <a:tab pos="581660" algn="l"/>
              </a:tabLst>
            </a:pPr>
            <a:r>
              <a:rPr lang="en-US" sz="1100" b="1" dirty="0">
                <a:uFill>
                  <a:solidFill>
                    <a:srgbClr val="000000"/>
                  </a:solidFill>
                </a:uFill>
                <a:cs typeface="Calibri"/>
              </a:rPr>
              <a:t>CCSDS 232.1-B COP-1</a:t>
            </a:r>
            <a:endParaRPr lang="en-US" sz="1100" b="1" dirty="0">
              <a:uFill>
                <a:solidFill>
                  <a:srgbClr val="000000"/>
                </a:solidFill>
              </a:uFill>
              <a:latin typeface="Calibri"/>
              <a:cs typeface="Calibri"/>
            </a:endParaRPr>
          </a:p>
          <a:p>
            <a:pPr marL="581025" lvl="1" indent="-223520">
              <a:buSzPct val="123076"/>
              <a:buFont typeface="Calibri"/>
              <a:buChar char="•"/>
              <a:tabLst>
                <a:tab pos="581660"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22" name="object 14"/>
          <p:cNvSpPr txBox="1">
            <a:spLocks noGrp="1"/>
          </p:cNvSpPr>
          <p:nvPr>
            <p:ph type="ftr" sz="quarter" idx="5"/>
          </p:nvPr>
        </p:nvSpPr>
        <p:spPr>
          <a:xfrm>
            <a:off x="0" y="6461080"/>
            <a:ext cx="1393794" cy="162224"/>
          </a:xfrm>
          <a:prstGeom prst="rect">
            <a:avLst/>
          </a:prstGeom>
        </p:spPr>
        <p:txBody>
          <a:bodyPr vert="horz" wrap="square" lIns="0" tIns="635" rIns="0" bIns="0" rtlCol="0">
            <a:spAutoFit/>
          </a:bodyPr>
          <a:lstStyle/>
          <a:p>
            <a:pPr marL="12700">
              <a:lnSpc>
                <a:spcPct val="100000"/>
              </a:lnSpc>
              <a:spcBef>
                <a:spcPts val="5"/>
              </a:spcBef>
            </a:pPr>
            <a:r>
              <a:rPr lang="en-US" sz="1050" b="1" spc="-5" dirty="0">
                <a:solidFill>
                  <a:srgbClr val="333399"/>
                </a:solidFill>
              </a:rPr>
              <a:t>I. Aguilar &amp; G. </a:t>
            </a:r>
            <a:r>
              <a:rPr lang="en-US" sz="1050" b="1" spc="-5" dirty="0" err="1">
                <a:solidFill>
                  <a:srgbClr val="333399"/>
                </a:solidFill>
              </a:rPr>
              <a:t>Moury</a:t>
            </a:r>
            <a:endParaRPr sz="1050" b="1" spc="-5" dirty="0">
              <a:solidFill>
                <a:srgbClr val="333399"/>
              </a:solidFill>
            </a:endParaRPr>
          </a:p>
        </p:txBody>
      </p:sp>
      <p:sp>
        <p:nvSpPr>
          <p:cNvPr id="23" name="object 4"/>
          <p:cNvSpPr txBox="1"/>
          <p:nvPr/>
        </p:nvSpPr>
        <p:spPr>
          <a:xfrm>
            <a:off x="5621019" y="5029200"/>
            <a:ext cx="4066598" cy="2259593"/>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chemeClr val="bg1"/>
                </a:solidFill>
                <a:latin typeface="Calibri"/>
                <a:cs typeface="Calibri"/>
              </a:rPr>
              <a:t>Space Link Protocols WG</a:t>
            </a:r>
            <a:endParaRPr sz="1300" dirty="0">
              <a:solidFill>
                <a:schemeClr val="bg1"/>
              </a:solidFill>
              <a:latin typeface="Calibri"/>
              <a:cs typeface="Calibri"/>
            </a:endParaRPr>
          </a:p>
          <a:p>
            <a:pPr marL="581025" lvl="1" indent="-223520">
              <a:lnSpc>
                <a:spcPct val="100000"/>
              </a:lnSpc>
              <a:buSzPct val="123076"/>
              <a:buFont typeface="Calibri"/>
              <a:buChar char="•"/>
              <a:tabLst>
                <a:tab pos="581660" algn="l"/>
              </a:tabLst>
            </a:pPr>
            <a:r>
              <a:rPr lang="en-US" sz="1100" b="1" dirty="0">
                <a:solidFill>
                  <a:schemeClr val="bg1"/>
                </a:solidFill>
                <a:uFill>
                  <a:solidFill>
                    <a:srgbClr val="000000"/>
                  </a:solidFill>
                </a:uFill>
                <a:latin typeface="Calibri"/>
                <a:cs typeface="Calibri"/>
              </a:rPr>
              <a:t>121</a:t>
            </a:r>
            <a:r>
              <a:rPr sz="1100" b="1" dirty="0">
                <a:solidFill>
                  <a:schemeClr val="bg1"/>
                </a:solidFill>
                <a:uFill>
                  <a:solidFill>
                    <a:srgbClr val="000000"/>
                  </a:solidFill>
                </a:uFill>
                <a:latin typeface="Calibri"/>
                <a:cs typeface="Calibri"/>
              </a:rPr>
              <a:t>.</a:t>
            </a:r>
            <a:r>
              <a:rPr lang="en-US" sz="1100" b="1" dirty="0">
                <a:solidFill>
                  <a:schemeClr val="bg1"/>
                </a:solidFill>
                <a:uFill>
                  <a:solidFill>
                    <a:srgbClr val="000000"/>
                  </a:solidFill>
                </a:uFill>
                <a:latin typeface="Calibri"/>
                <a:cs typeface="Calibri"/>
              </a:rPr>
              <a:t>0</a:t>
            </a:r>
            <a:r>
              <a:rPr sz="1100" b="1" dirty="0">
                <a:solidFill>
                  <a:schemeClr val="bg1"/>
                </a:solidFill>
                <a:uFill>
                  <a:solidFill>
                    <a:srgbClr val="000000"/>
                  </a:solidFill>
                </a:uFill>
                <a:latin typeface="Calibri"/>
                <a:cs typeface="Calibri"/>
              </a:rPr>
              <a:t>-B</a:t>
            </a:r>
            <a:r>
              <a:rPr sz="1100" b="1" spc="-5" dirty="0">
                <a:solidFill>
                  <a:schemeClr val="bg1"/>
                </a:solidFill>
                <a:uFill>
                  <a:solidFill>
                    <a:srgbClr val="000000"/>
                  </a:solidFill>
                </a:uFill>
                <a:latin typeface="Calibri"/>
                <a:cs typeface="Calibri"/>
              </a:rPr>
              <a:t> </a:t>
            </a:r>
            <a:r>
              <a:rPr lang="en-US" sz="1100" b="1" spc="-5" dirty="0">
                <a:solidFill>
                  <a:schemeClr val="bg1"/>
                </a:solidFill>
                <a:uFill>
                  <a:solidFill>
                    <a:srgbClr val="000000"/>
                  </a:solidFill>
                </a:uFill>
                <a:latin typeface="Calibri"/>
                <a:cs typeface="Calibri"/>
              </a:rPr>
              <a:t>TM Coding</a:t>
            </a:r>
            <a:r>
              <a:rPr sz="1100" b="1" spc="-5" dirty="0">
                <a:solidFill>
                  <a:schemeClr val="bg1"/>
                </a:solidFill>
                <a:latin typeface="Calibri"/>
                <a:cs typeface="Calibri"/>
              </a:rPr>
              <a:t>:</a:t>
            </a:r>
            <a:endParaRPr lang="en-US" sz="1100" b="1" spc="-5" dirty="0">
              <a:solidFill>
                <a:schemeClr val="bg1"/>
              </a:solidFill>
              <a:latin typeface="Calibri"/>
              <a:cs typeface="Calibri"/>
            </a:endParaRPr>
          </a:p>
          <a:p>
            <a:pPr marL="469265" lvl="1">
              <a:lnSpc>
                <a:spcPts val="1540"/>
              </a:lnSpc>
              <a:buSzPct val="123076"/>
              <a:tabLst>
                <a:tab pos="243840" algn="l"/>
                <a:tab pos="244475" algn="l"/>
              </a:tabLst>
            </a:pPr>
            <a:r>
              <a:rPr lang="en-US" sz="1100" dirty="0">
                <a:latin typeface="Calibri"/>
                <a:cs typeface="Calibri"/>
              </a:rPr>
              <a:t>Discussion on path forward</a:t>
            </a:r>
          </a:p>
          <a:p>
            <a:pPr marL="469265" lvl="1">
              <a:lnSpc>
                <a:spcPts val="1540"/>
              </a:lnSpc>
              <a:buSzPct val="123076"/>
              <a:tabLst>
                <a:tab pos="243840" algn="l"/>
                <a:tab pos="244475" algn="l"/>
              </a:tabLst>
            </a:pPr>
            <a:r>
              <a:rPr lang="en-US" sz="1100" dirty="0">
                <a:latin typeface="Calibri"/>
                <a:cs typeface="Calibri"/>
              </a:rPr>
              <a:t>Discussion about its future</a:t>
            </a:r>
          </a:p>
          <a:p>
            <a:pPr marL="581025" lvl="1" indent="-223520">
              <a:buSzPct val="123076"/>
              <a:buFont typeface="Calibri"/>
              <a:buChar char="•"/>
              <a:tabLst>
                <a:tab pos="581660" algn="l"/>
              </a:tabLst>
            </a:pPr>
            <a:r>
              <a:rPr lang="en-US" sz="1100" b="1" dirty="0">
                <a:solidFill>
                  <a:schemeClr val="bg1"/>
                </a:solidFill>
                <a:uFill>
                  <a:solidFill>
                    <a:srgbClr val="000000"/>
                  </a:solidFill>
                </a:uFill>
                <a:cs typeface="Calibri"/>
              </a:rPr>
              <a:t>732.0-B AOS SDL Protocol</a:t>
            </a:r>
          </a:p>
          <a:p>
            <a:pPr marL="469265" lvl="1">
              <a:lnSpc>
                <a:spcPts val="1540"/>
              </a:lnSpc>
              <a:buSzPct val="123076"/>
              <a:tabLst>
                <a:tab pos="243840" algn="l"/>
                <a:tab pos="244475" algn="l"/>
              </a:tabLst>
            </a:pPr>
            <a:r>
              <a:rPr lang="en-US" sz="1100" dirty="0">
                <a:cs typeface="Calibri"/>
              </a:rPr>
              <a:t>Discussion about its removal</a:t>
            </a:r>
          </a:p>
          <a:p>
            <a:pPr marL="469265" lvl="1">
              <a:lnSpc>
                <a:spcPts val="1540"/>
              </a:lnSpc>
              <a:buSzPct val="123076"/>
              <a:tabLst>
                <a:tab pos="243840" algn="l"/>
                <a:tab pos="244475" algn="l"/>
              </a:tabLst>
            </a:pPr>
            <a:r>
              <a:rPr lang="en-US" sz="1100" dirty="0">
                <a:cs typeface="Calibri"/>
              </a:rPr>
              <a:t>SLS Glossary Magenta Book update</a:t>
            </a:r>
          </a:p>
          <a:p>
            <a:pPr marL="469265" lvl="1">
              <a:lnSpc>
                <a:spcPts val="1540"/>
              </a:lnSpc>
              <a:buSzPct val="123076"/>
              <a:tabLst>
                <a:tab pos="243840" algn="l"/>
                <a:tab pos="244475" algn="l"/>
              </a:tabLst>
            </a:pPr>
            <a:r>
              <a:rPr lang="en-US" sz="1100" dirty="0">
                <a:cs typeface="Calibri"/>
              </a:rPr>
              <a:t>Review progress</a:t>
            </a:r>
          </a:p>
          <a:p>
            <a:pPr marL="469265" lvl="1">
              <a:lnSpc>
                <a:spcPts val="1540"/>
              </a:lnSpc>
              <a:buSzPct val="123076"/>
              <a:tabLst>
                <a:tab pos="243840" algn="l"/>
                <a:tab pos="244475" algn="l"/>
              </a:tabLst>
            </a:pPr>
            <a:r>
              <a:rPr lang="en-US" sz="1100" dirty="0">
                <a:cs typeface="Calibri"/>
              </a:rPr>
              <a:t>5-year review</a:t>
            </a:r>
          </a:p>
          <a:p>
            <a:pPr marL="581025" lvl="1" indent="-223520">
              <a:buSzPct val="123076"/>
              <a:buFont typeface="Calibri"/>
              <a:buChar char="•"/>
              <a:tabLst>
                <a:tab pos="581660"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4"/>
          <p:cNvSpPr txBox="1"/>
          <p:nvPr/>
        </p:nvSpPr>
        <p:spPr>
          <a:xfrm>
            <a:off x="5639554" y="2228215"/>
            <a:ext cx="4066598" cy="1343958"/>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chemeClr val="bg1"/>
                </a:solidFill>
                <a:latin typeface="Calibri"/>
                <a:cs typeface="Calibri"/>
              </a:rPr>
              <a:t>Space Link Code/Sync WG</a:t>
            </a:r>
            <a:endParaRPr sz="1300" dirty="0">
              <a:solidFill>
                <a:schemeClr val="bg1"/>
              </a:solidFill>
              <a:latin typeface="Calibri"/>
              <a:cs typeface="Calibri"/>
            </a:endParaRPr>
          </a:p>
          <a:p>
            <a:pPr marL="357505" lvl="1">
              <a:buSzPct val="123076"/>
              <a:tabLst>
                <a:tab pos="581660" algn="l"/>
              </a:tabLst>
            </a:pPr>
            <a:r>
              <a:rPr lang="en-US" sz="1100" dirty="0">
                <a:solidFill>
                  <a:srgbClr val="FFC000"/>
                </a:solidFill>
                <a:cs typeface="Calibri"/>
              </a:rPr>
              <a:t>   </a:t>
            </a:r>
            <a:r>
              <a:rPr lang="en-US" sz="1100" dirty="0">
                <a:cs typeface="Calibri"/>
              </a:rPr>
              <a:t>Review final draft  and agree on request for Agency reviewin</a:t>
            </a:r>
            <a:r>
              <a:rPr lang="en-US" sz="1100" b="1" spc="-5" dirty="0">
                <a:solidFill>
                  <a:schemeClr val="bg1"/>
                </a:solidFill>
                <a:uFill>
                  <a:solidFill>
                    <a:srgbClr val="000000"/>
                  </a:solidFill>
                </a:uFill>
                <a:latin typeface="Calibri"/>
                <a:cs typeface="Calibri"/>
              </a:rPr>
              <a:t>g</a:t>
            </a:r>
            <a:r>
              <a:rPr sz="1100" b="1" spc="-5" dirty="0">
                <a:solidFill>
                  <a:schemeClr val="bg1"/>
                </a:solidFill>
                <a:latin typeface="Calibri"/>
                <a:cs typeface="Calibri"/>
              </a:rPr>
              <a:t>:</a:t>
            </a:r>
            <a:endParaRPr lang="en-US" sz="1100" b="1" spc="-5" dirty="0">
              <a:solidFill>
                <a:schemeClr val="bg1"/>
              </a:solidFill>
              <a:latin typeface="Calibri"/>
              <a:cs typeface="Calibri"/>
            </a:endParaRPr>
          </a:p>
          <a:p>
            <a:pPr marL="469265" lvl="1">
              <a:lnSpc>
                <a:spcPts val="1540"/>
              </a:lnSpc>
              <a:buSzPct val="123076"/>
              <a:tabLst>
                <a:tab pos="243840" algn="l"/>
                <a:tab pos="244475" algn="l"/>
              </a:tabLst>
            </a:pPr>
            <a:r>
              <a:rPr lang="en-US" sz="1100" dirty="0">
                <a:cs typeface="Calibri"/>
              </a:rPr>
              <a:t>Review draft and make writing assignments</a:t>
            </a:r>
          </a:p>
          <a:p>
            <a:pPr marL="469265" lvl="1">
              <a:lnSpc>
                <a:spcPts val="1540"/>
              </a:lnSpc>
              <a:buSzPct val="123076"/>
              <a:tabLst>
                <a:tab pos="243840" algn="l"/>
                <a:tab pos="244475" algn="l"/>
              </a:tabLst>
            </a:pPr>
            <a:r>
              <a:rPr lang="en-US" sz="1100" dirty="0">
                <a:cs typeface="Calibri"/>
              </a:rPr>
              <a:t>Review draft and make writing assignments</a:t>
            </a:r>
          </a:p>
          <a:p>
            <a:pPr marL="469265" lvl="1">
              <a:lnSpc>
                <a:spcPts val="1540"/>
              </a:lnSpc>
              <a:buSzPct val="123076"/>
              <a:tabLst>
                <a:tab pos="243840" algn="l"/>
                <a:tab pos="244475"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pic>
        <p:nvPicPr>
          <p:cNvPr id="2" name="object 2"/>
          <p:cNvPicPr/>
          <p:nvPr/>
        </p:nvPicPr>
        <p:blipFill>
          <a:blip r:embed="rId3" cstate="print"/>
          <a:stretch>
            <a:fillRect/>
          </a:stretch>
        </p:blipFill>
        <p:spPr>
          <a:xfrm>
            <a:off x="4021836" y="204216"/>
            <a:ext cx="3943349" cy="676655"/>
          </a:xfrm>
          <a:prstGeom prst="rect">
            <a:avLst/>
          </a:prstGeom>
        </p:spPr>
      </p:pic>
      <p:sp>
        <p:nvSpPr>
          <p:cNvPr id="4" name="object 4"/>
          <p:cNvSpPr txBox="1"/>
          <p:nvPr/>
        </p:nvSpPr>
        <p:spPr>
          <a:xfrm>
            <a:off x="602216" y="966114"/>
            <a:ext cx="4350783" cy="889987"/>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rgbClr val="A50021"/>
                </a:solidFill>
                <a:cs typeface="Calibri"/>
              </a:rPr>
              <a:t>Space Data Link Security (SDLS) WG (G. </a:t>
            </a:r>
            <a:r>
              <a:rPr lang="en-US" sz="1300" b="1" spc="-5" dirty="0" err="1">
                <a:solidFill>
                  <a:srgbClr val="A50021"/>
                </a:solidFill>
                <a:cs typeface="Calibri"/>
              </a:rPr>
              <a:t>Moury</a:t>
            </a:r>
            <a:r>
              <a:rPr lang="en-US" sz="1300" b="1" spc="-5" dirty="0">
                <a:solidFill>
                  <a:srgbClr val="A50021"/>
                </a:solidFill>
                <a:cs typeface="Calibri"/>
              </a:rPr>
              <a:t> &amp; H. Weiss)</a:t>
            </a:r>
            <a:endParaRPr sz="1300" dirty="0">
              <a:latin typeface="Calibri"/>
              <a:cs typeface="Calibri"/>
            </a:endParaRP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355.0-B SDLS pink sheets </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350.11-G SDLS Extended Procedures</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350.5-G SDLS Core Protocol</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911.5-B SLE ROCF and 912.1-B SLE F-CLTU</a:t>
            </a:r>
          </a:p>
        </p:txBody>
      </p:sp>
      <p:sp>
        <p:nvSpPr>
          <p:cNvPr id="17" name="object 4"/>
          <p:cNvSpPr txBox="1"/>
          <p:nvPr/>
        </p:nvSpPr>
        <p:spPr>
          <a:xfrm>
            <a:off x="5621019" y="920949"/>
            <a:ext cx="4066598" cy="1336263"/>
          </a:xfrm>
          <a:prstGeom prst="rect">
            <a:avLst/>
          </a:prstGeom>
        </p:spPr>
        <p:txBody>
          <a:bodyPr vert="horz" wrap="square" lIns="0" tIns="12700" rIns="0" bIns="0" rtlCol="0">
            <a:spAutoFit/>
          </a:bodyPr>
          <a:lstStyle/>
          <a:p>
            <a:pPr marL="581025" lvl="1" indent="-223520">
              <a:lnSpc>
                <a:spcPct val="100000"/>
              </a:lnSpc>
              <a:buSzPct val="123076"/>
              <a:buFont typeface="Calibri"/>
              <a:buChar char="•"/>
              <a:tabLst>
                <a:tab pos="581660" algn="l"/>
              </a:tabLst>
            </a:pPr>
            <a:endParaRPr lang="en-US" sz="1100" b="1" dirty="0">
              <a:uFill>
                <a:solidFill>
                  <a:srgbClr val="000000"/>
                </a:solidFill>
              </a:uFill>
              <a:latin typeface="Calibri"/>
              <a:cs typeface="Calibri"/>
            </a:endParaRPr>
          </a:p>
          <a:p>
            <a:pPr marL="469265" lvl="1">
              <a:lnSpc>
                <a:spcPts val="1540"/>
              </a:lnSpc>
              <a:buSzPct val="123076"/>
              <a:tabLst>
                <a:tab pos="243840" algn="l"/>
                <a:tab pos="244475" algn="l"/>
              </a:tabLst>
            </a:pPr>
            <a:r>
              <a:rPr lang="en-US" sz="1100" dirty="0">
                <a:cs typeface="Calibri"/>
              </a:rPr>
              <a:t>Agency Review RIDs disposition</a:t>
            </a:r>
          </a:p>
          <a:p>
            <a:pPr marL="469265" lvl="1">
              <a:lnSpc>
                <a:spcPts val="1540"/>
              </a:lnSpc>
              <a:buSzPct val="123076"/>
              <a:tabLst>
                <a:tab pos="243840" algn="l"/>
                <a:tab pos="244475" algn="l"/>
              </a:tabLst>
            </a:pPr>
            <a:r>
              <a:rPr lang="en-US" sz="1100" dirty="0">
                <a:cs typeface="Calibri"/>
              </a:rPr>
              <a:t>Review contributions and produce final draft</a:t>
            </a:r>
          </a:p>
          <a:p>
            <a:pPr marL="469265" lvl="1">
              <a:lnSpc>
                <a:spcPts val="1540"/>
              </a:lnSpc>
              <a:buSzPct val="123076"/>
              <a:tabLst>
                <a:tab pos="243840" algn="l"/>
                <a:tab pos="244475" algn="l"/>
              </a:tabLst>
            </a:pPr>
            <a:r>
              <a:rPr lang="en-US" sz="1100" dirty="0">
                <a:cs typeface="Calibri"/>
              </a:rPr>
              <a:t>Update document to include new standards (USLP, SDLS-EP, …)</a:t>
            </a:r>
          </a:p>
          <a:p>
            <a:pPr marL="469265" lvl="1">
              <a:lnSpc>
                <a:spcPts val="1540"/>
              </a:lnSpc>
              <a:buSzPct val="123076"/>
              <a:tabLst>
                <a:tab pos="243840" algn="l"/>
                <a:tab pos="244475" algn="l"/>
              </a:tabLst>
            </a:pPr>
            <a:r>
              <a:rPr lang="en-US" sz="1100" dirty="0">
                <a:cs typeface="Calibri"/>
              </a:rPr>
              <a:t>Discussion of SDLS impact</a:t>
            </a: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18" name="object 4"/>
          <p:cNvSpPr txBox="1"/>
          <p:nvPr/>
        </p:nvSpPr>
        <p:spPr>
          <a:xfrm>
            <a:off x="569266" y="2228215"/>
            <a:ext cx="5221934" cy="1613262"/>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pt-BR" sz="1300" b="1" spc="-5" dirty="0">
                <a:solidFill>
                  <a:srgbClr val="A50021"/>
                </a:solidFill>
                <a:cs typeface="Calibri"/>
              </a:rPr>
              <a:t>Multispectral &amp; Hyperspectral Data Compression (MHDC) WG (M. Wong)</a:t>
            </a:r>
            <a:endParaRPr sz="1300" dirty="0">
              <a:latin typeface="Calibri"/>
              <a:cs typeface="Calibri"/>
            </a:endParaRP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120.2-G Near-Lossless Extension of CCSDS-123.0-B</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124.0-G Robust Compression of FL HK Data</a:t>
            </a: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125.0-B Raw SAR Compression </a:t>
            </a:r>
          </a:p>
          <a:p>
            <a:pPr marL="357505" lvl="1">
              <a:lnSpc>
                <a:spcPct val="100000"/>
              </a:lnSpc>
              <a:buSzPct val="123076"/>
              <a:tabLst>
                <a:tab pos="581660" algn="l"/>
              </a:tabLst>
            </a:pPr>
            <a:r>
              <a:rPr lang="en-US" sz="1100" b="1" dirty="0">
                <a:solidFill>
                  <a:srgbClr val="FF0000"/>
                </a:solidFill>
                <a:uFill>
                  <a:solidFill>
                    <a:srgbClr val="000000"/>
                  </a:solidFill>
                </a:uFill>
                <a:cs typeface="Calibri"/>
              </a:rPr>
              <a:t>ACHIEVEMENTS:</a:t>
            </a:r>
            <a:r>
              <a:rPr lang="en-US" sz="1100" b="1" dirty="0">
                <a:solidFill>
                  <a:srgbClr val="FFC000"/>
                </a:solidFill>
                <a:uFill>
                  <a:solidFill>
                    <a:srgbClr val="000000"/>
                  </a:solidFill>
                </a:uFill>
                <a:cs typeface="Calibri"/>
              </a:rPr>
              <a:t> </a:t>
            </a:r>
            <a:r>
              <a:rPr lang="en-US" sz="1100" dirty="0">
                <a:uFill>
                  <a:solidFill>
                    <a:srgbClr val="000000"/>
                  </a:solidFill>
                </a:uFill>
                <a:cs typeface="Calibri"/>
              </a:rPr>
              <a:t>124.0-B Robust Compression of FL HK Data Blue Book: (submitted for Agency review);</a:t>
            </a:r>
          </a:p>
          <a:p>
            <a:pPr marL="581025" lvl="1" indent="-223520">
              <a:lnSpc>
                <a:spcPct val="100000"/>
              </a:lnSpc>
              <a:buSzPct val="123076"/>
              <a:buFont typeface="Calibri"/>
              <a:buChar char="•"/>
              <a:tabLst>
                <a:tab pos="581660" algn="l"/>
              </a:tabLst>
            </a:pPr>
            <a:endParaRPr lang="en-US" sz="1100" b="1" dirty="0">
              <a:solidFill>
                <a:srgbClr val="FFC000"/>
              </a:solidFill>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21" name="object 4"/>
          <p:cNvSpPr txBox="1"/>
          <p:nvPr/>
        </p:nvSpPr>
        <p:spPr>
          <a:xfrm>
            <a:off x="569266" y="3841477"/>
            <a:ext cx="4536134" cy="1782539"/>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rgbClr val="A50021"/>
                </a:solidFill>
                <a:cs typeface="Calibri"/>
              </a:rPr>
              <a:t>Optical Communications WG (B. Edwards &amp; C. </a:t>
            </a:r>
            <a:r>
              <a:rPr lang="en-US" sz="1300" b="1" spc="-5" dirty="0" err="1">
                <a:solidFill>
                  <a:srgbClr val="A50021"/>
                </a:solidFill>
                <a:cs typeface="Calibri"/>
              </a:rPr>
              <a:t>Heese</a:t>
            </a:r>
            <a:r>
              <a:rPr lang="en-US" sz="1300" b="1" spc="-5" dirty="0">
                <a:solidFill>
                  <a:srgbClr val="A50021"/>
                </a:solidFill>
                <a:cs typeface="Calibri"/>
              </a:rPr>
              <a:t>)</a:t>
            </a:r>
            <a:endParaRPr sz="1300" dirty="0">
              <a:latin typeface="Calibri"/>
              <a:cs typeface="Calibri"/>
            </a:endParaRPr>
          </a:p>
          <a:p>
            <a:pPr marL="581025" lvl="1" indent="-223520">
              <a:lnSpc>
                <a:spcPct val="100000"/>
              </a:lnSpc>
              <a:buSzPct val="123076"/>
              <a:buFont typeface="Calibri"/>
              <a:buChar char="•"/>
              <a:tabLst>
                <a:tab pos="581660" algn="l"/>
              </a:tabLst>
            </a:pPr>
            <a:r>
              <a:rPr lang="en-US" sz="1100" b="1" dirty="0">
                <a:uFill>
                  <a:solidFill>
                    <a:srgbClr val="000000"/>
                  </a:solidFill>
                </a:uFill>
                <a:cs typeface="Calibri"/>
              </a:rPr>
              <a:t>Optical Communications C&amp;S for Optical On/Off Keying (O3K)</a:t>
            </a:r>
          </a:p>
          <a:p>
            <a:pPr marL="581025" lvl="1" indent="-223520">
              <a:buSzPct val="123076"/>
              <a:buFont typeface="Calibri"/>
              <a:buChar char="•"/>
              <a:tabLst>
                <a:tab pos="581660" algn="l"/>
              </a:tabLst>
            </a:pPr>
            <a:r>
              <a:rPr lang="en-US" sz="1100" b="1" dirty="0">
                <a:uFill>
                  <a:solidFill>
                    <a:srgbClr val="000000"/>
                  </a:solidFill>
                </a:uFill>
                <a:cs typeface="Calibri"/>
              </a:rPr>
              <a:t>CCSDS 141.1-M Atmospheric Characterization and Forecasting for Optical Link Operations</a:t>
            </a:r>
          </a:p>
          <a:p>
            <a:pPr marL="581025" lvl="1" indent="-223520">
              <a:buSzPct val="123076"/>
              <a:buFont typeface="Calibri"/>
              <a:buChar char="•"/>
              <a:tabLst>
                <a:tab pos="581660" algn="l"/>
              </a:tabLst>
            </a:pPr>
            <a:r>
              <a:rPr lang="en-US" sz="1100" b="1" dirty="0">
                <a:uFill>
                  <a:solidFill>
                    <a:srgbClr val="000000"/>
                  </a:solidFill>
                </a:uFill>
                <a:cs typeface="Calibri"/>
              </a:rPr>
              <a:t>NASA’s Optical Communications Terminal on Orion and the ISS</a:t>
            </a:r>
          </a:p>
          <a:p>
            <a:pPr marL="581025" lvl="1" indent="-223520">
              <a:buSzPct val="123076"/>
              <a:buFont typeface="Calibri"/>
              <a:buChar char="•"/>
              <a:tabLst>
                <a:tab pos="581660" algn="l"/>
              </a:tabLst>
            </a:pPr>
            <a:r>
              <a:rPr lang="en-US" sz="1100" b="1" dirty="0">
                <a:uFill>
                  <a:solidFill>
                    <a:srgbClr val="000000"/>
                  </a:solidFill>
                </a:uFill>
                <a:cs typeface="Calibri"/>
              </a:rPr>
              <a:t>NASA’s Terabyte Infrared Delivery (TBIRD) project</a:t>
            </a:r>
          </a:p>
          <a:p>
            <a:pPr marL="581025" lvl="1" indent="-223520">
              <a:buSzPct val="123076"/>
              <a:buFont typeface="Calibri"/>
              <a:buChar char="•"/>
              <a:tabLst>
                <a:tab pos="581660" algn="l"/>
              </a:tabLst>
            </a:pPr>
            <a:r>
              <a:rPr lang="en-US" sz="1100" b="1" dirty="0">
                <a:uFill>
                  <a:solidFill>
                    <a:srgbClr val="000000"/>
                  </a:solidFill>
                </a:uFill>
                <a:cs typeface="Calibri"/>
              </a:rPr>
              <a:t>Japanese Data Relay Satellite</a:t>
            </a:r>
          </a:p>
          <a:p>
            <a:pPr marL="581025" lvl="1" indent="-223520">
              <a:buSzPct val="123076"/>
              <a:buFont typeface="Calibri"/>
              <a:buChar char="•"/>
              <a:tabLst>
                <a:tab pos="581660"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23" name="object 4"/>
          <p:cNvSpPr txBox="1"/>
          <p:nvPr/>
        </p:nvSpPr>
        <p:spPr>
          <a:xfrm>
            <a:off x="5639554" y="3822739"/>
            <a:ext cx="4066598" cy="2113399"/>
          </a:xfrm>
          <a:prstGeom prst="rect">
            <a:avLst/>
          </a:prstGeom>
        </p:spPr>
        <p:txBody>
          <a:bodyPr vert="horz" wrap="square" lIns="0" tIns="12700" rIns="0" bIns="0" rtlCol="0">
            <a:spAutoFit/>
          </a:bodyPr>
          <a:lstStyle/>
          <a:p>
            <a:pPr marL="243204" indent="-231140">
              <a:lnSpc>
                <a:spcPct val="100000"/>
              </a:lnSpc>
              <a:spcBef>
                <a:spcPts val="100"/>
              </a:spcBef>
              <a:buSzPct val="123076"/>
              <a:buFont typeface="Calibri"/>
              <a:buChar char="•"/>
              <a:tabLst>
                <a:tab pos="243204" algn="l"/>
                <a:tab pos="243840" algn="l"/>
              </a:tabLst>
            </a:pPr>
            <a:r>
              <a:rPr lang="en-US" sz="1300" b="1" spc="-5" dirty="0">
                <a:solidFill>
                  <a:schemeClr val="bg1"/>
                </a:solidFill>
                <a:latin typeface="Calibri"/>
                <a:cs typeface="Calibri"/>
              </a:rPr>
              <a:t>Space Link Protocols WG</a:t>
            </a:r>
            <a:endParaRPr sz="1300" dirty="0">
              <a:solidFill>
                <a:schemeClr val="bg1"/>
              </a:solidFill>
              <a:latin typeface="Calibri"/>
              <a:cs typeface="Calibri"/>
            </a:endParaRPr>
          </a:p>
          <a:p>
            <a:pPr marL="469265" lvl="1">
              <a:lnSpc>
                <a:spcPts val="1540"/>
              </a:lnSpc>
              <a:buSzPct val="123076"/>
              <a:tabLst>
                <a:tab pos="243840" algn="l"/>
                <a:tab pos="244475" algn="l"/>
              </a:tabLst>
            </a:pPr>
            <a:r>
              <a:rPr lang="en-US" sz="1100" dirty="0">
                <a:latin typeface="Calibri"/>
                <a:cs typeface="Calibri"/>
              </a:rPr>
              <a:t>Finalize recommendations</a:t>
            </a:r>
          </a:p>
          <a:p>
            <a:pPr marL="469265" lvl="1">
              <a:lnSpc>
                <a:spcPts val="1540"/>
              </a:lnSpc>
              <a:buSzPct val="123076"/>
              <a:tabLst>
                <a:tab pos="243840" algn="l"/>
                <a:tab pos="244475" algn="l"/>
              </a:tabLst>
            </a:pPr>
            <a:r>
              <a:rPr lang="en-US" sz="1100" dirty="0">
                <a:latin typeface="Calibri"/>
                <a:cs typeface="Calibri"/>
              </a:rPr>
              <a:t>Agency review RIDs disposition </a:t>
            </a:r>
          </a:p>
          <a:p>
            <a:pPr marL="469265" lvl="1">
              <a:lnSpc>
                <a:spcPts val="1540"/>
              </a:lnSpc>
              <a:buSzPct val="123076"/>
              <a:tabLst>
                <a:tab pos="243840" algn="l"/>
                <a:tab pos="244475" algn="l"/>
              </a:tabLst>
            </a:pPr>
            <a:endParaRPr lang="en-US" sz="1100" dirty="0">
              <a:latin typeface="Calibri"/>
              <a:cs typeface="Calibri"/>
            </a:endParaRPr>
          </a:p>
          <a:p>
            <a:pPr marL="469265" lvl="1">
              <a:lnSpc>
                <a:spcPts val="1540"/>
              </a:lnSpc>
              <a:buSzPct val="123076"/>
              <a:tabLst>
                <a:tab pos="243840" algn="l"/>
                <a:tab pos="244475" algn="l"/>
              </a:tabLst>
            </a:pPr>
            <a:r>
              <a:rPr lang="en-US" sz="1100" dirty="0">
                <a:latin typeface="Calibri"/>
                <a:cs typeface="Calibri"/>
              </a:rPr>
              <a:t>Receive an update</a:t>
            </a:r>
          </a:p>
          <a:p>
            <a:pPr marL="469265" lvl="1">
              <a:lnSpc>
                <a:spcPts val="1540"/>
              </a:lnSpc>
              <a:buSzPct val="123076"/>
              <a:tabLst>
                <a:tab pos="243840" algn="l"/>
                <a:tab pos="244475" algn="l"/>
              </a:tabLst>
            </a:pPr>
            <a:r>
              <a:rPr lang="en-US" sz="1100" dirty="0">
                <a:cs typeface="Calibri"/>
              </a:rPr>
              <a:t>Receive an update</a:t>
            </a:r>
          </a:p>
          <a:p>
            <a:pPr marL="469265" lvl="1">
              <a:lnSpc>
                <a:spcPts val="1540"/>
              </a:lnSpc>
              <a:buSzPct val="123076"/>
              <a:tabLst>
                <a:tab pos="243840" algn="l"/>
                <a:tab pos="244475" algn="l"/>
              </a:tabLst>
            </a:pPr>
            <a:r>
              <a:rPr lang="en-US" sz="1100" dirty="0">
                <a:cs typeface="Calibri"/>
              </a:rPr>
              <a:t>Receive an update</a:t>
            </a:r>
          </a:p>
          <a:p>
            <a:pPr marL="469265" lvl="1">
              <a:lnSpc>
                <a:spcPts val="1540"/>
              </a:lnSpc>
              <a:buSzPct val="123076"/>
              <a:tabLst>
                <a:tab pos="243840" algn="l"/>
                <a:tab pos="244475" algn="l"/>
              </a:tabLst>
            </a:pPr>
            <a:endParaRPr lang="en-US" sz="1100" dirty="0">
              <a:solidFill>
                <a:srgbClr val="FFC000"/>
              </a:solidFill>
              <a:latin typeface="Calibri"/>
              <a:cs typeface="Calibri"/>
            </a:endParaRPr>
          </a:p>
          <a:p>
            <a:pPr marL="357505" lvl="1">
              <a:buSzPct val="123076"/>
              <a:tabLst>
                <a:tab pos="581660" algn="l"/>
              </a:tabLst>
            </a:pPr>
            <a:endParaRPr lang="en-US" sz="1100" b="1" u="sng" dirty="0">
              <a:uFill>
                <a:solidFill>
                  <a:srgbClr val="000000"/>
                </a:solidFill>
              </a:uFill>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
        <p:nvSpPr>
          <p:cNvPr id="11" name="object 14"/>
          <p:cNvSpPr txBox="1">
            <a:spLocks/>
          </p:cNvSpPr>
          <p:nvPr/>
        </p:nvSpPr>
        <p:spPr>
          <a:xfrm>
            <a:off x="0" y="6484502"/>
            <a:ext cx="1295400" cy="154529"/>
          </a:xfrm>
          <a:prstGeom prst="rect">
            <a:avLst/>
          </a:prstGeom>
        </p:spPr>
        <p:txBody>
          <a:bodyPr vert="horz" wrap="square" lIns="0" tIns="635" rIns="0" bIns="0" rtlCol="0">
            <a:spAutoFit/>
          </a:bodyPr>
          <a:lstStyle>
            <a:defPPr>
              <a:defRPr lang="en-US"/>
            </a:defPPr>
            <a:lvl1pPr marL="0" algn="l" defTabSz="914400" rtl="0" eaLnBrk="1" latinLnBrk="0" hangingPunct="1">
              <a:defRPr sz="1000" b="1" i="0" kern="1200">
                <a:solidFill>
                  <a:srgbClr val="3333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
              </a:spcBef>
            </a:pPr>
            <a:r>
              <a:rPr lang="en-US" spc="-5" dirty="0"/>
              <a:t>I. Aguilar &amp; G. Moury</a:t>
            </a:r>
          </a:p>
        </p:txBody>
      </p:sp>
    </p:spTree>
    <p:extLst>
      <p:ext uri="{BB962C8B-B14F-4D97-AF65-F5344CB8AC3E}">
        <p14:creationId xmlns:p14="http://schemas.microsoft.com/office/powerpoint/2010/main" val="122270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5375" y="1854396"/>
            <a:ext cx="8333885" cy="1692771"/>
          </a:xfrm>
          <a:prstGeom prst="rect">
            <a:avLst/>
          </a:prstGeom>
          <a:noFill/>
        </p:spPr>
        <p:txBody>
          <a:bodyPr wrap="square" rtlCol="0">
            <a:spAutoFit/>
          </a:bodyPr>
          <a:lstStyle/>
          <a:p>
            <a:r>
              <a:rPr lang="en-US" sz="2400" dirty="0"/>
              <a:t>Spacecraft Onboard Interface Services (SOIS)</a:t>
            </a:r>
          </a:p>
          <a:p>
            <a:r>
              <a:rPr lang="en-US" sz="2400" dirty="0"/>
              <a:t>Opening Plenary</a:t>
            </a:r>
          </a:p>
          <a:p>
            <a:endParaRPr lang="en-US" sz="2400" dirty="0"/>
          </a:p>
          <a:p>
            <a:r>
              <a:rPr lang="en-US" sz="1400" dirty="0"/>
              <a:t>Jonathan Wilmot (Area Director)</a:t>
            </a:r>
          </a:p>
          <a:p>
            <a:r>
              <a:rPr lang="en-US" sz="1400" dirty="0"/>
              <a:t>Xiongwen He      (Deputy Area Director)</a:t>
            </a:r>
          </a:p>
        </p:txBody>
      </p:sp>
      <p:sp>
        <p:nvSpPr>
          <p:cNvPr id="2" name="TextBox 1"/>
          <p:cNvSpPr txBox="1"/>
          <p:nvPr/>
        </p:nvSpPr>
        <p:spPr>
          <a:xfrm>
            <a:off x="5212685" y="4465935"/>
            <a:ext cx="2133918" cy="369332"/>
          </a:xfrm>
          <a:prstGeom prst="rect">
            <a:avLst/>
          </a:prstGeom>
          <a:noFill/>
        </p:spPr>
        <p:txBody>
          <a:bodyPr wrap="none" rtlCol="0">
            <a:spAutoFit/>
          </a:bodyPr>
          <a:lstStyle/>
          <a:p>
            <a:r>
              <a:rPr lang="en-US" dirty="0"/>
              <a:t>Fall 2021 Meetings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769174" y="855865"/>
            <a:ext cx="8628187" cy="5395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marL="290513" indent="-290513">
              <a:lnSpc>
                <a:spcPct val="120000"/>
              </a:lnSpc>
              <a:buClr>
                <a:srgbClr val="000000"/>
              </a:buClr>
              <a:buSzPct val="95000"/>
              <a:buFont typeface="ArialMT" charset="0"/>
              <a:buChar char="•"/>
            </a:pPr>
            <a:r>
              <a:rPr lang="en-US" sz="2000" dirty="0">
                <a:solidFill>
                  <a:srgbClr val="000099"/>
                </a:solidFill>
                <a:latin typeface="Calibri" pitchFamily="34" charset="0"/>
              </a:rPr>
              <a:t>Activities - Last Six months</a:t>
            </a:r>
          </a:p>
          <a:p>
            <a:pPr marL="747713" lvl="1" indent="-290513">
              <a:lnSpc>
                <a:spcPct val="120000"/>
              </a:lnSpc>
              <a:buClr>
                <a:srgbClr val="000000"/>
              </a:buClr>
              <a:buSzPct val="95000"/>
              <a:buFont typeface="Arial" panose="020B0604020202020204" pitchFamily="34" charset="0"/>
              <a:buChar char="−"/>
            </a:pPr>
            <a:r>
              <a:rPr lang="en-US" sz="1400" dirty="0"/>
              <a:t>Participated in a series of technical reviews of Artemis/Gateway XTCE and SEDS requirements documents </a:t>
            </a:r>
          </a:p>
          <a:p>
            <a:pPr marL="1204913" lvl="2" indent="-290513">
              <a:lnSpc>
                <a:spcPct val="120000"/>
              </a:lnSpc>
              <a:buClr>
                <a:srgbClr val="000000"/>
              </a:buClr>
              <a:buSzPct val="95000"/>
              <a:buFont typeface="Arial" panose="020B0604020202020204" pitchFamily="34" charset="0"/>
              <a:buChar char="−"/>
            </a:pPr>
            <a:r>
              <a:rPr lang="en-US" sz="1200" dirty="0"/>
              <a:t>Review limited to NASA, US industry, and Artemis partners: ESA, JAXA, CSA</a:t>
            </a:r>
          </a:p>
          <a:p>
            <a:pPr marL="1204913" lvl="2" indent="-290513">
              <a:lnSpc>
                <a:spcPct val="120000"/>
              </a:lnSpc>
              <a:buClr>
                <a:srgbClr val="000000"/>
              </a:buClr>
              <a:buSzPct val="95000"/>
              <a:buFont typeface="Arial" panose="020B0604020202020204" pitchFamily="34" charset="0"/>
              <a:buChar char="−"/>
            </a:pPr>
            <a:r>
              <a:rPr lang="en-US" sz="1200" dirty="0"/>
              <a:t>Feedback incorporated as part of recent Pink sheet review</a:t>
            </a:r>
          </a:p>
          <a:p>
            <a:pPr marL="747713" lvl="1" indent="-290513">
              <a:lnSpc>
                <a:spcPct val="120000"/>
              </a:lnSpc>
              <a:buClr>
                <a:srgbClr val="000000"/>
              </a:buClr>
              <a:buSzPct val="95000"/>
              <a:buFont typeface="Arial" panose="020B0604020202020204" pitchFamily="34" charset="0"/>
              <a:buChar char="−"/>
            </a:pPr>
            <a:r>
              <a:rPr lang="en-US" sz="1400" dirty="0"/>
              <a:t>SEDS pink sheet agency review complete</a:t>
            </a:r>
          </a:p>
          <a:p>
            <a:pPr marL="747713" lvl="1" indent="-290513">
              <a:lnSpc>
                <a:spcPct val="120000"/>
              </a:lnSpc>
              <a:buClr>
                <a:srgbClr val="000000"/>
              </a:buClr>
              <a:buSzPct val="95000"/>
              <a:buFont typeface="Arial" panose="020B0604020202020204" pitchFamily="34" charset="0"/>
              <a:buChar char="−"/>
            </a:pPr>
            <a:r>
              <a:rPr lang="en-US" sz="1400" dirty="0"/>
              <a:t>Submitted  SOIS/MOIMS orange book for publication</a:t>
            </a:r>
          </a:p>
          <a:p>
            <a:pPr marL="747713" lvl="1" indent="-290513">
              <a:lnSpc>
                <a:spcPct val="120000"/>
              </a:lnSpc>
              <a:buClr>
                <a:srgbClr val="000000"/>
              </a:buClr>
              <a:buSzPct val="95000"/>
              <a:buFont typeface="Arial" panose="020B0604020202020204" pitchFamily="34" charset="0"/>
              <a:buChar char="−"/>
            </a:pPr>
            <a:r>
              <a:rPr lang="en-US" sz="1400" dirty="0"/>
              <a:t>Created SEDS DTN operational interfaces and MIB data sheet</a:t>
            </a:r>
          </a:p>
          <a:p>
            <a:pPr marL="747713" lvl="1" indent="-290513">
              <a:lnSpc>
                <a:spcPct val="120000"/>
              </a:lnSpc>
              <a:buClr>
                <a:srgbClr val="000000"/>
              </a:buClr>
              <a:buSzPct val="95000"/>
              <a:buFont typeface="Arial" panose="020B0604020202020204" pitchFamily="34" charset="0"/>
              <a:buChar char="−"/>
            </a:pPr>
            <a:r>
              <a:rPr lang="en-US" sz="1400" dirty="0"/>
              <a:t>Coordinated with Cross Support Services (CSS) area on Functional Resource Model/SEDS</a:t>
            </a:r>
          </a:p>
          <a:p>
            <a:pPr marL="290513" indent="-290513">
              <a:lnSpc>
                <a:spcPct val="120000"/>
              </a:lnSpc>
              <a:buClr>
                <a:srgbClr val="000000"/>
              </a:buClr>
              <a:buSzPct val="95000"/>
              <a:buFont typeface="ArialMT" charset="0"/>
              <a:buChar char="•"/>
            </a:pPr>
            <a:r>
              <a:rPr lang="en-US" sz="2000" dirty="0">
                <a:solidFill>
                  <a:srgbClr val="000099"/>
                </a:solidFill>
                <a:latin typeface="Calibri" pitchFamily="34" charset="0"/>
              </a:rPr>
              <a:t>Upcoming Meeting goals</a:t>
            </a:r>
          </a:p>
          <a:p>
            <a:pPr marL="509587" lvl="1" indent="-290513">
              <a:lnSpc>
                <a:spcPct val="120000"/>
              </a:lnSpc>
              <a:buClr>
                <a:srgbClr val="000000"/>
              </a:buClr>
              <a:buSzPct val="95000"/>
              <a:buFont typeface="Arial" panose="020B0604020202020204" pitchFamily="34" charset="0"/>
              <a:buChar char="−"/>
            </a:pPr>
            <a:r>
              <a:rPr lang="en-US" sz="1400" dirty="0"/>
              <a:t> Finalize 870.1, 876.1, 870.0 with inputs from Pink sheet review and Artemis feedback</a:t>
            </a:r>
          </a:p>
          <a:p>
            <a:pPr lvl="2" indent="-290513">
              <a:lnSpc>
                <a:spcPct val="120000"/>
              </a:lnSpc>
              <a:buClr>
                <a:srgbClr val="000000"/>
              </a:buClr>
              <a:buSzPct val="95000"/>
              <a:buFont typeface="Arial" panose="020B0604020202020204" pitchFamily="34" charset="0"/>
              <a:buChar char="▫"/>
            </a:pPr>
            <a:r>
              <a:rPr lang="en-US" sz="1400" dirty="0"/>
              <a:t>Discuss SEDS application to configuration data (Tables, files, memory loads,…)</a:t>
            </a:r>
          </a:p>
          <a:p>
            <a:pPr lvl="2" indent="-290513">
              <a:lnSpc>
                <a:spcPct val="120000"/>
              </a:lnSpc>
              <a:buClr>
                <a:srgbClr val="000000"/>
              </a:buClr>
              <a:buSzPct val="95000"/>
              <a:buFont typeface="Arial" panose="020B0604020202020204" pitchFamily="34" charset="0"/>
              <a:buChar char="▫"/>
            </a:pPr>
            <a:r>
              <a:rPr lang="en-US" sz="1400" dirty="0"/>
              <a:t>Discuss SEDS tooling needs (Use cases)</a:t>
            </a:r>
          </a:p>
          <a:p>
            <a:pPr lvl="3" indent="-290513">
              <a:lnSpc>
                <a:spcPct val="120000"/>
              </a:lnSpc>
              <a:buClr>
                <a:srgbClr val="000000"/>
              </a:buClr>
              <a:buSzPct val="95000"/>
              <a:buFont typeface="Arial" panose="020B0604020202020204" pitchFamily="34" charset="0"/>
              <a:buChar char="−"/>
            </a:pPr>
            <a:r>
              <a:rPr lang="en-US" sz="1400" dirty="0"/>
              <a:t>Artemis Mission Control Center (MCC) looking for editing and display tools</a:t>
            </a:r>
          </a:p>
          <a:p>
            <a:pPr lvl="1" indent="-290513">
              <a:lnSpc>
                <a:spcPct val="120000"/>
              </a:lnSpc>
              <a:buClr>
                <a:srgbClr val="000000"/>
              </a:buClr>
              <a:buSzPct val="95000"/>
              <a:buFont typeface="Arial" panose="020B0604020202020204" pitchFamily="34" charset="0"/>
              <a:buChar char="−"/>
            </a:pPr>
            <a:r>
              <a:rPr lang="en-US" sz="1400" dirty="0"/>
              <a:t>Develop green book material on relationship of component SEDS and deployment SEDS</a:t>
            </a:r>
          </a:p>
          <a:p>
            <a:pPr marL="509587" lvl="1" indent="-290513">
              <a:lnSpc>
                <a:spcPct val="120000"/>
              </a:lnSpc>
              <a:buClr>
                <a:srgbClr val="000000"/>
              </a:buClr>
              <a:buSzPct val="95000"/>
              <a:buFont typeface="Arial" panose="020B0604020202020204" pitchFamily="34" charset="0"/>
              <a:buChar char="−"/>
            </a:pPr>
            <a:r>
              <a:rPr lang="en-US" sz="1400" dirty="0"/>
              <a:t>Present DTN SEDS to SIS-DTN WG during fall meeting, work DTN Network Management group</a:t>
            </a:r>
          </a:p>
          <a:p>
            <a:pPr marL="966787" lvl="2" indent="-290513">
              <a:lnSpc>
                <a:spcPct val="120000"/>
              </a:lnSpc>
              <a:buClr>
                <a:srgbClr val="000000"/>
              </a:buClr>
              <a:buSzPct val="95000"/>
              <a:buFont typeface="Arial" panose="020B0604020202020204" pitchFamily="34" charset="0"/>
              <a:buChar char="−"/>
            </a:pPr>
            <a:r>
              <a:rPr lang="en-US" sz="1400" dirty="0"/>
              <a:t>DTN BP encoding in SEDS has highlighted issues in the IETF DTN standard</a:t>
            </a:r>
          </a:p>
          <a:p>
            <a:pPr marL="509587" lvl="1" indent="-290513">
              <a:lnSpc>
                <a:spcPct val="120000"/>
              </a:lnSpc>
              <a:buClr>
                <a:srgbClr val="000000"/>
              </a:buClr>
              <a:buSzPct val="95000"/>
              <a:buFont typeface="Arial" panose="020B0604020202020204" pitchFamily="34" charset="0"/>
              <a:buChar char="−"/>
            </a:pPr>
            <a:r>
              <a:rPr lang="en-US" sz="1400" dirty="0"/>
              <a:t>Coordinate with Cross Support Services (CSS) area and SEA on Functional Resource Model/SEDS mapping of operational interfaces and MIBs</a:t>
            </a:r>
          </a:p>
          <a:p>
            <a:pPr marL="509587" lvl="1" indent="-290513">
              <a:lnSpc>
                <a:spcPct val="120000"/>
              </a:lnSpc>
              <a:buClr>
                <a:srgbClr val="000000"/>
              </a:buClr>
              <a:buSzPct val="95000"/>
              <a:buFont typeface="Arial" panose="020B0604020202020204" pitchFamily="34" charset="0"/>
              <a:buChar char="−"/>
            </a:pPr>
            <a:r>
              <a:rPr lang="en-US" sz="1400" dirty="0"/>
              <a:t>Access resources and discuss WG future plans</a:t>
            </a:r>
          </a:p>
          <a:p>
            <a:pPr lvl="2">
              <a:lnSpc>
                <a:spcPct val="120000"/>
              </a:lnSpc>
              <a:buClr>
                <a:srgbClr val="000000"/>
              </a:buClr>
              <a:buSzPct val="95000"/>
            </a:pPr>
            <a:endParaRPr lang="en-US" sz="1400" dirty="0"/>
          </a:p>
          <a:p>
            <a:pPr>
              <a:buNone/>
            </a:pPr>
            <a:endParaRPr lang="en-US" sz="1500" dirty="0">
              <a:latin typeface="Calibri" pitchFamily="34" charset="0"/>
            </a:endParaRPr>
          </a:p>
          <a:p>
            <a:pPr lvl="1">
              <a:lnSpc>
                <a:spcPct val="120000"/>
              </a:lnSpc>
              <a:buClr>
                <a:srgbClr val="000000"/>
              </a:buClr>
              <a:buSzPct val="95000"/>
            </a:pPr>
            <a:endParaRPr lang="en-US" sz="1400" dirty="0"/>
          </a:p>
          <a:p>
            <a:pPr>
              <a:lnSpc>
                <a:spcPct val="120000"/>
              </a:lnSpc>
            </a:pPr>
            <a:endParaRPr lang="en-US" sz="1400" dirty="0">
              <a:latin typeface="Arial" pitchFamily="34" charset="0"/>
              <a:cs typeface="Arial" pitchFamily="34" charset="0"/>
              <a:sym typeface="Arial" pitchFamily="34" charset="0"/>
            </a:endParaRPr>
          </a:p>
          <a:p>
            <a:pPr>
              <a:lnSpc>
                <a:spcPct val="120000"/>
              </a:lnSpc>
              <a:buClr>
                <a:srgbClr val="000000"/>
              </a:buClr>
              <a:buSzPct val="95000"/>
            </a:pPr>
            <a:endParaRPr lang="en-US" sz="1200" dirty="0"/>
          </a:p>
          <a:p>
            <a:pPr>
              <a:lnSpc>
                <a:spcPct val="120000"/>
              </a:lnSpc>
              <a:buClr>
                <a:srgbClr val="000000"/>
              </a:buClr>
              <a:buSzPct val="95000"/>
            </a:pPr>
            <a:endParaRPr lang="en-US" sz="1200" dirty="0"/>
          </a:p>
          <a:p>
            <a:pPr>
              <a:lnSpc>
                <a:spcPct val="120000"/>
              </a:lnSpc>
              <a:buClr>
                <a:srgbClr val="000000"/>
              </a:buClr>
              <a:buSzPct val="95000"/>
            </a:pPr>
            <a:endParaRPr lang="en-US" sz="1200" dirty="0"/>
          </a:p>
          <a:p>
            <a:pPr>
              <a:lnSpc>
                <a:spcPct val="120000"/>
              </a:lnSpc>
              <a:buClr>
                <a:srgbClr val="000000"/>
              </a:buClr>
              <a:buSzPct val="95000"/>
            </a:pPr>
            <a:endParaRPr lang="en-US" sz="1200" dirty="0"/>
          </a:p>
          <a:p>
            <a:pPr>
              <a:lnSpc>
                <a:spcPct val="120000"/>
              </a:lnSpc>
              <a:buClr>
                <a:srgbClr val="000000"/>
              </a:buClr>
              <a:buSzPct val="95000"/>
            </a:pPr>
            <a:endParaRPr lang="en-US" sz="1200" dirty="0"/>
          </a:p>
          <a:p>
            <a:pPr>
              <a:lnSpc>
                <a:spcPct val="120000"/>
              </a:lnSpc>
              <a:buClr>
                <a:srgbClr val="000000"/>
              </a:buClr>
              <a:buSzPct val="95000"/>
            </a:pPr>
            <a:endParaRPr lang="en-US" sz="1200" dirty="0"/>
          </a:p>
          <a:p>
            <a:pPr>
              <a:lnSpc>
                <a:spcPct val="120000"/>
              </a:lnSpc>
              <a:buClr>
                <a:srgbClr val="000000"/>
              </a:buClr>
              <a:buSzPct val="95000"/>
            </a:pPr>
            <a:endParaRPr lang="en-US" sz="1200" dirty="0"/>
          </a:p>
          <a:p>
            <a:pPr>
              <a:lnSpc>
                <a:spcPct val="120000"/>
              </a:lnSpc>
              <a:buClr>
                <a:srgbClr val="000000"/>
              </a:buClr>
              <a:buSzPct val="95000"/>
            </a:pPr>
            <a:endParaRPr lang="en-US" sz="1200" dirty="0"/>
          </a:p>
        </p:txBody>
      </p:sp>
      <p:sp>
        <p:nvSpPr>
          <p:cNvPr id="2" name="Title 1">
            <a:extLst>
              <a:ext uri="{FF2B5EF4-FFF2-40B4-BE49-F238E27FC236}">
                <a16:creationId xmlns:a16="http://schemas.microsoft.com/office/drawing/2014/main" id="{A6CCE9D2-61CE-4FBE-866A-EE8C211582AE}"/>
              </a:ext>
            </a:extLst>
          </p:cNvPr>
          <p:cNvSpPr>
            <a:spLocks noGrp="1"/>
          </p:cNvSpPr>
          <p:nvPr>
            <p:ph type="title"/>
          </p:nvPr>
        </p:nvSpPr>
        <p:spPr>
          <a:xfrm>
            <a:off x="1981199" y="126170"/>
            <a:ext cx="8229600" cy="427608"/>
          </a:xfrm>
        </p:spPr>
        <p:txBody>
          <a:bodyPr/>
          <a:lstStyle/>
          <a:p>
            <a:r>
              <a:rPr lang="en-US" dirty="0"/>
              <a:t>SOIS-App Fall Meeting</a:t>
            </a:r>
            <a:br>
              <a:rPr lang="en-US" dirty="0"/>
            </a:br>
            <a:endParaRPr lang="en-US" dirty="0"/>
          </a:p>
        </p:txBody>
      </p:sp>
    </p:spTree>
    <p:extLst>
      <p:ext uri="{BB962C8B-B14F-4D97-AF65-F5344CB8AC3E}">
        <p14:creationId xmlns:p14="http://schemas.microsoft.com/office/powerpoint/2010/main" val="414404142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781906" y="1086295"/>
            <a:ext cx="8628187" cy="4915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marL="290513" lvl="1" indent="-290513">
              <a:lnSpc>
                <a:spcPct val="120000"/>
              </a:lnSpc>
              <a:buClr>
                <a:srgbClr val="000000"/>
              </a:buClr>
              <a:buSzPct val="95000"/>
              <a:buFont typeface="ArialMT" charset="0"/>
              <a:buChar char="•"/>
            </a:pPr>
            <a:r>
              <a:rPr lang="en-US" sz="2400" dirty="0">
                <a:solidFill>
                  <a:srgbClr val="000099"/>
                </a:solidFill>
                <a:latin typeface="Calibri" pitchFamily="34" charset="0"/>
              </a:rPr>
              <a:t>Activities - Last Six months</a:t>
            </a:r>
          </a:p>
          <a:p>
            <a:pPr marL="747713" lvl="1" indent="-290513">
              <a:lnSpc>
                <a:spcPct val="120000"/>
              </a:lnSpc>
              <a:buClr>
                <a:srgbClr val="000000"/>
              </a:buClr>
              <a:buSzPct val="95000"/>
              <a:buFont typeface="Arial" panose="020B0604020202020204" pitchFamily="34" charset="0"/>
              <a:buChar char="−"/>
            </a:pPr>
            <a:r>
              <a:rPr lang="en-US" dirty="0"/>
              <a:t>Minimal</a:t>
            </a:r>
          </a:p>
          <a:p>
            <a:pPr marL="747713" lvl="1" indent="-290513">
              <a:lnSpc>
                <a:spcPct val="120000"/>
              </a:lnSpc>
              <a:buClr>
                <a:srgbClr val="000000"/>
              </a:buClr>
              <a:buSzPct val="95000"/>
              <a:buFont typeface="Arial" panose="020B0604020202020204" pitchFamily="34" charset="0"/>
              <a:buChar char="−"/>
            </a:pPr>
            <a:r>
              <a:rPr lang="en-US" dirty="0"/>
              <a:t>Staff supporting higher priority flight projects</a:t>
            </a:r>
          </a:p>
          <a:p>
            <a:pPr marL="747713" lvl="1" indent="-290513">
              <a:lnSpc>
                <a:spcPct val="120000"/>
              </a:lnSpc>
              <a:buClr>
                <a:srgbClr val="000000"/>
              </a:buClr>
              <a:buSzPct val="95000"/>
              <a:buFont typeface="Arial" panose="020B0604020202020204" pitchFamily="34" charset="0"/>
              <a:buChar char="−"/>
            </a:pPr>
            <a:r>
              <a:rPr lang="en-US" dirty="0"/>
              <a:t>5-year reviews are late</a:t>
            </a:r>
          </a:p>
          <a:p>
            <a:pPr marL="290513" indent="-290513">
              <a:lnSpc>
                <a:spcPct val="120000"/>
              </a:lnSpc>
              <a:buClr>
                <a:srgbClr val="000000"/>
              </a:buClr>
              <a:buSzPct val="95000"/>
              <a:buFont typeface="ArialMT" charset="0"/>
              <a:buChar char="•"/>
            </a:pPr>
            <a:r>
              <a:rPr lang="en-US" sz="2400" dirty="0">
                <a:solidFill>
                  <a:srgbClr val="000099"/>
                </a:solidFill>
                <a:latin typeface="Calibri" pitchFamily="34" charset="0"/>
              </a:rPr>
              <a:t>Upcoming Meeting goals</a:t>
            </a:r>
          </a:p>
          <a:p>
            <a:pPr marL="747713" lvl="1" indent="-290513">
              <a:lnSpc>
                <a:spcPct val="120000"/>
              </a:lnSpc>
              <a:buClr>
                <a:srgbClr val="000000"/>
              </a:buClr>
              <a:buSzPct val="95000"/>
              <a:buFont typeface="Arial" panose="020B0604020202020204" pitchFamily="34" charset="0"/>
              <a:buChar char="−"/>
            </a:pPr>
            <a:r>
              <a:rPr lang="en-US" dirty="0"/>
              <a:t>Develop plan to address staffing issues </a:t>
            </a:r>
          </a:p>
          <a:p>
            <a:pPr marL="747713" lvl="1" indent="-290513">
              <a:lnSpc>
                <a:spcPct val="120000"/>
              </a:lnSpc>
              <a:buClr>
                <a:srgbClr val="000000"/>
              </a:buClr>
              <a:buSzPct val="95000"/>
              <a:buFont typeface="Arial" panose="020B0604020202020204" pitchFamily="34" charset="0"/>
              <a:buChar char="−"/>
            </a:pPr>
            <a:r>
              <a:rPr lang="en-US" dirty="0"/>
              <a:t>Discuss book priorities </a:t>
            </a:r>
          </a:p>
          <a:p>
            <a:pPr marL="747713" lvl="1" indent="-290513">
              <a:lnSpc>
                <a:spcPct val="120000"/>
              </a:lnSpc>
              <a:buClr>
                <a:srgbClr val="000000"/>
              </a:buClr>
              <a:buSzPct val="95000"/>
              <a:buFont typeface="Arial" panose="020B0604020202020204" pitchFamily="34" charset="0"/>
              <a:buChar char="−"/>
            </a:pPr>
            <a:r>
              <a:rPr lang="en-US" dirty="0"/>
              <a:t>Analysis of upcoming mission needs highlight a disconnect between useability/applicability of some existing books and future mission requirements</a:t>
            </a:r>
          </a:p>
          <a:p>
            <a:pPr marL="747713" lvl="1" indent="-290513">
              <a:lnSpc>
                <a:spcPct val="120000"/>
              </a:lnSpc>
              <a:buClr>
                <a:srgbClr val="000000"/>
              </a:buClr>
              <a:buSzPct val="95000"/>
              <a:buFont typeface="Arial" panose="020B0604020202020204" pitchFamily="34" charset="0"/>
              <a:buChar char="−"/>
            </a:pPr>
            <a:r>
              <a:rPr lang="en-US" dirty="0"/>
              <a:t>Significant mission use case for updating Synchronization Service book (in 5-year review). </a:t>
            </a:r>
          </a:p>
          <a:p>
            <a:pPr marL="1204913" lvl="2" indent="-290513">
              <a:lnSpc>
                <a:spcPct val="120000"/>
              </a:lnSpc>
              <a:buClr>
                <a:srgbClr val="000000"/>
              </a:buClr>
              <a:buSzPct val="95000"/>
              <a:buFont typeface="Arial" panose="020B0604020202020204" pitchFamily="34" charset="0"/>
              <a:buChar char="−"/>
            </a:pPr>
            <a:r>
              <a:rPr lang="en-US" dirty="0"/>
              <a:t>Coordinate with SEA-Time</a:t>
            </a:r>
          </a:p>
          <a:p>
            <a:pPr>
              <a:lnSpc>
                <a:spcPct val="120000"/>
              </a:lnSpc>
            </a:pPr>
            <a:endParaRPr lang="en-US" dirty="0">
              <a:latin typeface="Arial" pitchFamily="34" charset="0"/>
              <a:cs typeface="Arial" pitchFamily="34" charset="0"/>
              <a:sym typeface="Arial" pitchFamily="34" charset="0"/>
            </a:endParaRPr>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p:txBody>
      </p:sp>
      <p:sp>
        <p:nvSpPr>
          <p:cNvPr id="2" name="Title 1">
            <a:extLst>
              <a:ext uri="{FF2B5EF4-FFF2-40B4-BE49-F238E27FC236}">
                <a16:creationId xmlns:a16="http://schemas.microsoft.com/office/drawing/2014/main" id="{A6CCE9D2-61CE-4FBE-866A-EE8C211582AE}"/>
              </a:ext>
            </a:extLst>
          </p:cNvPr>
          <p:cNvSpPr>
            <a:spLocks noGrp="1"/>
          </p:cNvSpPr>
          <p:nvPr>
            <p:ph type="title"/>
          </p:nvPr>
        </p:nvSpPr>
        <p:spPr>
          <a:xfrm>
            <a:off x="1981199" y="126170"/>
            <a:ext cx="8229600" cy="427608"/>
          </a:xfrm>
        </p:spPr>
        <p:txBody>
          <a:bodyPr/>
          <a:lstStyle/>
          <a:p>
            <a:r>
              <a:rPr lang="en-US" dirty="0"/>
              <a:t>SOIS-Subnet Fall Meeting </a:t>
            </a:r>
            <a:br>
              <a:rPr lang="en-US" dirty="0"/>
            </a:br>
            <a:endParaRPr lang="en-US" dirty="0"/>
          </a:p>
        </p:txBody>
      </p:sp>
    </p:spTree>
    <p:extLst>
      <p:ext uri="{BB962C8B-B14F-4D97-AF65-F5344CB8AC3E}">
        <p14:creationId xmlns:p14="http://schemas.microsoft.com/office/powerpoint/2010/main" val="294036999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769174" y="932675"/>
            <a:ext cx="8666592" cy="53190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marL="290513" lvl="1" indent="-290513">
              <a:lnSpc>
                <a:spcPct val="120000"/>
              </a:lnSpc>
              <a:buClr>
                <a:srgbClr val="000000"/>
              </a:buClr>
              <a:buSzPct val="95000"/>
              <a:buFont typeface="ArialMT" charset="0"/>
              <a:buChar char="•"/>
            </a:pPr>
            <a:r>
              <a:rPr lang="en-US" sz="2400" dirty="0">
                <a:solidFill>
                  <a:srgbClr val="000099"/>
                </a:solidFill>
                <a:latin typeface="Calibri" pitchFamily="34" charset="0"/>
              </a:rPr>
              <a:t>Activities - Last Six months</a:t>
            </a:r>
          </a:p>
          <a:p>
            <a:pPr marL="742950" lvl="1" indent="-285750">
              <a:lnSpc>
                <a:spcPct val="120000"/>
              </a:lnSpc>
              <a:buFont typeface="Arial" panose="020B0604020202020204" pitchFamily="34" charset="0"/>
              <a:buChar char="•"/>
            </a:pPr>
            <a:r>
              <a:rPr lang="en-US" dirty="0"/>
              <a:t>Processed Agency RIDs for CCSDS 883.0-R-1, </a:t>
            </a:r>
          </a:p>
          <a:p>
            <a:pPr marL="742950" lvl="1" indent="-285750">
              <a:lnSpc>
                <a:spcPct val="120000"/>
              </a:lnSpc>
              <a:buFont typeface="Arial" panose="020B0604020202020204" pitchFamily="34" charset="0"/>
              <a:buChar char="•"/>
            </a:pPr>
            <a:r>
              <a:rPr lang="en-US" dirty="0"/>
              <a:t>Processed CESG poll conditions for CCSDS 883.0-R-1 publication</a:t>
            </a:r>
          </a:p>
          <a:p>
            <a:pPr marL="742950" lvl="1" indent="-285750">
              <a:lnSpc>
                <a:spcPct val="120000"/>
              </a:lnSpc>
              <a:buFont typeface="Arial" panose="020B0604020202020204" pitchFamily="34" charset="0"/>
              <a:buChar char="•"/>
            </a:pPr>
            <a:r>
              <a:rPr lang="en-US" dirty="0"/>
              <a:t>Began on 3GPP band survey for lunar surface spectrum trade study (via NASA 3GPP WG)</a:t>
            </a:r>
          </a:p>
          <a:p>
            <a:pPr marL="742950" lvl="1" indent="-285750">
              <a:lnSpc>
                <a:spcPct val="120000"/>
              </a:lnSpc>
              <a:buFont typeface="Arial" panose="020B0604020202020204" pitchFamily="34" charset="0"/>
              <a:buChar char="•"/>
            </a:pPr>
            <a:r>
              <a:rPr lang="en-US" dirty="0"/>
              <a:t>Conducted bi-weekly WG </a:t>
            </a:r>
            <a:r>
              <a:rPr lang="en-US" dirty="0" err="1"/>
              <a:t>tagups</a:t>
            </a:r>
            <a:endParaRPr lang="en-US" dirty="0"/>
          </a:p>
          <a:p>
            <a:pPr marL="1200150" lvl="2" indent="-285750">
              <a:lnSpc>
                <a:spcPct val="120000"/>
              </a:lnSpc>
              <a:buFont typeface="Arial" panose="020B0604020202020204" pitchFamily="34" charset="0"/>
              <a:buChar char="•"/>
            </a:pPr>
            <a:r>
              <a:rPr lang="en-US" sz="1400" dirty="0"/>
              <a:t>Document editing</a:t>
            </a:r>
          </a:p>
          <a:p>
            <a:pPr marL="1200150" lvl="2" indent="-285750">
              <a:lnSpc>
                <a:spcPct val="120000"/>
              </a:lnSpc>
              <a:buFont typeface="Arial" panose="020B0604020202020204" pitchFamily="34" charset="0"/>
              <a:buChar char="•"/>
            </a:pPr>
            <a:r>
              <a:rPr lang="en-US" sz="1400" dirty="0"/>
              <a:t>Interoperability testing progress review</a:t>
            </a:r>
          </a:p>
          <a:p>
            <a:pPr marL="1200150" lvl="2" indent="-285750">
              <a:lnSpc>
                <a:spcPct val="120000"/>
              </a:lnSpc>
              <a:buFont typeface="Arial" panose="020B0604020202020204" pitchFamily="34" charset="0"/>
              <a:buChar char="•"/>
            </a:pPr>
            <a:r>
              <a:rPr lang="en-US" sz="1400" dirty="0"/>
              <a:t>Stakeholder coordination (e.g., Nokia lunar LTE demonstration team, NASA spectrum)</a:t>
            </a:r>
            <a:endParaRPr lang="en-US" dirty="0"/>
          </a:p>
          <a:p>
            <a:pPr marL="290513" lvl="1" indent="-290513">
              <a:lnSpc>
                <a:spcPct val="120000"/>
              </a:lnSpc>
              <a:buClr>
                <a:srgbClr val="000000"/>
              </a:buClr>
              <a:buSzPct val="95000"/>
              <a:buFont typeface="ArialMT" charset="0"/>
              <a:buChar char="•"/>
            </a:pPr>
            <a:r>
              <a:rPr lang="en-US" sz="2400" dirty="0">
                <a:solidFill>
                  <a:srgbClr val="000099"/>
                </a:solidFill>
                <a:latin typeface="Calibri" pitchFamily="34" charset="0"/>
              </a:rPr>
              <a:t>Meeting Objectives</a:t>
            </a:r>
          </a:p>
          <a:p>
            <a:pPr marL="747713" lvl="1" indent="-290513">
              <a:lnSpc>
                <a:spcPct val="120000"/>
              </a:lnSpc>
              <a:buClr>
                <a:srgbClr val="000000"/>
              </a:buClr>
              <a:buSzPct val="95000"/>
              <a:buFont typeface="ArialMT" charset="0"/>
              <a:buChar char="•"/>
            </a:pPr>
            <a:r>
              <a:rPr lang="en-US" dirty="0"/>
              <a:t>Finalize resolution of CESG poll conditions for 883.0-R-1</a:t>
            </a:r>
          </a:p>
          <a:p>
            <a:pPr marL="1204913" lvl="2" indent="-290513">
              <a:lnSpc>
                <a:spcPct val="120000"/>
              </a:lnSpc>
              <a:buClr>
                <a:srgbClr val="000000"/>
              </a:buClr>
              <a:buSzPct val="95000"/>
              <a:buFont typeface="ArialMT" charset="0"/>
              <a:buChar char="•"/>
            </a:pPr>
            <a:r>
              <a:rPr lang="en-US" dirty="0"/>
              <a:t>Primarily DTN adaptation profile diagram details</a:t>
            </a:r>
          </a:p>
          <a:p>
            <a:pPr marL="747713" lvl="1" indent="-290513">
              <a:lnSpc>
                <a:spcPct val="120000"/>
              </a:lnSpc>
              <a:buClr>
                <a:srgbClr val="000000"/>
              </a:buClr>
              <a:buSzPct val="95000"/>
              <a:buFont typeface="ArialMT" charset="0"/>
              <a:buChar char="•"/>
            </a:pPr>
            <a:r>
              <a:rPr lang="en-US" dirty="0"/>
              <a:t>Begin composition of follow-on pink sheets to add roaming scenarios</a:t>
            </a:r>
          </a:p>
          <a:p>
            <a:pPr marL="747713" lvl="1" indent="-290513">
              <a:lnSpc>
                <a:spcPct val="120000"/>
              </a:lnSpc>
              <a:buClr>
                <a:srgbClr val="000000"/>
              </a:buClr>
              <a:buSzPct val="95000"/>
              <a:buFont typeface="ArialMT" charset="0"/>
              <a:buChar char="•"/>
            </a:pPr>
            <a:r>
              <a:rPr lang="en-US" dirty="0"/>
              <a:t>Plan post-pink sheet SOIS-WIR activities with international partners (primarily CSA)</a:t>
            </a:r>
          </a:p>
          <a:p>
            <a:pPr marL="747713" lvl="1" indent="-290513">
              <a:lnSpc>
                <a:spcPct val="120000"/>
              </a:lnSpc>
              <a:buClr>
                <a:srgbClr val="000000"/>
              </a:buClr>
              <a:buSzPct val="95000"/>
              <a:buFont typeface="ArialMT" charset="0"/>
              <a:buChar char="•"/>
            </a:pPr>
            <a:r>
              <a:rPr lang="en-US" dirty="0"/>
              <a:t>Continue 3GPP band survey for lunar surface spectrum trade study </a:t>
            </a:r>
          </a:p>
          <a:p>
            <a:pPr>
              <a:lnSpc>
                <a:spcPct val="120000"/>
              </a:lnSpc>
            </a:pPr>
            <a:endParaRPr lang="en-US" dirty="0">
              <a:latin typeface="Arial" pitchFamily="34" charset="0"/>
              <a:cs typeface="Arial" pitchFamily="34" charset="0"/>
              <a:sym typeface="Arial" pitchFamily="34" charset="0"/>
            </a:endParaRPr>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a:p>
            <a:pPr>
              <a:lnSpc>
                <a:spcPct val="120000"/>
              </a:lnSpc>
              <a:buClr>
                <a:srgbClr val="000000"/>
              </a:buClr>
              <a:buSzPct val="95000"/>
            </a:pPr>
            <a:endParaRPr lang="en-US" sz="1400" dirty="0"/>
          </a:p>
        </p:txBody>
      </p:sp>
      <p:sp>
        <p:nvSpPr>
          <p:cNvPr id="2" name="Title 1">
            <a:extLst>
              <a:ext uri="{FF2B5EF4-FFF2-40B4-BE49-F238E27FC236}">
                <a16:creationId xmlns:a16="http://schemas.microsoft.com/office/drawing/2014/main" id="{A6CCE9D2-61CE-4FBE-866A-EE8C211582AE}"/>
              </a:ext>
            </a:extLst>
          </p:cNvPr>
          <p:cNvSpPr>
            <a:spLocks noGrp="1"/>
          </p:cNvSpPr>
          <p:nvPr>
            <p:ph type="title"/>
          </p:nvPr>
        </p:nvSpPr>
        <p:spPr/>
        <p:txBody>
          <a:bodyPr/>
          <a:lstStyle/>
          <a:p>
            <a:r>
              <a:rPr lang="en-US" dirty="0"/>
              <a:t>SOIS-Wireless Area Fall Meeting</a:t>
            </a:r>
            <a:br>
              <a:rPr lang="en-US" dirty="0"/>
            </a:br>
            <a:endParaRPr lang="en-US" dirty="0"/>
          </a:p>
        </p:txBody>
      </p:sp>
    </p:spTree>
    <p:extLst>
      <p:ext uri="{BB962C8B-B14F-4D97-AF65-F5344CB8AC3E}">
        <p14:creationId xmlns:p14="http://schemas.microsoft.com/office/powerpoint/2010/main" val="368691571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200" y="200025"/>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CSS Virtual Fall 2021 Meeting Objectives</a:t>
            </a:r>
          </a:p>
        </p:txBody>
      </p:sp>
      <p:sp>
        <p:nvSpPr>
          <p:cNvPr id="5" name="TextBox 4"/>
          <p:cNvSpPr txBox="1">
            <a:spLocks noChangeArrowheads="1"/>
          </p:cNvSpPr>
          <p:nvPr/>
        </p:nvSpPr>
        <p:spPr bwMode="auto">
          <a:xfrm>
            <a:off x="1697797" y="731713"/>
            <a:ext cx="8846985" cy="5926261"/>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fontScale="92500" lnSpcReduction="1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Cross Support Transfer Services WG</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Monitored Data Service (BB-2)			Convince the AD to submit for AR polling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Tracking Data Service (BB-2)			</a:t>
            </a:r>
            <a:r>
              <a:rPr lang="en-US" sz="1300" b="1" dirty="0">
                <a:solidFill>
                  <a:srgbClr val="000000"/>
                </a:solidFill>
                <a:latin typeface="Arial" panose="020B0604020202020204" pitchFamily="34" charset="0"/>
                <a:cs typeface="Arial" panose="020B0604020202020204" pitchFamily="34" charset="0"/>
              </a:rPr>
              <a:t>Convince the AD to submit for AR polling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SLE Books				Revise and re-submit for AR polling</a:t>
            </a:r>
            <a:endParaRPr lang="en-US" sz="1300" b="1"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Functional Resource Model (MB)		Assess readiness for agency review; plan for book 					captain succession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Functional Resource Model (SANA+)		Review Tier 2 resource definitions	</a:t>
            </a:r>
            <a:endParaRPr lang="en-US" sz="1300" b="1"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SANA Functional Resource Registry (Tier 1)		Approve publication of registry</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Cross Support Service Management WG</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Management Concept (GB)		Survey for refresh</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Communications Planning Information Format (BB)	Review prototype report; release for publication polling</a:t>
            </a:r>
            <a:endParaRPr lang="en-US" sz="1300" b="1"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Terrestrial Generic File Transfer (BB)		</a:t>
            </a:r>
            <a:r>
              <a:rPr lang="en-US" sz="1300" b="1" dirty="0">
                <a:solidFill>
                  <a:srgbClr val="000000"/>
                </a:solidFill>
                <a:latin typeface="Arial" panose="020B0604020202020204" pitchFamily="34" charset="0"/>
                <a:cs typeface="Arial" panose="020B0604020202020204" pitchFamily="34" charset="0"/>
              </a:rPr>
              <a:t>CESG publication poll condition resolution</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Management Utilization Request Format (BB)	</a:t>
            </a:r>
            <a:r>
              <a:rPr lang="en-US" sz="1300" b="1" dirty="0">
                <a:solidFill>
                  <a:srgbClr val="000000"/>
                </a:solidFill>
                <a:latin typeface="Arial" panose="020B0604020202020204" pitchFamily="34" charset="0"/>
                <a:cs typeface="Arial" panose="020B0604020202020204" pitchFamily="34" charset="0"/>
              </a:rPr>
              <a:t>Convince the AD to submit for agency review</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1">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Package Data Format (BB)		</a:t>
            </a:r>
            <a:r>
              <a:rPr lang="en-US" sz="1300" b="1" dirty="0">
                <a:solidFill>
                  <a:srgbClr val="000000"/>
                </a:solidFill>
                <a:latin typeface="Arial" panose="020B0604020202020204" pitchFamily="34" charset="0"/>
                <a:cs typeface="Arial" panose="020B0604020202020204" pitchFamily="34" charset="0"/>
              </a:rPr>
              <a:t>Convince the AD to submit for agency review</a:t>
            </a:r>
            <a:endParaRPr lang="en-US" sz="1300" b="1" noProof="0"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1300" b="1" dirty="0">
                <a:solidFill>
                  <a:srgbClr val="000000"/>
                </a:solidFill>
                <a:latin typeface="Arial" panose="020B0604020202020204" pitchFamily="34" charset="0"/>
                <a:cs typeface="Arial" panose="020B0604020202020204" pitchFamily="34" charset="0"/>
              </a:rPr>
              <a:t>Event Sequence 				Review examples from consistent with current draft 					outline/direction	</a:t>
            </a: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1300" b="1" noProof="0" dirty="0">
                <a:solidFill>
                  <a:srgbClr val="000000"/>
                </a:solidFill>
                <a:latin typeface="Arial" panose="020B0604020202020204" pitchFamily="34" charset="0"/>
                <a:cs typeface="Arial" panose="020B0604020202020204" pitchFamily="34" charset="0"/>
              </a:rPr>
              <a:t>Configuration Profile, Service Agreement		</a:t>
            </a:r>
            <a:r>
              <a:rPr lang="en-US" sz="1300" b="1" dirty="0">
                <a:solidFill>
                  <a:srgbClr val="000000"/>
                </a:solidFill>
                <a:latin typeface="Arial" panose="020B0604020202020204" pitchFamily="34" charset="0"/>
                <a:cs typeface="Arial" panose="020B0604020202020204" pitchFamily="34" charset="0"/>
              </a:rPr>
              <a:t>Review auto schema (from FRM) generation progress; 					discuss service agreement content</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cs typeface="Arial" panose="020B0604020202020204" pitchFamily="34" charset="0"/>
              </a:rPr>
              <a:t>CSS (Area Level)</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CSTS &amp; CSSM				Discuss, coordinate: re </a:t>
            </a:r>
          </a:p>
          <a:p>
            <a:pPr marR="0" lvl="1" algn="l" defTabSz="914400" rtl="0" eaLnBrk="1" fontAlgn="base" latinLnBrk="0" hangingPunct="1">
              <a:lnSpc>
                <a:spcPct val="100000"/>
              </a:lnSpc>
              <a:spcBef>
                <a:spcPct val="0"/>
              </a:spcBef>
              <a:spcAft>
                <a:spcPct val="0"/>
              </a:spcAft>
              <a:buClrTx/>
              <a:buSzTx/>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US" sz="1300" b="1" dirty="0">
                <a:solidFill>
                  <a:srgbClr val="000000"/>
                </a:solidFill>
                <a:latin typeface="Arial" panose="020B0604020202020204" pitchFamily="34" charset="0"/>
                <a:cs typeface="Arial" panose="020B0604020202020204" pitchFamily="34" charset="0"/>
              </a:rPr>
              <a:t>o FRM classification metadata</a:t>
            </a:r>
          </a:p>
          <a:p>
            <a:pPr marR="0" lvl="1" algn="l" defTabSz="914400" rtl="0" eaLnBrk="1" fontAlgn="base" latinLnBrk="0" hangingPunct="1">
              <a:lnSpc>
                <a:spcPct val="100000"/>
              </a:lnSpc>
              <a:spcBef>
                <a:spcPct val="0"/>
              </a:spcBef>
              <a:spcAft>
                <a:spcPct val="0"/>
              </a:spcAft>
              <a:buClrTx/>
              <a:buSzTx/>
              <a:tabLst/>
              <a:defRPr/>
            </a:pPr>
            <a:r>
              <a:rPr lang="en-US" sz="1300" b="1" dirty="0">
                <a:solidFill>
                  <a:srgbClr val="000000"/>
                </a:solidFill>
                <a:latin typeface="Arial" panose="020B0604020202020204" pitchFamily="34" charset="0"/>
                <a:cs typeface="Arial" panose="020B0604020202020204" pitchFamily="34" charset="0"/>
              </a:rPr>
              <a:t>					o FRM &amp; use of Eclipse modeling framework </a:t>
            </a:r>
            <a:r>
              <a:rPr lang="en-US" sz="1300" b="1" dirty="0">
                <a:latin typeface="Arial" panose="020B0604020202020204" pitchFamily="34" charset="0"/>
                <a:cs typeface="Arial" panose="020B0604020202020204" pitchFamily="34" charset="0"/>
              </a:rPr>
              <a:t>(EMOF)</a:t>
            </a:r>
          </a:p>
          <a:p>
            <a:pPr marR="0" lvl="1" algn="l" defTabSz="914400" rtl="0" eaLnBrk="1" fontAlgn="base" latinLnBrk="0" hangingPunct="1">
              <a:lnSpc>
                <a:spcPct val="100000"/>
              </a:lnSpc>
              <a:spcBef>
                <a:spcPct val="0"/>
              </a:spcBef>
              <a:spcAft>
                <a:spcPct val="0"/>
              </a:spcAft>
              <a:buClrTx/>
              <a:buSzTx/>
              <a:tabLst/>
              <a:defRPr/>
            </a:pPr>
            <a:r>
              <a:rPr lang="en-US" sz="1300" b="1" dirty="0">
                <a:solidFill>
                  <a:srgbClr val="000000"/>
                </a:solidFill>
                <a:latin typeface="Arial" panose="020B0604020202020204" pitchFamily="34" charset="0"/>
                <a:cs typeface="Arial" panose="020B0604020202020204" pitchFamily="34" charset="0"/>
              </a:rPr>
              <a:t>					o CSS Area standards &amp; cloud computing</a:t>
            </a:r>
          </a:p>
          <a:p>
            <a:pPr marR="0" lvl="1" algn="l" defTabSz="914400" rtl="0" eaLnBrk="1" fontAlgn="base" latinLnBrk="0" hangingPunct="1">
              <a:lnSpc>
                <a:spcPct val="100000"/>
              </a:lnSpc>
              <a:spcBef>
                <a:spcPct val="0"/>
              </a:spcBef>
              <a:spcAft>
                <a:spcPct val="0"/>
              </a:spcAft>
              <a:buClrTx/>
              <a:buSzTx/>
              <a:tabLst/>
              <a:defRPr/>
            </a:pPr>
            <a:r>
              <a:rPr lang="en-US" sz="1300" b="1" dirty="0">
                <a:solidFill>
                  <a:srgbClr val="000000"/>
                </a:solidFill>
                <a:latin typeface="Arial" panose="020B0604020202020204" pitchFamily="34" charset="0"/>
                <a:cs typeface="Arial" panose="020B0604020202020204" pitchFamily="34" charset="0"/>
              </a:rPr>
              <a:t>					o Use of GitHub</a:t>
            </a: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1300" b="1" dirty="0">
                <a:solidFill>
                  <a:srgbClr val="000000"/>
                </a:solidFill>
                <a:latin typeface="Arial" panose="020B0604020202020204" pitchFamily="34" charset="0"/>
                <a:cs typeface="Arial" panose="020B0604020202020204" pitchFamily="34" charset="0"/>
              </a:rPr>
              <a:t>CSS + SIS DTN WG 			Overview of FRM and discussion – this is a follow up to</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US" sz="1300" b="1" dirty="0">
                <a:solidFill>
                  <a:srgbClr val="000000"/>
                </a:solidFill>
                <a:latin typeface="Arial" panose="020B0604020202020204" pitchFamily="34" charset="0"/>
                <a:cs typeface="Arial" panose="020B0604020202020204" pitchFamily="34" charset="0"/>
              </a:rPr>
              <a:t>discussion with SOIS Area earlier this year</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8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utal">
            <a:extLst>
              <a:ext uri="{FF2B5EF4-FFF2-40B4-BE49-F238E27FC236}">
                <a16:creationId xmlns:a16="http://schemas.microsoft.com/office/drawing/2014/main" id="{608CECE0-A0C5-4B3F-89B3-5CFB571B8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9" y="1383887"/>
            <a:ext cx="11218902" cy="4090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EA93919-E945-413F-AC05-75B9D12B1939}"/>
              </a:ext>
            </a:extLst>
          </p:cNvPr>
          <p:cNvSpPr>
            <a:spLocks noGrp="1"/>
          </p:cNvSpPr>
          <p:nvPr>
            <p:ph type="title"/>
          </p:nvPr>
        </p:nvSpPr>
        <p:spPr/>
        <p:txBody>
          <a:bodyPr/>
          <a:lstStyle/>
          <a:p>
            <a:r>
              <a:rPr lang="en-US" dirty="0"/>
              <a:t>Fall 2021 Virtual CCSDS Meetings</a:t>
            </a:r>
            <a:br>
              <a:rPr lang="en-US" dirty="0"/>
            </a:br>
            <a:r>
              <a:rPr lang="en-US" dirty="0"/>
              <a:t>SEA Plenary – Workplan</a:t>
            </a:r>
          </a:p>
        </p:txBody>
      </p:sp>
    </p:spTree>
    <p:extLst>
      <p:ext uri="{BB962C8B-B14F-4D97-AF65-F5344CB8AC3E}">
        <p14:creationId xmlns:p14="http://schemas.microsoft.com/office/powerpoint/2010/main" val="226879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1981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t>SEA Meeting Objectives: 1/1</a:t>
            </a:r>
          </a:p>
        </p:txBody>
      </p:sp>
      <p:sp>
        <p:nvSpPr>
          <p:cNvPr id="6" name="Rectangle 3"/>
          <p:cNvSpPr txBox="1">
            <a:spLocks noChangeArrowheads="1"/>
          </p:cNvSpPr>
          <p:nvPr/>
        </p:nvSpPr>
        <p:spPr bwMode="auto">
          <a:xfrm>
            <a:off x="1556084" y="762000"/>
            <a:ext cx="9296400" cy="6019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a:solidFill>
                  <a:srgbClr val="A50021"/>
                </a:solidFill>
              </a:rPr>
              <a:t>Security WG  (Chair: Howie Weiss)</a:t>
            </a:r>
          </a:p>
          <a:p>
            <a:pPr lvl="1">
              <a:lnSpc>
                <a:spcPct val="100000"/>
              </a:lnSpc>
              <a:spcBef>
                <a:spcPct val="0"/>
              </a:spcBef>
              <a:spcAft>
                <a:spcPct val="0"/>
              </a:spcAft>
            </a:pPr>
            <a:r>
              <a:rPr lang="en-US" sz="1200" dirty="0">
                <a:solidFill>
                  <a:srgbClr val="000000"/>
                </a:solidFill>
              </a:rPr>
              <a:t>Key Management (GB, MB)			MB sent to CESG for approval to publish, application being 					worked in SDLS, GB in work</a:t>
            </a:r>
          </a:p>
          <a:p>
            <a:pPr lvl="1">
              <a:lnSpc>
                <a:spcPct val="100000"/>
              </a:lnSpc>
              <a:spcBef>
                <a:spcPct val="0"/>
              </a:spcBef>
              <a:spcAft>
                <a:spcPct val="0"/>
              </a:spcAft>
            </a:pPr>
            <a:r>
              <a:rPr lang="en-US" sz="1200" dirty="0">
                <a:solidFill>
                  <a:srgbClr val="000000"/>
                </a:solidFill>
              </a:rPr>
              <a:t>Threat GB				GB sent to CESG for approval to publish</a:t>
            </a:r>
          </a:p>
          <a:p>
            <a:pPr lvl="1">
              <a:lnSpc>
                <a:spcPct val="100000"/>
              </a:lnSpc>
              <a:spcBef>
                <a:spcPct val="0"/>
              </a:spcBef>
              <a:spcAft>
                <a:spcPct val="0"/>
              </a:spcAft>
            </a:pPr>
            <a:r>
              <a:rPr lang="en-US" sz="1200" dirty="0">
                <a:solidFill>
                  <a:srgbClr val="000000"/>
                </a:solidFill>
              </a:rPr>
              <a:t>Algorithm GB Updates			In work</a:t>
            </a:r>
          </a:p>
          <a:p>
            <a:pPr lvl="1">
              <a:lnSpc>
                <a:spcPct val="100000"/>
              </a:lnSpc>
              <a:spcBef>
                <a:spcPct val="0"/>
              </a:spcBef>
              <a:spcAft>
                <a:spcPct val="0"/>
              </a:spcAft>
            </a:pPr>
            <a:r>
              <a:rPr lang="en-US" sz="1200" dirty="0">
                <a:solidFill>
                  <a:srgbClr val="000000"/>
                </a:solidFill>
              </a:rPr>
              <a:t>Intergovernmental Certificate Authority		MB In development</a:t>
            </a:r>
          </a:p>
          <a:p>
            <a:pPr lvl="1">
              <a:lnSpc>
                <a:spcPct val="100000"/>
              </a:lnSpc>
              <a:spcBef>
                <a:spcPct val="0"/>
              </a:spcBef>
              <a:spcAft>
                <a:spcPct val="0"/>
              </a:spcAft>
            </a:pPr>
            <a:r>
              <a:rPr lang="en-US" sz="1200" dirty="0">
                <a:solidFill>
                  <a:srgbClr val="000000"/>
                </a:solidFill>
              </a:rPr>
              <a:t>Bundle Protocol Security (</a:t>
            </a:r>
            <a:r>
              <a:rPr lang="en-US" sz="1200" dirty="0" err="1">
                <a:solidFill>
                  <a:srgbClr val="000000"/>
                </a:solidFill>
              </a:rPr>
              <a:t>BPSec</a:t>
            </a:r>
            <a:r>
              <a:rPr lang="en-US" sz="1200" dirty="0">
                <a:solidFill>
                  <a:srgbClr val="000000"/>
                </a:solidFill>
              </a:rPr>
              <a:t>)		Joint with DTN WG, agree to base on IETF</a:t>
            </a:r>
          </a:p>
          <a:p>
            <a:pPr lvl="1">
              <a:lnSpc>
                <a:spcPct val="100000"/>
              </a:lnSpc>
              <a:spcBef>
                <a:spcPct val="0"/>
              </a:spcBef>
              <a:spcAft>
                <a:spcPct val="0"/>
              </a:spcAft>
            </a:pPr>
            <a:r>
              <a:rPr lang="en-US" sz="1200" i="1" dirty="0">
                <a:solidFill>
                  <a:srgbClr val="C403DA"/>
                </a:solidFill>
              </a:rPr>
              <a:t>Standard security section</a:t>
            </a:r>
            <a:r>
              <a:rPr lang="en-US" sz="1200" dirty="0">
                <a:solidFill>
                  <a:srgbClr val="000000"/>
                </a:solidFill>
              </a:rPr>
              <a:t>			</a:t>
            </a:r>
            <a:r>
              <a:rPr lang="en-US" sz="1200" i="1" dirty="0">
                <a:solidFill>
                  <a:srgbClr val="C403DA"/>
                </a:solidFill>
              </a:rPr>
              <a:t>Mandatory</a:t>
            </a:r>
            <a:endParaRPr lang="en-US" sz="1200" dirty="0">
              <a:solidFill>
                <a:srgbClr val="000000"/>
              </a:solidFill>
            </a:endParaRPr>
          </a:p>
          <a:p>
            <a:pPr eaLnBrk="1" hangingPunct="1">
              <a:spcBef>
                <a:spcPct val="0"/>
              </a:spcBef>
            </a:pPr>
            <a:endParaRPr lang="en-US" sz="1600" dirty="0">
              <a:solidFill>
                <a:srgbClr val="A50021"/>
              </a:solidFill>
            </a:endParaRPr>
          </a:p>
          <a:p>
            <a:pPr eaLnBrk="1" hangingPunct="1">
              <a:spcBef>
                <a:spcPct val="0"/>
              </a:spcBef>
            </a:pPr>
            <a:r>
              <a:rPr lang="en-US" sz="1600" dirty="0">
                <a:solidFill>
                  <a:srgbClr val="A50021"/>
                </a:solidFill>
              </a:rPr>
              <a:t>Delta-DOR WG 	(Chair: Javier de Vicente)					</a:t>
            </a:r>
          </a:p>
          <a:p>
            <a:pPr lvl="1">
              <a:lnSpc>
                <a:spcPct val="100000"/>
              </a:lnSpc>
              <a:spcBef>
                <a:spcPct val="0"/>
              </a:spcBef>
              <a:spcAft>
                <a:spcPct val="0"/>
              </a:spcAft>
            </a:pPr>
            <a:r>
              <a:rPr lang="en-GB" altLang="ja-JP" sz="1200" dirty="0">
                <a:solidFill>
                  <a:srgbClr val="000000"/>
                </a:solidFill>
                <a:ea typeface="ＭＳ Ｐゴシック" pitchFamily="-107" charset="-128"/>
              </a:rPr>
              <a:t>Delta-DOR Architectural Guidelines (MB) </a:t>
            </a:r>
            <a:r>
              <a:rPr lang="en-US" sz="1200" dirty="0">
                <a:solidFill>
                  <a:srgbClr val="000000"/>
                </a:solidFill>
              </a:rPr>
              <a:t>		MB in process</a:t>
            </a:r>
          </a:p>
          <a:p>
            <a:pPr lvl="1">
              <a:lnSpc>
                <a:spcPct val="100000"/>
              </a:lnSpc>
              <a:spcBef>
                <a:spcPct val="0"/>
              </a:spcBef>
              <a:spcAft>
                <a:spcPct val="0"/>
              </a:spcAft>
            </a:pPr>
            <a:r>
              <a:rPr lang="en-US" sz="1200" dirty="0">
                <a:solidFill>
                  <a:srgbClr val="000000"/>
                </a:solidFill>
              </a:rPr>
              <a:t>Delta-DOR Raw Data Exchange update (BB) 	BB in progress</a:t>
            </a:r>
          </a:p>
          <a:p>
            <a:pPr lvl="1">
              <a:lnSpc>
                <a:spcPct val="100000"/>
              </a:lnSpc>
              <a:spcBef>
                <a:spcPct val="0"/>
              </a:spcBef>
              <a:spcAft>
                <a:spcPct val="0"/>
              </a:spcAft>
            </a:pPr>
            <a:r>
              <a:rPr lang="en-US" sz="1200" dirty="0">
                <a:solidFill>
                  <a:srgbClr val="000000"/>
                </a:solidFill>
              </a:rPr>
              <a:t>Delta-DOR Operations update (MB) 		MB in progress</a:t>
            </a:r>
          </a:p>
          <a:p>
            <a:pPr lvl="1">
              <a:lnSpc>
                <a:spcPct val="100000"/>
              </a:lnSpc>
              <a:spcBef>
                <a:spcPct val="0"/>
              </a:spcBef>
              <a:spcAft>
                <a:spcPct val="0"/>
              </a:spcAft>
            </a:pPr>
            <a:endParaRPr lang="en-US" sz="1600" dirty="0">
              <a:solidFill>
                <a:srgbClr val="A50021"/>
              </a:solidFill>
            </a:endParaRPr>
          </a:p>
          <a:p>
            <a:pPr>
              <a:lnSpc>
                <a:spcPct val="100000"/>
              </a:lnSpc>
              <a:spcBef>
                <a:spcPct val="0"/>
              </a:spcBef>
              <a:spcAft>
                <a:spcPct val="0"/>
              </a:spcAft>
            </a:pPr>
            <a:r>
              <a:rPr lang="en-US" sz="1600" dirty="0">
                <a:solidFill>
                  <a:srgbClr val="A50021"/>
                </a:solidFill>
              </a:rPr>
              <a:t>System Architecture WG  (Chair: Peter Shames)	</a:t>
            </a:r>
            <a:endParaRPr lang="en-US" sz="1200" i="1" dirty="0">
              <a:solidFill>
                <a:srgbClr val="C403DA"/>
              </a:solidFill>
            </a:endParaRPr>
          </a:p>
          <a:p>
            <a:pPr lvl="1">
              <a:lnSpc>
                <a:spcPct val="100000"/>
              </a:lnSpc>
              <a:spcBef>
                <a:spcPct val="0"/>
              </a:spcBef>
              <a:spcAft>
                <a:spcPct val="0"/>
              </a:spcAft>
            </a:pPr>
            <a:r>
              <a:rPr lang="en-US" sz="1200" dirty="0">
                <a:solidFill>
                  <a:srgbClr val="000000"/>
                </a:solidFill>
              </a:rPr>
              <a:t>RASDS MB Extensions			Updates in development, joint with TC20 / SC 14</a:t>
            </a:r>
          </a:p>
          <a:p>
            <a:pPr lvl="1">
              <a:lnSpc>
                <a:spcPct val="100000"/>
              </a:lnSpc>
              <a:spcBef>
                <a:spcPct val="0"/>
              </a:spcBef>
              <a:spcAft>
                <a:spcPct val="0"/>
              </a:spcAft>
            </a:pPr>
            <a:r>
              <a:rPr lang="en-US" sz="1200" dirty="0">
                <a:solidFill>
                  <a:srgbClr val="000000"/>
                </a:solidFill>
              </a:rPr>
              <a:t>SCCS Architecture </a:t>
            </a:r>
            <a:r>
              <a:rPr lang="en-US" sz="1200" dirty="0" err="1">
                <a:solidFill>
                  <a:srgbClr val="000000"/>
                </a:solidFill>
              </a:rPr>
              <a:t>Reqmts</a:t>
            </a:r>
            <a:r>
              <a:rPr lang="en-US" sz="1200" dirty="0">
                <a:solidFill>
                  <a:srgbClr val="000000"/>
                </a:solidFill>
              </a:rPr>
              <a:t> MB		Updates for new standards, in development</a:t>
            </a:r>
          </a:p>
          <a:p>
            <a:pPr lvl="1">
              <a:lnSpc>
                <a:spcPct val="100000"/>
              </a:lnSpc>
              <a:spcBef>
                <a:spcPct val="0"/>
              </a:spcBef>
              <a:spcAft>
                <a:spcPct val="0"/>
              </a:spcAft>
            </a:pPr>
            <a:r>
              <a:rPr lang="en-US" sz="1200" dirty="0">
                <a:solidFill>
                  <a:srgbClr val="000000"/>
                </a:solidFill>
              </a:rPr>
              <a:t>CCSDS Ontology				Glossary issues noted, TC20/SC14 meetings held</a:t>
            </a:r>
          </a:p>
          <a:p>
            <a:pPr lvl="1">
              <a:lnSpc>
                <a:spcPct val="100000"/>
              </a:lnSpc>
              <a:spcBef>
                <a:spcPct val="0"/>
              </a:spcBef>
              <a:spcAft>
                <a:spcPct val="0"/>
              </a:spcAft>
            </a:pPr>
            <a:endParaRPr lang="en-US" sz="1600" dirty="0">
              <a:solidFill>
                <a:srgbClr val="A50021"/>
              </a:solidFill>
            </a:endParaRPr>
          </a:p>
          <a:p>
            <a:pPr>
              <a:lnSpc>
                <a:spcPct val="100000"/>
              </a:lnSpc>
              <a:spcBef>
                <a:spcPct val="0"/>
              </a:spcBef>
              <a:spcAft>
                <a:spcPct val="0"/>
              </a:spcAft>
            </a:pPr>
            <a:r>
              <a:rPr lang="en-US" sz="1600" dirty="0">
                <a:solidFill>
                  <a:srgbClr val="A50021"/>
                </a:solidFill>
              </a:rPr>
              <a:t>Time Exchange / Sync Standards WG  (Chair: Jon </a:t>
            </a:r>
            <a:r>
              <a:rPr lang="en-US" sz="1600" dirty="0" err="1">
                <a:solidFill>
                  <a:srgbClr val="A50021"/>
                </a:solidFill>
              </a:rPr>
              <a:t>Hamkins</a:t>
            </a:r>
            <a:r>
              <a:rPr lang="en-US" sz="1600" dirty="0">
                <a:solidFill>
                  <a:srgbClr val="A50021"/>
                </a:solidFill>
              </a:rPr>
              <a:t>)		</a:t>
            </a:r>
            <a:endParaRPr lang="en-US" sz="1200" i="1" dirty="0">
              <a:solidFill>
                <a:srgbClr val="C403DA"/>
              </a:solidFill>
            </a:endParaRPr>
          </a:p>
          <a:p>
            <a:pPr lvl="1">
              <a:lnSpc>
                <a:spcPct val="100000"/>
              </a:lnSpc>
              <a:spcBef>
                <a:spcPct val="0"/>
              </a:spcBef>
              <a:spcAft>
                <a:spcPct val="0"/>
              </a:spcAft>
            </a:pPr>
            <a:r>
              <a:rPr lang="en-US" sz="1200" dirty="0">
                <a:solidFill>
                  <a:srgbClr val="000000"/>
                </a:solidFill>
              </a:rPr>
              <a:t>Time Management GB			GB in progress, expected soon</a:t>
            </a:r>
          </a:p>
          <a:p>
            <a:pPr lvl="1">
              <a:lnSpc>
                <a:spcPct val="100000"/>
              </a:lnSpc>
              <a:spcBef>
                <a:spcPct val="0"/>
              </a:spcBef>
              <a:spcAft>
                <a:spcPct val="0"/>
              </a:spcAft>
            </a:pPr>
            <a:r>
              <a:rPr lang="en-US" sz="1200" dirty="0">
                <a:solidFill>
                  <a:srgbClr val="000000"/>
                </a:solidFill>
              </a:rPr>
              <a:t>Time Management BB &amp; MB			In planning, waiting on GB completion	</a:t>
            </a:r>
          </a:p>
          <a:p>
            <a:pPr lvl="1">
              <a:lnSpc>
                <a:spcPct val="100000"/>
              </a:lnSpc>
              <a:spcBef>
                <a:spcPct val="0"/>
              </a:spcBef>
              <a:spcAft>
                <a:spcPct val="0"/>
              </a:spcAft>
            </a:pPr>
            <a:endParaRPr lang="en-US" sz="1200" dirty="0">
              <a:solidFill>
                <a:srgbClr val="000000"/>
              </a:solidFill>
            </a:endParaRPr>
          </a:p>
          <a:p>
            <a:pPr>
              <a:lnSpc>
                <a:spcPct val="100000"/>
              </a:lnSpc>
              <a:spcBef>
                <a:spcPct val="0"/>
              </a:spcBef>
              <a:spcAft>
                <a:spcPct val="0"/>
              </a:spcAft>
            </a:pPr>
            <a:r>
              <a:rPr lang="en-US" sz="1600" dirty="0">
                <a:solidFill>
                  <a:srgbClr val="A50021"/>
                </a:solidFill>
              </a:rPr>
              <a:t>SANA Steering Group (SSG)  (Chair: Peter Shames) 		</a:t>
            </a:r>
          </a:p>
          <a:p>
            <a:pPr lvl="1">
              <a:lnSpc>
                <a:spcPct val="100000"/>
              </a:lnSpc>
              <a:spcBef>
                <a:spcPct val="0"/>
              </a:spcBef>
              <a:spcAft>
                <a:spcPct val="0"/>
              </a:spcAft>
            </a:pPr>
            <a:r>
              <a:rPr lang="en-US" sz="1200" dirty="0">
                <a:solidFill>
                  <a:srgbClr val="000000"/>
                </a:solidFill>
              </a:rPr>
              <a:t>SANA Steering Group (SSG)			Active, meeting this month</a:t>
            </a:r>
          </a:p>
          <a:p>
            <a:pPr lvl="1">
              <a:lnSpc>
                <a:spcPct val="100000"/>
              </a:lnSpc>
              <a:spcBef>
                <a:spcPct val="0"/>
              </a:spcBef>
              <a:spcAft>
                <a:spcPct val="0"/>
              </a:spcAft>
            </a:pPr>
            <a:r>
              <a:rPr lang="en-US" sz="1200" dirty="0">
                <a:solidFill>
                  <a:srgbClr val="000000"/>
                </a:solidFill>
              </a:rPr>
              <a:t>CCSDS Registry interfaces			Working on improving access &amp; controls for SANA Registries</a:t>
            </a:r>
          </a:p>
          <a:p>
            <a:pPr lvl="1">
              <a:lnSpc>
                <a:spcPct val="100000"/>
              </a:lnSpc>
              <a:spcBef>
                <a:spcPct val="0"/>
              </a:spcBef>
              <a:spcAft>
                <a:spcPct val="0"/>
              </a:spcAft>
            </a:pPr>
            <a:r>
              <a:rPr lang="en-US" sz="1200" i="1" dirty="0">
                <a:solidFill>
                  <a:srgbClr val="C403DA"/>
                </a:solidFill>
              </a:rPr>
              <a:t>Standard SANA section</a:t>
            </a:r>
            <a:r>
              <a:rPr lang="en-US" sz="1200" dirty="0">
                <a:solidFill>
                  <a:srgbClr val="000000"/>
                </a:solidFill>
              </a:rPr>
              <a:t>			</a:t>
            </a:r>
            <a:r>
              <a:rPr lang="en-US" sz="1200" i="1" dirty="0">
                <a:solidFill>
                  <a:srgbClr val="C403DA"/>
                </a:solidFill>
              </a:rPr>
              <a:t>Mandatory</a:t>
            </a:r>
            <a:endParaRPr lang="en-US" sz="1200" dirty="0">
              <a:solidFill>
                <a:srgbClr val="000000"/>
              </a:solidFill>
            </a:endParaRPr>
          </a:p>
          <a:p>
            <a:pPr marL="0" indent="0">
              <a:lnSpc>
                <a:spcPct val="100000"/>
              </a:lnSpc>
              <a:spcBef>
                <a:spcPct val="0"/>
              </a:spcBef>
              <a:spcAft>
                <a:spcPct val="0"/>
              </a:spcAft>
              <a:buNone/>
            </a:pPr>
            <a:endParaRPr lang="en-US" sz="1600" dirty="0">
              <a:solidFill>
                <a:srgbClr val="000000"/>
              </a:solidFill>
            </a:endParaRPr>
          </a:p>
        </p:txBody>
      </p:sp>
    </p:spTree>
    <p:extLst>
      <p:ext uri="{BB962C8B-B14F-4D97-AF65-F5344CB8AC3E}">
        <p14:creationId xmlns:p14="http://schemas.microsoft.com/office/powerpoint/2010/main" val="5693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CCSDS Fall 2022 Meeting</a:t>
            </a:r>
          </a:p>
        </p:txBody>
      </p:sp>
      <p:sp>
        <p:nvSpPr>
          <p:cNvPr id="5" name="Slide Number Placeholder 4"/>
          <p:cNvSpPr>
            <a:spLocks noGrp="1"/>
          </p:cNvSpPr>
          <p:nvPr>
            <p:ph type="sldNum" sz="quarter" idx="12"/>
          </p:nvPr>
        </p:nvSpPr>
        <p:spPr/>
        <p:txBody>
          <a:bodyPr/>
          <a:lstStyle/>
          <a:p>
            <a:fld id="{2AAB9B12-63B3-1C48-A2A3-C29EF745DF09}" type="slidenum">
              <a:rPr lang="en-US" smtClean="0"/>
              <a:t>29</a:t>
            </a:fld>
            <a:endParaRPr lang="en-US"/>
          </a:p>
        </p:txBody>
      </p:sp>
      <p:sp>
        <p:nvSpPr>
          <p:cNvPr id="4" name="Content Placeholder 3">
            <a:extLst>
              <a:ext uri="{FF2B5EF4-FFF2-40B4-BE49-F238E27FC236}">
                <a16:creationId xmlns:a16="http://schemas.microsoft.com/office/drawing/2014/main" id="{37F81EA8-1B3E-4369-B618-A9160BCD92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7877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61845" y="129243"/>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kern="0" dirty="0">
                <a:solidFill>
                  <a:srgbClr val="000099"/>
                </a:solidFill>
                <a:effectLst>
                  <a:outerShdw blurRad="38100" dist="38100" dir="2700000" algn="tl">
                    <a:srgbClr val="000000">
                      <a:alpha val="43137"/>
                    </a:srgbClr>
                  </a:outerShdw>
                </a:effectLst>
              </a:rPr>
              <a:t>Members of the CESG</a:t>
            </a:r>
          </a:p>
        </p:txBody>
      </p:sp>
      <p:sp>
        <p:nvSpPr>
          <p:cNvPr id="3" name="Rectangle 2"/>
          <p:cNvSpPr/>
          <p:nvPr/>
        </p:nvSpPr>
        <p:spPr>
          <a:xfrm>
            <a:off x="6780526" y="1073117"/>
            <a:ext cx="5296796" cy="523220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CESG Chair	</a:t>
            </a:r>
            <a:r>
              <a:rPr kumimoji="0" lang="en-US" b="1" i="1" u="none" strike="noStrike" kern="1200" cap="none" spc="0" normalizeH="0" baseline="0" noProof="0" dirty="0">
                <a:ln>
                  <a:noFill/>
                </a:ln>
                <a:effectLst/>
                <a:uLnTx/>
                <a:uFillTx/>
                <a:latin typeface="Arial" panose="020B0604020202020204" pitchFamily="34" charset="0"/>
                <a:cs typeface="Arial" panose="020B0604020202020204" pitchFamily="34" charset="0"/>
              </a:rPr>
              <a:t>K.-J. Schulz</a:t>
            </a:r>
            <a:endPar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Timothy Pham</a:t>
            </a:r>
            <a:endParaRPr kumimoji="0" lang="en-US" sz="1600" b="1" i="1"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SE Area Director	Peter Shames</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Hiroshi Takeuchi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MOIMS Area Director	Mario Merri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Marc</a:t>
            </a:r>
            <a:r>
              <a:rPr kumimoji="0" lang="en-US" sz="1600" b="1" i="1" u="none" strike="noStrike" kern="1200" cap="none" spc="0" normalizeH="0" noProof="0" dirty="0">
                <a:ln>
                  <a:noFill/>
                </a:ln>
                <a:effectLst/>
                <a:uLnTx/>
                <a:uFillTx/>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D</a:t>
            </a:r>
            <a:r>
              <a:rPr kumimoji="0" lang="en-US" sz="1600" b="1" i="1" u="none" strike="noStrike" kern="1200" cap="none" spc="0" normalizeH="0" noProof="0" dirty="0" err="1">
                <a:ln>
                  <a:noFill/>
                </a:ln>
                <a:effectLst/>
                <a:uLnTx/>
                <a:uFillTx/>
                <a:latin typeface="Arial" panose="020B0604020202020204" pitchFamily="34" charset="0"/>
                <a:cs typeface="Arial" panose="020B0604020202020204" pitchFamily="34" charset="0"/>
              </a:rPr>
              <a:t>uhaze</a:t>
            </a: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CSS Area Director	Erik Barkley</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Colin Haddow</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SLS Area Director 	Ignacio Aguilar Sanchez</a:t>
            </a:r>
            <a:endParaRPr lang="en-US" sz="1600" b="1" i="1" dirty="0">
              <a:solidFill>
                <a:srgbClr val="00B05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Gilles Moury</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SIS Area Director 	Tomaso de Cola</a:t>
            </a:r>
            <a:endParaRPr lang="en-US" sz="1600" b="1" i="1" dirty="0">
              <a:solidFill>
                <a:srgbClr val="00B05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Rodney Grubbs</a:t>
            </a:r>
            <a:endParaRPr kumimoji="0" lang="en-US" sz="1600" b="1" i="1"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SOIS Area Director	J. Wilmot</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X. He</a:t>
            </a:r>
            <a:endPar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 name="Group 3"/>
          <p:cNvGrpSpPr/>
          <p:nvPr/>
        </p:nvGrpSpPr>
        <p:grpSpPr>
          <a:xfrm>
            <a:off x="1020174" y="1274265"/>
            <a:ext cx="5548490" cy="5031055"/>
            <a:chOff x="731500" y="1086295"/>
            <a:chExt cx="5548490" cy="5031055"/>
          </a:xfrm>
        </p:grpSpPr>
        <p:sp>
          <p:nvSpPr>
            <p:cNvPr id="5" name="AutoShape 5"/>
            <p:cNvSpPr>
              <a:spLocks noChangeArrowheads="1"/>
            </p:cNvSpPr>
            <p:nvPr/>
          </p:nvSpPr>
          <p:spPr bwMode="ltGray">
            <a:xfrm>
              <a:off x="808310" y="1086295"/>
              <a:ext cx="1261749"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p:cNvGrpSpPr/>
            <p:nvPr/>
          </p:nvGrpSpPr>
          <p:grpSpPr>
            <a:xfrm>
              <a:off x="731500" y="1201510"/>
              <a:ext cx="5548490" cy="4915840"/>
              <a:chOff x="214064" y="587030"/>
              <a:chExt cx="8767755" cy="6563878"/>
            </a:xfrm>
          </p:grpSpPr>
          <p:grpSp>
            <p:nvGrpSpPr>
              <p:cNvPr id="14" name="Group 153"/>
              <p:cNvGrpSpPr/>
              <p:nvPr/>
            </p:nvGrpSpPr>
            <p:grpSpPr>
              <a:xfrm>
                <a:off x="625460" y="1725455"/>
                <a:ext cx="7794467" cy="2754522"/>
                <a:chOff x="648204" y="1970299"/>
                <a:chExt cx="7794467" cy="2754522"/>
              </a:xfrm>
            </p:grpSpPr>
            <p:cxnSp>
              <p:nvCxnSpPr>
                <p:cNvPr id="152"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3"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4"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5"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6"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9"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1" name="Freeform 16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5" name="Group 140"/>
              <p:cNvGrpSpPr/>
              <p:nvPr/>
            </p:nvGrpSpPr>
            <p:grpSpPr>
              <a:xfrm>
                <a:off x="625460" y="1725455"/>
                <a:ext cx="7794467" cy="2754522"/>
                <a:chOff x="648204" y="1970299"/>
                <a:chExt cx="7794467" cy="2754522"/>
              </a:xfrm>
            </p:grpSpPr>
            <p:cxnSp>
              <p:nvCxnSpPr>
                <p:cNvPr id="141"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42"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143"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144"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14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Freeform 149"/>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6" name="Rounded Rectangle 15"/>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7" name="Group 237"/>
              <p:cNvGrpSpPr/>
              <p:nvPr/>
            </p:nvGrpSpPr>
            <p:grpSpPr>
              <a:xfrm>
                <a:off x="7111406" y="5096575"/>
                <a:ext cx="1704944" cy="1110081"/>
                <a:chOff x="7111406" y="5282220"/>
                <a:chExt cx="1704944" cy="1110081"/>
              </a:xfrm>
            </p:grpSpPr>
            <p:sp>
              <p:nvSpPr>
                <p:cNvPr id="139" name="Text Box 162"/>
                <p:cNvSpPr txBox="1">
                  <a:spLocks noChangeArrowheads="1"/>
                </p:cNvSpPr>
                <p:nvPr/>
              </p:nvSpPr>
              <p:spPr bwMode="auto">
                <a:xfrm>
                  <a:off x="7111406" y="5714219"/>
                  <a:ext cx="1704944"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Data Archive Ingestion</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Navigation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Spacecraft Monitor &amp; Control</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err="1">
                      <a:ln>
                        <a:noFill/>
                      </a:ln>
                      <a:solidFill>
                        <a:srgbClr val="003399"/>
                      </a:solidFill>
                      <a:effectLst/>
                      <a:uLnTx/>
                      <a:uFillTx/>
                      <a:latin typeface="Arial" charset="0"/>
                      <a:ea typeface="+mn-ea"/>
                      <a:cs typeface="+mn-cs"/>
                    </a:rPr>
                    <a:t>Telerobotics</a:t>
                  </a:r>
                  <a:endParaRPr kumimoji="0" lang="en-US" sz="500" b="1" i="0" u="none" strike="noStrike" kern="1200" cap="none" spc="0" normalizeH="0" baseline="0" noProof="0" dirty="0">
                    <a:ln>
                      <a:noFill/>
                    </a:ln>
                    <a:solidFill>
                      <a:srgbClr val="003399"/>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Planning &amp; Scheduling</a:t>
                  </a:r>
                </a:p>
              </p:txBody>
            </p:sp>
            <p:sp>
              <p:nvSpPr>
                <p:cNvPr id="140" name="Rounded Rectangle 139"/>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Mission Ops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Info Mgt Services</a:t>
                  </a:r>
                </a:p>
              </p:txBody>
            </p:sp>
          </p:grpSp>
          <p:sp>
            <p:nvSpPr>
              <p:cNvPr id="18" name="Rounded Rectangle 17"/>
              <p:cNvSpPr/>
              <p:nvPr/>
            </p:nvSpPr>
            <p:spPr bwMode="auto">
              <a:xfrm>
                <a:off x="5546924" y="1445457"/>
                <a:ext cx="1529611"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9" name="Group 215"/>
              <p:cNvGrpSpPr/>
              <p:nvPr/>
            </p:nvGrpSpPr>
            <p:grpSpPr>
              <a:xfrm>
                <a:off x="5430255" y="5096575"/>
                <a:ext cx="1722175" cy="923636"/>
                <a:chOff x="5430255" y="5282220"/>
                <a:chExt cx="1965325" cy="923636"/>
              </a:xfrm>
            </p:grpSpPr>
            <p:sp>
              <p:nvSpPr>
                <p:cNvPr id="137" name="Text Box 166"/>
                <p:cNvSpPr txBox="1">
                  <a:spLocks noChangeArrowheads="1"/>
                </p:cNvSpPr>
                <p:nvPr/>
              </p:nvSpPr>
              <p:spPr bwMode="auto">
                <a:xfrm>
                  <a:off x="5430255" y="5712705"/>
                  <a:ext cx="1965325" cy="493151"/>
                </a:xfrm>
                <a:prstGeom prst="rect">
                  <a:avLst/>
                </a:prstGeom>
                <a:noFill/>
                <a:ln w="9525">
                  <a:noFill/>
                  <a:miter lim="800000"/>
                  <a:headEnd/>
                  <a:tailEnd/>
                </a:ln>
              </p:spPr>
              <p:txBody>
                <a:bodyPr>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Motion Imagery &amp; Apps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Delay Tolerant Networking</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Voice</a:t>
                  </a:r>
                </a:p>
                <a:p>
                  <a:pPr marL="112713" marR="0" lvl="0" indent="-112713" algn="l" defTabSz="914400" rtl="0" eaLnBrk="1" fontAlgn="base" latinLnBrk="0" hangingPunct="1">
                    <a:lnSpc>
                      <a:spcPct val="90000"/>
                    </a:lnSpc>
                    <a:spcBef>
                      <a:spcPct val="0"/>
                    </a:spcBef>
                    <a:spcAft>
                      <a:spcPct val="0"/>
                    </a:spcAft>
                    <a:buClr>
                      <a:srgbClr val="B7C6FE">
                        <a:lumMod val="50000"/>
                      </a:srgbClr>
                    </a:buClr>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CFDP Revisions</a:t>
                  </a:r>
                </a:p>
              </p:txBody>
            </p:sp>
            <p:sp>
              <p:nvSpPr>
                <p:cNvPr id="138" name="Rounded Rectangle 137"/>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Internetworking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20" name="Rounded Rectangle 19"/>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1" name="Group 211"/>
              <p:cNvGrpSpPr/>
              <p:nvPr/>
            </p:nvGrpSpPr>
            <p:grpSpPr>
              <a:xfrm>
                <a:off x="3754281" y="5096575"/>
                <a:ext cx="1536456" cy="823875"/>
                <a:chOff x="3754281" y="5282220"/>
                <a:chExt cx="1536456" cy="823875"/>
              </a:xfrm>
            </p:grpSpPr>
            <p:sp>
              <p:nvSpPr>
                <p:cNvPr id="135" name="Text Box 162"/>
                <p:cNvSpPr txBox="1">
                  <a:spLocks noChangeArrowheads="1"/>
                </p:cNvSpPr>
                <p:nvPr/>
              </p:nvSpPr>
              <p:spPr bwMode="auto">
                <a:xfrm>
                  <a:off x="3754281" y="5705410"/>
                  <a:ext cx="1536456" cy="400685"/>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Service Management</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Transfer Services</a:t>
                  </a:r>
                </a:p>
              </p:txBody>
            </p:sp>
            <p:sp>
              <p:nvSpPr>
                <p:cNvPr id="136" name="Rounded Rectangle 135"/>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Cross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grpSp>
            <p:nvGrpSpPr>
              <p:cNvPr id="22"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131"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3" name="Group 210"/>
              <p:cNvGrpSpPr/>
              <p:nvPr/>
            </p:nvGrpSpPr>
            <p:grpSpPr>
              <a:xfrm>
                <a:off x="4121277" y="2457731"/>
                <a:ext cx="1676215" cy="1449943"/>
                <a:chOff x="4111753" y="2643376"/>
                <a:chExt cx="1676215" cy="1449943"/>
              </a:xfrm>
            </p:grpSpPr>
            <p:sp>
              <p:nvSpPr>
                <p:cNvPr id="12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 name="Rounded Rectangle 23"/>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5"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121"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6" name="Group 200"/>
              <p:cNvGrpSpPr/>
              <p:nvPr/>
            </p:nvGrpSpPr>
            <p:grpSpPr>
              <a:xfrm>
                <a:off x="2052518" y="5096575"/>
                <a:ext cx="1684638" cy="1065413"/>
                <a:chOff x="2052518" y="5282220"/>
                <a:chExt cx="1684638" cy="1065413"/>
              </a:xfrm>
            </p:grpSpPr>
            <p:sp>
              <p:nvSpPr>
                <p:cNvPr id="119" name="Text Box 167"/>
                <p:cNvSpPr txBox="1">
                  <a:spLocks noChangeArrowheads="1"/>
                </p:cNvSpPr>
                <p:nvPr/>
              </p:nvSpPr>
              <p:spPr bwMode="auto">
                <a:xfrm>
                  <a:off x="2052518" y="5669551"/>
                  <a:ext cx="1684638"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RF &amp; Modulation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Coding &amp; Sync.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Multi/Hyper Data Comp.</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Link Protocols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Data Link 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Optical Communications</a:t>
                  </a:r>
                </a:p>
              </p:txBody>
            </p:sp>
            <p:sp>
              <p:nvSpPr>
                <p:cNvPr id="120" name="Rounded Rectangle 119"/>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27" name="Rounded Rectangle 26"/>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8" name="Group 176"/>
              <p:cNvGrpSpPr/>
              <p:nvPr/>
            </p:nvGrpSpPr>
            <p:grpSpPr>
              <a:xfrm>
                <a:off x="379400" y="5096575"/>
                <a:ext cx="1690996" cy="932603"/>
                <a:chOff x="379400" y="5282220"/>
                <a:chExt cx="1690996" cy="932603"/>
              </a:xfrm>
            </p:grpSpPr>
            <p:sp>
              <p:nvSpPr>
                <p:cNvPr id="117" name="Text Box 380"/>
                <p:cNvSpPr txBox="1">
                  <a:spLocks noChangeArrowheads="1"/>
                </p:cNvSpPr>
                <p:nvPr/>
              </p:nvSpPr>
              <p:spPr bwMode="auto">
                <a:xfrm>
                  <a:off x="379400" y="5680576"/>
                  <a:ext cx="1690996" cy="534247"/>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Onboard Wireless WG</a:t>
                  </a:r>
                  <a:endParaRPr kumimoji="0" lang="en-US" sz="500" b="1" i="0" u="none" strike="noStrike" kern="1200" cap="none" spc="0" normalizeH="0" baseline="0" noProof="0" dirty="0">
                    <a:ln>
                      <a:noFill/>
                    </a:ln>
                    <a:solidFill>
                      <a:srgbClr val="FF0000"/>
                    </a:solidFill>
                    <a:effectLst/>
                    <a:uLnTx/>
                    <a:uFillTx/>
                    <a:latin typeface="Arial" charset="0"/>
                    <a:ea typeface="+mn-ea"/>
                    <a:cs typeface="+mn-cs"/>
                  </a:endParaRP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Application Supt </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Services </a:t>
                  </a: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err="1">
                      <a:ln>
                        <a:noFill/>
                      </a:ln>
                      <a:solidFill>
                        <a:srgbClr val="618FFD">
                          <a:lumMod val="50000"/>
                        </a:srgbClr>
                      </a:solidFill>
                      <a:effectLst/>
                      <a:uLnTx/>
                      <a:uFillTx/>
                      <a:latin typeface="Arial" charset="0"/>
                      <a:ea typeface="+mn-ea"/>
                      <a:cs typeface="+mn-cs"/>
                    </a:rPr>
                    <a:t>Subnetwork</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 Services </a:t>
                  </a:r>
                </a:p>
              </p:txBody>
            </p:sp>
            <p:sp>
              <p:nvSpPr>
                <p:cNvPr id="118" name="Rounded Rectangle 117"/>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Spacecraft Onboard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Interface Services</a:t>
                  </a:r>
                </a:p>
              </p:txBody>
            </p:sp>
          </p:grpSp>
          <p:grpSp>
            <p:nvGrpSpPr>
              <p:cNvPr id="29"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113" name="Rectangle 11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11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11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0"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109"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110"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111"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4" name="Group 233"/>
              <p:cNvGrpSpPr/>
              <p:nvPr/>
            </p:nvGrpSpPr>
            <p:grpSpPr>
              <a:xfrm>
                <a:off x="766428" y="1798689"/>
                <a:ext cx="5004584" cy="2753626"/>
                <a:chOff x="766428" y="1984334"/>
                <a:chExt cx="5004584" cy="2753626"/>
              </a:xfrm>
            </p:grpSpPr>
            <p:sp>
              <p:nvSpPr>
                <p:cNvPr id="98"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5" name="Group 256"/>
              <p:cNvGrpSpPr/>
              <p:nvPr/>
            </p:nvGrpSpPr>
            <p:grpSpPr>
              <a:xfrm>
                <a:off x="648204" y="1784654"/>
                <a:ext cx="7794467" cy="2754522"/>
                <a:chOff x="648204" y="1970299"/>
                <a:chExt cx="7794467" cy="2754522"/>
              </a:xfrm>
            </p:grpSpPr>
            <p:grpSp>
              <p:nvGrpSpPr>
                <p:cNvPr id="80" name="Group 252"/>
                <p:cNvGrpSpPr/>
                <p:nvPr/>
              </p:nvGrpSpPr>
              <p:grpSpPr>
                <a:xfrm>
                  <a:off x="648204" y="1970299"/>
                  <a:ext cx="7794467" cy="2754522"/>
                  <a:chOff x="648204" y="1970299"/>
                  <a:chExt cx="7794467" cy="2754522"/>
                </a:xfrm>
              </p:grpSpPr>
              <p:grpSp>
                <p:nvGrpSpPr>
                  <p:cNvPr id="84" name="Group 411"/>
                  <p:cNvGrpSpPr/>
                  <p:nvPr/>
                </p:nvGrpSpPr>
                <p:grpSpPr>
                  <a:xfrm>
                    <a:off x="6021329" y="2708384"/>
                    <a:ext cx="1510576" cy="1288947"/>
                    <a:chOff x="6472886" y="2130009"/>
                    <a:chExt cx="1018793" cy="1243021"/>
                  </a:xfrm>
                  <a:effectLst/>
                </p:grpSpPr>
                <p:cxnSp>
                  <p:nvCxnSpPr>
                    <p:cNvPr id="94"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95"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96"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85"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6"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8"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9"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1"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Freeform 91"/>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81"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82"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83"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6"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7" name="Group 166"/>
              <p:cNvGrpSpPr/>
              <p:nvPr/>
            </p:nvGrpSpPr>
            <p:grpSpPr>
              <a:xfrm>
                <a:off x="443118" y="1581859"/>
                <a:ext cx="8373232" cy="3360741"/>
                <a:chOff x="443118" y="1767504"/>
                <a:chExt cx="8373232" cy="3360741"/>
              </a:xfrm>
            </p:grpSpPr>
            <p:pic>
              <p:nvPicPr>
                <p:cNvPr id="45" name="Picture 44"/>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6" name="Picture 45"/>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7"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48" name="Picture 47"/>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9" name="Picture 48"/>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0" name="Picture 49"/>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1" name="Picture 50"/>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2" name="Picture 51"/>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3"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54" name="Picture 53"/>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5" name="Picture 54"/>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6" name="Picture 55"/>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57" name="Group 370"/>
                <p:cNvGrpSpPr/>
                <p:nvPr/>
              </p:nvGrpSpPr>
              <p:grpSpPr>
                <a:xfrm>
                  <a:off x="5481431" y="3562639"/>
                  <a:ext cx="1091856" cy="838100"/>
                  <a:chOff x="5774530" y="2719488"/>
                  <a:chExt cx="985837" cy="756721"/>
                </a:xfrm>
              </p:grpSpPr>
              <p:sp>
                <p:nvSpPr>
                  <p:cNvPr id="77" name="Rounded Rectangle 76"/>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TextBox 77"/>
                  <p:cNvSpPr txBox="1">
                    <a:spLocks noChangeArrowheads="1"/>
                  </p:cNvSpPr>
                  <p:nvPr/>
                </p:nvSpPr>
                <p:spPr bwMode="auto">
                  <a:xfrm>
                    <a:off x="5774530" y="2719488"/>
                    <a:ext cx="985837" cy="25973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pic>
                <p:nvPicPr>
                  <p:cNvPr id="79" name="Picture 78"/>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58" name="Group 371"/>
                <p:cNvGrpSpPr/>
                <p:nvPr/>
              </p:nvGrpSpPr>
              <p:grpSpPr>
                <a:xfrm>
                  <a:off x="5469524" y="2171989"/>
                  <a:ext cx="1082256" cy="828574"/>
                  <a:chOff x="5791199" y="1466951"/>
                  <a:chExt cx="985837" cy="754756"/>
                </a:xfrm>
              </p:grpSpPr>
              <p:sp>
                <p:nvSpPr>
                  <p:cNvPr id="74" name="Rounded Rectangle 73"/>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75" name="Picture 74"/>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76" name="TextBox 75"/>
                  <p:cNvSpPr txBox="1">
                    <a:spLocks noChangeArrowheads="1"/>
                  </p:cNvSpPr>
                  <p:nvPr/>
                </p:nvSpPr>
                <p:spPr bwMode="auto">
                  <a:xfrm>
                    <a:off x="5791199" y="1466951"/>
                    <a:ext cx="985837" cy="26204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grpSp>
            <p:grpSp>
              <p:nvGrpSpPr>
                <p:cNvPr id="59" name="Group 384"/>
                <p:cNvGrpSpPr/>
                <p:nvPr/>
              </p:nvGrpSpPr>
              <p:grpSpPr>
                <a:xfrm>
                  <a:off x="7314994" y="2186277"/>
                  <a:ext cx="1082256" cy="742848"/>
                  <a:chOff x="7022953" y="1815770"/>
                  <a:chExt cx="1082256" cy="742848"/>
                </a:xfrm>
              </p:grpSpPr>
              <p:sp>
                <p:nvSpPr>
                  <p:cNvPr id="71" name="Rounded Rectangle 7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TextBox 71"/>
                  <p:cNvSpPr txBox="1">
                    <a:spLocks noChangeArrowheads="1"/>
                  </p:cNvSpPr>
                  <p:nvPr/>
                </p:nvSpPr>
                <p:spPr bwMode="auto">
                  <a:xfrm>
                    <a:off x="7022953" y="1815770"/>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73" name="Picture 72"/>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60" name="Group 389"/>
                <p:cNvGrpSpPr/>
                <p:nvPr/>
              </p:nvGrpSpPr>
              <p:grpSpPr>
                <a:xfrm>
                  <a:off x="7300707" y="3681710"/>
                  <a:ext cx="1082256" cy="742848"/>
                  <a:chOff x="7111060" y="3099264"/>
                  <a:chExt cx="1082256" cy="742848"/>
                </a:xfrm>
              </p:grpSpPr>
              <p:sp>
                <p:nvSpPr>
                  <p:cNvPr id="68" name="Rounded Rectangle 67"/>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TextBox 68"/>
                  <p:cNvSpPr txBox="1">
                    <a:spLocks noChangeArrowheads="1"/>
                  </p:cNvSpPr>
                  <p:nvPr/>
                </p:nvSpPr>
                <p:spPr bwMode="auto">
                  <a:xfrm>
                    <a:off x="7111060" y="309926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70" name="Picture 69"/>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61" name="Group 394"/>
                <p:cNvGrpSpPr/>
                <p:nvPr/>
              </p:nvGrpSpPr>
              <p:grpSpPr>
                <a:xfrm>
                  <a:off x="7734094" y="3038763"/>
                  <a:ext cx="1082256" cy="589295"/>
                  <a:chOff x="7818290" y="2544430"/>
                  <a:chExt cx="1082256" cy="589295"/>
                </a:xfrm>
              </p:grpSpPr>
              <p:grpSp>
                <p:nvGrpSpPr>
                  <p:cNvPr id="64" name="Group 390"/>
                  <p:cNvGrpSpPr/>
                  <p:nvPr/>
                </p:nvGrpSpPr>
                <p:grpSpPr>
                  <a:xfrm>
                    <a:off x="7818290" y="2544430"/>
                    <a:ext cx="1082256" cy="589295"/>
                    <a:chOff x="7032478" y="1901494"/>
                    <a:chExt cx="1082256" cy="589295"/>
                  </a:xfrm>
                </p:grpSpPr>
                <p:sp>
                  <p:nvSpPr>
                    <p:cNvPr id="66" name="Rounded Rectangle 65"/>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TextBox 66"/>
                    <p:cNvSpPr txBox="1">
                      <a:spLocks noChangeArrowheads="1"/>
                    </p:cNvSpPr>
                    <p:nvPr/>
                  </p:nvSpPr>
                  <p:spPr bwMode="auto">
                    <a:xfrm>
                      <a:off x="7032478" y="190149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Applications/Archives</a:t>
                      </a:r>
                    </a:p>
                  </p:txBody>
                </p:sp>
              </p:grpSp>
              <p:pic>
                <p:nvPicPr>
                  <p:cNvPr id="65" name="Picture 64"/>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62" name="Picture 61"/>
                <p:cNvPicPr>
                  <a:picLocks noChangeAspect="1"/>
                </p:cNvPicPr>
                <p:nvPr/>
              </p:nvPicPr>
              <p:blipFill>
                <a:blip r:embed="rId19" cstate="print"/>
                <a:stretch>
                  <a:fillRect/>
                </a:stretch>
              </p:blipFill>
              <p:spPr>
                <a:xfrm>
                  <a:off x="3732093" y="3568301"/>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63" name="Picture 62"/>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38" name="Group 272"/>
              <p:cNvGrpSpPr/>
              <p:nvPr/>
            </p:nvGrpSpPr>
            <p:grpSpPr>
              <a:xfrm>
                <a:off x="4620835" y="587030"/>
                <a:ext cx="4360984" cy="1322463"/>
                <a:chOff x="4620835" y="772675"/>
                <a:chExt cx="4360984" cy="1322463"/>
              </a:xfrm>
            </p:grpSpPr>
            <p:grpSp>
              <p:nvGrpSpPr>
                <p:cNvPr id="39" name="Group 264"/>
                <p:cNvGrpSpPr/>
                <p:nvPr/>
              </p:nvGrpSpPr>
              <p:grpSpPr>
                <a:xfrm>
                  <a:off x="4620835" y="772676"/>
                  <a:ext cx="4360984" cy="1322462"/>
                  <a:chOff x="4620835" y="772676"/>
                  <a:chExt cx="4360984" cy="1322462"/>
                </a:xfrm>
              </p:grpSpPr>
              <p:sp>
                <p:nvSpPr>
                  <p:cNvPr id="41"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ext Box 379"/>
                  <p:cNvSpPr txBox="1">
                    <a:spLocks noChangeArrowheads="1"/>
                  </p:cNvSpPr>
                  <p:nvPr/>
                </p:nvSpPr>
                <p:spPr bwMode="auto">
                  <a:xfrm>
                    <a:off x="6655644" y="1163009"/>
                    <a:ext cx="2326175" cy="493151"/>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Delta-DOR</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System Architecture</a:t>
                    </a:r>
                    <a:endParaRPr kumimoji="0" lang="en-US" sz="500" b="1" i="0" u="none" strike="noStrike" kern="1200" cap="none" spc="0" normalizeH="0" baseline="0" noProof="0" dirty="0">
                      <a:ln>
                        <a:noFill/>
                      </a:ln>
                      <a:solidFill>
                        <a:srgbClr val="FF9933"/>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43" name="Arc 42"/>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4" name="Straight Connector 4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40" name="Rounded Rectangle 3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Systems Engineering</a:t>
                  </a:r>
                </a:p>
              </p:txBody>
            </p:sp>
          </p:grpSp>
        </p:grpSp>
        <p:pic>
          <p:nvPicPr>
            <p:cNvPr id="8" name="Picture 38" descr="Gilles Moury">
              <a:hlinkClick r:id="rId21"/>
            </p:cNvPr>
            <p:cNvPicPr>
              <a:picLocks noChangeAspect="1" noChangeArrowheads="1"/>
            </p:cNvPicPr>
            <p:nvPr/>
          </p:nvPicPr>
          <p:blipFill>
            <a:blip r:embed="rId22" cstate="print"/>
            <a:srcRect/>
            <a:stretch>
              <a:fillRect/>
            </a:stretch>
          </p:blipFill>
          <p:spPr bwMode="auto">
            <a:xfrm>
              <a:off x="2421320" y="5486864"/>
              <a:ext cx="397510" cy="531932"/>
            </a:xfrm>
            <a:prstGeom prst="rect">
              <a:avLst/>
            </a:prstGeom>
            <a:noFill/>
            <a:ln w="9525">
              <a:noFill/>
              <a:miter lim="800000"/>
              <a:headEnd/>
              <a:tailEnd/>
            </a:ln>
          </p:spPr>
        </p:pic>
        <p:pic>
          <p:nvPicPr>
            <p:cNvPr id="10" name="Picture 31" descr="Takahiro Yamada">
              <a:hlinkClick r:id="rId23"/>
            </p:cNvPr>
            <p:cNvPicPr>
              <a:picLocks noChangeAspect="1" noChangeArrowheads="1"/>
            </p:cNvPicPr>
            <p:nvPr/>
          </p:nvPicPr>
          <p:blipFill>
            <a:blip r:embed="rId24"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1" name="Picture 33" descr="ErikBarkleySmall"/>
            <p:cNvPicPr>
              <a:picLocks noChangeAspect="1" noChangeArrowheads="1"/>
            </p:cNvPicPr>
            <p:nvPr/>
          </p:nvPicPr>
          <p:blipFill>
            <a:blip r:embed="rId25" cstate="print"/>
            <a:srcRect/>
            <a:stretch>
              <a:fillRect/>
            </a:stretch>
          </p:blipFill>
          <p:spPr bwMode="auto">
            <a:xfrm>
              <a:off x="3061604" y="5410178"/>
              <a:ext cx="410927" cy="589025"/>
            </a:xfrm>
            <a:prstGeom prst="rect">
              <a:avLst/>
            </a:prstGeom>
            <a:noFill/>
            <a:ln w="9525">
              <a:noFill/>
              <a:miter lim="800000"/>
              <a:headEnd/>
              <a:tailEnd/>
            </a:ln>
          </p:spPr>
        </p:pic>
        <p:pic>
          <p:nvPicPr>
            <p:cNvPr id="12" name="Picture 30" descr="Peter M. Shames ">
              <a:hlinkClick r:id="rId26"/>
            </p:cNvPr>
            <p:cNvPicPr>
              <a:picLocks noChangeAspect="1" noChangeArrowheads="1"/>
            </p:cNvPicPr>
            <p:nvPr/>
          </p:nvPicPr>
          <p:blipFill>
            <a:blip r:embed="rId27" cstate="print"/>
            <a:srcRect/>
            <a:stretch>
              <a:fillRect/>
            </a:stretch>
          </p:blipFill>
          <p:spPr bwMode="auto">
            <a:xfrm>
              <a:off x="3995925" y="1316725"/>
              <a:ext cx="333359" cy="434975"/>
            </a:xfrm>
            <a:prstGeom prst="rect">
              <a:avLst/>
            </a:prstGeom>
            <a:noFill/>
            <a:ln w="9525">
              <a:noFill/>
              <a:miter lim="800000"/>
              <a:headEnd/>
              <a:tailEnd/>
            </a:ln>
          </p:spPr>
        </p:pic>
      </p:grpSp>
      <p:sp>
        <p:nvSpPr>
          <p:cNvPr id="163" name="Rounded Rectangle 162"/>
          <p:cNvSpPr/>
          <p:nvPr/>
        </p:nvSpPr>
        <p:spPr bwMode="auto">
          <a:xfrm>
            <a:off x="1459525" y="1187033"/>
            <a:ext cx="634577" cy="234191"/>
          </a:xfrm>
          <a:prstGeom prst="roundRect">
            <a:avLst>
              <a:gd name="adj" fmla="val 16667"/>
            </a:avLst>
          </a:prstGeom>
          <a:solidFill>
            <a:srgbClr val="D27D00"/>
          </a:solidFill>
          <a:ln>
            <a:noFill/>
            <a:headEnd/>
            <a:tailEnd/>
          </a:ln>
        </p:spPr>
        <p:style>
          <a:lnRef idx="1">
            <a:schemeClr val="dk1"/>
          </a:lnRef>
          <a:fillRef idx="2">
            <a:schemeClr val="dk1"/>
          </a:fillRef>
          <a:effectRef idx="1">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CESG Chairs</a:t>
            </a:r>
          </a:p>
        </p:txBody>
      </p:sp>
      <p:pic>
        <p:nvPicPr>
          <p:cNvPr id="164" name="Picture 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475154" y="5690840"/>
            <a:ext cx="353680" cy="51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705615" y="1495478"/>
            <a:ext cx="334397" cy="4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385829" y="5667518"/>
            <a:ext cx="507072" cy="50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4" descr="Jonathan Wilmo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46015" y="5674834"/>
            <a:ext cx="366260" cy="53166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descr="Xiongwen H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55988" y="5672987"/>
            <a:ext cx="362716" cy="582937"/>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2820920" y="1221783"/>
            <a:ext cx="938077" cy="584775"/>
          </a:xfrm>
          <a:prstGeom prst="rect">
            <a:avLst/>
          </a:prstGeom>
          <a:solidFill>
            <a:schemeClr val="accent1">
              <a:lumMod val="20000"/>
              <a:lumOff val="80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6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23 WGs</a:t>
            </a:r>
          </a:p>
        </p:txBody>
      </p:sp>
      <p:pic>
        <p:nvPicPr>
          <p:cNvPr id="173" name="Picture 172"/>
          <p:cNvPicPr>
            <a:picLocks noChangeAspect="1"/>
          </p:cNvPicPr>
          <p:nvPr/>
        </p:nvPicPr>
        <p:blipFill rotWithShape="1">
          <a:blip r:embed="rId33" cstate="print">
            <a:extLst>
              <a:ext uri="{28A0092B-C50C-407E-A947-70E740481C1C}">
                <a14:useLocalDpi xmlns:a14="http://schemas.microsoft.com/office/drawing/2010/main" val="0"/>
              </a:ext>
            </a:extLst>
          </a:blip>
          <a:srcRect t="18132"/>
          <a:stretch/>
        </p:blipFill>
        <p:spPr>
          <a:xfrm>
            <a:off x="3764061" y="5604418"/>
            <a:ext cx="467183" cy="558847"/>
          </a:xfrm>
          <a:prstGeom prst="rect">
            <a:avLst/>
          </a:prstGeom>
        </p:spPr>
      </p:pic>
      <p:pic>
        <p:nvPicPr>
          <p:cNvPr id="174" name="Picture 17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flipH="1">
            <a:off x="1358020" y="1479393"/>
            <a:ext cx="339104" cy="489674"/>
          </a:xfrm>
          <a:prstGeom prst="rect">
            <a:avLst/>
          </a:prstGeom>
        </p:spPr>
      </p:pic>
      <p:pic>
        <p:nvPicPr>
          <p:cNvPr id="175" name="Picture 174">
            <a:extLst>
              <a:ext uri="{FF2B5EF4-FFF2-40B4-BE49-F238E27FC236}">
                <a16:creationId xmlns:a16="http://schemas.microsoft.com/office/drawing/2014/main" id="{2EC8736D-BCD2-4C44-9DDC-C3210BDBE820}"/>
              </a:ext>
            </a:extLst>
          </p:cNvPr>
          <p:cNvPicPr>
            <a:picLocks noChangeAspect="1"/>
          </p:cNvPicPr>
          <p:nvPr/>
        </p:nvPicPr>
        <p:blipFill>
          <a:blip r:embed="rId35"/>
          <a:stretch>
            <a:fillRect/>
          </a:stretch>
        </p:blipFill>
        <p:spPr>
          <a:xfrm>
            <a:off x="1811183" y="1480456"/>
            <a:ext cx="368747" cy="477349"/>
          </a:xfrm>
          <a:prstGeom prst="rect">
            <a:avLst/>
          </a:prstGeom>
        </p:spPr>
      </p:pic>
      <p:pic>
        <p:nvPicPr>
          <p:cNvPr id="176" name="Picture 175">
            <a:extLst>
              <a:ext uri="{FF2B5EF4-FFF2-40B4-BE49-F238E27FC236}">
                <a16:creationId xmlns:a16="http://schemas.microsoft.com/office/drawing/2014/main" id="{9335D934-A396-403D-9A83-0159A7E1AA9F}"/>
              </a:ext>
            </a:extLst>
          </p:cNvPr>
          <p:cNvPicPr>
            <a:picLocks noChangeAspect="1"/>
          </p:cNvPicPr>
          <p:nvPr/>
        </p:nvPicPr>
        <p:blipFill>
          <a:blip r:embed="rId36"/>
          <a:stretch>
            <a:fillRect/>
          </a:stretch>
        </p:blipFill>
        <p:spPr>
          <a:xfrm>
            <a:off x="2270500" y="5663724"/>
            <a:ext cx="411559" cy="548222"/>
          </a:xfrm>
          <a:prstGeom prst="rect">
            <a:avLst/>
          </a:prstGeom>
        </p:spPr>
      </p:pic>
      <p:pic>
        <p:nvPicPr>
          <p:cNvPr id="177" name="Picture 176">
            <a:extLst>
              <a:ext uri="{FF2B5EF4-FFF2-40B4-BE49-F238E27FC236}">
                <a16:creationId xmlns:a16="http://schemas.microsoft.com/office/drawing/2014/main" id="{34B95233-EBC0-40F1-9181-6C670722467B}"/>
              </a:ext>
            </a:extLst>
          </p:cNvPr>
          <p:cNvPicPr>
            <a:picLocks noChangeAspect="1"/>
          </p:cNvPicPr>
          <p:nvPr/>
        </p:nvPicPr>
        <p:blipFill>
          <a:blip r:embed="rId37"/>
          <a:stretch>
            <a:fillRect/>
          </a:stretch>
        </p:blipFill>
        <p:spPr>
          <a:xfrm>
            <a:off x="4931270" y="5661762"/>
            <a:ext cx="374636" cy="535194"/>
          </a:xfrm>
          <a:prstGeom prst="rect">
            <a:avLst/>
          </a:prstGeom>
        </p:spPr>
      </p:pic>
      <p:pic>
        <p:nvPicPr>
          <p:cNvPr id="7" name="Picture 6">
            <a:extLst>
              <a:ext uri="{FF2B5EF4-FFF2-40B4-BE49-F238E27FC236}">
                <a16:creationId xmlns:a16="http://schemas.microsoft.com/office/drawing/2014/main" id="{34052255-E324-457E-B37C-61E29E6AC563}"/>
              </a:ext>
            </a:extLst>
          </p:cNvPr>
          <p:cNvPicPr>
            <a:picLocks noChangeAspect="1"/>
          </p:cNvPicPr>
          <p:nvPr/>
        </p:nvPicPr>
        <p:blipFill>
          <a:blip r:embed="rId38"/>
          <a:stretch>
            <a:fillRect/>
          </a:stretch>
        </p:blipFill>
        <p:spPr>
          <a:xfrm>
            <a:off x="5850411" y="5676511"/>
            <a:ext cx="412921" cy="539487"/>
          </a:xfrm>
          <a:prstGeom prst="rect">
            <a:avLst/>
          </a:prstGeom>
        </p:spPr>
      </p:pic>
    </p:spTree>
    <p:extLst>
      <p:ext uri="{BB962C8B-B14F-4D97-AF65-F5344CB8AC3E}">
        <p14:creationId xmlns:p14="http://schemas.microsoft.com/office/powerpoint/2010/main" val="3555388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Meetings (to be updated)</a:t>
            </a:r>
          </a:p>
        </p:txBody>
      </p:sp>
      <p:graphicFrame>
        <p:nvGraphicFramePr>
          <p:cNvPr id="4" name="Table 3"/>
          <p:cNvGraphicFramePr>
            <a:graphicFrameLocks noGrp="1"/>
          </p:cNvGraphicFramePr>
          <p:nvPr>
            <p:extLst>
              <p:ext uri="{D42A27DB-BD31-4B8C-83A1-F6EECF244321}">
                <p14:modId xmlns:p14="http://schemas.microsoft.com/office/powerpoint/2010/main" val="4170232880"/>
              </p:ext>
            </p:extLst>
          </p:nvPr>
        </p:nvGraphicFramePr>
        <p:xfrm>
          <a:off x="1757680" y="975355"/>
          <a:ext cx="8686800" cy="5128947"/>
        </p:xfrm>
        <a:graphic>
          <a:graphicData uri="http://schemas.openxmlformats.org/drawingml/2006/table">
            <a:tbl>
              <a:tblPr/>
              <a:tblGrid>
                <a:gridCol w="1197670">
                  <a:extLst>
                    <a:ext uri="{9D8B030D-6E8A-4147-A177-3AD203B41FA5}">
                      <a16:colId xmlns:a16="http://schemas.microsoft.com/office/drawing/2014/main" val="20000"/>
                    </a:ext>
                  </a:extLst>
                </a:gridCol>
                <a:gridCol w="1164530">
                  <a:extLst>
                    <a:ext uri="{9D8B030D-6E8A-4147-A177-3AD203B41FA5}">
                      <a16:colId xmlns:a16="http://schemas.microsoft.com/office/drawing/2014/main" val="20001"/>
                    </a:ext>
                  </a:extLst>
                </a:gridCol>
                <a:gridCol w="121412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395730">
                  <a:extLst>
                    <a:ext uri="{9D8B030D-6E8A-4147-A177-3AD203B41FA5}">
                      <a16:colId xmlns:a16="http://schemas.microsoft.com/office/drawing/2014/main" val="20005"/>
                    </a:ext>
                  </a:extLst>
                </a:gridCol>
              </a:tblGrid>
              <a:tr h="388090">
                <a:tc>
                  <a:txBody>
                    <a:bodyPr/>
                    <a:lstStyle/>
                    <a:p>
                      <a:pPr algn="l" rtl="0" fontAlgn="b"/>
                      <a:r>
                        <a:rPr lang="en-US" sz="1400" b="1" i="0" u="none" strike="noStrike" dirty="0">
                          <a:solidFill>
                            <a:srgbClr val="000000"/>
                          </a:solidFill>
                          <a:effectLst/>
                          <a:latin typeface="+mj-lt"/>
                        </a:rPr>
                        <a:t>Date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b"/>
                      <a:r>
                        <a:rPr lang="en-US" sz="1400" b="1" i="0" u="none" strike="noStrike" dirty="0">
                          <a:solidFill>
                            <a:srgbClr val="000000"/>
                          </a:solidFill>
                          <a:effectLst/>
                          <a:latin typeface="+mj-lt"/>
                        </a:rPr>
                        <a:t>WG/CMC</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a:solidFill>
                          <a:srgbClr val="000000"/>
                        </a:solidFill>
                        <a:effectLst/>
                        <a:latin typeface="+mj-lt"/>
                      </a:endParaRPr>
                    </a:p>
                    <a:p>
                      <a:pPr algn="l" rtl="0" fontAlgn="ctr"/>
                      <a:r>
                        <a:rPr lang="en-US" sz="1400" b="1" i="0" u="none" strike="noStrike" dirty="0">
                          <a:solidFill>
                            <a:srgbClr val="000000"/>
                          </a:solidFill>
                          <a:effectLst/>
                          <a:latin typeface="+mj-lt"/>
                        </a:rPr>
                        <a:t>Host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a:solidFill>
                          <a:srgbClr val="000000"/>
                        </a:solidFill>
                        <a:effectLst/>
                        <a:latin typeface="+mj-lt"/>
                      </a:endParaRPr>
                    </a:p>
                    <a:p>
                      <a:pPr algn="l" rtl="0" fontAlgn="ctr"/>
                      <a:r>
                        <a:rPr lang="en-US" sz="1400" b="1" i="0" u="none" strike="noStrike" dirty="0">
                          <a:solidFill>
                            <a:srgbClr val="000000"/>
                          </a:solidFill>
                          <a:effectLst/>
                          <a:latin typeface="+mj-lt"/>
                        </a:rPr>
                        <a:t>Location</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a:solidFill>
                          <a:srgbClr val="000000"/>
                        </a:solidFill>
                        <a:effectLst/>
                        <a:latin typeface="+mj-lt"/>
                      </a:endParaRPr>
                    </a:p>
                    <a:p>
                      <a:pPr algn="l" rtl="0" fontAlgn="ctr"/>
                      <a:r>
                        <a:rPr lang="en-US" sz="1400" b="1" i="0" u="none" strike="noStrike" dirty="0">
                          <a:solidFill>
                            <a:srgbClr val="000000"/>
                          </a:solidFill>
                          <a:effectLst/>
                          <a:latin typeface="+mj-lt"/>
                        </a:rPr>
                        <a:t>Date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mj-lt"/>
                        </a:rPr>
                        <a:t>Comments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696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j-lt"/>
                        </a:rPr>
                        <a:t>Spring 2022</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kern="1200" dirty="0">
                          <a:solidFill>
                            <a:srgbClr val="000000"/>
                          </a:solidFill>
                          <a:effectLst/>
                          <a:latin typeface="+mn-lt"/>
                          <a:ea typeface="+mn-ea"/>
                          <a:cs typeface="+mn-cs"/>
                        </a:rPr>
                        <a:t>Huntsville, Alabama, USA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9-16 May 2022</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JAXA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kern="1200" dirty="0">
                          <a:solidFill>
                            <a:srgbClr val="000000"/>
                          </a:solidFill>
                          <a:effectLst/>
                          <a:latin typeface="+mn-lt"/>
                          <a:ea typeface="+mn-ea"/>
                          <a:cs typeface="+mn-cs"/>
                        </a:rPr>
                        <a:t>Tokyo, Japan</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369608">
                <a:tc>
                  <a:txBody>
                    <a:bodyPr/>
                    <a:lstStyle/>
                    <a:p>
                      <a:pPr algn="l" rtl="0" fontAlgn="b"/>
                      <a:r>
                        <a:rPr lang="en-US" sz="1400" b="0" i="0" u="none" strike="noStrike" dirty="0">
                          <a:solidFill>
                            <a:srgbClr val="000000"/>
                          </a:solidFill>
                          <a:effectLst/>
                          <a:latin typeface="+mj-lt"/>
                        </a:rPr>
                        <a:t>Fall 2022</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CNES</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kern="1200" dirty="0">
                          <a:solidFill>
                            <a:srgbClr val="000000"/>
                          </a:solidFill>
                          <a:effectLst/>
                          <a:latin typeface="+mn-lt"/>
                          <a:ea typeface="+mn-ea"/>
                          <a:cs typeface="+mn-cs"/>
                        </a:rPr>
                        <a:t>Toulouse, France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CNES</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kern="1200" dirty="0">
                          <a:solidFill>
                            <a:srgbClr val="000000"/>
                          </a:solidFill>
                          <a:effectLst/>
                          <a:latin typeface="+mn-lt"/>
                          <a:ea typeface="+mn-ea"/>
                          <a:cs typeface="+mn-cs"/>
                        </a:rPr>
                        <a:t>Toulouse, France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9608">
                <a:tc>
                  <a:txBody>
                    <a:bodyPr/>
                    <a:lstStyle/>
                    <a:p>
                      <a:pPr algn="l" rtl="0" fontAlgn="b"/>
                      <a:r>
                        <a:rPr lang="en-US" sz="1400" b="0" i="0" u="none" strike="noStrike" dirty="0">
                          <a:solidFill>
                            <a:srgbClr val="000000"/>
                          </a:solidFill>
                          <a:effectLst/>
                          <a:latin typeface="+mj-lt"/>
                        </a:rPr>
                        <a:t>Spring 2023</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INPE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j-lt"/>
                        </a:rPr>
                        <a:t>Sao Jose dos Campos, Brazil</a:t>
                      </a:r>
                    </a:p>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6067">
                <a:tc>
                  <a:txBody>
                    <a:bodyPr/>
                    <a:lstStyle/>
                    <a:p>
                      <a:pPr algn="l" rtl="0" fontAlgn="b"/>
                      <a:r>
                        <a:rPr lang="en-US" sz="1400" b="0" i="0" u="none" strike="noStrike" dirty="0">
                          <a:solidFill>
                            <a:srgbClr val="000000"/>
                          </a:solidFill>
                          <a:effectLst/>
                          <a:latin typeface="+mj-lt"/>
                        </a:rPr>
                        <a:t>Fall</a:t>
                      </a:r>
                      <a:r>
                        <a:rPr lang="en-US" sz="1400" b="0" i="0" u="none" strike="noStrike" baseline="0" dirty="0">
                          <a:solidFill>
                            <a:srgbClr val="000000"/>
                          </a:solidFill>
                          <a:effectLst/>
                          <a:latin typeface="+mj-lt"/>
                        </a:rPr>
                        <a:t> 2023</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ESA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hosted by ESTEC</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ESA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r>
                        <a:rPr lang="en-US" sz="1400" b="0" i="0" u="none" strike="noStrike" baseline="0" dirty="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9608">
                <a:tc>
                  <a:txBody>
                    <a:bodyPr/>
                    <a:lstStyle/>
                    <a:p>
                      <a:pPr algn="l" rtl="0" fontAlgn="b"/>
                      <a:r>
                        <a:rPr lang="en-US" sz="1400" b="0" i="0" u="none" strike="noStrike" dirty="0">
                          <a:solidFill>
                            <a:srgbClr val="000000"/>
                          </a:solidFill>
                          <a:effectLst/>
                          <a:latin typeface="+mj-lt"/>
                        </a:rPr>
                        <a:t>Spring</a:t>
                      </a:r>
                      <a:r>
                        <a:rPr lang="en-US" sz="1400" b="0" i="0" u="none" strike="noStrike" baseline="0" dirty="0">
                          <a:solidFill>
                            <a:srgbClr val="000000"/>
                          </a:solidFill>
                          <a:effectLst/>
                          <a:latin typeface="+mj-lt"/>
                        </a:rPr>
                        <a:t> 2024</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USA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ROSCOSMOS</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r>
                        <a:rPr lang="en-US" sz="1400" b="0" i="0" u="none" strike="noStrike" baseline="0" dirty="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9608">
                <a:tc>
                  <a:txBody>
                    <a:bodyPr/>
                    <a:lstStyle/>
                    <a:p>
                      <a:pPr algn="l" rtl="0" fontAlgn="b"/>
                      <a:r>
                        <a:rPr lang="en-US" sz="1400" b="0" i="0" u="none" strike="noStrike" dirty="0">
                          <a:solidFill>
                            <a:srgbClr val="000000"/>
                          </a:solidFill>
                          <a:effectLst/>
                          <a:latin typeface="+mj-lt"/>
                        </a:rPr>
                        <a:t>Fall</a:t>
                      </a:r>
                      <a:r>
                        <a:rPr lang="en-US" sz="1400" b="0" i="0" u="none" strike="noStrike" baseline="0" dirty="0">
                          <a:solidFill>
                            <a:srgbClr val="000000"/>
                          </a:solidFill>
                          <a:effectLst/>
                          <a:latin typeface="+mj-lt"/>
                        </a:rPr>
                        <a:t> 2024</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UKSA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UKSA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r>
                        <a:rPr lang="en-US" sz="1400" b="0" i="0" u="none" strike="noStrike" baseline="0" dirty="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6" name="Left Arrow 5"/>
          <p:cNvSpPr/>
          <p:nvPr/>
        </p:nvSpPr>
        <p:spPr bwMode="auto">
          <a:xfrm>
            <a:off x="9056552" y="1356355"/>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5-Day</a:t>
            </a:r>
          </a:p>
        </p:txBody>
      </p:sp>
      <p:sp>
        <p:nvSpPr>
          <p:cNvPr id="7" name="Left Arrow 5">
            <a:extLst>
              <a:ext uri="{FF2B5EF4-FFF2-40B4-BE49-F238E27FC236}">
                <a16:creationId xmlns:a16="http://schemas.microsoft.com/office/drawing/2014/main" id="{5890570F-97B4-46DF-B7A0-6BB9D928111D}"/>
              </a:ext>
            </a:extLst>
          </p:cNvPr>
          <p:cNvSpPr/>
          <p:nvPr/>
        </p:nvSpPr>
        <p:spPr bwMode="auto">
          <a:xfrm>
            <a:off x="9056552" y="2118355"/>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5-Day</a:t>
            </a:r>
          </a:p>
        </p:txBody>
      </p:sp>
    </p:spTree>
    <p:extLst>
      <p:ext uri="{BB962C8B-B14F-4D97-AF65-F5344CB8AC3E}">
        <p14:creationId xmlns:p14="http://schemas.microsoft.com/office/powerpoint/2010/main" val="280797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D1B1-CEE4-4058-9AC1-6C93D934320B}"/>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613B1FB8-D5BB-4C63-A07A-5300C944D61D}"/>
              </a:ext>
            </a:extLst>
          </p:cNvPr>
          <p:cNvSpPr>
            <a:spLocks noGrp="1"/>
          </p:cNvSpPr>
          <p:nvPr>
            <p:ph idx="1"/>
          </p:nvPr>
        </p:nvSpPr>
        <p:spPr>
          <a:xfrm>
            <a:off x="609600" y="1600204"/>
            <a:ext cx="10972800" cy="4525963"/>
          </a:xfrm>
        </p:spPr>
        <p:txBody>
          <a:bodyPr/>
          <a:lstStyle/>
          <a:p>
            <a:pPr marL="0" indent="0">
              <a:buNone/>
            </a:pPr>
            <a:endParaRPr lang="en-US" dirty="0"/>
          </a:p>
        </p:txBody>
      </p:sp>
    </p:spTree>
    <p:extLst>
      <p:ext uri="{BB962C8B-B14F-4D97-AF65-F5344CB8AC3E}">
        <p14:creationId xmlns:p14="http://schemas.microsoft.com/office/powerpoint/2010/main" val="357336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dirty="0">
                <a:effectLst/>
              </a:rPr>
              <a:t>Working Group Agendas and Additional Resources</a:t>
            </a:r>
            <a:br>
              <a:rPr lang="en-NL" dirty="0">
                <a:effectLst/>
              </a:rPr>
            </a:br>
            <a:endParaRPr lang="en-GB" dirty="0"/>
          </a:p>
        </p:txBody>
      </p:sp>
      <p:sp>
        <p:nvSpPr>
          <p:cNvPr id="3" name="Content Placeholder 2"/>
          <p:cNvSpPr>
            <a:spLocks noGrp="1"/>
          </p:cNvSpPr>
          <p:nvPr>
            <p:ph idx="1"/>
          </p:nvPr>
        </p:nvSpPr>
        <p:spPr>
          <a:xfrm>
            <a:off x="609600" y="1092634"/>
            <a:ext cx="10972800" cy="5221081"/>
          </a:xfrm>
        </p:spPr>
        <p:txBody>
          <a:bodyPr/>
          <a:lstStyle/>
          <a:p>
            <a:pPr marL="0" indent="0">
              <a:buNone/>
            </a:pPr>
            <a:r>
              <a:rPr lang="en-GB" sz="2000" dirty="0"/>
              <a:t>All information about the CCSDS Spring 2022 Meetings can be found on the CCSDS Public Website page: </a:t>
            </a:r>
          </a:p>
          <a:p>
            <a:pPr marL="0" indent="0">
              <a:buNone/>
            </a:pPr>
            <a:endParaRPr lang="en-GB" sz="2000" dirty="0"/>
          </a:p>
          <a:p>
            <a:pPr marL="0" indent="0">
              <a:buNone/>
            </a:pPr>
            <a:endParaRPr lang="en-GB" sz="2000" dirty="0"/>
          </a:p>
          <a:p>
            <a:pPr marL="0" indent="0">
              <a:buNone/>
            </a:pPr>
            <a:r>
              <a:rPr lang="en-GB" sz="2000" dirty="0"/>
              <a:t>Individual Working Group Agendas may be found on the CCSDS Public Website at: </a:t>
            </a:r>
          </a:p>
          <a:p>
            <a:pPr marL="0" indent="0">
              <a:buNone/>
            </a:pPr>
            <a:endParaRPr lang="en-GB" sz="2000" dirty="0"/>
          </a:p>
          <a:p>
            <a:pPr marL="0" indent="0">
              <a:buNone/>
            </a:pPr>
            <a:endParaRPr lang="en-GB" sz="2000" dirty="0"/>
          </a:p>
          <a:p>
            <a:pPr marL="0" indent="0">
              <a:buNone/>
            </a:pPr>
            <a:r>
              <a:rPr lang="en-GB" sz="2000" dirty="0"/>
              <a:t>A schedule of individual meeting sessions is available on the public website in two versions. As a List (add link) or a Table (add link).</a:t>
            </a:r>
          </a:p>
          <a:p>
            <a:pPr marL="0" indent="0">
              <a:buNone/>
            </a:pPr>
            <a:endParaRPr lang="en-GB" sz="2000" dirty="0"/>
          </a:p>
          <a:p>
            <a:pPr marL="0" indent="0">
              <a:buNone/>
            </a:pPr>
            <a:endParaRPr lang="en-GB" sz="2000" dirty="0"/>
          </a:p>
          <a:p>
            <a:pPr marL="0" indent="0">
              <a:buNone/>
            </a:pPr>
            <a:r>
              <a:rPr lang="en-GB" sz="2000" dirty="0"/>
              <a:t>To find contact information for each Area Director and Working Group Chair and request a meeting invitation visit the CWE at: </a:t>
            </a:r>
            <a:r>
              <a:rPr lang="en-GB" sz="2000" dirty="0">
                <a:hlinkClick r:id="rId2"/>
              </a:rPr>
              <a:t>https://cwe.ccsds.org/default.aspx</a:t>
            </a:r>
            <a:r>
              <a:rPr lang="en-GB" sz="2000" dirty="0"/>
              <a:t>.</a:t>
            </a:r>
          </a:p>
          <a:p>
            <a:pPr marL="0" indent="0">
              <a:buNone/>
            </a:pPr>
            <a:endParaRPr lang="en-GB" sz="2000" dirty="0"/>
          </a:p>
          <a:p>
            <a:pPr marL="0" indent="0">
              <a:buNone/>
            </a:pPr>
            <a:endParaRPr lang="en-GB" sz="2000" dirty="0"/>
          </a:p>
          <a:p>
            <a:pPr marL="0" indent="0">
              <a:buNone/>
            </a:pPr>
            <a:r>
              <a:rPr lang="en-GB" sz="2000" dirty="0"/>
              <a:t>If you have any questions about the meetings or require any other assistance, please let us know at </a:t>
            </a:r>
            <a:r>
              <a:rPr lang="en-GB" sz="2000" dirty="0">
                <a:hlinkClick r:id="rId3"/>
              </a:rPr>
              <a:t>secretariat@mailman.ccsds.org</a:t>
            </a:r>
            <a:r>
              <a:rPr lang="en-GB" sz="2000" dirty="0"/>
              <a:t>.</a:t>
            </a:r>
          </a:p>
        </p:txBody>
      </p:sp>
    </p:spTree>
    <p:extLst>
      <p:ext uri="{BB962C8B-B14F-4D97-AF65-F5344CB8AC3E}">
        <p14:creationId xmlns:p14="http://schemas.microsoft.com/office/powerpoint/2010/main" val="73372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398" y="241385"/>
            <a:ext cx="8229600" cy="460860"/>
          </a:xfrm>
        </p:spPr>
        <p:txBody>
          <a:bodyPr/>
          <a:lstStyle/>
          <a:p>
            <a:r>
              <a:rPr lang="en-US" dirty="0"/>
              <a:t>CCSDS Publications since CMC Mtg Spring 2021</a:t>
            </a:r>
          </a:p>
        </p:txBody>
      </p:sp>
      <p:sp>
        <p:nvSpPr>
          <p:cNvPr id="3" name="Content Placeholder 2"/>
          <p:cNvSpPr>
            <a:spLocks noGrp="1"/>
          </p:cNvSpPr>
          <p:nvPr>
            <p:ph idx="1"/>
          </p:nvPr>
        </p:nvSpPr>
        <p:spPr>
          <a:xfrm>
            <a:off x="609600" y="888795"/>
            <a:ext cx="10972800" cy="5376700"/>
          </a:xfrm>
        </p:spPr>
        <p:txBody>
          <a:bodyPr/>
          <a:lstStyle/>
          <a:p>
            <a:pPr marL="0" indent="0">
              <a:buNone/>
            </a:pPr>
            <a:r>
              <a:rPr lang="en-US" sz="1800" dirty="0">
                <a:solidFill>
                  <a:srgbClr val="0070C0"/>
                </a:solidFill>
              </a:rPr>
              <a:t>Blue Books – Recommended Standards</a:t>
            </a:r>
          </a:p>
          <a:p>
            <a:pPr marL="227013" indent="-227013">
              <a:lnSpc>
                <a:spcPct val="100000"/>
              </a:lnSpc>
              <a:spcAft>
                <a:spcPts val="0"/>
              </a:spcAft>
            </a:pPr>
            <a:r>
              <a:rPr lang="en-GB" sz="1600" dirty="0">
                <a:solidFill>
                  <a:srgbClr val="000000"/>
                </a:solidFill>
                <a:ea typeface="Calibri" panose="020F0502020204030204" pitchFamily="34" charset="0"/>
                <a:cs typeface="Times New Roman" panose="02020603050405020304" pitchFamily="18" charset="0"/>
              </a:rPr>
              <a:t>CCSDS 231.0-B-4, TC Synchronization and Channel Coding, July 2021</a:t>
            </a:r>
          </a:p>
          <a:p>
            <a:pPr marL="227013" indent="-227013">
              <a:lnSpc>
                <a:spcPct val="100000"/>
              </a:lnSpc>
              <a:spcAft>
                <a:spcPts val="0"/>
              </a:spcAft>
            </a:pPr>
            <a:r>
              <a:rPr lang="en-GB" sz="1600" dirty="0">
                <a:solidFill>
                  <a:srgbClr val="000000"/>
                </a:solidFill>
                <a:ea typeface="Calibri" panose="020F0502020204030204" pitchFamily="34" charset="0"/>
                <a:cs typeface="Times New Roman" panose="02020603050405020304" pitchFamily="18" charset="0"/>
              </a:rPr>
              <a:t>CCSDS 509.0-B-1 Cor. 1, Technical Corrigendum 1 to CCSDS 509.0-B-1, Issued February 2018</a:t>
            </a:r>
          </a:p>
          <a:p>
            <a:pPr marL="227013" indent="-227013">
              <a:lnSpc>
                <a:spcPct val="100000"/>
              </a:lnSpc>
              <a:spcAft>
                <a:spcPts val="0"/>
              </a:spcAft>
            </a:pPr>
            <a:r>
              <a:rPr lang="en-GB" sz="1600" dirty="0">
                <a:solidFill>
                  <a:srgbClr val="000000"/>
                </a:solidFill>
                <a:ea typeface="Calibri" panose="020F0502020204030204" pitchFamily="34" charset="0"/>
                <a:cs typeface="Times New Roman" panose="02020603050405020304" pitchFamily="18" charset="0"/>
              </a:rPr>
              <a:t>CCSDS 505.0-B-2, XML Specification for Navigation Data Messages, May 2021</a:t>
            </a:r>
          </a:p>
          <a:p>
            <a:pPr marL="0" indent="0">
              <a:buNone/>
            </a:pPr>
            <a:endParaRPr lang="en-US" sz="1600" dirty="0">
              <a:solidFill>
                <a:srgbClr val="FF40FF"/>
              </a:solidFill>
            </a:endParaRPr>
          </a:p>
          <a:p>
            <a:pPr marL="0" indent="0">
              <a:buNone/>
            </a:pPr>
            <a:r>
              <a:rPr lang="en-US" sz="1800" dirty="0">
                <a:solidFill>
                  <a:srgbClr val="FF40FF"/>
                </a:solidFill>
              </a:rPr>
              <a:t>Magenta Books – Recommended Practices</a:t>
            </a:r>
          </a:p>
          <a:p>
            <a:r>
              <a:rPr lang="en-GB" sz="1600" dirty="0">
                <a:ea typeface="Calibri" panose="020F0502020204030204" pitchFamily="34" charset="0"/>
                <a:cs typeface="Times New Roman" panose="02020603050405020304" pitchFamily="18" charset="0"/>
              </a:rPr>
              <a:t>None</a:t>
            </a:r>
          </a:p>
          <a:p>
            <a:pPr marL="0" indent="0">
              <a:buNone/>
            </a:pPr>
            <a:endParaRPr lang="en-US" sz="1800" dirty="0">
              <a:solidFill>
                <a:srgbClr val="FF40FF"/>
              </a:solidFill>
            </a:endParaRPr>
          </a:p>
          <a:p>
            <a:pPr marL="0" indent="0">
              <a:buNone/>
            </a:pPr>
            <a:r>
              <a:rPr lang="en-US" sz="1800" dirty="0">
                <a:solidFill>
                  <a:srgbClr val="F2B800"/>
                </a:solidFill>
              </a:rPr>
              <a:t>Orange Books</a:t>
            </a:r>
          </a:p>
          <a:p>
            <a:r>
              <a:rPr lang="en-GB" sz="1600" dirty="0">
                <a:ea typeface="Calibri" panose="020F0502020204030204" pitchFamily="34" charset="0"/>
                <a:cs typeface="Times New Roman" panose="02020603050405020304" pitchFamily="18" charset="0"/>
              </a:rPr>
              <a:t>CCSDS 131.31-O-1, CCSDS Space Link Protocols over ETSI DVB-S2X Standard, September 2021</a:t>
            </a:r>
          </a:p>
          <a:p>
            <a:r>
              <a:rPr lang="en-GB" sz="1600" dirty="0">
                <a:ea typeface="Calibri" panose="020F0502020204030204" pitchFamily="34" charset="0"/>
                <a:cs typeface="Times New Roman" panose="02020603050405020304" pitchFamily="18" charset="0"/>
              </a:rPr>
              <a:t>CCSDS 131.21-O-1, Serially Concatenated Convolutional Codes—Extension (SCCC-X), May 2021</a:t>
            </a:r>
            <a:endParaRPr lang="en-US" sz="1600" b="0" dirty="0">
              <a:highlight>
                <a:srgbClr val="FFFF00"/>
              </a:highlight>
            </a:endParaRPr>
          </a:p>
          <a:p>
            <a:pPr marL="0" indent="0">
              <a:buNone/>
            </a:pPr>
            <a:endParaRPr lang="en-US" sz="1800" dirty="0">
              <a:solidFill>
                <a:srgbClr val="00B050"/>
              </a:solidFill>
            </a:endParaRPr>
          </a:p>
          <a:p>
            <a:pPr marL="0" indent="0">
              <a:buNone/>
            </a:pPr>
            <a:r>
              <a:rPr lang="en-US" sz="1800" dirty="0">
                <a:solidFill>
                  <a:srgbClr val="00B050"/>
                </a:solidFill>
              </a:rPr>
              <a:t>Green Books – Informational Reports </a:t>
            </a:r>
            <a:endParaRPr lang="en-US" sz="1800" b="0" dirty="0"/>
          </a:p>
          <a:p>
            <a:pPr>
              <a:buFont typeface="Arial" panose="020B0604020202020204" pitchFamily="34" charset="0"/>
              <a:buChar char="•"/>
            </a:pPr>
            <a:r>
              <a:rPr lang="en-GB" sz="1600" dirty="0">
                <a:ea typeface="Calibri" panose="020F0502020204030204" pitchFamily="34" charset="0"/>
                <a:cs typeface="Times New Roman" panose="02020603050405020304" pitchFamily="18" charset="0"/>
              </a:rPr>
              <a:t>CCSDS 660.1-G-2, XML Telemetric and Command Exchange (XTCE)-Element Description, August 2021</a:t>
            </a:r>
          </a:p>
          <a:p>
            <a:pPr>
              <a:buFont typeface="Arial" panose="020B0604020202020204" pitchFamily="34" charset="0"/>
              <a:buChar char="•"/>
            </a:pPr>
            <a:r>
              <a:rPr lang="en-GB" sz="1600" dirty="0">
                <a:ea typeface="Calibri" panose="020F0502020204030204" pitchFamily="34" charset="0"/>
                <a:cs typeface="Times New Roman" panose="02020603050405020304" pitchFamily="18" charset="0"/>
              </a:rPr>
              <a:t>CCSDS 720.1-G-4, CCSDS File Delivery Protocol (CFDP)—Part 1: Introduction and Overview, May 2021</a:t>
            </a:r>
          </a:p>
          <a:p>
            <a:pPr>
              <a:buFont typeface="Arial" panose="020B0604020202020204" pitchFamily="34" charset="0"/>
              <a:buChar char="•"/>
            </a:pPr>
            <a:r>
              <a:rPr lang="en-GB" sz="1600" dirty="0">
                <a:ea typeface="Calibri" panose="020F0502020204030204" pitchFamily="34" charset="0"/>
                <a:cs typeface="Times New Roman" panose="02020603050405020304" pitchFamily="18" charset="0"/>
              </a:rPr>
              <a:t>CCSDS 720.2-G-4, CCSDS File Delivery Protocol (CFDP)—Part 2: Implementers Guide, May 2021</a:t>
            </a:r>
          </a:p>
        </p:txBody>
      </p:sp>
      <p:sp>
        <p:nvSpPr>
          <p:cNvPr id="4" name="Rectangle 8"/>
          <p:cNvSpPr>
            <a:spLocks noChangeArrowheads="1"/>
          </p:cNvSpPr>
          <p:nvPr/>
        </p:nvSpPr>
        <p:spPr bwMode="auto">
          <a:xfrm>
            <a:off x="6019800" y="6265495"/>
            <a:ext cx="1371600" cy="471815"/>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dirty="0"/>
          </a:p>
        </p:txBody>
      </p:sp>
    </p:spTree>
    <p:extLst>
      <p:ext uri="{BB962C8B-B14F-4D97-AF65-F5344CB8AC3E}">
        <p14:creationId xmlns:p14="http://schemas.microsoft.com/office/powerpoint/2010/main" val="417748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CMC Poll Statistics since CMC Mtg Spring 2021</a:t>
            </a:r>
            <a:endParaRPr lang="en-GB" dirty="0"/>
          </a:p>
        </p:txBody>
      </p:sp>
      <p:sp>
        <p:nvSpPr>
          <p:cNvPr id="3" name="Content Placeholder 2"/>
          <p:cNvSpPr>
            <a:spLocks noGrp="1"/>
          </p:cNvSpPr>
          <p:nvPr>
            <p:ph idx="1"/>
          </p:nvPr>
        </p:nvSpPr>
        <p:spPr>
          <a:xfrm>
            <a:off x="609600" y="786196"/>
            <a:ext cx="10972800" cy="5189091"/>
          </a:xfrm>
        </p:spPr>
        <p:txBody>
          <a:bodyPr/>
          <a:lstStyle/>
          <a:p>
            <a:endParaRPr lang="en-GB" sz="1600" dirty="0">
              <a:ea typeface="Calibri" panose="020F0502020204030204" pitchFamily="34" charset="0"/>
              <a:cs typeface="Times New Roman" panose="02020603050405020304" pitchFamily="18" charset="0"/>
            </a:endParaRPr>
          </a:p>
          <a:p>
            <a:pPr marL="0" indent="0">
              <a:buNone/>
            </a:pPr>
            <a:r>
              <a:rPr lang="en-US" sz="2000" kern="1200" dirty="0" err="1">
                <a:solidFill>
                  <a:srgbClr val="000000"/>
                </a:solidFill>
                <a:cs typeface="Times New Roman" panose="02020603050405020304" pitchFamily="18" charset="0"/>
              </a:rPr>
              <a:t>Authorisation</a:t>
            </a:r>
            <a:r>
              <a:rPr lang="en-US" sz="2000" kern="1200" dirty="0">
                <a:solidFill>
                  <a:srgbClr val="000000"/>
                </a:solidFill>
                <a:cs typeface="Times New Roman" panose="02020603050405020304" pitchFamily="18" charset="0"/>
              </a:rPr>
              <a:t> to publish</a:t>
            </a:r>
          </a:p>
          <a:p>
            <a:pPr marL="0" indent="0">
              <a:buNone/>
            </a:pPr>
            <a:endParaRPr lang="en-US" sz="1200" dirty="0">
              <a:solidFill>
                <a:srgbClr val="0070C0"/>
              </a:solidFill>
            </a:endParaRPr>
          </a:p>
          <a:p>
            <a:r>
              <a:rPr lang="en-GB" sz="1600" dirty="0">
                <a:ea typeface="Calibri" panose="020F0502020204030204" pitchFamily="34" charset="0"/>
                <a:cs typeface="Times New Roman" panose="02020603050405020304" pitchFamily="18" charset="0"/>
              </a:rPr>
              <a:t>CCSDS 732.1-B-2, Unified Space Data Link Protocol (Blue Book, Issue 2)</a:t>
            </a:r>
          </a:p>
          <a:p>
            <a:r>
              <a:rPr lang="en-GB" sz="1600" dirty="0">
                <a:ea typeface="Calibri" panose="020F0502020204030204" pitchFamily="34" charset="0"/>
                <a:cs typeface="Times New Roman" panose="02020603050405020304" pitchFamily="18" charset="0"/>
              </a:rPr>
              <a:t>CCSDS 732.0-B-4, AOS Space Data Link Protocol (Blue Book, Issue 4)</a:t>
            </a:r>
          </a:p>
          <a:p>
            <a:r>
              <a:rPr lang="en-GB" sz="1600" dirty="0">
                <a:ea typeface="Calibri" panose="020F0502020204030204" pitchFamily="34" charset="0"/>
                <a:cs typeface="Times New Roman" panose="02020603050405020304" pitchFamily="18" charset="0"/>
              </a:rPr>
              <a:t>CCSDS 232.0-B-4, TC Space Data Link Protocol (Blue Book, Issue 4)</a:t>
            </a:r>
          </a:p>
          <a:p>
            <a:r>
              <a:rPr lang="en-GB" sz="1600" dirty="0">
                <a:ea typeface="Calibri" panose="020F0502020204030204" pitchFamily="34" charset="0"/>
                <a:cs typeface="Times New Roman" panose="02020603050405020304" pitchFamily="18" charset="0"/>
              </a:rPr>
              <a:t>CCSDS 230.1-G-3, TC Synchronization and Channel Coding—Summary of Concept and Rationale (Green Book, Issue 3)</a:t>
            </a:r>
          </a:p>
          <a:p>
            <a:r>
              <a:rPr lang="en-GB" sz="1600" dirty="0">
                <a:ea typeface="Calibri" panose="020F0502020204030204" pitchFamily="34" charset="0"/>
                <a:cs typeface="Times New Roman" panose="02020603050405020304" pitchFamily="18" charset="0"/>
              </a:rPr>
              <a:t>CCSDS 132.0-B-3, TM Space Data Link Protocol (Blue Book, Issue 3)</a:t>
            </a:r>
          </a:p>
          <a:p>
            <a:endParaRPr lang="en-GB" sz="1600" dirty="0">
              <a:ea typeface="Calibri" panose="020F0502020204030204" pitchFamily="34" charset="0"/>
              <a:cs typeface="Times New Roman" panose="02020603050405020304" pitchFamily="18" charset="0"/>
            </a:endParaRPr>
          </a:p>
          <a:p>
            <a:endParaRPr lang="en-GB" sz="1600" dirty="0">
              <a:ea typeface="Calibri" panose="020F0502020204030204" pitchFamily="34" charset="0"/>
              <a:cs typeface="Times New Roman" panose="02020603050405020304" pitchFamily="18" charset="0"/>
            </a:endParaRPr>
          </a:p>
          <a:p>
            <a:pPr marL="0" indent="0">
              <a:buNone/>
            </a:pPr>
            <a:r>
              <a:rPr lang="en-GB" sz="2000" kern="1200" dirty="0">
                <a:solidFill>
                  <a:srgbClr val="000000"/>
                </a:solidFill>
                <a:cs typeface="Times New Roman" panose="02020603050405020304" pitchFamily="18" charset="0"/>
              </a:rPr>
              <a:t>Agency Reviews</a:t>
            </a:r>
          </a:p>
          <a:p>
            <a:endParaRPr lang="en-GB" sz="1600" dirty="0">
              <a:ea typeface="Calibri" panose="020F0502020204030204" pitchFamily="34" charset="0"/>
              <a:cs typeface="Times New Roman" panose="02020603050405020304" pitchFamily="18" charset="0"/>
            </a:endParaRPr>
          </a:p>
          <a:p>
            <a:r>
              <a:rPr lang="en-GB" sz="1600" dirty="0">
                <a:ea typeface="Calibri" panose="020F0502020204030204" pitchFamily="34" charset="0"/>
                <a:cs typeface="Times New Roman" panose="02020603050405020304" pitchFamily="18" charset="0"/>
              </a:rPr>
              <a:t>CCSDS 876.0-P-1.1, Spacecraft Onboard Interface Services-XML Specification for Electronic Data Sheets </a:t>
            </a:r>
          </a:p>
          <a:p>
            <a:r>
              <a:rPr lang="en-GB" sz="1600" dirty="0">
                <a:ea typeface="Calibri" panose="020F0502020204030204" pitchFamily="34" charset="0"/>
                <a:cs typeface="Times New Roman" panose="02020603050405020304" pitchFamily="18" charset="0"/>
              </a:rPr>
              <a:t>CCSDS 131.0-P-3.1, TM Synchronization and Channel Coding </a:t>
            </a:r>
          </a:p>
          <a:p>
            <a:r>
              <a:rPr lang="en-GB" sz="1600" dirty="0">
                <a:ea typeface="Calibri" panose="020F0502020204030204" pitchFamily="34" charset="0"/>
                <a:cs typeface="Times New Roman" panose="02020603050405020304" pitchFamily="18" charset="0"/>
              </a:rPr>
              <a:t>CCSDS 131.2-P-1.1, Flexible Advanced Coding and Modulation Scheme for High Rate Telemetry Applications </a:t>
            </a:r>
          </a:p>
          <a:p>
            <a:r>
              <a:rPr lang="en-GB" sz="1600" dirty="0">
                <a:ea typeface="Calibri" panose="020F0502020204030204" pitchFamily="34" charset="0"/>
                <a:cs typeface="Times New Roman" panose="02020603050405020304" pitchFamily="18" charset="0"/>
              </a:rPr>
              <a:t>CCSDS 414.1-P-2.1, Pseudo-Noise (PN) Ranging Systems </a:t>
            </a:r>
          </a:p>
          <a:p>
            <a:r>
              <a:rPr lang="en-GB" sz="1600" dirty="0">
                <a:ea typeface="Calibri" panose="020F0502020204030204" pitchFamily="34" charset="0"/>
                <a:cs typeface="Times New Roman" panose="02020603050405020304" pitchFamily="18" charset="0"/>
              </a:rPr>
              <a:t>CCSDS 653.0-R-1, Information Preparation to Enable Long Term Use </a:t>
            </a:r>
          </a:p>
          <a:p>
            <a:r>
              <a:rPr lang="en-GB" sz="1600" dirty="0">
                <a:ea typeface="Calibri" panose="020F0502020204030204" pitchFamily="34" charset="0"/>
                <a:cs typeface="Times New Roman" panose="02020603050405020304" pitchFamily="18" charset="0"/>
              </a:rPr>
              <a:t>CCSDS 355.0-P-1.1, Space Data Link Security Protocol</a:t>
            </a:r>
          </a:p>
          <a:p>
            <a:r>
              <a:rPr lang="en-GB" sz="1600" dirty="0">
                <a:ea typeface="Calibri" panose="020F0502020204030204" pitchFamily="34" charset="0"/>
                <a:cs typeface="Times New Roman" panose="02020603050405020304" pitchFamily="18" charset="0"/>
              </a:rPr>
              <a:t>CCSDS 502.0-P-2.1, Orbit Data Messages (Pink Book, Issue 2.1)</a:t>
            </a:r>
          </a:p>
          <a:p>
            <a:endParaRPr lang="en-GB" sz="1600" dirty="0">
              <a:ea typeface="Calibri" panose="020F0502020204030204" pitchFamily="34" charset="0"/>
              <a:cs typeface="Times New Roman" panose="02020603050405020304" pitchFamily="18" charset="0"/>
            </a:endParaRPr>
          </a:p>
          <a:p>
            <a:endParaRPr lang="en-GB"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1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CMC Poll Statistics since CMC Mtg Spring 2021</a:t>
            </a:r>
            <a:endParaRPr lang="en-GB" dirty="0"/>
          </a:p>
        </p:txBody>
      </p:sp>
      <p:sp>
        <p:nvSpPr>
          <p:cNvPr id="3" name="Content Placeholder 2"/>
          <p:cNvSpPr>
            <a:spLocks noGrp="1"/>
          </p:cNvSpPr>
          <p:nvPr>
            <p:ph idx="1"/>
          </p:nvPr>
        </p:nvSpPr>
        <p:spPr>
          <a:xfrm>
            <a:off x="609600" y="786196"/>
            <a:ext cx="10972800" cy="4525963"/>
          </a:xfrm>
        </p:spPr>
        <p:txBody>
          <a:bodyPr/>
          <a:lstStyle/>
          <a:p>
            <a:pPr marL="0" indent="0">
              <a:lnSpc>
                <a:spcPct val="107000"/>
              </a:lnSpc>
              <a:spcBef>
                <a:spcPts val="0"/>
              </a:spcBef>
              <a:spcAft>
                <a:spcPts val="0"/>
              </a:spcAft>
              <a:buNone/>
            </a:pPr>
            <a:r>
              <a:rPr lang="en-US" sz="2000" dirty="0">
                <a:solidFill>
                  <a:srgbClr val="000000"/>
                </a:solidFill>
                <a:ea typeface="Calibri" panose="020F0502020204030204" pitchFamily="34" charset="0"/>
                <a:cs typeface="Times New Roman" panose="02020603050405020304" pitchFamily="18" charset="0"/>
              </a:rPr>
              <a:t>Approval of new Projects </a:t>
            </a:r>
            <a:endParaRPr lang="en-GB" sz="2000" dirty="0">
              <a:solidFill>
                <a:srgbClr val="000000"/>
              </a:solidFill>
            </a:endParaRPr>
          </a:p>
          <a:p>
            <a:pPr marL="0" indent="0">
              <a:lnSpc>
                <a:spcPct val="107000"/>
              </a:lnSpc>
              <a:spcBef>
                <a:spcPts val="0"/>
              </a:spcBef>
              <a:spcAft>
                <a:spcPts val="0"/>
              </a:spcAft>
              <a:buNone/>
            </a:pPr>
            <a:endParaRPr lang="en-GB" sz="1800" dirty="0">
              <a:solidFill>
                <a:srgbClr val="618FFD">
                  <a:lumMod val="50000"/>
                </a:srgbClr>
              </a:solidFill>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SEA Area</a:t>
            </a:r>
          </a:p>
          <a:p>
            <a:pPr marL="403225" indent="-171450">
              <a:lnSpc>
                <a:spcPct val="107000"/>
              </a:lnSpc>
              <a:spcBef>
                <a:spcPts val="0"/>
              </a:spcBef>
              <a:spcAft>
                <a:spcPts val="0"/>
              </a:spcAft>
            </a:pPr>
            <a:r>
              <a:rPr lang="en-GB" sz="1800" dirty="0">
                <a:solidFill>
                  <a:srgbClr val="000000"/>
                </a:solidFill>
              </a:rPr>
              <a:t>Secure Software Engineering for Space Missions - Magenta Book</a:t>
            </a:r>
          </a:p>
          <a:p>
            <a:pPr marL="403225" indent="-171450">
              <a:lnSpc>
                <a:spcPct val="107000"/>
              </a:lnSpc>
              <a:spcBef>
                <a:spcPts val="0"/>
              </a:spcBef>
              <a:spcAft>
                <a:spcPts val="0"/>
              </a:spcAft>
            </a:pPr>
            <a:endParaRPr lang="en-GB" sz="1800" dirty="0">
              <a:solidFill>
                <a:srgbClr val="000000"/>
              </a:solidFill>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SLS Area</a:t>
            </a:r>
          </a:p>
          <a:p>
            <a:pPr marL="403225" indent="-171450">
              <a:lnSpc>
                <a:spcPct val="107000"/>
              </a:lnSpc>
              <a:spcBef>
                <a:spcPts val="0"/>
              </a:spcBef>
              <a:spcAft>
                <a:spcPts val="0"/>
              </a:spcAft>
            </a:pPr>
            <a:r>
              <a:rPr lang="en-GB" sz="1800" dirty="0">
                <a:solidFill>
                  <a:srgbClr val="000000"/>
                </a:solidFill>
              </a:rPr>
              <a:t>Robust Compression of Fixed-Length Housekeeping Data Packets - Summary of concept and rationale - Green Book</a:t>
            </a:r>
          </a:p>
          <a:p>
            <a:pPr marL="403225" indent="-171450">
              <a:lnSpc>
                <a:spcPct val="107000"/>
              </a:lnSpc>
              <a:spcBef>
                <a:spcPts val="0"/>
              </a:spcBef>
              <a:spcAft>
                <a:spcPts val="0"/>
              </a:spcAft>
            </a:pPr>
            <a:r>
              <a:rPr lang="en-GB" sz="1800" dirty="0">
                <a:solidFill>
                  <a:srgbClr val="000000"/>
                </a:solidFill>
              </a:rPr>
              <a:t>Space Data Link Security Protocol--Summary of Concept and Rationale - Issue 2 - Green Book</a:t>
            </a:r>
          </a:p>
          <a:p>
            <a:pPr marL="403225" indent="-171450">
              <a:lnSpc>
                <a:spcPct val="107000"/>
              </a:lnSpc>
              <a:spcBef>
                <a:spcPts val="0"/>
              </a:spcBef>
              <a:spcAft>
                <a:spcPts val="0"/>
              </a:spcAft>
            </a:pPr>
            <a:r>
              <a:rPr lang="en-GB" sz="1800" dirty="0">
                <a:solidFill>
                  <a:srgbClr val="000000"/>
                </a:solidFill>
              </a:rPr>
              <a:t>Pseudo-Noise (PN) Ranging Systems - Issue 3 - Blue Book</a:t>
            </a:r>
          </a:p>
          <a:p>
            <a:pPr marL="403225" indent="-171450">
              <a:lnSpc>
                <a:spcPct val="107000"/>
              </a:lnSpc>
              <a:spcBef>
                <a:spcPts val="0"/>
              </a:spcBef>
              <a:spcAft>
                <a:spcPts val="0"/>
              </a:spcAft>
            </a:pPr>
            <a:r>
              <a:rPr lang="en-GB" sz="1800" dirty="0">
                <a:solidFill>
                  <a:srgbClr val="000000"/>
                </a:solidFill>
              </a:rPr>
              <a:t>Simultaneous Transmission of GMSK Telemetry and PN Ranging - Issue 2 - Green Book </a:t>
            </a:r>
          </a:p>
          <a:p>
            <a:pPr marL="403225" indent="-171450">
              <a:lnSpc>
                <a:spcPct val="107000"/>
              </a:lnSpc>
              <a:spcBef>
                <a:spcPts val="0"/>
              </a:spcBef>
              <a:spcAft>
                <a:spcPts val="0"/>
              </a:spcAft>
            </a:pPr>
            <a:endParaRPr lang="en-GB" sz="1800" dirty="0">
              <a:solidFill>
                <a:srgbClr val="000000"/>
              </a:solidFill>
              <a:highlight>
                <a:srgbClr val="FFFF00"/>
              </a:highlight>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MOIMS Area</a:t>
            </a:r>
          </a:p>
          <a:p>
            <a:pPr marL="403225" indent="-171450">
              <a:lnSpc>
                <a:spcPct val="107000"/>
              </a:lnSpc>
              <a:spcBef>
                <a:spcPts val="0"/>
              </a:spcBef>
              <a:spcAft>
                <a:spcPts val="0"/>
              </a:spcAft>
            </a:pPr>
            <a:r>
              <a:rPr lang="en-GB" sz="1800" dirty="0">
                <a:solidFill>
                  <a:srgbClr val="000000"/>
                </a:solidFill>
              </a:rPr>
              <a:t>Navigation Data Messages Overview Green Book (V.3) - Green Book </a:t>
            </a:r>
          </a:p>
          <a:p>
            <a:pPr marL="403225" indent="-171450">
              <a:lnSpc>
                <a:spcPct val="107000"/>
              </a:lnSpc>
              <a:spcBef>
                <a:spcPts val="0"/>
              </a:spcBef>
              <a:spcAft>
                <a:spcPts val="0"/>
              </a:spcAft>
            </a:pPr>
            <a:endParaRPr lang="en-GB" sz="1800" dirty="0">
              <a:solidFill>
                <a:srgbClr val="000000"/>
              </a:solidFill>
            </a:endParaRPr>
          </a:p>
        </p:txBody>
      </p:sp>
    </p:spTree>
    <p:extLst>
      <p:ext uri="{BB962C8B-B14F-4D97-AF65-F5344CB8AC3E}">
        <p14:creationId xmlns:p14="http://schemas.microsoft.com/office/powerpoint/2010/main" val="277158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CMC Poll Statistics since CMC Mtg Spring 2021</a:t>
            </a:r>
            <a:endParaRPr lang="en-GB" dirty="0"/>
          </a:p>
        </p:txBody>
      </p:sp>
      <p:sp>
        <p:nvSpPr>
          <p:cNvPr id="3" name="Content Placeholder 2"/>
          <p:cNvSpPr>
            <a:spLocks noGrp="1"/>
          </p:cNvSpPr>
          <p:nvPr>
            <p:ph idx="1"/>
          </p:nvPr>
        </p:nvSpPr>
        <p:spPr>
          <a:xfrm>
            <a:off x="383263" y="866141"/>
            <a:ext cx="10972800" cy="5125717"/>
          </a:xfrm>
        </p:spPr>
        <p:txBody>
          <a:bodyPr/>
          <a:lstStyle/>
          <a:p>
            <a:pPr marL="0" indent="0" eaLnBrk="1" hangingPunct="1">
              <a:lnSpc>
                <a:spcPct val="107000"/>
              </a:lnSpc>
              <a:spcBef>
                <a:spcPts val="0"/>
              </a:spcBef>
              <a:spcAft>
                <a:spcPts val="0"/>
              </a:spcAft>
              <a:buSzTx/>
              <a:buNone/>
            </a:pPr>
            <a:r>
              <a:rPr lang="en-GB" sz="1800" dirty="0">
                <a:solidFill>
                  <a:srgbClr val="618FFD">
                    <a:lumMod val="50000"/>
                  </a:srgbClr>
                </a:solidFill>
                <a:ea typeface="Calibri" panose="020F0502020204030204" pitchFamily="34" charset="0"/>
                <a:cs typeface="Times New Roman" panose="02020603050405020304" pitchFamily="18" charset="0"/>
              </a:rPr>
              <a:t>New Appointments</a:t>
            </a:r>
          </a:p>
          <a:p>
            <a:pPr marL="0" indent="0" eaLnBrk="1" hangingPunct="1">
              <a:lnSpc>
                <a:spcPct val="107000"/>
              </a:lnSpc>
              <a:spcBef>
                <a:spcPts val="0"/>
              </a:spcBef>
              <a:spcAft>
                <a:spcPts val="0"/>
              </a:spcAft>
              <a:buSzTx/>
              <a:buNone/>
            </a:pPr>
            <a:endParaRPr lang="en-GB" sz="1800" dirty="0">
              <a:solidFill>
                <a:srgbClr val="618FFD">
                  <a:lumMod val="50000"/>
                </a:srgbClr>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Appointment of new SLS Area Director: Ignacio Aguilar Sanchez (ESA)</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Appointment of new SIS Area Director: Tomaso de Cola (DLR)</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Appointment of new Deputy SIS Area Director: Rodney Grubbs (NASA)</a:t>
            </a:r>
          </a:p>
          <a:p>
            <a:pPr eaLnBrk="1" hangingPunct="1">
              <a:lnSpc>
                <a:spcPct val="107000"/>
              </a:lnSpc>
              <a:spcBef>
                <a:spcPts val="0"/>
              </a:spcBef>
              <a:spcAft>
                <a:spcPts val="0"/>
              </a:spcAft>
              <a:buSzTx/>
            </a:pPr>
            <a:endParaRPr lang="en-GB" sz="1800" dirty="0">
              <a:solidFill>
                <a:srgbClr val="000000"/>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endParaRPr lang="en-GB" sz="1800" dirty="0">
              <a:solidFill>
                <a:srgbClr val="000000"/>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(CESG Poll) Appointment of new SIS CFDP Working Group Chair: Felix Flentge (ESA)</a:t>
            </a:r>
          </a:p>
        </p:txBody>
      </p:sp>
    </p:spTree>
    <p:extLst>
      <p:ext uri="{BB962C8B-B14F-4D97-AF65-F5344CB8AC3E}">
        <p14:creationId xmlns:p14="http://schemas.microsoft.com/office/powerpoint/2010/main" val="143795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CCSDS Resources</a:t>
            </a:r>
          </a:p>
        </p:txBody>
      </p:sp>
      <p:pic>
        <p:nvPicPr>
          <p:cNvPr id="6" name="Content Placeholder 5">
            <a:extLst>
              <a:ext uri="{FF2B5EF4-FFF2-40B4-BE49-F238E27FC236}">
                <a16:creationId xmlns:a16="http://schemas.microsoft.com/office/drawing/2014/main" id="{8403E66E-6095-4BCA-9EDA-3032C39680B9}"/>
              </a:ext>
            </a:extLst>
          </p:cNvPr>
          <p:cNvPicPr>
            <a:picLocks noGrp="1" noChangeAspect="1"/>
          </p:cNvPicPr>
          <p:nvPr>
            <p:ph idx="1"/>
          </p:nvPr>
        </p:nvPicPr>
        <p:blipFill>
          <a:blip r:embed="rId2"/>
          <a:stretch>
            <a:fillRect/>
          </a:stretch>
        </p:blipFill>
        <p:spPr>
          <a:xfrm>
            <a:off x="1451502" y="1183741"/>
            <a:ext cx="9814027" cy="5131903"/>
          </a:xfrm>
          <a:prstGeom prst="rect">
            <a:avLst/>
          </a:prstGeom>
        </p:spPr>
      </p:pic>
    </p:spTree>
    <p:extLst>
      <p:ext uri="{BB962C8B-B14F-4D97-AF65-F5344CB8AC3E}">
        <p14:creationId xmlns:p14="http://schemas.microsoft.com/office/powerpoint/2010/main" val="376240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Area Directors / Area Directors Overview</a:t>
            </a:r>
            <a:endParaRPr lang="en-GB" dirty="0"/>
          </a:p>
        </p:txBody>
      </p:sp>
      <p:pic>
        <p:nvPicPr>
          <p:cNvPr id="9" name="Content Placeholder 8">
            <a:extLst>
              <a:ext uri="{FF2B5EF4-FFF2-40B4-BE49-F238E27FC236}">
                <a16:creationId xmlns:a16="http://schemas.microsoft.com/office/drawing/2014/main" id="{4D9575F0-6839-41D3-BF3D-EBAE6E125260}"/>
              </a:ext>
            </a:extLst>
          </p:cNvPr>
          <p:cNvPicPr>
            <a:picLocks noGrp="1" noChangeAspect="1"/>
          </p:cNvPicPr>
          <p:nvPr>
            <p:ph idx="1"/>
          </p:nvPr>
        </p:nvPicPr>
        <p:blipFill>
          <a:blip r:embed="rId2"/>
          <a:stretch>
            <a:fillRect/>
          </a:stretch>
        </p:blipFill>
        <p:spPr>
          <a:xfrm>
            <a:off x="698707" y="1104524"/>
            <a:ext cx="10534125" cy="4890844"/>
          </a:xfrm>
          <a:prstGeom prst="rect">
            <a:avLst/>
          </a:prstGeom>
        </p:spPr>
      </p:pic>
    </p:spTree>
    <p:extLst>
      <p:ext uri="{BB962C8B-B14F-4D97-AF65-F5344CB8AC3E}">
        <p14:creationId xmlns:p14="http://schemas.microsoft.com/office/powerpoint/2010/main" val="792273797"/>
      </p:ext>
    </p:extLst>
  </p:cSld>
  <p:clrMapOvr>
    <a:masterClrMapping/>
  </p:clrMapOvr>
</p:sld>
</file>

<file path=ppt/theme/theme1.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13908</TotalTime>
  <Words>3688</Words>
  <Application>Microsoft Office PowerPoint</Application>
  <PresentationFormat>Widescreen</PresentationFormat>
  <Paragraphs>631</Paragraphs>
  <Slides>32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Arial Narrow</vt:lpstr>
      <vt:lpstr>ArialMT</vt:lpstr>
      <vt:lpstr>Calibri</vt:lpstr>
      <vt:lpstr>Times New Roman</vt:lpstr>
      <vt:lpstr>Verdana</vt:lpstr>
      <vt:lpstr>Wingdings</vt:lpstr>
      <vt:lpstr>1_TMOD Presentations</vt:lpstr>
      <vt:lpstr> Spring 2022 Virtual CCSDS Technical and CESG Meetings</vt:lpstr>
      <vt:lpstr>PowerPoint Presentation</vt:lpstr>
      <vt:lpstr>PowerPoint Presentation</vt:lpstr>
      <vt:lpstr>CCSDS Publications since CMC Mtg Spring 2021</vt:lpstr>
      <vt:lpstr>CMC Poll Statistics since CMC Mtg Spring 2021</vt:lpstr>
      <vt:lpstr>CMC Poll Statistics since CMC Mtg Spring 2021</vt:lpstr>
      <vt:lpstr>CMC Poll Statistics since CMC Mtg Spring 2021</vt:lpstr>
      <vt:lpstr>CCSDS Resources</vt:lpstr>
      <vt:lpstr>Area Directors / Area Directors Overview</vt:lpstr>
      <vt:lpstr>WG Chair / Deputy Chair Overview</vt:lpstr>
      <vt:lpstr>Fall 2021 Virtual CCSDS Meetings Role of the CESG</vt:lpstr>
      <vt:lpstr>CCSDS Technical Organization</vt:lpstr>
      <vt:lpstr>Role of the CESG Defined in CCSDS Organization and Processes – A02.1-Y-4</vt:lpstr>
      <vt:lpstr>Role of the CESG Defined in CCSDS Organization and Processes – A02.1-Y-4</vt:lpstr>
      <vt:lpstr>PowerPoint Presentation</vt:lpstr>
      <vt:lpstr> CCSDS/MOIMS Document Status (Apr21-Oct21)-1</vt:lpstr>
      <vt:lpstr> CCSDS/MOIMS Document Status (Apr21-Oct21)-2</vt:lpstr>
      <vt:lpstr>SIS Meeting Objectives (1 of 2)</vt:lpstr>
      <vt:lpstr>SIS Meeting Objectives (2 of 2)</vt:lpstr>
      <vt:lpstr>PowerPoint Presentation</vt:lpstr>
      <vt:lpstr>PowerPoint Presentation</vt:lpstr>
      <vt:lpstr>PowerPoint Presentation</vt:lpstr>
      <vt:lpstr>SOIS-App Fall Meeting </vt:lpstr>
      <vt:lpstr>SOIS-Subnet Fall Meeting  </vt:lpstr>
      <vt:lpstr>SOIS-Wireless Area Fall Meeting </vt:lpstr>
      <vt:lpstr>CSS Virtual Fall 2021 Meeting Objectives</vt:lpstr>
      <vt:lpstr>Fall 2021 Virtual CCSDS Meetings SEA Plenary – Workplan</vt:lpstr>
      <vt:lpstr>SEA Meeting Objectives: 1/1</vt:lpstr>
      <vt:lpstr>CCSDS Fall 2022 Meeting</vt:lpstr>
      <vt:lpstr>Future Meetings (to be updated)</vt:lpstr>
      <vt:lpstr>Acknowledgements</vt:lpstr>
      <vt:lpstr>Working Group Agendas and Additional Resources </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CMC/CESG Poll Statistics since Spring Meeting 2018</dc:title>
  <dc:creator>Margherita Di Giulio</dc:creator>
  <cp:lastModifiedBy>Blackwood, Michael D</cp:lastModifiedBy>
  <cp:revision>276</cp:revision>
  <dcterms:created xsi:type="dcterms:W3CDTF">2019-04-29T08:55:31Z</dcterms:created>
  <dcterms:modified xsi:type="dcterms:W3CDTF">2022-04-19T16:13:44Z</dcterms:modified>
</cp:coreProperties>
</file>