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3"/>
  </p:notesMasterIdLst>
  <p:handoutMasterIdLst>
    <p:handoutMasterId r:id="rId14"/>
  </p:handoutMasterIdLst>
  <p:sldIdLst>
    <p:sldId id="2787" r:id="rId6"/>
    <p:sldId id="2892" r:id="rId7"/>
    <p:sldId id="573" r:id="rId8"/>
    <p:sldId id="261" r:id="rId9"/>
    <p:sldId id="262" r:id="rId10"/>
    <p:sldId id="271" r:id="rId11"/>
    <p:sldId id="272" r:id="rId12"/>
  </p:sldIdLst>
  <p:sldSz cx="12192000" cy="6858000"/>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A8"/>
    <a:srgbClr val="E814F5"/>
    <a:srgbClr val="D60093"/>
    <a:srgbClr val="005394"/>
    <a:srgbClr val="D70093"/>
    <a:srgbClr val="EAEEFF"/>
    <a:srgbClr val="000099"/>
    <a:srgbClr val="FF9900"/>
    <a:srgbClr val="FF00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3692" autoAdjust="0"/>
  </p:normalViewPr>
  <p:slideViewPr>
    <p:cSldViewPr>
      <p:cViewPr varScale="1">
        <p:scale>
          <a:sx n="186" d="100"/>
          <a:sy n="186" d="100"/>
        </p:scale>
        <p:origin x="232" y="200"/>
      </p:cViewPr>
      <p:guideLst>
        <p:guide orient="horz" pos="792"/>
        <p:guide pos="3840"/>
      </p:guideLst>
    </p:cSldViewPr>
  </p:slideViewPr>
  <p:outlineViewPr>
    <p:cViewPr>
      <p:scale>
        <a:sx n="33" d="100"/>
        <a:sy n="33" d="100"/>
      </p:scale>
      <p:origin x="0" y="-1876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06363" y="752475"/>
            <a:ext cx="6594475"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06363" y="752475"/>
            <a:ext cx="6594475" cy="3709988"/>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869882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474663" y="727075"/>
            <a:ext cx="6375400" cy="3586163"/>
          </a:xfrm>
          <a:ln/>
        </p:spPr>
      </p:sp>
      <p:sp>
        <p:nvSpPr>
          <p:cNvPr id="12291" name="Notes Placeholder 2"/>
          <p:cNvSpPr>
            <a:spLocks noGrp="1"/>
          </p:cNvSpPr>
          <p:nvPr>
            <p:ph type="body" idx="1"/>
          </p:nvPr>
        </p:nvSpPr>
        <p:spPr>
          <a:noFill/>
          <a:ln/>
        </p:spPr>
        <p:txBody>
          <a:bodyPr/>
          <a:lstStyle/>
          <a:p>
            <a:endParaRPr lang="en-US"/>
          </a:p>
        </p:txBody>
      </p:sp>
      <p:sp>
        <p:nvSpPr>
          <p:cNvPr id="12292" name="Slide Number Placeholder 3"/>
          <p:cNvSpPr>
            <a:spLocks noGrp="1"/>
          </p:cNvSpPr>
          <p:nvPr>
            <p:ph type="sldNum" sz="quarter" idx="5"/>
          </p:nvPr>
        </p:nvSpPr>
        <p:spPr>
          <a:noFill/>
        </p:spPr>
        <p:txBody>
          <a:bodyPr/>
          <a:lstStyle/>
          <a:p>
            <a:fld id="{78CB2679-6DFA-4F30-8E2D-20C0A5EE31C3}" type="slidenum">
              <a:rPr lang="en-US" smtClean="0"/>
              <a:pPr/>
              <a:t>3</a:t>
            </a:fld>
            <a:endParaRPr lang="en-US"/>
          </a:p>
        </p:txBody>
      </p:sp>
    </p:spTree>
    <p:extLst>
      <p:ext uri="{BB962C8B-B14F-4D97-AF65-F5344CB8AC3E}">
        <p14:creationId xmlns:p14="http://schemas.microsoft.com/office/powerpoint/2010/main" val="669448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C45A1D4-B08F-5A42-A61A-87138CA4A37E}"/>
              </a:ext>
            </a:extLst>
          </p:cNvPr>
          <p:cNvSpPr>
            <a:spLocks noGrp="1" noChangeArrowheads="1"/>
          </p:cNvSpPr>
          <p:nvPr>
            <p:ph type="sldNum"/>
          </p:nvPr>
        </p:nvSpPr>
        <p:spPr>
          <a:ln/>
        </p:spPr>
        <p:txBody>
          <a:bodyPr/>
          <a:lstStyle/>
          <a:p>
            <a:fld id="{74F8D1AC-FD20-2E43-9DEF-A26F3A627F5A}" type="slidenum">
              <a:rPr lang="en-GB" altLang="en-US"/>
              <a:pPr/>
              <a:t>4</a:t>
            </a:fld>
            <a:endParaRPr lang="en-GB" altLang="en-US"/>
          </a:p>
        </p:txBody>
      </p:sp>
      <p:sp>
        <p:nvSpPr>
          <p:cNvPr id="26625" name="Text Box 1">
            <a:extLst>
              <a:ext uri="{FF2B5EF4-FFF2-40B4-BE49-F238E27FC236}">
                <a16:creationId xmlns:a16="http://schemas.microsoft.com/office/drawing/2014/main" id="{AF7C5E4A-CD3E-E24C-AC10-4D8BC05A5275}"/>
              </a:ext>
            </a:extLst>
          </p:cNvPr>
          <p:cNvSpPr txBox="1">
            <a:spLocks noChangeArrowheads="1"/>
          </p:cNvSpPr>
          <p:nvPr>
            <p:ph type="sldImg"/>
          </p:nvPr>
        </p:nvSpPr>
        <p:spPr bwMode="auto">
          <a:xfrm>
            <a:off x="1371600" y="763588"/>
            <a:ext cx="5027613"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Text Box 2">
            <a:extLst>
              <a:ext uri="{FF2B5EF4-FFF2-40B4-BE49-F238E27FC236}">
                <a16:creationId xmlns:a16="http://schemas.microsoft.com/office/drawing/2014/main" id="{8BD9C7EF-704A-C348-94D7-C438992D8F9F}"/>
              </a:ext>
            </a:extLst>
          </p:cNvPr>
          <p:cNvSpPr txBox="1">
            <a:spLocks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5B040F-AB97-1140-8F83-90DA031DD88F}"/>
              </a:ext>
            </a:extLst>
          </p:cNvPr>
          <p:cNvSpPr>
            <a:spLocks noGrp="1" noChangeArrowheads="1"/>
          </p:cNvSpPr>
          <p:nvPr>
            <p:ph type="sldNum"/>
          </p:nvPr>
        </p:nvSpPr>
        <p:spPr>
          <a:ln/>
        </p:spPr>
        <p:txBody>
          <a:bodyPr/>
          <a:lstStyle/>
          <a:p>
            <a:fld id="{1B4D0B93-74D1-0242-A47A-2250A40C7A16}" type="slidenum">
              <a:rPr lang="en-GB" altLang="en-US"/>
              <a:pPr/>
              <a:t>5</a:t>
            </a:fld>
            <a:endParaRPr lang="en-GB" altLang="en-US"/>
          </a:p>
        </p:txBody>
      </p:sp>
      <p:sp>
        <p:nvSpPr>
          <p:cNvPr id="27649" name="Text Box 1">
            <a:extLst>
              <a:ext uri="{FF2B5EF4-FFF2-40B4-BE49-F238E27FC236}">
                <a16:creationId xmlns:a16="http://schemas.microsoft.com/office/drawing/2014/main" id="{BA77DB96-4841-1842-A771-92FB2EBCBC77}"/>
              </a:ext>
            </a:extLst>
          </p:cNvPr>
          <p:cNvSpPr txBox="1">
            <a:spLocks noChangeArrowheads="1"/>
          </p:cNvSpPr>
          <p:nvPr>
            <p:ph type="sldImg"/>
          </p:nvPr>
        </p:nvSpPr>
        <p:spPr bwMode="auto">
          <a:xfrm>
            <a:off x="1371600" y="763588"/>
            <a:ext cx="5027613"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Text Box 2">
            <a:extLst>
              <a:ext uri="{FF2B5EF4-FFF2-40B4-BE49-F238E27FC236}">
                <a16:creationId xmlns:a16="http://schemas.microsoft.com/office/drawing/2014/main" id="{6DF0BADE-9477-C044-86D6-88C87D04D730}"/>
              </a:ext>
            </a:extLst>
          </p:cNvPr>
          <p:cNvSpPr txBox="1">
            <a:spLocks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1">
            <a:extLst>
              <a:ext uri="{FF2B5EF4-FFF2-40B4-BE49-F238E27FC236}">
                <a16:creationId xmlns:a16="http://schemas.microsoft.com/office/drawing/2014/main" id="{81807C27-7755-1A46-9113-68F263AFA634}"/>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7" name="Slide Number Placeholder 2">
            <a:extLst>
              <a:ext uri="{FF2B5EF4-FFF2-40B4-BE49-F238E27FC236}">
                <a16:creationId xmlns:a16="http://schemas.microsoft.com/office/drawing/2014/main" id="{027D9114-D379-BF4E-8285-358237A4177D}"/>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06533A-A24A-AE44-A622-6E271D82A377}"/>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3" name="Slide Number Placeholder 2">
            <a:extLst>
              <a:ext uri="{FF2B5EF4-FFF2-40B4-BE49-F238E27FC236}">
                <a16:creationId xmlns:a16="http://schemas.microsoft.com/office/drawing/2014/main" id="{28CCD634-6843-E942-B454-655AF083B9E4}"/>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
        <p:nvSpPr>
          <p:cNvPr id="4" name="Title 3">
            <a:extLst>
              <a:ext uri="{FF2B5EF4-FFF2-40B4-BE49-F238E27FC236}">
                <a16:creationId xmlns:a16="http://schemas.microsoft.com/office/drawing/2014/main" id="{38425625-3BCD-2747-A822-60B00B07BF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
            <a:extLst>
              <a:ext uri="{FF2B5EF4-FFF2-40B4-BE49-F238E27FC236}">
                <a16:creationId xmlns:a16="http://schemas.microsoft.com/office/drawing/2014/main" id="{4008E2A9-9281-E842-8863-CD4B4675800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5" name="Slide Number Placeholder 2">
            <a:extLst>
              <a:ext uri="{FF2B5EF4-FFF2-40B4-BE49-F238E27FC236}">
                <a16:creationId xmlns:a16="http://schemas.microsoft.com/office/drawing/2014/main" id="{80A7625E-F7FC-194F-B82F-CA3CA81B7477}"/>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13B5DC-1BAC-E842-8336-C9D0AE155C62}"/>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3" name="Slide Number Placeholder 2">
            <a:extLst>
              <a:ext uri="{FF2B5EF4-FFF2-40B4-BE49-F238E27FC236}">
                <a16:creationId xmlns:a16="http://schemas.microsoft.com/office/drawing/2014/main" id="{56C7F8F8-090B-A54B-97EC-C9A383D26F0E}"/>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extLst>
      <p:ext uri="{BB962C8B-B14F-4D97-AF65-F5344CB8AC3E}">
        <p14:creationId xmlns:p14="http://schemas.microsoft.com/office/powerpoint/2010/main" val="239407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4EB2-3858-7C4B-B2A2-735038F4682D}"/>
              </a:ext>
            </a:extLst>
          </p:cNvPr>
          <p:cNvSpPr>
            <a:spLocks noGrp="1"/>
          </p:cNvSpPr>
          <p:nvPr>
            <p:ph type="title"/>
          </p:nvPr>
        </p:nvSpPr>
        <p:spPr>
          <a:xfrm>
            <a:off x="608641" y="273629"/>
            <a:ext cx="8747520" cy="1142040"/>
          </a:xfrm>
        </p:spPr>
        <p:txBody>
          <a:bodyPr/>
          <a:lstStyle/>
          <a:p>
            <a:r>
              <a:rPr lang="en-US"/>
              <a:t>Click to edit Master title style</a:t>
            </a:r>
          </a:p>
        </p:txBody>
      </p:sp>
      <p:sp>
        <p:nvSpPr>
          <p:cNvPr id="3" name="Date Placeholder 2">
            <a:extLst>
              <a:ext uri="{FF2B5EF4-FFF2-40B4-BE49-F238E27FC236}">
                <a16:creationId xmlns:a16="http://schemas.microsoft.com/office/drawing/2014/main" id="{4B7BE329-C5B6-8C40-88EC-6150DBEFE7B8}"/>
              </a:ext>
            </a:extLst>
          </p:cNvPr>
          <p:cNvSpPr>
            <a:spLocks noGrp="1"/>
          </p:cNvSpPr>
          <p:nvPr>
            <p:ph type="dt" idx="10"/>
          </p:nvPr>
        </p:nvSpPr>
        <p:spPr>
          <a:xfrm>
            <a:off x="608641" y="6247376"/>
            <a:ext cx="2835839" cy="470930"/>
          </a:xfrm>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EA28A5B0-08A8-1C47-8069-8CD1C58360C1}"/>
              </a:ext>
            </a:extLst>
          </p:cNvPr>
          <p:cNvSpPr>
            <a:spLocks noGrp="1"/>
          </p:cNvSpPr>
          <p:nvPr>
            <p:ph type="sldNum" idx="11"/>
          </p:nvPr>
        </p:nvSpPr>
        <p:spPr>
          <a:xfrm>
            <a:off x="8699521" y="6205612"/>
            <a:ext cx="2835839" cy="488211"/>
          </a:xfrm>
        </p:spPr>
        <p:txBody>
          <a:bodyPr/>
          <a:lstStyle>
            <a:lvl1pPr>
              <a:defRPr/>
            </a:lvl1pPr>
          </a:lstStyle>
          <a:p>
            <a:fld id="{01FD6AAB-3120-C049-9AD0-1269DCC1808D}" type="slidenum">
              <a:rPr lang="en-GB" altLang="en-US"/>
              <a:pPr/>
              <a:t>‹#›</a:t>
            </a:fld>
            <a:endParaRPr lang="en-GB" altLang="en-US"/>
          </a:p>
        </p:txBody>
      </p:sp>
    </p:spTree>
    <p:extLst>
      <p:ext uri="{BB962C8B-B14F-4D97-AF65-F5344CB8AC3E}">
        <p14:creationId xmlns:p14="http://schemas.microsoft.com/office/powerpoint/2010/main" val="396122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oleObject" Target="../embeddings/oleObject1.bin"/><Relationship Id="rId5" Type="http://schemas.openxmlformats.org/officeDocument/2006/relationships/vmlDrawing" Target="../drawings/vmlDrawing2.vml"/><Relationship Id="rId4" Type="http://schemas.openxmlformats.org/officeDocument/2006/relationships/theme" Target="../theme/theme2.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2">
            <a:extLst>
              <a:ext uri="{FF2B5EF4-FFF2-40B4-BE49-F238E27FC236}">
                <a16:creationId xmlns:a16="http://schemas.microsoft.com/office/drawing/2014/main" id="{9CD24458-FCFC-684D-A6EA-DA1048B89A01}"/>
              </a:ext>
            </a:extLst>
          </p:cNvPr>
          <p:cNvGraphicFramePr>
            <a:graphicFrameLocks noChangeAspect="1"/>
          </p:cNvGraphicFramePr>
          <p:nvPr userDrawn="1">
            <p:extLst>
              <p:ext uri="{D42A27DB-BD31-4B8C-83A1-F6EECF244321}">
                <p14:modId xmlns:p14="http://schemas.microsoft.com/office/powerpoint/2010/main" val="3739026192"/>
              </p:ext>
            </p:extLst>
          </p:nvPr>
        </p:nvGraphicFramePr>
        <p:xfrm>
          <a:off x="4482990" y="6397423"/>
          <a:ext cx="3226020" cy="460577"/>
        </p:xfrm>
        <a:graphic>
          <a:graphicData uri="http://schemas.openxmlformats.org/presentationml/2006/ole">
            <mc:AlternateContent xmlns:mc="http://schemas.openxmlformats.org/markup-compatibility/2006">
              <mc:Choice xmlns:v="urn:schemas-microsoft-com:vml" Requires="v">
                <p:oleObj spid="_x0000_s1060" name="Bitmap Image" r:id="rId5" imgW="5668166" imgH="809738" progId="">
                  <p:embed/>
                </p:oleObj>
              </mc:Choice>
              <mc:Fallback>
                <p:oleObj name="Bitmap Image" r:id="rId5" imgW="5668166" imgH="809738" progId="">
                  <p:embed/>
                  <p:pic>
                    <p:nvPicPr>
                      <p:cNvPr id="1026"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2990" y="6397423"/>
                        <a:ext cx="3226020" cy="46057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a:extLst>
              <a:ext uri="{FF2B5EF4-FFF2-40B4-BE49-F238E27FC236}">
                <a16:creationId xmlns:a16="http://schemas.microsoft.com/office/drawing/2014/main" id="{66CE1EDE-FD7C-774B-B999-82F7B97237B6}"/>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004">
            <a:extLst>
              <a:ext uri="{FF2B5EF4-FFF2-40B4-BE49-F238E27FC236}">
                <a16:creationId xmlns:a16="http://schemas.microsoft.com/office/drawing/2014/main" id="{88590D8A-98B6-DF45-AC77-FB0479F0B545}"/>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1090338" y="9705"/>
            <a:ext cx="1101662" cy="6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FE9750D9-1684-B64B-B689-A9A464C86B9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3" name="Slide Number Placeholder 2">
            <a:extLst>
              <a:ext uri="{FF2B5EF4-FFF2-40B4-BE49-F238E27FC236}">
                <a16:creationId xmlns:a16="http://schemas.microsoft.com/office/drawing/2014/main" id="{305DCCF2-A6A5-EA46-A138-96427428B64F}"/>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3DF0C479-FE61-3E47-9E6F-3B24C7D10FD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6/15/21</a:t>
            </a:r>
          </a:p>
        </p:txBody>
      </p:sp>
      <p:sp>
        <p:nvSpPr>
          <p:cNvPr id="5" name="Slide Number Placeholder 2">
            <a:extLst>
              <a:ext uri="{FF2B5EF4-FFF2-40B4-BE49-F238E27FC236}">
                <a16:creationId xmlns:a16="http://schemas.microsoft.com/office/drawing/2014/main" id="{E93DFFA7-C604-194A-8E38-CDCC20488EE1}"/>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graphicFrame>
        <p:nvGraphicFramePr>
          <p:cNvPr id="8" name="Object 2">
            <a:extLst>
              <a:ext uri="{FF2B5EF4-FFF2-40B4-BE49-F238E27FC236}">
                <a16:creationId xmlns:a16="http://schemas.microsoft.com/office/drawing/2014/main" id="{273651E2-4570-9F47-9789-F2B1C8D5CE21}"/>
              </a:ext>
            </a:extLst>
          </p:cNvPr>
          <p:cNvGraphicFramePr>
            <a:graphicFrameLocks noChangeAspect="1"/>
          </p:cNvGraphicFramePr>
          <p:nvPr userDrawn="1">
            <p:extLst>
              <p:ext uri="{D42A27DB-BD31-4B8C-83A1-F6EECF244321}">
                <p14:modId xmlns:p14="http://schemas.microsoft.com/office/powerpoint/2010/main" val="4096780094"/>
              </p:ext>
            </p:extLst>
          </p:nvPr>
        </p:nvGraphicFramePr>
        <p:xfrm>
          <a:off x="4482990" y="6397423"/>
          <a:ext cx="3226020" cy="460577"/>
        </p:xfrm>
        <a:graphic>
          <a:graphicData uri="http://schemas.openxmlformats.org/presentationml/2006/ole">
            <mc:AlternateContent xmlns:mc="http://schemas.openxmlformats.org/markup-compatibility/2006">
              <mc:Choice xmlns:v="urn:schemas-microsoft-com:vml" Requires="v">
                <p:oleObj spid="_x0000_s4134" name="Bitmap Image" r:id="rId6" imgW="5668166" imgH="809738" progId="">
                  <p:embed/>
                </p:oleObj>
              </mc:Choice>
              <mc:Fallback>
                <p:oleObj name="Bitmap Image" r:id="rId6" imgW="5668166" imgH="809738" progId="">
                  <p:embed/>
                  <p:pic>
                    <p:nvPicPr>
                      <p:cNvPr id="4" name="Object 2">
                        <a:extLst>
                          <a:ext uri="{FF2B5EF4-FFF2-40B4-BE49-F238E27FC236}">
                            <a16:creationId xmlns:a16="http://schemas.microsoft.com/office/drawing/2014/main" id="{9CD24458-FCFC-684D-A6EA-DA1048B89A0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82990" y="6397423"/>
                        <a:ext cx="3226020" cy="46057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9" name="Picture 1004">
            <a:extLst>
              <a:ext uri="{FF2B5EF4-FFF2-40B4-BE49-F238E27FC236}">
                <a16:creationId xmlns:a16="http://schemas.microsoft.com/office/drawing/2014/main" id="{59C96141-A5D8-2245-8D61-4DBDF94377CA}"/>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1090338" y="9705"/>
            <a:ext cx="1101662" cy="6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1000">
            <a:extLst>
              <a:ext uri="{FF2B5EF4-FFF2-40B4-BE49-F238E27FC236}">
                <a16:creationId xmlns:a16="http://schemas.microsoft.com/office/drawing/2014/main" id="{45386333-CC27-DC4F-A281-621360743CC5}"/>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8" r:id="rId3"/>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7955" y="2123230"/>
            <a:ext cx="5991180" cy="3908762"/>
          </a:xfrm>
          <a:prstGeom prst="rect">
            <a:avLst/>
          </a:prstGeom>
          <a:noFill/>
        </p:spPr>
        <p:txBody>
          <a:bodyPr wrap="square" rtlCol="0">
            <a:spAutoFit/>
          </a:bodyPr>
          <a:lstStyle/>
          <a:p>
            <a:r>
              <a:rPr lang="en-US" sz="2800" dirty="0"/>
              <a:t>Systems Engineering Area (SEA)</a:t>
            </a:r>
          </a:p>
          <a:p>
            <a:r>
              <a:rPr lang="en-US" sz="2800" dirty="0"/>
              <a:t>Space Assigned Numbers Authority (SANA) Report </a:t>
            </a:r>
          </a:p>
          <a:p>
            <a:endParaRPr lang="en-US" sz="2800" dirty="0"/>
          </a:p>
          <a:p>
            <a:r>
              <a:rPr lang="en-US" sz="2800" dirty="0"/>
              <a:t>Spring 2021 Meetings</a:t>
            </a:r>
          </a:p>
          <a:p>
            <a:endParaRPr lang="en-US" sz="2800" dirty="0"/>
          </a:p>
          <a:p>
            <a:r>
              <a:rPr lang="en-US" b="0" dirty="0"/>
              <a:t>Peter Shames (Area Director)</a:t>
            </a:r>
          </a:p>
          <a:p>
            <a:r>
              <a:rPr lang="en-US" b="0" dirty="0"/>
              <a:t>Marc Blanchet (</a:t>
            </a:r>
            <a:r>
              <a:rPr lang="en-US" b="0" dirty="0" err="1"/>
              <a:t>Viagenie</a:t>
            </a:r>
            <a:r>
              <a:rPr lang="en-US" b="0" dirty="0"/>
              <a:t>)</a:t>
            </a:r>
          </a:p>
          <a:p>
            <a:endParaRPr lang="en-US" b="0" dirty="0"/>
          </a:p>
          <a:p>
            <a:endParaRPr lang="en-US" b="0" dirty="0"/>
          </a:p>
          <a:p>
            <a:r>
              <a:rPr lang="en-US" dirty="0"/>
              <a:t>June 2021 – CMC Meeting (abridged version)</a:t>
            </a:r>
          </a:p>
        </p:txBody>
      </p:sp>
      <p:sp>
        <p:nvSpPr>
          <p:cNvPr id="2" name="Date Placeholder 1">
            <a:extLst>
              <a:ext uri="{FF2B5EF4-FFF2-40B4-BE49-F238E27FC236}">
                <a16:creationId xmlns:a16="http://schemas.microsoft.com/office/drawing/2014/main" id="{279E9DB1-6897-1D47-B9E1-051FDE717341}"/>
              </a:ext>
            </a:extLst>
          </p:cNvPr>
          <p:cNvSpPr>
            <a:spLocks noGrp="1"/>
          </p:cNvSpPr>
          <p:nvPr>
            <p:ph type="dt" sz="half" idx="2"/>
          </p:nvPr>
        </p:nvSpPr>
        <p:spPr/>
        <p:txBody>
          <a:bodyPr/>
          <a:lstStyle/>
          <a:p>
            <a:r>
              <a:rPr lang="en-US"/>
              <a:t>6/15/21</a:t>
            </a:r>
          </a:p>
        </p:txBody>
      </p:sp>
      <p:sp>
        <p:nvSpPr>
          <p:cNvPr id="4" name="Slide Number Placeholder 3">
            <a:extLst>
              <a:ext uri="{FF2B5EF4-FFF2-40B4-BE49-F238E27FC236}">
                <a16:creationId xmlns:a16="http://schemas.microsoft.com/office/drawing/2014/main" id="{9A1841E8-C3A2-E447-A6B1-1F3D9A9115BE}"/>
              </a:ext>
            </a:extLst>
          </p:cNvPr>
          <p:cNvSpPr>
            <a:spLocks noGrp="1"/>
          </p:cNvSpPr>
          <p:nvPr>
            <p:ph type="sldNum" sz="quarter" idx="4"/>
          </p:nvPr>
        </p:nvSpPr>
        <p:spPr/>
        <p:txBody>
          <a:bodyPr/>
          <a:lstStyle/>
          <a:p>
            <a:r>
              <a:rPr lang="en-US"/>
              <a:t>SEA - </a:t>
            </a:r>
            <a:fld id="{1B5D8CFD-37D9-8A41-B2FC-209452CD0164}"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p:spPr>
        <p:txBody>
          <a:bodyPr/>
          <a:lstStyle/>
          <a:p>
            <a:pPr lvl="1" algn="ctr">
              <a:lnSpc>
                <a:spcPct val="90000"/>
              </a:lnSpc>
            </a:pPr>
            <a:r>
              <a:rPr lang="en-US" sz="2100" b="1" dirty="0">
                <a:solidFill>
                  <a:srgbClr val="000099"/>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SANA Steering Group Executive Summary </a:t>
            </a:r>
          </a:p>
        </p:txBody>
      </p:sp>
      <p:sp>
        <p:nvSpPr>
          <p:cNvPr id="9" name="AutoShape 2"/>
          <p:cNvSpPr>
            <a:spLocks/>
          </p:cNvSpPr>
          <p:nvPr/>
        </p:nvSpPr>
        <p:spPr bwMode="auto">
          <a:xfrm>
            <a:off x="642490" y="790010"/>
            <a:ext cx="10561375" cy="6067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r>
              <a:rPr lang="en-US" sz="1800" b="1" dirty="0">
                <a:solidFill>
                  <a:srgbClr val="000099"/>
                </a:solidFill>
                <a:effectLst>
                  <a:outerShdw blurRad="38100" dist="38100" dir="2700000" algn="tl">
                    <a:srgbClr val="000000">
                      <a:alpha val="43137"/>
                    </a:srgbClr>
                  </a:outerShdw>
                </a:effectLst>
                <a:latin typeface="Calibri" pitchFamily="34" charset="0"/>
              </a:rPr>
              <a:t>Achievements for this meeting cycle:</a:t>
            </a:r>
          </a:p>
          <a:p>
            <a:pPr marL="800100" lvl="1" indent="-342900">
              <a:lnSpc>
                <a:spcPct val="120000"/>
              </a:lnSpc>
              <a:spcBef>
                <a:spcPts val="0"/>
              </a:spcBef>
              <a:buFont typeface="Arial" panose="020B0604020202020204" pitchFamily="34" charset="0"/>
              <a:buChar char="•"/>
            </a:pPr>
            <a:r>
              <a:rPr lang="en-US" sz="1400" dirty="0">
                <a:latin typeface="+mn-lt"/>
              </a:rPr>
              <a:t>Review SANA Operations report and authorization framework implementation status</a:t>
            </a:r>
          </a:p>
          <a:p>
            <a:pPr marL="800100" lvl="1" indent="-342900">
              <a:lnSpc>
                <a:spcPct val="120000"/>
              </a:lnSpc>
              <a:spcBef>
                <a:spcPts val="0"/>
              </a:spcBef>
              <a:buFont typeface="Arial" panose="020B0604020202020204" pitchFamily="34" charset="0"/>
              <a:buChar char="•"/>
            </a:pPr>
            <a:r>
              <a:rPr lang="en-US" sz="1400" dirty="0">
                <a:latin typeface="+mn-lt"/>
              </a:rPr>
              <a:t>New authorization framework and multiple organization / user are deployed, will be slowly rolled out to ESA and NASA ARs </a:t>
            </a:r>
          </a:p>
          <a:p>
            <a:pPr marL="800100" lvl="1" indent="-342900">
              <a:lnSpc>
                <a:spcPct val="120000"/>
              </a:lnSpc>
              <a:spcBef>
                <a:spcPts val="0"/>
              </a:spcBef>
              <a:buFont typeface="Arial" panose="020B0604020202020204" pitchFamily="34" charset="0"/>
              <a:buChar char="•"/>
            </a:pPr>
            <a:r>
              <a:rPr lang="en-US" sz="1400" dirty="0">
                <a:latin typeface="+mn-lt"/>
              </a:rPr>
              <a:t>New standards projects that will have an effect on the SANA were discussed (CSS Functional Resource Model (FRM), ISO use of Glossary, operational use of registries)</a:t>
            </a:r>
          </a:p>
          <a:p>
            <a:pPr>
              <a:lnSpc>
                <a:spcPct val="120000"/>
              </a:lnSpc>
              <a:spcBef>
                <a:spcPts val="0"/>
              </a:spcBef>
              <a:buSzPct val="95000"/>
            </a:pPr>
            <a:r>
              <a:rPr lang="en-US" sz="1800" b="1" dirty="0">
                <a:solidFill>
                  <a:srgbClr val="000099"/>
                </a:solidFill>
                <a:effectLst>
                  <a:outerShdw blurRad="38100" dist="38100" dir="2700000" algn="tl">
                    <a:srgbClr val="000000">
                      <a:alpha val="43137"/>
                    </a:srgbClr>
                  </a:outerShdw>
                </a:effectLst>
                <a:latin typeface="Calibri" pitchFamily="34" charset="0"/>
              </a:rPr>
              <a:t>Working Group Status:</a:t>
            </a:r>
            <a:endParaRPr lang="en-US" sz="1800" b="1" dirty="0">
              <a:solidFill>
                <a:srgbClr val="000099"/>
              </a:solidFill>
              <a:effectLst>
                <a:outerShdw blurRad="38100" dist="38100" dir="2700000" algn="tl">
                  <a:srgbClr val="000000">
                    <a:alpha val="43137"/>
                  </a:srgbClr>
                </a:outerShdw>
              </a:effectLst>
              <a:latin typeface="Calibri" pitchFamily="34" charset="0"/>
              <a:sym typeface="Arial" pitchFamily="34" charset="0"/>
            </a:endParaRPr>
          </a:p>
          <a:p>
            <a:pPr marL="800100" lvl="1" indent="-342900">
              <a:lnSpc>
                <a:spcPct val="120000"/>
              </a:lnSpc>
              <a:spcBef>
                <a:spcPts val="0"/>
              </a:spcBef>
              <a:buClr>
                <a:srgbClr val="000000"/>
              </a:buClr>
              <a:buSzPct val="95000"/>
              <a:buFont typeface="Arial" panose="020B0604020202020204" pitchFamily="34" charset="0"/>
              <a:buChar char="•"/>
            </a:pPr>
            <a:r>
              <a:rPr lang="en-US" sz="1400" dirty="0">
                <a:latin typeface="+mn-lt"/>
              </a:rPr>
              <a:t>New QSCID registries are in use, some agencies are still reporting anxiety about dual (multiple) SCID allocations and possibility of assigning more than one SCID per spacecraft.  This must be confronted now.</a:t>
            </a:r>
          </a:p>
          <a:p>
            <a:pPr marL="800100" lvl="1" indent="-342900">
              <a:lnSpc>
                <a:spcPct val="120000"/>
              </a:lnSpc>
              <a:spcBef>
                <a:spcPts val="0"/>
              </a:spcBef>
              <a:buClr>
                <a:srgbClr val="000000"/>
              </a:buClr>
              <a:buSzPct val="95000"/>
              <a:buFont typeface="Arial" panose="020B0604020202020204" pitchFamily="34" charset="0"/>
              <a:buChar char="•"/>
            </a:pPr>
            <a:r>
              <a:rPr lang="en-US" sz="1400" dirty="0">
                <a:latin typeface="+mn-lt"/>
              </a:rPr>
              <a:t>A  number of issues affecting registry updates and extensions were discussed.  Including: Object Identifier (OID) issues, Service Site &amp; Aperture (SS&amp;A) and FRM registries, missing frequency band information, abbreviation issues </a:t>
            </a:r>
          </a:p>
          <a:p>
            <a:pPr>
              <a:lnSpc>
                <a:spcPct val="120000"/>
              </a:lnSpc>
              <a:spcBef>
                <a:spcPts val="0"/>
              </a:spcBef>
              <a:buClr>
                <a:srgbClr val="000000"/>
              </a:buClr>
              <a:buSzPct val="95000"/>
            </a:pPr>
            <a:r>
              <a:rPr lang="en-US" sz="1800" b="1" dirty="0">
                <a:solidFill>
                  <a:srgbClr val="000099"/>
                </a:solidFill>
                <a:effectLst>
                  <a:outerShdw blurRad="38100" dist="38100" dir="2700000" algn="tl">
                    <a:srgbClr val="000000">
                      <a:alpha val="43137"/>
                    </a:srgbClr>
                  </a:outerShdw>
                </a:effectLst>
                <a:latin typeface="Calibri" pitchFamily="34" charset="0"/>
              </a:rPr>
              <a:t>Interaction with other WGs</a:t>
            </a:r>
          </a:p>
          <a:p>
            <a:pPr marL="800100" lvl="1" indent="-342900">
              <a:lnSpc>
                <a:spcPct val="120000"/>
              </a:lnSpc>
              <a:spcBef>
                <a:spcPts val="0"/>
              </a:spcBef>
              <a:buClr>
                <a:srgbClr val="000000"/>
              </a:buClr>
              <a:buSzPct val="95000"/>
              <a:buFont typeface="Arial" panose="020B0604020202020204" pitchFamily="34" charset="0"/>
              <a:buChar char="•"/>
            </a:pPr>
            <a:r>
              <a:rPr lang="en-US" sz="1400" dirty="0">
                <a:latin typeface="+mn-lt"/>
              </a:rPr>
              <a:t>Reviewed Terms and Abbreviations registry with ISO TC20/SC14 as part of liaison agreement.  Approach for handling recommended definitions in different domains were discussed and agreed in principle.  Copyright issues with ISO were resolved and a SANA Beta prototype is being planned.</a:t>
            </a:r>
          </a:p>
          <a:p>
            <a:pPr marL="800100" lvl="1" indent="-342900">
              <a:lnSpc>
                <a:spcPct val="120000"/>
              </a:lnSpc>
              <a:spcBef>
                <a:spcPts val="0"/>
              </a:spcBef>
              <a:buClr>
                <a:srgbClr val="000000"/>
              </a:buClr>
              <a:buSzPct val="95000"/>
              <a:buFont typeface="Arial" panose="020B0604020202020204" pitchFamily="34" charset="0"/>
              <a:buChar char="•"/>
            </a:pPr>
            <a:r>
              <a:rPr lang="en-US" sz="1400" dirty="0">
                <a:latin typeface="+mn-lt"/>
              </a:rPr>
              <a:t>We need to initiate the Terminology Expert Group (TEG), defined in the RMP, Sec 3.4.4.  Members are sought from relevant WGs.</a:t>
            </a:r>
          </a:p>
        </p:txBody>
      </p:sp>
    </p:spTree>
    <p:extLst>
      <p:ext uri="{BB962C8B-B14F-4D97-AF65-F5344CB8AC3E}">
        <p14:creationId xmlns:p14="http://schemas.microsoft.com/office/powerpoint/2010/main" val="411179655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title"/>
          </p:nvPr>
        </p:nvSpPr>
        <p:spPr bwMode="auto">
          <a:noFill/>
          <a:ln>
            <a:miter lim="800000"/>
            <a:headEnd/>
            <a:tailEnd/>
          </a:ln>
        </p:spPr>
        <p:txBody>
          <a:bodyPr vert="horz" wrap="square" lIns="68580" tIns="34290" rIns="68580" bIns="34290" numCol="1" anchor="t" anchorCtr="0" compatLnSpc="1">
            <a:prstTxWarp prst="textNoShape">
              <a:avLst/>
            </a:prstTxWarp>
          </a:bodyPr>
          <a:lstStyle/>
          <a:p>
            <a:r>
              <a:rPr lang="en-US" sz="2100" dirty="0">
                <a:solidFill>
                  <a:srgbClr val="000099"/>
                </a:solidFill>
                <a:effectLst>
                  <a:outerShdw blurRad="38100" dist="38100" dir="2700000" algn="tl">
                    <a:srgbClr val="000000">
                      <a:alpha val="43137"/>
                    </a:srgbClr>
                  </a:outerShdw>
                </a:effectLst>
                <a:latin typeface="Calibri" pitchFamily="34" charset="0"/>
              </a:rPr>
              <a:t>FORWARD WORK</a:t>
            </a:r>
          </a:p>
        </p:txBody>
      </p:sp>
      <p:sp>
        <p:nvSpPr>
          <p:cNvPr id="6147" name="Rectangle 2"/>
          <p:cNvSpPr>
            <a:spLocks noGrp="1" noChangeArrowheads="1"/>
          </p:cNvSpPr>
          <p:nvPr>
            <p:ph idx="1"/>
          </p:nvPr>
        </p:nvSpPr>
        <p:spPr>
          <a:xfrm>
            <a:off x="895351" y="817460"/>
            <a:ext cx="10687049" cy="4652962"/>
          </a:xfrm>
        </p:spPr>
        <p:txBody>
          <a:bodyPr/>
          <a:lstStyle/>
          <a:p>
            <a:pPr>
              <a:lnSpc>
                <a:spcPct val="120000"/>
              </a:lnSpc>
              <a:spcBef>
                <a:spcPts val="0"/>
              </a:spcBef>
              <a:buClr>
                <a:srgbClr val="000000"/>
              </a:buClr>
              <a:buSzPct val="95000"/>
            </a:pPr>
            <a:r>
              <a:rPr lang="en-US" sz="1800" dirty="0">
                <a:solidFill>
                  <a:srgbClr val="000099"/>
                </a:solidFill>
                <a:effectLst>
                  <a:outerShdw blurRad="38100" dist="38100" dir="2700000" algn="tl">
                    <a:srgbClr val="000000">
                      <a:alpha val="43137"/>
                    </a:srgbClr>
                  </a:outerShdw>
                </a:effectLst>
                <a:latin typeface="Calibri" pitchFamily="34" charset="0"/>
              </a:rPr>
              <a:t>Problems and Issues:</a:t>
            </a:r>
          </a:p>
          <a:p>
            <a:pPr marL="800100" lvl="1" indent="-342900">
              <a:lnSpc>
                <a:spcPct val="120000"/>
              </a:lnSpc>
              <a:spcBef>
                <a:spcPts val="0"/>
              </a:spcBef>
              <a:buClr>
                <a:srgbClr val="000000"/>
              </a:buClr>
              <a:buSzPct val="95000"/>
              <a:buFont typeface="Arial" panose="020B0604020202020204" pitchFamily="34" charset="0"/>
              <a:buChar char="•"/>
            </a:pPr>
            <a:r>
              <a:rPr lang="en-US" sz="1400" dirty="0"/>
              <a:t>The Service Site and Aperture (SSA) registry is only open to those with CCSDS login, and SANA now has list of users with CWE credentials.  </a:t>
            </a:r>
          </a:p>
          <a:p>
            <a:pPr marL="800100" lvl="1" indent="-342900">
              <a:lnSpc>
                <a:spcPct val="120000"/>
              </a:lnSpc>
              <a:spcBef>
                <a:spcPts val="0"/>
              </a:spcBef>
              <a:buClr>
                <a:srgbClr val="000000"/>
              </a:buClr>
              <a:buSzPct val="95000"/>
              <a:buFont typeface="Arial" panose="020B0604020202020204" pitchFamily="34" charset="0"/>
              <a:buChar char="•"/>
            </a:pPr>
            <a:r>
              <a:rPr lang="en-US" sz="1400" dirty="0"/>
              <a:t>The SANA has developed a new authorization structure to allow secure, remote access, provided update interfaces for nominated Agency Representatives (AR) to take responsibility for their own Agency’s data.  Agency Heads of Delegation (</a:t>
            </a:r>
            <a:r>
              <a:rPr lang="en-US" sz="1400" dirty="0" err="1"/>
              <a:t>HoD</a:t>
            </a:r>
            <a:r>
              <a:rPr lang="en-US" sz="1400" dirty="0"/>
              <a:t>) have been asked to assign these ARs.</a:t>
            </a:r>
          </a:p>
          <a:p>
            <a:pPr marL="800100" lvl="1" indent="-342900">
              <a:lnSpc>
                <a:spcPct val="120000"/>
              </a:lnSpc>
              <a:spcBef>
                <a:spcPts val="0"/>
              </a:spcBef>
              <a:buClr>
                <a:srgbClr val="000000"/>
              </a:buClr>
              <a:buSzPct val="95000"/>
              <a:buFont typeface="Arial" panose="020B0604020202020204" pitchFamily="34" charset="0"/>
              <a:buChar char="•"/>
            </a:pPr>
            <a:r>
              <a:rPr lang="en-US" sz="1400" dirty="0"/>
              <a:t>CCSDS Glossary </a:t>
            </a:r>
            <a:r>
              <a:rPr lang="mr-IN" sz="1400" dirty="0"/>
              <a:t>–</a:t>
            </a:r>
            <a:r>
              <a:rPr lang="en-US" sz="1400" dirty="0"/>
              <a:t> update of documents and terms in the Glossary, which involves waiting on document publication, is slow.  A method for each domain (WG or Area) to mark their ”Preferred” terms is proposed.</a:t>
            </a:r>
          </a:p>
          <a:p>
            <a:pPr marL="800100" lvl="1" indent="-342900">
              <a:lnSpc>
                <a:spcPct val="120000"/>
              </a:lnSpc>
              <a:spcBef>
                <a:spcPts val="0"/>
              </a:spcBef>
              <a:buClr>
                <a:srgbClr val="000000"/>
              </a:buClr>
              <a:buSzPct val="95000"/>
              <a:buFont typeface="Arial" panose="020B0604020202020204" pitchFamily="34" charset="0"/>
              <a:buChar char="•"/>
            </a:pPr>
            <a:r>
              <a:rPr lang="en-US" sz="1400" dirty="0"/>
              <a:t>“Abbreviations” in SANA registries are sometimes missing, sometimes longer than the name.  There is no consistent approach.  D-DOR, Service Management (SM), Navigation, and other WG would like for there to be shorter abbreviations.  We need some consistent rules.  Establishing a cross WG effort to create some new rules.</a:t>
            </a:r>
          </a:p>
          <a:p>
            <a:pPr marL="0" indent="0">
              <a:buNone/>
            </a:pPr>
            <a:endParaRPr lang="en-US" sz="1800" dirty="0">
              <a:solidFill>
                <a:srgbClr val="000099"/>
              </a:solidFill>
              <a:effectLst>
                <a:outerShdw blurRad="38100" dist="38100" dir="2700000" algn="tl">
                  <a:srgbClr val="000000">
                    <a:alpha val="43137"/>
                  </a:srgbClr>
                </a:outerShdw>
              </a:effectLst>
              <a:latin typeface="Calibri" pitchFamily="34" charset="0"/>
            </a:endParaRPr>
          </a:p>
          <a:p>
            <a:r>
              <a:rPr lang="en-US" sz="1800" dirty="0">
                <a:solidFill>
                  <a:srgbClr val="000099"/>
                </a:solidFill>
                <a:effectLst>
                  <a:outerShdw blurRad="38100" dist="38100" dir="2700000" algn="tl">
                    <a:srgbClr val="000000">
                      <a:alpha val="43137"/>
                    </a:srgbClr>
                  </a:outerShdw>
                </a:effectLst>
                <a:latin typeface="Calibri" pitchFamily="34" charset="0"/>
              </a:rPr>
              <a:t>Concerns</a:t>
            </a:r>
          </a:p>
          <a:p>
            <a:endParaRPr lang="en-US" sz="1800" dirty="0">
              <a:solidFill>
                <a:srgbClr val="000099"/>
              </a:solidFill>
              <a:effectLst>
                <a:outerShdw blurRad="38100" dist="38100" dir="2700000" algn="tl">
                  <a:srgbClr val="000000">
                    <a:alpha val="43137"/>
                  </a:srgbClr>
                </a:outerShdw>
              </a:effectLst>
              <a:latin typeface="Calibri" pitchFamily="34" charset="0"/>
            </a:endParaRPr>
          </a:p>
          <a:p>
            <a:pPr lvl="1"/>
            <a:r>
              <a:rPr lang="en-US" sz="1500" dirty="0">
                <a:latin typeface="Calibri" pitchFamily="34" charset="0"/>
              </a:rPr>
              <a:t>CCSDS Area and Agency attention to / alignment with the SANA policies is still growing.  Some WG are on top of it, others still need to be reminded.</a:t>
            </a:r>
          </a:p>
          <a:p>
            <a:pPr>
              <a:buNone/>
            </a:pPr>
            <a:endParaRPr lang="en-US" sz="1500" dirty="0">
              <a:latin typeface="Calibri" pitchFamily="34" charset="0"/>
            </a:endParaRPr>
          </a:p>
          <a:p>
            <a:r>
              <a:rPr lang="en-US" sz="1800" dirty="0">
                <a:solidFill>
                  <a:srgbClr val="000099"/>
                </a:solidFill>
                <a:effectLst>
                  <a:outerShdw blurRad="38100" dist="38100" dir="2700000" algn="tl">
                    <a:srgbClr val="000000">
                      <a:alpha val="43137"/>
                    </a:srgbClr>
                  </a:outerShdw>
                </a:effectLst>
                <a:latin typeface="Calibri" pitchFamily="34" charset="0"/>
              </a:rPr>
              <a:t>Lessons Learned</a:t>
            </a:r>
          </a:p>
          <a:p>
            <a:endParaRPr lang="en-US" sz="1800" dirty="0">
              <a:solidFill>
                <a:srgbClr val="000099"/>
              </a:solidFill>
              <a:effectLst>
                <a:outerShdw blurRad="38100" dist="38100" dir="2700000" algn="tl">
                  <a:srgbClr val="000000">
                    <a:alpha val="43137"/>
                  </a:srgbClr>
                </a:outerShdw>
              </a:effectLst>
              <a:latin typeface="Calibri" pitchFamily="34" charset="0"/>
            </a:endParaRPr>
          </a:p>
          <a:p>
            <a:pPr lvl="1"/>
            <a:r>
              <a:rPr lang="en-US" sz="1500" dirty="0">
                <a:latin typeface="Calibri" pitchFamily="34" charset="0"/>
              </a:rPr>
              <a:t>The SANA guys are very hard-working, and they tend to take a sound approach to engineering updates instead of applying “band-aids”.  This can cause schedule stretch, but the outcome has always had good long term consequences.</a:t>
            </a:r>
            <a:endParaRPr lang="en-US" sz="1725" dirty="0">
              <a:latin typeface="Calibri" pitchFamily="34" charset="0"/>
            </a:endParaRPr>
          </a:p>
        </p:txBody>
      </p:sp>
      <p:sp>
        <p:nvSpPr>
          <p:cNvPr id="6" name="Rectangle 2012"/>
          <p:cNvSpPr>
            <a:spLocks noGrp="1" noChangeArrowheads="1"/>
          </p:cNvSpPr>
          <p:nvPr>
            <p:ph type="dt" sz="half" idx="2"/>
          </p:nvPr>
        </p:nvSpPr>
        <p:spPr bwMode="auto">
          <a:prstGeom prst="rect">
            <a:avLst/>
          </a:prstGeom>
          <a:noFill/>
          <a:ln w="9525">
            <a:noFill/>
            <a:miter lim="800000"/>
            <a:headEnd/>
            <a:tailEnd/>
          </a:ln>
          <a:effectLst/>
        </p:spPr>
        <p:txBody>
          <a:bodyPr vert="horz" wrap="none" lIns="61971" tIns="30986" rIns="61971" bIns="30986" numCol="1" anchor="ctr" anchorCtr="0" compatLnSpc="1">
            <a:prstTxWarp prst="textNoShape">
              <a:avLst/>
            </a:prstTxWarp>
          </a:bodyPr>
          <a:lstStyle>
            <a:lvl1pPr>
              <a:defRPr sz="750" b="1">
                <a:solidFill>
                  <a:srgbClr val="333399"/>
                </a:solidFill>
                <a:latin typeface="Calibri" pitchFamily="34" charset="0"/>
              </a:defRPr>
            </a:lvl1pPr>
          </a:lstStyle>
          <a:p>
            <a:r>
              <a:rPr lang="en-US" sz="1100" dirty="0"/>
              <a:t>Spring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D82E060-FB75-9C40-A770-A2DA4DB634D2}"/>
              </a:ext>
            </a:extLst>
          </p:cNvPr>
          <p:cNvSpPr>
            <a:spLocks noGrp="1"/>
          </p:cNvSpPr>
          <p:nvPr>
            <p:ph type="sldNum" idx="11"/>
          </p:nvPr>
        </p:nvSpPr>
        <p:spPr/>
        <p:txBody>
          <a:bodyPr/>
          <a:lstStyle/>
          <a:p>
            <a:fld id="{7D11FC7A-9065-8C40-BEA2-4DD1C3B8622F}" type="slidenum">
              <a:rPr lang="en-GB" altLang="en-US"/>
              <a:pPr/>
              <a:t>4</a:t>
            </a:fld>
            <a:endParaRPr lang="en-GB" altLang="en-US"/>
          </a:p>
        </p:txBody>
      </p:sp>
      <p:sp>
        <p:nvSpPr>
          <p:cNvPr id="11265" name="Rectangle 1">
            <a:extLst>
              <a:ext uri="{FF2B5EF4-FFF2-40B4-BE49-F238E27FC236}">
                <a16:creationId xmlns:a16="http://schemas.microsoft.com/office/drawing/2014/main" id="{E82E499B-3174-ED4F-A823-7200F57C7F6A}"/>
              </a:ext>
            </a:extLst>
          </p:cNvPr>
          <p:cNvSpPr>
            <a:spLocks noGrp="1" noChangeArrowheads="1"/>
          </p:cNvSpPr>
          <p:nvPr>
            <p:ph type="title" idx="4294967295"/>
          </p:nvPr>
        </p:nvSpPr>
        <p:spPr bwMode="auto">
          <a:xfrm>
            <a:off x="1475381" y="-107530"/>
            <a:ext cx="9241237" cy="8865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2pPr>
            <a:lvl3pPr marL="11430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3pPr>
            <a:lvl4pPr marL="16002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4pPr>
            <a:lvl5pPr marL="20574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5pPr>
            <a:lvl6pPr marL="25146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6pPr>
            <a:lvl7pPr marL="29718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7pPr>
            <a:lvl8pPr marL="34290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8pPr>
            <a:lvl9pPr marL="38862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9p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US" altLang="en-US" sz="4000" dirty="0"/>
              <a:t>SANA </a:t>
            </a:r>
            <a:r>
              <a:rPr lang="en-US" altLang="en-US" sz="4000" dirty="0" err="1"/>
              <a:t>Spacecraftid</a:t>
            </a:r>
            <a:r>
              <a:rPr lang="en-US" altLang="en-US" sz="4000" dirty="0"/>
              <a:t> Assignments</a:t>
            </a:r>
          </a:p>
        </p:txBody>
      </p:sp>
      <p:sp>
        <p:nvSpPr>
          <p:cNvPr id="11266" name="Rectangle 2">
            <a:extLst>
              <a:ext uri="{FF2B5EF4-FFF2-40B4-BE49-F238E27FC236}">
                <a16:creationId xmlns:a16="http://schemas.microsoft.com/office/drawing/2014/main" id="{924EFDA3-FA03-954B-9CC9-E78F734FD95F}"/>
              </a:ext>
            </a:extLst>
          </p:cNvPr>
          <p:cNvSpPr>
            <a:spLocks noGrp="1" noChangeArrowheads="1"/>
          </p:cNvSpPr>
          <p:nvPr>
            <p:ph type="subTitle" idx="4294967295"/>
          </p:nvPr>
        </p:nvSpPr>
        <p:spPr bwMode="auto">
          <a:xfrm>
            <a:off x="565680" y="779055"/>
            <a:ext cx="9069387"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864" rIns="0" bIns="0" numCol="1" anchor="t" anchorCtr="0" compatLnSpc="1">
            <a:prstTxWarp prst="textNoShape">
              <a:avLst/>
            </a:prstTxWarp>
          </a:bodyPr>
          <a:lstStyle>
            <a:lvl1pPr marL="342900" indent="-342900" algn="l" defTabSz="449263" rtl="0" fontAlgn="base" hangingPunct="0">
              <a:lnSpc>
                <a:spcPct val="87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hangingPunct="0">
              <a:lnSpc>
                <a:spcPct val="87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hangingPunct="0">
              <a:lnSpc>
                <a:spcPct val="87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87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87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62013" indent="-323850">
              <a:spcAft>
                <a:spcPct val="0"/>
              </a:spcAft>
              <a:buSzPct val="45000"/>
              <a:buFont typeface="Wingdings"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2400" dirty="0"/>
              <a:t>QSCID Version 2 (AOS, 8 bits)</a:t>
            </a:r>
          </a:p>
          <a:p>
            <a:pPr lvl="2"/>
            <a:r>
              <a:rPr lang="en-GB" altLang="en-US" sz="1800" dirty="0"/>
              <a:t>All frequencies (if it is not Grey it has been assigned in at least one frequency bin</a:t>
            </a:r>
            <a:endParaRPr lang="en-US" altLang="en-US" dirty="0"/>
          </a:p>
        </p:txBody>
      </p:sp>
      <p:pic>
        <p:nvPicPr>
          <p:cNvPr id="11267" name="Picture 3">
            <a:extLst>
              <a:ext uri="{FF2B5EF4-FFF2-40B4-BE49-F238E27FC236}">
                <a16:creationId xmlns:a16="http://schemas.microsoft.com/office/drawing/2014/main" id="{8AE7D723-6244-1546-BF65-1FFB82FAE1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237" b="5003"/>
          <a:stretch>
            <a:fillRect/>
          </a:stretch>
        </p:blipFill>
        <p:spPr bwMode="auto">
          <a:xfrm>
            <a:off x="3683747" y="1770030"/>
            <a:ext cx="4993005" cy="5000205"/>
          </a:xfrm>
          <a:prstGeom prst="rect">
            <a:avLst/>
          </a:prstGeom>
          <a:noFill/>
          <a:ln>
            <a:noFill/>
          </a:ln>
          <a:effectLst/>
          <a:extLst>
            <a:ext uri="{909E8E84-426E-40DD-AFC4-6F175D3DCCD1}">
              <a14:hiddenFill xmlns:a14="http://schemas.microsoft.com/office/drawing/2010/main">
                <a:blipFill dpi="0" rotWithShape="0">
                  <a:blip/>
                  <a:srcRect l="5237" b="5003"/>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Text Box 4">
            <a:extLst>
              <a:ext uri="{FF2B5EF4-FFF2-40B4-BE49-F238E27FC236}">
                <a16:creationId xmlns:a16="http://schemas.microsoft.com/office/drawing/2014/main" id="{2CE75D1A-8254-764D-A527-C5F189E62A05}"/>
              </a:ext>
            </a:extLst>
          </p:cNvPr>
          <p:cNvSpPr txBox="1">
            <a:spLocks noChangeArrowheads="1"/>
          </p:cNvSpPr>
          <p:nvPr/>
        </p:nvSpPr>
        <p:spPr bwMode="auto">
          <a:xfrm>
            <a:off x="8400300" y="1931205"/>
            <a:ext cx="2028318" cy="979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3374" rIns="0" bIns="0"/>
          <a:lstStyle>
            <a:lvl1pPr marL="862013" indent="-32385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1pPr>
            <a:lvl2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2pPr>
            <a:lvl3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3pPr>
            <a:lvl4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4pPr>
            <a:lvl5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5pPr>
            <a:lvl6pPr marL="25146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6pPr>
            <a:lvl7pPr marL="29718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7pPr>
            <a:lvl8pPr marL="34290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8pPr>
            <a:lvl9pPr marL="38862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9pPr>
          </a:lstStyle>
          <a:p>
            <a:pPr>
              <a:spcAft>
                <a:spcPts val="1293"/>
              </a:spcAft>
              <a:buSzPct val="45000"/>
            </a:pPr>
            <a:r>
              <a:rPr lang="en-US" altLang="en-US" sz="816" dirty="0"/>
              <a:t>Number of allocated QSCIDs</a:t>
            </a:r>
          </a:p>
          <a:p>
            <a:pPr>
              <a:spcAft>
                <a:spcPts val="1293"/>
              </a:spcAft>
              <a:buSzPct val="45000"/>
              <a:buFontTx/>
              <a:buChar char="-"/>
            </a:pPr>
            <a:r>
              <a:rPr lang="en-US" altLang="en-US" sz="816" dirty="0"/>
              <a:t>Grey is unallocated</a:t>
            </a:r>
          </a:p>
          <a:p>
            <a:pPr>
              <a:spcAft>
                <a:spcPts val="1293"/>
              </a:spcAft>
              <a:buSzPct val="45000"/>
              <a:buFontTx/>
              <a:buChar char="-"/>
            </a:pPr>
            <a:r>
              <a:rPr lang="en-US" altLang="en-US" sz="816" dirty="0"/>
              <a:t>Yellow is completely allocated</a:t>
            </a:r>
          </a:p>
          <a:p>
            <a:pPr>
              <a:spcAft>
                <a:spcPts val="1293"/>
              </a:spcAft>
              <a:buSzPct val="45000"/>
              <a:buFontTx/>
              <a:buChar char="-"/>
            </a:pPr>
            <a:endParaRPr lang="en-US" altLang="en-US" sz="816"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FD1EB6E-8555-E444-8A20-56E46BE298FB}"/>
              </a:ext>
            </a:extLst>
          </p:cNvPr>
          <p:cNvSpPr>
            <a:spLocks noGrp="1"/>
          </p:cNvSpPr>
          <p:nvPr>
            <p:ph type="sldNum" idx="11"/>
          </p:nvPr>
        </p:nvSpPr>
        <p:spPr/>
        <p:txBody>
          <a:bodyPr/>
          <a:lstStyle/>
          <a:p>
            <a:fld id="{EA69ED10-A927-1E4E-AB5E-A91D2AC6DCB8}" type="slidenum">
              <a:rPr lang="en-GB" altLang="en-US"/>
              <a:pPr/>
              <a:t>5</a:t>
            </a:fld>
            <a:endParaRPr lang="en-GB" altLang="en-US"/>
          </a:p>
        </p:txBody>
      </p:sp>
      <p:sp>
        <p:nvSpPr>
          <p:cNvPr id="12289" name="Rectangle 1">
            <a:extLst>
              <a:ext uri="{FF2B5EF4-FFF2-40B4-BE49-F238E27FC236}">
                <a16:creationId xmlns:a16="http://schemas.microsoft.com/office/drawing/2014/main" id="{18F4FDA2-B17B-1F49-BE42-046F22A27672}"/>
              </a:ext>
            </a:extLst>
          </p:cNvPr>
          <p:cNvSpPr>
            <a:spLocks noGrp="1" noChangeArrowheads="1"/>
          </p:cNvSpPr>
          <p:nvPr>
            <p:ph type="title" idx="4294967295"/>
          </p:nvPr>
        </p:nvSpPr>
        <p:spPr bwMode="auto">
          <a:xfrm>
            <a:off x="1491702" y="-6637"/>
            <a:ext cx="9318047" cy="939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2pPr>
            <a:lvl3pPr marL="11430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3pPr>
            <a:lvl4pPr marL="16002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4pPr>
            <a:lvl5pPr marL="20574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5pPr>
            <a:lvl6pPr marL="25146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6pPr>
            <a:lvl7pPr marL="29718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7pPr>
            <a:lvl8pPr marL="34290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8pPr>
            <a:lvl9pPr marL="38862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9p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US" altLang="en-US" sz="4000" dirty="0"/>
              <a:t>SANA </a:t>
            </a:r>
            <a:r>
              <a:rPr lang="en-US" altLang="en-US" sz="4000" dirty="0" err="1"/>
              <a:t>Spacecraftid</a:t>
            </a:r>
            <a:r>
              <a:rPr lang="en-US" altLang="en-US" sz="4000" dirty="0"/>
              <a:t> Assignments</a:t>
            </a:r>
          </a:p>
        </p:txBody>
      </p:sp>
      <p:sp>
        <p:nvSpPr>
          <p:cNvPr id="12290" name="Rectangle 2">
            <a:extLst>
              <a:ext uri="{FF2B5EF4-FFF2-40B4-BE49-F238E27FC236}">
                <a16:creationId xmlns:a16="http://schemas.microsoft.com/office/drawing/2014/main" id="{81033ED6-5A43-BF4D-92A2-54D3F93148CD}"/>
              </a:ext>
            </a:extLst>
          </p:cNvPr>
          <p:cNvSpPr>
            <a:spLocks noGrp="1" noChangeArrowheads="1"/>
          </p:cNvSpPr>
          <p:nvPr>
            <p:ph type="subTitle" idx="4294967295"/>
          </p:nvPr>
        </p:nvSpPr>
        <p:spPr bwMode="auto">
          <a:xfrm>
            <a:off x="565680" y="824498"/>
            <a:ext cx="9069387"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864" rIns="0" bIns="0" numCol="1" anchor="t" anchorCtr="0" compatLnSpc="1">
            <a:prstTxWarp prst="textNoShape">
              <a:avLst/>
            </a:prstTxWarp>
          </a:bodyPr>
          <a:lstStyle>
            <a:lvl1pPr marL="342900" indent="-342900" algn="l" defTabSz="449263" rtl="0" fontAlgn="base" hangingPunct="0">
              <a:lnSpc>
                <a:spcPct val="87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hangingPunct="0">
              <a:lnSpc>
                <a:spcPct val="87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hangingPunct="0">
              <a:lnSpc>
                <a:spcPct val="87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87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87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62013" indent="-323850">
              <a:spcAft>
                <a:spcPct val="0"/>
              </a:spcAft>
              <a:buSzPct val="45000"/>
              <a:buFont typeface="Wingdings"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2400" dirty="0"/>
              <a:t>QSCID Version 2 (AOS, 8 bits)</a:t>
            </a:r>
          </a:p>
          <a:p>
            <a:pPr lvl="2"/>
            <a:r>
              <a:rPr lang="en-GB" altLang="en-US" sz="1800" dirty="0"/>
              <a:t>S &amp; X-band (if it is not Grey it has been assigned in at least one of these two frequency bins</a:t>
            </a:r>
            <a:endParaRPr lang="en-US" altLang="en-US" dirty="0"/>
          </a:p>
        </p:txBody>
      </p:sp>
      <p:pic>
        <p:nvPicPr>
          <p:cNvPr id="12291" name="Picture 3">
            <a:extLst>
              <a:ext uri="{FF2B5EF4-FFF2-40B4-BE49-F238E27FC236}">
                <a16:creationId xmlns:a16="http://schemas.microsoft.com/office/drawing/2014/main" id="{CB49B9B2-F8AE-AE40-9AF1-CB92A08069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136" r="6128" b="4692"/>
          <a:stretch>
            <a:fillRect/>
          </a:stretch>
        </p:blipFill>
        <p:spPr bwMode="auto">
          <a:xfrm>
            <a:off x="3662145" y="1819698"/>
            <a:ext cx="4814965" cy="5025341"/>
          </a:xfrm>
          <a:prstGeom prst="rect">
            <a:avLst/>
          </a:prstGeom>
          <a:noFill/>
          <a:ln>
            <a:noFill/>
          </a:ln>
          <a:effectLst/>
          <a:extLst>
            <a:ext uri="{909E8E84-426E-40DD-AFC4-6F175D3DCCD1}">
              <a14:hiddenFill xmlns:a14="http://schemas.microsoft.com/office/drawing/2010/main">
                <a:blipFill dpi="0" rotWithShape="0">
                  <a:blip/>
                  <a:srcRect l="5136" r="6128" b="4692"/>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4">
            <a:extLst>
              <a:ext uri="{FF2B5EF4-FFF2-40B4-BE49-F238E27FC236}">
                <a16:creationId xmlns:a16="http://schemas.microsoft.com/office/drawing/2014/main" id="{E0B29ECC-68C4-A74C-A2CC-6C1865D459C6}"/>
              </a:ext>
            </a:extLst>
          </p:cNvPr>
          <p:cNvSpPr txBox="1">
            <a:spLocks noChangeArrowheads="1"/>
          </p:cNvSpPr>
          <p:nvPr/>
        </p:nvSpPr>
        <p:spPr bwMode="auto">
          <a:xfrm>
            <a:off x="8400300" y="1931205"/>
            <a:ext cx="2028318" cy="979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3374" rIns="0" bIns="0"/>
          <a:lstStyle>
            <a:lvl1pPr marL="862013" indent="-32385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1pPr>
            <a:lvl2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2pPr>
            <a:lvl3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3pPr>
            <a:lvl4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4pPr>
            <a:lvl5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5pPr>
            <a:lvl6pPr marL="25146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6pPr>
            <a:lvl7pPr marL="29718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7pPr>
            <a:lvl8pPr marL="34290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8pPr>
            <a:lvl9pPr marL="38862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9pPr>
          </a:lstStyle>
          <a:p>
            <a:pPr>
              <a:spcAft>
                <a:spcPts val="1293"/>
              </a:spcAft>
              <a:buSzPct val="45000"/>
            </a:pPr>
            <a:r>
              <a:rPr lang="en-US" altLang="en-US" sz="816" dirty="0"/>
              <a:t>Number of allocated QSCIDs</a:t>
            </a:r>
          </a:p>
          <a:p>
            <a:pPr>
              <a:spcAft>
                <a:spcPts val="1293"/>
              </a:spcAft>
              <a:buSzPct val="45000"/>
              <a:buFontTx/>
              <a:buChar char="-"/>
            </a:pPr>
            <a:r>
              <a:rPr lang="en-US" altLang="en-US" sz="816" dirty="0"/>
              <a:t>Grey is unallocated</a:t>
            </a:r>
          </a:p>
          <a:p>
            <a:pPr>
              <a:spcAft>
                <a:spcPts val="1293"/>
              </a:spcAft>
              <a:buSzPct val="45000"/>
              <a:buFontTx/>
              <a:buChar char="-"/>
            </a:pPr>
            <a:r>
              <a:rPr lang="en-US" altLang="en-US" sz="816" dirty="0"/>
              <a:t>Yellow is completely allocated</a:t>
            </a:r>
          </a:p>
          <a:p>
            <a:pPr>
              <a:spcAft>
                <a:spcPts val="1293"/>
              </a:spcAft>
              <a:buSzPct val="45000"/>
              <a:buFontTx/>
              <a:buChar char="-"/>
            </a:pPr>
            <a:endParaRPr lang="en-US" altLang="en-US" sz="816"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484E-C346-A24E-8227-DC540F29D286}"/>
              </a:ext>
            </a:extLst>
          </p:cNvPr>
          <p:cNvSpPr>
            <a:spLocks noGrp="1"/>
          </p:cNvSpPr>
          <p:nvPr>
            <p:ph type="title"/>
          </p:nvPr>
        </p:nvSpPr>
        <p:spPr/>
        <p:txBody>
          <a:bodyPr/>
          <a:lstStyle/>
          <a:p>
            <a:r>
              <a:rPr lang="en-US" dirty="0"/>
              <a:t>SANA Steering Group (SSG) Meeting Agenda</a:t>
            </a:r>
            <a:br>
              <a:rPr lang="en-US" dirty="0"/>
            </a:br>
            <a:r>
              <a:rPr lang="en-US" sz="2800" dirty="0"/>
              <a:t>28 May 2021</a:t>
            </a:r>
            <a:br>
              <a:rPr lang="en-US" dirty="0"/>
            </a:br>
            <a:endParaRPr lang="en-US" dirty="0"/>
          </a:p>
        </p:txBody>
      </p:sp>
      <p:sp>
        <p:nvSpPr>
          <p:cNvPr id="3" name="Content Placeholder 2">
            <a:extLst>
              <a:ext uri="{FF2B5EF4-FFF2-40B4-BE49-F238E27FC236}">
                <a16:creationId xmlns:a16="http://schemas.microsoft.com/office/drawing/2014/main" id="{F5659AD8-368C-DC49-9D84-BBF23A018291}"/>
              </a:ext>
            </a:extLst>
          </p:cNvPr>
          <p:cNvSpPr>
            <a:spLocks noGrp="1"/>
          </p:cNvSpPr>
          <p:nvPr>
            <p:ph idx="1"/>
          </p:nvPr>
        </p:nvSpPr>
        <p:spPr>
          <a:xfrm>
            <a:off x="1984369" y="1319178"/>
            <a:ext cx="8227583" cy="3976258"/>
          </a:xfrm>
        </p:spPr>
        <p:txBody>
          <a:bodyPr/>
          <a:lstStyle/>
          <a:p>
            <a:r>
              <a:rPr lang="en-US" sz="2000" dirty="0"/>
              <a:t>Opening remarks / agenda hacking</a:t>
            </a:r>
            <a:endParaRPr lang="en-US" sz="1800" dirty="0"/>
          </a:p>
          <a:p>
            <a:r>
              <a:rPr lang="en-US" sz="2000" dirty="0"/>
              <a:t>SANA Operator report</a:t>
            </a:r>
            <a:endParaRPr lang="en-US" sz="1800" dirty="0"/>
          </a:p>
          <a:p>
            <a:r>
              <a:rPr lang="en-US" sz="2000" dirty="0"/>
              <a:t>New SANA Registry topic discussion</a:t>
            </a:r>
            <a:endParaRPr lang="en-US" sz="1800" dirty="0"/>
          </a:p>
          <a:p>
            <a:pPr lvl="1"/>
            <a:r>
              <a:rPr lang="en-US" sz="1800" dirty="0"/>
              <a:t>Adaptations for TC 20 / SC14 shared use of Terminology registry &amp; harmonization approaches</a:t>
            </a:r>
            <a:endParaRPr lang="en-US" sz="1600" dirty="0"/>
          </a:p>
          <a:p>
            <a:pPr lvl="1"/>
            <a:r>
              <a:rPr lang="en-US" sz="1800" dirty="0"/>
              <a:t>Organizations registry (and others) and appropriate abbreviations</a:t>
            </a:r>
            <a:endParaRPr lang="en-US" sz="1600" dirty="0"/>
          </a:p>
          <a:p>
            <a:pPr lvl="1"/>
            <a:r>
              <a:rPr lang="en-US" sz="1800" dirty="0"/>
              <a:t>Functional Resource Model (FRM) and related CM concerns</a:t>
            </a:r>
            <a:endParaRPr lang="en-US" sz="1600" dirty="0"/>
          </a:p>
          <a:p>
            <a:pPr lvl="1"/>
            <a:r>
              <a:rPr lang="en-US" sz="1800" dirty="0"/>
              <a:t>SSA Registry, access for updates, contents, &amp; DDOR issues</a:t>
            </a:r>
            <a:endParaRPr lang="en-US" sz="1600" dirty="0"/>
          </a:p>
          <a:p>
            <a:pPr lvl="1"/>
            <a:r>
              <a:rPr lang="en-US" sz="1800" dirty="0"/>
              <a:t>XML registry CM topics</a:t>
            </a:r>
            <a:endParaRPr lang="en-US" sz="1600" dirty="0"/>
          </a:p>
          <a:p>
            <a:pPr lvl="1"/>
            <a:r>
              <a:rPr lang="en-US" sz="1800" dirty="0"/>
              <a:t>“Operational use” of the SANA registries, use by agencies</a:t>
            </a:r>
            <a:endParaRPr lang="en-US" sz="1600" dirty="0"/>
          </a:p>
          <a:p>
            <a:pPr lvl="1"/>
            <a:r>
              <a:rPr lang="en-US" sz="1800" dirty="0"/>
              <a:t>OID issue repairs</a:t>
            </a:r>
            <a:endParaRPr lang="en-US" sz="1600" dirty="0"/>
          </a:p>
          <a:p>
            <a:pPr lvl="1"/>
            <a:r>
              <a:rPr lang="en-US" sz="1800" dirty="0"/>
              <a:t>Doc ID management / update</a:t>
            </a:r>
            <a:endParaRPr lang="en-US" sz="1600" dirty="0"/>
          </a:p>
          <a:p>
            <a:pPr lvl="1"/>
            <a:r>
              <a:rPr lang="en-US" sz="1800" dirty="0"/>
              <a:t>OID use for ISO doc ID purposes</a:t>
            </a:r>
            <a:endParaRPr lang="en-US" sz="1600" dirty="0"/>
          </a:p>
          <a:p>
            <a:r>
              <a:rPr lang="en-US" sz="2000" dirty="0"/>
              <a:t>SANA / CCSDS website integration issues</a:t>
            </a:r>
            <a:endParaRPr lang="en-US" sz="1800" dirty="0"/>
          </a:p>
          <a:p>
            <a:r>
              <a:rPr lang="en-US" sz="2000" dirty="0"/>
              <a:t>Wrap-up</a:t>
            </a:r>
            <a:endParaRPr lang="en-US" sz="1800" dirty="0"/>
          </a:p>
          <a:p>
            <a:endParaRPr lang="en-US" sz="1800" dirty="0"/>
          </a:p>
        </p:txBody>
      </p:sp>
    </p:spTree>
    <p:extLst>
      <p:ext uri="{BB962C8B-B14F-4D97-AF65-F5344CB8AC3E}">
        <p14:creationId xmlns:p14="http://schemas.microsoft.com/office/powerpoint/2010/main" val="379480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4EA7A-F14D-CA4F-AEBE-22B1302D9046}"/>
              </a:ext>
            </a:extLst>
          </p:cNvPr>
          <p:cNvSpPr>
            <a:spLocks noGrp="1"/>
          </p:cNvSpPr>
          <p:nvPr>
            <p:ph type="title"/>
          </p:nvPr>
        </p:nvSpPr>
        <p:spPr/>
        <p:txBody>
          <a:bodyPr/>
          <a:lstStyle/>
          <a:p>
            <a:r>
              <a:rPr lang="en-US" dirty="0"/>
              <a:t>SSG Special Topic</a:t>
            </a:r>
          </a:p>
        </p:txBody>
      </p:sp>
      <p:sp>
        <p:nvSpPr>
          <p:cNvPr id="3" name="Content Placeholder 2">
            <a:extLst>
              <a:ext uri="{FF2B5EF4-FFF2-40B4-BE49-F238E27FC236}">
                <a16:creationId xmlns:a16="http://schemas.microsoft.com/office/drawing/2014/main" id="{2A283444-F2EA-6F4C-9045-4F3F64B15466}"/>
              </a:ext>
            </a:extLst>
          </p:cNvPr>
          <p:cNvSpPr>
            <a:spLocks noGrp="1"/>
          </p:cNvSpPr>
          <p:nvPr>
            <p:ph idx="1"/>
          </p:nvPr>
        </p:nvSpPr>
        <p:spPr>
          <a:xfrm>
            <a:off x="2086620" y="1381393"/>
            <a:ext cx="8227583" cy="4881824"/>
          </a:xfrm>
        </p:spPr>
        <p:txBody>
          <a:bodyPr/>
          <a:lstStyle/>
          <a:p>
            <a:r>
              <a:rPr lang="en-US" dirty="0"/>
              <a:t>Organizations and SS&amp;A registries and appropriate abbreviations</a:t>
            </a:r>
            <a:endParaRPr lang="en-US" sz="2177" dirty="0"/>
          </a:p>
          <a:p>
            <a:pPr marL="829544" lvl="1" indent="-466618">
              <a:buAutoNum type="arabicParenR"/>
            </a:pPr>
            <a:r>
              <a:rPr lang="en-US" sz="1996" dirty="0"/>
              <a:t>Nav WG wants complete Org abbreviation set</a:t>
            </a:r>
          </a:p>
          <a:p>
            <a:pPr marL="829544" lvl="1" indent="-466618">
              <a:buAutoNum type="arabicParenR"/>
            </a:pPr>
            <a:r>
              <a:rPr lang="en-US" sz="1996" dirty="0"/>
              <a:t>D-DOR WG wants short set of 4-char “ground station” abbreviations in SS&amp;A registry</a:t>
            </a:r>
          </a:p>
          <a:p>
            <a:pPr marL="829544" lvl="1" indent="-466618">
              <a:buAutoNum type="arabicParenR"/>
            </a:pPr>
            <a:r>
              <a:rPr lang="en-US" sz="1996" dirty="0"/>
              <a:t>CSSM wants a set of service site and aperture abbreviations, and a set of S/C abbreviations</a:t>
            </a:r>
            <a:endParaRPr lang="en-US" dirty="0"/>
          </a:p>
          <a:p>
            <a:pPr marL="0" indent="0"/>
            <a:endParaRPr lang="en-US" dirty="0"/>
          </a:p>
          <a:p>
            <a:pPr marL="0" indent="0"/>
            <a:r>
              <a:rPr lang="en-US" dirty="0"/>
              <a:t> Proposal:  Ask the Nav WG, D-DOR WG, and CSSM WG to participate in the SSG and develop a simple policy for creating unique abbreviations.</a:t>
            </a:r>
          </a:p>
          <a:p>
            <a:pPr marL="829544" lvl="1" indent="-466618">
              <a:buFont typeface="+mj-lt"/>
              <a:buAutoNum type="arabicPeriod"/>
            </a:pPr>
            <a:r>
              <a:rPr lang="en-US" sz="1996" dirty="0"/>
              <a:t>Announce the selected approach</a:t>
            </a:r>
          </a:p>
          <a:p>
            <a:pPr marL="829544" lvl="1" indent="-466618">
              <a:buFont typeface="+mj-lt"/>
              <a:buAutoNum type="arabicPeriod"/>
            </a:pPr>
            <a:r>
              <a:rPr lang="en-US" sz="1996" dirty="0"/>
              <a:t>Apply these to the registry entries</a:t>
            </a:r>
          </a:p>
          <a:p>
            <a:pPr marL="829544" lvl="1" indent="-466618">
              <a:buFont typeface="+mj-lt"/>
              <a:buAutoNum type="arabicPeriod"/>
            </a:pPr>
            <a:r>
              <a:rPr lang="en-US" sz="1996" dirty="0"/>
              <a:t>Ask Agencies to comment / correct as they wish</a:t>
            </a:r>
          </a:p>
        </p:txBody>
      </p:sp>
    </p:spTree>
    <p:extLst>
      <p:ext uri="{BB962C8B-B14F-4D97-AF65-F5344CB8AC3E}">
        <p14:creationId xmlns:p14="http://schemas.microsoft.com/office/powerpoint/2010/main" val="4161626556"/>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62811</TotalTime>
  <Pages>51</Pages>
  <Words>858</Words>
  <Application>Microsoft Macintosh PowerPoint</Application>
  <PresentationFormat>Widescreen</PresentationFormat>
  <Paragraphs>86</Paragraphs>
  <Slides>7</Slides>
  <Notes>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4" baseType="lpstr">
      <vt:lpstr>Arial</vt:lpstr>
      <vt:lpstr>Calibri</vt:lpstr>
      <vt:lpstr>Times New Roman</vt:lpstr>
      <vt:lpstr>Wingdings</vt:lpstr>
      <vt:lpstr>TMOD Presentations</vt:lpstr>
      <vt:lpstr>1_TMOD Presentations</vt:lpstr>
      <vt:lpstr>Bitmap Image</vt:lpstr>
      <vt:lpstr>PowerPoint Presentation</vt:lpstr>
      <vt:lpstr>PowerPoint Presentation</vt:lpstr>
      <vt:lpstr>FORWARD WORK</vt:lpstr>
      <vt:lpstr>SANA Spacecraftid Assignments</vt:lpstr>
      <vt:lpstr>SANA Spacecraftid Assignments</vt:lpstr>
      <vt:lpstr>SANA Steering Group (SSG) Meeting Agenda 28 May 2021 </vt:lpstr>
      <vt:lpstr>SSG Special Topic</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2025</cp:revision>
  <cp:lastPrinted>2016-08-30T07:45:22Z</cp:lastPrinted>
  <dcterms:created xsi:type="dcterms:W3CDTF">1998-05-20T16:00:08Z</dcterms:created>
  <dcterms:modified xsi:type="dcterms:W3CDTF">2021-06-11T16:37:56Z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