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22"/>
  </p:notesMasterIdLst>
  <p:handoutMasterIdLst>
    <p:handoutMasterId r:id="rId23"/>
  </p:handoutMasterIdLst>
  <p:sldIdLst>
    <p:sldId id="2787" r:id="rId6"/>
    <p:sldId id="2863" r:id="rId7"/>
    <p:sldId id="2788" r:id="rId8"/>
    <p:sldId id="2806" r:id="rId9"/>
    <p:sldId id="2888" r:id="rId10"/>
    <p:sldId id="269" r:id="rId11"/>
    <p:sldId id="265" r:id="rId12"/>
    <p:sldId id="2827" r:id="rId13"/>
    <p:sldId id="2828" r:id="rId14"/>
    <p:sldId id="2891" r:id="rId15"/>
    <p:sldId id="397" r:id="rId16"/>
    <p:sldId id="368" r:id="rId17"/>
    <p:sldId id="2799" r:id="rId18"/>
    <p:sldId id="2830" r:id="rId19"/>
    <p:sldId id="2841" r:id="rId20"/>
    <p:sldId id="743" r:id="rId21"/>
  </p:sldIdLst>
  <p:sldSz cx="12192000" cy="6858000"/>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A8"/>
    <a:srgbClr val="E814F5"/>
    <a:srgbClr val="D60093"/>
    <a:srgbClr val="005394"/>
    <a:srgbClr val="D70093"/>
    <a:srgbClr val="EAEEFF"/>
    <a:srgbClr val="000099"/>
    <a:srgbClr val="FF9900"/>
    <a:srgbClr val="FF0066"/>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3692" autoAdjust="0"/>
  </p:normalViewPr>
  <p:slideViewPr>
    <p:cSldViewPr>
      <p:cViewPr varScale="1">
        <p:scale>
          <a:sx n="186" d="100"/>
          <a:sy n="186" d="100"/>
        </p:scale>
        <p:origin x="232" y="200"/>
      </p:cViewPr>
      <p:guideLst>
        <p:guide orient="horz" pos="792"/>
        <p:guide pos="3840"/>
      </p:guideLst>
    </p:cSldViewPr>
  </p:slideViewPr>
  <p:outlineViewPr>
    <p:cViewPr>
      <p:scale>
        <a:sx n="33" d="100"/>
        <a:sy n="33" d="100"/>
      </p:scale>
      <p:origin x="0" y="-18760"/>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106363" y="752475"/>
            <a:ext cx="6594475"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xfrm>
            <a:off x="106363" y="752475"/>
            <a:ext cx="6594475" cy="3709988"/>
          </a:xfrm>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2475"/>
            <a:ext cx="6594475" cy="3709988"/>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15</a:t>
            </a:fld>
            <a:endParaRPr lang="en-US"/>
          </a:p>
        </p:txBody>
      </p:sp>
    </p:spTree>
    <p:extLst>
      <p:ext uri="{BB962C8B-B14F-4D97-AF65-F5344CB8AC3E}">
        <p14:creationId xmlns:p14="http://schemas.microsoft.com/office/powerpoint/2010/main" val="816481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2475"/>
            <a:ext cx="6594475" cy="3709988"/>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3274667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2475"/>
            <a:ext cx="6594475" cy="3709988"/>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4</a:t>
            </a:fld>
            <a:endParaRPr lang="en-US"/>
          </a:p>
        </p:txBody>
      </p:sp>
    </p:spTree>
    <p:extLst>
      <p:ext uri="{BB962C8B-B14F-4D97-AF65-F5344CB8AC3E}">
        <p14:creationId xmlns:p14="http://schemas.microsoft.com/office/powerpoint/2010/main" val="1586811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5</a:t>
            </a:fld>
            <a:endParaRPr lang="en-US"/>
          </a:p>
        </p:txBody>
      </p:sp>
    </p:spTree>
    <p:extLst>
      <p:ext uri="{BB962C8B-B14F-4D97-AF65-F5344CB8AC3E}">
        <p14:creationId xmlns:p14="http://schemas.microsoft.com/office/powerpoint/2010/main" val="3274667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2475"/>
            <a:ext cx="6594475" cy="3709988"/>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8</a:t>
            </a:fld>
            <a:endParaRPr lang="en-US"/>
          </a:p>
        </p:txBody>
      </p:sp>
    </p:spTree>
    <p:extLst>
      <p:ext uri="{BB962C8B-B14F-4D97-AF65-F5344CB8AC3E}">
        <p14:creationId xmlns:p14="http://schemas.microsoft.com/office/powerpoint/2010/main" val="1485295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2475"/>
            <a:ext cx="6594475" cy="3709988"/>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9</a:t>
            </a:fld>
            <a:endParaRPr lang="en-US"/>
          </a:p>
        </p:txBody>
      </p:sp>
    </p:spTree>
    <p:extLst>
      <p:ext uri="{BB962C8B-B14F-4D97-AF65-F5344CB8AC3E}">
        <p14:creationId xmlns:p14="http://schemas.microsoft.com/office/powerpoint/2010/main" val="236127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p:txBody>
          <a:bodyPr/>
          <a:lstStyle/>
          <a:p>
            <a:pPr>
              <a:defRPr/>
            </a:pPr>
            <a:fld id="{02F44661-5C38-9D4A-B23D-CDBEE001772F}" type="slidenum">
              <a:rPr lang="en-US"/>
              <a:pPr>
                <a:defRPr/>
              </a:pPr>
              <a:t>10</a:t>
            </a:fld>
            <a:endParaRPr lang="en-US"/>
          </a:p>
        </p:txBody>
      </p:sp>
      <p:sp>
        <p:nvSpPr>
          <p:cNvPr id="44033" name="Text Box 1"/>
          <p:cNvSpPr txBox="1">
            <a:spLocks noChangeArrowheads="1"/>
          </p:cNvSpPr>
          <p:nvPr/>
        </p:nvSpPr>
        <p:spPr bwMode="auto">
          <a:xfrm>
            <a:off x="4145280" y="9121140"/>
            <a:ext cx="3169920" cy="48006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5139" tIns="49472" rIns="95139" bIns="49472"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9pPr>
          </a:lstStyle>
          <a:p>
            <a:pPr algn="r">
              <a:buClrTx/>
              <a:buFontTx/>
              <a:buNone/>
              <a:defRPr/>
            </a:pPr>
            <a:fld id="{D1F8BE35-E5C6-8441-9FD7-24F4E11E7F47}" type="slidenum">
              <a:rPr lang="en-US" sz="1300">
                <a:latin typeface="Arial" charset="0"/>
              </a:rPr>
              <a:pPr algn="r">
                <a:buClrTx/>
                <a:buFontTx/>
                <a:buNone/>
                <a:defRPr/>
              </a:pPr>
              <a:t>10</a:t>
            </a:fld>
            <a:endParaRPr lang="en-US" sz="1300">
              <a:latin typeface="Arial" charset="0"/>
            </a:endParaRPr>
          </a:p>
        </p:txBody>
      </p:sp>
      <p:sp>
        <p:nvSpPr>
          <p:cNvPr id="44034" name="Text Box 2"/>
          <p:cNvSpPr txBox="1">
            <a:spLocks noGrp="1" noRot="1" noChangeAspect="1" noChangeArrowheads="1"/>
          </p:cNvSpPr>
          <p:nvPr>
            <p:ph type="sldImg"/>
          </p:nvPr>
        </p:nvSpPr>
        <p:spPr>
          <a:xfrm>
            <a:off x="457200" y="720725"/>
            <a:ext cx="6400800" cy="3600450"/>
          </a:xfrm>
          <a:solidFill>
            <a:srgbClr val="FFFFFF"/>
          </a:solidFill>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4035" name="Text Box 3"/>
          <p:cNvSpPr txBox="1">
            <a:spLocks noGrp="1" noChangeArrowheads="1"/>
          </p:cNvSpPr>
          <p:nvPr>
            <p:ph type="body" idx="1"/>
          </p:nvPr>
        </p:nvSpPr>
        <p:spPr>
          <a:xfrm>
            <a:off x="975360" y="4560571"/>
            <a:ext cx="5364480" cy="4330541"/>
          </a:xfrm>
          <a:solidFill>
            <a:srgbClr val="FFFFFF"/>
          </a:solidFill>
          <a:ln w="9360" cap="sq">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121636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13</a:t>
            </a:fld>
            <a:endParaRPr lang="en-US"/>
          </a:p>
        </p:txBody>
      </p:sp>
    </p:spTree>
    <p:extLst>
      <p:ext uri="{BB962C8B-B14F-4D97-AF65-F5344CB8AC3E}">
        <p14:creationId xmlns:p14="http://schemas.microsoft.com/office/powerpoint/2010/main" val="593524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2475"/>
            <a:ext cx="6594475" cy="3709988"/>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14</a:t>
            </a:fld>
            <a:endParaRPr lang="en-US"/>
          </a:p>
        </p:txBody>
      </p:sp>
    </p:spTree>
    <p:extLst>
      <p:ext uri="{BB962C8B-B14F-4D97-AF65-F5344CB8AC3E}">
        <p14:creationId xmlns:p14="http://schemas.microsoft.com/office/powerpoint/2010/main" val="869882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1" y="2814520"/>
            <a:ext cx="10863100"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1">
            <a:extLst>
              <a:ext uri="{FF2B5EF4-FFF2-40B4-BE49-F238E27FC236}">
                <a16:creationId xmlns:a16="http://schemas.microsoft.com/office/drawing/2014/main" id="{81807C27-7755-1A46-9113-68F263AFA634}"/>
              </a:ext>
            </a:extLst>
          </p:cNvPr>
          <p:cNvSpPr>
            <a:spLocks noGrp="1"/>
          </p:cNvSpPr>
          <p:nvPr>
            <p:ph type="dt" sz="half" idx="2"/>
          </p:nvPr>
        </p:nvSpPr>
        <p:spPr>
          <a:xfrm>
            <a:off x="0" y="647826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6/15/21</a:t>
            </a:r>
          </a:p>
        </p:txBody>
      </p:sp>
      <p:sp>
        <p:nvSpPr>
          <p:cNvPr id="7" name="Slide Number Placeholder 2">
            <a:extLst>
              <a:ext uri="{FF2B5EF4-FFF2-40B4-BE49-F238E27FC236}">
                <a16:creationId xmlns:a16="http://schemas.microsoft.com/office/drawing/2014/main" id="{027D9114-D379-BF4E-8285-358237A4177D}"/>
              </a:ext>
            </a:extLst>
          </p:cNvPr>
          <p:cNvSpPr>
            <a:spLocks noGrp="1"/>
          </p:cNvSpPr>
          <p:nvPr>
            <p:ph type="sldNum" sz="quarter" idx="4"/>
          </p:nvPr>
        </p:nvSpPr>
        <p:spPr>
          <a:xfrm>
            <a:off x="9448800" y="647827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 - </a:t>
            </a:r>
            <a:fld id="{1B5D8CFD-37D9-8A41-B2FC-209452CD016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06533A-A24A-AE44-A622-6E271D82A377}"/>
              </a:ext>
            </a:extLst>
          </p:cNvPr>
          <p:cNvSpPr>
            <a:spLocks noGrp="1"/>
          </p:cNvSpPr>
          <p:nvPr>
            <p:ph type="dt" sz="half" idx="2"/>
          </p:nvPr>
        </p:nvSpPr>
        <p:spPr>
          <a:xfrm>
            <a:off x="0" y="647826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6/15/21</a:t>
            </a:r>
          </a:p>
        </p:txBody>
      </p:sp>
      <p:sp>
        <p:nvSpPr>
          <p:cNvPr id="3" name="Slide Number Placeholder 2">
            <a:extLst>
              <a:ext uri="{FF2B5EF4-FFF2-40B4-BE49-F238E27FC236}">
                <a16:creationId xmlns:a16="http://schemas.microsoft.com/office/drawing/2014/main" id="{28CCD634-6843-E942-B454-655AF083B9E4}"/>
              </a:ext>
            </a:extLst>
          </p:cNvPr>
          <p:cNvSpPr>
            <a:spLocks noGrp="1"/>
          </p:cNvSpPr>
          <p:nvPr>
            <p:ph type="sldNum" sz="quarter" idx="4"/>
          </p:nvPr>
        </p:nvSpPr>
        <p:spPr>
          <a:xfrm>
            <a:off x="9448800" y="647827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 - </a:t>
            </a:r>
            <a:fld id="{1B5D8CFD-37D9-8A41-B2FC-209452CD0164}" type="slidenum">
              <a:rPr lang="en-US" smtClean="0"/>
              <a:t>‹#›</a:t>
            </a:fld>
            <a:endParaRPr lang="en-US" dirty="0"/>
          </a:p>
        </p:txBody>
      </p:sp>
      <p:sp>
        <p:nvSpPr>
          <p:cNvPr id="4" name="Title 3">
            <a:extLst>
              <a:ext uri="{FF2B5EF4-FFF2-40B4-BE49-F238E27FC236}">
                <a16:creationId xmlns:a16="http://schemas.microsoft.com/office/drawing/2014/main" id="{38425625-3BCD-2747-A822-60B00B07BFE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0" y="1600202"/>
            <a:ext cx="109728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1">
            <a:extLst>
              <a:ext uri="{FF2B5EF4-FFF2-40B4-BE49-F238E27FC236}">
                <a16:creationId xmlns:a16="http://schemas.microsoft.com/office/drawing/2014/main" id="{4008E2A9-9281-E842-8863-CD4B46758000}"/>
              </a:ext>
            </a:extLst>
          </p:cNvPr>
          <p:cNvSpPr>
            <a:spLocks noGrp="1"/>
          </p:cNvSpPr>
          <p:nvPr>
            <p:ph type="dt" sz="half" idx="2"/>
          </p:nvPr>
        </p:nvSpPr>
        <p:spPr>
          <a:xfrm>
            <a:off x="0" y="647826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6/15/21</a:t>
            </a:r>
          </a:p>
        </p:txBody>
      </p:sp>
      <p:sp>
        <p:nvSpPr>
          <p:cNvPr id="5" name="Slide Number Placeholder 2">
            <a:extLst>
              <a:ext uri="{FF2B5EF4-FFF2-40B4-BE49-F238E27FC236}">
                <a16:creationId xmlns:a16="http://schemas.microsoft.com/office/drawing/2014/main" id="{80A7625E-F7FC-194F-B82F-CA3CA81B7477}"/>
              </a:ext>
            </a:extLst>
          </p:cNvPr>
          <p:cNvSpPr>
            <a:spLocks noGrp="1"/>
          </p:cNvSpPr>
          <p:nvPr>
            <p:ph type="sldNum" sz="quarter" idx="4"/>
          </p:nvPr>
        </p:nvSpPr>
        <p:spPr>
          <a:xfrm>
            <a:off x="9448800" y="647827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 - </a:t>
            </a:r>
            <a:fld id="{1B5D8CFD-37D9-8A41-B2FC-209452CD0164}" type="slidenum">
              <a:rPr lang="en-US" smtClean="0"/>
              <a:t>‹#›</a:t>
            </a:fld>
            <a:endParaRPr lang="en-US" dirty="0"/>
          </a:p>
        </p:txBody>
      </p:sp>
    </p:spTree>
    <p:extLst>
      <p:ext uri="{BB962C8B-B14F-4D97-AF65-F5344CB8AC3E}">
        <p14:creationId xmlns:p14="http://schemas.microsoft.com/office/powerpoint/2010/main" val="172271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13B5DC-1BAC-E842-8336-C9D0AE155C62}"/>
              </a:ext>
            </a:extLst>
          </p:cNvPr>
          <p:cNvSpPr>
            <a:spLocks noGrp="1"/>
          </p:cNvSpPr>
          <p:nvPr>
            <p:ph type="dt" sz="half" idx="2"/>
          </p:nvPr>
        </p:nvSpPr>
        <p:spPr>
          <a:xfrm>
            <a:off x="0" y="647826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6/15/21</a:t>
            </a:r>
          </a:p>
        </p:txBody>
      </p:sp>
      <p:sp>
        <p:nvSpPr>
          <p:cNvPr id="3" name="Slide Number Placeholder 2">
            <a:extLst>
              <a:ext uri="{FF2B5EF4-FFF2-40B4-BE49-F238E27FC236}">
                <a16:creationId xmlns:a16="http://schemas.microsoft.com/office/drawing/2014/main" id="{56C7F8F8-090B-A54B-97EC-C9A383D26F0E}"/>
              </a:ext>
            </a:extLst>
          </p:cNvPr>
          <p:cNvSpPr>
            <a:spLocks noGrp="1"/>
          </p:cNvSpPr>
          <p:nvPr>
            <p:ph type="sldNum" sz="quarter" idx="4"/>
          </p:nvPr>
        </p:nvSpPr>
        <p:spPr>
          <a:xfrm>
            <a:off x="9448800" y="647827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 - </a:t>
            </a:r>
            <a:fld id="{1B5D8CFD-37D9-8A41-B2FC-209452CD0164}" type="slidenum">
              <a:rPr lang="en-US" smtClean="0"/>
              <a:t>‹#›</a:t>
            </a:fld>
            <a:endParaRPr lang="en-US" dirty="0"/>
          </a:p>
        </p:txBody>
      </p:sp>
    </p:spTree>
    <p:extLst>
      <p:ext uri="{BB962C8B-B14F-4D97-AF65-F5344CB8AC3E}">
        <p14:creationId xmlns:p14="http://schemas.microsoft.com/office/powerpoint/2010/main" val="2394070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10363200" cy="9144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914400" y="1371600"/>
            <a:ext cx="50800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371600"/>
            <a:ext cx="50800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A29F5D52-E9E8-AB48-A6D7-6D67BB5E5CD1}"/>
              </a:ext>
            </a:extLst>
          </p:cNvPr>
          <p:cNvSpPr>
            <a:spLocks noGrp="1" noChangeArrowheads="1"/>
          </p:cNvSpPr>
          <p:nvPr>
            <p:ph type="dt" sz="half" idx="10"/>
          </p:nvPr>
        </p:nvSpPr>
        <p:spPr>
          <a:ln/>
        </p:spPr>
        <p:txBody>
          <a:bodyPr/>
          <a:lstStyle>
            <a:lvl1pPr>
              <a:defRPr/>
            </a:lvl1pPr>
          </a:lstStyle>
          <a:p>
            <a:pPr>
              <a:defRPr/>
            </a:pPr>
            <a:r>
              <a:rPr lang="en-US" altLang="ja-JP"/>
              <a:t>6/15/21</a:t>
            </a:r>
            <a:endParaRPr lang="en-US" altLang="ja-JP" dirty="0"/>
          </a:p>
        </p:txBody>
      </p:sp>
      <p:sp>
        <p:nvSpPr>
          <p:cNvPr id="6" name="Rectangle 5">
            <a:extLst>
              <a:ext uri="{FF2B5EF4-FFF2-40B4-BE49-F238E27FC236}">
                <a16:creationId xmlns:a16="http://schemas.microsoft.com/office/drawing/2014/main" id="{63FFB5DF-8679-904A-A110-750FCDD4E6A3}"/>
              </a:ext>
            </a:extLst>
          </p:cNvPr>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6">
            <a:extLst>
              <a:ext uri="{FF2B5EF4-FFF2-40B4-BE49-F238E27FC236}">
                <a16:creationId xmlns:a16="http://schemas.microsoft.com/office/drawing/2014/main" id="{CF28044F-41C9-0045-AEC5-72904E67CB5A}"/>
              </a:ext>
            </a:extLst>
          </p:cNvPr>
          <p:cNvSpPr>
            <a:spLocks noGrp="1" noChangeArrowheads="1"/>
          </p:cNvSpPr>
          <p:nvPr>
            <p:ph type="sldNum" sz="quarter" idx="12"/>
          </p:nvPr>
        </p:nvSpPr>
        <p:spPr>
          <a:ln/>
        </p:spPr>
        <p:txBody>
          <a:bodyPr/>
          <a:lstStyle>
            <a:lvl1pPr>
              <a:defRPr/>
            </a:lvl1pPr>
          </a:lstStyle>
          <a:p>
            <a:pPr>
              <a:defRPr/>
            </a:pPr>
            <a:fld id="{53CA6FD6-1252-DF49-ADE8-EBC00A7BD399}" type="slidenum">
              <a:rPr lang="en-US" altLang="ja-JP"/>
              <a:pPr>
                <a:defRPr/>
              </a:pPr>
              <a:t>‹#›</a:t>
            </a:fld>
            <a:endParaRPr lang="en-US" altLang="ja-JP" dirty="0"/>
          </a:p>
        </p:txBody>
      </p:sp>
    </p:spTree>
    <p:extLst>
      <p:ext uri="{BB962C8B-B14F-4D97-AF65-F5344CB8AC3E}">
        <p14:creationId xmlns:p14="http://schemas.microsoft.com/office/powerpoint/2010/main" val="1125012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heme" Target="../theme/theme1.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5.xml"/><Relationship Id="rId7"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oleObject" Target="../embeddings/oleObject1.bin"/><Relationship Id="rId5" Type="http://schemas.openxmlformats.org/officeDocument/2006/relationships/vmlDrawing" Target="../drawings/vmlDrawing2.vml"/><Relationship Id="rId4" Type="http://schemas.openxmlformats.org/officeDocument/2006/relationships/theme" Target="../theme/theme2.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Object 2">
            <a:extLst>
              <a:ext uri="{FF2B5EF4-FFF2-40B4-BE49-F238E27FC236}">
                <a16:creationId xmlns:a16="http://schemas.microsoft.com/office/drawing/2014/main" id="{9CD24458-FCFC-684D-A6EA-DA1048B89A01}"/>
              </a:ext>
            </a:extLst>
          </p:cNvPr>
          <p:cNvGraphicFramePr>
            <a:graphicFrameLocks noChangeAspect="1"/>
          </p:cNvGraphicFramePr>
          <p:nvPr userDrawn="1">
            <p:extLst>
              <p:ext uri="{D42A27DB-BD31-4B8C-83A1-F6EECF244321}">
                <p14:modId xmlns:p14="http://schemas.microsoft.com/office/powerpoint/2010/main" val="3739026192"/>
              </p:ext>
            </p:extLst>
          </p:nvPr>
        </p:nvGraphicFramePr>
        <p:xfrm>
          <a:off x="4482990" y="6397423"/>
          <a:ext cx="3226020" cy="460577"/>
        </p:xfrm>
        <a:graphic>
          <a:graphicData uri="http://schemas.openxmlformats.org/presentationml/2006/ole">
            <mc:AlternateContent xmlns:mc="http://schemas.openxmlformats.org/markup-compatibility/2006">
              <mc:Choice xmlns:v="urn:schemas-microsoft-com:vml" Requires="v">
                <p:oleObj spid="_x0000_s1057" name="Bitmap Image" r:id="rId5" imgW="5668166" imgH="809738" progId="">
                  <p:embed/>
                </p:oleObj>
              </mc:Choice>
              <mc:Fallback>
                <p:oleObj name="Bitmap Image" r:id="rId5" imgW="5668166" imgH="809738" progId="">
                  <p:embed/>
                  <p:pic>
                    <p:nvPicPr>
                      <p:cNvPr id="1026"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82990" y="6397423"/>
                        <a:ext cx="3226020" cy="460577"/>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5" name="Picture 1000">
            <a:extLst>
              <a:ext uri="{FF2B5EF4-FFF2-40B4-BE49-F238E27FC236}">
                <a16:creationId xmlns:a16="http://schemas.microsoft.com/office/drawing/2014/main" id="{66CE1EDE-FD7C-774B-B999-82F7B97237B6}"/>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1004">
            <a:extLst>
              <a:ext uri="{FF2B5EF4-FFF2-40B4-BE49-F238E27FC236}">
                <a16:creationId xmlns:a16="http://schemas.microsoft.com/office/drawing/2014/main" id="{88590D8A-98B6-DF45-AC77-FB0479F0B545}"/>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1090338" y="9705"/>
            <a:ext cx="1101662" cy="6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FE9750D9-1684-B64B-B689-A9A464C86B90}"/>
              </a:ext>
            </a:extLst>
          </p:cNvPr>
          <p:cNvSpPr>
            <a:spLocks noGrp="1"/>
          </p:cNvSpPr>
          <p:nvPr>
            <p:ph type="dt" sz="half" idx="2"/>
          </p:nvPr>
        </p:nvSpPr>
        <p:spPr>
          <a:xfrm>
            <a:off x="0" y="647826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6/15/21</a:t>
            </a:r>
          </a:p>
        </p:txBody>
      </p:sp>
      <p:sp>
        <p:nvSpPr>
          <p:cNvPr id="3" name="Slide Number Placeholder 2">
            <a:extLst>
              <a:ext uri="{FF2B5EF4-FFF2-40B4-BE49-F238E27FC236}">
                <a16:creationId xmlns:a16="http://schemas.microsoft.com/office/drawing/2014/main" id="{305DCCF2-A6A5-EA46-A138-96427428B64F}"/>
              </a:ext>
            </a:extLst>
          </p:cNvPr>
          <p:cNvSpPr>
            <a:spLocks noGrp="1"/>
          </p:cNvSpPr>
          <p:nvPr>
            <p:ph type="sldNum" sz="quarter" idx="4"/>
          </p:nvPr>
        </p:nvSpPr>
        <p:spPr>
          <a:xfrm>
            <a:off x="9448800" y="647827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 - </a:t>
            </a:r>
            <a:fld id="{1B5D8CFD-37D9-8A41-B2FC-209452CD016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Lst>
  <p:hf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3DF0C479-FE61-3E47-9E6F-3B24C7D10FD0}"/>
              </a:ext>
            </a:extLst>
          </p:cNvPr>
          <p:cNvSpPr>
            <a:spLocks noGrp="1"/>
          </p:cNvSpPr>
          <p:nvPr>
            <p:ph type="dt" sz="half" idx="2"/>
          </p:nvPr>
        </p:nvSpPr>
        <p:spPr>
          <a:xfrm>
            <a:off x="0" y="647826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6/15/21</a:t>
            </a:r>
          </a:p>
        </p:txBody>
      </p:sp>
      <p:sp>
        <p:nvSpPr>
          <p:cNvPr id="5" name="Slide Number Placeholder 2">
            <a:extLst>
              <a:ext uri="{FF2B5EF4-FFF2-40B4-BE49-F238E27FC236}">
                <a16:creationId xmlns:a16="http://schemas.microsoft.com/office/drawing/2014/main" id="{E93DFFA7-C604-194A-8E38-CDCC20488EE1}"/>
              </a:ext>
            </a:extLst>
          </p:cNvPr>
          <p:cNvSpPr>
            <a:spLocks noGrp="1"/>
          </p:cNvSpPr>
          <p:nvPr>
            <p:ph type="sldNum" sz="quarter" idx="4"/>
          </p:nvPr>
        </p:nvSpPr>
        <p:spPr>
          <a:xfrm>
            <a:off x="9448800" y="647827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 - </a:t>
            </a:r>
            <a:fld id="{1B5D8CFD-37D9-8A41-B2FC-209452CD0164}" type="slidenum">
              <a:rPr lang="en-US" smtClean="0"/>
              <a:t>‹#›</a:t>
            </a:fld>
            <a:endParaRPr lang="en-US" dirty="0"/>
          </a:p>
        </p:txBody>
      </p:sp>
      <p:graphicFrame>
        <p:nvGraphicFramePr>
          <p:cNvPr id="8" name="Object 2">
            <a:extLst>
              <a:ext uri="{FF2B5EF4-FFF2-40B4-BE49-F238E27FC236}">
                <a16:creationId xmlns:a16="http://schemas.microsoft.com/office/drawing/2014/main" id="{273651E2-4570-9F47-9789-F2B1C8D5CE21}"/>
              </a:ext>
            </a:extLst>
          </p:cNvPr>
          <p:cNvGraphicFramePr>
            <a:graphicFrameLocks noChangeAspect="1"/>
          </p:cNvGraphicFramePr>
          <p:nvPr userDrawn="1">
            <p:extLst>
              <p:ext uri="{D42A27DB-BD31-4B8C-83A1-F6EECF244321}">
                <p14:modId xmlns:p14="http://schemas.microsoft.com/office/powerpoint/2010/main" val="4096780094"/>
              </p:ext>
            </p:extLst>
          </p:nvPr>
        </p:nvGraphicFramePr>
        <p:xfrm>
          <a:off x="4482990" y="6397423"/>
          <a:ext cx="3226020" cy="460577"/>
        </p:xfrm>
        <a:graphic>
          <a:graphicData uri="http://schemas.openxmlformats.org/presentationml/2006/ole">
            <mc:AlternateContent xmlns:mc="http://schemas.openxmlformats.org/markup-compatibility/2006">
              <mc:Choice xmlns:v="urn:schemas-microsoft-com:vml" Requires="v">
                <p:oleObj spid="_x0000_s4131" name="Bitmap Image" r:id="rId6" imgW="5668166" imgH="809738" progId="">
                  <p:embed/>
                </p:oleObj>
              </mc:Choice>
              <mc:Fallback>
                <p:oleObj name="Bitmap Image" r:id="rId6" imgW="5668166" imgH="809738" progId="">
                  <p:embed/>
                  <p:pic>
                    <p:nvPicPr>
                      <p:cNvPr id="4" name="Object 2">
                        <a:extLst>
                          <a:ext uri="{FF2B5EF4-FFF2-40B4-BE49-F238E27FC236}">
                            <a16:creationId xmlns:a16="http://schemas.microsoft.com/office/drawing/2014/main" id="{9CD24458-FCFC-684D-A6EA-DA1048B89A0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82990" y="6397423"/>
                        <a:ext cx="3226020" cy="460577"/>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9" name="Picture 1004">
            <a:extLst>
              <a:ext uri="{FF2B5EF4-FFF2-40B4-BE49-F238E27FC236}">
                <a16:creationId xmlns:a16="http://schemas.microsoft.com/office/drawing/2014/main" id="{59C96141-A5D8-2245-8D61-4DBDF94377CA}"/>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1090338" y="9705"/>
            <a:ext cx="1101662" cy="6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1000">
            <a:extLst>
              <a:ext uri="{FF2B5EF4-FFF2-40B4-BE49-F238E27FC236}">
                <a16:creationId xmlns:a16="http://schemas.microsoft.com/office/drawing/2014/main" id="{45386333-CC27-DC4F-A281-621360743CC5}"/>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7" r:id="rId3"/>
  </p:sldLayoutIdLst>
  <p:hf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77955" y="2123230"/>
            <a:ext cx="5991180" cy="3477875"/>
          </a:xfrm>
          <a:prstGeom prst="rect">
            <a:avLst/>
          </a:prstGeom>
          <a:noFill/>
        </p:spPr>
        <p:txBody>
          <a:bodyPr wrap="square" rtlCol="0">
            <a:spAutoFit/>
          </a:bodyPr>
          <a:lstStyle/>
          <a:p>
            <a:r>
              <a:rPr lang="en-US" sz="2800" dirty="0"/>
              <a:t>Systems Engineering Area (SEA)</a:t>
            </a:r>
          </a:p>
          <a:p>
            <a:r>
              <a:rPr lang="en-US" sz="2800" dirty="0"/>
              <a:t>Area Report </a:t>
            </a:r>
          </a:p>
          <a:p>
            <a:endParaRPr lang="en-US" sz="2800" dirty="0"/>
          </a:p>
          <a:p>
            <a:r>
              <a:rPr lang="en-US" sz="2800" dirty="0"/>
              <a:t>Spring 2021 Meetings</a:t>
            </a:r>
          </a:p>
          <a:p>
            <a:endParaRPr lang="en-US" sz="2800" dirty="0"/>
          </a:p>
          <a:p>
            <a:r>
              <a:rPr lang="en-US" b="0" dirty="0"/>
              <a:t>Peter Shames (Area Director)</a:t>
            </a:r>
          </a:p>
          <a:p>
            <a:r>
              <a:rPr lang="en-US" b="0" dirty="0"/>
              <a:t>Hiroshi Takeuchi (Deputy Area Director)</a:t>
            </a:r>
          </a:p>
          <a:p>
            <a:endParaRPr lang="en-US" b="0" dirty="0"/>
          </a:p>
          <a:p>
            <a:endParaRPr lang="en-US" b="0" dirty="0"/>
          </a:p>
          <a:p>
            <a:r>
              <a:rPr lang="en-US" dirty="0"/>
              <a:t>June 2021 – CMC Meeting </a:t>
            </a:r>
            <a:r>
              <a:rPr lang="en-US"/>
              <a:t>(abridged </a:t>
            </a:r>
            <a:r>
              <a:rPr lang="en-US" dirty="0"/>
              <a:t>version)</a:t>
            </a:r>
          </a:p>
        </p:txBody>
      </p:sp>
      <p:sp>
        <p:nvSpPr>
          <p:cNvPr id="2" name="Date Placeholder 1">
            <a:extLst>
              <a:ext uri="{FF2B5EF4-FFF2-40B4-BE49-F238E27FC236}">
                <a16:creationId xmlns:a16="http://schemas.microsoft.com/office/drawing/2014/main" id="{279E9DB1-6897-1D47-B9E1-051FDE717341}"/>
              </a:ext>
            </a:extLst>
          </p:cNvPr>
          <p:cNvSpPr>
            <a:spLocks noGrp="1"/>
          </p:cNvSpPr>
          <p:nvPr>
            <p:ph type="dt" sz="half" idx="2"/>
          </p:nvPr>
        </p:nvSpPr>
        <p:spPr/>
        <p:txBody>
          <a:bodyPr/>
          <a:lstStyle/>
          <a:p>
            <a:r>
              <a:rPr lang="en-US"/>
              <a:t>6/15/21</a:t>
            </a:r>
          </a:p>
        </p:txBody>
      </p:sp>
      <p:sp>
        <p:nvSpPr>
          <p:cNvPr id="4" name="Slide Number Placeholder 3">
            <a:extLst>
              <a:ext uri="{FF2B5EF4-FFF2-40B4-BE49-F238E27FC236}">
                <a16:creationId xmlns:a16="http://schemas.microsoft.com/office/drawing/2014/main" id="{9A1841E8-C3A2-E447-A6B1-1F3D9A9115BE}"/>
              </a:ext>
            </a:extLst>
          </p:cNvPr>
          <p:cNvSpPr>
            <a:spLocks noGrp="1"/>
          </p:cNvSpPr>
          <p:nvPr>
            <p:ph type="sldNum" sz="quarter" idx="4"/>
          </p:nvPr>
        </p:nvSpPr>
        <p:spPr/>
        <p:txBody>
          <a:bodyPr/>
          <a:lstStyle/>
          <a:p>
            <a:r>
              <a:rPr lang="en-US"/>
              <a:t>SEA - </a:t>
            </a:r>
            <a:fld id="{1B5D8CFD-37D9-8A41-B2FC-209452CD0164}"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1905000" y="-1588"/>
            <a:ext cx="8229600" cy="763588"/>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eaLnBrk="0" hangingPunct="0">
              <a:lnSpc>
                <a:spcPct val="90000"/>
              </a:lnSpc>
              <a:defRPr>
                <a:solidFill>
                  <a:srgbClr val="0099A6"/>
                </a:solidFill>
              </a:defRPr>
            </a:lvl1pPr>
            <a:lvl2pPr algn="ctr" eaLnBrk="0" hangingPunct="0">
              <a:lnSpc>
                <a:spcPct val="90000"/>
              </a:lnSpc>
              <a:defRPr sz="2500">
                <a:solidFill>
                  <a:schemeClr val="hlink"/>
                </a:solidFill>
                <a:latin typeface="Arial" pitchFamily="-107" charset="0"/>
                <a:ea typeface="ＭＳ Ｐゴシック" pitchFamily="26" charset="-128"/>
                <a:cs typeface="ＭＳ Ｐゴシック" pitchFamily="26" charset="-128"/>
              </a:defRPr>
            </a:lvl2pPr>
            <a:lvl3pPr algn="ctr" eaLnBrk="0" hangingPunct="0">
              <a:lnSpc>
                <a:spcPct val="90000"/>
              </a:lnSpc>
              <a:defRPr sz="2500">
                <a:solidFill>
                  <a:schemeClr val="hlink"/>
                </a:solidFill>
                <a:latin typeface="Arial" pitchFamily="-107" charset="0"/>
                <a:ea typeface="ＭＳ Ｐゴシック" pitchFamily="26" charset="-128"/>
                <a:cs typeface="ＭＳ Ｐゴシック" pitchFamily="26" charset="-128"/>
              </a:defRPr>
            </a:lvl3pPr>
            <a:lvl4pPr algn="ctr" eaLnBrk="0" hangingPunct="0">
              <a:lnSpc>
                <a:spcPct val="90000"/>
              </a:lnSpc>
              <a:defRPr sz="2500">
                <a:solidFill>
                  <a:schemeClr val="hlink"/>
                </a:solidFill>
                <a:latin typeface="Arial" pitchFamily="-107" charset="0"/>
                <a:ea typeface="ＭＳ Ｐゴシック" pitchFamily="26" charset="-128"/>
                <a:cs typeface="ＭＳ Ｐゴシック" pitchFamily="26" charset="-128"/>
              </a:defRPr>
            </a:lvl4pPr>
            <a:lvl5pPr algn="ctr" eaLnBrk="0" hangingPunct="0">
              <a:lnSpc>
                <a:spcPct val="90000"/>
              </a:lnSpc>
              <a:defRPr sz="2500">
                <a:solidFill>
                  <a:schemeClr val="hlink"/>
                </a:solidFill>
                <a:latin typeface="Arial" pitchFamily="-107" charset="0"/>
                <a:ea typeface="ＭＳ Ｐゴシック" pitchFamily="26" charset="-128"/>
                <a:cs typeface="ＭＳ Ｐゴシック" pitchFamily="26" charset="-128"/>
              </a:defRPr>
            </a:lvl5pPr>
            <a:lvl6pPr marL="457200" algn="ctr" eaLnBrk="0" fontAlgn="base" hangingPunct="0">
              <a:lnSpc>
                <a:spcPct val="90000"/>
              </a:lnSpc>
              <a:spcBef>
                <a:spcPct val="0"/>
              </a:spcBef>
              <a:spcAft>
                <a:spcPct val="0"/>
              </a:spcAft>
              <a:defRPr sz="2500">
                <a:solidFill>
                  <a:schemeClr val="hlink"/>
                </a:solidFill>
                <a:latin typeface="Arial" pitchFamily="-107" charset="0"/>
              </a:defRPr>
            </a:lvl6pPr>
            <a:lvl7pPr marL="914400" algn="ctr" eaLnBrk="0" fontAlgn="base" hangingPunct="0">
              <a:lnSpc>
                <a:spcPct val="90000"/>
              </a:lnSpc>
              <a:spcBef>
                <a:spcPct val="0"/>
              </a:spcBef>
              <a:spcAft>
                <a:spcPct val="0"/>
              </a:spcAft>
              <a:defRPr sz="2500">
                <a:solidFill>
                  <a:schemeClr val="hlink"/>
                </a:solidFill>
                <a:latin typeface="Arial" pitchFamily="-107" charset="0"/>
              </a:defRPr>
            </a:lvl7pPr>
            <a:lvl8pPr marL="1371600" algn="ctr" eaLnBrk="0" fontAlgn="base" hangingPunct="0">
              <a:lnSpc>
                <a:spcPct val="90000"/>
              </a:lnSpc>
              <a:spcBef>
                <a:spcPct val="0"/>
              </a:spcBef>
              <a:spcAft>
                <a:spcPct val="0"/>
              </a:spcAft>
              <a:defRPr sz="2500">
                <a:solidFill>
                  <a:schemeClr val="hlink"/>
                </a:solidFill>
                <a:latin typeface="Arial" pitchFamily="-107" charset="0"/>
              </a:defRPr>
            </a:lvl8pPr>
            <a:lvl9pPr marL="1828800" algn="ctr" eaLnBrk="0" fontAlgn="base" hangingPunct="0">
              <a:lnSpc>
                <a:spcPct val="90000"/>
              </a:lnSpc>
              <a:spcBef>
                <a:spcPct val="0"/>
              </a:spcBef>
              <a:spcAft>
                <a:spcPct val="0"/>
              </a:spcAft>
              <a:defRPr sz="2500">
                <a:solidFill>
                  <a:schemeClr val="hlink"/>
                </a:solidFill>
                <a:latin typeface="Arial" pitchFamily="-107" charset="0"/>
              </a:defRPr>
            </a:lvl9pPr>
          </a:lstStyle>
          <a:p>
            <a:r>
              <a:rPr lang="en-US" sz="2000" dirty="0"/>
              <a:t>RASDS Concept Model </a:t>
            </a:r>
            <a:br>
              <a:rPr lang="en-US" sz="2000" dirty="0"/>
            </a:br>
            <a:r>
              <a:rPr lang="en-US" sz="2000" dirty="0"/>
              <a:t>… and Proposed TC20/SC14 extensions</a:t>
            </a:r>
          </a:p>
        </p:txBody>
      </p:sp>
      <p:sp>
        <p:nvSpPr>
          <p:cNvPr id="11266" name="Rectangle 2"/>
          <p:cNvSpPr>
            <a:spLocks noChangeArrowheads="1"/>
          </p:cNvSpPr>
          <p:nvPr/>
        </p:nvSpPr>
        <p:spPr bwMode="auto">
          <a:xfrm>
            <a:off x="4953000" y="990600"/>
            <a:ext cx="2286000" cy="914400"/>
          </a:xfrm>
          <a:prstGeom prst="rect">
            <a:avLst/>
          </a:prstGeom>
          <a:solidFill>
            <a:srgbClr val="66FF33"/>
          </a:solidFill>
          <a:ln w="9360" cap="sq">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p>
        </p:txBody>
      </p:sp>
      <p:sp>
        <p:nvSpPr>
          <p:cNvPr id="11267" name="Text Box 3"/>
          <p:cNvSpPr txBox="1">
            <a:spLocks noChangeArrowheads="1"/>
          </p:cNvSpPr>
          <p:nvPr/>
        </p:nvSpPr>
        <p:spPr bwMode="auto">
          <a:xfrm>
            <a:off x="5257800" y="990601"/>
            <a:ext cx="1981200" cy="92551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9pPr>
          </a:lstStyle>
          <a:p>
            <a:pPr>
              <a:spcBef>
                <a:spcPts val="1125"/>
              </a:spcBef>
              <a:defRPr/>
            </a:pPr>
            <a:r>
              <a:rPr lang="en-US" sz="1800" dirty="0">
                <a:solidFill>
                  <a:srgbClr val="FF0000"/>
                </a:solidFill>
              </a:rPr>
              <a:t>RASDS++                                                       </a:t>
            </a:r>
            <a:r>
              <a:rPr lang="en-US" sz="1800" dirty="0"/>
              <a:t>as Architectural                                                   Framework *</a:t>
            </a:r>
          </a:p>
        </p:txBody>
      </p:sp>
      <p:sp>
        <p:nvSpPr>
          <p:cNvPr id="11268" name="Rectangle 4"/>
          <p:cNvSpPr>
            <a:spLocks noChangeArrowheads="1"/>
          </p:cNvSpPr>
          <p:nvPr/>
        </p:nvSpPr>
        <p:spPr bwMode="auto">
          <a:xfrm>
            <a:off x="4876800" y="2743200"/>
            <a:ext cx="1219200" cy="2133600"/>
          </a:xfrm>
          <a:prstGeom prst="rect">
            <a:avLst/>
          </a:prstGeom>
          <a:solidFill>
            <a:srgbClr val="0C8FCC"/>
          </a:solidFill>
          <a:ln w="9360" cap="sq">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p>
        </p:txBody>
      </p:sp>
      <p:sp>
        <p:nvSpPr>
          <p:cNvPr id="11269" name="Text Box 5"/>
          <p:cNvSpPr txBox="1">
            <a:spLocks noChangeArrowheads="1"/>
          </p:cNvSpPr>
          <p:nvPr/>
        </p:nvSpPr>
        <p:spPr bwMode="auto">
          <a:xfrm>
            <a:off x="4876800" y="2743200"/>
            <a:ext cx="1293812" cy="2069414"/>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9pPr>
          </a:lstStyle>
          <a:p>
            <a:pPr>
              <a:spcBef>
                <a:spcPts val="450"/>
              </a:spcBef>
              <a:defRPr/>
            </a:pPr>
            <a:r>
              <a:rPr lang="en-US" sz="1100" dirty="0"/>
              <a:t>Connectivity </a:t>
            </a:r>
            <a:r>
              <a:rPr lang="en-US" sz="1100" dirty="0">
                <a:solidFill>
                  <a:srgbClr val="FF0000"/>
                </a:solidFill>
              </a:rPr>
              <a:t>/ Deployment </a:t>
            </a:r>
            <a:r>
              <a:rPr lang="en-US" sz="1100" dirty="0"/>
              <a:t>Viewpoint</a:t>
            </a:r>
          </a:p>
          <a:p>
            <a:pPr>
              <a:spcBef>
                <a:spcPts val="375"/>
              </a:spcBef>
              <a:buFont typeface="Times New Roman" charset="0"/>
              <a:buChar char="•"/>
              <a:defRPr/>
            </a:pPr>
            <a:r>
              <a:rPr lang="en-US" sz="900" dirty="0"/>
              <a:t> Connectivity </a:t>
            </a:r>
          </a:p>
          <a:p>
            <a:pPr>
              <a:spcBef>
                <a:spcPts val="375"/>
              </a:spcBef>
              <a:buFont typeface="Times New Roman" charset="0"/>
              <a:buChar char="•"/>
              <a:defRPr/>
            </a:pPr>
            <a:r>
              <a:rPr lang="en-US" sz="900" dirty="0"/>
              <a:t> Components &amp; connectors</a:t>
            </a:r>
          </a:p>
          <a:p>
            <a:pPr>
              <a:spcBef>
                <a:spcPts val="375"/>
              </a:spcBef>
              <a:buFont typeface="Times New Roman" charset="0"/>
              <a:buChar char="•"/>
              <a:defRPr/>
            </a:pPr>
            <a:r>
              <a:rPr lang="en-US" sz="900" dirty="0"/>
              <a:t> RF </a:t>
            </a:r>
            <a:r>
              <a:rPr lang="en-US" sz="900" dirty="0">
                <a:solidFill>
                  <a:srgbClr val="FF0000"/>
                </a:solidFill>
              </a:rPr>
              <a:t>&amp; optical</a:t>
            </a:r>
          </a:p>
          <a:p>
            <a:pPr>
              <a:spcBef>
                <a:spcPts val="375"/>
              </a:spcBef>
              <a:buFont typeface="Times New Roman" charset="0"/>
              <a:buChar char="•"/>
              <a:defRPr/>
            </a:pPr>
            <a:r>
              <a:rPr lang="en-US" sz="900" dirty="0"/>
              <a:t> Physics of Motion</a:t>
            </a:r>
          </a:p>
          <a:p>
            <a:pPr>
              <a:spcBef>
                <a:spcPts val="375"/>
              </a:spcBef>
              <a:buFont typeface="Times New Roman" charset="0"/>
              <a:buChar char="•"/>
              <a:defRPr/>
            </a:pPr>
            <a:r>
              <a:rPr lang="en-US" sz="900" dirty="0"/>
              <a:t> End to End View</a:t>
            </a:r>
          </a:p>
          <a:p>
            <a:pPr>
              <a:spcBef>
                <a:spcPts val="375"/>
              </a:spcBef>
              <a:buFont typeface="Times New Roman" charset="0"/>
              <a:buChar char="•"/>
              <a:defRPr/>
            </a:pPr>
            <a:r>
              <a:rPr lang="en-US" sz="900" dirty="0"/>
              <a:t> External Forces</a:t>
            </a:r>
          </a:p>
          <a:p>
            <a:pPr>
              <a:spcBef>
                <a:spcPts val="375"/>
              </a:spcBef>
              <a:buFont typeface="Times New Roman" charset="0"/>
              <a:buChar char="•"/>
              <a:defRPr/>
            </a:pPr>
            <a:r>
              <a:rPr lang="en-US" sz="900" dirty="0"/>
              <a:t> </a:t>
            </a:r>
            <a:r>
              <a:rPr lang="en-US" sz="900" dirty="0">
                <a:solidFill>
                  <a:srgbClr val="FF0000"/>
                </a:solidFill>
              </a:rPr>
              <a:t>Performance</a:t>
            </a:r>
          </a:p>
        </p:txBody>
      </p:sp>
      <p:sp>
        <p:nvSpPr>
          <p:cNvPr id="11270" name="Rectangle 6"/>
          <p:cNvSpPr>
            <a:spLocks noChangeArrowheads="1"/>
          </p:cNvSpPr>
          <p:nvPr/>
        </p:nvSpPr>
        <p:spPr bwMode="auto">
          <a:xfrm>
            <a:off x="4876801" y="5045075"/>
            <a:ext cx="1223963" cy="1828800"/>
          </a:xfrm>
          <a:prstGeom prst="rect">
            <a:avLst/>
          </a:prstGeom>
          <a:blipFill dpi="0" rotWithShape="0">
            <a:blip r:embed="rId3"/>
            <a:srcRect/>
            <a:tile tx="0" ty="0" sx="100000" sy="100000" flip="none" algn="tl"/>
          </a:blipFill>
          <a:ln w="12600" cap="rnd">
            <a:solidFill>
              <a:srgbClr val="000000"/>
            </a:solidFill>
            <a:prstDash val="sysDot"/>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solidFill>
                <a:srgbClr val="4597A0"/>
              </a:solidFill>
            </a:endParaRPr>
          </a:p>
        </p:txBody>
      </p:sp>
      <p:sp>
        <p:nvSpPr>
          <p:cNvPr id="11271" name="Text Box 7"/>
          <p:cNvSpPr txBox="1">
            <a:spLocks noChangeArrowheads="1"/>
          </p:cNvSpPr>
          <p:nvPr/>
        </p:nvSpPr>
        <p:spPr bwMode="auto">
          <a:xfrm>
            <a:off x="4953000" y="5045075"/>
            <a:ext cx="1143000" cy="170777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defPPr>
              <a:defRPr lang="en-GB"/>
            </a:defPPr>
            <a:lvl1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9pPr>
          </a:lstStyle>
          <a:p>
            <a:pPr>
              <a:defRPr/>
            </a:pPr>
            <a:r>
              <a:rPr lang="en-US" sz="1050" dirty="0"/>
              <a:t>Physical Viewpoint -Structures:</a:t>
            </a:r>
          </a:p>
          <a:p>
            <a:pPr marL="171450" indent="-171450">
              <a:buFont typeface="Arial" panose="020B0604020202020204" pitchFamily="34" charset="0"/>
              <a:buChar char="•"/>
              <a:defRPr/>
            </a:pPr>
            <a:r>
              <a:rPr lang="en-US" sz="1050" dirty="0"/>
              <a:t>Power</a:t>
            </a:r>
          </a:p>
          <a:p>
            <a:pPr marL="171450" indent="-171450">
              <a:buFont typeface="Arial" panose="020B0604020202020204" pitchFamily="34" charset="0"/>
              <a:buChar char="•"/>
              <a:defRPr/>
            </a:pPr>
            <a:r>
              <a:rPr lang="en-US" sz="1050" dirty="0"/>
              <a:t>Mass</a:t>
            </a:r>
          </a:p>
          <a:p>
            <a:pPr marL="171450" indent="-171450">
              <a:buFont typeface="Arial" panose="020B0604020202020204" pitchFamily="34" charset="0"/>
              <a:buChar char="•"/>
              <a:defRPr/>
            </a:pPr>
            <a:r>
              <a:rPr lang="en-US" sz="1050" dirty="0"/>
              <a:t>Thermal</a:t>
            </a:r>
          </a:p>
          <a:p>
            <a:pPr marL="171450" indent="-171450">
              <a:buFont typeface="Arial" panose="020B0604020202020204" pitchFamily="34" charset="0"/>
              <a:buChar char="•"/>
              <a:defRPr/>
            </a:pPr>
            <a:r>
              <a:rPr lang="en-US" sz="1050" dirty="0"/>
              <a:t>Orbit </a:t>
            </a:r>
          </a:p>
          <a:p>
            <a:pPr marL="171450" indent="-171450">
              <a:buFont typeface="Arial" panose="020B0604020202020204" pitchFamily="34" charset="0"/>
              <a:buChar char="•"/>
              <a:defRPr/>
            </a:pPr>
            <a:r>
              <a:rPr lang="en-US" sz="1050" dirty="0"/>
              <a:t>Propulsion</a:t>
            </a:r>
          </a:p>
        </p:txBody>
      </p:sp>
      <p:sp>
        <p:nvSpPr>
          <p:cNvPr id="11272" name="Rectangle 8"/>
          <p:cNvSpPr>
            <a:spLocks noChangeArrowheads="1"/>
          </p:cNvSpPr>
          <p:nvPr/>
        </p:nvSpPr>
        <p:spPr bwMode="auto">
          <a:xfrm>
            <a:off x="3505200" y="2743199"/>
            <a:ext cx="1290636" cy="2002730"/>
          </a:xfrm>
          <a:prstGeom prst="rect">
            <a:avLst/>
          </a:prstGeom>
          <a:solidFill>
            <a:srgbClr val="00FF00"/>
          </a:solidFill>
          <a:ln w="9360" cap="sq">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p>
        </p:txBody>
      </p:sp>
      <p:sp>
        <p:nvSpPr>
          <p:cNvPr id="11273" name="Text Box 9"/>
          <p:cNvSpPr txBox="1">
            <a:spLocks noChangeArrowheads="1"/>
          </p:cNvSpPr>
          <p:nvPr/>
        </p:nvSpPr>
        <p:spPr bwMode="auto">
          <a:xfrm>
            <a:off x="3482873" y="2725373"/>
            <a:ext cx="1335291" cy="1802674"/>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9pPr>
          </a:lstStyle>
          <a:p>
            <a:pPr>
              <a:spcBef>
                <a:spcPts val="750"/>
              </a:spcBef>
              <a:defRPr/>
            </a:pPr>
            <a:r>
              <a:rPr lang="en-US" sz="1100" dirty="0"/>
              <a:t>Enterprise</a:t>
            </a:r>
            <a:r>
              <a:rPr lang="en-US" sz="1200" dirty="0"/>
              <a:t> </a:t>
            </a:r>
            <a:r>
              <a:rPr lang="en-US" sz="1100" dirty="0"/>
              <a:t>Viewpoint</a:t>
            </a:r>
            <a:endParaRPr lang="en-US" sz="1100" dirty="0">
              <a:solidFill>
                <a:srgbClr val="FF0000"/>
              </a:solidFill>
            </a:endParaRPr>
          </a:p>
          <a:p>
            <a:pPr>
              <a:spcBef>
                <a:spcPts val="625"/>
              </a:spcBef>
              <a:buFont typeface="Times New Roman" charset="0"/>
              <a:buChar char="•"/>
              <a:defRPr/>
            </a:pPr>
            <a:r>
              <a:rPr lang="en-US" sz="900" dirty="0"/>
              <a:t> Organizations</a:t>
            </a:r>
          </a:p>
          <a:p>
            <a:pPr>
              <a:spcBef>
                <a:spcPts val="625"/>
              </a:spcBef>
              <a:buFont typeface="Times New Roman" charset="0"/>
              <a:buChar char="•"/>
              <a:defRPr/>
            </a:pPr>
            <a:r>
              <a:rPr lang="en-US" sz="900" dirty="0"/>
              <a:t> People</a:t>
            </a:r>
          </a:p>
          <a:p>
            <a:pPr>
              <a:spcBef>
                <a:spcPts val="625"/>
              </a:spcBef>
              <a:buFont typeface="Times New Roman" charset="0"/>
              <a:buChar char="•"/>
              <a:defRPr/>
            </a:pPr>
            <a:r>
              <a:rPr lang="en-US" sz="900" dirty="0"/>
              <a:t> </a:t>
            </a:r>
            <a:r>
              <a:rPr lang="en-US" sz="900" dirty="0">
                <a:solidFill>
                  <a:srgbClr val="FF0000"/>
                </a:solidFill>
              </a:rPr>
              <a:t>Use Case-Scenarios</a:t>
            </a:r>
          </a:p>
          <a:p>
            <a:pPr>
              <a:spcBef>
                <a:spcPts val="625"/>
              </a:spcBef>
              <a:buFont typeface="Times New Roman" charset="0"/>
              <a:buChar char="•"/>
              <a:defRPr/>
            </a:pPr>
            <a:r>
              <a:rPr lang="en-US" sz="900" dirty="0"/>
              <a:t> Contracts / Agreements </a:t>
            </a:r>
            <a:r>
              <a:rPr lang="en-US" sz="900" dirty="0">
                <a:solidFill>
                  <a:srgbClr val="FF0000"/>
                </a:solidFill>
              </a:rPr>
              <a:t>(CONFERS ??)</a:t>
            </a:r>
          </a:p>
          <a:p>
            <a:pPr>
              <a:spcBef>
                <a:spcPts val="625"/>
              </a:spcBef>
              <a:buFont typeface="Times New Roman" charset="0"/>
              <a:buChar char="•"/>
              <a:defRPr/>
            </a:pPr>
            <a:r>
              <a:rPr lang="en-US" sz="900" dirty="0">
                <a:solidFill>
                  <a:srgbClr val="FF0000"/>
                </a:solidFill>
              </a:rPr>
              <a:t> Glossary</a:t>
            </a:r>
          </a:p>
        </p:txBody>
      </p:sp>
      <p:sp>
        <p:nvSpPr>
          <p:cNvPr id="11274" name="Rectangle 10"/>
          <p:cNvSpPr>
            <a:spLocks noChangeArrowheads="1"/>
          </p:cNvSpPr>
          <p:nvPr/>
        </p:nvSpPr>
        <p:spPr bwMode="auto">
          <a:xfrm>
            <a:off x="3505200" y="4724400"/>
            <a:ext cx="1295400" cy="1752092"/>
          </a:xfrm>
          <a:prstGeom prst="rect">
            <a:avLst/>
          </a:prstGeom>
          <a:blipFill dpi="0" rotWithShape="0">
            <a:blip r:embed="rId3"/>
            <a:srcRect/>
            <a:tile tx="0" ty="0" sx="100000" sy="100000" flip="none" algn="tl"/>
          </a:blipFill>
          <a:ln w="12600" cap="rnd">
            <a:solidFill>
              <a:srgbClr val="000000"/>
            </a:solidFill>
            <a:prstDash val="sysDot"/>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p>
        </p:txBody>
      </p:sp>
      <p:sp>
        <p:nvSpPr>
          <p:cNvPr id="11275" name="Text Box 11"/>
          <p:cNvSpPr txBox="1">
            <a:spLocks noChangeArrowheads="1"/>
          </p:cNvSpPr>
          <p:nvPr/>
        </p:nvSpPr>
        <p:spPr bwMode="auto">
          <a:xfrm>
            <a:off x="3505201" y="4728357"/>
            <a:ext cx="1335291" cy="192578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9pPr>
          </a:lstStyle>
          <a:p>
            <a:pPr>
              <a:spcBef>
                <a:spcPts val="625"/>
              </a:spcBef>
              <a:defRPr/>
            </a:pPr>
            <a:r>
              <a:rPr lang="en-US" sz="1050" dirty="0">
                <a:latin typeface="Arial" charset="0"/>
              </a:rPr>
              <a:t>Augment to Capture </a:t>
            </a:r>
            <a:r>
              <a:rPr lang="en-US" sz="1050" dirty="0">
                <a:solidFill>
                  <a:srgbClr val="FF0000"/>
                </a:solidFill>
              </a:rPr>
              <a:t>(15288):</a:t>
            </a:r>
            <a:endParaRPr lang="en-US" sz="1050" dirty="0">
              <a:latin typeface="Arial" charset="0"/>
            </a:endParaRPr>
          </a:p>
          <a:p>
            <a:pPr>
              <a:spcBef>
                <a:spcPts val="625"/>
              </a:spcBef>
              <a:buFont typeface="Times New Roman" charset="0"/>
              <a:buChar char="•"/>
              <a:defRPr/>
            </a:pPr>
            <a:r>
              <a:rPr lang="en-US" sz="1050" dirty="0">
                <a:latin typeface="Arial" charset="0"/>
              </a:rPr>
              <a:t> </a:t>
            </a:r>
            <a:r>
              <a:rPr lang="en-US" sz="1050" dirty="0">
                <a:solidFill>
                  <a:srgbClr val="FF0000"/>
                </a:solidFill>
                <a:latin typeface="Arial" charset="0"/>
              </a:rPr>
              <a:t>Mission Design &amp; Drivers (OV-1?)</a:t>
            </a:r>
          </a:p>
          <a:p>
            <a:pPr>
              <a:spcBef>
                <a:spcPts val="625"/>
              </a:spcBef>
              <a:buFont typeface="Times New Roman" charset="0"/>
              <a:buChar char="•"/>
              <a:defRPr/>
            </a:pPr>
            <a:r>
              <a:rPr lang="en-US" sz="1050" dirty="0">
                <a:latin typeface="Arial" charset="0"/>
              </a:rPr>
              <a:t> Requirements</a:t>
            </a:r>
          </a:p>
          <a:p>
            <a:pPr>
              <a:spcBef>
                <a:spcPts val="625"/>
              </a:spcBef>
              <a:buFont typeface="Times New Roman" charset="0"/>
              <a:buChar char="•"/>
              <a:defRPr/>
            </a:pPr>
            <a:r>
              <a:rPr lang="en-US" sz="1050" dirty="0">
                <a:latin typeface="Arial" charset="0"/>
              </a:rPr>
              <a:t> Phases</a:t>
            </a:r>
          </a:p>
          <a:p>
            <a:pPr>
              <a:spcBef>
                <a:spcPts val="625"/>
              </a:spcBef>
              <a:buFont typeface="Times New Roman" charset="0"/>
              <a:buChar char="•"/>
              <a:defRPr/>
            </a:pPr>
            <a:r>
              <a:rPr lang="en-US" sz="1050" dirty="0">
                <a:latin typeface="Arial" charset="0"/>
              </a:rPr>
              <a:t> V&amp;V &amp; other Process</a:t>
            </a:r>
          </a:p>
          <a:p>
            <a:pPr>
              <a:spcBef>
                <a:spcPts val="625"/>
              </a:spcBef>
              <a:defRPr/>
            </a:pPr>
            <a:endParaRPr lang="en-US" sz="1000" dirty="0"/>
          </a:p>
        </p:txBody>
      </p:sp>
      <p:sp>
        <p:nvSpPr>
          <p:cNvPr id="11276" name="Rectangle 12"/>
          <p:cNvSpPr>
            <a:spLocks noChangeArrowheads="1"/>
          </p:cNvSpPr>
          <p:nvPr/>
        </p:nvSpPr>
        <p:spPr bwMode="auto">
          <a:xfrm>
            <a:off x="1676400" y="2743200"/>
            <a:ext cx="1752600" cy="1828800"/>
          </a:xfrm>
          <a:prstGeom prst="rect">
            <a:avLst/>
          </a:prstGeom>
          <a:solidFill>
            <a:srgbClr val="F26304"/>
          </a:solidFill>
          <a:ln w="12600" cap="rnd">
            <a:solidFill>
              <a:srgbClr val="000000"/>
            </a:solidFill>
            <a:prstDash val="sysDot"/>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p>
        </p:txBody>
      </p:sp>
      <p:sp>
        <p:nvSpPr>
          <p:cNvPr id="11277" name="Text Box 13"/>
          <p:cNvSpPr txBox="1">
            <a:spLocks noChangeArrowheads="1"/>
          </p:cNvSpPr>
          <p:nvPr/>
        </p:nvSpPr>
        <p:spPr bwMode="auto">
          <a:xfrm>
            <a:off x="1676400" y="2743201"/>
            <a:ext cx="1828800" cy="174111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9pPr>
          </a:lstStyle>
          <a:p>
            <a:pPr>
              <a:spcBef>
                <a:spcPts val="750"/>
              </a:spcBef>
              <a:defRPr/>
            </a:pPr>
            <a:r>
              <a:rPr lang="en-US" sz="1200" dirty="0"/>
              <a:t>Engineering Viewpoint</a:t>
            </a:r>
          </a:p>
          <a:p>
            <a:pPr>
              <a:spcBef>
                <a:spcPts val="625"/>
              </a:spcBef>
              <a:buFont typeface="Times New Roman" charset="0"/>
              <a:buChar char="•"/>
              <a:defRPr/>
            </a:pPr>
            <a:r>
              <a:rPr lang="en-US" sz="1000" dirty="0"/>
              <a:t> System Design &amp; Construction - realization</a:t>
            </a:r>
          </a:p>
          <a:p>
            <a:pPr>
              <a:spcBef>
                <a:spcPts val="625"/>
              </a:spcBef>
              <a:buFont typeface="Times New Roman" charset="0"/>
              <a:buChar char="•"/>
              <a:defRPr/>
            </a:pPr>
            <a:r>
              <a:rPr lang="en-US" sz="1000" dirty="0"/>
              <a:t> Functional allocation</a:t>
            </a:r>
          </a:p>
          <a:p>
            <a:pPr>
              <a:spcBef>
                <a:spcPts val="625"/>
              </a:spcBef>
              <a:buFont typeface="Times New Roman" charset="0"/>
              <a:buChar char="•"/>
              <a:defRPr/>
            </a:pPr>
            <a:r>
              <a:rPr lang="en-US" sz="1000" dirty="0"/>
              <a:t> Distribution of functions and trade-offs</a:t>
            </a:r>
          </a:p>
          <a:p>
            <a:pPr>
              <a:spcBef>
                <a:spcPts val="625"/>
              </a:spcBef>
              <a:buFont typeface="Times New Roman" charset="0"/>
              <a:buChar char="•"/>
              <a:defRPr/>
            </a:pPr>
            <a:r>
              <a:rPr lang="en-US" sz="1000" dirty="0"/>
              <a:t> Development</a:t>
            </a:r>
          </a:p>
          <a:p>
            <a:pPr>
              <a:spcBef>
                <a:spcPts val="625"/>
              </a:spcBef>
              <a:buFont typeface="Times New Roman" charset="0"/>
              <a:buChar char="•"/>
              <a:defRPr/>
            </a:pPr>
            <a:r>
              <a:rPr lang="en-US" sz="1000" dirty="0"/>
              <a:t> Validation &amp; verification</a:t>
            </a:r>
          </a:p>
        </p:txBody>
      </p:sp>
      <p:sp>
        <p:nvSpPr>
          <p:cNvPr id="11278" name="Line 14"/>
          <p:cNvSpPr>
            <a:spLocks noChangeShapeType="1"/>
          </p:cNvSpPr>
          <p:nvPr/>
        </p:nvSpPr>
        <p:spPr bwMode="auto">
          <a:xfrm>
            <a:off x="6096000" y="1905000"/>
            <a:ext cx="1588" cy="381000"/>
          </a:xfrm>
          <a:prstGeom prst="line">
            <a:avLst/>
          </a:prstGeom>
          <a:noFill/>
          <a:ln w="9360" cap="sq">
            <a:solidFill>
              <a:srgbClr val="0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p>
        </p:txBody>
      </p:sp>
      <p:sp>
        <p:nvSpPr>
          <p:cNvPr id="11279" name="Line 15"/>
          <p:cNvSpPr>
            <a:spLocks noChangeShapeType="1"/>
          </p:cNvSpPr>
          <p:nvPr/>
        </p:nvSpPr>
        <p:spPr bwMode="auto">
          <a:xfrm>
            <a:off x="4191000" y="2286000"/>
            <a:ext cx="1588" cy="457200"/>
          </a:xfrm>
          <a:prstGeom prst="line">
            <a:avLst/>
          </a:prstGeom>
          <a:noFill/>
          <a:ln w="9360" cap="sq">
            <a:solidFill>
              <a:srgbClr val="000000"/>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p>
        </p:txBody>
      </p:sp>
      <p:sp>
        <p:nvSpPr>
          <p:cNvPr id="11280" name="Line 16"/>
          <p:cNvSpPr>
            <a:spLocks noChangeShapeType="1"/>
          </p:cNvSpPr>
          <p:nvPr/>
        </p:nvSpPr>
        <p:spPr bwMode="auto">
          <a:xfrm>
            <a:off x="2438400" y="2286000"/>
            <a:ext cx="1588" cy="457200"/>
          </a:xfrm>
          <a:prstGeom prst="line">
            <a:avLst/>
          </a:prstGeom>
          <a:noFill/>
          <a:ln w="9360" cap="sq">
            <a:solidFill>
              <a:srgbClr val="000000"/>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p>
        </p:txBody>
      </p:sp>
      <p:sp>
        <p:nvSpPr>
          <p:cNvPr id="11281" name="Line 17"/>
          <p:cNvSpPr>
            <a:spLocks noChangeShapeType="1"/>
          </p:cNvSpPr>
          <p:nvPr/>
        </p:nvSpPr>
        <p:spPr bwMode="auto">
          <a:xfrm>
            <a:off x="5638800" y="2286000"/>
            <a:ext cx="1588" cy="457200"/>
          </a:xfrm>
          <a:prstGeom prst="line">
            <a:avLst/>
          </a:prstGeom>
          <a:noFill/>
          <a:ln w="9360" cap="sq">
            <a:solidFill>
              <a:srgbClr val="000000"/>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p>
        </p:txBody>
      </p:sp>
      <p:sp>
        <p:nvSpPr>
          <p:cNvPr id="11282" name="Text Box 18"/>
          <p:cNvSpPr txBox="1">
            <a:spLocks noChangeArrowheads="1"/>
          </p:cNvSpPr>
          <p:nvPr/>
        </p:nvSpPr>
        <p:spPr bwMode="auto">
          <a:xfrm>
            <a:off x="2590800" y="3794126"/>
            <a:ext cx="838200" cy="40229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9pPr>
          </a:lstStyle>
          <a:p>
            <a:pPr>
              <a:spcBef>
                <a:spcPts val="625"/>
              </a:spcBef>
              <a:buClr>
                <a:srgbClr val="FFFF00"/>
              </a:buClr>
              <a:buFont typeface="Times New Roman" charset="0"/>
              <a:buChar char="•"/>
              <a:defRPr/>
            </a:pPr>
            <a:r>
              <a:rPr lang="en-US" sz="1000">
                <a:solidFill>
                  <a:srgbClr val="FFFF00"/>
                </a:solidFill>
              </a:rPr>
              <a:t> Based on RMODP**</a:t>
            </a:r>
          </a:p>
        </p:txBody>
      </p:sp>
      <p:sp>
        <p:nvSpPr>
          <p:cNvPr id="11283" name="Text Box 19"/>
          <p:cNvSpPr txBox="1">
            <a:spLocks noChangeArrowheads="1"/>
          </p:cNvSpPr>
          <p:nvPr/>
        </p:nvSpPr>
        <p:spPr bwMode="auto">
          <a:xfrm>
            <a:off x="8001000" y="5927725"/>
            <a:ext cx="2514600" cy="7826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9pPr>
          </a:lstStyle>
          <a:p>
            <a:pPr>
              <a:spcBef>
                <a:spcPts val="625"/>
              </a:spcBef>
              <a:defRPr/>
            </a:pPr>
            <a:r>
              <a:rPr lang="en-US" sz="1000" dirty="0"/>
              <a:t>* Reference Architecture for Space Data Systems (RASDS) - Extended</a:t>
            </a:r>
          </a:p>
          <a:p>
            <a:pPr>
              <a:spcBef>
                <a:spcPts val="625"/>
              </a:spcBef>
              <a:defRPr/>
            </a:pPr>
            <a:r>
              <a:rPr lang="en-US" sz="1000" dirty="0"/>
              <a:t>** Reference Model Open Distributed Processing (RMODP, ISO 10746 spec)</a:t>
            </a:r>
          </a:p>
        </p:txBody>
      </p:sp>
      <p:sp>
        <p:nvSpPr>
          <p:cNvPr id="11284" name="Rectangle 20"/>
          <p:cNvSpPr>
            <a:spLocks noChangeArrowheads="1"/>
          </p:cNvSpPr>
          <p:nvPr/>
        </p:nvSpPr>
        <p:spPr bwMode="auto">
          <a:xfrm>
            <a:off x="6172200" y="2743200"/>
            <a:ext cx="1219200" cy="2209800"/>
          </a:xfrm>
          <a:prstGeom prst="rect">
            <a:avLst/>
          </a:prstGeom>
          <a:solidFill>
            <a:srgbClr val="CC0ECC"/>
          </a:solidFill>
          <a:ln w="9360" cap="sq">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p>
        </p:txBody>
      </p:sp>
      <p:sp>
        <p:nvSpPr>
          <p:cNvPr id="11285" name="Rectangle 21"/>
          <p:cNvSpPr>
            <a:spLocks noChangeArrowheads="1"/>
          </p:cNvSpPr>
          <p:nvPr/>
        </p:nvSpPr>
        <p:spPr bwMode="auto">
          <a:xfrm>
            <a:off x="7467600" y="2743200"/>
            <a:ext cx="1219200" cy="1981200"/>
          </a:xfrm>
          <a:prstGeom prst="rect">
            <a:avLst/>
          </a:prstGeom>
          <a:solidFill>
            <a:srgbClr val="CC0606"/>
          </a:solidFill>
          <a:ln w="9360" cap="sq">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p>
        </p:txBody>
      </p:sp>
      <p:sp>
        <p:nvSpPr>
          <p:cNvPr id="11286" name="Rectangle 22"/>
          <p:cNvSpPr>
            <a:spLocks noChangeArrowheads="1"/>
          </p:cNvSpPr>
          <p:nvPr/>
        </p:nvSpPr>
        <p:spPr bwMode="auto">
          <a:xfrm>
            <a:off x="8763000" y="2743200"/>
            <a:ext cx="1371600" cy="1981200"/>
          </a:xfrm>
          <a:prstGeom prst="rect">
            <a:avLst/>
          </a:prstGeom>
          <a:solidFill>
            <a:srgbClr val="CCC30C"/>
          </a:solidFill>
          <a:ln w="9360" cap="sq">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p>
        </p:txBody>
      </p:sp>
      <p:sp>
        <p:nvSpPr>
          <p:cNvPr id="11287" name="Text Box 23"/>
          <p:cNvSpPr txBox="1">
            <a:spLocks noChangeArrowheads="1"/>
          </p:cNvSpPr>
          <p:nvPr/>
        </p:nvSpPr>
        <p:spPr bwMode="auto">
          <a:xfrm>
            <a:off x="6172200" y="2743201"/>
            <a:ext cx="1335291" cy="2002729"/>
          </a:xfrm>
          <a:prstGeom prst="rect">
            <a:avLst/>
          </a:prstGeom>
          <a:no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9pPr>
          </a:lstStyle>
          <a:p>
            <a:pPr>
              <a:spcBef>
                <a:spcPts val="750"/>
              </a:spcBef>
              <a:defRPr/>
            </a:pPr>
            <a:r>
              <a:rPr lang="en-US" sz="1200" dirty="0"/>
              <a:t>Functional Viewpoint</a:t>
            </a:r>
          </a:p>
          <a:p>
            <a:pPr>
              <a:spcBef>
                <a:spcPts val="625"/>
              </a:spcBef>
              <a:buFont typeface="Times New Roman" charset="0"/>
              <a:buChar char="•"/>
              <a:defRPr/>
            </a:pPr>
            <a:r>
              <a:rPr lang="en-US" sz="1000" dirty="0"/>
              <a:t> Functional Structure - abstract</a:t>
            </a:r>
          </a:p>
          <a:p>
            <a:pPr>
              <a:spcBef>
                <a:spcPts val="625"/>
              </a:spcBef>
              <a:buFont typeface="Times New Roman" charset="0"/>
              <a:buChar char="•"/>
              <a:defRPr/>
            </a:pPr>
            <a:r>
              <a:rPr lang="en-US" sz="1000" dirty="0"/>
              <a:t> Functional Behavior &amp;abstract interfaces</a:t>
            </a:r>
          </a:p>
          <a:p>
            <a:pPr>
              <a:spcBef>
                <a:spcPts val="625"/>
              </a:spcBef>
              <a:buFont typeface="Times New Roman" charset="0"/>
              <a:buChar char="•"/>
              <a:defRPr/>
            </a:pPr>
            <a:r>
              <a:rPr lang="en-US" sz="1000" dirty="0"/>
              <a:t> End to End View</a:t>
            </a:r>
          </a:p>
          <a:p>
            <a:pPr>
              <a:spcBef>
                <a:spcPts val="625"/>
              </a:spcBef>
              <a:buFont typeface="Times New Roman" charset="0"/>
              <a:buChar char="•"/>
              <a:defRPr/>
            </a:pPr>
            <a:r>
              <a:rPr lang="en-US" sz="1000" dirty="0"/>
              <a:t> Cross Support Services</a:t>
            </a:r>
          </a:p>
        </p:txBody>
      </p:sp>
      <p:sp>
        <p:nvSpPr>
          <p:cNvPr id="11288" name="Text Box 24"/>
          <p:cNvSpPr txBox="1">
            <a:spLocks noChangeArrowheads="1"/>
          </p:cNvSpPr>
          <p:nvPr/>
        </p:nvSpPr>
        <p:spPr bwMode="auto">
          <a:xfrm>
            <a:off x="8686800" y="2743200"/>
            <a:ext cx="1524000" cy="175650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9pPr>
          </a:lstStyle>
          <a:p>
            <a:pPr>
              <a:spcBef>
                <a:spcPts val="750"/>
              </a:spcBef>
              <a:defRPr/>
            </a:pPr>
            <a:r>
              <a:rPr lang="en-US" sz="1100" dirty="0"/>
              <a:t>Protocol Viewpoint</a:t>
            </a:r>
          </a:p>
          <a:p>
            <a:pPr>
              <a:spcBef>
                <a:spcPts val="625"/>
              </a:spcBef>
              <a:buFont typeface="Times New Roman" charset="0"/>
              <a:buChar char="•"/>
              <a:defRPr/>
            </a:pPr>
            <a:r>
              <a:rPr lang="en-US" sz="900" dirty="0"/>
              <a:t> Protocols &amp; comm standards</a:t>
            </a:r>
          </a:p>
          <a:p>
            <a:pPr>
              <a:spcBef>
                <a:spcPts val="625"/>
              </a:spcBef>
              <a:buFont typeface="Times New Roman" charset="0"/>
              <a:buChar char="•"/>
              <a:defRPr/>
            </a:pPr>
            <a:r>
              <a:rPr lang="en-US" sz="900" dirty="0"/>
              <a:t> End to end Information Transfer Mechanisms</a:t>
            </a:r>
          </a:p>
          <a:p>
            <a:pPr>
              <a:spcBef>
                <a:spcPts val="625"/>
              </a:spcBef>
              <a:buFont typeface="Times New Roman" charset="0"/>
              <a:buChar char="•"/>
              <a:defRPr/>
            </a:pPr>
            <a:r>
              <a:rPr lang="en-US" sz="900" dirty="0"/>
              <a:t> Cross Support Services</a:t>
            </a:r>
          </a:p>
          <a:p>
            <a:pPr>
              <a:spcBef>
                <a:spcPts val="625"/>
              </a:spcBef>
              <a:buFont typeface="Times New Roman" charset="0"/>
              <a:buChar char="•"/>
              <a:defRPr/>
            </a:pPr>
            <a:r>
              <a:rPr lang="en-US" sz="900" dirty="0"/>
              <a:t> </a:t>
            </a:r>
            <a:r>
              <a:rPr lang="en-US" sz="900" dirty="0">
                <a:solidFill>
                  <a:srgbClr val="FF0000"/>
                </a:solidFill>
              </a:rPr>
              <a:t>Service interface bindings</a:t>
            </a:r>
          </a:p>
          <a:p>
            <a:pPr>
              <a:spcBef>
                <a:spcPts val="625"/>
              </a:spcBef>
              <a:buFont typeface="Times New Roman" charset="0"/>
              <a:buChar char="•"/>
              <a:defRPr/>
            </a:pPr>
            <a:r>
              <a:rPr lang="en-US" sz="900" dirty="0">
                <a:solidFill>
                  <a:srgbClr val="FF0000"/>
                </a:solidFill>
              </a:rPr>
              <a:t> State &amp; Sequence charts ?</a:t>
            </a:r>
          </a:p>
        </p:txBody>
      </p:sp>
      <p:sp>
        <p:nvSpPr>
          <p:cNvPr id="11289" name="Text Box 25"/>
          <p:cNvSpPr txBox="1">
            <a:spLocks noChangeArrowheads="1"/>
          </p:cNvSpPr>
          <p:nvPr/>
        </p:nvSpPr>
        <p:spPr bwMode="auto">
          <a:xfrm>
            <a:off x="7467600" y="2743201"/>
            <a:ext cx="1295400" cy="192578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9pPr>
          </a:lstStyle>
          <a:p>
            <a:pPr>
              <a:spcBef>
                <a:spcPts val="750"/>
              </a:spcBef>
              <a:defRPr/>
            </a:pPr>
            <a:r>
              <a:rPr lang="en-US" sz="1200" dirty="0"/>
              <a:t>Information Viewpoint</a:t>
            </a:r>
          </a:p>
          <a:p>
            <a:pPr>
              <a:spcBef>
                <a:spcPts val="625"/>
              </a:spcBef>
              <a:buFont typeface="Times New Roman" charset="0"/>
              <a:buChar char="•"/>
              <a:defRPr/>
            </a:pPr>
            <a:r>
              <a:rPr lang="en-US" sz="1000" dirty="0"/>
              <a:t> Information &amp; information management</a:t>
            </a:r>
          </a:p>
          <a:p>
            <a:pPr>
              <a:spcBef>
                <a:spcPts val="625"/>
              </a:spcBef>
              <a:buFont typeface="Times New Roman" charset="0"/>
              <a:buChar char="•"/>
              <a:defRPr/>
            </a:pPr>
            <a:r>
              <a:rPr lang="en-US" sz="1000" dirty="0"/>
              <a:t> Data structures, syntax &amp; semantics</a:t>
            </a:r>
          </a:p>
          <a:p>
            <a:pPr>
              <a:spcBef>
                <a:spcPts val="625"/>
              </a:spcBef>
              <a:buFont typeface="Times New Roman" charset="0"/>
              <a:buChar char="•"/>
              <a:defRPr/>
            </a:pPr>
            <a:r>
              <a:rPr lang="en-US" sz="1000" dirty="0"/>
              <a:t> </a:t>
            </a:r>
            <a:r>
              <a:rPr lang="en-US" sz="1000" dirty="0">
                <a:solidFill>
                  <a:schemeClr val="bg1"/>
                </a:solidFill>
              </a:rPr>
              <a:t>Attributes &amp; constraints (ASN, FRM, EDS)</a:t>
            </a:r>
          </a:p>
        </p:txBody>
      </p:sp>
      <p:sp>
        <p:nvSpPr>
          <p:cNvPr id="11290" name="Line 26"/>
          <p:cNvSpPr>
            <a:spLocks noChangeShapeType="1"/>
          </p:cNvSpPr>
          <p:nvPr/>
        </p:nvSpPr>
        <p:spPr bwMode="auto">
          <a:xfrm>
            <a:off x="6781800" y="2286000"/>
            <a:ext cx="1588" cy="457200"/>
          </a:xfrm>
          <a:prstGeom prst="line">
            <a:avLst/>
          </a:prstGeom>
          <a:noFill/>
          <a:ln w="9360" cap="sq">
            <a:solidFill>
              <a:srgbClr val="000000"/>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p>
        </p:txBody>
      </p:sp>
      <p:sp>
        <p:nvSpPr>
          <p:cNvPr id="11291" name="Line 27"/>
          <p:cNvSpPr>
            <a:spLocks noChangeShapeType="1"/>
          </p:cNvSpPr>
          <p:nvPr/>
        </p:nvSpPr>
        <p:spPr bwMode="auto">
          <a:xfrm>
            <a:off x="8077200" y="2286000"/>
            <a:ext cx="1588" cy="457200"/>
          </a:xfrm>
          <a:prstGeom prst="line">
            <a:avLst/>
          </a:prstGeom>
          <a:noFill/>
          <a:ln w="9360" cap="sq">
            <a:solidFill>
              <a:srgbClr val="000000"/>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p>
        </p:txBody>
      </p:sp>
      <p:sp>
        <p:nvSpPr>
          <p:cNvPr id="11292" name="Line 28"/>
          <p:cNvSpPr>
            <a:spLocks noChangeShapeType="1"/>
          </p:cNvSpPr>
          <p:nvPr/>
        </p:nvSpPr>
        <p:spPr bwMode="auto">
          <a:xfrm>
            <a:off x="9372600" y="2286000"/>
            <a:ext cx="1588" cy="457200"/>
          </a:xfrm>
          <a:prstGeom prst="line">
            <a:avLst/>
          </a:prstGeom>
          <a:noFill/>
          <a:ln w="9360" cap="sq">
            <a:solidFill>
              <a:srgbClr val="000000"/>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p>
        </p:txBody>
      </p:sp>
      <p:sp>
        <p:nvSpPr>
          <p:cNvPr id="11293" name="Line 29"/>
          <p:cNvSpPr>
            <a:spLocks noChangeShapeType="1"/>
          </p:cNvSpPr>
          <p:nvPr/>
        </p:nvSpPr>
        <p:spPr bwMode="auto">
          <a:xfrm>
            <a:off x="4191000" y="2286000"/>
            <a:ext cx="5181600" cy="1588"/>
          </a:xfrm>
          <a:prstGeom prst="line">
            <a:avLst/>
          </a:prstGeom>
          <a:noFill/>
          <a:ln w="9360" cap="sq">
            <a:solidFill>
              <a:srgbClr val="0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p>
        </p:txBody>
      </p:sp>
      <p:sp>
        <p:nvSpPr>
          <p:cNvPr id="11294" name="Line 30"/>
          <p:cNvSpPr>
            <a:spLocks noChangeShapeType="1"/>
          </p:cNvSpPr>
          <p:nvPr/>
        </p:nvSpPr>
        <p:spPr bwMode="auto">
          <a:xfrm flipH="1">
            <a:off x="2436814" y="2286000"/>
            <a:ext cx="1755775" cy="1588"/>
          </a:xfrm>
          <a:prstGeom prst="line">
            <a:avLst/>
          </a:prstGeom>
          <a:noFill/>
          <a:ln w="9360" cap="sq">
            <a:solidFill>
              <a:srgbClr val="0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p>
        </p:txBody>
      </p:sp>
      <p:sp>
        <p:nvSpPr>
          <p:cNvPr id="11295" name="Text Box 31"/>
          <p:cNvSpPr txBox="1">
            <a:spLocks noChangeArrowheads="1"/>
          </p:cNvSpPr>
          <p:nvPr/>
        </p:nvSpPr>
        <p:spPr bwMode="auto">
          <a:xfrm>
            <a:off x="1676401" y="4800601"/>
            <a:ext cx="1728381" cy="1616075"/>
          </a:xfrm>
          <a:prstGeom prst="rect">
            <a:avLst/>
          </a:prstGeom>
          <a:noFill/>
          <a:ln>
            <a:solidFill>
              <a:schemeClr val="tx1"/>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9pPr>
          </a:lstStyle>
          <a:p>
            <a:pPr>
              <a:spcBef>
                <a:spcPts val="750"/>
              </a:spcBef>
              <a:defRPr/>
            </a:pPr>
            <a:r>
              <a:rPr lang="en-US" sz="1200" dirty="0"/>
              <a:t>Mission Assurance Viewpoint ??</a:t>
            </a:r>
          </a:p>
          <a:p>
            <a:pPr>
              <a:spcBef>
                <a:spcPts val="625"/>
              </a:spcBef>
              <a:buFont typeface="Times New Roman" charset="0"/>
              <a:buChar char="•"/>
              <a:defRPr/>
            </a:pPr>
            <a:r>
              <a:rPr lang="en-US" sz="1000" dirty="0"/>
              <a:t> Enterprise Risks</a:t>
            </a:r>
          </a:p>
          <a:p>
            <a:pPr>
              <a:spcBef>
                <a:spcPts val="625"/>
              </a:spcBef>
              <a:buFont typeface="Times New Roman" charset="0"/>
              <a:buChar char="•"/>
              <a:defRPr/>
            </a:pPr>
            <a:r>
              <a:rPr lang="en-US" sz="1000" dirty="0"/>
              <a:t> Cost</a:t>
            </a:r>
          </a:p>
          <a:p>
            <a:pPr>
              <a:spcBef>
                <a:spcPts val="625"/>
              </a:spcBef>
              <a:buFont typeface="Times New Roman" charset="0"/>
              <a:buChar char="•"/>
              <a:defRPr/>
            </a:pPr>
            <a:r>
              <a:rPr lang="en-US" sz="1000" dirty="0"/>
              <a:t> Validation &amp; verification</a:t>
            </a:r>
          </a:p>
          <a:p>
            <a:pPr>
              <a:spcBef>
                <a:spcPts val="625"/>
              </a:spcBef>
              <a:buFont typeface="Times New Roman" charset="0"/>
              <a:buChar char="•"/>
              <a:defRPr/>
            </a:pPr>
            <a:r>
              <a:rPr lang="en-US" sz="1000" dirty="0"/>
              <a:t> Safety</a:t>
            </a:r>
          </a:p>
          <a:p>
            <a:pPr>
              <a:spcBef>
                <a:spcPts val="625"/>
              </a:spcBef>
              <a:buFont typeface="Times New Roman" charset="0"/>
              <a:buChar char="•"/>
              <a:defRPr/>
            </a:pPr>
            <a:r>
              <a:rPr lang="en-US" sz="1000" dirty="0"/>
              <a:t> Reliability &amp; quality</a:t>
            </a:r>
          </a:p>
        </p:txBody>
      </p:sp>
      <p:sp>
        <p:nvSpPr>
          <p:cNvPr id="11296" name="Rectangle 32"/>
          <p:cNvSpPr>
            <a:spLocks noChangeArrowheads="1"/>
          </p:cNvSpPr>
          <p:nvPr/>
        </p:nvSpPr>
        <p:spPr bwMode="auto">
          <a:xfrm>
            <a:off x="6400801" y="5029200"/>
            <a:ext cx="1223963" cy="1828800"/>
          </a:xfrm>
          <a:prstGeom prst="rect">
            <a:avLst/>
          </a:prstGeom>
          <a:solidFill>
            <a:srgbClr val="3FCCB6"/>
          </a:solidFill>
          <a:ln w="12600" cap="rnd">
            <a:solidFill>
              <a:srgbClr val="000000"/>
            </a:solidFill>
            <a:prstDash val="sysDot"/>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p>
        </p:txBody>
      </p:sp>
      <p:sp>
        <p:nvSpPr>
          <p:cNvPr id="11297" name="Text Box 33"/>
          <p:cNvSpPr txBox="1">
            <a:spLocks noChangeArrowheads="1"/>
          </p:cNvSpPr>
          <p:nvPr/>
        </p:nvSpPr>
        <p:spPr bwMode="auto">
          <a:xfrm>
            <a:off x="6400800" y="5000722"/>
            <a:ext cx="1244600" cy="193347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9pPr>
          </a:lstStyle>
          <a:p>
            <a:pPr>
              <a:spcBef>
                <a:spcPts val="750"/>
              </a:spcBef>
              <a:defRPr/>
            </a:pPr>
            <a:r>
              <a:rPr lang="en-US" sz="1050" dirty="0">
                <a:latin typeface="+mj-lt"/>
              </a:rPr>
              <a:t>Operational Viewpoint</a:t>
            </a:r>
          </a:p>
          <a:p>
            <a:pPr>
              <a:spcBef>
                <a:spcPts val="625"/>
              </a:spcBef>
              <a:buFont typeface="Times New Roman" charset="0"/>
              <a:buChar char="•"/>
              <a:defRPr/>
            </a:pPr>
            <a:r>
              <a:rPr lang="en-US" sz="1050" dirty="0">
                <a:latin typeface="Arial" charset="0"/>
              </a:rPr>
              <a:t> Processes</a:t>
            </a:r>
          </a:p>
          <a:p>
            <a:pPr>
              <a:spcBef>
                <a:spcPts val="625"/>
              </a:spcBef>
              <a:buFont typeface="Times New Roman" charset="0"/>
              <a:buChar char="•"/>
              <a:defRPr/>
            </a:pPr>
            <a:r>
              <a:rPr lang="en-US" sz="1050" dirty="0">
                <a:latin typeface="Arial" charset="0"/>
              </a:rPr>
              <a:t> Procedures</a:t>
            </a:r>
          </a:p>
          <a:p>
            <a:pPr>
              <a:spcBef>
                <a:spcPts val="625"/>
              </a:spcBef>
              <a:buFont typeface="Times New Roman" charset="0"/>
              <a:buChar char="•"/>
              <a:defRPr/>
            </a:pPr>
            <a:r>
              <a:rPr lang="en-US" sz="1050" dirty="0">
                <a:latin typeface="Arial" charset="0"/>
              </a:rPr>
              <a:t> Activities, tasks, actions</a:t>
            </a:r>
          </a:p>
          <a:p>
            <a:pPr>
              <a:spcBef>
                <a:spcPts val="625"/>
              </a:spcBef>
              <a:buFont typeface="Times New Roman" charset="0"/>
              <a:buChar char="•"/>
              <a:defRPr/>
            </a:pPr>
            <a:r>
              <a:rPr lang="en-US" sz="1050" dirty="0">
                <a:latin typeface="Arial" charset="0"/>
              </a:rPr>
              <a:t> Events, scenarios</a:t>
            </a:r>
          </a:p>
          <a:p>
            <a:pPr>
              <a:spcBef>
                <a:spcPts val="625"/>
              </a:spcBef>
              <a:buFont typeface="Times New Roman" charset="0"/>
              <a:buChar char="•"/>
              <a:defRPr/>
            </a:pPr>
            <a:r>
              <a:rPr lang="en-US" sz="1050" dirty="0">
                <a:latin typeface="Arial" charset="0"/>
              </a:rPr>
              <a:t> Modes &amp; states</a:t>
            </a:r>
          </a:p>
        </p:txBody>
      </p:sp>
      <p:sp>
        <p:nvSpPr>
          <p:cNvPr id="2" name="Date Placeholder 1">
            <a:extLst>
              <a:ext uri="{FF2B5EF4-FFF2-40B4-BE49-F238E27FC236}">
                <a16:creationId xmlns:a16="http://schemas.microsoft.com/office/drawing/2014/main" id="{69497EED-E123-D24A-8256-16D107A803DA}"/>
              </a:ext>
            </a:extLst>
          </p:cNvPr>
          <p:cNvSpPr>
            <a:spLocks noGrp="1"/>
          </p:cNvSpPr>
          <p:nvPr>
            <p:ph type="dt" sz="half" idx="2"/>
          </p:nvPr>
        </p:nvSpPr>
        <p:spPr>
          <a:xfrm>
            <a:off x="1570832" y="6519997"/>
            <a:ext cx="1731963" cy="268288"/>
          </a:xfrm>
        </p:spPr>
        <p:txBody>
          <a:bodyPr/>
          <a:lstStyle/>
          <a:p>
            <a:r>
              <a:rPr lang="en-US"/>
              <a:t>6/15/21</a:t>
            </a:r>
            <a:endParaRPr lang="en-US" dirty="0"/>
          </a:p>
        </p:txBody>
      </p:sp>
      <p:sp>
        <p:nvSpPr>
          <p:cNvPr id="36" name="Text Box 13">
            <a:extLst>
              <a:ext uri="{FF2B5EF4-FFF2-40B4-BE49-F238E27FC236}">
                <a16:creationId xmlns:a16="http://schemas.microsoft.com/office/drawing/2014/main" id="{34AC0140-4210-0A40-B47F-DD8256070B39}"/>
              </a:ext>
            </a:extLst>
          </p:cNvPr>
          <p:cNvSpPr txBox="1">
            <a:spLocks noChangeArrowheads="1"/>
          </p:cNvSpPr>
          <p:nvPr/>
        </p:nvSpPr>
        <p:spPr bwMode="auto">
          <a:xfrm>
            <a:off x="1892138" y="776458"/>
            <a:ext cx="2143287" cy="1433342"/>
          </a:xfrm>
          <a:prstGeom prst="rect">
            <a:avLst/>
          </a:prstGeom>
          <a:solidFill>
            <a:srgbClr val="FFFF00"/>
          </a:solidFill>
          <a:ln>
            <a:solidFill>
              <a:schemeClr val="tx1"/>
            </a:solid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5pPr>
            <a:lvl6pPr marL="25146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6pPr>
            <a:lvl7pPr marL="29718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7pPr>
            <a:lvl8pPr marL="34290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8pPr>
            <a:lvl9pPr marL="3886200" indent="-228600"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charset="0"/>
                <a:ea typeface="ＭＳ Ｐゴシック" charset="0"/>
                <a:cs typeface="ＭＳ Ｐゴシック" charset="0"/>
              </a:defRPr>
            </a:lvl9pPr>
          </a:lstStyle>
          <a:p>
            <a:pPr>
              <a:spcBef>
                <a:spcPts val="750"/>
              </a:spcBef>
              <a:defRPr/>
            </a:pPr>
            <a:r>
              <a:rPr lang="en-US" sz="1200" dirty="0"/>
              <a:t>Services Viewpoint</a:t>
            </a:r>
          </a:p>
          <a:p>
            <a:pPr>
              <a:spcBef>
                <a:spcPts val="625"/>
              </a:spcBef>
              <a:buFont typeface="Times New Roman" charset="0"/>
              <a:buChar char="•"/>
              <a:defRPr/>
            </a:pPr>
            <a:r>
              <a:rPr lang="en-US" sz="1000" dirty="0"/>
              <a:t> Tabular views of functions, operations, and related standards</a:t>
            </a:r>
          </a:p>
          <a:p>
            <a:pPr>
              <a:spcBef>
                <a:spcPts val="625"/>
              </a:spcBef>
              <a:buFont typeface="Times New Roman" charset="0"/>
              <a:buChar char="•"/>
              <a:defRPr/>
            </a:pPr>
            <a:r>
              <a:rPr lang="en-US" sz="1000" dirty="0"/>
              <a:t> Support system Design &amp; Construction - realization</a:t>
            </a:r>
          </a:p>
          <a:p>
            <a:pPr>
              <a:spcBef>
                <a:spcPts val="625"/>
              </a:spcBef>
              <a:buFont typeface="Times New Roman" charset="0"/>
              <a:buChar char="•"/>
              <a:defRPr/>
            </a:pPr>
            <a:r>
              <a:rPr lang="en-US" sz="1000" dirty="0"/>
              <a:t> Correspondence to Protocol stacks and interface binding signature</a:t>
            </a:r>
          </a:p>
        </p:txBody>
      </p:sp>
      <p:sp>
        <p:nvSpPr>
          <p:cNvPr id="4" name="Rectangle 3">
            <a:extLst>
              <a:ext uri="{FF2B5EF4-FFF2-40B4-BE49-F238E27FC236}">
                <a16:creationId xmlns:a16="http://schemas.microsoft.com/office/drawing/2014/main" id="{9493FDEC-8C24-7947-A07F-D8B9FB0549AC}"/>
              </a:ext>
            </a:extLst>
          </p:cNvPr>
          <p:cNvSpPr/>
          <p:nvPr/>
        </p:nvSpPr>
        <p:spPr>
          <a:xfrm>
            <a:off x="4762298" y="2336073"/>
            <a:ext cx="2890836" cy="400110"/>
          </a:xfrm>
          <a:prstGeom prst="rect">
            <a:avLst/>
          </a:prstGeom>
        </p:spPr>
        <p:txBody>
          <a:bodyPr wrap="square">
            <a:spAutoFit/>
          </a:bodyPr>
          <a:lstStyle/>
          <a:p>
            <a:r>
              <a:rPr lang="en-US" sz="1000" dirty="0"/>
              <a:t>Functional allocation and distribution of functions and trade-offs (correspondence)</a:t>
            </a:r>
          </a:p>
        </p:txBody>
      </p:sp>
      <p:sp>
        <p:nvSpPr>
          <p:cNvPr id="3" name="Striped Right Arrow 2">
            <a:extLst>
              <a:ext uri="{FF2B5EF4-FFF2-40B4-BE49-F238E27FC236}">
                <a16:creationId xmlns:a16="http://schemas.microsoft.com/office/drawing/2014/main" id="{DC02AE27-54CD-0545-871C-8C06356FF387}"/>
              </a:ext>
            </a:extLst>
          </p:cNvPr>
          <p:cNvSpPr/>
          <p:nvPr/>
        </p:nvSpPr>
        <p:spPr bwMode="auto">
          <a:xfrm rot="2021312">
            <a:off x="2948785" y="5967242"/>
            <a:ext cx="483394" cy="228600"/>
          </a:xfrm>
          <a:prstGeom prst="stripedRightArrow">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lnSpc>
                <a:spcPct val="90000"/>
              </a:lnSpc>
              <a:spcAft>
                <a:spcPct val="10000"/>
              </a:spcAft>
              <a:buSzPct val="125000"/>
            </a:pPr>
            <a:endParaRPr lang="en-US" sz="1800">
              <a:latin typeface="Arial" pitchFamily="-107" charset="0"/>
            </a:endParaRPr>
          </a:p>
        </p:txBody>
      </p:sp>
      <p:sp>
        <p:nvSpPr>
          <p:cNvPr id="5" name="Rectangle 4">
            <a:extLst>
              <a:ext uri="{FF2B5EF4-FFF2-40B4-BE49-F238E27FC236}">
                <a16:creationId xmlns:a16="http://schemas.microsoft.com/office/drawing/2014/main" id="{B784D44F-86AE-2C49-93D4-50B6001E0327}"/>
              </a:ext>
            </a:extLst>
          </p:cNvPr>
          <p:cNvSpPr/>
          <p:nvPr/>
        </p:nvSpPr>
        <p:spPr>
          <a:xfrm>
            <a:off x="1903449" y="4951221"/>
            <a:ext cx="869149" cy="1323439"/>
          </a:xfrm>
          <a:prstGeom prst="rect">
            <a:avLst/>
          </a:prstGeom>
        </p:spPr>
        <p:txBody>
          <a:bodyPr wrap="none">
            <a:spAutoFit/>
          </a:bodyPr>
          <a:lstStyle/>
          <a:p>
            <a:r>
              <a:rPr lang="en-US" sz="8000" dirty="0">
                <a:solidFill>
                  <a:srgbClr val="FF0000"/>
                </a:solidFill>
              </a:rPr>
              <a:t>X</a:t>
            </a:r>
          </a:p>
        </p:txBody>
      </p:sp>
      <p:sp>
        <p:nvSpPr>
          <p:cNvPr id="40" name="Rectangle 39">
            <a:extLst>
              <a:ext uri="{FF2B5EF4-FFF2-40B4-BE49-F238E27FC236}">
                <a16:creationId xmlns:a16="http://schemas.microsoft.com/office/drawing/2014/main" id="{070BDA37-D605-E34D-A2C0-8366A7CF8F82}"/>
              </a:ext>
            </a:extLst>
          </p:cNvPr>
          <p:cNvSpPr/>
          <p:nvPr/>
        </p:nvSpPr>
        <p:spPr>
          <a:xfrm>
            <a:off x="2066342" y="2986583"/>
            <a:ext cx="869149" cy="1323439"/>
          </a:xfrm>
          <a:prstGeom prst="rect">
            <a:avLst/>
          </a:prstGeom>
          <a:ln>
            <a:noFill/>
          </a:ln>
        </p:spPr>
        <p:txBody>
          <a:bodyPr wrap="none">
            <a:spAutoFit/>
          </a:bodyPr>
          <a:lstStyle/>
          <a:p>
            <a:r>
              <a:rPr lang="en-US" sz="8000" dirty="0">
                <a:solidFill>
                  <a:srgbClr val="FF0000"/>
                </a:solidFill>
              </a:rPr>
              <a:t>X</a:t>
            </a:r>
          </a:p>
        </p:txBody>
      </p:sp>
      <p:sp>
        <p:nvSpPr>
          <p:cNvPr id="6" name="Slide Number Placeholder 5">
            <a:extLst>
              <a:ext uri="{FF2B5EF4-FFF2-40B4-BE49-F238E27FC236}">
                <a16:creationId xmlns:a16="http://schemas.microsoft.com/office/drawing/2014/main" id="{DA327F57-453B-5D40-95AF-E3F198AE2B18}"/>
              </a:ext>
            </a:extLst>
          </p:cNvPr>
          <p:cNvSpPr>
            <a:spLocks noGrp="1"/>
          </p:cNvSpPr>
          <p:nvPr>
            <p:ph type="sldNum" sz="quarter" idx="4"/>
          </p:nvPr>
        </p:nvSpPr>
        <p:spPr/>
        <p:txBody>
          <a:bodyPr/>
          <a:lstStyle/>
          <a:p>
            <a:r>
              <a:rPr lang="en-US"/>
              <a:t>SEA - </a:t>
            </a:r>
            <a:fld id="{1B5D8CFD-37D9-8A41-B2FC-209452CD0164}" type="slidenum">
              <a:rPr lang="en-US" smtClean="0"/>
              <a:t>10</a:t>
            </a:fld>
            <a:endParaRPr lang="en-US" dirty="0"/>
          </a:p>
        </p:txBody>
      </p:sp>
    </p:spTree>
    <p:extLst>
      <p:ext uri="{BB962C8B-B14F-4D97-AF65-F5344CB8AC3E}">
        <p14:creationId xmlns:p14="http://schemas.microsoft.com/office/powerpoint/2010/main" val="318452014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additive="repl">
                                        <p:cTn id="6" dur="1" fill="hold">
                                          <p:stCondLst>
                                            <p:cond delay="0"/>
                                          </p:stCondLst>
                                        </p:cTn>
                                        <p:tgtEl>
                                          <p:spTgt spid="11276"/>
                                        </p:tgtEl>
                                        <p:attrNameLst>
                                          <p:attrName>style.visibility</p:attrName>
                                        </p:attrNameLst>
                                      </p:cBhvr>
                                      <p:to>
                                        <p:strVal val="visible"/>
                                      </p:to>
                                    </p:set>
                                    <p:anim calcmode="lin" valueType="num">
                                      <p:cBhvr>
                                        <p:cTn id="7" dur="500" fill="hold"/>
                                        <p:tgtEl>
                                          <p:spTgt spid="11276"/>
                                        </p:tgtEl>
                                        <p:attrNameLst>
                                          <p:attrName>ppt_x</p:attrName>
                                        </p:attrNameLst>
                                      </p:cBhvr>
                                      <p:tavLst>
                                        <p:tav tm="100000">
                                          <p:val>
                                            <p:strVal val="#ppt_x"/>
                                          </p:val>
                                        </p:tav>
                                        <p:tav>
                                          <p:val>
                                            <p:strVal val="#ppt_x"/>
                                          </p:val>
                                        </p:tav>
                                      </p:tavLst>
                                    </p:anim>
                                    <p:anim calcmode="lin" valueType="num">
                                      <p:cBhvr>
                                        <p:cTn id="8" dur="500" fill="hold"/>
                                        <p:tgtEl>
                                          <p:spTgt spid="11276"/>
                                        </p:tgtEl>
                                        <p:attrNameLst>
                                          <p:attrName>ppt_y</p:attrName>
                                        </p:attrNameLst>
                                      </p:cBhvr>
                                      <p:tavLst>
                                        <p:tav tm="100000">
                                          <p:val>
                                            <p:strVal val="1+#ppt_h/2"/>
                                          </p:val>
                                        </p:tav>
                                        <p:tav>
                                          <p:val>
                                            <p:strVal val="#ppt_y"/>
                                          </p:val>
                                        </p:tav>
                                      </p:tavLst>
                                    </p:anim>
                                  </p:childTnLst>
                                </p:cTn>
                              </p:par>
                              <p:par>
                                <p:cTn id="9" presetID="2" presetClass="entr" presetSubtype="4" fill="hold" nodeType="withEffect">
                                  <p:stCondLst>
                                    <p:cond delay="0"/>
                                  </p:stCondLst>
                                  <p:childTnLst>
                                    <p:set>
                                      <p:cBhvr additive="repl">
                                        <p:cTn id="10" dur="1" fill="hold">
                                          <p:stCondLst>
                                            <p:cond delay="0"/>
                                          </p:stCondLst>
                                        </p:cTn>
                                        <p:tgtEl>
                                          <p:spTgt spid="11277"/>
                                        </p:tgtEl>
                                        <p:attrNameLst>
                                          <p:attrName>style.visibility</p:attrName>
                                        </p:attrNameLst>
                                      </p:cBhvr>
                                      <p:to>
                                        <p:strVal val="visible"/>
                                      </p:to>
                                    </p:set>
                                    <p:anim calcmode="lin" valueType="num">
                                      <p:cBhvr>
                                        <p:cTn id="11" dur="500" fill="hold"/>
                                        <p:tgtEl>
                                          <p:spTgt spid="11277"/>
                                        </p:tgtEl>
                                        <p:attrNameLst>
                                          <p:attrName>ppt_x</p:attrName>
                                        </p:attrNameLst>
                                      </p:cBhvr>
                                      <p:tavLst>
                                        <p:tav tm="100000">
                                          <p:val>
                                            <p:strVal val="#ppt_x"/>
                                          </p:val>
                                        </p:tav>
                                        <p:tav>
                                          <p:val>
                                            <p:strVal val="#ppt_x"/>
                                          </p:val>
                                        </p:tav>
                                      </p:tavLst>
                                    </p:anim>
                                    <p:anim calcmode="lin" valueType="num">
                                      <p:cBhvr>
                                        <p:cTn id="12" dur="500" fill="hold"/>
                                        <p:tgtEl>
                                          <p:spTgt spid="11277"/>
                                        </p:tgtEl>
                                        <p:attrNameLst>
                                          <p:attrName>ppt_y</p:attrName>
                                        </p:attrNameLst>
                                      </p:cBhvr>
                                      <p:tavLst>
                                        <p:tav tm="100000">
                                          <p:val>
                                            <p:strVal val="1+#ppt_h/2"/>
                                          </p:val>
                                        </p:tav>
                                        <p:tav>
                                          <p:val>
                                            <p:strVal val="#ppt_y"/>
                                          </p:val>
                                        </p:tav>
                                      </p:tavLst>
                                    </p:anim>
                                  </p:childTnLst>
                                </p:cTn>
                              </p:par>
                              <p:par>
                                <p:cTn id="13" presetID="2" presetClass="entr" presetSubtype="4" fill="hold" nodeType="withEffect">
                                  <p:stCondLst>
                                    <p:cond delay="0"/>
                                  </p:stCondLst>
                                  <p:childTnLst>
                                    <p:set>
                                      <p:cBhvr additive="repl">
                                        <p:cTn id="14" dur="1" fill="hold">
                                          <p:stCondLst>
                                            <p:cond delay="0"/>
                                          </p:stCondLst>
                                        </p:cTn>
                                        <p:tgtEl>
                                          <p:spTgt spid="11280"/>
                                        </p:tgtEl>
                                        <p:attrNameLst>
                                          <p:attrName>style.visibility</p:attrName>
                                        </p:attrNameLst>
                                      </p:cBhvr>
                                      <p:to>
                                        <p:strVal val="visible"/>
                                      </p:to>
                                    </p:set>
                                    <p:anim calcmode="lin" valueType="num">
                                      <p:cBhvr>
                                        <p:cTn id="15" dur="500" fill="hold"/>
                                        <p:tgtEl>
                                          <p:spTgt spid="11280"/>
                                        </p:tgtEl>
                                        <p:attrNameLst>
                                          <p:attrName>ppt_x</p:attrName>
                                        </p:attrNameLst>
                                      </p:cBhvr>
                                      <p:tavLst>
                                        <p:tav tm="100000">
                                          <p:val>
                                            <p:strVal val="#ppt_x"/>
                                          </p:val>
                                        </p:tav>
                                        <p:tav>
                                          <p:val>
                                            <p:strVal val="#ppt_x"/>
                                          </p:val>
                                        </p:tav>
                                      </p:tavLst>
                                    </p:anim>
                                    <p:anim calcmode="lin" valueType="num">
                                      <p:cBhvr>
                                        <p:cTn id="16" dur="500" fill="hold"/>
                                        <p:tgtEl>
                                          <p:spTgt spid="11280"/>
                                        </p:tgtEl>
                                        <p:attrNameLst>
                                          <p:attrName>ppt_y</p:attrName>
                                        </p:attrNameLst>
                                      </p:cBhvr>
                                      <p:tavLst>
                                        <p:tav tm="100000">
                                          <p:val>
                                            <p:strVal val="1+#ppt_h/2"/>
                                          </p:val>
                                        </p:tav>
                                        <p:tav>
                                          <p:val>
                                            <p:strVal val="#ppt_y"/>
                                          </p:val>
                                        </p:tav>
                                      </p:tavLst>
                                    </p:anim>
                                  </p:childTnLst>
                                </p:cTn>
                              </p:par>
                              <p:par>
                                <p:cTn id="17" presetID="2" presetClass="entr" presetSubtype="4" fill="hold" nodeType="withEffect">
                                  <p:stCondLst>
                                    <p:cond delay="0"/>
                                  </p:stCondLst>
                                  <p:childTnLst>
                                    <p:set>
                                      <p:cBhvr additive="repl">
                                        <p:cTn id="18" dur="1" fill="hold">
                                          <p:stCondLst>
                                            <p:cond delay="0"/>
                                          </p:stCondLst>
                                        </p:cTn>
                                        <p:tgtEl>
                                          <p:spTgt spid="11282"/>
                                        </p:tgtEl>
                                        <p:attrNameLst>
                                          <p:attrName>style.visibility</p:attrName>
                                        </p:attrNameLst>
                                      </p:cBhvr>
                                      <p:to>
                                        <p:strVal val="visible"/>
                                      </p:to>
                                    </p:set>
                                    <p:anim calcmode="lin" valueType="num">
                                      <p:cBhvr>
                                        <p:cTn id="19" dur="500" fill="hold"/>
                                        <p:tgtEl>
                                          <p:spTgt spid="11282"/>
                                        </p:tgtEl>
                                        <p:attrNameLst>
                                          <p:attrName>ppt_x</p:attrName>
                                        </p:attrNameLst>
                                      </p:cBhvr>
                                      <p:tavLst>
                                        <p:tav tm="100000">
                                          <p:val>
                                            <p:strVal val="#ppt_x"/>
                                          </p:val>
                                        </p:tav>
                                        <p:tav>
                                          <p:val>
                                            <p:strVal val="#ppt_x"/>
                                          </p:val>
                                        </p:tav>
                                      </p:tavLst>
                                    </p:anim>
                                    <p:anim calcmode="lin" valueType="num">
                                      <p:cBhvr>
                                        <p:cTn id="20" dur="500" fill="hold"/>
                                        <p:tgtEl>
                                          <p:spTgt spid="11282"/>
                                        </p:tgtEl>
                                        <p:attrNameLst>
                                          <p:attrName>ppt_y</p:attrName>
                                        </p:attrNameLst>
                                      </p:cBhvr>
                                      <p:tavLst>
                                        <p:tav tm="100000">
                                          <p:val>
                                            <p:strVal val="1+#ppt_h/2"/>
                                          </p:val>
                                        </p:tav>
                                        <p:tav>
                                          <p:val>
                                            <p:strVal val="#ppt_y"/>
                                          </p:val>
                                        </p:tav>
                                      </p:tavLst>
                                    </p:anim>
                                  </p:childTnLst>
                                </p:cTn>
                              </p:par>
                              <p:par>
                                <p:cTn id="21" presetID="2" presetClass="entr" presetSubtype="4" fill="hold" grpId="0" nodeType="withEffect">
                                  <p:stCondLst>
                                    <p:cond delay="0"/>
                                  </p:stCondLst>
                                  <p:childTnLst>
                                    <p:set>
                                      <p:cBhvr additive="repl">
                                        <p:cTn id="22" dur="1" fill="hold">
                                          <p:stCondLst>
                                            <p:cond delay="0"/>
                                          </p:stCondLst>
                                        </p:cTn>
                                        <p:tgtEl>
                                          <p:spTgt spid="11270"/>
                                        </p:tgtEl>
                                        <p:attrNameLst>
                                          <p:attrName>style.visibility</p:attrName>
                                        </p:attrNameLst>
                                      </p:cBhvr>
                                      <p:to>
                                        <p:strVal val="visible"/>
                                      </p:to>
                                    </p:set>
                                    <p:anim calcmode="lin" valueType="num">
                                      <p:cBhvr>
                                        <p:cTn id="23" dur="500" fill="hold"/>
                                        <p:tgtEl>
                                          <p:spTgt spid="11270"/>
                                        </p:tgtEl>
                                        <p:attrNameLst>
                                          <p:attrName>ppt_x</p:attrName>
                                        </p:attrNameLst>
                                      </p:cBhvr>
                                      <p:tavLst>
                                        <p:tav tm="100000">
                                          <p:val>
                                            <p:strVal val="#ppt_x"/>
                                          </p:val>
                                        </p:tav>
                                        <p:tav>
                                          <p:val>
                                            <p:strVal val="#ppt_x"/>
                                          </p:val>
                                        </p:tav>
                                      </p:tavLst>
                                    </p:anim>
                                    <p:anim calcmode="lin" valueType="num">
                                      <p:cBhvr>
                                        <p:cTn id="24" dur="500" fill="hold"/>
                                        <p:tgtEl>
                                          <p:spTgt spid="11270"/>
                                        </p:tgtEl>
                                        <p:attrNameLst>
                                          <p:attrName>ppt_y</p:attrName>
                                        </p:attrNameLst>
                                      </p:cBhvr>
                                      <p:tavLst>
                                        <p:tav tm="100000">
                                          <p:val>
                                            <p:strVal val="1+#ppt_h/2"/>
                                          </p:val>
                                        </p:tav>
                                        <p:tav>
                                          <p:val>
                                            <p:strVal val="#ppt_y"/>
                                          </p:val>
                                        </p:tav>
                                      </p:tavLst>
                                    </p:anim>
                                  </p:childTnLst>
                                </p:cTn>
                              </p:par>
                              <p:par>
                                <p:cTn id="25" presetID="2" presetClass="entr" presetSubtype="4" fill="hold" nodeType="withEffect">
                                  <p:stCondLst>
                                    <p:cond delay="0"/>
                                  </p:stCondLst>
                                  <p:childTnLst>
                                    <p:set>
                                      <p:cBhvr additive="repl">
                                        <p:cTn id="26" dur="1" fill="hold">
                                          <p:stCondLst>
                                            <p:cond delay="0"/>
                                          </p:stCondLst>
                                        </p:cTn>
                                        <p:tgtEl>
                                          <p:spTgt spid="11271"/>
                                        </p:tgtEl>
                                        <p:attrNameLst>
                                          <p:attrName>style.visibility</p:attrName>
                                        </p:attrNameLst>
                                      </p:cBhvr>
                                      <p:to>
                                        <p:strVal val="visible"/>
                                      </p:to>
                                    </p:set>
                                    <p:anim calcmode="lin" valueType="num">
                                      <p:cBhvr>
                                        <p:cTn id="27" dur="500" fill="hold"/>
                                        <p:tgtEl>
                                          <p:spTgt spid="11271"/>
                                        </p:tgtEl>
                                        <p:attrNameLst>
                                          <p:attrName>ppt_x</p:attrName>
                                        </p:attrNameLst>
                                      </p:cBhvr>
                                      <p:tavLst>
                                        <p:tav tm="100000">
                                          <p:val>
                                            <p:strVal val="#ppt_x"/>
                                          </p:val>
                                        </p:tav>
                                        <p:tav>
                                          <p:val>
                                            <p:strVal val="#ppt_x"/>
                                          </p:val>
                                        </p:tav>
                                      </p:tavLst>
                                    </p:anim>
                                    <p:anim calcmode="lin" valueType="num">
                                      <p:cBhvr>
                                        <p:cTn id="28" dur="500" fill="hold"/>
                                        <p:tgtEl>
                                          <p:spTgt spid="11271"/>
                                        </p:tgtEl>
                                        <p:attrNameLst>
                                          <p:attrName>ppt_y</p:attrName>
                                        </p:attrNameLst>
                                      </p:cBhvr>
                                      <p:tavLst>
                                        <p:tav tm="100000">
                                          <p:val>
                                            <p:strVal val="1+#ppt_h/2"/>
                                          </p:val>
                                        </p:tav>
                                        <p:tav>
                                          <p:val>
                                            <p:strVal val="#ppt_y"/>
                                          </p:val>
                                        </p:tav>
                                      </p:tavLst>
                                    </p:anim>
                                  </p:childTnLst>
                                </p:cTn>
                              </p:par>
                              <p:par>
                                <p:cTn id="29" presetID="2" presetClass="entr" presetSubtype="4" fill="hold" grpId="0" nodeType="withEffect">
                                  <p:stCondLst>
                                    <p:cond delay="0"/>
                                  </p:stCondLst>
                                  <p:childTnLst>
                                    <p:set>
                                      <p:cBhvr additive="repl">
                                        <p:cTn id="30" dur="1" fill="hold">
                                          <p:stCondLst>
                                            <p:cond delay="0"/>
                                          </p:stCondLst>
                                        </p:cTn>
                                        <p:tgtEl>
                                          <p:spTgt spid="11274"/>
                                        </p:tgtEl>
                                        <p:attrNameLst>
                                          <p:attrName>style.visibility</p:attrName>
                                        </p:attrNameLst>
                                      </p:cBhvr>
                                      <p:to>
                                        <p:strVal val="visible"/>
                                      </p:to>
                                    </p:set>
                                    <p:anim calcmode="lin" valueType="num">
                                      <p:cBhvr>
                                        <p:cTn id="31" dur="500" fill="hold"/>
                                        <p:tgtEl>
                                          <p:spTgt spid="11274"/>
                                        </p:tgtEl>
                                        <p:attrNameLst>
                                          <p:attrName>ppt_x</p:attrName>
                                        </p:attrNameLst>
                                      </p:cBhvr>
                                      <p:tavLst>
                                        <p:tav tm="100000">
                                          <p:val>
                                            <p:strVal val="#ppt_x"/>
                                          </p:val>
                                        </p:tav>
                                        <p:tav>
                                          <p:val>
                                            <p:strVal val="#ppt_x"/>
                                          </p:val>
                                        </p:tav>
                                      </p:tavLst>
                                    </p:anim>
                                    <p:anim calcmode="lin" valueType="num">
                                      <p:cBhvr>
                                        <p:cTn id="32" dur="500" fill="hold"/>
                                        <p:tgtEl>
                                          <p:spTgt spid="11274"/>
                                        </p:tgtEl>
                                        <p:attrNameLst>
                                          <p:attrName>ppt_y</p:attrName>
                                        </p:attrNameLst>
                                      </p:cBhvr>
                                      <p:tavLst>
                                        <p:tav tm="100000">
                                          <p:val>
                                            <p:strVal val="1+#ppt_h/2"/>
                                          </p:val>
                                        </p:tav>
                                        <p:tav>
                                          <p:val>
                                            <p:strVal val="#ppt_y"/>
                                          </p:val>
                                        </p:tav>
                                      </p:tavLst>
                                    </p:anim>
                                  </p:childTnLst>
                                </p:cTn>
                              </p:par>
                              <p:par>
                                <p:cTn id="33" presetID="2" presetClass="entr" presetSubtype="4" fill="hold" nodeType="withEffect">
                                  <p:stCondLst>
                                    <p:cond delay="0"/>
                                  </p:stCondLst>
                                  <p:childTnLst>
                                    <p:set>
                                      <p:cBhvr additive="repl">
                                        <p:cTn id="34" dur="1" fill="hold">
                                          <p:stCondLst>
                                            <p:cond delay="0"/>
                                          </p:stCondLst>
                                        </p:cTn>
                                        <p:tgtEl>
                                          <p:spTgt spid="11275"/>
                                        </p:tgtEl>
                                        <p:attrNameLst>
                                          <p:attrName>style.visibility</p:attrName>
                                        </p:attrNameLst>
                                      </p:cBhvr>
                                      <p:to>
                                        <p:strVal val="visible"/>
                                      </p:to>
                                    </p:set>
                                    <p:anim calcmode="lin" valueType="num">
                                      <p:cBhvr>
                                        <p:cTn id="35" dur="500" fill="hold"/>
                                        <p:tgtEl>
                                          <p:spTgt spid="11275"/>
                                        </p:tgtEl>
                                        <p:attrNameLst>
                                          <p:attrName>ppt_x</p:attrName>
                                        </p:attrNameLst>
                                      </p:cBhvr>
                                      <p:tavLst>
                                        <p:tav tm="100000">
                                          <p:val>
                                            <p:strVal val="#ppt_x"/>
                                          </p:val>
                                        </p:tav>
                                        <p:tav>
                                          <p:val>
                                            <p:strVal val="#ppt_x"/>
                                          </p:val>
                                        </p:tav>
                                      </p:tavLst>
                                    </p:anim>
                                    <p:anim calcmode="lin" valueType="num">
                                      <p:cBhvr>
                                        <p:cTn id="36" dur="500" fill="hold"/>
                                        <p:tgtEl>
                                          <p:spTgt spid="11275"/>
                                        </p:tgtEl>
                                        <p:attrNameLst>
                                          <p:attrName>ppt_y</p:attrName>
                                        </p:attrNameLst>
                                      </p:cBhvr>
                                      <p:tavLst>
                                        <p:tav tm="100000">
                                          <p:val>
                                            <p:strVal val="1+#ppt_h/2"/>
                                          </p:val>
                                        </p:tav>
                                        <p:tav>
                                          <p:val>
                                            <p:strVal val="#ppt_y"/>
                                          </p:val>
                                        </p:tav>
                                      </p:tavLst>
                                    </p:anim>
                                  </p:childTnLst>
                                </p:cTn>
                              </p:par>
                              <p:par>
                                <p:cTn id="37" presetID="2" presetClass="entr" presetSubtype="4" fill="hold" nodeType="withEffect">
                                  <p:stCondLst>
                                    <p:cond delay="0"/>
                                  </p:stCondLst>
                                  <p:childTnLst>
                                    <p:set>
                                      <p:cBhvr additive="repl">
                                        <p:cTn id="38" dur="1" fill="hold">
                                          <p:stCondLst>
                                            <p:cond delay="0"/>
                                          </p:stCondLst>
                                        </p:cTn>
                                        <p:tgtEl>
                                          <p:spTgt spid="11294"/>
                                        </p:tgtEl>
                                        <p:attrNameLst>
                                          <p:attrName>style.visibility</p:attrName>
                                        </p:attrNameLst>
                                      </p:cBhvr>
                                      <p:to>
                                        <p:strVal val="visible"/>
                                      </p:to>
                                    </p:set>
                                    <p:anim calcmode="lin" valueType="num">
                                      <p:cBhvr>
                                        <p:cTn id="39" dur="500" fill="hold"/>
                                        <p:tgtEl>
                                          <p:spTgt spid="11294"/>
                                        </p:tgtEl>
                                        <p:attrNameLst>
                                          <p:attrName>ppt_x</p:attrName>
                                        </p:attrNameLst>
                                      </p:cBhvr>
                                      <p:tavLst>
                                        <p:tav tm="100000">
                                          <p:val>
                                            <p:strVal val="#ppt_x"/>
                                          </p:val>
                                        </p:tav>
                                        <p:tav>
                                          <p:val>
                                            <p:strVal val="#ppt_x"/>
                                          </p:val>
                                        </p:tav>
                                      </p:tavLst>
                                    </p:anim>
                                    <p:anim calcmode="lin" valueType="num">
                                      <p:cBhvr>
                                        <p:cTn id="40" dur="500" fill="hold"/>
                                        <p:tgtEl>
                                          <p:spTgt spid="11294"/>
                                        </p:tgtEl>
                                        <p:attrNameLst>
                                          <p:attrName>ppt_y</p:attrName>
                                        </p:attrNameLst>
                                      </p:cBhvr>
                                      <p:tavLst>
                                        <p:tav tm="100000">
                                          <p:val>
                                            <p:strVal val="1+#ppt_h/2"/>
                                          </p:val>
                                        </p:tav>
                                        <p:tav>
                                          <p:val>
                                            <p:strVal val="#ppt_y"/>
                                          </p:val>
                                        </p:tav>
                                      </p:tavLst>
                                    </p:anim>
                                  </p:childTnLst>
                                </p:cTn>
                              </p:par>
                              <p:par>
                                <p:cTn id="41" presetID="2" presetClass="entr" presetSubtype="4" fill="hold" nodeType="withEffect">
                                  <p:stCondLst>
                                    <p:cond delay="0"/>
                                  </p:stCondLst>
                                  <p:childTnLst>
                                    <p:set>
                                      <p:cBhvr additive="repl">
                                        <p:cTn id="42" dur="1" fill="hold">
                                          <p:stCondLst>
                                            <p:cond delay="0"/>
                                          </p:stCondLst>
                                        </p:cTn>
                                        <p:tgtEl>
                                          <p:spTgt spid="11295"/>
                                        </p:tgtEl>
                                        <p:attrNameLst>
                                          <p:attrName>style.visibility</p:attrName>
                                        </p:attrNameLst>
                                      </p:cBhvr>
                                      <p:to>
                                        <p:strVal val="visible"/>
                                      </p:to>
                                    </p:set>
                                    <p:anim calcmode="lin" valueType="num">
                                      <p:cBhvr>
                                        <p:cTn id="43" dur="500" fill="hold"/>
                                        <p:tgtEl>
                                          <p:spTgt spid="11295"/>
                                        </p:tgtEl>
                                        <p:attrNameLst>
                                          <p:attrName>ppt_x</p:attrName>
                                        </p:attrNameLst>
                                      </p:cBhvr>
                                      <p:tavLst>
                                        <p:tav tm="100000">
                                          <p:val>
                                            <p:strVal val="#ppt_x"/>
                                          </p:val>
                                        </p:tav>
                                        <p:tav>
                                          <p:val>
                                            <p:strVal val="#ppt_x"/>
                                          </p:val>
                                        </p:tav>
                                      </p:tavLst>
                                    </p:anim>
                                    <p:anim calcmode="lin" valueType="num">
                                      <p:cBhvr>
                                        <p:cTn id="44" dur="500" fill="hold"/>
                                        <p:tgtEl>
                                          <p:spTgt spid="11295"/>
                                        </p:tgtEl>
                                        <p:attrNameLst>
                                          <p:attrName>ppt_y</p:attrName>
                                        </p:attrNameLst>
                                      </p:cBhvr>
                                      <p:tavLst>
                                        <p:tav tm="100000">
                                          <p:val>
                                            <p:strVal val="1+#ppt_h/2"/>
                                          </p:val>
                                        </p:tav>
                                        <p:tav>
                                          <p:val>
                                            <p:strVal val="#ppt_y"/>
                                          </p:val>
                                        </p:tav>
                                      </p:tavLst>
                                    </p:anim>
                                  </p:childTnLst>
                                </p:cTn>
                              </p:par>
                              <p:par>
                                <p:cTn id="45" presetID="2" presetClass="entr" presetSubtype="4" fill="hold" grpId="0" nodeType="withEffect">
                                  <p:stCondLst>
                                    <p:cond delay="0"/>
                                  </p:stCondLst>
                                  <p:childTnLst>
                                    <p:set>
                                      <p:cBhvr additive="repl">
                                        <p:cTn id="46" dur="1" fill="hold">
                                          <p:stCondLst>
                                            <p:cond delay="0"/>
                                          </p:stCondLst>
                                        </p:cTn>
                                        <p:tgtEl>
                                          <p:spTgt spid="11296"/>
                                        </p:tgtEl>
                                        <p:attrNameLst>
                                          <p:attrName>style.visibility</p:attrName>
                                        </p:attrNameLst>
                                      </p:cBhvr>
                                      <p:to>
                                        <p:strVal val="visible"/>
                                      </p:to>
                                    </p:set>
                                    <p:anim calcmode="lin" valueType="num">
                                      <p:cBhvr>
                                        <p:cTn id="47" dur="500" fill="hold"/>
                                        <p:tgtEl>
                                          <p:spTgt spid="11296"/>
                                        </p:tgtEl>
                                        <p:attrNameLst>
                                          <p:attrName>ppt_x</p:attrName>
                                        </p:attrNameLst>
                                      </p:cBhvr>
                                      <p:tavLst>
                                        <p:tav tm="100000">
                                          <p:val>
                                            <p:strVal val="#ppt_x"/>
                                          </p:val>
                                        </p:tav>
                                        <p:tav>
                                          <p:val>
                                            <p:strVal val="#ppt_x"/>
                                          </p:val>
                                        </p:tav>
                                      </p:tavLst>
                                    </p:anim>
                                    <p:anim calcmode="lin" valueType="num">
                                      <p:cBhvr>
                                        <p:cTn id="48" dur="500" fill="hold"/>
                                        <p:tgtEl>
                                          <p:spTgt spid="11296"/>
                                        </p:tgtEl>
                                        <p:attrNameLst>
                                          <p:attrName>ppt_y</p:attrName>
                                        </p:attrNameLst>
                                      </p:cBhvr>
                                      <p:tavLst>
                                        <p:tav tm="100000">
                                          <p:val>
                                            <p:strVal val="1+#ppt_h/2"/>
                                          </p:val>
                                        </p:tav>
                                        <p:tav>
                                          <p:val>
                                            <p:strVal val="#ppt_y"/>
                                          </p:val>
                                        </p:tav>
                                      </p:tavLst>
                                    </p:anim>
                                  </p:childTnLst>
                                </p:cTn>
                              </p:par>
                              <p:par>
                                <p:cTn id="49" presetID="2" presetClass="entr" presetSubtype="4" fill="hold" nodeType="withEffect">
                                  <p:stCondLst>
                                    <p:cond delay="0"/>
                                  </p:stCondLst>
                                  <p:childTnLst>
                                    <p:set>
                                      <p:cBhvr additive="repl">
                                        <p:cTn id="50" dur="1" fill="hold">
                                          <p:stCondLst>
                                            <p:cond delay="0"/>
                                          </p:stCondLst>
                                        </p:cTn>
                                        <p:tgtEl>
                                          <p:spTgt spid="11297"/>
                                        </p:tgtEl>
                                        <p:attrNameLst>
                                          <p:attrName>style.visibility</p:attrName>
                                        </p:attrNameLst>
                                      </p:cBhvr>
                                      <p:to>
                                        <p:strVal val="visible"/>
                                      </p:to>
                                    </p:set>
                                    <p:anim calcmode="lin" valueType="num">
                                      <p:cBhvr>
                                        <p:cTn id="51" dur="500" fill="hold"/>
                                        <p:tgtEl>
                                          <p:spTgt spid="11297"/>
                                        </p:tgtEl>
                                        <p:attrNameLst>
                                          <p:attrName>ppt_x</p:attrName>
                                        </p:attrNameLst>
                                      </p:cBhvr>
                                      <p:tavLst>
                                        <p:tav tm="100000">
                                          <p:val>
                                            <p:strVal val="#ppt_x"/>
                                          </p:val>
                                        </p:tav>
                                        <p:tav>
                                          <p:val>
                                            <p:strVal val="#ppt_x"/>
                                          </p:val>
                                        </p:tav>
                                      </p:tavLst>
                                    </p:anim>
                                    <p:anim calcmode="lin" valueType="num">
                                      <p:cBhvr>
                                        <p:cTn id="52" dur="500" fill="hold"/>
                                        <p:tgtEl>
                                          <p:spTgt spid="11297"/>
                                        </p:tgtEl>
                                        <p:attrNameLst>
                                          <p:attrName>ppt_y</p:attrName>
                                        </p:attrNameLst>
                                      </p:cBhvr>
                                      <p:tavLst>
                                        <p:tav tm="100000">
                                          <p:val>
                                            <p:strVal val="1+#ppt_h/2"/>
                                          </p:val>
                                        </p:tav>
                                        <p:tav>
                                          <p:val>
                                            <p:strVal val="#ppt_y"/>
                                          </p:val>
                                        </p:tav>
                                      </p:tavLst>
                                    </p:anim>
                                  </p:childTnLst>
                                </p:cTn>
                              </p:par>
                              <p:par>
                                <p:cTn id="53" presetID="2" presetClass="entr" presetSubtype="4" fill="hold" nodeType="withEffect">
                                  <p:stCondLst>
                                    <p:cond delay="0"/>
                                  </p:stCondLst>
                                  <p:childTnLst>
                                    <p:set>
                                      <p:cBhvr additive="repl">
                                        <p:cTn id="54" dur="1" fill="hold">
                                          <p:stCondLst>
                                            <p:cond delay="0"/>
                                          </p:stCondLst>
                                        </p:cTn>
                                        <p:tgtEl>
                                          <p:spTgt spid="36"/>
                                        </p:tgtEl>
                                        <p:attrNameLst>
                                          <p:attrName>style.visibility</p:attrName>
                                        </p:attrNameLst>
                                      </p:cBhvr>
                                      <p:to>
                                        <p:strVal val="visible"/>
                                      </p:to>
                                    </p:set>
                                    <p:anim calcmode="lin" valueType="num">
                                      <p:cBhvr>
                                        <p:cTn id="55" dur="500" fill="hold"/>
                                        <p:tgtEl>
                                          <p:spTgt spid="36"/>
                                        </p:tgtEl>
                                        <p:attrNameLst>
                                          <p:attrName>ppt_x</p:attrName>
                                        </p:attrNameLst>
                                      </p:cBhvr>
                                      <p:tavLst>
                                        <p:tav tm="100000">
                                          <p:val>
                                            <p:strVal val="#ppt_x"/>
                                          </p:val>
                                        </p:tav>
                                        <p:tav>
                                          <p:val>
                                            <p:strVal val="#ppt_x"/>
                                          </p:val>
                                        </p:tav>
                                      </p:tavLst>
                                    </p:anim>
                                    <p:anim calcmode="lin" valueType="num">
                                      <p:cBhvr>
                                        <p:cTn id="56" dur="500" fill="hold"/>
                                        <p:tgtEl>
                                          <p:spTgt spid="36"/>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animBg="1"/>
      <p:bldP spid="11274" grpId="0" animBg="1"/>
      <p:bldP spid="11276" grpId="0" animBg="1"/>
      <p:bldP spid="1129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6AB03-480B-4742-9553-9D36A3194D64}"/>
              </a:ext>
            </a:extLst>
          </p:cNvPr>
          <p:cNvSpPr>
            <a:spLocks noGrp="1"/>
          </p:cNvSpPr>
          <p:nvPr>
            <p:ph type="title"/>
          </p:nvPr>
        </p:nvSpPr>
        <p:spPr/>
        <p:txBody>
          <a:bodyPr/>
          <a:lstStyle/>
          <a:p>
            <a:r>
              <a:rPr lang="en-US" dirty="0"/>
              <a:t>SEA Delta-DOR Executive Summary</a:t>
            </a:r>
          </a:p>
        </p:txBody>
      </p:sp>
      <p:sp>
        <p:nvSpPr>
          <p:cNvPr id="3" name="Content Placeholder 2">
            <a:extLst>
              <a:ext uri="{FF2B5EF4-FFF2-40B4-BE49-F238E27FC236}">
                <a16:creationId xmlns:a16="http://schemas.microsoft.com/office/drawing/2014/main" id="{4C9735EC-D4A5-5D4A-A5E4-8BAB66FFE8D1}"/>
              </a:ext>
            </a:extLst>
          </p:cNvPr>
          <p:cNvSpPr>
            <a:spLocks noGrp="1"/>
          </p:cNvSpPr>
          <p:nvPr>
            <p:ph idx="1"/>
          </p:nvPr>
        </p:nvSpPr>
        <p:spPr>
          <a:xfrm>
            <a:off x="834515" y="1052736"/>
            <a:ext cx="10292540" cy="5544616"/>
          </a:xfrm>
        </p:spPr>
        <p:txBody>
          <a:bodyPr/>
          <a:lstStyle/>
          <a:p>
            <a:pPr marL="0" indent="0">
              <a:buNone/>
            </a:pPr>
            <a:endParaRPr lang="en-US" sz="1600" dirty="0"/>
          </a:p>
          <a:p>
            <a:pPr marL="0" indent="0">
              <a:buNone/>
            </a:pPr>
            <a:r>
              <a:rPr lang="en-US" dirty="0"/>
              <a:t>Achievements for this meeting cycle: </a:t>
            </a:r>
          </a:p>
          <a:p>
            <a:pPr lvl="1">
              <a:spcBef>
                <a:spcPts val="1200"/>
              </a:spcBef>
            </a:pPr>
            <a:r>
              <a:rPr lang="en-US" sz="1400" dirty="0"/>
              <a:t>Delta-DOR MB Architecture: Internal WG review completed and book updated. WG resolves that MB is ready for publication</a:t>
            </a:r>
          </a:p>
          <a:p>
            <a:pPr lvl="1">
              <a:spcBef>
                <a:spcPts val="1200"/>
              </a:spcBef>
            </a:pPr>
            <a:r>
              <a:rPr lang="en-US" sz="1400" dirty="0"/>
              <a:t>Delta-DOR MB Ops: Discussion continues within WG + dedicated session with CSSM WG </a:t>
            </a:r>
          </a:p>
          <a:p>
            <a:pPr lvl="1">
              <a:spcBef>
                <a:spcPts val="1200"/>
              </a:spcBef>
            </a:pPr>
            <a:r>
              <a:rPr lang="en-US" sz="1400" dirty="0"/>
              <a:t>Delta-DOR RDEF BB: Discussion continues within WG</a:t>
            </a:r>
          </a:p>
          <a:p>
            <a:pPr lvl="1">
              <a:spcBef>
                <a:spcPts val="1200"/>
              </a:spcBef>
            </a:pPr>
            <a:r>
              <a:rPr lang="en-US" sz="1400" dirty="0"/>
              <a:t>Draft YB by JPL regarding recommendation 2.5.7B discussed with RFM WG</a:t>
            </a:r>
          </a:p>
          <a:p>
            <a:pPr lvl="1">
              <a:spcBef>
                <a:spcPts val="1200"/>
              </a:spcBef>
            </a:pPr>
            <a:r>
              <a:rPr lang="en-US" sz="1400" dirty="0"/>
              <a:t>Cross support activities reviewed</a:t>
            </a:r>
          </a:p>
          <a:p>
            <a:pPr lvl="1">
              <a:spcBef>
                <a:spcPts val="1200"/>
              </a:spcBef>
            </a:pPr>
            <a:r>
              <a:rPr lang="en-US" sz="1400" dirty="0"/>
              <a:t>Quasar flux calculations discussed, as input to quasar database for mixed baselines</a:t>
            </a:r>
          </a:p>
          <a:p>
            <a:pPr marL="457200" lvl="1" indent="0">
              <a:buNone/>
            </a:pPr>
            <a:endParaRPr lang="en-US" sz="1600" dirty="0"/>
          </a:p>
          <a:p>
            <a:pPr marL="0" indent="0">
              <a:buNone/>
            </a:pPr>
            <a:r>
              <a:rPr lang="en-US" dirty="0"/>
              <a:t>Main issues:</a:t>
            </a:r>
          </a:p>
          <a:p>
            <a:pPr lvl="1">
              <a:spcBef>
                <a:spcPts val="1200"/>
              </a:spcBef>
            </a:pPr>
            <a:r>
              <a:rPr lang="en-US" sz="1400" dirty="0"/>
              <a:t>Alignment between DDOR books (RDEF BB and MB Ops) and SANA registries: Use of common nomenclature and addition of new fields (e.g. acceptable </a:t>
            </a:r>
            <a:r>
              <a:rPr lang="en-GB" altLang="en-US" sz="1400" dirty="0"/>
              <a:t>Spacecraft and Aperture abbreviations, new DDOR baselines).</a:t>
            </a:r>
          </a:p>
          <a:p>
            <a:pPr lvl="1">
              <a:spcBef>
                <a:spcPts val="1200"/>
              </a:spcBef>
            </a:pPr>
            <a:r>
              <a:rPr lang="en-US" sz="1400" dirty="0"/>
              <a:t>Deviations between current HW implementations (as required for YBs) and recommendation 2.5.7B (DOR tone frequency in </a:t>
            </a:r>
            <a:r>
              <a:rPr lang="en-US" sz="1400" dirty="0" err="1"/>
              <a:t>Ka</a:t>
            </a:r>
            <a:r>
              <a:rPr lang="en-US" sz="1400" dirty="0"/>
              <a:t>-Band, roll-off factor of Square Root Raised Cosine filter). Ka DOR tone frequency in particular is demanding for a digital implementation.</a:t>
            </a:r>
          </a:p>
          <a:p>
            <a:pPr lvl="1">
              <a:spcBef>
                <a:spcPts val="1200"/>
              </a:spcBef>
            </a:pPr>
            <a:r>
              <a:rPr lang="en-US" sz="1400" dirty="0"/>
              <a:t>N.B. not clear that limitations of current SW Defined Radio prototypes should be used to limit proposed tone performance that allows for future higher resolution performance.</a:t>
            </a:r>
          </a:p>
          <a:p>
            <a:pPr lvl="1"/>
            <a:endParaRPr lang="en-US" sz="1400" dirty="0"/>
          </a:p>
          <a:p>
            <a:endParaRPr lang="en-US" dirty="0"/>
          </a:p>
        </p:txBody>
      </p:sp>
    </p:spTree>
    <p:extLst>
      <p:ext uri="{BB962C8B-B14F-4D97-AF65-F5344CB8AC3E}">
        <p14:creationId xmlns:p14="http://schemas.microsoft.com/office/powerpoint/2010/main" val="722428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639616" y="3789040"/>
            <a:ext cx="7199684" cy="2664160"/>
          </a:xfrm>
          <a:prstGeom prst="rect">
            <a:avLst/>
          </a:prstGeom>
        </p:spPr>
      </p:pic>
      <p:sp>
        <p:nvSpPr>
          <p:cNvPr id="7" name="Content Placeholder 2">
            <a:extLst>
              <a:ext uri="{FF2B5EF4-FFF2-40B4-BE49-F238E27FC236}">
                <a16:creationId xmlns:a16="http://schemas.microsoft.com/office/drawing/2014/main" id="{4C9735EC-D4A5-5D4A-A5E4-8BAB66FFE8D1}"/>
              </a:ext>
            </a:extLst>
          </p:cNvPr>
          <p:cNvSpPr>
            <a:spLocks noGrp="1"/>
          </p:cNvSpPr>
          <p:nvPr>
            <p:ph idx="1"/>
          </p:nvPr>
        </p:nvSpPr>
        <p:spPr>
          <a:xfrm>
            <a:off x="2064668" y="1521660"/>
            <a:ext cx="8062664" cy="1259269"/>
          </a:xfrm>
        </p:spPr>
        <p:txBody>
          <a:bodyPr/>
          <a:lstStyle/>
          <a:p>
            <a:pPr marL="0" indent="0">
              <a:buNone/>
            </a:pPr>
            <a:r>
              <a:rPr lang="en-US" dirty="0"/>
              <a:t>Resolutions agreed upon this meeting</a:t>
            </a:r>
          </a:p>
          <a:p>
            <a:pPr lvl="1">
              <a:spcBef>
                <a:spcPts val="1200"/>
              </a:spcBef>
            </a:pPr>
            <a:r>
              <a:rPr lang="en-US" sz="1600" dirty="0"/>
              <a:t>506.2 ready for publication (submission to AD for further processing has been agreed)</a:t>
            </a:r>
          </a:p>
          <a:p>
            <a:pPr marL="0" indent="0">
              <a:spcBef>
                <a:spcPts val="1200"/>
              </a:spcBef>
              <a:buNone/>
            </a:pPr>
            <a:endParaRPr lang="en-US" dirty="0"/>
          </a:p>
          <a:p>
            <a:pPr marL="0" indent="0">
              <a:spcBef>
                <a:spcPts val="1200"/>
              </a:spcBef>
              <a:buNone/>
            </a:pPr>
            <a:r>
              <a:rPr lang="en-US" dirty="0"/>
              <a:t>Planning (only approved projects):</a:t>
            </a:r>
          </a:p>
          <a:p>
            <a:pPr marL="0" indent="0">
              <a:spcBef>
                <a:spcPts val="1200"/>
              </a:spcBef>
              <a:buNone/>
            </a:pPr>
            <a:endParaRPr lang="en-US" dirty="0"/>
          </a:p>
          <a:p>
            <a:pPr marL="0" indent="0">
              <a:spcBef>
                <a:spcPts val="1200"/>
              </a:spcBef>
              <a:buNone/>
            </a:pPr>
            <a:endParaRPr lang="en-US" dirty="0"/>
          </a:p>
        </p:txBody>
      </p:sp>
      <p:sp>
        <p:nvSpPr>
          <p:cNvPr id="8" name="Title 1">
            <a:extLst>
              <a:ext uri="{FF2B5EF4-FFF2-40B4-BE49-F238E27FC236}">
                <a16:creationId xmlns:a16="http://schemas.microsoft.com/office/drawing/2014/main" id="{5BC6AB03-480B-4742-9553-9D36A3194D64}"/>
              </a:ext>
            </a:extLst>
          </p:cNvPr>
          <p:cNvSpPr txBox="1">
            <a:spLocks/>
          </p:cNvSpPr>
          <p:nvPr/>
        </p:nvSpPr>
        <p:spPr bwMode="auto">
          <a:xfrm>
            <a:off x="2209800" y="304800"/>
            <a:ext cx="7772400" cy="914400"/>
          </a:xfrm>
          <a:prstGeom prst="rect">
            <a:avLst/>
          </a:prstGeom>
        </p:spPr>
        <p:txBody>
          <a:bodyPr/>
          <a:lstStyle>
            <a:lvl1pPr algn="ctr" eaLnBrk="0" hangingPunct="0">
              <a:lnSpc>
                <a:spcPct val="90000"/>
              </a:lnSpc>
              <a:defRPr sz="2500">
                <a:effectLst>
                  <a:outerShdw blurRad="38100" dist="38100" dir="2700000" algn="tl">
                    <a:srgbClr val="000000">
                      <a:alpha val="43137"/>
                    </a:srgbClr>
                  </a:outerShdw>
                </a:effectLst>
                <a:latin typeface="+mj-lt"/>
                <a:ea typeface="+mj-ea"/>
                <a:cs typeface="+mj-cs"/>
              </a:defRPr>
            </a:lvl1pPr>
            <a:lvl2pPr algn="ctr" eaLnBrk="0" hangingPunct="0">
              <a:lnSpc>
                <a:spcPct val="90000"/>
              </a:lnSpc>
              <a:defRPr sz="2500">
                <a:solidFill>
                  <a:schemeClr val="hlink"/>
                </a:solidFill>
              </a:defRPr>
            </a:lvl2pPr>
            <a:lvl3pPr algn="ctr" eaLnBrk="0" hangingPunct="0">
              <a:lnSpc>
                <a:spcPct val="90000"/>
              </a:lnSpc>
              <a:defRPr sz="2500">
                <a:solidFill>
                  <a:schemeClr val="hlink"/>
                </a:solidFill>
              </a:defRPr>
            </a:lvl3pPr>
            <a:lvl4pPr algn="ctr" eaLnBrk="0" hangingPunct="0">
              <a:lnSpc>
                <a:spcPct val="90000"/>
              </a:lnSpc>
              <a:defRPr sz="2500">
                <a:solidFill>
                  <a:schemeClr val="hlink"/>
                </a:solidFill>
              </a:defRPr>
            </a:lvl4pPr>
            <a:lvl5pPr algn="ctr" eaLnBrk="0" hangingPunct="0">
              <a:lnSpc>
                <a:spcPct val="90000"/>
              </a:lnSpc>
              <a:defRPr sz="2500">
                <a:solidFill>
                  <a:schemeClr val="hlink"/>
                </a:solidFill>
              </a:defRPr>
            </a:lvl5pPr>
            <a:lvl6pPr marL="457200" algn="ctr" eaLnBrk="0" fontAlgn="base" hangingPunct="0">
              <a:lnSpc>
                <a:spcPct val="90000"/>
              </a:lnSpc>
              <a:spcBef>
                <a:spcPct val="0"/>
              </a:spcBef>
              <a:spcAft>
                <a:spcPct val="0"/>
              </a:spcAft>
              <a:defRPr sz="2500">
                <a:solidFill>
                  <a:schemeClr val="hlink"/>
                </a:solidFill>
              </a:defRPr>
            </a:lvl6pPr>
            <a:lvl7pPr marL="914400" algn="ctr" eaLnBrk="0" fontAlgn="base" hangingPunct="0">
              <a:lnSpc>
                <a:spcPct val="90000"/>
              </a:lnSpc>
              <a:spcBef>
                <a:spcPct val="0"/>
              </a:spcBef>
              <a:spcAft>
                <a:spcPct val="0"/>
              </a:spcAft>
              <a:defRPr sz="2500">
                <a:solidFill>
                  <a:schemeClr val="hlink"/>
                </a:solidFill>
              </a:defRPr>
            </a:lvl7pPr>
            <a:lvl8pPr marL="1371600" algn="ctr" eaLnBrk="0" fontAlgn="base" hangingPunct="0">
              <a:lnSpc>
                <a:spcPct val="90000"/>
              </a:lnSpc>
              <a:spcBef>
                <a:spcPct val="0"/>
              </a:spcBef>
              <a:spcAft>
                <a:spcPct val="0"/>
              </a:spcAft>
              <a:defRPr sz="2500">
                <a:solidFill>
                  <a:schemeClr val="hlink"/>
                </a:solidFill>
              </a:defRPr>
            </a:lvl8pPr>
            <a:lvl9pPr marL="1828800" algn="ctr" eaLnBrk="0" fontAlgn="base" hangingPunct="0">
              <a:lnSpc>
                <a:spcPct val="90000"/>
              </a:lnSpc>
              <a:spcBef>
                <a:spcPct val="0"/>
              </a:spcBef>
              <a:spcAft>
                <a:spcPct val="0"/>
              </a:spcAft>
              <a:defRPr sz="2500">
                <a:solidFill>
                  <a:schemeClr val="hlink"/>
                </a:solidFill>
              </a:defRPr>
            </a:lvl9pPr>
          </a:lstStyle>
          <a:p>
            <a:r>
              <a:rPr lang="en-US" dirty="0"/>
              <a:t>Delta-DOR Executive Summary, </a:t>
            </a:r>
            <a:r>
              <a:rPr lang="en-US" dirty="0" err="1"/>
              <a:t>contd</a:t>
            </a:r>
            <a:endParaRPr lang="en-US" dirty="0"/>
          </a:p>
        </p:txBody>
      </p:sp>
      <p:sp>
        <p:nvSpPr>
          <p:cNvPr id="2" name="Date Placeholder 1">
            <a:extLst>
              <a:ext uri="{FF2B5EF4-FFF2-40B4-BE49-F238E27FC236}">
                <a16:creationId xmlns:a16="http://schemas.microsoft.com/office/drawing/2014/main" id="{578AEEC6-4A99-6A43-8D5D-5F4821F6A127}"/>
              </a:ext>
            </a:extLst>
          </p:cNvPr>
          <p:cNvSpPr>
            <a:spLocks noGrp="1"/>
          </p:cNvSpPr>
          <p:nvPr>
            <p:ph type="dt" sz="half" idx="10"/>
          </p:nvPr>
        </p:nvSpPr>
        <p:spPr/>
        <p:txBody>
          <a:bodyPr/>
          <a:lstStyle/>
          <a:p>
            <a:pPr>
              <a:defRPr/>
            </a:pPr>
            <a:r>
              <a:rPr lang="en-US" altLang="ja-JP"/>
              <a:t>6/15/21</a:t>
            </a:r>
            <a:endParaRPr lang="en-US" altLang="ja-JP" dirty="0"/>
          </a:p>
        </p:txBody>
      </p:sp>
      <p:sp>
        <p:nvSpPr>
          <p:cNvPr id="4" name="Slide Number Placeholder 3">
            <a:extLst>
              <a:ext uri="{FF2B5EF4-FFF2-40B4-BE49-F238E27FC236}">
                <a16:creationId xmlns:a16="http://schemas.microsoft.com/office/drawing/2014/main" id="{63B1EA58-0BD7-974C-A3D7-0A697C7D3F47}"/>
              </a:ext>
            </a:extLst>
          </p:cNvPr>
          <p:cNvSpPr>
            <a:spLocks noGrp="1"/>
          </p:cNvSpPr>
          <p:nvPr>
            <p:ph type="sldNum" sz="quarter" idx="12"/>
          </p:nvPr>
        </p:nvSpPr>
        <p:spPr/>
        <p:txBody>
          <a:bodyPr/>
          <a:lstStyle/>
          <a:p>
            <a:pPr>
              <a:defRPr/>
            </a:pPr>
            <a:fld id="{53CA6FD6-1252-DF49-ADE8-EBC00A7BD399}" type="slidenum">
              <a:rPr lang="en-US" altLang="ja-JP" smtClean="0"/>
              <a:pPr>
                <a:defRPr/>
              </a:pPr>
              <a:t>12</a:t>
            </a:fld>
            <a:endParaRPr lang="en-US" altLang="ja-JP"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678444" y="817460"/>
            <a:ext cx="8872537" cy="60405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spcBef>
                <a:spcPts val="0"/>
              </a:spcBef>
            </a:pPr>
            <a:r>
              <a:rPr lang="en-US" sz="1400" dirty="0"/>
              <a:t>Goals for this meeting cycle</a:t>
            </a:r>
            <a:r>
              <a:rPr lang="en-US" sz="1400" b="0" dirty="0"/>
              <a:t>: Convince ESA and JAXA to provide inputs for the mission survey of time management requirements. Identify remaining missing sections of Time Management Green Book, and plan for completing them by late summer.</a:t>
            </a:r>
            <a:endParaRPr lang="en-US" sz="1400" b="0" dirty="0">
              <a:latin typeface="Arial" pitchFamily="34" charset="0"/>
              <a:cs typeface="Arial" pitchFamily="34" charset="0"/>
              <a:sym typeface="Arial" pitchFamily="34" charset="0"/>
            </a:endParaRPr>
          </a:p>
          <a:p>
            <a:pPr marL="747713" lvl="1" indent="-290513">
              <a:lnSpc>
                <a:spcPct val="120000"/>
              </a:lnSpc>
              <a:spcBef>
                <a:spcPts val="0"/>
              </a:spcBef>
              <a:buSzPct val="95000"/>
              <a:buFont typeface="ArialMT" charset="0"/>
              <a:buChar char="•"/>
            </a:pPr>
            <a:endParaRPr lang="en-US" sz="1400" b="0" dirty="0"/>
          </a:p>
          <a:p>
            <a:pPr>
              <a:lnSpc>
                <a:spcPct val="120000"/>
              </a:lnSpc>
              <a:spcBef>
                <a:spcPts val="0"/>
              </a:spcBef>
              <a:buSzPct val="95000"/>
            </a:pPr>
            <a:r>
              <a:rPr lang="en-US" sz="1400" dirty="0"/>
              <a:t>Working Group Status</a:t>
            </a:r>
            <a:r>
              <a:rPr lang="en-US" sz="1400" b="0" dirty="0"/>
              <a:t>:</a:t>
            </a:r>
            <a:endParaRPr lang="en-US" sz="14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400" b="0" dirty="0"/>
              <a:t>The Time Management Working Group met on May 24, 2021, 6 – 9 am PDT.</a:t>
            </a:r>
          </a:p>
          <a:p>
            <a:pPr marL="747713" lvl="1" indent="-290513">
              <a:lnSpc>
                <a:spcPct val="120000"/>
              </a:lnSpc>
              <a:spcBef>
                <a:spcPts val="0"/>
              </a:spcBef>
              <a:buClr>
                <a:srgbClr val="000000"/>
              </a:buClr>
              <a:buSzPct val="95000"/>
              <a:buFont typeface="ArialMT" charset="0"/>
              <a:buChar char="•"/>
            </a:pPr>
            <a:r>
              <a:rPr lang="en-US" sz="1400" b="0" dirty="0"/>
              <a:t>Green Book is nearly complete, but 10 open action items remain.</a:t>
            </a:r>
          </a:p>
          <a:p>
            <a:pPr marL="747713" lvl="1" indent="-290513">
              <a:lnSpc>
                <a:spcPct val="120000"/>
              </a:lnSpc>
              <a:spcBef>
                <a:spcPts val="0"/>
              </a:spcBef>
              <a:buClr>
                <a:srgbClr val="000000"/>
              </a:buClr>
              <a:buSzPct val="95000"/>
              <a:buFont typeface="ArialMT" charset="0"/>
              <a:buChar char="•"/>
            </a:pPr>
            <a:r>
              <a:rPr lang="en-US" sz="1400" b="0" dirty="0"/>
              <a:t>WG has plans to close action items by late summer.</a:t>
            </a:r>
          </a:p>
          <a:p>
            <a:pPr>
              <a:lnSpc>
                <a:spcPct val="120000"/>
              </a:lnSpc>
              <a:spcBef>
                <a:spcPts val="0"/>
              </a:spcBef>
            </a:pPr>
            <a:r>
              <a:rPr lang="en-US" sz="1400" dirty="0"/>
              <a:t>Problems and Issues</a:t>
            </a:r>
            <a:r>
              <a:rPr lang="en-US" sz="1400" b="0" dirty="0"/>
              <a:t>:</a:t>
            </a:r>
          </a:p>
          <a:p>
            <a:pPr marL="747713" lvl="1" indent="-290513">
              <a:lnSpc>
                <a:spcPct val="120000"/>
              </a:lnSpc>
              <a:spcBef>
                <a:spcPts val="0"/>
              </a:spcBef>
              <a:buClr>
                <a:srgbClr val="000000"/>
              </a:buClr>
              <a:buSzPct val="95000"/>
              <a:buFont typeface="ArialMT" charset="0"/>
              <a:buChar char="•"/>
            </a:pPr>
            <a:r>
              <a:rPr lang="en-US" sz="1400" b="0" dirty="0"/>
              <a:t>NA</a:t>
            </a:r>
          </a:p>
          <a:p>
            <a:pPr>
              <a:lnSpc>
                <a:spcPct val="120000"/>
              </a:lnSpc>
              <a:spcBef>
                <a:spcPts val="0"/>
              </a:spcBef>
            </a:pPr>
            <a:r>
              <a:rPr lang="en-US" sz="1400" dirty="0"/>
              <a:t>Planning:</a:t>
            </a:r>
          </a:p>
          <a:p>
            <a:pPr>
              <a:lnSpc>
                <a:spcPct val="120000"/>
              </a:lnSpc>
              <a:spcBef>
                <a:spcPts val="0"/>
              </a:spcBef>
            </a:pPr>
            <a:endParaRPr lang="en-US" sz="1400" dirty="0"/>
          </a:p>
          <a:p>
            <a:pPr>
              <a:lnSpc>
                <a:spcPct val="120000"/>
              </a:lnSpc>
              <a:spcBef>
                <a:spcPts val="0"/>
              </a:spcBef>
            </a:pPr>
            <a:endParaRPr lang="en-US" sz="1400" dirty="0"/>
          </a:p>
          <a:p>
            <a:pPr>
              <a:lnSpc>
                <a:spcPct val="120000"/>
              </a:lnSpc>
              <a:spcBef>
                <a:spcPts val="0"/>
              </a:spcBef>
            </a:pPr>
            <a:endParaRPr lang="en-US" sz="1400" dirty="0"/>
          </a:p>
          <a:p>
            <a:pPr>
              <a:lnSpc>
                <a:spcPct val="120000"/>
              </a:lnSpc>
              <a:spcBef>
                <a:spcPts val="0"/>
              </a:spcBef>
            </a:pPr>
            <a:endParaRPr lang="en-US" sz="1400" dirty="0"/>
          </a:p>
          <a:p>
            <a:pPr>
              <a:lnSpc>
                <a:spcPct val="120000"/>
              </a:lnSpc>
              <a:spcBef>
                <a:spcPts val="0"/>
              </a:spcBef>
            </a:pPr>
            <a:endParaRPr lang="en-US" sz="1400" dirty="0"/>
          </a:p>
          <a:p>
            <a:pPr>
              <a:lnSpc>
                <a:spcPct val="120000"/>
              </a:lnSpc>
              <a:spcBef>
                <a:spcPts val="0"/>
              </a:spcBef>
            </a:pPr>
            <a:endParaRPr lang="en-US" sz="1400" dirty="0"/>
          </a:p>
          <a:p>
            <a:pPr>
              <a:lnSpc>
                <a:spcPct val="120000"/>
              </a:lnSpc>
              <a:spcBef>
                <a:spcPts val="0"/>
              </a:spcBef>
            </a:pPr>
            <a:endParaRPr lang="en-US" sz="1400" dirty="0"/>
          </a:p>
          <a:p>
            <a:pPr>
              <a:lnSpc>
                <a:spcPct val="120000"/>
              </a:lnSpc>
              <a:spcBef>
                <a:spcPts val="0"/>
              </a:spcBef>
            </a:pPr>
            <a:endParaRPr lang="en-US" sz="1400" dirty="0"/>
          </a:p>
          <a:p>
            <a:pPr>
              <a:lnSpc>
                <a:spcPct val="120000"/>
              </a:lnSpc>
              <a:spcBef>
                <a:spcPts val="0"/>
              </a:spcBef>
              <a:buClr>
                <a:srgbClr val="000000"/>
              </a:buClr>
              <a:buSzPct val="95000"/>
            </a:pPr>
            <a:r>
              <a:rPr lang="en-US" sz="1400" dirty="0"/>
              <a:t>Interaction with other WGs:</a:t>
            </a:r>
          </a:p>
          <a:p>
            <a:pPr marL="628650" lvl="1" indent="-171450">
              <a:lnSpc>
                <a:spcPct val="120000"/>
              </a:lnSpc>
              <a:spcBef>
                <a:spcPts val="0"/>
              </a:spcBef>
              <a:buClr>
                <a:srgbClr val="000000"/>
              </a:buClr>
              <a:buSzPct val="95000"/>
              <a:buFont typeface="Arial" panose="020B0604020202020204" pitchFamily="34" charset="0"/>
              <a:buChar char="•"/>
            </a:pPr>
            <a:r>
              <a:rPr lang="en-US" sz="1400" b="0" dirty="0"/>
              <a:t>RFM, SLP </a:t>
            </a:r>
            <a:r>
              <a:rPr lang="en-US" sz="1400" b="0" dirty="0">
                <a:solidFill>
                  <a:srgbClr val="FF0000"/>
                </a:solidFill>
              </a:rPr>
              <a:t>(tech substance?)</a:t>
            </a:r>
          </a:p>
          <a:p>
            <a:pPr>
              <a:lnSpc>
                <a:spcPct val="120000"/>
              </a:lnSpc>
              <a:spcBef>
                <a:spcPts val="0"/>
              </a:spcBef>
              <a:buClr>
                <a:srgbClr val="000000"/>
              </a:buClr>
              <a:buSzPct val="95000"/>
            </a:pPr>
            <a:r>
              <a:rPr lang="en-US" sz="1400" dirty="0"/>
              <a:t>Resolutions:</a:t>
            </a:r>
          </a:p>
          <a:p>
            <a:pPr marL="742950" lvl="1" indent="-285750">
              <a:lnSpc>
                <a:spcPct val="120000"/>
              </a:lnSpc>
              <a:spcBef>
                <a:spcPts val="0"/>
              </a:spcBef>
              <a:buClr>
                <a:srgbClr val="000000"/>
              </a:buClr>
              <a:buSzPct val="95000"/>
              <a:buFont typeface="Arial" panose="020B0604020202020204" pitchFamily="34" charset="0"/>
              <a:buChar char="•"/>
            </a:pPr>
            <a:r>
              <a:rPr lang="en-US" sz="1400" b="0" dirty="0"/>
              <a:t>None.</a:t>
            </a:r>
          </a:p>
          <a:p>
            <a:pPr>
              <a:lnSpc>
                <a:spcPct val="120000"/>
              </a:lnSpc>
              <a:spcBef>
                <a:spcPts val="0"/>
              </a:spcBef>
            </a:pPr>
            <a:endParaRPr lang="en-US" sz="1400" dirty="0"/>
          </a:p>
          <a:p>
            <a:pPr>
              <a:lnSpc>
                <a:spcPct val="120000"/>
              </a:lnSpc>
              <a:spcBef>
                <a:spcPts val="0"/>
              </a:spcBef>
            </a:pPr>
            <a:endParaRPr lang="en-US" sz="1400" dirty="0"/>
          </a:p>
          <a:p>
            <a:pPr>
              <a:lnSpc>
                <a:spcPct val="120000"/>
              </a:lnSpc>
              <a:spcBef>
                <a:spcPts val="0"/>
              </a:spcBef>
            </a:pPr>
            <a:endParaRPr lang="en-US" sz="1400" b="0" dirty="0"/>
          </a:p>
          <a:p>
            <a:pPr>
              <a:lnSpc>
                <a:spcPct val="120000"/>
              </a:lnSpc>
              <a:spcBef>
                <a:spcPts val="0"/>
              </a:spcBef>
            </a:pPr>
            <a:endParaRPr lang="en-US" sz="1400" b="0" dirty="0"/>
          </a:p>
          <a:p>
            <a:pPr>
              <a:lnSpc>
                <a:spcPct val="120000"/>
              </a:lnSpc>
              <a:spcBef>
                <a:spcPts val="0"/>
              </a:spcBef>
            </a:pPr>
            <a:endParaRPr lang="en-US" sz="1400" b="0" dirty="0"/>
          </a:p>
          <a:p>
            <a:pPr>
              <a:lnSpc>
                <a:spcPct val="120000"/>
              </a:lnSpc>
              <a:spcBef>
                <a:spcPts val="0"/>
              </a:spcBef>
            </a:pPr>
            <a:endParaRPr lang="en-US" sz="1400" b="0" dirty="0"/>
          </a:p>
          <a:p>
            <a:pPr>
              <a:lnSpc>
                <a:spcPct val="120000"/>
              </a:lnSpc>
              <a:spcBef>
                <a:spcPts val="0"/>
              </a:spcBef>
            </a:pPr>
            <a:endParaRPr lang="en-US" sz="1400" b="0" dirty="0"/>
          </a:p>
          <a:p>
            <a:pPr>
              <a:lnSpc>
                <a:spcPct val="120000"/>
              </a:lnSpc>
              <a:spcBef>
                <a:spcPts val="0"/>
              </a:spcBef>
            </a:pPr>
            <a:endParaRPr lang="en-US" sz="1400" b="0" dirty="0"/>
          </a:p>
          <a:p>
            <a:pPr>
              <a:lnSpc>
                <a:spcPct val="120000"/>
              </a:lnSpc>
              <a:spcBef>
                <a:spcPts val="0"/>
              </a:spcBef>
              <a:buClr>
                <a:srgbClr val="000000"/>
              </a:buClr>
              <a:buSzPct val="95000"/>
            </a:pPr>
            <a:endParaRPr lang="en-US" sz="1400" b="0" dirty="0"/>
          </a:p>
        </p:txBody>
      </p:sp>
      <p:sp>
        <p:nvSpPr>
          <p:cNvPr id="6147" name="AutoShape 3"/>
          <p:cNvSpPr>
            <a:spLocks/>
          </p:cNvSpPr>
          <p:nvPr/>
        </p:nvSpPr>
        <p:spPr bwMode="auto">
          <a:xfrm>
            <a:off x="2101881" y="126170"/>
            <a:ext cx="802664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Time Management WG Executive Summary </a:t>
            </a:r>
            <a:endParaRPr lang="en-US" dirty="0"/>
          </a:p>
        </p:txBody>
      </p:sp>
      <p:graphicFrame>
        <p:nvGraphicFramePr>
          <p:cNvPr id="3" name="Table 2">
            <a:extLst>
              <a:ext uri="{FF2B5EF4-FFF2-40B4-BE49-F238E27FC236}">
                <a16:creationId xmlns:a16="http://schemas.microsoft.com/office/drawing/2014/main" id="{39960BE6-67FC-43BB-A3ED-FF04BEDD6662}"/>
              </a:ext>
            </a:extLst>
          </p:cNvPr>
          <p:cNvGraphicFramePr>
            <a:graphicFrameLocks noGrp="1"/>
          </p:cNvGraphicFramePr>
          <p:nvPr/>
        </p:nvGraphicFramePr>
        <p:xfrm>
          <a:off x="2677955" y="3505810"/>
          <a:ext cx="7607300" cy="2045334"/>
        </p:xfrm>
        <a:graphic>
          <a:graphicData uri="http://schemas.openxmlformats.org/drawingml/2006/table">
            <a:tbl>
              <a:tblPr/>
              <a:tblGrid>
                <a:gridCol w="850900">
                  <a:extLst>
                    <a:ext uri="{9D8B030D-6E8A-4147-A177-3AD203B41FA5}">
                      <a16:colId xmlns:a16="http://schemas.microsoft.com/office/drawing/2014/main" val="3069624260"/>
                    </a:ext>
                  </a:extLst>
                </a:gridCol>
                <a:gridCol w="609600">
                  <a:extLst>
                    <a:ext uri="{9D8B030D-6E8A-4147-A177-3AD203B41FA5}">
                      <a16:colId xmlns:a16="http://schemas.microsoft.com/office/drawing/2014/main" val="2057785215"/>
                    </a:ext>
                  </a:extLst>
                </a:gridCol>
                <a:gridCol w="2463800">
                  <a:extLst>
                    <a:ext uri="{9D8B030D-6E8A-4147-A177-3AD203B41FA5}">
                      <a16:colId xmlns:a16="http://schemas.microsoft.com/office/drawing/2014/main" val="3612075108"/>
                    </a:ext>
                  </a:extLst>
                </a:gridCol>
                <a:gridCol w="2133600">
                  <a:extLst>
                    <a:ext uri="{9D8B030D-6E8A-4147-A177-3AD203B41FA5}">
                      <a16:colId xmlns:a16="http://schemas.microsoft.com/office/drawing/2014/main" val="1671973799"/>
                    </a:ext>
                  </a:extLst>
                </a:gridCol>
                <a:gridCol w="1549400">
                  <a:extLst>
                    <a:ext uri="{9D8B030D-6E8A-4147-A177-3AD203B41FA5}">
                      <a16:colId xmlns:a16="http://schemas.microsoft.com/office/drawing/2014/main" val="319487295"/>
                    </a:ext>
                  </a:extLst>
                </a:gridCol>
              </a:tblGrid>
              <a:tr h="388421">
                <a:tc>
                  <a:txBody>
                    <a:bodyPr/>
                    <a:lstStyle/>
                    <a:p>
                      <a:pPr algn="ctr" fontAlgn="t"/>
                      <a:r>
                        <a:rPr lang="en-US" sz="1100" b="1" i="0" u="none" strike="noStrike" dirty="0">
                          <a:solidFill>
                            <a:srgbClr val="000000"/>
                          </a:solidFill>
                          <a:effectLst/>
                          <a:latin typeface="Calibri" panose="020F0502020204030204" pitchFamily="34" charset="0"/>
                        </a:rPr>
                        <a:t>Area and WG name</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dirty="0">
                          <a:solidFill>
                            <a:srgbClr val="000000"/>
                          </a:solidFill>
                          <a:effectLst/>
                          <a:latin typeface="Calibri" panose="020F0502020204030204" pitchFamily="34" charset="0"/>
                        </a:rPr>
                        <a:t>CCSDS Ref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dirty="0">
                          <a:solidFill>
                            <a:srgbClr val="000000"/>
                          </a:solidFill>
                          <a:effectLst/>
                          <a:latin typeface="Calibri" panose="020F0502020204030204" pitchFamily="34" charset="0"/>
                        </a:rPr>
                        <a:t>Document Title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a:solidFill>
                            <a:srgbClr val="000000"/>
                          </a:solidFill>
                          <a:effectLst/>
                          <a:latin typeface="Calibri" panose="020F0502020204030204" pitchFamily="34" charset="0"/>
                        </a:rPr>
                        <a:t>Status / Comments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dirty="0">
                          <a:solidFill>
                            <a:srgbClr val="000000"/>
                          </a:solidFill>
                          <a:effectLst/>
                          <a:latin typeface="Calibri" panose="020F0502020204030204" pitchFamily="34" charset="0"/>
                        </a:rPr>
                        <a:t>Start and / or Target Publication Date (</a:t>
                      </a:r>
                      <a:r>
                        <a:rPr lang="en-US" sz="1100" b="1" i="0" u="none" strike="noStrike" dirty="0" err="1">
                          <a:solidFill>
                            <a:srgbClr val="000000"/>
                          </a:solidFill>
                          <a:effectLst/>
                          <a:latin typeface="Calibri" panose="020F0502020204030204" pitchFamily="34" charset="0"/>
                        </a:rPr>
                        <a:t>dd</a:t>
                      </a:r>
                      <a:r>
                        <a:rPr lang="en-US" sz="1100" b="1" i="0" u="none" strike="noStrike" dirty="0">
                          <a:solidFill>
                            <a:srgbClr val="000000"/>
                          </a:solidFill>
                          <a:effectLst/>
                          <a:latin typeface="Calibri" panose="020F0502020204030204" pitchFamily="34" charset="0"/>
                        </a:rPr>
                        <a:t>/mm/year)</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6109126"/>
                  </a:ext>
                </a:extLst>
              </a:tr>
              <a:tr h="257557">
                <a:tc>
                  <a:txBody>
                    <a:bodyPr/>
                    <a:lstStyle/>
                    <a:p>
                      <a:pPr algn="ctr" fontAlgn="t"/>
                      <a:r>
                        <a:rPr lang="en-US" sz="1100" b="0" i="0" u="none" strike="noStrike" dirty="0">
                          <a:solidFill>
                            <a:srgbClr val="FFFFFF"/>
                          </a:solidFill>
                          <a:effectLst/>
                          <a:latin typeface="Calibri" panose="020F0502020204030204" pitchFamily="34" charset="0"/>
                        </a:rPr>
                        <a:t>SEA Time</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US" sz="1100" b="0" i="0" u="none" strike="noStrike" dirty="0">
                          <a:solidFill>
                            <a:srgbClr val="FFFFFF"/>
                          </a:solidFill>
                          <a:effectLst/>
                          <a:latin typeface="Calibri" panose="020F0502020204030204" pitchFamily="34" charset="0"/>
                        </a:rPr>
                        <a:t>TBD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Time Management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NASA, ESA, DLR, ROSCOSMOS provided inputs for the</a:t>
                      </a:r>
                      <a:r>
                        <a:rPr lang="en-US" sz="1100" b="0" i="0" u="none" strike="noStrike" baseline="0" dirty="0">
                          <a:solidFill>
                            <a:srgbClr val="FFFFFF"/>
                          </a:solidFill>
                          <a:effectLst/>
                          <a:latin typeface="Calibri" panose="020F0502020204030204" pitchFamily="34" charset="0"/>
                        </a:rPr>
                        <a:t> Green Book, detailing their agency methods for time management.</a:t>
                      </a:r>
                      <a:endParaRPr lang="en-US" sz="1100" b="0" i="0" u="none" strike="noStrike" dirty="0">
                        <a:solidFill>
                          <a:srgbClr val="FFFFFF"/>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Start date    10/06/2019</a:t>
                      </a:r>
                      <a:br>
                        <a:rPr lang="en-US" sz="1100" b="0" i="0" u="none" strike="noStrike" dirty="0">
                          <a:solidFill>
                            <a:srgbClr val="FFFFFF"/>
                          </a:solidFill>
                          <a:effectLst/>
                          <a:latin typeface="Calibri" panose="020F0502020204030204" pitchFamily="34" charset="0"/>
                        </a:rPr>
                      </a:br>
                      <a:r>
                        <a:rPr lang="en-US" sz="1100" b="0" i="0" u="none" strike="noStrike" dirty="0">
                          <a:solidFill>
                            <a:srgbClr val="FFFFFF"/>
                          </a:solidFill>
                          <a:effectLst/>
                          <a:latin typeface="Calibri" panose="020F0502020204030204" pitchFamily="34" charset="0"/>
                        </a:rPr>
                        <a:t>End date      15/08/2021</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94809887"/>
                  </a:ext>
                </a:extLst>
              </a:tr>
              <a:tr h="257557">
                <a:tc>
                  <a:txBody>
                    <a:bodyPr/>
                    <a:lstStyle/>
                    <a:p>
                      <a:pPr algn="ctr" fontAlgn="t"/>
                      <a:r>
                        <a:rPr lang="en-US" sz="1100" b="0" i="0" u="none" strike="noStrike" dirty="0">
                          <a:solidFill>
                            <a:srgbClr val="FFFFFF"/>
                          </a:solidFill>
                          <a:effectLst/>
                          <a:latin typeface="Calibri" panose="020F0502020204030204" pitchFamily="34" charset="0"/>
                        </a:rPr>
                        <a:t>SEA Time</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en-US" sz="1100" b="0" i="0" u="none" strike="noStrike" dirty="0">
                          <a:solidFill>
                            <a:srgbClr val="FFFFFF"/>
                          </a:solidFill>
                          <a:effectLst/>
                          <a:latin typeface="Calibri" panose="020F0502020204030204" pitchFamily="34" charset="0"/>
                        </a:rPr>
                        <a:t>TBD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t"/>
                      <a:r>
                        <a:rPr lang="en-US" sz="1100" b="0" i="0" u="none" strike="noStrike" dirty="0">
                          <a:solidFill>
                            <a:srgbClr val="FFFFFF"/>
                          </a:solidFill>
                          <a:effectLst/>
                          <a:latin typeface="Calibri" panose="020F0502020204030204" pitchFamily="34" charset="0"/>
                        </a:rPr>
                        <a:t>Time</a:t>
                      </a:r>
                      <a:r>
                        <a:rPr lang="en-US" sz="1100" b="0" i="0" u="none" strike="noStrike" baseline="0" dirty="0">
                          <a:solidFill>
                            <a:srgbClr val="FFFFFF"/>
                          </a:solidFill>
                          <a:effectLst/>
                          <a:latin typeface="Calibri" panose="020F0502020204030204" pitchFamily="34" charset="0"/>
                        </a:rPr>
                        <a:t> Management Protocols</a:t>
                      </a:r>
                      <a:endParaRPr lang="en-US" sz="1100" b="0" i="0" u="none" strike="noStrike" dirty="0">
                        <a:solidFill>
                          <a:srgbClr val="FFFFFF"/>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t"/>
                      <a:r>
                        <a:rPr lang="en-US" sz="1100" b="0" i="0" u="none" strike="noStrike" dirty="0">
                          <a:solidFill>
                            <a:srgbClr val="FFFFFF"/>
                          </a:solidFill>
                          <a:effectLst/>
                          <a:latin typeface="Calibri" panose="020F0502020204030204" pitchFamily="34" charset="0"/>
                        </a:rPr>
                        <a:t>This project will be requested </a:t>
                      </a:r>
                      <a:r>
                        <a:rPr lang="en-US" sz="1100" b="0" i="0" u="none" strike="noStrike" baseline="0" dirty="0">
                          <a:solidFill>
                            <a:srgbClr val="FFFFFF"/>
                          </a:solidFill>
                          <a:effectLst/>
                          <a:latin typeface="Calibri" panose="020F0502020204030204" pitchFamily="34" charset="0"/>
                        </a:rPr>
                        <a:t>once a full Green Book draft is complete.</a:t>
                      </a:r>
                      <a:endParaRPr lang="en-US" sz="1100" b="0" i="0" u="none" strike="noStrike" dirty="0">
                        <a:solidFill>
                          <a:srgbClr val="FFFFFF"/>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l" fontAlgn="t"/>
                      <a:r>
                        <a:rPr lang="en-US" sz="1100" b="0" i="0" u="none" strike="noStrike" dirty="0">
                          <a:solidFill>
                            <a:srgbClr val="FFFFFF"/>
                          </a:solidFill>
                          <a:effectLst/>
                          <a:latin typeface="Calibri" panose="020F0502020204030204" pitchFamily="34" charset="0"/>
                        </a:rPr>
                        <a:t>TBD</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3565562624"/>
                  </a:ext>
                </a:extLst>
              </a:tr>
              <a:tr h="507999">
                <a:tc>
                  <a:txBody>
                    <a:bodyPr/>
                    <a:lstStyle/>
                    <a:p>
                      <a:pPr algn="ctr" fontAlgn="t"/>
                      <a:r>
                        <a:rPr lang="en-US" sz="1100" b="0" i="0" u="none" strike="noStrike" dirty="0">
                          <a:solidFill>
                            <a:srgbClr val="FFFFFF"/>
                          </a:solidFill>
                          <a:effectLst/>
                          <a:latin typeface="Calibri" panose="020F0502020204030204" pitchFamily="34" charset="0"/>
                        </a:rPr>
                        <a:t>SEA Time</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ctr" fontAlgn="t"/>
                      <a:r>
                        <a:rPr lang="en-US" sz="1100" b="0" i="0" u="none" strike="noStrike" dirty="0">
                          <a:solidFill>
                            <a:srgbClr val="FFFFFF"/>
                          </a:solidFill>
                          <a:effectLst/>
                          <a:latin typeface="Calibri" panose="020F0502020204030204" pitchFamily="34" charset="0"/>
                        </a:rPr>
                        <a:t>TBD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100" b="0" i="0" u="none" strike="noStrike" dirty="0">
                          <a:solidFill>
                            <a:srgbClr val="FFFFFF"/>
                          </a:solidFill>
                          <a:effectLst/>
                          <a:latin typeface="Calibri" panose="020F0502020204030204" pitchFamily="34" charset="0"/>
                        </a:rPr>
                        <a:t>Recommended Practices</a:t>
                      </a:r>
                      <a:r>
                        <a:rPr lang="en-US" sz="1100" b="0" i="0" u="none" strike="noStrike" baseline="0" dirty="0">
                          <a:solidFill>
                            <a:srgbClr val="FFFFFF"/>
                          </a:solidFill>
                          <a:effectLst/>
                          <a:latin typeface="Calibri" panose="020F0502020204030204" pitchFamily="34" charset="0"/>
                        </a:rPr>
                        <a:t> for Time Management</a:t>
                      </a:r>
                      <a:endParaRPr lang="en-US" sz="1100" b="0" i="0" u="none" strike="noStrike" dirty="0">
                        <a:solidFill>
                          <a:srgbClr val="FFFFFF"/>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100" b="0" i="0" u="none" strike="noStrike" dirty="0">
                          <a:solidFill>
                            <a:srgbClr val="FFFFFF"/>
                          </a:solidFill>
                          <a:effectLst/>
                          <a:latin typeface="Calibri" panose="020F0502020204030204" pitchFamily="34" charset="0"/>
                        </a:rPr>
                        <a:t>This project will be requested</a:t>
                      </a:r>
                      <a:r>
                        <a:rPr lang="en-US" sz="1100" b="0" i="0" u="none" strike="noStrike" baseline="0" dirty="0">
                          <a:solidFill>
                            <a:srgbClr val="FFFFFF"/>
                          </a:solidFill>
                          <a:effectLst/>
                          <a:latin typeface="Calibri" panose="020F0502020204030204" pitchFamily="34" charset="0"/>
                        </a:rPr>
                        <a:t> once a full Green Book draft is complete.</a:t>
                      </a:r>
                      <a:endParaRPr lang="en-US" sz="1100" b="0" i="0" u="none" strike="noStrike" dirty="0">
                        <a:solidFill>
                          <a:srgbClr val="FFFFFF"/>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100" b="0" i="0" u="none" strike="noStrike" dirty="0">
                          <a:solidFill>
                            <a:srgbClr val="FFFFFF"/>
                          </a:solidFill>
                          <a:effectLst/>
                          <a:latin typeface="Calibri" panose="020F0502020204030204" pitchFamily="34" charset="0"/>
                        </a:rPr>
                        <a:t>TBD</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extLst>
                  <a:ext uri="{0D108BD9-81ED-4DB2-BD59-A6C34878D82A}">
                    <a16:rowId xmlns:a16="http://schemas.microsoft.com/office/drawing/2014/main" val="814085217"/>
                  </a:ext>
                </a:extLst>
              </a:tr>
            </a:tbl>
          </a:graphicData>
        </a:graphic>
      </p:graphicFrame>
    </p:spTree>
    <p:extLst>
      <p:ext uri="{BB962C8B-B14F-4D97-AF65-F5344CB8AC3E}">
        <p14:creationId xmlns:p14="http://schemas.microsoft.com/office/powerpoint/2010/main" val="1052693069"/>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p:cNvSpPr>
          <p:nvPr/>
        </p:nvSpPr>
        <p:spPr bwMode="auto">
          <a:xfrm>
            <a:off x="1678444" y="126170"/>
            <a:ext cx="875619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SANA Steering Group Executive Summary </a:t>
            </a:r>
            <a:endParaRPr lang="en-US" dirty="0"/>
          </a:p>
        </p:txBody>
      </p:sp>
      <p:sp>
        <p:nvSpPr>
          <p:cNvPr id="9" name="AutoShape 2"/>
          <p:cNvSpPr>
            <a:spLocks/>
          </p:cNvSpPr>
          <p:nvPr/>
        </p:nvSpPr>
        <p:spPr bwMode="auto">
          <a:xfrm>
            <a:off x="642490" y="790010"/>
            <a:ext cx="10561375" cy="60679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spcBef>
                <a:spcPts val="0"/>
              </a:spcBef>
            </a:pPr>
            <a:r>
              <a:rPr lang="en-US" sz="1300" b="0" dirty="0"/>
              <a:t>Achievements for this meeting cycle:</a:t>
            </a:r>
            <a:endParaRPr lang="en-US" sz="1300" b="0" i="1" dirty="0"/>
          </a:p>
          <a:p>
            <a:pPr marL="800100" lvl="1" indent="-342900">
              <a:lnSpc>
                <a:spcPct val="120000"/>
              </a:lnSpc>
              <a:spcBef>
                <a:spcPts val="0"/>
              </a:spcBef>
              <a:buFont typeface="Arial" panose="020B0604020202020204" pitchFamily="34" charset="0"/>
              <a:buChar char="•"/>
            </a:pPr>
            <a:r>
              <a:rPr lang="en-US" sz="1300" b="0" dirty="0"/>
              <a:t>Review SANA Operations report, authorization framework implementation status</a:t>
            </a:r>
          </a:p>
          <a:p>
            <a:pPr marL="800100" lvl="1" indent="-342900">
              <a:lnSpc>
                <a:spcPct val="120000"/>
              </a:lnSpc>
              <a:spcBef>
                <a:spcPts val="0"/>
              </a:spcBef>
              <a:buFont typeface="Arial" panose="020B0604020202020204" pitchFamily="34" charset="0"/>
              <a:buChar char="•"/>
            </a:pPr>
            <a:r>
              <a:rPr lang="en-US" sz="1300" b="0" dirty="0"/>
              <a:t>New authorization framework and multiple organization / user are deployed, will be slowly rolled out to ESA and NASA ARs </a:t>
            </a:r>
          </a:p>
          <a:p>
            <a:pPr marL="800100" lvl="1" indent="-342900">
              <a:lnSpc>
                <a:spcPct val="120000"/>
              </a:lnSpc>
              <a:spcBef>
                <a:spcPts val="0"/>
              </a:spcBef>
              <a:buFont typeface="Arial" panose="020B0604020202020204" pitchFamily="34" charset="0"/>
              <a:buChar char="•"/>
            </a:pPr>
            <a:r>
              <a:rPr lang="en-US" sz="1300" b="0" dirty="0"/>
              <a:t>New standards projects that will have an effect on the SANA were discussed (FRM, Glossary, operational use)</a:t>
            </a:r>
          </a:p>
          <a:p>
            <a:pPr>
              <a:lnSpc>
                <a:spcPct val="120000"/>
              </a:lnSpc>
              <a:spcBef>
                <a:spcPts val="0"/>
              </a:spcBef>
              <a:buSzPct val="95000"/>
            </a:pPr>
            <a:r>
              <a:rPr lang="en-US" sz="1300" b="0" dirty="0"/>
              <a:t>Working Group Status:</a:t>
            </a:r>
            <a:endParaRPr lang="en-US" sz="13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300" b="0" dirty="0"/>
              <a:t>New QSCID registries are in use, some agencies are </a:t>
            </a:r>
            <a:r>
              <a:rPr lang="en-US" sz="1300" i="1" dirty="0"/>
              <a:t>still</a:t>
            </a:r>
            <a:r>
              <a:rPr lang="en-US" sz="1300" b="0" dirty="0"/>
              <a:t> reporting anxiety about dual (multiple) SCID allocations and possibility of assigning more than one SCID per spacecraft.  They must confront this now.</a:t>
            </a:r>
          </a:p>
          <a:p>
            <a:pPr marL="747713" lvl="1" indent="-290513">
              <a:lnSpc>
                <a:spcPct val="120000"/>
              </a:lnSpc>
              <a:spcBef>
                <a:spcPts val="0"/>
              </a:spcBef>
              <a:buClr>
                <a:srgbClr val="000000"/>
              </a:buClr>
              <a:buSzPct val="95000"/>
              <a:buFont typeface="ArialMT" charset="0"/>
              <a:buChar char="•"/>
            </a:pPr>
            <a:r>
              <a:rPr lang="en-US" sz="1300" b="0" dirty="0"/>
              <a:t>A  number of issues affecting registry updates and extensions were discussed.  Including: OID issues, SS&amp;A and FRM registries, missing frequency band information, abbreviation issues </a:t>
            </a:r>
          </a:p>
          <a:p>
            <a:pPr>
              <a:lnSpc>
                <a:spcPct val="120000"/>
              </a:lnSpc>
              <a:spcBef>
                <a:spcPts val="0"/>
              </a:spcBef>
              <a:buClr>
                <a:srgbClr val="000000"/>
              </a:buClr>
              <a:buSzPct val="95000"/>
            </a:pPr>
            <a:r>
              <a:rPr lang="en-US" sz="1300" b="0" dirty="0"/>
              <a:t>Interaction with other WGs</a:t>
            </a:r>
          </a:p>
          <a:p>
            <a:pPr marL="628650" lvl="1" indent="-171450">
              <a:lnSpc>
                <a:spcPct val="120000"/>
              </a:lnSpc>
              <a:spcBef>
                <a:spcPts val="0"/>
              </a:spcBef>
              <a:buClr>
                <a:srgbClr val="000000"/>
              </a:buClr>
              <a:buSzPct val="95000"/>
              <a:buFont typeface="Arial" panose="020B0604020202020204" pitchFamily="34" charset="0"/>
              <a:buChar char="•"/>
            </a:pPr>
            <a:r>
              <a:rPr lang="en-US" sz="1300" b="0" dirty="0"/>
              <a:t>Reviewed Terms and Abbreviations registry with ISO TC20/SC14 as part of liaison agreement.  Approach for handling recommended definitions in different domains were discussed and agreed in principle.  Copyright issues with ISO were resolved and a SANA Beta prototype is being planned.</a:t>
            </a:r>
          </a:p>
          <a:p>
            <a:pPr marL="628650" lvl="1" indent="-171450">
              <a:lnSpc>
                <a:spcPct val="120000"/>
              </a:lnSpc>
              <a:spcBef>
                <a:spcPts val="0"/>
              </a:spcBef>
              <a:buClr>
                <a:srgbClr val="000000"/>
              </a:buClr>
              <a:buSzPct val="95000"/>
              <a:buFont typeface="Arial" panose="020B0604020202020204" pitchFamily="34" charset="0"/>
              <a:buChar char="•"/>
            </a:pPr>
            <a:r>
              <a:rPr lang="en-US" sz="1300" b="0" dirty="0"/>
              <a:t>We need to initiate the Terminology Expert Group (TEG), defined in the RMP, Sec 3.4.4.  Members are sought from relevant WGs.</a:t>
            </a:r>
          </a:p>
          <a:p>
            <a:pPr lvl="1">
              <a:lnSpc>
                <a:spcPct val="120000"/>
              </a:lnSpc>
              <a:spcBef>
                <a:spcPts val="0"/>
              </a:spcBef>
              <a:buClr>
                <a:srgbClr val="000000"/>
              </a:buClr>
              <a:buSzPct val="95000"/>
            </a:pPr>
            <a:endParaRPr lang="en-US" sz="1300" b="0" dirty="0"/>
          </a:p>
          <a:p>
            <a:pPr>
              <a:lnSpc>
                <a:spcPct val="120000"/>
              </a:lnSpc>
              <a:spcBef>
                <a:spcPts val="0"/>
              </a:spcBef>
              <a:buClr>
                <a:srgbClr val="000000"/>
              </a:buClr>
              <a:buSzPct val="95000"/>
            </a:pPr>
            <a:r>
              <a:rPr lang="en-US" sz="1300" b="0" dirty="0"/>
              <a:t>Problems and Issues:</a:t>
            </a:r>
          </a:p>
          <a:p>
            <a:pPr marL="747713" lvl="1" indent="-290513">
              <a:lnSpc>
                <a:spcPct val="120000"/>
              </a:lnSpc>
              <a:spcBef>
                <a:spcPts val="0"/>
              </a:spcBef>
              <a:buClr>
                <a:srgbClr val="000000"/>
              </a:buClr>
              <a:buSzPct val="95000"/>
              <a:buFont typeface="ArialMT" charset="0"/>
              <a:buChar char="•"/>
            </a:pPr>
            <a:r>
              <a:rPr lang="en-US" sz="1300" b="0" dirty="0"/>
              <a:t>The Service Site and Aperture (SS&amp;A) registry is only to be open to those with CCSDS login, and SANA now has list of users with CWE credentials (see above).  The SANA has developed a new authorization structure to allow secure, remote access, update interfaces for AR’s to take responsibility for their own Agency’s data.  Agency </a:t>
            </a:r>
            <a:r>
              <a:rPr lang="en-US" sz="1300" b="0" dirty="0" err="1"/>
              <a:t>HoDs</a:t>
            </a:r>
            <a:r>
              <a:rPr lang="en-US" sz="1300" b="0" dirty="0"/>
              <a:t> have been asked to assign these ARs.</a:t>
            </a:r>
          </a:p>
          <a:p>
            <a:pPr marL="747713" lvl="1" indent="-290513">
              <a:lnSpc>
                <a:spcPct val="120000"/>
              </a:lnSpc>
              <a:spcBef>
                <a:spcPts val="0"/>
              </a:spcBef>
              <a:buClr>
                <a:srgbClr val="000000"/>
              </a:buClr>
              <a:buSzPct val="95000"/>
              <a:buFont typeface="ArialMT" charset="0"/>
              <a:buChar char="•"/>
            </a:pPr>
            <a:r>
              <a:rPr lang="en-US" sz="1300" b="0" dirty="0"/>
              <a:t>CCSDS Glossary </a:t>
            </a:r>
            <a:r>
              <a:rPr lang="mr-IN" sz="1300" b="0" dirty="0"/>
              <a:t>–</a:t>
            </a:r>
            <a:r>
              <a:rPr lang="en-US" sz="1300" b="0" dirty="0"/>
              <a:t> update of documents and terms with WGs and waiting on document publication is slow.  A method for each domain (WG or Area) to mark their ”Preferred” terms is proposed.</a:t>
            </a:r>
          </a:p>
          <a:p>
            <a:pPr marL="747713" lvl="1" indent="-290513">
              <a:lnSpc>
                <a:spcPct val="120000"/>
              </a:lnSpc>
              <a:spcBef>
                <a:spcPts val="0"/>
              </a:spcBef>
              <a:buClr>
                <a:srgbClr val="000000"/>
              </a:buClr>
              <a:buSzPct val="95000"/>
              <a:buFont typeface="ArialMT" charset="0"/>
              <a:buChar char="•"/>
            </a:pPr>
            <a:r>
              <a:rPr lang="en-US" sz="1300" b="0" dirty="0"/>
              <a:t>“Abbreviations” in SANA registries are sometimes missing, sometimes longer than the name.  There is no consistent approach.  D-DOR (and other) WG would like for there to be 4-character abbreviations.  There need to be some consistent rules.</a:t>
            </a:r>
          </a:p>
        </p:txBody>
      </p:sp>
    </p:spTree>
    <p:extLst>
      <p:ext uri="{BB962C8B-B14F-4D97-AF65-F5344CB8AC3E}">
        <p14:creationId xmlns:p14="http://schemas.microsoft.com/office/powerpoint/2010/main" val="648117269"/>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546477" y="740650"/>
            <a:ext cx="10791805"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lnSpcReduction="10000"/>
          </a:bodyPr>
          <a:lstStyle/>
          <a:p>
            <a:pPr>
              <a:lnSpc>
                <a:spcPct val="120000"/>
              </a:lnSpc>
              <a:spcBef>
                <a:spcPts val="0"/>
              </a:spcBef>
              <a:buClr>
                <a:srgbClr val="000000"/>
              </a:buClr>
              <a:buSzPct val="95000"/>
            </a:pPr>
            <a:endParaRPr lang="en-US" sz="1900" b="0" dirty="0"/>
          </a:p>
          <a:p>
            <a:pPr>
              <a:lnSpc>
                <a:spcPct val="120000"/>
              </a:lnSpc>
              <a:spcBef>
                <a:spcPts val="0"/>
              </a:spcBef>
              <a:buClr>
                <a:srgbClr val="000000"/>
              </a:buClr>
              <a:buSzPct val="95000"/>
            </a:pPr>
            <a:r>
              <a:rPr lang="en-US" sz="1900" b="0" dirty="0"/>
              <a:t>Issue 1:</a:t>
            </a:r>
          </a:p>
          <a:p>
            <a:pPr marL="742950" lvl="1" indent="-285750">
              <a:lnSpc>
                <a:spcPct val="120000"/>
              </a:lnSpc>
              <a:spcBef>
                <a:spcPts val="0"/>
              </a:spcBef>
              <a:buClr>
                <a:srgbClr val="000000"/>
              </a:buClr>
              <a:buSzPct val="95000"/>
              <a:buFont typeface="Arial" panose="020B0604020202020204" pitchFamily="34" charset="0"/>
              <a:buChar char="•"/>
            </a:pPr>
            <a:r>
              <a:rPr lang="en-US" sz="1800" b="0" dirty="0"/>
              <a:t>There are no unallocated Version 2 (AOS) Q-SCIDs, and only a very few available in S-Band and X-Band.  </a:t>
            </a:r>
            <a:r>
              <a:rPr lang="en-US" sz="1800" i="1" dirty="0"/>
              <a:t>Agencies with high rate </a:t>
            </a:r>
            <a:r>
              <a:rPr lang="en-US" sz="1800" i="1" dirty="0" err="1"/>
              <a:t>requiremens</a:t>
            </a:r>
            <a:r>
              <a:rPr lang="en-US" sz="1800" i="1" dirty="0"/>
              <a:t> must start to shift to USLP.</a:t>
            </a:r>
          </a:p>
          <a:p>
            <a:pPr marL="742950" lvl="1" indent="-285750">
              <a:lnSpc>
                <a:spcPct val="120000"/>
              </a:lnSpc>
              <a:spcBef>
                <a:spcPts val="0"/>
              </a:spcBef>
              <a:buClr>
                <a:srgbClr val="000000"/>
              </a:buClr>
              <a:buSzPct val="95000"/>
              <a:buFont typeface="Arial" panose="020B0604020202020204" pitchFamily="34" charset="0"/>
              <a:buChar char="•"/>
            </a:pPr>
            <a:endParaRPr lang="en-US" sz="1800" dirty="0"/>
          </a:p>
          <a:p>
            <a:pPr>
              <a:lnSpc>
                <a:spcPct val="120000"/>
              </a:lnSpc>
              <a:spcBef>
                <a:spcPts val="0"/>
              </a:spcBef>
              <a:buClr>
                <a:srgbClr val="000000"/>
              </a:buClr>
              <a:buSzPct val="95000"/>
            </a:pPr>
            <a:r>
              <a:rPr lang="en-US" sz="1900" b="0" dirty="0"/>
              <a:t>Issue 2:</a:t>
            </a:r>
          </a:p>
          <a:p>
            <a:pPr marL="800100" lvl="1" indent="-342900">
              <a:lnSpc>
                <a:spcPct val="120000"/>
              </a:lnSpc>
              <a:spcBef>
                <a:spcPts val="0"/>
              </a:spcBef>
              <a:buFont typeface="Arial" panose="020B0604020202020204" pitchFamily="34" charset="0"/>
              <a:buChar char="•"/>
            </a:pPr>
            <a:r>
              <a:rPr lang="en-US" sz="1800" b="0" dirty="0"/>
              <a:t>Request that the D-DOR WG, SM WG, and Nav WG, at a minimum, work with SSG to develop an agreed approach for consistent Organization and Service Site &amp; Aperture Registry abbreviations (Service Sites, apertures, S/C).</a:t>
            </a:r>
          </a:p>
          <a:p>
            <a:pPr>
              <a:lnSpc>
                <a:spcPct val="120000"/>
              </a:lnSpc>
              <a:spcBef>
                <a:spcPts val="0"/>
              </a:spcBef>
            </a:pPr>
            <a:endParaRPr lang="en-US" sz="1800" b="0" dirty="0"/>
          </a:p>
          <a:p>
            <a:pPr>
              <a:lnSpc>
                <a:spcPct val="120000"/>
              </a:lnSpc>
              <a:spcBef>
                <a:spcPts val="0"/>
              </a:spcBef>
            </a:pPr>
            <a:r>
              <a:rPr lang="en-US" sz="1900" b="0" dirty="0"/>
              <a:t>Issue 3:</a:t>
            </a:r>
            <a:endParaRPr lang="en-US" sz="1900" b="0" dirty="0">
              <a:latin typeface="Arial" pitchFamily="34" charset="0"/>
              <a:cs typeface="Arial" pitchFamily="34" charset="0"/>
              <a:sym typeface="Arial" pitchFamily="34" charset="0"/>
            </a:endParaRPr>
          </a:p>
          <a:p>
            <a:pPr marL="742950" lvl="1" indent="-285750">
              <a:lnSpc>
                <a:spcPct val="120000"/>
              </a:lnSpc>
              <a:spcBef>
                <a:spcPts val="0"/>
              </a:spcBef>
              <a:buClr>
                <a:srgbClr val="000000"/>
              </a:buClr>
              <a:buSzPct val="95000"/>
              <a:buFont typeface="Arial" panose="020B0604020202020204" pitchFamily="34" charset="0"/>
              <a:buChar char="•"/>
            </a:pPr>
            <a:r>
              <a:rPr lang="en-US" sz="1800" b="0" dirty="0"/>
              <a:t>Now that the new SANA authorization framework is implemented we need the CMC assigned ARs to update Agency asset information in at least the SS&amp;A registry.</a:t>
            </a:r>
          </a:p>
          <a:p>
            <a:pPr>
              <a:lnSpc>
                <a:spcPct val="120000"/>
              </a:lnSpc>
              <a:spcBef>
                <a:spcPts val="0"/>
              </a:spcBef>
            </a:pPr>
            <a:endParaRPr lang="en-US" sz="1900" b="0" dirty="0"/>
          </a:p>
          <a:p>
            <a:pPr>
              <a:lnSpc>
                <a:spcPct val="120000"/>
              </a:lnSpc>
              <a:spcBef>
                <a:spcPts val="0"/>
              </a:spcBef>
            </a:pPr>
            <a:r>
              <a:rPr lang="en-US" sz="1900" b="0" dirty="0"/>
              <a:t>Appreciation:</a:t>
            </a:r>
            <a:endParaRPr lang="en-US" sz="1900" b="0" dirty="0">
              <a:latin typeface="Arial" pitchFamily="34" charset="0"/>
              <a:cs typeface="Arial" pitchFamily="34" charset="0"/>
              <a:sym typeface="Arial" pitchFamily="34" charset="0"/>
            </a:endParaRPr>
          </a:p>
          <a:p>
            <a:pPr marL="800100" lvl="1" indent="-342900">
              <a:lnSpc>
                <a:spcPct val="120000"/>
              </a:lnSpc>
              <a:spcBef>
                <a:spcPts val="0"/>
              </a:spcBef>
              <a:buClr>
                <a:srgbClr val="000000"/>
              </a:buClr>
              <a:buSzPct val="95000"/>
              <a:buFont typeface="Arial" panose="020B0604020202020204" pitchFamily="34" charset="0"/>
              <a:buChar char="•"/>
            </a:pPr>
            <a:r>
              <a:rPr lang="en-US" sz="1900" b="0" dirty="0"/>
              <a:t>The Systems Engineering Area (SEA) wishes to thank Covid-19 for finally getting ready to depart the arena (we hope) …</a:t>
            </a:r>
          </a:p>
          <a:p>
            <a:pPr marL="800100" lvl="1" indent="-342900">
              <a:lnSpc>
                <a:spcPct val="120000"/>
              </a:lnSpc>
              <a:spcBef>
                <a:spcPts val="0"/>
              </a:spcBef>
              <a:buClr>
                <a:srgbClr val="000000"/>
              </a:buClr>
              <a:buSzPct val="95000"/>
              <a:buFont typeface="Arial" panose="020B0604020202020204" pitchFamily="34" charset="0"/>
              <a:buChar char="•"/>
            </a:pPr>
            <a:endParaRPr lang="en-US" sz="1900" b="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b="0" dirty="0"/>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Systems Engineering Area Issues for CESG / CMC </a:t>
            </a:r>
            <a:endParaRPr lang="en-US" dirty="0"/>
          </a:p>
        </p:txBody>
      </p:sp>
    </p:spTree>
    <p:extLst>
      <p:ext uri="{BB962C8B-B14F-4D97-AF65-F5344CB8AC3E}">
        <p14:creationId xmlns:p14="http://schemas.microsoft.com/office/powerpoint/2010/main" val="2084795601"/>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120B4-E25F-6545-A928-0CC505920E35}"/>
              </a:ext>
            </a:extLst>
          </p:cNvPr>
          <p:cNvSpPr>
            <a:spLocks noGrp="1"/>
          </p:cNvSpPr>
          <p:nvPr>
            <p:ph type="title"/>
          </p:nvPr>
        </p:nvSpPr>
        <p:spPr>
          <a:xfrm>
            <a:off x="1981200" y="381000"/>
            <a:ext cx="8229600" cy="1143000"/>
          </a:xfrm>
        </p:spPr>
        <p:txBody>
          <a:bodyPr/>
          <a:lstStyle/>
          <a:p>
            <a:r>
              <a:rPr lang="en-US" sz="2000" dirty="0"/>
              <a:t>Terminology, Ontology, Reference Architecture</a:t>
            </a:r>
            <a:br>
              <a:rPr lang="en-US" sz="2000" dirty="0"/>
            </a:br>
            <a:r>
              <a:rPr lang="en-US" sz="2000" dirty="0"/>
              <a:t>Definitions</a:t>
            </a:r>
          </a:p>
        </p:txBody>
      </p:sp>
      <p:sp>
        <p:nvSpPr>
          <p:cNvPr id="3" name="Content Placeholder 2">
            <a:extLst>
              <a:ext uri="{FF2B5EF4-FFF2-40B4-BE49-F238E27FC236}">
                <a16:creationId xmlns:a16="http://schemas.microsoft.com/office/drawing/2014/main" id="{FE840ABF-F015-BC48-AE61-4869245B38D9}"/>
              </a:ext>
            </a:extLst>
          </p:cNvPr>
          <p:cNvSpPr>
            <a:spLocks noGrp="1"/>
          </p:cNvSpPr>
          <p:nvPr>
            <p:ph idx="1"/>
          </p:nvPr>
        </p:nvSpPr>
        <p:spPr>
          <a:xfrm>
            <a:off x="872919" y="1143000"/>
            <a:ext cx="10330945" cy="4953000"/>
          </a:xfrm>
        </p:spPr>
        <p:txBody>
          <a:bodyPr/>
          <a:lstStyle/>
          <a:p>
            <a:r>
              <a:rPr lang="en-US" sz="2000" dirty="0"/>
              <a:t>Terminology: </a:t>
            </a:r>
            <a:r>
              <a:rPr lang="en-US" sz="2000" b="0" dirty="0"/>
              <a:t>a set of terms and their descriptions, most often rendered in some “narrative” form.  </a:t>
            </a:r>
          </a:p>
          <a:p>
            <a:pPr lvl="1"/>
            <a:r>
              <a:rPr lang="en-US" sz="1700" b="0" dirty="0"/>
              <a:t>From Wikipedia: “a general word for the group of specialized words or meanings relating to a particular field”.</a:t>
            </a:r>
          </a:p>
          <a:p>
            <a:r>
              <a:rPr lang="en-US" sz="2000" dirty="0"/>
              <a:t>Ontology: </a:t>
            </a:r>
            <a:r>
              <a:rPr lang="en-US" sz="2000" b="0" dirty="0"/>
              <a:t>a formalized naming and definition of terms, categories, properties, and their relationship to other terms.  </a:t>
            </a:r>
          </a:p>
          <a:p>
            <a:pPr lvl="1"/>
            <a:r>
              <a:rPr lang="en-US" sz="1700" b="0" dirty="0"/>
              <a:t>From Wikipedia: “a representation, formal naming and </a:t>
            </a:r>
            <a:r>
              <a:rPr lang="en-US" sz="1700" b="0" i="1" dirty="0"/>
              <a:t>definition </a:t>
            </a:r>
            <a:r>
              <a:rPr lang="en-US" sz="1700" b="0" dirty="0"/>
              <a:t>of the categories, properties and relations between the concepts, data and entities that substantiate one, many or all domains of discourse”.</a:t>
            </a:r>
          </a:p>
          <a:p>
            <a:endParaRPr lang="en-US" sz="2000" dirty="0"/>
          </a:p>
          <a:p>
            <a:r>
              <a:rPr lang="en-US" sz="2000" dirty="0"/>
              <a:t>Reference Architecture: </a:t>
            </a:r>
            <a:r>
              <a:rPr lang="en-US" sz="2000" b="0" dirty="0"/>
              <a:t>a formalized definition of viewpoints, views, the objects they describe, and their relationships suitable for use in creating and describing specific systems architectures.  </a:t>
            </a:r>
          </a:p>
          <a:p>
            <a:pPr lvl="1"/>
            <a:r>
              <a:rPr lang="en-US" sz="1700" b="0" dirty="0"/>
              <a:t>From Wikipedia: “A software </a:t>
            </a:r>
            <a:r>
              <a:rPr lang="en-US" sz="1700" dirty="0"/>
              <a:t>reference architecture</a:t>
            </a:r>
            <a:r>
              <a:rPr lang="en-US" sz="1700" b="0" dirty="0"/>
              <a:t> is a software </a:t>
            </a:r>
            <a:r>
              <a:rPr lang="en-US" sz="1700" dirty="0"/>
              <a:t>architecture</a:t>
            </a:r>
            <a:r>
              <a:rPr lang="en-US" sz="1700" b="0" dirty="0"/>
              <a:t> where the structures and respective elements and relations provide templates for concrete </a:t>
            </a:r>
            <a:r>
              <a:rPr lang="en-US" sz="1700" dirty="0"/>
              <a:t>architectures</a:t>
            </a:r>
            <a:r>
              <a:rPr lang="en-US" sz="1700" b="0" dirty="0"/>
              <a:t> in a particular domain or in a family of software systems. “  “System” can, obviously, be substituted for “software”. </a:t>
            </a:r>
          </a:p>
          <a:p>
            <a:r>
              <a:rPr lang="en-US" sz="2000" b="0" dirty="0"/>
              <a:t>The “elements and relations”  required for a reference architecture are best formalized in an ontology, but a set (or sets) of terminology may have to suffice.</a:t>
            </a:r>
          </a:p>
          <a:p>
            <a:endParaRPr lang="en-US" sz="2000" dirty="0"/>
          </a:p>
        </p:txBody>
      </p:sp>
    </p:spTree>
    <p:extLst>
      <p:ext uri="{BB962C8B-B14F-4D97-AF65-F5344CB8AC3E}">
        <p14:creationId xmlns:p14="http://schemas.microsoft.com/office/powerpoint/2010/main" val="1104962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CBE4F-F11C-4DC8-821B-5ADD6307E7FC}"/>
              </a:ext>
            </a:extLst>
          </p:cNvPr>
          <p:cNvSpPr>
            <a:spLocks noGrp="1"/>
          </p:cNvSpPr>
          <p:nvPr>
            <p:ph type="title"/>
          </p:nvPr>
        </p:nvSpPr>
        <p:spPr/>
        <p:txBody>
          <a:bodyPr/>
          <a:lstStyle/>
          <a:p>
            <a:pPr>
              <a:defRPr/>
            </a:pPr>
            <a:r>
              <a:rPr lang="en-US" sz="2800" dirty="0">
                <a:effectLst>
                  <a:outerShdw blurRad="38100" dist="38100" dir="2700000" algn="tl">
                    <a:srgbClr val="C0C0C0"/>
                  </a:outerShdw>
                </a:effectLst>
              </a:rPr>
              <a:t>SE Area Report</a:t>
            </a:r>
            <a:br>
              <a:rPr lang="en-US" sz="2800" dirty="0">
                <a:effectLst>
                  <a:outerShdw blurRad="38100" dist="38100" dir="2700000" algn="tl">
                    <a:srgbClr val="C0C0C0"/>
                  </a:outerShdw>
                </a:effectLst>
              </a:rPr>
            </a:br>
            <a:r>
              <a:rPr lang="en-GB" sz="2000" dirty="0">
                <a:latin typeface="Calibri" pitchFamily="34" charset="0"/>
              </a:rPr>
              <a:t> B. </a:t>
            </a:r>
            <a:r>
              <a:rPr lang="en-GB" sz="2000" u="sng" dirty="0">
                <a:latin typeface="Calibri" pitchFamily="34" charset="0"/>
              </a:rPr>
              <a:t>Meeting Demographics (estimates)</a:t>
            </a:r>
            <a:endParaRPr lang="en-US" sz="2000" dirty="0"/>
          </a:p>
        </p:txBody>
      </p:sp>
      <p:graphicFrame>
        <p:nvGraphicFramePr>
          <p:cNvPr id="3" name="Table 2">
            <a:extLst>
              <a:ext uri="{FF2B5EF4-FFF2-40B4-BE49-F238E27FC236}">
                <a16:creationId xmlns:a16="http://schemas.microsoft.com/office/drawing/2014/main" id="{739171A7-85E7-424F-8A5A-CCF8E039A49F}"/>
              </a:ext>
            </a:extLst>
          </p:cNvPr>
          <p:cNvGraphicFramePr>
            <a:graphicFrameLocks noGrp="1"/>
          </p:cNvGraphicFramePr>
          <p:nvPr>
            <p:extLst>
              <p:ext uri="{D42A27DB-BD31-4B8C-83A1-F6EECF244321}">
                <p14:modId xmlns:p14="http://schemas.microsoft.com/office/powerpoint/2010/main" val="281926789"/>
              </p:ext>
            </p:extLst>
          </p:nvPr>
        </p:nvGraphicFramePr>
        <p:xfrm>
          <a:off x="834514" y="1054611"/>
          <a:ext cx="10254132" cy="5331574"/>
        </p:xfrm>
        <a:graphic>
          <a:graphicData uri="http://schemas.openxmlformats.org/drawingml/2006/table">
            <a:tbl>
              <a:tblPr bandRow="1">
                <a:tableStyleId>{5C22544A-7EE6-4342-B048-85BDC9FD1C3A}</a:tableStyleId>
              </a:tblPr>
              <a:tblGrid>
                <a:gridCol w="1709022">
                  <a:extLst>
                    <a:ext uri="{9D8B030D-6E8A-4147-A177-3AD203B41FA5}">
                      <a16:colId xmlns:a16="http://schemas.microsoft.com/office/drawing/2014/main" val="3612145401"/>
                    </a:ext>
                  </a:extLst>
                </a:gridCol>
                <a:gridCol w="1709022">
                  <a:extLst>
                    <a:ext uri="{9D8B030D-6E8A-4147-A177-3AD203B41FA5}">
                      <a16:colId xmlns:a16="http://schemas.microsoft.com/office/drawing/2014/main" val="1878736972"/>
                    </a:ext>
                  </a:extLst>
                </a:gridCol>
                <a:gridCol w="1709022">
                  <a:extLst>
                    <a:ext uri="{9D8B030D-6E8A-4147-A177-3AD203B41FA5}">
                      <a16:colId xmlns:a16="http://schemas.microsoft.com/office/drawing/2014/main" val="2174006152"/>
                    </a:ext>
                  </a:extLst>
                </a:gridCol>
                <a:gridCol w="1709022">
                  <a:extLst>
                    <a:ext uri="{9D8B030D-6E8A-4147-A177-3AD203B41FA5}">
                      <a16:colId xmlns:a16="http://schemas.microsoft.com/office/drawing/2014/main" val="586022201"/>
                    </a:ext>
                  </a:extLst>
                </a:gridCol>
                <a:gridCol w="1709022">
                  <a:extLst>
                    <a:ext uri="{9D8B030D-6E8A-4147-A177-3AD203B41FA5}">
                      <a16:colId xmlns:a16="http://schemas.microsoft.com/office/drawing/2014/main" val="3564660677"/>
                    </a:ext>
                  </a:extLst>
                </a:gridCol>
                <a:gridCol w="1709022">
                  <a:extLst>
                    <a:ext uri="{9D8B030D-6E8A-4147-A177-3AD203B41FA5}">
                      <a16:colId xmlns:a16="http://schemas.microsoft.com/office/drawing/2014/main" val="694635616"/>
                    </a:ext>
                  </a:extLst>
                </a:gridCol>
              </a:tblGrid>
              <a:tr h="940605">
                <a:tc>
                  <a:txBody>
                    <a:bodyPr/>
                    <a:lstStyle/>
                    <a:p>
                      <a:pPr algn="l" fontAlgn="b"/>
                      <a:r>
                        <a:rPr lang="en-US" sz="1600" b="1" i="0" u="none" strike="noStrike" dirty="0">
                          <a:solidFill>
                            <a:schemeClr val="tx1"/>
                          </a:solidFill>
                          <a:effectLst/>
                          <a:latin typeface="+mj-lt"/>
                        </a:rPr>
                        <a:t>Agency</a:t>
                      </a:r>
                    </a:p>
                  </a:txBody>
                  <a:tcPr marL="9525" marR="9525" marT="9524" marB="0" anchor="b">
                    <a:solidFill>
                      <a:schemeClr val="accent5">
                        <a:lumMod val="90000"/>
                      </a:schemeClr>
                    </a:solidFill>
                  </a:tcPr>
                </a:tc>
                <a:tc>
                  <a:txBody>
                    <a:bodyPr/>
                    <a:lstStyle/>
                    <a:p>
                      <a:pPr algn="ctr" fontAlgn="b"/>
                      <a:r>
                        <a:rPr lang="en-US" sz="1600" b="1" i="0" u="none" strike="noStrike" dirty="0">
                          <a:solidFill>
                            <a:schemeClr val="tx1"/>
                          </a:solidFill>
                          <a:effectLst/>
                          <a:latin typeface="+mj-lt"/>
                        </a:rPr>
                        <a:t>1.01 - SEA - Systems Architecture Working Group</a:t>
                      </a:r>
                    </a:p>
                  </a:txBody>
                  <a:tcPr marL="9525" marR="9525" marT="9524" marB="0" anchor="b">
                    <a:solidFill>
                      <a:schemeClr val="accent5">
                        <a:lumMod val="90000"/>
                      </a:schemeClr>
                    </a:solidFill>
                  </a:tcPr>
                </a:tc>
                <a:tc>
                  <a:txBody>
                    <a:bodyPr/>
                    <a:lstStyle/>
                    <a:p>
                      <a:pPr algn="ctr" fontAlgn="b"/>
                      <a:r>
                        <a:rPr lang="en-US" sz="1600" b="1" i="0" u="none" strike="noStrike" dirty="0">
                          <a:solidFill>
                            <a:schemeClr val="tx1"/>
                          </a:solidFill>
                          <a:effectLst/>
                          <a:latin typeface="+mj-lt"/>
                        </a:rPr>
                        <a:t>1.02 - SEA - Security Working Group</a:t>
                      </a:r>
                    </a:p>
                  </a:txBody>
                  <a:tcPr marL="9525" marR="9525" marT="9524" marB="0" anchor="b">
                    <a:solidFill>
                      <a:schemeClr val="accent5">
                        <a:lumMod val="90000"/>
                      </a:schemeClr>
                    </a:solidFill>
                  </a:tcPr>
                </a:tc>
                <a:tc>
                  <a:txBody>
                    <a:bodyPr/>
                    <a:lstStyle/>
                    <a:p>
                      <a:pPr algn="ctr" fontAlgn="b"/>
                      <a:r>
                        <a:rPr lang="en-US" sz="1600" b="1" i="0" u="none" strike="noStrike" dirty="0">
                          <a:solidFill>
                            <a:schemeClr val="tx1"/>
                          </a:solidFill>
                          <a:effectLst/>
                          <a:latin typeface="+mj-lt"/>
                        </a:rPr>
                        <a:t>1.06 – SEA – D-DOR Working Group</a:t>
                      </a:r>
                    </a:p>
                  </a:txBody>
                  <a:tcPr marL="9525" marR="9525" marT="9524" marB="0" anchor="b">
                    <a:solidFill>
                      <a:schemeClr val="accent5">
                        <a:lumMod val="90000"/>
                      </a:schemeClr>
                    </a:solidFill>
                  </a:tcPr>
                </a:tc>
                <a:tc>
                  <a:txBody>
                    <a:bodyPr/>
                    <a:lstStyle/>
                    <a:p>
                      <a:pPr algn="ctr" fontAlgn="b"/>
                      <a:r>
                        <a:rPr lang="en-US" sz="1600" b="1" i="0" u="none" strike="noStrike" dirty="0">
                          <a:solidFill>
                            <a:schemeClr val="tx1"/>
                          </a:solidFill>
                          <a:effectLst/>
                          <a:latin typeface="+mj-lt"/>
                        </a:rPr>
                        <a:t>1.07 Time Management Working Group</a:t>
                      </a:r>
                    </a:p>
                  </a:txBody>
                  <a:tcPr marL="9525" marR="9525" marT="9524" marB="0" anchor="b">
                    <a:solidFill>
                      <a:schemeClr val="accent5">
                        <a:lumMod val="90000"/>
                      </a:schemeClr>
                    </a:solidFill>
                  </a:tcPr>
                </a:tc>
                <a:tc>
                  <a:txBody>
                    <a:bodyPr/>
                    <a:lstStyle/>
                    <a:p>
                      <a:pPr algn="ctr" fontAlgn="b"/>
                      <a:r>
                        <a:rPr lang="en-US" sz="1600" b="1" i="0" u="none" strike="noStrike" dirty="0">
                          <a:solidFill>
                            <a:schemeClr val="tx1"/>
                          </a:solidFill>
                          <a:effectLst/>
                          <a:latin typeface="+mj-lt"/>
                        </a:rPr>
                        <a:t>1.XX - SEA - SANA Steering Group</a:t>
                      </a:r>
                    </a:p>
                  </a:txBody>
                  <a:tcPr marL="9525" marR="9525" marT="9524" marB="0" anchor="b">
                    <a:solidFill>
                      <a:schemeClr val="accent5">
                        <a:lumMod val="90000"/>
                      </a:schemeClr>
                    </a:solidFill>
                  </a:tcPr>
                </a:tc>
                <a:extLst>
                  <a:ext uri="{0D108BD9-81ED-4DB2-BD59-A6C34878D82A}">
                    <a16:rowId xmlns:a16="http://schemas.microsoft.com/office/drawing/2014/main" val="2046174415"/>
                  </a:ext>
                </a:extLst>
              </a:tr>
              <a:tr h="288710">
                <a:tc>
                  <a:txBody>
                    <a:bodyPr/>
                    <a:lstStyle/>
                    <a:p>
                      <a:pPr algn="l" fontAlgn="t"/>
                      <a:r>
                        <a:rPr lang="en-US" sz="1600" b="1" i="0" u="none" strike="noStrike" dirty="0">
                          <a:solidFill>
                            <a:schemeClr val="tx1"/>
                          </a:solidFill>
                          <a:effectLst/>
                          <a:latin typeface="+mj-lt"/>
                        </a:rPr>
                        <a:t>CNES</a:t>
                      </a: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tc>
                  <a:txBody>
                    <a:bodyPr/>
                    <a:lstStyle/>
                    <a:p>
                      <a:pPr algn="r" fontAlgn="b"/>
                      <a:r>
                        <a:rPr lang="en-US" sz="1600" b="1" i="0" u="none" strike="noStrike" dirty="0">
                          <a:solidFill>
                            <a:schemeClr val="tx1"/>
                          </a:solidFill>
                          <a:effectLst/>
                          <a:latin typeface="+mj-lt"/>
                        </a:rPr>
                        <a:t>1</a:t>
                      </a: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tc>
                  <a:txBody>
                    <a:bodyPr/>
                    <a:lstStyle/>
                    <a:p>
                      <a:pPr algn="ctr" fontAlgn="ctr"/>
                      <a:endParaRPr lang="en-US" sz="1600" b="1" i="0" u="none" strike="noStrike" dirty="0">
                        <a:solidFill>
                          <a:schemeClr val="tx1"/>
                        </a:solidFill>
                        <a:effectLst/>
                        <a:latin typeface="+mj-lt"/>
                      </a:endParaRPr>
                    </a:p>
                  </a:txBody>
                  <a:tcPr marL="9525" marR="9525" marT="9524" marB="0"/>
                </a:tc>
                <a:extLst>
                  <a:ext uri="{0D108BD9-81ED-4DB2-BD59-A6C34878D82A}">
                    <a16:rowId xmlns:a16="http://schemas.microsoft.com/office/drawing/2014/main" val="2821539220"/>
                  </a:ext>
                </a:extLst>
              </a:tr>
              <a:tr h="288710">
                <a:tc>
                  <a:txBody>
                    <a:bodyPr/>
                    <a:lstStyle/>
                    <a:p>
                      <a:pPr algn="l" fontAlgn="t"/>
                      <a:r>
                        <a:rPr lang="en-US" sz="1600" b="1" i="0" u="none" strike="noStrike" dirty="0">
                          <a:solidFill>
                            <a:schemeClr val="tx1"/>
                          </a:solidFill>
                          <a:effectLst/>
                          <a:latin typeface="+mj-lt"/>
                        </a:rPr>
                        <a:t>CNSA</a:t>
                      </a:r>
                    </a:p>
                  </a:txBody>
                  <a:tcPr marL="9525" marR="9525" marT="9524" marB="0"/>
                </a:tc>
                <a:tc>
                  <a:txBody>
                    <a:bodyPr/>
                    <a:lstStyle/>
                    <a:p>
                      <a:pPr algn="r" fontAlgn="ctr"/>
                      <a:r>
                        <a:rPr lang="en-US" sz="1600" b="1" i="0" u="none" strike="noStrike" dirty="0">
                          <a:solidFill>
                            <a:schemeClr val="tx1"/>
                          </a:solidFill>
                          <a:effectLst/>
                          <a:latin typeface="+mj-lt"/>
                        </a:rPr>
                        <a:t>1</a:t>
                      </a: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tc>
                  <a:txBody>
                    <a:bodyPr/>
                    <a:lstStyle/>
                    <a:p>
                      <a:pPr algn="r" fontAlgn="b"/>
                      <a:endParaRPr lang="en-US" sz="1600" b="1" i="0" u="none" strike="noStrike" dirty="0">
                        <a:solidFill>
                          <a:srgbClr val="FFC000"/>
                        </a:solidFill>
                        <a:effectLst/>
                        <a:latin typeface="+mj-lt"/>
                      </a:endParaRPr>
                    </a:p>
                  </a:txBody>
                  <a:tcPr marL="9525" marR="9525" marT="9524" marB="0"/>
                </a:tc>
                <a:tc>
                  <a:txBody>
                    <a:bodyPr/>
                    <a:lstStyle/>
                    <a:p>
                      <a:pPr algn="r" fontAlgn="b"/>
                      <a:r>
                        <a:rPr lang="en-US" sz="1600" b="1" i="0" u="none" strike="noStrike" dirty="0">
                          <a:solidFill>
                            <a:schemeClr val="tx1"/>
                          </a:solidFill>
                          <a:effectLst/>
                          <a:latin typeface="+mj-lt"/>
                        </a:rPr>
                        <a:t>1</a:t>
                      </a: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extLst>
                  <a:ext uri="{0D108BD9-81ED-4DB2-BD59-A6C34878D82A}">
                    <a16:rowId xmlns:a16="http://schemas.microsoft.com/office/drawing/2014/main" val="47915963"/>
                  </a:ext>
                </a:extLst>
              </a:tr>
              <a:tr h="288710">
                <a:tc>
                  <a:txBody>
                    <a:bodyPr/>
                    <a:lstStyle/>
                    <a:p>
                      <a:pPr algn="l" fontAlgn="t"/>
                      <a:r>
                        <a:rPr lang="en-US" sz="1600" b="1" i="0" u="none" strike="noStrike" dirty="0">
                          <a:solidFill>
                            <a:schemeClr val="tx1"/>
                          </a:solidFill>
                          <a:effectLst/>
                          <a:latin typeface="+mj-lt"/>
                        </a:rPr>
                        <a:t>CSA</a:t>
                      </a: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tc>
                  <a:txBody>
                    <a:bodyPr/>
                    <a:lstStyle/>
                    <a:p>
                      <a:pPr algn="r" fontAlgn="ctr"/>
                      <a:r>
                        <a:rPr lang="en-US" sz="1600" b="1" i="0" u="none" strike="noStrike" dirty="0">
                          <a:solidFill>
                            <a:schemeClr val="tx1"/>
                          </a:solidFill>
                          <a:effectLst/>
                          <a:latin typeface="+mj-lt"/>
                        </a:rPr>
                        <a:t>1</a:t>
                      </a:r>
                    </a:p>
                  </a:txBody>
                  <a:tcPr marL="9525" marR="9525" marT="9524" marB="0"/>
                </a:tc>
                <a:tc>
                  <a:txBody>
                    <a:bodyPr/>
                    <a:lstStyle/>
                    <a:p>
                      <a:pPr algn="r" fontAlgn="b"/>
                      <a:endParaRPr lang="en-US" sz="1600" b="1" i="0" u="none" strike="noStrike" dirty="0">
                        <a:solidFill>
                          <a:srgbClr val="FFC000"/>
                        </a:solidFill>
                        <a:effectLst/>
                        <a:latin typeface="+mj-lt"/>
                      </a:endParaRP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extLst>
                  <a:ext uri="{0D108BD9-81ED-4DB2-BD59-A6C34878D82A}">
                    <a16:rowId xmlns:a16="http://schemas.microsoft.com/office/drawing/2014/main" val="2644808109"/>
                  </a:ext>
                </a:extLst>
              </a:tr>
              <a:tr h="356956">
                <a:tc>
                  <a:txBody>
                    <a:bodyPr/>
                    <a:lstStyle/>
                    <a:p>
                      <a:pPr algn="l" fontAlgn="t"/>
                      <a:r>
                        <a:rPr lang="en-US" sz="1600" b="1" i="0" u="none" strike="noStrike" dirty="0">
                          <a:solidFill>
                            <a:schemeClr val="tx1"/>
                          </a:solidFill>
                          <a:effectLst/>
                          <a:latin typeface="+mj-lt"/>
                        </a:rPr>
                        <a:t>DLR</a:t>
                      </a: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tc>
                  <a:txBody>
                    <a:bodyPr/>
                    <a:lstStyle/>
                    <a:p>
                      <a:pPr algn="r" fontAlgn="ctr"/>
                      <a:r>
                        <a:rPr lang="en-US" sz="1600" b="1" i="0" u="none" strike="noStrike" dirty="0">
                          <a:solidFill>
                            <a:schemeClr val="tx1"/>
                          </a:solidFill>
                          <a:effectLst/>
                          <a:latin typeface="+mj-lt"/>
                        </a:rPr>
                        <a:t>2</a:t>
                      </a:r>
                    </a:p>
                  </a:txBody>
                  <a:tcPr marL="9525" marR="9525" marT="9524" marB="0"/>
                </a:tc>
                <a:tc>
                  <a:txBody>
                    <a:bodyPr/>
                    <a:lstStyle/>
                    <a:p>
                      <a:pPr algn="r" fontAlgn="b"/>
                      <a:endParaRPr lang="en-US" sz="1600" b="1" i="0" u="none" strike="noStrike" dirty="0">
                        <a:solidFill>
                          <a:srgbClr val="FFC000"/>
                        </a:solidFill>
                        <a:effectLst/>
                        <a:latin typeface="+mj-lt"/>
                      </a:endParaRPr>
                    </a:p>
                  </a:txBody>
                  <a:tcPr marL="9525" marR="9525" marT="9524" marB="0"/>
                </a:tc>
                <a:tc>
                  <a:txBody>
                    <a:bodyPr/>
                    <a:lstStyle/>
                    <a:p>
                      <a:pPr algn="r" fontAlgn="b"/>
                      <a:r>
                        <a:rPr lang="en-US" sz="1600" b="1" i="0" u="none" strike="noStrike" dirty="0">
                          <a:solidFill>
                            <a:schemeClr val="tx1"/>
                          </a:solidFill>
                          <a:effectLst/>
                          <a:latin typeface="+mj-lt"/>
                        </a:rPr>
                        <a:t>1</a:t>
                      </a: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extLst>
                  <a:ext uri="{0D108BD9-81ED-4DB2-BD59-A6C34878D82A}">
                    <a16:rowId xmlns:a16="http://schemas.microsoft.com/office/drawing/2014/main" val="3150982800"/>
                  </a:ext>
                </a:extLst>
              </a:tr>
              <a:tr h="366684">
                <a:tc>
                  <a:txBody>
                    <a:bodyPr/>
                    <a:lstStyle/>
                    <a:p>
                      <a:pPr algn="l" fontAlgn="t"/>
                      <a:r>
                        <a:rPr lang="en-US" sz="1600" b="1" i="0" u="none" strike="noStrike" dirty="0">
                          <a:solidFill>
                            <a:schemeClr val="tx1"/>
                          </a:solidFill>
                          <a:effectLst/>
                          <a:latin typeface="+mj-lt"/>
                        </a:rPr>
                        <a:t>ESA</a:t>
                      </a: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tc>
                  <a:txBody>
                    <a:bodyPr/>
                    <a:lstStyle/>
                    <a:p>
                      <a:pPr algn="r" fontAlgn="ctr"/>
                      <a:r>
                        <a:rPr lang="en-US" sz="1600" b="1" i="0" u="none" strike="noStrike" dirty="0">
                          <a:solidFill>
                            <a:schemeClr val="tx1"/>
                          </a:solidFill>
                          <a:effectLst/>
                          <a:latin typeface="+mj-lt"/>
                        </a:rPr>
                        <a:t>7</a:t>
                      </a:r>
                    </a:p>
                  </a:txBody>
                  <a:tcPr marL="9525" marR="9525" marT="9524" marB="0"/>
                </a:tc>
                <a:tc>
                  <a:txBody>
                    <a:bodyPr/>
                    <a:lstStyle/>
                    <a:p>
                      <a:pPr algn="r" fontAlgn="b"/>
                      <a:r>
                        <a:rPr lang="en-US" sz="1600" b="1" i="0" u="none" strike="noStrike" dirty="0">
                          <a:solidFill>
                            <a:schemeClr val="tx1"/>
                          </a:solidFill>
                          <a:effectLst/>
                          <a:latin typeface="+mj-lt"/>
                        </a:rPr>
                        <a:t>2</a:t>
                      </a:r>
                    </a:p>
                  </a:txBody>
                  <a:tcPr marL="9525" marR="9525" marT="9524" marB="0"/>
                </a:tc>
                <a:tc>
                  <a:txBody>
                    <a:bodyPr/>
                    <a:lstStyle/>
                    <a:p>
                      <a:pPr algn="r" fontAlgn="b"/>
                      <a:r>
                        <a:rPr lang="en-US" sz="1600" b="1" i="0" u="none" strike="noStrike" dirty="0">
                          <a:solidFill>
                            <a:schemeClr val="tx1"/>
                          </a:solidFill>
                          <a:effectLst/>
                          <a:latin typeface="+mj-lt"/>
                        </a:rPr>
                        <a:t>2</a:t>
                      </a:r>
                    </a:p>
                  </a:txBody>
                  <a:tcPr marL="9525" marR="9525" marT="9524" marB="0"/>
                </a:tc>
                <a:tc>
                  <a:txBody>
                    <a:bodyPr/>
                    <a:lstStyle/>
                    <a:p>
                      <a:pPr algn="r" fontAlgn="b"/>
                      <a:r>
                        <a:rPr lang="en-US" sz="1600" b="1" i="0" u="none" strike="noStrike" dirty="0">
                          <a:solidFill>
                            <a:schemeClr val="tx1"/>
                          </a:solidFill>
                          <a:effectLst/>
                          <a:latin typeface="+mj-lt"/>
                        </a:rPr>
                        <a:t>2</a:t>
                      </a:r>
                    </a:p>
                  </a:txBody>
                  <a:tcPr marL="9525" marR="9525" marT="9524" marB="0"/>
                </a:tc>
                <a:extLst>
                  <a:ext uri="{0D108BD9-81ED-4DB2-BD59-A6C34878D82A}">
                    <a16:rowId xmlns:a16="http://schemas.microsoft.com/office/drawing/2014/main" val="841491355"/>
                  </a:ext>
                </a:extLst>
              </a:tr>
              <a:tr h="366684">
                <a:tc>
                  <a:txBody>
                    <a:bodyPr/>
                    <a:lstStyle/>
                    <a:p>
                      <a:pPr algn="l" fontAlgn="t"/>
                      <a:r>
                        <a:rPr lang="en-US" sz="1600" b="1" i="0" u="none" strike="noStrike" dirty="0">
                          <a:solidFill>
                            <a:schemeClr val="tx1"/>
                          </a:solidFill>
                          <a:effectLst/>
                          <a:latin typeface="+mj-lt"/>
                        </a:rPr>
                        <a:t>JAXA</a:t>
                      </a: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tc>
                  <a:txBody>
                    <a:bodyPr/>
                    <a:lstStyle/>
                    <a:p>
                      <a:pPr algn="r" fontAlgn="ctr"/>
                      <a:r>
                        <a:rPr lang="en-US" sz="1600" b="1" i="0" u="none" strike="noStrike" dirty="0">
                          <a:solidFill>
                            <a:schemeClr val="tx1"/>
                          </a:solidFill>
                          <a:effectLst/>
                          <a:latin typeface="+mj-lt"/>
                        </a:rPr>
                        <a:t>1</a:t>
                      </a: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tc>
                  <a:txBody>
                    <a:bodyPr/>
                    <a:lstStyle/>
                    <a:p>
                      <a:pPr algn="r" fontAlgn="b"/>
                      <a:r>
                        <a:rPr lang="en-US" sz="1600" b="1" i="0" u="none" strike="noStrike" dirty="0">
                          <a:solidFill>
                            <a:schemeClr val="tx1"/>
                          </a:solidFill>
                          <a:effectLst/>
                          <a:latin typeface="+mj-lt"/>
                        </a:rPr>
                        <a:t>1</a:t>
                      </a: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extLst>
                  <a:ext uri="{0D108BD9-81ED-4DB2-BD59-A6C34878D82A}">
                    <a16:rowId xmlns:a16="http://schemas.microsoft.com/office/drawing/2014/main" val="3997457901"/>
                  </a:ext>
                </a:extLst>
              </a:tr>
              <a:tr h="288710">
                <a:tc>
                  <a:txBody>
                    <a:bodyPr/>
                    <a:lstStyle/>
                    <a:p>
                      <a:pPr algn="l" fontAlgn="t"/>
                      <a:r>
                        <a:rPr lang="en-US" sz="1600" b="1" i="0" u="none" strike="noStrike" dirty="0">
                          <a:solidFill>
                            <a:schemeClr val="tx1"/>
                          </a:solidFill>
                          <a:effectLst/>
                          <a:latin typeface="+mj-lt"/>
                        </a:rPr>
                        <a:t>NASA</a:t>
                      </a:r>
                    </a:p>
                  </a:txBody>
                  <a:tcPr marL="9525" marR="9525" marT="9524" marB="0"/>
                </a:tc>
                <a:tc>
                  <a:txBody>
                    <a:bodyPr/>
                    <a:lstStyle/>
                    <a:p>
                      <a:pPr algn="r" fontAlgn="ctr"/>
                      <a:r>
                        <a:rPr lang="en-US" sz="1600" b="1" i="0" u="none" strike="noStrike" dirty="0">
                          <a:solidFill>
                            <a:schemeClr val="tx1"/>
                          </a:solidFill>
                          <a:effectLst/>
                          <a:latin typeface="+mj-lt"/>
                        </a:rPr>
                        <a:t>3</a:t>
                      </a:r>
                    </a:p>
                  </a:txBody>
                  <a:tcPr marL="9525" marR="9525" marT="9524" marB="0"/>
                </a:tc>
                <a:tc>
                  <a:txBody>
                    <a:bodyPr/>
                    <a:lstStyle/>
                    <a:p>
                      <a:pPr algn="r" fontAlgn="ctr"/>
                      <a:r>
                        <a:rPr lang="en-US" sz="1600" b="1" i="0" u="none" strike="noStrike" dirty="0">
                          <a:solidFill>
                            <a:schemeClr val="tx1"/>
                          </a:solidFill>
                          <a:effectLst/>
                          <a:latin typeface="+mj-lt"/>
                        </a:rPr>
                        <a:t>13</a:t>
                      </a:r>
                    </a:p>
                  </a:txBody>
                  <a:tcPr marL="9525" marR="9525" marT="9524" marB="0"/>
                </a:tc>
                <a:tc>
                  <a:txBody>
                    <a:bodyPr/>
                    <a:lstStyle/>
                    <a:p>
                      <a:pPr algn="r" fontAlgn="ctr"/>
                      <a:r>
                        <a:rPr lang="en-US" sz="1600" b="1" i="0" u="none" strike="noStrike" dirty="0">
                          <a:solidFill>
                            <a:schemeClr val="tx1"/>
                          </a:solidFill>
                          <a:effectLst/>
                          <a:latin typeface="+mj-lt"/>
                        </a:rPr>
                        <a:t>2</a:t>
                      </a:r>
                    </a:p>
                  </a:txBody>
                  <a:tcPr marL="9525" marR="9525" marT="9524" marB="0"/>
                </a:tc>
                <a:tc>
                  <a:txBody>
                    <a:bodyPr/>
                    <a:lstStyle/>
                    <a:p>
                      <a:pPr algn="r" fontAlgn="ctr"/>
                      <a:r>
                        <a:rPr lang="en-US" sz="1600" b="1" i="0" u="none" strike="noStrike" dirty="0">
                          <a:solidFill>
                            <a:schemeClr val="tx1"/>
                          </a:solidFill>
                          <a:effectLst/>
                          <a:latin typeface="+mj-lt"/>
                        </a:rPr>
                        <a:t>7</a:t>
                      </a:r>
                    </a:p>
                  </a:txBody>
                  <a:tcPr marL="9525" marR="9525" marT="9524" marB="0"/>
                </a:tc>
                <a:tc>
                  <a:txBody>
                    <a:bodyPr/>
                    <a:lstStyle/>
                    <a:p>
                      <a:pPr algn="r" fontAlgn="ctr"/>
                      <a:r>
                        <a:rPr lang="en-US" sz="1600" b="1" i="0" u="none" strike="noStrike" dirty="0">
                          <a:solidFill>
                            <a:schemeClr val="tx1"/>
                          </a:solidFill>
                          <a:effectLst/>
                          <a:latin typeface="+mj-lt"/>
                        </a:rPr>
                        <a:t>3</a:t>
                      </a:r>
                    </a:p>
                  </a:txBody>
                  <a:tcPr marL="9525" marR="9525" marT="9524" marB="0"/>
                </a:tc>
                <a:extLst>
                  <a:ext uri="{0D108BD9-81ED-4DB2-BD59-A6C34878D82A}">
                    <a16:rowId xmlns:a16="http://schemas.microsoft.com/office/drawing/2014/main" val="775771249"/>
                  </a:ext>
                </a:extLst>
              </a:tr>
              <a:tr h="288710">
                <a:tc>
                  <a:txBody>
                    <a:bodyPr/>
                    <a:lstStyle/>
                    <a:p>
                      <a:pPr algn="l" fontAlgn="t"/>
                      <a:r>
                        <a:rPr lang="en-US" sz="1600" b="1" i="0" u="none" strike="noStrike" dirty="0">
                          <a:solidFill>
                            <a:schemeClr val="tx1"/>
                          </a:solidFill>
                          <a:effectLst/>
                          <a:latin typeface="+mj-lt"/>
                        </a:rPr>
                        <a:t>ROSCOSMOS</a:t>
                      </a: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tc>
                  <a:txBody>
                    <a:bodyPr/>
                    <a:lstStyle/>
                    <a:p>
                      <a:pPr algn="r" fontAlgn="ctr"/>
                      <a:r>
                        <a:rPr lang="en-US" sz="1600" b="1" i="0" u="none" strike="noStrike" dirty="0">
                          <a:solidFill>
                            <a:schemeClr val="tx1"/>
                          </a:solidFill>
                          <a:effectLst/>
                          <a:latin typeface="+mj-lt"/>
                        </a:rPr>
                        <a:t>1</a:t>
                      </a:r>
                    </a:p>
                  </a:txBody>
                  <a:tcPr marL="9525" marR="9525" marT="9524" marB="0"/>
                </a:tc>
                <a:tc>
                  <a:txBody>
                    <a:bodyPr/>
                    <a:lstStyle/>
                    <a:p>
                      <a:pPr algn="r" fontAlgn="ctr"/>
                      <a:endParaRPr lang="en-US" sz="1600" b="1" i="0" u="none" strike="noStrike" dirty="0">
                        <a:solidFill>
                          <a:schemeClr val="tx1"/>
                        </a:solidFill>
                        <a:effectLst/>
                        <a:latin typeface="+mj-lt"/>
                      </a:endParaRPr>
                    </a:p>
                  </a:txBody>
                  <a:tcPr marL="9525" marR="9525" marT="9524" marB="0"/>
                </a:tc>
                <a:extLst>
                  <a:ext uri="{0D108BD9-81ED-4DB2-BD59-A6C34878D82A}">
                    <a16:rowId xmlns:a16="http://schemas.microsoft.com/office/drawing/2014/main" val="1686057466"/>
                  </a:ext>
                </a:extLst>
              </a:tr>
              <a:tr h="288710">
                <a:tc>
                  <a:txBody>
                    <a:bodyPr/>
                    <a:lstStyle/>
                    <a:p>
                      <a:pPr algn="l" fontAlgn="t"/>
                      <a:r>
                        <a:rPr lang="en-US" sz="1600" b="1" i="0" u="none" strike="noStrike" dirty="0">
                          <a:solidFill>
                            <a:schemeClr val="tx1"/>
                          </a:solidFill>
                          <a:effectLst/>
                          <a:latin typeface="+mj-lt"/>
                        </a:rPr>
                        <a:t>UKSA</a:t>
                      </a: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tc>
                  <a:txBody>
                    <a:bodyPr/>
                    <a:lstStyle/>
                    <a:p>
                      <a:pPr algn="r" fontAlgn="ctr"/>
                      <a:r>
                        <a:rPr lang="en-US" sz="1600" b="1" i="0" u="none" strike="noStrike" dirty="0">
                          <a:solidFill>
                            <a:schemeClr val="tx1"/>
                          </a:solidFill>
                          <a:effectLst/>
                          <a:latin typeface="+mj-lt"/>
                        </a:rPr>
                        <a:t>1</a:t>
                      </a: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tc>
                  <a:txBody>
                    <a:bodyPr/>
                    <a:lstStyle/>
                    <a:p>
                      <a:pPr algn="r" fontAlgn="b"/>
                      <a:endParaRPr lang="en-US" sz="1600" b="1" i="0" u="none" strike="noStrike" dirty="0">
                        <a:solidFill>
                          <a:schemeClr val="tx1"/>
                        </a:solidFill>
                        <a:effectLst/>
                        <a:latin typeface="+mj-lt"/>
                      </a:endParaRPr>
                    </a:p>
                  </a:txBody>
                  <a:tcPr marL="9525" marR="9525" marT="9524" marB="0"/>
                </a:tc>
                <a:extLst>
                  <a:ext uri="{0D108BD9-81ED-4DB2-BD59-A6C34878D82A}">
                    <a16:rowId xmlns:a16="http://schemas.microsoft.com/office/drawing/2014/main" val="2375326560"/>
                  </a:ext>
                </a:extLst>
              </a:tr>
              <a:tr h="473541">
                <a:tc>
                  <a:txBody>
                    <a:bodyPr/>
                    <a:lstStyle/>
                    <a:p>
                      <a:pPr algn="l" fontAlgn="t"/>
                      <a:r>
                        <a:rPr lang="en-US" sz="1600" b="1" i="0" u="none" strike="noStrike" dirty="0">
                          <a:solidFill>
                            <a:schemeClr val="tx1"/>
                          </a:solidFill>
                          <a:effectLst/>
                          <a:latin typeface="+mj-lt"/>
                        </a:rPr>
                        <a:t>Other</a:t>
                      </a:r>
                    </a:p>
                    <a:p>
                      <a:pPr algn="l" fontAlgn="t"/>
                      <a:r>
                        <a:rPr lang="en-US" sz="1600" b="1" i="0" u="none" strike="noStrike" dirty="0">
                          <a:solidFill>
                            <a:schemeClr val="tx1"/>
                          </a:solidFill>
                          <a:effectLst/>
                          <a:latin typeface="+mj-lt"/>
                        </a:rPr>
                        <a:t>(South</a:t>
                      </a:r>
                      <a:r>
                        <a:rPr lang="en-US" sz="1600" b="1" i="0" u="none" strike="noStrike" baseline="0" dirty="0">
                          <a:solidFill>
                            <a:schemeClr val="tx1"/>
                          </a:solidFill>
                          <a:effectLst/>
                          <a:latin typeface="+mj-lt"/>
                        </a:rPr>
                        <a:t> Korea)</a:t>
                      </a:r>
                      <a:endParaRPr lang="en-US" sz="1600" b="1" i="0" u="none" strike="noStrike" dirty="0">
                        <a:solidFill>
                          <a:schemeClr val="tx1"/>
                        </a:solidFill>
                        <a:effectLst/>
                        <a:latin typeface="+mj-lt"/>
                      </a:endParaRPr>
                    </a:p>
                  </a:txBody>
                  <a:tcPr marL="9525" marR="9525" marT="9524" marB="0">
                    <a:lnB w="12700" cap="flat" cmpd="sng" algn="ctr">
                      <a:solidFill>
                        <a:schemeClr val="tx1"/>
                      </a:solidFill>
                      <a:prstDash val="solid"/>
                      <a:round/>
                      <a:headEnd type="none" w="med" len="med"/>
                      <a:tailEnd type="none" w="med" len="med"/>
                    </a:lnB>
                  </a:tcPr>
                </a:tc>
                <a:tc>
                  <a:txBody>
                    <a:bodyPr/>
                    <a:lstStyle/>
                    <a:p>
                      <a:pPr algn="r" fontAlgn="b"/>
                      <a:endParaRPr lang="en-US" sz="1600" b="1" i="0" u="none" strike="noStrike" dirty="0">
                        <a:solidFill>
                          <a:schemeClr val="tx1"/>
                        </a:solidFill>
                        <a:effectLst/>
                        <a:latin typeface="+mj-lt"/>
                      </a:endParaRPr>
                    </a:p>
                  </a:txBody>
                  <a:tcPr marL="9525" marR="9525" marT="9524" marB="0">
                    <a:lnB w="12700" cap="flat" cmpd="sng" algn="ctr">
                      <a:solidFill>
                        <a:schemeClr val="tx1"/>
                      </a:solidFill>
                      <a:prstDash val="solid"/>
                      <a:round/>
                      <a:headEnd type="none" w="med" len="med"/>
                      <a:tailEnd type="none" w="med" len="med"/>
                    </a:lnB>
                  </a:tcPr>
                </a:tc>
                <a:tc>
                  <a:txBody>
                    <a:bodyPr/>
                    <a:lstStyle/>
                    <a:p>
                      <a:pPr algn="r" fontAlgn="ctr"/>
                      <a:endParaRPr lang="en-US" sz="1600" b="1" i="0" u="none" strike="noStrike" dirty="0">
                        <a:solidFill>
                          <a:schemeClr val="tx1"/>
                        </a:solidFill>
                        <a:effectLst/>
                        <a:latin typeface="+mj-lt"/>
                      </a:endParaRPr>
                    </a:p>
                  </a:txBody>
                  <a:tcPr marL="9525" marR="9525" marT="9524" marB="0">
                    <a:lnB w="12700" cap="flat" cmpd="sng" algn="ctr">
                      <a:solidFill>
                        <a:schemeClr val="tx1"/>
                      </a:solidFill>
                      <a:prstDash val="solid"/>
                      <a:round/>
                      <a:headEnd type="none" w="med" len="med"/>
                      <a:tailEnd type="none" w="med" len="med"/>
                    </a:lnB>
                  </a:tcPr>
                </a:tc>
                <a:tc>
                  <a:txBody>
                    <a:bodyPr/>
                    <a:lstStyle/>
                    <a:p>
                      <a:pPr algn="r" fontAlgn="b"/>
                      <a:endParaRPr lang="en-US" sz="1600" b="1" i="0" u="none" strike="noStrike" dirty="0">
                        <a:solidFill>
                          <a:schemeClr val="tx1"/>
                        </a:solidFill>
                        <a:effectLst/>
                        <a:latin typeface="+mj-lt"/>
                      </a:endParaRPr>
                    </a:p>
                  </a:txBody>
                  <a:tcPr marL="9525" marR="9525" marT="9524" marB="0">
                    <a:lnB w="12700" cap="flat" cmpd="sng" algn="ctr">
                      <a:solidFill>
                        <a:schemeClr val="tx1"/>
                      </a:solidFill>
                      <a:prstDash val="solid"/>
                      <a:round/>
                      <a:headEnd type="none" w="med" len="med"/>
                      <a:tailEnd type="none" w="med" len="med"/>
                    </a:lnB>
                  </a:tcPr>
                </a:tc>
                <a:tc>
                  <a:txBody>
                    <a:bodyPr/>
                    <a:lstStyle/>
                    <a:p>
                      <a:pPr algn="r" fontAlgn="b"/>
                      <a:endParaRPr lang="en-US" sz="1600" b="1" i="0" u="none" strike="noStrike" dirty="0">
                        <a:solidFill>
                          <a:schemeClr val="tx1"/>
                        </a:solidFill>
                        <a:effectLst/>
                        <a:latin typeface="+mj-lt"/>
                      </a:endParaRPr>
                    </a:p>
                  </a:txBody>
                  <a:tcPr marL="9525" marR="9525" marT="9524" marB="0">
                    <a:lnB w="12700" cap="flat" cmpd="sng" algn="ctr">
                      <a:solidFill>
                        <a:schemeClr val="tx1"/>
                      </a:solidFill>
                      <a:prstDash val="solid"/>
                      <a:round/>
                      <a:headEnd type="none" w="med" len="med"/>
                      <a:tailEnd type="none" w="med" len="med"/>
                    </a:lnB>
                  </a:tcPr>
                </a:tc>
                <a:tc>
                  <a:txBody>
                    <a:bodyPr/>
                    <a:lstStyle/>
                    <a:p>
                      <a:pPr algn="r" fontAlgn="b"/>
                      <a:r>
                        <a:rPr lang="en-US" sz="1600" b="1" i="0" u="none" strike="noStrike" dirty="0">
                          <a:solidFill>
                            <a:schemeClr val="tx1"/>
                          </a:solidFill>
                          <a:effectLst/>
                          <a:latin typeface="+mj-lt"/>
                        </a:rPr>
                        <a:t>SANA 3</a:t>
                      </a:r>
                    </a:p>
                  </a:txBody>
                  <a:tcPr marL="9525" marR="9525" marT="9524"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8433199"/>
                  </a:ext>
                </a:extLst>
              </a:tr>
              <a:tr h="293589">
                <a:tc>
                  <a:txBody>
                    <a:bodyPr/>
                    <a:lstStyle/>
                    <a:p>
                      <a:pPr algn="l" fontAlgn="b"/>
                      <a:r>
                        <a:rPr lang="en-US" sz="1600" b="1" i="0" u="none" strike="noStrike" dirty="0">
                          <a:solidFill>
                            <a:schemeClr val="tx1"/>
                          </a:solidFill>
                          <a:effectLst/>
                          <a:latin typeface="+mj-lt"/>
                        </a:rPr>
                        <a:t>Total</a:t>
                      </a:r>
                    </a:p>
                  </a:txBody>
                  <a:tcPr marL="9525" marR="9525" marT="9524" marB="0" anchor="b">
                    <a:lnT w="12700" cap="flat" cmpd="sng" algn="ctr">
                      <a:solidFill>
                        <a:schemeClr val="tx1"/>
                      </a:solidFill>
                      <a:prstDash val="solid"/>
                      <a:round/>
                      <a:headEnd type="none" w="med" len="med"/>
                      <a:tailEnd type="none" w="med" len="med"/>
                    </a:lnT>
                  </a:tcPr>
                </a:tc>
                <a:tc>
                  <a:txBody>
                    <a:bodyPr/>
                    <a:lstStyle/>
                    <a:p>
                      <a:pPr algn="r" fontAlgn="b"/>
                      <a:r>
                        <a:rPr lang="en-US" sz="1600" b="1" i="0" u="none" strike="noStrike" dirty="0">
                          <a:solidFill>
                            <a:schemeClr val="tx1"/>
                          </a:solidFill>
                          <a:effectLst/>
                          <a:latin typeface="+mj-lt"/>
                        </a:rPr>
                        <a:t>4</a:t>
                      </a:r>
                    </a:p>
                  </a:txBody>
                  <a:tcPr marL="9525" marR="9525" marT="9524" marB="0" anchor="b">
                    <a:lnT w="12700" cap="flat" cmpd="sng" algn="ctr">
                      <a:solidFill>
                        <a:schemeClr val="tx1"/>
                      </a:solidFill>
                      <a:prstDash val="solid"/>
                      <a:round/>
                      <a:headEnd type="none" w="med" len="med"/>
                      <a:tailEnd type="none" w="med" len="med"/>
                    </a:lnT>
                  </a:tcPr>
                </a:tc>
                <a:tc>
                  <a:txBody>
                    <a:bodyPr/>
                    <a:lstStyle/>
                    <a:p>
                      <a:pPr algn="r" fontAlgn="b"/>
                      <a:r>
                        <a:rPr lang="en-US" sz="1600" b="1" i="0" u="none" strike="noStrike" dirty="0">
                          <a:solidFill>
                            <a:schemeClr val="tx1"/>
                          </a:solidFill>
                          <a:effectLst/>
                          <a:latin typeface="+mj-lt"/>
                        </a:rPr>
                        <a:t>26</a:t>
                      </a:r>
                    </a:p>
                  </a:txBody>
                  <a:tcPr marL="9525" marR="9525" marT="9524" marB="0" anchor="b">
                    <a:lnT w="12700" cap="flat" cmpd="sng" algn="ctr">
                      <a:solidFill>
                        <a:schemeClr val="tx1"/>
                      </a:solidFill>
                      <a:prstDash val="solid"/>
                      <a:round/>
                      <a:headEnd type="none" w="med" len="med"/>
                      <a:tailEnd type="none" w="med" len="med"/>
                    </a:lnT>
                  </a:tcPr>
                </a:tc>
                <a:tc>
                  <a:txBody>
                    <a:bodyPr/>
                    <a:lstStyle/>
                    <a:p>
                      <a:pPr algn="r" fontAlgn="b"/>
                      <a:r>
                        <a:rPr lang="en-US" sz="1600" b="1" i="0" u="none" strike="noStrike" dirty="0">
                          <a:solidFill>
                            <a:schemeClr val="tx1"/>
                          </a:solidFill>
                          <a:effectLst/>
                          <a:latin typeface="+mj-lt"/>
                        </a:rPr>
                        <a:t>4</a:t>
                      </a:r>
                    </a:p>
                  </a:txBody>
                  <a:tcPr marL="9525" marR="9525" marT="9524" marB="0" anchor="b">
                    <a:lnT w="12700" cap="flat" cmpd="sng" algn="ctr">
                      <a:solidFill>
                        <a:schemeClr val="tx1"/>
                      </a:solidFill>
                      <a:prstDash val="solid"/>
                      <a:round/>
                      <a:headEnd type="none" w="med" len="med"/>
                      <a:tailEnd type="none" w="med" len="med"/>
                    </a:lnT>
                  </a:tcPr>
                </a:tc>
                <a:tc>
                  <a:txBody>
                    <a:bodyPr/>
                    <a:lstStyle/>
                    <a:p>
                      <a:pPr algn="r" fontAlgn="b"/>
                      <a:r>
                        <a:rPr lang="en-US" sz="1600" b="1" i="0" u="none" strike="noStrike" dirty="0">
                          <a:solidFill>
                            <a:schemeClr val="tx1"/>
                          </a:solidFill>
                          <a:effectLst/>
                          <a:latin typeface="+mj-lt"/>
                        </a:rPr>
                        <a:t>13</a:t>
                      </a:r>
                    </a:p>
                  </a:txBody>
                  <a:tcPr marL="9525" marR="9525" marT="9524" marB="0" anchor="b">
                    <a:lnT w="12700" cap="flat" cmpd="sng" algn="ctr">
                      <a:solidFill>
                        <a:schemeClr val="tx1"/>
                      </a:solidFill>
                      <a:prstDash val="solid"/>
                      <a:round/>
                      <a:headEnd type="none" w="med" len="med"/>
                      <a:tailEnd type="none" w="med" len="med"/>
                    </a:lnT>
                  </a:tcPr>
                </a:tc>
                <a:tc>
                  <a:txBody>
                    <a:bodyPr/>
                    <a:lstStyle/>
                    <a:p>
                      <a:pPr algn="r" fontAlgn="b"/>
                      <a:r>
                        <a:rPr lang="en-US" sz="1600" b="1" i="0" u="none" strike="noStrike" dirty="0">
                          <a:solidFill>
                            <a:schemeClr val="tx1"/>
                          </a:solidFill>
                          <a:effectLst/>
                          <a:latin typeface="+mj-lt"/>
                        </a:rPr>
                        <a:t>8</a:t>
                      </a:r>
                    </a:p>
                  </a:txBody>
                  <a:tcPr marL="9525" marR="9525" marT="9524"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10126504"/>
                  </a:ext>
                </a:extLst>
              </a:tr>
              <a:tr h="387668">
                <a:tc>
                  <a:txBody>
                    <a:bodyPr/>
                    <a:lstStyle/>
                    <a:p>
                      <a:pPr algn="l" fontAlgn="t"/>
                      <a:r>
                        <a:rPr lang="en-US" sz="1600" b="1" u="none" strike="noStrike">
                          <a:effectLst/>
                          <a:latin typeface="+mj-lt"/>
                        </a:rPr>
                        <a:t>Meeting Duration</a:t>
                      </a:r>
                      <a:endParaRPr lang="en-US" sz="1600" b="1" i="0" u="none" strike="noStrike" dirty="0">
                        <a:solidFill>
                          <a:srgbClr val="000000"/>
                        </a:solidFill>
                        <a:effectLst/>
                        <a:latin typeface="+mj-lt"/>
                      </a:endParaRPr>
                    </a:p>
                  </a:txBody>
                  <a:tcPr marL="9525" marR="9525" marT="9524" marB="0" anchor="b"/>
                </a:tc>
                <a:tc>
                  <a:txBody>
                    <a:bodyPr/>
                    <a:lstStyle/>
                    <a:p>
                      <a:pPr algn="r" fontAlgn="b"/>
                      <a:r>
                        <a:rPr lang="en-US" sz="1600" b="1" i="0" u="none" strike="noStrike" dirty="0">
                          <a:solidFill>
                            <a:srgbClr val="000000"/>
                          </a:solidFill>
                          <a:effectLst/>
                          <a:latin typeface="+mj-lt"/>
                        </a:rPr>
                        <a:t>3x3 </a:t>
                      </a:r>
                      <a:r>
                        <a:rPr lang="en-US" sz="1600" b="1" i="0" u="none" strike="noStrike" dirty="0" err="1">
                          <a:solidFill>
                            <a:srgbClr val="000000"/>
                          </a:solidFill>
                          <a:effectLst/>
                          <a:latin typeface="+mj-lt"/>
                        </a:rPr>
                        <a:t>hrs</a:t>
                      </a:r>
                      <a:endParaRPr lang="en-US" sz="1600" b="1" i="0" u="none" strike="noStrike" dirty="0">
                        <a:solidFill>
                          <a:srgbClr val="000000"/>
                        </a:solidFill>
                        <a:effectLst/>
                        <a:latin typeface="+mj-lt"/>
                      </a:endParaRPr>
                    </a:p>
                  </a:txBody>
                  <a:tcPr marL="9525" marR="9525" marT="9524" marB="0" anchor="b"/>
                </a:tc>
                <a:tc>
                  <a:txBody>
                    <a:bodyPr/>
                    <a:lstStyle/>
                    <a:p>
                      <a:pPr algn="r" fontAlgn="b"/>
                      <a:r>
                        <a:rPr lang="en-US" sz="1600" b="1" i="0" u="none" strike="noStrike" dirty="0">
                          <a:solidFill>
                            <a:srgbClr val="000000"/>
                          </a:solidFill>
                          <a:effectLst/>
                          <a:latin typeface="+mj-lt"/>
                        </a:rPr>
                        <a:t>4x3.0 </a:t>
                      </a:r>
                      <a:r>
                        <a:rPr lang="en-US" sz="1600" b="1" i="0" u="none" strike="noStrike" dirty="0" err="1">
                          <a:solidFill>
                            <a:srgbClr val="000000"/>
                          </a:solidFill>
                          <a:effectLst/>
                          <a:latin typeface="+mj-lt"/>
                        </a:rPr>
                        <a:t>hrs</a:t>
                      </a:r>
                      <a:endParaRPr lang="en-US" sz="1600" b="1" i="0" u="none" strike="noStrike" dirty="0">
                        <a:solidFill>
                          <a:srgbClr val="000000"/>
                        </a:solidFill>
                        <a:effectLst/>
                        <a:latin typeface="+mj-lt"/>
                      </a:endParaRPr>
                    </a:p>
                  </a:txBody>
                  <a:tcPr marL="9525" marR="9525" marT="9524" marB="0" anchor="b"/>
                </a:tc>
                <a:tc>
                  <a:txBody>
                    <a:bodyPr/>
                    <a:lstStyle/>
                    <a:p>
                      <a:pPr algn="r" fontAlgn="b"/>
                      <a:r>
                        <a:rPr lang="en-US" sz="1600" b="1" i="0" u="none" strike="noStrike" dirty="0">
                          <a:solidFill>
                            <a:srgbClr val="000000"/>
                          </a:solidFill>
                          <a:effectLst/>
                          <a:latin typeface="+mj-lt"/>
                        </a:rPr>
                        <a:t>2.0 </a:t>
                      </a:r>
                      <a:r>
                        <a:rPr lang="en-US" sz="1600" b="1" i="0" u="none" strike="noStrike" dirty="0" err="1">
                          <a:solidFill>
                            <a:srgbClr val="000000"/>
                          </a:solidFill>
                          <a:effectLst/>
                          <a:latin typeface="+mj-lt"/>
                        </a:rPr>
                        <a:t>hrs</a:t>
                      </a:r>
                      <a:endParaRPr lang="en-US" sz="1600" b="1" i="0" u="none" strike="noStrike" dirty="0">
                        <a:solidFill>
                          <a:srgbClr val="000000"/>
                        </a:solidFill>
                        <a:effectLst/>
                        <a:latin typeface="+mj-lt"/>
                      </a:endParaRPr>
                    </a:p>
                  </a:txBody>
                  <a:tcPr marL="9525" marR="9525" marT="9524" marB="0" anchor="b"/>
                </a:tc>
                <a:tc>
                  <a:txBody>
                    <a:bodyPr/>
                    <a:lstStyle/>
                    <a:p>
                      <a:pPr algn="r" fontAlgn="b"/>
                      <a:r>
                        <a:rPr lang="en-US" sz="1600" b="1" i="0" u="none" strike="noStrike" dirty="0">
                          <a:solidFill>
                            <a:schemeClr val="tx1"/>
                          </a:solidFill>
                          <a:effectLst/>
                          <a:latin typeface="+mj-lt"/>
                        </a:rPr>
                        <a:t>1x3.0 </a:t>
                      </a:r>
                      <a:r>
                        <a:rPr lang="en-US" sz="1600" b="1" i="0" u="none" strike="noStrike" dirty="0" err="1">
                          <a:solidFill>
                            <a:schemeClr val="tx1"/>
                          </a:solidFill>
                          <a:effectLst/>
                          <a:latin typeface="+mj-lt"/>
                        </a:rPr>
                        <a:t>hrs</a:t>
                      </a:r>
                      <a:endParaRPr lang="en-US" sz="1600" b="1" i="0" u="none" strike="noStrike" dirty="0">
                        <a:solidFill>
                          <a:schemeClr val="tx1"/>
                        </a:solidFill>
                        <a:effectLst/>
                        <a:latin typeface="+mj-lt"/>
                      </a:endParaRPr>
                    </a:p>
                  </a:txBody>
                  <a:tcPr marL="9525" marR="9525" marT="9524" marB="0" anchor="b"/>
                </a:tc>
                <a:tc>
                  <a:txBody>
                    <a:bodyPr/>
                    <a:lstStyle/>
                    <a:p>
                      <a:pPr algn="r" fontAlgn="b"/>
                      <a:r>
                        <a:rPr lang="en-US" sz="1600" b="1" i="0" u="none" strike="noStrike" dirty="0">
                          <a:solidFill>
                            <a:srgbClr val="000000"/>
                          </a:solidFill>
                          <a:effectLst/>
                          <a:latin typeface="+mj-lt"/>
                        </a:rPr>
                        <a:t>1x3 </a:t>
                      </a:r>
                      <a:r>
                        <a:rPr lang="en-US" sz="1600" b="1" i="0" u="none" strike="noStrike" dirty="0" err="1">
                          <a:solidFill>
                            <a:srgbClr val="000000"/>
                          </a:solidFill>
                          <a:effectLst/>
                          <a:latin typeface="+mj-lt"/>
                        </a:rPr>
                        <a:t>hrs</a:t>
                      </a:r>
                      <a:endParaRPr lang="en-US" sz="1600" b="1" i="0" u="none" strike="noStrike" dirty="0">
                        <a:solidFill>
                          <a:srgbClr val="000000"/>
                        </a:solidFill>
                        <a:effectLst/>
                        <a:latin typeface="+mj-lt"/>
                      </a:endParaRPr>
                    </a:p>
                  </a:txBody>
                  <a:tcPr marL="9525" marR="9525" marT="9524" marB="0" anchor="b"/>
                </a:tc>
                <a:extLst>
                  <a:ext uri="{0D108BD9-81ED-4DB2-BD59-A6C34878D82A}">
                    <a16:rowId xmlns:a16="http://schemas.microsoft.com/office/drawing/2014/main" val="3477473536"/>
                  </a:ext>
                </a:extLst>
              </a:tr>
              <a:tr h="345645">
                <a:tc>
                  <a:txBody>
                    <a:bodyPr/>
                    <a:lstStyle/>
                    <a:p>
                      <a:pPr algn="l" fontAlgn="t"/>
                      <a:r>
                        <a:rPr lang="en-US" sz="1600" b="1" u="none" strike="noStrike" dirty="0">
                          <a:effectLst/>
                          <a:latin typeface="+mj-lt"/>
                        </a:rPr>
                        <a:t>Agency Diversity</a:t>
                      </a:r>
                      <a:endParaRPr lang="en-US" sz="1600" b="1" i="0" u="none" strike="noStrike" dirty="0">
                        <a:solidFill>
                          <a:srgbClr val="000000"/>
                        </a:solidFill>
                        <a:effectLst/>
                        <a:latin typeface="+mj-lt"/>
                      </a:endParaRPr>
                    </a:p>
                  </a:txBody>
                  <a:tcPr marL="9525" marR="9525" marT="9524" marB="0" anchor="b"/>
                </a:tc>
                <a:tc>
                  <a:txBody>
                    <a:bodyPr/>
                    <a:lstStyle/>
                    <a:p>
                      <a:pPr algn="r" fontAlgn="b"/>
                      <a:r>
                        <a:rPr lang="en-US" sz="1600" b="1" i="0" u="none" strike="noStrike" dirty="0">
                          <a:solidFill>
                            <a:srgbClr val="000000"/>
                          </a:solidFill>
                          <a:effectLst/>
                          <a:latin typeface="+mj-lt"/>
                        </a:rPr>
                        <a:t>2</a:t>
                      </a:r>
                    </a:p>
                  </a:txBody>
                  <a:tcPr marL="9525" marR="9525" marT="9524" marB="0" anchor="b"/>
                </a:tc>
                <a:tc>
                  <a:txBody>
                    <a:bodyPr/>
                    <a:lstStyle/>
                    <a:p>
                      <a:pPr algn="r" fontAlgn="b"/>
                      <a:r>
                        <a:rPr lang="en-US" sz="1600" b="1" i="0" u="none" strike="noStrike" dirty="0">
                          <a:solidFill>
                            <a:srgbClr val="000000"/>
                          </a:solidFill>
                          <a:effectLst/>
                          <a:latin typeface="+mj-lt"/>
                        </a:rPr>
                        <a:t>7</a:t>
                      </a:r>
                    </a:p>
                  </a:txBody>
                  <a:tcPr marL="9525" marR="9525" marT="9524" marB="0" anchor="b"/>
                </a:tc>
                <a:tc>
                  <a:txBody>
                    <a:bodyPr/>
                    <a:lstStyle/>
                    <a:p>
                      <a:pPr algn="r" fontAlgn="b"/>
                      <a:r>
                        <a:rPr lang="en-US" sz="1600" b="1" i="0" u="none" strike="noStrike" dirty="0">
                          <a:solidFill>
                            <a:srgbClr val="000000"/>
                          </a:solidFill>
                          <a:effectLst/>
                          <a:latin typeface="+mj-lt"/>
                        </a:rPr>
                        <a:t>2</a:t>
                      </a:r>
                    </a:p>
                  </a:txBody>
                  <a:tcPr marL="9525" marR="9525" marT="9524" marB="0" anchor="b"/>
                </a:tc>
                <a:tc>
                  <a:txBody>
                    <a:bodyPr/>
                    <a:lstStyle/>
                    <a:p>
                      <a:pPr algn="r" fontAlgn="b"/>
                      <a:r>
                        <a:rPr lang="en-US" sz="1600" b="1" i="0" u="none" strike="noStrike" dirty="0">
                          <a:solidFill>
                            <a:schemeClr val="tx1"/>
                          </a:solidFill>
                          <a:effectLst/>
                          <a:latin typeface="+mj-lt"/>
                        </a:rPr>
                        <a:t>6</a:t>
                      </a:r>
                    </a:p>
                  </a:txBody>
                  <a:tcPr marL="9525" marR="9525" marT="9524" marB="0" anchor="b"/>
                </a:tc>
                <a:tc>
                  <a:txBody>
                    <a:bodyPr/>
                    <a:lstStyle/>
                    <a:p>
                      <a:pPr algn="r" fontAlgn="b"/>
                      <a:r>
                        <a:rPr lang="en-US" sz="1600" b="1" i="0" u="none" strike="noStrike" dirty="0">
                          <a:solidFill>
                            <a:srgbClr val="000000"/>
                          </a:solidFill>
                          <a:effectLst/>
                          <a:latin typeface="+mj-lt"/>
                        </a:rPr>
                        <a:t>3</a:t>
                      </a:r>
                    </a:p>
                  </a:txBody>
                  <a:tcPr marL="9525" marR="9525" marT="9524" marB="0" anchor="b"/>
                </a:tc>
                <a:extLst>
                  <a:ext uri="{0D108BD9-81ED-4DB2-BD59-A6C34878D82A}">
                    <a16:rowId xmlns:a16="http://schemas.microsoft.com/office/drawing/2014/main" val="4194402315"/>
                  </a:ext>
                </a:extLst>
              </a:tr>
            </a:tbl>
          </a:graphicData>
        </a:graphic>
      </p:graphicFrame>
      <p:sp>
        <p:nvSpPr>
          <p:cNvPr id="4" name="Date Placeholder 3">
            <a:extLst>
              <a:ext uri="{FF2B5EF4-FFF2-40B4-BE49-F238E27FC236}">
                <a16:creationId xmlns:a16="http://schemas.microsoft.com/office/drawing/2014/main" id="{704D8740-4AFA-9A42-B90F-69001ACCDFAB}"/>
              </a:ext>
            </a:extLst>
          </p:cNvPr>
          <p:cNvSpPr>
            <a:spLocks noGrp="1"/>
          </p:cNvSpPr>
          <p:nvPr>
            <p:ph type="dt" sz="half" idx="2"/>
          </p:nvPr>
        </p:nvSpPr>
        <p:spPr/>
        <p:txBody>
          <a:bodyPr/>
          <a:lstStyle/>
          <a:p>
            <a:r>
              <a:rPr lang="en-US"/>
              <a:t>6/15/21</a:t>
            </a:r>
          </a:p>
        </p:txBody>
      </p:sp>
      <p:sp>
        <p:nvSpPr>
          <p:cNvPr id="5" name="Slide Number Placeholder 4">
            <a:extLst>
              <a:ext uri="{FF2B5EF4-FFF2-40B4-BE49-F238E27FC236}">
                <a16:creationId xmlns:a16="http://schemas.microsoft.com/office/drawing/2014/main" id="{0BCF46AE-07F4-C948-8A55-4CCBCF1F02D4}"/>
              </a:ext>
            </a:extLst>
          </p:cNvPr>
          <p:cNvSpPr>
            <a:spLocks noGrp="1"/>
          </p:cNvSpPr>
          <p:nvPr>
            <p:ph type="sldNum" sz="quarter" idx="4"/>
          </p:nvPr>
        </p:nvSpPr>
        <p:spPr/>
        <p:txBody>
          <a:bodyPr/>
          <a:lstStyle/>
          <a:p>
            <a:r>
              <a:rPr lang="en-US"/>
              <a:t>SEA - </a:t>
            </a:r>
            <a:fld id="{1B5D8CFD-37D9-8A41-B2FC-209452CD0164}" type="slidenum">
              <a:rPr lang="en-US" smtClean="0"/>
              <a:t>2</a:t>
            </a:fld>
            <a:endParaRPr lang="en-US" dirty="0"/>
          </a:p>
        </p:txBody>
      </p:sp>
    </p:spTree>
    <p:extLst>
      <p:ext uri="{BB962C8B-B14F-4D97-AF65-F5344CB8AC3E}">
        <p14:creationId xmlns:p14="http://schemas.microsoft.com/office/powerpoint/2010/main" val="137133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680895" y="587030"/>
            <a:ext cx="10945424" cy="58759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20000"/>
          </a:bodyPr>
          <a:lstStyle/>
          <a:p>
            <a:pPr>
              <a:lnSpc>
                <a:spcPct val="120000"/>
              </a:lnSpc>
              <a:spcBef>
                <a:spcPts val="0"/>
              </a:spcBef>
            </a:pPr>
            <a:r>
              <a:rPr lang="en-US" sz="1400" dirty="0"/>
              <a:t>Security Working Group:</a:t>
            </a:r>
            <a:endParaRPr lang="en-US" sz="140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400" b="0" dirty="0"/>
              <a:t>Achievements</a:t>
            </a:r>
          </a:p>
          <a:p>
            <a:pPr marL="1257300" lvl="2" indent="-342900">
              <a:lnSpc>
                <a:spcPct val="120000"/>
              </a:lnSpc>
              <a:spcBef>
                <a:spcPts val="0"/>
              </a:spcBef>
              <a:buFont typeface="Arial" panose="020B0604020202020204" pitchFamily="34" charset="0"/>
              <a:buChar char="•"/>
            </a:pPr>
            <a:r>
              <a:rPr lang="en-US" sz="1400" b="0" dirty="0"/>
              <a:t>On-going work on Key Management, Security Glossary, SDLS and DTN/SBSP progressing very well. Recent work items for </a:t>
            </a:r>
            <a:r>
              <a:rPr lang="en-US" sz="1400" b="0" dirty="0" err="1"/>
              <a:t>Intergov</a:t>
            </a:r>
            <a:r>
              <a:rPr lang="en-US" sz="1400" b="0" dirty="0"/>
              <a:t> Cloud Certificate Authority, Crypto Algorithm and Threats GB revisions progressing well. </a:t>
            </a:r>
          </a:p>
          <a:p>
            <a:pPr marL="1257300" lvl="2" indent="-342900">
              <a:lnSpc>
                <a:spcPct val="120000"/>
              </a:lnSpc>
              <a:spcBef>
                <a:spcPts val="0"/>
              </a:spcBef>
              <a:buFont typeface="Arial" panose="020B0604020202020204" pitchFamily="34" charset="0"/>
              <a:buChar char="•"/>
            </a:pPr>
            <a:r>
              <a:rPr lang="en-US" sz="1400" b="0" dirty="0"/>
              <a:t>Problems / Issues: Staffing back to normal levels, no major issues.</a:t>
            </a:r>
          </a:p>
          <a:p>
            <a:pPr>
              <a:lnSpc>
                <a:spcPct val="120000"/>
              </a:lnSpc>
              <a:spcBef>
                <a:spcPts val="0"/>
              </a:spcBef>
            </a:pPr>
            <a:r>
              <a:rPr lang="en-US" sz="1400" dirty="0"/>
              <a:t>Systems Architecture Working Group:</a:t>
            </a:r>
            <a:endParaRPr lang="en-US" sz="140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400" b="0" dirty="0"/>
              <a:t>Achievements</a:t>
            </a:r>
          </a:p>
          <a:p>
            <a:pPr marL="1204913" lvl="2" indent="-290513">
              <a:lnSpc>
                <a:spcPct val="120000"/>
              </a:lnSpc>
              <a:spcBef>
                <a:spcPts val="0"/>
              </a:spcBef>
              <a:buClr>
                <a:srgbClr val="000000"/>
              </a:buClr>
              <a:buSzPct val="95000"/>
              <a:buFont typeface="ArialMT" charset="0"/>
              <a:buChar char="•"/>
            </a:pPr>
            <a:r>
              <a:rPr lang="en-US" sz="1400" b="0" dirty="0"/>
              <a:t>Application and Support Layer Architecture Green Book is published.</a:t>
            </a:r>
          </a:p>
          <a:p>
            <a:pPr marL="1204913" lvl="2" indent="-290513">
              <a:lnSpc>
                <a:spcPct val="120000"/>
              </a:lnSpc>
              <a:spcBef>
                <a:spcPts val="0"/>
              </a:spcBef>
              <a:buClr>
                <a:srgbClr val="000000"/>
              </a:buClr>
              <a:buSzPct val="95000"/>
              <a:buFont typeface="ArialMT" charset="0"/>
              <a:buChar char="•"/>
            </a:pPr>
            <a:r>
              <a:rPr lang="en-US" sz="1400" b="0" dirty="0"/>
              <a:t>RASDS &amp; integrated TC20/SC14 revisions progressing well, plan to include ontology views and an MBSE/SysML Annex.</a:t>
            </a:r>
          </a:p>
          <a:p>
            <a:pPr marL="1204913" lvl="2" indent="-290513">
              <a:lnSpc>
                <a:spcPct val="120000"/>
              </a:lnSpc>
              <a:spcBef>
                <a:spcPts val="0"/>
              </a:spcBef>
              <a:buClr>
                <a:srgbClr val="000000"/>
              </a:buClr>
              <a:buSzPct val="95000"/>
              <a:buFont typeface="ArialMT" charset="0"/>
              <a:buChar char="•"/>
            </a:pPr>
            <a:r>
              <a:rPr lang="en-US" sz="1400" b="0" dirty="0"/>
              <a:t>SCCS-ARD revisions moving well, including optical comm, USLP, SM, and many other new &amp; revised documents.</a:t>
            </a:r>
          </a:p>
          <a:p>
            <a:pPr marL="747713" lvl="1" indent="-290513">
              <a:lnSpc>
                <a:spcPct val="120000"/>
              </a:lnSpc>
              <a:spcBef>
                <a:spcPts val="0"/>
              </a:spcBef>
              <a:buClr>
                <a:srgbClr val="000000"/>
              </a:buClr>
              <a:buSzPct val="95000"/>
              <a:buFont typeface="ArialMT" charset="0"/>
              <a:buChar char="•"/>
            </a:pPr>
            <a:r>
              <a:rPr lang="en-US" sz="1400" b="0" dirty="0"/>
              <a:t>Problems / Issues: We have limited resources, but have a coherent group of dedicated individuals who are supporting these efforts.</a:t>
            </a:r>
          </a:p>
          <a:p>
            <a:pPr>
              <a:lnSpc>
                <a:spcPct val="120000"/>
              </a:lnSpc>
              <a:spcBef>
                <a:spcPts val="0"/>
              </a:spcBef>
            </a:pPr>
            <a:r>
              <a:rPr lang="en-US" sz="1400" dirty="0"/>
              <a:t>Delta-DOR Working Group:</a:t>
            </a:r>
            <a:endParaRPr lang="en-US" sz="140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400" b="0" dirty="0"/>
              <a:t>Achievements</a:t>
            </a:r>
          </a:p>
          <a:p>
            <a:pPr marL="1204913" lvl="2" indent="-290513">
              <a:lnSpc>
                <a:spcPct val="120000"/>
              </a:lnSpc>
              <a:spcBef>
                <a:spcPts val="0"/>
              </a:spcBef>
              <a:buClr>
                <a:srgbClr val="000000"/>
              </a:buClr>
              <a:buSzPct val="95000"/>
              <a:buFont typeface="ArialMT" charset="0"/>
              <a:buChar char="•"/>
            </a:pPr>
            <a:r>
              <a:rPr lang="en-US" sz="1400" b="0" dirty="0"/>
              <a:t>Making good progress on document revisions, MB on Architecture, BB update, Operations MB update. New PN DOR tones to be included in RFM update.  Test results with new NASA and ESA open loop receivers raised some issues that caused RFM challenges.  Planning for new Quasar flux database and same beam interferometry.</a:t>
            </a:r>
          </a:p>
          <a:p>
            <a:pPr marL="747713" lvl="1" indent="-290513">
              <a:lnSpc>
                <a:spcPct val="120000"/>
              </a:lnSpc>
              <a:spcBef>
                <a:spcPts val="0"/>
              </a:spcBef>
              <a:buClr>
                <a:srgbClr val="000000"/>
              </a:buClr>
              <a:buSzPct val="95000"/>
              <a:buFont typeface="ArialMT" charset="0"/>
              <a:buChar char="•"/>
            </a:pPr>
            <a:r>
              <a:rPr lang="en-US" sz="1400" b="0" dirty="0"/>
              <a:t>Problems / Issues: Small, but effective, working group with only two agencies participating in this meeting.</a:t>
            </a:r>
          </a:p>
          <a:p>
            <a:pPr>
              <a:lnSpc>
                <a:spcPct val="120000"/>
              </a:lnSpc>
              <a:spcBef>
                <a:spcPts val="0"/>
              </a:spcBef>
            </a:pPr>
            <a:r>
              <a:rPr lang="en-US" sz="1400" dirty="0"/>
              <a:t>Time Management WG:</a:t>
            </a:r>
            <a:endParaRPr lang="en-US" sz="140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400" b="0" dirty="0"/>
              <a:t>Achievements</a:t>
            </a:r>
          </a:p>
          <a:p>
            <a:pPr marL="1204913" lvl="2" indent="-290513">
              <a:lnSpc>
                <a:spcPct val="120000"/>
              </a:lnSpc>
              <a:spcBef>
                <a:spcPts val="0"/>
              </a:spcBef>
              <a:buClr>
                <a:srgbClr val="000000"/>
              </a:buClr>
              <a:buSzPct val="95000"/>
              <a:buFont typeface="ArialMT" charset="0"/>
              <a:buChar char="•"/>
            </a:pPr>
            <a:r>
              <a:rPr lang="en-US" sz="1400" b="0" dirty="0"/>
              <a:t>Working group has been making good progress, with active participation now from six agencies. Green Book writing assignments being met; agency approaches being documented.</a:t>
            </a:r>
          </a:p>
          <a:p>
            <a:pPr marL="747713" lvl="1" indent="-290513">
              <a:lnSpc>
                <a:spcPct val="120000"/>
              </a:lnSpc>
              <a:spcBef>
                <a:spcPts val="0"/>
              </a:spcBef>
              <a:buClr>
                <a:srgbClr val="000000"/>
              </a:buClr>
              <a:buSzPct val="95000"/>
              <a:buFont typeface="ArialMT" charset="0"/>
              <a:buChar char="•"/>
            </a:pPr>
            <a:r>
              <a:rPr lang="en-US" sz="1400" b="0" dirty="0"/>
              <a:t>Problems / Issues</a:t>
            </a:r>
          </a:p>
          <a:p>
            <a:pPr marL="1204913" lvl="2" indent="-290513">
              <a:lnSpc>
                <a:spcPct val="120000"/>
              </a:lnSpc>
              <a:spcBef>
                <a:spcPts val="0"/>
              </a:spcBef>
              <a:buClr>
                <a:srgbClr val="000000"/>
              </a:buClr>
              <a:buSzPct val="95000"/>
              <a:buFont typeface="ArialMT" charset="0"/>
              <a:buChar char="•"/>
            </a:pPr>
            <a:r>
              <a:rPr lang="en-US" sz="1400" b="0" dirty="0"/>
              <a:t>None identified yet, adequate resources seem to be provided.</a:t>
            </a:r>
          </a:p>
          <a:p>
            <a:pPr>
              <a:lnSpc>
                <a:spcPct val="120000"/>
              </a:lnSpc>
              <a:spcBef>
                <a:spcPts val="0"/>
              </a:spcBef>
            </a:pPr>
            <a:r>
              <a:rPr lang="en-US" sz="1400" dirty="0"/>
              <a:t>SANA and SANA Steering Group (SSG) – reported separately:</a:t>
            </a:r>
            <a:endParaRPr lang="en-US" sz="140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400" b="0" dirty="0"/>
              <a:t>Achievements</a:t>
            </a:r>
          </a:p>
          <a:p>
            <a:pPr marL="1204913" lvl="2" indent="-290513">
              <a:lnSpc>
                <a:spcPct val="120000"/>
              </a:lnSpc>
              <a:spcBef>
                <a:spcPts val="0"/>
              </a:spcBef>
              <a:buClr>
                <a:srgbClr val="000000"/>
              </a:buClr>
              <a:buSzPct val="95000"/>
              <a:buFont typeface="ArialMT" charset="0"/>
              <a:buChar char="•"/>
            </a:pPr>
            <a:r>
              <a:rPr lang="en-US" sz="1400" b="0" dirty="0"/>
              <a:t>New Authorization framework allowing multiple roles and multiple agencies per Contact has been implemented and is in Production.  Will be rolled out slowly to Agency Representatives.  Approach for SC14 shared Terminology registry has been reviewed.</a:t>
            </a:r>
          </a:p>
          <a:p>
            <a:pPr marL="747713" lvl="1" indent="-290513">
              <a:lnSpc>
                <a:spcPct val="120000"/>
              </a:lnSpc>
              <a:spcBef>
                <a:spcPts val="0"/>
              </a:spcBef>
              <a:buClr>
                <a:srgbClr val="000000"/>
              </a:buClr>
              <a:buSzPct val="95000"/>
              <a:buFont typeface="ArialMT" charset="0"/>
              <a:buChar char="•"/>
            </a:pPr>
            <a:r>
              <a:rPr lang="en-US" sz="1400" b="0" dirty="0"/>
              <a:t>Problems / Issues</a:t>
            </a:r>
          </a:p>
          <a:p>
            <a:pPr marL="1204913" lvl="2" indent="-290513">
              <a:lnSpc>
                <a:spcPct val="120000"/>
              </a:lnSpc>
              <a:spcBef>
                <a:spcPts val="0"/>
              </a:spcBef>
              <a:buClr>
                <a:srgbClr val="000000"/>
              </a:buClr>
              <a:buSzPct val="95000"/>
              <a:buFont typeface="ArialMT" charset="0"/>
              <a:buChar char="•"/>
            </a:pPr>
            <a:r>
              <a:rPr lang="en-US" sz="1400" b="0" dirty="0"/>
              <a:t>Agency HOD must assign ARs to update their agency data in registries.  SS&amp;A registry access is open for updates to apertures.</a:t>
            </a:r>
          </a:p>
          <a:p>
            <a:pPr>
              <a:lnSpc>
                <a:spcPct val="120000"/>
              </a:lnSpc>
              <a:spcBef>
                <a:spcPts val="0"/>
              </a:spcBef>
            </a:pPr>
            <a:endParaRPr lang="en-US" sz="1400" b="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b="0" dirty="0"/>
          </a:p>
        </p:txBody>
      </p:sp>
      <p:sp>
        <p:nvSpPr>
          <p:cNvPr id="6147" name="AutoShape 3"/>
          <p:cNvSpPr>
            <a:spLocks/>
          </p:cNvSpPr>
          <p:nvPr/>
        </p:nvSpPr>
        <p:spPr bwMode="auto">
          <a:xfrm>
            <a:off x="1524000" y="126170"/>
            <a:ext cx="887336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Systems Engineering Area Executive Summary</a:t>
            </a:r>
            <a:endParaRPr lang="en-US" dirty="0"/>
          </a:p>
        </p:txBody>
      </p:sp>
    </p:spTree>
    <p:extLst>
      <p:ext uri="{BB962C8B-B14F-4D97-AF65-F5344CB8AC3E}">
        <p14:creationId xmlns:p14="http://schemas.microsoft.com/office/powerpoint/2010/main" val="414404142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p:cNvSpPr>
          <p:nvPr/>
        </p:nvSpPr>
        <p:spPr bwMode="auto">
          <a:xfrm>
            <a:off x="1678444" y="126170"/>
            <a:ext cx="875619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Security WG Executive Summary</a:t>
            </a:r>
            <a:endParaRPr lang="en-US" dirty="0">
              <a:solidFill>
                <a:srgbClr val="FF0000"/>
              </a:solidFill>
            </a:endParaRPr>
          </a:p>
        </p:txBody>
      </p:sp>
      <p:sp>
        <p:nvSpPr>
          <p:cNvPr id="9" name="AutoShape 2"/>
          <p:cNvSpPr>
            <a:spLocks/>
          </p:cNvSpPr>
          <p:nvPr/>
        </p:nvSpPr>
        <p:spPr bwMode="auto">
          <a:xfrm>
            <a:off x="719300" y="779055"/>
            <a:ext cx="10714995" cy="5952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10000"/>
          </a:bodyPr>
          <a:lstStyle/>
          <a:p>
            <a:pPr>
              <a:lnSpc>
                <a:spcPct val="120000"/>
              </a:lnSpc>
              <a:spcBef>
                <a:spcPts val="0"/>
              </a:spcBef>
            </a:pPr>
            <a:r>
              <a:rPr lang="en-US" sz="1900" b="0" dirty="0"/>
              <a:t>Achievements for this meeting cycle:</a:t>
            </a:r>
            <a:endParaRPr lang="en-US" sz="1900" b="0" i="1" dirty="0"/>
          </a:p>
          <a:p>
            <a:pPr marL="800100" lvl="1" indent="-342900">
              <a:lnSpc>
                <a:spcPct val="120000"/>
              </a:lnSpc>
              <a:spcBef>
                <a:spcPts val="0"/>
              </a:spcBef>
              <a:buFont typeface="Arial" panose="020B0604020202020204" pitchFamily="34" charset="0"/>
              <a:buChar char="•"/>
            </a:pPr>
            <a:r>
              <a:rPr lang="en-US" sz="1900" b="0" dirty="0">
                <a:latin typeface="Arial" pitchFamily="34" charset="0"/>
                <a:cs typeface="Arial" pitchFamily="34" charset="0"/>
              </a:rPr>
              <a:t>On-going work on Symmetric Key Management &amp; KM GB, DTN/SBSP progressing very well. </a:t>
            </a:r>
          </a:p>
          <a:p>
            <a:pPr marL="800100" lvl="1" indent="-342900">
              <a:lnSpc>
                <a:spcPct val="120000"/>
              </a:lnSpc>
              <a:spcBef>
                <a:spcPts val="0"/>
              </a:spcBef>
              <a:buFont typeface="Arial" panose="020B0604020202020204" pitchFamily="34" charset="0"/>
              <a:buChar char="•"/>
            </a:pPr>
            <a:r>
              <a:rPr lang="en-US" sz="1900" b="0" dirty="0">
                <a:latin typeface="Arial" pitchFamily="34" charset="0"/>
                <a:cs typeface="Arial" pitchFamily="34" charset="0"/>
              </a:rPr>
              <a:t>Good progress on </a:t>
            </a:r>
            <a:r>
              <a:rPr lang="en-US" sz="1900" b="0" dirty="0" err="1">
                <a:latin typeface="Arial" pitchFamily="34" charset="0"/>
                <a:cs typeface="Arial" pitchFamily="34" charset="0"/>
              </a:rPr>
              <a:t>Intergovrnmental</a:t>
            </a:r>
            <a:r>
              <a:rPr lang="en-US" sz="1900" b="0" dirty="0">
                <a:latin typeface="Arial" pitchFamily="34" charset="0"/>
                <a:cs typeface="Arial" pitchFamily="34" charset="0"/>
              </a:rPr>
              <a:t> Cloud Certificate Authority  (IGCA), Crypto Algorithm and Threats GB revisions progressing well. </a:t>
            </a:r>
          </a:p>
          <a:p>
            <a:pPr marL="800100" lvl="1" indent="-342900">
              <a:lnSpc>
                <a:spcPct val="120000"/>
              </a:lnSpc>
              <a:spcBef>
                <a:spcPts val="0"/>
              </a:spcBef>
              <a:buFont typeface="Arial" panose="020B0604020202020204" pitchFamily="34" charset="0"/>
              <a:buChar char="•"/>
            </a:pPr>
            <a:r>
              <a:rPr lang="en-US" sz="1900" b="0" dirty="0">
                <a:latin typeface="Arial" pitchFamily="34" charset="0"/>
                <a:cs typeface="Arial" pitchFamily="34" charset="0"/>
              </a:rPr>
              <a:t>Joint meetings with DTN on SBSP.</a:t>
            </a:r>
          </a:p>
          <a:p>
            <a:pPr marL="800100" lvl="1" indent="-342900">
              <a:lnSpc>
                <a:spcPct val="120000"/>
              </a:lnSpc>
              <a:spcBef>
                <a:spcPts val="0"/>
              </a:spcBef>
              <a:buFont typeface="Arial" panose="020B0604020202020204" pitchFamily="34" charset="0"/>
              <a:buChar char="•"/>
            </a:pPr>
            <a:r>
              <a:rPr lang="en-US" sz="1900" b="0" dirty="0">
                <a:latin typeface="Arial" pitchFamily="34" charset="0"/>
                <a:cs typeface="Arial" pitchFamily="34" charset="0"/>
                <a:sym typeface="Arial" pitchFamily="34" charset="0"/>
              </a:rPr>
              <a:t>New Secure SW engineering MB project is in the work.</a:t>
            </a:r>
          </a:p>
          <a:p>
            <a:pPr marL="800100" lvl="1" indent="-342900">
              <a:lnSpc>
                <a:spcPct val="120000"/>
              </a:lnSpc>
              <a:spcBef>
                <a:spcPts val="0"/>
              </a:spcBef>
              <a:buFont typeface="Arial" panose="020B0604020202020204" pitchFamily="34" charset="0"/>
              <a:buChar char="•"/>
            </a:pPr>
            <a:endParaRPr lang="en-US" sz="1900" b="0" dirty="0"/>
          </a:p>
          <a:p>
            <a:pPr>
              <a:lnSpc>
                <a:spcPct val="120000"/>
              </a:lnSpc>
              <a:spcBef>
                <a:spcPts val="0"/>
              </a:spcBef>
              <a:buSzPct val="95000"/>
            </a:pPr>
            <a:r>
              <a:rPr lang="en-US" sz="1900" b="0" dirty="0"/>
              <a:t>Working Group Status:</a:t>
            </a:r>
            <a:endParaRPr lang="en-US" sz="1900" b="0" dirty="0">
              <a:latin typeface="Arial" pitchFamily="34" charset="0"/>
              <a:cs typeface="Arial" pitchFamily="34" charset="0"/>
              <a:sym typeface="Arial" pitchFamily="34" charset="0"/>
            </a:endParaRPr>
          </a:p>
          <a:p>
            <a:pPr marL="800100" lvl="1" indent="-342900">
              <a:buFont typeface="Arial" panose="020B0604020202020204" pitchFamily="34" charset="0"/>
              <a:buChar char="•"/>
            </a:pPr>
            <a:r>
              <a:rPr lang="en-US" sz="1900" b="0" dirty="0"/>
              <a:t>No new publications, but KM MB and Threat GB sent to Secretariat for pre-publication  processing</a:t>
            </a:r>
          </a:p>
          <a:p>
            <a:pPr>
              <a:lnSpc>
                <a:spcPct val="120000"/>
              </a:lnSpc>
              <a:spcBef>
                <a:spcPts val="0"/>
              </a:spcBef>
              <a:buClr>
                <a:srgbClr val="000000"/>
              </a:buClr>
              <a:buSzPct val="95000"/>
            </a:pPr>
            <a:endParaRPr lang="en-US" sz="1800" b="0" dirty="0"/>
          </a:p>
          <a:p>
            <a:pPr>
              <a:lnSpc>
                <a:spcPct val="120000"/>
              </a:lnSpc>
              <a:spcBef>
                <a:spcPts val="0"/>
              </a:spcBef>
              <a:buClr>
                <a:srgbClr val="000000"/>
              </a:buClr>
              <a:buSzPct val="95000"/>
            </a:pPr>
            <a:r>
              <a:rPr lang="en-US" sz="1900" b="0" dirty="0"/>
              <a:t>Interactions with other WGs</a:t>
            </a:r>
          </a:p>
          <a:p>
            <a:pPr marL="742950" lvl="1" indent="-285750">
              <a:buFont typeface="Arial" panose="020B0604020202020204" pitchFamily="34" charset="0"/>
              <a:buChar char="•"/>
            </a:pPr>
            <a:r>
              <a:rPr lang="en-US" sz="1900" b="0" dirty="0"/>
              <a:t>DTN on-going work on Bundle Security, shifting to DTN BPv7 and SBSP (DTN will draft, </a:t>
            </a:r>
            <a:r>
              <a:rPr lang="en-US" sz="1900" b="0" dirty="0" err="1"/>
              <a:t>SecWG</a:t>
            </a:r>
            <a:r>
              <a:rPr lang="en-US" sz="1900" b="0" dirty="0"/>
              <a:t> will finish.</a:t>
            </a:r>
          </a:p>
          <a:p>
            <a:pPr marL="742950" lvl="1" indent="-285750">
              <a:buFont typeface="Arial" panose="020B0604020202020204" pitchFamily="34" charset="0"/>
              <a:buChar char="•"/>
            </a:pPr>
            <a:r>
              <a:rPr lang="en-US" sz="1900" b="0" dirty="0"/>
              <a:t>Met with SLP WG during this session on SDLS changes</a:t>
            </a:r>
          </a:p>
          <a:p>
            <a:pPr>
              <a:lnSpc>
                <a:spcPct val="120000"/>
              </a:lnSpc>
              <a:spcBef>
                <a:spcPts val="0"/>
              </a:spcBef>
              <a:buClr>
                <a:srgbClr val="000000"/>
              </a:buClr>
              <a:buSzPct val="95000"/>
            </a:pPr>
            <a:endParaRPr lang="en-US" sz="1800" b="0" dirty="0"/>
          </a:p>
          <a:p>
            <a:pPr>
              <a:lnSpc>
                <a:spcPct val="120000"/>
              </a:lnSpc>
              <a:spcBef>
                <a:spcPts val="0"/>
              </a:spcBef>
              <a:buClr>
                <a:srgbClr val="000000"/>
              </a:buClr>
              <a:buSzPct val="95000"/>
            </a:pPr>
            <a:r>
              <a:rPr lang="en-US" sz="1900" b="0" dirty="0"/>
              <a:t>Problems and Issues:</a:t>
            </a:r>
          </a:p>
          <a:p>
            <a:pPr marL="747713" lvl="1" indent="-290513">
              <a:lnSpc>
                <a:spcPct val="120000"/>
              </a:lnSpc>
              <a:spcBef>
                <a:spcPts val="0"/>
              </a:spcBef>
              <a:buClr>
                <a:srgbClr val="000000"/>
              </a:buClr>
              <a:buSzPct val="95000"/>
              <a:buFont typeface="ArialMT" charset="0"/>
              <a:buChar char="•"/>
            </a:pPr>
            <a:r>
              <a:rPr lang="en-US" sz="1900" b="0" dirty="0"/>
              <a:t>Good participation continues, in spite of virtual format. </a:t>
            </a:r>
          </a:p>
          <a:p>
            <a:pPr marL="747713" lvl="1" indent="-290513">
              <a:lnSpc>
                <a:spcPct val="120000"/>
              </a:lnSpc>
              <a:spcBef>
                <a:spcPts val="0"/>
              </a:spcBef>
              <a:buClr>
                <a:srgbClr val="000000"/>
              </a:buClr>
              <a:buSzPct val="95000"/>
              <a:buFont typeface="ArialMT" charset="0"/>
              <a:buChar char="•"/>
            </a:pPr>
            <a:r>
              <a:rPr lang="en-US" sz="1900" b="0" dirty="0"/>
              <a:t>Virtual meetings slowed forward motion, but still made substantial progress.  Planning for continued monthly telecon sessions.</a:t>
            </a:r>
          </a:p>
          <a:p>
            <a:pPr marL="628650" lvl="1" indent="-171450">
              <a:lnSpc>
                <a:spcPct val="120000"/>
              </a:lnSpc>
              <a:spcBef>
                <a:spcPts val="0"/>
              </a:spcBef>
              <a:buClr>
                <a:srgbClr val="000000"/>
              </a:buClr>
              <a:buSzPct val="95000"/>
              <a:buFont typeface="Arial" panose="020B0604020202020204" pitchFamily="34" charset="0"/>
              <a:buChar char="•"/>
            </a:pPr>
            <a:endParaRPr lang="en-US" sz="1900" b="0" dirty="0"/>
          </a:p>
        </p:txBody>
      </p:sp>
    </p:spTree>
    <p:extLst>
      <p:ext uri="{BB962C8B-B14F-4D97-AF65-F5344CB8AC3E}">
        <p14:creationId xmlns:p14="http://schemas.microsoft.com/office/powerpoint/2010/main" val="8889676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678444" y="663840"/>
            <a:ext cx="8872537" cy="60405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55000" lnSpcReduction="20000"/>
          </a:bodyPr>
          <a:lstStyle/>
          <a:p>
            <a:pPr>
              <a:lnSpc>
                <a:spcPct val="120000"/>
              </a:lnSpc>
              <a:spcBef>
                <a:spcPts val="0"/>
              </a:spcBef>
            </a:pPr>
            <a:r>
              <a:rPr lang="en-US" sz="2200" dirty="0"/>
              <a:t>Goals for this meeting cycle</a:t>
            </a:r>
            <a:r>
              <a:rPr lang="en-US" sz="2200" b="0" dirty="0"/>
              <a:t>: Review on-going documents in preparation and new work items</a:t>
            </a:r>
            <a:endParaRPr lang="en-US" sz="2200" b="0" dirty="0">
              <a:latin typeface="Arial" pitchFamily="34" charset="0"/>
              <a:cs typeface="Arial" pitchFamily="34" charset="0"/>
              <a:sym typeface="Arial" pitchFamily="34" charset="0"/>
            </a:endParaRPr>
          </a:p>
          <a:p>
            <a:pPr marL="747713" lvl="1" indent="-290513">
              <a:lnSpc>
                <a:spcPct val="120000"/>
              </a:lnSpc>
              <a:spcBef>
                <a:spcPts val="0"/>
              </a:spcBef>
              <a:buSzPct val="95000"/>
              <a:buFont typeface="ArialMT" charset="0"/>
              <a:buChar char="•"/>
            </a:pPr>
            <a:endParaRPr lang="en-US" sz="2200" b="0" dirty="0"/>
          </a:p>
          <a:p>
            <a:pPr>
              <a:lnSpc>
                <a:spcPct val="120000"/>
              </a:lnSpc>
              <a:spcBef>
                <a:spcPts val="0"/>
              </a:spcBef>
              <a:buSzPct val="95000"/>
            </a:pPr>
            <a:r>
              <a:rPr lang="en-US" sz="2200" dirty="0"/>
              <a:t>Working Group Status</a:t>
            </a:r>
            <a:r>
              <a:rPr lang="en-US" sz="2200" b="0" dirty="0"/>
              <a:t>:</a:t>
            </a:r>
            <a:endParaRPr lang="en-US" sz="22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2200" b="0" dirty="0"/>
              <a:t>Docs in varying state of completion – see chart.</a:t>
            </a:r>
          </a:p>
          <a:p>
            <a:pPr marL="747713" lvl="1" indent="-290513">
              <a:lnSpc>
                <a:spcPct val="120000"/>
              </a:lnSpc>
              <a:spcBef>
                <a:spcPts val="0"/>
              </a:spcBef>
              <a:buClr>
                <a:srgbClr val="000000"/>
              </a:buClr>
              <a:buSzPct val="95000"/>
              <a:buFont typeface="ArialMT" charset="0"/>
              <a:buChar char="•"/>
            </a:pPr>
            <a:endParaRPr lang="en-US" sz="2200" b="0" dirty="0"/>
          </a:p>
          <a:p>
            <a:pPr>
              <a:lnSpc>
                <a:spcPct val="120000"/>
              </a:lnSpc>
              <a:spcBef>
                <a:spcPts val="0"/>
              </a:spcBef>
            </a:pPr>
            <a:r>
              <a:rPr lang="en-US" sz="2200" dirty="0"/>
              <a:t>Problems and Issues</a:t>
            </a:r>
            <a:r>
              <a:rPr lang="en-US" sz="2200" b="0" dirty="0"/>
              <a:t>:</a:t>
            </a:r>
          </a:p>
          <a:p>
            <a:pPr marL="747713" lvl="1" indent="-290513">
              <a:lnSpc>
                <a:spcPct val="120000"/>
              </a:lnSpc>
              <a:spcBef>
                <a:spcPts val="0"/>
              </a:spcBef>
              <a:buClr>
                <a:srgbClr val="000000"/>
              </a:buClr>
              <a:buSzPct val="95000"/>
              <a:buFont typeface="ArialMT" charset="0"/>
              <a:buChar char="•"/>
            </a:pPr>
            <a:r>
              <a:rPr lang="en-US" sz="2200" b="0" dirty="0"/>
              <a:t>Good things: Large number of people from many Agencies connected to the virtual meeting</a:t>
            </a:r>
          </a:p>
          <a:p>
            <a:pPr marL="747713" lvl="1" indent="-290513">
              <a:lnSpc>
                <a:spcPct val="120000"/>
              </a:lnSpc>
              <a:spcBef>
                <a:spcPts val="0"/>
              </a:spcBef>
              <a:buClr>
                <a:srgbClr val="000000"/>
              </a:buClr>
              <a:buSzPct val="95000"/>
              <a:buFont typeface="ArialMT" charset="0"/>
              <a:buChar char="•"/>
            </a:pPr>
            <a:endParaRPr lang="en-US" sz="2200" b="0" dirty="0"/>
          </a:p>
          <a:p>
            <a:pPr>
              <a:lnSpc>
                <a:spcPct val="120000"/>
              </a:lnSpc>
              <a:spcBef>
                <a:spcPts val="0"/>
              </a:spcBef>
            </a:pPr>
            <a:r>
              <a:rPr lang="en-US" sz="2200" dirty="0"/>
              <a:t>Document Status</a:t>
            </a:r>
            <a:r>
              <a:rPr lang="en-US" sz="2200" b="0" dirty="0"/>
              <a:t>:</a:t>
            </a:r>
          </a:p>
          <a:p>
            <a:pPr>
              <a:lnSpc>
                <a:spcPct val="120000"/>
              </a:lnSpc>
              <a:spcBef>
                <a:spcPts val="0"/>
              </a:spcBef>
            </a:pPr>
            <a:endParaRPr lang="en-US" sz="1900" b="0" dirty="0"/>
          </a:p>
          <a:p>
            <a:pPr>
              <a:lnSpc>
                <a:spcPct val="120000"/>
              </a:lnSpc>
              <a:spcBef>
                <a:spcPts val="0"/>
              </a:spcBef>
            </a:pPr>
            <a:endParaRPr lang="en-US" sz="1900" b="0" dirty="0"/>
          </a:p>
          <a:p>
            <a:pPr>
              <a:lnSpc>
                <a:spcPct val="120000"/>
              </a:lnSpc>
              <a:spcBef>
                <a:spcPts val="0"/>
              </a:spcBef>
            </a:pPr>
            <a:endParaRPr lang="en-US" sz="1900" b="0" dirty="0"/>
          </a:p>
          <a:p>
            <a:pPr>
              <a:lnSpc>
                <a:spcPct val="120000"/>
              </a:lnSpc>
              <a:spcBef>
                <a:spcPts val="0"/>
              </a:spcBef>
            </a:pPr>
            <a:endParaRPr lang="en-US" sz="1900" b="0" dirty="0"/>
          </a:p>
          <a:p>
            <a:pPr>
              <a:lnSpc>
                <a:spcPct val="120000"/>
              </a:lnSpc>
              <a:spcBef>
                <a:spcPts val="0"/>
              </a:spcBef>
            </a:pPr>
            <a:endParaRPr lang="en-US" sz="1900" b="0" dirty="0"/>
          </a:p>
          <a:p>
            <a:pPr>
              <a:lnSpc>
                <a:spcPct val="120000"/>
              </a:lnSpc>
              <a:spcBef>
                <a:spcPts val="0"/>
              </a:spcBef>
            </a:pPr>
            <a:endParaRPr lang="en-US" sz="1900" b="0" dirty="0"/>
          </a:p>
          <a:p>
            <a:pPr>
              <a:lnSpc>
                <a:spcPct val="120000"/>
              </a:lnSpc>
              <a:spcBef>
                <a:spcPts val="0"/>
              </a:spcBef>
            </a:pPr>
            <a:endParaRPr lang="en-US" sz="1900" b="0" dirty="0"/>
          </a:p>
          <a:p>
            <a:pPr>
              <a:lnSpc>
                <a:spcPct val="120000"/>
              </a:lnSpc>
              <a:spcBef>
                <a:spcPts val="0"/>
              </a:spcBef>
            </a:pPr>
            <a:endParaRPr lang="en-US" sz="1900" b="0" dirty="0"/>
          </a:p>
          <a:p>
            <a:pPr>
              <a:lnSpc>
                <a:spcPct val="120000"/>
              </a:lnSpc>
              <a:spcBef>
                <a:spcPts val="0"/>
              </a:spcBef>
            </a:pPr>
            <a:endParaRPr lang="en-US" sz="1900" b="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b="0" dirty="0"/>
          </a:p>
          <a:p>
            <a:pPr>
              <a:lnSpc>
                <a:spcPct val="120000"/>
              </a:lnSpc>
              <a:spcBef>
                <a:spcPts val="0"/>
              </a:spcBef>
              <a:buClr>
                <a:srgbClr val="000000"/>
              </a:buClr>
              <a:buSzPct val="95000"/>
            </a:pPr>
            <a:endParaRPr lang="en-US" sz="1800" b="0" dirty="0"/>
          </a:p>
          <a:p>
            <a:pPr>
              <a:lnSpc>
                <a:spcPct val="120000"/>
              </a:lnSpc>
              <a:spcBef>
                <a:spcPts val="0"/>
              </a:spcBef>
              <a:buClr>
                <a:srgbClr val="000000"/>
              </a:buClr>
              <a:buSzPct val="95000"/>
            </a:pPr>
            <a:endParaRPr lang="en-US" sz="1800" b="0" dirty="0"/>
          </a:p>
          <a:p>
            <a:pPr>
              <a:lnSpc>
                <a:spcPct val="120000"/>
              </a:lnSpc>
              <a:spcBef>
                <a:spcPts val="0"/>
              </a:spcBef>
              <a:buClr>
                <a:srgbClr val="000000"/>
              </a:buClr>
              <a:buSzPct val="95000"/>
            </a:pPr>
            <a:r>
              <a:rPr lang="en-US" sz="2200" b="0" dirty="0"/>
              <a:t>Interaction with other WGs</a:t>
            </a:r>
          </a:p>
          <a:p>
            <a:pPr marL="628650" lvl="1" indent="-171450">
              <a:lnSpc>
                <a:spcPct val="120000"/>
              </a:lnSpc>
              <a:spcBef>
                <a:spcPts val="0"/>
              </a:spcBef>
              <a:buClr>
                <a:srgbClr val="000000"/>
              </a:buClr>
              <a:buSzPct val="95000"/>
              <a:buFont typeface="Arial" panose="020B0604020202020204" pitchFamily="34" charset="0"/>
              <a:buChar char="•"/>
            </a:pPr>
            <a:r>
              <a:rPr lang="en-US" sz="2000" b="0" dirty="0"/>
              <a:t>DTN</a:t>
            </a:r>
          </a:p>
          <a:p>
            <a:pPr>
              <a:lnSpc>
                <a:spcPct val="120000"/>
              </a:lnSpc>
              <a:spcBef>
                <a:spcPts val="0"/>
              </a:spcBef>
              <a:buClr>
                <a:srgbClr val="000000"/>
              </a:buClr>
              <a:buSzPct val="95000"/>
            </a:pPr>
            <a:r>
              <a:rPr lang="en-US" sz="2200" b="0" dirty="0"/>
              <a:t>Resolutions</a:t>
            </a:r>
          </a:p>
          <a:p>
            <a:pPr marL="742950" lvl="1" indent="-285750">
              <a:lnSpc>
                <a:spcPct val="120000"/>
              </a:lnSpc>
              <a:spcBef>
                <a:spcPts val="0"/>
              </a:spcBef>
              <a:buClr>
                <a:srgbClr val="000000"/>
              </a:buClr>
              <a:buSzPct val="95000"/>
              <a:buFont typeface="Arial" panose="020B0604020202020204" pitchFamily="34" charset="0"/>
              <a:buChar char="•"/>
            </a:pPr>
            <a:r>
              <a:rPr lang="en-US" b="0" dirty="0"/>
              <a:t>[Resolution 1  Brief text, because AD will have a resolution summary at the end of his report to CESG]</a:t>
            </a:r>
          </a:p>
          <a:p>
            <a:pPr marL="742950" lvl="1" indent="-285750">
              <a:lnSpc>
                <a:spcPct val="120000"/>
              </a:lnSpc>
              <a:spcBef>
                <a:spcPts val="0"/>
              </a:spcBef>
              <a:buClr>
                <a:srgbClr val="000000"/>
              </a:buClr>
              <a:buSzPct val="95000"/>
              <a:buFont typeface="Arial" panose="020B0604020202020204" pitchFamily="34" charset="0"/>
              <a:buChar char="•"/>
            </a:pPr>
            <a:r>
              <a:rPr lang="en-US" b="0" dirty="0"/>
              <a:t>[Resolution 2]</a:t>
            </a:r>
            <a:endParaRPr lang="en-US" sz="1200" b="0" dirty="0"/>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Security WG Executive Summary </a:t>
            </a:r>
            <a:endParaRPr lang="en-US" dirty="0"/>
          </a:p>
        </p:txBody>
      </p:sp>
      <p:graphicFrame>
        <p:nvGraphicFramePr>
          <p:cNvPr id="3" name="Table 2">
            <a:extLst>
              <a:ext uri="{FF2B5EF4-FFF2-40B4-BE49-F238E27FC236}">
                <a16:creationId xmlns:a16="http://schemas.microsoft.com/office/drawing/2014/main" id="{39960BE6-67FC-43BB-A3ED-FF04BEDD6662}"/>
              </a:ext>
            </a:extLst>
          </p:cNvPr>
          <p:cNvGraphicFramePr>
            <a:graphicFrameLocks noGrp="1"/>
          </p:cNvGraphicFramePr>
          <p:nvPr/>
        </p:nvGraphicFramePr>
        <p:xfrm>
          <a:off x="1871451" y="2468876"/>
          <a:ext cx="7990667" cy="2830731"/>
        </p:xfrm>
        <a:graphic>
          <a:graphicData uri="http://schemas.openxmlformats.org/drawingml/2006/table">
            <a:tbl>
              <a:tblPr/>
              <a:tblGrid>
                <a:gridCol w="883315">
                  <a:extLst>
                    <a:ext uri="{9D8B030D-6E8A-4147-A177-3AD203B41FA5}">
                      <a16:colId xmlns:a16="http://schemas.microsoft.com/office/drawing/2014/main" val="3069624260"/>
                    </a:ext>
                  </a:extLst>
                </a:gridCol>
                <a:gridCol w="460860">
                  <a:extLst>
                    <a:ext uri="{9D8B030D-6E8A-4147-A177-3AD203B41FA5}">
                      <a16:colId xmlns:a16="http://schemas.microsoft.com/office/drawing/2014/main" val="2057785215"/>
                    </a:ext>
                  </a:extLst>
                </a:gridCol>
                <a:gridCol w="2573135">
                  <a:extLst>
                    <a:ext uri="{9D8B030D-6E8A-4147-A177-3AD203B41FA5}">
                      <a16:colId xmlns:a16="http://schemas.microsoft.com/office/drawing/2014/main" val="3612075108"/>
                    </a:ext>
                  </a:extLst>
                </a:gridCol>
                <a:gridCol w="2476669">
                  <a:extLst>
                    <a:ext uri="{9D8B030D-6E8A-4147-A177-3AD203B41FA5}">
                      <a16:colId xmlns:a16="http://schemas.microsoft.com/office/drawing/2014/main" val="1671973799"/>
                    </a:ext>
                  </a:extLst>
                </a:gridCol>
                <a:gridCol w="1596688">
                  <a:extLst>
                    <a:ext uri="{9D8B030D-6E8A-4147-A177-3AD203B41FA5}">
                      <a16:colId xmlns:a16="http://schemas.microsoft.com/office/drawing/2014/main" val="319487295"/>
                    </a:ext>
                  </a:extLst>
                </a:gridCol>
              </a:tblGrid>
              <a:tr h="514655">
                <a:tc>
                  <a:txBody>
                    <a:bodyPr/>
                    <a:lstStyle/>
                    <a:p>
                      <a:pPr algn="ctr" fontAlgn="t"/>
                      <a:r>
                        <a:rPr lang="en-US" sz="1100" b="1" i="0" u="none" strike="noStrike" dirty="0">
                          <a:solidFill>
                            <a:srgbClr val="000000"/>
                          </a:solidFill>
                          <a:effectLst/>
                          <a:latin typeface="Calibri" panose="020F0502020204030204" pitchFamily="34" charset="0"/>
                        </a:rPr>
                        <a:t>Area and WG name</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dirty="0">
                          <a:solidFill>
                            <a:srgbClr val="000000"/>
                          </a:solidFill>
                          <a:effectLst/>
                          <a:latin typeface="Calibri" panose="020F0502020204030204" pitchFamily="34" charset="0"/>
                        </a:rPr>
                        <a:t>CCSDS Ref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dirty="0">
                          <a:solidFill>
                            <a:srgbClr val="000000"/>
                          </a:solidFill>
                          <a:effectLst/>
                          <a:latin typeface="Calibri" panose="020F0502020204030204" pitchFamily="34" charset="0"/>
                        </a:rPr>
                        <a:t>Document Title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dirty="0">
                          <a:solidFill>
                            <a:srgbClr val="000000"/>
                          </a:solidFill>
                          <a:effectLst/>
                          <a:latin typeface="Calibri" panose="020F0502020204030204" pitchFamily="34" charset="0"/>
                        </a:rPr>
                        <a:t>Status / Comments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a:solidFill>
                            <a:srgbClr val="000000"/>
                          </a:solidFill>
                          <a:effectLst/>
                          <a:latin typeface="Calibri" panose="020F0502020204030204" pitchFamily="34" charset="0"/>
                        </a:rPr>
                        <a:t>Start and / or Target Publication Date (dd/mm/year)</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6109126"/>
                  </a:ext>
                </a:extLst>
              </a:tr>
              <a:tr h="346292">
                <a:tc>
                  <a:txBody>
                    <a:bodyPr/>
                    <a:lstStyle/>
                    <a:p>
                      <a:pPr algn="ctr" fontAlgn="t"/>
                      <a:r>
                        <a:rPr lang="en-US" sz="1100" b="0" i="0" u="none" strike="noStrike" dirty="0">
                          <a:solidFill>
                            <a:srgbClr val="FFFFFF"/>
                          </a:solidFill>
                          <a:effectLst/>
                          <a:latin typeface="Calibri" panose="020F0502020204030204" pitchFamily="34" charset="0"/>
                        </a:rPr>
                        <a:t>SEA SEC</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ctr" fontAlgn="t"/>
                      <a:r>
                        <a:rPr lang="en-US" sz="1100" b="0" i="0" u="none" strike="noStrike">
                          <a:solidFill>
                            <a:srgbClr val="FFFFFF"/>
                          </a:solidFill>
                          <a:effectLst/>
                          <a:latin typeface="Calibri" panose="020F0502020204030204" pitchFamily="34" charset="0"/>
                        </a:rPr>
                        <a:t>354.0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100" b="0" i="0" u="none" strike="noStrike" dirty="0">
                          <a:solidFill>
                            <a:srgbClr val="FFFFFF"/>
                          </a:solidFill>
                          <a:effectLst/>
                          <a:latin typeface="Calibri" panose="020F0502020204030204" pitchFamily="34" charset="0"/>
                        </a:rPr>
                        <a:t>CCSDS Symmetric Key Management Recommendations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100" b="0" i="0" u="none" strike="noStrike" dirty="0">
                          <a:solidFill>
                            <a:srgbClr val="FFFFFF"/>
                          </a:solidFill>
                          <a:effectLst/>
                          <a:latin typeface="Calibri" panose="020F0502020204030204" pitchFamily="34" charset="0"/>
                        </a:rPr>
                        <a:t>Completed and forwarded to Secretariat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100" b="0" i="0" u="none" strike="noStrike" dirty="0">
                          <a:solidFill>
                            <a:srgbClr val="FFFFFF"/>
                          </a:solidFill>
                          <a:effectLst/>
                          <a:latin typeface="Calibri" panose="020F0502020204030204" pitchFamily="34" charset="0"/>
                        </a:rPr>
                        <a:t>Start date    12/06/2006</a:t>
                      </a:r>
                      <a:br>
                        <a:rPr lang="en-US" sz="1100" b="0" i="0" u="none" strike="noStrike" dirty="0">
                          <a:solidFill>
                            <a:srgbClr val="FFFFFF"/>
                          </a:solidFill>
                          <a:effectLst/>
                          <a:latin typeface="Calibri" panose="020F0502020204030204" pitchFamily="34" charset="0"/>
                        </a:rPr>
                      </a:br>
                      <a:r>
                        <a:rPr lang="en-US" sz="1100" b="0" i="0" u="none" strike="noStrike" dirty="0">
                          <a:solidFill>
                            <a:srgbClr val="FFFFFF"/>
                          </a:solidFill>
                          <a:effectLst/>
                          <a:latin typeface="Calibri" panose="020F0502020204030204" pitchFamily="34" charset="0"/>
                        </a:rPr>
                        <a:t>End date      11/10/2021</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extLst>
                  <a:ext uri="{0D108BD9-81ED-4DB2-BD59-A6C34878D82A}">
                    <a16:rowId xmlns:a16="http://schemas.microsoft.com/office/drawing/2014/main" val="3932272803"/>
                  </a:ext>
                </a:extLst>
              </a:tr>
              <a:tr h="514655">
                <a:tc>
                  <a:txBody>
                    <a:bodyPr/>
                    <a:lstStyle/>
                    <a:p>
                      <a:pPr algn="ctr" fontAlgn="t"/>
                      <a:r>
                        <a:rPr lang="en-US" sz="1100" b="0" i="0" u="none" strike="noStrike" dirty="0">
                          <a:solidFill>
                            <a:srgbClr val="FFFFFF"/>
                          </a:solidFill>
                          <a:effectLst/>
                          <a:latin typeface="Calibri" panose="020F0502020204030204" pitchFamily="34" charset="0"/>
                        </a:rPr>
                        <a:t>SEA SEC</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US" sz="1100" b="0" i="0" u="none" strike="noStrike" dirty="0">
                          <a:solidFill>
                            <a:srgbClr val="FFFFFF"/>
                          </a:solidFill>
                          <a:effectLst/>
                          <a:latin typeface="Calibri" panose="020F0502020204030204" pitchFamily="34" charset="0"/>
                        </a:rPr>
                        <a:t>350.6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Revise Key Management Green Book</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Revise KM GB to reflect</a:t>
                      </a:r>
                      <a:r>
                        <a:rPr lang="en-US" sz="1100" b="0" i="0" u="none" strike="noStrike" baseline="0" dirty="0">
                          <a:solidFill>
                            <a:srgbClr val="FFFFFF"/>
                          </a:solidFill>
                          <a:effectLst/>
                          <a:latin typeface="Calibri" panose="020F0502020204030204" pitchFamily="34" charset="0"/>
                        </a:rPr>
                        <a:t> the KM work performed for the SDLS extended procedures BB – in progress.</a:t>
                      </a:r>
                      <a:endParaRPr lang="en-US" sz="1100" b="0" i="0" u="none" strike="noStrike" dirty="0">
                        <a:solidFill>
                          <a:srgbClr val="FFFFFF"/>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Start date    30/07/2019</a:t>
                      </a:r>
                      <a:br>
                        <a:rPr lang="en-US" sz="1100" b="0" i="0" u="none" strike="noStrike" dirty="0">
                          <a:solidFill>
                            <a:srgbClr val="FFFFFF"/>
                          </a:solidFill>
                          <a:effectLst/>
                          <a:latin typeface="Calibri" panose="020F0502020204030204" pitchFamily="34" charset="0"/>
                        </a:rPr>
                      </a:br>
                      <a:r>
                        <a:rPr lang="en-US" sz="1100" b="0" i="0" u="none" strike="noStrike" dirty="0">
                          <a:solidFill>
                            <a:srgbClr val="FFFFFF"/>
                          </a:solidFill>
                          <a:effectLst/>
                          <a:latin typeface="Calibri" panose="020F0502020204030204" pitchFamily="34" charset="0"/>
                        </a:rPr>
                        <a:t>End date      01/10/2021</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814085217"/>
                  </a:ext>
                </a:extLst>
              </a:tr>
              <a:tr h="346292">
                <a:tc>
                  <a:txBody>
                    <a:bodyPr/>
                    <a:lstStyle/>
                    <a:p>
                      <a:pPr algn="ctr" fontAlgn="t"/>
                      <a:r>
                        <a:rPr lang="en-US" sz="1100" b="0" i="0" u="none" strike="noStrike">
                          <a:solidFill>
                            <a:srgbClr val="FFFFFF"/>
                          </a:solidFill>
                          <a:effectLst/>
                          <a:latin typeface="Calibri" panose="020F0502020204030204" pitchFamily="34" charset="0"/>
                        </a:rPr>
                        <a:t>SEA SEC</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US" sz="1100" b="0" i="0" u="none" strike="noStrike" dirty="0">
                          <a:solidFill>
                            <a:srgbClr val="FFFFFF"/>
                          </a:solidFill>
                          <a:effectLst/>
                          <a:latin typeface="Calibri" panose="020F0502020204030204" pitchFamily="34" charset="0"/>
                        </a:rPr>
                        <a:t>350.1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Revise Threat Green Book</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Completed and forwarded to Secretariat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Start Date    02/09/2019   End date      31/03/2021</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61077675"/>
                  </a:ext>
                </a:extLst>
              </a:tr>
              <a:tr h="416253">
                <a:tc>
                  <a:txBody>
                    <a:bodyPr/>
                    <a:lstStyle/>
                    <a:p>
                      <a:pPr algn="ctr" fontAlgn="t"/>
                      <a:r>
                        <a:rPr lang="en-US" sz="1100" b="0" i="0" u="none" strike="noStrike">
                          <a:solidFill>
                            <a:srgbClr val="FFFFFF"/>
                          </a:solidFill>
                          <a:effectLst/>
                          <a:latin typeface="Calibri" panose="020F0502020204030204" pitchFamily="34" charset="0"/>
                        </a:rPr>
                        <a:t>SEA SEC</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US" sz="1100" b="0" i="0" u="none" strike="noStrike" dirty="0">
                          <a:solidFill>
                            <a:srgbClr val="FFFFFF"/>
                          </a:solidFill>
                          <a:effectLst/>
                          <a:latin typeface="Calibri" panose="020F0502020204030204" pitchFamily="34" charset="0"/>
                        </a:rPr>
                        <a:t>350.9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Revise</a:t>
                      </a:r>
                      <a:r>
                        <a:rPr lang="en-US" sz="1100" b="0" i="0" u="none" strike="noStrike" baseline="0" dirty="0">
                          <a:solidFill>
                            <a:srgbClr val="FFFFFF"/>
                          </a:solidFill>
                          <a:effectLst/>
                          <a:latin typeface="Calibri" panose="020F0502020204030204" pitchFamily="34" charset="0"/>
                        </a:rPr>
                        <a:t> Algorithm Green Book</a:t>
                      </a:r>
                      <a:endParaRPr lang="en-US" sz="1100" b="0" i="0" u="none" strike="noStrike" dirty="0">
                        <a:solidFill>
                          <a:srgbClr val="FFFFFF"/>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3</a:t>
                      </a:r>
                      <a:r>
                        <a:rPr lang="en-US" sz="1100" b="0" i="0" u="none" strike="noStrike" baseline="30000" dirty="0">
                          <a:solidFill>
                            <a:srgbClr val="FFFFFF"/>
                          </a:solidFill>
                          <a:effectLst/>
                          <a:latin typeface="Calibri" panose="020F0502020204030204" pitchFamily="34" charset="0"/>
                        </a:rPr>
                        <a:t>nd</a:t>
                      </a:r>
                      <a:r>
                        <a:rPr lang="en-US" sz="1100" b="0" i="0" u="none" strike="noStrike" dirty="0">
                          <a:solidFill>
                            <a:srgbClr val="FFFFFF"/>
                          </a:solidFill>
                          <a:effectLst/>
                          <a:latin typeface="Calibri" panose="020F0502020204030204" pitchFamily="34" charset="0"/>
                        </a:rPr>
                        <a:t> draft reviewed. Directed changes will be incorporated and then WG last call.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panose="020F0502020204030204" pitchFamily="34" charset="0"/>
                        </a:rPr>
                        <a:t>Start date    20/09/2019</a:t>
                      </a:r>
                      <a:br>
                        <a:rPr lang="en-US" sz="1100" b="0" i="0" u="none" strike="noStrike" dirty="0">
                          <a:solidFill>
                            <a:srgbClr val="FFFFFF"/>
                          </a:solidFill>
                          <a:effectLst/>
                          <a:latin typeface="Calibri" panose="020F0502020204030204" pitchFamily="34" charset="0"/>
                        </a:rPr>
                      </a:br>
                      <a:r>
                        <a:rPr lang="en-US" sz="1100" b="0" i="0" u="none" strike="noStrike" dirty="0">
                          <a:solidFill>
                            <a:srgbClr val="FFFFFF"/>
                          </a:solidFill>
                          <a:effectLst/>
                          <a:latin typeface="Calibri" panose="020F0502020204030204" pitchFamily="34" charset="0"/>
                        </a:rPr>
                        <a:t>End date      07/03/2022</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501168098"/>
                  </a:ext>
                </a:extLst>
              </a:tr>
              <a:tr h="346292">
                <a:tc>
                  <a:txBody>
                    <a:bodyPr/>
                    <a:lstStyle/>
                    <a:p>
                      <a:pPr algn="ctr" fontAlgn="t"/>
                      <a:r>
                        <a:rPr lang="en-US" sz="1100" b="0" i="0" u="none" strike="noStrike" dirty="0">
                          <a:solidFill>
                            <a:srgbClr val="FFFFFF"/>
                          </a:solidFill>
                          <a:effectLst/>
                          <a:latin typeface="Calibri" panose="020F0502020204030204" pitchFamily="34" charset="0"/>
                        </a:rPr>
                        <a:t>SEA SEC</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ctr" fontAlgn="t"/>
                      <a:r>
                        <a:rPr lang="en-US" sz="1100" b="0" i="0" u="none" strike="noStrike" dirty="0">
                          <a:solidFill>
                            <a:srgbClr val="FFFFFF"/>
                          </a:solidFill>
                          <a:effectLst/>
                          <a:latin typeface="Calibri" panose="020F0502020204030204" pitchFamily="34" charset="0"/>
                        </a:rPr>
                        <a:t>357.1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100" b="0" i="0" u="none" strike="noStrike" dirty="0">
                          <a:solidFill>
                            <a:srgbClr val="FFFFFF"/>
                          </a:solidFill>
                          <a:effectLst/>
                          <a:latin typeface="Calibri" panose="020F0502020204030204" pitchFamily="34" charset="0"/>
                        </a:rPr>
                        <a:t>Intergovernmental Certificate Authority</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100" b="0" i="0" u="none" strike="noStrike" dirty="0">
                          <a:solidFill>
                            <a:srgbClr val="FFFFFF"/>
                          </a:solidFill>
                          <a:effectLst/>
                          <a:latin typeface="Calibri" panose="020F0502020204030204" pitchFamily="34" charset="0"/>
                        </a:rPr>
                        <a:t> Discussions regarding IGCA hierarchy – inclusion in IATF Framework?</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tc>
                  <a:txBody>
                    <a:bodyPr/>
                    <a:lstStyle/>
                    <a:p>
                      <a:pPr algn="l" fontAlgn="t"/>
                      <a:r>
                        <a:rPr lang="en-US" sz="1100" b="0" i="0" u="none" strike="noStrike" dirty="0">
                          <a:solidFill>
                            <a:srgbClr val="FFFFFF"/>
                          </a:solidFill>
                          <a:effectLst/>
                          <a:latin typeface="Calibri" panose="020F0502020204030204" pitchFamily="34" charset="0"/>
                        </a:rPr>
                        <a:t>Start Date    09/02/2019</a:t>
                      </a:r>
                    </a:p>
                    <a:p>
                      <a:pPr algn="l" fontAlgn="t"/>
                      <a:r>
                        <a:rPr lang="en-US" sz="1100" b="0" i="0" u="none" strike="noStrike" dirty="0">
                          <a:solidFill>
                            <a:srgbClr val="FFFFFF"/>
                          </a:solidFill>
                          <a:effectLst/>
                          <a:latin typeface="Calibri" panose="020F0502020204030204" pitchFamily="34" charset="0"/>
                        </a:rPr>
                        <a:t>End date       06/06/2022</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14F5"/>
                    </a:solidFill>
                  </a:tcPr>
                </a:tc>
                <a:extLst>
                  <a:ext uri="{0D108BD9-81ED-4DB2-BD59-A6C34878D82A}">
                    <a16:rowId xmlns:a16="http://schemas.microsoft.com/office/drawing/2014/main" val="3567807493"/>
                  </a:ext>
                </a:extLst>
              </a:tr>
              <a:tr h="346292">
                <a:tc>
                  <a:txBody>
                    <a:bodyPr/>
                    <a:lstStyle/>
                    <a:p>
                      <a:pPr algn="ctr" fontAlgn="t"/>
                      <a:r>
                        <a:rPr lang="en-US" sz="1100" b="0" i="0" u="none" strike="noStrike" dirty="0">
                          <a:solidFill>
                            <a:srgbClr val="FFFFFF"/>
                          </a:solidFill>
                          <a:effectLst/>
                          <a:latin typeface="Calibri" panose="020F0502020204030204" pitchFamily="34" charset="0"/>
                        </a:rPr>
                        <a:t>SEA SEC + DTN</a:t>
                      </a:r>
                    </a:p>
                  </a:txBody>
                  <a:tcPr marL="9525" marR="9525" marT="9525"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fontAlgn="t"/>
                      <a:r>
                        <a:rPr lang="en-US" sz="1100" b="0" i="0" u="none" strike="noStrike" dirty="0" err="1">
                          <a:solidFill>
                            <a:srgbClr val="FFFFFF"/>
                          </a:solidFill>
                          <a:effectLst/>
                          <a:latin typeface="Calibri" panose="020F0502020204030204" pitchFamily="34" charset="0"/>
                        </a:rPr>
                        <a:t>xxx.X</a:t>
                      </a:r>
                      <a:endParaRPr lang="en-US" sz="1100" b="0" i="0" u="none" strike="noStrike" dirty="0">
                        <a:solidFill>
                          <a:srgbClr val="FFFFFF"/>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l" fontAlgn="t"/>
                      <a:r>
                        <a:rPr lang="en-US" sz="1100" b="0" i="0" u="none" strike="noStrike" dirty="0">
                          <a:solidFill>
                            <a:srgbClr val="FFFFFF"/>
                          </a:solidFill>
                          <a:effectLst/>
                          <a:latin typeface="Calibri" panose="020F0502020204030204" pitchFamily="34" charset="0"/>
                        </a:rPr>
                        <a:t>Bundle Protocol Security Protocol (</a:t>
                      </a:r>
                      <a:r>
                        <a:rPr lang="en-US" sz="1100" b="0" i="0" u="none" strike="noStrike" dirty="0" err="1">
                          <a:solidFill>
                            <a:srgbClr val="FFFFFF"/>
                          </a:solidFill>
                          <a:effectLst/>
                          <a:latin typeface="Calibri" panose="020F0502020204030204" pitchFamily="34" charset="0"/>
                        </a:rPr>
                        <a:t>BPSec</a:t>
                      </a:r>
                      <a:r>
                        <a:rPr lang="en-US" sz="1100" b="0" i="0" u="none" strike="noStrike" dirty="0">
                          <a:solidFill>
                            <a:srgbClr val="FFFFFF"/>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l" fontAlgn="t"/>
                      <a:r>
                        <a:rPr lang="en-US" sz="1100" b="0" i="0" u="none" strike="noStrike" dirty="0">
                          <a:solidFill>
                            <a:srgbClr val="FFFFFF"/>
                          </a:solidFill>
                          <a:effectLst/>
                          <a:latin typeface="Calibri" panose="020F0502020204030204" pitchFamily="34" charset="0"/>
                        </a:rPr>
                        <a:t>Decision to base CCSDS BB on IETF </a:t>
                      </a:r>
                      <a:r>
                        <a:rPr lang="en-US" sz="1100" b="0" i="0" u="none" strike="noStrike" dirty="0" err="1">
                          <a:solidFill>
                            <a:srgbClr val="FFFFFF"/>
                          </a:solidFill>
                          <a:effectLst/>
                          <a:latin typeface="Calibri" panose="020F0502020204030204" pitchFamily="34" charset="0"/>
                        </a:rPr>
                        <a:t>BPSec</a:t>
                      </a:r>
                      <a:r>
                        <a:rPr lang="en-US" sz="1100" b="0" i="0" u="none" strike="noStrike" dirty="0">
                          <a:solidFill>
                            <a:srgbClr val="FFFFFF"/>
                          </a:solidFill>
                          <a:effectLst/>
                          <a:latin typeface="Calibri" panose="020F0502020204030204" pitchFamily="34" charset="0"/>
                        </a:rPr>
                        <a:t> RFC</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l" fontAlgn="t"/>
                      <a:r>
                        <a:rPr lang="en-US" sz="1100" b="0" i="0" u="none" strike="noStrike" dirty="0">
                          <a:solidFill>
                            <a:srgbClr val="FFFFFF"/>
                          </a:solidFill>
                          <a:effectLst/>
                          <a:latin typeface="Calibri" panose="020F0502020204030204" pitchFamily="34" charset="0"/>
                        </a:rPr>
                        <a:t>Start Date     30/06/2021</a:t>
                      </a:r>
                    </a:p>
                    <a:p>
                      <a:pPr algn="l" fontAlgn="t"/>
                      <a:r>
                        <a:rPr lang="en-US" sz="1100" b="0" i="0" u="none" strike="noStrike" dirty="0">
                          <a:solidFill>
                            <a:srgbClr val="FFFFFF"/>
                          </a:solidFill>
                          <a:effectLst/>
                          <a:latin typeface="Calibri" panose="020F0502020204030204" pitchFamily="34" charset="0"/>
                        </a:rPr>
                        <a:t>End date        01/06/2023</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422517664"/>
                  </a:ext>
                </a:extLst>
              </a:tr>
            </a:tbl>
          </a:graphicData>
        </a:graphic>
      </p:graphicFrame>
    </p:spTree>
    <p:extLst>
      <p:ext uri="{BB962C8B-B14F-4D97-AF65-F5344CB8AC3E}">
        <p14:creationId xmlns:p14="http://schemas.microsoft.com/office/powerpoint/2010/main" val="306147100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Cross-agency IGCA Considerations</a:t>
            </a:r>
          </a:p>
        </p:txBody>
      </p:sp>
      <p:sp>
        <p:nvSpPr>
          <p:cNvPr id="3" name="Content Placeholder 2"/>
          <p:cNvSpPr>
            <a:spLocks noGrp="1"/>
          </p:cNvSpPr>
          <p:nvPr>
            <p:ph idx="1"/>
          </p:nvPr>
        </p:nvSpPr>
        <p:spPr>
          <a:xfrm>
            <a:off x="609600" y="1086295"/>
            <a:ext cx="10972800" cy="5107865"/>
          </a:xfrm>
        </p:spPr>
        <p:txBody>
          <a:bodyPr>
            <a:normAutofit fontScale="55000" lnSpcReduction="20000"/>
          </a:bodyPr>
          <a:lstStyle/>
          <a:p>
            <a:pPr>
              <a:lnSpc>
                <a:spcPct val="90000"/>
              </a:lnSpc>
              <a:spcAft>
                <a:spcPts val="600"/>
              </a:spcAft>
            </a:pPr>
            <a:r>
              <a:rPr lang="en-US" dirty="0"/>
              <a:t>Motivation</a:t>
            </a:r>
          </a:p>
          <a:p>
            <a:pPr lvl="1">
              <a:lnSpc>
                <a:spcPct val="90000"/>
              </a:lnSpc>
              <a:spcAft>
                <a:spcPts val="600"/>
              </a:spcAft>
            </a:pPr>
            <a:r>
              <a:rPr lang="en-US" sz="2500" dirty="0"/>
              <a:t>Multi-agency collaborations and joint exploration are important future activities for space agencies</a:t>
            </a:r>
          </a:p>
          <a:p>
            <a:pPr lvl="1">
              <a:lnSpc>
                <a:spcPct val="90000"/>
              </a:lnSpc>
              <a:spcAft>
                <a:spcPts val="600"/>
              </a:spcAft>
            </a:pPr>
            <a:r>
              <a:rPr lang="en-US" sz="2500" dirty="0"/>
              <a:t>Space missions require process to establish connections between agencies, people, and specified end-points.</a:t>
            </a:r>
          </a:p>
          <a:p>
            <a:pPr lvl="1">
              <a:lnSpc>
                <a:spcPct val="90000"/>
              </a:lnSpc>
              <a:spcAft>
                <a:spcPts val="600"/>
              </a:spcAft>
            </a:pPr>
            <a:r>
              <a:rPr lang="en-US" sz="2500" dirty="0"/>
              <a:t>The Inter-Governmental Certificate Authority (IGCA) can streamline the coordination, connection, and validation processes between the space agencies</a:t>
            </a:r>
          </a:p>
          <a:p>
            <a:pPr lvl="1">
              <a:lnSpc>
                <a:spcPct val="90000"/>
              </a:lnSpc>
              <a:spcAft>
                <a:spcPts val="600"/>
              </a:spcAft>
            </a:pPr>
            <a:r>
              <a:rPr lang="en-US" sz="2500" dirty="0"/>
              <a:t>Cooperation in space exploration would benefit from some sort of trusted Identity &amp; Credentials Management system</a:t>
            </a:r>
          </a:p>
          <a:p>
            <a:pPr>
              <a:lnSpc>
                <a:spcPct val="90000"/>
              </a:lnSpc>
              <a:spcAft>
                <a:spcPts val="600"/>
              </a:spcAft>
            </a:pPr>
            <a:endParaRPr lang="en-US" dirty="0"/>
          </a:p>
          <a:p>
            <a:pPr>
              <a:lnSpc>
                <a:spcPct val="90000"/>
              </a:lnSpc>
              <a:spcAft>
                <a:spcPts val="600"/>
              </a:spcAft>
            </a:pPr>
            <a:r>
              <a:rPr lang="en-US" dirty="0"/>
              <a:t>Use Cases</a:t>
            </a:r>
          </a:p>
          <a:p>
            <a:pPr lvl="1">
              <a:lnSpc>
                <a:spcPct val="90000"/>
              </a:lnSpc>
              <a:spcAft>
                <a:spcPts val="600"/>
              </a:spcAft>
            </a:pPr>
            <a:r>
              <a:rPr lang="en-US" sz="2500" dirty="0"/>
              <a:t>Trust objectives:</a:t>
            </a:r>
          </a:p>
          <a:p>
            <a:pPr lvl="2">
              <a:lnSpc>
                <a:spcPct val="90000"/>
              </a:lnSpc>
              <a:spcAft>
                <a:spcPts val="600"/>
              </a:spcAft>
            </a:pPr>
            <a:r>
              <a:rPr lang="en-US" dirty="0"/>
              <a:t>Each agency validates its own users and sessions / service accounts</a:t>
            </a:r>
          </a:p>
          <a:p>
            <a:pPr lvl="3">
              <a:lnSpc>
                <a:spcPct val="90000"/>
              </a:lnSpc>
              <a:spcAft>
                <a:spcPts val="600"/>
              </a:spcAft>
            </a:pPr>
            <a:r>
              <a:rPr lang="en-US" dirty="0"/>
              <a:t>Agency-issued certificate authenticates within each agency</a:t>
            </a:r>
          </a:p>
          <a:p>
            <a:pPr lvl="2">
              <a:lnSpc>
                <a:spcPct val="90000"/>
              </a:lnSpc>
              <a:spcAft>
                <a:spcPts val="600"/>
              </a:spcAft>
            </a:pPr>
            <a:r>
              <a:rPr lang="en-US" dirty="0"/>
              <a:t>Each agency does not have to issue credentials to other agencies’ users</a:t>
            </a:r>
          </a:p>
          <a:p>
            <a:pPr lvl="3">
              <a:lnSpc>
                <a:spcPct val="90000"/>
              </a:lnSpc>
              <a:spcAft>
                <a:spcPts val="600"/>
              </a:spcAft>
            </a:pPr>
            <a:r>
              <a:rPr lang="en-US" dirty="0"/>
              <a:t>CA signing chain validates users / sessions to other agencies</a:t>
            </a:r>
          </a:p>
          <a:p>
            <a:pPr lvl="1">
              <a:lnSpc>
                <a:spcPct val="90000"/>
              </a:lnSpc>
              <a:spcAft>
                <a:spcPts val="600"/>
              </a:spcAft>
            </a:pPr>
            <a:r>
              <a:rPr lang="en-US" sz="2500" dirty="0"/>
              <a:t>Real-time operations use cases</a:t>
            </a:r>
          </a:p>
          <a:p>
            <a:pPr lvl="2">
              <a:lnSpc>
                <a:spcPct val="90000"/>
              </a:lnSpc>
              <a:spcAft>
                <a:spcPts val="600"/>
              </a:spcAft>
            </a:pPr>
            <a:r>
              <a:rPr lang="en-US" dirty="0"/>
              <a:t>Telemetry, command, &amp; file data</a:t>
            </a:r>
          </a:p>
          <a:p>
            <a:pPr lvl="2">
              <a:lnSpc>
                <a:spcPct val="90000"/>
              </a:lnSpc>
              <a:spcAft>
                <a:spcPts val="600"/>
              </a:spcAft>
            </a:pPr>
            <a:r>
              <a:rPr lang="en-US" dirty="0"/>
              <a:t>Navigation messages</a:t>
            </a:r>
          </a:p>
          <a:p>
            <a:pPr lvl="2">
              <a:lnSpc>
                <a:spcPct val="90000"/>
              </a:lnSpc>
              <a:spcAft>
                <a:spcPts val="600"/>
              </a:spcAft>
            </a:pPr>
            <a:r>
              <a:rPr lang="en-US" dirty="0"/>
              <a:t>Ground station data distribution (e.g. SLE)</a:t>
            </a:r>
          </a:p>
          <a:p>
            <a:pPr lvl="1">
              <a:lnSpc>
                <a:spcPct val="90000"/>
              </a:lnSpc>
              <a:spcAft>
                <a:spcPts val="600"/>
              </a:spcAft>
            </a:pPr>
            <a:r>
              <a:rPr lang="en-US" sz="2500" dirty="0"/>
              <a:t>Cross-agency CA trust infrastructure can facilitate offline use cases which have also been problematic in the past</a:t>
            </a:r>
          </a:p>
          <a:p>
            <a:pPr lvl="2">
              <a:lnSpc>
                <a:spcPct val="90000"/>
              </a:lnSpc>
              <a:spcAft>
                <a:spcPts val="600"/>
              </a:spcAft>
            </a:pPr>
            <a:r>
              <a:rPr lang="en-US" dirty="0"/>
              <a:t>Encrypted emails</a:t>
            </a:r>
          </a:p>
          <a:p>
            <a:pPr lvl="2">
              <a:lnSpc>
                <a:spcPct val="90000"/>
              </a:lnSpc>
              <a:spcAft>
                <a:spcPts val="600"/>
              </a:spcAft>
            </a:pPr>
            <a:r>
              <a:rPr lang="en-US" dirty="0"/>
              <a:t>Protocols, agreements, etc.</a:t>
            </a:r>
          </a:p>
        </p:txBody>
      </p:sp>
    </p:spTree>
    <p:extLst>
      <p:ext uri="{BB962C8B-B14F-4D97-AF65-F5344CB8AC3E}">
        <p14:creationId xmlns:p14="http://schemas.microsoft.com/office/powerpoint/2010/main" val="3593168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CCSDS Implementation - IGCA</a:t>
            </a:r>
          </a:p>
        </p:txBody>
      </p:sp>
      <p:pic>
        <p:nvPicPr>
          <p:cNvPr id="4" name="Content Placeholder 3"/>
          <p:cNvPicPr>
            <a:picLocks noGrp="1" noChangeAspect="1"/>
          </p:cNvPicPr>
          <p:nvPr>
            <p:ph idx="1"/>
          </p:nvPr>
        </p:nvPicPr>
        <p:blipFill>
          <a:blip r:embed="rId2"/>
          <a:stretch>
            <a:fillRect/>
          </a:stretch>
        </p:blipFill>
        <p:spPr>
          <a:xfrm>
            <a:off x="1550539" y="932675"/>
            <a:ext cx="9117461" cy="5473312"/>
          </a:xfrm>
          <a:prstGeom prst="rect">
            <a:avLst/>
          </a:prstGeom>
        </p:spPr>
      </p:pic>
    </p:spTree>
    <p:extLst>
      <p:ext uri="{BB962C8B-B14F-4D97-AF65-F5344CB8AC3E}">
        <p14:creationId xmlns:p14="http://schemas.microsoft.com/office/powerpoint/2010/main" val="1577823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p:cNvSpPr>
          <p:nvPr/>
        </p:nvSpPr>
        <p:spPr bwMode="auto">
          <a:xfrm>
            <a:off x="1678444" y="126170"/>
            <a:ext cx="875619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400"/>
              </a:spcBef>
            </a:pPr>
            <a:r>
              <a:rPr lang="en-US" sz="2800" dirty="0"/>
              <a:t>SEA Systems Architecture Working Group</a:t>
            </a:r>
          </a:p>
          <a:p>
            <a:pPr lvl="1" algn="ctr">
              <a:lnSpc>
                <a:spcPct val="90000"/>
              </a:lnSpc>
              <a:spcBef>
                <a:spcPts val="400"/>
              </a:spcBef>
            </a:pPr>
            <a:r>
              <a:rPr lang="en-US" sz="2800" dirty="0"/>
              <a:t>Executive Summary </a:t>
            </a:r>
            <a:endParaRPr lang="en-US" dirty="0"/>
          </a:p>
        </p:txBody>
      </p:sp>
      <p:sp>
        <p:nvSpPr>
          <p:cNvPr id="9" name="AutoShape 2"/>
          <p:cNvSpPr>
            <a:spLocks/>
          </p:cNvSpPr>
          <p:nvPr/>
        </p:nvSpPr>
        <p:spPr bwMode="auto">
          <a:xfrm>
            <a:off x="661693" y="998529"/>
            <a:ext cx="10868614" cy="5733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10000"/>
          </a:bodyPr>
          <a:lstStyle/>
          <a:p>
            <a:pPr>
              <a:lnSpc>
                <a:spcPct val="120000"/>
              </a:lnSpc>
              <a:spcBef>
                <a:spcPts val="0"/>
              </a:spcBef>
            </a:pPr>
            <a:r>
              <a:rPr lang="en-US" sz="1400" b="0" dirty="0"/>
              <a:t>Achievements for this meeting cycle:</a:t>
            </a:r>
            <a:endParaRPr lang="en-US" sz="1400" b="0" i="1" dirty="0"/>
          </a:p>
          <a:p>
            <a:pPr marL="747713" lvl="1" indent="-290513">
              <a:lnSpc>
                <a:spcPct val="120000"/>
              </a:lnSpc>
              <a:spcBef>
                <a:spcPts val="0"/>
              </a:spcBef>
              <a:buClr>
                <a:srgbClr val="000000"/>
              </a:buClr>
              <a:buSzPct val="95000"/>
              <a:buFont typeface="ArialMT" charset="0"/>
              <a:buChar char="•"/>
            </a:pPr>
            <a:r>
              <a:rPr lang="en-US" sz="1400" b="0" dirty="0"/>
              <a:t>Work on RASDS++ and SCCS-ARD revisions is progressing very well.</a:t>
            </a:r>
          </a:p>
          <a:p>
            <a:pPr marL="747713" lvl="1" indent="-290513">
              <a:lnSpc>
                <a:spcPct val="120000"/>
              </a:lnSpc>
              <a:spcBef>
                <a:spcPts val="0"/>
              </a:spcBef>
              <a:buClr>
                <a:srgbClr val="000000"/>
              </a:buClr>
              <a:buSzPct val="95000"/>
              <a:buFont typeface="ArialMT" charset="0"/>
              <a:buChar char="•"/>
            </a:pPr>
            <a:r>
              <a:rPr lang="en-US" sz="1400" b="0" dirty="0"/>
              <a:t>Application and Support Layer Architecture Green Book was published, Nov 2020.</a:t>
            </a:r>
          </a:p>
          <a:p>
            <a:pPr marL="747713" lvl="1" indent="-290513">
              <a:lnSpc>
                <a:spcPct val="120000"/>
              </a:lnSpc>
              <a:spcBef>
                <a:spcPts val="0"/>
              </a:spcBef>
              <a:buClr>
                <a:srgbClr val="000000"/>
              </a:buClr>
              <a:buSzPct val="95000"/>
              <a:buFont typeface="ArialMT" charset="0"/>
              <a:buChar char="•"/>
            </a:pPr>
            <a:endParaRPr lang="en-US" sz="1400" b="0" dirty="0"/>
          </a:p>
          <a:p>
            <a:pPr>
              <a:lnSpc>
                <a:spcPct val="120000"/>
              </a:lnSpc>
              <a:spcBef>
                <a:spcPts val="0"/>
              </a:spcBef>
              <a:buSzPct val="95000"/>
            </a:pPr>
            <a:r>
              <a:rPr lang="en-US" sz="1400" b="0" dirty="0"/>
              <a:t>Working Group Status:</a:t>
            </a:r>
            <a:endParaRPr lang="en-US" sz="14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400" b="0" dirty="0"/>
              <a:t>Refining RASDS++ updates, to include new Physical, Operational, and Service viewpoints, and extensions to Enterprise Viewpoint, for CCSDS and SC14, updating some drawing representations based on SCCS and ASL results, and expanding the annex on MBSE representation styles and ontology representations of the viewpoint specifications.  </a:t>
            </a:r>
          </a:p>
          <a:p>
            <a:pPr marL="747713" lvl="1" indent="-290513">
              <a:lnSpc>
                <a:spcPct val="120000"/>
              </a:lnSpc>
              <a:spcBef>
                <a:spcPts val="0"/>
              </a:spcBef>
              <a:buClr>
                <a:srgbClr val="000000"/>
              </a:buClr>
              <a:buSzPct val="95000"/>
              <a:buFont typeface="ArialMT" charset="0"/>
              <a:buChar char="•"/>
            </a:pPr>
            <a:r>
              <a:rPr lang="en-US" sz="1400" b="0" dirty="0"/>
              <a:t>Agreement on joint CCSDS &amp; TC20/SC14 approach, including new/expanded viewpoints, contents, and shared Glossary approach.</a:t>
            </a:r>
          </a:p>
          <a:p>
            <a:pPr marL="747713" lvl="1" indent="-290513">
              <a:lnSpc>
                <a:spcPct val="120000"/>
              </a:lnSpc>
              <a:spcBef>
                <a:spcPts val="0"/>
              </a:spcBef>
              <a:buClr>
                <a:srgbClr val="000000"/>
              </a:buClr>
              <a:buSzPct val="95000"/>
              <a:buFont typeface="ArialMT" charset="0"/>
              <a:buChar char="•"/>
            </a:pPr>
            <a:r>
              <a:rPr lang="en-US" sz="1400" b="0" dirty="0"/>
              <a:t>Refining SCCS-ARD updates, primarily to include newly defined standards, such as USLP, optical, DTN, Service Management, and CSTS services, but also to clarify and streamline relationships among viewpoints.</a:t>
            </a:r>
          </a:p>
          <a:p>
            <a:pPr marL="747713" lvl="1" indent="-290513">
              <a:lnSpc>
                <a:spcPct val="120000"/>
              </a:lnSpc>
              <a:spcBef>
                <a:spcPts val="0"/>
              </a:spcBef>
              <a:buClr>
                <a:srgbClr val="000000"/>
              </a:buClr>
              <a:buSzPct val="95000"/>
              <a:buFont typeface="ArialMT" charset="0"/>
              <a:buChar char="•"/>
            </a:pPr>
            <a:endParaRPr lang="en-US" sz="1400" b="0" dirty="0"/>
          </a:p>
          <a:p>
            <a:pPr>
              <a:lnSpc>
                <a:spcPct val="120000"/>
              </a:lnSpc>
              <a:spcBef>
                <a:spcPts val="0"/>
              </a:spcBef>
              <a:buClr>
                <a:srgbClr val="000000"/>
              </a:buClr>
              <a:buSzPct val="95000"/>
            </a:pPr>
            <a:r>
              <a:rPr lang="en-US" sz="1400" b="0" dirty="0"/>
              <a:t>Interaction with other WGs</a:t>
            </a:r>
          </a:p>
          <a:p>
            <a:pPr marL="747713" lvl="1" indent="-290513">
              <a:lnSpc>
                <a:spcPct val="120000"/>
              </a:lnSpc>
              <a:spcBef>
                <a:spcPts val="0"/>
              </a:spcBef>
              <a:buClr>
                <a:srgbClr val="000000"/>
              </a:buClr>
              <a:buSzPct val="95000"/>
              <a:buFont typeface="ArialMT" charset="0"/>
              <a:buChar char="•"/>
            </a:pPr>
            <a:r>
              <a:rPr lang="en-US" sz="1400" b="0" dirty="0"/>
              <a:t>Joint meetings with ISO TC20/SC14 members related to RASDS++ and SANA Terminology updates</a:t>
            </a:r>
          </a:p>
          <a:p>
            <a:pPr marL="747713" lvl="1" indent="-290513">
              <a:lnSpc>
                <a:spcPct val="120000"/>
              </a:lnSpc>
              <a:spcBef>
                <a:spcPts val="0"/>
              </a:spcBef>
              <a:buClr>
                <a:srgbClr val="000000"/>
              </a:buClr>
              <a:buSzPct val="95000"/>
              <a:buFont typeface="ArialMT" charset="0"/>
              <a:buChar char="•"/>
            </a:pPr>
            <a:r>
              <a:rPr lang="en-US" sz="1400" b="0" dirty="0"/>
              <a:t>A separate cross Area meeting is planned for the week after these meetings, schedule conflicts.</a:t>
            </a:r>
          </a:p>
          <a:p>
            <a:pPr marL="747713" lvl="1" indent="-290513">
              <a:lnSpc>
                <a:spcPct val="120000"/>
              </a:lnSpc>
              <a:spcBef>
                <a:spcPts val="0"/>
              </a:spcBef>
              <a:buClr>
                <a:srgbClr val="000000"/>
              </a:buClr>
              <a:buSzPct val="95000"/>
              <a:buFont typeface="ArialMT" charset="0"/>
              <a:buChar char="•"/>
            </a:pPr>
            <a:r>
              <a:rPr lang="en-US" sz="1400" b="0" dirty="0"/>
              <a:t>SEA needs to reconfirm the Reference Architecture for Space Information Management, as requested by DAI WG; still to be considered as new work item.</a:t>
            </a:r>
          </a:p>
          <a:p>
            <a:pPr>
              <a:lnSpc>
                <a:spcPct val="120000"/>
              </a:lnSpc>
              <a:spcBef>
                <a:spcPts val="0"/>
              </a:spcBef>
              <a:buClr>
                <a:srgbClr val="000000"/>
              </a:buClr>
              <a:buSzPct val="95000"/>
            </a:pPr>
            <a:endParaRPr lang="en-US" sz="1400" b="0" dirty="0"/>
          </a:p>
          <a:p>
            <a:pPr>
              <a:lnSpc>
                <a:spcPct val="120000"/>
              </a:lnSpc>
              <a:spcBef>
                <a:spcPts val="0"/>
              </a:spcBef>
              <a:buClr>
                <a:srgbClr val="000000"/>
              </a:buClr>
              <a:buSzPct val="95000"/>
            </a:pPr>
            <a:r>
              <a:rPr lang="en-US" sz="1400" b="0" dirty="0"/>
              <a:t>Problems and Issues:</a:t>
            </a:r>
          </a:p>
          <a:p>
            <a:pPr marL="747713" lvl="1" indent="-290513">
              <a:lnSpc>
                <a:spcPct val="120000"/>
              </a:lnSpc>
              <a:spcBef>
                <a:spcPts val="0"/>
              </a:spcBef>
              <a:buClr>
                <a:srgbClr val="000000"/>
              </a:buClr>
              <a:buSzPct val="95000"/>
              <a:buFont typeface="ArialMT" charset="0"/>
              <a:buChar char="•"/>
            </a:pPr>
            <a:r>
              <a:rPr lang="en-US" sz="1400" b="0" dirty="0"/>
              <a:t>Resources are constrained (as always), and virtual meetings have had an impact as well, but excellent progress was made. </a:t>
            </a:r>
          </a:p>
          <a:p>
            <a:pPr marL="747713" lvl="1" indent="-290513">
              <a:lnSpc>
                <a:spcPct val="120000"/>
              </a:lnSpc>
              <a:spcBef>
                <a:spcPts val="0"/>
              </a:spcBef>
              <a:buClr>
                <a:srgbClr val="000000"/>
              </a:buClr>
              <a:buSzPct val="95000"/>
              <a:buFont typeface="ArialMT" charset="0"/>
              <a:buChar char="•"/>
            </a:pPr>
            <a:r>
              <a:rPr lang="en-US" sz="1400" b="0" dirty="0"/>
              <a:t>Adopting a schedule of three meetings in the week after the other WGs concluded was generally effective, but many other WG also shifted their schedules.</a:t>
            </a:r>
          </a:p>
          <a:p>
            <a:pPr marL="747713" lvl="1" indent="-290513">
              <a:lnSpc>
                <a:spcPct val="120000"/>
              </a:lnSpc>
              <a:spcBef>
                <a:spcPts val="0"/>
              </a:spcBef>
              <a:buClr>
                <a:srgbClr val="000000"/>
              </a:buClr>
              <a:buSzPct val="95000"/>
              <a:buFont typeface="ArialMT" charset="0"/>
              <a:buChar char="•"/>
            </a:pPr>
            <a:r>
              <a:rPr lang="en-US" sz="1400" b="0" dirty="0"/>
              <a:t>The SCCS-ARD update will contain as complete an architecture as is practical, based on current published and in work materials.  </a:t>
            </a:r>
            <a:r>
              <a:rPr lang="en-US" sz="1400" i="1" dirty="0"/>
              <a:t>We still request input from all SLS, SIS, CSS, and SEA WGs to identify [Future], [Prospective], and [Not to be standardized] documents for inclusion.</a:t>
            </a:r>
          </a:p>
        </p:txBody>
      </p:sp>
    </p:spTree>
    <p:extLst>
      <p:ext uri="{BB962C8B-B14F-4D97-AF65-F5344CB8AC3E}">
        <p14:creationId xmlns:p14="http://schemas.microsoft.com/office/powerpoint/2010/main" val="1421692649"/>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2"/>
          <p:cNvSpPr>
            <a:spLocks/>
          </p:cNvSpPr>
          <p:nvPr/>
        </p:nvSpPr>
        <p:spPr bwMode="auto">
          <a:xfrm>
            <a:off x="693940" y="1047890"/>
            <a:ext cx="10740355"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spcBef>
                <a:spcPts val="0"/>
              </a:spcBef>
              <a:buClr>
                <a:srgbClr val="000000"/>
              </a:buClr>
              <a:buSzPct val="95000"/>
            </a:pPr>
            <a:r>
              <a:rPr lang="en-US" sz="1800" b="0" dirty="0"/>
              <a:t>Resolutions agreed upon this meeting</a:t>
            </a:r>
          </a:p>
          <a:p>
            <a:pPr marL="742950" lvl="1" indent="-285750">
              <a:lnSpc>
                <a:spcPct val="120000"/>
              </a:lnSpc>
              <a:spcBef>
                <a:spcPts val="0"/>
              </a:spcBef>
              <a:buClr>
                <a:srgbClr val="000000"/>
              </a:buClr>
              <a:buSzPct val="95000"/>
              <a:buFont typeface="Arial" panose="020B0604020202020204" pitchFamily="34" charset="0"/>
              <a:buChar char="•"/>
            </a:pPr>
            <a:r>
              <a:rPr lang="en-US" sz="1800" b="0" dirty="0"/>
              <a:t>Resolution 1:  No new resolutions</a:t>
            </a:r>
          </a:p>
          <a:p>
            <a:pPr>
              <a:lnSpc>
                <a:spcPct val="120000"/>
              </a:lnSpc>
              <a:spcBef>
                <a:spcPts val="0"/>
              </a:spcBef>
              <a:buClr>
                <a:srgbClr val="000000"/>
              </a:buClr>
              <a:buSzPct val="95000"/>
            </a:pPr>
            <a:r>
              <a:rPr lang="en-US" sz="1800" b="0" dirty="0"/>
              <a:t>Further Resolutions anticipated in the next 6 months:</a:t>
            </a:r>
          </a:p>
          <a:p>
            <a:pPr marL="742950" lvl="1" indent="-285750">
              <a:lnSpc>
                <a:spcPct val="120000"/>
              </a:lnSpc>
              <a:spcBef>
                <a:spcPts val="0"/>
              </a:spcBef>
              <a:buClr>
                <a:srgbClr val="000000"/>
              </a:buClr>
              <a:buSzPct val="95000"/>
              <a:buFont typeface="Arial" panose="020B0604020202020204" pitchFamily="34" charset="0"/>
              <a:buChar char="•"/>
            </a:pPr>
            <a:r>
              <a:rPr lang="en-US" sz="1800" b="0" dirty="0"/>
              <a:t>Request to re-confirm the Reference Architecture for Space Information Management</a:t>
            </a:r>
          </a:p>
          <a:p>
            <a:pPr>
              <a:lnSpc>
                <a:spcPct val="120000"/>
              </a:lnSpc>
              <a:spcBef>
                <a:spcPts val="0"/>
              </a:spcBef>
            </a:pPr>
            <a:endParaRPr lang="en-US" sz="1900" b="0" dirty="0"/>
          </a:p>
          <a:p>
            <a:pPr>
              <a:lnSpc>
                <a:spcPct val="120000"/>
              </a:lnSpc>
              <a:spcBef>
                <a:spcPts val="0"/>
              </a:spcBef>
            </a:pPr>
            <a:r>
              <a:rPr lang="en-US" sz="1900" b="0" dirty="0"/>
              <a:t>Planning (only approved Projects):</a:t>
            </a: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dirty="0"/>
          </a:p>
          <a:p>
            <a:pPr>
              <a:lnSpc>
                <a:spcPct val="120000"/>
              </a:lnSpc>
              <a:spcBef>
                <a:spcPts val="0"/>
              </a:spcBef>
              <a:buClr>
                <a:srgbClr val="000000"/>
              </a:buClr>
              <a:buSzPct val="95000"/>
            </a:pPr>
            <a:endParaRPr lang="en-US" sz="1800" b="0" dirty="0"/>
          </a:p>
        </p:txBody>
      </p:sp>
      <p:sp>
        <p:nvSpPr>
          <p:cNvPr id="7" name="AutoShape 3"/>
          <p:cNvSpPr>
            <a:spLocks/>
          </p:cNvSpPr>
          <p:nvPr/>
        </p:nvSpPr>
        <p:spPr bwMode="auto">
          <a:xfrm>
            <a:off x="1830844" y="87766"/>
            <a:ext cx="8756195" cy="7242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400"/>
              </a:spcBef>
            </a:pPr>
            <a:r>
              <a:rPr lang="en-US" sz="2800" dirty="0"/>
              <a:t>SEA Systems Architecture Working Group</a:t>
            </a:r>
          </a:p>
          <a:p>
            <a:pPr lvl="1" algn="ctr">
              <a:lnSpc>
                <a:spcPct val="90000"/>
              </a:lnSpc>
              <a:spcBef>
                <a:spcPts val="400"/>
              </a:spcBef>
            </a:pPr>
            <a:r>
              <a:rPr lang="en-US" sz="2800" dirty="0"/>
              <a:t>Executive Summary </a:t>
            </a:r>
            <a:endParaRPr lang="en-US" dirty="0"/>
          </a:p>
        </p:txBody>
      </p:sp>
      <p:graphicFrame>
        <p:nvGraphicFramePr>
          <p:cNvPr id="5" name="Table 4">
            <a:extLst>
              <a:ext uri="{FF2B5EF4-FFF2-40B4-BE49-F238E27FC236}">
                <a16:creationId xmlns:a16="http://schemas.microsoft.com/office/drawing/2014/main" id="{59B6A653-A3B8-184F-B2B9-F578084C3F36}"/>
              </a:ext>
            </a:extLst>
          </p:cNvPr>
          <p:cNvGraphicFramePr>
            <a:graphicFrameLocks noGrp="1"/>
          </p:cNvGraphicFramePr>
          <p:nvPr>
            <p:extLst>
              <p:ext uri="{D42A27DB-BD31-4B8C-83A1-F6EECF244321}">
                <p14:modId xmlns:p14="http://schemas.microsoft.com/office/powerpoint/2010/main" val="4037912546"/>
              </p:ext>
            </p:extLst>
          </p:nvPr>
        </p:nvGraphicFramePr>
        <p:xfrm>
          <a:off x="1986665" y="3439670"/>
          <a:ext cx="8218669" cy="2579785"/>
        </p:xfrm>
        <a:graphic>
          <a:graphicData uri="http://schemas.openxmlformats.org/drawingml/2006/table">
            <a:tbl>
              <a:tblPr/>
              <a:tblGrid>
                <a:gridCol w="942650">
                  <a:extLst>
                    <a:ext uri="{9D8B030D-6E8A-4147-A177-3AD203B41FA5}">
                      <a16:colId xmlns:a16="http://schemas.microsoft.com/office/drawing/2014/main" val="2368276802"/>
                    </a:ext>
                  </a:extLst>
                </a:gridCol>
                <a:gridCol w="667711">
                  <a:extLst>
                    <a:ext uri="{9D8B030D-6E8A-4147-A177-3AD203B41FA5}">
                      <a16:colId xmlns:a16="http://schemas.microsoft.com/office/drawing/2014/main" val="20000"/>
                    </a:ext>
                  </a:extLst>
                </a:gridCol>
                <a:gridCol w="2306948">
                  <a:extLst>
                    <a:ext uri="{9D8B030D-6E8A-4147-A177-3AD203B41FA5}">
                      <a16:colId xmlns:a16="http://schemas.microsoft.com/office/drawing/2014/main" val="20001"/>
                    </a:ext>
                  </a:extLst>
                </a:gridCol>
                <a:gridCol w="2803565">
                  <a:extLst>
                    <a:ext uri="{9D8B030D-6E8A-4147-A177-3AD203B41FA5}">
                      <a16:colId xmlns:a16="http://schemas.microsoft.com/office/drawing/2014/main" val="20002"/>
                    </a:ext>
                  </a:extLst>
                </a:gridCol>
                <a:gridCol w="1497795">
                  <a:extLst>
                    <a:ext uri="{9D8B030D-6E8A-4147-A177-3AD203B41FA5}">
                      <a16:colId xmlns:a16="http://schemas.microsoft.com/office/drawing/2014/main" val="20003"/>
                    </a:ext>
                  </a:extLst>
                </a:gridCol>
              </a:tblGrid>
              <a:tr h="515957">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100" b="1" i="0" u="none" strike="noStrike" dirty="0">
                          <a:solidFill>
                            <a:srgbClr val="000000"/>
                          </a:solidFill>
                          <a:effectLst/>
                          <a:latin typeface="Calibri" panose="020F0502020204030204" pitchFamily="34" charset="0"/>
                        </a:rPr>
                        <a:t>Area and WG name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1" i="0" u="none" strike="noStrike" dirty="0">
                          <a:solidFill>
                            <a:srgbClr val="000000"/>
                          </a:solidFill>
                          <a:effectLst/>
                          <a:latin typeface="Calibri"/>
                        </a:rPr>
                        <a:t>CCSDS Ref </a:t>
                      </a:r>
                      <a:r>
                        <a:rPr lang="en-GB" sz="1100" b="1" i="0" u="none" strike="noStrike" dirty="0" err="1">
                          <a:solidFill>
                            <a:srgbClr val="000000"/>
                          </a:solidFill>
                          <a:effectLst/>
                          <a:latin typeface="Calibri"/>
                        </a:rPr>
                        <a:t>Nr</a:t>
                      </a:r>
                      <a:endParaRPr lang="en-GB" sz="1100" b="1" i="0" u="none" strike="noStrike" dirty="0">
                        <a:solidFill>
                          <a:srgbClr val="000000"/>
                        </a:solidFill>
                        <a:effectLst/>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1" i="0" u="none" strike="noStrike" dirty="0">
                          <a:solidFill>
                            <a:srgbClr val="000000"/>
                          </a:solidFill>
                          <a:effectLst/>
                          <a:latin typeface="Calibri"/>
                        </a:rPr>
                        <a:t>Document Title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100" b="1" i="0" u="none" strike="noStrike" dirty="0">
                          <a:solidFill>
                            <a:srgbClr val="000000"/>
                          </a:solidFill>
                          <a:effectLst/>
                          <a:latin typeface="Calibri"/>
                        </a:rPr>
                        <a:t>Status / Comments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1" i="0" u="none" strike="noStrike" dirty="0">
                          <a:solidFill>
                            <a:srgbClr val="000000"/>
                          </a:solidFill>
                          <a:effectLst/>
                          <a:latin typeface="Calibri"/>
                        </a:rPr>
                        <a:t>Start and / or Target Publication Date</a:t>
                      </a:r>
                    </a:p>
                    <a:p>
                      <a:pPr algn="ctr" fontAlgn="t"/>
                      <a:r>
                        <a:rPr lang="en-US" sz="1100" b="1" i="0" u="none" strike="noStrike" dirty="0">
                          <a:solidFill>
                            <a:srgbClr val="000000"/>
                          </a:solidFill>
                          <a:effectLst/>
                          <a:latin typeface="Calibri"/>
                        </a:rPr>
                        <a:t>(</a:t>
                      </a:r>
                      <a:r>
                        <a:rPr lang="en-US" sz="1100" b="1" i="0" u="none" strike="noStrike" dirty="0" err="1">
                          <a:solidFill>
                            <a:srgbClr val="000000"/>
                          </a:solidFill>
                          <a:effectLst/>
                          <a:latin typeface="Calibri"/>
                        </a:rPr>
                        <a:t>dd</a:t>
                      </a:r>
                      <a:r>
                        <a:rPr lang="en-US" sz="1100" b="1" i="0" u="none" strike="noStrike" dirty="0">
                          <a:solidFill>
                            <a:srgbClr val="000000"/>
                          </a:solidFill>
                          <a:effectLst/>
                          <a:latin typeface="Calibri"/>
                        </a:rPr>
                        <a:t>/mm/year)</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15957">
                <a:tc>
                  <a:txBody>
                    <a:bodyPr/>
                    <a:lstStyle/>
                    <a:p>
                      <a:pPr algn="ctr" fontAlgn="t"/>
                      <a:r>
                        <a:rPr lang="en-GB" sz="1100" b="0" i="0" u="none" strike="noStrike" dirty="0">
                          <a:solidFill>
                            <a:srgbClr val="FFFFFF"/>
                          </a:solidFill>
                          <a:effectLst/>
                          <a:latin typeface="Calibri"/>
                        </a:rPr>
                        <a:t>SEA SA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en-GB" sz="1100" b="0" i="0" u="none" strike="noStrike" dirty="0">
                          <a:solidFill>
                            <a:srgbClr val="FFFFFF"/>
                          </a:solidFill>
                          <a:effectLst/>
                          <a:latin typeface="Calibri"/>
                        </a:rPr>
                        <a:t>CCSDS 371.0-G</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a:rPr>
                        <a:t>CCSDS Application &amp; Support Layer Architecture (ASL)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marL="171450" indent="-171450" algn="l" fontAlgn="t">
                        <a:buFontTx/>
                        <a:buChar char="-"/>
                      </a:pPr>
                      <a:r>
                        <a:rPr lang="en-US" sz="1100" b="0" i="0" u="none" strike="noStrike" dirty="0">
                          <a:solidFill>
                            <a:srgbClr val="FFFFFF"/>
                          </a:solidFill>
                          <a:effectLst/>
                          <a:latin typeface="Calibri"/>
                        </a:rPr>
                        <a:t>RIDs/PIDs reviewed &amp; dispositioned</a:t>
                      </a:r>
                    </a:p>
                    <a:p>
                      <a:pPr marL="171450" indent="-171450" algn="l" fontAlgn="t">
                        <a:buFontTx/>
                        <a:buChar char="-"/>
                      </a:pPr>
                      <a:r>
                        <a:rPr lang="en-US" sz="1100" b="0" i="0" u="none" strike="noStrike" dirty="0">
                          <a:solidFill>
                            <a:srgbClr val="FFFFFF"/>
                          </a:solidFill>
                          <a:effectLst/>
                          <a:latin typeface="Calibri"/>
                        </a:rPr>
                        <a:t>Revised GB being updated </a:t>
                      </a:r>
                    </a:p>
                    <a:p>
                      <a:pPr marL="171450" indent="-171450" algn="l" fontAlgn="t">
                        <a:buFontTx/>
                        <a:buChar char="-"/>
                      </a:pPr>
                      <a:r>
                        <a:rPr lang="en-US" sz="1100" b="0" i="0" u="none" strike="noStrike" dirty="0">
                          <a:solidFill>
                            <a:srgbClr val="FFFFFF"/>
                          </a:solidFill>
                          <a:effectLst/>
                          <a:latin typeface="Calibri"/>
                        </a:rPr>
                        <a:t>Published Nov 2020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GB" sz="1100" b="0" i="0" u="none" strike="noStrike" dirty="0">
                          <a:solidFill>
                            <a:srgbClr val="FFFFFF"/>
                          </a:solidFill>
                          <a:effectLst/>
                          <a:latin typeface="Calibri"/>
                        </a:rPr>
                        <a:t>Start Date   11/11/2016</a:t>
                      </a:r>
                      <a:br>
                        <a:rPr lang="en-GB" sz="1100" b="0" i="0" u="none" strike="noStrike" dirty="0">
                          <a:solidFill>
                            <a:srgbClr val="FFFFFF"/>
                          </a:solidFill>
                          <a:effectLst/>
                          <a:latin typeface="Calibri"/>
                        </a:rPr>
                      </a:br>
                      <a:r>
                        <a:rPr lang="en-GB" sz="1100" b="0" i="0" u="none" strike="noStrike" kern="1200" dirty="0">
                          <a:solidFill>
                            <a:srgbClr val="FFFFFF"/>
                          </a:solidFill>
                          <a:effectLst/>
                          <a:latin typeface="Calibri"/>
                          <a:ea typeface="+mn-ea"/>
                          <a:cs typeface="+mn-cs"/>
                        </a:rPr>
                        <a:t>End Date    31/08/2020</a:t>
                      </a:r>
                    </a:p>
                    <a:p>
                      <a:pPr algn="l" fontAlgn="t"/>
                      <a:r>
                        <a:rPr lang="en-GB" sz="1100" b="0" i="0" u="none" strike="noStrike" kern="1200" dirty="0">
                          <a:solidFill>
                            <a:srgbClr val="FF0000"/>
                          </a:solidFill>
                          <a:effectLst/>
                          <a:latin typeface="Calibri"/>
                          <a:ea typeface="+mn-ea"/>
                          <a:cs typeface="+mn-cs"/>
                        </a:rPr>
                        <a:t>Published   04/11/2020</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515957">
                <a:tc>
                  <a:txBody>
                    <a:bodyPr/>
                    <a:lstStyle/>
                    <a:p>
                      <a:pPr algn="ctr" fontAlgn="t"/>
                      <a:r>
                        <a:rPr lang="en-GB" sz="1100" b="0" i="0" u="none" strike="noStrike" dirty="0">
                          <a:solidFill>
                            <a:srgbClr val="FFFFFF"/>
                          </a:solidFill>
                          <a:effectLst/>
                          <a:latin typeface="Calibri"/>
                        </a:rPr>
                        <a:t>SEA SA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A8"/>
                    </a:solidFill>
                  </a:tcPr>
                </a:tc>
                <a:tc>
                  <a:txBody>
                    <a:bodyPr/>
                    <a:lstStyle/>
                    <a:p>
                      <a:pPr algn="ctr" fontAlgn="t"/>
                      <a:r>
                        <a:rPr lang="en-GB" sz="1100" b="0" i="0" u="none" strike="noStrike" dirty="0">
                          <a:solidFill>
                            <a:srgbClr val="FFFFFF"/>
                          </a:solidFill>
                          <a:effectLst/>
                          <a:latin typeface="Calibri"/>
                        </a:rPr>
                        <a:t>CCSDS 313.0-M</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A8"/>
                    </a:solidFill>
                  </a:tcPr>
                </a:tc>
                <a:tc>
                  <a:txBody>
                    <a:bodyPr/>
                    <a:lstStyle/>
                    <a:p>
                      <a:pPr algn="l" fontAlgn="t"/>
                      <a:r>
                        <a:rPr lang="en-US" sz="1100" b="0" i="0" u="none" strike="noStrike" dirty="0">
                          <a:solidFill>
                            <a:srgbClr val="FFFFFF"/>
                          </a:solidFill>
                          <a:effectLst/>
                          <a:latin typeface="Calibri"/>
                        </a:rPr>
                        <a:t>Reference Architecture for Space Data Systems (RASDS)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A8"/>
                    </a:solidFill>
                  </a:tcPr>
                </a:tc>
                <a:tc>
                  <a:txBody>
                    <a:bodyPr/>
                    <a:lstStyle/>
                    <a:p>
                      <a:pPr marL="171450" indent="-171450" algn="l" fontAlgn="t">
                        <a:buFontTx/>
                        <a:buChar char="-"/>
                      </a:pPr>
                      <a:r>
                        <a:rPr lang="en-US" sz="1100" b="0" i="0" u="none" strike="noStrike" dirty="0">
                          <a:solidFill>
                            <a:srgbClr val="FFFFFF"/>
                          </a:solidFill>
                          <a:effectLst/>
                          <a:latin typeface="Calibri"/>
                        </a:rPr>
                        <a:t>Document content revisions discussed</a:t>
                      </a:r>
                    </a:p>
                    <a:p>
                      <a:pPr marL="171450" indent="-171450" algn="l" fontAlgn="t">
                        <a:buFontTx/>
                        <a:buChar char="-"/>
                      </a:pPr>
                      <a:r>
                        <a:rPr lang="en-US" sz="1100" b="0" i="0" u="none" strike="noStrike" dirty="0">
                          <a:solidFill>
                            <a:srgbClr val="FFFFFF"/>
                          </a:solidFill>
                          <a:effectLst/>
                          <a:latin typeface="Calibri"/>
                        </a:rPr>
                        <a:t>Addition of new viewpoints agreed</a:t>
                      </a:r>
                    </a:p>
                    <a:p>
                      <a:pPr marL="171450" indent="-171450" algn="l" fontAlgn="t">
                        <a:buFontTx/>
                        <a:buChar char="-"/>
                      </a:pPr>
                      <a:r>
                        <a:rPr lang="en-US" sz="1100" b="0" i="0" u="none" strike="noStrike" dirty="0">
                          <a:solidFill>
                            <a:srgbClr val="FFFFFF"/>
                          </a:solidFill>
                          <a:effectLst/>
                          <a:latin typeface="Calibri"/>
                        </a:rPr>
                        <a:t>Working plan agreed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A8"/>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100" b="0" i="0" u="none" strike="noStrike" dirty="0">
                          <a:solidFill>
                            <a:srgbClr val="FFFFFF"/>
                          </a:solidFill>
                          <a:effectLst/>
                          <a:latin typeface="Calibri"/>
                        </a:rPr>
                        <a:t>Start Date   11/09/2020</a:t>
                      </a:r>
                      <a:br>
                        <a:rPr lang="en-GB" sz="1100" b="0" i="0" u="none" strike="noStrike" dirty="0">
                          <a:solidFill>
                            <a:srgbClr val="FFFFFF"/>
                          </a:solidFill>
                          <a:effectLst/>
                          <a:latin typeface="Calibri"/>
                        </a:rPr>
                      </a:br>
                      <a:r>
                        <a:rPr lang="en-GB" sz="1100" b="0" i="0" u="none" strike="noStrike" kern="1200" dirty="0">
                          <a:solidFill>
                            <a:srgbClr val="FFFFFF"/>
                          </a:solidFill>
                          <a:effectLst/>
                          <a:latin typeface="Calibri"/>
                          <a:ea typeface="+mn-ea"/>
                          <a:cs typeface="+mn-cs"/>
                        </a:rPr>
                        <a:t>End Date    31/08/2022</a:t>
                      </a:r>
                    </a:p>
                    <a:p>
                      <a:pPr algn="l" fontAlgn="t"/>
                      <a:endParaRPr lang="en-GB" sz="1100" b="0" i="0" u="none" strike="noStrike" kern="1200" dirty="0">
                        <a:solidFill>
                          <a:srgbClr val="FF0000"/>
                        </a:solidFill>
                        <a:effectLst/>
                        <a:latin typeface="Calibri"/>
                        <a:ea typeface="+mn-ea"/>
                        <a:cs typeface="+mn-cs"/>
                      </a:endParaRP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A8"/>
                    </a:solidFill>
                  </a:tcPr>
                </a:tc>
                <a:extLst>
                  <a:ext uri="{0D108BD9-81ED-4DB2-BD59-A6C34878D82A}">
                    <a16:rowId xmlns:a16="http://schemas.microsoft.com/office/drawing/2014/main" val="679177782"/>
                  </a:ext>
                </a:extLst>
              </a:tr>
              <a:tr h="515957">
                <a:tc>
                  <a:txBody>
                    <a:bodyPr/>
                    <a:lstStyle/>
                    <a:p>
                      <a:pPr algn="ctr" fontAlgn="t"/>
                      <a:r>
                        <a:rPr lang="en-GB" sz="1100" b="0" i="0" u="none" strike="noStrike" dirty="0">
                          <a:solidFill>
                            <a:srgbClr val="FFFFFF"/>
                          </a:solidFill>
                          <a:effectLst/>
                          <a:latin typeface="Calibri"/>
                        </a:rPr>
                        <a:t>SEA SA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A8"/>
                    </a:solidFill>
                  </a:tcPr>
                </a:tc>
                <a:tc>
                  <a:txBody>
                    <a:bodyPr/>
                    <a:lstStyle/>
                    <a:p>
                      <a:pPr algn="ctr" fontAlgn="t"/>
                      <a:r>
                        <a:rPr lang="en-GB" sz="1100" b="0" i="0" u="none" strike="noStrike" dirty="0">
                          <a:solidFill>
                            <a:srgbClr val="FFFFFF"/>
                          </a:solidFill>
                          <a:effectLst/>
                          <a:latin typeface="Calibri"/>
                        </a:rPr>
                        <a:t>CCSDS 901.1-M</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A8"/>
                    </a:solidFill>
                  </a:tcPr>
                </a:tc>
                <a:tc>
                  <a:txBody>
                    <a:bodyPr/>
                    <a:lstStyle/>
                    <a:p>
                      <a:pPr algn="l" fontAlgn="t"/>
                      <a:r>
                        <a:rPr lang="en-US" sz="1100" b="0" i="0" u="none" strike="noStrike" dirty="0">
                          <a:solidFill>
                            <a:srgbClr val="FFFFFF"/>
                          </a:solidFill>
                          <a:effectLst/>
                          <a:latin typeface="Calibri"/>
                        </a:rPr>
                        <a:t>Space Communication Cross Support – Architecture Requirements Document (SCCS-ARD)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A8"/>
                    </a:solidFill>
                  </a:tcPr>
                </a:tc>
                <a:tc>
                  <a:txBody>
                    <a:bodyPr/>
                    <a:lstStyle/>
                    <a:p>
                      <a:pPr marL="171450" indent="-171450" algn="l" fontAlgn="t">
                        <a:buFontTx/>
                        <a:buChar char="-"/>
                      </a:pPr>
                      <a:r>
                        <a:rPr lang="en-US" sz="1100" b="0" i="0" u="none" strike="noStrike" dirty="0">
                          <a:solidFill>
                            <a:srgbClr val="FFFFFF"/>
                          </a:solidFill>
                          <a:effectLst/>
                          <a:latin typeface="Calibri"/>
                        </a:rPr>
                        <a:t>Document updates &amp; revisions discussed</a:t>
                      </a:r>
                    </a:p>
                    <a:p>
                      <a:pPr marL="171450" indent="-171450" algn="l" fontAlgn="t">
                        <a:buFontTx/>
                        <a:buChar char="-"/>
                      </a:pPr>
                      <a:r>
                        <a:rPr lang="en-US" sz="1100" b="0" i="0" u="none" strike="noStrike" dirty="0">
                          <a:solidFill>
                            <a:srgbClr val="FFFFFF"/>
                          </a:solidFill>
                          <a:effectLst/>
                          <a:latin typeface="Calibri"/>
                        </a:rPr>
                        <a:t>New / revised materials agreed</a:t>
                      </a:r>
                    </a:p>
                    <a:p>
                      <a:pPr marL="171450" indent="-171450" algn="l" fontAlgn="t">
                        <a:buFontTx/>
                        <a:buChar char="-"/>
                      </a:pPr>
                      <a:r>
                        <a:rPr lang="en-US" sz="1100" b="0" i="0" u="none" strike="noStrike" dirty="0">
                          <a:solidFill>
                            <a:srgbClr val="FFFFFF"/>
                          </a:solidFill>
                          <a:effectLst/>
                          <a:latin typeface="Calibri"/>
                        </a:rPr>
                        <a:t>Working plan agreed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A8"/>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100" b="0" i="0" u="none" strike="noStrike" dirty="0">
                          <a:solidFill>
                            <a:srgbClr val="FFFFFF"/>
                          </a:solidFill>
                          <a:effectLst/>
                          <a:latin typeface="Calibri"/>
                        </a:rPr>
                        <a:t>Start Date   11/09/2020</a:t>
                      </a:r>
                      <a:br>
                        <a:rPr lang="en-GB" sz="1100" b="0" i="0" u="none" strike="noStrike" dirty="0">
                          <a:solidFill>
                            <a:srgbClr val="FFFFFF"/>
                          </a:solidFill>
                          <a:effectLst/>
                          <a:latin typeface="Calibri"/>
                        </a:rPr>
                      </a:br>
                      <a:r>
                        <a:rPr lang="en-GB" sz="1100" b="0" i="0" u="none" strike="noStrike" kern="1200" dirty="0">
                          <a:solidFill>
                            <a:srgbClr val="FFFFFF"/>
                          </a:solidFill>
                          <a:effectLst/>
                          <a:latin typeface="Calibri"/>
                          <a:ea typeface="+mn-ea"/>
                          <a:cs typeface="+mn-cs"/>
                        </a:rPr>
                        <a:t>End Date    31/08/2022</a:t>
                      </a:r>
                    </a:p>
                    <a:p>
                      <a:pPr algn="l" fontAlgn="t"/>
                      <a:endParaRPr lang="en-GB" sz="1100" b="0" i="0" u="none" strike="noStrike" kern="1200" dirty="0">
                        <a:solidFill>
                          <a:srgbClr val="FF0000"/>
                        </a:solidFill>
                        <a:effectLst/>
                        <a:latin typeface="Calibri"/>
                        <a:ea typeface="+mn-ea"/>
                        <a:cs typeface="+mn-cs"/>
                      </a:endParaRP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A8"/>
                    </a:solidFill>
                  </a:tcPr>
                </a:tc>
                <a:extLst>
                  <a:ext uri="{0D108BD9-81ED-4DB2-BD59-A6C34878D82A}">
                    <a16:rowId xmlns:a16="http://schemas.microsoft.com/office/drawing/2014/main" val="1483793710"/>
                  </a:ext>
                </a:extLst>
              </a:tr>
              <a:tr h="515957">
                <a:tc>
                  <a:txBody>
                    <a:bodyPr/>
                    <a:lstStyle/>
                    <a:p>
                      <a:pPr algn="ctr" fontAlgn="t"/>
                      <a:r>
                        <a:rPr lang="en-GB" sz="1100" b="0" i="0" u="none" strike="noStrike" dirty="0">
                          <a:solidFill>
                            <a:srgbClr val="FFFFFF"/>
                          </a:solidFill>
                          <a:effectLst/>
                          <a:latin typeface="Calibri"/>
                        </a:rPr>
                        <a:t>SEA SA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tc>
                  <a:txBody>
                    <a:bodyPr/>
                    <a:lstStyle/>
                    <a:p>
                      <a:pPr algn="ctr" fontAlgn="t"/>
                      <a:r>
                        <a:rPr lang="en-GB" sz="1100" b="0" i="0" u="none" strike="noStrike" dirty="0">
                          <a:solidFill>
                            <a:srgbClr val="FFFFFF"/>
                          </a:solidFill>
                          <a:effectLst/>
                          <a:latin typeface="Calibri"/>
                        </a:rPr>
                        <a:t>CCSDS 901.0-G</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tc>
                  <a:txBody>
                    <a:bodyPr/>
                    <a:lstStyle/>
                    <a:p>
                      <a:pPr algn="l" fontAlgn="t"/>
                      <a:r>
                        <a:rPr lang="en-US" sz="1100" b="0" i="0" u="none" strike="noStrike" dirty="0">
                          <a:solidFill>
                            <a:srgbClr val="FFFFFF"/>
                          </a:solidFill>
                          <a:effectLst/>
                          <a:latin typeface="Calibri"/>
                        </a:rPr>
                        <a:t>Space Communication Cross Support – Architecture Description Document (SCCS-ADD)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tc>
                  <a:txBody>
                    <a:bodyPr/>
                    <a:lstStyle/>
                    <a:p>
                      <a:pPr marL="171450" indent="-171450" algn="l" fontAlgn="t">
                        <a:buFontTx/>
                        <a:buChar char="-"/>
                      </a:pPr>
                      <a:r>
                        <a:rPr lang="en-US" sz="1100" b="0" i="0" u="none" strike="noStrike" dirty="0">
                          <a:solidFill>
                            <a:srgbClr val="FFFFFF"/>
                          </a:solidFill>
                          <a:effectLst/>
                          <a:latin typeface="Calibri"/>
                        </a:rPr>
                        <a:t>To be initiated once MB is completed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100" b="0" i="0" u="none" strike="noStrike" dirty="0">
                          <a:solidFill>
                            <a:srgbClr val="FFFFFF"/>
                          </a:solidFill>
                          <a:effectLst/>
                          <a:latin typeface="Calibri"/>
                        </a:rPr>
                        <a:t>Start Date   TBD</a:t>
                      </a:r>
                      <a:br>
                        <a:rPr lang="en-GB" sz="1100" b="0" i="0" u="none" strike="noStrike" dirty="0">
                          <a:solidFill>
                            <a:srgbClr val="FFFFFF"/>
                          </a:solidFill>
                          <a:effectLst/>
                          <a:latin typeface="Calibri"/>
                        </a:rPr>
                      </a:br>
                      <a:r>
                        <a:rPr lang="en-GB" sz="1100" b="0" i="0" u="none" strike="noStrike" kern="1200" dirty="0">
                          <a:solidFill>
                            <a:srgbClr val="FFFFFF"/>
                          </a:solidFill>
                          <a:effectLst/>
                          <a:latin typeface="Calibri"/>
                          <a:ea typeface="+mn-ea"/>
                          <a:cs typeface="+mn-cs"/>
                        </a:rPr>
                        <a:t>End Date    TBD</a:t>
                      </a:r>
                    </a:p>
                  </a:txBody>
                  <a:tcPr marL="9525" marR="9525" marT="9525"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275607740"/>
                  </a:ext>
                </a:extLst>
              </a:tr>
            </a:tbl>
          </a:graphicData>
        </a:graphic>
      </p:graphicFrame>
    </p:spTree>
    <p:extLst>
      <p:ext uri="{BB962C8B-B14F-4D97-AF65-F5344CB8AC3E}">
        <p14:creationId xmlns:p14="http://schemas.microsoft.com/office/powerpoint/2010/main" val="1006866619"/>
      </p:ext>
    </p:extLst>
  </p:cSld>
  <p:clrMapOvr>
    <a:masterClrMapping/>
  </p:clrMapOvr>
  <p:transition spd="slow"/>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2ee15c208980d92d158651cf7e877f1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F14BD0-ED18-40F8-BACF-92E33194557B}">
  <ds:schemaRefs>
    <ds:schemaRef ds:uri="http://schemas.microsoft.com/office/infopath/2007/PartnerControls"/>
    <ds:schemaRef ds:uri="http://schemas.microsoft.com/office/2006/documentManagement/types"/>
    <ds:schemaRef ds:uri="http://purl.org/dc/dcmitype/"/>
    <ds:schemaRef ds:uri="http://purl.org/dc/terms/"/>
    <ds:schemaRef ds:uri="http://www.w3.org/XML/1998/namespace"/>
    <ds:schemaRef ds:uri="http://purl.org/dc/elements/1.1/"/>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3.xml><?xml version="1.0" encoding="utf-8"?>
<ds:datastoreItem xmlns:ds="http://schemas.openxmlformats.org/officeDocument/2006/customXml" ds:itemID="{095D1A75-7865-403F-A0D1-03B2E52DA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62781</TotalTime>
  <Pages>51</Pages>
  <Words>3245</Words>
  <Application>Microsoft Macintosh PowerPoint</Application>
  <PresentationFormat>Widescreen</PresentationFormat>
  <Paragraphs>484</Paragraphs>
  <Slides>16</Slides>
  <Notes>10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3" baseType="lpstr">
      <vt:lpstr>Arial</vt:lpstr>
      <vt:lpstr>ArialMT</vt:lpstr>
      <vt:lpstr>Calibri</vt:lpstr>
      <vt:lpstr>Times New Roman</vt:lpstr>
      <vt:lpstr>TMOD Presentations</vt:lpstr>
      <vt:lpstr>1_TMOD Presentations</vt:lpstr>
      <vt:lpstr>Bitmap Image</vt:lpstr>
      <vt:lpstr>PowerPoint Presentation</vt:lpstr>
      <vt:lpstr>SE Area Report  B. Meeting Demographics (estimates)</vt:lpstr>
      <vt:lpstr>PowerPoint Presentation</vt:lpstr>
      <vt:lpstr>PowerPoint Presentation</vt:lpstr>
      <vt:lpstr>PowerPoint Presentation</vt:lpstr>
      <vt:lpstr>Cross-agency IGCA Considerations</vt:lpstr>
      <vt:lpstr>CCSDS Implementation - IGCA</vt:lpstr>
      <vt:lpstr>PowerPoint Presentation</vt:lpstr>
      <vt:lpstr>PowerPoint Presentation</vt:lpstr>
      <vt:lpstr>PowerPoint Presentation</vt:lpstr>
      <vt:lpstr>SEA Delta-DOR Executive Summary</vt:lpstr>
      <vt:lpstr>PowerPoint Presentation</vt:lpstr>
      <vt:lpstr>PowerPoint Presentation</vt:lpstr>
      <vt:lpstr>PowerPoint Presentation</vt:lpstr>
      <vt:lpstr>PowerPoint Presentation</vt:lpstr>
      <vt:lpstr>Terminology, Ontology, Reference Architecture Definitions</vt:lpstr>
    </vt:vector>
  </TitlesOfParts>
  <Company>NASA Headquarters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Hooke;Hamkins, Jon (3320)</dc:creator>
  <cp:lastModifiedBy>Peter Shames</cp:lastModifiedBy>
  <cp:revision>2022</cp:revision>
  <cp:lastPrinted>2016-08-30T07:45:22Z</cp:lastPrinted>
  <dcterms:created xsi:type="dcterms:W3CDTF">1998-05-20T16:00:08Z</dcterms:created>
  <dcterms:modified xsi:type="dcterms:W3CDTF">2021-06-11T16:07:57Z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