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20"/>
  </p:notesMasterIdLst>
  <p:handoutMasterIdLst>
    <p:handoutMasterId r:id="rId21"/>
  </p:handoutMasterIdLst>
  <p:sldIdLst>
    <p:sldId id="2787" r:id="rId6"/>
    <p:sldId id="2896" r:id="rId7"/>
    <p:sldId id="2879" r:id="rId8"/>
    <p:sldId id="2897" r:id="rId9"/>
    <p:sldId id="2886" r:id="rId10"/>
    <p:sldId id="2885" r:id="rId11"/>
    <p:sldId id="2891" r:id="rId12"/>
    <p:sldId id="2892" r:id="rId13"/>
    <p:sldId id="2893" r:id="rId14"/>
    <p:sldId id="2894" r:id="rId15"/>
    <p:sldId id="2880" r:id="rId16"/>
    <p:sldId id="2887" r:id="rId17"/>
    <p:sldId id="2888" r:id="rId18"/>
    <p:sldId id="2889" r:id="rId19"/>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3399"/>
    <a:srgbClr val="FF9933"/>
    <a:srgbClr val="FF9900"/>
    <a:srgbClr val="000099"/>
    <a:srgbClr val="E814F5"/>
    <a:srgbClr val="FFFF00"/>
    <a:srgbClr val="D27D00"/>
    <a:srgbClr val="FFFF9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69" autoAdjust="0"/>
    <p:restoredTop sz="86501" autoAdjust="0"/>
  </p:normalViewPr>
  <p:slideViewPr>
    <p:cSldViewPr>
      <p:cViewPr varScale="1">
        <p:scale>
          <a:sx n="131" d="100"/>
          <a:sy n="131" d="100"/>
        </p:scale>
        <p:origin x="2152" y="184"/>
      </p:cViewPr>
      <p:guideLst>
        <p:guide orient="horz" pos="792"/>
        <p:guide pos="2880"/>
      </p:guideLst>
    </p:cSldViewPr>
  </p:slideViewPr>
  <p:outlineViewPr>
    <p:cViewPr>
      <p:scale>
        <a:sx n="33" d="100"/>
        <a:sy n="33" d="100"/>
      </p:scale>
      <p:origin x="0" y="70044"/>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390349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4</a:t>
            </a:fld>
            <a:endParaRPr lang="en-US"/>
          </a:p>
        </p:txBody>
      </p:sp>
    </p:spTree>
    <p:extLst>
      <p:ext uri="{BB962C8B-B14F-4D97-AF65-F5344CB8AC3E}">
        <p14:creationId xmlns:p14="http://schemas.microsoft.com/office/powerpoint/2010/main" val="828881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5</a:t>
            </a:fld>
            <a:endParaRPr lang="en-US"/>
          </a:p>
        </p:txBody>
      </p:sp>
    </p:spTree>
    <p:extLst>
      <p:ext uri="{BB962C8B-B14F-4D97-AF65-F5344CB8AC3E}">
        <p14:creationId xmlns:p14="http://schemas.microsoft.com/office/powerpoint/2010/main" val="2730757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11</a:t>
            </a:fld>
            <a:endParaRPr lang="en-US"/>
          </a:p>
        </p:txBody>
      </p:sp>
    </p:spTree>
    <p:extLst>
      <p:ext uri="{BB962C8B-B14F-4D97-AF65-F5344CB8AC3E}">
        <p14:creationId xmlns:p14="http://schemas.microsoft.com/office/powerpoint/2010/main" val="212589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12</a:t>
            </a:fld>
            <a:endParaRPr lang="en-US"/>
          </a:p>
        </p:txBody>
      </p:sp>
    </p:spTree>
    <p:extLst>
      <p:ext uri="{BB962C8B-B14F-4D97-AF65-F5344CB8AC3E}">
        <p14:creationId xmlns:p14="http://schemas.microsoft.com/office/powerpoint/2010/main" val="802815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13</a:t>
            </a:fld>
            <a:endParaRPr lang="en-US"/>
          </a:p>
        </p:txBody>
      </p:sp>
    </p:spTree>
    <p:extLst>
      <p:ext uri="{BB962C8B-B14F-4D97-AF65-F5344CB8AC3E}">
        <p14:creationId xmlns:p14="http://schemas.microsoft.com/office/powerpoint/2010/main" val="1988855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14</a:t>
            </a:fld>
            <a:endParaRPr lang="en-US"/>
          </a:p>
        </p:txBody>
      </p:sp>
    </p:spTree>
    <p:extLst>
      <p:ext uri="{BB962C8B-B14F-4D97-AF65-F5344CB8AC3E}">
        <p14:creationId xmlns:p14="http://schemas.microsoft.com/office/powerpoint/2010/main" val="1763518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2814520"/>
            <a:ext cx="8147325"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27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501070" y="279790"/>
            <a:ext cx="2356931" cy="1036935"/>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1422790" y="5909865"/>
            <a:ext cx="6239275" cy="82196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Lst>
  <p:hf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sanaregistry.org/r/terms"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3095" y="1662370"/>
            <a:ext cx="7873025" cy="2523768"/>
          </a:xfrm>
          <a:prstGeom prst="rect">
            <a:avLst/>
          </a:prstGeom>
          <a:noFill/>
        </p:spPr>
        <p:txBody>
          <a:bodyPr wrap="square" rtlCol="0">
            <a:spAutoFit/>
          </a:bodyPr>
          <a:lstStyle/>
          <a:p>
            <a:r>
              <a:rPr lang="en-GB" sz="2800" dirty="0"/>
              <a:t>CCSDS System Engineering Area (SEA):</a:t>
            </a:r>
          </a:p>
          <a:p>
            <a:pPr lvl="1"/>
            <a:r>
              <a:rPr lang="en-US" sz="2800" dirty="0"/>
              <a:t>Revised CCSDS - ISO TC20/SC13 to ISO TC20/SC13 Liaison Proposal, CESG-R-2020-03-001</a:t>
            </a:r>
          </a:p>
          <a:p>
            <a:endParaRPr lang="en-US" sz="2800" dirty="0"/>
          </a:p>
          <a:p>
            <a:r>
              <a:rPr lang="en-US" sz="1800" b="0" dirty="0"/>
              <a:t>Peter Shames (SEA AD)</a:t>
            </a:r>
          </a:p>
        </p:txBody>
      </p:sp>
      <p:sp>
        <p:nvSpPr>
          <p:cNvPr id="4" name="Text Box 12"/>
          <p:cNvSpPr txBox="1">
            <a:spLocks noChangeArrowheads="1"/>
          </p:cNvSpPr>
          <p:nvPr/>
        </p:nvSpPr>
        <p:spPr bwMode="auto">
          <a:xfrm>
            <a:off x="693095" y="4389125"/>
            <a:ext cx="2839239" cy="923330"/>
          </a:xfrm>
          <a:prstGeom prst="rect">
            <a:avLst/>
          </a:prstGeom>
          <a:noFill/>
          <a:ln w="12700">
            <a:noFill/>
            <a:miter lim="800000"/>
            <a:headEnd type="none" w="sm" len="sm"/>
            <a:tailEnd type="none" w="sm" len="sm"/>
          </a:ln>
        </p:spPr>
        <p:txBody>
          <a:bodyPr wrap="none">
            <a:spAutoFit/>
          </a:bodyPr>
          <a:lstStyle/>
          <a:p>
            <a:pPr eaLnBrk="0" hangingPunct="0"/>
            <a:r>
              <a:rPr lang="en-US" sz="1800" b="0" dirty="0">
                <a:latin typeface="+mn-lt"/>
              </a:rPr>
              <a:t>CESG Resolution to CMC</a:t>
            </a:r>
          </a:p>
          <a:p>
            <a:pPr eaLnBrk="0" hangingPunct="0"/>
            <a:r>
              <a:rPr lang="en-US" sz="1800" b="0" dirty="0">
                <a:latin typeface="+mn-lt"/>
              </a:rPr>
              <a:t>Pasadena, CA</a:t>
            </a:r>
            <a:endParaRPr lang="en-US" sz="1800" b="0" u="sng" dirty="0">
              <a:latin typeface="+mn-lt"/>
            </a:endParaRPr>
          </a:p>
          <a:p>
            <a:pPr eaLnBrk="0" hangingPunct="0"/>
            <a:r>
              <a:rPr lang="en-US" sz="1800" b="0" dirty="0">
                <a:latin typeface="+mn-lt"/>
              </a:rPr>
              <a:t>13 Mar 2020</a:t>
            </a:r>
            <a:endParaRPr lang="en-US" sz="1800" b="0" u="sng" dirty="0">
              <a:solidFill>
                <a:srgbClr val="0033CC"/>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8B1DE-E3D5-EE45-A368-AC6F6039E47F}"/>
              </a:ext>
            </a:extLst>
          </p:cNvPr>
          <p:cNvSpPr>
            <a:spLocks noGrp="1"/>
          </p:cNvSpPr>
          <p:nvPr>
            <p:ph type="title"/>
          </p:nvPr>
        </p:nvSpPr>
        <p:spPr/>
        <p:txBody>
          <a:bodyPr/>
          <a:lstStyle/>
          <a:p>
            <a:r>
              <a:rPr lang="en-US" i="1" dirty="0">
                <a:solidFill>
                  <a:srgbClr val="FF0000"/>
                </a:solidFill>
              </a:rPr>
              <a:t>DRAFT</a:t>
            </a:r>
            <a:r>
              <a:rPr lang="en-US" dirty="0"/>
              <a:t> Approach from TC20/SC14</a:t>
            </a:r>
          </a:p>
        </p:txBody>
      </p:sp>
      <p:sp>
        <p:nvSpPr>
          <p:cNvPr id="3" name="Content Placeholder 2">
            <a:extLst>
              <a:ext uri="{FF2B5EF4-FFF2-40B4-BE49-F238E27FC236}">
                <a16:creationId xmlns:a16="http://schemas.microsoft.com/office/drawing/2014/main" id="{430222B8-5DE0-4D48-93F1-0CC22DABC380}"/>
              </a:ext>
            </a:extLst>
          </p:cNvPr>
          <p:cNvSpPr>
            <a:spLocks noGrp="1"/>
          </p:cNvSpPr>
          <p:nvPr>
            <p:ph idx="1"/>
          </p:nvPr>
        </p:nvSpPr>
        <p:spPr>
          <a:xfrm>
            <a:off x="457200" y="932675"/>
            <a:ext cx="8229600" cy="5193489"/>
          </a:xfrm>
        </p:spPr>
        <p:txBody>
          <a:bodyPr/>
          <a:lstStyle/>
          <a:p>
            <a:r>
              <a:rPr lang="en-US" sz="2400" u="sng" dirty="0"/>
              <a:t>Other Specialized Views</a:t>
            </a:r>
            <a:r>
              <a:rPr lang="en-US" sz="2400" dirty="0"/>
              <a:t> of Space Domain Physical Objects for evaluation …</a:t>
            </a:r>
          </a:p>
          <a:p>
            <a:pPr lvl="1"/>
            <a:r>
              <a:rPr lang="en-US" sz="2000" u="sng" dirty="0"/>
              <a:t>Connectivity Viewpoint:</a:t>
            </a:r>
            <a:r>
              <a:rPr lang="en-US" sz="2000" dirty="0"/>
              <a:t> How space domain physical objects connect in a physical sense (mating, </a:t>
            </a:r>
            <a:r>
              <a:rPr lang="en-US" sz="2000" dirty="0" err="1"/>
              <a:t>umbilicals</a:t>
            </a:r>
            <a:r>
              <a:rPr lang="en-US" sz="2000" dirty="0"/>
              <a:t>)</a:t>
            </a:r>
          </a:p>
          <a:p>
            <a:pPr lvl="1"/>
            <a:r>
              <a:rPr lang="en-US" sz="2000" u="sng" dirty="0"/>
              <a:t>Development Viewpoint:</a:t>
            </a:r>
            <a:r>
              <a:rPr lang="en-US" sz="2000" dirty="0"/>
              <a:t> The development and V&amp;V processes for space domain physical objects</a:t>
            </a:r>
          </a:p>
          <a:p>
            <a:pPr lvl="1"/>
            <a:r>
              <a:rPr lang="en-US" sz="2000" u="sng" dirty="0"/>
              <a:t>Enterprise Viewpoint:</a:t>
            </a:r>
            <a:r>
              <a:rPr lang="en-US" sz="2000" dirty="0"/>
              <a:t> How organizations are structured to produce &amp; operate space domain physical objects</a:t>
            </a:r>
          </a:p>
          <a:p>
            <a:pPr lvl="1"/>
            <a:r>
              <a:rPr lang="en-US" sz="2000" u="sng" dirty="0"/>
              <a:t>Operational Viewpoint:</a:t>
            </a:r>
            <a:r>
              <a:rPr lang="en-US" sz="2000" dirty="0"/>
              <a:t> How space domain physical objects are operated, procedures &amp; processes. This Viewpoint also includes end-of-life disposal.</a:t>
            </a:r>
          </a:p>
          <a:p>
            <a:endParaRPr lang="en-US" sz="2400" dirty="0"/>
          </a:p>
          <a:p>
            <a:r>
              <a:rPr lang="en-US" sz="2400" dirty="0"/>
              <a:t>Extension to the Reference Architecture for Space Data Systems (RASDS): </a:t>
            </a:r>
          </a:p>
          <a:p>
            <a:pPr lvl="1"/>
            <a:r>
              <a:rPr lang="en-US" sz="2100" dirty="0"/>
              <a:t>RASDS updates from 2017 on are developed with extension from this Reference Architecture in mind. As such, both are intended to be mutually compatible.</a:t>
            </a:r>
          </a:p>
          <a:p>
            <a:endParaRPr lang="en-US" sz="2400" dirty="0"/>
          </a:p>
        </p:txBody>
      </p:sp>
    </p:spTree>
    <p:extLst>
      <p:ext uri="{BB962C8B-B14F-4D97-AF65-F5344CB8AC3E}">
        <p14:creationId xmlns:p14="http://schemas.microsoft.com/office/powerpoint/2010/main" val="3081073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255823" y="1078904"/>
            <a:ext cx="8872537" cy="53456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spcBef>
                <a:spcPts val="0"/>
              </a:spcBef>
              <a:buClr>
                <a:srgbClr val="000000"/>
              </a:buClr>
              <a:buSzPct val="95000"/>
            </a:pPr>
            <a:br>
              <a:rPr lang="en-US" sz="2000" dirty="0"/>
            </a:br>
            <a:r>
              <a:rPr lang="en-US" dirty="0"/>
              <a:t>Results of CESG poll beginning 26 October 2017 and ending 4 December 2017:</a:t>
            </a:r>
            <a:br>
              <a:rPr lang="en-US" sz="2000" dirty="0"/>
            </a:br>
            <a:br>
              <a:rPr lang="en-US" sz="2000" dirty="0"/>
            </a:br>
            <a:r>
              <a:rPr lang="en-US" b="0" dirty="0"/>
              <a:t>Abstain:  0 (0%)</a:t>
            </a:r>
            <a:br>
              <a:rPr lang="en-US" sz="2000" dirty="0"/>
            </a:br>
            <a:r>
              <a:rPr lang="en-US" b="0" dirty="0"/>
              <a:t>Approve Unconditionally:  2 (40%) (Burleigh, Shames)</a:t>
            </a:r>
            <a:br>
              <a:rPr lang="en-US" sz="2000" dirty="0"/>
            </a:br>
            <a:r>
              <a:rPr lang="en-US" b="0" dirty="0"/>
              <a:t>Approve with Conditions:  3 (60%) (Calzolari, Barkley, Merri)</a:t>
            </a:r>
            <a:br>
              <a:rPr lang="en-US" sz="2000" dirty="0"/>
            </a:br>
            <a:r>
              <a:rPr lang="en-US" b="0" dirty="0"/>
              <a:t>Disapprove with Comment:  0 (0%)</a:t>
            </a:r>
            <a:endParaRPr lang="en-US" sz="1400" b="0" dirty="0">
              <a:solidFill>
                <a:srgbClr val="00B050"/>
              </a:solidFill>
            </a:endParaRPr>
          </a:p>
        </p:txBody>
      </p:sp>
      <p:sp>
        <p:nvSpPr>
          <p:cNvPr id="6147" name="AutoShape 3"/>
          <p:cNvSpPr>
            <a:spLocks/>
          </p:cNvSpPr>
          <p:nvPr/>
        </p:nvSpPr>
        <p:spPr bwMode="auto">
          <a:xfrm>
            <a:off x="885120" y="126170"/>
            <a:ext cx="7066520" cy="952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br>
              <a:rPr lang="en-US" sz="2800" dirty="0"/>
            </a:br>
            <a:r>
              <a:rPr lang="en-US" sz="2800" dirty="0"/>
              <a:t>Summary of Poll Results</a:t>
            </a:r>
            <a:endParaRPr lang="en-US" dirty="0"/>
          </a:p>
        </p:txBody>
      </p:sp>
    </p:spTree>
    <p:extLst>
      <p:ext uri="{BB962C8B-B14F-4D97-AF65-F5344CB8AC3E}">
        <p14:creationId xmlns:p14="http://schemas.microsoft.com/office/powerpoint/2010/main" val="40261197"/>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5425" y="932675"/>
            <a:ext cx="8872537" cy="56913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spcBef>
                <a:spcPts val="0"/>
              </a:spcBef>
              <a:buClr>
                <a:srgbClr val="000000"/>
              </a:buClr>
              <a:buSzPct val="95000"/>
            </a:pPr>
            <a:r>
              <a:rPr lang="en-US" sz="1500" dirty="0"/>
              <a:t>Mario Merri (Approve with Conditions): </a:t>
            </a:r>
            <a:r>
              <a:rPr lang="en-US" sz="1500" b="0" dirty="0"/>
              <a:t>The text of the resolution is not very clear and requires explanations. In particular:</a:t>
            </a:r>
          </a:p>
          <a:p>
            <a:r>
              <a:rPr lang="en-US" sz="1500" b="0" dirty="0"/>
              <a:t>　</a:t>
            </a:r>
            <a:br>
              <a:rPr lang="en-US" sz="1500" b="0" dirty="0"/>
            </a:br>
            <a:r>
              <a:rPr lang="en-US" sz="1500" b="0" dirty="0"/>
              <a:t>1. It is stated that "TC20/SC14 and the CCSDS liaison have reviewed this proposal ... to be sent for approval": who specifically has done this?　</a:t>
            </a:r>
          </a:p>
          <a:p>
            <a:pPr lvl="1"/>
            <a:r>
              <a:rPr lang="en-US" sz="1500" b="0" dirty="0">
                <a:solidFill>
                  <a:schemeClr val="accent5">
                    <a:lumMod val="50000"/>
                  </a:schemeClr>
                </a:solidFill>
              </a:rPr>
              <a:t>The ISO TC20/SC14 SE leads, and their leadership, have reviewed the proposal and agree with it.</a:t>
            </a:r>
          </a:p>
          <a:p>
            <a:pPr lvl="1"/>
            <a:r>
              <a:rPr lang="en-US" sz="1500" b="0" dirty="0">
                <a:solidFill>
                  <a:schemeClr val="accent5">
                    <a:lumMod val="50000"/>
                  </a:schemeClr>
                </a:solidFill>
              </a:rPr>
              <a:t>The SEA has concurred and the CCSDS Liaison to TC20/SC14 has concurred (</a:t>
            </a:r>
            <a:r>
              <a:rPr lang="en-US" sz="1500" b="0" dirty="0" err="1">
                <a:solidFill>
                  <a:schemeClr val="accent5">
                    <a:lumMod val="50000"/>
                  </a:schemeClr>
                </a:solidFill>
              </a:rPr>
              <a:t>Bergamini</a:t>
            </a:r>
            <a:r>
              <a:rPr lang="en-US" sz="1500" b="0" dirty="0">
                <a:solidFill>
                  <a:schemeClr val="accent5">
                    <a:lumMod val="50000"/>
                  </a:schemeClr>
                </a:solidFill>
              </a:rPr>
              <a:t>)</a:t>
            </a:r>
          </a:p>
          <a:p>
            <a:pPr lvl="1"/>
            <a:r>
              <a:rPr lang="en-US" sz="1500" b="0" dirty="0">
                <a:solidFill>
                  <a:schemeClr val="accent5">
                    <a:lumMod val="50000"/>
                  </a:schemeClr>
                </a:solidFill>
              </a:rPr>
              <a:t>This is the request for the CCSDS leadership to review and concur, as required in A02.1-Y-4, Sec 2.3.1.2 and in 2.3.1.4.3 (where the special nature of the ISO/TC20/SC14 relationship is identified)</a:t>
            </a:r>
          </a:p>
          <a:p>
            <a:br>
              <a:rPr lang="en-US" sz="1500" b="0" dirty="0"/>
            </a:br>
            <a:r>
              <a:rPr lang="en-US" sz="1500" b="0" dirty="0"/>
              <a:t>2. The text implies that the joint SC13/SC14 reference architecture shall be created, maintained and evolved. On CCSDS side, something is being done to cover the CCSDS side. Is the same being done on SC14 side? Timescale?　</a:t>
            </a:r>
          </a:p>
          <a:p>
            <a:pPr lvl="1"/>
            <a:r>
              <a:rPr lang="en-US" sz="1500" b="0" dirty="0">
                <a:solidFill>
                  <a:schemeClr val="accent5">
                    <a:lumMod val="50000"/>
                  </a:schemeClr>
                </a:solidFill>
              </a:rPr>
              <a:t>The SEA SAWG will support this work for CCSDS.</a:t>
            </a:r>
          </a:p>
          <a:p>
            <a:pPr lvl="1"/>
            <a:r>
              <a:rPr lang="en-US" sz="1500" b="0" dirty="0">
                <a:solidFill>
                  <a:schemeClr val="accent5">
                    <a:lumMod val="50000"/>
                  </a:schemeClr>
                </a:solidFill>
              </a:rPr>
              <a:t>The TC20/SC14 leadership have identified their own resources who are committed to working this in a collaborative fashion.</a:t>
            </a:r>
          </a:p>
          <a:p>
            <a:br>
              <a:rPr lang="en-US" sz="1500" b="0" dirty="0"/>
            </a:br>
            <a:r>
              <a:rPr lang="en-US" sz="1500" b="0" dirty="0"/>
              <a:t>3. How will the joint architecture be described? Using the current approach adopted by CCSDS that is based on power point/document?　</a:t>
            </a:r>
          </a:p>
          <a:p>
            <a:pPr lvl="1"/>
            <a:r>
              <a:rPr lang="en-US" sz="1500" b="0" dirty="0">
                <a:solidFill>
                  <a:schemeClr val="accent5">
                    <a:lumMod val="50000"/>
                  </a:schemeClr>
                </a:solidFill>
              </a:rPr>
              <a:t>It is premature to define this, but discussions have tending first in the direction of defining the needed viewpoint extensions.</a:t>
            </a:r>
          </a:p>
          <a:p>
            <a:pPr lvl="1"/>
            <a:r>
              <a:rPr lang="en-US" sz="1500" b="0" dirty="0">
                <a:solidFill>
                  <a:schemeClr val="accent5">
                    <a:lumMod val="50000"/>
                  </a:schemeClr>
                </a:solidFill>
              </a:rPr>
              <a:t>As pointed out earlier, other architecture viewpoint descriptions may leverage existing work.</a:t>
            </a:r>
          </a:p>
          <a:p>
            <a:pPr lvl="1"/>
            <a:r>
              <a:rPr lang="en-US" sz="1500" b="0" dirty="0">
                <a:solidFill>
                  <a:schemeClr val="accent5">
                    <a:lumMod val="50000"/>
                  </a:schemeClr>
                </a:solidFill>
              </a:rPr>
              <a:t>The SAWG would like to develop a representation that leverages best practices in UML &amp; SysML, in addition to the PPT/Word document based representation currently used.  </a:t>
            </a:r>
          </a:p>
        </p:txBody>
      </p:sp>
      <p:sp>
        <p:nvSpPr>
          <p:cNvPr id="6147" name="AutoShape 3"/>
          <p:cNvSpPr>
            <a:spLocks/>
          </p:cNvSpPr>
          <p:nvPr/>
        </p:nvSpPr>
        <p:spPr bwMode="auto">
          <a:xfrm>
            <a:off x="885120" y="126170"/>
            <a:ext cx="7066520" cy="952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br>
              <a:rPr lang="en-US" sz="2800" dirty="0"/>
            </a:br>
            <a:r>
              <a:rPr lang="en-US" sz="2800" dirty="0"/>
              <a:t>Conditions and Response</a:t>
            </a:r>
            <a:endParaRPr lang="en-US" dirty="0"/>
          </a:p>
        </p:txBody>
      </p:sp>
    </p:spTree>
    <p:extLst>
      <p:ext uri="{BB962C8B-B14F-4D97-AF65-F5344CB8AC3E}">
        <p14:creationId xmlns:p14="http://schemas.microsoft.com/office/powerpoint/2010/main" val="1950747715"/>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255823" y="1078904"/>
            <a:ext cx="8872537" cy="55377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10000"/>
          </a:bodyPr>
          <a:lstStyle/>
          <a:p>
            <a:pPr>
              <a:lnSpc>
                <a:spcPct val="120000"/>
              </a:lnSpc>
              <a:spcBef>
                <a:spcPts val="0"/>
              </a:spcBef>
              <a:buClr>
                <a:srgbClr val="000000"/>
              </a:buClr>
              <a:buSzPct val="95000"/>
            </a:pPr>
            <a:r>
              <a:rPr lang="en-US" dirty="0"/>
              <a:t>Mario Merri (Approve with Conditions): </a:t>
            </a:r>
            <a:r>
              <a:rPr lang="en-US" dirty="0" err="1"/>
              <a:t>contd</a:t>
            </a:r>
            <a:endParaRPr lang="en-US" dirty="0"/>
          </a:p>
          <a:p>
            <a:endParaRPr lang="en-US" b="0" dirty="0"/>
          </a:p>
          <a:p>
            <a:r>
              <a:rPr lang="en-US" b="0" dirty="0"/>
              <a:t>4. What is the approach to </a:t>
            </a:r>
            <a:r>
              <a:rPr lang="en-US" b="0" dirty="0" err="1"/>
              <a:t>harmonise</a:t>
            </a:r>
            <a:r>
              <a:rPr lang="en-US" b="0" dirty="0"/>
              <a:t> the SC14 and SC13 reference architectures? What resources are required and where do they come from?　</a:t>
            </a:r>
          </a:p>
          <a:p>
            <a:pPr lvl="1"/>
            <a:r>
              <a:rPr lang="en-US" b="0" dirty="0">
                <a:solidFill>
                  <a:schemeClr val="accent5">
                    <a:lumMod val="50000"/>
                  </a:schemeClr>
                </a:solidFill>
              </a:rPr>
              <a:t>The current working arrangement has been defined, from the outset, to do this work in a harmonized way.  The intent of this requests formal liaison agreement is to permit this to continue.</a:t>
            </a:r>
          </a:p>
          <a:p>
            <a:pPr lvl="1"/>
            <a:r>
              <a:rPr lang="en-US" b="0" dirty="0">
                <a:solidFill>
                  <a:schemeClr val="accent5">
                    <a:lumMod val="50000"/>
                  </a:schemeClr>
                </a:solidFill>
              </a:rPr>
              <a:t>The major resources for the extensions will come from TC20/SC14.  This is one of the benefits to CCSDS.  The resources for any UML/SysML representation, and the work to coordinate, will come from CCSDS SEA SAWG.</a:t>
            </a:r>
          </a:p>
          <a:p>
            <a:endParaRPr lang="en-US" b="0" dirty="0"/>
          </a:p>
          <a:p>
            <a:r>
              <a:rPr lang="en-US" b="0" dirty="0"/>
              <a:t>5. Similarly, once the </a:t>
            </a:r>
            <a:r>
              <a:rPr lang="en-US" b="0" dirty="0" err="1"/>
              <a:t>harmonised</a:t>
            </a:r>
            <a:r>
              <a:rPr lang="en-US" b="0" dirty="0"/>
              <a:t> architecture exits, what resources are required to maintain it and evolve it and who will pay for this?　</a:t>
            </a:r>
          </a:p>
          <a:p>
            <a:pPr lvl="1"/>
            <a:r>
              <a:rPr lang="en-US" b="0" dirty="0">
                <a:solidFill>
                  <a:schemeClr val="accent5">
                    <a:lumMod val="50000"/>
                  </a:schemeClr>
                </a:solidFill>
              </a:rPr>
              <a:t>As with all CCSDS projects the Area that develops a standard typically has responsibility for sustaining it and refreshing it.</a:t>
            </a:r>
          </a:p>
          <a:p>
            <a:pPr lvl="1"/>
            <a:r>
              <a:rPr lang="en-US" b="0" dirty="0">
                <a:solidFill>
                  <a:schemeClr val="accent5">
                    <a:lumMod val="50000"/>
                  </a:schemeClr>
                </a:solidFill>
              </a:rPr>
              <a:t>Which agency will pay for the CCSDS effort is, as always, a separate question that is resolved when projects are approved by the CMC.  At this point NASA / JPL is committing to do the work on this Magenta Book.  We will, of course, seek support from other agencies.</a:t>
            </a:r>
          </a:p>
          <a:p>
            <a:pPr lvl="1"/>
            <a:r>
              <a:rPr lang="en-US" b="0" dirty="0">
                <a:solidFill>
                  <a:schemeClr val="accent5">
                    <a:lumMod val="50000"/>
                  </a:schemeClr>
                </a:solidFill>
              </a:rPr>
              <a:t>Note that RASDS, in spite of its somewhat esoteric nature, remains one of the top 15 or 20 downloads and appears at the top of any search for “space data system architecture”</a:t>
            </a:r>
            <a:br>
              <a:rPr lang="en-US" b="0" dirty="0"/>
            </a:br>
            <a:endParaRPr lang="en-US" b="0" dirty="0"/>
          </a:p>
          <a:p>
            <a:br>
              <a:rPr lang="en-US" b="0" dirty="0"/>
            </a:br>
            <a:r>
              <a:rPr lang="en-US" b="0" dirty="0"/>
              <a:t>6. Is the joint reference architecture meant to be an overall roadmap for SC13 and SC14, thus indicating completed, in progress and future work?　</a:t>
            </a:r>
          </a:p>
          <a:p>
            <a:pPr lvl="1"/>
            <a:r>
              <a:rPr lang="en-US" b="0" dirty="0">
                <a:solidFill>
                  <a:schemeClr val="accent5">
                    <a:lumMod val="50000"/>
                  </a:schemeClr>
                </a:solidFill>
              </a:rPr>
              <a:t>RASDS has never been an ‘overall roadmap for CCSDS”.  It is a methodology for describing architectures.  </a:t>
            </a:r>
          </a:p>
          <a:p>
            <a:pPr lvl="1"/>
            <a:r>
              <a:rPr lang="en-US" b="0" dirty="0">
                <a:solidFill>
                  <a:schemeClr val="accent5">
                    <a:lumMod val="50000"/>
                  </a:schemeClr>
                </a:solidFill>
              </a:rPr>
              <a:t>There is absolutely no intent to change this, nor did the Resolution suggest that this might be so.</a:t>
            </a:r>
            <a:endParaRPr lang="en-US" b="0" dirty="0"/>
          </a:p>
          <a:p>
            <a:endParaRPr lang="en-US" sz="1400" b="0" dirty="0">
              <a:solidFill>
                <a:srgbClr val="00B050"/>
              </a:solidFill>
            </a:endParaRPr>
          </a:p>
        </p:txBody>
      </p:sp>
      <p:sp>
        <p:nvSpPr>
          <p:cNvPr id="6147" name="AutoShape 3"/>
          <p:cNvSpPr>
            <a:spLocks/>
          </p:cNvSpPr>
          <p:nvPr/>
        </p:nvSpPr>
        <p:spPr bwMode="auto">
          <a:xfrm>
            <a:off x="885120" y="126170"/>
            <a:ext cx="7066520" cy="952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br>
              <a:rPr lang="en-US" sz="2800" dirty="0"/>
            </a:br>
            <a:r>
              <a:rPr lang="en-US" sz="2800" dirty="0"/>
              <a:t>Conditions and Response</a:t>
            </a:r>
            <a:endParaRPr lang="en-US" dirty="0"/>
          </a:p>
        </p:txBody>
      </p:sp>
    </p:spTree>
    <p:extLst>
      <p:ext uri="{BB962C8B-B14F-4D97-AF65-F5344CB8AC3E}">
        <p14:creationId xmlns:p14="http://schemas.microsoft.com/office/powerpoint/2010/main" val="3688704865"/>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255823" y="1078904"/>
            <a:ext cx="8872537" cy="53456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lnSpcReduction="10000"/>
          </a:bodyPr>
          <a:lstStyle/>
          <a:p>
            <a:pPr>
              <a:lnSpc>
                <a:spcPct val="120000"/>
              </a:lnSpc>
              <a:spcBef>
                <a:spcPts val="0"/>
              </a:spcBef>
              <a:buClr>
                <a:srgbClr val="000000"/>
              </a:buClr>
              <a:buSzPct val="95000"/>
            </a:pPr>
            <a:r>
              <a:rPr lang="en-US" dirty="0"/>
              <a:t>Mario Merri (Approve with Conditions): </a:t>
            </a:r>
            <a:r>
              <a:rPr lang="en-US" dirty="0" err="1"/>
              <a:t>contd</a:t>
            </a:r>
            <a:endParaRPr lang="en-US" dirty="0"/>
          </a:p>
          <a:p>
            <a:br>
              <a:rPr lang="en-US" b="0" dirty="0"/>
            </a:br>
            <a:r>
              <a:rPr lang="en-US" b="0" dirty="0"/>
              <a:t>7. What will be the governance of the </a:t>
            </a:r>
            <a:r>
              <a:rPr lang="en-US" b="0" dirty="0" err="1"/>
              <a:t>harmonised</a:t>
            </a:r>
            <a:r>
              <a:rPr lang="en-US" b="0" dirty="0"/>
              <a:t> architecture?</a:t>
            </a:r>
          </a:p>
          <a:p>
            <a:pPr lvl="1"/>
            <a:r>
              <a:rPr lang="en-US" b="0" dirty="0">
                <a:solidFill>
                  <a:schemeClr val="accent5">
                    <a:lumMod val="50000"/>
                  </a:schemeClr>
                </a:solidFill>
              </a:rPr>
              <a:t>The CCSDS portion of this will continue under CCSDS governance.</a:t>
            </a:r>
          </a:p>
          <a:p>
            <a:pPr lvl="1"/>
            <a:r>
              <a:rPr lang="en-US" b="0" dirty="0">
                <a:solidFill>
                  <a:schemeClr val="accent5">
                    <a:lumMod val="50000"/>
                  </a:schemeClr>
                </a:solidFill>
              </a:rPr>
              <a:t>The TC20/SC14 portion will be under their governance.</a:t>
            </a:r>
          </a:p>
          <a:p>
            <a:pPr lvl="1"/>
            <a:r>
              <a:rPr lang="en-US" b="0" dirty="0">
                <a:solidFill>
                  <a:schemeClr val="accent5">
                    <a:lumMod val="50000"/>
                  </a:schemeClr>
                </a:solidFill>
              </a:rPr>
              <a:t>One open issue, to be discussed under the aegis of the liaison relationship created by this resolution, will be to resolve exactly the nature of the publication and governance.</a:t>
            </a:r>
          </a:p>
          <a:p>
            <a:pPr lvl="1"/>
            <a:r>
              <a:rPr lang="en-US" b="0" dirty="0">
                <a:solidFill>
                  <a:schemeClr val="accent5">
                    <a:lumMod val="50000"/>
                  </a:schemeClr>
                </a:solidFill>
              </a:rPr>
              <a:t>This is not unlike the current arrangement for other joint efforts between SC13 and SC14 (</a:t>
            </a:r>
            <a:r>
              <a:rPr lang="en-US" b="0" dirty="0" err="1">
                <a:solidFill>
                  <a:schemeClr val="accent5">
                    <a:lumMod val="50000"/>
                  </a:schemeClr>
                </a:solidFill>
              </a:rPr>
              <a:t>Nav</a:t>
            </a:r>
            <a:r>
              <a:rPr lang="en-US" b="0" dirty="0">
                <a:solidFill>
                  <a:schemeClr val="accent5">
                    <a:lumMod val="50000"/>
                  </a:schemeClr>
                </a:solidFill>
              </a:rPr>
              <a:t> WG) or between SC13 and OMG (XTCE).</a:t>
            </a:r>
          </a:p>
          <a:p>
            <a:pPr lvl="1"/>
            <a:endParaRPr lang="en-US" sz="1400" b="0" dirty="0">
              <a:solidFill>
                <a:srgbClr val="00B050"/>
              </a:solidFill>
            </a:endParaRPr>
          </a:p>
          <a:p>
            <a:endParaRPr lang="en-US" dirty="0"/>
          </a:p>
          <a:p>
            <a:r>
              <a:rPr lang="en-US" dirty="0"/>
              <a:t>Gian Paolo Calzolari (Approve with Conditions):</a:t>
            </a:r>
            <a:r>
              <a:rPr lang="en-US" b="0" dirty="0"/>
              <a:t> ​</a:t>
            </a:r>
          </a:p>
          <a:p>
            <a:endParaRPr lang="en-US" b="0" dirty="0"/>
          </a:p>
          <a:p>
            <a:r>
              <a:rPr lang="en-US" b="0" dirty="0"/>
              <a:t>I concur with the conditions expressed by MOIMS AD. It would be good discussing the matter CESG wide in a meeting/</a:t>
            </a:r>
            <a:r>
              <a:rPr lang="en-US" b="0" dirty="0" err="1"/>
              <a:t>webex</a:t>
            </a:r>
            <a:r>
              <a:rPr lang="en-US" b="0" dirty="0"/>
              <a:t>.</a:t>
            </a:r>
          </a:p>
          <a:p>
            <a:pPr lvl="1"/>
            <a:r>
              <a:rPr lang="en-US" b="0" dirty="0">
                <a:solidFill>
                  <a:schemeClr val="accent5">
                    <a:lumMod val="50000"/>
                  </a:schemeClr>
                </a:solidFill>
              </a:rPr>
              <a:t>Please see above for discussion.</a:t>
            </a:r>
          </a:p>
          <a:p>
            <a:pPr lvl="1"/>
            <a:endParaRPr lang="en-US" b="0" dirty="0"/>
          </a:p>
          <a:p>
            <a:r>
              <a:rPr lang="en-US" dirty="0"/>
              <a:t>Eric Barkley (Approve with Conditions):</a:t>
            </a:r>
          </a:p>
          <a:p>
            <a:br>
              <a:rPr lang="en-US" dirty="0"/>
            </a:br>
            <a:r>
              <a:rPr lang="en-US" b="0" dirty="0"/>
              <a:t>A minor editorial condition:  Suggest replacing "they" in the last sentence of the resolution to "TSO/SC14 and SC13/CCSDS" (assuming this is who is meant by "they’). </a:t>
            </a:r>
          </a:p>
          <a:p>
            <a:pPr lvl="1"/>
            <a:r>
              <a:rPr lang="en-US" b="0" dirty="0">
                <a:solidFill>
                  <a:schemeClr val="accent5">
                    <a:lumMod val="50000"/>
                  </a:schemeClr>
                </a:solidFill>
              </a:rPr>
              <a:t>Agreed.</a:t>
            </a:r>
            <a:endParaRPr lang="en-US" sz="1400" b="0" dirty="0">
              <a:solidFill>
                <a:srgbClr val="00B050"/>
              </a:solidFill>
            </a:endParaRPr>
          </a:p>
        </p:txBody>
      </p:sp>
      <p:sp>
        <p:nvSpPr>
          <p:cNvPr id="6147" name="AutoShape 3"/>
          <p:cNvSpPr>
            <a:spLocks/>
          </p:cNvSpPr>
          <p:nvPr/>
        </p:nvSpPr>
        <p:spPr bwMode="auto">
          <a:xfrm>
            <a:off x="885120" y="126170"/>
            <a:ext cx="7066520" cy="952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br>
              <a:rPr lang="en-US" sz="2800" dirty="0"/>
            </a:br>
            <a:r>
              <a:rPr lang="en-US" sz="2800" dirty="0"/>
              <a:t>Conditions and Response</a:t>
            </a:r>
            <a:endParaRPr lang="en-US" dirty="0"/>
          </a:p>
        </p:txBody>
      </p:sp>
    </p:spTree>
    <p:extLst>
      <p:ext uri="{BB962C8B-B14F-4D97-AF65-F5344CB8AC3E}">
        <p14:creationId xmlns:p14="http://schemas.microsoft.com/office/powerpoint/2010/main" val="134251510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E1D1B-9F0B-2544-AA57-7D7F531753A6}"/>
              </a:ext>
            </a:extLst>
          </p:cNvPr>
          <p:cNvSpPr>
            <a:spLocks noGrp="1"/>
          </p:cNvSpPr>
          <p:nvPr>
            <p:ph type="title"/>
          </p:nvPr>
        </p:nvSpPr>
        <p:spPr/>
        <p:txBody>
          <a:bodyPr/>
          <a:lstStyle/>
          <a:p>
            <a:r>
              <a:rPr lang="en-US" sz="2400" dirty="0"/>
              <a:t>CESG-R-2020-03-001</a:t>
            </a:r>
            <a:br>
              <a:rPr lang="en-US" sz="2400" dirty="0"/>
            </a:br>
            <a:r>
              <a:rPr lang="en-US" sz="2400" dirty="0"/>
              <a:t>Status Overview</a:t>
            </a:r>
            <a:endParaRPr lang="en-US" dirty="0"/>
          </a:p>
        </p:txBody>
      </p:sp>
      <p:sp>
        <p:nvSpPr>
          <p:cNvPr id="3" name="Content Placeholder 2">
            <a:extLst>
              <a:ext uri="{FF2B5EF4-FFF2-40B4-BE49-F238E27FC236}">
                <a16:creationId xmlns:a16="http://schemas.microsoft.com/office/drawing/2014/main" id="{6D9DA24F-5AE3-BD48-934B-F5873BB2E8EB}"/>
              </a:ext>
            </a:extLst>
          </p:cNvPr>
          <p:cNvSpPr>
            <a:spLocks noGrp="1"/>
          </p:cNvSpPr>
          <p:nvPr>
            <p:ph idx="1"/>
          </p:nvPr>
        </p:nvSpPr>
        <p:spPr>
          <a:xfrm>
            <a:off x="385855" y="1662370"/>
            <a:ext cx="8147325" cy="2381110"/>
          </a:xfrm>
        </p:spPr>
        <p:txBody>
          <a:bodyPr/>
          <a:lstStyle/>
          <a:p>
            <a:r>
              <a:rPr lang="en-US" sz="1800" dirty="0"/>
              <a:t>The SEA submitted a poll, SEA CESG-P-2017-10-001, to request approval of a liaison joint working agreement between CCSDS and ISO TC20/SC14.  </a:t>
            </a:r>
          </a:p>
          <a:p>
            <a:r>
              <a:rPr lang="en-US" sz="1800" dirty="0"/>
              <a:t>This proposal was reviewed in Nov 2017, and eventually approved by the CESG.</a:t>
            </a:r>
          </a:p>
          <a:p>
            <a:r>
              <a:rPr lang="en-US" sz="1800" dirty="0"/>
              <a:t>A CMC poll CMC-P-2018-05-006 was issued in May 2018 that resulted in a condition being placed to describe it as a liaison  between “CCSDS - ISO TC20/SC13” and ISO TC20/SC14. </a:t>
            </a:r>
          </a:p>
          <a:p>
            <a:r>
              <a:rPr lang="en-US" sz="1800" dirty="0"/>
              <a:t>Other discussions about this relationship followed and this resolution was left in a sort of limbo.</a:t>
            </a:r>
          </a:p>
          <a:p>
            <a:endParaRPr lang="en-US" sz="1800" dirty="0"/>
          </a:p>
          <a:p>
            <a:r>
              <a:rPr lang="en-US" sz="1800" dirty="0"/>
              <a:t>Since there is now renewed interest in this joint work, the members of the joint ad hoc CCSDS - ISO TC20/SC13 and ISO TC20/SC14 coordination group wish to get this proposal formally approved so that work can progress.</a:t>
            </a:r>
          </a:p>
          <a:p>
            <a:r>
              <a:rPr lang="en-US" sz="1800" dirty="0"/>
              <a:t>ISO TC20/SC14 has already approved the two work items on their side, provided as attachments.</a:t>
            </a:r>
          </a:p>
        </p:txBody>
      </p:sp>
    </p:spTree>
    <p:extLst>
      <p:ext uri="{BB962C8B-B14F-4D97-AF65-F5344CB8AC3E}">
        <p14:creationId xmlns:p14="http://schemas.microsoft.com/office/powerpoint/2010/main" val="1893650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4443" y="1201510"/>
            <a:ext cx="8872537" cy="5530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defTabSz="914400">
              <a:lnSpc>
                <a:spcPct val="120000"/>
              </a:lnSpc>
              <a:spcBef>
                <a:spcPts val="0"/>
              </a:spcBef>
            </a:pPr>
            <a:r>
              <a:rPr lang="en-US" sz="1400" dirty="0"/>
              <a:t>The CCSDS – ISO TC20/SC13 is a space standards organization dedicated to:</a:t>
            </a:r>
          </a:p>
          <a:p>
            <a:pPr lvl="1">
              <a:lnSpc>
                <a:spcPct val="120000"/>
              </a:lnSpc>
              <a:spcBef>
                <a:spcPts val="0"/>
              </a:spcBef>
            </a:pPr>
            <a:r>
              <a:rPr lang="en-US" sz="1400" b="0" dirty="0"/>
              <a:t>“… actively developing Recommendations for data- and information-systems standards to promote interoperability and cross support among cooperating space agencies, to enable multi-agency spaceflight collaboration (both planned and contingency) and new capabilities for future missions.”</a:t>
            </a:r>
          </a:p>
          <a:p>
            <a:pPr marL="285750" indent="-285750">
              <a:lnSpc>
                <a:spcPct val="120000"/>
              </a:lnSpc>
              <a:spcBef>
                <a:spcPts val="0"/>
              </a:spcBef>
              <a:buFont typeface="Arial" panose="020B0604020202020204" pitchFamily="34" charset="0"/>
              <a:buChar char="•"/>
            </a:pPr>
            <a:r>
              <a:rPr lang="en-US" sz="1400" b="0" dirty="0"/>
              <a:t>CCSDS has developed a Reference Architecture for Space Data Systems (RASDS) which has extension points designed in.</a:t>
            </a:r>
          </a:p>
          <a:p>
            <a:pPr marL="285750" indent="-285750">
              <a:lnSpc>
                <a:spcPct val="120000"/>
              </a:lnSpc>
              <a:spcBef>
                <a:spcPts val="0"/>
              </a:spcBef>
              <a:buFont typeface="Arial" panose="020B0604020202020204" pitchFamily="34" charset="0"/>
              <a:buChar char="•"/>
            </a:pPr>
            <a:r>
              <a:rPr lang="en-US" sz="1400" b="0" dirty="0"/>
              <a:t>CCSDS has a glossary of terms from all published documents that are stored in the SANA in an on-line, accessible, form.</a:t>
            </a:r>
          </a:p>
          <a:p>
            <a:pPr lvl="1">
              <a:lnSpc>
                <a:spcPct val="120000"/>
              </a:lnSpc>
              <a:spcBef>
                <a:spcPts val="0"/>
              </a:spcBef>
            </a:pPr>
            <a:endParaRPr lang="en-US" sz="1400" b="0" dirty="0"/>
          </a:p>
          <a:p>
            <a:pPr>
              <a:lnSpc>
                <a:spcPct val="120000"/>
              </a:lnSpc>
              <a:spcBef>
                <a:spcPts val="0"/>
              </a:spcBef>
              <a:buSzPct val="95000"/>
            </a:pPr>
            <a:r>
              <a:rPr lang="en-US" sz="1400" dirty="0"/>
              <a:t>The ISO TC20/SC14 is the companion space organization in ISO to CCSDS :</a:t>
            </a:r>
            <a:endParaRPr lang="en-US" sz="1400" dirty="0">
              <a:latin typeface="Arial" pitchFamily="34" charset="0"/>
              <a:cs typeface="Arial" pitchFamily="34" charset="0"/>
              <a:sym typeface="Arial" pitchFamily="34" charset="0"/>
            </a:endParaRPr>
          </a:p>
          <a:p>
            <a:pPr marL="290513" indent="-290513">
              <a:lnSpc>
                <a:spcPct val="120000"/>
              </a:lnSpc>
              <a:spcBef>
                <a:spcPts val="0"/>
              </a:spcBef>
              <a:buClr>
                <a:srgbClr val="000000"/>
              </a:buClr>
              <a:buSzPct val="95000"/>
              <a:buFont typeface="ArialMT" charset="0"/>
              <a:buChar char="•"/>
            </a:pPr>
            <a:r>
              <a:rPr lang="en-US" sz="1400" b="0" dirty="0"/>
              <a:t>ISO TC20/SC14 is largely focused on space launch and operations as well as physical deployments, as opposed to the CCSDS data systems tasks.</a:t>
            </a:r>
          </a:p>
          <a:p>
            <a:pPr marL="290513" indent="-290513">
              <a:lnSpc>
                <a:spcPct val="120000"/>
              </a:lnSpc>
              <a:spcBef>
                <a:spcPts val="0"/>
              </a:spcBef>
              <a:buClr>
                <a:srgbClr val="000000"/>
              </a:buClr>
              <a:buSzPct val="95000"/>
              <a:buFont typeface="ArialMT" charset="0"/>
              <a:buChar char="•"/>
            </a:pPr>
            <a:r>
              <a:rPr lang="en-US" sz="1400" b="0" dirty="0"/>
              <a:t>ISO TC20/SC14 would like to have a methodology for describing architectural views of their aspects of space operations, some of which overlap with CCSDS and has developed a proposed approach to extend RASDS.</a:t>
            </a:r>
          </a:p>
          <a:p>
            <a:pPr marL="290513" indent="-290513">
              <a:lnSpc>
                <a:spcPct val="120000"/>
              </a:lnSpc>
              <a:spcBef>
                <a:spcPts val="0"/>
              </a:spcBef>
              <a:buClr>
                <a:srgbClr val="000000"/>
              </a:buClr>
              <a:buSzPct val="95000"/>
              <a:buFont typeface="ArialMT" charset="0"/>
              <a:buChar char="•"/>
            </a:pPr>
            <a:r>
              <a:rPr lang="en-US" sz="1400" b="0" dirty="0"/>
              <a:t>And ISO TC20/SC14 would also like to have an on-line, web accessible, set of terms that meet their needs and their concerns.</a:t>
            </a:r>
          </a:p>
          <a:p>
            <a:pPr marL="290513" indent="-290513">
              <a:lnSpc>
                <a:spcPct val="120000"/>
              </a:lnSpc>
              <a:spcBef>
                <a:spcPts val="0"/>
              </a:spcBef>
              <a:buClr>
                <a:srgbClr val="000000"/>
              </a:buClr>
              <a:buSzPct val="95000"/>
              <a:buFont typeface="ArialMT" charset="0"/>
              <a:buChar char="•"/>
            </a:pPr>
            <a:r>
              <a:rPr lang="en-US" sz="1400" b="0" dirty="0"/>
              <a:t>The SE leads in TC20/SC14 approached the CCSDS SEA SAWG with a proposal to develop the needed extensions to RASDS and to extend the existing CCSDS Terminology set in the SANA registry</a:t>
            </a:r>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r>
              <a:rPr lang="en-US" sz="1400" dirty="0"/>
              <a:t>This resulted in a proposal to work together</a:t>
            </a:r>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b="0" dirty="0"/>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CESG-R-2020-03-001</a:t>
            </a:r>
          </a:p>
          <a:p>
            <a:pPr lvl="1" algn="ctr">
              <a:lnSpc>
                <a:spcPct val="90000"/>
              </a:lnSpc>
              <a:spcBef>
                <a:spcPts val="1600"/>
              </a:spcBef>
            </a:pPr>
            <a:r>
              <a:rPr lang="en-US" sz="2800" b="1" dirty="0"/>
              <a:t>Executive Summary </a:t>
            </a:r>
            <a:endParaRPr lang="en-US" dirty="0"/>
          </a:p>
        </p:txBody>
      </p:sp>
    </p:spTree>
    <p:extLst>
      <p:ext uri="{BB962C8B-B14F-4D97-AF65-F5344CB8AC3E}">
        <p14:creationId xmlns:p14="http://schemas.microsoft.com/office/powerpoint/2010/main" val="179357519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4443" y="1201510"/>
            <a:ext cx="8872537" cy="5530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defTabSz="914400">
              <a:lnSpc>
                <a:spcPct val="120000"/>
              </a:lnSpc>
              <a:spcBef>
                <a:spcPts val="0"/>
              </a:spcBef>
            </a:pPr>
            <a:r>
              <a:rPr lang="en-US" sz="1400" dirty="0"/>
              <a:t>The SEA SAWG developed a </a:t>
            </a:r>
            <a:r>
              <a:rPr lang="en-US" sz="1400" i="1" dirty="0"/>
              <a:t>Reference Architecture for Space Data Systems (RASDS), </a:t>
            </a:r>
            <a:r>
              <a:rPr lang="en-US" sz="1400" dirty="0"/>
              <a:t>CCSDS 311.0-M-1, which was published in Sept 2008 and reconfirmed through Apr 2021. </a:t>
            </a:r>
          </a:p>
          <a:p>
            <a:pPr defTabSz="914400">
              <a:lnSpc>
                <a:spcPct val="120000"/>
              </a:lnSpc>
              <a:spcBef>
                <a:spcPts val="0"/>
              </a:spcBef>
            </a:pPr>
            <a:endParaRPr lang="en-US" sz="1400" b="0" dirty="0"/>
          </a:p>
          <a:p>
            <a:pPr marL="342900" indent="-342900" defTabSz="914400">
              <a:lnSpc>
                <a:spcPct val="120000"/>
              </a:lnSpc>
              <a:spcBef>
                <a:spcPts val="0"/>
              </a:spcBef>
              <a:buFont typeface="Arial" panose="020B0604020202020204" pitchFamily="34" charset="0"/>
              <a:buChar char="•"/>
            </a:pPr>
            <a:r>
              <a:rPr lang="en-US" sz="1400" b="0" dirty="0"/>
              <a:t>RASDS defines a view / viewpoint methodology that is suitable for description of the kinds of systems architecture descriptions that the CCSDS develops.</a:t>
            </a:r>
          </a:p>
          <a:p>
            <a:pPr marL="342900" indent="-342900" defTabSz="914400">
              <a:lnSpc>
                <a:spcPct val="120000"/>
              </a:lnSpc>
              <a:spcBef>
                <a:spcPts val="0"/>
              </a:spcBef>
              <a:buFont typeface="Arial" panose="020B0604020202020204" pitchFamily="34" charset="0"/>
              <a:buChar char="•"/>
            </a:pPr>
            <a:r>
              <a:rPr lang="en-US" sz="1400" b="0" dirty="0"/>
              <a:t>The Viewpoints include: Enterprise (organizational elements), Functional (abstract elements), Connectivity (physical elements &amp;  deployment), Communications (protocol elements &amp; stacks), and Informational (data objects).</a:t>
            </a:r>
          </a:p>
          <a:p>
            <a:pPr marL="342900" indent="-342900" defTabSz="914400">
              <a:lnSpc>
                <a:spcPct val="120000"/>
              </a:lnSpc>
              <a:spcBef>
                <a:spcPts val="0"/>
              </a:spcBef>
              <a:buFont typeface="Arial" panose="020B0604020202020204" pitchFamily="34" charset="0"/>
              <a:buChar char="•"/>
            </a:pPr>
            <a:r>
              <a:rPr lang="en-US" sz="1400" b="0" dirty="0"/>
              <a:t>Security topics are addressed within each of these viewpoints, as required by the pervasive nature of security.  A Service viewpoint was described in CCSDS 311-M-1 and further developed in CCSDS 901.1-M-1.</a:t>
            </a:r>
          </a:p>
          <a:p>
            <a:pPr marL="342900" indent="-342900" defTabSz="914400">
              <a:lnSpc>
                <a:spcPct val="120000"/>
              </a:lnSpc>
              <a:spcBef>
                <a:spcPts val="0"/>
              </a:spcBef>
              <a:buFont typeface="Arial" panose="020B0604020202020204" pitchFamily="34" charset="0"/>
              <a:buChar char="•"/>
            </a:pPr>
            <a:r>
              <a:rPr lang="en-US" sz="1400" b="0" dirty="0"/>
              <a:t>This methodology aligns with ISO 42010, </a:t>
            </a:r>
            <a:r>
              <a:rPr lang="en-US" sz="1400" b="0" i="1" dirty="0"/>
              <a:t>Systems and software engineering — Recommended practice for architectural description of software-intensive systems</a:t>
            </a:r>
            <a:r>
              <a:rPr lang="en-US" sz="1400" b="0" dirty="0"/>
              <a:t>, with ISO 4798-1, </a:t>
            </a:r>
            <a:r>
              <a:rPr lang="en-US" sz="1400" b="0" i="1" dirty="0" err="1"/>
              <a:t>InformationTechnology</a:t>
            </a:r>
            <a:r>
              <a:rPr lang="en-US" sz="1400" b="0" i="1" dirty="0"/>
              <a:t> — </a:t>
            </a:r>
            <a:r>
              <a:rPr lang="en-US" sz="1400" b="0" i="1" dirty="0" err="1"/>
              <a:t>OpenSystemsInterconnection</a:t>
            </a:r>
            <a:r>
              <a:rPr lang="en-US" sz="1400" b="0" i="1" dirty="0"/>
              <a:t>—</a:t>
            </a:r>
            <a:r>
              <a:rPr lang="en-US" sz="1400" b="0" i="1" dirty="0" err="1"/>
              <a:t>BasicReferenceModel:The</a:t>
            </a:r>
            <a:r>
              <a:rPr lang="en-US" sz="1400" b="0" i="1" dirty="0"/>
              <a:t> Basic Model</a:t>
            </a:r>
            <a:r>
              <a:rPr lang="en-US" sz="1400" b="0" dirty="0"/>
              <a:t> , and with other relevant ISO specifications.</a:t>
            </a:r>
          </a:p>
          <a:p>
            <a:pPr marL="342900" indent="-342900" defTabSz="914400">
              <a:lnSpc>
                <a:spcPct val="120000"/>
              </a:lnSpc>
              <a:spcBef>
                <a:spcPts val="0"/>
              </a:spcBef>
              <a:buFont typeface="Arial" panose="020B0604020202020204" pitchFamily="34" charset="0"/>
              <a:buChar char="•"/>
            </a:pPr>
            <a:r>
              <a:rPr lang="en-US" sz="1400" b="0" dirty="0"/>
              <a:t>The methodology is represented using Powerpoint diagrams, for convenience, but it is entirely suitable for use within modern Model Based Systems Engineering (MBSE) frameworks such as UML and SysML.  </a:t>
            </a:r>
            <a:r>
              <a:rPr lang="en-US" sz="1400" b="0" u="sng" dirty="0"/>
              <a:t>This has been demonstrated.</a:t>
            </a:r>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b="0" dirty="0"/>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CESG-R-2020-03-001</a:t>
            </a:r>
          </a:p>
          <a:p>
            <a:pPr lvl="1" algn="ctr">
              <a:lnSpc>
                <a:spcPct val="90000"/>
              </a:lnSpc>
              <a:spcBef>
                <a:spcPts val="1600"/>
              </a:spcBef>
            </a:pPr>
            <a:r>
              <a:rPr lang="en-US" sz="2800" b="1" dirty="0"/>
              <a:t>RASDS Background Summary </a:t>
            </a:r>
            <a:endParaRPr lang="en-US" dirty="0"/>
          </a:p>
        </p:txBody>
      </p:sp>
    </p:spTree>
    <p:extLst>
      <p:ext uri="{BB962C8B-B14F-4D97-AF65-F5344CB8AC3E}">
        <p14:creationId xmlns:p14="http://schemas.microsoft.com/office/powerpoint/2010/main" val="289483554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4443" y="1201510"/>
            <a:ext cx="8872537" cy="5530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20000"/>
          </a:bodyPr>
          <a:lstStyle/>
          <a:p>
            <a:pPr>
              <a:lnSpc>
                <a:spcPct val="120000"/>
              </a:lnSpc>
              <a:spcBef>
                <a:spcPts val="0"/>
              </a:spcBef>
              <a:buSzPct val="95000"/>
            </a:pPr>
            <a:r>
              <a:rPr lang="en-US" dirty="0"/>
              <a:t>ISO TC20/SC14 requires the means to document their operations and also physical deployment standards</a:t>
            </a:r>
          </a:p>
          <a:p>
            <a:pPr marL="290513" indent="-290513">
              <a:lnSpc>
                <a:spcPct val="120000"/>
              </a:lnSpc>
              <a:spcBef>
                <a:spcPts val="0"/>
              </a:spcBef>
              <a:buClr>
                <a:srgbClr val="000000"/>
              </a:buClr>
              <a:buSzPct val="95000"/>
              <a:buFont typeface="ArialMT" charset="0"/>
              <a:buChar char="•"/>
            </a:pPr>
            <a:r>
              <a:rPr lang="en-US" b="0" dirty="0"/>
              <a:t>In addition to the existing RASDS architectural views they need:</a:t>
            </a:r>
          </a:p>
          <a:p>
            <a:pPr marL="747713" lvl="1" indent="-290513">
              <a:lnSpc>
                <a:spcPct val="120000"/>
              </a:lnSpc>
              <a:spcBef>
                <a:spcPts val="0"/>
              </a:spcBef>
              <a:buClr>
                <a:srgbClr val="000000"/>
              </a:buClr>
              <a:buSzPct val="95000"/>
              <a:buFont typeface="ArialMT" charset="0"/>
              <a:buChar char="•"/>
            </a:pPr>
            <a:r>
              <a:rPr lang="en-US" sz="1400" b="0" dirty="0"/>
              <a:t>Means to describe operational procedure and process views</a:t>
            </a:r>
          </a:p>
          <a:p>
            <a:pPr marL="747713" lvl="1" indent="-290513">
              <a:lnSpc>
                <a:spcPct val="120000"/>
              </a:lnSpc>
              <a:spcBef>
                <a:spcPts val="0"/>
              </a:spcBef>
              <a:buClr>
                <a:srgbClr val="000000"/>
              </a:buClr>
              <a:buSzPct val="95000"/>
              <a:buFont typeface="ArialMT" charset="0"/>
              <a:buChar char="•"/>
            </a:pPr>
            <a:r>
              <a:rPr lang="en-US" sz="1400" b="0" dirty="0"/>
              <a:t>Means to describe physical vehicles and surfaces, connectivity and electrical views</a:t>
            </a:r>
          </a:p>
          <a:p>
            <a:pPr marL="747713" lvl="1" indent="-290513">
              <a:lnSpc>
                <a:spcPct val="120000"/>
              </a:lnSpc>
              <a:spcBef>
                <a:spcPts val="0"/>
              </a:spcBef>
              <a:buClr>
                <a:srgbClr val="000000"/>
              </a:buClr>
              <a:buSzPct val="95000"/>
              <a:buFont typeface="ArialMT" charset="0"/>
              <a:buChar char="•"/>
            </a:pPr>
            <a:r>
              <a:rPr lang="en-US" sz="1400" b="0" dirty="0"/>
              <a:t>Service views including launch and other services</a:t>
            </a:r>
          </a:p>
          <a:p>
            <a:pPr marL="747713" lvl="1" indent="-290513">
              <a:lnSpc>
                <a:spcPct val="120000"/>
              </a:lnSpc>
              <a:spcBef>
                <a:spcPts val="0"/>
              </a:spcBef>
              <a:buClr>
                <a:srgbClr val="000000"/>
              </a:buClr>
              <a:buSzPct val="95000"/>
              <a:buFont typeface="ArialMT" charset="0"/>
              <a:buChar char="•"/>
            </a:pPr>
            <a:endParaRPr lang="en-US" sz="1400" b="0" dirty="0"/>
          </a:p>
          <a:p>
            <a:pPr marL="290513" indent="-290513">
              <a:lnSpc>
                <a:spcPct val="120000"/>
              </a:lnSpc>
              <a:spcBef>
                <a:spcPts val="0"/>
              </a:spcBef>
              <a:buClr>
                <a:srgbClr val="000000"/>
              </a:buClr>
              <a:buSzPct val="95000"/>
              <a:buFont typeface="ArialMT" charset="0"/>
              <a:buChar char="•"/>
            </a:pPr>
            <a:r>
              <a:rPr lang="en-US" sz="1400" b="0" dirty="0"/>
              <a:t>Rather than inventing these new viewpoint specifications ab initio, they wish to leverage the existing RASDS framework and also relevant parts of other methods</a:t>
            </a:r>
          </a:p>
          <a:p>
            <a:pPr marL="747713" lvl="1" indent="-290513">
              <a:lnSpc>
                <a:spcPct val="120000"/>
              </a:lnSpc>
              <a:spcBef>
                <a:spcPts val="0"/>
              </a:spcBef>
              <a:buClr>
                <a:srgbClr val="000000"/>
              </a:buClr>
              <a:buSzPct val="95000"/>
              <a:buFont typeface="ArialMT" charset="0"/>
              <a:buChar char="•"/>
            </a:pPr>
            <a:r>
              <a:rPr lang="en-US" sz="1400" b="0" dirty="0"/>
              <a:t>Operational procedures and processes could draw from </a:t>
            </a:r>
            <a:r>
              <a:rPr lang="en-US" sz="1400" b="0" dirty="0" err="1"/>
              <a:t>DoDAF</a:t>
            </a:r>
            <a:r>
              <a:rPr lang="en-US" sz="1400" b="0" dirty="0"/>
              <a:t>, which has some good methods for this, or from BPMN methods</a:t>
            </a:r>
          </a:p>
          <a:p>
            <a:pPr marL="747713" lvl="1" indent="-290513">
              <a:lnSpc>
                <a:spcPct val="120000"/>
              </a:lnSpc>
              <a:spcBef>
                <a:spcPts val="0"/>
              </a:spcBef>
              <a:buClr>
                <a:srgbClr val="000000"/>
              </a:buClr>
              <a:buSzPct val="95000"/>
              <a:buFont typeface="ArialMT" charset="0"/>
              <a:buChar char="•"/>
            </a:pPr>
            <a:r>
              <a:rPr lang="en-US" sz="1400" b="0" dirty="0"/>
              <a:t>Physical vehicles and surfaces, connectivity and electrical views are well covered by existing engineering disciplines, what is needed is a consistent approach to merging these into the objects defined in the rest of the methodology</a:t>
            </a:r>
          </a:p>
          <a:p>
            <a:pPr marL="747713" lvl="1" indent="-290513">
              <a:lnSpc>
                <a:spcPct val="120000"/>
              </a:lnSpc>
              <a:spcBef>
                <a:spcPts val="0"/>
              </a:spcBef>
              <a:buClr>
                <a:srgbClr val="000000"/>
              </a:buClr>
              <a:buSzPct val="95000"/>
              <a:buFont typeface="ArialMT" charset="0"/>
              <a:buChar char="•"/>
            </a:pPr>
            <a:r>
              <a:rPr lang="en-US" sz="1400" b="0" dirty="0"/>
              <a:t>Service views have now been defined in a few CCSDS documents, such as the Space Communications Cross Support (SCCS)-ADD, CCSDS 901.1-M-1, and the Application and Support Layer (ASL) ADD (in the approval for publication queue).</a:t>
            </a:r>
          </a:p>
          <a:p>
            <a:pPr marL="747713" lvl="1" indent="-290513">
              <a:lnSpc>
                <a:spcPct val="120000"/>
              </a:lnSpc>
              <a:spcBef>
                <a:spcPts val="0"/>
              </a:spcBef>
              <a:buClr>
                <a:srgbClr val="000000"/>
              </a:buClr>
              <a:buSzPct val="95000"/>
              <a:buFont typeface="ArialMT" charset="0"/>
              <a:buChar char="•"/>
            </a:pPr>
            <a:endParaRPr lang="en-US" sz="1400" b="0" dirty="0"/>
          </a:p>
          <a:p>
            <a:pPr marL="290513" indent="-290513">
              <a:lnSpc>
                <a:spcPct val="120000"/>
              </a:lnSpc>
              <a:spcBef>
                <a:spcPts val="0"/>
              </a:spcBef>
              <a:buClr>
                <a:srgbClr val="000000"/>
              </a:buClr>
              <a:buSzPct val="95000"/>
              <a:buFont typeface="ArialMT" charset="0"/>
              <a:buChar char="•"/>
            </a:pPr>
            <a:r>
              <a:rPr lang="en-US" sz="1400" b="0" dirty="0"/>
              <a:t>ISO TC20/SC14 wants to have the lead on these extensions, since they are the ones with the driving requirements</a:t>
            </a:r>
          </a:p>
          <a:p>
            <a:pPr marL="747713" lvl="1" indent="-290513">
              <a:lnSpc>
                <a:spcPct val="120000"/>
              </a:lnSpc>
              <a:spcBef>
                <a:spcPts val="0"/>
              </a:spcBef>
              <a:buClr>
                <a:srgbClr val="000000"/>
              </a:buClr>
              <a:buSzPct val="95000"/>
              <a:buFont typeface="ArialMT" charset="0"/>
              <a:buChar char="•"/>
            </a:pPr>
            <a:r>
              <a:rPr lang="en-US" sz="1400" b="0" dirty="0"/>
              <a:t>But they wish to work this in conjunction with CCSDS SEA to ensure that the concepts are harmonized with the existing framework</a:t>
            </a:r>
          </a:p>
          <a:p>
            <a:pPr marL="747713" lvl="1" indent="-290513">
              <a:lnSpc>
                <a:spcPct val="120000"/>
              </a:lnSpc>
              <a:spcBef>
                <a:spcPts val="0"/>
              </a:spcBef>
              <a:buClr>
                <a:srgbClr val="000000"/>
              </a:buClr>
              <a:buSzPct val="95000"/>
              <a:buFont typeface="ArialMT" charset="0"/>
              <a:buChar char="•"/>
            </a:pPr>
            <a:r>
              <a:rPr lang="en-US" sz="1400" b="0" dirty="0"/>
              <a:t>The proposal is to create a liaison agreement within which the exact nature of these extensions and the process can be developed</a:t>
            </a:r>
          </a:p>
          <a:p>
            <a:pPr marL="747713" lvl="1" indent="-290513">
              <a:lnSpc>
                <a:spcPct val="120000"/>
              </a:lnSpc>
              <a:spcBef>
                <a:spcPts val="0"/>
              </a:spcBef>
              <a:buClr>
                <a:srgbClr val="000000"/>
              </a:buClr>
              <a:buSzPct val="95000"/>
              <a:buFont typeface="ArialMT" charset="0"/>
              <a:buChar char="•"/>
            </a:pPr>
            <a:r>
              <a:rPr lang="en-US" sz="1400" b="0" dirty="0"/>
              <a:t>This sort of latitude to define the details of the work is typical of current CCSDS liaison relationships and the prior work with the NAV WG to create the Conjunction Data Message (CDM), CCSDS 508.0-B-1 </a:t>
            </a:r>
          </a:p>
          <a:p>
            <a:pPr marL="747713" lvl="1" indent="-290513">
              <a:lnSpc>
                <a:spcPct val="120000"/>
              </a:lnSpc>
              <a:spcBef>
                <a:spcPts val="0"/>
              </a:spcBef>
              <a:buClr>
                <a:srgbClr val="000000"/>
              </a:buClr>
              <a:buSzPct val="95000"/>
              <a:buFont typeface="ArialMT" charset="0"/>
              <a:buChar char="•"/>
            </a:pPr>
            <a:endParaRPr lang="en-US" sz="1400" b="0" dirty="0"/>
          </a:p>
          <a:p>
            <a:pPr marL="747713" lvl="1" indent="-290513">
              <a:lnSpc>
                <a:spcPct val="120000"/>
              </a:lnSpc>
              <a:spcBef>
                <a:spcPts val="0"/>
              </a:spcBef>
              <a:buClr>
                <a:srgbClr val="000000"/>
              </a:buClr>
              <a:buSzPct val="95000"/>
              <a:buFont typeface="ArialMT" charset="0"/>
              <a:buChar char="•"/>
            </a:pPr>
            <a:endParaRPr lang="en-US" sz="1400" dirty="0"/>
          </a:p>
          <a:p>
            <a:pPr>
              <a:lnSpc>
                <a:spcPct val="120000"/>
              </a:lnSpc>
              <a:spcBef>
                <a:spcPts val="0"/>
              </a:spcBef>
              <a:buClr>
                <a:srgbClr val="000000"/>
              </a:buClr>
              <a:buSzPct val="95000"/>
            </a:pPr>
            <a:endParaRPr lang="en-US" sz="1400" dirty="0"/>
          </a:p>
          <a:p>
            <a:pPr>
              <a:lnSpc>
                <a:spcPct val="120000"/>
              </a:lnSpc>
              <a:spcBef>
                <a:spcPts val="0"/>
              </a:spcBef>
              <a:buClr>
                <a:srgbClr val="000000"/>
              </a:buClr>
              <a:buSzPct val="95000"/>
            </a:pPr>
            <a:endParaRPr lang="en-US" sz="1400" dirty="0"/>
          </a:p>
          <a:p>
            <a:pPr>
              <a:lnSpc>
                <a:spcPct val="120000"/>
              </a:lnSpc>
              <a:spcBef>
                <a:spcPts val="0"/>
              </a:spcBef>
              <a:buClr>
                <a:srgbClr val="000000"/>
              </a:buClr>
              <a:buSzPct val="95000"/>
            </a:pPr>
            <a:endParaRPr lang="en-US" sz="1400" dirty="0"/>
          </a:p>
          <a:p>
            <a:pPr>
              <a:lnSpc>
                <a:spcPct val="120000"/>
              </a:lnSpc>
              <a:spcBef>
                <a:spcPts val="0"/>
              </a:spcBef>
              <a:buClr>
                <a:srgbClr val="000000"/>
              </a:buClr>
              <a:buSzPct val="95000"/>
            </a:pPr>
            <a:endParaRPr lang="en-US" sz="1400" dirty="0"/>
          </a:p>
          <a:p>
            <a:pPr>
              <a:lnSpc>
                <a:spcPct val="120000"/>
              </a:lnSpc>
              <a:spcBef>
                <a:spcPts val="0"/>
              </a:spcBef>
              <a:buClr>
                <a:srgbClr val="000000"/>
              </a:buClr>
              <a:buSzPct val="95000"/>
            </a:pPr>
            <a:endParaRPr lang="en-US" sz="1400" b="0" dirty="0"/>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CESG-R-2020-03-001</a:t>
            </a:r>
          </a:p>
          <a:p>
            <a:pPr lvl="1" algn="ctr">
              <a:lnSpc>
                <a:spcPct val="90000"/>
              </a:lnSpc>
              <a:spcBef>
                <a:spcPts val="1600"/>
              </a:spcBef>
            </a:pPr>
            <a:r>
              <a:rPr lang="en-US" sz="2800" b="1" dirty="0"/>
              <a:t>ISO TC20/SC14 Extensions</a:t>
            </a:r>
            <a:endParaRPr lang="en-US" dirty="0"/>
          </a:p>
        </p:txBody>
      </p:sp>
    </p:spTree>
    <p:extLst>
      <p:ext uri="{BB962C8B-B14F-4D97-AF65-F5344CB8AC3E}">
        <p14:creationId xmlns:p14="http://schemas.microsoft.com/office/powerpoint/2010/main" val="385529099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B83FE-5550-8F4E-A746-8E96D40412C0}"/>
              </a:ext>
            </a:extLst>
          </p:cNvPr>
          <p:cNvSpPr>
            <a:spLocks noGrp="1"/>
          </p:cNvSpPr>
          <p:nvPr>
            <p:ph type="title"/>
          </p:nvPr>
        </p:nvSpPr>
        <p:spPr/>
        <p:txBody>
          <a:bodyPr/>
          <a:lstStyle/>
          <a:p>
            <a:pPr lvl="1">
              <a:spcBef>
                <a:spcPts val="1600"/>
              </a:spcBef>
            </a:pPr>
            <a:r>
              <a:rPr lang="en-US" sz="2800" dirty="0">
                <a:solidFill>
                  <a:schemeClr val="tx1"/>
                </a:solidFill>
              </a:rPr>
              <a:t>CESG-R-2020-03-001</a:t>
            </a:r>
            <a:br>
              <a:rPr lang="en-US" sz="2800" dirty="0">
                <a:solidFill>
                  <a:schemeClr val="tx1"/>
                </a:solidFill>
              </a:rPr>
            </a:br>
            <a:r>
              <a:rPr lang="en-US" sz="2800" dirty="0">
                <a:solidFill>
                  <a:schemeClr val="tx1"/>
                </a:solidFill>
              </a:rPr>
              <a:t>Proposed Resolution</a:t>
            </a:r>
            <a:endParaRPr lang="en-US" dirty="0">
              <a:solidFill>
                <a:schemeClr val="tx1"/>
              </a:solidFill>
            </a:endParaRPr>
          </a:p>
        </p:txBody>
      </p:sp>
      <p:sp>
        <p:nvSpPr>
          <p:cNvPr id="3" name="Content Placeholder 2">
            <a:extLst>
              <a:ext uri="{FF2B5EF4-FFF2-40B4-BE49-F238E27FC236}">
                <a16:creationId xmlns:a16="http://schemas.microsoft.com/office/drawing/2014/main" id="{E984E60D-C80E-744D-BD3D-2A3B7C880EB2}"/>
              </a:ext>
            </a:extLst>
          </p:cNvPr>
          <p:cNvSpPr>
            <a:spLocks noGrp="1"/>
          </p:cNvSpPr>
          <p:nvPr>
            <p:ph idx="1"/>
          </p:nvPr>
        </p:nvSpPr>
        <p:spPr>
          <a:xfrm>
            <a:off x="443059" y="1355130"/>
            <a:ext cx="8229600" cy="5146270"/>
          </a:xfrm>
        </p:spPr>
        <p:txBody>
          <a:bodyPr/>
          <a:lstStyle/>
          <a:p>
            <a:r>
              <a:rPr lang="en-US" sz="1600" dirty="0"/>
              <a:t>TC20/SC14 (SC14) and CCSDS - TC20/SC13 (CCSDS) agree that there is a common, complimentary basis for standards development. </a:t>
            </a:r>
          </a:p>
          <a:p>
            <a:r>
              <a:rPr lang="en-US" sz="1600" dirty="0"/>
              <a:t>From that basis, they agree to the evolution of a common reference architecture methodology and representation.</a:t>
            </a:r>
          </a:p>
          <a:p>
            <a:r>
              <a:rPr lang="en-US" sz="1600" dirty="0"/>
              <a:t>SC14 and CCSDS agree to exchange information on the evolution and extension of architecture methodology such as reference architecture document, i.e. Reference Architecture for Space Data Systems (RASDS, CCSDS 311.0-M-1), where relevant. </a:t>
            </a:r>
          </a:p>
          <a:p>
            <a:r>
              <a:rPr lang="en-US" sz="1600" dirty="0"/>
              <a:t>The SC14 reference architectural elements will be developed and approved in SC14. The CCSDS reference architectural elements will be developed and approved in CCSDS. </a:t>
            </a:r>
          </a:p>
          <a:p>
            <a:r>
              <a:rPr lang="en-US" sz="1600" dirty="0"/>
              <a:t>Agreement on how/where to publish the resulting document(s) is TBD. It will be agreed between the two organizations after suitable discussion.</a:t>
            </a:r>
          </a:p>
          <a:p>
            <a:r>
              <a:rPr lang="en-US" sz="1600" dirty="0"/>
              <a:t>CCSDS has the SANA Terminology registry, </a:t>
            </a:r>
            <a:r>
              <a:rPr lang="en-US" sz="1600" dirty="0">
                <a:hlinkClick r:id="rId2">
                  <a:extLst>
                    <a:ext uri="{A12FA001-AC4F-418D-AE19-62706E023703}">
                      <ahyp:hlinkClr xmlns:ahyp="http://schemas.microsoft.com/office/drawing/2018/hyperlinkcolor" val="tx"/>
                    </a:ext>
                  </a:extLst>
                </a:hlinkClick>
              </a:rPr>
              <a:t>https://sanaregistry.org/r/terms</a:t>
            </a:r>
            <a:r>
              <a:rPr lang="en-US" sz="1600" dirty="0"/>
              <a:t>, that provides on-line access to all of the formal terms from normative CCSDS standards.</a:t>
            </a:r>
          </a:p>
          <a:p>
            <a:r>
              <a:rPr lang="en-US" sz="1600" dirty="0"/>
              <a:t>SC14 would like to extend that registry by incorporating its own terms from its own normative standards.</a:t>
            </a:r>
          </a:p>
          <a:p>
            <a:r>
              <a:rPr lang="en-US" sz="1600" dirty="0"/>
              <a:t>Agreement on the specific details of how to do this is TBD. it will be agreed between the two organizations after suitable discussion.</a:t>
            </a:r>
          </a:p>
          <a:p>
            <a:r>
              <a:rPr lang="en-US" sz="1600" dirty="0"/>
              <a:t>SC14 and CCSDS agree to continued collaboration on standards with common interests, within the context of the “Agreement for Definition of a Joint Work Procedure for Identification and Exploration of Liaison Work Related to ISO Standards in Space Systems”, N405/N530, dated August 6 &amp; 8, 2007.</a:t>
            </a:r>
          </a:p>
        </p:txBody>
      </p:sp>
    </p:spTree>
    <p:extLst>
      <p:ext uri="{BB962C8B-B14F-4D97-AF65-F5344CB8AC3E}">
        <p14:creationId xmlns:p14="http://schemas.microsoft.com/office/powerpoint/2010/main" val="3411378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C6974-103C-AC41-B07F-1477823A68C9}"/>
              </a:ext>
            </a:extLst>
          </p:cNvPr>
          <p:cNvSpPr>
            <a:spLocks noGrp="1"/>
          </p:cNvSpPr>
          <p:nvPr>
            <p:ph type="title"/>
          </p:nvPr>
        </p:nvSpPr>
        <p:spPr>
          <a:xfrm>
            <a:off x="424260" y="2737710"/>
            <a:ext cx="8229600" cy="1143000"/>
          </a:xfrm>
        </p:spPr>
        <p:txBody>
          <a:bodyPr/>
          <a:lstStyle/>
          <a:p>
            <a:r>
              <a:rPr lang="en-US" sz="5400" dirty="0">
                <a:solidFill>
                  <a:srgbClr val="FF0000"/>
                </a:solidFill>
              </a:rPr>
              <a:t>BACKUP MATERIALS</a:t>
            </a:r>
          </a:p>
        </p:txBody>
      </p:sp>
    </p:spTree>
    <p:extLst>
      <p:ext uri="{BB962C8B-B14F-4D97-AF65-F5344CB8AC3E}">
        <p14:creationId xmlns:p14="http://schemas.microsoft.com/office/powerpoint/2010/main" val="416015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8B1DE-E3D5-EE45-A368-AC6F6039E47F}"/>
              </a:ext>
            </a:extLst>
          </p:cNvPr>
          <p:cNvSpPr>
            <a:spLocks noGrp="1"/>
          </p:cNvSpPr>
          <p:nvPr>
            <p:ph type="title"/>
          </p:nvPr>
        </p:nvSpPr>
        <p:spPr/>
        <p:txBody>
          <a:bodyPr/>
          <a:lstStyle/>
          <a:p>
            <a:r>
              <a:rPr lang="en-US" i="1" dirty="0">
                <a:solidFill>
                  <a:srgbClr val="FF0000"/>
                </a:solidFill>
              </a:rPr>
              <a:t>DRAFT</a:t>
            </a:r>
            <a:r>
              <a:rPr lang="en-US" dirty="0"/>
              <a:t> Approach from TC20/SC14</a:t>
            </a:r>
          </a:p>
        </p:txBody>
      </p:sp>
      <p:sp>
        <p:nvSpPr>
          <p:cNvPr id="3" name="Content Placeholder 2">
            <a:extLst>
              <a:ext uri="{FF2B5EF4-FFF2-40B4-BE49-F238E27FC236}">
                <a16:creationId xmlns:a16="http://schemas.microsoft.com/office/drawing/2014/main" id="{430222B8-5DE0-4D48-93F1-0CC22DABC380}"/>
              </a:ext>
            </a:extLst>
          </p:cNvPr>
          <p:cNvSpPr>
            <a:spLocks noGrp="1"/>
          </p:cNvSpPr>
          <p:nvPr>
            <p:ph idx="1"/>
          </p:nvPr>
        </p:nvSpPr>
        <p:spPr>
          <a:xfrm>
            <a:off x="457200" y="932675"/>
            <a:ext cx="8229600" cy="5193489"/>
          </a:xfrm>
        </p:spPr>
        <p:txBody>
          <a:bodyPr/>
          <a:lstStyle/>
          <a:p>
            <a:pPr marL="0" indent="0">
              <a:buNone/>
            </a:pPr>
            <a:r>
              <a:rPr lang="en-US" sz="2800" dirty="0"/>
              <a:t>For the Purposes of A Reference Architecture for Space - Physical Viewpoint. The primary </a:t>
            </a:r>
            <a:r>
              <a:rPr lang="en-US" sz="2800" u="sng" dirty="0"/>
              <a:t>physical objects</a:t>
            </a:r>
            <a:r>
              <a:rPr lang="en-US" sz="2800" dirty="0"/>
              <a:t> are</a:t>
            </a:r>
          </a:p>
          <a:p>
            <a:pPr lvl="0"/>
            <a:r>
              <a:rPr lang="en-US" sz="2800" dirty="0"/>
              <a:t>Space Object</a:t>
            </a:r>
          </a:p>
          <a:p>
            <a:pPr lvl="1"/>
            <a:r>
              <a:rPr lang="en-US" sz="2000" dirty="0"/>
              <a:t>A physical node in space, it provides a service or product via an Earth Object or to/from another Space Object (examples: Spacecraft, Lunar Habitat, relay S/C).</a:t>
            </a:r>
          </a:p>
          <a:p>
            <a:pPr lvl="0"/>
            <a:r>
              <a:rPr lang="en-US" sz="2800" dirty="0"/>
              <a:t>Earth Object</a:t>
            </a:r>
          </a:p>
          <a:p>
            <a:pPr lvl="1"/>
            <a:r>
              <a:rPr lang="en-US" sz="2000" dirty="0"/>
              <a:t>A physical node on Earth, it provides or receives a service or product for a Space Object or a Launch Object and may also </a:t>
            </a:r>
            <a:r>
              <a:rPr lang="en-US" sz="2000" u="sng" dirty="0"/>
              <a:t>deliver space services to a non-space consumer of services</a:t>
            </a:r>
            <a:r>
              <a:rPr lang="en-US" sz="2000" dirty="0"/>
              <a:t> (examples: Mission Control Center, Satellite TV ground station, Launch Complex)</a:t>
            </a:r>
          </a:p>
          <a:p>
            <a:pPr lvl="0"/>
            <a:r>
              <a:rPr lang="en-US" sz="2800" dirty="0"/>
              <a:t>Launch Object</a:t>
            </a:r>
          </a:p>
          <a:p>
            <a:pPr lvl="1"/>
            <a:r>
              <a:rPr lang="en-US" sz="2000" dirty="0"/>
              <a:t>A physical node that moves Space Objects as its primary service (example: Launch Vehicles)</a:t>
            </a:r>
          </a:p>
          <a:p>
            <a:pPr marL="0" indent="0">
              <a:buNone/>
            </a:pPr>
            <a:endParaRPr lang="en-US" dirty="0"/>
          </a:p>
        </p:txBody>
      </p:sp>
    </p:spTree>
    <p:extLst>
      <p:ext uri="{BB962C8B-B14F-4D97-AF65-F5344CB8AC3E}">
        <p14:creationId xmlns:p14="http://schemas.microsoft.com/office/powerpoint/2010/main" val="4093151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8B1DE-E3D5-EE45-A368-AC6F6039E47F}"/>
              </a:ext>
            </a:extLst>
          </p:cNvPr>
          <p:cNvSpPr>
            <a:spLocks noGrp="1"/>
          </p:cNvSpPr>
          <p:nvPr>
            <p:ph type="title"/>
          </p:nvPr>
        </p:nvSpPr>
        <p:spPr/>
        <p:txBody>
          <a:bodyPr/>
          <a:lstStyle/>
          <a:p>
            <a:r>
              <a:rPr lang="en-US" i="1" dirty="0">
                <a:solidFill>
                  <a:srgbClr val="FF0000"/>
                </a:solidFill>
              </a:rPr>
              <a:t>DRAFT</a:t>
            </a:r>
            <a:r>
              <a:rPr lang="en-US" dirty="0"/>
              <a:t> Approach from TC20/SC14</a:t>
            </a:r>
          </a:p>
        </p:txBody>
      </p:sp>
      <p:sp>
        <p:nvSpPr>
          <p:cNvPr id="3" name="Content Placeholder 2">
            <a:extLst>
              <a:ext uri="{FF2B5EF4-FFF2-40B4-BE49-F238E27FC236}">
                <a16:creationId xmlns:a16="http://schemas.microsoft.com/office/drawing/2014/main" id="{430222B8-5DE0-4D48-93F1-0CC22DABC380}"/>
              </a:ext>
            </a:extLst>
          </p:cNvPr>
          <p:cNvSpPr>
            <a:spLocks noGrp="1"/>
          </p:cNvSpPr>
          <p:nvPr>
            <p:ph idx="1"/>
          </p:nvPr>
        </p:nvSpPr>
        <p:spPr>
          <a:xfrm>
            <a:off x="457200" y="932675"/>
            <a:ext cx="8229600" cy="5491915"/>
          </a:xfrm>
        </p:spPr>
        <p:txBody>
          <a:bodyPr/>
          <a:lstStyle/>
          <a:p>
            <a:r>
              <a:rPr lang="en-US" dirty="0"/>
              <a:t>The primary </a:t>
            </a:r>
            <a:r>
              <a:rPr lang="en-US" u="sng" dirty="0"/>
              <a:t>attributes</a:t>
            </a:r>
            <a:r>
              <a:rPr lang="en-US" dirty="0"/>
              <a:t> of the Space Domain Physical Viewpoint are</a:t>
            </a:r>
          </a:p>
          <a:p>
            <a:pPr lvl="1"/>
            <a:r>
              <a:rPr lang="en-US" dirty="0"/>
              <a:t>Mass</a:t>
            </a:r>
          </a:p>
          <a:p>
            <a:pPr lvl="1"/>
            <a:r>
              <a:rPr lang="en-US" dirty="0"/>
              <a:t>Volume </a:t>
            </a:r>
          </a:p>
          <a:p>
            <a:pPr lvl="1"/>
            <a:r>
              <a:rPr lang="en-US" dirty="0"/>
              <a:t>Propulsion</a:t>
            </a:r>
          </a:p>
          <a:p>
            <a:pPr lvl="1"/>
            <a:r>
              <a:rPr lang="en-US" dirty="0"/>
              <a:t>Power (required / provided)</a:t>
            </a:r>
          </a:p>
          <a:p>
            <a:pPr lvl="1"/>
            <a:r>
              <a:rPr lang="en-US" dirty="0"/>
              <a:t>Sensor</a:t>
            </a:r>
          </a:p>
          <a:p>
            <a:pPr lvl="1"/>
            <a:r>
              <a:rPr lang="en-US" dirty="0"/>
              <a:t>Effectors </a:t>
            </a:r>
          </a:p>
          <a:p>
            <a:pPr lvl="1"/>
            <a:r>
              <a:rPr lang="en-US" dirty="0"/>
              <a:t>Physical interfaces </a:t>
            </a:r>
          </a:p>
          <a:p>
            <a:pPr lvl="1"/>
            <a:r>
              <a:rPr lang="en-US" dirty="0">
                <a:solidFill>
                  <a:schemeClr val="accent5">
                    <a:lumMod val="50000"/>
                  </a:schemeClr>
                </a:solidFill>
              </a:rPr>
              <a:t>Location</a:t>
            </a:r>
          </a:p>
          <a:p>
            <a:pPr lvl="1"/>
            <a:r>
              <a:rPr lang="en-US" dirty="0">
                <a:solidFill>
                  <a:schemeClr val="accent5">
                    <a:lumMod val="50000"/>
                  </a:schemeClr>
                </a:solidFill>
              </a:rPr>
              <a:t>Velocity</a:t>
            </a:r>
          </a:p>
          <a:p>
            <a:pPr lvl="1"/>
            <a:r>
              <a:rPr lang="en-US" dirty="0">
                <a:solidFill>
                  <a:schemeClr val="accent5">
                    <a:lumMod val="50000"/>
                  </a:schemeClr>
                </a:solidFill>
              </a:rPr>
              <a:t>Trajectory/orbit</a:t>
            </a:r>
          </a:p>
          <a:p>
            <a:pPr lvl="1"/>
            <a:r>
              <a:rPr lang="en-US" dirty="0">
                <a:solidFill>
                  <a:schemeClr val="accent5">
                    <a:lumMod val="50000"/>
                  </a:schemeClr>
                </a:solidFill>
              </a:rPr>
              <a:t>Environment</a:t>
            </a:r>
          </a:p>
          <a:p>
            <a:pPr lvl="1"/>
            <a:endParaRPr lang="en-US" dirty="0">
              <a:solidFill>
                <a:schemeClr val="accent5">
                  <a:lumMod val="50000"/>
                </a:schemeClr>
              </a:solidFill>
            </a:endParaRPr>
          </a:p>
          <a:p>
            <a:pPr lvl="1"/>
            <a:r>
              <a:rPr lang="en-US" i="1" dirty="0">
                <a:solidFill>
                  <a:schemeClr val="accent5">
                    <a:lumMod val="50000"/>
                  </a:schemeClr>
                </a:solidFill>
              </a:rPr>
              <a:t>Items in blue are already considered in CCSDS Connectivity viewpoint, but not fully elaborated</a:t>
            </a:r>
          </a:p>
          <a:p>
            <a:endParaRPr lang="en-US" dirty="0"/>
          </a:p>
        </p:txBody>
      </p:sp>
    </p:spTree>
    <p:extLst>
      <p:ext uri="{BB962C8B-B14F-4D97-AF65-F5344CB8AC3E}">
        <p14:creationId xmlns:p14="http://schemas.microsoft.com/office/powerpoint/2010/main" val="1239083721"/>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2ee15c208980d92d158651cf7e877f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2.xml><?xml version="1.0" encoding="utf-8"?>
<ds:datastoreItem xmlns:ds="http://schemas.openxmlformats.org/officeDocument/2006/customXml" ds:itemID="{3AF14BD0-ED18-40F8-BACF-92E33194557B}">
  <ds:schemaRefs>
    <ds:schemaRef ds:uri="http://purl.org/dc/elements/1.1/"/>
    <ds:schemaRef ds:uri="http://schemas.openxmlformats.org/package/2006/metadata/core-properties"/>
    <ds:schemaRef ds:uri="http://purl.org/dc/dcmitype/"/>
    <ds:schemaRef ds:uri="http://purl.org/dc/terms/"/>
    <ds:schemaRef ds:uri="http://schemas.microsoft.com/office/2006/documentManagement/types"/>
    <ds:schemaRef ds:uri="http://www.w3.org/XML/1998/namespac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095D1A75-7865-403F-A0D1-03B2E52DA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24531</TotalTime>
  <Pages>51</Pages>
  <Words>2442</Words>
  <Application>Microsoft Macintosh PowerPoint</Application>
  <PresentationFormat>Letter Paper (8.5x11 in)</PresentationFormat>
  <Paragraphs>166</Paragraphs>
  <Slides>14</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ArialMT</vt:lpstr>
      <vt:lpstr>Times New Roman</vt:lpstr>
      <vt:lpstr>TMOD Presentations</vt:lpstr>
      <vt:lpstr>1_TMOD Presentations</vt:lpstr>
      <vt:lpstr>PowerPoint Presentation</vt:lpstr>
      <vt:lpstr>CESG-R-2020-03-001 Status Overview</vt:lpstr>
      <vt:lpstr>PowerPoint Presentation</vt:lpstr>
      <vt:lpstr>PowerPoint Presentation</vt:lpstr>
      <vt:lpstr>PowerPoint Presentation</vt:lpstr>
      <vt:lpstr>CESG-R-2020-03-001 Proposed Resolution</vt:lpstr>
      <vt:lpstr>BACKUP MATERIALS</vt:lpstr>
      <vt:lpstr>DRAFT Approach from TC20/SC14</vt:lpstr>
      <vt:lpstr>DRAFT Approach from TC20/SC14</vt:lpstr>
      <vt:lpstr>DRAFT Approach from TC20/SC14</vt:lpstr>
      <vt:lpstr>PowerPoint Presentation</vt:lpstr>
      <vt:lpstr>PowerPoint Presentation</vt:lpstr>
      <vt:lpstr>PowerPoint Presentation</vt:lpstr>
      <vt:lpstr>PowerPoint Presentation</vt:lpstr>
    </vt:vector>
  </TitlesOfParts>
  <Company>NASA Headquarters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Hooke;Hamkins, Jon (3320)</dc:creator>
  <cp:lastModifiedBy>Peter Shames</cp:lastModifiedBy>
  <cp:revision>1716</cp:revision>
  <cp:lastPrinted>2017-11-03T00:14:43Z</cp:lastPrinted>
  <dcterms:created xsi:type="dcterms:W3CDTF">1998-05-20T16:00:08Z</dcterms:created>
  <dcterms:modified xsi:type="dcterms:W3CDTF">2020-03-12T21:24:55Z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