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6"/>
  </p:notesMasterIdLst>
  <p:handoutMasterIdLst>
    <p:handoutMasterId r:id="rId17"/>
  </p:handoutMasterIdLst>
  <p:sldIdLst>
    <p:sldId id="2787" r:id="rId6"/>
    <p:sldId id="2830" r:id="rId7"/>
    <p:sldId id="2867" r:id="rId8"/>
    <p:sldId id="2856" r:id="rId9"/>
    <p:sldId id="2869" r:id="rId10"/>
    <p:sldId id="2868" r:id="rId11"/>
    <p:sldId id="276" r:id="rId12"/>
    <p:sldId id="2870" r:id="rId13"/>
    <p:sldId id="310" r:id="rId14"/>
    <p:sldId id="309" r:id="rId15"/>
  </p:sldIdLst>
  <p:sldSz cx="12192000" cy="6858000"/>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D60093"/>
    <a:srgbClr val="005394"/>
    <a:srgbClr val="D70093"/>
    <a:srgbClr val="EAEEFF"/>
    <a:srgbClr val="000099"/>
    <a:srgbClr val="FF9900"/>
    <a:srgbClr val="FF0066"/>
    <a:srgbClr val="0033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60" autoAdjust="0"/>
    <p:restoredTop sz="93692" autoAdjust="0"/>
  </p:normalViewPr>
  <p:slideViewPr>
    <p:cSldViewPr>
      <p:cViewPr varScale="1">
        <p:scale>
          <a:sx n="123" d="100"/>
          <a:sy n="123" d="100"/>
        </p:scale>
        <p:origin x="208" y="224"/>
      </p:cViewPr>
      <p:guideLst>
        <p:guide orient="horz" pos="792"/>
        <p:guide pos="3840"/>
      </p:guideLst>
    </p:cSldViewPr>
  </p:slideViewPr>
  <p:outlineViewPr>
    <p:cViewPr>
      <p:scale>
        <a:sx n="33" d="100"/>
        <a:sy n="33" d="100"/>
      </p:scale>
      <p:origin x="0" y="-1876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106363" y="752475"/>
            <a:ext cx="6594475"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106363" y="752475"/>
            <a:ext cx="6594475" cy="3709988"/>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869882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AB1749A-D423-CE4C-8931-913BC916C5B6}"/>
              </a:ext>
            </a:extLst>
          </p:cNvPr>
          <p:cNvSpPr>
            <a:spLocks noGrp="1" noChangeArrowheads="1"/>
          </p:cNvSpPr>
          <p:nvPr>
            <p:ph type="sldNum"/>
          </p:nvPr>
        </p:nvSpPr>
        <p:spPr>
          <a:ln/>
        </p:spPr>
        <p:txBody>
          <a:bodyPr/>
          <a:lstStyle/>
          <a:p>
            <a:fld id="{F3AB6807-2398-4B4C-847C-694E81872AF6}" type="slidenum">
              <a:rPr lang="en-GB" altLang="en-US"/>
              <a:pPr/>
              <a:t>3</a:t>
            </a:fld>
            <a:endParaRPr lang="en-GB" altLang="en-US"/>
          </a:p>
        </p:txBody>
      </p:sp>
      <p:sp>
        <p:nvSpPr>
          <p:cNvPr id="26625" name="Text Box 1">
            <a:extLst>
              <a:ext uri="{FF2B5EF4-FFF2-40B4-BE49-F238E27FC236}">
                <a16:creationId xmlns:a16="http://schemas.microsoft.com/office/drawing/2014/main" id="{59D7C00B-CB6F-2C46-97F4-1E8A9ADC6DE0}"/>
              </a:ext>
            </a:extLst>
          </p:cNvPr>
          <p:cNvSpPr txBox="1">
            <a:spLocks noGrp="1" noRot="1" noChangeAspect="1" noChangeArrowheads="1"/>
          </p:cNvSpPr>
          <p:nvPr>
            <p:ph type="sldImg"/>
          </p:nvPr>
        </p:nvSpPr>
        <p:spPr bwMode="auto">
          <a:xfrm>
            <a:off x="534988" y="763588"/>
            <a:ext cx="6700837"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Text Box 2">
            <a:extLst>
              <a:ext uri="{FF2B5EF4-FFF2-40B4-BE49-F238E27FC236}">
                <a16:creationId xmlns:a16="http://schemas.microsoft.com/office/drawing/2014/main" id="{84AECC00-1E10-3E47-AD44-131CB208BED0}"/>
              </a:ext>
            </a:extLst>
          </p:cNvPr>
          <p:cNvSpPr txBox="1">
            <a:spLocks noGrp="1" noChangeArrowheads="1"/>
          </p:cNvSpPr>
          <p:nvPr>
            <p:ph type="body" idx="1"/>
          </p:nvPr>
        </p:nvSpPr>
        <p:spPr bwMode="auto">
          <a:xfrm>
            <a:off x="777875" y="4776788"/>
            <a:ext cx="6216650" cy="4524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039023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B4D65B4-06CB-D242-8DAE-0DF1587B36EE}"/>
              </a:ext>
            </a:extLst>
          </p:cNvPr>
          <p:cNvSpPr>
            <a:spLocks noGrp="1" noChangeArrowheads="1"/>
          </p:cNvSpPr>
          <p:nvPr>
            <p:ph type="sldNum"/>
          </p:nvPr>
        </p:nvSpPr>
        <p:spPr>
          <a:ln/>
        </p:spPr>
        <p:txBody>
          <a:bodyPr/>
          <a:lstStyle/>
          <a:p>
            <a:fld id="{1914503D-2E17-EA43-8781-AED4194C3640}" type="slidenum">
              <a:rPr lang="en-GB" altLang="en-US"/>
              <a:pPr/>
              <a:t>6</a:t>
            </a:fld>
            <a:endParaRPr lang="en-GB" altLang="en-US"/>
          </a:p>
        </p:txBody>
      </p:sp>
      <p:sp>
        <p:nvSpPr>
          <p:cNvPr id="45057" name="Text Box 1">
            <a:extLst>
              <a:ext uri="{FF2B5EF4-FFF2-40B4-BE49-F238E27FC236}">
                <a16:creationId xmlns:a16="http://schemas.microsoft.com/office/drawing/2014/main" id="{8822C8C6-556F-4E4B-958F-8DF1FAF7EFDD}"/>
              </a:ext>
            </a:extLst>
          </p:cNvPr>
          <p:cNvSpPr txBox="1">
            <a:spLocks noGrp="1" noRot="1" noChangeAspect="1" noChangeArrowheads="1"/>
          </p:cNvSpPr>
          <p:nvPr>
            <p:ph type="sldImg"/>
          </p:nvPr>
        </p:nvSpPr>
        <p:spPr bwMode="auto">
          <a:xfrm>
            <a:off x="534988" y="763588"/>
            <a:ext cx="6700837"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Text Box 2">
            <a:extLst>
              <a:ext uri="{FF2B5EF4-FFF2-40B4-BE49-F238E27FC236}">
                <a16:creationId xmlns:a16="http://schemas.microsoft.com/office/drawing/2014/main" id="{E247E4EE-C78D-994F-B866-76DD76D97603}"/>
              </a:ext>
            </a:extLst>
          </p:cNvPr>
          <p:cNvSpPr txBox="1">
            <a:spLocks noGrp="1" noChangeArrowheads="1"/>
          </p:cNvSpPr>
          <p:nvPr>
            <p:ph type="body" idx="1"/>
          </p:nvPr>
        </p:nvSpPr>
        <p:spPr bwMode="auto">
          <a:xfrm>
            <a:off x="777875" y="4776788"/>
            <a:ext cx="6216650" cy="4524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681120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55E8A26-E9AB-A84D-981C-7721201C4648}"/>
              </a:ext>
            </a:extLst>
          </p:cNvPr>
          <p:cNvSpPr>
            <a:spLocks noGrp="1" noChangeArrowheads="1"/>
          </p:cNvSpPr>
          <p:nvPr>
            <p:ph type="sldNum"/>
          </p:nvPr>
        </p:nvSpPr>
        <p:spPr>
          <a:ln/>
        </p:spPr>
        <p:txBody>
          <a:bodyPr/>
          <a:lstStyle/>
          <a:p>
            <a:fld id="{75A7507F-98CC-1047-8D29-7938FE013EFC}" type="slidenum">
              <a:rPr lang="en-GB" altLang="en-US"/>
              <a:pPr/>
              <a:t>7</a:t>
            </a:fld>
            <a:endParaRPr lang="en-GB" altLang="en-US"/>
          </a:p>
        </p:txBody>
      </p:sp>
      <p:sp>
        <p:nvSpPr>
          <p:cNvPr id="47105" name="Text Box 1">
            <a:extLst>
              <a:ext uri="{FF2B5EF4-FFF2-40B4-BE49-F238E27FC236}">
                <a16:creationId xmlns:a16="http://schemas.microsoft.com/office/drawing/2014/main" id="{C03ED600-B27E-934E-B1BD-3A71C4B38F08}"/>
              </a:ext>
            </a:extLst>
          </p:cNvPr>
          <p:cNvSpPr txBox="1">
            <a:spLocks noGrp="1" noRot="1" noChangeAspect="1" noChangeArrowheads="1"/>
          </p:cNvSpPr>
          <p:nvPr>
            <p:ph type="sldImg"/>
          </p:nvPr>
        </p:nvSpPr>
        <p:spPr bwMode="auto">
          <a:xfrm>
            <a:off x="534988" y="763588"/>
            <a:ext cx="6700837"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Text Box 2">
            <a:extLst>
              <a:ext uri="{FF2B5EF4-FFF2-40B4-BE49-F238E27FC236}">
                <a16:creationId xmlns:a16="http://schemas.microsoft.com/office/drawing/2014/main" id="{72B1CC30-455B-4249-80D6-51CD9B65C318}"/>
              </a:ext>
            </a:extLst>
          </p:cNvPr>
          <p:cNvSpPr txBox="1">
            <a:spLocks noGrp="1" noChangeArrowheads="1"/>
          </p:cNvSpPr>
          <p:nvPr>
            <p:ph type="body" idx="1"/>
          </p:nvPr>
        </p:nvSpPr>
        <p:spPr bwMode="auto">
          <a:xfrm>
            <a:off x="777875" y="4776788"/>
            <a:ext cx="6216650" cy="4524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18906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1" y="2814520"/>
            <a:ext cx="10863100"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EF3A-A90D-EE4A-A644-01462FF7F7B1}"/>
              </a:ext>
            </a:extLst>
          </p:cNvPr>
          <p:cNvSpPr>
            <a:spLocks noGrp="1"/>
          </p:cNvSpPr>
          <p:nvPr>
            <p:ph type="title"/>
          </p:nvPr>
        </p:nvSpPr>
        <p:spPr>
          <a:xfrm>
            <a:off x="608641" y="273629"/>
            <a:ext cx="8747520" cy="1142040"/>
          </a:xfrm>
        </p:spPr>
        <p:txBody>
          <a:bodyPr/>
          <a:lstStyle/>
          <a:p>
            <a:r>
              <a:rPr lang="en-US"/>
              <a:t>Click to edit Master title style</a:t>
            </a:r>
          </a:p>
        </p:txBody>
      </p:sp>
    </p:spTree>
    <p:extLst>
      <p:ext uri="{BB962C8B-B14F-4D97-AF65-F5344CB8AC3E}">
        <p14:creationId xmlns:p14="http://schemas.microsoft.com/office/powerpoint/2010/main" val="257152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A5770-A2CA-A64A-9473-2FB8F5A2A8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4BC5F8-531B-AD4B-B42F-E675E02F5A5A}"/>
              </a:ext>
            </a:extLst>
          </p:cNvPr>
          <p:cNvSpPr>
            <a:spLocks noGrp="1"/>
          </p:cNvSpPr>
          <p:nvPr>
            <p:ph type="dt" idx="10"/>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00128203-A036-2F42-BD0E-C30A7E28A455}"/>
              </a:ext>
            </a:extLst>
          </p:cNvPr>
          <p:cNvSpPr>
            <a:spLocks noGrp="1"/>
          </p:cNvSpPr>
          <p:nvPr>
            <p:ph type="sldNum" idx="11"/>
          </p:nvPr>
        </p:nvSpPr>
        <p:spPr/>
        <p:txBody>
          <a:bodyPr/>
          <a:lstStyle>
            <a:lvl1pPr>
              <a:defRPr/>
            </a:lvl1pPr>
          </a:lstStyle>
          <a:p>
            <a:fld id="{81ADD330-0C57-9E4B-837A-5BE5940C4660}" type="slidenum">
              <a:rPr lang="en-GB" altLang="en-US"/>
              <a:pPr/>
              <a:t>‹#›</a:t>
            </a:fld>
            <a:endParaRPr lang="en-GB" altLang="en-US"/>
          </a:p>
        </p:txBody>
      </p:sp>
    </p:spTree>
    <p:extLst>
      <p:ext uri="{BB962C8B-B14F-4D97-AF65-F5344CB8AC3E}">
        <p14:creationId xmlns:p14="http://schemas.microsoft.com/office/powerpoint/2010/main" val="38331782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325766" y="202981"/>
            <a:ext cx="2032148" cy="6705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3228428" y="6194160"/>
            <a:ext cx="5553873" cy="54875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1003"/>
          <p:cNvSpPr>
            <a:spLocks noChangeArrowheads="1"/>
          </p:cNvSpPr>
          <p:nvPr userDrawn="1"/>
        </p:nvSpPr>
        <p:spPr bwMode="auto">
          <a:xfrm>
            <a:off x="10499773" y="6578210"/>
            <a:ext cx="11435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a:solidFill>
                  <a:schemeClr val="tx1"/>
                </a:solidFill>
              </a:rPr>
              <a:t>28 Oct 2019 - </a:t>
            </a:r>
            <a:fld id="{A695BC2C-BEAC-4E31-AADE-93F4F0C57784}" type="slidenum">
              <a:rPr lang="en-US" sz="1000" smtClean="0">
                <a:solidFill>
                  <a:schemeClr val="tx1"/>
                </a:solidFill>
              </a:rPr>
              <a:pPr defTabSz="820738" eaLnBrk="0" hangingPunct="0">
                <a:defRPr/>
              </a:pPr>
              <a:t>‹#›</a:t>
            </a:fld>
            <a:endParaRPr lang="en-US" sz="1000" dirty="0">
              <a:solidFill>
                <a:schemeClr val="tx1"/>
              </a:solidFill>
            </a:endParaRPr>
          </a:p>
        </p:txBody>
      </p:sp>
      <p:sp>
        <p:nvSpPr>
          <p:cNvPr id="7" name="Rectangle 1003"/>
          <p:cNvSpPr>
            <a:spLocks noChangeArrowheads="1"/>
          </p:cNvSpPr>
          <p:nvPr userDrawn="1"/>
        </p:nvSpPr>
        <p:spPr bwMode="auto">
          <a:xfrm>
            <a:off x="4867041" y="6578210"/>
            <a:ext cx="1196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aseline="0" dirty="0">
                <a:solidFill>
                  <a:schemeClr val="tx1"/>
                </a:solidFill>
              </a:rPr>
              <a:t>SEA Area Report</a:t>
            </a:r>
            <a:endParaRPr lang="en-US" sz="1000" dirty="0">
              <a:solidFill>
                <a:schemeClr val="tx1"/>
              </a:solidFill>
            </a:endParaRPr>
          </a:p>
        </p:txBody>
      </p:sp>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sanaregistry.or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62739" y="2584090"/>
            <a:ext cx="7104925" cy="3477875"/>
          </a:xfrm>
          <a:prstGeom prst="rect">
            <a:avLst/>
          </a:prstGeom>
          <a:noFill/>
        </p:spPr>
        <p:txBody>
          <a:bodyPr wrap="square" rtlCol="0">
            <a:spAutoFit/>
          </a:bodyPr>
          <a:lstStyle/>
          <a:p>
            <a:r>
              <a:rPr lang="en-US" sz="2800" dirty="0"/>
              <a:t>Systems Engineering Area (SEA)</a:t>
            </a:r>
          </a:p>
          <a:p>
            <a:r>
              <a:rPr lang="en-US" sz="2800" dirty="0"/>
              <a:t>Area Report</a:t>
            </a:r>
          </a:p>
          <a:p>
            <a:br>
              <a:rPr lang="en-US" sz="2800" dirty="0"/>
            </a:br>
            <a:r>
              <a:rPr lang="en-US" sz="2800" dirty="0"/>
              <a:t>SANA and SANA Steering Group (SSG)</a:t>
            </a:r>
          </a:p>
          <a:p>
            <a:endParaRPr lang="en-US" sz="2800" dirty="0"/>
          </a:p>
          <a:p>
            <a:r>
              <a:rPr lang="en-US" b="0" dirty="0"/>
              <a:t>Peter Shames (Area Director)</a:t>
            </a:r>
          </a:p>
          <a:p>
            <a:r>
              <a:rPr lang="en-US" b="0" dirty="0"/>
              <a:t>Hiroshi Takeuchi (Deputy Area Director)</a:t>
            </a:r>
          </a:p>
          <a:p>
            <a:endParaRPr lang="en-US" b="0" dirty="0"/>
          </a:p>
          <a:p>
            <a:endParaRPr lang="en-US" b="0" dirty="0"/>
          </a:p>
          <a:p>
            <a:r>
              <a:rPr lang="en-US" dirty="0"/>
              <a:t>October 2019 – CMC Meeting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DF621-AA9E-1D4D-A1E6-7AD0614D0BAA}"/>
              </a:ext>
            </a:extLst>
          </p:cNvPr>
          <p:cNvSpPr>
            <a:spLocks noGrp="1"/>
          </p:cNvSpPr>
          <p:nvPr>
            <p:ph type="title"/>
          </p:nvPr>
        </p:nvSpPr>
        <p:spPr>
          <a:xfrm>
            <a:off x="851815" y="318195"/>
            <a:ext cx="10515600" cy="1325563"/>
          </a:xfrm>
        </p:spPr>
        <p:txBody>
          <a:bodyPr/>
          <a:lstStyle/>
          <a:p>
            <a:r>
              <a:rPr lang="en-US" i="1" dirty="0">
                <a:solidFill>
                  <a:srgbClr val="FF0000"/>
                </a:solidFill>
              </a:rPr>
              <a:t>Proposed</a:t>
            </a:r>
            <a:r>
              <a:rPr lang="en-US" dirty="0"/>
              <a:t> Registry Creation / Approval Process</a:t>
            </a:r>
          </a:p>
        </p:txBody>
      </p:sp>
      <p:sp>
        <p:nvSpPr>
          <p:cNvPr id="3" name="Content Placeholder 2">
            <a:extLst>
              <a:ext uri="{FF2B5EF4-FFF2-40B4-BE49-F238E27FC236}">
                <a16:creationId xmlns:a16="http://schemas.microsoft.com/office/drawing/2014/main" id="{47782828-73DC-5540-A75C-23D8493CE1F5}"/>
              </a:ext>
            </a:extLst>
          </p:cNvPr>
          <p:cNvSpPr>
            <a:spLocks noGrp="1"/>
          </p:cNvSpPr>
          <p:nvPr>
            <p:ph idx="1"/>
          </p:nvPr>
        </p:nvSpPr>
        <p:spPr>
          <a:xfrm>
            <a:off x="838200" y="1527242"/>
            <a:ext cx="10515600" cy="4805363"/>
          </a:xfrm>
        </p:spPr>
        <p:txBody>
          <a:bodyPr>
            <a:normAutofit fontScale="92500" lnSpcReduction="20000"/>
          </a:bodyPr>
          <a:lstStyle/>
          <a:p>
            <a:r>
              <a:rPr lang="en-US" dirty="0"/>
              <a:t>Define registry in White Book before first Agency review</a:t>
            </a:r>
          </a:p>
          <a:p>
            <a:pPr lvl="1">
              <a:spcBef>
                <a:spcPts val="400"/>
              </a:spcBef>
            </a:pPr>
            <a:r>
              <a:rPr lang="en-US" dirty="0"/>
              <a:t>WG: Create registry spec and work details with SANA operator</a:t>
            </a:r>
          </a:p>
          <a:p>
            <a:pPr lvl="1">
              <a:spcBef>
                <a:spcPts val="400"/>
              </a:spcBef>
            </a:pPr>
            <a:r>
              <a:rPr lang="en-US" dirty="0"/>
              <a:t>SANA: Create Beta registry before first RB review</a:t>
            </a:r>
          </a:p>
          <a:p>
            <a:pPr lvl="1">
              <a:spcBef>
                <a:spcPts val="400"/>
              </a:spcBef>
            </a:pPr>
            <a:r>
              <a:rPr lang="en-US" dirty="0"/>
              <a:t>CESG : Verify that Beta registry exists before approving doc for initial review</a:t>
            </a:r>
          </a:p>
          <a:p>
            <a:endParaRPr lang="en-US" dirty="0"/>
          </a:p>
          <a:p>
            <a:r>
              <a:rPr lang="en-US" dirty="0"/>
              <a:t>Update registry as needed prior to final RB review / approval</a:t>
            </a:r>
          </a:p>
          <a:p>
            <a:pPr lvl="1">
              <a:spcBef>
                <a:spcPts val="400"/>
              </a:spcBef>
            </a:pPr>
            <a:r>
              <a:rPr lang="en-US" dirty="0"/>
              <a:t>WG: Work with SANA to make any needed changes to registry</a:t>
            </a:r>
          </a:p>
          <a:p>
            <a:pPr lvl="1">
              <a:spcBef>
                <a:spcPts val="400"/>
              </a:spcBef>
            </a:pPr>
            <a:r>
              <a:rPr lang="en-US" dirty="0"/>
              <a:t>WG: Prior to request for final review / approval to publish notify SANA</a:t>
            </a:r>
          </a:p>
          <a:p>
            <a:pPr lvl="1">
              <a:spcBef>
                <a:spcPts val="400"/>
              </a:spcBef>
            </a:pPr>
            <a:r>
              <a:rPr lang="en-US" dirty="0"/>
              <a:t>SANA: transition registry from Beta to Provisional</a:t>
            </a:r>
          </a:p>
          <a:p>
            <a:pPr lvl="1">
              <a:spcBef>
                <a:spcPts val="400"/>
              </a:spcBef>
            </a:pPr>
            <a:r>
              <a:rPr lang="en-US" dirty="0"/>
              <a:t>CESG : Verify that Provisional registry exists before approving doc for final review</a:t>
            </a:r>
          </a:p>
          <a:p>
            <a:endParaRPr lang="en-US" dirty="0"/>
          </a:p>
          <a:p>
            <a:r>
              <a:rPr lang="en-US" dirty="0"/>
              <a:t>Mark registry as Approved when document is published</a:t>
            </a:r>
          </a:p>
          <a:p>
            <a:pPr lvl="1">
              <a:spcBef>
                <a:spcPts val="400"/>
              </a:spcBef>
            </a:pPr>
            <a:r>
              <a:rPr lang="en-US" dirty="0"/>
              <a:t>Secretariat: Notify SANA to mark registry as Approved once doc is published</a:t>
            </a:r>
          </a:p>
          <a:p>
            <a:pPr lvl="1">
              <a:spcBef>
                <a:spcPts val="400"/>
              </a:spcBef>
            </a:pPr>
            <a:r>
              <a:rPr lang="en-US" dirty="0"/>
              <a:t>SANA: Mark registry and cleared contents as Approved</a:t>
            </a:r>
          </a:p>
          <a:p>
            <a:pPr lvl="1">
              <a:spcBef>
                <a:spcPts val="400"/>
              </a:spcBef>
            </a:pPr>
            <a:r>
              <a:rPr lang="en-US" dirty="0"/>
              <a:t>NOTE: some contents may remain as Provisional until state change is requested by WG</a:t>
            </a:r>
          </a:p>
          <a:p>
            <a:endParaRPr lang="en-US" dirty="0"/>
          </a:p>
        </p:txBody>
      </p:sp>
    </p:spTree>
    <p:extLst>
      <p:ext uri="{BB962C8B-B14F-4D97-AF65-F5344CB8AC3E}">
        <p14:creationId xmlns:p14="http://schemas.microsoft.com/office/powerpoint/2010/main" val="344138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t>SEA SANA Steering Group Executive Summary </a:t>
            </a:r>
            <a:endParaRPr lang="en-US" dirty="0"/>
          </a:p>
        </p:txBody>
      </p:sp>
      <p:sp>
        <p:nvSpPr>
          <p:cNvPr id="9" name="AutoShape 2"/>
          <p:cNvSpPr>
            <a:spLocks/>
          </p:cNvSpPr>
          <p:nvPr/>
        </p:nvSpPr>
        <p:spPr bwMode="auto">
          <a:xfrm>
            <a:off x="642490" y="790010"/>
            <a:ext cx="10561375" cy="60679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pPr>
            <a:r>
              <a:rPr lang="en-US" sz="1300" b="0" dirty="0"/>
              <a:t>Achievements for this meeting cycle:</a:t>
            </a:r>
            <a:endParaRPr lang="en-US" sz="1300" b="0" i="1" dirty="0"/>
          </a:p>
          <a:p>
            <a:pPr marL="800100" lvl="1" indent="-342900">
              <a:lnSpc>
                <a:spcPct val="120000"/>
              </a:lnSpc>
              <a:spcBef>
                <a:spcPts val="0"/>
              </a:spcBef>
              <a:buFont typeface="Arial" panose="020B0604020202020204" pitchFamily="34" charset="0"/>
              <a:buChar char="•"/>
            </a:pPr>
            <a:r>
              <a:rPr lang="en-US" sz="1300" b="0" dirty="0"/>
              <a:t>Review SANA Operations report, QSCID implementation status, user acceptance</a:t>
            </a:r>
            <a:endParaRPr lang="en-US" sz="1300" b="0" dirty="0">
              <a:latin typeface="Arial" pitchFamily="34" charset="0"/>
              <a:cs typeface="Arial" pitchFamily="34" charset="0"/>
              <a:sym typeface="Arial" pitchFamily="34" charset="0"/>
            </a:endParaRPr>
          </a:p>
          <a:p>
            <a:pPr marL="800100" lvl="1" indent="-342900">
              <a:lnSpc>
                <a:spcPct val="120000"/>
              </a:lnSpc>
              <a:spcBef>
                <a:spcPts val="0"/>
              </a:spcBef>
              <a:buFont typeface="Arial" panose="020B0604020202020204" pitchFamily="34" charset="0"/>
              <a:buChar char="•"/>
            </a:pPr>
            <a:r>
              <a:rPr lang="en-US" sz="1300" b="0" dirty="0">
                <a:latin typeface="Arial" pitchFamily="34" charset="0"/>
                <a:cs typeface="Arial" pitchFamily="34" charset="0"/>
                <a:sym typeface="Arial" pitchFamily="34" charset="0"/>
              </a:rPr>
              <a:t>R</a:t>
            </a:r>
            <a:r>
              <a:rPr lang="en-US" sz="1300" b="0" dirty="0"/>
              <a:t>eview CCSDS website integration into SANA, discuss remaining issues</a:t>
            </a:r>
          </a:p>
          <a:p>
            <a:pPr marL="800100" lvl="1" indent="-342900">
              <a:lnSpc>
                <a:spcPct val="120000"/>
              </a:lnSpc>
              <a:spcBef>
                <a:spcPts val="0"/>
              </a:spcBef>
              <a:buFont typeface="Arial" panose="020B0604020202020204" pitchFamily="34" charset="0"/>
              <a:buChar char="•"/>
            </a:pPr>
            <a:r>
              <a:rPr lang="en-US" sz="1300" b="0" dirty="0"/>
              <a:t>Discuss work flow issues re registry updates from SANA and WG perspectives</a:t>
            </a:r>
          </a:p>
          <a:p>
            <a:pPr>
              <a:lnSpc>
                <a:spcPct val="120000"/>
              </a:lnSpc>
              <a:spcBef>
                <a:spcPts val="0"/>
              </a:spcBef>
              <a:buSzPct val="95000"/>
            </a:pPr>
            <a:r>
              <a:rPr lang="en-US" sz="1300" b="0" dirty="0"/>
              <a:t>Working Group Status:</a:t>
            </a:r>
            <a:endParaRPr lang="en-US" sz="1300" b="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300" b="0" dirty="0"/>
              <a:t>New QSCID registries are in use, making allocations within frequency bands.  Web interface refinement has been done. See new registries @ </a:t>
            </a:r>
            <a:r>
              <a:rPr lang="en-US" sz="1300" dirty="0">
                <a:hlinkClick r:id="rId3"/>
              </a:rPr>
              <a:t>https://sanaregistry.org/</a:t>
            </a:r>
            <a:endParaRPr lang="en-US" sz="1300" b="0" dirty="0"/>
          </a:p>
          <a:p>
            <a:pPr marL="747713" lvl="1" indent="-290513">
              <a:lnSpc>
                <a:spcPct val="120000"/>
              </a:lnSpc>
              <a:spcBef>
                <a:spcPts val="0"/>
              </a:spcBef>
              <a:buClr>
                <a:srgbClr val="000000"/>
              </a:buClr>
              <a:buSzPct val="95000"/>
              <a:buFont typeface="ArialMT" charset="0"/>
              <a:buChar char="•"/>
            </a:pPr>
            <a:r>
              <a:rPr lang="en-US" sz="1300" b="0" dirty="0"/>
              <a:t>CCSDS website “member” Contacts and Organizations have been imported into SANA, which is now the authoritative source for display.  CCSDS Website pages that access the SANA are deployed and performance is very good.</a:t>
            </a:r>
          </a:p>
          <a:p>
            <a:pPr marL="747713" lvl="1" indent="-290513">
              <a:lnSpc>
                <a:spcPct val="120000"/>
              </a:lnSpc>
              <a:spcBef>
                <a:spcPts val="0"/>
              </a:spcBef>
              <a:buClr>
                <a:srgbClr val="000000"/>
              </a:buClr>
              <a:buSzPct val="95000"/>
              <a:buFont typeface="ArialMT" charset="0"/>
              <a:buChar char="•"/>
            </a:pPr>
            <a:r>
              <a:rPr lang="en-US" sz="1300" b="0" dirty="0"/>
              <a:t>The CCSDS CWE contacts (“users”) are exported to the SANA for use in access control.</a:t>
            </a:r>
          </a:p>
          <a:p>
            <a:pPr>
              <a:lnSpc>
                <a:spcPct val="120000"/>
              </a:lnSpc>
              <a:spcBef>
                <a:spcPts val="0"/>
              </a:spcBef>
              <a:buClr>
                <a:srgbClr val="000000"/>
              </a:buClr>
              <a:buSzPct val="95000"/>
            </a:pPr>
            <a:r>
              <a:rPr lang="en-US" sz="1300" b="0" dirty="0"/>
              <a:t>Interaction with other WGs</a:t>
            </a:r>
          </a:p>
          <a:p>
            <a:pPr marL="628650" lvl="1" indent="-171450">
              <a:lnSpc>
                <a:spcPct val="120000"/>
              </a:lnSpc>
              <a:spcBef>
                <a:spcPts val="0"/>
              </a:spcBef>
              <a:buClr>
                <a:srgbClr val="000000"/>
              </a:buClr>
              <a:buSzPct val="95000"/>
              <a:buFont typeface="Arial" panose="020B0604020202020204" pitchFamily="34" charset="0"/>
              <a:buChar char="•"/>
            </a:pPr>
            <a:r>
              <a:rPr lang="en-US" sz="1300" b="0" dirty="0"/>
              <a:t>MOIMS Nav WG: Nav data providers merged into SANA Organizations registry</a:t>
            </a:r>
          </a:p>
          <a:p>
            <a:pPr marL="628650" lvl="1" indent="-171450">
              <a:lnSpc>
                <a:spcPct val="120000"/>
              </a:lnSpc>
              <a:spcBef>
                <a:spcPts val="0"/>
              </a:spcBef>
              <a:buClr>
                <a:srgbClr val="000000"/>
              </a:buClr>
              <a:buSzPct val="95000"/>
              <a:buFont typeface="Arial" panose="020B0604020202020204" pitchFamily="34" charset="0"/>
              <a:buChar char="•"/>
            </a:pPr>
            <a:r>
              <a:rPr lang="en-US" sz="1300" b="0" dirty="0"/>
              <a:t>SSG: discuss issues with process description, workflow, and SANA registries</a:t>
            </a:r>
          </a:p>
          <a:p>
            <a:pPr>
              <a:lnSpc>
                <a:spcPct val="120000"/>
              </a:lnSpc>
              <a:spcBef>
                <a:spcPts val="0"/>
              </a:spcBef>
              <a:buClr>
                <a:srgbClr val="000000"/>
              </a:buClr>
              <a:buSzPct val="95000"/>
            </a:pPr>
            <a:r>
              <a:rPr lang="en-US" sz="1300" b="0" dirty="0"/>
              <a:t>Problems and Issues:</a:t>
            </a:r>
          </a:p>
          <a:p>
            <a:pPr marL="747713" lvl="1" indent="-290513">
              <a:lnSpc>
                <a:spcPct val="120000"/>
              </a:lnSpc>
              <a:spcBef>
                <a:spcPts val="0"/>
              </a:spcBef>
              <a:buClr>
                <a:srgbClr val="000000"/>
              </a:buClr>
              <a:buSzPct val="95000"/>
              <a:buFont typeface="ArialMT" charset="0"/>
              <a:buChar char="•"/>
            </a:pPr>
            <a:r>
              <a:rPr lang="en-US" sz="1300" b="0" dirty="0"/>
              <a:t>Agency Representatives have been slow to carry out their responsibilities for verifying / updating agency data, we still have very limited AOS (v2) SCIDs for assignment in key frequency bands (S&amp;X)</a:t>
            </a:r>
          </a:p>
          <a:p>
            <a:pPr marL="747713" lvl="1" indent="-290513">
              <a:lnSpc>
                <a:spcPct val="120000"/>
              </a:lnSpc>
              <a:spcBef>
                <a:spcPts val="0"/>
              </a:spcBef>
              <a:buClr>
                <a:srgbClr val="000000"/>
              </a:buClr>
              <a:buSzPct val="95000"/>
              <a:buFont typeface="ArialMT" charset="0"/>
              <a:buChar char="•"/>
            </a:pPr>
            <a:r>
              <a:rPr lang="en-US" sz="1300" b="0" dirty="0"/>
              <a:t>The Service Site and Aperture (SSA) registry is only to be open to those with CCSDS login, and SANA now has list of users with CWE credentials (see above), but we do not yet have access</a:t>
            </a:r>
          </a:p>
          <a:p>
            <a:pPr marL="747713" lvl="1" indent="-290513">
              <a:lnSpc>
                <a:spcPct val="120000"/>
              </a:lnSpc>
              <a:spcBef>
                <a:spcPts val="0"/>
              </a:spcBef>
              <a:buClr>
                <a:srgbClr val="000000"/>
              </a:buClr>
              <a:buSzPct val="95000"/>
              <a:buFont typeface="ArialMT" charset="0"/>
              <a:buChar char="•"/>
            </a:pPr>
            <a:r>
              <a:rPr lang="en-US" sz="1300" b="0" dirty="0"/>
              <a:t>CCSDS Glossary </a:t>
            </a:r>
            <a:r>
              <a:rPr lang="mr-IN" sz="1300" b="0" dirty="0"/>
              <a:t>–</a:t>
            </a:r>
            <a:r>
              <a:rPr lang="en-US" sz="1300" b="0" dirty="0"/>
              <a:t> all WG are now starting to review their documents and verify terms, these references are now all marked “Provisional” and not “Approved”, and this causes confusion, recommend changing it now</a:t>
            </a:r>
          </a:p>
          <a:p>
            <a:pPr marL="747713" lvl="1" indent="-290513">
              <a:lnSpc>
                <a:spcPct val="120000"/>
              </a:lnSpc>
              <a:spcBef>
                <a:spcPts val="0"/>
              </a:spcBef>
              <a:buClr>
                <a:srgbClr val="000000"/>
              </a:buClr>
              <a:buSzPct val="95000"/>
              <a:buFont typeface="ArialMT" charset="0"/>
              <a:buChar char="•"/>
            </a:pPr>
            <a:r>
              <a:rPr lang="en-US" sz="1300" b="0" dirty="0"/>
              <a:t>Recommend SANA provide web pages to allow each Agency Representative (AR) to directly manage updates of information under their control, this is in planning</a:t>
            </a:r>
          </a:p>
        </p:txBody>
      </p:sp>
    </p:spTree>
    <p:extLst>
      <p:ext uri="{BB962C8B-B14F-4D97-AF65-F5344CB8AC3E}">
        <p14:creationId xmlns:p14="http://schemas.microsoft.com/office/powerpoint/2010/main" val="64811726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229363B1-72AF-254A-8413-39999A8B4C8E}"/>
              </a:ext>
            </a:extLst>
          </p:cNvPr>
          <p:cNvSpPr>
            <a:spLocks noGrp="1"/>
          </p:cNvSpPr>
          <p:nvPr>
            <p:ph type="sldNum" idx="4294967295"/>
          </p:nvPr>
        </p:nvSpPr>
        <p:spPr>
          <a:xfrm>
            <a:off x="8699521" y="6205612"/>
            <a:ext cx="2835839" cy="488211"/>
          </a:xfrm>
        </p:spPr>
        <p:txBody>
          <a:bodyPr/>
          <a:lstStyle/>
          <a:p>
            <a:fld id="{E424E3A2-BDAA-2945-AB57-6810B3A5C561}" type="slidenum">
              <a:rPr lang="en-GB" altLang="en-US"/>
              <a:pPr/>
              <a:t>3</a:t>
            </a:fld>
            <a:endParaRPr lang="en-GB" altLang="en-US"/>
          </a:p>
        </p:txBody>
      </p:sp>
      <p:sp>
        <p:nvSpPr>
          <p:cNvPr id="7169" name="Rectangle 1">
            <a:extLst>
              <a:ext uri="{FF2B5EF4-FFF2-40B4-BE49-F238E27FC236}">
                <a16:creationId xmlns:a16="http://schemas.microsoft.com/office/drawing/2014/main" id="{22C3B354-5CC7-1C4C-825F-F7F94EC405D6}"/>
              </a:ext>
            </a:extLst>
          </p:cNvPr>
          <p:cNvSpPr>
            <a:spLocks noGrp="1" noChangeArrowheads="1"/>
          </p:cNvSpPr>
          <p:nvPr>
            <p:ph type="title" idx="4294967295"/>
          </p:nvPr>
        </p:nvSpPr>
        <p:spPr bwMode="auto">
          <a:xfrm>
            <a:off x="503238" y="301625"/>
            <a:ext cx="7232650" cy="69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2pPr>
            <a:lvl3pPr marL="11430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3pPr>
            <a:lvl4pPr marL="16002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4pPr>
            <a:lvl5pPr marL="20574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5pPr>
            <a:lvl6pPr marL="25146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6pPr>
            <a:lvl7pPr marL="29718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7pPr>
            <a:lvl8pPr marL="34290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8pPr>
            <a:lvl9pPr marL="3886200" indent="-228600" algn="ctr" defTabSz="449263"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gothic" charset="0"/>
                <a:cs typeface="msgothic" charset="0"/>
              </a:defRPr>
            </a:lvl9p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US" altLang="en-US" dirty="0" err="1"/>
              <a:t>Spacecraftid</a:t>
            </a:r>
            <a:r>
              <a:rPr lang="en-US" altLang="en-US" dirty="0"/>
              <a:t> Assignments</a:t>
            </a:r>
          </a:p>
        </p:txBody>
      </p:sp>
      <p:sp>
        <p:nvSpPr>
          <p:cNvPr id="7170" name="Rectangle 2">
            <a:extLst>
              <a:ext uri="{FF2B5EF4-FFF2-40B4-BE49-F238E27FC236}">
                <a16:creationId xmlns:a16="http://schemas.microsoft.com/office/drawing/2014/main" id="{7CEC44DB-2B42-3D45-90FA-3620ACC41020}"/>
              </a:ext>
            </a:extLst>
          </p:cNvPr>
          <p:cNvSpPr>
            <a:spLocks noGrp="1" noChangeArrowheads="1"/>
          </p:cNvSpPr>
          <p:nvPr>
            <p:ph type="subTitle" idx="4294967295"/>
          </p:nvPr>
        </p:nvSpPr>
        <p:spPr bwMode="auto">
          <a:xfrm>
            <a:off x="104820" y="1237456"/>
            <a:ext cx="9069387"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864" rIns="0" bIns="0" numCol="1" anchor="t" anchorCtr="0" compatLnSpc="1">
            <a:prstTxWarp prst="textNoShape">
              <a:avLst/>
            </a:prstTxWarp>
          </a:bodyPr>
          <a:lstStyle>
            <a:lvl1pPr marL="342900" indent="-342900" algn="l" defTabSz="449263" rtl="0" fontAlgn="base" hangingPunct="0">
              <a:lnSpc>
                <a:spcPct val="87000"/>
              </a:lnSpc>
              <a:spcBef>
                <a:spcPct val="0"/>
              </a:spcBef>
              <a:spcAft>
                <a:spcPts val="14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fontAlgn="base" hangingPunct="0">
              <a:lnSpc>
                <a:spcPct val="87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fontAlgn="base" hangingPunct="0">
              <a:lnSpc>
                <a:spcPct val="87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87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87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62013" indent="-323850">
              <a:spcAft>
                <a:spcPct val="0"/>
              </a:spcAft>
              <a:buSzPct val="45000"/>
              <a:buFont typeface="Wingdings" pitchFamily="2" charset="2"/>
              <a:buChar cha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pPr>
            <a:r>
              <a:rPr lang="en-US" altLang="en-US" sz="2200" dirty="0"/>
              <a:t>20 new spacecrafts</a:t>
            </a:r>
          </a:p>
          <a:p>
            <a:pPr marL="862013" indent="-323850">
              <a:spcAft>
                <a:spcPct val="0"/>
              </a:spcAft>
              <a:buSzPct val="45000"/>
              <a:buFont typeface="Wingdings" pitchFamily="2" charset="2"/>
              <a:buChar cha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pPr>
            <a:r>
              <a:rPr lang="en-US" altLang="en-US" sz="2200" dirty="0"/>
              <a:t>51 assigned QSCID since last CCSDS: 40</a:t>
            </a:r>
            <a:r>
              <a:rPr lang="en-US" altLang="en-US" sz="1800" dirty="0"/>
              <a:t>V1, 11V2</a:t>
            </a:r>
          </a:p>
          <a:p>
            <a:pPr marL="1725613" lvl="1">
              <a:spcAft>
                <a:spcPct val="0"/>
              </a:spcAft>
              <a:buSzPct val="75000"/>
              <a:buFont typeface="Symbol" pitchFamily="2" charset="2"/>
              <a:buChar cha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pPr>
            <a:r>
              <a:rPr lang="en-US" altLang="en-US" sz="1600" dirty="0"/>
              <a:t>JAXA: V1: 8, V2: 8</a:t>
            </a:r>
          </a:p>
          <a:p>
            <a:pPr marL="1725613" lvl="1">
              <a:spcAft>
                <a:spcPct val="0"/>
              </a:spcAft>
              <a:buSzPct val="75000"/>
              <a:buFont typeface="Symbol" pitchFamily="2" charset="2"/>
              <a:buChar cha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pPr>
            <a:r>
              <a:rPr lang="en-US" altLang="en-US" sz="1600" dirty="0"/>
              <a:t>CNSA: V1: 2, V2: 2</a:t>
            </a:r>
          </a:p>
          <a:p>
            <a:pPr marL="1725613" lvl="1">
              <a:spcAft>
                <a:spcPct val="0"/>
              </a:spcAft>
              <a:buSzPct val="75000"/>
              <a:buFont typeface="Symbol" pitchFamily="2" charset="2"/>
              <a:buChar cha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pPr>
            <a:r>
              <a:rPr lang="en-US" altLang="en-US" sz="1600" dirty="0"/>
              <a:t>CNES: V1: 2</a:t>
            </a:r>
          </a:p>
          <a:p>
            <a:pPr marL="1725613" lvl="1">
              <a:spcAft>
                <a:spcPct val="0"/>
              </a:spcAft>
              <a:buSzPct val="75000"/>
              <a:buFont typeface="Symbol" pitchFamily="2" charset="2"/>
              <a:buChar cha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pPr>
            <a:r>
              <a:rPr lang="en-US" altLang="en-US" sz="1600" dirty="0"/>
              <a:t>ISTRAC: V1: 7</a:t>
            </a:r>
          </a:p>
          <a:p>
            <a:pPr marL="1725613" lvl="1">
              <a:spcAft>
                <a:spcPct val="0"/>
              </a:spcAft>
              <a:buSzPct val="75000"/>
              <a:buFont typeface="Symbol" pitchFamily="2" charset="2"/>
              <a:buChar cha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pPr>
            <a:r>
              <a:rPr lang="en-US" altLang="en-US" sz="1600" dirty="0"/>
              <a:t>DLR: V1: 8</a:t>
            </a:r>
          </a:p>
          <a:p>
            <a:pPr marL="1725613" lvl="1">
              <a:spcAft>
                <a:spcPct val="0"/>
              </a:spcAft>
              <a:buSzPct val="75000"/>
              <a:buFont typeface="Symbol" pitchFamily="2" charset="2"/>
              <a:buChar cha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pPr>
            <a:r>
              <a:rPr lang="en-US" altLang="en-US" sz="1600" dirty="0"/>
              <a:t>ESA: V1: 10, V2: 1</a:t>
            </a:r>
          </a:p>
          <a:p>
            <a:pPr marL="1725613" lvl="1">
              <a:spcAft>
                <a:spcPct val="0"/>
              </a:spcAft>
              <a:buSzPct val="75000"/>
              <a:buFont typeface="Symbol" pitchFamily="2" charset="2"/>
              <a:buChar cha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pPr>
            <a:r>
              <a:rPr lang="en-US" altLang="en-US" sz="1600" dirty="0"/>
              <a:t>NSPO: V1: 3</a:t>
            </a:r>
          </a:p>
        </p:txBody>
      </p:sp>
      <p:pic>
        <p:nvPicPr>
          <p:cNvPr id="7171" name="Picture 3">
            <a:extLst>
              <a:ext uri="{FF2B5EF4-FFF2-40B4-BE49-F238E27FC236}">
                <a16:creationId xmlns:a16="http://schemas.microsoft.com/office/drawing/2014/main" id="{97AFCEF1-A9D6-ED42-8392-5967538C79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0965" y="2017580"/>
            <a:ext cx="7444220" cy="44321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8308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28B2E-E91E-E54C-B83F-91BC829600AA}"/>
              </a:ext>
            </a:extLst>
          </p:cNvPr>
          <p:cNvSpPr>
            <a:spLocks noGrp="1"/>
          </p:cNvSpPr>
          <p:nvPr>
            <p:ph type="title"/>
          </p:nvPr>
        </p:nvSpPr>
        <p:spPr/>
        <p:txBody>
          <a:bodyPr/>
          <a:lstStyle/>
          <a:p>
            <a:r>
              <a:rPr lang="en-US" dirty="0"/>
              <a:t>SANA QSCID Assignment view</a:t>
            </a:r>
          </a:p>
        </p:txBody>
      </p:sp>
      <p:sp>
        <p:nvSpPr>
          <p:cNvPr id="9" name="Rectangle 8">
            <a:extLst>
              <a:ext uri="{FF2B5EF4-FFF2-40B4-BE49-F238E27FC236}">
                <a16:creationId xmlns:a16="http://schemas.microsoft.com/office/drawing/2014/main" id="{730DDC97-E7EF-B74A-B90C-B722CBFE628A}"/>
              </a:ext>
            </a:extLst>
          </p:cNvPr>
          <p:cNvSpPr/>
          <p:nvPr/>
        </p:nvSpPr>
        <p:spPr>
          <a:xfrm>
            <a:off x="2754664" y="790264"/>
            <a:ext cx="434734" cy="338554"/>
          </a:xfrm>
          <a:prstGeom prst="rect">
            <a:avLst/>
          </a:prstGeom>
        </p:spPr>
        <p:txBody>
          <a:bodyPr wrap="none">
            <a:spAutoFit/>
          </a:bodyPr>
          <a:lstStyle/>
          <a:p>
            <a:r>
              <a:rPr lang="en-US" dirty="0"/>
              <a:t>V1</a:t>
            </a:r>
          </a:p>
        </p:txBody>
      </p:sp>
      <p:sp>
        <p:nvSpPr>
          <p:cNvPr id="10" name="Rectangle 9">
            <a:extLst>
              <a:ext uri="{FF2B5EF4-FFF2-40B4-BE49-F238E27FC236}">
                <a16:creationId xmlns:a16="http://schemas.microsoft.com/office/drawing/2014/main" id="{55713F1B-6776-F143-9806-FC6CDC7EC1FD}"/>
              </a:ext>
            </a:extLst>
          </p:cNvPr>
          <p:cNvSpPr/>
          <p:nvPr/>
        </p:nvSpPr>
        <p:spPr>
          <a:xfrm>
            <a:off x="5827064" y="842799"/>
            <a:ext cx="434734" cy="338554"/>
          </a:xfrm>
          <a:prstGeom prst="rect">
            <a:avLst/>
          </a:prstGeom>
        </p:spPr>
        <p:txBody>
          <a:bodyPr wrap="none">
            <a:spAutoFit/>
          </a:bodyPr>
          <a:lstStyle/>
          <a:p>
            <a:r>
              <a:rPr lang="en-US" dirty="0"/>
              <a:t>V2</a:t>
            </a:r>
          </a:p>
        </p:txBody>
      </p:sp>
      <p:sp>
        <p:nvSpPr>
          <p:cNvPr id="11" name="Rectangle 10">
            <a:extLst>
              <a:ext uri="{FF2B5EF4-FFF2-40B4-BE49-F238E27FC236}">
                <a16:creationId xmlns:a16="http://schemas.microsoft.com/office/drawing/2014/main" id="{791CD468-766B-544E-B022-60EC27ABA064}"/>
              </a:ext>
            </a:extLst>
          </p:cNvPr>
          <p:cNvSpPr/>
          <p:nvPr/>
        </p:nvSpPr>
        <p:spPr>
          <a:xfrm>
            <a:off x="8266701" y="842799"/>
            <a:ext cx="1645002" cy="338554"/>
          </a:xfrm>
          <a:prstGeom prst="rect">
            <a:avLst/>
          </a:prstGeom>
        </p:spPr>
        <p:txBody>
          <a:bodyPr wrap="none">
            <a:spAutoFit/>
          </a:bodyPr>
          <a:lstStyle/>
          <a:p>
            <a:r>
              <a:rPr lang="en-US" dirty="0"/>
              <a:t>V2 (S &amp; X only)</a:t>
            </a:r>
          </a:p>
        </p:txBody>
      </p:sp>
      <p:sp>
        <p:nvSpPr>
          <p:cNvPr id="12" name="Rectangle 11">
            <a:extLst>
              <a:ext uri="{FF2B5EF4-FFF2-40B4-BE49-F238E27FC236}">
                <a16:creationId xmlns:a16="http://schemas.microsoft.com/office/drawing/2014/main" id="{437EFF47-B179-6149-A409-24E2A60DF187}"/>
              </a:ext>
            </a:extLst>
          </p:cNvPr>
          <p:cNvSpPr/>
          <p:nvPr/>
        </p:nvSpPr>
        <p:spPr>
          <a:xfrm>
            <a:off x="2230341" y="4696365"/>
            <a:ext cx="7888458" cy="1569660"/>
          </a:xfrm>
          <a:prstGeom prst="rect">
            <a:avLst/>
          </a:prstGeom>
        </p:spPr>
        <p:txBody>
          <a:bodyPr wrap="square">
            <a:spAutoFit/>
          </a:bodyPr>
          <a:lstStyle/>
          <a:p>
            <a:r>
              <a:rPr lang="en-US" dirty="0"/>
              <a:t>Legend</a:t>
            </a:r>
          </a:p>
          <a:p>
            <a:pPr marL="285750" indent="-285750">
              <a:buFont typeface="Arial" panose="020B0604020202020204" pitchFamily="34" charset="0"/>
              <a:buChar char="•"/>
            </a:pPr>
            <a:r>
              <a:rPr lang="en-US" dirty="0"/>
              <a:t>Grey – unassigned</a:t>
            </a:r>
          </a:p>
          <a:p>
            <a:pPr marL="285750" indent="-285750">
              <a:buFont typeface="Arial" panose="020B0604020202020204" pitchFamily="34" charset="0"/>
              <a:buChar char="•"/>
            </a:pPr>
            <a:r>
              <a:rPr lang="en-US" dirty="0"/>
              <a:t>Yellow – all assigned (usually due to unknown frequency bands for a S/C)</a:t>
            </a:r>
          </a:p>
          <a:p>
            <a:pPr marL="285750" indent="-285750">
              <a:buFont typeface="Arial" panose="020B0604020202020204" pitchFamily="34" charset="0"/>
              <a:buChar char="•"/>
            </a:pPr>
            <a:r>
              <a:rPr lang="en-US" dirty="0"/>
              <a:t>Teal green – U/L or D/L assigned (due to uplink or downlink unknown)</a:t>
            </a:r>
          </a:p>
          <a:p>
            <a:pPr marL="285750" indent="-285750">
              <a:buFont typeface="Arial" panose="020B0604020202020204" pitchFamily="34" charset="0"/>
              <a:buChar char="•"/>
            </a:pPr>
            <a:r>
              <a:rPr lang="en-US" dirty="0"/>
              <a:t>Shades of dark blue (assigned in one or more frequency bands, darkest = only 1 band assigned)</a:t>
            </a:r>
          </a:p>
        </p:txBody>
      </p:sp>
      <p:pic>
        <p:nvPicPr>
          <p:cNvPr id="16" name="Picture 3">
            <a:extLst>
              <a:ext uri="{FF2B5EF4-FFF2-40B4-BE49-F238E27FC236}">
                <a16:creationId xmlns:a16="http://schemas.microsoft.com/office/drawing/2014/main" id="{312EE7B8-0B14-FC4F-9C0E-5979798C63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594" b="4178"/>
          <a:stretch>
            <a:fillRect/>
          </a:stretch>
        </p:blipFill>
        <p:spPr bwMode="auto">
          <a:xfrm>
            <a:off x="1650016" y="1159275"/>
            <a:ext cx="2858215" cy="2867129"/>
          </a:xfrm>
          <a:prstGeom prst="rect">
            <a:avLst/>
          </a:prstGeom>
          <a:noFill/>
          <a:ln>
            <a:noFill/>
          </a:ln>
          <a:effectLst/>
          <a:extLst>
            <a:ext uri="{909E8E84-426E-40DD-AFC4-6F175D3DCCD1}">
              <a14:hiddenFill xmlns:a14="http://schemas.microsoft.com/office/drawing/2010/main">
                <a:blipFill dpi="0" rotWithShape="0">
                  <a:blip/>
                  <a:srcRect l="4594" b="4178"/>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 name="Picture 3">
            <a:extLst>
              <a:ext uri="{FF2B5EF4-FFF2-40B4-BE49-F238E27FC236}">
                <a16:creationId xmlns:a16="http://schemas.microsoft.com/office/drawing/2014/main" id="{A4EC0E59-528D-5747-8BE4-87841C812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332" b="4138"/>
          <a:stretch>
            <a:fillRect/>
          </a:stretch>
        </p:blipFill>
        <p:spPr bwMode="auto">
          <a:xfrm>
            <a:off x="4713420" y="1128819"/>
            <a:ext cx="2893413" cy="2897586"/>
          </a:xfrm>
          <a:prstGeom prst="rect">
            <a:avLst/>
          </a:prstGeom>
          <a:noFill/>
          <a:ln>
            <a:noFill/>
          </a:ln>
          <a:effectLst/>
          <a:extLst>
            <a:ext uri="{909E8E84-426E-40DD-AFC4-6F175D3DCCD1}">
              <a14:hiddenFill xmlns:a14="http://schemas.microsoft.com/office/drawing/2010/main">
                <a:blipFill dpi="0" rotWithShape="0">
                  <a:blip/>
                  <a:srcRect l="4332" b="4138"/>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 name="Picture 3">
            <a:extLst>
              <a:ext uri="{FF2B5EF4-FFF2-40B4-BE49-F238E27FC236}">
                <a16:creationId xmlns:a16="http://schemas.microsoft.com/office/drawing/2014/main" id="{4CD6C7DC-A38B-A84C-9696-768F2C12C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4248" r="5069" b="3880"/>
          <a:stretch>
            <a:fillRect/>
          </a:stretch>
        </p:blipFill>
        <p:spPr bwMode="auto">
          <a:xfrm>
            <a:off x="7726228" y="1159275"/>
            <a:ext cx="2725948" cy="2845051"/>
          </a:xfrm>
          <a:prstGeom prst="rect">
            <a:avLst/>
          </a:prstGeom>
          <a:noFill/>
          <a:ln>
            <a:noFill/>
          </a:ln>
          <a:effectLst/>
          <a:extLst>
            <a:ext uri="{909E8E84-426E-40DD-AFC4-6F175D3DCCD1}">
              <a14:hiddenFill xmlns:a14="http://schemas.microsoft.com/office/drawing/2010/main">
                <a:blipFill dpi="0" rotWithShape="0">
                  <a:blip/>
                  <a:srcRect l="4248" r="5069" b="3880"/>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 name="Picture 3">
            <a:extLst>
              <a:ext uri="{FF2B5EF4-FFF2-40B4-BE49-F238E27FC236}">
                <a16:creationId xmlns:a16="http://schemas.microsoft.com/office/drawing/2014/main" id="{C85812E3-CB6D-3245-A6F7-8A27E80C611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0574" y="5091882"/>
            <a:ext cx="389157" cy="40174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 name="Picture 4">
            <a:extLst>
              <a:ext uri="{FF2B5EF4-FFF2-40B4-BE49-F238E27FC236}">
                <a16:creationId xmlns:a16="http://schemas.microsoft.com/office/drawing/2014/main" id="{5BC408F8-670A-4F42-BB26-9F8304BA9E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r="6601"/>
          <a:stretch>
            <a:fillRect/>
          </a:stretch>
        </p:blipFill>
        <p:spPr bwMode="auto">
          <a:xfrm>
            <a:off x="1119376" y="5536168"/>
            <a:ext cx="385724" cy="389157"/>
          </a:xfrm>
          <a:prstGeom prst="rect">
            <a:avLst/>
          </a:prstGeom>
          <a:noFill/>
          <a:ln>
            <a:noFill/>
          </a:ln>
          <a:effectLst/>
          <a:extLst>
            <a:ext uri="{909E8E84-426E-40DD-AFC4-6F175D3DCCD1}">
              <a14:hiddenFill xmlns:a14="http://schemas.microsoft.com/office/drawing/2010/main">
                <a:blipFill dpi="0" rotWithShape="0">
                  <a:blip/>
                  <a:srcRect r="6601"/>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 name="Picture 5">
            <a:extLst>
              <a:ext uri="{FF2B5EF4-FFF2-40B4-BE49-F238E27FC236}">
                <a16:creationId xmlns:a16="http://schemas.microsoft.com/office/drawing/2014/main" id="{E60C0662-A254-1842-A2B2-0A3F2CE0BD8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1363" y="4629320"/>
            <a:ext cx="401749" cy="40174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296421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E9BC8-7DC3-A14B-9B5E-2C3756A4B049}"/>
              </a:ext>
            </a:extLst>
          </p:cNvPr>
          <p:cNvSpPr>
            <a:spLocks noGrp="1"/>
          </p:cNvSpPr>
          <p:nvPr>
            <p:ph type="title"/>
          </p:nvPr>
        </p:nvSpPr>
        <p:spPr/>
        <p:txBody>
          <a:bodyPr/>
          <a:lstStyle/>
          <a:p>
            <a:r>
              <a:rPr lang="en-US" altLang="en-US" sz="2800" dirty="0">
                <a:ea typeface="ＭＳ Ｐゴシック" panose="020B0600070205080204" pitchFamily="34" charset="-128"/>
              </a:rPr>
              <a:t>Synchronization with CCSDS Secretariat</a:t>
            </a:r>
            <a:endParaRPr lang="en-US" dirty="0"/>
          </a:p>
        </p:txBody>
      </p:sp>
      <p:sp>
        <p:nvSpPr>
          <p:cNvPr id="3" name="Content Placeholder 2">
            <a:extLst>
              <a:ext uri="{FF2B5EF4-FFF2-40B4-BE49-F238E27FC236}">
                <a16:creationId xmlns:a16="http://schemas.microsoft.com/office/drawing/2014/main" id="{773AC6CE-EF71-9F4F-A63B-22657B46F38C}"/>
              </a:ext>
            </a:extLst>
          </p:cNvPr>
          <p:cNvSpPr>
            <a:spLocks noGrp="1"/>
          </p:cNvSpPr>
          <p:nvPr>
            <p:ph idx="1"/>
          </p:nvPr>
        </p:nvSpPr>
        <p:spPr>
          <a:xfrm>
            <a:off x="609600" y="1166018"/>
            <a:ext cx="10972800" cy="4525963"/>
          </a:xfrm>
        </p:spPr>
        <p:txBody>
          <a:bodyPr/>
          <a:lstStyle/>
          <a:p>
            <a:pPr>
              <a:lnSpc>
                <a:spcPct val="93000"/>
              </a:lnSpc>
              <a:spcAft>
                <a:spcPts val="1425"/>
              </a:spcAft>
              <a:buSzPct val="45000"/>
              <a:buFont typeface="Wingdings" pitchFamily="2" charset="2"/>
              <a:buChar char=""/>
            </a:pPr>
            <a:r>
              <a:rPr lang="en-US" altLang="en-US" sz="2200" dirty="0"/>
              <a:t>SANA Databases are now the official reference databases for:</a:t>
            </a:r>
          </a:p>
          <a:p>
            <a:pPr lvl="1">
              <a:spcAft>
                <a:spcPts val="1138"/>
              </a:spcAft>
              <a:buSzPct val="75000"/>
              <a:buFont typeface="Symbol" pitchFamily="2" charset="2"/>
              <a:buChar char=""/>
            </a:pPr>
            <a:r>
              <a:rPr lang="en-US" altLang="en-US" dirty="0"/>
              <a:t>Organizations</a:t>
            </a:r>
          </a:p>
          <a:p>
            <a:pPr lvl="1">
              <a:spcAft>
                <a:spcPts val="1138"/>
              </a:spcAft>
              <a:buSzPct val="75000"/>
              <a:buFont typeface="Symbol" pitchFamily="2" charset="2"/>
              <a:buChar char=""/>
            </a:pPr>
            <a:r>
              <a:rPr lang="en-US" altLang="en-US" dirty="0"/>
              <a:t>Contacts</a:t>
            </a:r>
          </a:p>
          <a:p>
            <a:pPr lvl="1">
              <a:spcAft>
                <a:spcPts val="1138"/>
              </a:spcAft>
              <a:buSzPct val="75000"/>
              <a:buFont typeface="Symbol" pitchFamily="2" charset="2"/>
              <a:buChar char=""/>
            </a:pPr>
            <a:r>
              <a:rPr lang="en-US" altLang="en-US" dirty="0"/>
              <a:t>Missions</a:t>
            </a:r>
          </a:p>
          <a:p>
            <a:pPr>
              <a:spcAft>
                <a:spcPts val="1425"/>
              </a:spcAft>
              <a:buSzPct val="45000"/>
              <a:buFont typeface="Wingdings" pitchFamily="2" charset="2"/>
              <a:buChar char=""/>
            </a:pPr>
            <a:endParaRPr lang="en-US" altLang="en-US" sz="2200" dirty="0"/>
          </a:p>
          <a:p>
            <a:pPr>
              <a:spcAft>
                <a:spcPts val="1425"/>
              </a:spcAft>
              <a:buSzPct val="45000"/>
              <a:buFont typeface="Wingdings" pitchFamily="2" charset="2"/>
              <a:buChar char=""/>
            </a:pPr>
            <a:r>
              <a:rPr lang="en-US" altLang="en-US" sz="2200" dirty="0"/>
              <a:t>CCSDS Secretariat directly updates data in SANA using their login and new interface. </a:t>
            </a:r>
          </a:p>
          <a:p>
            <a:pPr>
              <a:spcAft>
                <a:spcPts val="1425"/>
              </a:spcAft>
              <a:buSzPct val="45000"/>
              <a:buFont typeface="Wingdings" pitchFamily="2" charset="2"/>
              <a:buChar char=""/>
            </a:pPr>
            <a:endParaRPr lang="en-US" altLang="en-US" sz="2200" dirty="0"/>
          </a:p>
          <a:p>
            <a:pPr>
              <a:spcAft>
                <a:spcPts val="1425"/>
              </a:spcAft>
              <a:buSzPct val="45000"/>
              <a:buFont typeface="Wingdings" pitchFamily="2" charset="2"/>
              <a:buChar char=""/>
            </a:pPr>
            <a:r>
              <a:rPr lang="en-US" altLang="en-US" sz="2200" dirty="0"/>
              <a:t>CCSDS Web site fetches data in real time from these SANA registries.</a:t>
            </a:r>
          </a:p>
          <a:p>
            <a:pPr>
              <a:spcAft>
                <a:spcPts val="1425"/>
              </a:spcAft>
              <a:buSzPct val="45000"/>
              <a:buFont typeface="Wingdings" pitchFamily="2" charset="2"/>
              <a:buChar char=""/>
            </a:pPr>
            <a:endParaRPr lang="en-US" altLang="en-US" sz="2200" dirty="0"/>
          </a:p>
          <a:p>
            <a:pPr>
              <a:spcAft>
                <a:spcPts val="1425"/>
              </a:spcAft>
              <a:buSzPct val="45000"/>
              <a:buFont typeface="Wingdings" pitchFamily="2" charset="2"/>
              <a:buChar char=""/>
            </a:pPr>
            <a:r>
              <a:rPr lang="en-US" altLang="en-US" sz="2400" dirty="0"/>
              <a:t>CWE contacts synchronized from Website to SANA for use in access control</a:t>
            </a:r>
          </a:p>
          <a:p>
            <a:pPr>
              <a:spcAft>
                <a:spcPts val="1425"/>
              </a:spcAft>
              <a:buSzPct val="45000"/>
              <a:buFont typeface="Wingdings" pitchFamily="2" charset="2"/>
              <a:buChar char=""/>
            </a:pPr>
            <a:endParaRPr lang="en-US" altLang="en-US" sz="2200" dirty="0"/>
          </a:p>
          <a:p>
            <a:endParaRPr lang="en-US" dirty="0"/>
          </a:p>
        </p:txBody>
      </p:sp>
    </p:spTree>
    <p:extLst>
      <p:ext uri="{BB962C8B-B14F-4D97-AF65-F5344CB8AC3E}">
        <p14:creationId xmlns:p14="http://schemas.microsoft.com/office/powerpoint/2010/main" val="167699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B6B6D9B6-89A3-F341-BCA2-5568AE0E803B}"/>
              </a:ext>
            </a:extLst>
          </p:cNvPr>
          <p:cNvSpPr>
            <a:spLocks noGrp="1"/>
          </p:cNvSpPr>
          <p:nvPr>
            <p:ph type="sldNum" idx="11"/>
          </p:nvPr>
        </p:nvSpPr>
        <p:spPr/>
        <p:txBody>
          <a:bodyPr/>
          <a:lstStyle/>
          <a:p>
            <a:fld id="{801F265A-AA43-7E4F-8E3D-13C3D91A1160}" type="slidenum">
              <a:rPr lang="en-GB" altLang="en-US"/>
              <a:pPr/>
              <a:t>6</a:t>
            </a:fld>
            <a:endParaRPr lang="en-GB" altLang="en-US"/>
          </a:p>
        </p:txBody>
      </p:sp>
      <p:sp>
        <p:nvSpPr>
          <p:cNvPr id="23553" name="Rectangle 1">
            <a:extLst>
              <a:ext uri="{FF2B5EF4-FFF2-40B4-BE49-F238E27FC236}">
                <a16:creationId xmlns:a16="http://schemas.microsoft.com/office/drawing/2014/main" id="{0F6CFA6C-F490-9F4E-901B-1163BD518E2E}"/>
              </a:ext>
            </a:extLst>
          </p:cNvPr>
          <p:cNvSpPr>
            <a:spLocks noGrp="1" noChangeArrowheads="1"/>
          </p:cNvSpPr>
          <p:nvPr>
            <p:ph type="title" idx="4294967295"/>
          </p:nvPr>
        </p:nvSpPr>
        <p:spPr>
          <a:xfrm>
            <a:off x="2445217" y="211650"/>
            <a:ext cx="6562769" cy="1143480"/>
          </a:xfrm>
          <a:ln/>
        </p:spPr>
        <p:txBody>
          <a:bodyPr tIns="65382"/>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US" altLang="en-US" dirty="0"/>
              <a:t>Registry Management</a:t>
            </a:r>
          </a:p>
        </p:txBody>
      </p:sp>
      <p:sp>
        <p:nvSpPr>
          <p:cNvPr id="23554" name="AutoShape 2">
            <a:extLst>
              <a:ext uri="{FF2B5EF4-FFF2-40B4-BE49-F238E27FC236}">
                <a16:creationId xmlns:a16="http://schemas.microsoft.com/office/drawing/2014/main" id="{9BBFE2CF-32C3-AA41-AD0C-5E9F9BC9DB1C}"/>
              </a:ext>
            </a:extLst>
          </p:cNvPr>
          <p:cNvSpPr>
            <a:spLocks noChangeArrowheads="1"/>
          </p:cNvSpPr>
          <p:nvPr/>
        </p:nvSpPr>
        <p:spPr bwMode="auto">
          <a:xfrm>
            <a:off x="2090940" y="1820352"/>
            <a:ext cx="7271324" cy="4221084"/>
          </a:xfrm>
          <a:custGeom>
            <a:avLst/>
            <a:gdLst>
              <a:gd name="G0" fmla="*/ 22265 1 2"/>
              <a:gd name="G1" fmla="*/ 12925 1 2"/>
              <a:gd name="G2" fmla="+- 12925 0 0"/>
              <a:gd name="G3" fmla="+- 22265 0 0"/>
            </a:gdLst>
            <a:ahLst/>
            <a:cxnLst>
              <a:cxn ang="0">
                <a:pos x="r" y="vc"/>
              </a:cxn>
              <a:cxn ang="5400000">
                <a:pos x="hc" y="b"/>
              </a:cxn>
              <a:cxn ang="10800000">
                <a:pos x="l" y="vc"/>
              </a:cxn>
              <a:cxn ang="16200000">
                <a:pos x="hc" y="t"/>
              </a:cxn>
            </a:cxnLst>
            <a:rect l="0" t="0" r="0" b="0"/>
            <a:pathLst>
              <a:path>
                <a:moveTo>
                  <a:pt x="0" y="0"/>
                </a:moveTo>
                <a:lnTo>
                  <a:pt x="22265" y="0"/>
                </a:lnTo>
                <a:lnTo>
                  <a:pt x="22265" y="12925"/>
                </a:lnTo>
                <a:lnTo>
                  <a:pt x="0" y="12925"/>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452"/>
          </a:p>
        </p:txBody>
      </p:sp>
      <p:sp>
        <p:nvSpPr>
          <p:cNvPr id="23555" name="Text Box 3">
            <a:extLst>
              <a:ext uri="{FF2B5EF4-FFF2-40B4-BE49-F238E27FC236}">
                <a16:creationId xmlns:a16="http://schemas.microsoft.com/office/drawing/2014/main" id="{9F8E2A18-4179-A843-BF69-68575D0FBD4A}"/>
              </a:ext>
            </a:extLst>
          </p:cNvPr>
          <p:cNvSpPr txBox="1">
            <a:spLocks noChangeArrowheads="1"/>
          </p:cNvSpPr>
          <p:nvPr/>
        </p:nvSpPr>
        <p:spPr bwMode="auto">
          <a:xfrm>
            <a:off x="719300" y="471815"/>
            <a:ext cx="11252665" cy="6001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9719" rIns="0" bIns="0"/>
          <a:lstStyle>
            <a:lvl1pPr marL="862013" indent="-32385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1pPr>
            <a:lvl2pPr marL="1725613">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2pPr>
            <a:lvl3pPr marL="2589213" indent="-21590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3pPr>
            <a:lvl4pP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4pPr>
            <a:lvl5pPr>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5pPr>
            <a:lvl6pPr marL="25146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6pPr>
            <a:lvl7pPr marL="29718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7pPr>
            <a:lvl8pPr marL="34290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8pPr>
            <a:lvl9pPr marL="3886200" indent="-228600" defTabSz="449263" fontAlgn="base" hangingPunct="0">
              <a:lnSpc>
                <a:spcPct val="87000"/>
              </a:lnSpc>
              <a:spcBef>
                <a:spcPct val="0"/>
              </a:spcBef>
              <a:spcAft>
                <a:spcPct val="0"/>
              </a:spcAft>
              <a:buClr>
                <a:srgbClr val="000000"/>
              </a:buClr>
              <a:buSzPct val="100000"/>
              <a:buFont typeface="Times New Roman" panose="02020603050405020304" pitchFamily="18" charset="0"/>
              <a:tabLst>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panose="020B0604020202020204" pitchFamily="34" charset="0"/>
                <a:ea typeface="msgothic" charset="0"/>
                <a:cs typeface="msgothic" charset="0"/>
              </a:defRPr>
            </a:lvl9pPr>
          </a:lstStyle>
          <a:p>
            <a:pPr>
              <a:spcAft>
                <a:spcPts val="1293"/>
              </a:spcAft>
              <a:buSzPct val="45000"/>
            </a:pPr>
            <a:endParaRPr lang="en-US" altLang="en-US" sz="1814" dirty="0"/>
          </a:p>
          <a:p>
            <a:pPr>
              <a:spcAft>
                <a:spcPts val="1425"/>
              </a:spcAft>
              <a:buSzPct val="45000"/>
              <a:buFont typeface="Wingdings" pitchFamily="2" charset="2"/>
              <a:buChar char=""/>
            </a:pPr>
            <a:r>
              <a:rPr lang="en-US" altLang="en-US" sz="2200" dirty="0"/>
              <a:t>Discrepancy with SCID frequency bins</a:t>
            </a:r>
          </a:p>
          <a:p>
            <a:pPr lvl="1">
              <a:spcAft>
                <a:spcPts val="1138"/>
              </a:spcAft>
              <a:buSzPct val="75000"/>
              <a:buFont typeface="Symbol" pitchFamily="2" charset="2"/>
              <a:buChar char=""/>
            </a:pPr>
            <a:r>
              <a:rPr lang="en-US" altLang="en-US" dirty="0"/>
              <a:t> Revision of CCSDS 320.0-M-7 to align frequency bins with ITU and not IEEE</a:t>
            </a:r>
          </a:p>
          <a:p>
            <a:pPr lvl="1">
              <a:spcAft>
                <a:spcPts val="1138"/>
              </a:spcAft>
              <a:buSzPct val="75000"/>
              <a:buFont typeface="Symbol" pitchFamily="2" charset="2"/>
              <a:buChar char=""/>
            </a:pPr>
            <a:r>
              <a:rPr lang="en-US" altLang="en-US" dirty="0"/>
              <a:t> SCID form updated to use new frequency bins</a:t>
            </a:r>
          </a:p>
          <a:p>
            <a:pPr lvl="1">
              <a:spcAft>
                <a:spcPts val="1138"/>
              </a:spcAft>
              <a:buSzPct val="75000"/>
              <a:buFont typeface="Symbol" pitchFamily="2" charset="2"/>
              <a:buChar char=""/>
            </a:pPr>
            <a:r>
              <a:rPr lang="en-US" altLang="en-US" dirty="0"/>
              <a:t> Data migration performed, need AR feedback to update SCIDs (create, approve, delete)</a:t>
            </a:r>
          </a:p>
          <a:p>
            <a:pPr lvl="1">
              <a:spcAft>
                <a:spcPts val="1138"/>
              </a:spcAft>
              <a:buSzPct val="75000"/>
              <a:buFont typeface="Symbol" pitchFamily="2" charset="2"/>
              <a:buChar char=""/>
            </a:pPr>
            <a:r>
              <a:rPr lang="en-US" altLang="en-US" dirty="0"/>
              <a:t> Missing some AR info/wrong AR info</a:t>
            </a:r>
          </a:p>
          <a:p>
            <a:pPr lvl="2">
              <a:spcAft>
                <a:spcPts val="850"/>
              </a:spcAft>
              <a:buSzPct val="45000"/>
              <a:buFont typeface="Wingdings" pitchFamily="2" charset="2"/>
              <a:buNone/>
            </a:pPr>
            <a:r>
              <a:rPr lang="en-US" altLang="en-US" dirty="0"/>
              <a:t>=&gt; need feedback from CCSDS Secretariat</a:t>
            </a:r>
          </a:p>
          <a:p>
            <a:pPr lvl="1">
              <a:spcAft>
                <a:spcPts val="1138"/>
              </a:spcAft>
              <a:buSzPct val="75000"/>
              <a:buFont typeface="Symbol" pitchFamily="2" charset="2"/>
              <a:buChar char=""/>
            </a:pPr>
            <a:r>
              <a:rPr lang="en-US" altLang="en-US" dirty="0"/>
              <a:t> Initial email to ARs was apparently not clear enough, clarification sent</a:t>
            </a:r>
          </a:p>
          <a:p>
            <a:pPr lvl="1">
              <a:spcAft>
                <a:spcPts val="1138"/>
              </a:spcAft>
              <a:buSzPct val="75000"/>
              <a:buFont typeface="Symbol" pitchFamily="2" charset="2"/>
              <a:buChar char=""/>
            </a:pPr>
            <a:r>
              <a:rPr lang="en-US" altLang="en-US" dirty="0"/>
              <a:t> Deadline for feedback from ARs (September 30</a:t>
            </a:r>
            <a:r>
              <a:rPr lang="en-US" altLang="en-US" baseline="33000" dirty="0"/>
              <a:t>th</a:t>
            </a:r>
            <a:r>
              <a:rPr lang="en-US" altLang="en-US" dirty="0"/>
              <a:t>) is passed</a:t>
            </a:r>
          </a:p>
          <a:p>
            <a:pPr lvl="1">
              <a:spcAft>
                <a:spcPts val="1138"/>
              </a:spcAft>
              <a:buSzPct val="75000"/>
              <a:buFont typeface="Symbol" pitchFamily="2" charset="2"/>
              <a:buChar char=""/>
            </a:pPr>
            <a:r>
              <a:rPr lang="en-US" altLang="en-US" dirty="0"/>
              <a:t> Status:</a:t>
            </a:r>
          </a:p>
          <a:p>
            <a:pPr lvl="2">
              <a:spcAft>
                <a:spcPts val="850"/>
              </a:spcAft>
              <a:buSzPct val="45000"/>
              <a:buFont typeface="Wingdings" pitchFamily="2" charset="2"/>
              <a:buChar char=""/>
            </a:pPr>
            <a:r>
              <a:rPr lang="en-US" altLang="en-US" dirty="0"/>
              <a:t>25 emails sent</a:t>
            </a:r>
          </a:p>
          <a:p>
            <a:pPr lvl="2">
              <a:spcAft>
                <a:spcPts val="850"/>
              </a:spcAft>
              <a:buSzPct val="45000"/>
              <a:buFont typeface="Wingdings" pitchFamily="2" charset="2"/>
              <a:buChar char=""/>
            </a:pPr>
            <a:r>
              <a:rPr lang="en-US" altLang="en-US" dirty="0"/>
              <a:t>2 did not reach their destination (bad email addresses)</a:t>
            </a:r>
          </a:p>
          <a:p>
            <a:pPr lvl="2">
              <a:spcAft>
                <a:spcPts val="850"/>
              </a:spcAft>
              <a:buSzPct val="45000"/>
              <a:buFont typeface="Wingdings" pitchFamily="2" charset="2"/>
              <a:buChar char=""/>
            </a:pPr>
            <a:r>
              <a:rPr lang="en-US" altLang="en-US" dirty="0"/>
              <a:t>7 clear answers received</a:t>
            </a:r>
          </a:p>
          <a:p>
            <a:pPr lvl="2">
              <a:spcAft>
                <a:spcPts val="850"/>
              </a:spcAft>
              <a:buSzPct val="45000"/>
              <a:buFont typeface="Wingdings" pitchFamily="2" charset="2"/>
              <a:buChar char=""/>
            </a:pPr>
            <a:r>
              <a:rPr lang="en-US" altLang="en-US" dirty="0"/>
              <a:t>2 asking for more time</a:t>
            </a:r>
          </a:p>
          <a:p>
            <a:pPr lvl="1">
              <a:spcAft>
                <a:spcPts val="1138"/>
              </a:spcAft>
              <a:buSzPct val="75000"/>
              <a:buFont typeface="Symbol" pitchFamily="2" charset="2"/>
              <a:buChar char=""/>
            </a:pPr>
            <a:r>
              <a:rPr lang="en-US" altLang="en-US" dirty="0"/>
              <a:t> Need to proceed with answers and send a message to the other agencies telling them we are going to update their data regardless</a:t>
            </a:r>
          </a:p>
          <a:p>
            <a:pPr>
              <a:spcAft>
                <a:spcPts val="1293"/>
              </a:spcAft>
              <a:buSzPct val="45000"/>
            </a:pPr>
            <a:endParaRPr lang="en-US" altLang="en-US" sz="2177" dirty="0"/>
          </a:p>
        </p:txBody>
      </p:sp>
    </p:spTree>
    <p:extLst>
      <p:ext uri="{BB962C8B-B14F-4D97-AF65-F5344CB8AC3E}">
        <p14:creationId xmlns:p14="http://schemas.microsoft.com/office/powerpoint/2010/main" val="3783140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BEB5E080-AD45-0841-AE64-11415071F0E5}"/>
              </a:ext>
            </a:extLst>
          </p:cNvPr>
          <p:cNvSpPr>
            <a:spLocks noGrp="1"/>
          </p:cNvSpPr>
          <p:nvPr>
            <p:ph type="sldNum" idx="11"/>
          </p:nvPr>
        </p:nvSpPr>
        <p:spPr/>
        <p:txBody>
          <a:bodyPr/>
          <a:lstStyle/>
          <a:p>
            <a:fld id="{C8F91E3E-3FB5-E648-B499-123893AA8B24}" type="slidenum">
              <a:rPr lang="en-GB" altLang="en-US"/>
              <a:pPr/>
              <a:t>7</a:t>
            </a:fld>
            <a:endParaRPr lang="en-GB" altLang="en-US"/>
          </a:p>
        </p:txBody>
      </p:sp>
      <p:sp>
        <p:nvSpPr>
          <p:cNvPr id="25601" name="Rectangle 1">
            <a:extLst>
              <a:ext uri="{FF2B5EF4-FFF2-40B4-BE49-F238E27FC236}">
                <a16:creationId xmlns:a16="http://schemas.microsoft.com/office/drawing/2014/main" id="{71965FF0-4EDD-514A-90B4-BACFEBF7BF4E}"/>
              </a:ext>
            </a:extLst>
          </p:cNvPr>
          <p:cNvSpPr>
            <a:spLocks noGrp="1" noChangeArrowheads="1"/>
          </p:cNvSpPr>
          <p:nvPr>
            <p:ph type="title" idx="4294967295"/>
          </p:nvPr>
        </p:nvSpPr>
        <p:spPr>
          <a:xfrm>
            <a:off x="2795412" y="202980"/>
            <a:ext cx="6562769" cy="1143480"/>
          </a:xfrm>
          <a:ln/>
        </p:spPr>
        <p:txBody>
          <a:bodyPr tIns="65382"/>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US" altLang="en-US" dirty="0"/>
              <a:t>SANA Upcoming Work</a:t>
            </a:r>
          </a:p>
        </p:txBody>
      </p:sp>
      <p:sp>
        <p:nvSpPr>
          <p:cNvPr id="25602" name="Rectangle 2">
            <a:extLst>
              <a:ext uri="{FF2B5EF4-FFF2-40B4-BE49-F238E27FC236}">
                <a16:creationId xmlns:a16="http://schemas.microsoft.com/office/drawing/2014/main" id="{80829FF9-0383-CF43-9B70-824CB61F6BB5}"/>
              </a:ext>
            </a:extLst>
          </p:cNvPr>
          <p:cNvSpPr>
            <a:spLocks noGrp="1" noChangeArrowheads="1"/>
          </p:cNvSpPr>
          <p:nvPr>
            <p:ph type="body" idx="4294967295"/>
          </p:nvPr>
        </p:nvSpPr>
        <p:spPr>
          <a:xfrm>
            <a:off x="719298" y="855865"/>
            <a:ext cx="10714995" cy="5757724"/>
          </a:xfrm>
          <a:ln/>
        </p:spPr>
        <p:txBody>
          <a:bodyPr tIns="38635"/>
          <a:lstStyle/>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r>
              <a:rPr lang="en-US" altLang="en-US" sz="2000" dirty="0">
                <a:ea typeface="ＭＳ Ｐゴシック" panose="020B0600070205080204" pitchFamily="34" charset="-128"/>
              </a:rPr>
              <a:t>Assist CCSDS working groups to create/modify/enhance registries</a:t>
            </a:r>
          </a:p>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endParaRPr lang="en-US" altLang="en-US" sz="2000" dirty="0">
              <a:ea typeface="ＭＳ Ｐゴシック" panose="020B0600070205080204" pitchFamily="34" charset="-128"/>
            </a:endParaRPr>
          </a:p>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r>
              <a:rPr lang="en-US" altLang="en-US" sz="2000" dirty="0">
                <a:ea typeface="ＭＳ Ｐゴシック" panose="020B0600070205080204" pitchFamily="34" charset="-128"/>
              </a:rPr>
              <a:t>Develop mechanisms to allow WG to elect which columns to display, in which order, for their registries</a:t>
            </a:r>
          </a:p>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endParaRPr lang="en-US" altLang="en-US" sz="2000" dirty="0">
              <a:ea typeface="ＭＳ Ｐゴシック" panose="020B0600070205080204" pitchFamily="34" charset="-128"/>
            </a:endParaRPr>
          </a:p>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r>
              <a:rPr lang="en-US" altLang="en-US" sz="2000" dirty="0">
                <a:ea typeface="ＭＳ Ｐゴシック" panose="020B0600070205080204" pitchFamily="34" charset="-128"/>
              </a:rPr>
              <a:t>On-line interface / process to allow authorized users (Agency AR) to create/update their registry entries:</a:t>
            </a:r>
          </a:p>
          <a:p>
            <a:pPr marL="1565476" lvl="1">
              <a:buSzPct val="75000"/>
              <a:buFont typeface="Symbol"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r>
              <a:rPr lang="en-US" altLang="en-US" sz="2000" dirty="0">
                <a:ea typeface="ＭＳ Ｐゴシック" panose="020B0600070205080204" pitchFamily="34" charset="-128"/>
              </a:rPr>
              <a:t>SSA</a:t>
            </a:r>
          </a:p>
          <a:p>
            <a:pPr marL="1565476" lvl="1">
              <a:buSzPct val="75000"/>
              <a:buFont typeface="Symbol"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r>
              <a:rPr lang="en-US" altLang="en-US" sz="2000" dirty="0">
                <a:ea typeface="ＭＳ Ｐゴシック" panose="020B0600070205080204" pitchFamily="34" charset="-128"/>
              </a:rPr>
              <a:t>Contacts</a:t>
            </a:r>
          </a:p>
          <a:p>
            <a:pPr marL="1565476" lvl="1">
              <a:buSzPct val="75000"/>
              <a:buFont typeface="Symbol"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r>
              <a:rPr lang="en-US" altLang="en-US" sz="2000" dirty="0">
                <a:ea typeface="ＭＳ Ｐゴシック" panose="020B0600070205080204" pitchFamily="34" charset="-128"/>
              </a:rPr>
              <a:t>Organizations</a:t>
            </a:r>
          </a:p>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endParaRPr lang="en-US" altLang="en-US" sz="2000" dirty="0">
              <a:ea typeface="ＭＳ Ｐゴシック" panose="020B0600070205080204" pitchFamily="34" charset="-128"/>
            </a:endParaRPr>
          </a:p>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r>
              <a:rPr lang="en-US" altLang="en-US" sz="2000" dirty="0">
                <a:ea typeface="ＭＳ Ｐゴシック" panose="020B0600070205080204" pitchFamily="34" charset="-128"/>
              </a:rPr>
              <a:t>Interfaces for SCID updates by ARs</a:t>
            </a:r>
          </a:p>
          <a:p>
            <a:pPr marL="1565476" lvl="1">
              <a:buSzPct val="75000"/>
              <a:buFont typeface="Symbol"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r>
              <a:rPr lang="en-US" altLang="en-US" sz="2000" dirty="0">
                <a:ea typeface="ＭＳ Ｐゴシック" panose="020B0600070205080204" pitchFamily="34" charset="-128"/>
              </a:rPr>
              <a:t>Release a SCID</a:t>
            </a:r>
          </a:p>
          <a:p>
            <a:pPr marL="1565476" lvl="1">
              <a:buSzPct val="75000"/>
              <a:buFont typeface="Symbol"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r>
              <a:rPr lang="en-US" altLang="en-US" sz="2000" dirty="0">
                <a:ea typeface="ＭＳ Ｐゴシック" panose="020B0600070205080204" pitchFamily="34" charset="-128"/>
              </a:rPr>
              <a:t>Deny a SCID request</a:t>
            </a:r>
          </a:p>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endParaRPr lang="en-US" altLang="en-US" sz="2000" dirty="0">
              <a:ea typeface="ＭＳ Ｐゴシック" panose="020B0600070205080204" pitchFamily="34" charset="-128"/>
            </a:endParaRPr>
          </a:p>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r>
              <a:rPr lang="en-US" altLang="en-US" sz="2000" dirty="0">
                <a:ea typeface="ＭＳ Ｐゴシック" panose="020B0600070205080204" pitchFamily="34" charset="-128"/>
              </a:rPr>
              <a:t>Develop XML schema versioning mechanism</a:t>
            </a:r>
          </a:p>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endParaRPr lang="en-US" altLang="en-US" sz="2000" dirty="0">
              <a:ea typeface="ＭＳ Ｐゴシック" panose="020B0600070205080204" pitchFamily="34" charset="-128"/>
            </a:endParaRPr>
          </a:p>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r>
              <a:rPr lang="en-US" altLang="en-US" sz="2000" dirty="0">
                <a:ea typeface="ＭＳ Ｐゴシック" panose="020B0600070205080204" pitchFamily="34" charset="-128"/>
              </a:rPr>
              <a:t>Fix SCIDs/Spacecraft registries data once AR’s reply</a:t>
            </a:r>
          </a:p>
          <a:p>
            <a:pPr marL="782018" indent="-293797">
              <a:buSzPct val="45000"/>
              <a:buFont typeface="Wingdings" pitchFamily="2" charset="2"/>
              <a:buChar char=""/>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endParaRPr lang="en-US" altLang="en-US" sz="2000" dirty="0">
              <a:ea typeface="ＭＳ Ｐゴシック" panose="020B0600070205080204" pitchFamily="34" charset="-128"/>
            </a:endParaRPr>
          </a:p>
          <a:p>
            <a:pPr marL="782018" indent="-293797">
              <a:lnSpc>
                <a:spcPct val="107000"/>
              </a:lnSpc>
              <a:buSzPct val="45000"/>
              <a:buNone/>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endParaRPr lang="en-US" altLang="en-US" sz="2000" dirty="0">
              <a:ea typeface="ＭＳ Ｐゴシック" panose="020B0600070205080204" pitchFamily="34" charset="-128"/>
            </a:endParaRPr>
          </a:p>
          <a:p>
            <a:pPr marL="782018" indent="-293797">
              <a:buSzPct val="45000"/>
              <a:buNone/>
              <a:tabLst>
                <a:tab pos="796420" algn="l"/>
                <a:tab pos="1203990" algn="l"/>
                <a:tab pos="1611562" algn="l"/>
                <a:tab pos="2019132" algn="l"/>
                <a:tab pos="2426704" algn="l"/>
                <a:tab pos="2834274" algn="l"/>
                <a:tab pos="3241846" algn="l"/>
                <a:tab pos="3649416" algn="l"/>
                <a:tab pos="4056988" algn="l"/>
                <a:tab pos="4464558" algn="l"/>
                <a:tab pos="4872129" algn="l"/>
                <a:tab pos="5279700" algn="l"/>
                <a:tab pos="5687271" algn="l"/>
                <a:tab pos="6094842" algn="l"/>
                <a:tab pos="6502413" algn="l"/>
                <a:tab pos="6909984" algn="l"/>
                <a:tab pos="7317555" algn="l"/>
                <a:tab pos="7725126" algn="l"/>
                <a:tab pos="8132697" algn="l"/>
                <a:tab pos="8540267" algn="l"/>
              </a:tabLst>
            </a:pPr>
            <a:endParaRPr lang="en-US" altLang="en-US" sz="2000" dirty="0"/>
          </a:p>
        </p:txBody>
      </p:sp>
    </p:spTree>
    <p:extLst>
      <p:ext uri="{BB962C8B-B14F-4D97-AF65-F5344CB8AC3E}">
        <p14:creationId xmlns:p14="http://schemas.microsoft.com/office/powerpoint/2010/main" val="26880185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EF3F4-2D8B-5F47-B25F-1FF48EFE04B9}"/>
              </a:ext>
            </a:extLst>
          </p:cNvPr>
          <p:cNvSpPr>
            <a:spLocks noGrp="1"/>
          </p:cNvSpPr>
          <p:nvPr>
            <p:ph type="title"/>
          </p:nvPr>
        </p:nvSpPr>
        <p:spPr/>
        <p:txBody>
          <a:bodyPr/>
          <a:lstStyle/>
          <a:p>
            <a:r>
              <a:rPr lang="en-US" dirty="0"/>
              <a:t>SANA Process and Workflow Issues</a:t>
            </a:r>
          </a:p>
        </p:txBody>
      </p:sp>
      <p:sp>
        <p:nvSpPr>
          <p:cNvPr id="3" name="Content Placeholder 2">
            <a:extLst>
              <a:ext uri="{FF2B5EF4-FFF2-40B4-BE49-F238E27FC236}">
                <a16:creationId xmlns:a16="http://schemas.microsoft.com/office/drawing/2014/main" id="{A0F56C27-A9B0-EC4C-A6BD-F174C552549E}"/>
              </a:ext>
            </a:extLst>
          </p:cNvPr>
          <p:cNvSpPr>
            <a:spLocks noGrp="1"/>
          </p:cNvSpPr>
          <p:nvPr>
            <p:ph idx="1"/>
          </p:nvPr>
        </p:nvSpPr>
        <p:spPr>
          <a:xfrm>
            <a:off x="609600" y="1166018"/>
            <a:ext cx="10972800" cy="4525963"/>
          </a:xfrm>
        </p:spPr>
        <p:txBody>
          <a:bodyPr/>
          <a:lstStyle/>
          <a:p>
            <a:r>
              <a:rPr lang="en-US" dirty="0"/>
              <a:t>SANA Process Issues</a:t>
            </a:r>
          </a:p>
          <a:p>
            <a:pPr lvl="1"/>
            <a:r>
              <a:rPr lang="en-US" dirty="0"/>
              <a:t>Recent CESG reviews have revealed confusion in several WG about SANA registry documentation and registration processes</a:t>
            </a:r>
          </a:p>
          <a:p>
            <a:pPr lvl="1"/>
            <a:r>
              <a:rPr lang="en-US" dirty="0"/>
              <a:t>Analyses of SANA Yellow Books, four separate documents including the </a:t>
            </a:r>
            <a:r>
              <a:rPr lang="en-US" dirty="0">
                <a:solidFill>
                  <a:srgbClr val="000000"/>
                </a:solidFill>
              </a:rPr>
              <a:t>CCSDS Organization &amp; Processes, Space Assigned Numbers Authority (SANA)—Role, Responsibilities, Policies, and Procedures, and the two newer SANA registry books, revealed some ambiguities, sources of confusion, and lack of one coherent doc where WG needs were covered</a:t>
            </a:r>
          </a:p>
          <a:p>
            <a:pPr lvl="1"/>
            <a:r>
              <a:rPr lang="en-US" dirty="0">
                <a:solidFill>
                  <a:srgbClr val="000000"/>
                </a:solidFill>
              </a:rPr>
              <a:t>Proposal to clarify all of this and update the Procedures for SANA Registry Specification, CCSDS 313.2-Y-1 to provide a single, compact, straightforward, guide for the WGs to follow</a:t>
            </a:r>
          </a:p>
          <a:p>
            <a:r>
              <a:rPr lang="en-US" dirty="0">
                <a:solidFill>
                  <a:srgbClr val="000000"/>
                </a:solidFill>
              </a:rPr>
              <a:t>SANA Workflow Issues</a:t>
            </a:r>
          </a:p>
          <a:p>
            <a:pPr lvl="1"/>
            <a:r>
              <a:rPr lang="en-US" dirty="0">
                <a:solidFill>
                  <a:srgbClr val="000000"/>
                </a:solidFill>
              </a:rPr>
              <a:t>From the SANA Operator point of view the process we follow does not give them adequate guidance as to when registries change state, from Beta, to Provisional, to Approved.</a:t>
            </a:r>
          </a:p>
          <a:p>
            <a:pPr lvl="1"/>
            <a:r>
              <a:rPr lang="en-US" dirty="0">
                <a:solidFill>
                  <a:srgbClr val="000000"/>
                </a:solidFill>
              </a:rPr>
              <a:t>From the WG and Secretariat point of view, we need to make the timing of registry creation and promotion clearer so that the whole process flows more smoothly</a:t>
            </a:r>
          </a:p>
          <a:p>
            <a:pPr lvl="1"/>
            <a:endParaRPr lang="en-US" dirty="0">
              <a:solidFill>
                <a:srgbClr val="000000"/>
              </a:solidFill>
            </a:endParaRPr>
          </a:p>
          <a:p>
            <a:pPr lvl="1"/>
            <a:endParaRPr lang="en-US" dirty="0"/>
          </a:p>
        </p:txBody>
      </p:sp>
    </p:spTree>
    <p:extLst>
      <p:ext uri="{BB962C8B-B14F-4D97-AF65-F5344CB8AC3E}">
        <p14:creationId xmlns:p14="http://schemas.microsoft.com/office/powerpoint/2010/main" val="3667119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E2043-017A-5049-A87C-A30CFFAD3564}"/>
              </a:ext>
            </a:extLst>
          </p:cNvPr>
          <p:cNvSpPr>
            <a:spLocks noGrp="1"/>
          </p:cNvSpPr>
          <p:nvPr>
            <p:ph type="title"/>
          </p:nvPr>
        </p:nvSpPr>
        <p:spPr/>
        <p:txBody>
          <a:bodyPr/>
          <a:lstStyle/>
          <a:p>
            <a:r>
              <a:rPr lang="en-US" i="1" dirty="0">
                <a:solidFill>
                  <a:srgbClr val="FF0000"/>
                </a:solidFill>
              </a:rPr>
              <a:t>Proposed</a:t>
            </a:r>
            <a:r>
              <a:rPr lang="en-US" dirty="0"/>
              <a:t> SANA YB Editorial Changes</a:t>
            </a:r>
          </a:p>
        </p:txBody>
      </p:sp>
      <p:sp>
        <p:nvSpPr>
          <p:cNvPr id="3" name="Content Placeholder 2">
            <a:extLst>
              <a:ext uri="{FF2B5EF4-FFF2-40B4-BE49-F238E27FC236}">
                <a16:creationId xmlns:a16="http://schemas.microsoft.com/office/drawing/2014/main" id="{083D1F34-E09B-934A-A851-55A0AD3F3A98}"/>
              </a:ext>
            </a:extLst>
          </p:cNvPr>
          <p:cNvSpPr>
            <a:spLocks noGrp="1"/>
          </p:cNvSpPr>
          <p:nvPr>
            <p:ph idx="1"/>
          </p:nvPr>
        </p:nvSpPr>
        <p:spPr>
          <a:xfrm>
            <a:off x="609600" y="1047890"/>
            <a:ext cx="10972800" cy="5376700"/>
          </a:xfrm>
        </p:spPr>
        <p:txBody>
          <a:bodyPr>
            <a:normAutofit fontScale="85000" lnSpcReduction="20000"/>
          </a:bodyPr>
          <a:lstStyle/>
          <a:p>
            <a:pPr>
              <a:spcBef>
                <a:spcPts val="400"/>
              </a:spcBef>
              <a:spcAft>
                <a:spcPts val="400"/>
              </a:spcAft>
            </a:pPr>
            <a:r>
              <a:rPr lang="en-US" dirty="0">
                <a:solidFill>
                  <a:srgbClr val="000000"/>
                </a:solidFill>
              </a:rPr>
              <a:t>CCSDS Organization &amp; Processes, CCSDS A02.1-Y-4</a:t>
            </a:r>
          </a:p>
          <a:p>
            <a:pPr lvl="1">
              <a:spcBef>
                <a:spcPts val="400"/>
              </a:spcBef>
              <a:spcAft>
                <a:spcPts val="400"/>
              </a:spcAft>
            </a:pPr>
            <a:r>
              <a:rPr lang="en-US" dirty="0">
                <a:solidFill>
                  <a:srgbClr val="000000"/>
                </a:solidFill>
              </a:rPr>
              <a:t>Add a reference to the Procedures for SANA Registry Specification, CCSDS 313.2-Y-1 to the SANA section in this doc</a:t>
            </a:r>
          </a:p>
          <a:p>
            <a:pPr lvl="1">
              <a:spcBef>
                <a:spcPts val="400"/>
              </a:spcBef>
              <a:spcAft>
                <a:spcPts val="400"/>
              </a:spcAft>
            </a:pPr>
            <a:r>
              <a:rPr lang="en-US" dirty="0">
                <a:solidFill>
                  <a:srgbClr val="000000"/>
                </a:solidFill>
              </a:rPr>
              <a:t>Augment the WG section to make clearer the SANA registry requirements</a:t>
            </a:r>
          </a:p>
          <a:p>
            <a:pPr lvl="1">
              <a:spcBef>
                <a:spcPts val="400"/>
              </a:spcBef>
              <a:spcAft>
                <a:spcPts val="400"/>
              </a:spcAft>
            </a:pPr>
            <a:r>
              <a:rPr lang="en-US" dirty="0">
                <a:solidFill>
                  <a:srgbClr val="000000"/>
                </a:solidFill>
              </a:rPr>
              <a:t>Augment the CESG review section to document the expectation that checking the SANA Registry status is a part of their review</a:t>
            </a:r>
          </a:p>
          <a:p>
            <a:pPr lvl="1">
              <a:spcBef>
                <a:spcPts val="400"/>
              </a:spcBef>
              <a:spcAft>
                <a:spcPts val="400"/>
              </a:spcAft>
            </a:pPr>
            <a:r>
              <a:rPr lang="en-US" dirty="0">
                <a:solidFill>
                  <a:srgbClr val="000000"/>
                </a:solidFill>
              </a:rPr>
              <a:t>Augment the publication process section to briefly document SANA registry approval flow</a:t>
            </a:r>
          </a:p>
          <a:p>
            <a:pPr lvl="1">
              <a:spcBef>
                <a:spcPts val="400"/>
              </a:spcBef>
              <a:spcAft>
                <a:spcPts val="400"/>
              </a:spcAft>
            </a:pPr>
            <a:r>
              <a:rPr lang="en-US" dirty="0">
                <a:solidFill>
                  <a:srgbClr val="000000"/>
                </a:solidFill>
              </a:rPr>
              <a:t>Augment the Agency review section to document the expectation that this is a part of their review</a:t>
            </a:r>
          </a:p>
          <a:p>
            <a:pPr>
              <a:spcBef>
                <a:spcPts val="400"/>
              </a:spcBef>
              <a:spcAft>
                <a:spcPts val="400"/>
              </a:spcAft>
            </a:pPr>
            <a:endParaRPr lang="en-US" dirty="0">
              <a:solidFill>
                <a:srgbClr val="000000"/>
              </a:solidFill>
            </a:endParaRPr>
          </a:p>
          <a:p>
            <a:pPr>
              <a:spcBef>
                <a:spcPts val="400"/>
              </a:spcBef>
              <a:spcAft>
                <a:spcPts val="400"/>
              </a:spcAft>
            </a:pPr>
            <a:r>
              <a:rPr lang="en-US" dirty="0">
                <a:solidFill>
                  <a:srgbClr val="000000"/>
                </a:solidFill>
              </a:rPr>
              <a:t>Procedures for SANA Registry Specification, CCSDS 313.2-Y-1</a:t>
            </a:r>
          </a:p>
          <a:p>
            <a:pPr lvl="1">
              <a:spcBef>
                <a:spcPts val="400"/>
              </a:spcBef>
              <a:spcAft>
                <a:spcPts val="400"/>
              </a:spcAft>
            </a:pPr>
            <a:r>
              <a:rPr lang="en-US" dirty="0">
                <a:solidFill>
                  <a:srgbClr val="000000"/>
                </a:solidFill>
              </a:rPr>
              <a:t>Edit to include all of the relevant guidance that a Working Group needs (specific requirements, process flow, SANA section outline, and new examples)</a:t>
            </a:r>
          </a:p>
          <a:p>
            <a:pPr lvl="1">
              <a:spcBef>
                <a:spcPts val="400"/>
              </a:spcBef>
              <a:spcAft>
                <a:spcPts val="400"/>
              </a:spcAft>
            </a:pPr>
            <a:r>
              <a:rPr lang="en-US" dirty="0">
                <a:solidFill>
                  <a:srgbClr val="000000"/>
                </a:solidFill>
              </a:rPr>
              <a:t>Keep it as short and succinct as possible</a:t>
            </a:r>
          </a:p>
          <a:p>
            <a:pPr>
              <a:spcBef>
                <a:spcPts val="400"/>
              </a:spcBef>
              <a:spcAft>
                <a:spcPts val="400"/>
              </a:spcAft>
            </a:pPr>
            <a:endParaRPr lang="en-US" dirty="0">
              <a:solidFill>
                <a:srgbClr val="000000"/>
              </a:solidFill>
            </a:endParaRPr>
          </a:p>
          <a:p>
            <a:pPr>
              <a:spcBef>
                <a:spcPts val="400"/>
              </a:spcBef>
              <a:spcAft>
                <a:spcPts val="400"/>
              </a:spcAft>
            </a:pPr>
            <a:r>
              <a:rPr lang="en-US" dirty="0">
                <a:solidFill>
                  <a:srgbClr val="000000"/>
                </a:solidFill>
              </a:rPr>
              <a:t>Space Assigned Numbers Authority (SANA)—Role, Responsibilities, Policies, and Procedures, CCSDS 313.0-Y-1</a:t>
            </a:r>
          </a:p>
          <a:p>
            <a:pPr lvl="1">
              <a:spcBef>
                <a:spcPts val="400"/>
              </a:spcBef>
              <a:spcAft>
                <a:spcPts val="400"/>
              </a:spcAft>
            </a:pPr>
            <a:r>
              <a:rPr lang="en-US" dirty="0">
                <a:solidFill>
                  <a:srgbClr val="000000"/>
                </a:solidFill>
              </a:rPr>
              <a:t>Clean up the process flow from the SANA Operator point of view</a:t>
            </a:r>
          </a:p>
          <a:p>
            <a:pPr lvl="1">
              <a:spcBef>
                <a:spcPts val="400"/>
              </a:spcBef>
              <a:spcAft>
                <a:spcPts val="400"/>
              </a:spcAft>
            </a:pPr>
            <a:r>
              <a:rPr lang="en-US" dirty="0">
                <a:solidFill>
                  <a:srgbClr val="000000"/>
                </a:solidFill>
              </a:rPr>
              <a:t>Move the details of the required SANA section to the SANA Registry Spec for WG</a:t>
            </a:r>
          </a:p>
          <a:p>
            <a:pPr lvl="1">
              <a:spcBef>
                <a:spcPts val="400"/>
              </a:spcBef>
              <a:spcAft>
                <a:spcPts val="400"/>
              </a:spcAft>
            </a:pPr>
            <a:r>
              <a:rPr lang="en-US" dirty="0">
                <a:solidFill>
                  <a:srgbClr val="000000"/>
                </a:solidFill>
              </a:rPr>
              <a:t>Point at the SANA Registry Spec for WG as the source of WG guidance and workflow</a:t>
            </a:r>
            <a:endParaRPr lang="en-US" dirty="0"/>
          </a:p>
        </p:txBody>
      </p:sp>
    </p:spTree>
    <p:extLst>
      <p:ext uri="{BB962C8B-B14F-4D97-AF65-F5344CB8AC3E}">
        <p14:creationId xmlns:p14="http://schemas.microsoft.com/office/powerpoint/2010/main" val="3959293548"/>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3AF14BD0-ED18-40F8-BACF-92E33194557B}">
  <ds:schemaRefs>
    <ds:schemaRef ds:uri="http://schemas.microsoft.com/office/infopath/2007/PartnerControls"/>
    <ds:schemaRef ds:uri="http://schemas.microsoft.com/office/2006/documentManagement/types"/>
    <ds:schemaRef ds:uri="http://purl.org/dc/dcmitype/"/>
    <ds:schemaRef ds:uri="http://purl.org/dc/terms/"/>
    <ds:schemaRef ds:uri="http://www.w3.org/XML/1998/namespace"/>
    <ds:schemaRef ds:uri="http://purl.org/dc/elements/1.1/"/>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38238</TotalTime>
  <Pages>51</Pages>
  <Words>1316</Words>
  <Application>Microsoft Macintosh PowerPoint</Application>
  <PresentationFormat>Widescreen</PresentationFormat>
  <Paragraphs>142</Paragraphs>
  <Slides>10</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ArialMT</vt:lpstr>
      <vt:lpstr>Symbol</vt:lpstr>
      <vt:lpstr>Times New Roman</vt:lpstr>
      <vt:lpstr>Wingdings</vt:lpstr>
      <vt:lpstr>TMOD Presentations</vt:lpstr>
      <vt:lpstr>1_TMOD Presentations</vt:lpstr>
      <vt:lpstr>PowerPoint Presentation</vt:lpstr>
      <vt:lpstr>PowerPoint Presentation</vt:lpstr>
      <vt:lpstr>Spacecraftid Assignments</vt:lpstr>
      <vt:lpstr>SANA QSCID Assignment view</vt:lpstr>
      <vt:lpstr>Synchronization with CCSDS Secretariat</vt:lpstr>
      <vt:lpstr>Registry Management</vt:lpstr>
      <vt:lpstr>SANA Upcoming Work</vt:lpstr>
      <vt:lpstr>SANA Process and Workflow Issues</vt:lpstr>
      <vt:lpstr>Proposed SANA YB Editorial Changes</vt:lpstr>
      <vt:lpstr>Proposed Registry Creation / Approval Process</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1931</cp:revision>
  <cp:lastPrinted>2016-08-30T07:45:22Z</cp:lastPrinted>
  <dcterms:created xsi:type="dcterms:W3CDTF">1998-05-20T16:00:08Z</dcterms:created>
  <dcterms:modified xsi:type="dcterms:W3CDTF">2019-10-28T14:37:40Z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