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 id="2147483673" r:id="rId5"/>
  </p:sldMasterIdLst>
  <p:notesMasterIdLst>
    <p:notesMasterId r:id="rId12"/>
  </p:notesMasterIdLst>
  <p:handoutMasterIdLst>
    <p:handoutMasterId r:id="rId13"/>
  </p:handoutMasterIdLst>
  <p:sldIdLst>
    <p:sldId id="2787" r:id="rId6"/>
    <p:sldId id="2830" r:id="rId7"/>
    <p:sldId id="307" r:id="rId8"/>
    <p:sldId id="2870" r:id="rId9"/>
    <p:sldId id="309" r:id="rId10"/>
    <p:sldId id="310" r:id="rId11"/>
  </p:sldIdLst>
  <p:sldSz cx="12192000" cy="6858000"/>
  <p:notesSz cx="6797675" cy="9928225"/>
  <p:defaultTextStyle>
    <a:defPPr>
      <a:defRPr lang="en-US"/>
    </a:defPPr>
    <a:lvl1pPr algn="l" rtl="0" fontAlgn="base">
      <a:spcBef>
        <a:spcPct val="0"/>
      </a:spcBef>
      <a:spcAft>
        <a:spcPct val="0"/>
      </a:spcAft>
      <a:defRPr sz="1600" b="1" kern="1200">
        <a:solidFill>
          <a:schemeClr val="tx1"/>
        </a:solidFill>
        <a:latin typeface="Arial" charset="0"/>
        <a:ea typeface="+mn-ea"/>
        <a:cs typeface="+mn-cs"/>
      </a:defRPr>
    </a:lvl1pPr>
    <a:lvl2pPr marL="457200" algn="l" rtl="0" fontAlgn="base">
      <a:spcBef>
        <a:spcPct val="0"/>
      </a:spcBef>
      <a:spcAft>
        <a:spcPct val="0"/>
      </a:spcAft>
      <a:defRPr sz="1600" b="1" kern="1200">
        <a:solidFill>
          <a:schemeClr val="tx1"/>
        </a:solidFill>
        <a:latin typeface="Arial" charset="0"/>
        <a:ea typeface="+mn-ea"/>
        <a:cs typeface="+mn-cs"/>
      </a:defRPr>
    </a:lvl2pPr>
    <a:lvl3pPr marL="914400" algn="l" rtl="0" fontAlgn="base">
      <a:spcBef>
        <a:spcPct val="0"/>
      </a:spcBef>
      <a:spcAft>
        <a:spcPct val="0"/>
      </a:spcAft>
      <a:defRPr sz="1600" b="1" kern="1200">
        <a:solidFill>
          <a:schemeClr val="tx1"/>
        </a:solidFill>
        <a:latin typeface="Arial" charset="0"/>
        <a:ea typeface="+mn-ea"/>
        <a:cs typeface="+mn-cs"/>
      </a:defRPr>
    </a:lvl3pPr>
    <a:lvl4pPr marL="1371600" algn="l" rtl="0" fontAlgn="base">
      <a:spcBef>
        <a:spcPct val="0"/>
      </a:spcBef>
      <a:spcAft>
        <a:spcPct val="0"/>
      </a:spcAft>
      <a:defRPr sz="1600" b="1" kern="1200">
        <a:solidFill>
          <a:schemeClr val="tx1"/>
        </a:solidFill>
        <a:latin typeface="Arial" charset="0"/>
        <a:ea typeface="+mn-ea"/>
        <a:cs typeface="+mn-cs"/>
      </a:defRPr>
    </a:lvl4pPr>
    <a:lvl5pPr marL="1828800" algn="l" rtl="0" fontAlgn="base">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3127">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4F5"/>
    <a:srgbClr val="D60093"/>
    <a:srgbClr val="005394"/>
    <a:srgbClr val="D70093"/>
    <a:srgbClr val="EAEEFF"/>
    <a:srgbClr val="000099"/>
    <a:srgbClr val="FF9900"/>
    <a:srgbClr val="FF0066"/>
    <a:srgbClr val="0033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65" autoAdjust="0"/>
    <p:restoredTop sz="93692" autoAdjust="0"/>
  </p:normalViewPr>
  <p:slideViewPr>
    <p:cSldViewPr>
      <p:cViewPr varScale="1">
        <p:scale>
          <a:sx n="136" d="100"/>
          <a:sy n="136" d="100"/>
        </p:scale>
        <p:origin x="224" y="408"/>
      </p:cViewPr>
      <p:guideLst>
        <p:guide orient="horz" pos="792"/>
        <p:guide pos="3840"/>
      </p:guideLst>
    </p:cSldViewPr>
  </p:slideViewPr>
  <p:outlineViewPr>
    <p:cViewPr>
      <p:scale>
        <a:sx n="33" d="100"/>
        <a:sy n="33" d="100"/>
      </p:scale>
      <p:origin x="0" y="-1876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35" d="100"/>
          <a:sy n="35" d="100"/>
        </p:scale>
        <p:origin x="-1494" y="-72"/>
      </p:cViewPr>
      <p:guideLst>
        <p:guide orient="horz" pos="3024"/>
        <p:guide pos="2304"/>
        <p:guide orient="horz" pos="3127"/>
        <p:guide pos="2141"/>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099" name="Rectangle 3"/>
          <p:cNvSpPr>
            <a:spLocks noGrp="1" noChangeArrowheads="1"/>
          </p:cNvSpPr>
          <p:nvPr>
            <p:ph type="dt" sz="quarter"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0" name="Rectangle 4"/>
          <p:cNvSpPr>
            <a:spLocks noGrp="1" noChangeArrowheads="1"/>
          </p:cNvSpPr>
          <p:nvPr>
            <p:ph type="ftr" sz="quarter" idx="2"/>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4101" name="Rectangle 5"/>
          <p:cNvSpPr>
            <a:spLocks noGrp="1" noChangeArrowheads="1"/>
          </p:cNvSpPr>
          <p:nvPr>
            <p:ph type="sldNum" sz="quarter" idx="3"/>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13BDE1E4-412B-407C-A980-2F1D2D5A0F2B}" type="slidenum">
              <a:rPr lang="en-US"/>
              <a:pPr>
                <a:defRPr/>
              </a:pPr>
              <a:t>‹#›</a:t>
            </a:fld>
            <a:endParaRPr lang="en-US"/>
          </a:p>
        </p:txBody>
      </p:sp>
    </p:spTree>
    <p:extLst>
      <p:ext uri="{BB962C8B-B14F-4D97-AF65-F5344CB8AC3E}">
        <p14:creationId xmlns:p14="http://schemas.microsoft.com/office/powerpoint/2010/main" val="153531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53196" y="0"/>
            <a:ext cx="2944479" cy="49575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2" name="Rectangle 4"/>
          <p:cNvSpPr>
            <a:spLocks noGrp="1" noChangeArrowheads="1"/>
          </p:cNvSpPr>
          <p:nvPr>
            <p:ph type="ftr" sz="quarter" idx="4"/>
          </p:nvPr>
        </p:nvSpPr>
        <p:spPr bwMode="auto">
          <a:xfrm>
            <a:off x="0"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lnSpc>
                <a:spcPct val="100000"/>
              </a:lnSpc>
              <a:spcAft>
                <a:spcPct val="0"/>
              </a:spcAft>
              <a:buSzTx/>
              <a:defRPr sz="1000" b="0" i="1">
                <a:latin typeface="Times New Roman" pitchFamily="18" charset="0"/>
              </a:defRPr>
            </a:lvl1pPr>
          </a:lstStyle>
          <a:p>
            <a:pPr>
              <a:defRPr/>
            </a:pPr>
            <a:endParaRPr lang="en-US"/>
          </a:p>
        </p:txBody>
      </p:sp>
      <p:sp>
        <p:nvSpPr>
          <p:cNvPr id="2053" name="Rectangle 5"/>
          <p:cNvSpPr>
            <a:spLocks noGrp="1" noChangeArrowheads="1"/>
          </p:cNvSpPr>
          <p:nvPr>
            <p:ph type="sldNum" sz="quarter" idx="5"/>
          </p:nvPr>
        </p:nvSpPr>
        <p:spPr bwMode="auto">
          <a:xfrm>
            <a:off x="3853196" y="9432471"/>
            <a:ext cx="2944479" cy="49575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lnSpc>
                <a:spcPct val="100000"/>
              </a:lnSpc>
              <a:spcAft>
                <a:spcPct val="0"/>
              </a:spcAft>
              <a:buSzTx/>
              <a:defRPr sz="1000" b="0" i="1">
                <a:latin typeface="Times New Roman" pitchFamily="18" charset="0"/>
              </a:defRPr>
            </a:lvl1pPr>
          </a:lstStyle>
          <a:p>
            <a:pPr>
              <a:defRPr/>
            </a:pPr>
            <a:fld id="{C1CAF83B-30F1-4420-86A9-ACD9B25FD0AD}" type="slidenum">
              <a:rPr lang="en-US"/>
              <a:pPr>
                <a:defRPr/>
              </a:pPr>
              <a:t>‹#›</a:t>
            </a:fld>
            <a:endParaRPr lang="en-US"/>
          </a:p>
        </p:txBody>
      </p:sp>
      <p:sp>
        <p:nvSpPr>
          <p:cNvPr id="2054" name="Rectangle 6"/>
          <p:cNvSpPr>
            <a:spLocks noGrp="1" noChangeArrowheads="1"/>
          </p:cNvSpPr>
          <p:nvPr>
            <p:ph type="body" sz="quarter" idx="3"/>
          </p:nvPr>
        </p:nvSpPr>
        <p:spPr bwMode="auto">
          <a:xfrm>
            <a:off x="908717" y="4716236"/>
            <a:ext cx="4980241" cy="4469999"/>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5" name="Rectangle 7"/>
          <p:cNvSpPr>
            <a:spLocks noGrp="1" noRot="1" noChangeAspect="1" noChangeArrowheads="1" noTextEdit="1"/>
          </p:cNvSpPr>
          <p:nvPr>
            <p:ph type="sldImg" idx="2"/>
          </p:nvPr>
        </p:nvSpPr>
        <p:spPr bwMode="auto">
          <a:xfrm>
            <a:off x="106363" y="752475"/>
            <a:ext cx="6594475" cy="3709988"/>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355068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6337" name="Rectangle 5"/>
          <p:cNvSpPr>
            <a:spLocks noGrp="1" noChangeArrowheads="1"/>
          </p:cNvSpPr>
          <p:nvPr>
            <p:ph type="sldNum" sz="quarter" idx="5"/>
          </p:nvPr>
        </p:nvSpPr>
        <p:spPr>
          <a:noFill/>
        </p:spPr>
        <p:txBody>
          <a:bodyPr/>
          <a:lstStyle/>
          <a:p>
            <a:fld id="{F2FA20E5-F05F-4030-BF21-E6BD2D95491B}" type="slidenum">
              <a:rPr lang="en-US" smtClean="0"/>
              <a:pPr/>
              <a:t>1</a:t>
            </a:fld>
            <a:endParaRPr lang="en-US" dirty="0"/>
          </a:p>
        </p:txBody>
      </p:sp>
      <p:sp>
        <p:nvSpPr>
          <p:cNvPr id="3726338"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47B8339B-1697-4EB3-9E70-F7572366E1F3}"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39" name="Rectangle 5"/>
          <p:cNvSpPr txBox="1">
            <a:spLocks noGrp="1" noChangeArrowheads="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64DCABF5-01F9-46B7-AD67-6E8C2EC3CE4F}"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
        <p:nvSpPr>
          <p:cNvPr id="3726340" name="Slide Image Placeholder 1"/>
          <p:cNvSpPr>
            <a:spLocks noGrp="1" noRot="1" noChangeAspect="1" noTextEdit="1"/>
          </p:cNvSpPr>
          <p:nvPr>
            <p:ph type="sldImg"/>
          </p:nvPr>
        </p:nvSpPr>
        <p:spPr>
          <a:xfrm>
            <a:off x="106363" y="752475"/>
            <a:ext cx="6594475" cy="3709988"/>
          </a:xfrm>
          <a:ln/>
        </p:spPr>
      </p:sp>
      <p:sp>
        <p:nvSpPr>
          <p:cNvPr id="3726341" name="Notes Placeholder 2"/>
          <p:cNvSpPr>
            <a:spLocks noGrp="1"/>
          </p:cNvSpPr>
          <p:nvPr>
            <p:ph type="body" idx="1"/>
          </p:nvPr>
        </p:nvSpPr>
        <p:spPr>
          <a:noFill/>
          <a:ln/>
        </p:spPr>
        <p:txBody>
          <a:bodyPr/>
          <a:lstStyle/>
          <a:p>
            <a:endParaRPr lang="en-GB" dirty="0"/>
          </a:p>
        </p:txBody>
      </p:sp>
      <p:sp>
        <p:nvSpPr>
          <p:cNvPr id="3726342" name="Slide Number Placeholder 3"/>
          <p:cNvSpPr txBox="1">
            <a:spLocks noGrp="1"/>
          </p:cNvSpPr>
          <p:nvPr/>
        </p:nvSpPr>
        <p:spPr bwMode="auto">
          <a:xfrm>
            <a:off x="3853196" y="9432471"/>
            <a:ext cx="2944479" cy="495755"/>
          </a:xfrm>
          <a:prstGeom prst="rect">
            <a:avLst/>
          </a:prstGeom>
          <a:noFill/>
          <a:ln w="9525">
            <a:noFill/>
            <a:miter lim="800000"/>
            <a:headEnd/>
            <a:tailEnd/>
          </a:ln>
        </p:spPr>
        <p:txBody>
          <a:bodyPr lIns="19181" tIns="0" rIns="19181" bIns="0" anchor="b"/>
          <a:lstStyle/>
          <a:p>
            <a:pPr algn="r" defTabSz="920750" eaLnBrk="0" hangingPunct="0"/>
            <a:fld id="{2D7B4481-FBC8-4B8A-90A3-E0CB9E5429A2}" type="slidenum">
              <a:rPr lang="en-US" sz="1000" b="0" i="1">
                <a:latin typeface="Times New Roman" pitchFamily="18" charset="0"/>
              </a:rPr>
              <a:pPr algn="r" defTabSz="920750" eaLnBrk="0" hangingPunct="0"/>
              <a:t>1</a:t>
            </a:fld>
            <a:endParaRPr lang="en-US" sz="1000" b="0" i="1" dirty="0">
              <a:latin typeface="Times New Roman" pitchFamily="18" charset="0"/>
            </a:endParaRPr>
          </a:p>
        </p:txBody>
      </p:sp>
    </p:spTree>
    <p:extLst>
      <p:ext uri="{BB962C8B-B14F-4D97-AF65-F5344CB8AC3E}">
        <p14:creationId xmlns:p14="http://schemas.microsoft.com/office/powerpoint/2010/main" val="1215562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752475"/>
            <a:ext cx="6594475" cy="3709988"/>
          </a:xfrm>
        </p:spPr>
      </p:sp>
      <p:sp>
        <p:nvSpPr>
          <p:cNvPr id="3" name="Notes Placeholder 2"/>
          <p:cNvSpPr>
            <a:spLocks noGrp="1"/>
          </p:cNvSpPr>
          <p:nvPr>
            <p:ph type="body" idx="1"/>
          </p:nvPr>
        </p:nvSpPr>
        <p:spPr/>
        <p:txBody>
          <a:bodyPr/>
          <a:lstStyle/>
          <a:p>
            <a:pPr marL="0" indent="0">
              <a:buFont typeface="Arial" pitchFamily="34" charset="0"/>
              <a:buNone/>
            </a:pPr>
            <a:r>
              <a:rPr lang="en-US" baseline="0" dirty="0"/>
              <a:t>JAXA is interested, resources being identified.  Possible issues getting resources allocated / schedule.</a:t>
            </a:r>
          </a:p>
          <a:p>
            <a:pPr marL="0" indent="0">
              <a:buFont typeface="Arial" pitchFamily="34" charset="0"/>
              <a:buNone/>
            </a:pPr>
            <a:endParaRPr lang="en-US" baseline="0" dirty="0"/>
          </a:p>
        </p:txBody>
      </p:sp>
      <p:sp>
        <p:nvSpPr>
          <p:cNvPr id="4" name="Slide Number Placeholder 3"/>
          <p:cNvSpPr>
            <a:spLocks noGrp="1"/>
          </p:cNvSpPr>
          <p:nvPr>
            <p:ph type="sldNum" sz="quarter" idx="10"/>
          </p:nvPr>
        </p:nvSpPr>
        <p:spPr/>
        <p:txBody>
          <a:bodyPr/>
          <a:lstStyle/>
          <a:p>
            <a:pPr>
              <a:defRPr/>
            </a:pPr>
            <a:fld id="{C1CAF83B-30F1-4420-86A9-ACD9B25FD0AD}" type="slidenum">
              <a:rPr lang="en-US" smtClean="0"/>
              <a:pPr>
                <a:defRPr/>
              </a:pPr>
              <a:t>2</a:t>
            </a:fld>
            <a:endParaRPr lang="en-US"/>
          </a:p>
        </p:txBody>
      </p:sp>
    </p:spTree>
    <p:extLst>
      <p:ext uri="{BB962C8B-B14F-4D97-AF65-F5344CB8AC3E}">
        <p14:creationId xmlns:p14="http://schemas.microsoft.com/office/powerpoint/2010/main" val="869882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497C465-78D7-4632-93E6-4724FE32007D}" type="slidenum">
              <a:rPr lang="en-US" smtClean="0"/>
              <a:pPr>
                <a:defRPr/>
              </a:pPr>
              <a:t>3</a:t>
            </a:fld>
            <a:endParaRPr lang="en-US"/>
          </a:p>
        </p:txBody>
      </p:sp>
    </p:spTree>
    <p:extLst>
      <p:ext uri="{BB962C8B-B14F-4D97-AF65-F5344CB8AC3E}">
        <p14:creationId xmlns:p14="http://schemas.microsoft.com/office/powerpoint/2010/main" val="1119012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1" y="2814520"/>
            <a:ext cx="10863100" cy="238111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chemeClr val="tx1"/>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0" y="1600202"/>
            <a:ext cx="109728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271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4070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4" cstate="print"/>
          <a:srcRect/>
          <a:stretch>
            <a:fillRect/>
          </a:stretch>
        </p:blipFill>
        <p:spPr bwMode="auto">
          <a:xfrm>
            <a:off x="325766" y="202981"/>
            <a:ext cx="2032148" cy="670535"/>
          </a:xfrm>
          <a:prstGeom prst="rect">
            <a:avLst/>
          </a:prstGeom>
          <a:noFill/>
          <a:ln w="9525">
            <a:noFill/>
            <a:miter lim="800000"/>
            <a:headEnd/>
            <a:tailEnd/>
          </a:ln>
        </p:spPr>
      </p:pic>
      <p:pic>
        <p:nvPicPr>
          <p:cNvPr id="1029" name="Picture 1" descr="part1"/>
          <p:cNvPicPr>
            <a:picLocks noChangeAspect="1" noChangeArrowheads="1"/>
          </p:cNvPicPr>
          <p:nvPr userDrawn="1"/>
        </p:nvPicPr>
        <p:blipFill>
          <a:blip r:embed="rId5" cstate="print"/>
          <a:srcRect/>
          <a:stretch>
            <a:fillRect/>
          </a:stretch>
        </p:blipFill>
        <p:spPr bwMode="auto">
          <a:xfrm>
            <a:off x="3228428" y="6194160"/>
            <a:ext cx="5553873" cy="54875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1003"/>
          <p:cNvSpPr>
            <a:spLocks noChangeArrowheads="1"/>
          </p:cNvSpPr>
          <p:nvPr userDrawn="1"/>
        </p:nvSpPr>
        <p:spPr bwMode="auto">
          <a:xfrm>
            <a:off x="10499773" y="6578210"/>
            <a:ext cx="114355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dirty="0">
                <a:solidFill>
                  <a:schemeClr val="tx1"/>
                </a:solidFill>
              </a:rPr>
              <a:t>28 Oct 2019 - </a:t>
            </a:r>
            <a:fld id="{A695BC2C-BEAC-4E31-AADE-93F4F0C57784}" type="slidenum">
              <a:rPr lang="en-US" sz="1000" smtClean="0">
                <a:solidFill>
                  <a:schemeClr val="tx1"/>
                </a:solidFill>
              </a:rPr>
              <a:pPr defTabSz="820738" eaLnBrk="0" hangingPunct="0">
                <a:defRPr/>
              </a:pPr>
              <a:t>‹#›</a:t>
            </a:fld>
            <a:endParaRPr lang="en-US" sz="1000" dirty="0">
              <a:solidFill>
                <a:schemeClr val="tx1"/>
              </a:solidFill>
            </a:endParaRPr>
          </a:p>
        </p:txBody>
      </p:sp>
      <p:sp>
        <p:nvSpPr>
          <p:cNvPr id="7" name="Rectangle 1003"/>
          <p:cNvSpPr>
            <a:spLocks noChangeArrowheads="1"/>
          </p:cNvSpPr>
          <p:nvPr userDrawn="1"/>
        </p:nvSpPr>
        <p:spPr bwMode="auto">
          <a:xfrm>
            <a:off x="4867041" y="6578210"/>
            <a:ext cx="1196450"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aseline="0" dirty="0">
                <a:solidFill>
                  <a:schemeClr val="tx1"/>
                </a:solidFill>
              </a:rPr>
              <a:t>SEA Area Report</a:t>
            </a:r>
            <a:endParaRPr lang="en-US" sz="1000" dirty="0">
              <a:solidFill>
                <a:schemeClr val="tx1"/>
              </a:solidFill>
            </a:endParaRPr>
          </a:p>
        </p:txBody>
      </p:sp>
    </p:spTree>
    <p:extLst>
      <p:ext uri="{BB962C8B-B14F-4D97-AF65-F5344CB8AC3E}">
        <p14:creationId xmlns:p14="http://schemas.microsoft.com/office/powerpoint/2010/main" val="1056723819"/>
      </p:ext>
    </p:extLst>
  </p:cSld>
  <p:clrMap bg1="lt1" tx1="dk1" bg2="lt2" tx2="dk2" accent1="accent1" accent2="accent2" accent3="accent3" accent4="accent4" accent5="accent5" accent6="accent6" hlink="hlink" folHlink="folHlink"/>
  <p:sldLayoutIdLst>
    <p:sldLayoutId id="2147483674" r:id="rId1"/>
    <p:sldLayoutId id="2147483675" r:id="rId2"/>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62739" y="2584090"/>
            <a:ext cx="7104925" cy="3477875"/>
          </a:xfrm>
          <a:prstGeom prst="rect">
            <a:avLst/>
          </a:prstGeom>
          <a:noFill/>
        </p:spPr>
        <p:txBody>
          <a:bodyPr wrap="square" rtlCol="0">
            <a:spAutoFit/>
          </a:bodyPr>
          <a:lstStyle/>
          <a:p>
            <a:r>
              <a:rPr lang="en-US" sz="2800" dirty="0"/>
              <a:t>Systems Engineering Area (SEA)</a:t>
            </a:r>
          </a:p>
          <a:p>
            <a:r>
              <a:rPr lang="en-US" sz="2800" dirty="0"/>
              <a:t>Tech Note: Registries and WG guidance </a:t>
            </a:r>
          </a:p>
          <a:p>
            <a:br>
              <a:rPr lang="en-US" sz="2800" dirty="0"/>
            </a:br>
            <a:r>
              <a:rPr lang="en-US" sz="2800" dirty="0"/>
              <a:t>SANA Steering Group (SSG)</a:t>
            </a:r>
          </a:p>
          <a:p>
            <a:endParaRPr lang="en-US" sz="2800" dirty="0"/>
          </a:p>
          <a:p>
            <a:r>
              <a:rPr lang="en-US" b="0" dirty="0"/>
              <a:t>Peter Shames (Area Director)</a:t>
            </a:r>
          </a:p>
          <a:p>
            <a:r>
              <a:rPr lang="en-US" b="0" dirty="0"/>
              <a:t>Hiroshi Takeuchi (Deputy Area Director)</a:t>
            </a:r>
          </a:p>
          <a:p>
            <a:endParaRPr lang="en-US" b="0" dirty="0"/>
          </a:p>
          <a:p>
            <a:endParaRPr lang="en-US" b="0" dirty="0"/>
          </a:p>
          <a:p>
            <a:r>
              <a:rPr lang="en-US" dirty="0"/>
              <a:t>7 November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p:cNvSpPr>
          <p:nvPr/>
        </p:nvSpPr>
        <p:spPr bwMode="auto">
          <a:xfrm>
            <a:off x="1678444" y="126170"/>
            <a:ext cx="8756195" cy="53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p:spPr>
        <p:txBody>
          <a:bodyPr vert="horz" lIns="91440" tIns="45720" rIns="91440" bIns="45720" rtlCol="0" anchor="ctr">
            <a:noAutofit/>
          </a:bodyPr>
          <a:lstStyle/>
          <a:p>
            <a:pPr lvl="1" algn="ctr" eaLnBrk="0" hangingPunct="0">
              <a:lnSpc>
                <a:spcPct val="90000"/>
              </a:lnSpc>
            </a:pPr>
            <a:r>
              <a:rPr lang="en-US" sz="2500" dirty="0">
                <a:solidFill>
                  <a:schemeClr val="accent5">
                    <a:lumMod val="50000"/>
                  </a:schemeClr>
                </a:solidFill>
              </a:rPr>
              <a:t>SEA SANA Steering Group Issues</a:t>
            </a:r>
          </a:p>
        </p:txBody>
      </p:sp>
      <p:sp>
        <p:nvSpPr>
          <p:cNvPr id="9" name="AutoShape 2"/>
          <p:cNvSpPr>
            <a:spLocks/>
          </p:cNvSpPr>
          <p:nvPr/>
        </p:nvSpPr>
        <p:spPr bwMode="auto">
          <a:xfrm>
            <a:off x="642490" y="790010"/>
            <a:ext cx="10561375" cy="60679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oAutofit/>
          </a:bodyPr>
          <a:lstStyle/>
          <a:p>
            <a:pPr>
              <a:lnSpc>
                <a:spcPct val="120000"/>
              </a:lnSpc>
              <a:spcBef>
                <a:spcPts val="0"/>
              </a:spcBef>
            </a:pPr>
            <a:endParaRPr lang="en-US" sz="2000" dirty="0"/>
          </a:p>
          <a:p>
            <a:pPr>
              <a:lnSpc>
                <a:spcPct val="120000"/>
              </a:lnSpc>
              <a:spcBef>
                <a:spcPts val="0"/>
              </a:spcBef>
              <a:buClr>
                <a:srgbClr val="000000"/>
              </a:buClr>
              <a:buSzPct val="95000"/>
            </a:pPr>
            <a:r>
              <a:rPr lang="en-US" sz="2000" dirty="0"/>
              <a:t>SSG, SANA Operator &amp; Secretariat working meeting, 6 Nov 2019: discuss issues with SANA process description, workflow, and SANA registries</a:t>
            </a:r>
          </a:p>
          <a:p>
            <a:pPr>
              <a:lnSpc>
                <a:spcPct val="120000"/>
              </a:lnSpc>
              <a:spcBef>
                <a:spcPts val="0"/>
              </a:spcBef>
              <a:buClr>
                <a:srgbClr val="000000"/>
              </a:buClr>
              <a:buSzPct val="95000"/>
            </a:pPr>
            <a:endParaRPr lang="en-US" sz="1300" b="0" dirty="0"/>
          </a:p>
          <a:p>
            <a:pPr>
              <a:lnSpc>
                <a:spcPct val="120000"/>
              </a:lnSpc>
              <a:spcBef>
                <a:spcPts val="0"/>
              </a:spcBef>
              <a:buClr>
                <a:srgbClr val="000000"/>
              </a:buClr>
              <a:buSzPct val="95000"/>
            </a:pPr>
            <a:r>
              <a:rPr lang="en-US" sz="1800" dirty="0">
                <a:solidFill>
                  <a:srgbClr val="A50021"/>
                </a:solidFill>
                <a:latin typeface="+mn-lt"/>
              </a:rPr>
              <a:t>Identified Issues:</a:t>
            </a:r>
          </a:p>
          <a:p>
            <a:pPr marL="747713" lvl="1" indent="-290513">
              <a:lnSpc>
                <a:spcPct val="120000"/>
              </a:lnSpc>
              <a:spcBef>
                <a:spcPts val="0"/>
              </a:spcBef>
              <a:buClr>
                <a:srgbClr val="000000"/>
              </a:buClr>
              <a:buSzPct val="95000"/>
              <a:buFont typeface="ArialMT" charset="0"/>
              <a:buChar char="•"/>
            </a:pPr>
            <a:endParaRPr lang="en-US" sz="1300" b="0" dirty="0"/>
          </a:p>
          <a:p>
            <a:pPr marL="747713" lvl="1" indent="-290513">
              <a:lnSpc>
                <a:spcPct val="120000"/>
              </a:lnSpc>
              <a:spcBef>
                <a:spcPts val="0"/>
              </a:spcBef>
              <a:buClr>
                <a:srgbClr val="000000"/>
              </a:buClr>
              <a:buSzPct val="95000"/>
              <a:buFont typeface="ArialMT" charset="0"/>
              <a:buChar char="•"/>
            </a:pPr>
            <a:r>
              <a:rPr lang="en-US" sz="1800" b="0" dirty="0"/>
              <a:t>The process that each WG is to follow in re SANA registries is quite complete, but …</a:t>
            </a:r>
          </a:p>
          <a:p>
            <a:pPr marL="747713" lvl="1" indent="-290513">
              <a:lnSpc>
                <a:spcPct val="120000"/>
              </a:lnSpc>
              <a:spcBef>
                <a:spcPts val="0"/>
              </a:spcBef>
              <a:buClr>
                <a:srgbClr val="000000"/>
              </a:buClr>
              <a:buSzPct val="95000"/>
              <a:buFont typeface="ArialMT" charset="0"/>
              <a:buChar char="•"/>
            </a:pPr>
            <a:r>
              <a:rPr lang="en-US" sz="1800" b="0" dirty="0"/>
              <a:t>The process description, which was first described starting in 2004 and has been elaborated upon and expanded since, is now spread across </a:t>
            </a:r>
            <a:r>
              <a:rPr lang="en-US" sz="1800" i="1" dirty="0"/>
              <a:t>five</a:t>
            </a:r>
            <a:r>
              <a:rPr lang="en-US" sz="1800" b="0" dirty="0"/>
              <a:t> different CCSDS documents, and …</a:t>
            </a:r>
          </a:p>
          <a:p>
            <a:pPr marL="747713" lvl="1" indent="-290513">
              <a:lnSpc>
                <a:spcPct val="120000"/>
              </a:lnSpc>
              <a:spcBef>
                <a:spcPts val="0"/>
              </a:spcBef>
              <a:buClr>
                <a:srgbClr val="000000"/>
              </a:buClr>
              <a:buSzPct val="95000"/>
              <a:buFont typeface="ArialMT" charset="0"/>
              <a:buChar char="•"/>
            </a:pPr>
            <a:r>
              <a:rPr lang="en-US" sz="1800" b="0" dirty="0"/>
              <a:t>Most WG and document editors seem to be ignorant of all of this.</a:t>
            </a:r>
          </a:p>
          <a:p>
            <a:pPr marL="747713" lvl="1" indent="-290513">
              <a:lnSpc>
                <a:spcPct val="120000"/>
              </a:lnSpc>
              <a:spcBef>
                <a:spcPts val="0"/>
              </a:spcBef>
              <a:buClr>
                <a:srgbClr val="000000"/>
              </a:buClr>
              <a:buSzPct val="95000"/>
              <a:buFont typeface="ArialMT" charset="0"/>
              <a:buChar char="•"/>
            </a:pPr>
            <a:endParaRPr lang="en-US" sz="1800" b="0" dirty="0"/>
          </a:p>
          <a:p>
            <a:pPr marL="747713" lvl="1" indent="-290513">
              <a:lnSpc>
                <a:spcPct val="120000"/>
              </a:lnSpc>
              <a:spcBef>
                <a:spcPts val="0"/>
              </a:spcBef>
              <a:buClr>
                <a:srgbClr val="000000"/>
              </a:buClr>
              <a:buSzPct val="95000"/>
              <a:buFont typeface="ArialMT" charset="0"/>
              <a:buChar char="•"/>
            </a:pPr>
            <a:r>
              <a:rPr lang="en-US" sz="1800" b="0" dirty="0"/>
              <a:t>This results in registries that are not well specified and …</a:t>
            </a:r>
          </a:p>
          <a:p>
            <a:pPr marL="747713" lvl="1" indent="-290513">
              <a:lnSpc>
                <a:spcPct val="120000"/>
              </a:lnSpc>
              <a:spcBef>
                <a:spcPts val="0"/>
              </a:spcBef>
              <a:buClr>
                <a:srgbClr val="000000"/>
              </a:buClr>
              <a:buSzPct val="95000"/>
              <a:buFont typeface="ArialMT" charset="0"/>
              <a:buChar char="•"/>
            </a:pPr>
            <a:r>
              <a:rPr lang="en-US" sz="1800" b="0" dirty="0"/>
              <a:t>Registries that are missing, in various states of completion, and/or in limbo.</a:t>
            </a:r>
          </a:p>
          <a:p>
            <a:pPr marL="747713" lvl="1" indent="-290513">
              <a:lnSpc>
                <a:spcPct val="120000"/>
              </a:lnSpc>
              <a:spcBef>
                <a:spcPts val="0"/>
              </a:spcBef>
              <a:buClr>
                <a:srgbClr val="000000"/>
              </a:buClr>
              <a:buSzPct val="95000"/>
              <a:buFont typeface="ArialMT" charset="0"/>
              <a:buChar char="•"/>
            </a:pPr>
            <a:endParaRPr lang="en-US" sz="1800" b="0" dirty="0"/>
          </a:p>
          <a:p>
            <a:pPr marL="747713" lvl="1" indent="-290513">
              <a:lnSpc>
                <a:spcPct val="120000"/>
              </a:lnSpc>
              <a:spcBef>
                <a:spcPts val="0"/>
              </a:spcBef>
              <a:buClr>
                <a:srgbClr val="000000"/>
              </a:buClr>
              <a:buSzPct val="95000"/>
              <a:buFont typeface="ArialMT" charset="0"/>
              <a:buChar char="•"/>
            </a:pPr>
            <a:r>
              <a:rPr lang="en-US" sz="1800" b="0" dirty="0"/>
              <a:t>And this all causes delays and extra work for the CESG, the CTE, the SANA Operator and leaves the SANA in a less than useful and professional state.</a:t>
            </a:r>
          </a:p>
        </p:txBody>
      </p:sp>
    </p:spTree>
    <p:extLst>
      <p:ext uri="{BB962C8B-B14F-4D97-AF65-F5344CB8AC3E}">
        <p14:creationId xmlns:p14="http://schemas.microsoft.com/office/powerpoint/2010/main" val="64811726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ChangeArrowheads="1"/>
          </p:cNvSpPr>
          <p:nvPr>
            <p:ph type="title"/>
          </p:nvPr>
        </p:nvSpPr>
        <p:spPr bwMode="auto">
          <a:xfrm>
            <a:off x="2002843" y="106908"/>
            <a:ext cx="8229600" cy="487362"/>
          </a:xfrm>
        </p:spPr>
        <p:txBody>
          <a:bodyPr vert="horz" lIns="91440" tIns="45720" rIns="91440" bIns="45720" rtlCol="0" anchor="ctr">
            <a:noAutofit/>
          </a:bodyPr>
          <a:lstStyle/>
          <a:p>
            <a:r>
              <a:rPr lang="en-US" kern="1200" dirty="0">
                <a:solidFill>
                  <a:schemeClr val="accent5">
                    <a:lumMod val="50000"/>
                  </a:schemeClr>
                </a:solidFill>
                <a:latin typeface="Arial" charset="0"/>
                <a:ea typeface="+mn-ea"/>
                <a:cs typeface="+mn-cs"/>
              </a:rPr>
              <a:t>SANA Steering Group: Registries &amp; Roles</a:t>
            </a:r>
          </a:p>
        </p:txBody>
      </p:sp>
      <p:sp>
        <p:nvSpPr>
          <p:cNvPr id="6" name="Rectangle 3"/>
          <p:cNvSpPr txBox="1">
            <a:spLocks noChangeArrowheads="1"/>
          </p:cNvSpPr>
          <p:nvPr/>
        </p:nvSpPr>
        <p:spPr bwMode="auto">
          <a:xfrm>
            <a:off x="469667" y="702245"/>
            <a:ext cx="11252665" cy="5750121"/>
          </a:xfrm>
          <a:prstGeom prst="rect">
            <a:avLst/>
          </a:prstGeom>
          <a:noFill/>
          <a:ln w="9525">
            <a:noFill/>
            <a:miter lim="800000"/>
            <a:headEnd/>
            <a:tailEnd/>
          </a:ln>
        </p:spPr>
        <p:txBody>
          <a:bodyPr vert="horz" wrap="square" lIns="81204" tIns="39889" rIns="81204" bIns="39889" numCol="1" anchor="t" anchorCtr="0" compatLnSpc="1">
            <a:prstTxWarp prst="textNoShape">
              <a:avLst/>
            </a:prstTxWarp>
          </a:bodyPr>
          <a:lst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a:lstStyle>
          <a:p>
            <a:pPr>
              <a:lnSpc>
                <a:spcPct val="100000"/>
              </a:lnSpc>
              <a:spcBef>
                <a:spcPct val="0"/>
              </a:spcBef>
              <a:spcAft>
                <a:spcPct val="0"/>
              </a:spcAft>
            </a:pPr>
            <a:r>
              <a:rPr lang="en-US" sz="1800" dirty="0">
                <a:solidFill>
                  <a:srgbClr val="A50021"/>
                </a:solidFill>
              </a:rPr>
              <a:t>SANA Steering Group (SSG)</a:t>
            </a:r>
          </a:p>
          <a:p>
            <a:pPr lvl="1">
              <a:lnSpc>
                <a:spcPct val="100000"/>
              </a:lnSpc>
              <a:spcBef>
                <a:spcPct val="0"/>
              </a:spcBef>
              <a:spcAft>
                <a:spcPct val="0"/>
              </a:spcAft>
            </a:pPr>
            <a:r>
              <a:rPr lang="en-US" sz="1600" dirty="0">
                <a:solidFill>
                  <a:srgbClr val="000000"/>
                </a:solidFill>
              </a:rPr>
              <a:t>Provides guidance to the SANA operator</a:t>
            </a:r>
          </a:p>
          <a:p>
            <a:pPr lvl="1">
              <a:lnSpc>
                <a:spcPct val="100000"/>
              </a:lnSpc>
              <a:spcBef>
                <a:spcPct val="0"/>
              </a:spcBef>
              <a:spcAft>
                <a:spcPct val="0"/>
              </a:spcAft>
            </a:pPr>
            <a:r>
              <a:rPr lang="en-US" sz="1600" dirty="0">
                <a:solidFill>
                  <a:srgbClr val="000000"/>
                </a:solidFill>
              </a:rPr>
              <a:t>Technical review body for registry changes and issues</a:t>
            </a:r>
          </a:p>
          <a:p>
            <a:pPr lvl="1">
              <a:lnSpc>
                <a:spcPct val="100000"/>
              </a:lnSpc>
              <a:spcBef>
                <a:spcPct val="0"/>
              </a:spcBef>
              <a:spcAft>
                <a:spcPct val="0"/>
              </a:spcAft>
            </a:pPr>
            <a:r>
              <a:rPr lang="en-US" sz="1600" dirty="0">
                <a:solidFill>
                  <a:srgbClr val="000000"/>
                </a:solidFill>
              </a:rPr>
              <a:t>Contact: ssg@mailman.ccsds.org</a:t>
            </a:r>
          </a:p>
          <a:p>
            <a:pPr marL="346075" lvl="1" indent="0">
              <a:lnSpc>
                <a:spcPct val="100000"/>
              </a:lnSpc>
              <a:spcBef>
                <a:spcPct val="0"/>
              </a:spcBef>
              <a:spcAft>
                <a:spcPct val="0"/>
              </a:spcAft>
              <a:buNone/>
            </a:pPr>
            <a:endParaRPr lang="en-US" sz="1400" dirty="0">
              <a:solidFill>
                <a:srgbClr val="000000"/>
              </a:solidFill>
            </a:endParaRPr>
          </a:p>
          <a:p>
            <a:pPr>
              <a:lnSpc>
                <a:spcPct val="100000"/>
              </a:lnSpc>
              <a:spcBef>
                <a:spcPct val="0"/>
              </a:spcBef>
              <a:spcAft>
                <a:spcPct val="0"/>
              </a:spcAft>
            </a:pPr>
            <a:r>
              <a:rPr lang="en-US" sz="1800" dirty="0">
                <a:solidFill>
                  <a:srgbClr val="A50021"/>
                </a:solidFill>
              </a:rPr>
              <a:t>Current Space Assigned Numbers Authority (SANA) and related policies (http://sanaregistry.org)</a:t>
            </a:r>
          </a:p>
          <a:p>
            <a:pPr lvl="1">
              <a:lnSpc>
                <a:spcPct val="100000"/>
              </a:lnSpc>
              <a:spcBef>
                <a:spcPct val="0"/>
              </a:spcBef>
              <a:spcAft>
                <a:spcPct val="0"/>
              </a:spcAft>
            </a:pPr>
            <a:r>
              <a:rPr lang="en-US" sz="1200" dirty="0">
                <a:solidFill>
                  <a:srgbClr val="000000"/>
                </a:solidFill>
              </a:rPr>
              <a:t>The CCSDS Organization &amp; Processes, CCSDS A02.1-Y-4, Sec 2.3.1.4.7, established the SANA, the SANA Operator, and the SSG</a:t>
            </a:r>
          </a:p>
          <a:p>
            <a:pPr lvl="1">
              <a:lnSpc>
                <a:spcPct val="100000"/>
              </a:lnSpc>
              <a:spcBef>
                <a:spcPct val="0"/>
              </a:spcBef>
              <a:spcAft>
                <a:spcPct val="0"/>
              </a:spcAft>
            </a:pPr>
            <a:r>
              <a:rPr lang="en-US" sz="1200" dirty="0">
                <a:solidFill>
                  <a:srgbClr val="000000"/>
                </a:solidFill>
              </a:rPr>
              <a:t>The Space Assigned Numbers Authority (SANA)—Role, Responsibilities, Policies, and Procedures, CCSDS 313.0-Y-1, defines the SANA, SSG, and WG roles and procedures.  </a:t>
            </a:r>
          </a:p>
          <a:p>
            <a:pPr lvl="2">
              <a:lnSpc>
                <a:spcPct val="100000"/>
              </a:lnSpc>
              <a:spcBef>
                <a:spcPct val="0"/>
              </a:spcBef>
              <a:spcAft>
                <a:spcPct val="0"/>
              </a:spcAft>
            </a:pPr>
            <a:r>
              <a:rPr lang="en-US" sz="1200" dirty="0">
                <a:solidFill>
                  <a:srgbClr val="000000"/>
                </a:solidFill>
              </a:rPr>
              <a:t>Sec 3.8 defines the requirement that very CCSDS standards track document (Blue or Magenta) must include a SANA Considerations section.  </a:t>
            </a:r>
          </a:p>
          <a:p>
            <a:pPr lvl="2">
              <a:lnSpc>
                <a:spcPct val="100000"/>
              </a:lnSpc>
              <a:spcBef>
                <a:spcPct val="0"/>
              </a:spcBef>
              <a:spcAft>
                <a:spcPct val="0"/>
              </a:spcAft>
            </a:pPr>
            <a:r>
              <a:rPr lang="en-US" sz="1200" dirty="0">
                <a:solidFill>
                  <a:srgbClr val="000000"/>
                </a:solidFill>
              </a:rPr>
              <a:t>Sec 3.10 says “all new protocol registries required by CCSDS documents shall be created as part of SANA operations. A new registry shall be created by the SANA operator based on a CCSDS-approved document where the instructions to create the registry and the registration rules to add new registrations are documented.”</a:t>
            </a:r>
          </a:p>
          <a:p>
            <a:pPr lvl="2">
              <a:lnSpc>
                <a:spcPct val="100000"/>
              </a:lnSpc>
              <a:spcBef>
                <a:spcPct val="0"/>
              </a:spcBef>
              <a:spcAft>
                <a:spcPct val="0"/>
              </a:spcAft>
            </a:pPr>
            <a:r>
              <a:rPr lang="en-US" sz="1200" dirty="0">
                <a:solidFill>
                  <a:srgbClr val="000000"/>
                </a:solidFill>
              </a:rPr>
              <a:t>Sec 3.10 says “The SANA operator shall notify the CESG and the related WG chairs when a new registry is ready for a preliminary or final review. It is the responsibility of the working group to test and validate the registry according to the rules that it established in the registry creation document.” </a:t>
            </a:r>
          </a:p>
          <a:p>
            <a:pPr lvl="2">
              <a:lnSpc>
                <a:spcPct val="100000"/>
              </a:lnSpc>
              <a:spcBef>
                <a:spcPct val="0"/>
              </a:spcBef>
              <a:spcAft>
                <a:spcPct val="0"/>
              </a:spcAft>
            </a:pPr>
            <a:r>
              <a:rPr lang="en-US" sz="1200" dirty="0">
                <a:solidFill>
                  <a:srgbClr val="000000"/>
                </a:solidFill>
              </a:rPr>
              <a:t>Annex B provides an outline and expected contents for the SANA Considerations  section</a:t>
            </a:r>
          </a:p>
          <a:p>
            <a:pPr lvl="1">
              <a:lnSpc>
                <a:spcPct val="100000"/>
              </a:lnSpc>
              <a:spcBef>
                <a:spcPct val="0"/>
              </a:spcBef>
              <a:spcAft>
                <a:spcPct val="0"/>
              </a:spcAft>
            </a:pPr>
            <a:r>
              <a:rPr lang="en-US" sz="1200" dirty="0">
                <a:solidFill>
                  <a:srgbClr val="000000"/>
                </a:solidFill>
              </a:rPr>
              <a:t>The Procedures for SANA Registry Specification, CCSDS 313.2-Y-1, define what is expected of a WG that requires a new or modified registry, including an overview of the existing Enterprise, Global, and Local registry structures and guidelines for what is expected of each WG.</a:t>
            </a:r>
          </a:p>
          <a:p>
            <a:pPr lvl="2">
              <a:lnSpc>
                <a:spcPct val="100000"/>
              </a:lnSpc>
              <a:spcBef>
                <a:spcPct val="0"/>
              </a:spcBef>
              <a:spcAft>
                <a:spcPct val="0"/>
              </a:spcAft>
            </a:pPr>
            <a:r>
              <a:rPr lang="en-US" sz="1200" dirty="0">
                <a:solidFill>
                  <a:srgbClr val="000000"/>
                </a:solidFill>
              </a:rPr>
              <a:t>Sec 2.3 describes the overall WG flow, including “e) Develop an initial registry design prior to initial Red Book finalization and describe it in the draft SANA Considerations section. Work with the SANA Operator to create the candidate registry prior to the start of interoperability testing, and exercise the registry during testing.”</a:t>
            </a:r>
          </a:p>
          <a:p>
            <a:pPr lvl="2">
              <a:lnSpc>
                <a:spcPct val="100000"/>
              </a:lnSpc>
              <a:spcBef>
                <a:spcPct val="0"/>
              </a:spcBef>
              <a:spcAft>
                <a:spcPct val="0"/>
              </a:spcAft>
            </a:pPr>
            <a:r>
              <a:rPr lang="en-US" sz="1200" dirty="0">
                <a:solidFill>
                  <a:srgbClr val="000000"/>
                </a:solidFill>
              </a:rPr>
              <a:t>Sec 3.2.1 has a concise description of the process steps that each WG needing to define a registry is intended to follow.</a:t>
            </a:r>
          </a:p>
          <a:p>
            <a:pPr lvl="2">
              <a:lnSpc>
                <a:spcPct val="100000"/>
              </a:lnSpc>
              <a:spcBef>
                <a:spcPct val="0"/>
              </a:spcBef>
              <a:spcAft>
                <a:spcPct val="0"/>
              </a:spcAft>
            </a:pPr>
            <a:r>
              <a:rPr lang="en-US" sz="1200" dirty="0">
                <a:solidFill>
                  <a:srgbClr val="000000"/>
                </a:solidFill>
              </a:rPr>
              <a:t>Sec 3.3 says “The CESG shall verify that any new or modified registry has been created and tested prior to standard publication. “</a:t>
            </a:r>
          </a:p>
          <a:p>
            <a:pPr lvl="1">
              <a:lnSpc>
                <a:spcPct val="100000"/>
              </a:lnSpc>
              <a:spcBef>
                <a:spcPct val="0"/>
              </a:spcBef>
              <a:spcAft>
                <a:spcPct val="0"/>
              </a:spcAft>
            </a:pPr>
            <a:r>
              <a:rPr lang="en-US" sz="1200" dirty="0">
                <a:solidFill>
                  <a:srgbClr val="000000"/>
                </a:solidFill>
              </a:rPr>
              <a:t>The Registry Management Policy, CCSDS 313.1-Y-1, is the full set of SANA registry policies and also the details of the design for the Enterprise and Global registries.</a:t>
            </a:r>
          </a:p>
          <a:p>
            <a:pPr lvl="2">
              <a:lnSpc>
                <a:spcPct val="100000"/>
              </a:lnSpc>
              <a:spcBef>
                <a:spcPct val="0"/>
              </a:spcBef>
              <a:spcAft>
                <a:spcPct val="0"/>
              </a:spcAft>
            </a:pPr>
            <a:r>
              <a:rPr lang="en-US" sz="1200" dirty="0">
                <a:solidFill>
                  <a:srgbClr val="000000"/>
                </a:solidFill>
              </a:rPr>
              <a:t>Sec 2.8 says “Before a new registry is proposed, or before changes to an existing registry are made, a WG must review the existing SANA registries to determine if re-use or extension of existing capabilities would be satisfactory.”</a:t>
            </a:r>
          </a:p>
          <a:p>
            <a:pPr lvl="2">
              <a:lnSpc>
                <a:spcPct val="100000"/>
              </a:lnSpc>
              <a:spcBef>
                <a:spcPct val="0"/>
              </a:spcBef>
              <a:spcAft>
                <a:spcPct val="0"/>
              </a:spcAft>
            </a:pPr>
            <a:r>
              <a:rPr lang="en-US" sz="1200" dirty="0">
                <a:solidFill>
                  <a:srgbClr val="000000"/>
                </a:solidFill>
              </a:rPr>
              <a:t>Annex B contains examples of abstract registry designs and relationships as well as concrete registry table designs.</a:t>
            </a:r>
          </a:p>
        </p:txBody>
      </p:sp>
    </p:spTree>
    <p:extLst>
      <p:ext uri="{BB962C8B-B14F-4D97-AF65-F5344CB8AC3E}">
        <p14:creationId xmlns:p14="http://schemas.microsoft.com/office/powerpoint/2010/main" val="1044750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EF3F4-2D8B-5F47-B25F-1FF48EFE04B9}"/>
              </a:ext>
            </a:extLst>
          </p:cNvPr>
          <p:cNvSpPr>
            <a:spLocks noGrp="1"/>
          </p:cNvSpPr>
          <p:nvPr>
            <p:ph type="title"/>
          </p:nvPr>
        </p:nvSpPr>
        <p:spPr/>
        <p:txBody>
          <a:bodyPr/>
          <a:lstStyle/>
          <a:p>
            <a:r>
              <a:rPr lang="en-US" kern="1200" dirty="0">
                <a:solidFill>
                  <a:schemeClr val="accent5">
                    <a:lumMod val="50000"/>
                  </a:schemeClr>
                </a:solidFill>
                <a:latin typeface="Arial" charset="0"/>
                <a:ea typeface="+mn-ea"/>
                <a:cs typeface="+mn-cs"/>
              </a:rPr>
              <a:t>SANA Process and Workflow Issues</a:t>
            </a:r>
          </a:p>
        </p:txBody>
      </p:sp>
      <p:sp>
        <p:nvSpPr>
          <p:cNvPr id="3" name="Content Placeholder 2">
            <a:extLst>
              <a:ext uri="{FF2B5EF4-FFF2-40B4-BE49-F238E27FC236}">
                <a16:creationId xmlns:a16="http://schemas.microsoft.com/office/drawing/2014/main" id="{A0F56C27-A9B0-EC4C-A6BD-F174C552549E}"/>
              </a:ext>
            </a:extLst>
          </p:cNvPr>
          <p:cNvSpPr>
            <a:spLocks noGrp="1"/>
          </p:cNvSpPr>
          <p:nvPr>
            <p:ph idx="1"/>
          </p:nvPr>
        </p:nvSpPr>
        <p:spPr>
          <a:xfrm>
            <a:off x="609600" y="1166018"/>
            <a:ext cx="10972800" cy="4525963"/>
          </a:xfrm>
        </p:spPr>
        <p:txBody>
          <a:bodyPr/>
          <a:lstStyle/>
          <a:p>
            <a:pPr>
              <a:lnSpc>
                <a:spcPct val="120000"/>
              </a:lnSpc>
              <a:spcBef>
                <a:spcPts val="0"/>
              </a:spcBef>
              <a:spcAft>
                <a:spcPct val="0"/>
              </a:spcAft>
              <a:buClr>
                <a:srgbClr val="000000"/>
              </a:buClr>
              <a:buSzPct val="95000"/>
            </a:pPr>
            <a:r>
              <a:rPr lang="en-US" sz="2400" kern="1200" dirty="0">
                <a:solidFill>
                  <a:srgbClr val="A50021"/>
                </a:solidFill>
              </a:rPr>
              <a:t>SANA Process Issues</a:t>
            </a:r>
          </a:p>
          <a:p>
            <a:pPr lvl="1"/>
            <a:r>
              <a:rPr lang="en-US" dirty="0"/>
              <a:t>Recent CESG reviews have revealed confusion in several WG about SANA registry documentation and registration processes</a:t>
            </a:r>
          </a:p>
          <a:p>
            <a:pPr lvl="1"/>
            <a:r>
              <a:rPr lang="en-US" dirty="0"/>
              <a:t>Analyses of SANA Yellow Books, four separate documents including the </a:t>
            </a:r>
            <a:r>
              <a:rPr lang="en-US" dirty="0">
                <a:solidFill>
                  <a:srgbClr val="000000"/>
                </a:solidFill>
              </a:rPr>
              <a:t>CCSDS Organization &amp; Processes, Space Assigned Numbers Authority (SANA)—Role, Responsibilities, Policies, and Procedures, and the two newer SANA registry books, revealed some ambiguities, sources of confusion, and lack of one coherent doc where WG needs were covered</a:t>
            </a:r>
          </a:p>
          <a:p>
            <a:pPr lvl="1"/>
            <a:r>
              <a:rPr lang="en-US" dirty="0">
                <a:solidFill>
                  <a:srgbClr val="000000"/>
                </a:solidFill>
              </a:rPr>
              <a:t>Proposal to clarify all of this and update the Procedures for SANA Registry Specification, CCSDS 313.2-Y-1 to provide a single, compact, straightforward, guide for the WGs to follow</a:t>
            </a:r>
          </a:p>
          <a:p>
            <a:pPr>
              <a:lnSpc>
                <a:spcPct val="120000"/>
              </a:lnSpc>
              <a:spcBef>
                <a:spcPts val="0"/>
              </a:spcBef>
              <a:spcAft>
                <a:spcPct val="0"/>
              </a:spcAft>
              <a:buClr>
                <a:srgbClr val="000000"/>
              </a:buClr>
              <a:buSzPct val="95000"/>
            </a:pPr>
            <a:r>
              <a:rPr lang="en-US" sz="2400" kern="1200" dirty="0">
                <a:solidFill>
                  <a:srgbClr val="A50021"/>
                </a:solidFill>
              </a:rPr>
              <a:t>SANA Workflow Issues</a:t>
            </a:r>
          </a:p>
          <a:p>
            <a:pPr lvl="1"/>
            <a:r>
              <a:rPr lang="en-US" dirty="0">
                <a:solidFill>
                  <a:srgbClr val="000000"/>
                </a:solidFill>
              </a:rPr>
              <a:t>From the SANA Operator point of view the process we follow does not give them adequate guidance as to when registries change state, from Beta, to Provisional, to Approved.</a:t>
            </a:r>
          </a:p>
          <a:p>
            <a:pPr lvl="1"/>
            <a:r>
              <a:rPr lang="en-US" dirty="0">
                <a:solidFill>
                  <a:srgbClr val="000000"/>
                </a:solidFill>
              </a:rPr>
              <a:t>From the WG and Secretariat point of view, we need to make the timing of registry creation and promotion clearer so that the whole process flows more smoothly.</a:t>
            </a:r>
          </a:p>
          <a:p>
            <a:pPr lvl="1"/>
            <a:endParaRPr lang="en-US" dirty="0">
              <a:solidFill>
                <a:srgbClr val="000000"/>
              </a:solidFill>
            </a:endParaRPr>
          </a:p>
          <a:p>
            <a:pPr lvl="1"/>
            <a:endParaRPr lang="en-US" dirty="0"/>
          </a:p>
        </p:txBody>
      </p:sp>
    </p:spTree>
    <p:extLst>
      <p:ext uri="{BB962C8B-B14F-4D97-AF65-F5344CB8AC3E}">
        <p14:creationId xmlns:p14="http://schemas.microsoft.com/office/powerpoint/2010/main" val="3667119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DF621-AA9E-1D4D-A1E6-7AD0614D0BAA}"/>
              </a:ext>
            </a:extLst>
          </p:cNvPr>
          <p:cNvSpPr>
            <a:spLocks noGrp="1"/>
          </p:cNvSpPr>
          <p:nvPr>
            <p:ph type="title"/>
          </p:nvPr>
        </p:nvSpPr>
        <p:spPr>
          <a:xfrm>
            <a:off x="851815" y="318195"/>
            <a:ext cx="10515600" cy="1325563"/>
          </a:xfrm>
        </p:spPr>
        <p:txBody>
          <a:bodyPr/>
          <a:lstStyle/>
          <a:p>
            <a:r>
              <a:rPr lang="en-US" i="1" dirty="0">
                <a:solidFill>
                  <a:srgbClr val="FF0000"/>
                </a:solidFill>
              </a:rPr>
              <a:t>Proposed</a:t>
            </a:r>
            <a:r>
              <a:rPr lang="en-US" dirty="0"/>
              <a:t> </a:t>
            </a:r>
            <a:r>
              <a:rPr lang="en-US" kern="1200" dirty="0">
                <a:solidFill>
                  <a:schemeClr val="accent5">
                    <a:lumMod val="50000"/>
                  </a:schemeClr>
                </a:solidFill>
                <a:latin typeface="Arial" charset="0"/>
                <a:ea typeface="+mn-ea"/>
                <a:cs typeface="+mn-cs"/>
              </a:rPr>
              <a:t>Registry Creation / Approval Process</a:t>
            </a:r>
            <a:br>
              <a:rPr lang="en-US" kern="1200" dirty="0">
                <a:solidFill>
                  <a:schemeClr val="accent5">
                    <a:lumMod val="50000"/>
                  </a:schemeClr>
                </a:solidFill>
                <a:latin typeface="Arial" charset="0"/>
                <a:ea typeface="+mn-ea"/>
                <a:cs typeface="+mn-cs"/>
              </a:rPr>
            </a:br>
            <a:r>
              <a:rPr lang="en-US" kern="1200" dirty="0">
                <a:solidFill>
                  <a:schemeClr val="accent5">
                    <a:lumMod val="50000"/>
                  </a:schemeClr>
                </a:solidFill>
                <a:latin typeface="Arial" charset="0"/>
                <a:ea typeface="+mn-ea"/>
                <a:cs typeface="+mn-cs"/>
              </a:rPr>
              <a:t>(gathered in one place and clarified)</a:t>
            </a:r>
          </a:p>
        </p:txBody>
      </p:sp>
      <p:sp>
        <p:nvSpPr>
          <p:cNvPr id="3" name="Content Placeholder 2">
            <a:extLst>
              <a:ext uri="{FF2B5EF4-FFF2-40B4-BE49-F238E27FC236}">
                <a16:creationId xmlns:a16="http://schemas.microsoft.com/office/drawing/2014/main" id="{47782828-73DC-5540-A75C-23D8493CE1F5}"/>
              </a:ext>
            </a:extLst>
          </p:cNvPr>
          <p:cNvSpPr>
            <a:spLocks noGrp="1"/>
          </p:cNvSpPr>
          <p:nvPr>
            <p:ph idx="1"/>
          </p:nvPr>
        </p:nvSpPr>
        <p:spPr>
          <a:xfrm>
            <a:off x="816948" y="1163105"/>
            <a:ext cx="10515600" cy="5453509"/>
          </a:xfrm>
        </p:spPr>
        <p:txBody>
          <a:bodyPr>
            <a:normAutofit fontScale="62500" lnSpcReduction="20000"/>
          </a:bodyPr>
          <a:lstStyle/>
          <a:p>
            <a:pPr>
              <a:lnSpc>
                <a:spcPct val="100000"/>
              </a:lnSpc>
            </a:pPr>
            <a:r>
              <a:rPr lang="en-US" sz="3400" kern="1200" dirty="0">
                <a:solidFill>
                  <a:srgbClr val="A50021"/>
                </a:solidFill>
              </a:rPr>
              <a:t>Define registry in White Book prior to first Agency review</a:t>
            </a:r>
          </a:p>
          <a:p>
            <a:pPr lvl="1">
              <a:lnSpc>
                <a:spcPct val="100000"/>
              </a:lnSpc>
              <a:spcBef>
                <a:spcPts val="400"/>
              </a:spcBef>
            </a:pPr>
            <a:r>
              <a:rPr lang="en-US" dirty="0"/>
              <a:t>WG: Create registry spec using template and work details with SANA operator</a:t>
            </a:r>
          </a:p>
          <a:p>
            <a:pPr lvl="1">
              <a:lnSpc>
                <a:spcPct val="100000"/>
              </a:lnSpc>
              <a:spcBef>
                <a:spcPts val="400"/>
              </a:spcBef>
            </a:pPr>
            <a:r>
              <a:rPr lang="en-US" dirty="0"/>
              <a:t>SANA: Create Beta registry </a:t>
            </a:r>
            <a:r>
              <a:rPr lang="en-US" i="1" dirty="0">
                <a:solidFill>
                  <a:srgbClr val="C00000"/>
                </a:solidFill>
              </a:rPr>
              <a:t>before</a:t>
            </a:r>
            <a:r>
              <a:rPr lang="en-US" dirty="0"/>
              <a:t> first RB review</a:t>
            </a:r>
          </a:p>
          <a:p>
            <a:pPr lvl="1">
              <a:lnSpc>
                <a:spcPct val="100000"/>
              </a:lnSpc>
              <a:spcBef>
                <a:spcPts val="400"/>
              </a:spcBef>
            </a:pPr>
            <a:r>
              <a:rPr lang="en-US" dirty="0"/>
              <a:t>WG: Review, edit, test, populate Beta registry</a:t>
            </a:r>
          </a:p>
          <a:p>
            <a:pPr lvl="1">
              <a:lnSpc>
                <a:spcPct val="100000"/>
              </a:lnSpc>
              <a:spcBef>
                <a:spcPts val="400"/>
              </a:spcBef>
            </a:pPr>
            <a:r>
              <a:rPr lang="en-US" dirty="0"/>
              <a:t>CESG : Verify that Beta registry exists before approving doc for initial Agency review</a:t>
            </a:r>
          </a:p>
          <a:p>
            <a:pPr>
              <a:lnSpc>
                <a:spcPct val="100000"/>
              </a:lnSpc>
            </a:pPr>
            <a:endParaRPr lang="en-US" dirty="0"/>
          </a:p>
          <a:p>
            <a:pPr>
              <a:lnSpc>
                <a:spcPct val="100000"/>
              </a:lnSpc>
            </a:pPr>
            <a:r>
              <a:rPr lang="en-US" sz="3400" kern="1200" dirty="0">
                <a:solidFill>
                  <a:srgbClr val="A50021"/>
                </a:solidFill>
              </a:rPr>
              <a:t>Update registry as needed prior to request to publish</a:t>
            </a:r>
          </a:p>
          <a:p>
            <a:pPr lvl="1">
              <a:lnSpc>
                <a:spcPct val="100000"/>
              </a:lnSpc>
              <a:spcBef>
                <a:spcPts val="400"/>
              </a:spcBef>
            </a:pPr>
            <a:r>
              <a:rPr lang="en-US" dirty="0"/>
              <a:t>WG: Work with SANA to make any needed changes to registry</a:t>
            </a:r>
          </a:p>
          <a:p>
            <a:pPr lvl="1">
              <a:lnSpc>
                <a:spcPct val="100000"/>
              </a:lnSpc>
              <a:spcBef>
                <a:spcPts val="400"/>
              </a:spcBef>
            </a:pPr>
            <a:r>
              <a:rPr lang="en-US" dirty="0"/>
              <a:t>WG: Notify SANA to promote registry </a:t>
            </a:r>
            <a:r>
              <a:rPr lang="en-US" i="1" dirty="0">
                <a:solidFill>
                  <a:srgbClr val="C00000"/>
                </a:solidFill>
              </a:rPr>
              <a:t>prior to request </a:t>
            </a:r>
            <a:r>
              <a:rPr lang="en-US" dirty="0"/>
              <a:t>for final review &amp; approval to publish </a:t>
            </a:r>
          </a:p>
          <a:p>
            <a:pPr lvl="1">
              <a:lnSpc>
                <a:spcPct val="100000"/>
              </a:lnSpc>
              <a:spcBef>
                <a:spcPts val="400"/>
              </a:spcBef>
            </a:pPr>
            <a:r>
              <a:rPr lang="en-US" dirty="0"/>
              <a:t>SANA: Transition registry from Beta to Candidate, assign URL</a:t>
            </a:r>
          </a:p>
          <a:p>
            <a:pPr lvl="1">
              <a:lnSpc>
                <a:spcPct val="100000"/>
              </a:lnSpc>
              <a:spcBef>
                <a:spcPts val="400"/>
              </a:spcBef>
            </a:pPr>
            <a:r>
              <a:rPr lang="en-US" dirty="0"/>
              <a:t>CESG : Verify that Candidate registry exists before approving doc for final Agency review</a:t>
            </a:r>
          </a:p>
          <a:p>
            <a:pPr>
              <a:lnSpc>
                <a:spcPct val="100000"/>
              </a:lnSpc>
            </a:pPr>
            <a:endParaRPr lang="en-US" dirty="0"/>
          </a:p>
          <a:p>
            <a:pPr>
              <a:lnSpc>
                <a:spcPct val="100000"/>
              </a:lnSpc>
            </a:pPr>
            <a:r>
              <a:rPr lang="en-US" sz="3400" kern="1200" dirty="0">
                <a:solidFill>
                  <a:srgbClr val="A50021"/>
                </a:solidFill>
              </a:rPr>
              <a:t>Mark registry as Approved when CMC approves document for publication</a:t>
            </a:r>
          </a:p>
          <a:p>
            <a:pPr lvl="1">
              <a:lnSpc>
                <a:spcPct val="100000"/>
              </a:lnSpc>
              <a:spcBef>
                <a:spcPts val="400"/>
              </a:spcBef>
            </a:pPr>
            <a:r>
              <a:rPr lang="en-US" dirty="0"/>
              <a:t>Secretariat (CTE): Notify Tech Support once doc is approved by CMC for publication, indicate if there is a SANA registry</a:t>
            </a:r>
          </a:p>
          <a:p>
            <a:pPr lvl="1">
              <a:lnSpc>
                <a:spcPct val="100000"/>
              </a:lnSpc>
              <a:spcBef>
                <a:spcPts val="400"/>
              </a:spcBef>
            </a:pPr>
            <a:r>
              <a:rPr lang="en-US" dirty="0"/>
              <a:t>Secretariat (Tech Support): Once doc containing a registry is approved and put on-line notify SANA to transition registry to Approved and provide SANA a normalized link to the published document</a:t>
            </a:r>
          </a:p>
          <a:p>
            <a:pPr lvl="1">
              <a:lnSpc>
                <a:spcPct val="100000"/>
              </a:lnSpc>
              <a:spcBef>
                <a:spcPts val="400"/>
              </a:spcBef>
            </a:pPr>
            <a:r>
              <a:rPr lang="en-US" dirty="0"/>
              <a:t>SANA: Mark registry and cleared contents as Approved, insert link into References set</a:t>
            </a:r>
          </a:p>
          <a:p>
            <a:pPr lvl="1">
              <a:lnSpc>
                <a:spcPct val="100000"/>
              </a:lnSpc>
              <a:spcBef>
                <a:spcPts val="400"/>
              </a:spcBef>
            </a:pPr>
            <a:endParaRPr lang="en-US" dirty="0"/>
          </a:p>
          <a:p>
            <a:pPr lvl="1">
              <a:lnSpc>
                <a:spcPct val="100000"/>
              </a:lnSpc>
              <a:spcBef>
                <a:spcPts val="400"/>
              </a:spcBef>
            </a:pPr>
            <a:r>
              <a:rPr lang="en-US" dirty="0"/>
              <a:t>NOTE: some contents may remain as Provisional until state change is requested by WG</a:t>
            </a:r>
          </a:p>
          <a:p>
            <a:pPr lvl="1">
              <a:lnSpc>
                <a:spcPct val="100000"/>
              </a:lnSpc>
              <a:spcBef>
                <a:spcPts val="400"/>
              </a:spcBef>
            </a:pPr>
            <a:r>
              <a:rPr lang="en-US" dirty="0"/>
              <a:t>NOTE: there is not yet a clear Secretariat procedure that can be automated to do these notifications</a:t>
            </a:r>
          </a:p>
          <a:p>
            <a:endParaRPr lang="en-US" dirty="0"/>
          </a:p>
        </p:txBody>
      </p:sp>
    </p:spTree>
    <p:extLst>
      <p:ext uri="{BB962C8B-B14F-4D97-AF65-F5344CB8AC3E}">
        <p14:creationId xmlns:p14="http://schemas.microsoft.com/office/powerpoint/2010/main" val="3441388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E2043-017A-5049-A87C-A30CFFAD3564}"/>
              </a:ext>
            </a:extLst>
          </p:cNvPr>
          <p:cNvSpPr>
            <a:spLocks noGrp="1"/>
          </p:cNvSpPr>
          <p:nvPr>
            <p:ph type="title"/>
          </p:nvPr>
        </p:nvSpPr>
        <p:spPr/>
        <p:txBody>
          <a:bodyPr/>
          <a:lstStyle/>
          <a:p>
            <a:r>
              <a:rPr lang="en-US" i="1" dirty="0">
                <a:solidFill>
                  <a:srgbClr val="FF0000"/>
                </a:solidFill>
              </a:rPr>
              <a:t>Proposed</a:t>
            </a:r>
            <a:r>
              <a:rPr lang="en-US" dirty="0"/>
              <a:t> </a:t>
            </a:r>
            <a:r>
              <a:rPr lang="en-US" kern="1200" dirty="0">
                <a:solidFill>
                  <a:schemeClr val="accent5">
                    <a:lumMod val="50000"/>
                  </a:schemeClr>
                </a:solidFill>
                <a:latin typeface="Arial" charset="0"/>
                <a:ea typeface="+mn-ea"/>
                <a:cs typeface="+mn-cs"/>
              </a:rPr>
              <a:t>SANA YB Editorial Changes to be done</a:t>
            </a:r>
          </a:p>
        </p:txBody>
      </p:sp>
      <p:sp>
        <p:nvSpPr>
          <p:cNvPr id="3" name="Content Placeholder 2">
            <a:extLst>
              <a:ext uri="{FF2B5EF4-FFF2-40B4-BE49-F238E27FC236}">
                <a16:creationId xmlns:a16="http://schemas.microsoft.com/office/drawing/2014/main" id="{083D1F34-E09B-934A-A851-55A0AD3F3A98}"/>
              </a:ext>
            </a:extLst>
          </p:cNvPr>
          <p:cNvSpPr>
            <a:spLocks noGrp="1"/>
          </p:cNvSpPr>
          <p:nvPr>
            <p:ph idx="1"/>
          </p:nvPr>
        </p:nvSpPr>
        <p:spPr>
          <a:xfrm>
            <a:off x="609600" y="971759"/>
            <a:ext cx="10972800" cy="5607131"/>
          </a:xfrm>
        </p:spPr>
        <p:txBody>
          <a:bodyPr>
            <a:normAutofit fontScale="55000" lnSpcReduction="20000"/>
          </a:bodyPr>
          <a:lstStyle/>
          <a:p>
            <a:pPr>
              <a:lnSpc>
                <a:spcPct val="100000"/>
              </a:lnSpc>
              <a:spcBef>
                <a:spcPts val="400"/>
              </a:spcBef>
              <a:spcAft>
                <a:spcPts val="400"/>
              </a:spcAft>
            </a:pPr>
            <a:r>
              <a:rPr lang="en-US" sz="2900" kern="1200" dirty="0">
                <a:solidFill>
                  <a:srgbClr val="A50021"/>
                </a:solidFill>
              </a:rPr>
              <a:t>CCSDS Organization &amp; Processes, CCSDS A02.1-Y-4</a:t>
            </a:r>
          </a:p>
          <a:p>
            <a:pPr lvl="1">
              <a:lnSpc>
                <a:spcPct val="100000"/>
              </a:lnSpc>
              <a:spcBef>
                <a:spcPts val="400"/>
              </a:spcBef>
              <a:spcAft>
                <a:spcPts val="400"/>
              </a:spcAft>
            </a:pPr>
            <a:r>
              <a:rPr lang="en-US" dirty="0">
                <a:solidFill>
                  <a:srgbClr val="000000"/>
                </a:solidFill>
              </a:rPr>
              <a:t>Add a reference to the Procedures for SANA Registry Specification, CCSDS 313.2-Y-1 to the SANA section in this doc</a:t>
            </a:r>
          </a:p>
          <a:p>
            <a:pPr lvl="1">
              <a:lnSpc>
                <a:spcPct val="100000"/>
              </a:lnSpc>
              <a:spcBef>
                <a:spcPts val="400"/>
              </a:spcBef>
              <a:spcAft>
                <a:spcPts val="400"/>
              </a:spcAft>
            </a:pPr>
            <a:r>
              <a:rPr lang="en-US" dirty="0">
                <a:solidFill>
                  <a:srgbClr val="000000"/>
                </a:solidFill>
              </a:rPr>
              <a:t>Augment the WG section to make clearer the SANA registry requirements</a:t>
            </a:r>
          </a:p>
          <a:p>
            <a:pPr lvl="1">
              <a:lnSpc>
                <a:spcPct val="100000"/>
              </a:lnSpc>
              <a:spcBef>
                <a:spcPts val="400"/>
              </a:spcBef>
              <a:spcAft>
                <a:spcPts val="400"/>
              </a:spcAft>
            </a:pPr>
            <a:r>
              <a:rPr lang="en-US" dirty="0">
                <a:solidFill>
                  <a:srgbClr val="000000"/>
                </a:solidFill>
              </a:rPr>
              <a:t>Augment the CESG review section to document the expectation that checking the SANA Registry status is a part of their review</a:t>
            </a:r>
          </a:p>
          <a:p>
            <a:pPr lvl="1">
              <a:lnSpc>
                <a:spcPct val="100000"/>
              </a:lnSpc>
              <a:spcBef>
                <a:spcPts val="400"/>
              </a:spcBef>
              <a:spcAft>
                <a:spcPts val="400"/>
              </a:spcAft>
            </a:pPr>
            <a:r>
              <a:rPr lang="en-US" dirty="0">
                <a:solidFill>
                  <a:srgbClr val="000000"/>
                </a:solidFill>
              </a:rPr>
              <a:t>Augment the publication process section to briefly document SANA registry approval flow</a:t>
            </a:r>
          </a:p>
          <a:p>
            <a:pPr lvl="1">
              <a:lnSpc>
                <a:spcPct val="100000"/>
              </a:lnSpc>
              <a:spcBef>
                <a:spcPts val="400"/>
              </a:spcBef>
              <a:spcAft>
                <a:spcPts val="400"/>
              </a:spcAft>
            </a:pPr>
            <a:r>
              <a:rPr lang="en-US" dirty="0">
                <a:solidFill>
                  <a:srgbClr val="000000"/>
                </a:solidFill>
              </a:rPr>
              <a:t>Augment the Agency review section to document the expectation that this is a part of their review</a:t>
            </a:r>
          </a:p>
          <a:p>
            <a:pPr>
              <a:lnSpc>
                <a:spcPct val="100000"/>
              </a:lnSpc>
              <a:spcBef>
                <a:spcPts val="400"/>
              </a:spcBef>
              <a:spcAft>
                <a:spcPts val="400"/>
              </a:spcAft>
            </a:pPr>
            <a:endParaRPr lang="en-US" sz="2900" dirty="0">
              <a:solidFill>
                <a:srgbClr val="000000"/>
              </a:solidFill>
            </a:endParaRPr>
          </a:p>
          <a:p>
            <a:pPr>
              <a:lnSpc>
                <a:spcPct val="100000"/>
              </a:lnSpc>
              <a:spcBef>
                <a:spcPts val="400"/>
              </a:spcBef>
              <a:spcAft>
                <a:spcPts val="400"/>
              </a:spcAft>
            </a:pPr>
            <a:r>
              <a:rPr lang="en-US" sz="2900" kern="1200" dirty="0">
                <a:solidFill>
                  <a:srgbClr val="A50021"/>
                </a:solidFill>
              </a:rPr>
              <a:t>Procedures for SANA Registry Specification, CCSDS 313.2-Y-1</a:t>
            </a:r>
          </a:p>
          <a:p>
            <a:pPr lvl="1">
              <a:lnSpc>
                <a:spcPct val="100000"/>
              </a:lnSpc>
              <a:spcBef>
                <a:spcPts val="400"/>
              </a:spcBef>
              <a:spcAft>
                <a:spcPts val="400"/>
              </a:spcAft>
            </a:pPr>
            <a:r>
              <a:rPr lang="en-US" dirty="0">
                <a:solidFill>
                  <a:srgbClr val="000000"/>
                </a:solidFill>
              </a:rPr>
              <a:t>Edit this document to incorporate from other docs all of the relevant guidance that a Working Group needs (specific requirements, process flow, SANA section outline, and new examples)</a:t>
            </a:r>
          </a:p>
          <a:p>
            <a:pPr lvl="1">
              <a:lnSpc>
                <a:spcPct val="100000"/>
              </a:lnSpc>
              <a:spcBef>
                <a:spcPts val="400"/>
              </a:spcBef>
              <a:spcAft>
                <a:spcPts val="400"/>
              </a:spcAft>
            </a:pPr>
            <a:r>
              <a:rPr lang="en-US" dirty="0">
                <a:solidFill>
                  <a:srgbClr val="000000"/>
                </a:solidFill>
              </a:rPr>
              <a:t>Keep it as short and succinct as possible</a:t>
            </a:r>
          </a:p>
          <a:p>
            <a:pPr>
              <a:lnSpc>
                <a:spcPct val="100000"/>
              </a:lnSpc>
              <a:spcBef>
                <a:spcPts val="400"/>
              </a:spcBef>
              <a:spcAft>
                <a:spcPts val="400"/>
              </a:spcAft>
            </a:pPr>
            <a:endParaRPr lang="en-US" dirty="0">
              <a:solidFill>
                <a:srgbClr val="000000"/>
              </a:solidFill>
            </a:endParaRPr>
          </a:p>
          <a:p>
            <a:pPr>
              <a:lnSpc>
                <a:spcPct val="100000"/>
              </a:lnSpc>
              <a:spcBef>
                <a:spcPts val="400"/>
              </a:spcBef>
              <a:spcAft>
                <a:spcPts val="400"/>
              </a:spcAft>
            </a:pPr>
            <a:r>
              <a:rPr lang="en-US" sz="2900" kern="1200" dirty="0">
                <a:solidFill>
                  <a:srgbClr val="A50021"/>
                </a:solidFill>
              </a:rPr>
              <a:t>Space Assigned Numbers Authority (SANA)—Role, Responsibilities, Policies, and Procedures, CCSDS 313.0-Y-1</a:t>
            </a:r>
          </a:p>
          <a:p>
            <a:pPr lvl="1">
              <a:lnSpc>
                <a:spcPct val="100000"/>
              </a:lnSpc>
              <a:spcBef>
                <a:spcPts val="400"/>
              </a:spcBef>
              <a:spcAft>
                <a:spcPts val="400"/>
              </a:spcAft>
            </a:pPr>
            <a:r>
              <a:rPr lang="en-US" dirty="0">
                <a:solidFill>
                  <a:srgbClr val="000000"/>
                </a:solidFill>
              </a:rPr>
              <a:t>Clean up the process flow from the SANA Operator point of view</a:t>
            </a:r>
          </a:p>
          <a:p>
            <a:pPr lvl="1">
              <a:lnSpc>
                <a:spcPct val="100000"/>
              </a:lnSpc>
              <a:spcBef>
                <a:spcPts val="400"/>
              </a:spcBef>
              <a:spcAft>
                <a:spcPts val="400"/>
              </a:spcAft>
            </a:pPr>
            <a:r>
              <a:rPr lang="en-US" dirty="0">
                <a:solidFill>
                  <a:srgbClr val="000000"/>
                </a:solidFill>
              </a:rPr>
              <a:t>Move the details of the required SANA section to the Procedures for SANA Registry Spec for WG</a:t>
            </a:r>
          </a:p>
          <a:p>
            <a:pPr lvl="1">
              <a:lnSpc>
                <a:spcPct val="100000"/>
              </a:lnSpc>
              <a:spcBef>
                <a:spcPts val="400"/>
              </a:spcBef>
              <a:spcAft>
                <a:spcPts val="400"/>
              </a:spcAft>
            </a:pPr>
            <a:r>
              <a:rPr lang="en-US" dirty="0">
                <a:solidFill>
                  <a:srgbClr val="000000"/>
                </a:solidFill>
              </a:rPr>
              <a:t>Point at the SANA Registry Spec for WG as the source of WG guidance and workflow</a:t>
            </a:r>
          </a:p>
          <a:p>
            <a:pPr lvl="1">
              <a:lnSpc>
                <a:spcPct val="100000"/>
              </a:lnSpc>
              <a:spcBef>
                <a:spcPts val="400"/>
              </a:spcBef>
              <a:spcAft>
                <a:spcPts val="400"/>
              </a:spcAft>
            </a:pPr>
            <a:endParaRPr lang="en-US" dirty="0">
              <a:solidFill>
                <a:srgbClr val="000000"/>
              </a:solidFill>
            </a:endParaRPr>
          </a:p>
          <a:p>
            <a:pPr>
              <a:lnSpc>
                <a:spcPct val="100000"/>
              </a:lnSpc>
              <a:spcBef>
                <a:spcPts val="400"/>
              </a:spcBef>
              <a:spcAft>
                <a:spcPts val="400"/>
              </a:spcAft>
            </a:pPr>
            <a:r>
              <a:rPr lang="en-US" sz="2900" kern="1200" dirty="0">
                <a:solidFill>
                  <a:srgbClr val="A50021"/>
                </a:solidFill>
              </a:rPr>
              <a:t>CCSDS Publications Manual, CCSDS A20.0-Y-4</a:t>
            </a:r>
          </a:p>
          <a:p>
            <a:pPr lvl="1">
              <a:lnSpc>
                <a:spcPct val="100000"/>
              </a:lnSpc>
              <a:spcBef>
                <a:spcPts val="400"/>
              </a:spcBef>
              <a:spcAft>
                <a:spcPts val="400"/>
              </a:spcAft>
            </a:pPr>
            <a:r>
              <a:rPr lang="en-US" dirty="0">
                <a:solidFill>
                  <a:srgbClr val="000000"/>
                </a:solidFill>
              </a:rPr>
              <a:t>Add a requirement that registries in the SANA Annex need to be identified as Normative references in Sec 1</a:t>
            </a:r>
          </a:p>
          <a:p>
            <a:pPr lvl="1">
              <a:lnSpc>
                <a:spcPct val="100000"/>
              </a:lnSpc>
              <a:spcBef>
                <a:spcPts val="400"/>
              </a:spcBef>
              <a:spcAft>
                <a:spcPts val="400"/>
              </a:spcAft>
            </a:pPr>
            <a:r>
              <a:rPr lang="en-US" dirty="0">
                <a:solidFill>
                  <a:srgbClr val="000000"/>
                </a:solidFill>
              </a:rPr>
              <a:t>Registries themselves are Normative, Annex is informational for SANA (and readers)</a:t>
            </a:r>
          </a:p>
          <a:p>
            <a:pPr lvl="1">
              <a:spcBef>
                <a:spcPts val="400"/>
              </a:spcBef>
              <a:spcAft>
                <a:spcPts val="400"/>
              </a:spcAft>
            </a:pPr>
            <a:endParaRPr lang="en-US" dirty="0"/>
          </a:p>
        </p:txBody>
      </p:sp>
    </p:spTree>
    <p:extLst>
      <p:ext uri="{BB962C8B-B14F-4D97-AF65-F5344CB8AC3E}">
        <p14:creationId xmlns:p14="http://schemas.microsoft.com/office/powerpoint/2010/main" val="3959293548"/>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3E1DF3F71C7494BBEAD0FAFE1D2625F" ma:contentTypeVersion="0" ma:contentTypeDescription="Create a new document." ma:contentTypeScope="" ma:versionID="2ee15c208980d92d158651cf7e877f1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F14BD0-ED18-40F8-BACF-92E33194557B}">
  <ds:schemaRefs>
    <ds:schemaRef ds:uri="http://schemas.microsoft.com/office/infopath/2007/PartnerControls"/>
    <ds:schemaRef ds:uri="http://schemas.microsoft.com/office/2006/documentManagement/types"/>
    <ds:schemaRef ds:uri="http://purl.org/dc/dcmitype/"/>
    <ds:schemaRef ds:uri="http://purl.org/dc/terms/"/>
    <ds:schemaRef ds:uri="http://www.w3.org/XML/1998/namespace"/>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9C1FB2B8-ABB7-415C-8DE9-F9297D444E8D}">
  <ds:schemaRefs>
    <ds:schemaRef ds:uri="http://schemas.microsoft.com/sharepoint/v3/contenttype/forms"/>
  </ds:schemaRefs>
</ds:datastoreItem>
</file>

<file path=customXml/itemProps3.xml><?xml version="1.0" encoding="utf-8"?>
<ds:datastoreItem xmlns:ds="http://schemas.openxmlformats.org/officeDocument/2006/customXml" ds:itemID="{095D1A75-7865-403F-A0D1-03B2E52DA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60060</TotalTime>
  <Pages>51</Pages>
  <Words>1389</Words>
  <Application>Microsoft Macintosh PowerPoint</Application>
  <PresentationFormat>Widescreen</PresentationFormat>
  <Paragraphs>98</Paragraphs>
  <Slides>6</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ArialMT</vt:lpstr>
      <vt:lpstr>Times New Roman</vt:lpstr>
      <vt:lpstr>TMOD Presentations</vt:lpstr>
      <vt:lpstr>1_TMOD Presentations</vt:lpstr>
      <vt:lpstr>PowerPoint Presentation</vt:lpstr>
      <vt:lpstr>PowerPoint Presentation</vt:lpstr>
      <vt:lpstr>SANA Steering Group: Registries &amp; Roles</vt:lpstr>
      <vt:lpstr>SANA Process and Workflow Issues</vt:lpstr>
      <vt:lpstr>Proposed Registry Creation / Approval Process (gathered in one place and clarified)</vt:lpstr>
      <vt:lpstr>Proposed SANA YB Editorial Changes to be done</vt:lpstr>
    </vt:vector>
  </TitlesOfParts>
  <Company>NASA Headquarters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CESG-Report-to-CMC-June2008</dc:title>
  <dc:creator>Adrian J. Hooke;Hamkins, Jon (3320)</dc:creator>
  <cp:lastModifiedBy>Peter Shames</cp:lastModifiedBy>
  <cp:revision>1968</cp:revision>
  <cp:lastPrinted>2016-08-30T07:45:22Z</cp:lastPrinted>
  <dcterms:created xsi:type="dcterms:W3CDTF">1998-05-20T16:00:08Z</dcterms:created>
  <dcterms:modified xsi:type="dcterms:W3CDTF">2019-11-18T16:52:14Z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0x010100B3E1DF3F71C7494BBEAD0FAFE1D2625F</vt:lpwstr>
  </property>
</Properties>
</file>