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3"/>
  </p:sldMasterIdLst>
  <p:notesMasterIdLst>
    <p:notesMasterId r:id="rId10"/>
  </p:notesMasterIdLst>
  <p:handoutMasterIdLst>
    <p:handoutMasterId r:id="rId11"/>
  </p:handoutMasterIdLst>
  <p:sldIdLst>
    <p:sldId id="1387" r:id="rId4"/>
    <p:sldId id="1386" r:id="rId5"/>
    <p:sldId id="1388" r:id="rId6"/>
    <p:sldId id="1389" r:id="rId7"/>
    <p:sldId id="1390" r:id="rId8"/>
    <p:sldId id="1391" r:id="rId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000099"/>
    <a:srgbClr val="0000FF"/>
    <a:srgbClr val="FF3300"/>
    <a:srgbClr val="008080"/>
    <a:srgbClr val="800080"/>
    <a:srgbClr val="99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558" autoAdjust="0"/>
  </p:normalViewPr>
  <p:slideViewPr>
    <p:cSldViewPr>
      <p:cViewPr varScale="1">
        <p:scale>
          <a:sx n="79" d="100"/>
          <a:sy n="79" d="100"/>
        </p:scale>
        <p:origin x="1146" y="78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9995BCC-7B44-4313-87CC-8DDA163B0E5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262FDB7-818F-48D0-B9B5-C4A6EB80308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E7D600D6-E68E-4AE3-9303-C6B29F9B13E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76E0012-0457-4F5D-81AE-19C547F2659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2476D4B-CCDE-4C08-96EB-8220055C0A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21212B8-B50F-4A1D-978F-4F08442B86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C93508A-9067-4ACA-9CBC-21D81D977A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89742C4-6025-4908-A707-3E73ACC8B4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EE2BC53-C7C4-4E94-9F2E-86F4FCD794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2352654-B3DD-4819-A253-9C9F490A49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708FA8C-1EC6-4905-BF8A-ECCBF12DFD2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BAC55BB5-DDB4-49CB-82DD-0B1CD41CB1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4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7">
            <a:extLst>
              <a:ext uri="{FF2B5EF4-FFF2-40B4-BE49-F238E27FC236}">
                <a16:creationId xmlns:a16="http://schemas.microsoft.com/office/drawing/2014/main" id="{BAC55BB5-DDB4-49CB-82DD-0B1CD41CB1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8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Rectangle 1003">
            <a:extLst>
              <a:ext uri="{FF2B5EF4-FFF2-40B4-BE49-F238E27FC236}">
                <a16:creationId xmlns:a16="http://schemas.microsoft.com/office/drawing/2014/main" id="{E2616644-EC08-403C-B9EF-BEC7DED1632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13763" y="6624638"/>
            <a:ext cx="6350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000" b="0">
                <a:solidFill>
                  <a:srgbClr val="333399"/>
                </a:solidFill>
              </a:rPr>
              <a:t>cesg-</a:t>
            </a:r>
            <a:fld id="{01C85E99-F3B7-494C-AC73-6438CFB5C08B}" type="slidenum">
              <a:rPr lang="en-US" altLang="en-US" sz="1000" b="0" smtClean="0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 altLang="en-US" sz="1000" b="0">
              <a:solidFill>
                <a:srgbClr val="333399"/>
              </a:solidFill>
            </a:endParaRPr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9763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C55BB5-DDB4-49CB-82DD-0B1CD41CB1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200" y="6569075"/>
            <a:ext cx="7620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050">
                <a:solidFill>
                  <a:srgbClr val="000099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June 2010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CBE4F-F11C-4DC8-821B-5ADD6307E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 Area Report</a:t>
            </a:r>
            <a:b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000" dirty="0">
                <a:solidFill>
                  <a:srgbClr val="000099"/>
                </a:solidFill>
                <a:latin typeface="Calibri" pitchFamily="34" charset="0"/>
              </a:rPr>
              <a:t> B. </a:t>
            </a:r>
            <a:r>
              <a:rPr lang="en-GB" sz="2000" u="sng" dirty="0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39171A7-85E7-424F-8A5A-CCF8E039A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852862"/>
              </p:ext>
            </p:extLst>
          </p:nvPr>
        </p:nvGraphicFramePr>
        <p:xfrm>
          <a:off x="457200" y="990600"/>
          <a:ext cx="8229600" cy="57469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6121454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87873697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17400615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5860222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56466067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694635616"/>
                    </a:ext>
                  </a:extLst>
                </a:gridCol>
              </a:tblGrid>
              <a:tr h="117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Agency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1.01 - SEA - Systems Architecture Working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1.02 - SEA - Security Working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1.06 – SEA – D-DOR Working Group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1.07 Time Management Working Group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1.XX - SEA - SANA Steering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74415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2821539220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47915963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2644808109"/>
                  </a:ext>
                </a:extLst>
              </a:tr>
              <a:tr h="26734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3150982800"/>
                  </a:ext>
                </a:extLst>
              </a:tr>
              <a:tr h="3666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841491355"/>
                  </a:ext>
                </a:extLst>
              </a:tr>
              <a:tr h="3666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3997457901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775771249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ROSCOSMOS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1686057466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2375326560"/>
                  </a:ext>
                </a:extLst>
              </a:tr>
              <a:tr h="4735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</a:p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(South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Korea)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433199"/>
                  </a:ext>
                </a:extLst>
              </a:tr>
              <a:tr h="293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10126504"/>
                  </a:ext>
                </a:extLst>
              </a:tr>
              <a:tr h="4735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3477473536"/>
                  </a:ext>
                </a:extLst>
              </a:tr>
              <a:tr h="4735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41944023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A650B-9627-43EB-8D09-0A1A65A98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MOIMS Area Report</a:t>
            </a: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n-GB" sz="2000" dirty="0">
                <a:solidFill>
                  <a:srgbClr val="000099"/>
                </a:solidFill>
                <a:latin typeface="Calibri" pitchFamily="34" charset="0"/>
              </a:rPr>
              <a:t>B. </a:t>
            </a:r>
            <a:r>
              <a:rPr lang="en-GB" sz="2000" u="sng" dirty="0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00075-F56B-4F00-82B6-B88000FAB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613817"/>
              </p:ext>
            </p:extLst>
          </p:nvPr>
        </p:nvGraphicFramePr>
        <p:xfrm>
          <a:off x="457199" y="990600"/>
          <a:ext cx="8229600" cy="514205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95762542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17620582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28628050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42040109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244395160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Agency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2.01 - MOIMS - Data Archive Ingestion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2.02 - MOIMS - Navigation Working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Group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2.04 - MOIMS - Spacecraft Monitor &amp; Control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2.07 - MOIMS - Mission Planning and Scheduling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494506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53359964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41413983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27604764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61472822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44912833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85733215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ROSCOSMOS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61806370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719367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56557999"/>
                  </a:ext>
                </a:extLst>
              </a:tr>
              <a:tr h="53533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489301403"/>
                  </a:ext>
                </a:extLst>
              </a:tr>
              <a:tr h="53533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21219728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8A4DB-37F3-44AB-8C72-A73961FFD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CSS Area Report</a:t>
            </a:r>
            <a:b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000" dirty="0">
                <a:solidFill>
                  <a:srgbClr val="000099"/>
                </a:solidFill>
                <a:latin typeface="Calibri" pitchFamily="34" charset="0"/>
              </a:rPr>
              <a:t> B. </a:t>
            </a:r>
            <a:r>
              <a:rPr lang="en-GB" sz="2000" u="sng" dirty="0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524A495-41EF-4432-9E7E-9EF3E39C0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486139"/>
              </p:ext>
            </p:extLst>
          </p:nvPr>
        </p:nvGraphicFramePr>
        <p:xfrm>
          <a:off x="457200" y="990603"/>
          <a:ext cx="8229600" cy="511385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36104641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70936308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3072974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806330139"/>
                    </a:ext>
                  </a:extLst>
                </a:gridCol>
              </a:tblGrid>
              <a:tr h="101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Agency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3.03 – CSS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CSSM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&amp;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3.06 – CSS – CSTS Working Groups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3.03 - CSS - Cross Support Service Management Working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3.06 - CSS - Cross Support Transfer Services Working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63697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338801897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3416418880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1299848333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2708361708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4283452940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3436067506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54282554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9850059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320799644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23382182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20D2F-A778-47EE-81F6-A510C58E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SIS Area Report</a:t>
            </a:r>
            <a:b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000">
                <a:solidFill>
                  <a:srgbClr val="000099"/>
                </a:solidFill>
                <a:latin typeface="Calibri" pitchFamily="34" charset="0"/>
              </a:rPr>
              <a:t> B. </a:t>
            </a:r>
            <a:r>
              <a:rPr lang="en-GB" sz="2000" u="sng">
                <a:solidFill>
                  <a:srgbClr val="000099"/>
                </a:solidFill>
                <a:latin typeface="Calibri" pitchFamily="34" charset="0"/>
              </a:rPr>
              <a:t>Meeting Demographics </a:t>
            </a:r>
            <a:r>
              <a:rPr lang="en-U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BCB0247-F8B2-4819-9506-9FB584FA9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955596"/>
              </p:ext>
            </p:extLst>
          </p:nvPr>
        </p:nvGraphicFramePr>
        <p:xfrm>
          <a:off x="457200" y="1082040"/>
          <a:ext cx="8229600" cy="56312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57987319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42860264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76214251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53671518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331624029"/>
                    </a:ext>
                  </a:extLst>
                </a:gridCol>
              </a:tblGrid>
              <a:tr h="1395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Agency</a:t>
                      </a: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6.08 – SIS – Motion Imagery and Applications Working Group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6.09 - SIS - Delay Tolerant Networking Working Group</a:t>
                      </a: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6.09 - SIS - Delay Tolerant Networking - Interoperability Testing</a:t>
                      </a: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6.12 - SIS - CCSDS CFDP Revisions Working Group</a:t>
                      </a: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82312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ASI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3090564172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87838478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828412674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1282963744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138508984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1487552562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2804039877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ROSCOSMOS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1043417021"/>
                  </a:ext>
                </a:extLst>
              </a:tr>
              <a:tr h="53546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</a:p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(South Korea)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289094"/>
                  </a:ext>
                </a:extLst>
              </a:tr>
              <a:tr h="28211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75108380"/>
                  </a:ext>
                </a:extLst>
              </a:tr>
              <a:tr h="55093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extLst>
                  <a:ext uri="{0D108BD9-81ED-4DB2-BD59-A6C34878D82A}">
                    <a16:rowId xmlns:a16="http://schemas.microsoft.com/office/drawing/2014/main" val="4023824468"/>
                  </a:ext>
                </a:extLst>
              </a:tr>
              <a:tr h="55093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extLst>
                  <a:ext uri="{0D108BD9-81ED-4DB2-BD59-A6C34878D82A}">
                    <a16:rowId xmlns:a16="http://schemas.microsoft.com/office/drawing/2014/main" val="264663005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4920C-FEF8-4521-A00F-4BD62450D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SLS Area Report</a:t>
            </a:r>
            <a:b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000">
                <a:solidFill>
                  <a:srgbClr val="000099"/>
                </a:solidFill>
                <a:latin typeface="Calibri" pitchFamily="34" charset="0"/>
              </a:rPr>
              <a:t> B. </a:t>
            </a:r>
            <a:r>
              <a:rPr lang="en-GB" sz="2000" u="sng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2A45BC-E9CD-4117-9530-667DE5B08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646622"/>
              </p:ext>
            </p:extLst>
          </p:nvPr>
        </p:nvGraphicFramePr>
        <p:xfrm>
          <a:off x="152399" y="990600"/>
          <a:ext cx="8763000" cy="526804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86993">
                  <a:extLst>
                    <a:ext uri="{9D8B030D-6E8A-4147-A177-3AD203B41FA5}">
                      <a16:colId xmlns:a16="http://schemas.microsoft.com/office/drawing/2014/main" val="2854539185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3259055951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3225406022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4176222710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3159220401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3379088160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379239605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113211295"/>
                    </a:ext>
                  </a:extLst>
                </a:gridCol>
              </a:tblGrid>
              <a:tr h="13758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Agency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5.01 - SLS - RF and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Mod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&amp; 5.02 Space Link Coding and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Sync &amp; 1.06 Delta D-DOR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Working Groups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5.01 - SLS - RF and Modulation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5.02 - SLS - Space Link Coding and Synchronization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5.03 - SLS - Multispectral and Hyperspectral Data Compression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5.04 - SLS - Space Link Protocols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5.09 - SLS - Space Data Link Security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5.10 - SLS - Optical Communications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Working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859938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82502447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30798436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66341024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022498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7724299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2676186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ROSCOSMOS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32498208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46198110"/>
                  </a:ext>
                </a:extLst>
              </a:tr>
              <a:tr h="46402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  <a:b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(Netherland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 Space Office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522816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01775013"/>
                  </a:ext>
                </a:extLst>
              </a:tr>
              <a:tr h="48941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Meeting Duration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extLst>
                  <a:ext uri="{0D108BD9-81ED-4DB2-BD59-A6C34878D82A}">
                    <a16:rowId xmlns:a16="http://schemas.microsoft.com/office/drawing/2014/main" val="2710174563"/>
                  </a:ext>
                </a:extLst>
              </a:tr>
              <a:tr h="48941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Agency Diversity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extLst>
                  <a:ext uri="{0D108BD9-81ED-4DB2-BD59-A6C34878D82A}">
                    <a16:rowId xmlns:a16="http://schemas.microsoft.com/office/drawing/2014/main" val="299472027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DC9B1-C676-46CF-AEE0-8365FBE62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SOIS Area Report</a:t>
            </a:r>
            <a:b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n-GB" sz="2000">
                <a:solidFill>
                  <a:srgbClr val="000099"/>
                </a:solidFill>
                <a:latin typeface="Calibri" pitchFamily="34" charset="0"/>
              </a:rPr>
              <a:t>B. </a:t>
            </a:r>
            <a:r>
              <a:rPr lang="en-GB" sz="2000" u="sng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FF6C5FA-4004-4A05-8D3E-0599CA119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403232"/>
              </p:ext>
            </p:extLst>
          </p:nvPr>
        </p:nvGraphicFramePr>
        <p:xfrm>
          <a:off x="1142999" y="1066800"/>
          <a:ext cx="6934200" cy="49588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11400">
                  <a:extLst>
                    <a:ext uri="{9D8B030D-6E8A-4147-A177-3AD203B41FA5}">
                      <a16:colId xmlns:a16="http://schemas.microsoft.com/office/drawing/2014/main" val="2637211188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303062456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3989972628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Agency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4.01 - SOIS - Subnetwork Services &amp; 4.02 Application Support Services Working Groups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4.03 – SOIS – Onboard Wireless Working Group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264153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3370669849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4115668586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3713134978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3865710161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NASA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1048915819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ROSCOSMOS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402811438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723447614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Other</a:t>
                      </a:r>
                      <a:b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(South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Korea)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167642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8856" marR="8856" marT="885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8563107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5.0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/>
                </a:tc>
                <a:extLst>
                  <a:ext uri="{0D108BD9-81ED-4DB2-BD59-A6C34878D82A}">
                    <a16:rowId xmlns:a16="http://schemas.microsoft.com/office/drawing/2014/main" val="214747062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/>
                </a:tc>
                <a:extLst>
                  <a:ext uri="{0D108BD9-81ED-4DB2-BD59-A6C34878D82A}">
                    <a16:rowId xmlns:a16="http://schemas.microsoft.com/office/drawing/2014/main" val="48214902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0b2599b489e082278c9705d37c42d85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E1ACD04-D6E0-4478-88ED-58D6E54CB333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588828-4658-4926-96A3-EC01A0BB81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1490443717</TotalTime>
  <Pages>51</Pages>
  <Words>574</Words>
  <Application>Microsoft Office PowerPoint</Application>
  <PresentationFormat>Letter Paper (8.5x11 in)</PresentationFormat>
  <Paragraphs>332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TMOD Presentations</vt:lpstr>
      <vt:lpstr>SE Area Report  B. Meeting Demographics</vt:lpstr>
      <vt:lpstr>MOIMS Area Report B. Meeting Demographics</vt:lpstr>
      <vt:lpstr>CSS Area Report  B. Meeting Demographics</vt:lpstr>
      <vt:lpstr>SIS Area Report  B. Meeting Demographics  </vt:lpstr>
      <vt:lpstr>SLS Area Report  B. Meeting Demographics</vt:lpstr>
      <vt:lpstr>SOIS Area Report  B. Meeting Demographics</vt:lpstr>
    </vt:vector>
  </TitlesOfParts>
  <Company>NASA Headquarters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staff</cp:lastModifiedBy>
  <cp:revision>1426</cp:revision>
  <cp:lastPrinted>2001-11-29T04:39:41Z</cp:lastPrinted>
  <dcterms:created xsi:type="dcterms:W3CDTF">1998-05-20T16:00:08Z</dcterms:created>
  <dcterms:modified xsi:type="dcterms:W3CDTF">2019-10-24T17:43:32Z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