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835" r:id="rId2"/>
    <p:sldId id="852" r:id="rId3"/>
    <p:sldId id="865" r:id="rId4"/>
    <p:sldId id="853" r:id="rId5"/>
    <p:sldId id="855" r:id="rId6"/>
    <p:sldId id="858" r:id="rId7"/>
    <p:sldId id="857" r:id="rId8"/>
    <p:sldId id="856" r:id="rId9"/>
    <p:sldId id="859" r:id="rId10"/>
    <p:sldId id="860" r:id="rId11"/>
    <p:sldId id="863" r:id="rId12"/>
    <p:sldId id="861" r:id="rId13"/>
    <p:sldId id="862" r:id="rId14"/>
    <p:sldId id="854" r:id="rId15"/>
    <p:sldId id="841" r:id="rId16"/>
    <p:sldId id="864" r:id="rId17"/>
    <p:sldId id="837" r:id="rId18"/>
    <p:sldId id="838" r:id="rId19"/>
    <p:sldId id="839" r:id="rId20"/>
    <p:sldId id="833" r:id="rId21"/>
    <p:sldId id="836" r:id="rId22"/>
    <p:sldId id="851" r:id="rId23"/>
    <p:sldId id="850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BB057"/>
    <a:srgbClr val="66FFFF"/>
    <a:srgbClr val="B3B3B3"/>
    <a:srgbClr val="6666FF"/>
    <a:srgbClr val="008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90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BD4244-49BD-42F1-AF92-C490D614E37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A851A8-C4FF-4391-920F-83151C4B7FA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277"/>
            <a:ext cx="5943600" cy="6889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5925" y="1209675"/>
            <a:ext cx="4079875" cy="4975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9675"/>
            <a:ext cx="4079875" cy="4975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70936"/>
            <a:ext cx="6934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5925" y="1209675"/>
            <a:ext cx="8312150" cy="497522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37572" name="Rectangle 4"/>
          <p:cNvSpPr>
            <a:spLocks noChangeArrowheads="1"/>
          </p:cNvSpPr>
          <p:nvPr/>
        </p:nvSpPr>
        <p:spPr bwMode="auto">
          <a:xfrm>
            <a:off x="8267898" y="6559163"/>
            <a:ext cx="538907" cy="215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algn="ctr" defTabSz="820738" eaLnBrk="0" hangingPunct="0"/>
            <a:r>
              <a:rPr lang="en-US" sz="800" b="1" dirty="0" smtClean="0">
                <a:latin typeface="Times New Roman" charset="0"/>
              </a:rPr>
              <a:t>Page </a:t>
            </a:r>
            <a:fld id="{24C33A15-DB68-4423-9B48-C9ADAB1D1F7D}" type="slidenum">
              <a:rPr lang="en-US" sz="800" b="1">
                <a:latin typeface="Times New Roman" charset="0"/>
              </a:rPr>
              <a:pPr algn="ctr" defTabSz="820738" eaLnBrk="0" hangingPunct="0"/>
              <a:t>‹#›</a:t>
            </a:fld>
            <a:endParaRPr lang="en-US" sz="800" b="1" dirty="0">
              <a:latin typeface="Times New Roman" charset="0"/>
            </a:endParaRPr>
          </a:p>
        </p:txBody>
      </p:sp>
      <p:sp>
        <p:nvSpPr>
          <p:cNvPr id="237573" name="Rectangle 5"/>
          <p:cNvSpPr>
            <a:spLocks noChangeArrowheads="1"/>
          </p:cNvSpPr>
          <p:nvPr userDrawn="1"/>
        </p:nvSpPr>
        <p:spPr bwMode="auto">
          <a:xfrm flipV="1">
            <a:off x="415925" y="804987"/>
            <a:ext cx="8312150" cy="45719"/>
          </a:xfrm>
          <a:prstGeom prst="rect">
            <a:avLst/>
          </a:prstGeom>
          <a:gradFill rotWithShape="0">
            <a:gsLst>
              <a:gs pos="0">
                <a:srgbClr val="000099"/>
              </a:gs>
              <a:gs pos="100000">
                <a:srgbClr val="000099">
                  <a:gamma/>
                  <a:tint val="2353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37574" name="Text Box 6"/>
          <p:cNvSpPr txBox="1">
            <a:spLocks noChangeArrowheads="1"/>
          </p:cNvSpPr>
          <p:nvPr userDrawn="1"/>
        </p:nvSpPr>
        <p:spPr bwMode="auto">
          <a:xfrm>
            <a:off x="200025" y="6461125"/>
            <a:ext cx="2382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endParaRPr lang="en-US" sz="1000">
              <a:latin typeface="Times New Roman" charset="0"/>
            </a:endParaRPr>
          </a:p>
          <a:p>
            <a:pPr eaLnBrk="0" hangingPunct="0"/>
            <a:endParaRPr lang="en-US" sz="1000">
              <a:latin typeface="Times New Roman" charset="0"/>
            </a:endParaRPr>
          </a:p>
        </p:txBody>
      </p:sp>
      <p:pic>
        <p:nvPicPr>
          <p:cNvPr id="8" name="Picture 202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18400" y="94790"/>
            <a:ext cx="14097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imes New Roman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imes New Roman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imes New Roman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35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30250" indent="-284163" algn="l" rtl="0" eaLnBrk="0" fontAlgn="base" hangingPunct="0">
        <a:spcBef>
          <a:spcPct val="3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062038" indent="-228600" algn="l" rtl="0" eaLnBrk="0" fontAlgn="base" hangingPunct="0">
        <a:spcBef>
          <a:spcPct val="35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  <a:cs typeface="Arial" charset="0"/>
        </a:defRPr>
      </a:lvl3pPr>
      <a:lvl4pPr marL="1392238" indent="-228600" algn="l" rtl="0" eaLnBrk="0" fontAlgn="base" hangingPunct="0">
        <a:spcBef>
          <a:spcPct val="35000"/>
        </a:spcBef>
        <a:spcAft>
          <a:spcPct val="0"/>
        </a:spcAft>
        <a:buChar char="o"/>
        <a:defRPr sz="1400">
          <a:solidFill>
            <a:schemeClr val="tx1"/>
          </a:solidFill>
          <a:latin typeface="+mn-lt"/>
          <a:ea typeface="ＭＳ Ｐゴシック" charset="-128"/>
          <a:cs typeface="Arial" charset="0"/>
        </a:defRPr>
      </a:lvl4pPr>
      <a:lvl5pPr marL="1722438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ＭＳ Ｐゴシック" charset="-128"/>
          <a:cs typeface="Arial" charset="0"/>
        </a:defRPr>
      </a:lvl5pPr>
      <a:lvl6pPr marL="2179638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Arial" charset="0"/>
          <a:cs typeface="Arial" charset="0"/>
        </a:defRPr>
      </a:lvl6pPr>
      <a:lvl7pPr marL="2636838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Arial" charset="0"/>
          <a:cs typeface="Arial" charset="0"/>
        </a:defRPr>
      </a:lvl7pPr>
      <a:lvl8pPr marL="3094038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Arial" charset="0"/>
          <a:cs typeface="Arial" charset="0"/>
        </a:defRPr>
      </a:lvl8pPr>
      <a:lvl9pPr marL="3551238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Arial" charset="0"/>
          <a:cs typeface="Arial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05000"/>
            <a:ext cx="7772400" cy="1981200"/>
          </a:xfrm>
        </p:spPr>
        <p:txBody>
          <a:bodyPr/>
          <a:lstStyle/>
          <a:p>
            <a:pPr algn="ctr"/>
            <a:r>
              <a:rPr lang="en-US" dirty="0"/>
              <a:t>Operational Interfaces </a:t>
            </a:r>
            <a:r>
              <a:rPr lang="en-US" dirty="0" smtClean="0"/>
              <a:t>for</a:t>
            </a:r>
            <a:br>
              <a:rPr lang="en-US" dirty="0" smtClean="0"/>
            </a:br>
            <a:r>
              <a:rPr lang="en-US" dirty="0" smtClean="0"/>
              <a:t>On-Board Service Management,</a:t>
            </a:r>
            <a:br>
              <a:rPr lang="en-US" dirty="0" smtClean="0"/>
            </a:br>
            <a:r>
              <a:rPr lang="en-US" dirty="0" smtClean="0"/>
              <a:t>Protocol Management Information Base (MIB)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7400" y="4953000"/>
            <a:ext cx="2895600" cy="1219200"/>
          </a:xfrm>
        </p:spPr>
        <p:txBody>
          <a:bodyPr/>
          <a:lstStyle/>
          <a:p>
            <a:r>
              <a:rPr lang="en-US" sz="1100" dirty="0" smtClean="0"/>
              <a:t>Jonathan Wilmot</a:t>
            </a:r>
          </a:p>
          <a:p>
            <a:r>
              <a:rPr lang="en-US" sz="1100" dirty="0" smtClean="0"/>
              <a:t>NASA/GSFC</a:t>
            </a:r>
            <a:endParaRPr lang="en-US" sz="1100" dirty="0"/>
          </a:p>
          <a:p>
            <a:r>
              <a:rPr lang="en-US" sz="1100" dirty="0" err="1" smtClean="0"/>
              <a:t>cFS</a:t>
            </a:r>
            <a:r>
              <a:rPr lang="en-US" sz="1100" dirty="0" smtClean="0"/>
              <a:t> Software Architect</a:t>
            </a:r>
          </a:p>
          <a:p>
            <a:r>
              <a:rPr lang="en-US" sz="1100" dirty="0" smtClean="0"/>
              <a:t>CCSDS SOIS Area Director</a:t>
            </a:r>
          </a:p>
          <a:p>
            <a:r>
              <a:rPr lang="en-US" sz="1100" dirty="0" smtClean="0"/>
              <a:t>September  05, 2019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4952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SPP Secondary Header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12150" cy="5562600"/>
          </a:xfrm>
        </p:spPr>
        <p:txBody>
          <a:bodyPr/>
          <a:lstStyle/>
          <a:p>
            <a:r>
              <a:rPr lang="en-US" sz="1800" dirty="0" smtClean="0"/>
              <a:t>SSP secondary header extension first proposed to SLS Area at CCSDS spring meeting 2015 for inclusion in SPP Blue book</a:t>
            </a:r>
          </a:p>
          <a:p>
            <a:r>
              <a:rPr lang="en-US" sz="1800" dirty="0" smtClean="0"/>
              <a:t>Discussions held with SLS Area at subsequent meeting</a:t>
            </a:r>
          </a:p>
          <a:p>
            <a:r>
              <a:rPr lang="en-US" sz="1800" dirty="0" smtClean="0"/>
              <a:t>SOIS Area proposed secondary header is in use for Lunar Gateway program and other NASA missions </a:t>
            </a:r>
          </a:p>
          <a:p>
            <a:r>
              <a:rPr lang="en-US" sz="1800" dirty="0" smtClean="0"/>
              <a:t>Spring 2018 SLS Area conclusion stated by SLS AD – Secondary headers are mission/architecture specific and should not be in SPP Blue Book</a:t>
            </a:r>
          </a:p>
          <a:p>
            <a:pPr lvl="1"/>
            <a:r>
              <a:rPr lang="en-US" sz="1600" dirty="0" smtClean="0"/>
              <a:t>SOIS AD response – We now have two widely used secondary headers that are not CCSDS and cannot be machine parsed without a priori knowledge of the source (spacecraft). Applications do not see the AOS frame and do not know the source system</a:t>
            </a:r>
          </a:p>
          <a:p>
            <a:r>
              <a:rPr lang="en-US" sz="1800" dirty="0" smtClean="0"/>
              <a:t>SEA AD proposed registering secondary headers in SANA and having SPP Blue Book reference SANA</a:t>
            </a:r>
          </a:p>
          <a:p>
            <a:pPr lvl="1"/>
            <a:r>
              <a:rPr lang="en-US" sz="1600" dirty="0" smtClean="0"/>
              <a:t>Concurrence from SOIS and SLS areas</a:t>
            </a:r>
          </a:p>
          <a:p>
            <a:r>
              <a:rPr lang="en-US" sz="1800" dirty="0" smtClean="0"/>
              <a:t>SOIS Area in process of creating SANA registry </a:t>
            </a:r>
          </a:p>
          <a:p>
            <a:pPr lvl="1"/>
            <a:r>
              <a:rPr lang="en-US" sz="1600" dirty="0" smtClean="0"/>
              <a:t>There is still no standard way on Lunar Gateway type missions to determine which secondary header in is use for SPP packets (</a:t>
            </a:r>
            <a:r>
              <a:rPr lang="en-US" sz="1600" dirty="0" err="1" smtClean="0"/>
              <a:t>cFS</a:t>
            </a:r>
            <a:r>
              <a:rPr lang="en-US" sz="1600" dirty="0" smtClean="0"/>
              <a:t> ≠ PUS)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05196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2555"/>
            <a:ext cx="7086600" cy="688975"/>
          </a:xfrm>
        </p:spPr>
        <p:txBody>
          <a:bodyPr/>
          <a:lstStyle/>
          <a:p>
            <a:r>
              <a:rPr lang="en-US" sz="2400" dirty="0"/>
              <a:t>What Problem am I trying to Solve?</a:t>
            </a:r>
            <a:br>
              <a:rPr lang="en-US" sz="2400" dirty="0"/>
            </a:br>
            <a:r>
              <a:rPr lang="en-US" sz="2000" dirty="0"/>
              <a:t>In a standard way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6407" y="1746719"/>
            <a:ext cx="4414635" cy="303503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0" y="1223499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6"/>
                </a:solidFill>
              </a:rPr>
              <a:t>ACS sensor data created on habitat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0" y="1232689"/>
            <a:ext cx="1566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6"/>
                </a:solidFill>
              </a:rPr>
              <a:t>ACS sensor data</a:t>
            </a:r>
          </a:p>
          <a:p>
            <a:r>
              <a:rPr lang="en-US" sz="1400" dirty="0">
                <a:solidFill>
                  <a:schemeClr val="accent6"/>
                </a:solidFill>
              </a:rPr>
              <a:t> read on Orion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4971331"/>
            <a:ext cx="8001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Orion applications need to know the data format and what system the data came from: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Habitat.GNC.sensorData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Both </a:t>
            </a:r>
            <a:r>
              <a:rPr lang="en-US" dirty="0" err="1" smtClean="0"/>
              <a:t>cFS</a:t>
            </a:r>
            <a:r>
              <a:rPr lang="en-US" dirty="0" smtClean="0"/>
              <a:t> and PUS secondary headers solve this but in architecture specific ways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386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PUS-C Secondary Headers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700" y="3886200"/>
            <a:ext cx="7880135" cy="210574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3DDA82B3-7FAA-2247-A7F2-AD7BE64352F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700" y="1516071"/>
            <a:ext cx="7880135" cy="222028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0" y="1146739"/>
            <a:ext cx="1621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Telecommand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3516868"/>
            <a:ext cx="1185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Telemetry</a:t>
            </a:r>
          </a:p>
        </p:txBody>
      </p:sp>
      <p:sp>
        <p:nvSpPr>
          <p:cNvPr id="3" name="TextBox 2"/>
          <p:cNvSpPr txBox="1"/>
          <p:nvPr/>
        </p:nvSpPr>
        <p:spPr>
          <a:xfrm flipH="1">
            <a:off x="884385" y="3171416"/>
            <a:ext cx="108277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Version = 2</a:t>
            </a:r>
            <a:endParaRPr lang="en-US" sz="1050" dirty="0"/>
          </a:p>
        </p:txBody>
      </p:sp>
      <p:sp>
        <p:nvSpPr>
          <p:cNvPr id="9" name="TextBox 8"/>
          <p:cNvSpPr txBox="1"/>
          <p:nvPr/>
        </p:nvSpPr>
        <p:spPr>
          <a:xfrm flipH="1">
            <a:off x="813741" y="5445175"/>
            <a:ext cx="108277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Version = 2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061885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Updates to CCSDS SPP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1244" y="1083381"/>
            <a:ext cx="8006102" cy="54102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3DDA82B3-7FAA-2247-A7F2-AD7BE64352F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60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124200"/>
            <a:ext cx="7280275" cy="838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Onboard Services Operational Interfaces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15865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Onboard Operational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12150" cy="5791200"/>
          </a:xfrm>
        </p:spPr>
        <p:txBody>
          <a:bodyPr/>
          <a:lstStyle/>
          <a:p>
            <a:r>
              <a:rPr lang="en-US" sz="1800" dirty="0" smtClean="0"/>
              <a:t>Most (all) on-board applications and protocol implementations have a operational interface allowing configuration, control and management of that application or protocol</a:t>
            </a:r>
          </a:p>
          <a:p>
            <a:r>
              <a:rPr lang="en-US" sz="1800" dirty="0" smtClean="0"/>
              <a:t>These interfaces allow ground operators and/or on-board procedures to:</a:t>
            </a:r>
          </a:p>
          <a:p>
            <a:pPr lvl="1"/>
            <a:r>
              <a:rPr lang="en-US" sz="1600" dirty="0" smtClean="0"/>
              <a:t>Turn functions on/off, set modes, …</a:t>
            </a:r>
          </a:p>
          <a:p>
            <a:pPr lvl="1"/>
            <a:r>
              <a:rPr lang="en-US" sz="1600" dirty="0" smtClean="0"/>
              <a:t>Change a Attitude and Orbit Control System (AOCS) scale factor, monitor limit or response action</a:t>
            </a:r>
          </a:p>
          <a:p>
            <a:pPr lvl="1"/>
            <a:r>
              <a:rPr lang="en-US" sz="1600" dirty="0" smtClean="0"/>
              <a:t>Load or modify flight software, configure the telemetry downlink,…</a:t>
            </a:r>
          </a:p>
          <a:p>
            <a:pPr lvl="1"/>
            <a:r>
              <a:rPr lang="en-US" sz="1600" dirty="0" smtClean="0"/>
              <a:t>Configure protocols such as CCSDS CFDP, DTN, USLP,…</a:t>
            </a:r>
          </a:p>
          <a:p>
            <a:r>
              <a:rPr lang="en-US" sz="1800" dirty="0" smtClean="0"/>
              <a:t>The interface applications run in the context of a real-time system and must:</a:t>
            </a:r>
          </a:p>
          <a:p>
            <a:pPr lvl="1"/>
            <a:r>
              <a:rPr lang="en-US" sz="1600" dirty="0" smtClean="0"/>
              <a:t>Limit the real-time resource use in major/minor frames of the schedule</a:t>
            </a:r>
          </a:p>
          <a:p>
            <a:pPr lvl="2"/>
            <a:r>
              <a:rPr lang="en-US" sz="1400" dirty="0" smtClean="0"/>
              <a:t>Avoid impacting hard real-time software functions</a:t>
            </a:r>
          </a:p>
          <a:p>
            <a:pPr lvl="1"/>
            <a:r>
              <a:rPr lang="en-US" sz="1600" dirty="0" smtClean="0"/>
              <a:t>Minimize and limit memory use</a:t>
            </a:r>
          </a:p>
          <a:p>
            <a:pPr lvl="1"/>
            <a:r>
              <a:rPr lang="en-US" sz="1600" dirty="0" smtClean="0"/>
              <a:t>Have constraints such that the operator cannot damage the system</a:t>
            </a:r>
          </a:p>
          <a:p>
            <a:pPr lvl="1"/>
            <a:r>
              <a:rPr lang="en-US" sz="1600" dirty="0" smtClean="0"/>
              <a:t>Be scheduled and access protected to ensure atomic change to any request as needed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7423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277"/>
            <a:ext cx="7162800" cy="688975"/>
          </a:xfrm>
        </p:spPr>
        <p:txBody>
          <a:bodyPr/>
          <a:lstStyle/>
          <a:p>
            <a:r>
              <a:rPr lang="en-US" sz="2400" dirty="0" smtClean="0"/>
              <a:t>Mission Need for Common Operational Interfaces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486400"/>
          </a:xfrm>
        </p:spPr>
        <p:txBody>
          <a:bodyPr/>
          <a:lstStyle/>
          <a:p>
            <a:r>
              <a:rPr lang="en-US" dirty="0" smtClean="0"/>
              <a:t>Missions with heterogeneous systems provided by international partners require common operational interfaces for common services outside of CCSDS defined protocols and MIBs. (examples ISS, Lunar Gateway)</a:t>
            </a:r>
          </a:p>
          <a:p>
            <a:r>
              <a:rPr lang="en-US" dirty="0" smtClean="0"/>
              <a:t>NASA, ESA, and other agencies have existing standards</a:t>
            </a:r>
          </a:p>
          <a:p>
            <a:r>
              <a:rPr lang="en-US" dirty="0" smtClean="0"/>
              <a:t>SOIS Area is working to develop EDSs specifying these interfaces for Lunar Gateway</a:t>
            </a:r>
          </a:p>
          <a:p>
            <a:r>
              <a:rPr lang="en-US" dirty="0" smtClean="0"/>
              <a:t>If Lunar Gateway retains/enforces Program Level 2 requirement for NASA </a:t>
            </a:r>
            <a:r>
              <a:rPr lang="en-US" dirty="0" err="1" smtClean="0"/>
              <a:t>cFS</a:t>
            </a:r>
            <a:r>
              <a:rPr lang="en-US" dirty="0" smtClean="0"/>
              <a:t> framework these interfaces will be </a:t>
            </a:r>
            <a:r>
              <a:rPr lang="en-US" dirty="0" err="1" smtClean="0"/>
              <a:t>cFS</a:t>
            </a:r>
            <a:r>
              <a:rPr lang="en-US" dirty="0" smtClean="0"/>
              <a:t> and described in a SEDS</a:t>
            </a:r>
          </a:p>
          <a:p>
            <a:r>
              <a:rPr lang="en-US" dirty="0" smtClean="0"/>
              <a:t>Common interest for SOIS and MOIMS Areas</a:t>
            </a:r>
          </a:p>
          <a:p>
            <a:pPr lvl="1"/>
            <a:r>
              <a:rPr lang="en-US" dirty="0" smtClean="0"/>
              <a:t>Is there a mapping of MOIMS services to </a:t>
            </a:r>
            <a:r>
              <a:rPr lang="en-US" dirty="0" err="1" smtClean="0"/>
              <a:t>cFS</a:t>
            </a:r>
            <a:r>
              <a:rPr lang="en-US" dirty="0" smtClean="0"/>
              <a:t> services as defined in a SEDS?</a:t>
            </a:r>
          </a:p>
          <a:p>
            <a:pPr lvl="1"/>
            <a:r>
              <a:rPr lang="en-US" dirty="0"/>
              <a:t>Is there a mapping of MOIMS services to </a:t>
            </a:r>
            <a:r>
              <a:rPr lang="en-US" dirty="0" smtClean="0"/>
              <a:t>ECSS PUS services as defines in a SEDS?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76376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Onboard Services PUS-C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219200"/>
            <a:ext cx="8521399" cy="3886200"/>
          </a:xfrm>
          <a:prstGeom prst="rect">
            <a:avLst/>
          </a:prstGeom>
        </p:spPr>
      </p:pic>
      <p:pic>
        <p:nvPicPr>
          <p:cNvPr id="5" name="Content Placeholder 10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76600" y="5410200"/>
            <a:ext cx="896190" cy="88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21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4" y="152400"/>
            <a:ext cx="7051675" cy="545852"/>
          </a:xfrm>
        </p:spPr>
        <p:txBody>
          <a:bodyPr/>
          <a:lstStyle/>
          <a:p>
            <a:r>
              <a:rPr lang="en-US" dirty="0" smtClean="0"/>
              <a:t>Onboard Services - NASA </a:t>
            </a:r>
            <a:r>
              <a:rPr lang="en-US" dirty="0" err="1" smtClean="0"/>
              <a:t>cFS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12150" cy="60198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Executive </a:t>
            </a:r>
            <a:r>
              <a:rPr lang="en-US" b="0" dirty="0" smtClean="0"/>
              <a:t>– Application startup, load/unload, restart, processor affinity, priority, stack sizes, MIB reporting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Table </a:t>
            </a:r>
            <a:r>
              <a:rPr lang="en-US" b="0" dirty="0" smtClean="0"/>
              <a:t>– Application configuration, scale factors, load/dump, storage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Message Exchange </a:t>
            </a:r>
            <a:r>
              <a:rPr lang="en-US" b="0" dirty="0" smtClean="0"/>
              <a:t>– MIB reporting and setting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Time</a:t>
            </a:r>
            <a:r>
              <a:rPr lang="en-US" b="0" dirty="0" smtClean="0"/>
              <a:t> – Setting, source selection, diagnostics, reporting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Event Handler </a:t>
            </a:r>
            <a:r>
              <a:rPr lang="en-US" b="0" dirty="0" smtClean="0"/>
              <a:t>– Asynchronous message filtering, logging, and forwarding</a:t>
            </a: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>
                <a:latin typeface="Arial" charset="0"/>
                <a:cs typeface="Times New Roman" charset="0"/>
              </a:rPr>
              <a:t>Health and </a:t>
            </a:r>
            <a:r>
              <a:rPr lang="en-US" dirty="0" smtClean="0">
                <a:latin typeface="Arial" charset="0"/>
                <a:cs typeface="Times New Roman" charset="0"/>
              </a:rPr>
              <a:t>Safety </a:t>
            </a:r>
            <a:r>
              <a:rPr lang="en-US" b="0" dirty="0" smtClean="0">
                <a:latin typeface="Arial" charset="0"/>
                <a:cs typeface="Times New Roman" charset="0"/>
              </a:rPr>
              <a:t>– Application and performance monitoring </a:t>
            </a:r>
          </a:p>
          <a:p>
            <a:pPr>
              <a:buFont typeface="+mj-lt"/>
              <a:buAutoNum type="arabicPeriod"/>
            </a:pPr>
            <a:r>
              <a:rPr lang="en-US" dirty="0" smtClean="0">
                <a:latin typeface="Arial" charset="0"/>
                <a:cs typeface="Times New Roman" charset="0"/>
              </a:rPr>
              <a:t>Housekeeping – </a:t>
            </a:r>
            <a:r>
              <a:rPr lang="en-US" b="0" dirty="0" smtClean="0">
                <a:latin typeface="Arial" charset="0"/>
                <a:cs typeface="Times New Roman" charset="0"/>
              </a:rPr>
              <a:t>Telemetry parameter repacking </a:t>
            </a:r>
            <a:endParaRPr lang="en-US" dirty="0" smtClean="0">
              <a:latin typeface="Arial" charset="0"/>
              <a:cs typeface="Times New Roman" charset="0"/>
            </a:endParaRPr>
          </a:p>
          <a:p>
            <a:pPr>
              <a:buFont typeface="+mj-lt"/>
              <a:buAutoNum type="arabicPeriod"/>
            </a:pPr>
            <a:r>
              <a:rPr lang="en-US" dirty="0" smtClean="0">
                <a:latin typeface="Arial" charset="0"/>
                <a:cs typeface="Times New Roman" charset="0"/>
              </a:rPr>
              <a:t>Data storage/recorder - </a:t>
            </a:r>
            <a:r>
              <a:rPr lang="en-US" b="0" dirty="0" smtClean="0">
                <a:latin typeface="Arial" charset="0"/>
                <a:cs typeface="Times New Roman" charset="0"/>
              </a:rPr>
              <a:t>Packet</a:t>
            </a:r>
            <a:r>
              <a:rPr lang="en-US" dirty="0" smtClean="0">
                <a:latin typeface="Arial" charset="0"/>
                <a:cs typeface="Times New Roman" charset="0"/>
              </a:rPr>
              <a:t> </a:t>
            </a:r>
            <a:r>
              <a:rPr lang="en-US" b="0" dirty="0" smtClean="0">
                <a:latin typeface="Arial" charset="0"/>
                <a:cs typeface="Times New Roman" charset="0"/>
              </a:rPr>
              <a:t>store</a:t>
            </a:r>
          </a:p>
          <a:p>
            <a:pPr>
              <a:buFont typeface="+mj-lt"/>
              <a:buAutoNum type="arabicPeriod"/>
            </a:pPr>
            <a:r>
              <a:rPr lang="en-US" dirty="0" smtClean="0">
                <a:latin typeface="Arial" charset="0"/>
                <a:cs typeface="Times New Roman" charset="0"/>
              </a:rPr>
              <a:t>TC/TM storage/playback </a:t>
            </a:r>
            <a:r>
              <a:rPr lang="en-US" b="0" dirty="0" smtClean="0">
                <a:latin typeface="Arial" charset="0"/>
                <a:cs typeface="Times New Roman" charset="0"/>
              </a:rPr>
              <a:t>– Time based recorder for scenario replay</a:t>
            </a:r>
          </a:p>
          <a:p>
            <a:pPr>
              <a:buFont typeface="+mj-lt"/>
              <a:buAutoNum type="arabicPeriod"/>
            </a:pPr>
            <a:r>
              <a:rPr lang="en-US" dirty="0" smtClean="0">
                <a:latin typeface="Arial" charset="0"/>
                <a:cs typeface="Times New Roman" charset="0"/>
              </a:rPr>
              <a:t> File Manager – </a:t>
            </a:r>
            <a:r>
              <a:rPr lang="en-US" b="0" dirty="0" smtClean="0">
                <a:latin typeface="Arial" charset="0"/>
                <a:cs typeface="Times New Roman" charset="0"/>
              </a:rPr>
              <a:t>delete, copy, rename, create directory …</a:t>
            </a:r>
            <a:endParaRPr lang="en-US" dirty="0" smtClean="0">
              <a:latin typeface="Arial" charset="0"/>
              <a:cs typeface="Times New Roman" charset="0"/>
            </a:endParaRPr>
          </a:p>
          <a:p>
            <a:pPr>
              <a:buFont typeface="+mj-lt"/>
              <a:buAutoNum type="arabicPeriod"/>
            </a:pPr>
            <a:r>
              <a:rPr lang="en-US" dirty="0" smtClean="0">
                <a:latin typeface="Arial" charset="0"/>
                <a:cs typeface="Times New Roman" charset="0"/>
              </a:rPr>
              <a:t> File transfer manager (local and remote) </a:t>
            </a:r>
            <a:r>
              <a:rPr lang="en-US" b="0" dirty="0" smtClean="0">
                <a:latin typeface="Arial" charset="0"/>
                <a:cs typeface="Times New Roman" charset="0"/>
              </a:rPr>
              <a:t>CFDP, TFTP, front end for queuing, prioritization …</a:t>
            </a:r>
          </a:p>
          <a:p>
            <a:endParaRPr lang="en-US" dirty="0" smtClean="0">
              <a:latin typeface="Arial" charset="0"/>
              <a:cs typeface="Times New Roman" charset="0"/>
            </a:endParaRPr>
          </a:p>
          <a:p>
            <a:endParaRPr lang="en-US" dirty="0">
              <a:latin typeface="Arial" charset="0"/>
              <a:cs typeface="Times New Roman" charset="0"/>
            </a:endParaRPr>
          </a:p>
          <a:p>
            <a:endParaRPr lang="en-US" b="0" dirty="0" smtClean="0"/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92810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4" y="152400"/>
            <a:ext cx="6975475" cy="545852"/>
          </a:xfrm>
        </p:spPr>
        <p:txBody>
          <a:bodyPr/>
          <a:lstStyle/>
          <a:p>
            <a:r>
              <a:rPr lang="en-US" dirty="0" smtClean="0"/>
              <a:t>Typical NASA On-Board Managed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379" y="990600"/>
            <a:ext cx="8610600" cy="5410200"/>
          </a:xfrm>
        </p:spPr>
        <p:txBody>
          <a:bodyPr/>
          <a:lstStyle/>
          <a:p>
            <a:pPr>
              <a:buFont typeface="+mj-lt"/>
              <a:buAutoNum type="arabicPeriod" startAt="12"/>
            </a:pPr>
            <a:r>
              <a:rPr lang="en-US" dirty="0" smtClean="0">
                <a:latin typeface="Arial" charset="0"/>
                <a:cs typeface="Times New Roman" charset="0"/>
              </a:rPr>
              <a:t> Memory Dwell – </a:t>
            </a:r>
            <a:r>
              <a:rPr lang="en-US" b="0" dirty="0" smtClean="0">
                <a:latin typeface="Arial" charset="0"/>
                <a:cs typeface="Times New Roman" charset="0"/>
              </a:rPr>
              <a:t>generate periodic TM for any set of memory or I/O</a:t>
            </a:r>
          </a:p>
          <a:p>
            <a:pPr>
              <a:buFont typeface="+mj-lt"/>
              <a:buAutoNum type="arabicPeriod" startAt="12"/>
            </a:pPr>
            <a:r>
              <a:rPr lang="en-US" dirty="0" smtClean="0">
                <a:latin typeface="Arial" charset="0"/>
                <a:cs typeface="Times New Roman" charset="0"/>
              </a:rPr>
              <a:t> Memory manager –</a:t>
            </a:r>
            <a:r>
              <a:rPr lang="en-US" b="0" dirty="0" smtClean="0">
                <a:latin typeface="Arial" charset="0"/>
                <a:cs typeface="Times New Roman" charset="0"/>
              </a:rPr>
              <a:t> Load/dump, peek, poke any memory or I/O location</a:t>
            </a:r>
          </a:p>
          <a:p>
            <a:pPr>
              <a:buFont typeface="+mj-lt"/>
              <a:buAutoNum type="arabicPeriod" startAt="12"/>
            </a:pPr>
            <a:r>
              <a:rPr lang="en-US" dirty="0" smtClean="0">
                <a:latin typeface="Arial" charset="0"/>
                <a:cs typeface="Times New Roman" charset="0"/>
              </a:rPr>
              <a:t> Stored command sequencer – </a:t>
            </a:r>
            <a:r>
              <a:rPr lang="en-US" b="0" dirty="0" smtClean="0">
                <a:latin typeface="Arial" charset="0"/>
                <a:cs typeface="Times New Roman" charset="0"/>
              </a:rPr>
              <a:t>Absolute and relative TC executive</a:t>
            </a:r>
            <a:endParaRPr lang="en-US" dirty="0" smtClean="0">
              <a:latin typeface="Arial" charset="0"/>
              <a:cs typeface="Times New Roman" charset="0"/>
            </a:endParaRPr>
          </a:p>
          <a:p>
            <a:pPr>
              <a:buFont typeface="+mj-lt"/>
              <a:buAutoNum type="arabicPeriod" startAt="12"/>
            </a:pPr>
            <a:r>
              <a:rPr lang="en-US" dirty="0" smtClean="0">
                <a:latin typeface="Arial" charset="0"/>
                <a:cs typeface="Times New Roman" charset="0"/>
              </a:rPr>
              <a:t> Telemetry monitor – </a:t>
            </a:r>
            <a:r>
              <a:rPr lang="en-US" b="0" dirty="0" smtClean="0">
                <a:latin typeface="Arial" charset="0"/>
                <a:cs typeface="Times New Roman" charset="0"/>
              </a:rPr>
              <a:t>Monitors telemetry parameters and initiates actions</a:t>
            </a:r>
          </a:p>
          <a:p>
            <a:pPr>
              <a:buFont typeface="+mj-lt"/>
              <a:buAutoNum type="arabicPeriod" startAt="12"/>
            </a:pPr>
            <a:r>
              <a:rPr lang="en-US" dirty="0" smtClean="0">
                <a:latin typeface="Arial" charset="0"/>
                <a:cs typeface="Times New Roman" charset="0"/>
              </a:rPr>
              <a:t> Data integrity – </a:t>
            </a:r>
            <a:r>
              <a:rPr lang="en-US" b="0" dirty="0" smtClean="0">
                <a:latin typeface="Arial" charset="0"/>
                <a:cs typeface="Times New Roman" charset="0"/>
              </a:rPr>
              <a:t>checks integrity of selected memory locations and data structures</a:t>
            </a:r>
          </a:p>
          <a:p>
            <a:pPr>
              <a:buFont typeface="+mj-lt"/>
              <a:buAutoNum type="arabicPeriod" startAt="12"/>
            </a:pPr>
            <a:r>
              <a:rPr lang="en-US" dirty="0" smtClean="0">
                <a:latin typeface="Arial" charset="0"/>
                <a:cs typeface="Times New Roman" charset="0"/>
              </a:rPr>
              <a:t> Telemetry output – </a:t>
            </a:r>
            <a:r>
              <a:rPr lang="en-US" b="0" dirty="0" smtClean="0">
                <a:latin typeface="Arial" charset="0"/>
                <a:cs typeface="Times New Roman" charset="0"/>
              </a:rPr>
              <a:t>Gathers, filters, queues, prioritizes, … TM packets</a:t>
            </a:r>
          </a:p>
          <a:p>
            <a:pPr>
              <a:buFont typeface="+mj-lt"/>
              <a:buAutoNum type="arabicPeriod" startAt="12"/>
            </a:pPr>
            <a:r>
              <a:rPr lang="en-US" dirty="0" smtClean="0">
                <a:latin typeface="Arial" charset="0"/>
                <a:cs typeface="Times New Roman" charset="0"/>
              </a:rPr>
              <a:t> Command uplink – </a:t>
            </a:r>
            <a:r>
              <a:rPr lang="en-US" b="0" dirty="0" smtClean="0">
                <a:latin typeface="Arial" charset="0"/>
                <a:cs typeface="Times New Roman" charset="0"/>
              </a:rPr>
              <a:t>Validates and forwards commands to applications</a:t>
            </a:r>
          </a:p>
          <a:p>
            <a:pPr>
              <a:buFont typeface="+mj-lt"/>
              <a:buAutoNum type="arabicPeriod" startAt="12"/>
            </a:pPr>
            <a:r>
              <a:rPr lang="en-US" dirty="0" smtClean="0">
                <a:latin typeface="Arial" charset="0"/>
                <a:cs typeface="Times New Roman" charset="0"/>
              </a:rPr>
              <a:t> Memory scrubbing – </a:t>
            </a:r>
            <a:r>
              <a:rPr lang="en-US" b="0" dirty="0" smtClean="0">
                <a:latin typeface="Arial" charset="0"/>
                <a:cs typeface="Times New Roman" charset="0"/>
              </a:rPr>
              <a:t>Radiation effects mitigating for memories</a:t>
            </a:r>
          </a:p>
          <a:p>
            <a:pPr>
              <a:buFont typeface="+mj-lt"/>
              <a:buAutoNum type="arabicPeriod" startAt="12"/>
            </a:pPr>
            <a:r>
              <a:rPr lang="en-US" dirty="0" smtClean="0">
                <a:latin typeface="Arial" charset="0"/>
                <a:cs typeface="Times New Roman" charset="0"/>
              </a:rPr>
              <a:t> Performance reporting </a:t>
            </a:r>
            <a:r>
              <a:rPr lang="en-US" b="0" dirty="0" smtClean="0">
                <a:latin typeface="Arial" charset="0"/>
                <a:cs typeface="Times New Roman" charset="0"/>
              </a:rPr>
              <a:t>– Processor and resource utilization reporting</a:t>
            </a:r>
          </a:p>
          <a:p>
            <a:pPr>
              <a:buFont typeface="+mj-lt"/>
              <a:buAutoNum type="arabicPeriod" startAt="12"/>
            </a:pPr>
            <a:r>
              <a:rPr lang="en-US" b="0" dirty="0">
                <a:latin typeface="Arial" charset="0"/>
                <a:cs typeface="Times New Roman" charset="0"/>
              </a:rPr>
              <a:t> </a:t>
            </a:r>
            <a:r>
              <a:rPr lang="en-US" b="0" dirty="0" smtClean="0">
                <a:latin typeface="Arial" charset="0"/>
                <a:cs typeface="Times New Roman" charset="0"/>
              </a:rPr>
              <a:t>NOOP/Ping application request verification pattern (pseudo service)</a:t>
            </a:r>
          </a:p>
          <a:p>
            <a:pPr>
              <a:buFont typeface="+mj-lt"/>
              <a:buAutoNum type="arabicPeriod" startAt="12"/>
            </a:pPr>
            <a:r>
              <a:rPr lang="en-US" b="0" dirty="0">
                <a:latin typeface="Arial" charset="0"/>
                <a:cs typeface="Times New Roman" charset="0"/>
              </a:rPr>
              <a:t> </a:t>
            </a:r>
            <a:r>
              <a:rPr lang="en-US" b="0" dirty="0" smtClean="0">
                <a:latin typeface="Arial" charset="0"/>
                <a:cs typeface="Times New Roman" charset="0"/>
              </a:rPr>
              <a:t>Device </a:t>
            </a:r>
            <a:r>
              <a:rPr lang="en-US" b="0" dirty="0">
                <a:latin typeface="Arial" charset="0"/>
                <a:cs typeface="Times New Roman" charset="0"/>
              </a:rPr>
              <a:t>Access (pseudo service</a:t>
            </a:r>
            <a:r>
              <a:rPr lang="en-US" b="0" dirty="0" smtClean="0">
                <a:latin typeface="Arial" charset="0"/>
                <a:cs typeface="Times New Roman" charset="0"/>
              </a:rPr>
              <a:t>) implemented via device apps</a:t>
            </a:r>
            <a:endParaRPr lang="en-US" b="0" dirty="0">
              <a:latin typeface="Arial" charset="0"/>
              <a:cs typeface="Times New Roman" charset="0"/>
            </a:endParaRPr>
          </a:p>
          <a:p>
            <a:pPr>
              <a:buFont typeface="+mj-lt"/>
              <a:buAutoNum type="arabicPeriod" startAt="12"/>
            </a:pPr>
            <a:endParaRPr lang="en-US" b="0" dirty="0" smtClean="0">
              <a:latin typeface="Arial" charset="0"/>
              <a:cs typeface="Times New Roman" charset="0"/>
            </a:endParaRPr>
          </a:p>
          <a:p>
            <a:endParaRPr lang="en-US" dirty="0" smtClean="0">
              <a:latin typeface="Arial" charset="0"/>
              <a:cs typeface="Times New Roman" charset="0"/>
            </a:endParaRPr>
          </a:p>
          <a:p>
            <a:endParaRPr lang="en-US" dirty="0">
              <a:latin typeface="Arial" charset="0"/>
              <a:cs typeface="Times New Roman" charset="0"/>
            </a:endParaRPr>
          </a:p>
          <a:p>
            <a:endParaRPr lang="en-US" b="0" dirty="0" smtClean="0"/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92495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277"/>
            <a:ext cx="6934200" cy="688975"/>
          </a:xfrm>
        </p:spPr>
        <p:txBody>
          <a:bodyPr/>
          <a:lstStyle/>
          <a:p>
            <a:r>
              <a:rPr lang="en-US" dirty="0" smtClean="0"/>
              <a:t>Onboard Protocol Operational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312150" cy="5791200"/>
          </a:xfrm>
        </p:spPr>
        <p:txBody>
          <a:bodyPr/>
          <a:lstStyle/>
          <a:p>
            <a:r>
              <a:rPr lang="en-US" sz="1800" dirty="0" smtClean="0"/>
              <a:t>Conceptual DTN operational interfaces available to onboard applications, crew, and ground operators</a:t>
            </a:r>
          </a:p>
          <a:p>
            <a:pPr lvl="1"/>
            <a:r>
              <a:rPr lang="en-US" sz="1600" dirty="0" smtClean="0"/>
              <a:t>Commands:  </a:t>
            </a:r>
            <a:r>
              <a:rPr lang="en-US" sz="1600" dirty="0"/>
              <a:t> (currently CCSDS Space Packets)</a:t>
            </a:r>
          </a:p>
          <a:p>
            <a:pPr lvl="1"/>
            <a:r>
              <a:rPr lang="en-US" sz="1600" dirty="0" smtClean="0"/>
              <a:t>Start/stop BP flow(s) for science, spacecraft engineering, …</a:t>
            </a:r>
          </a:p>
          <a:p>
            <a:pPr lvl="2"/>
            <a:r>
              <a:rPr lang="en-US" sz="1400" dirty="0" smtClean="0"/>
              <a:t>Set BP flow size and bandwidth (flow control)</a:t>
            </a:r>
          </a:p>
          <a:p>
            <a:pPr lvl="2"/>
            <a:r>
              <a:rPr lang="en-US" sz="1400" dirty="0" smtClean="0"/>
              <a:t>Set BP flow QOS (priority, reliability,…)</a:t>
            </a:r>
          </a:p>
          <a:p>
            <a:pPr lvl="2"/>
            <a:r>
              <a:rPr lang="en-US" sz="1400" dirty="0" smtClean="0"/>
              <a:t>Set BP flow time-to-live</a:t>
            </a:r>
          </a:p>
          <a:p>
            <a:pPr lvl="1"/>
            <a:r>
              <a:rPr lang="en-US" sz="1600" dirty="0" smtClean="0"/>
              <a:t>Telemetry:  </a:t>
            </a:r>
            <a:r>
              <a:rPr lang="en-US" sz="1600" dirty="0"/>
              <a:t>(currently CCSDS Space Packets</a:t>
            </a:r>
            <a:r>
              <a:rPr lang="en-US" sz="1600" dirty="0" smtClean="0"/>
              <a:t>)</a:t>
            </a:r>
          </a:p>
          <a:p>
            <a:pPr lvl="2"/>
            <a:r>
              <a:rPr lang="en-US" sz="1400" dirty="0" smtClean="0"/>
              <a:t>Flow state reports </a:t>
            </a:r>
            <a:r>
              <a:rPr lang="en-US" sz="1400" dirty="0" smtClean="0"/>
              <a:t>(scheduled reports on transmission</a:t>
            </a:r>
            <a:r>
              <a:rPr lang="en-US" sz="1400" dirty="0" smtClean="0"/>
              <a:t>, storage counters,…)</a:t>
            </a:r>
          </a:p>
          <a:p>
            <a:pPr lvl="2"/>
            <a:r>
              <a:rPr lang="en-US" sz="1400" dirty="0" smtClean="0"/>
              <a:t>Command acceptance/rejection counters</a:t>
            </a:r>
          </a:p>
          <a:p>
            <a:pPr lvl="2"/>
            <a:r>
              <a:rPr lang="en-US" sz="1400" dirty="0" smtClean="0"/>
              <a:t>Event </a:t>
            </a:r>
            <a:r>
              <a:rPr lang="en-US" sz="1400" dirty="0" smtClean="0"/>
              <a:t>messages (asynchronous messages for low latency operational data)</a:t>
            </a:r>
            <a:endParaRPr lang="en-US" sz="1400" dirty="0" smtClean="0"/>
          </a:p>
          <a:p>
            <a:pPr lvl="1"/>
            <a:r>
              <a:rPr lang="en-US" sz="1600" dirty="0" smtClean="0"/>
              <a:t>PACE mission has created these based on CCSDS SPP formats</a:t>
            </a:r>
          </a:p>
          <a:p>
            <a:pPr lvl="1"/>
            <a:r>
              <a:rPr lang="en-US" sz="1600" dirty="0" smtClean="0"/>
              <a:t>CCSDS DTN MIB (next chart)</a:t>
            </a:r>
          </a:p>
          <a:p>
            <a:pPr lvl="2"/>
            <a:r>
              <a:rPr lang="en-US" sz="1400" dirty="0" smtClean="0"/>
              <a:t>No Commands defined (example how to change priority at relay node?)</a:t>
            </a:r>
          </a:p>
          <a:p>
            <a:pPr lvl="2"/>
            <a:r>
              <a:rPr lang="en-US" sz="1400" dirty="0" smtClean="0"/>
              <a:t>No data types defined </a:t>
            </a:r>
          </a:p>
          <a:p>
            <a:pPr lvl="2"/>
            <a:r>
              <a:rPr lang="en-US" sz="1400" dirty="0" smtClean="0"/>
              <a:t>No names defined(?) Put in a BP DOT?</a:t>
            </a:r>
          </a:p>
          <a:p>
            <a:pPr lvl="2"/>
            <a:r>
              <a:rPr lang="en-US" sz="1400" dirty="0" smtClean="0"/>
              <a:t>DTN WG members working in IETF seem to be using JSON to define Data Model</a:t>
            </a:r>
          </a:p>
          <a:p>
            <a:pPr lvl="2"/>
            <a:r>
              <a:rPr lang="en-US" sz="1400" dirty="0" smtClean="0"/>
              <a:t>DTN WG members working </a:t>
            </a:r>
            <a:r>
              <a:rPr lang="en-US" sz="1400" dirty="0"/>
              <a:t>in IETF </a:t>
            </a:r>
            <a:r>
              <a:rPr lang="en-US" sz="1400" dirty="0" smtClean="0"/>
              <a:t>seem to be defining management </a:t>
            </a:r>
            <a:r>
              <a:rPr lang="en-US" sz="1400" dirty="0"/>
              <a:t>protocol </a:t>
            </a:r>
            <a:r>
              <a:rPr lang="en-US" sz="1400" dirty="0" smtClean="0"/>
              <a:t>(Asynchronous </a:t>
            </a:r>
            <a:r>
              <a:rPr lang="en-US" sz="1400" dirty="0"/>
              <a:t>Management </a:t>
            </a:r>
            <a:r>
              <a:rPr lang="en-US" sz="1400" dirty="0" smtClean="0"/>
              <a:t>Protocol draft-birrane-dtn-amp-05)</a:t>
            </a:r>
          </a:p>
          <a:p>
            <a:pPr lvl="2"/>
            <a:endParaRPr lang="en-US" sz="1400" dirty="0" smtClean="0"/>
          </a:p>
          <a:p>
            <a:pPr lvl="2"/>
            <a:endParaRPr lang="en-US" sz="1400" dirty="0" smtClean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6310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9832"/>
            <a:ext cx="7391400" cy="688975"/>
          </a:xfrm>
        </p:spPr>
        <p:txBody>
          <a:bodyPr/>
          <a:lstStyle/>
          <a:p>
            <a:r>
              <a:rPr lang="en-US" sz="2000" dirty="0" smtClean="0"/>
              <a:t>Detailed Example: </a:t>
            </a:r>
            <a:r>
              <a:rPr lang="en-US" dirty="0" err="1" smtClean="0"/>
              <a:t>cFE</a:t>
            </a:r>
            <a:r>
              <a:rPr lang="en-US" dirty="0" smtClean="0"/>
              <a:t> Event Handler Service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143000"/>
            <a:ext cx="8194675" cy="5029200"/>
          </a:xfrm>
        </p:spPr>
        <p:txBody>
          <a:bodyPr/>
          <a:lstStyle/>
          <a:p>
            <a:r>
              <a:rPr lang="en-US" sz="1800" dirty="0" smtClean="0"/>
              <a:t>Management interfaces</a:t>
            </a:r>
          </a:p>
          <a:p>
            <a:pPr lvl="1"/>
            <a:r>
              <a:rPr lang="en-US" sz="1600" dirty="0" smtClean="0"/>
              <a:t>Ping event service (a no-op command that responds, verifying function execution, command/response path. supported by all </a:t>
            </a:r>
            <a:r>
              <a:rPr lang="en-US" sz="1600" dirty="0" err="1" smtClean="0"/>
              <a:t>cFS</a:t>
            </a:r>
            <a:r>
              <a:rPr lang="en-US" sz="1600" dirty="0" smtClean="0"/>
              <a:t> applications)</a:t>
            </a:r>
          </a:p>
          <a:p>
            <a:pPr lvl="1"/>
            <a:r>
              <a:rPr lang="en-US" sz="1600" dirty="0" smtClean="0"/>
              <a:t>Enable/disable reporting of individual message classes (Critical, debug, informational, error)</a:t>
            </a:r>
          </a:p>
          <a:p>
            <a:pPr lvl="1"/>
            <a:r>
              <a:rPr lang="en-US" sz="1600" dirty="0" smtClean="0"/>
              <a:t>Enable/disable reporting format(short for low bandwidth utilization or normal)</a:t>
            </a:r>
          </a:p>
          <a:p>
            <a:pPr lvl="1"/>
            <a:r>
              <a:rPr lang="en-US" sz="1600" dirty="0" smtClean="0"/>
              <a:t>Enable/disable an individual application’s event reporting (all or by class)</a:t>
            </a:r>
          </a:p>
          <a:p>
            <a:pPr lvl="1"/>
            <a:r>
              <a:rPr lang="en-US" sz="1600" dirty="0" smtClean="0"/>
              <a:t>Reset an application’s message counter(s) (all or an individual counter)</a:t>
            </a:r>
          </a:p>
          <a:p>
            <a:pPr lvl="1"/>
            <a:r>
              <a:rPr lang="en-US" sz="1600" dirty="0" smtClean="0"/>
              <a:t>Set an applications message filter </a:t>
            </a:r>
          </a:p>
          <a:p>
            <a:pPr lvl="1"/>
            <a:r>
              <a:rPr lang="en-US" sz="1600" dirty="0" smtClean="0"/>
              <a:t>Enable/disable reporting “ports” ( ports are mission defined paths to send messages to serial, </a:t>
            </a:r>
            <a:r>
              <a:rPr lang="en-US" sz="1600" dirty="0" err="1" smtClean="0"/>
              <a:t>spacewire</a:t>
            </a:r>
            <a:r>
              <a:rPr lang="en-US" sz="1600" dirty="0" smtClean="0"/>
              <a:t>, software message bus…</a:t>
            </a:r>
          </a:p>
          <a:p>
            <a:pPr lvl="1"/>
            <a:r>
              <a:rPr lang="en-US" sz="1600" dirty="0" smtClean="0"/>
              <a:t>Add/remove an application’s filter</a:t>
            </a:r>
          </a:p>
          <a:p>
            <a:pPr lvl="1"/>
            <a:r>
              <a:rPr lang="en-US" sz="1600" dirty="0" smtClean="0"/>
              <a:t>Write local event log to a file (file name) File will then be transferred CFDP/TFTP</a:t>
            </a:r>
          </a:p>
          <a:p>
            <a:pPr lvl="1"/>
            <a:r>
              <a:rPr lang="en-US" sz="1600" dirty="0" smtClean="0"/>
              <a:t>Clear the local log</a:t>
            </a:r>
          </a:p>
          <a:p>
            <a:r>
              <a:rPr lang="en-US" sz="1800" dirty="0" smtClean="0"/>
              <a:t>These interfaces all have missions operations counterparts that are mature Class B/A with years of multi-mission heritage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Service (</a:t>
            </a:r>
            <a:r>
              <a:rPr lang="en-US" dirty="0" err="1" smtClean="0"/>
              <a:t>cFE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194675" cy="5029200"/>
          </a:xfrm>
        </p:spPr>
        <p:txBody>
          <a:bodyPr/>
          <a:lstStyle/>
          <a:p>
            <a:r>
              <a:rPr lang="en-US" sz="1600" dirty="0" smtClean="0"/>
              <a:t>Onboard application interfaces</a:t>
            </a:r>
          </a:p>
          <a:p>
            <a:pPr lvl="1"/>
            <a:r>
              <a:rPr lang="en-US" sz="1400" dirty="0" smtClean="0"/>
              <a:t>Register an applications (filter table, number of filters, filter algorithm type)</a:t>
            </a:r>
          </a:p>
          <a:p>
            <a:pPr lvl="1"/>
            <a:r>
              <a:rPr lang="en-US" sz="1400" dirty="0" smtClean="0"/>
              <a:t>Unregister that application (void)</a:t>
            </a:r>
          </a:p>
          <a:p>
            <a:pPr lvl="1"/>
            <a:r>
              <a:rPr lang="en-US" sz="1400" dirty="0" smtClean="0"/>
              <a:t>Clean Up App  called on app exit  (if app dies, </a:t>
            </a:r>
            <a:r>
              <a:rPr lang="en-US" sz="1400" dirty="0" err="1" smtClean="0"/>
              <a:t>cFE</a:t>
            </a:r>
            <a:r>
              <a:rPr lang="en-US" sz="1400" dirty="0" smtClean="0"/>
              <a:t> fault management will call this)</a:t>
            </a:r>
          </a:p>
          <a:p>
            <a:pPr lvl="1"/>
            <a:r>
              <a:rPr lang="en-US" sz="1400" dirty="0" smtClean="0"/>
              <a:t>Send event message (event ID, type, string specification)</a:t>
            </a:r>
          </a:p>
          <a:p>
            <a:pPr lvl="2"/>
            <a:r>
              <a:rPr lang="en-US" sz="1200" dirty="0" err="1" smtClean="0"/>
              <a:t>cFE</a:t>
            </a:r>
            <a:r>
              <a:rPr lang="en-US" sz="1200" dirty="0" smtClean="0"/>
              <a:t> inserts who called service, and time</a:t>
            </a:r>
          </a:p>
          <a:p>
            <a:pPr lvl="2"/>
            <a:r>
              <a:rPr lang="en-US" sz="1200" dirty="0" smtClean="0"/>
              <a:t>There are variations of this to insert a different application identifier and/or time,…</a:t>
            </a:r>
          </a:p>
          <a:p>
            <a:pPr lvl="1"/>
            <a:r>
              <a:rPr lang="en-US" sz="1400" dirty="0" smtClean="0"/>
              <a:t>Reset caller’s filter counter (event ID)</a:t>
            </a:r>
          </a:p>
          <a:p>
            <a:pPr lvl="1"/>
            <a:r>
              <a:rPr lang="en-US" sz="1400" dirty="0" smtClean="0"/>
              <a:t>Reset all caller’s counters</a:t>
            </a:r>
          </a:p>
          <a:p>
            <a:r>
              <a:rPr lang="en-US" sz="1600" dirty="0" smtClean="0"/>
              <a:t>The management application calls some of these software architecture specific APIs</a:t>
            </a:r>
          </a:p>
          <a:p>
            <a:pPr lvl="1"/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84877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277"/>
            <a:ext cx="6934200" cy="688975"/>
          </a:xfrm>
        </p:spPr>
        <p:txBody>
          <a:bodyPr/>
          <a:lstStyle/>
          <a:p>
            <a:r>
              <a:rPr lang="en-US" dirty="0" smtClean="0"/>
              <a:t>CCSDS Service Interface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12150" cy="4975225"/>
          </a:xfrm>
        </p:spPr>
        <p:txBody>
          <a:bodyPr/>
          <a:lstStyle/>
          <a:p>
            <a:r>
              <a:rPr lang="en-US" dirty="0" smtClean="0"/>
              <a:t>NASA </a:t>
            </a:r>
            <a:r>
              <a:rPr lang="en-US" dirty="0" err="1" smtClean="0"/>
              <a:t>cFS</a:t>
            </a:r>
            <a:r>
              <a:rPr lang="en-US" dirty="0" smtClean="0"/>
              <a:t> software framework has defined many </a:t>
            </a:r>
            <a:r>
              <a:rPr lang="en-US" dirty="0" err="1" smtClean="0"/>
              <a:t>cFS</a:t>
            </a:r>
            <a:r>
              <a:rPr lang="en-US" dirty="0" smtClean="0"/>
              <a:t> operational interfaces in SOIS EDSs</a:t>
            </a:r>
          </a:p>
          <a:p>
            <a:pPr lvl="1"/>
            <a:r>
              <a:rPr lang="en-US" dirty="0" smtClean="0"/>
              <a:t>Defining formats, protocols and interaction patterns</a:t>
            </a:r>
          </a:p>
          <a:p>
            <a:r>
              <a:rPr lang="en-US" dirty="0" smtClean="0"/>
              <a:t>ECSS PUS has </a:t>
            </a:r>
            <a:r>
              <a:rPr lang="en-US" dirty="0"/>
              <a:t>defined formats, protocols and interaction </a:t>
            </a:r>
            <a:r>
              <a:rPr lang="en-US" dirty="0" smtClean="0"/>
              <a:t>patterns in paper documents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Level 2 requirement for Lunar Gateway and Lander programs call out machine readable interface definitions using SOIS EDS</a:t>
            </a:r>
          </a:p>
          <a:p>
            <a:endParaRPr lang="en-US" dirty="0"/>
          </a:p>
          <a:p>
            <a:r>
              <a:rPr lang="en-US" dirty="0" smtClean="0"/>
              <a:t>Proposal to have working groups define CCSDS MIBs with operational commands, telemetry and configuration data structures using SOIS SEDS and DOT</a:t>
            </a:r>
          </a:p>
          <a:p>
            <a:pPr lvl="1"/>
            <a:r>
              <a:rPr lang="en-US" dirty="0" smtClean="0"/>
              <a:t>SEDs and DOTs would be registered in SANA</a:t>
            </a:r>
          </a:p>
        </p:txBody>
      </p:sp>
    </p:spTree>
    <p:extLst>
      <p:ext uri="{BB962C8B-B14F-4D97-AF65-F5344CB8AC3E}">
        <p14:creationId xmlns:p14="http://schemas.microsoft.com/office/powerpoint/2010/main" val="19780665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Acronyms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295400"/>
            <a:ext cx="8463776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614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086600" cy="688975"/>
          </a:xfrm>
        </p:spPr>
        <p:txBody>
          <a:bodyPr/>
          <a:lstStyle/>
          <a:p>
            <a:r>
              <a:rPr lang="en-US" dirty="0" smtClean="0"/>
              <a:t>Potential Use </a:t>
            </a:r>
            <a:r>
              <a:rPr lang="en-US" dirty="0"/>
              <a:t>O</a:t>
            </a:r>
            <a:r>
              <a:rPr lang="en-US" dirty="0" smtClean="0"/>
              <a:t>n Lunar Gateway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12150" cy="4975225"/>
          </a:xfrm>
        </p:spPr>
        <p:txBody>
          <a:bodyPr/>
          <a:lstStyle/>
          <a:p>
            <a:r>
              <a:rPr lang="en-US" b="0" dirty="0"/>
              <a:t>Gateway is </a:t>
            </a:r>
            <a:r>
              <a:rPr lang="en-US" b="0" dirty="0" smtClean="0"/>
              <a:t>discussing putting </a:t>
            </a:r>
            <a:r>
              <a:rPr lang="en-US" b="0" dirty="0"/>
              <a:t>DTN </a:t>
            </a:r>
            <a:r>
              <a:rPr lang="en-US" b="0" dirty="0" smtClean="0"/>
              <a:t>applications on </a:t>
            </a:r>
            <a:r>
              <a:rPr lang="en-US" b="0" dirty="0"/>
              <a:t>both the Power </a:t>
            </a:r>
            <a:r>
              <a:rPr lang="en-US" b="0" dirty="0" smtClean="0"/>
              <a:t>&amp; </a:t>
            </a:r>
            <a:r>
              <a:rPr lang="en-US" b="0" dirty="0"/>
              <a:t>Power Element </a:t>
            </a:r>
            <a:r>
              <a:rPr lang="en-US" b="0" dirty="0" smtClean="0"/>
              <a:t>(PPE) and Habitat to communicate with landers, rovers, and ground operations</a:t>
            </a:r>
            <a:endParaRPr lang="en-US" b="0" dirty="0"/>
          </a:p>
          <a:p>
            <a:r>
              <a:rPr lang="en-US" b="0" dirty="0"/>
              <a:t>Systems engineering wants a common/standard operational interface to both to be </a:t>
            </a:r>
            <a:r>
              <a:rPr lang="en-US" b="0" dirty="0" err="1"/>
              <a:t>commandable</a:t>
            </a:r>
            <a:r>
              <a:rPr lang="en-US" b="0" dirty="0"/>
              <a:t> and configurable from onboard and ground operations</a:t>
            </a:r>
          </a:p>
          <a:p>
            <a:r>
              <a:rPr lang="en-US" b="0" dirty="0"/>
              <a:t>A common vehicle management application </a:t>
            </a:r>
            <a:r>
              <a:rPr lang="en-US" b="0" dirty="0" smtClean="0"/>
              <a:t>that can change location (element/module) will control both DTN applications locally or over TTE </a:t>
            </a:r>
            <a:r>
              <a:rPr lang="en-US" b="0" dirty="0"/>
              <a:t>subnets using SPP as the format for commands and </a:t>
            </a:r>
            <a:r>
              <a:rPr lang="en-US" b="0" dirty="0" smtClean="0"/>
              <a:t>telemetry</a:t>
            </a:r>
          </a:p>
          <a:p>
            <a:r>
              <a:rPr lang="en-US" b="0" dirty="0" smtClean="0"/>
              <a:t>It is expected that this same operational interface be used for </a:t>
            </a:r>
            <a:r>
              <a:rPr lang="en-US" b="0" smtClean="0"/>
              <a:t>relay satellites </a:t>
            </a:r>
            <a:r>
              <a:rPr lang="en-US" b="0" dirty="0" smtClean="0"/>
              <a:t>as well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318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162800" cy="688975"/>
          </a:xfrm>
        </p:spPr>
        <p:txBody>
          <a:bodyPr/>
          <a:lstStyle/>
          <a:p>
            <a:r>
              <a:rPr lang="en-US" sz="2000" dirty="0"/>
              <a:t>CCSDS </a:t>
            </a:r>
            <a:r>
              <a:rPr lang="en-US" sz="2000" dirty="0" smtClean="0"/>
              <a:t>BUNDLE </a:t>
            </a:r>
            <a:r>
              <a:rPr lang="en-US" sz="2000" dirty="0"/>
              <a:t>PROTOCOL </a:t>
            </a:r>
            <a:r>
              <a:rPr lang="en-US" sz="2000" dirty="0" smtClean="0"/>
              <a:t>(734.2-B-1) MIB </a:t>
            </a:r>
            <a:endParaRPr lang="en-US" sz="20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0" y="914400"/>
            <a:ext cx="4953000" cy="58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424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6705600" cy="688975"/>
          </a:xfrm>
        </p:spPr>
        <p:txBody>
          <a:bodyPr/>
          <a:lstStyle/>
          <a:p>
            <a:r>
              <a:rPr lang="en-US" dirty="0" smtClean="0"/>
              <a:t>DTN IPN Service Number SEDS Example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1295400"/>
            <a:ext cx="8610600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&lt;/</a:t>
            </a:r>
            <a:r>
              <a:rPr lang="en-US" sz="1100" dirty="0" err="1"/>
              <a:t>IntegerDataType</a:t>
            </a:r>
            <a:r>
              <a:rPr lang="en-US" sz="1100" dirty="0"/>
              <a:t>&gt;</a:t>
            </a:r>
          </a:p>
          <a:p>
            <a:r>
              <a:rPr lang="en-US" sz="1100" dirty="0" smtClean="0"/>
              <a:t>        &lt;</a:t>
            </a:r>
            <a:r>
              <a:rPr lang="en-US" sz="1100" dirty="0" err="1"/>
              <a:t>IntegerDataType</a:t>
            </a:r>
            <a:r>
              <a:rPr lang="en-US" sz="1100" dirty="0"/>
              <a:t> name="</a:t>
            </a:r>
            <a:r>
              <a:rPr lang="en-US" sz="1100" dirty="0" err="1"/>
              <a:t>IpnServiceNumberInt</a:t>
            </a:r>
            <a:r>
              <a:rPr lang="en-US" sz="1100" dirty="0"/>
              <a:t>" interpretation="name" </a:t>
            </a:r>
            <a:r>
              <a:rPr lang="en-US" sz="1100" dirty="0" err="1" smtClean="0"/>
              <a:t>foreignKeyTo</a:t>
            </a:r>
            <a:r>
              <a:rPr lang="en-US" sz="1100" dirty="0"/>
              <a:t>="</a:t>
            </a:r>
            <a:r>
              <a:rPr lang="en-US" sz="1100" dirty="0" err="1"/>
              <a:t>SanaCcsdsCbheServiceNumberRegistry</a:t>
            </a:r>
            <a:r>
              <a:rPr lang="en-US" sz="1100" dirty="0"/>
              <a:t>"&gt;</a:t>
            </a:r>
          </a:p>
          <a:p>
            <a:r>
              <a:rPr lang="en-US" sz="1100" dirty="0"/>
              <a:t>	</a:t>
            </a:r>
            <a:r>
              <a:rPr lang="en-US" sz="1100" dirty="0" smtClean="0"/>
              <a:t>&lt;</a:t>
            </a:r>
            <a:r>
              <a:rPr lang="en-US" sz="1100" dirty="0" err="1"/>
              <a:t>IntegerDataEncoding</a:t>
            </a:r>
            <a:r>
              <a:rPr lang="en-US" sz="1100" dirty="0"/>
              <a:t> encoding="unsigned" </a:t>
            </a:r>
            <a:r>
              <a:rPr lang="en-US" sz="1100" dirty="0" err="1"/>
              <a:t>sizeInBits</a:t>
            </a:r>
            <a:r>
              <a:rPr lang="en-US" sz="1100" dirty="0"/>
              <a:t>="64"/&gt;</a:t>
            </a:r>
          </a:p>
          <a:p>
            <a:r>
              <a:rPr lang="en-US" sz="1100" dirty="0"/>
              <a:t>	</a:t>
            </a:r>
            <a:r>
              <a:rPr lang="en-US" sz="1100" dirty="0" smtClean="0"/>
              <a:t>&lt;</a:t>
            </a:r>
            <a:r>
              <a:rPr lang="en-US" sz="1100" dirty="0"/>
              <a:t>Range&gt;</a:t>
            </a:r>
          </a:p>
          <a:p>
            <a:r>
              <a:rPr lang="en-US" sz="1100" dirty="0"/>
              <a:t>	</a:t>
            </a:r>
            <a:r>
              <a:rPr lang="en-US" sz="1100" dirty="0" smtClean="0"/>
              <a:t>      &lt;!--</a:t>
            </a:r>
            <a:r>
              <a:rPr lang="en-US" sz="1100" dirty="0" err="1"/>
              <a:t>todo</a:t>
            </a:r>
            <a:r>
              <a:rPr lang="en-US" sz="1100" dirty="0"/>
              <a:t>: what is the range that IANA has delegated to SANA?--&gt;</a:t>
            </a:r>
          </a:p>
          <a:p>
            <a:r>
              <a:rPr lang="en-US" sz="1100" dirty="0"/>
              <a:t>	</a:t>
            </a:r>
            <a:r>
              <a:rPr lang="en-US" sz="1100" dirty="0" smtClean="0"/>
              <a:t>      &lt;</a:t>
            </a:r>
            <a:r>
              <a:rPr lang="en-US" sz="1100" dirty="0" err="1"/>
              <a:t>MinMaxRange</a:t>
            </a:r>
            <a:r>
              <a:rPr lang="en-US" sz="1100" dirty="0"/>
              <a:t> </a:t>
            </a:r>
            <a:r>
              <a:rPr lang="en-US" sz="1100" dirty="0" err="1"/>
              <a:t>rangeType</a:t>
            </a:r>
            <a:r>
              <a:rPr lang="en-US" sz="1100" dirty="0"/>
              <a:t>="</a:t>
            </a:r>
            <a:r>
              <a:rPr lang="en-US" sz="1100" dirty="0" err="1"/>
              <a:t>inclusiveMinInclusiveMax</a:t>
            </a:r>
            <a:r>
              <a:rPr lang="en-US" sz="1100" dirty="0"/>
              <a:t>" min="0" max="18446744073709551615"/&gt;</a:t>
            </a:r>
          </a:p>
          <a:p>
            <a:r>
              <a:rPr lang="en-US" sz="1100" dirty="0"/>
              <a:t>	</a:t>
            </a:r>
            <a:r>
              <a:rPr lang="en-US" sz="1100" dirty="0" smtClean="0"/>
              <a:t>&lt;/</a:t>
            </a:r>
            <a:r>
              <a:rPr lang="en-US" sz="1100" dirty="0"/>
              <a:t>Range&gt;</a:t>
            </a:r>
          </a:p>
          <a:p>
            <a:r>
              <a:rPr lang="en-US" sz="1100" dirty="0" smtClean="0"/>
              <a:t>&lt;/</a:t>
            </a:r>
            <a:r>
              <a:rPr lang="en-US" sz="1100" dirty="0" err="1"/>
              <a:t>IntegerDataType</a:t>
            </a:r>
            <a:r>
              <a:rPr lang="en-US" sz="1100" dirty="0"/>
              <a:t>&gt;</a:t>
            </a:r>
          </a:p>
          <a:p>
            <a:r>
              <a:rPr lang="en-US" sz="1100" dirty="0" smtClean="0"/>
              <a:t>        &lt;</a:t>
            </a:r>
            <a:r>
              <a:rPr lang="en-US" sz="1100" dirty="0" err="1"/>
              <a:t>ContainerDataType</a:t>
            </a:r>
            <a:r>
              <a:rPr lang="en-US" sz="1100" dirty="0"/>
              <a:t> name="</a:t>
            </a:r>
            <a:r>
              <a:rPr lang="en-US" sz="1100" dirty="0" err="1"/>
              <a:t>IpnEndpointId</a:t>
            </a:r>
            <a:r>
              <a:rPr lang="en-US" sz="1100" dirty="0"/>
              <a:t>"&gt;</a:t>
            </a:r>
          </a:p>
          <a:p>
            <a:r>
              <a:rPr lang="en-US" sz="1100" dirty="0" smtClean="0"/>
              <a:t>               &lt;</a:t>
            </a:r>
            <a:r>
              <a:rPr lang="en-US" sz="1100" dirty="0" err="1"/>
              <a:t>EntryList</a:t>
            </a:r>
            <a:r>
              <a:rPr lang="en-US" sz="1100" dirty="0"/>
              <a:t>&gt;</a:t>
            </a:r>
          </a:p>
          <a:p>
            <a:r>
              <a:rPr lang="en-US" sz="1100" dirty="0"/>
              <a:t>	</a:t>
            </a:r>
            <a:r>
              <a:rPr lang="en-US" sz="1100" dirty="0" smtClean="0"/>
              <a:t>&lt;</a:t>
            </a:r>
            <a:r>
              <a:rPr lang="en-US" sz="1100" dirty="0"/>
              <a:t>Entry name="</a:t>
            </a:r>
            <a:r>
              <a:rPr lang="en-US" sz="1100" dirty="0" err="1"/>
              <a:t>nodeNumber</a:t>
            </a:r>
            <a:r>
              <a:rPr lang="en-US" sz="1100" dirty="0"/>
              <a:t>" type="</a:t>
            </a:r>
            <a:r>
              <a:rPr lang="en-US" sz="1100" dirty="0" err="1"/>
              <a:t>IpnNodeNumberInt</a:t>
            </a:r>
            <a:r>
              <a:rPr lang="en-US" sz="1100" dirty="0"/>
              <a:t>"/&gt;</a:t>
            </a:r>
          </a:p>
          <a:p>
            <a:r>
              <a:rPr lang="en-US" sz="1100" dirty="0"/>
              <a:t>	</a:t>
            </a:r>
            <a:r>
              <a:rPr lang="en-US" sz="1100" dirty="0" smtClean="0"/>
              <a:t>&lt;</a:t>
            </a:r>
            <a:r>
              <a:rPr lang="en-US" sz="1100" dirty="0"/>
              <a:t>Entry name="</a:t>
            </a:r>
            <a:r>
              <a:rPr lang="en-US" sz="1100" dirty="0" err="1"/>
              <a:t>serviceNumber</a:t>
            </a:r>
            <a:r>
              <a:rPr lang="en-US" sz="1100" dirty="0"/>
              <a:t>" type="</a:t>
            </a:r>
            <a:r>
              <a:rPr lang="en-US" sz="1100" dirty="0" err="1"/>
              <a:t>IpnServiceNumberInt</a:t>
            </a:r>
            <a:r>
              <a:rPr lang="en-US" sz="1100" dirty="0"/>
              <a:t>"/&gt;</a:t>
            </a:r>
          </a:p>
          <a:p>
            <a:r>
              <a:rPr lang="en-US" sz="1100" dirty="0"/>
              <a:t> </a:t>
            </a:r>
            <a:r>
              <a:rPr lang="en-US" sz="1100" dirty="0" smtClean="0"/>
              <a:t>             &lt;/</a:t>
            </a:r>
            <a:r>
              <a:rPr lang="en-US" sz="1100" dirty="0" err="1"/>
              <a:t>EntryList</a:t>
            </a:r>
            <a:r>
              <a:rPr lang="en-US" sz="1100" dirty="0"/>
              <a:t>&gt;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4042360"/>
            <a:ext cx="731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Full example on SOIS </a:t>
            </a:r>
            <a:r>
              <a:rPr lang="en-US" dirty="0" err="1" smtClean="0"/>
              <a:t>Github</a:t>
            </a:r>
            <a:r>
              <a:rPr lang="en-US" dirty="0"/>
              <a:t> </a:t>
            </a:r>
            <a:r>
              <a:rPr lang="en-US" dirty="0" smtClean="0"/>
              <a:t>site</a:t>
            </a:r>
          </a:p>
          <a:p>
            <a:pPr marL="800100" lvl="1" indent="-342900">
              <a:buFontTx/>
              <a:buChar char="-"/>
            </a:pPr>
            <a:r>
              <a:rPr lang="en-US" dirty="0" smtClean="0"/>
              <a:t>https</a:t>
            </a:r>
            <a:r>
              <a:rPr lang="en-US" dirty="0"/>
              <a:t>://</a:t>
            </a:r>
            <a:r>
              <a:rPr lang="en-US" dirty="0" smtClean="0"/>
              <a:t>github.com/nasa/SOIS-CCSDS-XML</a:t>
            </a:r>
          </a:p>
          <a:p>
            <a:pPr marL="800100" lvl="1" indent="-342900">
              <a:buFontTx/>
              <a:buChar char="-"/>
            </a:pPr>
            <a:r>
              <a:rPr lang="en-US" dirty="0" smtClean="0"/>
              <a:t>Log in required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72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3200"/>
            <a:ext cx="5943600" cy="1717281"/>
          </a:xfrm>
        </p:spPr>
        <p:txBody>
          <a:bodyPr/>
          <a:lstStyle/>
          <a:p>
            <a:pPr algn="ctr"/>
            <a:r>
              <a:rPr lang="en-US" sz="1800" dirty="0" smtClean="0"/>
              <a:t>Develop </a:t>
            </a:r>
            <a:r>
              <a:rPr lang="en-US" sz="1800" dirty="0"/>
              <a:t>one example of mapping/interfacing of one MO service to one board service. JW to propose one on board SOIS service ( </a:t>
            </a:r>
            <a:r>
              <a:rPr lang="en-US" sz="1800" dirty="0" err="1"/>
              <a:t>e.g</a:t>
            </a:r>
            <a:r>
              <a:rPr lang="en-US" sz="1800" dirty="0"/>
              <a:t> one instrument on a subnet, described by EDS’s) , MOIMS and SOIS to develop the relevant mapping example.</a:t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838200" y="2133600"/>
            <a:ext cx="746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SOIS/MOIMS CESG </a:t>
            </a:r>
            <a:r>
              <a:rPr lang="en-US" sz="2800" dirty="0" smtClean="0"/>
              <a:t>Spring 2019 Action Item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51082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5943600" cy="469652"/>
          </a:xfrm>
        </p:spPr>
        <p:txBody>
          <a:bodyPr/>
          <a:lstStyle/>
          <a:p>
            <a:r>
              <a:rPr lang="en-US" dirty="0" smtClean="0"/>
              <a:t>SOIS/MOIMS AI Timeline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791200"/>
          </a:xfrm>
        </p:spPr>
        <p:txBody>
          <a:bodyPr/>
          <a:lstStyle/>
          <a:p>
            <a:r>
              <a:rPr lang="en-US" sz="1400" dirty="0" smtClean="0"/>
              <a:t>From Mario on June 26 - </a:t>
            </a:r>
            <a:r>
              <a:rPr lang="en-US" sz="1400" b="0" dirty="0" smtClean="0"/>
              <a:t>in </a:t>
            </a:r>
            <a:r>
              <a:rPr lang="en-US" sz="1400" b="0" dirty="0"/>
              <a:t>order to progress with our action from the last CESG meeting, I propose we </a:t>
            </a:r>
            <a:r>
              <a:rPr lang="en-US" sz="1400" b="0" dirty="0" err="1"/>
              <a:t>organise</a:t>
            </a:r>
            <a:r>
              <a:rPr lang="en-US" sz="1400" b="0" dirty="0"/>
              <a:t> a </a:t>
            </a:r>
            <a:r>
              <a:rPr lang="en-US" sz="1400" b="0" dirty="0" err="1"/>
              <a:t>webex</a:t>
            </a:r>
            <a:r>
              <a:rPr lang="en-US" sz="1400" b="0" dirty="0"/>
              <a:t> next week. </a:t>
            </a:r>
            <a:r>
              <a:rPr lang="en-US" sz="1400" b="0" dirty="0" smtClean="0"/>
              <a:t>In </a:t>
            </a:r>
            <a:r>
              <a:rPr lang="en-US" sz="1400" b="0" dirty="0"/>
              <a:t>my opinion, the goal should be to identify concrete examples to be developed off-line where we could better understand: </a:t>
            </a:r>
            <a:br>
              <a:rPr lang="en-US" sz="1400" b="0" dirty="0"/>
            </a:br>
            <a:r>
              <a:rPr lang="en-US" sz="1400" b="0" dirty="0"/>
              <a:t>1. Implications of MO Service on board </a:t>
            </a:r>
            <a:br>
              <a:rPr lang="en-US" sz="1400" b="0" dirty="0"/>
            </a:br>
            <a:r>
              <a:rPr lang="en-US" sz="1400" b="0" dirty="0" smtClean="0"/>
              <a:t>2</a:t>
            </a:r>
            <a:r>
              <a:rPr lang="en-US" sz="1400" b="0" dirty="0"/>
              <a:t>. Relationship between EDS and MO Services (how can we make them compatible and coherent) </a:t>
            </a:r>
            <a:br>
              <a:rPr lang="en-US" sz="1400" b="0" dirty="0"/>
            </a:br>
            <a:r>
              <a:rPr lang="en-US" sz="1400" b="0" dirty="0" smtClean="0"/>
              <a:t>The </a:t>
            </a:r>
            <a:r>
              <a:rPr lang="en-US" sz="1400" b="0" dirty="0" err="1"/>
              <a:t>webex</a:t>
            </a:r>
            <a:r>
              <a:rPr lang="en-US" sz="1400" b="0" dirty="0"/>
              <a:t> could take place at 17:00 for about 1h either the 2nd or 3rd or 4th of </a:t>
            </a:r>
            <a:r>
              <a:rPr lang="en-US" sz="1400" b="0" dirty="0" smtClean="0"/>
              <a:t>July</a:t>
            </a:r>
          </a:p>
          <a:p>
            <a:r>
              <a:rPr lang="en-US" sz="1400" b="1" dirty="0" smtClean="0"/>
              <a:t>From Jonathan June 2</a:t>
            </a:r>
            <a:r>
              <a:rPr lang="en-US" sz="1400" dirty="0"/>
              <a:t>7 </a:t>
            </a:r>
            <a:r>
              <a:rPr lang="en-US" sz="1400" dirty="0" smtClean="0"/>
              <a:t>- </a:t>
            </a:r>
            <a:r>
              <a:rPr lang="en-US" sz="1400" b="0" dirty="0" smtClean="0"/>
              <a:t>Due </a:t>
            </a:r>
            <a:r>
              <a:rPr lang="en-US" sz="1400" b="0" dirty="0"/>
              <a:t>to the holiday next week, July 2nd is the only available date. What time zone is the suggested 17:00?</a:t>
            </a:r>
            <a:endParaRPr lang="en-US" sz="1400" b="0" dirty="0" smtClean="0"/>
          </a:p>
          <a:p>
            <a:pPr lvl="1"/>
            <a:r>
              <a:rPr lang="en-US" sz="1400" dirty="0" smtClean="0"/>
              <a:t>The </a:t>
            </a:r>
            <a:r>
              <a:rPr lang="en-US" sz="1400" dirty="0"/>
              <a:t>CESG meeting notes state</a:t>
            </a:r>
            <a:r>
              <a:rPr lang="en-US" sz="1400" dirty="0" smtClean="0"/>
              <a:t>:</a:t>
            </a:r>
          </a:p>
          <a:p>
            <a:pPr marL="446087" lvl="1" indent="0">
              <a:buNone/>
            </a:pPr>
            <a:r>
              <a:rPr lang="en-US" sz="1400" dirty="0" smtClean="0"/>
              <a:t>           Develop one example of mapping/interfacing of one MO service to one board service. JW to propose one on board SOIS service ( </a:t>
            </a:r>
            <a:r>
              <a:rPr lang="en-US" sz="1400" dirty="0" err="1" smtClean="0"/>
              <a:t>e.g</a:t>
            </a:r>
            <a:r>
              <a:rPr lang="en-US" sz="1400" dirty="0" smtClean="0"/>
              <a:t> one instrument on a subnet, described by EDS’s) , MOIMS and SOIS to develop the relevant mapping example.</a:t>
            </a:r>
          </a:p>
          <a:p>
            <a:pPr marL="446087" lvl="1" indent="0">
              <a:buNone/>
            </a:pPr>
            <a:r>
              <a:rPr lang="en-US" sz="1400" dirty="0" smtClean="0"/>
              <a:t>         </a:t>
            </a:r>
            <a:r>
              <a:rPr lang="en-US" sz="1400" dirty="0"/>
              <a:t>After talking with Dan, we thought it would make sense to work through a few different examples to demonstrate mappings</a:t>
            </a:r>
          </a:p>
          <a:p>
            <a:pPr marL="446087" lvl="1" indent="0">
              <a:buNone/>
            </a:pPr>
            <a:r>
              <a:rPr lang="en-US" sz="1400" dirty="0" smtClean="0"/>
              <a:t>         1) MO </a:t>
            </a:r>
            <a:r>
              <a:rPr lang="en-US" sz="1400" dirty="0"/>
              <a:t>parameter service mapping to an existing </a:t>
            </a:r>
            <a:r>
              <a:rPr lang="en-US" sz="1400" dirty="0" smtClean="0"/>
              <a:t>EDS described </a:t>
            </a:r>
            <a:r>
              <a:rPr lang="en-US" sz="1400" dirty="0"/>
              <a:t>NASA and/or ESA flight interface</a:t>
            </a:r>
          </a:p>
          <a:p>
            <a:pPr marL="446087" lvl="1" indent="0">
              <a:buNone/>
            </a:pPr>
            <a:r>
              <a:rPr lang="en-US" sz="1400" dirty="0" smtClean="0"/>
              <a:t>         2) MO </a:t>
            </a:r>
            <a:r>
              <a:rPr lang="en-US" sz="1400" dirty="0"/>
              <a:t>file service mapping to an existing EDS described NASA and/or ESA flight interface</a:t>
            </a:r>
          </a:p>
          <a:p>
            <a:pPr marL="446087" lvl="1" indent="0">
              <a:buNone/>
            </a:pPr>
            <a:r>
              <a:rPr lang="en-US" sz="1400" dirty="0" smtClean="0"/>
              <a:t>         3) MO </a:t>
            </a:r>
            <a:r>
              <a:rPr lang="en-US" sz="1400" dirty="0"/>
              <a:t>service to an existing EDS described instrument or device</a:t>
            </a:r>
          </a:p>
          <a:p>
            <a:pPr marL="446087" lvl="1" indent="0">
              <a:buNone/>
            </a:pPr>
            <a:r>
              <a:rPr lang="en-US" sz="1400" dirty="0" smtClean="0"/>
              <a:t>         The </a:t>
            </a:r>
            <a:r>
              <a:rPr lang="en-US" sz="1400" dirty="0"/>
              <a:t>idea would be to show how a MOIMS standard/common operator interface would be mapped to deployed real-time flight software and devices as described by </a:t>
            </a:r>
            <a:r>
              <a:rPr lang="en-US" sz="1400" dirty="0" err="1"/>
              <a:t>EDSes</a:t>
            </a:r>
            <a:r>
              <a:rPr lang="en-US" sz="1400" dirty="0"/>
              <a:t>. Mapping to a deployed system would demonstrate a quick path to allow common operator views across heterogeneous systems</a:t>
            </a:r>
            <a:r>
              <a:rPr lang="en-US" sz="1400" dirty="0" smtClean="0"/>
              <a:t>.</a:t>
            </a:r>
            <a:endParaRPr lang="en-US" sz="1600" dirty="0" smtClean="0"/>
          </a:p>
          <a:p>
            <a:r>
              <a:rPr lang="en-US" sz="1600" dirty="0" smtClean="0"/>
              <a:t>From </a:t>
            </a:r>
            <a:r>
              <a:rPr lang="en-US" sz="1600" dirty="0"/>
              <a:t>Mario, June 30 </a:t>
            </a:r>
            <a:r>
              <a:rPr lang="en-US" sz="1600" dirty="0" smtClean="0"/>
              <a:t>- </a:t>
            </a:r>
            <a:r>
              <a:rPr lang="en-US" sz="1400" b="0" dirty="0" smtClean="0"/>
              <a:t>we </a:t>
            </a:r>
            <a:r>
              <a:rPr lang="en-US" sz="1400" b="0" dirty="0"/>
              <a:t>need to cancel the video conference foreseen for Tuesday 2nd July</a:t>
            </a:r>
            <a:r>
              <a:rPr lang="en-US" sz="1400" b="0" dirty="0" smtClean="0"/>
              <a:t>. </a:t>
            </a:r>
            <a:r>
              <a:rPr lang="en-US" sz="1400" b="0" dirty="0"/>
              <a:t>I guess we will have to postpone it after the summer holidays</a:t>
            </a:r>
            <a:r>
              <a:rPr lang="en-US" sz="1400" b="0" dirty="0" smtClean="0"/>
              <a:t>.</a:t>
            </a:r>
            <a:r>
              <a:rPr lang="en-US" sz="1400" b="0" dirty="0"/>
              <a:t> </a:t>
            </a:r>
            <a:endParaRPr lang="en-US" sz="1600" b="0" dirty="0" smtClean="0"/>
          </a:p>
        </p:txBody>
      </p:sp>
    </p:spTree>
    <p:extLst>
      <p:ext uri="{BB962C8B-B14F-4D97-AF65-F5344CB8AC3E}">
        <p14:creationId xmlns:p14="http://schemas.microsoft.com/office/powerpoint/2010/main" val="2059909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5943600" cy="469652"/>
          </a:xfrm>
        </p:spPr>
        <p:txBody>
          <a:bodyPr/>
          <a:lstStyle/>
          <a:p>
            <a:r>
              <a:rPr lang="en-US" dirty="0" smtClean="0"/>
              <a:t>SOIS/MOIMS AI Timeline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638800"/>
          </a:xfrm>
        </p:spPr>
        <p:txBody>
          <a:bodyPr/>
          <a:lstStyle/>
          <a:p>
            <a:r>
              <a:rPr lang="en-US" sz="1600" dirty="0" smtClean="0"/>
              <a:t>From Ramon on July 3 </a:t>
            </a:r>
            <a:r>
              <a:rPr lang="en-US" sz="1400" b="0" dirty="0" smtClean="0"/>
              <a:t>- Hi </a:t>
            </a:r>
            <a:r>
              <a:rPr lang="en-US" sz="1400" b="0" dirty="0"/>
              <a:t>Mario</a:t>
            </a:r>
            <a:r>
              <a:rPr lang="en-US" sz="1400" b="0" dirty="0" smtClean="0"/>
              <a:t>,  Jonathan </a:t>
            </a:r>
            <a:r>
              <a:rPr lang="en-US" sz="1400" b="0" dirty="0"/>
              <a:t>has assigned work on the following action item from CESG to Richard Melvin and I:</a:t>
            </a:r>
          </a:p>
          <a:p>
            <a:pPr lvl="1"/>
            <a:r>
              <a:rPr lang="en-US" sz="1400" b="0" dirty="0"/>
              <a:t>“Develop one example of mapping/interfacing of one MO service to one board service. JW to propose one on board SOIS service ( </a:t>
            </a:r>
            <a:r>
              <a:rPr lang="en-US" sz="1400" b="0" dirty="0" err="1"/>
              <a:t>e.g</a:t>
            </a:r>
            <a:r>
              <a:rPr lang="en-US" sz="1400" b="0" dirty="0"/>
              <a:t> one instrument on a subnet, described by EDS's) , MOIMS and SOIS to develop the relevant mapping example.)"   The work item should include commanding as well as an interface to the MOIMS parameter service.</a:t>
            </a:r>
          </a:p>
          <a:p>
            <a:pPr lvl="1"/>
            <a:r>
              <a:rPr lang="en-US" sz="1400" b="0" dirty="0"/>
              <a:t>Richard and I are thinking that the OPSSAT project is a likely place for this work.  Richard already is funded to work on OPSSAT.</a:t>
            </a:r>
          </a:p>
          <a:p>
            <a:pPr lvl="1"/>
            <a:r>
              <a:rPr lang="en-US" sz="1400" b="0" dirty="0"/>
              <a:t>Can you identify a person in MOIMS who can work with us on this project?</a:t>
            </a:r>
          </a:p>
          <a:p>
            <a:r>
              <a:rPr lang="en-US" sz="1600" dirty="0"/>
              <a:t>From Mario on July </a:t>
            </a:r>
            <a:r>
              <a:rPr lang="en-US" sz="1600" b="0" dirty="0"/>
              <a:t>9 -  </a:t>
            </a:r>
            <a:r>
              <a:rPr lang="en-US" sz="1400" b="0" dirty="0"/>
              <a:t>Dear Ramon, thanks for your email. It is school holiday time here. </a:t>
            </a:r>
            <a:r>
              <a:rPr lang="en-US" sz="1400" b="0" dirty="0" err="1"/>
              <a:t>Meharn</a:t>
            </a:r>
            <a:r>
              <a:rPr lang="en-US" sz="1400" b="0" dirty="0"/>
              <a:t> will contact you as soon as </a:t>
            </a:r>
            <a:r>
              <a:rPr lang="en-US" sz="1400" b="0" dirty="0" smtClean="0"/>
              <a:t>possible</a:t>
            </a:r>
            <a:endParaRPr lang="en-US" sz="1000" dirty="0" smtClean="0"/>
          </a:p>
          <a:p>
            <a:r>
              <a:rPr lang="en-US" sz="1600" dirty="0" smtClean="0"/>
              <a:t>From Ramon August 6</a:t>
            </a:r>
            <a:r>
              <a:rPr lang="en-US" sz="1600" baseline="30000" dirty="0"/>
              <a:t> </a:t>
            </a:r>
            <a:r>
              <a:rPr lang="en-US" sz="1600" baseline="30000" dirty="0" smtClean="0"/>
              <a:t>-</a:t>
            </a:r>
            <a:r>
              <a:rPr lang="en-US" sz="1400" b="0" dirty="0"/>
              <a:t>Hi Mario and Mehran, I hope the your holidays are pleasant.  We just concluded a teleconference for SOIS in which OPSSAT was one of the topics.  Richard has written an EDS description of the interface for the </a:t>
            </a:r>
            <a:r>
              <a:rPr lang="en-US" sz="1400" b="0" dirty="0" err="1"/>
              <a:t>iADCS</a:t>
            </a:r>
            <a:r>
              <a:rPr lang="en-US" sz="1400" b="0" dirty="0"/>
              <a:t> instrument on OPSSAT.  We are ready to coordinate the interface with MO services for commanding and parameters</a:t>
            </a:r>
            <a:r>
              <a:rPr lang="en-US" sz="1400" b="0" dirty="0" smtClean="0"/>
              <a:t>.</a:t>
            </a:r>
          </a:p>
          <a:p>
            <a:r>
              <a:rPr lang="en-US" sz="1600" dirty="0" smtClean="0"/>
              <a:t>As of Sept 5 no further response from Mario or </a:t>
            </a:r>
            <a:r>
              <a:rPr lang="en-US" sz="1600" dirty="0" err="1" smtClean="0"/>
              <a:t>Meharn</a:t>
            </a:r>
            <a:endParaRPr lang="en-US" sz="1600" dirty="0"/>
          </a:p>
          <a:p>
            <a:r>
              <a:rPr lang="en-US" sz="1600" dirty="0" smtClean="0"/>
              <a:t>SOIS Area still proposes </a:t>
            </a:r>
          </a:p>
          <a:p>
            <a:pPr marL="788987" lvl="1" indent="-342900">
              <a:buFont typeface="+mj-lt"/>
              <a:buAutoNum type="arabicPeriod"/>
            </a:pPr>
            <a:r>
              <a:rPr lang="en-US" sz="1400" dirty="0" smtClean="0"/>
              <a:t>MO </a:t>
            </a:r>
            <a:r>
              <a:rPr lang="en-US" sz="1400" dirty="0"/>
              <a:t>parameter service mapping to an existing EDS described NASA and/or ESA flight interface</a:t>
            </a:r>
          </a:p>
          <a:p>
            <a:pPr marL="788987" lvl="1" indent="-342900">
              <a:buFont typeface="+mj-lt"/>
              <a:buAutoNum type="arabicPeriod"/>
            </a:pPr>
            <a:r>
              <a:rPr lang="en-US" sz="1400" dirty="0" smtClean="0"/>
              <a:t>MO </a:t>
            </a:r>
            <a:r>
              <a:rPr lang="en-US" sz="1400" dirty="0"/>
              <a:t>file service mapping to an existing EDS described NASA and/or ESA flight </a:t>
            </a:r>
            <a:r>
              <a:rPr lang="en-US" sz="1400" dirty="0" smtClean="0"/>
              <a:t>interface</a:t>
            </a:r>
          </a:p>
          <a:p>
            <a:pPr marL="788987" lvl="1" indent="-342900">
              <a:buFont typeface="+mj-lt"/>
              <a:buAutoNum type="arabicPeriod"/>
            </a:pPr>
            <a:r>
              <a:rPr lang="en-US" sz="1400" dirty="0" smtClean="0"/>
              <a:t>MO </a:t>
            </a:r>
            <a:r>
              <a:rPr lang="en-US" sz="1400" dirty="0"/>
              <a:t>service to an existing EDS described instrument or </a:t>
            </a:r>
            <a:r>
              <a:rPr lang="en-US" sz="1400" dirty="0" smtClean="0"/>
              <a:t>device</a:t>
            </a:r>
            <a:endParaRPr lang="en-US" sz="1600" dirty="0"/>
          </a:p>
          <a:p>
            <a:endParaRPr lang="en-US" sz="1000" dirty="0" smtClean="0"/>
          </a:p>
          <a:p>
            <a:endParaRPr lang="en-US" sz="1000" dirty="0" smtClean="0"/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015417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371600" y="2667000"/>
            <a:ext cx="6553200" cy="1470025"/>
          </a:xfrm>
        </p:spPr>
        <p:txBody>
          <a:bodyPr/>
          <a:lstStyle/>
          <a:p>
            <a:pPr algn="ctr"/>
            <a:r>
              <a:rPr lang="en-US" dirty="0" smtClean="0"/>
              <a:t>Space Packet Protocol Secondary Header </a:t>
            </a:r>
            <a:br>
              <a:rPr lang="en-US" dirty="0" smtClean="0"/>
            </a:br>
            <a:r>
              <a:rPr lang="en-US" dirty="0" smtClean="0"/>
              <a:t>Registration in SANA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519812"/>
      </p:ext>
    </p:extLst>
  </p:cSld>
  <p:clrMapOvr>
    <a:masterClrMapping/>
  </p:clrMapOvr>
</p:sld>
</file>

<file path=ppt/theme/theme1.xml><?xml version="1.0" encoding="utf-8"?>
<a:theme xmlns:a="http://schemas.openxmlformats.org/drawingml/2006/main" name="SDO retreat">
  <a:themeElements>
    <a:clrScheme name="SDO retre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DO retrea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DO retre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O retre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O retre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O retre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O retre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O retre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O retre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28217</TotalTime>
  <Words>1836</Words>
  <Application>Microsoft Office PowerPoint</Application>
  <PresentationFormat>On-screen Show (4:3)</PresentationFormat>
  <Paragraphs>189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ＭＳ Ｐゴシック</vt:lpstr>
      <vt:lpstr>Arial</vt:lpstr>
      <vt:lpstr>Times New Roman</vt:lpstr>
      <vt:lpstr>SDO retreat</vt:lpstr>
      <vt:lpstr>Operational Interfaces for On-Board Service Management, Protocol Management Information Base (MIB) </vt:lpstr>
      <vt:lpstr>Onboard Protocol Operational Interfaces</vt:lpstr>
      <vt:lpstr>Potential Use On Lunar Gateway Program</vt:lpstr>
      <vt:lpstr>CCSDS BUNDLE PROTOCOL (734.2-B-1) MIB </vt:lpstr>
      <vt:lpstr>DTN IPN Service Number SEDS Example</vt:lpstr>
      <vt:lpstr>Develop one example of mapping/interfacing of one MO service to one board service. JW to propose one on board SOIS service ( e.g one instrument on a subnet, described by EDS’s) , MOIMS and SOIS to develop the relevant mapping example. </vt:lpstr>
      <vt:lpstr>SOIS/MOIMS AI Timeline (1)</vt:lpstr>
      <vt:lpstr>SOIS/MOIMS AI Timeline (2)</vt:lpstr>
      <vt:lpstr>Space Packet Protocol Secondary Header  Registration in SANA </vt:lpstr>
      <vt:lpstr>SPP Secondary Header Extension</vt:lpstr>
      <vt:lpstr>What Problem am I trying to Solve? In a standard way</vt:lpstr>
      <vt:lpstr>PUS-C Secondary Headers</vt:lpstr>
      <vt:lpstr>Proposed Updates to CCSDS SPP </vt:lpstr>
      <vt:lpstr>PowerPoint Presentation</vt:lpstr>
      <vt:lpstr>Onboard Operational Interfaces</vt:lpstr>
      <vt:lpstr>Mission Need for Common Operational Interfaces</vt:lpstr>
      <vt:lpstr>Onboard Services PUS-C</vt:lpstr>
      <vt:lpstr>Onboard Services - NASA cFS </vt:lpstr>
      <vt:lpstr>Typical NASA On-Board Managed Services</vt:lpstr>
      <vt:lpstr>Detailed Example: cFE Event Handler Service</vt:lpstr>
      <vt:lpstr>Event Service (cFE)</vt:lpstr>
      <vt:lpstr>CCSDS Service Interface Specification</vt:lpstr>
      <vt:lpstr>Acronyms</vt:lpstr>
    </vt:vector>
  </TitlesOfParts>
  <Company>FSW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jwilmot</dc:creator>
  <cp:lastModifiedBy>Wilmot, Jonathan J. (GSFC-5820)</cp:lastModifiedBy>
  <cp:revision>1054</cp:revision>
  <dcterms:created xsi:type="dcterms:W3CDTF">2011-10-14T18:56:17Z</dcterms:created>
  <dcterms:modified xsi:type="dcterms:W3CDTF">2019-09-05T15:53:26Z</dcterms:modified>
</cp:coreProperties>
</file>