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4"/>
  </p:notesMasterIdLst>
  <p:handoutMasterIdLst>
    <p:handoutMasterId r:id="rId15"/>
  </p:handoutMasterIdLst>
  <p:sldIdLst>
    <p:sldId id="2787" r:id="rId6"/>
    <p:sldId id="2788" r:id="rId7"/>
    <p:sldId id="2791" r:id="rId8"/>
    <p:sldId id="2790" r:id="rId9"/>
    <p:sldId id="2792" r:id="rId10"/>
    <p:sldId id="2794" r:id="rId11"/>
    <p:sldId id="2800" r:id="rId12"/>
    <p:sldId id="2798" r:id="rId13"/>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0099"/>
    <a:srgbClr val="FF9933"/>
    <a:srgbClr val="FF9900"/>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9" autoAdjust="0"/>
    <p:restoredTop sz="86501" autoAdjust="0"/>
  </p:normalViewPr>
  <p:slideViewPr>
    <p:cSldViewPr>
      <p:cViewPr varScale="1">
        <p:scale>
          <a:sx n="131" d="100"/>
          <a:sy n="131" d="100"/>
        </p:scale>
        <p:origin x="1680" y="184"/>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7825722" y="6621252"/>
            <a:ext cx="1174008"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rgbClr val="333399"/>
                </a:solidFill>
              </a:rPr>
              <a:t>13-June-2019-</a:t>
            </a:r>
            <a:fld id="{A695BC2C-BEAC-4E31-AADE-93F4F0C57784}" type="slidenum">
              <a:rPr lang="en-US" sz="1000" smtClean="0">
                <a:solidFill>
                  <a:srgbClr val="333399"/>
                </a:solidFill>
              </a:rPr>
              <a:pPr defTabSz="820738" eaLnBrk="0" hangingPunct="0">
                <a:defRPr/>
              </a:pPr>
              <a:t>‹#›</a:t>
            </a:fld>
            <a:endParaRPr lang="en-US" sz="1000" dirty="0">
              <a:solidFill>
                <a:srgbClr val="3333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805" y="14108"/>
            <a:ext cx="1267365"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2421320" y="6275323"/>
            <a:ext cx="4339765" cy="57172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954107"/>
          </a:xfrm>
          <a:prstGeom prst="rect">
            <a:avLst/>
          </a:prstGeom>
          <a:noFill/>
        </p:spPr>
        <p:txBody>
          <a:bodyPr wrap="square" rtlCol="0">
            <a:spAutoFit/>
          </a:bodyPr>
          <a:lstStyle/>
          <a:p>
            <a:r>
              <a:rPr lang="en-GB" sz="2800" dirty="0"/>
              <a:t>CMC Resolutions and Action Items from the 11-13 June 2019 Meeting</a:t>
            </a:r>
            <a:endParaRPr lang="en-US" sz="2800" dirty="0"/>
          </a:p>
        </p:txBody>
      </p:sp>
      <p:sp>
        <p:nvSpPr>
          <p:cNvPr id="4" name="Text Box 12"/>
          <p:cNvSpPr txBox="1">
            <a:spLocks noChangeArrowheads="1"/>
          </p:cNvSpPr>
          <p:nvPr/>
        </p:nvSpPr>
        <p:spPr bwMode="auto">
          <a:xfrm>
            <a:off x="772904" y="4686591"/>
            <a:ext cx="2018501" cy="923330"/>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CMC Meeting</a:t>
            </a:r>
          </a:p>
          <a:p>
            <a:pPr eaLnBrk="0" hangingPunct="0"/>
            <a:r>
              <a:rPr lang="en-US" sz="1800" b="0" dirty="0">
                <a:latin typeface="+mn-lt"/>
              </a:rPr>
              <a:t>Montreal, Canada</a:t>
            </a:r>
            <a:endParaRPr lang="en-US" sz="1800" b="0" u="sng" dirty="0">
              <a:latin typeface="+mn-lt"/>
            </a:endParaRPr>
          </a:p>
          <a:p>
            <a:pPr eaLnBrk="0" hangingPunct="0"/>
            <a:r>
              <a:rPr lang="en-US" sz="1800" b="0" dirty="0">
                <a:latin typeface="+mn-lt"/>
              </a:rPr>
              <a:t>13 June 2019</a:t>
            </a:r>
            <a:endParaRPr lang="en-US" sz="1800" b="0" u="sng"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Resolutions</a:t>
            </a:r>
          </a:p>
        </p:txBody>
      </p:sp>
      <p:sp>
        <p:nvSpPr>
          <p:cNvPr id="5" name="Content Placeholder 4"/>
          <p:cNvSpPr>
            <a:spLocks noGrp="1"/>
          </p:cNvSpPr>
          <p:nvPr>
            <p:ph idx="1"/>
          </p:nvPr>
        </p:nvSpPr>
        <p:spPr>
          <a:xfrm>
            <a:off x="457200" y="1163105"/>
            <a:ext cx="8147325" cy="4032525"/>
          </a:xfrm>
        </p:spPr>
        <p:txBody>
          <a:bodyPr/>
          <a:lstStyle/>
          <a:p>
            <a:r>
              <a:rPr lang="en-US" dirty="0"/>
              <a:t>CMC-R-2019-06-01</a:t>
            </a:r>
            <a:r>
              <a:rPr lang="en-US" b="0" dirty="0"/>
              <a:t> The CMC resolves that the CCSDS Secretariat (website operator) shall provide the current Organization, </a:t>
            </a:r>
            <a:r>
              <a:rPr lang="en-US" b="0" dirty="0" err="1"/>
              <a:t>HoD</a:t>
            </a:r>
            <a:r>
              <a:rPr lang="en-US" b="0" dirty="0"/>
              <a:t>, and </a:t>
            </a:r>
            <a:r>
              <a:rPr lang="en-US" b="0" dirty="0" err="1"/>
              <a:t>PoC</a:t>
            </a:r>
            <a:r>
              <a:rPr lang="en-US" b="0" dirty="0"/>
              <a:t> information in a form that can be ingested into the SANA Organization registry.  The SANA registry shall be used as the authoritative source after this initialization.</a:t>
            </a:r>
          </a:p>
          <a:p>
            <a:pPr lvl="1"/>
            <a:r>
              <a:rPr lang="en-US" b="0" dirty="0">
                <a:solidFill>
                  <a:srgbClr val="FF0000"/>
                </a:solidFill>
              </a:rPr>
              <a:t>Done, 30 July 2019</a:t>
            </a:r>
          </a:p>
          <a:p>
            <a:r>
              <a:rPr lang="en-US" dirty="0"/>
              <a:t>CMC-R-2019-06-02</a:t>
            </a:r>
            <a:r>
              <a:rPr lang="en-US" b="0" dirty="0"/>
              <a:t> The CMC resolves that the Secretariat (Chief Technical Editor) shall update the SANA Glossary  Registry whenever a document is published or updated.</a:t>
            </a:r>
          </a:p>
          <a:p>
            <a:pPr lvl="1"/>
            <a:r>
              <a:rPr lang="en-US" b="0" dirty="0">
                <a:solidFill>
                  <a:srgbClr val="FF0000"/>
                </a:solidFill>
              </a:rPr>
              <a:t>Mechanism created for CTE, secure login, registry update capability.   Tested 30 Jul 2019</a:t>
            </a:r>
          </a:p>
        </p:txBody>
      </p:sp>
    </p:spTree>
    <p:extLst>
      <p:ext uri="{BB962C8B-B14F-4D97-AF65-F5344CB8AC3E}">
        <p14:creationId xmlns:p14="http://schemas.microsoft.com/office/powerpoint/2010/main" val="426775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Resolutions</a:t>
            </a:r>
          </a:p>
        </p:txBody>
      </p:sp>
      <p:sp>
        <p:nvSpPr>
          <p:cNvPr id="5" name="Content Placeholder 4"/>
          <p:cNvSpPr>
            <a:spLocks noGrp="1"/>
          </p:cNvSpPr>
          <p:nvPr>
            <p:ph idx="1"/>
          </p:nvPr>
        </p:nvSpPr>
        <p:spPr>
          <a:xfrm>
            <a:off x="457200" y="1163105"/>
            <a:ext cx="8147325" cy="4877435"/>
          </a:xfrm>
        </p:spPr>
        <p:txBody>
          <a:bodyPr/>
          <a:lstStyle/>
          <a:p>
            <a:endParaRPr lang="en-US" dirty="0"/>
          </a:p>
          <a:p>
            <a:r>
              <a:rPr lang="en-US" dirty="0"/>
              <a:t>CMC-R-2019-06-05</a:t>
            </a:r>
            <a:r>
              <a:rPr lang="en-US" b="0" dirty="0"/>
              <a:t> The CMC resolves that the all SANA Glossary entries that have a relevant, approved, document be shall be marked as “Approved” and not “Provisional”. </a:t>
            </a:r>
          </a:p>
          <a:p>
            <a:pPr lvl="1"/>
            <a:r>
              <a:rPr lang="en-US" b="0" dirty="0">
                <a:solidFill>
                  <a:srgbClr val="FF0000"/>
                </a:solidFill>
              </a:rPr>
              <a:t>Mechanism created for CTE, in process.</a:t>
            </a:r>
            <a:endParaRPr lang="en-US" dirty="0"/>
          </a:p>
        </p:txBody>
      </p:sp>
    </p:spTree>
    <p:extLst>
      <p:ext uri="{BB962C8B-B14F-4D97-AF65-F5344CB8AC3E}">
        <p14:creationId xmlns:p14="http://schemas.microsoft.com/office/powerpoint/2010/main" val="1253410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a:t>
            </a:r>
          </a:p>
        </p:txBody>
      </p:sp>
      <p:sp>
        <p:nvSpPr>
          <p:cNvPr id="3" name="Content Placeholder 2"/>
          <p:cNvSpPr>
            <a:spLocks noGrp="1"/>
          </p:cNvSpPr>
          <p:nvPr>
            <p:ph idx="1"/>
          </p:nvPr>
        </p:nvSpPr>
        <p:spPr>
          <a:xfrm>
            <a:off x="457200" y="1417637"/>
            <a:ext cx="8147325" cy="4661308"/>
          </a:xfrm>
        </p:spPr>
        <p:txBody>
          <a:bodyPr/>
          <a:lstStyle/>
          <a:p>
            <a:r>
              <a:rPr lang="en-US" sz="2000" dirty="0"/>
              <a:t>CMC-A-2019-06-01 </a:t>
            </a:r>
            <a:r>
              <a:rPr lang="en-US" sz="2000" b="0" dirty="0"/>
              <a:t>The CMC asks Agency Representatives to verify the frequency bands used by missions that have been assigned SCIDs. This action will be taken after the revision of </a:t>
            </a:r>
            <a:r>
              <a:rPr lang="en-US" altLang="en-US" sz="2000" b="0" dirty="0"/>
              <a:t>CCSDS 320.0-M-7 has been published and Peter Shames has reported on the process to be used for the update.</a:t>
            </a:r>
          </a:p>
          <a:p>
            <a:pPr lvl="1"/>
            <a:r>
              <a:rPr lang="en-US" sz="2000" b="0" dirty="0">
                <a:solidFill>
                  <a:srgbClr val="FF0000"/>
                </a:solidFill>
              </a:rPr>
              <a:t>CCSDS 320.0-M-7 updated (finally) July 2019</a:t>
            </a:r>
          </a:p>
          <a:p>
            <a:pPr lvl="1"/>
            <a:r>
              <a:rPr lang="en-US" sz="2000" b="0" dirty="0"/>
              <a:t>Due Date: the next CMC meeting, Fall 2019</a:t>
            </a:r>
          </a:p>
          <a:p>
            <a:r>
              <a:rPr lang="en-US" sz="2000" dirty="0"/>
              <a:t>CMC-A-2019-06-02 </a:t>
            </a:r>
            <a:r>
              <a:rPr lang="en-US" sz="2000" b="0" dirty="0"/>
              <a:t>The CMC directs the Secretariat to contact the owners of sites in the SSA registry who do not have an assigned Agency Representative and:</a:t>
            </a:r>
          </a:p>
          <a:p>
            <a:pPr lvl="2"/>
            <a:r>
              <a:rPr lang="en-US" sz="1800" b="0" dirty="0"/>
              <a:t>ask permission for this data to remain in the SSA Registry (this data will be visible to CWE users);</a:t>
            </a:r>
          </a:p>
          <a:p>
            <a:pPr lvl="2"/>
            <a:r>
              <a:rPr lang="en-US" sz="1800" b="0" dirty="0"/>
              <a:t>determine who shall perform updates for these sites.</a:t>
            </a:r>
          </a:p>
          <a:p>
            <a:pPr lvl="2"/>
            <a:r>
              <a:rPr lang="en-US" sz="1800" b="0" dirty="0">
                <a:solidFill>
                  <a:srgbClr val="FF0000"/>
                </a:solidFill>
              </a:rPr>
              <a:t>CNSA and two others asked for </a:t>
            </a:r>
            <a:r>
              <a:rPr lang="en-US" sz="1800" b="0" dirty="0" err="1">
                <a:solidFill>
                  <a:srgbClr val="FF0000"/>
                </a:solidFill>
              </a:rPr>
              <a:t>Younghui</a:t>
            </a:r>
            <a:r>
              <a:rPr lang="en-US" sz="1800" b="0" dirty="0">
                <a:solidFill>
                  <a:srgbClr val="FF0000"/>
                </a:solidFill>
              </a:rPr>
              <a:t> Huang to be appointed for three of them, the technical issue with this was resolved.</a:t>
            </a:r>
          </a:p>
          <a:p>
            <a:pPr lvl="1"/>
            <a:r>
              <a:rPr lang="en-US" sz="1800" b="0" dirty="0"/>
              <a:t>Due Date: the next CMC meeting, Fall 2019</a:t>
            </a:r>
          </a:p>
        </p:txBody>
      </p:sp>
    </p:spTree>
    <p:extLst>
      <p:ext uri="{BB962C8B-B14F-4D97-AF65-F5344CB8AC3E}">
        <p14:creationId xmlns:p14="http://schemas.microsoft.com/office/powerpoint/2010/main" val="201857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a:t>
            </a:r>
          </a:p>
        </p:txBody>
      </p:sp>
      <p:sp>
        <p:nvSpPr>
          <p:cNvPr id="3" name="Content Placeholder 2"/>
          <p:cNvSpPr>
            <a:spLocks noGrp="1"/>
          </p:cNvSpPr>
          <p:nvPr>
            <p:ph idx="1"/>
          </p:nvPr>
        </p:nvSpPr>
        <p:spPr>
          <a:xfrm>
            <a:off x="457200" y="1417637"/>
            <a:ext cx="8147325" cy="4661308"/>
          </a:xfrm>
        </p:spPr>
        <p:txBody>
          <a:bodyPr/>
          <a:lstStyle/>
          <a:p>
            <a:r>
              <a:rPr lang="en-US" dirty="0"/>
              <a:t>CMC-A-2019-06-05 </a:t>
            </a:r>
            <a:r>
              <a:rPr lang="en-US" b="0" dirty="0"/>
              <a:t>The CMC asks that Peter Shames report to the CMC the process for reassigning SCID frequency bins.</a:t>
            </a:r>
          </a:p>
          <a:p>
            <a:pPr lvl="1"/>
            <a:r>
              <a:rPr lang="en-US" b="0" dirty="0"/>
              <a:t>Due Date: 30 June 2019</a:t>
            </a:r>
          </a:p>
          <a:p>
            <a:pPr lvl="1"/>
            <a:r>
              <a:rPr lang="en-US" b="0" dirty="0">
                <a:solidFill>
                  <a:srgbClr val="FF0000"/>
                </a:solidFill>
              </a:rPr>
              <a:t>The SCID bins were re-engineered by 30 June.</a:t>
            </a:r>
          </a:p>
          <a:p>
            <a:pPr lvl="1"/>
            <a:r>
              <a:rPr lang="en-US" b="0" dirty="0">
                <a:solidFill>
                  <a:srgbClr val="FF0000"/>
                </a:solidFill>
              </a:rPr>
              <a:t>The re-assignment of SCIDs was accomplished by </a:t>
            </a:r>
            <a:endParaRPr lang="en-US" dirty="0">
              <a:solidFill>
                <a:srgbClr val="FF0000"/>
              </a:solidFill>
            </a:endParaRPr>
          </a:p>
          <a:p>
            <a:endParaRPr lang="en-US" dirty="0"/>
          </a:p>
        </p:txBody>
      </p:sp>
    </p:spTree>
    <p:extLst>
      <p:ext uri="{BB962C8B-B14F-4D97-AF65-F5344CB8AC3E}">
        <p14:creationId xmlns:p14="http://schemas.microsoft.com/office/powerpoint/2010/main" val="668918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a:t>
            </a:r>
          </a:p>
        </p:txBody>
      </p:sp>
      <p:sp>
        <p:nvSpPr>
          <p:cNvPr id="3" name="Content Placeholder 2"/>
          <p:cNvSpPr>
            <a:spLocks noGrp="1"/>
          </p:cNvSpPr>
          <p:nvPr>
            <p:ph idx="1"/>
          </p:nvPr>
        </p:nvSpPr>
        <p:spPr>
          <a:xfrm>
            <a:off x="457200" y="1417637"/>
            <a:ext cx="8147325" cy="4661308"/>
          </a:xfrm>
        </p:spPr>
        <p:txBody>
          <a:bodyPr/>
          <a:lstStyle/>
          <a:p>
            <a:r>
              <a:rPr lang="en-US" dirty="0"/>
              <a:t>CMC-A-2019-06-06</a:t>
            </a:r>
            <a:r>
              <a:rPr lang="en-US" b="0" dirty="0"/>
              <a:t> The CMC asks Peter Shames to  report to the CMC when the SCID frequency bins in SANA have been updated.</a:t>
            </a:r>
          </a:p>
          <a:p>
            <a:pPr lvl="1"/>
            <a:r>
              <a:rPr lang="en-US" b="0" dirty="0"/>
              <a:t>Due Date: 31 July 2019</a:t>
            </a:r>
            <a:endParaRPr lang="en-US" dirty="0"/>
          </a:p>
          <a:p>
            <a:r>
              <a:rPr lang="en-US" dirty="0"/>
              <a:t>CMC-A-2019-06-07</a:t>
            </a:r>
            <a:r>
              <a:rPr lang="en-US" b="0" dirty="0"/>
              <a:t> The CMC directs the CCSDS Liaison to IOAG to convey these messages to IOAG:</a:t>
            </a:r>
          </a:p>
          <a:p>
            <a:pPr lvl="2"/>
            <a:r>
              <a:rPr lang="en-US" b="0" dirty="0"/>
              <a:t>CCSDS is prepared to assist IOAG in convincing Lunar Gateway project to adopt those standards they have selected but may not fly (USLP, Optical Communications, DTN, SLE);</a:t>
            </a:r>
          </a:p>
          <a:p>
            <a:pPr lvl="2"/>
            <a:r>
              <a:rPr lang="en-US" b="0" dirty="0"/>
              <a:t>CCSDS is prepared to assist IOAG in advertising other CCSDS standards to Lunar Gateway (MO Services, Service Management).</a:t>
            </a:r>
          </a:p>
          <a:p>
            <a:pPr lvl="1"/>
            <a:r>
              <a:rPr lang="en-US" b="0" dirty="0"/>
              <a:t>Due Date: 1 August 2019</a:t>
            </a:r>
          </a:p>
        </p:txBody>
      </p:sp>
    </p:spTree>
    <p:extLst>
      <p:ext uri="{BB962C8B-B14F-4D97-AF65-F5344CB8AC3E}">
        <p14:creationId xmlns:p14="http://schemas.microsoft.com/office/powerpoint/2010/main" val="3419150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a:t>
            </a:r>
          </a:p>
        </p:txBody>
      </p:sp>
      <p:sp>
        <p:nvSpPr>
          <p:cNvPr id="3" name="Content Placeholder 2"/>
          <p:cNvSpPr>
            <a:spLocks noGrp="1"/>
          </p:cNvSpPr>
          <p:nvPr>
            <p:ph idx="1"/>
          </p:nvPr>
        </p:nvSpPr>
        <p:spPr>
          <a:xfrm>
            <a:off x="457200" y="1417637"/>
            <a:ext cx="8147325" cy="4661308"/>
          </a:xfrm>
        </p:spPr>
        <p:txBody>
          <a:bodyPr/>
          <a:lstStyle/>
          <a:p>
            <a:r>
              <a:rPr lang="en-US" dirty="0"/>
              <a:t>CMC-A-2019-06-08</a:t>
            </a:r>
            <a:r>
              <a:rPr lang="en-US" b="0" dirty="0"/>
              <a:t> The CMC directs the Secretariat to confirm the CMC member’s availability for the proposed dates of the spring 2020 CMC Meeting, 9-11 June 2020. In the event CMC members are unavailable for these dates, the Secretariat will confirm availability for the other dates proposed by JAXA. The Secretariat will provide this information to JAXA.</a:t>
            </a:r>
          </a:p>
          <a:p>
            <a:pPr lvl="1"/>
            <a:r>
              <a:rPr lang="en-US" b="0" dirty="0"/>
              <a:t>Due Date: 30 June 2019</a:t>
            </a:r>
          </a:p>
          <a:p>
            <a:r>
              <a:rPr lang="en-US" dirty="0"/>
              <a:t>CMC-A-2019-06-09</a:t>
            </a:r>
            <a:r>
              <a:rPr lang="en-US" b="0" dirty="0"/>
              <a:t> The CMC directs the Secretariat to extend an invitation to the Chair of the IOAG to attend a session of the fall 2019 CMC meeting in Darmstadt, Germany. The Secretariat will draft a meeting agenda and include an agenda item for the IOAG on the second or third day of the meeting.</a:t>
            </a:r>
          </a:p>
          <a:p>
            <a:pPr lvl="1"/>
            <a:r>
              <a:rPr lang="en-US" b="0" dirty="0"/>
              <a:t>Due Date: 30 June 2019</a:t>
            </a:r>
          </a:p>
        </p:txBody>
      </p:sp>
    </p:spTree>
    <p:extLst>
      <p:ext uri="{BB962C8B-B14F-4D97-AF65-F5344CB8AC3E}">
        <p14:creationId xmlns:p14="http://schemas.microsoft.com/office/powerpoint/2010/main" val="63538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a:t>
            </a:r>
          </a:p>
        </p:txBody>
      </p:sp>
      <p:sp>
        <p:nvSpPr>
          <p:cNvPr id="3" name="Content Placeholder 2"/>
          <p:cNvSpPr>
            <a:spLocks noGrp="1"/>
          </p:cNvSpPr>
          <p:nvPr>
            <p:ph idx="1"/>
          </p:nvPr>
        </p:nvSpPr>
        <p:spPr>
          <a:xfrm>
            <a:off x="457200" y="1417637"/>
            <a:ext cx="8147325" cy="4661308"/>
          </a:xfrm>
        </p:spPr>
        <p:txBody>
          <a:bodyPr/>
          <a:lstStyle/>
          <a:p>
            <a:r>
              <a:rPr lang="en-US" dirty="0"/>
              <a:t>CMC-A-2019-06-10</a:t>
            </a:r>
            <a:r>
              <a:rPr lang="en-US" b="0" dirty="0"/>
              <a:t> The CMC directs the CCSDS Liaison to IOAG to inquire if any actions (inputs to ICPA, extension of mission operations to onboard) will be requested from CCSDS in Service Catalogue 3.</a:t>
            </a:r>
          </a:p>
          <a:p>
            <a:pPr lvl="1"/>
            <a:r>
              <a:rPr lang="en-US" b="0" dirty="0"/>
              <a:t>Due Date: 1 August 2019</a:t>
            </a:r>
          </a:p>
          <a:p>
            <a:r>
              <a:rPr lang="en-US" dirty="0"/>
              <a:t>CMC-A-2019-06-11 </a:t>
            </a:r>
            <a:r>
              <a:rPr lang="en-US" b="0" dirty="0"/>
              <a:t>The CMC directs the Secretariat to schedule the mid-term CMC meeting for 28 August 2019 and send a meeting invite to the CMC members.</a:t>
            </a:r>
          </a:p>
          <a:p>
            <a:pPr lvl="1"/>
            <a:r>
              <a:rPr lang="en-US" b="0" dirty="0"/>
              <a:t>Due Date: 30 June 2019</a:t>
            </a:r>
          </a:p>
          <a:p>
            <a:r>
              <a:rPr lang="en-US" dirty="0"/>
              <a:t>CMC-A-2019-06-12</a:t>
            </a:r>
            <a:r>
              <a:rPr lang="en-US" b="0" dirty="0"/>
              <a:t> The CMC asks that all CMC members participating in Lunar exploration engage with their Lunar project management in advocating the proposed USLP infusion approach and report to the CMC.</a:t>
            </a:r>
          </a:p>
          <a:p>
            <a:pPr lvl="1"/>
            <a:r>
              <a:rPr lang="en-US" b="0" dirty="0"/>
              <a:t>Due Date: the mid-term CMC meeting, 28 August 2019</a:t>
            </a:r>
            <a:endParaRPr lang="en-US" dirty="0"/>
          </a:p>
        </p:txBody>
      </p:sp>
    </p:spTree>
    <p:extLst>
      <p:ext uri="{BB962C8B-B14F-4D97-AF65-F5344CB8AC3E}">
        <p14:creationId xmlns:p14="http://schemas.microsoft.com/office/powerpoint/2010/main" val="767355301"/>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296E8DFE2E4E4994E780C547AA6A26" ma:contentTypeVersion="0" ma:contentTypeDescription="Create a new document." ma:contentTypeScope="" ma:versionID="84fe3c2811bcf89e57e080385652931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3AF14BD0-ED18-40F8-BACF-92E33194557B}">
  <ds:schemaRefs>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elements/1.1/"/>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CBD68513-5D7F-4EB1-88F6-7F80D1606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2072</TotalTime>
  <Pages>51</Pages>
  <Words>716</Words>
  <Application>Microsoft Macintosh PowerPoint</Application>
  <PresentationFormat>Letter Paper (8.5x11 in)</PresentationFormat>
  <Paragraphs>50</Paragraphs>
  <Slides>8</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Times New Roman</vt:lpstr>
      <vt:lpstr>TMOD Presentations</vt:lpstr>
      <vt:lpstr>1_TMOD Presentations</vt:lpstr>
      <vt:lpstr>PowerPoint Presentation</vt:lpstr>
      <vt:lpstr>Resolutions</vt:lpstr>
      <vt:lpstr>Resolutions</vt:lpstr>
      <vt:lpstr>Action Items</vt:lpstr>
      <vt:lpstr>Action Items</vt:lpstr>
      <vt:lpstr>Action Items</vt:lpstr>
      <vt:lpstr>Action Items</vt:lpstr>
      <vt:lpstr>Action Items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Blackwood</dc:creator>
  <cp:lastModifiedBy>Peter Shames</cp:lastModifiedBy>
  <cp:revision>119</cp:revision>
  <cp:lastPrinted>2017-06-09T12:12:07Z</cp:lastPrinted>
  <dcterms:created xsi:type="dcterms:W3CDTF">1998-05-20T16:00:08Z</dcterms:created>
  <dcterms:modified xsi:type="dcterms:W3CDTF">2019-09-04T02:53:39Z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0x010100AD296E8DFE2E4E4994E780C547AA6A26</vt:lpwstr>
  </property>
</Properties>
</file>