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58" r:id="rId6"/>
    <p:sldId id="753" r:id="rId7"/>
    <p:sldId id="754" r:id="rId8"/>
    <p:sldId id="761" r:id="rId9"/>
    <p:sldId id="755" r:id="rId10"/>
    <p:sldId id="756" r:id="rId11"/>
    <p:sldId id="757" r:id="rId12"/>
    <p:sldId id="759" r:id="rId13"/>
    <p:sldId id="763" r:id="rId14"/>
    <p:sldId id="764" r:id="rId15"/>
    <p:sldId id="2840" r:id="rId16"/>
    <p:sldId id="762" r:id="rId17"/>
    <p:sldId id="758" r:id="rId18"/>
    <p:sldId id="7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37" autoAdjust="0"/>
    <p:restoredTop sz="94660"/>
  </p:normalViewPr>
  <p:slideViewPr>
    <p:cSldViewPr snapToGrid="0">
      <p:cViewPr varScale="1">
        <p:scale>
          <a:sx n="114" d="100"/>
          <a:sy n="114" d="100"/>
        </p:scale>
        <p:origin x="200" y="456"/>
      </p:cViewPr>
      <p:guideLst/>
    </p:cSldViewPr>
  </p:slideViewPr>
  <p:notesTextViewPr>
    <p:cViewPr>
      <p:scale>
        <a:sx n="1" d="1"/>
        <a:sy n="1" d="1"/>
      </p:scale>
      <p:origin x="0" y="0"/>
    </p:cViewPr>
  </p:notesTextViewPr>
  <p:sorterViewPr>
    <p:cViewPr>
      <p:scale>
        <a:sx n="100" d="100"/>
        <a:sy n="100" d="100"/>
      </p:scale>
      <p:origin x="0" y="-12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41F0B-8356-4A47-9986-C60F5AA56F40}" type="datetimeFigureOut">
              <a:rPr lang="en-US" smtClean="0"/>
              <a:t>2/12/19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B2706-243C-4135-B268-848EF0C1F65D}" type="slidenum">
              <a:rPr lang="en-US" smtClean="0"/>
              <a:t>‹#›</a:t>
            </a:fld>
            <a:endParaRPr lang="en-US"/>
          </a:p>
        </p:txBody>
      </p:sp>
    </p:spTree>
    <p:extLst>
      <p:ext uri="{BB962C8B-B14F-4D97-AF65-F5344CB8AC3E}">
        <p14:creationId xmlns:p14="http://schemas.microsoft.com/office/powerpoint/2010/main" val="2731945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5287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2</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670782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pPr marL="0" marR="0" lvl="0" indent="0" algn="r" defTabSz="920750" rtl="0" eaLnBrk="0" fontAlgn="base" latinLnBrk="0" hangingPunct="0">
              <a:lnSpc>
                <a:spcPct val="100000"/>
              </a:lnSpc>
              <a:spcBef>
                <a:spcPct val="0"/>
              </a:spcBef>
              <a:spcAft>
                <a:spcPct val="0"/>
              </a:spcAft>
              <a:buClrTx/>
              <a:buSzTx/>
              <a:buFontTx/>
              <a:buNone/>
              <a:tabLst/>
              <a:defRPr/>
            </a:pPr>
            <a:fld id="{F2FA20E5-F05F-4030-BF21-E6BD2D95491B}"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47B8339B-1697-4EB3-9E70-F7572366E1F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64DCABF5-01F9-46B7-AD67-6E8C2EC3CE4F}"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marL="0" marR="0" lvl="0" indent="0" algn="r" defTabSz="920750" rtl="0" eaLnBrk="0" fontAlgn="base" latinLnBrk="0" hangingPunct="0">
              <a:lnSpc>
                <a:spcPct val="100000"/>
              </a:lnSpc>
              <a:spcBef>
                <a:spcPct val="0"/>
              </a:spcBef>
              <a:spcAft>
                <a:spcPct val="0"/>
              </a:spcAft>
              <a:buClrTx/>
              <a:buSzTx/>
              <a:buFontTx/>
              <a:buNone/>
              <a:tabLst/>
              <a:defRPr/>
            </a:pPr>
            <a:fld id="{2D7B4481-FBC8-4B8A-90A3-E0CB9E5429A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20750" rtl="0" eaLnBrk="0" fontAlgn="base" latinLnBrk="0" hangingPunct="0">
                <a:lnSpc>
                  <a:spcPct val="100000"/>
                </a:lnSpc>
                <a:spcBef>
                  <a:spcPct val="0"/>
                </a:spcBef>
                <a:spcAft>
                  <a:spcPct val="0"/>
                </a:spcAft>
                <a:buClrTx/>
                <a:buSzTx/>
                <a:buFontTx/>
                <a:buNone/>
                <a:tabLst/>
                <a:defRPr/>
              </a:pPr>
              <a:t>3</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48264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12</a:t>
            </a:fld>
            <a:endParaRPr lang="en-US"/>
          </a:p>
        </p:txBody>
      </p:sp>
    </p:spTree>
    <p:extLst>
      <p:ext uri="{BB962C8B-B14F-4D97-AF65-F5344CB8AC3E}">
        <p14:creationId xmlns:p14="http://schemas.microsoft.com/office/powerpoint/2010/main" val="339825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10686310" y="6592513"/>
            <a:ext cx="1125918"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SEA-6Nov18-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142919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03">
            <a:extLst>
              <a:ext uri="{FF2B5EF4-FFF2-40B4-BE49-F238E27FC236}">
                <a16:creationId xmlns:a16="http://schemas.microsoft.com/office/drawing/2014/main" id="{C2994093-8D00-B04E-AF74-03F22E78516E}"/>
              </a:ext>
            </a:extLst>
          </p:cNvPr>
          <p:cNvSpPr>
            <a:spLocks noChangeArrowheads="1"/>
          </p:cNvSpPr>
          <p:nvPr userDrawn="1"/>
        </p:nvSpPr>
        <p:spPr bwMode="auto">
          <a:xfrm>
            <a:off x="10686310" y="6592513"/>
            <a:ext cx="1182023"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SEA-14Feb19-</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94937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a:extLst>
              <a:ext uri="{FF2B5EF4-FFF2-40B4-BE49-F238E27FC236}">
                <a16:creationId xmlns:a16="http://schemas.microsoft.com/office/drawing/2014/main" id="{ECFCE9DD-3636-3842-B076-684167AEE2EC}"/>
              </a:ext>
            </a:extLst>
          </p:cNvPr>
          <p:cNvSpPr>
            <a:spLocks noChangeArrowheads="1"/>
          </p:cNvSpPr>
          <p:nvPr userDrawn="1"/>
        </p:nvSpPr>
        <p:spPr bwMode="auto">
          <a:xfrm>
            <a:off x="10686310" y="6592513"/>
            <a:ext cx="1167596"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SEA-6Nov18-</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2535896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5" cstate="print"/>
          <a:srcRect/>
          <a:stretch>
            <a:fillRect/>
          </a:stretch>
        </p:blipFill>
        <p:spPr bwMode="auto">
          <a:xfrm>
            <a:off x="2407" y="14109"/>
            <a:ext cx="1468047"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6" cstate="print"/>
          <a:srcRect/>
          <a:stretch>
            <a:fillRect/>
          </a:stretch>
        </p:blipFill>
        <p:spPr bwMode="auto">
          <a:xfrm>
            <a:off x="3685628" y="6286278"/>
            <a:ext cx="4395691" cy="571722"/>
          </a:xfrm>
          <a:prstGeom prst="rect">
            <a:avLst/>
          </a:prstGeom>
          <a:noFill/>
          <a:ln w="9525">
            <a:noFill/>
            <a:miter lim="800000"/>
            <a:headEnd/>
            <a:tailEnd/>
          </a:ln>
        </p:spPr>
      </p:pic>
    </p:spTree>
    <p:extLst>
      <p:ext uri="{BB962C8B-B14F-4D97-AF65-F5344CB8AC3E}">
        <p14:creationId xmlns:p14="http://schemas.microsoft.com/office/powerpoint/2010/main" val="1157722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public.ccsds.org/participation/observer_agencies_beta.aspx" TargetMode="External"/><Relationship Id="rId2" Type="http://schemas.openxmlformats.org/officeDocument/2006/relationships/hyperlink" Target="https://public.ccsds.org/participation/member_agencies_beta.aspx" TargetMode="External"/><Relationship Id="rId1" Type="http://schemas.openxmlformats.org/officeDocument/2006/relationships/slideLayout" Target="../slideLayouts/slideLayout3.xml"/><Relationship Id="rId6" Type="http://schemas.openxmlformats.org/officeDocument/2006/relationships/hyperlink" Target="https://public.ccsds.org/participation/liaisons_beta.aspx" TargetMode="External"/><Relationship Id="rId5" Type="http://schemas.openxmlformats.org/officeDocument/2006/relationships/hyperlink" Target="https://public.ccsds.org/SCIDcontact_beta.aspx" TargetMode="External"/><Relationship Id="rId4" Type="http://schemas.openxmlformats.org/officeDocument/2006/relationships/hyperlink" Target="https://public.ccsds.org/participation/associates_beta.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techsupport@mailman.ccsds.org" TargetMode="External"/><Relationship Id="rId2" Type="http://schemas.openxmlformats.org/officeDocument/2006/relationships/hyperlink" Target="mailto:info@sanaregistry.org"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19124" y="1009227"/>
            <a:ext cx="7873025" cy="4770537"/>
          </a:xfrm>
          <a:prstGeom prst="rect">
            <a:avLst/>
          </a:prstGeom>
          <a:noFill/>
        </p:spPr>
        <p:txBody>
          <a:bodyPr wrap="square" rtlCol="0">
            <a:spAutoFit/>
          </a:bodyPr>
          <a:lstStyle/>
          <a:p>
            <a:pPr fontAlgn="base">
              <a:spcBef>
                <a:spcPct val="0"/>
              </a:spcBef>
              <a:spcAft>
                <a:spcPct val="0"/>
              </a:spcAft>
            </a:pPr>
            <a:r>
              <a:rPr lang="en-GB" sz="2800" b="1" dirty="0">
                <a:solidFill>
                  <a:srgbClr val="000000"/>
                </a:solidFill>
                <a:latin typeface="Arial" charset="0"/>
              </a:rPr>
              <a:t>CCSDS Engineering Steering Group (CESG):</a:t>
            </a:r>
          </a:p>
          <a:p>
            <a:pPr fontAlgn="base">
              <a:spcBef>
                <a:spcPct val="0"/>
              </a:spcBef>
              <a:spcAft>
                <a:spcPct val="0"/>
              </a:spcAft>
            </a:pPr>
            <a:r>
              <a:rPr lang="en-GB" sz="2800" b="1" dirty="0">
                <a:solidFill>
                  <a:srgbClr val="000000"/>
                </a:solidFill>
                <a:latin typeface="Arial" charset="0"/>
              </a:rPr>
              <a:t>Systems Engineering Area (SEA) Report to the CCSDS Management Council (CMC) </a:t>
            </a:r>
          </a:p>
          <a:p>
            <a:pPr fontAlgn="base">
              <a:spcBef>
                <a:spcPct val="0"/>
              </a:spcBef>
              <a:spcAft>
                <a:spcPct val="0"/>
              </a:spcAft>
            </a:pPr>
            <a:endParaRPr lang="en-GB" sz="2800" b="1" dirty="0">
              <a:solidFill>
                <a:srgbClr val="000000"/>
              </a:solidFill>
              <a:latin typeface="Arial" charset="0"/>
            </a:endParaRPr>
          </a:p>
          <a:p>
            <a:pPr fontAlgn="base">
              <a:spcBef>
                <a:spcPct val="0"/>
              </a:spcBef>
              <a:spcAft>
                <a:spcPct val="0"/>
              </a:spcAft>
            </a:pPr>
            <a:r>
              <a:rPr lang="en-GB" sz="2800" b="1" dirty="0">
                <a:solidFill>
                  <a:srgbClr val="000000"/>
                </a:solidFill>
                <a:latin typeface="Arial" charset="0"/>
              </a:rPr>
              <a:t>Space Assigned Numbers Authority (SANA) &amp; CCSDS Website </a:t>
            </a:r>
          </a:p>
          <a:p>
            <a:pPr fontAlgn="base">
              <a:spcBef>
                <a:spcPct val="0"/>
              </a:spcBef>
              <a:spcAft>
                <a:spcPct val="0"/>
              </a:spcAft>
            </a:pPr>
            <a:r>
              <a:rPr lang="en-GB" sz="2800" b="1" dirty="0">
                <a:solidFill>
                  <a:srgbClr val="000000"/>
                </a:solidFill>
                <a:latin typeface="Arial" charset="0"/>
              </a:rPr>
              <a:t>Implementation and Progress Report </a:t>
            </a:r>
          </a:p>
          <a:p>
            <a:pPr fontAlgn="base">
              <a:spcBef>
                <a:spcPct val="0"/>
              </a:spcBef>
              <a:spcAft>
                <a:spcPct val="0"/>
              </a:spcAft>
            </a:pPr>
            <a:endParaRPr lang="en-US" sz="2800" b="1" dirty="0">
              <a:solidFill>
                <a:srgbClr val="000000"/>
              </a:solidFill>
              <a:latin typeface="Arial" charset="0"/>
            </a:endParaRPr>
          </a:p>
          <a:p>
            <a:pPr fontAlgn="base">
              <a:spcBef>
                <a:spcPct val="0"/>
              </a:spcBef>
              <a:spcAft>
                <a:spcPct val="0"/>
              </a:spcAft>
            </a:pPr>
            <a:endParaRPr lang="en-US" sz="2800" b="1" dirty="0">
              <a:solidFill>
                <a:srgbClr val="000000"/>
              </a:solidFill>
              <a:latin typeface="Arial" charset="0"/>
            </a:endParaRPr>
          </a:p>
          <a:p>
            <a:pPr fontAlgn="base">
              <a:spcBef>
                <a:spcPct val="0"/>
              </a:spcBef>
              <a:spcAft>
                <a:spcPct val="0"/>
              </a:spcAft>
            </a:pPr>
            <a:endParaRPr lang="en-US" sz="2800" b="1" dirty="0">
              <a:solidFill>
                <a:srgbClr val="000000"/>
              </a:solidFill>
              <a:latin typeface="Arial" charset="0"/>
            </a:endParaRPr>
          </a:p>
          <a:p>
            <a:pPr fontAlgn="base">
              <a:spcBef>
                <a:spcPct val="0"/>
              </a:spcBef>
              <a:spcAft>
                <a:spcPct val="0"/>
              </a:spcAft>
            </a:pPr>
            <a:r>
              <a:rPr lang="en-US" sz="2400" dirty="0">
                <a:solidFill>
                  <a:srgbClr val="000000"/>
                </a:solidFill>
                <a:latin typeface="Arial" charset="0"/>
              </a:rPr>
              <a:t>Peter Shames, SEA Area Director</a:t>
            </a:r>
          </a:p>
        </p:txBody>
      </p:sp>
      <p:sp>
        <p:nvSpPr>
          <p:cNvPr id="4" name="Text Box 12"/>
          <p:cNvSpPr txBox="1">
            <a:spLocks noChangeArrowheads="1"/>
          </p:cNvSpPr>
          <p:nvPr/>
        </p:nvSpPr>
        <p:spPr bwMode="auto">
          <a:xfrm>
            <a:off x="2119124" y="4391841"/>
            <a:ext cx="2655663" cy="923330"/>
          </a:xfrm>
          <a:prstGeom prst="rect">
            <a:avLst/>
          </a:prstGeom>
          <a:noFill/>
          <a:ln w="12700">
            <a:noFill/>
            <a:miter lim="800000"/>
            <a:headEnd type="none" w="sm" len="sm"/>
            <a:tailEnd type="none" w="sm" len="sm"/>
          </a:ln>
        </p:spPr>
        <p:txBody>
          <a:bodyPr wrap="none">
            <a:spAutoFit/>
          </a:bodyPr>
          <a:lstStyle/>
          <a:p>
            <a:pPr eaLnBrk="0" fontAlgn="base" hangingPunct="0">
              <a:spcBef>
                <a:spcPct val="0"/>
              </a:spcBef>
              <a:spcAft>
                <a:spcPct val="0"/>
              </a:spcAft>
            </a:pPr>
            <a:r>
              <a:rPr lang="en-US" dirty="0">
                <a:solidFill>
                  <a:srgbClr val="000000"/>
                </a:solidFill>
                <a:latin typeface="Arial"/>
              </a:rPr>
              <a:t>CMC Mid-Term Telecon </a:t>
            </a:r>
          </a:p>
          <a:p>
            <a:pPr eaLnBrk="0" fontAlgn="base" hangingPunct="0">
              <a:spcBef>
                <a:spcPct val="0"/>
              </a:spcBef>
              <a:spcAft>
                <a:spcPct val="0"/>
              </a:spcAft>
            </a:pPr>
            <a:r>
              <a:rPr lang="en-US" dirty="0">
                <a:solidFill>
                  <a:srgbClr val="000000"/>
                </a:solidFill>
                <a:latin typeface="Arial"/>
              </a:rPr>
              <a:t>14 February 2019</a:t>
            </a:r>
            <a:endParaRPr lang="en-US" u="sng" dirty="0">
              <a:solidFill>
                <a:srgbClr val="000000"/>
              </a:solidFill>
              <a:latin typeface="Arial"/>
            </a:endParaRPr>
          </a:p>
          <a:p>
            <a:pPr eaLnBrk="0" fontAlgn="base" hangingPunct="0">
              <a:spcBef>
                <a:spcPct val="0"/>
              </a:spcBef>
              <a:spcAft>
                <a:spcPct val="0"/>
              </a:spcAft>
            </a:pPr>
            <a:endParaRPr lang="en-US" u="sng" dirty="0">
              <a:solidFill>
                <a:srgbClr val="0033CC"/>
              </a:solidFill>
              <a:latin typeface="Arial"/>
            </a:endParaRPr>
          </a:p>
        </p:txBody>
      </p:sp>
    </p:spTree>
    <p:extLst>
      <p:ext uri="{BB962C8B-B14F-4D97-AF65-F5344CB8AC3E}">
        <p14:creationId xmlns:p14="http://schemas.microsoft.com/office/powerpoint/2010/main" val="104120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C4C7FCC-421C-A840-9515-7E93A92829C1}"/>
              </a:ext>
            </a:extLst>
          </p:cNvPr>
          <p:cNvSpPr>
            <a:spLocks noGrp="1"/>
          </p:cNvSpPr>
          <p:nvPr>
            <p:ph idx="1"/>
          </p:nvPr>
        </p:nvSpPr>
        <p:spPr>
          <a:xfrm>
            <a:off x="609600" y="1058011"/>
            <a:ext cx="10972800" cy="4525963"/>
          </a:xfrm>
        </p:spPr>
        <p:txBody>
          <a:bodyPr/>
          <a:lstStyle/>
          <a:p>
            <a:r>
              <a:rPr lang="en-US" sz="2400" b="0" dirty="0"/>
              <a:t>The URLs for the SANA BETA pages on the CCSDS website. </a:t>
            </a:r>
            <a:br>
              <a:rPr lang="en-US" sz="2400" b="0" dirty="0"/>
            </a:br>
            <a:endParaRPr lang="en-US" sz="2400" b="0" dirty="0"/>
          </a:p>
          <a:p>
            <a:r>
              <a:rPr lang="en-US" sz="2400" b="0" dirty="0"/>
              <a:t>Member Agencies</a:t>
            </a:r>
          </a:p>
          <a:p>
            <a:pPr lvl="1"/>
            <a:r>
              <a:rPr lang="en-US" sz="2000" b="0" dirty="0">
                <a:hlinkClick r:id="rId2"/>
              </a:rPr>
              <a:t>https://public.ccsds.org/participation/member_agencies_beta.aspx</a:t>
            </a:r>
            <a:br>
              <a:rPr lang="en-US" sz="2000" b="0" dirty="0"/>
            </a:br>
            <a:endParaRPr lang="en-US" sz="2000" b="0" dirty="0"/>
          </a:p>
          <a:p>
            <a:r>
              <a:rPr lang="en-US" sz="2400" b="0" dirty="0"/>
              <a:t>Observer Agencies</a:t>
            </a:r>
          </a:p>
          <a:p>
            <a:pPr lvl="1"/>
            <a:r>
              <a:rPr lang="en-US" sz="2000" b="0" dirty="0">
                <a:hlinkClick r:id="rId3"/>
              </a:rPr>
              <a:t>https://public.ccsds.org/participation/observer_agencies_beta.aspx</a:t>
            </a:r>
            <a:br>
              <a:rPr lang="en-US" sz="2000" b="0" dirty="0"/>
            </a:br>
            <a:endParaRPr lang="en-US" sz="2000" b="0" dirty="0"/>
          </a:p>
          <a:p>
            <a:r>
              <a:rPr lang="en-US" sz="2400" b="0" dirty="0"/>
              <a:t>Associates</a:t>
            </a:r>
          </a:p>
          <a:p>
            <a:pPr lvl="1"/>
            <a:r>
              <a:rPr lang="en-US" sz="2000" b="0" dirty="0">
                <a:hlinkClick r:id="rId4"/>
              </a:rPr>
              <a:t>https://public.ccsds.org/participation/associates_beta.aspx</a:t>
            </a:r>
            <a:br>
              <a:rPr lang="en-US" sz="2000" b="0" dirty="0"/>
            </a:br>
            <a:endParaRPr lang="en-US" sz="2000" b="0" dirty="0"/>
          </a:p>
          <a:p>
            <a:r>
              <a:rPr lang="en-US" sz="2400" b="0" dirty="0"/>
              <a:t>Spacecraft ID Agency Representative List</a:t>
            </a:r>
          </a:p>
          <a:p>
            <a:pPr lvl="1"/>
            <a:r>
              <a:rPr lang="en-US" sz="2000" b="0" dirty="0">
                <a:hlinkClick r:id="rId5"/>
              </a:rPr>
              <a:t>https://public.ccsds.org/SCIDcontact_beta.aspx</a:t>
            </a:r>
            <a:br>
              <a:rPr lang="en-US" sz="2000" b="0" dirty="0"/>
            </a:br>
            <a:endParaRPr lang="en-US" sz="2000" b="0" dirty="0"/>
          </a:p>
          <a:p>
            <a:r>
              <a:rPr lang="en-US" sz="2400" b="0" dirty="0"/>
              <a:t>Liaison Organizations</a:t>
            </a:r>
          </a:p>
          <a:p>
            <a:pPr lvl="1"/>
            <a:r>
              <a:rPr lang="en-US" sz="2000" b="0" dirty="0">
                <a:hlinkClick r:id="rId6"/>
              </a:rPr>
              <a:t>https://public.ccsds.org/participation/liaisons_beta.aspx</a:t>
            </a:r>
            <a:br>
              <a:rPr lang="en-US" sz="2000" dirty="0"/>
            </a:br>
            <a:endParaRPr lang="en-US" sz="2000" dirty="0"/>
          </a:p>
        </p:txBody>
      </p:sp>
      <p:sp>
        <p:nvSpPr>
          <p:cNvPr id="5" name="Title 1">
            <a:extLst>
              <a:ext uri="{FF2B5EF4-FFF2-40B4-BE49-F238E27FC236}">
                <a16:creationId xmlns:a16="http://schemas.microsoft.com/office/drawing/2014/main" id="{8C773542-0AF7-9043-81DA-1C84A61D6365}"/>
              </a:ext>
            </a:extLst>
          </p:cNvPr>
          <p:cNvSpPr txBox="1">
            <a:spLocks/>
          </p:cNvSpPr>
          <p:nvPr/>
        </p:nvSpPr>
        <p:spPr>
          <a:xfrm>
            <a:off x="609600" y="274637"/>
            <a:ext cx="10972800" cy="1143000"/>
          </a:xfrm>
          <a:prstGeom prst="rect">
            <a:avLst/>
          </a:prstGeom>
        </p:spPr>
        <p:txBody>
          <a:bodyPr/>
          <a:lstStyle>
            <a:lvl1pPr algn="ctr" eaLnBrk="0" fontAlgn="base" hangingPunct="0">
              <a:lnSpc>
                <a:spcPct val="90000"/>
              </a:lnSpc>
              <a:spcBef>
                <a:spcPct val="0"/>
              </a:spcBef>
              <a:spcAft>
                <a:spcPct val="0"/>
              </a:spcAft>
              <a:defRPr sz="2500" b="1">
                <a:solidFill>
                  <a:srgbClr val="000099"/>
                </a:solidFill>
                <a:effectLst>
                  <a:outerShdw blurRad="38100" dist="38100" dir="2700000" algn="tl">
                    <a:srgbClr val="000000">
                      <a:alpha val="43137"/>
                    </a:srgbClr>
                  </a:outerShdw>
                </a:effectLst>
                <a:latin typeface="+mj-lt"/>
                <a:ea typeface="+mj-ea"/>
                <a:cs typeface="+mj-cs"/>
              </a:defRPr>
            </a:lvl1pPr>
            <a:lvl2pPr algn="ctr" eaLnBrk="0" fontAlgn="base" hangingPunct="0">
              <a:lnSpc>
                <a:spcPct val="90000"/>
              </a:lnSpc>
              <a:spcBef>
                <a:spcPct val="0"/>
              </a:spcBef>
              <a:spcAft>
                <a:spcPct val="0"/>
              </a:spcAft>
              <a:defRPr sz="2500" b="1">
                <a:solidFill>
                  <a:schemeClr val="hlink"/>
                </a:solidFill>
                <a:latin typeface="Arial" charset="0"/>
              </a:defRPr>
            </a:lvl2pPr>
            <a:lvl3pPr algn="ctr" eaLnBrk="0" fontAlgn="base" hangingPunct="0">
              <a:lnSpc>
                <a:spcPct val="90000"/>
              </a:lnSpc>
              <a:spcBef>
                <a:spcPct val="0"/>
              </a:spcBef>
              <a:spcAft>
                <a:spcPct val="0"/>
              </a:spcAft>
              <a:defRPr sz="2500" b="1">
                <a:solidFill>
                  <a:schemeClr val="hlink"/>
                </a:solidFill>
                <a:latin typeface="Arial" charset="0"/>
              </a:defRPr>
            </a:lvl3pPr>
            <a:lvl4pPr algn="ctr" eaLnBrk="0" fontAlgn="base" hangingPunct="0">
              <a:lnSpc>
                <a:spcPct val="90000"/>
              </a:lnSpc>
              <a:spcBef>
                <a:spcPct val="0"/>
              </a:spcBef>
              <a:spcAft>
                <a:spcPct val="0"/>
              </a:spcAft>
              <a:defRPr sz="2500" b="1">
                <a:solidFill>
                  <a:schemeClr val="hlink"/>
                </a:solidFill>
                <a:latin typeface="Arial" charset="0"/>
              </a:defRPr>
            </a:lvl4pPr>
            <a:lvl5pPr algn="ctr" eaLnBrk="0" fontAlgn="base" hangingPunct="0">
              <a:lnSpc>
                <a:spcPct val="90000"/>
              </a:lnSpc>
              <a:spcBef>
                <a:spcPct val="0"/>
              </a:spcBef>
              <a:spcAft>
                <a:spcPct val="0"/>
              </a:spcAft>
              <a:defRPr sz="2500" b="1">
                <a:solidFill>
                  <a:schemeClr val="hlink"/>
                </a:solidFill>
                <a:latin typeface="Arial" charset="0"/>
              </a:defRPr>
            </a:lvl5pPr>
            <a:lvl6pPr marL="457200" algn="ctr" eaLnBrk="0" fontAlgn="base" hangingPunct="0">
              <a:lnSpc>
                <a:spcPct val="90000"/>
              </a:lnSpc>
              <a:spcBef>
                <a:spcPct val="0"/>
              </a:spcBef>
              <a:spcAft>
                <a:spcPct val="0"/>
              </a:spcAft>
              <a:defRPr sz="2500" b="1">
                <a:solidFill>
                  <a:schemeClr val="hlink"/>
                </a:solidFill>
                <a:latin typeface="Arial" charset="0"/>
              </a:defRPr>
            </a:lvl6pPr>
            <a:lvl7pPr marL="914400" algn="ctr" eaLnBrk="0" fontAlgn="base" hangingPunct="0">
              <a:lnSpc>
                <a:spcPct val="90000"/>
              </a:lnSpc>
              <a:spcBef>
                <a:spcPct val="0"/>
              </a:spcBef>
              <a:spcAft>
                <a:spcPct val="0"/>
              </a:spcAft>
              <a:defRPr sz="2500" b="1">
                <a:solidFill>
                  <a:schemeClr val="hlink"/>
                </a:solidFill>
                <a:latin typeface="Arial" charset="0"/>
              </a:defRPr>
            </a:lvl7pPr>
            <a:lvl8pPr marL="1371600" algn="ctr" eaLnBrk="0" fontAlgn="base" hangingPunct="0">
              <a:lnSpc>
                <a:spcPct val="90000"/>
              </a:lnSpc>
              <a:spcBef>
                <a:spcPct val="0"/>
              </a:spcBef>
              <a:spcAft>
                <a:spcPct val="0"/>
              </a:spcAft>
              <a:defRPr sz="2500" b="1">
                <a:solidFill>
                  <a:schemeClr val="hlink"/>
                </a:solidFill>
                <a:latin typeface="Arial" charset="0"/>
              </a:defRPr>
            </a:lvl8pPr>
            <a:lvl9pPr marL="1828800" algn="ctr" eaLnBrk="0" fontAlgn="base" hangingPunct="0">
              <a:lnSpc>
                <a:spcPct val="90000"/>
              </a:lnSpc>
              <a:spcBef>
                <a:spcPct val="0"/>
              </a:spcBef>
              <a:spcAft>
                <a:spcPct val="0"/>
              </a:spcAft>
              <a:defRPr sz="2500" b="1">
                <a:solidFill>
                  <a:schemeClr val="hlink"/>
                </a:solidFill>
                <a:latin typeface="Arial" charset="0"/>
              </a:defRPr>
            </a:lvl9pPr>
          </a:lstStyle>
          <a:p>
            <a:r>
              <a:rPr lang="en-US" dirty="0"/>
              <a:t>Beta Webpage URLs</a:t>
            </a:r>
          </a:p>
        </p:txBody>
      </p:sp>
    </p:spTree>
    <p:extLst>
      <p:ext uri="{BB962C8B-B14F-4D97-AF65-F5344CB8AC3E}">
        <p14:creationId xmlns:p14="http://schemas.microsoft.com/office/powerpoint/2010/main" val="149747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479091-A989-AC45-B62B-2EB6D3C22D7B}"/>
              </a:ext>
            </a:extLst>
          </p:cNvPr>
          <p:cNvSpPr>
            <a:spLocks noGrp="1"/>
          </p:cNvSpPr>
          <p:nvPr>
            <p:ph idx="1"/>
          </p:nvPr>
        </p:nvSpPr>
        <p:spPr>
          <a:xfrm>
            <a:off x="609600" y="1299119"/>
            <a:ext cx="10972800" cy="4525963"/>
          </a:xfrm>
        </p:spPr>
        <p:txBody>
          <a:bodyPr/>
          <a:lstStyle/>
          <a:p>
            <a:r>
              <a:rPr lang="en-US" dirty="0"/>
              <a:t>Space Assigned Numbers Authority &lt;</a:t>
            </a:r>
            <a:r>
              <a:rPr lang="en-US" dirty="0">
                <a:hlinkClick r:id="rId2"/>
              </a:rPr>
              <a:t>info@sanaregistry.org</a:t>
            </a:r>
            <a:r>
              <a:rPr lang="en-US" dirty="0"/>
              <a:t>&gt;</a:t>
            </a:r>
          </a:p>
          <a:p>
            <a:pPr lvl="1"/>
            <a:r>
              <a:rPr lang="en-US" dirty="0"/>
              <a:t>Marc Blanchet</a:t>
            </a:r>
          </a:p>
          <a:p>
            <a:pPr lvl="1"/>
            <a:r>
              <a:rPr lang="en-US" dirty="0" err="1"/>
              <a:t>Audric</a:t>
            </a:r>
            <a:r>
              <a:rPr lang="en-US" dirty="0"/>
              <a:t> </a:t>
            </a:r>
            <a:r>
              <a:rPr lang="en-US" dirty="0" err="1"/>
              <a:t>Schiltknecht</a:t>
            </a:r>
            <a:endParaRPr lang="en-US" dirty="0"/>
          </a:p>
          <a:p>
            <a:pPr lvl="1"/>
            <a:r>
              <a:rPr lang="en-US" dirty="0"/>
              <a:t>Julien Bernard</a:t>
            </a:r>
          </a:p>
          <a:p>
            <a:endParaRPr lang="en-US" dirty="0"/>
          </a:p>
          <a:p>
            <a:r>
              <a:rPr lang="en-US" dirty="0"/>
              <a:t>CCSDS Secretariat &lt;</a:t>
            </a:r>
            <a:r>
              <a:rPr lang="en-US" dirty="0" err="1"/>
              <a:t>secretariat@mailman.ccsds.org</a:t>
            </a:r>
            <a:r>
              <a:rPr lang="en-US" dirty="0"/>
              <a:t>&gt;</a:t>
            </a:r>
          </a:p>
          <a:p>
            <a:pPr lvl="1"/>
            <a:r>
              <a:rPr lang="en-US" dirty="0"/>
              <a:t>Brian Oliver </a:t>
            </a:r>
          </a:p>
          <a:p>
            <a:pPr lvl="1"/>
            <a:r>
              <a:rPr lang="en-US" dirty="0"/>
              <a:t>Mike Blackwood</a:t>
            </a:r>
          </a:p>
          <a:p>
            <a:pPr lvl="1"/>
            <a:r>
              <a:rPr lang="en-US" dirty="0"/>
              <a:t>Cal Ramos</a:t>
            </a:r>
          </a:p>
          <a:p>
            <a:pPr lvl="1"/>
            <a:r>
              <a:rPr lang="en-US" dirty="0">
                <a:hlinkClick r:id="rId3"/>
              </a:rPr>
              <a:t>techsupport@mailman.ccsds.org</a:t>
            </a:r>
            <a:endParaRPr lang="en-US" dirty="0"/>
          </a:p>
          <a:p>
            <a:pPr lvl="1"/>
            <a:endParaRPr lang="en-US" dirty="0"/>
          </a:p>
          <a:p>
            <a:r>
              <a:rPr lang="en-US" dirty="0"/>
              <a:t>Systems Engineering Area</a:t>
            </a:r>
          </a:p>
          <a:p>
            <a:pPr lvl="1"/>
            <a:r>
              <a:rPr lang="en-US" dirty="0"/>
              <a:t>Peter Shames</a:t>
            </a:r>
          </a:p>
        </p:txBody>
      </p:sp>
      <p:sp>
        <p:nvSpPr>
          <p:cNvPr id="3" name="Title 1">
            <a:extLst>
              <a:ext uri="{FF2B5EF4-FFF2-40B4-BE49-F238E27FC236}">
                <a16:creationId xmlns:a16="http://schemas.microsoft.com/office/drawing/2014/main" id="{F1BA78D5-F4FB-A744-B590-B27DCBEE6C70}"/>
              </a:ext>
            </a:extLst>
          </p:cNvPr>
          <p:cNvSpPr txBox="1">
            <a:spLocks/>
          </p:cNvSpPr>
          <p:nvPr/>
        </p:nvSpPr>
        <p:spPr>
          <a:xfrm>
            <a:off x="609600" y="274637"/>
            <a:ext cx="10972800" cy="1143000"/>
          </a:xfrm>
          <a:prstGeom prst="rect">
            <a:avLst/>
          </a:prstGeom>
        </p:spPr>
        <p:txBody>
          <a:bodyPr/>
          <a:lstStyle>
            <a:lvl1pPr algn="ctr" eaLnBrk="0" fontAlgn="base" hangingPunct="0">
              <a:lnSpc>
                <a:spcPct val="90000"/>
              </a:lnSpc>
              <a:spcBef>
                <a:spcPct val="0"/>
              </a:spcBef>
              <a:spcAft>
                <a:spcPct val="0"/>
              </a:spcAft>
              <a:defRPr sz="2500" b="1">
                <a:solidFill>
                  <a:srgbClr val="000099"/>
                </a:solidFill>
                <a:effectLst>
                  <a:outerShdw blurRad="38100" dist="38100" dir="2700000" algn="tl">
                    <a:srgbClr val="000000">
                      <a:alpha val="43137"/>
                    </a:srgbClr>
                  </a:outerShdw>
                </a:effectLst>
                <a:latin typeface="+mj-lt"/>
                <a:ea typeface="+mj-ea"/>
                <a:cs typeface="+mj-cs"/>
              </a:defRPr>
            </a:lvl1pPr>
            <a:lvl2pPr algn="ctr" eaLnBrk="0" fontAlgn="base" hangingPunct="0">
              <a:lnSpc>
                <a:spcPct val="90000"/>
              </a:lnSpc>
              <a:spcBef>
                <a:spcPct val="0"/>
              </a:spcBef>
              <a:spcAft>
                <a:spcPct val="0"/>
              </a:spcAft>
              <a:defRPr sz="2500" b="1">
                <a:solidFill>
                  <a:schemeClr val="hlink"/>
                </a:solidFill>
                <a:latin typeface="Arial" charset="0"/>
              </a:defRPr>
            </a:lvl2pPr>
            <a:lvl3pPr algn="ctr" eaLnBrk="0" fontAlgn="base" hangingPunct="0">
              <a:lnSpc>
                <a:spcPct val="90000"/>
              </a:lnSpc>
              <a:spcBef>
                <a:spcPct val="0"/>
              </a:spcBef>
              <a:spcAft>
                <a:spcPct val="0"/>
              </a:spcAft>
              <a:defRPr sz="2500" b="1">
                <a:solidFill>
                  <a:schemeClr val="hlink"/>
                </a:solidFill>
                <a:latin typeface="Arial" charset="0"/>
              </a:defRPr>
            </a:lvl3pPr>
            <a:lvl4pPr algn="ctr" eaLnBrk="0" fontAlgn="base" hangingPunct="0">
              <a:lnSpc>
                <a:spcPct val="90000"/>
              </a:lnSpc>
              <a:spcBef>
                <a:spcPct val="0"/>
              </a:spcBef>
              <a:spcAft>
                <a:spcPct val="0"/>
              </a:spcAft>
              <a:defRPr sz="2500" b="1">
                <a:solidFill>
                  <a:schemeClr val="hlink"/>
                </a:solidFill>
                <a:latin typeface="Arial" charset="0"/>
              </a:defRPr>
            </a:lvl4pPr>
            <a:lvl5pPr algn="ctr" eaLnBrk="0" fontAlgn="base" hangingPunct="0">
              <a:lnSpc>
                <a:spcPct val="90000"/>
              </a:lnSpc>
              <a:spcBef>
                <a:spcPct val="0"/>
              </a:spcBef>
              <a:spcAft>
                <a:spcPct val="0"/>
              </a:spcAft>
              <a:defRPr sz="2500" b="1">
                <a:solidFill>
                  <a:schemeClr val="hlink"/>
                </a:solidFill>
                <a:latin typeface="Arial" charset="0"/>
              </a:defRPr>
            </a:lvl5pPr>
            <a:lvl6pPr marL="457200" algn="ctr" eaLnBrk="0" fontAlgn="base" hangingPunct="0">
              <a:lnSpc>
                <a:spcPct val="90000"/>
              </a:lnSpc>
              <a:spcBef>
                <a:spcPct val="0"/>
              </a:spcBef>
              <a:spcAft>
                <a:spcPct val="0"/>
              </a:spcAft>
              <a:defRPr sz="2500" b="1">
                <a:solidFill>
                  <a:schemeClr val="hlink"/>
                </a:solidFill>
                <a:latin typeface="Arial" charset="0"/>
              </a:defRPr>
            </a:lvl6pPr>
            <a:lvl7pPr marL="914400" algn="ctr" eaLnBrk="0" fontAlgn="base" hangingPunct="0">
              <a:lnSpc>
                <a:spcPct val="90000"/>
              </a:lnSpc>
              <a:spcBef>
                <a:spcPct val="0"/>
              </a:spcBef>
              <a:spcAft>
                <a:spcPct val="0"/>
              </a:spcAft>
              <a:defRPr sz="2500" b="1">
                <a:solidFill>
                  <a:schemeClr val="hlink"/>
                </a:solidFill>
                <a:latin typeface="Arial" charset="0"/>
              </a:defRPr>
            </a:lvl7pPr>
            <a:lvl8pPr marL="1371600" algn="ctr" eaLnBrk="0" fontAlgn="base" hangingPunct="0">
              <a:lnSpc>
                <a:spcPct val="90000"/>
              </a:lnSpc>
              <a:spcBef>
                <a:spcPct val="0"/>
              </a:spcBef>
              <a:spcAft>
                <a:spcPct val="0"/>
              </a:spcAft>
              <a:defRPr sz="2500" b="1">
                <a:solidFill>
                  <a:schemeClr val="hlink"/>
                </a:solidFill>
                <a:latin typeface="Arial" charset="0"/>
              </a:defRPr>
            </a:lvl8pPr>
            <a:lvl9pPr marL="1828800" algn="ctr" eaLnBrk="0" fontAlgn="base" hangingPunct="0">
              <a:lnSpc>
                <a:spcPct val="90000"/>
              </a:lnSpc>
              <a:spcBef>
                <a:spcPct val="0"/>
              </a:spcBef>
              <a:spcAft>
                <a:spcPct val="0"/>
              </a:spcAft>
              <a:defRPr sz="2500" b="1">
                <a:solidFill>
                  <a:schemeClr val="hlink"/>
                </a:solidFill>
                <a:latin typeface="Arial" charset="0"/>
              </a:defRPr>
            </a:lvl9pPr>
          </a:lstStyle>
          <a:p>
            <a:r>
              <a:rPr lang="en-US" dirty="0"/>
              <a:t>CCSDS Website / SANA Team</a:t>
            </a:r>
          </a:p>
        </p:txBody>
      </p:sp>
    </p:spTree>
    <p:extLst>
      <p:ext uri="{BB962C8B-B14F-4D97-AF65-F5344CB8AC3E}">
        <p14:creationId xmlns:p14="http://schemas.microsoft.com/office/powerpoint/2010/main" val="4011237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69073" y="1020637"/>
            <a:ext cx="10671717" cy="5090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85000" lnSpcReduction="10000"/>
          </a:bodyPr>
          <a:lstStyle/>
          <a:p>
            <a:pPr>
              <a:lnSpc>
                <a:spcPct val="120000"/>
              </a:lnSpc>
            </a:pPr>
            <a:r>
              <a:rPr lang="en-US" b="1" dirty="0"/>
              <a:t>Resolution presented at Spring 2018 CESG / CMC meeting</a:t>
            </a:r>
          </a:p>
          <a:p>
            <a:pPr>
              <a:lnSpc>
                <a:spcPct val="120000"/>
              </a:lnSpc>
            </a:pPr>
            <a:endParaRPr lang="en-US" b="1" dirty="0"/>
          </a:p>
          <a:p>
            <a:pPr>
              <a:lnSpc>
                <a:spcPct val="120000"/>
              </a:lnSpc>
            </a:pPr>
            <a:r>
              <a:rPr lang="en-US" b="1" dirty="0"/>
              <a:t>SANA Steering Group:</a:t>
            </a:r>
            <a:endParaRPr lang="en-US" b="1" dirty="0">
              <a:latin typeface="Arial" pitchFamily="34" charset="0"/>
              <a:cs typeface="Arial" pitchFamily="34" charset="0"/>
              <a:sym typeface="Arial" pitchFamily="34" charset="0"/>
            </a:endParaRPr>
          </a:p>
          <a:p>
            <a:pPr marL="742950" lvl="1" indent="-285750">
              <a:lnSpc>
                <a:spcPct val="120000"/>
              </a:lnSpc>
              <a:buClr>
                <a:srgbClr val="000000"/>
              </a:buClr>
              <a:buSzPct val="95000"/>
              <a:buFont typeface="Arial" panose="020B0604020202020204" pitchFamily="34" charset="0"/>
              <a:buChar char="•"/>
            </a:pPr>
            <a:r>
              <a:rPr lang="en-US" sz="1900" dirty="0"/>
              <a:t>Resolution 1:  Service Site and Aperture (SSA) registry shall be open for read access to anyone with a CCSDS CWE login.  </a:t>
            </a:r>
            <a:r>
              <a:rPr lang="en-US" sz="1900" dirty="0">
                <a:solidFill>
                  <a:srgbClr val="00B050"/>
                </a:solidFill>
              </a:rPr>
              <a:t>Agreed by CESG</a:t>
            </a:r>
          </a:p>
          <a:p>
            <a:pPr marL="742950" lvl="1" indent="-285750">
              <a:lnSpc>
                <a:spcPct val="120000"/>
              </a:lnSpc>
              <a:buClr>
                <a:srgbClr val="000000"/>
              </a:buClr>
              <a:buSzPct val="95000"/>
              <a:buFont typeface="Arial" panose="020B0604020202020204" pitchFamily="34" charset="0"/>
              <a:buChar char="•"/>
            </a:pPr>
            <a:r>
              <a:rPr lang="en-US" sz="1900" dirty="0"/>
              <a:t>Resolution 2:  A process shall be developed to allow secure access to update SSA contents by identified ARs and WGs. </a:t>
            </a:r>
            <a:r>
              <a:rPr lang="en-US" sz="1900" dirty="0">
                <a:solidFill>
                  <a:srgbClr val="00B050"/>
                </a:solidFill>
              </a:rPr>
              <a:t>Agreed, possible IOAG concern</a:t>
            </a:r>
            <a:endParaRPr lang="en-US" sz="1900" dirty="0"/>
          </a:p>
          <a:p>
            <a:pPr marL="747713" lvl="1" indent="-290513">
              <a:lnSpc>
                <a:spcPct val="120000"/>
              </a:lnSpc>
              <a:buClr>
                <a:srgbClr val="000000"/>
              </a:buClr>
              <a:buSzPct val="95000"/>
              <a:buFont typeface="ArialMT" charset="0"/>
              <a:buChar char="•"/>
            </a:pPr>
            <a:r>
              <a:rPr lang="en-US" sz="1900" dirty="0"/>
              <a:t>Resolution 3:  Request that the SANA mark all Glossary entries that have a relevant, approved, document be marked as “Approved” and not “Provisional”. </a:t>
            </a:r>
            <a:r>
              <a:rPr lang="en-US" sz="1900" dirty="0">
                <a:solidFill>
                  <a:srgbClr val="00B050"/>
                </a:solidFill>
              </a:rPr>
              <a:t>Agreed by CESG, ask for review at 5 year period, RMP already covers new books</a:t>
            </a:r>
            <a:endParaRPr lang="en-US" sz="1900" dirty="0"/>
          </a:p>
          <a:p>
            <a:pPr marL="747713" lvl="1" indent="-290513">
              <a:lnSpc>
                <a:spcPct val="120000"/>
              </a:lnSpc>
              <a:buClr>
                <a:srgbClr val="000000"/>
              </a:buClr>
              <a:buSzPct val="95000"/>
              <a:buFont typeface="ArialMT" charset="0"/>
              <a:buChar char="•"/>
            </a:pPr>
            <a:r>
              <a:rPr lang="en-US" sz="1900" dirty="0"/>
              <a:t>Resolution 4: The CCSDS Secretariat (website operator) shall provide the current Organization, </a:t>
            </a:r>
            <a:r>
              <a:rPr lang="en-US" sz="1900" dirty="0" err="1"/>
              <a:t>HoD</a:t>
            </a:r>
            <a:r>
              <a:rPr lang="en-US" sz="1900" dirty="0"/>
              <a:t>, and </a:t>
            </a:r>
            <a:r>
              <a:rPr lang="en-US" sz="1900" dirty="0" err="1"/>
              <a:t>PoC</a:t>
            </a:r>
            <a:r>
              <a:rPr lang="en-US" sz="1900" dirty="0"/>
              <a:t> information in a form that can be ingested into the SANA Organization registry.  The SANA registry shall be used as the authoritative source after this initialization. </a:t>
            </a:r>
            <a:r>
              <a:rPr lang="en-US" sz="1900" dirty="0">
                <a:solidFill>
                  <a:srgbClr val="00B050"/>
                </a:solidFill>
              </a:rPr>
              <a:t>Agreed by CESG</a:t>
            </a:r>
            <a:endParaRPr lang="en-US" sz="1900" dirty="0"/>
          </a:p>
          <a:p>
            <a:pPr marL="747713" lvl="1" indent="-290513">
              <a:lnSpc>
                <a:spcPct val="120000"/>
              </a:lnSpc>
              <a:buClr>
                <a:srgbClr val="000000"/>
              </a:buClr>
              <a:buSzPct val="95000"/>
              <a:buFont typeface="ArialMT" charset="0"/>
              <a:buChar char="•"/>
            </a:pPr>
            <a:r>
              <a:rPr lang="en-US" sz="1900" dirty="0"/>
              <a:t>Resolution 5: Each Agency Representative shall be asked to review the newly imported Mission / Spacecraft from the CCSDS Website and identify overlapping, aliased, missing, and/or retired entries. </a:t>
            </a:r>
            <a:r>
              <a:rPr lang="en-US" sz="1900" dirty="0">
                <a:solidFill>
                  <a:srgbClr val="00B050"/>
                </a:solidFill>
              </a:rPr>
              <a:t>Agreed by CESG</a:t>
            </a:r>
          </a:p>
          <a:p>
            <a:pPr marL="747713" lvl="1" indent="-290513">
              <a:lnSpc>
                <a:spcPct val="120000"/>
              </a:lnSpc>
              <a:buClr>
                <a:srgbClr val="000000"/>
              </a:buClr>
              <a:buSzPct val="95000"/>
              <a:buFont typeface="ArialMT" charset="0"/>
              <a:buChar char="•"/>
            </a:pPr>
            <a:endParaRPr lang="en-US" sz="1900" dirty="0">
              <a:solidFill>
                <a:srgbClr val="00B050"/>
              </a:solidFill>
            </a:endParaRPr>
          </a:p>
          <a:p>
            <a:pPr>
              <a:lnSpc>
                <a:spcPct val="120000"/>
              </a:lnSpc>
              <a:buClr>
                <a:srgbClr val="000000"/>
              </a:buClr>
              <a:buSzPct val="95000"/>
            </a:pPr>
            <a:endParaRPr lang="en-US" sz="1900" dirty="0">
              <a:solidFill>
                <a:srgbClr val="00B050"/>
              </a:solidFill>
            </a:endParaRPr>
          </a:p>
          <a:p>
            <a:pPr>
              <a:lnSpc>
                <a:spcPct val="120000"/>
              </a:lnSpc>
              <a:buClr>
                <a:srgbClr val="000000"/>
              </a:buClr>
              <a:buSzPct val="95000"/>
            </a:pPr>
            <a:r>
              <a:rPr lang="en-US" sz="1900" b="1" dirty="0">
                <a:solidFill>
                  <a:srgbClr val="0070C0"/>
                </a:solidFill>
              </a:rPr>
              <a:t>These have been in the CMC voting queue for almost a year now, on hold.  Can we disposition them now?</a:t>
            </a:r>
          </a:p>
          <a:p>
            <a:pPr>
              <a:lnSpc>
                <a:spcPct val="120000"/>
              </a:lnSpc>
            </a:pPr>
            <a:endParaRPr lang="en-US" dirty="0"/>
          </a:p>
          <a:p>
            <a:pPr>
              <a:lnSpc>
                <a:spcPct val="120000"/>
              </a:lnSpc>
              <a:buClr>
                <a:srgbClr val="000000"/>
              </a:buClr>
              <a:buSzPct val="95000"/>
            </a:pPr>
            <a:endParaRPr lang="en-US" dirty="0"/>
          </a:p>
          <a:p>
            <a:pPr>
              <a:lnSpc>
                <a:spcPct val="120000"/>
              </a:lnSpc>
            </a:pPr>
            <a:endParaRPr lang="en-US" sz="1900"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p:txBody>
      </p:sp>
      <p:sp>
        <p:nvSpPr>
          <p:cNvPr id="6147" name="AutoShape 3"/>
          <p:cNvSpPr>
            <a:spLocks/>
          </p:cNvSpPr>
          <p:nvPr/>
        </p:nvSpPr>
        <p:spPr bwMode="auto">
          <a:xfrm>
            <a:off x="1909856" y="126170"/>
            <a:ext cx="8065049"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400" b="1" dirty="0"/>
              <a:t>Systems Engineering Area Resolution Summary (from Spring 2018 meeting, Gaithersburg) </a:t>
            </a:r>
            <a:endParaRPr lang="en-US" sz="1600" b="1" dirty="0"/>
          </a:p>
        </p:txBody>
      </p:sp>
    </p:spTree>
    <p:extLst>
      <p:ext uri="{BB962C8B-B14F-4D97-AF65-F5344CB8AC3E}">
        <p14:creationId xmlns:p14="http://schemas.microsoft.com/office/powerpoint/2010/main" val="58665089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35ADF-1ACF-3440-BB87-6E47B8E423E7}"/>
              </a:ext>
            </a:extLst>
          </p:cNvPr>
          <p:cNvSpPr>
            <a:spLocks noGrp="1"/>
          </p:cNvSpPr>
          <p:nvPr>
            <p:ph type="title"/>
          </p:nvPr>
        </p:nvSpPr>
        <p:spPr>
          <a:xfrm>
            <a:off x="554751" y="1289398"/>
            <a:ext cx="10972800" cy="1143000"/>
          </a:xfrm>
        </p:spPr>
        <p:txBody>
          <a:bodyPr/>
          <a:lstStyle/>
          <a:p>
            <a:r>
              <a:rPr lang="en-US" sz="8000" dirty="0">
                <a:solidFill>
                  <a:srgbClr val="FF0000"/>
                </a:solidFill>
              </a:rPr>
              <a:t>BACKUP</a:t>
            </a:r>
          </a:p>
        </p:txBody>
      </p:sp>
      <p:sp>
        <p:nvSpPr>
          <p:cNvPr id="3" name="Content Placeholder 2">
            <a:extLst>
              <a:ext uri="{FF2B5EF4-FFF2-40B4-BE49-F238E27FC236}">
                <a16:creationId xmlns:a16="http://schemas.microsoft.com/office/drawing/2014/main" id="{653A9F0C-21B2-2343-BB67-4ABDF0B427D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2614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6DA8-2C24-B449-94BE-CEF24496A062}"/>
              </a:ext>
            </a:extLst>
          </p:cNvPr>
          <p:cNvSpPr>
            <a:spLocks noGrp="1"/>
          </p:cNvSpPr>
          <p:nvPr>
            <p:ph type="title"/>
          </p:nvPr>
        </p:nvSpPr>
        <p:spPr/>
        <p:txBody>
          <a:bodyPr/>
          <a:lstStyle/>
          <a:p>
            <a:r>
              <a:rPr lang="en-US" dirty="0"/>
              <a:t>Next Steps</a:t>
            </a:r>
            <a:br>
              <a:rPr lang="en-US" dirty="0"/>
            </a:br>
            <a:r>
              <a:rPr lang="en-US" dirty="0"/>
              <a:t>For 13 Nov 18 Meeting</a:t>
            </a:r>
          </a:p>
        </p:txBody>
      </p:sp>
      <p:sp>
        <p:nvSpPr>
          <p:cNvPr id="3" name="Content Placeholder 2">
            <a:extLst>
              <a:ext uri="{FF2B5EF4-FFF2-40B4-BE49-F238E27FC236}">
                <a16:creationId xmlns:a16="http://schemas.microsoft.com/office/drawing/2014/main" id="{2272D57E-68AF-8D4A-B78E-9C60D6A139E4}"/>
              </a:ext>
            </a:extLst>
          </p:cNvPr>
          <p:cNvSpPr>
            <a:spLocks noGrp="1"/>
          </p:cNvSpPr>
          <p:nvPr>
            <p:ph idx="1"/>
          </p:nvPr>
        </p:nvSpPr>
        <p:spPr>
          <a:xfrm>
            <a:off x="609600" y="1123724"/>
            <a:ext cx="10863100" cy="5026706"/>
          </a:xfrm>
        </p:spPr>
        <p:txBody>
          <a:bodyPr/>
          <a:lstStyle/>
          <a:p>
            <a:r>
              <a:rPr lang="en-US" sz="1800" dirty="0"/>
              <a:t>Follow up meeting on Tuesday, 13 Nov 18 at 0700 Pacific (1000 Eastern)</a:t>
            </a:r>
          </a:p>
          <a:p>
            <a:r>
              <a:rPr lang="en-US" sz="1800" dirty="0"/>
              <a:t>CCSDS website to export current versions of the CCSDS member, associate, </a:t>
            </a:r>
            <a:r>
              <a:rPr lang="en-US" sz="1800" dirty="0" err="1"/>
              <a:t>etc</a:t>
            </a:r>
            <a:r>
              <a:rPr lang="en-US" sz="1800" dirty="0"/>
              <a:t> database and the CWE user database</a:t>
            </a:r>
          </a:p>
          <a:p>
            <a:pPr lvl="1"/>
            <a:r>
              <a:rPr lang="en-US" sz="1600" dirty="0"/>
              <a:t>Attempt to export using XML or JSON, Excel is a fallback </a:t>
            </a:r>
          </a:p>
          <a:p>
            <a:r>
              <a:rPr lang="en-US" sz="1800" dirty="0"/>
              <a:t>SANA registries to import CCSDS flat files and update Contacts and Organizations registries as necessary</a:t>
            </a:r>
          </a:p>
          <a:p>
            <a:pPr lvl="1"/>
            <a:r>
              <a:rPr lang="en-US" sz="1600" dirty="0"/>
              <a:t>SANA to create new “CWE User” role for Contacts</a:t>
            </a:r>
          </a:p>
          <a:p>
            <a:pPr lvl="1"/>
            <a:r>
              <a:rPr lang="en-US" sz="1600" dirty="0"/>
              <a:t>For privacy, visibility of CWE User Contacts requires that the user also have a CWE User role.  Note that all of the primary CCSDS members already must have CWE logins to attend meetings.</a:t>
            </a:r>
          </a:p>
          <a:p>
            <a:pPr lvl="1"/>
            <a:r>
              <a:rPr lang="en-US" sz="1600" dirty="0"/>
              <a:t>Add a note to the webpage stating that you must login to view non-public users</a:t>
            </a:r>
          </a:p>
          <a:p>
            <a:r>
              <a:rPr lang="en-US" sz="1800" dirty="0"/>
              <a:t>SANA to develop and provide controlled access web interface for CCSDS website team to update Org &amp; Contact info as “cleaning” progresses</a:t>
            </a:r>
          </a:p>
          <a:p>
            <a:pPr lvl="1"/>
            <a:r>
              <a:rPr lang="en-US" sz="1600" dirty="0"/>
              <a:t>Assume that this can be done in a week or less and adapts the existing Glossary interface</a:t>
            </a:r>
          </a:p>
          <a:p>
            <a:pPr lvl="1"/>
            <a:r>
              <a:rPr lang="en-US" sz="1600" dirty="0"/>
              <a:t>Once this interface is tested and operational all Organization and Contacts updates will be done by the CCSDS Website staff using this new interface</a:t>
            </a:r>
          </a:p>
          <a:p>
            <a:r>
              <a:rPr lang="en-US" sz="2000" dirty="0"/>
              <a:t>Secretariat to create a Beta version of the CCSDS website that uses the SANA databases directly</a:t>
            </a:r>
          </a:p>
          <a:p>
            <a:pPr lvl="1"/>
            <a:r>
              <a:rPr lang="en-US" sz="1600" dirty="0"/>
              <a:t>Essential to verify functionality and completeness, and to evaluate performance</a:t>
            </a:r>
          </a:p>
          <a:p>
            <a:r>
              <a:rPr lang="en-US" sz="1800" dirty="0"/>
              <a:t>Once agreement on plan and schedule is reached the plan will be reviewed with the CCSDS SANA Steering Group (SSG) and then reported back to the CMC</a:t>
            </a:r>
          </a:p>
          <a:p>
            <a:endParaRPr lang="en-US" sz="1800" dirty="0"/>
          </a:p>
          <a:p>
            <a:r>
              <a:rPr lang="en-US" sz="1400" i="1" dirty="0"/>
              <a:t>Note: MACAO (Control Authority) and Spacecraft links updated?</a:t>
            </a:r>
          </a:p>
          <a:p>
            <a:endParaRPr lang="en-US" sz="1800" dirty="0"/>
          </a:p>
        </p:txBody>
      </p:sp>
    </p:spTree>
    <p:extLst>
      <p:ext uri="{BB962C8B-B14F-4D97-AF65-F5344CB8AC3E}">
        <p14:creationId xmlns:p14="http://schemas.microsoft.com/office/powerpoint/2010/main" val="411847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6DA8-2C24-B449-94BE-CEF24496A062}"/>
              </a:ext>
            </a:extLst>
          </p:cNvPr>
          <p:cNvSpPr>
            <a:spLocks noGrp="1"/>
          </p:cNvSpPr>
          <p:nvPr>
            <p:ph type="title"/>
          </p:nvPr>
        </p:nvSpPr>
        <p:spPr/>
        <p:txBody>
          <a:bodyPr/>
          <a:lstStyle/>
          <a:p>
            <a:r>
              <a:rPr lang="en-US" dirty="0"/>
              <a:t>Next Steps</a:t>
            </a:r>
            <a:br>
              <a:rPr lang="en-US" dirty="0"/>
            </a:br>
            <a:r>
              <a:rPr lang="en-US" dirty="0"/>
              <a:t>For 6 Nov 18 meeting</a:t>
            </a:r>
          </a:p>
        </p:txBody>
      </p:sp>
      <p:sp>
        <p:nvSpPr>
          <p:cNvPr id="3" name="Content Placeholder 2">
            <a:extLst>
              <a:ext uri="{FF2B5EF4-FFF2-40B4-BE49-F238E27FC236}">
                <a16:creationId xmlns:a16="http://schemas.microsoft.com/office/drawing/2014/main" id="{2272D57E-68AF-8D4A-B78E-9C60D6A139E4}"/>
              </a:ext>
            </a:extLst>
          </p:cNvPr>
          <p:cNvSpPr>
            <a:spLocks noGrp="1"/>
          </p:cNvSpPr>
          <p:nvPr>
            <p:ph idx="1"/>
          </p:nvPr>
        </p:nvSpPr>
        <p:spPr>
          <a:xfrm>
            <a:off x="609600" y="1058408"/>
            <a:ext cx="10863100" cy="5026706"/>
          </a:xfrm>
        </p:spPr>
        <p:txBody>
          <a:bodyPr/>
          <a:lstStyle/>
          <a:p>
            <a:r>
              <a:rPr lang="en-US" dirty="0">
                <a:solidFill>
                  <a:schemeClr val="bg1">
                    <a:lumMod val="85000"/>
                  </a:schemeClr>
                </a:solidFill>
              </a:rPr>
              <a:t>Cal Ramos to discuss this with the Secretariat and CCSDS website staff on 31 Oct 18</a:t>
            </a:r>
          </a:p>
          <a:p>
            <a:r>
              <a:rPr lang="en-US" dirty="0">
                <a:solidFill>
                  <a:schemeClr val="bg1">
                    <a:lumMod val="85000"/>
                  </a:schemeClr>
                </a:solidFill>
              </a:rPr>
              <a:t>The SANA team to evaluate the level of effort and schedule to accomplish their part</a:t>
            </a:r>
          </a:p>
          <a:p>
            <a:r>
              <a:rPr lang="en-US" dirty="0">
                <a:solidFill>
                  <a:schemeClr val="bg1">
                    <a:lumMod val="85000"/>
                  </a:schemeClr>
                </a:solidFill>
              </a:rPr>
              <a:t>The Secretariat team to evaluate the level of effort and schedule to accomplish their part</a:t>
            </a:r>
          </a:p>
          <a:p>
            <a:r>
              <a:rPr lang="en-US" dirty="0">
                <a:solidFill>
                  <a:schemeClr val="bg1">
                    <a:lumMod val="85000"/>
                  </a:schemeClr>
                </a:solidFill>
              </a:rPr>
              <a:t>Follow up meeting on Tuesday, 6 Nov 18 at 0700 Pacific (1000 Eastern, 2200 Bangkok)</a:t>
            </a:r>
          </a:p>
          <a:p>
            <a:r>
              <a:rPr lang="en-US" dirty="0"/>
              <a:t>Once agreement on plan and schedule is reached the plan will be reviewed with the CCSDS SANA Steering Group (SSG) and then reported back to the CMC</a:t>
            </a:r>
          </a:p>
          <a:p>
            <a:endParaRPr lang="en-US" dirty="0"/>
          </a:p>
          <a:p>
            <a:r>
              <a:rPr lang="en-US" sz="2000" i="1" dirty="0"/>
              <a:t>Note: It would be extremely useful to make sure that the MACAO (Control Authority) and Spacecraft links on the CCSDS website are working correctly now, as examples of how this query process will work.</a:t>
            </a:r>
          </a:p>
          <a:p>
            <a:endParaRPr lang="en-US" dirty="0"/>
          </a:p>
        </p:txBody>
      </p:sp>
    </p:spTree>
    <p:extLst>
      <p:ext uri="{BB962C8B-B14F-4D97-AF65-F5344CB8AC3E}">
        <p14:creationId xmlns:p14="http://schemas.microsoft.com/office/powerpoint/2010/main" val="194051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4157" y="130619"/>
            <a:ext cx="7277946" cy="954107"/>
          </a:xfrm>
          <a:prstGeom prst="rect">
            <a:avLst/>
          </a:prstGeom>
          <a:noFill/>
        </p:spPr>
        <p:txBody>
          <a:bodyPr wrap="square" rtlCol="0">
            <a:spAutoFit/>
          </a:bodyPr>
          <a:lstStyle/>
          <a:p>
            <a:pPr fontAlgn="base">
              <a:spcBef>
                <a:spcPct val="0"/>
              </a:spcBef>
              <a:spcAft>
                <a:spcPct val="0"/>
              </a:spcAft>
            </a:pPr>
            <a:r>
              <a:rPr lang="en-US" sz="2800" b="1" dirty="0">
                <a:solidFill>
                  <a:srgbClr val="000000"/>
                </a:solidFill>
                <a:latin typeface="Arial" charset="0"/>
              </a:rPr>
              <a:t>CMC Action Item: AI-CMC-A-2018-05-01 </a:t>
            </a:r>
            <a:r>
              <a:rPr lang="en-US" sz="2800" b="1" dirty="0">
                <a:solidFill>
                  <a:srgbClr val="FF0000"/>
                </a:solidFill>
                <a:latin typeface="Arial" charset="0"/>
              </a:rPr>
              <a:t>(original) </a:t>
            </a:r>
          </a:p>
        </p:txBody>
      </p:sp>
      <p:sp>
        <p:nvSpPr>
          <p:cNvPr id="2" name="Content Placeholder 1">
            <a:extLst>
              <a:ext uri="{FF2B5EF4-FFF2-40B4-BE49-F238E27FC236}">
                <a16:creationId xmlns:a16="http://schemas.microsoft.com/office/drawing/2014/main" id="{0B6342D0-1E3A-434D-AA16-65CD33F32B7E}"/>
              </a:ext>
            </a:extLst>
          </p:cNvPr>
          <p:cNvSpPr>
            <a:spLocks noGrp="1"/>
          </p:cNvSpPr>
          <p:nvPr>
            <p:ph idx="1"/>
          </p:nvPr>
        </p:nvSpPr>
        <p:spPr>
          <a:xfrm>
            <a:off x="376730" y="1166449"/>
            <a:ext cx="10972800" cy="4988166"/>
          </a:xfrm>
        </p:spPr>
        <p:txBody>
          <a:bodyPr/>
          <a:lstStyle/>
          <a:p>
            <a:r>
              <a:rPr lang="en-US" sz="2400" b="0" dirty="0"/>
              <a:t>The CMC requests that the SEA Area Director, Peter Shames, provide a </a:t>
            </a:r>
            <a:r>
              <a:rPr lang="en-US" sz="2400" i="1" u="sng" dirty="0"/>
              <a:t>one hour</a:t>
            </a:r>
            <a:r>
              <a:rPr lang="en-US" sz="2400" b="0" dirty="0"/>
              <a:t> presentation to the CMC on the value of the SANA registries to the CCSDS community and to include in this presentation the following:</a:t>
            </a:r>
          </a:p>
          <a:p>
            <a:pPr lvl="1"/>
            <a:r>
              <a:rPr lang="en-US" sz="2000" b="0" dirty="0"/>
              <a:t>The overall objective of the SANA registry and the criteria for setting up a new registry</a:t>
            </a:r>
          </a:p>
          <a:p>
            <a:pPr lvl="1"/>
            <a:r>
              <a:rPr lang="en-US" sz="2000" b="0" dirty="0"/>
              <a:t>a description of the purpose of the current format of the SANA registries</a:t>
            </a:r>
          </a:p>
          <a:p>
            <a:pPr lvl="1"/>
            <a:r>
              <a:rPr lang="en-US" sz="2000" b="0" dirty="0"/>
              <a:t>the expected use cases for the SANA registries</a:t>
            </a:r>
          </a:p>
          <a:p>
            <a:pPr lvl="1"/>
            <a:r>
              <a:rPr lang="en-US" sz="2000" b="0" dirty="0"/>
              <a:t>the intended scope of the SANA registries</a:t>
            </a:r>
          </a:p>
          <a:p>
            <a:pPr lvl="1"/>
            <a:r>
              <a:rPr lang="en-US" sz="2000" b="0" dirty="0"/>
              <a:t>the remaining development and maintenance efforts required to get the SANA registry into a usable format for the end user</a:t>
            </a:r>
          </a:p>
          <a:p>
            <a:pPr lvl="1"/>
            <a:r>
              <a:rPr lang="en-US" sz="2000" b="0" dirty="0"/>
              <a:t>the driving requirements for the level of detail being requested throughout the registries. For example, individual roles of contacts on the CWE</a:t>
            </a:r>
          </a:p>
          <a:p>
            <a:pPr lvl="1"/>
            <a:r>
              <a:rPr lang="en-US" sz="2000" b="0" dirty="0"/>
              <a:t>define the benefit of the SANA registry vs. the following resource requirements:</a:t>
            </a:r>
          </a:p>
          <a:p>
            <a:pPr lvl="2"/>
            <a:r>
              <a:rPr lang="en-US" sz="2000" b="0" dirty="0"/>
              <a:t>Dollar costs to maintain and update the SANA registries</a:t>
            </a:r>
          </a:p>
          <a:p>
            <a:pPr lvl="2"/>
            <a:r>
              <a:rPr lang="en-US" sz="2000" b="0" dirty="0"/>
              <a:t>Short- and long-term data input and management requirements by the SANA registries</a:t>
            </a:r>
          </a:p>
          <a:p>
            <a:pPr lvl="2"/>
            <a:r>
              <a:rPr lang="en-US" sz="2000" b="0" dirty="0"/>
              <a:t>Short- and long-term data input and management requirements by participating agencies</a:t>
            </a:r>
          </a:p>
          <a:p>
            <a:endParaRPr lang="en-US" sz="2400" dirty="0"/>
          </a:p>
        </p:txBody>
      </p:sp>
    </p:spTree>
    <p:extLst>
      <p:ext uri="{BB962C8B-B14F-4D97-AF65-F5344CB8AC3E}">
        <p14:creationId xmlns:p14="http://schemas.microsoft.com/office/powerpoint/2010/main" val="302189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4157" y="130619"/>
            <a:ext cx="7277946" cy="954107"/>
          </a:xfrm>
          <a:prstGeom prst="rect">
            <a:avLst/>
          </a:prstGeom>
          <a:noFill/>
        </p:spPr>
        <p:txBody>
          <a:bodyPr wrap="square" rtlCol="0">
            <a:spAutoFit/>
          </a:bodyPr>
          <a:lstStyle/>
          <a:p>
            <a:pPr fontAlgn="base">
              <a:spcBef>
                <a:spcPct val="0"/>
              </a:spcBef>
              <a:spcAft>
                <a:spcPct val="0"/>
              </a:spcAft>
            </a:pPr>
            <a:r>
              <a:rPr lang="en-US" sz="2800" b="1" dirty="0">
                <a:solidFill>
                  <a:srgbClr val="000000"/>
                </a:solidFill>
                <a:latin typeface="Arial" charset="0"/>
              </a:rPr>
              <a:t>CMC Action Item: AI-CMC-A-2018-10-xx</a:t>
            </a:r>
          </a:p>
          <a:p>
            <a:pPr fontAlgn="base">
              <a:spcBef>
                <a:spcPct val="0"/>
              </a:spcBef>
              <a:spcAft>
                <a:spcPct val="0"/>
              </a:spcAft>
            </a:pPr>
            <a:r>
              <a:rPr lang="en-US" sz="2800" b="1" dirty="0">
                <a:solidFill>
                  <a:srgbClr val="FF0000"/>
                </a:solidFill>
                <a:latin typeface="Arial" charset="0"/>
              </a:rPr>
              <a:t>(current)</a:t>
            </a:r>
            <a:r>
              <a:rPr lang="en-US" sz="2800" b="1" dirty="0">
                <a:solidFill>
                  <a:srgbClr val="000000"/>
                </a:solidFill>
                <a:latin typeface="Arial" charset="0"/>
              </a:rPr>
              <a:t> </a:t>
            </a:r>
          </a:p>
        </p:txBody>
      </p:sp>
      <p:sp>
        <p:nvSpPr>
          <p:cNvPr id="2" name="Content Placeholder 1">
            <a:extLst>
              <a:ext uri="{FF2B5EF4-FFF2-40B4-BE49-F238E27FC236}">
                <a16:creationId xmlns:a16="http://schemas.microsoft.com/office/drawing/2014/main" id="{0B6342D0-1E3A-434D-AA16-65CD33F32B7E}"/>
              </a:ext>
            </a:extLst>
          </p:cNvPr>
          <p:cNvSpPr>
            <a:spLocks noGrp="1"/>
          </p:cNvSpPr>
          <p:nvPr>
            <p:ph idx="1"/>
          </p:nvPr>
        </p:nvSpPr>
        <p:spPr>
          <a:xfrm>
            <a:off x="376730" y="1416821"/>
            <a:ext cx="10972800" cy="4988166"/>
          </a:xfrm>
        </p:spPr>
        <p:txBody>
          <a:bodyPr/>
          <a:lstStyle/>
          <a:p>
            <a:r>
              <a:rPr lang="en-US" sz="2400" b="0" dirty="0"/>
              <a:t>The CMC meeting minutes from Nov 2018 say: </a:t>
            </a:r>
          </a:p>
          <a:p>
            <a:pPr marL="803275" lvl="1" indent="-457200">
              <a:buFont typeface="+mj-lt"/>
              <a:buAutoNum type="arabicPeriod"/>
            </a:pPr>
            <a:r>
              <a:rPr lang="en-US" b="0" dirty="0"/>
              <a:t>“Peter Shames was requested to work with the Secretariat to create a process description for transitioning the existing CCSDS website information (contacts and organization) into SANA. The process should also describe specific role and responsibilities of the appropriate stakeholders (process-owners) who will be responsible for updating and maintaining accuracy of the information.”</a:t>
            </a:r>
          </a:p>
          <a:p>
            <a:pPr marL="803275" lvl="1" indent="-457200">
              <a:buFont typeface="+mj-lt"/>
              <a:buAutoNum type="arabicPeriod"/>
            </a:pPr>
            <a:endParaRPr lang="en-US" sz="2400" b="0" dirty="0"/>
          </a:p>
          <a:p>
            <a:pPr marL="803275" lvl="1" indent="-457200">
              <a:buFont typeface="+mj-lt"/>
              <a:buAutoNum type="arabicPeriod"/>
            </a:pPr>
            <a:r>
              <a:rPr lang="en-US" sz="2400" b="0" dirty="0"/>
              <a:t>Which we interpreted as:</a:t>
            </a:r>
          </a:p>
          <a:p>
            <a:pPr marL="1149350" lvl="2" indent="-457200">
              <a:buFont typeface="+mj-lt"/>
              <a:buAutoNum type="arabicPeriod"/>
            </a:pPr>
            <a:r>
              <a:rPr lang="en-US" sz="2200" b="0" dirty="0"/>
              <a:t>Who</a:t>
            </a:r>
          </a:p>
          <a:p>
            <a:pPr marL="1149350" lvl="2" indent="-457200">
              <a:buFont typeface="+mj-lt"/>
              <a:buAutoNum type="arabicPeriod"/>
            </a:pPr>
            <a:r>
              <a:rPr lang="en-US" sz="2200" b="0" dirty="0"/>
              <a:t>How</a:t>
            </a:r>
          </a:p>
          <a:p>
            <a:pPr marL="1149350" lvl="2" indent="-457200">
              <a:buFont typeface="+mj-lt"/>
              <a:buAutoNum type="arabicPeriod"/>
            </a:pPr>
            <a:r>
              <a:rPr lang="en-US" sz="2200" b="0" dirty="0"/>
              <a:t>When</a:t>
            </a:r>
          </a:p>
        </p:txBody>
      </p:sp>
    </p:spTree>
    <p:extLst>
      <p:ext uri="{BB962C8B-B14F-4D97-AF65-F5344CB8AC3E}">
        <p14:creationId xmlns:p14="http://schemas.microsoft.com/office/powerpoint/2010/main" val="7819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4767B1-9505-9541-8B26-29E15DCAB875}"/>
              </a:ext>
            </a:extLst>
          </p:cNvPr>
          <p:cNvSpPr>
            <a:spLocks noGrp="1"/>
          </p:cNvSpPr>
          <p:nvPr>
            <p:ph type="title"/>
          </p:nvPr>
        </p:nvSpPr>
        <p:spPr/>
        <p:txBody>
          <a:bodyPr/>
          <a:lstStyle/>
          <a:p>
            <a:r>
              <a:rPr lang="en-US" dirty="0"/>
              <a:t>SANA Implementation Options (from Oct 2018) </a:t>
            </a:r>
          </a:p>
        </p:txBody>
      </p:sp>
      <p:graphicFrame>
        <p:nvGraphicFramePr>
          <p:cNvPr id="5" name="Content Placeholder 4">
            <a:extLst>
              <a:ext uri="{FF2B5EF4-FFF2-40B4-BE49-F238E27FC236}">
                <a16:creationId xmlns:a16="http://schemas.microsoft.com/office/drawing/2014/main" id="{2E89F77D-07CD-E840-A9B5-A6C9B0C0664C}"/>
              </a:ext>
            </a:extLst>
          </p:cNvPr>
          <p:cNvGraphicFramePr>
            <a:graphicFrameLocks noGrp="1"/>
          </p:cNvGraphicFramePr>
          <p:nvPr>
            <p:ph idx="1"/>
            <p:extLst>
              <p:ext uri="{D42A27DB-BD31-4B8C-83A1-F6EECF244321}">
                <p14:modId xmlns:p14="http://schemas.microsoft.com/office/powerpoint/2010/main" val="3613139351"/>
              </p:ext>
            </p:extLst>
          </p:nvPr>
        </p:nvGraphicFramePr>
        <p:xfrm>
          <a:off x="522514" y="846137"/>
          <a:ext cx="10841832" cy="582676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1767535296"/>
                    </a:ext>
                  </a:extLst>
                </a:gridCol>
                <a:gridCol w="5431632">
                  <a:extLst>
                    <a:ext uri="{9D8B030D-6E8A-4147-A177-3AD203B41FA5}">
                      <a16:colId xmlns:a16="http://schemas.microsoft.com/office/drawing/2014/main" val="1089292037"/>
                    </a:ext>
                  </a:extLst>
                </a:gridCol>
              </a:tblGrid>
              <a:tr h="370840">
                <a:tc>
                  <a:txBody>
                    <a:bodyPr/>
                    <a:lstStyle/>
                    <a:p>
                      <a:r>
                        <a:rPr lang="en-US" sz="1600" dirty="0"/>
                        <a:t>Option 1: Move Org &amp; Contact to CCSDS CWE Website</a:t>
                      </a:r>
                    </a:p>
                  </a:txBody>
                  <a:tcPr/>
                </a:tc>
                <a:tc>
                  <a:txBody>
                    <a:bodyPr/>
                    <a:lstStyle/>
                    <a:p>
                      <a:r>
                        <a:rPr lang="en-US" sz="1600" dirty="0"/>
                        <a:t>Option 2: Leave Org &amp; Contact in SANA, fix CCSDS website to reference in place</a:t>
                      </a:r>
                    </a:p>
                  </a:txBody>
                  <a:tcPr/>
                </a:tc>
                <a:extLst>
                  <a:ext uri="{0D108BD9-81ED-4DB2-BD59-A6C34878D82A}">
                    <a16:rowId xmlns:a16="http://schemas.microsoft.com/office/drawing/2014/main" val="1352597936"/>
                  </a:ext>
                </a:extLst>
              </a:tr>
              <a:tr h="370840">
                <a:tc>
                  <a:txBody>
                    <a:bodyPr/>
                    <a:lstStyle/>
                    <a:p>
                      <a:r>
                        <a:rPr lang="en-US" sz="1600" u="sng" dirty="0"/>
                        <a:t>Ensure that the data is clean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t>Ensure that the data is clean</a:t>
                      </a:r>
                    </a:p>
                  </a:txBody>
                  <a:tcPr/>
                </a:tc>
                <a:extLst>
                  <a:ext uri="{0D108BD9-81ED-4DB2-BD59-A6C34878D82A}">
                    <a16:rowId xmlns:a16="http://schemas.microsoft.com/office/drawing/2014/main" val="493364075"/>
                  </a:ext>
                </a:extLst>
              </a:tr>
              <a:tr h="370840">
                <a:tc>
                  <a:txBody>
                    <a:bodyPr/>
                    <a:lstStyle/>
                    <a:p>
                      <a:r>
                        <a:rPr lang="en-US" sz="1600" dirty="0">
                          <a:solidFill>
                            <a:srgbClr val="FF0000"/>
                          </a:solidFill>
                        </a:rPr>
                        <a:t>Design new Organizations database in CWE</a:t>
                      </a:r>
                    </a:p>
                  </a:txBody>
                  <a:tcPr/>
                </a:tc>
                <a:tc>
                  <a:txBody>
                    <a:bodyPr/>
                    <a:lstStyle/>
                    <a:p>
                      <a:r>
                        <a:rPr lang="en-US" sz="1600" dirty="0"/>
                        <a:t>N/A</a:t>
                      </a:r>
                    </a:p>
                  </a:txBody>
                  <a:tcPr/>
                </a:tc>
                <a:extLst>
                  <a:ext uri="{0D108BD9-81ED-4DB2-BD59-A6C34878D82A}">
                    <a16:rowId xmlns:a16="http://schemas.microsoft.com/office/drawing/2014/main" val="35830092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Design new Contacts database in CWE</a:t>
                      </a:r>
                    </a:p>
                  </a:txBody>
                  <a:tcPr/>
                </a:tc>
                <a:tc>
                  <a:txBody>
                    <a:bodyPr/>
                    <a:lstStyle/>
                    <a:p>
                      <a:r>
                        <a:rPr lang="en-US" sz="1600" dirty="0"/>
                        <a:t>N/A</a:t>
                      </a:r>
                    </a:p>
                  </a:txBody>
                  <a:tcPr/>
                </a:tc>
                <a:extLst>
                  <a:ext uri="{0D108BD9-81ED-4DB2-BD59-A6C34878D82A}">
                    <a16:rowId xmlns:a16="http://schemas.microsoft.com/office/drawing/2014/main" val="2775709616"/>
                  </a:ext>
                </a:extLst>
              </a:tr>
              <a:tr h="370840">
                <a:tc>
                  <a:txBody>
                    <a:bodyPr/>
                    <a:lstStyle/>
                    <a:p>
                      <a:r>
                        <a:rPr lang="en-US" sz="1600" dirty="0">
                          <a:solidFill>
                            <a:srgbClr val="FF0000"/>
                          </a:solidFill>
                        </a:rPr>
                        <a:t>Implement and test the new databases</a:t>
                      </a:r>
                    </a:p>
                  </a:txBody>
                  <a:tcPr/>
                </a:tc>
                <a:tc>
                  <a:txBody>
                    <a:bodyPr/>
                    <a:lstStyle/>
                    <a:p>
                      <a:r>
                        <a:rPr lang="en-US" sz="1600" dirty="0"/>
                        <a:t>N/A</a:t>
                      </a:r>
                    </a:p>
                  </a:txBody>
                  <a:tcPr/>
                </a:tc>
                <a:extLst>
                  <a:ext uri="{0D108BD9-81ED-4DB2-BD59-A6C34878D82A}">
                    <a16:rowId xmlns:a16="http://schemas.microsoft.com/office/drawing/2014/main" val="2990845308"/>
                  </a:ext>
                </a:extLst>
              </a:tr>
              <a:tr h="370840">
                <a:tc>
                  <a:txBody>
                    <a:bodyPr/>
                    <a:lstStyle/>
                    <a:p>
                      <a:r>
                        <a:rPr lang="en-US" sz="1600" dirty="0">
                          <a:solidFill>
                            <a:srgbClr val="FF0000"/>
                          </a:solidFill>
                        </a:rPr>
                        <a:t>Implement and test the new HTTP/REST interfaces</a:t>
                      </a:r>
                    </a:p>
                  </a:txBody>
                  <a:tcPr/>
                </a:tc>
                <a:tc>
                  <a:txBody>
                    <a:bodyPr/>
                    <a:lstStyle/>
                    <a:p>
                      <a:r>
                        <a:rPr lang="en-US" sz="1600" dirty="0"/>
                        <a:t>N/A</a:t>
                      </a:r>
                    </a:p>
                  </a:txBody>
                  <a:tcPr/>
                </a:tc>
                <a:extLst>
                  <a:ext uri="{0D108BD9-81ED-4DB2-BD59-A6C34878D82A}">
                    <a16:rowId xmlns:a16="http://schemas.microsoft.com/office/drawing/2014/main" val="2358805384"/>
                  </a:ext>
                </a:extLst>
              </a:tr>
              <a:tr h="370840">
                <a:tc>
                  <a:txBody>
                    <a:bodyPr/>
                    <a:lstStyle/>
                    <a:p>
                      <a:r>
                        <a:rPr lang="en-US" sz="1600" dirty="0"/>
                        <a:t>Parse the CWE “Contacts” flat file into Contacts and Organizations</a:t>
                      </a:r>
                    </a:p>
                  </a:txBody>
                  <a:tcPr/>
                </a:tc>
                <a:tc>
                  <a:txBody>
                    <a:bodyPr/>
                    <a:lstStyle/>
                    <a:p>
                      <a:r>
                        <a:rPr lang="en-US" sz="1600" dirty="0"/>
                        <a:t>Must do this same work</a:t>
                      </a:r>
                    </a:p>
                  </a:txBody>
                  <a:tcPr/>
                </a:tc>
                <a:extLst>
                  <a:ext uri="{0D108BD9-81ED-4DB2-BD59-A6C34878D82A}">
                    <a16:rowId xmlns:a16="http://schemas.microsoft.com/office/drawing/2014/main" val="1066166786"/>
                  </a:ext>
                </a:extLst>
              </a:tr>
              <a:tr h="189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Parse the “CWE” flat file into Contacts and Organizations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Must do this same work</a:t>
                      </a:r>
                    </a:p>
                  </a:txBody>
                  <a:tcPr/>
                </a:tc>
                <a:extLst>
                  <a:ext uri="{0D108BD9-81ED-4DB2-BD59-A6C34878D82A}">
                    <a16:rowId xmlns:a16="http://schemas.microsoft.com/office/drawing/2014/main" val="3613200175"/>
                  </a:ext>
                </a:extLst>
              </a:tr>
              <a:tr h="370840">
                <a:tc>
                  <a:txBody>
                    <a:bodyPr/>
                    <a:lstStyle/>
                    <a:p>
                      <a:r>
                        <a:rPr lang="en-US" sz="1600" dirty="0"/>
                        <a:t>Migrate the Contacts and Organizations into the new CWE databases, assign OIDs</a:t>
                      </a:r>
                    </a:p>
                  </a:txBody>
                  <a:tcPr/>
                </a:tc>
                <a:tc>
                  <a:txBody>
                    <a:bodyPr/>
                    <a:lstStyle/>
                    <a:p>
                      <a:r>
                        <a:rPr lang="en-US" sz="1600" dirty="0"/>
                        <a:t>Integrate the CWE Organizations &amp; Contacts databases into the SANA database, assign OIDs</a:t>
                      </a:r>
                    </a:p>
                  </a:txBody>
                  <a:tcPr/>
                </a:tc>
                <a:extLst>
                  <a:ext uri="{0D108BD9-81ED-4DB2-BD59-A6C34878D82A}">
                    <a16:rowId xmlns:a16="http://schemas.microsoft.com/office/drawing/2014/main" val="3020216510"/>
                  </a:ext>
                </a:extLst>
              </a:tr>
              <a:tr h="370840">
                <a:tc>
                  <a:txBody>
                    <a:bodyPr/>
                    <a:lstStyle/>
                    <a:p>
                      <a:r>
                        <a:rPr lang="en-US" sz="1600" dirty="0">
                          <a:solidFill>
                            <a:srgbClr val="FF0000"/>
                          </a:solidFill>
                        </a:rPr>
                        <a:t>Integrate the SANA Organizations &amp; Contacts databases into the CWE, including all OIDs and linking tables</a:t>
                      </a:r>
                    </a:p>
                  </a:txBody>
                  <a:tcPr/>
                </a:tc>
                <a:tc>
                  <a:txBody>
                    <a:bodyPr/>
                    <a:lstStyle/>
                    <a:p>
                      <a:r>
                        <a:rPr lang="en-US" sz="1600" dirty="0"/>
                        <a:t>N/A</a:t>
                      </a:r>
                    </a:p>
                  </a:txBody>
                  <a:tcPr/>
                </a:tc>
                <a:extLst>
                  <a:ext uri="{0D108BD9-81ED-4DB2-BD59-A6C34878D82A}">
                    <a16:rowId xmlns:a16="http://schemas.microsoft.com/office/drawing/2014/main" val="2594331837"/>
                  </a:ext>
                </a:extLst>
              </a:tr>
              <a:tr h="370840">
                <a:tc>
                  <a:txBody>
                    <a:bodyPr/>
                    <a:lstStyle/>
                    <a:p>
                      <a:r>
                        <a:rPr lang="en-US" sz="1600" dirty="0">
                          <a:solidFill>
                            <a:srgbClr val="FF0000"/>
                          </a:solidFill>
                        </a:rPr>
                        <a:t>Test the links between the CWE and the rest of SANA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a:t>
                      </a:r>
                    </a:p>
                  </a:txBody>
                  <a:tcPr/>
                </a:tc>
                <a:extLst>
                  <a:ext uri="{0D108BD9-81ED-4DB2-BD59-A6C34878D82A}">
                    <a16:rowId xmlns:a16="http://schemas.microsoft.com/office/drawing/2014/main" val="723310706"/>
                  </a:ext>
                </a:extLst>
              </a:tr>
              <a:tr h="370840">
                <a:tc>
                  <a:txBody>
                    <a:bodyPr/>
                    <a:lstStyle/>
                    <a:p>
                      <a:r>
                        <a:rPr lang="en-US" sz="1600" dirty="0"/>
                        <a:t>Edit &amp; test the CWE web pages to point to new CWE database</a:t>
                      </a:r>
                    </a:p>
                  </a:txBody>
                  <a:tcPr/>
                </a:tc>
                <a:tc>
                  <a:txBody>
                    <a:bodyPr/>
                    <a:lstStyle/>
                    <a:p>
                      <a:r>
                        <a:rPr lang="en-US" sz="1600" dirty="0"/>
                        <a:t>Edit and test CWE web pages to point to SANA databases</a:t>
                      </a:r>
                    </a:p>
                  </a:txBody>
                  <a:tcPr/>
                </a:tc>
                <a:extLst>
                  <a:ext uri="{0D108BD9-81ED-4DB2-BD59-A6C34878D82A}">
                    <a16:rowId xmlns:a16="http://schemas.microsoft.com/office/drawing/2014/main" val="3839426871"/>
                  </a:ext>
                </a:extLst>
              </a:tr>
              <a:tr h="370840">
                <a:tc>
                  <a:txBody>
                    <a:bodyPr/>
                    <a:lstStyle/>
                    <a:p>
                      <a:r>
                        <a:rPr lang="en-US" sz="1600" dirty="0">
                          <a:solidFill>
                            <a:srgbClr val="FF0000"/>
                          </a:solidFill>
                        </a:rPr>
                        <a:t>Test the SANA links to ensure that nothing is broken</a:t>
                      </a:r>
                    </a:p>
                  </a:txBody>
                  <a:tcPr/>
                </a:tc>
                <a:tc>
                  <a:txBody>
                    <a:bodyPr/>
                    <a:lstStyle/>
                    <a:p>
                      <a:r>
                        <a:rPr lang="en-US" sz="1600" dirty="0"/>
                        <a:t>N/A</a:t>
                      </a:r>
                    </a:p>
                  </a:txBody>
                  <a:tcPr/>
                </a:tc>
                <a:extLst>
                  <a:ext uri="{0D108BD9-81ED-4DB2-BD59-A6C34878D82A}">
                    <a16:rowId xmlns:a16="http://schemas.microsoft.com/office/drawing/2014/main" val="1420588940"/>
                  </a:ext>
                </a:extLst>
              </a:tr>
            </a:tbl>
          </a:graphicData>
        </a:graphic>
      </p:graphicFrame>
    </p:spTree>
    <p:extLst>
      <p:ext uri="{BB962C8B-B14F-4D97-AF65-F5344CB8AC3E}">
        <p14:creationId xmlns:p14="http://schemas.microsoft.com/office/powerpoint/2010/main" val="285224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4767B1-9505-9541-8B26-29E15DCAB875}"/>
              </a:ext>
            </a:extLst>
          </p:cNvPr>
          <p:cNvSpPr>
            <a:spLocks noGrp="1"/>
          </p:cNvSpPr>
          <p:nvPr>
            <p:ph type="title"/>
          </p:nvPr>
        </p:nvSpPr>
        <p:spPr/>
        <p:txBody>
          <a:bodyPr/>
          <a:lstStyle/>
          <a:p>
            <a:r>
              <a:rPr lang="en-US" dirty="0"/>
              <a:t>SANA Implementation Options (</a:t>
            </a:r>
            <a:r>
              <a:rPr lang="en-US" dirty="0">
                <a:solidFill>
                  <a:srgbClr val="00B050"/>
                </a:solidFill>
              </a:rPr>
              <a:t>as executed</a:t>
            </a:r>
            <a:r>
              <a:rPr lang="en-US" dirty="0"/>
              <a:t>) </a:t>
            </a:r>
          </a:p>
        </p:txBody>
      </p:sp>
      <p:graphicFrame>
        <p:nvGraphicFramePr>
          <p:cNvPr id="5" name="Content Placeholder 4">
            <a:extLst>
              <a:ext uri="{FF2B5EF4-FFF2-40B4-BE49-F238E27FC236}">
                <a16:creationId xmlns:a16="http://schemas.microsoft.com/office/drawing/2014/main" id="{2E89F77D-07CD-E840-A9B5-A6C9B0C0664C}"/>
              </a:ext>
            </a:extLst>
          </p:cNvPr>
          <p:cNvGraphicFramePr>
            <a:graphicFrameLocks noGrp="1"/>
          </p:cNvGraphicFramePr>
          <p:nvPr>
            <p:ph idx="1"/>
            <p:extLst>
              <p:ext uri="{D42A27DB-BD31-4B8C-83A1-F6EECF244321}">
                <p14:modId xmlns:p14="http://schemas.microsoft.com/office/powerpoint/2010/main" val="2213054351"/>
              </p:ext>
            </p:extLst>
          </p:nvPr>
        </p:nvGraphicFramePr>
        <p:xfrm>
          <a:off x="609600" y="822960"/>
          <a:ext cx="10841832" cy="603504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1767535296"/>
                    </a:ext>
                  </a:extLst>
                </a:gridCol>
                <a:gridCol w="5431632">
                  <a:extLst>
                    <a:ext uri="{9D8B030D-6E8A-4147-A177-3AD203B41FA5}">
                      <a16:colId xmlns:a16="http://schemas.microsoft.com/office/drawing/2014/main" val="1089292037"/>
                    </a:ext>
                  </a:extLst>
                </a:gridCol>
              </a:tblGrid>
              <a:tr h="370840">
                <a:tc>
                  <a:txBody>
                    <a:bodyPr/>
                    <a:lstStyle/>
                    <a:p>
                      <a:r>
                        <a:rPr lang="en-US" sz="1600" dirty="0">
                          <a:solidFill>
                            <a:schemeClr val="bg1">
                              <a:lumMod val="65000"/>
                            </a:schemeClr>
                          </a:solidFill>
                        </a:rPr>
                        <a:t>Option 1: Move Org &amp; Contact to CCSDS CWE Website</a:t>
                      </a:r>
                    </a:p>
                  </a:txBody>
                  <a:tcPr/>
                </a:tc>
                <a:tc>
                  <a:txBody>
                    <a:bodyPr/>
                    <a:lstStyle/>
                    <a:p>
                      <a:r>
                        <a:rPr lang="en-US" sz="1600" dirty="0"/>
                        <a:t>Option 2: Leave Org &amp; Contact in SANA, fix CCSDS website to reference in place</a:t>
                      </a:r>
                    </a:p>
                  </a:txBody>
                  <a:tcPr/>
                </a:tc>
                <a:extLst>
                  <a:ext uri="{0D108BD9-81ED-4DB2-BD59-A6C34878D82A}">
                    <a16:rowId xmlns:a16="http://schemas.microsoft.com/office/drawing/2014/main" val="1352597936"/>
                  </a:ext>
                </a:extLst>
              </a:tr>
              <a:tr h="370840">
                <a:tc>
                  <a:txBody>
                    <a:bodyPr/>
                    <a:lstStyle/>
                    <a:p>
                      <a:r>
                        <a:rPr lang="en-US" sz="1600" u="sng" dirty="0">
                          <a:solidFill>
                            <a:schemeClr val="bg1">
                              <a:lumMod val="65000"/>
                            </a:schemeClr>
                          </a:solidFill>
                        </a:rPr>
                        <a:t>Ensure that the data is clean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t>Ensure that the data is clean (</a:t>
                      </a:r>
                      <a:r>
                        <a:rPr lang="en-US" sz="1600" u="sng" dirty="0">
                          <a:solidFill>
                            <a:srgbClr val="00B050"/>
                          </a:solidFill>
                        </a:rPr>
                        <a:t>Secretariat</a:t>
                      </a:r>
                      <a:r>
                        <a:rPr lang="en-US" sz="1600" u="sng" dirty="0"/>
                        <a:t>)</a:t>
                      </a:r>
                    </a:p>
                  </a:txBody>
                  <a:tcPr/>
                </a:tc>
                <a:extLst>
                  <a:ext uri="{0D108BD9-81ED-4DB2-BD59-A6C34878D82A}">
                    <a16:rowId xmlns:a16="http://schemas.microsoft.com/office/drawing/2014/main" val="493364075"/>
                  </a:ext>
                </a:extLst>
              </a:tr>
              <a:tr h="370840">
                <a:tc>
                  <a:txBody>
                    <a:bodyPr/>
                    <a:lstStyle/>
                    <a:p>
                      <a:r>
                        <a:rPr lang="en-US" sz="1600" dirty="0">
                          <a:solidFill>
                            <a:schemeClr val="bg1">
                              <a:lumMod val="65000"/>
                            </a:schemeClr>
                          </a:solidFill>
                        </a:rPr>
                        <a:t>Design new Organizations database in CWE</a:t>
                      </a:r>
                    </a:p>
                  </a:txBody>
                  <a:tcPr/>
                </a:tc>
                <a:tc>
                  <a:txBody>
                    <a:bodyPr/>
                    <a:lstStyle/>
                    <a:p>
                      <a:r>
                        <a:rPr lang="en-US" sz="1600" dirty="0"/>
                        <a:t>N/A (</a:t>
                      </a:r>
                      <a:r>
                        <a:rPr lang="en-US" sz="1600" dirty="0">
                          <a:solidFill>
                            <a:srgbClr val="00B050"/>
                          </a:solidFill>
                        </a:rPr>
                        <a:t>added new Sponsor field</a:t>
                      </a:r>
                      <a:r>
                        <a:rPr lang="en-US" sz="1600" dirty="0"/>
                        <a:t>)</a:t>
                      </a:r>
                    </a:p>
                  </a:txBody>
                  <a:tcPr/>
                </a:tc>
                <a:extLst>
                  <a:ext uri="{0D108BD9-81ED-4DB2-BD59-A6C34878D82A}">
                    <a16:rowId xmlns:a16="http://schemas.microsoft.com/office/drawing/2014/main" val="35830092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1">
                              <a:lumMod val="65000"/>
                            </a:schemeClr>
                          </a:solidFill>
                        </a:rPr>
                        <a:t>Design new Contacts database in CWE</a:t>
                      </a:r>
                    </a:p>
                  </a:txBody>
                  <a:tcPr/>
                </a:tc>
                <a:tc>
                  <a:txBody>
                    <a:bodyPr/>
                    <a:lstStyle/>
                    <a:p>
                      <a:r>
                        <a:rPr lang="en-US" sz="1600" dirty="0"/>
                        <a:t>N/A (</a:t>
                      </a:r>
                      <a:r>
                        <a:rPr lang="en-US" sz="1600" dirty="0">
                          <a:solidFill>
                            <a:srgbClr val="00B050"/>
                          </a:solidFill>
                        </a:rPr>
                        <a:t>added new Sponsor field</a:t>
                      </a:r>
                      <a:r>
                        <a:rPr lang="en-US" sz="1600" dirty="0"/>
                        <a:t>)</a:t>
                      </a:r>
                    </a:p>
                  </a:txBody>
                  <a:tcPr/>
                </a:tc>
                <a:extLst>
                  <a:ext uri="{0D108BD9-81ED-4DB2-BD59-A6C34878D82A}">
                    <a16:rowId xmlns:a16="http://schemas.microsoft.com/office/drawing/2014/main" val="2775709616"/>
                  </a:ext>
                </a:extLst>
              </a:tr>
              <a:tr h="370840">
                <a:tc>
                  <a:txBody>
                    <a:bodyPr/>
                    <a:lstStyle/>
                    <a:p>
                      <a:r>
                        <a:rPr lang="en-US" sz="1600" dirty="0">
                          <a:solidFill>
                            <a:schemeClr val="bg1">
                              <a:lumMod val="65000"/>
                            </a:schemeClr>
                          </a:solidFill>
                        </a:rPr>
                        <a:t>Implement and test the new databases</a:t>
                      </a:r>
                    </a:p>
                  </a:txBody>
                  <a:tcPr/>
                </a:tc>
                <a:tc>
                  <a:txBody>
                    <a:bodyPr/>
                    <a:lstStyle/>
                    <a:p>
                      <a:r>
                        <a:rPr lang="en-US" sz="1600" dirty="0"/>
                        <a:t>N/A (</a:t>
                      </a:r>
                      <a:r>
                        <a:rPr lang="en-US" sz="1600" dirty="0">
                          <a:solidFill>
                            <a:srgbClr val="00B050"/>
                          </a:solidFill>
                        </a:rPr>
                        <a:t>verified that changes work</a:t>
                      </a:r>
                      <a:r>
                        <a:rPr lang="en-US" sz="1600" dirty="0"/>
                        <a:t>)</a:t>
                      </a:r>
                    </a:p>
                  </a:txBody>
                  <a:tcPr/>
                </a:tc>
                <a:extLst>
                  <a:ext uri="{0D108BD9-81ED-4DB2-BD59-A6C34878D82A}">
                    <a16:rowId xmlns:a16="http://schemas.microsoft.com/office/drawing/2014/main" val="2990845308"/>
                  </a:ext>
                </a:extLst>
              </a:tr>
              <a:tr h="370840">
                <a:tc>
                  <a:txBody>
                    <a:bodyPr/>
                    <a:lstStyle/>
                    <a:p>
                      <a:r>
                        <a:rPr lang="en-US" sz="1600" dirty="0">
                          <a:solidFill>
                            <a:schemeClr val="bg1">
                              <a:lumMod val="65000"/>
                            </a:schemeClr>
                          </a:solidFill>
                        </a:rPr>
                        <a:t>Implement and test the new HTTP/REST interfaces</a:t>
                      </a:r>
                    </a:p>
                  </a:txBody>
                  <a:tcPr/>
                </a:tc>
                <a:tc>
                  <a:txBody>
                    <a:bodyPr/>
                    <a:lstStyle/>
                    <a:p>
                      <a:r>
                        <a:rPr lang="en-US" sz="1600" dirty="0"/>
                        <a:t>N/A (</a:t>
                      </a:r>
                      <a:r>
                        <a:rPr lang="en-US" sz="1600" dirty="0">
                          <a:solidFill>
                            <a:srgbClr val="00B050"/>
                          </a:solidFill>
                        </a:rPr>
                        <a:t>verified that controlled access for Secretariat works</a:t>
                      </a:r>
                      <a:r>
                        <a:rPr lang="en-US" sz="1600" dirty="0"/>
                        <a:t>)</a:t>
                      </a:r>
                    </a:p>
                  </a:txBody>
                  <a:tcPr/>
                </a:tc>
                <a:extLst>
                  <a:ext uri="{0D108BD9-81ED-4DB2-BD59-A6C34878D82A}">
                    <a16:rowId xmlns:a16="http://schemas.microsoft.com/office/drawing/2014/main" val="2358805384"/>
                  </a:ext>
                </a:extLst>
              </a:tr>
              <a:tr h="370840">
                <a:tc>
                  <a:txBody>
                    <a:bodyPr/>
                    <a:lstStyle/>
                    <a:p>
                      <a:r>
                        <a:rPr lang="en-US" sz="1600" dirty="0">
                          <a:solidFill>
                            <a:schemeClr val="bg1">
                              <a:lumMod val="65000"/>
                            </a:schemeClr>
                          </a:solidFill>
                        </a:rPr>
                        <a:t>Parse the CWE “Contacts” flat file into Contacts and Organizations</a:t>
                      </a:r>
                    </a:p>
                  </a:txBody>
                  <a:tcPr/>
                </a:tc>
                <a:tc>
                  <a:txBody>
                    <a:bodyPr/>
                    <a:lstStyle/>
                    <a:p>
                      <a:r>
                        <a:rPr lang="en-US" sz="1600" dirty="0">
                          <a:solidFill>
                            <a:srgbClr val="00B050"/>
                          </a:solidFill>
                        </a:rPr>
                        <a:t>Done</a:t>
                      </a:r>
                    </a:p>
                  </a:txBody>
                  <a:tcPr/>
                </a:tc>
                <a:extLst>
                  <a:ext uri="{0D108BD9-81ED-4DB2-BD59-A6C34878D82A}">
                    <a16:rowId xmlns:a16="http://schemas.microsoft.com/office/drawing/2014/main" val="1066166786"/>
                  </a:ext>
                </a:extLst>
              </a:tr>
              <a:tr h="189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1">
                              <a:lumMod val="65000"/>
                            </a:schemeClr>
                          </a:solidFill>
                        </a:rPr>
                        <a:t>Parse the “CWE” flat file into Contacts and Organizations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B050"/>
                          </a:solidFill>
                        </a:rPr>
                        <a:t>Done</a:t>
                      </a:r>
                    </a:p>
                  </a:txBody>
                  <a:tcPr/>
                </a:tc>
                <a:extLst>
                  <a:ext uri="{0D108BD9-81ED-4DB2-BD59-A6C34878D82A}">
                    <a16:rowId xmlns:a16="http://schemas.microsoft.com/office/drawing/2014/main" val="3613200175"/>
                  </a:ext>
                </a:extLst>
              </a:tr>
              <a:tr h="370840">
                <a:tc>
                  <a:txBody>
                    <a:bodyPr/>
                    <a:lstStyle/>
                    <a:p>
                      <a:r>
                        <a:rPr lang="en-US" sz="1600" dirty="0">
                          <a:solidFill>
                            <a:schemeClr val="bg1">
                              <a:lumMod val="65000"/>
                            </a:schemeClr>
                          </a:solidFill>
                        </a:rPr>
                        <a:t>Migrate the Contacts and Organizations into the new CWE databases, assign OIDs</a:t>
                      </a:r>
                    </a:p>
                  </a:txBody>
                  <a:tcPr/>
                </a:tc>
                <a:tc>
                  <a:txBody>
                    <a:bodyPr/>
                    <a:lstStyle/>
                    <a:p>
                      <a:r>
                        <a:rPr lang="en-US" sz="1600" dirty="0"/>
                        <a:t>Integrate the CWE Organizations &amp; Contacts databases into the SANA database, assign OIDs </a:t>
                      </a:r>
                      <a:r>
                        <a:rPr lang="en-US" sz="1600" dirty="0">
                          <a:solidFill>
                            <a:srgbClr val="00B050"/>
                          </a:solidFill>
                        </a:rPr>
                        <a:t>Done</a:t>
                      </a:r>
                    </a:p>
                  </a:txBody>
                  <a:tcPr/>
                </a:tc>
                <a:extLst>
                  <a:ext uri="{0D108BD9-81ED-4DB2-BD59-A6C34878D82A}">
                    <a16:rowId xmlns:a16="http://schemas.microsoft.com/office/drawing/2014/main" val="3020216510"/>
                  </a:ext>
                </a:extLst>
              </a:tr>
              <a:tr h="370840">
                <a:tc>
                  <a:txBody>
                    <a:bodyPr/>
                    <a:lstStyle/>
                    <a:p>
                      <a:r>
                        <a:rPr lang="en-US" sz="1600" dirty="0">
                          <a:solidFill>
                            <a:schemeClr val="bg1">
                              <a:lumMod val="65000"/>
                            </a:schemeClr>
                          </a:solidFill>
                        </a:rPr>
                        <a:t>Integrate the SANA Organizations &amp; Contacts databases into the CWE, including all OIDs and linking tables</a:t>
                      </a:r>
                    </a:p>
                  </a:txBody>
                  <a:tcPr/>
                </a:tc>
                <a:tc>
                  <a:txBody>
                    <a:bodyPr/>
                    <a:lstStyle/>
                    <a:p>
                      <a:r>
                        <a:rPr lang="en-US" sz="1600" dirty="0">
                          <a:solidFill>
                            <a:srgbClr val="00B050"/>
                          </a:solidFill>
                        </a:rPr>
                        <a:t>Beta web pages completed and demonstrated</a:t>
                      </a:r>
                    </a:p>
                  </a:txBody>
                  <a:tcPr/>
                </a:tc>
                <a:extLst>
                  <a:ext uri="{0D108BD9-81ED-4DB2-BD59-A6C34878D82A}">
                    <a16:rowId xmlns:a16="http://schemas.microsoft.com/office/drawing/2014/main" val="2594331837"/>
                  </a:ext>
                </a:extLst>
              </a:tr>
              <a:tr h="370840">
                <a:tc>
                  <a:txBody>
                    <a:bodyPr/>
                    <a:lstStyle/>
                    <a:p>
                      <a:r>
                        <a:rPr lang="en-US" sz="1600" dirty="0">
                          <a:solidFill>
                            <a:schemeClr val="bg1">
                              <a:lumMod val="65000"/>
                            </a:schemeClr>
                          </a:solidFill>
                        </a:rPr>
                        <a:t>Test the links between the CWE and the rest of SANA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B050"/>
                          </a:solidFill>
                        </a:rPr>
                        <a:t>Dynamic table load required some new CCSDS website coding</a:t>
                      </a:r>
                    </a:p>
                  </a:txBody>
                  <a:tcPr/>
                </a:tc>
                <a:extLst>
                  <a:ext uri="{0D108BD9-81ED-4DB2-BD59-A6C34878D82A}">
                    <a16:rowId xmlns:a16="http://schemas.microsoft.com/office/drawing/2014/main" val="723310706"/>
                  </a:ext>
                </a:extLst>
              </a:tr>
              <a:tr h="370840">
                <a:tc>
                  <a:txBody>
                    <a:bodyPr/>
                    <a:lstStyle/>
                    <a:p>
                      <a:r>
                        <a:rPr lang="en-US" sz="1600" dirty="0">
                          <a:solidFill>
                            <a:schemeClr val="bg1">
                              <a:lumMod val="65000"/>
                            </a:schemeClr>
                          </a:solidFill>
                        </a:rPr>
                        <a:t>Edit &amp; test the CWE web pages to point to new CWE database</a:t>
                      </a:r>
                    </a:p>
                  </a:txBody>
                  <a:tcPr/>
                </a:tc>
                <a:tc>
                  <a:txBody>
                    <a:bodyPr/>
                    <a:lstStyle/>
                    <a:p>
                      <a:r>
                        <a:rPr lang="en-US" sz="1600" dirty="0">
                          <a:solidFill>
                            <a:srgbClr val="00B050"/>
                          </a:solidFill>
                        </a:rPr>
                        <a:t>Edit and test CWE web pages to point to SANA databases</a:t>
                      </a:r>
                    </a:p>
                  </a:txBody>
                  <a:tcPr/>
                </a:tc>
                <a:extLst>
                  <a:ext uri="{0D108BD9-81ED-4DB2-BD59-A6C34878D82A}">
                    <a16:rowId xmlns:a16="http://schemas.microsoft.com/office/drawing/2014/main" val="3839426871"/>
                  </a:ext>
                </a:extLst>
              </a:tr>
              <a:tr h="370840">
                <a:tc>
                  <a:txBody>
                    <a:bodyPr/>
                    <a:lstStyle/>
                    <a:p>
                      <a:r>
                        <a:rPr lang="en-US" sz="1600" dirty="0">
                          <a:solidFill>
                            <a:schemeClr val="bg1">
                              <a:lumMod val="65000"/>
                            </a:schemeClr>
                          </a:solidFill>
                        </a:rPr>
                        <a:t>Test the SANA links to ensure that nothing is broken</a:t>
                      </a:r>
                    </a:p>
                  </a:txBody>
                  <a:tcPr/>
                </a:tc>
                <a:tc>
                  <a:txBody>
                    <a:bodyPr/>
                    <a:lstStyle/>
                    <a:p>
                      <a:r>
                        <a:rPr lang="en-US" sz="1600" dirty="0">
                          <a:solidFill>
                            <a:srgbClr val="00B050"/>
                          </a:solidFill>
                        </a:rPr>
                        <a:t>Testing identified some issues, but beta is now ready</a:t>
                      </a:r>
                    </a:p>
                  </a:txBody>
                  <a:tcPr/>
                </a:tc>
                <a:extLst>
                  <a:ext uri="{0D108BD9-81ED-4DB2-BD59-A6C34878D82A}">
                    <a16:rowId xmlns:a16="http://schemas.microsoft.com/office/drawing/2014/main" val="1420588940"/>
                  </a:ext>
                </a:extLst>
              </a:tr>
            </a:tbl>
          </a:graphicData>
        </a:graphic>
      </p:graphicFrame>
    </p:spTree>
    <p:extLst>
      <p:ext uri="{BB962C8B-B14F-4D97-AF65-F5344CB8AC3E}">
        <p14:creationId xmlns:p14="http://schemas.microsoft.com/office/powerpoint/2010/main" val="364364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F1BB-537A-0045-881D-DE6975A42C57}"/>
              </a:ext>
            </a:extLst>
          </p:cNvPr>
          <p:cNvSpPr>
            <a:spLocks noGrp="1"/>
          </p:cNvSpPr>
          <p:nvPr>
            <p:ph type="title"/>
          </p:nvPr>
        </p:nvSpPr>
        <p:spPr/>
        <p:txBody>
          <a:bodyPr/>
          <a:lstStyle/>
          <a:p>
            <a:r>
              <a:rPr lang="en-US" dirty="0"/>
              <a:t>SANA Migration Process - Assumptions</a:t>
            </a:r>
          </a:p>
        </p:txBody>
      </p:sp>
      <p:sp>
        <p:nvSpPr>
          <p:cNvPr id="3" name="Content Placeholder 2">
            <a:extLst>
              <a:ext uri="{FF2B5EF4-FFF2-40B4-BE49-F238E27FC236}">
                <a16:creationId xmlns:a16="http://schemas.microsoft.com/office/drawing/2014/main" id="{467D4D8F-6237-8548-8DCD-222FCAB865E4}"/>
              </a:ext>
            </a:extLst>
          </p:cNvPr>
          <p:cNvSpPr>
            <a:spLocks noGrp="1"/>
          </p:cNvSpPr>
          <p:nvPr>
            <p:ph idx="1"/>
          </p:nvPr>
        </p:nvSpPr>
        <p:spPr>
          <a:xfrm>
            <a:off x="609600" y="1203435"/>
            <a:ext cx="10863100" cy="5001422"/>
          </a:xfrm>
        </p:spPr>
        <p:txBody>
          <a:bodyPr/>
          <a:lstStyle/>
          <a:p>
            <a:pPr>
              <a:buClr>
                <a:srgbClr val="00B050"/>
              </a:buClr>
              <a:buFont typeface="Wingdings" pitchFamily="2" charset="2"/>
              <a:buChar char="ü"/>
            </a:pPr>
            <a:r>
              <a:rPr lang="en-US" sz="2000" b="0" dirty="0"/>
              <a:t>Develop the plan with Secretariat and SANA operator prior to feeding back to CMC</a:t>
            </a:r>
          </a:p>
          <a:p>
            <a:pPr>
              <a:buClr>
                <a:srgbClr val="00B050"/>
              </a:buClr>
              <a:buFont typeface="Wingdings" pitchFamily="2" charset="2"/>
              <a:buChar char="ü"/>
            </a:pPr>
            <a:r>
              <a:rPr lang="en-US" sz="2000" b="0" dirty="0"/>
              <a:t>Assume that the SANA becomes the single authoritative source for all Organization and Contacts info and that the processes, and databases, defined in the RMP are what is used to store all data</a:t>
            </a:r>
          </a:p>
          <a:p>
            <a:pPr>
              <a:buClr>
                <a:srgbClr val="00B050"/>
              </a:buClr>
              <a:buFont typeface="Wingdings" pitchFamily="2" charset="2"/>
              <a:buChar char="ü"/>
            </a:pPr>
            <a:r>
              <a:rPr lang="en-US" sz="2000" b="0" dirty="0"/>
              <a:t>Assume that the SANA provides a set of controlled access web interfaces that can permit assigned individuals, with the right authority (and training), access to update the information that they are responsible for</a:t>
            </a:r>
          </a:p>
          <a:p>
            <a:pPr>
              <a:buClr>
                <a:srgbClr val="00B050"/>
              </a:buClr>
              <a:buFont typeface="Wingdings" pitchFamily="2" charset="2"/>
              <a:buChar char="ü"/>
            </a:pPr>
            <a:r>
              <a:rPr lang="en-US" sz="2000" b="0" dirty="0"/>
              <a:t>Assume that the Secretariat retains the responsibility for registering member &amp; observer agencies, affiliates, and heads of delegation</a:t>
            </a:r>
          </a:p>
          <a:p>
            <a:pPr>
              <a:buClr>
                <a:srgbClr val="00B050"/>
              </a:buClr>
              <a:buFont typeface="Wingdings" pitchFamily="2" charset="2"/>
              <a:buChar char="ü"/>
            </a:pPr>
            <a:r>
              <a:rPr lang="en-US" sz="2000" b="0" dirty="0"/>
              <a:t>Assume that the Secretariat uses the SANA web interface to update any entries in the Organization and Contacts databases stored in the SANA</a:t>
            </a:r>
          </a:p>
          <a:p>
            <a:pPr>
              <a:buClr>
                <a:srgbClr val="00B050"/>
              </a:buClr>
              <a:buFont typeface="Wingdings" pitchFamily="2" charset="2"/>
              <a:buChar char="ü"/>
            </a:pPr>
            <a:r>
              <a:rPr lang="en-US" sz="2000" b="0" dirty="0"/>
              <a:t>Assume that heads of delegation (CMC members, Observer members, </a:t>
            </a:r>
            <a:r>
              <a:rPr lang="en-US" sz="2000" b="0" dirty="0" err="1"/>
              <a:t>etc</a:t>
            </a:r>
            <a:r>
              <a:rPr lang="en-US" sz="2000" b="0" dirty="0"/>
              <a:t>) continue to have responsibility for appointing one or more Agency Representatives</a:t>
            </a:r>
          </a:p>
          <a:p>
            <a:pPr>
              <a:buClr>
                <a:srgbClr val="00B050"/>
              </a:buClr>
              <a:buFont typeface="Wingdings" pitchFamily="2" charset="2"/>
              <a:buChar char="ü"/>
            </a:pPr>
            <a:r>
              <a:rPr lang="en-US" sz="2000" b="0" dirty="0"/>
              <a:t>Assume that each AR has one or more roles for updating their agency information, such as adding other AR entries, requesting SCID assignments, and updating Service Site &amp; Aperture database</a:t>
            </a:r>
          </a:p>
          <a:p>
            <a:pPr>
              <a:buClr>
                <a:srgbClr val="00B050"/>
              </a:buClr>
              <a:buFont typeface="Wingdings" pitchFamily="2" charset="2"/>
              <a:buChar char="ü"/>
            </a:pPr>
            <a:r>
              <a:rPr lang="en-US" sz="2000" b="0" dirty="0"/>
              <a:t>This leaves the first line of responsibility for gathering new CCSDS member Org &amp; Contact info with the Secretariat, but makes each agency AR responsible for their own agency data</a:t>
            </a:r>
          </a:p>
          <a:p>
            <a:pPr marL="0" indent="0">
              <a:buNone/>
            </a:pPr>
            <a:endParaRPr lang="en-US" sz="2000" dirty="0"/>
          </a:p>
        </p:txBody>
      </p:sp>
    </p:spTree>
    <p:extLst>
      <p:ext uri="{BB962C8B-B14F-4D97-AF65-F5344CB8AC3E}">
        <p14:creationId xmlns:p14="http://schemas.microsoft.com/office/powerpoint/2010/main" val="376328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F1BB-537A-0045-881D-DE6975A42C57}"/>
              </a:ext>
            </a:extLst>
          </p:cNvPr>
          <p:cNvSpPr>
            <a:spLocks noGrp="1"/>
          </p:cNvSpPr>
          <p:nvPr>
            <p:ph type="title"/>
          </p:nvPr>
        </p:nvSpPr>
        <p:spPr>
          <a:xfrm>
            <a:off x="609600" y="151976"/>
            <a:ext cx="10972800" cy="1143000"/>
          </a:xfrm>
        </p:spPr>
        <p:txBody>
          <a:bodyPr/>
          <a:lstStyle/>
          <a:p>
            <a:r>
              <a:rPr lang="en-US" dirty="0"/>
              <a:t>Transition Process </a:t>
            </a:r>
            <a:r>
              <a:rPr lang="en-US" dirty="0">
                <a:solidFill>
                  <a:srgbClr val="00B050"/>
                </a:solidFill>
              </a:rPr>
              <a:t>(Status 14Feb19)</a:t>
            </a:r>
          </a:p>
        </p:txBody>
      </p:sp>
      <p:sp>
        <p:nvSpPr>
          <p:cNvPr id="3" name="Content Placeholder 2">
            <a:extLst>
              <a:ext uri="{FF2B5EF4-FFF2-40B4-BE49-F238E27FC236}">
                <a16:creationId xmlns:a16="http://schemas.microsoft.com/office/drawing/2014/main" id="{467D4D8F-6237-8548-8DCD-222FCAB865E4}"/>
              </a:ext>
            </a:extLst>
          </p:cNvPr>
          <p:cNvSpPr>
            <a:spLocks noGrp="1"/>
          </p:cNvSpPr>
          <p:nvPr>
            <p:ph idx="1"/>
          </p:nvPr>
        </p:nvSpPr>
        <p:spPr>
          <a:xfrm>
            <a:off x="609600" y="768079"/>
            <a:ext cx="10863100" cy="5543777"/>
          </a:xfrm>
        </p:spPr>
        <p:txBody>
          <a:bodyPr/>
          <a:lstStyle/>
          <a:p>
            <a:pPr>
              <a:buClr>
                <a:srgbClr val="00B050"/>
              </a:buClr>
              <a:buFont typeface="Wingdings" pitchFamily="2" charset="2"/>
              <a:buChar char="ü"/>
            </a:pPr>
            <a:r>
              <a:rPr lang="en-US" sz="1600" b="0" dirty="0"/>
              <a:t>Secretariat will immediately export the most up to date Member &amp; CWE flat files to SANA</a:t>
            </a:r>
          </a:p>
          <a:p>
            <a:pPr>
              <a:buClr>
                <a:srgbClr val="00B050"/>
              </a:buClr>
              <a:buFont typeface="Wingdings" pitchFamily="2" charset="2"/>
              <a:buChar char="ü"/>
            </a:pPr>
            <a:r>
              <a:rPr lang="en-US" sz="1600" b="0" dirty="0"/>
              <a:t>SANA will develop an authenticated web page interface to allow the Secretariat to keep new agency </a:t>
            </a:r>
            <a:r>
              <a:rPr lang="en-US" sz="1600" b="0" dirty="0" err="1"/>
              <a:t>etc</a:t>
            </a:r>
            <a:r>
              <a:rPr lang="en-US" sz="1600" b="0" dirty="0"/>
              <a:t> info updated, using the SANA database for all new registry entries, </a:t>
            </a:r>
            <a:r>
              <a:rPr lang="en-US" sz="1600" b="0" dirty="0">
                <a:solidFill>
                  <a:srgbClr val="FF0000"/>
                </a:solidFill>
              </a:rPr>
              <a:t>including new CWE users (not yet)</a:t>
            </a:r>
          </a:p>
          <a:p>
            <a:endParaRPr lang="en-US" sz="1600" b="0" dirty="0"/>
          </a:p>
          <a:p>
            <a:pPr>
              <a:buClr>
                <a:srgbClr val="00B050"/>
              </a:buClr>
              <a:buFont typeface="Wingdings" pitchFamily="2" charset="2"/>
              <a:buChar char="ü"/>
            </a:pPr>
            <a:r>
              <a:rPr lang="en-US" sz="1600" b="0" dirty="0"/>
              <a:t>SANA will update the SANA Organization registry with the latest information from the CCSDS website flat files</a:t>
            </a:r>
          </a:p>
          <a:p>
            <a:pPr>
              <a:buClr>
                <a:srgbClr val="00B050"/>
              </a:buClr>
              <a:buFont typeface="Wingdings" pitchFamily="2" charset="2"/>
              <a:buChar char="ü"/>
            </a:pPr>
            <a:r>
              <a:rPr lang="en-US" sz="1600" b="0" dirty="0"/>
              <a:t>SANA will update the SANA Contacts registry with the latest information from the CCSDS website flat files</a:t>
            </a:r>
          </a:p>
          <a:p>
            <a:endParaRPr lang="en-US" sz="1600" b="0" dirty="0"/>
          </a:p>
          <a:p>
            <a:pPr>
              <a:buClr>
                <a:srgbClr val="00B050"/>
              </a:buClr>
              <a:buFont typeface="Wingdings" pitchFamily="2" charset="2"/>
              <a:buChar char="ü"/>
            </a:pPr>
            <a:r>
              <a:rPr lang="en-US" sz="1600" b="0" dirty="0"/>
              <a:t>The Secretariat and SANA will do a data quality check on the information that these files hold, verifying information with agencies as needed</a:t>
            </a:r>
          </a:p>
          <a:p>
            <a:pPr lvl="1"/>
            <a:r>
              <a:rPr lang="en-US" sz="1300" b="0" dirty="0"/>
              <a:t> All Secretariat updates to migrated data to be done in the SANA databases using the new web interface</a:t>
            </a:r>
          </a:p>
          <a:p>
            <a:endParaRPr lang="en-US" sz="1600" b="0" dirty="0"/>
          </a:p>
          <a:p>
            <a:r>
              <a:rPr lang="en-US" sz="1600" b="0" dirty="0"/>
              <a:t>SANA and Secretariat staff will develop a process for keeping the CWE user list in sync, using the SANA database for all new registry entries and will only use the CWE for </a:t>
            </a:r>
            <a:r>
              <a:rPr lang="en-US" sz="1600" b="0" dirty="0" err="1"/>
              <a:t>userid</a:t>
            </a:r>
            <a:r>
              <a:rPr lang="en-US" sz="1600" b="0" dirty="0"/>
              <a:t> / </a:t>
            </a:r>
            <a:r>
              <a:rPr lang="en-US" sz="1600" b="0" dirty="0" err="1"/>
              <a:t>pswd</a:t>
            </a:r>
            <a:r>
              <a:rPr lang="en-US" sz="1600" b="0" dirty="0"/>
              <a:t> access control</a:t>
            </a:r>
          </a:p>
          <a:p>
            <a:pPr lvl="1"/>
            <a:r>
              <a:rPr lang="en-US" sz="1300" b="0" dirty="0">
                <a:solidFill>
                  <a:srgbClr val="FF0000"/>
                </a:solidFill>
              </a:rPr>
              <a:t>Agreement to retain the CWE user list under Secretariat control and to export it to the SANA for use in SANA access control where needed (e.g. SS&amp;A registry)</a:t>
            </a:r>
          </a:p>
          <a:p>
            <a:endParaRPr lang="en-US" sz="1600" b="0" dirty="0"/>
          </a:p>
          <a:p>
            <a:pPr>
              <a:buClr>
                <a:srgbClr val="00B050"/>
              </a:buClr>
              <a:buFont typeface="Wingdings" pitchFamily="2" charset="2"/>
              <a:buChar char="ü"/>
            </a:pPr>
            <a:r>
              <a:rPr lang="en-US" sz="1600" b="0" dirty="0"/>
              <a:t>In parallel with the SANA doing the ingest of these flat file data the CCSDS website team will create a beta version of the web pages that will use queries to the SANA databases to fetch the list of agencies, list of </a:t>
            </a:r>
            <a:r>
              <a:rPr lang="en-US" sz="1600" b="0" dirty="0" err="1"/>
              <a:t>HoD</a:t>
            </a:r>
            <a:r>
              <a:rPr lang="en-US" sz="1600" b="0" dirty="0"/>
              <a:t>, WG chairs, </a:t>
            </a:r>
            <a:r>
              <a:rPr lang="en-US" sz="1600" b="0" dirty="0" err="1"/>
              <a:t>etc</a:t>
            </a:r>
            <a:r>
              <a:rPr lang="en-US" sz="1600" b="0" dirty="0"/>
              <a:t>, </a:t>
            </a:r>
            <a:r>
              <a:rPr lang="en-US" sz="1600" b="0" dirty="0" err="1"/>
              <a:t>etc</a:t>
            </a:r>
            <a:r>
              <a:rPr lang="en-US" sz="1600" b="0" dirty="0"/>
              <a:t> direct from the SANA databases using the SANA HTTP/REST interfaces</a:t>
            </a:r>
          </a:p>
          <a:p>
            <a:pPr lvl="1"/>
            <a:r>
              <a:rPr lang="en-US" sz="1300" b="0" dirty="0"/>
              <a:t>Has already been demonstrated with the Mission database, but this may result in changes to display formatting</a:t>
            </a:r>
          </a:p>
          <a:p>
            <a:pPr lvl="1"/>
            <a:r>
              <a:rPr lang="en-US" sz="1300" b="0" dirty="0">
                <a:solidFill>
                  <a:srgbClr val="00B050"/>
                </a:solidFill>
              </a:rPr>
              <a:t>Beta versions of agency, observer &amp; associate (including </a:t>
            </a:r>
            <a:r>
              <a:rPr lang="en-US" sz="1300" b="0" dirty="0" err="1">
                <a:solidFill>
                  <a:srgbClr val="00B050"/>
                </a:solidFill>
              </a:rPr>
              <a:t>HoD</a:t>
            </a:r>
            <a:r>
              <a:rPr lang="en-US" sz="1300" b="0" dirty="0">
                <a:solidFill>
                  <a:srgbClr val="00B050"/>
                </a:solidFill>
              </a:rPr>
              <a:t>), dynamically pulling info from SANA have been demonstrated</a:t>
            </a:r>
          </a:p>
          <a:p>
            <a:endParaRPr lang="en-US" sz="1600" b="0" dirty="0"/>
          </a:p>
          <a:p>
            <a:r>
              <a:rPr lang="en-US" sz="1600" b="0" dirty="0"/>
              <a:t>SANA will develop an authenticated web page to allow Agency </a:t>
            </a:r>
            <a:r>
              <a:rPr lang="en-US" sz="1600" b="0" dirty="0" err="1"/>
              <a:t>HoD</a:t>
            </a:r>
            <a:r>
              <a:rPr lang="en-US" sz="1600" b="0" dirty="0"/>
              <a:t> and AR to update their own agency data as required</a:t>
            </a:r>
          </a:p>
          <a:p>
            <a:pPr lvl="1"/>
            <a:r>
              <a:rPr lang="en-US" sz="1300" b="0" dirty="0">
                <a:solidFill>
                  <a:srgbClr val="FF0000"/>
                </a:solidFill>
              </a:rPr>
              <a:t>This will use the same interface already demonstrated for Secretariat access, needs controls so AR can only access their own information</a:t>
            </a:r>
          </a:p>
          <a:p>
            <a:endParaRPr lang="en-US" sz="1600" b="0" dirty="0"/>
          </a:p>
          <a:p>
            <a:endParaRPr lang="en-US" sz="1600" dirty="0"/>
          </a:p>
        </p:txBody>
      </p:sp>
    </p:spTree>
    <p:extLst>
      <p:ext uri="{BB962C8B-B14F-4D97-AF65-F5344CB8AC3E}">
        <p14:creationId xmlns:p14="http://schemas.microsoft.com/office/powerpoint/2010/main" val="23197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F1BB-537A-0045-881D-DE6975A42C57}"/>
              </a:ext>
            </a:extLst>
          </p:cNvPr>
          <p:cNvSpPr>
            <a:spLocks noGrp="1"/>
          </p:cNvSpPr>
          <p:nvPr>
            <p:ph type="title"/>
          </p:nvPr>
        </p:nvSpPr>
        <p:spPr/>
        <p:txBody>
          <a:bodyPr/>
          <a:lstStyle/>
          <a:p>
            <a:r>
              <a:rPr lang="en-US" dirty="0"/>
              <a:t>Process for keeping the info up to date</a:t>
            </a:r>
          </a:p>
        </p:txBody>
      </p:sp>
      <p:sp>
        <p:nvSpPr>
          <p:cNvPr id="3" name="Content Placeholder 2">
            <a:extLst>
              <a:ext uri="{FF2B5EF4-FFF2-40B4-BE49-F238E27FC236}">
                <a16:creationId xmlns:a16="http://schemas.microsoft.com/office/drawing/2014/main" id="{467D4D8F-6237-8548-8DCD-222FCAB865E4}"/>
              </a:ext>
            </a:extLst>
          </p:cNvPr>
          <p:cNvSpPr>
            <a:spLocks noGrp="1"/>
          </p:cNvSpPr>
          <p:nvPr>
            <p:ph idx="1"/>
          </p:nvPr>
        </p:nvSpPr>
        <p:spPr>
          <a:xfrm>
            <a:off x="511630" y="1293542"/>
            <a:ext cx="10863100" cy="4356144"/>
          </a:xfrm>
        </p:spPr>
        <p:txBody>
          <a:bodyPr/>
          <a:lstStyle/>
          <a:p>
            <a:r>
              <a:rPr lang="en-US" sz="2000" b="0" dirty="0"/>
              <a:t>Require Secretariat to update any org, </a:t>
            </a:r>
            <a:r>
              <a:rPr lang="en-US" sz="2000" b="0" dirty="0" err="1"/>
              <a:t>HoD</a:t>
            </a:r>
            <a:r>
              <a:rPr lang="en-US" sz="2000" b="0" dirty="0"/>
              <a:t>, and primary AR top level info in the SANA registries</a:t>
            </a:r>
          </a:p>
          <a:p>
            <a:r>
              <a:rPr lang="en-US" sz="2000" b="0" dirty="0"/>
              <a:t>Require Agency ARs to update their own info (Contacts, Orgs, S/C, SS&amp;A) in the SANA registries</a:t>
            </a:r>
          </a:p>
          <a:p>
            <a:r>
              <a:rPr lang="en-US" sz="2000" b="0" dirty="0"/>
              <a:t>Use controlled access web pages to allow update access only to the data that any AR or the Secretariat is permitted to change</a:t>
            </a:r>
          </a:p>
          <a:p>
            <a:r>
              <a:rPr lang="en-US" sz="2000" b="0" dirty="0"/>
              <a:t>Require reconfirmation every 6 months, send an email with an “I'm still here” button</a:t>
            </a:r>
          </a:p>
          <a:p>
            <a:r>
              <a:rPr lang="en-US" sz="2000" b="0" strike="sngStrike" dirty="0">
                <a:solidFill>
                  <a:schemeClr val="bg1">
                    <a:lumMod val="65000"/>
                  </a:schemeClr>
                </a:solidFill>
              </a:rPr>
              <a:t>Use the SANA registries to store all CWE name, address, org data, just like any other Contact entry.  Only the CCSDS </a:t>
            </a:r>
            <a:r>
              <a:rPr lang="en-US" sz="2000" b="0" strike="sngStrike" dirty="0" err="1">
                <a:solidFill>
                  <a:schemeClr val="bg1">
                    <a:lumMod val="65000"/>
                  </a:schemeClr>
                </a:solidFill>
              </a:rPr>
              <a:t>Sharepoint</a:t>
            </a:r>
            <a:r>
              <a:rPr lang="en-US" sz="2000" b="0" strike="sngStrike" dirty="0">
                <a:solidFill>
                  <a:schemeClr val="bg1">
                    <a:lumMod val="65000"/>
                  </a:schemeClr>
                </a:solidFill>
              </a:rPr>
              <a:t> access login info will be in the CWE.</a:t>
            </a:r>
          </a:p>
          <a:p>
            <a:pPr lvl="1"/>
            <a:r>
              <a:rPr lang="en-US" sz="1700" b="0" strike="sngStrike" dirty="0">
                <a:solidFill>
                  <a:schemeClr val="bg1">
                    <a:lumMod val="65000"/>
                  </a:schemeClr>
                </a:solidFill>
              </a:rPr>
              <a:t>Means to manage this and meeting registration effectively is still TBD</a:t>
            </a:r>
          </a:p>
          <a:p>
            <a:r>
              <a:rPr lang="en-US" sz="2000" b="0" dirty="0"/>
              <a:t>Continue to use the </a:t>
            </a:r>
            <a:r>
              <a:rPr lang="en-US" sz="2000" b="0" dirty="0" err="1"/>
              <a:t>Sharepoint</a:t>
            </a:r>
            <a:r>
              <a:rPr lang="en-US" sz="2000" b="0" dirty="0"/>
              <a:t> registries to store all CWE name, address, org data, and to manage meeting registration and CWE access.  Only the CWE user and organization information will be transferred to the SANA for use in access control as needed.</a:t>
            </a:r>
          </a:p>
          <a:p>
            <a:pPr lvl="1"/>
            <a:r>
              <a:rPr lang="en-US" sz="1700" b="0" dirty="0">
                <a:solidFill>
                  <a:srgbClr val="FF0000"/>
                </a:solidFill>
              </a:rPr>
              <a:t>This will be a “pull or push” interface exact means to implement is still TBD </a:t>
            </a:r>
          </a:p>
          <a:p>
            <a:r>
              <a:rPr lang="en-US" sz="2000" b="0" dirty="0"/>
              <a:t>All the CCSDS website displays that include Organizations, Contacts, Spacecraft, </a:t>
            </a:r>
            <a:r>
              <a:rPr lang="en-US" sz="2000" b="0" dirty="0" err="1"/>
              <a:t>etc</a:t>
            </a:r>
            <a:r>
              <a:rPr lang="en-US" sz="2000" b="0" dirty="0"/>
              <a:t> will fetch that data from SANA using queries</a:t>
            </a:r>
          </a:p>
          <a:p>
            <a:pPr lvl="1"/>
            <a:r>
              <a:rPr lang="en-US" sz="1700" b="0" dirty="0">
                <a:solidFill>
                  <a:srgbClr val="00B050"/>
                </a:solidFill>
              </a:rPr>
              <a:t>All of this is demonstrated now in Beta webpages,</a:t>
            </a:r>
            <a:r>
              <a:rPr lang="en-US" sz="1700" b="0" dirty="0">
                <a:solidFill>
                  <a:srgbClr val="FF0000"/>
                </a:solidFill>
              </a:rPr>
              <a:t> but needs performance tuning and possibly local </a:t>
            </a:r>
            <a:r>
              <a:rPr lang="en-US" sz="1700" b="0" dirty="0" err="1">
                <a:solidFill>
                  <a:srgbClr val="FF0000"/>
                </a:solidFill>
              </a:rPr>
              <a:t>cacheing</a:t>
            </a:r>
            <a:endParaRPr lang="en-US" sz="1700" b="0" dirty="0">
              <a:solidFill>
                <a:srgbClr val="FF0000"/>
              </a:solidFill>
            </a:endParaRPr>
          </a:p>
          <a:p>
            <a:endParaRPr lang="en-US" sz="2000" dirty="0"/>
          </a:p>
        </p:txBody>
      </p:sp>
    </p:spTree>
    <p:extLst>
      <p:ext uri="{BB962C8B-B14F-4D97-AF65-F5344CB8AC3E}">
        <p14:creationId xmlns:p14="http://schemas.microsoft.com/office/powerpoint/2010/main" val="359510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A4BA-AA2E-DD4E-8830-B0838E72B672}"/>
              </a:ext>
            </a:extLst>
          </p:cNvPr>
          <p:cNvSpPr>
            <a:spLocks noGrp="1"/>
          </p:cNvSpPr>
          <p:nvPr>
            <p:ph type="title"/>
          </p:nvPr>
        </p:nvSpPr>
        <p:spPr/>
        <p:txBody>
          <a:bodyPr/>
          <a:lstStyle/>
          <a:p>
            <a:r>
              <a:rPr lang="en-US" dirty="0"/>
              <a:t>Transition Phases – CCSDS Website / SANA Integration</a:t>
            </a:r>
          </a:p>
        </p:txBody>
      </p:sp>
      <p:sp>
        <p:nvSpPr>
          <p:cNvPr id="3" name="Content Placeholder 2">
            <a:extLst>
              <a:ext uri="{FF2B5EF4-FFF2-40B4-BE49-F238E27FC236}">
                <a16:creationId xmlns:a16="http://schemas.microsoft.com/office/drawing/2014/main" id="{5855F5E1-7838-3645-8B1B-DD2A67B10005}"/>
              </a:ext>
            </a:extLst>
          </p:cNvPr>
          <p:cNvSpPr>
            <a:spLocks noGrp="1"/>
          </p:cNvSpPr>
          <p:nvPr>
            <p:ph idx="1"/>
          </p:nvPr>
        </p:nvSpPr>
        <p:spPr>
          <a:xfrm>
            <a:off x="500743" y="996604"/>
            <a:ext cx="10863100" cy="5861395"/>
          </a:xfrm>
        </p:spPr>
        <p:txBody>
          <a:bodyPr/>
          <a:lstStyle/>
          <a:p>
            <a:pPr marL="0" indent="0">
              <a:buNone/>
            </a:pPr>
            <a:r>
              <a:rPr lang="en-US" sz="2000" u="sng" dirty="0"/>
              <a:t>Phase 1:</a:t>
            </a:r>
          </a:p>
          <a:p>
            <a:pPr marL="0" indent="0">
              <a:buNone/>
            </a:pPr>
            <a:r>
              <a:rPr lang="en-US" sz="2000" dirty="0"/>
              <a:t>a) Secretariat to send Contact, Organization, CWE flat files to SANA.</a:t>
            </a:r>
          </a:p>
          <a:p>
            <a:pPr marL="0" indent="0">
              <a:buNone/>
            </a:pPr>
            <a:r>
              <a:rPr lang="en-US" sz="2000" dirty="0"/>
              <a:t>   a2) SANA will assign unique IDs to all objects received, verify data and import data into SANA DB</a:t>
            </a:r>
          </a:p>
          <a:p>
            <a:pPr marL="0" indent="0">
              <a:buNone/>
            </a:pPr>
            <a:r>
              <a:rPr lang="en-US" sz="2000" dirty="0"/>
              <a:t>b) </a:t>
            </a:r>
            <a:r>
              <a:rPr lang="en-US" sz="2000" strike="sngStrike" dirty="0"/>
              <a:t>SANA</a:t>
            </a:r>
            <a:r>
              <a:rPr lang="en-US" sz="2000" dirty="0"/>
              <a:t> </a:t>
            </a:r>
            <a:r>
              <a:rPr lang="en-US" sz="2000" dirty="0">
                <a:solidFill>
                  <a:srgbClr val="FF0000"/>
                </a:solidFill>
              </a:rPr>
              <a:t>Website / CWE </a:t>
            </a:r>
            <a:r>
              <a:rPr lang="en-US" sz="2000" dirty="0"/>
              <a:t>to create interface for anyone already registered to update his own contact data</a:t>
            </a:r>
          </a:p>
          <a:p>
            <a:pPr marL="0" indent="0">
              <a:buNone/>
            </a:pPr>
            <a:r>
              <a:rPr lang="en-US" sz="2000" dirty="0"/>
              <a:t>c) SANA to provide an interface to Secretariat to update the Organizations and Contacts that they control (i.e. organization roles = member agency, observer agency, affiliate organization, ...)</a:t>
            </a:r>
          </a:p>
          <a:p>
            <a:pPr marL="0" indent="0">
              <a:buNone/>
            </a:pPr>
            <a:r>
              <a:rPr lang="en-US" sz="2000" dirty="0"/>
              <a:t>d) Secretariat to update CCSDS web site to fetch the data (Contacts, Organizations) from SANA (similar to what secretariat already does for Missions table)</a:t>
            </a:r>
          </a:p>
          <a:p>
            <a:pPr marL="0" indent="0">
              <a:buNone/>
            </a:pPr>
            <a:r>
              <a:rPr lang="en-US" sz="2000" dirty="0">
                <a:solidFill>
                  <a:srgbClr val="00B050"/>
                </a:solidFill>
              </a:rPr>
              <a:t>e) Beta pages demonstrated</a:t>
            </a:r>
            <a:r>
              <a:rPr lang="en-US" sz="2000" dirty="0">
                <a:solidFill>
                  <a:srgbClr val="FF0000"/>
                </a:solidFill>
              </a:rPr>
              <a:t>, cut-over can be done when the Secretariat has freed up the resources (currently working Spring 2019 registration as a priority)</a:t>
            </a:r>
          </a:p>
          <a:p>
            <a:pPr marL="0" indent="0">
              <a:buNone/>
            </a:pPr>
            <a:r>
              <a:rPr lang="en-US" sz="2000" dirty="0"/>
              <a:t> </a:t>
            </a:r>
          </a:p>
          <a:p>
            <a:pPr marL="0" indent="0">
              <a:buNone/>
            </a:pPr>
            <a:r>
              <a:rPr lang="en-US" sz="2000" u="sng" dirty="0"/>
              <a:t>Phase 2:</a:t>
            </a:r>
          </a:p>
          <a:p>
            <a:pPr marL="0" indent="0">
              <a:buNone/>
            </a:pPr>
            <a:r>
              <a:rPr lang="en-US" sz="2000" dirty="0"/>
              <a:t>* enhancements/adjustments based on experience working with the new </a:t>
            </a:r>
          </a:p>
          <a:p>
            <a:pPr marL="0" indent="0">
              <a:buNone/>
            </a:pPr>
            <a:r>
              <a:rPr lang="en-US" sz="2000" dirty="0"/>
              <a:t>system</a:t>
            </a:r>
          </a:p>
          <a:p>
            <a:pPr marL="0" indent="0">
              <a:buNone/>
            </a:pPr>
            <a:r>
              <a:rPr lang="en-US" sz="2000" dirty="0"/>
              <a:t> </a:t>
            </a:r>
          </a:p>
        </p:txBody>
      </p:sp>
    </p:spTree>
    <p:extLst>
      <p:ext uri="{BB962C8B-B14F-4D97-AF65-F5344CB8AC3E}">
        <p14:creationId xmlns:p14="http://schemas.microsoft.com/office/powerpoint/2010/main" val="2541291701"/>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c4e6b591e49713d6ff6613fdce60390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15EFA5-E5FF-45FB-9DEC-41766495523E}">
  <ds:schemaRefs>
    <ds:schemaRef ds:uri="http://schemas.microsoft.com/sharepoint/v3/contenttype/forms"/>
  </ds:schemaRefs>
</ds:datastoreItem>
</file>

<file path=customXml/itemProps2.xml><?xml version="1.0" encoding="utf-8"?>
<ds:datastoreItem xmlns:ds="http://schemas.openxmlformats.org/officeDocument/2006/customXml" ds:itemID="{1F69F341-A8C3-4B8B-90AD-5759E2742E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E79D114-E191-4A37-A370-E2CCB35C09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440547</TotalTime>
  <Words>2068</Words>
  <Application>Microsoft Macintosh PowerPoint</Application>
  <PresentationFormat>Widescreen</PresentationFormat>
  <Paragraphs>226</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ArialMT</vt:lpstr>
      <vt:lpstr>Calibri</vt:lpstr>
      <vt:lpstr>Times New Roman</vt:lpstr>
      <vt:lpstr>Wingdings</vt:lpstr>
      <vt:lpstr>TMOD Presentations</vt:lpstr>
      <vt:lpstr>PowerPoint Presentation</vt:lpstr>
      <vt:lpstr>PowerPoint Presentation</vt:lpstr>
      <vt:lpstr>PowerPoint Presentation</vt:lpstr>
      <vt:lpstr>SANA Implementation Options (from Oct 2018) </vt:lpstr>
      <vt:lpstr>SANA Implementation Options (as executed) </vt:lpstr>
      <vt:lpstr>SANA Migration Process - Assumptions</vt:lpstr>
      <vt:lpstr>Transition Process (Status 14Feb19)</vt:lpstr>
      <vt:lpstr>Process for keeping the info up to date</vt:lpstr>
      <vt:lpstr>Transition Phases – CCSDS Website / SANA Integration</vt:lpstr>
      <vt:lpstr>PowerPoint Presentation</vt:lpstr>
      <vt:lpstr>PowerPoint Presentation</vt:lpstr>
      <vt:lpstr>PowerPoint Presentation</vt:lpstr>
      <vt:lpstr>BACKUP</vt:lpstr>
      <vt:lpstr>Next Steps For 13 Nov 18 Meeting</vt:lpstr>
      <vt:lpstr>Next Steps For 6 Nov 18 meeting</vt:lpstr>
    </vt:vector>
  </TitlesOfParts>
  <Company>ESA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di Giulio</dc:creator>
  <cp:lastModifiedBy>Peter Shames</cp:lastModifiedBy>
  <cp:revision>266</cp:revision>
  <dcterms:created xsi:type="dcterms:W3CDTF">2018-04-25T14:13:46Z</dcterms:created>
  <dcterms:modified xsi:type="dcterms:W3CDTF">2019-02-14T15:59:26Z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