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4"/>
    <p:sldMasterId id="2147483673" r:id="rId5"/>
  </p:sldMasterIdLst>
  <p:notesMasterIdLst>
    <p:notesMasterId r:id="rId20"/>
  </p:notesMasterIdLst>
  <p:handoutMasterIdLst>
    <p:handoutMasterId r:id="rId21"/>
  </p:handoutMasterIdLst>
  <p:sldIdLst>
    <p:sldId id="2787" r:id="rId6"/>
    <p:sldId id="2879" r:id="rId7"/>
    <p:sldId id="2886" r:id="rId8"/>
    <p:sldId id="2895" r:id="rId9"/>
    <p:sldId id="2880" r:id="rId10"/>
    <p:sldId id="2887" r:id="rId11"/>
    <p:sldId id="2888" r:id="rId12"/>
    <p:sldId id="2889" r:id="rId13"/>
    <p:sldId id="2885" r:id="rId14"/>
    <p:sldId id="2890" r:id="rId15"/>
    <p:sldId id="2891" r:id="rId16"/>
    <p:sldId id="2892" r:id="rId17"/>
    <p:sldId id="2893" r:id="rId18"/>
    <p:sldId id="2894" r:id="rId19"/>
  </p:sldIdLst>
  <p:sldSz cx="9144000" cy="6858000" type="letter"/>
  <p:notesSz cx="6797675" cy="9928225"/>
  <p:defaultTextStyle>
    <a:defPPr>
      <a:defRPr lang="en-US"/>
    </a:defPPr>
    <a:lvl1pPr algn="l" rtl="0" fontAlgn="base">
      <a:spcBef>
        <a:spcPct val="0"/>
      </a:spcBef>
      <a:spcAft>
        <a:spcPct val="0"/>
      </a:spcAft>
      <a:defRPr sz="1600" b="1" kern="1200">
        <a:solidFill>
          <a:schemeClr val="tx1"/>
        </a:solidFill>
        <a:latin typeface="Arial" charset="0"/>
        <a:ea typeface="+mn-ea"/>
        <a:cs typeface="+mn-cs"/>
      </a:defRPr>
    </a:lvl1pPr>
    <a:lvl2pPr marL="457200" algn="l" rtl="0" fontAlgn="base">
      <a:spcBef>
        <a:spcPct val="0"/>
      </a:spcBef>
      <a:spcAft>
        <a:spcPct val="0"/>
      </a:spcAft>
      <a:defRPr sz="1600" b="1" kern="1200">
        <a:solidFill>
          <a:schemeClr val="tx1"/>
        </a:solidFill>
        <a:latin typeface="Arial" charset="0"/>
        <a:ea typeface="+mn-ea"/>
        <a:cs typeface="+mn-cs"/>
      </a:defRPr>
    </a:lvl2pPr>
    <a:lvl3pPr marL="914400" algn="l" rtl="0" fontAlgn="base">
      <a:spcBef>
        <a:spcPct val="0"/>
      </a:spcBef>
      <a:spcAft>
        <a:spcPct val="0"/>
      </a:spcAft>
      <a:defRPr sz="1600" b="1" kern="1200">
        <a:solidFill>
          <a:schemeClr val="tx1"/>
        </a:solidFill>
        <a:latin typeface="Arial" charset="0"/>
        <a:ea typeface="+mn-ea"/>
        <a:cs typeface="+mn-cs"/>
      </a:defRPr>
    </a:lvl3pPr>
    <a:lvl4pPr marL="1371600" algn="l" rtl="0" fontAlgn="base">
      <a:spcBef>
        <a:spcPct val="0"/>
      </a:spcBef>
      <a:spcAft>
        <a:spcPct val="0"/>
      </a:spcAft>
      <a:defRPr sz="1600" b="1" kern="1200">
        <a:solidFill>
          <a:schemeClr val="tx1"/>
        </a:solidFill>
        <a:latin typeface="Arial" charset="0"/>
        <a:ea typeface="+mn-ea"/>
        <a:cs typeface="+mn-cs"/>
      </a:defRPr>
    </a:lvl4pPr>
    <a:lvl5pPr marL="1828800" algn="l" rtl="0" fontAlgn="base">
      <a:spcBef>
        <a:spcPct val="0"/>
      </a:spcBef>
      <a:spcAft>
        <a:spcPct val="0"/>
      </a:spcAft>
      <a:defRPr sz="1600" b="1" kern="1200">
        <a:solidFill>
          <a:schemeClr val="tx1"/>
        </a:solidFill>
        <a:latin typeface="Arial" charset="0"/>
        <a:ea typeface="+mn-ea"/>
        <a:cs typeface="+mn-cs"/>
      </a:defRPr>
    </a:lvl5pPr>
    <a:lvl6pPr marL="2286000" algn="l" defTabSz="914400" rtl="0" eaLnBrk="1" latinLnBrk="0" hangingPunct="1">
      <a:defRPr sz="1600" b="1" kern="1200">
        <a:solidFill>
          <a:schemeClr val="tx1"/>
        </a:solidFill>
        <a:latin typeface="Arial" charset="0"/>
        <a:ea typeface="+mn-ea"/>
        <a:cs typeface="+mn-cs"/>
      </a:defRPr>
    </a:lvl6pPr>
    <a:lvl7pPr marL="2743200" algn="l" defTabSz="914400" rtl="0" eaLnBrk="1" latinLnBrk="0" hangingPunct="1">
      <a:defRPr sz="1600" b="1" kern="1200">
        <a:solidFill>
          <a:schemeClr val="tx1"/>
        </a:solidFill>
        <a:latin typeface="Arial" charset="0"/>
        <a:ea typeface="+mn-ea"/>
        <a:cs typeface="+mn-cs"/>
      </a:defRPr>
    </a:lvl7pPr>
    <a:lvl8pPr marL="3200400" algn="l" defTabSz="914400" rtl="0" eaLnBrk="1" latinLnBrk="0" hangingPunct="1">
      <a:defRPr sz="1600" b="1" kern="1200">
        <a:solidFill>
          <a:schemeClr val="tx1"/>
        </a:solidFill>
        <a:latin typeface="Arial" charset="0"/>
        <a:ea typeface="+mn-ea"/>
        <a:cs typeface="+mn-cs"/>
      </a:defRPr>
    </a:lvl8pPr>
    <a:lvl9pPr marL="3657600" algn="l" defTabSz="914400" rtl="0" eaLnBrk="1" latinLnBrk="0" hangingPunct="1">
      <a:defRPr sz="1600"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792">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guide id="3" orient="horz" pos="3127">
          <p15:clr>
            <a:srgbClr val="A4A3A4"/>
          </p15:clr>
        </p15:guide>
        <p15:guide id="4"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FF9900"/>
    <a:srgbClr val="000099"/>
    <a:srgbClr val="E814F5"/>
    <a:srgbClr val="FF0066"/>
    <a:srgbClr val="003399"/>
    <a:srgbClr val="FFFF00"/>
    <a:srgbClr val="D27D00"/>
    <a:srgbClr val="FFFF99"/>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254" autoAdjust="0"/>
    <p:restoredTop sz="86501" autoAdjust="0"/>
  </p:normalViewPr>
  <p:slideViewPr>
    <p:cSldViewPr>
      <p:cViewPr varScale="1">
        <p:scale>
          <a:sx n="127" d="100"/>
          <a:sy n="127" d="100"/>
        </p:scale>
        <p:origin x="904" y="184"/>
      </p:cViewPr>
      <p:guideLst>
        <p:guide orient="horz" pos="792"/>
        <p:guide pos="2880"/>
      </p:guideLst>
    </p:cSldViewPr>
  </p:slideViewPr>
  <p:outlineViewPr>
    <p:cViewPr>
      <p:scale>
        <a:sx n="33" d="100"/>
        <a:sy n="33" d="100"/>
      </p:scale>
      <p:origin x="0" y="70044"/>
    </p:cViewPr>
  </p:outlineViewPr>
  <p:notesTextViewPr>
    <p:cViewPr>
      <p:scale>
        <a:sx n="100" d="100"/>
        <a:sy n="100" d="100"/>
      </p:scale>
      <p:origin x="0" y="0"/>
    </p:cViewPr>
  </p:notesTextViewPr>
  <p:sorterViewPr>
    <p:cViewPr>
      <p:scale>
        <a:sx n="30" d="100"/>
        <a:sy n="30" d="100"/>
      </p:scale>
      <p:origin x="0" y="0"/>
    </p:cViewPr>
  </p:sorterViewPr>
  <p:notesViewPr>
    <p:cSldViewPr>
      <p:cViewPr varScale="1">
        <p:scale>
          <a:sx n="35" d="100"/>
          <a:sy n="35" d="100"/>
        </p:scale>
        <p:origin x="-1494" y="-72"/>
      </p:cViewPr>
      <p:guideLst>
        <p:guide orient="horz" pos="3024"/>
        <p:guide pos="2304"/>
        <p:guide orient="horz" pos="3127"/>
        <p:guide pos="2141"/>
      </p:guideLst>
    </p:cSldViewPr>
  </p:notes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4479" cy="49575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4099" name="Rectangle 3"/>
          <p:cNvSpPr>
            <a:spLocks noGrp="1" noChangeArrowheads="1"/>
          </p:cNvSpPr>
          <p:nvPr>
            <p:ph type="dt" sz="quarter" idx="1"/>
          </p:nvPr>
        </p:nvSpPr>
        <p:spPr bwMode="auto">
          <a:xfrm>
            <a:off x="3853196" y="0"/>
            <a:ext cx="2944479" cy="49575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4100" name="Rectangle 4"/>
          <p:cNvSpPr>
            <a:spLocks noGrp="1" noChangeArrowheads="1"/>
          </p:cNvSpPr>
          <p:nvPr>
            <p:ph type="ftr" sz="quarter" idx="2"/>
          </p:nvPr>
        </p:nvSpPr>
        <p:spPr bwMode="auto">
          <a:xfrm>
            <a:off x="0" y="9432471"/>
            <a:ext cx="2944479" cy="49575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4101" name="Rectangle 5"/>
          <p:cNvSpPr>
            <a:spLocks noGrp="1" noChangeArrowheads="1"/>
          </p:cNvSpPr>
          <p:nvPr>
            <p:ph type="sldNum" sz="quarter" idx="3"/>
          </p:nvPr>
        </p:nvSpPr>
        <p:spPr bwMode="auto">
          <a:xfrm>
            <a:off x="3853196" y="9432471"/>
            <a:ext cx="2944479" cy="49575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fld id="{13BDE1E4-412B-407C-A980-2F1D2D5A0F2B}" type="slidenum">
              <a:rPr lang="en-US"/>
              <a:pPr>
                <a:defRPr/>
              </a:pPr>
              <a:t>‹#›</a:t>
            </a:fld>
            <a:endParaRPr lang="en-US"/>
          </a:p>
        </p:txBody>
      </p:sp>
    </p:spTree>
    <p:extLst>
      <p:ext uri="{BB962C8B-B14F-4D97-AF65-F5344CB8AC3E}">
        <p14:creationId xmlns:p14="http://schemas.microsoft.com/office/powerpoint/2010/main" val="15353103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44479" cy="49575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2051" name="Rectangle 3"/>
          <p:cNvSpPr>
            <a:spLocks noGrp="1" noChangeArrowheads="1"/>
          </p:cNvSpPr>
          <p:nvPr>
            <p:ph type="dt" idx="1"/>
          </p:nvPr>
        </p:nvSpPr>
        <p:spPr bwMode="auto">
          <a:xfrm>
            <a:off x="3853196" y="0"/>
            <a:ext cx="2944479" cy="49575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2052" name="Rectangle 4"/>
          <p:cNvSpPr>
            <a:spLocks noGrp="1" noChangeArrowheads="1"/>
          </p:cNvSpPr>
          <p:nvPr>
            <p:ph type="ftr" sz="quarter" idx="4"/>
          </p:nvPr>
        </p:nvSpPr>
        <p:spPr bwMode="auto">
          <a:xfrm>
            <a:off x="0" y="9432471"/>
            <a:ext cx="2944479" cy="49575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2053" name="Rectangle 5"/>
          <p:cNvSpPr>
            <a:spLocks noGrp="1" noChangeArrowheads="1"/>
          </p:cNvSpPr>
          <p:nvPr>
            <p:ph type="sldNum" sz="quarter" idx="5"/>
          </p:nvPr>
        </p:nvSpPr>
        <p:spPr bwMode="auto">
          <a:xfrm>
            <a:off x="3853196" y="9432471"/>
            <a:ext cx="2944479" cy="49575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fld id="{C1CAF83B-30F1-4420-86A9-ACD9B25FD0AD}" type="slidenum">
              <a:rPr lang="en-US"/>
              <a:pPr>
                <a:defRPr/>
              </a:pPr>
              <a:t>‹#›</a:t>
            </a:fld>
            <a:endParaRPr lang="en-US"/>
          </a:p>
        </p:txBody>
      </p:sp>
      <p:sp>
        <p:nvSpPr>
          <p:cNvPr id="2054" name="Rectangle 6"/>
          <p:cNvSpPr>
            <a:spLocks noGrp="1" noChangeArrowheads="1"/>
          </p:cNvSpPr>
          <p:nvPr>
            <p:ph type="body" sz="quarter" idx="3"/>
          </p:nvPr>
        </p:nvSpPr>
        <p:spPr bwMode="auto">
          <a:xfrm>
            <a:off x="908717" y="4716236"/>
            <a:ext cx="4980241" cy="4469999"/>
          </a:xfrm>
          <a:prstGeom prst="rect">
            <a:avLst/>
          </a:prstGeom>
          <a:noFill/>
          <a:ln w="9525">
            <a:noFill/>
            <a:miter lim="800000"/>
            <a:headEnd/>
            <a:tailEnd/>
          </a:ln>
          <a:effectLst/>
        </p:spPr>
        <p:txBody>
          <a:bodyPr vert="horz" wrap="square" lIns="91112" tIns="44759" rIns="91112" bIns="447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415" name="Rectangle 7"/>
          <p:cNvSpPr>
            <a:spLocks noGrp="1" noRot="1" noChangeAspect="1" noChangeArrowheads="1" noTextEdit="1"/>
          </p:cNvSpPr>
          <p:nvPr>
            <p:ph type="sldImg" idx="2"/>
          </p:nvPr>
        </p:nvSpPr>
        <p:spPr bwMode="auto">
          <a:xfrm>
            <a:off x="930275" y="752475"/>
            <a:ext cx="4946650" cy="3709988"/>
          </a:xfrm>
          <a:prstGeom prst="rect">
            <a:avLst/>
          </a:prstGeom>
          <a:noFill/>
          <a:ln w="12700">
            <a:solidFill>
              <a:schemeClr val="tx1"/>
            </a:solidFill>
            <a:miter lim="800000"/>
            <a:headEnd/>
            <a:tailEnd/>
          </a:ln>
        </p:spPr>
      </p:sp>
    </p:spTree>
    <p:extLst>
      <p:ext uri="{BB962C8B-B14F-4D97-AF65-F5344CB8AC3E}">
        <p14:creationId xmlns:p14="http://schemas.microsoft.com/office/powerpoint/2010/main" val="23550689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6337" name="Rectangle 5"/>
          <p:cNvSpPr>
            <a:spLocks noGrp="1" noChangeArrowheads="1"/>
          </p:cNvSpPr>
          <p:nvPr>
            <p:ph type="sldNum" sz="quarter" idx="5"/>
          </p:nvPr>
        </p:nvSpPr>
        <p:spPr>
          <a:noFill/>
        </p:spPr>
        <p:txBody>
          <a:bodyPr/>
          <a:lstStyle/>
          <a:p>
            <a:fld id="{F2FA20E5-F05F-4030-BF21-E6BD2D95491B}" type="slidenum">
              <a:rPr lang="en-US" smtClean="0"/>
              <a:pPr/>
              <a:t>1</a:t>
            </a:fld>
            <a:endParaRPr lang="en-US" dirty="0"/>
          </a:p>
        </p:txBody>
      </p:sp>
      <p:sp>
        <p:nvSpPr>
          <p:cNvPr id="3726338" name="Rectangle 5"/>
          <p:cNvSpPr txBox="1">
            <a:spLocks noGrp="1" noChangeArrowheads="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algn="r" defTabSz="920750" eaLnBrk="0" hangingPunct="0"/>
            <a:fld id="{47B8339B-1697-4EB3-9E70-F7572366E1F3}" type="slidenum">
              <a:rPr lang="en-US" sz="1000" b="0" i="1">
                <a:latin typeface="Times New Roman" pitchFamily="18" charset="0"/>
              </a:rPr>
              <a:pPr algn="r" defTabSz="920750" eaLnBrk="0" hangingPunct="0"/>
              <a:t>1</a:t>
            </a:fld>
            <a:endParaRPr lang="en-US" sz="1000" b="0" i="1" dirty="0">
              <a:latin typeface="Times New Roman" pitchFamily="18" charset="0"/>
            </a:endParaRPr>
          </a:p>
        </p:txBody>
      </p:sp>
      <p:sp>
        <p:nvSpPr>
          <p:cNvPr id="3726339" name="Rectangle 5"/>
          <p:cNvSpPr txBox="1">
            <a:spLocks noGrp="1" noChangeArrowheads="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algn="r" defTabSz="920750" eaLnBrk="0" hangingPunct="0"/>
            <a:fld id="{64DCABF5-01F9-46B7-AD67-6E8C2EC3CE4F}" type="slidenum">
              <a:rPr lang="en-US" sz="1000" b="0" i="1">
                <a:latin typeface="Times New Roman" pitchFamily="18" charset="0"/>
              </a:rPr>
              <a:pPr algn="r" defTabSz="920750" eaLnBrk="0" hangingPunct="0"/>
              <a:t>1</a:t>
            </a:fld>
            <a:endParaRPr lang="en-US" sz="1000" b="0" i="1" dirty="0">
              <a:latin typeface="Times New Roman" pitchFamily="18" charset="0"/>
            </a:endParaRPr>
          </a:p>
        </p:txBody>
      </p:sp>
      <p:sp>
        <p:nvSpPr>
          <p:cNvPr id="3726340" name="Slide Image Placeholder 1"/>
          <p:cNvSpPr>
            <a:spLocks noGrp="1" noRot="1" noChangeAspect="1" noTextEdit="1"/>
          </p:cNvSpPr>
          <p:nvPr>
            <p:ph type="sldImg"/>
          </p:nvPr>
        </p:nvSpPr>
        <p:spPr>
          <a:ln/>
        </p:spPr>
      </p:sp>
      <p:sp>
        <p:nvSpPr>
          <p:cNvPr id="3726341" name="Notes Placeholder 2"/>
          <p:cNvSpPr>
            <a:spLocks noGrp="1"/>
          </p:cNvSpPr>
          <p:nvPr>
            <p:ph type="body" idx="1"/>
          </p:nvPr>
        </p:nvSpPr>
        <p:spPr>
          <a:noFill/>
          <a:ln/>
        </p:spPr>
        <p:txBody>
          <a:bodyPr/>
          <a:lstStyle/>
          <a:p>
            <a:endParaRPr lang="en-GB" dirty="0"/>
          </a:p>
        </p:txBody>
      </p:sp>
      <p:sp>
        <p:nvSpPr>
          <p:cNvPr id="3726342" name="Slide Number Placeholder 3"/>
          <p:cNvSpPr txBox="1">
            <a:spLocks noGrp="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algn="r" defTabSz="920750" eaLnBrk="0" hangingPunct="0"/>
            <a:fld id="{2D7B4481-FBC8-4B8A-90A3-E0CB9E5429A2}" type="slidenum">
              <a:rPr lang="en-US" sz="1000" b="0" i="1">
                <a:latin typeface="Times New Roman" pitchFamily="18" charset="0"/>
              </a:rPr>
              <a:pPr algn="r" defTabSz="920750" eaLnBrk="0" hangingPunct="0"/>
              <a:t>1</a:t>
            </a:fld>
            <a:endParaRPr lang="en-US" sz="1000" b="0" i="1" dirty="0">
              <a:latin typeface="Times New Roman" pitchFamily="18" charset="0"/>
            </a:endParaRPr>
          </a:p>
        </p:txBody>
      </p:sp>
    </p:spTree>
    <p:extLst>
      <p:ext uri="{BB962C8B-B14F-4D97-AF65-F5344CB8AC3E}">
        <p14:creationId xmlns:p14="http://schemas.microsoft.com/office/powerpoint/2010/main" val="12155629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2</a:t>
            </a:fld>
            <a:endParaRPr lang="en-US"/>
          </a:p>
        </p:txBody>
      </p:sp>
    </p:spTree>
    <p:extLst>
      <p:ext uri="{BB962C8B-B14F-4D97-AF65-F5344CB8AC3E}">
        <p14:creationId xmlns:p14="http://schemas.microsoft.com/office/powerpoint/2010/main" val="3903494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3</a:t>
            </a:fld>
            <a:endParaRPr lang="en-US"/>
          </a:p>
        </p:txBody>
      </p:sp>
    </p:spTree>
    <p:extLst>
      <p:ext uri="{BB962C8B-B14F-4D97-AF65-F5344CB8AC3E}">
        <p14:creationId xmlns:p14="http://schemas.microsoft.com/office/powerpoint/2010/main" val="27307579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5</a:t>
            </a:fld>
            <a:endParaRPr lang="en-US"/>
          </a:p>
        </p:txBody>
      </p:sp>
    </p:spTree>
    <p:extLst>
      <p:ext uri="{BB962C8B-B14F-4D97-AF65-F5344CB8AC3E}">
        <p14:creationId xmlns:p14="http://schemas.microsoft.com/office/powerpoint/2010/main" val="2125891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6</a:t>
            </a:fld>
            <a:endParaRPr lang="en-US"/>
          </a:p>
        </p:txBody>
      </p:sp>
    </p:spTree>
    <p:extLst>
      <p:ext uri="{BB962C8B-B14F-4D97-AF65-F5344CB8AC3E}">
        <p14:creationId xmlns:p14="http://schemas.microsoft.com/office/powerpoint/2010/main" val="8028159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7</a:t>
            </a:fld>
            <a:endParaRPr lang="en-US"/>
          </a:p>
        </p:txBody>
      </p:sp>
    </p:spTree>
    <p:extLst>
      <p:ext uri="{BB962C8B-B14F-4D97-AF65-F5344CB8AC3E}">
        <p14:creationId xmlns:p14="http://schemas.microsoft.com/office/powerpoint/2010/main" val="19888556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8</a:t>
            </a:fld>
            <a:endParaRPr lang="en-US"/>
          </a:p>
        </p:txBody>
      </p:sp>
    </p:spTree>
    <p:extLst>
      <p:ext uri="{BB962C8B-B14F-4D97-AF65-F5344CB8AC3E}">
        <p14:creationId xmlns:p14="http://schemas.microsoft.com/office/powerpoint/2010/main" val="17635189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a:solidFill>
                  <a:srgbClr val="000099"/>
                </a:solidFill>
                <a:effectLst>
                  <a:outerShdw blurRad="38100" dist="38100" dir="2700000" algn="tl">
                    <a:srgbClr val="000000">
                      <a:alpha val="43137"/>
                    </a:srgbClr>
                  </a:outerShdw>
                </a:effectLst>
              </a:defRPr>
            </a:lvl1pPr>
          </a:lstStyle>
          <a:p>
            <a:r>
              <a:rPr lang="en-US" dirty="0"/>
              <a:t>Click to edit Master title style</a:t>
            </a:r>
          </a:p>
        </p:txBody>
      </p:sp>
      <p:sp>
        <p:nvSpPr>
          <p:cNvPr id="3" name="Content Placeholder 2"/>
          <p:cNvSpPr>
            <a:spLocks noGrp="1"/>
          </p:cNvSpPr>
          <p:nvPr>
            <p:ph idx="1"/>
          </p:nvPr>
        </p:nvSpPr>
        <p:spPr>
          <a:xfrm>
            <a:off x="457200" y="2814520"/>
            <a:ext cx="8147325" cy="238111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a:solidFill>
                  <a:schemeClr val="tx1"/>
                </a:solidFill>
                <a:effectLst>
                  <a:outerShdw blurRad="38100" dist="38100" dir="2700000" algn="tl">
                    <a:srgbClr val="000000">
                      <a:alpha val="43137"/>
                    </a:srgbClr>
                  </a:outerShdw>
                </a:effectLst>
              </a:defRPr>
            </a:lvl1pPr>
          </a:lstStyle>
          <a:p>
            <a:r>
              <a:rPr lang="en-US" dirty="0"/>
              <a:t>Click to edit Master title style</a:t>
            </a:r>
          </a:p>
        </p:txBody>
      </p:sp>
      <p:sp>
        <p:nvSpPr>
          <p:cNvPr id="3" name="Content Placeholder 2"/>
          <p:cNvSpPr>
            <a:spLocks noGrp="1"/>
          </p:cNvSpPr>
          <p:nvPr>
            <p:ph idx="1"/>
          </p:nvPr>
        </p:nvSpPr>
        <p:spPr>
          <a:xfrm>
            <a:off x="457200" y="1600201"/>
            <a:ext cx="8229600" cy="4525963"/>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22716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9407073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000"/>
          <p:cNvPicPr>
            <a:picLocks noChangeAspect="1" noChangeArrowheads="1"/>
          </p:cNvPicPr>
          <p:nvPr userDrawn="1"/>
        </p:nvPicPr>
        <p:blipFill>
          <a:blip r:embed="rId4" cstate="print"/>
          <a:srcRect/>
          <a:stretch>
            <a:fillRect/>
          </a:stretch>
        </p:blipFill>
        <p:spPr bwMode="auto">
          <a:xfrm>
            <a:off x="501070" y="279790"/>
            <a:ext cx="2356931" cy="1036935"/>
          </a:xfrm>
          <a:prstGeom prst="rect">
            <a:avLst/>
          </a:prstGeom>
          <a:noFill/>
          <a:ln w="9525">
            <a:noFill/>
            <a:miter lim="800000"/>
            <a:headEnd/>
            <a:tailEnd/>
          </a:ln>
        </p:spPr>
      </p:pic>
      <p:pic>
        <p:nvPicPr>
          <p:cNvPr id="1029" name="Picture 1" descr="part1"/>
          <p:cNvPicPr>
            <a:picLocks noChangeAspect="1" noChangeArrowheads="1"/>
          </p:cNvPicPr>
          <p:nvPr userDrawn="1"/>
        </p:nvPicPr>
        <p:blipFill>
          <a:blip r:embed="rId5" cstate="print"/>
          <a:srcRect/>
          <a:stretch>
            <a:fillRect/>
          </a:stretch>
        </p:blipFill>
        <p:spPr bwMode="auto">
          <a:xfrm>
            <a:off x="1422790" y="5909865"/>
            <a:ext cx="6239275" cy="82196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2" r:id="rId1"/>
    <p:sldLayoutId id="2147483671" r:id="rId2"/>
  </p:sldLayoutIdLst>
  <p:hf hdr="0" ftr="0"/>
  <p:txStyles>
    <p:titleStyle>
      <a:lvl1pPr algn="ctr" rtl="0" eaLnBrk="0" fontAlgn="base" hangingPunct="0">
        <a:lnSpc>
          <a:spcPct val="90000"/>
        </a:lnSpc>
        <a:spcBef>
          <a:spcPct val="0"/>
        </a:spcBef>
        <a:spcAft>
          <a:spcPct val="0"/>
        </a:spcAft>
        <a:defRPr sz="2500" b="1">
          <a:solidFill>
            <a:schemeClr val="hlink"/>
          </a:solidFill>
          <a:latin typeface="+mj-lt"/>
          <a:ea typeface="+mj-ea"/>
          <a:cs typeface="+mj-cs"/>
        </a:defRPr>
      </a:lvl1pPr>
      <a:lvl2pPr algn="ctr" rtl="0" eaLnBrk="0" fontAlgn="base" hangingPunct="0">
        <a:lnSpc>
          <a:spcPct val="90000"/>
        </a:lnSpc>
        <a:spcBef>
          <a:spcPct val="0"/>
        </a:spcBef>
        <a:spcAft>
          <a:spcPct val="0"/>
        </a:spcAft>
        <a:defRPr sz="2500" b="1">
          <a:solidFill>
            <a:schemeClr val="hlink"/>
          </a:solidFill>
          <a:latin typeface="Arial" charset="0"/>
        </a:defRPr>
      </a:lvl2pPr>
      <a:lvl3pPr algn="ctr" rtl="0" eaLnBrk="0" fontAlgn="base" hangingPunct="0">
        <a:lnSpc>
          <a:spcPct val="90000"/>
        </a:lnSpc>
        <a:spcBef>
          <a:spcPct val="0"/>
        </a:spcBef>
        <a:spcAft>
          <a:spcPct val="0"/>
        </a:spcAft>
        <a:defRPr sz="2500" b="1">
          <a:solidFill>
            <a:schemeClr val="hlink"/>
          </a:solidFill>
          <a:latin typeface="Arial" charset="0"/>
        </a:defRPr>
      </a:lvl3pPr>
      <a:lvl4pPr algn="ctr" rtl="0" eaLnBrk="0" fontAlgn="base" hangingPunct="0">
        <a:lnSpc>
          <a:spcPct val="90000"/>
        </a:lnSpc>
        <a:spcBef>
          <a:spcPct val="0"/>
        </a:spcBef>
        <a:spcAft>
          <a:spcPct val="0"/>
        </a:spcAft>
        <a:defRPr sz="2500" b="1">
          <a:solidFill>
            <a:schemeClr val="hlink"/>
          </a:solidFill>
          <a:latin typeface="Arial" charset="0"/>
        </a:defRPr>
      </a:lvl4pPr>
      <a:lvl5pPr algn="ctr" rtl="0" eaLnBrk="0" fontAlgn="base" hangingPunct="0">
        <a:lnSpc>
          <a:spcPct val="90000"/>
        </a:lnSpc>
        <a:spcBef>
          <a:spcPct val="0"/>
        </a:spcBef>
        <a:spcAft>
          <a:spcPct val="0"/>
        </a:spcAft>
        <a:defRPr sz="2500" b="1">
          <a:solidFill>
            <a:schemeClr val="hlink"/>
          </a:solidFill>
          <a:latin typeface="Arial" charset="0"/>
        </a:defRPr>
      </a:lvl5pPr>
      <a:lvl6pPr marL="457200" algn="ctr" rtl="0" eaLnBrk="0" fontAlgn="base" hangingPunct="0">
        <a:lnSpc>
          <a:spcPct val="90000"/>
        </a:lnSpc>
        <a:spcBef>
          <a:spcPct val="0"/>
        </a:spcBef>
        <a:spcAft>
          <a:spcPct val="0"/>
        </a:spcAft>
        <a:defRPr sz="2500" b="1">
          <a:solidFill>
            <a:schemeClr val="hlink"/>
          </a:solidFill>
          <a:latin typeface="Arial" charset="0"/>
        </a:defRPr>
      </a:lvl6pPr>
      <a:lvl7pPr marL="914400" algn="ctr" rtl="0" eaLnBrk="0" fontAlgn="base" hangingPunct="0">
        <a:lnSpc>
          <a:spcPct val="90000"/>
        </a:lnSpc>
        <a:spcBef>
          <a:spcPct val="0"/>
        </a:spcBef>
        <a:spcAft>
          <a:spcPct val="0"/>
        </a:spcAft>
        <a:defRPr sz="2500" b="1">
          <a:solidFill>
            <a:schemeClr val="hlink"/>
          </a:solidFill>
          <a:latin typeface="Arial" charset="0"/>
        </a:defRPr>
      </a:lvl7pPr>
      <a:lvl8pPr marL="1371600" algn="ctr" rtl="0" eaLnBrk="0" fontAlgn="base" hangingPunct="0">
        <a:lnSpc>
          <a:spcPct val="90000"/>
        </a:lnSpc>
        <a:spcBef>
          <a:spcPct val="0"/>
        </a:spcBef>
        <a:spcAft>
          <a:spcPct val="0"/>
        </a:spcAft>
        <a:defRPr sz="2500" b="1">
          <a:solidFill>
            <a:schemeClr val="hlink"/>
          </a:solidFill>
          <a:latin typeface="Arial" charset="0"/>
        </a:defRPr>
      </a:lvl8pPr>
      <a:lvl9pPr marL="1828800" algn="ctr" rtl="0" eaLnBrk="0" fontAlgn="base" hangingPunct="0">
        <a:lnSpc>
          <a:spcPct val="90000"/>
        </a:lnSpc>
        <a:spcBef>
          <a:spcPct val="0"/>
        </a:spcBef>
        <a:spcAft>
          <a:spcPct val="0"/>
        </a:spcAft>
        <a:defRPr sz="2500" b="1">
          <a:solidFill>
            <a:schemeClr val="hlink"/>
          </a:solidFill>
          <a:latin typeface="Arial" charset="0"/>
        </a:defRPr>
      </a:lvl9pPr>
    </p:titleStyle>
    <p:bodyStyle>
      <a:lvl1pPr marL="230188" indent="-230188" algn="l" rtl="0" eaLnBrk="0" fontAlgn="base" hangingPunct="0">
        <a:lnSpc>
          <a:spcPct val="80000"/>
        </a:lnSpc>
        <a:spcBef>
          <a:spcPct val="10000"/>
        </a:spcBef>
        <a:spcAft>
          <a:spcPct val="10000"/>
        </a:spcAft>
        <a:buSzPct val="125000"/>
        <a:buChar char="•"/>
        <a:defRPr sz="2500" b="1">
          <a:solidFill>
            <a:schemeClr val="tx1"/>
          </a:solidFill>
          <a:latin typeface="+mn-lt"/>
          <a:ea typeface="+mn-ea"/>
          <a:cs typeface="+mn-cs"/>
        </a:defRPr>
      </a:lvl1pPr>
      <a:lvl2pPr marL="568325" indent="-222250" algn="l" rtl="0" eaLnBrk="0" fontAlgn="base" hangingPunct="0">
        <a:lnSpc>
          <a:spcPct val="80000"/>
        </a:lnSpc>
        <a:spcBef>
          <a:spcPct val="10000"/>
        </a:spcBef>
        <a:spcAft>
          <a:spcPct val="10000"/>
        </a:spcAft>
        <a:buSzPct val="125000"/>
        <a:buChar char="•"/>
        <a:defRPr sz="2200" b="1">
          <a:solidFill>
            <a:schemeClr val="tx1"/>
          </a:solidFill>
          <a:latin typeface="+mn-lt"/>
        </a:defRPr>
      </a:lvl2pPr>
      <a:lvl3pPr marL="914400" indent="-231775" algn="l" rtl="0" eaLnBrk="0" fontAlgn="base" hangingPunct="0">
        <a:lnSpc>
          <a:spcPct val="80000"/>
        </a:lnSpc>
        <a:spcBef>
          <a:spcPct val="10000"/>
        </a:spcBef>
        <a:spcAft>
          <a:spcPct val="10000"/>
        </a:spcAft>
        <a:buSzPct val="125000"/>
        <a:buChar char="-"/>
        <a:defRPr sz="2400" b="1">
          <a:solidFill>
            <a:schemeClr val="tx1"/>
          </a:solidFill>
          <a:latin typeface="+mn-lt"/>
        </a:defRPr>
      </a:lvl3pPr>
      <a:lvl4pPr marL="1260475" indent="-231775" algn="l" rtl="0" eaLnBrk="0" fontAlgn="base" hangingPunct="0">
        <a:lnSpc>
          <a:spcPct val="80000"/>
        </a:lnSpc>
        <a:spcBef>
          <a:spcPct val="10000"/>
        </a:spcBef>
        <a:spcAft>
          <a:spcPct val="10000"/>
        </a:spcAft>
        <a:buSzPct val="125000"/>
        <a:buChar char="-"/>
        <a:defRPr sz="2000" b="1">
          <a:solidFill>
            <a:schemeClr val="tx1"/>
          </a:solidFill>
          <a:latin typeface="+mn-lt"/>
        </a:defRPr>
      </a:lvl4pPr>
      <a:lvl5pPr marL="1597025" indent="-220663" algn="l" rtl="0" eaLnBrk="0" fontAlgn="base" hangingPunct="0">
        <a:lnSpc>
          <a:spcPct val="80000"/>
        </a:lnSpc>
        <a:spcBef>
          <a:spcPct val="10000"/>
        </a:spcBef>
        <a:spcAft>
          <a:spcPct val="10000"/>
        </a:spcAft>
        <a:buSzPct val="125000"/>
        <a:buChar char="•"/>
        <a:defRPr sz="2000" b="1">
          <a:solidFill>
            <a:schemeClr val="tx1"/>
          </a:solidFill>
          <a:latin typeface="+mn-lt"/>
        </a:defRPr>
      </a:lvl5pPr>
      <a:lvl6pPr marL="2054225" indent="-220663" algn="l" rtl="0" eaLnBrk="0" fontAlgn="base" hangingPunct="0">
        <a:lnSpc>
          <a:spcPct val="80000"/>
        </a:lnSpc>
        <a:spcBef>
          <a:spcPct val="10000"/>
        </a:spcBef>
        <a:spcAft>
          <a:spcPct val="10000"/>
        </a:spcAft>
        <a:buSzPct val="125000"/>
        <a:buChar char="•"/>
        <a:defRPr b="1">
          <a:solidFill>
            <a:schemeClr val="tx1"/>
          </a:solidFill>
          <a:latin typeface="+mn-lt"/>
        </a:defRPr>
      </a:lvl6pPr>
      <a:lvl7pPr marL="2511425" indent="-220663" algn="l" rtl="0" eaLnBrk="0" fontAlgn="base" hangingPunct="0">
        <a:lnSpc>
          <a:spcPct val="80000"/>
        </a:lnSpc>
        <a:spcBef>
          <a:spcPct val="10000"/>
        </a:spcBef>
        <a:spcAft>
          <a:spcPct val="10000"/>
        </a:spcAft>
        <a:buSzPct val="125000"/>
        <a:buChar char="•"/>
        <a:defRPr b="1">
          <a:solidFill>
            <a:schemeClr val="tx1"/>
          </a:solidFill>
          <a:latin typeface="+mn-lt"/>
        </a:defRPr>
      </a:lvl7pPr>
      <a:lvl8pPr marL="2968625" indent="-220663" algn="l" rtl="0" eaLnBrk="0" fontAlgn="base" hangingPunct="0">
        <a:lnSpc>
          <a:spcPct val="80000"/>
        </a:lnSpc>
        <a:spcBef>
          <a:spcPct val="10000"/>
        </a:spcBef>
        <a:spcAft>
          <a:spcPct val="10000"/>
        </a:spcAft>
        <a:buSzPct val="125000"/>
        <a:buChar char="•"/>
        <a:defRPr b="1">
          <a:solidFill>
            <a:schemeClr val="tx1"/>
          </a:solidFill>
          <a:latin typeface="+mn-lt"/>
        </a:defRPr>
      </a:lvl8pPr>
      <a:lvl9pPr marL="3425825" indent="-220663" algn="l" rtl="0" eaLnBrk="0" fontAlgn="base" hangingPunct="0">
        <a:lnSpc>
          <a:spcPct val="80000"/>
        </a:lnSpc>
        <a:spcBef>
          <a:spcPct val="10000"/>
        </a:spcBef>
        <a:spcAft>
          <a:spcPct val="10000"/>
        </a:spcAft>
        <a:buSzPct val="125000"/>
        <a:buChar char="•"/>
        <a:defRPr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56723819"/>
      </p:ext>
    </p:extLst>
  </p:cSld>
  <p:clrMap bg1="lt1" tx1="dk1" bg2="lt2" tx2="dk2" accent1="accent1" accent2="accent2" accent3="accent3" accent4="accent4" accent5="accent5" accent6="accent6" hlink="hlink" folHlink="folHlink"/>
  <p:sldLayoutIdLst>
    <p:sldLayoutId id="2147483674" r:id="rId1"/>
    <p:sldLayoutId id="2147483675" r:id="rId2"/>
  </p:sldLayoutIdLst>
  <p:hf hdr="0" ftr="0"/>
  <p:txStyles>
    <p:titleStyle>
      <a:lvl1pPr algn="ctr" rtl="0" eaLnBrk="0" fontAlgn="base" hangingPunct="0">
        <a:lnSpc>
          <a:spcPct val="90000"/>
        </a:lnSpc>
        <a:spcBef>
          <a:spcPct val="0"/>
        </a:spcBef>
        <a:spcAft>
          <a:spcPct val="0"/>
        </a:spcAft>
        <a:defRPr sz="2500" b="1">
          <a:solidFill>
            <a:schemeClr val="hlink"/>
          </a:solidFill>
          <a:latin typeface="+mj-lt"/>
          <a:ea typeface="+mj-ea"/>
          <a:cs typeface="+mj-cs"/>
        </a:defRPr>
      </a:lvl1pPr>
      <a:lvl2pPr algn="ctr" rtl="0" eaLnBrk="0" fontAlgn="base" hangingPunct="0">
        <a:lnSpc>
          <a:spcPct val="90000"/>
        </a:lnSpc>
        <a:spcBef>
          <a:spcPct val="0"/>
        </a:spcBef>
        <a:spcAft>
          <a:spcPct val="0"/>
        </a:spcAft>
        <a:defRPr sz="2500" b="1">
          <a:solidFill>
            <a:schemeClr val="hlink"/>
          </a:solidFill>
          <a:latin typeface="Arial" charset="0"/>
        </a:defRPr>
      </a:lvl2pPr>
      <a:lvl3pPr algn="ctr" rtl="0" eaLnBrk="0" fontAlgn="base" hangingPunct="0">
        <a:lnSpc>
          <a:spcPct val="90000"/>
        </a:lnSpc>
        <a:spcBef>
          <a:spcPct val="0"/>
        </a:spcBef>
        <a:spcAft>
          <a:spcPct val="0"/>
        </a:spcAft>
        <a:defRPr sz="2500" b="1">
          <a:solidFill>
            <a:schemeClr val="hlink"/>
          </a:solidFill>
          <a:latin typeface="Arial" charset="0"/>
        </a:defRPr>
      </a:lvl3pPr>
      <a:lvl4pPr algn="ctr" rtl="0" eaLnBrk="0" fontAlgn="base" hangingPunct="0">
        <a:lnSpc>
          <a:spcPct val="90000"/>
        </a:lnSpc>
        <a:spcBef>
          <a:spcPct val="0"/>
        </a:spcBef>
        <a:spcAft>
          <a:spcPct val="0"/>
        </a:spcAft>
        <a:defRPr sz="2500" b="1">
          <a:solidFill>
            <a:schemeClr val="hlink"/>
          </a:solidFill>
          <a:latin typeface="Arial" charset="0"/>
        </a:defRPr>
      </a:lvl4pPr>
      <a:lvl5pPr algn="ctr" rtl="0" eaLnBrk="0" fontAlgn="base" hangingPunct="0">
        <a:lnSpc>
          <a:spcPct val="90000"/>
        </a:lnSpc>
        <a:spcBef>
          <a:spcPct val="0"/>
        </a:spcBef>
        <a:spcAft>
          <a:spcPct val="0"/>
        </a:spcAft>
        <a:defRPr sz="2500" b="1">
          <a:solidFill>
            <a:schemeClr val="hlink"/>
          </a:solidFill>
          <a:latin typeface="Arial" charset="0"/>
        </a:defRPr>
      </a:lvl5pPr>
      <a:lvl6pPr marL="457200" algn="ctr" rtl="0" eaLnBrk="0" fontAlgn="base" hangingPunct="0">
        <a:lnSpc>
          <a:spcPct val="90000"/>
        </a:lnSpc>
        <a:spcBef>
          <a:spcPct val="0"/>
        </a:spcBef>
        <a:spcAft>
          <a:spcPct val="0"/>
        </a:spcAft>
        <a:defRPr sz="2500" b="1">
          <a:solidFill>
            <a:schemeClr val="hlink"/>
          </a:solidFill>
          <a:latin typeface="Arial" charset="0"/>
        </a:defRPr>
      </a:lvl6pPr>
      <a:lvl7pPr marL="914400" algn="ctr" rtl="0" eaLnBrk="0" fontAlgn="base" hangingPunct="0">
        <a:lnSpc>
          <a:spcPct val="90000"/>
        </a:lnSpc>
        <a:spcBef>
          <a:spcPct val="0"/>
        </a:spcBef>
        <a:spcAft>
          <a:spcPct val="0"/>
        </a:spcAft>
        <a:defRPr sz="2500" b="1">
          <a:solidFill>
            <a:schemeClr val="hlink"/>
          </a:solidFill>
          <a:latin typeface="Arial" charset="0"/>
        </a:defRPr>
      </a:lvl7pPr>
      <a:lvl8pPr marL="1371600" algn="ctr" rtl="0" eaLnBrk="0" fontAlgn="base" hangingPunct="0">
        <a:lnSpc>
          <a:spcPct val="90000"/>
        </a:lnSpc>
        <a:spcBef>
          <a:spcPct val="0"/>
        </a:spcBef>
        <a:spcAft>
          <a:spcPct val="0"/>
        </a:spcAft>
        <a:defRPr sz="2500" b="1">
          <a:solidFill>
            <a:schemeClr val="hlink"/>
          </a:solidFill>
          <a:latin typeface="Arial" charset="0"/>
        </a:defRPr>
      </a:lvl8pPr>
      <a:lvl9pPr marL="1828800" algn="ctr" rtl="0" eaLnBrk="0" fontAlgn="base" hangingPunct="0">
        <a:lnSpc>
          <a:spcPct val="90000"/>
        </a:lnSpc>
        <a:spcBef>
          <a:spcPct val="0"/>
        </a:spcBef>
        <a:spcAft>
          <a:spcPct val="0"/>
        </a:spcAft>
        <a:defRPr sz="2500" b="1">
          <a:solidFill>
            <a:schemeClr val="hlink"/>
          </a:solidFill>
          <a:latin typeface="Arial" charset="0"/>
        </a:defRPr>
      </a:lvl9pPr>
    </p:titleStyle>
    <p:bodyStyle>
      <a:lvl1pPr marL="230188" indent="-230188" algn="l" rtl="0" eaLnBrk="0" fontAlgn="base" hangingPunct="0">
        <a:lnSpc>
          <a:spcPct val="80000"/>
        </a:lnSpc>
        <a:spcBef>
          <a:spcPct val="10000"/>
        </a:spcBef>
        <a:spcAft>
          <a:spcPct val="10000"/>
        </a:spcAft>
        <a:buSzPct val="125000"/>
        <a:buChar char="•"/>
        <a:defRPr sz="2500" b="1">
          <a:solidFill>
            <a:schemeClr val="tx1"/>
          </a:solidFill>
          <a:latin typeface="+mn-lt"/>
          <a:ea typeface="+mn-ea"/>
          <a:cs typeface="+mn-cs"/>
        </a:defRPr>
      </a:lvl1pPr>
      <a:lvl2pPr marL="568325" indent="-222250" algn="l" rtl="0" eaLnBrk="0" fontAlgn="base" hangingPunct="0">
        <a:lnSpc>
          <a:spcPct val="80000"/>
        </a:lnSpc>
        <a:spcBef>
          <a:spcPct val="10000"/>
        </a:spcBef>
        <a:spcAft>
          <a:spcPct val="10000"/>
        </a:spcAft>
        <a:buSzPct val="125000"/>
        <a:buChar char="•"/>
        <a:defRPr sz="2200" b="1">
          <a:solidFill>
            <a:schemeClr val="tx1"/>
          </a:solidFill>
          <a:latin typeface="+mn-lt"/>
        </a:defRPr>
      </a:lvl2pPr>
      <a:lvl3pPr marL="914400" indent="-231775" algn="l" rtl="0" eaLnBrk="0" fontAlgn="base" hangingPunct="0">
        <a:lnSpc>
          <a:spcPct val="80000"/>
        </a:lnSpc>
        <a:spcBef>
          <a:spcPct val="10000"/>
        </a:spcBef>
        <a:spcAft>
          <a:spcPct val="10000"/>
        </a:spcAft>
        <a:buSzPct val="125000"/>
        <a:buChar char="-"/>
        <a:defRPr sz="2400" b="1">
          <a:solidFill>
            <a:schemeClr val="tx1"/>
          </a:solidFill>
          <a:latin typeface="+mn-lt"/>
        </a:defRPr>
      </a:lvl3pPr>
      <a:lvl4pPr marL="1260475" indent="-231775" algn="l" rtl="0" eaLnBrk="0" fontAlgn="base" hangingPunct="0">
        <a:lnSpc>
          <a:spcPct val="80000"/>
        </a:lnSpc>
        <a:spcBef>
          <a:spcPct val="10000"/>
        </a:spcBef>
        <a:spcAft>
          <a:spcPct val="10000"/>
        </a:spcAft>
        <a:buSzPct val="125000"/>
        <a:buChar char="-"/>
        <a:defRPr sz="2000" b="1">
          <a:solidFill>
            <a:schemeClr val="tx1"/>
          </a:solidFill>
          <a:latin typeface="+mn-lt"/>
        </a:defRPr>
      </a:lvl4pPr>
      <a:lvl5pPr marL="1597025" indent="-220663" algn="l" rtl="0" eaLnBrk="0" fontAlgn="base" hangingPunct="0">
        <a:lnSpc>
          <a:spcPct val="80000"/>
        </a:lnSpc>
        <a:spcBef>
          <a:spcPct val="10000"/>
        </a:spcBef>
        <a:spcAft>
          <a:spcPct val="10000"/>
        </a:spcAft>
        <a:buSzPct val="125000"/>
        <a:buChar char="•"/>
        <a:defRPr sz="2000" b="1">
          <a:solidFill>
            <a:schemeClr val="tx1"/>
          </a:solidFill>
          <a:latin typeface="+mn-lt"/>
        </a:defRPr>
      </a:lvl5pPr>
      <a:lvl6pPr marL="2054225" indent="-220663" algn="l" rtl="0" eaLnBrk="0" fontAlgn="base" hangingPunct="0">
        <a:lnSpc>
          <a:spcPct val="80000"/>
        </a:lnSpc>
        <a:spcBef>
          <a:spcPct val="10000"/>
        </a:spcBef>
        <a:spcAft>
          <a:spcPct val="10000"/>
        </a:spcAft>
        <a:buSzPct val="125000"/>
        <a:buChar char="•"/>
        <a:defRPr b="1">
          <a:solidFill>
            <a:schemeClr val="tx1"/>
          </a:solidFill>
          <a:latin typeface="+mn-lt"/>
        </a:defRPr>
      </a:lvl6pPr>
      <a:lvl7pPr marL="2511425" indent="-220663" algn="l" rtl="0" eaLnBrk="0" fontAlgn="base" hangingPunct="0">
        <a:lnSpc>
          <a:spcPct val="80000"/>
        </a:lnSpc>
        <a:spcBef>
          <a:spcPct val="10000"/>
        </a:spcBef>
        <a:spcAft>
          <a:spcPct val="10000"/>
        </a:spcAft>
        <a:buSzPct val="125000"/>
        <a:buChar char="•"/>
        <a:defRPr b="1">
          <a:solidFill>
            <a:schemeClr val="tx1"/>
          </a:solidFill>
          <a:latin typeface="+mn-lt"/>
        </a:defRPr>
      </a:lvl7pPr>
      <a:lvl8pPr marL="2968625" indent="-220663" algn="l" rtl="0" eaLnBrk="0" fontAlgn="base" hangingPunct="0">
        <a:lnSpc>
          <a:spcPct val="80000"/>
        </a:lnSpc>
        <a:spcBef>
          <a:spcPct val="10000"/>
        </a:spcBef>
        <a:spcAft>
          <a:spcPct val="10000"/>
        </a:spcAft>
        <a:buSzPct val="125000"/>
        <a:buChar char="•"/>
        <a:defRPr b="1">
          <a:solidFill>
            <a:schemeClr val="tx1"/>
          </a:solidFill>
          <a:latin typeface="+mn-lt"/>
        </a:defRPr>
      </a:lvl8pPr>
      <a:lvl9pPr marL="3425825" indent="-220663" algn="l" rtl="0" eaLnBrk="0" fontAlgn="base" hangingPunct="0">
        <a:lnSpc>
          <a:spcPct val="80000"/>
        </a:lnSpc>
        <a:spcBef>
          <a:spcPct val="10000"/>
        </a:spcBef>
        <a:spcAft>
          <a:spcPct val="10000"/>
        </a:spcAft>
        <a:buSzPct val="125000"/>
        <a:buChar char="•"/>
        <a:defRPr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93095" y="1662370"/>
            <a:ext cx="7873025" cy="2523768"/>
          </a:xfrm>
          <a:prstGeom prst="rect">
            <a:avLst/>
          </a:prstGeom>
          <a:noFill/>
        </p:spPr>
        <p:txBody>
          <a:bodyPr wrap="square" rtlCol="0">
            <a:spAutoFit/>
          </a:bodyPr>
          <a:lstStyle/>
          <a:p>
            <a:r>
              <a:rPr lang="en-GB" sz="2800" dirty="0"/>
              <a:t>CCSDS System Engineering Area (SEA):</a:t>
            </a:r>
          </a:p>
          <a:p>
            <a:pPr lvl="1"/>
            <a:r>
              <a:rPr lang="en-US" sz="2800" dirty="0"/>
              <a:t>Response to Conditions raised on CCSDS / ISO TC20/SC14 Liaison Proposal, CESG-P-2017-10-001</a:t>
            </a:r>
          </a:p>
          <a:p>
            <a:endParaRPr lang="en-US" sz="2800" dirty="0"/>
          </a:p>
          <a:p>
            <a:r>
              <a:rPr lang="en-US" sz="1800" b="0" dirty="0"/>
              <a:t>Peter Shames (SEA AD)</a:t>
            </a:r>
          </a:p>
        </p:txBody>
      </p:sp>
      <p:sp>
        <p:nvSpPr>
          <p:cNvPr id="4" name="Text Box 12"/>
          <p:cNvSpPr txBox="1">
            <a:spLocks noChangeArrowheads="1"/>
          </p:cNvSpPr>
          <p:nvPr/>
        </p:nvSpPr>
        <p:spPr bwMode="auto">
          <a:xfrm>
            <a:off x="693095" y="4389125"/>
            <a:ext cx="5609292" cy="1200329"/>
          </a:xfrm>
          <a:prstGeom prst="rect">
            <a:avLst/>
          </a:prstGeom>
          <a:noFill/>
          <a:ln w="12700">
            <a:noFill/>
            <a:miter lim="800000"/>
            <a:headEnd type="none" w="sm" len="sm"/>
            <a:tailEnd type="none" w="sm" len="sm"/>
          </a:ln>
        </p:spPr>
        <p:txBody>
          <a:bodyPr wrap="none">
            <a:spAutoFit/>
          </a:bodyPr>
          <a:lstStyle/>
          <a:p>
            <a:pPr eaLnBrk="0" hangingPunct="0"/>
            <a:r>
              <a:rPr lang="en-US" sz="1800" b="0" dirty="0">
                <a:latin typeface="+mn-lt"/>
              </a:rPr>
              <a:t>CESG Meeting</a:t>
            </a:r>
          </a:p>
          <a:p>
            <a:pPr eaLnBrk="0" hangingPunct="0"/>
            <a:r>
              <a:rPr lang="en-US" sz="1800" b="0" dirty="0">
                <a:latin typeface="+mn-lt"/>
              </a:rPr>
              <a:t>Gaithersburg, MD</a:t>
            </a:r>
            <a:endParaRPr lang="en-US" sz="1800" b="0" u="sng" dirty="0">
              <a:latin typeface="+mn-lt"/>
            </a:endParaRPr>
          </a:p>
          <a:p>
            <a:pPr eaLnBrk="0" hangingPunct="0"/>
            <a:r>
              <a:rPr lang="en-US" sz="1800" b="0" dirty="0">
                <a:latin typeface="+mn-lt"/>
              </a:rPr>
              <a:t>16 Apr 2018 (</a:t>
            </a:r>
            <a:r>
              <a:rPr lang="en-US" sz="1800" b="0" dirty="0">
                <a:solidFill>
                  <a:srgbClr val="FF0000"/>
                </a:solidFill>
                <a:latin typeface="+mn-lt"/>
              </a:rPr>
              <a:t>with edits from CCSDS CESG meeting</a:t>
            </a:r>
            <a:r>
              <a:rPr lang="en-US" sz="1800" b="0" dirty="0">
                <a:latin typeface="+mn-lt"/>
              </a:rPr>
              <a:t>)</a:t>
            </a:r>
            <a:endParaRPr lang="en-US" sz="1800" b="0" u="sng" dirty="0">
              <a:latin typeface="+mn-lt"/>
            </a:endParaRPr>
          </a:p>
          <a:p>
            <a:pPr algn="ctr" eaLnBrk="0" hangingPunct="0"/>
            <a:endParaRPr lang="en-US" sz="1800" b="0" u="sng" dirty="0">
              <a:solidFill>
                <a:srgbClr val="0033CC"/>
              </a:solidFill>
              <a:latin typeface="+mn-l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479F4-804A-304E-B1F3-61175A5E82B4}"/>
              </a:ext>
            </a:extLst>
          </p:cNvPr>
          <p:cNvSpPr>
            <a:spLocks noGrp="1"/>
          </p:cNvSpPr>
          <p:nvPr>
            <p:ph type="title"/>
          </p:nvPr>
        </p:nvSpPr>
        <p:spPr/>
        <p:txBody>
          <a:bodyPr/>
          <a:lstStyle/>
          <a:p>
            <a:r>
              <a:rPr lang="en-US" sz="2400" dirty="0"/>
              <a:t>SEA CESG-P-2017-10-001</a:t>
            </a:r>
            <a:br>
              <a:rPr lang="en-US" sz="2400" dirty="0"/>
            </a:br>
            <a:r>
              <a:rPr lang="en-US" sz="2400" dirty="0"/>
              <a:t>SEA Recommendation</a:t>
            </a:r>
            <a:endParaRPr lang="en-US" dirty="0"/>
          </a:p>
        </p:txBody>
      </p:sp>
      <p:sp>
        <p:nvSpPr>
          <p:cNvPr id="3" name="Content Placeholder 2">
            <a:extLst>
              <a:ext uri="{FF2B5EF4-FFF2-40B4-BE49-F238E27FC236}">
                <a16:creationId xmlns:a16="http://schemas.microsoft.com/office/drawing/2014/main" id="{5AD9FC1D-FE66-3743-8118-ABF3E3D3B670}"/>
              </a:ext>
            </a:extLst>
          </p:cNvPr>
          <p:cNvSpPr>
            <a:spLocks noGrp="1"/>
          </p:cNvSpPr>
          <p:nvPr>
            <p:ph idx="1"/>
          </p:nvPr>
        </p:nvSpPr>
        <p:spPr/>
        <p:txBody>
          <a:bodyPr/>
          <a:lstStyle/>
          <a:p>
            <a:r>
              <a:rPr lang="en-US" dirty="0"/>
              <a:t>Approve the Resolution, with the specific changes that have been agreed within CESG.</a:t>
            </a:r>
          </a:p>
          <a:p>
            <a:r>
              <a:rPr lang="en-US" dirty="0"/>
              <a:t>Ask CMC approval for the resolution, which just creates a framework for liaison discussions and planning of future work.</a:t>
            </a:r>
          </a:p>
          <a:p>
            <a:r>
              <a:rPr lang="en-US" dirty="0"/>
              <a:t>Coordinate with the TC20/SC14 to determine the best way to develop and publish these extensions to the Reference Architecture for Space Data Systems (RASDS, CCSDS 311.0-M-1).</a:t>
            </a:r>
          </a:p>
          <a:p>
            <a:r>
              <a:rPr lang="en-US" dirty="0"/>
              <a:t>Continue to use existing CCSDS mechanisms as specific projects are identified and chartered.</a:t>
            </a:r>
          </a:p>
          <a:p>
            <a:r>
              <a:rPr lang="en-US" dirty="0"/>
              <a:t>Monitor the work and any proposals for publication using the existing CCSDS processes, as with other liaison activities.</a:t>
            </a:r>
          </a:p>
          <a:p>
            <a:pPr marL="0" indent="0">
              <a:buNone/>
            </a:pPr>
            <a:endParaRPr lang="en-US" dirty="0"/>
          </a:p>
        </p:txBody>
      </p:sp>
    </p:spTree>
    <p:extLst>
      <p:ext uri="{BB962C8B-B14F-4D97-AF65-F5344CB8AC3E}">
        <p14:creationId xmlns:p14="http://schemas.microsoft.com/office/powerpoint/2010/main" val="13007793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C6974-103C-AC41-B07F-1477823A68C9}"/>
              </a:ext>
            </a:extLst>
          </p:cNvPr>
          <p:cNvSpPr>
            <a:spLocks noGrp="1"/>
          </p:cNvSpPr>
          <p:nvPr>
            <p:ph type="title"/>
          </p:nvPr>
        </p:nvSpPr>
        <p:spPr>
          <a:xfrm>
            <a:off x="424260" y="2737710"/>
            <a:ext cx="8229600" cy="1143000"/>
          </a:xfrm>
        </p:spPr>
        <p:txBody>
          <a:bodyPr/>
          <a:lstStyle/>
          <a:p>
            <a:r>
              <a:rPr lang="en-US" sz="5400" dirty="0">
                <a:solidFill>
                  <a:srgbClr val="FF0000"/>
                </a:solidFill>
              </a:rPr>
              <a:t>BACKUP MATERIALS</a:t>
            </a:r>
          </a:p>
        </p:txBody>
      </p:sp>
    </p:spTree>
    <p:extLst>
      <p:ext uri="{BB962C8B-B14F-4D97-AF65-F5344CB8AC3E}">
        <p14:creationId xmlns:p14="http://schemas.microsoft.com/office/powerpoint/2010/main" val="4160155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8B1DE-E3D5-EE45-A368-AC6F6039E47F}"/>
              </a:ext>
            </a:extLst>
          </p:cNvPr>
          <p:cNvSpPr>
            <a:spLocks noGrp="1"/>
          </p:cNvSpPr>
          <p:nvPr>
            <p:ph type="title"/>
          </p:nvPr>
        </p:nvSpPr>
        <p:spPr/>
        <p:txBody>
          <a:bodyPr/>
          <a:lstStyle/>
          <a:p>
            <a:r>
              <a:rPr lang="en-US" i="1" dirty="0">
                <a:solidFill>
                  <a:srgbClr val="FF0000"/>
                </a:solidFill>
              </a:rPr>
              <a:t>DRAFT</a:t>
            </a:r>
            <a:r>
              <a:rPr lang="en-US" dirty="0"/>
              <a:t> Approach from TC20/SC14</a:t>
            </a:r>
          </a:p>
        </p:txBody>
      </p:sp>
      <p:sp>
        <p:nvSpPr>
          <p:cNvPr id="3" name="Content Placeholder 2">
            <a:extLst>
              <a:ext uri="{FF2B5EF4-FFF2-40B4-BE49-F238E27FC236}">
                <a16:creationId xmlns:a16="http://schemas.microsoft.com/office/drawing/2014/main" id="{430222B8-5DE0-4D48-93F1-0CC22DABC380}"/>
              </a:ext>
            </a:extLst>
          </p:cNvPr>
          <p:cNvSpPr>
            <a:spLocks noGrp="1"/>
          </p:cNvSpPr>
          <p:nvPr>
            <p:ph idx="1"/>
          </p:nvPr>
        </p:nvSpPr>
        <p:spPr>
          <a:xfrm>
            <a:off x="457200" y="932675"/>
            <a:ext cx="8229600" cy="5193489"/>
          </a:xfrm>
        </p:spPr>
        <p:txBody>
          <a:bodyPr/>
          <a:lstStyle/>
          <a:p>
            <a:pPr marL="0" indent="0">
              <a:buNone/>
            </a:pPr>
            <a:r>
              <a:rPr lang="en-US" sz="2800" dirty="0"/>
              <a:t>For the Purposes of A Reference Architecture for Space - Physical Viewpoint. The primary </a:t>
            </a:r>
            <a:r>
              <a:rPr lang="en-US" sz="2800" u="sng" dirty="0"/>
              <a:t>physical objects</a:t>
            </a:r>
            <a:r>
              <a:rPr lang="en-US" sz="2800" dirty="0"/>
              <a:t> are</a:t>
            </a:r>
          </a:p>
          <a:p>
            <a:pPr lvl="0"/>
            <a:r>
              <a:rPr lang="en-US" sz="2800" dirty="0"/>
              <a:t>Space Object</a:t>
            </a:r>
          </a:p>
          <a:p>
            <a:pPr lvl="1"/>
            <a:r>
              <a:rPr lang="en-US" sz="2000" dirty="0"/>
              <a:t>A physical node in space, it provides a service or product via an Earth Object or to/from another Space Object (examples: Spacecraft, Lunar Habitat, relay S/C).</a:t>
            </a:r>
          </a:p>
          <a:p>
            <a:pPr lvl="0"/>
            <a:r>
              <a:rPr lang="en-US" sz="2800" dirty="0"/>
              <a:t>Earth Object</a:t>
            </a:r>
          </a:p>
          <a:p>
            <a:pPr lvl="1"/>
            <a:r>
              <a:rPr lang="en-US" sz="2000" dirty="0"/>
              <a:t>A physical node on Earth, it provides or receives a service or product for a Space Object or a Launch Object and may also </a:t>
            </a:r>
            <a:r>
              <a:rPr lang="en-US" sz="2000" u="sng" dirty="0"/>
              <a:t>deliver space services to a non-space consumer of services</a:t>
            </a:r>
            <a:r>
              <a:rPr lang="en-US" sz="2000" dirty="0"/>
              <a:t> (examples: Mission Control Center, Satellite TV ground station, Launch Complex)</a:t>
            </a:r>
          </a:p>
          <a:p>
            <a:pPr lvl="0"/>
            <a:r>
              <a:rPr lang="en-US" sz="2800" dirty="0"/>
              <a:t>Launch Object</a:t>
            </a:r>
          </a:p>
          <a:p>
            <a:pPr lvl="1"/>
            <a:r>
              <a:rPr lang="en-US" sz="2000" dirty="0"/>
              <a:t>A physical node that moves Space Objects as its primary service (example: Launch Vehicles)</a:t>
            </a:r>
          </a:p>
          <a:p>
            <a:pPr marL="0" indent="0">
              <a:buNone/>
            </a:pPr>
            <a:endParaRPr lang="en-US" dirty="0"/>
          </a:p>
        </p:txBody>
      </p:sp>
    </p:spTree>
    <p:extLst>
      <p:ext uri="{BB962C8B-B14F-4D97-AF65-F5344CB8AC3E}">
        <p14:creationId xmlns:p14="http://schemas.microsoft.com/office/powerpoint/2010/main" val="40931510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8B1DE-E3D5-EE45-A368-AC6F6039E47F}"/>
              </a:ext>
            </a:extLst>
          </p:cNvPr>
          <p:cNvSpPr>
            <a:spLocks noGrp="1"/>
          </p:cNvSpPr>
          <p:nvPr>
            <p:ph type="title"/>
          </p:nvPr>
        </p:nvSpPr>
        <p:spPr/>
        <p:txBody>
          <a:bodyPr/>
          <a:lstStyle/>
          <a:p>
            <a:r>
              <a:rPr lang="en-US" i="1" dirty="0">
                <a:solidFill>
                  <a:srgbClr val="FF0000"/>
                </a:solidFill>
              </a:rPr>
              <a:t>DRAFT</a:t>
            </a:r>
            <a:r>
              <a:rPr lang="en-US" dirty="0"/>
              <a:t> Approach from TC20/SC14</a:t>
            </a:r>
          </a:p>
        </p:txBody>
      </p:sp>
      <p:sp>
        <p:nvSpPr>
          <p:cNvPr id="3" name="Content Placeholder 2">
            <a:extLst>
              <a:ext uri="{FF2B5EF4-FFF2-40B4-BE49-F238E27FC236}">
                <a16:creationId xmlns:a16="http://schemas.microsoft.com/office/drawing/2014/main" id="{430222B8-5DE0-4D48-93F1-0CC22DABC380}"/>
              </a:ext>
            </a:extLst>
          </p:cNvPr>
          <p:cNvSpPr>
            <a:spLocks noGrp="1"/>
          </p:cNvSpPr>
          <p:nvPr>
            <p:ph idx="1"/>
          </p:nvPr>
        </p:nvSpPr>
        <p:spPr>
          <a:xfrm>
            <a:off x="457200" y="932675"/>
            <a:ext cx="8229600" cy="5491915"/>
          </a:xfrm>
        </p:spPr>
        <p:txBody>
          <a:bodyPr/>
          <a:lstStyle/>
          <a:p>
            <a:r>
              <a:rPr lang="en-US" dirty="0"/>
              <a:t>The primary </a:t>
            </a:r>
            <a:r>
              <a:rPr lang="en-US" u="sng" dirty="0"/>
              <a:t>attributes</a:t>
            </a:r>
            <a:r>
              <a:rPr lang="en-US" dirty="0"/>
              <a:t> of the Space Domain Physical Viewpoint are</a:t>
            </a:r>
          </a:p>
          <a:p>
            <a:pPr lvl="1"/>
            <a:r>
              <a:rPr lang="en-US" dirty="0"/>
              <a:t>Mass</a:t>
            </a:r>
          </a:p>
          <a:p>
            <a:pPr lvl="1"/>
            <a:r>
              <a:rPr lang="en-US" dirty="0"/>
              <a:t>Volume </a:t>
            </a:r>
          </a:p>
          <a:p>
            <a:pPr lvl="1"/>
            <a:r>
              <a:rPr lang="en-US" dirty="0"/>
              <a:t>Propulsion</a:t>
            </a:r>
          </a:p>
          <a:p>
            <a:pPr lvl="1"/>
            <a:r>
              <a:rPr lang="en-US" dirty="0"/>
              <a:t>Power (required / provided)</a:t>
            </a:r>
          </a:p>
          <a:p>
            <a:pPr lvl="1"/>
            <a:r>
              <a:rPr lang="en-US" dirty="0"/>
              <a:t>Sensor</a:t>
            </a:r>
          </a:p>
          <a:p>
            <a:pPr lvl="1"/>
            <a:r>
              <a:rPr lang="en-US" dirty="0"/>
              <a:t>Effectors </a:t>
            </a:r>
          </a:p>
          <a:p>
            <a:pPr lvl="1"/>
            <a:r>
              <a:rPr lang="en-US" dirty="0"/>
              <a:t>Physical interfaces </a:t>
            </a:r>
          </a:p>
          <a:p>
            <a:pPr lvl="1"/>
            <a:r>
              <a:rPr lang="en-US" dirty="0">
                <a:solidFill>
                  <a:schemeClr val="accent5">
                    <a:lumMod val="50000"/>
                  </a:schemeClr>
                </a:solidFill>
              </a:rPr>
              <a:t>Location</a:t>
            </a:r>
          </a:p>
          <a:p>
            <a:pPr lvl="1"/>
            <a:r>
              <a:rPr lang="en-US" dirty="0">
                <a:solidFill>
                  <a:schemeClr val="accent5">
                    <a:lumMod val="50000"/>
                  </a:schemeClr>
                </a:solidFill>
              </a:rPr>
              <a:t>Velocity</a:t>
            </a:r>
          </a:p>
          <a:p>
            <a:pPr lvl="1"/>
            <a:r>
              <a:rPr lang="en-US" dirty="0">
                <a:solidFill>
                  <a:schemeClr val="accent5">
                    <a:lumMod val="50000"/>
                  </a:schemeClr>
                </a:solidFill>
              </a:rPr>
              <a:t>Trajectory/orbit</a:t>
            </a:r>
          </a:p>
          <a:p>
            <a:pPr lvl="1"/>
            <a:r>
              <a:rPr lang="en-US" dirty="0">
                <a:solidFill>
                  <a:schemeClr val="accent5">
                    <a:lumMod val="50000"/>
                  </a:schemeClr>
                </a:solidFill>
              </a:rPr>
              <a:t>Environment</a:t>
            </a:r>
          </a:p>
          <a:p>
            <a:pPr lvl="1"/>
            <a:endParaRPr lang="en-US" dirty="0">
              <a:solidFill>
                <a:schemeClr val="accent5">
                  <a:lumMod val="50000"/>
                </a:schemeClr>
              </a:solidFill>
            </a:endParaRPr>
          </a:p>
          <a:p>
            <a:pPr lvl="1"/>
            <a:r>
              <a:rPr lang="en-US" i="1" dirty="0">
                <a:solidFill>
                  <a:schemeClr val="accent5">
                    <a:lumMod val="50000"/>
                  </a:schemeClr>
                </a:solidFill>
              </a:rPr>
              <a:t>Items in blue are already considered in CCSDS Connectivity viewpoint, but not fully elaborated</a:t>
            </a:r>
          </a:p>
          <a:p>
            <a:endParaRPr lang="en-US" dirty="0"/>
          </a:p>
        </p:txBody>
      </p:sp>
    </p:spTree>
    <p:extLst>
      <p:ext uri="{BB962C8B-B14F-4D97-AF65-F5344CB8AC3E}">
        <p14:creationId xmlns:p14="http://schemas.microsoft.com/office/powerpoint/2010/main" val="12390837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8B1DE-E3D5-EE45-A368-AC6F6039E47F}"/>
              </a:ext>
            </a:extLst>
          </p:cNvPr>
          <p:cNvSpPr>
            <a:spLocks noGrp="1"/>
          </p:cNvSpPr>
          <p:nvPr>
            <p:ph type="title"/>
          </p:nvPr>
        </p:nvSpPr>
        <p:spPr/>
        <p:txBody>
          <a:bodyPr/>
          <a:lstStyle/>
          <a:p>
            <a:r>
              <a:rPr lang="en-US" i="1" dirty="0">
                <a:solidFill>
                  <a:srgbClr val="FF0000"/>
                </a:solidFill>
              </a:rPr>
              <a:t>DRAFT</a:t>
            </a:r>
            <a:r>
              <a:rPr lang="en-US" dirty="0"/>
              <a:t> Approach from TC20/SC14</a:t>
            </a:r>
          </a:p>
        </p:txBody>
      </p:sp>
      <p:sp>
        <p:nvSpPr>
          <p:cNvPr id="3" name="Content Placeholder 2">
            <a:extLst>
              <a:ext uri="{FF2B5EF4-FFF2-40B4-BE49-F238E27FC236}">
                <a16:creationId xmlns:a16="http://schemas.microsoft.com/office/drawing/2014/main" id="{430222B8-5DE0-4D48-93F1-0CC22DABC380}"/>
              </a:ext>
            </a:extLst>
          </p:cNvPr>
          <p:cNvSpPr>
            <a:spLocks noGrp="1"/>
          </p:cNvSpPr>
          <p:nvPr>
            <p:ph idx="1"/>
          </p:nvPr>
        </p:nvSpPr>
        <p:spPr>
          <a:xfrm>
            <a:off x="457200" y="932675"/>
            <a:ext cx="8229600" cy="5193489"/>
          </a:xfrm>
        </p:spPr>
        <p:txBody>
          <a:bodyPr/>
          <a:lstStyle/>
          <a:p>
            <a:r>
              <a:rPr lang="en-US" sz="2400" u="sng" dirty="0"/>
              <a:t>Other Specialized Views</a:t>
            </a:r>
            <a:r>
              <a:rPr lang="en-US" sz="2400" dirty="0"/>
              <a:t> of Space Domain Physical Objects for evaluation …</a:t>
            </a:r>
          </a:p>
          <a:p>
            <a:pPr lvl="1"/>
            <a:r>
              <a:rPr lang="en-US" sz="2000" u="sng" dirty="0"/>
              <a:t>Connectivity Viewpoint:</a:t>
            </a:r>
            <a:r>
              <a:rPr lang="en-US" sz="2000" dirty="0"/>
              <a:t> How space domain physical objects connect in a physical sense (mating, </a:t>
            </a:r>
            <a:r>
              <a:rPr lang="en-US" sz="2000" dirty="0" err="1"/>
              <a:t>umbilicals</a:t>
            </a:r>
            <a:r>
              <a:rPr lang="en-US" sz="2000" dirty="0"/>
              <a:t>)</a:t>
            </a:r>
          </a:p>
          <a:p>
            <a:pPr lvl="1"/>
            <a:r>
              <a:rPr lang="en-US" sz="2000" u="sng" dirty="0"/>
              <a:t>Development Viewpoint:</a:t>
            </a:r>
            <a:r>
              <a:rPr lang="en-US" sz="2000" dirty="0"/>
              <a:t> The development and V&amp;V processes for space domain physical objects</a:t>
            </a:r>
          </a:p>
          <a:p>
            <a:pPr lvl="1"/>
            <a:r>
              <a:rPr lang="en-US" sz="2000" u="sng" dirty="0"/>
              <a:t>Enterprise Viewpoint:</a:t>
            </a:r>
            <a:r>
              <a:rPr lang="en-US" sz="2000" dirty="0"/>
              <a:t> How organizations are structured to produce &amp; operate space domain physical objects</a:t>
            </a:r>
          </a:p>
          <a:p>
            <a:pPr lvl="1"/>
            <a:r>
              <a:rPr lang="en-US" sz="2000" u="sng" dirty="0"/>
              <a:t>Operational Viewpoint:</a:t>
            </a:r>
            <a:r>
              <a:rPr lang="en-US" sz="2000" dirty="0"/>
              <a:t> How space domain physical objects are operated, procedures &amp; processes. This Viewpoint also includes end-of-life disposal.</a:t>
            </a:r>
          </a:p>
          <a:p>
            <a:endParaRPr lang="en-US" sz="2400" dirty="0"/>
          </a:p>
          <a:p>
            <a:r>
              <a:rPr lang="en-US" sz="2400" dirty="0"/>
              <a:t>Extension to the Reference Architecture for Space Data Systems (RASDS): </a:t>
            </a:r>
          </a:p>
          <a:p>
            <a:pPr lvl="1"/>
            <a:r>
              <a:rPr lang="en-US" sz="2100" dirty="0"/>
              <a:t>RASDS updates from 2017 on are developed with extension from this Reference Architecture in mind. As such, both are intended to be mutually compatible.</a:t>
            </a:r>
          </a:p>
          <a:p>
            <a:endParaRPr lang="en-US" sz="2400" dirty="0"/>
          </a:p>
        </p:txBody>
      </p:sp>
    </p:spTree>
    <p:extLst>
      <p:ext uri="{BB962C8B-B14F-4D97-AF65-F5344CB8AC3E}">
        <p14:creationId xmlns:p14="http://schemas.microsoft.com/office/powerpoint/2010/main" val="3081073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p:cNvSpPr>
          <p:nvPr/>
        </p:nvSpPr>
        <p:spPr bwMode="auto">
          <a:xfrm>
            <a:off x="154443" y="1201510"/>
            <a:ext cx="8872537" cy="553032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ormAutofit fontScale="92500" lnSpcReduction="20000"/>
          </a:bodyPr>
          <a:lstStyle/>
          <a:p>
            <a:pPr defTabSz="914400">
              <a:lnSpc>
                <a:spcPct val="120000"/>
              </a:lnSpc>
              <a:spcBef>
                <a:spcPts val="0"/>
              </a:spcBef>
            </a:pPr>
            <a:r>
              <a:rPr lang="en-US" sz="1400" dirty="0"/>
              <a:t>The SEA SAWG developed a </a:t>
            </a:r>
            <a:r>
              <a:rPr lang="en-US" sz="1400" i="1" dirty="0"/>
              <a:t>Reference Architecture for Space Data Systems (RASDS), </a:t>
            </a:r>
            <a:r>
              <a:rPr lang="en-US" sz="1400" dirty="0"/>
              <a:t>CCSDS 311.0-M-1, which was published in Sept 2008 and reconfirmed through Apr 2021. </a:t>
            </a:r>
          </a:p>
          <a:p>
            <a:pPr defTabSz="914400">
              <a:lnSpc>
                <a:spcPct val="120000"/>
              </a:lnSpc>
              <a:spcBef>
                <a:spcPts val="0"/>
              </a:spcBef>
            </a:pPr>
            <a:endParaRPr lang="en-US" sz="1400" b="0" dirty="0"/>
          </a:p>
          <a:p>
            <a:pPr marL="342900" indent="-342900" defTabSz="914400">
              <a:lnSpc>
                <a:spcPct val="120000"/>
              </a:lnSpc>
              <a:spcBef>
                <a:spcPts val="0"/>
              </a:spcBef>
              <a:buFont typeface="Arial" panose="020B0604020202020204" pitchFamily="34" charset="0"/>
              <a:buChar char="•"/>
            </a:pPr>
            <a:r>
              <a:rPr lang="en-US" sz="1400" b="0" dirty="0"/>
              <a:t>RASDS defines a view / viewpoint methodology that is suitable for description of the kinds of systems architecture descriptions that the CCSDS develops.</a:t>
            </a:r>
          </a:p>
          <a:p>
            <a:pPr marL="342900" indent="-342900" defTabSz="914400">
              <a:lnSpc>
                <a:spcPct val="120000"/>
              </a:lnSpc>
              <a:spcBef>
                <a:spcPts val="0"/>
              </a:spcBef>
              <a:buFont typeface="Arial" panose="020B0604020202020204" pitchFamily="34" charset="0"/>
              <a:buChar char="•"/>
            </a:pPr>
            <a:r>
              <a:rPr lang="en-US" sz="1400" b="0" dirty="0"/>
              <a:t>The Viewpoints include: Enterprise (organizational elements), Functional (abstract elements), Connectivity (physical elements &amp;  deployment), Communications (protocol elements &amp; stacks), and Informational (data objects).</a:t>
            </a:r>
          </a:p>
          <a:p>
            <a:pPr marL="342900" indent="-342900" defTabSz="914400">
              <a:lnSpc>
                <a:spcPct val="120000"/>
              </a:lnSpc>
              <a:spcBef>
                <a:spcPts val="0"/>
              </a:spcBef>
              <a:buFont typeface="Arial" panose="020B0604020202020204" pitchFamily="34" charset="0"/>
              <a:buChar char="•"/>
            </a:pPr>
            <a:r>
              <a:rPr lang="en-US" sz="1400" b="0" dirty="0"/>
              <a:t>Security topics are addressed within each of these viewpoints, as required by the pervasive nature of security.  A Service viewpoint was described in CCSDS 311-M-1 and further developed in CCSDS 901.1-M-1.</a:t>
            </a:r>
          </a:p>
          <a:p>
            <a:pPr marL="342900" indent="-342900" defTabSz="914400">
              <a:lnSpc>
                <a:spcPct val="120000"/>
              </a:lnSpc>
              <a:spcBef>
                <a:spcPts val="0"/>
              </a:spcBef>
              <a:buFont typeface="Arial" panose="020B0604020202020204" pitchFamily="34" charset="0"/>
              <a:buChar char="•"/>
            </a:pPr>
            <a:r>
              <a:rPr lang="en-US" sz="1400" b="0" dirty="0"/>
              <a:t>This methodology aligns with ISO 42010, </a:t>
            </a:r>
            <a:r>
              <a:rPr lang="en-US" sz="1400" b="0" i="1" dirty="0"/>
              <a:t>Systems and software engineering — Recommended practice for architectural description of software-intensive systems</a:t>
            </a:r>
            <a:r>
              <a:rPr lang="en-US" sz="1400" b="0" dirty="0"/>
              <a:t>, with ISO 4798-1, </a:t>
            </a:r>
            <a:r>
              <a:rPr lang="en-US" sz="1400" b="0" i="1" dirty="0" err="1"/>
              <a:t>InformationTechnology</a:t>
            </a:r>
            <a:r>
              <a:rPr lang="en-US" sz="1400" b="0" i="1" dirty="0"/>
              <a:t> — </a:t>
            </a:r>
            <a:r>
              <a:rPr lang="en-US" sz="1400" b="0" i="1" dirty="0" err="1"/>
              <a:t>OpenSystemsInterconnection</a:t>
            </a:r>
            <a:r>
              <a:rPr lang="en-US" sz="1400" b="0" i="1" dirty="0"/>
              <a:t>—</a:t>
            </a:r>
            <a:r>
              <a:rPr lang="en-US" sz="1400" b="0" i="1" dirty="0" err="1"/>
              <a:t>BasicReferenceModel:The</a:t>
            </a:r>
            <a:r>
              <a:rPr lang="en-US" sz="1400" b="0" i="1" dirty="0"/>
              <a:t> Basic Model</a:t>
            </a:r>
            <a:r>
              <a:rPr lang="en-US" sz="1400" b="0" dirty="0"/>
              <a:t> , and with other relevant ISO specifications.</a:t>
            </a:r>
          </a:p>
          <a:p>
            <a:pPr marL="342900" indent="-342900" defTabSz="914400">
              <a:lnSpc>
                <a:spcPct val="120000"/>
              </a:lnSpc>
              <a:spcBef>
                <a:spcPts val="0"/>
              </a:spcBef>
              <a:buFont typeface="Arial" panose="020B0604020202020204" pitchFamily="34" charset="0"/>
              <a:buChar char="•"/>
            </a:pPr>
            <a:r>
              <a:rPr lang="en-US" sz="1400" b="0" dirty="0"/>
              <a:t>The methodology is represented using Powerpoint diagrams, for convenience, but it is entirely suitable for use within modern Model Based Systems Engineering (MBSE) frameworks such as UML and SysML.  </a:t>
            </a:r>
            <a:r>
              <a:rPr lang="en-US" sz="1400" b="0" u="sng" dirty="0"/>
              <a:t>This has been demonstrated.</a:t>
            </a:r>
          </a:p>
          <a:p>
            <a:pPr defTabSz="914400">
              <a:lnSpc>
                <a:spcPct val="120000"/>
              </a:lnSpc>
              <a:spcBef>
                <a:spcPts val="0"/>
              </a:spcBef>
            </a:pPr>
            <a:endParaRPr lang="en-US" sz="1400" b="0" dirty="0"/>
          </a:p>
          <a:p>
            <a:pPr>
              <a:lnSpc>
                <a:spcPct val="120000"/>
              </a:lnSpc>
              <a:spcBef>
                <a:spcPts val="0"/>
              </a:spcBef>
              <a:buSzPct val="95000"/>
            </a:pPr>
            <a:r>
              <a:rPr lang="en-US" sz="1400" dirty="0"/>
              <a:t>The ISO TC20/SC14 is the companion space organization to CCSDS in ISO</a:t>
            </a:r>
            <a:endParaRPr lang="en-US" sz="1400" dirty="0">
              <a:latin typeface="Arial" pitchFamily="34" charset="0"/>
              <a:cs typeface="Arial" pitchFamily="34" charset="0"/>
              <a:sym typeface="Arial" pitchFamily="34" charset="0"/>
            </a:endParaRPr>
          </a:p>
          <a:p>
            <a:pPr marL="290513" indent="-290513">
              <a:lnSpc>
                <a:spcPct val="120000"/>
              </a:lnSpc>
              <a:spcBef>
                <a:spcPts val="0"/>
              </a:spcBef>
              <a:buClr>
                <a:srgbClr val="000000"/>
              </a:buClr>
              <a:buSzPct val="95000"/>
              <a:buFont typeface="ArialMT" charset="0"/>
              <a:buChar char="•"/>
            </a:pPr>
            <a:r>
              <a:rPr lang="en-US" sz="1400" b="0" dirty="0"/>
              <a:t>TC20/SC14 is largely focused on space launch and operations as well as physical deployments, as opposed to the CCSDS data systems tasks</a:t>
            </a:r>
          </a:p>
          <a:p>
            <a:pPr marL="290513" indent="-290513">
              <a:lnSpc>
                <a:spcPct val="120000"/>
              </a:lnSpc>
              <a:spcBef>
                <a:spcPts val="0"/>
              </a:spcBef>
              <a:buClr>
                <a:srgbClr val="000000"/>
              </a:buClr>
              <a:buSzPct val="95000"/>
              <a:buFont typeface="ArialMT" charset="0"/>
              <a:buChar char="•"/>
            </a:pPr>
            <a:r>
              <a:rPr lang="en-US" sz="1400" b="0" dirty="0"/>
              <a:t>But TC20/SC14 also needs a methodology for describing these architectural views, and much of what they need is already present in RASDS</a:t>
            </a:r>
          </a:p>
          <a:p>
            <a:pPr marL="290513" indent="-290513">
              <a:lnSpc>
                <a:spcPct val="120000"/>
              </a:lnSpc>
              <a:spcBef>
                <a:spcPts val="0"/>
              </a:spcBef>
              <a:buClr>
                <a:srgbClr val="000000"/>
              </a:buClr>
              <a:buSzPct val="95000"/>
              <a:buFont typeface="ArialMT" charset="0"/>
              <a:buChar char="•"/>
            </a:pPr>
            <a:r>
              <a:rPr lang="en-US" sz="1400" b="0" dirty="0"/>
              <a:t>The SE leads in TC20/SC14 approached the CCSDS SEA SAWG with a proposal to develop the needed extensions</a:t>
            </a:r>
          </a:p>
          <a:p>
            <a:pPr>
              <a:lnSpc>
                <a:spcPct val="120000"/>
              </a:lnSpc>
              <a:spcBef>
                <a:spcPts val="0"/>
              </a:spcBef>
              <a:buClr>
                <a:srgbClr val="000000"/>
              </a:buClr>
              <a:buSzPct val="95000"/>
            </a:pPr>
            <a:endParaRPr lang="en-US" sz="1200" dirty="0"/>
          </a:p>
          <a:p>
            <a:pPr>
              <a:lnSpc>
                <a:spcPct val="120000"/>
              </a:lnSpc>
              <a:spcBef>
                <a:spcPts val="0"/>
              </a:spcBef>
              <a:buClr>
                <a:srgbClr val="000000"/>
              </a:buClr>
              <a:buSzPct val="95000"/>
            </a:pPr>
            <a:r>
              <a:rPr lang="en-US" sz="1400" dirty="0"/>
              <a:t>This resulted in the proposal to work together</a:t>
            </a:r>
          </a:p>
          <a:p>
            <a:pPr>
              <a:lnSpc>
                <a:spcPct val="120000"/>
              </a:lnSpc>
              <a:spcBef>
                <a:spcPts val="0"/>
              </a:spcBef>
              <a:buClr>
                <a:srgbClr val="000000"/>
              </a:buClr>
              <a:buSzPct val="95000"/>
            </a:pPr>
            <a:endParaRPr lang="en-US" sz="1200" dirty="0"/>
          </a:p>
          <a:p>
            <a:pPr>
              <a:lnSpc>
                <a:spcPct val="120000"/>
              </a:lnSpc>
              <a:spcBef>
                <a:spcPts val="0"/>
              </a:spcBef>
              <a:buClr>
                <a:srgbClr val="000000"/>
              </a:buClr>
              <a:buSzPct val="95000"/>
            </a:pPr>
            <a:endParaRPr lang="en-US" sz="1200" dirty="0"/>
          </a:p>
          <a:p>
            <a:pPr>
              <a:lnSpc>
                <a:spcPct val="120000"/>
              </a:lnSpc>
              <a:spcBef>
                <a:spcPts val="0"/>
              </a:spcBef>
              <a:buClr>
                <a:srgbClr val="000000"/>
              </a:buClr>
              <a:buSzPct val="95000"/>
            </a:pPr>
            <a:endParaRPr lang="en-US" sz="1200" dirty="0"/>
          </a:p>
          <a:p>
            <a:pPr>
              <a:lnSpc>
                <a:spcPct val="120000"/>
              </a:lnSpc>
              <a:spcBef>
                <a:spcPts val="0"/>
              </a:spcBef>
              <a:buClr>
                <a:srgbClr val="000000"/>
              </a:buClr>
              <a:buSzPct val="95000"/>
            </a:pPr>
            <a:endParaRPr lang="en-US" sz="1200" dirty="0"/>
          </a:p>
          <a:p>
            <a:pPr>
              <a:lnSpc>
                <a:spcPct val="120000"/>
              </a:lnSpc>
              <a:spcBef>
                <a:spcPts val="0"/>
              </a:spcBef>
              <a:buClr>
                <a:srgbClr val="000000"/>
              </a:buClr>
              <a:buSzPct val="95000"/>
            </a:pPr>
            <a:endParaRPr lang="en-US" sz="1200" dirty="0"/>
          </a:p>
          <a:p>
            <a:pPr>
              <a:lnSpc>
                <a:spcPct val="120000"/>
              </a:lnSpc>
              <a:spcBef>
                <a:spcPts val="0"/>
              </a:spcBef>
              <a:buClr>
                <a:srgbClr val="000000"/>
              </a:buClr>
              <a:buSzPct val="95000"/>
            </a:pPr>
            <a:endParaRPr lang="en-US" sz="1200" b="0" dirty="0"/>
          </a:p>
        </p:txBody>
      </p:sp>
      <p:sp>
        <p:nvSpPr>
          <p:cNvPr id="6147" name="AutoShape 3"/>
          <p:cNvSpPr>
            <a:spLocks/>
          </p:cNvSpPr>
          <p:nvPr/>
        </p:nvSpPr>
        <p:spPr bwMode="auto">
          <a:xfrm>
            <a:off x="885120" y="126170"/>
            <a:ext cx="706652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US" sz="2800" dirty="0"/>
              <a:t>SEA CESG-P-2017-10-001</a:t>
            </a:r>
          </a:p>
          <a:p>
            <a:pPr lvl="1" algn="ctr">
              <a:lnSpc>
                <a:spcPct val="90000"/>
              </a:lnSpc>
              <a:spcBef>
                <a:spcPts val="1600"/>
              </a:spcBef>
            </a:pPr>
            <a:r>
              <a:rPr lang="en-US" sz="2800" b="1" dirty="0"/>
              <a:t>Executive Summary </a:t>
            </a:r>
            <a:endParaRPr lang="en-US" dirty="0"/>
          </a:p>
        </p:txBody>
      </p:sp>
    </p:spTree>
    <p:extLst>
      <p:ext uri="{BB962C8B-B14F-4D97-AF65-F5344CB8AC3E}">
        <p14:creationId xmlns:p14="http://schemas.microsoft.com/office/powerpoint/2010/main" val="1793575195"/>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p:cNvSpPr>
          <p:nvPr/>
        </p:nvSpPr>
        <p:spPr bwMode="auto">
          <a:xfrm>
            <a:off x="154443" y="1201510"/>
            <a:ext cx="8872537" cy="553032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ormAutofit fontScale="92500" lnSpcReduction="10000"/>
          </a:bodyPr>
          <a:lstStyle/>
          <a:p>
            <a:pPr>
              <a:lnSpc>
                <a:spcPct val="120000"/>
              </a:lnSpc>
              <a:spcBef>
                <a:spcPts val="0"/>
              </a:spcBef>
              <a:buSzPct val="95000"/>
            </a:pPr>
            <a:r>
              <a:rPr lang="en-US" dirty="0"/>
              <a:t>ISO TC20/SC14 requires the means to document their operations and also physical deployment standards</a:t>
            </a:r>
          </a:p>
          <a:p>
            <a:pPr marL="290513" indent="-290513">
              <a:lnSpc>
                <a:spcPct val="120000"/>
              </a:lnSpc>
              <a:spcBef>
                <a:spcPts val="0"/>
              </a:spcBef>
              <a:buClr>
                <a:srgbClr val="000000"/>
              </a:buClr>
              <a:buSzPct val="95000"/>
              <a:buFont typeface="ArialMT" charset="0"/>
              <a:buChar char="•"/>
            </a:pPr>
            <a:r>
              <a:rPr lang="en-US" b="0" dirty="0"/>
              <a:t>In addition to the existing RASDS architectural views they need:</a:t>
            </a:r>
          </a:p>
          <a:p>
            <a:pPr marL="747713" lvl="1" indent="-290513">
              <a:lnSpc>
                <a:spcPct val="120000"/>
              </a:lnSpc>
              <a:spcBef>
                <a:spcPts val="0"/>
              </a:spcBef>
              <a:buClr>
                <a:srgbClr val="000000"/>
              </a:buClr>
              <a:buSzPct val="95000"/>
              <a:buFont typeface="ArialMT" charset="0"/>
              <a:buChar char="•"/>
            </a:pPr>
            <a:r>
              <a:rPr lang="en-US" sz="1400" b="0" dirty="0"/>
              <a:t>Means to describe operational procedure and process views</a:t>
            </a:r>
          </a:p>
          <a:p>
            <a:pPr marL="747713" lvl="1" indent="-290513">
              <a:lnSpc>
                <a:spcPct val="120000"/>
              </a:lnSpc>
              <a:spcBef>
                <a:spcPts val="0"/>
              </a:spcBef>
              <a:buClr>
                <a:srgbClr val="000000"/>
              </a:buClr>
              <a:buSzPct val="95000"/>
              <a:buFont typeface="ArialMT" charset="0"/>
              <a:buChar char="•"/>
            </a:pPr>
            <a:r>
              <a:rPr lang="en-US" sz="1400" b="0" dirty="0"/>
              <a:t>Means to describe physical vehicles and surfaces, connectivity and electrical views</a:t>
            </a:r>
          </a:p>
          <a:p>
            <a:pPr marL="747713" lvl="1" indent="-290513">
              <a:lnSpc>
                <a:spcPct val="120000"/>
              </a:lnSpc>
              <a:spcBef>
                <a:spcPts val="0"/>
              </a:spcBef>
              <a:buClr>
                <a:srgbClr val="000000"/>
              </a:buClr>
              <a:buSzPct val="95000"/>
              <a:buFont typeface="ArialMT" charset="0"/>
              <a:buChar char="•"/>
            </a:pPr>
            <a:r>
              <a:rPr lang="en-US" sz="1400" b="0" dirty="0"/>
              <a:t>Service views including launch and other services</a:t>
            </a:r>
          </a:p>
          <a:p>
            <a:pPr marL="747713" lvl="1" indent="-290513">
              <a:lnSpc>
                <a:spcPct val="120000"/>
              </a:lnSpc>
              <a:spcBef>
                <a:spcPts val="0"/>
              </a:spcBef>
              <a:buClr>
                <a:srgbClr val="000000"/>
              </a:buClr>
              <a:buSzPct val="95000"/>
              <a:buFont typeface="ArialMT" charset="0"/>
              <a:buChar char="•"/>
            </a:pPr>
            <a:endParaRPr lang="en-US" sz="1400" b="0" dirty="0"/>
          </a:p>
          <a:p>
            <a:pPr marL="290513" indent="-290513">
              <a:lnSpc>
                <a:spcPct val="120000"/>
              </a:lnSpc>
              <a:spcBef>
                <a:spcPts val="0"/>
              </a:spcBef>
              <a:buClr>
                <a:srgbClr val="000000"/>
              </a:buClr>
              <a:buSzPct val="95000"/>
              <a:buFont typeface="ArialMT" charset="0"/>
              <a:buChar char="•"/>
            </a:pPr>
            <a:r>
              <a:rPr lang="en-US" sz="1400" b="0" dirty="0"/>
              <a:t>Rather than inventing these new viewpoint specifications ab initio, they wish to leverage the existing RASDS framework and also relevant parts of other methods</a:t>
            </a:r>
          </a:p>
          <a:p>
            <a:pPr marL="747713" lvl="1" indent="-290513">
              <a:lnSpc>
                <a:spcPct val="120000"/>
              </a:lnSpc>
              <a:spcBef>
                <a:spcPts val="0"/>
              </a:spcBef>
              <a:buClr>
                <a:srgbClr val="000000"/>
              </a:buClr>
              <a:buSzPct val="95000"/>
              <a:buFont typeface="ArialMT" charset="0"/>
              <a:buChar char="•"/>
            </a:pPr>
            <a:r>
              <a:rPr lang="en-US" sz="1400" b="0" dirty="0"/>
              <a:t>Operational procedures and processes could draw from </a:t>
            </a:r>
            <a:r>
              <a:rPr lang="en-US" sz="1400" b="0" dirty="0" err="1"/>
              <a:t>DoDAF</a:t>
            </a:r>
            <a:r>
              <a:rPr lang="en-US" sz="1400" b="0" dirty="0"/>
              <a:t>, which has some good methods for this, or from BPMN methods</a:t>
            </a:r>
          </a:p>
          <a:p>
            <a:pPr marL="747713" lvl="1" indent="-290513">
              <a:lnSpc>
                <a:spcPct val="120000"/>
              </a:lnSpc>
              <a:spcBef>
                <a:spcPts val="0"/>
              </a:spcBef>
              <a:buClr>
                <a:srgbClr val="000000"/>
              </a:buClr>
              <a:buSzPct val="95000"/>
              <a:buFont typeface="ArialMT" charset="0"/>
              <a:buChar char="•"/>
            </a:pPr>
            <a:r>
              <a:rPr lang="en-US" sz="1400" b="0" dirty="0"/>
              <a:t>Physical vehicles and surfaces, connectivity and electrical views are well covered by existing engineering disciplines, what is needed is a consistent approach to merging these into the objects defined in the rest of the methodology</a:t>
            </a:r>
          </a:p>
          <a:p>
            <a:pPr marL="747713" lvl="1" indent="-290513">
              <a:lnSpc>
                <a:spcPct val="120000"/>
              </a:lnSpc>
              <a:spcBef>
                <a:spcPts val="0"/>
              </a:spcBef>
              <a:buClr>
                <a:srgbClr val="000000"/>
              </a:buClr>
              <a:buSzPct val="95000"/>
              <a:buFont typeface="ArialMT" charset="0"/>
              <a:buChar char="•"/>
            </a:pPr>
            <a:r>
              <a:rPr lang="en-US" sz="1400" b="0" dirty="0"/>
              <a:t>Service views have been defined in a few CCSDS documents and there are also methods like SCA that can be mined, as needed</a:t>
            </a:r>
          </a:p>
          <a:p>
            <a:pPr marL="747713" lvl="1" indent="-290513">
              <a:lnSpc>
                <a:spcPct val="120000"/>
              </a:lnSpc>
              <a:spcBef>
                <a:spcPts val="0"/>
              </a:spcBef>
              <a:buClr>
                <a:srgbClr val="000000"/>
              </a:buClr>
              <a:buSzPct val="95000"/>
              <a:buFont typeface="ArialMT" charset="0"/>
              <a:buChar char="•"/>
            </a:pPr>
            <a:endParaRPr lang="en-US" sz="1400" b="0" dirty="0"/>
          </a:p>
          <a:p>
            <a:pPr marL="290513" indent="-290513">
              <a:lnSpc>
                <a:spcPct val="120000"/>
              </a:lnSpc>
              <a:spcBef>
                <a:spcPts val="0"/>
              </a:spcBef>
              <a:buClr>
                <a:srgbClr val="000000"/>
              </a:buClr>
              <a:buSzPct val="95000"/>
              <a:buFont typeface="ArialMT" charset="0"/>
              <a:buChar char="•"/>
            </a:pPr>
            <a:r>
              <a:rPr lang="en-US" sz="1400" b="0" dirty="0"/>
              <a:t>TC20/SC14 wants to have the lead on these extensions, since they are the ones with the driving requirements</a:t>
            </a:r>
          </a:p>
          <a:p>
            <a:pPr marL="747713" lvl="1" indent="-290513">
              <a:lnSpc>
                <a:spcPct val="120000"/>
              </a:lnSpc>
              <a:spcBef>
                <a:spcPts val="0"/>
              </a:spcBef>
              <a:buClr>
                <a:srgbClr val="000000"/>
              </a:buClr>
              <a:buSzPct val="95000"/>
              <a:buFont typeface="ArialMT" charset="0"/>
              <a:buChar char="•"/>
            </a:pPr>
            <a:r>
              <a:rPr lang="en-US" sz="1400" b="0" dirty="0"/>
              <a:t>But they wish to work this in conjunction with CCSDS SEA to ensure that the concepts are harmonized with the existing framework</a:t>
            </a:r>
          </a:p>
          <a:p>
            <a:pPr marL="747713" lvl="1" indent="-290513">
              <a:lnSpc>
                <a:spcPct val="120000"/>
              </a:lnSpc>
              <a:spcBef>
                <a:spcPts val="0"/>
              </a:spcBef>
              <a:buClr>
                <a:srgbClr val="000000"/>
              </a:buClr>
              <a:buSzPct val="95000"/>
              <a:buFont typeface="ArialMT" charset="0"/>
              <a:buChar char="•"/>
            </a:pPr>
            <a:r>
              <a:rPr lang="en-US" sz="1400" b="0" dirty="0"/>
              <a:t>The proposal is to create a liaison agreement within which the exact nature of these extensions and the process can be developed</a:t>
            </a:r>
          </a:p>
          <a:p>
            <a:pPr marL="747713" lvl="1" indent="-290513">
              <a:lnSpc>
                <a:spcPct val="120000"/>
              </a:lnSpc>
              <a:spcBef>
                <a:spcPts val="0"/>
              </a:spcBef>
              <a:buClr>
                <a:srgbClr val="000000"/>
              </a:buClr>
              <a:buSzPct val="95000"/>
              <a:buFont typeface="ArialMT" charset="0"/>
              <a:buChar char="•"/>
            </a:pPr>
            <a:r>
              <a:rPr lang="en-US" sz="1400" b="0" dirty="0"/>
              <a:t>This sort of latitude to define the details of the work is typical of current CCSDS liaison relationships</a:t>
            </a:r>
          </a:p>
          <a:p>
            <a:pPr marL="747713" lvl="1" indent="-290513">
              <a:lnSpc>
                <a:spcPct val="120000"/>
              </a:lnSpc>
              <a:spcBef>
                <a:spcPts val="0"/>
              </a:spcBef>
              <a:buClr>
                <a:srgbClr val="000000"/>
              </a:buClr>
              <a:buSzPct val="95000"/>
              <a:buFont typeface="ArialMT" charset="0"/>
              <a:buChar char="•"/>
            </a:pPr>
            <a:endParaRPr lang="en-US" sz="1400" b="0" dirty="0"/>
          </a:p>
          <a:p>
            <a:pPr marL="747713" lvl="1" indent="-290513">
              <a:lnSpc>
                <a:spcPct val="120000"/>
              </a:lnSpc>
              <a:spcBef>
                <a:spcPts val="0"/>
              </a:spcBef>
              <a:buClr>
                <a:srgbClr val="000000"/>
              </a:buClr>
              <a:buSzPct val="95000"/>
              <a:buFont typeface="ArialMT" charset="0"/>
              <a:buChar char="•"/>
            </a:pPr>
            <a:endParaRPr lang="en-US" sz="1400" dirty="0"/>
          </a:p>
          <a:p>
            <a:pPr>
              <a:lnSpc>
                <a:spcPct val="120000"/>
              </a:lnSpc>
              <a:spcBef>
                <a:spcPts val="0"/>
              </a:spcBef>
              <a:buClr>
                <a:srgbClr val="000000"/>
              </a:buClr>
              <a:buSzPct val="95000"/>
            </a:pPr>
            <a:endParaRPr lang="en-US" sz="1400" dirty="0"/>
          </a:p>
          <a:p>
            <a:pPr>
              <a:lnSpc>
                <a:spcPct val="120000"/>
              </a:lnSpc>
              <a:spcBef>
                <a:spcPts val="0"/>
              </a:spcBef>
              <a:buClr>
                <a:srgbClr val="000000"/>
              </a:buClr>
              <a:buSzPct val="95000"/>
            </a:pPr>
            <a:endParaRPr lang="en-US" sz="1400" dirty="0"/>
          </a:p>
          <a:p>
            <a:pPr>
              <a:lnSpc>
                <a:spcPct val="120000"/>
              </a:lnSpc>
              <a:spcBef>
                <a:spcPts val="0"/>
              </a:spcBef>
              <a:buClr>
                <a:srgbClr val="000000"/>
              </a:buClr>
              <a:buSzPct val="95000"/>
            </a:pPr>
            <a:endParaRPr lang="en-US" sz="1400" dirty="0"/>
          </a:p>
          <a:p>
            <a:pPr>
              <a:lnSpc>
                <a:spcPct val="120000"/>
              </a:lnSpc>
              <a:spcBef>
                <a:spcPts val="0"/>
              </a:spcBef>
              <a:buClr>
                <a:srgbClr val="000000"/>
              </a:buClr>
              <a:buSzPct val="95000"/>
            </a:pPr>
            <a:endParaRPr lang="en-US" sz="1400" dirty="0"/>
          </a:p>
          <a:p>
            <a:pPr>
              <a:lnSpc>
                <a:spcPct val="120000"/>
              </a:lnSpc>
              <a:spcBef>
                <a:spcPts val="0"/>
              </a:spcBef>
              <a:buClr>
                <a:srgbClr val="000000"/>
              </a:buClr>
              <a:buSzPct val="95000"/>
            </a:pPr>
            <a:endParaRPr lang="en-US" sz="1400" b="0" dirty="0"/>
          </a:p>
        </p:txBody>
      </p:sp>
      <p:sp>
        <p:nvSpPr>
          <p:cNvPr id="6147" name="AutoShape 3"/>
          <p:cNvSpPr>
            <a:spLocks/>
          </p:cNvSpPr>
          <p:nvPr/>
        </p:nvSpPr>
        <p:spPr bwMode="auto">
          <a:xfrm>
            <a:off x="885120" y="126170"/>
            <a:ext cx="706652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US" sz="2800" dirty="0"/>
              <a:t>SEA CESG-P-2017-10-001</a:t>
            </a:r>
          </a:p>
          <a:p>
            <a:pPr lvl="1" algn="ctr">
              <a:lnSpc>
                <a:spcPct val="90000"/>
              </a:lnSpc>
              <a:spcBef>
                <a:spcPts val="1600"/>
              </a:spcBef>
            </a:pPr>
            <a:r>
              <a:rPr lang="en-US" sz="2800" b="1" dirty="0"/>
              <a:t>ISO TC20/SC14 Extensions</a:t>
            </a:r>
            <a:endParaRPr lang="en-US" dirty="0"/>
          </a:p>
        </p:txBody>
      </p:sp>
    </p:spTree>
    <p:extLst>
      <p:ext uri="{BB962C8B-B14F-4D97-AF65-F5344CB8AC3E}">
        <p14:creationId xmlns:p14="http://schemas.microsoft.com/office/powerpoint/2010/main" val="3855290995"/>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2B83FE-5550-8F4E-A746-8E96D40412C0}"/>
              </a:ext>
            </a:extLst>
          </p:cNvPr>
          <p:cNvSpPr>
            <a:spLocks noGrp="1"/>
          </p:cNvSpPr>
          <p:nvPr>
            <p:ph type="title"/>
          </p:nvPr>
        </p:nvSpPr>
        <p:spPr/>
        <p:txBody>
          <a:bodyPr/>
          <a:lstStyle/>
          <a:p>
            <a:pPr lvl="1">
              <a:spcBef>
                <a:spcPts val="1600"/>
              </a:spcBef>
            </a:pPr>
            <a:r>
              <a:rPr lang="en-US" sz="2800" dirty="0">
                <a:solidFill>
                  <a:schemeClr val="tx1"/>
                </a:solidFill>
              </a:rPr>
              <a:t>SEA CESG-P-2017-10-001</a:t>
            </a:r>
            <a:br>
              <a:rPr lang="en-US" sz="2800" dirty="0">
                <a:solidFill>
                  <a:schemeClr val="tx1"/>
                </a:solidFill>
              </a:rPr>
            </a:br>
            <a:r>
              <a:rPr lang="en-US" sz="2800" i="1" dirty="0">
                <a:solidFill>
                  <a:schemeClr val="tx1"/>
                </a:solidFill>
              </a:rPr>
              <a:t>DRAFT</a:t>
            </a:r>
            <a:r>
              <a:rPr lang="en-US" sz="2800" dirty="0">
                <a:solidFill>
                  <a:schemeClr val="tx1"/>
                </a:solidFill>
              </a:rPr>
              <a:t> Proposed Resolution</a:t>
            </a:r>
            <a:endParaRPr lang="en-US" dirty="0">
              <a:solidFill>
                <a:schemeClr val="tx1"/>
              </a:solidFill>
            </a:endParaRPr>
          </a:p>
        </p:txBody>
      </p:sp>
      <p:sp>
        <p:nvSpPr>
          <p:cNvPr id="3" name="Content Placeholder 2">
            <a:extLst>
              <a:ext uri="{FF2B5EF4-FFF2-40B4-BE49-F238E27FC236}">
                <a16:creationId xmlns:a16="http://schemas.microsoft.com/office/drawing/2014/main" id="{E984E60D-C80E-744D-BD3D-2A3B7C880EB2}"/>
              </a:ext>
            </a:extLst>
          </p:cNvPr>
          <p:cNvSpPr>
            <a:spLocks noGrp="1"/>
          </p:cNvSpPr>
          <p:nvPr>
            <p:ph idx="1"/>
          </p:nvPr>
        </p:nvSpPr>
        <p:spPr>
          <a:xfrm>
            <a:off x="443059" y="1355130"/>
            <a:ext cx="8229600" cy="5146270"/>
          </a:xfrm>
        </p:spPr>
        <p:txBody>
          <a:bodyPr/>
          <a:lstStyle/>
          <a:p>
            <a:r>
              <a:rPr lang="en-US" dirty="0"/>
              <a:t>TC20/SC14 and SC13/CCSDS agree there is a common, complimentary basis for standards development. </a:t>
            </a:r>
          </a:p>
          <a:p>
            <a:r>
              <a:rPr lang="en-US" dirty="0"/>
              <a:t>From that basis, they agree to the evolution of a common reference architecture representation.</a:t>
            </a:r>
          </a:p>
          <a:p>
            <a:r>
              <a:rPr lang="en-US" dirty="0"/>
              <a:t>SC14 and SC13/CCSDS agree to exchange information on the evolution of architecture elements such as reference architecture documents, where relevant. </a:t>
            </a:r>
          </a:p>
          <a:p>
            <a:r>
              <a:rPr lang="en-US" dirty="0"/>
              <a:t>The SC14 architectural elements will be developed and approved in SC14. The CCSDS architectural elements will be developed and approved in CCSDS. </a:t>
            </a:r>
          </a:p>
          <a:p>
            <a:r>
              <a:rPr lang="en-US" dirty="0"/>
              <a:t>They agree to the continued collaboration on standards with common interests.</a:t>
            </a:r>
          </a:p>
        </p:txBody>
      </p:sp>
    </p:spTree>
    <p:extLst>
      <p:ext uri="{BB962C8B-B14F-4D97-AF65-F5344CB8AC3E}">
        <p14:creationId xmlns:p14="http://schemas.microsoft.com/office/powerpoint/2010/main" val="14680329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p:cNvSpPr>
          <p:nvPr/>
        </p:nvSpPr>
        <p:spPr bwMode="auto">
          <a:xfrm>
            <a:off x="255823" y="1078904"/>
            <a:ext cx="8872537" cy="534568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ormAutofit/>
          </a:bodyPr>
          <a:lstStyle/>
          <a:p>
            <a:pPr>
              <a:lnSpc>
                <a:spcPct val="120000"/>
              </a:lnSpc>
              <a:spcBef>
                <a:spcPts val="0"/>
              </a:spcBef>
              <a:buClr>
                <a:srgbClr val="000000"/>
              </a:buClr>
              <a:buSzPct val="95000"/>
            </a:pPr>
            <a:br>
              <a:rPr lang="en-US" sz="2000" dirty="0"/>
            </a:br>
            <a:r>
              <a:rPr lang="en-US" dirty="0"/>
              <a:t>Results of CESG poll beginning 26 October 2017 and ending 4 December 2017:</a:t>
            </a:r>
            <a:br>
              <a:rPr lang="en-US" sz="2000" dirty="0"/>
            </a:br>
            <a:br>
              <a:rPr lang="en-US" sz="2000" dirty="0"/>
            </a:br>
            <a:r>
              <a:rPr lang="en-US" b="0" dirty="0"/>
              <a:t>Abstain:  0 (0%)</a:t>
            </a:r>
            <a:br>
              <a:rPr lang="en-US" sz="2000" dirty="0"/>
            </a:br>
            <a:r>
              <a:rPr lang="en-US" b="0" dirty="0"/>
              <a:t>Approve Unconditionally:  2 (40%) (Burleigh, Shames)</a:t>
            </a:r>
            <a:br>
              <a:rPr lang="en-US" sz="2000" dirty="0"/>
            </a:br>
            <a:r>
              <a:rPr lang="en-US" b="0" dirty="0"/>
              <a:t>Approve with Conditions:  3 (60%) (Calzolari, Barkley, Merri)</a:t>
            </a:r>
            <a:br>
              <a:rPr lang="en-US" sz="2000" dirty="0"/>
            </a:br>
            <a:r>
              <a:rPr lang="en-US" b="0" dirty="0"/>
              <a:t>Disapprove with Comment:  0 (0%)</a:t>
            </a:r>
            <a:endParaRPr lang="en-US" sz="1400" b="0" dirty="0">
              <a:solidFill>
                <a:srgbClr val="00B050"/>
              </a:solidFill>
            </a:endParaRPr>
          </a:p>
        </p:txBody>
      </p:sp>
      <p:sp>
        <p:nvSpPr>
          <p:cNvPr id="6147" name="AutoShape 3"/>
          <p:cNvSpPr>
            <a:spLocks/>
          </p:cNvSpPr>
          <p:nvPr/>
        </p:nvSpPr>
        <p:spPr bwMode="auto">
          <a:xfrm>
            <a:off x="885120" y="126170"/>
            <a:ext cx="7066520" cy="95273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US" sz="2800" dirty="0"/>
              <a:t>SEA CESG-P-2017-10-001</a:t>
            </a:r>
            <a:br>
              <a:rPr lang="en-US" sz="2800" dirty="0"/>
            </a:br>
            <a:r>
              <a:rPr lang="en-US" sz="2800" dirty="0"/>
              <a:t>Summary of Poll Results</a:t>
            </a:r>
            <a:endParaRPr lang="en-US" dirty="0"/>
          </a:p>
        </p:txBody>
      </p:sp>
    </p:spTree>
    <p:extLst>
      <p:ext uri="{BB962C8B-B14F-4D97-AF65-F5344CB8AC3E}">
        <p14:creationId xmlns:p14="http://schemas.microsoft.com/office/powerpoint/2010/main" val="40261197"/>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p:cNvSpPr>
          <p:nvPr/>
        </p:nvSpPr>
        <p:spPr bwMode="auto">
          <a:xfrm>
            <a:off x="155425" y="932675"/>
            <a:ext cx="8872537" cy="569133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oAutofit/>
          </a:bodyPr>
          <a:lstStyle/>
          <a:p>
            <a:pPr>
              <a:lnSpc>
                <a:spcPct val="120000"/>
              </a:lnSpc>
              <a:spcBef>
                <a:spcPts val="0"/>
              </a:spcBef>
              <a:buClr>
                <a:srgbClr val="000000"/>
              </a:buClr>
              <a:buSzPct val="95000"/>
            </a:pPr>
            <a:r>
              <a:rPr lang="en-US" sz="1500" dirty="0"/>
              <a:t>Mario Merri (Approve with Conditions): </a:t>
            </a:r>
            <a:r>
              <a:rPr lang="en-US" sz="1500" b="0" dirty="0"/>
              <a:t>The text of the resolution is not very clear and requires explanations. In particular:</a:t>
            </a:r>
          </a:p>
          <a:p>
            <a:r>
              <a:rPr lang="en-US" sz="1500" b="0" dirty="0"/>
              <a:t>　</a:t>
            </a:r>
            <a:br>
              <a:rPr lang="en-US" sz="1500" b="0" dirty="0"/>
            </a:br>
            <a:r>
              <a:rPr lang="en-US" sz="1500" b="0" dirty="0"/>
              <a:t>1. It is stated that "TC20/SC14 and the CCSDS liaison have reviewed this proposal ... to be sent for approval": who specifically has done this?　</a:t>
            </a:r>
          </a:p>
          <a:p>
            <a:pPr lvl="1"/>
            <a:r>
              <a:rPr lang="en-US" sz="1500" b="0" dirty="0">
                <a:solidFill>
                  <a:schemeClr val="accent5">
                    <a:lumMod val="50000"/>
                  </a:schemeClr>
                </a:solidFill>
              </a:rPr>
              <a:t>The ISO TC20/SC14 SE leads, and their leadership, have reviewed the proposal and agree with it.</a:t>
            </a:r>
          </a:p>
          <a:p>
            <a:pPr lvl="1"/>
            <a:r>
              <a:rPr lang="en-US" sz="1500" b="0" dirty="0">
                <a:solidFill>
                  <a:schemeClr val="accent5">
                    <a:lumMod val="50000"/>
                  </a:schemeClr>
                </a:solidFill>
              </a:rPr>
              <a:t>The SEA has concurred and the CCSDS Liaison to TC20/SC14 has concurred (</a:t>
            </a:r>
            <a:r>
              <a:rPr lang="en-US" sz="1500" b="0" dirty="0" err="1">
                <a:solidFill>
                  <a:schemeClr val="accent5">
                    <a:lumMod val="50000"/>
                  </a:schemeClr>
                </a:solidFill>
              </a:rPr>
              <a:t>Bergamini</a:t>
            </a:r>
            <a:r>
              <a:rPr lang="en-US" sz="1500" b="0" dirty="0">
                <a:solidFill>
                  <a:schemeClr val="accent5">
                    <a:lumMod val="50000"/>
                  </a:schemeClr>
                </a:solidFill>
              </a:rPr>
              <a:t>)</a:t>
            </a:r>
          </a:p>
          <a:p>
            <a:pPr lvl="1"/>
            <a:r>
              <a:rPr lang="en-US" sz="1500" b="0" dirty="0">
                <a:solidFill>
                  <a:schemeClr val="accent5">
                    <a:lumMod val="50000"/>
                  </a:schemeClr>
                </a:solidFill>
              </a:rPr>
              <a:t>This is the request for the CCSDS leadership to review and concur, as required in A02.1-Y-4, Sec 2.3.1.2 and in 2.3.1.4.3 (where the special nature of the ISO/TC20/SC14 relationship is identified)</a:t>
            </a:r>
          </a:p>
          <a:p>
            <a:br>
              <a:rPr lang="en-US" sz="1500" b="0" dirty="0"/>
            </a:br>
            <a:r>
              <a:rPr lang="en-US" sz="1500" b="0" dirty="0"/>
              <a:t>2. The text implies that the joint SC13/SC14 reference architecture shall be created, maintained and evolved. On CCSDS side, something is being done to cover the CCSDS side. Is the same being done on SC14 side? Timescale?　</a:t>
            </a:r>
          </a:p>
          <a:p>
            <a:pPr lvl="1"/>
            <a:r>
              <a:rPr lang="en-US" sz="1500" b="0" dirty="0">
                <a:solidFill>
                  <a:schemeClr val="accent5">
                    <a:lumMod val="50000"/>
                  </a:schemeClr>
                </a:solidFill>
              </a:rPr>
              <a:t>The SEA SAWG will support this work for CCSDS.</a:t>
            </a:r>
          </a:p>
          <a:p>
            <a:pPr lvl="1"/>
            <a:r>
              <a:rPr lang="en-US" sz="1500" b="0" dirty="0">
                <a:solidFill>
                  <a:schemeClr val="accent5">
                    <a:lumMod val="50000"/>
                  </a:schemeClr>
                </a:solidFill>
              </a:rPr>
              <a:t>The TC20/SC14 leadership have identified their own resources who are committed to working this in a collaborative fashion.</a:t>
            </a:r>
          </a:p>
          <a:p>
            <a:br>
              <a:rPr lang="en-US" sz="1500" b="0" dirty="0"/>
            </a:br>
            <a:r>
              <a:rPr lang="en-US" sz="1500" b="0" dirty="0"/>
              <a:t>3. How will the joint architecture be described? Using the current approach adopted by CCSDS that is based on power point/document?　</a:t>
            </a:r>
          </a:p>
          <a:p>
            <a:pPr lvl="1"/>
            <a:r>
              <a:rPr lang="en-US" sz="1500" b="0" dirty="0">
                <a:solidFill>
                  <a:schemeClr val="accent5">
                    <a:lumMod val="50000"/>
                  </a:schemeClr>
                </a:solidFill>
              </a:rPr>
              <a:t>It is premature to define this, but discussions have tending first in the direction of defining the needed viewpoint extensions.</a:t>
            </a:r>
          </a:p>
          <a:p>
            <a:pPr lvl="1"/>
            <a:r>
              <a:rPr lang="en-US" sz="1500" b="0" dirty="0">
                <a:solidFill>
                  <a:schemeClr val="accent5">
                    <a:lumMod val="50000"/>
                  </a:schemeClr>
                </a:solidFill>
              </a:rPr>
              <a:t>As pointed out earlier, other architecture viewpoint descriptions may leverage existing work.</a:t>
            </a:r>
          </a:p>
          <a:p>
            <a:pPr lvl="1"/>
            <a:r>
              <a:rPr lang="en-US" sz="1500" b="0" dirty="0">
                <a:solidFill>
                  <a:schemeClr val="accent5">
                    <a:lumMod val="50000"/>
                  </a:schemeClr>
                </a:solidFill>
              </a:rPr>
              <a:t>The SAWG would like to develop a representation that leverages best practices in UML &amp; SysML, in addition to the PPT/Word document based representation currently used.  </a:t>
            </a:r>
          </a:p>
        </p:txBody>
      </p:sp>
      <p:sp>
        <p:nvSpPr>
          <p:cNvPr id="6147" name="AutoShape 3"/>
          <p:cNvSpPr>
            <a:spLocks/>
          </p:cNvSpPr>
          <p:nvPr/>
        </p:nvSpPr>
        <p:spPr bwMode="auto">
          <a:xfrm>
            <a:off x="885120" y="126170"/>
            <a:ext cx="7066520" cy="95273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US" sz="2800" dirty="0"/>
              <a:t>SEA CESG-P-2017-10-001</a:t>
            </a:r>
            <a:br>
              <a:rPr lang="en-US" sz="2800" dirty="0"/>
            </a:br>
            <a:r>
              <a:rPr lang="en-US" sz="2800" dirty="0"/>
              <a:t>Conditions and Response</a:t>
            </a:r>
            <a:endParaRPr lang="en-US" dirty="0"/>
          </a:p>
        </p:txBody>
      </p:sp>
    </p:spTree>
    <p:extLst>
      <p:ext uri="{BB962C8B-B14F-4D97-AF65-F5344CB8AC3E}">
        <p14:creationId xmlns:p14="http://schemas.microsoft.com/office/powerpoint/2010/main" val="1950747715"/>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p:cNvSpPr>
          <p:nvPr/>
        </p:nvSpPr>
        <p:spPr bwMode="auto">
          <a:xfrm>
            <a:off x="255823" y="1078904"/>
            <a:ext cx="8872537" cy="553771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ormAutofit fontScale="92500" lnSpcReduction="10000"/>
          </a:bodyPr>
          <a:lstStyle/>
          <a:p>
            <a:pPr>
              <a:lnSpc>
                <a:spcPct val="120000"/>
              </a:lnSpc>
              <a:spcBef>
                <a:spcPts val="0"/>
              </a:spcBef>
              <a:buClr>
                <a:srgbClr val="000000"/>
              </a:buClr>
              <a:buSzPct val="95000"/>
            </a:pPr>
            <a:r>
              <a:rPr lang="en-US" dirty="0"/>
              <a:t>Mario Merri (Approve with Conditions): </a:t>
            </a:r>
            <a:r>
              <a:rPr lang="en-US" dirty="0" err="1"/>
              <a:t>contd</a:t>
            </a:r>
            <a:endParaRPr lang="en-US" dirty="0"/>
          </a:p>
          <a:p>
            <a:endParaRPr lang="en-US" b="0" dirty="0"/>
          </a:p>
          <a:p>
            <a:r>
              <a:rPr lang="en-US" b="0" dirty="0"/>
              <a:t>4. What is the approach to </a:t>
            </a:r>
            <a:r>
              <a:rPr lang="en-US" b="0" dirty="0" err="1"/>
              <a:t>harmonise</a:t>
            </a:r>
            <a:r>
              <a:rPr lang="en-US" b="0" dirty="0"/>
              <a:t> the SC14 and SC13 reference architectures? What resources are required and where do they come from?　</a:t>
            </a:r>
          </a:p>
          <a:p>
            <a:pPr lvl="1"/>
            <a:r>
              <a:rPr lang="en-US" b="0" dirty="0">
                <a:solidFill>
                  <a:schemeClr val="accent5">
                    <a:lumMod val="50000"/>
                  </a:schemeClr>
                </a:solidFill>
              </a:rPr>
              <a:t>The current working arrangement has been defined, from the outset, to do this work in a harmonized way.  The intent of this requests formal liaison agreement is to permit this to continue.</a:t>
            </a:r>
          </a:p>
          <a:p>
            <a:pPr lvl="1"/>
            <a:r>
              <a:rPr lang="en-US" b="0" dirty="0">
                <a:solidFill>
                  <a:schemeClr val="accent5">
                    <a:lumMod val="50000"/>
                  </a:schemeClr>
                </a:solidFill>
              </a:rPr>
              <a:t>The major resources for the extensions will come from TC20/SC14.  This is one of the benefits to CCSDS.  The resources for any UML/SysML representation, and the work to coordinate, will come from CCSDS SEA SAWG.</a:t>
            </a:r>
          </a:p>
          <a:p>
            <a:endParaRPr lang="en-US" b="0" dirty="0"/>
          </a:p>
          <a:p>
            <a:r>
              <a:rPr lang="en-US" b="0" dirty="0"/>
              <a:t>5. Similarly, once the </a:t>
            </a:r>
            <a:r>
              <a:rPr lang="en-US" b="0" dirty="0" err="1"/>
              <a:t>harmonised</a:t>
            </a:r>
            <a:r>
              <a:rPr lang="en-US" b="0" dirty="0"/>
              <a:t> architecture exits, what resources are required to maintain it and evolve it and who will pay for this?　</a:t>
            </a:r>
          </a:p>
          <a:p>
            <a:pPr lvl="1"/>
            <a:r>
              <a:rPr lang="en-US" b="0" dirty="0">
                <a:solidFill>
                  <a:schemeClr val="accent5">
                    <a:lumMod val="50000"/>
                  </a:schemeClr>
                </a:solidFill>
              </a:rPr>
              <a:t>As with all CCSDS projects the Area that develops a standard typically has responsibility for sustaining it and refreshing it.</a:t>
            </a:r>
          </a:p>
          <a:p>
            <a:pPr lvl="1"/>
            <a:r>
              <a:rPr lang="en-US" b="0" dirty="0">
                <a:solidFill>
                  <a:schemeClr val="accent5">
                    <a:lumMod val="50000"/>
                  </a:schemeClr>
                </a:solidFill>
              </a:rPr>
              <a:t>Which agency will pay for the CCSDS effort is, as always, a separate question that is resolved when projects are approved by the CMC.  At this point NASA / JPL is committing to do the work on this Magenta Book.  We will, of course, seek support from other agencies.</a:t>
            </a:r>
          </a:p>
          <a:p>
            <a:pPr lvl="1"/>
            <a:r>
              <a:rPr lang="en-US" b="0" dirty="0">
                <a:solidFill>
                  <a:schemeClr val="accent5">
                    <a:lumMod val="50000"/>
                  </a:schemeClr>
                </a:solidFill>
              </a:rPr>
              <a:t>Note that RASDS, in spite of its somewhat esoteric nature, remains one of the top 15 or 20 downloads and appears at the top of any search for “space data system architecture”</a:t>
            </a:r>
            <a:br>
              <a:rPr lang="en-US" b="0" dirty="0"/>
            </a:br>
            <a:endParaRPr lang="en-US" b="0" dirty="0"/>
          </a:p>
          <a:p>
            <a:br>
              <a:rPr lang="en-US" b="0" dirty="0"/>
            </a:br>
            <a:r>
              <a:rPr lang="en-US" b="0" dirty="0"/>
              <a:t>6. Is the joint reference architecture meant to be an overall roadmap for SC13 and SC14, thus indicating completed, in progress and future work?　</a:t>
            </a:r>
          </a:p>
          <a:p>
            <a:pPr lvl="1"/>
            <a:r>
              <a:rPr lang="en-US" b="0" dirty="0">
                <a:solidFill>
                  <a:schemeClr val="accent5">
                    <a:lumMod val="50000"/>
                  </a:schemeClr>
                </a:solidFill>
              </a:rPr>
              <a:t>RASDS has never been an ‘overall roadmap for CCSDS”.  It is a methodology for describing architectures.  </a:t>
            </a:r>
          </a:p>
          <a:p>
            <a:pPr lvl="1"/>
            <a:r>
              <a:rPr lang="en-US" b="0" dirty="0">
                <a:solidFill>
                  <a:schemeClr val="accent5">
                    <a:lumMod val="50000"/>
                  </a:schemeClr>
                </a:solidFill>
              </a:rPr>
              <a:t>There is absolutely no intent to change this, nor did the Resolution suggest that this might be so.</a:t>
            </a:r>
            <a:endParaRPr lang="en-US" b="0" dirty="0"/>
          </a:p>
          <a:p>
            <a:endParaRPr lang="en-US" sz="1400" b="0" dirty="0">
              <a:solidFill>
                <a:srgbClr val="00B050"/>
              </a:solidFill>
            </a:endParaRPr>
          </a:p>
        </p:txBody>
      </p:sp>
      <p:sp>
        <p:nvSpPr>
          <p:cNvPr id="6147" name="AutoShape 3"/>
          <p:cNvSpPr>
            <a:spLocks/>
          </p:cNvSpPr>
          <p:nvPr/>
        </p:nvSpPr>
        <p:spPr bwMode="auto">
          <a:xfrm>
            <a:off x="885120" y="126170"/>
            <a:ext cx="7066520" cy="95273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US" sz="2800" dirty="0"/>
              <a:t>SEA CESG-P-2017-10-001</a:t>
            </a:r>
            <a:br>
              <a:rPr lang="en-US" sz="2800" dirty="0"/>
            </a:br>
            <a:r>
              <a:rPr lang="en-US" sz="2800" dirty="0"/>
              <a:t>Conditions and Response</a:t>
            </a:r>
            <a:endParaRPr lang="en-US" dirty="0"/>
          </a:p>
        </p:txBody>
      </p:sp>
    </p:spTree>
    <p:extLst>
      <p:ext uri="{BB962C8B-B14F-4D97-AF65-F5344CB8AC3E}">
        <p14:creationId xmlns:p14="http://schemas.microsoft.com/office/powerpoint/2010/main" val="3688704865"/>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p:cNvSpPr>
          <p:nvPr/>
        </p:nvSpPr>
        <p:spPr bwMode="auto">
          <a:xfrm>
            <a:off x="255823" y="1078904"/>
            <a:ext cx="8872537" cy="534568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ormAutofit lnSpcReduction="10000"/>
          </a:bodyPr>
          <a:lstStyle/>
          <a:p>
            <a:pPr>
              <a:lnSpc>
                <a:spcPct val="120000"/>
              </a:lnSpc>
              <a:spcBef>
                <a:spcPts val="0"/>
              </a:spcBef>
              <a:buClr>
                <a:srgbClr val="000000"/>
              </a:buClr>
              <a:buSzPct val="95000"/>
            </a:pPr>
            <a:r>
              <a:rPr lang="en-US" dirty="0"/>
              <a:t>Mario Merri (Approve with Conditions): </a:t>
            </a:r>
            <a:r>
              <a:rPr lang="en-US" dirty="0" err="1"/>
              <a:t>contd</a:t>
            </a:r>
            <a:endParaRPr lang="en-US" dirty="0"/>
          </a:p>
          <a:p>
            <a:br>
              <a:rPr lang="en-US" b="0" dirty="0"/>
            </a:br>
            <a:r>
              <a:rPr lang="en-US" b="0" dirty="0"/>
              <a:t>7. What will be the governance of the </a:t>
            </a:r>
            <a:r>
              <a:rPr lang="en-US" b="0" dirty="0" err="1"/>
              <a:t>harmonised</a:t>
            </a:r>
            <a:r>
              <a:rPr lang="en-US" b="0" dirty="0"/>
              <a:t> architecture?</a:t>
            </a:r>
          </a:p>
          <a:p>
            <a:pPr lvl="1"/>
            <a:r>
              <a:rPr lang="en-US" b="0" dirty="0">
                <a:solidFill>
                  <a:schemeClr val="accent5">
                    <a:lumMod val="50000"/>
                  </a:schemeClr>
                </a:solidFill>
              </a:rPr>
              <a:t>The CCSDS portion of this will continue under CCSDS governance.</a:t>
            </a:r>
          </a:p>
          <a:p>
            <a:pPr lvl="1"/>
            <a:r>
              <a:rPr lang="en-US" b="0" dirty="0">
                <a:solidFill>
                  <a:schemeClr val="accent5">
                    <a:lumMod val="50000"/>
                  </a:schemeClr>
                </a:solidFill>
              </a:rPr>
              <a:t>The TC20/SC14 portion will be under their governance.</a:t>
            </a:r>
          </a:p>
          <a:p>
            <a:pPr lvl="1"/>
            <a:r>
              <a:rPr lang="en-US" b="0" dirty="0">
                <a:solidFill>
                  <a:schemeClr val="accent5">
                    <a:lumMod val="50000"/>
                  </a:schemeClr>
                </a:solidFill>
              </a:rPr>
              <a:t>One open issue, to be discussed under the aegis of the liaison relationship created by this resolution, will be to resolve exactly the nature of the publication and governance.</a:t>
            </a:r>
          </a:p>
          <a:p>
            <a:pPr lvl="1"/>
            <a:r>
              <a:rPr lang="en-US" b="0" dirty="0">
                <a:solidFill>
                  <a:schemeClr val="accent5">
                    <a:lumMod val="50000"/>
                  </a:schemeClr>
                </a:solidFill>
              </a:rPr>
              <a:t>This is not unlike the current arrangement for other joint efforts between SC13 and SC14 (</a:t>
            </a:r>
            <a:r>
              <a:rPr lang="en-US" b="0" dirty="0" err="1">
                <a:solidFill>
                  <a:schemeClr val="accent5">
                    <a:lumMod val="50000"/>
                  </a:schemeClr>
                </a:solidFill>
              </a:rPr>
              <a:t>Nav</a:t>
            </a:r>
            <a:r>
              <a:rPr lang="en-US" b="0" dirty="0">
                <a:solidFill>
                  <a:schemeClr val="accent5">
                    <a:lumMod val="50000"/>
                  </a:schemeClr>
                </a:solidFill>
              </a:rPr>
              <a:t> WG) or between SC13 and OMG (XTCE).</a:t>
            </a:r>
          </a:p>
          <a:p>
            <a:pPr lvl="1"/>
            <a:endParaRPr lang="en-US" sz="1400" b="0" dirty="0">
              <a:solidFill>
                <a:srgbClr val="00B050"/>
              </a:solidFill>
            </a:endParaRPr>
          </a:p>
          <a:p>
            <a:endParaRPr lang="en-US" dirty="0"/>
          </a:p>
          <a:p>
            <a:r>
              <a:rPr lang="en-US" dirty="0"/>
              <a:t>Gian Paolo Calzolari (Approve with Conditions):</a:t>
            </a:r>
            <a:r>
              <a:rPr lang="en-US" b="0" dirty="0"/>
              <a:t> ​</a:t>
            </a:r>
          </a:p>
          <a:p>
            <a:endParaRPr lang="en-US" b="0" dirty="0"/>
          </a:p>
          <a:p>
            <a:r>
              <a:rPr lang="en-US" b="0" dirty="0"/>
              <a:t>I concur with the conditions expressed by MOIMS AD. It would be good discussing the matter CESG wide in a meeting/</a:t>
            </a:r>
            <a:r>
              <a:rPr lang="en-US" b="0" dirty="0" err="1"/>
              <a:t>webex</a:t>
            </a:r>
            <a:r>
              <a:rPr lang="en-US" b="0" dirty="0"/>
              <a:t>.</a:t>
            </a:r>
          </a:p>
          <a:p>
            <a:pPr lvl="1"/>
            <a:r>
              <a:rPr lang="en-US" b="0" dirty="0">
                <a:solidFill>
                  <a:schemeClr val="accent5">
                    <a:lumMod val="50000"/>
                  </a:schemeClr>
                </a:solidFill>
              </a:rPr>
              <a:t>Please see above for discussion.</a:t>
            </a:r>
          </a:p>
          <a:p>
            <a:pPr lvl="1"/>
            <a:endParaRPr lang="en-US" b="0" dirty="0"/>
          </a:p>
          <a:p>
            <a:r>
              <a:rPr lang="en-US" dirty="0"/>
              <a:t>Eric Barkley (Approve with Conditions):</a:t>
            </a:r>
          </a:p>
          <a:p>
            <a:br>
              <a:rPr lang="en-US" dirty="0"/>
            </a:br>
            <a:r>
              <a:rPr lang="en-US" b="0" dirty="0"/>
              <a:t>A minor editorial condition:  Suggest replacing "they" in the last sentence of the resolution to "TSO/SC14 and SC13/CCSDS" (assuming this is who is meant by "they’). </a:t>
            </a:r>
          </a:p>
          <a:p>
            <a:pPr lvl="1"/>
            <a:r>
              <a:rPr lang="en-US" b="0" dirty="0">
                <a:solidFill>
                  <a:schemeClr val="accent5">
                    <a:lumMod val="50000"/>
                  </a:schemeClr>
                </a:solidFill>
              </a:rPr>
              <a:t>Agreed.</a:t>
            </a:r>
            <a:endParaRPr lang="en-US" sz="1400" b="0" dirty="0">
              <a:solidFill>
                <a:srgbClr val="00B050"/>
              </a:solidFill>
            </a:endParaRPr>
          </a:p>
        </p:txBody>
      </p:sp>
      <p:sp>
        <p:nvSpPr>
          <p:cNvPr id="6147" name="AutoShape 3"/>
          <p:cNvSpPr>
            <a:spLocks/>
          </p:cNvSpPr>
          <p:nvPr/>
        </p:nvSpPr>
        <p:spPr bwMode="auto">
          <a:xfrm>
            <a:off x="885120" y="126170"/>
            <a:ext cx="7066520" cy="95273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US" sz="2800" dirty="0"/>
              <a:t>SEA CESG-P-2017-10-001</a:t>
            </a:r>
            <a:br>
              <a:rPr lang="en-US" sz="2800" dirty="0"/>
            </a:br>
            <a:r>
              <a:rPr lang="en-US" sz="2800" dirty="0"/>
              <a:t>Conditions and Response</a:t>
            </a:r>
            <a:endParaRPr lang="en-US" dirty="0"/>
          </a:p>
        </p:txBody>
      </p:sp>
    </p:spTree>
    <p:extLst>
      <p:ext uri="{BB962C8B-B14F-4D97-AF65-F5344CB8AC3E}">
        <p14:creationId xmlns:p14="http://schemas.microsoft.com/office/powerpoint/2010/main" val="1342515106"/>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2B83FE-5550-8F4E-A746-8E96D40412C0}"/>
              </a:ext>
            </a:extLst>
          </p:cNvPr>
          <p:cNvSpPr>
            <a:spLocks noGrp="1"/>
          </p:cNvSpPr>
          <p:nvPr>
            <p:ph type="title"/>
          </p:nvPr>
        </p:nvSpPr>
        <p:spPr/>
        <p:txBody>
          <a:bodyPr/>
          <a:lstStyle/>
          <a:p>
            <a:pPr lvl="1">
              <a:spcBef>
                <a:spcPts val="1600"/>
              </a:spcBef>
            </a:pPr>
            <a:r>
              <a:rPr lang="en-US" sz="2800" dirty="0">
                <a:solidFill>
                  <a:schemeClr val="tx1"/>
                </a:solidFill>
              </a:rPr>
              <a:t>SEA CESG-P-2017-10-001</a:t>
            </a:r>
            <a:br>
              <a:rPr lang="en-US" sz="2800" dirty="0">
                <a:solidFill>
                  <a:schemeClr val="tx1"/>
                </a:solidFill>
              </a:rPr>
            </a:br>
            <a:r>
              <a:rPr lang="en-US" sz="2800" i="1" dirty="0">
                <a:solidFill>
                  <a:schemeClr val="tx1"/>
                </a:solidFill>
              </a:rPr>
              <a:t>DRAFT</a:t>
            </a:r>
            <a:r>
              <a:rPr lang="en-US" sz="2800" dirty="0">
                <a:solidFill>
                  <a:schemeClr val="tx1"/>
                </a:solidFill>
              </a:rPr>
              <a:t> Proposed Resolution (</a:t>
            </a:r>
            <a:r>
              <a:rPr lang="en-US" sz="2800" dirty="0">
                <a:solidFill>
                  <a:srgbClr val="FF0000"/>
                </a:solidFill>
              </a:rPr>
              <a:t>CESG</a:t>
            </a:r>
            <a:r>
              <a:rPr lang="en-US" sz="2800" dirty="0">
                <a:solidFill>
                  <a:schemeClr val="tx1"/>
                </a:solidFill>
              </a:rPr>
              <a:t> </a:t>
            </a:r>
            <a:r>
              <a:rPr lang="en-US" sz="2800" dirty="0">
                <a:solidFill>
                  <a:srgbClr val="FF0000"/>
                </a:solidFill>
              </a:rPr>
              <a:t>edits</a:t>
            </a:r>
            <a:r>
              <a:rPr lang="en-US" sz="2800" dirty="0">
                <a:solidFill>
                  <a:schemeClr val="tx1"/>
                </a:solidFill>
              </a:rPr>
              <a:t>)</a:t>
            </a:r>
            <a:endParaRPr lang="en-US" dirty="0">
              <a:solidFill>
                <a:schemeClr val="tx1"/>
              </a:solidFill>
            </a:endParaRPr>
          </a:p>
        </p:txBody>
      </p:sp>
      <p:sp>
        <p:nvSpPr>
          <p:cNvPr id="3" name="Content Placeholder 2">
            <a:extLst>
              <a:ext uri="{FF2B5EF4-FFF2-40B4-BE49-F238E27FC236}">
                <a16:creationId xmlns:a16="http://schemas.microsoft.com/office/drawing/2014/main" id="{E984E60D-C80E-744D-BD3D-2A3B7C880EB2}"/>
              </a:ext>
            </a:extLst>
          </p:cNvPr>
          <p:cNvSpPr>
            <a:spLocks noGrp="1"/>
          </p:cNvSpPr>
          <p:nvPr>
            <p:ph idx="1"/>
          </p:nvPr>
        </p:nvSpPr>
        <p:spPr>
          <a:xfrm>
            <a:off x="443059" y="1355130"/>
            <a:ext cx="8229600" cy="5146270"/>
          </a:xfrm>
        </p:spPr>
        <p:txBody>
          <a:bodyPr/>
          <a:lstStyle/>
          <a:p>
            <a:r>
              <a:rPr lang="en-US" sz="2000" dirty="0"/>
              <a:t>TC20/SC14 </a:t>
            </a:r>
            <a:r>
              <a:rPr lang="en-US" sz="2000" dirty="0">
                <a:solidFill>
                  <a:srgbClr val="FF0000"/>
                </a:solidFill>
              </a:rPr>
              <a:t>(SC14) </a:t>
            </a:r>
            <a:r>
              <a:rPr lang="en-US" sz="2000" dirty="0"/>
              <a:t>and </a:t>
            </a:r>
            <a:r>
              <a:rPr lang="en-US" sz="2000" dirty="0">
                <a:solidFill>
                  <a:srgbClr val="FF0000"/>
                </a:solidFill>
              </a:rPr>
              <a:t>TC20/</a:t>
            </a:r>
            <a:r>
              <a:rPr lang="en-US" sz="2000" dirty="0"/>
              <a:t>SC13/CCSDS </a:t>
            </a:r>
            <a:r>
              <a:rPr lang="en-US" sz="2000" dirty="0">
                <a:solidFill>
                  <a:srgbClr val="FF0000"/>
                </a:solidFill>
              </a:rPr>
              <a:t>(CCSDS) </a:t>
            </a:r>
            <a:r>
              <a:rPr lang="en-US" sz="2000" dirty="0"/>
              <a:t>agree there is a common, complimentary basis for standards development. </a:t>
            </a:r>
          </a:p>
          <a:p>
            <a:r>
              <a:rPr lang="en-US" sz="2000" dirty="0"/>
              <a:t>From that basis, they agree to the evolution of a common reference architecture </a:t>
            </a:r>
            <a:r>
              <a:rPr lang="en-US" sz="2000" dirty="0">
                <a:solidFill>
                  <a:srgbClr val="FF0000"/>
                </a:solidFill>
              </a:rPr>
              <a:t>methodology and </a:t>
            </a:r>
            <a:r>
              <a:rPr lang="en-US" sz="2000" dirty="0"/>
              <a:t>representation.</a:t>
            </a:r>
          </a:p>
          <a:p>
            <a:r>
              <a:rPr lang="en-US" sz="2000" dirty="0"/>
              <a:t>SC14 and </a:t>
            </a:r>
            <a:r>
              <a:rPr lang="en-US" sz="2000" strike="sngStrike" dirty="0">
                <a:solidFill>
                  <a:srgbClr val="FF0000"/>
                </a:solidFill>
              </a:rPr>
              <a:t>SC13/</a:t>
            </a:r>
            <a:r>
              <a:rPr lang="en-US" sz="2000" dirty="0"/>
              <a:t>CCSDS agree to exchange information on the evolution </a:t>
            </a:r>
            <a:r>
              <a:rPr lang="en-US" sz="2000" dirty="0">
                <a:solidFill>
                  <a:srgbClr val="FF0000"/>
                </a:solidFill>
              </a:rPr>
              <a:t>and extension </a:t>
            </a:r>
            <a:r>
              <a:rPr lang="en-US" sz="2000" dirty="0"/>
              <a:t>of architecture elements such as reference architecture </a:t>
            </a:r>
            <a:r>
              <a:rPr lang="en-US" sz="2000" dirty="0">
                <a:solidFill>
                  <a:srgbClr val="FF0000"/>
                </a:solidFill>
              </a:rPr>
              <a:t>methodology</a:t>
            </a:r>
            <a:r>
              <a:rPr lang="en-US" sz="2000" dirty="0"/>
              <a:t> documents, </a:t>
            </a:r>
            <a:r>
              <a:rPr lang="en-US" sz="2000" dirty="0">
                <a:solidFill>
                  <a:srgbClr val="FF0000"/>
                </a:solidFill>
              </a:rPr>
              <a:t>i.e. Reference Architecture for Space Data Systems (RASDS, CCSDS 311.0-M-1),</a:t>
            </a:r>
            <a:r>
              <a:rPr lang="en-US" sz="2000" dirty="0"/>
              <a:t> where relevant. </a:t>
            </a:r>
          </a:p>
          <a:p>
            <a:r>
              <a:rPr lang="en-US" sz="2000" dirty="0"/>
              <a:t>The SC14 </a:t>
            </a:r>
            <a:r>
              <a:rPr lang="en-US" sz="2000" dirty="0">
                <a:solidFill>
                  <a:srgbClr val="FF0000"/>
                </a:solidFill>
              </a:rPr>
              <a:t>reference</a:t>
            </a:r>
            <a:r>
              <a:rPr lang="en-US" sz="2000" dirty="0"/>
              <a:t> architectural elements will be developed and approved in SC14. The CCSDS </a:t>
            </a:r>
            <a:r>
              <a:rPr lang="en-US" sz="2000" dirty="0">
                <a:solidFill>
                  <a:srgbClr val="FF0000"/>
                </a:solidFill>
              </a:rPr>
              <a:t>reference </a:t>
            </a:r>
            <a:r>
              <a:rPr lang="en-US" sz="2000" dirty="0"/>
              <a:t>architectural elements will be developed and approved in CCSDS. </a:t>
            </a:r>
          </a:p>
          <a:p>
            <a:r>
              <a:rPr lang="en-US" sz="2000" dirty="0">
                <a:solidFill>
                  <a:srgbClr val="FF0000"/>
                </a:solidFill>
              </a:rPr>
              <a:t>Agreement on how/where to publish the resulting document(s) is TBD. it will be agreed between the two organizations after suitable discussion.</a:t>
            </a:r>
          </a:p>
          <a:p>
            <a:r>
              <a:rPr lang="en-US" sz="2000" dirty="0">
                <a:solidFill>
                  <a:srgbClr val="FF0000"/>
                </a:solidFill>
              </a:rPr>
              <a:t>SC14 and CCSDS </a:t>
            </a:r>
            <a:r>
              <a:rPr lang="en-US" sz="2000" dirty="0"/>
              <a:t>agree to </a:t>
            </a:r>
            <a:r>
              <a:rPr lang="en-US" sz="2000" strike="sngStrike" dirty="0">
                <a:solidFill>
                  <a:srgbClr val="FF0000"/>
                </a:solidFill>
              </a:rPr>
              <a:t>the</a:t>
            </a:r>
            <a:r>
              <a:rPr lang="en-US" sz="2000" dirty="0"/>
              <a:t> continued collaboration on standards with common interests.</a:t>
            </a:r>
          </a:p>
        </p:txBody>
      </p:sp>
    </p:spTree>
    <p:extLst>
      <p:ext uri="{BB962C8B-B14F-4D97-AF65-F5344CB8AC3E}">
        <p14:creationId xmlns:p14="http://schemas.microsoft.com/office/powerpoint/2010/main" val="3411378900"/>
      </p:ext>
    </p:extLst>
  </p:cSld>
  <p:clrMapOvr>
    <a:masterClrMapping/>
  </p:clrMapOvr>
</p:sld>
</file>

<file path=ppt/theme/theme1.xml><?xml version="1.0" encoding="utf-8"?>
<a:theme xmlns:a="http://schemas.openxmlformats.org/drawingml/2006/main" name="TMOD Presentations">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TMOD Presentation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TMOD Presentations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MOD Presentation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MOD Presentations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MOD Presentations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MOD Presentations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MOD Presentations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MOD Presentation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TMOD Presentations">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TMOD Presentation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TMOD Presentations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MOD Presentation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MOD Presentations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MOD Presentations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MOD Presentations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MOD Presentations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MOD Presentation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3E1DF3F71C7494BBEAD0FAFE1D2625F" ma:contentTypeVersion="0" ma:contentTypeDescription="Create a new document." ma:contentTypeScope="" ma:versionID="2ee15c208980d92d158651cf7e877f11">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95D1A75-7865-403F-A0D1-03B2E52DAB8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3AF14BD0-ED18-40F8-BACF-92E33194557B}">
  <ds:schemaRefs>
    <ds:schemaRef ds:uri="http://purl.org/dc/elements/1.1/"/>
    <ds:schemaRef ds:uri="http://schemas.openxmlformats.org/package/2006/metadata/core-properties"/>
    <ds:schemaRef ds:uri="http://purl.org/dc/dcmitype/"/>
    <ds:schemaRef ds:uri="http://purl.org/dc/terms/"/>
    <ds:schemaRef ds:uri="http://schemas.microsoft.com/office/2006/documentManagement/types"/>
    <ds:schemaRef ds:uri="http://www.w3.org/XML/1998/namespace"/>
    <ds:schemaRef ds:uri="http://schemas.microsoft.com/office/infopath/2007/PartnerControls"/>
    <ds:schemaRef ds:uri="http://schemas.microsoft.com/office/2006/metadata/properties"/>
  </ds:schemaRefs>
</ds:datastoreItem>
</file>

<file path=customXml/itemProps3.xml><?xml version="1.0" encoding="utf-8"?>
<ds:datastoreItem xmlns:ds="http://schemas.openxmlformats.org/officeDocument/2006/customXml" ds:itemID="{9C1FB2B8-ABB7-415C-8DE9-F9297D444E8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15906</TotalTime>
  <Pages>51</Pages>
  <Words>1340</Words>
  <Application>Microsoft Macintosh PowerPoint</Application>
  <PresentationFormat>Letter Paper (8.5x11 in)</PresentationFormat>
  <Paragraphs>157</Paragraphs>
  <Slides>14</Slides>
  <Notes>7</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14</vt:i4>
      </vt:variant>
    </vt:vector>
  </HeadingPairs>
  <TitlesOfParts>
    <vt:vector size="19" baseType="lpstr">
      <vt:lpstr>Arial</vt:lpstr>
      <vt:lpstr>ArialMT</vt:lpstr>
      <vt:lpstr>Times New Roman</vt:lpstr>
      <vt:lpstr>TMOD Presentations</vt:lpstr>
      <vt:lpstr>1_TMOD Presentations</vt:lpstr>
      <vt:lpstr>PowerPoint Presentation</vt:lpstr>
      <vt:lpstr>PowerPoint Presentation</vt:lpstr>
      <vt:lpstr>PowerPoint Presentation</vt:lpstr>
      <vt:lpstr>SEA CESG-P-2017-10-001 DRAFT Proposed Resolution</vt:lpstr>
      <vt:lpstr>PowerPoint Presentation</vt:lpstr>
      <vt:lpstr>PowerPoint Presentation</vt:lpstr>
      <vt:lpstr>PowerPoint Presentation</vt:lpstr>
      <vt:lpstr>PowerPoint Presentation</vt:lpstr>
      <vt:lpstr>SEA CESG-P-2017-10-001 DRAFT Proposed Resolution (CESG edits)</vt:lpstr>
      <vt:lpstr>SEA CESG-P-2017-10-001 SEA Recommendation</vt:lpstr>
      <vt:lpstr>BACKUP MATERIALS</vt:lpstr>
      <vt:lpstr>DRAFT Approach from TC20/SC14</vt:lpstr>
      <vt:lpstr>DRAFT Approach from TC20/SC14</vt:lpstr>
      <vt:lpstr>DRAFT Approach from TC20/SC14</vt:lpstr>
    </vt:vector>
  </TitlesOfParts>
  <Company>NASA Headquarters</Company>
  <LinksUpToDate>false</LinksUpToDate>
  <SharedDoc>false</SharedDoc>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CESG-Report-to-CMC-June2008</dc:title>
  <dc:creator>Adrian J. Hooke;Hamkins, Jon (3320)</dc:creator>
  <cp:lastModifiedBy>Peter Shames</cp:lastModifiedBy>
  <cp:revision>1690</cp:revision>
  <cp:lastPrinted>2017-11-03T00:14:43Z</cp:lastPrinted>
  <dcterms:created xsi:type="dcterms:W3CDTF">1998-05-20T16:00:08Z</dcterms:created>
  <dcterms:modified xsi:type="dcterms:W3CDTF">2018-04-20T17:01:47Z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0x010100B3E1DF3F71C7494BBEAD0FAFE1D2625F</vt:lpwstr>
  </property>
</Properties>
</file>