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8"/>
  </p:notesMasterIdLst>
  <p:handoutMasterIdLst>
    <p:handoutMasterId r:id="rId9"/>
  </p:handoutMasterIdLst>
  <p:sldIdLst>
    <p:sldId id="2787" r:id="rId6"/>
    <p:sldId id="2788" r:id="rId7"/>
  </p:sldIdLst>
  <p:sldSz cx="9144000" cy="6858000" type="letter"/>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4F5"/>
    <a:srgbClr val="000099"/>
    <a:srgbClr val="FF9933"/>
    <a:srgbClr val="FF9900"/>
    <a:srgbClr val="FF0066"/>
    <a:srgbClr val="003399"/>
    <a:srgbClr val="FFFF00"/>
    <a:srgbClr val="D27D00"/>
    <a:srgbClr val="FFFF99"/>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79" autoAdjust="0"/>
    <p:restoredTop sz="86501" autoAdjust="0"/>
  </p:normalViewPr>
  <p:slideViewPr>
    <p:cSldViewPr>
      <p:cViewPr>
        <p:scale>
          <a:sx n="100" d="100"/>
          <a:sy n="100" d="100"/>
        </p:scale>
        <p:origin x="72" y="384"/>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138"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930275" y="752475"/>
            <a:ext cx="4946650"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2814520"/>
            <a:ext cx="8147325"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03"/>
          <p:cNvSpPr>
            <a:spLocks noChangeArrowheads="1"/>
          </p:cNvSpPr>
          <p:nvPr userDrawn="1"/>
        </p:nvSpPr>
        <p:spPr bwMode="auto">
          <a:xfrm>
            <a:off x="7634762" y="6610297"/>
            <a:ext cx="1507433"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a:solidFill>
                  <a:srgbClr val="333399"/>
                </a:solidFill>
              </a:rPr>
              <a:t>13-June-2017-cesg-</a:t>
            </a:r>
            <a:fld id="{A695BC2C-BEAC-4E31-AADE-93F4F0C57784}" type="slidenum">
              <a:rPr lang="en-US" sz="1000">
                <a:solidFill>
                  <a:srgbClr val="333399"/>
                </a:solidFill>
              </a:rPr>
              <a:pPr defTabSz="820738" eaLnBrk="0" hangingPunct="0">
                <a:defRPr/>
              </a:pPr>
              <a:t>‹#›</a:t>
            </a:fld>
            <a:endParaRPr lang="en-US" sz="1000" dirty="0">
              <a:solidFill>
                <a:srgbClr val="3333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1805" y="14108"/>
            <a:ext cx="1267365" cy="557579"/>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2421320" y="6275323"/>
            <a:ext cx="4339765" cy="57172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3095" y="1662370"/>
            <a:ext cx="7873025" cy="954107"/>
          </a:xfrm>
          <a:prstGeom prst="rect">
            <a:avLst/>
          </a:prstGeom>
          <a:noFill/>
        </p:spPr>
        <p:txBody>
          <a:bodyPr wrap="square" rtlCol="0">
            <a:spAutoFit/>
          </a:bodyPr>
          <a:lstStyle/>
          <a:p>
            <a:r>
              <a:rPr lang="en-GB" sz="2800" dirty="0" smtClean="0"/>
              <a:t>Action Items and Resolutions of the Fall 2017 CCSDS Management Council Meetings</a:t>
            </a:r>
            <a:endParaRPr lang="en-US" sz="2800" dirty="0"/>
          </a:p>
        </p:txBody>
      </p:sp>
      <p:sp>
        <p:nvSpPr>
          <p:cNvPr id="4" name="Text Box 12"/>
          <p:cNvSpPr txBox="1">
            <a:spLocks noChangeArrowheads="1"/>
          </p:cNvSpPr>
          <p:nvPr/>
        </p:nvSpPr>
        <p:spPr bwMode="auto">
          <a:xfrm>
            <a:off x="772904" y="4686591"/>
            <a:ext cx="3570208" cy="1200329"/>
          </a:xfrm>
          <a:prstGeom prst="rect">
            <a:avLst/>
          </a:prstGeom>
          <a:noFill/>
          <a:ln w="12700">
            <a:noFill/>
            <a:miter lim="800000"/>
            <a:headEnd type="none" w="sm" len="sm"/>
            <a:tailEnd type="none" w="sm" len="sm"/>
          </a:ln>
        </p:spPr>
        <p:txBody>
          <a:bodyPr wrap="none">
            <a:spAutoFit/>
          </a:bodyPr>
          <a:lstStyle/>
          <a:p>
            <a:pPr eaLnBrk="0" hangingPunct="0"/>
            <a:r>
              <a:rPr lang="en-US" sz="1800" b="0" dirty="0">
                <a:latin typeface="+mn-lt"/>
              </a:rPr>
              <a:t>CMC Meeting</a:t>
            </a:r>
          </a:p>
          <a:p>
            <a:pPr eaLnBrk="0" hangingPunct="0"/>
            <a:r>
              <a:rPr lang="en-US" sz="1800" b="0" dirty="0">
                <a:latin typeface="+mn-lt"/>
              </a:rPr>
              <a:t>ESA/ESOC Darmstadt, Germany</a:t>
            </a:r>
            <a:endParaRPr lang="en-US" sz="1800" b="0" u="sng" dirty="0">
              <a:latin typeface="+mn-lt"/>
            </a:endParaRPr>
          </a:p>
          <a:p>
            <a:pPr eaLnBrk="0" hangingPunct="0"/>
            <a:r>
              <a:rPr lang="en-US" sz="1800" b="0" dirty="0" smtClean="0">
                <a:latin typeface="+mn-lt"/>
              </a:rPr>
              <a:t>13-16 </a:t>
            </a:r>
            <a:r>
              <a:rPr lang="en-US" sz="1800" b="0" dirty="0">
                <a:latin typeface="+mn-lt"/>
              </a:rPr>
              <a:t>Nov 2017</a:t>
            </a:r>
            <a:endParaRPr lang="en-US" sz="1800" b="0" u="sng" dirty="0">
              <a:latin typeface="+mn-lt"/>
            </a:endParaRPr>
          </a:p>
          <a:p>
            <a:pPr eaLnBrk="0" hangingPunct="0"/>
            <a:endParaRPr lang="en-US" sz="1800" b="0" u="sng" dirty="0">
              <a:solidFill>
                <a:srgbClr val="0033CC"/>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665" y="702245"/>
            <a:ext cx="8180265" cy="5262979"/>
          </a:xfrm>
          <a:prstGeom prst="rect">
            <a:avLst/>
          </a:prstGeom>
          <a:noFill/>
        </p:spPr>
        <p:txBody>
          <a:bodyPr wrap="square" rtlCol="0">
            <a:spAutoFit/>
          </a:bodyPr>
          <a:lstStyle/>
          <a:p>
            <a:r>
              <a:rPr lang="en-US" sz="1400" dirty="0" smtClean="0"/>
              <a:t>Action Items</a:t>
            </a:r>
          </a:p>
          <a:p>
            <a:pPr marL="285750" indent="-285750">
              <a:buFont typeface="Arial" panose="020B0604020202020204" pitchFamily="34" charset="0"/>
              <a:buChar char="•"/>
            </a:pPr>
            <a:r>
              <a:rPr lang="en-US" sz="1400" dirty="0" smtClean="0"/>
              <a:t>CMC-A-2017-11-01</a:t>
            </a:r>
            <a:r>
              <a:rPr lang="en-US" sz="1400" b="0" dirty="0" smtClean="0"/>
              <a:t> The CMC asks that Jonathan Wilmot update the Strategic Plan, Charters, and the projects as presented in the Spacecraft Onboard Interface Services Area Strategic Plan by the Spring 2018 Meetings.</a:t>
            </a:r>
          </a:p>
          <a:p>
            <a:pPr marL="285750" indent="-285750">
              <a:buFont typeface="Arial" panose="020B0604020202020204" pitchFamily="34" charset="0"/>
              <a:buChar char="•"/>
            </a:pPr>
            <a:r>
              <a:rPr lang="en-US" sz="1400" dirty="0" smtClean="0"/>
              <a:t>CMC-A-2017-11-02</a:t>
            </a:r>
            <a:r>
              <a:rPr lang="en-US" sz="1400" b="0" dirty="0" smtClean="0"/>
              <a:t> The CMC asks that Jonathan Wilmot and Tomaso de Cola update their respective projects and the online strategic plan by the Spring 2018 Meetings.</a:t>
            </a:r>
          </a:p>
          <a:p>
            <a:pPr marL="285750" indent="-285750">
              <a:buFont typeface="Arial" panose="020B0604020202020204" pitchFamily="34" charset="0"/>
              <a:buChar char="•"/>
            </a:pPr>
            <a:r>
              <a:rPr lang="en-US" sz="1400" dirty="0" smtClean="0"/>
              <a:t>CMC-A-2017-11-03</a:t>
            </a:r>
            <a:r>
              <a:rPr lang="en-US" sz="1400" b="0" dirty="0" smtClean="0"/>
              <a:t> The CMC asks that Peter Shames remove any items from the Systems Engineering Area Strategic Plan that are no longer being worked. Additionally, P. Shames is asked to update the projects and online Strategic Plan. This action is to be completed by the Spring 2018 Meetings.</a:t>
            </a:r>
          </a:p>
          <a:p>
            <a:pPr marL="285750" indent="-285750">
              <a:buFont typeface="Arial" panose="020B0604020202020204" pitchFamily="34" charset="0"/>
              <a:buChar char="•"/>
            </a:pPr>
            <a:r>
              <a:rPr lang="en-US" sz="1400" dirty="0" smtClean="0"/>
              <a:t>CMC-A-2017-11-04</a:t>
            </a:r>
            <a:r>
              <a:rPr lang="en-US" sz="1400" b="0" dirty="0" smtClean="0"/>
              <a:t> The CMC asks that the Secretariat and General Secretary, James Afarin, formally address the decision to declare that all working files must be placed in the private area of the CWE. The proposed rule is to be delivered to the CMC for consideration prior to 15 January 2017 and will be discussed at the coming CMC Mid-Term Teleconference.</a:t>
            </a:r>
          </a:p>
          <a:p>
            <a:endParaRPr lang="en-US" sz="1400" dirty="0" smtClean="0"/>
          </a:p>
          <a:p>
            <a:r>
              <a:rPr lang="en-US" sz="1400" dirty="0" smtClean="0"/>
              <a:t>Resolutions</a:t>
            </a:r>
          </a:p>
          <a:p>
            <a:pPr marL="285750" indent="-285750">
              <a:buFont typeface="Arial" panose="020B0604020202020204" pitchFamily="34" charset="0"/>
              <a:buChar char="•"/>
            </a:pPr>
            <a:r>
              <a:rPr lang="en-US" sz="1400" dirty="0" smtClean="0"/>
              <a:t>CMC-R-2017-11-01</a:t>
            </a:r>
            <a:r>
              <a:rPr lang="en-US" sz="1400" b="0" dirty="0" smtClean="0"/>
              <a:t> The CMC resolves to reconfirm the following publications:</a:t>
            </a:r>
          </a:p>
          <a:p>
            <a:pPr marL="742950" lvl="1" indent="-285750">
              <a:buFont typeface="Arial" panose="020B0604020202020204" pitchFamily="34" charset="0"/>
              <a:buChar char="•"/>
            </a:pPr>
            <a:r>
              <a:rPr lang="en-US" sz="1400" b="0" dirty="0" smtClean="0"/>
              <a:t>CCSDS 702.1-B-1, </a:t>
            </a:r>
            <a:r>
              <a:rPr lang="en-US" sz="1400" b="0" i="1" dirty="0" smtClean="0"/>
              <a:t>IP Over CCSDS Space Links </a:t>
            </a:r>
            <a:r>
              <a:rPr lang="en-US" sz="1400" b="0" dirty="0" smtClean="0"/>
              <a:t>(Blue Book. Issue 1. November 2012);</a:t>
            </a:r>
          </a:p>
          <a:p>
            <a:pPr marL="742950" lvl="1" indent="-285750">
              <a:buFont typeface="Arial" panose="020B0604020202020204" pitchFamily="34" charset="0"/>
              <a:buChar char="•"/>
            </a:pPr>
            <a:r>
              <a:rPr lang="en-US" sz="1400" b="0" dirty="0" smtClean="0"/>
              <a:t>CCSDS 352.0-B-1, </a:t>
            </a:r>
            <a:r>
              <a:rPr lang="en-US" sz="1400" b="0" i="1" dirty="0" smtClean="0"/>
              <a:t>CCSDS Cryptographic Algorithms </a:t>
            </a:r>
            <a:r>
              <a:rPr lang="en-US" sz="1400" b="0" dirty="0" smtClean="0"/>
              <a:t>(Blue Book. Issue 1. November 2012);</a:t>
            </a:r>
          </a:p>
          <a:p>
            <a:pPr marL="742950" lvl="1" indent="-285750">
              <a:buFont typeface="Arial" panose="020B0604020202020204" pitchFamily="34" charset="0"/>
              <a:buChar char="•"/>
            </a:pPr>
            <a:r>
              <a:rPr lang="en-US" sz="1400" b="0" dirty="0" smtClean="0"/>
              <a:t>CCSDS 351.0-M-1, </a:t>
            </a:r>
            <a:r>
              <a:rPr lang="en-US" sz="1400" b="0" i="1" dirty="0" smtClean="0"/>
              <a:t>Security Architecture for Space Data Systems </a:t>
            </a:r>
            <a:r>
              <a:rPr lang="en-US" sz="1400" b="0" dirty="0" smtClean="0"/>
              <a:t>(Magenta Book. Issue 1. November 2012.).</a:t>
            </a:r>
          </a:p>
          <a:p>
            <a:pPr marL="285750" indent="-285750">
              <a:buFont typeface="Arial" panose="020B0604020202020204" pitchFamily="34" charset="0"/>
              <a:buChar char="•"/>
            </a:pPr>
            <a:r>
              <a:rPr lang="en-US" sz="1400" dirty="0" smtClean="0"/>
              <a:t>CMC-R-2017-11-02</a:t>
            </a:r>
            <a:r>
              <a:rPr lang="en-US" sz="1400" b="0" dirty="0" smtClean="0"/>
              <a:t> The CMC resolves to demote the Navigation Hardware Message project from Approved to Draft status based on input from the Navigation Working Group.</a:t>
            </a:r>
            <a:endParaRPr lang="en-US" sz="1400" b="0" dirty="0"/>
          </a:p>
        </p:txBody>
      </p:sp>
    </p:spTree>
    <p:extLst>
      <p:ext uri="{BB962C8B-B14F-4D97-AF65-F5344CB8AC3E}">
        <p14:creationId xmlns:p14="http://schemas.microsoft.com/office/powerpoint/2010/main" val="1279690299"/>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D296E8DFE2E4E4994E780C547AA6A26" ma:contentTypeVersion="0" ma:contentTypeDescription="Create a new document." ma:contentTypeScope="" ma:versionID="84fe3c2811bcf89e57e080385652931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2.xml><?xml version="1.0" encoding="utf-8"?>
<ds:datastoreItem xmlns:ds="http://schemas.openxmlformats.org/officeDocument/2006/customXml" ds:itemID="{3AF14BD0-ED18-40F8-BACF-92E33194557B}">
  <ds:schemaRefs>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purl.org/dc/dcmitype/"/>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CBD68513-5D7F-4EB1-88F6-7F80D1606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398</TotalTime>
  <Pages>51</Pages>
  <Words>291</Words>
  <Application>Microsoft Office PowerPoint</Application>
  <PresentationFormat>Letter Paper (8.5x11 in)</PresentationFormat>
  <Paragraphs>20</Paragraphs>
  <Slides>2</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Times New Roman</vt:lpstr>
      <vt:lpstr>TMOD Presentations</vt:lpstr>
      <vt:lpstr>1_TMOD Presentations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2017-06-09T12:12:07Z</cp:lastPrinted>
  <dcterms:created xsi:type="dcterms:W3CDTF">1998-05-20T16:00:08Z</dcterms:created>
  <dcterms:modified xsi:type="dcterms:W3CDTF">2017-12-04T19:06:18Z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0x010100AD296E8DFE2E4E4994E780C547AA6A26</vt:lpwstr>
  </property>
</Properties>
</file>