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8"/>
  </p:notesMasterIdLst>
  <p:handoutMasterIdLst>
    <p:handoutMasterId r:id="rId29"/>
  </p:handoutMasterIdLst>
  <p:sldIdLst>
    <p:sldId id="2787" r:id="rId6"/>
    <p:sldId id="2842" r:id="rId7"/>
    <p:sldId id="2788" r:id="rId8"/>
    <p:sldId id="2806" r:id="rId9"/>
    <p:sldId id="2843" r:id="rId10"/>
    <p:sldId id="2844" r:id="rId11"/>
    <p:sldId id="2846" r:id="rId12"/>
    <p:sldId id="2845" r:id="rId13"/>
    <p:sldId id="2847" r:id="rId14"/>
    <p:sldId id="2827" r:id="rId15"/>
    <p:sldId id="2828" r:id="rId16"/>
    <p:sldId id="2821" r:id="rId17"/>
    <p:sldId id="2822" r:id="rId18"/>
    <p:sldId id="2830" r:id="rId19"/>
    <p:sldId id="2831" r:id="rId20"/>
    <p:sldId id="2823" r:id="rId21"/>
    <p:sldId id="2824" r:id="rId22"/>
    <p:sldId id="2825" r:id="rId23"/>
    <p:sldId id="2848" r:id="rId24"/>
    <p:sldId id="2839" r:id="rId25"/>
    <p:sldId id="2840" r:id="rId26"/>
    <p:sldId id="2841" r:id="rId27"/>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5394"/>
    <a:srgbClr val="D70093"/>
    <a:srgbClr val="EAEEFF"/>
    <a:srgbClr val="000099"/>
    <a:srgbClr val="FF9900"/>
    <a:srgbClr val="FF0066"/>
    <a:srgbClr val="003399"/>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66" autoAdjust="0"/>
    <p:restoredTop sz="86501" autoAdjust="0"/>
  </p:normalViewPr>
  <p:slideViewPr>
    <p:cSldViewPr>
      <p:cViewPr varScale="1">
        <p:scale>
          <a:sx n="122" d="100"/>
          <a:sy n="122" d="100"/>
        </p:scale>
        <p:origin x="192" y="304"/>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smtClean="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smtClean="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11</a:t>
            </a:fld>
            <a:endParaRPr lang="en-US"/>
          </a:p>
        </p:txBody>
      </p:sp>
    </p:spTree>
    <p:extLst>
      <p:ext uri="{BB962C8B-B14F-4D97-AF65-F5344CB8AC3E}">
        <p14:creationId xmlns:p14="http://schemas.microsoft.com/office/powerpoint/2010/main" val="236127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14</a:t>
            </a:fld>
            <a:endParaRPr lang="en-US"/>
          </a:p>
        </p:txBody>
      </p:sp>
    </p:spTree>
    <p:extLst>
      <p:ext uri="{BB962C8B-B14F-4D97-AF65-F5344CB8AC3E}">
        <p14:creationId xmlns:p14="http://schemas.microsoft.com/office/powerpoint/2010/main" val="86988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15</a:t>
            </a:fld>
            <a:endParaRPr lang="en-US"/>
          </a:p>
        </p:txBody>
      </p:sp>
    </p:spTree>
    <p:extLst>
      <p:ext uri="{BB962C8B-B14F-4D97-AF65-F5344CB8AC3E}">
        <p14:creationId xmlns:p14="http://schemas.microsoft.com/office/powerpoint/2010/main" val="1853085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20</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20</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20</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4688" y="808038"/>
            <a:ext cx="5389562"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smtClean="0"/>
          </a:p>
        </p:txBody>
      </p:sp>
    </p:spTree>
    <p:extLst>
      <p:ext uri="{BB962C8B-B14F-4D97-AF65-F5344CB8AC3E}">
        <p14:creationId xmlns:p14="http://schemas.microsoft.com/office/powerpoint/2010/main" val="614313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21</a:t>
            </a:fld>
            <a:endParaRPr lang="en-US"/>
          </a:p>
        </p:txBody>
      </p:sp>
    </p:spTree>
    <p:extLst>
      <p:ext uri="{BB962C8B-B14F-4D97-AF65-F5344CB8AC3E}">
        <p14:creationId xmlns:p14="http://schemas.microsoft.com/office/powerpoint/2010/main" val="2047433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22</a:t>
            </a:fld>
            <a:endParaRPr lang="en-US"/>
          </a:p>
        </p:txBody>
      </p:sp>
    </p:spTree>
    <p:extLst>
      <p:ext uri="{BB962C8B-B14F-4D97-AF65-F5344CB8AC3E}">
        <p14:creationId xmlns:p14="http://schemas.microsoft.com/office/powerpoint/2010/main" val="81648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158681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1339623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960851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7</a:t>
            </a:fld>
            <a:endParaRPr lang="en-US"/>
          </a:p>
        </p:txBody>
      </p:sp>
    </p:spTree>
    <p:extLst>
      <p:ext uri="{BB962C8B-B14F-4D97-AF65-F5344CB8AC3E}">
        <p14:creationId xmlns:p14="http://schemas.microsoft.com/office/powerpoint/2010/main" val="955701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8</a:t>
            </a:fld>
            <a:endParaRPr lang="en-US"/>
          </a:p>
        </p:txBody>
      </p:sp>
    </p:spTree>
    <p:extLst>
      <p:ext uri="{BB962C8B-B14F-4D97-AF65-F5344CB8AC3E}">
        <p14:creationId xmlns:p14="http://schemas.microsoft.com/office/powerpoint/2010/main" val="627848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9</a:t>
            </a:fld>
            <a:endParaRPr lang="en-US"/>
          </a:p>
        </p:txBody>
      </p:sp>
    </p:spTree>
    <p:extLst>
      <p:ext uri="{BB962C8B-B14F-4D97-AF65-F5344CB8AC3E}">
        <p14:creationId xmlns:p14="http://schemas.microsoft.com/office/powerpoint/2010/main" val="1421342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JAXA is interested, resources being identified.  Possible issues getting resources allocated / schedule.</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10</a:t>
            </a:fld>
            <a:endParaRPr lang="en-US"/>
          </a:p>
        </p:txBody>
      </p:sp>
    </p:spTree>
    <p:extLst>
      <p:ext uri="{BB962C8B-B14F-4D97-AF65-F5344CB8AC3E}">
        <p14:creationId xmlns:p14="http://schemas.microsoft.com/office/powerpoint/2010/main" val="148529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2716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7272932" cy="506412"/>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785560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153955" y="1009485"/>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733300"/>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7874830" y="6578210"/>
            <a:ext cx="1178817"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chemeClr val="tx1"/>
                </a:solidFill>
              </a:rPr>
              <a:t>15 May 2017 - </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3650280" y="6578210"/>
            <a:ext cx="1239731"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smtClean="0">
                <a:solidFill>
                  <a:schemeClr val="tx1"/>
                </a:solidFill>
              </a:rPr>
              <a:t>SEA Area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sanaregistry.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public.ccsds.org/Pubs/350x6g1.pdf" TargetMode="External"/><Relationship Id="rId4" Type="http://schemas.openxmlformats.org/officeDocument/2006/relationships/hyperlink" Target="https://public.ccsds.org/Pubs/352x0b1.pdf" TargetMode="External"/><Relationship Id="rId5" Type="http://schemas.openxmlformats.org/officeDocument/2006/relationships/hyperlink" Target="https://public.ccsds.org/Pubs/350x8g1.pdf" TargetMode="External"/><Relationship Id="rId6" Type="http://schemas.openxmlformats.org/officeDocument/2006/relationships/hyperlink" Target="https://public.ccsds.org/Pubs/350x7g1.pdf"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anaregistry.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8740" y="2584090"/>
            <a:ext cx="5991180" cy="2308324"/>
          </a:xfrm>
          <a:prstGeom prst="rect">
            <a:avLst/>
          </a:prstGeom>
          <a:noFill/>
        </p:spPr>
        <p:txBody>
          <a:bodyPr wrap="square" rtlCol="0">
            <a:spAutoFit/>
          </a:bodyPr>
          <a:lstStyle/>
          <a:p>
            <a:r>
              <a:rPr lang="en-US" sz="2800" dirty="0" smtClean="0"/>
              <a:t>Systems Engineering Area (SEA)</a:t>
            </a:r>
          </a:p>
          <a:p>
            <a:r>
              <a:rPr lang="en-US" sz="2800" dirty="0" smtClean="0"/>
              <a:t>Area Report</a:t>
            </a:r>
          </a:p>
          <a:p>
            <a:endParaRPr lang="en-US" sz="2800" dirty="0" smtClean="0"/>
          </a:p>
          <a:p>
            <a:endParaRPr lang="en-US" sz="2800" dirty="0"/>
          </a:p>
          <a:p>
            <a:r>
              <a:rPr lang="en-US" b="0" dirty="0" smtClean="0"/>
              <a:t>Peter Shames (Area Director)</a:t>
            </a:r>
          </a:p>
          <a:p>
            <a:r>
              <a:rPr lang="en-US" b="0" dirty="0" smtClean="0"/>
              <a:t>Hiroshi Takeuchi (Deputy Area Director)</a:t>
            </a:r>
            <a:endParaRPr lang="en-US"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54443"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400"/>
              </a:spcBef>
            </a:pPr>
            <a:r>
              <a:rPr lang="en-US" sz="2800" b="1" dirty="0" smtClean="0"/>
              <a:t>SEA Systems Architecture Working Group</a:t>
            </a:r>
          </a:p>
          <a:p>
            <a:pPr marL="457200" lvl="1" algn="ctr" defTabSz="914400">
              <a:lnSpc>
                <a:spcPct val="90000"/>
              </a:lnSpc>
              <a:spcBef>
                <a:spcPts val="400"/>
              </a:spcBef>
            </a:pPr>
            <a:r>
              <a:rPr lang="en-US" sz="2800" b="1" dirty="0" smtClean="0"/>
              <a:t>Executive Summary </a:t>
            </a:r>
            <a:endParaRPr lang="en-US" dirty="0"/>
          </a:p>
        </p:txBody>
      </p:sp>
      <p:sp>
        <p:nvSpPr>
          <p:cNvPr id="9" name="AutoShape 2"/>
          <p:cNvSpPr>
            <a:spLocks/>
          </p:cNvSpPr>
          <p:nvPr/>
        </p:nvSpPr>
        <p:spPr bwMode="auto">
          <a:xfrm>
            <a:off x="96271" y="971080"/>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70000" lnSpcReduction="20000"/>
          </a:bodyPr>
          <a:lstStyle/>
          <a:p>
            <a:pPr defTabSz="914400">
              <a:lnSpc>
                <a:spcPct val="120000"/>
              </a:lnSpc>
              <a:spcBef>
                <a:spcPts val="0"/>
              </a:spcBef>
            </a:pPr>
            <a:r>
              <a:rPr lang="en-US" sz="1900" b="0" dirty="0" smtClean="0"/>
              <a:t>Achievements for this meeting cycle:</a:t>
            </a:r>
            <a:endParaRPr lang="en-US" sz="1900" b="0" i="1" dirty="0" smtClean="0"/>
          </a:p>
          <a:p>
            <a:pPr marL="800100" lvl="1" indent="-342900">
              <a:lnSpc>
                <a:spcPct val="120000"/>
              </a:lnSpc>
              <a:spcBef>
                <a:spcPts val="0"/>
              </a:spcBef>
              <a:buFont typeface="Arial" panose="020B0604020202020204" pitchFamily="34" charset="0"/>
              <a:buChar char="•"/>
            </a:pPr>
            <a:r>
              <a:rPr lang="en-US" sz="1900" b="0" dirty="0" smtClean="0"/>
              <a:t>Refined </a:t>
            </a:r>
            <a:r>
              <a:rPr lang="en-US" sz="1900" b="0" dirty="0"/>
              <a:t>Application and Support Architecture materials, </a:t>
            </a:r>
            <a:r>
              <a:rPr lang="en-US" sz="1900" b="0" dirty="0" smtClean="0"/>
              <a:t>reviewed </a:t>
            </a:r>
            <a:r>
              <a:rPr lang="en-US" sz="1900" b="0" dirty="0"/>
              <a:t>with affected </a:t>
            </a:r>
            <a:r>
              <a:rPr lang="en-US" sz="1900" b="0" dirty="0" smtClean="0"/>
              <a:t>SOIS and MOIMS WGs</a:t>
            </a:r>
            <a:r>
              <a:rPr lang="en-US" sz="1900" b="0" dirty="0"/>
              <a:t>, </a:t>
            </a:r>
            <a:r>
              <a:rPr lang="en-US" sz="1900" b="0" dirty="0" smtClean="0"/>
              <a:t>plan </a:t>
            </a:r>
            <a:r>
              <a:rPr lang="en-US" sz="1900" b="0" dirty="0" smtClean="0"/>
              <a:t>to review with CESG</a:t>
            </a:r>
            <a:r>
              <a:rPr lang="en-US" sz="1900" b="0" dirty="0"/>
              <a:t>, and CMC. </a:t>
            </a:r>
            <a:endParaRPr lang="en-US" sz="1900" b="0" dirty="0" smtClean="0"/>
          </a:p>
          <a:p>
            <a:pPr>
              <a:lnSpc>
                <a:spcPct val="120000"/>
              </a:lnSpc>
              <a:spcBef>
                <a:spcPts val="0"/>
              </a:spcBef>
              <a:buSzPct val="95000"/>
            </a:pPr>
            <a:endParaRPr lang="en-US" sz="1900" b="0" dirty="0" smtClean="0"/>
          </a:p>
          <a:p>
            <a:pPr>
              <a:lnSpc>
                <a:spcPct val="120000"/>
              </a:lnSpc>
              <a:spcBef>
                <a:spcPts val="0"/>
              </a:spcBef>
              <a:buSzPct val="95000"/>
            </a:pPr>
            <a:r>
              <a:rPr lang="en-US" sz="1900" b="0" dirty="0" smtClean="0"/>
              <a:t>Working </a:t>
            </a:r>
            <a:r>
              <a:rPr lang="en-US" sz="1900" b="0" dirty="0"/>
              <a:t>Group </a:t>
            </a:r>
            <a:r>
              <a:rPr lang="en-US" sz="1900" b="0" dirty="0" smtClean="0"/>
              <a:t>Status:</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MOIMS </a:t>
            </a:r>
            <a:r>
              <a:rPr lang="en-US" sz="1900" b="0" dirty="0"/>
              <a:t>and SOIS reference architecture (PPT) refined, covering: services, operations, interfaces, </a:t>
            </a:r>
            <a:r>
              <a:rPr lang="en-US" sz="1900" b="0" dirty="0" smtClean="0"/>
              <a:t>protocols, deployments, and </a:t>
            </a:r>
            <a:r>
              <a:rPr lang="en-US" sz="1900" b="0" dirty="0"/>
              <a:t>information objects</a:t>
            </a:r>
          </a:p>
          <a:p>
            <a:pPr marL="747713" lvl="1" indent="-290513">
              <a:lnSpc>
                <a:spcPct val="120000"/>
              </a:lnSpc>
              <a:spcBef>
                <a:spcPts val="0"/>
              </a:spcBef>
              <a:buClr>
                <a:srgbClr val="000000"/>
              </a:buClr>
              <a:buSzPct val="95000"/>
              <a:buFont typeface="ArialMT" charset="0"/>
              <a:buChar char="•"/>
            </a:pPr>
            <a:r>
              <a:rPr lang="en-US" sz="1900" b="0" dirty="0"/>
              <a:t>Reviewed new </a:t>
            </a:r>
            <a:r>
              <a:rPr lang="en-US" sz="1900" b="0" dirty="0" smtClean="0"/>
              <a:t>SOIS Architecture, provided feedback re clarity to SOIS</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smtClean="0"/>
              <a:t>Met with </a:t>
            </a:r>
            <a:r>
              <a:rPr lang="en-US" sz="1900" b="0" dirty="0"/>
              <a:t>affected </a:t>
            </a:r>
            <a:r>
              <a:rPr lang="en-US" sz="1900" b="0" dirty="0" smtClean="0"/>
              <a:t>Areas to </a:t>
            </a:r>
            <a:r>
              <a:rPr lang="en-US" sz="1900" b="0" dirty="0" smtClean="0"/>
              <a:t>review updated </a:t>
            </a:r>
            <a:r>
              <a:rPr lang="en-US" sz="1900" b="0" dirty="0"/>
              <a:t>architecture materials and analyses </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Met with DAI WG discussed on-going </a:t>
            </a:r>
            <a:r>
              <a:rPr lang="en-US" sz="1900" b="0" dirty="0"/>
              <a:t>issues with </a:t>
            </a:r>
            <a:r>
              <a:rPr lang="en-US" sz="1900" b="0" dirty="0" smtClean="0"/>
              <a:t>their draft architecture</a:t>
            </a:r>
          </a:p>
          <a:p>
            <a:pPr marL="747713" lvl="1" indent="-290513">
              <a:lnSpc>
                <a:spcPct val="120000"/>
              </a:lnSpc>
              <a:spcBef>
                <a:spcPts val="0"/>
              </a:spcBef>
              <a:buClr>
                <a:srgbClr val="000000"/>
              </a:buClr>
              <a:buSzPct val="95000"/>
              <a:buFont typeface="ArialMT" charset="0"/>
              <a:buChar char="•"/>
            </a:pPr>
            <a:r>
              <a:rPr lang="en-US" sz="1900" b="0" dirty="0" smtClean="0"/>
              <a:t>Recognition that the SOIS EDS for components and configurations could provide a format for input of spacecraft configurations into MOIMS for mission operations preparation</a:t>
            </a:r>
            <a:endParaRPr lang="en-US" sz="1900" b="0" dirty="0"/>
          </a:p>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smtClean="0"/>
              <a:t>Interaction </a:t>
            </a:r>
            <a:r>
              <a:rPr lang="en-US" sz="1800" b="0" dirty="0"/>
              <a:t>with other WGs</a:t>
            </a:r>
          </a:p>
          <a:p>
            <a:pPr marL="747713" lvl="1" indent="-290513">
              <a:lnSpc>
                <a:spcPct val="120000"/>
              </a:lnSpc>
              <a:spcBef>
                <a:spcPts val="0"/>
              </a:spcBef>
              <a:buClr>
                <a:srgbClr val="000000"/>
              </a:buClr>
              <a:buSzPct val="95000"/>
              <a:buFont typeface="ArialMT" charset="0"/>
              <a:buChar char="•"/>
            </a:pPr>
            <a:r>
              <a:rPr lang="en-US" sz="1900" b="0" dirty="0" smtClean="0"/>
              <a:t>Presented </a:t>
            </a:r>
            <a:r>
              <a:rPr lang="en-US" sz="1900" b="0" dirty="0" smtClean="0"/>
              <a:t>Integrated Architecture materials to MOIMS &amp; SOIS, substantial overall acceptance of approach, presentation, and </a:t>
            </a:r>
            <a:r>
              <a:rPr lang="en-US" sz="1900" b="0" dirty="0" smtClean="0"/>
              <a:t>contents</a:t>
            </a:r>
          </a:p>
          <a:p>
            <a:pPr marL="747713" lvl="1" indent="-290513">
              <a:lnSpc>
                <a:spcPct val="120000"/>
              </a:lnSpc>
              <a:spcBef>
                <a:spcPts val="0"/>
              </a:spcBef>
              <a:buClr>
                <a:srgbClr val="000000"/>
              </a:buClr>
              <a:buSzPct val="95000"/>
              <a:buFont typeface="ArialMT" charset="0"/>
              <a:buChar char="•"/>
            </a:pPr>
            <a:r>
              <a:rPr lang="en-US" sz="1900" b="0" dirty="0" smtClean="0"/>
              <a:t>Feedback from areas to the effect that the use of RASDS methods and selected architecture viewpoints produced information that was easy to understand</a:t>
            </a:r>
            <a:endParaRPr lang="en-US" sz="1900" b="0" dirty="0" smtClean="0"/>
          </a:p>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a:t>Problems and Issues:</a:t>
            </a:r>
          </a:p>
          <a:p>
            <a:pPr marL="747713" lvl="1" indent="-290513">
              <a:lnSpc>
                <a:spcPct val="120000"/>
              </a:lnSpc>
              <a:spcBef>
                <a:spcPts val="0"/>
              </a:spcBef>
              <a:buClr>
                <a:srgbClr val="000000"/>
              </a:buClr>
              <a:buSzPct val="95000"/>
              <a:buFont typeface="ArialMT" charset="0"/>
              <a:buChar char="•"/>
            </a:pPr>
            <a:r>
              <a:rPr lang="en-US" sz="1900" b="0" dirty="0" smtClean="0"/>
              <a:t>Resources </a:t>
            </a:r>
            <a:r>
              <a:rPr lang="en-US" sz="1900" b="0" dirty="0"/>
              <a:t>are constrained, but good progress is </a:t>
            </a:r>
            <a:r>
              <a:rPr lang="en-US" sz="1900" b="0" dirty="0" smtClean="0"/>
              <a:t>still being </a:t>
            </a:r>
            <a:r>
              <a:rPr lang="en-US" sz="1900" b="0" dirty="0"/>
              <a:t>made</a:t>
            </a:r>
          </a:p>
          <a:p>
            <a:pPr marL="747713" lvl="1" indent="-290513">
              <a:lnSpc>
                <a:spcPct val="120000"/>
              </a:lnSpc>
              <a:spcBef>
                <a:spcPts val="0"/>
              </a:spcBef>
              <a:buClr>
                <a:srgbClr val="000000"/>
              </a:buClr>
              <a:buSzPct val="95000"/>
              <a:buFont typeface="ArialMT" charset="0"/>
              <a:buChar char="•"/>
            </a:pPr>
            <a:r>
              <a:rPr lang="en-US" sz="1900" b="0" dirty="0"/>
              <a:t>Key participants have multiple </a:t>
            </a:r>
            <a:r>
              <a:rPr lang="en-US" sz="1900" b="0" dirty="0" smtClean="0"/>
              <a:t>roles</a:t>
            </a:r>
            <a:r>
              <a:rPr lang="en-US" sz="1900" b="0" dirty="0"/>
              <a:t> </a:t>
            </a:r>
            <a:r>
              <a:rPr lang="en-US" sz="1900" b="0" dirty="0" smtClean="0"/>
              <a:t>and “time-sharing” caused a significant impact to smooth progress</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smtClean="0"/>
              <a:t>SOIS re-architecting is still settling down</a:t>
            </a:r>
          </a:p>
          <a:p>
            <a:pPr marL="747713" lvl="1" indent="-290513">
              <a:lnSpc>
                <a:spcPct val="120000"/>
              </a:lnSpc>
              <a:spcBef>
                <a:spcPts val="0"/>
              </a:spcBef>
              <a:buClr>
                <a:srgbClr val="000000"/>
              </a:buClr>
              <a:buSzPct val="95000"/>
              <a:buFont typeface="ArialMT" charset="0"/>
              <a:buChar char="•"/>
            </a:pPr>
            <a:r>
              <a:rPr lang="en-US" sz="1900" b="0" dirty="0" smtClean="0"/>
              <a:t>Agreement that the Green Book will contain as complete an architecture as it practical, based on current published and in work materials, and that it will specifically indicate the maturity and availability of specs at the time of publication</a:t>
            </a:r>
            <a:endParaRPr lang="en-US" sz="1900" b="0" dirty="0" smtClean="0"/>
          </a:p>
        </p:txBody>
      </p:sp>
    </p:spTree>
    <p:extLst>
      <p:ext uri="{BB962C8B-B14F-4D97-AF65-F5344CB8AC3E}">
        <p14:creationId xmlns:p14="http://schemas.microsoft.com/office/powerpoint/2010/main" val="142169264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p:cNvSpPr>
            <a:spLocks/>
          </p:cNvSpPr>
          <p:nvPr/>
        </p:nvSpPr>
        <p:spPr bwMode="auto">
          <a:xfrm>
            <a:off x="177456" y="971080"/>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smtClean="0"/>
              <a:t>Resolutions agreed upon this meeting</a:t>
            </a:r>
            <a:endParaRPr lang="en-US" sz="1800" b="0" dirty="0"/>
          </a:p>
          <a:p>
            <a:pPr marL="742950" lvl="1" indent="-285750">
              <a:lnSpc>
                <a:spcPct val="120000"/>
              </a:lnSpc>
              <a:spcBef>
                <a:spcPts val="0"/>
              </a:spcBef>
              <a:buClr>
                <a:srgbClr val="000000"/>
              </a:buClr>
              <a:buSzPct val="95000"/>
              <a:buFont typeface="Arial" panose="020B0604020202020204" pitchFamily="34" charset="0"/>
              <a:buChar char="•"/>
            </a:pPr>
            <a:r>
              <a:rPr lang="en-US" sz="1900" b="0" dirty="0" smtClean="0"/>
              <a:t>Resolution </a:t>
            </a:r>
            <a:r>
              <a:rPr lang="en-US" sz="1900" b="0" dirty="0"/>
              <a:t>1  </a:t>
            </a:r>
            <a:r>
              <a:rPr lang="en-US" sz="1900" b="0" dirty="0" smtClean="0"/>
              <a:t>Publish SCID document, </a:t>
            </a:r>
            <a:r>
              <a:rPr lang="en-US" sz="1900" b="0" dirty="0" smtClean="0"/>
              <a:t>320x0p6.2, </a:t>
            </a:r>
            <a:r>
              <a:rPr lang="en-US" sz="1900" b="0" dirty="0" smtClean="0"/>
              <a:t>after final </a:t>
            </a:r>
            <a:r>
              <a:rPr lang="en-US" sz="1900" b="0" dirty="0" smtClean="0"/>
              <a:t>CMC approval (in work)</a:t>
            </a:r>
            <a:endParaRPr lang="en-US" sz="1900" b="0" dirty="0"/>
          </a:p>
          <a:p>
            <a:pPr>
              <a:lnSpc>
                <a:spcPct val="120000"/>
              </a:lnSpc>
              <a:spcBef>
                <a:spcPts val="0"/>
              </a:spcBef>
              <a:buClr>
                <a:srgbClr val="000000"/>
              </a:buClr>
              <a:buSzPct val="95000"/>
            </a:pPr>
            <a:r>
              <a:rPr lang="en-US" sz="1800" b="0" dirty="0" smtClean="0"/>
              <a:t>Further Resolutions anticipated in the next 6 months:</a:t>
            </a:r>
            <a:endParaRPr lang="en-US" sz="1800" b="0" dirty="0"/>
          </a:p>
          <a:p>
            <a:pPr marL="742950" lvl="1" indent="-285750">
              <a:lnSpc>
                <a:spcPct val="120000"/>
              </a:lnSpc>
              <a:spcBef>
                <a:spcPts val="0"/>
              </a:spcBef>
              <a:buClr>
                <a:srgbClr val="000000"/>
              </a:buClr>
              <a:buSzPct val="95000"/>
              <a:buFont typeface="Arial" panose="020B0604020202020204" pitchFamily="34" charset="0"/>
              <a:buChar char="•"/>
            </a:pPr>
            <a:r>
              <a:rPr lang="en-US" sz="1900" b="0" dirty="0" smtClean="0"/>
              <a:t>N/A</a:t>
            </a:r>
            <a:endParaRPr lang="en-US" sz="1900" b="0" dirty="0"/>
          </a:p>
          <a:p>
            <a:pPr defTabSz="914400">
              <a:lnSpc>
                <a:spcPct val="120000"/>
              </a:lnSpc>
              <a:spcBef>
                <a:spcPts val="0"/>
              </a:spcBef>
            </a:pPr>
            <a:r>
              <a:rPr lang="en-US" sz="1900" b="0" dirty="0" smtClean="0"/>
              <a:t>Planning (only approved Projects):</a:t>
            </a: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graphicFrame>
        <p:nvGraphicFramePr>
          <p:cNvPr id="2" name="Table 1"/>
          <p:cNvGraphicFramePr>
            <a:graphicFrameLocks noGrp="1"/>
          </p:cNvGraphicFramePr>
          <p:nvPr>
            <p:extLst>
              <p:ext uri="{D42A27DB-BD31-4B8C-83A1-F6EECF244321}">
                <p14:modId xmlns:p14="http://schemas.microsoft.com/office/powerpoint/2010/main" val="603407643"/>
              </p:ext>
            </p:extLst>
          </p:nvPr>
        </p:nvGraphicFramePr>
        <p:xfrm>
          <a:off x="581199" y="3352190"/>
          <a:ext cx="8065050" cy="1834069"/>
        </p:xfrm>
        <a:graphic>
          <a:graphicData uri="http://schemas.openxmlformats.org/drawingml/2006/table">
            <a:tbl>
              <a:tblPr>
                <a:tableStyleId>{5C22544A-7EE6-4342-B048-85BDC9FD1C3A}</a:tableStyleId>
              </a:tblPr>
              <a:tblGrid>
                <a:gridCol w="849345"/>
                <a:gridCol w="609600"/>
                <a:gridCol w="2463800"/>
                <a:gridCol w="2452485"/>
                <a:gridCol w="1689820"/>
              </a:tblGrid>
              <a:tr h="390525">
                <a:tc>
                  <a:txBody>
                    <a:bodyPr/>
                    <a:lstStyle/>
                    <a:p>
                      <a:pPr algn="ctr" fontAlgn="t"/>
                      <a:r>
                        <a:rPr lang="en-GB" sz="1100" u="none" strike="noStrike" dirty="0">
                          <a:effectLst/>
                        </a:rPr>
                        <a:t>Area and WG name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CCSDS Ref Nr</a:t>
                      </a:r>
                      <a:endParaRPr lang="en-GB" sz="1100" b="1" i="0" u="none" strike="noStrike">
                        <a:solidFill>
                          <a:srgbClr val="000000"/>
                        </a:solidFill>
                        <a:effectLst/>
                        <a:latin typeface="Calibri"/>
                      </a:endParaRPr>
                    </a:p>
                  </a:txBody>
                  <a:tcPr marL="9525" marR="9525" marT="9525" marB="0"/>
                </a:tc>
                <a:tc>
                  <a:txBody>
                    <a:bodyPr/>
                    <a:lstStyle/>
                    <a:p>
                      <a:pPr algn="ctr" fontAlgn="t"/>
                      <a:r>
                        <a:rPr lang="en-GB" sz="1100" u="none" strike="noStrike" dirty="0">
                          <a:effectLst/>
                        </a:rPr>
                        <a:t>Document Title</a:t>
                      </a:r>
                      <a:endParaRPr lang="en-GB" sz="1100" b="1" i="0" u="none" strike="noStrike" dirty="0">
                        <a:solidFill>
                          <a:srgbClr val="000000"/>
                        </a:solidFill>
                        <a:effectLst/>
                        <a:latin typeface="Calibri"/>
                      </a:endParaRPr>
                    </a:p>
                  </a:txBody>
                  <a:tcPr marL="9525" marR="9525" marT="9525" marB="0">
                    <a:solidFill>
                      <a:srgbClr val="EAEEFF"/>
                    </a:solidFill>
                  </a:tcPr>
                </a:tc>
                <a:tc>
                  <a:txBody>
                    <a:bodyPr/>
                    <a:lstStyle/>
                    <a:p>
                      <a:pPr algn="ctr" fontAlgn="t"/>
                      <a:r>
                        <a:rPr lang="en-GB" sz="1100" u="none" strike="noStrike" dirty="0">
                          <a:effectLst/>
                        </a:rPr>
                        <a:t>Status / Comments</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Start and / or Target Publication Date</a:t>
                      </a:r>
                      <a:endParaRPr lang="en-GB" sz="1100" b="1" i="0" u="none" strike="noStrike">
                        <a:solidFill>
                          <a:srgbClr val="000000"/>
                        </a:solidFill>
                        <a:effectLst/>
                        <a:latin typeface="Calibri"/>
                      </a:endParaRPr>
                    </a:p>
                  </a:txBody>
                  <a:tcPr marL="9525" marR="9525" marT="9525" marB="0"/>
                </a:tc>
              </a:tr>
              <a:tr h="762000">
                <a:tc>
                  <a:txBody>
                    <a:bodyPr/>
                    <a:lstStyle/>
                    <a:p>
                      <a:pPr algn="ctr" fontAlgn="t"/>
                      <a:r>
                        <a:rPr lang="en-US" sz="1000" b="0" u="none" strike="noStrike" dirty="0">
                          <a:solidFill>
                            <a:schemeClr val="bg1"/>
                          </a:solidFill>
                          <a:effectLst/>
                        </a:rPr>
                        <a:t>SEA SA</a:t>
                      </a:r>
                      <a:endParaRPr lang="en-US" sz="1000" b="0" i="0" u="none" strike="noStrike" dirty="0">
                        <a:solidFill>
                          <a:schemeClr val="bg1"/>
                        </a:solidFill>
                        <a:effectLst/>
                        <a:latin typeface="Calibri" charset="0"/>
                      </a:endParaRPr>
                    </a:p>
                  </a:txBody>
                  <a:tcPr marL="4634" marR="4634" marT="4634" marB="0">
                    <a:solidFill>
                      <a:srgbClr val="E814F5"/>
                    </a:solidFill>
                  </a:tcPr>
                </a:tc>
                <a:tc>
                  <a:txBody>
                    <a:bodyPr/>
                    <a:lstStyle/>
                    <a:p>
                      <a:pPr algn="ctr" fontAlgn="t"/>
                      <a:r>
                        <a:rPr lang="nb-NO" sz="1000" b="0" u="none" strike="noStrike" dirty="0">
                          <a:solidFill>
                            <a:schemeClr val="bg1"/>
                          </a:solidFill>
                          <a:effectLst/>
                        </a:rPr>
                        <a:t>320.0</a:t>
                      </a:r>
                      <a:endParaRPr lang="nb-NO" sz="1000" b="0" i="0" u="none" strike="noStrike" dirty="0">
                        <a:solidFill>
                          <a:schemeClr val="bg1"/>
                        </a:solidFill>
                        <a:effectLst/>
                        <a:latin typeface="Calibri" charset="0"/>
                      </a:endParaRPr>
                    </a:p>
                  </a:txBody>
                  <a:tcPr marL="4634" marR="4634" marT="4634" marB="0">
                    <a:solidFill>
                      <a:srgbClr val="E814F5"/>
                    </a:solidFill>
                  </a:tcPr>
                </a:tc>
                <a:tc>
                  <a:txBody>
                    <a:bodyPr/>
                    <a:lstStyle/>
                    <a:p>
                      <a:pPr algn="l" fontAlgn="t"/>
                      <a:r>
                        <a:rPr lang="en-US" sz="1000" b="0" u="none" strike="noStrike" dirty="0">
                          <a:solidFill>
                            <a:schemeClr val="bg1"/>
                          </a:solidFill>
                          <a:effectLst/>
                        </a:rPr>
                        <a:t>CCSDS Global Spacecraft Identifier Field: Code Assignment Control Procedures (Issue 7)</a:t>
                      </a:r>
                      <a:endParaRPr lang="en-US" sz="1000" b="0" i="0" u="none" strike="noStrike" dirty="0">
                        <a:solidFill>
                          <a:schemeClr val="bg1"/>
                        </a:solidFill>
                        <a:effectLst/>
                        <a:latin typeface="Calibri" charset="0"/>
                      </a:endParaRPr>
                    </a:p>
                  </a:txBody>
                  <a:tcPr marL="4634" marR="4634" marT="4634" marB="0">
                    <a:solidFill>
                      <a:srgbClr val="E814F5"/>
                    </a:solidFill>
                  </a:tcPr>
                </a:tc>
                <a:tc>
                  <a:txBody>
                    <a:bodyPr/>
                    <a:lstStyle/>
                    <a:p>
                      <a:pPr algn="l" fontAlgn="t"/>
                      <a:r>
                        <a:rPr lang="en-US" sz="1000" b="0" u="none" strike="noStrike" dirty="0" smtClean="0">
                          <a:solidFill>
                            <a:schemeClr val="bg1"/>
                          </a:solidFill>
                          <a:effectLst/>
                        </a:rPr>
                        <a:t>Finalize</a:t>
                      </a:r>
                      <a:r>
                        <a:rPr lang="en-US" sz="1000" b="0" u="none" strike="noStrike" baseline="0" dirty="0" smtClean="0">
                          <a:solidFill>
                            <a:schemeClr val="bg1"/>
                          </a:solidFill>
                          <a:effectLst/>
                        </a:rPr>
                        <a:t> for publication, last minute RIDs</a:t>
                      </a:r>
                      <a:endParaRPr lang="en-US" sz="1000" b="0" i="0" u="none" strike="noStrike" dirty="0">
                        <a:solidFill>
                          <a:schemeClr val="bg1"/>
                        </a:solidFill>
                        <a:effectLst/>
                        <a:latin typeface="Calibri" charset="0"/>
                      </a:endParaRPr>
                    </a:p>
                  </a:txBody>
                  <a:tcPr marL="4634" marR="4634" marT="4634" marB="0">
                    <a:solidFill>
                      <a:srgbClr val="E814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strike="noStrike" kern="1200" dirty="0" smtClean="0">
                          <a:solidFill>
                            <a:schemeClr val="bg1"/>
                          </a:solidFill>
                          <a:effectLst/>
                          <a:latin typeface="+mn-lt"/>
                          <a:ea typeface="+mn-ea"/>
                          <a:cs typeface="+mn-cs"/>
                        </a:rPr>
                        <a:t>Updated to align with RMP, add frequency band registries, convert to MB from BB.</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FFFFFF"/>
                          </a:solidFill>
                          <a:effectLst/>
                          <a:latin typeface="Calibri" charset="0"/>
                        </a:rPr>
                        <a:t>End date      30/06/2017</a:t>
                      </a:r>
                      <a:endParaRPr lang="en-US" sz="1000" b="0" u="none" strike="noStrike" kern="1200" dirty="0" smtClean="0">
                        <a:solidFill>
                          <a:schemeClr val="bg1"/>
                        </a:solidFill>
                        <a:effectLst/>
                        <a:latin typeface="+mn-lt"/>
                        <a:ea typeface="+mn-ea"/>
                        <a:cs typeface="+mn-cs"/>
                      </a:endParaRPr>
                    </a:p>
                  </a:txBody>
                  <a:tcPr marL="4634" marR="4634" marT="4634" marB="0">
                    <a:solidFill>
                      <a:srgbClr val="E814F5"/>
                    </a:solidFill>
                  </a:tcPr>
                </a:tc>
              </a:tr>
              <a:tr h="381000">
                <a:tc>
                  <a:txBody>
                    <a:bodyPr/>
                    <a:lstStyle/>
                    <a:p>
                      <a:pPr algn="ctr" fontAlgn="t"/>
                      <a:r>
                        <a:rPr lang="en-GB" sz="1100" b="0" u="none" strike="noStrike" dirty="0" smtClean="0">
                          <a:solidFill>
                            <a:schemeClr val="bg1"/>
                          </a:solidFill>
                          <a:effectLst/>
                        </a:rPr>
                        <a:t>SE SA</a:t>
                      </a:r>
                      <a:endParaRPr lang="en-GB" sz="1100" b="0" i="0" u="none" strike="noStrike" dirty="0">
                        <a:solidFill>
                          <a:schemeClr val="bg1"/>
                        </a:solidFill>
                        <a:effectLst/>
                        <a:latin typeface="Calibri"/>
                      </a:endParaRPr>
                    </a:p>
                  </a:txBody>
                  <a:tcPr marL="9525" marR="9525" marT="9525" marB="0">
                    <a:solidFill>
                      <a:schemeClr val="accent2"/>
                    </a:solidFill>
                  </a:tcPr>
                </a:tc>
                <a:tc>
                  <a:txBody>
                    <a:bodyPr/>
                    <a:lstStyle/>
                    <a:p>
                      <a:pPr algn="ctr" fontAlgn="t"/>
                      <a:r>
                        <a:rPr lang="en-GB" sz="1100" b="0" i="0" u="none" strike="noStrike" dirty="0" smtClean="0">
                          <a:solidFill>
                            <a:schemeClr val="bg1"/>
                          </a:solidFill>
                          <a:effectLst/>
                          <a:latin typeface="+mn-lt"/>
                        </a:rPr>
                        <a:t>TBD</a:t>
                      </a:r>
                      <a:endParaRPr lang="en-GB" sz="1100" b="0" i="0" u="none" strike="noStrike" dirty="0">
                        <a:solidFill>
                          <a:schemeClr val="bg1"/>
                        </a:solidFill>
                        <a:effectLst/>
                        <a:latin typeface="Calibri"/>
                      </a:endParaRPr>
                    </a:p>
                  </a:txBody>
                  <a:tcPr marL="9525" marR="9525" marT="9525" marB="0">
                    <a:solidFill>
                      <a:schemeClr val="accent2"/>
                    </a:solidFill>
                  </a:tcPr>
                </a:tc>
                <a:tc>
                  <a:txBody>
                    <a:bodyPr/>
                    <a:lstStyle/>
                    <a:p>
                      <a:pPr algn="ctr" fontAlgn="t"/>
                      <a:r>
                        <a:rPr lang="en-US" sz="1100" b="0" i="0" u="none" strike="noStrike" dirty="0">
                          <a:solidFill>
                            <a:srgbClr val="FFFFFF"/>
                          </a:solidFill>
                          <a:effectLst/>
                          <a:latin typeface="Calibri" charset="0"/>
                        </a:rPr>
                        <a:t>CCSDS Application &amp; Support Architecture</a:t>
                      </a:r>
                    </a:p>
                  </a:txBody>
                  <a:tcPr marL="6350" marR="6350" marT="6350" marB="0">
                    <a:solidFill>
                      <a:schemeClr val="accent2"/>
                    </a:solidFill>
                  </a:tcPr>
                </a:tc>
                <a:tc>
                  <a:txBody>
                    <a:bodyPr/>
                    <a:lstStyle/>
                    <a:p>
                      <a:pPr algn="l" fontAlgn="t"/>
                      <a:r>
                        <a:rPr lang="en-US" sz="1100" b="0" i="0" u="none" strike="noStrike" dirty="0" smtClean="0">
                          <a:solidFill>
                            <a:srgbClr val="FFFFFF"/>
                          </a:solidFill>
                          <a:effectLst/>
                          <a:latin typeface="Calibri" charset="0"/>
                        </a:rPr>
                        <a:t>GB outline agreed, most figures &amp; table constructed</a:t>
                      </a:r>
                    </a:p>
                    <a:p>
                      <a:pPr algn="l" fontAlgn="t"/>
                      <a:r>
                        <a:rPr lang="en-US" sz="1100" b="0" i="0" u="none" strike="noStrike" dirty="0" smtClean="0">
                          <a:solidFill>
                            <a:srgbClr val="FFFFFF"/>
                          </a:solidFill>
                          <a:effectLst/>
                          <a:latin typeface="Calibri" charset="0"/>
                        </a:rPr>
                        <a:t>- Reviewed</a:t>
                      </a:r>
                      <a:r>
                        <a:rPr lang="en-US" sz="1100" b="0" i="0" u="none" strike="noStrike" baseline="0" dirty="0" smtClean="0">
                          <a:solidFill>
                            <a:srgbClr val="FFFFFF"/>
                          </a:solidFill>
                          <a:effectLst/>
                          <a:latin typeface="Calibri" charset="0"/>
                        </a:rPr>
                        <a:t> materials with other WG</a:t>
                      </a:r>
                      <a:r>
                        <a:rPr lang="en-US" sz="1100" b="0" i="0" u="none" strike="noStrike" dirty="0">
                          <a:solidFill>
                            <a:srgbClr val="FFFFFF"/>
                          </a:solidFill>
                          <a:effectLst/>
                          <a:latin typeface="Calibri" charset="0"/>
                        </a:rPr>
                        <a:t/>
                      </a:r>
                      <a:br>
                        <a:rPr lang="en-US" sz="1100" b="0" i="0" u="none" strike="noStrike" dirty="0">
                          <a:solidFill>
                            <a:srgbClr val="FFFFFF"/>
                          </a:solidFill>
                          <a:effectLst/>
                          <a:latin typeface="Calibri" charset="0"/>
                        </a:rPr>
                      </a:br>
                      <a:r>
                        <a:rPr lang="en-US" sz="1100" b="0" i="0" u="none" strike="noStrike" dirty="0">
                          <a:solidFill>
                            <a:srgbClr val="FFFFFF"/>
                          </a:solidFill>
                          <a:effectLst/>
                          <a:latin typeface="Calibri" charset="0"/>
                        </a:rPr>
                        <a:t>- OK</a:t>
                      </a:r>
                      <a:r>
                        <a:rPr lang="en-US" sz="1100" b="0" i="0" u="none" strike="noStrike" dirty="0" smtClean="0">
                          <a:solidFill>
                            <a:srgbClr val="FFFFFF"/>
                          </a:solidFill>
                          <a:effectLst/>
                          <a:latin typeface="Calibri" charset="0"/>
                        </a:rPr>
                        <a:t>,</a:t>
                      </a:r>
                      <a:r>
                        <a:rPr lang="en-US" sz="1100" b="0" i="0" u="none" strike="noStrike" baseline="0" dirty="0" smtClean="0">
                          <a:solidFill>
                            <a:srgbClr val="FFFFFF"/>
                          </a:solidFill>
                          <a:effectLst/>
                          <a:latin typeface="Calibri" charset="0"/>
                        </a:rPr>
                        <a:t> making good progress</a:t>
                      </a:r>
                      <a:endParaRPr lang="en-US" sz="1100" b="0" i="0" u="none" strike="noStrike" dirty="0">
                        <a:solidFill>
                          <a:srgbClr val="FFFFFF"/>
                        </a:solidFill>
                        <a:effectLst/>
                        <a:latin typeface="Calibri" charset="0"/>
                      </a:endParaRPr>
                    </a:p>
                  </a:txBody>
                  <a:tcPr marL="6350" marR="6350" marT="6350" marB="0">
                    <a:solidFill>
                      <a:schemeClr val="accent2"/>
                    </a:solidFill>
                  </a:tcPr>
                </a:tc>
                <a:tc>
                  <a:txBody>
                    <a:bodyPr/>
                    <a:lstStyle/>
                    <a:p>
                      <a:pPr algn="l" fontAlgn="t"/>
                      <a:r>
                        <a:rPr lang="en-US" sz="1100" b="0" i="0" u="none" strike="noStrike" dirty="0">
                          <a:solidFill>
                            <a:srgbClr val="FFFFFF"/>
                          </a:solidFill>
                          <a:effectLst/>
                          <a:latin typeface="Calibri" charset="0"/>
                        </a:rPr>
                        <a:t>Start date    </a:t>
                      </a:r>
                      <a:r>
                        <a:rPr lang="en-US" sz="1100" b="0" i="0" u="none" strike="noStrike" dirty="0" smtClean="0">
                          <a:solidFill>
                            <a:srgbClr val="FFFFFF"/>
                          </a:solidFill>
                          <a:effectLst/>
                          <a:latin typeface="Calibri" charset="0"/>
                        </a:rPr>
                        <a:t>11/11/2016</a:t>
                      </a:r>
                    </a:p>
                    <a:p>
                      <a:pPr algn="l" fontAlgn="t"/>
                      <a:r>
                        <a:rPr lang="en-US" sz="1100" b="0" i="0" u="none" strike="noStrike" dirty="0" smtClean="0">
                          <a:solidFill>
                            <a:srgbClr val="FFFFFF"/>
                          </a:solidFill>
                          <a:effectLst/>
                          <a:latin typeface="Calibri" charset="0"/>
                        </a:rPr>
                        <a:t>End </a:t>
                      </a:r>
                      <a:r>
                        <a:rPr lang="en-US" sz="1100" b="0" i="0" u="none" strike="noStrike" dirty="0">
                          <a:solidFill>
                            <a:srgbClr val="FFFFFF"/>
                          </a:solidFill>
                          <a:effectLst/>
                          <a:latin typeface="Calibri" charset="0"/>
                        </a:rPr>
                        <a:t>date      </a:t>
                      </a:r>
                      <a:r>
                        <a:rPr lang="en-US" sz="1100" b="0" i="0" u="none" strike="noStrike" dirty="0" smtClean="0">
                          <a:solidFill>
                            <a:srgbClr val="FFFFFF"/>
                          </a:solidFill>
                          <a:effectLst/>
                          <a:latin typeface="Calibri" charset="0"/>
                        </a:rPr>
                        <a:t>30/11/2018</a:t>
                      </a:r>
                      <a:endParaRPr lang="en-US" sz="1100" b="0" i="0" u="none" strike="noStrike" dirty="0">
                        <a:solidFill>
                          <a:srgbClr val="FFFFFF"/>
                        </a:solidFill>
                        <a:effectLst/>
                        <a:latin typeface="Calibri" charset="0"/>
                      </a:endParaRPr>
                    </a:p>
                  </a:txBody>
                  <a:tcPr marL="6350" marR="6350" marT="6350" marB="0">
                    <a:solidFill>
                      <a:schemeClr val="accent2"/>
                    </a:solidFill>
                  </a:tcPr>
                </a:tc>
              </a:tr>
            </a:tbl>
          </a:graphicData>
        </a:graphic>
      </p:graphicFrame>
      <p:sp>
        <p:nvSpPr>
          <p:cNvPr id="7" name="AutoShape 3"/>
          <p:cNvSpPr>
            <a:spLocks/>
          </p:cNvSpPr>
          <p:nvPr/>
        </p:nvSpPr>
        <p:spPr bwMode="auto">
          <a:xfrm>
            <a:off x="306843" y="87765"/>
            <a:ext cx="8756195" cy="7242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400"/>
              </a:spcBef>
            </a:pPr>
            <a:r>
              <a:rPr lang="en-US" sz="2800" b="1" dirty="0" smtClean="0"/>
              <a:t>SEA Systems Architecture Working Group</a:t>
            </a:r>
          </a:p>
          <a:p>
            <a:pPr marL="457200" lvl="1" algn="ctr" defTabSz="914400">
              <a:lnSpc>
                <a:spcPct val="90000"/>
              </a:lnSpc>
              <a:spcBef>
                <a:spcPts val="400"/>
              </a:spcBef>
            </a:pPr>
            <a:r>
              <a:rPr lang="en-US" sz="2800" b="1" dirty="0" smtClean="0"/>
              <a:t>Executive Summary </a:t>
            </a:r>
            <a:endParaRPr lang="en-US" dirty="0"/>
          </a:p>
        </p:txBody>
      </p:sp>
    </p:spTree>
    <p:extLst>
      <p:ext uri="{BB962C8B-B14F-4D97-AF65-F5344CB8AC3E}">
        <p14:creationId xmlns:p14="http://schemas.microsoft.com/office/powerpoint/2010/main" val="100686661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SAWG </a:t>
            </a:r>
            <a:r>
              <a:rPr lang="mr-IN" dirty="0" smtClean="0"/>
              <a:t>–</a:t>
            </a:r>
            <a:r>
              <a:rPr lang="en-US" dirty="0" smtClean="0"/>
              <a:t> Architecture Viewpoints</a:t>
            </a:r>
            <a:endParaRPr lang="en-US" dirty="0"/>
          </a:p>
        </p:txBody>
      </p:sp>
      <p:sp>
        <p:nvSpPr>
          <p:cNvPr id="3" name="Content Placeholder 2"/>
          <p:cNvSpPr>
            <a:spLocks noGrp="1"/>
          </p:cNvSpPr>
          <p:nvPr>
            <p:ph idx="1"/>
          </p:nvPr>
        </p:nvSpPr>
        <p:spPr/>
        <p:txBody>
          <a:bodyPr/>
          <a:lstStyle/>
          <a:p>
            <a:r>
              <a:rPr lang="en-US" dirty="0" smtClean="0"/>
              <a:t>Several Views</a:t>
            </a:r>
          </a:p>
          <a:p>
            <a:pPr lvl="1"/>
            <a:r>
              <a:rPr lang="en-US" dirty="0" smtClean="0"/>
              <a:t>Functional</a:t>
            </a:r>
          </a:p>
          <a:p>
            <a:pPr lvl="1"/>
            <a:r>
              <a:rPr lang="en-US" dirty="0" smtClean="0"/>
              <a:t>Information</a:t>
            </a:r>
          </a:p>
          <a:p>
            <a:pPr lvl="1"/>
            <a:r>
              <a:rPr lang="en-US" dirty="0" smtClean="0"/>
              <a:t>Service</a:t>
            </a:r>
          </a:p>
          <a:p>
            <a:pPr lvl="1"/>
            <a:r>
              <a:rPr lang="en-US" dirty="0" smtClean="0"/>
              <a:t>Physical (nodes)</a:t>
            </a:r>
          </a:p>
          <a:p>
            <a:pPr lvl="1"/>
            <a:r>
              <a:rPr lang="en-US" dirty="0" smtClean="0"/>
              <a:t>Deployment (multiple nodes and function or protocol allocations)</a:t>
            </a:r>
          </a:p>
          <a:p>
            <a:pPr lvl="1"/>
            <a:r>
              <a:rPr lang="en-US" dirty="0" smtClean="0"/>
              <a:t>Protocol stacks</a:t>
            </a:r>
          </a:p>
          <a:p>
            <a:pPr lvl="1"/>
            <a:endParaRPr lang="en-US" dirty="0" smtClean="0"/>
          </a:p>
          <a:p>
            <a:r>
              <a:rPr lang="en-US" dirty="0" smtClean="0"/>
              <a:t>Development </a:t>
            </a:r>
            <a:r>
              <a:rPr lang="en-US" dirty="0" smtClean="0"/>
              <a:t>of SOIS and MOIMS aligned Architecture materials</a:t>
            </a:r>
            <a:endParaRPr lang="en-US" dirty="0"/>
          </a:p>
        </p:txBody>
      </p:sp>
    </p:spTree>
    <p:extLst>
      <p:ext uri="{BB962C8B-B14F-4D97-AF65-F5344CB8AC3E}">
        <p14:creationId xmlns:p14="http://schemas.microsoft.com/office/powerpoint/2010/main" val="1948205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bwMode="auto">
          <a:xfrm>
            <a:off x="679010" y="1303699"/>
            <a:ext cx="8102851" cy="5054238"/>
          </a:xfrm>
          <a:prstGeom prst="roundRect">
            <a:avLst/>
          </a:prstGeom>
          <a:noFill/>
          <a:ln w="76200">
            <a:solidFill>
              <a:schemeClr val="accent1"/>
            </a:solidFill>
            <a:round/>
            <a:headEnd/>
            <a:tailEnd/>
          </a:ln>
        </p:spPr>
        <p:txBody>
          <a:bodyPr wrap="none" rtlCol="0" anchor="ctr"/>
          <a:lstStyle/>
          <a:p>
            <a:pPr algn="ctr"/>
            <a:endParaRPr lang="en-US"/>
          </a:p>
        </p:txBody>
      </p:sp>
      <p:grpSp>
        <p:nvGrpSpPr>
          <p:cNvPr id="26" name="Group 25"/>
          <p:cNvGrpSpPr/>
          <p:nvPr/>
        </p:nvGrpSpPr>
        <p:grpSpPr>
          <a:xfrm>
            <a:off x="4340753" y="960716"/>
            <a:ext cx="2516617" cy="1503270"/>
            <a:chOff x="4735530" y="786743"/>
            <a:chExt cx="2516617" cy="1503270"/>
          </a:xfrm>
        </p:grpSpPr>
        <p:sp>
          <p:nvSpPr>
            <p:cNvPr id="82" name="Rectangle 81"/>
            <p:cNvSpPr/>
            <p:nvPr/>
          </p:nvSpPr>
          <p:spPr bwMode="auto">
            <a:xfrm>
              <a:off x="4735530" y="786743"/>
              <a:ext cx="2516617" cy="1047913"/>
            </a:xfrm>
            <a:prstGeom prst="rect">
              <a:avLst/>
            </a:prstGeom>
            <a:solidFill>
              <a:srgbClr val="FFC000"/>
            </a:solidFill>
            <a:ln w="38100">
              <a:noFill/>
              <a:round/>
              <a:headEnd/>
              <a:tailEnd/>
            </a:ln>
          </p:spPr>
          <p:txBody>
            <a:bodyPr wrap="none" rtlCol="0" anchor="t" anchorCtr="0"/>
            <a:lstStyle/>
            <a:p>
              <a:pPr algn="ctr"/>
              <a:r>
                <a:rPr lang="en-US" sz="1200" b="1" dirty="0">
                  <a:solidFill>
                    <a:srgbClr val="0033CC"/>
                  </a:solidFill>
                  <a:latin typeface="Arial" charset="0"/>
                </a:rPr>
                <a:t>Consumer Archive</a:t>
              </a:r>
            </a:p>
            <a:p>
              <a:pPr algn="ctr"/>
              <a:r>
                <a:rPr lang="en-US" sz="1200" b="1" dirty="0">
                  <a:solidFill>
                    <a:srgbClr val="0033CC"/>
                  </a:solidFill>
                  <a:latin typeface="Arial" charset="0"/>
                </a:rPr>
                <a:t>Application</a:t>
              </a:r>
            </a:p>
          </p:txBody>
        </p:sp>
        <p:grpSp>
          <p:nvGrpSpPr>
            <p:cNvPr id="101" name="Group 100"/>
            <p:cNvGrpSpPr/>
            <p:nvPr/>
          </p:nvGrpSpPr>
          <p:grpSpPr>
            <a:xfrm>
              <a:off x="4977670" y="1610761"/>
              <a:ext cx="2014912" cy="679252"/>
              <a:chOff x="4986381" y="2089548"/>
              <a:chExt cx="2014912" cy="679252"/>
            </a:xfrm>
            <a:solidFill>
              <a:schemeClr val="bg1"/>
            </a:solidFill>
          </p:grpSpPr>
          <p:sp>
            <p:nvSpPr>
              <p:cNvPr id="102" name="Plaque 101"/>
              <p:cNvSpPr/>
              <p:nvPr/>
            </p:nvSpPr>
            <p:spPr bwMode="auto">
              <a:xfrm>
                <a:off x="4986381" y="2089548"/>
                <a:ext cx="315590" cy="678151"/>
              </a:xfrm>
              <a:prstGeom prst="plaque">
                <a:avLst>
                  <a:gd name="adj" fmla="val 34409"/>
                </a:avLst>
              </a:prstGeom>
              <a:grpFill/>
              <a:ln w="38100">
                <a:noFill/>
                <a:round/>
                <a:headEnd/>
                <a:tailEnd/>
              </a:ln>
            </p:spPr>
            <p:txBody>
              <a:bodyPr wrap="none" rtlCol="0" anchor="ctr"/>
              <a:lstStyle/>
              <a:p>
                <a:pPr algn="ctr"/>
                <a:endParaRPr lang="en-US"/>
              </a:p>
            </p:txBody>
          </p:sp>
          <p:sp>
            <p:nvSpPr>
              <p:cNvPr id="103" name="Plaque 102"/>
              <p:cNvSpPr/>
              <p:nvPr/>
            </p:nvSpPr>
            <p:spPr bwMode="auto">
              <a:xfrm>
                <a:off x="5552823" y="2090649"/>
                <a:ext cx="315590" cy="678151"/>
              </a:xfrm>
              <a:prstGeom prst="plaque">
                <a:avLst>
                  <a:gd name="adj" fmla="val 34409"/>
                </a:avLst>
              </a:prstGeom>
              <a:grpFill/>
              <a:ln w="38100">
                <a:noFill/>
                <a:round/>
                <a:headEnd/>
                <a:tailEnd/>
              </a:ln>
            </p:spPr>
            <p:txBody>
              <a:bodyPr wrap="none" rtlCol="0" anchor="ctr"/>
              <a:lstStyle/>
              <a:p>
                <a:pPr algn="ctr"/>
                <a:endParaRPr lang="en-US"/>
              </a:p>
            </p:txBody>
          </p:sp>
          <p:sp>
            <p:nvSpPr>
              <p:cNvPr id="104" name="Plaque 103"/>
              <p:cNvSpPr/>
              <p:nvPr/>
            </p:nvSpPr>
            <p:spPr bwMode="auto">
              <a:xfrm>
                <a:off x="6119263" y="2090649"/>
                <a:ext cx="315590" cy="678151"/>
              </a:xfrm>
              <a:prstGeom prst="plaque">
                <a:avLst>
                  <a:gd name="adj" fmla="val 34409"/>
                </a:avLst>
              </a:prstGeom>
              <a:grpFill/>
              <a:ln w="38100">
                <a:noFill/>
                <a:round/>
                <a:headEnd/>
                <a:tailEnd/>
              </a:ln>
            </p:spPr>
            <p:txBody>
              <a:bodyPr wrap="none" rtlCol="0" anchor="ctr"/>
              <a:lstStyle/>
              <a:p>
                <a:pPr algn="ctr"/>
                <a:endParaRPr lang="en-US"/>
              </a:p>
            </p:txBody>
          </p:sp>
          <p:sp>
            <p:nvSpPr>
              <p:cNvPr id="105" name="Plaque 104"/>
              <p:cNvSpPr/>
              <p:nvPr/>
            </p:nvSpPr>
            <p:spPr bwMode="auto">
              <a:xfrm>
                <a:off x="6685703" y="2090649"/>
                <a:ext cx="315590" cy="678151"/>
              </a:xfrm>
              <a:prstGeom prst="plaque">
                <a:avLst>
                  <a:gd name="adj" fmla="val 34409"/>
                </a:avLst>
              </a:prstGeom>
              <a:grpFill/>
              <a:ln w="38100">
                <a:noFill/>
                <a:round/>
                <a:headEnd/>
                <a:tailEnd/>
              </a:ln>
            </p:spPr>
            <p:txBody>
              <a:bodyPr wrap="none" rtlCol="0" anchor="ctr"/>
              <a:lstStyle/>
              <a:p>
                <a:pPr algn="ctr"/>
                <a:endParaRPr lang="en-US"/>
              </a:p>
            </p:txBody>
          </p:sp>
        </p:grpSp>
      </p:grpSp>
      <p:grpSp>
        <p:nvGrpSpPr>
          <p:cNvPr id="27" name="Group 26"/>
          <p:cNvGrpSpPr/>
          <p:nvPr/>
        </p:nvGrpSpPr>
        <p:grpSpPr>
          <a:xfrm>
            <a:off x="4328122" y="2089548"/>
            <a:ext cx="2516617" cy="886127"/>
            <a:chOff x="4735532" y="2089548"/>
            <a:chExt cx="2516617" cy="886127"/>
          </a:xfrm>
        </p:grpSpPr>
        <p:sp>
          <p:nvSpPr>
            <p:cNvPr id="89" name="Rectangle 88"/>
            <p:cNvSpPr/>
            <p:nvPr/>
          </p:nvSpPr>
          <p:spPr bwMode="auto">
            <a:xfrm>
              <a:off x="4735532" y="2327775"/>
              <a:ext cx="2516617" cy="647900"/>
            </a:xfrm>
            <a:prstGeom prst="rect">
              <a:avLst/>
            </a:prstGeom>
            <a:solidFill>
              <a:srgbClr val="92D050"/>
            </a:solidFill>
            <a:ln w="38100">
              <a:noFill/>
              <a:round/>
              <a:headEnd/>
              <a:tailEnd/>
            </a:ln>
          </p:spPr>
          <p:txBody>
            <a:bodyPr wrap="none" rtlCol="0" anchor="ctr"/>
            <a:lstStyle/>
            <a:p>
              <a:pPr algn="ctr"/>
              <a:endParaRPr lang="en-US" dirty="0"/>
            </a:p>
          </p:txBody>
        </p:sp>
        <p:grpSp>
          <p:nvGrpSpPr>
            <p:cNvPr id="24" name="Group 23"/>
            <p:cNvGrpSpPr/>
            <p:nvPr/>
          </p:nvGrpSpPr>
          <p:grpSpPr>
            <a:xfrm>
              <a:off x="4986381" y="2089548"/>
              <a:ext cx="2014912" cy="679252"/>
              <a:chOff x="4986381" y="2089548"/>
              <a:chExt cx="2014912" cy="679252"/>
            </a:xfrm>
          </p:grpSpPr>
          <p:sp>
            <p:nvSpPr>
              <p:cNvPr id="22" name="Plaque 21"/>
              <p:cNvSpPr/>
              <p:nvPr/>
            </p:nvSpPr>
            <p:spPr bwMode="auto">
              <a:xfrm>
                <a:off x="4986381" y="2089548"/>
                <a:ext cx="315590" cy="678151"/>
              </a:xfrm>
              <a:prstGeom prst="plaque">
                <a:avLst>
                  <a:gd name="adj" fmla="val 34409"/>
                </a:avLst>
              </a:prstGeom>
              <a:solidFill>
                <a:srgbClr val="92D050"/>
              </a:solidFill>
              <a:ln w="38100">
                <a:noFill/>
                <a:round/>
                <a:headEnd/>
                <a:tailEnd/>
              </a:ln>
            </p:spPr>
            <p:txBody>
              <a:bodyPr wrap="none" rtlCol="0" anchor="ctr"/>
              <a:lstStyle/>
              <a:p>
                <a:pPr algn="ctr"/>
                <a:endParaRPr lang="en-US"/>
              </a:p>
            </p:txBody>
          </p:sp>
          <p:sp>
            <p:nvSpPr>
              <p:cNvPr id="98" name="Plaque 97"/>
              <p:cNvSpPr/>
              <p:nvPr/>
            </p:nvSpPr>
            <p:spPr bwMode="auto">
              <a:xfrm>
                <a:off x="5552823" y="2090649"/>
                <a:ext cx="315590" cy="678151"/>
              </a:xfrm>
              <a:prstGeom prst="plaque">
                <a:avLst>
                  <a:gd name="adj" fmla="val 34409"/>
                </a:avLst>
              </a:prstGeom>
              <a:solidFill>
                <a:srgbClr val="92D050"/>
              </a:solidFill>
              <a:ln w="38100">
                <a:noFill/>
                <a:round/>
                <a:headEnd/>
                <a:tailEnd/>
              </a:ln>
            </p:spPr>
            <p:txBody>
              <a:bodyPr wrap="none" rtlCol="0" anchor="ctr"/>
              <a:lstStyle/>
              <a:p>
                <a:pPr algn="ctr"/>
                <a:endParaRPr lang="en-US"/>
              </a:p>
            </p:txBody>
          </p:sp>
          <p:sp>
            <p:nvSpPr>
              <p:cNvPr id="99" name="Plaque 98"/>
              <p:cNvSpPr/>
              <p:nvPr/>
            </p:nvSpPr>
            <p:spPr bwMode="auto">
              <a:xfrm>
                <a:off x="6119263" y="2090649"/>
                <a:ext cx="315590" cy="678151"/>
              </a:xfrm>
              <a:prstGeom prst="plaque">
                <a:avLst>
                  <a:gd name="adj" fmla="val 34409"/>
                </a:avLst>
              </a:prstGeom>
              <a:solidFill>
                <a:srgbClr val="92D050"/>
              </a:solidFill>
              <a:ln w="38100">
                <a:noFill/>
                <a:round/>
                <a:headEnd/>
                <a:tailEnd/>
              </a:ln>
            </p:spPr>
            <p:txBody>
              <a:bodyPr wrap="none" rtlCol="0" anchor="ctr"/>
              <a:lstStyle/>
              <a:p>
                <a:pPr algn="ctr"/>
                <a:endParaRPr lang="en-US"/>
              </a:p>
            </p:txBody>
          </p:sp>
          <p:sp>
            <p:nvSpPr>
              <p:cNvPr id="100" name="Plaque 99"/>
              <p:cNvSpPr/>
              <p:nvPr/>
            </p:nvSpPr>
            <p:spPr bwMode="auto">
              <a:xfrm>
                <a:off x="6685703" y="2090649"/>
                <a:ext cx="315590" cy="678151"/>
              </a:xfrm>
              <a:prstGeom prst="plaque">
                <a:avLst>
                  <a:gd name="adj" fmla="val 34409"/>
                </a:avLst>
              </a:prstGeom>
              <a:solidFill>
                <a:srgbClr val="92D050"/>
              </a:solidFill>
              <a:ln w="38100">
                <a:noFill/>
                <a:round/>
                <a:headEnd/>
                <a:tailEnd/>
              </a:ln>
            </p:spPr>
            <p:txBody>
              <a:bodyPr wrap="none" rtlCol="0" anchor="ctr"/>
              <a:lstStyle/>
              <a:p>
                <a:pPr algn="ctr"/>
                <a:endParaRPr lang="en-US"/>
              </a:p>
            </p:txBody>
          </p:sp>
        </p:grpSp>
        <p:sp>
          <p:nvSpPr>
            <p:cNvPr id="96" name="TextBox 95"/>
            <p:cNvSpPr txBox="1"/>
            <p:nvPr/>
          </p:nvSpPr>
          <p:spPr bwMode="auto">
            <a:xfrm>
              <a:off x="5144176" y="2519291"/>
              <a:ext cx="1769139" cy="276999"/>
            </a:xfrm>
            <a:prstGeom prst="rect">
              <a:avLst/>
            </a:prstGeom>
            <a:noFill/>
            <a:ln w="12700">
              <a:noFill/>
              <a:miter lim="800000"/>
              <a:headEnd type="none" w="sm" len="sm"/>
              <a:tailEnd type="none" w="sm" len="sm"/>
            </a:ln>
          </p:spPr>
          <p:txBody>
            <a:bodyPr wrap="none" rtlCol="0">
              <a:spAutoFit/>
            </a:bodyPr>
            <a:lstStyle/>
            <a:p>
              <a:r>
                <a:rPr lang="en-US" sz="1200" b="1" dirty="0">
                  <a:solidFill>
                    <a:srgbClr val="0033CC"/>
                  </a:solidFill>
                  <a:latin typeface="Arial" charset="0"/>
                </a:rPr>
                <a:t>Consumer Archive I/F</a:t>
              </a:r>
            </a:p>
          </p:txBody>
        </p:sp>
      </p:grpSp>
      <p:grpSp>
        <p:nvGrpSpPr>
          <p:cNvPr id="28" name="Group 27"/>
          <p:cNvGrpSpPr/>
          <p:nvPr/>
        </p:nvGrpSpPr>
        <p:grpSpPr>
          <a:xfrm>
            <a:off x="1531710" y="2149751"/>
            <a:ext cx="2516617" cy="825924"/>
            <a:chOff x="1939120" y="2149751"/>
            <a:chExt cx="2516617" cy="825924"/>
          </a:xfrm>
        </p:grpSpPr>
        <p:grpSp>
          <p:nvGrpSpPr>
            <p:cNvPr id="2" name="Group 1"/>
            <p:cNvGrpSpPr/>
            <p:nvPr/>
          </p:nvGrpSpPr>
          <p:grpSpPr>
            <a:xfrm>
              <a:off x="1939120" y="2149751"/>
              <a:ext cx="2516617" cy="825924"/>
              <a:chOff x="3309645" y="2184850"/>
              <a:chExt cx="2516617" cy="825924"/>
            </a:xfrm>
          </p:grpSpPr>
          <p:sp>
            <p:nvSpPr>
              <p:cNvPr id="5" name="Rectangle 4"/>
              <p:cNvSpPr/>
              <p:nvPr/>
            </p:nvSpPr>
            <p:spPr bwMode="auto">
              <a:xfrm>
                <a:off x="3309645" y="2362874"/>
                <a:ext cx="2516617" cy="647900"/>
              </a:xfrm>
              <a:prstGeom prst="rect">
                <a:avLst/>
              </a:prstGeom>
              <a:solidFill>
                <a:srgbClr val="92D050"/>
              </a:solidFill>
              <a:ln w="38100">
                <a:noFill/>
                <a:round/>
                <a:headEnd/>
                <a:tailEnd/>
              </a:ln>
            </p:spPr>
            <p:txBody>
              <a:bodyPr wrap="none" rtlCol="0" anchor="ctr"/>
              <a:lstStyle/>
              <a:p>
                <a:pPr algn="ctr"/>
                <a:endParaRPr lang="en-US" dirty="0"/>
              </a:p>
            </p:txBody>
          </p:sp>
          <p:sp>
            <p:nvSpPr>
              <p:cNvPr id="9" name="Rectangle 8"/>
              <p:cNvSpPr/>
              <p:nvPr/>
            </p:nvSpPr>
            <p:spPr bwMode="auto">
              <a:xfrm>
                <a:off x="3560497" y="2184850"/>
                <a:ext cx="323682" cy="178024"/>
              </a:xfrm>
              <a:prstGeom prst="rect">
                <a:avLst/>
              </a:prstGeom>
              <a:solidFill>
                <a:srgbClr val="92D050"/>
              </a:solidFill>
              <a:ln w="38100">
                <a:noFill/>
                <a:round/>
                <a:headEnd/>
                <a:tailEnd/>
              </a:ln>
            </p:spPr>
            <p:txBody>
              <a:bodyPr wrap="none" rtlCol="0" anchor="ctr"/>
              <a:lstStyle/>
              <a:p>
                <a:pPr algn="ctr"/>
                <a:endParaRPr lang="en-US"/>
              </a:p>
            </p:txBody>
          </p:sp>
          <p:sp>
            <p:nvSpPr>
              <p:cNvPr id="10" name="Rectangle 9"/>
              <p:cNvSpPr/>
              <p:nvPr/>
            </p:nvSpPr>
            <p:spPr bwMode="auto">
              <a:xfrm>
                <a:off x="4126938" y="2184850"/>
                <a:ext cx="323682" cy="178024"/>
              </a:xfrm>
              <a:prstGeom prst="rect">
                <a:avLst/>
              </a:prstGeom>
              <a:solidFill>
                <a:srgbClr val="92D050"/>
              </a:solidFill>
              <a:ln w="38100">
                <a:noFill/>
                <a:round/>
                <a:headEnd/>
                <a:tailEnd/>
              </a:ln>
            </p:spPr>
            <p:txBody>
              <a:bodyPr wrap="none" rtlCol="0" anchor="ctr"/>
              <a:lstStyle/>
              <a:p>
                <a:pPr algn="ctr"/>
                <a:endParaRPr lang="en-US"/>
              </a:p>
            </p:txBody>
          </p:sp>
          <p:sp>
            <p:nvSpPr>
              <p:cNvPr id="11" name="Rectangle 10"/>
              <p:cNvSpPr/>
              <p:nvPr/>
            </p:nvSpPr>
            <p:spPr bwMode="auto">
              <a:xfrm>
                <a:off x="4693379" y="2184850"/>
                <a:ext cx="323682" cy="178024"/>
              </a:xfrm>
              <a:prstGeom prst="rect">
                <a:avLst/>
              </a:prstGeom>
              <a:solidFill>
                <a:srgbClr val="92D050"/>
              </a:solidFill>
              <a:ln w="38100">
                <a:noFill/>
                <a:round/>
                <a:headEnd/>
                <a:tailEnd/>
              </a:ln>
            </p:spPr>
            <p:txBody>
              <a:bodyPr wrap="none" rtlCol="0" anchor="ctr"/>
              <a:lstStyle/>
              <a:p>
                <a:pPr algn="ctr"/>
                <a:endParaRPr lang="en-US"/>
              </a:p>
            </p:txBody>
          </p:sp>
          <p:sp>
            <p:nvSpPr>
              <p:cNvPr id="12" name="Rectangle 11"/>
              <p:cNvSpPr/>
              <p:nvPr/>
            </p:nvSpPr>
            <p:spPr bwMode="auto">
              <a:xfrm>
                <a:off x="5259821" y="2184850"/>
                <a:ext cx="323682" cy="178024"/>
              </a:xfrm>
              <a:prstGeom prst="rect">
                <a:avLst/>
              </a:prstGeom>
              <a:solidFill>
                <a:srgbClr val="92D050"/>
              </a:solidFill>
              <a:ln w="38100">
                <a:noFill/>
                <a:round/>
                <a:headEnd/>
                <a:tailEnd/>
              </a:ln>
            </p:spPr>
            <p:txBody>
              <a:bodyPr wrap="none" rtlCol="0" anchor="ctr"/>
              <a:lstStyle/>
              <a:p>
                <a:pPr algn="ctr"/>
                <a:endParaRPr lang="en-US"/>
              </a:p>
            </p:txBody>
          </p:sp>
        </p:grpSp>
        <p:sp>
          <p:nvSpPr>
            <p:cNvPr id="97" name="TextBox 96"/>
            <p:cNvSpPr txBox="1"/>
            <p:nvPr/>
          </p:nvSpPr>
          <p:spPr bwMode="auto">
            <a:xfrm>
              <a:off x="2382924" y="2490700"/>
              <a:ext cx="1684179" cy="276998"/>
            </a:xfrm>
            <a:prstGeom prst="rect">
              <a:avLst/>
            </a:prstGeom>
            <a:noFill/>
            <a:ln w="12700">
              <a:noFill/>
              <a:miter lim="800000"/>
              <a:headEnd type="none" w="sm" len="sm"/>
              <a:tailEnd type="none" w="sm" len="sm"/>
            </a:ln>
          </p:spPr>
          <p:txBody>
            <a:bodyPr wrap="none" rtlCol="0">
              <a:spAutoFit/>
            </a:bodyPr>
            <a:lstStyle/>
            <a:p>
              <a:r>
                <a:rPr lang="en-US" sz="1200" b="1" dirty="0">
                  <a:solidFill>
                    <a:srgbClr val="0033CC"/>
                  </a:solidFill>
                  <a:latin typeface="Arial" charset="0"/>
                </a:rPr>
                <a:t>Producer Archive I/F</a:t>
              </a:r>
            </a:p>
          </p:txBody>
        </p:sp>
      </p:grpSp>
      <p:sp>
        <p:nvSpPr>
          <p:cNvPr id="7" name="Title 6"/>
          <p:cNvSpPr>
            <a:spLocks noGrp="1"/>
          </p:cNvSpPr>
          <p:nvPr>
            <p:ph type="title"/>
          </p:nvPr>
        </p:nvSpPr>
        <p:spPr>
          <a:xfrm>
            <a:off x="206113" y="174510"/>
            <a:ext cx="8229600" cy="563562"/>
          </a:xfrm>
        </p:spPr>
        <p:txBody>
          <a:bodyPr/>
          <a:lstStyle/>
          <a:p>
            <a:r>
              <a:rPr lang="en-US" sz="2000" dirty="0" smtClean="0">
                <a:solidFill>
                  <a:srgbClr val="FF0000"/>
                </a:solidFill>
              </a:rPr>
              <a:t>DAI WG </a:t>
            </a:r>
            <a:r>
              <a:rPr lang="en-US" sz="2000" dirty="0" smtClean="0"/>
              <a:t>Standardized </a:t>
            </a:r>
            <a:r>
              <a:rPr lang="en-US" sz="2000" dirty="0"/>
              <a:t>Archive </a:t>
            </a:r>
            <a:r>
              <a:rPr lang="en-US" sz="2000" i="1" dirty="0"/>
              <a:t>System</a:t>
            </a:r>
            <a:r>
              <a:rPr lang="en-US" sz="2000" dirty="0"/>
              <a:t> </a:t>
            </a:r>
            <a:r>
              <a:rPr lang="en-US" sz="2000" dirty="0" smtClean="0"/>
              <a:t>Architecture</a:t>
            </a:r>
            <a:br>
              <a:rPr lang="en-US" sz="2000" dirty="0" smtClean="0"/>
            </a:br>
            <a:r>
              <a:rPr lang="en-US" sz="2000" dirty="0" smtClean="0"/>
              <a:t>with </a:t>
            </a:r>
            <a:r>
              <a:rPr lang="en-US" sz="2000" dirty="0" smtClean="0">
                <a:solidFill>
                  <a:srgbClr val="FF0000"/>
                </a:solidFill>
              </a:rPr>
              <a:t>Alternative View,</a:t>
            </a:r>
            <a:r>
              <a:rPr lang="en-US" sz="2000" dirty="0" smtClean="0"/>
              <a:t> </a:t>
            </a:r>
            <a:r>
              <a:rPr lang="en-US" sz="2000" dirty="0"/>
              <a:t>Functions </a:t>
            </a:r>
            <a:r>
              <a:rPr lang="en-US" sz="2000" dirty="0" smtClean="0"/>
              <a:t>&amp; </a:t>
            </a:r>
            <a:r>
              <a:rPr lang="en-US" sz="2000" dirty="0" smtClean="0">
                <a:solidFill>
                  <a:srgbClr val="FF0000"/>
                </a:solidFill>
              </a:rPr>
              <a:t>RASIM Service Object Overlay</a:t>
            </a:r>
            <a:endParaRPr lang="en-US" sz="2000" dirty="0">
              <a:solidFill>
                <a:srgbClr val="FF0000"/>
              </a:solidFill>
            </a:endParaRPr>
          </a:p>
        </p:txBody>
      </p:sp>
      <p:grpSp>
        <p:nvGrpSpPr>
          <p:cNvPr id="21" name="Group 20"/>
          <p:cNvGrpSpPr/>
          <p:nvPr/>
        </p:nvGrpSpPr>
        <p:grpSpPr>
          <a:xfrm>
            <a:off x="1531708" y="960716"/>
            <a:ext cx="2516617" cy="1051964"/>
            <a:chOff x="3309645" y="1143000"/>
            <a:chExt cx="2516617" cy="1051964"/>
          </a:xfrm>
          <a:solidFill>
            <a:srgbClr val="FFC000"/>
          </a:solidFill>
        </p:grpSpPr>
        <p:sp>
          <p:nvSpPr>
            <p:cNvPr id="15" name="Rectangle 14"/>
            <p:cNvSpPr/>
            <p:nvPr/>
          </p:nvSpPr>
          <p:spPr bwMode="auto">
            <a:xfrm>
              <a:off x="3309645" y="1143000"/>
              <a:ext cx="2516617" cy="873940"/>
            </a:xfrm>
            <a:prstGeom prst="rect">
              <a:avLst/>
            </a:prstGeom>
            <a:grpFill/>
            <a:ln w="38100">
              <a:noFill/>
              <a:round/>
              <a:headEnd/>
              <a:tailEnd/>
            </a:ln>
          </p:spPr>
          <p:txBody>
            <a:bodyPr wrap="none" rtlCol="0" anchor="t" anchorCtr="0"/>
            <a:lstStyle/>
            <a:p>
              <a:pPr algn="ctr"/>
              <a:r>
                <a:rPr lang="en-US" sz="1200" b="1" dirty="0">
                  <a:solidFill>
                    <a:srgbClr val="0033CC"/>
                  </a:solidFill>
                  <a:latin typeface="Arial" charset="0"/>
                </a:rPr>
                <a:t> Producer Archive</a:t>
              </a:r>
            </a:p>
            <a:p>
              <a:pPr algn="ctr"/>
              <a:r>
                <a:rPr lang="en-US" sz="1200" b="1" dirty="0">
                  <a:solidFill>
                    <a:srgbClr val="0033CC"/>
                  </a:solidFill>
                  <a:latin typeface="Arial" charset="0"/>
                </a:rPr>
                <a:t>Application</a:t>
              </a:r>
            </a:p>
          </p:txBody>
        </p:sp>
        <p:sp>
          <p:nvSpPr>
            <p:cNvPr id="16" name="Rectangle 15"/>
            <p:cNvSpPr/>
            <p:nvPr/>
          </p:nvSpPr>
          <p:spPr bwMode="auto">
            <a:xfrm>
              <a:off x="3876087" y="2016939"/>
              <a:ext cx="250851" cy="178025"/>
            </a:xfrm>
            <a:prstGeom prst="rect">
              <a:avLst/>
            </a:prstGeom>
            <a:grpFill/>
            <a:ln w="38100">
              <a:noFill/>
              <a:round/>
              <a:headEnd/>
              <a:tailEnd/>
            </a:ln>
          </p:spPr>
          <p:txBody>
            <a:bodyPr wrap="none" rtlCol="0" anchor="t" anchorCtr="0"/>
            <a:lstStyle/>
            <a:p>
              <a:pPr algn="ctr"/>
              <a:endParaRPr lang="en-US" sz="1800">
                <a:latin typeface="Arial Narrow" panose="020B0606020202030204" pitchFamily="34" charset="0"/>
              </a:endParaRPr>
            </a:p>
          </p:txBody>
        </p:sp>
        <p:sp>
          <p:nvSpPr>
            <p:cNvPr id="17" name="Rectangle 16"/>
            <p:cNvSpPr/>
            <p:nvPr/>
          </p:nvSpPr>
          <p:spPr bwMode="auto">
            <a:xfrm>
              <a:off x="4442528" y="2016939"/>
              <a:ext cx="250851" cy="178025"/>
            </a:xfrm>
            <a:prstGeom prst="rect">
              <a:avLst/>
            </a:prstGeom>
            <a:grpFill/>
            <a:ln w="38100">
              <a:noFill/>
              <a:round/>
              <a:headEnd/>
              <a:tailEnd/>
            </a:ln>
          </p:spPr>
          <p:txBody>
            <a:bodyPr wrap="none" rtlCol="0" anchor="t" anchorCtr="0"/>
            <a:lstStyle/>
            <a:p>
              <a:pPr algn="ctr"/>
              <a:endParaRPr lang="en-US" sz="1800">
                <a:latin typeface="Arial Narrow" panose="020B0606020202030204" pitchFamily="34" charset="0"/>
              </a:endParaRPr>
            </a:p>
          </p:txBody>
        </p:sp>
        <p:sp>
          <p:nvSpPr>
            <p:cNvPr id="18" name="Rectangle 17"/>
            <p:cNvSpPr/>
            <p:nvPr/>
          </p:nvSpPr>
          <p:spPr bwMode="auto">
            <a:xfrm>
              <a:off x="5008969" y="2016939"/>
              <a:ext cx="250851" cy="178025"/>
            </a:xfrm>
            <a:prstGeom prst="rect">
              <a:avLst/>
            </a:prstGeom>
            <a:grpFill/>
            <a:ln w="38100">
              <a:noFill/>
              <a:round/>
              <a:headEnd/>
              <a:tailEnd/>
            </a:ln>
          </p:spPr>
          <p:txBody>
            <a:bodyPr wrap="none" rtlCol="0" anchor="t" anchorCtr="0"/>
            <a:lstStyle/>
            <a:p>
              <a:pPr algn="ctr"/>
              <a:endParaRPr lang="en-US" sz="1800">
                <a:latin typeface="Arial Narrow" panose="020B0606020202030204" pitchFamily="34" charset="0"/>
              </a:endParaRPr>
            </a:p>
          </p:txBody>
        </p:sp>
        <p:sp>
          <p:nvSpPr>
            <p:cNvPr id="19" name="Rectangle 18"/>
            <p:cNvSpPr/>
            <p:nvPr/>
          </p:nvSpPr>
          <p:spPr bwMode="auto">
            <a:xfrm>
              <a:off x="5575411" y="2016939"/>
              <a:ext cx="250851" cy="178025"/>
            </a:xfrm>
            <a:prstGeom prst="rect">
              <a:avLst/>
            </a:prstGeom>
            <a:grpFill/>
            <a:ln w="38100">
              <a:noFill/>
              <a:round/>
              <a:headEnd/>
              <a:tailEnd/>
            </a:ln>
          </p:spPr>
          <p:txBody>
            <a:bodyPr wrap="none" rtlCol="0" anchor="t" anchorCtr="0"/>
            <a:lstStyle/>
            <a:p>
              <a:pPr algn="ctr"/>
              <a:endParaRPr lang="en-US" sz="1800">
                <a:latin typeface="Arial Narrow" panose="020B0606020202030204" pitchFamily="34" charset="0"/>
              </a:endParaRPr>
            </a:p>
          </p:txBody>
        </p:sp>
        <p:sp>
          <p:nvSpPr>
            <p:cNvPr id="20" name="Rectangle 19"/>
            <p:cNvSpPr/>
            <p:nvPr/>
          </p:nvSpPr>
          <p:spPr bwMode="auto">
            <a:xfrm>
              <a:off x="3309645" y="2016939"/>
              <a:ext cx="250851" cy="178025"/>
            </a:xfrm>
            <a:prstGeom prst="rect">
              <a:avLst/>
            </a:prstGeom>
            <a:grpFill/>
            <a:ln w="38100">
              <a:noFill/>
              <a:round/>
              <a:headEnd/>
              <a:tailEnd/>
            </a:ln>
          </p:spPr>
          <p:txBody>
            <a:bodyPr wrap="none" rtlCol="0" anchor="t" anchorCtr="0"/>
            <a:lstStyle/>
            <a:p>
              <a:pPr algn="ctr"/>
              <a:endParaRPr lang="en-US" sz="1800">
                <a:latin typeface="Arial Narrow" panose="020B0606020202030204" pitchFamily="34" charset="0"/>
              </a:endParaRPr>
            </a:p>
          </p:txBody>
        </p:sp>
      </p:grpSp>
      <p:grpSp>
        <p:nvGrpSpPr>
          <p:cNvPr id="56" name="Group 55"/>
          <p:cNvGrpSpPr/>
          <p:nvPr/>
        </p:nvGrpSpPr>
        <p:grpSpPr>
          <a:xfrm>
            <a:off x="1259464" y="5185320"/>
            <a:ext cx="1279963" cy="885084"/>
            <a:chOff x="1666874" y="4782291"/>
            <a:chExt cx="1279963" cy="885084"/>
          </a:xfrm>
        </p:grpSpPr>
        <p:sp>
          <p:nvSpPr>
            <p:cNvPr id="36" name="Flowchart: Off-page Connector 35"/>
            <p:cNvSpPr/>
            <p:nvPr/>
          </p:nvSpPr>
          <p:spPr bwMode="auto">
            <a:xfrm rot="10800000">
              <a:off x="1788340" y="4782291"/>
              <a:ext cx="267036" cy="259042"/>
            </a:xfrm>
            <a:prstGeom prst="flowChartOffpageConnector">
              <a:avLst/>
            </a:prstGeom>
            <a:solidFill>
              <a:schemeClr val="accent1">
                <a:lumMod val="40000"/>
                <a:lumOff val="60000"/>
              </a:schemeClr>
            </a:solidFill>
            <a:ln w="38100">
              <a:noFill/>
              <a:round/>
              <a:headEnd/>
              <a:tailEnd/>
            </a:ln>
          </p:spPr>
          <p:txBody>
            <a:bodyPr wrap="none" rtlCol="0" anchor="ctr"/>
            <a:lstStyle/>
            <a:p>
              <a:pPr algn="ctr"/>
              <a:endParaRPr lang="en-US"/>
            </a:p>
          </p:txBody>
        </p:sp>
        <p:sp>
          <p:nvSpPr>
            <p:cNvPr id="37" name="Flowchart: Off-page Connector 36"/>
            <p:cNvSpPr/>
            <p:nvPr/>
          </p:nvSpPr>
          <p:spPr bwMode="auto">
            <a:xfrm rot="10800000">
              <a:off x="2172710" y="4782291"/>
              <a:ext cx="267036" cy="259042"/>
            </a:xfrm>
            <a:prstGeom prst="flowChartOffpageConnector">
              <a:avLst/>
            </a:prstGeom>
            <a:solidFill>
              <a:schemeClr val="accent1">
                <a:lumMod val="40000"/>
                <a:lumOff val="60000"/>
              </a:schemeClr>
            </a:solidFill>
            <a:ln w="38100">
              <a:noFill/>
              <a:round/>
              <a:headEnd/>
              <a:tailEnd/>
            </a:ln>
          </p:spPr>
          <p:txBody>
            <a:bodyPr wrap="none" rtlCol="0" anchor="ctr"/>
            <a:lstStyle/>
            <a:p>
              <a:pPr algn="ctr"/>
              <a:endParaRPr lang="en-US"/>
            </a:p>
          </p:txBody>
        </p:sp>
        <p:sp>
          <p:nvSpPr>
            <p:cNvPr id="38" name="Flowchart: Off-page Connector 37"/>
            <p:cNvSpPr/>
            <p:nvPr/>
          </p:nvSpPr>
          <p:spPr bwMode="auto">
            <a:xfrm rot="10800000">
              <a:off x="2557079" y="4782291"/>
              <a:ext cx="267036" cy="259042"/>
            </a:xfrm>
            <a:prstGeom prst="flowChartOffpageConnector">
              <a:avLst/>
            </a:prstGeom>
            <a:solidFill>
              <a:schemeClr val="accent1">
                <a:lumMod val="40000"/>
                <a:lumOff val="60000"/>
              </a:schemeClr>
            </a:solidFill>
            <a:ln w="38100">
              <a:noFill/>
              <a:round/>
              <a:headEnd/>
              <a:tailEnd/>
            </a:ln>
          </p:spPr>
          <p:txBody>
            <a:bodyPr wrap="none" rtlCol="0" anchor="ctr"/>
            <a:lstStyle/>
            <a:p>
              <a:pPr algn="ctr"/>
              <a:endParaRPr lang="en-US"/>
            </a:p>
          </p:txBody>
        </p:sp>
        <p:sp>
          <p:nvSpPr>
            <p:cNvPr id="49" name="Flowchart: Process 48"/>
            <p:cNvSpPr/>
            <p:nvPr/>
          </p:nvSpPr>
          <p:spPr bwMode="auto">
            <a:xfrm>
              <a:off x="1666874" y="5037282"/>
              <a:ext cx="1279963" cy="630093"/>
            </a:xfrm>
            <a:prstGeom prst="flowChartProcess">
              <a:avLst/>
            </a:prstGeom>
            <a:solidFill>
              <a:schemeClr val="accent1">
                <a:lumMod val="40000"/>
                <a:lumOff val="60000"/>
              </a:schemeClr>
            </a:solidFill>
            <a:ln w="38100">
              <a:noFill/>
              <a:round/>
              <a:headEnd/>
              <a:tailEnd/>
            </a:ln>
          </p:spPr>
          <p:txBody>
            <a:bodyPr wrap="none" rtlCol="0" anchor="ctr"/>
            <a:lstStyle/>
            <a:p>
              <a:pPr algn="ctr"/>
              <a:endParaRPr lang="en-US"/>
            </a:p>
          </p:txBody>
        </p:sp>
      </p:grpSp>
      <p:grpSp>
        <p:nvGrpSpPr>
          <p:cNvPr id="53" name="Group 52"/>
          <p:cNvGrpSpPr/>
          <p:nvPr/>
        </p:nvGrpSpPr>
        <p:grpSpPr>
          <a:xfrm>
            <a:off x="2755154" y="5177325"/>
            <a:ext cx="1279963" cy="893078"/>
            <a:chOff x="3162564" y="4774296"/>
            <a:chExt cx="1279963" cy="893078"/>
          </a:xfrm>
          <a:solidFill>
            <a:srgbClr val="FF99CC"/>
          </a:solidFill>
        </p:grpSpPr>
        <p:grpSp>
          <p:nvGrpSpPr>
            <p:cNvPr id="35" name="Group 34"/>
            <p:cNvGrpSpPr/>
            <p:nvPr/>
          </p:nvGrpSpPr>
          <p:grpSpPr>
            <a:xfrm>
              <a:off x="3435069" y="4774296"/>
              <a:ext cx="752553" cy="267038"/>
              <a:chOff x="3382477" y="4766207"/>
              <a:chExt cx="752553" cy="267038"/>
            </a:xfrm>
            <a:grpFill/>
          </p:grpSpPr>
          <p:sp>
            <p:nvSpPr>
              <p:cNvPr id="32" name="Isosceles Triangle 31"/>
              <p:cNvSpPr/>
              <p:nvPr/>
            </p:nvSpPr>
            <p:spPr bwMode="auto">
              <a:xfrm>
                <a:off x="3382477" y="4766207"/>
                <a:ext cx="250851" cy="267037"/>
              </a:xfrm>
              <a:prstGeom prst="triangle">
                <a:avLst/>
              </a:prstGeom>
              <a:grpFill/>
              <a:ln w="38100">
                <a:noFill/>
                <a:round/>
                <a:headEnd/>
                <a:tailEnd/>
              </a:ln>
            </p:spPr>
            <p:txBody>
              <a:bodyPr wrap="none" rtlCol="0" anchor="ctr"/>
              <a:lstStyle/>
              <a:p>
                <a:pPr algn="ctr"/>
                <a:endParaRPr lang="en-US"/>
              </a:p>
            </p:txBody>
          </p:sp>
          <p:sp>
            <p:nvSpPr>
              <p:cNvPr id="33" name="Isosceles Triangle 32"/>
              <p:cNvSpPr/>
              <p:nvPr/>
            </p:nvSpPr>
            <p:spPr bwMode="auto">
              <a:xfrm>
                <a:off x="3633328" y="4766208"/>
                <a:ext cx="250851" cy="267037"/>
              </a:xfrm>
              <a:prstGeom prst="triangle">
                <a:avLst/>
              </a:prstGeom>
              <a:grpFill/>
              <a:ln w="38100">
                <a:noFill/>
                <a:round/>
                <a:headEnd/>
                <a:tailEnd/>
              </a:ln>
            </p:spPr>
            <p:txBody>
              <a:bodyPr wrap="none" rtlCol="0" anchor="ctr"/>
              <a:lstStyle/>
              <a:p>
                <a:pPr algn="ctr"/>
                <a:endParaRPr lang="en-US"/>
              </a:p>
            </p:txBody>
          </p:sp>
          <p:sp>
            <p:nvSpPr>
              <p:cNvPr id="34" name="Isosceles Triangle 33"/>
              <p:cNvSpPr/>
              <p:nvPr/>
            </p:nvSpPr>
            <p:spPr bwMode="auto">
              <a:xfrm>
                <a:off x="3884179" y="4766208"/>
                <a:ext cx="250851" cy="267037"/>
              </a:xfrm>
              <a:prstGeom prst="triangle">
                <a:avLst/>
              </a:prstGeom>
              <a:solidFill>
                <a:srgbClr val="FF99CC"/>
              </a:solidFill>
              <a:ln w="38100">
                <a:noFill/>
                <a:round/>
                <a:headEnd/>
                <a:tailEnd/>
              </a:ln>
            </p:spPr>
            <p:txBody>
              <a:bodyPr wrap="none" rtlCol="0" anchor="ctr"/>
              <a:lstStyle/>
              <a:p>
                <a:pPr algn="ctr"/>
                <a:endParaRPr lang="en-US"/>
              </a:p>
            </p:txBody>
          </p:sp>
        </p:grpSp>
        <p:sp>
          <p:nvSpPr>
            <p:cNvPr id="50" name="Flowchart: Process 49"/>
            <p:cNvSpPr/>
            <p:nvPr/>
          </p:nvSpPr>
          <p:spPr bwMode="auto">
            <a:xfrm>
              <a:off x="3162564" y="5037281"/>
              <a:ext cx="1279963" cy="630093"/>
            </a:xfrm>
            <a:prstGeom prst="flowChartProcess">
              <a:avLst/>
            </a:prstGeom>
            <a:grpFill/>
            <a:ln w="38100">
              <a:noFill/>
              <a:round/>
              <a:headEnd/>
              <a:tailEnd/>
            </a:ln>
          </p:spPr>
          <p:txBody>
            <a:bodyPr wrap="none" rtlCol="0" anchor="ctr"/>
            <a:lstStyle/>
            <a:p>
              <a:pPr algn="ctr"/>
              <a:endParaRPr lang="en-US"/>
            </a:p>
          </p:txBody>
        </p:sp>
      </p:grpSp>
      <p:grpSp>
        <p:nvGrpSpPr>
          <p:cNvPr id="54" name="Group 53"/>
          <p:cNvGrpSpPr/>
          <p:nvPr/>
        </p:nvGrpSpPr>
        <p:grpSpPr>
          <a:xfrm>
            <a:off x="4258509" y="5190818"/>
            <a:ext cx="1279963" cy="885083"/>
            <a:chOff x="4672562" y="4782291"/>
            <a:chExt cx="1279963" cy="885083"/>
          </a:xfrm>
          <a:solidFill>
            <a:srgbClr val="99FF99"/>
          </a:solidFill>
        </p:grpSpPr>
        <p:sp>
          <p:nvSpPr>
            <p:cNvPr id="40" name="Trapezoid 39"/>
            <p:cNvSpPr/>
            <p:nvPr/>
          </p:nvSpPr>
          <p:spPr bwMode="auto">
            <a:xfrm>
              <a:off x="4855220" y="4782291"/>
              <a:ext cx="279173" cy="259042"/>
            </a:xfrm>
            <a:prstGeom prst="trapezoid">
              <a:avLst/>
            </a:prstGeom>
            <a:grpFill/>
            <a:ln w="38100">
              <a:noFill/>
              <a:round/>
              <a:headEnd/>
              <a:tailEnd/>
            </a:ln>
          </p:spPr>
          <p:txBody>
            <a:bodyPr wrap="none" rtlCol="0" anchor="ctr"/>
            <a:lstStyle/>
            <a:p>
              <a:pPr algn="ctr"/>
              <a:endParaRPr lang="en-US"/>
            </a:p>
          </p:txBody>
        </p:sp>
        <p:sp>
          <p:nvSpPr>
            <p:cNvPr id="41" name="Trapezoid 40"/>
            <p:cNvSpPr/>
            <p:nvPr/>
          </p:nvSpPr>
          <p:spPr bwMode="auto">
            <a:xfrm>
              <a:off x="5120232" y="4782291"/>
              <a:ext cx="279173" cy="259042"/>
            </a:xfrm>
            <a:prstGeom prst="trapezoid">
              <a:avLst/>
            </a:prstGeom>
            <a:grpFill/>
            <a:ln w="38100">
              <a:noFill/>
              <a:round/>
              <a:headEnd/>
              <a:tailEnd/>
            </a:ln>
          </p:spPr>
          <p:txBody>
            <a:bodyPr wrap="none" rtlCol="0" anchor="ctr"/>
            <a:lstStyle/>
            <a:p>
              <a:pPr algn="ctr"/>
              <a:endParaRPr lang="en-US"/>
            </a:p>
          </p:txBody>
        </p:sp>
        <p:sp>
          <p:nvSpPr>
            <p:cNvPr id="42" name="Trapezoid 41"/>
            <p:cNvSpPr/>
            <p:nvPr/>
          </p:nvSpPr>
          <p:spPr bwMode="auto">
            <a:xfrm>
              <a:off x="5399405" y="4782291"/>
              <a:ext cx="279173" cy="259042"/>
            </a:xfrm>
            <a:prstGeom prst="trapezoid">
              <a:avLst/>
            </a:prstGeom>
            <a:solidFill>
              <a:srgbClr val="99FF99"/>
            </a:solidFill>
            <a:ln w="38100">
              <a:noFill/>
              <a:round/>
              <a:headEnd/>
              <a:tailEnd/>
            </a:ln>
          </p:spPr>
          <p:txBody>
            <a:bodyPr wrap="none" rtlCol="0" anchor="ctr"/>
            <a:lstStyle/>
            <a:p>
              <a:pPr algn="ctr"/>
              <a:endParaRPr lang="en-US"/>
            </a:p>
          </p:txBody>
        </p:sp>
        <p:sp>
          <p:nvSpPr>
            <p:cNvPr id="51" name="Flowchart: Process 50"/>
            <p:cNvSpPr/>
            <p:nvPr/>
          </p:nvSpPr>
          <p:spPr bwMode="auto">
            <a:xfrm>
              <a:off x="4672562" y="5037281"/>
              <a:ext cx="1279963" cy="630093"/>
            </a:xfrm>
            <a:prstGeom prst="flowChartProcess">
              <a:avLst/>
            </a:prstGeom>
            <a:grpFill/>
            <a:ln w="38100">
              <a:noFill/>
              <a:round/>
              <a:headEnd/>
              <a:tailEnd/>
            </a:ln>
          </p:spPr>
          <p:txBody>
            <a:bodyPr wrap="none" rtlCol="0" anchor="ctr"/>
            <a:lstStyle/>
            <a:p>
              <a:pPr algn="ctr"/>
              <a:endParaRPr lang="en-US"/>
            </a:p>
          </p:txBody>
        </p:sp>
      </p:grpSp>
      <p:grpSp>
        <p:nvGrpSpPr>
          <p:cNvPr id="55" name="Group 54"/>
          <p:cNvGrpSpPr/>
          <p:nvPr/>
        </p:nvGrpSpPr>
        <p:grpSpPr>
          <a:xfrm>
            <a:off x="5775150" y="5177325"/>
            <a:ext cx="1279963" cy="893078"/>
            <a:chOff x="6182560" y="4774296"/>
            <a:chExt cx="1279963" cy="893078"/>
          </a:xfrm>
          <a:solidFill>
            <a:srgbClr val="FFCC99"/>
          </a:solidFill>
        </p:grpSpPr>
        <p:sp>
          <p:nvSpPr>
            <p:cNvPr id="43" name="Flowchart: Card 42"/>
            <p:cNvSpPr/>
            <p:nvPr/>
          </p:nvSpPr>
          <p:spPr bwMode="auto">
            <a:xfrm>
              <a:off x="6311788" y="4774296"/>
              <a:ext cx="226577" cy="262986"/>
            </a:xfrm>
            <a:prstGeom prst="flowChartPunchedCard">
              <a:avLst/>
            </a:prstGeom>
            <a:grpFill/>
            <a:ln w="38100">
              <a:noFill/>
              <a:round/>
              <a:headEnd/>
              <a:tailEnd/>
            </a:ln>
          </p:spPr>
          <p:txBody>
            <a:bodyPr wrap="none" rtlCol="0" anchor="ctr"/>
            <a:lstStyle/>
            <a:p>
              <a:pPr algn="ctr"/>
              <a:endParaRPr lang="en-US"/>
            </a:p>
          </p:txBody>
        </p:sp>
        <p:sp>
          <p:nvSpPr>
            <p:cNvPr id="44" name="Flowchart: Card 43"/>
            <p:cNvSpPr/>
            <p:nvPr/>
          </p:nvSpPr>
          <p:spPr bwMode="auto">
            <a:xfrm>
              <a:off x="6668511" y="4782291"/>
              <a:ext cx="226577" cy="262986"/>
            </a:xfrm>
            <a:prstGeom prst="flowChartPunchedCard">
              <a:avLst/>
            </a:prstGeom>
            <a:grpFill/>
            <a:ln w="38100">
              <a:noFill/>
              <a:round/>
              <a:headEnd/>
              <a:tailEnd/>
            </a:ln>
          </p:spPr>
          <p:txBody>
            <a:bodyPr wrap="none" rtlCol="0" anchor="ctr"/>
            <a:lstStyle/>
            <a:p>
              <a:pPr algn="ctr"/>
              <a:endParaRPr lang="en-US"/>
            </a:p>
          </p:txBody>
        </p:sp>
        <p:sp>
          <p:nvSpPr>
            <p:cNvPr id="45" name="Flowchart: Card 44"/>
            <p:cNvSpPr/>
            <p:nvPr/>
          </p:nvSpPr>
          <p:spPr bwMode="auto">
            <a:xfrm>
              <a:off x="7025572" y="4782291"/>
              <a:ext cx="226577" cy="262986"/>
            </a:xfrm>
            <a:prstGeom prst="flowChartPunchedCard">
              <a:avLst/>
            </a:prstGeom>
            <a:solidFill>
              <a:srgbClr val="FFCC99"/>
            </a:solidFill>
            <a:ln w="38100">
              <a:noFill/>
              <a:round/>
              <a:headEnd/>
              <a:tailEnd/>
            </a:ln>
          </p:spPr>
          <p:txBody>
            <a:bodyPr wrap="none" rtlCol="0" anchor="ctr"/>
            <a:lstStyle/>
            <a:p>
              <a:pPr algn="ctr"/>
              <a:endParaRPr lang="en-US"/>
            </a:p>
          </p:txBody>
        </p:sp>
        <p:sp>
          <p:nvSpPr>
            <p:cNvPr id="52" name="Flowchart: Process 51"/>
            <p:cNvSpPr/>
            <p:nvPr/>
          </p:nvSpPr>
          <p:spPr bwMode="auto">
            <a:xfrm>
              <a:off x="6182560" y="5037281"/>
              <a:ext cx="1279963" cy="630093"/>
            </a:xfrm>
            <a:prstGeom prst="flowChartProcess">
              <a:avLst/>
            </a:prstGeom>
            <a:grpFill/>
            <a:ln w="38100">
              <a:noFill/>
              <a:round/>
              <a:headEnd/>
              <a:tailEnd/>
            </a:ln>
          </p:spPr>
          <p:txBody>
            <a:bodyPr wrap="none" rtlCol="0" anchor="ctr"/>
            <a:lstStyle/>
            <a:p>
              <a:pPr algn="ctr"/>
              <a:endParaRPr lang="en-US"/>
            </a:p>
          </p:txBody>
        </p:sp>
      </p:grpSp>
      <p:sp>
        <p:nvSpPr>
          <p:cNvPr id="63" name="TextBox 62"/>
          <p:cNvSpPr txBox="1"/>
          <p:nvPr/>
        </p:nvSpPr>
        <p:spPr bwMode="auto">
          <a:xfrm>
            <a:off x="958735" y="5524523"/>
            <a:ext cx="1874231" cy="461665"/>
          </a:xfrm>
          <a:prstGeom prst="rect">
            <a:avLst/>
          </a:prstGeom>
          <a:noFill/>
          <a:ln w="12700">
            <a:noFill/>
            <a:miter lim="800000"/>
            <a:headEnd type="none" w="sm" len="sm"/>
            <a:tailEnd type="none" w="sm" len="sm"/>
          </a:ln>
        </p:spPr>
        <p:txBody>
          <a:bodyPr wrap="none" rtlCol="0">
            <a:spAutoFit/>
          </a:bodyPr>
          <a:lstStyle/>
          <a:p>
            <a:pPr algn="ctr"/>
            <a:r>
              <a:rPr lang="en-US" sz="1200" b="1" dirty="0" smtClean="0">
                <a:solidFill>
                  <a:srgbClr val="FF0000"/>
                </a:solidFill>
                <a:latin typeface="Arial" charset="0"/>
              </a:rPr>
              <a:t>Planetary</a:t>
            </a:r>
            <a:r>
              <a:rPr lang="en-US" sz="1200" b="1" dirty="0" smtClean="0">
                <a:solidFill>
                  <a:srgbClr val="0033CC"/>
                </a:solidFill>
                <a:latin typeface="Arial" charset="0"/>
              </a:rPr>
              <a:t> Science </a:t>
            </a:r>
            <a:r>
              <a:rPr lang="en-US" sz="1200" b="1" dirty="0">
                <a:solidFill>
                  <a:srgbClr val="0033CC"/>
                </a:solidFill>
                <a:latin typeface="Arial" charset="0"/>
              </a:rPr>
              <a:t>Data</a:t>
            </a:r>
          </a:p>
          <a:p>
            <a:pPr algn="ctr"/>
            <a:r>
              <a:rPr lang="en-US" sz="1200" b="1" dirty="0">
                <a:solidFill>
                  <a:srgbClr val="0033CC"/>
                </a:solidFill>
                <a:latin typeface="Arial" charset="0"/>
              </a:rPr>
              <a:t>Archive I/F</a:t>
            </a:r>
          </a:p>
        </p:txBody>
      </p:sp>
      <p:sp>
        <p:nvSpPr>
          <p:cNvPr id="64" name="TextBox 63"/>
          <p:cNvSpPr txBox="1"/>
          <p:nvPr/>
        </p:nvSpPr>
        <p:spPr bwMode="auto">
          <a:xfrm>
            <a:off x="2600495" y="5523102"/>
            <a:ext cx="1576073" cy="461665"/>
          </a:xfrm>
          <a:prstGeom prst="rect">
            <a:avLst/>
          </a:prstGeom>
          <a:noFill/>
          <a:ln w="12700">
            <a:noFill/>
            <a:miter lim="800000"/>
            <a:headEnd type="none" w="sm" len="sm"/>
            <a:tailEnd type="none" w="sm" len="sm"/>
          </a:ln>
        </p:spPr>
        <p:txBody>
          <a:bodyPr wrap="none" rtlCol="0">
            <a:spAutoFit/>
          </a:bodyPr>
          <a:lstStyle/>
          <a:p>
            <a:pPr algn="ctr"/>
            <a:r>
              <a:rPr lang="en-US" sz="1200" b="1" dirty="0" smtClean="0">
                <a:solidFill>
                  <a:srgbClr val="FF0000"/>
                </a:solidFill>
                <a:latin typeface="Arial" charset="0"/>
              </a:rPr>
              <a:t>Earth Science </a:t>
            </a:r>
            <a:r>
              <a:rPr lang="en-US" sz="1200" b="1" dirty="0" smtClean="0">
                <a:solidFill>
                  <a:srgbClr val="0033CC"/>
                </a:solidFill>
                <a:latin typeface="Arial" charset="0"/>
              </a:rPr>
              <a:t>Data</a:t>
            </a:r>
            <a:endParaRPr lang="en-US" sz="1200" b="1" dirty="0">
              <a:solidFill>
                <a:srgbClr val="0033CC"/>
              </a:solidFill>
              <a:latin typeface="Arial" charset="0"/>
            </a:endParaRPr>
          </a:p>
          <a:p>
            <a:pPr algn="ctr"/>
            <a:r>
              <a:rPr lang="en-US" sz="1200" b="1" dirty="0">
                <a:solidFill>
                  <a:srgbClr val="0033CC"/>
                </a:solidFill>
                <a:latin typeface="Arial" charset="0"/>
              </a:rPr>
              <a:t>Archive I/F</a:t>
            </a:r>
          </a:p>
        </p:txBody>
      </p:sp>
      <p:sp>
        <p:nvSpPr>
          <p:cNvPr id="65" name="TextBox 64"/>
          <p:cNvSpPr txBox="1"/>
          <p:nvPr/>
        </p:nvSpPr>
        <p:spPr bwMode="auto">
          <a:xfrm>
            <a:off x="4263831" y="5469677"/>
            <a:ext cx="1279517" cy="646331"/>
          </a:xfrm>
          <a:prstGeom prst="rect">
            <a:avLst/>
          </a:prstGeom>
          <a:noFill/>
          <a:ln w="12700">
            <a:noFill/>
            <a:miter lim="800000"/>
            <a:headEnd type="none" w="sm" len="sm"/>
            <a:tailEnd type="none" w="sm" len="sm"/>
          </a:ln>
        </p:spPr>
        <p:txBody>
          <a:bodyPr wrap="none" rtlCol="0">
            <a:spAutoFit/>
          </a:bodyPr>
          <a:lstStyle/>
          <a:p>
            <a:pPr algn="ctr"/>
            <a:r>
              <a:rPr lang="en-US" sz="1200" b="1" dirty="0">
                <a:solidFill>
                  <a:srgbClr val="0033CC"/>
                </a:solidFill>
                <a:latin typeface="Arial" charset="0"/>
              </a:rPr>
              <a:t>Mission </a:t>
            </a:r>
          </a:p>
          <a:p>
            <a:pPr algn="ctr"/>
            <a:r>
              <a:rPr lang="en-US" sz="1200" b="1" dirty="0">
                <a:solidFill>
                  <a:srgbClr val="0033CC"/>
                </a:solidFill>
                <a:latin typeface="Arial" charset="0"/>
              </a:rPr>
              <a:t>Housekeeping </a:t>
            </a:r>
          </a:p>
          <a:p>
            <a:pPr algn="ctr"/>
            <a:r>
              <a:rPr lang="en-US" sz="1200" b="1" dirty="0">
                <a:solidFill>
                  <a:srgbClr val="0033CC"/>
                </a:solidFill>
                <a:latin typeface="Arial" charset="0"/>
              </a:rPr>
              <a:t>Archive I/F</a:t>
            </a:r>
          </a:p>
        </p:txBody>
      </p:sp>
      <p:sp>
        <p:nvSpPr>
          <p:cNvPr id="66" name="TextBox 65"/>
          <p:cNvSpPr txBox="1"/>
          <p:nvPr/>
        </p:nvSpPr>
        <p:spPr bwMode="auto">
          <a:xfrm>
            <a:off x="5732866" y="5518966"/>
            <a:ext cx="1370889" cy="461665"/>
          </a:xfrm>
          <a:prstGeom prst="rect">
            <a:avLst/>
          </a:prstGeom>
          <a:noFill/>
          <a:ln w="12700">
            <a:noFill/>
            <a:miter lim="800000"/>
            <a:headEnd type="none" w="sm" len="sm"/>
            <a:tailEnd type="none" w="sm" len="sm"/>
          </a:ln>
        </p:spPr>
        <p:txBody>
          <a:bodyPr wrap="none" rtlCol="0">
            <a:spAutoFit/>
          </a:bodyPr>
          <a:lstStyle/>
          <a:p>
            <a:pPr algn="ctr"/>
            <a:r>
              <a:rPr lang="en-US" sz="1200" b="1" dirty="0" smtClean="0">
                <a:solidFill>
                  <a:srgbClr val="FF0000"/>
                </a:solidFill>
                <a:latin typeface="Arial" charset="0"/>
              </a:rPr>
              <a:t>Astronomy Data</a:t>
            </a:r>
            <a:endParaRPr lang="en-US" sz="1200" b="1" dirty="0">
              <a:solidFill>
                <a:srgbClr val="FF0000"/>
              </a:solidFill>
              <a:latin typeface="Arial" charset="0"/>
            </a:endParaRPr>
          </a:p>
          <a:p>
            <a:pPr algn="ctr"/>
            <a:r>
              <a:rPr lang="en-US" sz="1200" b="1" dirty="0">
                <a:solidFill>
                  <a:srgbClr val="0033CC"/>
                </a:solidFill>
                <a:latin typeface="Arial" charset="0"/>
              </a:rPr>
              <a:t>Archive I/F</a:t>
            </a:r>
          </a:p>
        </p:txBody>
      </p:sp>
      <p:grpSp>
        <p:nvGrpSpPr>
          <p:cNvPr id="39" name="Group 38"/>
          <p:cNvGrpSpPr/>
          <p:nvPr/>
        </p:nvGrpSpPr>
        <p:grpSpPr>
          <a:xfrm>
            <a:off x="1146291" y="2873765"/>
            <a:ext cx="6028536" cy="2174484"/>
            <a:chOff x="1553701" y="2873765"/>
            <a:chExt cx="6028536" cy="2174484"/>
          </a:xfrm>
        </p:grpSpPr>
        <p:sp>
          <p:nvSpPr>
            <p:cNvPr id="48" name="Freeform 47"/>
            <p:cNvSpPr/>
            <p:nvPr/>
          </p:nvSpPr>
          <p:spPr bwMode="auto">
            <a:xfrm>
              <a:off x="1557338" y="4633912"/>
              <a:ext cx="6024562" cy="414337"/>
            </a:xfrm>
            <a:custGeom>
              <a:avLst/>
              <a:gdLst>
                <a:gd name="connsiteX0" fmla="*/ 4762 w 6024562"/>
                <a:gd name="connsiteY0" fmla="*/ 9525 h 423862"/>
                <a:gd name="connsiteX1" fmla="*/ 0 w 6024562"/>
                <a:gd name="connsiteY1" fmla="*/ 404812 h 423862"/>
                <a:gd name="connsiteX2" fmla="*/ 238125 w 6024562"/>
                <a:gd name="connsiteY2" fmla="*/ 414337 h 423862"/>
                <a:gd name="connsiteX3" fmla="*/ 238125 w 6024562"/>
                <a:gd name="connsiteY3" fmla="*/ 214312 h 423862"/>
                <a:gd name="connsiteX4" fmla="*/ 371475 w 6024562"/>
                <a:gd name="connsiteY4" fmla="*/ 138112 h 423862"/>
                <a:gd name="connsiteX5" fmla="*/ 504825 w 6024562"/>
                <a:gd name="connsiteY5" fmla="*/ 219075 h 423862"/>
                <a:gd name="connsiteX6" fmla="*/ 500062 w 6024562"/>
                <a:gd name="connsiteY6" fmla="*/ 409575 h 423862"/>
                <a:gd name="connsiteX7" fmla="*/ 609600 w 6024562"/>
                <a:gd name="connsiteY7" fmla="*/ 414337 h 423862"/>
                <a:gd name="connsiteX8" fmla="*/ 614362 w 6024562"/>
                <a:gd name="connsiteY8" fmla="*/ 214312 h 423862"/>
                <a:gd name="connsiteX9" fmla="*/ 747712 w 6024562"/>
                <a:gd name="connsiteY9" fmla="*/ 157162 h 423862"/>
                <a:gd name="connsiteX10" fmla="*/ 890587 w 6024562"/>
                <a:gd name="connsiteY10" fmla="*/ 214312 h 423862"/>
                <a:gd name="connsiteX11" fmla="*/ 885825 w 6024562"/>
                <a:gd name="connsiteY11" fmla="*/ 404812 h 423862"/>
                <a:gd name="connsiteX12" fmla="*/ 1014412 w 6024562"/>
                <a:gd name="connsiteY12" fmla="*/ 409575 h 423862"/>
                <a:gd name="connsiteX13" fmla="*/ 1019175 w 6024562"/>
                <a:gd name="connsiteY13" fmla="*/ 209550 h 423862"/>
                <a:gd name="connsiteX14" fmla="*/ 1143000 w 6024562"/>
                <a:gd name="connsiteY14" fmla="*/ 147637 h 423862"/>
                <a:gd name="connsiteX15" fmla="*/ 1271587 w 6024562"/>
                <a:gd name="connsiteY15" fmla="*/ 204787 h 423862"/>
                <a:gd name="connsiteX16" fmla="*/ 1266825 w 6024562"/>
                <a:gd name="connsiteY16" fmla="*/ 409575 h 423862"/>
                <a:gd name="connsiteX17" fmla="*/ 1881187 w 6024562"/>
                <a:gd name="connsiteY17" fmla="*/ 409575 h 423862"/>
                <a:gd name="connsiteX18" fmla="*/ 2005012 w 6024562"/>
                <a:gd name="connsiteY18" fmla="*/ 128587 h 423862"/>
                <a:gd name="connsiteX19" fmla="*/ 2128837 w 6024562"/>
                <a:gd name="connsiteY19" fmla="*/ 400050 h 423862"/>
                <a:gd name="connsiteX20" fmla="*/ 2262187 w 6024562"/>
                <a:gd name="connsiteY20" fmla="*/ 147637 h 423862"/>
                <a:gd name="connsiteX21" fmla="*/ 2371725 w 6024562"/>
                <a:gd name="connsiteY21" fmla="*/ 414337 h 423862"/>
                <a:gd name="connsiteX22" fmla="*/ 2514600 w 6024562"/>
                <a:gd name="connsiteY22" fmla="*/ 152400 h 423862"/>
                <a:gd name="connsiteX23" fmla="*/ 2619375 w 6024562"/>
                <a:gd name="connsiteY23" fmla="*/ 423862 h 423862"/>
                <a:gd name="connsiteX24" fmla="*/ 3305175 w 6024562"/>
                <a:gd name="connsiteY24" fmla="*/ 404812 h 423862"/>
                <a:gd name="connsiteX25" fmla="*/ 3362325 w 6024562"/>
                <a:gd name="connsiteY25" fmla="*/ 157162 h 423862"/>
                <a:gd name="connsiteX26" fmla="*/ 3509962 w 6024562"/>
                <a:gd name="connsiteY26" fmla="*/ 157162 h 423862"/>
                <a:gd name="connsiteX27" fmla="*/ 3571875 w 6024562"/>
                <a:gd name="connsiteY27" fmla="*/ 395287 h 423862"/>
                <a:gd name="connsiteX28" fmla="*/ 3633787 w 6024562"/>
                <a:gd name="connsiteY28" fmla="*/ 152400 h 423862"/>
                <a:gd name="connsiteX29" fmla="*/ 3771900 w 6024562"/>
                <a:gd name="connsiteY29" fmla="*/ 147637 h 423862"/>
                <a:gd name="connsiteX30" fmla="*/ 3838575 w 6024562"/>
                <a:gd name="connsiteY30" fmla="*/ 414337 h 423862"/>
                <a:gd name="connsiteX31" fmla="*/ 3910012 w 6024562"/>
                <a:gd name="connsiteY31" fmla="*/ 147637 h 423862"/>
                <a:gd name="connsiteX32" fmla="*/ 4052887 w 6024562"/>
                <a:gd name="connsiteY32" fmla="*/ 157162 h 423862"/>
                <a:gd name="connsiteX33" fmla="*/ 4114800 w 6024562"/>
                <a:gd name="connsiteY33" fmla="*/ 414337 h 423862"/>
                <a:gd name="connsiteX34" fmla="*/ 4757737 w 6024562"/>
                <a:gd name="connsiteY34" fmla="*/ 414337 h 423862"/>
                <a:gd name="connsiteX35" fmla="*/ 4752975 w 6024562"/>
                <a:gd name="connsiteY35" fmla="*/ 190500 h 423862"/>
                <a:gd name="connsiteX36" fmla="*/ 4805362 w 6024562"/>
                <a:gd name="connsiteY36" fmla="*/ 142875 h 423862"/>
                <a:gd name="connsiteX37" fmla="*/ 4976812 w 6024562"/>
                <a:gd name="connsiteY37" fmla="*/ 147637 h 423862"/>
                <a:gd name="connsiteX38" fmla="*/ 4976812 w 6024562"/>
                <a:gd name="connsiteY38" fmla="*/ 409575 h 423862"/>
                <a:gd name="connsiteX39" fmla="*/ 5110162 w 6024562"/>
                <a:gd name="connsiteY39" fmla="*/ 409575 h 423862"/>
                <a:gd name="connsiteX40" fmla="*/ 5110162 w 6024562"/>
                <a:gd name="connsiteY40" fmla="*/ 204787 h 423862"/>
                <a:gd name="connsiteX41" fmla="*/ 5157787 w 6024562"/>
                <a:gd name="connsiteY41" fmla="*/ 138112 h 423862"/>
                <a:gd name="connsiteX42" fmla="*/ 5334000 w 6024562"/>
                <a:gd name="connsiteY42" fmla="*/ 147637 h 423862"/>
                <a:gd name="connsiteX43" fmla="*/ 5338762 w 6024562"/>
                <a:gd name="connsiteY43" fmla="*/ 414337 h 423862"/>
                <a:gd name="connsiteX44" fmla="*/ 5472112 w 6024562"/>
                <a:gd name="connsiteY44" fmla="*/ 409575 h 423862"/>
                <a:gd name="connsiteX45" fmla="*/ 5472112 w 6024562"/>
                <a:gd name="connsiteY45" fmla="*/ 195262 h 423862"/>
                <a:gd name="connsiteX46" fmla="*/ 5524500 w 6024562"/>
                <a:gd name="connsiteY46" fmla="*/ 152400 h 423862"/>
                <a:gd name="connsiteX47" fmla="*/ 5705475 w 6024562"/>
                <a:gd name="connsiteY47" fmla="*/ 147637 h 423862"/>
                <a:gd name="connsiteX48" fmla="*/ 5710237 w 6024562"/>
                <a:gd name="connsiteY48" fmla="*/ 409575 h 423862"/>
                <a:gd name="connsiteX49" fmla="*/ 6024562 w 6024562"/>
                <a:gd name="connsiteY49" fmla="*/ 409575 h 423862"/>
                <a:gd name="connsiteX50" fmla="*/ 6019800 w 6024562"/>
                <a:gd name="connsiteY50" fmla="*/ 0 h 423862"/>
                <a:gd name="connsiteX51" fmla="*/ 4762 w 6024562"/>
                <a:gd name="connsiteY51" fmla="*/ 9525 h 423862"/>
                <a:gd name="connsiteX0" fmla="*/ 4762 w 6024562"/>
                <a:gd name="connsiteY0" fmla="*/ 9525 h 419100"/>
                <a:gd name="connsiteX1" fmla="*/ 0 w 6024562"/>
                <a:gd name="connsiteY1" fmla="*/ 404812 h 419100"/>
                <a:gd name="connsiteX2" fmla="*/ 238125 w 6024562"/>
                <a:gd name="connsiteY2" fmla="*/ 414337 h 419100"/>
                <a:gd name="connsiteX3" fmla="*/ 238125 w 6024562"/>
                <a:gd name="connsiteY3" fmla="*/ 214312 h 419100"/>
                <a:gd name="connsiteX4" fmla="*/ 371475 w 6024562"/>
                <a:gd name="connsiteY4" fmla="*/ 138112 h 419100"/>
                <a:gd name="connsiteX5" fmla="*/ 504825 w 6024562"/>
                <a:gd name="connsiteY5" fmla="*/ 219075 h 419100"/>
                <a:gd name="connsiteX6" fmla="*/ 500062 w 6024562"/>
                <a:gd name="connsiteY6" fmla="*/ 409575 h 419100"/>
                <a:gd name="connsiteX7" fmla="*/ 609600 w 6024562"/>
                <a:gd name="connsiteY7" fmla="*/ 414337 h 419100"/>
                <a:gd name="connsiteX8" fmla="*/ 614362 w 6024562"/>
                <a:gd name="connsiteY8" fmla="*/ 214312 h 419100"/>
                <a:gd name="connsiteX9" fmla="*/ 747712 w 6024562"/>
                <a:gd name="connsiteY9" fmla="*/ 157162 h 419100"/>
                <a:gd name="connsiteX10" fmla="*/ 890587 w 6024562"/>
                <a:gd name="connsiteY10" fmla="*/ 214312 h 419100"/>
                <a:gd name="connsiteX11" fmla="*/ 885825 w 6024562"/>
                <a:gd name="connsiteY11" fmla="*/ 404812 h 419100"/>
                <a:gd name="connsiteX12" fmla="*/ 1014412 w 6024562"/>
                <a:gd name="connsiteY12" fmla="*/ 409575 h 419100"/>
                <a:gd name="connsiteX13" fmla="*/ 1019175 w 6024562"/>
                <a:gd name="connsiteY13" fmla="*/ 209550 h 419100"/>
                <a:gd name="connsiteX14" fmla="*/ 1143000 w 6024562"/>
                <a:gd name="connsiteY14" fmla="*/ 147637 h 419100"/>
                <a:gd name="connsiteX15" fmla="*/ 1271587 w 6024562"/>
                <a:gd name="connsiteY15" fmla="*/ 204787 h 419100"/>
                <a:gd name="connsiteX16" fmla="*/ 1266825 w 6024562"/>
                <a:gd name="connsiteY16" fmla="*/ 409575 h 419100"/>
                <a:gd name="connsiteX17" fmla="*/ 1881187 w 6024562"/>
                <a:gd name="connsiteY17" fmla="*/ 409575 h 419100"/>
                <a:gd name="connsiteX18" fmla="*/ 2005012 w 6024562"/>
                <a:gd name="connsiteY18" fmla="*/ 128587 h 419100"/>
                <a:gd name="connsiteX19" fmla="*/ 2128837 w 6024562"/>
                <a:gd name="connsiteY19" fmla="*/ 400050 h 419100"/>
                <a:gd name="connsiteX20" fmla="*/ 2262187 w 6024562"/>
                <a:gd name="connsiteY20" fmla="*/ 147637 h 419100"/>
                <a:gd name="connsiteX21" fmla="*/ 2371725 w 6024562"/>
                <a:gd name="connsiteY21" fmla="*/ 414337 h 419100"/>
                <a:gd name="connsiteX22" fmla="*/ 2514600 w 6024562"/>
                <a:gd name="connsiteY22" fmla="*/ 152400 h 419100"/>
                <a:gd name="connsiteX23" fmla="*/ 2624138 w 6024562"/>
                <a:gd name="connsiteY23" fmla="*/ 419100 h 419100"/>
                <a:gd name="connsiteX24" fmla="*/ 3305175 w 6024562"/>
                <a:gd name="connsiteY24" fmla="*/ 404812 h 419100"/>
                <a:gd name="connsiteX25" fmla="*/ 3362325 w 6024562"/>
                <a:gd name="connsiteY25" fmla="*/ 157162 h 419100"/>
                <a:gd name="connsiteX26" fmla="*/ 3509962 w 6024562"/>
                <a:gd name="connsiteY26" fmla="*/ 157162 h 419100"/>
                <a:gd name="connsiteX27" fmla="*/ 3571875 w 6024562"/>
                <a:gd name="connsiteY27" fmla="*/ 395287 h 419100"/>
                <a:gd name="connsiteX28" fmla="*/ 3633787 w 6024562"/>
                <a:gd name="connsiteY28" fmla="*/ 152400 h 419100"/>
                <a:gd name="connsiteX29" fmla="*/ 3771900 w 6024562"/>
                <a:gd name="connsiteY29" fmla="*/ 147637 h 419100"/>
                <a:gd name="connsiteX30" fmla="*/ 3838575 w 6024562"/>
                <a:gd name="connsiteY30" fmla="*/ 414337 h 419100"/>
                <a:gd name="connsiteX31" fmla="*/ 3910012 w 6024562"/>
                <a:gd name="connsiteY31" fmla="*/ 147637 h 419100"/>
                <a:gd name="connsiteX32" fmla="*/ 4052887 w 6024562"/>
                <a:gd name="connsiteY32" fmla="*/ 157162 h 419100"/>
                <a:gd name="connsiteX33" fmla="*/ 4114800 w 6024562"/>
                <a:gd name="connsiteY33" fmla="*/ 414337 h 419100"/>
                <a:gd name="connsiteX34" fmla="*/ 4757737 w 6024562"/>
                <a:gd name="connsiteY34" fmla="*/ 414337 h 419100"/>
                <a:gd name="connsiteX35" fmla="*/ 4752975 w 6024562"/>
                <a:gd name="connsiteY35" fmla="*/ 190500 h 419100"/>
                <a:gd name="connsiteX36" fmla="*/ 4805362 w 6024562"/>
                <a:gd name="connsiteY36" fmla="*/ 142875 h 419100"/>
                <a:gd name="connsiteX37" fmla="*/ 4976812 w 6024562"/>
                <a:gd name="connsiteY37" fmla="*/ 147637 h 419100"/>
                <a:gd name="connsiteX38" fmla="*/ 4976812 w 6024562"/>
                <a:gd name="connsiteY38" fmla="*/ 409575 h 419100"/>
                <a:gd name="connsiteX39" fmla="*/ 5110162 w 6024562"/>
                <a:gd name="connsiteY39" fmla="*/ 409575 h 419100"/>
                <a:gd name="connsiteX40" fmla="*/ 5110162 w 6024562"/>
                <a:gd name="connsiteY40" fmla="*/ 204787 h 419100"/>
                <a:gd name="connsiteX41" fmla="*/ 5157787 w 6024562"/>
                <a:gd name="connsiteY41" fmla="*/ 138112 h 419100"/>
                <a:gd name="connsiteX42" fmla="*/ 5334000 w 6024562"/>
                <a:gd name="connsiteY42" fmla="*/ 147637 h 419100"/>
                <a:gd name="connsiteX43" fmla="*/ 5338762 w 6024562"/>
                <a:gd name="connsiteY43" fmla="*/ 414337 h 419100"/>
                <a:gd name="connsiteX44" fmla="*/ 5472112 w 6024562"/>
                <a:gd name="connsiteY44" fmla="*/ 409575 h 419100"/>
                <a:gd name="connsiteX45" fmla="*/ 5472112 w 6024562"/>
                <a:gd name="connsiteY45" fmla="*/ 195262 h 419100"/>
                <a:gd name="connsiteX46" fmla="*/ 5524500 w 6024562"/>
                <a:gd name="connsiteY46" fmla="*/ 152400 h 419100"/>
                <a:gd name="connsiteX47" fmla="*/ 5705475 w 6024562"/>
                <a:gd name="connsiteY47" fmla="*/ 147637 h 419100"/>
                <a:gd name="connsiteX48" fmla="*/ 5710237 w 6024562"/>
                <a:gd name="connsiteY48" fmla="*/ 409575 h 419100"/>
                <a:gd name="connsiteX49" fmla="*/ 6024562 w 6024562"/>
                <a:gd name="connsiteY49" fmla="*/ 409575 h 419100"/>
                <a:gd name="connsiteX50" fmla="*/ 6019800 w 6024562"/>
                <a:gd name="connsiteY50" fmla="*/ 0 h 419100"/>
                <a:gd name="connsiteX51" fmla="*/ 4762 w 6024562"/>
                <a:gd name="connsiteY51" fmla="*/ 9525 h 419100"/>
                <a:gd name="connsiteX0" fmla="*/ 4762 w 6024562"/>
                <a:gd name="connsiteY0" fmla="*/ 9525 h 414337"/>
                <a:gd name="connsiteX1" fmla="*/ 0 w 6024562"/>
                <a:gd name="connsiteY1" fmla="*/ 404812 h 414337"/>
                <a:gd name="connsiteX2" fmla="*/ 238125 w 6024562"/>
                <a:gd name="connsiteY2" fmla="*/ 414337 h 414337"/>
                <a:gd name="connsiteX3" fmla="*/ 238125 w 6024562"/>
                <a:gd name="connsiteY3" fmla="*/ 214312 h 414337"/>
                <a:gd name="connsiteX4" fmla="*/ 371475 w 6024562"/>
                <a:gd name="connsiteY4" fmla="*/ 138112 h 414337"/>
                <a:gd name="connsiteX5" fmla="*/ 504825 w 6024562"/>
                <a:gd name="connsiteY5" fmla="*/ 219075 h 414337"/>
                <a:gd name="connsiteX6" fmla="*/ 500062 w 6024562"/>
                <a:gd name="connsiteY6" fmla="*/ 409575 h 414337"/>
                <a:gd name="connsiteX7" fmla="*/ 609600 w 6024562"/>
                <a:gd name="connsiteY7" fmla="*/ 414337 h 414337"/>
                <a:gd name="connsiteX8" fmla="*/ 614362 w 6024562"/>
                <a:gd name="connsiteY8" fmla="*/ 214312 h 414337"/>
                <a:gd name="connsiteX9" fmla="*/ 747712 w 6024562"/>
                <a:gd name="connsiteY9" fmla="*/ 157162 h 414337"/>
                <a:gd name="connsiteX10" fmla="*/ 890587 w 6024562"/>
                <a:gd name="connsiteY10" fmla="*/ 214312 h 414337"/>
                <a:gd name="connsiteX11" fmla="*/ 885825 w 6024562"/>
                <a:gd name="connsiteY11" fmla="*/ 404812 h 414337"/>
                <a:gd name="connsiteX12" fmla="*/ 1014412 w 6024562"/>
                <a:gd name="connsiteY12" fmla="*/ 409575 h 414337"/>
                <a:gd name="connsiteX13" fmla="*/ 1019175 w 6024562"/>
                <a:gd name="connsiteY13" fmla="*/ 209550 h 414337"/>
                <a:gd name="connsiteX14" fmla="*/ 1143000 w 6024562"/>
                <a:gd name="connsiteY14" fmla="*/ 147637 h 414337"/>
                <a:gd name="connsiteX15" fmla="*/ 1271587 w 6024562"/>
                <a:gd name="connsiteY15" fmla="*/ 204787 h 414337"/>
                <a:gd name="connsiteX16" fmla="*/ 1266825 w 6024562"/>
                <a:gd name="connsiteY16" fmla="*/ 409575 h 414337"/>
                <a:gd name="connsiteX17" fmla="*/ 1881187 w 6024562"/>
                <a:gd name="connsiteY17" fmla="*/ 409575 h 414337"/>
                <a:gd name="connsiteX18" fmla="*/ 2005012 w 6024562"/>
                <a:gd name="connsiteY18" fmla="*/ 128587 h 414337"/>
                <a:gd name="connsiteX19" fmla="*/ 2128837 w 6024562"/>
                <a:gd name="connsiteY19" fmla="*/ 400050 h 414337"/>
                <a:gd name="connsiteX20" fmla="*/ 2262187 w 6024562"/>
                <a:gd name="connsiteY20" fmla="*/ 147637 h 414337"/>
                <a:gd name="connsiteX21" fmla="*/ 2371725 w 6024562"/>
                <a:gd name="connsiteY21" fmla="*/ 414337 h 414337"/>
                <a:gd name="connsiteX22" fmla="*/ 2514600 w 6024562"/>
                <a:gd name="connsiteY22" fmla="*/ 152400 h 414337"/>
                <a:gd name="connsiteX23" fmla="*/ 2624138 w 6024562"/>
                <a:gd name="connsiteY23" fmla="*/ 409575 h 414337"/>
                <a:gd name="connsiteX24" fmla="*/ 3305175 w 6024562"/>
                <a:gd name="connsiteY24" fmla="*/ 404812 h 414337"/>
                <a:gd name="connsiteX25" fmla="*/ 3362325 w 6024562"/>
                <a:gd name="connsiteY25" fmla="*/ 157162 h 414337"/>
                <a:gd name="connsiteX26" fmla="*/ 3509962 w 6024562"/>
                <a:gd name="connsiteY26" fmla="*/ 157162 h 414337"/>
                <a:gd name="connsiteX27" fmla="*/ 3571875 w 6024562"/>
                <a:gd name="connsiteY27" fmla="*/ 395287 h 414337"/>
                <a:gd name="connsiteX28" fmla="*/ 3633787 w 6024562"/>
                <a:gd name="connsiteY28" fmla="*/ 152400 h 414337"/>
                <a:gd name="connsiteX29" fmla="*/ 3771900 w 6024562"/>
                <a:gd name="connsiteY29" fmla="*/ 147637 h 414337"/>
                <a:gd name="connsiteX30" fmla="*/ 3838575 w 6024562"/>
                <a:gd name="connsiteY30" fmla="*/ 414337 h 414337"/>
                <a:gd name="connsiteX31" fmla="*/ 3910012 w 6024562"/>
                <a:gd name="connsiteY31" fmla="*/ 147637 h 414337"/>
                <a:gd name="connsiteX32" fmla="*/ 4052887 w 6024562"/>
                <a:gd name="connsiteY32" fmla="*/ 157162 h 414337"/>
                <a:gd name="connsiteX33" fmla="*/ 4114800 w 6024562"/>
                <a:gd name="connsiteY33" fmla="*/ 414337 h 414337"/>
                <a:gd name="connsiteX34" fmla="*/ 4757737 w 6024562"/>
                <a:gd name="connsiteY34" fmla="*/ 414337 h 414337"/>
                <a:gd name="connsiteX35" fmla="*/ 4752975 w 6024562"/>
                <a:gd name="connsiteY35" fmla="*/ 190500 h 414337"/>
                <a:gd name="connsiteX36" fmla="*/ 4805362 w 6024562"/>
                <a:gd name="connsiteY36" fmla="*/ 142875 h 414337"/>
                <a:gd name="connsiteX37" fmla="*/ 4976812 w 6024562"/>
                <a:gd name="connsiteY37" fmla="*/ 147637 h 414337"/>
                <a:gd name="connsiteX38" fmla="*/ 4976812 w 6024562"/>
                <a:gd name="connsiteY38" fmla="*/ 409575 h 414337"/>
                <a:gd name="connsiteX39" fmla="*/ 5110162 w 6024562"/>
                <a:gd name="connsiteY39" fmla="*/ 409575 h 414337"/>
                <a:gd name="connsiteX40" fmla="*/ 5110162 w 6024562"/>
                <a:gd name="connsiteY40" fmla="*/ 204787 h 414337"/>
                <a:gd name="connsiteX41" fmla="*/ 5157787 w 6024562"/>
                <a:gd name="connsiteY41" fmla="*/ 138112 h 414337"/>
                <a:gd name="connsiteX42" fmla="*/ 5334000 w 6024562"/>
                <a:gd name="connsiteY42" fmla="*/ 147637 h 414337"/>
                <a:gd name="connsiteX43" fmla="*/ 5338762 w 6024562"/>
                <a:gd name="connsiteY43" fmla="*/ 414337 h 414337"/>
                <a:gd name="connsiteX44" fmla="*/ 5472112 w 6024562"/>
                <a:gd name="connsiteY44" fmla="*/ 409575 h 414337"/>
                <a:gd name="connsiteX45" fmla="*/ 5472112 w 6024562"/>
                <a:gd name="connsiteY45" fmla="*/ 195262 h 414337"/>
                <a:gd name="connsiteX46" fmla="*/ 5524500 w 6024562"/>
                <a:gd name="connsiteY46" fmla="*/ 152400 h 414337"/>
                <a:gd name="connsiteX47" fmla="*/ 5705475 w 6024562"/>
                <a:gd name="connsiteY47" fmla="*/ 147637 h 414337"/>
                <a:gd name="connsiteX48" fmla="*/ 5710237 w 6024562"/>
                <a:gd name="connsiteY48" fmla="*/ 409575 h 414337"/>
                <a:gd name="connsiteX49" fmla="*/ 6024562 w 6024562"/>
                <a:gd name="connsiteY49" fmla="*/ 409575 h 414337"/>
                <a:gd name="connsiteX50" fmla="*/ 6019800 w 6024562"/>
                <a:gd name="connsiteY50" fmla="*/ 0 h 414337"/>
                <a:gd name="connsiteX51" fmla="*/ 4762 w 6024562"/>
                <a:gd name="connsiteY51" fmla="*/ 9525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24562" h="414337">
                  <a:moveTo>
                    <a:pt x="4762" y="9525"/>
                  </a:moveTo>
                  <a:cubicBezTo>
                    <a:pt x="3175" y="141287"/>
                    <a:pt x="1587" y="273050"/>
                    <a:pt x="0" y="404812"/>
                  </a:cubicBezTo>
                  <a:lnTo>
                    <a:pt x="238125" y="414337"/>
                  </a:lnTo>
                  <a:lnTo>
                    <a:pt x="238125" y="214312"/>
                  </a:lnTo>
                  <a:lnTo>
                    <a:pt x="371475" y="138112"/>
                  </a:lnTo>
                  <a:lnTo>
                    <a:pt x="504825" y="219075"/>
                  </a:lnTo>
                  <a:lnTo>
                    <a:pt x="500062" y="409575"/>
                  </a:lnTo>
                  <a:lnTo>
                    <a:pt x="609600" y="414337"/>
                  </a:lnTo>
                  <a:lnTo>
                    <a:pt x="614362" y="214312"/>
                  </a:lnTo>
                  <a:lnTo>
                    <a:pt x="747712" y="157162"/>
                  </a:lnTo>
                  <a:lnTo>
                    <a:pt x="890587" y="214312"/>
                  </a:lnTo>
                  <a:lnTo>
                    <a:pt x="885825" y="404812"/>
                  </a:lnTo>
                  <a:lnTo>
                    <a:pt x="1014412" y="409575"/>
                  </a:lnTo>
                  <a:lnTo>
                    <a:pt x="1019175" y="209550"/>
                  </a:lnTo>
                  <a:lnTo>
                    <a:pt x="1143000" y="147637"/>
                  </a:lnTo>
                  <a:lnTo>
                    <a:pt x="1271587" y="204787"/>
                  </a:lnTo>
                  <a:lnTo>
                    <a:pt x="1266825" y="409575"/>
                  </a:lnTo>
                  <a:lnTo>
                    <a:pt x="1881187" y="409575"/>
                  </a:lnTo>
                  <a:lnTo>
                    <a:pt x="2005012" y="128587"/>
                  </a:lnTo>
                  <a:lnTo>
                    <a:pt x="2128837" y="400050"/>
                  </a:lnTo>
                  <a:lnTo>
                    <a:pt x="2262187" y="147637"/>
                  </a:lnTo>
                  <a:lnTo>
                    <a:pt x="2371725" y="414337"/>
                  </a:lnTo>
                  <a:lnTo>
                    <a:pt x="2514600" y="152400"/>
                  </a:lnTo>
                  <a:lnTo>
                    <a:pt x="2624138" y="409575"/>
                  </a:lnTo>
                  <a:lnTo>
                    <a:pt x="3305175" y="404812"/>
                  </a:lnTo>
                  <a:lnTo>
                    <a:pt x="3362325" y="157162"/>
                  </a:lnTo>
                  <a:lnTo>
                    <a:pt x="3509962" y="157162"/>
                  </a:lnTo>
                  <a:lnTo>
                    <a:pt x="3571875" y="395287"/>
                  </a:lnTo>
                  <a:lnTo>
                    <a:pt x="3633787" y="152400"/>
                  </a:lnTo>
                  <a:lnTo>
                    <a:pt x="3771900" y="147637"/>
                  </a:lnTo>
                  <a:lnTo>
                    <a:pt x="3838575" y="414337"/>
                  </a:lnTo>
                  <a:lnTo>
                    <a:pt x="3910012" y="147637"/>
                  </a:lnTo>
                  <a:lnTo>
                    <a:pt x="4052887" y="157162"/>
                  </a:lnTo>
                  <a:lnTo>
                    <a:pt x="4114800" y="414337"/>
                  </a:lnTo>
                  <a:lnTo>
                    <a:pt x="4757737" y="414337"/>
                  </a:lnTo>
                  <a:lnTo>
                    <a:pt x="4752975" y="190500"/>
                  </a:lnTo>
                  <a:lnTo>
                    <a:pt x="4805362" y="142875"/>
                  </a:lnTo>
                  <a:lnTo>
                    <a:pt x="4976812" y="147637"/>
                  </a:lnTo>
                  <a:lnTo>
                    <a:pt x="4976812" y="409575"/>
                  </a:lnTo>
                  <a:lnTo>
                    <a:pt x="5110162" y="409575"/>
                  </a:lnTo>
                  <a:lnTo>
                    <a:pt x="5110162" y="204787"/>
                  </a:lnTo>
                  <a:lnTo>
                    <a:pt x="5157787" y="138112"/>
                  </a:lnTo>
                  <a:lnTo>
                    <a:pt x="5334000" y="147637"/>
                  </a:lnTo>
                  <a:cubicBezTo>
                    <a:pt x="5335587" y="236537"/>
                    <a:pt x="5337175" y="325437"/>
                    <a:pt x="5338762" y="414337"/>
                  </a:cubicBezTo>
                  <a:lnTo>
                    <a:pt x="5472112" y="409575"/>
                  </a:lnTo>
                  <a:lnTo>
                    <a:pt x="5472112" y="195262"/>
                  </a:lnTo>
                  <a:lnTo>
                    <a:pt x="5524500" y="152400"/>
                  </a:lnTo>
                  <a:lnTo>
                    <a:pt x="5705475" y="147637"/>
                  </a:lnTo>
                  <a:cubicBezTo>
                    <a:pt x="5707062" y="234950"/>
                    <a:pt x="5708650" y="322262"/>
                    <a:pt x="5710237" y="409575"/>
                  </a:cubicBezTo>
                  <a:lnTo>
                    <a:pt x="6024562" y="409575"/>
                  </a:lnTo>
                  <a:cubicBezTo>
                    <a:pt x="6022975" y="273050"/>
                    <a:pt x="6021387" y="136525"/>
                    <a:pt x="6019800" y="0"/>
                  </a:cubicBezTo>
                  <a:lnTo>
                    <a:pt x="4762" y="9525"/>
                  </a:lnTo>
                  <a:close/>
                </a:path>
              </a:pathLst>
            </a:custGeom>
            <a:solidFill>
              <a:srgbClr val="92D050"/>
            </a:solidFill>
            <a:ln w="38100">
              <a:noFill/>
              <a:round/>
              <a:headEnd/>
              <a:tailEnd/>
            </a:ln>
          </p:spPr>
          <p:txBody>
            <a:bodyPr wrap="none" rtlCol="0" anchor="ctr"/>
            <a:lstStyle/>
            <a:p>
              <a:pPr algn="ctr"/>
              <a:endParaRPr lang="en-US"/>
            </a:p>
          </p:txBody>
        </p:sp>
        <p:sp>
          <p:nvSpPr>
            <p:cNvPr id="6" name="Rectangle 5"/>
            <p:cNvSpPr/>
            <p:nvPr/>
          </p:nvSpPr>
          <p:spPr bwMode="auto">
            <a:xfrm>
              <a:off x="1561763" y="2873765"/>
              <a:ext cx="6020474" cy="1771063"/>
            </a:xfrm>
            <a:prstGeom prst="rect">
              <a:avLst/>
            </a:prstGeom>
            <a:solidFill>
              <a:srgbClr val="92D050"/>
            </a:solidFill>
            <a:ln w="38100">
              <a:noFill/>
              <a:round/>
              <a:headEnd/>
              <a:tailEnd/>
            </a:ln>
          </p:spPr>
          <p:txBody>
            <a:bodyPr wrap="none" rtlCol="0" anchor="ctr"/>
            <a:lstStyle/>
            <a:p>
              <a:pPr algn="ctr"/>
              <a:endParaRPr lang="en-US"/>
            </a:p>
          </p:txBody>
        </p:sp>
        <p:cxnSp>
          <p:nvCxnSpPr>
            <p:cNvPr id="8" name="Straight Connector 7"/>
            <p:cNvCxnSpPr/>
            <p:nvPr/>
          </p:nvCxnSpPr>
          <p:spPr bwMode="auto">
            <a:xfrm>
              <a:off x="1561763" y="3689968"/>
              <a:ext cx="602047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23" name="Straight Connector 22"/>
            <p:cNvCxnSpPr/>
            <p:nvPr/>
          </p:nvCxnSpPr>
          <p:spPr bwMode="auto">
            <a:xfrm>
              <a:off x="4567952" y="3689969"/>
              <a:ext cx="0" cy="134692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25" name="Straight Connector 24"/>
            <p:cNvCxnSpPr/>
            <p:nvPr/>
          </p:nvCxnSpPr>
          <p:spPr bwMode="auto">
            <a:xfrm>
              <a:off x="6096000" y="3689969"/>
              <a:ext cx="0" cy="134692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0" name="Straight Connector 29"/>
            <p:cNvCxnSpPr/>
            <p:nvPr/>
          </p:nvCxnSpPr>
          <p:spPr bwMode="auto">
            <a:xfrm>
              <a:off x="3048000" y="3689969"/>
              <a:ext cx="0" cy="1346922"/>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59" name="TextBox 58"/>
            <p:cNvSpPr txBox="1"/>
            <p:nvPr/>
          </p:nvSpPr>
          <p:spPr bwMode="auto">
            <a:xfrm>
              <a:off x="1553701" y="3902496"/>
              <a:ext cx="1499129" cy="646331"/>
            </a:xfrm>
            <a:prstGeom prst="rect">
              <a:avLst/>
            </a:prstGeom>
            <a:noFill/>
            <a:ln w="12700">
              <a:noFill/>
              <a:miter lim="800000"/>
              <a:headEnd type="none" w="sm" len="sm"/>
              <a:tailEnd type="none" w="sm" len="sm"/>
            </a:ln>
          </p:spPr>
          <p:txBody>
            <a:bodyPr wrap="none" rtlCol="0">
              <a:spAutoFit/>
            </a:bodyPr>
            <a:lstStyle/>
            <a:p>
              <a:pPr algn="ctr"/>
              <a:r>
                <a:rPr lang="en-US" sz="1200" b="1" dirty="0" smtClean="0">
                  <a:solidFill>
                    <a:srgbClr val="FF0000"/>
                  </a:solidFill>
                  <a:latin typeface="Arial" charset="0"/>
                </a:rPr>
                <a:t>Planetary</a:t>
              </a:r>
              <a:r>
                <a:rPr lang="en-US" sz="1200" b="1" dirty="0" smtClean="0">
                  <a:solidFill>
                    <a:srgbClr val="0033CC"/>
                  </a:solidFill>
                  <a:latin typeface="Arial" charset="0"/>
                </a:rPr>
                <a:t> Science</a:t>
              </a:r>
              <a:endParaRPr lang="en-US" sz="1200" b="1" dirty="0">
                <a:solidFill>
                  <a:srgbClr val="0033CC"/>
                </a:solidFill>
                <a:latin typeface="Arial" charset="0"/>
              </a:endParaRPr>
            </a:p>
            <a:p>
              <a:pPr algn="ctr"/>
              <a:r>
                <a:rPr lang="en-US" sz="1200" b="1" dirty="0">
                  <a:solidFill>
                    <a:srgbClr val="0033CC"/>
                  </a:solidFill>
                  <a:latin typeface="Arial" charset="0"/>
                </a:rPr>
                <a:t>Data</a:t>
              </a:r>
            </a:p>
            <a:p>
              <a:pPr algn="ctr"/>
              <a:r>
                <a:rPr lang="en-US" sz="1200" b="1" dirty="0">
                  <a:solidFill>
                    <a:srgbClr val="0033CC"/>
                  </a:solidFill>
                  <a:latin typeface="Arial" charset="0"/>
                </a:rPr>
                <a:t>Binding</a:t>
              </a:r>
            </a:p>
          </p:txBody>
        </p:sp>
        <p:sp>
          <p:nvSpPr>
            <p:cNvPr id="60" name="TextBox 59"/>
            <p:cNvSpPr txBox="1"/>
            <p:nvPr/>
          </p:nvSpPr>
          <p:spPr bwMode="auto">
            <a:xfrm>
              <a:off x="3045531" y="3902496"/>
              <a:ext cx="1576072" cy="461665"/>
            </a:xfrm>
            <a:prstGeom prst="rect">
              <a:avLst/>
            </a:prstGeom>
            <a:noFill/>
            <a:ln w="12700">
              <a:noFill/>
              <a:miter lim="800000"/>
              <a:headEnd type="none" w="sm" len="sm"/>
              <a:tailEnd type="none" w="sm" len="sm"/>
            </a:ln>
          </p:spPr>
          <p:txBody>
            <a:bodyPr wrap="none" rtlCol="0">
              <a:spAutoFit/>
            </a:bodyPr>
            <a:lstStyle/>
            <a:p>
              <a:pPr algn="ctr"/>
              <a:r>
                <a:rPr lang="en-US" sz="1200" b="1" dirty="0">
                  <a:solidFill>
                    <a:srgbClr val="FF0000"/>
                  </a:solidFill>
                  <a:latin typeface="Arial" charset="0"/>
                </a:rPr>
                <a:t>Earth Science </a:t>
              </a:r>
              <a:r>
                <a:rPr lang="en-US" sz="1200" b="1" dirty="0" smtClean="0">
                  <a:solidFill>
                    <a:srgbClr val="0033CC"/>
                  </a:solidFill>
                  <a:latin typeface="Arial" charset="0"/>
                </a:rPr>
                <a:t>Data</a:t>
              </a:r>
              <a:endParaRPr lang="en-US" sz="1200" b="1" dirty="0">
                <a:solidFill>
                  <a:srgbClr val="0033CC"/>
                </a:solidFill>
                <a:latin typeface="Arial" charset="0"/>
              </a:endParaRPr>
            </a:p>
            <a:p>
              <a:pPr algn="ctr"/>
              <a:r>
                <a:rPr lang="en-US" sz="1200" b="1" dirty="0">
                  <a:solidFill>
                    <a:srgbClr val="0033CC"/>
                  </a:solidFill>
                  <a:latin typeface="Arial" charset="0"/>
                </a:rPr>
                <a:t>Binding</a:t>
              </a:r>
            </a:p>
          </p:txBody>
        </p:sp>
        <p:sp>
          <p:nvSpPr>
            <p:cNvPr id="61" name="TextBox 60"/>
            <p:cNvSpPr txBox="1"/>
            <p:nvPr/>
          </p:nvSpPr>
          <p:spPr bwMode="auto">
            <a:xfrm>
              <a:off x="4728323" y="3902496"/>
              <a:ext cx="1279517" cy="646331"/>
            </a:xfrm>
            <a:prstGeom prst="rect">
              <a:avLst/>
            </a:prstGeom>
            <a:noFill/>
            <a:ln w="12700">
              <a:noFill/>
              <a:miter lim="800000"/>
              <a:headEnd type="none" w="sm" len="sm"/>
              <a:tailEnd type="none" w="sm" len="sm"/>
            </a:ln>
          </p:spPr>
          <p:txBody>
            <a:bodyPr wrap="none" rtlCol="0">
              <a:spAutoFit/>
            </a:bodyPr>
            <a:lstStyle/>
            <a:p>
              <a:pPr algn="ctr"/>
              <a:r>
                <a:rPr lang="en-US" sz="1200" b="1" dirty="0">
                  <a:solidFill>
                    <a:srgbClr val="0033CC"/>
                  </a:solidFill>
                  <a:latin typeface="Arial" charset="0"/>
                </a:rPr>
                <a:t>Mission </a:t>
              </a:r>
            </a:p>
            <a:p>
              <a:pPr algn="ctr"/>
              <a:r>
                <a:rPr lang="en-US" sz="1200" b="1" dirty="0">
                  <a:solidFill>
                    <a:srgbClr val="0033CC"/>
                  </a:solidFill>
                  <a:latin typeface="Arial" charset="0"/>
                </a:rPr>
                <a:t>Housekeeping </a:t>
              </a:r>
            </a:p>
            <a:p>
              <a:pPr algn="ctr"/>
              <a:r>
                <a:rPr lang="en-US" sz="1200" b="1" dirty="0">
                  <a:solidFill>
                    <a:srgbClr val="0033CC"/>
                  </a:solidFill>
                  <a:latin typeface="Arial" charset="0"/>
                </a:rPr>
                <a:t>Binding</a:t>
              </a:r>
            </a:p>
          </p:txBody>
        </p:sp>
        <p:sp>
          <p:nvSpPr>
            <p:cNvPr id="62" name="TextBox 61"/>
            <p:cNvSpPr txBox="1"/>
            <p:nvPr/>
          </p:nvSpPr>
          <p:spPr bwMode="auto">
            <a:xfrm>
              <a:off x="6321363" y="3902496"/>
              <a:ext cx="995785" cy="646331"/>
            </a:xfrm>
            <a:prstGeom prst="rect">
              <a:avLst/>
            </a:prstGeom>
            <a:noFill/>
            <a:ln w="12700">
              <a:noFill/>
              <a:miter lim="800000"/>
              <a:headEnd type="none" w="sm" len="sm"/>
              <a:tailEnd type="none" w="sm" len="sm"/>
            </a:ln>
          </p:spPr>
          <p:txBody>
            <a:bodyPr wrap="none" rtlCol="0">
              <a:spAutoFit/>
            </a:bodyPr>
            <a:lstStyle/>
            <a:p>
              <a:pPr algn="ctr"/>
              <a:r>
                <a:rPr lang="en-US" sz="1200" b="1" dirty="0" smtClean="0">
                  <a:solidFill>
                    <a:srgbClr val="FF0000"/>
                  </a:solidFill>
                  <a:latin typeface="Arial" charset="0"/>
                </a:rPr>
                <a:t>Astronomy</a:t>
              </a:r>
            </a:p>
            <a:p>
              <a:pPr algn="ctr"/>
              <a:r>
                <a:rPr lang="en-US" sz="1200" b="1" dirty="0" smtClean="0">
                  <a:solidFill>
                    <a:srgbClr val="FF0000"/>
                  </a:solidFill>
                  <a:latin typeface="Arial" charset="0"/>
                </a:rPr>
                <a:t>Data</a:t>
              </a:r>
            </a:p>
            <a:p>
              <a:pPr algn="ctr"/>
              <a:r>
                <a:rPr lang="en-US" sz="1200" b="1" dirty="0" smtClean="0">
                  <a:solidFill>
                    <a:srgbClr val="0033CC"/>
                  </a:solidFill>
                  <a:latin typeface="Arial" charset="0"/>
                </a:rPr>
                <a:t>Binding</a:t>
              </a:r>
              <a:endParaRPr lang="en-US" sz="1200" b="1" dirty="0">
                <a:solidFill>
                  <a:srgbClr val="0033CC"/>
                </a:solidFill>
                <a:latin typeface="Arial" charset="0"/>
              </a:endParaRPr>
            </a:p>
          </p:txBody>
        </p:sp>
        <p:sp>
          <p:nvSpPr>
            <p:cNvPr id="95" name="TextBox 94"/>
            <p:cNvSpPr txBox="1"/>
            <p:nvPr/>
          </p:nvSpPr>
          <p:spPr bwMode="auto">
            <a:xfrm>
              <a:off x="3575110" y="3194322"/>
              <a:ext cx="2091341" cy="276998"/>
            </a:xfrm>
            <a:prstGeom prst="rect">
              <a:avLst/>
            </a:prstGeom>
            <a:noFill/>
            <a:ln w="12700">
              <a:noFill/>
              <a:miter lim="800000"/>
              <a:headEnd type="none" w="sm" len="sm"/>
              <a:tailEnd type="none" w="sm" len="sm"/>
            </a:ln>
          </p:spPr>
          <p:txBody>
            <a:bodyPr wrap="none" rtlCol="0">
              <a:spAutoFit/>
            </a:bodyPr>
            <a:lstStyle/>
            <a:p>
              <a:r>
                <a:rPr lang="en-US" sz="1200" b="1" dirty="0">
                  <a:solidFill>
                    <a:srgbClr val="0033CC"/>
                  </a:solidFill>
                  <a:latin typeface="Arial" charset="0"/>
                </a:rPr>
                <a:t>Archive Abstraction Layer</a:t>
              </a:r>
            </a:p>
          </p:txBody>
        </p:sp>
        <p:cxnSp>
          <p:nvCxnSpPr>
            <p:cNvPr id="106" name="Straight Connector 105"/>
            <p:cNvCxnSpPr/>
            <p:nvPr/>
          </p:nvCxnSpPr>
          <p:spPr bwMode="auto">
            <a:xfrm>
              <a:off x="1561763" y="2880007"/>
              <a:ext cx="602047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sp>
        <p:nvSpPr>
          <p:cNvPr id="3" name="Rounded Rectangular Callout 2"/>
          <p:cNvSpPr/>
          <p:nvPr/>
        </p:nvSpPr>
        <p:spPr bwMode="auto">
          <a:xfrm>
            <a:off x="73706" y="1593683"/>
            <a:ext cx="1055005" cy="1060252"/>
          </a:xfrm>
          <a:prstGeom prst="wedgeRoundRectCallout">
            <a:avLst>
              <a:gd name="adj1" fmla="val 113896"/>
              <a:gd name="adj2" fmla="val -3250"/>
              <a:gd name="adj3" fmla="val 16667"/>
            </a:avLst>
          </a:prstGeom>
          <a:solidFill>
            <a:schemeClr val="accent1">
              <a:lumMod val="75000"/>
            </a:schemeClr>
          </a:solidFill>
          <a:ln w="38100">
            <a:noFill/>
            <a:round/>
            <a:headEnd/>
            <a:tailEnd/>
          </a:ln>
        </p:spPr>
        <p:txBody>
          <a:bodyPr wrap="none" rtlCol="0" anchor="ctr"/>
          <a:lstStyle/>
          <a:p>
            <a:pPr algn="ctr"/>
            <a:r>
              <a:rPr lang="en-US" sz="2000" dirty="0">
                <a:solidFill>
                  <a:schemeClr val="bg1"/>
                </a:solidFill>
                <a:latin typeface="+mn-lt"/>
              </a:rPr>
              <a:t>PAIS</a:t>
            </a:r>
          </a:p>
          <a:p>
            <a:pPr algn="ctr"/>
            <a:r>
              <a:rPr lang="en-US" sz="2000" dirty="0">
                <a:solidFill>
                  <a:schemeClr val="bg1"/>
                </a:solidFill>
                <a:latin typeface="+mn-lt"/>
              </a:rPr>
              <a:t>PAIP</a:t>
            </a:r>
          </a:p>
        </p:txBody>
      </p:sp>
      <p:sp>
        <p:nvSpPr>
          <p:cNvPr id="78" name="Rounded Rectangular Callout 77"/>
          <p:cNvSpPr/>
          <p:nvPr/>
        </p:nvSpPr>
        <p:spPr bwMode="auto">
          <a:xfrm>
            <a:off x="7309311" y="1507525"/>
            <a:ext cx="1055005" cy="1060252"/>
          </a:xfrm>
          <a:prstGeom prst="wedgeRoundRectCallout">
            <a:avLst>
              <a:gd name="adj1" fmla="val -103214"/>
              <a:gd name="adj2" fmla="val 8705"/>
              <a:gd name="adj3" fmla="val 16667"/>
            </a:avLst>
          </a:prstGeom>
          <a:solidFill>
            <a:schemeClr val="accent1">
              <a:lumMod val="75000"/>
            </a:schemeClr>
          </a:solidFill>
          <a:ln w="38100">
            <a:noFill/>
            <a:round/>
            <a:headEnd/>
            <a:tailEnd/>
          </a:ln>
        </p:spPr>
        <p:txBody>
          <a:bodyPr wrap="none" rtlCol="0" anchor="ctr"/>
          <a:lstStyle/>
          <a:p>
            <a:pPr algn="ctr"/>
            <a:r>
              <a:rPr lang="en-US" sz="2000" dirty="0">
                <a:solidFill>
                  <a:schemeClr val="bg1"/>
                </a:solidFill>
                <a:latin typeface="+mn-lt"/>
              </a:rPr>
              <a:t>CAIS</a:t>
            </a:r>
          </a:p>
          <a:p>
            <a:pPr algn="ctr"/>
            <a:r>
              <a:rPr lang="en-US" sz="2000" dirty="0">
                <a:solidFill>
                  <a:schemeClr val="bg1"/>
                </a:solidFill>
                <a:latin typeface="+mn-lt"/>
              </a:rPr>
              <a:t>CAIP</a:t>
            </a:r>
          </a:p>
        </p:txBody>
      </p:sp>
      <p:sp>
        <p:nvSpPr>
          <p:cNvPr id="79" name="Rounded Rectangular Callout 78"/>
          <p:cNvSpPr/>
          <p:nvPr/>
        </p:nvSpPr>
        <p:spPr bwMode="auto">
          <a:xfrm>
            <a:off x="7272387" y="2796290"/>
            <a:ext cx="1748091" cy="1060252"/>
          </a:xfrm>
          <a:prstGeom prst="wedgeRoundRectCallout">
            <a:avLst>
              <a:gd name="adj1" fmla="val -165859"/>
              <a:gd name="adj2" fmla="val -7519"/>
              <a:gd name="adj3" fmla="val 16667"/>
            </a:avLst>
          </a:prstGeom>
          <a:solidFill>
            <a:schemeClr val="accent1">
              <a:lumMod val="75000"/>
            </a:schemeClr>
          </a:solidFill>
          <a:ln w="38100">
            <a:noFill/>
            <a:round/>
            <a:headEnd/>
            <a:tailEnd/>
          </a:ln>
        </p:spPr>
        <p:txBody>
          <a:bodyPr wrap="none" rtlCol="0" anchor="ctr"/>
          <a:lstStyle/>
          <a:p>
            <a:pPr algn="ctr"/>
            <a:r>
              <a:rPr lang="en-US" sz="2000" dirty="0">
                <a:solidFill>
                  <a:schemeClr val="bg1"/>
                </a:solidFill>
                <a:latin typeface="+mn-lt"/>
              </a:rPr>
              <a:t>AAL</a:t>
            </a:r>
          </a:p>
          <a:p>
            <a:pPr algn="ctr"/>
            <a:r>
              <a:rPr lang="en-US" sz="1100" dirty="0">
                <a:solidFill>
                  <a:schemeClr val="bg1"/>
                </a:solidFill>
                <a:latin typeface="+mn-lt"/>
              </a:rPr>
              <a:t>Doesn’t bind to message</a:t>
            </a:r>
          </a:p>
          <a:p>
            <a:pPr algn="ctr"/>
            <a:r>
              <a:rPr lang="en-US" sz="1100" dirty="0">
                <a:solidFill>
                  <a:schemeClr val="bg1"/>
                </a:solidFill>
                <a:latin typeface="+mn-lt"/>
              </a:rPr>
              <a:t>/comm systems, rather</a:t>
            </a:r>
          </a:p>
          <a:p>
            <a:pPr algn="ctr"/>
            <a:r>
              <a:rPr lang="en-US" sz="1100" dirty="0">
                <a:solidFill>
                  <a:schemeClr val="bg1"/>
                </a:solidFill>
                <a:latin typeface="+mn-lt"/>
              </a:rPr>
              <a:t>Archive application layer</a:t>
            </a:r>
          </a:p>
          <a:p>
            <a:pPr algn="ctr"/>
            <a:r>
              <a:rPr lang="en-US" sz="1100" dirty="0">
                <a:solidFill>
                  <a:schemeClr val="bg1"/>
                </a:solidFill>
                <a:latin typeface="+mn-lt"/>
              </a:rPr>
              <a:t>functions </a:t>
            </a:r>
          </a:p>
        </p:txBody>
      </p:sp>
      <p:sp>
        <p:nvSpPr>
          <p:cNvPr id="81" name="Rounded Rectangle 80"/>
          <p:cNvSpPr/>
          <p:nvPr/>
        </p:nvSpPr>
        <p:spPr bwMode="auto">
          <a:xfrm>
            <a:off x="7785444" y="4377176"/>
            <a:ext cx="1326306" cy="1600298"/>
          </a:xfrm>
          <a:prstGeom prst="roundRect">
            <a:avLst/>
          </a:prstGeom>
          <a:solidFill>
            <a:schemeClr val="accent1">
              <a:lumMod val="75000"/>
            </a:schemeClr>
          </a:solidFill>
          <a:ln w="38100">
            <a:noFill/>
            <a:round/>
            <a:headEnd/>
            <a:tailEnd/>
          </a:ln>
        </p:spPr>
        <p:txBody>
          <a:bodyPr wrap="none" rtlCol="0" anchor="ctr"/>
          <a:lstStyle/>
          <a:p>
            <a:pPr algn="ctr"/>
            <a:r>
              <a:rPr lang="en-US" sz="1100" dirty="0">
                <a:solidFill>
                  <a:schemeClr val="bg1"/>
                </a:solidFill>
                <a:latin typeface="+mn-lt"/>
              </a:rPr>
              <a:t>Multiple Future</a:t>
            </a:r>
          </a:p>
          <a:p>
            <a:pPr algn="ctr"/>
            <a:r>
              <a:rPr lang="en-US" sz="1100" dirty="0">
                <a:solidFill>
                  <a:schemeClr val="bg1"/>
                </a:solidFill>
                <a:latin typeface="+mn-lt"/>
              </a:rPr>
              <a:t>Bindings/plugins</a:t>
            </a:r>
          </a:p>
          <a:p>
            <a:pPr algn="ctr"/>
            <a:r>
              <a:rPr lang="en-US" sz="1100" dirty="0">
                <a:solidFill>
                  <a:schemeClr val="bg1"/>
                </a:solidFill>
                <a:latin typeface="+mn-lt"/>
              </a:rPr>
              <a:t>For many various</a:t>
            </a:r>
          </a:p>
          <a:p>
            <a:pPr algn="ctr"/>
            <a:r>
              <a:rPr lang="en-US" sz="1100" dirty="0">
                <a:solidFill>
                  <a:schemeClr val="bg1"/>
                </a:solidFill>
                <a:latin typeface="+mn-lt"/>
              </a:rPr>
              <a:t>Archive types.  </a:t>
            </a:r>
          </a:p>
          <a:p>
            <a:pPr algn="ctr"/>
            <a:r>
              <a:rPr lang="en-US" sz="1100" dirty="0">
                <a:solidFill>
                  <a:schemeClr val="bg1"/>
                </a:solidFill>
                <a:latin typeface="+mn-lt"/>
              </a:rPr>
              <a:t>Including </a:t>
            </a:r>
            <a:r>
              <a:rPr lang="en-US" sz="1100" dirty="0" smtClean="0">
                <a:solidFill>
                  <a:srgbClr val="FF0000"/>
                </a:solidFill>
                <a:latin typeface="+mn-lt"/>
              </a:rPr>
              <a:t>domain</a:t>
            </a:r>
            <a:endParaRPr lang="en-US" sz="1100" dirty="0">
              <a:solidFill>
                <a:srgbClr val="FF0000"/>
              </a:solidFill>
              <a:latin typeface="+mn-lt"/>
            </a:endParaRPr>
          </a:p>
          <a:p>
            <a:pPr algn="ctr"/>
            <a:r>
              <a:rPr lang="en-US" sz="1100" dirty="0">
                <a:solidFill>
                  <a:schemeClr val="bg1"/>
                </a:solidFill>
                <a:latin typeface="+mn-lt"/>
              </a:rPr>
              <a:t>unique archives</a:t>
            </a:r>
          </a:p>
          <a:p>
            <a:pPr algn="ctr"/>
            <a:r>
              <a:rPr lang="en-US" sz="1100" dirty="0">
                <a:solidFill>
                  <a:schemeClr val="bg1"/>
                </a:solidFill>
                <a:latin typeface="+mn-lt"/>
              </a:rPr>
              <a:t>or </a:t>
            </a:r>
            <a:r>
              <a:rPr lang="en-US" sz="1100" dirty="0" err="1">
                <a:solidFill>
                  <a:schemeClr val="bg1"/>
                </a:solidFill>
                <a:latin typeface="+mn-lt"/>
              </a:rPr>
              <a:t>datastores</a:t>
            </a:r>
            <a:r>
              <a:rPr lang="en-US" sz="1100" dirty="0">
                <a:solidFill>
                  <a:schemeClr val="bg1"/>
                </a:solidFill>
                <a:latin typeface="+mn-lt"/>
              </a:rPr>
              <a:t>.</a:t>
            </a:r>
          </a:p>
        </p:txBody>
      </p:sp>
      <p:sp>
        <p:nvSpPr>
          <p:cNvPr id="29" name="Striped Right Arrow 28"/>
          <p:cNvSpPr/>
          <p:nvPr/>
        </p:nvSpPr>
        <p:spPr bwMode="auto">
          <a:xfrm rot="10800000">
            <a:off x="7153828" y="4360629"/>
            <a:ext cx="631279" cy="659715"/>
          </a:xfrm>
          <a:prstGeom prst="stripedRightArrow">
            <a:avLst/>
          </a:prstGeom>
          <a:solidFill>
            <a:schemeClr val="accent1">
              <a:lumMod val="75000"/>
            </a:schemeClr>
          </a:solidFill>
          <a:ln w="38100">
            <a:noFill/>
            <a:round/>
            <a:headEnd/>
            <a:tailEnd/>
          </a:ln>
        </p:spPr>
        <p:txBody>
          <a:bodyPr wrap="none" rtlCol="0" anchor="ctr"/>
          <a:lstStyle/>
          <a:p>
            <a:pPr algn="ctr"/>
            <a:endParaRPr lang="en-US" sz="1100">
              <a:solidFill>
                <a:schemeClr val="bg1"/>
              </a:solidFill>
              <a:latin typeface="+mn-lt"/>
            </a:endParaRPr>
          </a:p>
        </p:txBody>
      </p:sp>
      <p:sp>
        <p:nvSpPr>
          <p:cNvPr id="84" name="Rounded Rectangle 83"/>
          <p:cNvSpPr/>
          <p:nvPr/>
        </p:nvSpPr>
        <p:spPr bwMode="auto">
          <a:xfrm>
            <a:off x="124042" y="3827040"/>
            <a:ext cx="787268" cy="817788"/>
          </a:xfrm>
          <a:prstGeom prst="roundRect">
            <a:avLst/>
          </a:prstGeom>
          <a:solidFill>
            <a:schemeClr val="accent1"/>
          </a:solidFill>
          <a:ln w="38100">
            <a:noFill/>
            <a:round/>
            <a:headEnd/>
            <a:tailEnd/>
          </a:ln>
        </p:spPr>
        <p:txBody>
          <a:bodyPr wrap="none" rtlCol="0" anchor="ctr"/>
          <a:lstStyle/>
          <a:p>
            <a:pPr algn="ctr"/>
            <a:r>
              <a:rPr lang="en-US" sz="2000" dirty="0">
                <a:solidFill>
                  <a:schemeClr val="bg1"/>
                </a:solidFill>
                <a:latin typeface="+mn-lt"/>
              </a:rPr>
              <a:t>ADD</a:t>
            </a:r>
          </a:p>
        </p:txBody>
      </p:sp>
      <p:sp>
        <p:nvSpPr>
          <p:cNvPr id="80" name="TextBox 79"/>
          <p:cNvSpPr txBox="1"/>
          <p:nvPr/>
        </p:nvSpPr>
        <p:spPr bwMode="auto">
          <a:xfrm>
            <a:off x="6956435" y="87090"/>
            <a:ext cx="2207570" cy="846386"/>
          </a:xfrm>
          <a:prstGeom prst="rect">
            <a:avLst/>
          </a:prstGeom>
          <a:noFill/>
          <a:ln w="12700">
            <a:noFill/>
            <a:miter lim="800000"/>
            <a:headEnd type="none" w="sm" len="sm"/>
            <a:tailEnd type="none" w="sm" len="sm"/>
          </a:ln>
        </p:spPr>
        <p:txBody>
          <a:bodyPr wrap="square" rtlCol="0">
            <a:spAutoFit/>
          </a:bodyPr>
          <a:lstStyle/>
          <a:p>
            <a:r>
              <a:rPr lang="en-US" sz="700" b="1" dirty="0">
                <a:solidFill>
                  <a:srgbClr val="0033CC"/>
                </a:solidFill>
                <a:latin typeface="Arial" charset="0"/>
              </a:rPr>
              <a:t>PAIS – Producer Archive Interface Specification</a:t>
            </a:r>
          </a:p>
          <a:p>
            <a:r>
              <a:rPr lang="en-US" sz="700" b="1" dirty="0">
                <a:solidFill>
                  <a:srgbClr val="0033CC"/>
                </a:solidFill>
                <a:latin typeface="Arial" charset="0"/>
              </a:rPr>
              <a:t>PAIP – Producer Archive Interface Protocol</a:t>
            </a:r>
          </a:p>
          <a:p>
            <a:r>
              <a:rPr lang="en-US" sz="700" b="1" dirty="0">
                <a:solidFill>
                  <a:srgbClr val="0033CC"/>
                </a:solidFill>
                <a:latin typeface="Arial" charset="0"/>
              </a:rPr>
              <a:t>CAIS – Consumer Archive Interface Spec</a:t>
            </a:r>
          </a:p>
          <a:p>
            <a:r>
              <a:rPr lang="en-US" sz="700" b="1" dirty="0">
                <a:solidFill>
                  <a:srgbClr val="0033CC"/>
                </a:solidFill>
                <a:latin typeface="Arial" charset="0"/>
              </a:rPr>
              <a:t>CAIP – Consumer Archive Interface Protocol</a:t>
            </a:r>
          </a:p>
          <a:p>
            <a:r>
              <a:rPr lang="en-US" sz="700" b="1" dirty="0">
                <a:solidFill>
                  <a:srgbClr val="0033CC"/>
                </a:solidFill>
                <a:latin typeface="Arial" charset="0"/>
              </a:rPr>
              <a:t>AAL – Archive Abstraction Layer</a:t>
            </a:r>
          </a:p>
          <a:p>
            <a:r>
              <a:rPr lang="en-US" sz="700" b="1" dirty="0">
                <a:solidFill>
                  <a:srgbClr val="0033CC"/>
                </a:solidFill>
                <a:latin typeface="Arial" charset="0"/>
              </a:rPr>
              <a:t>ADD – Archive Description Document</a:t>
            </a:r>
          </a:p>
          <a:p>
            <a:endParaRPr lang="en-US" sz="700" b="1" dirty="0">
              <a:solidFill>
                <a:srgbClr val="0033CC"/>
              </a:solidFill>
              <a:latin typeface="Arial" charset="0"/>
            </a:endParaRPr>
          </a:p>
        </p:txBody>
      </p:sp>
      <p:sp>
        <p:nvSpPr>
          <p:cNvPr id="47" name="Rectangle 46"/>
          <p:cNvSpPr/>
          <p:nvPr/>
        </p:nvSpPr>
        <p:spPr>
          <a:xfrm>
            <a:off x="722024" y="6595373"/>
            <a:ext cx="6982691" cy="276999"/>
          </a:xfrm>
          <a:prstGeom prst="rect">
            <a:avLst/>
          </a:prstGeom>
        </p:spPr>
        <p:txBody>
          <a:bodyPr wrap="square">
            <a:spAutoFit/>
          </a:bodyPr>
          <a:lstStyle/>
          <a:p>
            <a:pPr algn="ctr"/>
            <a:r>
              <a:rPr lang="en-US" sz="1200" b="1" dirty="0">
                <a:solidFill>
                  <a:srgbClr val="FF0000"/>
                </a:solidFill>
                <a:latin typeface="+mj-lt"/>
              </a:rPr>
              <a:t>ARCHIVE(s</a:t>
            </a:r>
            <a:r>
              <a:rPr lang="en-US" sz="1200" dirty="0">
                <a:solidFill>
                  <a:srgbClr val="FF0000"/>
                </a:solidFill>
                <a:latin typeface="+mj-lt"/>
              </a:rPr>
              <a:t>)  </a:t>
            </a:r>
            <a:r>
              <a:rPr lang="en-US" sz="1200" dirty="0">
                <a:latin typeface="+mj-lt"/>
              </a:rPr>
              <a:t>--  Long-term Data Preservation Archives (w/ Archive Information Packages, etc.)</a:t>
            </a:r>
          </a:p>
        </p:txBody>
      </p:sp>
      <p:grpSp>
        <p:nvGrpSpPr>
          <p:cNvPr id="46" name="Group 45"/>
          <p:cNvGrpSpPr/>
          <p:nvPr/>
        </p:nvGrpSpPr>
        <p:grpSpPr>
          <a:xfrm>
            <a:off x="1136020" y="1170640"/>
            <a:ext cx="6006922" cy="5331136"/>
            <a:chOff x="1136020" y="1170640"/>
            <a:chExt cx="6006922" cy="5331136"/>
          </a:xfrm>
        </p:grpSpPr>
        <p:sp>
          <p:nvSpPr>
            <p:cNvPr id="14" name="Rectangle 13"/>
            <p:cNvSpPr/>
            <p:nvPr/>
          </p:nvSpPr>
          <p:spPr bwMode="auto">
            <a:xfrm>
              <a:off x="1270566" y="6064844"/>
              <a:ext cx="1268861" cy="436932"/>
            </a:xfrm>
            <a:prstGeom prst="rect">
              <a:avLst/>
            </a:prstGeom>
            <a:solidFill>
              <a:schemeClr val="accent1">
                <a:lumMod val="40000"/>
                <a:lumOff val="60000"/>
              </a:schemeClr>
            </a:solidFill>
            <a:ln w="38100">
              <a:solidFill>
                <a:srgbClr val="FF0000"/>
              </a:solidFill>
              <a:round/>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rgbClr val="FF0000"/>
                  </a:solidFill>
                  <a:latin typeface="+mn-lt"/>
                </a:rPr>
                <a:t>PSD Archive</a:t>
              </a:r>
              <a:endParaRPr lang="en-US" sz="1200" dirty="0">
                <a:solidFill>
                  <a:srgbClr val="FF0000"/>
                </a:solidFill>
                <a:latin typeface="+mn-lt"/>
              </a:endParaRPr>
            </a:p>
          </p:txBody>
        </p:sp>
        <p:sp>
          <p:nvSpPr>
            <p:cNvPr id="83" name="Flowchart: Off-page Connector 35"/>
            <p:cNvSpPr/>
            <p:nvPr/>
          </p:nvSpPr>
          <p:spPr bwMode="auto">
            <a:xfrm rot="10800000">
              <a:off x="1801011" y="1588406"/>
              <a:ext cx="267036" cy="259042"/>
            </a:xfrm>
            <a:prstGeom prst="flowChartOffpageConnector">
              <a:avLst/>
            </a:prstGeom>
            <a:solidFill>
              <a:schemeClr val="accent1">
                <a:lumMod val="40000"/>
                <a:lumOff val="60000"/>
              </a:schemeClr>
            </a:solidFill>
            <a:ln w="38100">
              <a:noFill/>
              <a:round/>
              <a:headEnd/>
              <a:tailEnd/>
            </a:ln>
          </p:spPr>
          <p:txBody>
            <a:bodyPr wrap="none" rtlCol="0" anchor="ctr"/>
            <a:lstStyle/>
            <a:p>
              <a:pPr algn="ctr"/>
              <a:endParaRPr lang="en-US"/>
            </a:p>
          </p:txBody>
        </p:sp>
        <p:sp>
          <p:nvSpPr>
            <p:cNvPr id="85" name="Isosceles Triangle 31"/>
            <p:cNvSpPr/>
            <p:nvPr/>
          </p:nvSpPr>
          <p:spPr bwMode="auto">
            <a:xfrm>
              <a:off x="2381370" y="1572149"/>
              <a:ext cx="250851" cy="267037"/>
            </a:xfrm>
            <a:prstGeom prst="triangle">
              <a:avLst/>
            </a:prstGeom>
            <a:solidFill>
              <a:srgbClr val="FF99CC"/>
            </a:solidFill>
            <a:ln w="38100">
              <a:noFill/>
              <a:round/>
              <a:headEnd/>
              <a:tailEnd/>
            </a:ln>
          </p:spPr>
          <p:txBody>
            <a:bodyPr wrap="none" rtlCol="0" anchor="ctr"/>
            <a:lstStyle/>
            <a:p>
              <a:pPr algn="ctr"/>
              <a:endParaRPr lang="en-US"/>
            </a:p>
          </p:txBody>
        </p:sp>
        <p:sp>
          <p:nvSpPr>
            <p:cNvPr id="86" name="Trapezoid 85"/>
            <p:cNvSpPr/>
            <p:nvPr/>
          </p:nvSpPr>
          <p:spPr bwMode="auto">
            <a:xfrm>
              <a:off x="2938363" y="1576146"/>
              <a:ext cx="279173" cy="259042"/>
            </a:xfrm>
            <a:prstGeom prst="trapezoid">
              <a:avLst/>
            </a:prstGeom>
            <a:solidFill>
              <a:srgbClr val="99FF99"/>
            </a:solidFill>
            <a:ln w="38100">
              <a:noFill/>
              <a:round/>
              <a:headEnd/>
              <a:tailEnd/>
            </a:ln>
          </p:spPr>
          <p:txBody>
            <a:bodyPr wrap="none" rtlCol="0" anchor="ctr"/>
            <a:lstStyle/>
            <a:p>
              <a:pPr algn="ctr"/>
              <a:endParaRPr lang="en-US"/>
            </a:p>
          </p:txBody>
        </p:sp>
        <p:sp>
          <p:nvSpPr>
            <p:cNvPr id="87" name="Flowchart: Card 42"/>
            <p:cNvSpPr/>
            <p:nvPr/>
          </p:nvSpPr>
          <p:spPr bwMode="auto">
            <a:xfrm>
              <a:off x="3511310" y="1556065"/>
              <a:ext cx="226577" cy="262986"/>
            </a:xfrm>
            <a:prstGeom prst="flowChartPunchedCard">
              <a:avLst/>
            </a:prstGeom>
            <a:solidFill>
              <a:srgbClr val="FFCC99"/>
            </a:solidFill>
            <a:ln w="38100">
              <a:noFill/>
              <a:round/>
              <a:headEnd/>
              <a:tailEnd/>
            </a:ln>
          </p:spPr>
          <p:txBody>
            <a:bodyPr wrap="none" rtlCol="0" anchor="ctr"/>
            <a:lstStyle/>
            <a:p>
              <a:pPr algn="ctr"/>
              <a:endParaRPr lang="en-US"/>
            </a:p>
          </p:txBody>
        </p:sp>
        <p:sp>
          <p:nvSpPr>
            <p:cNvPr id="13" name="Rectangle 12"/>
            <p:cNvSpPr/>
            <p:nvPr/>
          </p:nvSpPr>
          <p:spPr>
            <a:xfrm>
              <a:off x="1223379" y="2975134"/>
              <a:ext cx="1538498" cy="338554"/>
            </a:xfrm>
            <a:prstGeom prst="rect">
              <a:avLst/>
            </a:prstGeom>
          </p:spPr>
          <p:txBody>
            <a:bodyPr wrap="none">
              <a:spAutoFit/>
            </a:bodyPr>
            <a:lstStyle/>
            <a:p>
              <a:r>
                <a:rPr lang="en-US" sz="1600" b="1" dirty="0" smtClean="0">
                  <a:solidFill>
                    <a:srgbClr val="FF0000"/>
                  </a:solidFill>
                  <a:latin typeface="+mj-lt"/>
                </a:rPr>
                <a:t>SIP, DIP &amp; AIP</a:t>
              </a:r>
              <a:endParaRPr lang="en-US" sz="1600" b="1" dirty="0">
                <a:solidFill>
                  <a:srgbClr val="FF0000"/>
                </a:solidFill>
                <a:latin typeface="+mj-lt"/>
              </a:endParaRPr>
            </a:p>
          </p:txBody>
        </p:sp>
        <p:sp>
          <p:nvSpPr>
            <p:cNvPr id="88" name="Rectangle 87"/>
            <p:cNvSpPr/>
            <p:nvPr/>
          </p:nvSpPr>
          <p:spPr>
            <a:xfrm>
              <a:off x="3470115" y="1172259"/>
              <a:ext cx="514885" cy="338554"/>
            </a:xfrm>
            <a:prstGeom prst="rect">
              <a:avLst/>
            </a:prstGeom>
          </p:spPr>
          <p:txBody>
            <a:bodyPr wrap="none">
              <a:spAutoFit/>
            </a:bodyPr>
            <a:lstStyle/>
            <a:p>
              <a:r>
                <a:rPr lang="en-US" sz="1600" b="1" dirty="0" smtClean="0">
                  <a:solidFill>
                    <a:srgbClr val="FF0000"/>
                  </a:solidFill>
                  <a:latin typeface="+mj-lt"/>
                </a:rPr>
                <a:t>SIP</a:t>
              </a:r>
              <a:endParaRPr lang="en-US" sz="1600" b="1" dirty="0">
                <a:solidFill>
                  <a:srgbClr val="FF0000"/>
                </a:solidFill>
                <a:latin typeface="+mj-lt"/>
              </a:endParaRPr>
            </a:p>
          </p:txBody>
        </p:sp>
        <p:sp>
          <p:nvSpPr>
            <p:cNvPr id="90" name="Rectangle 89"/>
            <p:cNvSpPr/>
            <p:nvPr/>
          </p:nvSpPr>
          <p:spPr>
            <a:xfrm>
              <a:off x="4364579" y="1170640"/>
              <a:ext cx="526106" cy="338554"/>
            </a:xfrm>
            <a:prstGeom prst="rect">
              <a:avLst/>
            </a:prstGeom>
          </p:spPr>
          <p:txBody>
            <a:bodyPr wrap="none">
              <a:spAutoFit/>
            </a:bodyPr>
            <a:lstStyle/>
            <a:p>
              <a:r>
                <a:rPr lang="en-US" sz="1600" b="1" dirty="0" smtClean="0">
                  <a:solidFill>
                    <a:srgbClr val="FF0000"/>
                  </a:solidFill>
                  <a:latin typeface="+mj-lt"/>
                </a:rPr>
                <a:t>DIP</a:t>
              </a:r>
              <a:endParaRPr lang="en-US" sz="1600" b="1" dirty="0">
                <a:solidFill>
                  <a:srgbClr val="FF0000"/>
                </a:solidFill>
                <a:latin typeface="+mj-lt"/>
              </a:endParaRPr>
            </a:p>
          </p:txBody>
        </p:sp>
        <p:sp>
          <p:nvSpPr>
            <p:cNvPr id="108" name="Flowchart: Off-page Connector 35"/>
            <p:cNvSpPr/>
            <p:nvPr/>
          </p:nvSpPr>
          <p:spPr bwMode="auto">
            <a:xfrm rot="10800000">
              <a:off x="4599266" y="1591016"/>
              <a:ext cx="267036" cy="259042"/>
            </a:xfrm>
            <a:prstGeom prst="flowChartOffpageConnector">
              <a:avLst/>
            </a:prstGeom>
            <a:solidFill>
              <a:schemeClr val="accent1">
                <a:lumMod val="40000"/>
                <a:lumOff val="60000"/>
              </a:schemeClr>
            </a:solidFill>
            <a:ln w="38100">
              <a:noFill/>
              <a:round/>
              <a:headEnd/>
              <a:tailEnd/>
            </a:ln>
          </p:spPr>
          <p:txBody>
            <a:bodyPr wrap="none" rtlCol="0" anchor="ctr"/>
            <a:lstStyle/>
            <a:p>
              <a:pPr algn="ctr"/>
              <a:endParaRPr lang="en-US"/>
            </a:p>
          </p:txBody>
        </p:sp>
        <p:sp>
          <p:nvSpPr>
            <p:cNvPr id="109" name="Isosceles Triangle 31"/>
            <p:cNvSpPr/>
            <p:nvPr/>
          </p:nvSpPr>
          <p:spPr bwMode="auto">
            <a:xfrm>
              <a:off x="5179625" y="1591385"/>
              <a:ext cx="250851" cy="267037"/>
            </a:xfrm>
            <a:prstGeom prst="triangle">
              <a:avLst/>
            </a:prstGeom>
            <a:solidFill>
              <a:srgbClr val="FF99CC"/>
            </a:solidFill>
            <a:ln w="38100">
              <a:noFill/>
              <a:round/>
              <a:headEnd/>
              <a:tailEnd/>
            </a:ln>
          </p:spPr>
          <p:txBody>
            <a:bodyPr wrap="none" rtlCol="0" anchor="ctr"/>
            <a:lstStyle/>
            <a:p>
              <a:pPr algn="ctr"/>
              <a:endParaRPr lang="en-US"/>
            </a:p>
          </p:txBody>
        </p:sp>
        <p:sp>
          <p:nvSpPr>
            <p:cNvPr id="110" name="Trapezoid 109"/>
            <p:cNvSpPr/>
            <p:nvPr/>
          </p:nvSpPr>
          <p:spPr bwMode="auto">
            <a:xfrm>
              <a:off x="5736618" y="1612008"/>
              <a:ext cx="279173" cy="259042"/>
            </a:xfrm>
            <a:prstGeom prst="trapezoid">
              <a:avLst/>
            </a:prstGeom>
            <a:solidFill>
              <a:srgbClr val="99FF99"/>
            </a:solidFill>
            <a:ln w="38100">
              <a:noFill/>
              <a:round/>
              <a:headEnd/>
              <a:tailEnd/>
            </a:ln>
          </p:spPr>
          <p:txBody>
            <a:bodyPr wrap="none" rtlCol="0" anchor="ctr"/>
            <a:lstStyle/>
            <a:p>
              <a:pPr algn="ctr"/>
              <a:endParaRPr lang="en-US"/>
            </a:p>
          </p:txBody>
        </p:sp>
        <p:sp>
          <p:nvSpPr>
            <p:cNvPr id="111" name="Flowchart: Card 42"/>
            <p:cNvSpPr/>
            <p:nvPr/>
          </p:nvSpPr>
          <p:spPr bwMode="auto">
            <a:xfrm>
              <a:off x="6309565" y="1608553"/>
              <a:ext cx="226577" cy="262986"/>
            </a:xfrm>
            <a:prstGeom prst="flowChartPunchedCard">
              <a:avLst/>
            </a:prstGeom>
            <a:solidFill>
              <a:srgbClr val="FFCC99"/>
            </a:solidFill>
            <a:ln w="38100">
              <a:noFill/>
              <a:round/>
              <a:headEnd/>
              <a:tailEnd/>
            </a:ln>
          </p:spPr>
          <p:txBody>
            <a:bodyPr wrap="none" rtlCol="0" anchor="ctr"/>
            <a:lstStyle/>
            <a:p>
              <a:pPr algn="ctr"/>
              <a:endParaRPr lang="en-US"/>
            </a:p>
          </p:txBody>
        </p:sp>
        <p:sp>
          <p:nvSpPr>
            <p:cNvPr id="112" name="Rectangle 111"/>
            <p:cNvSpPr/>
            <p:nvPr/>
          </p:nvSpPr>
          <p:spPr bwMode="auto">
            <a:xfrm>
              <a:off x="2761877" y="6051716"/>
              <a:ext cx="1268861" cy="436932"/>
            </a:xfrm>
            <a:prstGeom prst="rect">
              <a:avLst/>
            </a:prstGeom>
            <a:solidFill>
              <a:srgbClr val="FF99CC"/>
            </a:solidFill>
            <a:ln w="38100">
              <a:solidFill>
                <a:srgbClr val="FF0000"/>
              </a:solidFill>
              <a:round/>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rgbClr val="FF0000"/>
                  </a:solidFill>
                  <a:latin typeface="+mn-lt"/>
                </a:rPr>
                <a:t>ESD Archive</a:t>
              </a:r>
              <a:endParaRPr lang="en-US" sz="1200" dirty="0">
                <a:solidFill>
                  <a:srgbClr val="FF0000"/>
                </a:solidFill>
                <a:latin typeface="+mn-lt"/>
              </a:endParaRPr>
            </a:p>
          </p:txBody>
        </p:sp>
        <p:sp>
          <p:nvSpPr>
            <p:cNvPr id="113" name="Rectangle 112"/>
            <p:cNvSpPr/>
            <p:nvPr/>
          </p:nvSpPr>
          <p:spPr bwMode="auto">
            <a:xfrm>
              <a:off x="4253188" y="6038588"/>
              <a:ext cx="1268861" cy="436932"/>
            </a:xfrm>
            <a:prstGeom prst="rect">
              <a:avLst/>
            </a:prstGeom>
            <a:solidFill>
              <a:srgbClr val="99FF99"/>
            </a:solidFill>
            <a:ln w="38100">
              <a:solidFill>
                <a:srgbClr val="FF0000"/>
              </a:solidFill>
              <a:round/>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rgbClr val="FF0000"/>
                  </a:solidFill>
                  <a:latin typeface="+mn-lt"/>
                </a:rPr>
                <a:t>MHK Archive</a:t>
              </a:r>
              <a:endParaRPr lang="en-US" sz="1200" dirty="0">
                <a:solidFill>
                  <a:srgbClr val="FF0000"/>
                </a:solidFill>
                <a:latin typeface="+mn-lt"/>
              </a:endParaRPr>
            </a:p>
          </p:txBody>
        </p:sp>
        <p:sp>
          <p:nvSpPr>
            <p:cNvPr id="114" name="Rectangle 113"/>
            <p:cNvSpPr/>
            <p:nvPr/>
          </p:nvSpPr>
          <p:spPr bwMode="auto">
            <a:xfrm>
              <a:off x="5783879" y="6025532"/>
              <a:ext cx="1268861" cy="436932"/>
            </a:xfrm>
            <a:prstGeom prst="rect">
              <a:avLst/>
            </a:prstGeom>
            <a:solidFill>
              <a:srgbClr val="FFCC99"/>
            </a:solidFill>
            <a:ln w="38100">
              <a:solidFill>
                <a:srgbClr val="FF0000"/>
              </a:solidFill>
              <a:round/>
              <a:headEnd/>
              <a:tailE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rgbClr val="FF0000"/>
                  </a:solidFill>
                  <a:latin typeface="+mn-lt"/>
                </a:rPr>
                <a:t>AD Archive</a:t>
              </a:r>
              <a:endParaRPr lang="en-US" sz="1200" dirty="0">
                <a:solidFill>
                  <a:srgbClr val="FF0000"/>
                </a:solidFill>
                <a:latin typeface="+mn-lt"/>
              </a:endParaRPr>
            </a:p>
          </p:txBody>
        </p:sp>
        <p:sp>
          <p:nvSpPr>
            <p:cNvPr id="115" name="Rectangle 114"/>
            <p:cNvSpPr/>
            <p:nvPr/>
          </p:nvSpPr>
          <p:spPr>
            <a:xfrm>
              <a:off x="1890586" y="3389070"/>
              <a:ext cx="4677691" cy="276999"/>
            </a:xfrm>
            <a:prstGeom prst="rect">
              <a:avLst/>
            </a:prstGeom>
          </p:spPr>
          <p:txBody>
            <a:bodyPr wrap="none">
              <a:spAutoFit/>
            </a:bodyPr>
            <a:lstStyle/>
            <a:p>
              <a:r>
                <a:rPr lang="en-US" sz="1200" b="1" i="1" smtClean="0">
                  <a:solidFill>
                    <a:srgbClr val="FF0000"/>
                  </a:solidFill>
                  <a:latin typeface="Arial" charset="0"/>
                </a:rPr>
                <a:t>Query and AIP</a:t>
              </a:r>
              <a:r>
                <a:rPr lang="en-US" sz="1200" b="1" i="1" dirty="0" smtClean="0">
                  <a:solidFill>
                    <a:srgbClr val="FF0000"/>
                  </a:solidFill>
                  <a:latin typeface="Arial" charset="0"/>
                </a:rPr>
                <a:t>. SIP, DIP validation, transformation, processing</a:t>
              </a:r>
              <a:endParaRPr lang="en-US" sz="1200" b="1" i="1" dirty="0">
                <a:solidFill>
                  <a:srgbClr val="FF0000"/>
                </a:solidFill>
                <a:latin typeface="Arial" charset="0"/>
              </a:endParaRPr>
            </a:p>
          </p:txBody>
        </p:sp>
        <p:sp>
          <p:nvSpPr>
            <p:cNvPr id="117" name="Rectangle 116"/>
            <p:cNvSpPr/>
            <p:nvPr/>
          </p:nvSpPr>
          <p:spPr>
            <a:xfrm>
              <a:off x="1146291" y="4499269"/>
              <a:ext cx="5957528" cy="276999"/>
            </a:xfrm>
            <a:prstGeom prst="rect">
              <a:avLst/>
            </a:prstGeom>
          </p:spPr>
          <p:txBody>
            <a:bodyPr wrap="none">
              <a:spAutoFit/>
            </a:bodyPr>
            <a:lstStyle/>
            <a:p>
              <a:r>
                <a:rPr lang="en-US" sz="1200" b="1" i="1" dirty="0" smtClean="0">
                  <a:solidFill>
                    <a:srgbClr val="FF0000"/>
                  </a:solidFill>
                  <a:latin typeface="Arial" charset="0"/>
                </a:rPr>
                <a:t>AAL interface &amp; function translations to domain </a:t>
              </a:r>
              <a:r>
                <a:rPr lang="en-US" sz="1200" b="1" i="1" smtClean="0">
                  <a:solidFill>
                    <a:srgbClr val="FF0000"/>
                  </a:solidFill>
                  <a:latin typeface="Arial" charset="0"/>
                </a:rPr>
                <a:t>specific interfaces &amp; functions</a:t>
              </a:r>
              <a:endParaRPr lang="en-US" sz="1200" b="1" i="1" dirty="0">
                <a:solidFill>
                  <a:srgbClr val="FF0000"/>
                </a:solidFill>
                <a:latin typeface="Arial" charset="0"/>
              </a:endParaRPr>
            </a:p>
          </p:txBody>
        </p:sp>
        <p:sp>
          <p:nvSpPr>
            <p:cNvPr id="127" name="Rectangle 126"/>
            <p:cNvSpPr/>
            <p:nvPr/>
          </p:nvSpPr>
          <p:spPr>
            <a:xfrm>
              <a:off x="1136020" y="3675969"/>
              <a:ext cx="1594796" cy="338554"/>
            </a:xfrm>
            <a:prstGeom prst="rect">
              <a:avLst/>
            </a:prstGeom>
          </p:spPr>
          <p:txBody>
            <a:bodyPr wrap="none">
              <a:spAutoFit/>
            </a:bodyPr>
            <a:lstStyle/>
            <a:p>
              <a:r>
                <a:rPr lang="en-US" sz="1600" b="1" dirty="0" smtClean="0">
                  <a:solidFill>
                    <a:srgbClr val="FF0000"/>
                  </a:solidFill>
                  <a:latin typeface="+mj-lt"/>
                </a:rPr>
                <a:t>AIP =&gt; </a:t>
              </a:r>
              <a:r>
                <a:rPr lang="en-US" sz="1600" b="1" dirty="0" err="1" smtClean="0">
                  <a:solidFill>
                    <a:srgbClr val="FF0000"/>
                  </a:solidFill>
                  <a:latin typeface="+mj-lt"/>
                </a:rPr>
                <a:t>PSData</a:t>
              </a:r>
              <a:endParaRPr lang="en-US" sz="1600" b="1" dirty="0">
                <a:solidFill>
                  <a:srgbClr val="FF0000"/>
                </a:solidFill>
                <a:latin typeface="+mj-lt"/>
              </a:endParaRPr>
            </a:p>
          </p:txBody>
        </p:sp>
        <p:sp>
          <p:nvSpPr>
            <p:cNvPr id="128" name="Rectangle 127"/>
            <p:cNvSpPr/>
            <p:nvPr/>
          </p:nvSpPr>
          <p:spPr>
            <a:xfrm>
              <a:off x="1711018" y="2623302"/>
              <a:ext cx="2305439" cy="276999"/>
            </a:xfrm>
            <a:prstGeom prst="rect">
              <a:avLst/>
            </a:prstGeom>
          </p:spPr>
          <p:txBody>
            <a:bodyPr wrap="none">
              <a:spAutoFit/>
            </a:bodyPr>
            <a:lstStyle/>
            <a:p>
              <a:r>
                <a:rPr lang="en-US" sz="1200" b="1" i="1" dirty="0" smtClean="0">
                  <a:solidFill>
                    <a:srgbClr val="FF0000"/>
                  </a:solidFill>
                  <a:latin typeface="Arial" charset="0"/>
                </a:rPr>
                <a:t>Access, submit, response I/F</a:t>
              </a:r>
              <a:endParaRPr lang="en-US" sz="1200" b="1" i="1" dirty="0">
                <a:solidFill>
                  <a:srgbClr val="FF0000"/>
                </a:solidFill>
                <a:latin typeface="Arial" charset="0"/>
              </a:endParaRPr>
            </a:p>
          </p:txBody>
        </p:sp>
        <p:sp>
          <p:nvSpPr>
            <p:cNvPr id="129" name="Rectangle 128"/>
            <p:cNvSpPr/>
            <p:nvPr/>
          </p:nvSpPr>
          <p:spPr>
            <a:xfrm>
              <a:off x="2622256" y="3665665"/>
              <a:ext cx="1594796" cy="338554"/>
            </a:xfrm>
            <a:prstGeom prst="rect">
              <a:avLst/>
            </a:prstGeom>
          </p:spPr>
          <p:txBody>
            <a:bodyPr wrap="none">
              <a:spAutoFit/>
            </a:bodyPr>
            <a:lstStyle/>
            <a:p>
              <a:r>
                <a:rPr lang="en-US" sz="1600" b="1" dirty="0" smtClean="0">
                  <a:solidFill>
                    <a:srgbClr val="FF0000"/>
                  </a:solidFill>
                  <a:latin typeface="+mj-lt"/>
                </a:rPr>
                <a:t>AIP =&gt; </a:t>
              </a:r>
              <a:r>
                <a:rPr lang="en-US" sz="1600" b="1" dirty="0" err="1" smtClean="0">
                  <a:solidFill>
                    <a:srgbClr val="FF0000"/>
                  </a:solidFill>
                  <a:latin typeface="+mj-lt"/>
                </a:rPr>
                <a:t>ESData</a:t>
              </a:r>
              <a:endParaRPr lang="en-US" sz="1600" b="1" dirty="0">
                <a:solidFill>
                  <a:srgbClr val="FF0000"/>
                </a:solidFill>
                <a:latin typeface="+mj-lt"/>
              </a:endParaRPr>
            </a:p>
          </p:txBody>
        </p:sp>
        <p:sp>
          <p:nvSpPr>
            <p:cNvPr id="130" name="Rectangle 129"/>
            <p:cNvSpPr/>
            <p:nvPr/>
          </p:nvSpPr>
          <p:spPr>
            <a:xfrm>
              <a:off x="4523670" y="2654044"/>
              <a:ext cx="2213170" cy="276999"/>
            </a:xfrm>
            <a:prstGeom prst="rect">
              <a:avLst/>
            </a:prstGeom>
          </p:spPr>
          <p:txBody>
            <a:bodyPr wrap="none">
              <a:spAutoFit/>
            </a:bodyPr>
            <a:lstStyle/>
            <a:p>
              <a:r>
                <a:rPr lang="en-US" sz="1200" b="1" i="1" dirty="0" smtClean="0">
                  <a:solidFill>
                    <a:srgbClr val="FF0000"/>
                  </a:solidFill>
                  <a:latin typeface="Arial" charset="0"/>
                </a:rPr>
                <a:t>Access, query</a:t>
              </a:r>
              <a:r>
                <a:rPr lang="en-US" sz="1200" b="1" i="1" smtClean="0">
                  <a:solidFill>
                    <a:srgbClr val="FF0000"/>
                  </a:solidFill>
                  <a:latin typeface="Arial" charset="0"/>
                </a:rPr>
                <a:t>, response I/F</a:t>
              </a:r>
              <a:endParaRPr lang="en-US" sz="1200" b="1" i="1" dirty="0">
                <a:solidFill>
                  <a:srgbClr val="FF0000"/>
                </a:solidFill>
                <a:latin typeface="Arial" charset="0"/>
              </a:endParaRPr>
            </a:p>
          </p:txBody>
        </p:sp>
        <p:sp>
          <p:nvSpPr>
            <p:cNvPr id="131" name="Rectangle 130"/>
            <p:cNvSpPr/>
            <p:nvPr/>
          </p:nvSpPr>
          <p:spPr>
            <a:xfrm>
              <a:off x="5680747" y="3696706"/>
              <a:ext cx="1462195" cy="338554"/>
            </a:xfrm>
            <a:prstGeom prst="rect">
              <a:avLst/>
            </a:prstGeom>
          </p:spPr>
          <p:txBody>
            <a:bodyPr wrap="none">
              <a:spAutoFit/>
            </a:bodyPr>
            <a:lstStyle/>
            <a:p>
              <a:r>
                <a:rPr lang="en-US" sz="1600" b="1" dirty="0" smtClean="0">
                  <a:solidFill>
                    <a:srgbClr val="FF0000"/>
                  </a:solidFill>
                  <a:latin typeface="+mj-lt"/>
                </a:rPr>
                <a:t>AIP =&gt; </a:t>
              </a:r>
              <a:r>
                <a:rPr lang="en-US" sz="1600" b="1" dirty="0" err="1" smtClean="0">
                  <a:solidFill>
                    <a:srgbClr val="FF0000"/>
                  </a:solidFill>
                  <a:latin typeface="+mj-lt"/>
                </a:rPr>
                <a:t>AData</a:t>
              </a:r>
              <a:endParaRPr lang="en-US" sz="1600" b="1" dirty="0">
                <a:solidFill>
                  <a:srgbClr val="FF0000"/>
                </a:solidFill>
                <a:latin typeface="+mj-lt"/>
              </a:endParaRPr>
            </a:p>
          </p:txBody>
        </p:sp>
      </p:grpSp>
      <p:grpSp>
        <p:nvGrpSpPr>
          <p:cNvPr id="4" name="Group 3"/>
          <p:cNvGrpSpPr/>
          <p:nvPr/>
        </p:nvGrpSpPr>
        <p:grpSpPr>
          <a:xfrm>
            <a:off x="1270150" y="2309536"/>
            <a:ext cx="5738334" cy="2217007"/>
            <a:chOff x="1270150" y="2309536"/>
            <a:chExt cx="5738334" cy="2217007"/>
          </a:xfrm>
        </p:grpSpPr>
        <p:sp>
          <p:nvSpPr>
            <p:cNvPr id="123" name="Oval 8"/>
            <p:cNvSpPr>
              <a:spLocks noChangeArrowheads="1"/>
            </p:cNvSpPr>
            <p:nvPr/>
          </p:nvSpPr>
          <p:spPr bwMode="auto">
            <a:xfrm>
              <a:off x="1295469" y="2951310"/>
              <a:ext cx="1238627" cy="521765"/>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smtClean="0">
                  <a:solidFill>
                    <a:srgbClr val="000000"/>
                  </a:solidFill>
                  <a:latin typeface="Arial" panose="020B0604020202020204" pitchFamily="34" charset="0"/>
                  <a:ea typeface="ＭＳ Ｐゴシック" pitchFamily="34" charset="-128"/>
                  <a:cs typeface="Arial" panose="020B0604020202020204" pitchFamily="34" charset="0"/>
                </a:rPr>
                <a:t>RASIM Registry Service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4" name="Oval 8"/>
            <p:cNvSpPr>
              <a:spLocks noChangeArrowheads="1"/>
            </p:cNvSpPr>
            <p:nvPr/>
          </p:nvSpPr>
          <p:spPr bwMode="auto">
            <a:xfrm>
              <a:off x="2675217" y="3145081"/>
              <a:ext cx="1238627" cy="521765"/>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smtClean="0">
                  <a:solidFill>
                    <a:srgbClr val="000000"/>
                  </a:solidFill>
                  <a:latin typeface="Arial" panose="020B0604020202020204" pitchFamily="34" charset="0"/>
                  <a:ea typeface="ＭＳ Ｐゴシック" pitchFamily="34" charset="-128"/>
                  <a:cs typeface="Arial" panose="020B0604020202020204" pitchFamily="34" charset="0"/>
                </a:rPr>
                <a:t>RASIM Repository Service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5" name="Oval 8"/>
            <p:cNvSpPr>
              <a:spLocks noChangeArrowheads="1"/>
            </p:cNvSpPr>
            <p:nvPr/>
          </p:nvSpPr>
          <p:spPr bwMode="auto">
            <a:xfrm>
              <a:off x="5769857" y="3116947"/>
              <a:ext cx="1238627" cy="521765"/>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smtClean="0">
                  <a:solidFill>
                    <a:srgbClr val="000000"/>
                  </a:solidFill>
                  <a:latin typeface="Arial" panose="020B0604020202020204" pitchFamily="34" charset="0"/>
                  <a:ea typeface="ＭＳ Ｐゴシック" pitchFamily="34" charset="-128"/>
                  <a:cs typeface="Arial" panose="020B0604020202020204" pitchFamily="34" charset="0"/>
                </a:rPr>
                <a:t>RASIM Product Service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6" name="Oval 8"/>
            <p:cNvSpPr>
              <a:spLocks noChangeArrowheads="1"/>
            </p:cNvSpPr>
            <p:nvPr/>
          </p:nvSpPr>
          <p:spPr bwMode="auto">
            <a:xfrm>
              <a:off x="1270150" y="4004778"/>
              <a:ext cx="1238627" cy="521765"/>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RASIM Archive Service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1" name="Oval 8"/>
            <p:cNvSpPr>
              <a:spLocks noChangeArrowheads="1"/>
            </p:cNvSpPr>
            <p:nvPr/>
          </p:nvSpPr>
          <p:spPr bwMode="auto">
            <a:xfrm>
              <a:off x="1308883" y="2315600"/>
              <a:ext cx="1238627" cy="521765"/>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RASIM Query Service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2" name="Oval 8"/>
            <p:cNvSpPr>
              <a:spLocks noChangeArrowheads="1"/>
            </p:cNvSpPr>
            <p:nvPr/>
          </p:nvSpPr>
          <p:spPr bwMode="auto">
            <a:xfrm>
              <a:off x="5769857" y="2309536"/>
              <a:ext cx="1238627" cy="521765"/>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RASIM </a:t>
              </a:r>
              <a:r>
                <a:rPr kumimoji="1" lang="en-US" sz="1100" b="0" smtClean="0">
                  <a:solidFill>
                    <a:srgbClr val="000000"/>
                  </a:solidFill>
                  <a:latin typeface="Arial" panose="020B0604020202020204" pitchFamily="34" charset="0"/>
                  <a:ea typeface="ＭＳ Ｐゴシック" pitchFamily="34" charset="-128"/>
                  <a:cs typeface="Arial" panose="020B0604020202020204" pitchFamily="34" charset="0"/>
                </a:rPr>
                <a:t>Query Service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grpSp>
    </p:spTree>
    <p:extLst>
      <p:ext uri="{BB962C8B-B14F-4D97-AF65-F5344CB8AC3E}">
        <p14:creationId xmlns:p14="http://schemas.microsoft.com/office/powerpoint/2010/main" val="79892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54443"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SEA SANA Steering Group Executive Summary </a:t>
            </a:r>
            <a:endParaRPr lang="en-US" dirty="0"/>
          </a:p>
        </p:txBody>
      </p:sp>
      <p:sp>
        <p:nvSpPr>
          <p:cNvPr id="9" name="AutoShape 2"/>
          <p:cNvSpPr>
            <a:spLocks/>
          </p:cNvSpPr>
          <p:nvPr/>
        </p:nvSpPr>
        <p:spPr bwMode="auto">
          <a:xfrm>
            <a:off x="270640" y="779055"/>
            <a:ext cx="8661338"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85000" lnSpcReduction="20000"/>
          </a:bodyPr>
          <a:lstStyle/>
          <a:p>
            <a:pPr defTabSz="914400">
              <a:lnSpc>
                <a:spcPct val="120000"/>
              </a:lnSpc>
              <a:spcBef>
                <a:spcPts val="0"/>
              </a:spcBef>
            </a:pPr>
            <a:r>
              <a:rPr lang="en-US" sz="1900" b="0" dirty="0" smtClean="0"/>
              <a:t>Achievements for this meeting cycle:</a:t>
            </a:r>
            <a:endParaRPr lang="en-US" sz="1900" b="0" i="1" dirty="0" smtClean="0"/>
          </a:p>
          <a:p>
            <a:pPr marL="800100" lvl="1" indent="-342900">
              <a:lnSpc>
                <a:spcPct val="120000"/>
              </a:lnSpc>
              <a:spcBef>
                <a:spcPts val="0"/>
              </a:spcBef>
              <a:buFont typeface="Arial" panose="020B0604020202020204" pitchFamily="34" charset="0"/>
              <a:buChar char="•"/>
            </a:pPr>
            <a:r>
              <a:rPr lang="en-US" sz="1900" b="0" dirty="0" smtClean="0"/>
              <a:t>Review </a:t>
            </a:r>
            <a:r>
              <a:rPr lang="en-US" sz="1900" b="0" dirty="0"/>
              <a:t>SANA Operations report, </a:t>
            </a:r>
            <a:r>
              <a:rPr lang="en-US" sz="1900" b="0" dirty="0" smtClean="0"/>
              <a:t>QSCID </a:t>
            </a:r>
            <a:r>
              <a:rPr lang="en-US" sz="1900" b="0" dirty="0" smtClean="0"/>
              <a:t>allocations</a:t>
            </a:r>
            <a:endParaRPr lang="en-US" sz="1900" b="0" dirty="0" smtClean="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US" sz="1900" b="0" dirty="0">
                <a:latin typeface="Arial" pitchFamily="34" charset="0"/>
                <a:cs typeface="Arial" pitchFamily="34" charset="0"/>
                <a:sym typeface="Arial" pitchFamily="34" charset="0"/>
              </a:rPr>
              <a:t>R</a:t>
            </a:r>
            <a:r>
              <a:rPr lang="en-US" sz="1900" b="0" dirty="0" smtClean="0"/>
              <a:t>eview </a:t>
            </a:r>
            <a:r>
              <a:rPr lang="en-US" sz="1900" b="0" dirty="0"/>
              <a:t>SANA website re-engineering and CCSDS website integration, </a:t>
            </a:r>
            <a:r>
              <a:rPr lang="en-US" sz="1900" b="0" dirty="0" smtClean="0"/>
              <a:t>discuss </a:t>
            </a:r>
            <a:r>
              <a:rPr lang="en-US" sz="1900" b="0" dirty="0"/>
              <a:t>issues</a:t>
            </a:r>
            <a:endParaRPr lang="en-US" sz="1900" b="0" i="1" dirty="0">
              <a:latin typeface="Arial" pitchFamily="34" charset="0"/>
              <a:cs typeface="Arial" pitchFamily="34" charset="0"/>
              <a:sym typeface="Arial" pitchFamily="34" charset="0"/>
            </a:endParaRPr>
          </a:p>
          <a:p>
            <a:pPr marL="747713" lvl="1" indent="-290513" defTabSz="914400">
              <a:lnSpc>
                <a:spcPct val="120000"/>
              </a:lnSpc>
              <a:spcBef>
                <a:spcPts val="0"/>
              </a:spcBef>
              <a:buSzPct val="95000"/>
              <a:buFont typeface="ArialMT" charset="0"/>
              <a:buChar char="•"/>
            </a:pPr>
            <a:endParaRPr lang="en-US" sz="1900" b="0" dirty="0" smtClean="0"/>
          </a:p>
          <a:p>
            <a:pPr>
              <a:lnSpc>
                <a:spcPct val="120000"/>
              </a:lnSpc>
              <a:spcBef>
                <a:spcPts val="0"/>
              </a:spcBef>
              <a:buSzPct val="95000"/>
            </a:pPr>
            <a:r>
              <a:rPr lang="en-US" sz="1900" b="0" dirty="0" smtClean="0"/>
              <a:t>Working </a:t>
            </a:r>
            <a:r>
              <a:rPr lang="en-US" sz="1900" b="0" dirty="0"/>
              <a:t>Group </a:t>
            </a:r>
            <a:r>
              <a:rPr lang="en-US" sz="1900" b="0" dirty="0" smtClean="0"/>
              <a:t>Status:</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New QSCID registries are in use, allocate within frequency bands</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a:t>SANA Registry re-engineering </a:t>
            </a:r>
            <a:r>
              <a:rPr lang="en-US" sz="1900" b="0" dirty="0" smtClean="0"/>
              <a:t>has been completed to </a:t>
            </a:r>
            <a:r>
              <a:rPr lang="en-US" sz="1900" b="0" dirty="0"/>
              <a:t>align with </a:t>
            </a:r>
            <a:r>
              <a:rPr lang="en-US" sz="1900" b="0" dirty="0" smtClean="0"/>
              <a:t>RMP.  Web interface refinement is in progress.</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Review </a:t>
            </a:r>
            <a:r>
              <a:rPr lang="en-US" sz="1900" b="0" dirty="0" smtClean="0"/>
              <a:t>new registries </a:t>
            </a:r>
            <a:r>
              <a:rPr lang="en-US" sz="1900" b="0" dirty="0" smtClean="0"/>
              <a:t>@ </a:t>
            </a:r>
            <a:r>
              <a:rPr lang="en-US" sz="1900" dirty="0">
                <a:hlinkClick r:id="rId3"/>
              </a:rPr>
              <a:t>https://sanaregistry.org</a:t>
            </a:r>
            <a:r>
              <a:rPr lang="en-US" sz="1900" dirty="0" smtClean="0">
                <a:hlinkClick r:id="rId3"/>
              </a:rPr>
              <a:t>/</a:t>
            </a:r>
            <a:endParaRPr lang="en-US" sz="1900" dirty="0" smtClean="0"/>
          </a:p>
          <a:p>
            <a:pPr marL="747713" lvl="1" indent="-290513">
              <a:lnSpc>
                <a:spcPct val="120000"/>
              </a:lnSpc>
              <a:spcBef>
                <a:spcPts val="0"/>
              </a:spcBef>
              <a:buClr>
                <a:srgbClr val="000000"/>
              </a:buClr>
              <a:buSzPct val="95000"/>
              <a:buFont typeface="ArialMT" charset="0"/>
              <a:buChar char="•"/>
            </a:pPr>
            <a:endParaRPr lang="en-US" sz="1900" b="0" dirty="0" smtClean="0"/>
          </a:p>
          <a:p>
            <a:pPr>
              <a:lnSpc>
                <a:spcPct val="120000"/>
              </a:lnSpc>
              <a:spcBef>
                <a:spcPts val="0"/>
              </a:spcBef>
              <a:buClr>
                <a:srgbClr val="000000"/>
              </a:buClr>
              <a:buSzPct val="95000"/>
            </a:pPr>
            <a:r>
              <a:rPr lang="en-US" sz="18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900" b="0" dirty="0" smtClean="0"/>
              <a:t>SEA D-DOR: </a:t>
            </a:r>
            <a:r>
              <a:rPr lang="en-US" sz="1900" b="0" dirty="0" smtClean="0"/>
              <a:t>aligned </a:t>
            </a:r>
            <a:r>
              <a:rPr lang="en-US" sz="1900" b="0" dirty="0" smtClean="0"/>
              <a:t>with new RMP registries</a:t>
            </a:r>
          </a:p>
          <a:p>
            <a:pPr marL="628650" lvl="1" indent="-171450">
              <a:lnSpc>
                <a:spcPct val="120000"/>
              </a:lnSpc>
              <a:spcBef>
                <a:spcPts val="0"/>
              </a:spcBef>
              <a:buClr>
                <a:srgbClr val="000000"/>
              </a:buClr>
              <a:buSzPct val="95000"/>
              <a:buFont typeface="Arial" panose="020B0604020202020204" pitchFamily="34" charset="0"/>
              <a:buChar char="•"/>
            </a:pPr>
            <a:r>
              <a:rPr lang="en-US" sz="1900" b="0" dirty="0" smtClean="0"/>
              <a:t>CSS CSSM: use of new registries for service management</a:t>
            </a:r>
          </a:p>
          <a:p>
            <a:pPr marL="628650" lvl="1" indent="-171450">
              <a:lnSpc>
                <a:spcPct val="120000"/>
              </a:lnSpc>
              <a:spcBef>
                <a:spcPts val="0"/>
              </a:spcBef>
              <a:buClr>
                <a:srgbClr val="000000"/>
              </a:buClr>
              <a:buSzPct val="95000"/>
              <a:buFont typeface="Arial" panose="020B0604020202020204" pitchFamily="34" charset="0"/>
              <a:buChar char="•"/>
            </a:pPr>
            <a:r>
              <a:rPr lang="en-US" sz="1900" b="0" dirty="0" smtClean="0"/>
              <a:t>SEA </a:t>
            </a:r>
            <a:r>
              <a:rPr lang="en-US" sz="1900" b="0" dirty="0" smtClean="0"/>
              <a:t>SAWG: </a:t>
            </a:r>
            <a:r>
              <a:rPr lang="en-US" sz="1800" b="0" dirty="0" smtClean="0"/>
              <a:t>discuss use </a:t>
            </a:r>
            <a:r>
              <a:rPr lang="en-US" sz="1800" b="0" dirty="0"/>
              <a:t>of the Service Site and Aperture (SSA </a:t>
            </a:r>
            <a:r>
              <a:rPr lang="en-US" sz="1800" b="0" dirty="0" smtClean="0"/>
              <a:t>registry </a:t>
            </a:r>
            <a:r>
              <a:rPr lang="en-US" sz="1800" b="0" dirty="0"/>
              <a:t>as the “IOAG Service Catalog</a:t>
            </a:r>
            <a:r>
              <a:rPr lang="en-US" sz="1800" b="0" dirty="0" smtClean="0"/>
              <a:t>”</a:t>
            </a:r>
          </a:p>
          <a:p>
            <a:pPr marL="628650" lvl="1" indent="-171450">
              <a:lnSpc>
                <a:spcPct val="120000"/>
              </a:lnSpc>
              <a:spcBef>
                <a:spcPts val="0"/>
              </a:spcBef>
              <a:buClr>
                <a:srgbClr val="000000"/>
              </a:buClr>
              <a:buSzPct val="95000"/>
              <a:buFont typeface="Arial" panose="020B0604020202020204" pitchFamily="34" charset="0"/>
              <a:buChar char="•"/>
            </a:pPr>
            <a:endParaRPr lang="en-US" sz="1800" b="0" dirty="0" smtClean="0"/>
          </a:p>
          <a:p>
            <a:pPr>
              <a:lnSpc>
                <a:spcPct val="120000"/>
              </a:lnSpc>
              <a:spcBef>
                <a:spcPts val="0"/>
              </a:spcBef>
              <a:buClr>
                <a:srgbClr val="000000"/>
              </a:buClr>
              <a:buSzPct val="95000"/>
            </a:pPr>
            <a:r>
              <a:rPr lang="en-US" sz="1800" b="0" dirty="0"/>
              <a:t>Problems and Issues:</a:t>
            </a:r>
          </a:p>
          <a:p>
            <a:pPr marL="747713" lvl="1" indent="-290513">
              <a:lnSpc>
                <a:spcPct val="120000"/>
              </a:lnSpc>
              <a:spcBef>
                <a:spcPts val="0"/>
              </a:spcBef>
              <a:buClr>
                <a:srgbClr val="000000"/>
              </a:buClr>
              <a:buSzPct val="95000"/>
              <a:buFont typeface="ArialMT" charset="0"/>
              <a:buChar char="•"/>
            </a:pPr>
            <a:r>
              <a:rPr lang="en-US" sz="1900" b="0" dirty="0" smtClean="0"/>
              <a:t>Need to open access to the SSA registry, at least to anyone with SANA login </a:t>
            </a:r>
          </a:p>
          <a:p>
            <a:pPr marL="747713" lvl="1" indent="-290513">
              <a:lnSpc>
                <a:spcPct val="120000"/>
              </a:lnSpc>
              <a:spcBef>
                <a:spcPts val="0"/>
              </a:spcBef>
              <a:buClr>
                <a:srgbClr val="000000"/>
              </a:buClr>
              <a:buSzPct val="95000"/>
              <a:buFont typeface="ArialMT" charset="0"/>
              <a:buChar char="•"/>
            </a:pPr>
            <a:r>
              <a:rPr lang="en-US" sz="1900" b="0" dirty="0" smtClean="0"/>
              <a:t>CCSDS Glossary </a:t>
            </a:r>
            <a:r>
              <a:rPr lang="mr-IN" sz="1900" b="0" dirty="0" smtClean="0"/>
              <a:t>–</a:t>
            </a:r>
            <a:r>
              <a:rPr lang="en-US" sz="1900" b="0" dirty="0" smtClean="0"/>
              <a:t> </a:t>
            </a:r>
            <a:r>
              <a:rPr lang="en-US" sz="1800" b="0" dirty="0" smtClean="0"/>
              <a:t>develop approach so that published documents will be sent to </a:t>
            </a:r>
            <a:r>
              <a:rPr lang="en-US" sz="1800" b="0" dirty="0"/>
              <a:t>SANA to register the document and extract its Glossary and Terms</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Need </a:t>
            </a:r>
            <a:r>
              <a:rPr lang="en-US" sz="1900" b="0" dirty="0"/>
              <a:t>to </a:t>
            </a:r>
            <a:r>
              <a:rPr lang="en-US" sz="1900" b="0" dirty="0" smtClean="0"/>
              <a:t>finalize SANA </a:t>
            </a:r>
            <a:r>
              <a:rPr lang="en-US" sz="1900" b="0" dirty="0"/>
              <a:t>/ CCSDS website </a:t>
            </a:r>
            <a:r>
              <a:rPr lang="en-US" sz="1900" b="0" dirty="0" smtClean="0"/>
              <a:t>sync, still issues: </a:t>
            </a:r>
            <a:r>
              <a:rPr lang="en-US" sz="1900" b="0" dirty="0" smtClean="0"/>
              <a:t>first/last names, no </a:t>
            </a:r>
            <a:r>
              <a:rPr lang="en-US" sz="1900" b="0" dirty="0" smtClean="0"/>
              <a:t>“organization</a:t>
            </a:r>
            <a:r>
              <a:rPr lang="en-US" sz="1900" b="0" dirty="0"/>
              <a:t>” registry in CCSDS, just web pages </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Handling of requests via SANA for new users / organizations must be clarified</a:t>
            </a:r>
            <a:endParaRPr lang="en-US" sz="1900" b="0" dirty="0"/>
          </a:p>
          <a:p>
            <a:pPr marL="747713" lvl="1" indent="-290513">
              <a:lnSpc>
                <a:spcPct val="120000"/>
              </a:lnSpc>
              <a:spcBef>
                <a:spcPts val="0"/>
              </a:spcBef>
              <a:buClr>
                <a:srgbClr val="000000"/>
              </a:buClr>
              <a:buSzPct val="95000"/>
              <a:buFont typeface="ArialMT" charset="0"/>
              <a:buChar char="•"/>
            </a:pPr>
            <a:endParaRPr lang="en-US" sz="1900" b="0" dirty="0"/>
          </a:p>
        </p:txBody>
      </p:sp>
    </p:spTree>
    <p:extLst>
      <p:ext uri="{BB962C8B-B14F-4D97-AF65-F5344CB8AC3E}">
        <p14:creationId xmlns:p14="http://schemas.microsoft.com/office/powerpoint/2010/main" val="64811726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54443"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SANA Steering Group Executive </a:t>
            </a:r>
            <a:r>
              <a:rPr lang="en-US" sz="2800" b="1" dirty="0" smtClean="0"/>
              <a:t>Summary </a:t>
            </a:r>
            <a:endParaRPr lang="en-US" dirty="0"/>
          </a:p>
        </p:txBody>
      </p:sp>
      <p:sp>
        <p:nvSpPr>
          <p:cNvPr id="9" name="AutoShape 2"/>
          <p:cNvSpPr>
            <a:spLocks/>
          </p:cNvSpPr>
          <p:nvPr/>
        </p:nvSpPr>
        <p:spPr bwMode="auto">
          <a:xfrm>
            <a:off x="154443" y="587030"/>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smtClean="0"/>
              <a:t>Resolutions agreed upon this meeting</a:t>
            </a:r>
            <a:endParaRPr lang="en-US" sz="1800" b="0" dirty="0"/>
          </a:p>
          <a:p>
            <a:pPr marL="742950" lvl="1" indent="-285750">
              <a:lnSpc>
                <a:spcPct val="120000"/>
              </a:lnSpc>
              <a:spcBef>
                <a:spcPts val="0"/>
              </a:spcBef>
              <a:buClr>
                <a:srgbClr val="000000"/>
              </a:buClr>
              <a:buSzPct val="95000"/>
              <a:buFont typeface="Arial" panose="020B0604020202020204" pitchFamily="34" charset="0"/>
              <a:buChar char="•"/>
            </a:pPr>
            <a:r>
              <a:rPr lang="en-US" sz="1900" b="0" dirty="0"/>
              <a:t>Resolution </a:t>
            </a:r>
            <a:r>
              <a:rPr lang="en-US" sz="1900" b="0" dirty="0"/>
              <a:t>1  </a:t>
            </a:r>
            <a:r>
              <a:rPr lang="en-US" sz="1900" b="0" dirty="0"/>
              <a:t>Request IOAG to agree to open access to the Service Site </a:t>
            </a:r>
            <a:r>
              <a:rPr lang="en-US" sz="1900" b="0" dirty="0"/>
              <a:t>and</a:t>
            </a:r>
            <a:r>
              <a:rPr lang="en-US" sz="1900" b="0" dirty="0"/>
              <a:t> Aperture (SSA) registry, use as Service Catalog</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a:t>Resolution 2  Request that published </a:t>
            </a:r>
            <a:r>
              <a:rPr lang="en-US" sz="1900" b="0" dirty="0"/>
              <a:t>documents will be sent to SANA </a:t>
            </a:r>
            <a:r>
              <a:rPr lang="en-US" sz="1900" b="0" dirty="0" smtClean="0"/>
              <a:t>to register </a:t>
            </a:r>
            <a:r>
              <a:rPr lang="en-US" sz="1900" b="0" dirty="0"/>
              <a:t>the docu</a:t>
            </a:r>
            <a:r>
              <a:rPr lang="en-US" sz="2000" b="0" dirty="0"/>
              <a:t>ment and extract its Glossary and </a:t>
            </a:r>
            <a:r>
              <a:rPr lang="en-US" sz="2000" b="0" dirty="0" smtClean="0"/>
              <a:t>Terms</a:t>
            </a:r>
            <a:r>
              <a:rPr lang="en-US" sz="2400" b="0" dirty="0" smtClean="0"/>
              <a:t> </a:t>
            </a:r>
            <a:r>
              <a:rPr lang="en-US" sz="2000" b="0" dirty="0" smtClean="0"/>
              <a:t>and update registry status</a:t>
            </a:r>
            <a:endParaRPr lang="en-US" sz="2400" b="0" dirty="0"/>
          </a:p>
          <a:p>
            <a:pPr>
              <a:lnSpc>
                <a:spcPct val="120000"/>
              </a:lnSpc>
              <a:spcBef>
                <a:spcPts val="0"/>
              </a:spcBef>
              <a:buClr>
                <a:srgbClr val="000000"/>
              </a:buClr>
              <a:buSzPct val="95000"/>
            </a:pPr>
            <a:endParaRPr lang="en-US" sz="1900" b="0" dirty="0" smtClean="0"/>
          </a:p>
          <a:p>
            <a:pPr defTabSz="914400">
              <a:lnSpc>
                <a:spcPct val="120000"/>
              </a:lnSpc>
              <a:spcBef>
                <a:spcPts val="0"/>
              </a:spcBef>
            </a:pPr>
            <a:r>
              <a:rPr lang="en-US" sz="1900" b="0" dirty="0" smtClean="0"/>
              <a:t>Planning (only approved Projects):</a:t>
            </a: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r>
              <a:rPr lang="en-US" sz="1800" dirty="0" smtClean="0"/>
              <a:t>	</a:t>
            </a:r>
            <a:r>
              <a:rPr lang="en-US" sz="1800" b="0" dirty="0" smtClean="0"/>
              <a:t>None</a:t>
            </a:r>
            <a:endParaRPr lang="en-US" sz="1800" b="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spTree>
    <p:extLst>
      <p:ext uri="{BB962C8B-B14F-4D97-AF65-F5344CB8AC3E}">
        <p14:creationId xmlns:p14="http://schemas.microsoft.com/office/powerpoint/2010/main" val="4649191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0521"/>
          </a:xfrm>
          <a:prstGeom prst="rect">
            <a:avLst/>
          </a:prstGeom>
        </p:spPr>
      </p:pic>
    </p:spTree>
    <p:extLst>
      <p:ext uri="{BB962C8B-B14F-4D97-AF65-F5344CB8AC3E}">
        <p14:creationId xmlns:p14="http://schemas.microsoft.com/office/powerpoint/2010/main" val="1459066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0"/>
            <a:ext cx="9100993" cy="6858000"/>
          </a:xfrm>
          <a:prstGeom prst="rect">
            <a:avLst/>
          </a:prstGeom>
        </p:spPr>
      </p:pic>
    </p:spTree>
    <p:extLst>
      <p:ext uri="{BB962C8B-B14F-4D97-AF65-F5344CB8AC3E}">
        <p14:creationId xmlns:p14="http://schemas.microsoft.com/office/powerpoint/2010/main" val="420009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06105" y="126170"/>
            <a:ext cx="4332533" cy="830997"/>
          </a:xfrm>
          <a:prstGeom prst="rect">
            <a:avLst/>
          </a:prstGeom>
        </p:spPr>
        <p:txBody>
          <a:bodyPr wrap="none">
            <a:spAutoFit/>
          </a:bodyPr>
          <a:lstStyle/>
          <a:p>
            <a:pPr algn="ctr"/>
            <a:r>
              <a:rPr lang="en-US" sz="2400" dirty="0"/>
              <a:t>SEA SANA Steering </a:t>
            </a:r>
            <a:r>
              <a:rPr lang="en-US" sz="2400" dirty="0" smtClean="0"/>
              <a:t>Group</a:t>
            </a:r>
          </a:p>
          <a:p>
            <a:pPr algn="ctr"/>
            <a:r>
              <a:rPr lang="en-US" sz="2400" dirty="0" smtClean="0"/>
              <a:t>RMP Implementation Status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43059"/>
          </a:xfrm>
          <a:prstGeom prst="rect">
            <a:avLst/>
          </a:prstGeom>
        </p:spPr>
      </p:pic>
    </p:spTree>
    <p:extLst>
      <p:ext uri="{BB962C8B-B14F-4D97-AF65-F5344CB8AC3E}">
        <p14:creationId xmlns:p14="http://schemas.microsoft.com/office/powerpoint/2010/main" val="324868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 Status</a:t>
            </a:r>
            <a:endParaRPr lang="en-US" dirty="0"/>
          </a:p>
        </p:txBody>
      </p:sp>
      <p:sp>
        <p:nvSpPr>
          <p:cNvPr id="3" name="Content Placeholder 2"/>
          <p:cNvSpPr>
            <a:spLocks noGrp="1"/>
          </p:cNvSpPr>
          <p:nvPr>
            <p:ph idx="1"/>
          </p:nvPr>
        </p:nvSpPr>
        <p:spPr/>
        <p:txBody>
          <a:bodyPr/>
          <a:lstStyle/>
          <a:p>
            <a:r>
              <a:rPr lang="en-US" dirty="0" smtClean="0"/>
              <a:t>Strategic plan is being </a:t>
            </a:r>
            <a:r>
              <a:rPr lang="en-US" smtClean="0"/>
              <a:t>updated with new projects for all SEA WGs</a:t>
            </a:r>
          </a:p>
          <a:p>
            <a:endParaRPr lang="en-US" dirty="0"/>
          </a:p>
        </p:txBody>
      </p:sp>
    </p:spTree>
    <p:extLst>
      <p:ext uri="{BB962C8B-B14F-4D97-AF65-F5344CB8AC3E}">
        <p14:creationId xmlns:p14="http://schemas.microsoft.com/office/powerpoint/2010/main" val="11502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5CBE4F-F11C-4DC8-821B-5ADD6307E7FC}"/>
              </a:ext>
            </a:extLst>
          </p:cNvPr>
          <p:cNvSpPr>
            <a:spLocks noGrp="1"/>
          </p:cNvSpPr>
          <p:nvPr>
            <p:ph type="title"/>
          </p:nvPr>
        </p:nvSpPr>
        <p:spPr>
          <a:xfrm>
            <a:off x="457200" y="274638"/>
            <a:ext cx="8229600" cy="868362"/>
          </a:xfrm>
        </p:spPr>
        <p:txBody>
          <a:bodyPr/>
          <a:lstStyle/>
          <a:p>
            <a:pPr>
              <a:defRPr/>
            </a:pPr>
            <a:r>
              <a:rPr lang="en-US" sz="2800" dirty="0">
                <a:solidFill>
                  <a:srgbClr val="000099"/>
                </a:solidFill>
                <a:effectLst>
                  <a:outerShdw blurRad="38100" dist="38100" dir="2700000" algn="tl">
                    <a:srgbClr val="C0C0C0"/>
                  </a:outerShdw>
                </a:effectLst>
              </a:rPr>
              <a:t>SE Area Report</a:t>
            </a:r>
            <a:br>
              <a:rPr lang="en-US" sz="2800" dirty="0">
                <a:solidFill>
                  <a:srgbClr val="000099"/>
                </a:solidFill>
                <a:effectLst>
                  <a:outerShdw blurRad="38100" dist="38100" dir="2700000" algn="tl">
                    <a:srgbClr val="C0C0C0"/>
                  </a:outerShdw>
                </a:effectLst>
              </a:rPr>
            </a:br>
            <a:r>
              <a:rPr lang="en-GB" sz="2000" dirty="0">
                <a:solidFill>
                  <a:srgbClr val="000099"/>
                </a:solidFill>
                <a:latin typeface="Calibri" pitchFamily="34" charset="0"/>
              </a:rPr>
              <a:t> B. </a:t>
            </a:r>
            <a:r>
              <a:rPr lang="en-GB" sz="2000" u="sng" dirty="0">
                <a:solidFill>
                  <a:srgbClr val="000099"/>
                </a:solidFill>
                <a:latin typeface="Calibri" pitchFamily="34" charset="0"/>
              </a:rPr>
              <a:t>Meeting Demographics</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2116972168"/>
              </p:ext>
            </p:extLst>
          </p:nvPr>
        </p:nvGraphicFramePr>
        <p:xfrm>
          <a:off x="457200" y="1278320"/>
          <a:ext cx="8229600" cy="4220213"/>
        </p:xfrm>
        <a:graphic>
          <a:graphicData uri="http://schemas.openxmlformats.org/drawingml/2006/table">
            <a:tbl>
              <a:tblPr/>
              <a:tblGrid>
                <a:gridCol w="1606230"/>
                <a:gridCol w="1323875"/>
                <a:gridCol w="1325207"/>
                <a:gridCol w="1325207"/>
                <a:gridCol w="1323875"/>
                <a:gridCol w="1325206"/>
              </a:tblGrid>
              <a:tr h="609600">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Agency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1.01 - SEA - Systems Architecture Working Group</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1.02 - SEA - Security Working Group</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algn="ctr" fontAlgn="b"/>
                      <a:r>
                        <a:rPr lang="en-US" sz="1100" b="1" i="0" u="none" strike="noStrike" dirty="0" smtClean="0">
                          <a:solidFill>
                            <a:schemeClr val="tx1"/>
                          </a:solidFill>
                          <a:effectLst/>
                          <a:latin typeface="+mj-lt"/>
                        </a:rPr>
                        <a:t>1.02 SEA</a:t>
                      </a:r>
                      <a:r>
                        <a:rPr lang="en-US" sz="1100" b="1" i="0" u="none" strike="noStrike" baseline="0" dirty="0" smtClean="0">
                          <a:solidFill>
                            <a:schemeClr val="tx1"/>
                          </a:solidFill>
                          <a:effectLst/>
                          <a:latin typeface="+mj-lt"/>
                        </a:rPr>
                        <a:t> </a:t>
                      </a:r>
                      <a:r>
                        <a:rPr lang="en-US" sz="1100" b="1" i="0" u="none" strike="noStrike" dirty="0" smtClean="0">
                          <a:solidFill>
                            <a:schemeClr val="tx1"/>
                          </a:solidFill>
                          <a:effectLst/>
                          <a:latin typeface="+mj-lt"/>
                        </a:rPr>
                        <a:t>5.09 </a:t>
                      </a:r>
                      <a:r>
                        <a:rPr lang="en-US" sz="1100" b="1" i="0" u="none" strike="noStrike" dirty="0">
                          <a:solidFill>
                            <a:schemeClr val="tx1"/>
                          </a:solidFill>
                          <a:effectLst/>
                          <a:latin typeface="+mj-lt"/>
                        </a:rPr>
                        <a:t>- SLS - Space Data Link Security Working Group</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1.06 - SEA - Delta-DOR Working Group</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1.XX - SEA - SANA Steering Group</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CNES (France)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algn="r" fontAlgn="ctr"/>
                      <a:r>
                        <a:rPr lang="en-US" sz="1200" b="1" i="0" u="none" strike="noStrike">
                          <a:solidFill>
                            <a:schemeClr val="tx1"/>
                          </a:solidFill>
                          <a:effectLst/>
                          <a:latin typeface="+mj-lt"/>
                        </a:rPr>
                        <a:t>2</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ea typeface="Arial" charset="0"/>
                          <a:cs typeface="Arial" charset="0"/>
                        </a:rPr>
                        <a:t>1</a:t>
                      </a:r>
                      <a:endParaRPr kumimoji="0" lang="en-US" altLang="en-US" sz="1200" b="1" i="0" u="none" strike="noStrike" cap="none" normalizeH="0" baseline="0" dirty="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CNSA (China)</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3</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2</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algn="r" fontAlgn="ctr"/>
                      <a:r>
                        <a:rPr lang="en-US" sz="1200" b="1" i="0" u="none" strike="noStrike" dirty="0">
                          <a:solidFill>
                            <a:schemeClr val="tx1"/>
                          </a:solidFill>
                          <a:effectLst/>
                          <a:latin typeface="+mj-lt"/>
                        </a:rPr>
                        <a:t>2</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DLR (Germany)</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algn="r" fontAlgn="ctr"/>
                      <a:r>
                        <a:rPr lang="en-US" sz="1200" b="1" i="0" u="none" strike="noStrike" dirty="0">
                          <a:solidFill>
                            <a:schemeClr val="tx1"/>
                          </a:solidFill>
                          <a:effectLst/>
                          <a:latin typeface="+mj-lt"/>
                        </a:rPr>
                        <a:t>1</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ESA</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4</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3</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algn="r" fontAlgn="ctr"/>
                      <a:r>
                        <a:rPr lang="en-US" sz="1200" b="1" i="0" u="none" strike="noStrike">
                          <a:solidFill>
                            <a:schemeClr val="tx1"/>
                          </a:solidFill>
                          <a:effectLst/>
                          <a:latin typeface="+mj-lt"/>
                        </a:rPr>
                        <a:t>2</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JAXA (Japan)</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algn="r" fontAlgn="b"/>
                      <a:endParaRPr lang="en-US" sz="1200" b="1" i="0" u="none" strike="noStrike" dirty="0">
                        <a:solidFill>
                          <a:schemeClr val="tx1"/>
                        </a:solidFill>
                        <a:effectLst/>
                        <a:latin typeface="+mj-lt"/>
                      </a:endParaRP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190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NASA</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3</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4</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5</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ea typeface="Arial" charset="0"/>
                          <a:cs typeface="Arial" charset="0"/>
                        </a:rPr>
                        <a:t>2</a:t>
                      </a:r>
                      <a:endParaRPr kumimoji="0" lang="en-US" altLang="en-US" sz="1200" b="1" i="0" u="none" strike="noStrike" cap="none" normalizeH="0" baseline="0" dirty="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190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UKSA (United Kingdom)</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1</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algn="r" fontAlgn="ctr"/>
                      <a:r>
                        <a:rPr lang="en-US" sz="1200" b="1" i="0" u="none" strike="noStrike" dirty="0" smtClean="0">
                          <a:solidFill>
                            <a:schemeClr val="tx1"/>
                          </a:solidFill>
                          <a:effectLst/>
                          <a:latin typeface="+mj-lt"/>
                        </a:rPr>
                        <a:t>1</a:t>
                      </a:r>
                      <a:endParaRPr lang="en-US" sz="1200" b="1" i="0" u="none" strike="noStrike" dirty="0">
                        <a:solidFill>
                          <a:schemeClr val="tx1"/>
                        </a:solidFill>
                        <a:effectLst/>
                        <a:latin typeface="+mj-lt"/>
                      </a:endParaRP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charset="0"/>
                        <a:ea typeface="Arial" charset="0"/>
                        <a:cs typeface="Arial" charset="0"/>
                      </a:endParaRP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Total</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11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11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algn="r" fontAlgn="b"/>
                      <a:endParaRPr lang="en-US" sz="1200" b="1" i="0" u="none" strike="noStrike" dirty="0" smtClean="0">
                        <a:solidFill>
                          <a:schemeClr val="tx1"/>
                        </a:solidFill>
                        <a:effectLst/>
                        <a:latin typeface="+mj-lt"/>
                      </a:endParaRPr>
                    </a:p>
                    <a:p>
                      <a:pPr algn="r" fontAlgn="b"/>
                      <a:r>
                        <a:rPr lang="en-US" sz="1200" b="1" i="0" u="none" strike="noStrike" dirty="0" smtClean="0">
                          <a:solidFill>
                            <a:schemeClr val="tx1"/>
                          </a:solidFill>
                          <a:effectLst/>
                          <a:latin typeface="+mj-lt"/>
                        </a:rPr>
                        <a:t>13</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ea typeface="Arial" charset="0"/>
                          <a:cs typeface="Arial" charset="0"/>
                        </a:rPr>
                        <a:t>3</a:t>
                      </a:r>
                      <a:endParaRPr kumimoji="0" lang="en-US" altLang="en-US" sz="1200" b="1" i="0" u="none" strike="noStrike" cap="none" normalizeH="0" baseline="0" dirty="0">
                        <a:ln>
                          <a:noFill/>
                        </a:ln>
                        <a:solidFill>
                          <a:schemeClr val="tx1"/>
                        </a:solidFill>
                        <a:effectLst/>
                        <a:latin typeface="Arial"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ea typeface="Arial" charset="0"/>
                          <a:cs typeface="Arial" charset="0"/>
                        </a:rPr>
                        <a:t>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charset="0"/>
                          <a:ea typeface="Arial" charset="0"/>
                          <a:cs typeface="Arial" charset="0"/>
                        </a:rPr>
                        <a:t>Meeting Duration</a:t>
                      </a:r>
                      <a:endParaRPr kumimoji="0" lang="en-US" altLang="en-US" sz="1200" b="1" i="0" u="none" strike="noStrike" cap="none" normalizeH="0" baseline="0">
                        <a:ln>
                          <a:noFill/>
                        </a:ln>
                        <a:solidFill>
                          <a:srgbClr val="000000"/>
                        </a:solidFill>
                        <a:effectLst/>
                        <a:latin typeface="Tableau Book"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charset="0"/>
                          <a:ea typeface="Arial" charset="0"/>
                          <a:cs typeface="Arial" charset="0"/>
                        </a:rPr>
                        <a:t>2.5</a:t>
                      </a:r>
                      <a:endParaRPr kumimoji="0" lang="en-US" altLang="en-US" sz="1200" b="1" i="0" u="none" strike="noStrike" cap="none" normalizeH="0" baseline="0">
                        <a:ln>
                          <a:noFill/>
                        </a:ln>
                        <a:solidFill>
                          <a:srgbClr val="000000"/>
                        </a:solidFill>
                        <a:effectLst/>
                        <a:latin typeface="Calibri"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charset="0"/>
                          <a:ea typeface="Arial" charset="0"/>
                          <a:cs typeface="Arial" charset="0"/>
                        </a:rPr>
                        <a:t>1.5</a:t>
                      </a:r>
                      <a:endParaRPr kumimoji="0" lang="en-US" altLang="en-US" sz="1200" b="1" i="0" u="none" strike="noStrike" cap="none" normalizeH="0" baseline="0" dirty="0">
                        <a:ln>
                          <a:noFill/>
                        </a:ln>
                        <a:solidFill>
                          <a:srgbClr val="000000"/>
                        </a:solidFill>
                        <a:effectLst/>
                        <a:latin typeface="Calibri"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algn="r" fontAlgn="b"/>
                      <a:endParaRPr lang="en-US" sz="1200" b="1" i="0" u="none" strike="noStrike" dirty="0" smtClean="0">
                        <a:solidFill>
                          <a:schemeClr val="tx1"/>
                        </a:solidFill>
                        <a:effectLst/>
                        <a:latin typeface="+mj-lt"/>
                      </a:endParaRPr>
                    </a:p>
                    <a:p>
                      <a:pPr algn="r" fontAlgn="b"/>
                      <a:r>
                        <a:rPr lang="en-US" sz="1200" b="1" i="0" u="none" strike="noStrike" dirty="0" smtClean="0">
                          <a:solidFill>
                            <a:schemeClr val="tx1"/>
                          </a:solidFill>
                          <a:effectLst/>
                          <a:latin typeface="+mj-lt"/>
                        </a:rPr>
                        <a:t>1.5</a:t>
                      </a: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charset="0"/>
                          <a:ea typeface="Arial" charset="0"/>
                          <a:cs typeface="Arial" charset="0"/>
                        </a:rPr>
                        <a:t>4</a:t>
                      </a:r>
                      <a:endParaRPr kumimoji="0" lang="en-US" altLang="en-US" sz="1200" b="1" i="0" u="none" strike="noStrike" cap="none" normalizeH="0" baseline="0">
                        <a:ln>
                          <a:noFill/>
                        </a:ln>
                        <a:solidFill>
                          <a:srgbClr val="000000"/>
                        </a:solidFill>
                        <a:effectLst/>
                        <a:latin typeface="Calibri"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charset="0"/>
                          <a:ea typeface="Arial" charset="0"/>
                          <a:cs typeface="Arial" charset="0"/>
                        </a:rPr>
                        <a:t> .5</a:t>
                      </a:r>
                      <a:endParaRPr kumimoji="0" lang="en-US" altLang="en-US" sz="1200" b="1" i="0" u="none" strike="noStrike" cap="none" normalizeH="0" baseline="0">
                        <a:ln>
                          <a:noFill/>
                        </a:ln>
                        <a:solidFill>
                          <a:srgbClr val="000000"/>
                        </a:solidFill>
                        <a:effectLst/>
                        <a:latin typeface="Calibri"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317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charset="0"/>
                          <a:ea typeface="Arial" charset="0"/>
                          <a:cs typeface="Arial" charset="0"/>
                        </a:rPr>
                        <a:t>Agency Diversity</a:t>
                      </a:r>
                      <a:endParaRPr kumimoji="0" lang="en-US" altLang="en-US" sz="1200" b="1" i="0" u="none" strike="noStrike" cap="none" normalizeH="0" baseline="0" dirty="0">
                        <a:ln>
                          <a:noFill/>
                        </a:ln>
                        <a:solidFill>
                          <a:srgbClr val="000000"/>
                        </a:solidFill>
                        <a:effectLst/>
                        <a:latin typeface="Tableau Book"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charset="0"/>
                          <a:ea typeface="Arial" charset="0"/>
                          <a:cs typeface="Arial" charset="0"/>
                        </a:rPr>
                        <a:t>4</a:t>
                      </a:r>
                      <a:endParaRPr kumimoji="0" lang="en-US" altLang="en-US" sz="1200" b="1" i="0" u="none" strike="noStrike" cap="none" normalizeH="0" baseline="0">
                        <a:ln>
                          <a:noFill/>
                        </a:ln>
                        <a:solidFill>
                          <a:srgbClr val="000000"/>
                        </a:solidFill>
                        <a:effectLst/>
                        <a:latin typeface="Calibri" charset="0"/>
                        <a:ea typeface="Arial"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charset="0"/>
                          <a:ea typeface="Arial" charset="0"/>
                          <a:cs typeface="Arial" charset="0"/>
                        </a:rPr>
                        <a:t>5</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algn="r" fontAlgn="ctr"/>
                      <a:endParaRPr lang="en-US" sz="1200" b="1" i="0" u="none" strike="noStrike" dirty="0">
                        <a:solidFill>
                          <a:schemeClr val="tx1"/>
                        </a:solidFill>
                        <a:effectLst/>
                        <a:latin typeface="+mj-lt"/>
                      </a:endParaRPr>
                    </a:p>
                    <a:p>
                      <a:pPr algn="r" fontAlgn="ctr"/>
                      <a:r>
                        <a:rPr lang="en-US" sz="1200" b="1" i="0" u="none" strike="noStrike" dirty="0">
                          <a:solidFill>
                            <a:schemeClr val="tx1"/>
                          </a:solidFill>
                          <a:effectLst/>
                          <a:latin typeface="+mj-lt"/>
                        </a:rPr>
                        <a:t>6</a:t>
                      </a:r>
                      <a:endParaRPr lang="en-US" sz="1200" b="1" i="0" u="none" strike="noStrike" dirty="0">
                        <a:solidFill>
                          <a:schemeClr val="tx1"/>
                        </a:solidFill>
                        <a:effectLst/>
                        <a:latin typeface="+mj-lt"/>
                      </a:endParaRPr>
                    </a:p>
                  </a:txBody>
                  <a:tcPr marL="9525" marR="9525" marT="952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charset="0"/>
                          <a:ea typeface="Arial" charset="0"/>
                          <a:cs typeface="Arial" charset="0"/>
                        </a:rPr>
                        <a:t>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charset="0"/>
                          <a:ea typeface="Arial" charset="0"/>
                          <a:cs typeface="Arial" charset="0"/>
                        </a:rPr>
                        <a:t>2</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bl>
          </a:graphicData>
        </a:graphic>
      </p:graphicFrame>
    </p:spTree>
    <p:extLst>
      <p:ext uri="{BB962C8B-B14F-4D97-AF65-F5344CB8AC3E}">
        <p14:creationId xmlns:p14="http://schemas.microsoft.com/office/powerpoint/2010/main" val="2032388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990600" y="1176338"/>
            <a:ext cx="7162800" cy="425450"/>
          </a:xfrm>
          <a:prstGeom prst="rect">
            <a:avLst/>
          </a:prstGeom>
          <a:noFill/>
          <a:ln w="9525">
            <a:noFill/>
            <a:miter lim="800000"/>
            <a:headEnd/>
            <a:tailEnd/>
          </a:ln>
        </p:spPr>
        <p:txBody>
          <a:bodyPr>
            <a:spAutoFit/>
          </a:bodyPr>
          <a:lstStyle/>
          <a:p>
            <a:pPr marL="457200" indent="-457200" eaLnBrk="0" fontAlgn="base"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577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a:t>
            </a:r>
            <a:r>
              <a:rPr lang="en-US" sz="2800" b="1" dirty="0" smtClean="0"/>
              <a:t>Upcoming New Work Items</a:t>
            </a:r>
          </a:p>
        </p:txBody>
      </p:sp>
      <p:graphicFrame>
        <p:nvGraphicFramePr>
          <p:cNvPr id="7" name="Table 6"/>
          <p:cNvGraphicFramePr>
            <a:graphicFrameLocks noGrp="1"/>
          </p:cNvGraphicFramePr>
          <p:nvPr>
            <p:extLst/>
          </p:nvPr>
        </p:nvGraphicFramePr>
        <p:xfrm>
          <a:off x="457199" y="1176338"/>
          <a:ext cx="8229601" cy="3336134"/>
        </p:xfrm>
        <a:graphic>
          <a:graphicData uri="http://schemas.openxmlformats.org/drawingml/2006/table">
            <a:tbl>
              <a:tblPr/>
              <a:tblGrid>
                <a:gridCol w="476463">
                  <a:extLst>
                    <a:ext uri="{9D8B030D-6E8A-4147-A177-3AD203B41FA5}">
                      <a16:colId xmlns="" xmlns:a16="http://schemas.microsoft.com/office/drawing/2014/main" val="20000"/>
                    </a:ext>
                  </a:extLst>
                </a:gridCol>
                <a:gridCol w="556991">
                  <a:extLst>
                    <a:ext uri="{9D8B030D-6E8A-4147-A177-3AD203B41FA5}">
                      <a16:colId xmlns="" xmlns:a16="http://schemas.microsoft.com/office/drawing/2014/main" val="20001"/>
                    </a:ext>
                  </a:extLst>
                </a:gridCol>
                <a:gridCol w="545807">
                  <a:extLst>
                    <a:ext uri="{9D8B030D-6E8A-4147-A177-3AD203B41FA5}">
                      <a16:colId xmlns="" xmlns:a16="http://schemas.microsoft.com/office/drawing/2014/main" val="20002"/>
                    </a:ext>
                  </a:extLst>
                </a:gridCol>
                <a:gridCol w="805288">
                  <a:extLst>
                    <a:ext uri="{9D8B030D-6E8A-4147-A177-3AD203B41FA5}">
                      <a16:colId xmlns="" xmlns:a16="http://schemas.microsoft.com/office/drawing/2014/main" val="20003"/>
                    </a:ext>
                  </a:extLst>
                </a:gridCol>
                <a:gridCol w="876870">
                  <a:extLst>
                    <a:ext uri="{9D8B030D-6E8A-4147-A177-3AD203B41FA5}">
                      <a16:colId xmlns="" xmlns:a16="http://schemas.microsoft.com/office/drawing/2014/main" val="20004"/>
                    </a:ext>
                  </a:extLst>
                </a:gridCol>
                <a:gridCol w="1279514">
                  <a:extLst>
                    <a:ext uri="{9D8B030D-6E8A-4147-A177-3AD203B41FA5}">
                      <a16:colId xmlns="" xmlns:a16="http://schemas.microsoft.com/office/drawing/2014/main" val="20005"/>
                    </a:ext>
                  </a:extLst>
                </a:gridCol>
                <a:gridCol w="1279514">
                  <a:extLst>
                    <a:ext uri="{9D8B030D-6E8A-4147-A177-3AD203B41FA5}">
                      <a16:colId xmlns="" xmlns:a16="http://schemas.microsoft.com/office/drawing/2014/main" val="20006"/>
                    </a:ext>
                  </a:extLst>
                </a:gridCol>
                <a:gridCol w="688969">
                  <a:extLst>
                    <a:ext uri="{9D8B030D-6E8A-4147-A177-3AD203B41FA5}">
                      <a16:colId xmlns="" xmlns:a16="http://schemas.microsoft.com/office/drawing/2014/main" val="20007"/>
                    </a:ext>
                  </a:extLst>
                </a:gridCol>
                <a:gridCol w="637520">
                  <a:extLst>
                    <a:ext uri="{9D8B030D-6E8A-4147-A177-3AD203B41FA5}">
                      <a16:colId xmlns="" xmlns:a16="http://schemas.microsoft.com/office/drawing/2014/main" val="20008"/>
                    </a:ext>
                  </a:extLst>
                </a:gridCol>
                <a:gridCol w="1082665">
                  <a:extLst>
                    <a:ext uri="{9D8B030D-6E8A-4147-A177-3AD203B41FA5}">
                      <a16:colId xmlns="" xmlns:a16="http://schemas.microsoft.com/office/drawing/2014/main" val="20009"/>
                    </a:ext>
                  </a:extLst>
                </a:gridCol>
              </a:tblGrid>
              <a:tr h="465395">
                <a:tc>
                  <a:txBody>
                    <a:bodyPr/>
                    <a:lstStyle/>
                    <a:p>
                      <a:pPr algn="ctr" fontAlgn="t"/>
                      <a:r>
                        <a:rPr lang="en-US" sz="900" b="1" i="0" u="none" strike="noStrike" dirty="0">
                          <a:solidFill>
                            <a:srgbClr val="000000"/>
                          </a:solidFill>
                          <a:effectLst/>
                          <a:latin typeface="Calibri"/>
                        </a:rPr>
                        <a:t>Area and WG name</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dirty="0">
                          <a:solidFill>
                            <a:srgbClr val="000000"/>
                          </a:solidFill>
                          <a:effectLst/>
                          <a:latin typeface="Calibri"/>
                        </a:rPr>
                        <a:t>CCSDS Ref </a:t>
                      </a:r>
                      <a:r>
                        <a:rPr lang="en-US" sz="900" b="1" i="0" u="none" strike="noStrike" dirty="0" err="1">
                          <a:solidFill>
                            <a:srgbClr val="000000"/>
                          </a:solidFill>
                          <a:effectLst/>
                          <a:latin typeface="Calibri"/>
                        </a:rPr>
                        <a:t>Nr</a:t>
                      </a:r>
                      <a:endParaRPr lang="en-US" sz="900" b="1" i="0" u="none" strike="noStrike" dirty="0">
                        <a:solidFill>
                          <a:srgbClr val="000000"/>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a:solidFill>
                            <a:srgbClr val="000000"/>
                          </a:solidFill>
                          <a:effectLst/>
                          <a:latin typeface="Calibri"/>
                        </a:rPr>
                        <a:t>Activity</a:t>
                      </a:r>
                      <a:br>
                        <a:rPr lang="en-US" sz="900" b="1" i="0" u="none" strike="noStrike">
                          <a:solidFill>
                            <a:srgbClr val="000000"/>
                          </a:solidFill>
                          <a:effectLst/>
                          <a:latin typeface="Calibri"/>
                        </a:rPr>
                      </a:br>
                      <a:r>
                        <a:rPr lang="en-US" sz="600" b="1" i="0" u="none" strike="noStrike">
                          <a:solidFill>
                            <a:srgbClr val="000000"/>
                          </a:solidFill>
                          <a:effectLst/>
                          <a:latin typeface="Calibri"/>
                        </a:rPr>
                        <a:t>(RB, Pink, Draft. Update)</a:t>
                      </a:r>
                      <a:endParaRPr lang="en-US" sz="900" b="1" i="0" u="none" strike="noStrike">
                        <a:solidFill>
                          <a:srgbClr val="000000"/>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dirty="0">
                          <a:solidFill>
                            <a:srgbClr val="000000"/>
                          </a:solidFill>
                          <a:effectLst/>
                          <a:latin typeface="Calibri"/>
                        </a:rPr>
                        <a:t>Document Title</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dirty="0">
                          <a:solidFill>
                            <a:srgbClr val="000000"/>
                          </a:solidFill>
                          <a:effectLst/>
                          <a:latin typeface="Calibri"/>
                        </a:rPr>
                        <a:t>Target Start / Publication Date</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gridSpan="4">
                  <a:txBody>
                    <a:bodyPr/>
                    <a:lstStyle/>
                    <a:p>
                      <a:pPr algn="ctr" fontAlgn="t"/>
                      <a:r>
                        <a:rPr lang="en-US" sz="900" b="1" i="0" u="none" strike="noStrike" dirty="0">
                          <a:solidFill>
                            <a:srgbClr val="000000"/>
                          </a:solidFill>
                          <a:effectLst/>
                          <a:latin typeface="Calibri"/>
                        </a:rPr>
                        <a:t>Resources Needed (total, Editor, Proto 1, Proto 2)</a:t>
                      </a:r>
                      <a:br>
                        <a:rPr lang="en-US" sz="900" b="1" i="0" u="none" strike="noStrike" dirty="0">
                          <a:solidFill>
                            <a:srgbClr val="000000"/>
                          </a:solidFill>
                          <a:effectLst/>
                          <a:latin typeface="Calibri"/>
                        </a:rPr>
                      </a:br>
                      <a:endParaRPr lang="en-US" sz="900" b="1" i="0" u="none" strike="noStrike" dirty="0">
                        <a:solidFill>
                          <a:srgbClr val="000000"/>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900" b="1" i="0" u="none" strike="noStrike" dirty="0">
                          <a:solidFill>
                            <a:srgbClr val="000000"/>
                          </a:solidFill>
                          <a:effectLst/>
                          <a:latin typeface="Calibri"/>
                        </a:rPr>
                        <a:t>Comments</a:t>
                      </a:r>
                      <a:br>
                        <a:rPr lang="en-US" sz="900" b="1" i="0" u="none" strike="noStrike" dirty="0">
                          <a:solidFill>
                            <a:srgbClr val="000000"/>
                          </a:solidFill>
                          <a:effectLst/>
                          <a:latin typeface="Calibri"/>
                        </a:rPr>
                      </a:br>
                      <a:r>
                        <a:rPr lang="en-US" sz="900" b="1" i="0" u="none" strike="noStrike" dirty="0">
                          <a:solidFill>
                            <a:srgbClr val="000000"/>
                          </a:solidFill>
                          <a:effectLst/>
                          <a:latin typeface="Calibri"/>
                        </a:rPr>
                        <a:t>Rationale</a:t>
                      </a:r>
                      <a:br>
                        <a:rPr lang="en-US" sz="900" b="1" i="0" u="none" strike="noStrike" dirty="0">
                          <a:solidFill>
                            <a:srgbClr val="000000"/>
                          </a:solidFill>
                          <a:effectLst/>
                          <a:latin typeface="Calibri"/>
                        </a:rPr>
                      </a:br>
                      <a:r>
                        <a:rPr lang="en-US" sz="900" b="1" i="0" u="none" strike="noStrike" dirty="0">
                          <a:solidFill>
                            <a:srgbClr val="000000"/>
                          </a:solidFill>
                          <a:effectLst/>
                          <a:latin typeface="Calibri"/>
                        </a:rPr>
                        <a:t>What if not started?</a:t>
                      </a: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extLst>
                  <a:ext uri="{0D108BD9-81ED-4DB2-BD59-A6C34878D82A}">
                    <a16:rowId xmlns="" xmlns:a16="http://schemas.microsoft.com/office/drawing/2014/main" val="10000"/>
                  </a:ext>
                </a:extLst>
              </a:tr>
              <a:tr h="488283">
                <a:tc rowSpan="2">
                  <a:txBody>
                    <a:bodyPr/>
                    <a:lstStyle/>
                    <a:p>
                      <a:pPr algn="ctr" fontAlgn="t"/>
                      <a:r>
                        <a:rPr lang="en-US" sz="900" b="0" i="0" u="none" strike="noStrike" dirty="0">
                          <a:solidFill>
                            <a:schemeClr val="bg1"/>
                          </a:solidFill>
                          <a:effectLst/>
                          <a:latin typeface="Calibri"/>
                        </a:rPr>
                        <a:t>SEA SEC</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mr-IN" sz="900" dirty="0" smtClean="0">
                          <a:solidFill>
                            <a:schemeClr val="bg1"/>
                          </a:solidFill>
                          <a:hlinkClick r:id="rId3"/>
                        </a:rPr>
                        <a:t>350.6-G-1</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smtClean="0">
                          <a:solidFill>
                            <a:schemeClr val="bg1"/>
                          </a:solidFill>
                          <a:effectLst/>
                          <a:latin typeface="Calibri"/>
                        </a:rPr>
                        <a:t>Update</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i="0" dirty="0" smtClean="0">
                          <a:solidFill>
                            <a:schemeClr val="bg1"/>
                          </a:solidFill>
                        </a:rPr>
                        <a:t>Space Missions Key Management Concept (Nov 2011)</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chemeClr val="bg1"/>
                          </a:solidFill>
                          <a:effectLst/>
                          <a:latin typeface="Calibri"/>
                        </a:rPr>
                        <a:t>Start    </a:t>
                      </a:r>
                      <a:r>
                        <a:rPr lang="en-US" sz="900" b="0" i="0" u="none" strike="noStrike" dirty="0" smtClean="0">
                          <a:solidFill>
                            <a:schemeClr val="bg1"/>
                          </a:solidFill>
                          <a:effectLst/>
                          <a:latin typeface="Calibri"/>
                        </a:rPr>
                        <a:t>20/06/2017</a:t>
                      </a:r>
                      <a:r>
                        <a:rPr lang="en-US" sz="900" b="0" i="0" u="none" strike="noStrike" dirty="0">
                          <a:solidFill>
                            <a:schemeClr val="bg1"/>
                          </a:solidFill>
                          <a:effectLst/>
                          <a:latin typeface="Calibri"/>
                        </a:rPr>
                        <a:t/>
                      </a:r>
                      <a:br>
                        <a:rPr lang="en-US" sz="900" b="0" i="0" u="none" strike="noStrike" dirty="0">
                          <a:solidFill>
                            <a:schemeClr val="bg1"/>
                          </a:solidFill>
                          <a:effectLst/>
                          <a:latin typeface="Calibri"/>
                        </a:rPr>
                      </a:br>
                      <a:r>
                        <a:rPr lang="en-US" sz="900" b="0" i="0" u="none" strike="noStrike" dirty="0">
                          <a:solidFill>
                            <a:schemeClr val="bg1"/>
                          </a:solidFill>
                          <a:effectLst/>
                          <a:latin typeface="Calibri"/>
                        </a:rPr>
                        <a:t>End   10/12/2018</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a:solidFill>
                            <a:schemeClr val="bg1"/>
                          </a:solidFill>
                          <a:effectLst/>
                          <a:latin typeface="Calibri"/>
                        </a:rPr>
                        <a:t>2017</a:t>
                      </a:r>
                      <a:br>
                        <a:rPr lang="en-US" sz="900" b="0" i="0" u="none" strike="noStrike">
                          <a:solidFill>
                            <a:schemeClr val="bg1"/>
                          </a:solidFill>
                          <a:effectLst/>
                          <a:latin typeface="Calibri"/>
                        </a:rPr>
                      </a:br>
                      <a:endParaRPr lang="en-US" sz="900" b="0" i="0" u="none" strike="noStrike">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a:t>
                      </a:r>
                      <a:r>
                        <a:rPr lang="en-US" sz="900" b="0" i="0" u="none" strike="noStrike" dirty="0" smtClean="0">
                          <a:solidFill>
                            <a:schemeClr val="bg1"/>
                          </a:solidFill>
                          <a:effectLst/>
                          <a:latin typeface="Calibri"/>
                        </a:rPr>
                        <a:t> </a:t>
                      </a:r>
                      <a:r>
                        <a:rPr lang="en-US" sz="900" b="0" i="0" u="none" strike="noStrike" dirty="0">
                          <a:solidFill>
                            <a:schemeClr val="bg1"/>
                          </a:solidFill>
                          <a:effectLst/>
                          <a:latin typeface="Calibri"/>
                        </a:rPr>
                        <a:t>WMs for  </a:t>
                      </a:r>
                      <a:r>
                        <a:rPr lang="en-US" sz="900" b="0" i="0" u="none" strike="noStrike" dirty="0" smtClean="0">
                          <a:solidFill>
                            <a:schemeClr val="bg1"/>
                          </a:solidFill>
                          <a:effectLst/>
                          <a:latin typeface="Calibri"/>
                        </a:rPr>
                        <a:t>GB </a:t>
                      </a:r>
                      <a:r>
                        <a:rPr lang="en-US" sz="900" b="0" i="0" u="none" strike="noStrike" dirty="0">
                          <a:solidFill>
                            <a:schemeClr val="bg1"/>
                          </a:solidFill>
                          <a:effectLst/>
                          <a:latin typeface="Calibri"/>
                        </a:rPr>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No </a:t>
                      </a:r>
                      <a:r>
                        <a:rPr lang="en-US" sz="900" b="0" i="0" u="none" strike="noStrike" dirty="0" err="1" smtClean="0">
                          <a:solidFill>
                            <a:schemeClr val="bg1"/>
                          </a:solidFill>
                          <a:effectLst/>
                          <a:latin typeface="Calibri"/>
                        </a:rPr>
                        <a:t>Prot</a:t>
                      </a:r>
                      <a:r>
                        <a:rPr lang="en-US" sz="900" b="0" i="0" u="none" strike="noStrike" dirty="0" smtClean="0">
                          <a:solidFill>
                            <a:schemeClr val="bg1"/>
                          </a:solidFill>
                          <a:effectLst/>
                          <a:latin typeface="Calibri"/>
                        </a:rPr>
                        <a:t> </a:t>
                      </a:r>
                      <a:r>
                        <a:rPr lang="en-US" sz="900" b="0" i="0" u="none" strike="noStrike" dirty="0">
                          <a:solidFill>
                            <a:schemeClr val="bg1"/>
                          </a:solidFill>
                          <a:effectLst/>
                          <a:latin typeface="Calibri"/>
                        </a:rPr>
                        <a:t>1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No </a:t>
                      </a:r>
                      <a:r>
                        <a:rPr lang="en-US" sz="900" b="0" i="0" u="none" strike="noStrike" dirty="0" err="1" smtClean="0">
                          <a:solidFill>
                            <a:schemeClr val="bg1"/>
                          </a:solidFill>
                          <a:effectLst/>
                          <a:latin typeface="Calibri"/>
                        </a:rPr>
                        <a:t>Prot</a:t>
                      </a:r>
                      <a:r>
                        <a:rPr lang="en-US" sz="900" b="0" i="0" u="none" strike="noStrike" dirty="0" smtClean="0">
                          <a:solidFill>
                            <a:schemeClr val="bg1"/>
                          </a:solidFill>
                          <a:effectLst/>
                          <a:latin typeface="Calibri"/>
                        </a:rPr>
                        <a:t> </a:t>
                      </a:r>
                      <a:r>
                        <a:rPr lang="en-US" sz="900" b="0" i="0" u="none" strike="noStrike" dirty="0">
                          <a:solidFill>
                            <a:schemeClr val="bg1"/>
                          </a:solidFill>
                          <a:effectLst/>
                          <a:latin typeface="Calibri"/>
                        </a:rPr>
                        <a:t>2</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chemeClr val="bg1"/>
                          </a:solidFill>
                          <a:effectLst/>
                          <a:latin typeface="Calibri"/>
                        </a:rPr>
                        <a:t>Project</a:t>
                      </a:r>
                      <a:r>
                        <a:rPr lang="en-US" sz="900" b="0" i="0" u="none" strike="noStrike" baseline="0" dirty="0">
                          <a:solidFill>
                            <a:schemeClr val="bg1"/>
                          </a:solidFill>
                          <a:effectLst/>
                          <a:latin typeface="Calibri"/>
                        </a:rPr>
                        <a:t> </a:t>
                      </a:r>
                      <a:r>
                        <a:rPr lang="en-US" sz="900" b="0" i="0" u="none" strike="noStrike" baseline="0" dirty="0" smtClean="0">
                          <a:solidFill>
                            <a:schemeClr val="bg1"/>
                          </a:solidFill>
                          <a:effectLst/>
                          <a:latin typeface="Calibri"/>
                        </a:rPr>
                        <a:t>not yet agreed</a:t>
                      </a:r>
                      <a:r>
                        <a:rPr lang="en-US" sz="900" b="0" i="0" u="none" strike="noStrike" dirty="0" smtClean="0">
                          <a:solidFill>
                            <a:schemeClr val="bg1"/>
                          </a:solidFill>
                          <a:effectLst/>
                          <a:latin typeface="Calibri"/>
                        </a:rPr>
                        <a:t>. Revise</a:t>
                      </a:r>
                      <a:r>
                        <a:rPr lang="en-US" sz="900" b="0" i="0" u="none" strike="noStrike" baseline="0" dirty="0" smtClean="0">
                          <a:solidFill>
                            <a:schemeClr val="bg1"/>
                          </a:solidFill>
                          <a:effectLst/>
                          <a:latin typeface="Calibri"/>
                        </a:rPr>
                        <a:t> GB to include new material.</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 xmlns:a16="http://schemas.microsoft.com/office/drawing/2014/main" val="10001"/>
                  </a:ext>
                </a:extLst>
              </a:tr>
              <a:tr h="3051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900" b="0" i="0" u="none" strike="noStrike" dirty="0">
                          <a:solidFill>
                            <a:schemeClr val="bg1"/>
                          </a:solidFill>
                          <a:effectLst/>
                          <a:latin typeface="Calibri"/>
                        </a:rPr>
                        <a:t>2018</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2</a:t>
                      </a:r>
                      <a:r>
                        <a:rPr lang="en-US" sz="900" b="0" i="0" u="none" strike="noStrike" baseline="0" dirty="0" smtClean="0">
                          <a:solidFill>
                            <a:schemeClr val="bg1"/>
                          </a:solidFill>
                          <a:effectLst/>
                          <a:latin typeface="Calibri"/>
                        </a:rPr>
                        <a:t> </a:t>
                      </a:r>
                      <a:r>
                        <a:rPr lang="en-US" sz="900" b="0" i="0" u="none" strike="noStrike" dirty="0" smtClean="0">
                          <a:solidFill>
                            <a:schemeClr val="bg1"/>
                          </a:solidFill>
                          <a:effectLst/>
                          <a:latin typeface="Calibri"/>
                        </a:rPr>
                        <a:t>WMs </a:t>
                      </a:r>
                      <a:r>
                        <a:rPr lang="en-US" sz="900" b="0" i="0" u="none" strike="noStrike" dirty="0">
                          <a:solidFill>
                            <a:schemeClr val="bg1"/>
                          </a:solidFill>
                          <a:effectLst/>
                          <a:latin typeface="Calibri"/>
                        </a:rPr>
                        <a:t>for  </a:t>
                      </a:r>
                      <a:r>
                        <a:rPr lang="en-US" sz="900" b="0" i="0" u="none" strike="noStrike" dirty="0" smtClean="0">
                          <a:solidFill>
                            <a:schemeClr val="bg1"/>
                          </a:solidFill>
                          <a:effectLst/>
                          <a:latin typeface="Calibri"/>
                        </a:rPr>
                        <a:t>GB</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tc>
                <a:extLst>
                  <a:ext uri="{0D108BD9-81ED-4DB2-BD59-A6C34878D82A}">
                    <a16:rowId xmlns="" xmlns:a16="http://schemas.microsoft.com/office/drawing/2014/main" val="10002"/>
                  </a:ext>
                </a:extLst>
              </a:tr>
              <a:tr h="152588">
                <a:tc rowSpan="3">
                  <a:txBody>
                    <a:bodyPr/>
                    <a:lstStyle/>
                    <a:p>
                      <a:pPr algn="ctr" fontAlgn="t"/>
                      <a:r>
                        <a:rPr lang="en-US" sz="900" b="0" i="0" u="none" strike="noStrike" dirty="0">
                          <a:solidFill>
                            <a:schemeClr val="bg1"/>
                          </a:solidFill>
                          <a:effectLst/>
                          <a:latin typeface="Calibri"/>
                        </a:rPr>
                        <a:t>SEA SEC</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rowSpan="3">
                  <a:txBody>
                    <a:bodyPr/>
                    <a:lstStyle/>
                    <a:p>
                      <a:pPr algn="ctr" fontAlgn="t"/>
                      <a:r>
                        <a:rPr lang="mr-IN" sz="900" dirty="0" smtClean="0">
                          <a:solidFill>
                            <a:schemeClr val="bg1"/>
                          </a:solidFill>
                          <a:hlinkClick r:id="rId4"/>
                        </a:rPr>
                        <a:t>352.0-B-1</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rowSpan="3">
                  <a:txBody>
                    <a:bodyPr/>
                    <a:lstStyle/>
                    <a:p>
                      <a:pPr algn="ctr" fontAlgn="t"/>
                      <a:r>
                        <a:rPr lang="en-US" sz="900" b="0" i="0" u="none" strike="noStrike" dirty="0" smtClean="0">
                          <a:solidFill>
                            <a:schemeClr val="bg1"/>
                          </a:solidFill>
                          <a:effectLst/>
                          <a:latin typeface="Calibri"/>
                        </a:rPr>
                        <a:t>Update</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rowSpan="3">
                  <a:txBody>
                    <a:bodyPr/>
                    <a:lstStyle/>
                    <a:p>
                      <a:pPr algn="ctr" fontAlgn="t"/>
                      <a:r>
                        <a:rPr lang="en-US" sz="900" i="0" dirty="0" smtClean="0">
                          <a:solidFill>
                            <a:schemeClr val="bg1"/>
                          </a:solidFill>
                        </a:rPr>
                        <a:t>CCSDS Cryptographic Algorithms (Nov 2012)</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rowSpan="3">
                  <a:txBody>
                    <a:bodyPr/>
                    <a:lstStyle/>
                    <a:p>
                      <a:pPr algn="ctr" fontAlgn="t"/>
                      <a:r>
                        <a:rPr lang="en-US" sz="900" b="0" i="0" u="none" strike="noStrike" dirty="0">
                          <a:solidFill>
                            <a:schemeClr val="bg1"/>
                          </a:solidFill>
                          <a:effectLst/>
                          <a:latin typeface="Calibri"/>
                        </a:rPr>
                        <a:t>Start    </a:t>
                      </a:r>
                      <a:r>
                        <a:rPr lang="en-US" sz="900" b="0" i="0" u="none" strike="noStrike" dirty="0" smtClean="0">
                          <a:solidFill>
                            <a:schemeClr val="bg1"/>
                          </a:solidFill>
                          <a:effectLst/>
                          <a:latin typeface="Calibri"/>
                        </a:rPr>
                        <a:t>TBD</a:t>
                      </a:r>
                      <a:r>
                        <a:rPr lang="en-US" sz="900" b="0" i="0" u="none" strike="noStrike" dirty="0">
                          <a:solidFill>
                            <a:schemeClr val="bg1"/>
                          </a:solidFill>
                          <a:effectLst/>
                          <a:latin typeface="Calibri"/>
                        </a:rPr>
                        <a:t/>
                      </a:r>
                      <a:br>
                        <a:rPr lang="en-US" sz="900" b="0" i="0" u="none" strike="noStrike" dirty="0">
                          <a:solidFill>
                            <a:schemeClr val="bg1"/>
                          </a:solidFill>
                          <a:effectLst/>
                          <a:latin typeface="Calibri"/>
                        </a:rPr>
                      </a:br>
                      <a:r>
                        <a:rPr lang="en-US" sz="900" b="0" i="0" u="none" strike="noStrike" dirty="0">
                          <a:solidFill>
                            <a:schemeClr val="bg1"/>
                          </a:solidFill>
                          <a:effectLst/>
                          <a:latin typeface="Calibri"/>
                        </a:rPr>
                        <a:t>End   </a:t>
                      </a:r>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a:solidFill>
                            <a:schemeClr val="bg1"/>
                          </a:solidFill>
                          <a:effectLst/>
                          <a:latin typeface="Calibri"/>
                        </a:rPr>
                        <a:t>2017</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rowSpan="3">
                  <a:txBody>
                    <a:bodyPr/>
                    <a:lstStyle/>
                    <a:p>
                      <a:pPr algn="ctr" fontAlgn="t"/>
                      <a:r>
                        <a:rPr lang="en-US" sz="900" b="0" i="0" u="none" strike="noStrike" dirty="0">
                          <a:solidFill>
                            <a:schemeClr val="bg1"/>
                          </a:solidFill>
                          <a:effectLst/>
                          <a:latin typeface="Calibri"/>
                        </a:rPr>
                        <a:t>Project</a:t>
                      </a:r>
                      <a:r>
                        <a:rPr lang="en-US" sz="900" b="0" i="0" u="none" strike="noStrike" baseline="0" dirty="0">
                          <a:solidFill>
                            <a:schemeClr val="bg1"/>
                          </a:solidFill>
                          <a:effectLst/>
                          <a:latin typeface="Calibri"/>
                        </a:rPr>
                        <a:t> </a:t>
                      </a:r>
                      <a:r>
                        <a:rPr lang="en-US" sz="900" b="0" i="0" u="none" strike="noStrike" baseline="0" dirty="0" smtClean="0">
                          <a:solidFill>
                            <a:schemeClr val="bg1"/>
                          </a:solidFill>
                          <a:effectLst/>
                          <a:latin typeface="Calibri"/>
                        </a:rPr>
                        <a:t>not yet agreed</a:t>
                      </a:r>
                      <a:r>
                        <a:rPr lang="en-US" sz="900" b="0" i="0" u="none" strike="noStrike" dirty="0" smtClean="0">
                          <a:solidFill>
                            <a:schemeClr val="bg1"/>
                          </a:solidFill>
                          <a:effectLst/>
                          <a:latin typeface="Calibri"/>
                        </a:rPr>
                        <a:t>.</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r>
              <a:tr h="149016">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chemeClr val="bg1"/>
                          </a:solidFill>
                          <a:effectLst/>
                          <a:latin typeface="Calibri"/>
                        </a:rPr>
                        <a:t>2018</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vMerge="1">
                  <a:txBody>
                    <a:bodyPr/>
                    <a:lstStyle/>
                    <a:p>
                      <a:endParaRPr lang="en-US"/>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588">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900" b="0" i="0" u="none" strike="noStrike" kern="1200" dirty="0" smtClean="0">
                          <a:solidFill>
                            <a:schemeClr val="bg1"/>
                          </a:solidFill>
                          <a:effectLst/>
                          <a:latin typeface="Calibri"/>
                          <a:ea typeface="+mn-ea"/>
                          <a:cs typeface="+mn-cs"/>
                        </a:rPr>
                        <a:t>2019</a:t>
                      </a:r>
                      <a:endParaRPr lang="en-US" sz="900" b="0" i="0" u="none" strike="noStrike" kern="1200" dirty="0">
                        <a:solidFill>
                          <a:schemeClr val="bg1"/>
                        </a:solidFill>
                        <a:effectLst/>
                        <a:latin typeface="Calibri"/>
                        <a:ea typeface="+mn-ea"/>
                        <a:cs typeface="+mn-cs"/>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vMerge="1">
                  <a:txBody>
                    <a:bodyPr/>
                    <a:lstStyle/>
                    <a:p>
                      <a:endParaRPr lang="en-US" dirty="0"/>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588">
                <a:tc rowSpan="3">
                  <a:txBody>
                    <a:bodyPr/>
                    <a:lstStyle/>
                    <a:p>
                      <a:pPr algn="ctr" fontAlgn="t"/>
                      <a:r>
                        <a:rPr lang="en-US" sz="900" b="0" i="0" u="none" strike="noStrike" dirty="0">
                          <a:solidFill>
                            <a:schemeClr val="bg1"/>
                          </a:solidFill>
                          <a:effectLst/>
                          <a:latin typeface="Calibri"/>
                        </a:rPr>
                        <a:t>SEA SEC</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mr-IN" sz="900" dirty="0" smtClean="0">
                          <a:solidFill>
                            <a:schemeClr val="bg1"/>
                          </a:solidFill>
                          <a:hlinkClick r:id="rId5"/>
                        </a:rPr>
                        <a:t>350.8-G-1</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b="0" i="0" u="none" strike="noStrike" dirty="0" smtClean="0">
                          <a:solidFill>
                            <a:schemeClr val="bg1"/>
                          </a:solidFill>
                          <a:effectLst/>
                          <a:latin typeface="Calibri"/>
                        </a:rPr>
                        <a:t>Update</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i="0" dirty="0" smtClean="0">
                          <a:solidFill>
                            <a:schemeClr val="bg1"/>
                          </a:solidFill>
                        </a:rPr>
                        <a:t>Information Security Glossary of Terms (Nov 2012)</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b="0" i="0" u="none" strike="noStrike" dirty="0" smtClean="0">
                          <a:solidFill>
                            <a:schemeClr val="bg1"/>
                          </a:solidFill>
                          <a:effectLst/>
                          <a:latin typeface="Calibri"/>
                        </a:rPr>
                        <a:t>Start    TBD</a:t>
                      </a:r>
                      <a:br>
                        <a:rPr lang="en-US" sz="900" b="0" i="0" u="none" strike="noStrike" dirty="0" smtClean="0">
                          <a:solidFill>
                            <a:schemeClr val="bg1"/>
                          </a:solidFill>
                          <a:effectLst/>
                          <a:latin typeface="Calibri"/>
                        </a:rPr>
                      </a:br>
                      <a:r>
                        <a:rPr lang="en-US" sz="900" b="0" i="0" u="none" strike="noStrike" dirty="0" smtClean="0">
                          <a:solidFill>
                            <a:schemeClr val="bg1"/>
                          </a:solidFill>
                          <a:effectLst/>
                          <a:latin typeface="Calibri"/>
                        </a:rPr>
                        <a:t>End   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2017</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b="0" i="0" u="none" strike="noStrike" dirty="0">
                          <a:solidFill>
                            <a:schemeClr val="bg1"/>
                          </a:solidFill>
                          <a:effectLst/>
                          <a:latin typeface="Calibri"/>
                        </a:rPr>
                        <a:t>Project</a:t>
                      </a:r>
                      <a:r>
                        <a:rPr lang="en-US" sz="900" b="0" i="0" u="none" strike="noStrike" baseline="0" dirty="0">
                          <a:solidFill>
                            <a:schemeClr val="bg1"/>
                          </a:solidFill>
                          <a:effectLst/>
                          <a:latin typeface="Calibri"/>
                        </a:rPr>
                        <a:t> </a:t>
                      </a:r>
                      <a:r>
                        <a:rPr lang="en-US" sz="900" b="0" i="0" u="none" strike="noStrike" baseline="0" dirty="0" smtClean="0">
                          <a:solidFill>
                            <a:schemeClr val="bg1"/>
                          </a:solidFill>
                          <a:effectLst/>
                          <a:latin typeface="Calibri"/>
                        </a:rPr>
                        <a:t>not yet agreed</a:t>
                      </a:r>
                      <a:r>
                        <a:rPr lang="en-US" sz="900" b="0" i="0" u="none" strike="noStrike" dirty="0" smtClean="0">
                          <a:solidFill>
                            <a:schemeClr val="bg1"/>
                          </a:solidFill>
                          <a:effectLst/>
                          <a:latin typeface="Calibri"/>
                        </a:rPr>
                        <a:t>. Need to update SANA Glossary.</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52588">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chemeClr val="bg1"/>
                          </a:solidFill>
                          <a:effectLst/>
                          <a:latin typeface="Calibri"/>
                        </a:rPr>
                        <a:t>2018</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588">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900" b="0" i="0" u="none" strike="noStrike" kern="1200" dirty="0" smtClean="0">
                          <a:solidFill>
                            <a:schemeClr val="bg1"/>
                          </a:solidFill>
                          <a:effectLst/>
                          <a:latin typeface="Calibri"/>
                          <a:ea typeface="+mn-ea"/>
                          <a:cs typeface="+mn-cs"/>
                        </a:rPr>
                        <a:t>2019</a:t>
                      </a:r>
                      <a:endParaRPr lang="en-US" sz="900" b="0" i="0" u="none" strike="noStrike" kern="1200" dirty="0">
                        <a:solidFill>
                          <a:schemeClr val="bg1"/>
                        </a:solidFill>
                        <a:effectLst/>
                        <a:latin typeface="Calibri"/>
                        <a:ea typeface="+mn-ea"/>
                        <a:cs typeface="+mn-cs"/>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dirty="0"/>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588">
                <a:tc rowSpan="3">
                  <a:txBody>
                    <a:bodyPr/>
                    <a:lstStyle/>
                    <a:p>
                      <a:pPr algn="ctr" fontAlgn="t"/>
                      <a:r>
                        <a:rPr lang="en-US" sz="900" b="0" i="0" u="none" strike="noStrike">
                          <a:solidFill>
                            <a:schemeClr val="bg1"/>
                          </a:solidFill>
                          <a:effectLst/>
                          <a:latin typeface="Calibri"/>
                        </a:rPr>
                        <a:t>SEA SEC</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mr-IN" sz="900" dirty="0" smtClean="0">
                          <a:solidFill>
                            <a:schemeClr val="bg1"/>
                          </a:solidFill>
                          <a:hlinkClick r:id="rId6"/>
                        </a:rPr>
                        <a:t>350.7-G-1</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b="0" i="0" u="none" strike="noStrike" dirty="0" smtClean="0">
                          <a:solidFill>
                            <a:schemeClr val="bg1"/>
                          </a:solidFill>
                          <a:effectLst/>
                          <a:latin typeface="Calibri"/>
                        </a:rPr>
                        <a:t>Update</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i="0" dirty="0" smtClean="0">
                          <a:solidFill>
                            <a:schemeClr val="bg1"/>
                          </a:solidFill>
                        </a:rPr>
                        <a:t>Security Guide for Mission Planners</a:t>
                      </a:r>
                    </a:p>
                    <a:p>
                      <a:pPr algn="ctr" fontAlgn="t"/>
                      <a:r>
                        <a:rPr lang="en-US" sz="900" b="0" i="0" u="none" strike="noStrike" dirty="0" smtClean="0">
                          <a:solidFill>
                            <a:schemeClr val="bg1"/>
                          </a:solidFill>
                          <a:effectLst/>
                          <a:latin typeface="Calibri"/>
                        </a:rPr>
                        <a:t>(Oct 2011)</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smtClean="0">
                          <a:solidFill>
                            <a:schemeClr val="bg1"/>
                          </a:solidFill>
                          <a:effectLst/>
                          <a:latin typeface="Calibri"/>
                        </a:rPr>
                        <a:t>Start    TBD</a:t>
                      </a:r>
                      <a:br>
                        <a:rPr lang="en-US" sz="900" b="0" i="0" u="none" strike="noStrike" dirty="0" smtClean="0">
                          <a:solidFill>
                            <a:schemeClr val="bg1"/>
                          </a:solidFill>
                          <a:effectLst/>
                          <a:latin typeface="Calibri"/>
                        </a:rPr>
                      </a:br>
                      <a:r>
                        <a:rPr lang="en-US" sz="900" b="0" i="0" u="none" strike="noStrike" dirty="0" smtClean="0">
                          <a:solidFill>
                            <a:schemeClr val="bg1"/>
                          </a:solidFill>
                          <a:effectLst/>
                          <a:latin typeface="Calibri"/>
                        </a:rPr>
                        <a:t>End   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2017</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3">
                  <a:txBody>
                    <a:bodyPr/>
                    <a:lstStyle/>
                    <a:p>
                      <a:pPr algn="ctr" fontAlgn="t"/>
                      <a:r>
                        <a:rPr lang="en-US" sz="900" b="0" i="0" u="none" strike="noStrike" dirty="0">
                          <a:solidFill>
                            <a:schemeClr val="bg1"/>
                          </a:solidFill>
                          <a:effectLst/>
                          <a:latin typeface="Calibri"/>
                        </a:rPr>
                        <a:t>Project</a:t>
                      </a:r>
                      <a:r>
                        <a:rPr lang="en-US" sz="900" b="0" i="0" u="none" strike="noStrike" baseline="0" dirty="0">
                          <a:solidFill>
                            <a:schemeClr val="bg1"/>
                          </a:solidFill>
                          <a:effectLst/>
                          <a:latin typeface="Calibri"/>
                        </a:rPr>
                        <a:t> </a:t>
                      </a:r>
                      <a:r>
                        <a:rPr lang="en-US" sz="900" b="0" i="0" u="none" strike="noStrike" baseline="0" dirty="0" smtClean="0">
                          <a:solidFill>
                            <a:schemeClr val="bg1"/>
                          </a:solidFill>
                          <a:effectLst/>
                          <a:latin typeface="Calibri"/>
                        </a:rPr>
                        <a:t>not yet agreed</a:t>
                      </a:r>
                      <a:r>
                        <a:rPr lang="en-US" sz="900" b="0" i="0" u="none" strike="noStrike" dirty="0" smtClean="0">
                          <a:solidFill>
                            <a:schemeClr val="bg1"/>
                          </a:solidFill>
                          <a:effectLst/>
                          <a:latin typeface="Calibri"/>
                        </a:rPr>
                        <a:t>.</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52588">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chemeClr val="bg1"/>
                          </a:solidFill>
                          <a:effectLst/>
                          <a:latin typeface="Calibri"/>
                        </a:rPr>
                        <a:t>2018</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588">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solidFill>
                          <a:schemeClr val="bg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a:r>
                        <a:rPr lang="en-US" sz="900" b="0" i="0" u="none" strike="noStrike" kern="1200" dirty="0" smtClean="0">
                          <a:solidFill>
                            <a:schemeClr val="bg1"/>
                          </a:solidFill>
                          <a:effectLst/>
                          <a:latin typeface="Calibri"/>
                          <a:ea typeface="+mn-ea"/>
                          <a:cs typeface="+mn-cs"/>
                        </a:rPr>
                        <a:t>2019</a:t>
                      </a:r>
                      <a:endParaRPr lang="en-US" sz="900" b="0" i="0" u="none" strike="noStrike" kern="1200" dirty="0">
                        <a:solidFill>
                          <a:schemeClr val="bg1"/>
                        </a:solidFill>
                        <a:effectLst/>
                        <a:latin typeface="Calibri"/>
                        <a:ea typeface="+mn-ea"/>
                        <a:cs typeface="+mn-cs"/>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smtClean="0">
                          <a:solidFill>
                            <a:schemeClr val="bg1"/>
                          </a:solidFill>
                          <a:effectLst/>
                          <a:latin typeface="Calibri"/>
                        </a:rPr>
                        <a:t>TBD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dirty="0"/>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997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8668" y="100948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pPr>
            <a:r>
              <a:rPr lang="en-US" sz="1800" b="0" dirty="0"/>
              <a:t>Resolutions agreed </a:t>
            </a:r>
            <a:r>
              <a:rPr lang="en-US" sz="1800" b="0" dirty="0" smtClean="0"/>
              <a:t>and to be approved at the next CESG / CMC meetings</a:t>
            </a:r>
            <a:endParaRPr lang="en-US" sz="1800" b="0" dirty="0"/>
          </a:p>
          <a:p>
            <a:pPr defTabSz="914400">
              <a:lnSpc>
                <a:spcPct val="120000"/>
              </a:lnSpc>
              <a:spcBef>
                <a:spcPts val="0"/>
              </a:spcBef>
            </a:pPr>
            <a:endParaRPr lang="en-US" sz="1800" b="0" dirty="0" smtClean="0"/>
          </a:p>
          <a:p>
            <a:pPr defTabSz="914400">
              <a:lnSpc>
                <a:spcPct val="120000"/>
              </a:lnSpc>
              <a:spcBef>
                <a:spcPts val="0"/>
              </a:spcBef>
            </a:pPr>
            <a:r>
              <a:rPr lang="en-US" sz="1800" b="0" dirty="0" smtClean="0"/>
              <a:t>D-DOR Working Group:</a:t>
            </a:r>
            <a:endParaRPr lang="en-US" sz="1800" b="0" dirty="0">
              <a:latin typeface="Arial" pitchFamily="34" charset="0"/>
              <a:cs typeface="Arial" pitchFamily="34" charset="0"/>
              <a:sym typeface="Arial" pitchFamily="34" charset="0"/>
            </a:endParaRP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Resolution 1: </a:t>
            </a:r>
            <a:r>
              <a:rPr lang="en-US" sz="1800" b="0" dirty="0" smtClean="0"/>
              <a:t>Publish </a:t>
            </a:r>
            <a:r>
              <a:rPr lang="en-US" sz="1800" b="0" dirty="0"/>
              <a:t>506.0 by end of </a:t>
            </a:r>
            <a:r>
              <a:rPr lang="en-US" sz="1800" b="0" dirty="0" smtClean="0"/>
              <a:t>Nov 2018, waiting for CMC concurrence</a:t>
            </a:r>
            <a:endParaRPr lang="en-US" sz="1800" b="0" dirty="0"/>
          </a:p>
          <a:p>
            <a:pPr marL="742950" lvl="1" indent="-285750">
              <a:lnSpc>
                <a:spcPct val="120000"/>
              </a:lnSpc>
              <a:spcBef>
                <a:spcPts val="0"/>
              </a:spcBef>
              <a:buClr>
                <a:srgbClr val="000000"/>
              </a:buClr>
              <a:buSzPct val="95000"/>
              <a:buFont typeface="Arial" panose="020B0604020202020204" pitchFamily="34" charset="0"/>
              <a:buChar char="•"/>
            </a:pPr>
            <a:r>
              <a:rPr lang="en-US" sz="1800" b="0" dirty="0"/>
              <a:t>Resolution </a:t>
            </a:r>
            <a:r>
              <a:rPr lang="en-US" sz="1800" b="0" dirty="0" smtClean="0"/>
              <a:t>2: </a:t>
            </a:r>
            <a:r>
              <a:rPr lang="en-US" sz="1800" b="0" dirty="0"/>
              <a:t>Publish </a:t>
            </a:r>
            <a:r>
              <a:rPr lang="en-US" sz="1800" b="0" dirty="0" smtClean="0"/>
              <a:t>506.3 </a:t>
            </a:r>
            <a:r>
              <a:rPr lang="en-US" sz="1800" b="0" dirty="0"/>
              <a:t>by end of </a:t>
            </a:r>
            <a:r>
              <a:rPr lang="en-US" sz="1800" b="0" dirty="0" smtClean="0"/>
              <a:t>Nov </a:t>
            </a:r>
            <a:r>
              <a:rPr lang="en-US" sz="1800" b="0" dirty="0" smtClean="0"/>
              <a:t>2018</a:t>
            </a:r>
            <a:r>
              <a:rPr lang="en-US" sz="1800" b="0" dirty="0"/>
              <a:t>, waiting for CMC </a:t>
            </a:r>
            <a:r>
              <a:rPr lang="en-US" sz="1800" b="0" dirty="0" smtClean="0"/>
              <a:t>concurrence</a:t>
            </a:r>
            <a:endParaRPr lang="en-US" sz="1800" b="0" dirty="0"/>
          </a:p>
          <a:p>
            <a:pPr defTabSz="914400">
              <a:lnSpc>
                <a:spcPct val="120000"/>
              </a:lnSpc>
              <a:spcBef>
                <a:spcPts val="0"/>
              </a:spcBef>
            </a:pPr>
            <a:endParaRPr lang="en-US" sz="1800" b="0" dirty="0" smtClean="0"/>
          </a:p>
          <a:p>
            <a:pPr defTabSz="914400">
              <a:lnSpc>
                <a:spcPct val="120000"/>
              </a:lnSpc>
              <a:spcBef>
                <a:spcPts val="0"/>
              </a:spcBef>
            </a:pPr>
            <a:r>
              <a:rPr lang="en-US" sz="1800" b="0" dirty="0" smtClean="0"/>
              <a:t>SA Working Group:</a:t>
            </a:r>
            <a:endParaRPr lang="en-US" sz="1800" b="0" dirty="0" smtClean="0">
              <a:latin typeface="Arial" pitchFamily="34" charset="0"/>
              <a:cs typeface="Arial" pitchFamily="34" charset="0"/>
              <a:sym typeface="Arial" pitchFamily="34" charset="0"/>
            </a:endParaRP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Resolution 1: </a:t>
            </a:r>
            <a:r>
              <a:rPr lang="en-US" sz="1800" b="0" dirty="0" smtClean="0"/>
              <a:t>Publish </a:t>
            </a:r>
            <a:r>
              <a:rPr lang="en-US" sz="1800" b="0" dirty="0"/>
              <a:t>SCID document, </a:t>
            </a:r>
            <a:r>
              <a:rPr lang="en-US" sz="1800" b="0" dirty="0" smtClean="0"/>
              <a:t>320x0p6.2, final RIDs &amp; PIDs </a:t>
            </a:r>
            <a:r>
              <a:rPr lang="en-US" sz="1800" b="0" dirty="0"/>
              <a:t>are closed</a:t>
            </a:r>
          </a:p>
          <a:p>
            <a:pPr defTabSz="914400">
              <a:lnSpc>
                <a:spcPct val="120000"/>
              </a:lnSpc>
              <a:spcBef>
                <a:spcPts val="0"/>
              </a:spcBef>
            </a:pPr>
            <a:endParaRPr lang="en-US" sz="1800" b="0" dirty="0" smtClean="0"/>
          </a:p>
          <a:p>
            <a:pPr defTabSz="914400">
              <a:lnSpc>
                <a:spcPct val="120000"/>
              </a:lnSpc>
              <a:spcBef>
                <a:spcPts val="0"/>
              </a:spcBef>
            </a:pPr>
            <a:r>
              <a:rPr lang="en-US" sz="1800" b="0" dirty="0" smtClean="0"/>
              <a:t>SANA Steering Group</a:t>
            </a:r>
            <a:r>
              <a:rPr lang="en-US" sz="1800" b="0" dirty="0"/>
              <a:t>:</a:t>
            </a:r>
            <a:endParaRPr lang="en-US" sz="1800" b="0" dirty="0">
              <a:latin typeface="Arial" pitchFamily="34" charset="0"/>
              <a:cs typeface="Arial" pitchFamily="34" charset="0"/>
              <a:sym typeface="Arial" pitchFamily="34" charset="0"/>
            </a:endParaRP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Resolution 1  Request IOAG to agree to open access to the Service Site and Aperture (SSA) registry, use as Service Catalog</a:t>
            </a:r>
          </a:p>
          <a:p>
            <a:pPr marL="747713" lvl="1" indent="-290513">
              <a:lnSpc>
                <a:spcPct val="120000"/>
              </a:lnSpc>
              <a:spcBef>
                <a:spcPts val="0"/>
              </a:spcBef>
              <a:buClr>
                <a:srgbClr val="000000"/>
              </a:buClr>
              <a:buSzPct val="95000"/>
              <a:buFont typeface="ArialMT" charset="0"/>
              <a:buChar char="•"/>
            </a:pPr>
            <a:r>
              <a:rPr lang="en-US" sz="1800" b="0" dirty="0"/>
              <a:t>Resolution 2  Request that published documents will be sent to SANA to register the document and extract its Glossary and Terms</a:t>
            </a:r>
            <a:r>
              <a:rPr lang="en-US" sz="2000" b="0" dirty="0"/>
              <a:t> </a:t>
            </a:r>
            <a:r>
              <a:rPr lang="en-US" sz="1800" b="0" dirty="0"/>
              <a:t>and update registry status</a:t>
            </a:r>
            <a:endParaRPr lang="en-US" sz="2000" b="0" dirty="0"/>
          </a:p>
          <a:p>
            <a:pPr marL="742950" lvl="1" indent="-285750">
              <a:lnSpc>
                <a:spcPct val="120000"/>
              </a:lnSpc>
              <a:spcBef>
                <a:spcPts val="0"/>
              </a:spcBef>
              <a:buClr>
                <a:srgbClr val="000000"/>
              </a:buClr>
              <a:buSzPct val="95000"/>
              <a:buFont typeface="Arial" panose="020B0604020202020204" pitchFamily="34" charset="0"/>
              <a:buChar char="•"/>
            </a:pPr>
            <a:r>
              <a:rPr lang="en-US" sz="1800" b="0" dirty="0" smtClean="0"/>
              <a:t>Remind Agencies </a:t>
            </a:r>
            <a:r>
              <a:rPr lang="en-US" sz="1800" b="0" dirty="0"/>
              <a:t>to update their Organization, Contact, AR, and Service Site and Aperture information</a:t>
            </a:r>
          </a:p>
          <a:p>
            <a:pPr defTabSz="914400">
              <a:lnSpc>
                <a:spcPct val="120000"/>
              </a:lnSpc>
              <a:spcBef>
                <a:spcPts val="0"/>
              </a:spcBef>
            </a:pPr>
            <a:endParaRPr lang="en-US" sz="1900" b="0" dirty="0"/>
          </a:p>
          <a:p>
            <a:pPr defTabSz="914400">
              <a:lnSpc>
                <a:spcPct val="120000"/>
              </a:lnSpc>
              <a:spcBef>
                <a:spcPts val="0"/>
              </a:spcBef>
            </a:pPr>
            <a:endParaRPr lang="en-US" sz="1900" b="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sp>
        <p:nvSpPr>
          <p:cNvPr id="6147" name="AutoShape 3"/>
          <p:cNvSpPr>
            <a:spLocks/>
          </p:cNvSpPr>
          <p:nvPr/>
        </p:nvSpPr>
        <p:spPr bwMode="auto">
          <a:xfrm>
            <a:off x="385855" y="126170"/>
            <a:ext cx="806504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Planned </a:t>
            </a:r>
            <a:r>
              <a:rPr lang="en-US" sz="2800" dirty="0" smtClean="0"/>
              <a:t>Resolution Summary</a:t>
            </a:r>
            <a:r>
              <a:rPr lang="en-US" sz="2800" b="1" dirty="0" smtClean="0"/>
              <a:t> </a:t>
            </a:r>
            <a:endParaRPr lang="en-US" dirty="0"/>
          </a:p>
        </p:txBody>
      </p:sp>
    </p:spTree>
    <p:extLst>
      <p:ext uri="{BB962C8B-B14F-4D97-AF65-F5344CB8AC3E}">
        <p14:creationId xmlns:p14="http://schemas.microsoft.com/office/powerpoint/2010/main" val="48604318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77905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sz="1900" b="0" dirty="0" smtClean="0"/>
              <a:t>Issue 1:</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Re-structuring of the SOIS Area and development of revised SOIS Green Book </a:t>
            </a:r>
            <a:r>
              <a:rPr lang="en-US" sz="1900" b="0" dirty="0" smtClean="0"/>
              <a:t>continue to impact </a:t>
            </a:r>
            <a:r>
              <a:rPr lang="en-US" sz="1900" b="0" dirty="0" smtClean="0"/>
              <a:t>SAWG Green Book.  </a:t>
            </a:r>
            <a:r>
              <a:rPr lang="en-US" sz="1900" b="0" dirty="0" smtClean="0"/>
              <a:t>Starting to develop agreement </a:t>
            </a:r>
            <a:r>
              <a:rPr lang="en-US" sz="1900" b="0" dirty="0" smtClean="0"/>
              <a:t>on path forward.</a:t>
            </a:r>
            <a:endParaRPr lang="en-US" sz="1900" b="0" dirty="0"/>
          </a:p>
          <a:p>
            <a:pPr defTabSz="914400">
              <a:lnSpc>
                <a:spcPct val="120000"/>
              </a:lnSpc>
              <a:spcBef>
                <a:spcPts val="0"/>
              </a:spcBef>
            </a:pPr>
            <a:r>
              <a:rPr lang="en-US" sz="1900" b="0" dirty="0" smtClean="0"/>
              <a:t>Issue 2:</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Need to coordinate with the IOAG to bring the new Service Site and Aperture (SSA) on-line.  Any security concerns about access to content must be resolved.</a:t>
            </a:r>
            <a:endParaRPr lang="en-US" sz="1900" b="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Issues </a:t>
            </a:r>
            <a:r>
              <a:rPr lang="en-US" sz="2800" dirty="0" smtClean="0"/>
              <a:t>for CESG / CMC</a:t>
            </a:r>
            <a:r>
              <a:rPr lang="en-US" sz="2800" b="1" dirty="0" smtClean="0"/>
              <a:t> </a:t>
            </a:r>
            <a:endParaRPr lang="en-US" dirty="0"/>
          </a:p>
        </p:txBody>
      </p:sp>
    </p:spTree>
    <p:extLst>
      <p:ext uri="{BB962C8B-B14F-4D97-AF65-F5344CB8AC3E}">
        <p14:creationId xmlns:p14="http://schemas.microsoft.com/office/powerpoint/2010/main" val="208479560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77905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77500" lnSpcReduction="20000"/>
          </a:bodyPr>
          <a:lstStyle/>
          <a:p>
            <a:pPr defTabSz="914400">
              <a:lnSpc>
                <a:spcPct val="120000"/>
              </a:lnSpc>
              <a:spcBef>
                <a:spcPts val="0"/>
              </a:spcBef>
            </a:pPr>
            <a:r>
              <a:rPr lang="en-US" sz="1900" b="0" dirty="0" smtClean="0"/>
              <a:t>Security Working Group:</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Achievements</a:t>
            </a:r>
          </a:p>
          <a:p>
            <a:pPr marL="1257300" lvl="2" indent="-342900">
              <a:lnSpc>
                <a:spcPct val="120000"/>
              </a:lnSpc>
              <a:spcBef>
                <a:spcPts val="0"/>
              </a:spcBef>
              <a:buFont typeface="Arial" panose="020B0604020202020204" pitchFamily="34" charset="0"/>
              <a:buChar char="•"/>
            </a:pPr>
            <a:r>
              <a:rPr lang="en-US" sz="1900" b="0" dirty="0" smtClean="0"/>
              <a:t>Good progress on </a:t>
            </a:r>
            <a:r>
              <a:rPr lang="en-US" sz="1900" b="0" dirty="0"/>
              <a:t>documents in </a:t>
            </a:r>
            <a:r>
              <a:rPr lang="en-US" sz="1900" b="0" dirty="0" smtClean="0"/>
              <a:t>preparation, many docs up for review in next cycle</a:t>
            </a:r>
            <a:endParaRPr lang="en-US" sz="1900" b="0" dirty="0" smtClean="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Problems / Issues</a:t>
            </a:r>
          </a:p>
          <a:p>
            <a:pPr marL="1204913" lvl="2" indent="-290513">
              <a:lnSpc>
                <a:spcPct val="120000"/>
              </a:lnSpc>
              <a:spcBef>
                <a:spcPts val="0"/>
              </a:spcBef>
              <a:buClr>
                <a:srgbClr val="000000"/>
              </a:buClr>
              <a:buSzPct val="95000"/>
              <a:buFont typeface="ArialMT" charset="0"/>
              <a:buChar char="•"/>
            </a:pPr>
            <a:r>
              <a:rPr lang="en-US" sz="1900" b="0" dirty="0" smtClean="0"/>
              <a:t>Losing two </a:t>
            </a:r>
            <a:r>
              <a:rPr lang="en-US" sz="1900" b="0" dirty="0" smtClean="0"/>
              <a:t>key participant</a:t>
            </a:r>
            <a:r>
              <a:rPr lang="en-US" sz="1900" b="0" dirty="0" smtClean="0"/>
              <a:t>s, revising work plan</a:t>
            </a:r>
            <a:endParaRPr lang="en-US" sz="1900" b="0" dirty="0"/>
          </a:p>
          <a:p>
            <a:pPr defTabSz="914400">
              <a:lnSpc>
                <a:spcPct val="120000"/>
              </a:lnSpc>
              <a:spcBef>
                <a:spcPts val="0"/>
              </a:spcBef>
            </a:pPr>
            <a:r>
              <a:rPr lang="en-US" sz="1900" b="0" dirty="0" smtClean="0"/>
              <a:t>Delta-DOR Working </a:t>
            </a:r>
            <a:r>
              <a:rPr lang="en-US" sz="1900" b="0" dirty="0"/>
              <a:t>Group:</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Achievements</a:t>
            </a:r>
          </a:p>
          <a:p>
            <a:pPr marL="1204913" lvl="2" indent="-290513">
              <a:lnSpc>
                <a:spcPct val="120000"/>
              </a:lnSpc>
              <a:spcBef>
                <a:spcPts val="0"/>
              </a:spcBef>
              <a:buClr>
                <a:srgbClr val="000000"/>
              </a:buClr>
              <a:buSzPct val="95000"/>
              <a:buFont typeface="ArialMT" charset="0"/>
              <a:buChar char="•"/>
            </a:pPr>
            <a:r>
              <a:rPr lang="en-US" sz="1900" b="0" dirty="0"/>
              <a:t>G</a:t>
            </a:r>
            <a:r>
              <a:rPr lang="en-US" sz="1900" b="0" dirty="0" smtClean="0"/>
              <a:t>ood </a:t>
            </a:r>
            <a:r>
              <a:rPr lang="en-US" sz="1900" b="0" dirty="0" smtClean="0"/>
              <a:t>progress on new / revised </a:t>
            </a:r>
            <a:r>
              <a:rPr lang="en-US" sz="1900" b="0" dirty="0" smtClean="0"/>
              <a:t>projects, two documents to be published</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smtClean="0"/>
              <a:t>Problems </a:t>
            </a:r>
            <a:r>
              <a:rPr lang="en-US" sz="1900" b="0" dirty="0"/>
              <a:t>/ </a:t>
            </a:r>
            <a:r>
              <a:rPr lang="en-US" sz="1900" b="0" dirty="0" smtClean="0"/>
              <a:t>Issues</a:t>
            </a:r>
          </a:p>
          <a:p>
            <a:pPr marL="1204913" lvl="2" indent="-290513">
              <a:lnSpc>
                <a:spcPct val="120000"/>
              </a:lnSpc>
              <a:spcBef>
                <a:spcPts val="0"/>
              </a:spcBef>
              <a:buClr>
                <a:srgbClr val="000000"/>
              </a:buClr>
              <a:buSzPct val="95000"/>
              <a:buFont typeface="ArialMT" charset="0"/>
              <a:buChar char="•"/>
            </a:pPr>
            <a:r>
              <a:rPr lang="en-US" sz="1900" b="0" dirty="0" smtClean="0"/>
              <a:t>Delayed publication </a:t>
            </a:r>
            <a:r>
              <a:rPr lang="en-US" sz="1900" b="0" dirty="0" smtClean="0"/>
              <a:t>of </a:t>
            </a:r>
            <a:r>
              <a:rPr lang="en-US" sz="1900" b="0" dirty="0" smtClean="0"/>
              <a:t>documents for RMP alignment has been resolved</a:t>
            </a:r>
            <a:endParaRPr lang="en-US" sz="1900" b="0" dirty="0"/>
          </a:p>
          <a:p>
            <a:pPr defTabSz="914400">
              <a:lnSpc>
                <a:spcPct val="120000"/>
              </a:lnSpc>
              <a:spcBef>
                <a:spcPts val="0"/>
              </a:spcBef>
            </a:pPr>
            <a:r>
              <a:rPr lang="en-US" sz="1900" b="0" dirty="0" smtClean="0"/>
              <a:t>Systems Architecture </a:t>
            </a:r>
            <a:r>
              <a:rPr lang="en-US" sz="1900" b="0" dirty="0"/>
              <a:t>Working Group:</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a:t>Achievements</a:t>
            </a:r>
          </a:p>
          <a:p>
            <a:pPr marL="1204913" lvl="2" indent="-290513">
              <a:lnSpc>
                <a:spcPct val="120000"/>
              </a:lnSpc>
              <a:spcBef>
                <a:spcPts val="0"/>
              </a:spcBef>
              <a:buClr>
                <a:srgbClr val="000000"/>
              </a:buClr>
              <a:buSzPct val="95000"/>
              <a:buFont typeface="ArialMT" charset="0"/>
              <a:buChar char="•"/>
            </a:pPr>
            <a:r>
              <a:rPr lang="en-US" sz="1900" b="0" dirty="0" smtClean="0"/>
              <a:t>Updated Application </a:t>
            </a:r>
            <a:r>
              <a:rPr lang="en-US" sz="1900" b="0" dirty="0"/>
              <a:t>and Support Architecture </a:t>
            </a:r>
            <a:r>
              <a:rPr lang="en-US" sz="1900" b="0" dirty="0" smtClean="0"/>
              <a:t>materials &amp; GB outline, reviewed materials and issues with </a:t>
            </a:r>
            <a:r>
              <a:rPr lang="en-US" sz="1900" b="0" dirty="0"/>
              <a:t>affected </a:t>
            </a:r>
            <a:r>
              <a:rPr lang="en-US" sz="1900" b="0" dirty="0" smtClean="0"/>
              <a:t>SOIS &amp; MOIMS </a:t>
            </a:r>
            <a:r>
              <a:rPr lang="en-US" sz="1900" b="0" dirty="0" smtClean="0"/>
              <a:t>WGs, good acceptance of approach </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Problems </a:t>
            </a:r>
            <a:r>
              <a:rPr lang="en-US" sz="1900" b="0" dirty="0"/>
              <a:t>/ Issues</a:t>
            </a:r>
          </a:p>
          <a:p>
            <a:pPr marL="1204913" lvl="2" indent="-290513">
              <a:lnSpc>
                <a:spcPct val="120000"/>
              </a:lnSpc>
              <a:spcBef>
                <a:spcPts val="0"/>
              </a:spcBef>
              <a:buClr>
                <a:srgbClr val="000000"/>
              </a:buClr>
              <a:buSzPct val="95000"/>
              <a:buFont typeface="ArialMT" charset="0"/>
              <a:buChar char="•"/>
            </a:pPr>
            <a:r>
              <a:rPr lang="en-US" sz="1900" b="0" dirty="0" smtClean="0"/>
              <a:t>Resource conflicts (over-booking, schedule) and </a:t>
            </a:r>
            <a:r>
              <a:rPr lang="en-US" sz="1900" b="0" dirty="0" smtClean="0"/>
              <a:t>SOIS “settling” have delayed </a:t>
            </a:r>
            <a:r>
              <a:rPr lang="en-US" sz="1900" b="0" dirty="0" smtClean="0"/>
              <a:t>progress</a:t>
            </a:r>
            <a:endParaRPr lang="en-US" sz="1900" b="0" dirty="0"/>
          </a:p>
          <a:p>
            <a:pPr defTabSz="914400">
              <a:lnSpc>
                <a:spcPct val="120000"/>
              </a:lnSpc>
              <a:spcBef>
                <a:spcPts val="0"/>
              </a:spcBef>
            </a:pPr>
            <a:r>
              <a:rPr lang="en-US" sz="1900" b="0" dirty="0" smtClean="0"/>
              <a:t>SANA Steering Group</a:t>
            </a:r>
            <a:r>
              <a:rPr lang="en-US" sz="1900" b="0" dirty="0"/>
              <a:t>:</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a:t>Achievements</a:t>
            </a:r>
          </a:p>
          <a:p>
            <a:pPr marL="1204913" lvl="2" indent="-290513">
              <a:lnSpc>
                <a:spcPct val="120000"/>
              </a:lnSpc>
              <a:spcBef>
                <a:spcPts val="0"/>
              </a:spcBef>
              <a:buClr>
                <a:srgbClr val="000000"/>
              </a:buClr>
              <a:buSzPct val="95000"/>
              <a:buFont typeface="ArialMT" charset="0"/>
              <a:buChar char="•"/>
            </a:pPr>
            <a:r>
              <a:rPr lang="en-US" sz="1900" b="0" dirty="0"/>
              <a:t>RMP </a:t>
            </a:r>
            <a:r>
              <a:rPr lang="en-US" sz="1900" b="0" dirty="0" smtClean="0"/>
              <a:t>implementation </a:t>
            </a:r>
            <a:r>
              <a:rPr lang="en-US" sz="1900" b="0" dirty="0" smtClean="0"/>
              <a:t>completed, </a:t>
            </a:r>
            <a:r>
              <a:rPr lang="en-US" sz="1900" b="0" dirty="0" smtClean="0"/>
              <a:t>registries &amp; forms </a:t>
            </a:r>
            <a:r>
              <a:rPr lang="en-US" sz="1900" b="0" dirty="0" smtClean="0"/>
              <a:t>re-engineered</a:t>
            </a:r>
            <a:r>
              <a:rPr lang="en-US" sz="1900" b="0" dirty="0" smtClean="0"/>
              <a:t>, hyper-links, sorting, searching, filtering all implemented, see </a:t>
            </a:r>
            <a:r>
              <a:rPr lang="en-US" sz="1900" dirty="0">
                <a:hlinkClick r:id="rId3"/>
              </a:rPr>
              <a:t>https://sanaregistry.org/</a:t>
            </a:r>
            <a:endParaRPr lang="en-US" sz="1900" dirty="0"/>
          </a:p>
          <a:p>
            <a:pPr marL="747713" lvl="1" indent="-290513">
              <a:lnSpc>
                <a:spcPct val="120000"/>
              </a:lnSpc>
              <a:spcBef>
                <a:spcPts val="0"/>
              </a:spcBef>
              <a:buClr>
                <a:srgbClr val="000000"/>
              </a:buClr>
              <a:buSzPct val="95000"/>
              <a:buFont typeface="ArialMT" charset="0"/>
              <a:buChar char="•"/>
            </a:pPr>
            <a:r>
              <a:rPr lang="en-US" sz="1900" b="0" dirty="0" smtClean="0"/>
              <a:t>Problems </a:t>
            </a:r>
            <a:r>
              <a:rPr lang="en-US" sz="1900" b="0" dirty="0"/>
              <a:t>/ Issues</a:t>
            </a:r>
          </a:p>
          <a:p>
            <a:pPr marL="1204913" lvl="2" indent="-290513">
              <a:lnSpc>
                <a:spcPct val="120000"/>
              </a:lnSpc>
              <a:spcBef>
                <a:spcPts val="0"/>
              </a:spcBef>
              <a:buClr>
                <a:srgbClr val="000000"/>
              </a:buClr>
              <a:buSzPct val="95000"/>
              <a:buFont typeface="ArialMT" charset="0"/>
              <a:buChar char="•"/>
            </a:pPr>
            <a:r>
              <a:rPr lang="en-US" sz="1900" b="0" dirty="0" smtClean="0"/>
              <a:t>Still some SANA to CCSDS website sync issues, need to clarify some content access and update organization and contact registration processes</a:t>
            </a:r>
            <a:endParaRPr lang="en-US" sz="1900" b="0" dirty="0"/>
          </a:p>
          <a:p>
            <a:pPr defTabSz="914400">
              <a:lnSpc>
                <a:spcPct val="120000"/>
              </a:lnSpc>
              <a:spcBef>
                <a:spcPts val="0"/>
              </a:spcBef>
            </a:pPr>
            <a:endParaRPr lang="en-US" sz="1900" b="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sp>
        <p:nvSpPr>
          <p:cNvPr id="6147" name="AutoShape 3"/>
          <p:cNvSpPr>
            <a:spLocks/>
          </p:cNvSpPr>
          <p:nvPr/>
        </p:nvSpPr>
        <p:spPr bwMode="auto">
          <a:xfrm>
            <a:off x="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Systems Engineering Area Executive Summary </a:t>
            </a:r>
            <a:endParaRPr lang="en-US" dirty="0"/>
          </a:p>
        </p:txBody>
      </p:sp>
    </p:spTree>
    <p:extLst>
      <p:ext uri="{BB962C8B-B14F-4D97-AF65-F5344CB8AC3E}">
        <p14:creationId xmlns:p14="http://schemas.microsoft.com/office/powerpoint/2010/main" val="414404142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54443"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SEA Security WG Executive Summary </a:t>
            </a:r>
            <a:endParaRPr lang="en-US" dirty="0"/>
          </a:p>
        </p:txBody>
      </p:sp>
      <p:sp>
        <p:nvSpPr>
          <p:cNvPr id="9" name="AutoShape 2"/>
          <p:cNvSpPr>
            <a:spLocks/>
          </p:cNvSpPr>
          <p:nvPr/>
        </p:nvSpPr>
        <p:spPr bwMode="auto">
          <a:xfrm>
            <a:off x="59441" y="77905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defTabSz="914400">
              <a:lnSpc>
                <a:spcPct val="120000"/>
              </a:lnSpc>
              <a:spcBef>
                <a:spcPts val="0"/>
              </a:spcBef>
            </a:pPr>
            <a:r>
              <a:rPr lang="en-US" sz="1900" b="0" dirty="0" smtClean="0"/>
              <a:t>Achievements for this meeting cycle:</a:t>
            </a:r>
            <a:endParaRPr lang="en-US" sz="1900" b="0" i="1" dirty="0" smtClean="0"/>
          </a:p>
          <a:p>
            <a:pPr marL="800100" lvl="1" indent="-342900">
              <a:lnSpc>
                <a:spcPct val="120000"/>
              </a:lnSpc>
              <a:spcBef>
                <a:spcPts val="0"/>
              </a:spcBef>
              <a:buFont typeface="Arial" panose="020B0604020202020204" pitchFamily="34" charset="0"/>
              <a:buChar char="•"/>
            </a:pPr>
            <a:r>
              <a:rPr lang="en-US" sz="1900" b="0" dirty="0" smtClean="0"/>
              <a:t>Review </a:t>
            </a:r>
            <a:r>
              <a:rPr lang="en-US" sz="1900" b="0" dirty="0"/>
              <a:t>on-going documents in preparation and new work items</a:t>
            </a:r>
            <a:endParaRPr lang="en-US" sz="1900" b="0" dirty="0">
              <a:latin typeface="Arial" pitchFamily="34" charset="0"/>
              <a:cs typeface="Arial" pitchFamily="34" charset="0"/>
              <a:sym typeface="Arial" pitchFamily="34" charset="0"/>
            </a:endParaRPr>
          </a:p>
          <a:p>
            <a:pPr marL="747713" lvl="1" indent="-290513" defTabSz="914400">
              <a:lnSpc>
                <a:spcPct val="120000"/>
              </a:lnSpc>
              <a:spcBef>
                <a:spcPts val="0"/>
              </a:spcBef>
              <a:buSzPct val="95000"/>
              <a:buFont typeface="ArialMT" charset="0"/>
              <a:buChar char="•"/>
            </a:pPr>
            <a:endParaRPr lang="en-US" sz="1900" b="0" dirty="0" smtClean="0"/>
          </a:p>
          <a:p>
            <a:pPr>
              <a:lnSpc>
                <a:spcPct val="120000"/>
              </a:lnSpc>
              <a:spcBef>
                <a:spcPts val="0"/>
              </a:spcBef>
              <a:buSzPct val="95000"/>
            </a:pPr>
            <a:r>
              <a:rPr lang="en-US" sz="1900" b="0" dirty="0" smtClean="0"/>
              <a:t>Working </a:t>
            </a:r>
            <a:r>
              <a:rPr lang="en-US" sz="1900" b="0" dirty="0"/>
              <a:t>Group </a:t>
            </a:r>
            <a:r>
              <a:rPr lang="en-US" sz="1900" b="0" dirty="0" smtClean="0"/>
              <a:t>Status:</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a:t>Key Management, Network Layer Security, Secure Protocols GB, Interconnection Guide GB, Credentials, Cloud Testing: all progressing well</a:t>
            </a:r>
          </a:p>
          <a:p>
            <a:pPr marL="747713" lvl="1" indent="-290513">
              <a:lnSpc>
                <a:spcPct val="120000"/>
              </a:lnSpc>
              <a:spcBef>
                <a:spcPts val="0"/>
              </a:spcBef>
              <a:buClr>
                <a:srgbClr val="000000"/>
              </a:buClr>
              <a:buSzPct val="95000"/>
              <a:buFont typeface="ArialMT" charset="0"/>
              <a:buChar char="•"/>
            </a:pPr>
            <a:r>
              <a:rPr lang="en-US" sz="1900" b="0" dirty="0"/>
              <a:t>Network Layer </a:t>
            </a:r>
            <a:r>
              <a:rPr lang="en-US" sz="1900" b="0" dirty="0" smtClean="0"/>
              <a:t>(</a:t>
            </a:r>
            <a:r>
              <a:rPr lang="en-US" sz="1900" b="0" dirty="0" err="1" smtClean="0"/>
              <a:t>IPSec</a:t>
            </a:r>
            <a:r>
              <a:rPr lang="en-US" sz="1900" b="0" dirty="0" smtClean="0"/>
              <a:t>) Security </a:t>
            </a:r>
            <a:r>
              <a:rPr lang="en-US" sz="1900" b="0" dirty="0"/>
              <a:t>testing will be restarted (GRC+GSFC/IVV</a:t>
            </a:r>
            <a:r>
              <a:rPr lang="en-US" sz="1900" b="0" dirty="0" smtClean="0"/>
              <a:t>)</a:t>
            </a:r>
          </a:p>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smtClean="0"/>
              <a:t>Interaction </a:t>
            </a:r>
            <a:r>
              <a:rPr lang="en-US" sz="1800" b="0" dirty="0"/>
              <a:t>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2000" b="0" dirty="0"/>
              <a:t>SDLS </a:t>
            </a:r>
            <a:r>
              <a:rPr lang="en-US" sz="2000" b="0" dirty="0" smtClean="0"/>
              <a:t>(in SLS) re Space Data Link Security standards, and </a:t>
            </a:r>
            <a:r>
              <a:rPr lang="en-US" sz="2000" b="0" dirty="0"/>
              <a:t>RFM </a:t>
            </a:r>
            <a:r>
              <a:rPr lang="en-US" sz="2000" b="0" dirty="0" smtClean="0"/>
              <a:t>brainstorming on physical layer security</a:t>
            </a:r>
          </a:p>
          <a:p>
            <a:pPr marL="628650" lvl="1" indent="-171450">
              <a:lnSpc>
                <a:spcPct val="120000"/>
              </a:lnSpc>
              <a:spcBef>
                <a:spcPts val="0"/>
              </a:spcBef>
              <a:buClr>
                <a:srgbClr val="000000"/>
              </a:buClr>
              <a:buSzPct val="95000"/>
              <a:buFont typeface="Arial" panose="020B0604020202020204" pitchFamily="34" charset="0"/>
              <a:buChar char="•"/>
            </a:pPr>
            <a:r>
              <a:rPr lang="en-US" sz="2000" b="0" dirty="0" smtClean="0"/>
              <a:t>DTN re Bundle Security proposed approach</a:t>
            </a:r>
          </a:p>
          <a:p>
            <a:pPr marL="628650" lvl="1" indent="-171450">
              <a:lnSpc>
                <a:spcPct val="120000"/>
              </a:lnSpc>
              <a:spcBef>
                <a:spcPts val="0"/>
              </a:spcBef>
              <a:buClr>
                <a:srgbClr val="000000"/>
              </a:buClr>
              <a:buSzPct val="95000"/>
              <a:buFont typeface="Arial" panose="020B0604020202020204" pitchFamily="34" charset="0"/>
              <a:buChar char="•"/>
            </a:pPr>
            <a:r>
              <a:rPr lang="en-US" sz="2000" b="0" dirty="0" smtClean="0"/>
              <a:t>IOAG Service Catalog </a:t>
            </a:r>
            <a:r>
              <a:rPr lang="mr-IN" sz="2000" b="0" dirty="0" smtClean="0"/>
              <a:t>–</a:t>
            </a:r>
            <a:r>
              <a:rPr lang="en-US" sz="2000" b="0" dirty="0" smtClean="0"/>
              <a:t> security is almost completely absent (only SDLS)</a:t>
            </a:r>
            <a:endParaRPr lang="en-US" sz="2000" b="0" dirty="0"/>
          </a:p>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a:t>Problems and Issues:</a:t>
            </a:r>
          </a:p>
          <a:p>
            <a:pPr marL="747713" lvl="1" indent="-290513">
              <a:lnSpc>
                <a:spcPct val="120000"/>
              </a:lnSpc>
              <a:spcBef>
                <a:spcPts val="0"/>
              </a:spcBef>
              <a:buClr>
                <a:srgbClr val="000000"/>
              </a:buClr>
              <a:buSzPct val="95000"/>
              <a:buFont typeface="ArialMT" charset="0"/>
              <a:buChar char="•"/>
            </a:pPr>
            <a:r>
              <a:rPr lang="en-US" sz="1900" b="0" dirty="0" smtClean="0"/>
              <a:t>Good </a:t>
            </a:r>
            <a:r>
              <a:rPr lang="en-US" sz="1900" b="0" dirty="0"/>
              <a:t>number of </a:t>
            </a:r>
            <a:r>
              <a:rPr lang="en-US" sz="1900" b="0" dirty="0" err="1" smtClean="0"/>
              <a:t>paticipants</a:t>
            </a:r>
            <a:r>
              <a:rPr lang="en-US" sz="1900" b="0" dirty="0" smtClean="0"/>
              <a:t>– </a:t>
            </a:r>
            <a:r>
              <a:rPr lang="en-US" sz="1900" b="0" dirty="0"/>
              <a:t>but with minimal time </a:t>
            </a:r>
            <a:r>
              <a:rPr lang="en-US" sz="1900" b="0" dirty="0" smtClean="0"/>
              <a:t>allocations</a:t>
            </a:r>
          </a:p>
          <a:p>
            <a:pPr marL="747713" lvl="1" indent="-290513">
              <a:lnSpc>
                <a:spcPct val="120000"/>
              </a:lnSpc>
              <a:spcBef>
                <a:spcPts val="0"/>
              </a:spcBef>
              <a:buClr>
                <a:srgbClr val="000000"/>
              </a:buClr>
              <a:buSzPct val="95000"/>
              <a:buFont typeface="ArialMT" charset="0"/>
              <a:buChar char="•"/>
            </a:pPr>
            <a:r>
              <a:rPr lang="en-US" sz="1900" b="0" dirty="0" smtClean="0"/>
              <a:t>Limited support &amp; interactions between meetings</a:t>
            </a:r>
            <a:endParaRPr lang="en-US" sz="1900" b="0" dirty="0"/>
          </a:p>
          <a:p>
            <a:pPr marL="628650" lvl="1" indent="-171450">
              <a:lnSpc>
                <a:spcPct val="120000"/>
              </a:lnSpc>
              <a:spcBef>
                <a:spcPts val="0"/>
              </a:spcBef>
              <a:buClr>
                <a:srgbClr val="000000"/>
              </a:buClr>
              <a:buSzPct val="95000"/>
              <a:buFont typeface="Arial" panose="020B0604020202020204" pitchFamily="34" charset="0"/>
              <a:buChar char="•"/>
            </a:pPr>
            <a:endParaRPr lang="en-US" sz="1900" b="0" dirty="0"/>
          </a:p>
        </p:txBody>
      </p:sp>
    </p:spTree>
    <p:extLst>
      <p:ext uri="{BB962C8B-B14F-4D97-AF65-F5344CB8AC3E}">
        <p14:creationId xmlns:p14="http://schemas.microsoft.com/office/powerpoint/2010/main" val="8889676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77905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55000" lnSpcReduction="20000"/>
          </a:bodyPr>
          <a:lstStyle/>
          <a:p>
            <a:pPr defTabSz="914400">
              <a:lnSpc>
                <a:spcPct val="120000"/>
              </a:lnSpc>
              <a:spcBef>
                <a:spcPts val="0"/>
              </a:spcBef>
            </a:pPr>
            <a:r>
              <a:rPr lang="en-US" sz="1900" dirty="0"/>
              <a:t>Goals for this meeting cycle</a:t>
            </a:r>
            <a:r>
              <a:rPr lang="en-US" sz="1900" b="0" dirty="0"/>
              <a:t>: Review on-going documents in preparation and new work items</a:t>
            </a:r>
            <a:endParaRPr lang="en-US" sz="1900" b="0" dirty="0">
              <a:latin typeface="Arial" pitchFamily="34" charset="0"/>
              <a:cs typeface="Arial" pitchFamily="34" charset="0"/>
              <a:sym typeface="Arial" pitchFamily="34" charset="0"/>
            </a:endParaRPr>
          </a:p>
          <a:p>
            <a:pPr marL="747713" lvl="1" indent="-290513" defTabSz="914400">
              <a:lnSpc>
                <a:spcPct val="120000"/>
              </a:lnSpc>
              <a:spcBef>
                <a:spcPts val="0"/>
              </a:spcBef>
              <a:buSzPct val="95000"/>
              <a:buFont typeface="ArialMT" charset="0"/>
              <a:buChar char="•"/>
            </a:pPr>
            <a:endParaRPr lang="en-US" sz="1900" b="0" dirty="0"/>
          </a:p>
          <a:p>
            <a:pPr>
              <a:lnSpc>
                <a:spcPct val="120000"/>
              </a:lnSpc>
              <a:spcBef>
                <a:spcPts val="0"/>
              </a:spcBef>
              <a:buSzPct val="95000"/>
            </a:pPr>
            <a:r>
              <a:rPr lang="en-US" sz="1900" dirty="0"/>
              <a:t>Working Group Status</a:t>
            </a:r>
            <a:r>
              <a:rPr lang="en-US" sz="1900" b="0" dirty="0"/>
              <a:t>:</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Network </a:t>
            </a:r>
            <a:r>
              <a:rPr lang="en-US" sz="1900" b="0" dirty="0"/>
              <a:t>Layer Security</a:t>
            </a:r>
            <a:r>
              <a:rPr lang="en-US" sz="1900" b="0" dirty="0" smtClean="0"/>
              <a:t>, </a:t>
            </a:r>
            <a:r>
              <a:rPr lang="en-US" sz="1900" b="0" dirty="0"/>
              <a:t>Interconnection Guide GB, </a:t>
            </a:r>
            <a:r>
              <a:rPr lang="en-US" sz="1900" b="0" dirty="0" smtClean="0"/>
              <a:t>Credentials: </a:t>
            </a:r>
            <a:r>
              <a:rPr lang="en-US" sz="1900" b="0" dirty="0"/>
              <a:t>all </a:t>
            </a:r>
            <a:r>
              <a:rPr lang="en-US" sz="1900" b="0" dirty="0" smtClean="0"/>
              <a:t>progressing well</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smtClean="0"/>
              <a:t>Secure Protocols GB, Key Management MB, Cloud Testing: all completed</a:t>
            </a:r>
          </a:p>
          <a:p>
            <a:pPr marL="747713" lvl="1" indent="-290513">
              <a:lnSpc>
                <a:spcPct val="120000"/>
              </a:lnSpc>
              <a:spcBef>
                <a:spcPts val="0"/>
              </a:spcBef>
              <a:buClr>
                <a:srgbClr val="000000"/>
              </a:buClr>
              <a:buSzPct val="95000"/>
              <a:buFont typeface="ArialMT" charset="0"/>
              <a:buChar char="•"/>
            </a:pPr>
            <a:endParaRPr lang="en-US" sz="1900" b="0" dirty="0" smtClean="0"/>
          </a:p>
          <a:p>
            <a:pPr defTabSz="914400">
              <a:lnSpc>
                <a:spcPct val="120000"/>
              </a:lnSpc>
              <a:spcBef>
                <a:spcPts val="0"/>
              </a:spcBef>
            </a:pPr>
            <a:r>
              <a:rPr lang="en-US" sz="1900" dirty="0" smtClean="0"/>
              <a:t>Problems </a:t>
            </a:r>
            <a:r>
              <a:rPr lang="en-US" sz="1900" dirty="0"/>
              <a:t>and Issues</a:t>
            </a:r>
            <a:r>
              <a:rPr lang="en-US" sz="1900" b="0" dirty="0"/>
              <a:t>:</a:t>
            </a:r>
          </a:p>
          <a:p>
            <a:pPr marL="747713" lvl="1" indent="-290513">
              <a:lnSpc>
                <a:spcPct val="120000"/>
              </a:lnSpc>
              <a:spcBef>
                <a:spcPts val="0"/>
              </a:spcBef>
              <a:buClr>
                <a:srgbClr val="000000"/>
              </a:buClr>
              <a:buSzPct val="95000"/>
              <a:buFont typeface="ArialMT" charset="0"/>
              <a:buChar char="•"/>
            </a:pPr>
            <a:r>
              <a:rPr lang="en-US" sz="1900" b="0" dirty="0"/>
              <a:t>Good number of </a:t>
            </a:r>
            <a:r>
              <a:rPr lang="en-US" sz="1900" b="0" dirty="0" smtClean="0"/>
              <a:t>people resources from many Agencies – </a:t>
            </a:r>
            <a:r>
              <a:rPr lang="en-US" sz="1900" b="0" dirty="0"/>
              <a:t>but with minimal time </a:t>
            </a:r>
            <a:r>
              <a:rPr lang="en-US" sz="1900" b="0" dirty="0" smtClean="0"/>
              <a:t>allocations for CCSDS work.</a:t>
            </a:r>
            <a:endParaRPr lang="en-US" sz="1900" b="0" dirty="0"/>
          </a:p>
          <a:p>
            <a:pPr marL="747713" lvl="1" indent="-290513">
              <a:lnSpc>
                <a:spcPct val="120000"/>
              </a:lnSpc>
              <a:spcBef>
                <a:spcPts val="0"/>
              </a:spcBef>
              <a:buClr>
                <a:srgbClr val="000000"/>
              </a:buClr>
              <a:buSzPct val="95000"/>
              <a:buFont typeface="ArialMT" charset="0"/>
              <a:buChar char="•"/>
            </a:pPr>
            <a:endParaRPr lang="en-US" sz="1900" b="0" dirty="0"/>
          </a:p>
          <a:p>
            <a:pPr defTabSz="914400">
              <a:lnSpc>
                <a:spcPct val="120000"/>
              </a:lnSpc>
              <a:spcBef>
                <a:spcPts val="0"/>
              </a:spcBef>
            </a:pPr>
            <a:r>
              <a:rPr lang="en-US" sz="1900" b="0" dirty="0"/>
              <a:t>Planning:</a:t>
            </a:r>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18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200" b="0" dirty="0"/>
              <a:t>SDLS (+RFM and SLS</a:t>
            </a:r>
            <a:r>
              <a:rPr lang="en-US" sz="1200" b="0" dirty="0" smtClean="0"/>
              <a:t>)</a:t>
            </a:r>
            <a:endParaRPr lang="en-US" sz="1200" b="0" dirty="0"/>
          </a:p>
          <a:p>
            <a:pPr>
              <a:lnSpc>
                <a:spcPct val="120000"/>
              </a:lnSpc>
              <a:spcBef>
                <a:spcPts val="0"/>
              </a:spcBef>
              <a:buClr>
                <a:srgbClr val="000000"/>
              </a:buClr>
              <a:buSzPct val="95000"/>
            </a:pPr>
            <a:r>
              <a:rPr lang="en-US" sz="1800" b="0" dirty="0"/>
              <a:t>Resolutions</a:t>
            </a:r>
          </a:p>
          <a:p>
            <a:pPr marL="742950" lvl="1" indent="-285750">
              <a:lnSpc>
                <a:spcPct val="120000"/>
              </a:lnSpc>
              <a:spcBef>
                <a:spcPts val="0"/>
              </a:spcBef>
              <a:buClr>
                <a:srgbClr val="000000"/>
              </a:buClr>
              <a:buSzPct val="95000"/>
              <a:buFont typeface="Arial" panose="020B0604020202020204" pitchFamily="34" charset="0"/>
              <a:buChar char="•"/>
            </a:pPr>
            <a:r>
              <a:rPr lang="en-US" sz="1200" b="0" dirty="0"/>
              <a:t>[Resolution 1  Brief text, because AD will have a resolution summary at the end of his report to CESG]</a:t>
            </a:r>
          </a:p>
          <a:p>
            <a:pPr marL="742950" lvl="1" indent="-285750">
              <a:lnSpc>
                <a:spcPct val="120000"/>
              </a:lnSpc>
              <a:spcBef>
                <a:spcPts val="0"/>
              </a:spcBef>
              <a:buClr>
                <a:srgbClr val="000000"/>
              </a:buClr>
              <a:buSzPct val="95000"/>
              <a:buFont typeface="Arial" panose="020B0604020202020204" pitchFamily="34" charset="0"/>
              <a:buChar char="•"/>
            </a:pPr>
            <a:r>
              <a:rPr lang="en-US" sz="1200" b="0" dirty="0"/>
              <a:t>[Resolution 2]</a:t>
            </a:r>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Security WG Executive Summary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1838993"/>
              </p:ext>
            </p:extLst>
          </p:nvPr>
        </p:nvGraphicFramePr>
        <p:xfrm>
          <a:off x="475911" y="2468875"/>
          <a:ext cx="8229600" cy="2546646"/>
        </p:xfrm>
        <a:graphic>
          <a:graphicData uri="http://schemas.openxmlformats.org/drawingml/2006/table">
            <a:tbl>
              <a:tblPr/>
              <a:tblGrid>
                <a:gridCol w="577516">
                  <a:extLst>
                    <a:ext uri="{9D8B030D-6E8A-4147-A177-3AD203B41FA5}">
                      <a16:colId xmlns:a16="http://schemas.microsoft.com/office/drawing/2014/main" xmlns="" val="20000"/>
                    </a:ext>
                  </a:extLst>
                </a:gridCol>
                <a:gridCol w="577516">
                  <a:extLst>
                    <a:ext uri="{9D8B030D-6E8A-4147-A177-3AD203B41FA5}">
                      <a16:colId xmlns:a16="http://schemas.microsoft.com/office/drawing/2014/main" xmlns="" val="20001"/>
                    </a:ext>
                  </a:extLst>
                </a:gridCol>
                <a:gridCol w="577516">
                  <a:extLst>
                    <a:ext uri="{9D8B030D-6E8A-4147-A177-3AD203B41FA5}">
                      <a16:colId xmlns:a16="http://schemas.microsoft.com/office/drawing/2014/main" xmlns="" val="20002"/>
                    </a:ext>
                  </a:extLst>
                </a:gridCol>
                <a:gridCol w="2334126">
                  <a:extLst>
                    <a:ext uri="{9D8B030D-6E8A-4147-A177-3AD203B41FA5}">
                      <a16:colId xmlns:a16="http://schemas.microsoft.com/office/drawing/2014/main" xmlns="" val="20003"/>
                    </a:ext>
                  </a:extLst>
                </a:gridCol>
                <a:gridCol w="2021305">
                  <a:extLst>
                    <a:ext uri="{9D8B030D-6E8A-4147-A177-3AD203B41FA5}">
                      <a16:colId xmlns:a16="http://schemas.microsoft.com/office/drawing/2014/main" xmlns="" val="20004"/>
                    </a:ext>
                  </a:extLst>
                </a:gridCol>
                <a:gridCol w="1467853">
                  <a:extLst>
                    <a:ext uri="{9D8B030D-6E8A-4147-A177-3AD203B41FA5}">
                      <a16:colId xmlns:a16="http://schemas.microsoft.com/office/drawing/2014/main" xmlns="" val="20005"/>
                    </a:ext>
                  </a:extLst>
                </a:gridCol>
                <a:gridCol w="673768">
                  <a:extLst>
                    <a:ext uri="{9D8B030D-6E8A-4147-A177-3AD203B41FA5}">
                      <a16:colId xmlns:a16="http://schemas.microsoft.com/office/drawing/2014/main" xmlns="" val="20006"/>
                    </a:ext>
                  </a:extLst>
                </a:gridCol>
              </a:tblGrid>
              <a:tr h="373244">
                <a:tc>
                  <a:txBody>
                    <a:bodyPr/>
                    <a:lstStyle/>
                    <a:p>
                      <a:pPr algn="ctr" fontAlgn="t"/>
                      <a:r>
                        <a:rPr lang="en-US" sz="1000" b="1" i="0" u="none" strike="noStrike" dirty="0">
                          <a:solidFill>
                            <a:srgbClr val="000000"/>
                          </a:solidFill>
                          <a:effectLst/>
                          <a:latin typeface="Calibri"/>
                        </a:rPr>
                        <a:t>Area and WG name</a:t>
                      </a:r>
                    </a:p>
                  </a:txBody>
                  <a:tcPr marL="9024" marR="9024" marT="9024"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a:rPr>
                        <a:t>CCSDS Ref Nr</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a:rPr>
                        <a:t>Activity</a:t>
                      </a:r>
                      <a:br>
                        <a:rPr lang="en-US" sz="1000" b="1" i="0" u="none" strike="noStrike">
                          <a:solidFill>
                            <a:srgbClr val="000000"/>
                          </a:solidFill>
                          <a:effectLst/>
                          <a:latin typeface="Calibri"/>
                        </a:rPr>
                      </a:br>
                      <a:r>
                        <a:rPr lang="en-US" sz="800" b="1" i="0" u="none" strike="noStrike">
                          <a:solidFill>
                            <a:srgbClr val="000000"/>
                          </a:solidFill>
                          <a:effectLst/>
                          <a:latin typeface="Calibri"/>
                        </a:rPr>
                        <a:t>(RB, Pink, Draft. Update)</a:t>
                      </a:r>
                      <a:endParaRPr lang="en-US" sz="1000" b="1" i="0" u="none" strike="noStrike">
                        <a:solidFill>
                          <a:srgbClr val="000000"/>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a:rPr>
                        <a:t>Document Title</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a:rPr>
                        <a:t>Status</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a:rPr>
                        <a:t>Start and / or Target Publication Date (day/month/year)</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1000" b="1" i="0" u="none" strike="noStrike">
                          <a:solidFill>
                            <a:srgbClr val="000000"/>
                          </a:solidFill>
                          <a:effectLst/>
                          <a:latin typeface="Calibri"/>
                        </a:rPr>
                        <a:t>Comments</a:t>
                      </a:r>
                    </a:p>
                  </a:txBody>
                  <a:tcPr marL="9024" marR="9024" marT="9024"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0085">
                <a:tc>
                  <a:txBody>
                    <a:bodyPr/>
                    <a:lstStyle/>
                    <a:p>
                      <a:pPr algn="ctr" fontAlgn="t"/>
                      <a:r>
                        <a:rPr lang="en-US" sz="1000" b="0" i="0" u="none" strike="noStrike" dirty="0">
                          <a:solidFill>
                            <a:schemeClr val="bg1"/>
                          </a:solidFill>
                          <a:effectLst/>
                          <a:latin typeface="Calibri"/>
                        </a:rPr>
                        <a:t>SEA SEC</a:t>
                      </a:r>
                    </a:p>
                  </a:txBody>
                  <a:tcPr marL="9024" marR="9024" marT="9024"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1000" b="0" i="0" u="none" strike="noStrike" dirty="0">
                          <a:solidFill>
                            <a:schemeClr val="bg1"/>
                          </a:solidFill>
                          <a:effectLst/>
                          <a:latin typeface="Calibri"/>
                        </a:rPr>
                        <a:t>350.4</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1000" b="0" i="0" u="none" strike="noStrike" dirty="0">
                          <a:solidFill>
                            <a:schemeClr val="bg1"/>
                          </a:solidFill>
                          <a:effectLst/>
                          <a:latin typeface="Calibri"/>
                        </a:rPr>
                        <a:t>GB</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a:solidFill>
                            <a:schemeClr val="bg1"/>
                          </a:solidFill>
                          <a:effectLst/>
                          <a:latin typeface="Calibri"/>
                        </a:rPr>
                        <a:t>CCSDS Guide for Secure System Interconnection </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a:solidFill>
                            <a:schemeClr val="bg1"/>
                          </a:solidFill>
                          <a:effectLst/>
                          <a:latin typeface="Calibri"/>
                        </a:rPr>
                        <a:t>Ongoing </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a:solidFill>
                            <a:schemeClr val="bg1"/>
                          </a:solidFill>
                          <a:effectLst/>
                          <a:latin typeface="Calibri"/>
                        </a:rPr>
                        <a:t>Start date    03/10/2016</a:t>
                      </a:r>
                      <a:br>
                        <a:rPr lang="en-US" sz="1000" b="0" i="0" u="none" strike="noStrike" dirty="0">
                          <a:solidFill>
                            <a:schemeClr val="bg1"/>
                          </a:solidFill>
                          <a:effectLst/>
                          <a:latin typeface="Calibri"/>
                        </a:rPr>
                      </a:br>
                      <a:r>
                        <a:rPr lang="en-US" sz="1000" b="0" i="0" u="none" strike="noStrike" dirty="0">
                          <a:solidFill>
                            <a:schemeClr val="bg1"/>
                          </a:solidFill>
                          <a:effectLst/>
                          <a:latin typeface="Calibri"/>
                        </a:rPr>
                        <a:t>End date      30/12/2017</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a:solidFill>
                            <a:schemeClr val="bg1"/>
                          </a:solidFill>
                          <a:effectLst/>
                          <a:latin typeface="Calibri"/>
                        </a:rPr>
                        <a:t>Document up for renewal</a:t>
                      </a:r>
                    </a:p>
                  </a:txBody>
                  <a:tcPr marL="9024" marR="9024" marT="9024"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1"/>
                  </a:ext>
                </a:extLst>
              </a:tr>
              <a:tr h="545882">
                <a:tc>
                  <a:txBody>
                    <a:bodyPr/>
                    <a:lstStyle/>
                    <a:p>
                      <a:pPr algn="ctr" fontAlgn="t"/>
                      <a:r>
                        <a:rPr lang="en-US" sz="1000" b="0" i="0" u="none" strike="noStrike" dirty="0">
                          <a:solidFill>
                            <a:schemeClr val="bg1"/>
                          </a:solidFill>
                          <a:effectLst/>
                          <a:latin typeface="Calibri"/>
                        </a:rPr>
                        <a:t>SEA SEC</a:t>
                      </a:r>
                    </a:p>
                  </a:txBody>
                  <a:tcPr marL="9024" marR="9024" marT="9024"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000" b="0" i="0" u="none" strike="noStrike" dirty="0">
                          <a:solidFill>
                            <a:schemeClr val="bg1"/>
                          </a:solidFill>
                          <a:effectLst/>
                          <a:latin typeface="Calibri"/>
                        </a:rPr>
                        <a:t>354.0</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000" b="0" i="0" u="none" strike="noStrike" dirty="0">
                          <a:solidFill>
                            <a:schemeClr val="bg1"/>
                          </a:solidFill>
                          <a:effectLst/>
                          <a:latin typeface="Calibri"/>
                        </a:rPr>
                        <a:t>MB</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000" b="0" i="0" u="none" strike="noStrike" dirty="0">
                          <a:solidFill>
                            <a:schemeClr val="bg1"/>
                          </a:solidFill>
                          <a:effectLst/>
                          <a:latin typeface="Calibri"/>
                        </a:rPr>
                        <a:t>CCSDS Symmetric Key Management Recommendations</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000" b="0" i="0" u="none" strike="noStrike" dirty="0" smtClean="0">
                          <a:solidFill>
                            <a:schemeClr val="bg1"/>
                          </a:solidFill>
                          <a:effectLst/>
                          <a:latin typeface="Calibri"/>
                        </a:rPr>
                        <a:t>Completed – forwarded to AD &amp; Secretariat</a:t>
                      </a:r>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000" b="0" i="0" u="none" strike="noStrike" dirty="0">
                          <a:solidFill>
                            <a:schemeClr val="bg1"/>
                          </a:solidFill>
                          <a:effectLst/>
                          <a:latin typeface="Calibri"/>
                        </a:rPr>
                        <a:t>Start date    12/06/2006</a:t>
                      </a:r>
                      <a:br>
                        <a:rPr lang="en-US" sz="1000" b="0" i="0" u="none" strike="noStrike" dirty="0">
                          <a:solidFill>
                            <a:schemeClr val="bg1"/>
                          </a:solidFill>
                          <a:effectLst/>
                          <a:latin typeface="Calibri"/>
                        </a:rPr>
                      </a:br>
                      <a:r>
                        <a:rPr lang="en-US" sz="1000" b="0" i="0" u="none" strike="noStrike" dirty="0">
                          <a:solidFill>
                            <a:schemeClr val="bg1"/>
                          </a:solidFill>
                          <a:effectLst/>
                          <a:latin typeface="Calibri"/>
                        </a:rPr>
                        <a:t>End date      28/05/2018</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xmlns="" val="10002"/>
                  </a:ext>
                </a:extLst>
              </a:tr>
              <a:tr h="363447">
                <a:tc>
                  <a:txBody>
                    <a:bodyPr/>
                    <a:lstStyle/>
                    <a:p>
                      <a:pPr algn="ctr" fontAlgn="t"/>
                      <a:r>
                        <a:rPr lang="en-US" sz="1000" b="0" i="0" u="none" strike="noStrike" dirty="0">
                          <a:solidFill>
                            <a:schemeClr val="bg1"/>
                          </a:solidFill>
                          <a:effectLst/>
                          <a:latin typeface="Calibri"/>
                        </a:rPr>
                        <a:t>SEA SEC</a:t>
                      </a:r>
                    </a:p>
                  </a:txBody>
                  <a:tcPr marL="9024" marR="9024" marT="9024"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1000" b="0" i="0" u="none" strike="noStrike" dirty="0">
                          <a:solidFill>
                            <a:schemeClr val="bg1"/>
                          </a:solidFill>
                          <a:effectLst/>
                          <a:latin typeface="Calibri"/>
                        </a:rPr>
                        <a:t>356.0</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1000" b="0" i="0" u="none" strike="noStrike" dirty="0">
                          <a:solidFill>
                            <a:schemeClr val="bg1"/>
                          </a:solidFill>
                          <a:effectLst/>
                          <a:latin typeface="Calibri"/>
                        </a:rPr>
                        <a:t>BB</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a:solidFill>
                            <a:schemeClr val="bg1"/>
                          </a:solidFill>
                          <a:effectLst/>
                          <a:latin typeface="Calibri"/>
                        </a:rPr>
                        <a:t>Network Layer Security Adaptation Profile</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a:solidFill>
                            <a:schemeClr val="bg1"/>
                          </a:solidFill>
                          <a:effectLst/>
                          <a:latin typeface="Calibri"/>
                        </a:rPr>
                        <a:t>Ongoing – testing</a:t>
                      </a:r>
                      <a:r>
                        <a:rPr lang="en-US" sz="1000" b="0" i="0" u="none" strike="noStrike" baseline="0" dirty="0">
                          <a:solidFill>
                            <a:schemeClr val="bg1"/>
                          </a:solidFill>
                          <a:effectLst/>
                          <a:latin typeface="Calibri"/>
                        </a:rPr>
                        <a:t> again. </a:t>
                      </a:r>
                      <a:r>
                        <a:rPr lang="en-US" sz="1000" b="0" i="0" u="none" strike="noStrike" baseline="0" dirty="0" smtClean="0">
                          <a:solidFill>
                            <a:schemeClr val="bg1"/>
                          </a:solidFill>
                          <a:effectLst/>
                          <a:latin typeface="Calibri"/>
                        </a:rPr>
                        <a:t>ICS </a:t>
                      </a:r>
                      <a:r>
                        <a:rPr lang="en-US" sz="1000" b="0" i="0" u="none" strike="noStrike" baseline="0" dirty="0">
                          <a:solidFill>
                            <a:schemeClr val="bg1"/>
                          </a:solidFill>
                          <a:effectLst/>
                          <a:latin typeface="Calibri"/>
                        </a:rPr>
                        <a:t>and </a:t>
                      </a:r>
                      <a:r>
                        <a:rPr lang="en-US" sz="1000" b="0" i="0" u="none" strike="noStrike" baseline="0" dirty="0" smtClean="0">
                          <a:solidFill>
                            <a:schemeClr val="bg1"/>
                          </a:solidFill>
                          <a:effectLst/>
                          <a:latin typeface="Calibri"/>
                        </a:rPr>
                        <a:t>baseline </a:t>
                      </a:r>
                      <a:r>
                        <a:rPr lang="en-US" sz="1000" b="0" i="0" u="none" strike="noStrike" baseline="0" dirty="0" err="1">
                          <a:solidFill>
                            <a:schemeClr val="bg1"/>
                          </a:solidFill>
                          <a:effectLst/>
                          <a:latin typeface="Calibri"/>
                        </a:rPr>
                        <a:t>config</a:t>
                      </a:r>
                      <a:r>
                        <a:rPr lang="en-US" sz="1000" b="0" i="0" u="none" strike="noStrike" baseline="0" dirty="0">
                          <a:solidFill>
                            <a:schemeClr val="bg1"/>
                          </a:solidFill>
                          <a:effectLst/>
                          <a:latin typeface="Calibri"/>
                        </a:rPr>
                        <a:t> </a:t>
                      </a:r>
                      <a:r>
                        <a:rPr lang="en-US" sz="1000" b="0" i="0" u="none" strike="noStrike" baseline="0" dirty="0" smtClean="0">
                          <a:solidFill>
                            <a:schemeClr val="bg1"/>
                          </a:solidFill>
                          <a:effectLst/>
                          <a:latin typeface="Calibri"/>
                        </a:rPr>
                        <a:t>annex added.</a:t>
                      </a:r>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a:solidFill>
                            <a:schemeClr val="bg1"/>
                          </a:solidFill>
                          <a:effectLst/>
                          <a:latin typeface="Calibri"/>
                        </a:rPr>
                        <a:t>Start date    04/12/2012</a:t>
                      </a:r>
                      <a:br>
                        <a:rPr lang="en-US" sz="1000" b="0" i="0" u="none" strike="noStrike" dirty="0">
                          <a:solidFill>
                            <a:schemeClr val="bg1"/>
                          </a:solidFill>
                          <a:effectLst/>
                          <a:latin typeface="Calibri"/>
                        </a:rPr>
                      </a:br>
                      <a:r>
                        <a:rPr lang="en-US" sz="1000" b="0" i="0" u="none" strike="noStrike" dirty="0">
                          <a:solidFill>
                            <a:schemeClr val="bg1"/>
                          </a:solidFill>
                          <a:effectLst/>
                          <a:latin typeface="Calibri"/>
                        </a:rPr>
                        <a:t>End date      30/09/2017</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smtClean="0">
                          <a:solidFill>
                            <a:schemeClr val="bg1"/>
                          </a:solidFill>
                          <a:effectLst/>
                          <a:latin typeface="Calibri"/>
                        </a:rPr>
                        <a:t>Testing questions</a:t>
                      </a:r>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extLst>
                  <a:ext uri="{0D108BD9-81ED-4DB2-BD59-A6C34878D82A}">
                    <a16:rowId xmlns:a16="http://schemas.microsoft.com/office/drawing/2014/main" xmlns="" val="10003"/>
                  </a:ext>
                </a:extLst>
              </a:tr>
              <a:tr h="222186">
                <a:tc>
                  <a:txBody>
                    <a:bodyPr/>
                    <a:lstStyle/>
                    <a:p>
                      <a:pPr algn="ctr" fontAlgn="t"/>
                      <a:r>
                        <a:rPr lang="en-US" sz="1000" b="0" i="0" u="none" strike="noStrike">
                          <a:solidFill>
                            <a:schemeClr val="bg1"/>
                          </a:solidFill>
                          <a:effectLst/>
                          <a:latin typeface="Calibri"/>
                        </a:rPr>
                        <a:t>SEA SEC</a:t>
                      </a:r>
                    </a:p>
                  </a:txBody>
                  <a:tcPr marL="9024" marR="9024" marT="9024"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1000" b="0" i="0" u="none" strike="noStrike" dirty="0">
                          <a:solidFill>
                            <a:schemeClr val="bg1"/>
                          </a:solidFill>
                          <a:effectLst/>
                          <a:latin typeface="Calibri"/>
                        </a:rPr>
                        <a:t>None</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ctr" fontAlgn="t"/>
                      <a:r>
                        <a:rPr lang="en-US" sz="1000" b="0" i="0" u="none" strike="noStrike" dirty="0">
                          <a:solidFill>
                            <a:schemeClr val="bg1"/>
                          </a:solidFill>
                          <a:effectLst/>
                          <a:latin typeface="Calibri"/>
                        </a:rPr>
                        <a:t>BB</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a:solidFill>
                            <a:schemeClr val="bg1"/>
                          </a:solidFill>
                          <a:effectLst/>
                          <a:latin typeface="Calibri"/>
                        </a:rPr>
                        <a:t>CCSDS</a:t>
                      </a:r>
                      <a:r>
                        <a:rPr lang="en-US" sz="1000" b="0" i="0" u="none" strike="noStrike" baseline="0" dirty="0">
                          <a:solidFill>
                            <a:schemeClr val="bg1"/>
                          </a:solidFill>
                          <a:effectLst/>
                          <a:latin typeface="Calibri"/>
                        </a:rPr>
                        <a:t> Credentials</a:t>
                      </a:r>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smtClean="0">
                          <a:solidFill>
                            <a:schemeClr val="bg1"/>
                          </a:solidFill>
                          <a:effectLst/>
                          <a:latin typeface="Calibri"/>
                        </a:rPr>
                        <a:t>Ongoing</a:t>
                      </a:r>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a:solidFill>
                            <a:schemeClr val="bg1"/>
                          </a:solidFill>
                          <a:effectLst/>
                          <a:latin typeface="Calibri"/>
                        </a:rPr>
                        <a:t>Start date    09/01/2017</a:t>
                      </a:r>
                      <a:br>
                        <a:rPr lang="en-US" sz="1000" b="0" i="0" u="none" strike="noStrike" dirty="0">
                          <a:solidFill>
                            <a:schemeClr val="bg1"/>
                          </a:solidFill>
                          <a:effectLst/>
                          <a:latin typeface="Calibri"/>
                        </a:rPr>
                      </a:br>
                      <a:r>
                        <a:rPr lang="en-US" sz="1000" b="0" i="0" u="none" strike="noStrike" dirty="0">
                          <a:solidFill>
                            <a:schemeClr val="bg1"/>
                          </a:solidFill>
                          <a:effectLst/>
                          <a:latin typeface="Calibri"/>
                        </a:rPr>
                        <a:t>End date      10/12/2018</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000" b="0" i="0" u="none" strike="noStrike" dirty="0">
                          <a:solidFill>
                            <a:schemeClr val="bg1"/>
                          </a:solidFill>
                          <a:effectLst/>
                          <a:latin typeface="Calibri"/>
                        </a:rPr>
                        <a:t> </a:t>
                      </a:r>
                    </a:p>
                  </a:txBody>
                  <a:tcPr marL="9024" marR="9024" marT="9024"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extLst>
                  <a:ext uri="{0D108BD9-81ED-4DB2-BD59-A6C34878D82A}">
                    <a16:rowId xmlns:a16="http://schemas.microsoft.com/office/drawing/2014/main" xmlns="" val="10004"/>
                  </a:ext>
                </a:extLst>
              </a:tr>
              <a:tr h="330085">
                <a:tc>
                  <a:txBody>
                    <a:bodyPr/>
                    <a:lstStyle/>
                    <a:p>
                      <a:pPr algn="ctr" fontAlgn="t"/>
                      <a:r>
                        <a:rPr lang="en-US" sz="1000" b="0" i="0" u="none" strike="noStrike" dirty="0">
                          <a:solidFill>
                            <a:schemeClr val="bg1"/>
                          </a:solidFill>
                          <a:effectLst/>
                          <a:latin typeface="Calibri"/>
                        </a:rPr>
                        <a:t>SEA SEC</a:t>
                      </a:r>
                    </a:p>
                  </a:txBody>
                  <a:tcPr marL="9024" marR="9024" marT="9024"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tc>
                  <a:txBody>
                    <a:bodyPr/>
                    <a:lstStyle/>
                    <a:p>
                      <a:pPr algn="ctr" fontAlgn="t"/>
                      <a:r>
                        <a:rPr lang="en-US" sz="1000" b="0" i="0" u="none" strike="noStrike" dirty="0">
                          <a:solidFill>
                            <a:schemeClr val="bg1"/>
                          </a:solidFill>
                          <a:effectLst/>
                          <a:latin typeface="Calibri"/>
                        </a:rPr>
                        <a:t>350.0</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tc>
                  <a:txBody>
                    <a:bodyPr/>
                    <a:lstStyle/>
                    <a:p>
                      <a:pPr algn="ctr" fontAlgn="t"/>
                      <a:r>
                        <a:rPr lang="en-US" sz="1000" b="0" i="0" u="none" strike="noStrike" dirty="0">
                          <a:solidFill>
                            <a:schemeClr val="bg1"/>
                          </a:solidFill>
                          <a:effectLst/>
                          <a:latin typeface="Calibri"/>
                        </a:rPr>
                        <a:t>GB</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a:solidFill>
                            <a:schemeClr val="bg1"/>
                          </a:solidFill>
                          <a:effectLst/>
                          <a:latin typeface="Calibri"/>
                        </a:rPr>
                        <a:t>The Application of CCSDS Protocols </a:t>
                      </a:r>
                      <a:r>
                        <a:rPr lang="en-US" sz="1000" b="0" i="0" u="none" strike="noStrike" dirty="0" smtClean="0">
                          <a:solidFill>
                            <a:schemeClr val="bg1"/>
                          </a:solidFill>
                          <a:effectLst/>
                          <a:latin typeface="Calibri"/>
                        </a:rPr>
                        <a:t> to </a:t>
                      </a:r>
                      <a:r>
                        <a:rPr lang="en-US" sz="1000" b="0" i="0" u="none" strike="noStrike" dirty="0">
                          <a:solidFill>
                            <a:schemeClr val="bg1"/>
                          </a:solidFill>
                          <a:effectLst/>
                          <a:latin typeface="Calibri"/>
                        </a:rPr>
                        <a:t>Secure Systems</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smtClean="0">
                          <a:solidFill>
                            <a:schemeClr val="bg1"/>
                          </a:solidFill>
                          <a:effectLst/>
                          <a:latin typeface="Calibri"/>
                        </a:rPr>
                        <a:t>Completed w/o EUMETSAT input – forwarded to Secretariat &amp; AD</a:t>
                      </a:r>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tc>
                  <a:txBody>
                    <a:bodyPr/>
                    <a:lstStyle/>
                    <a:p>
                      <a:pPr algn="l" fontAlgn="t"/>
                      <a:r>
                        <a:rPr lang="en-US" sz="1000" b="0" i="0" u="none" strike="noStrike" dirty="0">
                          <a:solidFill>
                            <a:schemeClr val="bg1"/>
                          </a:solidFill>
                          <a:effectLst/>
                          <a:latin typeface="Calibri"/>
                        </a:rPr>
                        <a:t>Start date    18/01/2016</a:t>
                      </a:r>
                      <a:br>
                        <a:rPr lang="en-US" sz="1000" b="0" i="0" u="none" strike="noStrike" dirty="0">
                          <a:solidFill>
                            <a:schemeClr val="bg1"/>
                          </a:solidFill>
                          <a:effectLst/>
                          <a:latin typeface="Calibri"/>
                        </a:rPr>
                      </a:br>
                      <a:r>
                        <a:rPr lang="en-US" sz="1000" b="0" i="0" u="none" strike="noStrike" dirty="0">
                          <a:solidFill>
                            <a:schemeClr val="bg1"/>
                          </a:solidFill>
                          <a:effectLst/>
                          <a:latin typeface="Calibri"/>
                        </a:rPr>
                        <a:t>End date      30/06/2017</a:t>
                      </a:r>
                    </a:p>
                  </a:txBody>
                  <a:tcPr marL="9024" marR="9024" marT="90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tc>
                  <a:txBody>
                    <a:bodyPr/>
                    <a:lstStyle/>
                    <a:p>
                      <a:pPr algn="l" fontAlgn="t"/>
                      <a:endParaRPr lang="en-US" sz="1000" b="0" i="0" u="none" strike="noStrike" dirty="0">
                        <a:solidFill>
                          <a:schemeClr val="bg1"/>
                        </a:solidFill>
                        <a:effectLst/>
                        <a:latin typeface="Calibri"/>
                      </a:endParaRPr>
                    </a:p>
                  </a:txBody>
                  <a:tcPr marL="9024" marR="9024" marT="9024"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8233063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7"/>
            <a:ext cx="8229600" cy="619633"/>
          </a:xfrm>
        </p:spPr>
        <p:txBody>
          <a:bodyPr/>
          <a:lstStyle/>
          <a:p>
            <a:r>
              <a:rPr lang="en-US" dirty="0"/>
              <a:t>Security WG Additional Comments</a:t>
            </a:r>
          </a:p>
        </p:txBody>
      </p:sp>
      <p:sp>
        <p:nvSpPr>
          <p:cNvPr id="8" name="Content Placeholder 7"/>
          <p:cNvSpPr>
            <a:spLocks noGrp="1"/>
          </p:cNvSpPr>
          <p:nvPr>
            <p:ph idx="1"/>
          </p:nvPr>
        </p:nvSpPr>
        <p:spPr>
          <a:xfrm>
            <a:off x="457200" y="1086295"/>
            <a:ext cx="8229600" cy="5415105"/>
          </a:xfrm>
        </p:spPr>
        <p:txBody>
          <a:bodyPr>
            <a:normAutofit fontScale="92500" lnSpcReduction="20000"/>
          </a:bodyPr>
          <a:lstStyle/>
          <a:p>
            <a:r>
              <a:rPr lang="en-US" dirty="0" smtClean="0"/>
              <a:t>Credentials</a:t>
            </a:r>
            <a:r>
              <a:rPr lang="en-US" dirty="0"/>
              <a:t>: testing of simple protected </a:t>
            </a:r>
            <a:r>
              <a:rPr lang="en-US" dirty="0" err="1"/>
              <a:t>auth</a:t>
            </a:r>
            <a:endParaRPr lang="en-US" dirty="0"/>
          </a:p>
          <a:p>
            <a:pPr lvl="1"/>
            <a:r>
              <a:rPr lang="en-US" dirty="0" smtClean="0"/>
              <a:t>ESA has used simple </a:t>
            </a:r>
            <a:r>
              <a:rPr lang="en-US" dirty="0" err="1" smtClean="0"/>
              <a:t>auth</a:t>
            </a:r>
            <a:r>
              <a:rPr lang="en-US" dirty="0" smtClean="0"/>
              <a:t> in missions with several partners – obtaining documentation</a:t>
            </a:r>
            <a:endParaRPr lang="en-US" dirty="0"/>
          </a:p>
          <a:p>
            <a:r>
              <a:rPr lang="en-US" dirty="0"/>
              <a:t>Network Layer Security – testing </a:t>
            </a:r>
            <a:r>
              <a:rPr lang="en-US" dirty="0" smtClean="0"/>
              <a:t>GRC-GSFC</a:t>
            </a:r>
          </a:p>
          <a:p>
            <a:pPr lvl="1"/>
            <a:r>
              <a:rPr lang="en-US" dirty="0" smtClean="0"/>
              <a:t>Question regarding testing of profile </a:t>
            </a:r>
            <a:r>
              <a:rPr lang="en-US" dirty="0" err="1" smtClean="0"/>
              <a:t>config</a:t>
            </a:r>
            <a:r>
              <a:rPr lang="en-US" dirty="0"/>
              <a:t>?</a:t>
            </a:r>
          </a:p>
          <a:p>
            <a:r>
              <a:rPr lang="en-US" dirty="0" err="1" smtClean="0"/>
              <a:t>SecWG</a:t>
            </a:r>
            <a:r>
              <a:rPr lang="en-US" dirty="0" smtClean="0"/>
              <a:t> </a:t>
            </a:r>
            <a:r>
              <a:rPr lang="en-US" dirty="0"/>
              <a:t>Books </a:t>
            </a:r>
            <a:r>
              <a:rPr lang="en-US" dirty="0" smtClean="0"/>
              <a:t>up for renewal:</a:t>
            </a:r>
            <a:endParaRPr lang="en-US" dirty="0"/>
          </a:p>
          <a:p>
            <a:pPr lvl="1"/>
            <a:r>
              <a:rPr lang="en-US" dirty="0"/>
              <a:t>Crypto Algorithm </a:t>
            </a:r>
            <a:r>
              <a:rPr lang="en-US" dirty="0" smtClean="0"/>
              <a:t>BB: reconfirm</a:t>
            </a:r>
            <a:endParaRPr lang="en-US" dirty="0"/>
          </a:p>
          <a:p>
            <a:pPr lvl="1"/>
            <a:r>
              <a:rPr lang="en-US" dirty="0"/>
              <a:t>Key </a:t>
            </a:r>
            <a:r>
              <a:rPr lang="en-US" dirty="0" err="1"/>
              <a:t>Mngt</a:t>
            </a:r>
            <a:r>
              <a:rPr lang="en-US" dirty="0"/>
              <a:t> </a:t>
            </a:r>
            <a:r>
              <a:rPr lang="en-US" dirty="0" smtClean="0"/>
              <a:t>GB: TBD (Fischer)</a:t>
            </a:r>
          </a:p>
          <a:p>
            <a:pPr lvl="1"/>
            <a:r>
              <a:rPr lang="en-US" dirty="0" smtClean="0"/>
              <a:t>Security Glossary: revise (Weiss/</a:t>
            </a:r>
            <a:r>
              <a:rPr lang="en-US" dirty="0" err="1" smtClean="0"/>
              <a:t>Sheehe</a:t>
            </a:r>
            <a:r>
              <a:rPr lang="en-US" dirty="0" smtClean="0"/>
              <a:t>)</a:t>
            </a:r>
            <a:endParaRPr lang="en-US" dirty="0"/>
          </a:p>
          <a:p>
            <a:pPr lvl="1"/>
            <a:r>
              <a:rPr lang="en-US" dirty="0"/>
              <a:t>Mission Planners </a:t>
            </a:r>
            <a:r>
              <a:rPr lang="en-US" dirty="0" smtClean="0"/>
              <a:t>Guide: revise (</a:t>
            </a:r>
            <a:r>
              <a:rPr lang="en-US" dirty="0" err="1" smtClean="0"/>
              <a:t>Biggerstaff</a:t>
            </a:r>
            <a:r>
              <a:rPr lang="en-US" dirty="0" smtClean="0"/>
              <a:t>)</a:t>
            </a:r>
          </a:p>
          <a:p>
            <a:pPr lvl="1"/>
            <a:r>
              <a:rPr lang="en-US" dirty="0" smtClean="0"/>
              <a:t>Security Architecture MB: reconfirm </a:t>
            </a:r>
            <a:r>
              <a:rPr lang="en-US" dirty="0" smtClean="0"/>
              <a:t>now (harmonize </a:t>
            </a:r>
            <a:r>
              <a:rPr lang="en-US" dirty="0" smtClean="0"/>
              <a:t>w/revised RASDS in the future)</a:t>
            </a:r>
          </a:p>
          <a:p>
            <a:r>
              <a:rPr lang="en-US" dirty="0" smtClean="0"/>
              <a:t>Will review mail list w/o CWE</a:t>
            </a:r>
          </a:p>
          <a:p>
            <a:pPr lvl="1"/>
            <a:r>
              <a:rPr lang="en-US" dirty="0" smtClean="0"/>
              <a:t>However, why since mail archives are open to public?</a:t>
            </a:r>
            <a:endParaRPr lang="en-US" dirty="0"/>
          </a:p>
          <a:p>
            <a:r>
              <a:rPr lang="en-US" dirty="0"/>
              <a:t>SDLS: </a:t>
            </a:r>
          </a:p>
          <a:p>
            <a:pPr lvl="1"/>
            <a:r>
              <a:rPr lang="en-US" dirty="0"/>
              <a:t>Met with RFM (</a:t>
            </a:r>
            <a:r>
              <a:rPr lang="en-US" dirty="0" err="1"/>
              <a:t>phys</a:t>
            </a:r>
            <a:r>
              <a:rPr lang="en-US" dirty="0"/>
              <a:t> layer sec</a:t>
            </a:r>
            <a:r>
              <a:rPr lang="en-US" dirty="0" smtClean="0"/>
              <a:t>)</a:t>
            </a:r>
          </a:p>
          <a:p>
            <a:pPr lvl="1"/>
            <a:r>
              <a:rPr lang="en-US" dirty="0" smtClean="0"/>
              <a:t>Recommend that </a:t>
            </a:r>
            <a:r>
              <a:rPr lang="en-US" dirty="0" smtClean="0"/>
              <a:t>USLP </a:t>
            </a:r>
            <a:r>
              <a:rPr lang="en-US" dirty="0" smtClean="0"/>
              <a:t>integrate </a:t>
            </a:r>
            <a:r>
              <a:rPr lang="en-US" dirty="0" smtClean="0"/>
              <a:t>SDLS into </a:t>
            </a:r>
            <a:r>
              <a:rPr lang="en-US" dirty="0" smtClean="0"/>
              <a:t>USLP instead of “optional</a:t>
            </a:r>
            <a:r>
              <a:rPr lang="en-US" dirty="0" smtClean="0"/>
              <a:t>” </a:t>
            </a:r>
            <a:r>
              <a:rPr lang="en-US" dirty="0" smtClean="0"/>
              <a:t>section (SLP t</a:t>
            </a:r>
            <a:r>
              <a:rPr lang="en-US" dirty="0" smtClean="0"/>
              <a:t>o merge security options into Sec 4)</a:t>
            </a:r>
            <a:endParaRPr lang="en-US" dirty="0" smtClean="0"/>
          </a:p>
          <a:p>
            <a:r>
              <a:rPr lang="en-US" dirty="0" smtClean="0"/>
              <a:t>GRC support – </a:t>
            </a:r>
            <a:r>
              <a:rPr lang="en-US" dirty="0" err="1" smtClean="0"/>
              <a:t>reqest</a:t>
            </a:r>
            <a:r>
              <a:rPr lang="en-US" dirty="0" smtClean="0"/>
              <a:t> to </a:t>
            </a:r>
            <a:r>
              <a:rPr lang="en-US" dirty="0" smtClean="0"/>
              <a:t>continue until existing projects conclude.</a:t>
            </a:r>
            <a:endParaRPr lang="en-US" dirty="0"/>
          </a:p>
        </p:txBody>
      </p:sp>
    </p:spTree>
    <p:extLst>
      <p:ext uri="{BB962C8B-B14F-4D97-AF65-F5344CB8AC3E}">
        <p14:creationId xmlns:p14="http://schemas.microsoft.com/office/powerpoint/2010/main" val="38720987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01070" y="779055"/>
            <a:ext cx="8333885"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marL="747713" lvl="1" indent="-290513" defTabSz="914400">
              <a:lnSpc>
                <a:spcPct val="120000"/>
              </a:lnSpc>
              <a:spcBef>
                <a:spcPts val="0"/>
              </a:spcBef>
              <a:buSzPct val="95000"/>
              <a:buFont typeface="ArialMT" charset="0"/>
              <a:buChar char="•"/>
            </a:pPr>
            <a:endParaRPr lang="en-US" sz="1900" b="0" dirty="0" smtClean="0"/>
          </a:p>
          <a:p>
            <a:pPr>
              <a:lnSpc>
                <a:spcPct val="120000"/>
              </a:lnSpc>
              <a:spcBef>
                <a:spcPts val="0"/>
              </a:spcBef>
              <a:buSzPct val="95000"/>
            </a:pPr>
            <a:r>
              <a:rPr lang="en-US" sz="1900" b="0" dirty="0" smtClean="0"/>
              <a:t>Working </a:t>
            </a:r>
            <a:r>
              <a:rPr lang="en-US" sz="1900" b="0" dirty="0"/>
              <a:t>Group </a:t>
            </a:r>
            <a:r>
              <a:rPr lang="en-US" sz="1900" b="0" dirty="0" smtClean="0"/>
              <a:t>Status:</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GB" sz="1900" b="0" dirty="0" smtClean="0"/>
              <a:t>Status: active</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Planning continued for the three newly started Projects</a:t>
            </a:r>
          </a:p>
          <a:p>
            <a:pPr marL="747713" lvl="1" indent="-290513">
              <a:lnSpc>
                <a:spcPct val="120000"/>
              </a:lnSpc>
              <a:spcBef>
                <a:spcPts val="0"/>
              </a:spcBef>
              <a:buClr>
                <a:srgbClr val="000000"/>
              </a:buClr>
              <a:buSzPct val="95000"/>
              <a:buFont typeface="ArialMT" charset="0"/>
              <a:buChar char="•"/>
            </a:pPr>
            <a:r>
              <a:rPr lang="en-US" sz="1900" b="0" dirty="0" smtClean="0"/>
              <a:t>New joint activity with </a:t>
            </a:r>
            <a:r>
              <a:rPr lang="en-US" sz="1900" b="0" dirty="0" err="1" smtClean="0"/>
              <a:t>RF&amp;Mod</a:t>
            </a:r>
            <a:r>
              <a:rPr lang="en-US" sz="1900" b="0" dirty="0" smtClean="0"/>
              <a:t> agreed (to be started by next meeting). New Project will be proposed (with output in </a:t>
            </a:r>
            <a:r>
              <a:rPr lang="en-US" sz="1900" b="0" dirty="0" err="1" smtClean="0"/>
              <a:t>RF&amp;Mod</a:t>
            </a:r>
            <a:r>
              <a:rPr lang="en-US" sz="1900" b="0" dirty="0" smtClean="0"/>
              <a:t> BB).</a:t>
            </a:r>
          </a:p>
          <a:p>
            <a:pPr>
              <a:lnSpc>
                <a:spcPct val="120000"/>
              </a:lnSpc>
              <a:spcBef>
                <a:spcPts val="0"/>
              </a:spcBef>
              <a:buClr>
                <a:srgbClr val="000000"/>
              </a:buClr>
              <a:buSzPct val="95000"/>
            </a:pPr>
            <a:r>
              <a:rPr lang="en-US" sz="18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900" b="0" dirty="0" err="1" smtClean="0"/>
              <a:t>RF&amp;Mod</a:t>
            </a:r>
            <a:r>
              <a:rPr lang="en-US" sz="1900" b="0" dirty="0" smtClean="0"/>
              <a:t> on spec on station frequency stability (Allan Deviation)</a:t>
            </a:r>
          </a:p>
          <a:p>
            <a:pPr marL="628650" lvl="1" indent="-171450">
              <a:lnSpc>
                <a:spcPct val="120000"/>
              </a:lnSpc>
              <a:spcBef>
                <a:spcPts val="0"/>
              </a:spcBef>
              <a:buClr>
                <a:srgbClr val="000000"/>
              </a:buClr>
              <a:buSzPct val="95000"/>
              <a:buFont typeface="Arial" panose="020B0604020202020204" pitchFamily="34" charset="0"/>
              <a:buChar char="•"/>
            </a:pPr>
            <a:r>
              <a:rPr lang="en-US" sz="1900" b="0" dirty="0" smtClean="0"/>
              <a:t>Off-line interaction with CSSM-WG </a:t>
            </a:r>
          </a:p>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a:t>Problems and Issues:</a:t>
            </a:r>
          </a:p>
          <a:p>
            <a:pPr marL="628650" lvl="1" indent="-171450">
              <a:lnSpc>
                <a:spcPct val="120000"/>
              </a:lnSpc>
              <a:spcBef>
                <a:spcPts val="0"/>
              </a:spcBef>
              <a:buClr>
                <a:srgbClr val="000000"/>
              </a:buClr>
              <a:buSzPct val="95000"/>
              <a:buFont typeface="Arial" panose="020B0604020202020204" pitchFamily="34" charset="0"/>
              <a:buChar char="•"/>
            </a:pPr>
            <a:r>
              <a:rPr lang="en-US" sz="1900" b="0" dirty="0" smtClean="0"/>
              <a:t>Delays were introduced in the publication process on DDOR Ops and DDOR Quasar Red books, thus delaying also the start of the new Projects and review of existing ones.</a:t>
            </a:r>
            <a:endParaRPr lang="en-US" sz="1900" b="0" dirty="0"/>
          </a:p>
          <a:p>
            <a:pPr marL="628650" lvl="1" indent="-171450">
              <a:lnSpc>
                <a:spcPct val="120000"/>
              </a:lnSpc>
              <a:spcBef>
                <a:spcPts val="0"/>
              </a:spcBef>
              <a:buClr>
                <a:srgbClr val="000000"/>
              </a:buClr>
              <a:buSzPct val="95000"/>
              <a:buFont typeface="Arial" panose="020B0604020202020204" pitchFamily="34" charset="0"/>
              <a:buChar char="•"/>
            </a:pPr>
            <a:endParaRPr lang="en-US" sz="1200" b="0" dirty="0"/>
          </a:p>
          <a:p>
            <a:pPr marL="628650" lvl="1" indent="-171450">
              <a:lnSpc>
                <a:spcPct val="120000"/>
              </a:lnSpc>
              <a:spcBef>
                <a:spcPts val="0"/>
              </a:spcBef>
              <a:buClr>
                <a:srgbClr val="000000"/>
              </a:buClr>
              <a:buSzPct val="95000"/>
              <a:buFont typeface="Arial" panose="020B0604020202020204" pitchFamily="34" charset="0"/>
              <a:buChar char="•"/>
            </a:pPr>
            <a:endParaRPr lang="en-US" sz="19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DDOR WG Executive Summary (2) </a:t>
            </a:r>
            <a:endParaRPr lang="en-US" dirty="0"/>
          </a:p>
        </p:txBody>
      </p:sp>
    </p:spTree>
    <p:extLst>
      <p:ext uri="{BB962C8B-B14F-4D97-AF65-F5344CB8AC3E}">
        <p14:creationId xmlns:p14="http://schemas.microsoft.com/office/powerpoint/2010/main" val="166570789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385855" y="779055"/>
            <a:ext cx="8218670"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sz="1900" b="0" dirty="0" smtClean="0"/>
              <a:t>Achievements for this meeting cycle:</a:t>
            </a:r>
            <a:endParaRPr lang="en-US" sz="1900" b="0" dirty="0" smtClean="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US" sz="1900" b="0" dirty="0" smtClean="0">
                <a:latin typeface="Arial" pitchFamily="34" charset="0"/>
                <a:cs typeface="Arial" pitchFamily="34" charset="0"/>
                <a:sym typeface="Arial" pitchFamily="34" charset="0"/>
              </a:rPr>
              <a:t>Review of GB (issue 2). Few new actions agreed to further improve the new issue. </a:t>
            </a:r>
            <a:r>
              <a:rPr lang="en-US" sz="1900" b="0" dirty="0" err="1" smtClean="0">
                <a:latin typeface="Arial" pitchFamily="34" charset="0"/>
                <a:cs typeface="Arial" pitchFamily="34" charset="0"/>
                <a:sym typeface="Arial" pitchFamily="34" charset="0"/>
              </a:rPr>
              <a:t>Finalisation</a:t>
            </a:r>
            <a:r>
              <a:rPr lang="en-US" sz="1900" b="0" dirty="0" smtClean="0">
                <a:latin typeface="Arial" pitchFamily="34" charset="0"/>
                <a:cs typeface="Arial" pitchFamily="34" charset="0"/>
                <a:sym typeface="Arial" pitchFamily="34" charset="0"/>
              </a:rPr>
              <a:t> of the book expected by next Meeting (Spring 2018).</a:t>
            </a:r>
          </a:p>
          <a:p>
            <a:pPr marL="800100" lvl="1" indent="-342900">
              <a:lnSpc>
                <a:spcPct val="120000"/>
              </a:lnSpc>
              <a:spcBef>
                <a:spcPts val="0"/>
              </a:spcBef>
              <a:buFont typeface="Arial" panose="020B0604020202020204" pitchFamily="34" charset="0"/>
              <a:buChar char="•"/>
            </a:pPr>
            <a:r>
              <a:rPr lang="en-US" sz="1900" b="0" dirty="0" smtClean="0">
                <a:latin typeface="Arial" pitchFamily="34" charset="0"/>
                <a:cs typeface="Arial" pitchFamily="34" charset="0"/>
                <a:sym typeface="Arial" pitchFamily="34" charset="0"/>
              </a:rPr>
              <a:t>Agreement with </a:t>
            </a:r>
            <a:r>
              <a:rPr lang="en-US" sz="1900" b="0" dirty="0" err="1" smtClean="0">
                <a:latin typeface="Arial" pitchFamily="34" charset="0"/>
                <a:cs typeface="Arial" pitchFamily="34" charset="0"/>
                <a:sym typeface="Arial" pitchFamily="34" charset="0"/>
              </a:rPr>
              <a:t>RF&amp;Mod</a:t>
            </a:r>
            <a:r>
              <a:rPr lang="en-US" sz="1900" b="0" dirty="0" smtClean="0">
                <a:latin typeface="Arial" pitchFamily="34" charset="0"/>
                <a:cs typeface="Arial" pitchFamily="34" charset="0"/>
                <a:sym typeface="Arial" pitchFamily="34" charset="0"/>
              </a:rPr>
              <a:t> to </a:t>
            </a:r>
            <a:r>
              <a:rPr lang="en-US" sz="1900" b="0" dirty="0" smtClean="0">
                <a:latin typeface="Arial" pitchFamily="34" charset="0"/>
                <a:cs typeface="Arial" pitchFamily="34" charset="0"/>
                <a:sym typeface="Arial" pitchFamily="34" charset="0"/>
              </a:rPr>
              <a:t>produce an </a:t>
            </a:r>
            <a:r>
              <a:rPr lang="en-US" sz="1900" b="0" dirty="0" smtClean="0">
                <a:latin typeface="Arial" pitchFamily="34" charset="0"/>
                <a:cs typeface="Arial" pitchFamily="34" charset="0"/>
                <a:sym typeface="Arial" pitchFamily="34" charset="0"/>
              </a:rPr>
              <a:t>updated </a:t>
            </a:r>
            <a:r>
              <a:rPr lang="en-US" sz="1900" b="0" dirty="0">
                <a:latin typeface="Arial" pitchFamily="34" charset="0"/>
                <a:cs typeface="Arial" pitchFamily="34" charset="0"/>
                <a:sym typeface="Arial" pitchFamily="34" charset="0"/>
              </a:rPr>
              <a:t>spread-spectrum (PN) DDOR </a:t>
            </a:r>
            <a:r>
              <a:rPr lang="en-US" sz="1900" b="0" dirty="0" smtClean="0">
                <a:latin typeface="Arial" pitchFamily="34" charset="0"/>
                <a:cs typeface="Arial" pitchFamily="34" charset="0"/>
                <a:sym typeface="Arial" pitchFamily="34" charset="0"/>
              </a:rPr>
              <a:t>signal </a:t>
            </a:r>
            <a:r>
              <a:rPr lang="en-US" sz="1900" b="0" dirty="0" smtClean="0">
                <a:latin typeface="Arial" pitchFamily="34" charset="0"/>
                <a:cs typeface="Arial" pitchFamily="34" charset="0"/>
                <a:sym typeface="Arial" pitchFamily="34" charset="0"/>
              </a:rPr>
              <a:t>recommendation. This will </a:t>
            </a:r>
            <a:r>
              <a:rPr lang="en-US" sz="1900" b="0" dirty="0" smtClean="0">
                <a:latin typeface="Arial" pitchFamily="34" charset="0"/>
                <a:cs typeface="Arial" pitchFamily="34" charset="0"/>
                <a:sym typeface="Arial" pitchFamily="34" charset="0"/>
              </a:rPr>
              <a:t>be a joint effort between </a:t>
            </a:r>
            <a:r>
              <a:rPr lang="en-US" sz="1900" b="0" dirty="0" err="1" smtClean="0">
                <a:latin typeface="Arial" pitchFamily="34" charset="0"/>
                <a:cs typeface="Arial" pitchFamily="34" charset="0"/>
                <a:sym typeface="Arial" pitchFamily="34" charset="0"/>
              </a:rPr>
              <a:t>RF&amp;Mod</a:t>
            </a:r>
            <a:r>
              <a:rPr lang="en-US" sz="1900" b="0" dirty="0" smtClean="0">
                <a:latin typeface="Arial" pitchFamily="34" charset="0"/>
                <a:cs typeface="Arial" pitchFamily="34" charset="0"/>
                <a:sym typeface="Arial" pitchFamily="34" charset="0"/>
              </a:rPr>
              <a:t> and DDOR WGs and will result in an update of 401-B standard (section 2.5.6B)</a:t>
            </a:r>
          </a:p>
          <a:p>
            <a:pPr marL="800100" lvl="1" indent="-342900">
              <a:lnSpc>
                <a:spcPct val="120000"/>
              </a:lnSpc>
              <a:spcBef>
                <a:spcPts val="0"/>
              </a:spcBef>
              <a:buFont typeface="Arial" panose="020B0604020202020204" pitchFamily="34" charset="0"/>
              <a:buChar char="•"/>
            </a:pPr>
            <a:r>
              <a:rPr lang="en-US" sz="1900" b="0" dirty="0" err="1" smtClean="0">
                <a:latin typeface="Arial" pitchFamily="34" charset="0"/>
                <a:cs typeface="Arial" pitchFamily="34" charset="0"/>
                <a:sym typeface="Arial" pitchFamily="34" charset="0"/>
              </a:rPr>
              <a:t>Developd</a:t>
            </a:r>
            <a:r>
              <a:rPr lang="en-US" sz="1900" b="0" dirty="0" smtClean="0">
                <a:latin typeface="Arial" pitchFamily="34" charset="0"/>
                <a:cs typeface="Arial" pitchFamily="34" charset="0"/>
                <a:sym typeface="Arial" pitchFamily="34" charset="0"/>
              </a:rPr>
              <a:t> </a:t>
            </a:r>
            <a:r>
              <a:rPr lang="en-US" sz="1900" b="0" dirty="0" smtClean="0">
                <a:latin typeface="Arial" pitchFamily="34" charset="0"/>
                <a:cs typeface="Arial" pitchFamily="34" charset="0"/>
                <a:sym typeface="Arial" pitchFamily="34" charset="0"/>
              </a:rPr>
              <a:t>a Table of Contents for </a:t>
            </a:r>
            <a:r>
              <a:rPr lang="en-US" sz="1900" b="0" dirty="0" smtClean="0">
                <a:latin typeface="Arial" pitchFamily="34" charset="0"/>
                <a:cs typeface="Arial" pitchFamily="34" charset="0"/>
                <a:sym typeface="Arial" pitchFamily="34" charset="0"/>
              </a:rPr>
              <a:t>a new </a:t>
            </a:r>
            <a:r>
              <a:rPr lang="en-US" sz="1900" b="0" dirty="0" smtClean="0">
                <a:latin typeface="Arial" pitchFamily="34" charset="0"/>
                <a:cs typeface="Arial" pitchFamily="34" charset="0"/>
                <a:sym typeface="Arial" pitchFamily="34" charset="0"/>
              </a:rPr>
              <a:t>MB on DDOR architecture recommendation (vs required performance level). </a:t>
            </a:r>
            <a:endParaRPr lang="en-US" sz="1900" b="0" dirty="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US" sz="1900" b="0" dirty="0" smtClean="0">
                <a:latin typeface="Arial" pitchFamily="34" charset="0"/>
                <a:cs typeface="Arial" pitchFamily="34" charset="0"/>
                <a:sym typeface="Arial" pitchFamily="34" charset="0"/>
              </a:rPr>
              <a:t>Review of the outputs of the various HW implementations producing RDEF (4 to date: NASA/JAXA/ESA and Zodiac commercial product) to identify </a:t>
            </a:r>
            <a:r>
              <a:rPr lang="en-US" sz="1900" b="0" dirty="0" smtClean="0">
                <a:latin typeface="Arial" pitchFamily="34" charset="0"/>
                <a:cs typeface="Arial" pitchFamily="34" charset="0"/>
                <a:sym typeface="Arial" pitchFamily="34" charset="0"/>
              </a:rPr>
              <a:t>any new / changed elements </a:t>
            </a:r>
            <a:r>
              <a:rPr lang="en-US" sz="1900" b="0" dirty="0" smtClean="0">
                <a:latin typeface="Arial" pitchFamily="34" charset="0"/>
                <a:cs typeface="Arial" pitchFamily="34" charset="0"/>
                <a:sym typeface="Arial" pitchFamily="34" charset="0"/>
              </a:rPr>
              <a:t>to be included in the next RDEF BB revision. Start of book revision will be probably delayed due to new work on WB with </a:t>
            </a:r>
            <a:r>
              <a:rPr lang="en-US" sz="1900" b="0" dirty="0" err="1" smtClean="0">
                <a:latin typeface="Arial" pitchFamily="34" charset="0"/>
                <a:cs typeface="Arial" pitchFamily="34" charset="0"/>
                <a:sym typeface="Arial" pitchFamily="34" charset="0"/>
              </a:rPr>
              <a:t>RF&amp;Mod</a:t>
            </a:r>
            <a:r>
              <a:rPr lang="en-US" sz="1900" b="0" dirty="0" smtClean="0">
                <a:latin typeface="Arial" pitchFamily="34" charset="0"/>
                <a:cs typeface="Arial" pitchFamily="34" charset="0"/>
                <a:sym typeface="Arial" pitchFamily="34" charset="0"/>
              </a:rPr>
              <a:t> and result of the activity.</a:t>
            </a:r>
          </a:p>
          <a:p>
            <a:pPr marL="747713" lvl="1" indent="-290513" defTabSz="914400">
              <a:lnSpc>
                <a:spcPct val="120000"/>
              </a:lnSpc>
              <a:spcBef>
                <a:spcPts val="0"/>
              </a:spcBef>
              <a:buSzPct val="95000"/>
              <a:buFont typeface="ArialMT" charset="0"/>
              <a:buChar char="•"/>
            </a:pPr>
            <a:endParaRPr lang="en-US" sz="1900" b="0" dirty="0" smtClean="0"/>
          </a:p>
          <a:p>
            <a:pPr marL="628650" lvl="1" indent="-171450">
              <a:lnSpc>
                <a:spcPct val="120000"/>
              </a:lnSpc>
              <a:spcBef>
                <a:spcPts val="0"/>
              </a:spcBef>
              <a:buClr>
                <a:srgbClr val="000000"/>
              </a:buClr>
              <a:buSzPct val="95000"/>
              <a:buFont typeface="Arial" panose="020B0604020202020204" pitchFamily="34" charset="0"/>
              <a:buChar char="•"/>
            </a:pPr>
            <a:endParaRPr lang="en-US" sz="19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DDOR WG Executive Summary (1) </a:t>
            </a:r>
            <a:endParaRPr lang="en-US" dirty="0"/>
          </a:p>
        </p:txBody>
      </p:sp>
    </p:spTree>
    <p:extLst>
      <p:ext uri="{BB962C8B-B14F-4D97-AF65-F5344CB8AC3E}">
        <p14:creationId xmlns:p14="http://schemas.microsoft.com/office/powerpoint/2010/main" val="58281077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587031"/>
            <a:ext cx="8872537" cy="26115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smtClean="0"/>
              <a:t>Resolutions agreed upon this meeting</a:t>
            </a:r>
            <a:endParaRPr lang="en-US" sz="1800" b="0" dirty="0"/>
          </a:p>
          <a:p>
            <a:pPr marL="742950" lvl="1" indent="-285750">
              <a:lnSpc>
                <a:spcPct val="120000"/>
              </a:lnSpc>
              <a:spcBef>
                <a:spcPts val="0"/>
              </a:spcBef>
              <a:buClr>
                <a:srgbClr val="000000"/>
              </a:buClr>
              <a:buSzPct val="95000"/>
              <a:buFont typeface="Arial" panose="020B0604020202020204" pitchFamily="34" charset="0"/>
              <a:buChar char="•"/>
            </a:pPr>
            <a:r>
              <a:rPr lang="en-US" sz="2000" b="0" dirty="0" smtClean="0"/>
              <a:t>WG resolved to initiate a new project jointly with </a:t>
            </a:r>
            <a:r>
              <a:rPr lang="en-US" sz="2000" b="0" dirty="0" err="1" smtClean="0"/>
              <a:t>RF&amp;Mod</a:t>
            </a:r>
            <a:r>
              <a:rPr lang="en-US" sz="2000" b="0" dirty="0" smtClean="0"/>
              <a:t> for the update of DDOR signal spec (401-B section 2.5.6B</a:t>
            </a:r>
            <a:r>
              <a:rPr lang="en-US" sz="2000" b="0" dirty="0" smtClean="0"/>
              <a:t>)</a:t>
            </a:r>
          </a:p>
          <a:p>
            <a:pPr marL="742950" lvl="1" indent="-285750">
              <a:lnSpc>
                <a:spcPct val="120000"/>
              </a:lnSpc>
              <a:spcBef>
                <a:spcPts val="0"/>
              </a:spcBef>
              <a:buClr>
                <a:srgbClr val="000000"/>
              </a:buClr>
              <a:buSzPct val="95000"/>
              <a:buFont typeface="Arial" panose="020B0604020202020204" pitchFamily="34" charset="0"/>
              <a:buChar char="•"/>
            </a:pPr>
            <a:r>
              <a:rPr lang="en-US" sz="2000" b="0" dirty="0" smtClean="0">
                <a:solidFill>
                  <a:srgbClr val="FF0000"/>
                </a:solidFill>
              </a:rPr>
              <a:t>=&gt; new work item for MB, NASA &amp; ESA</a:t>
            </a:r>
            <a:endParaRPr lang="en-US" sz="2000" b="0" dirty="0" smtClean="0">
              <a:solidFill>
                <a:srgbClr val="FF0000"/>
              </a:solidFill>
            </a:endParaRPr>
          </a:p>
          <a:p>
            <a:pPr marL="742950" lvl="1" indent="-285750">
              <a:lnSpc>
                <a:spcPct val="120000"/>
              </a:lnSpc>
              <a:spcBef>
                <a:spcPts val="0"/>
              </a:spcBef>
              <a:buClr>
                <a:srgbClr val="000000"/>
              </a:buClr>
              <a:buSzPct val="95000"/>
              <a:buFont typeface="Arial" panose="020B0604020202020204" pitchFamily="34" charset="0"/>
              <a:buChar char="•"/>
            </a:pPr>
            <a:endParaRPr lang="en-US" sz="2000" b="0" dirty="0" smtClean="0"/>
          </a:p>
          <a:p>
            <a:pPr marL="742950" lvl="1" indent="-285750">
              <a:lnSpc>
                <a:spcPct val="120000"/>
              </a:lnSpc>
              <a:spcBef>
                <a:spcPts val="0"/>
              </a:spcBef>
              <a:buClr>
                <a:srgbClr val="000000"/>
              </a:buClr>
              <a:buSzPct val="95000"/>
              <a:buFont typeface="Arial" panose="020B0604020202020204" pitchFamily="34" charset="0"/>
              <a:buChar char="•"/>
            </a:pPr>
            <a:endParaRPr lang="en-US" sz="1900" b="0" dirty="0" smtClean="0"/>
          </a:p>
          <a:p>
            <a:pPr defTabSz="914400">
              <a:lnSpc>
                <a:spcPct val="120000"/>
              </a:lnSpc>
              <a:spcBef>
                <a:spcPts val="0"/>
              </a:spcBef>
            </a:pPr>
            <a:r>
              <a:rPr lang="en-US" sz="1900" b="0" dirty="0" smtClean="0"/>
              <a:t>Planning (only approved Projects):</a:t>
            </a: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DDOR WG Executive Summary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38686834"/>
              </p:ext>
            </p:extLst>
          </p:nvPr>
        </p:nvGraphicFramePr>
        <p:xfrm>
          <a:off x="769905" y="3008370"/>
          <a:ext cx="7757811" cy="3070575"/>
        </p:xfrm>
        <a:graphic>
          <a:graphicData uri="http://schemas.openxmlformats.org/drawingml/2006/table">
            <a:tbl>
              <a:tblPr/>
              <a:tblGrid>
                <a:gridCol w="699953"/>
                <a:gridCol w="2828976"/>
                <a:gridCol w="2449835"/>
                <a:gridCol w="1779047"/>
              </a:tblGrid>
              <a:tr h="515957">
                <a:tc>
                  <a:txBody>
                    <a:bodyPr/>
                    <a:lstStyle/>
                    <a:p>
                      <a:pPr algn="ctr" fontAlgn="t"/>
                      <a:r>
                        <a:rPr lang="en-GB" sz="1100" b="1" i="0" u="none" strike="noStrike" dirty="0">
                          <a:solidFill>
                            <a:srgbClr val="000000"/>
                          </a:solidFill>
                          <a:effectLst/>
                          <a:latin typeface="Calibri"/>
                        </a:rPr>
                        <a:t>CCSDS Ref </a:t>
                      </a:r>
                      <a:r>
                        <a:rPr lang="en-GB" sz="1100" b="1" i="0" u="none" strike="noStrike" dirty="0" err="1">
                          <a:solidFill>
                            <a:srgbClr val="000000"/>
                          </a:solidFill>
                          <a:effectLst/>
                          <a:latin typeface="Calibri"/>
                        </a:rPr>
                        <a:t>Nr</a:t>
                      </a:r>
                      <a:endParaRPr lang="en-GB" sz="1100" b="1"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Calibri"/>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Calibri"/>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a:rPr>
                        <a:t>Start and / or Target Publication Date</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373">
                <a:tc>
                  <a:txBody>
                    <a:bodyPr/>
                    <a:lstStyle/>
                    <a:p>
                      <a:pPr algn="ctr" fontAlgn="t"/>
                      <a:r>
                        <a:rPr lang="en-GB" sz="1100" b="0" i="0" u="none" strike="noStrike" dirty="0">
                          <a:solidFill>
                            <a:srgbClr val="FFFFFF"/>
                          </a:solidFill>
                          <a:effectLst/>
                          <a:latin typeface="Calibri"/>
                        </a:rPr>
                        <a:t>506.2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a:solidFill>
                            <a:srgbClr val="FFFFFF"/>
                          </a:solidFill>
                          <a:effectLst/>
                          <a:latin typeface="Calibri"/>
                        </a:rPr>
                        <a:t>Delta-DOR Architectural guidelines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smtClean="0">
                          <a:solidFill>
                            <a:srgbClr val="FFFFFF"/>
                          </a:solidFill>
                          <a:effectLst/>
                          <a:latin typeface="Calibri"/>
                        </a:rPr>
                        <a:t>Work started in Fall 2017.</a:t>
                      </a:r>
                      <a:r>
                        <a:rPr lang="en-US" sz="1100" b="0" i="0" u="none" strike="noStrike" baseline="0" dirty="0" smtClean="0">
                          <a:solidFill>
                            <a:srgbClr val="FFFFFF"/>
                          </a:solidFill>
                          <a:effectLst/>
                          <a:latin typeface="Calibri"/>
                        </a:rPr>
                        <a:t> TOC revised, work assigned.</a:t>
                      </a:r>
                      <a:endParaRPr lang="en-US" sz="1100" b="0" i="0" u="none" strike="noStrike" dirty="0">
                        <a:solidFill>
                          <a:srgbClr val="FFFFFF"/>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a:solidFill>
                            <a:srgbClr val="FFFFFF"/>
                          </a:solidFill>
                          <a:effectLst/>
                          <a:latin typeface="Calibri"/>
                        </a:rPr>
                        <a:t>Start    1/6/2017</a:t>
                      </a:r>
                      <a:br>
                        <a:rPr lang="en-GB" sz="1100" b="0" i="0" u="none" strike="noStrike" dirty="0">
                          <a:solidFill>
                            <a:srgbClr val="FFFFFF"/>
                          </a:solidFill>
                          <a:effectLst/>
                          <a:latin typeface="Calibri"/>
                        </a:rPr>
                      </a:br>
                      <a:r>
                        <a:rPr lang="en-GB" sz="1100" b="0" i="0" u="none" strike="noStrike" dirty="0">
                          <a:solidFill>
                            <a:srgbClr val="FFFFFF"/>
                          </a:solidFill>
                          <a:effectLst/>
                          <a:latin typeface="Calibri"/>
                        </a:rPr>
                        <a:t>End   31/12/2019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r>
              <a:tr h="503373">
                <a:tc>
                  <a:txBody>
                    <a:bodyPr/>
                    <a:lstStyle/>
                    <a:p>
                      <a:pPr algn="ctr" fontAlgn="t"/>
                      <a:r>
                        <a:rPr lang="en-GB" sz="1100" b="0" i="0" u="none" strike="noStrike">
                          <a:solidFill>
                            <a:srgbClr val="FFFFFF"/>
                          </a:solidFill>
                          <a:effectLst/>
                          <a:latin typeface="Calibri"/>
                        </a:rPr>
                        <a:t>506.0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100" b="0" i="0" u="none" strike="noStrike" dirty="0" smtClean="0">
                          <a:solidFill>
                            <a:srgbClr val="FFFFFF"/>
                          </a:solidFill>
                          <a:effectLst/>
                          <a:latin typeface="Calibri"/>
                        </a:rPr>
                        <a:t>Delta-DOR Operations</a:t>
                      </a:r>
                    </a:p>
                    <a:p>
                      <a:pPr marL="0" algn="l" defTabSz="914400" rtl="0" eaLnBrk="1" fontAlgn="t" latinLnBrk="0" hangingPunct="1"/>
                      <a:endParaRPr lang="en-GB" sz="1100" b="0" i="0" u="none" strike="noStrike" kern="1200" dirty="0">
                        <a:solidFill>
                          <a:srgbClr val="FFFFFF"/>
                        </a:solidFill>
                        <a:effectLst/>
                        <a:latin typeface="Calibri"/>
                        <a:ea typeface="+mn-ea"/>
                        <a:cs typeface="+mn-c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smtClean="0">
                          <a:solidFill>
                            <a:srgbClr val="FFFFFF"/>
                          </a:solidFill>
                          <a:effectLst/>
                          <a:latin typeface="Calibri"/>
                        </a:rPr>
                        <a:t>Secretariat Processing</a:t>
                      </a:r>
                      <a:endParaRPr lang="en-GB" sz="1100" b="0" i="0" u="none" strike="noStrike" dirty="0">
                        <a:solidFill>
                          <a:srgbClr val="FFFFFF"/>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a:rPr>
                        <a:t>Start date    03/12/2013</a:t>
                      </a:r>
                      <a:br>
                        <a:rPr lang="en-US" sz="1100" b="0" i="0" u="none" strike="noStrike" dirty="0">
                          <a:solidFill>
                            <a:srgbClr val="FFFFFF"/>
                          </a:solidFill>
                          <a:effectLst/>
                          <a:latin typeface="Calibri"/>
                        </a:rPr>
                      </a:br>
                      <a:r>
                        <a:rPr lang="en-US" sz="1100" b="0" i="0" u="none" strike="noStrike" dirty="0">
                          <a:solidFill>
                            <a:srgbClr val="FFFFFF"/>
                          </a:solidFill>
                          <a:effectLst/>
                          <a:latin typeface="Calibri"/>
                        </a:rPr>
                        <a:t>End date      31/07/2017</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r>
              <a:tr h="503373">
                <a:tc>
                  <a:txBody>
                    <a:bodyPr/>
                    <a:lstStyle/>
                    <a:p>
                      <a:pPr algn="ctr" fontAlgn="t"/>
                      <a:r>
                        <a:rPr lang="en-GB" sz="1100" b="0" i="0" u="none" strike="noStrike">
                          <a:solidFill>
                            <a:srgbClr val="FFFFFF"/>
                          </a:solidFill>
                          <a:effectLst/>
                          <a:latin typeface="Calibri"/>
                        </a:rPr>
                        <a:t>506.3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a:solidFill>
                            <a:srgbClr val="FFFFFF"/>
                          </a:solidFill>
                          <a:effectLst/>
                          <a:latin typeface="Calibri"/>
                        </a:rPr>
                        <a:t>Delta-DOR Quasar Catalogue development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smtClean="0">
                          <a:solidFill>
                            <a:srgbClr val="FFFFFF"/>
                          </a:solidFill>
                          <a:effectLst/>
                          <a:latin typeface="Calibri"/>
                        </a:rPr>
                        <a:t>Secretariat Processing</a:t>
                      </a:r>
                      <a:endParaRPr lang="en-GB" sz="1100" b="0" i="0" u="none" strike="noStrike" dirty="0">
                        <a:solidFill>
                          <a:srgbClr val="FFFFFF"/>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a:rPr>
                        <a:t>Start date    03/12/2013</a:t>
                      </a:r>
                      <a:br>
                        <a:rPr lang="en-US" sz="1100" b="0" i="0" u="none" strike="noStrike" dirty="0">
                          <a:solidFill>
                            <a:srgbClr val="FFFFFF"/>
                          </a:solidFill>
                          <a:effectLst/>
                          <a:latin typeface="Calibri"/>
                        </a:rPr>
                      </a:br>
                      <a:r>
                        <a:rPr lang="en-US" sz="1100" b="0" i="0" u="none" strike="noStrike" dirty="0">
                          <a:solidFill>
                            <a:srgbClr val="FFFFFF"/>
                          </a:solidFill>
                          <a:effectLst/>
                          <a:latin typeface="Calibri"/>
                        </a:rPr>
                        <a:t>End date      31/07/2017</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r>
              <a:tr h="528542">
                <a:tc>
                  <a:txBody>
                    <a:bodyPr/>
                    <a:lstStyle/>
                    <a:p>
                      <a:pPr algn="ctr" fontAlgn="t"/>
                      <a:r>
                        <a:rPr lang="en-GB" sz="1100" b="0" i="0" u="none" strike="noStrike" dirty="0">
                          <a:solidFill>
                            <a:srgbClr val="FFFFFF"/>
                          </a:solidFill>
                          <a:effectLst/>
                          <a:latin typeface="Calibri"/>
                        </a:rPr>
                        <a:t>506.10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GB" sz="1100" b="0" i="0" u="none" strike="noStrike" dirty="0">
                          <a:solidFill>
                            <a:srgbClr val="FFFFFF"/>
                          </a:solidFill>
                          <a:effectLst/>
                          <a:latin typeface="Calibri"/>
                        </a:rPr>
                        <a:t>Delta-DOR Raw Data Exchange Format - Issue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US" sz="1100" b="0" i="0" u="none" strike="noStrike" dirty="0">
                          <a:solidFill>
                            <a:srgbClr val="FFFFFF"/>
                          </a:solidFill>
                          <a:effectLst/>
                          <a:latin typeface="Calibri"/>
                        </a:rPr>
                        <a:t>To be </a:t>
                      </a:r>
                      <a:r>
                        <a:rPr lang="en-US" sz="1100" b="0" i="0" u="none" strike="noStrike" dirty="0" smtClean="0">
                          <a:solidFill>
                            <a:srgbClr val="FFFFFF"/>
                          </a:solidFill>
                          <a:effectLst/>
                          <a:latin typeface="Calibri"/>
                        </a:rPr>
                        <a:t>formally started </a:t>
                      </a:r>
                      <a:r>
                        <a:rPr lang="en-US" sz="1100" b="0" i="0" u="none" strike="noStrike" dirty="0">
                          <a:solidFill>
                            <a:srgbClr val="FFFFFF"/>
                          </a:solidFill>
                          <a:effectLst/>
                          <a:latin typeface="Calibri"/>
                        </a:rPr>
                        <a:t>by Fall </a:t>
                      </a:r>
                      <a:r>
                        <a:rPr lang="en-US" sz="1100" b="0" i="0" u="none" strike="noStrike" dirty="0" smtClean="0">
                          <a:solidFill>
                            <a:srgbClr val="FFFFFF"/>
                          </a:solidFill>
                          <a:effectLst/>
                          <a:latin typeface="Calibri"/>
                        </a:rPr>
                        <a:t>2018. </a:t>
                      </a:r>
                      <a:r>
                        <a:rPr lang="en-US" sz="1100" b="0" i="0" u="none" strike="noStrike" dirty="0">
                          <a:solidFill>
                            <a:srgbClr val="FFFFFF"/>
                          </a:solidFill>
                          <a:effectLst/>
                          <a:latin typeface="Calibri"/>
                        </a:rPr>
                        <a:t>Elements for discussion distributed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c>
                  <a:txBody>
                    <a:bodyPr/>
                    <a:lstStyle/>
                    <a:p>
                      <a:pPr algn="l" fontAlgn="t"/>
                      <a:r>
                        <a:rPr lang="en-GB" sz="1100" b="0" i="0" u="none" strike="noStrike" dirty="0">
                          <a:solidFill>
                            <a:srgbClr val="FFFFFF"/>
                          </a:solidFill>
                          <a:effectLst/>
                          <a:latin typeface="Calibri"/>
                        </a:rPr>
                        <a:t>Start    </a:t>
                      </a:r>
                      <a:r>
                        <a:rPr lang="en-GB" sz="1100" b="0" i="0" u="none" strike="noStrike" dirty="0" smtClean="0">
                          <a:solidFill>
                            <a:srgbClr val="FFFFFF"/>
                          </a:solidFill>
                          <a:effectLst/>
                          <a:latin typeface="Calibri"/>
                        </a:rPr>
                        <a:t>6/10/2018</a:t>
                      </a:r>
                      <a:r>
                        <a:rPr lang="en-GB" sz="1100" b="0" i="0" u="none" strike="noStrike" dirty="0">
                          <a:solidFill>
                            <a:srgbClr val="FFFFFF"/>
                          </a:solidFill>
                          <a:effectLst/>
                          <a:latin typeface="Calibri"/>
                        </a:rPr>
                        <a:t/>
                      </a:r>
                      <a:br>
                        <a:rPr lang="en-GB" sz="1100" b="0" i="0" u="none" strike="noStrike" dirty="0">
                          <a:solidFill>
                            <a:srgbClr val="FFFFFF"/>
                          </a:solidFill>
                          <a:effectLst/>
                          <a:latin typeface="Calibri"/>
                        </a:rPr>
                      </a:br>
                      <a:r>
                        <a:rPr lang="en-GB" sz="1100" b="0" i="0" u="none" strike="noStrike" dirty="0">
                          <a:solidFill>
                            <a:srgbClr val="FFFFFF"/>
                          </a:solidFill>
                          <a:effectLst/>
                          <a:latin typeface="Calibri"/>
                        </a:rPr>
                        <a:t>End   31/07/2020</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394"/>
                    </a:solidFill>
                  </a:tcPr>
                </a:tc>
              </a:tr>
              <a:tr h="515957">
                <a:tc>
                  <a:txBody>
                    <a:bodyPr/>
                    <a:lstStyle/>
                    <a:p>
                      <a:pPr algn="ctr" fontAlgn="t"/>
                      <a:r>
                        <a:rPr lang="en-GB" sz="1100" b="0" i="0" u="none" strike="noStrike">
                          <a:solidFill>
                            <a:srgbClr val="FFFFFF"/>
                          </a:solidFill>
                          <a:effectLst/>
                          <a:latin typeface="Calibri"/>
                        </a:rPr>
                        <a:t>500.1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a:solidFill>
                            <a:srgbClr val="FFFFFF"/>
                          </a:solidFill>
                          <a:effectLst/>
                          <a:latin typeface="Calibri"/>
                        </a:rPr>
                        <a:t>Delta-DOR technical Characteristics and performance - Issue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a:solidFill>
                            <a:srgbClr val="FFFFFF"/>
                          </a:solidFill>
                          <a:effectLst/>
                          <a:latin typeface="Calibri"/>
                        </a:rPr>
                        <a:t>Draft circulated. Final draft discussed at Fall 2017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GB" sz="1100" b="0" i="0" u="none" strike="noStrike" dirty="0">
                          <a:solidFill>
                            <a:srgbClr val="FFFFFF"/>
                          </a:solidFill>
                          <a:effectLst/>
                          <a:latin typeface="Calibri"/>
                        </a:rPr>
                        <a:t>Start    3/12/2013</a:t>
                      </a:r>
                      <a:br>
                        <a:rPr lang="en-GB" sz="1100" b="0" i="0" u="none" strike="noStrike" dirty="0">
                          <a:solidFill>
                            <a:srgbClr val="FFFFFF"/>
                          </a:solidFill>
                          <a:effectLst/>
                          <a:latin typeface="Calibri"/>
                        </a:rPr>
                      </a:br>
                      <a:r>
                        <a:rPr lang="en-GB" sz="1100" b="0" i="0" u="none" strike="noStrike" dirty="0">
                          <a:solidFill>
                            <a:srgbClr val="FFFFFF"/>
                          </a:solidFill>
                          <a:effectLst/>
                          <a:latin typeface="Calibri"/>
                        </a:rPr>
                        <a:t>End   31/05/2018</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44903230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3302</TotalTime>
  <Pages>51</Pages>
  <Words>2691</Words>
  <Application>Microsoft Macintosh PowerPoint</Application>
  <PresentationFormat>Letter Paper (8.5x11 in)</PresentationFormat>
  <Paragraphs>564</Paragraphs>
  <Slides>22</Slides>
  <Notes>15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 Narrow</vt:lpstr>
      <vt:lpstr>ArialMT</vt:lpstr>
      <vt:lpstr>ＭＳ Ｐゴシック</vt:lpstr>
      <vt:lpstr>Arial</vt:lpstr>
      <vt:lpstr>Calibri</vt:lpstr>
      <vt:lpstr>Tableau Book</vt:lpstr>
      <vt:lpstr>Times New Roman</vt:lpstr>
      <vt:lpstr>TMOD Presentations</vt:lpstr>
      <vt:lpstr>1_TMOD Presentations</vt:lpstr>
      <vt:lpstr>PowerPoint Presentation</vt:lpstr>
      <vt:lpstr>SE Area Report  B. Meeting Demographics</vt:lpstr>
      <vt:lpstr>PowerPoint Presentation</vt:lpstr>
      <vt:lpstr>PowerPoint Presentation</vt:lpstr>
      <vt:lpstr>PowerPoint Presentation</vt:lpstr>
      <vt:lpstr>Security WG Additional Comments</vt:lpstr>
      <vt:lpstr>PowerPoint Presentation</vt:lpstr>
      <vt:lpstr>PowerPoint Presentation</vt:lpstr>
      <vt:lpstr>PowerPoint Presentation</vt:lpstr>
      <vt:lpstr>PowerPoint Presentation</vt:lpstr>
      <vt:lpstr>PowerPoint Presentation</vt:lpstr>
      <vt:lpstr>SEA SAWG – Architecture Viewpoints</vt:lpstr>
      <vt:lpstr>DAI WG Standardized Archive System Architecture with Alternative View, Functions &amp; RASIM Service Object Overlay</vt:lpstr>
      <vt:lpstr>PowerPoint Presentation</vt:lpstr>
      <vt:lpstr>PowerPoint Presentation</vt:lpstr>
      <vt:lpstr>PowerPoint Presentation</vt:lpstr>
      <vt:lpstr>PowerPoint Presentation</vt:lpstr>
      <vt:lpstr>PowerPoint Presentation</vt:lpstr>
      <vt:lpstr>Strategic Plan Status</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1628</cp:revision>
  <cp:lastPrinted>2016-08-30T07:45:22Z</cp:lastPrinted>
  <dcterms:created xsi:type="dcterms:W3CDTF">1998-05-20T16:00:08Z</dcterms:created>
  <dcterms:modified xsi:type="dcterms:W3CDTF">2017-11-11T16:03:39Z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