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Lst>
  <p:notesMasterIdLst>
    <p:notesMasterId r:id="rId16"/>
  </p:notesMasterIdLst>
  <p:handoutMasterIdLst>
    <p:handoutMasterId r:id="rId17"/>
  </p:handoutMasterIdLst>
  <p:sldIdLst>
    <p:sldId id="2787" r:id="rId5"/>
    <p:sldId id="3114" r:id="rId6"/>
    <p:sldId id="3116" r:id="rId7"/>
    <p:sldId id="3115" r:id="rId8"/>
    <p:sldId id="3106" r:id="rId9"/>
    <p:sldId id="3111" r:id="rId10"/>
    <p:sldId id="3112" r:id="rId11"/>
    <p:sldId id="3110" r:id="rId12"/>
    <p:sldId id="3113" r:id="rId13"/>
    <p:sldId id="3108" r:id="rId14"/>
    <p:sldId id="3109" r:id="rId15"/>
  </p:sldIdLst>
  <p:sldSz cx="9144000" cy="6858000" type="letter"/>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E814F5"/>
    <a:srgbClr val="FF9933"/>
    <a:srgbClr val="FF9900"/>
    <a:srgbClr val="FF0066"/>
    <a:srgbClr val="003399"/>
    <a:srgbClr val="FFFF00"/>
    <a:srgbClr val="D27D00"/>
    <a:srgbClr val="FFFF99"/>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36" autoAdjust="0"/>
    <p:restoredTop sz="86503" autoAdjust="0"/>
  </p:normalViewPr>
  <p:slideViewPr>
    <p:cSldViewPr>
      <p:cViewPr varScale="1">
        <p:scale>
          <a:sx n="75" d="100"/>
          <a:sy n="75" d="100"/>
        </p:scale>
        <p:origin x="1195" y="43"/>
      </p:cViewPr>
      <p:guideLst>
        <p:guide orient="horz" pos="79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5" name="Rectangle 7"/>
          <p:cNvSpPr>
            <a:spLocks noGrp="1" noRot="1" noChangeAspect="1" noChangeArrowheads="1" noTextEdit="1"/>
          </p:cNvSpPr>
          <p:nvPr>
            <p:ph type="sldImg" idx="2"/>
          </p:nvPr>
        </p:nvSpPr>
        <p:spPr bwMode="auto">
          <a:xfrm>
            <a:off x="930275" y="752475"/>
            <a:ext cx="4946650"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smtClean="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smtClean="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215562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en-US" smtClean="0"/>
          </a:p>
        </p:txBody>
      </p:sp>
      <p:sp>
        <p:nvSpPr>
          <p:cNvPr id="9220" name="Slide Number Placeholder 3"/>
          <p:cNvSpPr>
            <a:spLocks noGrp="1"/>
          </p:cNvSpPr>
          <p:nvPr>
            <p:ph type="sldNum" sz="quarter" idx="5"/>
          </p:nvPr>
        </p:nvSpPr>
        <p:spPr>
          <a:noFill/>
        </p:spPr>
        <p:txBody>
          <a:bodyPr/>
          <a:lstStyle/>
          <a:p>
            <a:fld id="{5DD1CF1D-0EB8-4409-9C63-933561D602B5}" type="slidenum">
              <a:rPr lang="en-US" smtClean="0"/>
              <a:pPr/>
              <a:t>2</a:t>
            </a:fld>
            <a:endParaRPr lang="en-US" smtClean="0"/>
          </a:p>
        </p:txBody>
      </p:sp>
    </p:spTree>
    <p:extLst>
      <p:ext uri="{BB962C8B-B14F-4D97-AF65-F5344CB8AC3E}">
        <p14:creationId xmlns:p14="http://schemas.microsoft.com/office/powerpoint/2010/main" val="1525981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9</a:t>
            </a:fld>
            <a:endParaRPr lang="en-US"/>
          </a:p>
        </p:txBody>
      </p:sp>
    </p:spTree>
    <p:extLst>
      <p:ext uri="{BB962C8B-B14F-4D97-AF65-F5344CB8AC3E}">
        <p14:creationId xmlns:p14="http://schemas.microsoft.com/office/powerpoint/2010/main" val="1005237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07574" y="274637"/>
            <a:ext cx="7296951" cy="696443"/>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39915"/>
            <a:ext cx="8147325" cy="5184675"/>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003"/>
          <p:cNvSpPr>
            <a:spLocks noChangeArrowheads="1"/>
          </p:cNvSpPr>
          <p:nvPr userDrawn="1"/>
        </p:nvSpPr>
        <p:spPr bwMode="auto">
          <a:xfrm>
            <a:off x="7337160" y="6587043"/>
            <a:ext cx="1699793"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dirty="0" smtClean="0">
                <a:solidFill>
                  <a:srgbClr val="333399"/>
                </a:solidFill>
              </a:rPr>
              <a:t>10-October-2017-cesg-</a:t>
            </a:r>
            <a:fld id="{A695BC2C-BEAC-4E31-AADE-93F4F0C57784}" type="slidenum">
              <a:rPr lang="en-US" sz="1000">
                <a:solidFill>
                  <a:srgbClr val="333399"/>
                </a:solidFill>
              </a:rPr>
              <a:pPr defTabSz="820738" eaLnBrk="0" hangingPunct="0">
                <a:defRPr/>
              </a:pPr>
              <a:t>‹#›</a:t>
            </a:fld>
            <a:endParaRPr lang="en-US" sz="1000" dirty="0">
              <a:solidFill>
                <a:srgbClr val="333399"/>
              </a:solidFill>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1805" y="14108"/>
            <a:ext cx="1267365" cy="55757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72" r:id="rId2"/>
  </p:sldLayoutIdLst>
  <p:timing>
    <p:tnLst>
      <p:par>
        <p:cTn id="1" dur="indefinite" restart="never" nodeType="tmRoot"/>
      </p:par>
    </p:tnLst>
  </p:timing>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93095" y="2046420"/>
            <a:ext cx="7873025" cy="1384995"/>
          </a:xfrm>
          <a:prstGeom prst="rect">
            <a:avLst/>
          </a:prstGeom>
          <a:noFill/>
        </p:spPr>
        <p:txBody>
          <a:bodyPr wrap="square" rtlCol="0">
            <a:spAutoFit/>
          </a:bodyPr>
          <a:lstStyle/>
          <a:p>
            <a:r>
              <a:rPr lang="en-GB" sz="2800" dirty="0"/>
              <a:t>CCSDS </a:t>
            </a:r>
            <a:r>
              <a:rPr lang="en-GB" sz="2800" dirty="0" smtClean="0"/>
              <a:t>SOIS Area Work and Roadmap</a:t>
            </a:r>
          </a:p>
          <a:p>
            <a:endParaRPr lang="en-US" sz="2800" dirty="0"/>
          </a:p>
          <a:p>
            <a:r>
              <a:rPr lang="en-US" sz="1400" b="0" dirty="0" smtClean="0"/>
              <a:t>Jonathan Wilmot (SOIS Area Director)</a:t>
            </a:r>
          </a:p>
          <a:p>
            <a:r>
              <a:rPr lang="en-US" sz="1400" b="0" dirty="0" err="1" smtClean="0"/>
              <a:t>Xionwen</a:t>
            </a:r>
            <a:r>
              <a:rPr lang="en-US" sz="1400" b="0" dirty="0" smtClean="0"/>
              <a:t> He        (SOIS Deputy Area Director)</a:t>
            </a:r>
            <a:endParaRPr lang="en-US" sz="1400" b="0" dirty="0"/>
          </a:p>
        </p:txBody>
      </p:sp>
      <p:sp>
        <p:nvSpPr>
          <p:cNvPr id="4" name="Text Box 12"/>
          <p:cNvSpPr txBox="1">
            <a:spLocks noChangeArrowheads="1"/>
          </p:cNvSpPr>
          <p:nvPr/>
        </p:nvSpPr>
        <p:spPr bwMode="auto">
          <a:xfrm>
            <a:off x="772904" y="4686591"/>
            <a:ext cx="1967205" cy="923330"/>
          </a:xfrm>
          <a:prstGeom prst="rect">
            <a:avLst/>
          </a:prstGeom>
          <a:noFill/>
          <a:ln w="12700">
            <a:noFill/>
            <a:miter lim="800000"/>
            <a:headEnd type="none" w="sm" len="sm"/>
            <a:tailEnd type="none" w="sm" len="sm"/>
          </a:ln>
        </p:spPr>
        <p:txBody>
          <a:bodyPr wrap="none">
            <a:spAutoFit/>
          </a:bodyPr>
          <a:lstStyle/>
          <a:p>
            <a:pPr eaLnBrk="0" hangingPunct="0"/>
            <a:r>
              <a:rPr lang="en-US" sz="1800" b="0" dirty="0" smtClean="0">
                <a:latin typeface="+mn-lt"/>
              </a:rPr>
              <a:t>CESG </a:t>
            </a:r>
            <a:r>
              <a:rPr lang="en-US" sz="1800" b="0" dirty="0" err="1" smtClean="0">
                <a:latin typeface="+mn-lt"/>
              </a:rPr>
              <a:t>Webex</a:t>
            </a:r>
            <a:endParaRPr lang="en-US" sz="1800" b="0" dirty="0" smtClean="0">
              <a:latin typeface="+mn-lt"/>
            </a:endParaRPr>
          </a:p>
          <a:p>
            <a:pPr eaLnBrk="0" hangingPunct="0"/>
            <a:r>
              <a:rPr lang="en-US" sz="1800" b="0" dirty="0" smtClean="0">
                <a:latin typeface="+mn-lt"/>
              </a:rPr>
              <a:t>10 October 2017</a:t>
            </a:r>
            <a:endParaRPr lang="en-US" sz="1800" b="0" u="sng" dirty="0">
              <a:latin typeface="+mn-lt"/>
            </a:endParaRPr>
          </a:p>
          <a:p>
            <a:pPr eaLnBrk="0" hangingPunct="0"/>
            <a:endParaRPr lang="en-US" sz="1800" b="0" u="sng" dirty="0">
              <a:solidFill>
                <a:srgbClr val="0033CC"/>
              </a:solidFill>
              <a:latin typeface="+mn-lt"/>
            </a:endParaRPr>
          </a:p>
        </p:txBody>
      </p:sp>
      <p:pic>
        <p:nvPicPr>
          <p:cNvPr id="5" name="Picture 1" descr="part1"/>
          <p:cNvPicPr>
            <a:picLocks noChangeAspect="1" noChangeArrowheads="1"/>
          </p:cNvPicPr>
          <p:nvPr/>
        </p:nvPicPr>
        <p:blipFill>
          <a:blip r:embed="rId3" cstate="print"/>
          <a:srcRect/>
          <a:stretch>
            <a:fillRect/>
          </a:stretch>
        </p:blipFill>
        <p:spPr bwMode="auto">
          <a:xfrm>
            <a:off x="2344510" y="6078945"/>
            <a:ext cx="4339765" cy="5717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9170" y="202980"/>
            <a:ext cx="7296951" cy="499265"/>
          </a:xfrm>
        </p:spPr>
        <p:txBody>
          <a:bodyPr/>
          <a:lstStyle/>
          <a:p>
            <a:r>
              <a:rPr lang="en-US" dirty="0" smtClean="0"/>
              <a:t>ESA Interest in SOIS</a:t>
            </a:r>
            <a:endParaRPr lang="en-US" dirty="0"/>
          </a:p>
        </p:txBody>
      </p:sp>
      <p:pic>
        <p:nvPicPr>
          <p:cNvPr id="4" name="Picture 3"/>
          <p:cNvPicPr>
            <a:picLocks noChangeAspect="1"/>
          </p:cNvPicPr>
          <p:nvPr/>
        </p:nvPicPr>
        <p:blipFill>
          <a:blip r:embed="rId2"/>
          <a:stretch>
            <a:fillRect/>
          </a:stretch>
        </p:blipFill>
        <p:spPr>
          <a:xfrm>
            <a:off x="616285" y="779055"/>
            <a:ext cx="7700892" cy="5742690"/>
          </a:xfrm>
          <a:prstGeom prst="rect">
            <a:avLst/>
          </a:prstGeom>
        </p:spPr>
      </p:pic>
    </p:spTree>
    <p:extLst>
      <p:ext uri="{BB962C8B-B14F-4D97-AF65-F5344CB8AC3E}">
        <p14:creationId xmlns:p14="http://schemas.microsoft.com/office/powerpoint/2010/main" val="2448195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11th ESA Workshop on Avionics, Data, Control and Software Systems (ADCSS2017)</a:t>
            </a:r>
          </a:p>
        </p:txBody>
      </p:sp>
      <p:sp>
        <p:nvSpPr>
          <p:cNvPr id="3" name="Content Placeholder 2"/>
          <p:cNvSpPr>
            <a:spLocks noGrp="1"/>
          </p:cNvSpPr>
          <p:nvPr>
            <p:ph idx="1"/>
          </p:nvPr>
        </p:nvSpPr>
        <p:spPr/>
        <p:txBody>
          <a:bodyPr/>
          <a:lstStyle/>
          <a:p>
            <a:r>
              <a:rPr lang="en-US" b="0" dirty="0"/>
              <a:t>A </a:t>
            </a:r>
            <a:r>
              <a:rPr lang="en-US" b="0" dirty="0" err="1"/>
              <a:t>programme</a:t>
            </a:r>
            <a:r>
              <a:rPr lang="en-US" b="0" dirty="0"/>
              <a:t> has been defined during the SAVOIR Advisory Group (SAG) meetings held in 2017</a:t>
            </a:r>
            <a:r>
              <a:rPr lang="en-US" b="0" dirty="0" smtClean="0"/>
              <a:t>.</a:t>
            </a:r>
            <a:endParaRPr lang="en-US" b="0" dirty="0"/>
          </a:p>
          <a:p>
            <a:pPr lvl="1"/>
            <a:r>
              <a:rPr lang="en-US" b="0" dirty="0"/>
              <a:t>Status of the working groups (</a:t>
            </a:r>
            <a:r>
              <a:rPr lang="en-US" b="0" dirty="0" err="1"/>
              <a:t>Masais</a:t>
            </a:r>
            <a:r>
              <a:rPr lang="en-US" b="0" dirty="0"/>
              <a:t>, Union, Operability, handbooks)</a:t>
            </a:r>
          </a:p>
          <a:p>
            <a:pPr lvl="1"/>
            <a:r>
              <a:rPr lang="en-US" b="0" dirty="0"/>
              <a:t>Result of the Avionics </a:t>
            </a:r>
            <a:r>
              <a:rPr lang="en-US" b="0" dirty="0" err="1"/>
              <a:t>harmonisation</a:t>
            </a:r>
            <a:endParaRPr lang="en-US" b="0" dirty="0"/>
          </a:p>
          <a:p>
            <a:pPr lvl="1"/>
            <a:r>
              <a:rPr lang="en-US" dirty="0"/>
              <a:t>Electronic Data Sheet</a:t>
            </a:r>
          </a:p>
          <a:p>
            <a:pPr lvl="1"/>
            <a:r>
              <a:rPr lang="en-US" b="0" dirty="0"/>
              <a:t>Model Based Avionics</a:t>
            </a:r>
          </a:p>
        </p:txBody>
      </p:sp>
    </p:spTree>
    <p:extLst>
      <p:ext uri="{BB962C8B-B14F-4D97-AF65-F5344CB8AC3E}">
        <p14:creationId xmlns:p14="http://schemas.microsoft.com/office/powerpoint/2010/main" val="2876542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0208" y="1124700"/>
            <a:ext cx="8015287" cy="5311393"/>
          </a:xfrm>
        </p:spPr>
        <p:txBody>
          <a:bodyPr/>
          <a:lstStyle/>
          <a:p>
            <a:r>
              <a:rPr lang="en-US" sz="2400" dirty="0">
                <a:solidFill>
                  <a:srgbClr val="000099"/>
                </a:solidFill>
                <a:effectLst>
                  <a:outerShdw blurRad="38100" dist="38100" dir="2700000" algn="tl">
                    <a:srgbClr val="000000">
                      <a:alpha val="43137"/>
                    </a:srgbClr>
                  </a:outerShdw>
                </a:effectLst>
                <a:latin typeface="Calibri" pitchFamily="34" charset="0"/>
              </a:rPr>
              <a:t>Program of Work</a:t>
            </a:r>
          </a:p>
          <a:p>
            <a:pPr lvl="1"/>
            <a:r>
              <a:rPr lang="en-US" sz="2000" b="0" dirty="0">
                <a:latin typeface="Calibri" pitchFamily="34" charset="0"/>
              </a:rPr>
              <a:t>The Spacecraft Onboard Interface Services Area defines </a:t>
            </a:r>
            <a:r>
              <a:rPr lang="en-US" sz="2000" b="0" dirty="0" smtClean="0">
                <a:latin typeface="Calibri" pitchFamily="34" charset="0"/>
              </a:rPr>
              <a:t>standard </a:t>
            </a:r>
            <a:r>
              <a:rPr lang="en-US" sz="2000" b="0" dirty="0">
                <a:latin typeface="Calibri" pitchFamily="34" charset="0"/>
              </a:rPr>
              <a:t>services that are provided to onboard software applications. These services are layered over both wired and wireless </a:t>
            </a:r>
            <a:r>
              <a:rPr lang="en-US" sz="2000" b="0" dirty="0" smtClean="0">
                <a:latin typeface="Calibri" pitchFamily="34" charset="0"/>
              </a:rPr>
              <a:t>subnets</a:t>
            </a:r>
            <a:endParaRPr lang="en-US" sz="2000" b="0" dirty="0">
              <a:latin typeface="Calibri" pitchFamily="34" charset="0"/>
            </a:endParaRPr>
          </a:p>
          <a:p>
            <a:pPr lvl="1"/>
            <a:r>
              <a:rPr lang="en-US" sz="2000" b="0" dirty="0">
                <a:latin typeface="Calibri" pitchFamily="34" charset="0"/>
              </a:rPr>
              <a:t>The Wireless WG also addressed the direct application of inventory management via RFID</a:t>
            </a:r>
          </a:p>
          <a:p>
            <a:pPr lvl="1"/>
            <a:r>
              <a:rPr lang="en-US" sz="2000" b="0" dirty="0">
                <a:latin typeface="Calibri" pitchFamily="34" charset="0"/>
              </a:rPr>
              <a:t>The SOIS Area is supported by flight software and hardware engineers concurrently working on flight </a:t>
            </a:r>
            <a:r>
              <a:rPr lang="en-US" sz="2000" b="0" dirty="0" smtClean="0">
                <a:latin typeface="Calibri" pitchFamily="34" charset="0"/>
              </a:rPr>
              <a:t>projects</a:t>
            </a:r>
            <a:endParaRPr lang="en-US" sz="2000" b="0" dirty="0">
              <a:latin typeface="Calibri" pitchFamily="34" charset="0"/>
            </a:endParaRPr>
          </a:p>
          <a:p>
            <a:r>
              <a:rPr lang="en-US" sz="2400" dirty="0" smtClean="0">
                <a:solidFill>
                  <a:srgbClr val="000099"/>
                </a:solidFill>
                <a:effectLst>
                  <a:outerShdw blurRad="38100" dist="38100" dir="2700000" algn="tl">
                    <a:srgbClr val="000000">
                      <a:alpha val="43137"/>
                    </a:srgbClr>
                  </a:outerShdw>
                </a:effectLst>
                <a:latin typeface="Calibri" pitchFamily="34" charset="0"/>
              </a:rPr>
              <a:t>Activities </a:t>
            </a:r>
            <a:r>
              <a:rPr lang="en-US" sz="2400" dirty="0">
                <a:solidFill>
                  <a:srgbClr val="000099"/>
                </a:solidFill>
                <a:effectLst>
                  <a:outerShdw blurRad="38100" dist="38100" dir="2700000" algn="tl">
                    <a:srgbClr val="000000">
                      <a:alpha val="43137"/>
                    </a:srgbClr>
                  </a:outerShdw>
                </a:effectLst>
                <a:latin typeface="Calibri" pitchFamily="34" charset="0"/>
              </a:rPr>
              <a:t>- Last Six months</a:t>
            </a:r>
            <a:endParaRPr lang="en-US" sz="2400" dirty="0">
              <a:latin typeface="Calibri" pitchFamily="34" charset="0"/>
            </a:endParaRPr>
          </a:p>
          <a:p>
            <a:pPr lvl="1"/>
            <a:r>
              <a:rPr lang="en-US" sz="2000" b="0" dirty="0">
                <a:latin typeface="Calibri" pitchFamily="34" charset="0"/>
              </a:rPr>
              <a:t>Working architecture views with SEA-SA WG</a:t>
            </a:r>
          </a:p>
          <a:p>
            <a:pPr lvl="1"/>
            <a:r>
              <a:rPr lang="en-US" sz="2000" b="0" dirty="0">
                <a:latin typeface="Calibri" pitchFamily="34" charset="0"/>
              </a:rPr>
              <a:t>Infusing SEDS and DOT into NASA, ESA, and CAST software architectures (Creating software tools and prototypes for missions)</a:t>
            </a:r>
          </a:p>
          <a:p>
            <a:pPr lvl="1"/>
            <a:r>
              <a:rPr lang="en-US" sz="2000" b="0" dirty="0">
                <a:latin typeface="Calibri" pitchFamily="34" charset="0"/>
              </a:rPr>
              <a:t>Met with NASA and international partners to discuss architectures and EDS as interoperability point</a:t>
            </a:r>
          </a:p>
          <a:p>
            <a:pPr lvl="1"/>
            <a:r>
              <a:rPr lang="en-US" sz="2000" b="0" dirty="0">
                <a:latin typeface="Calibri" pitchFamily="34" charset="0"/>
              </a:rPr>
              <a:t>Received feedback from ESA primes on EDS prototyping activities</a:t>
            </a:r>
          </a:p>
          <a:p>
            <a:pPr lvl="1"/>
            <a:r>
              <a:rPr lang="en-US" sz="2000" b="0" dirty="0">
                <a:latin typeface="Calibri" pitchFamily="34" charset="0"/>
              </a:rPr>
              <a:t>ESA has initiated new study projects to validate SEDS concepts in mission </a:t>
            </a:r>
            <a:r>
              <a:rPr lang="en-US" sz="2000" b="0" dirty="0" smtClean="0">
                <a:latin typeface="Calibri" pitchFamily="34" charset="0"/>
              </a:rPr>
              <a:t>architectures</a:t>
            </a:r>
          </a:p>
          <a:p>
            <a:pPr lvl="1"/>
            <a:r>
              <a:rPr lang="en-US" sz="2000" b="0" dirty="0" smtClean="0">
                <a:latin typeface="Calibri" pitchFamily="34" charset="0"/>
              </a:rPr>
              <a:t>Completion </a:t>
            </a:r>
            <a:r>
              <a:rPr lang="en-US" sz="2000" b="0" dirty="0">
                <a:latin typeface="Calibri" pitchFamily="34" charset="0"/>
              </a:rPr>
              <a:t>of RFID Tag Encoding </a:t>
            </a:r>
            <a:r>
              <a:rPr lang="en-US" sz="2000" b="0" dirty="0" smtClean="0">
                <a:latin typeface="Calibri" pitchFamily="34" charset="0"/>
              </a:rPr>
              <a:t>Specification Blue Book</a:t>
            </a:r>
            <a:endParaRPr lang="en-US" sz="2000" b="0" dirty="0">
              <a:latin typeface="Calibri" pitchFamily="34" charset="0"/>
            </a:endParaRPr>
          </a:p>
          <a:p>
            <a:pPr lvl="1"/>
            <a:endParaRPr lang="en-US" sz="2000" b="0" dirty="0" smtClean="0">
              <a:latin typeface="Calibri" pitchFamily="34" charset="0"/>
            </a:endParaRPr>
          </a:p>
          <a:p>
            <a:endParaRPr lang="en-US" sz="2300" b="0" dirty="0">
              <a:latin typeface="Calibri" pitchFamily="34" charset="0"/>
            </a:endParaRPr>
          </a:p>
        </p:txBody>
      </p:sp>
      <p:sp>
        <p:nvSpPr>
          <p:cNvPr id="3076" name="Rectangle 6"/>
          <p:cNvSpPr>
            <a:spLocks noGrp="1" noChangeArrowheads="1"/>
          </p:cNvSpPr>
          <p:nvPr>
            <p:ph type="title"/>
          </p:nvPr>
        </p:nvSpPr>
        <p:spPr bwMode="auto">
          <a:xfrm>
            <a:off x="693095" y="87765"/>
            <a:ext cx="7772400" cy="742480"/>
          </a:xfrm>
          <a:noFill/>
          <a:ln>
            <a:miter lim="800000"/>
            <a:headEnd/>
            <a:tailEnd/>
          </a:ln>
        </p:spPr>
        <p:txBody>
          <a:bodyPr vert="horz" wrap="square" lIns="91440" tIns="45720" rIns="91440" bIns="45720" numCol="1" anchor="t" anchorCtr="0" compatLnSpc="1">
            <a:prstTxWarp prst="textNoShape">
              <a:avLst/>
            </a:prstTxWarp>
          </a:bodyPr>
          <a:lstStyle/>
          <a:p>
            <a:r>
              <a:rPr lang="en-US" sz="2800" dirty="0" smtClean="0">
                <a:solidFill>
                  <a:srgbClr val="000099"/>
                </a:solidFill>
                <a:effectLst>
                  <a:outerShdw blurRad="38100" dist="38100" dir="2700000" algn="tl">
                    <a:srgbClr val="000000">
                      <a:alpha val="43137"/>
                    </a:srgbClr>
                  </a:outerShdw>
                </a:effectLst>
                <a:latin typeface="Calibri" pitchFamily="34" charset="0"/>
              </a:rPr>
              <a:t>SOIS Area</a:t>
            </a:r>
            <a:br>
              <a:rPr lang="en-US" sz="2800" dirty="0" smtClean="0">
                <a:solidFill>
                  <a:srgbClr val="000099"/>
                </a:solidFill>
                <a:effectLst>
                  <a:outerShdw blurRad="38100" dist="38100" dir="2700000" algn="tl">
                    <a:srgbClr val="000000">
                      <a:alpha val="43137"/>
                    </a:srgbClr>
                  </a:outerShdw>
                </a:effectLst>
                <a:latin typeface="Calibri" pitchFamily="34" charset="0"/>
              </a:rPr>
            </a:br>
            <a:r>
              <a:rPr lang="en-US" sz="2400" dirty="0" smtClean="0">
                <a:latin typeface="Calibri" pitchFamily="34" charset="0"/>
              </a:rPr>
              <a:t>SOIS-APP, SOIS-Subnet, SOIS-Wireless</a:t>
            </a:r>
            <a:endParaRPr lang="en-US" sz="2800" dirty="0" smtClean="0">
              <a:solidFill>
                <a:srgbClr val="000099"/>
              </a:solidFill>
              <a:effectLst>
                <a:outerShdw blurRad="38100" dist="38100" dir="2700000" algn="tl">
                  <a:srgbClr val="000000">
                    <a:alpha val="43137"/>
                  </a:srgbClr>
                </a:outerShdw>
              </a:effectLst>
              <a:latin typeface="Calibri" pitchFamily="34" charset="0"/>
            </a:endParaRPr>
          </a:p>
        </p:txBody>
      </p:sp>
      <p:sp>
        <p:nvSpPr>
          <p:cNvPr id="6" name="Rectangle 2012"/>
          <p:cNvSpPr>
            <a:spLocks noGrp="1" noChangeArrowheads="1"/>
          </p:cNvSpPr>
          <p:nvPr>
            <p:ph type="dt" sz="half" idx="4294967295"/>
          </p:nvPr>
        </p:nvSpPr>
        <p:spPr bwMode="auto">
          <a:xfrm>
            <a:off x="0" y="6589713"/>
            <a:ext cx="1731963" cy="268287"/>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a:defRPr sz="1000" b="1">
                <a:solidFill>
                  <a:srgbClr val="333399"/>
                </a:solidFill>
                <a:latin typeface="Calibri" pitchFamily="34" charset="0"/>
              </a:defRPr>
            </a:lvl1pPr>
          </a:lstStyle>
          <a:p>
            <a:r>
              <a:rPr lang="en-US" dirty="0" smtClean="0"/>
              <a:t>Fall 2017</a:t>
            </a:r>
            <a:endParaRPr lang="en-US" dirty="0"/>
          </a:p>
        </p:txBody>
      </p:sp>
    </p:spTree>
    <p:extLst>
      <p:ext uri="{BB962C8B-B14F-4D97-AF65-F5344CB8AC3E}">
        <p14:creationId xmlns:p14="http://schemas.microsoft.com/office/powerpoint/2010/main" val="22736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575" y="274637"/>
            <a:ext cx="6644066" cy="696443"/>
          </a:xfrm>
        </p:spPr>
        <p:txBody>
          <a:bodyPr/>
          <a:lstStyle/>
          <a:p>
            <a:r>
              <a:rPr lang="en-US" dirty="0" smtClean="0"/>
              <a:t>SOIS End to End View</a:t>
            </a:r>
            <a:endParaRPr lang="en-US" dirty="0"/>
          </a:p>
        </p:txBody>
      </p:sp>
      <p:sp>
        <p:nvSpPr>
          <p:cNvPr id="3" name="Content Placeholder 2"/>
          <p:cNvSpPr>
            <a:spLocks noGrp="1"/>
          </p:cNvSpPr>
          <p:nvPr>
            <p:ph idx="1"/>
          </p:nvPr>
        </p:nvSpPr>
        <p:spPr>
          <a:xfrm>
            <a:off x="424260" y="971080"/>
            <a:ext cx="8147325" cy="5184675"/>
          </a:xfrm>
        </p:spPr>
        <p:txBody>
          <a:bodyPr/>
          <a:lstStyle/>
          <a:p>
            <a:r>
              <a:rPr lang="en-US" sz="2400" dirty="0" smtClean="0"/>
              <a:t> </a:t>
            </a:r>
            <a:r>
              <a:rPr lang="en-US" sz="2400" b="0" dirty="0"/>
              <a:t>Support</a:t>
            </a:r>
            <a:r>
              <a:rPr lang="en-US" sz="2400" dirty="0" smtClean="0"/>
              <a:t> </a:t>
            </a:r>
            <a:r>
              <a:rPr lang="en-US" sz="2400" b="0" dirty="0" smtClean="0"/>
              <a:t>missions where application data must be exchanged and interpreted by different systems </a:t>
            </a:r>
          </a:p>
          <a:p>
            <a:pPr lvl="1"/>
            <a:r>
              <a:rPr lang="en-US" sz="2000" b="0" dirty="0" smtClean="0"/>
              <a:t>On-board real-time Command and Telemetry exchange</a:t>
            </a:r>
          </a:p>
          <a:p>
            <a:pPr lvl="1"/>
            <a:r>
              <a:rPr lang="en-US" sz="2000" b="0" smtClean="0"/>
              <a:t>SOIS </a:t>
            </a:r>
            <a:r>
              <a:rPr lang="en-US" sz="2000" b="0" dirty="0" smtClean="0"/>
              <a:t>is working with the DSG team to define needs and standards to address them</a:t>
            </a:r>
          </a:p>
          <a:p>
            <a:pPr marL="346075" lvl="1" indent="0">
              <a:buNone/>
            </a:pPr>
            <a:endParaRPr lang="en-US" sz="2000" b="0" dirty="0" smtClean="0"/>
          </a:p>
          <a:p>
            <a:r>
              <a:rPr lang="en-US" sz="2400" b="0" dirty="0"/>
              <a:t>Device interoperability</a:t>
            </a:r>
          </a:p>
          <a:p>
            <a:pPr lvl="1"/>
            <a:r>
              <a:rPr lang="en-US" sz="2000" b="0" dirty="0"/>
              <a:t>EDS and common protocol stack </a:t>
            </a:r>
            <a:r>
              <a:rPr lang="en-US" sz="2000" b="0" dirty="0" smtClean="0"/>
              <a:t>interfaces</a:t>
            </a:r>
          </a:p>
          <a:p>
            <a:pPr lvl="1"/>
            <a:r>
              <a:rPr lang="en-US" sz="2000" b="0" dirty="0" smtClean="0"/>
              <a:t>Potential to define “virtual” device interfaces</a:t>
            </a:r>
            <a:endParaRPr lang="en-US" b="0" dirty="0"/>
          </a:p>
          <a:p>
            <a:pPr lvl="1"/>
            <a:endParaRPr lang="en-US" sz="2000" b="0" dirty="0" smtClean="0"/>
          </a:p>
          <a:p>
            <a:r>
              <a:rPr lang="en-US" sz="2400" b="0" dirty="0" smtClean="0"/>
              <a:t>Mission operations from on-board crew systems</a:t>
            </a:r>
          </a:p>
          <a:p>
            <a:pPr marL="0" indent="0">
              <a:buNone/>
            </a:pPr>
            <a:endParaRPr lang="en-US" sz="2400" b="0" dirty="0"/>
          </a:p>
          <a:p>
            <a:r>
              <a:rPr lang="en-US" sz="2400" b="0" dirty="0" smtClean="0"/>
              <a:t>Interfaces with mission operations services</a:t>
            </a:r>
          </a:p>
          <a:p>
            <a:pPr marL="0" indent="0">
              <a:buNone/>
            </a:pPr>
            <a:endParaRPr lang="en-US" sz="2400" b="0" dirty="0" smtClean="0"/>
          </a:p>
          <a:p>
            <a:pPr lvl="1"/>
            <a:endParaRPr lang="en-US" sz="2000" dirty="0"/>
          </a:p>
        </p:txBody>
      </p:sp>
    </p:spTree>
    <p:extLst>
      <p:ext uri="{BB962C8B-B14F-4D97-AF65-F5344CB8AC3E}">
        <p14:creationId xmlns:p14="http://schemas.microsoft.com/office/powerpoint/2010/main" val="58205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SOIS Schedule</a:t>
            </a:r>
            <a:endParaRPr lang="en-US" dirty="0"/>
          </a:p>
        </p:txBody>
      </p:sp>
      <p:pic>
        <p:nvPicPr>
          <p:cNvPr id="4" name="Content Placeholder 3"/>
          <p:cNvPicPr>
            <a:picLocks noGrp="1" noChangeAspect="1"/>
          </p:cNvPicPr>
          <p:nvPr>
            <p:ph idx="1"/>
          </p:nvPr>
        </p:nvPicPr>
        <p:blipFill>
          <a:blip r:embed="rId2"/>
          <a:stretch>
            <a:fillRect/>
          </a:stretch>
        </p:blipFill>
        <p:spPr>
          <a:xfrm>
            <a:off x="232235" y="1355130"/>
            <a:ext cx="8679530" cy="3648475"/>
          </a:xfrm>
          <a:prstGeom prst="rect">
            <a:avLst/>
          </a:prstGeom>
        </p:spPr>
      </p:pic>
      <p:sp>
        <p:nvSpPr>
          <p:cNvPr id="6" name="TextBox 5"/>
          <p:cNvSpPr txBox="1"/>
          <p:nvPr/>
        </p:nvSpPr>
        <p:spPr>
          <a:xfrm>
            <a:off x="731500" y="5272440"/>
            <a:ext cx="7681000" cy="923330"/>
          </a:xfrm>
          <a:prstGeom prst="rect">
            <a:avLst/>
          </a:prstGeom>
          <a:noFill/>
        </p:spPr>
        <p:txBody>
          <a:bodyPr wrap="square" rtlCol="0">
            <a:spAutoFit/>
          </a:bodyPr>
          <a:lstStyle/>
          <a:p>
            <a:pPr marL="285750" indent="-285750">
              <a:buFont typeface="Arial" panose="020B0604020202020204" pitchFamily="34" charset="0"/>
              <a:buChar char="•"/>
            </a:pPr>
            <a:r>
              <a:rPr lang="en-US" sz="1800" b="0" dirty="0" smtClean="0"/>
              <a:t>Some current  books are slipping due to availability of staffing</a:t>
            </a:r>
          </a:p>
          <a:p>
            <a:pPr marL="285750" indent="-285750">
              <a:buFont typeface="Arial" panose="020B0604020202020204" pitchFamily="34" charset="0"/>
              <a:buChar char="•"/>
            </a:pPr>
            <a:r>
              <a:rPr lang="en-US" sz="1800" b="0" dirty="0" smtClean="0"/>
              <a:t>Expect additional books will be needed to address onboard application data exchange and protocol stacks</a:t>
            </a:r>
            <a:endParaRPr lang="en-US" sz="1800" b="0" dirty="0"/>
          </a:p>
        </p:txBody>
      </p:sp>
    </p:spTree>
    <p:extLst>
      <p:ext uri="{BB962C8B-B14F-4D97-AF65-F5344CB8AC3E}">
        <p14:creationId xmlns:p14="http://schemas.microsoft.com/office/powerpoint/2010/main" val="2962305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7574" y="274637"/>
            <a:ext cx="7296951" cy="619633"/>
          </a:xfrm>
        </p:spPr>
        <p:txBody>
          <a:bodyPr/>
          <a:lstStyle/>
          <a:p>
            <a:r>
              <a:rPr lang="en-US" sz="2800" dirty="0" smtClean="0"/>
              <a:t>SOIS is Supporting Mission Needs</a:t>
            </a:r>
            <a:endParaRPr lang="en-US" sz="2800" dirty="0"/>
          </a:p>
        </p:txBody>
      </p:sp>
      <p:sp>
        <p:nvSpPr>
          <p:cNvPr id="3" name="Content Placeholder 2"/>
          <p:cNvSpPr>
            <a:spLocks noGrp="1"/>
          </p:cNvSpPr>
          <p:nvPr>
            <p:ph idx="1"/>
          </p:nvPr>
        </p:nvSpPr>
        <p:spPr>
          <a:xfrm>
            <a:off x="457200" y="1163105"/>
            <a:ext cx="8147325" cy="5184675"/>
          </a:xfrm>
        </p:spPr>
        <p:txBody>
          <a:bodyPr/>
          <a:lstStyle/>
          <a:p>
            <a:r>
              <a:rPr lang="en-US" sz="2400" b="0" dirty="0" smtClean="0"/>
              <a:t>Both ESA and NASA are investing external funds to mature and infuse SOIS Electronic Data Sheets into flight projects</a:t>
            </a:r>
          </a:p>
          <a:p>
            <a:pPr lvl="1"/>
            <a:r>
              <a:rPr lang="en-US" sz="2000" dirty="0" smtClean="0"/>
              <a:t>NASA</a:t>
            </a:r>
            <a:r>
              <a:rPr lang="en-US" sz="2000" b="0" dirty="0" smtClean="0"/>
              <a:t>, with funding support from Advanced Exploration Systems (AES) and other projects is using the SOIS EDS to define software component interfaces and supporting tools to automate integration of software components,  ground systems, test systems, and hardware devices</a:t>
            </a:r>
          </a:p>
          <a:p>
            <a:pPr lvl="1"/>
            <a:r>
              <a:rPr lang="en-US" sz="2000" dirty="0" smtClean="0"/>
              <a:t>NASA</a:t>
            </a:r>
            <a:r>
              <a:rPr lang="en-US" sz="2000" b="0" dirty="0" smtClean="0"/>
              <a:t> efforts are continuing in FY2018 with an expected final release of cFS with EDS integration by Spring 2018</a:t>
            </a:r>
          </a:p>
          <a:p>
            <a:pPr lvl="2"/>
            <a:r>
              <a:rPr lang="en-US" sz="2000" b="0" dirty="0" smtClean="0"/>
              <a:t>Initial release in cFS version 6.6 December 2017</a:t>
            </a:r>
            <a:endParaRPr lang="en-US" sz="2000" b="0" dirty="0"/>
          </a:p>
          <a:p>
            <a:pPr lvl="1"/>
            <a:r>
              <a:rPr lang="en-US" sz="2000" dirty="0" smtClean="0"/>
              <a:t>ESA</a:t>
            </a:r>
            <a:r>
              <a:rPr lang="en-US" sz="2000" b="0" dirty="0" smtClean="0"/>
              <a:t> has completed several study projects (2016-2017) investigating how a SOIS EDS could be incorporated into flight, ground, simulation, and test systems</a:t>
            </a:r>
          </a:p>
          <a:p>
            <a:pPr lvl="1"/>
            <a:r>
              <a:rPr lang="en-US" sz="2000" dirty="0" smtClean="0"/>
              <a:t>ESA</a:t>
            </a:r>
            <a:r>
              <a:rPr lang="en-US" sz="2000" b="0" dirty="0" smtClean="0"/>
              <a:t> has initiated a new FY2018 study project to continue this work (Value &gt; €500k)</a:t>
            </a:r>
          </a:p>
          <a:p>
            <a:pPr lvl="1"/>
            <a:r>
              <a:rPr lang="en-US" sz="2000" dirty="0" smtClean="0"/>
              <a:t>CAST</a:t>
            </a:r>
            <a:r>
              <a:rPr lang="en-US" sz="2000" b="0" dirty="0" smtClean="0"/>
              <a:t> will be investigating EDS use for prototype SOIS architecture implementation</a:t>
            </a:r>
            <a:endParaRPr lang="en-US" sz="2000" b="0" dirty="0"/>
          </a:p>
        </p:txBody>
      </p:sp>
    </p:spTree>
    <p:extLst>
      <p:ext uri="{BB962C8B-B14F-4D97-AF65-F5344CB8AC3E}">
        <p14:creationId xmlns:p14="http://schemas.microsoft.com/office/powerpoint/2010/main" val="1875676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SOIS EDS Mission Infusion</a:t>
            </a:r>
            <a:endParaRPr lang="en-US" dirty="0"/>
          </a:p>
        </p:txBody>
      </p:sp>
      <p:sp>
        <p:nvSpPr>
          <p:cNvPr id="3" name="Content Placeholder 2"/>
          <p:cNvSpPr>
            <a:spLocks noGrp="1"/>
          </p:cNvSpPr>
          <p:nvPr>
            <p:ph idx="1"/>
          </p:nvPr>
        </p:nvSpPr>
        <p:spPr/>
        <p:txBody>
          <a:bodyPr/>
          <a:lstStyle/>
          <a:p>
            <a:r>
              <a:rPr lang="en-US" dirty="0" smtClean="0"/>
              <a:t>SOIS EDS is included in early draft of NASA’s Deep Space Gateway standards document</a:t>
            </a:r>
          </a:p>
          <a:p>
            <a:pPr lvl="1"/>
            <a:r>
              <a:rPr lang="en-US" dirty="0" smtClean="0"/>
              <a:t>Partner agencies and component developers would define software and hardware interfaces in CCSDS SEDS</a:t>
            </a:r>
          </a:p>
          <a:p>
            <a:endParaRPr lang="en-US" dirty="0" smtClean="0"/>
          </a:p>
          <a:p>
            <a:r>
              <a:rPr lang="en-US" dirty="0" smtClean="0"/>
              <a:t>SOIS EDS is being evaluated by NASA’s WFIRST, and Restore-L missions along with tools for automating software development, integration, modeling, test, and ground systems</a:t>
            </a:r>
          </a:p>
          <a:p>
            <a:pPr lvl="1"/>
            <a:r>
              <a:rPr lang="en-US" dirty="0"/>
              <a:t>JSC’s </a:t>
            </a:r>
            <a:r>
              <a:rPr lang="en-US" dirty="0" smtClean="0"/>
              <a:t>cFS </a:t>
            </a:r>
            <a:r>
              <a:rPr lang="en-US" dirty="0"/>
              <a:t>Command and Data Dictionary Tool (CCDDT</a:t>
            </a:r>
            <a:r>
              <a:rPr lang="en-US" dirty="0" smtClean="0"/>
              <a:t>)</a:t>
            </a:r>
          </a:p>
        </p:txBody>
      </p:sp>
    </p:spTree>
    <p:extLst>
      <p:ext uri="{BB962C8B-B14F-4D97-AF65-F5344CB8AC3E}">
        <p14:creationId xmlns:p14="http://schemas.microsoft.com/office/powerpoint/2010/main" val="4163202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SOIS Future Work</a:t>
            </a:r>
            <a:endParaRPr lang="en-US" dirty="0"/>
          </a:p>
        </p:txBody>
      </p:sp>
      <p:sp>
        <p:nvSpPr>
          <p:cNvPr id="3" name="Content Placeholder 2"/>
          <p:cNvSpPr>
            <a:spLocks noGrp="1"/>
          </p:cNvSpPr>
          <p:nvPr>
            <p:ph idx="1"/>
          </p:nvPr>
        </p:nvSpPr>
        <p:spPr>
          <a:xfrm>
            <a:off x="424260" y="1124700"/>
            <a:ext cx="8454565" cy="5184675"/>
          </a:xfrm>
        </p:spPr>
        <p:txBody>
          <a:bodyPr/>
          <a:lstStyle/>
          <a:p>
            <a:r>
              <a:rPr lang="en-US" sz="2400" b="0" dirty="0" smtClean="0"/>
              <a:t>SOIS</a:t>
            </a:r>
          </a:p>
          <a:p>
            <a:pPr marL="576263" lvl="2" indent="-230188"/>
            <a:r>
              <a:rPr lang="en-US" sz="2100" b="0" dirty="0"/>
              <a:t>Work with missions and human exploration (DSG in particular) to address interface standards and </a:t>
            </a:r>
            <a:r>
              <a:rPr lang="en-US" sz="2100" b="0" dirty="0" smtClean="0"/>
              <a:t>any missing CCSDS documents</a:t>
            </a:r>
            <a:endParaRPr lang="en-US" sz="2100" b="0" dirty="0"/>
          </a:p>
          <a:p>
            <a:r>
              <a:rPr lang="en-US" sz="2400" b="0" dirty="0" smtClean="0"/>
              <a:t>SOIS-APP</a:t>
            </a:r>
          </a:p>
          <a:p>
            <a:pPr marL="576263" lvl="2" indent="-230188"/>
            <a:r>
              <a:rPr lang="en-US" sz="2100" b="0" dirty="0"/>
              <a:t>Complete existing book per schedule</a:t>
            </a:r>
          </a:p>
          <a:p>
            <a:pPr marL="922338" lvl="3" indent="-230188"/>
            <a:r>
              <a:rPr lang="en-US" sz="1700" b="0" dirty="0"/>
              <a:t>Concern about resources to </a:t>
            </a:r>
            <a:r>
              <a:rPr lang="en-US" sz="1700" b="0" dirty="0" smtClean="0"/>
              <a:t>perform </a:t>
            </a:r>
            <a:r>
              <a:rPr lang="en-US" sz="1700" b="0" dirty="0"/>
              <a:t>Blue book interoperability tests may cause schedule to slip ~6 months</a:t>
            </a:r>
          </a:p>
          <a:p>
            <a:pPr marL="576263" lvl="2" indent="-230188"/>
            <a:r>
              <a:rPr lang="en-US" sz="2100" b="0" dirty="0"/>
              <a:t>Publish open tools to support mission infusion</a:t>
            </a:r>
          </a:p>
          <a:p>
            <a:pPr marL="922338" lvl="3" indent="-230188"/>
            <a:r>
              <a:rPr lang="en-US" sz="1700" b="0" dirty="0"/>
              <a:t>Many tools are in development or have already been demonstrated</a:t>
            </a:r>
          </a:p>
          <a:p>
            <a:pPr marL="230188" lvl="2" indent="-230188">
              <a:buChar char="•"/>
            </a:pPr>
            <a:r>
              <a:rPr lang="en-US" b="0" dirty="0">
                <a:ea typeface="+mn-ea"/>
                <a:cs typeface="+mn-cs"/>
              </a:rPr>
              <a:t>SOIS-Subnet </a:t>
            </a:r>
          </a:p>
          <a:p>
            <a:pPr lvl="1"/>
            <a:r>
              <a:rPr lang="en-US" sz="2100" b="0" dirty="0" smtClean="0"/>
              <a:t>Complete Subnet 5 year review</a:t>
            </a:r>
          </a:p>
          <a:p>
            <a:pPr lvl="1"/>
            <a:r>
              <a:rPr lang="en-US" sz="2100" b="0" dirty="0" smtClean="0"/>
              <a:t>Include schema elements for </a:t>
            </a:r>
            <a:r>
              <a:rPr lang="en-US" sz="2100" b="0" dirty="0" err="1" smtClean="0"/>
              <a:t>subnetwork</a:t>
            </a:r>
            <a:r>
              <a:rPr lang="en-US" sz="2100" b="0" dirty="0" smtClean="0"/>
              <a:t> scheduling</a:t>
            </a:r>
          </a:p>
          <a:p>
            <a:r>
              <a:rPr lang="en-US" sz="2400" b="0" dirty="0" smtClean="0"/>
              <a:t>SOIS-Wireless</a:t>
            </a:r>
          </a:p>
          <a:p>
            <a:pPr marL="576263" lvl="2" indent="-230188"/>
            <a:r>
              <a:rPr lang="en-US" sz="2000" b="0" dirty="0" smtClean="0"/>
              <a:t>Integration with SOIS-Subnet need </a:t>
            </a:r>
            <a:r>
              <a:rPr lang="en-US" sz="2000" b="0" dirty="0"/>
              <a:t>for human spaceflight (DSG)</a:t>
            </a:r>
          </a:p>
          <a:p>
            <a:pPr marL="576263" lvl="2" indent="-230188"/>
            <a:r>
              <a:rPr lang="en-US" sz="2000" b="0" dirty="0" smtClean="0"/>
              <a:t>Proposed Orange </a:t>
            </a:r>
            <a:r>
              <a:rPr lang="en-US" sz="2000" b="0" dirty="0"/>
              <a:t>Book pertaining to NASA Exploration wireless network communications mission support</a:t>
            </a:r>
          </a:p>
          <a:p>
            <a:endParaRPr lang="en-US" dirty="0" smtClean="0"/>
          </a:p>
          <a:p>
            <a:endParaRPr lang="en-US" dirty="0"/>
          </a:p>
        </p:txBody>
      </p:sp>
    </p:spTree>
    <p:extLst>
      <p:ext uri="{BB962C8B-B14F-4D97-AF65-F5344CB8AC3E}">
        <p14:creationId xmlns:p14="http://schemas.microsoft.com/office/powerpoint/2010/main" val="509141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905" y="3544215"/>
            <a:ext cx="7296951" cy="696443"/>
          </a:xfrm>
        </p:spPr>
        <p:txBody>
          <a:bodyPr/>
          <a:lstStyle/>
          <a:p>
            <a:r>
              <a:rPr lang="en-US" dirty="0" smtClean="0"/>
              <a:t>Backup</a:t>
            </a:r>
            <a:endParaRPr lang="en-US" dirty="0"/>
          </a:p>
        </p:txBody>
      </p:sp>
    </p:spTree>
    <p:extLst>
      <p:ext uri="{BB962C8B-B14F-4D97-AF65-F5344CB8AC3E}">
        <p14:creationId xmlns:p14="http://schemas.microsoft.com/office/powerpoint/2010/main" val="4234848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p:cNvSpPr>
          <p:nvPr/>
        </p:nvSpPr>
        <p:spPr bwMode="auto">
          <a:xfrm>
            <a:off x="154443" y="126170"/>
            <a:ext cx="8756195" cy="4224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lstStyle/>
          <a:p>
            <a:pPr lvl="1" algn="ctr">
              <a:lnSpc>
                <a:spcPct val="90000"/>
              </a:lnSpc>
              <a:spcBef>
                <a:spcPts val="1600"/>
              </a:spcBef>
            </a:pPr>
            <a:r>
              <a:rPr lang="en-US" dirty="0"/>
              <a:t>Spacecraft Onboard Interface Services </a:t>
            </a:r>
            <a:r>
              <a:rPr lang="en-US" dirty="0" smtClean="0"/>
              <a:t>Approved </a:t>
            </a:r>
            <a:r>
              <a:rPr lang="en-US" b="1" dirty="0" smtClean="0"/>
              <a:t>Project Status </a:t>
            </a:r>
            <a:endParaRPr lang="en-US" sz="1050" dirty="0"/>
          </a:p>
        </p:txBody>
      </p:sp>
      <p:graphicFrame>
        <p:nvGraphicFramePr>
          <p:cNvPr id="6" name="Table 5"/>
          <p:cNvGraphicFramePr>
            <a:graphicFrameLocks noGrp="1"/>
          </p:cNvGraphicFramePr>
          <p:nvPr>
            <p:extLst/>
          </p:nvPr>
        </p:nvGraphicFramePr>
        <p:xfrm>
          <a:off x="347450" y="625435"/>
          <a:ext cx="8449101" cy="2571750"/>
        </p:xfrm>
        <a:graphic>
          <a:graphicData uri="http://schemas.openxmlformats.org/drawingml/2006/table">
            <a:tbl>
              <a:tblPr>
                <a:tableStyleId>{5C22544A-7EE6-4342-B048-85BDC9FD1C3A}</a:tableStyleId>
              </a:tblPr>
              <a:tblGrid>
                <a:gridCol w="889790"/>
                <a:gridCol w="638629"/>
                <a:gridCol w="2581124"/>
                <a:gridCol w="2569270"/>
                <a:gridCol w="1770288"/>
              </a:tblGrid>
              <a:tr h="0">
                <a:tc>
                  <a:txBody>
                    <a:bodyPr/>
                    <a:lstStyle/>
                    <a:p>
                      <a:pPr algn="ctr" fontAlgn="t"/>
                      <a:r>
                        <a:rPr lang="en-GB" sz="1100" u="none" strike="noStrike" dirty="0">
                          <a:effectLst/>
                        </a:rPr>
                        <a:t>Area and WG name</a:t>
                      </a:r>
                      <a:endParaRPr lang="en-GB" sz="1100" b="1" i="0" u="none" strike="noStrike" dirty="0">
                        <a:solidFill>
                          <a:srgbClr val="000000"/>
                        </a:solidFill>
                        <a:effectLst/>
                        <a:latin typeface="Calibri"/>
                      </a:endParaRPr>
                    </a:p>
                  </a:txBody>
                  <a:tcPr marL="9525" marR="9525" marT="9525" marB="0"/>
                </a:tc>
                <a:tc>
                  <a:txBody>
                    <a:bodyPr/>
                    <a:lstStyle/>
                    <a:p>
                      <a:pPr algn="ctr" fontAlgn="t"/>
                      <a:r>
                        <a:rPr lang="en-GB" sz="1100" u="none" strike="noStrike">
                          <a:effectLst/>
                        </a:rPr>
                        <a:t>CCSDS Ref Nr</a:t>
                      </a:r>
                      <a:endParaRPr lang="en-GB" sz="1100" b="1" i="0" u="none" strike="noStrike">
                        <a:solidFill>
                          <a:srgbClr val="000000"/>
                        </a:solidFill>
                        <a:effectLst/>
                        <a:latin typeface="Calibri"/>
                      </a:endParaRPr>
                    </a:p>
                  </a:txBody>
                  <a:tcPr marL="9525" marR="9525" marT="9525" marB="0"/>
                </a:tc>
                <a:tc>
                  <a:txBody>
                    <a:bodyPr/>
                    <a:lstStyle/>
                    <a:p>
                      <a:pPr algn="ctr" fontAlgn="t"/>
                      <a:r>
                        <a:rPr lang="en-GB" sz="1100" u="none" strike="noStrike" dirty="0">
                          <a:effectLst/>
                        </a:rPr>
                        <a:t>Document Title</a:t>
                      </a:r>
                      <a:endParaRPr lang="en-GB" sz="1100" b="1" i="0" u="none" strike="noStrike" dirty="0">
                        <a:solidFill>
                          <a:srgbClr val="000000"/>
                        </a:solidFill>
                        <a:effectLst/>
                        <a:latin typeface="Calibri"/>
                      </a:endParaRPr>
                    </a:p>
                  </a:txBody>
                  <a:tcPr marL="9525" marR="9525" marT="9525" marB="0"/>
                </a:tc>
                <a:tc>
                  <a:txBody>
                    <a:bodyPr/>
                    <a:lstStyle/>
                    <a:p>
                      <a:pPr algn="ctr" fontAlgn="t"/>
                      <a:r>
                        <a:rPr lang="en-GB" sz="1100" u="none" strike="noStrike" dirty="0">
                          <a:effectLst/>
                        </a:rPr>
                        <a:t>Status / Comments</a:t>
                      </a:r>
                      <a:endParaRPr lang="en-GB" sz="1100" b="1" i="0" u="none" strike="noStrike" dirty="0">
                        <a:solidFill>
                          <a:srgbClr val="000000"/>
                        </a:solidFill>
                        <a:effectLst/>
                        <a:latin typeface="Calibri"/>
                      </a:endParaRPr>
                    </a:p>
                  </a:txBody>
                  <a:tcPr marL="9525" marR="9525" marT="9525" marB="0"/>
                </a:tc>
                <a:tc>
                  <a:txBody>
                    <a:bodyPr/>
                    <a:lstStyle/>
                    <a:p>
                      <a:pPr algn="ctr" fontAlgn="t"/>
                      <a:r>
                        <a:rPr lang="en-GB" sz="1100" u="none" strike="noStrike" dirty="0">
                          <a:effectLst/>
                        </a:rPr>
                        <a:t>Start and / or Target Publication Date</a:t>
                      </a:r>
                      <a:endParaRPr lang="en-GB" sz="1100" b="1" i="0" u="none" strike="noStrike" dirty="0">
                        <a:solidFill>
                          <a:srgbClr val="000000"/>
                        </a:solidFill>
                        <a:effectLst/>
                        <a:latin typeface="Calibri"/>
                      </a:endParaRPr>
                    </a:p>
                  </a:txBody>
                  <a:tcPr marL="9525" marR="9525" marT="9525" marB="0"/>
                </a:tc>
              </a:tr>
              <a:tr h="397046">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GB" sz="1100" u="none" strike="noStrike" dirty="0" smtClean="0">
                          <a:solidFill>
                            <a:schemeClr val="bg1"/>
                          </a:solidFill>
                          <a:effectLst/>
                        </a:rPr>
                        <a:t>SOIS APP</a:t>
                      </a:r>
                      <a:endParaRPr lang="en-GB" sz="1100" b="0" i="0" u="none" strike="noStrike" dirty="0" smtClean="0">
                        <a:solidFill>
                          <a:schemeClr val="bg1"/>
                        </a:solidFill>
                        <a:effectLst/>
                        <a:latin typeface="Calibri"/>
                      </a:endParaRPr>
                    </a:p>
                    <a:p>
                      <a:pPr algn="ctr" fontAlgn="t"/>
                      <a:endParaRPr lang="en-GB" sz="1100" b="0" i="0" u="none" strike="noStrike" dirty="0">
                        <a:solidFill>
                          <a:schemeClr val="bg1"/>
                        </a:solidFill>
                        <a:effectLst/>
                        <a:latin typeface="Calibri"/>
                      </a:endParaRPr>
                    </a:p>
                  </a:txBody>
                  <a:tcPr marL="9525" marR="9525" marT="9525" marB="0">
                    <a:solidFill>
                      <a:srgbClr val="E814F5"/>
                    </a:solidFill>
                  </a:tcPr>
                </a:tc>
                <a:tc>
                  <a:txBody>
                    <a:bodyPr/>
                    <a:lstStyle/>
                    <a:p>
                      <a:pPr algn="ctr" fontAlgn="t"/>
                      <a:r>
                        <a:rPr lang="en-GB" sz="1100" u="none" strike="noStrike" dirty="0" smtClean="0">
                          <a:solidFill>
                            <a:schemeClr val="bg1"/>
                          </a:solidFill>
                          <a:effectLst/>
                        </a:rPr>
                        <a:t>876.1</a:t>
                      </a:r>
                      <a:endParaRPr lang="en-GB" sz="1100" b="1" i="0" u="none" strike="noStrike" dirty="0">
                        <a:solidFill>
                          <a:schemeClr val="bg1"/>
                        </a:solidFill>
                        <a:effectLst/>
                        <a:latin typeface="Calibri"/>
                      </a:endParaRPr>
                    </a:p>
                  </a:txBody>
                  <a:tcPr marL="9525" marR="9525" marT="9525" marB="0">
                    <a:solidFill>
                      <a:srgbClr val="E814F5"/>
                    </a:solidFill>
                  </a:tcPr>
                </a:tc>
                <a:tc>
                  <a:txBody>
                    <a:bodyPr/>
                    <a:lstStyle/>
                    <a:p>
                      <a:pPr algn="l" fontAlgn="t"/>
                      <a:r>
                        <a:rPr lang="en-US" sz="1100" u="none" strike="noStrike" dirty="0" smtClean="0">
                          <a:solidFill>
                            <a:schemeClr val="bg1"/>
                          </a:solidFill>
                          <a:effectLst/>
                        </a:rPr>
                        <a:t>Specification for Dictionary of Terms for Electronic Data Sheets for Onboard Components</a:t>
                      </a:r>
                      <a:endParaRPr lang="en-US" sz="1100" u="none" strike="noStrike" dirty="0">
                        <a:solidFill>
                          <a:schemeClr val="bg1"/>
                        </a:solidFill>
                        <a:effectLst/>
                      </a:endParaRPr>
                    </a:p>
                  </a:txBody>
                  <a:tcPr marL="9525" marR="9525" marT="9525" marB="0">
                    <a:solidFill>
                      <a:srgbClr val="E814F5"/>
                    </a:solidFill>
                  </a:tcPr>
                </a:tc>
                <a:tc>
                  <a:txBody>
                    <a:bodyPr/>
                    <a:lstStyle/>
                    <a:p>
                      <a:pPr algn="l" fontAlgn="t"/>
                      <a:r>
                        <a:rPr lang="en-US" sz="1100" u="none" strike="noStrike" dirty="0" smtClean="0">
                          <a:solidFill>
                            <a:schemeClr val="bg1"/>
                          </a:solidFill>
                          <a:effectLst/>
                        </a:rPr>
                        <a:t>All RIDs from second review </a:t>
                      </a:r>
                      <a:r>
                        <a:rPr lang="en-US" sz="1100" u="none" strike="noStrike" dirty="0" err="1" smtClean="0">
                          <a:solidFill>
                            <a:schemeClr val="bg1"/>
                          </a:solidFill>
                          <a:effectLst/>
                        </a:rPr>
                        <a:t>dispositioned</a:t>
                      </a:r>
                      <a:r>
                        <a:rPr lang="en-US" sz="1100" u="none" strike="noStrike" dirty="0" smtClean="0">
                          <a:solidFill>
                            <a:schemeClr val="bg1"/>
                          </a:solidFill>
                          <a:effectLst/>
                        </a:rPr>
                        <a:t> and book updates complete</a:t>
                      </a:r>
                      <a:endParaRPr lang="en-US" sz="1100" u="none" strike="noStrike" dirty="0">
                        <a:solidFill>
                          <a:schemeClr val="bg1"/>
                        </a:solidFill>
                        <a:effectLst/>
                      </a:endParaRPr>
                    </a:p>
                  </a:txBody>
                  <a:tcPr marL="9525" marR="9525" marT="9525" marB="0">
                    <a:solidFill>
                      <a:srgbClr val="E814F5"/>
                    </a:solidFill>
                  </a:tcPr>
                </a:tc>
                <a:tc>
                  <a:txBody>
                    <a:bodyPr/>
                    <a:lstStyle/>
                    <a:p>
                      <a:pPr algn="l" fontAlgn="t"/>
                      <a:r>
                        <a:rPr lang="en-GB" sz="1100" u="none" strike="noStrike" dirty="0">
                          <a:solidFill>
                            <a:schemeClr val="bg1"/>
                          </a:solidFill>
                          <a:effectLst/>
                        </a:rPr>
                        <a:t>Start date   </a:t>
                      </a:r>
                      <a:r>
                        <a:rPr lang="en-GB" sz="1100" u="none" strike="noStrike" dirty="0" smtClean="0">
                          <a:solidFill>
                            <a:schemeClr val="bg1"/>
                          </a:solidFill>
                          <a:effectLst/>
                        </a:rPr>
                        <a:t>  23/04/2012</a:t>
                      </a:r>
                      <a:r>
                        <a:rPr lang="en-GB" sz="1100" u="none" strike="noStrike" dirty="0">
                          <a:solidFill>
                            <a:schemeClr val="bg1"/>
                          </a:solidFill>
                          <a:effectLst/>
                        </a:rPr>
                        <a:t/>
                      </a:r>
                      <a:br>
                        <a:rPr lang="en-GB" sz="1100" u="none" strike="noStrike" dirty="0">
                          <a:solidFill>
                            <a:schemeClr val="bg1"/>
                          </a:solidFill>
                          <a:effectLst/>
                        </a:rPr>
                      </a:br>
                      <a:r>
                        <a:rPr lang="en-GB" sz="1100" u="none" strike="noStrike" dirty="0">
                          <a:solidFill>
                            <a:schemeClr val="bg1"/>
                          </a:solidFill>
                          <a:effectLst/>
                        </a:rPr>
                        <a:t>End date      </a:t>
                      </a:r>
                      <a:r>
                        <a:rPr lang="en-GB" sz="1100" u="none" strike="noStrike" dirty="0" smtClean="0">
                          <a:solidFill>
                            <a:schemeClr val="bg1"/>
                          </a:solidFill>
                          <a:effectLst/>
                        </a:rPr>
                        <a:t>06/15/2018</a:t>
                      </a:r>
                      <a:endParaRPr lang="en-GB" sz="1100" b="0" i="0" u="none" strike="noStrike" dirty="0">
                        <a:solidFill>
                          <a:schemeClr val="bg1"/>
                        </a:solidFill>
                        <a:effectLst/>
                        <a:latin typeface="Calibri"/>
                      </a:endParaRPr>
                    </a:p>
                  </a:txBody>
                  <a:tcPr marL="9525" marR="9525" marT="9525" marB="0">
                    <a:solidFill>
                      <a:srgbClr val="E814F5"/>
                    </a:solidFill>
                  </a:tcPr>
                </a:tc>
              </a:tr>
              <a:tr h="198523">
                <a:tc>
                  <a:txBody>
                    <a:bodyPr/>
                    <a:lstStyle/>
                    <a:p>
                      <a:pPr algn="ctr" fontAlgn="t"/>
                      <a:r>
                        <a:rPr lang="en-GB" sz="1100" u="none" strike="noStrike" dirty="0" smtClean="0">
                          <a:solidFill>
                            <a:schemeClr val="bg1"/>
                          </a:solidFill>
                          <a:effectLst/>
                        </a:rPr>
                        <a:t>SOIS APP</a:t>
                      </a:r>
                      <a:endParaRPr lang="en-GB" sz="1100" b="0" i="0" u="none" strike="noStrike" dirty="0">
                        <a:solidFill>
                          <a:schemeClr val="bg1"/>
                        </a:solidFill>
                        <a:effectLst/>
                        <a:latin typeface="Calibri"/>
                      </a:endParaRPr>
                    </a:p>
                  </a:txBody>
                  <a:tcPr marL="9525" marR="9525" marT="9525" marB="0">
                    <a:solidFill>
                      <a:schemeClr val="accent2"/>
                    </a:solidFill>
                  </a:tcPr>
                </a:tc>
                <a:tc>
                  <a:txBody>
                    <a:bodyPr/>
                    <a:lstStyle/>
                    <a:p>
                      <a:pPr algn="ctr" fontAlgn="t"/>
                      <a:r>
                        <a:rPr lang="en-GB" sz="1100" u="none" strike="noStrike" dirty="0" smtClean="0">
                          <a:solidFill>
                            <a:schemeClr val="bg1"/>
                          </a:solidFill>
                          <a:effectLst/>
                        </a:rPr>
                        <a:t>870.1</a:t>
                      </a:r>
                      <a:endParaRPr lang="en-GB" sz="1100" b="0" i="0" u="none" strike="noStrike" dirty="0">
                        <a:solidFill>
                          <a:schemeClr val="bg1"/>
                        </a:solidFill>
                        <a:effectLst/>
                        <a:latin typeface="Calibri"/>
                      </a:endParaRPr>
                    </a:p>
                  </a:txBody>
                  <a:tcPr marL="9525" marR="9525" marT="9525" marB="0">
                    <a:solidFill>
                      <a:schemeClr val="accent2"/>
                    </a:solidFill>
                  </a:tcPr>
                </a:tc>
                <a:tc>
                  <a:txBody>
                    <a:bodyPr/>
                    <a:lstStyle/>
                    <a:p>
                      <a:pPr algn="l" fontAlgn="t"/>
                      <a:r>
                        <a:rPr lang="en-US" sz="1100" u="none" strike="noStrike" dirty="0" smtClean="0">
                          <a:solidFill>
                            <a:schemeClr val="bg1"/>
                          </a:solidFill>
                          <a:effectLst/>
                        </a:rPr>
                        <a:t>Electronic Data Sheets and Common Dictionary of Terms - Overview and Rationale</a:t>
                      </a:r>
                    </a:p>
                  </a:txBody>
                  <a:tcPr marL="9525" marR="9525" marT="9525" marB="0">
                    <a:solidFill>
                      <a:schemeClr val="accent2"/>
                    </a:solidFill>
                  </a:tcPr>
                </a:tc>
                <a:tc>
                  <a:txBody>
                    <a:bodyPr/>
                    <a:lstStyle/>
                    <a:p>
                      <a:pPr algn="l" fontAlgn="t"/>
                      <a:r>
                        <a:rPr lang="en-US" sz="1100" u="none" strike="noStrike" dirty="0" smtClean="0">
                          <a:solidFill>
                            <a:schemeClr val="bg1"/>
                          </a:solidFill>
                          <a:effectLst/>
                        </a:rPr>
                        <a:t>Draft being updated with user's guide information</a:t>
                      </a:r>
                      <a:endParaRPr lang="en-US" sz="1100" u="none" strike="noStrike" dirty="0">
                        <a:solidFill>
                          <a:schemeClr val="bg1"/>
                        </a:solidFill>
                        <a:effectLst/>
                      </a:endParaRPr>
                    </a:p>
                  </a:txBody>
                  <a:tcPr marL="9525" marR="9525" marT="9525" marB="0">
                    <a:solidFill>
                      <a:schemeClr val="accent2"/>
                    </a:solidFill>
                  </a:tcPr>
                </a:tc>
                <a:tc>
                  <a:txBody>
                    <a:bodyPr/>
                    <a:lstStyle/>
                    <a:p>
                      <a:pPr algn="l" fontAlgn="t"/>
                      <a:r>
                        <a:rPr lang="en-GB" sz="1100" u="none" strike="noStrike" dirty="0">
                          <a:solidFill>
                            <a:schemeClr val="bg1"/>
                          </a:solidFill>
                          <a:effectLst/>
                        </a:rPr>
                        <a:t>Start date    </a:t>
                      </a:r>
                      <a:r>
                        <a:rPr lang="en-GB" sz="1100" u="none" strike="noStrike" dirty="0" smtClean="0">
                          <a:solidFill>
                            <a:schemeClr val="bg1"/>
                          </a:solidFill>
                          <a:effectLst/>
                        </a:rPr>
                        <a:t> 05/02/2014</a:t>
                      </a:r>
                      <a:br>
                        <a:rPr lang="en-GB" sz="1100" u="none" strike="noStrike" dirty="0" smtClean="0">
                          <a:solidFill>
                            <a:schemeClr val="bg1"/>
                          </a:solidFill>
                          <a:effectLst/>
                        </a:rPr>
                      </a:br>
                      <a:r>
                        <a:rPr lang="en-GB" sz="1100" u="none" strike="noStrike" dirty="0" smtClean="0">
                          <a:solidFill>
                            <a:schemeClr val="bg1"/>
                          </a:solidFill>
                          <a:effectLst/>
                        </a:rPr>
                        <a:t>End </a:t>
                      </a:r>
                      <a:r>
                        <a:rPr lang="en-GB" sz="1100" u="none" strike="noStrike" dirty="0">
                          <a:solidFill>
                            <a:schemeClr val="bg1"/>
                          </a:solidFill>
                          <a:effectLst/>
                        </a:rPr>
                        <a:t>date      </a:t>
                      </a:r>
                      <a:r>
                        <a:rPr lang="en-GB" sz="1100" u="none" strike="noStrike" dirty="0" smtClean="0">
                          <a:solidFill>
                            <a:schemeClr val="bg1"/>
                          </a:solidFill>
                          <a:effectLst/>
                        </a:rPr>
                        <a:t>08/15/2017</a:t>
                      </a:r>
                      <a:endParaRPr lang="en-GB" sz="1100" b="0" i="0" u="none" strike="noStrike" dirty="0">
                        <a:solidFill>
                          <a:schemeClr val="bg1"/>
                        </a:solidFill>
                        <a:effectLst/>
                        <a:latin typeface="Calibri"/>
                      </a:endParaRPr>
                    </a:p>
                  </a:txBody>
                  <a:tcPr marL="9525" marR="9525" marT="9525" marB="0">
                    <a:solidFill>
                      <a:schemeClr val="accent2"/>
                    </a:solidFill>
                  </a:tcPr>
                </a:tc>
              </a:tr>
              <a:tr h="198523">
                <a:tc>
                  <a:txBody>
                    <a:bodyPr/>
                    <a:lstStyle/>
                    <a:p>
                      <a:pPr algn="ctr" fontAlgn="t"/>
                      <a:r>
                        <a:rPr lang="en-GB" sz="1100" u="none" strike="noStrike" dirty="0" smtClean="0">
                          <a:solidFill>
                            <a:schemeClr val="bg1"/>
                          </a:solidFill>
                          <a:effectLst/>
                        </a:rPr>
                        <a:t>SOIS APP</a:t>
                      </a:r>
                      <a:endParaRPr lang="en-GB" sz="1100" b="0" i="0" u="none" strike="noStrike" dirty="0">
                        <a:solidFill>
                          <a:schemeClr val="bg1"/>
                        </a:solidFill>
                        <a:effectLst/>
                        <a:latin typeface="Calibri"/>
                      </a:endParaRPr>
                    </a:p>
                  </a:txBody>
                  <a:tcPr marL="9525" marR="9525" marT="9525" marB="0">
                    <a:solidFill>
                      <a:srgbClr val="000099"/>
                    </a:solidFill>
                  </a:tcPr>
                </a:tc>
                <a:tc>
                  <a:txBody>
                    <a:bodyPr/>
                    <a:lstStyle/>
                    <a:p>
                      <a:pPr algn="ctr" fontAlgn="t"/>
                      <a:r>
                        <a:rPr lang="en-GB" sz="1100" u="none" strike="noStrike" dirty="0" smtClean="0">
                          <a:solidFill>
                            <a:schemeClr val="bg1"/>
                          </a:solidFill>
                          <a:effectLst/>
                        </a:rPr>
                        <a:t>876.0</a:t>
                      </a:r>
                      <a:endParaRPr lang="en-GB" sz="1100" b="0" i="0" u="none" strike="noStrike" dirty="0">
                        <a:solidFill>
                          <a:schemeClr val="bg1"/>
                        </a:solidFill>
                        <a:effectLst/>
                        <a:latin typeface="Calibri"/>
                      </a:endParaRPr>
                    </a:p>
                  </a:txBody>
                  <a:tcPr marL="9525" marR="9525" marT="9525" marB="0">
                    <a:solidFill>
                      <a:srgbClr val="000099"/>
                    </a:solidFill>
                  </a:tcPr>
                </a:tc>
                <a:tc>
                  <a:txBody>
                    <a:bodyPr/>
                    <a:lstStyle/>
                    <a:p>
                      <a:pPr algn="l" fontAlgn="t"/>
                      <a:r>
                        <a:rPr lang="en-US" sz="1100" u="none" strike="noStrike" dirty="0" smtClean="0">
                          <a:solidFill>
                            <a:schemeClr val="bg1"/>
                          </a:solidFill>
                          <a:effectLst/>
                          <a:latin typeface="+mn-lt"/>
                        </a:rPr>
                        <a:t>XML Specification for Electronic Data Sheets for Onboard Devices and Software Components</a:t>
                      </a:r>
                      <a:endParaRPr lang="en-US" sz="1100" u="none" strike="noStrike" dirty="0">
                        <a:solidFill>
                          <a:schemeClr val="bg1"/>
                        </a:solidFill>
                        <a:effectLst/>
                        <a:latin typeface="+mn-lt"/>
                      </a:endParaRPr>
                    </a:p>
                  </a:txBody>
                  <a:tcPr marL="9525" marR="9525" marT="9525" marB="0">
                    <a:solidFill>
                      <a:srgbClr val="000099"/>
                    </a:solidFill>
                  </a:tcPr>
                </a:tc>
                <a:tc>
                  <a:txBody>
                    <a:bodyPr/>
                    <a:lstStyle/>
                    <a:p>
                      <a:pPr algn="l" fontAlgn="t"/>
                      <a:r>
                        <a:rPr lang="en-GB" sz="1100" u="none" strike="noStrike" dirty="0" smtClean="0">
                          <a:solidFill>
                            <a:schemeClr val="bg1"/>
                          </a:solidFill>
                          <a:effectLst/>
                          <a:latin typeface="+mn-lt"/>
                        </a:rPr>
                        <a:t>Book complete but awaiting interoperability testing, </a:t>
                      </a:r>
                      <a:r>
                        <a:rPr lang="en-GB" sz="1100" b="0" i="0" u="none" strike="noStrike" dirty="0" smtClean="0">
                          <a:solidFill>
                            <a:schemeClr val="bg1"/>
                          </a:solidFill>
                          <a:effectLst/>
                          <a:latin typeface="+mn-lt"/>
                        </a:rPr>
                        <a:t>ESA</a:t>
                      </a:r>
                      <a:r>
                        <a:rPr lang="en-GB" sz="1100" b="0" i="0" u="none" strike="noStrike" baseline="0" dirty="0" smtClean="0">
                          <a:solidFill>
                            <a:schemeClr val="bg1"/>
                          </a:solidFill>
                          <a:effectLst/>
                          <a:latin typeface="+mn-lt"/>
                        </a:rPr>
                        <a:t> resources not available until FY18</a:t>
                      </a:r>
                      <a:endParaRPr lang="en-GB" sz="1100" b="0" i="0" u="none" strike="noStrike" dirty="0">
                        <a:solidFill>
                          <a:schemeClr val="bg1"/>
                        </a:solidFill>
                        <a:effectLst/>
                        <a:latin typeface="+mn-lt"/>
                      </a:endParaRPr>
                    </a:p>
                  </a:txBody>
                  <a:tcPr marL="9525" marR="9525" marT="9525" marB="0">
                    <a:solidFill>
                      <a:srgbClr val="000099"/>
                    </a:solidFill>
                  </a:tcPr>
                </a:tc>
                <a:tc>
                  <a:txBody>
                    <a:bodyPr/>
                    <a:lstStyle/>
                    <a:p>
                      <a:pPr algn="l" fontAlgn="t"/>
                      <a:r>
                        <a:rPr lang="en-GB" sz="1100" u="none" strike="noStrike" dirty="0">
                          <a:solidFill>
                            <a:schemeClr val="bg1"/>
                          </a:solidFill>
                          <a:effectLst/>
                        </a:rPr>
                        <a:t>Start date    </a:t>
                      </a:r>
                      <a:r>
                        <a:rPr lang="en-GB" sz="1100" u="none" strike="noStrike" dirty="0" smtClean="0">
                          <a:solidFill>
                            <a:schemeClr val="bg1"/>
                          </a:solidFill>
                          <a:effectLst/>
                        </a:rPr>
                        <a:t> 09/01/2012</a:t>
                      </a:r>
                    </a:p>
                    <a:p>
                      <a:pPr algn="l" fontAlgn="t"/>
                      <a:r>
                        <a:rPr lang="en-GB" sz="1100" u="none" strike="noStrike" dirty="0" smtClean="0">
                          <a:solidFill>
                            <a:schemeClr val="bg1"/>
                          </a:solidFill>
                          <a:effectLst/>
                        </a:rPr>
                        <a:t>End </a:t>
                      </a:r>
                      <a:r>
                        <a:rPr lang="en-GB" sz="1100" u="none" strike="noStrike" dirty="0">
                          <a:solidFill>
                            <a:schemeClr val="bg1"/>
                          </a:solidFill>
                          <a:effectLst/>
                        </a:rPr>
                        <a:t>date      </a:t>
                      </a:r>
                      <a:r>
                        <a:rPr lang="en-GB" sz="1100" u="none" strike="noStrike" dirty="0" smtClean="0">
                          <a:solidFill>
                            <a:schemeClr val="bg1"/>
                          </a:solidFill>
                          <a:effectLst/>
                        </a:rPr>
                        <a:t>06/15/2018</a:t>
                      </a:r>
                      <a:endParaRPr lang="en-GB" sz="1100" b="0" i="0" u="none" strike="noStrike" dirty="0">
                        <a:solidFill>
                          <a:schemeClr val="bg1"/>
                        </a:solidFill>
                        <a:effectLst/>
                        <a:latin typeface="Calibri"/>
                      </a:endParaRPr>
                    </a:p>
                  </a:txBody>
                  <a:tcPr marL="9525" marR="9525" marT="9525" marB="0">
                    <a:solidFill>
                      <a:srgbClr val="000099"/>
                    </a:solidFill>
                  </a:tcPr>
                </a:tc>
              </a:tr>
              <a:tr h="198523">
                <a:tc>
                  <a:txBody>
                    <a:bodyPr/>
                    <a:lstStyle/>
                    <a:p>
                      <a:pPr algn="ctr" fontAlgn="t"/>
                      <a:r>
                        <a:rPr lang="en-GB" sz="1100" u="none" strike="noStrike" dirty="0" smtClean="0">
                          <a:solidFill>
                            <a:schemeClr val="bg1"/>
                          </a:solidFill>
                          <a:effectLst/>
                        </a:rPr>
                        <a:t>SOIS APP</a:t>
                      </a:r>
                      <a:endParaRPr lang="en-GB" sz="1100" b="0" i="0" u="none" strike="noStrike" dirty="0">
                        <a:solidFill>
                          <a:schemeClr val="bg1"/>
                        </a:solidFill>
                        <a:effectLst/>
                        <a:latin typeface="Calibri"/>
                      </a:endParaRPr>
                    </a:p>
                  </a:txBody>
                  <a:tcPr marL="9525" marR="9525" marT="9525" marB="0">
                    <a:solidFill>
                      <a:srgbClr val="FF9900"/>
                    </a:solidFill>
                  </a:tcPr>
                </a:tc>
                <a:tc>
                  <a:txBody>
                    <a:bodyPr/>
                    <a:lstStyle/>
                    <a:p>
                      <a:pPr algn="ctr" fontAlgn="t"/>
                      <a:endParaRPr lang="en-GB" sz="1100" b="0" i="0" u="none" strike="noStrike" dirty="0">
                        <a:solidFill>
                          <a:srgbClr val="000000"/>
                        </a:solidFill>
                        <a:effectLst/>
                        <a:latin typeface="Calibri"/>
                      </a:endParaRPr>
                    </a:p>
                  </a:txBody>
                  <a:tcPr marL="9525" marR="9525" marT="9525" marB="0">
                    <a:solidFill>
                      <a:srgbClr val="FF9900"/>
                    </a:solidFill>
                  </a:tcPr>
                </a:tc>
                <a:tc>
                  <a:txBody>
                    <a:bodyPr/>
                    <a:lstStyle/>
                    <a:p>
                      <a:pPr algn="l" fontAlgn="t"/>
                      <a:r>
                        <a:rPr lang="en-US" sz="1100" u="none" strike="noStrike" dirty="0" smtClean="0">
                          <a:effectLst/>
                        </a:rPr>
                        <a:t>CAST Flight Software as a CCSDS Onboard Reference Architecture</a:t>
                      </a:r>
                      <a:endParaRPr lang="en-US" sz="1100" u="none" strike="noStrike" dirty="0">
                        <a:effectLst/>
                      </a:endParaRPr>
                    </a:p>
                  </a:txBody>
                  <a:tcPr marL="9525" marR="9525" marT="9525" marB="0">
                    <a:solidFill>
                      <a:srgbClr val="FF9900"/>
                    </a:solidFill>
                  </a:tcPr>
                </a:tc>
                <a:tc>
                  <a:txBody>
                    <a:bodyPr/>
                    <a:lstStyle/>
                    <a:p>
                      <a:pPr algn="l" fontAlgn="t"/>
                      <a:r>
                        <a:rPr lang="en-GB" sz="1100" u="none" strike="noStrike" dirty="0" smtClean="0">
                          <a:effectLst/>
                        </a:rPr>
                        <a:t>2</a:t>
                      </a:r>
                      <a:r>
                        <a:rPr lang="en-GB" sz="1100" u="none" strike="noStrike" baseline="30000" dirty="0" smtClean="0">
                          <a:effectLst/>
                        </a:rPr>
                        <a:t>nd</a:t>
                      </a:r>
                      <a:r>
                        <a:rPr lang="en-GB" sz="1100" u="none" strike="noStrike" dirty="0" smtClean="0">
                          <a:effectLst/>
                        </a:rPr>
                        <a:t> Draft</a:t>
                      </a:r>
                      <a:r>
                        <a:rPr lang="en-GB" sz="1100" u="none" strike="noStrike" baseline="0" dirty="0" smtClean="0">
                          <a:effectLst/>
                        </a:rPr>
                        <a:t> complete and in review within WG</a:t>
                      </a:r>
                      <a:endParaRPr lang="en-GB" sz="1100" b="0" i="0" u="none" strike="noStrike" dirty="0">
                        <a:solidFill>
                          <a:srgbClr val="000000"/>
                        </a:solidFill>
                        <a:effectLst/>
                        <a:latin typeface="Calibri"/>
                      </a:endParaRPr>
                    </a:p>
                  </a:txBody>
                  <a:tcPr marL="9525" marR="9525" marT="9525" marB="0">
                    <a:solidFill>
                      <a:srgbClr val="FF9900"/>
                    </a:solidFill>
                  </a:tcPr>
                </a:tc>
                <a:tc>
                  <a:txBody>
                    <a:bodyPr/>
                    <a:lstStyle/>
                    <a:p>
                      <a:pPr algn="l" fontAlgn="t"/>
                      <a:r>
                        <a:rPr lang="en-GB" sz="1100" u="none" strike="noStrike" dirty="0">
                          <a:effectLst/>
                        </a:rPr>
                        <a:t>Start date    </a:t>
                      </a:r>
                      <a:r>
                        <a:rPr lang="en-GB" sz="1100" u="none" strike="noStrike" dirty="0" smtClean="0">
                          <a:effectLst/>
                        </a:rPr>
                        <a:t> 01/04/2016</a:t>
                      </a:r>
                    </a:p>
                    <a:p>
                      <a:pPr algn="l" fontAlgn="t"/>
                      <a:r>
                        <a:rPr lang="en-GB" sz="1100" u="none" strike="noStrike" dirty="0" smtClean="0">
                          <a:effectLst/>
                        </a:rPr>
                        <a:t>End </a:t>
                      </a:r>
                      <a:r>
                        <a:rPr lang="en-GB" sz="1100" u="none" strike="noStrike" dirty="0">
                          <a:effectLst/>
                        </a:rPr>
                        <a:t>date      </a:t>
                      </a:r>
                      <a:r>
                        <a:rPr lang="en-GB" sz="1100" u="none" strike="noStrike" dirty="0" smtClean="0">
                          <a:effectLst/>
                        </a:rPr>
                        <a:t>15/08/2017</a:t>
                      </a:r>
                      <a:endParaRPr lang="en-GB" sz="1100" b="0" i="0" u="none" strike="noStrike" dirty="0">
                        <a:solidFill>
                          <a:srgbClr val="000000"/>
                        </a:solidFill>
                        <a:effectLst/>
                        <a:latin typeface="Calibri"/>
                      </a:endParaRPr>
                    </a:p>
                  </a:txBody>
                  <a:tcPr marL="9525" marR="9525" marT="9525" marB="0">
                    <a:solidFill>
                      <a:srgbClr val="FF9900"/>
                    </a:solidFill>
                  </a:tcPr>
                </a:tc>
              </a:tr>
              <a:tr h="203486">
                <a:tc>
                  <a:txBody>
                    <a:bodyPr/>
                    <a:lstStyle/>
                    <a:p>
                      <a:pPr algn="ctr" fontAlgn="t"/>
                      <a:r>
                        <a:rPr lang="en-GB" sz="1100" u="none" strike="noStrike" dirty="0" smtClean="0">
                          <a:solidFill>
                            <a:schemeClr val="bg1"/>
                          </a:solidFill>
                          <a:effectLst/>
                        </a:rPr>
                        <a:t>SOIS APP</a:t>
                      </a:r>
                      <a:endParaRPr lang="en-GB" sz="1100" b="0" i="0" u="none" strike="noStrike" dirty="0">
                        <a:solidFill>
                          <a:schemeClr val="bg1"/>
                        </a:solidFill>
                        <a:effectLst/>
                        <a:latin typeface="Calibri"/>
                      </a:endParaRPr>
                    </a:p>
                  </a:txBody>
                  <a:tcPr marL="9525" marR="9525" marT="9525" marB="0">
                    <a:solidFill>
                      <a:srgbClr val="FF9900"/>
                    </a:solidFill>
                  </a:tcPr>
                </a:tc>
                <a:tc>
                  <a:txBody>
                    <a:bodyPr/>
                    <a:lstStyle/>
                    <a:p>
                      <a:pPr algn="ctr" fontAlgn="t"/>
                      <a:endParaRPr lang="en-GB" sz="1100" b="0" i="0" u="none" strike="noStrike" dirty="0">
                        <a:solidFill>
                          <a:srgbClr val="000000"/>
                        </a:solidFill>
                        <a:effectLst/>
                        <a:latin typeface="Calibri"/>
                      </a:endParaRPr>
                    </a:p>
                  </a:txBody>
                  <a:tcPr marL="9525" marR="9525" marT="9525" marB="0">
                    <a:solidFill>
                      <a:srgbClr val="FF9900"/>
                    </a:solidFill>
                  </a:tcPr>
                </a:tc>
                <a:tc>
                  <a:txBody>
                    <a:bodyPr/>
                    <a:lstStyle/>
                    <a:p>
                      <a:pPr algn="l" fontAlgn="t"/>
                      <a:r>
                        <a:rPr lang="en-US" sz="1100" u="none" strike="noStrike" dirty="0" smtClean="0">
                          <a:effectLst/>
                        </a:rPr>
                        <a:t>NASA core Flight System (cFS) as a CCSDS Onboard Reference Architecture</a:t>
                      </a:r>
                      <a:endParaRPr lang="en-US" sz="1100" u="none" strike="noStrike" dirty="0">
                        <a:effectLst/>
                      </a:endParaRPr>
                    </a:p>
                  </a:txBody>
                  <a:tcPr marL="9525" marR="9525" marT="9525" marB="0">
                    <a:solidFill>
                      <a:srgbClr val="FF9900"/>
                    </a:solidFill>
                  </a:tcPr>
                </a:tc>
                <a:tc>
                  <a:txBody>
                    <a:bodyPr/>
                    <a:lstStyle/>
                    <a:p>
                      <a:pPr algn="l" fontAlgn="t"/>
                      <a:r>
                        <a:rPr lang="en-GB" sz="1100" u="none" strike="noStrike" dirty="0" smtClean="0">
                          <a:effectLst/>
                        </a:rPr>
                        <a:t>On-going,</a:t>
                      </a:r>
                      <a:r>
                        <a:rPr lang="en-GB" sz="1100" u="none" strike="noStrike" baseline="0" dirty="0" smtClean="0">
                          <a:effectLst/>
                        </a:rPr>
                        <a:t> but slow progress due to resource availability</a:t>
                      </a:r>
                      <a:endParaRPr lang="en-GB" sz="1100" b="0" i="0" u="none" strike="noStrike" dirty="0">
                        <a:solidFill>
                          <a:srgbClr val="000000"/>
                        </a:solidFill>
                        <a:effectLst/>
                        <a:latin typeface="Calibri"/>
                      </a:endParaRPr>
                    </a:p>
                  </a:txBody>
                  <a:tcPr marL="9525" marR="9525" marT="9525" marB="0">
                    <a:solidFill>
                      <a:srgbClr val="FF9900"/>
                    </a:solidFill>
                  </a:tcPr>
                </a:tc>
                <a:tc>
                  <a:txBody>
                    <a:bodyPr/>
                    <a:lstStyle/>
                    <a:p>
                      <a:pPr algn="l" fontAlgn="t"/>
                      <a:r>
                        <a:rPr lang="en-GB" sz="1100" u="none" strike="noStrike" dirty="0">
                          <a:effectLst/>
                        </a:rPr>
                        <a:t>Start date    </a:t>
                      </a:r>
                      <a:r>
                        <a:rPr lang="en-GB" sz="1100" u="none" strike="noStrike" dirty="0" smtClean="0">
                          <a:effectLst/>
                        </a:rPr>
                        <a:t>04/01/2016</a:t>
                      </a:r>
                      <a:r>
                        <a:rPr lang="en-GB" sz="1100" u="none" strike="noStrike" dirty="0">
                          <a:effectLst/>
                        </a:rPr>
                        <a:t/>
                      </a:r>
                      <a:br>
                        <a:rPr lang="en-GB" sz="1100" u="none" strike="noStrike" dirty="0">
                          <a:effectLst/>
                        </a:rPr>
                      </a:br>
                      <a:r>
                        <a:rPr lang="en-GB" sz="1100" u="none" strike="noStrike" dirty="0">
                          <a:effectLst/>
                        </a:rPr>
                        <a:t>End date      </a:t>
                      </a:r>
                      <a:r>
                        <a:rPr lang="en-GB" sz="1100" u="none" strike="noStrike" dirty="0" smtClean="0">
                          <a:effectLst/>
                        </a:rPr>
                        <a:t>03/15/2018</a:t>
                      </a:r>
                      <a:endParaRPr lang="en-GB" sz="1100" b="0" i="0" u="none" strike="noStrike" dirty="0">
                        <a:solidFill>
                          <a:srgbClr val="000000"/>
                        </a:solidFill>
                        <a:effectLst/>
                        <a:latin typeface="Calibri"/>
                      </a:endParaRPr>
                    </a:p>
                  </a:txBody>
                  <a:tcPr marL="9525" marR="9525" marT="9525" marB="0">
                    <a:solidFill>
                      <a:srgbClr val="FF9900"/>
                    </a:solidFill>
                  </a:tcPr>
                </a:tc>
              </a:tr>
            </a:tbl>
          </a:graphicData>
        </a:graphic>
      </p:graphicFrame>
      <p:graphicFrame>
        <p:nvGraphicFramePr>
          <p:cNvPr id="7" name="Table 6"/>
          <p:cNvGraphicFramePr>
            <a:graphicFrameLocks noGrp="1"/>
          </p:cNvGraphicFramePr>
          <p:nvPr>
            <p:extLst/>
          </p:nvPr>
        </p:nvGraphicFramePr>
        <p:xfrm>
          <a:off x="366035" y="3368030"/>
          <a:ext cx="8447591" cy="689610"/>
        </p:xfrm>
        <a:graphic>
          <a:graphicData uri="http://schemas.openxmlformats.org/drawingml/2006/table">
            <a:tbl>
              <a:tblPr>
                <a:tableStyleId>{5C22544A-7EE6-4342-B048-85BDC9FD1C3A}</a:tableStyleId>
              </a:tblPr>
              <a:tblGrid>
                <a:gridCol w="889631"/>
                <a:gridCol w="638515"/>
                <a:gridCol w="2580663"/>
                <a:gridCol w="2568811"/>
                <a:gridCol w="1769971"/>
              </a:tblGrid>
              <a:tr h="203486">
                <a:tc>
                  <a:txBody>
                    <a:bodyPr/>
                    <a:lstStyle/>
                    <a:p>
                      <a:pPr algn="ctr" fontAlgn="t"/>
                      <a:r>
                        <a:rPr lang="en-GB" sz="1100" u="none" strike="noStrike" dirty="0">
                          <a:effectLst/>
                        </a:rPr>
                        <a:t>Area and WG name</a:t>
                      </a:r>
                      <a:endParaRPr lang="en-GB" sz="1100" b="1" i="0" u="none" strike="noStrike" dirty="0">
                        <a:solidFill>
                          <a:srgbClr val="000000"/>
                        </a:solidFill>
                        <a:effectLst/>
                        <a:latin typeface="Calibri"/>
                      </a:endParaRPr>
                    </a:p>
                  </a:txBody>
                  <a:tcPr marL="9525" marR="9525" marT="9525" marB="0"/>
                </a:tc>
                <a:tc>
                  <a:txBody>
                    <a:bodyPr/>
                    <a:lstStyle/>
                    <a:p>
                      <a:pPr algn="ctr" fontAlgn="t"/>
                      <a:r>
                        <a:rPr lang="en-GB" sz="1100" u="none" strike="noStrike">
                          <a:effectLst/>
                        </a:rPr>
                        <a:t>CCSDS Ref Nr</a:t>
                      </a:r>
                      <a:endParaRPr lang="en-GB" sz="1100" b="1" i="0" u="none" strike="noStrike">
                        <a:solidFill>
                          <a:srgbClr val="000000"/>
                        </a:solidFill>
                        <a:effectLst/>
                        <a:latin typeface="Calibri"/>
                      </a:endParaRPr>
                    </a:p>
                  </a:txBody>
                  <a:tcPr marL="9525" marR="9525" marT="9525" marB="0"/>
                </a:tc>
                <a:tc>
                  <a:txBody>
                    <a:bodyPr/>
                    <a:lstStyle/>
                    <a:p>
                      <a:pPr algn="ctr" fontAlgn="t"/>
                      <a:r>
                        <a:rPr lang="en-GB" sz="1100" u="none" strike="noStrike" dirty="0">
                          <a:effectLst/>
                        </a:rPr>
                        <a:t>Document Title</a:t>
                      </a:r>
                      <a:endParaRPr lang="en-GB" sz="1100" b="1" i="0" u="none" strike="noStrike" dirty="0">
                        <a:solidFill>
                          <a:srgbClr val="000000"/>
                        </a:solidFill>
                        <a:effectLst/>
                        <a:latin typeface="Calibri"/>
                      </a:endParaRPr>
                    </a:p>
                  </a:txBody>
                  <a:tcPr marL="9525" marR="9525" marT="9525" marB="0"/>
                </a:tc>
                <a:tc>
                  <a:txBody>
                    <a:bodyPr/>
                    <a:lstStyle/>
                    <a:p>
                      <a:pPr algn="ctr" fontAlgn="t"/>
                      <a:r>
                        <a:rPr lang="en-GB" sz="1100" u="none" strike="noStrike" dirty="0">
                          <a:effectLst/>
                        </a:rPr>
                        <a:t>Status / Comments</a:t>
                      </a:r>
                      <a:endParaRPr lang="en-GB" sz="1100" b="1" i="0" u="none" strike="noStrike" dirty="0">
                        <a:solidFill>
                          <a:srgbClr val="000000"/>
                        </a:solidFill>
                        <a:effectLst/>
                        <a:latin typeface="Calibri"/>
                      </a:endParaRPr>
                    </a:p>
                  </a:txBody>
                  <a:tcPr marL="9525" marR="9525" marT="9525" marB="0"/>
                </a:tc>
                <a:tc>
                  <a:txBody>
                    <a:bodyPr/>
                    <a:lstStyle/>
                    <a:p>
                      <a:pPr algn="ctr" fontAlgn="t"/>
                      <a:r>
                        <a:rPr lang="en-GB" sz="1100" u="none" strike="noStrike">
                          <a:effectLst/>
                        </a:rPr>
                        <a:t>Start and / or Target Publication Date</a:t>
                      </a:r>
                      <a:endParaRPr lang="en-GB" sz="1100" b="1" i="0" u="none" strike="noStrike">
                        <a:solidFill>
                          <a:srgbClr val="000000"/>
                        </a:solidFill>
                        <a:effectLst/>
                        <a:latin typeface="Calibri"/>
                      </a:endParaRPr>
                    </a:p>
                  </a:txBody>
                  <a:tcPr marL="9525" marR="9525" marT="9525" marB="0"/>
                </a:tc>
              </a:tr>
              <a:tr h="198523">
                <a:tc>
                  <a:txBody>
                    <a:bodyPr/>
                    <a:lstStyle/>
                    <a:p>
                      <a:pPr algn="ctr" fontAlgn="t"/>
                      <a:r>
                        <a:rPr lang="en-GB" sz="1100" u="none" strike="noStrike" dirty="0" smtClean="0">
                          <a:solidFill>
                            <a:schemeClr val="bg1"/>
                          </a:solidFill>
                          <a:effectLst/>
                        </a:rPr>
                        <a:t>SOIS-WIR</a:t>
                      </a:r>
                      <a:endParaRPr lang="en-GB" sz="1100" b="0" i="0" u="none" strike="noStrike" dirty="0">
                        <a:solidFill>
                          <a:schemeClr val="bg1"/>
                        </a:solidFill>
                        <a:effectLst/>
                        <a:latin typeface="Calibri"/>
                      </a:endParaRPr>
                    </a:p>
                  </a:txBody>
                  <a:tcPr marL="9525" marR="9525" marT="9525" marB="0">
                    <a:solidFill>
                      <a:srgbClr val="000099"/>
                    </a:solidFill>
                  </a:tcPr>
                </a:tc>
                <a:tc>
                  <a:txBody>
                    <a:bodyPr/>
                    <a:lstStyle/>
                    <a:p>
                      <a:pPr algn="ctr" fontAlgn="t"/>
                      <a:r>
                        <a:rPr lang="en-GB" sz="1100" b="0" i="0" u="none" strike="noStrike" dirty="0" smtClean="0">
                          <a:solidFill>
                            <a:schemeClr val="bg1"/>
                          </a:solidFill>
                          <a:effectLst/>
                          <a:latin typeface="+mn-lt"/>
                        </a:rPr>
                        <a:t>881.1</a:t>
                      </a:r>
                      <a:endParaRPr lang="en-GB" sz="1100" b="0" i="0" u="none" strike="noStrike" dirty="0">
                        <a:solidFill>
                          <a:schemeClr val="bg1"/>
                        </a:solidFill>
                        <a:effectLst/>
                        <a:latin typeface="Calibri"/>
                      </a:endParaRPr>
                    </a:p>
                  </a:txBody>
                  <a:tcPr marL="9525" marR="9525" marT="9525" marB="0">
                    <a:solidFill>
                      <a:srgbClr val="000099"/>
                    </a:solidFill>
                  </a:tcPr>
                </a:tc>
                <a:tc>
                  <a:txBody>
                    <a:bodyPr/>
                    <a:lstStyle/>
                    <a:p>
                      <a:pPr algn="l" fontAlgn="t"/>
                      <a:r>
                        <a:rPr lang="en-GB" sz="1100" b="0" i="0" u="none" strike="noStrike" dirty="0" smtClean="0">
                          <a:solidFill>
                            <a:schemeClr val="bg1"/>
                          </a:solidFill>
                          <a:effectLst/>
                          <a:latin typeface="Calibri"/>
                        </a:rPr>
                        <a:t>RFID Tag Encoding Specification</a:t>
                      </a:r>
                      <a:endParaRPr lang="en-GB" sz="1100" b="0" i="0" u="none" strike="noStrike" dirty="0">
                        <a:solidFill>
                          <a:schemeClr val="bg1"/>
                        </a:solidFill>
                        <a:effectLst/>
                        <a:latin typeface="Calibri"/>
                      </a:endParaRPr>
                    </a:p>
                  </a:txBody>
                  <a:tcPr marL="9525" marR="9525" marT="9525" marB="0">
                    <a:solidFill>
                      <a:srgbClr val="000099"/>
                    </a:solidFill>
                  </a:tcPr>
                </a:tc>
                <a:tc>
                  <a:txBody>
                    <a:bodyPr/>
                    <a:lstStyle/>
                    <a:p>
                      <a:pPr algn="l" fontAlgn="t"/>
                      <a:r>
                        <a:rPr lang="en-GB" sz="1100" u="none" strike="noStrike" dirty="0" smtClean="0">
                          <a:solidFill>
                            <a:schemeClr val="bg1"/>
                          </a:solidFill>
                          <a:effectLst/>
                        </a:rPr>
                        <a:t>Secretariat Document Processing 2</a:t>
                      </a:r>
                      <a:endParaRPr lang="en-GB" sz="1100" b="0" i="0" u="none" strike="noStrike" dirty="0">
                        <a:solidFill>
                          <a:schemeClr val="bg1"/>
                        </a:solidFill>
                        <a:effectLst/>
                        <a:latin typeface="Calibri"/>
                      </a:endParaRPr>
                    </a:p>
                  </a:txBody>
                  <a:tcPr marL="9525" marR="9525" marT="9525" marB="0">
                    <a:solidFill>
                      <a:srgbClr val="000099"/>
                    </a:solidFill>
                  </a:tcPr>
                </a:tc>
                <a:tc>
                  <a:txBody>
                    <a:bodyPr/>
                    <a:lstStyle/>
                    <a:p>
                      <a:pPr algn="l" fontAlgn="t"/>
                      <a:r>
                        <a:rPr lang="en-GB" sz="1100" u="none" strike="noStrike" dirty="0">
                          <a:solidFill>
                            <a:schemeClr val="bg1"/>
                          </a:solidFill>
                          <a:effectLst/>
                        </a:rPr>
                        <a:t>Start date    </a:t>
                      </a:r>
                      <a:r>
                        <a:rPr lang="en-GB" sz="1100" u="none" strike="noStrike" dirty="0" smtClean="0">
                          <a:solidFill>
                            <a:schemeClr val="bg1"/>
                          </a:solidFill>
                          <a:effectLst/>
                        </a:rPr>
                        <a:t> 01/08/2014</a:t>
                      </a:r>
                      <a:r>
                        <a:rPr lang="en-GB" sz="1100" u="none" strike="noStrike" dirty="0">
                          <a:solidFill>
                            <a:schemeClr val="bg1"/>
                          </a:solidFill>
                          <a:effectLst/>
                        </a:rPr>
                        <a:t/>
                      </a:r>
                      <a:br>
                        <a:rPr lang="en-GB" sz="1100" u="none" strike="noStrike" dirty="0">
                          <a:solidFill>
                            <a:schemeClr val="bg1"/>
                          </a:solidFill>
                          <a:effectLst/>
                        </a:rPr>
                      </a:br>
                      <a:r>
                        <a:rPr lang="en-GB" sz="1100" u="none" strike="noStrike" dirty="0">
                          <a:solidFill>
                            <a:schemeClr val="bg1"/>
                          </a:solidFill>
                          <a:effectLst/>
                        </a:rPr>
                        <a:t>End date      </a:t>
                      </a:r>
                      <a:r>
                        <a:rPr lang="en-GB" sz="1100" u="none" strike="noStrike" dirty="0" smtClean="0">
                          <a:solidFill>
                            <a:schemeClr val="bg1"/>
                          </a:solidFill>
                          <a:effectLst/>
                        </a:rPr>
                        <a:t>01/10//2017</a:t>
                      </a:r>
                      <a:endParaRPr lang="en-GB" sz="1100" b="0" i="0" u="none" strike="noStrike" dirty="0">
                        <a:solidFill>
                          <a:schemeClr val="bg1"/>
                        </a:solidFill>
                        <a:effectLst/>
                        <a:latin typeface="Calibri"/>
                      </a:endParaRPr>
                    </a:p>
                  </a:txBody>
                  <a:tcPr marL="9525" marR="9525" marT="9525" marB="0">
                    <a:solidFill>
                      <a:srgbClr val="000099"/>
                    </a:solidFill>
                  </a:tcPr>
                </a:tc>
              </a:tr>
            </a:tbl>
          </a:graphicData>
        </a:graphic>
      </p:graphicFrame>
      <p:graphicFrame>
        <p:nvGraphicFramePr>
          <p:cNvPr id="8" name="Table 7"/>
          <p:cNvGraphicFramePr>
            <a:graphicFrameLocks noGrp="1"/>
          </p:cNvGraphicFramePr>
          <p:nvPr>
            <p:extLst/>
          </p:nvPr>
        </p:nvGraphicFramePr>
        <p:xfrm>
          <a:off x="347450" y="4312315"/>
          <a:ext cx="8461301" cy="2121071"/>
        </p:xfrm>
        <a:graphic>
          <a:graphicData uri="http://schemas.openxmlformats.org/drawingml/2006/table">
            <a:tbl>
              <a:tblPr>
                <a:tableStyleId>{5C22544A-7EE6-4342-B048-85BDC9FD1C3A}</a:tableStyleId>
              </a:tblPr>
              <a:tblGrid>
                <a:gridCol w="891075"/>
                <a:gridCol w="639551"/>
                <a:gridCol w="2584851"/>
                <a:gridCol w="2572980"/>
                <a:gridCol w="1772844"/>
              </a:tblGrid>
              <a:tr h="203486">
                <a:tc>
                  <a:txBody>
                    <a:bodyPr/>
                    <a:lstStyle/>
                    <a:p>
                      <a:pPr algn="ctr" fontAlgn="t"/>
                      <a:r>
                        <a:rPr lang="en-GB" sz="1100" u="none" strike="noStrike" dirty="0">
                          <a:effectLst/>
                        </a:rPr>
                        <a:t>Area and WG name</a:t>
                      </a:r>
                      <a:endParaRPr lang="en-GB" sz="1100" b="1" i="0" u="none" strike="noStrike" dirty="0">
                        <a:solidFill>
                          <a:srgbClr val="000000"/>
                        </a:solidFill>
                        <a:effectLst/>
                        <a:latin typeface="Calibri"/>
                      </a:endParaRPr>
                    </a:p>
                  </a:txBody>
                  <a:tcPr marL="9525" marR="9525" marT="9525" marB="0"/>
                </a:tc>
                <a:tc>
                  <a:txBody>
                    <a:bodyPr/>
                    <a:lstStyle/>
                    <a:p>
                      <a:pPr algn="ctr" fontAlgn="t"/>
                      <a:r>
                        <a:rPr lang="en-GB" sz="1100" u="none" strike="noStrike">
                          <a:effectLst/>
                        </a:rPr>
                        <a:t>CCSDS Ref Nr</a:t>
                      </a:r>
                      <a:endParaRPr lang="en-GB" sz="1100" b="1" i="0" u="none" strike="noStrike">
                        <a:solidFill>
                          <a:srgbClr val="000000"/>
                        </a:solidFill>
                        <a:effectLst/>
                        <a:latin typeface="Calibri"/>
                      </a:endParaRPr>
                    </a:p>
                  </a:txBody>
                  <a:tcPr marL="9525" marR="9525" marT="9525" marB="0"/>
                </a:tc>
                <a:tc>
                  <a:txBody>
                    <a:bodyPr/>
                    <a:lstStyle/>
                    <a:p>
                      <a:pPr algn="ctr" fontAlgn="t"/>
                      <a:r>
                        <a:rPr lang="en-GB" sz="1100" u="none" strike="noStrike" dirty="0">
                          <a:effectLst/>
                        </a:rPr>
                        <a:t>Document Title</a:t>
                      </a:r>
                      <a:endParaRPr lang="en-GB" sz="1100" b="1" i="0" u="none" strike="noStrike" dirty="0">
                        <a:solidFill>
                          <a:srgbClr val="000000"/>
                        </a:solidFill>
                        <a:effectLst/>
                        <a:latin typeface="Calibri"/>
                      </a:endParaRPr>
                    </a:p>
                  </a:txBody>
                  <a:tcPr marL="9525" marR="9525" marT="9525" marB="0"/>
                </a:tc>
                <a:tc>
                  <a:txBody>
                    <a:bodyPr/>
                    <a:lstStyle/>
                    <a:p>
                      <a:pPr algn="ctr" fontAlgn="t"/>
                      <a:r>
                        <a:rPr lang="en-GB" sz="1100" u="none" strike="noStrike" dirty="0">
                          <a:effectLst/>
                        </a:rPr>
                        <a:t>Status / Comments</a:t>
                      </a:r>
                      <a:endParaRPr lang="en-GB" sz="1100" b="1" i="0" u="none" strike="noStrike" dirty="0">
                        <a:solidFill>
                          <a:srgbClr val="000000"/>
                        </a:solidFill>
                        <a:effectLst/>
                        <a:latin typeface="Calibri"/>
                      </a:endParaRPr>
                    </a:p>
                  </a:txBody>
                  <a:tcPr marL="9525" marR="9525" marT="9525" marB="0"/>
                </a:tc>
                <a:tc>
                  <a:txBody>
                    <a:bodyPr/>
                    <a:lstStyle/>
                    <a:p>
                      <a:pPr algn="ctr" fontAlgn="t"/>
                      <a:r>
                        <a:rPr lang="en-GB" sz="1100" u="none" strike="noStrike">
                          <a:effectLst/>
                        </a:rPr>
                        <a:t>Start and / or Target Publication Date</a:t>
                      </a:r>
                      <a:endParaRPr lang="en-GB" sz="1100" b="1" i="0" u="none" strike="noStrike">
                        <a:solidFill>
                          <a:srgbClr val="000000"/>
                        </a:solidFill>
                        <a:effectLst/>
                        <a:latin typeface="Calibri"/>
                      </a:endParaRPr>
                    </a:p>
                  </a:txBody>
                  <a:tcPr marL="9525" marR="9525" marT="9525" marB="0"/>
                </a:tc>
              </a:tr>
              <a:tr h="397046">
                <a:tc>
                  <a:txBody>
                    <a:bodyPr/>
                    <a:lstStyle/>
                    <a:p>
                      <a:pPr marL="0" algn="l" defTabSz="914400" rtl="0" eaLnBrk="1" fontAlgn="t" latinLnBrk="0" hangingPunct="1"/>
                      <a:r>
                        <a:rPr lang="en-GB" sz="1100" u="none" strike="noStrike" kern="1200" dirty="0" smtClean="0">
                          <a:solidFill>
                            <a:schemeClr val="bg1"/>
                          </a:solidFill>
                          <a:effectLst/>
                          <a:latin typeface="+mn-lt"/>
                          <a:ea typeface="+mn-ea"/>
                          <a:cs typeface="+mn-cs"/>
                        </a:rPr>
                        <a:t>SOIS</a:t>
                      </a:r>
                      <a:r>
                        <a:rPr lang="en-GB" sz="1100" u="none" strike="noStrike" kern="1200" baseline="0" dirty="0" smtClean="0">
                          <a:solidFill>
                            <a:schemeClr val="bg1"/>
                          </a:solidFill>
                          <a:effectLst/>
                          <a:latin typeface="+mn-lt"/>
                          <a:ea typeface="+mn-ea"/>
                          <a:cs typeface="+mn-cs"/>
                        </a:rPr>
                        <a:t> </a:t>
                      </a:r>
                      <a:r>
                        <a:rPr lang="en-GB" sz="1100" u="none" strike="noStrike" kern="1200" baseline="0" dirty="0" err="1" smtClean="0">
                          <a:solidFill>
                            <a:schemeClr val="bg1"/>
                          </a:solidFill>
                          <a:effectLst/>
                          <a:latin typeface="+mn-lt"/>
                          <a:ea typeface="+mn-ea"/>
                          <a:cs typeface="+mn-cs"/>
                        </a:rPr>
                        <a:t>SubNet</a:t>
                      </a:r>
                      <a:endParaRPr lang="en-GB" sz="1100" u="none" strike="noStrike" kern="1200" dirty="0">
                        <a:solidFill>
                          <a:schemeClr val="bg1"/>
                        </a:solidFill>
                        <a:effectLst/>
                        <a:latin typeface="+mn-lt"/>
                        <a:ea typeface="+mn-ea"/>
                        <a:cs typeface="+mn-cs"/>
                      </a:endParaRPr>
                    </a:p>
                  </a:txBody>
                  <a:tcPr marL="9525" marR="9525" marT="9525" marB="0">
                    <a:solidFill>
                      <a:srgbClr val="ED14F5"/>
                    </a:solidFill>
                  </a:tcPr>
                </a:tc>
                <a:tc>
                  <a:txBody>
                    <a:bodyPr/>
                    <a:lstStyle/>
                    <a:p>
                      <a:pPr marL="0" algn="l" defTabSz="914400" rtl="0" eaLnBrk="1" fontAlgn="t" latinLnBrk="0" hangingPunct="1"/>
                      <a:r>
                        <a:rPr lang="en-GB" sz="1100" u="none" strike="noStrike" kern="1200" dirty="0" smtClean="0">
                          <a:solidFill>
                            <a:schemeClr val="bg1"/>
                          </a:solidFill>
                          <a:effectLst/>
                          <a:latin typeface="+mn-lt"/>
                          <a:ea typeface="+mn-ea"/>
                          <a:cs typeface="+mn-cs"/>
                        </a:rPr>
                        <a:t>851.0</a:t>
                      </a:r>
                      <a:endParaRPr lang="en-GB" sz="1100" u="none" strike="noStrike" kern="1200" dirty="0">
                        <a:solidFill>
                          <a:schemeClr val="bg1"/>
                        </a:solidFill>
                        <a:effectLst/>
                        <a:latin typeface="+mn-lt"/>
                        <a:ea typeface="+mn-ea"/>
                        <a:cs typeface="+mn-cs"/>
                      </a:endParaRPr>
                    </a:p>
                  </a:txBody>
                  <a:tcPr marL="9525" marR="9525" marT="9525" marB="0">
                    <a:solidFill>
                      <a:srgbClr val="ED14F5"/>
                    </a:solidFill>
                  </a:tcPr>
                </a:tc>
                <a:tc>
                  <a:txBody>
                    <a:bodyPr/>
                    <a:lstStyle/>
                    <a:p>
                      <a:pPr marL="0" algn="l" defTabSz="914400" rtl="0" eaLnBrk="1" fontAlgn="t" latinLnBrk="0" hangingPunct="1"/>
                      <a:r>
                        <a:rPr lang="en-US" sz="1100" u="none" strike="noStrike" kern="1200" dirty="0" smtClean="0">
                          <a:solidFill>
                            <a:schemeClr val="bg1"/>
                          </a:solidFill>
                          <a:effectLst/>
                          <a:latin typeface="+mn-lt"/>
                          <a:ea typeface="+mn-ea"/>
                          <a:cs typeface="+mn-cs"/>
                        </a:rPr>
                        <a:t>SOIS </a:t>
                      </a:r>
                      <a:r>
                        <a:rPr lang="en-US" sz="1100" u="none" strike="noStrike" kern="1200" dirty="0" err="1" smtClean="0">
                          <a:solidFill>
                            <a:schemeClr val="bg1"/>
                          </a:solidFill>
                          <a:effectLst/>
                          <a:latin typeface="+mn-lt"/>
                          <a:ea typeface="+mn-ea"/>
                          <a:cs typeface="+mn-cs"/>
                        </a:rPr>
                        <a:t>Subnetwork</a:t>
                      </a:r>
                      <a:r>
                        <a:rPr lang="en-US" sz="1100" u="none" strike="noStrike" kern="1200" dirty="0" smtClean="0">
                          <a:solidFill>
                            <a:schemeClr val="bg1"/>
                          </a:solidFill>
                          <a:effectLst/>
                          <a:latin typeface="+mn-lt"/>
                          <a:ea typeface="+mn-ea"/>
                          <a:cs typeface="+mn-cs"/>
                        </a:rPr>
                        <a:t> Packet Service     </a:t>
                      </a:r>
                    </a:p>
                  </a:txBody>
                  <a:tcPr marL="9525" marR="9525" marT="9525" marB="0">
                    <a:solidFill>
                      <a:srgbClr val="ED14F5"/>
                    </a:solidFill>
                  </a:tcPr>
                </a:tc>
                <a:tc>
                  <a:txBody>
                    <a:bodyPr/>
                    <a:lstStyle/>
                    <a:p>
                      <a:pPr marL="0" algn="l" defTabSz="914400" rtl="0" eaLnBrk="1" fontAlgn="t" latinLnBrk="0" hangingPunct="1"/>
                      <a:r>
                        <a:rPr lang="en-GB" sz="1100" u="none" strike="noStrike" kern="1200" dirty="0" smtClean="0">
                          <a:solidFill>
                            <a:schemeClr val="bg1"/>
                          </a:solidFill>
                          <a:effectLst/>
                          <a:latin typeface="+mn-lt"/>
                          <a:ea typeface="+mn-ea"/>
                          <a:cs typeface="+mn-cs"/>
                        </a:rPr>
                        <a:t>5 year book review</a:t>
                      </a:r>
                    </a:p>
                    <a:p>
                      <a:pPr marL="0" algn="l" defTabSz="914400" rtl="0" eaLnBrk="1" fontAlgn="t" latinLnBrk="0" hangingPunct="1"/>
                      <a:r>
                        <a:rPr lang="en-GB" sz="1100" u="none" strike="noStrike" kern="1200" dirty="0" smtClean="0">
                          <a:solidFill>
                            <a:schemeClr val="bg1"/>
                          </a:solidFill>
                          <a:effectLst/>
                          <a:latin typeface="+mn-lt"/>
                          <a:ea typeface="+mn-ea"/>
                          <a:cs typeface="+mn-cs"/>
                        </a:rPr>
                        <a:t>On-going</a:t>
                      </a:r>
                      <a:endParaRPr lang="en-GB" sz="1100" u="none" strike="noStrike" kern="1200" dirty="0">
                        <a:solidFill>
                          <a:schemeClr val="bg1"/>
                        </a:solidFill>
                        <a:effectLst/>
                        <a:latin typeface="+mn-lt"/>
                        <a:ea typeface="+mn-ea"/>
                        <a:cs typeface="+mn-cs"/>
                      </a:endParaRPr>
                    </a:p>
                  </a:txBody>
                  <a:tcPr marL="9525" marR="9525" marT="9525" marB="0">
                    <a:solidFill>
                      <a:srgbClr val="ED14F5"/>
                    </a:solidFill>
                  </a:tcPr>
                </a:tc>
                <a:tc>
                  <a:txBody>
                    <a:bodyPr/>
                    <a:lstStyle/>
                    <a:p>
                      <a:pPr marL="0" algn="l" defTabSz="914400" rtl="0" eaLnBrk="1" fontAlgn="t" latinLnBrk="0" hangingPunct="1"/>
                      <a:r>
                        <a:rPr lang="en-GB" sz="1100" u="none" strike="noStrike" kern="1200" dirty="0">
                          <a:solidFill>
                            <a:schemeClr val="bg1"/>
                          </a:solidFill>
                          <a:effectLst/>
                          <a:latin typeface="+mn-lt"/>
                          <a:ea typeface="+mn-ea"/>
                          <a:cs typeface="+mn-cs"/>
                        </a:rPr>
                        <a:t>Start date   </a:t>
                      </a:r>
                      <a:r>
                        <a:rPr lang="en-GB" sz="1100" u="none" strike="noStrike" kern="1200" dirty="0" smtClean="0">
                          <a:solidFill>
                            <a:schemeClr val="bg1"/>
                          </a:solidFill>
                          <a:effectLst/>
                          <a:latin typeface="+mn-lt"/>
                          <a:ea typeface="+mn-ea"/>
                          <a:cs typeface="+mn-cs"/>
                        </a:rPr>
                        <a:t>  01/11/2016</a:t>
                      </a:r>
                      <a:r>
                        <a:rPr lang="en-GB" sz="1100" u="none" strike="noStrike" kern="1200" dirty="0">
                          <a:solidFill>
                            <a:schemeClr val="bg1"/>
                          </a:solidFill>
                          <a:effectLst/>
                          <a:latin typeface="+mn-lt"/>
                          <a:ea typeface="+mn-ea"/>
                          <a:cs typeface="+mn-cs"/>
                        </a:rPr>
                        <a:t/>
                      </a:r>
                      <a:br>
                        <a:rPr lang="en-GB" sz="1100" u="none" strike="noStrike" kern="1200" dirty="0">
                          <a:solidFill>
                            <a:schemeClr val="bg1"/>
                          </a:solidFill>
                          <a:effectLst/>
                          <a:latin typeface="+mn-lt"/>
                          <a:ea typeface="+mn-ea"/>
                          <a:cs typeface="+mn-cs"/>
                        </a:rPr>
                      </a:br>
                      <a:r>
                        <a:rPr lang="en-GB" sz="1100" u="none" strike="noStrike" kern="1200" dirty="0">
                          <a:solidFill>
                            <a:schemeClr val="bg1"/>
                          </a:solidFill>
                          <a:effectLst/>
                          <a:latin typeface="+mn-lt"/>
                          <a:ea typeface="+mn-ea"/>
                          <a:cs typeface="+mn-cs"/>
                        </a:rPr>
                        <a:t>End date     </a:t>
                      </a:r>
                      <a:r>
                        <a:rPr lang="en-GB" sz="1100" u="none" strike="noStrike" kern="1200" dirty="0" smtClean="0">
                          <a:solidFill>
                            <a:schemeClr val="bg1"/>
                          </a:solidFill>
                          <a:effectLst/>
                          <a:latin typeface="+mn-lt"/>
                          <a:ea typeface="+mn-ea"/>
                          <a:cs typeface="+mn-cs"/>
                        </a:rPr>
                        <a:t> 01/11/2017</a:t>
                      </a:r>
                      <a:endParaRPr lang="en-GB" sz="1100" u="none" strike="noStrike" kern="1200" dirty="0">
                        <a:solidFill>
                          <a:schemeClr val="bg1"/>
                        </a:solidFill>
                        <a:effectLst/>
                        <a:latin typeface="+mn-lt"/>
                        <a:ea typeface="+mn-ea"/>
                        <a:cs typeface="+mn-cs"/>
                      </a:endParaRPr>
                    </a:p>
                  </a:txBody>
                  <a:tcPr marL="9525" marR="9525" marT="9525" marB="0">
                    <a:solidFill>
                      <a:srgbClr val="ED14F5"/>
                    </a:solidFill>
                  </a:tcPr>
                </a:tc>
              </a:tr>
              <a:tr h="198523">
                <a:tc>
                  <a:txBody>
                    <a:bodyPr/>
                    <a:lstStyle/>
                    <a:p>
                      <a:pPr marL="0" algn="l" defTabSz="914400" rtl="0" eaLnBrk="1" fontAlgn="t" latinLnBrk="0" hangingPunct="1"/>
                      <a:r>
                        <a:rPr lang="en-GB" sz="1100" u="none" strike="noStrike" kern="1200" dirty="0" smtClean="0">
                          <a:solidFill>
                            <a:schemeClr val="bg1"/>
                          </a:solidFill>
                          <a:effectLst/>
                          <a:latin typeface="+mn-lt"/>
                          <a:ea typeface="+mn-ea"/>
                          <a:cs typeface="+mn-cs"/>
                        </a:rPr>
                        <a:t>SOIS</a:t>
                      </a:r>
                      <a:r>
                        <a:rPr lang="en-GB" sz="1100" u="none" strike="noStrike" kern="1200" baseline="0" dirty="0" smtClean="0">
                          <a:solidFill>
                            <a:schemeClr val="bg1"/>
                          </a:solidFill>
                          <a:effectLst/>
                          <a:latin typeface="+mn-lt"/>
                          <a:ea typeface="+mn-ea"/>
                          <a:cs typeface="+mn-cs"/>
                        </a:rPr>
                        <a:t> </a:t>
                      </a:r>
                      <a:r>
                        <a:rPr lang="en-GB" sz="1100" u="none" strike="noStrike" kern="1200" baseline="0" dirty="0" err="1" smtClean="0">
                          <a:solidFill>
                            <a:schemeClr val="bg1"/>
                          </a:solidFill>
                          <a:effectLst/>
                          <a:latin typeface="+mn-lt"/>
                          <a:ea typeface="+mn-ea"/>
                          <a:cs typeface="+mn-cs"/>
                        </a:rPr>
                        <a:t>SubNet</a:t>
                      </a:r>
                      <a:endParaRPr lang="en-GB" sz="1100" u="none" strike="noStrike" kern="1200" dirty="0">
                        <a:solidFill>
                          <a:schemeClr val="bg1"/>
                        </a:solidFill>
                        <a:effectLst/>
                        <a:latin typeface="+mn-lt"/>
                        <a:ea typeface="+mn-ea"/>
                        <a:cs typeface="+mn-cs"/>
                      </a:endParaRPr>
                    </a:p>
                  </a:txBody>
                  <a:tcPr marL="9525" marR="9525" marT="9525" marB="0">
                    <a:solidFill>
                      <a:srgbClr val="E814F5"/>
                    </a:solidFill>
                  </a:tcPr>
                </a:tc>
                <a:tc>
                  <a:txBody>
                    <a:bodyPr/>
                    <a:lstStyle/>
                    <a:p>
                      <a:pPr marL="0" algn="l" defTabSz="914400" rtl="0" eaLnBrk="1" fontAlgn="t" latinLnBrk="0" hangingPunct="1"/>
                      <a:r>
                        <a:rPr lang="en-GB" sz="1100" u="none" strike="noStrike" kern="1200" dirty="0" smtClean="0">
                          <a:solidFill>
                            <a:schemeClr val="bg1"/>
                          </a:solidFill>
                          <a:effectLst/>
                          <a:latin typeface="+mn-lt"/>
                          <a:ea typeface="+mn-ea"/>
                          <a:cs typeface="+mn-cs"/>
                        </a:rPr>
                        <a:t>852.0</a:t>
                      </a:r>
                      <a:endParaRPr lang="en-GB" sz="1100" u="none" strike="noStrike" kern="1200" dirty="0">
                        <a:solidFill>
                          <a:schemeClr val="bg1"/>
                        </a:solidFill>
                        <a:effectLst/>
                        <a:latin typeface="+mn-lt"/>
                        <a:ea typeface="+mn-ea"/>
                        <a:cs typeface="+mn-cs"/>
                      </a:endParaRPr>
                    </a:p>
                  </a:txBody>
                  <a:tcPr marL="9525" marR="9525" marT="9525" marB="0">
                    <a:solidFill>
                      <a:srgbClr val="E814F5"/>
                    </a:solidFill>
                  </a:tcPr>
                </a:tc>
                <a:tc>
                  <a:txBody>
                    <a:bodyPr/>
                    <a:lstStyle/>
                    <a:p>
                      <a:pPr marL="0" algn="l" defTabSz="914400" rtl="0" eaLnBrk="1" fontAlgn="t" latinLnBrk="0" hangingPunct="1"/>
                      <a:r>
                        <a:rPr lang="en-US" sz="1100" u="none" strike="noStrike" kern="1200" dirty="0" smtClean="0">
                          <a:solidFill>
                            <a:schemeClr val="bg1"/>
                          </a:solidFill>
                          <a:effectLst/>
                          <a:latin typeface="+mn-lt"/>
                          <a:ea typeface="+mn-ea"/>
                          <a:cs typeface="+mn-cs"/>
                        </a:rPr>
                        <a:t>SOIS </a:t>
                      </a:r>
                      <a:r>
                        <a:rPr lang="en-US" sz="1100" u="none" strike="noStrike" kern="1200" dirty="0" err="1" smtClean="0">
                          <a:solidFill>
                            <a:schemeClr val="bg1"/>
                          </a:solidFill>
                          <a:effectLst/>
                          <a:latin typeface="+mn-lt"/>
                          <a:ea typeface="+mn-ea"/>
                          <a:cs typeface="+mn-cs"/>
                        </a:rPr>
                        <a:t>Subnetwork</a:t>
                      </a:r>
                      <a:r>
                        <a:rPr lang="en-US" sz="1100" u="none" strike="noStrike" kern="1200" dirty="0" smtClean="0">
                          <a:solidFill>
                            <a:schemeClr val="bg1"/>
                          </a:solidFill>
                          <a:effectLst/>
                          <a:latin typeface="+mn-lt"/>
                          <a:ea typeface="+mn-ea"/>
                          <a:cs typeface="+mn-cs"/>
                        </a:rPr>
                        <a:t> Memory Access Service - 5 year book review</a:t>
                      </a:r>
                    </a:p>
                  </a:txBody>
                  <a:tcPr marL="9525" marR="9525" marT="9525" marB="0">
                    <a:solidFill>
                      <a:srgbClr val="E814F5"/>
                    </a:solidFill>
                  </a:tcPr>
                </a:tc>
                <a:tc>
                  <a:txBody>
                    <a:bodyPr/>
                    <a:lstStyle/>
                    <a:p>
                      <a:pPr marL="0" algn="l" defTabSz="914400" rtl="0" eaLnBrk="1" fontAlgn="t" latinLnBrk="0" hangingPunct="1"/>
                      <a:r>
                        <a:rPr lang="en-GB" sz="1100" u="none" strike="noStrike" kern="1200" dirty="0" smtClean="0">
                          <a:solidFill>
                            <a:schemeClr val="bg1"/>
                          </a:solidFill>
                          <a:effectLst/>
                          <a:latin typeface="+mn-lt"/>
                          <a:ea typeface="+mn-ea"/>
                          <a:cs typeface="+mn-cs"/>
                        </a:rPr>
                        <a:t>5 year book review</a:t>
                      </a:r>
                    </a:p>
                  </a:txBody>
                  <a:tcPr marL="9525" marR="9525" marT="9525" marB="0">
                    <a:solidFill>
                      <a:srgbClr val="E814F5"/>
                    </a:solidFill>
                  </a:tcPr>
                </a:tc>
                <a:tc>
                  <a:txBody>
                    <a:bodyPr/>
                    <a:lstStyle/>
                    <a:p>
                      <a:pPr marL="0" algn="l" defTabSz="914400" rtl="0" eaLnBrk="1" fontAlgn="t" latinLnBrk="0" hangingPunct="1"/>
                      <a:r>
                        <a:rPr lang="en-GB" sz="1100" u="none" strike="noStrike" kern="1200" dirty="0">
                          <a:solidFill>
                            <a:schemeClr val="bg1"/>
                          </a:solidFill>
                          <a:effectLst/>
                          <a:latin typeface="+mn-lt"/>
                          <a:ea typeface="+mn-ea"/>
                          <a:cs typeface="+mn-cs"/>
                        </a:rPr>
                        <a:t>Start date    </a:t>
                      </a:r>
                      <a:r>
                        <a:rPr lang="en-GB" sz="1100" u="none" strike="noStrike" kern="1200" dirty="0" smtClean="0">
                          <a:solidFill>
                            <a:schemeClr val="bg1"/>
                          </a:solidFill>
                          <a:effectLst/>
                          <a:latin typeface="+mn-lt"/>
                          <a:ea typeface="+mn-ea"/>
                          <a:cs typeface="+mn-cs"/>
                        </a:rPr>
                        <a:t> 01/05/2017</a:t>
                      </a:r>
                      <a:r>
                        <a:rPr lang="en-GB" sz="1100" u="none" strike="noStrike" kern="1200" dirty="0">
                          <a:solidFill>
                            <a:schemeClr val="bg1"/>
                          </a:solidFill>
                          <a:effectLst/>
                          <a:latin typeface="+mn-lt"/>
                          <a:ea typeface="+mn-ea"/>
                          <a:cs typeface="+mn-cs"/>
                        </a:rPr>
                        <a:t/>
                      </a:r>
                      <a:br>
                        <a:rPr lang="en-GB" sz="1100" u="none" strike="noStrike" kern="1200" dirty="0">
                          <a:solidFill>
                            <a:schemeClr val="bg1"/>
                          </a:solidFill>
                          <a:effectLst/>
                          <a:latin typeface="+mn-lt"/>
                          <a:ea typeface="+mn-ea"/>
                          <a:cs typeface="+mn-cs"/>
                        </a:rPr>
                      </a:br>
                      <a:r>
                        <a:rPr lang="en-GB" sz="1100" u="none" strike="noStrike" kern="1200" dirty="0">
                          <a:solidFill>
                            <a:schemeClr val="bg1"/>
                          </a:solidFill>
                          <a:effectLst/>
                          <a:latin typeface="+mn-lt"/>
                          <a:ea typeface="+mn-ea"/>
                          <a:cs typeface="+mn-cs"/>
                        </a:rPr>
                        <a:t>End date     </a:t>
                      </a:r>
                      <a:r>
                        <a:rPr lang="en-GB" sz="1100" u="none" strike="noStrike" kern="1200" dirty="0" smtClean="0">
                          <a:solidFill>
                            <a:schemeClr val="bg1"/>
                          </a:solidFill>
                          <a:effectLst/>
                          <a:latin typeface="+mn-lt"/>
                          <a:ea typeface="+mn-ea"/>
                          <a:cs typeface="+mn-cs"/>
                        </a:rPr>
                        <a:t> 01/05/2018</a:t>
                      </a:r>
                      <a:endParaRPr lang="en-GB" sz="1100" u="none" strike="noStrike" kern="1200" dirty="0">
                        <a:solidFill>
                          <a:schemeClr val="bg1"/>
                        </a:solidFill>
                        <a:effectLst/>
                        <a:latin typeface="+mn-lt"/>
                        <a:ea typeface="+mn-ea"/>
                        <a:cs typeface="+mn-cs"/>
                      </a:endParaRPr>
                    </a:p>
                  </a:txBody>
                  <a:tcPr marL="9525" marR="9525" marT="9525" marB="0">
                    <a:solidFill>
                      <a:srgbClr val="E814F5"/>
                    </a:solidFill>
                  </a:tcPr>
                </a:tc>
              </a:tr>
              <a:tr h="198523">
                <a:tc>
                  <a:txBody>
                    <a:bodyPr/>
                    <a:lstStyle/>
                    <a:p>
                      <a:pPr marL="0" algn="l" defTabSz="914400" rtl="0" eaLnBrk="1" fontAlgn="t" latinLnBrk="0" hangingPunct="1"/>
                      <a:r>
                        <a:rPr lang="en-GB" sz="1100" u="none" strike="noStrike" kern="1200" dirty="0" smtClean="0">
                          <a:solidFill>
                            <a:schemeClr val="bg1"/>
                          </a:solidFill>
                          <a:effectLst/>
                          <a:latin typeface="+mn-lt"/>
                          <a:ea typeface="+mn-ea"/>
                          <a:cs typeface="+mn-cs"/>
                        </a:rPr>
                        <a:t>SOIS</a:t>
                      </a:r>
                      <a:r>
                        <a:rPr lang="en-GB" sz="1100" u="none" strike="noStrike" kern="1200" baseline="0" dirty="0" smtClean="0">
                          <a:solidFill>
                            <a:schemeClr val="bg1"/>
                          </a:solidFill>
                          <a:effectLst/>
                          <a:latin typeface="+mn-lt"/>
                          <a:ea typeface="+mn-ea"/>
                          <a:cs typeface="+mn-cs"/>
                        </a:rPr>
                        <a:t> </a:t>
                      </a:r>
                      <a:r>
                        <a:rPr lang="en-GB" sz="1100" u="none" strike="noStrike" kern="1200" baseline="0" dirty="0" err="1" smtClean="0">
                          <a:solidFill>
                            <a:schemeClr val="bg1"/>
                          </a:solidFill>
                          <a:effectLst/>
                          <a:latin typeface="+mn-lt"/>
                          <a:ea typeface="+mn-ea"/>
                          <a:cs typeface="+mn-cs"/>
                        </a:rPr>
                        <a:t>SubNet</a:t>
                      </a:r>
                      <a:endParaRPr lang="en-GB" sz="1100" u="none" strike="noStrike" kern="1200" dirty="0">
                        <a:solidFill>
                          <a:schemeClr val="bg1"/>
                        </a:solidFill>
                        <a:effectLst/>
                        <a:latin typeface="+mn-lt"/>
                        <a:ea typeface="+mn-ea"/>
                        <a:cs typeface="+mn-cs"/>
                      </a:endParaRPr>
                    </a:p>
                  </a:txBody>
                  <a:tcPr marL="9525" marR="9525" marT="9525" marB="0">
                    <a:solidFill>
                      <a:srgbClr val="E814F5"/>
                    </a:solidFill>
                  </a:tcPr>
                </a:tc>
                <a:tc>
                  <a:txBody>
                    <a:bodyPr/>
                    <a:lstStyle/>
                    <a:p>
                      <a:pPr marL="0" algn="l" defTabSz="914400" rtl="0" eaLnBrk="1" fontAlgn="t" latinLnBrk="0" hangingPunct="1"/>
                      <a:r>
                        <a:rPr lang="en-GB" sz="1100" u="none" strike="noStrike" kern="1200" dirty="0" smtClean="0">
                          <a:solidFill>
                            <a:schemeClr val="bg1"/>
                          </a:solidFill>
                          <a:effectLst/>
                          <a:latin typeface="+mn-lt"/>
                          <a:ea typeface="+mn-ea"/>
                          <a:cs typeface="+mn-cs"/>
                        </a:rPr>
                        <a:t>853.0</a:t>
                      </a:r>
                      <a:endParaRPr lang="en-GB" sz="1100" u="none" strike="noStrike" kern="1200" dirty="0">
                        <a:solidFill>
                          <a:schemeClr val="bg1"/>
                        </a:solidFill>
                        <a:effectLst/>
                        <a:latin typeface="+mn-lt"/>
                        <a:ea typeface="+mn-ea"/>
                        <a:cs typeface="+mn-cs"/>
                      </a:endParaRPr>
                    </a:p>
                  </a:txBody>
                  <a:tcPr marL="9525" marR="9525" marT="9525" marB="0">
                    <a:solidFill>
                      <a:srgbClr val="E814F5"/>
                    </a:solidFill>
                  </a:tcPr>
                </a:tc>
                <a:tc>
                  <a:txBody>
                    <a:bodyPr/>
                    <a:lstStyle/>
                    <a:p>
                      <a:pPr marL="0" algn="l" defTabSz="914400" rtl="0" eaLnBrk="1" fontAlgn="t" latinLnBrk="0" hangingPunct="1"/>
                      <a:r>
                        <a:rPr lang="en-US" sz="1100" u="none" strike="noStrike" kern="1200" dirty="0" smtClean="0">
                          <a:solidFill>
                            <a:schemeClr val="bg1"/>
                          </a:solidFill>
                          <a:effectLst/>
                          <a:latin typeface="+mn-lt"/>
                          <a:ea typeface="+mn-ea"/>
                          <a:cs typeface="+mn-cs"/>
                        </a:rPr>
                        <a:t>SOIS </a:t>
                      </a:r>
                      <a:r>
                        <a:rPr lang="en-US" sz="1100" u="none" strike="noStrike" kern="1200" dirty="0" err="1" smtClean="0">
                          <a:solidFill>
                            <a:schemeClr val="bg1"/>
                          </a:solidFill>
                          <a:effectLst/>
                          <a:latin typeface="+mn-lt"/>
                          <a:ea typeface="+mn-ea"/>
                          <a:cs typeface="+mn-cs"/>
                        </a:rPr>
                        <a:t>Subnetwork</a:t>
                      </a:r>
                      <a:r>
                        <a:rPr lang="en-US" sz="1100" u="none" strike="noStrike" kern="1200" dirty="0" smtClean="0">
                          <a:solidFill>
                            <a:schemeClr val="bg1"/>
                          </a:solidFill>
                          <a:effectLst/>
                          <a:latin typeface="+mn-lt"/>
                          <a:ea typeface="+mn-ea"/>
                          <a:cs typeface="+mn-cs"/>
                        </a:rPr>
                        <a:t> Synchronization Service - 5 year book review</a:t>
                      </a:r>
                    </a:p>
                  </a:txBody>
                  <a:tcPr marL="9525" marR="9525" marT="9525" marB="0">
                    <a:solidFill>
                      <a:srgbClr val="E814F5"/>
                    </a:solidFill>
                  </a:tcPr>
                </a:tc>
                <a:tc>
                  <a:txBody>
                    <a:bodyPr/>
                    <a:lstStyle/>
                    <a:p>
                      <a:pPr marL="0" algn="l" defTabSz="914400" rtl="0" eaLnBrk="1" fontAlgn="t" latinLnBrk="0" hangingPunct="1"/>
                      <a:r>
                        <a:rPr lang="en-GB" sz="1100" u="none" strike="noStrike" kern="1200" dirty="0" smtClean="0">
                          <a:solidFill>
                            <a:schemeClr val="bg1"/>
                          </a:solidFill>
                          <a:effectLst/>
                          <a:latin typeface="+mn-lt"/>
                          <a:ea typeface="+mn-ea"/>
                          <a:cs typeface="+mn-cs"/>
                        </a:rPr>
                        <a:t>5 year book review</a:t>
                      </a:r>
                    </a:p>
                  </a:txBody>
                  <a:tcPr marL="9525" marR="9525" marT="9525" marB="0">
                    <a:solidFill>
                      <a:srgbClr val="E814F5"/>
                    </a:solidFill>
                  </a:tcPr>
                </a:tc>
                <a:tc>
                  <a:txBody>
                    <a:bodyPr/>
                    <a:lstStyle/>
                    <a:p>
                      <a:pPr marL="0" algn="l" defTabSz="914400" rtl="0" eaLnBrk="1" fontAlgn="t" latinLnBrk="0" hangingPunct="1"/>
                      <a:r>
                        <a:rPr lang="en-GB" sz="1100" u="none" strike="noStrike" kern="1200" dirty="0">
                          <a:solidFill>
                            <a:schemeClr val="bg1"/>
                          </a:solidFill>
                          <a:effectLst/>
                          <a:latin typeface="+mn-lt"/>
                          <a:ea typeface="+mn-ea"/>
                          <a:cs typeface="+mn-cs"/>
                        </a:rPr>
                        <a:t>Start date    </a:t>
                      </a:r>
                      <a:r>
                        <a:rPr lang="en-GB" sz="1100" u="none" strike="noStrike" kern="1200" dirty="0" smtClean="0">
                          <a:solidFill>
                            <a:schemeClr val="bg1"/>
                          </a:solidFill>
                          <a:effectLst/>
                          <a:latin typeface="+mn-lt"/>
                          <a:ea typeface="+mn-ea"/>
                          <a:cs typeface="+mn-cs"/>
                        </a:rPr>
                        <a:t> 01/11/2017</a:t>
                      </a:r>
                      <a:r>
                        <a:rPr lang="en-GB" sz="1100" u="none" strike="noStrike" kern="1200" dirty="0">
                          <a:solidFill>
                            <a:schemeClr val="bg1"/>
                          </a:solidFill>
                          <a:effectLst/>
                          <a:latin typeface="+mn-lt"/>
                          <a:ea typeface="+mn-ea"/>
                          <a:cs typeface="+mn-cs"/>
                        </a:rPr>
                        <a:t/>
                      </a:r>
                      <a:br>
                        <a:rPr lang="en-GB" sz="1100" u="none" strike="noStrike" kern="1200" dirty="0">
                          <a:solidFill>
                            <a:schemeClr val="bg1"/>
                          </a:solidFill>
                          <a:effectLst/>
                          <a:latin typeface="+mn-lt"/>
                          <a:ea typeface="+mn-ea"/>
                          <a:cs typeface="+mn-cs"/>
                        </a:rPr>
                      </a:br>
                      <a:r>
                        <a:rPr lang="en-GB" sz="1100" u="none" strike="noStrike" kern="1200" dirty="0">
                          <a:solidFill>
                            <a:schemeClr val="bg1"/>
                          </a:solidFill>
                          <a:effectLst/>
                          <a:latin typeface="+mn-lt"/>
                          <a:ea typeface="+mn-ea"/>
                          <a:cs typeface="+mn-cs"/>
                        </a:rPr>
                        <a:t>End date     </a:t>
                      </a:r>
                      <a:r>
                        <a:rPr lang="en-GB" sz="1100" u="none" strike="noStrike" kern="1200" dirty="0" smtClean="0">
                          <a:solidFill>
                            <a:schemeClr val="bg1"/>
                          </a:solidFill>
                          <a:effectLst/>
                          <a:latin typeface="+mn-lt"/>
                          <a:ea typeface="+mn-ea"/>
                          <a:cs typeface="+mn-cs"/>
                        </a:rPr>
                        <a:t> 01/11/2018</a:t>
                      </a:r>
                      <a:endParaRPr lang="en-GB" sz="1100" u="none" strike="noStrike" kern="1200" dirty="0">
                        <a:solidFill>
                          <a:schemeClr val="bg1"/>
                        </a:solidFill>
                        <a:effectLst/>
                        <a:latin typeface="+mn-lt"/>
                        <a:ea typeface="+mn-ea"/>
                        <a:cs typeface="+mn-cs"/>
                      </a:endParaRPr>
                    </a:p>
                  </a:txBody>
                  <a:tcPr marL="9525" marR="9525" marT="9525" marB="0">
                    <a:solidFill>
                      <a:srgbClr val="E814F5"/>
                    </a:solidFill>
                  </a:tcPr>
                </a:tc>
              </a:tr>
              <a:tr h="198523">
                <a:tc>
                  <a:txBody>
                    <a:bodyPr/>
                    <a:lstStyle/>
                    <a:p>
                      <a:pPr marL="0" algn="l" defTabSz="914400" rtl="0" eaLnBrk="1" fontAlgn="t" latinLnBrk="0" hangingPunct="1"/>
                      <a:r>
                        <a:rPr lang="en-GB" sz="1100" u="none" strike="noStrike" kern="1200" dirty="0" smtClean="0">
                          <a:solidFill>
                            <a:schemeClr val="bg1"/>
                          </a:solidFill>
                          <a:effectLst/>
                          <a:latin typeface="+mn-lt"/>
                          <a:ea typeface="+mn-ea"/>
                          <a:cs typeface="+mn-cs"/>
                        </a:rPr>
                        <a:t>SOIS</a:t>
                      </a:r>
                      <a:r>
                        <a:rPr lang="en-GB" sz="1100" u="none" strike="noStrike" kern="1200" baseline="0" dirty="0" smtClean="0">
                          <a:solidFill>
                            <a:schemeClr val="bg1"/>
                          </a:solidFill>
                          <a:effectLst/>
                          <a:latin typeface="+mn-lt"/>
                          <a:ea typeface="+mn-ea"/>
                          <a:cs typeface="+mn-cs"/>
                        </a:rPr>
                        <a:t> </a:t>
                      </a:r>
                      <a:r>
                        <a:rPr lang="en-GB" sz="1100" u="none" strike="noStrike" kern="1200" baseline="0" dirty="0" err="1" smtClean="0">
                          <a:solidFill>
                            <a:schemeClr val="bg1"/>
                          </a:solidFill>
                          <a:effectLst/>
                          <a:latin typeface="+mn-lt"/>
                          <a:ea typeface="+mn-ea"/>
                          <a:cs typeface="+mn-cs"/>
                        </a:rPr>
                        <a:t>SubNet</a:t>
                      </a:r>
                      <a:endParaRPr lang="en-GB" sz="1100" u="none" strike="noStrike" kern="1200" dirty="0">
                        <a:solidFill>
                          <a:schemeClr val="bg1"/>
                        </a:solidFill>
                        <a:effectLst/>
                        <a:latin typeface="+mn-lt"/>
                        <a:ea typeface="+mn-ea"/>
                        <a:cs typeface="+mn-cs"/>
                      </a:endParaRPr>
                    </a:p>
                  </a:txBody>
                  <a:tcPr marL="9525" marR="9525" marT="9525" marB="0">
                    <a:solidFill>
                      <a:srgbClr val="E814F5"/>
                    </a:solidFill>
                  </a:tcPr>
                </a:tc>
                <a:tc>
                  <a:txBody>
                    <a:bodyPr/>
                    <a:lstStyle/>
                    <a:p>
                      <a:pPr marL="0" algn="l" defTabSz="914400" rtl="0" eaLnBrk="1" fontAlgn="t" latinLnBrk="0" hangingPunct="1"/>
                      <a:r>
                        <a:rPr lang="en-GB" sz="1100" u="none" strike="noStrike" kern="1200" dirty="0" smtClean="0">
                          <a:solidFill>
                            <a:schemeClr val="bg1"/>
                          </a:solidFill>
                          <a:effectLst/>
                          <a:latin typeface="+mn-lt"/>
                          <a:ea typeface="+mn-ea"/>
                          <a:cs typeface="+mn-cs"/>
                        </a:rPr>
                        <a:t>854.0</a:t>
                      </a:r>
                      <a:endParaRPr lang="en-GB" sz="1100" u="none" strike="noStrike" kern="1200" dirty="0">
                        <a:solidFill>
                          <a:schemeClr val="bg1"/>
                        </a:solidFill>
                        <a:effectLst/>
                        <a:latin typeface="+mn-lt"/>
                        <a:ea typeface="+mn-ea"/>
                        <a:cs typeface="+mn-cs"/>
                      </a:endParaRPr>
                    </a:p>
                  </a:txBody>
                  <a:tcPr marL="9525" marR="9525" marT="9525" marB="0">
                    <a:solidFill>
                      <a:srgbClr val="E814F5"/>
                    </a:solidFill>
                  </a:tcPr>
                </a:tc>
                <a:tc>
                  <a:txBody>
                    <a:bodyPr/>
                    <a:lstStyle/>
                    <a:p>
                      <a:pPr marL="0" algn="l" defTabSz="914400" rtl="0" eaLnBrk="1" fontAlgn="t" latinLnBrk="0" hangingPunct="1"/>
                      <a:r>
                        <a:rPr lang="en-US" sz="1100" u="none" strike="noStrike" kern="1200" dirty="0" smtClean="0">
                          <a:solidFill>
                            <a:schemeClr val="bg1"/>
                          </a:solidFill>
                          <a:effectLst/>
                          <a:latin typeface="+mn-lt"/>
                          <a:ea typeface="+mn-ea"/>
                          <a:cs typeface="+mn-cs"/>
                        </a:rPr>
                        <a:t>SOIS </a:t>
                      </a:r>
                      <a:r>
                        <a:rPr lang="en-US" sz="1100" u="none" strike="noStrike" kern="1200" dirty="0" err="1" smtClean="0">
                          <a:solidFill>
                            <a:schemeClr val="bg1"/>
                          </a:solidFill>
                          <a:effectLst/>
                          <a:latin typeface="+mn-lt"/>
                          <a:ea typeface="+mn-ea"/>
                          <a:cs typeface="+mn-cs"/>
                        </a:rPr>
                        <a:t>Subnetwork</a:t>
                      </a:r>
                      <a:r>
                        <a:rPr lang="en-US" sz="1100" u="none" strike="noStrike" kern="1200" dirty="0" smtClean="0">
                          <a:solidFill>
                            <a:schemeClr val="bg1"/>
                          </a:solidFill>
                          <a:effectLst/>
                          <a:latin typeface="+mn-lt"/>
                          <a:ea typeface="+mn-ea"/>
                          <a:cs typeface="+mn-cs"/>
                        </a:rPr>
                        <a:t> Device Discovery Service 5 Year Book Review</a:t>
                      </a:r>
                      <a:endParaRPr lang="en-GB" sz="1100" u="none" strike="noStrike" kern="1200" dirty="0">
                        <a:solidFill>
                          <a:schemeClr val="bg1"/>
                        </a:solidFill>
                        <a:effectLst/>
                        <a:latin typeface="+mn-lt"/>
                        <a:ea typeface="+mn-ea"/>
                        <a:cs typeface="+mn-cs"/>
                      </a:endParaRPr>
                    </a:p>
                  </a:txBody>
                  <a:tcPr marL="9525" marR="9525" marT="9525" marB="0">
                    <a:solidFill>
                      <a:srgbClr val="E814F5"/>
                    </a:solidFill>
                  </a:tcPr>
                </a:tc>
                <a:tc>
                  <a:txBody>
                    <a:bodyPr/>
                    <a:lstStyle/>
                    <a:p>
                      <a:pPr marL="0" algn="l" defTabSz="914400" rtl="0" eaLnBrk="1" fontAlgn="t" latinLnBrk="0" hangingPunct="1"/>
                      <a:r>
                        <a:rPr lang="en-GB" sz="1100" u="none" strike="noStrike" kern="1200" dirty="0" smtClean="0">
                          <a:solidFill>
                            <a:schemeClr val="bg1"/>
                          </a:solidFill>
                          <a:effectLst/>
                          <a:latin typeface="+mn-lt"/>
                          <a:ea typeface="+mn-ea"/>
                          <a:cs typeface="+mn-cs"/>
                        </a:rPr>
                        <a:t>5 year book review</a:t>
                      </a:r>
                    </a:p>
                  </a:txBody>
                  <a:tcPr marL="9525" marR="9525" marT="9525" marB="0">
                    <a:solidFill>
                      <a:srgbClr val="E814F5"/>
                    </a:solidFill>
                  </a:tcPr>
                </a:tc>
                <a:tc>
                  <a:txBody>
                    <a:bodyPr/>
                    <a:lstStyle/>
                    <a:p>
                      <a:pPr marL="0" algn="l" defTabSz="914400" rtl="0" eaLnBrk="1" fontAlgn="t" latinLnBrk="0" hangingPunct="1"/>
                      <a:r>
                        <a:rPr lang="en-GB" sz="1100" u="none" strike="noStrike" kern="1200" dirty="0">
                          <a:solidFill>
                            <a:schemeClr val="bg1"/>
                          </a:solidFill>
                          <a:effectLst/>
                          <a:latin typeface="+mn-lt"/>
                          <a:ea typeface="+mn-ea"/>
                          <a:cs typeface="+mn-cs"/>
                        </a:rPr>
                        <a:t>Start date    </a:t>
                      </a:r>
                      <a:r>
                        <a:rPr lang="en-GB" sz="1100" u="none" strike="noStrike" kern="1200" dirty="0" smtClean="0">
                          <a:solidFill>
                            <a:schemeClr val="bg1"/>
                          </a:solidFill>
                          <a:effectLst/>
                          <a:latin typeface="+mn-lt"/>
                          <a:ea typeface="+mn-ea"/>
                          <a:cs typeface="+mn-cs"/>
                        </a:rPr>
                        <a:t> 01/05/2019</a:t>
                      </a:r>
                      <a:r>
                        <a:rPr lang="en-GB" sz="1100" u="none" strike="noStrike" kern="1200" dirty="0">
                          <a:solidFill>
                            <a:schemeClr val="bg1"/>
                          </a:solidFill>
                          <a:effectLst/>
                          <a:latin typeface="+mn-lt"/>
                          <a:ea typeface="+mn-ea"/>
                          <a:cs typeface="+mn-cs"/>
                        </a:rPr>
                        <a:t/>
                      </a:r>
                      <a:br>
                        <a:rPr lang="en-GB" sz="1100" u="none" strike="noStrike" kern="1200" dirty="0">
                          <a:solidFill>
                            <a:schemeClr val="bg1"/>
                          </a:solidFill>
                          <a:effectLst/>
                          <a:latin typeface="+mn-lt"/>
                          <a:ea typeface="+mn-ea"/>
                          <a:cs typeface="+mn-cs"/>
                        </a:rPr>
                      </a:br>
                      <a:r>
                        <a:rPr lang="en-GB" sz="1100" u="none" strike="noStrike" kern="1200" dirty="0">
                          <a:solidFill>
                            <a:schemeClr val="bg1"/>
                          </a:solidFill>
                          <a:effectLst/>
                          <a:latin typeface="+mn-lt"/>
                          <a:ea typeface="+mn-ea"/>
                          <a:cs typeface="+mn-cs"/>
                        </a:rPr>
                        <a:t>End date      </a:t>
                      </a:r>
                      <a:r>
                        <a:rPr lang="en-GB" sz="1100" u="none" strike="noStrike" kern="1200" dirty="0" smtClean="0">
                          <a:solidFill>
                            <a:schemeClr val="bg1"/>
                          </a:solidFill>
                          <a:effectLst/>
                          <a:latin typeface="+mn-lt"/>
                          <a:ea typeface="+mn-ea"/>
                          <a:cs typeface="+mn-cs"/>
                        </a:rPr>
                        <a:t>01/05/2020</a:t>
                      </a:r>
                      <a:endParaRPr lang="en-GB" sz="1100" u="none" strike="noStrike" kern="1200" dirty="0">
                        <a:solidFill>
                          <a:schemeClr val="bg1"/>
                        </a:solidFill>
                        <a:effectLst/>
                        <a:latin typeface="+mn-lt"/>
                        <a:ea typeface="+mn-ea"/>
                        <a:cs typeface="+mn-cs"/>
                      </a:endParaRPr>
                    </a:p>
                  </a:txBody>
                  <a:tcPr marL="9525" marR="9525" marT="9525" marB="0">
                    <a:solidFill>
                      <a:srgbClr val="E814F5"/>
                    </a:solidFill>
                  </a:tcPr>
                </a:tc>
              </a:tr>
              <a:tr h="198523">
                <a:tc>
                  <a:txBody>
                    <a:bodyPr/>
                    <a:lstStyle/>
                    <a:p>
                      <a:pPr marL="0" algn="l" defTabSz="914400" rtl="0" eaLnBrk="1" fontAlgn="t" latinLnBrk="0" hangingPunct="1"/>
                      <a:r>
                        <a:rPr lang="en-GB" sz="1100" u="none" strike="noStrike" kern="1200" dirty="0" smtClean="0">
                          <a:solidFill>
                            <a:schemeClr val="bg1"/>
                          </a:solidFill>
                          <a:effectLst/>
                          <a:latin typeface="+mn-lt"/>
                          <a:ea typeface="+mn-ea"/>
                          <a:cs typeface="+mn-cs"/>
                        </a:rPr>
                        <a:t>SOIS</a:t>
                      </a:r>
                      <a:r>
                        <a:rPr lang="en-GB" sz="1100" u="none" strike="noStrike" kern="1200" baseline="0" dirty="0" smtClean="0">
                          <a:solidFill>
                            <a:schemeClr val="bg1"/>
                          </a:solidFill>
                          <a:effectLst/>
                          <a:latin typeface="+mn-lt"/>
                          <a:ea typeface="+mn-ea"/>
                          <a:cs typeface="+mn-cs"/>
                        </a:rPr>
                        <a:t> </a:t>
                      </a:r>
                      <a:r>
                        <a:rPr lang="en-GB" sz="1100" u="none" strike="noStrike" kern="1200" baseline="0" dirty="0" err="1" smtClean="0">
                          <a:solidFill>
                            <a:schemeClr val="bg1"/>
                          </a:solidFill>
                          <a:effectLst/>
                          <a:latin typeface="+mn-lt"/>
                          <a:ea typeface="+mn-ea"/>
                          <a:cs typeface="+mn-cs"/>
                        </a:rPr>
                        <a:t>SubNet</a:t>
                      </a:r>
                      <a:endParaRPr lang="en-GB" sz="1100" u="none" strike="noStrike" kern="1200" dirty="0">
                        <a:solidFill>
                          <a:schemeClr val="bg1"/>
                        </a:solidFill>
                        <a:effectLst/>
                        <a:latin typeface="+mn-lt"/>
                        <a:ea typeface="+mn-ea"/>
                        <a:cs typeface="+mn-cs"/>
                      </a:endParaRPr>
                    </a:p>
                  </a:txBody>
                  <a:tcPr marL="9525" marR="9525" marT="9525" marB="0">
                    <a:solidFill>
                      <a:srgbClr val="E814F5"/>
                    </a:solidFill>
                  </a:tcPr>
                </a:tc>
                <a:tc>
                  <a:txBody>
                    <a:bodyPr/>
                    <a:lstStyle/>
                    <a:p>
                      <a:pPr marL="0" algn="l" defTabSz="914400" rtl="0" eaLnBrk="1" fontAlgn="t" latinLnBrk="0" hangingPunct="1"/>
                      <a:r>
                        <a:rPr lang="en-GB" sz="1100" u="none" strike="noStrike" kern="1200" dirty="0" smtClean="0">
                          <a:solidFill>
                            <a:schemeClr val="bg1"/>
                          </a:solidFill>
                          <a:effectLst/>
                          <a:latin typeface="+mn-lt"/>
                          <a:ea typeface="+mn-ea"/>
                          <a:cs typeface="+mn-cs"/>
                        </a:rPr>
                        <a:t>855.0</a:t>
                      </a:r>
                      <a:endParaRPr lang="en-GB" sz="1100" u="none" strike="noStrike" kern="1200" dirty="0">
                        <a:solidFill>
                          <a:schemeClr val="bg1"/>
                        </a:solidFill>
                        <a:effectLst/>
                        <a:latin typeface="+mn-lt"/>
                        <a:ea typeface="+mn-ea"/>
                        <a:cs typeface="+mn-cs"/>
                      </a:endParaRPr>
                    </a:p>
                  </a:txBody>
                  <a:tcPr marL="9525" marR="9525" marT="9525" marB="0">
                    <a:solidFill>
                      <a:srgbClr val="E814F5"/>
                    </a:solidFill>
                  </a:tcPr>
                </a:tc>
                <a:tc>
                  <a:txBody>
                    <a:bodyPr/>
                    <a:lstStyle/>
                    <a:p>
                      <a:pPr marL="0" algn="l" defTabSz="914400" rtl="0" eaLnBrk="1" fontAlgn="t" latinLnBrk="0" hangingPunct="1"/>
                      <a:r>
                        <a:rPr lang="en-US" sz="1100" u="none" strike="noStrike" kern="1200" dirty="0" smtClean="0">
                          <a:solidFill>
                            <a:schemeClr val="bg1"/>
                          </a:solidFill>
                          <a:effectLst/>
                          <a:latin typeface="+mn-lt"/>
                          <a:ea typeface="+mn-ea"/>
                          <a:cs typeface="+mn-cs"/>
                        </a:rPr>
                        <a:t>SOIS </a:t>
                      </a:r>
                      <a:r>
                        <a:rPr lang="en-US" sz="1100" u="none" strike="noStrike" kern="1200" dirty="0" err="1" smtClean="0">
                          <a:solidFill>
                            <a:schemeClr val="bg1"/>
                          </a:solidFill>
                          <a:effectLst/>
                          <a:latin typeface="+mn-lt"/>
                          <a:ea typeface="+mn-ea"/>
                          <a:cs typeface="+mn-cs"/>
                        </a:rPr>
                        <a:t>Subnetwork</a:t>
                      </a:r>
                      <a:r>
                        <a:rPr lang="en-US" sz="1100" u="none" strike="noStrike" kern="1200" dirty="0" smtClean="0">
                          <a:solidFill>
                            <a:schemeClr val="bg1"/>
                          </a:solidFill>
                          <a:effectLst/>
                          <a:latin typeface="+mn-lt"/>
                          <a:ea typeface="+mn-ea"/>
                          <a:cs typeface="+mn-cs"/>
                        </a:rPr>
                        <a:t> Test Service           </a:t>
                      </a:r>
                    </a:p>
                    <a:p>
                      <a:pPr marL="0" algn="l" defTabSz="914400" rtl="0" eaLnBrk="1" fontAlgn="t" latinLnBrk="0" hangingPunct="1"/>
                      <a:r>
                        <a:rPr lang="en-US" sz="1100" u="none" strike="noStrike" kern="1200" dirty="0" smtClean="0">
                          <a:solidFill>
                            <a:schemeClr val="bg1"/>
                          </a:solidFill>
                          <a:effectLst/>
                          <a:latin typeface="+mn-lt"/>
                          <a:ea typeface="+mn-ea"/>
                          <a:cs typeface="+mn-cs"/>
                        </a:rPr>
                        <a:t> 5</a:t>
                      </a:r>
                      <a:r>
                        <a:rPr lang="en-US" sz="1100" u="none" strike="noStrike" kern="1200" baseline="0" dirty="0" smtClean="0">
                          <a:solidFill>
                            <a:schemeClr val="bg1"/>
                          </a:solidFill>
                          <a:effectLst/>
                          <a:latin typeface="+mn-lt"/>
                          <a:ea typeface="+mn-ea"/>
                          <a:cs typeface="+mn-cs"/>
                        </a:rPr>
                        <a:t> </a:t>
                      </a:r>
                      <a:r>
                        <a:rPr lang="en-US" sz="1100" u="none" strike="noStrike" kern="1200" dirty="0" smtClean="0">
                          <a:solidFill>
                            <a:schemeClr val="bg1"/>
                          </a:solidFill>
                          <a:effectLst/>
                          <a:latin typeface="+mn-lt"/>
                          <a:ea typeface="+mn-ea"/>
                          <a:cs typeface="+mn-cs"/>
                        </a:rPr>
                        <a:t>year book review</a:t>
                      </a:r>
                    </a:p>
                  </a:txBody>
                  <a:tcPr marL="9525" marR="9525" marT="9525" marB="0">
                    <a:solidFill>
                      <a:srgbClr val="E814F5"/>
                    </a:solidFill>
                  </a:tcPr>
                </a:tc>
                <a:tc>
                  <a:txBody>
                    <a:bodyPr/>
                    <a:lstStyle/>
                    <a:p>
                      <a:pPr marL="0" algn="l" defTabSz="914400" rtl="0" eaLnBrk="1" fontAlgn="t" latinLnBrk="0" hangingPunct="1"/>
                      <a:r>
                        <a:rPr lang="en-GB" sz="1100" u="none" strike="noStrike" kern="1200" dirty="0" smtClean="0">
                          <a:solidFill>
                            <a:schemeClr val="bg1"/>
                          </a:solidFill>
                          <a:effectLst/>
                          <a:latin typeface="+mn-lt"/>
                          <a:ea typeface="+mn-ea"/>
                          <a:cs typeface="+mn-cs"/>
                        </a:rPr>
                        <a:t>5 year book review</a:t>
                      </a:r>
                    </a:p>
                  </a:txBody>
                  <a:tcPr marL="9525" marR="9525" marT="9525" marB="0">
                    <a:solidFill>
                      <a:srgbClr val="E814F5"/>
                    </a:solidFill>
                  </a:tcPr>
                </a:tc>
                <a:tc>
                  <a:txBody>
                    <a:bodyPr/>
                    <a:lstStyle/>
                    <a:p>
                      <a:pPr marL="0" algn="l" defTabSz="914400" rtl="0" eaLnBrk="1" fontAlgn="t" latinLnBrk="0" hangingPunct="1"/>
                      <a:r>
                        <a:rPr lang="en-GB" sz="1100" u="none" strike="noStrike" kern="1200" dirty="0">
                          <a:solidFill>
                            <a:schemeClr val="bg1"/>
                          </a:solidFill>
                          <a:effectLst/>
                          <a:latin typeface="+mn-lt"/>
                          <a:ea typeface="+mn-ea"/>
                          <a:cs typeface="+mn-cs"/>
                        </a:rPr>
                        <a:t>Start date    </a:t>
                      </a:r>
                      <a:r>
                        <a:rPr lang="en-GB" sz="1100" u="none" strike="noStrike" kern="1200" dirty="0" smtClean="0">
                          <a:solidFill>
                            <a:schemeClr val="bg1"/>
                          </a:solidFill>
                          <a:effectLst/>
                          <a:latin typeface="+mn-lt"/>
                          <a:ea typeface="+mn-ea"/>
                          <a:cs typeface="+mn-cs"/>
                        </a:rPr>
                        <a:t> 01/11/2019</a:t>
                      </a:r>
                      <a:r>
                        <a:rPr lang="en-GB" sz="1100" u="none" strike="noStrike" kern="1200" dirty="0">
                          <a:solidFill>
                            <a:schemeClr val="bg1"/>
                          </a:solidFill>
                          <a:effectLst/>
                          <a:latin typeface="+mn-lt"/>
                          <a:ea typeface="+mn-ea"/>
                          <a:cs typeface="+mn-cs"/>
                        </a:rPr>
                        <a:t/>
                      </a:r>
                      <a:br>
                        <a:rPr lang="en-GB" sz="1100" u="none" strike="noStrike" kern="1200" dirty="0">
                          <a:solidFill>
                            <a:schemeClr val="bg1"/>
                          </a:solidFill>
                          <a:effectLst/>
                          <a:latin typeface="+mn-lt"/>
                          <a:ea typeface="+mn-ea"/>
                          <a:cs typeface="+mn-cs"/>
                        </a:rPr>
                      </a:br>
                      <a:r>
                        <a:rPr lang="en-GB" sz="1100" u="none" strike="noStrike" kern="1200" dirty="0">
                          <a:solidFill>
                            <a:schemeClr val="bg1"/>
                          </a:solidFill>
                          <a:effectLst/>
                          <a:latin typeface="+mn-lt"/>
                          <a:ea typeface="+mn-ea"/>
                          <a:cs typeface="+mn-cs"/>
                        </a:rPr>
                        <a:t>End date     </a:t>
                      </a:r>
                      <a:r>
                        <a:rPr lang="en-GB" sz="1100" u="none" strike="noStrike" kern="1200" baseline="0" dirty="0" smtClean="0">
                          <a:solidFill>
                            <a:schemeClr val="bg1"/>
                          </a:solidFill>
                          <a:effectLst/>
                          <a:latin typeface="+mn-lt"/>
                          <a:ea typeface="+mn-ea"/>
                          <a:cs typeface="+mn-cs"/>
                        </a:rPr>
                        <a:t> 01/11/2010</a:t>
                      </a:r>
                      <a:endParaRPr lang="en-GB" sz="1100" u="none" strike="noStrike" kern="1200" dirty="0">
                        <a:solidFill>
                          <a:schemeClr val="bg1"/>
                        </a:solidFill>
                        <a:effectLst/>
                        <a:latin typeface="+mn-lt"/>
                        <a:ea typeface="+mn-ea"/>
                        <a:cs typeface="+mn-cs"/>
                      </a:endParaRPr>
                    </a:p>
                  </a:txBody>
                  <a:tcPr marL="9525" marR="9525" marT="9525" marB="0">
                    <a:solidFill>
                      <a:srgbClr val="E814F5"/>
                    </a:solidFill>
                  </a:tcPr>
                </a:tc>
              </a:tr>
            </a:tbl>
          </a:graphicData>
        </a:graphic>
      </p:graphicFrame>
      <p:sp>
        <p:nvSpPr>
          <p:cNvPr id="2" name="TextBox 1"/>
          <p:cNvSpPr txBox="1"/>
          <p:nvPr/>
        </p:nvSpPr>
        <p:spPr>
          <a:xfrm>
            <a:off x="8158161" y="6362187"/>
            <a:ext cx="582211" cy="307777"/>
          </a:xfrm>
          <a:prstGeom prst="rect">
            <a:avLst/>
          </a:prstGeom>
          <a:noFill/>
        </p:spPr>
        <p:txBody>
          <a:bodyPr wrap="none" rtlCol="0">
            <a:spAutoFit/>
          </a:bodyPr>
          <a:lstStyle/>
          <a:p>
            <a:r>
              <a:rPr lang="en-US" sz="1400" dirty="0" smtClean="0">
                <a:solidFill>
                  <a:srgbClr val="FF0000"/>
                </a:solidFill>
              </a:rPr>
              <a:t>2020</a:t>
            </a:r>
            <a:endParaRPr lang="en-US" sz="1400" dirty="0">
              <a:solidFill>
                <a:srgbClr val="FF0000"/>
              </a:solidFill>
            </a:endParaRPr>
          </a:p>
        </p:txBody>
      </p:sp>
    </p:spTree>
    <p:extLst>
      <p:ext uri="{BB962C8B-B14F-4D97-AF65-F5344CB8AC3E}">
        <p14:creationId xmlns:p14="http://schemas.microsoft.com/office/powerpoint/2010/main" val="3699022387"/>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E1DF3F71C7494BBEAD0FAFE1D2625F" ma:contentTypeVersion="0" ma:contentTypeDescription="Create a new document." ma:contentTypeScope="" ma:versionID="2ee15c208980d92d158651cf7e877f1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95D1A75-7865-403F-A0D1-03B2E52DA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3.xml><?xml version="1.0" encoding="utf-8"?>
<ds:datastoreItem xmlns:ds="http://schemas.openxmlformats.org/officeDocument/2006/customXml" ds:itemID="{3AF14BD0-ED18-40F8-BACF-92E33194557B}">
  <ds:schemaRef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purl.org/dc/dcmitype/"/>
    <ds:schemaRef ds:uri="http://purl.org/dc/term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707</TotalTime>
  <Pages>51</Pages>
  <Words>960</Words>
  <Application>Microsoft Office PowerPoint</Application>
  <PresentationFormat>Letter Paper (8.5x11 in)</PresentationFormat>
  <Paragraphs>150</Paragraphs>
  <Slides>11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TMOD Presentations</vt:lpstr>
      <vt:lpstr>PowerPoint Presentation</vt:lpstr>
      <vt:lpstr>SOIS Area SOIS-APP, SOIS-Subnet, SOIS-Wireless</vt:lpstr>
      <vt:lpstr>SOIS End to End View</vt:lpstr>
      <vt:lpstr>Current SOIS Schedule</vt:lpstr>
      <vt:lpstr>SOIS is Supporting Mission Needs</vt:lpstr>
      <vt:lpstr>SOIS EDS Mission Infusion</vt:lpstr>
      <vt:lpstr>SOIS Future Work</vt:lpstr>
      <vt:lpstr>Backup</vt:lpstr>
      <vt:lpstr>PowerPoint Presentation</vt:lpstr>
      <vt:lpstr>ESA Interest in SOIS</vt:lpstr>
      <vt:lpstr>11th ESA Workshop on Avionics, Data, Control and Software Systems (ADCSS2017)</vt:lpstr>
    </vt:vector>
  </TitlesOfParts>
  <Company>NASA Headquarters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Hooke;Hamkins, Jon (3320)</dc:creator>
  <cp:lastModifiedBy>Wilmot, Jonathan J. (GSFC-5820)</cp:lastModifiedBy>
  <cp:revision>1647</cp:revision>
  <cp:lastPrinted>2017-06-09T12:12:07Z</cp:lastPrinted>
  <dcterms:created xsi:type="dcterms:W3CDTF">1998-05-20T16:00:08Z</dcterms:created>
  <dcterms:modified xsi:type="dcterms:W3CDTF">2017-10-10T12:39:32Z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0x010100B3E1DF3F71C7494BBEAD0FAFE1D2625F</vt:lpwstr>
  </property>
</Properties>
</file>