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 id="2147483673" r:id="rId5"/>
  </p:sldMasterIdLst>
  <p:notesMasterIdLst>
    <p:notesMasterId r:id="rId16"/>
  </p:notesMasterIdLst>
  <p:handoutMasterIdLst>
    <p:handoutMasterId r:id="rId17"/>
  </p:handoutMasterIdLst>
  <p:sldIdLst>
    <p:sldId id="2787" r:id="rId6"/>
    <p:sldId id="2815" r:id="rId7"/>
    <p:sldId id="2816" r:id="rId8"/>
    <p:sldId id="2817" r:id="rId9"/>
    <p:sldId id="2819" r:id="rId10"/>
    <p:sldId id="2818" r:id="rId11"/>
    <p:sldId id="2820" r:id="rId12"/>
    <p:sldId id="2823" r:id="rId13"/>
    <p:sldId id="2821" r:id="rId14"/>
    <p:sldId id="2822" r:id="rId15"/>
  </p:sldIdLst>
  <p:sldSz cx="9144000" cy="6858000" type="letter"/>
  <p:notesSz cx="6797675" cy="9928225"/>
  <p:defaultTextStyle>
    <a:defPPr>
      <a:defRPr lang="en-US"/>
    </a:defPPr>
    <a:lvl1pPr algn="l" rtl="0" fontAlgn="base">
      <a:spcBef>
        <a:spcPct val="0"/>
      </a:spcBef>
      <a:spcAft>
        <a:spcPct val="0"/>
      </a:spcAft>
      <a:defRPr sz="1600" b="1" kern="1200">
        <a:solidFill>
          <a:schemeClr val="tx1"/>
        </a:solidFill>
        <a:latin typeface="Arial" charset="0"/>
        <a:ea typeface="+mn-ea"/>
        <a:cs typeface="+mn-cs"/>
      </a:defRPr>
    </a:lvl1pPr>
    <a:lvl2pPr marL="457200" algn="l" rtl="0" fontAlgn="base">
      <a:spcBef>
        <a:spcPct val="0"/>
      </a:spcBef>
      <a:spcAft>
        <a:spcPct val="0"/>
      </a:spcAft>
      <a:defRPr sz="1600" b="1" kern="1200">
        <a:solidFill>
          <a:schemeClr val="tx1"/>
        </a:solidFill>
        <a:latin typeface="Arial" charset="0"/>
        <a:ea typeface="+mn-ea"/>
        <a:cs typeface="+mn-cs"/>
      </a:defRPr>
    </a:lvl2pPr>
    <a:lvl3pPr marL="914400" algn="l" rtl="0" fontAlgn="base">
      <a:spcBef>
        <a:spcPct val="0"/>
      </a:spcBef>
      <a:spcAft>
        <a:spcPct val="0"/>
      </a:spcAft>
      <a:defRPr sz="1600" b="1" kern="1200">
        <a:solidFill>
          <a:schemeClr val="tx1"/>
        </a:solidFill>
        <a:latin typeface="Arial" charset="0"/>
        <a:ea typeface="+mn-ea"/>
        <a:cs typeface="+mn-cs"/>
      </a:defRPr>
    </a:lvl3pPr>
    <a:lvl4pPr marL="1371600" algn="l" rtl="0" fontAlgn="base">
      <a:spcBef>
        <a:spcPct val="0"/>
      </a:spcBef>
      <a:spcAft>
        <a:spcPct val="0"/>
      </a:spcAft>
      <a:defRPr sz="1600" b="1" kern="1200">
        <a:solidFill>
          <a:schemeClr val="tx1"/>
        </a:solidFill>
        <a:latin typeface="Arial" charset="0"/>
        <a:ea typeface="+mn-ea"/>
        <a:cs typeface="+mn-cs"/>
      </a:defRPr>
    </a:lvl4pPr>
    <a:lvl5pPr marL="1828800" algn="l" rtl="0" fontAlgn="base">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92">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guide id="3" orient="horz" pos="3127">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00"/>
    <a:srgbClr val="E814F5"/>
    <a:srgbClr val="FF0066"/>
    <a:srgbClr val="003399"/>
    <a:srgbClr val="FF9933"/>
    <a:srgbClr val="FFFF00"/>
    <a:srgbClr val="D27D00"/>
    <a:srgbClr val="FFFF99"/>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40" autoAdjust="0"/>
    <p:restoredTop sz="86501" autoAdjust="0"/>
  </p:normalViewPr>
  <p:slideViewPr>
    <p:cSldViewPr>
      <p:cViewPr varScale="1">
        <p:scale>
          <a:sx n="113" d="100"/>
          <a:sy n="113" d="100"/>
        </p:scale>
        <p:origin x="3000" y="114"/>
      </p:cViewPr>
      <p:guideLst>
        <p:guide orient="horz" pos="792"/>
        <p:guide pos="2880"/>
      </p:guideLst>
    </p:cSldViewPr>
  </p:slideViewPr>
  <p:outlineViewPr>
    <p:cViewPr>
      <p:scale>
        <a:sx n="33" d="100"/>
        <a:sy n="33" d="100"/>
      </p:scale>
      <p:origin x="0" y="70044"/>
    </p:cViewPr>
  </p:outlineViewPr>
  <p:notesTextViewPr>
    <p:cViewPr>
      <p:scale>
        <a:sx n="100" d="100"/>
        <a:sy n="100" d="100"/>
      </p:scale>
      <p:origin x="0" y="0"/>
    </p:cViewPr>
  </p:notesTextViewPr>
  <p:sorterViewPr>
    <p:cViewPr>
      <p:scale>
        <a:sx n="30" d="100"/>
        <a:sy n="30" d="100"/>
      </p:scale>
      <p:origin x="0" y="0"/>
    </p:cViewPr>
  </p:sorterViewPr>
  <p:notesViewPr>
    <p:cSldViewPr>
      <p:cViewPr varScale="1">
        <p:scale>
          <a:sx n="35" d="100"/>
          <a:sy n="35" d="100"/>
        </p:scale>
        <p:origin x="-1494" y="-72"/>
      </p:cViewPr>
      <p:guideLst>
        <p:guide orient="horz" pos="3024"/>
        <p:guide pos="2304"/>
        <p:guide orient="horz" pos="3127"/>
        <p:guide pos="2141"/>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099" name="Rectangle 3"/>
          <p:cNvSpPr>
            <a:spLocks noGrp="1" noChangeArrowheads="1"/>
          </p:cNvSpPr>
          <p:nvPr>
            <p:ph type="dt" sz="quarter"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13BDE1E4-412B-407C-A980-2F1D2D5A0F2B}" type="slidenum">
              <a:rPr lang="en-US"/>
              <a:pPr>
                <a:defRPr/>
              </a:pPr>
              <a:t>‹#›</a:t>
            </a:fld>
            <a:endParaRPr lang="en-US"/>
          </a:p>
        </p:txBody>
      </p:sp>
    </p:spTree>
    <p:extLst>
      <p:ext uri="{BB962C8B-B14F-4D97-AF65-F5344CB8AC3E}">
        <p14:creationId xmlns:p14="http://schemas.microsoft.com/office/powerpoint/2010/main" val="1535310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C1CAF83B-30F1-4420-86A9-ACD9B25FD0AD}" type="slidenum">
              <a:rPr lang="en-US"/>
              <a:pPr>
                <a:defRPr/>
              </a:pPr>
              <a:t>‹#›</a:t>
            </a:fld>
            <a:endParaRPr lang="en-US"/>
          </a:p>
        </p:txBody>
      </p:sp>
      <p:sp>
        <p:nvSpPr>
          <p:cNvPr id="2054" name="Rectangle 6"/>
          <p:cNvSpPr>
            <a:spLocks noGrp="1" noChangeArrowheads="1"/>
          </p:cNvSpPr>
          <p:nvPr>
            <p:ph type="body" sz="quarter" idx="3"/>
          </p:nvPr>
        </p:nvSpPr>
        <p:spPr bwMode="auto">
          <a:xfrm>
            <a:off x="908717" y="4716236"/>
            <a:ext cx="4980241" cy="4469999"/>
          </a:xfrm>
          <a:prstGeom prst="rect">
            <a:avLst/>
          </a:prstGeom>
          <a:noFill/>
          <a:ln w="9525">
            <a:noFill/>
            <a:miter lim="800000"/>
            <a:headEnd/>
            <a:tailEnd/>
          </a:ln>
          <a:effectLst/>
        </p:spPr>
        <p:txBody>
          <a:bodyPr vert="horz" wrap="square" lIns="91112" tIns="44759" rIns="91112" bIns="447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5" name="Rectangle 7"/>
          <p:cNvSpPr>
            <a:spLocks noGrp="1" noRot="1" noChangeAspect="1" noChangeArrowheads="1" noTextEdit="1"/>
          </p:cNvSpPr>
          <p:nvPr>
            <p:ph type="sldImg" idx="2"/>
          </p:nvPr>
        </p:nvSpPr>
        <p:spPr bwMode="auto">
          <a:xfrm>
            <a:off x="930275" y="752475"/>
            <a:ext cx="4946650" cy="3709988"/>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355068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6337" name="Rectangle 5"/>
          <p:cNvSpPr>
            <a:spLocks noGrp="1" noChangeArrowheads="1"/>
          </p:cNvSpPr>
          <p:nvPr>
            <p:ph type="sldNum" sz="quarter" idx="5"/>
          </p:nvPr>
        </p:nvSpPr>
        <p:spPr>
          <a:noFill/>
        </p:spPr>
        <p:txBody>
          <a:bodyPr/>
          <a:lstStyle/>
          <a:p>
            <a:fld id="{F2FA20E5-F05F-4030-BF21-E6BD2D95491B}" type="slidenum">
              <a:rPr lang="en-US" smtClean="0"/>
              <a:pPr/>
              <a:t>1</a:t>
            </a:fld>
            <a:endParaRPr lang="en-US" dirty="0" smtClean="0"/>
          </a:p>
        </p:txBody>
      </p:sp>
      <p:sp>
        <p:nvSpPr>
          <p:cNvPr id="3726338"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47B8339B-1697-4EB3-9E70-F7572366E1F3}"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39"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64DCABF5-01F9-46B7-AD67-6E8C2EC3CE4F}"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40" name="Slide Image Placeholder 1"/>
          <p:cNvSpPr>
            <a:spLocks noGrp="1" noRot="1" noChangeAspect="1" noTextEdit="1"/>
          </p:cNvSpPr>
          <p:nvPr>
            <p:ph type="sldImg"/>
          </p:nvPr>
        </p:nvSpPr>
        <p:spPr>
          <a:ln/>
        </p:spPr>
      </p:sp>
      <p:sp>
        <p:nvSpPr>
          <p:cNvPr id="3726341" name="Notes Placeholder 2"/>
          <p:cNvSpPr>
            <a:spLocks noGrp="1"/>
          </p:cNvSpPr>
          <p:nvPr>
            <p:ph type="body" idx="1"/>
          </p:nvPr>
        </p:nvSpPr>
        <p:spPr>
          <a:noFill/>
          <a:ln/>
        </p:spPr>
        <p:txBody>
          <a:bodyPr/>
          <a:lstStyle/>
          <a:p>
            <a:endParaRPr lang="en-GB" dirty="0" smtClean="0"/>
          </a:p>
        </p:txBody>
      </p:sp>
      <p:sp>
        <p:nvSpPr>
          <p:cNvPr id="3726342" name="Slide Number Placeholder 3"/>
          <p:cNvSpPr txBox="1">
            <a:spLocks noGrp="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2D7B4481-FBC8-4B8A-90A3-E0CB9E5429A2}"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Tree>
    <p:extLst>
      <p:ext uri="{BB962C8B-B14F-4D97-AF65-F5344CB8AC3E}">
        <p14:creationId xmlns:p14="http://schemas.microsoft.com/office/powerpoint/2010/main" val="1215562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a:solidFill>
                  <a:srgbClr val="000099"/>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814520"/>
            <a:ext cx="8147325" cy="238111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a:solidFill>
                  <a:schemeClr val="tx1"/>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1"/>
            <a:ext cx="82296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2271663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407073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00"/>
          <p:cNvPicPr>
            <a:picLocks noChangeAspect="1" noChangeArrowheads="1"/>
          </p:cNvPicPr>
          <p:nvPr userDrawn="1"/>
        </p:nvPicPr>
        <p:blipFill>
          <a:blip r:embed="rId4" cstate="print"/>
          <a:srcRect/>
          <a:stretch>
            <a:fillRect/>
          </a:stretch>
        </p:blipFill>
        <p:spPr bwMode="auto">
          <a:xfrm>
            <a:off x="1153955" y="1009485"/>
            <a:ext cx="2356931" cy="1036935"/>
          </a:xfrm>
          <a:prstGeom prst="rect">
            <a:avLst/>
          </a:prstGeom>
          <a:noFill/>
          <a:ln w="9525">
            <a:noFill/>
            <a:miter lim="800000"/>
            <a:headEnd/>
            <a:tailEnd/>
          </a:ln>
        </p:spPr>
      </p:pic>
      <p:pic>
        <p:nvPicPr>
          <p:cNvPr id="1029" name="Picture 1" descr="part1"/>
          <p:cNvPicPr>
            <a:picLocks noChangeAspect="1" noChangeArrowheads="1"/>
          </p:cNvPicPr>
          <p:nvPr userDrawn="1"/>
        </p:nvPicPr>
        <p:blipFill>
          <a:blip r:embed="rId5" cstate="print"/>
          <a:srcRect/>
          <a:stretch>
            <a:fillRect/>
          </a:stretch>
        </p:blipFill>
        <p:spPr bwMode="auto">
          <a:xfrm>
            <a:off x="1422790" y="5733300"/>
            <a:ext cx="6239275" cy="82196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71" r:id="rId2"/>
  </p:sldLayoutIdLst>
  <p:timing>
    <p:tnLst>
      <p:par>
        <p:cTn id="1" dur="indefinite" restart="never" nodeType="tmRoot"/>
      </p:par>
    </p:tnLst>
  </p:timing>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Rectangle 1003"/>
          <p:cNvSpPr>
            <a:spLocks noChangeArrowheads="1"/>
          </p:cNvSpPr>
          <p:nvPr userDrawn="1"/>
        </p:nvSpPr>
        <p:spPr bwMode="auto">
          <a:xfrm>
            <a:off x="7413970" y="6578210"/>
            <a:ext cx="1366368"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defRPr/>
            </a:pPr>
            <a:r>
              <a:rPr lang="en-US" sz="1000" dirty="0" smtClean="0">
                <a:solidFill>
                  <a:schemeClr val="tx1"/>
                </a:solidFill>
              </a:rPr>
              <a:t>10-October-2017-</a:t>
            </a:r>
            <a:fld id="{A695BC2C-BEAC-4E31-AADE-93F4F0C57784}" type="slidenum">
              <a:rPr lang="en-US" sz="1000" smtClean="0">
                <a:solidFill>
                  <a:schemeClr val="tx1"/>
                </a:solidFill>
              </a:rPr>
              <a:pPr defTabSz="820738" eaLnBrk="0" hangingPunct="0">
                <a:defRPr/>
              </a:pPr>
              <a:t>‹#›</a:t>
            </a:fld>
            <a:endParaRPr lang="en-US" sz="1000" dirty="0">
              <a:solidFill>
                <a:schemeClr val="tx1"/>
              </a:solidFill>
            </a:endParaRPr>
          </a:p>
        </p:txBody>
      </p:sp>
    </p:spTree>
    <p:extLst>
      <p:ext uri="{BB962C8B-B14F-4D97-AF65-F5344CB8AC3E}">
        <p14:creationId xmlns:p14="http://schemas.microsoft.com/office/powerpoint/2010/main" val="1056723819"/>
      </p:ext>
    </p:extLst>
  </p:cSld>
  <p:clrMap bg1="lt1" tx1="dk1" bg2="lt2" tx2="dk2" accent1="accent1" accent2="accent2" accent3="accent3" accent4="accent4" accent5="accent5" accent6="accent6" hlink="hlink" folHlink="folHlink"/>
  <p:sldLayoutIdLst>
    <p:sldLayoutId id="2147483674" r:id="rId1"/>
    <p:sldLayoutId id="2147483675" r:id="rId2"/>
  </p:sldLayoutIdLst>
  <p:timing>
    <p:tnLst>
      <p:par>
        <p:cTn id="1" dur="indefinite" restart="never" nodeType="tmRoot"/>
      </p:par>
    </p:tnLst>
  </p:timing>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38740" y="2584090"/>
            <a:ext cx="5991180" cy="1815882"/>
          </a:xfrm>
          <a:prstGeom prst="rect">
            <a:avLst/>
          </a:prstGeom>
          <a:noFill/>
        </p:spPr>
        <p:txBody>
          <a:bodyPr wrap="square" rtlCol="0">
            <a:spAutoFit/>
          </a:bodyPr>
          <a:lstStyle/>
          <a:p>
            <a:r>
              <a:rPr lang="en-US" sz="2800" dirty="0" smtClean="0"/>
              <a:t>Space Internetworking Services</a:t>
            </a:r>
          </a:p>
          <a:p>
            <a:r>
              <a:rPr lang="en-US" sz="2800" dirty="0" smtClean="0"/>
              <a:t>Road Map</a:t>
            </a:r>
          </a:p>
          <a:p>
            <a:endParaRPr lang="en-US" sz="2800" dirty="0"/>
          </a:p>
          <a:p>
            <a:r>
              <a:rPr lang="en-US" sz="1400" b="0" dirty="0" smtClean="0"/>
              <a:t>Scott Burleigh (Area Chair)</a:t>
            </a:r>
          </a:p>
          <a:p>
            <a:r>
              <a:rPr lang="en-US" sz="1400" b="0" dirty="0" smtClean="0"/>
              <a:t>Tomaso de Cola (Area Deputy Chair)</a:t>
            </a:r>
            <a:endParaRPr lang="en-US" sz="1400" b="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Summary</a:t>
            </a:r>
            <a:endParaRPr lang="en-US" dirty="0"/>
          </a:p>
        </p:txBody>
      </p:sp>
      <p:sp>
        <p:nvSpPr>
          <p:cNvPr id="5" name="Content Placeholder 4"/>
          <p:cNvSpPr>
            <a:spLocks noGrp="1"/>
          </p:cNvSpPr>
          <p:nvPr>
            <p:ph idx="1"/>
          </p:nvPr>
        </p:nvSpPr>
        <p:spPr/>
        <p:txBody>
          <a:bodyPr/>
          <a:lstStyle/>
          <a:p>
            <a:r>
              <a:rPr lang="en-US" dirty="0" smtClean="0"/>
              <a:t>Three of four SIS working groups are currently engaged in new protocol development.</a:t>
            </a:r>
          </a:p>
          <a:p>
            <a:r>
              <a:rPr lang="en-US" dirty="0" smtClean="0"/>
              <a:t>The DTN work is currently serialized due to resource constraints.  The currently defined scope of work could easily engage at least three distinct working groups operating in parallel if resources were available.</a:t>
            </a:r>
          </a:p>
          <a:p>
            <a:r>
              <a:rPr lang="en-US" dirty="0" smtClean="0"/>
              <a:t>The Solar System Internet architecture and the IOAG agreement on which it is based contemplate still more DTN functionality.</a:t>
            </a:r>
          </a:p>
          <a:p>
            <a:r>
              <a:rPr lang="en-US" dirty="0" smtClean="0"/>
              <a:t>Internetworking is indispensable for the complex flight missions of the future.  SIS contributes significantly to the continued relevance of CCSDS.</a:t>
            </a:r>
            <a:endParaRPr lang="en-US" dirty="0"/>
          </a:p>
        </p:txBody>
      </p:sp>
    </p:spTree>
    <p:extLst>
      <p:ext uri="{BB962C8B-B14F-4D97-AF65-F5344CB8AC3E}">
        <p14:creationId xmlns:p14="http://schemas.microsoft.com/office/powerpoint/2010/main" val="1005274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CFDP Revisions WG</a:t>
            </a:r>
            <a:endParaRPr lang="en-US" dirty="0"/>
          </a:p>
        </p:txBody>
      </p:sp>
      <p:sp>
        <p:nvSpPr>
          <p:cNvPr id="3" name="Content Placeholder 2"/>
          <p:cNvSpPr>
            <a:spLocks noGrp="1"/>
          </p:cNvSpPr>
          <p:nvPr>
            <p:ph idx="1"/>
          </p:nvPr>
        </p:nvSpPr>
        <p:spPr/>
        <p:txBody>
          <a:bodyPr/>
          <a:lstStyle/>
          <a:p>
            <a:r>
              <a:rPr lang="en-US" dirty="0" smtClean="0"/>
              <a:t>Updates for three </a:t>
            </a:r>
            <a:r>
              <a:rPr lang="en-US" dirty="0" smtClean="0">
                <a:solidFill>
                  <a:srgbClr val="00B050"/>
                </a:solidFill>
              </a:rPr>
              <a:t>Green Books </a:t>
            </a:r>
            <a:r>
              <a:rPr lang="en-US" dirty="0" smtClean="0"/>
              <a:t>are pending publication.</a:t>
            </a:r>
          </a:p>
          <a:p>
            <a:r>
              <a:rPr lang="en-US" dirty="0" smtClean="0"/>
              <a:t>WG will be dissolved as soon as </a:t>
            </a:r>
            <a:r>
              <a:rPr lang="en-US" dirty="0" smtClean="0">
                <a:solidFill>
                  <a:srgbClr val="0070C0"/>
                </a:solidFill>
              </a:rPr>
              <a:t>Blue Book </a:t>
            </a:r>
            <a:r>
              <a:rPr lang="en-US" dirty="0" smtClean="0"/>
              <a:t>is published, completing the WG’s charter, as per CCSDS standard procedures.</a:t>
            </a:r>
          </a:p>
          <a:p>
            <a:pPr lvl="1"/>
            <a:r>
              <a:rPr lang="en-US" dirty="0" smtClean="0"/>
              <a:t>Waiting for interoperability testing, which in turn is waiting for a second implementation, nominally from ESA.</a:t>
            </a:r>
            <a:endParaRPr lang="en-US" dirty="0"/>
          </a:p>
        </p:txBody>
      </p:sp>
    </p:spTree>
    <p:extLst>
      <p:ext uri="{BB962C8B-B14F-4D97-AF65-F5344CB8AC3E}">
        <p14:creationId xmlns:p14="http://schemas.microsoft.com/office/powerpoint/2010/main" val="8579101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Voice WG</a:t>
            </a:r>
            <a:endParaRPr lang="en-US" dirty="0"/>
          </a:p>
        </p:txBody>
      </p:sp>
      <p:sp>
        <p:nvSpPr>
          <p:cNvPr id="3" name="Content Placeholder 2"/>
          <p:cNvSpPr>
            <a:spLocks noGrp="1"/>
          </p:cNvSpPr>
          <p:nvPr>
            <p:ph idx="1"/>
          </p:nvPr>
        </p:nvSpPr>
        <p:spPr/>
        <p:txBody>
          <a:bodyPr/>
          <a:lstStyle/>
          <a:p>
            <a:r>
              <a:rPr lang="en-US" dirty="0" smtClean="0">
                <a:solidFill>
                  <a:srgbClr val="0070C0"/>
                </a:solidFill>
              </a:rPr>
              <a:t>Blue Book</a:t>
            </a:r>
            <a:r>
              <a:rPr lang="en-US" dirty="0" smtClean="0"/>
              <a:t>: CESG Poll conditions seem to have been resolved; Agency review should be next.</a:t>
            </a:r>
          </a:p>
          <a:p>
            <a:r>
              <a:rPr lang="en-US" dirty="0" smtClean="0"/>
              <a:t>Discussion of CESG Poll conditions has uncovered potential need for an </a:t>
            </a:r>
            <a:r>
              <a:rPr lang="en-US" dirty="0" smtClean="0">
                <a:solidFill>
                  <a:srgbClr val="0070C0"/>
                </a:solidFill>
              </a:rPr>
              <a:t>additional Blue Book</a:t>
            </a:r>
            <a:r>
              <a:rPr lang="en-US" dirty="0" smtClean="0"/>
              <a:t>, for on-board voice communications; the requirements are different from space/ground voice communications.</a:t>
            </a:r>
          </a:p>
          <a:p>
            <a:pPr lvl="1"/>
            <a:r>
              <a:rPr lang="en-US" dirty="0" smtClean="0"/>
              <a:t>To be discussed at the WG meeting in November; may require a charter revision.</a:t>
            </a:r>
            <a:endParaRPr lang="en-US" dirty="0"/>
          </a:p>
        </p:txBody>
      </p:sp>
    </p:spTree>
    <p:extLst>
      <p:ext uri="{BB962C8B-B14F-4D97-AF65-F5344CB8AC3E}">
        <p14:creationId xmlns:p14="http://schemas.microsoft.com/office/powerpoint/2010/main" val="31992496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Motion Imagery WG</a:t>
            </a:r>
            <a:endParaRPr lang="en-US" dirty="0"/>
          </a:p>
        </p:txBody>
      </p:sp>
      <p:sp>
        <p:nvSpPr>
          <p:cNvPr id="5" name="Content Placeholder 4"/>
          <p:cNvSpPr>
            <a:spLocks noGrp="1"/>
          </p:cNvSpPr>
          <p:nvPr>
            <p:ph idx="1"/>
          </p:nvPr>
        </p:nvSpPr>
        <p:spPr/>
        <p:txBody>
          <a:bodyPr/>
          <a:lstStyle/>
          <a:p>
            <a:r>
              <a:rPr lang="en-US" dirty="0" smtClean="0">
                <a:solidFill>
                  <a:srgbClr val="00B050"/>
                </a:solidFill>
              </a:rPr>
              <a:t>Green Book </a:t>
            </a:r>
            <a:r>
              <a:rPr lang="en-US" dirty="0" smtClean="0"/>
              <a:t>requires 5-year update.</a:t>
            </a:r>
          </a:p>
          <a:p>
            <a:r>
              <a:rPr lang="en-US" dirty="0" smtClean="0"/>
              <a:t>Recently amended charter includes a new initiative to develop </a:t>
            </a:r>
            <a:r>
              <a:rPr lang="en-US" dirty="0" smtClean="0">
                <a:solidFill>
                  <a:schemeClr val="accent2">
                    <a:lumMod val="75000"/>
                  </a:schemeClr>
                </a:solidFill>
              </a:rPr>
              <a:t>Green</a:t>
            </a:r>
            <a:r>
              <a:rPr lang="en-US" dirty="0" smtClean="0"/>
              <a:t> and </a:t>
            </a:r>
            <a:r>
              <a:rPr lang="en-US" dirty="0" smtClean="0">
                <a:solidFill>
                  <a:srgbClr val="0070C0"/>
                </a:solidFill>
              </a:rPr>
              <a:t>Blue Books </a:t>
            </a:r>
            <a:r>
              <a:rPr lang="en-US" dirty="0" smtClean="0"/>
              <a:t>for video in the  Delay-Tolerant Network environment that is compatible with downstream communications architecture.</a:t>
            </a:r>
            <a:endParaRPr lang="en-US" dirty="0"/>
          </a:p>
        </p:txBody>
      </p:sp>
    </p:spTree>
    <p:extLst>
      <p:ext uri="{BB962C8B-B14F-4D97-AF65-F5344CB8AC3E}">
        <p14:creationId xmlns:p14="http://schemas.microsoft.com/office/powerpoint/2010/main" val="29255141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Asynchronous Message Service</a:t>
            </a:r>
            <a:endParaRPr lang="en-US" dirty="0"/>
          </a:p>
        </p:txBody>
      </p:sp>
      <p:sp>
        <p:nvSpPr>
          <p:cNvPr id="5" name="Content Placeholder 4"/>
          <p:cNvSpPr>
            <a:spLocks noGrp="1"/>
          </p:cNvSpPr>
          <p:nvPr>
            <p:ph idx="1"/>
          </p:nvPr>
        </p:nvSpPr>
        <p:spPr/>
        <p:txBody>
          <a:bodyPr/>
          <a:lstStyle/>
          <a:p>
            <a:r>
              <a:rPr lang="en-US" dirty="0" smtClean="0">
                <a:solidFill>
                  <a:srgbClr val="0070C0"/>
                </a:solidFill>
              </a:rPr>
              <a:t>Blue Book </a:t>
            </a:r>
            <a:r>
              <a:rPr lang="en-US" dirty="0" smtClean="0"/>
              <a:t>requires 5-year update.</a:t>
            </a:r>
            <a:endParaRPr lang="en-US" dirty="0"/>
          </a:p>
        </p:txBody>
      </p:sp>
    </p:spTree>
    <p:extLst>
      <p:ext uri="{BB962C8B-B14F-4D97-AF65-F5344CB8AC3E}">
        <p14:creationId xmlns:p14="http://schemas.microsoft.com/office/powerpoint/2010/main" val="16641700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Delay-Tolerant Networking WG</a:t>
            </a:r>
            <a:endParaRPr lang="en-US" dirty="0"/>
          </a:p>
        </p:txBody>
      </p:sp>
      <p:sp>
        <p:nvSpPr>
          <p:cNvPr id="5" name="Content Placeholder 4"/>
          <p:cNvSpPr>
            <a:spLocks noGrp="1"/>
          </p:cNvSpPr>
          <p:nvPr>
            <p:ph idx="1"/>
          </p:nvPr>
        </p:nvSpPr>
        <p:spPr/>
        <p:txBody>
          <a:bodyPr/>
          <a:lstStyle/>
          <a:p>
            <a:r>
              <a:rPr lang="en-US" dirty="0" smtClean="0"/>
              <a:t>Mars Mission Protocol Profiles </a:t>
            </a:r>
            <a:r>
              <a:rPr lang="en-US" dirty="0" smtClean="0">
                <a:solidFill>
                  <a:srgbClr val="00B050"/>
                </a:solidFill>
              </a:rPr>
              <a:t>Green Book </a:t>
            </a:r>
            <a:r>
              <a:rPr lang="en-US" dirty="0" smtClean="0"/>
              <a:t>requires 5-year update.</a:t>
            </a:r>
          </a:p>
          <a:p>
            <a:r>
              <a:rPr lang="en-US" dirty="0" smtClean="0"/>
              <a:t>Rationale</a:t>
            </a:r>
            <a:r>
              <a:rPr lang="en-US" dirty="0"/>
              <a:t>, Scenarios and Requirements for </a:t>
            </a:r>
            <a:r>
              <a:rPr lang="en-US" dirty="0" smtClean="0"/>
              <a:t>DTN</a:t>
            </a:r>
            <a:r>
              <a:rPr lang="en-US" dirty="0"/>
              <a:t> </a:t>
            </a:r>
            <a:r>
              <a:rPr lang="en-US" dirty="0" smtClean="0">
                <a:solidFill>
                  <a:srgbClr val="00B050"/>
                </a:solidFill>
              </a:rPr>
              <a:t>Green Book </a:t>
            </a:r>
            <a:r>
              <a:rPr lang="en-US" dirty="0" smtClean="0"/>
              <a:t>requires </a:t>
            </a:r>
            <a:r>
              <a:rPr lang="en-US" dirty="0"/>
              <a:t>5-year </a:t>
            </a:r>
            <a:r>
              <a:rPr lang="en-US" dirty="0" smtClean="0"/>
              <a:t>update.</a:t>
            </a:r>
            <a:endParaRPr lang="en-US" dirty="0"/>
          </a:p>
        </p:txBody>
      </p:sp>
    </p:spTree>
    <p:extLst>
      <p:ext uri="{BB962C8B-B14F-4D97-AF65-F5344CB8AC3E}">
        <p14:creationId xmlns:p14="http://schemas.microsoft.com/office/powerpoint/2010/main" val="16891092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Delay-Tolerant Networking WG</a:t>
            </a:r>
            <a:br>
              <a:rPr lang="en-US" dirty="0" smtClean="0"/>
            </a:br>
            <a:r>
              <a:rPr lang="en-US" dirty="0" smtClean="0"/>
              <a:t>Core Protocols</a:t>
            </a:r>
            <a:endParaRPr lang="en-US" dirty="0"/>
          </a:p>
        </p:txBody>
      </p:sp>
      <p:sp>
        <p:nvSpPr>
          <p:cNvPr id="5" name="Content Placeholder 4"/>
          <p:cNvSpPr>
            <a:spLocks noGrp="1"/>
          </p:cNvSpPr>
          <p:nvPr>
            <p:ph idx="1"/>
          </p:nvPr>
        </p:nvSpPr>
        <p:spPr/>
        <p:txBody>
          <a:bodyPr/>
          <a:lstStyle/>
          <a:p>
            <a:r>
              <a:rPr lang="en-US" dirty="0" smtClean="0"/>
              <a:t>Bundle Security Protocol </a:t>
            </a:r>
            <a:r>
              <a:rPr lang="en-US" dirty="0" smtClean="0">
                <a:solidFill>
                  <a:srgbClr val="0070C0"/>
                </a:solidFill>
              </a:rPr>
              <a:t>Blue Book </a:t>
            </a:r>
            <a:r>
              <a:rPr lang="en-US" dirty="0" smtClean="0"/>
              <a:t>is in progress.</a:t>
            </a:r>
          </a:p>
          <a:p>
            <a:r>
              <a:rPr lang="en-US" dirty="0" smtClean="0"/>
              <a:t>Schedule-Aware Bundle Routing </a:t>
            </a:r>
            <a:r>
              <a:rPr lang="en-US" dirty="0" smtClean="0">
                <a:solidFill>
                  <a:srgbClr val="0070C0"/>
                </a:solidFill>
              </a:rPr>
              <a:t>Blue Book </a:t>
            </a:r>
            <a:r>
              <a:rPr lang="en-US" dirty="0" smtClean="0"/>
              <a:t>is in progress.</a:t>
            </a:r>
          </a:p>
          <a:p>
            <a:r>
              <a:rPr lang="en-US" dirty="0" smtClean="0"/>
              <a:t>Erasure Coding </a:t>
            </a:r>
            <a:r>
              <a:rPr lang="en-US" dirty="0" smtClean="0">
                <a:solidFill>
                  <a:srgbClr val="0070C0"/>
                </a:solidFill>
              </a:rPr>
              <a:t>Blue Book </a:t>
            </a:r>
            <a:r>
              <a:rPr lang="en-US" dirty="0" smtClean="0"/>
              <a:t>is planned for 2020.</a:t>
            </a:r>
          </a:p>
          <a:p>
            <a:r>
              <a:rPr lang="en-US" dirty="0" smtClean="0"/>
              <a:t>Simplifications in the </a:t>
            </a:r>
            <a:r>
              <a:rPr lang="en-US" dirty="0" err="1" smtClean="0"/>
              <a:t>Licklider</a:t>
            </a:r>
            <a:r>
              <a:rPr lang="en-US" dirty="0" smtClean="0"/>
              <a:t> Transmission Protocol Blue Book will be included in the 5-year update, due in 2020.</a:t>
            </a:r>
            <a:endParaRPr lang="en-US" dirty="0"/>
          </a:p>
        </p:txBody>
      </p:sp>
    </p:spTree>
    <p:extLst>
      <p:ext uri="{BB962C8B-B14F-4D97-AF65-F5344CB8AC3E}">
        <p14:creationId xmlns:p14="http://schemas.microsoft.com/office/powerpoint/2010/main" val="15640080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Delay-Tolerant Networking WG</a:t>
            </a:r>
            <a:br>
              <a:rPr lang="en-US" dirty="0" smtClean="0"/>
            </a:br>
            <a:r>
              <a:rPr lang="en-US" dirty="0" smtClean="0"/>
              <a:t>Application Protocols</a:t>
            </a:r>
            <a:endParaRPr lang="en-US" dirty="0"/>
          </a:p>
        </p:txBody>
      </p:sp>
      <p:sp>
        <p:nvSpPr>
          <p:cNvPr id="5" name="Content Placeholder 4"/>
          <p:cNvSpPr>
            <a:spLocks noGrp="1"/>
          </p:cNvSpPr>
          <p:nvPr>
            <p:ph idx="1"/>
          </p:nvPr>
        </p:nvSpPr>
        <p:spPr/>
        <p:txBody>
          <a:bodyPr/>
          <a:lstStyle/>
          <a:p>
            <a:r>
              <a:rPr lang="en-US" dirty="0" smtClean="0"/>
              <a:t>First-Hop/Last-Hop (TM/TC agent) </a:t>
            </a:r>
            <a:r>
              <a:rPr lang="en-US" dirty="0">
                <a:solidFill>
                  <a:srgbClr val="0070C0"/>
                </a:solidFill>
              </a:rPr>
              <a:t>Blue Book</a:t>
            </a:r>
            <a:r>
              <a:rPr lang="en-US" dirty="0" smtClean="0"/>
              <a:t> is planned for 2018.</a:t>
            </a:r>
          </a:p>
          <a:p>
            <a:r>
              <a:rPr lang="en-US" dirty="0" smtClean="0"/>
              <a:t>Applications for DTN </a:t>
            </a:r>
            <a:r>
              <a:rPr lang="en-US" dirty="0" smtClean="0">
                <a:solidFill>
                  <a:srgbClr val="0070C0"/>
                </a:solidFill>
              </a:rPr>
              <a:t>Blue </a:t>
            </a:r>
            <a:r>
              <a:rPr lang="en-US" dirty="0">
                <a:solidFill>
                  <a:srgbClr val="0070C0"/>
                </a:solidFill>
              </a:rPr>
              <a:t>Book</a:t>
            </a:r>
            <a:r>
              <a:rPr lang="en-US" dirty="0"/>
              <a:t> is </a:t>
            </a:r>
            <a:r>
              <a:rPr lang="en-US" dirty="0" smtClean="0"/>
              <a:t>planned for 2018.</a:t>
            </a:r>
          </a:p>
          <a:p>
            <a:r>
              <a:rPr lang="en-US" dirty="0"/>
              <a:t>Bundle Streaming Support </a:t>
            </a:r>
            <a:r>
              <a:rPr lang="en-US" dirty="0">
                <a:solidFill>
                  <a:srgbClr val="0070C0"/>
                </a:solidFill>
              </a:rPr>
              <a:t>Blue Book</a:t>
            </a:r>
            <a:r>
              <a:rPr lang="en-US" dirty="0"/>
              <a:t> is planned for 2025</a:t>
            </a:r>
            <a:r>
              <a:rPr lang="en-US" dirty="0" smtClean="0"/>
              <a:t>.</a:t>
            </a:r>
            <a:endParaRPr lang="en-US" dirty="0"/>
          </a:p>
        </p:txBody>
      </p:sp>
    </p:spTree>
    <p:extLst>
      <p:ext uri="{BB962C8B-B14F-4D97-AF65-F5344CB8AC3E}">
        <p14:creationId xmlns:p14="http://schemas.microsoft.com/office/powerpoint/2010/main" val="5476497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Delay-Tolerant Networking WG</a:t>
            </a:r>
            <a:br>
              <a:rPr lang="en-US" dirty="0" smtClean="0"/>
            </a:br>
            <a:r>
              <a:rPr lang="en-US" dirty="0" smtClean="0"/>
              <a:t>Management Protocols</a:t>
            </a:r>
            <a:endParaRPr lang="en-US" dirty="0"/>
          </a:p>
        </p:txBody>
      </p:sp>
      <p:sp>
        <p:nvSpPr>
          <p:cNvPr id="5" name="Content Placeholder 4"/>
          <p:cNvSpPr>
            <a:spLocks noGrp="1"/>
          </p:cNvSpPr>
          <p:nvPr>
            <p:ph idx="1"/>
          </p:nvPr>
        </p:nvSpPr>
        <p:spPr/>
        <p:txBody>
          <a:bodyPr/>
          <a:lstStyle/>
          <a:p>
            <a:r>
              <a:rPr lang="en-US" dirty="0" smtClean="0"/>
              <a:t>Solar System Internet Support and Administration </a:t>
            </a:r>
            <a:r>
              <a:rPr lang="en-US" dirty="0" smtClean="0">
                <a:solidFill>
                  <a:srgbClr val="00B050"/>
                </a:solidFill>
              </a:rPr>
              <a:t>Green Book </a:t>
            </a:r>
            <a:r>
              <a:rPr lang="en-US" dirty="0" smtClean="0"/>
              <a:t>is planned for 2019.</a:t>
            </a:r>
          </a:p>
          <a:p>
            <a:r>
              <a:rPr lang="en-US" dirty="0" smtClean="0"/>
              <a:t>Network Management </a:t>
            </a:r>
            <a:r>
              <a:rPr lang="en-US" dirty="0" smtClean="0">
                <a:solidFill>
                  <a:srgbClr val="00B050"/>
                </a:solidFill>
              </a:rPr>
              <a:t>Green Book </a:t>
            </a:r>
            <a:r>
              <a:rPr lang="en-US" dirty="0" smtClean="0"/>
              <a:t>(2020) and </a:t>
            </a:r>
            <a:r>
              <a:rPr lang="en-US" dirty="0" smtClean="0">
                <a:solidFill>
                  <a:srgbClr val="0070C0"/>
                </a:solidFill>
              </a:rPr>
              <a:t>Blue Book </a:t>
            </a:r>
            <a:r>
              <a:rPr lang="en-US" dirty="0" smtClean="0"/>
              <a:t>(2021) are planned.</a:t>
            </a:r>
          </a:p>
        </p:txBody>
      </p:sp>
    </p:spTree>
    <p:extLst>
      <p:ext uri="{BB962C8B-B14F-4D97-AF65-F5344CB8AC3E}">
        <p14:creationId xmlns:p14="http://schemas.microsoft.com/office/powerpoint/2010/main" val="2218419913"/>
      </p:ext>
    </p:extLst>
  </p:cSld>
  <p:clrMapOvr>
    <a:masterClrMapping/>
  </p:clrMapOvr>
  <p:timing>
    <p:tnLst>
      <p:par>
        <p:cTn id="1" dur="indefinite" restart="never" nodeType="tmRoot"/>
      </p:par>
    </p:tnLst>
  </p:timing>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3E1DF3F71C7494BBEAD0FAFE1D2625F" ma:contentTypeVersion="0" ma:contentTypeDescription="Create a new document." ma:contentTypeScope="" ma:versionID="2ee15c208980d92d158651cf7e877f1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C1FB2B8-ABB7-415C-8DE9-F9297D444E8D}">
  <ds:schemaRefs>
    <ds:schemaRef ds:uri="http://schemas.microsoft.com/sharepoint/v3/contenttype/forms"/>
  </ds:schemaRefs>
</ds:datastoreItem>
</file>

<file path=customXml/itemProps2.xml><?xml version="1.0" encoding="utf-8"?>
<ds:datastoreItem xmlns:ds="http://schemas.openxmlformats.org/officeDocument/2006/customXml" ds:itemID="{3AF14BD0-ED18-40F8-BACF-92E33194557B}">
  <ds:schemaRefs>
    <ds:schemaRef ds:uri="http://schemas.microsoft.com/office/infopath/2007/PartnerControls"/>
    <ds:schemaRef ds:uri="http://schemas.microsoft.com/office/2006/documentManagement/types"/>
    <ds:schemaRef ds:uri="http://purl.org/dc/dcmitype/"/>
    <ds:schemaRef ds:uri="http://purl.org/dc/terms/"/>
    <ds:schemaRef ds:uri="http://www.w3.org/XML/1998/namespace"/>
    <ds:schemaRef ds:uri="http://purl.org/dc/elements/1.1/"/>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095D1A75-7865-403F-A0D1-03B2E52DAB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432</TotalTime>
  <Pages>51</Pages>
  <Words>422</Words>
  <Application>Microsoft Office PowerPoint</Application>
  <PresentationFormat>Letter Paper (8.5x11 in)</PresentationFormat>
  <Paragraphs>42</Paragraphs>
  <Slides>10</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10</vt:i4>
      </vt:variant>
    </vt:vector>
  </HeadingPairs>
  <TitlesOfParts>
    <vt:vector size="14" baseType="lpstr">
      <vt:lpstr>Arial</vt:lpstr>
      <vt:lpstr>Times New Roman</vt:lpstr>
      <vt:lpstr>TMOD Presentations</vt:lpstr>
      <vt:lpstr>1_TMOD Presentations</vt:lpstr>
      <vt:lpstr>PowerPoint Presentation</vt:lpstr>
      <vt:lpstr>CFDP Revisions WG</vt:lpstr>
      <vt:lpstr>Voice WG</vt:lpstr>
      <vt:lpstr>Motion Imagery WG</vt:lpstr>
      <vt:lpstr>Asynchronous Message Service</vt:lpstr>
      <vt:lpstr>Delay-Tolerant Networking WG</vt:lpstr>
      <vt:lpstr>Delay-Tolerant Networking WG Core Protocols</vt:lpstr>
      <vt:lpstr>Delay-Tolerant Networking WG Application Protocols</vt:lpstr>
      <vt:lpstr>Delay-Tolerant Networking WG Management Protocols</vt:lpstr>
      <vt:lpstr>Summary</vt:lpstr>
    </vt:vector>
  </TitlesOfParts>
  <Company>NASA Headquarters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CESG-Report-to-CMC-June2008</dc:title>
  <dc:creator>Adrian J. Hooke;Hamkins, Jon (3320)</dc:creator>
  <cp:lastModifiedBy>Burleigh, Scott C (312B)</cp:lastModifiedBy>
  <cp:revision>1523</cp:revision>
  <cp:lastPrinted>2016-08-30T07:45:22Z</cp:lastPrinted>
  <dcterms:created xsi:type="dcterms:W3CDTF">1998-05-20T16:00:08Z</dcterms:created>
  <dcterms:modified xsi:type="dcterms:W3CDTF">2017-10-09T23:51:58Z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0x010100B3E1DF3F71C7494BBEAD0FAFE1D2625F</vt:lpwstr>
  </property>
</Properties>
</file>