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xlsx" ContentType="application/vnd.openxmlformats-officedocument.spreadsheetml.sheet"/>
  <Default Extension="vml" ContentType="application/vnd.openxmlformats-officedocument.vmlDrawing"/>
  <Default Extension="xls" ContentType="application/vnd.ms-excel"/>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4"/>
    <p:sldMasterId id="2147483673" r:id="rId5"/>
  </p:sldMasterIdLst>
  <p:notesMasterIdLst>
    <p:notesMasterId r:id="rId126"/>
  </p:notesMasterIdLst>
  <p:handoutMasterIdLst>
    <p:handoutMasterId r:id="rId127"/>
  </p:handoutMasterIdLst>
  <p:sldIdLst>
    <p:sldId id="2787" r:id="rId6"/>
    <p:sldId id="2898" r:id="rId7"/>
    <p:sldId id="3025" r:id="rId8"/>
    <p:sldId id="3026" r:id="rId9"/>
    <p:sldId id="2900" r:id="rId10"/>
    <p:sldId id="2935" r:id="rId11"/>
    <p:sldId id="2936" r:id="rId12"/>
    <p:sldId id="2937" r:id="rId13"/>
    <p:sldId id="2938" r:id="rId14"/>
    <p:sldId id="2939" r:id="rId15"/>
    <p:sldId id="2940" r:id="rId16"/>
    <p:sldId id="2941" r:id="rId17"/>
    <p:sldId id="2942" r:id="rId18"/>
    <p:sldId id="2943" r:id="rId19"/>
    <p:sldId id="2944" r:id="rId20"/>
    <p:sldId id="2945" r:id="rId21"/>
    <p:sldId id="2946" r:id="rId22"/>
    <p:sldId id="2947" r:id="rId23"/>
    <p:sldId id="2948" r:id="rId24"/>
    <p:sldId id="2949" r:id="rId25"/>
    <p:sldId id="2950" r:id="rId26"/>
    <p:sldId id="2951" r:id="rId27"/>
    <p:sldId id="2952" r:id="rId28"/>
    <p:sldId id="2953" r:id="rId29"/>
    <p:sldId id="2954" r:id="rId30"/>
    <p:sldId id="2955" r:id="rId31"/>
    <p:sldId id="2956" r:id="rId32"/>
    <p:sldId id="2957" r:id="rId33"/>
    <p:sldId id="2958" r:id="rId34"/>
    <p:sldId id="2959" r:id="rId35"/>
    <p:sldId id="2961" r:id="rId36"/>
    <p:sldId id="2962" r:id="rId37"/>
    <p:sldId id="2963" r:id="rId38"/>
    <p:sldId id="2964" r:id="rId39"/>
    <p:sldId id="2965" r:id="rId40"/>
    <p:sldId id="2966" r:id="rId41"/>
    <p:sldId id="2967" r:id="rId42"/>
    <p:sldId id="2968" r:id="rId43"/>
    <p:sldId id="2969" r:id="rId44"/>
    <p:sldId id="2970" r:id="rId45"/>
    <p:sldId id="2971" r:id="rId46"/>
    <p:sldId id="2972" r:id="rId47"/>
    <p:sldId id="2973" r:id="rId48"/>
    <p:sldId id="2974" r:id="rId49"/>
    <p:sldId id="2975" r:id="rId50"/>
    <p:sldId id="2976" r:id="rId51"/>
    <p:sldId id="2977" r:id="rId52"/>
    <p:sldId id="2978" r:id="rId53"/>
    <p:sldId id="2979" r:id="rId54"/>
    <p:sldId id="2980" r:id="rId55"/>
    <p:sldId id="2981" r:id="rId56"/>
    <p:sldId id="2982" r:id="rId57"/>
    <p:sldId id="2912" r:id="rId58"/>
    <p:sldId id="2913" r:id="rId59"/>
    <p:sldId id="2914" r:id="rId60"/>
    <p:sldId id="2915" r:id="rId61"/>
    <p:sldId id="2916" r:id="rId62"/>
    <p:sldId id="2917" r:id="rId63"/>
    <p:sldId id="2918" r:id="rId64"/>
    <p:sldId id="2919" r:id="rId65"/>
    <p:sldId id="2920" r:id="rId66"/>
    <p:sldId id="2921" r:id="rId67"/>
    <p:sldId id="2922" r:id="rId68"/>
    <p:sldId id="2923" r:id="rId69"/>
    <p:sldId id="2924" r:id="rId70"/>
    <p:sldId id="2925" r:id="rId71"/>
    <p:sldId id="2926" r:id="rId72"/>
    <p:sldId id="2927" r:id="rId73"/>
    <p:sldId id="2928" r:id="rId74"/>
    <p:sldId id="2929" r:id="rId75"/>
    <p:sldId id="2930" r:id="rId76"/>
    <p:sldId id="2931" r:id="rId77"/>
    <p:sldId id="2932" r:id="rId78"/>
    <p:sldId id="2933" r:id="rId79"/>
    <p:sldId id="2934" r:id="rId80"/>
    <p:sldId id="2983" r:id="rId81"/>
    <p:sldId id="2984" r:id="rId82"/>
    <p:sldId id="2985" r:id="rId83"/>
    <p:sldId id="2986" r:id="rId84"/>
    <p:sldId id="2987" r:id="rId85"/>
    <p:sldId id="2988" r:id="rId86"/>
    <p:sldId id="2989" r:id="rId87"/>
    <p:sldId id="2990" r:id="rId88"/>
    <p:sldId id="2991" r:id="rId89"/>
    <p:sldId id="2992" r:id="rId90"/>
    <p:sldId id="2993" r:id="rId91"/>
    <p:sldId id="2994" r:id="rId92"/>
    <p:sldId id="2995" r:id="rId93"/>
    <p:sldId id="2996" r:id="rId94"/>
    <p:sldId id="2997" r:id="rId95"/>
    <p:sldId id="2998" r:id="rId96"/>
    <p:sldId id="2999" r:id="rId97"/>
    <p:sldId id="3000" r:id="rId98"/>
    <p:sldId id="3001" r:id="rId99"/>
    <p:sldId id="3002" r:id="rId100"/>
    <p:sldId id="3003" r:id="rId101"/>
    <p:sldId id="3004" r:id="rId102"/>
    <p:sldId id="3005" r:id="rId103"/>
    <p:sldId id="3006" r:id="rId104"/>
    <p:sldId id="3007" r:id="rId105"/>
    <p:sldId id="3008" r:id="rId106"/>
    <p:sldId id="3009" r:id="rId107"/>
    <p:sldId id="3010" r:id="rId108"/>
    <p:sldId id="3011" r:id="rId109"/>
    <p:sldId id="3012" r:id="rId110"/>
    <p:sldId id="3013" r:id="rId111"/>
    <p:sldId id="3014" r:id="rId112"/>
    <p:sldId id="3015" r:id="rId113"/>
    <p:sldId id="3016" r:id="rId114"/>
    <p:sldId id="3017" r:id="rId115"/>
    <p:sldId id="3018" r:id="rId116"/>
    <p:sldId id="3019" r:id="rId117"/>
    <p:sldId id="3020" r:id="rId118"/>
    <p:sldId id="3028" r:id="rId119"/>
    <p:sldId id="3030" r:id="rId120"/>
    <p:sldId id="3029" r:id="rId121"/>
    <p:sldId id="3021" r:id="rId122"/>
    <p:sldId id="3022" r:id="rId123"/>
    <p:sldId id="3023" r:id="rId124"/>
    <p:sldId id="3024" r:id="rId125"/>
  </p:sldIdLst>
  <p:sldSz cx="9144000" cy="6858000" type="letter"/>
  <p:notesSz cx="6797675" cy="9928225"/>
  <p:defaultTextStyle>
    <a:defPPr>
      <a:defRPr lang="en-US"/>
    </a:defPPr>
    <a:lvl1pPr algn="l" rtl="0" fontAlgn="base">
      <a:spcBef>
        <a:spcPct val="0"/>
      </a:spcBef>
      <a:spcAft>
        <a:spcPct val="0"/>
      </a:spcAft>
      <a:defRPr sz="1600" b="1" kern="1200">
        <a:solidFill>
          <a:schemeClr val="tx1"/>
        </a:solidFill>
        <a:latin typeface="Arial" charset="0"/>
        <a:ea typeface="+mn-ea"/>
        <a:cs typeface="+mn-cs"/>
      </a:defRPr>
    </a:lvl1pPr>
    <a:lvl2pPr marL="457200" algn="l" rtl="0" fontAlgn="base">
      <a:spcBef>
        <a:spcPct val="0"/>
      </a:spcBef>
      <a:spcAft>
        <a:spcPct val="0"/>
      </a:spcAft>
      <a:defRPr sz="1600" b="1" kern="1200">
        <a:solidFill>
          <a:schemeClr val="tx1"/>
        </a:solidFill>
        <a:latin typeface="Arial" charset="0"/>
        <a:ea typeface="+mn-ea"/>
        <a:cs typeface="+mn-cs"/>
      </a:defRPr>
    </a:lvl2pPr>
    <a:lvl3pPr marL="914400" algn="l" rtl="0" fontAlgn="base">
      <a:spcBef>
        <a:spcPct val="0"/>
      </a:spcBef>
      <a:spcAft>
        <a:spcPct val="0"/>
      </a:spcAft>
      <a:defRPr sz="1600" b="1" kern="1200">
        <a:solidFill>
          <a:schemeClr val="tx1"/>
        </a:solidFill>
        <a:latin typeface="Arial" charset="0"/>
        <a:ea typeface="+mn-ea"/>
        <a:cs typeface="+mn-cs"/>
      </a:defRPr>
    </a:lvl3pPr>
    <a:lvl4pPr marL="1371600" algn="l" rtl="0" fontAlgn="base">
      <a:spcBef>
        <a:spcPct val="0"/>
      </a:spcBef>
      <a:spcAft>
        <a:spcPct val="0"/>
      </a:spcAft>
      <a:defRPr sz="1600" b="1" kern="1200">
        <a:solidFill>
          <a:schemeClr val="tx1"/>
        </a:solidFill>
        <a:latin typeface="Arial" charset="0"/>
        <a:ea typeface="+mn-ea"/>
        <a:cs typeface="+mn-cs"/>
      </a:defRPr>
    </a:lvl4pPr>
    <a:lvl5pPr marL="1828800" algn="l" rtl="0" fontAlgn="base">
      <a:spcBef>
        <a:spcPct val="0"/>
      </a:spcBef>
      <a:spcAft>
        <a:spcPct val="0"/>
      </a:spcAft>
      <a:defRPr sz="1600" b="1" kern="1200">
        <a:solidFill>
          <a:schemeClr val="tx1"/>
        </a:solidFill>
        <a:latin typeface="Arial" charset="0"/>
        <a:ea typeface="+mn-ea"/>
        <a:cs typeface="+mn-cs"/>
      </a:defRPr>
    </a:lvl5pPr>
    <a:lvl6pPr marL="2286000" algn="l" defTabSz="914400" rtl="0" eaLnBrk="1" latinLnBrk="0" hangingPunct="1">
      <a:defRPr sz="1600" b="1" kern="1200">
        <a:solidFill>
          <a:schemeClr val="tx1"/>
        </a:solidFill>
        <a:latin typeface="Arial" charset="0"/>
        <a:ea typeface="+mn-ea"/>
        <a:cs typeface="+mn-cs"/>
      </a:defRPr>
    </a:lvl6pPr>
    <a:lvl7pPr marL="2743200" algn="l" defTabSz="914400" rtl="0" eaLnBrk="1" latinLnBrk="0" hangingPunct="1">
      <a:defRPr sz="1600" b="1" kern="1200">
        <a:solidFill>
          <a:schemeClr val="tx1"/>
        </a:solidFill>
        <a:latin typeface="Arial" charset="0"/>
        <a:ea typeface="+mn-ea"/>
        <a:cs typeface="+mn-cs"/>
      </a:defRPr>
    </a:lvl7pPr>
    <a:lvl8pPr marL="3200400" algn="l" defTabSz="914400" rtl="0" eaLnBrk="1" latinLnBrk="0" hangingPunct="1">
      <a:defRPr sz="1600" b="1" kern="1200">
        <a:solidFill>
          <a:schemeClr val="tx1"/>
        </a:solidFill>
        <a:latin typeface="Arial" charset="0"/>
        <a:ea typeface="+mn-ea"/>
        <a:cs typeface="+mn-cs"/>
      </a:defRPr>
    </a:lvl8pPr>
    <a:lvl9pPr marL="3657600" algn="l" defTabSz="914400" rtl="0" eaLnBrk="1" latinLnBrk="0" hangingPunct="1">
      <a:defRPr sz="1600" b="1"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guide id="3" orient="horz" pos="3127">
          <p15:clr>
            <a:srgbClr val="A4A3A4"/>
          </p15:clr>
        </p15:guide>
        <p15:guide id="4" pos="214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33"/>
    <a:srgbClr val="FF9900"/>
    <a:srgbClr val="000099"/>
    <a:srgbClr val="E814F5"/>
    <a:srgbClr val="FF0066"/>
    <a:srgbClr val="003399"/>
    <a:srgbClr val="FFFF00"/>
    <a:srgbClr val="D27D00"/>
    <a:srgbClr val="FFFF99"/>
    <a:srgbClr val="5F5F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7587" autoAdjust="0"/>
    <p:restoredTop sz="86501" autoAdjust="0"/>
  </p:normalViewPr>
  <p:slideViewPr>
    <p:cSldViewPr>
      <p:cViewPr varScale="1">
        <p:scale>
          <a:sx n="164" d="100"/>
          <a:sy n="164" d="100"/>
        </p:scale>
        <p:origin x="264" y="176"/>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30" d="100"/>
        <a:sy n="30" d="100"/>
      </p:scale>
      <p:origin x="0" y="0"/>
    </p:cViewPr>
  </p:sorterViewPr>
  <p:notesViewPr>
    <p:cSldViewPr>
      <p:cViewPr varScale="1">
        <p:scale>
          <a:sx n="35" d="100"/>
          <a:sy n="35" d="100"/>
        </p:scale>
        <p:origin x="-1494" y="-72"/>
      </p:cViewPr>
      <p:guideLst>
        <p:guide orient="horz" pos="3024"/>
        <p:guide pos="2304"/>
        <p:guide orient="horz" pos="3127"/>
        <p:guide pos="2141"/>
      </p:guideLst>
    </p:cSldViewPr>
  </p:notesViewPr>
  <p:gridSpacing cx="38405" cy="38405"/>
</p:viewPr>
</file>

<file path=ppt/_rels/presentation.xml.rels><?xml version="1.0" encoding="UTF-8" standalone="yes"?>
<Relationships xmlns="http://schemas.openxmlformats.org/package/2006/relationships"><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Relationship Id="rId17" Type="http://schemas.openxmlformats.org/officeDocument/2006/relationships/slide" Target="slides/slide12.xml"/><Relationship Id="rId18" Type="http://schemas.openxmlformats.org/officeDocument/2006/relationships/slide" Target="slides/slide13.xml"/><Relationship Id="rId19" Type="http://schemas.openxmlformats.org/officeDocument/2006/relationships/slide" Target="slides/slide14.xml"/><Relationship Id="rId60" Type="http://schemas.openxmlformats.org/officeDocument/2006/relationships/slide" Target="slides/slide55.xml"/><Relationship Id="rId61" Type="http://schemas.openxmlformats.org/officeDocument/2006/relationships/slide" Target="slides/slide56.xml"/><Relationship Id="rId62" Type="http://schemas.openxmlformats.org/officeDocument/2006/relationships/slide" Target="slides/slide57.xml"/><Relationship Id="rId63" Type="http://schemas.openxmlformats.org/officeDocument/2006/relationships/slide" Target="slides/slide58.xml"/><Relationship Id="rId64" Type="http://schemas.openxmlformats.org/officeDocument/2006/relationships/slide" Target="slides/slide59.xml"/><Relationship Id="rId65" Type="http://schemas.openxmlformats.org/officeDocument/2006/relationships/slide" Target="slides/slide60.xml"/><Relationship Id="rId66" Type="http://schemas.openxmlformats.org/officeDocument/2006/relationships/slide" Target="slides/slide61.xml"/><Relationship Id="rId67" Type="http://schemas.openxmlformats.org/officeDocument/2006/relationships/slide" Target="slides/slide62.xml"/><Relationship Id="rId68" Type="http://schemas.openxmlformats.org/officeDocument/2006/relationships/slide" Target="slides/slide63.xml"/><Relationship Id="rId69" Type="http://schemas.openxmlformats.org/officeDocument/2006/relationships/slide" Target="slides/slide64.xml"/><Relationship Id="rId120" Type="http://schemas.openxmlformats.org/officeDocument/2006/relationships/slide" Target="slides/slide115.xml"/><Relationship Id="rId121" Type="http://schemas.openxmlformats.org/officeDocument/2006/relationships/slide" Target="slides/slide116.xml"/><Relationship Id="rId122" Type="http://schemas.openxmlformats.org/officeDocument/2006/relationships/slide" Target="slides/slide117.xml"/><Relationship Id="rId123" Type="http://schemas.openxmlformats.org/officeDocument/2006/relationships/slide" Target="slides/slide118.xml"/><Relationship Id="rId124" Type="http://schemas.openxmlformats.org/officeDocument/2006/relationships/slide" Target="slides/slide119.xml"/><Relationship Id="rId125" Type="http://schemas.openxmlformats.org/officeDocument/2006/relationships/slide" Target="slides/slide120.xml"/><Relationship Id="rId126" Type="http://schemas.openxmlformats.org/officeDocument/2006/relationships/notesMaster" Target="notesMasters/notesMaster1.xml"/><Relationship Id="rId127" Type="http://schemas.openxmlformats.org/officeDocument/2006/relationships/handoutMaster" Target="handoutMasters/handoutMaster1.xml"/><Relationship Id="rId128" Type="http://schemas.openxmlformats.org/officeDocument/2006/relationships/presProps" Target="presProps.xml"/><Relationship Id="rId129" Type="http://schemas.openxmlformats.org/officeDocument/2006/relationships/viewProps" Target="viewProps.xml"/><Relationship Id="rId40" Type="http://schemas.openxmlformats.org/officeDocument/2006/relationships/slide" Target="slides/slide35.xml"/><Relationship Id="rId41" Type="http://schemas.openxmlformats.org/officeDocument/2006/relationships/slide" Target="slides/slide36.xml"/><Relationship Id="rId42" Type="http://schemas.openxmlformats.org/officeDocument/2006/relationships/slide" Target="slides/slide37.xml"/><Relationship Id="rId90" Type="http://schemas.openxmlformats.org/officeDocument/2006/relationships/slide" Target="slides/slide85.xml"/><Relationship Id="rId91" Type="http://schemas.openxmlformats.org/officeDocument/2006/relationships/slide" Target="slides/slide86.xml"/><Relationship Id="rId92" Type="http://schemas.openxmlformats.org/officeDocument/2006/relationships/slide" Target="slides/slide87.xml"/><Relationship Id="rId93" Type="http://schemas.openxmlformats.org/officeDocument/2006/relationships/slide" Target="slides/slide88.xml"/><Relationship Id="rId94" Type="http://schemas.openxmlformats.org/officeDocument/2006/relationships/slide" Target="slides/slide89.xml"/><Relationship Id="rId95" Type="http://schemas.openxmlformats.org/officeDocument/2006/relationships/slide" Target="slides/slide90.xml"/><Relationship Id="rId96" Type="http://schemas.openxmlformats.org/officeDocument/2006/relationships/slide" Target="slides/slide91.xml"/><Relationship Id="rId101" Type="http://schemas.openxmlformats.org/officeDocument/2006/relationships/slide" Target="slides/slide96.xml"/><Relationship Id="rId102" Type="http://schemas.openxmlformats.org/officeDocument/2006/relationships/slide" Target="slides/slide97.xml"/><Relationship Id="rId103" Type="http://schemas.openxmlformats.org/officeDocument/2006/relationships/slide" Target="slides/slide98.xml"/><Relationship Id="rId104" Type="http://schemas.openxmlformats.org/officeDocument/2006/relationships/slide" Target="slides/slide99.xml"/><Relationship Id="rId105" Type="http://schemas.openxmlformats.org/officeDocument/2006/relationships/slide" Target="slides/slide100.xml"/><Relationship Id="rId106" Type="http://schemas.openxmlformats.org/officeDocument/2006/relationships/slide" Target="slides/slide101.xml"/><Relationship Id="rId107" Type="http://schemas.openxmlformats.org/officeDocument/2006/relationships/slide" Target="slides/slide102.xml"/><Relationship Id="rId108" Type="http://schemas.openxmlformats.org/officeDocument/2006/relationships/slide" Target="slides/slide103.xml"/><Relationship Id="rId109" Type="http://schemas.openxmlformats.org/officeDocument/2006/relationships/slide" Target="slides/slide104.xml"/><Relationship Id="rId97" Type="http://schemas.openxmlformats.org/officeDocument/2006/relationships/slide" Target="slides/slide92.xml"/><Relationship Id="rId98" Type="http://schemas.openxmlformats.org/officeDocument/2006/relationships/slide" Target="slides/slide93.xml"/><Relationship Id="rId99" Type="http://schemas.openxmlformats.org/officeDocument/2006/relationships/slide" Target="slides/slide94.xml"/><Relationship Id="rId43" Type="http://schemas.openxmlformats.org/officeDocument/2006/relationships/slide" Target="slides/slide38.xml"/><Relationship Id="rId44" Type="http://schemas.openxmlformats.org/officeDocument/2006/relationships/slide" Target="slides/slide39.xml"/><Relationship Id="rId45" Type="http://schemas.openxmlformats.org/officeDocument/2006/relationships/slide" Target="slides/slide40.xml"/><Relationship Id="rId46" Type="http://schemas.openxmlformats.org/officeDocument/2006/relationships/slide" Target="slides/slide41.xml"/><Relationship Id="rId47" Type="http://schemas.openxmlformats.org/officeDocument/2006/relationships/slide" Target="slides/slide42.xml"/><Relationship Id="rId48" Type="http://schemas.openxmlformats.org/officeDocument/2006/relationships/slide" Target="slides/slide43.xml"/><Relationship Id="rId49" Type="http://schemas.openxmlformats.org/officeDocument/2006/relationships/slide" Target="slides/slide44.xml"/><Relationship Id="rId100" Type="http://schemas.openxmlformats.org/officeDocument/2006/relationships/slide" Target="slides/slide95.xml"/><Relationship Id="rId20" Type="http://schemas.openxmlformats.org/officeDocument/2006/relationships/slide" Target="slides/slide15.xml"/><Relationship Id="rId21" Type="http://schemas.openxmlformats.org/officeDocument/2006/relationships/slide" Target="slides/slide16.xml"/><Relationship Id="rId22" Type="http://schemas.openxmlformats.org/officeDocument/2006/relationships/slide" Target="slides/slide17.xml"/><Relationship Id="rId70" Type="http://schemas.openxmlformats.org/officeDocument/2006/relationships/slide" Target="slides/slide65.xml"/><Relationship Id="rId71" Type="http://schemas.openxmlformats.org/officeDocument/2006/relationships/slide" Target="slides/slide66.xml"/><Relationship Id="rId72" Type="http://schemas.openxmlformats.org/officeDocument/2006/relationships/slide" Target="slides/slide67.xml"/><Relationship Id="rId73" Type="http://schemas.openxmlformats.org/officeDocument/2006/relationships/slide" Target="slides/slide68.xml"/><Relationship Id="rId74" Type="http://schemas.openxmlformats.org/officeDocument/2006/relationships/slide" Target="slides/slide69.xml"/><Relationship Id="rId75" Type="http://schemas.openxmlformats.org/officeDocument/2006/relationships/slide" Target="slides/slide70.xml"/><Relationship Id="rId76" Type="http://schemas.openxmlformats.org/officeDocument/2006/relationships/slide" Target="slides/slide71.xml"/><Relationship Id="rId77" Type="http://schemas.openxmlformats.org/officeDocument/2006/relationships/slide" Target="slides/slide72.xml"/><Relationship Id="rId78" Type="http://schemas.openxmlformats.org/officeDocument/2006/relationships/slide" Target="slides/slide73.xml"/><Relationship Id="rId79" Type="http://schemas.openxmlformats.org/officeDocument/2006/relationships/slide" Target="slides/slide74.xml"/><Relationship Id="rId23" Type="http://schemas.openxmlformats.org/officeDocument/2006/relationships/slide" Target="slides/slide18.xml"/><Relationship Id="rId24" Type="http://schemas.openxmlformats.org/officeDocument/2006/relationships/slide" Target="slides/slide19.xml"/><Relationship Id="rId25" Type="http://schemas.openxmlformats.org/officeDocument/2006/relationships/slide" Target="slides/slide20.xml"/><Relationship Id="rId26" Type="http://schemas.openxmlformats.org/officeDocument/2006/relationships/slide" Target="slides/slide21.xml"/><Relationship Id="rId27" Type="http://schemas.openxmlformats.org/officeDocument/2006/relationships/slide" Target="slides/slide22.xml"/><Relationship Id="rId28" Type="http://schemas.openxmlformats.org/officeDocument/2006/relationships/slide" Target="slides/slide23.xml"/><Relationship Id="rId29" Type="http://schemas.openxmlformats.org/officeDocument/2006/relationships/slide" Target="slides/slide24.xml"/><Relationship Id="rId130" Type="http://schemas.openxmlformats.org/officeDocument/2006/relationships/theme" Target="theme/theme1.xml"/><Relationship Id="rId131"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Master" Target="slideMasters/slideMaster2.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50" Type="http://schemas.openxmlformats.org/officeDocument/2006/relationships/slide" Target="slides/slide45.xml"/><Relationship Id="rId51" Type="http://schemas.openxmlformats.org/officeDocument/2006/relationships/slide" Target="slides/slide46.xml"/><Relationship Id="rId52" Type="http://schemas.openxmlformats.org/officeDocument/2006/relationships/slide" Target="slides/slide47.xml"/><Relationship Id="rId53" Type="http://schemas.openxmlformats.org/officeDocument/2006/relationships/slide" Target="slides/slide48.xml"/><Relationship Id="rId54" Type="http://schemas.openxmlformats.org/officeDocument/2006/relationships/slide" Target="slides/slide49.xml"/><Relationship Id="rId55" Type="http://schemas.openxmlformats.org/officeDocument/2006/relationships/slide" Target="slides/slide50.xml"/><Relationship Id="rId56" Type="http://schemas.openxmlformats.org/officeDocument/2006/relationships/slide" Target="slides/slide51.xml"/><Relationship Id="rId57" Type="http://schemas.openxmlformats.org/officeDocument/2006/relationships/slide" Target="slides/slide52.xml"/><Relationship Id="rId58" Type="http://schemas.openxmlformats.org/officeDocument/2006/relationships/slide" Target="slides/slide53.xml"/><Relationship Id="rId59" Type="http://schemas.openxmlformats.org/officeDocument/2006/relationships/slide" Target="slides/slide54.xml"/><Relationship Id="rId110" Type="http://schemas.openxmlformats.org/officeDocument/2006/relationships/slide" Target="slides/slide105.xml"/><Relationship Id="rId111" Type="http://schemas.openxmlformats.org/officeDocument/2006/relationships/slide" Target="slides/slide106.xml"/><Relationship Id="rId112" Type="http://schemas.openxmlformats.org/officeDocument/2006/relationships/slide" Target="slides/slide107.xml"/><Relationship Id="rId113" Type="http://schemas.openxmlformats.org/officeDocument/2006/relationships/slide" Target="slides/slide108.xml"/><Relationship Id="rId114" Type="http://schemas.openxmlformats.org/officeDocument/2006/relationships/slide" Target="slides/slide109.xml"/><Relationship Id="rId115" Type="http://schemas.openxmlformats.org/officeDocument/2006/relationships/slide" Target="slides/slide110.xml"/><Relationship Id="rId116" Type="http://schemas.openxmlformats.org/officeDocument/2006/relationships/slide" Target="slides/slide111.xml"/><Relationship Id="rId117" Type="http://schemas.openxmlformats.org/officeDocument/2006/relationships/slide" Target="slides/slide112.xml"/><Relationship Id="rId118" Type="http://schemas.openxmlformats.org/officeDocument/2006/relationships/slide" Target="slides/slide113.xml"/><Relationship Id="rId119" Type="http://schemas.openxmlformats.org/officeDocument/2006/relationships/slide" Target="slides/slide114.xml"/><Relationship Id="rId30" Type="http://schemas.openxmlformats.org/officeDocument/2006/relationships/slide" Target="slides/slide25.xml"/><Relationship Id="rId31" Type="http://schemas.openxmlformats.org/officeDocument/2006/relationships/slide" Target="slides/slide26.xml"/><Relationship Id="rId32" Type="http://schemas.openxmlformats.org/officeDocument/2006/relationships/slide" Target="slides/slide27.xml"/><Relationship Id="rId33" Type="http://schemas.openxmlformats.org/officeDocument/2006/relationships/slide" Target="slides/slide28.xml"/><Relationship Id="rId34" Type="http://schemas.openxmlformats.org/officeDocument/2006/relationships/slide" Target="slides/slide29.xml"/><Relationship Id="rId35" Type="http://schemas.openxmlformats.org/officeDocument/2006/relationships/slide" Target="slides/slide30.xml"/><Relationship Id="rId36" Type="http://schemas.openxmlformats.org/officeDocument/2006/relationships/slide" Target="slides/slide31.xml"/><Relationship Id="rId37" Type="http://schemas.openxmlformats.org/officeDocument/2006/relationships/slide" Target="slides/slide32.xml"/><Relationship Id="rId38" Type="http://schemas.openxmlformats.org/officeDocument/2006/relationships/slide" Target="slides/slide33.xml"/><Relationship Id="rId39" Type="http://schemas.openxmlformats.org/officeDocument/2006/relationships/slide" Target="slides/slide34.xml"/><Relationship Id="rId80" Type="http://schemas.openxmlformats.org/officeDocument/2006/relationships/slide" Target="slides/slide75.xml"/><Relationship Id="rId81" Type="http://schemas.openxmlformats.org/officeDocument/2006/relationships/slide" Target="slides/slide76.xml"/><Relationship Id="rId82" Type="http://schemas.openxmlformats.org/officeDocument/2006/relationships/slide" Target="slides/slide77.xml"/><Relationship Id="rId83" Type="http://schemas.openxmlformats.org/officeDocument/2006/relationships/slide" Target="slides/slide78.xml"/><Relationship Id="rId84" Type="http://schemas.openxmlformats.org/officeDocument/2006/relationships/slide" Target="slides/slide79.xml"/><Relationship Id="rId85" Type="http://schemas.openxmlformats.org/officeDocument/2006/relationships/slide" Target="slides/slide80.xml"/><Relationship Id="rId86" Type="http://schemas.openxmlformats.org/officeDocument/2006/relationships/slide" Target="slides/slide81.xml"/><Relationship Id="rId87" Type="http://schemas.openxmlformats.org/officeDocument/2006/relationships/slide" Target="slides/slide82.xml"/><Relationship Id="rId88" Type="http://schemas.openxmlformats.org/officeDocument/2006/relationships/slide" Target="slides/slide83.xml"/><Relationship Id="rId89" Type="http://schemas.openxmlformats.org/officeDocument/2006/relationships/slide" Target="slides/slide84.xml"/></Relationships>
</file>

<file path=ppt/charts/_rels/chart1.xml.rels><?xml version="1.0" encoding="UTF-8" standalone="yes"?>
<Relationships xmlns="http://schemas.openxmlformats.org/package/2006/relationships"><Relationship Id="rId1" Type="http://schemas.openxmlformats.org/officeDocument/2006/relationships/oleObject" Target="file:////C:\Work\Management\Secretariat\Plenary%20Slide%20Book%20Numbers\2015-01%20publication%20history%20all%20(moving%20forward).xlsx" TargetMode="External"/></Relationships>
</file>

<file path=ppt/charts/_rels/chart2.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oleObject" Target="file:////D:\Work\Documents\Documents\CCSDS\CCSDS%20Technical%20Plenary\Spring%202017\Demographics\Room%20Utilization%20Spreadsheet.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0663431356794686"/>
          <c:y val="0.0629540582236381"/>
          <c:w val="0.773464005397965"/>
          <c:h val="0.828087167070218"/>
        </c:manualLayout>
      </c:layout>
      <c:areaChart>
        <c:grouping val="stacked"/>
        <c:varyColors val="0"/>
        <c:ser>
          <c:idx val="0"/>
          <c:order val="0"/>
          <c:tx>
            <c:strRef>
              <c:f>'All Publications'!$A$2</c:f>
              <c:strCache>
                <c:ptCount val="1"/>
                <c:pt idx="0">
                  <c:v>SEA</c:v>
                </c:pt>
              </c:strCache>
            </c:strRef>
          </c:tx>
          <c:spPr>
            <a:solidFill>
              <a:schemeClr val="accent2">
                <a:lumMod val="60000"/>
                <a:lumOff val="40000"/>
              </a:schemeClr>
            </a:solidFill>
            <a:ln w="127000">
              <a:solidFill>
                <a:schemeClr val="accent2">
                  <a:lumMod val="60000"/>
                  <a:lumOff val="40000"/>
                </a:schemeClr>
              </a:solidFill>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Publications'!$B$2:$X$2</c:f>
              <c:numCache>
                <c:formatCode>General</c:formatCode>
                <c:ptCount val="23"/>
                <c:pt idx="0">
                  <c:v>2.0</c:v>
                </c:pt>
                <c:pt idx="1">
                  <c:v>2.0</c:v>
                </c:pt>
                <c:pt idx="2">
                  <c:v>2.0</c:v>
                </c:pt>
                <c:pt idx="3">
                  <c:v>2.0</c:v>
                </c:pt>
                <c:pt idx="4">
                  <c:v>3.0</c:v>
                </c:pt>
                <c:pt idx="5">
                  <c:v>3.0</c:v>
                </c:pt>
                <c:pt idx="6">
                  <c:v>3.0</c:v>
                </c:pt>
                <c:pt idx="7">
                  <c:v>3.0</c:v>
                </c:pt>
                <c:pt idx="8">
                  <c:v>3.0</c:v>
                </c:pt>
                <c:pt idx="9">
                  <c:v>3.0</c:v>
                </c:pt>
                <c:pt idx="10">
                  <c:v>3.0</c:v>
                </c:pt>
                <c:pt idx="11">
                  <c:v>4.0</c:v>
                </c:pt>
                <c:pt idx="12">
                  <c:v>5.0</c:v>
                </c:pt>
                <c:pt idx="13">
                  <c:v>8.0</c:v>
                </c:pt>
                <c:pt idx="14">
                  <c:v>8.0</c:v>
                </c:pt>
                <c:pt idx="15">
                  <c:v>8.0</c:v>
                </c:pt>
                <c:pt idx="16">
                  <c:v>12.0</c:v>
                </c:pt>
                <c:pt idx="17">
                  <c:v>15.0</c:v>
                </c:pt>
                <c:pt idx="18">
                  <c:v>18.0</c:v>
                </c:pt>
                <c:pt idx="19">
                  <c:v>19.0</c:v>
                </c:pt>
                <c:pt idx="20">
                  <c:v>19.0</c:v>
                </c:pt>
                <c:pt idx="21">
                  <c:v>18.0</c:v>
                </c:pt>
                <c:pt idx="22">
                  <c:v>16.0</c:v>
                </c:pt>
              </c:numCache>
            </c:numRef>
          </c:val>
        </c:ser>
        <c:ser>
          <c:idx val="1"/>
          <c:order val="1"/>
          <c:tx>
            <c:strRef>
              <c:f>'All Publications'!$A$3</c:f>
              <c:strCache>
                <c:ptCount val="1"/>
                <c:pt idx="0">
                  <c:v>MOIMS</c:v>
                </c:pt>
              </c:strCache>
            </c:strRef>
          </c:tx>
          <c:spPr>
            <a:solidFill>
              <a:schemeClr val="bg2">
                <a:lumMod val="50000"/>
              </a:schemeClr>
            </a:solidFill>
            <a:ln w="127000">
              <a:solidFill>
                <a:schemeClr val="bg2">
                  <a:lumMod val="50000"/>
                </a:schemeClr>
              </a:solidFill>
              <a:miter lim="800000"/>
            </a:ln>
          </c:spPr>
          <c:dLbls>
            <c:numFmt formatCode="#,##0" sourceLinked="0"/>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Publications'!$B$3:$X$3</c:f>
              <c:numCache>
                <c:formatCode>General</c:formatCode>
                <c:ptCount val="23"/>
                <c:pt idx="0">
                  <c:v>11.0</c:v>
                </c:pt>
                <c:pt idx="1">
                  <c:v>11.0</c:v>
                </c:pt>
                <c:pt idx="2">
                  <c:v>15.0</c:v>
                </c:pt>
                <c:pt idx="3">
                  <c:v>15.0</c:v>
                </c:pt>
                <c:pt idx="4">
                  <c:v>15.0</c:v>
                </c:pt>
                <c:pt idx="5">
                  <c:v>15.0</c:v>
                </c:pt>
                <c:pt idx="6">
                  <c:v>18.0</c:v>
                </c:pt>
                <c:pt idx="7">
                  <c:v>20.0</c:v>
                </c:pt>
                <c:pt idx="8">
                  <c:v>20.0</c:v>
                </c:pt>
                <c:pt idx="9">
                  <c:v>21.0</c:v>
                </c:pt>
                <c:pt idx="10">
                  <c:v>22.0</c:v>
                </c:pt>
                <c:pt idx="11">
                  <c:v>23.0</c:v>
                </c:pt>
                <c:pt idx="12">
                  <c:v>24.0</c:v>
                </c:pt>
                <c:pt idx="13">
                  <c:v>26.0</c:v>
                </c:pt>
                <c:pt idx="14">
                  <c:v>26.0</c:v>
                </c:pt>
                <c:pt idx="15">
                  <c:v>29.0</c:v>
                </c:pt>
                <c:pt idx="16">
                  <c:v>31.0</c:v>
                </c:pt>
                <c:pt idx="17">
                  <c:v>32.0</c:v>
                </c:pt>
                <c:pt idx="18">
                  <c:v>34.0</c:v>
                </c:pt>
                <c:pt idx="19">
                  <c:v>36.0</c:v>
                </c:pt>
                <c:pt idx="20">
                  <c:v>38.0</c:v>
                </c:pt>
                <c:pt idx="21">
                  <c:v>39.0</c:v>
                </c:pt>
                <c:pt idx="22">
                  <c:v>40.0</c:v>
                </c:pt>
              </c:numCache>
            </c:numRef>
          </c:val>
        </c:ser>
        <c:ser>
          <c:idx val="2"/>
          <c:order val="2"/>
          <c:tx>
            <c:strRef>
              <c:f>'All Publications'!$A$4</c:f>
              <c:strCache>
                <c:ptCount val="1"/>
                <c:pt idx="0">
                  <c:v>CSS</c:v>
                </c:pt>
              </c:strCache>
            </c:strRef>
          </c:tx>
          <c:spPr>
            <a:solidFill>
              <a:schemeClr val="accent4">
                <a:lumMod val="60000"/>
                <a:lumOff val="40000"/>
              </a:schemeClr>
            </a:solidFill>
            <a:ln w="127000">
              <a:solidFill>
                <a:schemeClr val="accent4">
                  <a:lumMod val="60000"/>
                  <a:lumOff val="40000"/>
                </a:schemeClr>
              </a:solidFill>
              <a:prstDash val="solid"/>
              <a:miter lim="800000"/>
            </a:ln>
          </c:spPr>
          <c:dLbls>
            <c:spPr>
              <a:noFill/>
              <a:ln w="25400">
                <a:noFill/>
              </a:ln>
            </c:spPr>
            <c:txPr>
              <a:bodyPr/>
              <a:lstStyle/>
              <a:p>
                <a:pPr>
                  <a:defRPr sz="5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Publications'!$B$4:$X$4</c:f>
              <c:numCache>
                <c:formatCode>General</c:formatCode>
                <c:ptCount val="23"/>
                <c:pt idx="0">
                  <c:v>4.0</c:v>
                </c:pt>
                <c:pt idx="1">
                  <c:v>5.0</c:v>
                </c:pt>
                <c:pt idx="2">
                  <c:v>5.0</c:v>
                </c:pt>
                <c:pt idx="3">
                  <c:v>5.0</c:v>
                </c:pt>
                <c:pt idx="4">
                  <c:v>5.0</c:v>
                </c:pt>
                <c:pt idx="5">
                  <c:v>4.0</c:v>
                </c:pt>
                <c:pt idx="6">
                  <c:v>4.0</c:v>
                </c:pt>
                <c:pt idx="7">
                  <c:v>7.0</c:v>
                </c:pt>
                <c:pt idx="8">
                  <c:v>7.0</c:v>
                </c:pt>
                <c:pt idx="9">
                  <c:v>10.0</c:v>
                </c:pt>
                <c:pt idx="10">
                  <c:v>10.0</c:v>
                </c:pt>
                <c:pt idx="11">
                  <c:v>12.0</c:v>
                </c:pt>
                <c:pt idx="12">
                  <c:v>12.0</c:v>
                </c:pt>
                <c:pt idx="13">
                  <c:v>19.0</c:v>
                </c:pt>
                <c:pt idx="14">
                  <c:v>20.0</c:v>
                </c:pt>
                <c:pt idx="15">
                  <c:v>20.0</c:v>
                </c:pt>
                <c:pt idx="16">
                  <c:v>21.0</c:v>
                </c:pt>
                <c:pt idx="17">
                  <c:v>21.0</c:v>
                </c:pt>
                <c:pt idx="18">
                  <c:v>22.0</c:v>
                </c:pt>
                <c:pt idx="19">
                  <c:v>23.0</c:v>
                </c:pt>
                <c:pt idx="20">
                  <c:v>24.0</c:v>
                </c:pt>
                <c:pt idx="21">
                  <c:v>24.0</c:v>
                </c:pt>
                <c:pt idx="22">
                  <c:v>24.0</c:v>
                </c:pt>
              </c:numCache>
            </c:numRef>
          </c:val>
        </c:ser>
        <c:ser>
          <c:idx val="3"/>
          <c:order val="3"/>
          <c:tx>
            <c:strRef>
              <c:f>'All Publications'!$A$5</c:f>
              <c:strCache>
                <c:ptCount val="1"/>
                <c:pt idx="0">
                  <c:v>SOIS</c:v>
                </c:pt>
              </c:strCache>
            </c:strRef>
          </c:tx>
          <c:spPr>
            <a:solidFill>
              <a:srgbClr val="FFC000"/>
            </a:solidFill>
            <a:ln w="127000">
              <a:solidFill>
                <a:srgbClr val="FFC000"/>
              </a:solidFill>
              <a:miter lim="800000"/>
            </a:ln>
          </c:spPr>
          <c:dLbls>
            <c:numFmt formatCode="#" sourceLinked="0"/>
            <c:spPr>
              <a:noFill/>
              <a:ln>
                <a:noFill/>
              </a:ln>
              <a:effectLst/>
            </c:spPr>
            <c:txPr>
              <a:bodyPr/>
              <a:lstStyle/>
              <a:p>
                <a:pPr>
                  <a:defRPr sz="500" b="1" i="0" baseline="0"/>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Publications'!$B$5:$X$5</c:f>
              <c:numCache>
                <c:formatCode>General</c:formatCode>
                <c:ptCount val="23"/>
                <c:pt idx="0">
                  <c:v>0.0</c:v>
                </c:pt>
                <c:pt idx="1">
                  <c:v>0.0</c:v>
                </c:pt>
                <c:pt idx="2">
                  <c:v>0.0</c:v>
                </c:pt>
                <c:pt idx="3">
                  <c:v>0.0</c:v>
                </c:pt>
                <c:pt idx="4">
                  <c:v>0.0</c:v>
                </c:pt>
                <c:pt idx="5">
                  <c:v>0.0</c:v>
                </c:pt>
                <c:pt idx="6">
                  <c:v>0.0</c:v>
                </c:pt>
                <c:pt idx="7">
                  <c:v>0.0</c:v>
                </c:pt>
                <c:pt idx="8">
                  <c:v>0.0</c:v>
                </c:pt>
                <c:pt idx="9">
                  <c:v>0.0</c:v>
                </c:pt>
                <c:pt idx="10">
                  <c:v>0.0</c:v>
                </c:pt>
                <c:pt idx="11">
                  <c:v>0.0</c:v>
                </c:pt>
                <c:pt idx="12">
                  <c:v>1.0</c:v>
                </c:pt>
                <c:pt idx="13">
                  <c:v>1.0</c:v>
                </c:pt>
                <c:pt idx="14">
                  <c:v>6.0</c:v>
                </c:pt>
                <c:pt idx="15">
                  <c:v>7.0</c:v>
                </c:pt>
                <c:pt idx="16">
                  <c:v>8.0</c:v>
                </c:pt>
                <c:pt idx="17">
                  <c:v>12.0</c:v>
                </c:pt>
                <c:pt idx="18">
                  <c:v>14.0</c:v>
                </c:pt>
                <c:pt idx="19">
                  <c:v>16.0</c:v>
                </c:pt>
                <c:pt idx="20">
                  <c:v>16.0</c:v>
                </c:pt>
                <c:pt idx="21">
                  <c:v>16.0</c:v>
                </c:pt>
                <c:pt idx="22">
                  <c:v>9.0</c:v>
                </c:pt>
              </c:numCache>
            </c:numRef>
          </c:val>
        </c:ser>
        <c:ser>
          <c:idx val="4"/>
          <c:order val="4"/>
          <c:tx>
            <c:strRef>
              <c:f>'All Publications'!$A$6</c:f>
              <c:strCache>
                <c:ptCount val="1"/>
                <c:pt idx="0">
                  <c:v>SLS</c:v>
                </c:pt>
              </c:strCache>
            </c:strRef>
          </c:tx>
          <c:spPr>
            <a:solidFill>
              <a:srgbClr val="92D050"/>
            </a:solidFill>
            <a:ln w="127000">
              <a:solidFill>
                <a:srgbClr val="92D050"/>
              </a:solidFill>
              <a:prstDash val="solid"/>
              <a:miter lim="800000"/>
            </a:ln>
          </c:spPr>
          <c:dLbls>
            <c:spPr>
              <a:noFill/>
              <a:ln w="25400">
                <a:noFill/>
              </a:ln>
            </c:spPr>
            <c:txPr>
              <a:bodyPr/>
              <a:lstStyle/>
              <a:p>
                <a:pPr>
                  <a:defRPr sz="500" b="1" i="0" u="none" strike="noStrike" baseline="0">
                    <a:solidFill>
                      <a:schemeClr val="tx1"/>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Publications'!$B$6:$X$6</c:f>
              <c:numCache>
                <c:formatCode>General</c:formatCode>
                <c:ptCount val="23"/>
                <c:pt idx="0">
                  <c:v>13.0</c:v>
                </c:pt>
                <c:pt idx="1">
                  <c:v>14.0</c:v>
                </c:pt>
                <c:pt idx="2">
                  <c:v>16.0</c:v>
                </c:pt>
                <c:pt idx="3">
                  <c:v>16.0</c:v>
                </c:pt>
                <c:pt idx="4">
                  <c:v>16.0</c:v>
                </c:pt>
                <c:pt idx="5">
                  <c:v>16.0</c:v>
                </c:pt>
                <c:pt idx="6">
                  <c:v>17.0</c:v>
                </c:pt>
                <c:pt idx="7">
                  <c:v>19.0</c:v>
                </c:pt>
                <c:pt idx="8">
                  <c:v>29.0</c:v>
                </c:pt>
                <c:pt idx="9">
                  <c:v>29.0</c:v>
                </c:pt>
                <c:pt idx="10">
                  <c:v>30.0</c:v>
                </c:pt>
                <c:pt idx="11">
                  <c:v>25.0</c:v>
                </c:pt>
                <c:pt idx="12">
                  <c:v>28.0</c:v>
                </c:pt>
                <c:pt idx="13">
                  <c:v>27.0</c:v>
                </c:pt>
                <c:pt idx="14">
                  <c:v>28.0</c:v>
                </c:pt>
                <c:pt idx="15">
                  <c:v>29.0</c:v>
                </c:pt>
                <c:pt idx="16">
                  <c:v>30.0</c:v>
                </c:pt>
                <c:pt idx="17">
                  <c:v>32.0</c:v>
                </c:pt>
                <c:pt idx="18">
                  <c:v>33.0</c:v>
                </c:pt>
                <c:pt idx="19">
                  <c:v>34.0</c:v>
                </c:pt>
                <c:pt idx="20">
                  <c:v>37.0</c:v>
                </c:pt>
                <c:pt idx="21">
                  <c:v>37.0</c:v>
                </c:pt>
                <c:pt idx="22">
                  <c:v>37.0</c:v>
                </c:pt>
              </c:numCache>
            </c:numRef>
          </c:val>
        </c:ser>
        <c:ser>
          <c:idx val="5"/>
          <c:order val="5"/>
          <c:tx>
            <c:strRef>
              <c:f>'All Publications'!$A$7</c:f>
              <c:strCache>
                <c:ptCount val="1"/>
                <c:pt idx="0">
                  <c:v>SIS</c:v>
                </c:pt>
              </c:strCache>
            </c:strRef>
          </c:tx>
          <c:spPr>
            <a:solidFill>
              <a:srgbClr val="00B0F0"/>
            </a:solidFill>
            <a:ln w="127000" cap="flat" cmpd="sng">
              <a:solidFill>
                <a:srgbClr val="00B0F0"/>
              </a:solidFill>
              <a:prstDash val="solid"/>
              <a:miter lim="800000"/>
            </a:ln>
            <a:effectLst/>
          </c:spPr>
          <c:dLbls>
            <c:spPr>
              <a:noFill/>
              <a:ln w="25400">
                <a:noFill/>
              </a:ln>
            </c:spPr>
            <c:txPr>
              <a:bodyPr/>
              <a:lstStyle/>
              <a:p>
                <a:pPr>
                  <a:defRPr sz="600" b="1" i="0" u="none" strike="noStrike" baseline="0">
                    <a:solidFill>
                      <a:srgbClr val="000000"/>
                    </a:solidFill>
                    <a:latin typeface="Arial"/>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'All Publications'!$B$1:$X$1</c:f>
              <c:numCache>
                <c:formatCode>General</c:formatCode>
                <c:ptCount val="23"/>
                <c:pt idx="0">
                  <c:v>1995.0</c:v>
                </c:pt>
                <c:pt idx="1">
                  <c:v>1996.0</c:v>
                </c:pt>
                <c:pt idx="2">
                  <c:v>1997.0</c:v>
                </c:pt>
                <c:pt idx="3">
                  <c:v>1998.0</c:v>
                </c:pt>
                <c:pt idx="4">
                  <c:v>1999.0</c:v>
                </c:pt>
                <c:pt idx="5">
                  <c:v>2000.0</c:v>
                </c:pt>
                <c:pt idx="6">
                  <c:v>2001.0</c:v>
                </c:pt>
                <c:pt idx="7">
                  <c:v>2002.0</c:v>
                </c:pt>
                <c:pt idx="8">
                  <c:v>2003.0</c:v>
                </c:pt>
                <c:pt idx="9">
                  <c:v>2004.0</c:v>
                </c:pt>
                <c:pt idx="10">
                  <c:v>2005.0</c:v>
                </c:pt>
                <c:pt idx="11">
                  <c:v>2006.0</c:v>
                </c:pt>
                <c:pt idx="12">
                  <c:v>2007.0</c:v>
                </c:pt>
                <c:pt idx="13">
                  <c:v>2008.0</c:v>
                </c:pt>
                <c:pt idx="14">
                  <c:v>2009.0</c:v>
                </c:pt>
                <c:pt idx="15">
                  <c:v>2010.0</c:v>
                </c:pt>
                <c:pt idx="16">
                  <c:v>2011.0</c:v>
                </c:pt>
                <c:pt idx="17">
                  <c:v>2012.0</c:v>
                </c:pt>
                <c:pt idx="18">
                  <c:v>2013.0</c:v>
                </c:pt>
                <c:pt idx="19">
                  <c:v>2014.0</c:v>
                </c:pt>
                <c:pt idx="20">
                  <c:v>2015.0</c:v>
                </c:pt>
                <c:pt idx="21">
                  <c:v>2016.0</c:v>
                </c:pt>
                <c:pt idx="22">
                  <c:v>2017.0</c:v>
                </c:pt>
              </c:numCache>
            </c:numRef>
          </c:cat>
          <c:val>
            <c:numRef>
              <c:f>'All Publications'!$B$7:$X$7</c:f>
              <c:numCache>
                <c:formatCode>General</c:formatCode>
                <c:ptCount val="23"/>
                <c:pt idx="0">
                  <c:v>6.0</c:v>
                </c:pt>
                <c:pt idx="1">
                  <c:v>6.0</c:v>
                </c:pt>
                <c:pt idx="2">
                  <c:v>6.0</c:v>
                </c:pt>
                <c:pt idx="3">
                  <c:v>6.0</c:v>
                </c:pt>
                <c:pt idx="4">
                  <c:v>10.0</c:v>
                </c:pt>
                <c:pt idx="5">
                  <c:v>4.0</c:v>
                </c:pt>
                <c:pt idx="6">
                  <c:v>4.0</c:v>
                </c:pt>
                <c:pt idx="7">
                  <c:v>7.0</c:v>
                </c:pt>
                <c:pt idx="8">
                  <c:v>11.0</c:v>
                </c:pt>
                <c:pt idx="9">
                  <c:v>11.0</c:v>
                </c:pt>
                <c:pt idx="10">
                  <c:v>11.0</c:v>
                </c:pt>
                <c:pt idx="11">
                  <c:v>11.0</c:v>
                </c:pt>
                <c:pt idx="12">
                  <c:v>12.0</c:v>
                </c:pt>
                <c:pt idx="13">
                  <c:v>13.0</c:v>
                </c:pt>
                <c:pt idx="14">
                  <c:v>13.0</c:v>
                </c:pt>
                <c:pt idx="15">
                  <c:v>16.0</c:v>
                </c:pt>
                <c:pt idx="16">
                  <c:v>10.0</c:v>
                </c:pt>
                <c:pt idx="17">
                  <c:v>12.0</c:v>
                </c:pt>
                <c:pt idx="18">
                  <c:v>12.0</c:v>
                </c:pt>
                <c:pt idx="19">
                  <c:v>14.0</c:v>
                </c:pt>
                <c:pt idx="20">
                  <c:v>17.0</c:v>
                </c:pt>
                <c:pt idx="21">
                  <c:v>17.0</c:v>
                </c:pt>
                <c:pt idx="22">
                  <c:v>17.0</c:v>
                </c:pt>
              </c:numCache>
            </c:numRef>
          </c:val>
        </c:ser>
        <c:dLbls>
          <c:showLegendKey val="0"/>
          <c:showVal val="0"/>
          <c:showCatName val="0"/>
          <c:showSerName val="0"/>
          <c:showPercent val="0"/>
          <c:showBubbleSize val="0"/>
        </c:dLbls>
        <c:axId val="-19231936"/>
        <c:axId val="-19229888"/>
      </c:areaChart>
      <c:lineChart>
        <c:grouping val="standard"/>
        <c:varyColors val="0"/>
        <c:ser>
          <c:idx val="6"/>
          <c:order val="6"/>
          <c:spPr>
            <a:ln>
              <a:noFill/>
            </a:ln>
          </c:spPr>
          <c:marker>
            <c:symbol val="none"/>
          </c:marker>
          <c:dLbls>
            <c:spPr>
              <a:noFill/>
              <a:ln>
                <a:noFill/>
              </a:ln>
              <a:effectLst/>
            </c:spPr>
            <c:txPr>
              <a:bodyPr/>
              <a:lstStyle/>
              <a:p>
                <a:pPr>
                  <a:defRPr sz="1000" b="1" spc="0" baseline="50000"/>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val>
            <c:numRef>
              <c:f>'All Publications'!$B$8:$X$8</c:f>
              <c:numCache>
                <c:formatCode>General</c:formatCode>
                <c:ptCount val="23"/>
                <c:pt idx="0">
                  <c:v>36.0</c:v>
                </c:pt>
                <c:pt idx="1">
                  <c:v>38.0</c:v>
                </c:pt>
                <c:pt idx="2">
                  <c:v>44.0</c:v>
                </c:pt>
                <c:pt idx="3">
                  <c:v>44.0</c:v>
                </c:pt>
                <c:pt idx="4">
                  <c:v>49.0</c:v>
                </c:pt>
                <c:pt idx="5">
                  <c:v>42.0</c:v>
                </c:pt>
                <c:pt idx="6">
                  <c:v>46.0</c:v>
                </c:pt>
                <c:pt idx="7">
                  <c:v>56.0</c:v>
                </c:pt>
                <c:pt idx="8">
                  <c:v>70.0</c:v>
                </c:pt>
                <c:pt idx="9">
                  <c:v>74.0</c:v>
                </c:pt>
                <c:pt idx="10">
                  <c:v>76.0</c:v>
                </c:pt>
                <c:pt idx="11">
                  <c:v>75.0</c:v>
                </c:pt>
                <c:pt idx="12">
                  <c:v>82.0</c:v>
                </c:pt>
                <c:pt idx="13">
                  <c:v>94.0</c:v>
                </c:pt>
                <c:pt idx="14">
                  <c:v>101.0</c:v>
                </c:pt>
                <c:pt idx="15">
                  <c:v>109.0</c:v>
                </c:pt>
                <c:pt idx="16">
                  <c:v>112.0</c:v>
                </c:pt>
                <c:pt idx="17">
                  <c:v>124.0</c:v>
                </c:pt>
                <c:pt idx="18">
                  <c:v>133.0</c:v>
                </c:pt>
                <c:pt idx="19">
                  <c:v>142.0</c:v>
                </c:pt>
                <c:pt idx="20">
                  <c:v>151.0</c:v>
                </c:pt>
                <c:pt idx="21">
                  <c:v>151.0</c:v>
                </c:pt>
                <c:pt idx="22">
                  <c:v>143.0</c:v>
                </c:pt>
              </c:numCache>
            </c:numRef>
          </c:val>
          <c:smooth val="0"/>
        </c:ser>
        <c:dLbls>
          <c:showLegendKey val="0"/>
          <c:showVal val="0"/>
          <c:showCatName val="0"/>
          <c:showSerName val="0"/>
          <c:showPercent val="0"/>
          <c:showBubbleSize val="0"/>
        </c:dLbls>
        <c:marker val="1"/>
        <c:smooth val="0"/>
        <c:axId val="-19231936"/>
        <c:axId val="-19229888"/>
      </c:lineChart>
      <c:catAx>
        <c:axId val="-19231936"/>
        <c:scaling>
          <c:orientation val="minMax"/>
        </c:scaling>
        <c:delete val="0"/>
        <c:axPos val="b"/>
        <c:numFmt formatCode="General" sourceLinked="1"/>
        <c:majorTickMark val="out"/>
        <c:minorTickMark val="none"/>
        <c:tickLblPos val="nextTo"/>
        <c:spPr>
          <a:ln w="3175">
            <a:solidFill>
              <a:srgbClr val="000000"/>
            </a:solidFill>
            <a:prstDash val="solid"/>
          </a:ln>
        </c:spPr>
        <c:txPr>
          <a:bodyPr rot="0" vert="horz"/>
          <a:lstStyle/>
          <a:p>
            <a:pPr>
              <a:defRPr sz="500" b="0" i="0" u="none" strike="noStrike" baseline="0">
                <a:solidFill>
                  <a:srgbClr val="000000"/>
                </a:solidFill>
                <a:latin typeface="Arial"/>
                <a:ea typeface="Arial"/>
                <a:cs typeface="Arial"/>
              </a:defRPr>
            </a:pPr>
            <a:endParaRPr lang="en-US"/>
          </a:p>
        </c:txPr>
        <c:crossAx val="-19229888"/>
        <c:crosses val="autoZero"/>
        <c:auto val="1"/>
        <c:lblAlgn val="ctr"/>
        <c:lblOffset val="100"/>
        <c:tickLblSkip val="1"/>
        <c:tickMarkSkip val="1"/>
        <c:noMultiLvlLbl val="0"/>
      </c:catAx>
      <c:valAx>
        <c:axId val="-19229888"/>
        <c:scaling>
          <c:orientation val="minMax"/>
        </c:scaling>
        <c:delete val="0"/>
        <c:axPos val="l"/>
        <c:majorGridlines>
          <c:spPr>
            <a:ln w="3175">
              <a:solidFill>
                <a:srgbClr val="000000"/>
              </a:solidFill>
              <a:prstDash val="solid"/>
            </a:ln>
          </c:spPr>
        </c:majorGridlines>
        <c:numFmt formatCode="General" sourceLinked="1"/>
        <c:majorTickMark val="out"/>
        <c:minorTickMark val="none"/>
        <c:tickLblPos val="nextTo"/>
        <c:spPr>
          <a:ln w="3175">
            <a:solidFill>
              <a:srgbClr val="000000"/>
            </a:solidFill>
            <a:prstDash val="solid"/>
          </a:ln>
        </c:spPr>
        <c:txPr>
          <a:bodyPr rot="0" vert="horz"/>
          <a:lstStyle/>
          <a:p>
            <a:pPr>
              <a:defRPr sz="600" b="0" i="0" u="none" strike="noStrike" baseline="0">
                <a:solidFill>
                  <a:srgbClr val="000000"/>
                </a:solidFill>
                <a:latin typeface="Arial"/>
                <a:ea typeface="Arial"/>
                <a:cs typeface="Arial"/>
              </a:defRPr>
            </a:pPr>
            <a:endParaRPr lang="en-US"/>
          </a:p>
        </c:txPr>
        <c:crossAx val="-19231936"/>
        <c:crosses val="autoZero"/>
        <c:crossBetween val="between"/>
      </c:valAx>
      <c:spPr>
        <a:noFill/>
        <a:ln w="12700">
          <a:solidFill>
            <a:srgbClr val="808080"/>
          </a:solidFill>
          <a:prstDash val="solid"/>
        </a:ln>
      </c:spPr>
    </c:plotArea>
    <c:legend>
      <c:legendPos val="r"/>
      <c:legendEntry>
        <c:idx val="6"/>
        <c:delete val="1"/>
      </c:legendEntry>
      <c:layout>
        <c:manualLayout>
          <c:xMode val="edge"/>
          <c:yMode val="edge"/>
          <c:x val="0.846327982008384"/>
          <c:y val="0.0939167948833982"/>
          <c:w val="0.127331690900601"/>
          <c:h val="0.818775454792289"/>
        </c:manualLayout>
      </c:layout>
      <c:overlay val="0"/>
      <c:spPr>
        <a:noFill/>
        <a:ln w="25400">
          <a:noFill/>
        </a:ln>
      </c:spPr>
      <c:txPr>
        <a:bodyPr/>
        <a:lstStyle/>
        <a:p>
          <a:pPr>
            <a:defRPr sz="1000" b="0" i="0" u="none" strike="noStrike" baseline="0">
              <a:solidFill>
                <a:srgbClr val="000000"/>
              </a:solidFill>
              <a:latin typeface="Arial"/>
              <a:ea typeface="Arial"/>
              <a:cs typeface="Arial"/>
            </a:defRPr>
          </a:pPr>
          <a:endParaRPr lang="en-US"/>
        </a:p>
      </c:txPr>
    </c:legend>
    <c:plotVisOnly val="0"/>
    <c:dispBlanksAs val="gap"/>
    <c:showDLblsOverMax val="0"/>
  </c:chart>
  <c:spPr>
    <a:solidFill>
      <a:srgbClr val="FFFFFF"/>
    </a:solidFill>
    <a:ln w="9525">
      <a:noFill/>
    </a:ln>
  </c:spPr>
  <c:txPr>
    <a:bodyPr/>
    <a:lstStyle/>
    <a:p>
      <a:pPr>
        <a:defRPr sz="1000" b="0" i="0" u="none" strike="noStrike" baseline="0">
          <a:solidFill>
            <a:srgbClr val="000000"/>
          </a:solidFill>
          <a:latin typeface="Arial"/>
          <a:ea typeface="Arial"/>
          <a:cs typeface="Arial"/>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00" b="1" i="0" u="none" strike="noStrike" kern="1200" baseline="0">
                <a:solidFill>
                  <a:schemeClr val="dk1">
                    <a:lumMod val="75000"/>
                    <a:lumOff val="25000"/>
                  </a:schemeClr>
                </a:solidFill>
                <a:latin typeface="+mn-lt"/>
                <a:ea typeface="+mn-ea"/>
                <a:cs typeface="+mn-cs"/>
              </a:defRPr>
            </a:pPr>
            <a:r>
              <a:rPr lang="en-US" sz="1200"/>
              <a:t>Cumulative Missions</a:t>
            </a:r>
          </a:p>
        </c:rich>
      </c:tx>
      <c:layout/>
      <c:overlay val="0"/>
      <c:spPr>
        <a:noFill/>
        <a:ln>
          <a:noFill/>
        </a:ln>
        <a:effectLst/>
      </c:spPr>
    </c:title>
    <c:autoTitleDeleted val="0"/>
    <c:plotArea>
      <c:layout>
        <c:manualLayout>
          <c:layoutTarget val="inner"/>
          <c:xMode val="edge"/>
          <c:yMode val="edge"/>
          <c:x val="0.137302003916177"/>
          <c:y val="0.091421568627451"/>
          <c:w val="0.862697996083823"/>
          <c:h val="0.667467577582214"/>
        </c:manualLayout>
      </c:layout>
      <c:lineChart>
        <c:grouping val="standard"/>
        <c:varyColors val="0"/>
        <c:ser>
          <c:idx val="2"/>
          <c:order val="0"/>
          <c:tx>
            <c:v>Missions</c:v>
          </c:tx>
          <c:spPr>
            <a:ln w="31750" cap="rnd">
              <a:solidFill>
                <a:srgbClr val="B7C6FE">
                  <a:alpha val="99000"/>
                </a:srgbClr>
              </a:solidFill>
              <a:round/>
            </a:ln>
            <a:effectLst/>
          </c:spPr>
          <c:marker>
            <c:symbol val="circle"/>
            <c:size val="17"/>
            <c:spPr>
              <a:solidFill>
                <a:schemeClr val="accent5"/>
              </a:solidFill>
              <a:ln>
                <a:solidFill>
                  <a:schemeClr val="accent5"/>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layout/>
                <c15:showLeaderLines val="1"/>
                <c15:leaderLines>
                  <c:spPr>
                    <a:ln w="9525">
                      <a:solidFill>
                        <a:schemeClr val="dk1">
                          <a:lumMod val="50000"/>
                          <a:lumOff val="50000"/>
                        </a:schemeClr>
                      </a:solidFill>
                    </a:ln>
                    <a:effectLst/>
                  </c:spPr>
                </c15:leaderLines>
              </c:ext>
            </c:extLst>
          </c:dLbls>
          <c:cat>
            <c:strRef>
              <c:f>Sheet1!$B$2:$T$2</c:f>
              <c:strCache>
                <c:ptCount val="19"/>
                <c:pt idx="0">
                  <c:v>'99</c:v>
                </c:pt>
                <c:pt idx="1">
                  <c:v>'00</c:v>
                </c:pt>
                <c:pt idx="2">
                  <c:v>'01</c:v>
                </c:pt>
                <c:pt idx="3">
                  <c:v>'02</c:v>
                </c:pt>
                <c:pt idx="4">
                  <c:v>'03</c:v>
                </c:pt>
                <c:pt idx="5">
                  <c:v>'04</c:v>
                </c:pt>
                <c:pt idx="6">
                  <c:v>'05</c:v>
                </c:pt>
                <c:pt idx="7">
                  <c:v>'06</c:v>
                </c:pt>
                <c:pt idx="8">
                  <c:v>'07</c:v>
                </c:pt>
                <c:pt idx="9">
                  <c:v>'08</c:v>
                </c:pt>
                <c:pt idx="10">
                  <c:v>'09</c:v>
                </c:pt>
                <c:pt idx="11">
                  <c:v>'10</c:v>
                </c:pt>
                <c:pt idx="12">
                  <c:v>'11</c:v>
                </c:pt>
                <c:pt idx="13">
                  <c:v>'12</c:v>
                </c:pt>
                <c:pt idx="14">
                  <c:v>'13</c:v>
                </c:pt>
                <c:pt idx="15">
                  <c:v>'14</c:v>
                </c:pt>
                <c:pt idx="16">
                  <c:v>'15</c:v>
                </c:pt>
                <c:pt idx="17">
                  <c:v>'16</c:v>
                </c:pt>
                <c:pt idx="18">
                  <c:v>'17</c:v>
                </c:pt>
              </c:strCache>
            </c:strRef>
          </c:cat>
          <c:val>
            <c:numRef>
              <c:f>Sheet1!$B$3:$T$3</c:f>
              <c:numCache>
                <c:formatCode>General</c:formatCode>
                <c:ptCount val="19"/>
                <c:pt idx="0">
                  <c:v>108.0</c:v>
                </c:pt>
                <c:pt idx="1">
                  <c:v>155.0</c:v>
                </c:pt>
                <c:pt idx="2">
                  <c:v>205.0</c:v>
                </c:pt>
                <c:pt idx="3">
                  <c:v>221.0</c:v>
                </c:pt>
                <c:pt idx="4">
                  <c:v>271.0</c:v>
                </c:pt>
                <c:pt idx="5">
                  <c:v>308.0</c:v>
                </c:pt>
                <c:pt idx="6">
                  <c:v>330.0</c:v>
                </c:pt>
                <c:pt idx="7">
                  <c:v>371.0</c:v>
                </c:pt>
                <c:pt idx="8">
                  <c:v>387.0</c:v>
                </c:pt>
                <c:pt idx="9">
                  <c:v>416.0</c:v>
                </c:pt>
                <c:pt idx="10">
                  <c:v>435.0</c:v>
                </c:pt>
                <c:pt idx="11">
                  <c:v>461.0</c:v>
                </c:pt>
                <c:pt idx="12">
                  <c:v>544.0</c:v>
                </c:pt>
                <c:pt idx="13">
                  <c:v>596.0</c:v>
                </c:pt>
                <c:pt idx="14">
                  <c:v>627.0</c:v>
                </c:pt>
                <c:pt idx="15">
                  <c:v>718.0</c:v>
                </c:pt>
                <c:pt idx="16">
                  <c:v>767.0</c:v>
                </c:pt>
                <c:pt idx="17">
                  <c:v>825.0</c:v>
                </c:pt>
                <c:pt idx="18">
                  <c:v>865.0</c:v>
                </c:pt>
              </c:numCache>
            </c:numRef>
          </c:val>
          <c:smooth val="0"/>
        </c:ser>
        <c:dLbls>
          <c:dLblPos val="ctr"/>
          <c:showLegendKey val="0"/>
          <c:showVal val="1"/>
          <c:showCatName val="0"/>
          <c:showSerName val="0"/>
          <c:showPercent val="0"/>
          <c:showBubbleSize val="0"/>
        </c:dLbls>
        <c:marker val="1"/>
        <c:smooth val="0"/>
        <c:axId val="-19377392"/>
        <c:axId val="-19375344"/>
      </c:lineChart>
      <c:catAx>
        <c:axId val="-19377392"/>
        <c:scaling>
          <c:orientation val="minMax"/>
        </c:scaling>
        <c:delete val="0"/>
        <c:axPos val="b"/>
        <c:numFmt formatCode="General" sourceLinked="1"/>
        <c:majorTickMark val="out"/>
        <c:minorTickMark val="none"/>
        <c:tickLblPos val="none"/>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0" i="0" u="none" strike="noStrike" kern="1200" cap="all" baseline="0">
                <a:solidFill>
                  <a:schemeClr val="dk1">
                    <a:lumMod val="75000"/>
                    <a:lumOff val="25000"/>
                  </a:schemeClr>
                </a:solidFill>
                <a:latin typeface="+mn-lt"/>
                <a:ea typeface="+mn-ea"/>
                <a:cs typeface="+mn-cs"/>
              </a:defRPr>
            </a:pPr>
            <a:endParaRPr lang="en-US"/>
          </a:p>
        </c:txPr>
        <c:crossAx val="-19375344"/>
        <c:crosses val="autoZero"/>
        <c:auto val="1"/>
        <c:lblAlgn val="ctr"/>
        <c:lblOffset val="100"/>
        <c:noMultiLvlLbl val="0"/>
      </c:catAx>
      <c:valAx>
        <c:axId val="-19375344"/>
        <c:scaling>
          <c:orientation val="minMax"/>
        </c:scaling>
        <c:delete val="1"/>
        <c:axPos val="l"/>
        <c:numFmt formatCode="General" sourceLinked="1"/>
        <c:majorTickMark val="none"/>
        <c:minorTickMark val="none"/>
        <c:tickLblPos val="nextTo"/>
        <c:crossAx val="-19377392"/>
        <c:crosses val="autoZero"/>
        <c:crossBetween val="between"/>
      </c:valAx>
      <c:dTable>
        <c:showHorzBorder val="1"/>
        <c:showVertBorder val="1"/>
        <c:showOutline val="1"/>
        <c:showKeys val="0"/>
        <c:spPr>
          <a:ln>
            <a:solidFill>
              <a:srgbClr val="000000">
                <a:lumMod val="65000"/>
                <a:lumOff val="35000"/>
              </a:srgbClr>
            </a:solidFill>
          </a:ln>
        </c:spPr>
        <c:txPr>
          <a:bodyPr/>
          <a:lstStyle/>
          <a:p>
            <a:pPr rtl="0">
              <a:defRPr>
                <a:solidFill>
                  <a:schemeClr val="tx1"/>
                </a:solidFill>
              </a:defRPr>
            </a:pPr>
            <a:endParaRPr lang="en-US"/>
          </a:p>
        </c:txPr>
      </c:dTable>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rgbClr val="919191"/>
      </a:solidFill>
      <a:round/>
    </a:ln>
    <a:effectLst>
      <a:outerShdw blurRad="50800" dist="38100" dir="5400000" algn="t" rotWithShape="0">
        <a:prstClr val="black">
          <a:alpha val="40000"/>
        </a:prstClr>
      </a:outerShdw>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Rooms!$A$3</c:f>
              <c:strCache>
                <c:ptCount val="1"/>
                <c:pt idx="0">
                  <c:v>Fall 2016 Used</c:v>
                </c:pt>
              </c:strCache>
            </c:strRef>
          </c:tx>
          <c:spPr>
            <a:solidFill>
              <a:srgbClr val="C00000"/>
            </a:soli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Rooms!$B$2:$F$2</c:f>
              <c:strCache>
                <c:ptCount val="5"/>
                <c:pt idx="0">
                  <c:v>Mon</c:v>
                </c:pt>
                <c:pt idx="1">
                  <c:v>Tue</c:v>
                </c:pt>
                <c:pt idx="2">
                  <c:v>Wed</c:v>
                </c:pt>
                <c:pt idx="3">
                  <c:v>Thur</c:v>
                </c:pt>
                <c:pt idx="4">
                  <c:v>Fri</c:v>
                </c:pt>
              </c:strCache>
            </c:strRef>
          </c:cat>
          <c:val>
            <c:numRef>
              <c:f>Rooms!$B$3:$F$3</c:f>
              <c:numCache>
                <c:formatCode>General</c:formatCode>
                <c:ptCount val="5"/>
                <c:pt idx="0">
                  <c:v>11.0</c:v>
                </c:pt>
                <c:pt idx="1">
                  <c:v>12.0</c:v>
                </c:pt>
                <c:pt idx="2">
                  <c:v>12.0</c:v>
                </c:pt>
                <c:pt idx="3">
                  <c:v>13.0</c:v>
                </c:pt>
                <c:pt idx="4">
                  <c:v>8.0</c:v>
                </c:pt>
              </c:numCache>
            </c:numRef>
          </c:val>
          <c:extLst xmlns:c16r2="http://schemas.microsoft.com/office/drawing/2015/06/chart">
            <c:ext xmlns:c16="http://schemas.microsoft.com/office/drawing/2014/chart" uri="{C3380CC4-5D6E-409C-BE32-E72D297353CC}">
              <c16:uniqueId val="{00000000-88B0-47AC-ACB9-829D1087E342}"/>
            </c:ext>
          </c:extLst>
        </c:ser>
        <c:ser>
          <c:idx val="1"/>
          <c:order val="1"/>
          <c:tx>
            <c:strRef>
              <c:f>Rooms!$A$4</c:f>
              <c:strCache>
                <c:ptCount val="1"/>
                <c:pt idx="0">
                  <c:v>Spring 2017 Requested</c:v>
                </c:pt>
              </c:strCache>
            </c:strRef>
          </c:tx>
          <c:spPr>
            <a:solidFill>
              <a:schemeClr val="accent6">
                <a:lumMod val="50000"/>
              </a:schemeClr>
            </a:soli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Rooms!$B$2:$F$2</c:f>
              <c:strCache>
                <c:ptCount val="5"/>
                <c:pt idx="0">
                  <c:v>Mon</c:v>
                </c:pt>
                <c:pt idx="1">
                  <c:v>Tue</c:v>
                </c:pt>
                <c:pt idx="2">
                  <c:v>Wed</c:v>
                </c:pt>
                <c:pt idx="3">
                  <c:v>Thur</c:v>
                </c:pt>
                <c:pt idx="4">
                  <c:v>Fri</c:v>
                </c:pt>
              </c:strCache>
            </c:strRef>
          </c:cat>
          <c:val>
            <c:numRef>
              <c:f>Rooms!$B$4:$F$4</c:f>
              <c:numCache>
                <c:formatCode>General</c:formatCode>
                <c:ptCount val="5"/>
                <c:pt idx="0">
                  <c:v>10.0</c:v>
                </c:pt>
                <c:pt idx="1">
                  <c:v>12.0</c:v>
                </c:pt>
                <c:pt idx="2">
                  <c:v>15.0</c:v>
                </c:pt>
                <c:pt idx="3">
                  <c:v>14.0</c:v>
                </c:pt>
                <c:pt idx="4">
                  <c:v>12.0</c:v>
                </c:pt>
              </c:numCache>
            </c:numRef>
          </c:val>
          <c:extLst xmlns:c16r2="http://schemas.microsoft.com/office/drawing/2015/06/chart">
            <c:ext xmlns:c16="http://schemas.microsoft.com/office/drawing/2014/chart" uri="{C3380CC4-5D6E-409C-BE32-E72D297353CC}">
              <c16:uniqueId val="{00000001-88B0-47AC-ACB9-829D1087E342}"/>
            </c:ext>
          </c:extLst>
        </c:ser>
        <c:ser>
          <c:idx val="2"/>
          <c:order val="2"/>
          <c:tx>
            <c:strRef>
              <c:f>Rooms!$A$5</c:f>
              <c:strCache>
                <c:ptCount val="1"/>
                <c:pt idx="0">
                  <c:v>Spring 2017 Used</c:v>
                </c:pt>
              </c:strCache>
            </c:strRef>
          </c:tx>
          <c:spPr>
            <a:solidFill>
              <a:schemeClr val="accent1"/>
            </a:solidFill>
            <a:ln>
              <a:solidFill>
                <a:sysClr val="windowText" lastClr="000000"/>
              </a:solid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a:bevelT w="63500" h="25400"/>
            </a:sp3d>
          </c:spPr>
          <c:invertIfNegative val="0"/>
          <c:cat>
            <c:strRef>
              <c:f>Rooms!$B$2:$F$2</c:f>
              <c:strCache>
                <c:ptCount val="5"/>
                <c:pt idx="0">
                  <c:v>Mon</c:v>
                </c:pt>
                <c:pt idx="1">
                  <c:v>Tue</c:v>
                </c:pt>
                <c:pt idx="2">
                  <c:v>Wed</c:v>
                </c:pt>
                <c:pt idx="3">
                  <c:v>Thur</c:v>
                </c:pt>
                <c:pt idx="4">
                  <c:v>Fri</c:v>
                </c:pt>
              </c:strCache>
            </c:strRef>
          </c:cat>
          <c:val>
            <c:numRef>
              <c:f>Rooms!$B$5:$F$5</c:f>
              <c:numCache>
                <c:formatCode>General</c:formatCode>
                <c:ptCount val="5"/>
                <c:pt idx="0">
                  <c:v>10.0</c:v>
                </c:pt>
                <c:pt idx="1">
                  <c:v>12.0</c:v>
                </c:pt>
                <c:pt idx="2">
                  <c:v>15.0</c:v>
                </c:pt>
                <c:pt idx="3">
                  <c:v>12.0</c:v>
                </c:pt>
                <c:pt idx="4">
                  <c:v>10.0</c:v>
                </c:pt>
              </c:numCache>
            </c:numRef>
          </c:val>
          <c:extLst xmlns:c16r2="http://schemas.microsoft.com/office/drawing/2015/06/chart">
            <c:ext xmlns:c16="http://schemas.microsoft.com/office/drawing/2014/chart" uri="{C3380CC4-5D6E-409C-BE32-E72D297353CC}">
              <c16:uniqueId val="{00000002-88B0-47AC-ACB9-829D1087E342}"/>
            </c:ext>
          </c:extLst>
        </c:ser>
        <c:dLbls>
          <c:showLegendKey val="0"/>
          <c:showVal val="0"/>
          <c:showCatName val="0"/>
          <c:showSerName val="0"/>
          <c:showPercent val="0"/>
          <c:showBubbleSize val="0"/>
        </c:dLbls>
        <c:gapWidth val="100"/>
        <c:overlap val="-24"/>
        <c:axId val="92179312"/>
        <c:axId val="73033488"/>
      </c:barChart>
      <c:catAx>
        <c:axId val="921793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3033488"/>
        <c:crosses val="autoZero"/>
        <c:auto val="1"/>
        <c:lblAlgn val="ctr"/>
        <c:lblOffset val="100"/>
        <c:noMultiLvlLbl val="0"/>
      </c:catAx>
      <c:valAx>
        <c:axId val="730334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2179312"/>
        <c:crosses val="autoZero"/>
        <c:crossBetween val="between"/>
      </c:valAx>
      <c:spPr>
        <a:noFill/>
        <a:ln>
          <a:noFill/>
        </a:ln>
        <a:effectLst/>
      </c:spPr>
    </c:plotArea>
    <c:legend>
      <c:legendPos val="b"/>
      <c:layout>
        <c:manualLayout>
          <c:xMode val="edge"/>
          <c:yMode val="edge"/>
          <c:x val="0.714756831866605"/>
          <c:y val="0.0272832872242321"/>
          <c:w val="0.28453862384849"/>
          <c:h val="0.117523351860429"/>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099" name="Rectangle 3"/>
          <p:cNvSpPr>
            <a:spLocks noGrp="1" noChangeArrowheads="1"/>
          </p:cNvSpPr>
          <p:nvPr>
            <p:ph type="dt" sz="quarter"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0" name="Rectangle 4"/>
          <p:cNvSpPr>
            <a:spLocks noGrp="1" noChangeArrowheads="1"/>
          </p:cNvSpPr>
          <p:nvPr>
            <p:ph type="ftr" sz="quarter" idx="2"/>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4101" name="Rectangle 5"/>
          <p:cNvSpPr>
            <a:spLocks noGrp="1" noChangeArrowheads="1"/>
          </p:cNvSpPr>
          <p:nvPr>
            <p:ph type="sldNum" sz="quarter" idx="3"/>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13BDE1E4-412B-407C-A980-2F1D2D5A0F2B}" type="slidenum">
              <a:rPr lang="en-US"/>
              <a:pPr>
                <a:defRPr/>
              </a:pPr>
              <a:t>‹#›</a:t>
            </a:fld>
            <a:endParaRPr lang="en-US"/>
          </a:p>
        </p:txBody>
      </p:sp>
    </p:spTree>
    <p:extLst>
      <p:ext uri="{BB962C8B-B14F-4D97-AF65-F5344CB8AC3E}">
        <p14:creationId xmlns:p14="http://schemas.microsoft.com/office/powerpoint/2010/main" val="15353103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1" name="Rectangle 3"/>
          <p:cNvSpPr>
            <a:spLocks noGrp="1" noChangeArrowheads="1"/>
          </p:cNvSpPr>
          <p:nvPr>
            <p:ph type="dt" idx="1"/>
          </p:nvPr>
        </p:nvSpPr>
        <p:spPr bwMode="auto">
          <a:xfrm>
            <a:off x="3853196" y="0"/>
            <a:ext cx="2944479" cy="49575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2" name="Rectangle 4"/>
          <p:cNvSpPr>
            <a:spLocks noGrp="1" noChangeArrowheads="1"/>
          </p:cNvSpPr>
          <p:nvPr>
            <p:ph type="ftr" sz="quarter" idx="4"/>
          </p:nvPr>
        </p:nvSpPr>
        <p:spPr bwMode="auto">
          <a:xfrm>
            <a:off x="0"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lnSpc>
                <a:spcPct val="100000"/>
              </a:lnSpc>
              <a:spcAft>
                <a:spcPct val="0"/>
              </a:spcAft>
              <a:buSzTx/>
              <a:defRPr sz="1000" b="0" i="1">
                <a:latin typeface="Times New Roman" pitchFamily="18" charset="0"/>
              </a:defRPr>
            </a:lvl1pPr>
          </a:lstStyle>
          <a:p>
            <a:pPr>
              <a:defRPr/>
            </a:pPr>
            <a:endParaRPr lang="en-US"/>
          </a:p>
        </p:txBody>
      </p:sp>
      <p:sp>
        <p:nvSpPr>
          <p:cNvPr id="2053" name="Rectangle 5"/>
          <p:cNvSpPr>
            <a:spLocks noGrp="1" noChangeArrowheads="1"/>
          </p:cNvSpPr>
          <p:nvPr>
            <p:ph type="sldNum" sz="quarter" idx="5"/>
          </p:nvPr>
        </p:nvSpPr>
        <p:spPr bwMode="auto">
          <a:xfrm>
            <a:off x="3853196" y="9432471"/>
            <a:ext cx="2944479" cy="49575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lnSpc>
                <a:spcPct val="100000"/>
              </a:lnSpc>
              <a:spcAft>
                <a:spcPct val="0"/>
              </a:spcAft>
              <a:buSzTx/>
              <a:defRPr sz="1000" b="0" i="1">
                <a:latin typeface="Times New Roman" pitchFamily="18" charset="0"/>
              </a:defRPr>
            </a:lvl1pPr>
          </a:lstStyle>
          <a:p>
            <a:pPr>
              <a:defRPr/>
            </a:pPr>
            <a:fld id="{C1CAF83B-30F1-4420-86A9-ACD9B25FD0AD}" type="slidenum">
              <a:rPr lang="en-US"/>
              <a:pPr>
                <a:defRPr/>
              </a:pPr>
              <a:t>‹#›</a:t>
            </a:fld>
            <a:endParaRPr lang="en-US"/>
          </a:p>
        </p:txBody>
      </p:sp>
      <p:sp>
        <p:nvSpPr>
          <p:cNvPr id="2054" name="Rectangle 6"/>
          <p:cNvSpPr>
            <a:spLocks noGrp="1" noChangeArrowheads="1"/>
          </p:cNvSpPr>
          <p:nvPr>
            <p:ph type="body" sz="quarter" idx="3"/>
          </p:nvPr>
        </p:nvSpPr>
        <p:spPr bwMode="auto">
          <a:xfrm>
            <a:off x="908717" y="4716236"/>
            <a:ext cx="4980241" cy="4469999"/>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7415" name="Rectangle 7"/>
          <p:cNvSpPr>
            <a:spLocks noGrp="1" noRot="1" noChangeAspect="1" noChangeArrowheads="1" noTextEdit="1"/>
          </p:cNvSpPr>
          <p:nvPr>
            <p:ph type="sldImg" idx="2"/>
          </p:nvPr>
        </p:nvSpPr>
        <p:spPr bwMode="auto">
          <a:xfrm>
            <a:off x="930275" y="752475"/>
            <a:ext cx="4946650" cy="3709988"/>
          </a:xfrm>
          <a:prstGeom prst="rect">
            <a:avLst/>
          </a:prstGeom>
          <a:noFill/>
          <a:ln w="12700">
            <a:solidFill>
              <a:schemeClr val="tx1"/>
            </a:solidFill>
            <a:miter lim="800000"/>
            <a:headEnd/>
            <a:tailEnd/>
          </a:ln>
        </p:spPr>
      </p:sp>
    </p:spTree>
    <p:extLst>
      <p:ext uri="{BB962C8B-B14F-4D97-AF65-F5344CB8AC3E}">
        <p14:creationId xmlns:p14="http://schemas.microsoft.com/office/powerpoint/2010/main" val="2355068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12</a:t>
            </a:fld>
            <a:endParaRPr lang="en-US"/>
          </a:p>
        </p:txBody>
      </p:sp>
    </p:spTree>
    <p:extLst>
      <p:ext uri="{BB962C8B-B14F-4D97-AF65-F5344CB8AC3E}">
        <p14:creationId xmlns:p14="http://schemas.microsoft.com/office/powerpoint/2010/main" val="988981840"/>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110</a:t>
            </a:fld>
            <a:endParaRPr lang="en-US"/>
          </a:p>
        </p:txBody>
      </p:sp>
    </p:spTree>
    <p:extLst>
      <p:ext uri="{BB962C8B-B14F-4D97-AF65-F5344CB8AC3E}">
        <p14:creationId xmlns:p14="http://schemas.microsoft.com/office/powerpoint/2010/main" val="3512126371"/>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112</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112</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112</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113</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113</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113</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113</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116</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116</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116</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116</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5"/>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0750">
              <a:spcBef>
                <a:spcPct val="30000"/>
              </a:spcBef>
              <a:defRPr sz="1200">
                <a:solidFill>
                  <a:schemeClr val="tx1"/>
                </a:solidFill>
                <a:latin typeface="Times New Roman" pitchFamily="18" charset="0"/>
              </a:defRPr>
            </a:lvl1pPr>
            <a:lvl2pPr marL="742950" indent="-285750" defTabSz="920750">
              <a:spcBef>
                <a:spcPct val="30000"/>
              </a:spcBef>
              <a:defRPr sz="1200">
                <a:solidFill>
                  <a:schemeClr val="tx1"/>
                </a:solidFill>
                <a:latin typeface="Times New Roman" pitchFamily="18" charset="0"/>
              </a:defRPr>
            </a:lvl2pPr>
            <a:lvl3pPr marL="1143000" indent="-228600" defTabSz="920750">
              <a:spcBef>
                <a:spcPct val="30000"/>
              </a:spcBef>
              <a:defRPr sz="1200">
                <a:solidFill>
                  <a:schemeClr val="tx1"/>
                </a:solidFill>
                <a:latin typeface="Times New Roman" pitchFamily="18" charset="0"/>
              </a:defRPr>
            </a:lvl3pPr>
            <a:lvl4pPr marL="1600200" indent="-228600" defTabSz="920750">
              <a:spcBef>
                <a:spcPct val="30000"/>
              </a:spcBef>
              <a:defRPr sz="1200">
                <a:solidFill>
                  <a:schemeClr val="tx1"/>
                </a:solidFill>
                <a:latin typeface="Times New Roman" pitchFamily="18" charset="0"/>
              </a:defRPr>
            </a:lvl4pPr>
            <a:lvl5pPr marL="2057400" indent="-228600" defTabSz="920750">
              <a:spcBef>
                <a:spcPct val="30000"/>
              </a:spcBef>
              <a:defRPr sz="1200">
                <a:solidFill>
                  <a:schemeClr val="tx1"/>
                </a:solidFill>
                <a:latin typeface="Times New Roman" pitchFamily="18" charset="0"/>
              </a:defRPr>
            </a:lvl5pPr>
            <a:lvl6pPr marL="2514600" indent="-228600" defTabSz="920750" eaLnBrk="0" fontAlgn="base" hangingPunct="0">
              <a:spcBef>
                <a:spcPct val="30000"/>
              </a:spcBef>
              <a:spcAft>
                <a:spcPct val="0"/>
              </a:spcAft>
              <a:defRPr sz="1200">
                <a:solidFill>
                  <a:schemeClr val="tx1"/>
                </a:solidFill>
                <a:latin typeface="Times New Roman" pitchFamily="18" charset="0"/>
              </a:defRPr>
            </a:lvl6pPr>
            <a:lvl7pPr marL="2971800" indent="-228600" defTabSz="920750" eaLnBrk="0" fontAlgn="base" hangingPunct="0">
              <a:spcBef>
                <a:spcPct val="30000"/>
              </a:spcBef>
              <a:spcAft>
                <a:spcPct val="0"/>
              </a:spcAft>
              <a:defRPr sz="1200">
                <a:solidFill>
                  <a:schemeClr val="tx1"/>
                </a:solidFill>
                <a:latin typeface="Times New Roman" pitchFamily="18" charset="0"/>
              </a:defRPr>
            </a:lvl7pPr>
            <a:lvl8pPr marL="3429000" indent="-228600" defTabSz="920750" eaLnBrk="0" fontAlgn="base" hangingPunct="0">
              <a:spcBef>
                <a:spcPct val="30000"/>
              </a:spcBef>
              <a:spcAft>
                <a:spcPct val="0"/>
              </a:spcAft>
              <a:defRPr sz="1200">
                <a:solidFill>
                  <a:schemeClr val="tx1"/>
                </a:solidFill>
                <a:latin typeface="Times New Roman" pitchFamily="18" charset="0"/>
              </a:defRPr>
            </a:lvl8pPr>
            <a:lvl9pPr marL="3886200" indent="-228600" defTabSz="920750" eaLnBrk="0" fontAlgn="base" hangingPunct="0">
              <a:spcBef>
                <a:spcPct val="30000"/>
              </a:spcBef>
              <a:spcAft>
                <a:spcPct val="0"/>
              </a:spcAft>
              <a:defRPr sz="1200">
                <a:solidFill>
                  <a:schemeClr val="tx1"/>
                </a:solidFill>
                <a:latin typeface="Times New Roman" pitchFamily="18" charset="0"/>
              </a:defRPr>
            </a:lvl9pPr>
          </a:lstStyle>
          <a:p>
            <a:pPr>
              <a:spcBef>
                <a:spcPct val="0"/>
              </a:spcBef>
            </a:pPr>
            <a:fld id="{D634AC84-79D9-4246-AA09-D5EA6FB8345C}" type="slidenum">
              <a:rPr lang="en-US" altLang="en-US" sz="1000"/>
              <a:pPr>
                <a:spcBef>
                  <a:spcPct val="0"/>
                </a:spcBef>
              </a:pPr>
              <a:t>117</a:t>
            </a:fld>
            <a:endParaRPr lang="en-US" altLang="en-US" sz="1000"/>
          </a:p>
        </p:txBody>
      </p:sp>
      <p:sp>
        <p:nvSpPr>
          <p:cNvPr id="5123" name="Rectangle 5"/>
          <p:cNvSpPr txBox="1">
            <a:spLocks noGrp="1" noChangeArrowheads="1"/>
          </p:cNvSpPr>
          <p:nvPr/>
        </p:nvSpPr>
        <p:spPr bwMode="auto">
          <a:xfrm>
            <a:off x="3850245" y="9430830"/>
            <a:ext cx="2945955" cy="495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nchor="b"/>
          <a:lstStyle>
            <a:lvl1pPr defTabSz="966788">
              <a:spcBef>
                <a:spcPct val="30000"/>
              </a:spcBef>
              <a:defRPr sz="1200">
                <a:solidFill>
                  <a:schemeClr val="tx1"/>
                </a:solidFill>
                <a:latin typeface="Times New Roman" pitchFamily="18" charset="0"/>
              </a:defRPr>
            </a:lvl1pPr>
            <a:lvl2pPr marL="742950" indent="-285750" defTabSz="966788">
              <a:spcBef>
                <a:spcPct val="30000"/>
              </a:spcBef>
              <a:defRPr sz="1200">
                <a:solidFill>
                  <a:schemeClr val="tx1"/>
                </a:solidFill>
                <a:latin typeface="Times New Roman" pitchFamily="18" charset="0"/>
              </a:defRPr>
            </a:lvl2pPr>
            <a:lvl3pPr marL="1143000" indent="-228600" defTabSz="966788">
              <a:spcBef>
                <a:spcPct val="30000"/>
              </a:spcBef>
              <a:defRPr sz="1200">
                <a:solidFill>
                  <a:schemeClr val="tx1"/>
                </a:solidFill>
                <a:latin typeface="Times New Roman" pitchFamily="18" charset="0"/>
              </a:defRPr>
            </a:lvl3pPr>
            <a:lvl4pPr marL="1600200" indent="-228600" defTabSz="966788">
              <a:spcBef>
                <a:spcPct val="30000"/>
              </a:spcBef>
              <a:defRPr sz="1200">
                <a:solidFill>
                  <a:schemeClr val="tx1"/>
                </a:solidFill>
                <a:latin typeface="Times New Roman" pitchFamily="18" charset="0"/>
              </a:defRPr>
            </a:lvl4pPr>
            <a:lvl5pPr marL="2057400" indent="-228600" defTabSz="966788">
              <a:spcBef>
                <a:spcPct val="30000"/>
              </a:spcBef>
              <a:defRPr sz="1200">
                <a:solidFill>
                  <a:schemeClr val="tx1"/>
                </a:solidFill>
                <a:latin typeface="Times New Roman" pitchFamily="18" charset="0"/>
              </a:defRPr>
            </a:lvl5pPr>
            <a:lvl6pPr marL="2514600" indent="-228600" defTabSz="966788" eaLnBrk="0" fontAlgn="base" hangingPunct="0">
              <a:spcBef>
                <a:spcPct val="30000"/>
              </a:spcBef>
              <a:spcAft>
                <a:spcPct val="0"/>
              </a:spcAft>
              <a:defRPr sz="1200">
                <a:solidFill>
                  <a:schemeClr val="tx1"/>
                </a:solidFill>
                <a:latin typeface="Times New Roman" pitchFamily="18" charset="0"/>
              </a:defRPr>
            </a:lvl6pPr>
            <a:lvl7pPr marL="2971800" indent="-228600" defTabSz="966788" eaLnBrk="0" fontAlgn="base" hangingPunct="0">
              <a:spcBef>
                <a:spcPct val="30000"/>
              </a:spcBef>
              <a:spcAft>
                <a:spcPct val="0"/>
              </a:spcAft>
              <a:defRPr sz="1200">
                <a:solidFill>
                  <a:schemeClr val="tx1"/>
                </a:solidFill>
                <a:latin typeface="Times New Roman" pitchFamily="18" charset="0"/>
              </a:defRPr>
            </a:lvl7pPr>
            <a:lvl8pPr marL="3429000" indent="-228600" defTabSz="966788" eaLnBrk="0" fontAlgn="base" hangingPunct="0">
              <a:spcBef>
                <a:spcPct val="30000"/>
              </a:spcBef>
              <a:spcAft>
                <a:spcPct val="0"/>
              </a:spcAft>
              <a:defRPr sz="1200">
                <a:solidFill>
                  <a:schemeClr val="tx1"/>
                </a:solidFill>
                <a:latin typeface="Times New Roman" pitchFamily="18" charset="0"/>
              </a:defRPr>
            </a:lvl8pPr>
            <a:lvl9pPr marL="3886200" indent="-228600" defTabSz="966788" eaLnBrk="0" fontAlgn="base" hangingPunct="0">
              <a:spcBef>
                <a:spcPct val="30000"/>
              </a:spcBef>
              <a:spcAft>
                <a:spcPct val="0"/>
              </a:spcAft>
              <a:defRPr sz="1200">
                <a:solidFill>
                  <a:schemeClr val="tx1"/>
                </a:solidFill>
                <a:latin typeface="Times New Roman" pitchFamily="18" charset="0"/>
              </a:defRPr>
            </a:lvl9pPr>
          </a:lstStyle>
          <a:p>
            <a:pPr algn="r">
              <a:lnSpc>
                <a:spcPct val="90000"/>
              </a:lnSpc>
              <a:spcBef>
                <a:spcPct val="0"/>
              </a:spcBef>
              <a:spcAft>
                <a:spcPct val="10000"/>
              </a:spcAft>
              <a:buSzPct val="125000"/>
            </a:pPr>
            <a:fld id="{B7D7DA93-5356-459B-83C3-B6EE8259287A}" type="slidenum">
              <a:rPr lang="en-US" altLang="en-US" sz="1300" b="0">
                <a:latin typeface="Calibri" pitchFamily="34" charset="0"/>
              </a:rPr>
              <a:pPr algn="r">
                <a:lnSpc>
                  <a:spcPct val="90000"/>
                </a:lnSpc>
                <a:spcBef>
                  <a:spcPct val="0"/>
                </a:spcBef>
                <a:spcAft>
                  <a:spcPct val="10000"/>
                </a:spcAft>
                <a:buSzPct val="125000"/>
              </a:pPr>
              <a:t>117</a:t>
            </a:fld>
            <a:endParaRPr lang="en-US" altLang="en-US" sz="1300" b="0">
              <a:latin typeface="Calibri" pitchFamily="34" charset="0"/>
            </a:endParaRPr>
          </a:p>
        </p:txBody>
      </p:sp>
      <p:sp>
        <p:nvSpPr>
          <p:cNvPr id="5124" name="Rectangle 2"/>
          <p:cNvSpPr>
            <a:spLocks noGrp="1" noRot="1" noChangeAspect="1" noChangeArrowheads="1" noTextEdit="1"/>
          </p:cNvSpPr>
          <p:nvPr>
            <p:ph type="sldImg"/>
          </p:nvPr>
        </p:nvSpPr>
        <p:spPr>
          <a:xfrm>
            <a:off x="931863" y="752475"/>
            <a:ext cx="4941887" cy="3708400"/>
          </a:xfrm>
          <a:ln/>
        </p:spPr>
      </p:sp>
      <p:sp>
        <p:nvSpPr>
          <p:cNvPr id="5125" name="Rectangle 3"/>
          <p:cNvSpPr>
            <a:spLocks noGrp="1" noChangeArrowheads="1"/>
          </p:cNvSpPr>
          <p:nvPr>
            <p:ph type="body" idx="1"/>
          </p:nvPr>
        </p:nvSpPr>
        <p:spPr>
          <a:xfrm>
            <a:off x="907243" y="4716236"/>
            <a:ext cx="4983191" cy="4469999"/>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61" tIns="48331" rIns="96661" bIns="48331"/>
          <a:lstStyle/>
          <a:p>
            <a:pPr>
              <a:spcBef>
                <a:spcPct val="0"/>
              </a:spcBef>
            </a:pPr>
            <a:endParaRPr lang="en-US" alt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13</a:t>
            </a:fld>
            <a:endParaRPr lang="en-US"/>
          </a:p>
        </p:txBody>
      </p:sp>
    </p:spTree>
    <p:extLst>
      <p:ext uri="{BB962C8B-B14F-4D97-AF65-F5344CB8AC3E}">
        <p14:creationId xmlns:p14="http://schemas.microsoft.com/office/powerpoint/2010/main" val="14852952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14</a:t>
            </a:fld>
            <a:endParaRPr lang="en-US"/>
          </a:p>
        </p:txBody>
      </p:sp>
    </p:spTree>
    <p:extLst>
      <p:ext uri="{BB962C8B-B14F-4D97-AF65-F5344CB8AC3E}">
        <p14:creationId xmlns:p14="http://schemas.microsoft.com/office/powerpoint/2010/main" val="2361271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16</a:t>
            </a:fld>
            <a:endParaRPr lang="en-US"/>
          </a:p>
        </p:txBody>
      </p:sp>
    </p:spTree>
    <p:extLst>
      <p:ext uri="{BB962C8B-B14F-4D97-AF65-F5344CB8AC3E}">
        <p14:creationId xmlns:p14="http://schemas.microsoft.com/office/powerpoint/2010/main" val="8698824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17</a:t>
            </a:fld>
            <a:endParaRPr lang="en-US"/>
          </a:p>
        </p:txBody>
      </p:sp>
    </p:spTree>
    <p:extLst>
      <p:ext uri="{BB962C8B-B14F-4D97-AF65-F5344CB8AC3E}">
        <p14:creationId xmlns:p14="http://schemas.microsoft.com/office/powerpoint/2010/main" val="18530851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18</a:t>
            </a:fld>
            <a:endParaRPr lang="en-US"/>
          </a:p>
        </p:txBody>
      </p:sp>
    </p:spTree>
    <p:extLst>
      <p:ext uri="{BB962C8B-B14F-4D97-AF65-F5344CB8AC3E}">
        <p14:creationId xmlns:p14="http://schemas.microsoft.com/office/powerpoint/2010/main" val="21114262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19</a:t>
            </a:fld>
            <a:endParaRPr lang="en-US"/>
          </a:p>
        </p:txBody>
      </p:sp>
    </p:spTree>
    <p:extLst>
      <p:ext uri="{BB962C8B-B14F-4D97-AF65-F5344CB8AC3E}">
        <p14:creationId xmlns:p14="http://schemas.microsoft.com/office/powerpoint/2010/main" val="911149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21</a:t>
            </a:fld>
            <a:endParaRPr lang="en-US"/>
          </a:p>
        </p:txBody>
      </p:sp>
    </p:spTree>
    <p:extLst>
      <p:ext uri="{BB962C8B-B14F-4D97-AF65-F5344CB8AC3E}">
        <p14:creationId xmlns:p14="http://schemas.microsoft.com/office/powerpoint/2010/main" val="20474335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22</a:t>
            </a:fld>
            <a:endParaRPr lang="en-US"/>
          </a:p>
        </p:txBody>
      </p:sp>
    </p:spTree>
    <p:extLst>
      <p:ext uri="{BB962C8B-B14F-4D97-AF65-F5344CB8AC3E}">
        <p14:creationId xmlns:p14="http://schemas.microsoft.com/office/powerpoint/2010/main" val="8164815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23</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23</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23</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23</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2</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2</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2</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2</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25</a:t>
            </a:fld>
            <a:endParaRPr lang="en-US"/>
          </a:p>
        </p:txBody>
      </p:sp>
    </p:spTree>
    <p:extLst>
      <p:ext uri="{BB962C8B-B14F-4D97-AF65-F5344CB8AC3E}">
        <p14:creationId xmlns:p14="http://schemas.microsoft.com/office/powerpoint/2010/main" val="13550108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28</a:t>
            </a:fld>
            <a:endParaRPr lang="en-US"/>
          </a:p>
        </p:txBody>
      </p:sp>
    </p:spTree>
    <p:extLst>
      <p:ext uri="{BB962C8B-B14F-4D97-AF65-F5344CB8AC3E}">
        <p14:creationId xmlns:p14="http://schemas.microsoft.com/office/powerpoint/2010/main" val="34556904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29</a:t>
            </a:fld>
            <a:endParaRPr lang="en-US"/>
          </a:p>
        </p:txBody>
      </p:sp>
    </p:spTree>
    <p:extLst>
      <p:ext uri="{BB962C8B-B14F-4D97-AF65-F5344CB8AC3E}">
        <p14:creationId xmlns:p14="http://schemas.microsoft.com/office/powerpoint/2010/main" val="21149402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31</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31</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31</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6673" name="Rectangle 5"/>
          <p:cNvSpPr>
            <a:spLocks noGrp="1" noChangeArrowheads="1"/>
          </p:cNvSpPr>
          <p:nvPr>
            <p:ph type="sldNum" sz="quarter" idx="5"/>
          </p:nvPr>
        </p:nvSpPr>
        <p:spPr>
          <a:noFill/>
        </p:spPr>
        <p:txBody>
          <a:bodyPr/>
          <a:lstStyle/>
          <a:p>
            <a:fld id="{5623271C-7514-43C7-BEA5-9E63A90AAA03}" type="slidenum">
              <a:rPr lang="en-US" smtClean="0"/>
              <a:pPr/>
              <a:t>3</a:t>
            </a:fld>
            <a:endParaRPr lang="en-US" dirty="0" smtClean="0"/>
          </a:p>
        </p:txBody>
      </p:sp>
      <p:sp>
        <p:nvSpPr>
          <p:cNvPr id="796674" name="Rectangle 5"/>
          <p:cNvSpPr txBox="1">
            <a:spLocks noGrp="1" noChangeArrowheads="1"/>
          </p:cNvSpPr>
          <p:nvPr/>
        </p:nvSpPr>
        <p:spPr bwMode="auto">
          <a:xfrm>
            <a:off x="3853198" y="9430829"/>
            <a:ext cx="2944479" cy="497396"/>
          </a:xfrm>
          <a:prstGeom prst="rect">
            <a:avLst/>
          </a:prstGeom>
          <a:noFill/>
          <a:ln w="9525">
            <a:noFill/>
            <a:miter lim="800000"/>
            <a:headEnd/>
            <a:tailEnd/>
          </a:ln>
        </p:spPr>
        <p:txBody>
          <a:bodyPr lIns="20053" tIns="0" rIns="20053" bIns="0" anchor="b"/>
          <a:lstStyle/>
          <a:p>
            <a:pPr algn="r" defTabSz="963555" eaLnBrk="0" hangingPunct="0"/>
            <a:fld id="{3956AC3E-D036-4EBA-B1C2-50630E2A55A4}" type="slidenum">
              <a:rPr lang="en-US" sz="1000" i="1"/>
              <a:pPr algn="r" defTabSz="963555" eaLnBrk="0" hangingPunct="0"/>
              <a:t>3</a:t>
            </a:fld>
            <a:endParaRPr lang="en-US" sz="1000" i="1" dirty="0"/>
          </a:p>
        </p:txBody>
      </p:sp>
      <p:sp>
        <p:nvSpPr>
          <p:cNvPr id="796675" name="Rectangle 2"/>
          <p:cNvSpPr>
            <a:spLocks noGrp="1" noRot="1" noChangeAspect="1" noChangeArrowheads="1" noTextEdit="1"/>
          </p:cNvSpPr>
          <p:nvPr>
            <p:ph type="sldImg"/>
          </p:nvPr>
        </p:nvSpPr>
        <p:spPr>
          <a:xfrm>
            <a:off x="425450" y="661988"/>
            <a:ext cx="5946775" cy="4460875"/>
          </a:xfrm>
          <a:ln/>
        </p:spPr>
      </p:sp>
      <p:sp>
        <p:nvSpPr>
          <p:cNvPr id="796676" name="Rectangle 3"/>
          <p:cNvSpPr>
            <a:spLocks noGrp="1" noChangeArrowheads="1"/>
          </p:cNvSpPr>
          <p:nvPr>
            <p:ph type="body" idx="1"/>
          </p:nvPr>
        </p:nvSpPr>
        <p:spPr>
          <a:xfrm>
            <a:off x="680063" y="5354809"/>
            <a:ext cx="5437550" cy="3828145"/>
          </a:xfrm>
          <a:noFill/>
          <a:ln/>
        </p:spPr>
        <p:txBody>
          <a:bodyPr/>
          <a:lstStyle/>
          <a:p>
            <a:endParaRPr lang="en-GB"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34</a:t>
            </a:fld>
            <a:endParaRPr lang="en-US" dirty="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34</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34</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34</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37</a:t>
            </a:fld>
            <a:endParaRPr lang="en-US"/>
          </a:p>
        </p:txBody>
      </p:sp>
    </p:spTree>
    <p:extLst>
      <p:ext uri="{BB962C8B-B14F-4D97-AF65-F5344CB8AC3E}">
        <p14:creationId xmlns:p14="http://schemas.microsoft.com/office/powerpoint/2010/main" val="8530227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38</a:t>
            </a:fld>
            <a:endParaRPr lang="en-US"/>
          </a:p>
        </p:txBody>
      </p:sp>
    </p:spTree>
    <p:extLst>
      <p:ext uri="{BB962C8B-B14F-4D97-AF65-F5344CB8AC3E}">
        <p14:creationId xmlns:p14="http://schemas.microsoft.com/office/powerpoint/2010/main" val="422846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40</a:t>
            </a:fld>
            <a:endParaRPr lang="en-US"/>
          </a:p>
        </p:txBody>
      </p:sp>
    </p:spTree>
    <p:extLst>
      <p:ext uri="{BB962C8B-B14F-4D97-AF65-F5344CB8AC3E}">
        <p14:creationId xmlns:p14="http://schemas.microsoft.com/office/powerpoint/2010/main" val="45704210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41</a:t>
            </a:fld>
            <a:endParaRPr lang="en-US"/>
          </a:p>
        </p:txBody>
      </p:sp>
    </p:spTree>
    <p:extLst>
      <p:ext uri="{BB962C8B-B14F-4D97-AF65-F5344CB8AC3E}">
        <p14:creationId xmlns:p14="http://schemas.microsoft.com/office/powerpoint/2010/main" val="68113646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42</a:t>
            </a:fld>
            <a:endParaRPr lang="en-US"/>
          </a:p>
        </p:txBody>
      </p:sp>
    </p:spTree>
    <p:extLst>
      <p:ext uri="{BB962C8B-B14F-4D97-AF65-F5344CB8AC3E}">
        <p14:creationId xmlns:p14="http://schemas.microsoft.com/office/powerpoint/2010/main" val="38835379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43</a:t>
            </a:fld>
            <a:endParaRPr lang="en-US"/>
          </a:p>
        </p:txBody>
      </p:sp>
    </p:spTree>
    <p:extLst>
      <p:ext uri="{BB962C8B-B14F-4D97-AF65-F5344CB8AC3E}">
        <p14:creationId xmlns:p14="http://schemas.microsoft.com/office/powerpoint/2010/main" val="415207463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44</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44</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44</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a:p>
        </p:txBody>
      </p:sp>
    </p:spTree>
    <p:extLst>
      <p:ext uri="{BB962C8B-B14F-4D97-AF65-F5344CB8AC3E}">
        <p14:creationId xmlns:p14="http://schemas.microsoft.com/office/powerpoint/2010/main" val="20204023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5</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5</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5</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5</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45</a:t>
            </a:fld>
            <a:endParaRPr lang="en-US"/>
          </a:p>
        </p:txBody>
      </p:sp>
    </p:spTree>
    <p:extLst>
      <p:ext uri="{BB962C8B-B14F-4D97-AF65-F5344CB8AC3E}">
        <p14:creationId xmlns:p14="http://schemas.microsoft.com/office/powerpoint/2010/main" val="65227224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46</a:t>
            </a:fld>
            <a:endParaRPr lang="en-US"/>
          </a:p>
        </p:txBody>
      </p:sp>
    </p:spTree>
    <p:extLst>
      <p:ext uri="{BB962C8B-B14F-4D97-AF65-F5344CB8AC3E}">
        <p14:creationId xmlns:p14="http://schemas.microsoft.com/office/powerpoint/2010/main" val="126680778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47</a:t>
            </a:fld>
            <a:endParaRPr lang="en-US"/>
          </a:p>
        </p:txBody>
      </p:sp>
    </p:spTree>
    <p:extLst>
      <p:ext uri="{BB962C8B-B14F-4D97-AF65-F5344CB8AC3E}">
        <p14:creationId xmlns:p14="http://schemas.microsoft.com/office/powerpoint/2010/main" val="198830943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48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50</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50</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50</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a:p>
        </p:txBody>
      </p:sp>
    </p:spTree>
    <p:extLst>
      <p:ext uri="{BB962C8B-B14F-4D97-AF65-F5344CB8AC3E}">
        <p14:creationId xmlns:p14="http://schemas.microsoft.com/office/powerpoint/2010/main" val="236157217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a:t>JAXA is interested, resources being identified.  Possible issues getting resources allocated / schedule.</a:t>
            </a:r>
          </a:p>
          <a:p>
            <a:pPr marL="0" indent="0">
              <a:buFont typeface="Arial" pitchFamily="34" charset="0"/>
              <a:buNone/>
            </a:pPr>
            <a:endParaRPr lang="en-US" baseline="0" dirty="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53</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53</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53</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53</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6</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6</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6</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6</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57</a:t>
            </a:fld>
            <a:endParaRPr lang="en-US"/>
          </a:p>
        </p:txBody>
      </p:sp>
    </p:spTree>
    <p:extLst>
      <p:ext uri="{BB962C8B-B14F-4D97-AF65-F5344CB8AC3E}">
        <p14:creationId xmlns:p14="http://schemas.microsoft.com/office/powerpoint/2010/main" val="62296382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58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59</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59</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59</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64</a:t>
            </a:fld>
            <a:endParaRPr lang="en-US"/>
          </a:p>
        </p:txBody>
      </p:sp>
    </p:spTree>
    <p:extLst>
      <p:ext uri="{BB962C8B-B14F-4D97-AF65-F5344CB8AC3E}">
        <p14:creationId xmlns:p14="http://schemas.microsoft.com/office/powerpoint/2010/main" val="110845893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65</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65</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65</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69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72</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72</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72</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76</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76</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76</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76</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a:t>
            </a:fld>
            <a:endParaRPr lang="en-US"/>
          </a:p>
        </p:txBody>
      </p:sp>
    </p:spTree>
    <p:extLst>
      <p:ext uri="{BB962C8B-B14F-4D97-AF65-F5344CB8AC3E}">
        <p14:creationId xmlns:p14="http://schemas.microsoft.com/office/powerpoint/2010/main" val="1586811497"/>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79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85</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85</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85</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a:t>
            </a:fld>
            <a:endParaRPr lang="en-US"/>
          </a:p>
        </p:txBody>
      </p:sp>
    </p:spTree>
    <p:extLst>
      <p:ext uri="{BB962C8B-B14F-4D97-AF65-F5344CB8AC3E}">
        <p14:creationId xmlns:p14="http://schemas.microsoft.com/office/powerpoint/2010/main" val="1107084675"/>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89</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90</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90</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90</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91</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91</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91</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92</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93</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95</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96</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98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11</a:t>
            </a:fld>
            <a:endParaRPr lang="en-US"/>
          </a:p>
        </p:txBody>
      </p:sp>
    </p:spTree>
    <p:extLst>
      <p:ext uri="{BB962C8B-B14F-4D97-AF65-F5344CB8AC3E}">
        <p14:creationId xmlns:p14="http://schemas.microsoft.com/office/powerpoint/2010/main" val="199170511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8385"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spcBef>
                <a:spcPct val="0"/>
              </a:spcBef>
              <a:spcAft>
                <a:spcPct val="0"/>
              </a:spcAft>
            </a:pPr>
            <a:fld id="{3D28D1BD-6424-4634-8D1B-3F3BC8F44A91}" type="slidenum">
              <a:rPr lang="en-US" sz="1000" b="1" i="1">
                <a:solidFill>
                  <a:srgbClr val="000000"/>
                </a:solidFill>
                <a:latin typeface="Times New Roman" pitchFamily="18" charset="0"/>
              </a:rPr>
              <a:pPr algn="r" defTabSz="920668" eaLnBrk="0" fontAlgn="base" hangingPunct="0">
                <a:spcBef>
                  <a:spcPct val="0"/>
                </a:spcBef>
                <a:spcAft>
                  <a:spcPct val="0"/>
                </a:spcAft>
              </a:pPr>
              <a:t>99</a:t>
            </a:fld>
            <a:endParaRPr lang="en-US" sz="1000" b="1" i="1">
              <a:solidFill>
                <a:srgbClr val="000000"/>
              </a:solidFill>
              <a:latin typeface="Times New Roman" pitchFamily="18" charset="0"/>
            </a:endParaRPr>
          </a:p>
        </p:txBody>
      </p:sp>
      <p:sp>
        <p:nvSpPr>
          <p:cNvPr id="3728386"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C9A7A0CB-4387-47F3-889C-456AEC870283}"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99</a:t>
            </a:fld>
            <a:endParaRPr lang="en-US" sz="1000" b="1" i="1">
              <a:solidFill>
                <a:srgbClr val="000000"/>
              </a:solidFill>
              <a:latin typeface="Times New Roman" pitchFamily="18" charset="0"/>
            </a:endParaRPr>
          </a:p>
        </p:txBody>
      </p:sp>
      <p:sp>
        <p:nvSpPr>
          <p:cNvPr id="3728387" name="Rectangle 5"/>
          <p:cNvSpPr txBox="1">
            <a:spLocks noGrp="1" noChangeArrowheads="1"/>
          </p:cNvSpPr>
          <p:nvPr/>
        </p:nvSpPr>
        <p:spPr bwMode="auto">
          <a:xfrm>
            <a:off x="3819304" y="10241438"/>
            <a:ext cx="2918578" cy="538273"/>
          </a:xfrm>
          <a:prstGeom prst="rect">
            <a:avLst/>
          </a:prstGeom>
          <a:noFill/>
          <a:ln w="9525">
            <a:noFill/>
            <a:miter lim="800000"/>
            <a:headEnd/>
            <a:tailEnd/>
          </a:ln>
        </p:spPr>
        <p:txBody>
          <a:bodyPr lIns="19179" tIns="0" rIns="19179" bIns="0" anchor="b"/>
          <a:lstStyle/>
          <a:p>
            <a:pPr algn="r" defTabSz="920668" eaLnBrk="0" fontAlgn="base" hangingPunct="0">
              <a:lnSpc>
                <a:spcPct val="90000"/>
              </a:lnSpc>
              <a:spcBef>
                <a:spcPct val="0"/>
              </a:spcBef>
              <a:spcAft>
                <a:spcPct val="10000"/>
              </a:spcAft>
              <a:buSzPct val="125000"/>
            </a:pPr>
            <a:fld id="{9DA4769A-70BA-4D8A-AD02-25264FC2395F}" type="slidenum">
              <a:rPr lang="en-US" sz="1000" b="1" i="1">
                <a:solidFill>
                  <a:srgbClr val="000000"/>
                </a:solidFill>
                <a:latin typeface="Times New Roman" pitchFamily="18" charset="0"/>
              </a:rPr>
              <a:pPr algn="r" defTabSz="920668" eaLnBrk="0" fontAlgn="base" hangingPunct="0">
                <a:lnSpc>
                  <a:spcPct val="90000"/>
                </a:lnSpc>
                <a:spcBef>
                  <a:spcPct val="0"/>
                </a:spcBef>
                <a:spcAft>
                  <a:spcPct val="10000"/>
                </a:spcAft>
                <a:buSzPct val="125000"/>
              </a:pPr>
              <a:t>99</a:t>
            </a:fld>
            <a:endParaRPr lang="en-US" sz="1000" b="1" i="1">
              <a:solidFill>
                <a:srgbClr val="000000"/>
              </a:solidFill>
              <a:latin typeface="Times New Roman" pitchFamily="18" charset="0"/>
            </a:endParaRPr>
          </a:p>
        </p:txBody>
      </p:sp>
      <p:sp>
        <p:nvSpPr>
          <p:cNvPr id="3728388" name="Rectangle 2"/>
          <p:cNvSpPr>
            <a:spLocks noGrp="1" noRot="1" noChangeAspect="1" noChangeArrowheads="1" noTextEdit="1"/>
          </p:cNvSpPr>
          <p:nvPr>
            <p:ph type="sldImg"/>
          </p:nvPr>
        </p:nvSpPr>
        <p:spPr>
          <a:xfrm>
            <a:off x="674688" y="808038"/>
            <a:ext cx="5389562" cy="4043362"/>
          </a:xfrm>
          <a:ln/>
        </p:spPr>
      </p:sp>
      <p:sp>
        <p:nvSpPr>
          <p:cNvPr id="3728389" name="Rectangle 3"/>
          <p:cNvSpPr>
            <a:spLocks noGrp="1" noChangeArrowheads="1"/>
          </p:cNvSpPr>
          <p:nvPr>
            <p:ph type="body" idx="1"/>
          </p:nvPr>
        </p:nvSpPr>
        <p:spPr>
          <a:xfrm>
            <a:off x="897800" y="5120720"/>
            <a:ext cx="4942282" cy="4851582"/>
          </a:xfrm>
          <a:noFill/>
          <a:ln/>
        </p:spPr>
        <p:txBody>
          <a:bodyPr/>
          <a:lstStyle/>
          <a:p>
            <a:endParaRPr lang="en-GB" dirty="0" smtClean="0"/>
          </a:p>
        </p:txBody>
      </p:sp>
    </p:spTree>
    <p:extLst>
      <p:ext uri="{BB962C8B-B14F-4D97-AF65-F5344CB8AC3E}">
        <p14:creationId xmlns:p14="http://schemas.microsoft.com/office/powerpoint/2010/main" val="2361572177"/>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100</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101</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6337" name="Rectangle 5"/>
          <p:cNvSpPr>
            <a:spLocks noGrp="1" noChangeArrowheads="1"/>
          </p:cNvSpPr>
          <p:nvPr>
            <p:ph type="sldNum" sz="quarter" idx="5"/>
          </p:nvPr>
        </p:nvSpPr>
        <p:spPr>
          <a:noFill/>
        </p:spPr>
        <p:txBody>
          <a:bodyPr/>
          <a:lstStyle/>
          <a:p>
            <a:fld id="{F2FA20E5-F05F-4030-BF21-E6BD2D95491B}" type="slidenum">
              <a:rPr lang="en-US" smtClean="0"/>
              <a:pPr/>
              <a:t>102</a:t>
            </a:fld>
            <a:endParaRPr lang="en-US" dirty="0" smtClean="0"/>
          </a:p>
        </p:txBody>
      </p:sp>
      <p:sp>
        <p:nvSpPr>
          <p:cNvPr id="3726338"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47B8339B-1697-4EB3-9E70-F7572366E1F3}" type="slidenum">
              <a:rPr lang="en-US" sz="1000" b="0" i="1">
                <a:latin typeface="Times New Roman" pitchFamily="18" charset="0"/>
              </a:rPr>
              <a:pPr algn="r" defTabSz="920750" eaLnBrk="0" hangingPunct="0"/>
              <a:t>102</a:t>
            </a:fld>
            <a:endParaRPr lang="en-US" sz="1000" b="0" i="1" dirty="0">
              <a:latin typeface="Times New Roman" pitchFamily="18" charset="0"/>
            </a:endParaRPr>
          </a:p>
        </p:txBody>
      </p:sp>
      <p:sp>
        <p:nvSpPr>
          <p:cNvPr id="3726339" name="Rectangle 5"/>
          <p:cNvSpPr txBox="1">
            <a:spLocks noGrp="1" noChangeArrowheads="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64DCABF5-01F9-46B7-AD67-6E8C2EC3CE4F}" type="slidenum">
              <a:rPr lang="en-US" sz="1000" b="0" i="1">
                <a:latin typeface="Times New Roman" pitchFamily="18" charset="0"/>
              </a:rPr>
              <a:pPr algn="r" defTabSz="920750" eaLnBrk="0" hangingPunct="0"/>
              <a:t>102</a:t>
            </a:fld>
            <a:endParaRPr lang="en-US" sz="1000" b="0" i="1" dirty="0">
              <a:latin typeface="Times New Roman" pitchFamily="18" charset="0"/>
            </a:endParaRPr>
          </a:p>
        </p:txBody>
      </p:sp>
      <p:sp>
        <p:nvSpPr>
          <p:cNvPr id="3726340" name="Slide Image Placeholder 1"/>
          <p:cNvSpPr>
            <a:spLocks noGrp="1" noRot="1" noChangeAspect="1" noTextEdit="1"/>
          </p:cNvSpPr>
          <p:nvPr>
            <p:ph type="sldImg"/>
          </p:nvPr>
        </p:nvSpPr>
        <p:spPr>
          <a:ln/>
        </p:spPr>
      </p:sp>
      <p:sp>
        <p:nvSpPr>
          <p:cNvPr id="3726341" name="Notes Placeholder 2"/>
          <p:cNvSpPr>
            <a:spLocks noGrp="1"/>
          </p:cNvSpPr>
          <p:nvPr>
            <p:ph type="body" idx="1"/>
          </p:nvPr>
        </p:nvSpPr>
        <p:spPr>
          <a:noFill/>
          <a:ln/>
        </p:spPr>
        <p:txBody>
          <a:bodyPr/>
          <a:lstStyle/>
          <a:p>
            <a:endParaRPr lang="en-GB" dirty="0" smtClean="0"/>
          </a:p>
        </p:txBody>
      </p:sp>
      <p:sp>
        <p:nvSpPr>
          <p:cNvPr id="3726342" name="Slide Number Placeholder 3"/>
          <p:cNvSpPr txBox="1">
            <a:spLocks noGrp="1"/>
          </p:cNvSpPr>
          <p:nvPr/>
        </p:nvSpPr>
        <p:spPr bwMode="auto">
          <a:xfrm>
            <a:off x="3853196" y="9432471"/>
            <a:ext cx="2944479" cy="495755"/>
          </a:xfrm>
          <a:prstGeom prst="rect">
            <a:avLst/>
          </a:prstGeom>
          <a:noFill/>
          <a:ln w="9525">
            <a:noFill/>
            <a:miter lim="800000"/>
            <a:headEnd/>
            <a:tailEnd/>
          </a:ln>
        </p:spPr>
        <p:txBody>
          <a:bodyPr lIns="19181" tIns="0" rIns="19181" bIns="0" anchor="b"/>
          <a:lstStyle/>
          <a:p>
            <a:pPr algn="r" defTabSz="920750" eaLnBrk="0" hangingPunct="0"/>
            <a:fld id="{2D7B4481-FBC8-4B8A-90A3-E0CB9E5429A2}" type="slidenum">
              <a:rPr lang="en-US" sz="1000" b="0" i="1">
                <a:latin typeface="Times New Roman" pitchFamily="18" charset="0"/>
              </a:rPr>
              <a:pPr algn="r" defTabSz="920750" eaLnBrk="0" hangingPunct="0"/>
              <a:t>102</a:t>
            </a:fld>
            <a:endParaRPr lang="en-US" sz="1000" b="0" i="1" dirty="0">
              <a:latin typeface="Times New Roman" pitchFamily="18" charset="0"/>
            </a:endParaRPr>
          </a:p>
        </p:txBody>
      </p:sp>
    </p:spTree>
    <p:extLst>
      <p:ext uri="{BB962C8B-B14F-4D97-AF65-F5344CB8AC3E}">
        <p14:creationId xmlns:p14="http://schemas.microsoft.com/office/powerpoint/2010/main" val="1215562996"/>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104</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105</a:t>
            </a:fld>
            <a:endParaRPr lang="en-US"/>
          </a:p>
        </p:txBody>
      </p:sp>
    </p:spTree>
    <p:extLst>
      <p:ext uri="{BB962C8B-B14F-4D97-AF65-F5344CB8AC3E}">
        <p14:creationId xmlns:p14="http://schemas.microsoft.com/office/powerpoint/2010/main" val="1515764381"/>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106</a:t>
            </a:fld>
            <a:endParaRPr lang="en-US"/>
          </a:p>
        </p:txBody>
      </p:sp>
    </p:spTree>
    <p:extLst>
      <p:ext uri="{BB962C8B-B14F-4D97-AF65-F5344CB8AC3E}">
        <p14:creationId xmlns:p14="http://schemas.microsoft.com/office/powerpoint/2010/main" val="3752088649"/>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107</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108</a:t>
            </a:fld>
            <a:endParaRPr lang="en-US"/>
          </a:p>
        </p:txBody>
      </p:sp>
    </p:spTree>
    <p:extLst>
      <p:ext uri="{BB962C8B-B14F-4D97-AF65-F5344CB8AC3E}">
        <p14:creationId xmlns:p14="http://schemas.microsoft.com/office/powerpoint/2010/main" val="3274667863"/>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r>
              <a:rPr lang="en-US" baseline="0" dirty="0" smtClean="0"/>
              <a:t>JAXA is interested, resources being identified.  Possible issues getting resources allocated / schedule.</a:t>
            </a:r>
          </a:p>
          <a:p>
            <a:pPr marL="0" indent="0">
              <a:buFont typeface="Arial" pitchFamily="34" charset="0"/>
              <a:buNone/>
            </a:pPr>
            <a:endParaRPr lang="en-US" baseline="0" dirty="0" smtClean="0"/>
          </a:p>
        </p:txBody>
      </p:sp>
      <p:sp>
        <p:nvSpPr>
          <p:cNvPr id="4" name="Slide Number Placeholder 3"/>
          <p:cNvSpPr>
            <a:spLocks noGrp="1"/>
          </p:cNvSpPr>
          <p:nvPr>
            <p:ph type="sldNum" sz="quarter" idx="10"/>
          </p:nvPr>
        </p:nvSpPr>
        <p:spPr/>
        <p:txBody>
          <a:bodyPr/>
          <a:lstStyle/>
          <a:p>
            <a:pPr>
              <a:defRPr/>
            </a:pPr>
            <a:fld id="{C1CAF83B-30F1-4420-86A9-ACD9B25FD0AD}" type="slidenum">
              <a:rPr lang="en-US" smtClean="0"/>
              <a:pPr>
                <a:defRPr/>
              </a:pPr>
              <a:t>109</a:t>
            </a:fld>
            <a:endParaRPr lang="en-US"/>
          </a:p>
        </p:txBody>
      </p:sp>
    </p:spTree>
    <p:extLst>
      <p:ext uri="{BB962C8B-B14F-4D97-AF65-F5344CB8AC3E}">
        <p14:creationId xmlns:p14="http://schemas.microsoft.com/office/powerpoint/2010/main" val="6636720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rgbClr val="000099"/>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814520"/>
            <a:ext cx="8147325" cy="2381110"/>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82063180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92527702"/>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773570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7"/>
            <a:ext cx="8229600" cy="1143000"/>
          </a:xfrm>
          <a:prstGeom prst="rect">
            <a:avLst/>
          </a:prstGeom>
        </p:spPr>
        <p:txBody>
          <a:bodyPr/>
          <a:lstStyle>
            <a:lvl1pPr>
              <a:defRPr>
                <a:solidFill>
                  <a:schemeClr val="tx1"/>
                </a:solidFill>
                <a:effectLst>
                  <a:outerShdw blurRad="38100" dist="38100" dir="2700000" algn="tl">
                    <a:srgbClr val="000000">
                      <a:alpha val="43137"/>
                    </a:srgbClr>
                  </a:outerShdw>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1"/>
            <a:ext cx="8229600" cy="4525963"/>
          </a:xfrm>
          <a:prstGeom prst="rect">
            <a:avLst/>
          </a:prstGeo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227166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40707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theme" Target="../theme/theme1.xml"/><Relationship Id="rId8" Type="http://schemas.openxmlformats.org/officeDocument/2006/relationships/image" Target="../media/image1.png"/><Relationship Id="rId9"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slideLayout" Target="../slideLayouts/slideLayout8.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00"/>
          <p:cNvPicPr>
            <a:picLocks noChangeAspect="1" noChangeArrowheads="1"/>
          </p:cNvPicPr>
          <p:nvPr userDrawn="1"/>
        </p:nvPicPr>
        <p:blipFill>
          <a:blip r:embed="rId8" cstate="print"/>
          <a:srcRect/>
          <a:stretch>
            <a:fillRect/>
          </a:stretch>
        </p:blipFill>
        <p:spPr bwMode="auto">
          <a:xfrm>
            <a:off x="1805" y="14108"/>
            <a:ext cx="1420985" cy="625164"/>
          </a:xfrm>
          <a:prstGeom prst="rect">
            <a:avLst/>
          </a:prstGeom>
          <a:noFill/>
          <a:ln w="9525">
            <a:noFill/>
            <a:miter lim="800000"/>
            <a:headEnd/>
            <a:tailEnd/>
          </a:ln>
        </p:spPr>
      </p:pic>
      <p:pic>
        <p:nvPicPr>
          <p:cNvPr id="1029" name="Picture 1" descr="part1"/>
          <p:cNvPicPr>
            <a:picLocks noChangeAspect="1" noChangeArrowheads="1"/>
          </p:cNvPicPr>
          <p:nvPr userDrawn="1"/>
        </p:nvPicPr>
        <p:blipFill>
          <a:blip r:embed="rId9" cstate="print"/>
          <a:srcRect/>
          <a:stretch>
            <a:fillRect/>
          </a:stretch>
        </p:blipFill>
        <p:spPr bwMode="auto">
          <a:xfrm>
            <a:off x="1883650" y="6164014"/>
            <a:ext cx="5184674" cy="683031"/>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72" r:id="rId1"/>
    <p:sldLayoutId id="2147483671" r:id="rId2"/>
    <p:sldLayoutId id="2147483679" r:id="rId3"/>
    <p:sldLayoutId id="2147483680" r:id="rId4"/>
    <p:sldLayoutId id="2147483681" r:id="rId5"/>
    <p:sldLayoutId id="2147483682" r:id="rId6"/>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6723819"/>
      </p:ext>
    </p:extLst>
  </p:cSld>
  <p:clrMap bg1="lt1" tx1="dk1" bg2="lt2" tx2="dk2" accent1="accent1" accent2="accent2" accent3="accent3" accent4="accent4" accent5="accent5" accent6="accent6" hlink="hlink" folHlink="folHlink"/>
  <p:sldLayoutIdLst>
    <p:sldLayoutId id="2147483674" r:id="rId1"/>
    <p:sldLayoutId id="2147483675" r:id="rId2"/>
  </p:sldLayoutIdLst>
  <p:timing>
    <p:tnLst>
      <p:par>
        <p:cTn id="1" dur="indefinite" restart="never" nodeType="tmRoot"/>
      </p:par>
    </p:tnLst>
  </p:timing>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mj-ea"/>
          <a:cs typeface="+mj-cs"/>
        </a:defRPr>
      </a:lvl1pPr>
      <a:lvl2pPr algn="ctr" rtl="0" eaLnBrk="0" fontAlgn="base" hangingPunct="0">
        <a:lnSpc>
          <a:spcPct val="90000"/>
        </a:lnSpc>
        <a:spcBef>
          <a:spcPct val="0"/>
        </a:spcBef>
        <a:spcAft>
          <a:spcPct val="0"/>
        </a:spcAft>
        <a:defRPr sz="2500" b="1">
          <a:solidFill>
            <a:schemeClr val="hlink"/>
          </a:solidFill>
          <a:latin typeface="Arial" charset="0"/>
        </a:defRPr>
      </a:lvl2pPr>
      <a:lvl3pPr algn="ctr" rtl="0" eaLnBrk="0" fontAlgn="base" hangingPunct="0">
        <a:lnSpc>
          <a:spcPct val="90000"/>
        </a:lnSpc>
        <a:spcBef>
          <a:spcPct val="0"/>
        </a:spcBef>
        <a:spcAft>
          <a:spcPct val="0"/>
        </a:spcAft>
        <a:defRPr sz="2500" b="1">
          <a:solidFill>
            <a:schemeClr val="hlink"/>
          </a:solidFill>
          <a:latin typeface="Arial" charset="0"/>
        </a:defRPr>
      </a:lvl3pPr>
      <a:lvl4pPr algn="ctr" rtl="0" eaLnBrk="0" fontAlgn="base" hangingPunct="0">
        <a:lnSpc>
          <a:spcPct val="90000"/>
        </a:lnSpc>
        <a:spcBef>
          <a:spcPct val="0"/>
        </a:spcBef>
        <a:spcAft>
          <a:spcPct val="0"/>
        </a:spcAft>
        <a:defRPr sz="2500" b="1">
          <a:solidFill>
            <a:schemeClr val="hlink"/>
          </a:solidFill>
          <a:latin typeface="Arial" charset="0"/>
        </a:defRPr>
      </a:lvl4pPr>
      <a:lvl5pPr algn="ctr" rtl="0" eaLnBrk="0" fontAlgn="base" hangingPunct="0">
        <a:lnSpc>
          <a:spcPct val="90000"/>
        </a:lnSpc>
        <a:spcBef>
          <a:spcPct val="0"/>
        </a:spcBef>
        <a:spcAft>
          <a:spcPct val="0"/>
        </a:spcAft>
        <a:defRPr sz="2500" b="1">
          <a:solidFill>
            <a:schemeClr val="hlink"/>
          </a:solidFill>
          <a:latin typeface="Arial" charset="0"/>
        </a:defRPr>
      </a:lvl5pPr>
      <a:lvl6pPr marL="457200" algn="ctr" rtl="0" eaLnBrk="0" fontAlgn="base" hangingPunct="0">
        <a:lnSpc>
          <a:spcPct val="90000"/>
        </a:lnSpc>
        <a:spcBef>
          <a:spcPct val="0"/>
        </a:spcBef>
        <a:spcAft>
          <a:spcPct val="0"/>
        </a:spcAft>
        <a:defRPr sz="2500" b="1">
          <a:solidFill>
            <a:schemeClr val="hlink"/>
          </a:solidFill>
          <a:latin typeface="Arial" charset="0"/>
        </a:defRPr>
      </a:lvl6pPr>
      <a:lvl7pPr marL="914400" algn="ctr" rtl="0" eaLnBrk="0" fontAlgn="base" hangingPunct="0">
        <a:lnSpc>
          <a:spcPct val="90000"/>
        </a:lnSpc>
        <a:spcBef>
          <a:spcPct val="0"/>
        </a:spcBef>
        <a:spcAft>
          <a:spcPct val="0"/>
        </a:spcAft>
        <a:defRPr sz="2500" b="1">
          <a:solidFill>
            <a:schemeClr val="hlink"/>
          </a:solidFill>
          <a:latin typeface="Arial" charset="0"/>
        </a:defRPr>
      </a:lvl7pPr>
      <a:lvl8pPr marL="1371600" algn="ctr" rtl="0" eaLnBrk="0" fontAlgn="base" hangingPunct="0">
        <a:lnSpc>
          <a:spcPct val="90000"/>
        </a:lnSpc>
        <a:spcBef>
          <a:spcPct val="0"/>
        </a:spcBef>
        <a:spcAft>
          <a:spcPct val="0"/>
        </a:spcAft>
        <a:defRPr sz="2500" b="1">
          <a:solidFill>
            <a:schemeClr val="hlink"/>
          </a:solidFill>
          <a:latin typeface="Arial" charset="0"/>
        </a:defRPr>
      </a:lvl8pPr>
      <a:lvl9pPr marL="1828800" algn="ctr" rtl="0" eaLnBrk="0" fontAlgn="base" hangingPunct="0">
        <a:lnSpc>
          <a:spcPct val="90000"/>
        </a:lnSpc>
        <a:spcBef>
          <a:spcPct val="0"/>
        </a:spcBef>
        <a:spcAft>
          <a:spcPct val="0"/>
        </a:spcAft>
        <a:defRPr sz="2500" b="1">
          <a:solidFill>
            <a:schemeClr val="hlink"/>
          </a:solidFill>
          <a:latin typeface="Arial"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3.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4.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8.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05.xml"/><Relationship Id="rId4" Type="http://schemas.openxmlformats.org/officeDocument/2006/relationships/oleObject" Target="../embeddings/Microsoft_Excel_97_-_2004_Worksheet1.xls"/><Relationship Id="rId5" Type="http://schemas.openxmlformats.org/officeDocument/2006/relationships/image" Target="../media/image16.emf"/><Relationship Id="rId1" Type="http://schemas.openxmlformats.org/officeDocument/2006/relationships/vmlDrawing" Target="../drawings/vmlDrawing8.vml"/><Relationship Id="rId2"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3" Type="http://schemas.openxmlformats.org/officeDocument/2006/relationships/oleObject" Target="../embeddings/Microsoft_Excel_97_-_2004_Worksheet2.xls"/><Relationship Id="rId4" Type="http://schemas.openxmlformats.org/officeDocument/2006/relationships/image" Target="../media/image17.emf"/><Relationship Id="rId1" Type="http://schemas.openxmlformats.org/officeDocument/2006/relationships/vmlDrawing" Target="../drawings/vmlDrawing9.vml"/><Relationship Id="rId2"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5.emf"/></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chart" Target="../charts/char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hyperlink" Target="https://iss.viagenie.ca/"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6.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7.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emf"/><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8.emf"/><Relationship Id="rId4" Type="http://schemas.openxmlformats.org/officeDocument/2006/relationships/image" Target="../media/image9.emf"/><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ccsds.org/" TargetMode="External"/><Relationship Id="rId4" Type="http://schemas.openxmlformats.org/officeDocument/2006/relationships/chart" Target="../charts/chart2.xml"/><Relationship Id="rId1" Type="http://schemas.openxmlformats.org/officeDocument/2006/relationships/slideLayout" Target="../slideLayouts/slideLayout6.xml"/><Relationship Id="rId2" Type="http://schemas.openxmlformats.org/officeDocument/2006/relationships/chart" Target="../charts/char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9.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0.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6.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8.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9.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0.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1.xml"/><Relationship Id="rId4" Type="http://schemas.openxmlformats.org/officeDocument/2006/relationships/package" Target="../embeddings/Microsoft_Excel_Worksheet2.xlsx"/><Relationship Id="rId5" Type="http://schemas.openxmlformats.org/officeDocument/2006/relationships/image" Target="../media/image1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notesSlide" Target="../notesSlides/notesSlide64.xml"/><Relationship Id="rId4" Type="http://schemas.openxmlformats.org/officeDocument/2006/relationships/package" Target="../embeddings/Microsoft_Excel_Worksheet3.xlsx"/><Relationship Id="rId5" Type="http://schemas.openxmlformats.org/officeDocument/2006/relationships/image" Target="../media/image12.emf"/><Relationship Id="rId1" Type="http://schemas.openxmlformats.org/officeDocument/2006/relationships/vmlDrawing" Target="../drawings/vmlDrawing2.vml"/><Relationship Id="rId2"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8.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9.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0.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hyperlink" Target="https://iss.viagenie.ca/" TargetMode="Externa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81.xml.rels><?xml version="1.0" encoding="UTF-8" standalone="yes"?>
<Relationships xmlns="http://schemas.openxmlformats.org/package/2006/relationships"><Relationship Id="rId3" Type="http://schemas.openxmlformats.org/officeDocument/2006/relationships/notesSlide" Target="../notesSlides/notesSlide73.xml"/><Relationship Id="rId4" Type="http://schemas.openxmlformats.org/officeDocument/2006/relationships/package" Target="../embeddings/Microsoft_Excel_Worksheet4.xlsx"/><Relationship Id="rId5" Type="http://schemas.openxmlformats.org/officeDocument/2006/relationships/image" Target="../media/image13.emf"/><Relationship Id="rId1" Type="http://schemas.openxmlformats.org/officeDocument/2006/relationships/vmlDrawing" Target="../drawings/vmlDrawing3.vml"/><Relationship Id="rId2"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3" Type="http://schemas.openxmlformats.org/officeDocument/2006/relationships/package" Target="../embeddings/Microsoft_Excel_Worksheet5.xlsx"/><Relationship Id="rId4" Type="http://schemas.openxmlformats.org/officeDocument/2006/relationships/image" Target="../media/image14.emf"/><Relationship Id="rId1" Type="http://schemas.openxmlformats.org/officeDocument/2006/relationships/vmlDrawing" Target="../drawings/vmlDrawing4.vml"/><Relationship Id="rId2"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4.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5.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7.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78.xml"/><Relationship Id="rId4" Type="http://schemas.openxmlformats.org/officeDocument/2006/relationships/package" Target="../embeddings/Microsoft_Excel_Worksheet6.xlsx"/><Relationship Id="rId5" Type="http://schemas.openxmlformats.org/officeDocument/2006/relationships/image" Target="../media/image15.emf"/><Relationship Id="rId1" Type="http://schemas.openxmlformats.org/officeDocument/2006/relationships/vmlDrawing" Target="../drawings/vmlDrawing5.vml"/><Relationship Id="rId2"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9.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1.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4.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5.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6.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87.xml"/><Relationship Id="rId4" Type="http://schemas.openxmlformats.org/officeDocument/2006/relationships/package" Target="../embeddings/Microsoft_Excel_Worksheet7.xlsx"/><Relationship Id="rId5" Type="http://schemas.openxmlformats.org/officeDocument/2006/relationships/image" Target="../media/image13.emf"/><Relationship Id="rId1" Type="http://schemas.openxmlformats.org/officeDocument/2006/relationships/vmlDrawing" Target="../drawings/vmlDrawing6.vml"/><Relationship Id="rId2"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88.xml"/><Relationship Id="rId4" Type="http://schemas.openxmlformats.org/officeDocument/2006/relationships/package" Target="../embeddings/Microsoft_Excel_Worksheet8.xlsx"/><Relationship Id="rId5" Type="http://schemas.openxmlformats.org/officeDocument/2006/relationships/image" Target="../media/image15.emf"/><Relationship Id="rId1" Type="http://schemas.openxmlformats.org/officeDocument/2006/relationships/vmlDrawing" Target="../drawings/vmlDrawing7.vml"/><Relationship Id="rId2"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9.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93095" y="1662370"/>
            <a:ext cx="7873025" cy="2677656"/>
          </a:xfrm>
          <a:prstGeom prst="rect">
            <a:avLst/>
          </a:prstGeom>
          <a:noFill/>
        </p:spPr>
        <p:txBody>
          <a:bodyPr wrap="square" rtlCol="0">
            <a:spAutoFit/>
          </a:bodyPr>
          <a:lstStyle/>
          <a:p>
            <a:r>
              <a:rPr lang="en-GB" sz="2800" dirty="0"/>
              <a:t>CCSDS Engineering Steering Group (CESG):</a:t>
            </a:r>
          </a:p>
          <a:p>
            <a:r>
              <a:rPr lang="en-GB" sz="2800" dirty="0" smtClean="0"/>
              <a:t>Report </a:t>
            </a:r>
            <a:r>
              <a:rPr lang="en-GB" sz="2800" dirty="0"/>
              <a:t>to </a:t>
            </a:r>
            <a:r>
              <a:rPr lang="en-GB" sz="2800" dirty="0" smtClean="0"/>
              <a:t>the CCSDS </a:t>
            </a:r>
            <a:r>
              <a:rPr lang="en-GB" sz="2800" dirty="0"/>
              <a:t>Management Council (</a:t>
            </a:r>
            <a:r>
              <a:rPr lang="en-GB" sz="2800" dirty="0" smtClean="0"/>
              <a:t>CMC) concerning </a:t>
            </a:r>
            <a:r>
              <a:rPr lang="en-GB" sz="2800" dirty="0"/>
              <a:t>the </a:t>
            </a:r>
            <a:r>
              <a:rPr lang="en-GB" sz="2800" dirty="0" smtClean="0"/>
              <a:t>Spring 2017 </a:t>
            </a:r>
            <a:r>
              <a:rPr lang="en-GB" sz="2800" dirty="0"/>
              <a:t>Technical </a:t>
            </a:r>
            <a:r>
              <a:rPr lang="en-GB" sz="2800" dirty="0" smtClean="0"/>
              <a:t>Plenary</a:t>
            </a:r>
            <a:endParaRPr lang="en-US" sz="2800" dirty="0" smtClean="0"/>
          </a:p>
          <a:p>
            <a:endParaRPr lang="en-US" sz="2800" dirty="0"/>
          </a:p>
          <a:p>
            <a:r>
              <a:rPr lang="en-US" sz="1400" b="0" dirty="0" smtClean="0"/>
              <a:t>Nestor </a:t>
            </a:r>
            <a:r>
              <a:rPr lang="en-US" sz="1400" b="0" dirty="0" err="1" smtClean="0"/>
              <a:t>Peccia</a:t>
            </a:r>
            <a:r>
              <a:rPr lang="en-US" sz="1400" b="0" dirty="0" smtClean="0"/>
              <a:t> (CESG Chair)</a:t>
            </a:r>
          </a:p>
          <a:p>
            <a:r>
              <a:rPr lang="en-US" sz="1400" b="0" dirty="0" smtClean="0"/>
              <a:t>Wallace Tai (CESG Deputy Chair)</a:t>
            </a:r>
            <a:endParaRPr lang="en-US" sz="1400" b="0" dirty="0"/>
          </a:p>
        </p:txBody>
      </p:sp>
      <p:sp>
        <p:nvSpPr>
          <p:cNvPr id="4" name="Text Box 12"/>
          <p:cNvSpPr txBox="1">
            <a:spLocks noChangeArrowheads="1"/>
          </p:cNvSpPr>
          <p:nvPr/>
        </p:nvSpPr>
        <p:spPr bwMode="auto">
          <a:xfrm>
            <a:off x="772904" y="4686591"/>
            <a:ext cx="2685351" cy="1200329"/>
          </a:xfrm>
          <a:prstGeom prst="rect">
            <a:avLst/>
          </a:prstGeom>
          <a:noFill/>
          <a:ln w="12700">
            <a:noFill/>
            <a:miter lim="800000"/>
            <a:headEnd type="none" w="sm" len="sm"/>
            <a:tailEnd type="none" w="sm" len="sm"/>
          </a:ln>
        </p:spPr>
        <p:txBody>
          <a:bodyPr wrap="none">
            <a:spAutoFit/>
          </a:bodyPr>
          <a:lstStyle/>
          <a:p>
            <a:pPr eaLnBrk="0" hangingPunct="0"/>
            <a:r>
              <a:rPr lang="en-US" sz="1800" b="0" dirty="0" smtClean="0">
                <a:latin typeface="+mn-lt"/>
              </a:rPr>
              <a:t>CMC Meeting</a:t>
            </a:r>
          </a:p>
          <a:p>
            <a:pPr eaLnBrk="0" hangingPunct="0"/>
            <a:r>
              <a:rPr lang="en-US" sz="1800" b="0" dirty="0" err="1" smtClean="0">
                <a:latin typeface="+mn-lt"/>
              </a:rPr>
              <a:t>Sant</a:t>
            </a:r>
            <a:r>
              <a:rPr lang="en-US" sz="1800" b="0" dirty="0" smtClean="0">
                <a:latin typeface="+mn-lt"/>
              </a:rPr>
              <a:t> Petersburg, Russia</a:t>
            </a:r>
            <a:endParaRPr lang="en-US" sz="1800" b="0" u="sng" dirty="0">
              <a:latin typeface="+mn-lt"/>
            </a:endParaRPr>
          </a:p>
          <a:p>
            <a:pPr eaLnBrk="0" hangingPunct="0"/>
            <a:r>
              <a:rPr lang="en-US" sz="1800" b="0" dirty="0" smtClean="0">
                <a:latin typeface="+mn-lt"/>
              </a:rPr>
              <a:t>13 June 2017</a:t>
            </a:r>
            <a:endParaRPr lang="en-US" sz="1800" b="0" u="sng" dirty="0">
              <a:latin typeface="+mn-lt"/>
            </a:endParaRPr>
          </a:p>
          <a:p>
            <a:pPr eaLnBrk="0" hangingPunct="0"/>
            <a:endParaRPr lang="en-US" sz="1800" b="0" u="sng" dirty="0">
              <a:solidFill>
                <a:srgbClr val="0033CC"/>
              </a:solidFill>
              <a:latin typeface="+mn-l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SEA Security WG Executive </a:t>
            </a:r>
            <a:r>
              <a:rPr lang="en-US" sz="2800" b="1" dirty="0" smtClean="0"/>
              <a:t>Summary </a:t>
            </a:r>
            <a:endParaRPr lang="en-US"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N/A</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a:t>
            </a:r>
            <a:r>
              <a:rPr lang="en-US" sz="1900" b="0" dirty="0"/>
              <a:t>1 </a:t>
            </a:r>
            <a:r>
              <a:rPr lang="en-US" sz="1900" b="0" dirty="0" smtClean="0">
                <a:solidFill>
                  <a:srgbClr val="FF0000"/>
                </a:solidFill>
              </a:rPr>
              <a:t>Renewal</a:t>
            </a:r>
            <a:r>
              <a:rPr lang="en-US" sz="1900" b="0" dirty="0" smtClean="0"/>
              <a:t> </a:t>
            </a:r>
            <a:r>
              <a:rPr lang="en-US" sz="1900" b="0" dirty="0" smtClean="0"/>
              <a:t>of </a:t>
            </a:r>
            <a:r>
              <a:rPr lang="en-US" sz="2000" b="0" dirty="0" smtClean="0">
                <a:solidFill>
                  <a:srgbClr val="000000"/>
                </a:solidFill>
                <a:latin typeface="Calibri"/>
              </a:rPr>
              <a:t>Application </a:t>
            </a:r>
            <a:r>
              <a:rPr lang="en-US" sz="2000" b="0" dirty="0">
                <a:solidFill>
                  <a:srgbClr val="000000"/>
                </a:solidFill>
                <a:latin typeface="Calibri"/>
              </a:rPr>
              <a:t>of CCSDS Protocols to Secure </a:t>
            </a:r>
            <a:r>
              <a:rPr lang="en-US" sz="2000" b="0" dirty="0" smtClean="0">
                <a:solidFill>
                  <a:srgbClr val="000000"/>
                </a:solidFill>
                <a:latin typeface="Calibri"/>
              </a:rPr>
              <a:t>Systems</a:t>
            </a:r>
            <a:endParaRPr lang="en-US" sz="2000" b="0" dirty="0">
              <a:solidFill>
                <a:srgbClr val="000000"/>
              </a:solidFill>
              <a:latin typeface="Calibri"/>
            </a:endParaRP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Resolution 2 </a:t>
            </a:r>
            <a:r>
              <a:rPr lang="en-US" sz="1900" b="0" dirty="0" smtClean="0"/>
              <a:t>Publication of Network Layer Security after final test report</a:t>
            </a:r>
            <a:endParaRPr lang="en-US" sz="1900" b="0" dirty="0"/>
          </a:p>
          <a:p>
            <a:pPr defTabSz="914400">
              <a:lnSpc>
                <a:spcPct val="120000"/>
              </a:lnSpc>
              <a:spcBef>
                <a:spcPts val="0"/>
              </a:spcBef>
            </a:pPr>
            <a:endParaRPr lang="en-US" sz="19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7" name="Table 6"/>
          <p:cNvGraphicFramePr>
            <a:graphicFrameLocks noGrp="1"/>
          </p:cNvGraphicFramePr>
          <p:nvPr>
            <p:extLst>
              <p:ext uri="{D42A27DB-BD31-4B8C-83A1-F6EECF244321}">
                <p14:modId xmlns:p14="http://schemas.microsoft.com/office/powerpoint/2010/main" val="544410218"/>
              </p:ext>
            </p:extLst>
          </p:nvPr>
        </p:nvGraphicFramePr>
        <p:xfrm>
          <a:off x="417740" y="3184676"/>
          <a:ext cx="8229600" cy="3163104"/>
        </p:xfrm>
        <a:graphic>
          <a:graphicData uri="http://schemas.openxmlformats.org/drawingml/2006/table">
            <a:tbl>
              <a:tblPr/>
              <a:tblGrid>
                <a:gridCol w="577516">
                  <a:extLst>
                    <a:ext uri="{9D8B030D-6E8A-4147-A177-3AD203B41FA5}">
                      <a16:colId xmlns="" xmlns:a16="http://schemas.microsoft.com/office/drawing/2014/main" val="20000"/>
                    </a:ext>
                  </a:extLst>
                </a:gridCol>
                <a:gridCol w="577516">
                  <a:extLst>
                    <a:ext uri="{9D8B030D-6E8A-4147-A177-3AD203B41FA5}">
                      <a16:colId xmlns="" xmlns:a16="http://schemas.microsoft.com/office/drawing/2014/main" val="20001"/>
                    </a:ext>
                  </a:extLst>
                </a:gridCol>
                <a:gridCol w="577516">
                  <a:extLst>
                    <a:ext uri="{9D8B030D-6E8A-4147-A177-3AD203B41FA5}">
                      <a16:colId xmlns="" xmlns:a16="http://schemas.microsoft.com/office/drawing/2014/main" val="20002"/>
                    </a:ext>
                  </a:extLst>
                </a:gridCol>
                <a:gridCol w="2334126">
                  <a:extLst>
                    <a:ext uri="{9D8B030D-6E8A-4147-A177-3AD203B41FA5}">
                      <a16:colId xmlns="" xmlns:a16="http://schemas.microsoft.com/office/drawing/2014/main" val="20003"/>
                    </a:ext>
                  </a:extLst>
                </a:gridCol>
                <a:gridCol w="2021305">
                  <a:extLst>
                    <a:ext uri="{9D8B030D-6E8A-4147-A177-3AD203B41FA5}">
                      <a16:colId xmlns="" xmlns:a16="http://schemas.microsoft.com/office/drawing/2014/main" val="20004"/>
                    </a:ext>
                  </a:extLst>
                </a:gridCol>
                <a:gridCol w="1467853">
                  <a:extLst>
                    <a:ext uri="{9D8B030D-6E8A-4147-A177-3AD203B41FA5}">
                      <a16:colId xmlns="" xmlns:a16="http://schemas.microsoft.com/office/drawing/2014/main" val="20005"/>
                    </a:ext>
                  </a:extLst>
                </a:gridCol>
                <a:gridCol w="673768">
                  <a:extLst>
                    <a:ext uri="{9D8B030D-6E8A-4147-A177-3AD203B41FA5}">
                      <a16:colId xmlns="" xmlns:a16="http://schemas.microsoft.com/office/drawing/2014/main" val="20006"/>
                    </a:ext>
                  </a:extLst>
                </a:gridCol>
              </a:tblGrid>
              <a:tr h="373244">
                <a:tc>
                  <a:txBody>
                    <a:bodyPr/>
                    <a:lstStyle/>
                    <a:p>
                      <a:pPr algn="ctr" fontAlgn="t"/>
                      <a:r>
                        <a:rPr lang="en-US" sz="1000" b="1" i="0" u="none" strike="noStrike" dirty="0">
                          <a:solidFill>
                            <a:srgbClr val="000000"/>
                          </a:solidFill>
                          <a:effectLst/>
                          <a:latin typeface="Calibri"/>
                        </a:rPr>
                        <a:t>Area and WG name</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CCSDS Ref </a:t>
                      </a:r>
                      <a:r>
                        <a:rPr lang="en-US" sz="1000" b="1" i="0" u="none" strike="noStrike" dirty="0" err="1">
                          <a:solidFill>
                            <a:srgbClr val="000000"/>
                          </a:solidFill>
                          <a:effectLst/>
                          <a:latin typeface="Calibri"/>
                        </a:rPr>
                        <a:t>Nr</a:t>
                      </a:r>
                      <a:endParaRPr lang="en-US" sz="1000" b="1"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Activity</a:t>
                      </a:r>
                      <a:br>
                        <a:rPr lang="en-US" sz="1000" b="1" i="0" u="none" strike="noStrike" dirty="0">
                          <a:solidFill>
                            <a:srgbClr val="000000"/>
                          </a:solidFill>
                          <a:effectLst/>
                          <a:latin typeface="Calibri"/>
                        </a:rPr>
                      </a:br>
                      <a:r>
                        <a:rPr lang="en-US" sz="800" b="1" i="0" u="none" strike="noStrike" dirty="0">
                          <a:solidFill>
                            <a:srgbClr val="000000"/>
                          </a:solidFill>
                          <a:effectLst/>
                          <a:latin typeface="Calibri"/>
                        </a:rPr>
                        <a:t>(RB, Pink, Draft. Update)</a:t>
                      </a:r>
                      <a:endParaRPr lang="en-US" sz="1000" b="1"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Document Title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Status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Start and / or Target Publication Date (day/month/year)</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Comments</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extLst>
                  <a:ext uri="{0D108BD9-81ED-4DB2-BD59-A6C34878D82A}">
                    <a16:rowId xmlns="" xmlns:a16="http://schemas.microsoft.com/office/drawing/2014/main" val="10000"/>
                  </a:ext>
                </a:extLst>
              </a:tr>
              <a:tr h="330085">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350.4</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CCSDS Guide for Secure System Interconnection </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Ongoing – first</a:t>
                      </a:r>
                      <a:r>
                        <a:rPr lang="en-US" sz="1000" b="0" i="0" u="none" strike="noStrike" baseline="0" dirty="0">
                          <a:solidFill>
                            <a:schemeClr val="bg1"/>
                          </a:solidFill>
                          <a:effectLst/>
                          <a:latin typeface="Calibri"/>
                        </a:rPr>
                        <a:t> revision draft reviewed at San Antonio</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Start date    03/10/2016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30/12/2017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Document </a:t>
                      </a:r>
                      <a:r>
                        <a:rPr lang="en-US" sz="1000" b="0" i="0" u="none" strike="noStrike" dirty="0" smtClean="0">
                          <a:solidFill>
                            <a:schemeClr val="bg1"/>
                          </a:solidFill>
                          <a:effectLst/>
                          <a:latin typeface="Calibri"/>
                        </a:rPr>
                        <a:t>to be renewed</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545882">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000" b="0" i="0" u="none" strike="noStrike" dirty="0">
                          <a:solidFill>
                            <a:schemeClr val="bg1"/>
                          </a:solidFill>
                          <a:effectLst/>
                          <a:latin typeface="Calibri"/>
                        </a:rPr>
                        <a:t>354.0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000" b="0" i="0" u="none" strike="noStrike" dirty="0">
                          <a:solidFill>
                            <a:schemeClr val="bg1"/>
                          </a:solidFill>
                          <a:effectLst/>
                          <a:latin typeface="Calibri"/>
                        </a:rPr>
                        <a:t>MB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CCSDS Symmetric Key Management Recommendations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Ongoing - final edits to be made before polling for Red-1 (really</a:t>
                      </a:r>
                      <a:r>
                        <a:rPr lang="en-US" sz="1000" b="0" i="0" u="none" strike="noStrike" baseline="0" dirty="0">
                          <a:solidFill>
                            <a:schemeClr val="bg1"/>
                          </a:solidFill>
                          <a:effectLst/>
                          <a:latin typeface="Calibri"/>
                        </a:rPr>
                        <a:t> this time)</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Start date    12/06/2006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28/05/2018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Will probably be completed before May 2018</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 xmlns:a16="http://schemas.microsoft.com/office/drawing/2014/main" val="10002"/>
                  </a:ext>
                </a:extLst>
              </a:tr>
              <a:tr h="363447">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356.0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BB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Network Layer Security Adaptation Profile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Ongoing – testing</a:t>
                      </a:r>
                      <a:r>
                        <a:rPr lang="en-US" sz="1000" b="0" i="0" u="none" strike="noStrike" baseline="0" dirty="0">
                          <a:solidFill>
                            <a:schemeClr val="bg1"/>
                          </a:solidFill>
                          <a:effectLst/>
                          <a:latin typeface="Calibri"/>
                        </a:rPr>
                        <a:t> again. Need PICS and maybe a baseline config annex.</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Start date    04/12/2012</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30/09/2017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Document and </a:t>
                      </a:r>
                      <a:r>
                        <a:rPr lang="en-US" sz="1000" b="0" i="0" u="none" strike="noStrike" dirty="0" smtClean="0">
                          <a:solidFill>
                            <a:schemeClr val="bg1"/>
                          </a:solidFill>
                          <a:effectLst/>
                          <a:latin typeface="Calibri"/>
                        </a:rPr>
                        <a:t>testing to be  </a:t>
                      </a:r>
                      <a:r>
                        <a:rPr lang="en-US" sz="1000" b="0" i="0" u="none" strike="noStrike" dirty="0">
                          <a:solidFill>
                            <a:schemeClr val="bg1"/>
                          </a:solidFill>
                          <a:effectLst/>
                          <a:latin typeface="Calibri"/>
                        </a:rPr>
                        <a:t>completed.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extLst>
                  <a:ext uri="{0D108BD9-81ED-4DB2-BD59-A6C34878D82A}">
                    <a16:rowId xmlns="" xmlns:a16="http://schemas.microsoft.com/office/drawing/2014/main" val="10003"/>
                  </a:ext>
                </a:extLst>
              </a:tr>
              <a:tr h="222186">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None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BB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CCSDS</a:t>
                      </a:r>
                      <a:r>
                        <a:rPr lang="en-US" sz="1000" b="0" i="0" u="none" strike="noStrike" baseline="0" dirty="0">
                          <a:solidFill>
                            <a:schemeClr val="bg1"/>
                          </a:solidFill>
                          <a:effectLst/>
                          <a:latin typeface="Calibri"/>
                        </a:rPr>
                        <a:t> Credentials</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Ongoing – 1</a:t>
                      </a:r>
                      <a:r>
                        <a:rPr lang="en-US" sz="1000" b="0" i="0" u="none" strike="noStrike" baseline="30000" dirty="0">
                          <a:solidFill>
                            <a:schemeClr val="bg1"/>
                          </a:solidFill>
                          <a:effectLst/>
                          <a:latin typeface="Calibri"/>
                        </a:rPr>
                        <a:t>st</a:t>
                      </a:r>
                      <a:r>
                        <a:rPr lang="en-US" sz="1000" b="0" i="0" u="none" strike="noStrike" dirty="0">
                          <a:solidFill>
                            <a:schemeClr val="bg1"/>
                          </a:solidFill>
                          <a:effectLst/>
                          <a:latin typeface="Calibri"/>
                        </a:rPr>
                        <a:t> draft white book distributed</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Start date    09/01/2017</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10/12/2018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extLst>
                  <a:ext uri="{0D108BD9-81ED-4DB2-BD59-A6C34878D82A}">
                    <a16:rowId xmlns="" xmlns:a16="http://schemas.microsoft.com/office/drawing/2014/main" val="10004"/>
                  </a:ext>
                </a:extLst>
              </a:tr>
              <a:tr h="330085">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350.0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The Application of CCSDS Protocols to Secure Systems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Ongoing – Awaiting EUMETSAT input for completion</a:t>
                      </a:r>
                      <a:br>
                        <a:rPr lang="en-US" sz="1000" b="0" i="0" u="none" strike="noStrike" dirty="0">
                          <a:solidFill>
                            <a:schemeClr val="bg1"/>
                          </a:solidFill>
                          <a:effectLst/>
                          <a:latin typeface="Calibri"/>
                        </a:rPr>
                      </a:b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Start date    18/01/2016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30/06/2017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Document </a:t>
                      </a:r>
                      <a:r>
                        <a:rPr lang="en-US" sz="1000" b="0" i="0" u="none" strike="noStrike" dirty="0" smtClean="0">
                          <a:solidFill>
                            <a:schemeClr val="bg1"/>
                          </a:solidFill>
                          <a:effectLst/>
                          <a:latin typeface="Calibri"/>
                        </a:rPr>
                        <a:t>to be renewed</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5"/>
                  </a:ext>
                </a:extLst>
              </a:tr>
            </a:tbl>
          </a:graphicData>
        </a:graphic>
      </p:graphicFrame>
    </p:spTree>
    <p:extLst>
      <p:ext uri="{BB962C8B-B14F-4D97-AF65-F5344CB8AC3E}">
        <p14:creationId xmlns:p14="http://schemas.microsoft.com/office/powerpoint/2010/main" val="2088901633"/>
      </p:ext>
    </p:extLst>
  </p:cSld>
  <p:clrMapOvr>
    <a:masterClrMapping/>
  </p:clrMapOvr>
  <p:transition spd="slow"/>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48625"/>
            <a:ext cx="8872537" cy="58759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a:lnSpc>
                <a:spcPct val="120000"/>
              </a:lnSpc>
              <a:spcBef>
                <a:spcPts val="0"/>
              </a:spcBef>
            </a:pPr>
            <a:r>
              <a:rPr lang="en-US" sz="1200" b="0" dirty="0"/>
              <a:t>Resolutions agreed </a:t>
            </a:r>
            <a:r>
              <a:rPr lang="en-US" sz="1200" b="0" dirty="0" smtClean="0"/>
              <a:t>and to be approved at the next CESG / CMC meetings</a:t>
            </a:r>
            <a:endParaRPr lang="en-US" sz="1200" b="0" dirty="0"/>
          </a:p>
          <a:p>
            <a:pPr defTabSz="914400">
              <a:lnSpc>
                <a:spcPct val="120000"/>
              </a:lnSpc>
              <a:spcBef>
                <a:spcPts val="0"/>
              </a:spcBef>
            </a:pPr>
            <a:r>
              <a:rPr lang="en-US" sz="1200" dirty="0" smtClean="0"/>
              <a:t>RF &amp; Modulation (RFM) </a:t>
            </a:r>
            <a:r>
              <a:rPr lang="en-US" sz="1200" b="0" dirty="0" smtClean="0"/>
              <a:t>Working Group:</a:t>
            </a:r>
            <a:endParaRPr lang="en-US" sz="12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Publish revised Recommendation 401.0-B (2.4.18) and (2.5.6B) </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Publish 413.0-G-3 with updates for 26 GHz modulations</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Start agency review of new </a:t>
            </a:r>
            <a:r>
              <a:rPr lang="en-US" sz="1200" b="0" dirty="0" smtClean="0"/>
              <a:t>Rec. </a:t>
            </a:r>
            <a:r>
              <a:rPr lang="en-US" sz="1200" b="0" dirty="0"/>
              <a:t>401.0-B (2.6.11A) and revised (2.1.4A/B); suppress </a:t>
            </a:r>
            <a:r>
              <a:rPr lang="en-US" sz="1200" b="0" dirty="0" smtClean="0"/>
              <a:t>Rec. </a:t>
            </a:r>
            <a:r>
              <a:rPr lang="en-US" sz="1200" b="0" dirty="0"/>
              <a:t>401.0-B (2.1.8A/B)</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Seek CESG &amp; CMC approval of revised RFM WG charter</a:t>
            </a:r>
          </a:p>
          <a:p>
            <a:pPr defTabSz="914400">
              <a:lnSpc>
                <a:spcPct val="120000"/>
              </a:lnSpc>
              <a:spcBef>
                <a:spcPts val="0"/>
              </a:spcBef>
            </a:pPr>
            <a:r>
              <a:rPr lang="en-US" sz="1200" dirty="0" smtClean="0"/>
              <a:t>Coding &amp; Synchronization (C&amp;S) </a:t>
            </a:r>
            <a:r>
              <a:rPr lang="en-US" sz="1200" b="0" dirty="0" smtClean="0"/>
              <a:t>Working </a:t>
            </a:r>
            <a:r>
              <a:rPr lang="en-US" sz="1200" b="0" dirty="0"/>
              <a:t>Group:</a:t>
            </a:r>
            <a:endParaRPr lang="en-US" sz="12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200" b="0" dirty="0"/>
              <a:t>Resolution for publication of 131.0-B (TM coding, with “sliced” LDPC)</a:t>
            </a:r>
          </a:p>
          <a:p>
            <a:pPr marL="747713" lvl="1" indent="-290513">
              <a:lnSpc>
                <a:spcPct val="120000"/>
              </a:lnSpc>
              <a:spcBef>
                <a:spcPts val="0"/>
              </a:spcBef>
              <a:buClr>
                <a:srgbClr val="000000"/>
              </a:buClr>
              <a:buSzPct val="95000"/>
              <a:buFont typeface="ArialMT" charset="0"/>
              <a:buChar char="•"/>
            </a:pPr>
            <a:r>
              <a:rPr lang="en-US" sz="1200" b="0" dirty="0"/>
              <a:t>Resolution for publication of 231.0-B (TC coding, with short LDPC)</a:t>
            </a:r>
          </a:p>
          <a:p>
            <a:pPr marL="747713" lvl="1" indent="-290513">
              <a:lnSpc>
                <a:spcPct val="120000"/>
              </a:lnSpc>
              <a:spcBef>
                <a:spcPts val="0"/>
              </a:spcBef>
              <a:buClr>
                <a:srgbClr val="000000"/>
              </a:buClr>
              <a:buSzPct val="95000"/>
              <a:buFont typeface="ArialMT" charset="0"/>
              <a:buChar char="•"/>
            </a:pPr>
            <a:r>
              <a:rPr lang="en-US" sz="1200" b="0" dirty="0"/>
              <a:t>Resolution to start Agency Review for 431.1-M (VCM Magenta Book)</a:t>
            </a:r>
          </a:p>
          <a:p>
            <a:pPr marL="747713" lvl="1" indent="-290513">
              <a:lnSpc>
                <a:spcPct val="120000"/>
              </a:lnSpc>
              <a:spcBef>
                <a:spcPts val="0"/>
              </a:spcBef>
              <a:buClr>
                <a:srgbClr val="000000"/>
              </a:buClr>
              <a:buSzPct val="95000"/>
              <a:buFont typeface="ArialMT" charset="0"/>
              <a:buChar char="•"/>
            </a:pPr>
            <a:r>
              <a:rPr lang="en-US" sz="1200" b="0" dirty="0"/>
              <a:t>Resolution to request CMC to approve Project to update 230.1-G </a:t>
            </a:r>
            <a:endParaRPr lang="en-US" sz="1200" b="0" dirty="0" smtClean="0"/>
          </a:p>
          <a:p>
            <a:pPr defTabSz="914400">
              <a:lnSpc>
                <a:spcPct val="120000"/>
              </a:lnSpc>
              <a:spcBef>
                <a:spcPts val="0"/>
              </a:spcBef>
            </a:pPr>
            <a:r>
              <a:rPr lang="en-US" sz="1200" dirty="0" smtClean="0"/>
              <a:t>Space Link Protocols (SLP) </a:t>
            </a:r>
            <a:r>
              <a:rPr lang="en-US" sz="1200" b="0" dirty="0" smtClean="0"/>
              <a:t>Working </a:t>
            </a:r>
            <a:r>
              <a:rPr lang="en-US" sz="1200" b="0" dirty="0"/>
              <a:t>Group:</a:t>
            </a:r>
            <a:endParaRPr lang="en-US" sz="12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200" b="0" dirty="0"/>
              <a:t>The WG requests and supports appointment of Matt Cosby (UKSA) as Deputy WG </a:t>
            </a:r>
            <a:r>
              <a:rPr lang="en-US" sz="1200" b="0" dirty="0" smtClean="0"/>
              <a:t>Chair</a:t>
            </a:r>
            <a:endParaRPr lang="en-US" sz="1200" b="0" dirty="0"/>
          </a:p>
          <a:p>
            <a:pPr defTabSz="914400">
              <a:lnSpc>
                <a:spcPct val="120000"/>
              </a:lnSpc>
              <a:spcBef>
                <a:spcPts val="0"/>
              </a:spcBef>
            </a:pPr>
            <a:r>
              <a:rPr lang="en-US" sz="1200" dirty="0"/>
              <a:t>Space </a:t>
            </a:r>
            <a:r>
              <a:rPr lang="en-US" sz="1200" dirty="0" smtClean="0"/>
              <a:t>Data Link Security (SDLS) </a:t>
            </a:r>
            <a:r>
              <a:rPr lang="en-US" sz="1200" b="0" dirty="0"/>
              <a:t>Working Group:</a:t>
            </a:r>
            <a:endParaRPr lang="en-US" sz="12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200" b="0" dirty="0"/>
              <a:t>Publication of “SDLS Core Protocol” Green Book Issue 1</a:t>
            </a:r>
          </a:p>
          <a:p>
            <a:pPr marL="747713" lvl="1" indent="-290513">
              <a:lnSpc>
                <a:spcPct val="120000"/>
              </a:lnSpc>
              <a:spcBef>
                <a:spcPts val="0"/>
              </a:spcBef>
              <a:buClr>
                <a:srgbClr val="000000"/>
              </a:buClr>
              <a:buSzPct val="95000"/>
              <a:buFont typeface="ArialMT" charset="0"/>
              <a:buChar char="•"/>
            </a:pPr>
            <a:r>
              <a:rPr lang="en-US" sz="1200" b="0" dirty="0"/>
              <a:t>Submit “SDLS Extended Procedures” red-1 book to Agency Review</a:t>
            </a:r>
          </a:p>
          <a:p>
            <a:pPr marL="747713" lvl="1" indent="-290513">
              <a:lnSpc>
                <a:spcPct val="120000"/>
              </a:lnSpc>
              <a:spcBef>
                <a:spcPts val="0"/>
              </a:spcBef>
              <a:buClr>
                <a:srgbClr val="000000"/>
              </a:buClr>
              <a:buSzPct val="95000"/>
              <a:buFont typeface="ArialMT" charset="0"/>
              <a:buChar char="•"/>
            </a:pPr>
            <a:r>
              <a:rPr lang="en-US" sz="1200" b="0" dirty="0"/>
              <a:t>Start “SDLS Extended Procedures” Green Book project (move from draft status to active status</a:t>
            </a:r>
            <a:r>
              <a:rPr lang="en-US" sz="1200" b="0" dirty="0" smtClean="0"/>
              <a:t>)</a:t>
            </a:r>
          </a:p>
          <a:p>
            <a:pPr marL="747713" lvl="1" indent="-290513">
              <a:lnSpc>
                <a:spcPct val="120000"/>
              </a:lnSpc>
              <a:spcBef>
                <a:spcPts val="0"/>
              </a:spcBef>
              <a:buClr>
                <a:srgbClr val="000000"/>
              </a:buClr>
              <a:buSzPct val="95000"/>
              <a:buFont typeface="ArialMT" charset="0"/>
              <a:buChar char="•"/>
            </a:pPr>
            <a:r>
              <a:rPr lang="en-US" sz="1200" b="0" dirty="0"/>
              <a:t>Publication of “Interoperability testing over the cloud” Yellow Book Issue </a:t>
            </a:r>
            <a:r>
              <a:rPr lang="en-US" sz="1200" b="0" dirty="0" smtClean="0"/>
              <a:t>1</a:t>
            </a:r>
            <a:endParaRPr lang="en-US" sz="1200" b="0" dirty="0"/>
          </a:p>
          <a:p>
            <a:pPr defTabSz="914400">
              <a:lnSpc>
                <a:spcPct val="120000"/>
              </a:lnSpc>
              <a:spcBef>
                <a:spcPts val="0"/>
              </a:spcBef>
            </a:pPr>
            <a:r>
              <a:rPr lang="en-US" sz="1200" dirty="0" smtClean="0"/>
              <a:t>Multispectral and </a:t>
            </a:r>
            <a:r>
              <a:rPr lang="en-US" sz="1200" dirty="0" err="1" smtClean="0"/>
              <a:t>Hyperspectral</a:t>
            </a:r>
            <a:r>
              <a:rPr lang="en-US" sz="1200" dirty="0" smtClean="0"/>
              <a:t> Data Compression (MHDS) </a:t>
            </a:r>
            <a:r>
              <a:rPr lang="en-US" sz="1200" b="0" dirty="0"/>
              <a:t>Working Group:</a:t>
            </a:r>
            <a:endParaRPr lang="en-US" sz="12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Publication of “Image Data Compression” Blue Book Issue 2 of CCSDS-122.0-B and “Spectral Pre-Processing Transform for Multispectral and </a:t>
            </a:r>
            <a:r>
              <a:rPr lang="en-US" sz="1200" b="0" dirty="0" err="1"/>
              <a:t>Hyperspectral</a:t>
            </a:r>
            <a:r>
              <a:rPr lang="en-US" sz="1200" b="0" dirty="0"/>
              <a:t> Image Compression” CCSDS-122.1-B</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Reconfirmation of “Lossless Data Compression” CCSDS-121.0-B-2</a:t>
            </a:r>
          </a:p>
          <a:p>
            <a:pPr defTabSz="914400">
              <a:lnSpc>
                <a:spcPct val="120000"/>
              </a:lnSpc>
              <a:spcBef>
                <a:spcPts val="0"/>
              </a:spcBef>
            </a:pPr>
            <a:r>
              <a:rPr lang="en-US" sz="1200" dirty="0" smtClean="0"/>
              <a:t>Optical Communications (OPT) </a:t>
            </a:r>
            <a:r>
              <a:rPr lang="en-US" sz="1200" b="0" dirty="0"/>
              <a:t>Working Group:</a:t>
            </a:r>
            <a:endParaRPr lang="en-US" sz="12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Start Agency Review for 141.0 “Optical Communications Physical Layer” </a:t>
            </a:r>
          </a:p>
          <a:p>
            <a:pPr marL="742950" lvl="1" indent="-285750">
              <a:lnSpc>
                <a:spcPct val="120000"/>
              </a:lnSpc>
              <a:spcBef>
                <a:spcPts val="0"/>
              </a:spcBef>
              <a:buClr>
                <a:srgbClr val="000000"/>
              </a:buClr>
              <a:buSzPct val="95000"/>
              <a:buFont typeface="Arial" panose="020B0604020202020204" pitchFamily="34" charset="0"/>
              <a:buChar char="•"/>
            </a:pPr>
            <a:r>
              <a:rPr lang="en-US" sz="1200" b="0" dirty="0"/>
              <a:t>Start Agency Review for 142.0 “Optical Communications Coding and Synchronization”. </a:t>
            </a:r>
          </a:p>
          <a:p>
            <a:pPr>
              <a:lnSpc>
                <a:spcPct val="120000"/>
              </a:lnSpc>
              <a:spcBef>
                <a:spcPts val="0"/>
              </a:spcBef>
              <a:buClr>
                <a:srgbClr val="000000"/>
              </a:buClr>
              <a:buSzPct val="95000"/>
            </a:pPr>
            <a:r>
              <a:rPr lang="en-US" sz="1200" b="0" dirty="0" smtClean="0">
                <a:solidFill>
                  <a:srgbClr val="FF0000"/>
                </a:solidFill>
              </a:rPr>
              <a:t>Further </a:t>
            </a:r>
            <a:r>
              <a:rPr lang="en-US" sz="1200" b="0" dirty="0">
                <a:solidFill>
                  <a:srgbClr val="FF0000"/>
                </a:solidFill>
              </a:rPr>
              <a:t>Resolutions anticipated in the next 6 months</a:t>
            </a:r>
            <a:r>
              <a:rPr lang="en-US" sz="1200" dirty="0" smtClean="0">
                <a:solidFill>
                  <a:srgbClr val="FF0000"/>
                </a:solidFill>
              </a:rPr>
              <a:t>: </a:t>
            </a:r>
            <a:r>
              <a:rPr lang="en-US" sz="1200" dirty="0" smtClean="0"/>
              <a:t>SLP </a:t>
            </a:r>
            <a:r>
              <a:rPr lang="en-US" sz="1200" b="0" dirty="0" smtClean="0"/>
              <a:t>Working </a:t>
            </a:r>
            <a:r>
              <a:rPr lang="en-US" sz="1200" b="0" dirty="0"/>
              <a:t>Group</a:t>
            </a:r>
            <a:r>
              <a:rPr lang="en-US" sz="1200" b="0" dirty="0" smtClean="0"/>
              <a:t>:  USLP </a:t>
            </a:r>
            <a:r>
              <a:rPr lang="en-US" sz="1200" b="0" dirty="0"/>
              <a:t>Blue Book publication after </a:t>
            </a:r>
            <a:r>
              <a:rPr lang="en-US" sz="1200" b="0"/>
              <a:t>RED-3 </a:t>
            </a:r>
            <a:r>
              <a:rPr lang="en-US" sz="1200" b="0" smtClean="0"/>
              <a:t>Review</a:t>
            </a:r>
            <a:endParaRPr lang="en-US" sz="1200" b="0" dirty="0"/>
          </a:p>
          <a:p>
            <a:pPr defTabSz="914400">
              <a:lnSpc>
                <a:spcPct val="120000"/>
              </a:lnSpc>
              <a:spcBef>
                <a:spcPts val="0"/>
              </a:spcBef>
            </a:pPr>
            <a:endParaRPr lang="en-US" sz="1200" b="0" dirty="0" smtClean="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a:p>
          <a:p>
            <a:pPr>
              <a:lnSpc>
                <a:spcPct val="120000"/>
              </a:lnSpc>
              <a:spcBef>
                <a:spcPts val="0"/>
              </a:spcBef>
              <a:buClr>
                <a:srgbClr val="000000"/>
              </a:buClr>
              <a:buSzPct val="95000"/>
            </a:pPr>
            <a:endParaRPr lang="en-US" sz="1200" dirty="0" smtClean="0"/>
          </a:p>
          <a:p>
            <a:pPr>
              <a:lnSpc>
                <a:spcPct val="120000"/>
              </a:lnSpc>
              <a:spcBef>
                <a:spcPts val="0"/>
              </a:spcBef>
              <a:buClr>
                <a:srgbClr val="000000"/>
              </a:buClr>
              <a:buSzPct val="95000"/>
            </a:pPr>
            <a:endParaRPr lang="en-US" sz="1200" b="0" dirty="0" smtClean="0"/>
          </a:p>
        </p:txBody>
      </p:sp>
      <p:sp>
        <p:nvSpPr>
          <p:cNvPr id="6147" name="AutoShape 3"/>
          <p:cNvSpPr>
            <a:spLocks/>
          </p:cNvSpPr>
          <p:nvPr/>
        </p:nvSpPr>
        <p:spPr bwMode="auto">
          <a:xfrm>
            <a:off x="0" y="126170"/>
            <a:ext cx="914399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dirty="0" smtClean="0"/>
              <a:t>ICPA check</a:t>
            </a:r>
            <a:r>
              <a:rPr lang="en-US" sz="1900" b="0" dirty="0" smtClean="0"/>
              <a:t>: </a:t>
            </a:r>
            <a:r>
              <a:rPr lang="en-US" sz="1900" b="0" u="sng" dirty="0"/>
              <a:t>SDLS Extended Procedures Blue Book </a:t>
            </a:r>
            <a:r>
              <a:rPr lang="en-US" sz="1900" b="0" dirty="0"/>
              <a:t>expected 7/15/2017 by IOAG instead of 1/26/2018 as scheduled by the WG. Not possible to speed up the delivery of this standard with the available resources.</a:t>
            </a:r>
          </a:p>
          <a:p>
            <a:pPr marL="747713" lvl="1" indent="-290513">
              <a:lnSpc>
                <a:spcPct val="120000"/>
              </a:lnSpc>
              <a:spcBef>
                <a:spcPts val="0"/>
              </a:spcBef>
              <a:buClr>
                <a:srgbClr val="000000"/>
              </a:buClr>
              <a:buSzPct val="95000"/>
              <a:buFont typeface="ArialMT" charset="0"/>
              <a:buChar char="•"/>
            </a:pPr>
            <a:endParaRPr lang="en-US" sz="1900" b="0" dirty="0"/>
          </a:p>
          <a:p>
            <a:pPr defTabSz="914400">
              <a:lnSpc>
                <a:spcPct val="120000"/>
              </a:lnSpc>
              <a:spcBef>
                <a:spcPts val="0"/>
              </a:spcBef>
            </a:pPr>
            <a:r>
              <a:rPr lang="en-US" sz="1900" b="0" dirty="0" smtClean="0"/>
              <a:t>Issue 2:</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dirty="0" smtClean="0"/>
              <a:t>IOAG Catalog 2 check</a:t>
            </a:r>
            <a:r>
              <a:rPr lang="en-US" sz="1900" b="0" dirty="0" smtClean="0"/>
              <a:t>: SLS Area affected only for (future) </a:t>
            </a:r>
            <a:r>
              <a:rPr lang="en-US" sz="1900" b="0" u="sng" dirty="0" smtClean="0"/>
              <a:t>Time Transfer </a:t>
            </a:r>
            <a:r>
              <a:rPr lang="en-US" sz="1900" b="0" dirty="0" smtClean="0"/>
              <a:t>standard.Proximity-1 standard does contain time transfer procedures, however global time transfer procedures may involve the Data Link Protocol (sub)layer as well as higher layers. Therefore SLS considers not being the most appropriate Area for leadership in this subject but is </a:t>
            </a:r>
            <a:r>
              <a:rPr lang="en-US" sz="1900" b="0" dirty="0" err="1" smtClean="0"/>
              <a:t>is</a:t>
            </a:r>
            <a:r>
              <a:rPr lang="en-US" sz="1900" b="0" dirty="0" smtClean="0"/>
              <a:t> ready to provide all support and collaboration to develop relevant </a:t>
            </a:r>
            <a:r>
              <a:rPr lang="en-US" sz="1900" b="0" dirty="0"/>
              <a:t>Time Transfer </a:t>
            </a:r>
            <a:r>
              <a:rPr lang="en-US" sz="1900" b="0" dirty="0" smtClean="0"/>
              <a:t>standard(s) is/as required according to requirements to be set by SEA.</a:t>
            </a:r>
            <a:endParaRPr lang="en-US" sz="1900" b="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9475" y="2776115"/>
            <a:ext cx="8333885" cy="1877437"/>
          </a:xfrm>
          <a:prstGeom prst="rect">
            <a:avLst/>
          </a:prstGeom>
          <a:noFill/>
        </p:spPr>
        <p:txBody>
          <a:bodyPr wrap="square" rtlCol="0">
            <a:spAutoFit/>
          </a:bodyPr>
          <a:lstStyle/>
          <a:p>
            <a:r>
              <a:rPr lang="en-US" sz="2800" dirty="0" smtClean="0"/>
              <a:t>Spacecraft Onboard Interface Services (SOIS)</a:t>
            </a:r>
          </a:p>
          <a:p>
            <a:r>
              <a:rPr lang="en-US" sz="2800" dirty="0" smtClean="0"/>
              <a:t>Area Report</a:t>
            </a:r>
          </a:p>
          <a:p>
            <a:endParaRPr lang="en-US" sz="2800" dirty="0"/>
          </a:p>
          <a:p>
            <a:r>
              <a:rPr lang="en-US" b="0" dirty="0" smtClean="0"/>
              <a:t>Jonathan Wilmot (Area Director)</a:t>
            </a:r>
          </a:p>
          <a:p>
            <a:r>
              <a:rPr lang="en-US" b="0" dirty="0" err="1" smtClean="0"/>
              <a:t>Xoingwen</a:t>
            </a:r>
            <a:r>
              <a:rPr lang="en-US" b="0" dirty="0" smtClean="0"/>
              <a:t> He      (Deputy Area Director)</a:t>
            </a:r>
            <a:endParaRPr lang="en-US" b="0" dirty="0"/>
          </a:p>
        </p:txBody>
      </p:sp>
    </p:spTree>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2165" y="87765"/>
            <a:ext cx="8229600" cy="868362"/>
          </a:xfrm>
        </p:spPr>
        <p:txBody>
          <a:bodyPr/>
          <a:lstStyle/>
          <a:p>
            <a:pPr>
              <a:defRPr/>
            </a:pPr>
            <a:r>
              <a:rPr lang="en-US" sz="2800" dirty="0">
                <a:solidFill>
                  <a:schemeClr val="tx1"/>
                </a:solidFill>
                <a:effectLst/>
                <a:latin typeface="Calibri" panose="020F0502020204030204" pitchFamily="34" charset="0"/>
              </a:rPr>
              <a:t>SOIS Area </a:t>
            </a:r>
            <a:r>
              <a:rPr lang="en-GB" sz="2800" dirty="0" smtClean="0">
                <a:solidFill>
                  <a:schemeClr val="tx1"/>
                </a:solidFill>
                <a:effectLst/>
                <a:latin typeface="Calibri" pitchFamily="34" charset="0"/>
              </a:rPr>
              <a:t>Meeting </a:t>
            </a:r>
            <a:r>
              <a:rPr lang="en-GB" sz="2800" dirty="0">
                <a:solidFill>
                  <a:schemeClr val="tx1"/>
                </a:solidFill>
                <a:effectLst/>
                <a:latin typeface="Calibri" pitchFamily="34" charset="0"/>
              </a:rPr>
              <a:t>Demographics</a:t>
            </a:r>
            <a:endParaRPr lang="en-US" sz="2800" dirty="0">
              <a:solidFill>
                <a:schemeClr val="tx1"/>
              </a:solidFill>
              <a:effectLst/>
              <a:latin typeface="Calibri" panose="020F050202020403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6454027"/>
              </p:ext>
            </p:extLst>
          </p:nvPr>
        </p:nvGraphicFramePr>
        <p:xfrm>
          <a:off x="846715" y="702245"/>
          <a:ext cx="7378617" cy="5386597"/>
        </p:xfrm>
        <a:graphic>
          <a:graphicData uri="http://schemas.openxmlformats.org/drawingml/2006/table">
            <a:tbl>
              <a:tblPr bandRow="1">
                <a:tableStyleId>{5C22544A-7EE6-4342-B048-85BDC9FD1C3A}</a:tableStyleId>
              </a:tblPr>
              <a:tblGrid>
                <a:gridCol w="970217">
                  <a:extLst>
                    <a:ext uri="{9D8B030D-6E8A-4147-A177-3AD203B41FA5}">
                      <a16:colId xmlns:a16="http://schemas.microsoft.com/office/drawing/2014/main" xmlns="" val="2637211188"/>
                    </a:ext>
                  </a:extLst>
                </a:gridCol>
                <a:gridCol w="1281680">
                  <a:extLst>
                    <a:ext uri="{9D8B030D-6E8A-4147-A177-3AD203B41FA5}">
                      <a16:colId xmlns:a16="http://schemas.microsoft.com/office/drawing/2014/main" xmlns="" val="4195977290"/>
                    </a:ext>
                  </a:extLst>
                </a:gridCol>
                <a:gridCol w="1281680">
                  <a:extLst>
                    <a:ext uri="{9D8B030D-6E8A-4147-A177-3AD203B41FA5}">
                      <a16:colId xmlns:a16="http://schemas.microsoft.com/office/drawing/2014/main" xmlns="" val="3704257720"/>
                    </a:ext>
                  </a:extLst>
                </a:gridCol>
                <a:gridCol w="1281680">
                  <a:extLst>
                    <a:ext uri="{9D8B030D-6E8A-4147-A177-3AD203B41FA5}">
                      <a16:colId xmlns:a16="http://schemas.microsoft.com/office/drawing/2014/main" xmlns="" val="3740516672"/>
                    </a:ext>
                  </a:extLst>
                </a:gridCol>
                <a:gridCol w="1281680">
                  <a:extLst>
                    <a:ext uri="{9D8B030D-6E8A-4147-A177-3AD203B41FA5}">
                      <a16:colId xmlns:a16="http://schemas.microsoft.com/office/drawing/2014/main" xmlns="" val="871059031"/>
                    </a:ext>
                  </a:extLst>
                </a:gridCol>
                <a:gridCol w="1281680">
                  <a:extLst>
                    <a:ext uri="{9D8B030D-6E8A-4147-A177-3AD203B41FA5}">
                      <a16:colId xmlns:a16="http://schemas.microsoft.com/office/drawing/2014/main" xmlns="" val="605108099"/>
                    </a:ext>
                  </a:extLst>
                </a:gridCol>
              </a:tblGrid>
              <a:tr h="1856199">
                <a:tc>
                  <a:txBody>
                    <a:bodyPr/>
                    <a:lstStyle/>
                    <a:p>
                      <a:pPr algn="l" fontAlgn="b"/>
                      <a:r>
                        <a:rPr lang="en-US" sz="1400" b="1" u="none" strike="noStrike" dirty="0">
                          <a:effectLst/>
                        </a:rPr>
                        <a:t>Org (group)</a:t>
                      </a:r>
                      <a:endParaRPr lang="en-US" sz="1400" b="1" i="0" u="none" strike="noStrike" dirty="0">
                        <a:solidFill>
                          <a:srgbClr val="000000"/>
                        </a:solidFill>
                        <a:effectLst/>
                        <a:latin typeface="Tableau Medium"/>
                      </a:endParaRPr>
                    </a:p>
                  </a:txBody>
                  <a:tcPr marL="8855" marR="8855" marT="8853" marB="0" anchor="b">
                    <a:solidFill>
                      <a:schemeClr val="accent1"/>
                    </a:solidFill>
                  </a:tcPr>
                </a:tc>
                <a:tc>
                  <a:txBody>
                    <a:bodyPr/>
                    <a:lstStyle/>
                    <a:p>
                      <a:pPr algn="ctr" fontAlgn="b"/>
                      <a:r>
                        <a:rPr lang="en-US" sz="1400" b="1" u="none" strike="noStrike" dirty="0">
                          <a:effectLst/>
                        </a:rPr>
                        <a:t>4.01 - SOIS - Subnetwork Services Working Group</a:t>
                      </a:r>
                      <a:endParaRPr lang="en-US" sz="1400" b="1" i="0" u="none" strike="noStrike" dirty="0">
                        <a:solidFill>
                          <a:srgbClr val="000000"/>
                        </a:solidFill>
                        <a:effectLst/>
                        <a:latin typeface="Tableau Book"/>
                      </a:endParaRPr>
                    </a:p>
                  </a:txBody>
                  <a:tcPr marL="8855" marR="8855" marT="8853" marB="0" anchor="b">
                    <a:solidFill>
                      <a:schemeClr val="accent1"/>
                    </a:solidFill>
                  </a:tcPr>
                </a:tc>
                <a:tc>
                  <a:txBody>
                    <a:bodyPr/>
                    <a:lstStyle/>
                    <a:p>
                      <a:pPr algn="ctr" fontAlgn="b"/>
                      <a:r>
                        <a:rPr lang="en-US" sz="1400" b="1" u="none" strike="noStrike" dirty="0">
                          <a:effectLst/>
                        </a:rPr>
                        <a:t>4.01 &amp; 4.02 - SOIS - Subnetwork Services &amp; Application Support Services Working Groups</a:t>
                      </a:r>
                      <a:endParaRPr lang="en-US" sz="1400" b="1" i="0" u="none" strike="noStrike" dirty="0">
                        <a:solidFill>
                          <a:srgbClr val="000000"/>
                        </a:solidFill>
                        <a:effectLst/>
                        <a:latin typeface="Tableau Book"/>
                      </a:endParaRPr>
                    </a:p>
                  </a:txBody>
                  <a:tcPr marL="8855" marR="8855" marT="8853" marB="0" anchor="b">
                    <a:solidFill>
                      <a:schemeClr val="accent1"/>
                    </a:solidFill>
                  </a:tcPr>
                </a:tc>
                <a:tc>
                  <a:txBody>
                    <a:bodyPr/>
                    <a:lstStyle/>
                    <a:p>
                      <a:pPr algn="ctr" fontAlgn="b"/>
                      <a:r>
                        <a:rPr lang="en-US" sz="1400" b="1" u="none" strike="noStrike" dirty="0">
                          <a:effectLst/>
                        </a:rPr>
                        <a:t>4.02 - SOIS - Application Support Services Working Group</a:t>
                      </a:r>
                      <a:endParaRPr lang="fr-FR" sz="1400" b="1" i="0" u="none" strike="noStrike" dirty="0">
                        <a:solidFill>
                          <a:srgbClr val="000000"/>
                        </a:solidFill>
                        <a:effectLst/>
                        <a:latin typeface="Tableau Book"/>
                      </a:endParaRPr>
                    </a:p>
                  </a:txBody>
                  <a:tcPr marL="8855" marR="8855" marT="8853" marB="0" anchor="b">
                    <a:solidFill>
                      <a:schemeClr val="accent1"/>
                    </a:solidFill>
                  </a:tcPr>
                </a:tc>
                <a:tc>
                  <a:txBody>
                    <a:bodyPr/>
                    <a:lstStyle/>
                    <a:p>
                      <a:pPr algn="ctr" fontAlgn="b"/>
                      <a:r>
                        <a:rPr lang="en-US" sz="1400" b="1" u="none" strike="noStrike" dirty="0">
                          <a:effectLst/>
                        </a:rPr>
                        <a:t>4.03 - SOIS - Onboard Wireless WG</a:t>
                      </a:r>
                      <a:endParaRPr lang="en-US" sz="1400" b="1" i="0" u="none" strike="noStrike" dirty="0">
                        <a:solidFill>
                          <a:srgbClr val="000000"/>
                        </a:solidFill>
                        <a:effectLst/>
                        <a:latin typeface="Tableau Book"/>
                      </a:endParaRPr>
                    </a:p>
                  </a:txBody>
                  <a:tcPr marL="8855" marR="8855" marT="8853" marB="0" anchor="b">
                    <a:solidFill>
                      <a:schemeClr val="accent1"/>
                    </a:solidFill>
                  </a:tcPr>
                </a:tc>
                <a:tc>
                  <a:txBody>
                    <a:bodyPr/>
                    <a:lstStyle/>
                    <a:p>
                      <a:pPr algn="ctr" fontAlgn="b"/>
                      <a:r>
                        <a:rPr lang="en-US" sz="1400" b="1" i="0" u="none" strike="noStrike" dirty="0">
                          <a:solidFill>
                            <a:srgbClr val="000000"/>
                          </a:solidFill>
                          <a:effectLst/>
                          <a:latin typeface="Tableau Book"/>
                        </a:rPr>
                        <a:t>4.03 &amp; 6.08 - SOIS &amp; SIS - Onboard Wireless &amp; Motion Imagery and Applications Working Groups</a:t>
                      </a:r>
                    </a:p>
                  </a:txBody>
                  <a:tcPr marL="8855" marR="8855" marT="8853" marB="0" anchor="b">
                    <a:solidFill>
                      <a:schemeClr val="accent1"/>
                    </a:solidFill>
                  </a:tcPr>
                </a:tc>
                <a:extLst>
                  <a:ext uri="{0D108BD9-81ED-4DB2-BD59-A6C34878D82A}">
                    <a16:rowId xmlns:a16="http://schemas.microsoft.com/office/drawing/2014/main" xmlns="" val="2095264153"/>
                  </a:ext>
                </a:extLst>
              </a:tr>
              <a:tr h="215992">
                <a:tc>
                  <a:txBody>
                    <a:bodyPr/>
                    <a:lstStyle/>
                    <a:p>
                      <a:pPr algn="l" fontAlgn="t"/>
                      <a:r>
                        <a:rPr lang="en-US" sz="1400" b="1" u="none" strike="noStrike" dirty="0">
                          <a:effectLst/>
                        </a:rPr>
                        <a:t>CSA</a:t>
                      </a:r>
                      <a:endParaRPr lang="en-US" sz="1400" b="1" i="0" u="none" strike="noStrike" dirty="0">
                        <a:solidFill>
                          <a:srgbClr val="000000"/>
                        </a:solidFill>
                        <a:effectLst/>
                        <a:latin typeface="Tableau Book"/>
                      </a:endParaRPr>
                    </a:p>
                  </a:txBody>
                  <a:tcPr marL="8855" marR="8855" marT="8853" marB="0"/>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extLst>
                  <a:ext uri="{0D108BD9-81ED-4DB2-BD59-A6C34878D82A}">
                    <a16:rowId xmlns:a16="http://schemas.microsoft.com/office/drawing/2014/main" xmlns="" val="719302792"/>
                  </a:ext>
                </a:extLst>
              </a:tr>
              <a:tr h="215992">
                <a:tc>
                  <a:txBody>
                    <a:bodyPr/>
                    <a:lstStyle/>
                    <a:p>
                      <a:pPr algn="l" fontAlgn="t"/>
                      <a:r>
                        <a:rPr lang="en-US" sz="1400" b="1" u="none" strike="noStrike" dirty="0">
                          <a:effectLst/>
                        </a:rPr>
                        <a:t>DLR</a:t>
                      </a:r>
                      <a:endParaRPr lang="en-US" sz="1400" b="1" i="0" u="none" strike="noStrike" dirty="0">
                        <a:solidFill>
                          <a:srgbClr val="000000"/>
                        </a:solidFill>
                        <a:effectLst/>
                        <a:latin typeface="Tableau Book"/>
                      </a:endParaRPr>
                    </a:p>
                  </a:txBody>
                  <a:tcPr marL="8855" marR="8855" marT="8853" marB="0"/>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i="0" u="none" strike="noStrike" dirty="0">
                          <a:solidFill>
                            <a:srgbClr val="000000"/>
                          </a:solidFill>
                          <a:effectLst/>
                          <a:latin typeface="Tableau Book"/>
                        </a:rPr>
                        <a:t>2</a:t>
                      </a:r>
                    </a:p>
                  </a:txBody>
                  <a:tcPr marL="8855" marR="8855" marT="8853" marB="0" anchor="ctr"/>
                </a:tc>
                <a:extLst>
                  <a:ext uri="{0D108BD9-81ED-4DB2-BD59-A6C34878D82A}">
                    <a16:rowId xmlns:a16="http://schemas.microsoft.com/office/drawing/2014/main" xmlns="" val="3713134978"/>
                  </a:ext>
                </a:extLst>
              </a:tr>
              <a:tr h="215992">
                <a:tc>
                  <a:txBody>
                    <a:bodyPr/>
                    <a:lstStyle/>
                    <a:p>
                      <a:pPr algn="l" fontAlgn="t"/>
                      <a:r>
                        <a:rPr lang="en-US" sz="1400" b="1" u="none" strike="noStrike">
                          <a:effectLst/>
                        </a:rPr>
                        <a:t>FSA</a:t>
                      </a:r>
                      <a:endParaRPr lang="en-US" sz="1400" b="1" i="0" u="none" strike="noStrike">
                        <a:solidFill>
                          <a:srgbClr val="000000"/>
                        </a:solidFill>
                        <a:effectLst/>
                        <a:latin typeface="Tableau Book"/>
                      </a:endParaRPr>
                    </a:p>
                  </a:txBody>
                  <a:tcPr marL="8855" marR="8855" marT="8853" marB="0"/>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r>
                        <a:rPr lang="en-US" sz="1400" b="1" i="0" u="none" strike="noStrike" dirty="0">
                          <a:solidFill>
                            <a:srgbClr val="000000"/>
                          </a:solidFill>
                          <a:effectLst/>
                          <a:latin typeface="Tableau Book"/>
                        </a:rPr>
                        <a:t>1</a:t>
                      </a:r>
                    </a:p>
                  </a:txBody>
                  <a:tcPr marL="8855" marR="8855" marT="8853" marB="0" anchor="ctr"/>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extLst>
                  <a:ext uri="{0D108BD9-81ED-4DB2-BD59-A6C34878D82A}">
                    <a16:rowId xmlns:a16="http://schemas.microsoft.com/office/drawing/2014/main" xmlns="" val="457688280"/>
                  </a:ext>
                </a:extLst>
              </a:tr>
              <a:tr h="215992">
                <a:tc>
                  <a:txBody>
                    <a:bodyPr/>
                    <a:lstStyle/>
                    <a:p>
                      <a:pPr algn="l" fontAlgn="t"/>
                      <a:r>
                        <a:rPr lang="en-US" sz="1400" b="1" u="none" strike="noStrike" dirty="0">
                          <a:effectLst/>
                        </a:rPr>
                        <a:t>UKSA</a:t>
                      </a:r>
                      <a:endParaRPr lang="en-US" sz="1400" b="1" i="0" u="none" strike="noStrike" dirty="0">
                        <a:solidFill>
                          <a:srgbClr val="000000"/>
                        </a:solidFill>
                        <a:effectLst/>
                        <a:latin typeface="Tableau Book"/>
                      </a:endParaRPr>
                    </a:p>
                  </a:txBody>
                  <a:tcPr marL="8855" marR="8855" marT="8853" marB="0"/>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endParaRPr lang="en-US" sz="1400" b="1" i="0" u="none" strike="noStrike" dirty="0">
                        <a:solidFill>
                          <a:srgbClr val="000000"/>
                        </a:solidFill>
                        <a:effectLst/>
                        <a:latin typeface="Calibri" panose="020F0502020204030204" pitchFamily="34" charset="0"/>
                      </a:endParaRPr>
                    </a:p>
                  </a:txBody>
                  <a:tcPr marL="8855" marR="8855" marT="8853" marB="0" anchor="b"/>
                </a:tc>
                <a:extLst>
                  <a:ext uri="{0D108BD9-81ED-4DB2-BD59-A6C34878D82A}">
                    <a16:rowId xmlns:a16="http://schemas.microsoft.com/office/drawing/2014/main" xmlns="" val="392707292"/>
                  </a:ext>
                </a:extLst>
              </a:tr>
              <a:tr h="215992">
                <a:tc>
                  <a:txBody>
                    <a:bodyPr/>
                    <a:lstStyle/>
                    <a:p>
                      <a:pPr algn="l" fontAlgn="t"/>
                      <a:r>
                        <a:rPr lang="en-US" sz="1400" b="1" u="none" strike="noStrike" dirty="0">
                          <a:effectLst/>
                        </a:rPr>
                        <a:t>JAXA</a:t>
                      </a:r>
                      <a:endParaRPr lang="en-US" sz="1400" b="1" i="0" u="none" strike="noStrike" dirty="0">
                        <a:solidFill>
                          <a:srgbClr val="000000"/>
                        </a:solidFill>
                        <a:effectLst/>
                        <a:latin typeface="Tableau Book"/>
                      </a:endParaRPr>
                    </a:p>
                  </a:txBody>
                  <a:tcPr marL="8855" marR="8855" marT="8853" marB="0"/>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extLst>
                  <a:ext uri="{0D108BD9-81ED-4DB2-BD59-A6C34878D82A}">
                    <a16:rowId xmlns:a16="http://schemas.microsoft.com/office/drawing/2014/main" xmlns="" val="521330225"/>
                  </a:ext>
                </a:extLst>
              </a:tr>
              <a:tr h="215992">
                <a:tc>
                  <a:txBody>
                    <a:bodyPr/>
                    <a:lstStyle/>
                    <a:p>
                      <a:pPr algn="l" fontAlgn="t"/>
                      <a:r>
                        <a:rPr lang="en-US" sz="1400" b="1" u="none" strike="noStrike" dirty="0">
                          <a:effectLst/>
                        </a:rPr>
                        <a:t>ESA</a:t>
                      </a:r>
                      <a:endParaRPr lang="en-US" sz="1400" b="1" i="0" u="none" strike="noStrike" dirty="0">
                        <a:solidFill>
                          <a:srgbClr val="000000"/>
                        </a:solidFill>
                        <a:effectLst/>
                        <a:latin typeface="Tableau Book"/>
                      </a:endParaRPr>
                    </a:p>
                  </a:txBody>
                  <a:tcPr marL="8855" marR="8855" marT="8853" marB="0"/>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5</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i="0" u="none" strike="noStrike" dirty="0">
                          <a:solidFill>
                            <a:srgbClr val="000000"/>
                          </a:solidFill>
                          <a:effectLst/>
                          <a:latin typeface="Tableau Book"/>
                        </a:rPr>
                        <a:t>2</a:t>
                      </a:r>
                    </a:p>
                  </a:txBody>
                  <a:tcPr marL="8855" marR="8855" marT="8853" marB="0" anchor="ctr"/>
                </a:tc>
                <a:extLst>
                  <a:ext uri="{0D108BD9-81ED-4DB2-BD59-A6C34878D82A}">
                    <a16:rowId xmlns:a16="http://schemas.microsoft.com/office/drawing/2014/main" xmlns="" val="2132545796"/>
                  </a:ext>
                </a:extLst>
              </a:tr>
              <a:tr h="215992">
                <a:tc>
                  <a:txBody>
                    <a:bodyPr/>
                    <a:lstStyle/>
                    <a:p>
                      <a:pPr algn="l" fontAlgn="t"/>
                      <a:r>
                        <a:rPr lang="en-US" sz="1400" b="1" u="none" strike="noStrike" dirty="0">
                          <a:effectLst/>
                        </a:rPr>
                        <a:t>CNSA</a:t>
                      </a:r>
                      <a:endParaRPr lang="en-US" sz="1400" b="1" i="0" u="none" strike="noStrike" dirty="0">
                        <a:solidFill>
                          <a:srgbClr val="000000"/>
                        </a:solidFill>
                        <a:effectLst/>
                        <a:latin typeface="Tableau Book"/>
                      </a:endParaRPr>
                    </a:p>
                  </a:txBody>
                  <a:tcPr marL="8855" marR="8855" marT="8853" marB="0"/>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extLst>
                  <a:ext uri="{0D108BD9-81ED-4DB2-BD59-A6C34878D82A}">
                    <a16:rowId xmlns:a16="http://schemas.microsoft.com/office/drawing/2014/main" xmlns="" val="292917752"/>
                  </a:ext>
                </a:extLst>
              </a:tr>
              <a:tr h="215992">
                <a:tc>
                  <a:txBody>
                    <a:bodyPr/>
                    <a:lstStyle/>
                    <a:p>
                      <a:pPr algn="l" fontAlgn="t"/>
                      <a:r>
                        <a:rPr lang="en-US" sz="1400" b="1" u="none" strike="noStrike" dirty="0">
                          <a:effectLst/>
                        </a:rPr>
                        <a:t>NASA</a:t>
                      </a:r>
                      <a:endParaRPr lang="en-US" sz="1400" b="1" i="0" u="none" strike="noStrike" dirty="0">
                        <a:solidFill>
                          <a:srgbClr val="000000"/>
                        </a:solidFill>
                        <a:effectLst/>
                        <a:latin typeface="Tableau Book"/>
                      </a:endParaRPr>
                    </a:p>
                  </a:txBody>
                  <a:tcPr marL="8855" marR="8855" marT="8853" marB="0"/>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5</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u="none" strike="noStrike" dirty="0">
                          <a:effectLst/>
                        </a:rPr>
                        <a:t>9</a:t>
                      </a: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i="0" u="none" strike="noStrike" dirty="0">
                          <a:solidFill>
                            <a:srgbClr val="000000"/>
                          </a:solidFill>
                          <a:effectLst/>
                          <a:latin typeface="Tableau Book"/>
                        </a:rPr>
                        <a:t>11</a:t>
                      </a:r>
                    </a:p>
                  </a:txBody>
                  <a:tcPr marL="8855" marR="8855" marT="8853" marB="0" anchor="ctr"/>
                </a:tc>
                <a:extLst>
                  <a:ext uri="{0D108BD9-81ED-4DB2-BD59-A6C34878D82A}">
                    <a16:rowId xmlns:a16="http://schemas.microsoft.com/office/drawing/2014/main" xmlns="" val="1048915819"/>
                  </a:ext>
                </a:extLst>
              </a:tr>
              <a:tr h="419114">
                <a:tc>
                  <a:txBody>
                    <a:bodyPr/>
                    <a:lstStyle/>
                    <a:p>
                      <a:pPr algn="l" fontAlgn="t"/>
                      <a:r>
                        <a:rPr lang="en-US" sz="1400" b="1" i="0" u="none" strike="noStrike" dirty="0">
                          <a:solidFill>
                            <a:srgbClr val="000000"/>
                          </a:solidFill>
                          <a:effectLst/>
                          <a:latin typeface="Tableau Book"/>
                        </a:rPr>
                        <a:t>Other* (Korea)</a:t>
                      </a:r>
                    </a:p>
                  </a:txBody>
                  <a:tcPr marL="8855" marR="8855" marT="8853" marB="0"/>
                </a:tc>
                <a:tc>
                  <a:txBody>
                    <a:bodyPr/>
                    <a:lstStyle/>
                    <a:p>
                      <a:pPr algn="r" fontAlgn="ctr"/>
                      <a:r>
                        <a:rPr lang="en-US" sz="1400" b="1" i="0" u="none" strike="noStrike" dirty="0">
                          <a:solidFill>
                            <a:srgbClr val="000000"/>
                          </a:solidFill>
                          <a:effectLst/>
                          <a:latin typeface="Tableau Book"/>
                        </a:rPr>
                        <a:t>1</a:t>
                      </a:r>
                    </a:p>
                  </a:txBody>
                  <a:tcPr marL="8855" marR="8855" marT="8853" marB="0" anchor="ctr"/>
                </a:tc>
                <a:tc>
                  <a:txBody>
                    <a:bodyPr/>
                    <a:lstStyle/>
                    <a:p>
                      <a:pPr algn="r" fontAlgn="ctr"/>
                      <a:r>
                        <a:rPr lang="en-US" sz="1400" b="1" i="0" u="none" strike="noStrike" dirty="0">
                          <a:solidFill>
                            <a:srgbClr val="000000"/>
                          </a:solidFill>
                          <a:effectLst/>
                          <a:latin typeface="Tableau Book"/>
                        </a:rPr>
                        <a:t>1</a:t>
                      </a:r>
                    </a:p>
                  </a:txBody>
                  <a:tcPr marL="8855" marR="8855" marT="8853" marB="0" anchor="ctr"/>
                </a:tc>
                <a:tc>
                  <a:txBody>
                    <a:bodyPr/>
                    <a:lstStyle/>
                    <a:p>
                      <a:pPr algn="r" fontAlgn="ctr"/>
                      <a:r>
                        <a:rPr lang="en-US" sz="1400" b="1" i="0" u="none" strike="noStrike" dirty="0">
                          <a:solidFill>
                            <a:srgbClr val="000000"/>
                          </a:solidFill>
                          <a:effectLst/>
                          <a:latin typeface="Tableau Book"/>
                        </a:rPr>
                        <a:t>1</a:t>
                      </a:r>
                    </a:p>
                  </a:txBody>
                  <a:tcPr marL="8855" marR="8855" marT="8853" marB="0" anchor="ctr"/>
                </a:tc>
                <a:tc>
                  <a:txBody>
                    <a:bodyPr/>
                    <a:lstStyle/>
                    <a:p>
                      <a:pPr algn="r" fontAlgn="ctr"/>
                      <a:endParaRPr lang="en-US" sz="1400" b="1" i="0" u="none" strike="noStrike" dirty="0">
                        <a:solidFill>
                          <a:srgbClr val="000000"/>
                        </a:solidFill>
                        <a:effectLst/>
                        <a:latin typeface="Tableau Book"/>
                      </a:endParaRPr>
                    </a:p>
                  </a:txBody>
                  <a:tcPr marL="8855" marR="8855" marT="8853" marB="0" anchor="ctr"/>
                </a:tc>
                <a:tc>
                  <a:txBody>
                    <a:bodyPr/>
                    <a:lstStyle/>
                    <a:p>
                      <a:pPr algn="r" fontAlgn="ctr"/>
                      <a:r>
                        <a:rPr lang="en-US" sz="1400" b="1" i="0" u="none" strike="noStrike" dirty="0">
                          <a:solidFill>
                            <a:srgbClr val="000000"/>
                          </a:solidFill>
                          <a:effectLst/>
                          <a:latin typeface="Tableau Book"/>
                        </a:rPr>
                        <a:t>1</a:t>
                      </a:r>
                    </a:p>
                  </a:txBody>
                  <a:tcPr marL="8855" marR="8855" marT="8853" marB="0" anchor="ctr"/>
                </a:tc>
                <a:extLst>
                  <a:ext uri="{0D108BD9-81ED-4DB2-BD59-A6C34878D82A}">
                    <a16:rowId xmlns:a16="http://schemas.microsoft.com/office/drawing/2014/main" xmlns="" val="1868438826"/>
                  </a:ext>
                </a:extLst>
              </a:tr>
              <a:tr h="373081">
                <a:tc>
                  <a:txBody>
                    <a:bodyPr/>
                    <a:lstStyle/>
                    <a:p>
                      <a:pPr algn="l" fontAlgn="t"/>
                      <a:r>
                        <a:rPr lang="en-US" sz="1400" b="1" i="0" u="none" strike="noStrike" dirty="0">
                          <a:solidFill>
                            <a:srgbClr val="000000"/>
                          </a:solidFill>
                          <a:effectLst/>
                          <a:latin typeface="Tableau Book"/>
                        </a:rPr>
                        <a:t>Total</a:t>
                      </a:r>
                    </a:p>
                  </a:txBody>
                  <a:tcPr marL="8855" marR="8855" marT="8853" marB="0"/>
                </a:tc>
                <a:tc>
                  <a:txBody>
                    <a:bodyPr/>
                    <a:lstStyle/>
                    <a:p>
                      <a:pPr algn="r" fontAlgn="ctr"/>
                      <a:r>
                        <a:rPr lang="en-US" sz="1400" b="1" i="0" u="none" strike="noStrike" dirty="0">
                          <a:solidFill>
                            <a:srgbClr val="000000"/>
                          </a:solidFill>
                          <a:effectLst/>
                          <a:latin typeface="Tableau Book"/>
                        </a:rPr>
                        <a:t>5</a:t>
                      </a:r>
                    </a:p>
                  </a:txBody>
                  <a:tcPr marL="8855" marR="8855" marT="8853" marB="0" anchor="ctr"/>
                </a:tc>
                <a:tc>
                  <a:txBody>
                    <a:bodyPr/>
                    <a:lstStyle/>
                    <a:p>
                      <a:pPr algn="r" fontAlgn="ctr"/>
                      <a:r>
                        <a:rPr lang="en-US" sz="1400" b="1" i="0" u="none" strike="noStrike" dirty="0">
                          <a:solidFill>
                            <a:srgbClr val="000000"/>
                          </a:solidFill>
                          <a:effectLst/>
                          <a:latin typeface="Tableau Book"/>
                        </a:rPr>
                        <a:t>15</a:t>
                      </a:r>
                    </a:p>
                  </a:txBody>
                  <a:tcPr marL="8855" marR="8855" marT="8853" marB="0" anchor="ctr"/>
                </a:tc>
                <a:tc>
                  <a:txBody>
                    <a:bodyPr/>
                    <a:lstStyle/>
                    <a:p>
                      <a:pPr algn="r" fontAlgn="ctr"/>
                      <a:r>
                        <a:rPr lang="en-US" sz="1400" b="1" i="0" u="none" strike="noStrike" dirty="0">
                          <a:solidFill>
                            <a:srgbClr val="000000"/>
                          </a:solidFill>
                          <a:effectLst/>
                          <a:latin typeface="Tableau Book"/>
                        </a:rPr>
                        <a:t>8</a:t>
                      </a:r>
                    </a:p>
                  </a:txBody>
                  <a:tcPr marL="8855" marR="8855" marT="8853" marB="0" anchor="ctr"/>
                </a:tc>
                <a:tc>
                  <a:txBody>
                    <a:bodyPr/>
                    <a:lstStyle/>
                    <a:p>
                      <a:pPr algn="r" fontAlgn="ctr"/>
                      <a:r>
                        <a:rPr lang="en-US" sz="1400" b="1" i="0" u="none" strike="noStrike" dirty="0">
                          <a:solidFill>
                            <a:srgbClr val="000000"/>
                          </a:solidFill>
                          <a:effectLst/>
                          <a:latin typeface="Tableau Book"/>
                        </a:rPr>
                        <a:t>12</a:t>
                      </a:r>
                    </a:p>
                  </a:txBody>
                  <a:tcPr marL="8855" marR="8855" marT="8853" marB="0" anchor="ctr"/>
                </a:tc>
                <a:tc>
                  <a:txBody>
                    <a:bodyPr/>
                    <a:lstStyle/>
                    <a:p>
                      <a:pPr algn="r" fontAlgn="ctr"/>
                      <a:r>
                        <a:rPr lang="en-US" sz="1400" b="1" i="0" u="none" strike="noStrike" dirty="0">
                          <a:solidFill>
                            <a:srgbClr val="000000"/>
                          </a:solidFill>
                          <a:effectLst/>
                          <a:latin typeface="Tableau Book"/>
                        </a:rPr>
                        <a:t>16</a:t>
                      </a:r>
                    </a:p>
                  </a:txBody>
                  <a:tcPr marL="8855" marR="8855" marT="8853" marB="0" anchor="ctr"/>
                </a:tc>
                <a:extLst>
                  <a:ext uri="{0D108BD9-81ED-4DB2-BD59-A6C34878D82A}">
                    <a16:rowId xmlns:a16="http://schemas.microsoft.com/office/drawing/2014/main" xmlns="" val="4131814810"/>
                  </a:ext>
                </a:extLst>
              </a:tr>
              <a:tr h="423376">
                <a:tc>
                  <a:txBody>
                    <a:bodyPr/>
                    <a:lstStyle/>
                    <a:p>
                      <a:pPr algn="l" fontAlgn="t"/>
                      <a:r>
                        <a:rPr lang="en-US" sz="1400" b="1" u="none" strike="noStrike">
                          <a:effectLst/>
                        </a:rPr>
                        <a:t>Meeting Duration</a:t>
                      </a:r>
                      <a:endParaRPr lang="en-US" sz="1400" b="1" i="0" u="none" strike="noStrike">
                        <a:solidFill>
                          <a:srgbClr val="000000"/>
                        </a:solidFill>
                        <a:effectLst/>
                        <a:latin typeface="Tableau Book"/>
                      </a:endParaRPr>
                    </a:p>
                  </a:txBody>
                  <a:tcPr marL="8855" marR="8855" marT="8853" marB="0"/>
                </a:tc>
                <a:tc>
                  <a:txBody>
                    <a:bodyPr/>
                    <a:lstStyle/>
                    <a:p>
                      <a:pPr algn="r" fontAlgn="b"/>
                      <a:r>
                        <a:rPr lang="en-US" sz="1400" b="1" u="none" strike="noStrike" dirty="0">
                          <a:effectLst/>
                        </a:rPr>
                        <a:t>.5*</a:t>
                      </a:r>
                      <a:r>
                        <a:rPr lang="en-US" sz="1200" b="1" u="none" strike="noStrike" dirty="0">
                          <a:effectLst/>
                        </a:rPr>
                        <a:t>(met jointly with Application)</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4.0</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3.5 </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i="0" u="none" strike="noStrike" dirty="0">
                          <a:solidFill>
                            <a:srgbClr val="000000"/>
                          </a:solidFill>
                          <a:effectLst/>
                          <a:latin typeface="Calibri" panose="020F0502020204030204" pitchFamily="34" charset="0"/>
                        </a:rPr>
                        <a:t>.5</a:t>
                      </a:r>
                    </a:p>
                  </a:txBody>
                  <a:tcPr marL="8855" marR="8855" marT="8853" marB="0" anchor="b"/>
                </a:tc>
                <a:extLst>
                  <a:ext uri="{0D108BD9-81ED-4DB2-BD59-A6C34878D82A}">
                    <a16:rowId xmlns:a16="http://schemas.microsoft.com/office/drawing/2014/main" xmlns="" val="214747062"/>
                  </a:ext>
                </a:extLst>
              </a:tr>
              <a:tr h="423376">
                <a:tc>
                  <a:txBody>
                    <a:bodyPr/>
                    <a:lstStyle/>
                    <a:p>
                      <a:pPr algn="l" fontAlgn="t"/>
                      <a:r>
                        <a:rPr lang="en-US" sz="1400" b="1" u="none" strike="noStrike">
                          <a:effectLst/>
                        </a:rPr>
                        <a:t>Agency Diversity</a:t>
                      </a:r>
                      <a:endParaRPr lang="en-US" sz="1400" b="1" i="0" u="none" strike="noStrike">
                        <a:solidFill>
                          <a:srgbClr val="000000"/>
                        </a:solidFill>
                        <a:effectLst/>
                        <a:latin typeface="Tableau Book"/>
                      </a:endParaRPr>
                    </a:p>
                  </a:txBody>
                  <a:tcPr marL="8855" marR="8855" marT="8853" marB="0"/>
                </a:tc>
                <a:tc>
                  <a:txBody>
                    <a:bodyPr/>
                    <a:lstStyle/>
                    <a:p>
                      <a:pPr algn="r" fontAlgn="b"/>
                      <a:r>
                        <a:rPr lang="en-US" sz="1400" b="1" i="0" u="none" strike="noStrike" dirty="0">
                          <a:solidFill>
                            <a:srgbClr val="000000"/>
                          </a:solidFill>
                          <a:effectLst/>
                          <a:latin typeface="Calibri" panose="020F0502020204030204" pitchFamily="34" charset="0"/>
                        </a:rPr>
                        <a:t>4</a:t>
                      </a:r>
                    </a:p>
                  </a:txBody>
                  <a:tcPr marL="8855" marR="8855" marT="8853"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8855" marR="8855" marT="8853" marB="0" anchor="b"/>
                </a:tc>
                <a:tc>
                  <a:txBody>
                    <a:bodyPr/>
                    <a:lstStyle/>
                    <a:p>
                      <a:pPr algn="r" fontAlgn="b"/>
                      <a:r>
                        <a:rPr lang="en-US" sz="1400" b="1" i="0" u="none" strike="noStrike" dirty="0">
                          <a:solidFill>
                            <a:srgbClr val="000000"/>
                          </a:solidFill>
                          <a:effectLst/>
                          <a:latin typeface="Calibri" panose="020F0502020204030204" pitchFamily="34" charset="0"/>
                        </a:rPr>
                        <a:t>4</a:t>
                      </a:r>
                    </a:p>
                  </a:txBody>
                  <a:tcPr marL="8855" marR="8855" marT="8853" marB="0" anchor="b"/>
                </a:tc>
                <a:extLst>
                  <a:ext uri="{0D108BD9-81ED-4DB2-BD59-A6C34878D82A}">
                    <a16:rowId xmlns:a16="http://schemas.microsoft.com/office/drawing/2014/main" xmlns="" val="482149025"/>
                  </a:ext>
                </a:extLst>
              </a:tr>
            </a:tbl>
          </a:graphicData>
        </a:graphic>
      </p:graphicFrame>
    </p:spTree>
    <p:extLst>
      <p:ext uri="{BB962C8B-B14F-4D97-AF65-F5344CB8AC3E}">
        <p14:creationId xmlns:p14="http://schemas.microsoft.com/office/powerpoint/2010/main" val="1457539031"/>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4065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0000" lnSpcReduction="20000"/>
          </a:bodyPr>
          <a:lstStyle/>
          <a:p>
            <a:pPr defTabSz="914400">
              <a:lnSpc>
                <a:spcPct val="120000"/>
              </a:lnSpc>
              <a:spcBef>
                <a:spcPts val="0"/>
              </a:spcBef>
            </a:pPr>
            <a:r>
              <a:rPr lang="en-US" sz="1900" b="0" dirty="0" smtClean="0"/>
              <a:t>Application Support Services 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Consensus on updated </a:t>
            </a:r>
            <a:r>
              <a:rPr lang="en-US" sz="1900" b="0" dirty="0"/>
              <a:t>SOIS layering diagram for overall SOIS </a:t>
            </a:r>
            <a:r>
              <a:rPr lang="en-US" sz="1900" b="0" dirty="0" smtClean="0"/>
              <a:t>architecture with concurrence from SEA Area Director</a:t>
            </a:r>
            <a:endParaRPr lang="en-US" sz="1900" b="0" dirty="0"/>
          </a:p>
          <a:p>
            <a:pPr marL="1204913" lvl="2" indent="-290513">
              <a:lnSpc>
                <a:spcPct val="120000"/>
              </a:lnSpc>
              <a:spcBef>
                <a:spcPts val="0"/>
              </a:spcBef>
              <a:buClr>
                <a:srgbClr val="000000"/>
              </a:buClr>
              <a:buSzPct val="95000"/>
              <a:buFont typeface="ArialMT" charset="0"/>
              <a:buChar char="•"/>
            </a:pPr>
            <a:r>
              <a:rPr lang="en-US" sz="1900" b="0" dirty="0" smtClean="0"/>
              <a:t>Report on three completed ESA </a:t>
            </a:r>
            <a:r>
              <a:rPr lang="en-US" sz="1900" b="0" dirty="0"/>
              <a:t>SOIS study </a:t>
            </a:r>
            <a:r>
              <a:rPr lang="en-US" sz="1900" b="0" dirty="0" smtClean="0"/>
              <a:t>projects </a:t>
            </a:r>
          </a:p>
          <a:p>
            <a:pPr marL="1204913" lvl="2" indent="-290513">
              <a:lnSpc>
                <a:spcPct val="120000"/>
              </a:lnSpc>
              <a:spcBef>
                <a:spcPts val="0"/>
              </a:spcBef>
              <a:buClr>
                <a:srgbClr val="000000"/>
              </a:buClr>
              <a:buSzPct val="95000"/>
              <a:buFont typeface="ArialMT" charset="0"/>
              <a:buChar char="•"/>
            </a:pPr>
            <a:r>
              <a:rPr lang="en-US" sz="1900" b="0" dirty="0" smtClean="0"/>
              <a:t>Finalized SOIS interoperability </a:t>
            </a:r>
            <a:r>
              <a:rPr lang="en-US" sz="1900" b="0" dirty="0"/>
              <a:t>model between agencies </a:t>
            </a:r>
            <a:endParaRPr lang="en-US" sz="1900" b="0" dirty="0" smtClean="0"/>
          </a:p>
          <a:p>
            <a:pPr marL="1204913" lvl="2" indent="-290513">
              <a:lnSpc>
                <a:spcPct val="120000"/>
              </a:lnSpc>
              <a:spcBef>
                <a:spcPts val="0"/>
              </a:spcBef>
              <a:buClr>
                <a:srgbClr val="000000"/>
              </a:buClr>
              <a:buSzPct val="95000"/>
              <a:buFont typeface="ArialMT" charset="0"/>
              <a:buChar char="•"/>
            </a:pPr>
            <a:r>
              <a:rPr lang="en-US" sz="1900" b="0" dirty="0" smtClean="0"/>
              <a:t>Plan for SOIS EDS NASA mission </a:t>
            </a:r>
            <a:r>
              <a:rPr lang="en-US" sz="1900" b="0" dirty="0"/>
              <a:t>infusion </a:t>
            </a:r>
            <a:r>
              <a:rPr lang="en-US" sz="1900" b="0" dirty="0" smtClean="0"/>
              <a:t>and ESA prototyping efforts</a:t>
            </a:r>
          </a:p>
          <a:p>
            <a:pPr marL="1204913" lvl="2" indent="-290513">
              <a:lnSpc>
                <a:spcPct val="120000"/>
              </a:lnSpc>
              <a:spcBef>
                <a:spcPts val="0"/>
              </a:spcBef>
              <a:buClr>
                <a:srgbClr val="000000"/>
              </a:buClr>
              <a:buSzPct val="95000"/>
              <a:buFont typeface="ArialMT" charset="0"/>
              <a:buChar char="•"/>
            </a:pPr>
            <a:r>
              <a:rPr lang="en-US" sz="1900" b="0" dirty="0" smtClean="0"/>
              <a:t>Reviewed green book updates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t>Minimal ESA funding in FY17, will slow progress  (Significant FY18 increase for ESA prototyping efforts)</a:t>
            </a:r>
          </a:p>
          <a:p>
            <a:pPr defTabSz="914400">
              <a:lnSpc>
                <a:spcPct val="120000"/>
              </a:lnSpc>
              <a:spcBef>
                <a:spcPts val="0"/>
              </a:spcBef>
            </a:pPr>
            <a:r>
              <a:rPr lang="en-US" sz="1900" b="0" dirty="0" err="1" smtClean="0"/>
              <a:t>SubNetwork</a:t>
            </a:r>
            <a:r>
              <a:rPr lang="en-US" sz="1900" b="0" dirty="0" smtClean="0"/>
              <a:t> </a:t>
            </a:r>
            <a:r>
              <a:rPr lang="en-US" sz="1900" b="0" dirty="0"/>
              <a:t>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smtClean="0"/>
              <a:t>Joint meetings and achievements with SOIS-APP (4 days)</a:t>
            </a:r>
          </a:p>
          <a:p>
            <a:pPr marL="1204913" lvl="2" indent="-290513">
              <a:lnSpc>
                <a:spcPct val="120000"/>
              </a:lnSpc>
              <a:spcBef>
                <a:spcPts val="0"/>
              </a:spcBef>
              <a:buClr>
                <a:srgbClr val="000000"/>
              </a:buClr>
              <a:buSzPct val="95000"/>
              <a:buFont typeface="ArialMT" charset="0"/>
              <a:buChar char="•"/>
            </a:pPr>
            <a:r>
              <a:rPr lang="en-US" sz="1900" b="0" dirty="0" smtClean="0"/>
              <a:t>Consensus on Packet Service book update material and outline </a:t>
            </a:r>
          </a:p>
          <a:p>
            <a:pPr marL="1204913" lvl="2" indent="-290513">
              <a:lnSpc>
                <a:spcPct val="120000"/>
              </a:lnSpc>
              <a:spcBef>
                <a:spcPts val="0"/>
              </a:spcBef>
              <a:buClr>
                <a:srgbClr val="000000"/>
              </a:buClr>
              <a:buSzPct val="95000"/>
              <a:buFont typeface="ArialMT" charset="0"/>
              <a:buChar char="•"/>
            </a:pPr>
            <a:r>
              <a:rPr lang="en-US" sz="1900" b="0" dirty="0" smtClean="0"/>
              <a:t>Vendor discussions on interfaces and tool chains for </a:t>
            </a:r>
            <a:r>
              <a:rPr lang="en-US" sz="1900" b="0" dirty="0" err="1" smtClean="0"/>
              <a:t>subnetwork</a:t>
            </a:r>
            <a:r>
              <a:rPr lang="en-US" sz="1900" b="0" dirty="0" smtClean="0"/>
              <a:t> configuration</a:t>
            </a:r>
          </a:p>
          <a:p>
            <a:pPr marL="1204913" lvl="2" indent="-290513">
              <a:lnSpc>
                <a:spcPct val="120000"/>
              </a:lnSpc>
              <a:spcBef>
                <a:spcPts val="0"/>
              </a:spcBef>
              <a:buClr>
                <a:srgbClr val="000000"/>
              </a:buClr>
              <a:buSzPct val="95000"/>
              <a:buFont typeface="ArialMT" charset="0"/>
              <a:buChar char="•"/>
            </a:pPr>
            <a:r>
              <a:rPr lang="en-US" sz="1900" b="0" dirty="0" smtClean="0"/>
              <a:t>Consensus to extend EDS to include </a:t>
            </a:r>
            <a:r>
              <a:rPr lang="en-US" sz="1900" b="0" dirty="0" err="1" smtClean="0"/>
              <a:t>subnetwork</a:t>
            </a:r>
            <a:r>
              <a:rPr lang="en-US" sz="1900" b="0" dirty="0" smtClean="0"/>
              <a:t> topology and timing </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Issues</a:t>
            </a:r>
          </a:p>
          <a:p>
            <a:pPr marL="1204913" lvl="2" indent="-290513">
              <a:lnSpc>
                <a:spcPct val="120000"/>
              </a:lnSpc>
              <a:spcBef>
                <a:spcPts val="0"/>
              </a:spcBef>
              <a:buClr>
                <a:srgbClr val="000000"/>
              </a:buClr>
              <a:buSzPct val="95000"/>
              <a:buFont typeface="ArialMT" charset="0"/>
              <a:buChar char="•"/>
            </a:pPr>
            <a:r>
              <a:rPr lang="en-US" sz="1900" b="0" dirty="0" smtClean="0"/>
              <a:t>Low funding in FY17 for </a:t>
            </a:r>
            <a:r>
              <a:rPr lang="en-US" sz="1900" b="0" dirty="0"/>
              <a:t>book editing and interoperability </a:t>
            </a:r>
            <a:r>
              <a:rPr lang="en-US" sz="1900" b="0" dirty="0" smtClean="0"/>
              <a:t>testing (Improves in FY18)</a:t>
            </a:r>
            <a:endParaRPr lang="en-US" sz="1900" b="0" dirty="0"/>
          </a:p>
          <a:p>
            <a:pPr defTabSz="914400">
              <a:lnSpc>
                <a:spcPct val="120000"/>
              </a:lnSpc>
              <a:spcBef>
                <a:spcPts val="0"/>
              </a:spcBef>
            </a:pPr>
            <a:r>
              <a:rPr lang="en-US" sz="1900" b="0" dirty="0" smtClean="0"/>
              <a:t>Wireless </a:t>
            </a:r>
            <a:r>
              <a:rPr lang="en-US" sz="1900" b="0" dirty="0"/>
              <a:t>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Completed 881.1-1-R-1 RFID Tag Encoding Blue </a:t>
            </a:r>
            <a:r>
              <a:rPr lang="en-US" sz="1900" b="0" dirty="0" smtClean="0"/>
              <a:t>Book. Ready to </a:t>
            </a:r>
            <a:r>
              <a:rPr lang="en-US" sz="1900" b="0" dirty="0"/>
              <a:t>submit for publication</a:t>
            </a:r>
          </a:p>
          <a:p>
            <a:pPr marL="1204913" lvl="2" indent="-290513">
              <a:lnSpc>
                <a:spcPct val="120000"/>
              </a:lnSpc>
              <a:spcBef>
                <a:spcPts val="0"/>
              </a:spcBef>
              <a:buClr>
                <a:srgbClr val="000000"/>
              </a:buClr>
              <a:buSzPct val="95000"/>
              <a:buFont typeface="ArialMT" charset="0"/>
              <a:buChar char="•"/>
            </a:pPr>
            <a:r>
              <a:rPr lang="en-US" sz="1900" b="0" dirty="0"/>
              <a:t>Identified Orange Book pertaining to NASA Exploration wireless network communications mission support as </a:t>
            </a:r>
            <a:r>
              <a:rPr lang="en-US" sz="1900" b="0" dirty="0" smtClean="0"/>
              <a:t>a proposed </a:t>
            </a:r>
            <a:r>
              <a:rPr lang="en-US" sz="1900" b="0" dirty="0"/>
              <a:t>new </a:t>
            </a:r>
            <a:r>
              <a:rPr lang="en-US" sz="1900" b="0" dirty="0" smtClean="0"/>
              <a:t>project (NASA will fund this effort)</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Unable to come to consensus for any new Blue Book project; Need participation from non-NASA </a:t>
            </a:r>
            <a:r>
              <a:rPr lang="en-US" sz="1900" b="0" dirty="0" smtClean="0"/>
              <a:t>agencies</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7681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smtClean="0"/>
              <a:t>SOIS </a:t>
            </a:r>
            <a:r>
              <a:rPr lang="en-US" sz="2400" dirty="0"/>
              <a:t>Area Executive </a:t>
            </a:r>
            <a:r>
              <a:rPr lang="en-US" sz="2400" b="1" dirty="0" smtClean="0"/>
              <a:t>Summary </a:t>
            </a:r>
            <a:endParaRPr lang="en-US" sz="1400"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462810"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a:t>SOIS Application Services WG Executive Summary </a:t>
            </a:r>
          </a:p>
        </p:txBody>
      </p:sp>
      <p:sp>
        <p:nvSpPr>
          <p:cNvPr id="9" name="AutoShape 2"/>
          <p:cNvSpPr>
            <a:spLocks/>
          </p:cNvSpPr>
          <p:nvPr/>
        </p:nvSpPr>
        <p:spPr bwMode="auto">
          <a:xfrm>
            <a:off x="154443" y="548625"/>
            <a:ext cx="848848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defTabSz="914400">
              <a:lnSpc>
                <a:spcPct val="120000"/>
              </a:lnSpc>
              <a:spcBef>
                <a:spcPts val="0"/>
              </a:spcBef>
            </a:pPr>
            <a:r>
              <a:rPr lang="en-US" sz="1400" dirty="0" smtClean="0"/>
              <a:t>Achievements for this meeting cycle:</a:t>
            </a:r>
            <a:endParaRPr lang="en-US" sz="1400" i="1" dirty="0" smtClean="0"/>
          </a:p>
          <a:p>
            <a:pPr marL="747713" lvl="1" indent="-290513">
              <a:lnSpc>
                <a:spcPct val="120000"/>
              </a:lnSpc>
              <a:spcBef>
                <a:spcPts val="0"/>
              </a:spcBef>
              <a:buClr>
                <a:srgbClr val="000000"/>
              </a:buClr>
              <a:buSzPct val="95000"/>
              <a:buFont typeface="ArialMT" charset="0"/>
              <a:buChar char="•"/>
            </a:pPr>
            <a:r>
              <a:rPr lang="en-US" sz="1400" b="0" dirty="0"/>
              <a:t>Consensus on updated SOIS layering diagram for overall SOIS architecture</a:t>
            </a:r>
          </a:p>
          <a:p>
            <a:pPr marL="747713" lvl="1" indent="-290513">
              <a:lnSpc>
                <a:spcPct val="120000"/>
              </a:lnSpc>
              <a:spcBef>
                <a:spcPts val="0"/>
              </a:spcBef>
              <a:buClr>
                <a:srgbClr val="000000"/>
              </a:buClr>
              <a:buSzPct val="95000"/>
              <a:buFont typeface="ArialMT" charset="0"/>
              <a:buChar char="•"/>
            </a:pPr>
            <a:r>
              <a:rPr lang="en-US" sz="1400" b="0" dirty="0" smtClean="0"/>
              <a:t>Created </a:t>
            </a:r>
            <a:r>
              <a:rPr lang="en-US" sz="1400" b="0" dirty="0"/>
              <a:t>SOIS and EDS overview green books outline, assignments and schedule</a:t>
            </a:r>
          </a:p>
          <a:p>
            <a:pPr marL="747713" lvl="1" indent="-290513" defTabSz="914400">
              <a:lnSpc>
                <a:spcPct val="120000"/>
              </a:lnSpc>
              <a:spcBef>
                <a:spcPts val="0"/>
              </a:spcBef>
              <a:buClr>
                <a:srgbClr val="000000"/>
              </a:buClr>
              <a:buSzPct val="95000"/>
              <a:buFont typeface="ArialMT" charset="0"/>
              <a:buChar char="•"/>
            </a:pPr>
            <a:r>
              <a:rPr lang="en-US" sz="1400" b="0" dirty="0" smtClean="0"/>
              <a:t>Mission </a:t>
            </a:r>
            <a:r>
              <a:rPr lang="en-US" sz="1400" b="0" dirty="0"/>
              <a:t>infusion </a:t>
            </a:r>
            <a:r>
              <a:rPr lang="en-US" sz="1400" b="0" dirty="0" smtClean="0"/>
              <a:t>plans </a:t>
            </a:r>
            <a:r>
              <a:rPr lang="en-US" sz="1400" b="0" dirty="0"/>
              <a:t>for </a:t>
            </a:r>
            <a:r>
              <a:rPr lang="en-US" sz="1400" b="0" dirty="0" smtClean="0"/>
              <a:t>SOIS EDS </a:t>
            </a:r>
            <a:r>
              <a:rPr lang="en-US" sz="1400" b="0" dirty="0"/>
              <a:t>and </a:t>
            </a:r>
            <a:r>
              <a:rPr lang="en-US" sz="1400" b="0" dirty="0" smtClean="0"/>
              <a:t>tooling</a:t>
            </a:r>
            <a:endParaRPr lang="en-US" sz="1400" b="0" dirty="0"/>
          </a:p>
          <a:p>
            <a:pPr marL="1204913" lvl="2" indent="-290513">
              <a:lnSpc>
                <a:spcPct val="120000"/>
              </a:lnSpc>
              <a:spcBef>
                <a:spcPts val="0"/>
              </a:spcBef>
              <a:buClr>
                <a:srgbClr val="000000"/>
              </a:buClr>
              <a:buSzPct val="95000"/>
              <a:buFont typeface="ArialMT" charset="0"/>
              <a:buChar char="•"/>
            </a:pPr>
            <a:r>
              <a:rPr lang="en-US" sz="1200" b="0" dirty="0" smtClean="0"/>
              <a:t>NASA projects cFS, WFIRST, PACE, AES, and others</a:t>
            </a:r>
            <a:endParaRPr lang="en-US" sz="1200" b="0" dirty="0"/>
          </a:p>
          <a:p>
            <a:pPr marL="1204913" lvl="2" indent="-290513">
              <a:lnSpc>
                <a:spcPct val="120000"/>
              </a:lnSpc>
              <a:spcBef>
                <a:spcPts val="0"/>
              </a:spcBef>
              <a:buClr>
                <a:srgbClr val="000000"/>
              </a:buClr>
              <a:buSzPct val="95000"/>
              <a:buFont typeface="ArialMT" charset="0"/>
              <a:buChar char="•"/>
            </a:pPr>
            <a:r>
              <a:rPr lang="en-US" sz="1200" b="0" dirty="0"/>
              <a:t>ESA study projects</a:t>
            </a:r>
          </a:p>
          <a:p>
            <a:pPr marL="747713" lvl="1" indent="-290513" defTabSz="914400">
              <a:lnSpc>
                <a:spcPct val="120000"/>
              </a:lnSpc>
              <a:spcBef>
                <a:spcPts val="0"/>
              </a:spcBef>
              <a:buClr>
                <a:srgbClr val="000000"/>
              </a:buClr>
              <a:buSzPct val="95000"/>
              <a:buFont typeface="ArialMT" charset="0"/>
              <a:buChar char="•"/>
            </a:pPr>
            <a:r>
              <a:rPr lang="en-US" sz="1400" b="0" dirty="0" smtClean="0"/>
              <a:t>Developed EDS </a:t>
            </a:r>
            <a:r>
              <a:rPr lang="en-US" sz="1400" b="0" dirty="0"/>
              <a:t>and DoT book </a:t>
            </a:r>
            <a:r>
              <a:rPr lang="en-US" sz="1400" b="0" dirty="0" smtClean="0"/>
              <a:t>interoperability test plans</a:t>
            </a:r>
          </a:p>
          <a:p>
            <a:pPr marL="742950" lvl="1" indent="-285750">
              <a:lnSpc>
                <a:spcPct val="120000"/>
              </a:lnSpc>
              <a:spcBef>
                <a:spcPts val="0"/>
              </a:spcBef>
              <a:buSzPct val="95000"/>
              <a:buFont typeface="Arial" panose="020B0604020202020204" pitchFamily="34" charset="0"/>
              <a:buChar char="•"/>
            </a:pPr>
            <a:r>
              <a:rPr lang="en-US" sz="1400" b="0" dirty="0">
                <a:sym typeface="Arial" pitchFamily="34" charset="0"/>
              </a:rPr>
              <a:t>Reported out on three completed ESA SOIS study projects </a:t>
            </a:r>
            <a:r>
              <a:rPr lang="en-US" sz="1400" b="0" dirty="0" smtClean="0">
                <a:sym typeface="Arial" pitchFamily="34" charset="0"/>
              </a:rPr>
              <a:t>(Validation of EDS use cases)</a:t>
            </a:r>
            <a:endParaRPr lang="en-US" sz="1400" b="0" dirty="0">
              <a:sym typeface="Arial" pitchFamily="34" charset="0"/>
            </a:endParaRPr>
          </a:p>
          <a:p>
            <a:pPr marL="1200150" lvl="2" indent="-285750">
              <a:lnSpc>
                <a:spcPct val="120000"/>
              </a:lnSpc>
              <a:spcBef>
                <a:spcPts val="0"/>
              </a:spcBef>
              <a:buSzPct val="95000"/>
              <a:buFont typeface="Arial" panose="020B0604020202020204" pitchFamily="34" charset="0"/>
              <a:buChar char="•"/>
            </a:pPr>
            <a:r>
              <a:rPr lang="en-US" sz="1200" b="0" dirty="0">
                <a:sym typeface="Arial" pitchFamily="34" charset="0"/>
              </a:rPr>
              <a:t>VERICOCOS STUDY – Verification of Computer-Controlled Systems</a:t>
            </a:r>
          </a:p>
          <a:p>
            <a:pPr marL="1200150" lvl="2" indent="-285750">
              <a:lnSpc>
                <a:spcPct val="120000"/>
              </a:lnSpc>
              <a:spcBef>
                <a:spcPts val="0"/>
              </a:spcBef>
              <a:buSzPct val="95000"/>
              <a:buFont typeface="Arial" panose="020B0604020202020204" pitchFamily="34" charset="0"/>
              <a:buChar char="•"/>
            </a:pPr>
            <a:r>
              <a:rPr lang="en-US" sz="1200" b="0" dirty="0">
                <a:sym typeface="Arial" pitchFamily="34" charset="0"/>
              </a:rPr>
              <a:t>Deploying </a:t>
            </a:r>
            <a:r>
              <a:rPr lang="en-US" sz="1200" b="0" dirty="0" smtClean="0">
                <a:sym typeface="Arial" pitchFamily="34" charset="0"/>
              </a:rPr>
              <a:t>Plug-n-Play (included using </a:t>
            </a:r>
            <a:r>
              <a:rPr lang="en-US" sz="1200" b="0" dirty="0">
                <a:sym typeface="Arial" pitchFamily="34" charset="0"/>
              </a:rPr>
              <a:t>Electronic Datasheet for </a:t>
            </a:r>
            <a:r>
              <a:rPr lang="en-US" sz="1200" b="0" dirty="0" smtClean="0">
                <a:sym typeface="Arial" pitchFamily="34" charset="0"/>
              </a:rPr>
              <a:t>testing)</a:t>
            </a:r>
            <a:endParaRPr lang="en-US" sz="1200" b="0" dirty="0">
              <a:sym typeface="Arial" pitchFamily="34" charset="0"/>
            </a:endParaRPr>
          </a:p>
          <a:p>
            <a:pPr marL="1200150" lvl="2" indent="-285750">
              <a:lnSpc>
                <a:spcPct val="120000"/>
              </a:lnSpc>
              <a:spcBef>
                <a:spcPts val="0"/>
              </a:spcBef>
              <a:buSzPct val="95000"/>
              <a:buFont typeface="Arial" panose="020B0604020202020204" pitchFamily="34" charset="0"/>
              <a:buChar char="•"/>
            </a:pPr>
            <a:r>
              <a:rPr lang="en-US" sz="1200" b="0" dirty="0">
                <a:sym typeface="Arial" pitchFamily="34" charset="0"/>
              </a:rPr>
              <a:t>Simulator </a:t>
            </a:r>
            <a:r>
              <a:rPr lang="en-US" sz="1200" b="0" dirty="0" smtClean="0">
                <a:sym typeface="Arial" pitchFamily="34" charset="0"/>
              </a:rPr>
              <a:t>IFV</a:t>
            </a:r>
          </a:p>
          <a:p>
            <a:pPr>
              <a:lnSpc>
                <a:spcPct val="120000"/>
              </a:lnSpc>
              <a:spcBef>
                <a:spcPts val="0"/>
              </a:spcBef>
              <a:buSzPct val="95000"/>
            </a:pPr>
            <a:r>
              <a:rPr lang="en-US" sz="1400" dirty="0" smtClean="0"/>
              <a:t>Working </a:t>
            </a:r>
            <a:r>
              <a:rPr lang="en-US" sz="1400" dirty="0"/>
              <a:t>Group </a:t>
            </a:r>
            <a:r>
              <a:rPr lang="en-US" sz="1400" dirty="0" smtClean="0"/>
              <a:t>Status:</a:t>
            </a:r>
            <a:endParaRPr lang="en-US" sz="1400" dirty="0">
              <a:latin typeface="Arial" pitchFamily="34" charset="0"/>
              <a:cs typeface="Arial" pitchFamily="34" charset="0"/>
              <a:sym typeface="Arial" pitchFamily="34" charset="0"/>
            </a:endParaRPr>
          </a:p>
          <a:p>
            <a:pPr marL="800100" lvl="1" indent="-342900">
              <a:lnSpc>
                <a:spcPct val="120000"/>
              </a:lnSpc>
              <a:spcBef>
                <a:spcPts val="0"/>
              </a:spcBef>
              <a:buClr>
                <a:srgbClr val="000000"/>
              </a:buClr>
              <a:buSzPct val="95000"/>
              <a:buFont typeface="Arial" panose="020B0604020202020204" pitchFamily="34" charset="0"/>
              <a:buChar char="•"/>
            </a:pPr>
            <a:r>
              <a:rPr lang="en-US" sz="1400" b="0" dirty="0" smtClean="0"/>
              <a:t>Updates to SOIS Green books going well</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smtClean="0"/>
              <a:t>All RIDS for last review incorporated in books</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smtClean="0"/>
              <a:t>Approach for 876.0 blue book interoperability testing created</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a:t>CAST Flight Software as a CCSDS Onboard Reference Architecture near </a:t>
            </a:r>
            <a:r>
              <a:rPr lang="en-US" sz="1400" b="0" dirty="0" smtClean="0"/>
              <a:t>complete</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a:t>Report on Analysis of CCSDS MAL and SOIS EDS </a:t>
            </a:r>
            <a:r>
              <a:rPr lang="en-US" sz="1400" b="0" dirty="0" smtClean="0"/>
              <a:t>Relationships completed</a:t>
            </a:r>
          </a:p>
          <a:p>
            <a:pPr marL="1257300" lvl="2" indent="-342900">
              <a:lnSpc>
                <a:spcPct val="120000"/>
              </a:lnSpc>
              <a:spcBef>
                <a:spcPts val="0"/>
              </a:spcBef>
              <a:buClr>
                <a:srgbClr val="000000"/>
              </a:buClr>
              <a:buSzPct val="95000"/>
              <a:buFont typeface="Arial" panose="020B0604020202020204" pitchFamily="34" charset="0"/>
              <a:buChar char="•"/>
            </a:pPr>
            <a:r>
              <a:rPr lang="en-US" sz="1400" b="0" dirty="0" smtClean="0"/>
              <a:t>Will be basis of new Yellow book of same name</a:t>
            </a:r>
          </a:p>
          <a:p>
            <a:pPr marL="800100" lvl="1" indent="-342900">
              <a:lnSpc>
                <a:spcPct val="120000"/>
              </a:lnSpc>
              <a:spcBef>
                <a:spcPts val="0"/>
              </a:spcBef>
              <a:buClr>
                <a:srgbClr val="000000"/>
              </a:buClr>
              <a:buSzPct val="95000"/>
              <a:buFont typeface="Arial" panose="020B0604020202020204" pitchFamily="34" charset="0"/>
              <a:buChar char="•"/>
            </a:pPr>
            <a:r>
              <a:rPr lang="en-US" sz="1400" b="0" dirty="0">
                <a:latin typeface="Arial" pitchFamily="34" charset="0"/>
                <a:cs typeface="Arial" pitchFamily="34" charset="0"/>
                <a:sym typeface="Arial" pitchFamily="34" charset="0"/>
              </a:rPr>
              <a:t>Proposed ESA </a:t>
            </a:r>
            <a:r>
              <a:rPr lang="en-US" sz="1400" b="0" dirty="0" smtClean="0">
                <a:latin typeface="Arial" pitchFamily="34" charset="0"/>
                <a:cs typeface="Arial" pitchFamily="34" charset="0"/>
                <a:sym typeface="Arial" pitchFamily="34" charset="0"/>
              </a:rPr>
              <a:t>Study: SAVOIR </a:t>
            </a:r>
            <a:r>
              <a:rPr lang="en-US" sz="1400" b="0" dirty="0">
                <a:latin typeface="Arial" pitchFamily="34" charset="0"/>
                <a:cs typeface="Arial" pitchFamily="34" charset="0"/>
                <a:sym typeface="Arial" pitchFamily="34" charset="0"/>
              </a:rPr>
              <a:t>EDS Definition (Dec FY2017 - spring FY2019</a:t>
            </a:r>
            <a:r>
              <a:rPr lang="en-US" sz="1400" b="0" dirty="0" smtClean="0">
                <a:latin typeface="Arial" pitchFamily="34" charset="0"/>
                <a:cs typeface="Arial" pitchFamily="34" charset="0"/>
                <a:sym typeface="Arial" pitchFamily="34" charset="0"/>
              </a:rPr>
              <a:t>)</a:t>
            </a:r>
            <a:endParaRPr lang="en-US" sz="1400" b="0" dirty="0"/>
          </a:p>
          <a:p>
            <a:pPr>
              <a:lnSpc>
                <a:spcPct val="120000"/>
              </a:lnSpc>
              <a:spcBef>
                <a:spcPts val="0"/>
              </a:spcBef>
              <a:buClr>
                <a:srgbClr val="000000"/>
              </a:buClr>
              <a:buSzPct val="95000"/>
            </a:pPr>
            <a:r>
              <a:rPr lang="en-US" sz="1400" dirty="0"/>
              <a:t>Interaction with other </a:t>
            </a:r>
            <a:r>
              <a:rPr lang="en-US" sz="1400" dirty="0" smtClean="0"/>
              <a:t>WGs:</a:t>
            </a:r>
            <a:endParaRPr lang="en-US" sz="1400" dirty="0"/>
          </a:p>
          <a:p>
            <a:pPr marL="628650" lvl="1" indent="-171450">
              <a:lnSpc>
                <a:spcPct val="120000"/>
              </a:lnSpc>
              <a:spcBef>
                <a:spcPts val="0"/>
              </a:spcBef>
              <a:buClr>
                <a:srgbClr val="000000"/>
              </a:buClr>
              <a:buSzPct val="95000"/>
              <a:buFont typeface="Arial" panose="020B0604020202020204" pitchFamily="34" charset="0"/>
              <a:buChar char="•"/>
            </a:pPr>
            <a:r>
              <a:rPr lang="en-US" sz="1400" b="0" dirty="0" smtClean="0"/>
              <a:t>Meeting </a:t>
            </a:r>
            <a:r>
              <a:rPr lang="en-US" sz="1400" b="0" dirty="0"/>
              <a:t>with SA and MOIMS working groups</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a:t>Presented SOIS architecture to SAWG </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a:t>SEA AD review of SOIS approach (Concurrence: SOIS is on “viable” path) </a:t>
            </a:r>
          </a:p>
          <a:p>
            <a:pPr>
              <a:lnSpc>
                <a:spcPct val="120000"/>
              </a:lnSpc>
              <a:spcBef>
                <a:spcPts val="0"/>
              </a:spcBef>
              <a:buClr>
                <a:srgbClr val="000000"/>
              </a:buClr>
              <a:buSzPct val="95000"/>
            </a:pPr>
            <a:endParaRPr lang="en-US" sz="1200" b="0" dirty="0" smtClean="0"/>
          </a:p>
          <a:p>
            <a:pPr lvl="1">
              <a:lnSpc>
                <a:spcPct val="120000"/>
              </a:lnSpc>
              <a:spcBef>
                <a:spcPts val="0"/>
              </a:spcBef>
              <a:buClr>
                <a:srgbClr val="000000"/>
              </a:buClr>
              <a:buSzPct val="95000"/>
            </a:pPr>
            <a:endParaRPr lang="en-US" sz="1400" b="0" dirty="0"/>
          </a:p>
        </p:txBody>
      </p:sp>
    </p:spTree>
    <p:extLst>
      <p:ext uri="{BB962C8B-B14F-4D97-AF65-F5344CB8AC3E}">
        <p14:creationId xmlns:p14="http://schemas.microsoft.com/office/powerpoint/2010/main" val="1647245630"/>
      </p:ext>
    </p:extLst>
  </p:cSld>
  <p:clrMapOvr>
    <a:masterClrMapping/>
  </p:clrMapOvr>
  <p:transition spd="slow"/>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501215"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a:t>SOIS </a:t>
            </a:r>
            <a:r>
              <a:rPr lang="en-US" sz="2400" dirty="0" smtClean="0"/>
              <a:t>Application Services WG </a:t>
            </a:r>
            <a:r>
              <a:rPr lang="en-US" sz="2400" dirty="0"/>
              <a:t>Executive </a:t>
            </a:r>
            <a:r>
              <a:rPr lang="en-US" sz="2400" b="1" dirty="0" smtClean="0"/>
              <a:t>Summary </a:t>
            </a:r>
            <a:endParaRPr lang="en-US" sz="1400"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dirty="0"/>
              <a:t>Problems and Issues</a:t>
            </a:r>
            <a:r>
              <a:rPr lang="en-US" sz="1800" b="0" dirty="0"/>
              <a:t>:</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a:t>CAST DAD was not able to attend due to US VISA issue and some agenda items could not be covered</a:t>
            </a:r>
          </a:p>
          <a:p>
            <a:pPr marL="628650" lvl="1" indent="-171450">
              <a:lnSpc>
                <a:spcPct val="120000"/>
              </a:lnSpc>
              <a:spcBef>
                <a:spcPts val="0"/>
              </a:spcBef>
              <a:buClr>
                <a:srgbClr val="000000"/>
              </a:buClr>
              <a:buSzPct val="95000"/>
              <a:buFont typeface="Arial" panose="020B0604020202020204" pitchFamily="34" charset="0"/>
              <a:buChar char="•"/>
            </a:pPr>
            <a:r>
              <a:rPr lang="en-US" sz="1400" b="0" dirty="0"/>
              <a:t>Minimal ESA FY17 funding, (Expect improvement in FY18 as part of study projects</a:t>
            </a:r>
            <a:r>
              <a:rPr lang="en-US" sz="1400" b="0" dirty="0" smtClean="0"/>
              <a:t>)</a:t>
            </a:r>
            <a:endParaRPr lang="en-US" sz="1400" b="0" dirty="0"/>
          </a:p>
          <a:p>
            <a:pPr>
              <a:lnSpc>
                <a:spcPct val="120000"/>
              </a:lnSpc>
              <a:spcBef>
                <a:spcPts val="0"/>
              </a:spcBef>
              <a:buClr>
                <a:srgbClr val="000000"/>
              </a:buClr>
              <a:buSzPct val="95000"/>
            </a:pPr>
            <a:r>
              <a:rPr lang="en-US" sz="1800" dirty="0" smtClean="0"/>
              <a:t>Resolutions agreed upon this meeting</a:t>
            </a:r>
            <a:r>
              <a:rPr lang="en-US" sz="1800" dirty="0"/>
              <a:t>:</a:t>
            </a:r>
            <a:r>
              <a:rPr lang="en-US" sz="1800" dirty="0" smtClean="0"/>
              <a:t>   </a:t>
            </a:r>
            <a:r>
              <a:rPr lang="en-US" sz="1800" b="0" dirty="0" smtClean="0"/>
              <a:t>None</a:t>
            </a:r>
            <a:endParaRPr lang="en-US" sz="1800" b="0" dirty="0"/>
          </a:p>
          <a:p>
            <a:pPr>
              <a:lnSpc>
                <a:spcPct val="120000"/>
              </a:lnSpc>
              <a:spcBef>
                <a:spcPts val="0"/>
              </a:spcBef>
              <a:buClr>
                <a:srgbClr val="000000"/>
              </a:buClr>
              <a:buSzPct val="95000"/>
            </a:pPr>
            <a:r>
              <a:rPr lang="en-US" sz="1800" dirty="0" smtClean="0"/>
              <a:t>Further Resolutions anticipated in the next 6 month:</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smtClean="0"/>
              <a:t>SOIS AD to submit Area Resolution to CCSDS Secretariat for Yellow Book “Report on Analysis of CCSDS MAL and SOIS EDS Relationships” publication</a:t>
            </a:r>
          </a:p>
          <a:p>
            <a:pPr defTabSz="914400">
              <a:lnSpc>
                <a:spcPct val="120000"/>
              </a:lnSpc>
              <a:spcBef>
                <a:spcPts val="0"/>
              </a:spcBef>
            </a:pPr>
            <a:r>
              <a:rPr lang="en-US" sz="1800" dirty="0" smtClean="0"/>
              <a:t>Planning (only approved Projects):</a:t>
            </a:r>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1069771706"/>
              </p:ext>
            </p:extLst>
          </p:nvPr>
        </p:nvGraphicFramePr>
        <p:xfrm>
          <a:off x="558186" y="3409797"/>
          <a:ext cx="8065050" cy="2739390"/>
        </p:xfrm>
        <a:graphic>
          <a:graphicData uri="http://schemas.openxmlformats.org/drawingml/2006/table">
            <a:tbl>
              <a:tblPr>
                <a:tableStyleId>{5C22544A-7EE6-4342-B048-85BDC9FD1C3A}</a:tableStyleId>
              </a:tblPr>
              <a:tblGrid>
                <a:gridCol w="849345"/>
                <a:gridCol w="609600"/>
                <a:gridCol w="2463800"/>
                <a:gridCol w="2452485"/>
                <a:gridCol w="1689820"/>
              </a:tblGrid>
              <a:tr h="0">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39704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u="none" strike="noStrike" dirty="0" smtClean="0">
                          <a:solidFill>
                            <a:schemeClr val="bg1"/>
                          </a:solidFill>
                          <a:effectLst/>
                        </a:rPr>
                        <a:t>SOIS APP</a:t>
                      </a:r>
                      <a:endParaRPr lang="en-GB" sz="1100" b="0" i="0" u="none" strike="noStrike" dirty="0" smtClean="0">
                        <a:solidFill>
                          <a:schemeClr val="bg1"/>
                        </a:solidFill>
                        <a:effectLst/>
                        <a:latin typeface="Calibri"/>
                      </a:endParaRPr>
                    </a:p>
                    <a:p>
                      <a:pPr algn="ctr" fontAlgn="t"/>
                      <a:endParaRPr lang="en-GB" sz="1100" b="0" i="0" u="none" strike="noStrike" dirty="0">
                        <a:solidFill>
                          <a:schemeClr val="bg1"/>
                        </a:solidFill>
                        <a:effectLst/>
                        <a:latin typeface="Calibri"/>
                      </a:endParaRPr>
                    </a:p>
                  </a:txBody>
                  <a:tcPr marL="9525" marR="9525" marT="9525" marB="0">
                    <a:solidFill>
                      <a:srgbClr val="E814F5"/>
                    </a:solidFill>
                  </a:tcPr>
                </a:tc>
                <a:tc>
                  <a:txBody>
                    <a:bodyPr/>
                    <a:lstStyle/>
                    <a:p>
                      <a:pPr algn="ctr" fontAlgn="t"/>
                      <a:r>
                        <a:rPr lang="en-GB" sz="1100" u="none" strike="noStrike" dirty="0" smtClean="0">
                          <a:solidFill>
                            <a:schemeClr val="bg1"/>
                          </a:solidFill>
                          <a:effectLst/>
                        </a:rPr>
                        <a:t>876.1</a:t>
                      </a:r>
                      <a:endParaRPr lang="en-GB" sz="1100" b="1" i="0" u="none" strike="noStrike" dirty="0">
                        <a:solidFill>
                          <a:schemeClr val="bg1"/>
                        </a:solidFill>
                        <a:effectLst/>
                        <a:latin typeface="Calibri"/>
                      </a:endParaRPr>
                    </a:p>
                  </a:txBody>
                  <a:tcPr marL="9525" marR="9525" marT="9525" marB="0">
                    <a:solidFill>
                      <a:srgbClr val="E814F5"/>
                    </a:solidFill>
                  </a:tcPr>
                </a:tc>
                <a:tc>
                  <a:txBody>
                    <a:bodyPr/>
                    <a:lstStyle/>
                    <a:p>
                      <a:pPr algn="l" fontAlgn="t"/>
                      <a:r>
                        <a:rPr lang="en-US" sz="1100" u="none" strike="noStrike" dirty="0" smtClean="0">
                          <a:solidFill>
                            <a:schemeClr val="bg1"/>
                          </a:solidFill>
                          <a:effectLst/>
                        </a:rPr>
                        <a:t>Specification for Dictionary of Terms for Electronic Data Sheets for Onboard Components</a:t>
                      </a:r>
                      <a:endParaRPr lang="en-US" sz="1100" u="none" strike="noStrike" dirty="0">
                        <a:solidFill>
                          <a:schemeClr val="bg1"/>
                        </a:solidFill>
                        <a:effectLst/>
                      </a:endParaRPr>
                    </a:p>
                  </a:txBody>
                  <a:tcPr marL="9525" marR="9525" marT="9525" marB="0">
                    <a:solidFill>
                      <a:srgbClr val="E814F5"/>
                    </a:solidFill>
                  </a:tcPr>
                </a:tc>
                <a:tc>
                  <a:txBody>
                    <a:bodyPr/>
                    <a:lstStyle/>
                    <a:p>
                      <a:pPr algn="l" fontAlgn="t"/>
                      <a:r>
                        <a:rPr lang="en-US" sz="1100" u="none" strike="noStrike" dirty="0" smtClean="0">
                          <a:solidFill>
                            <a:schemeClr val="bg1"/>
                          </a:solidFill>
                          <a:effectLst/>
                        </a:rPr>
                        <a:t>All RIDs from second review </a:t>
                      </a:r>
                      <a:r>
                        <a:rPr lang="en-US" sz="1100" u="none" strike="noStrike" dirty="0" err="1" smtClean="0">
                          <a:solidFill>
                            <a:schemeClr val="bg1"/>
                          </a:solidFill>
                          <a:effectLst/>
                        </a:rPr>
                        <a:t>dispositioned</a:t>
                      </a:r>
                      <a:r>
                        <a:rPr lang="en-US" sz="1100" u="none" strike="noStrike" dirty="0" smtClean="0">
                          <a:solidFill>
                            <a:schemeClr val="bg1"/>
                          </a:solidFill>
                          <a:effectLst/>
                        </a:rPr>
                        <a:t> and book updates complete</a:t>
                      </a:r>
                      <a:endParaRPr lang="en-US" sz="1100" u="none" strike="noStrike" dirty="0">
                        <a:solidFill>
                          <a:schemeClr val="bg1"/>
                        </a:solidFill>
                        <a:effectLst/>
                      </a:endParaRPr>
                    </a:p>
                  </a:txBody>
                  <a:tcPr marL="9525" marR="9525" marT="9525" marB="0">
                    <a:solidFill>
                      <a:srgbClr val="E814F5"/>
                    </a:solidFill>
                  </a:tcPr>
                </a:tc>
                <a:tc>
                  <a:txBody>
                    <a:bodyPr/>
                    <a:lstStyle/>
                    <a:p>
                      <a:pPr algn="l" fontAlgn="t"/>
                      <a:r>
                        <a:rPr lang="en-GB" sz="1100" u="none" strike="noStrike" dirty="0">
                          <a:solidFill>
                            <a:schemeClr val="bg1"/>
                          </a:solidFill>
                          <a:effectLst/>
                        </a:rPr>
                        <a:t>Start date    </a:t>
                      </a:r>
                      <a:r>
                        <a:rPr lang="en-GB" sz="1100" u="none" strike="noStrike" dirty="0" err="1">
                          <a:solidFill>
                            <a:schemeClr val="bg1"/>
                          </a:solidFill>
                          <a:effectLst/>
                        </a:rPr>
                        <a:t>dd</a:t>
                      </a:r>
                      <a:r>
                        <a:rPr lang="en-GB" sz="1100" u="none" strike="noStrike" dirty="0">
                          <a:solidFill>
                            <a:schemeClr val="bg1"/>
                          </a:solidFill>
                          <a:effectLst/>
                        </a:rPr>
                        <a:t>/mm/year</a:t>
                      </a:r>
                      <a:br>
                        <a:rPr lang="en-GB" sz="1100" u="none" strike="noStrike" dirty="0">
                          <a:solidFill>
                            <a:schemeClr val="bg1"/>
                          </a:solidFill>
                          <a:effectLst/>
                        </a:rPr>
                      </a:br>
                      <a:r>
                        <a:rPr lang="en-GB" sz="1100" u="none" strike="noStrike" dirty="0">
                          <a:solidFill>
                            <a:schemeClr val="bg1"/>
                          </a:solidFill>
                          <a:effectLst/>
                        </a:rPr>
                        <a:t>End date      </a:t>
                      </a:r>
                      <a:r>
                        <a:rPr lang="en-GB" sz="1100" u="none" strike="noStrike" dirty="0" smtClean="0">
                          <a:solidFill>
                            <a:schemeClr val="bg1"/>
                          </a:solidFill>
                          <a:effectLst/>
                        </a:rPr>
                        <a:t>06/15/2018</a:t>
                      </a:r>
                      <a:endParaRPr lang="en-GB" sz="1100" b="0" i="0" u="none" strike="noStrike" dirty="0">
                        <a:solidFill>
                          <a:schemeClr val="bg1"/>
                        </a:solidFill>
                        <a:effectLst/>
                        <a:latin typeface="Calibri"/>
                      </a:endParaRPr>
                    </a:p>
                  </a:txBody>
                  <a:tcPr marL="9525" marR="9525" marT="9525" marB="0">
                    <a:solidFill>
                      <a:srgbClr val="E814F5"/>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u="none" strike="noStrike" dirty="0" smtClean="0">
                          <a:solidFill>
                            <a:schemeClr val="bg1"/>
                          </a:solidFill>
                          <a:effectLst/>
                        </a:rPr>
                        <a:t>870.1</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l" fontAlgn="t"/>
                      <a:r>
                        <a:rPr lang="en-US" sz="1100" u="none" strike="noStrike" dirty="0" smtClean="0">
                          <a:solidFill>
                            <a:schemeClr val="bg1"/>
                          </a:solidFill>
                          <a:effectLst/>
                        </a:rPr>
                        <a:t>Electronic Data Sheets and Common Dictionary of Terms - Overview and Rationale</a:t>
                      </a:r>
                    </a:p>
                  </a:txBody>
                  <a:tcPr marL="9525" marR="9525" marT="9525" marB="0">
                    <a:solidFill>
                      <a:schemeClr val="accent2"/>
                    </a:solidFill>
                  </a:tcPr>
                </a:tc>
                <a:tc>
                  <a:txBody>
                    <a:bodyPr/>
                    <a:lstStyle/>
                    <a:p>
                      <a:pPr algn="l" fontAlgn="t"/>
                      <a:r>
                        <a:rPr lang="en-US" sz="1100" u="none" strike="noStrike" dirty="0" smtClean="0">
                          <a:solidFill>
                            <a:schemeClr val="bg1"/>
                          </a:solidFill>
                          <a:effectLst/>
                        </a:rPr>
                        <a:t>Draft being updated with user's guide information</a:t>
                      </a:r>
                      <a:endParaRPr lang="en-US" sz="1100" u="none" strike="noStrike" dirty="0">
                        <a:solidFill>
                          <a:schemeClr val="bg1"/>
                        </a:solidFill>
                        <a:effectLst/>
                      </a:endParaRPr>
                    </a:p>
                  </a:txBody>
                  <a:tcPr marL="9525" marR="9525" marT="9525" marB="0">
                    <a:solidFill>
                      <a:schemeClr val="accent2"/>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05/02/2014</a:t>
                      </a:r>
                      <a:br>
                        <a:rPr lang="en-GB" sz="1100" u="none" strike="noStrike" dirty="0" smtClean="0">
                          <a:solidFill>
                            <a:schemeClr val="bg1"/>
                          </a:solidFill>
                          <a:effectLst/>
                        </a:rPr>
                      </a:br>
                      <a:r>
                        <a:rPr lang="en-GB" sz="1100" u="none" strike="noStrike" dirty="0" smtClean="0">
                          <a:solidFill>
                            <a:schemeClr val="bg1"/>
                          </a:solidFill>
                          <a:effectLst/>
                        </a:rPr>
                        <a:t>End </a:t>
                      </a:r>
                      <a:r>
                        <a:rPr lang="en-GB" sz="1100" u="none" strike="noStrike" dirty="0">
                          <a:solidFill>
                            <a:schemeClr val="bg1"/>
                          </a:solidFill>
                          <a:effectLst/>
                        </a:rPr>
                        <a:t>date      </a:t>
                      </a:r>
                      <a:r>
                        <a:rPr lang="en-GB" sz="1100" u="none" strike="noStrike" dirty="0" smtClean="0">
                          <a:solidFill>
                            <a:schemeClr val="bg1"/>
                          </a:solidFill>
                          <a:effectLst/>
                        </a:rPr>
                        <a:t>08/15/2017</a:t>
                      </a:r>
                      <a:endParaRPr lang="en-GB" sz="1100" b="0" i="0" u="none" strike="noStrike" dirty="0">
                        <a:solidFill>
                          <a:schemeClr val="bg1"/>
                        </a:solidFill>
                        <a:effectLst/>
                        <a:latin typeface="Calibri"/>
                      </a:endParaRPr>
                    </a:p>
                  </a:txBody>
                  <a:tcPr marL="9525" marR="9525" marT="9525" marB="0">
                    <a:solidFill>
                      <a:schemeClr val="accent2"/>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ctr" fontAlgn="t"/>
                      <a:r>
                        <a:rPr lang="en-GB" sz="1100" u="none" strike="noStrike" dirty="0" smtClean="0">
                          <a:solidFill>
                            <a:schemeClr val="bg1"/>
                          </a:solidFill>
                          <a:effectLst/>
                        </a:rPr>
                        <a:t>876.0</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US" sz="1100" u="none" strike="noStrike" dirty="0" smtClean="0">
                          <a:solidFill>
                            <a:schemeClr val="bg1"/>
                          </a:solidFill>
                          <a:effectLst/>
                          <a:latin typeface="+mn-lt"/>
                        </a:rPr>
                        <a:t>XML Specification for Electronic Data Sheets for Onboard Devices and Software Components</a:t>
                      </a:r>
                      <a:endParaRPr lang="en-US" sz="1100" u="none" strike="noStrike" dirty="0">
                        <a:solidFill>
                          <a:schemeClr val="bg1"/>
                        </a:solidFill>
                        <a:effectLst/>
                        <a:latin typeface="+mn-lt"/>
                      </a:endParaRPr>
                    </a:p>
                  </a:txBody>
                  <a:tcPr marL="9525" marR="9525" marT="9525" marB="0">
                    <a:solidFill>
                      <a:srgbClr val="000099"/>
                    </a:solidFill>
                  </a:tcPr>
                </a:tc>
                <a:tc>
                  <a:txBody>
                    <a:bodyPr/>
                    <a:lstStyle/>
                    <a:p>
                      <a:pPr algn="l" fontAlgn="t"/>
                      <a:r>
                        <a:rPr lang="en-GB" sz="1100" u="none" strike="noStrike" dirty="0" smtClean="0">
                          <a:solidFill>
                            <a:schemeClr val="bg1"/>
                          </a:solidFill>
                          <a:effectLst/>
                          <a:latin typeface="+mn-lt"/>
                        </a:rPr>
                        <a:t>Book complete but awaiting interoperability testing, </a:t>
                      </a:r>
                      <a:r>
                        <a:rPr lang="en-GB" sz="1100" b="0" i="0" u="none" strike="noStrike" dirty="0" smtClean="0">
                          <a:solidFill>
                            <a:schemeClr val="bg1"/>
                          </a:solidFill>
                          <a:effectLst/>
                          <a:latin typeface="+mn-lt"/>
                        </a:rPr>
                        <a:t>ESA</a:t>
                      </a:r>
                      <a:r>
                        <a:rPr lang="en-GB" sz="1100" b="0" i="0" u="none" strike="noStrike" baseline="0" dirty="0" smtClean="0">
                          <a:solidFill>
                            <a:schemeClr val="bg1"/>
                          </a:solidFill>
                          <a:effectLst/>
                          <a:latin typeface="+mn-lt"/>
                        </a:rPr>
                        <a:t> resources not available until FY18</a:t>
                      </a:r>
                      <a:endParaRPr lang="en-GB" sz="1100" b="0" i="0" u="none" strike="noStrike" dirty="0">
                        <a:solidFill>
                          <a:schemeClr val="bg1"/>
                        </a:solidFill>
                        <a:effectLst/>
                        <a:latin typeface="+mn-lt"/>
                      </a:endParaRPr>
                    </a:p>
                  </a:txBody>
                  <a:tcPr marL="9525" marR="9525" marT="9525" marB="0">
                    <a:solidFill>
                      <a:srgbClr val="000099"/>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09/01/2012</a:t>
                      </a:r>
                    </a:p>
                    <a:p>
                      <a:pPr algn="l" fontAlgn="t"/>
                      <a:r>
                        <a:rPr lang="en-GB" sz="1100" u="none" strike="noStrike" dirty="0" smtClean="0">
                          <a:solidFill>
                            <a:schemeClr val="bg1"/>
                          </a:solidFill>
                          <a:effectLst/>
                        </a:rPr>
                        <a:t>End </a:t>
                      </a:r>
                      <a:r>
                        <a:rPr lang="en-GB" sz="1100" u="none" strike="noStrike" dirty="0">
                          <a:solidFill>
                            <a:schemeClr val="bg1"/>
                          </a:solidFill>
                          <a:effectLst/>
                        </a:rPr>
                        <a:t>date      </a:t>
                      </a:r>
                      <a:r>
                        <a:rPr lang="en-GB" sz="1100" u="none" strike="noStrike" dirty="0" smtClean="0">
                          <a:solidFill>
                            <a:schemeClr val="bg1"/>
                          </a:solidFill>
                          <a:effectLst/>
                        </a:rPr>
                        <a:t>06/15/2018</a:t>
                      </a:r>
                      <a:endParaRPr lang="en-GB" sz="1100" b="0" i="0" u="none" strike="noStrike" dirty="0">
                        <a:solidFill>
                          <a:schemeClr val="bg1"/>
                        </a:solidFill>
                        <a:effectLst/>
                        <a:latin typeface="Calibri"/>
                      </a:endParaRPr>
                    </a:p>
                  </a:txBody>
                  <a:tcPr marL="9525" marR="9525" marT="9525" marB="0">
                    <a:solidFill>
                      <a:srgbClr val="000099"/>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FF9900"/>
                    </a:solidFill>
                  </a:tcPr>
                </a:tc>
                <a:tc>
                  <a:txBody>
                    <a:bodyPr/>
                    <a:lstStyle/>
                    <a:p>
                      <a:pPr algn="ctr" fontAlgn="t"/>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US" sz="1100" u="none" strike="noStrike" dirty="0" smtClean="0">
                          <a:effectLst/>
                        </a:rPr>
                        <a:t>CAST Flight Software as a CCSDS Onboard Reference Architecture</a:t>
                      </a:r>
                      <a:endParaRPr lang="en-US" sz="1100" u="none" strike="noStrike" dirty="0">
                        <a:effectLst/>
                      </a:endParaRPr>
                    </a:p>
                  </a:txBody>
                  <a:tcPr marL="9525" marR="9525" marT="9525" marB="0">
                    <a:solidFill>
                      <a:srgbClr val="FF9900"/>
                    </a:solidFill>
                  </a:tcPr>
                </a:tc>
                <a:tc>
                  <a:txBody>
                    <a:bodyPr/>
                    <a:lstStyle/>
                    <a:p>
                      <a:pPr algn="l" fontAlgn="t"/>
                      <a:r>
                        <a:rPr lang="en-GB" sz="1100" u="none" strike="noStrike" dirty="0" smtClean="0">
                          <a:effectLst/>
                        </a:rPr>
                        <a:t>2</a:t>
                      </a:r>
                      <a:r>
                        <a:rPr lang="en-GB" sz="1100" u="none" strike="noStrike" baseline="30000" dirty="0" smtClean="0">
                          <a:effectLst/>
                        </a:rPr>
                        <a:t>nd</a:t>
                      </a:r>
                      <a:r>
                        <a:rPr lang="en-GB" sz="1100" u="none" strike="noStrike" dirty="0" smtClean="0">
                          <a:effectLst/>
                        </a:rPr>
                        <a:t> Draft</a:t>
                      </a:r>
                      <a:r>
                        <a:rPr lang="en-GB" sz="1100" u="none" strike="noStrike" baseline="0" dirty="0" smtClean="0">
                          <a:effectLst/>
                        </a:rPr>
                        <a:t> complete and in review within WG</a:t>
                      </a:r>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GB" sz="1100" u="none" strike="noStrike" dirty="0">
                          <a:effectLst/>
                        </a:rPr>
                        <a:t>Start date    </a:t>
                      </a:r>
                      <a:r>
                        <a:rPr lang="en-GB" sz="1100" u="none" strike="noStrike" dirty="0" smtClean="0">
                          <a:effectLst/>
                        </a:rPr>
                        <a:t>01/04/2016</a:t>
                      </a:r>
                    </a:p>
                    <a:p>
                      <a:pPr algn="l" fontAlgn="t"/>
                      <a:r>
                        <a:rPr lang="en-GB" sz="1100" u="none" strike="noStrike" dirty="0" smtClean="0">
                          <a:effectLst/>
                        </a:rPr>
                        <a:t>End </a:t>
                      </a:r>
                      <a:r>
                        <a:rPr lang="en-GB" sz="1100" u="none" strike="noStrike" dirty="0">
                          <a:effectLst/>
                        </a:rPr>
                        <a:t>date      </a:t>
                      </a:r>
                      <a:r>
                        <a:rPr lang="en-GB" sz="1100" u="none" strike="noStrike" dirty="0" smtClean="0">
                          <a:effectLst/>
                        </a:rPr>
                        <a:t>15/08/2017</a:t>
                      </a:r>
                      <a:endParaRPr lang="en-GB" sz="1100" b="0" i="0" u="none" strike="noStrike" dirty="0">
                        <a:solidFill>
                          <a:srgbClr val="000000"/>
                        </a:solidFill>
                        <a:effectLst/>
                        <a:latin typeface="Calibri"/>
                      </a:endParaRPr>
                    </a:p>
                  </a:txBody>
                  <a:tcPr marL="9525" marR="9525" marT="9525" marB="0">
                    <a:solidFill>
                      <a:srgbClr val="FF9900"/>
                    </a:solidFill>
                  </a:tcPr>
                </a:tc>
              </a:tr>
              <a:tr h="203486">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FF9900"/>
                    </a:solidFill>
                  </a:tcPr>
                </a:tc>
                <a:tc>
                  <a:txBody>
                    <a:bodyPr/>
                    <a:lstStyle/>
                    <a:p>
                      <a:pPr algn="ctr" fontAlgn="t"/>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US" sz="1100" u="none" strike="noStrike" dirty="0" smtClean="0">
                          <a:effectLst/>
                        </a:rPr>
                        <a:t>NASA core Flight System (cFS) as a CCSDS Onboard Reference Architecture</a:t>
                      </a:r>
                      <a:endParaRPr lang="en-US" sz="1100" u="none" strike="noStrike" dirty="0">
                        <a:effectLst/>
                      </a:endParaRPr>
                    </a:p>
                  </a:txBody>
                  <a:tcPr marL="9525" marR="9525" marT="9525" marB="0">
                    <a:solidFill>
                      <a:srgbClr val="FF9900"/>
                    </a:solidFill>
                  </a:tcPr>
                </a:tc>
                <a:tc>
                  <a:txBody>
                    <a:bodyPr/>
                    <a:lstStyle/>
                    <a:p>
                      <a:pPr algn="l" fontAlgn="t"/>
                      <a:r>
                        <a:rPr lang="en-GB" sz="1100" u="none" strike="noStrike" dirty="0" smtClean="0">
                          <a:effectLst/>
                        </a:rPr>
                        <a:t>On-going,</a:t>
                      </a:r>
                      <a:r>
                        <a:rPr lang="en-GB" sz="1100" u="none" strike="noStrike" baseline="0" dirty="0" smtClean="0">
                          <a:effectLst/>
                        </a:rPr>
                        <a:t> but slow progress due to resource availability</a:t>
                      </a:r>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GB" sz="1100" u="none" strike="noStrike" dirty="0">
                          <a:effectLst/>
                        </a:rPr>
                        <a:t>Start date    </a:t>
                      </a:r>
                      <a:r>
                        <a:rPr lang="en-GB" sz="1100" u="none" strike="noStrike" dirty="0" smtClean="0">
                          <a:effectLst/>
                        </a:rPr>
                        <a:t>04/01/2016</a:t>
                      </a:r>
                      <a:r>
                        <a:rPr lang="en-GB" sz="1100" u="none" strike="noStrike" dirty="0">
                          <a:effectLst/>
                        </a:rPr>
                        <a:t/>
                      </a:r>
                      <a:br>
                        <a:rPr lang="en-GB" sz="1100" u="none" strike="noStrike" dirty="0">
                          <a:effectLst/>
                        </a:rPr>
                      </a:br>
                      <a:r>
                        <a:rPr lang="en-GB" sz="1100" u="none" strike="noStrike" dirty="0">
                          <a:effectLst/>
                        </a:rPr>
                        <a:t>End date      </a:t>
                      </a:r>
                      <a:r>
                        <a:rPr lang="en-GB" sz="1100" u="none" strike="noStrike" dirty="0" smtClean="0">
                          <a:effectLst/>
                        </a:rPr>
                        <a:t>03/15/2018</a:t>
                      </a:r>
                      <a:endParaRPr lang="en-GB" sz="1100" b="0" i="0" u="none" strike="noStrike" dirty="0">
                        <a:solidFill>
                          <a:srgbClr val="000000"/>
                        </a:solidFill>
                        <a:effectLst/>
                        <a:latin typeface="Calibri"/>
                      </a:endParaRPr>
                    </a:p>
                  </a:txBody>
                  <a:tcPr marL="9525" marR="9525" marT="9525" marB="0">
                    <a:solidFill>
                      <a:srgbClr val="FF9900"/>
                    </a:solidFill>
                  </a:tcPr>
                </a:tc>
              </a:tr>
            </a:tbl>
          </a:graphicData>
        </a:graphic>
      </p:graphicFrame>
    </p:spTree>
    <p:extLst>
      <p:ext uri="{BB962C8B-B14F-4D97-AF65-F5344CB8AC3E}">
        <p14:creationId xmlns:p14="http://schemas.microsoft.com/office/powerpoint/2010/main" val="1902680302"/>
      </p:ext>
    </p:extLst>
  </p:cSld>
  <p:clrMapOvr>
    <a:masterClrMapping/>
  </p:clrMapOvr>
  <p:transition spd="slow"/>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SOIS Wireless WG Executive Summary </a:t>
            </a:r>
            <a:endParaRPr lang="en-US" dirty="0"/>
          </a:p>
        </p:txBody>
      </p:sp>
      <p:sp>
        <p:nvSpPr>
          <p:cNvPr id="9" name="AutoShape 2"/>
          <p:cNvSpPr>
            <a:spLocks/>
          </p:cNvSpPr>
          <p:nvPr/>
        </p:nvSpPr>
        <p:spPr bwMode="auto">
          <a:xfrm>
            <a:off x="59441"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747713" lvl="1" indent="-290513" defTabSz="914400">
              <a:lnSpc>
                <a:spcPct val="120000"/>
              </a:lnSpc>
              <a:spcBef>
                <a:spcPts val="0"/>
              </a:spcBef>
              <a:buClr>
                <a:srgbClr val="000000"/>
              </a:buClr>
              <a:buSzPct val="95000"/>
              <a:buFont typeface="ArialMT" charset="0"/>
              <a:buChar char="•"/>
            </a:pPr>
            <a:r>
              <a:rPr lang="en-US" sz="1900" b="0" dirty="0"/>
              <a:t>Complete 881.1-1-R-1 RFID Tag Encoding Blue Book and submit for publication</a:t>
            </a:r>
          </a:p>
          <a:p>
            <a:pPr marL="747713" lvl="1" indent="-290513" defTabSz="914400">
              <a:lnSpc>
                <a:spcPct val="120000"/>
              </a:lnSpc>
              <a:spcBef>
                <a:spcPts val="0"/>
              </a:spcBef>
              <a:buClr>
                <a:srgbClr val="000000"/>
              </a:buClr>
              <a:buSzPct val="95000"/>
              <a:buFont typeface="ArialMT" charset="0"/>
              <a:buChar char="•"/>
            </a:pPr>
            <a:r>
              <a:rPr lang="en-US" sz="1900" b="0" dirty="0" smtClean="0"/>
              <a:t>Assessed </a:t>
            </a:r>
            <a:r>
              <a:rPr lang="en-US" sz="1900" b="0" dirty="0"/>
              <a:t>agency interest and resources for </a:t>
            </a:r>
            <a:r>
              <a:rPr lang="en-US" sz="1900" b="0" dirty="0" smtClean="0"/>
              <a:t>future </a:t>
            </a:r>
            <a:r>
              <a:rPr lang="en-US" sz="1900" b="0" dirty="0"/>
              <a:t>normative books </a:t>
            </a:r>
            <a:endParaRPr lang="en-US" sz="1900" b="0" dirty="0" smtClean="0"/>
          </a:p>
          <a:p>
            <a:pPr marL="747713" lvl="1" indent="-290513" defTabSz="914400">
              <a:lnSpc>
                <a:spcPct val="120000"/>
              </a:lnSpc>
              <a:spcBef>
                <a:spcPts val="0"/>
              </a:spcBef>
              <a:buClr>
                <a:srgbClr val="000000"/>
              </a:buClr>
              <a:buSzPct val="95000"/>
              <a:buFont typeface="ArialMT" charset="0"/>
              <a:buChar char="•"/>
            </a:pPr>
            <a:r>
              <a:rPr lang="en-US" sz="1900" b="0" dirty="0" smtClean="0"/>
              <a:t>Identified </a:t>
            </a:r>
            <a:r>
              <a:rPr lang="en-US" sz="1900" b="0" dirty="0"/>
              <a:t>Orange Book pertaining to NASA Exploration wireless network communications mission support as proposed new </a:t>
            </a:r>
            <a:r>
              <a:rPr lang="en-US" sz="1900" b="0" dirty="0" smtClean="0"/>
              <a:t>project</a:t>
            </a:r>
            <a:endParaRPr lang="en-US" sz="1900" b="0" dirty="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881.1-1-R-1 RFID Tag Encoding Interoperability Testing COMPLETE, PICS COMPLETE; Request SOIS AD to submit Area Resolution to CCSDS Secretariat for publication</a:t>
            </a:r>
          </a:p>
          <a:p>
            <a:pPr lvl="1">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r>
              <a:rPr lang="en-US" sz="1800" b="0" dirty="0" smtClean="0"/>
              <a:t>Interaction </a:t>
            </a:r>
            <a:r>
              <a:rPr lang="en-US" sz="18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 Met with SIS-MIA to discuss video streaming over wireless data links requirements</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Unable to come to consensus for any new Blue Book project; Need participation from non-NASA agencies</a:t>
            </a:r>
          </a:p>
          <a:p>
            <a:pPr lvl="1">
              <a:lnSpc>
                <a:spcPct val="120000"/>
              </a:lnSpc>
              <a:spcBef>
                <a:spcPts val="0"/>
              </a:spcBef>
              <a:buClr>
                <a:srgbClr val="000000"/>
              </a:buClr>
              <a:buSzPct val="95000"/>
            </a:pPr>
            <a:endParaRPr lang="en-US" sz="1900" b="0" dirty="0"/>
          </a:p>
        </p:txBody>
      </p:sp>
    </p:spTree>
    <p:extLst>
      <p:ext uri="{BB962C8B-B14F-4D97-AF65-F5344CB8AC3E}">
        <p14:creationId xmlns:p14="http://schemas.microsoft.com/office/powerpoint/2010/main" val="4178537926"/>
      </p:ext>
    </p:extLst>
  </p:cSld>
  <p:clrMapOvr>
    <a:masterClrMapping/>
  </p:clrMapOvr>
  <p:transition spd="slow"/>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SOIS Wireless </a:t>
            </a:r>
            <a:r>
              <a:rPr lang="en-US" sz="2800" dirty="0" smtClean="0"/>
              <a:t>WG Executive </a:t>
            </a:r>
            <a:r>
              <a:rPr lang="en-US" sz="2800" b="1" dirty="0" smtClean="0"/>
              <a:t>Summary </a:t>
            </a:r>
            <a:endParaRPr lang="en-US"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r>
              <a:rPr lang="en-US" sz="1800" b="0" dirty="0"/>
              <a:t>:</a:t>
            </a:r>
            <a:r>
              <a:rPr lang="en-US" sz="1800" b="0" dirty="0" smtClean="0"/>
              <a:t>   </a:t>
            </a:r>
            <a:r>
              <a:rPr lang="en-US" sz="1800" dirty="0" smtClean="0"/>
              <a:t>None</a:t>
            </a:r>
            <a:endParaRPr lang="en-US" sz="1800" dirty="0"/>
          </a:p>
          <a:p>
            <a:pPr>
              <a:lnSpc>
                <a:spcPct val="120000"/>
              </a:lnSpc>
              <a:spcBef>
                <a:spcPts val="0"/>
              </a:spcBef>
              <a:buClr>
                <a:srgbClr val="000000"/>
              </a:buClr>
              <a:buSzPct val="95000"/>
            </a:pPr>
            <a:r>
              <a:rPr lang="en-US" sz="1800" b="0" dirty="0" smtClean="0"/>
              <a:t>Further Resolutions anticipated in the next 6 month</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SOIS AD to submit 881.1-1-R-1 RFID Tag Encoding Blue  to CCSDS Secretariat for </a:t>
            </a:r>
            <a:r>
              <a:rPr lang="en-US" sz="1900" b="0" dirty="0" smtClean="0"/>
              <a:t>publication</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Propose new Orange </a:t>
            </a:r>
            <a:r>
              <a:rPr lang="en-US" sz="1900" b="0" dirty="0"/>
              <a:t>Book pertaining to NASA Exploration wireless network </a:t>
            </a:r>
            <a:r>
              <a:rPr lang="en-US" sz="1900" b="0" dirty="0" smtClean="0"/>
              <a:t>communications mission support</a:t>
            </a:r>
          </a:p>
          <a:p>
            <a:pPr lvl="1">
              <a:lnSpc>
                <a:spcPct val="120000"/>
              </a:lnSpc>
              <a:spcBef>
                <a:spcPts val="0"/>
              </a:spcBef>
              <a:buClr>
                <a:srgbClr val="000000"/>
              </a:buClr>
              <a:buSzPct val="95000"/>
            </a:pPr>
            <a:endParaRPr lang="en-US" sz="18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1021430871"/>
              </p:ext>
            </p:extLst>
          </p:nvPr>
        </p:nvGraphicFramePr>
        <p:xfrm>
          <a:off x="424260" y="3659430"/>
          <a:ext cx="8065050" cy="689610"/>
        </p:xfrm>
        <a:graphic>
          <a:graphicData uri="http://schemas.openxmlformats.org/drawingml/2006/table">
            <a:tbl>
              <a:tblPr>
                <a:tableStyleId>{5C22544A-7EE6-4342-B048-85BDC9FD1C3A}</a:tableStyleId>
              </a:tblPr>
              <a:tblGrid>
                <a:gridCol w="849345"/>
                <a:gridCol w="609600"/>
                <a:gridCol w="2463800"/>
                <a:gridCol w="2452485"/>
                <a:gridCol w="1689820"/>
              </a:tblGrid>
              <a:tr h="203486">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198523">
                <a:tc>
                  <a:txBody>
                    <a:bodyPr/>
                    <a:lstStyle/>
                    <a:p>
                      <a:pPr algn="ctr" fontAlgn="t"/>
                      <a:r>
                        <a:rPr lang="en-GB" sz="1100" u="none" strike="noStrike" dirty="0" smtClean="0">
                          <a:solidFill>
                            <a:schemeClr val="bg1"/>
                          </a:solidFill>
                          <a:effectLst/>
                        </a:rPr>
                        <a:t>SOIS-WIR</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ctr" fontAlgn="t"/>
                      <a:r>
                        <a:rPr lang="en-GB" sz="1100" b="0" i="0" u="none" strike="noStrike" dirty="0" smtClean="0">
                          <a:solidFill>
                            <a:schemeClr val="bg1"/>
                          </a:solidFill>
                          <a:effectLst/>
                          <a:latin typeface="+mn-lt"/>
                        </a:rPr>
                        <a:t>881.1</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b="0" i="0" u="none" strike="noStrike" dirty="0" smtClean="0">
                          <a:solidFill>
                            <a:schemeClr val="bg1"/>
                          </a:solidFill>
                          <a:effectLst/>
                          <a:latin typeface="Calibri"/>
                        </a:rPr>
                        <a:t>RFID Tag Encoding Specification</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u="none" strike="noStrike" dirty="0" smtClean="0">
                          <a:solidFill>
                            <a:schemeClr val="bg1"/>
                          </a:solidFill>
                          <a:effectLst/>
                        </a:rPr>
                        <a:t>Secretariat Document Processing 2</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01/08/2014</a:t>
                      </a:r>
                      <a:r>
                        <a:rPr lang="en-GB" sz="1100" u="none" strike="noStrike" dirty="0">
                          <a:solidFill>
                            <a:schemeClr val="bg1"/>
                          </a:solidFill>
                          <a:effectLst/>
                        </a:rPr>
                        <a:t/>
                      </a:r>
                      <a:br>
                        <a:rPr lang="en-GB" sz="1100" u="none" strike="noStrike" dirty="0">
                          <a:solidFill>
                            <a:schemeClr val="bg1"/>
                          </a:solidFill>
                          <a:effectLst/>
                        </a:rPr>
                      </a:br>
                      <a:r>
                        <a:rPr lang="en-GB" sz="1100" u="none" strike="noStrike" dirty="0">
                          <a:solidFill>
                            <a:schemeClr val="bg1"/>
                          </a:solidFill>
                          <a:effectLst/>
                        </a:rPr>
                        <a:t>End date      </a:t>
                      </a:r>
                      <a:r>
                        <a:rPr lang="en-GB" sz="1100" u="none" strike="noStrike" dirty="0" smtClean="0">
                          <a:solidFill>
                            <a:schemeClr val="bg1"/>
                          </a:solidFill>
                          <a:effectLst/>
                        </a:rPr>
                        <a:t>1/10//2017</a:t>
                      </a:r>
                      <a:endParaRPr lang="en-GB" sz="1100" b="0" i="0" u="none" strike="noStrike" dirty="0">
                        <a:solidFill>
                          <a:schemeClr val="bg1"/>
                        </a:solidFill>
                        <a:effectLst/>
                        <a:latin typeface="Calibri"/>
                      </a:endParaRPr>
                    </a:p>
                  </a:txBody>
                  <a:tcPr marL="9525" marR="9525" marT="9525" marB="0">
                    <a:solidFill>
                      <a:srgbClr val="000099"/>
                    </a:solidFill>
                  </a:tcPr>
                </a:tc>
              </a:tr>
            </a:tbl>
          </a:graphicData>
        </a:graphic>
      </p:graphicFrame>
    </p:spTree>
    <p:extLst>
      <p:ext uri="{BB962C8B-B14F-4D97-AF65-F5344CB8AC3E}">
        <p14:creationId xmlns:p14="http://schemas.microsoft.com/office/powerpoint/2010/main" val="45129048"/>
      </p:ext>
    </p:extLst>
  </p:cSld>
  <p:clrMapOvr>
    <a:masterClrMapping/>
  </p:clrMapOvr>
  <p:transition spd="slow"/>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539620"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a:t>SOIS </a:t>
            </a:r>
            <a:r>
              <a:rPr lang="en-US" sz="2400" dirty="0" err="1" smtClean="0"/>
              <a:t>SubNetwork</a:t>
            </a:r>
            <a:r>
              <a:rPr lang="en-US" sz="2400" dirty="0" smtClean="0"/>
              <a:t> </a:t>
            </a:r>
            <a:r>
              <a:rPr lang="en-US" sz="2400" dirty="0"/>
              <a:t>Services WG Executive Summary </a:t>
            </a:r>
          </a:p>
        </p:txBody>
      </p:sp>
      <p:sp>
        <p:nvSpPr>
          <p:cNvPr id="9" name="AutoShape 2"/>
          <p:cNvSpPr>
            <a:spLocks/>
          </p:cNvSpPr>
          <p:nvPr/>
        </p:nvSpPr>
        <p:spPr bwMode="auto">
          <a:xfrm>
            <a:off x="59441"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00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747713" lvl="1" indent="-290513">
              <a:lnSpc>
                <a:spcPct val="120000"/>
              </a:lnSpc>
              <a:spcBef>
                <a:spcPts val="0"/>
              </a:spcBef>
              <a:buClr>
                <a:srgbClr val="000000"/>
              </a:buClr>
              <a:buSzPct val="95000"/>
              <a:buFont typeface="ArialMT" charset="0"/>
              <a:buChar char="•"/>
            </a:pPr>
            <a:r>
              <a:rPr lang="en-US" sz="2000" b="0" dirty="0"/>
              <a:t>Consensus on updated SOIS layering diagram for overall SOIS architecture</a:t>
            </a:r>
          </a:p>
          <a:p>
            <a:pPr marL="747713" lvl="1" indent="-290513">
              <a:lnSpc>
                <a:spcPct val="120000"/>
              </a:lnSpc>
              <a:spcBef>
                <a:spcPts val="0"/>
              </a:spcBef>
              <a:buClr>
                <a:srgbClr val="000000"/>
              </a:buClr>
              <a:buSzPct val="95000"/>
              <a:buFont typeface="ArialMT" charset="0"/>
              <a:buChar char="•"/>
            </a:pPr>
            <a:r>
              <a:rPr lang="en-US" sz="2000" b="0" dirty="0"/>
              <a:t>Created SOIS and EDS overview green books outline, assignments and </a:t>
            </a:r>
            <a:r>
              <a:rPr lang="en-US" sz="2000" b="0" dirty="0" smtClean="0"/>
              <a:t>schedule</a:t>
            </a:r>
          </a:p>
          <a:p>
            <a:pPr marL="747713" lvl="1" indent="-290513">
              <a:lnSpc>
                <a:spcPct val="120000"/>
              </a:lnSpc>
              <a:spcBef>
                <a:spcPts val="0"/>
              </a:spcBef>
              <a:buClr>
                <a:srgbClr val="000000"/>
              </a:buClr>
              <a:buSzPct val="95000"/>
              <a:buFont typeface="ArialMT" charset="0"/>
              <a:buChar char="•"/>
            </a:pPr>
            <a:r>
              <a:rPr lang="en-US" sz="2000" b="0" dirty="0"/>
              <a:t>Packet Service (PS) magenta book review and status update</a:t>
            </a:r>
          </a:p>
          <a:p>
            <a:pPr marL="1257300" lvl="2" indent="-342900">
              <a:lnSpc>
                <a:spcPct val="120000"/>
              </a:lnSpc>
              <a:spcBef>
                <a:spcPts val="0"/>
              </a:spcBef>
              <a:buFont typeface="Arial" panose="020B0604020202020204" pitchFamily="34" charset="0"/>
              <a:buChar char="•"/>
            </a:pPr>
            <a:r>
              <a:rPr lang="en-US" sz="2000" b="0" dirty="0"/>
              <a:t>Primitive and parameter definition</a:t>
            </a:r>
          </a:p>
          <a:p>
            <a:pPr marL="1257300" lvl="2" indent="-342900">
              <a:lnSpc>
                <a:spcPct val="120000"/>
              </a:lnSpc>
              <a:spcBef>
                <a:spcPts val="0"/>
              </a:spcBef>
              <a:buFont typeface="Arial" panose="020B0604020202020204" pitchFamily="34" charset="0"/>
              <a:buChar char="•"/>
            </a:pPr>
            <a:r>
              <a:rPr lang="en-US" sz="2000" b="0" dirty="0"/>
              <a:t>Update schedule for PS and future book </a:t>
            </a:r>
            <a:r>
              <a:rPr lang="en-US" sz="2000" b="0" dirty="0" smtClean="0"/>
              <a:t>reviews</a:t>
            </a:r>
            <a:endParaRPr lang="en-US" sz="2000" b="0" dirty="0"/>
          </a:p>
          <a:p>
            <a:pPr marL="1257300" lvl="2" indent="-342900">
              <a:lnSpc>
                <a:spcPct val="120000"/>
              </a:lnSpc>
              <a:spcBef>
                <a:spcPts val="0"/>
              </a:spcBef>
              <a:buFont typeface="Arial" panose="020B0604020202020204" pitchFamily="34" charset="0"/>
              <a:buChar char="•"/>
            </a:pPr>
            <a:r>
              <a:rPr lang="en-US" sz="2000" b="0" dirty="0"/>
              <a:t>Definition of PS interface into </a:t>
            </a:r>
            <a:r>
              <a:rPr lang="en-US" sz="2000" b="0" dirty="0" smtClean="0"/>
              <a:t>SEDS</a:t>
            </a:r>
          </a:p>
          <a:p>
            <a:pPr marL="800100" lvl="1" indent="-342900">
              <a:lnSpc>
                <a:spcPct val="120000"/>
              </a:lnSpc>
              <a:spcBef>
                <a:spcPts val="0"/>
              </a:spcBef>
              <a:buFont typeface="Arial" panose="020B0604020202020204" pitchFamily="34" charset="0"/>
              <a:buChar char="•"/>
            </a:pPr>
            <a:r>
              <a:rPr lang="en-US" sz="2000" b="0" dirty="0"/>
              <a:t>Discussion/planning for future extension to SOIS Electronic Data Sheet (SEDS) to include description of network topology</a:t>
            </a:r>
          </a:p>
          <a:p>
            <a:pPr marL="800100" lvl="1" indent="-342900">
              <a:lnSpc>
                <a:spcPct val="120000"/>
              </a:lnSpc>
              <a:spcBef>
                <a:spcPts val="0"/>
              </a:spcBef>
              <a:buFont typeface="Arial" panose="020B0604020202020204" pitchFamily="34" charset="0"/>
              <a:buChar char="•"/>
            </a:pPr>
            <a:r>
              <a:rPr lang="en-US" sz="2000" b="0" dirty="0" err="1"/>
              <a:t>SpaceFibre</a:t>
            </a:r>
            <a:r>
              <a:rPr lang="en-US" sz="2000" b="0" dirty="0"/>
              <a:t> presentation and recommendations for MIB in xml.</a:t>
            </a:r>
          </a:p>
          <a:p>
            <a:pPr lvl="1">
              <a:lnSpc>
                <a:spcPct val="120000"/>
              </a:lnSpc>
              <a:spcBef>
                <a:spcPts val="0"/>
              </a:spcBef>
            </a:pPr>
            <a:endParaRPr lang="en-US" b="0" dirty="0"/>
          </a:p>
          <a:p>
            <a:pPr>
              <a:lnSpc>
                <a:spcPct val="120000"/>
              </a:lnSpc>
              <a:spcBef>
                <a:spcPts val="0"/>
              </a:spcBef>
              <a:buSzPct val="95000"/>
            </a:pPr>
            <a:r>
              <a:rPr lang="en-US" sz="1900" dirty="0" smtClean="0"/>
              <a:t>Working </a:t>
            </a:r>
            <a:r>
              <a:rPr lang="en-US" sz="1900" dirty="0"/>
              <a:t>Group </a:t>
            </a:r>
            <a:r>
              <a:rPr lang="en-US" sz="1900" dirty="0" smtClean="0"/>
              <a:t>Status:</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b="0" dirty="0"/>
              <a:t>Reviewed Packet Service (PS) recommendations for update for the 5 year book review.  PS will be used as interface points within </a:t>
            </a:r>
            <a:r>
              <a:rPr lang="en-US" sz="2000" b="0" dirty="0" smtClean="0"/>
              <a:t>SEDS</a:t>
            </a:r>
            <a:endParaRPr lang="en-US" sz="2000" b="0" dirty="0"/>
          </a:p>
          <a:p>
            <a:pPr marL="747713" lvl="1" indent="-290513">
              <a:lnSpc>
                <a:spcPct val="120000"/>
              </a:lnSpc>
              <a:spcBef>
                <a:spcPts val="0"/>
              </a:spcBef>
              <a:buClr>
                <a:srgbClr val="000000"/>
              </a:buClr>
              <a:buSzPct val="95000"/>
              <a:buFont typeface="ArialMT" charset="0"/>
              <a:buChar char="•"/>
            </a:pPr>
            <a:r>
              <a:rPr lang="en-US" sz="2000" b="0" dirty="0"/>
              <a:t>Plan to receive inputs </a:t>
            </a:r>
            <a:r>
              <a:rPr lang="en-US" sz="2000" b="0" dirty="0" err="1"/>
              <a:t>TTTech</a:t>
            </a:r>
            <a:r>
              <a:rPr lang="en-US" sz="2000" b="0" dirty="0"/>
              <a:t> and Star Dundee for SEDS for network topology description and MIB description in </a:t>
            </a:r>
            <a:r>
              <a:rPr lang="en-US" sz="2000" b="0" dirty="0" smtClean="0"/>
              <a:t>xml</a:t>
            </a:r>
            <a:endParaRPr lang="en-US" sz="2000" b="0" dirty="0"/>
          </a:p>
          <a:p>
            <a:pPr marL="747713" lvl="1" indent="-290513">
              <a:lnSpc>
                <a:spcPct val="120000"/>
              </a:lnSpc>
              <a:spcBef>
                <a:spcPts val="0"/>
              </a:spcBef>
              <a:buClr>
                <a:srgbClr val="000000"/>
              </a:buClr>
              <a:buSzPct val="95000"/>
              <a:buFont typeface="ArialMT" charset="0"/>
              <a:buChar char="•"/>
            </a:pPr>
            <a:r>
              <a:rPr lang="en-US" sz="2000" b="0" dirty="0"/>
              <a:t>Facilitate NASA AES infusion of TTE and cFS into distributed </a:t>
            </a:r>
            <a:r>
              <a:rPr lang="en-US" sz="2000" b="0" dirty="0" smtClean="0"/>
              <a:t>architecture with SOIS concepts</a:t>
            </a:r>
            <a:endParaRPr lang="en-US" sz="2000" b="0" dirty="0"/>
          </a:p>
          <a:p>
            <a:pPr marL="747713" lvl="1" indent="-290513">
              <a:lnSpc>
                <a:spcPct val="120000"/>
              </a:lnSpc>
              <a:spcBef>
                <a:spcPts val="0"/>
              </a:spcBef>
              <a:buClr>
                <a:srgbClr val="000000"/>
              </a:buClr>
              <a:buSzPct val="95000"/>
              <a:buFont typeface="ArialMT" charset="0"/>
              <a:buChar char="•"/>
            </a:pPr>
            <a:r>
              <a:rPr lang="en-US" sz="2000" b="0" dirty="0" smtClean="0"/>
              <a:t>Developing plan </a:t>
            </a:r>
            <a:r>
              <a:rPr lang="en-US" sz="2000" b="0" dirty="0"/>
              <a:t>for green book updates.</a:t>
            </a:r>
          </a:p>
          <a:p>
            <a:pPr marL="747713" lvl="1" indent="-290513">
              <a:lnSpc>
                <a:spcPct val="120000"/>
              </a:lnSpc>
              <a:spcBef>
                <a:spcPts val="0"/>
              </a:spcBef>
              <a:buClr>
                <a:srgbClr val="000000"/>
              </a:buClr>
              <a:buSzPct val="95000"/>
              <a:buFont typeface="ArialMT" charset="0"/>
              <a:buChar char="•"/>
            </a:pPr>
            <a:r>
              <a:rPr lang="en-US" sz="2000" b="0" dirty="0" smtClean="0"/>
              <a:t>Developing plan </a:t>
            </a:r>
            <a:r>
              <a:rPr lang="en-US" sz="2000" b="0" dirty="0"/>
              <a:t>for interoperability testing yellow book</a:t>
            </a:r>
            <a:r>
              <a:rPr lang="en-US" sz="2000" b="0" dirty="0" smtClean="0"/>
              <a:t>.</a:t>
            </a:r>
          </a:p>
          <a:p>
            <a:pPr lvl="1">
              <a:lnSpc>
                <a:spcPct val="120000"/>
              </a:lnSpc>
              <a:spcBef>
                <a:spcPts val="0"/>
              </a:spcBef>
              <a:buClr>
                <a:srgbClr val="000000"/>
              </a:buClr>
              <a:buSzPct val="95000"/>
            </a:pPr>
            <a:endParaRPr lang="en-US" sz="1900" b="0" dirty="0" smtClean="0"/>
          </a:p>
          <a:p>
            <a:pPr>
              <a:lnSpc>
                <a:spcPct val="120000"/>
              </a:lnSpc>
              <a:spcBef>
                <a:spcPts val="0"/>
              </a:spcBef>
              <a:buClr>
                <a:srgbClr val="000000"/>
              </a:buClr>
              <a:buSzPct val="95000"/>
            </a:pPr>
            <a:r>
              <a:rPr lang="en-US" sz="210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smtClean="0"/>
              <a:t>Joint meeting with SOIS APP (4 days)</a:t>
            </a:r>
            <a:endParaRPr lang="en-US" sz="20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2100" dirty="0"/>
              <a:t>Problems and Issues</a:t>
            </a:r>
            <a:r>
              <a:rPr lang="en-US" sz="2100" dirty="0" smtClean="0"/>
              <a:t>:</a:t>
            </a:r>
          </a:p>
          <a:p>
            <a:pPr marL="628650" lvl="1" indent="-171450">
              <a:lnSpc>
                <a:spcPct val="120000"/>
              </a:lnSpc>
              <a:spcBef>
                <a:spcPts val="0"/>
              </a:spcBef>
              <a:buClr>
                <a:srgbClr val="000000"/>
              </a:buClr>
              <a:buSzPct val="95000"/>
              <a:buFont typeface="Arial" panose="020B0604020202020204" pitchFamily="34" charset="0"/>
              <a:buChar char="•"/>
            </a:pPr>
            <a:r>
              <a:rPr lang="en-US" sz="2100" dirty="0"/>
              <a:t>	</a:t>
            </a:r>
            <a:r>
              <a:rPr lang="en-US" sz="2000" b="0" dirty="0" smtClean="0"/>
              <a:t>Resource availability at NASA and ESA is delaying book review progress</a:t>
            </a:r>
            <a:endParaRPr lang="en-US" sz="2000" b="0" dirty="0"/>
          </a:p>
          <a:p>
            <a:pPr>
              <a:lnSpc>
                <a:spcPct val="120000"/>
              </a:lnSpc>
              <a:spcBef>
                <a:spcPts val="0"/>
              </a:spcBef>
              <a:buClr>
                <a:srgbClr val="000000"/>
              </a:buClr>
              <a:buSzPct val="95000"/>
            </a:pPr>
            <a:endParaRPr lang="en-US" sz="2100" dirty="0"/>
          </a:p>
          <a:p>
            <a:pPr lvl="1">
              <a:lnSpc>
                <a:spcPct val="120000"/>
              </a:lnSpc>
              <a:spcBef>
                <a:spcPts val="0"/>
              </a:spcBef>
              <a:buClr>
                <a:srgbClr val="000000"/>
              </a:buClr>
              <a:buSzPct val="95000"/>
            </a:pPr>
            <a:endParaRPr lang="en-US" sz="1900" b="0" dirty="0"/>
          </a:p>
        </p:txBody>
      </p:sp>
    </p:spTree>
    <p:extLst>
      <p:ext uri="{BB962C8B-B14F-4D97-AF65-F5344CB8AC3E}">
        <p14:creationId xmlns:p14="http://schemas.microsoft.com/office/powerpoint/2010/main" val="422618065"/>
      </p:ext>
    </p:extLst>
  </p:cSld>
  <p:clrMapOvr>
    <a:masterClrMapping/>
  </p:clrMapOvr>
  <p:transition spd="slow"/>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0" y="779055"/>
            <a:ext cx="9143999"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AD comments on DDOR </a:t>
            </a:r>
            <a:r>
              <a:rPr lang="en-US" sz="1900" b="0" dirty="0" smtClean="0">
                <a:solidFill>
                  <a:srgbClr val="FF0000"/>
                </a:solidFill>
                <a:latin typeface="Arial" pitchFamily="34" charset="0"/>
                <a:cs typeface="Arial" pitchFamily="34" charset="0"/>
                <a:sym typeface="Arial" pitchFamily="34" charset="0"/>
              </a:rPr>
              <a:t>Operations</a:t>
            </a:r>
            <a:r>
              <a:rPr lang="en-US" sz="1900" b="0" dirty="0" smtClean="0">
                <a:latin typeface="Arial" pitchFamily="34" charset="0"/>
                <a:cs typeface="Arial" pitchFamily="34" charset="0"/>
                <a:sym typeface="Arial" pitchFamily="34" charset="0"/>
              </a:rPr>
              <a:t> </a:t>
            </a:r>
            <a:r>
              <a:rPr lang="en-US" sz="1900" b="0" dirty="0" smtClean="0">
                <a:latin typeface="Arial" pitchFamily="34" charset="0"/>
                <a:cs typeface="Arial" pitchFamily="34" charset="0"/>
                <a:sym typeface="Arial" pitchFamily="34" charset="0"/>
              </a:rPr>
              <a:t>Red Book resolved. Book updated, expected to be sent for editorial review/publication by end of </a:t>
            </a:r>
            <a:r>
              <a:rPr lang="en-US" sz="1900" b="0" dirty="0" smtClean="0">
                <a:solidFill>
                  <a:srgbClr val="FF0000"/>
                </a:solidFill>
                <a:latin typeface="Arial" pitchFamily="34" charset="0"/>
                <a:cs typeface="Arial" pitchFamily="34" charset="0"/>
                <a:sym typeface="Arial" pitchFamily="34" charset="0"/>
              </a:rPr>
              <a:t>June</a:t>
            </a:r>
            <a:r>
              <a:rPr lang="en-US" sz="1900" b="0" dirty="0" smtClean="0">
                <a:latin typeface="Arial" pitchFamily="34" charset="0"/>
                <a:cs typeface="Arial" pitchFamily="34" charset="0"/>
                <a:sym typeface="Arial" pitchFamily="34" charset="0"/>
              </a:rPr>
              <a:t>.  </a:t>
            </a:r>
            <a:endParaRPr lang="en-US" sz="1900" b="0" dirty="0" smtClean="0">
              <a:latin typeface="Arial" pitchFamily="34" charset="0"/>
              <a:cs typeface="Arial" pitchFamily="34" charset="0"/>
              <a:sym typeface="Arial" pitchFamily="34" charset="0"/>
            </a:endParaRP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AD comments on DDOR </a:t>
            </a:r>
            <a:r>
              <a:rPr lang="en-US" sz="1900" b="0" dirty="0" smtClean="0">
                <a:latin typeface="Arial" pitchFamily="34" charset="0"/>
                <a:cs typeface="Arial" pitchFamily="34" charset="0"/>
                <a:sym typeface="Arial" pitchFamily="34" charset="0"/>
              </a:rPr>
              <a:t>Quasar Red Book resolved. </a:t>
            </a:r>
            <a:r>
              <a:rPr lang="en-US" sz="1900" b="0" dirty="0">
                <a:latin typeface="Arial" pitchFamily="34" charset="0"/>
                <a:cs typeface="Arial" pitchFamily="34" charset="0"/>
                <a:sym typeface="Arial" pitchFamily="34" charset="0"/>
              </a:rPr>
              <a:t>Book updated, expected to be sent for editorial review/publication by end of </a:t>
            </a:r>
            <a:r>
              <a:rPr lang="en-US" sz="1900" b="0" dirty="0">
                <a:solidFill>
                  <a:srgbClr val="FF0000"/>
                </a:solidFill>
                <a:latin typeface="Arial" pitchFamily="34" charset="0"/>
                <a:cs typeface="Arial" pitchFamily="34" charset="0"/>
                <a:sym typeface="Arial" pitchFamily="34" charset="0"/>
              </a:rPr>
              <a:t>June</a:t>
            </a:r>
            <a:r>
              <a:rPr lang="en-US" sz="1900" b="0" dirty="0" smtClean="0">
                <a:latin typeface="Arial" pitchFamily="34" charset="0"/>
                <a:cs typeface="Arial" pitchFamily="34" charset="0"/>
                <a:sym typeface="Arial" pitchFamily="34" charset="0"/>
              </a:rPr>
              <a:t>.</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1900" b="0" dirty="0" smtClean="0"/>
              <a:t>Status: active</a:t>
            </a:r>
            <a:endParaRPr lang="en-US" sz="1900" b="0" dirty="0" smtClean="0"/>
          </a:p>
          <a:p>
            <a:pPr marL="747713" lvl="1" indent="-290513">
              <a:lnSpc>
                <a:spcPct val="120000"/>
              </a:lnSpc>
              <a:spcBef>
                <a:spcPts val="0"/>
              </a:spcBef>
              <a:buClr>
                <a:srgbClr val="000000"/>
              </a:buClr>
              <a:buSzPct val="95000"/>
              <a:buFont typeface="ArialMT" charset="0"/>
              <a:buChar char="•"/>
            </a:pPr>
            <a:r>
              <a:rPr lang="en-US" sz="1900" b="0" dirty="0" smtClean="0"/>
              <a:t>Planning and analysis continues for the three newly started Projects</a:t>
            </a:r>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RID on </a:t>
            </a:r>
            <a:r>
              <a:rPr lang="en-US" sz="1900" b="0" dirty="0" err="1" smtClean="0"/>
              <a:t>RF&amp;Mod</a:t>
            </a:r>
            <a:r>
              <a:rPr lang="en-US" sz="1900" b="0" dirty="0" smtClean="0"/>
              <a:t> 401-B (concerning DDOR signal) was discussed prior to meeting and agreed by both WGs. Resolution presented and accepted by RFM WG.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Discussed planned DDOR service management with CSSM prior to meeting.</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Due to RMP non-compliance delays were introduced in the publication process of the DDOR Ops and DDOR Quasar Red books. This also delayed the start of the new Projects.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DDOR WG Executive Summary </a:t>
            </a:r>
            <a:endParaRPr lang="en-US" dirty="0"/>
          </a:p>
        </p:txBody>
      </p:sp>
    </p:spTree>
    <p:extLst>
      <p:ext uri="{BB962C8B-B14F-4D97-AF65-F5344CB8AC3E}">
        <p14:creationId xmlns:p14="http://schemas.microsoft.com/office/powerpoint/2010/main" val="1469509945"/>
      </p:ext>
    </p:extLst>
  </p:cSld>
  <p:clrMapOvr>
    <a:masterClrMapping/>
  </p:clrMapOvr>
  <p:transition spd="slow"/>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616430"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a:t>SOIS </a:t>
            </a:r>
            <a:r>
              <a:rPr lang="en-US" sz="2400" dirty="0" err="1" smtClean="0"/>
              <a:t>SubNetwork</a:t>
            </a:r>
            <a:r>
              <a:rPr lang="en-US" sz="2400" dirty="0" smtClean="0"/>
              <a:t> Services WG </a:t>
            </a:r>
            <a:r>
              <a:rPr lang="en-US" sz="2400" dirty="0"/>
              <a:t>Executive </a:t>
            </a:r>
            <a:r>
              <a:rPr lang="en-US" sz="2400" b="1" dirty="0" smtClean="0"/>
              <a:t>Summary </a:t>
            </a:r>
            <a:endParaRPr lang="en-US" sz="1400" dirty="0"/>
          </a:p>
        </p:txBody>
      </p:sp>
      <p:sp>
        <p:nvSpPr>
          <p:cNvPr id="9" name="AutoShape 2"/>
          <p:cNvSpPr>
            <a:spLocks/>
          </p:cNvSpPr>
          <p:nvPr/>
        </p:nvSpPr>
        <p:spPr bwMode="auto">
          <a:xfrm>
            <a:off x="173010"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dirty="0" smtClean="0"/>
              <a:t>Resolutions agreed upon this meeting</a:t>
            </a:r>
            <a:r>
              <a:rPr lang="en-US" sz="1800" dirty="0"/>
              <a:t>:</a:t>
            </a:r>
            <a:r>
              <a:rPr lang="en-US" sz="1800" dirty="0" smtClean="0"/>
              <a:t>   </a:t>
            </a:r>
            <a:r>
              <a:rPr lang="en-US" sz="1800" b="0" dirty="0" smtClean="0"/>
              <a:t>None</a:t>
            </a:r>
            <a:endParaRPr lang="en-US" sz="1800" b="0" dirty="0"/>
          </a:p>
          <a:p>
            <a:pPr>
              <a:lnSpc>
                <a:spcPct val="120000"/>
              </a:lnSpc>
              <a:spcBef>
                <a:spcPts val="0"/>
              </a:spcBef>
              <a:buClr>
                <a:srgbClr val="000000"/>
              </a:buClr>
              <a:buSzPct val="95000"/>
            </a:pPr>
            <a:r>
              <a:rPr lang="en-US" sz="1800" dirty="0" smtClean="0"/>
              <a:t>Further Resolutions anticipated in the next 6 month: </a:t>
            </a:r>
            <a:r>
              <a:rPr lang="en-US" sz="1800" b="0" dirty="0" smtClean="0"/>
              <a:t>None</a:t>
            </a:r>
          </a:p>
          <a:p>
            <a:pPr>
              <a:lnSpc>
                <a:spcPct val="120000"/>
              </a:lnSpc>
              <a:spcBef>
                <a:spcPts val="0"/>
              </a:spcBef>
              <a:buClr>
                <a:srgbClr val="000000"/>
              </a:buClr>
              <a:buSzPct val="95000"/>
            </a:pPr>
            <a:endParaRPr lang="en-US" sz="1800" b="0" dirty="0" smtClean="0"/>
          </a:p>
          <a:p>
            <a:pPr defTabSz="914400">
              <a:lnSpc>
                <a:spcPct val="120000"/>
              </a:lnSpc>
              <a:spcBef>
                <a:spcPts val="0"/>
              </a:spcBef>
            </a:pPr>
            <a:r>
              <a:rPr lang="en-US" sz="190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3843000534"/>
              </p:ext>
            </p:extLst>
          </p:nvPr>
        </p:nvGraphicFramePr>
        <p:xfrm>
          <a:off x="500015" y="2349261"/>
          <a:ext cx="8065050" cy="2121071"/>
        </p:xfrm>
        <a:graphic>
          <a:graphicData uri="http://schemas.openxmlformats.org/drawingml/2006/table">
            <a:tbl>
              <a:tblPr>
                <a:tableStyleId>{5C22544A-7EE6-4342-B048-85BDC9FD1C3A}</a:tableStyleId>
              </a:tblPr>
              <a:tblGrid>
                <a:gridCol w="849345"/>
                <a:gridCol w="609600"/>
                <a:gridCol w="2463800"/>
                <a:gridCol w="2452485"/>
                <a:gridCol w="1689820"/>
              </a:tblGrid>
              <a:tr h="203486">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397046">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851.0</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Packet Service     </a:t>
                      </a:r>
                    </a:p>
                  </a:txBody>
                  <a:tcPr marL="9525" marR="9525" marT="9525" marB="0">
                    <a:solidFill>
                      <a:srgbClr val="ED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p>
                      <a:pPr marL="0" algn="l" defTabSz="914400" rtl="0" eaLnBrk="1" fontAlgn="t" latinLnBrk="0" hangingPunct="1"/>
                      <a:r>
                        <a:rPr lang="en-GB" sz="1100" u="none" strike="noStrike" kern="1200" dirty="0" smtClean="0">
                          <a:solidFill>
                            <a:schemeClr val="bg1"/>
                          </a:solidFill>
                          <a:effectLst/>
                          <a:latin typeface="+mn-lt"/>
                          <a:ea typeface="+mn-ea"/>
                          <a:cs typeface="+mn-cs"/>
                        </a:rPr>
                        <a:t>On-going</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01/11/2016</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01/11/2017</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852.0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Memory Access Service - 5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01/05/2017</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01/05/2018</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853.0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Synchronization Service - 5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01/11/2017</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01/11/2018</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854.0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Device Discovery Service 5 Year Book Review</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01/05/2018</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01/05/2019</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855.0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Test Service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01/11/2018</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baseline="0" dirty="0" smtClean="0">
                          <a:solidFill>
                            <a:schemeClr val="bg1"/>
                          </a:solidFill>
                          <a:effectLst/>
                          <a:latin typeface="+mn-lt"/>
                          <a:ea typeface="+mn-ea"/>
                          <a:cs typeface="+mn-cs"/>
                        </a:rPr>
                        <a:t> 01/11/2019</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bl>
          </a:graphicData>
        </a:graphic>
      </p:graphicFrame>
    </p:spTree>
    <p:extLst>
      <p:ext uri="{BB962C8B-B14F-4D97-AF65-F5344CB8AC3E}">
        <p14:creationId xmlns:p14="http://schemas.microsoft.com/office/powerpoint/2010/main" val="2355635294"/>
      </p:ext>
    </p:extLst>
  </p:cSld>
  <p:clrMapOvr>
    <a:masterClrMapping/>
  </p:clrMapOvr>
  <p:transition spd="slow"/>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4224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000" dirty="0" smtClean="0"/>
              <a:t>SOIS Approved </a:t>
            </a:r>
            <a:r>
              <a:rPr lang="en-US" sz="2000" b="1" dirty="0" smtClean="0"/>
              <a:t>Project Status </a:t>
            </a:r>
            <a:endParaRPr lang="en-US" sz="1200" dirty="0"/>
          </a:p>
        </p:txBody>
      </p:sp>
      <p:graphicFrame>
        <p:nvGraphicFramePr>
          <p:cNvPr id="6" name="Table 5"/>
          <p:cNvGraphicFramePr>
            <a:graphicFrameLocks noGrp="1"/>
          </p:cNvGraphicFramePr>
          <p:nvPr>
            <p:extLst>
              <p:ext uri="{D42A27DB-BD31-4B8C-83A1-F6EECF244321}">
                <p14:modId xmlns:p14="http://schemas.microsoft.com/office/powerpoint/2010/main" val="3410708209"/>
              </p:ext>
            </p:extLst>
          </p:nvPr>
        </p:nvGraphicFramePr>
        <p:xfrm>
          <a:off x="347450" y="625435"/>
          <a:ext cx="8449101" cy="2571750"/>
        </p:xfrm>
        <a:graphic>
          <a:graphicData uri="http://schemas.openxmlformats.org/drawingml/2006/table">
            <a:tbl>
              <a:tblPr>
                <a:tableStyleId>{5C22544A-7EE6-4342-B048-85BDC9FD1C3A}</a:tableStyleId>
              </a:tblPr>
              <a:tblGrid>
                <a:gridCol w="889790"/>
                <a:gridCol w="638629"/>
                <a:gridCol w="2581124"/>
                <a:gridCol w="2569270"/>
                <a:gridCol w="1770288"/>
              </a:tblGrid>
              <a:tr h="0">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397046">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1100" u="none" strike="noStrike" dirty="0" smtClean="0">
                          <a:solidFill>
                            <a:schemeClr val="bg1"/>
                          </a:solidFill>
                          <a:effectLst/>
                        </a:rPr>
                        <a:t>SOIS APP</a:t>
                      </a:r>
                      <a:endParaRPr lang="en-GB" sz="1100" b="0" i="0" u="none" strike="noStrike" dirty="0" smtClean="0">
                        <a:solidFill>
                          <a:schemeClr val="bg1"/>
                        </a:solidFill>
                        <a:effectLst/>
                        <a:latin typeface="Calibri"/>
                      </a:endParaRPr>
                    </a:p>
                    <a:p>
                      <a:pPr algn="ctr" fontAlgn="t"/>
                      <a:endParaRPr lang="en-GB" sz="1100" b="0" i="0" u="none" strike="noStrike" dirty="0">
                        <a:solidFill>
                          <a:schemeClr val="bg1"/>
                        </a:solidFill>
                        <a:effectLst/>
                        <a:latin typeface="Calibri"/>
                      </a:endParaRPr>
                    </a:p>
                  </a:txBody>
                  <a:tcPr marL="9525" marR="9525" marT="9525" marB="0">
                    <a:solidFill>
                      <a:srgbClr val="E814F5"/>
                    </a:solidFill>
                  </a:tcPr>
                </a:tc>
                <a:tc>
                  <a:txBody>
                    <a:bodyPr/>
                    <a:lstStyle/>
                    <a:p>
                      <a:pPr algn="ctr" fontAlgn="t"/>
                      <a:r>
                        <a:rPr lang="en-GB" sz="1100" u="none" strike="noStrike" dirty="0" smtClean="0">
                          <a:solidFill>
                            <a:schemeClr val="bg1"/>
                          </a:solidFill>
                          <a:effectLst/>
                        </a:rPr>
                        <a:t>876.1</a:t>
                      </a:r>
                      <a:endParaRPr lang="en-GB" sz="1100" b="1" i="0" u="none" strike="noStrike" dirty="0">
                        <a:solidFill>
                          <a:schemeClr val="bg1"/>
                        </a:solidFill>
                        <a:effectLst/>
                        <a:latin typeface="Calibri"/>
                      </a:endParaRPr>
                    </a:p>
                  </a:txBody>
                  <a:tcPr marL="9525" marR="9525" marT="9525" marB="0">
                    <a:solidFill>
                      <a:srgbClr val="E814F5"/>
                    </a:solidFill>
                  </a:tcPr>
                </a:tc>
                <a:tc>
                  <a:txBody>
                    <a:bodyPr/>
                    <a:lstStyle/>
                    <a:p>
                      <a:pPr algn="l" fontAlgn="t"/>
                      <a:r>
                        <a:rPr lang="en-US" sz="1100" u="none" strike="noStrike" dirty="0" smtClean="0">
                          <a:solidFill>
                            <a:schemeClr val="bg1"/>
                          </a:solidFill>
                          <a:effectLst/>
                        </a:rPr>
                        <a:t>Specification for Dictionary of Terms for Electronic Data Sheets for Onboard Components</a:t>
                      </a:r>
                      <a:endParaRPr lang="en-US" sz="1100" u="none" strike="noStrike" dirty="0">
                        <a:solidFill>
                          <a:schemeClr val="bg1"/>
                        </a:solidFill>
                        <a:effectLst/>
                      </a:endParaRPr>
                    </a:p>
                  </a:txBody>
                  <a:tcPr marL="9525" marR="9525" marT="9525" marB="0">
                    <a:solidFill>
                      <a:srgbClr val="E814F5"/>
                    </a:solidFill>
                  </a:tcPr>
                </a:tc>
                <a:tc>
                  <a:txBody>
                    <a:bodyPr/>
                    <a:lstStyle/>
                    <a:p>
                      <a:pPr algn="l" fontAlgn="t"/>
                      <a:r>
                        <a:rPr lang="en-US" sz="1100" u="none" strike="noStrike" dirty="0" smtClean="0">
                          <a:solidFill>
                            <a:schemeClr val="bg1"/>
                          </a:solidFill>
                          <a:effectLst/>
                        </a:rPr>
                        <a:t>All RIDs from second review </a:t>
                      </a:r>
                      <a:r>
                        <a:rPr lang="en-US" sz="1100" u="none" strike="noStrike" dirty="0" err="1" smtClean="0">
                          <a:solidFill>
                            <a:schemeClr val="bg1"/>
                          </a:solidFill>
                          <a:effectLst/>
                        </a:rPr>
                        <a:t>dispositioned</a:t>
                      </a:r>
                      <a:r>
                        <a:rPr lang="en-US" sz="1100" u="none" strike="noStrike" dirty="0" smtClean="0">
                          <a:solidFill>
                            <a:schemeClr val="bg1"/>
                          </a:solidFill>
                          <a:effectLst/>
                        </a:rPr>
                        <a:t> and book updates complete</a:t>
                      </a:r>
                      <a:endParaRPr lang="en-US" sz="1100" u="none" strike="noStrike" dirty="0">
                        <a:solidFill>
                          <a:schemeClr val="bg1"/>
                        </a:solidFill>
                        <a:effectLst/>
                      </a:endParaRPr>
                    </a:p>
                  </a:txBody>
                  <a:tcPr marL="9525" marR="9525" marT="9525" marB="0">
                    <a:solidFill>
                      <a:srgbClr val="E814F5"/>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  23/04/2012</a:t>
                      </a:r>
                      <a:r>
                        <a:rPr lang="en-GB" sz="1100" u="none" strike="noStrike" dirty="0">
                          <a:solidFill>
                            <a:schemeClr val="bg1"/>
                          </a:solidFill>
                          <a:effectLst/>
                        </a:rPr>
                        <a:t/>
                      </a:r>
                      <a:br>
                        <a:rPr lang="en-GB" sz="1100" u="none" strike="noStrike" dirty="0">
                          <a:solidFill>
                            <a:schemeClr val="bg1"/>
                          </a:solidFill>
                          <a:effectLst/>
                        </a:rPr>
                      </a:br>
                      <a:r>
                        <a:rPr lang="en-GB" sz="1100" u="none" strike="noStrike" dirty="0">
                          <a:solidFill>
                            <a:schemeClr val="bg1"/>
                          </a:solidFill>
                          <a:effectLst/>
                        </a:rPr>
                        <a:t>End date      </a:t>
                      </a:r>
                      <a:r>
                        <a:rPr lang="en-GB" sz="1100" u="none" strike="noStrike" dirty="0" smtClean="0">
                          <a:solidFill>
                            <a:schemeClr val="bg1"/>
                          </a:solidFill>
                          <a:effectLst/>
                        </a:rPr>
                        <a:t>06/15/2018</a:t>
                      </a:r>
                      <a:endParaRPr lang="en-GB" sz="1100" b="0" i="0" u="none" strike="noStrike" dirty="0">
                        <a:solidFill>
                          <a:schemeClr val="bg1"/>
                        </a:solidFill>
                        <a:effectLst/>
                        <a:latin typeface="Calibri"/>
                      </a:endParaRPr>
                    </a:p>
                  </a:txBody>
                  <a:tcPr marL="9525" marR="9525" marT="9525" marB="0">
                    <a:solidFill>
                      <a:srgbClr val="E814F5"/>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u="none" strike="noStrike" dirty="0" smtClean="0">
                          <a:solidFill>
                            <a:schemeClr val="bg1"/>
                          </a:solidFill>
                          <a:effectLst/>
                        </a:rPr>
                        <a:t>870.1</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l" fontAlgn="t"/>
                      <a:r>
                        <a:rPr lang="en-US" sz="1100" u="none" strike="noStrike" dirty="0" smtClean="0">
                          <a:solidFill>
                            <a:schemeClr val="bg1"/>
                          </a:solidFill>
                          <a:effectLst/>
                        </a:rPr>
                        <a:t>Electronic Data Sheets and Common Dictionary of Terms - Overview and Rationale</a:t>
                      </a:r>
                    </a:p>
                  </a:txBody>
                  <a:tcPr marL="9525" marR="9525" marT="9525" marB="0">
                    <a:solidFill>
                      <a:schemeClr val="accent2"/>
                    </a:solidFill>
                  </a:tcPr>
                </a:tc>
                <a:tc>
                  <a:txBody>
                    <a:bodyPr/>
                    <a:lstStyle/>
                    <a:p>
                      <a:pPr algn="l" fontAlgn="t"/>
                      <a:r>
                        <a:rPr lang="en-US" sz="1100" u="none" strike="noStrike" dirty="0" smtClean="0">
                          <a:solidFill>
                            <a:schemeClr val="bg1"/>
                          </a:solidFill>
                          <a:effectLst/>
                        </a:rPr>
                        <a:t>Draft being updated with user's guide information</a:t>
                      </a:r>
                      <a:endParaRPr lang="en-US" sz="1100" u="none" strike="noStrike" dirty="0">
                        <a:solidFill>
                          <a:schemeClr val="bg1"/>
                        </a:solidFill>
                        <a:effectLst/>
                      </a:endParaRPr>
                    </a:p>
                  </a:txBody>
                  <a:tcPr marL="9525" marR="9525" marT="9525" marB="0">
                    <a:solidFill>
                      <a:schemeClr val="accent2"/>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 05/02/2014</a:t>
                      </a:r>
                      <a:br>
                        <a:rPr lang="en-GB" sz="1100" u="none" strike="noStrike" dirty="0" smtClean="0">
                          <a:solidFill>
                            <a:schemeClr val="bg1"/>
                          </a:solidFill>
                          <a:effectLst/>
                        </a:rPr>
                      </a:br>
                      <a:r>
                        <a:rPr lang="en-GB" sz="1100" u="none" strike="noStrike" dirty="0" smtClean="0">
                          <a:solidFill>
                            <a:schemeClr val="bg1"/>
                          </a:solidFill>
                          <a:effectLst/>
                        </a:rPr>
                        <a:t>End </a:t>
                      </a:r>
                      <a:r>
                        <a:rPr lang="en-GB" sz="1100" u="none" strike="noStrike" dirty="0">
                          <a:solidFill>
                            <a:schemeClr val="bg1"/>
                          </a:solidFill>
                          <a:effectLst/>
                        </a:rPr>
                        <a:t>date      </a:t>
                      </a:r>
                      <a:r>
                        <a:rPr lang="en-GB" sz="1100" u="none" strike="noStrike" dirty="0" smtClean="0">
                          <a:solidFill>
                            <a:schemeClr val="bg1"/>
                          </a:solidFill>
                          <a:effectLst/>
                        </a:rPr>
                        <a:t>08/15/2017</a:t>
                      </a:r>
                      <a:endParaRPr lang="en-GB" sz="1100" b="0" i="0" u="none" strike="noStrike" dirty="0">
                        <a:solidFill>
                          <a:schemeClr val="bg1"/>
                        </a:solidFill>
                        <a:effectLst/>
                        <a:latin typeface="Calibri"/>
                      </a:endParaRPr>
                    </a:p>
                  </a:txBody>
                  <a:tcPr marL="9525" marR="9525" marT="9525" marB="0">
                    <a:solidFill>
                      <a:schemeClr val="accent2"/>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ctr" fontAlgn="t"/>
                      <a:r>
                        <a:rPr lang="en-GB" sz="1100" u="none" strike="noStrike" dirty="0" smtClean="0">
                          <a:solidFill>
                            <a:schemeClr val="bg1"/>
                          </a:solidFill>
                          <a:effectLst/>
                        </a:rPr>
                        <a:t>876.0</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US" sz="1100" u="none" strike="noStrike" dirty="0" smtClean="0">
                          <a:solidFill>
                            <a:schemeClr val="bg1"/>
                          </a:solidFill>
                          <a:effectLst/>
                          <a:latin typeface="+mn-lt"/>
                        </a:rPr>
                        <a:t>XML Specification for Electronic Data Sheets for Onboard Devices and Software Components</a:t>
                      </a:r>
                      <a:endParaRPr lang="en-US" sz="1100" u="none" strike="noStrike" dirty="0">
                        <a:solidFill>
                          <a:schemeClr val="bg1"/>
                        </a:solidFill>
                        <a:effectLst/>
                        <a:latin typeface="+mn-lt"/>
                      </a:endParaRPr>
                    </a:p>
                  </a:txBody>
                  <a:tcPr marL="9525" marR="9525" marT="9525" marB="0">
                    <a:solidFill>
                      <a:srgbClr val="000099"/>
                    </a:solidFill>
                  </a:tcPr>
                </a:tc>
                <a:tc>
                  <a:txBody>
                    <a:bodyPr/>
                    <a:lstStyle/>
                    <a:p>
                      <a:pPr algn="l" fontAlgn="t"/>
                      <a:r>
                        <a:rPr lang="en-GB" sz="1100" u="none" strike="noStrike" dirty="0" smtClean="0">
                          <a:solidFill>
                            <a:schemeClr val="bg1"/>
                          </a:solidFill>
                          <a:effectLst/>
                          <a:latin typeface="+mn-lt"/>
                        </a:rPr>
                        <a:t>Book complete but awaiting interoperability testing, </a:t>
                      </a:r>
                      <a:r>
                        <a:rPr lang="en-GB" sz="1100" b="0" i="0" u="none" strike="noStrike" dirty="0" smtClean="0">
                          <a:solidFill>
                            <a:schemeClr val="bg1"/>
                          </a:solidFill>
                          <a:effectLst/>
                          <a:latin typeface="+mn-lt"/>
                        </a:rPr>
                        <a:t>ESA</a:t>
                      </a:r>
                      <a:r>
                        <a:rPr lang="en-GB" sz="1100" b="0" i="0" u="none" strike="noStrike" baseline="0" dirty="0" smtClean="0">
                          <a:solidFill>
                            <a:schemeClr val="bg1"/>
                          </a:solidFill>
                          <a:effectLst/>
                          <a:latin typeface="+mn-lt"/>
                        </a:rPr>
                        <a:t> resources not available until FY18</a:t>
                      </a:r>
                      <a:endParaRPr lang="en-GB" sz="1100" b="0" i="0" u="none" strike="noStrike" dirty="0">
                        <a:solidFill>
                          <a:schemeClr val="bg1"/>
                        </a:solidFill>
                        <a:effectLst/>
                        <a:latin typeface="+mn-lt"/>
                      </a:endParaRPr>
                    </a:p>
                  </a:txBody>
                  <a:tcPr marL="9525" marR="9525" marT="9525" marB="0">
                    <a:solidFill>
                      <a:srgbClr val="000099"/>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 09/01/2012</a:t>
                      </a:r>
                    </a:p>
                    <a:p>
                      <a:pPr algn="l" fontAlgn="t"/>
                      <a:r>
                        <a:rPr lang="en-GB" sz="1100" u="none" strike="noStrike" dirty="0" smtClean="0">
                          <a:solidFill>
                            <a:schemeClr val="bg1"/>
                          </a:solidFill>
                          <a:effectLst/>
                        </a:rPr>
                        <a:t>End </a:t>
                      </a:r>
                      <a:r>
                        <a:rPr lang="en-GB" sz="1100" u="none" strike="noStrike" dirty="0">
                          <a:solidFill>
                            <a:schemeClr val="bg1"/>
                          </a:solidFill>
                          <a:effectLst/>
                        </a:rPr>
                        <a:t>date      </a:t>
                      </a:r>
                      <a:r>
                        <a:rPr lang="en-GB" sz="1100" u="none" strike="noStrike" dirty="0" smtClean="0">
                          <a:solidFill>
                            <a:schemeClr val="bg1"/>
                          </a:solidFill>
                          <a:effectLst/>
                        </a:rPr>
                        <a:t>06/15/2018</a:t>
                      </a:r>
                      <a:endParaRPr lang="en-GB" sz="1100" b="0" i="0" u="none" strike="noStrike" dirty="0">
                        <a:solidFill>
                          <a:schemeClr val="bg1"/>
                        </a:solidFill>
                        <a:effectLst/>
                        <a:latin typeface="Calibri"/>
                      </a:endParaRPr>
                    </a:p>
                  </a:txBody>
                  <a:tcPr marL="9525" marR="9525" marT="9525" marB="0">
                    <a:solidFill>
                      <a:srgbClr val="000099"/>
                    </a:solidFill>
                  </a:tcPr>
                </a:tc>
              </a:tr>
              <a:tr h="198523">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FF9900"/>
                    </a:solidFill>
                  </a:tcPr>
                </a:tc>
                <a:tc>
                  <a:txBody>
                    <a:bodyPr/>
                    <a:lstStyle/>
                    <a:p>
                      <a:pPr algn="ctr" fontAlgn="t"/>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US" sz="1100" u="none" strike="noStrike" dirty="0" smtClean="0">
                          <a:effectLst/>
                        </a:rPr>
                        <a:t>CAST Flight Software as a CCSDS Onboard Reference Architecture</a:t>
                      </a:r>
                      <a:endParaRPr lang="en-US" sz="1100" u="none" strike="noStrike" dirty="0">
                        <a:effectLst/>
                      </a:endParaRPr>
                    </a:p>
                  </a:txBody>
                  <a:tcPr marL="9525" marR="9525" marT="9525" marB="0">
                    <a:solidFill>
                      <a:srgbClr val="FF9900"/>
                    </a:solidFill>
                  </a:tcPr>
                </a:tc>
                <a:tc>
                  <a:txBody>
                    <a:bodyPr/>
                    <a:lstStyle/>
                    <a:p>
                      <a:pPr algn="l" fontAlgn="t"/>
                      <a:r>
                        <a:rPr lang="en-GB" sz="1100" u="none" strike="noStrike" dirty="0" smtClean="0">
                          <a:effectLst/>
                        </a:rPr>
                        <a:t>2</a:t>
                      </a:r>
                      <a:r>
                        <a:rPr lang="en-GB" sz="1100" u="none" strike="noStrike" baseline="30000" dirty="0" smtClean="0">
                          <a:effectLst/>
                        </a:rPr>
                        <a:t>nd</a:t>
                      </a:r>
                      <a:r>
                        <a:rPr lang="en-GB" sz="1100" u="none" strike="noStrike" dirty="0" smtClean="0">
                          <a:effectLst/>
                        </a:rPr>
                        <a:t> Draft</a:t>
                      </a:r>
                      <a:r>
                        <a:rPr lang="en-GB" sz="1100" u="none" strike="noStrike" baseline="0" dirty="0" smtClean="0">
                          <a:effectLst/>
                        </a:rPr>
                        <a:t> complete and in review within WG</a:t>
                      </a:r>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GB" sz="1100" u="none" strike="noStrike" dirty="0">
                          <a:effectLst/>
                        </a:rPr>
                        <a:t>Start date    </a:t>
                      </a:r>
                      <a:r>
                        <a:rPr lang="en-GB" sz="1100" u="none" strike="noStrike" dirty="0" smtClean="0">
                          <a:effectLst/>
                        </a:rPr>
                        <a:t> 01/04/2016</a:t>
                      </a:r>
                    </a:p>
                    <a:p>
                      <a:pPr algn="l" fontAlgn="t"/>
                      <a:r>
                        <a:rPr lang="en-GB" sz="1100" u="none" strike="noStrike" dirty="0" smtClean="0">
                          <a:effectLst/>
                        </a:rPr>
                        <a:t>End </a:t>
                      </a:r>
                      <a:r>
                        <a:rPr lang="en-GB" sz="1100" u="none" strike="noStrike" dirty="0">
                          <a:effectLst/>
                        </a:rPr>
                        <a:t>date      </a:t>
                      </a:r>
                      <a:r>
                        <a:rPr lang="en-GB" sz="1100" u="none" strike="noStrike" dirty="0" smtClean="0">
                          <a:effectLst/>
                        </a:rPr>
                        <a:t>15/08/2017</a:t>
                      </a:r>
                      <a:endParaRPr lang="en-GB" sz="1100" b="0" i="0" u="none" strike="noStrike" dirty="0">
                        <a:solidFill>
                          <a:srgbClr val="000000"/>
                        </a:solidFill>
                        <a:effectLst/>
                        <a:latin typeface="Calibri"/>
                      </a:endParaRPr>
                    </a:p>
                  </a:txBody>
                  <a:tcPr marL="9525" marR="9525" marT="9525" marB="0">
                    <a:solidFill>
                      <a:srgbClr val="FF9900"/>
                    </a:solidFill>
                  </a:tcPr>
                </a:tc>
              </a:tr>
              <a:tr h="203486">
                <a:tc>
                  <a:txBody>
                    <a:bodyPr/>
                    <a:lstStyle/>
                    <a:p>
                      <a:pPr algn="ctr" fontAlgn="t"/>
                      <a:r>
                        <a:rPr lang="en-GB" sz="1100" u="none" strike="noStrike" dirty="0" smtClean="0">
                          <a:solidFill>
                            <a:schemeClr val="bg1"/>
                          </a:solidFill>
                          <a:effectLst/>
                        </a:rPr>
                        <a:t>SOIS APP</a:t>
                      </a:r>
                      <a:endParaRPr lang="en-GB" sz="1100" b="0" i="0" u="none" strike="noStrike" dirty="0">
                        <a:solidFill>
                          <a:schemeClr val="bg1"/>
                        </a:solidFill>
                        <a:effectLst/>
                        <a:latin typeface="Calibri"/>
                      </a:endParaRPr>
                    </a:p>
                  </a:txBody>
                  <a:tcPr marL="9525" marR="9525" marT="9525" marB="0">
                    <a:solidFill>
                      <a:srgbClr val="FF9900"/>
                    </a:solidFill>
                  </a:tcPr>
                </a:tc>
                <a:tc>
                  <a:txBody>
                    <a:bodyPr/>
                    <a:lstStyle/>
                    <a:p>
                      <a:pPr algn="ctr" fontAlgn="t"/>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US" sz="1100" u="none" strike="noStrike" dirty="0" smtClean="0">
                          <a:effectLst/>
                        </a:rPr>
                        <a:t>NASA core Flight System (cFS) as a CCSDS Onboard Reference Architecture</a:t>
                      </a:r>
                      <a:endParaRPr lang="en-US" sz="1100" u="none" strike="noStrike" dirty="0">
                        <a:effectLst/>
                      </a:endParaRPr>
                    </a:p>
                  </a:txBody>
                  <a:tcPr marL="9525" marR="9525" marT="9525" marB="0">
                    <a:solidFill>
                      <a:srgbClr val="FF9900"/>
                    </a:solidFill>
                  </a:tcPr>
                </a:tc>
                <a:tc>
                  <a:txBody>
                    <a:bodyPr/>
                    <a:lstStyle/>
                    <a:p>
                      <a:pPr algn="l" fontAlgn="t"/>
                      <a:r>
                        <a:rPr lang="en-GB" sz="1100" u="none" strike="noStrike" dirty="0" smtClean="0">
                          <a:effectLst/>
                        </a:rPr>
                        <a:t>On-going,</a:t>
                      </a:r>
                      <a:r>
                        <a:rPr lang="en-GB" sz="1100" u="none" strike="noStrike" baseline="0" dirty="0" smtClean="0">
                          <a:effectLst/>
                        </a:rPr>
                        <a:t> but slow progress due to resource availability</a:t>
                      </a:r>
                      <a:endParaRPr lang="en-GB" sz="1100" b="0" i="0" u="none" strike="noStrike" dirty="0">
                        <a:solidFill>
                          <a:srgbClr val="000000"/>
                        </a:solidFill>
                        <a:effectLst/>
                        <a:latin typeface="Calibri"/>
                      </a:endParaRPr>
                    </a:p>
                  </a:txBody>
                  <a:tcPr marL="9525" marR="9525" marT="9525" marB="0">
                    <a:solidFill>
                      <a:srgbClr val="FF9900"/>
                    </a:solidFill>
                  </a:tcPr>
                </a:tc>
                <a:tc>
                  <a:txBody>
                    <a:bodyPr/>
                    <a:lstStyle/>
                    <a:p>
                      <a:pPr algn="l" fontAlgn="t"/>
                      <a:r>
                        <a:rPr lang="en-GB" sz="1100" u="none" strike="noStrike" dirty="0">
                          <a:effectLst/>
                        </a:rPr>
                        <a:t>Start date    </a:t>
                      </a:r>
                      <a:r>
                        <a:rPr lang="en-GB" sz="1100" u="none" strike="noStrike" dirty="0" smtClean="0">
                          <a:effectLst/>
                        </a:rPr>
                        <a:t>04/01/2016</a:t>
                      </a:r>
                      <a:r>
                        <a:rPr lang="en-GB" sz="1100" u="none" strike="noStrike" dirty="0">
                          <a:effectLst/>
                        </a:rPr>
                        <a:t/>
                      </a:r>
                      <a:br>
                        <a:rPr lang="en-GB" sz="1100" u="none" strike="noStrike" dirty="0">
                          <a:effectLst/>
                        </a:rPr>
                      </a:br>
                      <a:r>
                        <a:rPr lang="en-GB" sz="1100" u="none" strike="noStrike" dirty="0">
                          <a:effectLst/>
                        </a:rPr>
                        <a:t>End date      </a:t>
                      </a:r>
                      <a:r>
                        <a:rPr lang="en-GB" sz="1100" u="none" strike="noStrike" dirty="0" smtClean="0">
                          <a:effectLst/>
                        </a:rPr>
                        <a:t>03/15/2018</a:t>
                      </a:r>
                      <a:endParaRPr lang="en-GB" sz="1100" b="0" i="0" u="none" strike="noStrike" dirty="0">
                        <a:solidFill>
                          <a:srgbClr val="000000"/>
                        </a:solidFill>
                        <a:effectLst/>
                        <a:latin typeface="Calibri"/>
                      </a:endParaRPr>
                    </a:p>
                  </a:txBody>
                  <a:tcPr marL="9525" marR="9525" marT="9525" marB="0">
                    <a:solidFill>
                      <a:srgbClr val="FF9900"/>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481984234"/>
              </p:ext>
            </p:extLst>
          </p:nvPr>
        </p:nvGraphicFramePr>
        <p:xfrm>
          <a:off x="366035" y="3368030"/>
          <a:ext cx="8447591" cy="689610"/>
        </p:xfrm>
        <a:graphic>
          <a:graphicData uri="http://schemas.openxmlformats.org/drawingml/2006/table">
            <a:tbl>
              <a:tblPr>
                <a:tableStyleId>{5C22544A-7EE6-4342-B048-85BDC9FD1C3A}</a:tableStyleId>
              </a:tblPr>
              <a:tblGrid>
                <a:gridCol w="889631"/>
                <a:gridCol w="638515"/>
                <a:gridCol w="2580663"/>
                <a:gridCol w="2568811"/>
                <a:gridCol w="1769971"/>
              </a:tblGrid>
              <a:tr h="203486">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198523">
                <a:tc>
                  <a:txBody>
                    <a:bodyPr/>
                    <a:lstStyle/>
                    <a:p>
                      <a:pPr algn="ctr" fontAlgn="t"/>
                      <a:r>
                        <a:rPr lang="en-GB" sz="1100" u="none" strike="noStrike" dirty="0" smtClean="0">
                          <a:solidFill>
                            <a:schemeClr val="bg1"/>
                          </a:solidFill>
                          <a:effectLst/>
                        </a:rPr>
                        <a:t>SOIS-WIR</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ctr" fontAlgn="t"/>
                      <a:r>
                        <a:rPr lang="en-GB" sz="1100" b="0" i="0" u="none" strike="noStrike" dirty="0" smtClean="0">
                          <a:solidFill>
                            <a:schemeClr val="bg1"/>
                          </a:solidFill>
                          <a:effectLst/>
                          <a:latin typeface="+mn-lt"/>
                        </a:rPr>
                        <a:t>881.1</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b="0" i="0" u="none" strike="noStrike" dirty="0" smtClean="0">
                          <a:solidFill>
                            <a:schemeClr val="bg1"/>
                          </a:solidFill>
                          <a:effectLst/>
                          <a:latin typeface="Calibri"/>
                        </a:rPr>
                        <a:t>RFID Tag Encoding Specification</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u="none" strike="noStrike" dirty="0" smtClean="0">
                          <a:solidFill>
                            <a:schemeClr val="bg1"/>
                          </a:solidFill>
                          <a:effectLst/>
                        </a:rPr>
                        <a:t>Secretariat Document Processing 2</a:t>
                      </a:r>
                      <a:endParaRPr lang="en-GB" sz="1100" b="0" i="0" u="none" strike="noStrike" dirty="0">
                        <a:solidFill>
                          <a:schemeClr val="bg1"/>
                        </a:solidFill>
                        <a:effectLst/>
                        <a:latin typeface="Calibri"/>
                      </a:endParaRPr>
                    </a:p>
                  </a:txBody>
                  <a:tcPr marL="9525" marR="9525" marT="9525" marB="0">
                    <a:solidFill>
                      <a:srgbClr val="000099"/>
                    </a:solidFill>
                  </a:tcPr>
                </a:tc>
                <a:tc>
                  <a:txBody>
                    <a:bodyPr/>
                    <a:lstStyle/>
                    <a:p>
                      <a:pPr algn="l" fontAlgn="t"/>
                      <a:r>
                        <a:rPr lang="en-GB" sz="1100" u="none" strike="noStrike" dirty="0">
                          <a:solidFill>
                            <a:schemeClr val="bg1"/>
                          </a:solidFill>
                          <a:effectLst/>
                        </a:rPr>
                        <a:t>Start date    </a:t>
                      </a:r>
                      <a:r>
                        <a:rPr lang="en-GB" sz="1100" u="none" strike="noStrike" dirty="0" smtClean="0">
                          <a:solidFill>
                            <a:schemeClr val="bg1"/>
                          </a:solidFill>
                          <a:effectLst/>
                        </a:rPr>
                        <a:t> 01/08/2014</a:t>
                      </a:r>
                      <a:r>
                        <a:rPr lang="en-GB" sz="1100" u="none" strike="noStrike" dirty="0">
                          <a:solidFill>
                            <a:schemeClr val="bg1"/>
                          </a:solidFill>
                          <a:effectLst/>
                        </a:rPr>
                        <a:t/>
                      </a:r>
                      <a:br>
                        <a:rPr lang="en-GB" sz="1100" u="none" strike="noStrike" dirty="0">
                          <a:solidFill>
                            <a:schemeClr val="bg1"/>
                          </a:solidFill>
                          <a:effectLst/>
                        </a:rPr>
                      </a:br>
                      <a:r>
                        <a:rPr lang="en-GB" sz="1100" u="none" strike="noStrike" dirty="0">
                          <a:solidFill>
                            <a:schemeClr val="bg1"/>
                          </a:solidFill>
                          <a:effectLst/>
                        </a:rPr>
                        <a:t>End date      </a:t>
                      </a:r>
                      <a:r>
                        <a:rPr lang="en-GB" sz="1100" u="none" strike="noStrike" dirty="0" smtClean="0">
                          <a:solidFill>
                            <a:schemeClr val="bg1"/>
                          </a:solidFill>
                          <a:effectLst/>
                        </a:rPr>
                        <a:t>01/10//2017</a:t>
                      </a:r>
                      <a:endParaRPr lang="en-GB" sz="1100" b="0" i="0" u="none" strike="noStrike" dirty="0">
                        <a:solidFill>
                          <a:schemeClr val="bg1"/>
                        </a:solidFill>
                        <a:effectLst/>
                        <a:latin typeface="Calibri"/>
                      </a:endParaRPr>
                    </a:p>
                  </a:txBody>
                  <a:tcPr marL="9525" marR="9525" marT="9525" marB="0">
                    <a:solidFill>
                      <a:srgbClr val="000099"/>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11827032"/>
              </p:ext>
            </p:extLst>
          </p:nvPr>
        </p:nvGraphicFramePr>
        <p:xfrm>
          <a:off x="347450" y="4312315"/>
          <a:ext cx="8461301" cy="2121071"/>
        </p:xfrm>
        <a:graphic>
          <a:graphicData uri="http://schemas.openxmlformats.org/drawingml/2006/table">
            <a:tbl>
              <a:tblPr>
                <a:tableStyleId>{5C22544A-7EE6-4342-B048-85BDC9FD1C3A}</a:tableStyleId>
              </a:tblPr>
              <a:tblGrid>
                <a:gridCol w="891075"/>
                <a:gridCol w="639551"/>
                <a:gridCol w="2584851"/>
                <a:gridCol w="2572980"/>
                <a:gridCol w="1772844"/>
              </a:tblGrid>
              <a:tr h="203486">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397046">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851.0</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Packet Service     </a:t>
                      </a:r>
                    </a:p>
                  </a:txBody>
                  <a:tcPr marL="9525" marR="9525" marT="9525" marB="0">
                    <a:solidFill>
                      <a:srgbClr val="ED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p>
                      <a:pPr marL="0" algn="l" defTabSz="914400" rtl="0" eaLnBrk="1" fontAlgn="t" latinLnBrk="0" hangingPunct="1"/>
                      <a:r>
                        <a:rPr lang="en-GB" sz="1100" u="none" strike="noStrike" kern="1200" dirty="0" smtClean="0">
                          <a:solidFill>
                            <a:schemeClr val="bg1"/>
                          </a:solidFill>
                          <a:effectLst/>
                          <a:latin typeface="+mn-lt"/>
                          <a:ea typeface="+mn-ea"/>
                          <a:cs typeface="+mn-cs"/>
                        </a:rPr>
                        <a:t>On-going</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01/11/2016</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01/11/2017</a:t>
                      </a:r>
                      <a:endParaRPr lang="en-GB" sz="1100" u="none" strike="noStrike" kern="1200" dirty="0">
                        <a:solidFill>
                          <a:schemeClr val="bg1"/>
                        </a:solidFill>
                        <a:effectLst/>
                        <a:latin typeface="+mn-lt"/>
                        <a:ea typeface="+mn-ea"/>
                        <a:cs typeface="+mn-cs"/>
                      </a:endParaRPr>
                    </a:p>
                  </a:txBody>
                  <a:tcPr marL="9525" marR="9525" marT="9525" marB="0">
                    <a:solidFill>
                      <a:srgbClr val="ED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852.0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Memory Access Service - 5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01/05/2017</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01/05/2018</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853.0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Synchronization Service - 5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01/11/2017</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 01/11/2018</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854.0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Device Discovery Service 5 Year Book Review</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01/05/2019</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dirty="0" smtClean="0">
                          <a:solidFill>
                            <a:schemeClr val="bg1"/>
                          </a:solidFill>
                          <a:effectLst/>
                          <a:latin typeface="+mn-lt"/>
                          <a:ea typeface="+mn-ea"/>
                          <a:cs typeface="+mn-cs"/>
                        </a:rPr>
                        <a:t>01/05/2020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r h="198523">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SOIS</a:t>
                      </a:r>
                      <a:r>
                        <a:rPr lang="en-GB" sz="1100" u="none" strike="noStrike" kern="1200" baseline="0" dirty="0" smtClean="0">
                          <a:solidFill>
                            <a:schemeClr val="bg1"/>
                          </a:solidFill>
                          <a:effectLst/>
                          <a:latin typeface="+mn-lt"/>
                          <a:ea typeface="+mn-ea"/>
                          <a:cs typeface="+mn-cs"/>
                        </a:rPr>
                        <a:t> </a:t>
                      </a:r>
                      <a:r>
                        <a:rPr lang="en-GB" sz="1100" u="none" strike="noStrike" kern="1200" baseline="0" dirty="0" err="1" smtClean="0">
                          <a:solidFill>
                            <a:schemeClr val="bg1"/>
                          </a:solidFill>
                          <a:effectLst/>
                          <a:latin typeface="+mn-lt"/>
                          <a:ea typeface="+mn-ea"/>
                          <a:cs typeface="+mn-cs"/>
                        </a:rPr>
                        <a:t>SubNet</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855.0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c>
                  <a:txBody>
                    <a:bodyPr/>
                    <a:lstStyle/>
                    <a:p>
                      <a:pPr marL="0" algn="l" defTabSz="914400" rtl="0" eaLnBrk="1" fontAlgn="t" latinLnBrk="0" hangingPunct="1"/>
                      <a:r>
                        <a:rPr lang="en-US" sz="1100" u="none" strike="noStrike" kern="1200" dirty="0" smtClean="0">
                          <a:solidFill>
                            <a:schemeClr val="bg1"/>
                          </a:solidFill>
                          <a:effectLst/>
                          <a:latin typeface="+mn-lt"/>
                          <a:ea typeface="+mn-ea"/>
                          <a:cs typeface="+mn-cs"/>
                        </a:rPr>
                        <a:t>SOIS </a:t>
                      </a:r>
                      <a:r>
                        <a:rPr lang="en-US" sz="1100" u="none" strike="noStrike" kern="1200" dirty="0" err="1" smtClean="0">
                          <a:solidFill>
                            <a:schemeClr val="bg1"/>
                          </a:solidFill>
                          <a:effectLst/>
                          <a:latin typeface="+mn-lt"/>
                          <a:ea typeface="+mn-ea"/>
                          <a:cs typeface="+mn-cs"/>
                        </a:rPr>
                        <a:t>Subnetwork</a:t>
                      </a:r>
                      <a:r>
                        <a:rPr lang="en-US" sz="1100" u="none" strike="noStrike" kern="1200" dirty="0" smtClean="0">
                          <a:solidFill>
                            <a:schemeClr val="bg1"/>
                          </a:solidFill>
                          <a:effectLst/>
                          <a:latin typeface="+mn-lt"/>
                          <a:ea typeface="+mn-ea"/>
                          <a:cs typeface="+mn-cs"/>
                        </a:rPr>
                        <a:t> Test Service           </a:t>
                      </a:r>
                    </a:p>
                    <a:p>
                      <a:pPr marL="0" algn="l" defTabSz="914400" rtl="0" eaLnBrk="1" fontAlgn="t" latinLnBrk="0" hangingPunct="1"/>
                      <a:r>
                        <a:rPr lang="en-US" sz="1100" u="none" strike="noStrike" kern="1200" dirty="0" smtClean="0">
                          <a:solidFill>
                            <a:schemeClr val="bg1"/>
                          </a:solidFill>
                          <a:effectLst/>
                          <a:latin typeface="+mn-lt"/>
                          <a:ea typeface="+mn-ea"/>
                          <a:cs typeface="+mn-cs"/>
                        </a:rPr>
                        <a:t> 5</a:t>
                      </a:r>
                      <a:r>
                        <a:rPr lang="en-US" sz="1100" u="none" strike="noStrike" kern="1200" baseline="0" dirty="0" smtClean="0">
                          <a:solidFill>
                            <a:schemeClr val="bg1"/>
                          </a:solidFill>
                          <a:effectLst/>
                          <a:latin typeface="+mn-lt"/>
                          <a:ea typeface="+mn-ea"/>
                          <a:cs typeface="+mn-cs"/>
                        </a:rPr>
                        <a:t> </a:t>
                      </a:r>
                      <a:r>
                        <a:rPr lang="en-US" sz="1100" u="none" strike="noStrike" kern="1200" dirty="0" smtClean="0">
                          <a:solidFill>
                            <a:schemeClr val="bg1"/>
                          </a:solidFill>
                          <a:effectLst/>
                          <a:latin typeface="+mn-lt"/>
                          <a:ea typeface="+mn-ea"/>
                          <a:cs typeface="+mn-cs"/>
                        </a:rPr>
                        <a:t>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smtClean="0">
                          <a:solidFill>
                            <a:schemeClr val="bg1"/>
                          </a:solidFill>
                          <a:effectLst/>
                          <a:latin typeface="+mn-lt"/>
                          <a:ea typeface="+mn-ea"/>
                          <a:cs typeface="+mn-cs"/>
                        </a:rPr>
                        <a:t>5 year book review</a:t>
                      </a:r>
                    </a:p>
                  </a:txBody>
                  <a:tcPr marL="9525" marR="9525" marT="9525" marB="0">
                    <a:solidFill>
                      <a:srgbClr val="E814F5"/>
                    </a:solidFill>
                  </a:tcPr>
                </a:tc>
                <a:tc>
                  <a:txBody>
                    <a:bodyPr/>
                    <a:lstStyle/>
                    <a:p>
                      <a:pPr marL="0" algn="l" defTabSz="914400" rtl="0" eaLnBrk="1" fontAlgn="t" latinLnBrk="0" hangingPunct="1"/>
                      <a:r>
                        <a:rPr lang="en-GB" sz="1100" u="none" strike="noStrike" kern="1200" dirty="0">
                          <a:solidFill>
                            <a:schemeClr val="bg1"/>
                          </a:solidFill>
                          <a:effectLst/>
                          <a:latin typeface="+mn-lt"/>
                          <a:ea typeface="+mn-ea"/>
                          <a:cs typeface="+mn-cs"/>
                        </a:rPr>
                        <a:t>Start date    </a:t>
                      </a:r>
                      <a:r>
                        <a:rPr lang="en-GB" sz="1100" u="none" strike="noStrike" kern="1200" dirty="0" smtClean="0">
                          <a:solidFill>
                            <a:schemeClr val="bg1"/>
                          </a:solidFill>
                          <a:effectLst/>
                          <a:latin typeface="+mn-lt"/>
                          <a:ea typeface="+mn-ea"/>
                          <a:cs typeface="+mn-cs"/>
                        </a:rPr>
                        <a:t> 01/11/2019</a:t>
                      </a:r>
                      <a:r>
                        <a:rPr lang="en-GB" sz="1100" u="none" strike="noStrike" kern="1200" dirty="0">
                          <a:solidFill>
                            <a:schemeClr val="bg1"/>
                          </a:solidFill>
                          <a:effectLst/>
                          <a:latin typeface="+mn-lt"/>
                          <a:ea typeface="+mn-ea"/>
                          <a:cs typeface="+mn-cs"/>
                        </a:rPr>
                        <a:t/>
                      </a:r>
                      <a:br>
                        <a:rPr lang="en-GB" sz="1100" u="none" strike="noStrike" kern="1200" dirty="0">
                          <a:solidFill>
                            <a:schemeClr val="bg1"/>
                          </a:solidFill>
                          <a:effectLst/>
                          <a:latin typeface="+mn-lt"/>
                          <a:ea typeface="+mn-ea"/>
                          <a:cs typeface="+mn-cs"/>
                        </a:rPr>
                      </a:br>
                      <a:r>
                        <a:rPr lang="en-GB" sz="1100" u="none" strike="noStrike" kern="1200" dirty="0">
                          <a:solidFill>
                            <a:schemeClr val="bg1"/>
                          </a:solidFill>
                          <a:effectLst/>
                          <a:latin typeface="+mn-lt"/>
                          <a:ea typeface="+mn-ea"/>
                          <a:cs typeface="+mn-cs"/>
                        </a:rPr>
                        <a:t>End date     </a:t>
                      </a:r>
                      <a:r>
                        <a:rPr lang="en-GB" sz="1100" u="none" strike="noStrike" kern="1200" baseline="0" dirty="0" smtClean="0">
                          <a:solidFill>
                            <a:schemeClr val="bg1"/>
                          </a:solidFill>
                          <a:effectLst/>
                          <a:latin typeface="+mn-lt"/>
                          <a:ea typeface="+mn-ea"/>
                          <a:cs typeface="+mn-cs"/>
                        </a:rPr>
                        <a:t> 01/11/2010</a:t>
                      </a:r>
                      <a:endParaRPr lang="en-GB" sz="1100" u="none" strike="noStrike" kern="1200" dirty="0">
                        <a:solidFill>
                          <a:schemeClr val="bg1"/>
                        </a:solidFill>
                        <a:effectLst/>
                        <a:latin typeface="+mn-lt"/>
                        <a:ea typeface="+mn-ea"/>
                        <a:cs typeface="+mn-cs"/>
                      </a:endParaRPr>
                    </a:p>
                  </a:txBody>
                  <a:tcPr marL="9525" marR="9525" marT="9525" marB="0">
                    <a:solidFill>
                      <a:srgbClr val="E814F5"/>
                    </a:solidFill>
                  </a:tcPr>
                </a:tc>
              </a:tr>
            </a:tbl>
          </a:graphicData>
        </a:graphic>
      </p:graphicFrame>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SOIS </a:t>
            </a:r>
            <a:r>
              <a:rPr lang="en-US" sz="2800" b="1" dirty="0" smtClean="0"/>
              <a:t>Upcoming New Work Items</a:t>
            </a:r>
          </a:p>
        </p:txBody>
      </p:sp>
      <p:graphicFrame>
        <p:nvGraphicFramePr>
          <p:cNvPr id="3" name="Table 2"/>
          <p:cNvGraphicFramePr>
            <a:graphicFrameLocks noGrp="1"/>
          </p:cNvGraphicFramePr>
          <p:nvPr>
            <p:extLst>
              <p:ext uri="{D42A27DB-BD31-4B8C-83A1-F6EECF244321}">
                <p14:modId xmlns:p14="http://schemas.microsoft.com/office/powerpoint/2010/main" val="3872752761"/>
              </p:ext>
            </p:extLst>
          </p:nvPr>
        </p:nvGraphicFramePr>
        <p:xfrm>
          <a:off x="457200" y="1124700"/>
          <a:ext cx="8229599" cy="1149814"/>
        </p:xfrm>
        <a:graphic>
          <a:graphicData uri="http://schemas.openxmlformats.org/drawingml/2006/table">
            <a:tbl>
              <a:tblPr>
                <a:tableStyleId>{5C22544A-7EE6-4342-B048-85BDC9FD1C3A}</a:tableStyleId>
              </a:tblPr>
              <a:tblGrid>
                <a:gridCol w="1080805"/>
                <a:gridCol w="768100"/>
                <a:gridCol w="1843440"/>
                <a:gridCol w="1125878"/>
                <a:gridCol w="1204556"/>
                <a:gridCol w="2206820"/>
              </a:tblGrid>
              <a:tr h="597903">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199" marR="9199" marT="9199"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Document Title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Target Publication Date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Missing Resources </a:t>
                      </a:r>
                      <a:br>
                        <a:rPr lang="en-GB" sz="1100" u="none" strike="noStrike">
                          <a:effectLst/>
                        </a:rPr>
                      </a:b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Comments</a:t>
                      </a:r>
                      <a:endParaRPr lang="en-GB" sz="1100" b="1" i="0" u="none" strike="noStrike">
                        <a:solidFill>
                          <a:srgbClr val="000000"/>
                        </a:solidFill>
                        <a:effectLst/>
                        <a:latin typeface="Calibri"/>
                      </a:endParaRPr>
                    </a:p>
                  </a:txBody>
                  <a:tcPr marL="9199" marR="9199" marT="9199" marB="0"/>
                </a:tc>
              </a:tr>
              <a:tr h="551911">
                <a:tc>
                  <a:txBody>
                    <a:bodyPr/>
                    <a:lstStyle/>
                    <a:p>
                      <a:pPr algn="l" fontAlgn="t"/>
                      <a:r>
                        <a:rPr lang="en-GB" sz="1100" u="none" strike="noStrike" dirty="0" smtClean="0">
                          <a:effectLst/>
                        </a:rPr>
                        <a:t>SOIS - APP</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ctr" fontAlgn="t"/>
                      <a:r>
                        <a:rPr lang="en-GB" sz="1100" u="none" strike="noStrike" dirty="0" smtClean="0">
                          <a:effectLst/>
                        </a:rPr>
                        <a:t>TBD</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l" fontAlgn="t"/>
                      <a:r>
                        <a:rPr lang="en-US" sz="1100" u="none" strike="noStrike" dirty="0" smtClean="0">
                          <a:effectLst/>
                        </a:rPr>
                        <a:t>Report on Analysis of CCSDS MAL and SOIS EDS Relationships</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l" fontAlgn="t"/>
                      <a:r>
                        <a:rPr lang="en-GB" sz="1100" u="none" strike="noStrike" dirty="0" smtClean="0">
                          <a:effectLst/>
                        </a:rPr>
                        <a:t>1/08/2017</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ctr" fontAlgn="t"/>
                      <a:r>
                        <a:rPr lang="en-GB" sz="1100" u="none" strike="noStrike" dirty="0" err="1" smtClean="0">
                          <a:effectLst/>
                        </a:rPr>
                        <a:t>na</a:t>
                      </a:r>
                      <a:endParaRPr lang="en-GB" sz="1100" b="1" i="0" u="none" strike="noStrike" dirty="0">
                        <a:solidFill>
                          <a:srgbClr val="000000"/>
                        </a:solidFill>
                        <a:effectLst/>
                        <a:latin typeface="Calibri"/>
                      </a:endParaRPr>
                    </a:p>
                  </a:txBody>
                  <a:tcPr marL="9199" marR="9199" marT="9199" marB="0">
                    <a:solidFill>
                      <a:srgbClr val="FFFF00"/>
                    </a:solidFill>
                  </a:tcPr>
                </a:tc>
                <a:tc>
                  <a:txBody>
                    <a:bodyPr/>
                    <a:lstStyle/>
                    <a:p>
                      <a:pPr algn="l" fontAlgn="t"/>
                      <a:r>
                        <a:rPr lang="en-GB" sz="1100" b="0" i="0" u="none" strike="noStrike" dirty="0" smtClean="0">
                          <a:solidFill>
                            <a:schemeClr val="dk1"/>
                          </a:solidFill>
                          <a:effectLst/>
                          <a:latin typeface="+mn-lt"/>
                        </a:rPr>
                        <a:t>Report</a:t>
                      </a:r>
                      <a:r>
                        <a:rPr lang="en-GB" sz="1100" b="0" i="0" u="none" strike="noStrike" baseline="0" dirty="0" smtClean="0">
                          <a:solidFill>
                            <a:schemeClr val="dk1"/>
                          </a:solidFill>
                          <a:effectLst/>
                          <a:latin typeface="+mn-lt"/>
                        </a:rPr>
                        <a:t> complete and in WG review</a:t>
                      </a:r>
                    </a:p>
                    <a:p>
                      <a:pPr algn="l" fontAlgn="t"/>
                      <a:r>
                        <a:rPr lang="en-GB" sz="1100" b="0" i="0" u="none" strike="noStrike" baseline="0" dirty="0" smtClean="0">
                          <a:solidFill>
                            <a:schemeClr val="dk1"/>
                          </a:solidFill>
                          <a:effectLst/>
                          <a:latin typeface="+mn-lt"/>
                        </a:rPr>
                        <a:t>Low level of effort to publish</a:t>
                      </a:r>
                      <a:endParaRPr lang="en-GB" sz="1100" b="1" i="0" u="none" strike="noStrike" dirty="0">
                        <a:solidFill>
                          <a:srgbClr val="000000"/>
                        </a:solidFill>
                        <a:effectLst/>
                        <a:latin typeface="Calibri"/>
                      </a:endParaRPr>
                    </a:p>
                  </a:txBody>
                  <a:tcPr marL="9199" marR="9199" marT="9199" marB="0">
                    <a:solidFill>
                      <a:srgbClr val="FFFF00"/>
                    </a:solidFill>
                  </a:tcPr>
                </a:tc>
              </a:tr>
            </a:tbl>
          </a:graphicData>
        </a:graphic>
      </p:graphicFrame>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954107"/>
          </a:xfrm>
          <a:prstGeom prst="rect">
            <a:avLst/>
          </a:prstGeom>
          <a:noFill/>
        </p:spPr>
        <p:txBody>
          <a:bodyPr wrap="square" rtlCol="0">
            <a:spAutoFit/>
          </a:bodyPr>
          <a:lstStyle/>
          <a:p>
            <a:r>
              <a:rPr lang="en-US" sz="2800" dirty="0" smtClean="0"/>
              <a:t>CESG Fall 2017</a:t>
            </a:r>
          </a:p>
          <a:p>
            <a:r>
              <a:rPr lang="en-US" sz="2800" dirty="0" smtClean="0"/>
              <a:t>Poll Statistics</a:t>
            </a:r>
          </a:p>
        </p:txBody>
      </p:sp>
    </p:spTree>
    <p:extLst>
      <p:ext uri="{BB962C8B-B14F-4D97-AF65-F5344CB8AC3E}">
        <p14:creationId xmlns:p14="http://schemas.microsoft.com/office/powerpoint/2010/main" val="3427975586"/>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457200" y="164575"/>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solidFill>
                  <a:schemeClr val="tx1"/>
                </a:solidFill>
                <a:effectLst/>
              </a:rPr>
              <a:t>CMC Poll Statistics since Oct 2016</a:t>
            </a:r>
            <a:endParaRPr lang="en-US" sz="2800" dirty="0">
              <a:solidFill>
                <a:schemeClr val="tx1"/>
              </a:solidFill>
              <a:effectLst/>
            </a:endParaRPr>
          </a:p>
        </p:txBody>
      </p:sp>
      <p:sp>
        <p:nvSpPr>
          <p:cNvPr id="6" name="Rectangle 3"/>
          <p:cNvSpPr txBox="1">
            <a:spLocks noChangeArrowheads="1"/>
          </p:cNvSpPr>
          <p:nvPr/>
        </p:nvSpPr>
        <p:spPr bwMode="auto">
          <a:xfrm>
            <a:off x="200717" y="702245"/>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a:lnSpc>
                <a:spcPts val="1920"/>
              </a:lnSpc>
              <a:spcBef>
                <a:spcPts val="600"/>
              </a:spcBef>
              <a:spcAft>
                <a:spcPts val="0"/>
              </a:spcAft>
            </a:pPr>
            <a:r>
              <a:rPr lang="en-US" sz="1900" dirty="0" smtClean="0"/>
              <a:t>Publication</a:t>
            </a:r>
            <a:endParaRPr lang="en-US" sz="1900" dirty="0"/>
          </a:p>
          <a:p>
            <a:pPr lvl="1">
              <a:lnSpc>
                <a:spcPts val="1800"/>
              </a:lnSpc>
              <a:spcBef>
                <a:spcPts val="600"/>
              </a:spcBef>
              <a:spcAft>
                <a:spcPts val="0"/>
              </a:spcAft>
            </a:pPr>
            <a:r>
              <a:rPr lang="en-GB" sz="1600" dirty="0">
                <a:solidFill>
                  <a:srgbClr val="00B050"/>
                </a:solidFill>
              </a:rPr>
              <a:t>SLS Protocols over DVB-S2—Definition, Implementation, and </a:t>
            </a:r>
            <a:r>
              <a:rPr lang="en-GB" sz="1600" dirty="0" smtClean="0">
                <a:solidFill>
                  <a:srgbClr val="00B050"/>
                </a:solidFill>
              </a:rPr>
              <a:t>Performance</a:t>
            </a:r>
          </a:p>
          <a:p>
            <a:pPr lvl="1">
              <a:lnSpc>
                <a:spcPts val="1800"/>
              </a:lnSpc>
              <a:spcBef>
                <a:spcPts val="600"/>
              </a:spcBef>
              <a:spcAft>
                <a:spcPts val="0"/>
              </a:spcAft>
            </a:pPr>
            <a:r>
              <a:rPr lang="en-US" sz="1600" dirty="0">
                <a:solidFill>
                  <a:srgbClr val="00B050"/>
                </a:solidFill>
              </a:rPr>
              <a:t>MOIMS </a:t>
            </a:r>
            <a:r>
              <a:rPr lang="en-US" sz="1600" dirty="0" err="1">
                <a:solidFill>
                  <a:srgbClr val="00B050"/>
                </a:solidFill>
              </a:rPr>
              <a:t>Telerobotics</a:t>
            </a:r>
            <a:r>
              <a:rPr lang="en-US" sz="1600" dirty="0">
                <a:solidFill>
                  <a:srgbClr val="00B050"/>
                </a:solidFill>
              </a:rPr>
              <a:t> </a:t>
            </a:r>
            <a:r>
              <a:rPr lang="en-US" sz="1600" dirty="0" smtClean="0">
                <a:solidFill>
                  <a:srgbClr val="00B050"/>
                </a:solidFill>
              </a:rPr>
              <a:t>Operations</a:t>
            </a:r>
          </a:p>
          <a:p>
            <a:pPr lvl="1">
              <a:lnSpc>
                <a:spcPts val="1800"/>
              </a:lnSpc>
              <a:spcBef>
                <a:spcPts val="600"/>
              </a:spcBef>
              <a:spcAft>
                <a:spcPts val="0"/>
              </a:spcAft>
            </a:pPr>
            <a:r>
              <a:rPr lang="en-US" sz="1600" dirty="0" smtClean="0">
                <a:solidFill>
                  <a:srgbClr val="000099"/>
                </a:solidFill>
              </a:rPr>
              <a:t>CSS CSTS Specification Framework</a:t>
            </a:r>
          </a:p>
          <a:p>
            <a:pPr lvl="1">
              <a:lnSpc>
                <a:spcPts val="1800"/>
              </a:lnSpc>
              <a:spcBef>
                <a:spcPts val="600"/>
              </a:spcBef>
              <a:spcAft>
                <a:spcPts val="0"/>
              </a:spcAft>
            </a:pPr>
            <a:r>
              <a:rPr lang="en-US" sz="1600" dirty="0" smtClean="0">
                <a:solidFill>
                  <a:srgbClr val="000099"/>
                </a:solidFill>
              </a:rPr>
              <a:t>CSS CSTS – Monitored Data Service</a:t>
            </a:r>
          </a:p>
          <a:p>
            <a:pPr lvl="1">
              <a:lnSpc>
                <a:spcPts val="1800"/>
              </a:lnSpc>
              <a:spcBef>
                <a:spcPts val="600"/>
              </a:spcBef>
              <a:spcAft>
                <a:spcPts val="0"/>
              </a:spcAft>
            </a:pPr>
            <a:r>
              <a:rPr lang="en-US" sz="1600" dirty="0">
                <a:solidFill>
                  <a:srgbClr val="00B050"/>
                </a:solidFill>
                <a:ea typeface="ＭＳ Ｐゴシック" pitchFamily="34" charset="-128"/>
              </a:rPr>
              <a:t>SLS OPT Real-Time Weather and Atmospheric Characterization Data </a:t>
            </a:r>
            <a:endParaRPr lang="en-US" sz="1600" dirty="0">
              <a:ea typeface="ＭＳ Ｐゴシック" pitchFamily="34" charset="-128"/>
            </a:endParaRPr>
          </a:p>
          <a:p>
            <a:pPr lvl="1">
              <a:lnSpc>
                <a:spcPts val="1800"/>
              </a:lnSpc>
              <a:spcBef>
                <a:spcPts val="600"/>
              </a:spcBef>
              <a:spcAft>
                <a:spcPts val="0"/>
              </a:spcAft>
            </a:pPr>
            <a:r>
              <a:rPr lang="en-GB" sz="1600" dirty="0" smtClean="0">
                <a:solidFill>
                  <a:srgbClr val="00B050"/>
                </a:solidFill>
              </a:rPr>
              <a:t>SOIS WIR Wireless </a:t>
            </a:r>
            <a:r>
              <a:rPr lang="en-GB" sz="1600" dirty="0">
                <a:solidFill>
                  <a:srgbClr val="00B050"/>
                </a:solidFill>
              </a:rPr>
              <a:t>Network Communications Overview for Space Mission </a:t>
            </a:r>
            <a:r>
              <a:rPr lang="en-GB" sz="1600" dirty="0" smtClean="0">
                <a:solidFill>
                  <a:srgbClr val="00B050"/>
                </a:solidFill>
              </a:rPr>
              <a:t>Operations</a:t>
            </a:r>
          </a:p>
          <a:p>
            <a:pPr lvl="1">
              <a:lnSpc>
                <a:spcPts val="1800"/>
              </a:lnSpc>
              <a:spcBef>
                <a:spcPts val="600"/>
              </a:spcBef>
              <a:spcAft>
                <a:spcPts val="0"/>
              </a:spcAft>
            </a:pPr>
            <a:r>
              <a:rPr lang="en-GB" sz="1600" dirty="0" smtClean="0">
                <a:solidFill>
                  <a:srgbClr val="00B050"/>
                </a:solidFill>
              </a:rPr>
              <a:t>SLS RFM Simultaneous </a:t>
            </a:r>
            <a:r>
              <a:rPr lang="en-GB" sz="1600" dirty="0">
                <a:solidFill>
                  <a:srgbClr val="00B050"/>
                </a:solidFill>
              </a:rPr>
              <a:t>Transmission of GMSK Telemetry and PN Ranging </a:t>
            </a:r>
            <a:endParaRPr lang="en-US" sz="1600" dirty="0">
              <a:solidFill>
                <a:srgbClr val="00B050"/>
              </a:solidFill>
            </a:endParaRPr>
          </a:p>
          <a:p>
            <a:pPr>
              <a:lnSpc>
                <a:spcPts val="1920"/>
              </a:lnSpc>
              <a:spcBef>
                <a:spcPts val="600"/>
              </a:spcBef>
              <a:spcAft>
                <a:spcPts val="0"/>
              </a:spcAft>
            </a:pPr>
            <a:r>
              <a:rPr lang="en-US" sz="1900" dirty="0" smtClean="0"/>
              <a:t>Agency </a:t>
            </a:r>
            <a:r>
              <a:rPr lang="en-US" sz="1900" dirty="0"/>
              <a:t>Review</a:t>
            </a:r>
          </a:p>
          <a:p>
            <a:pPr lvl="1">
              <a:lnSpc>
                <a:spcPts val="1800"/>
              </a:lnSpc>
              <a:spcBef>
                <a:spcPts val="600"/>
              </a:spcBef>
              <a:spcAft>
                <a:spcPts val="0"/>
              </a:spcAft>
            </a:pPr>
            <a:r>
              <a:rPr lang="en-GB" sz="1600" dirty="0">
                <a:solidFill>
                  <a:srgbClr val="CC00CC"/>
                </a:solidFill>
              </a:rPr>
              <a:t>SEA CCSDS Spacecraft Identification Field Code Assignment Control </a:t>
            </a:r>
            <a:r>
              <a:rPr lang="en-GB" sz="1600" dirty="0" smtClean="0">
                <a:solidFill>
                  <a:srgbClr val="CC00CC"/>
                </a:solidFill>
              </a:rPr>
              <a:t>Procedures          </a:t>
            </a:r>
            <a:endParaRPr lang="en-US" sz="1600" dirty="0" smtClean="0"/>
          </a:p>
          <a:p>
            <a:pPr lvl="1">
              <a:lnSpc>
                <a:spcPts val="1800"/>
              </a:lnSpc>
              <a:spcBef>
                <a:spcPts val="600"/>
              </a:spcBef>
              <a:spcAft>
                <a:spcPts val="0"/>
              </a:spcAft>
            </a:pPr>
            <a:r>
              <a:rPr lang="en-US" sz="1600" dirty="0" smtClean="0">
                <a:solidFill>
                  <a:srgbClr val="FF0000"/>
                </a:solidFill>
              </a:rPr>
              <a:t>MOIMS SM&amp;C MAL C++ API                                                                                                          </a:t>
            </a:r>
          </a:p>
          <a:p>
            <a:pPr lvl="1">
              <a:lnSpc>
                <a:spcPts val="1800"/>
              </a:lnSpc>
              <a:spcBef>
                <a:spcPts val="600"/>
              </a:spcBef>
              <a:spcAft>
                <a:spcPts val="0"/>
              </a:spcAft>
            </a:pPr>
            <a:r>
              <a:rPr lang="en-US" sz="1600" dirty="0" smtClean="0">
                <a:solidFill>
                  <a:srgbClr val="FF0000"/>
                </a:solidFill>
              </a:rPr>
              <a:t>SLS MHDC Pre-processing Transform for Multi-</a:t>
            </a:r>
            <a:r>
              <a:rPr lang="en-US" sz="1600" dirty="0" err="1" smtClean="0">
                <a:solidFill>
                  <a:srgbClr val="FF0000"/>
                </a:solidFill>
              </a:rPr>
              <a:t>Hyperscpectral</a:t>
            </a:r>
            <a:r>
              <a:rPr lang="en-US" sz="1600" dirty="0" smtClean="0">
                <a:solidFill>
                  <a:srgbClr val="FF0000"/>
                </a:solidFill>
              </a:rPr>
              <a:t> Image Compression      </a:t>
            </a:r>
          </a:p>
          <a:p>
            <a:pPr lvl="1">
              <a:lnSpc>
                <a:spcPts val="1800"/>
              </a:lnSpc>
              <a:spcBef>
                <a:spcPts val="600"/>
              </a:spcBef>
              <a:spcAft>
                <a:spcPts val="0"/>
              </a:spcAft>
            </a:pPr>
            <a:r>
              <a:rPr lang="en-US" sz="1600" dirty="0" smtClean="0">
                <a:solidFill>
                  <a:srgbClr val="CC00CC"/>
                </a:solidFill>
              </a:rPr>
              <a:t>SLS RFM Systems Part 1 Earth Stations and Spacecraft                                                        </a:t>
            </a:r>
            <a:endParaRPr lang="en-US" sz="1600" dirty="0">
              <a:solidFill>
                <a:srgbClr val="CC00CC"/>
              </a:solidFill>
            </a:endParaRPr>
          </a:p>
          <a:p>
            <a:pPr>
              <a:lnSpc>
                <a:spcPts val="1920"/>
              </a:lnSpc>
              <a:spcBef>
                <a:spcPts val="600"/>
              </a:spcBef>
              <a:spcAft>
                <a:spcPts val="0"/>
              </a:spcAft>
            </a:pPr>
            <a:r>
              <a:rPr lang="en-US" sz="1900" dirty="0" smtClean="0"/>
              <a:t>Approval of SLS OPT, SEA SEC, MOIMS P&amp;S new Projects +</a:t>
            </a:r>
            <a:r>
              <a:rPr lang="en-US" sz="1900" dirty="0"/>
              <a:t> </a:t>
            </a:r>
            <a:r>
              <a:rPr lang="en-US" sz="1900" dirty="0" smtClean="0"/>
              <a:t>Proto 2 resources for MOIMS SMC </a:t>
            </a:r>
          </a:p>
          <a:p>
            <a:pPr>
              <a:lnSpc>
                <a:spcPts val="1920"/>
              </a:lnSpc>
              <a:spcBef>
                <a:spcPts val="600"/>
              </a:spcBef>
              <a:spcAft>
                <a:spcPts val="0"/>
              </a:spcAft>
            </a:pPr>
            <a:r>
              <a:rPr lang="en-US" sz="1900" dirty="0" smtClean="0"/>
              <a:t>Approval of SLS C&amp;S new project (poll on going)</a:t>
            </a:r>
          </a:p>
          <a:p>
            <a:pPr>
              <a:lnSpc>
                <a:spcPts val="1920"/>
              </a:lnSpc>
              <a:spcBef>
                <a:spcPts val="600"/>
              </a:spcBef>
              <a:spcAft>
                <a:spcPts val="0"/>
              </a:spcAft>
            </a:pPr>
            <a:r>
              <a:rPr lang="en-US" sz="1900" dirty="0" smtClean="0"/>
              <a:t>Approval of Scott Burleigh (NASA/JPL) as new SIS AD</a:t>
            </a:r>
            <a:r>
              <a:rPr lang="en-US" sz="1700" dirty="0" smtClean="0">
                <a:ea typeface="ＭＳ Ｐゴシック" pitchFamily="34" charset="-128"/>
                <a:sym typeface="Wingdings" pitchFamily="2" charset="2"/>
              </a:rPr>
              <a:t> </a:t>
            </a:r>
            <a:endParaRPr lang="en-US" sz="1700" dirty="0">
              <a:ea typeface="ＭＳ Ｐゴシック" pitchFamily="34" charset="-128"/>
              <a:sym typeface="Wingdings" pitchFamily="2" charset="2"/>
            </a:endParaRPr>
          </a:p>
        </p:txBody>
      </p:sp>
    </p:spTree>
    <p:extLst>
      <p:ext uri="{BB962C8B-B14F-4D97-AF65-F5344CB8AC3E}">
        <p14:creationId xmlns:p14="http://schemas.microsoft.com/office/powerpoint/2010/main" val="2626181578"/>
      </p:ext>
    </p:extLst>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4866" name="Rectangle 2"/>
          <p:cNvSpPr>
            <a:spLocks noGrp="1" noChangeArrowheads="1"/>
          </p:cNvSpPr>
          <p:nvPr>
            <p:ph type="title"/>
          </p:nvPr>
        </p:nvSpPr>
        <p:spPr bwMode="auto">
          <a:xfrm>
            <a:off x="951000" y="126170"/>
            <a:ext cx="8229600" cy="487362"/>
          </a:xfrm>
          <a:ln>
            <a:miter lim="800000"/>
            <a:headEnd/>
            <a:tailEnd/>
          </a:ln>
        </p:spPr>
        <p:txBody>
          <a:bodyPr vert="horz" wrap="square" lIns="91440" tIns="45720" rIns="91440" bIns="45720" numCol="1" anchor="t" anchorCtr="0" compatLnSpc="1">
            <a:prstTxWarp prst="textNoShape">
              <a:avLst/>
            </a:prstTxWarp>
          </a:bodyPr>
          <a:lstStyle/>
          <a:p>
            <a:pPr>
              <a:defRPr/>
            </a:pPr>
            <a:r>
              <a:rPr lang="en-US" sz="2800" dirty="0" smtClean="0">
                <a:solidFill>
                  <a:schemeClr val="tx1"/>
                </a:solidFill>
                <a:effectLst/>
              </a:rPr>
              <a:t>CESG Polls not through CMC Poll yet</a:t>
            </a:r>
            <a:endParaRPr lang="en-US" sz="2800" dirty="0">
              <a:solidFill>
                <a:schemeClr val="tx1"/>
              </a:solidFill>
              <a:effectLst/>
            </a:endParaRPr>
          </a:p>
        </p:txBody>
      </p:sp>
      <p:sp>
        <p:nvSpPr>
          <p:cNvPr id="6" name="Rectangle 3"/>
          <p:cNvSpPr txBox="1">
            <a:spLocks noChangeArrowheads="1"/>
          </p:cNvSpPr>
          <p:nvPr/>
        </p:nvSpPr>
        <p:spPr bwMode="auto">
          <a:xfrm>
            <a:off x="200717" y="838200"/>
            <a:ext cx="8790883" cy="5638800"/>
          </a:xfrm>
          <a:prstGeom prst="rect">
            <a:avLst/>
          </a:prstGeom>
          <a:noFill/>
          <a:ln w="9525">
            <a:noFill/>
            <a:miter lim="800000"/>
            <a:headEnd/>
            <a:tailEnd/>
          </a:ln>
        </p:spPr>
        <p:txBody>
          <a:bodyPr vert="horz" wrap="square" lIns="81204" tIns="39889" rIns="81204" bIns="39889" numCol="1" anchor="t" anchorCtr="0" compatLnSpc="1">
            <a:prstTxWarp prst="textNoShape">
              <a:avLst/>
            </a:prstTxWarp>
          </a:bodyPr>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mn-ea"/>
                <a:cs typeface="+mn-cs"/>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defRPr>
            </a:lvl2pPr>
            <a:lvl3pPr marL="914400" indent="-231775" algn="l" rtl="0" eaLnBrk="0" fontAlgn="base" hangingPunct="0">
              <a:lnSpc>
                <a:spcPct val="80000"/>
              </a:lnSpc>
              <a:spcBef>
                <a:spcPct val="10000"/>
              </a:spcBef>
              <a:spcAft>
                <a:spcPct val="10000"/>
              </a:spcAft>
              <a:buSzPct val="125000"/>
              <a:buChar char="-"/>
              <a:defRPr sz="2400" b="1">
                <a:solidFill>
                  <a:schemeClr val="tx1"/>
                </a:solidFill>
                <a:latin typeface="+mn-lt"/>
              </a:defRPr>
            </a:lvl3pPr>
            <a:lvl4pPr marL="1260475" indent="-231775" algn="l" rtl="0" eaLnBrk="0" fontAlgn="base" hangingPunct="0">
              <a:lnSpc>
                <a:spcPct val="80000"/>
              </a:lnSpc>
              <a:spcBef>
                <a:spcPct val="10000"/>
              </a:spcBef>
              <a:spcAft>
                <a:spcPct val="10000"/>
              </a:spcAft>
              <a:buSzPct val="125000"/>
              <a:buChar char="-"/>
              <a:defRPr sz="2000" b="1">
                <a:solidFill>
                  <a:schemeClr val="tx1"/>
                </a:solidFill>
                <a:latin typeface="+mn-lt"/>
              </a:defRPr>
            </a:lvl4pPr>
            <a:lvl5pPr marL="1597025" indent="-220663" algn="l" rtl="0" eaLnBrk="0" fontAlgn="base" hangingPunct="0">
              <a:lnSpc>
                <a:spcPct val="80000"/>
              </a:lnSpc>
              <a:spcBef>
                <a:spcPct val="10000"/>
              </a:spcBef>
              <a:spcAft>
                <a:spcPct val="10000"/>
              </a:spcAft>
              <a:buSzPct val="125000"/>
              <a:buChar char="•"/>
              <a:defRPr sz="2000" b="1">
                <a:solidFill>
                  <a:schemeClr val="tx1"/>
                </a:solidFill>
                <a:latin typeface="+mn-lt"/>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defRPr>
            </a:lvl9pPr>
          </a:lstStyle>
          <a:p>
            <a:pPr lvl="1">
              <a:lnSpc>
                <a:spcPts val="1920"/>
              </a:lnSpc>
              <a:spcBef>
                <a:spcPts val="600"/>
              </a:spcBef>
              <a:spcAft>
                <a:spcPts val="0"/>
              </a:spcAft>
              <a:defRPr/>
            </a:pPr>
            <a:r>
              <a:rPr lang="en-US" sz="1800" dirty="0" smtClean="0">
                <a:ea typeface="ＭＳ Ｐゴシック" pitchFamily="34" charset="-128"/>
              </a:rPr>
              <a:t>Publication</a:t>
            </a:r>
            <a:endParaRPr lang="en-US" sz="1800" dirty="0">
              <a:ea typeface="ＭＳ Ｐゴシック" pitchFamily="34" charset="-128"/>
            </a:endParaRPr>
          </a:p>
          <a:p>
            <a:pPr marL="864000" lvl="2">
              <a:lnSpc>
                <a:spcPts val="1920"/>
              </a:lnSpc>
              <a:spcBef>
                <a:spcPts val="600"/>
              </a:spcBef>
              <a:spcAft>
                <a:spcPts val="0"/>
              </a:spcAft>
              <a:defRPr/>
            </a:pPr>
            <a:r>
              <a:rPr lang="en-US" sz="1600" dirty="0">
                <a:solidFill>
                  <a:srgbClr val="000099"/>
                </a:solidFill>
                <a:ea typeface="ＭＳ Ｐゴシック" pitchFamily="34" charset="-128"/>
              </a:rPr>
              <a:t>MOIMS SMC MO Monitor &amp; Control Services</a:t>
            </a:r>
            <a:r>
              <a:rPr lang="en-US" sz="1600" dirty="0">
                <a:solidFill>
                  <a:srgbClr val="CCCC00"/>
                </a:solidFill>
                <a:ea typeface="ＭＳ Ｐゴシック" pitchFamily="34" charset="-128"/>
              </a:rPr>
              <a:t>              </a:t>
            </a:r>
            <a:endParaRPr lang="en-US" sz="1600" dirty="0" smtClean="0">
              <a:solidFill>
                <a:srgbClr val="CCCC00"/>
              </a:solidFill>
              <a:ea typeface="ＭＳ Ｐゴシック" pitchFamily="34" charset="-128"/>
            </a:endParaRPr>
          </a:p>
          <a:p>
            <a:pPr marL="1210075" lvl="3">
              <a:lnSpc>
                <a:spcPts val="1920"/>
              </a:lnSpc>
              <a:spcBef>
                <a:spcPts val="600"/>
              </a:spcBef>
              <a:spcAft>
                <a:spcPts val="0"/>
              </a:spcAft>
              <a:defRPr/>
            </a:pPr>
            <a:r>
              <a:rPr lang="en-US" sz="1600" dirty="0" smtClean="0">
                <a:solidFill>
                  <a:srgbClr val="FF0000"/>
                </a:solidFill>
                <a:ea typeface="ＭＳ Ｐゴシック" pitchFamily="34" charset="-128"/>
              </a:rPr>
              <a:t>Conditions </a:t>
            </a:r>
            <a:r>
              <a:rPr lang="en-US" sz="1600" dirty="0">
                <a:solidFill>
                  <a:srgbClr val="FF0000"/>
                </a:solidFill>
                <a:ea typeface="ＭＳ Ｐゴシック" pitchFamily="34" charset="-128"/>
              </a:rPr>
              <a:t>resolved. </a:t>
            </a:r>
            <a:r>
              <a:rPr lang="en-US" sz="1600" dirty="0" smtClean="0">
                <a:ea typeface="ＭＳ Ｐゴシック" pitchFamily="34" charset="-128"/>
              </a:rPr>
              <a:t>4th </a:t>
            </a:r>
            <a:r>
              <a:rPr lang="en-US" sz="1600" dirty="0">
                <a:ea typeface="ＭＳ Ｐゴシック" pitchFamily="34" charset="-128"/>
              </a:rPr>
              <a:t>Agency review </a:t>
            </a:r>
            <a:r>
              <a:rPr lang="en-US" sz="1600" dirty="0" smtClean="0">
                <a:ea typeface="ＭＳ Ｐゴシック" pitchFamily="34" charset="-128"/>
              </a:rPr>
              <a:t>on-going</a:t>
            </a:r>
          </a:p>
          <a:p>
            <a:pPr marL="864000" lvl="2">
              <a:lnSpc>
                <a:spcPts val="1920"/>
              </a:lnSpc>
              <a:spcBef>
                <a:spcPts val="600"/>
              </a:spcBef>
              <a:spcAft>
                <a:spcPts val="0"/>
              </a:spcAft>
              <a:defRPr/>
            </a:pPr>
            <a:r>
              <a:rPr lang="en-GB" sz="1600" dirty="0" smtClean="0">
                <a:solidFill>
                  <a:srgbClr val="00B050"/>
                </a:solidFill>
                <a:ea typeface="ＭＳ Ｐゴシック" pitchFamily="34" charset="-128"/>
              </a:rPr>
              <a:t>SIS MIA STREAMING </a:t>
            </a:r>
            <a:r>
              <a:rPr lang="en-GB" sz="1600" dirty="0">
                <a:solidFill>
                  <a:srgbClr val="00B050"/>
                </a:solidFill>
                <a:ea typeface="ＭＳ Ｐゴシック" pitchFamily="34" charset="-128"/>
              </a:rPr>
              <a:t>SERVICES OVER BUNDLE PROTOCOL </a:t>
            </a:r>
            <a:r>
              <a:rPr lang="en-GB" sz="1600" dirty="0" smtClean="0">
                <a:solidFill>
                  <a:srgbClr val="00B050"/>
                </a:solidFill>
                <a:ea typeface="ＭＳ Ｐゴシック" pitchFamily="34" charset="-128"/>
              </a:rPr>
              <a:t>REQUIREMENTS </a:t>
            </a:r>
            <a:r>
              <a:rPr lang="en-GB" sz="1600" dirty="0" smtClean="0">
                <a:ea typeface="ＭＳ Ｐゴシック" pitchFamily="34" charset="-128"/>
              </a:rPr>
              <a:t>(poll requested)</a:t>
            </a:r>
            <a:endParaRPr lang="en-US" sz="1600" dirty="0">
              <a:ea typeface="ＭＳ Ｐゴシック" pitchFamily="34" charset="-128"/>
            </a:endParaRPr>
          </a:p>
          <a:p>
            <a:pPr lvl="1">
              <a:lnSpc>
                <a:spcPts val="1920"/>
              </a:lnSpc>
              <a:spcBef>
                <a:spcPts val="600"/>
              </a:spcBef>
              <a:spcAft>
                <a:spcPts val="0"/>
              </a:spcAft>
              <a:defRPr/>
            </a:pPr>
            <a:r>
              <a:rPr lang="en-US" sz="1800" dirty="0">
                <a:ea typeface="ＭＳ Ｐゴシック" pitchFamily="34" charset="-128"/>
              </a:rPr>
              <a:t>Agency review</a:t>
            </a:r>
          </a:p>
          <a:p>
            <a:pPr lvl="2">
              <a:lnSpc>
                <a:spcPts val="1920"/>
              </a:lnSpc>
              <a:spcBef>
                <a:spcPts val="600"/>
              </a:spcBef>
              <a:spcAft>
                <a:spcPts val="0"/>
              </a:spcAft>
              <a:defRPr/>
            </a:pPr>
            <a:r>
              <a:rPr lang="en-US" sz="1600" dirty="0">
                <a:solidFill>
                  <a:srgbClr val="FF0000"/>
                </a:solidFill>
                <a:ea typeface="ＭＳ Ｐゴシック" pitchFamily="34" charset="-128"/>
              </a:rPr>
              <a:t>MOIMS SMC MAL Binding to HTTP Transport and </a:t>
            </a:r>
            <a:r>
              <a:rPr lang="en-US" sz="1600" dirty="0" smtClean="0">
                <a:solidFill>
                  <a:srgbClr val="FF0000"/>
                </a:solidFill>
                <a:ea typeface="ＭＳ Ｐゴシック" pitchFamily="34" charset="-128"/>
              </a:rPr>
              <a:t>XML    </a:t>
            </a:r>
          </a:p>
          <a:p>
            <a:pPr lvl="3">
              <a:lnSpc>
                <a:spcPts val="1920"/>
              </a:lnSpc>
              <a:spcBef>
                <a:spcPts val="600"/>
              </a:spcBef>
              <a:spcAft>
                <a:spcPts val="0"/>
              </a:spcAft>
              <a:defRPr/>
            </a:pPr>
            <a:r>
              <a:rPr lang="en-US" sz="1600" dirty="0" smtClean="0">
                <a:ea typeface="ＭＳ Ｐゴシック" pitchFamily="34" charset="-128"/>
              </a:rPr>
              <a:t>CESG conditions being solved</a:t>
            </a:r>
          </a:p>
          <a:p>
            <a:pPr lvl="1">
              <a:lnSpc>
                <a:spcPts val="1920"/>
              </a:lnSpc>
              <a:spcBef>
                <a:spcPts val="600"/>
              </a:spcBef>
              <a:spcAft>
                <a:spcPts val="0"/>
              </a:spcAft>
              <a:defRPr/>
            </a:pPr>
            <a:r>
              <a:rPr lang="en-US" sz="1800" dirty="0" smtClean="0">
                <a:ea typeface="ＭＳ Ｐゴシック" pitchFamily="34" charset="-128"/>
              </a:rPr>
              <a:t>Reconfirmation</a:t>
            </a:r>
          </a:p>
          <a:p>
            <a:pPr lvl="2">
              <a:lnSpc>
                <a:spcPts val="1920"/>
              </a:lnSpc>
              <a:spcBef>
                <a:spcPts val="600"/>
              </a:spcBef>
              <a:spcAft>
                <a:spcPts val="0"/>
              </a:spcAft>
              <a:defRPr/>
            </a:pPr>
            <a:r>
              <a:rPr lang="en-US" sz="1600" dirty="0" smtClean="0">
                <a:ea typeface="ＭＳ Ｐゴシック" pitchFamily="34" charset="-128"/>
              </a:rPr>
              <a:t>11 books</a:t>
            </a:r>
          </a:p>
          <a:p>
            <a:pPr lvl="1">
              <a:lnSpc>
                <a:spcPts val="1920"/>
              </a:lnSpc>
              <a:spcBef>
                <a:spcPts val="600"/>
              </a:spcBef>
              <a:spcAft>
                <a:spcPts val="0"/>
              </a:spcAft>
              <a:defRPr/>
            </a:pPr>
            <a:r>
              <a:rPr lang="en-US" sz="1800" dirty="0" smtClean="0">
                <a:ea typeface="ＭＳ Ｐゴシック" pitchFamily="34" charset="-128"/>
              </a:rPr>
              <a:t>Retirement</a:t>
            </a:r>
          </a:p>
          <a:p>
            <a:pPr lvl="2">
              <a:lnSpc>
                <a:spcPts val="1920"/>
              </a:lnSpc>
              <a:spcBef>
                <a:spcPts val="600"/>
              </a:spcBef>
              <a:spcAft>
                <a:spcPts val="0"/>
              </a:spcAft>
              <a:defRPr/>
            </a:pPr>
            <a:r>
              <a:rPr lang="en-US" sz="1600" dirty="0" smtClean="0">
                <a:ea typeface="ＭＳ Ｐゴシック" pitchFamily="34" charset="-128"/>
              </a:rPr>
              <a:t>3 books</a:t>
            </a:r>
            <a:endParaRPr lang="en-US" sz="1600" dirty="0">
              <a:ea typeface="ＭＳ Ｐゴシック" pitchFamily="34" charset="-128"/>
            </a:endParaRPr>
          </a:p>
          <a:p>
            <a:pPr>
              <a:lnSpc>
                <a:spcPts val="1920"/>
              </a:lnSpc>
              <a:spcBef>
                <a:spcPts val="0"/>
              </a:spcBef>
              <a:spcAft>
                <a:spcPts val="0"/>
              </a:spcAft>
            </a:pPr>
            <a:endParaRPr lang="en-US" sz="1700" dirty="0" smtClean="0">
              <a:ea typeface="ＭＳ Ｐゴシック" pitchFamily="34" charset="-128"/>
              <a:sym typeface="Wingdings" pitchFamily="2" charset="2"/>
            </a:endParaRPr>
          </a:p>
          <a:p>
            <a:pPr lvl="1">
              <a:lnSpc>
                <a:spcPts val="1920"/>
              </a:lnSpc>
              <a:spcBef>
                <a:spcPts val="300"/>
              </a:spcBef>
              <a:spcAft>
                <a:spcPts val="0"/>
              </a:spcAft>
              <a:defRPr/>
            </a:pPr>
            <a:endParaRPr lang="en-US" sz="1400" dirty="0" smtClean="0">
              <a:ea typeface="ＭＳ Ｐゴシック" pitchFamily="34" charset="-128"/>
              <a:sym typeface="Wingdings" pitchFamily="2" charset="2"/>
            </a:endParaRPr>
          </a:p>
        </p:txBody>
      </p:sp>
    </p:spTree>
    <p:extLst>
      <p:ext uri="{BB962C8B-B14F-4D97-AF65-F5344CB8AC3E}">
        <p14:creationId xmlns:p14="http://schemas.microsoft.com/office/powerpoint/2010/main" val="213054056"/>
      </p:ext>
    </p:extLst>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384995"/>
          </a:xfrm>
          <a:prstGeom prst="rect">
            <a:avLst/>
          </a:prstGeom>
          <a:noFill/>
        </p:spPr>
        <p:txBody>
          <a:bodyPr wrap="square" rtlCol="0">
            <a:spAutoFit/>
          </a:bodyPr>
          <a:lstStyle/>
          <a:p>
            <a:r>
              <a:rPr lang="en-US" sz="2800" dirty="0" smtClean="0"/>
              <a:t>CESG Fall 2017</a:t>
            </a:r>
          </a:p>
          <a:p>
            <a:r>
              <a:rPr lang="en-US" sz="2800" dirty="0" smtClean="0"/>
              <a:t>Meeting Statistics &amp; Room Utilization</a:t>
            </a:r>
          </a:p>
        </p:txBody>
      </p:sp>
    </p:spTree>
    <p:extLst>
      <p:ext uri="{BB962C8B-B14F-4D97-AF65-F5344CB8AC3E}">
        <p14:creationId xmlns:p14="http://schemas.microsoft.com/office/powerpoint/2010/main" val="559265409"/>
      </p:ext>
    </p:extLst>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65" name="Text Box 2"/>
          <p:cNvSpPr txBox="1">
            <a:spLocks noChangeArrowheads="1"/>
          </p:cNvSpPr>
          <p:nvPr/>
        </p:nvSpPr>
        <p:spPr bwMode="auto">
          <a:xfrm>
            <a:off x="1922055" y="126170"/>
            <a:ext cx="6019800" cy="480131"/>
          </a:xfrm>
          <a:prstGeom prst="rect">
            <a:avLst/>
          </a:prstGeom>
          <a:noFill/>
          <a:ln w="9525">
            <a:noFill/>
            <a:miter lim="800000"/>
            <a:headEnd/>
            <a:tailEnd/>
          </a:ln>
        </p:spPr>
        <p:txBody>
          <a:bodyPr>
            <a:spAutoFit/>
          </a:bodyPr>
          <a:lstStyle/>
          <a:p>
            <a:pPr lvl="1">
              <a:lnSpc>
                <a:spcPct val="90000"/>
              </a:lnSpc>
              <a:spcBef>
                <a:spcPct val="50000"/>
              </a:spcBef>
              <a:spcAft>
                <a:spcPct val="10000"/>
              </a:spcAft>
              <a:buSzPct val="125000"/>
              <a:defRPr/>
            </a:pPr>
            <a:r>
              <a:rPr lang="en-GB" sz="2800" dirty="0">
                <a:latin typeface="+mj-lt"/>
                <a:cs typeface="+mn-cs"/>
              </a:rPr>
              <a:t>Spring 2017 Total Attendance</a:t>
            </a:r>
            <a:endParaRPr lang="en-US" sz="2800" dirty="0">
              <a:latin typeface="+mj-lt"/>
              <a:cs typeface="+mn-cs"/>
            </a:endParaRPr>
          </a:p>
        </p:txBody>
      </p:sp>
      <p:graphicFrame>
        <p:nvGraphicFramePr>
          <p:cNvPr id="4099" name="Chart 4"/>
          <p:cNvGraphicFramePr>
            <a:graphicFrameLocks/>
          </p:cNvGraphicFramePr>
          <p:nvPr>
            <p:extLst>
              <p:ext uri="{D42A27DB-BD31-4B8C-83A1-F6EECF244321}">
                <p14:modId xmlns:p14="http://schemas.microsoft.com/office/powerpoint/2010/main" val="2338351911"/>
              </p:ext>
            </p:extLst>
          </p:nvPr>
        </p:nvGraphicFramePr>
        <p:xfrm>
          <a:off x="155425" y="1818455"/>
          <a:ext cx="7988300" cy="5105400"/>
        </p:xfrm>
        <a:graphic>
          <a:graphicData uri="http://schemas.openxmlformats.org/presentationml/2006/ole">
            <mc:AlternateContent xmlns:mc="http://schemas.openxmlformats.org/markup-compatibility/2006">
              <mc:Choice xmlns:v="urn:schemas-microsoft-com:vml" Requires="v">
                <p:oleObj spid="_x0000_s8199" name="Worksheet" r:id="rId4" imgW="8696369" imgH="4009809" progId="Excel.Sheet.8">
                  <p:embed/>
                </p:oleObj>
              </mc:Choice>
              <mc:Fallback>
                <p:oleObj name="Worksheet" r:id="rId4" imgW="8696369" imgH="4009809" progId="Excel.Sheet.8">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425" y="1818455"/>
                        <a:ext cx="7988300" cy="510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4" name="TextBox 3"/>
          <p:cNvSpPr txBox="1"/>
          <p:nvPr/>
        </p:nvSpPr>
        <p:spPr>
          <a:xfrm>
            <a:off x="6069795" y="702245"/>
            <a:ext cx="3002873" cy="2185214"/>
          </a:xfrm>
          <a:prstGeom prst="rect">
            <a:avLst/>
          </a:prstGeom>
          <a:solidFill>
            <a:srgbClr val="FFFF00"/>
          </a:solidFill>
          <a:ln>
            <a:solidFill>
              <a:srgbClr val="FF0000"/>
            </a:solidFill>
          </a:ln>
        </p:spPr>
        <p:txBody>
          <a:bodyPr wrap="none" rtlCol="0">
            <a:spAutoFit/>
          </a:bodyPr>
          <a:lstStyle/>
          <a:p>
            <a:r>
              <a:rPr lang="en-GB" b="1" dirty="0">
                <a:solidFill>
                  <a:srgbClr val="FF0000"/>
                </a:solidFill>
              </a:rPr>
              <a:t>&gt;</a:t>
            </a:r>
            <a:r>
              <a:rPr lang="en-GB" b="1" dirty="0" smtClean="0">
                <a:solidFill>
                  <a:srgbClr val="FF0000"/>
                </a:solidFill>
              </a:rPr>
              <a:t> 176 participants</a:t>
            </a:r>
          </a:p>
          <a:p>
            <a:r>
              <a:rPr lang="en-GB" sz="2000" b="1" dirty="0" smtClean="0"/>
              <a:t>CNES  11       CNSA    5</a:t>
            </a:r>
          </a:p>
          <a:p>
            <a:r>
              <a:rPr lang="en-GB" sz="2000" b="1" dirty="0" smtClean="0"/>
              <a:t>DLR    18        ESA     33</a:t>
            </a:r>
          </a:p>
          <a:p>
            <a:r>
              <a:rPr lang="en-GB" sz="2000" b="1" dirty="0" smtClean="0"/>
              <a:t>FSA       </a:t>
            </a:r>
            <a:r>
              <a:rPr lang="en-GB" sz="2000" b="1" dirty="0"/>
              <a:t>4</a:t>
            </a:r>
            <a:r>
              <a:rPr lang="en-GB" sz="2000" b="1" dirty="0" smtClean="0"/>
              <a:t>       JAXA  </a:t>
            </a:r>
            <a:r>
              <a:rPr lang="en-GB" sz="2000" b="1" dirty="0"/>
              <a:t> </a:t>
            </a:r>
            <a:r>
              <a:rPr lang="en-GB" sz="2000" b="1" dirty="0" smtClean="0"/>
              <a:t>11</a:t>
            </a:r>
          </a:p>
          <a:p>
            <a:r>
              <a:rPr lang="en-GB" sz="2000" b="1" dirty="0" smtClean="0"/>
              <a:t>NASA  </a:t>
            </a:r>
            <a:r>
              <a:rPr lang="en-GB" sz="2000" b="1" dirty="0"/>
              <a:t> </a:t>
            </a:r>
            <a:r>
              <a:rPr lang="en-GB" sz="2000" b="1" dirty="0" smtClean="0"/>
              <a:t>87     UKSA     3</a:t>
            </a:r>
          </a:p>
          <a:p>
            <a:r>
              <a:rPr lang="en-GB" sz="2000" b="1" dirty="0" smtClean="0"/>
              <a:t>ETRI     3        </a:t>
            </a:r>
          </a:p>
          <a:p>
            <a:r>
              <a:rPr lang="en-GB" sz="2000" b="1" dirty="0" smtClean="0"/>
              <a:t>ASI        1</a:t>
            </a:r>
            <a:endParaRPr lang="en-GB" sz="2000" b="1"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1411" name="Rectangle 5"/>
          <p:cNvSpPr>
            <a:spLocks noChangeArrowheads="1"/>
          </p:cNvSpPr>
          <p:nvPr/>
        </p:nvSpPr>
        <p:spPr bwMode="auto">
          <a:xfrm>
            <a:off x="1258240" y="152400"/>
            <a:ext cx="784555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latin typeface="+mj-lt"/>
                <a:cs typeface="+mn-cs"/>
              </a:rPr>
              <a:t>Spring 2017 Attendance By Sponsoring Agency</a:t>
            </a:r>
          </a:p>
        </p:txBody>
      </p:sp>
      <p:graphicFrame>
        <p:nvGraphicFramePr>
          <p:cNvPr id="6147" name="Chart 8"/>
          <p:cNvGraphicFramePr>
            <a:graphicFrameLocks/>
          </p:cNvGraphicFramePr>
          <p:nvPr/>
        </p:nvGraphicFramePr>
        <p:xfrm>
          <a:off x="303213" y="611188"/>
          <a:ext cx="8566150" cy="5291137"/>
        </p:xfrm>
        <a:graphic>
          <a:graphicData uri="http://schemas.openxmlformats.org/presentationml/2006/ole">
            <mc:AlternateContent xmlns:mc="http://schemas.openxmlformats.org/markup-compatibility/2006">
              <mc:Choice xmlns:v="urn:schemas-microsoft-com:vml" Requires="v">
                <p:oleObj spid="_x0000_s9223" name="Worksheet" r:id="rId3" imgW="8439061" imgH="4867236" progId="Excel.Sheet.8">
                  <p:embed/>
                </p:oleObj>
              </mc:Choice>
              <mc:Fallback>
                <p:oleObj name="Worksheet" r:id="rId3" imgW="8439061" imgH="4867236"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3213" y="611188"/>
                        <a:ext cx="8566150" cy="529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5" name="Rectangle 5"/>
          <p:cNvSpPr>
            <a:spLocks noChangeArrowheads="1"/>
          </p:cNvSpPr>
          <p:nvPr/>
        </p:nvSpPr>
        <p:spPr bwMode="auto">
          <a:xfrm>
            <a:off x="797380" y="152400"/>
            <a:ext cx="822960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latin typeface="+mj-lt"/>
                <a:cs typeface="+mn-cs"/>
              </a:rPr>
              <a:t>Spring 2017 Daily Attendance By Area</a:t>
            </a:r>
          </a:p>
        </p:txBody>
      </p:sp>
      <p:pic>
        <p:nvPicPr>
          <p:cNvPr id="7171" name="Picture 1"/>
          <p:cNvPicPr>
            <a:picLocks noChangeAspect="1"/>
          </p:cNvPicPr>
          <p:nvPr/>
        </p:nvPicPr>
        <p:blipFill>
          <a:blip r:embed="rId2">
            <a:extLst>
              <a:ext uri="{28A0092B-C50C-407E-A947-70E740481C1C}">
                <a14:useLocalDpi xmlns:a14="http://schemas.microsoft.com/office/drawing/2010/main" val="0"/>
              </a:ext>
            </a:extLst>
          </a:blip>
          <a:srcRect r="12500"/>
          <a:stretch>
            <a:fillRect/>
          </a:stretch>
        </p:blipFill>
        <p:spPr bwMode="auto">
          <a:xfrm>
            <a:off x="76200" y="838200"/>
            <a:ext cx="8991600" cy="554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1"/>
            <a:ext cx="8872537" cy="26115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WG expects to resolve for publication 506.0 by </a:t>
            </a:r>
            <a:r>
              <a:rPr lang="en-US" sz="2000" b="0" dirty="0" smtClean="0"/>
              <a:t>end </a:t>
            </a:r>
            <a:r>
              <a:rPr lang="en-US" sz="2000" b="0" dirty="0"/>
              <a:t>of </a:t>
            </a:r>
            <a:r>
              <a:rPr lang="en-US" sz="2000" b="0" dirty="0">
                <a:solidFill>
                  <a:srgbClr val="FF0000"/>
                </a:solidFill>
                <a:latin typeface="Arial" pitchFamily="34" charset="0"/>
                <a:cs typeface="Arial" pitchFamily="34" charset="0"/>
                <a:sym typeface="Arial" pitchFamily="34" charset="0"/>
              </a:rPr>
              <a:t>June </a:t>
            </a:r>
            <a:r>
              <a:rPr lang="en-US" sz="2000" b="0" dirty="0" smtClean="0"/>
              <a:t>2017</a:t>
            </a:r>
            <a:r>
              <a:rPr lang="en-US" sz="2000" b="0" dirty="0"/>
              <a:t>, </a:t>
            </a:r>
            <a:r>
              <a:rPr lang="en-US" sz="2000" b="0" dirty="0" smtClean="0"/>
              <a:t>asserts </a:t>
            </a:r>
            <a:r>
              <a:rPr lang="en-US" sz="2000" b="0" dirty="0"/>
              <a:t>"no substantive technical </a:t>
            </a:r>
            <a:r>
              <a:rPr lang="en-US" sz="2000" b="0" dirty="0" smtClean="0"/>
              <a:t>changes” to the book.</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WG expects to resolve for publication 506.3 by </a:t>
            </a:r>
            <a:r>
              <a:rPr lang="en-US" sz="2000" b="0" dirty="0" smtClean="0"/>
              <a:t>end of </a:t>
            </a:r>
            <a:r>
              <a:rPr lang="en-US" sz="2000" b="0" dirty="0">
                <a:solidFill>
                  <a:srgbClr val="FF0000"/>
                </a:solidFill>
                <a:latin typeface="Arial" pitchFamily="34" charset="0"/>
                <a:cs typeface="Arial" pitchFamily="34" charset="0"/>
                <a:sym typeface="Arial" pitchFamily="34" charset="0"/>
              </a:rPr>
              <a:t>June </a:t>
            </a:r>
            <a:r>
              <a:rPr lang="en-US" sz="2000" b="0" dirty="0" smtClean="0"/>
              <a:t>2017</a:t>
            </a:r>
            <a:r>
              <a:rPr lang="en-US" sz="2000" b="0" dirty="0" smtClean="0"/>
              <a:t>, asserts "no </a:t>
            </a:r>
            <a:r>
              <a:rPr lang="en-US" sz="2000" b="0" dirty="0"/>
              <a:t>substantive technical changes” to the </a:t>
            </a:r>
            <a:r>
              <a:rPr lang="en-US" sz="2000" b="0" dirty="0" smtClean="0"/>
              <a:t>book.</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DDOR WG Executive Summary </a:t>
            </a:r>
            <a:endParaRPr lang="en-US" dirty="0"/>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0543" y="3215125"/>
            <a:ext cx="7343330" cy="33454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60262016"/>
      </p:ext>
    </p:extLst>
  </p:cSld>
  <p:clrMapOvr>
    <a:masterClrMapping/>
  </p:clrMapOvr>
  <p:transition spd="slow"/>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3459" name="Rectangle 5"/>
          <p:cNvSpPr>
            <a:spLocks noChangeArrowheads="1"/>
          </p:cNvSpPr>
          <p:nvPr/>
        </p:nvSpPr>
        <p:spPr bwMode="auto">
          <a:xfrm>
            <a:off x="457200" y="152400"/>
            <a:ext cx="8229600" cy="334963"/>
          </a:xfrm>
          <a:prstGeom prst="rect">
            <a:avLst/>
          </a:prstGeom>
          <a:noFill/>
          <a:ln w="9525">
            <a:noFill/>
            <a:miter lim="800000"/>
            <a:headEnd/>
            <a:tailEnd/>
          </a:ln>
        </p:spPr>
        <p:txBody>
          <a:bodyPr/>
          <a:lstStyle/>
          <a:p>
            <a:pPr algn="ctr">
              <a:lnSpc>
                <a:spcPct val="90000"/>
              </a:lnSpc>
              <a:spcAft>
                <a:spcPct val="10000"/>
              </a:spcAft>
              <a:buSzPct val="125000"/>
              <a:defRPr/>
            </a:pPr>
            <a:r>
              <a:rPr lang="en-US" sz="2800" dirty="0">
                <a:latin typeface="+mj-lt"/>
                <a:cs typeface="+mn-cs"/>
              </a:rPr>
              <a:t>Spring 2017 Daily Room Utilization</a:t>
            </a:r>
          </a:p>
        </p:txBody>
      </p:sp>
      <p:graphicFrame>
        <p:nvGraphicFramePr>
          <p:cNvPr id="4" name="Chart 3">
            <a:extLst>
              <a:ext uri="{FF2B5EF4-FFF2-40B4-BE49-F238E27FC236}">
                <a16:creationId xmlns="" xmlns:a16="http://schemas.microsoft.com/office/drawing/2014/main" id="{0323D3DC-137C-4DCB-8765-B288B9BC50A7}"/>
              </a:ext>
            </a:extLst>
          </p:cNvPr>
          <p:cNvGraphicFramePr>
            <a:graphicFrameLocks/>
          </p:cNvGraphicFramePr>
          <p:nvPr/>
        </p:nvGraphicFramePr>
        <p:xfrm>
          <a:off x="685800" y="990600"/>
          <a:ext cx="8001000" cy="5638800"/>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424405"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400"/>
              </a:spcBef>
            </a:pPr>
            <a:r>
              <a:rPr lang="en-US" sz="2800" b="1" dirty="0" smtClean="0"/>
              <a:t>SEA Systems Architecture Working Group</a:t>
            </a:r>
          </a:p>
          <a:p>
            <a:pPr marL="457200" lvl="1" algn="ctr" defTabSz="914400">
              <a:lnSpc>
                <a:spcPct val="90000"/>
              </a:lnSpc>
              <a:spcBef>
                <a:spcPts val="400"/>
              </a:spcBef>
            </a:pPr>
            <a:r>
              <a:rPr lang="en-US" sz="2800" b="1" dirty="0" smtClean="0"/>
              <a:t>Executive Summary </a:t>
            </a:r>
            <a:endParaRPr lang="en-US" dirty="0"/>
          </a:p>
        </p:txBody>
      </p:sp>
      <p:sp>
        <p:nvSpPr>
          <p:cNvPr id="9" name="AutoShape 2"/>
          <p:cNvSpPr>
            <a:spLocks/>
          </p:cNvSpPr>
          <p:nvPr/>
        </p:nvSpPr>
        <p:spPr bwMode="auto">
          <a:xfrm>
            <a:off x="96271" y="97108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800100" lvl="1" indent="-342900">
              <a:lnSpc>
                <a:spcPct val="120000"/>
              </a:lnSpc>
              <a:spcBef>
                <a:spcPts val="0"/>
              </a:spcBef>
              <a:buFont typeface="Arial" panose="020B0604020202020204" pitchFamily="34" charset="0"/>
              <a:buChar char="•"/>
            </a:pPr>
            <a:r>
              <a:rPr lang="en-US" sz="1900" b="0" dirty="0" smtClean="0"/>
              <a:t>Refined </a:t>
            </a:r>
            <a:r>
              <a:rPr lang="en-US" sz="1900" b="0" dirty="0"/>
              <a:t>Application and Support </a:t>
            </a:r>
            <a:r>
              <a:rPr lang="en-US" sz="1900" b="0" dirty="0" smtClean="0">
                <a:solidFill>
                  <a:srgbClr val="FF0000"/>
                </a:solidFill>
              </a:rPr>
              <a:t>Layer</a:t>
            </a:r>
            <a:r>
              <a:rPr lang="en-US" sz="1900" b="0" dirty="0" smtClean="0"/>
              <a:t> Architecture </a:t>
            </a:r>
            <a:r>
              <a:rPr lang="en-US" sz="1900" b="0" dirty="0"/>
              <a:t>materials, </a:t>
            </a:r>
            <a:r>
              <a:rPr lang="en-US" sz="1900" b="0" dirty="0" smtClean="0"/>
              <a:t>reviewed </a:t>
            </a:r>
            <a:r>
              <a:rPr lang="en-US" sz="1900" b="0" dirty="0"/>
              <a:t>with affected </a:t>
            </a:r>
            <a:r>
              <a:rPr lang="en-US" sz="1900" b="0" dirty="0" smtClean="0"/>
              <a:t>SOIS and MOIMS WGs</a:t>
            </a:r>
            <a:r>
              <a:rPr lang="en-US" sz="1900" b="0" dirty="0"/>
              <a:t>, </a:t>
            </a:r>
            <a:r>
              <a:rPr lang="en-US" sz="1900" b="0" dirty="0" smtClean="0"/>
              <a:t>plan for CESG</a:t>
            </a:r>
            <a:r>
              <a:rPr lang="en-US" sz="1900" b="0" dirty="0"/>
              <a:t>, and CMC. </a:t>
            </a:r>
            <a:endParaRPr lang="en-US" sz="1900" b="0" dirty="0" smtClean="0"/>
          </a:p>
          <a:p>
            <a:pPr>
              <a:lnSpc>
                <a:spcPct val="120000"/>
              </a:lnSpc>
              <a:spcBef>
                <a:spcPts val="0"/>
              </a:spcBef>
              <a:buSzPct val="95000"/>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MOIMS </a:t>
            </a:r>
            <a:r>
              <a:rPr lang="en-US" sz="1900" b="0" dirty="0"/>
              <a:t>and SOIS reference </a:t>
            </a:r>
            <a:r>
              <a:rPr lang="en-US" sz="1900" b="0" dirty="0" smtClean="0"/>
              <a:t>architecture materials </a:t>
            </a:r>
            <a:r>
              <a:rPr lang="en-US" sz="1900" b="0" dirty="0"/>
              <a:t>(PPT) refined, </a:t>
            </a:r>
            <a:r>
              <a:rPr lang="en-US" sz="1900" b="0" dirty="0" smtClean="0">
                <a:solidFill>
                  <a:srgbClr val="FF0000"/>
                </a:solidFill>
              </a:rPr>
              <a:t>these cover</a:t>
            </a:r>
            <a:r>
              <a:rPr lang="en-US" sz="1900" b="0" dirty="0" smtClean="0"/>
              <a:t>: </a:t>
            </a:r>
            <a:r>
              <a:rPr lang="en-US" sz="1900" b="0" dirty="0"/>
              <a:t>services, operations, interfaces, </a:t>
            </a:r>
            <a:r>
              <a:rPr lang="en-US" sz="1900" b="0" dirty="0" smtClean="0"/>
              <a:t>protocols, deployments, and </a:t>
            </a:r>
            <a:r>
              <a:rPr lang="en-US" sz="1900" b="0" dirty="0"/>
              <a:t>information objects</a:t>
            </a:r>
          </a:p>
          <a:p>
            <a:pPr marL="747713" lvl="1" indent="-290513">
              <a:lnSpc>
                <a:spcPct val="120000"/>
              </a:lnSpc>
              <a:spcBef>
                <a:spcPts val="0"/>
              </a:spcBef>
              <a:buClr>
                <a:srgbClr val="000000"/>
              </a:buClr>
              <a:buSzPct val="95000"/>
              <a:buFont typeface="ArialMT" charset="0"/>
              <a:buChar char="•"/>
            </a:pPr>
            <a:r>
              <a:rPr lang="en-US" sz="1900" b="0" dirty="0"/>
              <a:t>Reviewed </a:t>
            </a:r>
            <a:r>
              <a:rPr lang="en-US" sz="1900" b="0" dirty="0" smtClean="0"/>
              <a:t>and commented on new inputs, </a:t>
            </a:r>
            <a:r>
              <a:rPr lang="en-US" sz="1900" b="0" dirty="0"/>
              <a:t>including Richard Melvin’s </a:t>
            </a:r>
            <a:r>
              <a:rPr lang="en-US" sz="1900" b="0" dirty="0" smtClean="0"/>
              <a:t>EDS/MAL analysis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Met with </a:t>
            </a:r>
            <a:r>
              <a:rPr lang="en-US" sz="1900" b="0" dirty="0"/>
              <a:t>affected </a:t>
            </a:r>
            <a:r>
              <a:rPr lang="en-US" sz="1900" b="0" dirty="0" smtClean="0"/>
              <a:t>WGs to review updated SAWG architecture </a:t>
            </a:r>
            <a:r>
              <a:rPr lang="en-US" sz="1900" b="0" dirty="0"/>
              <a:t>materials and analyses </a:t>
            </a:r>
            <a:endParaRPr lang="en-US" sz="1900" b="0" dirty="0" smtClean="0"/>
          </a:p>
          <a:p>
            <a:pPr marL="747713" lvl="1" indent="-290513">
              <a:lnSpc>
                <a:spcPct val="120000"/>
              </a:lnSpc>
              <a:spcBef>
                <a:spcPts val="0"/>
              </a:spcBef>
              <a:buClr>
                <a:srgbClr val="000000"/>
              </a:buClr>
              <a:buSzPct val="95000"/>
              <a:buFont typeface="ArialMT" charset="0"/>
              <a:buChar char="•"/>
            </a:pPr>
            <a:r>
              <a:rPr lang="en-US" sz="1900" b="0" dirty="0" smtClean="0"/>
              <a:t>Identified </a:t>
            </a:r>
            <a:r>
              <a:rPr lang="en-US" sz="1900" b="0" dirty="0"/>
              <a:t>some issues with DAI WG and MPS WG which are in early planning</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Interaction </a:t>
            </a:r>
            <a:r>
              <a:rPr lang="en-US" sz="1800" b="0" dirty="0"/>
              <a:t>with other WGs</a:t>
            </a:r>
          </a:p>
          <a:p>
            <a:pPr marL="747713" lvl="1" indent="-290513">
              <a:lnSpc>
                <a:spcPct val="120000"/>
              </a:lnSpc>
              <a:spcBef>
                <a:spcPts val="0"/>
              </a:spcBef>
              <a:buClr>
                <a:srgbClr val="000000"/>
              </a:buClr>
              <a:buSzPct val="95000"/>
              <a:buFont typeface="ArialMT" charset="0"/>
              <a:buChar char="•"/>
            </a:pPr>
            <a:r>
              <a:rPr lang="en-US" sz="1900" b="0" dirty="0" smtClean="0"/>
              <a:t>Presented SAWG analysis of DAI WG, the CESG concurs with recommendations Presented Integrated Architecture materials to MOIMS &amp; SOIS, substantial overall acceptance of approach, presentation, and contents</a:t>
            </a:r>
          </a:p>
          <a:p>
            <a:pPr marL="747713" lvl="1" indent="-290513">
              <a:lnSpc>
                <a:spcPct val="120000"/>
              </a:lnSpc>
              <a:spcBef>
                <a:spcPts val="0"/>
              </a:spcBef>
              <a:buClr>
                <a:srgbClr val="000000"/>
              </a:buClr>
              <a:buSzPct val="95000"/>
              <a:buFont typeface="ArialMT" charset="0"/>
              <a:buChar char="•"/>
            </a:pPr>
            <a:r>
              <a:rPr lang="en-US" sz="1900" b="0" dirty="0" smtClean="0"/>
              <a:t>Discussed </a:t>
            </a:r>
            <a:r>
              <a:rPr lang="en-US" sz="1900" b="0" dirty="0"/>
              <a:t>PID resolution </a:t>
            </a:r>
            <a:r>
              <a:rPr lang="en-US" sz="1900" b="0" dirty="0" smtClean="0"/>
              <a:t>with MOIMS SM&amp;C &amp; clarified their use of new registries</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747713" lvl="1" indent="-290513">
              <a:lnSpc>
                <a:spcPct val="120000"/>
              </a:lnSpc>
              <a:spcBef>
                <a:spcPts val="0"/>
              </a:spcBef>
              <a:buClr>
                <a:srgbClr val="000000"/>
              </a:buClr>
              <a:buSzPct val="95000"/>
              <a:buFont typeface="ArialMT" charset="0"/>
              <a:buChar char="•"/>
            </a:pPr>
            <a:r>
              <a:rPr lang="en-US" sz="1900" b="0" dirty="0" smtClean="0"/>
              <a:t>Resources </a:t>
            </a:r>
            <a:r>
              <a:rPr lang="en-US" sz="1900" b="0" dirty="0"/>
              <a:t>are constrained, but good progress is being made</a:t>
            </a:r>
          </a:p>
          <a:p>
            <a:pPr marL="747713" lvl="1" indent="-290513">
              <a:lnSpc>
                <a:spcPct val="120000"/>
              </a:lnSpc>
              <a:spcBef>
                <a:spcPts val="0"/>
              </a:spcBef>
              <a:buClr>
                <a:srgbClr val="000000"/>
              </a:buClr>
              <a:buSzPct val="95000"/>
              <a:buFont typeface="ArialMT" charset="0"/>
              <a:buChar char="•"/>
            </a:pPr>
            <a:r>
              <a:rPr lang="en-US" sz="1900" b="0" dirty="0"/>
              <a:t>Key participants have multiple roles, and </a:t>
            </a:r>
            <a:r>
              <a:rPr lang="en-US" sz="1900" b="0" dirty="0" smtClean="0"/>
              <a:t>rescheduling of </a:t>
            </a:r>
            <a:r>
              <a:rPr lang="en-US" sz="1900" b="0" dirty="0"/>
              <a:t>meeting </a:t>
            </a:r>
            <a:r>
              <a:rPr lang="en-US" sz="1900" b="0" dirty="0" smtClean="0"/>
              <a:t>into May was </a:t>
            </a:r>
            <a:r>
              <a:rPr lang="en-US" sz="1900" b="0" dirty="0"/>
              <a:t>an issue</a:t>
            </a:r>
          </a:p>
          <a:p>
            <a:pPr marL="747713" lvl="1" indent="-290513">
              <a:lnSpc>
                <a:spcPct val="120000"/>
              </a:lnSpc>
              <a:spcBef>
                <a:spcPts val="0"/>
              </a:spcBef>
              <a:buClr>
                <a:srgbClr val="000000"/>
              </a:buClr>
              <a:buSzPct val="95000"/>
              <a:buFont typeface="ArialMT" charset="0"/>
              <a:buChar char="•"/>
            </a:pPr>
            <a:r>
              <a:rPr lang="en-US" sz="1900" b="0" dirty="0"/>
              <a:t>If we cannot rectify the SOIS “silver” issue we will have a very unbalanced </a:t>
            </a:r>
            <a:r>
              <a:rPr lang="en-US" sz="1900" b="0" dirty="0" smtClean="0"/>
              <a:t>(and delayed) document</a:t>
            </a:r>
          </a:p>
        </p:txBody>
      </p:sp>
    </p:spTree>
    <p:extLst>
      <p:ext uri="{BB962C8B-B14F-4D97-AF65-F5344CB8AC3E}">
        <p14:creationId xmlns:p14="http://schemas.microsoft.com/office/powerpoint/2010/main" val="142169264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utoShape 2"/>
          <p:cNvSpPr>
            <a:spLocks/>
          </p:cNvSpPr>
          <p:nvPr/>
        </p:nvSpPr>
        <p:spPr bwMode="auto">
          <a:xfrm>
            <a:off x="177456" y="97108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1:  Publish SCID document, 320x0p6.1, after final ESA RIDs are closed</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N/A</a:t>
            </a:r>
            <a:endParaRPr lang="en-US" sz="1900" b="0" dirty="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603407643"/>
              </p:ext>
            </p:extLst>
          </p:nvPr>
        </p:nvGraphicFramePr>
        <p:xfrm>
          <a:off x="581199" y="3352190"/>
          <a:ext cx="8065050" cy="1834069"/>
        </p:xfrm>
        <a:graphic>
          <a:graphicData uri="http://schemas.openxmlformats.org/drawingml/2006/table">
            <a:tbl>
              <a:tblPr>
                <a:tableStyleId>{5C22544A-7EE6-4342-B048-85BDC9FD1C3A}</a:tableStyleId>
              </a:tblPr>
              <a:tblGrid>
                <a:gridCol w="849345"/>
                <a:gridCol w="609600"/>
                <a:gridCol w="2463800"/>
                <a:gridCol w="2452485"/>
                <a:gridCol w="1689820"/>
              </a:tblGrid>
              <a:tr h="390525">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solidFill>
                      <a:srgbClr val="EAEEFF"/>
                    </a:solidFill>
                  </a:tcPr>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762000">
                <a:tc>
                  <a:txBody>
                    <a:bodyPr/>
                    <a:lstStyle/>
                    <a:p>
                      <a:pPr algn="ctr" fontAlgn="t"/>
                      <a:r>
                        <a:rPr lang="en-US" sz="1000" b="0" u="none" strike="noStrike" dirty="0">
                          <a:solidFill>
                            <a:schemeClr val="bg1"/>
                          </a:solidFill>
                          <a:effectLst/>
                        </a:rPr>
                        <a:t>SEA SA</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ctr" fontAlgn="t"/>
                      <a:r>
                        <a:rPr lang="nb-NO" sz="1000" b="0" u="none" strike="noStrike" dirty="0">
                          <a:solidFill>
                            <a:schemeClr val="bg1"/>
                          </a:solidFill>
                          <a:effectLst/>
                        </a:rPr>
                        <a:t>320.0</a:t>
                      </a:r>
                      <a:endParaRPr lang="nb-NO"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a:solidFill>
                            <a:schemeClr val="bg1"/>
                          </a:solidFill>
                          <a:effectLst/>
                        </a:rPr>
                        <a:t>CCSDS Global Spacecraft Identifier Field: Code Assignment Control Procedures (Issue 7)</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smtClean="0">
                          <a:solidFill>
                            <a:schemeClr val="bg1"/>
                          </a:solidFill>
                          <a:effectLst/>
                        </a:rPr>
                        <a:t>Finalize</a:t>
                      </a:r>
                      <a:r>
                        <a:rPr lang="en-US" sz="1000" b="0" u="none" strike="noStrike" baseline="0" dirty="0" smtClean="0">
                          <a:solidFill>
                            <a:schemeClr val="bg1"/>
                          </a:solidFill>
                          <a:effectLst/>
                        </a:rPr>
                        <a:t> for publication, last minute RIDs</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smtClean="0">
                          <a:solidFill>
                            <a:schemeClr val="bg1"/>
                          </a:solidFill>
                          <a:effectLst/>
                          <a:latin typeface="+mn-lt"/>
                          <a:ea typeface="+mn-ea"/>
                          <a:cs typeface="+mn-cs"/>
                        </a:rPr>
                        <a:t>Updated to align with RMP, add frequency band registries, convert to MB from BB.</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FFFFFF"/>
                          </a:solidFill>
                          <a:effectLst/>
                          <a:latin typeface="Calibri" charset="0"/>
                        </a:rPr>
                        <a:t>End date      30/06/2017</a:t>
                      </a:r>
                      <a:endParaRPr lang="en-US" sz="1000" b="0" u="none" strike="noStrike" kern="1200" dirty="0" smtClean="0">
                        <a:solidFill>
                          <a:schemeClr val="bg1"/>
                        </a:solidFill>
                        <a:effectLst/>
                        <a:latin typeface="+mn-lt"/>
                        <a:ea typeface="+mn-ea"/>
                        <a:cs typeface="+mn-cs"/>
                      </a:endParaRPr>
                    </a:p>
                  </a:txBody>
                  <a:tcPr marL="4634" marR="4634" marT="4634" marB="0">
                    <a:solidFill>
                      <a:srgbClr val="E814F5"/>
                    </a:solidFill>
                  </a:tcPr>
                </a:tc>
              </a:tr>
              <a:tr h="381000">
                <a:tc>
                  <a:txBody>
                    <a:bodyPr/>
                    <a:lstStyle/>
                    <a:p>
                      <a:pPr algn="ctr" fontAlgn="t"/>
                      <a:r>
                        <a:rPr lang="en-GB" sz="1100" b="0" u="none" strike="noStrike" dirty="0" smtClean="0">
                          <a:solidFill>
                            <a:schemeClr val="bg1"/>
                          </a:solidFill>
                          <a:effectLst/>
                        </a:rPr>
                        <a:t>SE SA</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b="0" i="0" u="none" strike="noStrike" dirty="0" smtClean="0">
                          <a:solidFill>
                            <a:schemeClr val="bg1"/>
                          </a:solidFill>
                          <a:effectLst/>
                          <a:latin typeface="+mn-lt"/>
                        </a:rPr>
                        <a:t>TBD</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US" sz="1100" b="0" i="0" u="none" strike="noStrike" dirty="0">
                          <a:solidFill>
                            <a:srgbClr val="FFFFFF"/>
                          </a:solidFill>
                          <a:effectLst/>
                          <a:latin typeface="Calibri" charset="0"/>
                        </a:rPr>
                        <a:t>CCSDS Application &amp; Support Architecture</a:t>
                      </a:r>
                    </a:p>
                  </a:txBody>
                  <a:tcPr marL="6350" marR="6350" marT="6350" marB="0">
                    <a:solidFill>
                      <a:schemeClr val="accent2"/>
                    </a:solidFill>
                  </a:tcPr>
                </a:tc>
                <a:tc>
                  <a:txBody>
                    <a:bodyPr/>
                    <a:lstStyle/>
                    <a:p>
                      <a:pPr algn="l" fontAlgn="t"/>
                      <a:r>
                        <a:rPr lang="en-US" sz="1100" b="0" i="0" u="none" strike="noStrike" dirty="0" smtClean="0">
                          <a:solidFill>
                            <a:srgbClr val="FFFFFF"/>
                          </a:solidFill>
                          <a:effectLst/>
                          <a:latin typeface="Calibri" charset="0"/>
                        </a:rPr>
                        <a:t>GB outline agreed, most figures &amp; table constructed</a:t>
                      </a:r>
                    </a:p>
                    <a:p>
                      <a:pPr algn="l" fontAlgn="t"/>
                      <a:r>
                        <a:rPr lang="en-US" sz="1100" b="0" i="0" u="none" strike="noStrike" dirty="0" smtClean="0">
                          <a:solidFill>
                            <a:srgbClr val="FFFFFF"/>
                          </a:solidFill>
                          <a:effectLst/>
                          <a:latin typeface="Calibri" charset="0"/>
                        </a:rPr>
                        <a:t>- Reviewed</a:t>
                      </a:r>
                      <a:r>
                        <a:rPr lang="en-US" sz="1100" b="0" i="0" u="none" strike="noStrike" baseline="0" dirty="0" smtClean="0">
                          <a:solidFill>
                            <a:srgbClr val="FFFFFF"/>
                          </a:solidFill>
                          <a:effectLst/>
                          <a:latin typeface="Calibri" charset="0"/>
                        </a:rPr>
                        <a:t> materials with other WG</a:t>
                      </a:r>
                      <a:r>
                        <a:rPr lang="en-US" sz="1100" b="0" i="0" u="none" strike="noStrike" dirty="0">
                          <a:solidFill>
                            <a:srgbClr val="FFFFFF"/>
                          </a:solidFill>
                          <a:effectLst/>
                          <a:latin typeface="Calibri" charset="0"/>
                        </a:rPr>
                        <a:t/>
                      </a:r>
                      <a:br>
                        <a:rPr lang="en-US" sz="1100" b="0" i="0" u="none" strike="noStrike" dirty="0">
                          <a:solidFill>
                            <a:srgbClr val="FFFFFF"/>
                          </a:solidFill>
                          <a:effectLst/>
                          <a:latin typeface="Calibri" charset="0"/>
                        </a:rPr>
                      </a:br>
                      <a:r>
                        <a:rPr lang="en-US" sz="1100" b="0" i="0" u="none" strike="noStrike" dirty="0">
                          <a:solidFill>
                            <a:srgbClr val="FFFFFF"/>
                          </a:solidFill>
                          <a:effectLst/>
                          <a:latin typeface="Calibri" charset="0"/>
                        </a:rPr>
                        <a:t>- OK</a:t>
                      </a:r>
                      <a:r>
                        <a:rPr lang="en-US" sz="1100" b="0" i="0" u="none" strike="noStrike" dirty="0" smtClean="0">
                          <a:solidFill>
                            <a:srgbClr val="FFFFFF"/>
                          </a:solidFill>
                          <a:effectLst/>
                          <a:latin typeface="Calibri" charset="0"/>
                        </a:rPr>
                        <a:t>,</a:t>
                      </a:r>
                      <a:r>
                        <a:rPr lang="en-US" sz="1100" b="0" i="0" u="none" strike="noStrike" baseline="0" dirty="0" smtClean="0">
                          <a:solidFill>
                            <a:srgbClr val="FFFFFF"/>
                          </a:solidFill>
                          <a:effectLst/>
                          <a:latin typeface="Calibri" charset="0"/>
                        </a:rPr>
                        <a:t> making good progress</a:t>
                      </a:r>
                      <a:endParaRPr lang="en-US" sz="1100" b="0" i="0" u="none" strike="noStrike" dirty="0">
                        <a:solidFill>
                          <a:srgbClr val="FFFFFF"/>
                        </a:solidFill>
                        <a:effectLst/>
                        <a:latin typeface="Calibri" charset="0"/>
                      </a:endParaRPr>
                    </a:p>
                  </a:txBody>
                  <a:tcPr marL="6350" marR="6350" marT="6350" marB="0">
                    <a:solidFill>
                      <a:schemeClr val="accent2"/>
                    </a:solidFill>
                  </a:tcPr>
                </a:tc>
                <a:tc>
                  <a:txBody>
                    <a:bodyPr/>
                    <a:lstStyle/>
                    <a:p>
                      <a:pPr algn="l" fontAlgn="t"/>
                      <a:r>
                        <a:rPr lang="en-US" sz="1100" b="0" i="0" u="none" strike="noStrike" dirty="0">
                          <a:solidFill>
                            <a:srgbClr val="FFFFFF"/>
                          </a:solidFill>
                          <a:effectLst/>
                          <a:latin typeface="Calibri" charset="0"/>
                        </a:rPr>
                        <a:t>Start date    </a:t>
                      </a:r>
                      <a:r>
                        <a:rPr lang="en-US" sz="1100" b="0" i="0" u="none" strike="noStrike" dirty="0" smtClean="0">
                          <a:solidFill>
                            <a:srgbClr val="FFFFFF"/>
                          </a:solidFill>
                          <a:effectLst/>
                          <a:latin typeface="Calibri" charset="0"/>
                        </a:rPr>
                        <a:t>11/11/2016</a:t>
                      </a:r>
                    </a:p>
                    <a:p>
                      <a:pPr algn="l" fontAlgn="t"/>
                      <a:r>
                        <a:rPr lang="en-US" sz="1100" b="0" i="0" u="none" strike="noStrike" dirty="0" smtClean="0">
                          <a:solidFill>
                            <a:srgbClr val="FFFFFF"/>
                          </a:solidFill>
                          <a:effectLst/>
                          <a:latin typeface="Calibri" charset="0"/>
                        </a:rPr>
                        <a:t>End </a:t>
                      </a:r>
                      <a:r>
                        <a:rPr lang="en-US" sz="1100" b="0" i="0" u="none" strike="noStrike" dirty="0">
                          <a:solidFill>
                            <a:srgbClr val="FFFFFF"/>
                          </a:solidFill>
                          <a:effectLst/>
                          <a:latin typeface="Calibri" charset="0"/>
                        </a:rPr>
                        <a:t>date      </a:t>
                      </a:r>
                      <a:r>
                        <a:rPr lang="en-US" sz="1100" b="0" i="0" u="none" strike="noStrike" dirty="0" smtClean="0">
                          <a:solidFill>
                            <a:srgbClr val="FFFFFF"/>
                          </a:solidFill>
                          <a:effectLst/>
                          <a:latin typeface="Calibri" charset="0"/>
                        </a:rPr>
                        <a:t>30/11/2018</a:t>
                      </a:r>
                      <a:endParaRPr lang="en-US" sz="1100" b="0" i="0" u="none" strike="noStrike" dirty="0">
                        <a:solidFill>
                          <a:srgbClr val="FFFFFF"/>
                        </a:solidFill>
                        <a:effectLst/>
                        <a:latin typeface="Calibri" charset="0"/>
                      </a:endParaRPr>
                    </a:p>
                  </a:txBody>
                  <a:tcPr marL="6350" marR="6350" marT="6350" marB="0">
                    <a:solidFill>
                      <a:schemeClr val="accent2"/>
                    </a:solidFill>
                  </a:tcPr>
                </a:tc>
              </a:tr>
            </a:tbl>
          </a:graphicData>
        </a:graphic>
      </p:graphicFrame>
      <p:sp>
        <p:nvSpPr>
          <p:cNvPr id="7" name="AutoShape 3"/>
          <p:cNvSpPr>
            <a:spLocks/>
          </p:cNvSpPr>
          <p:nvPr/>
        </p:nvSpPr>
        <p:spPr bwMode="auto">
          <a:xfrm>
            <a:off x="501215" y="87765"/>
            <a:ext cx="8756195" cy="72420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400"/>
              </a:spcBef>
            </a:pPr>
            <a:r>
              <a:rPr lang="en-US" sz="2800" b="1" dirty="0" smtClean="0"/>
              <a:t>SEA Systems Architecture Working Group</a:t>
            </a:r>
          </a:p>
          <a:p>
            <a:pPr marL="457200" lvl="1" algn="ctr" defTabSz="914400">
              <a:lnSpc>
                <a:spcPct val="90000"/>
              </a:lnSpc>
              <a:spcBef>
                <a:spcPts val="400"/>
              </a:spcBef>
            </a:pPr>
            <a:r>
              <a:rPr lang="en-US" sz="2800" b="1" dirty="0" smtClean="0"/>
              <a:t>Executive Summary </a:t>
            </a:r>
            <a:endParaRPr lang="en-US" dirty="0"/>
          </a:p>
        </p:txBody>
      </p:sp>
    </p:spTree>
    <p:extLst>
      <p:ext uri="{BB962C8B-B14F-4D97-AF65-F5344CB8AC3E}">
        <p14:creationId xmlns:p14="http://schemas.microsoft.com/office/powerpoint/2010/main" val="1006866619"/>
      </p:ext>
    </p:extLst>
  </p:cSld>
  <p:clrMapOvr>
    <a:masterClrMapping/>
  </p:clrMapOvr>
  <p:transition spd="slow"/>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305435" y="168845"/>
            <a:ext cx="91440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400"/>
              </a:spcBef>
            </a:pPr>
            <a:r>
              <a:rPr lang="en-US" sz="2800" dirty="0"/>
              <a:t>SEA Systems Architecture Working Group</a:t>
            </a:r>
          </a:p>
          <a:p>
            <a:pPr marL="457200" lvl="1" algn="ctr" defTabSz="914400">
              <a:lnSpc>
                <a:spcPct val="90000"/>
              </a:lnSpc>
              <a:spcBef>
                <a:spcPts val="400"/>
              </a:spcBef>
            </a:pPr>
            <a:r>
              <a:rPr lang="en-US" sz="2800" b="1" dirty="0" smtClean="0"/>
              <a:t>Resource Issues for Approved Projects</a:t>
            </a:r>
            <a:endParaRPr lang="en-US" dirty="0"/>
          </a:p>
        </p:txBody>
      </p:sp>
      <p:graphicFrame>
        <p:nvGraphicFramePr>
          <p:cNvPr id="5" name="Table 4"/>
          <p:cNvGraphicFramePr>
            <a:graphicFrameLocks noGrp="1"/>
          </p:cNvGraphicFramePr>
          <p:nvPr>
            <p:extLst>
              <p:ext uri="{D42A27DB-BD31-4B8C-83A1-F6EECF244321}">
                <p14:modId xmlns:p14="http://schemas.microsoft.com/office/powerpoint/2010/main" val="707393109"/>
              </p:ext>
            </p:extLst>
          </p:nvPr>
        </p:nvGraphicFramePr>
        <p:xfrm>
          <a:off x="459933" y="1700775"/>
          <a:ext cx="8224134" cy="1149814"/>
        </p:xfrm>
        <a:graphic>
          <a:graphicData uri="http://schemas.openxmlformats.org/drawingml/2006/table">
            <a:tbl>
              <a:tblPr>
                <a:tableStyleId>{5C22544A-7EE6-4342-B048-85BDC9FD1C3A}</a:tableStyleId>
              </a:tblPr>
              <a:tblGrid>
                <a:gridCol w="975344"/>
                <a:gridCol w="563965"/>
                <a:gridCol w="1606074"/>
                <a:gridCol w="1667375"/>
                <a:gridCol w="1204556"/>
                <a:gridCol w="2206820"/>
              </a:tblGrid>
              <a:tr h="597903">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199" marR="9199" marT="9199"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Document Title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dirty="0">
                          <a:effectLst/>
                        </a:rPr>
                        <a:t>Target Publication Date</a:t>
                      </a:r>
                      <a:endParaRPr lang="en-GB" sz="1100" b="1" i="0" u="none" strike="noStrike" dirty="0">
                        <a:solidFill>
                          <a:srgbClr val="000000"/>
                        </a:solidFill>
                        <a:effectLst/>
                        <a:latin typeface="Calibri"/>
                      </a:endParaRPr>
                    </a:p>
                  </a:txBody>
                  <a:tcPr marL="9199" marR="9199" marT="9199" marB="0"/>
                </a:tc>
                <a:tc>
                  <a:txBody>
                    <a:bodyPr/>
                    <a:lstStyle/>
                    <a:p>
                      <a:pPr algn="ctr" fontAlgn="t"/>
                      <a:r>
                        <a:rPr lang="en-GB" sz="1100" u="none" strike="noStrike">
                          <a:effectLst/>
                        </a:rPr>
                        <a:t>Missing Resources </a:t>
                      </a:r>
                      <a:br>
                        <a:rPr lang="en-GB" sz="1100" u="none" strike="noStrike">
                          <a:effectLst/>
                        </a:rPr>
                      </a:b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Comments</a:t>
                      </a:r>
                      <a:endParaRPr lang="en-GB" sz="1100" b="1" i="0" u="none" strike="noStrike">
                        <a:solidFill>
                          <a:srgbClr val="000000"/>
                        </a:solidFill>
                        <a:effectLst/>
                        <a:latin typeface="Calibri"/>
                      </a:endParaRPr>
                    </a:p>
                  </a:txBody>
                  <a:tcPr marL="9199" marR="9199" marT="9199" marB="0"/>
                </a:tc>
              </a:tr>
              <a:tr h="551911">
                <a:tc>
                  <a:txBody>
                    <a:bodyPr/>
                    <a:lstStyle/>
                    <a:p>
                      <a:pPr algn="ctr" fontAlgn="t"/>
                      <a:r>
                        <a:rPr lang="en-GB" sz="1100" b="1" u="none" strike="noStrike" dirty="0" smtClean="0">
                          <a:solidFill>
                            <a:schemeClr val="bg1"/>
                          </a:solidFill>
                          <a:effectLst/>
                        </a:rPr>
                        <a:t>SE SA</a:t>
                      </a:r>
                      <a:endParaRPr lang="en-GB" sz="1100" b="1"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b="1" i="0" u="none" strike="noStrike" dirty="0" smtClean="0">
                          <a:solidFill>
                            <a:schemeClr val="bg1"/>
                          </a:solidFill>
                          <a:effectLst/>
                          <a:latin typeface="+mn-lt"/>
                        </a:rPr>
                        <a:t>TBD</a:t>
                      </a:r>
                      <a:endParaRPr lang="en-GB" sz="1100" b="1"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US" sz="1100" b="1" i="0" u="none" strike="noStrike" dirty="0">
                          <a:solidFill>
                            <a:srgbClr val="FFFFFF"/>
                          </a:solidFill>
                          <a:effectLst/>
                          <a:latin typeface="Calibri" charset="0"/>
                        </a:rPr>
                        <a:t>CCSDS Application &amp; Support Architecture</a:t>
                      </a:r>
                    </a:p>
                  </a:txBody>
                  <a:tcPr marL="6350" marR="6350" marT="6350" marB="0">
                    <a:solidFill>
                      <a:schemeClr val="accent2"/>
                    </a:solidFill>
                  </a:tcPr>
                </a:tc>
                <a:tc>
                  <a:txBody>
                    <a:bodyPr/>
                    <a:lstStyle/>
                    <a:p>
                      <a:pPr algn="l" fontAlgn="t"/>
                      <a:r>
                        <a:rPr lang="en-US" sz="1100" b="1" i="0" u="none" strike="noStrike" dirty="0" smtClean="0">
                          <a:solidFill>
                            <a:srgbClr val="FFFFFF"/>
                          </a:solidFill>
                          <a:effectLst/>
                          <a:latin typeface="Calibri" charset="0"/>
                        </a:rPr>
                        <a:t>30/11/2018</a:t>
                      </a:r>
                      <a:endParaRPr lang="en-US" sz="1100" b="1" i="0" u="none" strike="noStrike" dirty="0">
                        <a:solidFill>
                          <a:srgbClr val="FFFFFF"/>
                        </a:solidFill>
                        <a:effectLst/>
                        <a:latin typeface="Calibri" charset="0"/>
                      </a:endParaRPr>
                    </a:p>
                  </a:txBody>
                  <a:tcPr marL="9199" marR="9199" marT="9199" marB="0">
                    <a:solidFill>
                      <a:schemeClr val="accent2"/>
                    </a:solidFill>
                  </a:tcPr>
                </a:tc>
                <a:tc>
                  <a:txBody>
                    <a:bodyPr/>
                    <a:lstStyle/>
                    <a:p>
                      <a:pPr algn="ctr" fontAlgn="t"/>
                      <a:r>
                        <a:rPr lang="en-GB" sz="1100" u="none" strike="noStrike" dirty="0" smtClean="0">
                          <a:solidFill>
                            <a:schemeClr val="bg1"/>
                          </a:solidFill>
                          <a:effectLst/>
                        </a:rPr>
                        <a:t>2 </a:t>
                      </a:r>
                      <a:r>
                        <a:rPr lang="en-GB" sz="1100" u="none" strike="noStrike" dirty="0">
                          <a:solidFill>
                            <a:schemeClr val="bg1"/>
                          </a:solidFill>
                          <a:effectLst/>
                        </a:rPr>
                        <a:t>WM 2017</a:t>
                      </a:r>
                      <a:br>
                        <a:rPr lang="en-GB" sz="1100" u="none" strike="noStrike" dirty="0">
                          <a:solidFill>
                            <a:schemeClr val="bg1"/>
                          </a:solidFill>
                          <a:effectLst/>
                        </a:rPr>
                      </a:br>
                      <a:r>
                        <a:rPr lang="en-GB" sz="1100" u="none" strike="noStrike" dirty="0" smtClean="0">
                          <a:solidFill>
                            <a:schemeClr val="bg1"/>
                          </a:solidFill>
                          <a:effectLst/>
                        </a:rPr>
                        <a:t>2 WM </a:t>
                      </a:r>
                      <a:r>
                        <a:rPr lang="en-GB" sz="1100" u="none" strike="noStrike" dirty="0">
                          <a:solidFill>
                            <a:schemeClr val="bg1"/>
                          </a:solidFill>
                          <a:effectLst/>
                        </a:rPr>
                        <a:t>2018</a:t>
                      </a:r>
                      <a:br>
                        <a:rPr lang="en-GB" sz="1100" u="none" strike="noStrike" dirty="0">
                          <a:solidFill>
                            <a:schemeClr val="bg1"/>
                          </a:solidFill>
                          <a:effectLst/>
                        </a:rPr>
                      </a:br>
                      <a:r>
                        <a:rPr lang="en-GB" sz="1100" u="none" strike="noStrike" dirty="0" smtClean="0">
                          <a:solidFill>
                            <a:schemeClr val="bg1"/>
                          </a:solidFill>
                          <a:effectLst/>
                        </a:rPr>
                        <a:t>4 WM </a:t>
                      </a:r>
                      <a:r>
                        <a:rPr lang="en-GB" sz="1100" u="none" strike="noStrike" dirty="0">
                          <a:solidFill>
                            <a:schemeClr val="bg1"/>
                          </a:solidFill>
                          <a:effectLst/>
                        </a:rPr>
                        <a:t>2019</a:t>
                      </a:r>
                      <a:endParaRPr lang="en-GB" sz="1100" b="1" i="0" u="none" strike="noStrike" dirty="0">
                        <a:solidFill>
                          <a:schemeClr val="bg1"/>
                        </a:solidFill>
                        <a:effectLst/>
                        <a:latin typeface="Calibri"/>
                      </a:endParaRPr>
                    </a:p>
                  </a:txBody>
                  <a:tcPr marL="9199" marR="9199" marT="9199" marB="0">
                    <a:solidFill>
                      <a:schemeClr val="accent2"/>
                    </a:solidFill>
                  </a:tcPr>
                </a:tc>
                <a:tc>
                  <a:txBody>
                    <a:bodyPr/>
                    <a:lstStyle/>
                    <a:p>
                      <a:pPr algn="l" fontAlgn="t"/>
                      <a:r>
                        <a:rPr lang="en-GB" sz="1100" u="none" strike="noStrike" dirty="0" smtClean="0">
                          <a:solidFill>
                            <a:schemeClr val="bg1"/>
                          </a:solidFill>
                          <a:effectLst/>
                        </a:rPr>
                        <a:t>Changes to SOIS overall architecture / GB may force schedule slip</a:t>
                      </a:r>
                      <a:endParaRPr lang="en-GB" sz="1100" b="1" i="0" u="none" strike="noStrike" dirty="0">
                        <a:solidFill>
                          <a:schemeClr val="bg1"/>
                        </a:solidFill>
                        <a:effectLst/>
                        <a:latin typeface="Calibri"/>
                      </a:endParaRPr>
                    </a:p>
                  </a:txBody>
                  <a:tcPr marL="9199" marR="9199" marT="9199" marB="0">
                    <a:solidFill>
                      <a:schemeClr val="accent2"/>
                    </a:solidFill>
                  </a:tcPr>
                </a:tc>
              </a:tr>
            </a:tbl>
          </a:graphicData>
        </a:graphic>
      </p:graphicFrame>
    </p:spTree>
    <p:extLst>
      <p:ext uri="{BB962C8B-B14F-4D97-AF65-F5344CB8AC3E}">
        <p14:creationId xmlns:p14="http://schemas.microsoft.com/office/powerpoint/2010/main" val="396169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000481" y="10955"/>
            <a:ext cx="7931498"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SANA Steering Group Executive Summary </a:t>
            </a:r>
            <a:endParaRPr lang="en-US" dirty="0"/>
          </a:p>
        </p:txBody>
      </p:sp>
      <p:sp>
        <p:nvSpPr>
          <p:cNvPr id="9" name="AutoShape 2"/>
          <p:cNvSpPr>
            <a:spLocks/>
          </p:cNvSpPr>
          <p:nvPr/>
        </p:nvSpPr>
        <p:spPr bwMode="auto">
          <a:xfrm>
            <a:off x="270640" y="855865"/>
            <a:ext cx="8661338"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800100" lvl="1" indent="-342900">
              <a:lnSpc>
                <a:spcPct val="120000"/>
              </a:lnSpc>
              <a:spcBef>
                <a:spcPts val="0"/>
              </a:spcBef>
              <a:buFont typeface="Arial" panose="020B0604020202020204" pitchFamily="34" charset="0"/>
              <a:buChar char="•"/>
            </a:pPr>
            <a:r>
              <a:rPr lang="en-US" sz="1900" b="0" dirty="0" smtClean="0"/>
              <a:t>Review </a:t>
            </a:r>
            <a:r>
              <a:rPr lang="en-US" sz="1900" b="0" dirty="0"/>
              <a:t>SANA Operations report, </a:t>
            </a:r>
            <a:r>
              <a:rPr lang="en-US" sz="1900" b="0" dirty="0" smtClean="0"/>
              <a:t>current SCID allocations</a:t>
            </a:r>
            <a:endParaRPr lang="en-US" sz="1900" b="0" dirty="0" smtClean="0">
              <a:latin typeface="Arial" pitchFamily="34" charset="0"/>
              <a:cs typeface="Arial" pitchFamily="34" charset="0"/>
              <a:sym typeface="Arial" pitchFamily="34" charset="0"/>
            </a:endParaRP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a:t>
            </a:r>
            <a:r>
              <a:rPr lang="en-US" sz="1900" b="0" dirty="0" smtClean="0"/>
              <a:t>eview re-engineered </a:t>
            </a:r>
            <a:r>
              <a:rPr lang="en-US" sz="1900" b="0" dirty="0"/>
              <a:t>SANA </a:t>
            </a:r>
            <a:r>
              <a:rPr lang="en-US" sz="1900" b="0" dirty="0" smtClean="0"/>
              <a:t>website and </a:t>
            </a:r>
            <a:r>
              <a:rPr lang="en-US" sz="1900" b="0" dirty="0"/>
              <a:t>CCSDS website integration, resolve any issues</a:t>
            </a:r>
            <a:endParaRPr lang="en-US" sz="1900" b="0" i="1"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SCID </a:t>
            </a:r>
            <a:r>
              <a:rPr lang="en-US" sz="1900" b="0" dirty="0"/>
              <a:t>type 2 registry (AOS) has assigned all free IDs, now re-assigning relinquished ones.  New ”frequency band” registry is prototyped.</a:t>
            </a:r>
          </a:p>
          <a:p>
            <a:pPr marL="747713" lvl="1" indent="-290513">
              <a:lnSpc>
                <a:spcPct val="120000"/>
              </a:lnSpc>
              <a:spcBef>
                <a:spcPts val="0"/>
              </a:spcBef>
              <a:buClr>
                <a:srgbClr val="000000"/>
              </a:buClr>
              <a:buSzPct val="95000"/>
              <a:buFont typeface="ArialMT" charset="0"/>
              <a:buChar char="•"/>
            </a:pPr>
            <a:r>
              <a:rPr lang="en-US" sz="1900" b="0" dirty="0"/>
              <a:t>SANA Registry re-engineering being done to align with RMP, progressing very well.  </a:t>
            </a:r>
            <a:r>
              <a:rPr lang="en-US" sz="1900" b="0" dirty="0" smtClean="0"/>
              <a:t>Remaining design </a:t>
            </a:r>
            <a:r>
              <a:rPr lang="en-US" sz="1900" b="0" dirty="0"/>
              <a:t>issues resolved in separate working meetings</a:t>
            </a:r>
            <a:r>
              <a:rPr lang="en-US" sz="1900" b="0" dirty="0" smtClean="0"/>
              <a:t>.</a:t>
            </a:r>
          </a:p>
          <a:p>
            <a:pPr marL="747713" lvl="1" indent="-290513">
              <a:lnSpc>
                <a:spcPct val="120000"/>
              </a:lnSpc>
              <a:spcBef>
                <a:spcPts val="0"/>
              </a:spcBef>
              <a:buClr>
                <a:srgbClr val="000000"/>
              </a:buClr>
              <a:buSzPct val="95000"/>
              <a:buFont typeface="ArialMT" charset="0"/>
              <a:buChar char="•"/>
            </a:pPr>
            <a:r>
              <a:rPr lang="en-US" sz="1900" b="0" dirty="0" smtClean="0"/>
              <a:t>Reviewed candidate registries @ </a:t>
            </a:r>
            <a:r>
              <a:rPr lang="en-US" sz="1900" dirty="0">
                <a:hlinkClick r:id="rId3"/>
              </a:rPr>
              <a:t>https://iss.viagenie.ca</a:t>
            </a:r>
            <a:r>
              <a:rPr lang="en-US" sz="1900" dirty="0" smtClean="0">
                <a:hlinkClick r:id="rId3"/>
              </a:rPr>
              <a:t>/</a:t>
            </a:r>
            <a:endParaRPr lang="en-US" sz="1900" b="0" dirty="0" smtClean="0"/>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SEA D-DOR: approach to adopt / align with new RMP registries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CSS CSSM: use of new registries for service management</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MOIMS SM&amp;C: use </a:t>
            </a:r>
            <a:r>
              <a:rPr lang="en-US" sz="1900" b="0" dirty="0"/>
              <a:t>of new registries </a:t>
            </a:r>
            <a:endParaRPr lang="en-US" sz="1900" b="0" dirty="0" smtClean="0"/>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SEA SAWG: working session on RMP registry contents, structures, forms</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747713" lvl="1" indent="-290513">
              <a:lnSpc>
                <a:spcPct val="120000"/>
              </a:lnSpc>
              <a:spcBef>
                <a:spcPts val="0"/>
              </a:spcBef>
              <a:buClr>
                <a:srgbClr val="000000"/>
              </a:buClr>
              <a:buSzPct val="95000"/>
              <a:buFont typeface="ArialMT" charset="0"/>
              <a:buChar char="•"/>
            </a:pPr>
            <a:r>
              <a:rPr lang="en-US" sz="1900" b="0" dirty="0"/>
              <a:t>Urgently need to finalize and start using the newly defined SCID “frequency bin” registries </a:t>
            </a:r>
          </a:p>
          <a:p>
            <a:pPr marL="747713" lvl="1" indent="-290513">
              <a:lnSpc>
                <a:spcPct val="120000"/>
              </a:lnSpc>
              <a:spcBef>
                <a:spcPts val="0"/>
              </a:spcBef>
              <a:buClr>
                <a:srgbClr val="000000"/>
              </a:buClr>
              <a:buSzPct val="95000"/>
              <a:buFont typeface="ArialMT" charset="0"/>
              <a:buChar char="•"/>
            </a:pPr>
            <a:r>
              <a:rPr lang="en-US" sz="1900" b="0" dirty="0"/>
              <a:t>Need to revise SANA / CCSDS website sync following </a:t>
            </a:r>
            <a:r>
              <a:rPr lang="en-US" sz="1900" b="0" dirty="0" smtClean="0"/>
              <a:t>CCSDS website </a:t>
            </a:r>
            <a:r>
              <a:rPr lang="en-US" sz="1900" b="0" dirty="0"/>
              <a:t>re-engineering</a:t>
            </a:r>
          </a:p>
          <a:p>
            <a:pPr marL="747713" lvl="1" indent="-290513">
              <a:lnSpc>
                <a:spcPct val="120000"/>
              </a:lnSpc>
              <a:spcBef>
                <a:spcPts val="0"/>
              </a:spcBef>
              <a:buClr>
                <a:srgbClr val="000000"/>
              </a:buClr>
              <a:buSzPct val="95000"/>
              <a:buFont typeface="ArialMT" charset="0"/>
              <a:buChar char="•"/>
            </a:pPr>
            <a:r>
              <a:rPr lang="en-US" sz="1900" b="0" dirty="0"/>
              <a:t>Divergences between SANA and CCSDS </a:t>
            </a:r>
            <a:r>
              <a:rPr lang="en-US" sz="1900" b="0" dirty="0" smtClean="0"/>
              <a:t>info model must be dealt with (name </a:t>
            </a:r>
            <a:r>
              <a:rPr lang="en-US" sz="1900" b="0" dirty="0"/>
              <a:t>vs last, first name)</a:t>
            </a:r>
          </a:p>
          <a:p>
            <a:pPr marL="747713" lvl="1" indent="-290513">
              <a:lnSpc>
                <a:spcPct val="120000"/>
              </a:lnSpc>
              <a:spcBef>
                <a:spcPts val="0"/>
              </a:spcBef>
              <a:buClr>
                <a:srgbClr val="000000"/>
              </a:buClr>
              <a:buSzPct val="95000"/>
              <a:buFont typeface="ArialMT" charset="0"/>
              <a:buChar char="•"/>
            </a:pPr>
            <a:r>
              <a:rPr lang="en-US" sz="1900" b="0" dirty="0"/>
              <a:t>No “organization” registry in </a:t>
            </a:r>
            <a:r>
              <a:rPr lang="en-US" sz="1900" b="0" dirty="0" smtClean="0"/>
              <a:t>CCSDS </a:t>
            </a:r>
            <a:r>
              <a:rPr lang="en-US" sz="1900" b="0" dirty="0" smtClean="0">
                <a:solidFill>
                  <a:srgbClr val="FF0000"/>
                </a:solidFill>
              </a:rPr>
              <a:t>web site</a:t>
            </a:r>
            <a:r>
              <a:rPr lang="en-US" sz="1900" b="0" dirty="0" smtClean="0"/>
              <a:t>, </a:t>
            </a:r>
            <a:r>
              <a:rPr lang="en-US" sz="1900" b="0" dirty="0"/>
              <a:t>just web </a:t>
            </a:r>
            <a:r>
              <a:rPr lang="en-US" sz="1900" b="0" dirty="0" smtClean="0"/>
              <a:t>pages, must be fixed</a:t>
            </a:r>
            <a:endParaRPr lang="en-US" sz="1900" b="0" dirty="0"/>
          </a:p>
          <a:p>
            <a:pPr marL="747713" lvl="1" indent="-290513">
              <a:lnSpc>
                <a:spcPct val="120000"/>
              </a:lnSpc>
              <a:spcBef>
                <a:spcPts val="0"/>
              </a:spcBef>
              <a:buClr>
                <a:srgbClr val="000000"/>
              </a:buClr>
              <a:buSzPct val="95000"/>
              <a:buFont typeface="ArialMT" charset="0"/>
              <a:buChar char="•"/>
            </a:pPr>
            <a:endParaRPr lang="en-US" sz="1900" b="0" dirty="0"/>
          </a:p>
        </p:txBody>
      </p:sp>
    </p:spTree>
    <p:extLst>
      <p:ext uri="{BB962C8B-B14F-4D97-AF65-F5344CB8AC3E}">
        <p14:creationId xmlns:p14="http://schemas.microsoft.com/office/powerpoint/2010/main" val="648117269"/>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692113" y="126170"/>
            <a:ext cx="7912412"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a:t>SEA SANA Steering Group Executive </a:t>
            </a:r>
            <a:r>
              <a:rPr lang="en-US" sz="2800" b="1" dirty="0" smtClean="0"/>
              <a:t>Summary </a:t>
            </a:r>
            <a:endParaRPr lang="en-US" dirty="0"/>
          </a:p>
        </p:txBody>
      </p:sp>
      <p:sp>
        <p:nvSpPr>
          <p:cNvPr id="9" name="AutoShape 2"/>
          <p:cNvSpPr>
            <a:spLocks/>
          </p:cNvSpPr>
          <p:nvPr/>
        </p:nvSpPr>
        <p:spPr bwMode="auto">
          <a:xfrm>
            <a:off x="154443" y="74065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1:  Request CESG / CMC approval for RMP aligned registries to become official now; allow final updates to be completed </a:t>
            </a:r>
            <a:r>
              <a:rPr lang="en-US" sz="1900" i="1" dirty="0" smtClean="0"/>
              <a:t>after</a:t>
            </a:r>
            <a:r>
              <a:rPr lang="en-US" sz="1900" b="0" dirty="0" smtClean="0"/>
              <a:t> conversion.</a:t>
            </a:r>
            <a:endParaRPr lang="en-US" sz="19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2:  Request Agencies to update their Organization, Contact, AR, and Service Site and Aperture information in new registries.</a:t>
            </a:r>
            <a:endParaRPr lang="en-US" sz="1900" b="0" dirty="0"/>
          </a:p>
          <a:p>
            <a:pPr>
              <a:lnSpc>
                <a:spcPct val="120000"/>
              </a:lnSpc>
              <a:spcBef>
                <a:spcPts val="0"/>
              </a:spcBef>
              <a:buClr>
                <a:srgbClr val="000000"/>
              </a:buClr>
              <a:buSzPct val="95000"/>
            </a:pPr>
            <a:endParaRPr lang="en-US" sz="19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graphicFrame>
        <p:nvGraphicFramePr>
          <p:cNvPr id="2" name="Table 1"/>
          <p:cNvGraphicFramePr>
            <a:graphicFrameLocks noGrp="1"/>
          </p:cNvGraphicFramePr>
          <p:nvPr>
            <p:extLst>
              <p:ext uri="{D42A27DB-BD31-4B8C-83A1-F6EECF244321}">
                <p14:modId xmlns:p14="http://schemas.microsoft.com/office/powerpoint/2010/main" val="4097290808"/>
              </p:ext>
            </p:extLst>
          </p:nvPr>
        </p:nvGraphicFramePr>
        <p:xfrm>
          <a:off x="558186" y="3926306"/>
          <a:ext cx="8065050" cy="1538159"/>
        </p:xfrm>
        <a:graphic>
          <a:graphicData uri="http://schemas.openxmlformats.org/drawingml/2006/table">
            <a:tbl>
              <a:tblPr>
                <a:tableStyleId>{5C22544A-7EE6-4342-B048-85BDC9FD1C3A}</a:tableStyleId>
              </a:tblPr>
              <a:tblGrid>
                <a:gridCol w="849345"/>
                <a:gridCol w="609600"/>
                <a:gridCol w="2463800"/>
                <a:gridCol w="2452485"/>
                <a:gridCol w="1689820"/>
              </a:tblGrid>
              <a:tr h="390525">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solidFill>
                      <a:srgbClr val="EAEEFF"/>
                    </a:solidFill>
                  </a:tcPr>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762000">
                <a:tc>
                  <a:txBody>
                    <a:bodyPr/>
                    <a:lstStyle/>
                    <a:p>
                      <a:pPr algn="ctr" fontAlgn="t"/>
                      <a:r>
                        <a:rPr lang="en-US" sz="1000" b="0" u="none" strike="noStrike" dirty="0">
                          <a:solidFill>
                            <a:schemeClr val="bg1"/>
                          </a:solidFill>
                          <a:effectLst/>
                        </a:rPr>
                        <a:t>SEA SA</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ctr" fontAlgn="t"/>
                      <a:r>
                        <a:rPr lang="nb-NO" sz="1000" b="0" u="none" strike="noStrike" dirty="0">
                          <a:solidFill>
                            <a:schemeClr val="bg1"/>
                          </a:solidFill>
                          <a:effectLst/>
                        </a:rPr>
                        <a:t>320.0</a:t>
                      </a:r>
                      <a:endParaRPr lang="nb-NO"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a:solidFill>
                            <a:schemeClr val="bg1"/>
                          </a:solidFill>
                          <a:effectLst/>
                        </a:rPr>
                        <a:t>CCSDS Global Spacecraft Identifier Field: Code Assignment Control Procedures (Issue 7)</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smtClean="0">
                          <a:solidFill>
                            <a:schemeClr val="bg1"/>
                          </a:solidFill>
                          <a:effectLst/>
                        </a:rPr>
                        <a:t>Finalize</a:t>
                      </a:r>
                      <a:r>
                        <a:rPr lang="en-US" sz="1000" b="0" u="none" strike="noStrike" baseline="0" dirty="0" smtClean="0">
                          <a:solidFill>
                            <a:schemeClr val="bg1"/>
                          </a:solidFill>
                          <a:effectLst/>
                        </a:rPr>
                        <a:t> for publication, last minute RIDs</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smtClean="0">
                          <a:solidFill>
                            <a:schemeClr val="bg1"/>
                          </a:solidFill>
                          <a:effectLst/>
                          <a:latin typeface="+mn-lt"/>
                          <a:ea typeface="+mn-ea"/>
                          <a:cs typeface="+mn-cs"/>
                        </a:rPr>
                        <a:t>Updated to align with RMP, add frequency band registries, convert to MB from BB.</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FFFFFF"/>
                          </a:solidFill>
                          <a:effectLst/>
                          <a:latin typeface="Calibri" charset="0"/>
                        </a:rPr>
                        <a:t>End date      30/06/2017</a:t>
                      </a:r>
                      <a:endParaRPr lang="en-US" sz="1000" b="0" u="none" strike="noStrike" kern="1200" dirty="0" smtClean="0">
                        <a:solidFill>
                          <a:schemeClr val="bg1"/>
                        </a:solidFill>
                        <a:effectLst/>
                        <a:latin typeface="+mn-lt"/>
                        <a:ea typeface="+mn-ea"/>
                        <a:cs typeface="+mn-cs"/>
                      </a:endParaRPr>
                    </a:p>
                  </a:txBody>
                  <a:tcPr marL="4634" marR="4634" marT="4634" marB="0">
                    <a:solidFill>
                      <a:srgbClr val="E814F5"/>
                    </a:solidFill>
                  </a:tcPr>
                </a:tc>
              </a:tr>
              <a:tr h="381000">
                <a:tc>
                  <a:txBody>
                    <a:bodyPr/>
                    <a:lstStyle/>
                    <a:p>
                      <a:pPr algn="ctr" fontAlgn="t"/>
                      <a:r>
                        <a:rPr lang="en-GB" sz="1100" u="none" strike="noStrike" dirty="0" smtClean="0">
                          <a:solidFill>
                            <a:schemeClr val="tx1"/>
                          </a:solidFill>
                          <a:effectLst/>
                        </a:rPr>
                        <a:t>SEA</a:t>
                      </a:r>
                      <a:r>
                        <a:rPr lang="en-GB" sz="1100" u="none" strike="noStrike" baseline="0" dirty="0" smtClean="0">
                          <a:solidFill>
                            <a:schemeClr val="tx1"/>
                          </a:solidFill>
                          <a:effectLst/>
                        </a:rPr>
                        <a:t> SSG</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ctr" fontAlgn="t"/>
                      <a:r>
                        <a:rPr lang="mr-IN" sz="1100" u="none" strike="noStrike" dirty="0" smtClean="0">
                          <a:solidFill>
                            <a:schemeClr val="tx1"/>
                          </a:solidFill>
                          <a:effectLst/>
                        </a:rPr>
                        <a:t>313.1</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smtClean="0">
                          <a:solidFill>
                            <a:schemeClr val="tx1"/>
                          </a:solidFill>
                          <a:effectLst/>
                        </a:rPr>
                        <a:t>CCSDS SANA Registry Management Policy</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smtClean="0">
                          <a:solidFill>
                            <a:schemeClr val="tx1"/>
                          </a:solidFill>
                          <a:effectLst/>
                        </a:rPr>
                        <a:t>RMP published, candidate registries created, need SSG / CESG review</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a:solidFill>
                            <a:schemeClr val="tx1"/>
                          </a:solidFill>
                          <a:effectLst/>
                        </a:rPr>
                        <a:t>Start date    </a:t>
                      </a:r>
                      <a:r>
                        <a:rPr lang="en-GB" sz="1100" u="none" strike="noStrike" dirty="0" smtClean="0">
                          <a:solidFill>
                            <a:schemeClr val="tx1"/>
                          </a:solidFill>
                          <a:effectLst/>
                        </a:rPr>
                        <a:t>15/05/2017</a:t>
                      </a:r>
                      <a:r>
                        <a:rPr lang="en-GB" sz="1100" u="none" strike="noStrike" dirty="0">
                          <a:solidFill>
                            <a:schemeClr val="tx1"/>
                          </a:solidFill>
                          <a:effectLst/>
                        </a:rPr>
                        <a:t/>
                      </a:r>
                      <a:br>
                        <a:rPr lang="en-GB" sz="1100" u="none" strike="noStrike" dirty="0">
                          <a:solidFill>
                            <a:schemeClr val="tx1"/>
                          </a:solidFill>
                          <a:effectLst/>
                        </a:rPr>
                      </a:br>
                      <a:r>
                        <a:rPr lang="en-GB" sz="1100" u="none" strike="noStrike" dirty="0">
                          <a:solidFill>
                            <a:schemeClr val="tx1"/>
                          </a:solidFill>
                          <a:effectLst/>
                        </a:rPr>
                        <a:t>End date      </a:t>
                      </a:r>
                      <a:r>
                        <a:rPr lang="en-GB" sz="1100" u="none" strike="noStrike" dirty="0" smtClean="0">
                          <a:solidFill>
                            <a:schemeClr val="tx1"/>
                          </a:solidFill>
                          <a:effectLst/>
                        </a:rPr>
                        <a:t>15/07/2017</a:t>
                      </a:r>
                      <a:endParaRPr lang="en-GB" sz="1100" b="0" i="0" u="none" strike="noStrike" dirty="0">
                        <a:solidFill>
                          <a:schemeClr val="tx1"/>
                        </a:solidFill>
                        <a:effectLst/>
                        <a:latin typeface="Calibri"/>
                      </a:endParaRPr>
                    </a:p>
                  </a:txBody>
                  <a:tcPr marL="9525" marR="9525" marT="9525" marB="0">
                    <a:solidFill>
                      <a:srgbClr val="FFFF00"/>
                    </a:solidFill>
                  </a:tcPr>
                </a:tc>
              </a:tr>
            </a:tbl>
          </a:graphicData>
        </a:graphic>
      </p:graphicFrame>
    </p:spTree>
    <p:extLst>
      <p:ext uri="{BB962C8B-B14F-4D97-AF65-F5344CB8AC3E}">
        <p14:creationId xmlns:p14="http://schemas.microsoft.com/office/powerpoint/2010/main" val="46491917"/>
      </p:ext>
    </p:extLst>
  </p:cSld>
  <p:clrMapOvr>
    <a:masterClrMapping/>
  </p:clrMapOvr>
  <p:transition spd="slow"/>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539620" y="15225"/>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smtClean="0"/>
              <a:t>SEA </a:t>
            </a:r>
            <a:r>
              <a:rPr lang="en-US" sz="2400" dirty="0"/>
              <a:t>Approved </a:t>
            </a:r>
            <a:r>
              <a:rPr lang="en-US" sz="2400" b="1" dirty="0" smtClean="0"/>
              <a:t>Project Status </a:t>
            </a:r>
            <a:endParaRPr lang="en-US" sz="1400" dirty="0"/>
          </a:p>
        </p:txBody>
      </p:sp>
      <p:graphicFrame>
        <p:nvGraphicFramePr>
          <p:cNvPr id="7" name="Table 6"/>
          <p:cNvGraphicFramePr>
            <a:graphicFrameLocks noGrp="1"/>
          </p:cNvGraphicFramePr>
          <p:nvPr>
            <p:extLst>
              <p:ext uri="{D42A27DB-BD31-4B8C-83A1-F6EECF244321}">
                <p14:modId xmlns:p14="http://schemas.microsoft.com/office/powerpoint/2010/main" val="2178360814"/>
              </p:ext>
            </p:extLst>
          </p:nvPr>
        </p:nvGraphicFramePr>
        <p:xfrm>
          <a:off x="424260" y="731680"/>
          <a:ext cx="8141859" cy="3311800"/>
        </p:xfrm>
        <a:graphic>
          <a:graphicData uri="http://schemas.openxmlformats.org/drawingml/2006/table">
            <a:tbl>
              <a:tblPr/>
              <a:tblGrid>
                <a:gridCol w="571359">
                  <a:extLst>
                    <a:ext uri="{9D8B030D-6E8A-4147-A177-3AD203B41FA5}">
                      <a16:colId xmlns="" xmlns:a16="http://schemas.microsoft.com/office/drawing/2014/main" val="20000"/>
                    </a:ext>
                  </a:extLst>
                </a:gridCol>
                <a:gridCol w="571359">
                  <a:extLst>
                    <a:ext uri="{9D8B030D-6E8A-4147-A177-3AD203B41FA5}">
                      <a16:colId xmlns="" xmlns:a16="http://schemas.microsoft.com/office/drawing/2014/main" val="20001"/>
                    </a:ext>
                  </a:extLst>
                </a:gridCol>
                <a:gridCol w="571359">
                  <a:extLst>
                    <a:ext uri="{9D8B030D-6E8A-4147-A177-3AD203B41FA5}">
                      <a16:colId xmlns="" xmlns:a16="http://schemas.microsoft.com/office/drawing/2014/main" val="20002"/>
                    </a:ext>
                  </a:extLst>
                </a:gridCol>
                <a:gridCol w="2309240">
                  <a:extLst>
                    <a:ext uri="{9D8B030D-6E8A-4147-A177-3AD203B41FA5}">
                      <a16:colId xmlns="" xmlns:a16="http://schemas.microsoft.com/office/drawing/2014/main" val="20003"/>
                    </a:ext>
                  </a:extLst>
                </a:gridCol>
                <a:gridCol w="1999755">
                  <a:extLst>
                    <a:ext uri="{9D8B030D-6E8A-4147-A177-3AD203B41FA5}">
                      <a16:colId xmlns="" xmlns:a16="http://schemas.microsoft.com/office/drawing/2014/main" val="20004"/>
                    </a:ext>
                  </a:extLst>
                </a:gridCol>
                <a:gridCol w="1452203">
                  <a:extLst>
                    <a:ext uri="{9D8B030D-6E8A-4147-A177-3AD203B41FA5}">
                      <a16:colId xmlns="" xmlns:a16="http://schemas.microsoft.com/office/drawing/2014/main" val="20005"/>
                    </a:ext>
                  </a:extLst>
                </a:gridCol>
                <a:gridCol w="666584">
                  <a:extLst>
                    <a:ext uri="{9D8B030D-6E8A-4147-A177-3AD203B41FA5}">
                      <a16:colId xmlns="" xmlns:a16="http://schemas.microsoft.com/office/drawing/2014/main" val="20006"/>
                    </a:ext>
                  </a:extLst>
                </a:gridCol>
              </a:tblGrid>
              <a:tr h="525069">
                <a:tc>
                  <a:txBody>
                    <a:bodyPr/>
                    <a:lstStyle/>
                    <a:p>
                      <a:pPr algn="ctr" fontAlgn="t"/>
                      <a:r>
                        <a:rPr lang="en-US" sz="1000" b="1" i="0" u="none" strike="noStrike" dirty="0">
                          <a:solidFill>
                            <a:srgbClr val="000000"/>
                          </a:solidFill>
                          <a:effectLst/>
                          <a:latin typeface="Calibri"/>
                        </a:rPr>
                        <a:t>Area and WG name</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CCSDS Ref </a:t>
                      </a:r>
                      <a:r>
                        <a:rPr lang="en-US" sz="1000" b="1" i="0" u="none" strike="noStrike" dirty="0" err="1">
                          <a:solidFill>
                            <a:srgbClr val="000000"/>
                          </a:solidFill>
                          <a:effectLst/>
                          <a:latin typeface="Calibri"/>
                        </a:rPr>
                        <a:t>Nr</a:t>
                      </a:r>
                      <a:endParaRPr lang="en-US" sz="1000" b="1"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Activity</a:t>
                      </a:r>
                      <a:br>
                        <a:rPr lang="en-US" sz="1000" b="1" i="0" u="none" strike="noStrike" dirty="0">
                          <a:solidFill>
                            <a:srgbClr val="000000"/>
                          </a:solidFill>
                          <a:effectLst/>
                          <a:latin typeface="Calibri"/>
                        </a:rPr>
                      </a:br>
                      <a:r>
                        <a:rPr lang="en-US" sz="800" b="1" i="0" u="none" strike="noStrike" dirty="0">
                          <a:solidFill>
                            <a:srgbClr val="000000"/>
                          </a:solidFill>
                          <a:effectLst/>
                          <a:latin typeface="Calibri"/>
                        </a:rPr>
                        <a:t>(RB, Pink, Draft. Update)</a:t>
                      </a:r>
                      <a:endParaRPr lang="en-US" sz="1000" b="1" i="0" u="none" strike="noStrike" dirty="0">
                        <a:solidFill>
                          <a:srgbClr val="000000"/>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Document Title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Status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Start and / or Target Publication Date (day/month/year)</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tc>
                  <a:txBody>
                    <a:bodyPr/>
                    <a:lstStyle/>
                    <a:p>
                      <a:pPr algn="ctr" fontAlgn="t"/>
                      <a:r>
                        <a:rPr lang="en-US" sz="1000" b="1" i="0" u="none" strike="noStrike" dirty="0">
                          <a:solidFill>
                            <a:srgbClr val="000000"/>
                          </a:solidFill>
                          <a:effectLst/>
                          <a:latin typeface="Calibri"/>
                        </a:rPr>
                        <a:t>Comments</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EAEEFF"/>
                    </a:solidFill>
                  </a:tcPr>
                </a:tc>
                <a:extLst>
                  <a:ext uri="{0D108BD9-81ED-4DB2-BD59-A6C34878D82A}">
                    <a16:rowId xmlns="" xmlns:a16="http://schemas.microsoft.com/office/drawing/2014/main" val="10000"/>
                  </a:ext>
                </a:extLst>
              </a:tr>
              <a:tr h="464354">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350.4</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CCSDS Guide for Secure System Interconnection </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Ongoing – first</a:t>
                      </a:r>
                      <a:r>
                        <a:rPr lang="en-US" sz="1000" b="0" i="0" u="none" strike="noStrike" baseline="0" dirty="0">
                          <a:solidFill>
                            <a:schemeClr val="bg1"/>
                          </a:solidFill>
                          <a:effectLst/>
                          <a:latin typeface="Calibri"/>
                        </a:rPr>
                        <a:t> revision draft reviewed at San Antonio</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Start date    03/10/2016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30/12/2017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Document </a:t>
                      </a:r>
                      <a:r>
                        <a:rPr lang="en-US" sz="1000" b="0" i="0" u="none" strike="noStrike" dirty="0" smtClean="0">
                          <a:solidFill>
                            <a:schemeClr val="bg1"/>
                          </a:solidFill>
                          <a:effectLst/>
                          <a:latin typeface="Calibri"/>
                        </a:rPr>
                        <a:t>to be renewed</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1"/>
                  </a:ext>
                </a:extLst>
              </a:tr>
              <a:tr h="919720">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000" b="0" i="0" u="none" strike="noStrike" dirty="0">
                          <a:solidFill>
                            <a:schemeClr val="bg1"/>
                          </a:solidFill>
                          <a:effectLst/>
                          <a:latin typeface="Calibri"/>
                        </a:rPr>
                        <a:t>354.0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ctr" fontAlgn="t"/>
                      <a:r>
                        <a:rPr lang="en-US" sz="1000" b="0" i="0" u="none" strike="noStrike" dirty="0">
                          <a:solidFill>
                            <a:schemeClr val="bg1"/>
                          </a:solidFill>
                          <a:effectLst/>
                          <a:latin typeface="Calibri"/>
                        </a:rPr>
                        <a:t>MB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CCSDS Symmetric Key Management Recommendations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Ongoing - final edits to be made before polling for Red-1 (really</a:t>
                      </a:r>
                      <a:r>
                        <a:rPr lang="en-US" sz="1000" b="0" i="0" u="none" strike="noStrike" baseline="0" dirty="0">
                          <a:solidFill>
                            <a:schemeClr val="bg1"/>
                          </a:solidFill>
                          <a:effectLst/>
                          <a:latin typeface="Calibri"/>
                        </a:rPr>
                        <a:t> this time)</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Start date    12/06/2006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28/05/2018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tc>
                  <a:txBody>
                    <a:bodyPr/>
                    <a:lstStyle/>
                    <a:p>
                      <a:pPr algn="l" fontAlgn="t"/>
                      <a:r>
                        <a:rPr lang="en-US" sz="1000" b="0" i="0" u="none" strike="noStrike" dirty="0">
                          <a:solidFill>
                            <a:schemeClr val="bg1"/>
                          </a:solidFill>
                          <a:effectLst/>
                          <a:latin typeface="Calibri"/>
                        </a:rPr>
                        <a:t>Will probably be completed before May 2018</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814F5"/>
                    </a:solidFill>
                  </a:tcPr>
                </a:tc>
                <a:extLst>
                  <a:ext uri="{0D108BD9-81ED-4DB2-BD59-A6C34878D82A}">
                    <a16:rowId xmlns="" xmlns:a16="http://schemas.microsoft.com/office/drawing/2014/main" val="10002"/>
                  </a:ext>
                </a:extLst>
              </a:tr>
              <a:tr h="616143">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356.0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BB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Network Layer Security Adaptation Profile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Ongoing – testing</a:t>
                      </a:r>
                      <a:r>
                        <a:rPr lang="en-US" sz="1000" b="0" i="0" u="none" strike="noStrike" baseline="0" dirty="0">
                          <a:solidFill>
                            <a:schemeClr val="bg1"/>
                          </a:solidFill>
                          <a:effectLst/>
                          <a:latin typeface="Calibri"/>
                        </a:rPr>
                        <a:t> again. Need PICS and maybe a baseline config annex.</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Start date    04/12/2012</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30/09/2017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Document and </a:t>
                      </a:r>
                      <a:r>
                        <a:rPr lang="en-US" sz="1000" b="0" i="0" u="none" strike="noStrike" dirty="0" smtClean="0">
                          <a:solidFill>
                            <a:schemeClr val="bg1"/>
                          </a:solidFill>
                          <a:effectLst/>
                          <a:latin typeface="Calibri"/>
                        </a:rPr>
                        <a:t>testing to be  </a:t>
                      </a:r>
                      <a:r>
                        <a:rPr lang="en-US" sz="1000" b="0" i="0" u="none" strike="noStrike" dirty="0">
                          <a:solidFill>
                            <a:schemeClr val="bg1"/>
                          </a:solidFill>
                          <a:effectLst/>
                          <a:latin typeface="Calibri"/>
                        </a:rPr>
                        <a:t>completed.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extLst>
                  <a:ext uri="{0D108BD9-81ED-4DB2-BD59-A6C34878D82A}">
                    <a16:rowId xmlns="" xmlns:a16="http://schemas.microsoft.com/office/drawing/2014/main" val="10003"/>
                  </a:ext>
                </a:extLst>
              </a:tr>
              <a:tr h="312565">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None</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ctr" fontAlgn="t"/>
                      <a:r>
                        <a:rPr lang="en-US" sz="1000" b="0" i="0" u="none" strike="noStrike" dirty="0">
                          <a:solidFill>
                            <a:schemeClr val="bg1"/>
                          </a:solidFill>
                          <a:effectLst/>
                          <a:latin typeface="Calibri"/>
                        </a:rPr>
                        <a:t>BB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CCSDS</a:t>
                      </a:r>
                      <a:r>
                        <a:rPr lang="en-US" sz="1000" b="0" i="0" u="none" strike="noStrike" baseline="0" dirty="0">
                          <a:solidFill>
                            <a:schemeClr val="bg1"/>
                          </a:solidFill>
                          <a:effectLst/>
                          <a:latin typeface="Calibri"/>
                        </a:rPr>
                        <a:t> Credentials</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Ongoing – 1</a:t>
                      </a:r>
                      <a:r>
                        <a:rPr lang="en-US" sz="1000" b="0" i="0" u="none" strike="noStrike" baseline="30000" dirty="0">
                          <a:solidFill>
                            <a:schemeClr val="bg1"/>
                          </a:solidFill>
                          <a:effectLst/>
                          <a:latin typeface="Calibri"/>
                        </a:rPr>
                        <a:t>st</a:t>
                      </a:r>
                      <a:r>
                        <a:rPr lang="en-US" sz="1000" b="0" i="0" u="none" strike="noStrike" dirty="0">
                          <a:solidFill>
                            <a:schemeClr val="bg1"/>
                          </a:solidFill>
                          <a:effectLst/>
                          <a:latin typeface="Calibri"/>
                        </a:rPr>
                        <a:t> draft white book distributed</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Start date    09/01/2017</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10/12/2018</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tc>
                  <a:txBody>
                    <a:bodyPr/>
                    <a:lstStyle/>
                    <a:p>
                      <a:pPr algn="l" fontAlgn="t"/>
                      <a:r>
                        <a:rPr lang="en-US" sz="1000" b="0" i="0" u="none" strike="noStrike" dirty="0">
                          <a:solidFill>
                            <a:schemeClr val="bg1"/>
                          </a:solidFill>
                          <a:effectLst/>
                          <a:latin typeface="Calibri"/>
                        </a:rPr>
                        <a:t> </a:t>
                      </a: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5394"/>
                    </a:solidFill>
                  </a:tcPr>
                </a:tc>
                <a:extLst>
                  <a:ext uri="{0D108BD9-81ED-4DB2-BD59-A6C34878D82A}">
                    <a16:rowId xmlns="" xmlns:a16="http://schemas.microsoft.com/office/drawing/2014/main" val="10004"/>
                  </a:ext>
                </a:extLst>
              </a:tr>
              <a:tr h="464354">
                <a:tc>
                  <a:txBody>
                    <a:bodyPr/>
                    <a:lstStyle/>
                    <a:p>
                      <a:pPr algn="ctr" fontAlgn="t"/>
                      <a:r>
                        <a:rPr lang="en-US" sz="1000" b="0" i="0" u="none" strike="noStrike" dirty="0">
                          <a:solidFill>
                            <a:schemeClr val="bg1"/>
                          </a:solidFill>
                          <a:effectLst/>
                          <a:latin typeface="Calibri"/>
                        </a:rPr>
                        <a:t>SEA SEC</a:t>
                      </a:r>
                    </a:p>
                  </a:txBody>
                  <a:tcPr marL="9024" marR="9024" marT="9024"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350.0</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ctr" fontAlgn="t"/>
                      <a:r>
                        <a:rPr lang="en-US" sz="1000" b="0" i="0" u="none" strike="noStrike" dirty="0">
                          <a:solidFill>
                            <a:schemeClr val="bg1"/>
                          </a:solidFill>
                          <a:effectLst/>
                          <a:latin typeface="Calibri"/>
                        </a:rPr>
                        <a:t>GB</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The Application of CCSDS Protocols to Secure Systems</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Ongoing – Awaiting EUMETSAT input for completion</a:t>
                      </a:r>
                      <a:br>
                        <a:rPr lang="en-US" sz="1000" b="0" i="0" u="none" strike="noStrike" dirty="0">
                          <a:solidFill>
                            <a:schemeClr val="bg1"/>
                          </a:solidFill>
                          <a:effectLst/>
                          <a:latin typeface="Calibri"/>
                        </a:rPr>
                      </a:b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Start date    18/01/2016</a:t>
                      </a:r>
                      <a:br>
                        <a:rPr lang="en-US" sz="1000" b="0" i="0" u="none" strike="noStrike" dirty="0">
                          <a:solidFill>
                            <a:schemeClr val="bg1"/>
                          </a:solidFill>
                          <a:effectLst/>
                          <a:latin typeface="Calibri"/>
                        </a:rPr>
                      </a:br>
                      <a:r>
                        <a:rPr lang="en-US" sz="1000" b="0" i="0" u="none" strike="noStrike" dirty="0">
                          <a:solidFill>
                            <a:schemeClr val="bg1"/>
                          </a:solidFill>
                          <a:effectLst/>
                          <a:latin typeface="Calibri"/>
                        </a:rPr>
                        <a:t>End date      30/06/2017</a:t>
                      </a:r>
                    </a:p>
                  </a:txBody>
                  <a:tcPr marL="9024" marR="9024" marT="9024"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tc>
                  <a:txBody>
                    <a:bodyPr/>
                    <a:lstStyle/>
                    <a:p>
                      <a:pPr algn="l" fontAlgn="t"/>
                      <a:r>
                        <a:rPr lang="en-US" sz="1000" b="0" i="0" u="none" strike="noStrike" dirty="0">
                          <a:solidFill>
                            <a:schemeClr val="bg1"/>
                          </a:solidFill>
                          <a:effectLst/>
                          <a:latin typeface="Calibri"/>
                        </a:rPr>
                        <a:t>Document </a:t>
                      </a:r>
                      <a:r>
                        <a:rPr lang="en-US" sz="1000" b="0" i="0" u="none" strike="noStrike" dirty="0" smtClean="0">
                          <a:solidFill>
                            <a:schemeClr val="bg1"/>
                          </a:solidFill>
                          <a:effectLst/>
                          <a:latin typeface="Calibri"/>
                        </a:rPr>
                        <a:t>to be renewed</a:t>
                      </a:r>
                      <a:endParaRPr lang="en-US" sz="1000" b="0" i="0" u="none" strike="noStrike" dirty="0">
                        <a:solidFill>
                          <a:schemeClr val="bg1"/>
                        </a:solidFill>
                        <a:effectLst/>
                        <a:latin typeface="Calibri"/>
                      </a:endParaRPr>
                    </a:p>
                  </a:txBody>
                  <a:tcPr marL="9024" marR="9024" marT="9024"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chemeClr val="accent2"/>
                    </a:solidFill>
                  </a:tcPr>
                </a:tc>
                <a:extLst>
                  <a:ext uri="{0D108BD9-81ED-4DB2-BD59-A6C34878D82A}">
                    <a16:rowId xmlns="" xmlns:a16="http://schemas.microsoft.com/office/drawing/2014/main" val="10005"/>
                  </a:ext>
                </a:extLst>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798009091"/>
              </p:ext>
            </p:extLst>
          </p:nvPr>
        </p:nvGraphicFramePr>
        <p:xfrm>
          <a:off x="501070" y="4444216"/>
          <a:ext cx="8065050" cy="1788349"/>
        </p:xfrm>
        <a:graphic>
          <a:graphicData uri="http://schemas.openxmlformats.org/drawingml/2006/table">
            <a:tbl>
              <a:tblPr>
                <a:tableStyleId>{5C22544A-7EE6-4342-B048-85BDC9FD1C3A}</a:tableStyleId>
              </a:tblPr>
              <a:tblGrid>
                <a:gridCol w="849345"/>
                <a:gridCol w="609600"/>
                <a:gridCol w="2463800"/>
                <a:gridCol w="2452485"/>
                <a:gridCol w="1689820"/>
              </a:tblGrid>
              <a:tr h="198500">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solidFill>
                      <a:srgbClr val="EAEEFF"/>
                    </a:solidFill>
                  </a:tcPr>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762000">
                <a:tc>
                  <a:txBody>
                    <a:bodyPr/>
                    <a:lstStyle/>
                    <a:p>
                      <a:pPr algn="ctr" fontAlgn="t"/>
                      <a:r>
                        <a:rPr lang="en-US" sz="1000" b="0" u="none" strike="noStrike" dirty="0">
                          <a:solidFill>
                            <a:schemeClr val="bg1"/>
                          </a:solidFill>
                          <a:effectLst/>
                        </a:rPr>
                        <a:t>SEA SA</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ctr" fontAlgn="t"/>
                      <a:r>
                        <a:rPr lang="nb-NO" sz="1000" b="0" u="none" strike="noStrike" dirty="0">
                          <a:solidFill>
                            <a:schemeClr val="bg1"/>
                          </a:solidFill>
                          <a:effectLst/>
                        </a:rPr>
                        <a:t>320.0</a:t>
                      </a:r>
                      <a:endParaRPr lang="nb-NO"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a:solidFill>
                            <a:schemeClr val="bg1"/>
                          </a:solidFill>
                          <a:effectLst/>
                        </a:rPr>
                        <a:t>CCSDS Global Spacecraft Identifier Field: Code Assignment Control Procedures (Issue 7)</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smtClean="0">
                          <a:solidFill>
                            <a:schemeClr val="bg1"/>
                          </a:solidFill>
                          <a:effectLst/>
                        </a:rPr>
                        <a:t>Finalize</a:t>
                      </a:r>
                      <a:r>
                        <a:rPr lang="en-US" sz="1000" b="0" u="none" strike="noStrike" baseline="0" dirty="0" smtClean="0">
                          <a:solidFill>
                            <a:schemeClr val="bg1"/>
                          </a:solidFill>
                          <a:effectLst/>
                        </a:rPr>
                        <a:t> for publication, last minute RIDs</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smtClean="0">
                          <a:solidFill>
                            <a:schemeClr val="bg1"/>
                          </a:solidFill>
                          <a:effectLst/>
                          <a:latin typeface="+mn-lt"/>
                          <a:ea typeface="+mn-ea"/>
                          <a:cs typeface="+mn-cs"/>
                        </a:rPr>
                        <a:t>Updated to align with RMP, add frequency band registries, convert to MB from BB.</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FFFFFF"/>
                          </a:solidFill>
                          <a:effectLst/>
                          <a:latin typeface="Calibri" charset="0"/>
                        </a:rPr>
                        <a:t>End date      30/06/2017</a:t>
                      </a:r>
                      <a:endParaRPr lang="en-US" sz="1000" b="0" u="none" strike="noStrike" kern="1200" dirty="0" smtClean="0">
                        <a:solidFill>
                          <a:schemeClr val="bg1"/>
                        </a:solidFill>
                        <a:effectLst/>
                        <a:latin typeface="+mn-lt"/>
                        <a:ea typeface="+mn-ea"/>
                        <a:cs typeface="+mn-cs"/>
                      </a:endParaRPr>
                    </a:p>
                  </a:txBody>
                  <a:tcPr marL="4634" marR="4634" marT="4634" marB="0">
                    <a:solidFill>
                      <a:srgbClr val="E814F5"/>
                    </a:solidFill>
                  </a:tcPr>
                </a:tc>
              </a:tr>
              <a:tr h="381000">
                <a:tc>
                  <a:txBody>
                    <a:bodyPr/>
                    <a:lstStyle/>
                    <a:p>
                      <a:pPr algn="ctr" fontAlgn="t"/>
                      <a:r>
                        <a:rPr lang="en-GB" sz="1100" b="0" u="none" strike="noStrike" dirty="0" smtClean="0">
                          <a:solidFill>
                            <a:schemeClr val="bg1"/>
                          </a:solidFill>
                          <a:effectLst/>
                        </a:rPr>
                        <a:t>SE SA</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b="0" i="0" u="none" strike="noStrike" dirty="0" smtClean="0">
                          <a:solidFill>
                            <a:schemeClr val="bg1"/>
                          </a:solidFill>
                          <a:effectLst/>
                          <a:latin typeface="+mn-lt"/>
                        </a:rPr>
                        <a:t>TBD</a:t>
                      </a:r>
                      <a:endParaRPr lang="en-GB" sz="1100" b="0"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US" sz="1100" b="0" i="0" u="none" strike="noStrike" dirty="0">
                          <a:solidFill>
                            <a:srgbClr val="FFFFFF"/>
                          </a:solidFill>
                          <a:effectLst/>
                          <a:latin typeface="Calibri" charset="0"/>
                        </a:rPr>
                        <a:t>CCSDS Application &amp; Support Architecture</a:t>
                      </a:r>
                    </a:p>
                  </a:txBody>
                  <a:tcPr marL="6350" marR="6350" marT="6350" marB="0">
                    <a:solidFill>
                      <a:schemeClr val="accent2"/>
                    </a:solidFill>
                  </a:tcPr>
                </a:tc>
                <a:tc>
                  <a:txBody>
                    <a:bodyPr/>
                    <a:lstStyle/>
                    <a:p>
                      <a:pPr algn="l" fontAlgn="t"/>
                      <a:r>
                        <a:rPr lang="en-US" sz="1100" b="0" i="0" u="none" strike="noStrike" dirty="0" smtClean="0">
                          <a:solidFill>
                            <a:srgbClr val="FFFFFF"/>
                          </a:solidFill>
                          <a:effectLst/>
                          <a:latin typeface="Calibri" charset="0"/>
                        </a:rPr>
                        <a:t>GB outline agreed, most figures &amp; table constructed</a:t>
                      </a:r>
                    </a:p>
                    <a:p>
                      <a:pPr algn="l" fontAlgn="t"/>
                      <a:r>
                        <a:rPr lang="en-US" sz="1100" b="0" i="0" u="none" strike="noStrike" dirty="0" smtClean="0">
                          <a:solidFill>
                            <a:srgbClr val="FFFFFF"/>
                          </a:solidFill>
                          <a:effectLst/>
                          <a:latin typeface="Calibri" charset="0"/>
                        </a:rPr>
                        <a:t>- Reviewed</a:t>
                      </a:r>
                      <a:r>
                        <a:rPr lang="en-US" sz="1100" b="0" i="0" u="none" strike="noStrike" baseline="0" dirty="0" smtClean="0">
                          <a:solidFill>
                            <a:srgbClr val="FFFFFF"/>
                          </a:solidFill>
                          <a:effectLst/>
                          <a:latin typeface="Calibri" charset="0"/>
                        </a:rPr>
                        <a:t> materials with other WG</a:t>
                      </a:r>
                      <a:r>
                        <a:rPr lang="en-US" sz="1100" b="0" i="0" u="none" strike="noStrike" dirty="0">
                          <a:solidFill>
                            <a:srgbClr val="FFFFFF"/>
                          </a:solidFill>
                          <a:effectLst/>
                          <a:latin typeface="Calibri" charset="0"/>
                        </a:rPr>
                        <a:t/>
                      </a:r>
                      <a:br>
                        <a:rPr lang="en-US" sz="1100" b="0" i="0" u="none" strike="noStrike" dirty="0">
                          <a:solidFill>
                            <a:srgbClr val="FFFFFF"/>
                          </a:solidFill>
                          <a:effectLst/>
                          <a:latin typeface="Calibri" charset="0"/>
                        </a:rPr>
                      </a:br>
                      <a:r>
                        <a:rPr lang="en-US" sz="1100" b="0" i="0" u="none" strike="noStrike" dirty="0">
                          <a:solidFill>
                            <a:srgbClr val="FFFFFF"/>
                          </a:solidFill>
                          <a:effectLst/>
                          <a:latin typeface="Calibri" charset="0"/>
                        </a:rPr>
                        <a:t>- OK</a:t>
                      </a:r>
                      <a:r>
                        <a:rPr lang="en-US" sz="1100" b="0" i="0" u="none" strike="noStrike" dirty="0" smtClean="0">
                          <a:solidFill>
                            <a:srgbClr val="FFFFFF"/>
                          </a:solidFill>
                          <a:effectLst/>
                          <a:latin typeface="Calibri" charset="0"/>
                        </a:rPr>
                        <a:t>,</a:t>
                      </a:r>
                      <a:r>
                        <a:rPr lang="en-US" sz="1100" b="0" i="0" u="none" strike="noStrike" baseline="0" dirty="0" smtClean="0">
                          <a:solidFill>
                            <a:srgbClr val="FFFFFF"/>
                          </a:solidFill>
                          <a:effectLst/>
                          <a:latin typeface="Calibri" charset="0"/>
                        </a:rPr>
                        <a:t> making good progress</a:t>
                      </a:r>
                      <a:endParaRPr lang="en-US" sz="1100" b="0" i="0" u="none" strike="noStrike" dirty="0">
                        <a:solidFill>
                          <a:srgbClr val="FFFFFF"/>
                        </a:solidFill>
                        <a:effectLst/>
                        <a:latin typeface="Calibri" charset="0"/>
                      </a:endParaRPr>
                    </a:p>
                  </a:txBody>
                  <a:tcPr marL="6350" marR="6350" marT="6350" marB="0">
                    <a:solidFill>
                      <a:schemeClr val="accent2"/>
                    </a:solidFill>
                  </a:tcPr>
                </a:tc>
                <a:tc>
                  <a:txBody>
                    <a:bodyPr/>
                    <a:lstStyle/>
                    <a:p>
                      <a:pPr algn="l" fontAlgn="t"/>
                      <a:r>
                        <a:rPr lang="en-US" sz="1100" b="0" i="0" u="none" strike="noStrike" dirty="0">
                          <a:solidFill>
                            <a:srgbClr val="FFFFFF"/>
                          </a:solidFill>
                          <a:effectLst/>
                          <a:latin typeface="Calibri" charset="0"/>
                        </a:rPr>
                        <a:t>Start date    </a:t>
                      </a:r>
                      <a:r>
                        <a:rPr lang="en-US" sz="1100" b="0" i="0" u="none" strike="noStrike" dirty="0" smtClean="0">
                          <a:solidFill>
                            <a:srgbClr val="FFFFFF"/>
                          </a:solidFill>
                          <a:effectLst/>
                          <a:latin typeface="Calibri" charset="0"/>
                        </a:rPr>
                        <a:t>11/11/2016</a:t>
                      </a:r>
                    </a:p>
                    <a:p>
                      <a:pPr algn="l" fontAlgn="t"/>
                      <a:r>
                        <a:rPr lang="en-US" sz="1100" b="0" i="0" u="none" strike="noStrike" dirty="0" smtClean="0">
                          <a:solidFill>
                            <a:srgbClr val="FFFFFF"/>
                          </a:solidFill>
                          <a:effectLst/>
                          <a:latin typeface="Calibri" charset="0"/>
                        </a:rPr>
                        <a:t>End </a:t>
                      </a:r>
                      <a:r>
                        <a:rPr lang="en-US" sz="1100" b="0" i="0" u="none" strike="noStrike" dirty="0">
                          <a:solidFill>
                            <a:srgbClr val="FFFFFF"/>
                          </a:solidFill>
                          <a:effectLst/>
                          <a:latin typeface="Calibri" charset="0"/>
                        </a:rPr>
                        <a:t>date      </a:t>
                      </a:r>
                      <a:r>
                        <a:rPr lang="en-US" sz="1100" b="0" i="0" u="none" strike="noStrike" dirty="0" smtClean="0">
                          <a:solidFill>
                            <a:srgbClr val="FFFFFF"/>
                          </a:solidFill>
                          <a:effectLst/>
                          <a:latin typeface="Calibri" charset="0"/>
                        </a:rPr>
                        <a:t>30/11/2018</a:t>
                      </a:r>
                      <a:endParaRPr lang="en-US" sz="1100" b="0" i="0" u="none" strike="noStrike" dirty="0">
                        <a:solidFill>
                          <a:srgbClr val="FFFFFF"/>
                        </a:solidFill>
                        <a:effectLst/>
                        <a:latin typeface="Calibri" charset="0"/>
                      </a:endParaRPr>
                    </a:p>
                  </a:txBody>
                  <a:tcPr marL="6350" marR="6350" marT="6350" marB="0">
                    <a:solidFill>
                      <a:schemeClr val="accent2"/>
                    </a:solidFill>
                  </a:tcPr>
                </a:tc>
              </a:tr>
            </a:tbl>
          </a:graphicData>
        </a:graphic>
      </p:graphicFrame>
    </p:spTree>
    <p:extLst>
      <p:ext uri="{BB962C8B-B14F-4D97-AF65-F5344CB8AC3E}">
        <p14:creationId xmlns:p14="http://schemas.microsoft.com/office/powerpoint/2010/main" val="15703107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616430" y="15225"/>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400" dirty="0" smtClean="0"/>
              <a:t>SEA </a:t>
            </a:r>
            <a:r>
              <a:rPr lang="en-US" sz="2400" dirty="0"/>
              <a:t>Approved </a:t>
            </a:r>
            <a:r>
              <a:rPr lang="en-US" sz="2400" b="1" dirty="0" smtClean="0"/>
              <a:t>Project Status </a:t>
            </a:r>
            <a:endParaRPr lang="en-US" sz="1400" dirty="0"/>
          </a:p>
        </p:txBody>
      </p:sp>
      <p:pic>
        <p:nvPicPr>
          <p:cNvPr id="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3629" y="776428"/>
            <a:ext cx="7339932" cy="3343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10" name="Table 9"/>
          <p:cNvGraphicFramePr>
            <a:graphicFrameLocks noGrp="1"/>
          </p:cNvGraphicFramePr>
          <p:nvPr>
            <p:extLst>
              <p:ext uri="{D42A27DB-BD31-4B8C-83A1-F6EECF244321}">
                <p14:modId xmlns:p14="http://schemas.microsoft.com/office/powerpoint/2010/main" val="1257006213"/>
              </p:ext>
            </p:extLst>
          </p:nvPr>
        </p:nvGraphicFramePr>
        <p:xfrm>
          <a:off x="501070" y="4502381"/>
          <a:ext cx="8065050" cy="1538159"/>
        </p:xfrm>
        <a:graphic>
          <a:graphicData uri="http://schemas.openxmlformats.org/drawingml/2006/table">
            <a:tbl>
              <a:tblPr>
                <a:tableStyleId>{5C22544A-7EE6-4342-B048-85BDC9FD1C3A}</a:tableStyleId>
              </a:tblPr>
              <a:tblGrid>
                <a:gridCol w="849345"/>
                <a:gridCol w="609600"/>
                <a:gridCol w="2463800"/>
                <a:gridCol w="2452485"/>
                <a:gridCol w="1689820"/>
              </a:tblGrid>
              <a:tr h="390525">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525" marR="9525" marT="9525" marB="0"/>
                </a:tc>
                <a:tc>
                  <a:txBody>
                    <a:bodyPr/>
                    <a:lstStyle/>
                    <a:p>
                      <a:pPr algn="ctr" fontAlgn="t"/>
                      <a:r>
                        <a:rPr lang="en-GB" sz="1100" u="none" strike="noStrike" dirty="0">
                          <a:effectLst/>
                        </a:rPr>
                        <a:t>Document Title</a:t>
                      </a:r>
                      <a:endParaRPr lang="en-GB" sz="1100" b="1" i="0" u="none" strike="noStrike" dirty="0">
                        <a:solidFill>
                          <a:srgbClr val="000000"/>
                        </a:solidFill>
                        <a:effectLst/>
                        <a:latin typeface="Calibri"/>
                      </a:endParaRPr>
                    </a:p>
                  </a:txBody>
                  <a:tcPr marL="9525" marR="9525" marT="9525" marB="0">
                    <a:solidFill>
                      <a:srgbClr val="EAEEFF"/>
                    </a:solidFill>
                  </a:tcPr>
                </a:tc>
                <a:tc>
                  <a:txBody>
                    <a:bodyPr/>
                    <a:lstStyle/>
                    <a:p>
                      <a:pPr algn="ctr" fontAlgn="t"/>
                      <a:r>
                        <a:rPr lang="en-GB" sz="1100" u="none" strike="noStrike" dirty="0">
                          <a:effectLst/>
                        </a:rPr>
                        <a:t>Status / Comments</a:t>
                      </a:r>
                      <a:endParaRPr lang="en-GB" sz="1100" b="1" i="0" u="none" strike="noStrike" dirty="0">
                        <a:solidFill>
                          <a:srgbClr val="000000"/>
                        </a:solidFill>
                        <a:effectLst/>
                        <a:latin typeface="Calibri"/>
                      </a:endParaRPr>
                    </a:p>
                  </a:txBody>
                  <a:tcPr marL="9525" marR="9525" marT="9525" marB="0"/>
                </a:tc>
                <a:tc>
                  <a:txBody>
                    <a:bodyPr/>
                    <a:lstStyle/>
                    <a:p>
                      <a:pPr algn="ctr" fontAlgn="t"/>
                      <a:r>
                        <a:rPr lang="en-GB" sz="1100" u="none" strike="noStrike">
                          <a:effectLst/>
                        </a:rPr>
                        <a:t>Start and / or Target Publication Date</a:t>
                      </a:r>
                      <a:endParaRPr lang="en-GB" sz="1100" b="1" i="0" u="none" strike="noStrike">
                        <a:solidFill>
                          <a:srgbClr val="000000"/>
                        </a:solidFill>
                        <a:effectLst/>
                        <a:latin typeface="Calibri"/>
                      </a:endParaRPr>
                    </a:p>
                  </a:txBody>
                  <a:tcPr marL="9525" marR="9525" marT="9525" marB="0"/>
                </a:tc>
              </a:tr>
              <a:tr h="762000">
                <a:tc>
                  <a:txBody>
                    <a:bodyPr/>
                    <a:lstStyle/>
                    <a:p>
                      <a:pPr algn="ctr" fontAlgn="t"/>
                      <a:r>
                        <a:rPr lang="en-US" sz="1000" b="0" u="none" strike="noStrike" dirty="0">
                          <a:solidFill>
                            <a:schemeClr val="bg1"/>
                          </a:solidFill>
                          <a:effectLst/>
                        </a:rPr>
                        <a:t>SEA SA</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ctr" fontAlgn="t"/>
                      <a:r>
                        <a:rPr lang="nb-NO" sz="1000" b="0" u="none" strike="noStrike" dirty="0">
                          <a:solidFill>
                            <a:schemeClr val="bg1"/>
                          </a:solidFill>
                          <a:effectLst/>
                        </a:rPr>
                        <a:t>320.0</a:t>
                      </a:r>
                      <a:endParaRPr lang="nb-NO"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a:solidFill>
                            <a:schemeClr val="bg1"/>
                          </a:solidFill>
                          <a:effectLst/>
                        </a:rPr>
                        <a:t>CCSDS Global Spacecraft Identifier Field: Code Assignment Control Procedures (Issue 7)</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algn="l" fontAlgn="t"/>
                      <a:r>
                        <a:rPr lang="en-US" sz="1000" b="0" u="none" strike="noStrike" dirty="0" smtClean="0">
                          <a:solidFill>
                            <a:schemeClr val="bg1"/>
                          </a:solidFill>
                          <a:effectLst/>
                        </a:rPr>
                        <a:t>Finalize</a:t>
                      </a:r>
                      <a:r>
                        <a:rPr lang="en-US" sz="1000" b="0" u="none" strike="noStrike" baseline="0" dirty="0" smtClean="0">
                          <a:solidFill>
                            <a:schemeClr val="bg1"/>
                          </a:solidFill>
                          <a:effectLst/>
                        </a:rPr>
                        <a:t> for publication, last minute RIDs</a:t>
                      </a:r>
                      <a:endParaRPr lang="en-US" sz="1000" b="0" i="0" u="none" strike="noStrike" dirty="0">
                        <a:solidFill>
                          <a:schemeClr val="bg1"/>
                        </a:solidFill>
                        <a:effectLst/>
                        <a:latin typeface="Calibri" charset="0"/>
                      </a:endParaRPr>
                    </a:p>
                  </a:txBody>
                  <a:tcPr marL="4634" marR="4634" marT="4634" marB="0">
                    <a:solidFill>
                      <a:srgbClr val="E814F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0" u="none" strike="noStrike" kern="1200" dirty="0" smtClean="0">
                          <a:solidFill>
                            <a:schemeClr val="bg1"/>
                          </a:solidFill>
                          <a:effectLst/>
                          <a:latin typeface="+mn-lt"/>
                          <a:ea typeface="+mn-ea"/>
                          <a:cs typeface="+mn-cs"/>
                        </a:rPr>
                        <a:t>Updated to align with RMP, add frequency band registries, convert to MB from BB.</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0" i="0" u="none" strike="noStrike" dirty="0" smtClean="0">
                          <a:solidFill>
                            <a:srgbClr val="FFFFFF"/>
                          </a:solidFill>
                          <a:effectLst/>
                          <a:latin typeface="Calibri" charset="0"/>
                        </a:rPr>
                        <a:t>End date      30/06/2017</a:t>
                      </a:r>
                      <a:endParaRPr lang="en-US" sz="1000" b="0" u="none" strike="noStrike" kern="1200" dirty="0" smtClean="0">
                        <a:solidFill>
                          <a:schemeClr val="bg1"/>
                        </a:solidFill>
                        <a:effectLst/>
                        <a:latin typeface="+mn-lt"/>
                        <a:ea typeface="+mn-ea"/>
                        <a:cs typeface="+mn-cs"/>
                      </a:endParaRPr>
                    </a:p>
                  </a:txBody>
                  <a:tcPr marL="4634" marR="4634" marT="4634" marB="0">
                    <a:solidFill>
                      <a:srgbClr val="E814F5"/>
                    </a:solidFill>
                  </a:tcPr>
                </a:tc>
              </a:tr>
              <a:tr h="381000">
                <a:tc>
                  <a:txBody>
                    <a:bodyPr/>
                    <a:lstStyle/>
                    <a:p>
                      <a:pPr algn="ctr" fontAlgn="t"/>
                      <a:r>
                        <a:rPr lang="en-GB" sz="1100" u="none" strike="noStrike" dirty="0" smtClean="0">
                          <a:solidFill>
                            <a:schemeClr val="tx1"/>
                          </a:solidFill>
                          <a:effectLst/>
                        </a:rPr>
                        <a:t>SEA</a:t>
                      </a:r>
                      <a:r>
                        <a:rPr lang="en-GB" sz="1100" u="none" strike="noStrike" baseline="0" dirty="0" smtClean="0">
                          <a:solidFill>
                            <a:schemeClr val="tx1"/>
                          </a:solidFill>
                          <a:effectLst/>
                        </a:rPr>
                        <a:t> SSG</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ctr" fontAlgn="t"/>
                      <a:r>
                        <a:rPr lang="mr-IN" sz="1100" u="none" strike="noStrike" dirty="0" smtClean="0">
                          <a:solidFill>
                            <a:schemeClr val="tx1"/>
                          </a:solidFill>
                          <a:effectLst/>
                        </a:rPr>
                        <a:t>313.1</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smtClean="0">
                          <a:solidFill>
                            <a:schemeClr val="tx1"/>
                          </a:solidFill>
                          <a:effectLst/>
                        </a:rPr>
                        <a:t>CCSDS SANA Registry Management Policy</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smtClean="0">
                          <a:solidFill>
                            <a:schemeClr val="tx1"/>
                          </a:solidFill>
                          <a:effectLst/>
                        </a:rPr>
                        <a:t>RMP published, candidate registries created, need SSG / CESG review</a:t>
                      </a:r>
                      <a:endParaRPr lang="en-GB" sz="1100" b="0" i="0" u="none" strike="noStrike" dirty="0">
                        <a:solidFill>
                          <a:schemeClr val="tx1"/>
                        </a:solidFill>
                        <a:effectLst/>
                        <a:latin typeface="Calibri"/>
                      </a:endParaRPr>
                    </a:p>
                  </a:txBody>
                  <a:tcPr marL="9525" marR="9525" marT="9525" marB="0">
                    <a:solidFill>
                      <a:srgbClr val="FFFF00"/>
                    </a:solidFill>
                  </a:tcPr>
                </a:tc>
                <a:tc>
                  <a:txBody>
                    <a:bodyPr/>
                    <a:lstStyle/>
                    <a:p>
                      <a:pPr algn="l" fontAlgn="t"/>
                      <a:r>
                        <a:rPr lang="en-GB" sz="1100" u="none" strike="noStrike" dirty="0">
                          <a:solidFill>
                            <a:schemeClr val="tx1"/>
                          </a:solidFill>
                          <a:effectLst/>
                        </a:rPr>
                        <a:t>Start date    </a:t>
                      </a:r>
                      <a:r>
                        <a:rPr lang="en-GB" sz="1100" u="none" strike="noStrike" dirty="0" smtClean="0">
                          <a:solidFill>
                            <a:schemeClr val="tx1"/>
                          </a:solidFill>
                          <a:effectLst/>
                        </a:rPr>
                        <a:t>15/05/2017</a:t>
                      </a:r>
                      <a:r>
                        <a:rPr lang="en-GB" sz="1100" u="none" strike="noStrike" dirty="0">
                          <a:solidFill>
                            <a:schemeClr val="tx1"/>
                          </a:solidFill>
                          <a:effectLst/>
                        </a:rPr>
                        <a:t/>
                      </a:r>
                      <a:br>
                        <a:rPr lang="en-GB" sz="1100" u="none" strike="noStrike" dirty="0">
                          <a:solidFill>
                            <a:schemeClr val="tx1"/>
                          </a:solidFill>
                          <a:effectLst/>
                        </a:rPr>
                      </a:br>
                      <a:r>
                        <a:rPr lang="en-GB" sz="1100" u="none" strike="noStrike" dirty="0">
                          <a:solidFill>
                            <a:schemeClr val="tx1"/>
                          </a:solidFill>
                          <a:effectLst/>
                        </a:rPr>
                        <a:t>End date      </a:t>
                      </a:r>
                      <a:r>
                        <a:rPr lang="en-GB" sz="1100" u="none" strike="noStrike" dirty="0" smtClean="0">
                          <a:solidFill>
                            <a:schemeClr val="tx1"/>
                          </a:solidFill>
                          <a:effectLst/>
                        </a:rPr>
                        <a:t>15/07/2017</a:t>
                      </a:r>
                      <a:endParaRPr lang="en-GB" sz="1100" b="0" i="0" u="none" strike="noStrike" dirty="0">
                        <a:solidFill>
                          <a:schemeClr val="tx1"/>
                        </a:solidFill>
                        <a:effectLst/>
                        <a:latin typeface="Calibri"/>
                      </a:endParaRPr>
                    </a:p>
                  </a:txBody>
                  <a:tcPr marL="9525" marR="9525" marT="9525" marB="0">
                    <a:solidFill>
                      <a:srgbClr val="FFFF00"/>
                    </a:solidFill>
                  </a:tcPr>
                </a:tc>
              </a:tr>
            </a:tbl>
          </a:graphicData>
        </a:graphic>
      </p:graphicFrame>
    </p:spTree>
    <p:extLst>
      <p:ext uri="{BB962C8B-B14F-4D97-AF65-F5344CB8AC3E}">
        <p14:creationId xmlns:p14="http://schemas.microsoft.com/office/powerpoint/2010/main" val="1720982231"/>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954107"/>
          </a:xfrm>
          <a:prstGeom prst="rect">
            <a:avLst/>
          </a:prstGeom>
          <a:noFill/>
        </p:spPr>
        <p:txBody>
          <a:bodyPr wrap="square" rtlCol="0">
            <a:spAutoFit/>
          </a:bodyPr>
          <a:lstStyle/>
          <a:p>
            <a:r>
              <a:rPr lang="en-US" sz="2800" dirty="0" smtClean="0"/>
              <a:t>CESG Spring 2017</a:t>
            </a:r>
          </a:p>
          <a:p>
            <a:r>
              <a:rPr lang="en-US" sz="2800" dirty="0" smtClean="0"/>
              <a:t>CCSDS Overview</a:t>
            </a:r>
          </a:p>
        </p:txBody>
      </p:sp>
    </p:spTree>
    <p:extLst>
      <p:ext uri="{BB962C8B-B14F-4D97-AF65-F5344CB8AC3E}">
        <p14:creationId xmlns:p14="http://schemas.microsoft.com/office/powerpoint/2010/main" val="264642638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846715" y="150550"/>
            <a:ext cx="829728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SEA </a:t>
            </a:r>
            <a:r>
              <a:rPr lang="en-US" sz="2800" b="1" dirty="0" smtClean="0"/>
              <a:t>Resource Issues for Approved Projects</a:t>
            </a:r>
            <a:endParaRPr lang="en-US" dirty="0"/>
          </a:p>
        </p:txBody>
      </p:sp>
      <p:graphicFrame>
        <p:nvGraphicFramePr>
          <p:cNvPr id="9" name="Table 8"/>
          <p:cNvGraphicFramePr>
            <a:graphicFrameLocks noGrp="1"/>
          </p:cNvGraphicFramePr>
          <p:nvPr>
            <p:extLst/>
          </p:nvPr>
        </p:nvGraphicFramePr>
        <p:xfrm>
          <a:off x="459933" y="1700775"/>
          <a:ext cx="8224134" cy="1149814"/>
        </p:xfrm>
        <a:graphic>
          <a:graphicData uri="http://schemas.openxmlformats.org/drawingml/2006/table">
            <a:tbl>
              <a:tblPr>
                <a:tableStyleId>{5C22544A-7EE6-4342-B048-85BDC9FD1C3A}</a:tableStyleId>
              </a:tblPr>
              <a:tblGrid>
                <a:gridCol w="975344"/>
                <a:gridCol w="563965"/>
                <a:gridCol w="1606074"/>
                <a:gridCol w="1667375"/>
                <a:gridCol w="1204556"/>
                <a:gridCol w="2206820"/>
              </a:tblGrid>
              <a:tr h="597903">
                <a:tc>
                  <a:txBody>
                    <a:bodyPr/>
                    <a:lstStyle/>
                    <a:p>
                      <a:pPr algn="ctr" fontAlgn="t"/>
                      <a:r>
                        <a:rPr lang="en-GB" sz="1100" u="none" strike="noStrike" dirty="0">
                          <a:effectLst/>
                        </a:rPr>
                        <a:t>Area and WG name</a:t>
                      </a:r>
                      <a:endParaRPr lang="en-GB" sz="1100" b="1" i="0" u="none" strike="noStrike" dirty="0">
                        <a:solidFill>
                          <a:srgbClr val="000000"/>
                        </a:solidFill>
                        <a:effectLst/>
                        <a:latin typeface="Calibri"/>
                      </a:endParaRPr>
                    </a:p>
                  </a:txBody>
                  <a:tcPr marL="9199" marR="9199" marT="9199" marB="0"/>
                </a:tc>
                <a:tc>
                  <a:txBody>
                    <a:bodyPr/>
                    <a:lstStyle/>
                    <a:p>
                      <a:pPr algn="ctr" fontAlgn="t"/>
                      <a:r>
                        <a:rPr lang="en-GB" sz="1100" u="none" strike="noStrike">
                          <a:effectLst/>
                        </a:rPr>
                        <a:t>CCSDS Ref Nr</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Document Title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Target Publication Date</a:t>
                      </a: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Missing Resources </a:t>
                      </a:r>
                      <a:br>
                        <a:rPr lang="en-GB" sz="1100" u="none" strike="noStrike">
                          <a:effectLst/>
                        </a:rPr>
                      </a:br>
                      <a:endParaRPr lang="en-GB" sz="1100" b="1" i="0" u="none" strike="noStrike">
                        <a:solidFill>
                          <a:srgbClr val="000000"/>
                        </a:solidFill>
                        <a:effectLst/>
                        <a:latin typeface="Calibri"/>
                      </a:endParaRPr>
                    </a:p>
                  </a:txBody>
                  <a:tcPr marL="9199" marR="9199" marT="9199" marB="0"/>
                </a:tc>
                <a:tc>
                  <a:txBody>
                    <a:bodyPr/>
                    <a:lstStyle/>
                    <a:p>
                      <a:pPr algn="ctr" fontAlgn="t"/>
                      <a:r>
                        <a:rPr lang="en-GB" sz="1100" u="none" strike="noStrike">
                          <a:effectLst/>
                        </a:rPr>
                        <a:t>Comments</a:t>
                      </a:r>
                      <a:endParaRPr lang="en-GB" sz="1100" b="1" i="0" u="none" strike="noStrike">
                        <a:solidFill>
                          <a:srgbClr val="000000"/>
                        </a:solidFill>
                        <a:effectLst/>
                        <a:latin typeface="Calibri"/>
                      </a:endParaRPr>
                    </a:p>
                  </a:txBody>
                  <a:tcPr marL="9199" marR="9199" marT="9199" marB="0"/>
                </a:tc>
              </a:tr>
              <a:tr h="551911">
                <a:tc>
                  <a:txBody>
                    <a:bodyPr/>
                    <a:lstStyle/>
                    <a:p>
                      <a:pPr algn="ctr" fontAlgn="t"/>
                      <a:r>
                        <a:rPr lang="en-GB" sz="1100" b="1" u="none" strike="noStrike" dirty="0" smtClean="0">
                          <a:solidFill>
                            <a:schemeClr val="bg1"/>
                          </a:solidFill>
                          <a:effectLst/>
                        </a:rPr>
                        <a:t>SE SA</a:t>
                      </a:r>
                      <a:endParaRPr lang="en-GB" sz="1100" b="1"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GB" sz="1100" b="1" i="0" u="none" strike="noStrike" dirty="0" smtClean="0">
                          <a:solidFill>
                            <a:schemeClr val="bg1"/>
                          </a:solidFill>
                          <a:effectLst/>
                          <a:latin typeface="+mn-lt"/>
                        </a:rPr>
                        <a:t>TBD</a:t>
                      </a:r>
                      <a:endParaRPr lang="en-GB" sz="1100" b="1" i="0" u="none" strike="noStrike" dirty="0">
                        <a:solidFill>
                          <a:schemeClr val="bg1"/>
                        </a:solidFill>
                        <a:effectLst/>
                        <a:latin typeface="Calibri"/>
                      </a:endParaRPr>
                    </a:p>
                  </a:txBody>
                  <a:tcPr marL="9525" marR="9525" marT="9525" marB="0">
                    <a:solidFill>
                      <a:schemeClr val="accent2"/>
                    </a:solidFill>
                  </a:tcPr>
                </a:tc>
                <a:tc>
                  <a:txBody>
                    <a:bodyPr/>
                    <a:lstStyle/>
                    <a:p>
                      <a:pPr algn="ctr" fontAlgn="t"/>
                      <a:r>
                        <a:rPr lang="en-US" sz="1100" b="1" i="0" u="none" strike="noStrike" dirty="0">
                          <a:solidFill>
                            <a:srgbClr val="FFFFFF"/>
                          </a:solidFill>
                          <a:effectLst/>
                          <a:latin typeface="Calibri" charset="0"/>
                        </a:rPr>
                        <a:t>CCSDS Application &amp; Support Architecture</a:t>
                      </a:r>
                    </a:p>
                  </a:txBody>
                  <a:tcPr marL="6350" marR="6350" marT="6350" marB="0">
                    <a:solidFill>
                      <a:schemeClr val="accent2"/>
                    </a:solidFill>
                  </a:tcPr>
                </a:tc>
                <a:tc>
                  <a:txBody>
                    <a:bodyPr/>
                    <a:lstStyle/>
                    <a:p>
                      <a:pPr algn="l" fontAlgn="t"/>
                      <a:r>
                        <a:rPr lang="en-US" sz="1100" b="1" i="0" u="none" strike="noStrike" dirty="0" smtClean="0">
                          <a:solidFill>
                            <a:srgbClr val="FFFFFF"/>
                          </a:solidFill>
                          <a:effectLst/>
                          <a:latin typeface="Calibri" charset="0"/>
                        </a:rPr>
                        <a:t>30/11/2018</a:t>
                      </a:r>
                      <a:endParaRPr lang="en-US" sz="1100" b="1" i="0" u="none" strike="noStrike" dirty="0">
                        <a:solidFill>
                          <a:srgbClr val="FFFFFF"/>
                        </a:solidFill>
                        <a:effectLst/>
                        <a:latin typeface="Calibri" charset="0"/>
                      </a:endParaRPr>
                    </a:p>
                  </a:txBody>
                  <a:tcPr marL="9199" marR="9199" marT="9199" marB="0">
                    <a:solidFill>
                      <a:schemeClr val="accent2"/>
                    </a:solidFill>
                  </a:tcPr>
                </a:tc>
                <a:tc>
                  <a:txBody>
                    <a:bodyPr/>
                    <a:lstStyle/>
                    <a:p>
                      <a:pPr algn="ctr" fontAlgn="t"/>
                      <a:r>
                        <a:rPr lang="en-GB" sz="1100" u="none" strike="noStrike" dirty="0" smtClean="0">
                          <a:solidFill>
                            <a:schemeClr val="bg1"/>
                          </a:solidFill>
                          <a:effectLst/>
                        </a:rPr>
                        <a:t>2 </a:t>
                      </a:r>
                      <a:r>
                        <a:rPr lang="en-GB" sz="1100" u="none" strike="noStrike" dirty="0">
                          <a:solidFill>
                            <a:schemeClr val="bg1"/>
                          </a:solidFill>
                          <a:effectLst/>
                        </a:rPr>
                        <a:t>WM 2017</a:t>
                      </a:r>
                      <a:br>
                        <a:rPr lang="en-GB" sz="1100" u="none" strike="noStrike" dirty="0">
                          <a:solidFill>
                            <a:schemeClr val="bg1"/>
                          </a:solidFill>
                          <a:effectLst/>
                        </a:rPr>
                      </a:br>
                      <a:r>
                        <a:rPr lang="en-GB" sz="1100" u="none" strike="noStrike" dirty="0" smtClean="0">
                          <a:solidFill>
                            <a:schemeClr val="bg1"/>
                          </a:solidFill>
                          <a:effectLst/>
                        </a:rPr>
                        <a:t>2 WM </a:t>
                      </a:r>
                      <a:r>
                        <a:rPr lang="en-GB" sz="1100" u="none" strike="noStrike" dirty="0">
                          <a:solidFill>
                            <a:schemeClr val="bg1"/>
                          </a:solidFill>
                          <a:effectLst/>
                        </a:rPr>
                        <a:t>2018</a:t>
                      </a:r>
                      <a:br>
                        <a:rPr lang="en-GB" sz="1100" u="none" strike="noStrike" dirty="0">
                          <a:solidFill>
                            <a:schemeClr val="bg1"/>
                          </a:solidFill>
                          <a:effectLst/>
                        </a:rPr>
                      </a:br>
                      <a:r>
                        <a:rPr lang="en-GB" sz="1100" u="none" strike="noStrike" dirty="0" smtClean="0">
                          <a:solidFill>
                            <a:schemeClr val="bg1"/>
                          </a:solidFill>
                          <a:effectLst/>
                        </a:rPr>
                        <a:t>4 WM </a:t>
                      </a:r>
                      <a:r>
                        <a:rPr lang="en-GB" sz="1100" u="none" strike="noStrike" dirty="0">
                          <a:solidFill>
                            <a:schemeClr val="bg1"/>
                          </a:solidFill>
                          <a:effectLst/>
                        </a:rPr>
                        <a:t>2019</a:t>
                      </a:r>
                      <a:endParaRPr lang="en-GB" sz="1100" b="1" i="0" u="none" strike="noStrike" dirty="0">
                        <a:solidFill>
                          <a:schemeClr val="bg1"/>
                        </a:solidFill>
                        <a:effectLst/>
                        <a:latin typeface="Calibri"/>
                      </a:endParaRPr>
                    </a:p>
                  </a:txBody>
                  <a:tcPr marL="9199" marR="9199" marT="9199" marB="0">
                    <a:solidFill>
                      <a:schemeClr val="accent2"/>
                    </a:solidFill>
                  </a:tcPr>
                </a:tc>
                <a:tc>
                  <a:txBody>
                    <a:bodyPr/>
                    <a:lstStyle/>
                    <a:p>
                      <a:pPr algn="l" fontAlgn="t"/>
                      <a:r>
                        <a:rPr lang="en-GB" sz="1100" u="none" strike="noStrike" dirty="0" smtClean="0">
                          <a:solidFill>
                            <a:schemeClr val="bg1"/>
                          </a:solidFill>
                          <a:effectLst/>
                        </a:rPr>
                        <a:t>Changes to SOIS overall architecture / GB may force schedule slip</a:t>
                      </a:r>
                      <a:endParaRPr lang="en-GB" sz="1100" b="1" i="0" u="none" strike="noStrike" dirty="0">
                        <a:solidFill>
                          <a:schemeClr val="bg1"/>
                        </a:solidFill>
                        <a:effectLst/>
                        <a:latin typeface="Calibri"/>
                      </a:endParaRPr>
                    </a:p>
                  </a:txBody>
                  <a:tcPr marL="9199" marR="9199" marT="9199" marB="0">
                    <a:solidFill>
                      <a:schemeClr val="accent2"/>
                    </a:solidFill>
                  </a:tcPr>
                </a:tc>
              </a:tr>
            </a:tbl>
          </a:graphicData>
        </a:graphic>
      </p:graphicFrame>
    </p:spTree>
    <p:extLst>
      <p:ext uri="{BB962C8B-B14F-4D97-AF65-F5344CB8AC3E}">
        <p14:creationId xmlns:p14="http://schemas.microsoft.com/office/powerpoint/2010/main" val="2135277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58668" y="100948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lnSpcReduction="10000"/>
          </a:bodyPr>
          <a:lstStyle/>
          <a:p>
            <a:pPr>
              <a:lnSpc>
                <a:spcPct val="120000"/>
              </a:lnSpc>
              <a:spcBef>
                <a:spcPts val="0"/>
              </a:spcBef>
            </a:pPr>
            <a:r>
              <a:rPr lang="en-US" sz="1800" b="0" dirty="0"/>
              <a:t>Resolutions agreed </a:t>
            </a:r>
            <a:r>
              <a:rPr lang="en-US" sz="1800" b="0" dirty="0" smtClean="0"/>
              <a:t>and to be approved at the next CESG / CMC meetings</a:t>
            </a:r>
            <a:endParaRPr lang="en-US" sz="1800" b="0" dirty="0"/>
          </a:p>
          <a:p>
            <a:pPr defTabSz="914400">
              <a:lnSpc>
                <a:spcPct val="120000"/>
              </a:lnSpc>
              <a:spcBef>
                <a:spcPts val="0"/>
              </a:spcBef>
            </a:pPr>
            <a:endParaRPr lang="en-US" sz="1800" b="0" dirty="0" smtClean="0"/>
          </a:p>
          <a:p>
            <a:pPr defTabSz="914400">
              <a:lnSpc>
                <a:spcPct val="120000"/>
              </a:lnSpc>
              <a:spcBef>
                <a:spcPts val="0"/>
              </a:spcBef>
            </a:pPr>
            <a:r>
              <a:rPr lang="en-US" sz="1800" b="0" dirty="0" smtClean="0"/>
              <a:t>D-DOR Working Group:</a:t>
            </a:r>
            <a:endParaRPr lang="en-US" sz="18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1: </a:t>
            </a:r>
            <a:r>
              <a:rPr lang="en-US" sz="1800" b="0" dirty="0" smtClean="0"/>
              <a:t>Publish </a:t>
            </a:r>
            <a:r>
              <a:rPr lang="en-US" sz="1800" b="0" dirty="0"/>
              <a:t>506.0 by end of </a:t>
            </a:r>
            <a:r>
              <a:rPr lang="en-US" sz="1800" b="0" dirty="0">
                <a:solidFill>
                  <a:srgbClr val="FF0000"/>
                </a:solidFill>
                <a:latin typeface="Arial" pitchFamily="34" charset="0"/>
                <a:cs typeface="Arial" pitchFamily="34" charset="0"/>
                <a:sym typeface="Arial" pitchFamily="34" charset="0"/>
              </a:rPr>
              <a:t>June </a:t>
            </a:r>
            <a:r>
              <a:rPr lang="en-US" sz="1800" b="0" dirty="0" smtClean="0"/>
              <a:t>2017</a:t>
            </a:r>
            <a:r>
              <a:rPr lang="en-US" sz="1800" b="0" dirty="0"/>
              <a:t>, on the basis of "no substantive technical changes” to the book</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a:t>
            </a:r>
            <a:r>
              <a:rPr lang="en-US" sz="1800" b="0" dirty="0" smtClean="0"/>
              <a:t>2: </a:t>
            </a:r>
            <a:r>
              <a:rPr lang="en-US" sz="1800" b="0" dirty="0"/>
              <a:t>Publish </a:t>
            </a:r>
            <a:r>
              <a:rPr lang="en-US" sz="1800" b="0" dirty="0" smtClean="0"/>
              <a:t>506.3 </a:t>
            </a:r>
            <a:r>
              <a:rPr lang="en-US" sz="1800" b="0" dirty="0"/>
              <a:t>by end of </a:t>
            </a:r>
            <a:r>
              <a:rPr lang="en-US" sz="1800" b="0" dirty="0">
                <a:solidFill>
                  <a:srgbClr val="FF0000"/>
                </a:solidFill>
                <a:latin typeface="Arial" pitchFamily="34" charset="0"/>
                <a:cs typeface="Arial" pitchFamily="34" charset="0"/>
                <a:sym typeface="Arial" pitchFamily="34" charset="0"/>
              </a:rPr>
              <a:t>June </a:t>
            </a:r>
            <a:r>
              <a:rPr lang="en-US" sz="1800" b="0" dirty="0" smtClean="0"/>
              <a:t>2017</a:t>
            </a:r>
            <a:r>
              <a:rPr lang="en-US" sz="1800" b="0" dirty="0"/>
              <a:t>, on the basis of "no substantive technical changes” to the book</a:t>
            </a:r>
          </a:p>
          <a:p>
            <a:pPr defTabSz="914400">
              <a:lnSpc>
                <a:spcPct val="120000"/>
              </a:lnSpc>
              <a:spcBef>
                <a:spcPts val="0"/>
              </a:spcBef>
            </a:pPr>
            <a:endParaRPr lang="en-US" sz="1800" b="0" dirty="0" smtClean="0"/>
          </a:p>
          <a:p>
            <a:pPr defTabSz="914400">
              <a:lnSpc>
                <a:spcPct val="120000"/>
              </a:lnSpc>
              <a:spcBef>
                <a:spcPts val="0"/>
              </a:spcBef>
            </a:pPr>
            <a:r>
              <a:rPr lang="en-US" sz="1800" b="0" dirty="0" smtClean="0"/>
              <a:t>SA Working Group:</a:t>
            </a:r>
            <a:endParaRPr lang="en-US" sz="1800" b="0" dirty="0" smtClean="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1: </a:t>
            </a:r>
            <a:r>
              <a:rPr lang="en-US" sz="1800" b="0" dirty="0" smtClean="0"/>
              <a:t>Publish </a:t>
            </a:r>
            <a:r>
              <a:rPr lang="en-US" sz="1800" b="0" dirty="0"/>
              <a:t>SCID document, 320x0p6.1, after final RIDs are closed</a:t>
            </a:r>
          </a:p>
          <a:p>
            <a:pPr defTabSz="914400">
              <a:lnSpc>
                <a:spcPct val="120000"/>
              </a:lnSpc>
              <a:spcBef>
                <a:spcPts val="0"/>
              </a:spcBef>
            </a:pPr>
            <a:endParaRPr lang="en-US" sz="1800" b="0" dirty="0" smtClean="0"/>
          </a:p>
          <a:p>
            <a:pPr defTabSz="914400">
              <a:lnSpc>
                <a:spcPct val="120000"/>
              </a:lnSpc>
              <a:spcBef>
                <a:spcPts val="0"/>
              </a:spcBef>
            </a:pPr>
            <a:r>
              <a:rPr lang="en-US" sz="1800" b="0" dirty="0" smtClean="0"/>
              <a:t>SANA Steering Group</a:t>
            </a:r>
            <a:r>
              <a:rPr lang="en-US" sz="1800" b="0" dirty="0"/>
              <a:t>:</a:t>
            </a:r>
            <a:endParaRPr lang="en-US" sz="18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a:t>
            </a:r>
            <a:r>
              <a:rPr lang="en-US" sz="1800" b="0" dirty="0" smtClean="0"/>
              <a:t>1:  </a:t>
            </a:r>
            <a:r>
              <a:rPr lang="en-US" sz="1800" b="0" dirty="0"/>
              <a:t>Request CESG / CMC approval for RMP aligned registries to become official; </a:t>
            </a:r>
            <a:r>
              <a:rPr lang="en-US" sz="1800" b="0" dirty="0" smtClean="0"/>
              <a:t>permit updates to source data to </a:t>
            </a:r>
            <a:r>
              <a:rPr lang="en-US" sz="1800" b="0" dirty="0"/>
              <a:t>be completed </a:t>
            </a:r>
            <a:r>
              <a:rPr lang="en-US" sz="1800" i="1" dirty="0"/>
              <a:t>after</a:t>
            </a:r>
            <a:r>
              <a:rPr lang="en-US" sz="1800" b="0" dirty="0"/>
              <a:t> </a:t>
            </a:r>
            <a:r>
              <a:rPr lang="en-US" sz="1800" b="0" dirty="0" smtClean="0"/>
              <a:t>conversion to production status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800" b="0" dirty="0"/>
              <a:t>Resolution </a:t>
            </a:r>
            <a:r>
              <a:rPr lang="en-US" sz="1800" b="0" dirty="0" smtClean="0"/>
              <a:t>2:  </a:t>
            </a:r>
            <a:r>
              <a:rPr lang="en-US" sz="1800" b="0" dirty="0"/>
              <a:t>Request Agencies to update their Organization, Contact, AR, and Service Site and Aperture information</a:t>
            </a:r>
          </a:p>
          <a:p>
            <a:pPr defTabSz="914400">
              <a:lnSpc>
                <a:spcPct val="120000"/>
              </a:lnSpc>
              <a:spcBef>
                <a:spcPts val="0"/>
              </a:spcBef>
            </a:pP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46716"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SEA </a:t>
            </a:r>
            <a:r>
              <a:rPr lang="en-US" sz="2800" dirty="0"/>
              <a:t>Planned </a:t>
            </a:r>
            <a:r>
              <a:rPr lang="en-US" sz="2800" dirty="0" smtClean="0"/>
              <a:t>Resolution Summary</a:t>
            </a:r>
            <a:r>
              <a:rPr lang="en-US" sz="2800" b="1" dirty="0" smtClean="0"/>
              <a:t> </a:t>
            </a:r>
            <a:endParaRPr lang="en-US" dirty="0"/>
          </a:p>
        </p:txBody>
      </p:sp>
    </p:spTree>
    <p:extLst>
      <p:ext uri="{BB962C8B-B14F-4D97-AF65-F5344CB8AC3E}">
        <p14:creationId xmlns:p14="http://schemas.microsoft.com/office/powerpoint/2010/main" val="486043181"/>
      </p:ext>
    </p:extLst>
  </p:cSld>
  <p:clrMapOvr>
    <a:masterClrMapping/>
  </p:clrMapOvr>
  <p:transition spd="slow"/>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Re-structuring of the SOIS Area </a:t>
            </a:r>
            <a:r>
              <a:rPr lang="en-US" sz="1900" b="0" dirty="0" smtClean="0">
                <a:solidFill>
                  <a:srgbClr val="FF0000"/>
                </a:solidFill>
              </a:rPr>
              <a:t>and architecture</a:t>
            </a:r>
            <a:r>
              <a:rPr lang="en-US" sz="1900" b="0" dirty="0" smtClean="0"/>
              <a:t>, and </a:t>
            </a:r>
            <a:r>
              <a:rPr lang="en-US" sz="1900" b="0" dirty="0" smtClean="0"/>
              <a:t>development of revised SOIS Green Book (nominally August</a:t>
            </a:r>
            <a:r>
              <a:rPr lang="en-US" sz="1900" b="0" dirty="0" smtClean="0"/>
              <a:t>), </a:t>
            </a:r>
            <a:r>
              <a:rPr lang="en-US" sz="1900" b="0" dirty="0" smtClean="0"/>
              <a:t>will impact SAWG Green Book.  Must reach agreement on path forward.</a:t>
            </a:r>
            <a:endParaRPr lang="en-US" sz="1900" b="0" dirty="0"/>
          </a:p>
          <a:p>
            <a:pPr defTabSz="914400">
              <a:lnSpc>
                <a:spcPct val="120000"/>
              </a:lnSpc>
              <a:spcBef>
                <a:spcPts val="0"/>
              </a:spcBef>
            </a:pPr>
            <a:r>
              <a:rPr lang="en-US" sz="1900" b="0" dirty="0" smtClean="0"/>
              <a:t>Issue 2:</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Revised SANA registries are nearly ready, but need to be reviewed and approved.  Recommend putting them into production and then making final updates to issues in source </a:t>
            </a:r>
            <a:r>
              <a:rPr lang="en-US" sz="1900" b="0" dirty="0" smtClean="0"/>
              <a:t>contents </a:t>
            </a:r>
            <a:r>
              <a:rPr lang="en-US" sz="1900" b="0" dirty="0" smtClean="0">
                <a:solidFill>
                  <a:srgbClr val="FF0000"/>
                </a:solidFill>
              </a:rPr>
              <a:t>inherited from the original sources</a:t>
            </a:r>
            <a:r>
              <a:rPr lang="en-US" sz="1900" b="0" dirty="0" smtClean="0"/>
              <a:t>.</a:t>
            </a:r>
            <a:endParaRPr lang="en-US" sz="1900" b="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SEA </a:t>
            </a:r>
            <a:r>
              <a:rPr lang="en-US" sz="2800" dirty="0"/>
              <a:t>Issues </a:t>
            </a:r>
            <a:r>
              <a:rPr lang="en-US" sz="2800" dirty="0" smtClean="0"/>
              <a:t>for CESG / CMC</a:t>
            </a:r>
            <a:r>
              <a:rPr lang="en-US" sz="2800" b="1" dirty="0" smtClean="0"/>
              <a:t> </a:t>
            </a:r>
            <a:endParaRPr lang="en-US" dirty="0"/>
          </a:p>
        </p:txBody>
      </p:sp>
    </p:spTree>
    <p:extLst>
      <p:ext uri="{BB962C8B-B14F-4D97-AF65-F5344CB8AC3E}">
        <p14:creationId xmlns:p14="http://schemas.microsoft.com/office/powerpoint/2010/main" val="2084795601"/>
      </p:ext>
    </p:extLst>
  </p:cSld>
  <p:clrMapOvr>
    <a:masterClrMapping/>
  </p:clrMapOvr>
  <p:transition spd="slow"/>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384995"/>
          </a:xfrm>
          <a:prstGeom prst="rect">
            <a:avLst/>
          </a:prstGeom>
          <a:noFill/>
        </p:spPr>
        <p:txBody>
          <a:bodyPr wrap="square" rtlCol="0">
            <a:spAutoFit/>
          </a:bodyPr>
          <a:lstStyle/>
          <a:p>
            <a:r>
              <a:rPr lang="en-US" sz="2800" dirty="0" smtClean="0"/>
              <a:t>CSS</a:t>
            </a:r>
            <a:r>
              <a:rPr lang="en-US" sz="2800" dirty="0"/>
              <a:t> </a:t>
            </a:r>
            <a:r>
              <a:rPr lang="en-US" sz="2800" dirty="0" smtClean="0"/>
              <a:t>Area Report</a:t>
            </a:r>
          </a:p>
          <a:p>
            <a:endParaRPr lang="en-US" sz="2800" dirty="0"/>
          </a:p>
          <a:p>
            <a:r>
              <a:rPr lang="en-US" sz="1400" b="0" dirty="0" smtClean="0"/>
              <a:t>Erik Barkley (Area Chair)</a:t>
            </a:r>
          </a:p>
          <a:p>
            <a:r>
              <a:rPr lang="en-US" sz="1400" b="0" dirty="0" smtClean="0"/>
              <a:t>Margherita </a:t>
            </a:r>
            <a:r>
              <a:rPr lang="en-US" sz="1400" b="0" dirty="0" err="1" smtClean="0"/>
              <a:t>diGuilio</a:t>
            </a:r>
            <a:r>
              <a:rPr lang="en-US" sz="1400" b="0" dirty="0" smtClean="0"/>
              <a:t> (Area Deputy Chair)</a:t>
            </a:r>
            <a:endParaRPr lang="en-US" sz="1400" b="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Meeting Demographics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107806881"/>
              </p:ext>
            </p:extLst>
          </p:nvPr>
        </p:nvGraphicFramePr>
        <p:xfrm>
          <a:off x="533400" y="981303"/>
          <a:ext cx="8077201" cy="4675187"/>
        </p:xfrm>
        <a:graphic>
          <a:graphicData uri="http://schemas.openxmlformats.org/drawingml/2006/table">
            <a:tbl>
              <a:tblPr bandRow="1">
                <a:tableStyleId>{5C22544A-7EE6-4342-B048-85BDC9FD1C3A}</a:tableStyleId>
              </a:tblPr>
              <a:tblGrid>
                <a:gridCol w="2425661">
                  <a:extLst>
                    <a:ext uri="{9D8B030D-6E8A-4147-A177-3AD203B41FA5}">
                      <a16:colId xmlns="" xmlns:a16="http://schemas.microsoft.com/office/drawing/2014/main" val="1361046413"/>
                    </a:ext>
                  </a:extLst>
                </a:gridCol>
                <a:gridCol w="2825770">
                  <a:extLst>
                    <a:ext uri="{9D8B030D-6E8A-4147-A177-3AD203B41FA5}">
                      <a16:colId xmlns="" xmlns:a16="http://schemas.microsoft.com/office/drawing/2014/main" val="2307297403"/>
                    </a:ext>
                  </a:extLst>
                </a:gridCol>
                <a:gridCol w="2825770">
                  <a:extLst>
                    <a:ext uri="{9D8B030D-6E8A-4147-A177-3AD203B41FA5}">
                      <a16:colId xmlns="" xmlns:a16="http://schemas.microsoft.com/office/drawing/2014/main" val="806330139"/>
                    </a:ext>
                  </a:extLst>
                </a:gridCol>
              </a:tblGrid>
              <a:tr h="695761">
                <a:tc>
                  <a:txBody>
                    <a:bodyPr/>
                    <a:lstStyle/>
                    <a:p>
                      <a:pPr algn="l" fontAlgn="b"/>
                      <a:r>
                        <a:rPr lang="en-US" sz="1400" b="1" u="none" strike="noStrike" dirty="0">
                          <a:effectLst/>
                        </a:rPr>
                        <a:t>Org (group)</a:t>
                      </a:r>
                      <a:endParaRPr lang="en-US" sz="1400" b="1" i="0" u="none" strike="noStrike" dirty="0">
                        <a:solidFill>
                          <a:srgbClr val="000000"/>
                        </a:solidFill>
                        <a:effectLst/>
                        <a:latin typeface="Tableau Medium"/>
                      </a:endParaRPr>
                    </a:p>
                  </a:txBody>
                  <a:tcPr marL="9525" marR="9525" marT="9526" marB="0" anchor="b">
                    <a:solidFill>
                      <a:schemeClr val="accent1"/>
                    </a:solidFill>
                  </a:tcPr>
                </a:tc>
                <a:tc>
                  <a:txBody>
                    <a:bodyPr/>
                    <a:lstStyle/>
                    <a:p>
                      <a:pPr algn="ctr" fontAlgn="b"/>
                      <a:r>
                        <a:rPr lang="en-US" sz="1400" b="1" u="none" strike="noStrike">
                          <a:effectLst/>
                        </a:rPr>
                        <a:t>3.03 - CSS - Cross Support Service Management WG</a:t>
                      </a:r>
                      <a:endParaRPr lang="en-US" sz="1400" b="1" i="0" u="none" strike="noStrike">
                        <a:solidFill>
                          <a:srgbClr val="000000"/>
                        </a:solidFill>
                        <a:effectLst/>
                        <a:latin typeface="Tableau Book"/>
                      </a:endParaRPr>
                    </a:p>
                  </a:txBody>
                  <a:tcPr marL="9525" marR="9525" marT="9526" marB="0" anchor="b">
                    <a:solidFill>
                      <a:schemeClr val="accent1"/>
                    </a:solidFill>
                  </a:tcPr>
                </a:tc>
                <a:tc>
                  <a:txBody>
                    <a:bodyPr/>
                    <a:lstStyle/>
                    <a:p>
                      <a:pPr algn="ctr" fontAlgn="b"/>
                      <a:r>
                        <a:rPr lang="en-US" sz="1400" b="1" u="none" strike="noStrike" dirty="0">
                          <a:effectLst/>
                        </a:rPr>
                        <a:t>3.06 - CSS - Cross Support Transfer Services WG</a:t>
                      </a:r>
                      <a:endParaRPr lang="en-US" sz="1400" b="1" i="0" u="none" strike="noStrike" dirty="0">
                        <a:solidFill>
                          <a:srgbClr val="000000"/>
                        </a:solidFill>
                        <a:effectLst/>
                        <a:latin typeface="Tableau Book"/>
                      </a:endParaRPr>
                    </a:p>
                  </a:txBody>
                  <a:tcPr marL="9525" marR="9525" marT="9526" marB="0" anchor="b">
                    <a:solidFill>
                      <a:schemeClr val="accent1"/>
                    </a:solidFill>
                  </a:tcPr>
                </a:tc>
                <a:extLst>
                  <a:ext uri="{0D108BD9-81ED-4DB2-BD59-A6C34878D82A}">
                    <a16:rowId xmlns="" xmlns:a16="http://schemas.microsoft.com/office/drawing/2014/main" val="51063697"/>
                  </a:ext>
                </a:extLst>
              </a:tr>
              <a:tr h="392987">
                <a:tc>
                  <a:txBody>
                    <a:bodyPr/>
                    <a:lstStyle/>
                    <a:p>
                      <a:pPr algn="l" fontAlgn="t"/>
                      <a:r>
                        <a:rPr lang="en-US" sz="1200" b="1" u="none" strike="noStrike" dirty="0">
                          <a:effectLst/>
                        </a:rPr>
                        <a:t>CNES</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i="0" u="none" strike="noStrike" dirty="0">
                          <a:solidFill>
                            <a:srgbClr val="000000"/>
                          </a:solidFill>
                          <a:effectLst/>
                          <a:latin typeface="Tableau Book"/>
                        </a:rPr>
                        <a:t>2</a:t>
                      </a:r>
                    </a:p>
                  </a:txBody>
                  <a:tcPr marL="9525" marR="9525" marT="9526" marB="0" anchor="b"/>
                </a:tc>
                <a:tc>
                  <a:txBody>
                    <a:bodyPr/>
                    <a:lstStyle/>
                    <a:p>
                      <a:pPr algn="r" fontAlgn="ct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338801897"/>
                  </a:ext>
                </a:extLst>
              </a:tr>
              <a:tr h="392987">
                <a:tc>
                  <a:txBody>
                    <a:bodyPr/>
                    <a:lstStyle/>
                    <a:p>
                      <a:pPr algn="l" fontAlgn="t"/>
                      <a:r>
                        <a:rPr lang="en-US" sz="1200" b="1" i="0" u="none" strike="noStrike" dirty="0">
                          <a:solidFill>
                            <a:srgbClr val="000000"/>
                          </a:solidFill>
                          <a:effectLst/>
                          <a:latin typeface="Tableau Book"/>
                        </a:rPr>
                        <a:t>CNSA</a:t>
                      </a:r>
                    </a:p>
                  </a:txBody>
                  <a:tcPr marL="9525" marR="9525" marT="9526" marB="0" anchor="b"/>
                </a:tc>
                <a:tc>
                  <a:txBody>
                    <a:bodyPr/>
                    <a:lstStyle/>
                    <a:p>
                      <a:pPr algn="r" fontAlgn="ctr"/>
                      <a:r>
                        <a:rPr lang="en-US" sz="1200" b="1" i="0" u="none" strike="noStrike" dirty="0">
                          <a:solidFill>
                            <a:srgbClr val="000000"/>
                          </a:solidFill>
                          <a:effectLst/>
                          <a:latin typeface="Tableau Book"/>
                        </a:rPr>
                        <a:t>1</a:t>
                      </a:r>
                    </a:p>
                  </a:txBody>
                  <a:tcPr marL="9525" marR="9525" marT="9526" marB="0" anchor="b"/>
                </a:tc>
                <a:tc>
                  <a:txBody>
                    <a:bodyPr/>
                    <a:lstStyle/>
                    <a:p>
                      <a:pPr algn="r" fontAlgn="ctr"/>
                      <a:r>
                        <a:rPr lang="en-US" sz="1200" b="1" i="0" u="none" strike="noStrike" dirty="0">
                          <a:solidFill>
                            <a:srgbClr val="000000"/>
                          </a:solidFill>
                          <a:effectLst/>
                          <a:latin typeface="Tableau Book"/>
                        </a:rPr>
                        <a:t>1</a:t>
                      </a:r>
                    </a:p>
                  </a:txBody>
                  <a:tcPr marL="9525" marR="9525" marT="9526" marB="0" anchor="b"/>
                </a:tc>
                <a:extLst>
                  <a:ext uri="{0D108BD9-81ED-4DB2-BD59-A6C34878D82A}">
                    <a16:rowId xmlns="" xmlns:a16="http://schemas.microsoft.com/office/drawing/2014/main" val="1299848333"/>
                  </a:ext>
                </a:extLst>
              </a:tr>
              <a:tr h="408551">
                <a:tc>
                  <a:txBody>
                    <a:bodyPr/>
                    <a:lstStyle/>
                    <a:p>
                      <a:pPr algn="l" fontAlgn="t"/>
                      <a:r>
                        <a:rPr lang="en-US" sz="1200" b="1" u="none" strike="noStrike" dirty="0">
                          <a:effectLst/>
                        </a:rPr>
                        <a:t>UKSA</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6"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6" marB="0" anchor="b"/>
                </a:tc>
                <a:extLst>
                  <a:ext uri="{0D108BD9-81ED-4DB2-BD59-A6C34878D82A}">
                    <a16:rowId xmlns="" xmlns:a16="http://schemas.microsoft.com/office/drawing/2014/main" val="2708361708"/>
                  </a:ext>
                </a:extLst>
              </a:tr>
              <a:tr h="392987">
                <a:tc>
                  <a:txBody>
                    <a:bodyPr/>
                    <a:lstStyle/>
                    <a:p>
                      <a:pPr algn="l" fontAlgn="t"/>
                      <a:r>
                        <a:rPr lang="en-US" sz="1200" b="1" u="none" strike="noStrike" dirty="0">
                          <a:effectLst/>
                        </a:rPr>
                        <a:t> Other</a:t>
                      </a:r>
                      <a:endParaRPr lang="en-US" sz="1200" b="1" i="0" u="none" strike="noStrike" dirty="0">
                        <a:solidFill>
                          <a:srgbClr val="000000"/>
                        </a:solidFill>
                        <a:effectLst/>
                        <a:latin typeface="Tableau Book"/>
                      </a:endParaRPr>
                    </a:p>
                  </a:txBody>
                  <a:tcPr marL="9525" marR="9525" marT="9526" marB="0" anchor="b"/>
                </a:tc>
                <a:tc>
                  <a:txBody>
                    <a:bodyPr/>
                    <a:lstStyle/>
                    <a:p>
                      <a:pPr algn="r" fontAlgn="ct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4283452940"/>
                  </a:ext>
                </a:extLst>
              </a:tr>
              <a:tr h="392987">
                <a:tc>
                  <a:txBody>
                    <a:bodyPr/>
                    <a:lstStyle/>
                    <a:p>
                      <a:pPr algn="l" fontAlgn="t"/>
                      <a:r>
                        <a:rPr lang="en-US" sz="1200" b="1" u="none" strike="noStrike" dirty="0">
                          <a:effectLst/>
                        </a:rPr>
                        <a:t>DLR</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3436067506"/>
                  </a:ext>
                </a:extLst>
              </a:tr>
              <a:tr h="392987">
                <a:tc>
                  <a:txBody>
                    <a:bodyPr/>
                    <a:lstStyle/>
                    <a:p>
                      <a:pPr algn="l" fontAlgn="t"/>
                      <a:r>
                        <a:rPr lang="en-US" sz="1200" b="1" u="none" strike="noStrike" dirty="0">
                          <a:effectLst/>
                        </a:rPr>
                        <a:t>NASA</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6</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1829084136"/>
                  </a:ext>
                </a:extLst>
              </a:tr>
              <a:tr h="392987">
                <a:tc>
                  <a:txBody>
                    <a:bodyPr/>
                    <a:lstStyle/>
                    <a:p>
                      <a:pPr algn="l" fontAlgn="t"/>
                      <a:r>
                        <a:rPr lang="en-US" sz="1200" b="1" u="none" strike="noStrike" dirty="0">
                          <a:effectLst/>
                        </a:rPr>
                        <a:t>ESA</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6" marB="0" anchor="b"/>
                </a:tc>
                <a:tc>
                  <a:txBody>
                    <a:bodyPr/>
                    <a:lstStyle/>
                    <a:p>
                      <a:pPr algn="r" fontAlgn="ctr"/>
                      <a:r>
                        <a:rPr lang="en-US" sz="1200" b="1" u="none" strike="noStrike" dirty="0">
                          <a:effectLst/>
                        </a:rPr>
                        <a:t>3</a:t>
                      </a:r>
                      <a:endParaRPr lang="en-US" sz="1200" b="1" i="0" u="none" strike="noStrike" dirty="0">
                        <a:solidFill>
                          <a:srgbClr val="000000"/>
                        </a:solidFill>
                        <a:effectLst/>
                        <a:latin typeface="Tableau Book"/>
                      </a:endParaRPr>
                    </a:p>
                  </a:txBody>
                  <a:tcPr marL="9525" marR="9525" marT="9526" marB="0" anchor="b"/>
                </a:tc>
                <a:extLst>
                  <a:ext uri="{0D108BD9-81ED-4DB2-BD59-A6C34878D82A}">
                    <a16:rowId xmlns="" xmlns:a16="http://schemas.microsoft.com/office/drawing/2014/main" val="1059850059"/>
                  </a:ext>
                </a:extLst>
              </a:tr>
              <a:tr h="392987">
                <a:tc>
                  <a:txBody>
                    <a:bodyPr/>
                    <a:lstStyle/>
                    <a:p>
                      <a:pPr algn="l" fontAlgn="t"/>
                      <a:r>
                        <a:rPr lang="en-US" sz="1200" b="1" i="0" u="none" strike="noStrike" dirty="0">
                          <a:solidFill>
                            <a:srgbClr val="000000"/>
                          </a:solidFill>
                          <a:effectLst/>
                          <a:latin typeface="Tableau Book"/>
                        </a:rPr>
                        <a:t>Total</a:t>
                      </a:r>
                    </a:p>
                  </a:txBody>
                  <a:tcPr marL="9525" marR="9525" marT="9526" marB="0" anchor="b"/>
                </a:tc>
                <a:tc>
                  <a:txBody>
                    <a:bodyPr/>
                    <a:lstStyle/>
                    <a:p>
                      <a:pPr algn="r" fontAlgn="ctr"/>
                      <a:r>
                        <a:rPr lang="en-US" sz="1200" b="1" i="0" u="none" strike="noStrike" dirty="0">
                          <a:solidFill>
                            <a:srgbClr val="000000"/>
                          </a:solidFill>
                          <a:effectLst/>
                          <a:latin typeface="Tableau Book"/>
                        </a:rPr>
                        <a:t>16</a:t>
                      </a:r>
                    </a:p>
                  </a:txBody>
                  <a:tcPr marL="9525" marR="9525" marT="9526" marB="0" anchor="b"/>
                </a:tc>
                <a:tc>
                  <a:txBody>
                    <a:bodyPr/>
                    <a:lstStyle/>
                    <a:p>
                      <a:pPr algn="r" fontAlgn="ctr"/>
                      <a:r>
                        <a:rPr lang="en-US" sz="1200" b="1" i="0" u="none" strike="noStrike" dirty="0">
                          <a:solidFill>
                            <a:srgbClr val="000000"/>
                          </a:solidFill>
                          <a:effectLst/>
                          <a:latin typeface="Tableau Book"/>
                        </a:rPr>
                        <a:t>10</a:t>
                      </a:r>
                    </a:p>
                  </a:txBody>
                  <a:tcPr marL="9525" marR="9525" marT="9526" marB="0" anchor="b"/>
                </a:tc>
                <a:extLst>
                  <a:ext uri="{0D108BD9-81ED-4DB2-BD59-A6C34878D82A}">
                    <a16:rowId xmlns="" xmlns:a16="http://schemas.microsoft.com/office/drawing/2014/main" val="1783025831"/>
                  </a:ext>
                </a:extLst>
              </a:tr>
              <a:tr h="411415">
                <a:tc>
                  <a:txBody>
                    <a:bodyPr/>
                    <a:lstStyle/>
                    <a:p>
                      <a:pPr algn="l" fontAlgn="t"/>
                      <a:r>
                        <a:rPr lang="en-US" sz="1200" b="1" u="none" strike="noStrike" dirty="0">
                          <a:effectLst/>
                        </a:rPr>
                        <a:t>Meeting Duration</a:t>
                      </a:r>
                      <a:endParaRPr lang="en-US" sz="1200" b="1" i="0" u="none" strike="noStrike" dirty="0">
                        <a:solidFill>
                          <a:srgbClr val="000000"/>
                        </a:solidFill>
                        <a:effectLst/>
                        <a:latin typeface="Tableau Book"/>
                      </a:endParaRPr>
                    </a:p>
                  </a:txBody>
                  <a:tcPr marL="9525" marR="9525" marT="9526" marB="0" anchor="b"/>
                </a:tc>
                <a:tc>
                  <a:txBody>
                    <a:bodyPr/>
                    <a:lstStyle/>
                    <a:p>
                      <a:pPr algn="r" fontAlgn="b"/>
                      <a:r>
                        <a:rPr lang="en-US" sz="1200" b="1" u="none" strike="noStrike" dirty="0">
                          <a:effectLst/>
                        </a:rPr>
                        <a:t>5 </a:t>
                      </a:r>
                      <a:endParaRPr lang="en-US" sz="1200" b="1" i="0" u="none" strike="noStrike" dirty="0">
                        <a:solidFill>
                          <a:srgbClr val="000000"/>
                        </a:solidFill>
                        <a:effectLst/>
                        <a:latin typeface="Calibri" panose="020F0502020204030204" pitchFamily="34" charset="0"/>
                      </a:endParaRPr>
                    </a:p>
                  </a:txBody>
                  <a:tcPr marL="9525" marR="9525" marT="9526" marB="0" anchor="b"/>
                </a:tc>
                <a:tc>
                  <a:txBody>
                    <a:bodyPr/>
                    <a:lstStyle/>
                    <a:p>
                      <a:pPr algn="r" fontAlgn="b"/>
                      <a:r>
                        <a:rPr lang="en-US" sz="1200" b="1" u="none" strike="noStrike" dirty="0">
                          <a:effectLst/>
                        </a:rPr>
                        <a:t>2.5</a:t>
                      </a:r>
                      <a:endParaRPr lang="en-US" sz="1200" b="1" i="0" u="none" strike="noStrike" dirty="0">
                        <a:solidFill>
                          <a:srgbClr val="000000"/>
                        </a:solidFill>
                        <a:effectLst/>
                        <a:latin typeface="Calibri" panose="020F0502020204030204" pitchFamily="34" charset="0"/>
                      </a:endParaRPr>
                    </a:p>
                  </a:txBody>
                  <a:tcPr marL="9525" marR="9525" marT="9526" marB="0" anchor="b"/>
                </a:tc>
                <a:extLst>
                  <a:ext uri="{0D108BD9-81ED-4DB2-BD59-A6C34878D82A}">
                    <a16:rowId xmlns="" xmlns:a16="http://schemas.microsoft.com/office/drawing/2014/main" val="320799644"/>
                  </a:ext>
                </a:extLst>
              </a:tr>
              <a:tr h="408551">
                <a:tc>
                  <a:txBody>
                    <a:bodyPr/>
                    <a:lstStyle/>
                    <a:p>
                      <a:pPr algn="l" fontAlgn="t"/>
                      <a:r>
                        <a:rPr lang="en-US" sz="1200" b="1" u="none" strike="noStrike" dirty="0">
                          <a:effectLst/>
                        </a:rPr>
                        <a:t>Agency Diversity</a:t>
                      </a:r>
                      <a:endParaRPr lang="en-US" sz="1200" b="1" i="0" u="none" strike="noStrike" dirty="0">
                        <a:solidFill>
                          <a:srgbClr val="000000"/>
                        </a:solidFill>
                        <a:effectLst/>
                        <a:latin typeface="Tableau Book"/>
                      </a:endParaRPr>
                    </a:p>
                  </a:txBody>
                  <a:tcPr marL="9525" marR="9525" marT="9526" marB="0" anchor="b"/>
                </a:tc>
                <a:tc>
                  <a:txBody>
                    <a:bodyPr/>
                    <a:lstStyle/>
                    <a:p>
                      <a:pPr algn="r" fontAlgn="b"/>
                      <a:r>
                        <a:rPr lang="en-US" sz="1200" b="1" u="none" strike="noStrike" dirty="0">
                          <a:effectLst/>
                        </a:rPr>
                        <a:t>6</a:t>
                      </a:r>
                      <a:endParaRPr lang="en-US" sz="1200" b="1" i="0" u="none" strike="noStrike" dirty="0">
                        <a:solidFill>
                          <a:srgbClr val="000000"/>
                        </a:solidFill>
                        <a:effectLst/>
                        <a:latin typeface="Calibri" panose="020F0502020204030204" pitchFamily="34" charset="0"/>
                      </a:endParaRPr>
                    </a:p>
                  </a:txBody>
                  <a:tcPr marL="9525" marR="9525" marT="9526" marB="0" anchor="b"/>
                </a:tc>
                <a:tc>
                  <a:txBody>
                    <a:bodyPr/>
                    <a:lstStyle/>
                    <a:p>
                      <a:pPr algn="r" fontAlgn="b"/>
                      <a:r>
                        <a:rPr lang="en-US" sz="1200" b="1" u="none" strike="noStrike" dirty="0">
                          <a:effectLst/>
                        </a:rPr>
                        <a:t>5</a:t>
                      </a:r>
                      <a:endParaRPr lang="en-US" sz="1200" b="1" i="0" u="none" strike="noStrike" dirty="0">
                        <a:solidFill>
                          <a:srgbClr val="000000"/>
                        </a:solidFill>
                        <a:effectLst/>
                        <a:latin typeface="Calibri" panose="020F0502020204030204" pitchFamily="34" charset="0"/>
                      </a:endParaRPr>
                    </a:p>
                  </a:txBody>
                  <a:tcPr marL="9525" marR="9525" marT="9526" marB="0" anchor="b"/>
                </a:tc>
                <a:extLst>
                  <a:ext uri="{0D108BD9-81ED-4DB2-BD59-A6C34878D82A}">
                    <a16:rowId xmlns="" xmlns:a16="http://schemas.microsoft.com/office/drawing/2014/main" val="233821829"/>
                  </a:ext>
                </a:extLst>
              </a:tr>
            </a:tbl>
          </a:graphicData>
        </a:graphic>
      </p:graphicFrame>
    </p:spTree>
    <p:extLst>
      <p:ext uri="{BB962C8B-B14F-4D97-AF65-F5344CB8AC3E}">
        <p14:creationId xmlns:p14="http://schemas.microsoft.com/office/powerpoint/2010/main" val="605682091"/>
      </p:ext>
    </p:extLst>
  </p:cSld>
  <p:clrMapOvr>
    <a:masterClrMapping/>
  </p:clrMapOvr>
  <p:transition spd="slow"/>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79631" y="395005"/>
            <a:ext cx="8872537" cy="63477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CSTS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CSTS Framework (BB)  </a:t>
            </a:r>
            <a:r>
              <a:rPr lang="en-US" sz="1900" b="0" dirty="0" smtClean="0">
                <a:sym typeface="Wingdings" panose="05000000000000000000" pitchFamily="2" charset="2"/>
              </a:rPr>
              <a:t> Published!</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MD-CSTS (BB)  Published!  </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TD-CSTS (BB)  Secretariat processing for Red-1 Agency Review </a:t>
            </a:r>
            <a:endParaRPr lang="en-US" sz="1900" b="0" dirty="0" smtClean="0"/>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CSTS Concept (GB)  Secretariat processing for CESG Poll</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CSTS Guidelines (MB) </a:t>
            </a:r>
            <a:r>
              <a:rPr lang="en-US" sz="1900" b="0" dirty="0">
                <a:sym typeface="Wingdings" panose="05000000000000000000" pitchFamily="2" charset="2"/>
              </a:rPr>
              <a:t> Secretariat processing for Red-1 Agency </a:t>
            </a:r>
            <a:r>
              <a:rPr lang="en-US" sz="1900" b="0" dirty="0" smtClean="0">
                <a:sym typeface="Wingdings" panose="05000000000000000000" pitchFamily="2" charset="2"/>
              </a:rPr>
              <a:t>Review</a:t>
            </a:r>
          </a:p>
          <a:p>
            <a:pPr marL="1204913" lvl="2" indent="-290513">
              <a:lnSpc>
                <a:spcPct val="120000"/>
              </a:lnSpc>
              <a:spcBef>
                <a:spcPts val="0"/>
              </a:spcBef>
              <a:buClr>
                <a:srgbClr val="000000"/>
              </a:buClr>
              <a:buSzPct val="95000"/>
              <a:buFont typeface="ArialMT" charset="0"/>
              <a:buChar char="•"/>
            </a:pPr>
            <a:r>
              <a:rPr lang="en-US" sz="1900" b="0" dirty="0"/>
              <a:t>FF-CSTS: (BB) </a:t>
            </a:r>
            <a:r>
              <a:rPr lang="en-US" sz="1900" b="0" dirty="0">
                <a:sym typeface="Wingdings" panose="05000000000000000000" pitchFamily="2" charset="2"/>
              </a:rPr>
              <a:t> Prototype resources </a:t>
            </a:r>
            <a:r>
              <a:rPr lang="en-US" sz="1900" b="0" dirty="0" smtClean="0">
                <a:sym typeface="Wingdings" panose="05000000000000000000" pitchFamily="2" charset="2"/>
              </a:rPr>
              <a:t>identified</a:t>
            </a:r>
          </a:p>
          <a:p>
            <a:pPr marL="747713" lvl="1"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Problems/Issues</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There are no standards re proper coding/sync/modulation options for forwarding AOS frames for FF-CSTS (scoped for forward service TC and AOS frames)   </a:t>
            </a:r>
            <a:endParaRPr lang="en-US" sz="1900" b="0" dirty="0" smtClean="0"/>
          </a:p>
          <a:p>
            <a:pPr defTabSz="914400">
              <a:lnSpc>
                <a:spcPct val="120000"/>
              </a:lnSpc>
              <a:spcBef>
                <a:spcPts val="0"/>
              </a:spcBef>
            </a:pPr>
            <a:r>
              <a:rPr lang="en-US" sz="1900" b="0" dirty="0" smtClean="0"/>
              <a:t>CSSM 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 </a:t>
            </a:r>
          </a:p>
          <a:p>
            <a:pPr marL="1204913" lvl="2" indent="-290513">
              <a:lnSpc>
                <a:spcPct val="120000"/>
              </a:lnSpc>
              <a:spcBef>
                <a:spcPts val="0"/>
              </a:spcBef>
              <a:buClr>
                <a:srgbClr val="000000"/>
              </a:buClr>
              <a:buSzPct val="95000"/>
              <a:buFont typeface="ArialMT" charset="0"/>
              <a:buChar char="•"/>
            </a:pPr>
            <a:r>
              <a:rPr lang="en-US" sz="1900" b="0" dirty="0" smtClean="0"/>
              <a:t>CSSM-SOS (BB) </a:t>
            </a:r>
            <a:r>
              <a:rPr lang="en-US" sz="1900" b="0" dirty="0" smtClean="0">
                <a:sym typeface="Wingdings" panose="05000000000000000000" pitchFamily="2" charset="2"/>
              </a:rPr>
              <a:t> 2</a:t>
            </a:r>
            <a:r>
              <a:rPr lang="en-US" sz="1900" b="0" baseline="30000" dirty="0" smtClean="0">
                <a:sym typeface="Wingdings" panose="05000000000000000000" pitchFamily="2" charset="2"/>
              </a:rPr>
              <a:t>nd</a:t>
            </a:r>
            <a:r>
              <a:rPr lang="en-US" sz="1900" b="0" dirty="0" smtClean="0">
                <a:sym typeface="Wingdings" panose="05000000000000000000" pitchFamily="2" charset="2"/>
              </a:rPr>
              <a:t> Agency Review; ESA/NASA infusion efforts underway </a:t>
            </a:r>
          </a:p>
          <a:p>
            <a:pPr marL="1204913" lvl="2" indent="-290513">
              <a:lnSpc>
                <a:spcPct val="120000"/>
              </a:lnSpc>
              <a:spcBef>
                <a:spcPts val="0"/>
              </a:spcBef>
              <a:buClr>
                <a:srgbClr val="000000"/>
              </a:buClr>
              <a:buSzPct val="95000"/>
              <a:buFont typeface="ArialMT" charset="0"/>
              <a:buChar char="•"/>
            </a:pPr>
            <a:r>
              <a:rPr lang="en-US" sz="1900" b="0" dirty="0" smtClean="0"/>
              <a:t>CSSM-PIF (BB) </a:t>
            </a:r>
            <a:r>
              <a:rPr lang="en-US" sz="1900" b="0" dirty="0" smtClean="0">
                <a:sym typeface="Wingdings" panose="05000000000000000000" pitchFamily="2" charset="2"/>
              </a:rPr>
              <a:t> Initial prototyping underway; revisions to book underway </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CSSM-SMURF (BB)  Determine fit re configuration profile and event sequence; revisions to book underway</a:t>
            </a:r>
          </a:p>
          <a:p>
            <a:pPr marL="1204913" lvl="2" indent="-290513">
              <a:lnSpc>
                <a:spcPct val="120000"/>
              </a:lnSpc>
              <a:spcBef>
                <a:spcPts val="0"/>
              </a:spcBef>
              <a:buClr>
                <a:srgbClr val="000000"/>
              </a:buClr>
              <a:buSzPct val="95000"/>
              <a:buFont typeface="ArialMT" charset="0"/>
              <a:buChar char="•"/>
            </a:pPr>
            <a:r>
              <a:rPr lang="en-US" sz="1900" b="0" dirty="0" smtClean="0">
                <a:sym typeface="Wingdings" panose="05000000000000000000" pitchFamily="2" charset="2"/>
              </a:rPr>
              <a:t>TGFT (BB)  XFDU plan/approach determined; revisions to book underway   </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t>None </a:t>
            </a:r>
            <a:endParaRPr lang="en-US" sz="1900" b="0" dirty="0"/>
          </a:p>
          <a:p>
            <a:pPr defTabSz="914400">
              <a:lnSpc>
                <a:spcPct val="120000"/>
              </a:lnSpc>
              <a:spcBef>
                <a:spcPts val="0"/>
              </a:spcBef>
            </a:pPr>
            <a:r>
              <a:rPr lang="en-US" sz="1900" b="0" dirty="0" smtClean="0">
                <a:sym typeface="Arial" pitchFamily="34" charset="0"/>
              </a:rPr>
              <a:t>CSS Area In General</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t>More detail developed as to how SC-CSTS and CSSM-ES fit together as part of effort to state CSS Control Architecture </a:t>
            </a:r>
          </a:p>
          <a:p>
            <a:pPr marL="1204913" lvl="2" indent="-290513">
              <a:lnSpc>
                <a:spcPct val="120000"/>
              </a:lnSpc>
              <a:spcBef>
                <a:spcPts val="0"/>
              </a:spcBef>
              <a:buClr>
                <a:srgbClr val="000000"/>
              </a:buClr>
              <a:buSzPct val="95000"/>
              <a:buFont typeface="ArialMT" charset="0"/>
              <a:buChar char="•"/>
            </a:pPr>
            <a:r>
              <a:rPr lang="en-US" sz="1900" b="0" dirty="0" smtClean="0"/>
              <a:t>Multiple presentations to WG chairs (SLS and SIS in particular) to solicit input from across CCSDS re Functional Resource Model </a:t>
            </a: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0955"/>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Executive Summary </a:t>
            </a:r>
            <a:endParaRPr lang="en-US" dirty="0"/>
          </a:p>
        </p:txBody>
      </p:sp>
    </p:spTree>
    <p:extLst>
      <p:ext uri="{BB962C8B-B14F-4D97-AF65-F5344CB8AC3E}">
        <p14:creationId xmlns:p14="http://schemas.microsoft.com/office/powerpoint/2010/main" val="4099744659"/>
      </p:ext>
    </p:extLst>
  </p:cSld>
  <p:clrMapOvr>
    <a:masterClrMapping/>
  </p:clrMapOvr>
  <p:transition spd="slow"/>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a:t>
            </a:r>
            <a:r>
              <a:rPr lang="en-US" sz="2800" dirty="0"/>
              <a:t> </a:t>
            </a:r>
            <a:r>
              <a:rPr lang="en-US" sz="2800" dirty="0" smtClean="0"/>
              <a:t>CSTS WG</a:t>
            </a:r>
            <a:r>
              <a:rPr lang="en-US" sz="2800" b="1" dirty="0" smtClean="0"/>
              <a:t> Executive Summary </a:t>
            </a:r>
            <a:endParaRPr lang="en-US" dirty="0"/>
          </a:p>
        </p:txBody>
      </p:sp>
      <p:sp>
        <p:nvSpPr>
          <p:cNvPr id="9" name="AutoShape 2"/>
          <p:cNvSpPr>
            <a:spLocks/>
          </p:cNvSpPr>
          <p:nvPr/>
        </p:nvSpPr>
        <p:spPr bwMode="auto">
          <a:xfrm>
            <a:off x="59441"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742950" lvl="1" indent="-285750">
              <a:buFontTx/>
              <a:buChar char="-"/>
              <a:defRPr/>
            </a:pPr>
            <a:r>
              <a:rPr lang="en-US" sz="2000" b="0" u="sng" dirty="0"/>
              <a:t>Forward Frame  CSTS (BB</a:t>
            </a:r>
            <a:r>
              <a:rPr lang="en-US" sz="2000" b="0" dirty="0"/>
              <a:t>):  Advance white book; secure prototype resources; formalize project   -- </a:t>
            </a:r>
            <a:r>
              <a:rPr lang="en-US" sz="2000" dirty="0">
                <a:solidFill>
                  <a:srgbClr val="00B050"/>
                </a:solidFill>
              </a:rPr>
              <a:t>on track </a:t>
            </a:r>
          </a:p>
          <a:p>
            <a:pPr marL="742950" lvl="1" indent="-285750">
              <a:buFontTx/>
              <a:buChar char="-"/>
              <a:defRPr/>
            </a:pPr>
            <a:r>
              <a:rPr lang="en-US" sz="2000" b="0" u="sng" dirty="0"/>
              <a:t>Tracking Data Service (BB</a:t>
            </a:r>
            <a:r>
              <a:rPr lang="en-US" sz="2000" b="0" dirty="0"/>
              <a:t>) :  Advance to Red-1, ready for agency review; develop prototype plan -- </a:t>
            </a:r>
            <a:r>
              <a:rPr lang="en-US" sz="2000" dirty="0">
                <a:solidFill>
                  <a:srgbClr val="00B050"/>
                </a:solidFill>
              </a:rPr>
              <a:t>on track </a:t>
            </a:r>
            <a:endParaRPr lang="en-US" sz="2000" dirty="0">
              <a:solidFill>
                <a:schemeClr val="accent6">
                  <a:lumMod val="60000"/>
                  <a:lumOff val="40000"/>
                </a:schemeClr>
              </a:solidFill>
            </a:endParaRPr>
          </a:p>
          <a:p>
            <a:pPr marL="742950" lvl="1" indent="-285750">
              <a:buFontTx/>
              <a:buChar char="-"/>
              <a:defRPr/>
            </a:pPr>
            <a:r>
              <a:rPr lang="en-US" sz="2000" b="0" u="sng" dirty="0"/>
              <a:t>Guidelines (MB</a:t>
            </a:r>
            <a:r>
              <a:rPr lang="en-US" sz="2000" b="0" dirty="0"/>
              <a:t>): Advance to Red 1 status -- </a:t>
            </a:r>
            <a:r>
              <a:rPr lang="en-US" sz="2000" dirty="0">
                <a:solidFill>
                  <a:srgbClr val="469E6E"/>
                </a:solidFill>
              </a:rPr>
              <a:t>on track </a:t>
            </a:r>
            <a:endParaRPr lang="en-US" sz="2000" b="0" dirty="0">
              <a:solidFill>
                <a:srgbClr val="469E6E"/>
              </a:solidFill>
            </a:endParaRPr>
          </a:p>
          <a:p>
            <a:pPr marL="742950" lvl="1" indent="-285750">
              <a:buFontTx/>
              <a:buChar char="-"/>
              <a:defRPr/>
            </a:pPr>
            <a:r>
              <a:rPr lang="en-US" sz="2000" b="0" u="sng" dirty="0"/>
              <a:t>Concept (GB</a:t>
            </a:r>
            <a:r>
              <a:rPr lang="en-US" sz="2000" b="0" dirty="0"/>
              <a:t>): Advance to AD review level -- </a:t>
            </a:r>
            <a:r>
              <a:rPr lang="en-US" sz="2000" dirty="0">
                <a:solidFill>
                  <a:srgbClr val="00B050"/>
                </a:solidFill>
              </a:rPr>
              <a:t>on track</a:t>
            </a: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dirty="0">
                <a:solidFill>
                  <a:srgbClr val="00B050"/>
                </a:solidFill>
                <a:sym typeface="Wingdings" panose="05000000000000000000" pitchFamily="2" charset="2"/>
              </a:rPr>
              <a:t></a:t>
            </a:r>
            <a:r>
              <a:rPr lang="en-US" sz="2000" b="0" dirty="0">
                <a:sym typeface="Wingdings" panose="05000000000000000000" pitchFamily="2" charset="2"/>
              </a:rPr>
              <a:t> </a:t>
            </a:r>
            <a:r>
              <a:rPr lang="en-US" sz="2000" b="0" dirty="0"/>
              <a:t>Okay (Technical Work) </a:t>
            </a:r>
          </a:p>
          <a:p>
            <a:pPr marL="747713" lvl="1" indent="-290513">
              <a:lnSpc>
                <a:spcPct val="120000"/>
              </a:lnSpc>
              <a:spcBef>
                <a:spcPts val="0"/>
              </a:spcBef>
              <a:buClr>
                <a:srgbClr val="000000"/>
              </a:buClr>
              <a:buSzPct val="95000"/>
              <a:buFont typeface="ArialMT" charset="0"/>
              <a:buChar char="•"/>
            </a:pPr>
            <a:r>
              <a:rPr lang="en-US" sz="2000" b="0" dirty="0"/>
              <a:t>Current WG Chair has indicated stepping done by </a:t>
            </a:r>
            <a:r>
              <a:rPr lang="en-US" sz="2000" b="0" dirty="0" smtClean="0"/>
              <a:t>the end of this year; </a:t>
            </a:r>
            <a:r>
              <a:rPr lang="en-US" sz="2000" b="0" dirty="0"/>
              <a:t>Deputy WG </a:t>
            </a:r>
            <a:r>
              <a:rPr lang="en-US" sz="2000" b="0" dirty="0" smtClean="0"/>
              <a:t>chair will retire in Spring 2018; CMC to be polled for nominees for WG Chairs</a:t>
            </a:r>
            <a:endParaRPr lang="en-US" sz="3200" b="0" dirty="0"/>
          </a:p>
          <a:p>
            <a:pPr>
              <a:lnSpc>
                <a:spcPct val="120000"/>
              </a:lnSpc>
              <a:spcBef>
                <a:spcPts val="0"/>
              </a:spcBef>
              <a:buClr>
                <a:srgbClr val="000000"/>
              </a:buClr>
              <a:buSzPct val="95000"/>
            </a:pPr>
            <a:r>
              <a:rPr lang="en-US" sz="1800" b="0" dirty="0" smtClean="0"/>
              <a:t>Interaction </a:t>
            </a:r>
            <a:r>
              <a:rPr lang="en-US" sz="18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CSSM WG -- Service Control Architecture </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747713" lvl="1" indent="-290513">
              <a:lnSpc>
                <a:spcPct val="120000"/>
              </a:lnSpc>
              <a:spcBef>
                <a:spcPts val="0"/>
              </a:spcBef>
              <a:buClr>
                <a:srgbClr val="000000"/>
              </a:buClr>
              <a:buSzPct val="95000"/>
              <a:buFont typeface="ArialMT" charset="0"/>
              <a:buChar char="•"/>
            </a:pPr>
            <a:r>
              <a:rPr lang="en-US" sz="1900" b="0" dirty="0">
                <a:sym typeface="Wingdings" panose="05000000000000000000" pitchFamily="2" charset="2"/>
              </a:rPr>
              <a:t>There are no standards re proper coding/sync/modulation options for forwarding AOS frames for FF-CSTS (scoped for forward service TC and AOS frames</a:t>
            </a:r>
            <a:r>
              <a:rPr lang="en-US" sz="1900" b="0" dirty="0" smtClean="0">
                <a:sym typeface="Wingdings" panose="05000000000000000000" pitchFamily="2" charset="2"/>
              </a:rPr>
              <a:t>); will agencies being use AOS uplink in the future? If so, which agencies and do they commit to interoperable standard?   </a:t>
            </a:r>
            <a:endParaRPr lang="en-US" sz="1900" b="0" dirty="0">
              <a:sym typeface="Wingdings" panose="05000000000000000000" pitchFamily="2" charset="2"/>
            </a:endParaRPr>
          </a:p>
          <a:p>
            <a:pPr lvl="2">
              <a:lnSpc>
                <a:spcPct val="120000"/>
              </a:lnSpc>
              <a:spcBef>
                <a:spcPts val="0"/>
              </a:spcBef>
              <a:buClr>
                <a:srgbClr val="000000"/>
              </a:buClr>
              <a:buSzPct val="95000"/>
            </a:pPr>
            <a:endParaRPr lang="en-US" sz="1900" b="0" dirty="0"/>
          </a:p>
          <a:p>
            <a:pPr lvl="2">
              <a:lnSpc>
                <a:spcPct val="120000"/>
              </a:lnSpc>
              <a:spcBef>
                <a:spcPts val="0"/>
              </a:spcBef>
              <a:buClr>
                <a:srgbClr val="000000"/>
              </a:buClr>
              <a:buSzPct val="95000"/>
            </a:pP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Tree>
    <p:extLst>
      <p:ext uri="{BB962C8B-B14F-4D97-AF65-F5344CB8AC3E}">
        <p14:creationId xmlns:p14="http://schemas.microsoft.com/office/powerpoint/2010/main" val="4178537926"/>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CSTS WG</a:t>
            </a:r>
            <a:r>
              <a:rPr lang="en-US" sz="2800" b="1" dirty="0" smtClean="0"/>
              <a:t> Executive Summary </a:t>
            </a:r>
            <a:endParaRPr lang="en-US"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TD-CSTS: resolution for agency review </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a:t>Concept: resolution for CESG Poll/publication </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a:t>Guidelines: resolution for agency review </a:t>
            </a:r>
            <a:endParaRPr lang="en-US" sz="2000" b="0" dirty="0" smtClean="0"/>
          </a:p>
          <a:p>
            <a:pPr marL="742950" lvl="1" indent="-285750">
              <a:lnSpc>
                <a:spcPct val="120000"/>
              </a:lnSpc>
              <a:spcBef>
                <a:spcPts val="0"/>
              </a:spcBef>
              <a:buClr>
                <a:srgbClr val="000000"/>
              </a:buClr>
              <a:buSzPct val="95000"/>
              <a:buFont typeface="Arial" panose="020B0604020202020204" pitchFamily="34" charset="0"/>
              <a:buChar char="•"/>
            </a:pPr>
            <a:r>
              <a:rPr lang="en-US" sz="2000" b="0" dirty="0" smtClean="0"/>
              <a:t>FF-CSTS Project Creation </a:t>
            </a:r>
            <a:endParaRPr lang="en-US" sz="20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defTabSz="914400">
              <a:lnSpc>
                <a:spcPct val="120000"/>
              </a:lnSpc>
              <a:spcBef>
                <a:spcPts val="0"/>
              </a:spcBef>
            </a:pPr>
            <a:r>
              <a:rPr lang="en-US" sz="1900" b="0" dirty="0" smtClean="0"/>
              <a:t>Planning (only approved Projects):</a:t>
            </a:r>
          </a:p>
          <a:p>
            <a:pPr defTabSz="914400">
              <a:lnSpc>
                <a:spcPct val="120000"/>
              </a:lnSpc>
              <a:spcBef>
                <a:spcPts val="0"/>
              </a:spcBef>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pic>
        <p:nvPicPr>
          <p:cNvPr id="6" name="Picture 5"/>
          <p:cNvPicPr>
            <a:picLocks noChangeAspect="1"/>
          </p:cNvPicPr>
          <p:nvPr/>
        </p:nvPicPr>
        <p:blipFill>
          <a:blip r:embed="rId3"/>
          <a:stretch>
            <a:fillRect/>
          </a:stretch>
        </p:blipFill>
        <p:spPr>
          <a:xfrm>
            <a:off x="78615" y="3851455"/>
            <a:ext cx="8989558" cy="2080384"/>
          </a:xfrm>
          <a:prstGeom prst="rect">
            <a:avLst/>
          </a:prstGeom>
        </p:spPr>
      </p:pic>
    </p:spTree>
    <p:extLst>
      <p:ext uri="{BB962C8B-B14F-4D97-AF65-F5344CB8AC3E}">
        <p14:creationId xmlns:p14="http://schemas.microsoft.com/office/powerpoint/2010/main" val="45129048"/>
      </p:ext>
    </p:extLst>
  </p:cSld>
  <p:clrMapOvr>
    <a:masterClrMapping/>
  </p:clrMapOvr>
  <p:transition spd="slow"/>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CSSM WG </a:t>
            </a:r>
            <a:r>
              <a:rPr lang="en-US" sz="2800" b="1" dirty="0" smtClean="0"/>
              <a:t> Executive Summary </a:t>
            </a:r>
            <a:endParaRPr lang="en-US" dirty="0"/>
          </a:p>
        </p:txBody>
      </p:sp>
      <p:sp>
        <p:nvSpPr>
          <p:cNvPr id="9" name="AutoShape 2"/>
          <p:cNvSpPr>
            <a:spLocks/>
          </p:cNvSpPr>
          <p:nvPr/>
        </p:nvSpPr>
        <p:spPr bwMode="auto">
          <a:xfrm>
            <a:off x="59441" y="659571"/>
            <a:ext cx="8872537" cy="576502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20000"/>
          </a:bodyPr>
          <a:lstStyle/>
          <a:p>
            <a:pPr defTabSz="914400">
              <a:lnSpc>
                <a:spcPct val="120000"/>
              </a:lnSpc>
              <a:spcBef>
                <a:spcPts val="0"/>
              </a:spcBef>
            </a:pPr>
            <a:r>
              <a:rPr lang="en-US" sz="1900" b="0" dirty="0" smtClean="0"/>
              <a:t>Achievements for this meeting cycle:</a:t>
            </a:r>
            <a:endParaRPr lang="en-US" sz="1900" b="0" i="1" dirty="0" smtClean="0"/>
          </a:p>
          <a:p>
            <a:pPr marL="342900" indent="-342900" defTabSz="914400">
              <a:lnSpc>
                <a:spcPct val="120000"/>
              </a:lnSpc>
              <a:spcBef>
                <a:spcPts val="0"/>
              </a:spcBef>
              <a:buFont typeface="Arial" panose="020B0604020202020204" pitchFamily="34" charset="0"/>
              <a:buChar char="•"/>
            </a:pPr>
            <a:r>
              <a:rPr lang="en-US" sz="1900" b="0" u="sng" dirty="0">
                <a:latin typeface="Arial" pitchFamily="34" charset="0"/>
                <a:cs typeface="Arial" pitchFamily="34" charset="0"/>
                <a:sym typeface="Arial" pitchFamily="34" charset="0"/>
              </a:rPr>
              <a:t>Schedule of Services Book (BB)</a:t>
            </a:r>
            <a:r>
              <a:rPr lang="en-US" sz="1900" b="0" dirty="0">
                <a:latin typeface="Arial" pitchFamily="34" charset="0"/>
                <a:cs typeface="Arial" pitchFamily="34" charset="0"/>
                <a:sym typeface="Arial" pitchFamily="34" charset="0"/>
              </a:rPr>
              <a:t>: Advance to BB Poll; -- partially met; 2</a:t>
            </a:r>
            <a:r>
              <a:rPr lang="en-US" sz="1900" b="0" baseline="30000" dirty="0">
                <a:latin typeface="Arial" pitchFamily="34" charset="0"/>
                <a:cs typeface="Arial" pitchFamily="34" charset="0"/>
                <a:sym typeface="Arial" pitchFamily="34" charset="0"/>
              </a:rPr>
              <a:t>nd</a:t>
            </a:r>
            <a:r>
              <a:rPr lang="en-US" sz="1900" b="0" dirty="0">
                <a:latin typeface="Arial" pitchFamily="34" charset="0"/>
                <a:cs typeface="Arial" pitchFamily="34" charset="0"/>
                <a:sym typeface="Arial" pitchFamily="34" charset="0"/>
              </a:rPr>
              <a:t> Agency review in progress  </a:t>
            </a:r>
          </a:p>
          <a:p>
            <a:pPr marL="342900" indent="-342900" defTabSz="914400">
              <a:lnSpc>
                <a:spcPct val="120000"/>
              </a:lnSpc>
              <a:spcBef>
                <a:spcPts val="0"/>
              </a:spcBef>
              <a:buFont typeface="Arial" panose="020B0604020202020204" pitchFamily="34" charset="0"/>
              <a:buChar char="•"/>
            </a:pPr>
            <a:r>
              <a:rPr lang="en-US" sz="1900" b="0" u="sng" dirty="0">
                <a:latin typeface="Arial" pitchFamily="34" charset="0"/>
                <a:cs typeface="Arial" pitchFamily="34" charset="0"/>
                <a:sym typeface="Arial" pitchFamily="34" charset="0"/>
              </a:rPr>
              <a:t>Planning Information Format (BB)</a:t>
            </a:r>
            <a:r>
              <a:rPr lang="en-US" sz="1900" b="0" dirty="0">
                <a:latin typeface="Arial" pitchFamily="34" charset="0"/>
                <a:cs typeface="Arial" pitchFamily="34" charset="0"/>
                <a:sym typeface="Arial" pitchFamily="34" charset="0"/>
              </a:rPr>
              <a:t>: Advance to Red-1 agency review – partially met; some re-work required </a:t>
            </a:r>
          </a:p>
          <a:p>
            <a:pPr marL="342900" indent="-342900" defTabSz="914400">
              <a:lnSpc>
                <a:spcPct val="120000"/>
              </a:lnSpc>
              <a:spcBef>
                <a:spcPts val="0"/>
              </a:spcBef>
              <a:buFont typeface="Arial" panose="020B0604020202020204" pitchFamily="34" charset="0"/>
              <a:buChar char="•"/>
            </a:pPr>
            <a:r>
              <a:rPr lang="en-US" sz="1900" b="0" u="sng" dirty="0">
                <a:latin typeface="Arial" pitchFamily="34" charset="0"/>
                <a:cs typeface="Arial" pitchFamily="34" charset="0"/>
                <a:sym typeface="Arial" pitchFamily="34" charset="0"/>
              </a:rPr>
              <a:t>Terrestrial Generic File Transfer (BB)</a:t>
            </a:r>
            <a:r>
              <a:rPr lang="en-US" sz="1900" b="0" dirty="0">
                <a:latin typeface="Arial" pitchFamily="34" charset="0"/>
                <a:cs typeface="Arial" pitchFamily="34" charset="0"/>
                <a:sym typeface="Arial" pitchFamily="34" charset="0"/>
              </a:rPr>
              <a:t>:  Determine XFDU usage/incorporation – </a:t>
            </a:r>
            <a:r>
              <a:rPr lang="en-US" sz="1800" dirty="0">
                <a:solidFill>
                  <a:srgbClr val="469E6E"/>
                </a:solidFill>
              </a:rPr>
              <a:t>on track</a:t>
            </a:r>
            <a:r>
              <a:rPr lang="en-US" sz="1900" b="0" dirty="0">
                <a:solidFill>
                  <a:srgbClr val="000000"/>
                </a:solidFill>
                <a:latin typeface="Arial" pitchFamily="34" charset="0"/>
                <a:cs typeface="Arial" pitchFamily="34" charset="0"/>
                <a:sym typeface="Arial" pitchFamily="34" charset="0"/>
              </a:rPr>
              <a:t> </a:t>
            </a:r>
            <a:r>
              <a:rPr lang="en-US" sz="1900" dirty="0">
                <a:solidFill>
                  <a:schemeClr val="accent6">
                    <a:lumMod val="60000"/>
                    <a:lumOff val="40000"/>
                  </a:schemeClr>
                </a:solidFill>
                <a:latin typeface="Arial" pitchFamily="34" charset="0"/>
                <a:cs typeface="Arial" pitchFamily="34" charset="0"/>
                <a:sym typeface="Arial" pitchFamily="34" charset="0"/>
              </a:rPr>
              <a:t> </a:t>
            </a:r>
            <a:r>
              <a:rPr lang="en-US" sz="1900" b="0" dirty="0">
                <a:latin typeface="Arial" pitchFamily="34" charset="0"/>
                <a:cs typeface="Arial" pitchFamily="34" charset="0"/>
                <a:sym typeface="Arial" pitchFamily="34" charset="0"/>
              </a:rPr>
              <a:t>– XFDU plan identified   </a:t>
            </a:r>
          </a:p>
          <a:p>
            <a:pPr marL="342900" indent="-342900" defTabSz="914400">
              <a:lnSpc>
                <a:spcPct val="120000"/>
              </a:lnSpc>
              <a:spcBef>
                <a:spcPts val="0"/>
              </a:spcBef>
              <a:buFont typeface="Arial" panose="020B0604020202020204" pitchFamily="34" charset="0"/>
              <a:buChar char="•"/>
            </a:pPr>
            <a:r>
              <a:rPr lang="en-US" sz="1900" b="0" u="sng" dirty="0">
                <a:latin typeface="Arial" pitchFamily="34" charset="0"/>
                <a:cs typeface="Arial" pitchFamily="34" charset="0"/>
                <a:sym typeface="Arial" pitchFamily="34" charset="0"/>
              </a:rPr>
              <a:t>Service Management Utilization Request Format (BB) </a:t>
            </a:r>
            <a:r>
              <a:rPr lang="en-US" sz="1900" b="0" dirty="0">
                <a:latin typeface="Arial" pitchFamily="34" charset="0"/>
                <a:cs typeface="Arial" pitchFamily="34" charset="0"/>
                <a:sym typeface="Arial" pitchFamily="34" charset="0"/>
              </a:rPr>
              <a:t>: Determine fit re configuration profile and event sequence -- </a:t>
            </a:r>
            <a:r>
              <a:rPr lang="en-US" sz="1800" dirty="0">
                <a:solidFill>
                  <a:srgbClr val="469E6E"/>
                </a:solidFill>
              </a:rPr>
              <a:t>on track</a:t>
            </a:r>
            <a:r>
              <a:rPr lang="en-US" sz="1900" b="0" dirty="0">
                <a:latin typeface="Arial" pitchFamily="34" charset="0"/>
                <a:cs typeface="Arial" pitchFamily="34" charset="0"/>
                <a:sym typeface="Arial" pitchFamily="34" charset="0"/>
              </a:rPr>
              <a:t>   </a:t>
            </a:r>
            <a:endParaRPr lang="en-US" sz="1900" b="0" dirty="0"/>
          </a:p>
          <a:p>
            <a:pPr lvl="1" defTabSz="914400">
              <a:lnSpc>
                <a:spcPct val="120000"/>
              </a:lnSpc>
              <a:spcBef>
                <a:spcPts val="0"/>
              </a:spcBef>
              <a:buSzPct val="95000"/>
            </a:pPr>
            <a:endParaRPr lang="en-US" sz="1900" b="0" dirty="0" smtClean="0"/>
          </a:p>
          <a:p>
            <a:pPr>
              <a:lnSpc>
                <a:spcPct val="120000"/>
              </a:lnSpc>
              <a:spcBef>
                <a:spcPts val="0"/>
              </a:spcBef>
              <a:buSzPct val="95000"/>
            </a:pPr>
            <a:r>
              <a:rPr lang="en-US" sz="1900" b="0" dirty="0" smtClean="0"/>
              <a:t>Working Group 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Okay (Technical Work</a:t>
            </a:r>
            <a:r>
              <a:rPr lang="en-US" sz="1900" b="0" dirty="0" smtClean="0"/>
              <a:t>)</a:t>
            </a:r>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a:t>NAVWG – definition of event  (re Planning Information Format; believed to be finalized now) </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a:t>CSTS – control architecture discussion (Tech note may be needed) </a:t>
            </a:r>
            <a:endParaRPr lang="en-US" sz="2000" b="0" dirty="0" smtClean="0"/>
          </a:p>
          <a:p>
            <a:pPr lvl="1">
              <a:lnSpc>
                <a:spcPct val="120000"/>
              </a:lnSpc>
              <a:spcBef>
                <a:spcPts val="0"/>
              </a:spcBef>
              <a:buClr>
                <a:srgbClr val="000000"/>
              </a:buClr>
              <a:buSzPct val="95000"/>
            </a:pPr>
            <a:endParaRPr lang="en-US" sz="2000" b="0" dirty="0"/>
          </a:p>
          <a:p>
            <a:pPr>
              <a:lnSpc>
                <a:spcPct val="120000"/>
              </a:lnSpc>
              <a:spcBef>
                <a:spcPts val="0"/>
              </a:spcBef>
              <a:buClr>
                <a:srgbClr val="000000"/>
              </a:buClr>
              <a:buSzPct val="95000"/>
            </a:pPr>
            <a:r>
              <a:rPr lang="en-US" sz="1800" b="0" dirty="0" smtClean="0"/>
              <a:t>Problems </a:t>
            </a:r>
            <a:r>
              <a:rPr lang="en-US" sz="1800" b="0" dirty="0"/>
              <a:t>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PIF  -- Studying structuring; related to planning to support scheduling vs expression of wider ranging set of events; actions in progress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Tree>
    <p:extLst>
      <p:ext uri="{BB962C8B-B14F-4D97-AF65-F5344CB8AC3E}">
        <p14:creationId xmlns:p14="http://schemas.microsoft.com/office/powerpoint/2010/main" val="1159268088"/>
      </p:ext>
    </p:extLst>
  </p:cSld>
  <p:clrMapOvr>
    <a:masterClrMapping/>
  </p:clrMapOvr>
  <p:transition spd="slow"/>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a:t>
            </a:r>
            <a:r>
              <a:rPr lang="en-US" sz="2800" dirty="0"/>
              <a:t> </a:t>
            </a:r>
            <a:r>
              <a:rPr lang="en-US" sz="2800" dirty="0" smtClean="0"/>
              <a:t>CSSM WG</a:t>
            </a:r>
            <a:r>
              <a:rPr lang="en-US" sz="2800" b="1" dirty="0" smtClean="0"/>
              <a:t> Executive Summary </a:t>
            </a:r>
            <a:endParaRPr lang="en-US" dirty="0"/>
          </a:p>
        </p:txBody>
      </p:sp>
      <p:sp>
        <p:nvSpPr>
          <p:cNvPr id="9"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628650" lvl="1" indent="-171450">
              <a:lnSpc>
                <a:spcPct val="120000"/>
              </a:lnSpc>
              <a:spcBef>
                <a:spcPts val="0"/>
              </a:spcBef>
              <a:buClr>
                <a:srgbClr val="000000"/>
              </a:buClr>
              <a:buSzPct val="95000"/>
              <a:buFont typeface="Arial" panose="020B0604020202020204" pitchFamily="34" charset="0"/>
              <a:buChar char="•"/>
            </a:pPr>
            <a:r>
              <a:rPr lang="en-US" sz="2000" b="0" dirty="0" smtClean="0"/>
              <a:t>Publication </a:t>
            </a:r>
            <a:r>
              <a:rPr lang="en-US" sz="2000" b="0" dirty="0"/>
              <a:t>of Simple Schedule Format</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a:t>Silver status for SM B-1 (910.11) + related concept book </a:t>
            </a:r>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pic>
        <p:nvPicPr>
          <p:cNvPr id="6" name="Picture 5"/>
          <p:cNvPicPr>
            <a:picLocks noChangeAspect="1"/>
          </p:cNvPicPr>
          <p:nvPr/>
        </p:nvPicPr>
        <p:blipFill>
          <a:blip r:embed="rId3"/>
          <a:stretch>
            <a:fillRect/>
          </a:stretch>
        </p:blipFill>
        <p:spPr>
          <a:xfrm>
            <a:off x="95531" y="2968140"/>
            <a:ext cx="8645698" cy="3076880"/>
          </a:xfrm>
          <a:prstGeom prst="rect">
            <a:avLst/>
          </a:prstGeom>
        </p:spPr>
      </p:pic>
    </p:spTree>
    <p:extLst>
      <p:ext uri="{BB962C8B-B14F-4D97-AF65-F5344CB8AC3E}">
        <p14:creationId xmlns:p14="http://schemas.microsoft.com/office/powerpoint/2010/main" val="4254278920"/>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7458" name="Rectangle 2"/>
          <p:cNvSpPr>
            <a:spLocks noGrp="1" noChangeArrowheads="1"/>
          </p:cNvSpPr>
          <p:nvPr>
            <p:ph type="title" idx="4294967295"/>
          </p:nvPr>
        </p:nvSpPr>
        <p:spPr bwMode="auto">
          <a:xfrm>
            <a:off x="1024150" y="87765"/>
            <a:ext cx="7772400" cy="838200"/>
          </a:xfrm>
          <a:prstGeom prst="rect">
            <a:avLst/>
          </a:prstGeom>
          <a:ln>
            <a:miter lim="800000"/>
            <a:headEnd/>
            <a:tailEnd/>
          </a:ln>
        </p:spPr>
        <p:txBody>
          <a:bodyPr/>
          <a:lstStyle/>
          <a:p>
            <a:pPr>
              <a:defRPr/>
            </a:pPr>
            <a:r>
              <a:rPr lang="en-US" sz="2800" dirty="0" smtClean="0">
                <a:solidFill>
                  <a:schemeClr val="tx1"/>
                </a:solidFill>
              </a:rPr>
              <a:t>CESG Organization + E2E Overview  </a:t>
            </a:r>
            <a:endParaRPr lang="de-DE" sz="2800" dirty="0">
              <a:solidFill>
                <a:schemeClr val="tx1"/>
              </a:solidFill>
            </a:endParaRPr>
          </a:p>
        </p:txBody>
      </p:sp>
      <p:pic>
        <p:nvPicPr>
          <p:cNvPr id="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 y="804863"/>
            <a:ext cx="9062352" cy="5519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62200" y="6238875"/>
            <a:ext cx="44196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07665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 </a:t>
            </a:r>
            <a:r>
              <a:rPr lang="en-US" sz="2800" b="1" dirty="0" smtClean="0"/>
              <a:t> Approved Project Status </a:t>
            </a:r>
            <a:endParaRPr lang="en-US" dirty="0"/>
          </a:p>
        </p:txBody>
      </p:sp>
      <p:pic>
        <p:nvPicPr>
          <p:cNvPr id="7" name="Picture 6"/>
          <p:cNvPicPr>
            <a:picLocks noChangeAspect="1"/>
          </p:cNvPicPr>
          <p:nvPr/>
        </p:nvPicPr>
        <p:blipFill>
          <a:blip r:embed="rId3"/>
          <a:stretch>
            <a:fillRect/>
          </a:stretch>
        </p:blipFill>
        <p:spPr>
          <a:xfrm>
            <a:off x="219663" y="1124700"/>
            <a:ext cx="8625754" cy="2070125"/>
          </a:xfrm>
          <a:prstGeom prst="rect">
            <a:avLst/>
          </a:prstGeom>
        </p:spPr>
      </p:pic>
      <p:pic>
        <p:nvPicPr>
          <p:cNvPr id="8" name="Picture 7"/>
          <p:cNvPicPr>
            <a:picLocks noChangeAspect="1"/>
          </p:cNvPicPr>
          <p:nvPr/>
        </p:nvPicPr>
        <p:blipFill>
          <a:blip r:embed="rId4"/>
          <a:stretch>
            <a:fillRect/>
          </a:stretch>
        </p:blipFill>
        <p:spPr>
          <a:xfrm>
            <a:off x="219663" y="3429000"/>
            <a:ext cx="8625754" cy="2776347"/>
          </a:xfrm>
          <a:prstGeom prst="rect">
            <a:avLst/>
          </a:prstGeom>
        </p:spPr>
      </p:pic>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 </a:t>
            </a:r>
            <a:r>
              <a:rPr lang="en-US" sz="2800" b="1" dirty="0" smtClean="0"/>
              <a:t>Upcoming New Work Items</a:t>
            </a:r>
          </a:p>
        </p:txBody>
      </p:sp>
      <p:pic>
        <p:nvPicPr>
          <p:cNvPr id="3" name="Picture 2"/>
          <p:cNvPicPr>
            <a:picLocks noChangeAspect="1"/>
          </p:cNvPicPr>
          <p:nvPr/>
        </p:nvPicPr>
        <p:blipFill>
          <a:blip r:embed="rId3"/>
          <a:stretch>
            <a:fillRect/>
          </a:stretch>
        </p:blipFill>
        <p:spPr>
          <a:xfrm>
            <a:off x="117020" y="1316725"/>
            <a:ext cx="8948365" cy="3412386"/>
          </a:xfrm>
          <a:prstGeom prst="rect">
            <a:avLst/>
          </a:prstGeom>
        </p:spPr>
      </p:pic>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AutoShape 3"/>
          <p:cNvSpPr>
            <a:spLocks/>
          </p:cNvSpPr>
          <p:nvPr/>
        </p:nvSpPr>
        <p:spPr bwMode="auto">
          <a:xfrm>
            <a:off x="1038740"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a:t>
            </a:r>
            <a:r>
              <a:rPr lang="en-US" sz="2800" dirty="0" smtClean="0"/>
              <a:t>Planned Resolution Summary</a:t>
            </a:r>
            <a:r>
              <a:rPr lang="en-US" sz="2800" b="1" dirty="0" smtClean="0"/>
              <a:t> </a:t>
            </a:r>
            <a:endParaRPr lang="en-US" dirty="0"/>
          </a:p>
        </p:txBody>
      </p:sp>
      <p:sp>
        <p:nvSpPr>
          <p:cNvPr id="6" name="AutoShape 2"/>
          <p:cNvSpPr>
            <a:spLocks/>
          </p:cNvSpPr>
          <p:nvPr/>
        </p:nvSpPr>
        <p:spPr bwMode="auto">
          <a:xfrm>
            <a:off x="154443" y="1739180"/>
            <a:ext cx="8872537" cy="46854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CSTS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Resolution 1: </a:t>
            </a:r>
            <a:r>
              <a:rPr lang="en-US" sz="1900" b="0" dirty="0"/>
              <a:t>Agency R1 Review – TD-CSTS </a:t>
            </a:r>
            <a:endParaRPr lang="en-US" sz="1900" b="0" dirty="0" smtClean="0"/>
          </a:p>
          <a:p>
            <a:pPr marL="747713" lvl="1" indent="-290513">
              <a:lnSpc>
                <a:spcPct val="120000"/>
              </a:lnSpc>
              <a:spcBef>
                <a:spcPts val="0"/>
              </a:spcBef>
              <a:buClr>
                <a:srgbClr val="000000"/>
              </a:buClr>
              <a:buSzPct val="95000"/>
              <a:buFont typeface="ArialMT" charset="0"/>
              <a:buChar char="•"/>
            </a:pPr>
            <a:r>
              <a:rPr lang="en-US" sz="1900" b="0" dirty="0" smtClean="0"/>
              <a:t>Resolution 2</a:t>
            </a:r>
            <a:r>
              <a:rPr lang="en-US" sz="1900" b="0" dirty="0"/>
              <a:t>: </a:t>
            </a:r>
            <a:r>
              <a:rPr lang="en-US" sz="1900" b="0" dirty="0" smtClean="0"/>
              <a:t>CESG poll – Concept Book </a:t>
            </a:r>
          </a:p>
          <a:p>
            <a:pPr marL="747713" lvl="1" indent="-290513">
              <a:lnSpc>
                <a:spcPct val="120000"/>
              </a:lnSpc>
              <a:spcBef>
                <a:spcPts val="0"/>
              </a:spcBef>
              <a:buClr>
                <a:srgbClr val="000000"/>
              </a:buClr>
              <a:buSzPct val="95000"/>
              <a:buFont typeface="ArialMT" charset="0"/>
              <a:buChar char="•"/>
            </a:pPr>
            <a:r>
              <a:rPr lang="en-US" sz="1900" b="0" dirty="0" smtClean="0"/>
              <a:t>Resolution 3: Project creation – FF-CSTS </a:t>
            </a:r>
          </a:p>
          <a:p>
            <a:pPr marL="747713" lvl="1" indent="-290513">
              <a:lnSpc>
                <a:spcPct val="120000"/>
              </a:lnSpc>
              <a:spcBef>
                <a:spcPts val="0"/>
              </a:spcBef>
              <a:buClr>
                <a:srgbClr val="000000"/>
              </a:buClr>
              <a:buSzPct val="95000"/>
              <a:buFont typeface="ArialMT" charset="0"/>
              <a:buChar char="•"/>
            </a:pPr>
            <a:r>
              <a:rPr lang="en-US" sz="1900" b="0" dirty="0" smtClean="0"/>
              <a:t>Resolution 4: Agency R1 Review – Guidelines Book</a:t>
            </a:r>
          </a:p>
          <a:p>
            <a:pPr marL="747713" lvl="1" indent="-290513">
              <a:lnSpc>
                <a:spcPct val="120000"/>
              </a:lnSpc>
              <a:spcBef>
                <a:spcPts val="0"/>
              </a:spcBef>
              <a:buClr>
                <a:srgbClr val="000000"/>
              </a:buClr>
              <a:buSzPct val="95000"/>
              <a:buFont typeface="ArialMT" charset="0"/>
              <a:buChar char="•"/>
            </a:pPr>
            <a:r>
              <a:rPr lang="en-US" sz="1900" b="0" dirty="0" smtClean="0"/>
              <a:t>Resolution 5: Update Experimental Book – EFCLTU </a:t>
            </a:r>
          </a:p>
          <a:p>
            <a:pPr defTabSz="914400">
              <a:lnSpc>
                <a:spcPct val="120000"/>
              </a:lnSpc>
              <a:spcBef>
                <a:spcPts val="0"/>
              </a:spcBef>
            </a:pPr>
            <a:r>
              <a:rPr lang="en-US" sz="1900" b="0" dirty="0" smtClean="0"/>
              <a:t>CSSM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Resolution </a:t>
            </a:r>
            <a:r>
              <a:rPr lang="en-US" sz="1900" b="0" dirty="0" smtClean="0"/>
              <a:t>1</a:t>
            </a:r>
            <a:r>
              <a:rPr lang="en-US" sz="1900" b="0" dirty="0"/>
              <a:t>: </a:t>
            </a:r>
            <a:r>
              <a:rPr lang="en-US" sz="1900" b="0" dirty="0" smtClean="0"/>
              <a:t>CESG/CMC BB Publication – Simple Schedule </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Resolution 2</a:t>
            </a:r>
            <a:r>
              <a:rPr lang="en-US" sz="1900" b="0" dirty="0"/>
              <a:t>: </a:t>
            </a:r>
            <a:r>
              <a:rPr lang="en-US" sz="1900" b="0" dirty="0" smtClean="0"/>
              <a:t>Silver Status for SM B-1 (910.11-B-1) + Concept (914.1-G-1)</a:t>
            </a:r>
          </a:p>
          <a:p>
            <a:pPr marL="747713" lvl="1" indent="-290513">
              <a:lnSpc>
                <a:spcPct val="120000"/>
              </a:lnSpc>
              <a:spcBef>
                <a:spcPts val="0"/>
              </a:spcBef>
              <a:buClr>
                <a:srgbClr val="000000"/>
              </a:buClr>
              <a:buSzPct val="95000"/>
              <a:buFont typeface="ArialMT" charset="0"/>
              <a:buChar char="•"/>
            </a:pPr>
            <a:r>
              <a:rPr lang="en-US" sz="1900" b="0" dirty="0" smtClean="0"/>
              <a:t>Resolution 3: Project creation – Service Package Result  </a:t>
            </a:r>
          </a:p>
          <a:p>
            <a:pPr lvl="1">
              <a:lnSpc>
                <a:spcPct val="120000"/>
              </a:lnSpc>
              <a:spcBef>
                <a:spcPts val="0"/>
              </a:spcBef>
              <a:buClr>
                <a:srgbClr val="000000"/>
              </a:buClr>
              <a:buSzPct val="95000"/>
            </a:pPr>
            <a:endParaRPr lang="en-US" sz="1900" b="0" dirty="0" smtClean="0"/>
          </a:p>
          <a:p>
            <a:pPr lvl="1">
              <a:lnSpc>
                <a:spcPct val="120000"/>
              </a:lnSpc>
              <a:spcBef>
                <a:spcPts val="0"/>
              </a:spcBef>
              <a:buClr>
                <a:srgbClr val="000000"/>
              </a:buClr>
              <a:buSzPct val="95000"/>
            </a:pP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a:t>The IOAG Svc Catalog 1 [FWD|RTN][CFPD|PACKET] File services are more than just application of TGFT; they will require full service specs with things like radiation instruction times, management for replacement of file to be radiated, etc.  Is this what we want ?  </a:t>
            </a:r>
            <a:endParaRPr lang="en-US" sz="1800" b="0" dirty="0">
              <a:solidFill>
                <a:srgbClr val="000000"/>
              </a:solidFill>
            </a:endParaRPr>
          </a:p>
          <a:p>
            <a:pPr lvl="1">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CSS Area</a:t>
            </a:r>
            <a:r>
              <a:rPr lang="en-US" sz="2800" b="1" dirty="0" smtClean="0"/>
              <a:t>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815882"/>
          </a:xfrm>
          <a:prstGeom prst="rect">
            <a:avLst/>
          </a:prstGeom>
          <a:noFill/>
        </p:spPr>
        <p:txBody>
          <a:bodyPr wrap="square" rtlCol="0">
            <a:spAutoFit/>
          </a:bodyPr>
          <a:lstStyle/>
          <a:p>
            <a:r>
              <a:rPr lang="en-US" sz="2800" dirty="0"/>
              <a:t>Space Internetworking Services</a:t>
            </a:r>
          </a:p>
          <a:p>
            <a:r>
              <a:rPr lang="en-US" sz="2800" dirty="0"/>
              <a:t>Area Report</a:t>
            </a:r>
          </a:p>
          <a:p>
            <a:endParaRPr lang="en-US" sz="2800" dirty="0"/>
          </a:p>
          <a:p>
            <a:r>
              <a:rPr lang="en-US" sz="1400" b="0" dirty="0"/>
              <a:t>Scott Burleigh (Area Chair)</a:t>
            </a:r>
          </a:p>
          <a:p>
            <a:r>
              <a:rPr lang="en-US" sz="1400" b="0" dirty="0"/>
              <a:t>Tomaso de Cola (Area Deputy Chair)</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 </a:t>
            </a:r>
            <a:r>
              <a:rPr lang="en-US" sz="2800" b="1" dirty="0" smtClean="0"/>
              <a:t>Area Meeting </a:t>
            </a:r>
            <a:r>
              <a:rPr lang="en-US" sz="2800" b="1" dirty="0"/>
              <a:t>Demographics</a:t>
            </a:r>
            <a:endParaRPr lang="en-US"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4194359"/>
              </p:ext>
            </p:extLst>
          </p:nvPr>
        </p:nvGraphicFramePr>
        <p:xfrm>
          <a:off x="457200" y="705879"/>
          <a:ext cx="8382000" cy="5411471"/>
        </p:xfrm>
        <a:graphic>
          <a:graphicData uri="http://schemas.openxmlformats.org/drawingml/2006/table">
            <a:tbl>
              <a:tblPr/>
              <a:tblGrid>
                <a:gridCol w="1524000">
                  <a:extLst>
                    <a:ext uri="{9D8B030D-6E8A-4147-A177-3AD203B41FA5}">
                      <a16:colId xmlns:a16="http://schemas.microsoft.com/office/drawing/2014/main" xmlns="" val="20000"/>
                    </a:ext>
                  </a:extLst>
                </a:gridCol>
                <a:gridCol w="990600">
                  <a:extLst>
                    <a:ext uri="{9D8B030D-6E8A-4147-A177-3AD203B41FA5}">
                      <a16:colId xmlns:a16="http://schemas.microsoft.com/office/drawing/2014/main" xmlns="" val="20001"/>
                    </a:ext>
                  </a:extLst>
                </a:gridCol>
                <a:gridCol w="1371600">
                  <a:extLst>
                    <a:ext uri="{9D8B030D-6E8A-4147-A177-3AD203B41FA5}">
                      <a16:colId xmlns:a16="http://schemas.microsoft.com/office/drawing/2014/main" xmlns="" val="20002"/>
                    </a:ext>
                  </a:extLst>
                </a:gridCol>
                <a:gridCol w="1066800">
                  <a:extLst>
                    <a:ext uri="{9D8B030D-6E8A-4147-A177-3AD203B41FA5}">
                      <a16:colId xmlns:a16="http://schemas.microsoft.com/office/drawing/2014/main" xmlns="" val="20003"/>
                    </a:ext>
                  </a:extLst>
                </a:gridCol>
                <a:gridCol w="914400">
                  <a:extLst>
                    <a:ext uri="{9D8B030D-6E8A-4147-A177-3AD203B41FA5}">
                      <a16:colId xmlns:a16="http://schemas.microsoft.com/office/drawing/2014/main" xmlns="" val="20004"/>
                    </a:ext>
                  </a:extLst>
                </a:gridCol>
                <a:gridCol w="1396610">
                  <a:extLst>
                    <a:ext uri="{9D8B030D-6E8A-4147-A177-3AD203B41FA5}">
                      <a16:colId xmlns:a16="http://schemas.microsoft.com/office/drawing/2014/main" xmlns="" val="20005"/>
                    </a:ext>
                  </a:extLst>
                </a:gridCol>
                <a:gridCol w="1117990">
                  <a:extLst>
                    <a:ext uri="{9D8B030D-6E8A-4147-A177-3AD203B41FA5}">
                      <a16:colId xmlns:a16="http://schemas.microsoft.com/office/drawing/2014/main" xmlns="" val="20006"/>
                    </a:ext>
                  </a:extLst>
                </a:gridCol>
              </a:tblGrid>
              <a:tr h="366713">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defRPr/>
                      </a:pPr>
                      <a:r>
                        <a:rPr kumimoji="0" lang="en-US" altLang="en-US" sz="1400" b="1" i="0" u="none" strike="noStrike" cap="none" normalizeH="0" baseline="0" dirty="0">
                          <a:ln>
                            <a:noFill/>
                          </a:ln>
                          <a:solidFill>
                            <a:srgbClr val="000000"/>
                          </a:solidFill>
                          <a:effectLst/>
                          <a:latin typeface="Arial" charset="0"/>
                          <a:ea typeface="Arial" charset="0"/>
                          <a:cs typeface="Arial" charset="0"/>
                        </a:rPr>
                        <a:t>CFDP Revisions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Voice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MIA/DTN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DTN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DTN Interop</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xmlns="" val="10000"/>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ASI</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1"/>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CNES</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2"/>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CNSA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3"/>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CSA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4"/>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DLR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5"/>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ESA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6"/>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INPE</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7"/>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JAXA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08"/>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NASA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9</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09"/>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RFSA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10"/>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UKSA</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11"/>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Other</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12"/>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TOTAL</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17</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21</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18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13"/>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14"/>
                  </a:ext>
                </a:extLst>
              </a:tr>
              <a:tr h="273050">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000" b="0" i="0" u="none" strike="noStrike" cap="none" normalizeH="0" baseline="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endParaRPr kumimoji="0" lang="en-US" altLang="en-US" sz="10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15"/>
                  </a:ext>
                </a:extLst>
              </a:tr>
              <a:tr h="439738">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Meeting Duration</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2</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8</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4</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AEEFF"/>
                    </a:solidFill>
                  </a:tcPr>
                </a:tc>
                <a:extLst>
                  <a:ext uri="{0D108BD9-81ED-4DB2-BD59-A6C34878D82A}">
                    <a16:rowId xmlns:a16="http://schemas.microsoft.com/office/drawing/2014/main" xmlns="" val="10016"/>
                  </a:ext>
                </a:extLst>
              </a:tr>
              <a:tr h="439738">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a:ln>
                            <a:noFill/>
                          </a:ln>
                          <a:solidFill>
                            <a:srgbClr val="000000"/>
                          </a:solidFill>
                          <a:effectLst/>
                          <a:latin typeface="Arial" charset="0"/>
                          <a:ea typeface="Arial" charset="0"/>
                          <a:cs typeface="Arial" charset="0"/>
                        </a:rPr>
                        <a:t>Agency Diversity</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3</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5</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n-US" altLang="en-US" sz="1400" b="1" i="0" u="none" strike="noStrike" cap="none" normalizeH="0" baseline="0" dirty="0">
                          <a:ln>
                            <a:noFill/>
                          </a:ln>
                          <a:solidFill>
                            <a:srgbClr val="000000"/>
                          </a:solidFill>
                          <a:effectLst/>
                          <a:latin typeface="Arial" charset="0"/>
                          <a:ea typeface="Arial" charset="0"/>
                          <a:cs typeface="Arial" charset="0"/>
                        </a:rPr>
                        <a:t>6</a:t>
                      </a: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tc>
                  <a:txBody>
                    <a:bodyPr/>
                    <a:lstStyle>
                      <a:lvl1pPr>
                        <a:lnSpc>
                          <a:spcPct val="80000"/>
                        </a:lnSpc>
                        <a:spcBef>
                          <a:spcPct val="10000"/>
                        </a:spcBef>
                        <a:spcAft>
                          <a:spcPct val="10000"/>
                        </a:spcAft>
                        <a:buSzPct val="125000"/>
                        <a:defRPr sz="2100" b="1">
                          <a:solidFill>
                            <a:schemeClr val="tx1"/>
                          </a:solidFill>
                          <a:latin typeface="Arial" charset="0"/>
                        </a:defRPr>
                      </a:lvl1pPr>
                      <a:lvl2pPr marL="742950" indent="-285750">
                        <a:lnSpc>
                          <a:spcPct val="80000"/>
                        </a:lnSpc>
                        <a:spcBef>
                          <a:spcPct val="10000"/>
                        </a:spcBef>
                        <a:spcAft>
                          <a:spcPct val="10000"/>
                        </a:spcAft>
                        <a:buSzPct val="125000"/>
                        <a:defRPr sz="2000" b="1">
                          <a:solidFill>
                            <a:schemeClr val="tx1"/>
                          </a:solidFill>
                          <a:latin typeface="Arial" charset="0"/>
                        </a:defRPr>
                      </a:lvl2pPr>
                      <a:lvl3pPr marL="1143000" indent="-228600">
                        <a:lnSpc>
                          <a:spcPct val="80000"/>
                        </a:lnSpc>
                        <a:spcBef>
                          <a:spcPct val="10000"/>
                        </a:spcBef>
                        <a:spcAft>
                          <a:spcPct val="10000"/>
                        </a:spcAft>
                        <a:buSzPct val="125000"/>
                        <a:defRPr sz="1600" b="1">
                          <a:solidFill>
                            <a:schemeClr val="tx1"/>
                          </a:solidFill>
                          <a:latin typeface="Arial" charset="0"/>
                        </a:defRPr>
                      </a:lvl3pPr>
                      <a:lvl4pPr marL="1600200" indent="-228600">
                        <a:lnSpc>
                          <a:spcPct val="80000"/>
                        </a:lnSpc>
                        <a:spcBef>
                          <a:spcPct val="10000"/>
                        </a:spcBef>
                        <a:spcAft>
                          <a:spcPct val="10000"/>
                        </a:spcAft>
                        <a:buSzPct val="125000"/>
                        <a:defRPr sz="1600" b="1">
                          <a:solidFill>
                            <a:schemeClr val="tx1"/>
                          </a:solidFill>
                          <a:latin typeface="Arial" charset="0"/>
                        </a:defRPr>
                      </a:lvl4pPr>
                      <a:lvl5pPr marL="2057400" indent="-228600">
                        <a:lnSpc>
                          <a:spcPct val="80000"/>
                        </a:lnSpc>
                        <a:spcBef>
                          <a:spcPct val="10000"/>
                        </a:spcBef>
                        <a:spcAft>
                          <a:spcPct val="10000"/>
                        </a:spcAft>
                        <a:buSzPct val="125000"/>
                        <a:defRPr sz="1600" b="1">
                          <a:solidFill>
                            <a:schemeClr val="tx1"/>
                          </a:solidFill>
                          <a:latin typeface="Arial" charset="0"/>
                        </a:defRPr>
                      </a:lvl5pPr>
                      <a:lvl6pPr marL="2514600" indent="-228600" eaLnBrk="0" fontAlgn="base" hangingPunct="0">
                        <a:lnSpc>
                          <a:spcPct val="80000"/>
                        </a:lnSpc>
                        <a:spcBef>
                          <a:spcPct val="10000"/>
                        </a:spcBef>
                        <a:spcAft>
                          <a:spcPct val="10000"/>
                        </a:spcAft>
                        <a:buSzPct val="125000"/>
                        <a:defRPr sz="1600" b="1">
                          <a:solidFill>
                            <a:schemeClr val="tx1"/>
                          </a:solidFill>
                          <a:latin typeface="Arial" charset="0"/>
                        </a:defRPr>
                      </a:lvl6pPr>
                      <a:lvl7pPr marL="2971800" indent="-228600" eaLnBrk="0" fontAlgn="base" hangingPunct="0">
                        <a:lnSpc>
                          <a:spcPct val="80000"/>
                        </a:lnSpc>
                        <a:spcBef>
                          <a:spcPct val="10000"/>
                        </a:spcBef>
                        <a:spcAft>
                          <a:spcPct val="10000"/>
                        </a:spcAft>
                        <a:buSzPct val="125000"/>
                        <a:defRPr sz="1600" b="1">
                          <a:solidFill>
                            <a:schemeClr val="tx1"/>
                          </a:solidFill>
                          <a:latin typeface="Arial" charset="0"/>
                        </a:defRPr>
                      </a:lvl7pPr>
                      <a:lvl8pPr marL="3429000" indent="-228600" eaLnBrk="0" fontAlgn="base" hangingPunct="0">
                        <a:lnSpc>
                          <a:spcPct val="80000"/>
                        </a:lnSpc>
                        <a:spcBef>
                          <a:spcPct val="10000"/>
                        </a:spcBef>
                        <a:spcAft>
                          <a:spcPct val="10000"/>
                        </a:spcAft>
                        <a:buSzPct val="125000"/>
                        <a:defRPr sz="1600" b="1">
                          <a:solidFill>
                            <a:schemeClr val="tx1"/>
                          </a:solidFill>
                          <a:latin typeface="Arial" charset="0"/>
                        </a:defRPr>
                      </a:lvl8pPr>
                      <a:lvl9pPr marL="3886200" indent="-228600" eaLnBrk="0" fontAlgn="base" hangingPunct="0">
                        <a:lnSpc>
                          <a:spcPct val="80000"/>
                        </a:lnSpc>
                        <a:spcBef>
                          <a:spcPct val="10000"/>
                        </a:spcBef>
                        <a:spcAft>
                          <a:spcPct val="10000"/>
                        </a:spcAft>
                        <a:buSzPct val="125000"/>
                        <a:defRPr sz="1600" b="1">
                          <a:solidFill>
                            <a:schemeClr val="tx1"/>
                          </a:solidFill>
                          <a:latin typeface="Arial" charset="0"/>
                        </a:defRPr>
                      </a:lvl9pPr>
                    </a:lstStyle>
                    <a:p>
                      <a:pPr marL="0" marR="0" lvl="0" indent="0" algn="ctr" defTabSz="914400" rtl="0" eaLnBrk="1" fontAlgn="b" latinLnBrk="0" hangingPunct="1">
                        <a:lnSpc>
                          <a:spcPct val="100000"/>
                        </a:lnSpc>
                        <a:spcBef>
                          <a:spcPct val="0"/>
                        </a:spcBef>
                        <a:spcAft>
                          <a:spcPct val="0"/>
                        </a:spcAft>
                        <a:buClrTx/>
                        <a:buSzTx/>
                        <a:buFontTx/>
                        <a:buNone/>
                        <a:tabLst/>
                      </a:pPr>
                      <a:endParaRPr kumimoji="0" lang="en-US" altLang="en-US" sz="1400" b="1" i="0" u="none" strike="noStrike" cap="none" normalizeH="0" baseline="0" dirty="0">
                        <a:ln>
                          <a:noFill/>
                        </a:ln>
                        <a:solidFill>
                          <a:srgbClr val="000000"/>
                        </a:solidFill>
                        <a:effectLst/>
                        <a:latin typeface="Arial" charset="0"/>
                        <a:ea typeface="Arial" charset="0"/>
                        <a:cs typeface="Arial" charset="0"/>
                      </a:endParaRPr>
                    </a:p>
                  </a:txBody>
                  <a:tcPr marL="9525" marR="9525" marT="9525" marB="0"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2DBFE"/>
                    </a:solidFill>
                  </a:tcPr>
                </a:tc>
                <a:extLst>
                  <a:ext uri="{0D108BD9-81ED-4DB2-BD59-A6C34878D82A}">
                    <a16:rowId xmlns:a16="http://schemas.microsoft.com/office/drawing/2014/main" xmlns="" val="10017"/>
                  </a:ext>
                </a:extLst>
              </a:tr>
            </a:tbl>
          </a:graphicData>
        </a:graphic>
      </p:graphicFrame>
    </p:spTree>
    <p:extLst>
      <p:ext uri="{BB962C8B-B14F-4D97-AF65-F5344CB8AC3E}">
        <p14:creationId xmlns:p14="http://schemas.microsoft.com/office/powerpoint/2010/main" val="605682091"/>
      </p:ext>
    </p:extLst>
  </p:cSld>
  <p:clrMapOvr>
    <a:masterClrMapping/>
  </p:clrMapOvr>
  <p:transition spd="slow"/>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66384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a:t>CFDP Revisions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Discussed possible resolution of interoperability testing resources issue.</a:t>
            </a:r>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Cannot begin interoperability testing until a second implementation has been developed.</a:t>
            </a:r>
          </a:p>
          <a:p>
            <a:pPr defTabSz="914400">
              <a:lnSpc>
                <a:spcPct val="120000"/>
              </a:lnSpc>
              <a:spcBef>
                <a:spcPts val="0"/>
              </a:spcBef>
            </a:pPr>
            <a:r>
              <a:rPr lang="en-US" sz="1900" b="0" dirty="0"/>
              <a:t>Voice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Resolved all RIDs against Red Book, ready to submit to CMC for publication</a:t>
            </a:r>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None</a:t>
            </a:r>
          </a:p>
          <a:p>
            <a:pPr defTabSz="914400">
              <a:lnSpc>
                <a:spcPct val="120000"/>
              </a:lnSpc>
              <a:spcBef>
                <a:spcPts val="0"/>
              </a:spcBef>
            </a:pPr>
            <a:r>
              <a:rPr lang="en-US" sz="1900" b="0" dirty="0"/>
              <a:t>Motion Imagery Applications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Reviewed and approved updated text for Green Book</a:t>
            </a:r>
          </a:p>
          <a:p>
            <a:pPr marL="1204913" lvl="2" indent="-290513">
              <a:lnSpc>
                <a:spcPct val="120000"/>
              </a:lnSpc>
              <a:spcBef>
                <a:spcPts val="0"/>
              </a:spcBef>
              <a:buClr>
                <a:srgbClr val="000000"/>
              </a:buClr>
              <a:buSzPct val="95000"/>
              <a:buFont typeface="ArialMT" charset="0"/>
              <a:buChar char="•"/>
            </a:pPr>
            <a:r>
              <a:rPr lang="en-US" sz="1900" b="0" dirty="0"/>
              <a:t>Identified potential need for RTP Configuration Protocol Blue Book</a:t>
            </a:r>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None</a:t>
            </a:r>
          </a:p>
          <a:p>
            <a:pPr defTabSz="914400">
              <a:lnSpc>
                <a:spcPct val="120000"/>
              </a:lnSpc>
              <a:spcBef>
                <a:spcPts val="0"/>
              </a:spcBef>
            </a:pPr>
            <a:r>
              <a:rPr lang="en-US" sz="1900" b="0" dirty="0"/>
              <a:t>Delay-Tolerant Networking 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Reviewed BP Security draft Red Book with SEA-SEC WG and internally within SIS-DTN</a:t>
            </a:r>
          </a:p>
          <a:p>
            <a:pPr marL="1204913" lvl="2" indent="-290513">
              <a:lnSpc>
                <a:spcPct val="120000"/>
              </a:lnSpc>
              <a:spcBef>
                <a:spcPts val="0"/>
              </a:spcBef>
              <a:buClr>
                <a:srgbClr val="000000"/>
              </a:buClr>
              <a:buSzPct val="95000"/>
              <a:buFont typeface="ArialMT" charset="0"/>
              <a:buChar char="•"/>
            </a:pPr>
            <a:r>
              <a:rPr lang="en-US" sz="1900" b="0" dirty="0"/>
              <a:t>Reviewed Schedule-Aware Bundle Routing White Book</a:t>
            </a:r>
          </a:p>
          <a:p>
            <a:pPr marL="1204913" lvl="2" indent="-290513">
              <a:lnSpc>
                <a:spcPct val="120000"/>
              </a:lnSpc>
              <a:spcBef>
                <a:spcPts val="0"/>
              </a:spcBef>
              <a:buClr>
                <a:srgbClr val="000000"/>
              </a:buClr>
              <a:buSzPct val="95000"/>
              <a:buFont typeface="ArialMT" charset="0"/>
              <a:buChar char="•"/>
            </a:pPr>
            <a:r>
              <a:rPr lang="en-US" sz="1900" b="0" dirty="0"/>
              <a:t>Identified potential need for BP binding Blue Book for SM&amp;C MAL</a:t>
            </a:r>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a:t>None</a:t>
            </a:r>
          </a:p>
          <a:p>
            <a:pPr defTabSz="914400">
              <a:lnSpc>
                <a:spcPct val="120000"/>
              </a:lnSpc>
              <a:spcBef>
                <a:spcPts val="0"/>
              </a:spcBef>
            </a:pPr>
            <a:endParaRPr lang="en-US" sz="1900" b="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800" b="0" dirty="0"/>
              <a:t>Achievements for this meeting cycle:</a:t>
            </a:r>
          </a:p>
          <a:p>
            <a:pPr marL="800100" lvl="1" indent="-342900">
              <a:lnSpc>
                <a:spcPct val="120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Discussed possible resolution of interoperability testing resources issue </a:t>
            </a:r>
          </a:p>
          <a:p>
            <a:pPr marL="747713" lvl="1" indent="-290513" defTabSz="914400">
              <a:lnSpc>
                <a:spcPct val="120000"/>
              </a:lnSpc>
              <a:spcBef>
                <a:spcPts val="0"/>
              </a:spcBef>
              <a:buSzPct val="95000"/>
              <a:buFont typeface="ArialMT" charset="0"/>
              <a:buChar char="•"/>
            </a:pPr>
            <a:endParaRPr lang="en-US" sz="1800" b="0" dirty="0"/>
          </a:p>
          <a:p>
            <a:pPr>
              <a:lnSpc>
                <a:spcPct val="120000"/>
              </a:lnSpc>
              <a:spcBef>
                <a:spcPts val="0"/>
              </a:spcBef>
              <a:buSzPct val="95000"/>
            </a:pPr>
            <a:r>
              <a:rPr lang="en-US" sz="1800" b="0" dirty="0"/>
              <a:t>Working Group Status:</a:t>
            </a:r>
            <a:endParaRPr lang="en-US" sz="18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a:t>Specification: agency review for Blue Book completed, all RIDs addressed.</a:t>
            </a:r>
          </a:p>
          <a:p>
            <a:pPr marL="747713" lvl="1" indent="-290513">
              <a:lnSpc>
                <a:spcPct val="120000"/>
              </a:lnSpc>
              <a:spcBef>
                <a:spcPts val="0"/>
              </a:spcBef>
              <a:buClr>
                <a:srgbClr val="000000"/>
              </a:buClr>
              <a:buSzPct val="95000"/>
              <a:buFont typeface="ArialMT" charset="0"/>
              <a:buChar char="•"/>
            </a:pPr>
            <a:r>
              <a:rPr lang="en-US" sz="1800" b="0" dirty="0"/>
              <a:t>Green books: all revisions completed.</a:t>
            </a:r>
          </a:p>
          <a:p>
            <a:pPr marL="747713" lvl="1" indent="-290513">
              <a:lnSpc>
                <a:spcPct val="120000"/>
              </a:lnSpc>
              <a:spcBef>
                <a:spcPts val="0"/>
              </a:spcBef>
              <a:buClr>
                <a:srgbClr val="000000"/>
              </a:buClr>
              <a:buSzPct val="95000"/>
              <a:buFont typeface="ArialMT" charset="0"/>
              <a:buChar char="•"/>
            </a:pPr>
            <a:r>
              <a:rPr lang="en-US" sz="1800" b="0" dirty="0"/>
              <a:t>Cannot publish Blue Book until interoperability testing has been completed</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None</a:t>
            </a:r>
          </a:p>
          <a:p>
            <a:pPr lvl="1">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Cannot begin interoperability testing until a second implementation has been developed</a:t>
            </a:r>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SIS-CFDPv1 Executive Summary </a:t>
            </a:r>
            <a:endParaRPr lang="en-US" dirty="0"/>
          </a:p>
        </p:txBody>
      </p:sp>
    </p:spTree>
    <p:extLst>
      <p:ext uri="{BB962C8B-B14F-4D97-AF65-F5344CB8AC3E}">
        <p14:creationId xmlns:p14="http://schemas.microsoft.com/office/powerpoint/2010/main" val="2636225023"/>
      </p:ext>
    </p:extLst>
  </p:cSld>
  <p:clrMapOvr>
    <a:masterClrMapping/>
  </p:clrMapOvr>
  <p:transition spd="slow"/>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1"/>
            <a:ext cx="8872537" cy="28419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None</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Submit Blue Book for publication upon completion of interoperability testing</a:t>
            </a:r>
          </a:p>
          <a:p>
            <a:pPr defTabSz="914400">
              <a:lnSpc>
                <a:spcPct val="120000"/>
              </a:lnSpc>
              <a:spcBef>
                <a:spcPts val="0"/>
              </a:spcBef>
            </a:pPr>
            <a:endParaRPr lang="en-US" sz="1800" b="0" dirty="0"/>
          </a:p>
          <a:p>
            <a:pPr defTabSz="914400">
              <a:lnSpc>
                <a:spcPct val="120000"/>
              </a:lnSpc>
              <a:spcBef>
                <a:spcPts val="0"/>
              </a:spcBef>
            </a:pPr>
            <a:r>
              <a:rPr lang="en-US" sz="1800" b="0" dirty="0"/>
              <a:t>Planning (only approved Projects):</a:t>
            </a:r>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SIS-CFDPv1 Executive Summary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3193962147"/>
              </p:ext>
            </p:extLst>
          </p:nvPr>
        </p:nvGraphicFramePr>
        <p:xfrm>
          <a:off x="1136650" y="3841255"/>
          <a:ext cx="6870700" cy="1238250"/>
        </p:xfrm>
        <a:graphic>
          <a:graphicData uri="http://schemas.openxmlformats.org/drawingml/2006/table">
            <a:tbl>
              <a:tblPr/>
              <a:tblGrid>
                <a:gridCol w="1079500">
                  <a:extLst>
                    <a:ext uri="{9D8B030D-6E8A-4147-A177-3AD203B41FA5}">
                      <a16:colId xmlns:a16="http://schemas.microsoft.com/office/drawing/2014/main" xmlns="" val="2002038692"/>
                    </a:ext>
                  </a:extLst>
                </a:gridCol>
                <a:gridCol w="698500">
                  <a:extLst>
                    <a:ext uri="{9D8B030D-6E8A-4147-A177-3AD203B41FA5}">
                      <a16:colId xmlns:a16="http://schemas.microsoft.com/office/drawing/2014/main" xmlns="" val="3404817466"/>
                    </a:ext>
                  </a:extLst>
                </a:gridCol>
                <a:gridCol w="1701800">
                  <a:extLst>
                    <a:ext uri="{9D8B030D-6E8A-4147-A177-3AD203B41FA5}">
                      <a16:colId xmlns:a16="http://schemas.microsoft.com/office/drawing/2014/main" xmlns="" val="4179768889"/>
                    </a:ext>
                  </a:extLst>
                </a:gridCol>
                <a:gridCol w="1778000">
                  <a:extLst>
                    <a:ext uri="{9D8B030D-6E8A-4147-A177-3AD203B41FA5}">
                      <a16:colId xmlns:a16="http://schemas.microsoft.com/office/drawing/2014/main" xmlns="" val="4197939173"/>
                    </a:ext>
                  </a:extLst>
                </a:gridCol>
                <a:gridCol w="1612900">
                  <a:extLst>
                    <a:ext uri="{9D8B030D-6E8A-4147-A177-3AD203B41FA5}">
                      <a16:colId xmlns:a16="http://schemas.microsoft.com/office/drawing/2014/main" xmlns="" val="1850883303"/>
                    </a:ext>
                  </a:extLst>
                </a:gridCol>
              </a:tblGrid>
              <a:tr h="485775">
                <a:tc>
                  <a:txBody>
                    <a:bodyPr/>
                    <a:lstStyle/>
                    <a:p>
                      <a:pPr algn="ctr" fontAlgn="t"/>
                      <a:r>
                        <a:rPr lang="en-US" sz="1100" b="1" i="0" u="none" strike="noStrike" dirty="0">
                          <a:solidFill>
                            <a:srgbClr val="000000"/>
                          </a:solidFill>
                          <a:effectLst/>
                          <a:latin typeface="Calibri" panose="020F0502020204030204" pitchFamily="34" charset="0"/>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121305798"/>
                  </a:ext>
                </a:extLst>
              </a:tr>
              <a:tr h="752475">
                <a:tc>
                  <a:txBody>
                    <a:bodyPr/>
                    <a:lstStyle/>
                    <a:p>
                      <a:pPr algn="l" fontAlgn="t"/>
                      <a:r>
                        <a:rPr lang="en-US" sz="1100" b="1" i="0" u="none" strike="noStrike" dirty="0">
                          <a:solidFill>
                            <a:schemeClr val="bg1"/>
                          </a:solidFill>
                          <a:effectLst/>
                          <a:latin typeface="Calibri" panose="020F0502020204030204" pitchFamily="34" charset="0"/>
                        </a:rPr>
                        <a:t>SIS CFDPv1</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100" b="1" i="0" u="none" strike="noStrike" dirty="0">
                          <a:solidFill>
                            <a:schemeClr val="bg1"/>
                          </a:solidFill>
                          <a:effectLst/>
                          <a:latin typeface="Calibri" panose="020F0502020204030204" pitchFamily="34" charset="0"/>
                        </a:rPr>
                        <a:t>727.0-B-5</a:t>
                      </a:r>
                    </a:p>
                    <a:p>
                      <a:pPr algn="ctr" fontAlgn="t"/>
                      <a:endParaRPr lang="en-US" sz="1100" b="1" i="0" u="none" strike="noStrike" dirty="0">
                        <a:solidFill>
                          <a:schemeClr val="bg1"/>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US" sz="1100" b="1" i="0" u="none" strike="noStrike" dirty="0">
                          <a:solidFill>
                            <a:schemeClr val="bg1"/>
                          </a:solidFill>
                          <a:effectLst/>
                          <a:latin typeface="Calibri" panose="020F0502020204030204" pitchFamily="34" charset="0"/>
                        </a:rPr>
                        <a:t>CCSDS</a:t>
                      </a:r>
                      <a:r>
                        <a:rPr lang="en-US" sz="1100" b="1" i="0" u="none" strike="noStrike" baseline="0" dirty="0">
                          <a:solidFill>
                            <a:schemeClr val="bg1"/>
                          </a:solidFill>
                          <a:effectLst/>
                          <a:latin typeface="Calibri" panose="020F0502020204030204" pitchFamily="34" charset="0"/>
                        </a:rPr>
                        <a:t> File Delivery Protocol</a:t>
                      </a:r>
                      <a:endParaRPr lang="en-US" sz="1100" b="1" i="0" u="none" strike="noStrike" dirty="0">
                        <a:solidFill>
                          <a:schemeClr val="bg1"/>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100" dirty="0">
                          <a:solidFill>
                            <a:schemeClr val="bg1"/>
                          </a:solidFill>
                        </a:rPr>
                        <a:t>Agency</a:t>
                      </a:r>
                      <a:r>
                        <a:rPr lang="en-US" sz="1100" baseline="0" dirty="0">
                          <a:solidFill>
                            <a:schemeClr val="bg1"/>
                          </a:solidFill>
                        </a:rPr>
                        <a:t> review completed and awaiting interoperability testing</a:t>
                      </a:r>
                      <a:endParaRPr lang="en-US" sz="1100" dirty="0">
                        <a:solidFill>
                          <a:schemeClr val="bg1"/>
                        </a:solidFill>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l" fontAlgn="t"/>
                      <a:r>
                        <a:rPr lang="en-US" sz="1100" b="1" i="0" u="none" strike="noStrike" dirty="0">
                          <a:solidFill>
                            <a:schemeClr val="bg1"/>
                          </a:solidFill>
                          <a:effectLst/>
                          <a:latin typeface="Calibri" panose="020F0502020204030204" pitchFamily="34" charset="0"/>
                        </a:rPr>
                        <a:t>Start: 13</a:t>
                      </a:r>
                      <a:r>
                        <a:rPr lang="en-US" sz="1100" b="1" i="0" u="none" strike="noStrike" baseline="0" dirty="0">
                          <a:solidFill>
                            <a:schemeClr val="bg1"/>
                          </a:solidFill>
                          <a:effectLst/>
                          <a:latin typeface="Calibri" panose="020F0502020204030204" pitchFamily="34" charset="0"/>
                        </a:rPr>
                        <a:t> September </a:t>
                      </a:r>
                      <a:r>
                        <a:rPr lang="en-US" sz="1100" b="1" i="0" u="none" strike="noStrike" dirty="0">
                          <a:solidFill>
                            <a:schemeClr val="bg1"/>
                          </a:solidFill>
                          <a:effectLst/>
                          <a:latin typeface="Calibri" panose="020F0502020204030204" pitchFamily="34" charset="0"/>
                        </a:rPr>
                        <a:t>2013</a:t>
                      </a:r>
                    </a:p>
                    <a:p>
                      <a:pPr algn="l" fontAlgn="t"/>
                      <a:r>
                        <a:rPr lang="en-US" sz="1100" b="1" i="0" u="none" strike="noStrike" dirty="0">
                          <a:solidFill>
                            <a:schemeClr val="bg1"/>
                          </a:solidFill>
                          <a:effectLst/>
                          <a:latin typeface="Calibri" panose="020F0502020204030204" pitchFamily="34" charset="0"/>
                        </a:rPr>
                        <a:t>End: 31</a:t>
                      </a:r>
                      <a:r>
                        <a:rPr lang="en-US" sz="1100" b="1" i="0" u="none" strike="noStrike" baseline="0" dirty="0">
                          <a:solidFill>
                            <a:schemeClr val="bg1"/>
                          </a:solidFill>
                          <a:effectLst/>
                          <a:latin typeface="Calibri" panose="020F0502020204030204" pitchFamily="34" charset="0"/>
                        </a:rPr>
                        <a:t> December 2018</a:t>
                      </a:r>
                      <a:endParaRPr lang="en-US" sz="1100" b="1" i="0" u="none" strike="noStrike" dirty="0">
                        <a:solidFill>
                          <a:schemeClr val="bg1"/>
                        </a:solidFill>
                        <a:effectLst/>
                        <a:latin typeface="Calibri" panose="020F0502020204030204" pitchFamily="34" charset="0"/>
                      </a:endParaRP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2015646969"/>
                  </a:ext>
                </a:extLst>
              </a:tr>
            </a:tbl>
          </a:graphicData>
        </a:graphic>
      </p:graphicFrame>
    </p:spTree>
    <p:extLst>
      <p:ext uri="{BB962C8B-B14F-4D97-AF65-F5344CB8AC3E}">
        <p14:creationId xmlns:p14="http://schemas.microsoft.com/office/powerpoint/2010/main" val="3377654807"/>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09788135"/>
              </p:ext>
            </p:extLst>
          </p:nvPr>
        </p:nvGraphicFramePr>
        <p:xfrm>
          <a:off x="385855" y="1574364"/>
          <a:ext cx="8398331" cy="3392661"/>
        </p:xfrm>
        <a:graphic>
          <a:graphicData uri="http://schemas.openxmlformats.org/drawingml/2006/table">
            <a:tbl>
              <a:tblPr/>
              <a:tblGrid>
                <a:gridCol w="999511">
                  <a:extLst>
                    <a:ext uri="{9D8B030D-6E8A-4147-A177-3AD203B41FA5}">
                      <a16:colId xmlns:a16="http://schemas.microsoft.com/office/drawing/2014/main" xmlns="" val="3362399728"/>
                    </a:ext>
                  </a:extLst>
                </a:gridCol>
                <a:gridCol w="572891">
                  <a:extLst>
                    <a:ext uri="{9D8B030D-6E8A-4147-A177-3AD203B41FA5}">
                      <a16:colId xmlns:a16="http://schemas.microsoft.com/office/drawing/2014/main" xmlns="" val="1543726714"/>
                    </a:ext>
                  </a:extLst>
                </a:gridCol>
                <a:gridCol w="1633347">
                  <a:extLst>
                    <a:ext uri="{9D8B030D-6E8A-4147-A177-3AD203B41FA5}">
                      <a16:colId xmlns:a16="http://schemas.microsoft.com/office/drawing/2014/main" xmlns="" val="237502595"/>
                    </a:ext>
                  </a:extLst>
                </a:gridCol>
                <a:gridCol w="1706481">
                  <a:extLst>
                    <a:ext uri="{9D8B030D-6E8A-4147-A177-3AD203B41FA5}">
                      <a16:colId xmlns:a16="http://schemas.microsoft.com/office/drawing/2014/main" xmlns="" val="503362831"/>
                    </a:ext>
                  </a:extLst>
                </a:gridCol>
                <a:gridCol w="1231106">
                  <a:extLst>
                    <a:ext uri="{9D8B030D-6E8A-4147-A177-3AD203B41FA5}">
                      <a16:colId xmlns:a16="http://schemas.microsoft.com/office/drawing/2014/main" xmlns="" val="4055741119"/>
                    </a:ext>
                  </a:extLst>
                </a:gridCol>
                <a:gridCol w="2254995">
                  <a:extLst>
                    <a:ext uri="{9D8B030D-6E8A-4147-A177-3AD203B41FA5}">
                      <a16:colId xmlns:a16="http://schemas.microsoft.com/office/drawing/2014/main" xmlns="" val="3959905875"/>
                    </a:ext>
                  </a:extLst>
                </a:gridCol>
              </a:tblGrid>
              <a:tr h="558021">
                <a:tc>
                  <a:txBody>
                    <a:bodyPr/>
                    <a:lstStyle/>
                    <a:p>
                      <a:pPr algn="ctr" fontAlgn="t"/>
                      <a:r>
                        <a:rPr lang="en-US" sz="1200" b="1" i="0" u="none" strike="noStrike">
                          <a:solidFill>
                            <a:srgbClr val="000000"/>
                          </a:solidFill>
                          <a:effectLst/>
                          <a:latin typeface="Calibri" panose="020F0502020204030204" pitchFamily="34" charset="0"/>
                        </a:rPr>
                        <a:t>Area and WG name</a:t>
                      </a:r>
                    </a:p>
                  </a:txBody>
                  <a:tcPr marL="6868" marR="6868" marT="686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CCSDS Ref Nr</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Document Title</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Target Publication Date</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Missing Resources </a:t>
                      </a:r>
                      <a:br>
                        <a:rPr lang="en-US" sz="1200" b="1" i="0" u="none" strike="noStrike">
                          <a:solidFill>
                            <a:srgbClr val="000000"/>
                          </a:solidFill>
                          <a:effectLst/>
                          <a:latin typeface="Calibri" panose="020F0502020204030204" pitchFamily="34" charset="0"/>
                        </a:rPr>
                      </a:br>
                      <a:endParaRPr lang="en-US" sz="1200" b="1" i="0" u="none" strike="noStrike">
                        <a:solidFill>
                          <a:srgbClr val="000000"/>
                        </a:solidFill>
                        <a:effectLst/>
                        <a:latin typeface="Calibri" panose="020F0502020204030204" pitchFamily="34" charset="0"/>
                      </a:endParaRP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Comments</a:t>
                      </a:r>
                    </a:p>
                  </a:txBody>
                  <a:tcPr marL="6868" marR="6868" marT="686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934207414"/>
                  </a:ext>
                </a:extLst>
              </a:tr>
              <a:tr h="501361">
                <a:tc>
                  <a:txBody>
                    <a:bodyPr/>
                    <a:lstStyle/>
                    <a:p>
                      <a:r>
                        <a:rPr lang="en-US" sz="1200" dirty="0">
                          <a:solidFill>
                            <a:schemeClr val="bg1"/>
                          </a:solidFill>
                        </a:rPr>
                        <a:t>SIS-CFDPv1</a:t>
                      </a:r>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727.0-B-5</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CCSDS File Delivery Protocol (CFDP).</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baseline="0" dirty="0">
                          <a:solidFill>
                            <a:schemeClr val="bg1"/>
                          </a:solidFill>
                        </a:rPr>
                        <a:t>Spring 2018</a:t>
                      </a:r>
                      <a:endParaRPr lang="en-US" sz="1200" dirty="0">
                        <a:solidFill>
                          <a:schemeClr val="bg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Second implementation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ESA contract terminated before revisions completed.  GSFC would need to implement missing</a:t>
                      </a:r>
                      <a:r>
                        <a:rPr lang="en-US" sz="1200" baseline="0" dirty="0">
                          <a:solidFill>
                            <a:schemeClr val="bg1"/>
                          </a:solidFill>
                        </a:rPr>
                        <a:t> optional features before implementing the revisions.  JAXA funding for implementation uncertain, KARI schedule might allow completion in late 2017; CNES or APL implementation may be possible.</a:t>
                      </a:r>
                    </a:p>
                    <a:p>
                      <a:endParaRPr lang="en-US" sz="1200" baseline="0" dirty="0">
                        <a:solidFill>
                          <a:schemeClr val="bg1"/>
                        </a:solidFill>
                      </a:endParaRPr>
                    </a:p>
                    <a:p>
                      <a:r>
                        <a:rPr lang="en-US" sz="1200" baseline="0" dirty="0">
                          <a:solidFill>
                            <a:schemeClr val="bg1"/>
                          </a:solidFill>
                        </a:rPr>
                        <a:t>Possible allocation of funding to enable completion of ESA implementation.</a:t>
                      </a:r>
                      <a:endParaRPr lang="en-US" sz="1200" dirty="0">
                        <a:solidFill>
                          <a:schemeClr val="bg1"/>
                        </a:solidFill>
                      </a:endParaRPr>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709957984"/>
                  </a:ext>
                </a:extLst>
              </a:tr>
            </a:tbl>
          </a:graphicData>
        </a:graphic>
      </p:graphicFrame>
      <p:sp>
        <p:nvSpPr>
          <p:cNvPr id="4"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SIS-CFDPv1 Resource Issues</a:t>
            </a:r>
            <a:endParaRPr lang="en-US" dirty="0"/>
          </a:p>
        </p:txBody>
      </p:sp>
    </p:spTree>
    <p:extLst>
      <p:ext uri="{BB962C8B-B14F-4D97-AF65-F5344CB8AC3E}">
        <p14:creationId xmlns:p14="http://schemas.microsoft.com/office/powerpoint/2010/main" val="356722486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p:cNvGraphicFramePr>
          <p:nvPr>
            <p:extLst>
              <p:ext uri="{D42A27DB-BD31-4B8C-83A1-F6EECF244321}">
                <p14:modId xmlns:p14="http://schemas.microsoft.com/office/powerpoint/2010/main" val="3543921026"/>
              </p:ext>
            </p:extLst>
          </p:nvPr>
        </p:nvGraphicFramePr>
        <p:xfrm>
          <a:off x="257767" y="992832"/>
          <a:ext cx="4680916" cy="3392971"/>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457200" y="49360"/>
            <a:ext cx="8229600" cy="1143000"/>
          </a:xfrm>
        </p:spPr>
        <p:txBody>
          <a:bodyPr/>
          <a:lstStyle/>
          <a:p>
            <a:r>
              <a:rPr lang="en-US" sz="2800" dirty="0">
                <a:solidFill>
                  <a:schemeClr val="tx1"/>
                </a:solidFill>
              </a:rPr>
              <a:t>CCSDS Overview </a:t>
            </a:r>
          </a:p>
        </p:txBody>
      </p:sp>
      <p:sp>
        <p:nvSpPr>
          <p:cNvPr id="10" name="Text Box 10"/>
          <p:cNvSpPr txBox="1">
            <a:spLocks noChangeArrowheads="1"/>
          </p:cNvSpPr>
          <p:nvPr/>
        </p:nvSpPr>
        <p:spPr bwMode="auto">
          <a:xfrm>
            <a:off x="5138556" y="838200"/>
            <a:ext cx="3484401" cy="3216265"/>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fontAlgn="auto">
              <a:spcBef>
                <a:spcPts val="0"/>
              </a:spcBef>
              <a:spcAft>
                <a:spcPts val="0"/>
              </a:spcAft>
              <a:defRPr/>
            </a:pPr>
            <a:r>
              <a:rPr lang="en-US" sz="2800" b="1" dirty="0" smtClean="0">
                <a:solidFill>
                  <a:srgbClr val="002060"/>
                </a:solidFill>
                <a:latin typeface="Calibri" pitchFamily="34" charset="0"/>
              </a:rPr>
              <a:t>Currently Active Publications: </a:t>
            </a:r>
            <a:r>
              <a:rPr lang="en-US" sz="2800" b="1" dirty="0" smtClean="0">
                <a:solidFill>
                  <a:srgbClr val="FF0000"/>
                </a:solidFill>
                <a:latin typeface="Calibri" pitchFamily="34" charset="0"/>
              </a:rPr>
              <a:t>143</a:t>
            </a:r>
            <a:r>
              <a:rPr lang="en-US" sz="2800" b="1" dirty="0" smtClean="0">
                <a:solidFill>
                  <a:srgbClr val="002060"/>
                </a:solidFill>
                <a:latin typeface="Calibri" pitchFamily="34" charset="0"/>
              </a:rPr>
              <a:t> </a:t>
            </a:r>
            <a:r>
              <a:rPr lang="en-US" sz="1600" b="1" i="1" dirty="0" smtClean="0">
                <a:solidFill>
                  <a:srgbClr val="002060"/>
                </a:solidFill>
                <a:latin typeface="Calibri" pitchFamily="34" charset="0"/>
              </a:rPr>
              <a:t>Normative (Blue &amp; Magenta)</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85</a:t>
            </a:r>
            <a:endParaRPr lang="en-US" sz="1600" b="1" dirty="0" smtClean="0">
              <a:solidFill>
                <a:srgbClr val="002060"/>
              </a:solidFill>
              <a:latin typeface="Calibri" pitchFamily="34" charset="0"/>
            </a:endParaRPr>
          </a:p>
          <a:p>
            <a:pPr fontAlgn="auto">
              <a:spcBef>
                <a:spcPts val="0"/>
              </a:spcBef>
              <a:spcAft>
                <a:spcPts val="0"/>
              </a:spcAft>
              <a:defRPr/>
            </a:pPr>
            <a:r>
              <a:rPr lang="en-US" sz="1600" b="1" i="1" dirty="0" smtClean="0">
                <a:solidFill>
                  <a:srgbClr val="002060"/>
                </a:solidFill>
                <a:latin typeface="Calibri" pitchFamily="34" charset="0"/>
              </a:rPr>
              <a:t>Informative (Green)</a:t>
            </a:r>
            <a:r>
              <a:rPr lang="en-US" sz="1600" b="1" dirty="0" smtClean="0">
                <a:solidFill>
                  <a:srgbClr val="002060"/>
                </a:solidFill>
                <a:latin typeface="Calibri" pitchFamily="34" charset="0"/>
              </a:rPr>
              <a:t>: </a:t>
            </a:r>
            <a:r>
              <a:rPr lang="en-US" sz="1600" b="1" dirty="0" smtClean="0">
                <a:solidFill>
                  <a:srgbClr val="FF0000"/>
                </a:solidFill>
                <a:latin typeface="Calibri" pitchFamily="34" charset="0"/>
              </a:rPr>
              <a:t>58</a:t>
            </a:r>
          </a:p>
          <a:p>
            <a:pPr fontAlgn="auto">
              <a:spcBef>
                <a:spcPts val="0"/>
              </a:spcBef>
              <a:spcAft>
                <a:spcPts val="0"/>
              </a:spcAft>
              <a:defRPr/>
            </a:pPr>
            <a:endParaRPr lang="en-US" sz="18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Downloadable for free from </a:t>
            </a:r>
            <a:r>
              <a:rPr lang="en-US" sz="1800" b="1" dirty="0" smtClean="0">
                <a:solidFill>
                  <a:srgbClr val="FF0000"/>
                </a:solidFill>
                <a:latin typeface="Calibri" pitchFamily="34" charset="0"/>
                <a:hlinkClick r:id="rId3"/>
              </a:rPr>
              <a:t>www.ccsds.org</a:t>
            </a:r>
            <a:r>
              <a:rPr lang="en-US" sz="1800" b="1" dirty="0" smtClean="0">
                <a:solidFill>
                  <a:srgbClr val="FF0000"/>
                </a:solidFill>
                <a:latin typeface="Calibri" pitchFamily="34" charset="0"/>
              </a:rPr>
              <a:t>  </a:t>
            </a:r>
            <a:endParaRPr lang="en-US" sz="1200" b="1" dirty="0" smtClean="0">
              <a:solidFill>
                <a:srgbClr val="002060"/>
              </a:solidFill>
              <a:latin typeface="Calibri" pitchFamily="34" charset="0"/>
            </a:endParaRPr>
          </a:p>
          <a:p>
            <a:pPr fontAlgn="auto">
              <a:spcBef>
                <a:spcPts val="0"/>
              </a:spcBef>
              <a:spcAft>
                <a:spcPts val="0"/>
              </a:spcAft>
              <a:defRPr/>
            </a:pPr>
            <a:endParaRPr lang="en-US" sz="1100" b="1" dirty="0" smtClean="0">
              <a:solidFill>
                <a:srgbClr val="002060"/>
              </a:solidFill>
              <a:latin typeface="Calibri" pitchFamily="34" charset="0"/>
            </a:endParaRPr>
          </a:p>
          <a:p>
            <a:pPr fontAlgn="auto">
              <a:spcBef>
                <a:spcPts val="0"/>
              </a:spcBef>
              <a:spcAft>
                <a:spcPts val="0"/>
              </a:spcAft>
              <a:defRPr/>
            </a:pPr>
            <a:r>
              <a:rPr lang="en-US" sz="1800" b="1" dirty="0" smtClean="0">
                <a:solidFill>
                  <a:srgbClr val="002060"/>
                </a:solidFill>
                <a:latin typeface="Calibri" pitchFamily="34" charset="0"/>
              </a:rPr>
              <a:t>All major pubs since 1982: </a:t>
            </a:r>
            <a:r>
              <a:rPr lang="en-US" sz="1800" b="1" dirty="0" smtClean="0">
                <a:solidFill>
                  <a:srgbClr val="FF0000"/>
                </a:solidFill>
                <a:latin typeface="Calibri" pitchFamily="34" charset="0"/>
              </a:rPr>
              <a:t>~336</a:t>
            </a:r>
            <a:r>
              <a:rPr lang="en-US" sz="1800" b="1" dirty="0" smtClean="0">
                <a:solidFill>
                  <a:srgbClr val="002060"/>
                </a:solidFill>
                <a:latin typeface="Calibri" pitchFamily="34" charset="0"/>
              </a:rPr>
              <a:t> </a:t>
            </a:r>
          </a:p>
          <a:p>
            <a:pPr fontAlgn="auto">
              <a:spcBef>
                <a:spcPts val="0"/>
              </a:spcBef>
              <a:spcAft>
                <a:spcPts val="0"/>
              </a:spcAft>
              <a:defRPr/>
            </a:pPr>
            <a:r>
              <a:rPr lang="en-US" sz="1600" b="1" dirty="0" smtClean="0">
                <a:solidFill>
                  <a:srgbClr val="002060"/>
                </a:solidFill>
                <a:latin typeface="Calibri" pitchFamily="34" charset="0"/>
              </a:rPr>
              <a:t>(Some were historical mission needs </a:t>
            </a:r>
          </a:p>
          <a:p>
            <a:pPr fontAlgn="auto">
              <a:spcBef>
                <a:spcPts val="0"/>
              </a:spcBef>
              <a:spcAft>
                <a:spcPts val="0"/>
              </a:spcAft>
              <a:defRPr/>
            </a:pPr>
            <a:r>
              <a:rPr lang="en-US" sz="1600" b="1" dirty="0" smtClean="0">
                <a:solidFill>
                  <a:srgbClr val="002060"/>
                </a:solidFill>
                <a:latin typeface="Calibri" pitchFamily="34" charset="0"/>
              </a:rPr>
              <a:t>or superseded technology)</a:t>
            </a:r>
            <a:endParaRPr lang="en-US" b="1" dirty="0">
              <a:solidFill>
                <a:srgbClr val="002060"/>
              </a:solidFill>
              <a:latin typeface="Calibri" pitchFamily="34" charset="0"/>
            </a:endParaRPr>
          </a:p>
        </p:txBody>
      </p:sp>
      <p:sp>
        <p:nvSpPr>
          <p:cNvPr id="11" name="Text Box 10"/>
          <p:cNvSpPr txBox="1">
            <a:spLocks noChangeArrowheads="1"/>
          </p:cNvSpPr>
          <p:nvPr/>
        </p:nvSpPr>
        <p:spPr bwMode="auto">
          <a:xfrm>
            <a:off x="0" y="4648200"/>
            <a:ext cx="3984016" cy="1200329"/>
          </a:xfrm>
          <a:prstGeom prst="rect">
            <a:avLst/>
          </a:prstGeom>
          <a:solidFill>
            <a:schemeClr val="bg1"/>
          </a:solidFill>
          <a:ln w="12700">
            <a:noFill/>
            <a:miter lim="800000"/>
            <a:headEnd type="none" w="sm" len="sm"/>
            <a:tailEnd type="none" w="sm" len="sm"/>
          </a:ln>
          <a:effectLst/>
        </p:spPr>
        <p:txBody>
          <a:bodyPr wrap="squar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pPr algn="r"/>
            <a:r>
              <a:rPr lang="en-US" dirty="0" smtClean="0">
                <a:solidFill>
                  <a:srgbClr val="FF0000"/>
                </a:solidFill>
                <a:effectLst/>
              </a:rPr>
              <a:t>825 </a:t>
            </a:r>
            <a:r>
              <a:rPr lang="en-US" dirty="0" smtClean="0">
                <a:effectLst/>
              </a:rPr>
              <a:t>space </a:t>
            </a:r>
            <a:r>
              <a:rPr lang="en-US" dirty="0">
                <a:effectLst/>
              </a:rPr>
              <a:t>missions have adopted and used various CCSDS standards</a:t>
            </a:r>
          </a:p>
        </p:txBody>
      </p:sp>
      <p:sp>
        <p:nvSpPr>
          <p:cNvPr id="17" name="Text Box 10"/>
          <p:cNvSpPr txBox="1">
            <a:spLocks noChangeArrowheads="1"/>
          </p:cNvSpPr>
          <p:nvPr/>
        </p:nvSpPr>
        <p:spPr bwMode="auto">
          <a:xfrm>
            <a:off x="1295400" y="762000"/>
            <a:ext cx="2605650" cy="461665"/>
          </a:xfrm>
          <a:prstGeom prst="rect">
            <a:avLst/>
          </a:prstGeom>
          <a:noFill/>
          <a:ln w="12700">
            <a:noFill/>
            <a:miter lim="800000"/>
            <a:headEnd type="none" w="sm" len="sm"/>
            <a:tailEnd type="none" w="sm" len="sm"/>
          </a:ln>
          <a:effectLst/>
        </p:spPr>
        <p:txBody>
          <a:bodyPr wrap="none">
            <a:spAutoFit/>
          </a:bodyPr>
          <a:ls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a:lstStyle>
          <a:p>
            <a:r>
              <a:rPr lang="en-US" b="1" dirty="0" smtClean="0">
                <a:solidFill>
                  <a:srgbClr val="C00000"/>
                </a:solidFill>
                <a:effectLst>
                  <a:outerShdw blurRad="38100" dist="38100" dir="2700000" algn="tl">
                    <a:srgbClr val="000000">
                      <a:alpha val="43137"/>
                    </a:srgbClr>
                  </a:outerShdw>
                </a:effectLst>
                <a:latin typeface="Calibri" pitchFamily="34" charset="0"/>
              </a:rPr>
              <a:t>Active Publications</a:t>
            </a:r>
          </a:p>
        </p:txBody>
      </p:sp>
      <p:graphicFrame>
        <p:nvGraphicFramePr>
          <p:cNvPr id="13" name="Chart 12"/>
          <p:cNvGraphicFramePr>
            <a:graphicFrameLocks/>
          </p:cNvGraphicFramePr>
          <p:nvPr>
            <p:extLst>
              <p:ext uri="{D42A27DB-BD31-4B8C-83A1-F6EECF244321}">
                <p14:modId xmlns:p14="http://schemas.microsoft.com/office/powerpoint/2010/main" val="2781955539"/>
              </p:ext>
            </p:extLst>
          </p:nvPr>
        </p:nvGraphicFramePr>
        <p:xfrm>
          <a:off x="4191000" y="4114800"/>
          <a:ext cx="4800600" cy="25908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31666107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lnSpcReduction="10000"/>
          </a:bodyPr>
          <a:lstStyle/>
          <a:p>
            <a:pPr defTabSz="914400">
              <a:lnSpc>
                <a:spcPct val="120000"/>
              </a:lnSpc>
              <a:spcBef>
                <a:spcPts val="0"/>
              </a:spcBef>
            </a:pPr>
            <a:r>
              <a:rPr lang="en-US" sz="1800" b="0" dirty="0"/>
              <a:t>Achievements for this meeting cycle:</a:t>
            </a:r>
          </a:p>
          <a:p>
            <a:pPr marL="742950" lvl="1" indent="-285750">
              <a:lnSpc>
                <a:spcPct val="120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Reviewed and updated text for Green Book</a:t>
            </a:r>
          </a:p>
          <a:p>
            <a:pPr marL="747713" lvl="1" indent="-290513" defTabSz="914400">
              <a:lnSpc>
                <a:spcPct val="120000"/>
              </a:lnSpc>
              <a:spcBef>
                <a:spcPts val="0"/>
              </a:spcBef>
              <a:buSzPct val="95000"/>
              <a:buFont typeface="ArialMT" charset="0"/>
              <a:buChar char="•"/>
            </a:pPr>
            <a:r>
              <a:rPr lang="de-DE" sz="1800" b="0" dirty="0"/>
              <a:t>Reviewed the NASA RIDs to the Red Book</a:t>
            </a:r>
          </a:p>
          <a:p>
            <a:pPr marL="747713" lvl="1" indent="-290513" defTabSz="914400">
              <a:lnSpc>
                <a:spcPct val="120000"/>
              </a:lnSpc>
              <a:spcBef>
                <a:spcPts val="0"/>
              </a:spcBef>
              <a:buSzPct val="95000"/>
              <a:buFont typeface="ArialMT" charset="0"/>
              <a:buChar char="•"/>
            </a:pPr>
            <a:r>
              <a:rPr lang="de-DE" sz="1800" b="0" dirty="0"/>
              <a:t>Update of the Red Book according to the RIDs</a:t>
            </a:r>
          </a:p>
          <a:p>
            <a:pPr marL="747713" lvl="1" indent="-290513" defTabSz="914400">
              <a:lnSpc>
                <a:spcPct val="120000"/>
              </a:lnSpc>
              <a:spcBef>
                <a:spcPts val="0"/>
              </a:spcBef>
              <a:buSzPct val="95000"/>
              <a:buFont typeface="ArialMT" charset="0"/>
              <a:buChar char="•"/>
            </a:pPr>
            <a:endParaRPr lang="en-US" sz="1800" b="0" dirty="0"/>
          </a:p>
          <a:p>
            <a:pPr>
              <a:lnSpc>
                <a:spcPct val="120000"/>
              </a:lnSpc>
              <a:spcBef>
                <a:spcPts val="0"/>
              </a:spcBef>
              <a:buSzPct val="95000"/>
            </a:pPr>
            <a:r>
              <a:rPr lang="en-US" sz="1800" b="0" dirty="0"/>
              <a:t>Working Group Status:</a:t>
            </a:r>
            <a:endParaRPr lang="en-US" sz="18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800" b="0" dirty="0"/>
              <a:t>Final review of the green book</a:t>
            </a:r>
          </a:p>
          <a:p>
            <a:pPr marL="747713" lvl="1" indent="-290513">
              <a:lnSpc>
                <a:spcPct val="120000"/>
              </a:lnSpc>
              <a:spcBef>
                <a:spcPts val="0"/>
              </a:spcBef>
              <a:buClr>
                <a:srgbClr val="000000"/>
              </a:buClr>
              <a:buSzPct val="95000"/>
              <a:buFont typeface="ArialMT" charset="0"/>
              <a:buChar char="•"/>
            </a:pPr>
            <a:r>
              <a:rPr lang="de-DE" sz="1800" b="0" dirty="0"/>
              <a:t>All Red Book RIDs were editorial, book is ready to submit to CMC for publication</a:t>
            </a:r>
            <a:endParaRPr lang="en-US" sz="1800" b="0" dirty="0"/>
          </a:p>
          <a:p>
            <a:pPr lvl="1">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Joint meeting with DTN for Bundle Streaming Service</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Joint meeting with Wireless Working Group to monitor developments in wireless protocols</a:t>
            </a:r>
          </a:p>
          <a:p>
            <a:pPr lvl="1">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800" b="0" dirty="0"/>
              <a:t>None</a:t>
            </a:r>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SIS-Voice Executive Summary </a:t>
            </a:r>
            <a:endParaRPr lang="en-US" dirty="0"/>
          </a:p>
        </p:txBody>
      </p:sp>
    </p:spTree>
    <p:extLst>
      <p:ext uri="{BB962C8B-B14F-4D97-AF65-F5344CB8AC3E}">
        <p14:creationId xmlns:p14="http://schemas.microsoft.com/office/powerpoint/2010/main" val="3934212748"/>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1"/>
            <a:ext cx="8872537" cy="25347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Submit Voice Blue Book to CMC for publication</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None</a:t>
            </a:r>
          </a:p>
          <a:p>
            <a:pPr lvl="1">
              <a:lnSpc>
                <a:spcPct val="120000"/>
              </a:lnSpc>
              <a:spcBef>
                <a:spcPts val="0"/>
              </a:spcBef>
              <a:buClr>
                <a:srgbClr val="000000"/>
              </a:buClr>
              <a:buSzPct val="95000"/>
            </a:pPr>
            <a:endParaRPr lang="en-US" sz="1800" b="0" dirty="0"/>
          </a:p>
          <a:p>
            <a:pPr defTabSz="914400">
              <a:lnSpc>
                <a:spcPct val="120000"/>
              </a:lnSpc>
              <a:spcBef>
                <a:spcPts val="0"/>
              </a:spcBef>
            </a:pPr>
            <a:r>
              <a:rPr lang="en-US" sz="1800" b="0" dirty="0"/>
              <a:t>Planning (only approved Projects):</a:t>
            </a:r>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a:t>
            </a:r>
            <a:r>
              <a:rPr lang="en-US" sz="2800" dirty="0"/>
              <a:t>Voice</a:t>
            </a:r>
            <a:r>
              <a:rPr lang="en-US" sz="2800" b="1" dirty="0"/>
              <a:t> Executive Summary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3205480291"/>
              </p:ext>
            </p:extLst>
          </p:nvPr>
        </p:nvGraphicFramePr>
        <p:xfrm>
          <a:off x="1119345" y="3726950"/>
          <a:ext cx="6870700" cy="1238250"/>
        </p:xfrm>
        <a:graphic>
          <a:graphicData uri="http://schemas.openxmlformats.org/drawingml/2006/table">
            <a:tbl>
              <a:tblPr/>
              <a:tblGrid>
                <a:gridCol w="1079500">
                  <a:extLst>
                    <a:ext uri="{9D8B030D-6E8A-4147-A177-3AD203B41FA5}">
                      <a16:colId xmlns:a16="http://schemas.microsoft.com/office/drawing/2014/main" xmlns="" val="796685744"/>
                    </a:ext>
                  </a:extLst>
                </a:gridCol>
                <a:gridCol w="698500">
                  <a:extLst>
                    <a:ext uri="{9D8B030D-6E8A-4147-A177-3AD203B41FA5}">
                      <a16:colId xmlns:a16="http://schemas.microsoft.com/office/drawing/2014/main" xmlns="" val="2175178007"/>
                    </a:ext>
                  </a:extLst>
                </a:gridCol>
                <a:gridCol w="1701800">
                  <a:extLst>
                    <a:ext uri="{9D8B030D-6E8A-4147-A177-3AD203B41FA5}">
                      <a16:colId xmlns:a16="http://schemas.microsoft.com/office/drawing/2014/main" xmlns="" val="466845269"/>
                    </a:ext>
                  </a:extLst>
                </a:gridCol>
                <a:gridCol w="1778000">
                  <a:extLst>
                    <a:ext uri="{9D8B030D-6E8A-4147-A177-3AD203B41FA5}">
                      <a16:colId xmlns:a16="http://schemas.microsoft.com/office/drawing/2014/main" xmlns="" val="4248208599"/>
                    </a:ext>
                  </a:extLst>
                </a:gridCol>
                <a:gridCol w="1612900">
                  <a:extLst>
                    <a:ext uri="{9D8B030D-6E8A-4147-A177-3AD203B41FA5}">
                      <a16:colId xmlns:a16="http://schemas.microsoft.com/office/drawing/2014/main" xmlns="" val="736433458"/>
                    </a:ext>
                  </a:extLst>
                </a:gridCol>
              </a:tblGrid>
              <a:tr h="485775">
                <a:tc>
                  <a:txBody>
                    <a:bodyPr/>
                    <a:lstStyle/>
                    <a:p>
                      <a:pPr algn="ctr" fontAlgn="t"/>
                      <a:r>
                        <a:rPr lang="en-US" sz="1000" b="1" i="0" u="none" strike="noStrike" dirty="0">
                          <a:solidFill>
                            <a:srgbClr val="000000"/>
                          </a:solidFill>
                          <a:effectLst/>
                          <a:latin typeface="+mn-lt"/>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dirty="0">
                          <a:solidFill>
                            <a:srgbClr val="000000"/>
                          </a:solidFill>
                          <a:effectLst/>
                          <a:latin typeface="+mn-lt"/>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856798722"/>
                  </a:ext>
                </a:extLst>
              </a:tr>
              <a:tr h="752475">
                <a:tc>
                  <a:txBody>
                    <a:bodyPr/>
                    <a:lstStyle/>
                    <a:p>
                      <a:pPr algn="l" fontAlgn="t"/>
                      <a:r>
                        <a:rPr lang="en-US" sz="1000" b="1" i="0" u="none" strike="noStrike" dirty="0">
                          <a:solidFill>
                            <a:schemeClr val="bg1"/>
                          </a:solidFill>
                          <a:effectLst/>
                          <a:latin typeface="+mn-lt"/>
                        </a:rPr>
                        <a:t>SIS Voice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ctr" fontAlgn="t"/>
                      <a:r>
                        <a:rPr lang="en-US" sz="1000" b="1" i="0" u="none" strike="noStrike" dirty="0">
                          <a:solidFill>
                            <a:schemeClr val="bg1"/>
                          </a:solidFill>
                          <a:effectLst/>
                          <a:latin typeface="+mn-lt"/>
                        </a:rPr>
                        <a:t>766.2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Voice and Audio Communications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Ready to submit to CMC for publication.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Start:3 May 2010</a:t>
                      </a:r>
                    </a:p>
                    <a:p>
                      <a:pPr algn="l" fontAlgn="t"/>
                      <a:r>
                        <a:rPr lang="en-US" sz="1000" b="1" i="0" u="none" strike="noStrike" dirty="0">
                          <a:solidFill>
                            <a:schemeClr val="bg1"/>
                          </a:solidFill>
                          <a:effectLst/>
                          <a:latin typeface="+mn-lt"/>
                        </a:rPr>
                        <a:t>End: 30 December 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2235955075"/>
                  </a:ext>
                </a:extLst>
              </a:tr>
            </a:tbl>
          </a:graphicData>
        </a:graphic>
      </p:graphicFrame>
    </p:spTree>
    <p:extLst>
      <p:ext uri="{BB962C8B-B14F-4D97-AF65-F5344CB8AC3E}">
        <p14:creationId xmlns:p14="http://schemas.microsoft.com/office/powerpoint/2010/main" val="1183194615"/>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a:t>Achievements for this meeting cycle:</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and approved updated text for Green Book</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Demonstration of Video over Bundle Protocol Streaming Service by JSC</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and discussed proposal from DLR for RTP project/book</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Discussed ramifications of new wireless protocols under consideration by Wireless WG for their upcoming book </a:t>
            </a:r>
          </a:p>
          <a:p>
            <a:pPr marL="747713" lvl="1" indent="-290513" defTabSz="914400">
              <a:lnSpc>
                <a:spcPct val="120000"/>
              </a:lnSpc>
              <a:spcBef>
                <a:spcPts val="0"/>
              </a:spcBef>
              <a:buSzPct val="95000"/>
              <a:buFont typeface="ArialMT" charset="0"/>
              <a:buChar char="•"/>
            </a:pPr>
            <a:endParaRPr lang="en-US" sz="1900" b="0" dirty="0"/>
          </a:p>
          <a:p>
            <a:pPr>
              <a:lnSpc>
                <a:spcPct val="120000"/>
              </a:lnSpc>
              <a:spcBef>
                <a:spcPts val="0"/>
              </a:spcBef>
              <a:buSzPct val="95000"/>
            </a:pPr>
            <a:r>
              <a:rPr lang="en-US" sz="1900" b="0" dirty="0"/>
              <a:t>Working Group 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Requirements for Bundle Streaming Service Green Book: ready for publication</a:t>
            </a:r>
          </a:p>
          <a:p>
            <a:pPr marL="747713" lvl="1" indent="-290513">
              <a:lnSpc>
                <a:spcPct val="120000"/>
              </a:lnSpc>
              <a:spcBef>
                <a:spcPts val="0"/>
              </a:spcBef>
              <a:buClr>
                <a:srgbClr val="000000"/>
              </a:buClr>
              <a:buSzPct val="95000"/>
              <a:buFont typeface="ArialMT" charset="0"/>
              <a:buChar char="•"/>
            </a:pPr>
            <a:r>
              <a:rPr lang="en-US" sz="1900" b="0" dirty="0"/>
              <a:t>Propose to expand charter to include new project: Blue Book for RTP Configuration Protocol</a:t>
            </a:r>
          </a:p>
          <a:p>
            <a:pPr lvl="1">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r>
              <a:rPr lang="en-US" sz="18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Joint meeting with DTN for Bundle Streaming Service</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Joint meeting with Wireless Working Group to monitor developments in wireless protocols</a:t>
            </a:r>
          </a:p>
          <a:p>
            <a:pPr lvl="1">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SIS-MIA Executive Summary </a:t>
            </a:r>
            <a:endParaRPr lang="en-US" dirty="0"/>
          </a:p>
        </p:txBody>
      </p:sp>
    </p:spTree>
    <p:extLst>
      <p:ext uri="{BB962C8B-B14F-4D97-AF65-F5344CB8AC3E}">
        <p14:creationId xmlns:p14="http://schemas.microsoft.com/office/powerpoint/2010/main" val="733883155"/>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1"/>
            <a:ext cx="8872537" cy="28419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Submit Requirements for Bundle Streaming Service Green Book for publication</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Extend charter to include proposed new RTP Configuration Protocol project </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Initiate new project: Blue Book for RTP Configuration Protocol</a:t>
            </a:r>
          </a:p>
          <a:p>
            <a:pPr defTabSz="914400">
              <a:lnSpc>
                <a:spcPct val="120000"/>
              </a:lnSpc>
              <a:spcBef>
                <a:spcPts val="0"/>
              </a:spcBef>
            </a:pPr>
            <a:endParaRPr lang="en-US" sz="1800" b="0" dirty="0"/>
          </a:p>
          <a:p>
            <a:pPr defTabSz="914400">
              <a:lnSpc>
                <a:spcPct val="120000"/>
              </a:lnSpc>
              <a:spcBef>
                <a:spcPts val="0"/>
              </a:spcBef>
            </a:pPr>
            <a:r>
              <a:rPr lang="en-US" sz="1800" b="0" dirty="0"/>
              <a:t>Planning (only approved Projects):</a:t>
            </a: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SIS-MIA Executive Summary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144055734"/>
              </p:ext>
            </p:extLst>
          </p:nvPr>
        </p:nvGraphicFramePr>
        <p:xfrm>
          <a:off x="1119345" y="3726950"/>
          <a:ext cx="6870700" cy="1238250"/>
        </p:xfrm>
        <a:graphic>
          <a:graphicData uri="http://schemas.openxmlformats.org/drawingml/2006/table">
            <a:tbl>
              <a:tblPr/>
              <a:tblGrid>
                <a:gridCol w="1079500">
                  <a:extLst>
                    <a:ext uri="{9D8B030D-6E8A-4147-A177-3AD203B41FA5}">
                      <a16:colId xmlns:a16="http://schemas.microsoft.com/office/drawing/2014/main" xmlns="" val="2046008053"/>
                    </a:ext>
                  </a:extLst>
                </a:gridCol>
                <a:gridCol w="698500">
                  <a:extLst>
                    <a:ext uri="{9D8B030D-6E8A-4147-A177-3AD203B41FA5}">
                      <a16:colId xmlns:a16="http://schemas.microsoft.com/office/drawing/2014/main" xmlns="" val="3871175863"/>
                    </a:ext>
                  </a:extLst>
                </a:gridCol>
                <a:gridCol w="1701800">
                  <a:extLst>
                    <a:ext uri="{9D8B030D-6E8A-4147-A177-3AD203B41FA5}">
                      <a16:colId xmlns:a16="http://schemas.microsoft.com/office/drawing/2014/main" xmlns="" val="2748371734"/>
                    </a:ext>
                  </a:extLst>
                </a:gridCol>
                <a:gridCol w="1778000">
                  <a:extLst>
                    <a:ext uri="{9D8B030D-6E8A-4147-A177-3AD203B41FA5}">
                      <a16:colId xmlns:a16="http://schemas.microsoft.com/office/drawing/2014/main" xmlns="" val="4067087470"/>
                    </a:ext>
                  </a:extLst>
                </a:gridCol>
                <a:gridCol w="1612900">
                  <a:extLst>
                    <a:ext uri="{9D8B030D-6E8A-4147-A177-3AD203B41FA5}">
                      <a16:colId xmlns:a16="http://schemas.microsoft.com/office/drawing/2014/main" xmlns="" val="3844582763"/>
                    </a:ext>
                  </a:extLst>
                </a:gridCol>
              </a:tblGrid>
              <a:tr h="485775">
                <a:tc>
                  <a:txBody>
                    <a:bodyPr/>
                    <a:lstStyle/>
                    <a:p>
                      <a:pPr algn="ctr" fontAlgn="t"/>
                      <a:r>
                        <a:rPr lang="en-US" sz="1000" b="1" i="0" u="none" strike="noStrike" dirty="0">
                          <a:solidFill>
                            <a:srgbClr val="000000"/>
                          </a:solidFill>
                          <a:effectLst/>
                          <a:latin typeface="+mn-lt"/>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3480537048"/>
                  </a:ext>
                </a:extLst>
              </a:tr>
              <a:tr h="752475">
                <a:tc>
                  <a:txBody>
                    <a:bodyPr/>
                    <a:lstStyle/>
                    <a:p>
                      <a:pPr algn="l" fontAlgn="t"/>
                      <a:r>
                        <a:rPr lang="en-US" sz="1000" b="1" i="0" u="none" strike="noStrike" dirty="0">
                          <a:solidFill>
                            <a:schemeClr val="bg1"/>
                          </a:solidFill>
                          <a:effectLst/>
                          <a:latin typeface="+mn-lt"/>
                        </a:rPr>
                        <a:t>SIS MIA</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chemeClr val="bg1"/>
                          </a:solidFill>
                          <a:effectLst/>
                          <a:latin typeface="+mn-lt"/>
                        </a:rPr>
                        <a:t>730.2-G-1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dirty="0">
                          <a:solidFill>
                            <a:schemeClr val="bg1"/>
                          </a:solidFill>
                          <a:effectLst/>
                          <a:latin typeface="+mn-lt"/>
                        </a:rPr>
                        <a:t>Requirements for Streaming Services over Bundle Protocol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Ready to submit to CMC for publication.</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dirty="0">
                        <a:solidFill>
                          <a:schemeClr val="bg1"/>
                        </a:solidFill>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dirty="0">
                          <a:solidFill>
                            <a:schemeClr val="bg1"/>
                          </a:solidFill>
                          <a:effectLst/>
                          <a:latin typeface="+mn-lt"/>
                        </a:rPr>
                        <a:t>Start: 25 March 2016</a:t>
                      </a:r>
                    </a:p>
                    <a:p>
                      <a:pPr algn="l" fontAlgn="t"/>
                      <a:r>
                        <a:rPr lang="en-US" sz="1000" b="1" i="0" u="none" strike="noStrike" dirty="0">
                          <a:solidFill>
                            <a:schemeClr val="bg1"/>
                          </a:solidFill>
                          <a:effectLst/>
                          <a:latin typeface="+mn-lt"/>
                        </a:rPr>
                        <a:t>End: 15 June</a:t>
                      </a:r>
                      <a:r>
                        <a:rPr lang="en-US" sz="1000" b="1" i="0" u="none" strike="noStrike" baseline="0" dirty="0">
                          <a:solidFill>
                            <a:schemeClr val="bg1"/>
                          </a:solidFill>
                          <a:effectLst/>
                          <a:latin typeface="+mn-lt"/>
                        </a:rPr>
                        <a:t> 2017</a:t>
                      </a:r>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2204023726"/>
                  </a:ext>
                </a:extLst>
              </a:tr>
            </a:tbl>
          </a:graphicData>
        </a:graphic>
      </p:graphicFrame>
    </p:spTree>
    <p:extLst>
      <p:ext uri="{BB962C8B-B14F-4D97-AF65-F5344CB8AC3E}">
        <p14:creationId xmlns:p14="http://schemas.microsoft.com/office/powerpoint/2010/main" val="3490093578"/>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SIS-MIA Upcoming New Work Items</a:t>
            </a:r>
          </a:p>
        </p:txBody>
      </p:sp>
      <p:graphicFrame>
        <p:nvGraphicFramePr>
          <p:cNvPr id="3" name="Table 2"/>
          <p:cNvGraphicFramePr>
            <a:graphicFrameLocks noGrp="1"/>
          </p:cNvGraphicFramePr>
          <p:nvPr>
            <p:extLst>
              <p:ext uri="{D42A27DB-BD31-4B8C-83A1-F6EECF244321}">
                <p14:modId xmlns:p14="http://schemas.microsoft.com/office/powerpoint/2010/main" val="1700874033"/>
              </p:ext>
            </p:extLst>
          </p:nvPr>
        </p:nvGraphicFramePr>
        <p:xfrm>
          <a:off x="628650" y="1585560"/>
          <a:ext cx="7886699" cy="2506207"/>
        </p:xfrm>
        <a:graphic>
          <a:graphicData uri="http://schemas.openxmlformats.org/drawingml/2006/table">
            <a:tbl>
              <a:tblPr/>
              <a:tblGrid>
                <a:gridCol w="679443">
                  <a:extLst>
                    <a:ext uri="{9D8B030D-6E8A-4147-A177-3AD203B41FA5}">
                      <a16:colId xmlns:a16="http://schemas.microsoft.com/office/drawing/2014/main" xmlns="" val="1162205216"/>
                    </a:ext>
                  </a:extLst>
                </a:gridCol>
                <a:gridCol w="679443">
                  <a:extLst>
                    <a:ext uri="{9D8B030D-6E8A-4147-A177-3AD203B41FA5}">
                      <a16:colId xmlns:a16="http://schemas.microsoft.com/office/drawing/2014/main" xmlns="" val="1662018209"/>
                    </a:ext>
                  </a:extLst>
                </a:gridCol>
                <a:gridCol w="971454">
                  <a:extLst>
                    <a:ext uri="{9D8B030D-6E8A-4147-A177-3AD203B41FA5}">
                      <a16:colId xmlns:a16="http://schemas.microsoft.com/office/drawing/2014/main" xmlns="" val="666862653"/>
                    </a:ext>
                  </a:extLst>
                </a:gridCol>
                <a:gridCol w="883315">
                  <a:extLst>
                    <a:ext uri="{9D8B030D-6E8A-4147-A177-3AD203B41FA5}">
                      <a16:colId xmlns:a16="http://schemas.microsoft.com/office/drawing/2014/main" xmlns="" val="3604106789"/>
                    </a:ext>
                  </a:extLst>
                </a:gridCol>
                <a:gridCol w="1052215">
                  <a:extLst>
                    <a:ext uri="{9D8B030D-6E8A-4147-A177-3AD203B41FA5}">
                      <a16:colId xmlns:a16="http://schemas.microsoft.com/office/drawing/2014/main" xmlns="" val="1714215125"/>
                    </a:ext>
                  </a:extLst>
                </a:gridCol>
                <a:gridCol w="1255680">
                  <a:extLst>
                    <a:ext uri="{9D8B030D-6E8A-4147-A177-3AD203B41FA5}">
                      <a16:colId xmlns:a16="http://schemas.microsoft.com/office/drawing/2014/main" xmlns="" val="4070265565"/>
                    </a:ext>
                  </a:extLst>
                </a:gridCol>
                <a:gridCol w="670843">
                  <a:extLst>
                    <a:ext uri="{9D8B030D-6E8A-4147-A177-3AD203B41FA5}">
                      <a16:colId xmlns:a16="http://schemas.microsoft.com/office/drawing/2014/main" xmlns="" val="2194704992"/>
                    </a:ext>
                  </a:extLst>
                </a:gridCol>
                <a:gridCol w="627839">
                  <a:extLst>
                    <a:ext uri="{9D8B030D-6E8A-4147-A177-3AD203B41FA5}">
                      <a16:colId xmlns:a16="http://schemas.microsoft.com/office/drawing/2014/main" xmlns="" val="3711293270"/>
                    </a:ext>
                  </a:extLst>
                </a:gridCol>
                <a:gridCol w="1066467">
                  <a:extLst>
                    <a:ext uri="{9D8B030D-6E8A-4147-A177-3AD203B41FA5}">
                      <a16:colId xmlns:a16="http://schemas.microsoft.com/office/drawing/2014/main" xmlns="" val="3809626959"/>
                    </a:ext>
                  </a:extLst>
                </a:gridCol>
              </a:tblGrid>
              <a:tr h="854409">
                <a:tc>
                  <a:txBody>
                    <a:bodyPr/>
                    <a:lstStyle/>
                    <a:p>
                      <a:pPr algn="ctr" fontAlgn="t"/>
                      <a:r>
                        <a:rPr lang="en-US" sz="1200" b="1" i="0" u="none" strike="noStrike" dirty="0">
                          <a:solidFill>
                            <a:srgbClr val="000000"/>
                          </a:solidFill>
                          <a:effectLst/>
                          <a:latin typeface="Calibri" panose="020F0502020204030204" pitchFamily="34" charset="0"/>
                        </a:rPr>
                        <a:t>Area and WG name</a:t>
                      </a:r>
                    </a:p>
                  </a:txBody>
                  <a:tcPr marL="5878" marR="5878" marT="58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CCSDS Ref </a:t>
                      </a:r>
                      <a:r>
                        <a:rPr lang="en-US" sz="1200" b="1" i="0" u="none" strike="noStrike" dirty="0" err="1">
                          <a:solidFill>
                            <a:srgbClr val="000000"/>
                          </a:solidFill>
                          <a:effectLst/>
                          <a:latin typeface="Calibri" panose="020F0502020204030204" pitchFamily="34" charset="0"/>
                        </a:rPr>
                        <a:t>Nr</a:t>
                      </a:r>
                      <a:endParaRPr lang="en-US" sz="1200" b="1" i="0" u="none" strike="noStrike" dirty="0">
                        <a:solidFill>
                          <a:srgbClr val="000000"/>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Document Title</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Target Start / Publication Date</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1200" b="1" i="0" u="none" strike="noStrike" dirty="0">
                          <a:solidFill>
                            <a:srgbClr val="000000"/>
                          </a:solidFill>
                          <a:effectLst/>
                          <a:latin typeface="Calibri" panose="020F0502020204030204" pitchFamily="34" charset="0"/>
                        </a:rPr>
                        <a:t>Resources Needed (total, Editor, Proto 1, Proto 2)</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i="0" u="none" strike="noStrike" dirty="0">
                          <a:solidFill>
                            <a:srgbClr val="000000"/>
                          </a:solidFill>
                          <a:effectLst/>
                          <a:latin typeface="Calibri" panose="020F0502020204030204" pitchFamily="34" charset="0"/>
                        </a:rPr>
                        <a:t>Comments</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Rationale</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What if not started?</a:t>
                      </a:r>
                    </a:p>
                  </a:txBody>
                  <a:tcPr marL="5878" marR="5878" marT="58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392870802"/>
                  </a:ext>
                </a:extLst>
              </a:tr>
              <a:tr h="1498140">
                <a:tc>
                  <a:txBody>
                    <a:bodyPr/>
                    <a:lstStyle/>
                    <a:p>
                      <a:pPr algn="ctr" fontAlgn="t"/>
                      <a:r>
                        <a:rPr lang="en-US" sz="1200" b="1" i="0" u="none" strike="noStrike" dirty="0">
                          <a:solidFill>
                            <a:srgbClr val="FFFFFF"/>
                          </a:solidFill>
                          <a:effectLst/>
                          <a:latin typeface="Calibri" panose="020F0502020204030204" pitchFamily="34" charset="0"/>
                        </a:rPr>
                        <a:t> SIS MIA</a:t>
                      </a:r>
                    </a:p>
                  </a:txBody>
                  <a:tcPr marL="5878" marR="5878" marT="58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TBD</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RTP Configuration Protocol</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Start</a:t>
                      </a:r>
                      <a:r>
                        <a:rPr lang="en-US" sz="1200" b="1" i="0" u="none" strike="noStrike" baseline="0" dirty="0">
                          <a:solidFill>
                            <a:srgbClr val="FFFFFF"/>
                          </a:solidFill>
                          <a:effectLst/>
                          <a:latin typeface="Calibri" panose="020F0502020204030204" pitchFamily="34" charset="0"/>
                        </a:rPr>
                        <a:t> </a:t>
                      </a:r>
                      <a:r>
                        <a:rPr lang="en-US" sz="1200" b="1" i="0" u="none" strike="noStrike" dirty="0">
                          <a:solidFill>
                            <a:srgbClr val="FFFFFF"/>
                          </a:solidFill>
                          <a:effectLst/>
                          <a:latin typeface="Calibri" panose="020F0502020204030204" pitchFamily="34" charset="0"/>
                        </a:rPr>
                        <a:t>01</a:t>
                      </a:r>
                      <a:r>
                        <a:rPr lang="en-US" sz="1200" b="1" i="0" u="none" strike="noStrike" baseline="0" dirty="0">
                          <a:solidFill>
                            <a:srgbClr val="FFFFFF"/>
                          </a:solidFill>
                          <a:effectLst/>
                          <a:latin typeface="Calibri" panose="020F0502020204030204" pitchFamily="34" charset="0"/>
                        </a:rPr>
                        <a:t> July </a:t>
                      </a:r>
                      <a:r>
                        <a:rPr lang="en-US" sz="1200" b="1" i="0" u="none" strike="noStrike" dirty="0">
                          <a:solidFill>
                            <a:srgbClr val="FFFFFF"/>
                          </a:solidFill>
                          <a:effectLst/>
                          <a:latin typeface="Calibri" panose="020F0502020204030204" pitchFamily="34" charset="0"/>
                        </a:rPr>
                        <a:t>2017</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End   1 January 2019r</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2017-2019</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12 WM for BB</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4 WMs </a:t>
                      </a:r>
                      <a:r>
                        <a:rPr lang="en-US" sz="1200" b="1" i="0" u="none" strike="noStrike" dirty="0" err="1">
                          <a:solidFill>
                            <a:srgbClr val="FFFFFF"/>
                          </a:solidFill>
                          <a:effectLst/>
                          <a:latin typeface="Calibri" panose="020F0502020204030204" pitchFamily="34" charset="0"/>
                        </a:rPr>
                        <a:t>Prot</a:t>
                      </a:r>
                      <a:r>
                        <a:rPr lang="en-US" sz="1200" b="1" i="0" u="none" strike="noStrike" dirty="0">
                          <a:solidFill>
                            <a:srgbClr val="FFFFFF"/>
                          </a:solidFill>
                          <a:effectLst/>
                          <a:latin typeface="Calibri" panose="020F0502020204030204" pitchFamily="34" charset="0"/>
                        </a:rPr>
                        <a:t> 1 </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4 WMs </a:t>
                      </a:r>
                      <a:r>
                        <a:rPr lang="en-US" sz="1200" b="1" i="0" u="none" strike="noStrike" dirty="0" err="1">
                          <a:solidFill>
                            <a:srgbClr val="FFFFFF"/>
                          </a:solidFill>
                          <a:effectLst/>
                          <a:latin typeface="Calibri" panose="020F0502020204030204" pitchFamily="34" charset="0"/>
                        </a:rPr>
                        <a:t>Prot</a:t>
                      </a:r>
                      <a:r>
                        <a:rPr lang="en-US" sz="1200" b="1" i="0" u="none" strike="noStrike" dirty="0">
                          <a:solidFill>
                            <a:srgbClr val="FFFFFF"/>
                          </a:solidFill>
                          <a:effectLst/>
                          <a:latin typeface="Calibri" panose="020F0502020204030204" pitchFamily="34" charset="0"/>
                        </a:rPr>
                        <a:t> 2</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Project just proposed at Spring 2017 Meetings, reduces risk of diminished interoperability in crewed missions</a:t>
                      </a:r>
                    </a:p>
                  </a:txBody>
                  <a:tcPr marL="5878" marR="5878" marT="58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536891219"/>
                  </a:ext>
                </a:extLst>
              </a:tr>
            </a:tbl>
          </a:graphicData>
        </a:graphic>
      </p:graphicFrame>
    </p:spTree>
    <p:extLst>
      <p:ext uri="{BB962C8B-B14F-4D97-AF65-F5344CB8AC3E}">
        <p14:creationId xmlns:p14="http://schemas.microsoft.com/office/powerpoint/2010/main" val="18783904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a:t>Achievements for this meeting cycle:</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BP Security document with SEA-SEC WG and internally to SIS-DTN</a:t>
            </a:r>
          </a:p>
          <a:p>
            <a:pPr marL="1257300" lvl="2"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Identified a number of last-minute revisions </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Schedule-Aware Bundle Routing book w/ WG</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Revised Book Schedules for BP Security and Schedule-Aware Bundle Routing</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Discussed thoughts and prototypes on security key management</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Discussed erasure coding mechanisms under LTP</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Reviewed agencies’ work with DTN/CFDP (NASA ISS, ETRI KPLO testing)</a:t>
            </a:r>
            <a:endParaRPr lang="en-US" sz="1900" b="0" dirty="0"/>
          </a:p>
          <a:p>
            <a:pPr>
              <a:lnSpc>
                <a:spcPct val="120000"/>
              </a:lnSpc>
              <a:spcBef>
                <a:spcPts val="0"/>
              </a:spcBef>
              <a:buSzPct val="95000"/>
            </a:pPr>
            <a:endParaRPr lang="en-US" sz="1900" b="0" dirty="0"/>
          </a:p>
          <a:p>
            <a:pPr>
              <a:lnSpc>
                <a:spcPct val="120000"/>
              </a:lnSpc>
              <a:spcBef>
                <a:spcPts val="0"/>
              </a:spcBef>
              <a:buSzPct val="95000"/>
            </a:pPr>
            <a:r>
              <a:rPr lang="en-US" sz="1900" b="0" dirty="0"/>
              <a:t>Working Group 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Completing Security and Schedule-Aware Bundle Routing Books</a:t>
            </a:r>
          </a:p>
          <a:p>
            <a:pPr marL="1204913" lvl="2" indent="-290513">
              <a:lnSpc>
                <a:spcPct val="120000"/>
              </a:lnSpc>
              <a:spcBef>
                <a:spcPts val="0"/>
              </a:spcBef>
              <a:buClr>
                <a:srgbClr val="000000"/>
              </a:buClr>
              <a:buSzPct val="95000"/>
              <a:buFont typeface="ArialMT" charset="0"/>
              <a:buChar char="•"/>
            </a:pPr>
            <a:r>
              <a:rPr lang="en-US" sz="1900" b="0" dirty="0"/>
              <a:t>Both getting ready to go for CESG poll to release for agency review</a:t>
            </a:r>
          </a:p>
          <a:p>
            <a:pPr marL="1204913" lvl="2" indent="-290513">
              <a:lnSpc>
                <a:spcPct val="120000"/>
              </a:lnSpc>
              <a:spcBef>
                <a:spcPts val="0"/>
              </a:spcBef>
              <a:buClr>
                <a:srgbClr val="000000"/>
              </a:buClr>
              <a:buSzPct val="95000"/>
              <a:buFont typeface="ArialMT" charset="0"/>
              <a:buChar char="•"/>
            </a:pPr>
            <a:r>
              <a:rPr lang="en-US" sz="1900" b="0" dirty="0"/>
              <a:t>Both on track to complete in late CY2018</a:t>
            </a:r>
          </a:p>
          <a:p>
            <a:pPr marL="747713" lvl="1" indent="-290513">
              <a:lnSpc>
                <a:spcPct val="120000"/>
              </a:lnSpc>
              <a:spcBef>
                <a:spcPts val="0"/>
              </a:spcBef>
              <a:buClr>
                <a:srgbClr val="000000"/>
              </a:buClr>
              <a:buSzPct val="95000"/>
              <a:buFont typeface="ArialMT" charset="0"/>
              <a:buChar char="•"/>
            </a:pPr>
            <a:r>
              <a:rPr lang="en-US" sz="1900" b="0" dirty="0"/>
              <a:t>Starting to identify resources for next WG work items</a:t>
            </a:r>
          </a:p>
          <a:p>
            <a:pPr marL="1204913" lvl="2" indent="-290513">
              <a:lnSpc>
                <a:spcPct val="120000"/>
              </a:lnSpc>
              <a:spcBef>
                <a:spcPts val="0"/>
              </a:spcBef>
              <a:buClr>
                <a:srgbClr val="000000"/>
              </a:buClr>
              <a:buSzPct val="95000"/>
              <a:buFont typeface="ArialMT" charset="0"/>
              <a:buChar char="•"/>
            </a:pPr>
            <a:r>
              <a:rPr lang="en-US" sz="1900" b="0" dirty="0"/>
              <a:t>DTN Network Management</a:t>
            </a:r>
          </a:p>
          <a:p>
            <a:pPr marL="1204913" lvl="2" indent="-290513">
              <a:lnSpc>
                <a:spcPct val="120000"/>
              </a:lnSpc>
              <a:spcBef>
                <a:spcPts val="0"/>
              </a:spcBef>
              <a:buClr>
                <a:srgbClr val="000000"/>
              </a:buClr>
              <a:buSzPct val="95000"/>
              <a:buFont typeface="ArialMT" charset="0"/>
              <a:buChar char="•"/>
            </a:pPr>
            <a:r>
              <a:rPr lang="en-US" sz="1900" b="0" dirty="0"/>
              <a:t>CCSDS Delivery Agent (first hop / last hop emergency commanding / telemetry)</a:t>
            </a:r>
          </a:p>
          <a:p>
            <a:pPr marL="1204913" lvl="2" indent="-290513">
              <a:lnSpc>
                <a:spcPct val="120000"/>
              </a:lnSpc>
              <a:spcBef>
                <a:spcPts val="0"/>
              </a:spcBef>
              <a:buClr>
                <a:srgbClr val="000000"/>
              </a:buClr>
              <a:buSzPct val="95000"/>
              <a:buFont typeface="ArialMT" charset="0"/>
              <a:buChar char="•"/>
            </a:pPr>
            <a:r>
              <a:rPr lang="en-US" sz="1900" b="0" dirty="0"/>
              <a:t>MAL to BP binding</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9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Discussed BP Security document with SEA-SEC WG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Joint meeting with MIA WG on streaming media over Bundle Protocol</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None (in particular, no resource issues for the two Blue Books the WG is currently preparing)</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SIS-DTN Executive Summary </a:t>
            </a:r>
            <a:endParaRPr lang="en-US" dirty="0"/>
          </a:p>
        </p:txBody>
      </p:sp>
    </p:spTree>
    <p:extLst>
      <p:ext uri="{BB962C8B-B14F-4D97-AF65-F5344CB8AC3E}">
        <p14:creationId xmlns:p14="http://schemas.microsoft.com/office/powerpoint/2010/main" val="806793586"/>
      </p:ext>
    </p:extLst>
  </p:cSld>
  <p:clrMapOvr>
    <a:masterClrMapping/>
  </p:clrMapOvr>
  <p:transition spd="slow"/>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a:t>Resolutions agreed upon this meeting</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None</a:t>
            </a:r>
          </a:p>
          <a:p>
            <a:pPr>
              <a:lnSpc>
                <a:spcPct val="120000"/>
              </a:lnSpc>
              <a:spcBef>
                <a:spcPts val="0"/>
              </a:spcBef>
              <a:buClr>
                <a:srgbClr val="000000"/>
              </a:buClr>
              <a:buSzPct val="95000"/>
            </a:pPr>
            <a:endParaRPr lang="en-US" sz="1800" b="0" dirty="0"/>
          </a:p>
          <a:p>
            <a:pPr>
              <a:lnSpc>
                <a:spcPct val="120000"/>
              </a:lnSpc>
              <a:spcBef>
                <a:spcPts val="0"/>
              </a:spcBef>
              <a:buClr>
                <a:srgbClr val="000000"/>
              </a:buClr>
              <a:buSzPct val="95000"/>
            </a:pPr>
            <a:r>
              <a:rPr lang="en-US" sz="18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CESG Poll to release BP Security draft Red Book for Agency Review</a:t>
            </a:r>
          </a:p>
          <a:p>
            <a:pPr marL="742950" lvl="1" indent="-285750">
              <a:lnSpc>
                <a:spcPct val="120000"/>
              </a:lnSpc>
              <a:spcBef>
                <a:spcPts val="0"/>
              </a:spcBef>
              <a:buClr>
                <a:srgbClr val="000000"/>
              </a:buClr>
              <a:buSzPct val="95000"/>
              <a:buFont typeface="Arial" panose="020B0604020202020204" pitchFamily="34" charset="0"/>
              <a:buChar char="•"/>
            </a:pPr>
            <a:r>
              <a:rPr lang="en-US" sz="1800" b="0" dirty="0"/>
              <a:t>CESG Poll to release Schedule-Aware Bundle Routing (SABR) draft Red Book for Agency Review</a:t>
            </a:r>
          </a:p>
          <a:p>
            <a:pPr defTabSz="914400">
              <a:lnSpc>
                <a:spcPct val="120000"/>
              </a:lnSpc>
              <a:spcBef>
                <a:spcPts val="0"/>
              </a:spcBef>
            </a:pPr>
            <a:endParaRPr lang="en-US" sz="1800" b="0" dirty="0"/>
          </a:p>
          <a:p>
            <a:pPr defTabSz="914400">
              <a:lnSpc>
                <a:spcPct val="120000"/>
              </a:lnSpc>
              <a:spcBef>
                <a:spcPts val="0"/>
              </a:spcBef>
            </a:pPr>
            <a:r>
              <a:rPr lang="en-US" sz="1800" b="0" dirty="0"/>
              <a:t>Planning (only approved Projects):</a:t>
            </a: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SIS-DTN Executive Summary </a:t>
            </a:r>
            <a:endParaRPr lang="en-US" dirty="0"/>
          </a:p>
        </p:txBody>
      </p:sp>
      <p:graphicFrame>
        <p:nvGraphicFramePr>
          <p:cNvPr id="10" name="Table 9"/>
          <p:cNvGraphicFramePr>
            <a:graphicFrameLocks noGrp="1"/>
          </p:cNvGraphicFramePr>
          <p:nvPr>
            <p:extLst>
              <p:ext uri="{D42A27DB-BD31-4B8C-83A1-F6EECF244321}">
                <p14:modId xmlns:p14="http://schemas.microsoft.com/office/powerpoint/2010/main" val="2624016285"/>
              </p:ext>
            </p:extLst>
          </p:nvPr>
        </p:nvGraphicFramePr>
        <p:xfrm>
          <a:off x="250238" y="3659430"/>
          <a:ext cx="8776742" cy="2499360"/>
        </p:xfrm>
        <a:graphic>
          <a:graphicData uri="http://schemas.openxmlformats.org/drawingml/2006/table">
            <a:tbl>
              <a:tblPr firstRow="1" bandRow="1">
                <a:tableStyleId>{5940675A-B579-460E-94D1-54222C63F5DA}</a:tableStyleId>
              </a:tblPr>
              <a:tblGrid>
                <a:gridCol w="750097">
                  <a:extLst>
                    <a:ext uri="{9D8B030D-6E8A-4147-A177-3AD203B41FA5}">
                      <a16:colId xmlns:a16="http://schemas.microsoft.com/office/drawing/2014/main" xmlns="" val="20000"/>
                    </a:ext>
                  </a:extLst>
                </a:gridCol>
                <a:gridCol w="844910">
                  <a:extLst>
                    <a:ext uri="{9D8B030D-6E8A-4147-A177-3AD203B41FA5}">
                      <a16:colId xmlns:a16="http://schemas.microsoft.com/office/drawing/2014/main" xmlns="" val="20001"/>
                    </a:ext>
                  </a:extLst>
                </a:gridCol>
                <a:gridCol w="2035465">
                  <a:extLst>
                    <a:ext uri="{9D8B030D-6E8A-4147-A177-3AD203B41FA5}">
                      <a16:colId xmlns:a16="http://schemas.microsoft.com/office/drawing/2014/main" xmlns="" val="20002"/>
                    </a:ext>
                  </a:extLst>
                </a:gridCol>
                <a:gridCol w="3032236">
                  <a:extLst>
                    <a:ext uri="{9D8B030D-6E8A-4147-A177-3AD203B41FA5}">
                      <a16:colId xmlns:a16="http://schemas.microsoft.com/office/drawing/2014/main" xmlns="" val="20003"/>
                    </a:ext>
                  </a:extLst>
                </a:gridCol>
                <a:gridCol w="2114034">
                  <a:extLst>
                    <a:ext uri="{9D8B030D-6E8A-4147-A177-3AD203B41FA5}">
                      <a16:colId xmlns:a16="http://schemas.microsoft.com/office/drawing/2014/main" xmlns="" val="20004"/>
                    </a:ext>
                  </a:extLst>
                </a:gridCol>
              </a:tblGrid>
              <a:tr h="370840">
                <a:tc>
                  <a:txBody>
                    <a:bodyPr/>
                    <a:lstStyle/>
                    <a:p>
                      <a:pPr algn="ctr"/>
                      <a:r>
                        <a:rPr lang="en-US" sz="1000" b="1" dirty="0"/>
                        <a:t>Area and WG Name</a:t>
                      </a:r>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a:t>CCSDS</a:t>
                      </a:r>
                    </a:p>
                    <a:p>
                      <a:pPr algn="ctr"/>
                      <a:r>
                        <a:rPr lang="en-US" sz="1000" b="1" dirty="0"/>
                        <a:t>Ref </a:t>
                      </a:r>
                      <a:r>
                        <a:rPr lang="en-US" sz="1000" b="1" dirty="0" err="1"/>
                        <a:t>Nr</a:t>
                      </a:r>
                      <a:endParaRPr lang="en-US" sz="1000" b="1" dirty="0"/>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a:t>Document Title</a:t>
                      </a:r>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a:t>Status / Comments</a:t>
                      </a:r>
                    </a:p>
                  </a:txBody>
                  <a:tcPr marL="0" marR="0" anchor="ctr">
                    <a:lnB w="28575" cap="flat" cmpd="sng" algn="ctr">
                      <a:solidFill>
                        <a:schemeClr val="tx1"/>
                      </a:solidFill>
                      <a:prstDash val="solid"/>
                      <a:round/>
                      <a:headEnd type="none" w="med" len="med"/>
                      <a:tailEnd type="none" w="med" len="med"/>
                    </a:lnB>
                  </a:tcPr>
                </a:tc>
                <a:tc>
                  <a:txBody>
                    <a:bodyPr/>
                    <a:lstStyle/>
                    <a:p>
                      <a:pPr algn="ctr"/>
                      <a:r>
                        <a:rPr lang="en-US" sz="1000" b="1" dirty="0"/>
                        <a:t>Start and /</a:t>
                      </a:r>
                      <a:r>
                        <a:rPr lang="en-US" sz="1000" b="1" baseline="0" dirty="0"/>
                        <a:t> or Target Publication Date</a:t>
                      </a:r>
                      <a:endParaRPr lang="en-US" sz="1000" b="1" dirty="0"/>
                    </a:p>
                  </a:txBody>
                  <a:tcPr marL="0" marR="0" anchor="ctr">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70840">
                <a:tc>
                  <a:txBody>
                    <a:bodyPr/>
                    <a:lstStyle/>
                    <a:p>
                      <a:r>
                        <a:rPr lang="en-US" sz="1050" b="1" dirty="0">
                          <a:solidFill>
                            <a:schemeClr val="bg1"/>
                          </a:solidFill>
                        </a:rPr>
                        <a:t>SIS-DTN</a:t>
                      </a:r>
                    </a:p>
                  </a:txBody>
                  <a:tcPr>
                    <a:lnT w="28575" cap="flat" cmpd="sng" algn="ctr">
                      <a:solidFill>
                        <a:schemeClr val="tx1"/>
                      </a:solidFill>
                      <a:prstDash val="solid"/>
                      <a:round/>
                      <a:headEnd type="none" w="med" len="med"/>
                      <a:tailEnd type="none" w="med" len="med"/>
                    </a:lnT>
                    <a:solidFill>
                      <a:srgbClr val="0070C0"/>
                    </a:solidFill>
                  </a:tcPr>
                </a:tc>
                <a:tc>
                  <a:txBody>
                    <a:bodyPr/>
                    <a:lstStyle/>
                    <a:p>
                      <a:r>
                        <a:rPr lang="en-US" sz="1050" b="1" dirty="0">
                          <a:solidFill>
                            <a:schemeClr val="bg1"/>
                          </a:solidFill>
                        </a:rPr>
                        <a:t>734.5-B-1</a:t>
                      </a:r>
                    </a:p>
                  </a:txBody>
                  <a:tcPr>
                    <a:lnT w="28575" cap="flat" cmpd="sng" algn="ctr">
                      <a:solidFill>
                        <a:schemeClr val="tx1"/>
                      </a:solidFill>
                      <a:prstDash val="solid"/>
                      <a:round/>
                      <a:headEnd type="none" w="med" len="med"/>
                      <a:tailEnd type="none" w="med" len="med"/>
                    </a:lnT>
                    <a:solidFill>
                      <a:srgbClr val="0070C0"/>
                    </a:solidFill>
                  </a:tcPr>
                </a:tc>
                <a:tc>
                  <a:txBody>
                    <a:bodyPr/>
                    <a:lstStyle/>
                    <a:p>
                      <a:r>
                        <a:rPr lang="en-US" sz="1050" b="1" dirty="0">
                          <a:solidFill>
                            <a:schemeClr val="bg1"/>
                          </a:solidFill>
                        </a:rPr>
                        <a:t>Bundle Security Protocol for CCSDS</a:t>
                      </a:r>
                    </a:p>
                  </a:txBody>
                  <a:tcPr>
                    <a:lnT w="28575" cap="flat" cmpd="sng" algn="ctr">
                      <a:solidFill>
                        <a:schemeClr val="tx1"/>
                      </a:solidFill>
                      <a:prstDash val="solid"/>
                      <a:round/>
                      <a:headEnd type="none" w="med" len="med"/>
                      <a:tailEnd type="none" w="med" len="med"/>
                    </a:lnT>
                    <a:solidFill>
                      <a:srgbClr val="0070C0"/>
                    </a:solidFill>
                  </a:tcPr>
                </a:tc>
                <a:tc>
                  <a:txBody>
                    <a:bodyPr/>
                    <a:lstStyle/>
                    <a:p>
                      <a:r>
                        <a:rPr lang="en-US" sz="1050" b="1" dirty="0">
                          <a:solidFill>
                            <a:schemeClr val="bg1"/>
                          </a:solidFill>
                        </a:rPr>
                        <a:t>Possible rework for</a:t>
                      </a:r>
                      <a:r>
                        <a:rPr lang="en-US" sz="1050" b="1" baseline="0" dirty="0">
                          <a:solidFill>
                            <a:schemeClr val="bg1"/>
                          </a:solidFill>
                        </a:rPr>
                        <a:t> better alignment with IETF </a:t>
                      </a:r>
                      <a:r>
                        <a:rPr lang="en-US" sz="1050" b="1" baseline="0" dirty="0" err="1">
                          <a:solidFill>
                            <a:schemeClr val="bg1"/>
                          </a:solidFill>
                        </a:rPr>
                        <a:t>BPSec</a:t>
                      </a:r>
                      <a:r>
                        <a:rPr lang="en-US" sz="1050" b="1" baseline="0" dirty="0">
                          <a:solidFill>
                            <a:schemeClr val="bg1"/>
                          </a:solidFill>
                        </a:rPr>
                        <a:t>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50" b="1"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Will review IETF security document for possible alignment and proceed with Agency Review target 1Q</a:t>
                      </a:r>
                      <a:r>
                        <a:rPr lang="en-US" sz="1050" b="1" baseline="0" dirty="0">
                          <a:solidFill>
                            <a:schemeClr val="bg1"/>
                          </a:solidFill>
                        </a:rPr>
                        <a:t> CY2017</a:t>
                      </a:r>
                      <a:endParaRPr lang="en-US" sz="1050" b="1" dirty="0">
                        <a:solidFill>
                          <a:schemeClr val="bg1"/>
                        </a:solidFill>
                      </a:endParaRPr>
                    </a:p>
                  </a:txBody>
                  <a:tcPr>
                    <a:lnT w="28575" cap="flat" cmpd="sng" algn="ctr">
                      <a:solidFill>
                        <a:schemeClr val="tx1"/>
                      </a:solidFill>
                      <a:prstDash val="solid"/>
                      <a:round/>
                      <a:headEnd type="none" w="med" len="med"/>
                      <a:tailEnd type="none" w="med" len="med"/>
                    </a:lnT>
                    <a:solidFill>
                      <a:srgbClr val="0070C0"/>
                    </a:solidFill>
                  </a:tcPr>
                </a:tc>
                <a:tc>
                  <a:txBody>
                    <a:bodyPr/>
                    <a:lstStyle/>
                    <a:p>
                      <a:r>
                        <a:rPr lang="en-US" sz="1050" b="1" dirty="0">
                          <a:solidFill>
                            <a:schemeClr val="bg1"/>
                          </a:solidFill>
                        </a:rPr>
                        <a:t>Start date:</a:t>
                      </a:r>
                      <a:r>
                        <a:rPr lang="en-US" sz="1050" b="1" baseline="0" dirty="0">
                          <a:solidFill>
                            <a:schemeClr val="bg1"/>
                          </a:solidFill>
                        </a:rPr>
                        <a:t> 4/15/2015</a:t>
                      </a:r>
                    </a:p>
                    <a:p>
                      <a:r>
                        <a:rPr lang="en-US" sz="1050" b="1" baseline="0" dirty="0">
                          <a:solidFill>
                            <a:schemeClr val="bg1"/>
                          </a:solidFill>
                        </a:rPr>
                        <a:t>End date: 12/31/2018</a:t>
                      </a:r>
                      <a:endParaRPr lang="en-US" sz="1050" b="1" dirty="0">
                        <a:solidFill>
                          <a:schemeClr val="bg1"/>
                        </a:solidFill>
                      </a:endParaRPr>
                    </a:p>
                  </a:txBody>
                  <a:tcPr>
                    <a:lnT w="28575" cap="flat" cmpd="sng" algn="ctr">
                      <a:solidFill>
                        <a:schemeClr val="tx1"/>
                      </a:solidFill>
                      <a:prstDash val="solid"/>
                      <a:round/>
                      <a:headEnd type="none" w="med" len="med"/>
                      <a:tailEnd type="none" w="med" len="med"/>
                    </a:lnT>
                    <a:solidFill>
                      <a:srgbClr val="0070C0"/>
                    </a:solidFill>
                  </a:tcPr>
                </a:tc>
                <a:extLst>
                  <a:ext uri="{0D108BD9-81ED-4DB2-BD59-A6C34878D82A}">
                    <a16:rowId xmlns:a16="http://schemas.microsoft.com/office/drawing/2014/main" xmlns="" val="10001"/>
                  </a:ext>
                </a:extLst>
              </a:tr>
              <a:tr h="370840">
                <a:tc>
                  <a:txBody>
                    <a:bodyPr/>
                    <a:lstStyle/>
                    <a:p>
                      <a:r>
                        <a:rPr lang="en-US" sz="1050" b="1" dirty="0">
                          <a:solidFill>
                            <a:schemeClr val="bg1"/>
                          </a:solidFill>
                        </a:rPr>
                        <a:t>SIS-DTN</a:t>
                      </a:r>
                    </a:p>
                  </a:txBody>
                  <a:tcPr>
                    <a:solidFill>
                      <a:srgbClr val="0070C0"/>
                    </a:solidFill>
                  </a:tcPr>
                </a:tc>
                <a:tc>
                  <a:txBody>
                    <a:bodyPr/>
                    <a:lstStyle/>
                    <a:p>
                      <a:r>
                        <a:rPr lang="en-US" sz="1050" b="1" dirty="0">
                          <a:solidFill>
                            <a:schemeClr val="bg1"/>
                          </a:solidFill>
                        </a:rPr>
                        <a:t>734.3-B-1</a:t>
                      </a:r>
                    </a:p>
                  </a:txBody>
                  <a:tcPr>
                    <a:solidFill>
                      <a:srgbClr val="0070C0"/>
                    </a:solidFill>
                  </a:tcPr>
                </a:tc>
                <a:tc>
                  <a:txBody>
                    <a:bodyPr/>
                    <a:lstStyle/>
                    <a:p>
                      <a:r>
                        <a:rPr lang="en-US" sz="1050" b="1" dirty="0">
                          <a:solidFill>
                            <a:schemeClr val="bg1"/>
                          </a:solidFill>
                        </a:rPr>
                        <a:t>Schedule-Aware Bundle Routing for CCSDS (was Contact Graph Routing)</a:t>
                      </a:r>
                    </a:p>
                  </a:txBody>
                  <a:tcPr>
                    <a:solidFill>
                      <a:srgbClr val="0070C0"/>
                    </a:solidFill>
                  </a:tcPr>
                </a:tc>
                <a:tc>
                  <a:txBody>
                    <a:bodyPr/>
                    <a:lstStyle/>
                    <a:p>
                      <a:r>
                        <a:rPr lang="en-US" sz="1050" b="1" dirty="0">
                          <a:solidFill>
                            <a:schemeClr val="bg1"/>
                          </a:solidFill>
                        </a:rPr>
                        <a:t>Draft essentially complete</a:t>
                      </a:r>
                    </a:p>
                    <a:p>
                      <a:endParaRPr lang="en-US" sz="1050" b="1" dirty="0">
                        <a:solidFill>
                          <a:schemeClr val="bg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Minor edits resulting from WG comments; expect draft for</a:t>
                      </a:r>
                      <a:r>
                        <a:rPr lang="en-US" sz="1050" b="1" baseline="0" dirty="0">
                          <a:solidFill>
                            <a:schemeClr val="bg1"/>
                          </a:solidFill>
                        </a:rPr>
                        <a:t> initial CESG poll by August 2017</a:t>
                      </a:r>
                      <a:endParaRPr lang="en-US" sz="1050" b="1" dirty="0">
                        <a:solidFill>
                          <a:schemeClr val="bg1"/>
                        </a:solidFill>
                      </a:endParaRPr>
                    </a:p>
                    <a:p>
                      <a:endParaRPr lang="en-US" sz="1050" b="1" dirty="0">
                        <a:solidFill>
                          <a:schemeClr val="bg1"/>
                        </a:solidFill>
                      </a:endParaRPr>
                    </a:p>
                  </a:txBody>
                  <a:tcPr>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Start date: </a:t>
                      </a:r>
                      <a:r>
                        <a:rPr lang="en-US" sz="1050" b="1" baseline="0" dirty="0">
                          <a:solidFill>
                            <a:schemeClr val="bg1"/>
                          </a:solidFill>
                        </a:rPr>
                        <a:t>4/15/2015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050" b="1" baseline="0" dirty="0">
                          <a:solidFill>
                            <a:schemeClr val="bg1"/>
                          </a:solidFill>
                        </a:rPr>
                        <a:t>End date: 7/1/2018</a:t>
                      </a:r>
                      <a:endParaRPr lang="en-US" sz="1050" b="1" dirty="0">
                        <a:solidFill>
                          <a:schemeClr val="bg1"/>
                        </a:solidFill>
                      </a:endParaRPr>
                    </a:p>
                    <a:p>
                      <a:endParaRPr lang="en-US" sz="1050" b="1" dirty="0">
                        <a:solidFill>
                          <a:schemeClr val="bg1"/>
                        </a:solidFill>
                      </a:endParaRPr>
                    </a:p>
                  </a:txBody>
                  <a:tcPr>
                    <a:solidFill>
                      <a:srgbClr val="0070C0"/>
                    </a:solid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4268113787"/>
      </p:ext>
    </p:extLst>
  </p:cSld>
  <p:clrMapOvr>
    <a:masterClrMapping/>
  </p:clrMapOvr>
  <p:transition spd="slow"/>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4938"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marL="285750" indent="-285750" defTabSz="914400">
              <a:lnSpc>
                <a:spcPct val="120000"/>
              </a:lnSpc>
              <a:spcBef>
                <a:spcPts val="0"/>
              </a:spcBef>
              <a:buFont typeface="Arial" panose="020B0604020202020204" pitchFamily="34" charset="0"/>
              <a:buChar char="•"/>
            </a:pPr>
            <a:r>
              <a:rPr lang="en-US" sz="1800" b="0" dirty="0">
                <a:sym typeface="Arial" pitchFamily="34" charset="0"/>
              </a:rPr>
              <a:t>No resource issues for the two blue books the WG is currently producing (BP Security and Schedule-Aware Bundle Routing)</a:t>
            </a:r>
          </a:p>
          <a:p>
            <a:pPr marL="742950" lvl="1" indent="-285750">
              <a:lnSpc>
                <a:spcPct val="120000"/>
              </a:lnSpc>
              <a:spcBef>
                <a:spcPts val="0"/>
              </a:spcBef>
              <a:buFont typeface="Arial" panose="020B0604020202020204" pitchFamily="34" charset="0"/>
              <a:buChar char="•"/>
            </a:pPr>
            <a:r>
              <a:rPr lang="en-US" sz="1800" b="0" dirty="0">
                <a:sym typeface="Arial" pitchFamily="34" charset="0"/>
              </a:rPr>
              <a:t>Prototypes for Security:  NASA &amp; DLR</a:t>
            </a:r>
          </a:p>
          <a:p>
            <a:pPr marL="742950" lvl="1" indent="-285750">
              <a:lnSpc>
                <a:spcPct val="120000"/>
              </a:lnSpc>
              <a:spcBef>
                <a:spcPts val="0"/>
              </a:spcBef>
              <a:buFont typeface="Arial" panose="020B0604020202020204" pitchFamily="34" charset="0"/>
              <a:buChar char="•"/>
            </a:pPr>
            <a:r>
              <a:rPr lang="en-US" sz="1800" b="0" dirty="0">
                <a:sym typeface="Arial" pitchFamily="34" charset="0"/>
              </a:rPr>
              <a:t>Prototypes for SABR:  NASA &amp; JAXA</a:t>
            </a:r>
          </a:p>
          <a:p>
            <a:pPr marL="285750" indent="-285750" defTabSz="914400">
              <a:lnSpc>
                <a:spcPct val="120000"/>
              </a:lnSpc>
              <a:spcBef>
                <a:spcPts val="0"/>
              </a:spcBef>
              <a:buFont typeface="Arial" panose="020B0604020202020204" pitchFamily="34" charset="0"/>
              <a:buChar char="•"/>
            </a:pPr>
            <a:endParaRPr lang="en-US" sz="1800" b="0" dirty="0">
              <a:latin typeface="Arial" pitchFamily="34" charset="0"/>
              <a:cs typeface="Arial" pitchFamily="34" charset="0"/>
              <a:sym typeface="Arial" pitchFamily="34" charset="0"/>
            </a:endParaRPr>
          </a:p>
          <a:p>
            <a:pPr marL="285750" indent="-285750" defTabSz="914400">
              <a:lnSpc>
                <a:spcPct val="120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The WG does not envision proposing any new work in the next 6 months</a:t>
            </a:r>
          </a:p>
          <a:p>
            <a:pPr marL="742950" lvl="1" indent="-285750">
              <a:lnSpc>
                <a:spcPct val="120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Will review some existing books to determine if they warrant resources to modify, or if simple reconfirmation will suffice</a:t>
            </a:r>
          </a:p>
          <a:p>
            <a:pPr marL="747713" lvl="1" indent="-290513" defTabSz="914400">
              <a:lnSpc>
                <a:spcPct val="120000"/>
              </a:lnSpc>
              <a:spcBef>
                <a:spcPts val="0"/>
              </a:spcBef>
              <a:buSzPct val="95000"/>
              <a:buFont typeface="ArialMT" charset="0"/>
              <a:buChar char="•"/>
            </a:pPr>
            <a:endParaRPr lang="en-US" b="0" dirty="0"/>
          </a:p>
        </p:txBody>
      </p:sp>
      <p:sp>
        <p:nvSpPr>
          <p:cNvPr id="10" name="AutoShape 3"/>
          <p:cNvSpPr>
            <a:spLocks/>
          </p:cNvSpPr>
          <p:nvPr/>
        </p:nvSpPr>
        <p:spPr bwMode="auto">
          <a:xfrm>
            <a:off x="885120" y="126170"/>
            <a:ext cx="775781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SIS-DTN Additional Viewgraph 1</a:t>
            </a:r>
            <a:endParaRPr lang="en-US" dirty="0"/>
          </a:p>
        </p:txBody>
      </p:sp>
    </p:spTree>
    <p:extLst>
      <p:ext uri="{BB962C8B-B14F-4D97-AF65-F5344CB8AC3E}">
        <p14:creationId xmlns:p14="http://schemas.microsoft.com/office/powerpoint/2010/main" val="595253299"/>
      </p:ext>
    </p:extLst>
  </p:cSld>
  <p:clrMapOvr>
    <a:masterClrMapping/>
  </p:clrMapOvr>
  <p:transition spd="slow"/>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a:t>SIS</a:t>
            </a:r>
            <a:r>
              <a:rPr lang="en-US" sz="2800" b="1" dirty="0"/>
              <a:t> Approved Project Status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1302126842"/>
              </p:ext>
            </p:extLst>
          </p:nvPr>
        </p:nvGraphicFramePr>
        <p:xfrm>
          <a:off x="1119345" y="854980"/>
          <a:ext cx="6870700" cy="5212080"/>
        </p:xfrm>
        <a:graphic>
          <a:graphicData uri="http://schemas.openxmlformats.org/drawingml/2006/table">
            <a:tbl>
              <a:tblPr/>
              <a:tblGrid>
                <a:gridCol w="1079500">
                  <a:extLst>
                    <a:ext uri="{9D8B030D-6E8A-4147-A177-3AD203B41FA5}">
                      <a16:colId xmlns:a16="http://schemas.microsoft.com/office/drawing/2014/main" xmlns="" val="984191091"/>
                    </a:ext>
                  </a:extLst>
                </a:gridCol>
                <a:gridCol w="698500">
                  <a:extLst>
                    <a:ext uri="{9D8B030D-6E8A-4147-A177-3AD203B41FA5}">
                      <a16:colId xmlns:a16="http://schemas.microsoft.com/office/drawing/2014/main" xmlns="" val="345171713"/>
                    </a:ext>
                  </a:extLst>
                </a:gridCol>
                <a:gridCol w="1701800">
                  <a:extLst>
                    <a:ext uri="{9D8B030D-6E8A-4147-A177-3AD203B41FA5}">
                      <a16:colId xmlns:a16="http://schemas.microsoft.com/office/drawing/2014/main" xmlns="" val="2638356887"/>
                    </a:ext>
                  </a:extLst>
                </a:gridCol>
                <a:gridCol w="1778000">
                  <a:extLst>
                    <a:ext uri="{9D8B030D-6E8A-4147-A177-3AD203B41FA5}">
                      <a16:colId xmlns:a16="http://schemas.microsoft.com/office/drawing/2014/main" xmlns="" val="2690204017"/>
                    </a:ext>
                  </a:extLst>
                </a:gridCol>
                <a:gridCol w="1612900">
                  <a:extLst>
                    <a:ext uri="{9D8B030D-6E8A-4147-A177-3AD203B41FA5}">
                      <a16:colId xmlns:a16="http://schemas.microsoft.com/office/drawing/2014/main" xmlns="" val="2359904741"/>
                    </a:ext>
                  </a:extLst>
                </a:gridCol>
              </a:tblGrid>
              <a:tr h="485775">
                <a:tc>
                  <a:txBody>
                    <a:bodyPr/>
                    <a:lstStyle/>
                    <a:p>
                      <a:pPr algn="ctr" fontAlgn="t"/>
                      <a:r>
                        <a:rPr lang="en-US" sz="1000" b="1" i="0" u="none" strike="noStrike" dirty="0">
                          <a:solidFill>
                            <a:srgbClr val="000000"/>
                          </a:solidFill>
                          <a:effectLst/>
                          <a:latin typeface="+mn-lt"/>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tc>
                  <a:txBody>
                    <a:bodyPr/>
                    <a:lstStyle/>
                    <a:p>
                      <a:pPr algn="ctr" fontAlgn="t"/>
                      <a:r>
                        <a:rPr lang="en-US" sz="1000" b="1" i="0" u="none" strike="noStrike">
                          <a:solidFill>
                            <a:srgbClr val="000000"/>
                          </a:solidFill>
                          <a:effectLst/>
                          <a:latin typeface="+mn-lt"/>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tcPr>
                </a:tc>
                <a:extLst>
                  <a:ext uri="{0D108BD9-81ED-4DB2-BD59-A6C34878D82A}">
                    <a16:rowId xmlns:a16="http://schemas.microsoft.com/office/drawing/2014/main" xmlns="" val="152270786"/>
                  </a:ext>
                </a:extLst>
              </a:tr>
              <a:tr h="752475">
                <a:tc>
                  <a:txBody>
                    <a:bodyPr/>
                    <a:lstStyle/>
                    <a:p>
                      <a:pPr algn="l" fontAlgn="t"/>
                      <a:r>
                        <a:rPr lang="en-US" sz="1000" b="1" i="0" u="none" strike="noStrike" dirty="0">
                          <a:solidFill>
                            <a:schemeClr val="bg1"/>
                          </a:solidFill>
                          <a:effectLst/>
                          <a:latin typeface="+mn-lt"/>
                        </a:rPr>
                        <a:t>SIS CFDPv1</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ctr" fontAlgn="t"/>
                      <a:r>
                        <a:rPr lang="en-US" sz="1000" b="1" i="0" u="none" strike="noStrike" dirty="0">
                          <a:solidFill>
                            <a:schemeClr val="bg1"/>
                          </a:solidFill>
                          <a:effectLst/>
                          <a:latin typeface="+mn-lt"/>
                        </a:rPr>
                        <a:t>727.0-B-5</a:t>
                      </a:r>
                    </a:p>
                    <a:p>
                      <a:pPr algn="ctr" fontAlgn="t"/>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CCSDS</a:t>
                      </a:r>
                      <a:r>
                        <a:rPr lang="en-US" sz="1000" b="1" i="0" u="none" strike="noStrike" baseline="0" dirty="0">
                          <a:solidFill>
                            <a:schemeClr val="bg1"/>
                          </a:solidFill>
                          <a:effectLst/>
                          <a:latin typeface="+mn-lt"/>
                        </a:rPr>
                        <a:t> File Delivery Protocol</a:t>
                      </a:r>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Agency</a:t>
                      </a:r>
                      <a:r>
                        <a:rPr lang="en-US" sz="1000" baseline="0" dirty="0">
                          <a:solidFill>
                            <a:schemeClr val="bg1"/>
                          </a:solidFill>
                          <a:latin typeface="+mn-lt"/>
                        </a:rPr>
                        <a:t> review completed and awaiting interoperability testing.</a:t>
                      </a:r>
                      <a:endParaRPr lang="en-US" sz="1000" dirty="0">
                        <a:solidFill>
                          <a:schemeClr val="bg1"/>
                        </a:solidFill>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Start: 13</a:t>
                      </a:r>
                      <a:r>
                        <a:rPr lang="en-US" sz="1000" b="1" i="0" u="none" strike="noStrike" baseline="0" dirty="0">
                          <a:solidFill>
                            <a:schemeClr val="bg1"/>
                          </a:solidFill>
                          <a:effectLst/>
                          <a:latin typeface="+mn-lt"/>
                        </a:rPr>
                        <a:t> September </a:t>
                      </a:r>
                      <a:r>
                        <a:rPr lang="en-US" sz="1000" b="1" i="0" u="none" strike="noStrike" dirty="0">
                          <a:solidFill>
                            <a:schemeClr val="bg1"/>
                          </a:solidFill>
                          <a:effectLst/>
                          <a:latin typeface="+mn-lt"/>
                        </a:rPr>
                        <a:t>2013</a:t>
                      </a:r>
                    </a:p>
                    <a:p>
                      <a:pPr algn="l" fontAlgn="t"/>
                      <a:r>
                        <a:rPr lang="en-US" sz="1000" b="1" i="0" u="none" strike="noStrike" dirty="0">
                          <a:solidFill>
                            <a:schemeClr val="bg1"/>
                          </a:solidFill>
                          <a:effectLst/>
                          <a:latin typeface="+mn-lt"/>
                        </a:rPr>
                        <a:t>End: 31</a:t>
                      </a:r>
                      <a:r>
                        <a:rPr lang="en-US" sz="1000" b="1" i="0" u="none" strike="noStrike" baseline="0" dirty="0">
                          <a:solidFill>
                            <a:schemeClr val="bg1"/>
                          </a:solidFill>
                          <a:effectLst/>
                          <a:latin typeface="+mn-lt"/>
                        </a:rPr>
                        <a:t> December 2018</a:t>
                      </a:r>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827725496"/>
                  </a:ext>
                </a:extLst>
              </a:tr>
              <a:tr h="752475">
                <a:tc>
                  <a:txBody>
                    <a:bodyPr/>
                    <a:lstStyle/>
                    <a:p>
                      <a:pPr algn="l" fontAlgn="t"/>
                      <a:r>
                        <a:rPr lang="en-US" sz="1000" b="1" i="0" u="none" strike="noStrike" dirty="0">
                          <a:solidFill>
                            <a:schemeClr val="bg1"/>
                          </a:solidFill>
                          <a:effectLst/>
                          <a:latin typeface="+mn-lt"/>
                        </a:rPr>
                        <a:t>SIS Voice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ctr" fontAlgn="t"/>
                      <a:r>
                        <a:rPr lang="en-US" sz="1000" b="1" i="0" u="none" strike="noStrike" dirty="0">
                          <a:solidFill>
                            <a:schemeClr val="bg1"/>
                          </a:solidFill>
                          <a:effectLst/>
                          <a:latin typeface="+mn-lt"/>
                        </a:rPr>
                        <a:t>766.2</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Voice and Audio Communications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Ready to submit to CMC for publication.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algn="l" fontAlgn="t"/>
                      <a:r>
                        <a:rPr lang="en-US" sz="1000" b="1" i="0" u="none" strike="noStrike" dirty="0">
                          <a:solidFill>
                            <a:schemeClr val="bg1"/>
                          </a:solidFill>
                          <a:effectLst/>
                          <a:latin typeface="+mn-lt"/>
                        </a:rPr>
                        <a:t>Start:3 May 2010</a:t>
                      </a:r>
                    </a:p>
                    <a:p>
                      <a:pPr algn="l" fontAlgn="t"/>
                      <a:r>
                        <a:rPr lang="en-US" sz="1000" b="1" i="0" u="none" strike="noStrike" dirty="0">
                          <a:solidFill>
                            <a:schemeClr val="bg1"/>
                          </a:solidFill>
                          <a:effectLst/>
                          <a:latin typeface="+mn-lt"/>
                        </a:rPr>
                        <a:t>End: 30 December 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3415405446"/>
                  </a:ext>
                </a:extLst>
              </a:tr>
              <a:tr h="752475">
                <a:tc>
                  <a:txBody>
                    <a:bodyPr/>
                    <a:lstStyle/>
                    <a:p>
                      <a:pPr algn="l" fontAlgn="t"/>
                      <a:r>
                        <a:rPr lang="en-US" sz="1000" b="1" i="0" u="none" strike="noStrike" dirty="0">
                          <a:solidFill>
                            <a:schemeClr val="bg1"/>
                          </a:solidFill>
                          <a:effectLst/>
                          <a:latin typeface="+mn-lt"/>
                        </a:rPr>
                        <a:t>SIS MIA</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en-US" sz="1000" b="1" i="0" u="none" strike="noStrike" dirty="0">
                          <a:solidFill>
                            <a:schemeClr val="bg1"/>
                          </a:solidFill>
                          <a:effectLst/>
                          <a:latin typeface="+mn-lt"/>
                        </a:rPr>
                        <a:t>730.2-G-1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dirty="0">
                          <a:solidFill>
                            <a:schemeClr val="bg1"/>
                          </a:solidFill>
                          <a:effectLst/>
                          <a:latin typeface="+mn-lt"/>
                        </a:rPr>
                        <a:t>Requirements for Streaming Services over Bundle Protocol</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1000" dirty="0">
                          <a:solidFill>
                            <a:schemeClr val="bg1"/>
                          </a:solidFill>
                          <a:latin typeface="+mn-lt"/>
                        </a:rPr>
                        <a:t>Ready to submit to CMC for publication.</a:t>
                      </a:r>
                    </a:p>
                    <a:p>
                      <a:pPr marL="0" marR="0" lvl="0" indent="0" algn="l" defTabSz="914400" rtl="0" eaLnBrk="1" fontAlgn="t" latinLnBrk="0" hangingPunct="1">
                        <a:lnSpc>
                          <a:spcPct val="100000"/>
                        </a:lnSpc>
                        <a:spcBef>
                          <a:spcPts val="0"/>
                        </a:spcBef>
                        <a:spcAft>
                          <a:spcPts val="0"/>
                        </a:spcAft>
                        <a:buClrTx/>
                        <a:buSzTx/>
                        <a:buFontTx/>
                        <a:buNone/>
                        <a:tabLst/>
                        <a:defRPr/>
                      </a:pPr>
                      <a:endParaRPr lang="en-US" sz="1000" dirty="0">
                        <a:solidFill>
                          <a:schemeClr val="bg1"/>
                        </a:solidFill>
                        <a:latin typeface="+mn-lt"/>
                      </a:endParaRP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000" b="1" i="0" u="none" strike="noStrike" dirty="0">
                          <a:solidFill>
                            <a:schemeClr val="bg1"/>
                          </a:solidFill>
                          <a:effectLst/>
                          <a:latin typeface="+mn-lt"/>
                        </a:rPr>
                        <a:t>Start: 25 March 2016</a:t>
                      </a:r>
                    </a:p>
                    <a:p>
                      <a:pPr algn="l" fontAlgn="t"/>
                      <a:r>
                        <a:rPr lang="en-US" sz="1000" b="1" i="0" u="none" strike="noStrike" dirty="0">
                          <a:solidFill>
                            <a:schemeClr val="bg1"/>
                          </a:solidFill>
                          <a:effectLst/>
                          <a:latin typeface="+mn-lt"/>
                        </a:rPr>
                        <a:t>End: 15 June</a:t>
                      </a:r>
                      <a:r>
                        <a:rPr lang="en-US" sz="1000" b="1" i="0" u="none" strike="noStrike" baseline="0" dirty="0">
                          <a:solidFill>
                            <a:schemeClr val="bg1"/>
                          </a:solidFill>
                          <a:effectLst/>
                          <a:latin typeface="+mn-lt"/>
                        </a:rPr>
                        <a:t> 2017</a:t>
                      </a:r>
                      <a:endParaRPr lang="en-US" sz="1000" b="1" i="0" u="none" strike="noStrike" dirty="0">
                        <a:solidFill>
                          <a:schemeClr val="bg1"/>
                        </a:solidFill>
                        <a:effectLst/>
                        <a:latin typeface="+mn-lt"/>
                      </a:endParaRP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extLst>
                  <a:ext uri="{0D108BD9-81ED-4DB2-BD59-A6C34878D82A}">
                    <a16:rowId xmlns:a16="http://schemas.microsoft.com/office/drawing/2014/main" xmlns="" val="3438984403"/>
                  </a:ext>
                </a:extLst>
              </a:tr>
              <a:tr h="752475">
                <a:tc>
                  <a:txBody>
                    <a:bodyPr/>
                    <a:lstStyle/>
                    <a:p>
                      <a:r>
                        <a:rPr lang="en-US" sz="1000" b="1" dirty="0">
                          <a:solidFill>
                            <a:schemeClr val="bg1"/>
                          </a:solidFill>
                          <a:latin typeface="+mn-lt"/>
                        </a:rPr>
                        <a:t>SIS-DTN</a:t>
                      </a:r>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734.5-B-1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000" b="0" u="none" dirty="0">
                          <a:solidFill>
                            <a:schemeClr val="bg1"/>
                          </a:solidFill>
                          <a:latin typeface="+mn-lt"/>
                        </a:rPr>
                        <a:t>Bundle Security Protocol for CCSDS</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Possible rework for</a:t>
                      </a:r>
                      <a:r>
                        <a:rPr lang="en-US" sz="1000" b="1" baseline="0" dirty="0">
                          <a:solidFill>
                            <a:schemeClr val="bg1"/>
                          </a:solidFill>
                          <a:latin typeface="+mn-lt"/>
                        </a:rPr>
                        <a:t> better alignment with IETF </a:t>
                      </a:r>
                      <a:r>
                        <a:rPr lang="en-US" sz="1000" b="1" baseline="0" dirty="0" err="1">
                          <a:solidFill>
                            <a:schemeClr val="bg1"/>
                          </a:solidFill>
                          <a:latin typeface="+mn-lt"/>
                        </a:rPr>
                        <a:t>BPSec</a:t>
                      </a:r>
                      <a:r>
                        <a:rPr lang="en-US" sz="1000" b="1" baseline="0" dirty="0">
                          <a:solidFill>
                            <a:schemeClr val="bg1"/>
                          </a:solidFill>
                          <a:latin typeface="+mn-lt"/>
                        </a:rPr>
                        <a:t> document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000" b="1" dirty="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rPr>
                        <a:t>Will review IETF security document for possible alignment and proceed with Agency Review target 1Q</a:t>
                      </a:r>
                      <a:r>
                        <a:rPr lang="en-US" sz="1000" b="1" baseline="0" dirty="0">
                          <a:solidFill>
                            <a:schemeClr val="bg1"/>
                          </a:solidFill>
                          <a:latin typeface="+mn-lt"/>
                        </a:rPr>
                        <a:t> CY2017</a:t>
                      </a:r>
                      <a:endParaRPr lang="en-US" sz="1000" b="1" dirty="0">
                        <a:solidFill>
                          <a:schemeClr val="bg1"/>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Start:</a:t>
                      </a:r>
                      <a:r>
                        <a:rPr lang="en-US" sz="1000" b="1" baseline="0" dirty="0">
                          <a:solidFill>
                            <a:schemeClr val="bg1"/>
                          </a:solidFill>
                          <a:latin typeface="+mn-lt"/>
                        </a:rPr>
                        <a:t> 15 April 2015</a:t>
                      </a:r>
                    </a:p>
                    <a:p>
                      <a:r>
                        <a:rPr lang="en-US" sz="1000" b="1" baseline="0" dirty="0">
                          <a:solidFill>
                            <a:schemeClr val="bg1"/>
                          </a:solidFill>
                          <a:latin typeface="+mn-lt"/>
                        </a:rPr>
                        <a:t>End: 31 December 2018</a:t>
                      </a:r>
                      <a:endParaRPr lang="en-US" sz="1000" b="1" dirty="0">
                        <a:solidFill>
                          <a:schemeClr val="bg1"/>
                        </a:solidFill>
                        <a:latin typeface="+mn-lt"/>
                      </a:endParaRPr>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275567888"/>
                  </a:ext>
                </a:extLst>
              </a:tr>
              <a:tr h="752475">
                <a:tc>
                  <a:txBody>
                    <a:bodyPr/>
                    <a:lstStyle/>
                    <a:p>
                      <a:r>
                        <a:rPr lang="en-US" sz="1000" b="1" dirty="0">
                          <a:solidFill>
                            <a:schemeClr val="bg1"/>
                          </a:solidFill>
                          <a:latin typeface="+mn-lt"/>
                        </a:rPr>
                        <a:t>SIS-DTN</a:t>
                      </a:r>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734.3-B-1</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r>
                        <a:rPr lang="en-US" sz="1000" b="1" u="none" dirty="0">
                          <a:solidFill>
                            <a:schemeClr val="bg1"/>
                          </a:solidFill>
                          <a:latin typeface="+mn-lt"/>
                        </a:rPr>
                        <a:t>Schedule-Aware Bundle Routing (was Contact Graph Routing)</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r>
                        <a:rPr lang="en-US" sz="1000" b="1" dirty="0">
                          <a:solidFill>
                            <a:schemeClr val="bg1"/>
                          </a:solidFill>
                          <a:latin typeface="+mn-lt"/>
                        </a:rPr>
                        <a:t>Draft essentially complete</a:t>
                      </a:r>
                    </a:p>
                    <a:p>
                      <a:endParaRPr lang="en-US" sz="1000" b="1" dirty="0">
                        <a:solidFill>
                          <a:schemeClr val="bg1"/>
                        </a:solidFill>
                        <a:latin typeface="+mn-l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rPr>
                        <a:t>Minor edits resulting from WG comments; expect draft for</a:t>
                      </a:r>
                      <a:r>
                        <a:rPr lang="en-US" sz="1000" b="1" baseline="0" dirty="0">
                          <a:solidFill>
                            <a:schemeClr val="bg1"/>
                          </a:solidFill>
                          <a:latin typeface="+mn-lt"/>
                        </a:rPr>
                        <a:t> initial CESG poll by August 2017</a:t>
                      </a:r>
                      <a:endParaRPr lang="en-US" sz="1000" b="1" dirty="0">
                        <a:solidFill>
                          <a:schemeClr val="bg1"/>
                        </a:solidFill>
                        <a:latin typeface="+mn-lt"/>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000" b="1" dirty="0">
                          <a:solidFill>
                            <a:schemeClr val="bg1"/>
                          </a:solidFill>
                          <a:latin typeface="+mn-lt"/>
                        </a:rPr>
                        <a:t>Start: </a:t>
                      </a:r>
                      <a:r>
                        <a:rPr lang="en-US" sz="1000" b="1" baseline="0" dirty="0">
                          <a:solidFill>
                            <a:schemeClr val="bg1"/>
                          </a:solidFill>
                          <a:latin typeface="+mn-lt"/>
                        </a:rPr>
                        <a:t>15 April 2015</a:t>
                      </a:r>
                    </a:p>
                    <a:p>
                      <a:pPr marL="0" marR="0" indent="0" algn="l" defTabSz="914400" rtl="0" eaLnBrk="1" fontAlgn="auto" latinLnBrk="0" hangingPunct="1">
                        <a:lnSpc>
                          <a:spcPct val="100000"/>
                        </a:lnSpc>
                        <a:spcBef>
                          <a:spcPts val="0"/>
                        </a:spcBef>
                        <a:spcAft>
                          <a:spcPts val="0"/>
                        </a:spcAft>
                        <a:buClrTx/>
                        <a:buSzTx/>
                        <a:buFontTx/>
                        <a:buNone/>
                        <a:tabLst/>
                        <a:defRPr/>
                      </a:pPr>
                      <a:r>
                        <a:rPr lang="en-US" sz="1000" b="1" baseline="0" dirty="0">
                          <a:solidFill>
                            <a:schemeClr val="bg1"/>
                          </a:solidFill>
                          <a:latin typeface="+mn-lt"/>
                        </a:rPr>
                        <a:t>End: 1 July 2018</a:t>
                      </a:r>
                      <a:endParaRPr lang="en-US" sz="1000" b="1" dirty="0">
                        <a:solidFill>
                          <a:schemeClr val="bg1"/>
                        </a:solidFill>
                        <a:latin typeface="+mn-lt"/>
                      </a:endParaRPr>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4072910070"/>
                  </a:ext>
                </a:extLst>
              </a:tr>
            </a:tbl>
          </a:graphicData>
        </a:graphic>
      </p:graphicFrame>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610870" y="126170"/>
            <a:ext cx="876175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a:t>SIS Resource Issues for Approved </a:t>
            </a:r>
            <a:r>
              <a:rPr lang="en-US" sz="2800" b="1" dirty="0" smtClean="0"/>
              <a:t>Projects</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800444887"/>
              </p:ext>
            </p:extLst>
          </p:nvPr>
        </p:nvGraphicFramePr>
        <p:xfrm>
          <a:off x="347450" y="1585560"/>
          <a:ext cx="8398331" cy="3392661"/>
        </p:xfrm>
        <a:graphic>
          <a:graphicData uri="http://schemas.openxmlformats.org/drawingml/2006/table">
            <a:tbl>
              <a:tblPr/>
              <a:tblGrid>
                <a:gridCol w="999511">
                  <a:extLst>
                    <a:ext uri="{9D8B030D-6E8A-4147-A177-3AD203B41FA5}">
                      <a16:colId xmlns:a16="http://schemas.microsoft.com/office/drawing/2014/main" xmlns="" val="376437075"/>
                    </a:ext>
                  </a:extLst>
                </a:gridCol>
                <a:gridCol w="572891">
                  <a:extLst>
                    <a:ext uri="{9D8B030D-6E8A-4147-A177-3AD203B41FA5}">
                      <a16:colId xmlns:a16="http://schemas.microsoft.com/office/drawing/2014/main" xmlns="" val="1005989989"/>
                    </a:ext>
                  </a:extLst>
                </a:gridCol>
                <a:gridCol w="1633347">
                  <a:extLst>
                    <a:ext uri="{9D8B030D-6E8A-4147-A177-3AD203B41FA5}">
                      <a16:colId xmlns:a16="http://schemas.microsoft.com/office/drawing/2014/main" xmlns="" val="2040789446"/>
                    </a:ext>
                  </a:extLst>
                </a:gridCol>
                <a:gridCol w="1706481">
                  <a:extLst>
                    <a:ext uri="{9D8B030D-6E8A-4147-A177-3AD203B41FA5}">
                      <a16:colId xmlns:a16="http://schemas.microsoft.com/office/drawing/2014/main" xmlns="" val="2695567219"/>
                    </a:ext>
                  </a:extLst>
                </a:gridCol>
                <a:gridCol w="1231106">
                  <a:extLst>
                    <a:ext uri="{9D8B030D-6E8A-4147-A177-3AD203B41FA5}">
                      <a16:colId xmlns:a16="http://schemas.microsoft.com/office/drawing/2014/main" xmlns="" val="977400670"/>
                    </a:ext>
                  </a:extLst>
                </a:gridCol>
                <a:gridCol w="2254995">
                  <a:extLst>
                    <a:ext uri="{9D8B030D-6E8A-4147-A177-3AD203B41FA5}">
                      <a16:colId xmlns:a16="http://schemas.microsoft.com/office/drawing/2014/main" xmlns="" val="2295354802"/>
                    </a:ext>
                  </a:extLst>
                </a:gridCol>
              </a:tblGrid>
              <a:tr h="558021">
                <a:tc>
                  <a:txBody>
                    <a:bodyPr/>
                    <a:lstStyle/>
                    <a:p>
                      <a:pPr algn="ctr" fontAlgn="t"/>
                      <a:r>
                        <a:rPr lang="en-US" sz="1200" b="1" i="0" u="none" strike="noStrike">
                          <a:solidFill>
                            <a:srgbClr val="000000"/>
                          </a:solidFill>
                          <a:effectLst/>
                          <a:latin typeface="Calibri" panose="020F0502020204030204" pitchFamily="34" charset="0"/>
                        </a:rPr>
                        <a:t>Area and WG name</a:t>
                      </a:r>
                    </a:p>
                  </a:txBody>
                  <a:tcPr marL="6868" marR="6868" marT="686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CCSDS Ref Nr</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Document Title</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Target Publication Date</a:t>
                      </a: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Missing Resources </a:t>
                      </a:r>
                      <a:br>
                        <a:rPr lang="en-US" sz="1200" b="1" i="0" u="none" strike="noStrike">
                          <a:solidFill>
                            <a:srgbClr val="000000"/>
                          </a:solidFill>
                          <a:effectLst/>
                          <a:latin typeface="Calibri" panose="020F0502020204030204" pitchFamily="34" charset="0"/>
                        </a:rPr>
                      </a:br>
                      <a:endParaRPr lang="en-US" sz="1200" b="1" i="0" u="none" strike="noStrike">
                        <a:solidFill>
                          <a:srgbClr val="000000"/>
                        </a:solidFill>
                        <a:effectLst/>
                        <a:latin typeface="Calibri" panose="020F0502020204030204" pitchFamily="34" charset="0"/>
                      </a:endParaRPr>
                    </a:p>
                  </a:txBody>
                  <a:tcPr marL="6868" marR="6868" marT="686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Calibri" panose="020F0502020204030204" pitchFamily="34" charset="0"/>
                        </a:rPr>
                        <a:t>Comments</a:t>
                      </a:r>
                    </a:p>
                  </a:txBody>
                  <a:tcPr marL="6868" marR="6868" marT="686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713815061"/>
                  </a:ext>
                </a:extLst>
              </a:tr>
              <a:tr h="501361">
                <a:tc>
                  <a:txBody>
                    <a:bodyPr/>
                    <a:lstStyle/>
                    <a:p>
                      <a:r>
                        <a:rPr lang="en-US" sz="1200" dirty="0">
                          <a:solidFill>
                            <a:schemeClr val="bg1"/>
                          </a:solidFill>
                        </a:rPr>
                        <a:t>SIS-CFDPv1</a:t>
                      </a:r>
                    </a:p>
                  </a:txBody>
                  <a:tcPr>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solidFill>
                            <a:schemeClr val="bg1"/>
                          </a:solidFill>
                        </a:rPr>
                        <a:t>727.0-B-5</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CCSDS File Delivery Protocol (CFDP).</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baseline="0" dirty="0">
                          <a:solidFill>
                            <a:schemeClr val="bg1"/>
                          </a:solidFill>
                        </a:rPr>
                        <a:t>Spring 2018</a:t>
                      </a:r>
                      <a:endParaRPr lang="en-US" sz="1200" dirty="0">
                        <a:solidFill>
                          <a:schemeClr val="bg1"/>
                        </a:solidFill>
                      </a:endParaRP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Second implementation</a:t>
                      </a:r>
                    </a:p>
                  </a:txBody>
                  <a:tcP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tc>
                  <a:txBody>
                    <a:bodyPr/>
                    <a:lstStyle/>
                    <a:p>
                      <a:r>
                        <a:rPr lang="en-US" sz="1200" dirty="0">
                          <a:solidFill>
                            <a:schemeClr val="bg1"/>
                          </a:solidFill>
                        </a:rPr>
                        <a:t>ESA contract terminated before revisions completed.  GSFC would need to implement missing</a:t>
                      </a:r>
                      <a:r>
                        <a:rPr lang="en-US" sz="1200" baseline="0" dirty="0">
                          <a:solidFill>
                            <a:schemeClr val="bg1"/>
                          </a:solidFill>
                        </a:rPr>
                        <a:t> optional features before implementing the revisions.  JAXA funding for implementation uncertain, KARI schedule might allow completion in late 2017; CNES or APL implementation may be possible.</a:t>
                      </a:r>
                    </a:p>
                    <a:p>
                      <a:endParaRPr lang="en-US" sz="1200" baseline="0" dirty="0">
                        <a:solidFill>
                          <a:schemeClr val="bg1"/>
                        </a:solidFill>
                      </a:endParaRPr>
                    </a:p>
                    <a:p>
                      <a:r>
                        <a:rPr lang="en-US" sz="1200" baseline="0" dirty="0">
                          <a:solidFill>
                            <a:schemeClr val="bg1"/>
                          </a:solidFill>
                        </a:rPr>
                        <a:t>Possible allocation of funding to enable completion of ESA implementation.</a:t>
                      </a:r>
                      <a:endParaRPr lang="en-US" sz="1200" dirty="0">
                        <a:solidFill>
                          <a:schemeClr val="bg1"/>
                        </a:solidFill>
                      </a:endParaRPr>
                    </a:p>
                  </a:txBody>
                  <a:tcPr>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476517605"/>
                  </a:ext>
                </a:extLst>
              </a:tr>
            </a:tbl>
          </a:graphicData>
        </a:graphic>
      </p:graphicFrame>
    </p:spTree>
    <p:extLst>
      <p:ext uri="{BB962C8B-B14F-4D97-AF65-F5344CB8AC3E}">
        <p14:creationId xmlns:p14="http://schemas.microsoft.com/office/powerpoint/2010/main" val="11697482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954107"/>
          </a:xfrm>
          <a:prstGeom prst="rect">
            <a:avLst/>
          </a:prstGeom>
          <a:noFill/>
        </p:spPr>
        <p:txBody>
          <a:bodyPr wrap="square" rtlCol="0">
            <a:spAutoFit/>
          </a:bodyPr>
          <a:lstStyle/>
          <a:p>
            <a:r>
              <a:rPr lang="en-US" sz="2800" dirty="0" smtClean="0"/>
              <a:t>CESG Fall 2017</a:t>
            </a:r>
          </a:p>
          <a:p>
            <a:r>
              <a:rPr lang="en-US" sz="2800" dirty="0" smtClean="0"/>
              <a:t>Area Report to CMC</a:t>
            </a:r>
          </a:p>
        </p:txBody>
      </p:sp>
    </p:spTree>
    <p:extLst>
      <p:ext uri="{BB962C8B-B14F-4D97-AF65-F5344CB8AC3E}">
        <p14:creationId xmlns:p14="http://schemas.microsoft.com/office/powerpoint/2010/main" val="1583650280"/>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a:t>SIS </a:t>
            </a:r>
            <a:r>
              <a:rPr lang="en-US" sz="2800" b="1" dirty="0"/>
              <a:t>Upcoming New Work Items</a:t>
            </a:r>
          </a:p>
        </p:txBody>
      </p:sp>
      <p:graphicFrame>
        <p:nvGraphicFramePr>
          <p:cNvPr id="5" name="Table 4"/>
          <p:cNvGraphicFramePr>
            <a:graphicFrameLocks noGrp="1"/>
          </p:cNvGraphicFramePr>
          <p:nvPr>
            <p:extLst>
              <p:ext uri="{D42A27DB-BD31-4B8C-83A1-F6EECF244321}">
                <p14:modId xmlns:p14="http://schemas.microsoft.com/office/powerpoint/2010/main" val="2357844041"/>
              </p:ext>
            </p:extLst>
          </p:nvPr>
        </p:nvGraphicFramePr>
        <p:xfrm>
          <a:off x="628650" y="1176341"/>
          <a:ext cx="7886699" cy="2506207"/>
        </p:xfrm>
        <a:graphic>
          <a:graphicData uri="http://schemas.openxmlformats.org/drawingml/2006/table">
            <a:tbl>
              <a:tblPr/>
              <a:tblGrid>
                <a:gridCol w="679443">
                  <a:extLst>
                    <a:ext uri="{9D8B030D-6E8A-4147-A177-3AD203B41FA5}">
                      <a16:colId xmlns:a16="http://schemas.microsoft.com/office/drawing/2014/main" xmlns="" val="2741590954"/>
                    </a:ext>
                  </a:extLst>
                </a:gridCol>
                <a:gridCol w="679443">
                  <a:extLst>
                    <a:ext uri="{9D8B030D-6E8A-4147-A177-3AD203B41FA5}">
                      <a16:colId xmlns:a16="http://schemas.microsoft.com/office/drawing/2014/main" xmlns="" val="3162810042"/>
                    </a:ext>
                  </a:extLst>
                </a:gridCol>
                <a:gridCol w="971454">
                  <a:extLst>
                    <a:ext uri="{9D8B030D-6E8A-4147-A177-3AD203B41FA5}">
                      <a16:colId xmlns:a16="http://schemas.microsoft.com/office/drawing/2014/main" xmlns="" val="3810444402"/>
                    </a:ext>
                  </a:extLst>
                </a:gridCol>
                <a:gridCol w="883315">
                  <a:extLst>
                    <a:ext uri="{9D8B030D-6E8A-4147-A177-3AD203B41FA5}">
                      <a16:colId xmlns:a16="http://schemas.microsoft.com/office/drawing/2014/main" xmlns="" val="2232586191"/>
                    </a:ext>
                  </a:extLst>
                </a:gridCol>
                <a:gridCol w="1052215">
                  <a:extLst>
                    <a:ext uri="{9D8B030D-6E8A-4147-A177-3AD203B41FA5}">
                      <a16:colId xmlns:a16="http://schemas.microsoft.com/office/drawing/2014/main" xmlns="" val="942443237"/>
                    </a:ext>
                  </a:extLst>
                </a:gridCol>
                <a:gridCol w="1255680">
                  <a:extLst>
                    <a:ext uri="{9D8B030D-6E8A-4147-A177-3AD203B41FA5}">
                      <a16:colId xmlns:a16="http://schemas.microsoft.com/office/drawing/2014/main" xmlns="" val="1876761828"/>
                    </a:ext>
                  </a:extLst>
                </a:gridCol>
                <a:gridCol w="670843">
                  <a:extLst>
                    <a:ext uri="{9D8B030D-6E8A-4147-A177-3AD203B41FA5}">
                      <a16:colId xmlns:a16="http://schemas.microsoft.com/office/drawing/2014/main" xmlns="" val="2441490980"/>
                    </a:ext>
                  </a:extLst>
                </a:gridCol>
                <a:gridCol w="627839">
                  <a:extLst>
                    <a:ext uri="{9D8B030D-6E8A-4147-A177-3AD203B41FA5}">
                      <a16:colId xmlns:a16="http://schemas.microsoft.com/office/drawing/2014/main" xmlns="" val="1698746038"/>
                    </a:ext>
                  </a:extLst>
                </a:gridCol>
                <a:gridCol w="1066467">
                  <a:extLst>
                    <a:ext uri="{9D8B030D-6E8A-4147-A177-3AD203B41FA5}">
                      <a16:colId xmlns:a16="http://schemas.microsoft.com/office/drawing/2014/main" xmlns="" val="3554975826"/>
                    </a:ext>
                  </a:extLst>
                </a:gridCol>
              </a:tblGrid>
              <a:tr h="854409">
                <a:tc>
                  <a:txBody>
                    <a:bodyPr/>
                    <a:lstStyle/>
                    <a:p>
                      <a:pPr algn="ctr" fontAlgn="t"/>
                      <a:r>
                        <a:rPr lang="en-US" sz="1200" b="1" i="0" u="none" strike="noStrike" dirty="0">
                          <a:solidFill>
                            <a:srgbClr val="000000"/>
                          </a:solidFill>
                          <a:effectLst/>
                          <a:latin typeface="Calibri" panose="020F0502020204030204" pitchFamily="34" charset="0"/>
                        </a:rPr>
                        <a:t>Area and WG name</a:t>
                      </a:r>
                    </a:p>
                  </a:txBody>
                  <a:tcPr marL="5878" marR="5878" marT="58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CCSDS Ref </a:t>
                      </a:r>
                      <a:r>
                        <a:rPr lang="en-US" sz="1200" b="1" i="0" u="none" strike="noStrike" dirty="0" err="1">
                          <a:solidFill>
                            <a:srgbClr val="000000"/>
                          </a:solidFill>
                          <a:effectLst/>
                          <a:latin typeface="Calibri" panose="020F0502020204030204" pitchFamily="34" charset="0"/>
                        </a:rPr>
                        <a:t>Nr</a:t>
                      </a:r>
                      <a:endParaRPr lang="en-US" sz="1200" b="1" i="0" u="none" strike="noStrike" dirty="0">
                        <a:solidFill>
                          <a:srgbClr val="000000"/>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Document Title</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Calibri" panose="020F0502020204030204" pitchFamily="34" charset="0"/>
                        </a:rPr>
                        <a:t>Target Start / Publication Date</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1200" b="1" i="0" u="none" strike="noStrike" dirty="0">
                          <a:solidFill>
                            <a:srgbClr val="000000"/>
                          </a:solidFill>
                          <a:effectLst/>
                          <a:latin typeface="Calibri" panose="020F0502020204030204" pitchFamily="34" charset="0"/>
                        </a:rPr>
                        <a:t>Resources Needed (total, Editor, Proto 1, Proto 2)</a:t>
                      </a:r>
                      <a:br>
                        <a:rPr lang="en-US" sz="1200" b="1" i="0" u="none" strike="noStrike" dirty="0">
                          <a:solidFill>
                            <a:srgbClr val="000000"/>
                          </a:solidFill>
                          <a:effectLst/>
                          <a:latin typeface="Calibri" panose="020F0502020204030204" pitchFamily="34" charset="0"/>
                        </a:rPr>
                      </a:br>
                      <a:endParaRPr lang="en-US" sz="1200" b="1" i="0" u="none" strike="noStrike" dirty="0">
                        <a:solidFill>
                          <a:srgbClr val="000000"/>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i="0" u="none" strike="noStrike" dirty="0">
                          <a:solidFill>
                            <a:srgbClr val="000000"/>
                          </a:solidFill>
                          <a:effectLst/>
                          <a:latin typeface="Calibri" panose="020F0502020204030204" pitchFamily="34" charset="0"/>
                        </a:rPr>
                        <a:t>Comments</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Rationale</a:t>
                      </a:r>
                      <a:br>
                        <a:rPr lang="en-US" sz="1200" b="1" i="0" u="none" strike="noStrike" dirty="0">
                          <a:solidFill>
                            <a:srgbClr val="000000"/>
                          </a:solidFill>
                          <a:effectLst/>
                          <a:latin typeface="Calibri" panose="020F0502020204030204" pitchFamily="34" charset="0"/>
                        </a:rPr>
                      </a:br>
                      <a:r>
                        <a:rPr lang="en-US" sz="1200" b="1" i="0" u="none" strike="noStrike" dirty="0">
                          <a:solidFill>
                            <a:srgbClr val="000000"/>
                          </a:solidFill>
                          <a:effectLst/>
                          <a:latin typeface="Calibri" panose="020F0502020204030204" pitchFamily="34" charset="0"/>
                        </a:rPr>
                        <a:t>What if not started?</a:t>
                      </a:r>
                    </a:p>
                  </a:txBody>
                  <a:tcPr marL="5878" marR="5878" marT="58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336555214"/>
                  </a:ext>
                </a:extLst>
              </a:tr>
              <a:tr h="1498140">
                <a:tc>
                  <a:txBody>
                    <a:bodyPr/>
                    <a:lstStyle/>
                    <a:p>
                      <a:pPr algn="ctr" fontAlgn="t"/>
                      <a:r>
                        <a:rPr lang="en-US" sz="1200" b="1" i="0" u="none" strike="noStrike" dirty="0">
                          <a:solidFill>
                            <a:srgbClr val="FFFFFF"/>
                          </a:solidFill>
                          <a:effectLst/>
                          <a:latin typeface="Calibri" panose="020F0502020204030204" pitchFamily="34" charset="0"/>
                        </a:rPr>
                        <a:t> SIS MIA</a:t>
                      </a:r>
                    </a:p>
                  </a:txBody>
                  <a:tcPr marL="5878" marR="5878" marT="5878"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TBD</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RTP Configuration Protocol</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Start</a:t>
                      </a:r>
                      <a:r>
                        <a:rPr lang="en-US" sz="1200" b="1" i="0" u="none" strike="noStrike" baseline="0" dirty="0">
                          <a:solidFill>
                            <a:srgbClr val="FFFFFF"/>
                          </a:solidFill>
                          <a:effectLst/>
                          <a:latin typeface="Calibri" panose="020F0502020204030204" pitchFamily="34" charset="0"/>
                        </a:rPr>
                        <a:t> </a:t>
                      </a:r>
                      <a:r>
                        <a:rPr lang="en-US" sz="1200" b="1" i="0" u="none" strike="noStrike" dirty="0">
                          <a:solidFill>
                            <a:srgbClr val="FFFFFF"/>
                          </a:solidFill>
                          <a:effectLst/>
                          <a:latin typeface="Calibri" panose="020F0502020204030204" pitchFamily="34" charset="0"/>
                        </a:rPr>
                        <a:t>01</a:t>
                      </a:r>
                      <a:r>
                        <a:rPr lang="en-US" sz="1200" b="1" i="0" u="none" strike="noStrike" baseline="0" dirty="0">
                          <a:solidFill>
                            <a:srgbClr val="FFFFFF"/>
                          </a:solidFill>
                          <a:effectLst/>
                          <a:latin typeface="Calibri" panose="020F0502020204030204" pitchFamily="34" charset="0"/>
                        </a:rPr>
                        <a:t> July </a:t>
                      </a:r>
                      <a:r>
                        <a:rPr lang="en-US" sz="1200" b="1" i="0" u="none" strike="noStrike" dirty="0">
                          <a:solidFill>
                            <a:srgbClr val="FFFFFF"/>
                          </a:solidFill>
                          <a:effectLst/>
                          <a:latin typeface="Calibri" panose="020F0502020204030204" pitchFamily="34" charset="0"/>
                        </a:rPr>
                        <a:t>2017</a:t>
                      </a:r>
                      <a:br>
                        <a:rPr lang="en-US" sz="1200" b="1" i="0" u="none" strike="noStrike" dirty="0">
                          <a:solidFill>
                            <a:srgbClr val="FFFFFF"/>
                          </a:solidFill>
                          <a:effectLst/>
                          <a:latin typeface="Calibri" panose="020F0502020204030204" pitchFamily="34" charset="0"/>
                        </a:rPr>
                      </a:br>
                      <a:r>
                        <a:rPr lang="en-US" sz="1200" b="1" i="0" u="none" strike="noStrike" dirty="0">
                          <a:solidFill>
                            <a:srgbClr val="FFFFFF"/>
                          </a:solidFill>
                          <a:effectLst/>
                          <a:latin typeface="Calibri" panose="020F0502020204030204" pitchFamily="34" charset="0"/>
                        </a:rPr>
                        <a:t>End   1 January 2019r</a:t>
                      </a: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2017-2019</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12 WM for BB</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4 WMs </a:t>
                      </a:r>
                      <a:r>
                        <a:rPr lang="en-US" sz="1200" b="1" i="0" u="none" strike="noStrike" dirty="0" err="1">
                          <a:solidFill>
                            <a:srgbClr val="FFFFFF"/>
                          </a:solidFill>
                          <a:effectLst/>
                          <a:latin typeface="Calibri" panose="020F0502020204030204" pitchFamily="34" charset="0"/>
                        </a:rPr>
                        <a:t>Prot</a:t>
                      </a:r>
                      <a:r>
                        <a:rPr lang="en-US" sz="1200" b="1" i="0" u="none" strike="noStrike" dirty="0">
                          <a:solidFill>
                            <a:srgbClr val="FFFFFF"/>
                          </a:solidFill>
                          <a:effectLst/>
                          <a:latin typeface="Calibri" panose="020F0502020204030204" pitchFamily="34" charset="0"/>
                        </a:rPr>
                        <a:t> 1 </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4 WMs </a:t>
                      </a:r>
                      <a:r>
                        <a:rPr lang="en-US" sz="1200" b="1" i="0" u="none" strike="noStrike" dirty="0" err="1">
                          <a:solidFill>
                            <a:srgbClr val="FFFFFF"/>
                          </a:solidFill>
                          <a:effectLst/>
                          <a:latin typeface="Calibri" panose="020F0502020204030204" pitchFamily="34" charset="0"/>
                        </a:rPr>
                        <a:t>Prot</a:t>
                      </a:r>
                      <a:r>
                        <a:rPr lang="en-US" sz="1200" b="1" i="0" u="none" strike="noStrike" dirty="0">
                          <a:solidFill>
                            <a:srgbClr val="FFFFFF"/>
                          </a:solidFill>
                          <a:effectLst/>
                          <a:latin typeface="Calibri" panose="020F0502020204030204" pitchFamily="34" charset="0"/>
                        </a:rPr>
                        <a:t> 2</a:t>
                      </a:r>
                      <a:br>
                        <a:rPr lang="en-US" sz="1200" b="1" i="0" u="none" strike="noStrike" dirty="0">
                          <a:solidFill>
                            <a:srgbClr val="FFFFFF"/>
                          </a:solidFill>
                          <a:effectLst/>
                          <a:latin typeface="Calibri" panose="020F0502020204030204" pitchFamily="34" charset="0"/>
                        </a:rPr>
                      </a:br>
                      <a:endParaRPr lang="en-US" sz="1200" b="1" i="0" u="none" strike="noStrike" dirty="0">
                        <a:solidFill>
                          <a:srgbClr val="FFFFFF"/>
                        </a:solidFill>
                        <a:effectLst/>
                        <a:latin typeface="Calibri" panose="020F0502020204030204" pitchFamily="34" charset="0"/>
                      </a:endParaRPr>
                    </a:p>
                  </a:txBody>
                  <a:tcPr marL="5878" marR="5878" marT="5878"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tc>
                  <a:txBody>
                    <a:bodyPr/>
                    <a:lstStyle/>
                    <a:p>
                      <a:pPr algn="ctr" fontAlgn="t"/>
                      <a:r>
                        <a:rPr lang="en-US" sz="1200" b="1" i="0" u="none" strike="noStrike" dirty="0">
                          <a:solidFill>
                            <a:srgbClr val="FFFFFF"/>
                          </a:solidFill>
                          <a:effectLst/>
                          <a:latin typeface="Calibri" panose="020F0502020204030204" pitchFamily="34" charset="0"/>
                        </a:rPr>
                        <a:t>Project just proposed at Spring 2017 Meetings, reduces risk of diminished interoperability in crewed missions</a:t>
                      </a:r>
                    </a:p>
                  </a:txBody>
                  <a:tcPr marL="5878" marR="5878" marT="5878"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70C0"/>
                    </a:solidFill>
                  </a:tcPr>
                </a:tc>
                <a:extLst>
                  <a:ext uri="{0D108BD9-81ED-4DB2-BD59-A6C34878D82A}">
                    <a16:rowId xmlns:a16="http://schemas.microsoft.com/office/drawing/2014/main" xmlns="" val="1137650453"/>
                  </a:ext>
                </a:extLst>
              </a:tr>
            </a:tbl>
          </a:graphicData>
        </a:graphic>
      </p:graphicFrame>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pPr>
            <a:r>
              <a:rPr lang="en-US" sz="2000" b="0" dirty="0"/>
              <a:t>Resolutions agreed and to be approved at the next CESG / CMC meetings</a:t>
            </a:r>
          </a:p>
          <a:p>
            <a:pPr defTabSz="914400">
              <a:lnSpc>
                <a:spcPct val="120000"/>
              </a:lnSpc>
              <a:spcBef>
                <a:spcPts val="0"/>
              </a:spcBef>
            </a:pPr>
            <a:r>
              <a:rPr lang="en-US" sz="1900" b="0" dirty="0"/>
              <a:t>Voice Working Group:</a:t>
            </a:r>
            <a:endParaRPr lang="en-US" sz="19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Resolution 1: Submit Voice Blue Book to CMC for publication.</a:t>
            </a:r>
          </a:p>
          <a:p>
            <a:pPr defTabSz="914400">
              <a:lnSpc>
                <a:spcPct val="120000"/>
              </a:lnSpc>
              <a:spcBef>
                <a:spcPts val="0"/>
              </a:spcBef>
            </a:pPr>
            <a:r>
              <a:rPr lang="en-US" sz="1900" b="0" dirty="0"/>
              <a:t>MIA Working Group:</a:t>
            </a:r>
            <a:endParaRPr lang="en-US" sz="1900" b="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Resolution 1: Submit Requirements for Bundle Streaming Service Green Book for publication.</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Resolution 2: Extend charter to include proposed new RTP Configuration Protocol project.</a:t>
            </a:r>
          </a:p>
          <a:p>
            <a:pPr defTabSz="914400">
              <a:lnSpc>
                <a:spcPct val="120000"/>
              </a:lnSpc>
              <a:spcBef>
                <a:spcPts val="0"/>
              </a:spcBef>
            </a:pPr>
            <a:endParaRPr lang="en-US" sz="1900" b="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385855"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a:t>SIS</a:t>
            </a:r>
            <a:r>
              <a:rPr lang="en-US" sz="2800" b="1" dirty="0"/>
              <a:t> </a:t>
            </a:r>
            <a:r>
              <a:rPr lang="en-US" sz="2800" dirty="0"/>
              <a:t>Planned Resolution Summary</a:t>
            </a:r>
            <a:r>
              <a:rPr lang="en-US" sz="2800" b="1" dirty="0"/>
              <a:t> </a:t>
            </a:r>
            <a:endParaRPr lang="en-US" dirty="0"/>
          </a:p>
        </p:txBody>
      </p:sp>
    </p:spTree>
    <p:extLst>
      <p:ext uri="{BB962C8B-B14F-4D97-AF65-F5344CB8AC3E}">
        <p14:creationId xmlns:p14="http://schemas.microsoft.com/office/powerpoint/2010/main" val="2143748557"/>
      </p:ext>
    </p:extLst>
  </p:cSld>
  <p:clrMapOvr>
    <a:masterClrMapping/>
  </p:clrMapOvr>
  <p:transition spd="slow"/>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a:t>Issue 1:</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Resources needed for development of second implementation of the CFDP Revisions, so that interoperability testing can be performed and the revised Blue Book can be published.</a:t>
            </a:r>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a:t>SIS</a:t>
            </a:r>
            <a:r>
              <a:rPr lang="en-US" sz="2800" b="1" dirty="0"/>
              <a:t> </a:t>
            </a:r>
            <a:r>
              <a:rPr lang="en-US" sz="2800" dirty="0"/>
              <a:t>Issues for CESG / CMC</a:t>
            </a:r>
            <a:r>
              <a:rPr lang="en-US" sz="2800" b="1" dirty="0"/>
              <a:t> </a:t>
            </a:r>
            <a:endParaRPr lang="en-US" dirty="0"/>
          </a:p>
        </p:txBody>
      </p:sp>
    </p:spTree>
    <p:extLst>
      <p:ext uri="{BB962C8B-B14F-4D97-AF65-F5344CB8AC3E}">
        <p14:creationId xmlns:p14="http://schemas.microsoft.com/office/powerpoint/2010/main" val="2334765176"/>
      </p:ext>
    </p:extLst>
  </p:cSld>
  <p:clrMapOvr>
    <a:masterClrMapping/>
  </p:clrMapOvr>
  <p:transition spd="slow"/>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2677656"/>
          </a:xfrm>
          <a:prstGeom prst="rect">
            <a:avLst/>
          </a:prstGeom>
          <a:noFill/>
        </p:spPr>
        <p:txBody>
          <a:bodyPr wrap="square" rtlCol="0">
            <a:spAutoFit/>
          </a:bodyPr>
          <a:lstStyle/>
          <a:p>
            <a:r>
              <a:rPr lang="en-US" sz="2800" dirty="0" smtClean="0"/>
              <a:t>MOIMS</a:t>
            </a:r>
          </a:p>
          <a:p>
            <a:r>
              <a:rPr lang="en-US" sz="2800" dirty="0" smtClean="0"/>
              <a:t>Area Report</a:t>
            </a:r>
          </a:p>
          <a:p>
            <a:endParaRPr lang="en-US" sz="2800" dirty="0"/>
          </a:p>
          <a:p>
            <a:endParaRPr lang="en-US" sz="2800" dirty="0" smtClean="0"/>
          </a:p>
          <a:p>
            <a:endParaRPr lang="en-US" sz="2800" dirty="0"/>
          </a:p>
          <a:p>
            <a:r>
              <a:rPr lang="en-US" sz="1400" b="0" dirty="0" smtClean="0"/>
              <a:t>Mario Merri     (MOIMS AD)</a:t>
            </a:r>
          </a:p>
          <a:p>
            <a:r>
              <a:rPr lang="en-US" sz="1400" b="0" dirty="0" smtClean="0"/>
              <a:t>Brigitte Behal (MOIMS DAD)</a:t>
            </a:r>
            <a:endParaRPr lang="en-US" sz="1400" b="0" dirty="0"/>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Area Meeting Demographics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743517223"/>
              </p:ext>
            </p:extLst>
          </p:nvPr>
        </p:nvGraphicFramePr>
        <p:xfrm>
          <a:off x="424260" y="1470345"/>
          <a:ext cx="8229598" cy="4251325"/>
        </p:xfrm>
        <a:graphic>
          <a:graphicData uri="http://schemas.openxmlformats.org/drawingml/2006/table">
            <a:tbl>
              <a:tblPr bandRow="1">
                <a:tableStyleId>{5C22544A-7EE6-4342-B048-85BDC9FD1C3A}</a:tableStyleId>
              </a:tblPr>
              <a:tblGrid>
                <a:gridCol w="1914318">
                  <a:extLst>
                    <a:ext uri="{9D8B030D-6E8A-4147-A177-3AD203B41FA5}">
                      <a16:colId xmlns:a16="http://schemas.microsoft.com/office/drawing/2014/main" xmlns="" val="3612145401"/>
                    </a:ext>
                  </a:extLst>
                </a:gridCol>
                <a:gridCol w="1578820">
                  <a:extLst>
                    <a:ext uri="{9D8B030D-6E8A-4147-A177-3AD203B41FA5}">
                      <a16:colId xmlns:a16="http://schemas.microsoft.com/office/drawing/2014/main" xmlns="" val="1878736972"/>
                    </a:ext>
                  </a:extLst>
                </a:gridCol>
                <a:gridCol w="1578820">
                  <a:extLst>
                    <a:ext uri="{9D8B030D-6E8A-4147-A177-3AD203B41FA5}">
                      <a16:colId xmlns:a16="http://schemas.microsoft.com/office/drawing/2014/main" xmlns="" val="2174006152"/>
                    </a:ext>
                  </a:extLst>
                </a:gridCol>
                <a:gridCol w="1578820">
                  <a:extLst>
                    <a:ext uri="{9D8B030D-6E8A-4147-A177-3AD203B41FA5}">
                      <a16:colId xmlns:a16="http://schemas.microsoft.com/office/drawing/2014/main" xmlns="" val="2316531617"/>
                    </a:ext>
                  </a:extLst>
                </a:gridCol>
                <a:gridCol w="1578820">
                  <a:extLst>
                    <a:ext uri="{9D8B030D-6E8A-4147-A177-3AD203B41FA5}">
                      <a16:colId xmlns:a16="http://schemas.microsoft.com/office/drawing/2014/main" xmlns="" val="694635616"/>
                    </a:ext>
                  </a:extLst>
                </a:gridCol>
              </a:tblGrid>
              <a:tr h="685685">
                <a:tc>
                  <a:txBody>
                    <a:bodyPr/>
                    <a:lstStyle/>
                    <a:p>
                      <a:pPr algn="l" fontAlgn="b"/>
                      <a:r>
                        <a:rPr lang="en-US" sz="1200" b="1" u="none" strike="noStrike" dirty="0">
                          <a:effectLst/>
                        </a:rPr>
                        <a:t>Org (group)</a:t>
                      </a:r>
                      <a:endParaRPr lang="en-US" sz="1200" b="1" i="0" u="none" strike="noStrike" dirty="0">
                        <a:solidFill>
                          <a:srgbClr val="000000"/>
                        </a:solidFill>
                        <a:effectLst/>
                        <a:latin typeface="Tableau Medium"/>
                      </a:endParaRPr>
                    </a:p>
                  </a:txBody>
                  <a:tcPr marL="9525" marR="9525" marT="9524" marB="0" anchor="b">
                    <a:solidFill>
                      <a:schemeClr val="accent1"/>
                    </a:solidFill>
                  </a:tcPr>
                </a:tc>
                <a:tc>
                  <a:txBody>
                    <a:bodyPr/>
                    <a:lstStyle/>
                    <a:p>
                      <a:pPr algn="ctr" fontAlgn="b"/>
                      <a:r>
                        <a:rPr lang="en-US" sz="1200" b="1" u="none" strike="noStrike" dirty="0">
                          <a:effectLst/>
                        </a:rPr>
                        <a:t>2.01 - MOIMS - Data Archive Ingestion WG</a:t>
                      </a:r>
                      <a:endParaRPr lang="en-US" sz="1200" b="1" i="0" u="none" strike="noStrike" dirty="0">
                        <a:solidFill>
                          <a:srgbClr val="000000"/>
                        </a:solidFill>
                        <a:effectLst/>
                        <a:latin typeface="Tableau Book"/>
                      </a:endParaRPr>
                    </a:p>
                  </a:txBody>
                  <a:tcPr marL="9525" marR="9525" marT="9524" marB="0" anchor="b">
                    <a:solidFill>
                      <a:schemeClr val="accent1"/>
                    </a:solidFill>
                  </a:tcPr>
                </a:tc>
                <a:tc>
                  <a:txBody>
                    <a:bodyPr/>
                    <a:lstStyle/>
                    <a:p>
                      <a:pPr algn="ctr" fontAlgn="b"/>
                      <a:r>
                        <a:rPr lang="en-US" sz="1200" b="1" u="none" strike="noStrike" dirty="0">
                          <a:effectLst/>
                        </a:rPr>
                        <a:t>2.02 - MOIMS - Navigation WG</a:t>
                      </a:r>
                      <a:endParaRPr lang="en-US" sz="1200" b="1" i="0" u="none" strike="noStrike" dirty="0">
                        <a:solidFill>
                          <a:srgbClr val="000000"/>
                        </a:solidFill>
                        <a:effectLst/>
                        <a:latin typeface="Tableau Book"/>
                      </a:endParaRPr>
                    </a:p>
                  </a:txBody>
                  <a:tcPr marL="9525" marR="9525" marT="9524" marB="0" anchor="b">
                    <a:solidFill>
                      <a:schemeClr val="accent1"/>
                    </a:solidFill>
                  </a:tcPr>
                </a:tc>
                <a:tc>
                  <a:txBody>
                    <a:bodyPr/>
                    <a:lstStyle/>
                    <a:p>
                      <a:pPr algn="ctr" fontAlgn="b"/>
                      <a:r>
                        <a:rPr lang="en-US" sz="1200" b="1" u="none" strike="noStrike" dirty="0">
                          <a:effectLst/>
                        </a:rPr>
                        <a:t>2.04 - MOIMS - Spacecraft Monitor &amp; Control WG</a:t>
                      </a:r>
                      <a:endParaRPr lang="en-US" sz="1200" b="1" i="0" u="none" strike="noStrike" dirty="0">
                        <a:solidFill>
                          <a:srgbClr val="000000"/>
                        </a:solidFill>
                        <a:effectLst/>
                        <a:latin typeface="Tableau Book"/>
                      </a:endParaRPr>
                    </a:p>
                  </a:txBody>
                  <a:tcPr marL="9525" marR="9525" marT="9524" marB="0" anchor="b">
                    <a:solidFill>
                      <a:schemeClr val="accent1"/>
                    </a:solidFill>
                  </a:tcPr>
                </a:tc>
                <a:tc>
                  <a:txBody>
                    <a:bodyPr/>
                    <a:lstStyle/>
                    <a:p>
                      <a:pPr algn="ctr" fontAlgn="b"/>
                      <a:r>
                        <a:rPr lang="en-US" sz="1200" b="1" u="none" strike="noStrike" dirty="0">
                          <a:effectLst/>
                        </a:rPr>
                        <a:t>2.07 - MOIMS - Mission Planning and Scheduling WG</a:t>
                      </a:r>
                      <a:endParaRPr lang="en-US" sz="1200" b="1" i="0" u="none" strike="noStrike" dirty="0">
                        <a:solidFill>
                          <a:srgbClr val="000000"/>
                        </a:solidFill>
                        <a:effectLst/>
                        <a:latin typeface="Tableau Book"/>
                      </a:endParaRPr>
                    </a:p>
                  </a:txBody>
                  <a:tcPr marL="9525" marR="9525" marT="9524" marB="0" anchor="b">
                    <a:solidFill>
                      <a:schemeClr val="accent1"/>
                    </a:solidFill>
                  </a:tcPr>
                </a:tc>
                <a:extLst>
                  <a:ext uri="{0D108BD9-81ED-4DB2-BD59-A6C34878D82A}">
                    <a16:rowId xmlns:a16="http://schemas.microsoft.com/office/drawing/2014/main" xmlns="" val="2046174415"/>
                  </a:ext>
                </a:extLst>
              </a:tr>
              <a:tr h="300959">
                <a:tc>
                  <a:txBody>
                    <a:bodyPr/>
                    <a:lstStyle/>
                    <a:p>
                      <a:pPr algn="l" fontAlgn="t"/>
                      <a:r>
                        <a:rPr lang="en-US" sz="1200" b="1" u="none" strike="noStrike" dirty="0">
                          <a:effectLst/>
                        </a:rPr>
                        <a:t>FSA</a:t>
                      </a: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a:effectLst/>
                        </a:rPr>
                        <a:t> </a:t>
                      </a:r>
                      <a:endParaRPr lang="en-US" sz="1200" b="1" i="0" u="none" strike="noStrike">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2821539220"/>
                  </a:ext>
                </a:extLst>
              </a:tr>
              <a:tr h="300959">
                <a:tc>
                  <a:txBody>
                    <a:bodyPr/>
                    <a:lstStyle/>
                    <a:p>
                      <a:pPr algn="l" fontAlgn="t"/>
                      <a:r>
                        <a:rPr lang="en-US" sz="1200" b="1" u="none" strike="noStrike" dirty="0">
                          <a:effectLst/>
                        </a:rPr>
                        <a:t> Other* (Korea)</a:t>
                      </a:r>
                      <a:endParaRPr lang="en-US" sz="1200" b="1" i="0" u="none" strike="noStrike" dirty="0">
                        <a:solidFill>
                          <a:srgbClr val="000000"/>
                        </a:solidFill>
                        <a:effectLst/>
                        <a:latin typeface="Tableau Book"/>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1</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47915963"/>
                  </a:ext>
                </a:extLst>
              </a:tr>
              <a:tr h="300959">
                <a:tc>
                  <a:txBody>
                    <a:bodyPr/>
                    <a:lstStyle/>
                    <a:p>
                      <a:pPr algn="l" fontAlgn="t"/>
                      <a:r>
                        <a:rPr lang="en-US" sz="1200" b="1" u="none" strike="noStrike" dirty="0">
                          <a:effectLst/>
                        </a:rPr>
                        <a:t>JAXA</a:t>
                      </a: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3150982800"/>
                  </a:ext>
                </a:extLst>
              </a:tr>
              <a:tr h="300959">
                <a:tc>
                  <a:txBody>
                    <a:bodyPr/>
                    <a:lstStyle/>
                    <a:p>
                      <a:pPr algn="l" fontAlgn="t"/>
                      <a:r>
                        <a:rPr lang="en-US" sz="1200" b="1" u="none" strike="noStrike" dirty="0">
                          <a:effectLst/>
                        </a:rPr>
                        <a:t>UKSA</a:t>
                      </a:r>
                      <a:endParaRPr lang="en-US" sz="1200" b="1" i="0" u="none" strike="noStrike" dirty="0">
                        <a:solidFill>
                          <a:srgbClr val="000000"/>
                        </a:solidFill>
                        <a:effectLst/>
                        <a:latin typeface="Tableau Book"/>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841491355"/>
                  </a:ext>
                </a:extLst>
              </a:tr>
              <a:tr h="300959">
                <a:tc>
                  <a:txBody>
                    <a:bodyPr/>
                    <a:lstStyle/>
                    <a:p>
                      <a:pPr algn="l" fontAlgn="t"/>
                      <a:r>
                        <a:rPr lang="en-US" sz="1200" b="1" u="none" strike="noStrike" dirty="0">
                          <a:effectLst/>
                        </a:rPr>
                        <a:t>ASI</a:t>
                      </a:r>
                      <a:endParaRPr lang="en-US" sz="1200" b="1" i="0" u="none" strike="noStrike" dirty="0">
                        <a:solidFill>
                          <a:srgbClr val="000000"/>
                        </a:solidFill>
                        <a:effectLst/>
                        <a:latin typeface="Tableau Book"/>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endParaRPr lang="en-US" sz="1200" b="1" i="0" u="none" strike="noStrike" dirty="0">
                        <a:solidFill>
                          <a:srgbClr val="000000"/>
                        </a:solidFill>
                        <a:effectLst/>
                        <a:latin typeface="Tableau Book"/>
                      </a:endParaRPr>
                    </a:p>
                  </a:txBody>
                  <a:tcPr marL="9525" marR="9525" marT="9524" marB="0" anchor="b"/>
                </a:tc>
                <a:tc>
                  <a:txBody>
                    <a:bodyPr/>
                    <a:lstStyle/>
                    <a:p>
                      <a:pPr algn="l" fontAlgn="b"/>
                      <a:r>
                        <a:rPr lang="en-US" sz="1200" b="1" u="none" strike="noStrike" dirty="0">
                          <a:effectLst/>
                        </a:rPr>
                        <a:t> </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2533150554"/>
                  </a:ext>
                </a:extLst>
              </a:tr>
              <a:tr h="289492">
                <a:tc>
                  <a:txBody>
                    <a:bodyPr/>
                    <a:lstStyle/>
                    <a:p>
                      <a:pPr algn="l" fontAlgn="t"/>
                      <a:r>
                        <a:rPr lang="en-US" sz="1200" b="1" u="none" strike="noStrike" dirty="0">
                          <a:effectLst/>
                        </a:rPr>
                        <a:t>CNES</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3</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775771249"/>
                  </a:ext>
                </a:extLst>
              </a:tr>
              <a:tr h="289492">
                <a:tc>
                  <a:txBody>
                    <a:bodyPr/>
                    <a:lstStyle/>
                    <a:p>
                      <a:pPr algn="l" fontAlgn="t"/>
                      <a:r>
                        <a:rPr lang="en-US" sz="1200" b="1" u="none" strike="noStrike" dirty="0">
                          <a:effectLst/>
                        </a:rPr>
                        <a:t>DLR</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1</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2</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2375326560"/>
                  </a:ext>
                </a:extLst>
              </a:tr>
              <a:tr h="300959">
                <a:tc>
                  <a:txBody>
                    <a:bodyPr/>
                    <a:lstStyle/>
                    <a:p>
                      <a:pPr algn="l" fontAlgn="t"/>
                      <a:r>
                        <a:rPr lang="en-US" sz="1200" b="1" u="none" strike="noStrike" dirty="0">
                          <a:effectLst/>
                        </a:rPr>
                        <a:t>ESA</a:t>
                      </a: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2</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7</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5</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2210126504"/>
                  </a:ext>
                </a:extLst>
              </a:tr>
              <a:tr h="289492">
                <a:tc>
                  <a:txBody>
                    <a:bodyPr/>
                    <a:lstStyle/>
                    <a:p>
                      <a:pPr algn="l" fontAlgn="t"/>
                      <a:r>
                        <a:rPr lang="en-US" sz="1200" b="1" u="none" strike="noStrike" dirty="0">
                          <a:effectLst/>
                        </a:rPr>
                        <a:t>NASA</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i="0" u="none" strike="noStrike" dirty="0">
                          <a:solidFill>
                            <a:srgbClr val="000000"/>
                          </a:solidFill>
                          <a:effectLst/>
                          <a:latin typeface="Tableau Book"/>
                        </a:rPr>
                        <a:t>8</a:t>
                      </a:r>
                    </a:p>
                  </a:txBody>
                  <a:tcPr marL="9525" marR="9525" marT="9524" marB="0" anchor="b"/>
                </a:tc>
                <a:tc>
                  <a:txBody>
                    <a:bodyPr/>
                    <a:lstStyle/>
                    <a:p>
                      <a:pPr algn="r" fontAlgn="ctr"/>
                      <a:r>
                        <a:rPr lang="en-US" sz="1200" b="1" u="none" strike="noStrike" dirty="0">
                          <a:effectLst/>
                        </a:rPr>
                        <a:t>7</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4" marB="0" anchor="b"/>
                </a:tc>
                <a:tc>
                  <a:txBody>
                    <a:bodyPr/>
                    <a:lstStyle/>
                    <a:p>
                      <a:pPr algn="r" fontAlgn="ctr"/>
                      <a:r>
                        <a:rPr lang="en-US" sz="1200" b="1" u="none" strike="noStrike" dirty="0">
                          <a:effectLst/>
                        </a:rPr>
                        <a:t>4</a:t>
                      </a:r>
                      <a:endParaRPr lang="en-US" sz="1200" b="1" i="0" u="none" strike="noStrike" dirty="0">
                        <a:solidFill>
                          <a:srgbClr val="000000"/>
                        </a:solidFill>
                        <a:effectLst/>
                        <a:latin typeface="Tableau Book"/>
                      </a:endParaRPr>
                    </a:p>
                  </a:txBody>
                  <a:tcPr marL="9525" marR="9525" marT="9524" marB="0" anchor="b"/>
                </a:tc>
                <a:extLst>
                  <a:ext uri="{0D108BD9-81ED-4DB2-BD59-A6C34878D82A}">
                    <a16:rowId xmlns:a16="http://schemas.microsoft.com/office/drawing/2014/main" xmlns="" val="3500501576"/>
                  </a:ext>
                </a:extLst>
              </a:tr>
              <a:tr h="289492">
                <a:tc>
                  <a:txBody>
                    <a:bodyPr/>
                    <a:lstStyle/>
                    <a:p>
                      <a:pPr algn="l" fontAlgn="t"/>
                      <a:r>
                        <a:rPr lang="en-US" sz="1200" b="1" i="0" u="none" strike="noStrike" dirty="0">
                          <a:solidFill>
                            <a:srgbClr val="000000"/>
                          </a:solidFill>
                          <a:effectLst/>
                          <a:latin typeface="Tableau Book"/>
                        </a:rPr>
                        <a:t>Total</a:t>
                      </a:r>
                    </a:p>
                  </a:txBody>
                  <a:tcPr marL="9525" marR="9525" marT="9524" marB="0" anchor="b"/>
                </a:tc>
                <a:tc>
                  <a:txBody>
                    <a:bodyPr/>
                    <a:lstStyle/>
                    <a:p>
                      <a:pPr algn="r" fontAlgn="ctr"/>
                      <a:r>
                        <a:rPr lang="en-US" sz="1200" b="1" i="0" u="none" strike="noStrike" dirty="0">
                          <a:solidFill>
                            <a:srgbClr val="000000"/>
                          </a:solidFill>
                          <a:effectLst/>
                          <a:latin typeface="Tableau Book"/>
                        </a:rPr>
                        <a:t>12</a:t>
                      </a:r>
                    </a:p>
                  </a:txBody>
                  <a:tcPr marL="9525" marR="9525" marT="9524" marB="0" anchor="b"/>
                </a:tc>
                <a:tc>
                  <a:txBody>
                    <a:bodyPr/>
                    <a:lstStyle/>
                    <a:p>
                      <a:pPr algn="r" fontAlgn="ctr"/>
                      <a:r>
                        <a:rPr lang="en-US" sz="1200" b="1" i="0" u="none" strike="noStrike" dirty="0">
                          <a:solidFill>
                            <a:srgbClr val="000000"/>
                          </a:solidFill>
                          <a:effectLst/>
                          <a:latin typeface="Tableau Book"/>
                        </a:rPr>
                        <a:t>16</a:t>
                      </a:r>
                    </a:p>
                  </a:txBody>
                  <a:tcPr marL="9525" marR="9525" marT="9524" marB="0" anchor="b"/>
                </a:tc>
                <a:tc>
                  <a:txBody>
                    <a:bodyPr/>
                    <a:lstStyle/>
                    <a:p>
                      <a:pPr algn="r" fontAlgn="ctr"/>
                      <a:r>
                        <a:rPr lang="en-US" sz="1200" b="1" i="0" u="none" strike="noStrike" dirty="0">
                          <a:solidFill>
                            <a:srgbClr val="000000"/>
                          </a:solidFill>
                          <a:effectLst/>
                          <a:latin typeface="Tableau Book"/>
                        </a:rPr>
                        <a:t>20</a:t>
                      </a:r>
                    </a:p>
                  </a:txBody>
                  <a:tcPr marL="9525" marR="9525" marT="9524" marB="0" anchor="b"/>
                </a:tc>
                <a:tc>
                  <a:txBody>
                    <a:bodyPr/>
                    <a:lstStyle/>
                    <a:p>
                      <a:pPr algn="r" fontAlgn="ctr"/>
                      <a:r>
                        <a:rPr lang="en-US" sz="1200" b="1" i="0" u="none" strike="noStrike" dirty="0">
                          <a:solidFill>
                            <a:srgbClr val="000000"/>
                          </a:solidFill>
                          <a:effectLst/>
                          <a:latin typeface="Tableau Book"/>
                        </a:rPr>
                        <a:t>16</a:t>
                      </a:r>
                    </a:p>
                  </a:txBody>
                  <a:tcPr marL="9525" marR="9525" marT="9524" marB="0" anchor="b"/>
                </a:tc>
                <a:extLst>
                  <a:ext uri="{0D108BD9-81ED-4DB2-BD59-A6C34878D82A}">
                    <a16:rowId xmlns:a16="http://schemas.microsoft.com/office/drawing/2014/main" xmlns="" val="3779464521"/>
                  </a:ext>
                </a:extLst>
              </a:tr>
              <a:tr h="300959">
                <a:tc>
                  <a:txBody>
                    <a:bodyPr/>
                    <a:lstStyle/>
                    <a:p>
                      <a:pPr algn="l" fontAlgn="t"/>
                      <a:r>
                        <a:rPr lang="en-US" sz="1200" b="1" u="none" strike="noStrike" dirty="0">
                          <a:effectLst/>
                        </a:rPr>
                        <a:t>Meeting Duration</a:t>
                      </a: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4.5</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4.5 </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4</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3</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3477473536"/>
                  </a:ext>
                </a:extLst>
              </a:tr>
              <a:tr h="300959">
                <a:tc>
                  <a:txBody>
                    <a:bodyPr/>
                    <a:lstStyle/>
                    <a:p>
                      <a:pPr algn="l" fontAlgn="t"/>
                      <a:r>
                        <a:rPr lang="en-US" sz="1200" b="1" u="none" strike="noStrike" dirty="0">
                          <a:effectLst/>
                        </a:rPr>
                        <a:t>Agency Diversity</a:t>
                      </a:r>
                      <a:endParaRPr lang="en-US" sz="1200" b="1" i="0" u="none" strike="noStrike" dirty="0">
                        <a:solidFill>
                          <a:srgbClr val="000000"/>
                        </a:solidFill>
                        <a:effectLst/>
                        <a:latin typeface="Tableau Book"/>
                      </a:endParaRPr>
                    </a:p>
                  </a:txBody>
                  <a:tcPr marL="9525" marR="9525" marT="9524" marB="0" anchor="b"/>
                </a:tc>
                <a:tc>
                  <a:txBody>
                    <a:bodyPr/>
                    <a:lstStyle/>
                    <a:p>
                      <a:pPr algn="r" fontAlgn="b"/>
                      <a:r>
                        <a:rPr lang="en-US" sz="1200" b="1" u="none" strike="noStrike" dirty="0">
                          <a:effectLst/>
                        </a:rPr>
                        <a:t>4</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6</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7</a:t>
                      </a:r>
                      <a:endParaRPr lang="en-US" sz="1200" b="1" i="0" u="none" strike="noStrike" dirty="0">
                        <a:solidFill>
                          <a:srgbClr val="000000"/>
                        </a:solidFill>
                        <a:effectLst/>
                        <a:latin typeface="Calibri" panose="020F0502020204030204" pitchFamily="34" charset="0"/>
                      </a:endParaRPr>
                    </a:p>
                  </a:txBody>
                  <a:tcPr marL="9525" marR="9525" marT="9524" marB="0" anchor="b"/>
                </a:tc>
                <a:tc>
                  <a:txBody>
                    <a:bodyPr/>
                    <a:lstStyle/>
                    <a:p>
                      <a:pPr algn="r" fontAlgn="b"/>
                      <a:r>
                        <a:rPr lang="en-US" sz="1200" b="1" u="none" strike="noStrike" dirty="0">
                          <a:effectLst/>
                        </a:rPr>
                        <a:t>6</a:t>
                      </a:r>
                      <a:endParaRPr lang="en-US" sz="1200" b="1" i="0" u="none" strike="noStrike" dirty="0">
                        <a:solidFill>
                          <a:srgbClr val="000000"/>
                        </a:solidFill>
                        <a:effectLst/>
                        <a:latin typeface="Calibri" panose="020F0502020204030204" pitchFamily="34" charset="0"/>
                      </a:endParaRPr>
                    </a:p>
                  </a:txBody>
                  <a:tcPr marL="9525" marR="9525" marT="9524" marB="0" anchor="b"/>
                </a:tc>
                <a:extLst>
                  <a:ext uri="{0D108BD9-81ED-4DB2-BD59-A6C34878D82A}">
                    <a16:rowId xmlns:a16="http://schemas.microsoft.com/office/drawing/2014/main" xmlns="" val="4194402315"/>
                  </a:ext>
                </a:extLst>
              </a:tr>
            </a:tbl>
          </a:graphicData>
        </a:graphic>
      </p:graphicFrame>
    </p:spTree>
    <p:extLst>
      <p:ext uri="{BB962C8B-B14F-4D97-AF65-F5344CB8AC3E}">
        <p14:creationId xmlns:p14="http://schemas.microsoft.com/office/powerpoint/2010/main" val="605682091"/>
      </p:ext>
    </p:extLst>
  </p:cSld>
  <p:clrMapOvr>
    <a:masterClrMapping/>
  </p:clrMapOvr>
  <p:transition spd="slow"/>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4065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55000" lnSpcReduction="20000"/>
          </a:bodyPr>
          <a:lstStyle/>
          <a:p>
            <a:pPr defTabSz="914400">
              <a:lnSpc>
                <a:spcPct val="120000"/>
              </a:lnSpc>
              <a:spcBef>
                <a:spcPts val="0"/>
              </a:spcBef>
            </a:pPr>
            <a:r>
              <a:rPr lang="en-GB" sz="2000" dirty="0" smtClean="0"/>
              <a:t>Data Archive Ingestion (DAI) WG:</a:t>
            </a:r>
            <a:endParaRPr lang="en-GB" sz="20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Discussed future DAI Archive Architecture </a:t>
            </a:r>
          </a:p>
          <a:p>
            <a:pPr marL="1204913" lvl="2" indent="-290513">
              <a:lnSpc>
                <a:spcPct val="120000"/>
              </a:lnSpc>
              <a:spcBef>
                <a:spcPts val="0"/>
              </a:spcBef>
              <a:buClr>
                <a:srgbClr val="000000"/>
              </a:buClr>
              <a:buSzPct val="95000"/>
              <a:buFont typeface="ArialMT" charset="0"/>
              <a:buChar char="•"/>
            </a:pPr>
            <a:r>
              <a:rPr lang="en-GB" sz="2000" b="0" dirty="0" smtClean="0"/>
              <a:t>Very productive meeting with 4 books being worked out at different stages</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GB" sz="2000" b="0" dirty="0" smtClean="0"/>
              <a:t>Future DAI Archive Architecture requires additional work and consolidation</a:t>
            </a:r>
          </a:p>
          <a:p>
            <a:pPr defTabSz="914400">
              <a:lnSpc>
                <a:spcPct val="120000"/>
              </a:lnSpc>
              <a:spcBef>
                <a:spcPts val="0"/>
              </a:spcBef>
            </a:pPr>
            <a:r>
              <a:rPr lang="en-GB" sz="2000" dirty="0" smtClean="0"/>
              <a:t>Mission Planning &amp; Scheduling (MP&amp;S) WG:</a:t>
            </a:r>
            <a:r>
              <a:rPr lang="en-GB" sz="2000" b="0" dirty="0" smtClean="0"/>
              <a:t> </a:t>
            </a:r>
            <a:endParaRPr lang="en-GB" sz="2000" b="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Green Book completed and sent to AD</a:t>
            </a:r>
          </a:p>
          <a:p>
            <a:pPr marL="1204913" lvl="2" indent="-290513">
              <a:lnSpc>
                <a:spcPct val="120000"/>
              </a:lnSpc>
              <a:spcBef>
                <a:spcPts val="0"/>
              </a:spcBef>
              <a:buClr>
                <a:srgbClr val="000000"/>
              </a:buClr>
              <a:buSzPct val="95000"/>
              <a:buFont typeface="ArialMT" charset="0"/>
              <a:buChar char="•"/>
            </a:pPr>
            <a:r>
              <a:rPr lang="en-GB" sz="2000" b="0" dirty="0" smtClean="0"/>
              <a:t>ToC of the Blue Book reviewed and agreed. A draft outline of the Information Model has been sketched</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US" sz="2000" b="0" dirty="0"/>
              <a:t>SEA AD suggested to split the approved BB project into two BBs. The WG has discussed this suggestion and concluded to follow the agreed charter as approved by CESG and CMC, i.e. one </a:t>
            </a:r>
            <a:r>
              <a:rPr lang="en-GB" sz="2000" b="0" dirty="0" smtClean="0"/>
              <a:t>BB</a:t>
            </a:r>
          </a:p>
          <a:p>
            <a:pPr marL="1204913" lvl="2" indent="-290513">
              <a:lnSpc>
                <a:spcPct val="120000"/>
              </a:lnSpc>
              <a:spcBef>
                <a:spcPts val="0"/>
              </a:spcBef>
              <a:buClr>
                <a:srgbClr val="000000"/>
              </a:buClr>
              <a:buSzPct val="95000"/>
              <a:buFont typeface="ArialMT" charset="0"/>
              <a:buChar char="•"/>
            </a:pPr>
            <a:r>
              <a:rPr lang="en-GB" sz="2000" b="0" dirty="0" smtClean="0"/>
              <a:t>The WG requests the CCSDS management to formalize the WG membership</a:t>
            </a:r>
          </a:p>
          <a:p>
            <a:pPr defTabSz="914400">
              <a:lnSpc>
                <a:spcPct val="120000"/>
              </a:lnSpc>
              <a:spcBef>
                <a:spcPts val="0"/>
              </a:spcBef>
            </a:pPr>
            <a:r>
              <a:rPr lang="en-GB" sz="2000" dirty="0" smtClean="0"/>
              <a:t>Navigation (NAV) WG:</a:t>
            </a:r>
            <a:endParaRPr lang="en-GB" sz="20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Very productive meeting with 8 books being worked out at different stages</a:t>
            </a:r>
          </a:p>
          <a:p>
            <a:pPr marL="1204913" lvl="2" indent="-290513">
              <a:lnSpc>
                <a:spcPct val="120000"/>
              </a:lnSpc>
              <a:spcBef>
                <a:spcPts val="0"/>
              </a:spcBef>
              <a:buClr>
                <a:srgbClr val="000000"/>
              </a:buClr>
              <a:buSzPct val="95000"/>
              <a:buFont typeface="ArialMT" charset="0"/>
              <a:buChar char="•"/>
            </a:pPr>
            <a:r>
              <a:rPr lang="en-GB" sz="2000" b="0" dirty="0" smtClean="0"/>
              <a:t>Quick convergence on Re-Entry Data Message BB due to availability of appropriate resources</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GB" sz="2000" b="0" dirty="0" smtClean="0"/>
              <a:t>Due to lack of a 2</a:t>
            </a:r>
            <a:r>
              <a:rPr lang="en-GB" sz="2000" b="0" baseline="30000" dirty="0" smtClean="0"/>
              <a:t>nd</a:t>
            </a:r>
            <a:r>
              <a:rPr lang="en-GB" sz="2000" b="0" dirty="0" smtClean="0"/>
              <a:t> prototype for the NAV H/W Message. It is confirmed that OB is a possibility</a:t>
            </a:r>
          </a:p>
          <a:p>
            <a:pPr marL="1204913" lvl="2" indent="-290513">
              <a:lnSpc>
                <a:spcPct val="120000"/>
              </a:lnSpc>
              <a:spcBef>
                <a:spcPts val="0"/>
              </a:spcBef>
              <a:buClr>
                <a:srgbClr val="000000"/>
              </a:buClr>
              <a:buSzPct val="95000"/>
              <a:buFont typeface="ArialMT" charset="0"/>
              <a:buChar char="•"/>
            </a:pPr>
            <a:r>
              <a:rPr lang="en-GB" sz="2000" b="0" dirty="0" smtClean="0"/>
              <a:t>CCSDS Plenary take longer than before, which detracts valuable time from WG activities</a:t>
            </a:r>
          </a:p>
          <a:p>
            <a:pPr defTabSz="914400">
              <a:lnSpc>
                <a:spcPct val="120000"/>
              </a:lnSpc>
              <a:spcBef>
                <a:spcPts val="0"/>
              </a:spcBef>
            </a:pPr>
            <a:r>
              <a:rPr lang="en-GB" sz="2000" dirty="0" smtClean="0"/>
              <a:t>Spacecraft Monitor &amp; Control (SM&amp;C) WG:</a:t>
            </a:r>
            <a:endParaRPr lang="en-GB" sz="20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8 documents in review/production cycle and 1 in development, </a:t>
            </a:r>
          </a:p>
          <a:p>
            <a:pPr marL="1204913" lvl="2" indent="-290513">
              <a:lnSpc>
                <a:spcPct val="120000"/>
              </a:lnSpc>
              <a:spcBef>
                <a:spcPts val="0"/>
              </a:spcBef>
              <a:buClr>
                <a:srgbClr val="000000"/>
              </a:buClr>
              <a:buSzPct val="95000"/>
              <a:buFont typeface="ArialMT" charset="0"/>
              <a:buChar char="•"/>
            </a:pPr>
            <a:r>
              <a:rPr lang="en-GB" sz="2000" b="0" dirty="0" smtClean="0"/>
              <a:t>Draft list of future projects established to be submitted to agencies for prioritization and commitment level</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GB" sz="2000" b="0" dirty="0" smtClean="0"/>
              <a:t>SM&amp;C registers an interest in Time Services and requests to participate to their definition (BOF?)</a:t>
            </a:r>
          </a:p>
          <a:p>
            <a:pPr defTabSz="914400">
              <a:lnSpc>
                <a:spcPct val="120000"/>
              </a:lnSpc>
              <a:spcBef>
                <a:spcPts val="0"/>
              </a:spcBef>
            </a:pPr>
            <a:r>
              <a:rPr lang="en-GB" sz="2000" dirty="0" smtClean="0"/>
              <a:t>Telerobotic (TEL) WG: </a:t>
            </a:r>
            <a:endParaRPr lang="en-GB" sz="20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GB" sz="2000" b="0" dirty="0" smtClean="0"/>
              <a:t>Achievements</a:t>
            </a:r>
          </a:p>
          <a:p>
            <a:pPr marL="1204913" lvl="2" indent="-290513">
              <a:lnSpc>
                <a:spcPct val="120000"/>
              </a:lnSpc>
              <a:spcBef>
                <a:spcPts val="0"/>
              </a:spcBef>
              <a:buClr>
                <a:srgbClr val="000000"/>
              </a:buClr>
              <a:buSzPct val="95000"/>
              <a:buFont typeface="ArialMT" charset="0"/>
              <a:buChar char="•"/>
            </a:pPr>
            <a:r>
              <a:rPr lang="en-GB" sz="2000" b="0" dirty="0" smtClean="0"/>
              <a:t>DLR has voiced interest in actively contributing. ESA might as well</a:t>
            </a:r>
          </a:p>
          <a:p>
            <a:pPr marL="747713" lvl="1" indent="-290513">
              <a:lnSpc>
                <a:spcPct val="120000"/>
              </a:lnSpc>
              <a:spcBef>
                <a:spcPts val="0"/>
              </a:spcBef>
              <a:buClr>
                <a:srgbClr val="000000"/>
              </a:buClr>
              <a:buSzPct val="95000"/>
              <a:buFont typeface="ArialMT" charset="0"/>
              <a:buChar char="•"/>
            </a:pPr>
            <a:r>
              <a:rPr lang="en-GB" sz="2000" b="0" dirty="0" smtClean="0"/>
              <a:t>Problems / Issues</a:t>
            </a:r>
          </a:p>
          <a:p>
            <a:pPr marL="1204913" lvl="2" indent="-290513">
              <a:lnSpc>
                <a:spcPct val="120000"/>
              </a:lnSpc>
              <a:spcBef>
                <a:spcPts val="0"/>
              </a:spcBef>
              <a:buClr>
                <a:srgbClr val="000000"/>
              </a:buClr>
              <a:buSzPct val="95000"/>
              <a:buFont typeface="ArialMT" charset="0"/>
              <a:buChar char="•"/>
            </a:pPr>
            <a:r>
              <a:rPr lang="en-GB" sz="2000" b="0" dirty="0" smtClean="0"/>
              <a:t>Has not met, WG in dormant status</a:t>
            </a:r>
            <a:endParaRPr lang="en-GB"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659570"/>
            <a:ext cx="8872537" cy="584182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defTabSz="914400">
              <a:lnSpc>
                <a:spcPct val="120000"/>
              </a:lnSpc>
              <a:spcBef>
                <a:spcPts val="0"/>
              </a:spcBef>
            </a:pPr>
            <a:r>
              <a:rPr lang="en-US" sz="1900" b="0" dirty="0" smtClean="0"/>
              <a:t>Achievements for this meeting cycle:</a:t>
            </a:r>
          </a:p>
          <a:p>
            <a:pPr marL="631825" lvl="1" indent="-174625">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Discussed </a:t>
            </a:r>
            <a:r>
              <a:rPr lang="en-US" sz="1900" b="0" dirty="0" smtClean="0">
                <a:latin typeface="Arial" pitchFamily="34" charset="0"/>
                <a:cs typeface="Arial" pitchFamily="34" charset="0"/>
                <a:sym typeface="Arial" pitchFamily="34" charset="0"/>
              </a:rPr>
              <a:t>future DAI </a:t>
            </a:r>
            <a:r>
              <a:rPr lang="en-US" sz="1900" b="0" dirty="0">
                <a:latin typeface="Arial" pitchFamily="34" charset="0"/>
                <a:cs typeface="Arial" pitchFamily="34" charset="0"/>
                <a:sym typeface="Arial" pitchFamily="34" charset="0"/>
              </a:rPr>
              <a:t>Archive Architecture </a:t>
            </a:r>
            <a:endParaRPr lang="en-US" sz="1900" b="0" dirty="0" smtClean="0">
              <a:latin typeface="Arial" pitchFamily="34" charset="0"/>
              <a:cs typeface="Arial" pitchFamily="34" charset="0"/>
              <a:sym typeface="Arial" pitchFamily="34" charset="0"/>
            </a:endParaRPr>
          </a:p>
          <a:p>
            <a:pPr marL="631825" lvl="1" indent="-174625">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35 OAIS RIDs analyzed at this meeting with about 25 tentatively resolved</a:t>
            </a:r>
          </a:p>
          <a:p>
            <a:pPr marL="631825" lvl="1" indent="-174625">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Audit </a:t>
            </a:r>
            <a:r>
              <a:rPr lang="en-US" sz="1900" b="0" dirty="0">
                <a:latin typeface="Arial" pitchFamily="34" charset="0"/>
                <a:cs typeface="Arial" pitchFamily="34" charset="0"/>
                <a:sym typeface="Arial" pitchFamily="34" charset="0"/>
              </a:rPr>
              <a:t>and </a:t>
            </a:r>
            <a:r>
              <a:rPr lang="en-US" sz="1900" b="0" dirty="0" smtClean="0">
                <a:latin typeface="Arial" pitchFamily="34" charset="0"/>
                <a:cs typeface="Arial" pitchFamily="34" charset="0"/>
                <a:sym typeface="Arial" pitchFamily="34" charset="0"/>
              </a:rPr>
              <a:t>Certification RIDs discussed</a:t>
            </a:r>
          </a:p>
          <a:p>
            <a:pPr marL="631825" lvl="1" indent="-174625">
              <a:lnSpc>
                <a:spcPct val="120000"/>
              </a:lnSpc>
              <a:spcBef>
                <a:spcPts val="0"/>
              </a:spcBef>
              <a:buFont typeface="Arial" panose="020B0604020202020204" pitchFamily="34" charset="0"/>
              <a:buChar char="•"/>
            </a:pPr>
            <a:r>
              <a:rPr lang="en-US" sz="1900" b="0" dirty="0" smtClean="0"/>
              <a:t>WG </a:t>
            </a:r>
            <a:r>
              <a:rPr lang="en-US" sz="1900" b="0" dirty="0"/>
              <a:t>approval to submit DEDSL/XML Schema (OB) for approval to </a:t>
            </a:r>
            <a:r>
              <a:rPr lang="en-US" sz="1900" b="0" dirty="0" smtClean="0"/>
              <a:t>publish</a:t>
            </a:r>
          </a:p>
          <a:p>
            <a:pPr marL="631825" lvl="1" indent="-174625">
              <a:lnSpc>
                <a:spcPct val="120000"/>
              </a:lnSpc>
              <a:spcBef>
                <a:spcPts val="0"/>
              </a:spcBef>
              <a:buFont typeface="Arial" panose="020B0604020202020204" pitchFamily="34" charset="0"/>
              <a:buChar char="•"/>
            </a:pPr>
            <a:r>
              <a:rPr lang="en-US" sz="1900" b="0" dirty="0" smtClean="0"/>
              <a:t>Information </a:t>
            </a:r>
            <a:r>
              <a:rPr lang="en-US" sz="1900" b="0" dirty="0"/>
              <a:t>Preparation to Enable Long Term </a:t>
            </a:r>
            <a:r>
              <a:rPr lang="en-US" sz="1900" b="0" dirty="0" smtClean="0"/>
              <a:t>Use (IPELTU) to be submitted for AR</a:t>
            </a:r>
          </a:p>
          <a:p>
            <a:pPr marL="631825" lvl="1" indent="-174625">
              <a:lnSpc>
                <a:spcPct val="120000"/>
              </a:lnSpc>
              <a:spcBef>
                <a:spcPts val="0"/>
              </a:spcBef>
              <a:buFont typeface="Arial" panose="020B0604020202020204" pitchFamily="34" charset="0"/>
              <a:buChar char="•"/>
            </a:pPr>
            <a:r>
              <a:rPr lang="en-US" sz="1900" b="0" dirty="0"/>
              <a:t>Likely Technical Editors attended </a:t>
            </a:r>
            <a:r>
              <a:rPr lang="en-US" sz="1900" b="0" dirty="0" smtClean="0"/>
              <a:t>Editors Bootcamp</a:t>
            </a:r>
            <a:endParaRPr lang="en-US" sz="1900" b="0" dirty="0"/>
          </a:p>
          <a:p>
            <a:pPr lvl="1">
              <a:lnSpc>
                <a:spcPct val="120000"/>
              </a:lnSpc>
              <a:spcBef>
                <a:spcPts val="0"/>
              </a:spcBef>
              <a:buClr>
                <a:srgbClr val="000000"/>
              </a:buClr>
              <a:buSzPct val="95000"/>
            </a:pPr>
            <a:endParaRPr lang="en-US" sz="1900" b="0" dirty="0"/>
          </a:p>
          <a:p>
            <a:pPr>
              <a:lnSpc>
                <a:spcPct val="120000"/>
              </a:lnSpc>
              <a:spcBef>
                <a:spcPts val="0"/>
              </a:spcBef>
              <a:buClr>
                <a:srgbClr val="000000"/>
              </a:buClr>
              <a:buSzPct val="95000"/>
            </a:pPr>
            <a:r>
              <a:rPr lang="en-US" sz="1900" b="0" dirty="0" smtClean="0"/>
              <a:t>Interaction </a:t>
            </a:r>
            <a:r>
              <a:rPr lang="en-US" sz="1900" b="0" dirty="0"/>
              <a:t>with other </a:t>
            </a:r>
            <a:r>
              <a:rPr lang="en-US" sz="1900" b="0" dirty="0" smtClean="0"/>
              <a:t>WGs: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latin typeface="Arial" pitchFamily="34" charset="0"/>
                <a:cs typeface="Arial" pitchFamily="34" charset="0"/>
                <a:sym typeface="Arial" pitchFamily="34" charset="0"/>
              </a:rPr>
              <a:t>Discussion </a:t>
            </a:r>
            <a:r>
              <a:rPr lang="en-US" sz="1900" b="0" dirty="0">
                <a:latin typeface="Arial" pitchFamily="34" charset="0"/>
                <a:cs typeface="Arial" pitchFamily="34" charset="0"/>
                <a:sym typeface="Arial" pitchFamily="34" charset="0"/>
              </a:rPr>
              <a:t>with </a:t>
            </a:r>
            <a:r>
              <a:rPr lang="en-US" sz="1900" b="0" dirty="0" smtClean="0">
                <a:latin typeface="Arial" pitchFamily="34" charset="0"/>
                <a:cs typeface="Arial" pitchFamily="34" charset="0"/>
                <a:sym typeface="Arial" pitchFamily="34" charset="0"/>
              </a:rPr>
              <a:t>SEA, MOIMS, CESG on future DAI </a:t>
            </a:r>
            <a:r>
              <a:rPr lang="en-US" sz="1900" b="0" dirty="0">
                <a:latin typeface="Arial" pitchFamily="34" charset="0"/>
                <a:cs typeface="Arial" pitchFamily="34" charset="0"/>
                <a:sym typeface="Arial" pitchFamily="34" charset="0"/>
              </a:rPr>
              <a:t>Archive </a:t>
            </a:r>
            <a:r>
              <a:rPr lang="en-US" sz="1900" b="0" dirty="0" smtClean="0">
                <a:latin typeface="Arial" pitchFamily="34" charset="0"/>
                <a:cs typeface="Arial" pitchFamily="34" charset="0"/>
                <a:sym typeface="Arial" pitchFamily="34" charset="0"/>
              </a:rPr>
              <a:t>Architecture</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Joint </a:t>
            </a:r>
            <a:r>
              <a:rPr lang="en-US" sz="1900" b="0" dirty="0"/>
              <a:t>meeting with SM&amp;C </a:t>
            </a:r>
            <a:r>
              <a:rPr lang="en-US" sz="1900" b="0" dirty="0" smtClean="0"/>
              <a:t>on COM Archive, considered useful for </a:t>
            </a:r>
            <a:r>
              <a:rPr lang="en-US" sz="1900" b="0" dirty="0" smtClean="0">
                <a:latin typeface="Arial" pitchFamily="34" charset="0"/>
                <a:cs typeface="Arial" pitchFamily="34" charset="0"/>
                <a:sym typeface="Arial" pitchFamily="34" charset="0"/>
              </a:rPr>
              <a:t>future </a:t>
            </a:r>
            <a:r>
              <a:rPr lang="en-US" sz="1900" b="0" dirty="0">
                <a:latin typeface="Arial" pitchFamily="34" charset="0"/>
                <a:cs typeface="Arial" pitchFamily="34" charset="0"/>
                <a:sym typeface="Arial" pitchFamily="34" charset="0"/>
              </a:rPr>
              <a:t>DAI Archive Architecture </a:t>
            </a:r>
            <a:r>
              <a:rPr lang="en-US" sz="1900" b="0" dirty="0" smtClean="0">
                <a:latin typeface="Arial" pitchFamily="34" charset="0"/>
                <a:cs typeface="Arial" pitchFamily="34" charset="0"/>
                <a:sym typeface="Arial" pitchFamily="34" charset="0"/>
              </a:rPr>
              <a:t>work</a:t>
            </a:r>
            <a:endParaRPr lang="en-US" sz="1900" b="0" dirty="0" smtClean="0"/>
          </a:p>
          <a:p>
            <a:pPr marL="631825" lvl="1" indent="-174625">
              <a:lnSpc>
                <a:spcPct val="120000"/>
              </a:lnSpc>
              <a:spcBef>
                <a:spcPts val="0"/>
              </a:spcBef>
              <a:buFont typeface="Arial" panose="020B0604020202020204" pitchFamily="34" charset="0"/>
              <a:buChar char="•"/>
            </a:pPr>
            <a:r>
              <a:rPr lang="en-US" sz="1900" b="0" dirty="0" smtClean="0"/>
              <a:t>Discussion </a:t>
            </a:r>
            <a:r>
              <a:rPr lang="en-US" sz="1900" b="0" dirty="0"/>
              <a:t>with SANA </a:t>
            </a:r>
            <a:r>
              <a:rPr lang="en-US" sz="1900" b="0" dirty="0" smtClean="0"/>
              <a:t>on creating </a:t>
            </a:r>
            <a:r>
              <a:rPr lang="en-US" sz="1900" b="0" dirty="0"/>
              <a:t>SANA Registry of Archiving </a:t>
            </a:r>
            <a:r>
              <a:rPr lang="en-US" sz="1900" b="0" dirty="0" smtClean="0"/>
              <a:t>Standards</a:t>
            </a:r>
          </a:p>
          <a:p>
            <a:pPr marL="631825" lvl="1" indent="-174625">
              <a:lnSpc>
                <a:spcPct val="120000"/>
              </a:lnSpc>
              <a:spcBef>
                <a:spcPts val="0"/>
              </a:spcBef>
              <a:buFont typeface="Arial" panose="020B0604020202020204" pitchFamily="34" charset="0"/>
              <a:buChar char="•"/>
            </a:pPr>
            <a:endParaRPr lang="en-US" sz="1900" b="0" dirty="0"/>
          </a:p>
          <a:p>
            <a:pPr>
              <a:lnSpc>
                <a:spcPct val="120000"/>
              </a:lnSpc>
              <a:spcBef>
                <a:spcPts val="0"/>
              </a:spcBef>
              <a:buSzPct val="95000"/>
            </a:pPr>
            <a:r>
              <a:rPr lang="en-US" sz="1900" b="0" dirty="0"/>
              <a:t>Working Group Status:</a:t>
            </a:r>
          </a:p>
          <a:p>
            <a:pPr marL="631825" lvl="1" indent="-174625">
              <a:lnSpc>
                <a:spcPct val="120000"/>
              </a:lnSpc>
              <a:spcBef>
                <a:spcPts val="0"/>
              </a:spcBef>
              <a:buClr>
                <a:srgbClr val="000000"/>
              </a:buClr>
              <a:buSzPct val="95000"/>
              <a:buFont typeface="ArialMT" charset="0"/>
              <a:buChar char="•"/>
            </a:pPr>
            <a:r>
              <a:rPr lang="en-US" sz="1900" b="0" dirty="0"/>
              <a:t>Good Momentum – all projects on schedule</a:t>
            </a:r>
          </a:p>
          <a:p>
            <a:pPr marL="631825" lvl="1" indent="-174625">
              <a:lnSpc>
                <a:spcPct val="120000"/>
              </a:lnSpc>
              <a:spcBef>
                <a:spcPts val="0"/>
              </a:spcBef>
              <a:buClr>
                <a:srgbClr val="000000"/>
              </a:buClr>
              <a:buSzPct val="95000"/>
              <a:buFont typeface="ArialMT" charset="0"/>
              <a:buChar char="•"/>
            </a:pPr>
            <a:r>
              <a:rPr lang="en-US" sz="1900" b="0" dirty="0" smtClean="0"/>
              <a:t>Agency </a:t>
            </a:r>
            <a:r>
              <a:rPr lang="en-US" sz="1900" b="0" dirty="0"/>
              <a:t>and outside participation in DAI is improving, but more support is still </a:t>
            </a:r>
            <a:r>
              <a:rPr lang="en-US" sz="1900" b="0" dirty="0" smtClean="0"/>
              <a:t>desirable</a:t>
            </a:r>
          </a:p>
          <a:p>
            <a:pPr marL="631825" lvl="1" indent="-174625">
              <a:lnSpc>
                <a:spcPct val="120000"/>
              </a:lnSpc>
              <a:spcBef>
                <a:spcPts val="0"/>
              </a:spcBef>
              <a:buClr>
                <a:srgbClr val="000000"/>
              </a:buClr>
              <a:buSzPct val="95000"/>
              <a:buFont typeface="ArialMT" charset="0"/>
              <a:buChar char="•"/>
            </a:pPr>
            <a:endParaRPr lang="en-US" sz="1900" b="0" dirty="0"/>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Future </a:t>
            </a:r>
            <a:r>
              <a:rPr lang="en-US" sz="1900" b="0" dirty="0"/>
              <a:t>DAI Archive </a:t>
            </a:r>
            <a:r>
              <a:rPr lang="en-US" sz="1900" b="0" dirty="0" smtClean="0"/>
              <a:t>Architecture requires additional work and consolidation</a:t>
            </a:r>
          </a:p>
          <a:p>
            <a:pPr>
              <a:lnSpc>
                <a:spcPct val="120000"/>
              </a:lnSpc>
              <a:spcBef>
                <a:spcPts val="0"/>
              </a:spcBef>
              <a:buClr>
                <a:srgbClr val="000000"/>
              </a:buClr>
              <a:buSzPct val="95000"/>
            </a:pPr>
            <a:endParaRPr lang="en-US" sz="1900" b="0" dirty="0" smtClean="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DAI Executive Summary </a:t>
            </a:r>
            <a:endParaRPr lang="en-US" dirty="0"/>
          </a:p>
        </p:txBody>
      </p:sp>
    </p:spTree>
    <p:extLst>
      <p:ext uri="{BB962C8B-B14F-4D97-AF65-F5344CB8AC3E}">
        <p14:creationId xmlns:p14="http://schemas.microsoft.com/office/powerpoint/2010/main" val="2289801291"/>
      </p:ext>
    </p:extLst>
  </p:cSld>
  <p:clrMapOvr>
    <a:masterClrMapping/>
  </p:clrMapOvr>
  <p:transition spd="slow"/>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309045" y="659570"/>
            <a:ext cx="8525910" cy="584183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marL="342900" indent="-342900">
              <a:lnSpc>
                <a:spcPct val="120000"/>
              </a:lnSpc>
              <a:spcBef>
                <a:spcPts val="0"/>
              </a:spcBef>
              <a:buClr>
                <a:srgbClr val="000000"/>
              </a:buClr>
              <a:buSzPct val="95000"/>
              <a:buFont typeface="Arial" charset="0"/>
              <a:buChar char="•"/>
            </a:pPr>
            <a:r>
              <a:rPr lang="en-US" sz="2000" b="0" dirty="0"/>
              <a:t>Resolutions agreed upon this </a:t>
            </a:r>
            <a:r>
              <a:rPr lang="en-US" sz="2000" b="0" dirty="0" smtClean="0"/>
              <a:t>meeting:</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1: The DAI WG recommends that the following resolution is approved and published by the CMC: “CMC </a:t>
            </a:r>
            <a:r>
              <a:rPr lang="en-US" sz="2000" b="0" dirty="0"/>
              <a:t>recognizes that for the work of the Digital Archive Ingest Working Group, it is important for the ISO participation to be encouraged during the CCSDS Agency Review phase, in order to avoid extensive delays and rework in later ISO review phases.  The CMC also recognizes that it is critically important to support this work for the Digital Preservation community much broader than the nominal participation of the CCSDS space agencies.  The CMC therefore resolves to express support for the inclusion of the ISO community, and resolves to commit to an inclusive and transparent review process for the future DAI WG projects in standards for </a:t>
            </a:r>
            <a:r>
              <a:rPr lang="en-US" sz="2000" b="0" dirty="0" smtClean="0"/>
              <a:t>Digital Preservation.”</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2: Publish </a:t>
            </a:r>
            <a:r>
              <a:rPr lang="en-US" sz="2000" b="0" dirty="0"/>
              <a:t>DEDSL/XML Schema as an </a:t>
            </a:r>
            <a:r>
              <a:rPr lang="en-US" sz="2000" b="0" dirty="0" smtClean="0"/>
              <a:t>OB</a:t>
            </a:r>
            <a:endParaRPr lang="en-US"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3: Change </a:t>
            </a:r>
            <a:r>
              <a:rPr lang="en-US" sz="2000" b="0" dirty="0"/>
              <a:t>Digital Archive Architecture Design </a:t>
            </a:r>
            <a:r>
              <a:rPr lang="en-US" sz="2000" b="0" dirty="0" smtClean="0"/>
              <a:t>Document </a:t>
            </a:r>
            <a:r>
              <a:rPr lang="en-US" sz="2000" b="0" dirty="0"/>
              <a:t>(MB) from draft to approved </a:t>
            </a:r>
            <a:r>
              <a:rPr lang="en-US" sz="2000" b="0" dirty="0" smtClean="0"/>
              <a:t>project</a:t>
            </a:r>
          </a:p>
          <a:p>
            <a:pPr marL="742950" lvl="1" indent="-285750">
              <a:lnSpc>
                <a:spcPct val="120000"/>
              </a:lnSpc>
              <a:spcBef>
                <a:spcPts val="0"/>
              </a:spcBef>
              <a:buClr>
                <a:srgbClr val="000000"/>
              </a:buClr>
              <a:buSzPct val="95000"/>
              <a:buFont typeface="Arial" panose="020B0604020202020204" pitchFamily="34" charset="0"/>
              <a:buChar char="•"/>
            </a:pPr>
            <a:endParaRPr lang="en-US" sz="2000" b="0" dirty="0"/>
          </a:p>
          <a:p>
            <a:pPr marL="342900" indent="-342900">
              <a:lnSpc>
                <a:spcPct val="120000"/>
              </a:lnSpc>
              <a:spcBef>
                <a:spcPts val="0"/>
              </a:spcBef>
              <a:buClr>
                <a:srgbClr val="000000"/>
              </a:buClr>
              <a:buSzPct val="95000"/>
              <a:buFont typeface="Arial" charset="0"/>
              <a:buChar char="•"/>
            </a:pPr>
            <a:r>
              <a:rPr lang="en-US" sz="2000" b="0" dirty="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4: Approve </a:t>
            </a:r>
            <a:r>
              <a:rPr lang="en-US" sz="2000" b="0" dirty="0"/>
              <a:t>updated DAI WG </a:t>
            </a:r>
            <a:r>
              <a:rPr lang="en-US" sz="2000" b="0" dirty="0" smtClean="0"/>
              <a:t>Charter</a:t>
            </a:r>
            <a:endParaRPr lang="en-US" sz="2000" b="0" dirty="0"/>
          </a:p>
          <a:p>
            <a:pPr marL="342900" indent="-342900">
              <a:lnSpc>
                <a:spcPct val="120000"/>
              </a:lnSpc>
              <a:spcBef>
                <a:spcPts val="0"/>
              </a:spcBef>
              <a:buClr>
                <a:srgbClr val="000000"/>
              </a:buClr>
              <a:buSzPct val="95000"/>
              <a:buFont typeface="Arial" charset="0"/>
              <a:buChar char="•"/>
            </a:pPr>
            <a:endParaRPr lang="en-US" sz="20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DAI Executive Summary </a:t>
            </a:r>
            <a:endParaRPr lang="en-US" dirty="0"/>
          </a:p>
        </p:txBody>
      </p:sp>
    </p:spTree>
    <p:extLst>
      <p:ext uri="{BB962C8B-B14F-4D97-AF65-F5344CB8AC3E}">
        <p14:creationId xmlns:p14="http://schemas.microsoft.com/office/powerpoint/2010/main" val="4011181951"/>
      </p:ext>
    </p:extLst>
  </p:cSld>
  <p:clrMapOvr>
    <a:masterClrMapping/>
  </p:clrMapOvr>
  <p:transition spd="slow"/>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DAI Executive Summary </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1881884922"/>
              </p:ext>
            </p:extLst>
          </p:nvPr>
        </p:nvGraphicFramePr>
        <p:xfrm>
          <a:off x="346958" y="1355130"/>
          <a:ext cx="8487505" cy="2635371"/>
        </p:xfrm>
        <a:graphic>
          <a:graphicData uri="http://schemas.openxmlformats.org/drawingml/2006/table">
            <a:tbl>
              <a:tblPr/>
              <a:tblGrid>
                <a:gridCol w="1762790"/>
                <a:gridCol w="626770"/>
                <a:gridCol w="2206751"/>
                <a:gridCol w="2167578"/>
                <a:gridCol w="1723616"/>
              </a:tblGrid>
              <a:tr h="356722">
                <a:tc>
                  <a:txBody>
                    <a:bodyPr/>
                    <a:lstStyle/>
                    <a:p>
                      <a:pPr algn="ctr" fontAlgn="t"/>
                      <a:r>
                        <a:rPr lang="en-US" sz="1100" b="1" i="0" u="none" strike="noStrike" dirty="0">
                          <a:solidFill>
                            <a:srgbClr val="000000"/>
                          </a:solidFill>
                          <a:effectLst/>
                          <a:latin typeface="+mj-lt"/>
                        </a:rPr>
                        <a:t>Area and WG name</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j-lt"/>
                        </a:rPr>
                        <a:t>CCSDS Ref Nr</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j-lt"/>
                        </a:rPr>
                        <a:t>Document Title</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j-lt"/>
                        </a:rPr>
                        <a:t>Status / Comments</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mj-lt"/>
                        </a:rPr>
                        <a:t>Start and / or Target Publication Date</a:t>
                      </a: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162">
                <a:tc>
                  <a:txBody>
                    <a:bodyPr/>
                    <a:lstStyle/>
                    <a:p>
                      <a:pPr algn="ctr" fontAlgn="t"/>
                      <a:r>
                        <a:rPr lang="en-US" sz="1100" b="0" i="0" u="none" strike="noStrike" dirty="0">
                          <a:solidFill>
                            <a:srgbClr val="FFFFFF"/>
                          </a:solidFill>
                          <a:effectLst/>
                          <a:latin typeface="+mj-lt"/>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100" b="0" i="0" u="none" strike="noStrike" dirty="0">
                          <a:solidFill>
                            <a:srgbClr val="FFFFFF"/>
                          </a:solidFill>
                          <a:effectLst/>
                          <a:latin typeface="+mj-lt"/>
                        </a:rPr>
                        <a:t>652.0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Audit and Certification of Trustworthy Digital Repositories. (ISO 16363) - 5 year review</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a:solidFill>
                            <a:srgbClr val="FFFFFF"/>
                          </a:solidFill>
                          <a:effectLst/>
                          <a:latin typeface="+mj-lt"/>
                        </a:rPr>
                        <a:t>on-going </a:t>
                      </a:r>
                      <a:br>
                        <a:rPr lang="en-US" sz="1100" b="0" i="0" u="none" strike="noStrike">
                          <a:solidFill>
                            <a:srgbClr val="FFFFFF"/>
                          </a:solidFill>
                          <a:effectLst/>
                          <a:latin typeface="+mj-lt"/>
                        </a:rPr>
                      </a:br>
                      <a:r>
                        <a:rPr lang="en-US" sz="1100" b="0" i="0" u="none" strike="noStrike">
                          <a:solidFill>
                            <a:srgbClr val="FFFFFF"/>
                          </a:solidFill>
                          <a:effectLst/>
                          <a:latin typeface="+mj-lt"/>
                        </a:rPr>
                        <a:t>- slower work now</a:t>
                      </a:r>
                      <a:br>
                        <a:rPr lang="en-US" sz="1100" b="0" i="0" u="none" strike="noStrike">
                          <a:solidFill>
                            <a:srgbClr val="FFFFFF"/>
                          </a:solidFill>
                          <a:effectLst/>
                          <a:latin typeface="+mj-lt"/>
                        </a:rPr>
                      </a:br>
                      <a:r>
                        <a:rPr lang="en-US" sz="1100" b="0" i="0" u="none" strike="noStrike">
                          <a:solidFill>
                            <a:srgbClr val="FFFFFF"/>
                          </a:solidFill>
                          <a:effectLst/>
                          <a:latin typeface="+mj-lt"/>
                        </a:rPr>
                        <a:t>- faster after first OAIS draft)</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Start date    08/22/2016</a:t>
                      </a:r>
                      <a:br>
                        <a:rPr lang="en-US" sz="1100" b="0" i="0" u="none" strike="noStrike" dirty="0">
                          <a:solidFill>
                            <a:srgbClr val="FFFFFF"/>
                          </a:solidFill>
                          <a:effectLst/>
                          <a:latin typeface="+mj-lt"/>
                        </a:rPr>
                      </a:br>
                      <a:r>
                        <a:rPr lang="en-US" sz="1100" b="0" i="0" u="none" strike="noStrike" dirty="0">
                          <a:solidFill>
                            <a:srgbClr val="FFFFFF"/>
                          </a:solidFill>
                          <a:effectLst/>
                          <a:latin typeface="+mj-lt"/>
                        </a:rPr>
                        <a:t>End date     </a:t>
                      </a:r>
                      <a:r>
                        <a:rPr lang="en-US" sz="1100" b="0" i="0" u="none" strike="noStrike" dirty="0" smtClean="0">
                          <a:solidFill>
                            <a:srgbClr val="FFFFFF"/>
                          </a:solidFill>
                          <a:effectLst/>
                          <a:latin typeface="+mj-lt"/>
                        </a:rPr>
                        <a:t>10/30/2019</a:t>
                      </a:r>
                      <a:endParaRPr lang="en-US" sz="1100" b="0" i="0" u="none" strike="noStrike" dirty="0">
                        <a:solidFill>
                          <a:srgbClr val="FFFFFF"/>
                        </a:solidFill>
                        <a:effectLst/>
                        <a:latin typeface="+mj-lt"/>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698883">
                <a:tc>
                  <a:txBody>
                    <a:bodyPr/>
                    <a:lstStyle/>
                    <a:p>
                      <a:pPr algn="ctr" fontAlgn="t"/>
                      <a:r>
                        <a:rPr lang="en-US" sz="1100" b="0" i="0" u="none" strike="noStrike">
                          <a:solidFill>
                            <a:srgbClr val="000000"/>
                          </a:solidFill>
                          <a:effectLst/>
                          <a:latin typeface="+mj-lt"/>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a:solidFill>
                            <a:srgbClr val="000000"/>
                          </a:solidFill>
                          <a:effectLst/>
                          <a:latin typeface="+mj-lt"/>
                        </a:rPr>
                        <a:t>647.4</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mj-lt"/>
                        </a:rPr>
                        <a:t>Data Entity Dictionary </a:t>
                      </a:r>
                      <a:r>
                        <a:rPr lang="en-US" sz="1100" b="0" i="0" u="none" strike="noStrike" dirty="0" smtClean="0">
                          <a:solidFill>
                            <a:srgbClr val="000000"/>
                          </a:solidFill>
                          <a:effectLst/>
                          <a:latin typeface="+mj-lt"/>
                        </a:rPr>
                        <a:t>Specification </a:t>
                      </a:r>
                      <a:r>
                        <a:rPr lang="en-US" sz="1100" b="0" i="0" u="none" strike="noStrike" dirty="0">
                          <a:solidFill>
                            <a:srgbClr val="000000"/>
                          </a:solidFill>
                          <a:effectLst/>
                          <a:latin typeface="+mj-lt"/>
                        </a:rPr>
                        <a:t>Language (DEDSL) - XML Schema</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mj-lt"/>
                        </a:rPr>
                        <a:t>work Complete</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 to be submitted for Publication</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mj-lt"/>
                        </a:rPr>
                        <a:t>Start date    01/05/2015</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                  </a:t>
                      </a:r>
                      <a:r>
                        <a:rPr lang="en-US" sz="1100" b="0" i="0" u="none" strike="noStrike" dirty="0" smtClean="0">
                          <a:solidFill>
                            <a:srgbClr val="000000"/>
                          </a:solidFill>
                          <a:effectLst/>
                          <a:latin typeface="+mj-lt"/>
                        </a:rPr>
                        <a:t>(</a:t>
                      </a:r>
                      <a:r>
                        <a:rPr lang="en-US" sz="1100" b="0" i="0" u="none" strike="noStrike" dirty="0">
                          <a:solidFill>
                            <a:srgbClr val="000000"/>
                          </a:solidFill>
                          <a:effectLst/>
                          <a:latin typeface="+mj-lt"/>
                        </a:rPr>
                        <a:t>10/28/2008)</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End date      09/30/2017</a:t>
                      </a:r>
                      <a:br>
                        <a:rPr lang="en-US" sz="1100" b="0" i="0" u="none" strike="noStrike" dirty="0">
                          <a:solidFill>
                            <a:srgbClr val="000000"/>
                          </a:solidFill>
                          <a:effectLst/>
                          <a:latin typeface="+mj-lt"/>
                        </a:rPr>
                      </a:br>
                      <a:r>
                        <a:rPr lang="en-US" sz="1100" b="0" i="0" u="none" strike="noStrike" dirty="0">
                          <a:solidFill>
                            <a:srgbClr val="000000"/>
                          </a:solidFill>
                          <a:effectLst/>
                          <a:latin typeface="+mj-lt"/>
                        </a:rPr>
                        <a:t>                 </a:t>
                      </a:r>
                      <a:r>
                        <a:rPr lang="en-US" sz="1100" b="0" i="0" u="none" strike="noStrike" dirty="0" smtClean="0">
                          <a:solidFill>
                            <a:srgbClr val="000000"/>
                          </a:solidFill>
                          <a:effectLst/>
                          <a:latin typeface="+mj-lt"/>
                        </a:rPr>
                        <a:t> </a:t>
                      </a:r>
                      <a:r>
                        <a:rPr lang="en-US" sz="1100" b="0" i="0" u="none" strike="noStrike" dirty="0">
                          <a:solidFill>
                            <a:srgbClr val="000000"/>
                          </a:solidFill>
                          <a:effectLst/>
                          <a:latin typeface="+mj-lt"/>
                        </a:rPr>
                        <a:t>(11/03/2018 BB)</a:t>
                      </a: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24162">
                <a:tc>
                  <a:txBody>
                    <a:bodyPr/>
                    <a:lstStyle/>
                    <a:p>
                      <a:pPr algn="ctr" fontAlgn="t"/>
                      <a:r>
                        <a:rPr lang="en-US" sz="1100" b="0" i="0" u="none" strike="noStrike" dirty="0">
                          <a:solidFill>
                            <a:srgbClr val="FFFFFF"/>
                          </a:solidFill>
                          <a:effectLst/>
                          <a:latin typeface="+mj-lt"/>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100" b="0" i="0" u="none" strike="noStrike" dirty="0">
                          <a:solidFill>
                            <a:srgbClr val="FFFFFF"/>
                          </a:solidFill>
                          <a:effectLst/>
                          <a:latin typeface="+mj-lt"/>
                        </a:rPr>
                        <a:t>653.0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Information Preparation to Enable Long Term Use</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on-going </a:t>
                      </a:r>
                      <a:br>
                        <a:rPr lang="en-US" sz="1100" b="0" i="0" u="none" strike="noStrike" dirty="0">
                          <a:solidFill>
                            <a:srgbClr val="FFFFFF"/>
                          </a:solidFill>
                          <a:effectLst/>
                          <a:latin typeface="+mj-lt"/>
                        </a:rPr>
                      </a:br>
                      <a:r>
                        <a:rPr lang="en-US" sz="1100" b="0" i="0" u="none" strike="noStrike" dirty="0">
                          <a:solidFill>
                            <a:srgbClr val="FFFFFF"/>
                          </a:solidFill>
                          <a:effectLst/>
                          <a:latin typeface="+mj-lt"/>
                        </a:rPr>
                        <a:t>- to be submitted for Agency Review</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Start date    04/03/2014</a:t>
                      </a:r>
                      <a:br>
                        <a:rPr lang="en-US" sz="1100" b="0" i="0" u="none" strike="noStrike" dirty="0">
                          <a:solidFill>
                            <a:srgbClr val="FFFFFF"/>
                          </a:solidFill>
                          <a:effectLst/>
                          <a:latin typeface="+mj-lt"/>
                        </a:rPr>
                      </a:br>
                      <a:r>
                        <a:rPr lang="en-US" sz="1100" b="0" i="0" u="none" strike="noStrike" dirty="0">
                          <a:solidFill>
                            <a:srgbClr val="FFFFFF"/>
                          </a:solidFill>
                          <a:effectLst/>
                          <a:latin typeface="+mj-lt"/>
                        </a:rPr>
                        <a:t>End date     </a:t>
                      </a:r>
                      <a:r>
                        <a:rPr lang="en-US" sz="1100" b="0" i="0" u="none" strike="noStrike" dirty="0" smtClean="0">
                          <a:solidFill>
                            <a:srgbClr val="FFFFFF"/>
                          </a:solidFill>
                          <a:effectLst/>
                          <a:latin typeface="+mj-lt"/>
                        </a:rPr>
                        <a:t>08/13/2018</a:t>
                      </a:r>
                      <a:endParaRPr lang="en-US" sz="1100" b="0" i="0" u="none" strike="noStrike" dirty="0">
                        <a:solidFill>
                          <a:srgbClr val="FFFFFF"/>
                        </a:solidFill>
                        <a:effectLst/>
                        <a:latin typeface="+mj-lt"/>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531442">
                <a:tc>
                  <a:txBody>
                    <a:bodyPr/>
                    <a:lstStyle/>
                    <a:p>
                      <a:pPr algn="ctr" fontAlgn="t"/>
                      <a:r>
                        <a:rPr lang="en-US" sz="1100" b="0" i="0" u="none" strike="noStrike" dirty="0">
                          <a:solidFill>
                            <a:srgbClr val="FFFFFF"/>
                          </a:solidFill>
                          <a:effectLst/>
                          <a:latin typeface="+mj-lt"/>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ctr" fontAlgn="t"/>
                      <a:r>
                        <a:rPr lang="en-US" sz="1100" b="0" i="0" u="none" strike="noStrike">
                          <a:solidFill>
                            <a:srgbClr val="FFFFFF"/>
                          </a:solidFill>
                          <a:effectLst/>
                          <a:latin typeface="+mj-lt"/>
                        </a:rPr>
                        <a:t>650.0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Reference Model for an Open Archival Information System (OAIS) - 5 year review </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a:solidFill>
                            <a:srgbClr val="FFFFFF"/>
                          </a:solidFill>
                          <a:effectLst/>
                          <a:latin typeface="+mj-lt"/>
                        </a:rPr>
                        <a:t>on-going </a:t>
                      </a:r>
                      <a:br>
                        <a:rPr lang="en-US" sz="1100" b="0" i="0" u="none" strike="noStrike">
                          <a:solidFill>
                            <a:srgbClr val="FFFFFF"/>
                          </a:solidFill>
                          <a:effectLst/>
                          <a:latin typeface="+mj-lt"/>
                        </a:rPr>
                      </a:br>
                      <a:r>
                        <a:rPr lang="en-US" sz="1100" b="0" i="0" u="none" strike="noStrike">
                          <a:solidFill>
                            <a:srgbClr val="FFFFFF"/>
                          </a:solidFill>
                          <a:effectLst/>
                          <a:latin typeface="+mj-lt"/>
                        </a:rPr>
                        <a:t>- slower work now</a:t>
                      </a:r>
                      <a:br>
                        <a:rPr lang="en-US" sz="1100" b="0" i="0" u="none" strike="noStrike">
                          <a:solidFill>
                            <a:srgbClr val="FFFFFF"/>
                          </a:solidFill>
                          <a:effectLst/>
                          <a:latin typeface="+mj-lt"/>
                        </a:rPr>
                      </a:br>
                      <a:r>
                        <a:rPr lang="en-US" sz="1100" b="0" i="0" u="none" strike="noStrike">
                          <a:solidFill>
                            <a:srgbClr val="FFFFFF"/>
                          </a:solidFill>
                          <a:effectLst/>
                          <a:latin typeface="+mj-lt"/>
                        </a:rPr>
                        <a:t>- faster after first OAIS draft)</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mj-lt"/>
                        </a:rPr>
                        <a:t>Start date    08/22/2016</a:t>
                      </a:r>
                      <a:br>
                        <a:rPr lang="en-US" sz="1100" b="0" i="0" u="none" strike="noStrike" dirty="0">
                          <a:solidFill>
                            <a:srgbClr val="FFFFFF"/>
                          </a:solidFill>
                          <a:effectLst/>
                          <a:latin typeface="+mj-lt"/>
                        </a:rPr>
                      </a:br>
                      <a:r>
                        <a:rPr lang="en-US" sz="1100" b="0" i="0" u="none" strike="noStrike" dirty="0">
                          <a:solidFill>
                            <a:srgbClr val="FFFFFF"/>
                          </a:solidFill>
                          <a:effectLst/>
                          <a:latin typeface="+mj-lt"/>
                        </a:rPr>
                        <a:t>End date     </a:t>
                      </a:r>
                      <a:r>
                        <a:rPr lang="en-US" sz="1100" b="0" i="0" u="none" strike="noStrike" dirty="0" smtClean="0">
                          <a:solidFill>
                            <a:srgbClr val="FFFFFF"/>
                          </a:solidFill>
                          <a:effectLst/>
                          <a:latin typeface="+mj-lt"/>
                        </a:rPr>
                        <a:t>07/07/2019</a:t>
                      </a:r>
                      <a:endParaRPr lang="en-US" sz="1100" b="0" i="0" u="none" strike="noStrike" dirty="0">
                        <a:solidFill>
                          <a:srgbClr val="FFFFFF"/>
                        </a:solidFill>
                        <a:effectLst/>
                        <a:latin typeface="+mj-lt"/>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r>
            </a:tbl>
          </a:graphicData>
        </a:graphic>
      </p:graphicFrame>
      <p:sp>
        <p:nvSpPr>
          <p:cNvPr id="7" name="Rectangle 6"/>
          <p:cNvSpPr/>
          <p:nvPr/>
        </p:nvSpPr>
        <p:spPr>
          <a:xfrm>
            <a:off x="462665" y="817460"/>
            <a:ext cx="4572000" cy="360612"/>
          </a:xfrm>
          <a:prstGeom prst="rect">
            <a:avLst/>
          </a:prstGeom>
        </p:spPr>
        <p:txBody>
          <a:bodyPr>
            <a:spAutoFit/>
          </a:bodyPr>
          <a:lstStyle/>
          <a:p>
            <a:pPr defTabSz="914400">
              <a:lnSpc>
                <a:spcPct val="120000"/>
              </a:lnSpc>
              <a:spcBef>
                <a:spcPts val="0"/>
              </a:spcBef>
            </a:pPr>
            <a:r>
              <a:rPr lang="en-US" b="0" dirty="0" smtClean="0"/>
              <a:t>Planning </a:t>
            </a:r>
            <a:r>
              <a:rPr lang="en-US" b="0" dirty="0"/>
              <a:t>(only approved Projects):</a:t>
            </a:r>
            <a:endParaRPr lang="en-US" sz="1400" dirty="0"/>
          </a:p>
        </p:txBody>
      </p:sp>
    </p:spTree>
    <p:extLst>
      <p:ext uri="{BB962C8B-B14F-4D97-AF65-F5344CB8AC3E}">
        <p14:creationId xmlns:p14="http://schemas.microsoft.com/office/powerpoint/2010/main" val="946910765"/>
      </p:ext>
    </p:extLst>
  </p:cSld>
  <p:clrMapOvr>
    <a:masterClrMapping/>
  </p:clrMapOvr>
  <p:transition spd="slow"/>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DAI </a:t>
            </a:r>
            <a:r>
              <a:rPr lang="en-US" sz="2800" b="1" dirty="0" smtClean="0"/>
              <a:t>Upcoming New Work Items</a:t>
            </a:r>
          </a:p>
        </p:txBody>
      </p:sp>
      <p:graphicFrame>
        <p:nvGraphicFramePr>
          <p:cNvPr id="4" name="Table 3"/>
          <p:cNvGraphicFramePr>
            <a:graphicFrameLocks noGrp="1"/>
          </p:cNvGraphicFramePr>
          <p:nvPr>
            <p:extLst>
              <p:ext uri="{D42A27DB-BD31-4B8C-83A1-F6EECF244321}">
                <p14:modId xmlns:p14="http://schemas.microsoft.com/office/powerpoint/2010/main" val="2455474988"/>
              </p:ext>
            </p:extLst>
          </p:nvPr>
        </p:nvGraphicFramePr>
        <p:xfrm>
          <a:off x="193830" y="855865"/>
          <a:ext cx="8623274" cy="2693246"/>
        </p:xfrm>
        <a:graphic>
          <a:graphicData uri="http://schemas.openxmlformats.org/drawingml/2006/table">
            <a:tbl>
              <a:tblPr>
                <a:tableStyleId>{5C22544A-7EE6-4342-B048-85BDC9FD1C3A}</a:tableStyleId>
              </a:tblPr>
              <a:tblGrid>
                <a:gridCol w="794702"/>
                <a:gridCol w="794702"/>
                <a:gridCol w="930549"/>
                <a:gridCol w="1005264"/>
                <a:gridCol w="584118"/>
                <a:gridCol w="586666"/>
                <a:gridCol w="794702"/>
                <a:gridCol w="787910"/>
                <a:gridCol w="864717"/>
                <a:gridCol w="1479944"/>
              </a:tblGrid>
              <a:tr h="860069">
                <a:tc>
                  <a:txBody>
                    <a:bodyPr/>
                    <a:lstStyle/>
                    <a:p>
                      <a:pPr algn="ctr" fontAlgn="t"/>
                      <a:r>
                        <a:rPr lang="en-US" sz="1200" b="1" u="none" strike="noStrike" dirty="0">
                          <a:solidFill>
                            <a:schemeClr val="tx1"/>
                          </a:solidFill>
                          <a:effectLst/>
                        </a:rPr>
                        <a:t>Area and WG name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CCSDS Ref </a:t>
                      </a:r>
                      <a:r>
                        <a:rPr lang="en-US" sz="1200" b="1" u="none" strike="noStrike" dirty="0" err="1">
                          <a:solidFill>
                            <a:schemeClr val="tx1"/>
                          </a:solidFill>
                          <a:effectLst/>
                        </a:rPr>
                        <a:t>Nr</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Document Title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Target Start / Publication Date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fontAlgn="t"/>
                      <a:r>
                        <a:rPr lang="en-US" sz="1150" b="1" u="none" strike="noStrike" dirty="0">
                          <a:solidFill>
                            <a:schemeClr val="tx1"/>
                          </a:solidFill>
                          <a:effectLst/>
                        </a:rPr>
                        <a:t>Resources Needed (total, Editor, Proto 1, Proto 2)</a:t>
                      </a:r>
                      <a:br>
                        <a:rPr lang="en-US" sz="1150" b="1" u="none" strike="noStrike" dirty="0">
                          <a:solidFill>
                            <a:schemeClr val="tx1"/>
                          </a:solidFill>
                          <a:effectLst/>
                        </a:rPr>
                      </a:br>
                      <a:endParaRPr lang="en-US" sz="1150" b="1" u="none" strike="noStrike" dirty="0" smtClean="0">
                        <a:solidFill>
                          <a:schemeClr val="tx1"/>
                        </a:solidFill>
                        <a:effectLst/>
                      </a:endParaRPr>
                    </a:p>
                    <a:p>
                      <a:pPr algn="ctr" fontAlgn="t"/>
                      <a:endParaRPr lang="en-US" sz="1150" b="1" i="0" u="none" strike="noStrike" dirty="0" smtClean="0">
                        <a:solidFill>
                          <a:schemeClr val="tx1"/>
                        </a:solidFill>
                        <a:effectLst/>
                        <a:latin typeface="Calibri" charset="0"/>
                      </a:endParaRPr>
                    </a:p>
                    <a:p>
                      <a:pPr algn="ctr" fontAlgn="t"/>
                      <a:r>
                        <a:rPr lang="en-US" sz="1150" b="1" i="0" u="none" strike="noStrike" dirty="0" smtClean="0">
                          <a:solidFill>
                            <a:schemeClr val="tx1"/>
                          </a:solidFill>
                          <a:effectLst/>
                          <a:latin typeface="Calibri" charset="0"/>
                        </a:rPr>
                        <a:t>                 TOTAL</a:t>
                      </a:r>
                      <a:r>
                        <a:rPr lang="en-US" sz="1150" b="1" i="0" u="none" strike="noStrike" baseline="0" dirty="0" smtClean="0">
                          <a:solidFill>
                            <a:schemeClr val="tx1"/>
                          </a:solidFill>
                          <a:effectLst/>
                          <a:latin typeface="Calibri" charset="0"/>
                        </a:rPr>
                        <a:t>           EDITOR          PROTO1       PROTO2</a:t>
                      </a:r>
                      <a:endParaRPr lang="en-US" sz="1150" b="1" i="0" u="none" strike="noStrike" dirty="0" smtClean="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u="none" strike="noStrike" dirty="0">
                          <a:solidFill>
                            <a:schemeClr val="tx1"/>
                          </a:solidFill>
                          <a:effectLst/>
                        </a:rPr>
                        <a:t>Comments</a:t>
                      </a:r>
                      <a:br>
                        <a:rPr lang="en-US" sz="1200" b="1" u="none" strike="noStrike" dirty="0">
                          <a:solidFill>
                            <a:schemeClr val="tx1"/>
                          </a:solidFill>
                          <a:effectLst/>
                        </a:rPr>
                      </a:br>
                      <a:r>
                        <a:rPr lang="en-US" sz="1200" b="1" u="none" strike="noStrike" dirty="0">
                          <a:solidFill>
                            <a:schemeClr val="tx1"/>
                          </a:solidFill>
                          <a:effectLst/>
                        </a:rPr>
                        <a:t>Rationale</a:t>
                      </a:r>
                      <a:br>
                        <a:rPr lang="en-US" sz="1200" b="1" u="none" strike="noStrike" dirty="0">
                          <a:solidFill>
                            <a:schemeClr val="tx1"/>
                          </a:solidFill>
                          <a:effectLst/>
                        </a:rPr>
                      </a:br>
                      <a:r>
                        <a:rPr lang="en-US" sz="1200" b="1" u="none" strike="noStrike" dirty="0">
                          <a:solidFill>
                            <a:schemeClr val="tx1"/>
                          </a:solidFill>
                          <a:effectLst/>
                        </a:rPr>
                        <a:t>What if not started?</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297">
                <a:tc rowSpan="3">
                  <a:txBody>
                    <a:bodyPr/>
                    <a:lstStyle/>
                    <a:p>
                      <a:pPr algn="ctr" fontAlgn="t"/>
                      <a:r>
                        <a:rPr lang="en-US" sz="1200" u="none" strike="noStrike" dirty="0">
                          <a:solidFill>
                            <a:schemeClr val="bg1"/>
                          </a:solidFill>
                          <a:effectLst/>
                        </a:rPr>
                        <a:t>MOIMS </a:t>
                      </a:r>
                      <a:r>
                        <a:rPr lang="en-US" sz="1200" u="none" strike="noStrike" dirty="0" smtClean="0">
                          <a:solidFill>
                            <a:schemeClr val="bg1"/>
                          </a:solidFill>
                          <a:effectLst/>
                        </a:rPr>
                        <a:t>DAI</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6xx.0</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Digital Archive Architecture Design Document</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07/15/2017</a:t>
                      </a:r>
                      <a:br>
                        <a:rPr lang="en-US" sz="1200" b="0" i="0" u="none" strike="noStrike" dirty="0" smtClean="0">
                          <a:solidFill>
                            <a:srgbClr val="FFFFFF"/>
                          </a:solidFill>
                          <a:effectLst/>
                          <a:latin typeface="Arial" panose="020B0604020202020204" pitchFamily="34" charset="0"/>
                          <a:cs typeface="Arial" panose="020B0604020202020204" pitchFamily="34" charset="0"/>
                        </a:rPr>
                      </a:br>
                      <a:r>
                        <a:rPr lang="en-US" sz="1200" b="0" i="0" u="none" strike="noStrike" dirty="0" smtClean="0">
                          <a:solidFill>
                            <a:srgbClr val="FFFFFF"/>
                          </a:solidFill>
                          <a:effectLst/>
                          <a:latin typeface="Arial" panose="020B0604020202020204" pitchFamily="34" charset="0"/>
                          <a:cs typeface="Arial" panose="020B0604020202020204" pitchFamily="34" charset="0"/>
                        </a:rPr>
                        <a:t>09/25/2021</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is-IS" sz="1200" u="none" strike="noStrike" dirty="0" smtClean="0">
                          <a:solidFill>
                            <a:schemeClr val="bg1"/>
                          </a:solidFill>
                          <a:effectLst/>
                        </a:rPr>
                        <a:t>2017</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4</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4</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To be started</a:t>
                      </a:r>
                    </a:p>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Resources from several agencies are available, but often not from agency's CCSDS standards group</a:t>
                      </a:r>
                    </a:p>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Non-Agency resources also available</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r>
              <a:tr h="3414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2018</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2</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b="0" i="0" u="none" strike="noStrike" dirty="0" smtClean="0">
                          <a:solidFill>
                            <a:schemeClr val="bg1"/>
                          </a:solidFill>
                          <a:effectLst/>
                          <a:latin typeface="+mn-lt"/>
                        </a:rPr>
                        <a:t>2</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vMerge="1">
                  <a:txBody>
                    <a:bodyPr/>
                    <a:lstStyle/>
                    <a:p>
                      <a:endParaRPr lang="en-US"/>
                    </a:p>
                  </a:txBody>
                  <a:tcPr/>
                </a:tc>
              </a:tr>
              <a:tr h="274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2019</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fi-FI" sz="1200" u="none" strike="noStrike" dirty="0" smtClean="0">
                          <a:solidFill>
                            <a:schemeClr val="bg1"/>
                          </a:solidFill>
                          <a:effectLst/>
                        </a:rPr>
                        <a:t>1</a:t>
                      </a:r>
                      <a:endParaRPr lang="fi-FI"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1</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26445838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2308324"/>
          </a:xfrm>
          <a:prstGeom prst="rect">
            <a:avLst/>
          </a:prstGeom>
          <a:noFill/>
        </p:spPr>
        <p:txBody>
          <a:bodyPr wrap="square" rtlCol="0">
            <a:spAutoFit/>
          </a:bodyPr>
          <a:lstStyle/>
          <a:p>
            <a:r>
              <a:rPr lang="en-US" sz="2800" dirty="0" smtClean="0"/>
              <a:t>Systems Engineering Area (SEA)</a:t>
            </a:r>
          </a:p>
          <a:p>
            <a:r>
              <a:rPr lang="en-US" sz="2800" dirty="0" smtClean="0"/>
              <a:t>Area Report</a:t>
            </a:r>
          </a:p>
          <a:p>
            <a:endParaRPr lang="en-US" sz="2800" dirty="0" smtClean="0"/>
          </a:p>
          <a:p>
            <a:endParaRPr lang="en-US" sz="2800" dirty="0"/>
          </a:p>
          <a:p>
            <a:r>
              <a:rPr lang="en-US" b="0" dirty="0" smtClean="0"/>
              <a:t>Peter Shames (Area Director)</a:t>
            </a:r>
          </a:p>
          <a:p>
            <a:r>
              <a:rPr lang="en-US" b="0" dirty="0" smtClean="0"/>
              <a:t>Hiroshi Takeuchi (Deputy Area Director)</a:t>
            </a:r>
            <a:endParaRPr lang="en-US" b="0"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462666" y="779055"/>
            <a:ext cx="8372290"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Green Book completed and sent to AD</a:t>
            </a:r>
          </a:p>
          <a:p>
            <a:pPr marL="800100" lvl="1" indent="-342900">
              <a:lnSpc>
                <a:spcPct val="120000"/>
              </a:lnSpc>
              <a:spcBef>
                <a:spcPts val="0"/>
              </a:spcBef>
              <a:buFont typeface="Arial" panose="020B0604020202020204" pitchFamily="34" charset="0"/>
              <a:buChar char="•"/>
            </a:pPr>
            <a:r>
              <a:rPr lang="en-US" sz="1900" b="0" dirty="0" err="1" smtClean="0">
                <a:latin typeface="Arial" pitchFamily="34" charset="0"/>
                <a:cs typeface="Arial" pitchFamily="34" charset="0"/>
                <a:sym typeface="Arial" pitchFamily="34" charset="0"/>
              </a:rPr>
              <a:t>ToC</a:t>
            </a:r>
            <a:r>
              <a:rPr lang="en-US" sz="1900" b="0" dirty="0" smtClean="0">
                <a:latin typeface="Arial" pitchFamily="34" charset="0"/>
                <a:cs typeface="Arial" pitchFamily="34" charset="0"/>
                <a:sym typeface="Arial" pitchFamily="34" charset="0"/>
              </a:rPr>
              <a:t> of the Blue Book reviewed and agreed</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Prototyping options discussed</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Good discussion at technical level on the Mission Planning Information Model</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A very draft outline of the Information Model has been devised</a:t>
            </a:r>
            <a:endParaRPr lang="en-US" sz="1900" b="0" dirty="0" smtClean="0"/>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900" b="0" dirty="0"/>
              <a:t>Interaction with other </a:t>
            </a:r>
            <a:r>
              <a:rPr lang="en-US" sz="1900" b="0" dirty="0" smtClean="0"/>
              <a:t>WGs: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 joint meetings, however close interaction with SM&amp;C and SEA via joint members </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SEA AD suggested to split the approved BB project into two BBs. The WG has discussed this suggestion and concluded to follow the agreed charter as approved </a:t>
            </a:r>
            <a:r>
              <a:rPr lang="en-US" sz="1900" b="0" dirty="0"/>
              <a:t>by CESG and </a:t>
            </a:r>
            <a:r>
              <a:rPr lang="en-US" sz="1900" b="0" dirty="0" smtClean="0"/>
              <a:t>CMC</a:t>
            </a:r>
            <a:r>
              <a:rPr lang="en-US" sz="1900" b="0" dirty="0"/>
              <a:t>, i.e. one </a:t>
            </a:r>
            <a:r>
              <a:rPr lang="en-US" sz="1900" b="0" dirty="0" smtClean="0"/>
              <a:t>BB</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The WG requests the CCSDS management to </a:t>
            </a:r>
            <a:r>
              <a:rPr lang="en-US" sz="1900" b="0" dirty="0" smtClean="0"/>
              <a:t>formalize </a:t>
            </a:r>
            <a:r>
              <a:rPr lang="en-US" sz="1900" b="0" dirty="0"/>
              <a:t>the WG </a:t>
            </a:r>
            <a:r>
              <a:rPr lang="en-US" sz="1900" b="0" dirty="0" smtClean="0"/>
              <a:t>membership</a:t>
            </a:r>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smtClean="0"/>
          </a:p>
          <a:p>
            <a:pPr>
              <a:lnSpc>
                <a:spcPct val="120000"/>
              </a:lnSpc>
              <a:spcBef>
                <a:spcPts val="0"/>
              </a:spcBef>
              <a:buSzPct val="95000"/>
            </a:pPr>
            <a:r>
              <a:rPr lang="en-US" sz="1900" b="0" dirty="0"/>
              <a:t>Working Group 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”High Momentum”: Very active and participating </a:t>
            </a:r>
          </a:p>
          <a:p>
            <a:pPr marL="747713" lvl="1" indent="-290513">
              <a:lnSpc>
                <a:spcPct val="120000"/>
              </a:lnSpc>
              <a:spcBef>
                <a:spcPts val="0"/>
              </a:spcBef>
              <a:buClr>
                <a:srgbClr val="000000"/>
              </a:buClr>
              <a:buSzPct val="95000"/>
              <a:buFont typeface="ArialMT" charset="0"/>
              <a:buChar char="•"/>
            </a:pPr>
            <a:r>
              <a:rPr lang="en-US" sz="1900" b="0" dirty="0"/>
              <a:t>2 CNES,1 CNSA, 2 DLR ,4 ESA, 3 NASA ,1 UKSA</a:t>
            </a:r>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MP&amp;S WG Executive Summary </a:t>
            </a:r>
            <a:endParaRPr lang="en-US" dirty="0"/>
          </a:p>
        </p:txBody>
      </p:sp>
    </p:spTree>
    <p:extLst>
      <p:ext uri="{BB962C8B-B14F-4D97-AF65-F5344CB8AC3E}">
        <p14:creationId xmlns:p14="http://schemas.microsoft.com/office/powerpoint/2010/main" val="2423415831"/>
      </p:ext>
    </p:extLst>
  </p:cSld>
  <p:clrMapOvr>
    <a:masterClrMapping/>
  </p:clrMapOvr>
  <p:transition spd="slow"/>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385855" y="779055"/>
            <a:ext cx="8641125"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1: Publication </a:t>
            </a:r>
            <a:r>
              <a:rPr lang="en-US" sz="1900" b="0" dirty="0"/>
              <a:t>of the GB</a:t>
            </a:r>
          </a:p>
          <a:p>
            <a:pPr>
              <a:lnSpc>
                <a:spcPct val="120000"/>
              </a:lnSpc>
              <a:spcBef>
                <a:spcPts val="1200"/>
              </a:spcBef>
              <a:buClr>
                <a:srgbClr val="000000"/>
              </a:buClr>
              <a:buSzPct val="95000"/>
            </a:pPr>
            <a:r>
              <a:rPr lang="en-US" sz="1800" b="0" dirty="0" smtClean="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defTabSz="914400">
              <a:lnSpc>
                <a:spcPct val="120000"/>
              </a:lnSpc>
              <a:spcBef>
                <a:spcPts val="120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MP&amp;S WG Executive Summary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3017547"/>
              </p:ext>
            </p:extLst>
          </p:nvPr>
        </p:nvGraphicFramePr>
        <p:xfrm>
          <a:off x="475029" y="3232559"/>
          <a:ext cx="7886701" cy="2846386"/>
        </p:xfrm>
        <a:graphic>
          <a:graphicData uri="http://schemas.openxmlformats.org/drawingml/2006/table">
            <a:tbl>
              <a:tblPr/>
              <a:tblGrid>
                <a:gridCol w="880212"/>
                <a:gridCol w="624951"/>
                <a:gridCol w="2253343"/>
                <a:gridCol w="2323760"/>
                <a:gridCol w="1804435"/>
              </a:tblGrid>
              <a:tr h="363821">
                <a:tc>
                  <a:txBody>
                    <a:bodyPr/>
                    <a:lstStyle/>
                    <a:p>
                      <a:pPr algn="ctr" fontAlgn="t"/>
                      <a:r>
                        <a:rPr lang="en-GB" sz="1200" b="1" i="0" u="none" strike="noStrike" noProof="0" dirty="0" smtClean="0">
                          <a:solidFill>
                            <a:srgbClr val="000000"/>
                          </a:solidFill>
                          <a:effectLst/>
                          <a:latin typeface="+mj-lt"/>
                        </a:rPr>
                        <a:t>Area and WG name</a:t>
                      </a:r>
                      <a:endParaRPr lang="en-GB" sz="1200" b="1" i="0" u="none" strike="noStrike" noProof="0" dirty="0">
                        <a:solidFill>
                          <a:srgbClr val="000000"/>
                        </a:solidFill>
                        <a:effectLst/>
                        <a:latin typeface="+mj-lt"/>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mj-lt"/>
                        </a:rPr>
                        <a:t>CCSDS Ref Nr</a:t>
                      </a:r>
                      <a:endParaRPr lang="en-GB" sz="1200" b="1" i="0" u="none" strike="noStrike" noProof="0" dirty="0">
                        <a:solidFill>
                          <a:srgbClr val="000000"/>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mj-lt"/>
                        </a:rPr>
                        <a:t>Document Title</a:t>
                      </a:r>
                      <a:endParaRPr lang="en-GB" sz="1200" b="1" i="0" u="none" strike="noStrike" noProof="0" dirty="0">
                        <a:solidFill>
                          <a:srgbClr val="000000"/>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mj-lt"/>
                        </a:rPr>
                        <a:t>Status / Comments</a:t>
                      </a:r>
                      <a:endParaRPr lang="en-GB" sz="1200" b="1" i="0" u="none" strike="noStrike" noProof="0" dirty="0">
                        <a:solidFill>
                          <a:srgbClr val="000000"/>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mj-lt"/>
                        </a:rPr>
                        <a:t>Start and / or Target Publication Date</a:t>
                      </a:r>
                      <a:endParaRPr lang="en-GB" sz="1200" b="1" i="0" u="none" strike="noStrike" noProof="0" dirty="0">
                        <a:solidFill>
                          <a:srgbClr val="000000"/>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542754">
                <a:tc>
                  <a:txBody>
                    <a:bodyPr/>
                    <a:lstStyle/>
                    <a:p>
                      <a:pPr algn="ctr" fontAlgn="t"/>
                      <a:r>
                        <a:rPr lang="en-GB" sz="1200" b="0" i="0" u="none" strike="noStrike" noProof="0" dirty="0" smtClean="0">
                          <a:solidFill>
                            <a:srgbClr val="FFFFFF"/>
                          </a:solidFill>
                          <a:effectLst/>
                          <a:latin typeface="+mj-lt"/>
                        </a:rPr>
                        <a:t>MOIMS P&amp;S</a:t>
                      </a:r>
                      <a:endParaRPr lang="en-GB" sz="1200" b="0" i="0" u="none" strike="noStrike" noProof="0" dirty="0">
                        <a:solidFill>
                          <a:srgbClr val="FFFFFF"/>
                        </a:solidFill>
                        <a:effectLst/>
                        <a:latin typeface="+mj-lt"/>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1200" b="0" i="0" u="none" strike="noStrike" noProof="0" dirty="0" smtClean="0">
                          <a:solidFill>
                            <a:srgbClr val="FFFFFF"/>
                          </a:solidFill>
                          <a:effectLst/>
                          <a:latin typeface="+mj-lt"/>
                        </a:rPr>
                        <a:t>529,0</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mj-lt"/>
                        </a:rPr>
                        <a:t>Mission Planning And Scheduling </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mj-lt"/>
                        </a:rPr>
                        <a:t>OK.</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Sent to AD with request to Publication</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Target date of publication depends on workload of Chief Editor and CESG review outcome.</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mj-lt"/>
                        </a:rPr>
                        <a:t>Start date    11/11/2015</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End date     15/09/2017</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715906">
                <a:tc>
                  <a:txBody>
                    <a:bodyPr/>
                    <a:lstStyle/>
                    <a:p>
                      <a:pPr algn="ctr" fontAlgn="t"/>
                      <a:r>
                        <a:rPr lang="en-GB" sz="1200" b="0" i="0" u="none" strike="noStrike" noProof="0" dirty="0" smtClean="0">
                          <a:solidFill>
                            <a:srgbClr val="FFFFFF"/>
                          </a:solidFill>
                          <a:effectLst/>
                          <a:latin typeface="+mj-lt"/>
                        </a:rPr>
                        <a:t>MOIMS P&amp;S</a:t>
                      </a:r>
                      <a:endParaRPr lang="en-GB" sz="1200" b="0" i="0" u="none" strike="noStrike" noProof="0" dirty="0">
                        <a:solidFill>
                          <a:srgbClr val="FFFFFF"/>
                        </a:solidFill>
                        <a:effectLst/>
                        <a:latin typeface="+mj-lt"/>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ctr" fontAlgn="t"/>
                      <a:r>
                        <a:rPr lang="en-GB" sz="1200" b="0" i="0" u="none" strike="noStrike" noProof="0" dirty="0" smtClean="0">
                          <a:solidFill>
                            <a:srgbClr val="FFFFFF"/>
                          </a:solidFill>
                          <a:effectLst/>
                          <a:latin typeface="+mj-lt"/>
                        </a:rPr>
                        <a:t>529,0</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mj-lt"/>
                        </a:rPr>
                        <a:t>Mission Planning And Scheduling </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mj-lt"/>
                        </a:rPr>
                        <a:t>OK.</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Work on BB specification has just started in San Antonio Spring Technical Meetings.</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mj-lt"/>
                        </a:rPr>
                        <a:t>Start date    10/05/2017</a:t>
                      </a:r>
                      <a:br>
                        <a:rPr lang="en-GB" sz="1200" b="0" i="0" u="none" strike="noStrike" noProof="0" dirty="0" smtClean="0">
                          <a:solidFill>
                            <a:srgbClr val="FFFFFF"/>
                          </a:solidFill>
                          <a:effectLst/>
                          <a:latin typeface="+mj-lt"/>
                        </a:rPr>
                      </a:br>
                      <a:r>
                        <a:rPr lang="en-GB" sz="1200" b="0" i="0" u="none" strike="noStrike" noProof="0" dirty="0" smtClean="0">
                          <a:solidFill>
                            <a:srgbClr val="FFFFFF"/>
                          </a:solidFill>
                          <a:effectLst/>
                          <a:latin typeface="+mj-lt"/>
                        </a:rPr>
                        <a:t>End date     15/09/2020</a:t>
                      </a:r>
                      <a:endParaRPr lang="en-GB" sz="1200" b="0" i="0" u="none" strike="noStrike" noProof="0" dirty="0">
                        <a:solidFill>
                          <a:srgbClr val="FFFFFF"/>
                        </a:solidFill>
                        <a:effectLst/>
                        <a:latin typeface="+mj-lt"/>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r>
            </a:tbl>
          </a:graphicData>
        </a:graphic>
      </p:graphicFrame>
    </p:spTree>
    <p:extLst>
      <p:ext uri="{BB962C8B-B14F-4D97-AF65-F5344CB8AC3E}">
        <p14:creationId xmlns:p14="http://schemas.microsoft.com/office/powerpoint/2010/main" val="1812358093"/>
      </p:ext>
    </p:extLst>
  </p:cSld>
  <p:clrMapOvr>
    <a:masterClrMapping/>
  </p:clrMapOvr>
  <p:transition spd="slow"/>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0224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defTabSz="914400">
              <a:lnSpc>
                <a:spcPct val="95000"/>
              </a:lnSpc>
              <a:spcBef>
                <a:spcPts val="0"/>
              </a:spcBef>
            </a:pPr>
            <a:r>
              <a:rPr lang="en-US" sz="1800" b="0" dirty="0" smtClean="0"/>
              <a:t>Achievements for this meeting cycle:</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Completed review of Pointing Request Message Test Plan &amp; Report</a:t>
            </a:r>
          </a:p>
          <a:p>
            <a:pPr marL="800100" lvl="1" indent="-342900">
              <a:lnSpc>
                <a:spcPct val="95000"/>
              </a:lnSpc>
              <a:spcBef>
                <a:spcPts val="0"/>
              </a:spcBef>
              <a:buFont typeface="Arial" panose="020B0604020202020204" pitchFamily="34" charset="0"/>
              <a:buChar char="•"/>
            </a:pPr>
            <a:r>
              <a:rPr lang="en-US" sz="1800" b="0" dirty="0">
                <a:latin typeface="Arial" pitchFamily="34" charset="0"/>
                <a:cs typeface="Arial" pitchFamily="34" charset="0"/>
                <a:sym typeface="Arial" pitchFamily="34" charset="0"/>
              </a:rPr>
              <a:t>Completed </a:t>
            </a:r>
            <a:r>
              <a:rPr lang="en-US" sz="1800" b="0" dirty="0" smtClean="0">
                <a:latin typeface="Arial" pitchFamily="34" charset="0"/>
                <a:cs typeface="Arial" pitchFamily="34" charset="0"/>
                <a:sym typeface="Arial" pitchFamily="34" charset="0"/>
              </a:rPr>
              <a:t>internal WG review </a:t>
            </a:r>
            <a:r>
              <a:rPr lang="en-US" sz="1800" b="0" dirty="0">
                <a:latin typeface="Arial" pitchFamily="34" charset="0"/>
                <a:cs typeface="Arial" pitchFamily="34" charset="0"/>
                <a:sym typeface="Arial" pitchFamily="34" charset="0"/>
              </a:rPr>
              <a:t>of revisions </a:t>
            </a:r>
            <a:r>
              <a:rPr lang="en-US" sz="1800" b="0" dirty="0" smtClean="0">
                <a:latin typeface="Arial" pitchFamily="34" charset="0"/>
                <a:cs typeface="Arial" pitchFamily="34" charset="0"/>
                <a:sym typeface="Arial" pitchFamily="34" charset="0"/>
              </a:rPr>
              <a:t>to drafts of the Orbit Data Messages, Attitude Data Messages, Tracking Data Message, and Navigation Data Definitions and Conventions</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Completed internal review of latest draft of Re-Entry Data Message</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Continued discussion of the future of the Navigation Hardware Message</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Completed decision to convert "Events Message" draft project to approved</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Initiated discussion of future directions for the Navigation Data Messages (XML and KVN)</a:t>
            </a:r>
          </a:p>
          <a:p>
            <a:pPr marL="800100" lvl="1" indent="-342900">
              <a:lnSpc>
                <a:spcPct val="95000"/>
              </a:lnSpc>
              <a:spcBef>
                <a:spcPts val="0"/>
              </a:spcBef>
              <a:buFont typeface="Arial" panose="020B0604020202020204" pitchFamily="34" charset="0"/>
              <a:buChar char="•"/>
            </a:pPr>
            <a:r>
              <a:rPr lang="en-US" sz="1800" b="0" dirty="0" smtClean="0">
                <a:latin typeface="Arial" pitchFamily="34" charset="0"/>
                <a:cs typeface="Arial" pitchFamily="34" charset="0"/>
                <a:sym typeface="Arial" pitchFamily="34" charset="0"/>
              </a:rPr>
              <a:t>Initiated plans to migrate substantial appropriate material from annexes to SANA</a:t>
            </a:r>
            <a:endParaRPr lang="en-US" sz="1800" b="0" dirty="0">
              <a:latin typeface="Arial" pitchFamily="34" charset="0"/>
              <a:cs typeface="Arial" pitchFamily="34" charset="0"/>
              <a:sym typeface="Arial" pitchFamily="34" charset="0"/>
            </a:endParaRPr>
          </a:p>
          <a:p>
            <a:pPr marL="747713" lvl="1" indent="-290513" defTabSz="914400">
              <a:lnSpc>
                <a:spcPct val="95000"/>
              </a:lnSpc>
              <a:spcBef>
                <a:spcPts val="0"/>
              </a:spcBef>
              <a:buSzPct val="95000"/>
              <a:buFont typeface="ArialMT" charset="0"/>
              <a:buChar char="•"/>
            </a:pPr>
            <a:endParaRPr lang="en-US" sz="1800" b="0" dirty="0" smtClean="0"/>
          </a:p>
          <a:p>
            <a:pPr>
              <a:lnSpc>
                <a:spcPct val="95000"/>
              </a:lnSpc>
              <a:spcBef>
                <a:spcPts val="0"/>
              </a:spcBef>
              <a:buClr>
                <a:srgbClr val="000000"/>
              </a:buClr>
              <a:buSzPct val="95000"/>
            </a:pPr>
            <a:r>
              <a:rPr lang="en-US" sz="1800" b="0" dirty="0" smtClean="0"/>
              <a:t>Interaction </a:t>
            </a:r>
            <a:r>
              <a:rPr lang="en-US" sz="1800" b="0" dirty="0"/>
              <a:t>with other </a:t>
            </a:r>
            <a:r>
              <a:rPr lang="en-US" sz="1800" b="0" dirty="0" smtClean="0"/>
              <a:t>WGs:</a:t>
            </a:r>
            <a:endParaRPr lang="en-US" sz="1800" b="0" dirty="0"/>
          </a:p>
          <a:p>
            <a:pPr marL="628650" lvl="1" indent="-171450">
              <a:lnSpc>
                <a:spcPct val="95000"/>
              </a:lnSpc>
              <a:spcBef>
                <a:spcPts val="0"/>
              </a:spcBef>
              <a:buClr>
                <a:srgbClr val="000000"/>
              </a:buClr>
              <a:buSzPct val="95000"/>
              <a:buFont typeface="Arial" panose="020B0604020202020204" pitchFamily="34" charset="0"/>
              <a:buChar char="•"/>
            </a:pPr>
            <a:r>
              <a:rPr lang="en-US" sz="1800" b="0" dirty="0" smtClean="0"/>
              <a:t>Completed productive joint meeting with CSSM on the definition of "Event"</a:t>
            </a:r>
            <a:endParaRPr lang="en-US" sz="1800" b="0" dirty="0"/>
          </a:p>
          <a:p>
            <a:pPr>
              <a:lnSpc>
                <a:spcPct val="95000"/>
              </a:lnSpc>
              <a:spcBef>
                <a:spcPts val="0"/>
              </a:spcBef>
              <a:buClr>
                <a:srgbClr val="000000"/>
              </a:buClr>
              <a:buSzPct val="95000"/>
            </a:pPr>
            <a:endParaRPr lang="en-US" sz="1800" b="0" dirty="0" smtClean="0"/>
          </a:p>
          <a:p>
            <a:pPr>
              <a:lnSpc>
                <a:spcPct val="95000"/>
              </a:lnSpc>
              <a:spcBef>
                <a:spcPts val="0"/>
              </a:spcBef>
              <a:buClr>
                <a:srgbClr val="000000"/>
              </a:buClr>
              <a:buSzPct val="95000"/>
            </a:pPr>
            <a:r>
              <a:rPr lang="en-US" sz="1800" b="0" dirty="0"/>
              <a:t>Problems and Issues</a:t>
            </a:r>
            <a:r>
              <a:rPr lang="en-US" sz="1800" b="0" dirty="0" smtClean="0"/>
              <a:t>:</a:t>
            </a:r>
            <a:endParaRPr lang="en-US" sz="1800" b="0" dirty="0"/>
          </a:p>
          <a:p>
            <a:pPr marL="628650" lvl="1" indent="-171450">
              <a:lnSpc>
                <a:spcPct val="95000"/>
              </a:lnSpc>
              <a:spcBef>
                <a:spcPts val="0"/>
              </a:spcBef>
              <a:buClr>
                <a:srgbClr val="000000"/>
              </a:buClr>
              <a:buSzPct val="95000"/>
              <a:buFont typeface="Arial" panose="020B0604020202020204" pitchFamily="34" charset="0"/>
              <a:buChar char="•"/>
            </a:pPr>
            <a:r>
              <a:rPr lang="en-US" sz="1800" b="0" dirty="0" smtClean="0"/>
              <a:t>We continue to lack a second prototype commitment for the Navigation H/W Message; we continue to explore options (e.g. Orange Book)</a:t>
            </a:r>
          </a:p>
          <a:p>
            <a:pPr marL="628650" lvl="1" indent="-171450">
              <a:lnSpc>
                <a:spcPct val="95000"/>
              </a:lnSpc>
              <a:spcBef>
                <a:spcPts val="0"/>
              </a:spcBef>
              <a:buClr>
                <a:srgbClr val="000000"/>
              </a:buClr>
              <a:buSzPct val="95000"/>
              <a:buFont typeface="Arial" panose="020B0604020202020204" pitchFamily="34" charset="0"/>
              <a:buChar char="•"/>
            </a:pPr>
            <a:endParaRPr lang="en-US" sz="1800" b="0" dirty="0"/>
          </a:p>
          <a:p>
            <a:pPr marL="171450" indent="-171450">
              <a:lnSpc>
                <a:spcPct val="95000"/>
              </a:lnSpc>
              <a:spcBef>
                <a:spcPts val="0"/>
              </a:spcBef>
              <a:buClr>
                <a:srgbClr val="000000"/>
              </a:buClr>
              <a:buSzPct val="95000"/>
              <a:buFont typeface="Arial" panose="020B0604020202020204" pitchFamily="34" charset="0"/>
              <a:buChar char="•"/>
            </a:pPr>
            <a:r>
              <a:rPr lang="en-US" sz="1800" b="0" dirty="0"/>
              <a:t>Working Group Status:  Active, </a:t>
            </a:r>
            <a:r>
              <a:rPr lang="en-US" sz="1800" b="0" dirty="0" smtClean="0"/>
              <a:t>"High Momentum", OK</a:t>
            </a:r>
            <a:endParaRPr lang="en-US" sz="1800" b="0" dirty="0">
              <a:latin typeface="Arial" pitchFamily="34" charset="0"/>
              <a:cs typeface="Arial" pitchFamily="34" charset="0"/>
              <a:sym typeface="Arial" pitchFamily="34" charset="0"/>
            </a:endParaRPr>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NAV WG Executive Summary </a:t>
            </a:r>
            <a:endParaRPr lang="en-US" dirty="0"/>
          </a:p>
        </p:txBody>
      </p:sp>
    </p:spTree>
    <p:extLst>
      <p:ext uri="{BB962C8B-B14F-4D97-AF65-F5344CB8AC3E}">
        <p14:creationId xmlns:p14="http://schemas.microsoft.com/office/powerpoint/2010/main" val="1794638736"/>
      </p:ext>
    </p:extLst>
  </p:cSld>
  <p:clrMapOvr>
    <a:masterClrMapping/>
  </p:clrMapOvr>
  <p:transition spd="slow"/>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marL="342900" indent="-342900">
              <a:lnSpc>
                <a:spcPct val="120000"/>
              </a:lnSpc>
              <a:spcBef>
                <a:spcPts val="0"/>
              </a:spcBef>
              <a:buClr>
                <a:srgbClr val="000000"/>
              </a:buClr>
              <a:buSzPct val="95000"/>
              <a:buFont typeface="Arial" charset="0"/>
              <a:buChar char="•"/>
            </a:pPr>
            <a:r>
              <a:rPr lang="en-US" sz="2000" b="0" dirty="0" smtClean="0"/>
              <a:t>Resolutions agreed upon this meeting:</a:t>
            </a:r>
            <a:endParaRPr lang="en-US" sz="2000" b="0" dirty="0"/>
          </a:p>
          <a:p>
            <a:pPr marL="742950" lvl="1" indent="-285750">
              <a:lnSpc>
                <a:spcPct val="120000"/>
              </a:lnSpc>
              <a:spcBef>
                <a:spcPts val="0"/>
              </a:spcBef>
              <a:buClr>
                <a:srgbClr val="000000"/>
              </a:buClr>
              <a:buSzPct val="95000"/>
              <a:buFont typeface="Arial" panose="020B0604020202020204" pitchFamily="34" charset="0"/>
              <a:buChar char="•"/>
            </a:pPr>
            <a:r>
              <a:rPr lang="en-US" sz="2000" b="0" dirty="0" smtClean="0"/>
              <a:t>Resolution 1:  Request to convert the Navigation Events Message from draft project to approved project  (CNES/ESA)</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smtClean="0"/>
              <a:t>Resolution 2:  The Navigation WG thanks NASA and SWRI for their excellent hosting of this CCSDS Meeting series</a:t>
            </a:r>
          </a:p>
          <a:p>
            <a:pPr marL="342900" indent="-342900">
              <a:lnSpc>
                <a:spcPct val="120000"/>
              </a:lnSpc>
              <a:spcBef>
                <a:spcPts val="0"/>
              </a:spcBef>
              <a:buClr>
                <a:srgbClr val="000000"/>
              </a:buClr>
              <a:buSzPct val="95000"/>
              <a:buFont typeface="Arial" charset="0"/>
              <a:buChar char="•"/>
            </a:pPr>
            <a:endParaRPr lang="en-US" sz="2000" b="0" dirty="0" smtClean="0"/>
          </a:p>
          <a:p>
            <a:pPr marL="342900" indent="-342900">
              <a:lnSpc>
                <a:spcPct val="120000"/>
              </a:lnSpc>
              <a:spcBef>
                <a:spcPts val="0"/>
              </a:spcBef>
              <a:buClr>
                <a:srgbClr val="000000"/>
              </a:buClr>
              <a:buSzPct val="95000"/>
              <a:buFont typeface="Arial" charset="0"/>
              <a:buChar char="•"/>
            </a:pPr>
            <a:r>
              <a:rPr lang="en-US" sz="2000" b="0" dirty="0" smtClean="0"/>
              <a:t>Further </a:t>
            </a:r>
            <a:r>
              <a:rPr lang="en-US" sz="2000" b="0" dirty="0"/>
              <a:t>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a:t>Resolution </a:t>
            </a:r>
            <a:r>
              <a:rPr lang="en-US" sz="2000" b="0" dirty="0" smtClean="0"/>
              <a:t>3:  </a:t>
            </a:r>
            <a:r>
              <a:rPr lang="en-US" sz="2000" b="0" dirty="0"/>
              <a:t>Request to convert the Pointing Requests </a:t>
            </a:r>
            <a:r>
              <a:rPr lang="en-US" sz="2000" b="0" dirty="0" smtClean="0"/>
              <a:t>Message Red Book </a:t>
            </a:r>
            <a:r>
              <a:rPr lang="en-US" sz="2000" b="0" dirty="0"/>
              <a:t>to Blue </a:t>
            </a:r>
            <a:r>
              <a:rPr lang="en-US" sz="2000" b="0" dirty="0" smtClean="0"/>
              <a:t>Book</a:t>
            </a:r>
          </a:p>
          <a:p>
            <a:pPr marL="742950" lvl="1" indent="-285750">
              <a:lnSpc>
                <a:spcPct val="120000"/>
              </a:lnSpc>
              <a:spcBef>
                <a:spcPts val="0"/>
              </a:spcBef>
              <a:buClr>
                <a:srgbClr val="000000"/>
              </a:buClr>
              <a:buSzPct val="95000"/>
              <a:buFont typeface="Arial" panose="020B0604020202020204" pitchFamily="34" charset="0"/>
              <a:buChar char="•"/>
            </a:pPr>
            <a:r>
              <a:rPr lang="en-US" sz="2000" b="0" dirty="0" smtClean="0"/>
              <a:t>Resolution 4:  Request to advance the Re-Entry Data Message White Book to Agency Review</a:t>
            </a:r>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NAV </a:t>
            </a:r>
            <a:r>
              <a:rPr lang="en-US" sz="2800" dirty="0"/>
              <a:t>WG Executive Summary </a:t>
            </a:r>
          </a:p>
        </p:txBody>
      </p:sp>
    </p:spTree>
    <p:extLst>
      <p:ext uri="{BB962C8B-B14F-4D97-AF65-F5344CB8AC3E}">
        <p14:creationId xmlns:p14="http://schemas.microsoft.com/office/powerpoint/2010/main" val="2486673200"/>
      </p:ext>
    </p:extLst>
  </p:cSld>
  <p:clrMapOvr>
    <a:masterClrMapping/>
  </p:clrMapOvr>
  <p:transition spd="slow"/>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endParaRPr lang="en-US" sz="1900" b="0" dirty="0" smtClean="0"/>
          </a:p>
          <a:p>
            <a:pPr defTabSz="914400">
              <a:lnSpc>
                <a:spcPct val="120000"/>
              </a:lnSpc>
              <a:spcBef>
                <a:spcPts val="0"/>
              </a:spcBef>
            </a:pPr>
            <a:r>
              <a:rPr lang="en-US" sz="1900" b="0" dirty="0" smtClean="0"/>
              <a:t>Planning (only approved Projects):</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lvl="1" algn="ctr">
              <a:lnSpc>
                <a:spcPct val="90000"/>
              </a:lnSpc>
              <a:spcBef>
                <a:spcPts val="1600"/>
              </a:spcBef>
            </a:pPr>
            <a:r>
              <a:rPr lang="en-US" sz="2800" dirty="0" smtClean="0"/>
              <a:t>NAV </a:t>
            </a:r>
            <a:r>
              <a:rPr lang="en-US" sz="2800" dirty="0"/>
              <a:t>WG Executive Summary </a:t>
            </a:r>
          </a:p>
        </p:txBody>
      </p:sp>
      <p:graphicFrame>
        <p:nvGraphicFramePr>
          <p:cNvPr id="2" name="Table 1"/>
          <p:cNvGraphicFramePr>
            <a:graphicFrameLocks noGrp="1"/>
          </p:cNvGraphicFramePr>
          <p:nvPr>
            <p:extLst>
              <p:ext uri="{D42A27DB-BD31-4B8C-83A1-F6EECF244321}">
                <p14:modId xmlns:p14="http://schemas.microsoft.com/office/powerpoint/2010/main" val="2392138260"/>
              </p:ext>
            </p:extLst>
          </p:nvPr>
        </p:nvGraphicFramePr>
        <p:xfrm>
          <a:off x="154443" y="1547155"/>
          <a:ext cx="8751700" cy="4128753"/>
        </p:xfrm>
        <a:graphic>
          <a:graphicData uri="http://schemas.openxmlformats.org/drawingml/2006/table">
            <a:tbl>
              <a:tblPr>
                <a:tableStyleId>{5C22544A-7EE6-4342-B048-85BDC9FD1C3A}</a:tableStyleId>
              </a:tblPr>
              <a:tblGrid>
                <a:gridCol w="973482"/>
                <a:gridCol w="684329"/>
                <a:gridCol w="2843338"/>
                <a:gridCol w="2307521"/>
                <a:gridCol w="1943030"/>
              </a:tblGrid>
              <a:tr h="410910">
                <a:tc>
                  <a:txBody>
                    <a:bodyPr/>
                    <a:lstStyle/>
                    <a:p>
                      <a:pPr algn="ctr" fontAlgn="t"/>
                      <a:r>
                        <a:rPr lang="en-GB" sz="1200" b="1" u="none" strike="noStrike" noProof="0" dirty="0" smtClean="0">
                          <a:solidFill>
                            <a:schemeClr val="tx1"/>
                          </a:solidFill>
                          <a:effectLst/>
                        </a:rPr>
                        <a:t>Area and WG name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CCSDS Ref Nr</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Document Title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Status / Comments</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Start and / or Target Publication Date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200" u="none" strike="noStrike" noProof="0" dirty="0" smtClean="0">
                          <a:solidFill>
                            <a:schemeClr val="bg1"/>
                          </a:solidFill>
                          <a:effectLst/>
                        </a:rPr>
                        <a:t>500.0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Navigation Data—Definitions and Conventions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Start date    02-Sep-2015</a:t>
                      </a:r>
                      <a:br>
                        <a:rPr lang="en-GB" sz="1200" u="none" strike="noStrike" noProof="0" dirty="0" smtClean="0">
                          <a:solidFill>
                            <a:schemeClr val="bg1"/>
                          </a:solidFill>
                          <a:effectLst/>
                        </a:rPr>
                      </a:br>
                      <a:r>
                        <a:rPr lang="en-GB" sz="1200" u="none" strike="noStrike" noProof="0" dirty="0" smtClean="0">
                          <a:solidFill>
                            <a:schemeClr val="bg1"/>
                          </a:solidFill>
                          <a:effectLst/>
                        </a:rPr>
                        <a:t>End date      31-Oct-2017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502.0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Orbit Data Message (ODM) 5 Year Review Revision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14-Nov-2014</a:t>
                      </a:r>
                      <a:br>
                        <a:rPr lang="en-GB" sz="1200" u="none" strike="noStrike" noProof="0" dirty="0" smtClean="0">
                          <a:solidFill>
                            <a:schemeClr val="bg1"/>
                          </a:solidFill>
                          <a:effectLst/>
                        </a:rPr>
                      </a:br>
                      <a:r>
                        <a:rPr lang="en-GB" sz="1200" u="none" strike="noStrike" noProof="0" dirty="0" smtClean="0">
                          <a:solidFill>
                            <a:schemeClr val="bg1"/>
                          </a:solidFill>
                          <a:effectLst/>
                        </a:rPr>
                        <a:t>End date      31-Jul-2018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503.0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Tracking Data Message (TDM) 5 Year Review Revision</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09-Oct-2013</a:t>
                      </a:r>
                      <a:br>
                        <a:rPr lang="en-GB" sz="1200" u="none" strike="noStrike" noProof="0" dirty="0" smtClean="0">
                          <a:solidFill>
                            <a:schemeClr val="bg1"/>
                          </a:solidFill>
                          <a:effectLst/>
                        </a:rPr>
                      </a:br>
                      <a:r>
                        <a:rPr lang="en-GB" sz="1200" u="none" strike="noStrike" noProof="0" dirty="0" smtClean="0">
                          <a:solidFill>
                            <a:schemeClr val="bg1"/>
                          </a:solidFill>
                          <a:effectLst/>
                        </a:rPr>
                        <a:t>End date      15-Nov-2017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b="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b="0" u="none" strike="noStrike" noProof="0" dirty="0" smtClean="0">
                          <a:solidFill>
                            <a:schemeClr val="bg1"/>
                          </a:solidFill>
                          <a:effectLst/>
                        </a:rPr>
                        <a:t>504.0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Attitude Data Message (ADM) 5 Year Review Revision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Start date    16-Apr-2015</a:t>
                      </a:r>
                      <a:br>
                        <a:rPr lang="en-GB" sz="1200" b="0" u="none" strike="noStrike" noProof="0" dirty="0" smtClean="0">
                          <a:solidFill>
                            <a:schemeClr val="bg1"/>
                          </a:solidFill>
                          <a:effectLst/>
                        </a:rPr>
                      </a:br>
                      <a:r>
                        <a:rPr lang="en-GB" sz="1200" b="0" u="none" strike="noStrike" noProof="0" dirty="0" smtClean="0">
                          <a:solidFill>
                            <a:schemeClr val="bg1"/>
                          </a:solidFill>
                          <a:effectLst/>
                        </a:rPr>
                        <a:t>End date      31-Jul-2018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b="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b="0" u="none" strike="noStrike" noProof="0" dirty="0" smtClean="0">
                          <a:solidFill>
                            <a:schemeClr val="bg1"/>
                          </a:solidFill>
                          <a:effectLst/>
                        </a:rPr>
                        <a:t>505.0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Navigation Data Messages XML Specification Five Year Revisions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Progress delayed by other priorities, however, we are now poised for future effort</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13-Jul-2016</a:t>
                      </a:r>
                      <a:br>
                        <a:rPr lang="en-GB" sz="1200" u="none" strike="noStrike" noProof="0" dirty="0" smtClean="0">
                          <a:solidFill>
                            <a:schemeClr val="bg1"/>
                          </a:solidFill>
                          <a:effectLst/>
                        </a:rPr>
                      </a:br>
                      <a:r>
                        <a:rPr lang="en-GB" sz="1200" u="none" strike="noStrike" noProof="0" dirty="0" smtClean="0">
                          <a:solidFill>
                            <a:schemeClr val="bg1"/>
                          </a:solidFill>
                          <a:effectLst/>
                        </a:rPr>
                        <a:t>End date      01-Apr-2019</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509.0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Pointing Requests Message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 Prototyping effort nearly complete.</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06-May-2010</a:t>
                      </a:r>
                      <a:br>
                        <a:rPr lang="en-GB" sz="1200" u="none" strike="noStrike" noProof="0" dirty="0" smtClean="0">
                          <a:solidFill>
                            <a:schemeClr val="bg1"/>
                          </a:solidFill>
                          <a:effectLst/>
                        </a:rPr>
                      </a:br>
                      <a:r>
                        <a:rPr lang="en-GB" sz="1200" u="none" strike="noStrike" noProof="0" dirty="0" smtClean="0">
                          <a:solidFill>
                            <a:schemeClr val="bg1"/>
                          </a:solidFill>
                          <a:effectLst/>
                        </a:rPr>
                        <a:t>End date      15-Aug-2017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510.0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Navigation Hardware Message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Some progress, still lacks prototype #2, considering Orange</a:t>
                      </a:r>
                      <a:r>
                        <a:rPr lang="en-GB" sz="1200" u="none" strike="noStrike" baseline="0" noProof="0" dirty="0" smtClean="0">
                          <a:solidFill>
                            <a:schemeClr val="bg1"/>
                          </a:solidFill>
                          <a:effectLst/>
                        </a:rPr>
                        <a:t> Book.</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29-Sep-2010</a:t>
                      </a:r>
                      <a:br>
                        <a:rPr lang="en-GB" sz="1200" u="none" strike="noStrike" noProof="0" dirty="0" smtClean="0">
                          <a:solidFill>
                            <a:schemeClr val="bg1"/>
                          </a:solidFill>
                          <a:effectLst/>
                        </a:rPr>
                      </a:br>
                      <a:r>
                        <a:rPr lang="en-GB" sz="1200" u="none" strike="noStrike" noProof="0" dirty="0" smtClean="0">
                          <a:solidFill>
                            <a:schemeClr val="bg1"/>
                          </a:solidFill>
                          <a:effectLst/>
                        </a:rPr>
                        <a:t>End date      30-Apr-2018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 N/A</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Re-Entry Data Message</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27-Jun-2016</a:t>
                      </a:r>
                      <a:br>
                        <a:rPr lang="en-GB" sz="1200" u="none" strike="noStrike" noProof="0" dirty="0" smtClean="0">
                          <a:solidFill>
                            <a:schemeClr val="bg1"/>
                          </a:solidFill>
                          <a:effectLst/>
                        </a:rPr>
                      </a:br>
                      <a:r>
                        <a:rPr lang="en-GB" sz="1200" u="none" strike="noStrike" noProof="0" dirty="0" smtClean="0">
                          <a:solidFill>
                            <a:schemeClr val="bg1"/>
                          </a:solidFill>
                          <a:effectLst/>
                        </a:rPr>
                        <a:t>End date      31-Aug-2018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491903796"/>
      </p:ext>
    </p:extLst>
  </p:cSld>
  <p:clrMapOvr>
    <a:masterClrMapping/>
  </p:clrMapOvr>
  <p:transition spd="slow"/>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NAV </a:t>
            </a:r>
            <a:r>
              <a:rPr lang="en-US" sz="2800" b="1" dirty="0" smtClean="0"/>
              <a:t>Upcoming New Work Items</a:t>
            </a:r>
          </a:p>
        </p:txBody>
      </p:sp>
      <p:graphicFrame>
        <p:nvGraphicFramePr>
          <p:cNvPr id="7" name="Table 6"/>
          <p:cNvGraphicFramePr>
            <a:graphicFrameLocks noGrp="1"/>
          </p:cNvGraphicFramePr>
          <p:nvPr>
            <p:extLst>
              <p:ext uri="{D42A27DB-BD31-4B8C-83A1-F6EECF244321}">
                <p14:modId xmlns:p14="http://schemas.microsoft.com/office/powerpoint/2010/main" val="2979806718"/>
              </p:ext>
            </p:extLst>
          </p:nvPr>
        </p:nvGraphicFramePr>
        <p:xfrm>
          <a:off x="232235" y="894270"/>
          <a:ext cx="8623274" cy="1771899"/>
        </p:xfrm>
        <a:graphic>
          <a:graphicData uri="http://schemas.openxmlformats.org/drawingml/2006/table">
            <a:tbl>
              <a:tblPr>
                <a:tableStyleId>{5C22544A-7EE6-4342-B048-85BDC9FD1C3A}</a:tableStyleId>
              </a:tblPr>
              <a:tblGrid>
                <a:gridCol w="794702"/>
                <a:gridCol w="794702"/>
                <a:gridCol w="930549"/>
                <a:gridCol w="1005264"/>
                <a:gridCol w="584118"/>
                <a:gridCol w="586666"/>
                <a:gridCol w="794702"/>
                <a:gridCol w="787910"/>
                <a:gridCol w="864717"/>
                <a:gridCol w="1479944"/>
              </a:tblGrid>
              <a:tr h="860069">
                <a:tc>
                  <a:txBody>
                    <a:bodyPr/>
                    <a:lstStyle/>
                    <a:p>
                      <a:pPr algn="ctr" fontAlgn="t"/>
                      <a:r>
                        <a:rPr lang="en-US" sz="1200" b="1" u="none" strike="noStrike" dirty="0">
                          <a:solidFill>
                            <a:schemeClr val="tx1"/>
                          </a:solidFill>
                          <a:effectLst/>
                        </a:rPr>
                        <a:t>Area and WG name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CCSDS Ref </a:t>
                      </a:r>
                      <a:r>
                        <a:rPr lang="en-US" sz="1200" b="1" u="none" strike="noStrike" dirty="0" err="1">
                          <a:solidFill>
                            <a:schemeClr val="tx1"/>
                          </a:solidFill>
                          <a:effectLst/>
                        </a:rPr>
                        <a:t>Nr</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Document Title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Target Start / Publication Date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fontAlgn="t"/>
                      <a:r>
                        <a:rPr lang="en-US" sz="1150" b="1" u="none" strike="noStrike" dirty="0">
                          <a:solidFill>
                            <a:schemeClr val="tx1"/>
                          </a:solidFill>
                          <a:effectLst/>
                        </a:rPr>
                        <a:t>Resources Needed (total, Editor, Proto 1, Proto 2)</a:t>
                      </a:r>
                      <a:br>
                        <a:rPr lang="en-US" sz="1150" b="1" u="none" strike="noStrike" dirty="0">
                          <a:solidFill>
                            <a:schemeClr val="tx1"/>
                          </a:solidFill>
                          <a:effectLst/>
                        </a:rPr>
                      </a:br>
                      <a:endParaRPr lang="en-US" sz="1150" b="1" u="none" strike="noStrike" dirty="0" smtClean="0">
                        <a:solidFill>
                          <a:schemeClr val="tx1"/>
                        </a:solidFill>
                        <a:effectLst/>
                      </a:endParaRPr>
                    </a:p>
                    <a:p>
                      <a:pPr algn="ctr" fontAlgn="t"/>
                      <a:endParaRPr lang="en-US" sz="1150" b="1" i="0" u="none" strike="noStrike" dirty="0" smtClean="0">
                        <a:solidFill>
                          <a:schemeClr val="tx1"/>
                        </a:solidFill>
                        <a:effectLst/>
                        <a:latin typeface="Calibri" charset="0"/>
                      </a:endParaRPr>
                    </a:p>
                    <a:p>
                      <a:pPr algn="ctr" fontAlgn="t"/>
                      <a:r>
                        <a:rPr lang="en-US" sz="1150" b="1" i="0" u="none" strike="noStrike" dirty="0" smtClean="0">
                          <a:solidFill>
                            <a:schemeClr val="tx1"/>
                          </a:solidFill>
                          <a:effectLst/>
                          <a:latin typeface="Calibri" charset="0"/>
                        </a:rPr>
                        <a:t>                 TOTAL</a:t>
                      </a:r>
                      <a:r>
                        <a:rPr lang="en-US" sz="1150" b="1" i="0" u="none" strike="noStrike" baseline="0" dirty="0" smtClean="0">
                          <a:solidFill>
                            <a:schemeClr val="tx1"/>
                          </a:solidFill>
                          <a:effectLst/>
                          <a:latin typeface="Calibri" charset="0"/>
                        </a:rPr>
                        <a:t>           EDITOR          PROTO1       PROTO2</a:t>
                      </a:r>
                      <a:endParaRPr lang="en-US" sz="1150" b="1" i="0" u="none" strike="noStrike" dirty="0" smtClean="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u="none" strike="noStrike" dirty="0">
                          <a:solidFill>
                            <a:schemeClr val="tx1"/>
                          </a:solidFill>
                          <a:effectLst/>
                        </a:rPr>
                        <a:t>Comments</a:t>
                      </a:r>
                      <a:br>
                        <a:rPr lang="en-US" sz="1200" b="1" u="none" strike="noStrike" dirty="0">
                          <a:solidFill>
                            <a:schemeClr val="tx1"/>
                          </a:solidFill>
                          <a:effectLst/>
                        </a:rPr>
                      </a:br>
                      <a:r>
                        <a:rPr lang="en-US" sz="1200" b="1" u="none" strike="noStrike" dirty="0">
                          <a:solidFill>
                            <a:schemeClr val="tx1"/>
                          </a:solidFill>
                          <a:effectLst/>
                        </a:rPr>
                        <a:t>Rationale</a:t>
                      </a:r>
                      <a:br>
                        <a:rPr lang="en-US" sz="1200" b="1" u="none" strike="noStrike" dirty="0">
                          <a:solidFill>
                            <a:schemeClr val="tx1"/>
                          </a:solidFill>
                          <a:effectLst/>
                        </a:rPr>
                      </a:br>
                      <a:r>
                        <a:rPr lang="en-US" sz="1200" b="1" u="none" strike="noStrike" dirty="0">
                          <a:solidFill>
                            <a:schemeClr val="tx1"/>
                          </a:solidFill>
                          <a:effectLst/>
                        </a:rPr>
                        <a:t>What if not started?</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297">
                <a:tc rowSpan="3">
                  <a:txBody>
                    <a:bodyPr/>
                    <a:lstStyle/>
                    <a:p>
                      <a:pPr algn="ctr" fontAlgn="t"/>
                      <a:r>
                        <a:rPr lang="en-US" sz="1200" u="none" strike="noStrike" dirty="0">
                          <a:solidFill>
                            <a:schemeClr val="bg1"/>
                          </a:solidFill>
                          <a:effectLst/>
                        </a:rPr>
                        <a:t>MOIMS NAV</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bg-BG" sz="1200" u="none" strike="noStrike" dirty="0" err="1">
                          <a:solidFill>
                            <a:schemeClr val="bg1"/>
                          </a:solidFill>
                          <a:effectLst/>
                        </a:rPr>
                        <a:t>N</a:t>
                      </a:r>
                      <a:r>
                        <a:rPr lang="bg-BG" sz="1200" u="none" strike="noStrike" dirty="0">
                          <a:solidFill>
                            <a:schemeClr val="bg1"/>
                          </a:solidFill>
                          <a:effectLst/>
                        </a:rPr>
                        <a:t>/</a:t>
                      </a:r>
                      <a:r>
                        <a:rPr lang="bg-BG" sz="1200" u="none" strike="noStrike" dirty="0" err="1">
                          <a:solidFill>
                            <a:schemeClr val="bg1"/>
                          </a:solidFill>
                          <a:effectLst/>
                        </a:rPr>
                        <a:t>A</a:t>
                      </a:r>
                      <a:endParaRPr lang="bg-BG"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en-US" sz="1200" u="none" strike="noStrike" dirty="0">
                          <a:solidFill>
                            <a:schemeClr val="bg1"/>
                          </a:solidFill>
                          <a:effectLst/>
                        </a:rPr>
                        <a:t>Navigation Events Message</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de-DE" sz="1200" u="none" strike="noStrike" dirty="0">
                          <a:solidFill>
                            <a:schemeClr val="bg1"/>
                          </a:solidFill>
                          <a:effectLst/>
                        </a:rPr>
                        <a:t>1-Sep-17</a:t>
                      </a:r>
                      <a:endParaRPr lang="de-DE"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is-IS" sz="1200" u="none" strike="noStrike" dirty="0" smtClean="0">
                          <a:solidFill>
                            <a:schemeClr val="bg1"/>
                          </a:solidFill>
                          <a:effectLst/>
                        </a:rPr>
                        <a:t>2017</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l" fontAlgn="t"/>
                      <a:r>
                        <a:rPr lang="en-US" sz="1200" u="none" strike="noStrike" dirty="0">
                          <a:solidFill>
                            <a:schemeClr val="bg1"/>
                          </a:solidFill>
                          <a:effectLst/>
                        </a:rPr>
                        <a:t>The current need for standardized event descriptions will remain unfilled</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414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2018</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lang="en-US"/>
                    </a:p>
                  </a:txBody>
                  <a:tcPr/>
                </a:tc>
              </a:tr>
              <a:tr h="274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2019</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fi-FI" sz="1200" u="none" strike="noStrike" dirty="0">
                          <a:solidFill>
                            <a:schemeClr val="bg1"/>
                          </a:solidFill>
                          <a:effectLst/>
                        </a:rPr>
                        <a:t>18</a:t>
                      </a:r>
                      <a:endParaRPr lang="fi-FI"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721241024"/>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35731" y="77687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defTabSz="914400">
              <a:lnSpc>
                <a:spcPct val="120000"/>
              </a:lnSpc>
              <a:spcBef>
                <a:spcPts val="0"/>
              </a:spcBef>
            </a:pPr>
            <a:r>
              <a:rPr lang="en-US" sz="1900" b="0" dirty="0" smtClean="0"/>
              <a:t>Achievements and status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8 documents in review/production cycle and 1 in development</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Draft list of future projects established to be submitted to agencies for prioritization &amp; commitment level</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Multiple demos/prototypes presented showing value of adopting the MO concepts </a:t>
            </a:r>
          </a:p>
          <a:p>
            <a:pPr marL="800100" lvl="1" indent="-342900">
              <a:lnSpc>
                <a:spcPct val="120000"/>
              </a:lnSpc>
              <a:spcBef>
                <a:spcPts val="0"/>
              </a:spcBef>
              <a:buFont typeface="Arial" panose="020B0604020202020204" pitchFamily="34" charset="0"/>
              <a:buChar char="•"/>
            </a:pPr>
            <a:r>
              <a:rPr lang="en-US" sz="1900" b="0" dirty="0" smtClean="0"/>
              <a:t>Work on 4 scenarios to demonstrate the benefit of using MO services. Will be partly reflected in the GB update</a:t>
            </a:r>
            <a:endParaRPr lang="en-US" sz="1900" b="0" dirty="0"/>
          </a:p>
          <a:p>
            <a:pPr marL="800100" lvl="1" indent="-342900">
              <a:lnSpc>
                <a:spcPct val="120000"/>
              </a:lnSpc>
              <a:spcBef>
                <a:spcPts val="0"/>
              </a:spcBef>
              <a:buFont typeface="Arial" panose="020B0604020202020204" pitchFamily="34" charset="0"/>
              <a:buChar char="•"/>
            </a:pPr>
            <a:r>
              <a:rPr lang="en-US" sz="1900" b="0" dirty="0" smtClean="0"/>
              <a:t>NASA agreed to evaluate functional MO services and their associated data exchange formats and dependencies against simple interoperability scenarios</a:t>
            </a:r>
          </a:p>
          <a:p>
            <a:pPr>
              <a:lnSpc>
                <a:spcPct val="120000"/>
              </a:lnSpc>
              <a:spcBef>
                <a:spcPts val="600"/>
              </a:spcBef>
              <a:buClr>
                <a:srgbClr val="000000"/>
              </a:buClr>
              <a:buSzPct val="95000"/>
            </a:pPr>
            <a:r>
              <a:rPr lang="en-US" sz="1900" b="0" dirty="0"/>
              <a:t>Interaction with other </a:t>
            </a:r>
            <a:r>
              <a:rPr lang="en-US" sz="1900" b="0" dirty="0" smtClean="0"/>
              <a:t>WGs: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DAI: discussion of technical approach to utilize COM archive in the DAI future architecture</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SOIS: discussion on SOIS Electronic Data Sheets.  EDS focus is on device interaction, MO is on functional services.  Both are complementary with minimal and tolerable overlapping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SEA: Presentation of the overall reference architecture</a:t>
            </a:r>
            <a:endParaRPr lang="en-US" sz="1800" b="0" dirty="0" smtClean="0"/>
          </a:p>
          <a:p>
            <a:pPr>
              <a:lnSpc>
                <a:spcPct val="120000"/>
              </a:lnSpc>
              <a:spcBef>
                <a:spcPts val="600"/>
              </a:spcBef>
              <a:buClr>
                <a:srgbClr val="000000"/>
              </a:buClr>
              <a:buSzPct val="95000"/>
            </a:pPr>
            <a:r>
              <a:rPr lang="en-US" sz="2100" b="0" dirty="0" smtClean="0"/>
              <a:t>Problems and Issues:  </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sym typeface="Arial" pitchFamily="34" charset="0"/>
              </a:rPr>
              <a:t>SM&amp;C </a:t>
            </a:r>
            <a:r>
              <a:rPr lang="en-US" sz="1900" b="0" dirty="0">
                <a:sym typeface="Arial" pitchFamily="34" charset="0"/>
              </a:rPr>
              <a:t>registers an interest in Time Services and </a:t>
            </a:r>
            <a:r>
              <a:rPr lang="en-US" sz="1900" b="0" dirty="0" smtClean="0">
                <a:sym typeface="Arial" pitchFamily="34" charset="0"/>
              </a:rPr>
              <a:t>requests to participate to their definition (BOF?)</a:t>
            </a:r>
          </a:p>
          <a:p>
            <a:pPr>
              <a:lnSpc>
                <a:spcPct val="120000"/>
              </a:lnSpc>
              <a:spcBef>
                <a:spcPts val="600"/>
              </a:spcBef>
              <a:buClr>
                <a:srgbClr val="000000"/>
              </a:buClr>
              <a:buSzPct val="95000"/>
            </a:pPr>
            <a:r>
              <a:rPr lang="en-US" sz="2000" b="0" dirty="0"/>
              <a:t>Working Group Status:  Active, "High Momentum", OK</a:t>
            </a:r>
            <a:endParaRPr lang="en-US" sz="2000" b="0" dirty="0">
              <a:latin typeface="Arial" pitchFamily="34" charset="0"/>
              <a:cs typeface="Arial" pitchFamily="34" charset="0"/>
              <a:sym typeface="Arial" pitchFamily="34" charset="0"/>
            </a:endParaRPr>
          </a:p>
          <a:p>
            <a:pPr marL="171450"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SM&amp;C Executive Summary </a:t>
            </a:r>
            <a:endParaRPr lang="en-US" dirty="0"/>
          </a:p>
        </p:txBody>
      </p:sp>
    </p:spTree>
    <p:extLst>
      <p:ext uri="{BB962C8B-B14F-4D97-AF65-F5344CB8AC3E}">
        <p14:creationId xmlns:p14="http://schemas.microsoft.com/office/powerpoint/2010/main" val="1729547713"/>
      </p:ext>
    </p:extLst>
  </p:cSld>
  <p:clrMapOvr>
    <a:masterClrMapping/>
  </p:clrMapOvr>
  <p:transition spd="slow"/>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500" b="0" dirty="0" smtClean="0"/>
              <a:t>Resolutions agreed upon this meeting  -  None</a:t>
            </a:r>
            <a:endParaRPr lang="en-US" sz="1500" b="0" dirty="0"/>
          </a:p>
          <a:p>
            <a:pPr>
              <a:lnSpc>
                <a:spcPct val="120000"/>
              </a:lnSpc>
              <a:spcBef>
                <a:spcPts val="600"/>
              </a:spcBef>
              <a:buClr>
                <a:srgbClr val="000000"/>
              </a:buClr>
              <a:buSzPct val="95000"/>
            </a:pPr>
            <a:r>
              <a:rPr lang="en-US" sz="1500" b="0" dirty="0" smtClean="0"/>
              <a:t>Further Resolutions anticipated in the next 6 months (it does not include the resolutions to advance the books currently under work):</a:t>
            </a:r>
            <a:endParaRPr lang="en-US" sz="1500" b="0" dirty="0"/>
          </a:p>
          <a:p>
            <a:pPr marL="742950" lvl="1" indent="-285750">
              <a:lnSpc>
                <a:spcPct val="120000"/>
              </a:lnSpc>
              <a:spcBef>
                <a:spcPts val="0"/>
              </a:spcBef>
              <a:buClr>
                <a:srgbClr val="000000"/>
              </a:buClr>
              <a:buSzPct val="95000"/>
              <a:buFont typeface="Arial" panose="020B0604020202020204" pitchFamily="34" charset="0"/>
              <a:buChar char="•"/>
            </a:pPr>
            <a:r>
              <a:rPr lang="en-US" sz="1500" b="0" dirty="0" smtClean="0"/>
              <a:t>Resolution 1:  approve next project (different options to be prioritized by agencies)  </a:t>
            </a:r>
          </a:p>
          <a:p>
            <a:pPr marL="742950" lvl="1" indent="-285750">
              <a:lnSpc>
                <a:spcPct val="120000"/>
              </a:lnSpc>
              <a:spcBef>
                <a:spcPts val="0"/>
              </a:spcBef>
              <a:buClr>
                <a:srgbClr val="000000"/>
              </a:buClr>
              <a:buSzPct val="95000"/>
              <a:buFont typeface="Arial" panose="020B0604020202020204" pitchFamily="34" charset="0"/>
              <a:buChar char="•"/>
            </a:pPr>
            <a:r>
              <a:rPr lang="en-US" sz="1500" b="0" dirty="0" smtClean="0"/>
              <a:t>Resolution 2:  approve updated SM&amp;C charter (removal </a:t>
            </a:r>
            <a:r>
              <a:rPr lang="en-US" sz="1500" b="0" dirty="0"/>
              <a:t>of planning and scheduling </a:t>
            </a:r>
            <a:r>
              <a:rPr lang="en-US" sz="1500" b="0" dirty="0" smtClean="0"/>
              <a:t>reference) </a:t>
            </a:r>
            <a:endParaRPr lang="en-US" sz="1500" b="0" dirty="0"/>
          </a:p>
          <a:p>
            <a:pPr defTabSz="914400">
              <a:lnSpc>
                <a:spcPct val="120000"/>
              </a:lnSpc>
              <a:spcBef>
                <a:spcPts val="1200"/>
              </a:spcBef>
            </a:pPr>
            <a:r>
              <a:rPr lang="en-US" sz="1500" b="0" dirty="0" smtClean="0"/>
              <a:t>Planning (only approved Projects):</a:t>
            </a:r>
          </a:p>
          <a:p>
            <a:pPr defTabSz="914400">
              <a:lnSpc>
                <a:spcPct val="120000"/>
              </a:lnSpc>
              <a:spcBef>
                <a:spcPts val="0"/>
              </a:spcBef>
            </a:pPr>
            <a:endParaRPr lang="en-US"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SM&amp;C Executive Summary </a:t>
            </a:r>
            <a:endParaRPr lang="en-US" dirty="0"/>
          </a:p>
        </p:txBody>
      </p:sp>
      <p:graphicFrame>
        <p:nvGraphicFramePr>
          <p:cNvPr id="3" name="Objet 2"/>
          <p:cNvGraphicFramePr>
            <a:graphicFrameLocks noChangeAspect="1"/>
          </p:cNvGraphicFramePr>
          <p:nvPr>
            <p:extLst>
              <p:ext uri="{D42A27DB-BD31-4B8C-83A1-F6EECF244321}">
                <p14:modId xmlns:p14="http://schemas.microsoft.com/office/powerpoint/2010/main" val="505434755"/>
              </p:ext>
            </p:extLst>
          </p:nvPr>
        </p:nvGraphicFramePr>
        <p:xfrm>
          <a:off x="234950" y="2563117"/>
          <a:ext cx="8710613" cy="3976688"/>
        </p:xfrm>
        <a:graphic>
          <a:graphicData uri="http://schemas.openxmlformats.org/presentationml/2006/ole">
            <mc:AlternateContent xmlns:mc="http://schemas.openxmlformats.org/markup-compatibility/2006">
              <mc:Choice xmlns:v="urn:schemas-microsoft-com:vml" Requires="v">
                <p:oleObj spid="_x0000_s1033" name="Worksheet" r:id="rId4" imgW="8200966" imgH="4048057" progId="Excel.Sheet.12">
                  <p:embed/>
                </p:oleObj>
              </mc:Choice>
              <mc:Fallback>
                <p:oleObj name="Worksheet" r:id="rId4" imgW="8200966" imgH="4048057" progId="Excel.Sheet.12">
                  <p:embed/>
                  <p:pic>
                    <p:nvPicPr>
                      <p:cNvPr id="0" name=""/>
                      <p:cNvPicPr>
                        <a:picLocks noChangeAspect="1" noChangeArrowheads="1"/>
                      </p:cNvPicPr>
                      <p:nvPr/>
                    </p:nvPicPr>
                    <p:blipFill>
                      <a:blip r:embed="rId5"/>
                      <a:srcRect/>
                      <a:stretch>
                        <a:fillRect/>
                      </a:stretch>
                    </p:blipFill>
                    <p:spPr bwMode="auto">
                      <a:xfrm>
                        <a:off x="234950" y="2563117"/>
                        <a:ext cx="8710613" cy="3976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545957768"/>
      </p:ext>
    </p:extLst>
  </p:cSld>
  <p:clrMapOvr>
    <a:masterClrMapping/>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Approved Project Status </a:t>
            </a: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065901514"/>
              </p:ext>
            </p:extLst>
          </p:nvPr>
        </p:nvGraphicFramePr>
        <p:xfrm>
          <a:off x="309045" y="770043"/>
          <a:ext cx="8487505" cy="2812577"/>
        </p:xfrm>
        <a:graphic>
          <a:graphicData uri="http://schemas.openxmlformats.org/drawingml/2006/table">
            <a:tbl>
              <a:tblPr/>
              <a:tblGrid>
                <a:gridCol w="960125"/>
                <a:gridCol w="729695"/>
                <a:gridCol w="2457920"/>
                <a:gridCol w="2616149"/>
                <a:gridCol w="1723616"/>
              </a:tblGrid>
              <a:tr h="356722">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Area and WG name</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cs typeface="Arial" panose="020B0604020202020204" pitchFamily="34" charset="0"/>
                        </a:rPr>
                        <a:t>CCSDS Ref Nr</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Document Title</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a:solidFill>
                            <a:srgbClr val="000000"/>
                          </a:solidFill>
                          <a:effectLst/>
                          <a:latin typeface="Arial" panose="020B0604020202020204" pitchFamily="34" charset="0"/>
                          <a:cs typeface="Arial" panose="020B0604020202020204" pitchFamily="34" charset="0"/>
                        </a:rPr>
                        <a:t>Status / Comments</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200" b="1" i="0" u="none" strike="noStrike" dirty="0">
                          <a:solidFill>
                            <a:srgbClr val="000000"/>
                          </a:solidFill>
                          <a:effectLst/>
                          <a:latin typeface="Arial" panose="020B0604020202020204" pitchFamily="34" charset="0"/>
                          <a:cs typeface="Arial" panose="020B0604020202020204" pitchFamily="34" charset="0"/>
                        </a:rPr>
                        <a:t>Start and / or Target Publication Date</a:t>
                      </a: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24162">
                <a:tc>
                  <a:txBody>
                    <a:bodyPr/>
                    <a:lstStyle/>
                    <a:p>
                      <a:pPr algn="ctr" fontAlgn="t"/>
                      <a:r>
                        <a:rPr lang="en-US" sz="1200" b="0" i="0" u="none" strike="noStrike" dirty="0">
                          <a:solidFill>
                            <a:srgbClr val="FFFFFF"/>
                          </a:solidFill>
                          <a:effectLst/>
                          <a:latin typeface="Arial" panose="020B0604020202020204" pitchFamily="34" charset="0"/>
                          <a:cs typeface="Arial" panose="020B0604020202020204" pitchFamily="34" charset="0"/>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200" b="0" i="0" u="none" strike="noStrike" dirty="0">
                          <a:solidFill>
                            <a:srgbClr val="FFFFFF"/>
                          </a:solidFill>
                          <a:effectLst/>
                          <a:latin typeface="Arial" panose="020B0604020202020204" pitchFamily="34" charset="0"/>
                          <a:cs typeface="Arial" panose="020B0604020202020204" pitchFamily="34" charset="0"/>
                        </a:rPr>
                        <a:t>652.0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Audit and Certification of Trustworthy Digital Repositories. (ISO 16363) - 5 year review</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a:solidFill>
                            <a:srgbClr val="FFFFFF"/>
                          </a:solidFill>
                          <a:effectLst/>
                          <a:latin typeface="Arial" panose="020B0604020202020204" pitchFamily="34" charset="0"/>
                          <a:cs typeface="Arial" panose="020B0604020202020204" pitchFamily="34" charset="0"/>
                        </a:rPr>
                        <a:t>on-going </a:t>
                      </a:r>
                      <a:br>
                        <a:rPr lang="en-US" sz="1200" b="0" i="0" u="none" strike="noStrike">
                          <a:solidFill>
                            <a:srgbClr val="FFFFFF"/>
                          </a:solidFill>
                          <a:effectLst/>
                          <a:latin typeface="Arial" panose="020B0604020202020204" pitchFamily="34" charset="0"/>
                          <a:cs typeface="Arial" panose="020B0604020202020204" pitchFamily="34" charset="0"/>
                        </a:rPr>
                      </a:br>
                      <a:r>
                        <a:rPr lang="en-US" sz="1200" b="0" i="0" u="none" strike="noStrike">
                          <a:solidFill>
                            <a:srgbClr val="FFFFFF"/>
                          </a:solidFill>
                          <a:effectLst/>
                          <a:latin typeface="Arial" panose="020B0604020202020204" pitchFamily="34" charset="0"/>
                          <a:cs typeface="Arial" panose="020B0604020202020204" pitchFamily="34" charset="0"/>
                        </a:rPr>
                        <a:t>- slower work now</a:t>
                      </a:r>
                      <a:br>
                        <a:rPr lang="en-US" sz="1200" b="0" i="0" u="none" strike="noStrike">
                          <a:solidFill>
                            <a:srgbClr val="FFFFFF"/>
                          </a:solidFill>
                          <a:effectLst/>
                          <a:latin typeface="Arial" panose="020B0604020202020204" pitchFamily="34" charset="0"/>
                          <a:cs typeface="Arial" panose="020B0604020202020204" pitchFamily="34" charset="0"/>
                        </a:rPr>
                      </a:br>
                      <a:r>
                        <a:rPr lang="en-US" sz="1200" b="0" i="0" u="none" strike="noStrike">
                          <a:solidFill>
                            <a:srgbClr val="FFFFFF"/>
                          </a:solidFill>
                          <a:effectLst/>
                          <a:latin typeface="Arial" panose="020B0604020202020204" pitchFamily="34" charset="0"/>
                          <a:cs typeface="Arial" panose="020B0604020202020204" pitchFamily="34" charset="0"/>
                        </a:rPr>
                        <a:t>- faster after first OAIS draft)</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Start date    08/22/2016</a:t>
                      </a:r>
                      <a:br>
                        <a:rPr lang="en-US" sz="1200" b="0" i="0" u="none" strike="noStrike" dirty="0">
                          <a:solidFill>
                            <a:srgbClr val="FFFFFF"/>
                          </a:solidFill>
                          <a:effectLst/>
                          <a:latin typeface="Arial" panose="020B0604020202020204" pitchFamily="34" charset="0"/>
                          <a:cs typeface="Arial" panose="020B0604020202020204" pitchFamily="34" charset="0"/>
                        </a:rPr>
                      </a:br>
                      <a:r>
                        <a:rPr lang="en-US" sz="1200" b="0" i="0" u="none" strike="noStrike" dirty="0">
                          <a:solidFill>
                            <a:srgbClr val="FFFFFF"/>
                          </a:solidFill>
                          <a:effectLst/>
                          <a:latin typeface="Arial" panose="020B0604020202020204" pitchFamily="34" charset="0"/>
                          <a:cs typeface="Arial" panose="020B0604020202020204" pitchFamily="34" charset="0"/>
                        </a:rPr>
                        <a:t>End date     </a:t>
                      </a:r>
                      <a:r>
                        <a:rPr lang="en-US" sz="1200" b="0" i="0" u="none" strike="noStrike" dirty="0" smtClean="0">
                          <a:solidFill>
                            <a:srgbClr val="FFFFFF"/>
                          </a:solidFill>
                          <a:effectLst/>
                          <a:latin typeface="Arial" panose="020B0604020202020204" pitchFamily="34" charset="0"/>
                          <a:cs typeface="Arial" panose="020B0604020202020204" pitchFamily="34" charset="0"/>
                        </a:rPr>
                        <a:t>10/30/2019</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803535">
                <a:tc>
                  <a:txBody>
                    <a:bodyPr/>
                    <a:lstStyle/>
                    <a:p>
                      <a:pPr algn="ctr" fontAlgn="t"/>
                      <a:r>
                        <a:rPr lang="en-US" sz="1200" b="0" i="0" u="none" strike="noStrike">
                          <a:solidFill>
                            <a:srgbClr val="000000"/>
                          </a:solidFill>
                          <a:effectLst/>
                          <a:latin typeface="Arial" panose="020B0604020202020204" pitchFamily="34" charset="0"/>
                          <a:cs typeface="Arial" panose="020B0604020202020204" pitchFamily="34" charset="0"/>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200" b="0" i="0" u="none" strike="noStrike" dirty="0">
                          <a:solidFill>
                            <a:srgbClr val="000000"/>
                          </a:solidFill>
                          <a:effectLst/>
                          <a:latin typeface="Arial" panose="020B0604020202020204" pitchFamily="34" charset="0"/>
                          <a:cs typeface="Arial" panose="020B0604020202020204" pitchFamily="34" charset="0"/>
                        </a:rPr>
                        <a:t>647.4</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Data Entity Dictionary </a:t>
                      </a:r>
                      <a:r>
                        <a:rPr lang="en-US" sz="1200" b="0" i="0" u="none" strike="noStrike" dirty="0" smtClean="0">
                          <a:solidFill>
                            <a:srgbClr val="000000"/>
                          </a:solidFill>
                          <a:effectLst/>
                          <a:latin typeface="Arial" panose="020B0604020202020204" pitchFamily="34" charset="0"/>
                          <a:cs typeface="Arial" panose="020B0604020202020204" pitchFamily="34" charset="0"/>
                        </a:rPr>
                        <a:t>Specification </a:t>
                      </a:r>
                      <a:r>
                        <a:rPr lang="en-US" sz="1200" b="0" i="0" u="none" strike="noStrike" dirty="0">
                          <a:solidFill>
                            <a:srgbClr val="000000"/>
                          </a:solidFill>
                          <a:effectLst/>
                          <a:latin typeface="Arial" panose="020B0604020202020204" pitchFamily="34" charset="0"/>
                          <a:cs typeface="Arial" panose="020B0604020202020204" pitchFamily="34" charset="0"/>
                        </a:rPr>
                        <a:t>Language (DEDSL) - XML Schema</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work Complete</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 to be submitted for Publication</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200" b="0" i="0" u="none" strike="noStrike" dirty="0">
                          <a:solidFill>
                            <a:srgbClr val="000000"/>
                          </a:solidFill>
                          <a:effectLst/>
                          <a:latin typeface="Arial" panose="020B0604020202020204" pitchFamily="34" charset="0"/>
                          <a:cs typeface="Arial" panose="020B0604020202020204" pitchFamily="34" charset="0"/>
                        </a:rPr>
                        <a:t>Start date    </a:t>
                      </a:r>
                      <a:r>
                        <a:rPr lang="en-US" sz="1200" b="0" i="0" u="none" strike="noStrike" dirty="0" smtClean="0">
                          <a:solidFill>
                            <a:srgbClr val="000000"/>
                          </a:solidFill>
                          <a:effectLst/>
                          <a:latin typeface="Arial" panose="020B0604020202020204" pitchFamily="34" charset="0"/>
                          <a:cs typeface="Arial" panose="020B0604020202020204" pitchFamily="34" charset="0"/>
                        </a:rPr>
                        <a:t>01/05/2015 </a:t>
                      </a:r>
                      <a:br>
                        <a:rPr lang="en-US" sz="1200" b="0" i="0" u="none" strike="noStrike" dirty="0" smtClean="0">
                          <a:solidFill>
                            <a:srgbClr val="000000"/>
                          </a:solidFill>
                          <a:effectLst/>
                          <a:latin typeface="Arial" panose="020B0604020202020204" pitchFamily="34" charset="0"/>
                          <a:cs typeface="Arial" panose="020B0604020202020204" pitchFamily="34" charset="0"/>
                        </a:rPr>
                      </a:br>
                      <a:r>
                        <a:rPr lang="en-US" sz="1200" b="0" i="0" u="none" strike="noStrike" dirty="0" smtClean="0">
                          <a:solidFill>
                            <a:srgbClr val="000000"/>
                          </a:solidFill>
                          <a:effectLst/>
                          <a:latin typeface="Arial" panose="020B0604020202020204" pitchFamily="34" charset="0"/>
                          <a:cs typeface="Arial" panose="020B0604020202020204" pitchFamily="34" charset="0"/>
                        </a:rPr>
                        <a:t>                   (</a:t>
                      </a:r>
                      <a:r>
                        <a:rPr lang="en-US" sz="1200" b="0" i="0" u="none" strike="noStrike" dirty="0">
                          <a:solidFill>
                            <a:srgbClr val="000000"/>
                          </a:solidFill>
                          <a:effectLst/>
                          <a:latin typeface="Arial" panose="020B0604020202020204" pitchFamily="34" charset="0"/>
                          <a:cs typeface="Arial" panose="020B0604020202020204" pitchFamily="34" charset="0"/>
                        </a:rPr>
                        <a:t>10/28/2008</a:t>
                      </a:r>
                      <a:r>
                        <a:rPr lang="en-US" sz="1200" b="0" i="0" u="none" strike="noStrike" dirty="0" smtClean="0">
                          <a:solidFill>
                            <a:srgbClr val="000000"/>
                          </a:solidFill>
                          <a:effectLst/>
                          <a:latin typeface="Arial" panose="020B0604020202020204" pitchFamily="34" charset="0"/>
                          <a:cs typeface="Arial" panose="020B0604020202020204" pitchFamily="34" charset="0"/>
                        </a:rPr>
                        <a:t>)</a:t>
                      </a:r>
                    </a:p>
                    <a:p>
                      <a:pPr algn="l" fontAlgn="t"/>
                      <a:r>
                        <a:rPr lang="en-US" sz="1200" b="0" i="0" u="none" strike="noStrike" dirty="0" smtClean="0">
                          <a:solidFill>
                            <a:srgbClr val="000000"/>
                          </a:solidFill>
                          <a:effectLst/>
                          <a:latin typeface="Arial" panose="020B0604020202020204" pitchFamily="34" charset="0"/>
                          <a:cs typeface="Arial" panose="020B0604020202020204" pitchFamily="34" charset="0"/>
                        </a:rPr>
                        <a:t>End </a:t>
                      </a:r>
                      <a:r>
                        <a:rPr lang="en-US" sz="1200" b="0" i="0" u="none" strike="noStrike" dirty="0">
                          <a:solidFill>
                            <a:srgbClr val="000000"/>
                          </a:solidFill>
                          <a:effectLst/>
                          <a:latin typeface="Arial" panose="020B0604020202020204" pitchFamily="34" charset="0"/>
                          <a:cs typeface="Arial" panose="020B0604020202020204" pitchFamily="34" charset="0"/>
                        </a:rPr>
                        <a:t>date      09/30/2017</a:t>
                      </a:r>
                      <a:br>
                        <a:rPr lang="en-US" sz="1200" b="0" i="0" u="none" strike="noStrike" dirty="0">
                          <a:solidFill>
                            <a:srgbClr val="000000"/>
                          </a:solidFill>
                          <a:effectLst/>
                          <a:latin typeface="Arial" panose="020B0604020202020204" pitchFamily="34" charset="0"/>
                          <a:cs typeface="Arial" panose="020B0604020202020204" pitchFamily="34" charset="0"/>
                        </a:rPr>
                      </a:br>
                      <a:r>
                        <a:rPr lang="en-US" sz="1200" b="0" i="0" u="none" strike="noStrike" dirty="0">
                          <a:solidFill>
                            <a:srgbClr val="000000"/>
                          </a:solidFill>
                          <a:effectLst/>
                          <a:latin typeface="Arial" panose="020B0604020202020204" pitchFamily="34" charset="0"/>
                          <a:cs typeface="Arial" panose="020B0604020202020204" pitchFamily="34" charset="0"/>
                        </a:rPr>
                        <a:t>             </a:t>
                      </a:r>
                      <a:r>
                        <a:rPr lang="en-US" sz="1200" b="0" i="0" u="none" strike="noStrike" dirty="0" smtClean="0">
                          <a:solidFill>
                            <a:srgbClr val="000000"/>
                          </a:solidFill>
                          <a:effectLst/>
                          <a:latin typeface="Arial" panose="020B0604020202020204" pitchFamily="34" charset="0"/>
                          <a:cs typeface="Arial" panose="020B0604020202020204" pitchFamily="34" charset="0"/>
                        </a:rPr>
                        <a:t> (11/03/2018 BB</a:t>
                      </a:r>
                      <a:r>
                        <a:rPr lang="en-US" sz="1200" b="0" i="0" u="none" strike="noStrike" dirty="0">
                          <a:solidFill>
                            <a:srgbClr val="000000"/>
                          </a:solidFill>
                          <a:effectLst/>
                          <a:latin typeface="Arial" panose="020B0604020202020204" pitchFamily="34" charset="0"/>
                          <a:cs typeface="Arial" panose="020B0604020202020204" pitchFamily="34" charset="0"/>
                        </a:rPr>
                        <a:t>)</a:t>
                      </a: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524162">
                <a:tc>
                  <a:txBody>
                    <a:bodyPr/>
                    <a:lstStyle/>
                    <a:p>
                      <a:pPr algn="ctr" fontAlgn="t"/>
                      <a:r>
                        <a:rPr lang="en-US" sz="1200" b="0" i="0" u="none" strike="noStrike" dirty="0">
                          <a:solidFill>
                            <a:srgbClr val="FFFFFF"/>
                          </a:solidFill>
                          <a:effectLst/>
                          <a:latin typeface="Arial" panose="020B0604020202020204" pitchFamily="34" charset="0"/>
                          <a:cs typeface="Arial" panose="020B0604020202020204" pitchFamily="34" charset="0"/>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200" b="0" i="0" u="none" strike="noStrike">
                          <a:solidFill>
                            <a:srgbClr val="FFFFFF"/>
                          </a:solidFill>
                          <a:effectLst/>
                          <a:latin typeface="Arial" panose="020B0604020202020204" pitchFamily="34" charset="0"/>
                          <a:cs typeface="Arial" panose="020B0604020202020204" pitchFamily="34" charset="0"/>
                        </a:rPr>
                        <a:t>653.0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Information Preparation to Enable Long Term Use</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on-going </a:t>
                      </a:r>
                      <a:br>
                        <a:rPr lang="en-US" sz="1200" b="0" i="0" u="none" strike="noStrike" dirty="0">
                          <a:solidFill>
                            <a:srgbClr val="FFFFFF"/>
                          </a:solidFill>
                          <a:effectLst/>
                          <a:latin typeface="Arial" panose="020B0604020202020204" pitchFamily="34" charset="0"/>
                          <a:cs typeface="Arial" panose="020B0604020202020204" pitchFamily="34" charset="0"/>
                        </a:rPr>
                      </a:br>
                      <a:r>
                        <a:rPr lang="en-US" sz="1200" b="0" i="0" u="none" strike="noStrike" dirty="0">
                          <a:solidFill>
                            <a:srgbClr val="FFFFFF"/>
                          </a:solidFill>
                          <a:effectLst/>
                          <a:latin typeface="Arial" panose="020B0604020202020204" pitchFamily="34" charset="0"/>
                          <a:cs typeface="Arial" panose="020B0604020202020204" pitchFamily="34" charset="0"/>
                        </a:rPr>
                        <a:t>- to be submitted for Agency Review</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Start date    04/03/2014</a:t>
                      </a:r>
                      <a:br>
                        <a:rPr lang="en-US" sz="1200" b="0" i="0" u="none" strike="noStrike" dirty="0">
                          <a:solidFill>
                            <a:srgbClr val="FFFFFF"/>
                          </a:solidFill>
                          <a:effectLst/>
                          <a:latin typeface="Arial" panose="020B0604020202020204" pitchFamily="34" charset="0"/>
                          <a:cs typeface="Arial" panose="020B0604020202020204" pitchFamily="34" charset="0"/>
                        </a:rPr>
                      </a:br>
                      <a:r>
                        <a:rPr lang="en-US" sz="1200" b="0" i="0" u="none" strike="noStrike" dirty="0">
                          <a:solidFill>
                            <a:srgbClr val="FFFFFF"/>
                          </a:solidFill>
                          <a:effectLst/>
                          <a:latin typeface="Arial" panose="020B0604020202020204" pitchFamily="34" charset="0"/>
                          <a:cs typeface="Arial" panose="020B0604020202020204" pitchFamily="34" charset="0"/>
                        </a:rPr>
                        <a:t>End date     </a:t>
                      </a:r>
                      <a:r>
                        <a:rPr lang="en-US" sz="1200" b="0" i="0" u="none" strike="noStrike" dirty="0" smtClean="0">
                          <a:solidFill>
                            <a:srgbClr val="FFFFFF"/>
                          </a:solidFill>
                          <a:effectLst/>
                          <a:latin typeface="Arial" panose="020B0604020202020204" pitchFamily="34" charset="0"/>
                          <a:cs typeface="Arial" panose="020B0604020202020204" pitchFamily="34" charset="0"/>
                        </a:rPr>
                        <a:t>08/13/2018</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531442">
                <a:tc>
                  <a:txBody>
                    <a:bodyPr/>
                    <a:lstStyle/>
                    <a:p>
                      <a:pPr algn="ctr" fontAlgn="t"/>
                      <a:r>
                        <a:rPr lang="en-US" sz="1200" b="0" i="0" u="none" strike="noStrike">
                          <a:solidFill>
                            <a:srgbClr val="FFFFFF"/>
                          </a:solidFill>
                          <a:effectLst/>
                          <a:latin typeface="Arial" panose="020B0604020202020204" pitchFamily="34" charset="0"/>
                          <a:cs typeface="Arial" panose="020B0604020202020204" pitchFamily="34" charset="0"/>
                        </a:rPr>
                        <a:t>MOIMS DAI</a:t>
                      </a:r>
                    </a:p>
                  </a:txBody>
                  <a:tcPr marL="7280" marR="7280" marT="728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ctr" fontAlgn="t"/>
                      <a:r>
                        <a:rPr lang="en-US" sz="1200" b="0" i="0" u="none" strike="noStrike">
                          <a:solidFill>
                            <a:srgbClr val="FFFFFF"/>
                          </a:solidFill>
                          <a:effectLst/>
                          <a:latin typeface="Arial" panose="020B0604020202020204" pitchFamily="34" charset="0"/>
                          <a:cs typeface="Arial" panose="020B0604020202020204" pitchFamily="34" charset="0"/>
                        </a:rPr>
                        <a:t>650.0</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Reference Model for an Open Archival Information System (OAIS) - 5 year review </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a:solidFill>
                            <a:srgbClr val="FFFFFF"/>
                          </a:solidFill>
                          <a:effectLst/>
                          <a:latin typeface="Arial" panose="020B0604020202020204" pitchFamily="34" charset="0"/>
                          <a:cs typeface="Arial" panose="020B0604020202020204" pitchFamily="34" charset="0"/>
                        </a:rPr>
                        <a:t>on-going </a:t>
                      </a:r>
                      <a:br>
                        <a:rPr lang="en-US" sz="1200" b="0" i="0" u="none" strike="noStrike">
                          <a:solidFill>
                            <a:srgbClr val="FFFFFF"/>
                          </a:solidFill>
                          <a:effectLst/>
                          <a:latin typeface="Arial" panose="020B0604020202020204" pitchFamily="34" charset="0"/>
                          <a:cs typeface="Arial" panose="020B0604020202020204" pitchFamily="34" charset="0"/>
                        </a:rPr>
                      </a:br>
                      <a:r>
                        <a:rPr lang="en-US" sz="1200" b="0" i="0" u="none" strike="noStrike">
                          <a:solidFill>
                            <a:srgbClr val="FFFFFF"/>
                          </a:solidFill>
                          <a:effectLst/>
                          <a:latin typeface="Arial" panose="020B0604020202020204" pitchFamily="34" charset="0"/>
                          <a:cs typeface="Arial" panose="020B0604020202020204" pitchFamily="34" charset="0"/>
                        </a:rPr>
                        <a:t>- slower work now</a:t>
                      </a:r>
                      <a:br>
                        <a:rPr lang="en-US" sz="1200" b="0" i="0" u="none" strike="noStrike">
                          <a:solidFill>
                            <a:srgbClr val="FFFFFF"/>
                          </a:solidFill>
                          <a:effectLst/>
                          <a:latin typeface="Arial" panose="020B0604020202020204" pitchFamily="34" charset="0"/>
                          <a:cs typeface="Arial" panose="020B0604020202020204" pitchFamily="34" charset="0"/>
                        </a:rPr>
                      </a:br>
                      <a:r>
                        <a:rPr lang="en-US" sz="1200" b="0" i="0" u="none" strike="noStrike">
                          <a:solidFill>
                            <a:srgbClr val="FFFFFF"/>
                          </a:solidFill>
                          <a:effectLst/>
                          <a:latin typeface="Arial" panose="020B0604020202020204" pitchFamily="34" charset="0"/>
                          <a:cs typeface="Arial" panose="020B0604020202020204" pitchFamily="34" charset="0"/>
                        </a:rPr>
                        <a:t>- faster after first OAIS draft)</a:t>
                      </a:r>
                    </a:p>
                  </a:txBody>
                  <a:tcPr marL="7280" marR="7280" marT="728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200" b="0" i="0" u="none" strike="noStrike" dirty="0">
                          <a:solidFill>
                            <a:srgbClr val="FFFFFF"/>
                          </a:solidFill>
                          <a:effectLst/>
                          <a:latin typeface="Arial" panose="020B0604020202020204" pitchFamily="34" charset="0"/>
                          <a:cs typeface="Arial" panose="020B0604020202020204" pitchFamily="34" charset="0"/>
                        </a:rPr>
                        <a:t>Start date    08/22/2016</a:t>
                      </a:r>
                      <a:br>
                        <a:rPr lang="en-US" sz="1200" b="0" i="0" u="none" strike="noStrike" dirty="0">
                          <a:solidFill>
                            <a:srgbClr val="FFFFFF"/>
                          </a:solidFill>
                          <a:effectLst/>
                          <a:latin typeface="Arial" panose="020B0604020202020204" pitchFamily="34" charset="0"/>
                          <a:cs typeface="Arial" panose="020B0604020202020204" pitchFamily="34" charset="0"/>
                        </a:rPr>
                      </a:br>
                      <a:r>
                        <a:rPr lang="en-US" sz="1200" b="0" i="0" u="none" strike="noStrike" dirty="0">
                          <a:solidFill>
                            <a:srgbClr val="FFFFFF"/>
                          </a:solidFill>
                          <a:effectLst/>
                          <a:latin typeface="Arial" panose="020B0604020202020204" pitchFamily="34" charset="0"/>
                          <a:cs typeface="Arial" panose="020B0604020202020204" pitchFamily="34" charset="0"/>
                        </a:rPr>
                        <a:t>End date     </a:t>
                      </a:r>
                      <a:r>
                        <a:rPr lang="en-US" sz="1200" b="0" i="0" u="none" strike="noStrike" dirty="0" smtClean="0">
                          <a:solidFill>
                            <a:srgbClr val="FFFFFF"/>
                          </a:solidFill>
                          <a:effectLst/>
                          <a:latin typeface="Arial" panose="020B0604020202020204" pitchFamily="34" charset="0"/>
                          <a:cs typeface="Arial" panose="020B0604020202020204" pitchFamily="34" charset="0"/>
                        </a:rPr>
                        <a:t>07/07/2019</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7280" marR="7280" marT="728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3450713603"/>
              </p:ext>
            </p:extLst>
          </p:nvPr>
        </p:nvGraphicFramePr>
        <p:xfrm>
          <a:off x="347449" y="3810772"/>
          <a:ext cx="8449100" cy="2229768"/>
        </p:xfrm>
        <a:graphic>
          <a:graphicData uri="http://schemas.openxmlformats.org/drawingml/2006/table">
            <a:tbl>
              <a:tblPr/>
              <a:tblGrid>
                <a:gridCol w="955713"/>
                <a:gridCol w="678557"/>
                <a:gridCol w="2446625"/>
                <a:gridCol w="2678385"/>
                <a:gridCol w="1689820"/>
              </a:tblGrid>
              <a:tr h="363821">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Area and WG name</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CCSDS Ref Nr</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Document Title</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Status / Comments</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200" b="1" i="0" u="none" strike="noStrike" noProof="0" dirty="0" smtClean="0">
                          <a:solidFill>
                            <a:srgbClr val="000000"/>
                          </a:solidFill>
                          <a:effectLst/>
                          <a:latin typeface="Arial" panose="020B0604020202020204" pitchFamily="34" charset="0"/>
                          <a:cs typeface="Arial" panose="020B0604020202020204" pitchFamily="34" charset="0"/>
                        </a:rPr>
                        <a:t>Start and / or Target Publication Date</a:t>
                      </a:r>
                      <a:endParaRPr lang="en-GB" sz="1200" b="1" i="0" u="none" strike="noStrike" noProof="0" dirty="0">
                        <a:solidFill>
                          <a:srgbClr val="000000"/>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81894">
                <a:tc>
                  <a:txBody>
                    <a:bodyPr/>
                    <a:lstStyle/>
                    <a:p>
                      <a:pPr algn="ctr"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MOIMS MP&amp;S</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529,0</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Mission Planning And Scheduling </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OK.</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Sent to AD with request to Publication</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Target date of publication depends on workload of Chief Editor and CESG review outcome.</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Start date    11/11/2015</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End date     15/09/2017</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715906">
                <a:tc>
                  <a:txBody>
                    <a:bodyPr/>
                    <a:lstStyle/>
                    <a:p>
                      <a:pPr algn="ctr"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MOIMS MP&amp;S</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ctr"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529,0</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Mission Planning And Scheduling </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OK.</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Work on BB specification has just started in San Antonio Spring Technical Meetings.</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c>
                  <a:txBody>
                    <a:bodyPr/>
                    <a:lstStyle/>
                    <a:p>
                      <a:pPr algn="l" fontAlgn="t"/>
                      <a:r>
                        <a:rPr lang="en-GB" sz="1200" b="0" i="0" u="none" strike="noStrike" noProof="0" dirty="0" smtClean="0">
                          <a:solidFill>
                            <a:srgbClr val="FFFFFF"/>
                          </a:solidFill>
                          <a:effectLst/>
                          <a:latin typeface="Arial" panose="020B0604020202020204" pitchFamily="34" charset="0"/>
                          <a:cs typeface="Arial" panose="020B0604020202020204" pitchFamily="34" charset="0"/>
                        </a:rPr>
                        <a:t>Start date    10/05/2017</a:t>
                      </a:r>
                      <a:br>
                        <a:rPr lang="en-GB" sz="1200" b="0" i="0" u="none" strike="noStrike" noProof="0" dirty="0" smtClean="0">
                          <a:solidFill>
                            <a:srgbClr val="FFFFFF"/>
                          </a:solidFill>
                          <a:effectLst/>
                          <a:latin typeface="Arial" panose="020B0604020202020204" pitchFamily="34" charset="0"/>
                          <a:cs typeface="Arial" panose="020B0604020202020204" pitchFamily="34" charset="0"/>
                        </a:rPr>
                      </a:br>
                      <a:r>
                        <a:rPr lang="en-GB" sz="1200" b="0" i="0" u="none" strike="noStrike" noProof="0" dirty="0" smtClean="0">
                          <a:solidFill>
                            <a:srgbClr val="FFFFFF"/>
                          </a:solidFill>
                          <a:effectLst/>
                          <a:latin typeface="Arial" panose="020B0604020202020204" pitchFamily="34" charset="0"/>
                          <a:cs typeface="Arial" panose="020B0604020202020204" pitchFamily="34" charset="0"/>
                        </a:rPr>
                        <a:t>End date      15/09/2020</a:t>
                      </a:r>
                      <a:endParaRPr lang="en-GB" sz="1200" b="0" i="0" u="none" strike="noStrike" noProof="0" dirty="0">
                        <a:solidFill>
                          <a:srgbClr val="FFFFFF"/>
                        </a:solidFill>
                        <a:effectLst/>
                        <a:latin typeface="Arial" panose="020B0604020202020204" pitchFamily="34" charset="0"/>
                        <a:cs typeface="Arial" panose="020B0604020202020204" pitchFamily="34" charset="0"/>
                      </a:endParaRPr>
                    </a:p>
                  </a:txBody>
                  <a:tcPr marL="11736" marR="11736" marT="11736"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00FF"/>
                    </a:solidFill>
                  </a:tcPr>
                </a:tc>
              </a:tr>
            </a:tbl>
          </a:graphicData>
        </a:graphic>
      </p:graphicFrame>
    </p:spTree>
    <p:extLst>
      <p:ext uri="{BB962C8B-B14F-4D97-AF65-F5344CB8AC3E}">
        <p14:creationId xmlns:p14="http://schemas.microsoft.com/office/powerpoint/2010/main" val="4161563079"/>
      </p:ext>
    </p:extLst>
  </p:cSld>
  <p:clrMapOvr>
    <a:masterClrMapping/>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Approved Project Status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2078428659"/>
              </p:ext>
            </p:extLst>
          </p:nvPr>
        </p:nvGraphicFramePr>
        <p:xfrm>
          <a:off x="198470" y="932675"/>
          <a:ext cx="8751700" cy="3999336"/>
        </p:xfrm>
        <a:graphic>
          <a:graphicData uri="http://schemas.openxmlformats.org/drawingml/2006/table">
            <a:tbl>
              <a:tblPr>
                <a:tableStyleId>{5C22544A-7EE6-4342-B048-85BDC9FD1C3A}</a:tableStyleId>
              </a:tblPr>
              <a:tblGrid>
                <a:gridCol w="973482"/>
                <a:gridCol w="684329"/>
                <a:gridCol w="2843338"/>
                <a:gridCol w="2307521"/>
                <a:gridCol w="1943030"/>
              </a:tblGrid>
              <a:tr h="410910">
                <a:tc>
                  <a:txBody>
                    <a:bodyPr/>
                    <a:lstStyle/>
                    <a:p>
                      <a:pPr algn="ctr" fontAlgn="t"/>
                      <a:r>
                        <a:rPr lang="en-GB" sz="1200" b="1" u="none" strike="noStrike" noProof="0" dirty="0" smtClean="0">
                          <a:solidFill>
                            <a:schemeClr val="tx1"/>
                          </a:solidFill>
                          <a:effectLst/>
                        </a:rPr>
                        <a:t>Area and WG name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CCSDS Ref Nr</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Document Title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Status / Comments</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GB" sz="1200" b="1" u="none" strike="noStrike" noProof="0" dirty="0" smtClean="0">
                          <a:solidFill>
                            <a:schemeClr val="tx1"/>
                          </a:solidFill>
                          <a:effectLst/>
                        </a:rPr>
                        <a:t>Start and / or Target Publication Date</a:t>
                      </a:r>
                      <a:endParaRPr lang="en-GB" sz="1200" b="1" i="0" u="none" strike="noStrike" noProof="0" dirty="0">
                        <a:solidFill>
                          <a:schemeClr val="tx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t"/>
                      <a:r>
                        <a:rPr lang="en-GB" sz="1200" u="none" strike="noStrike" noProof="0" dirty="0" smtClean="0">
                          <a:solidFill>
                            <a:schemeClr val="bg1"/>
                          </a:solidFill>
                          <a:effectLst/>
                        </a:rPr>
                        <a:t>500.0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Navigation Data—Definitions and Conventions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l" fontAlgn="t"/>
                      <a:r>
                        <a:rPr lang="en-GB" sz="1200" u="none" strike="noStrike" noProof="0" dirty="0" smtClean="0">
                          <a:solidFill>
                            <a:schemeClr val="bg1"/>
                          </a:solidFill>
                          <a:effectLst/>
                        </a:rPr>
                        <a:t>Start date    02-Sep-2015</a:t>
                      </a:r>
                      <a:br>
                        <a:rPr lang="en-GB" sz="1200" u="none" strike="noStrike" noProof="0" dirty="0" smtClean="0">
                          <a:solidFill>
                            <a:schemeClr val="bg1"/>
                          </a:solidFill>
                          <a:effectLst/>
                        </a:rPr>
                      </a:br>
                      <a:r>
                        <a:rPr lang="en-GB" sz="1200" u="none" strike="noStrike" noProof="0" dirty="0" smtClean="0">
                          <a:solidFill>
                            <a:schemeClr val="bg1"/>
                          </a:solidFill>
                          <a:effectLst/>
                        </a:rPr>
                        <a:t>End date      31-Oct-2017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502.0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Orbit Data Message (ODM) 5 Year Review Revision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14-Nov-2014</a:t>
                      </a:r>
                      <a:br>
                        <a:rPr lang="en-GB" sz="1200" u="none" strike="noStrike" noProof="0" dirty="0" smtClean="0">
                          <a:solidFill>
                            <a:schemeClr val="bg1"/>
                          </a:solidFill>
                          <a:effectLst/>
                        </a:rPr>
                      </a:br>
                      <a:r>
                        <a:rPr lang="en-GB" sz="1200" u="none" strike="noStrike" noProof="0" dirty="0" smtClean="0">
                          <a:solidFill>
                            <a:schemeClr val="bg1"/>
                          </a:solidFill>
                          <a:effectLst/>
                        </a:rPr>
                        <a:t>End date      31-Jul-2018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503.0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Tracking Data Message (TDM) 5 Year Review Revision</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09-Oct-2013</a:t>
                      </a:r>
                      <a:br>
                        <a:rPr lang="en-GB" sz="1200" u="none" strike="noStrike" noProof="0" dirty="0" smtClean="0">
                          <a:solidFill>
                            <a:schemeClr val="bg1"/>
                          </a:solidFill>
                          <a:effectLst/>
                        </a:rPr>
                      </a:br>
                      <a:r>
                        <a:rPr lang="en-GB" sz="1200" u="none" strike="noStrike" noProof="0" dirty="0" smtClean="0">
                          <a:solidFill>
                            <a:schemeClr val="bg1"/>
                          </a:solidFill>
                          <a:effectLst/>
                        </a:rPr>
                        <a:t>End date      15-Nov-2017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b="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b="0" u="none" strike="noStrike" noProof="0" dirty="0" smtClean="0">
                          <a:solidFill>
                            <a:schemeClr val="bg1"/>
                          </a:solidFill>
                          <a:effectLst/>
                        </a:rPr>
                        <a:t>504.0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Attitude Data Message (ADM) 5 Year Review Revision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Acceptable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Start date    16-Apr-2015</a:t>
                      </a:r>
                      <a:br>
                        <a:rPr lang="en-GB" sz="1200" b="0" u="none" strike="noStrike" noProof="0" dirty="0" smtClean="0">
                          <a:solidFill>
                            <a:schemeClr val="bg1"/>
                          </a:solidFill>
                          <a:effectLst/>
                        </a:rPr>
                      </a:br>
                      <a:r>
                        <a:rPr lang="en-GB" sz="1200" b="0" u="none" strike="noStrike" noProof="0" dirty="0" smtClean="0">
                          <a:solidFill>
                            <a:schemeClr val="bg1"/>
                          </a:solidFill>
                          <a:effectLst/>
                        </a:rPr>
                        <a:t>End date      31-Jul-2018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b="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b="0" u="none" strike="noStrike" noProof="0" dirty="0" smtClean="0">
                          <a:solidFill>
                            <a:schemeClr val="bg1"/>
                          </a:solidFill>
                          <a:effectLst/>
                        </a:rPr>
                        <a:t>505.0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Navigation Data Messages XML Specification Five Year Revisions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b="0" u="none" strike="noStrike" noProof="0" dirty="0" smtClean="0">
                          <a:solidFill>
                            <a:schemeClr val="bg1"/>
                          </a:solidFill>
                          <a:effectLst/>
                        </a:rPr>
                        <a:t>Progress delayed by other priorities, however, we are now poised for future effort</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13-Jul-2016</a:t>
                      </a:r>
                      <a:br>
                        <a:rPr lang="en-GB" sz="1200" u="none" strike="noStrike" noProof="0" dirty="0" smtClean="0">
                          <a:solidFill>
                            <a:schemeClr val="bg1"/>
                          </a:solidFill>
                          <a:effectLst/>
                        </a:rPr>
                      </a:br>
                      <a:r>
                        <a:rPr lang="en-GB" sz="1200" u="none" strike="noStrike" noProof="0" dirty="0" smtClean="0">
                          <a:solidFill>
                            <a:schemeClr val="bg1"/>
                          </a:solidFill>
                          <a:effectLst/>
                        </a:rPr>
                        <a:t>End date      01-Apr-2019</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25014">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509.0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Pointing Requests Message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 Prototyping effort nearly complete.</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06-May-2010</a:t>
                      </a:r>
                      <a:br>
                        <a:rPr lang="en-GB" sz="1200" u="none" strike="noStrike" noProof="0" dirty="0" smtClean="0">
                          <a:solidFill>
                            <a:schemeClr val="bg1"/>
                          </a:solidFill>
                          <a:effectLst/>
                        </a:rPr>
                      </a:br>
                      <a:r>
                        <a:rPr lang="en-GB" sz="1200" u="none" strike="noStrike" noProof="0" dirty="0" smtClean="0">
                          <a:solidFill>
                            <a:schemeClr val="bg1"/>
                          </a:solidFill>
                          <a:effectLst/>
                        </a:rPr>
                        <a:t>End date      15-Aug-2017</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554431">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510.0</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Navigation Hardware Message </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Some progress, still lacks prototype #2, considering Orange</a:t>
                      </a:r>
                      <a:r>
                        <a:rPr lang="en-GB" sz="1200" u="none" strike="noStrike" baseline="0" noProof="0" dirty="0" smtClean="0">
                          <a:solidFill>
                            <a:schemeClr val="bg1"/>
                          </a:solidFill>
                          <a:effectLst/>
                        </a:rPr>
                        <a:t> Book.</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29-Sep-2010</a:t>
                      </a:r>
                      <a:br>
                        <a:rPr lang="en-GB" sz="1200" u="none" strike="noStrike" noProof="0" dirty="0" smtClean="0">
                          <a:solidFill>
                            <a:schemeClr val="bg1"/>
                          </a:solidFill>
                          <a:effectLst/>
                        </a:rPr>
                      </a:br>
                      <a:r>
                        <a:rPr lang="en-GB" sz="1200" u="none" strike="noStrike" noProof="0" dirty="0" smtClean="0">
                          <a:solidFill>
                            <a:schemeClr val="bg1"/>
                          </a:solidFill>
                          <a:effectLst/>
                        </a:rPr>
                        <a:t>End date      30-Apr-2018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410910">
                <a:tc>
                  <a:txBody>
                    <a:bodyPr/>
                    <a:lstStyle/>
                    <a:p>
                      <a:pPr algn="ctr" fontAlgn="t"/>
                      <a:r>
                        <a:rPr lang="en-GB" sz="1200" u="none" strike="noStrike" noProof="0" dirty="0" smtClean="0">
                          <a:solidFill>
                            <a:schemeClr val="bg1"/>
                          </a:solidFill>
                          <a:effectLst/>
                        </a:rPr>
                        <a:t>MOIMS NAV</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GB" sz="1200" u="none" strike="noStrike" noProof="0" dirty="0" smtClean="0">
                          <a:solidFill>
                            <a:schemeClr val="bg1"/>
                          </a:solidFill>
                          <a:effectLst/>
                        </a:rPr>
                        <a:t> N/A</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Re-Entry Data Message</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Good progress</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GB" sz="1200" u="none" strike="noStrike" noProof="0" dirty="0" smtClean="0">
                          <a:solidFill>
                            <a:schemeClr val="bg1"/>
                          </a:solidFill>
                          <a:effectLst/>
                        </a:rPr>
                        <a:t>Start date    27-Jun-2016</a:t>
                      </a:r>
                      <a:br>
                        <a:rPr lang="en-GB" sz="1200" u="none" strike="noStrike" noProof="0" dirty="0" smtClean="0">
                          <a:solidFill>
                            <a:schemeClr val="bg1"/>
                          </a:solidFill>
                          <a:effectLst/>
                        </a:rPr>
                      </a:br>
                      <a:r>
                        <a:rPr lang="en-GB" sz="1200" u="none" strike="noStrike" noProof="0" dirty="0" smtClean="0">
                          <a:solidFill>
                            <a:schemeClr val="bg1"/>
                          </a:solidFill>
                          <a:effectLst/>
                        </a:rPr>
                        <a:t>End date      31-Aug-2018</a:t>
                      </a:r>
                      <a:endParaRPr lang="en-GB" sz="1200" b="0" i="0" u="none" strike="noStrike" noProof="0" dirty="0">
                        <a:solidFill>
                          <a:schemeClr val="bg1"/>
                        </a:solidFill>
                        <a:effectLst/>
                        <a:latin typeface="Calibri" charset="0"/>
                      </a:endParaRPr>
                    </a:p>
                  </a:txBody>
                  <a:tcPr marL="5791" marR="5791" marT="579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378140532"/>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58975" y="126170"/>
            <a:ext cx="8229600" cy="868362"/>
          </a:xfrm>
        </p:spPr>
        <p:txBody>
          <a:bodyPr/>
          <a:lstStyle/>
          <a:p>
            <a:pPr>
              <a:defRPr/>
            </a:pPr>
            <a:r>
              <a:rPr lang="en-GB" sz="2800" dirty="0" smtClean="0">
                <a:solidFill>
                  <a:schemeClr val="tx1"/>
                </a:solidFill>
                <a:effectLst/>
                <a:latin typeface="+mn-lt"/>
              </a:rPr>
              <a:t>SE Area Meeting </a:t>
            </a:r>
            <a:r>
              <a:rPr lang="en-GB" sz="2800" dirty="0">
                <a:solidFill>
                  <a:schemeClr val="tx1"/>
                </a:solidFill>
                <a:effectLst/>
                <a:latin typeface="+mn-lt"/>
              </a:rPr>
              <a:t>Demographics</a:t>
            </a:r>
            <a:endParaRPr lang="en-US" sz="2800" dirty="0">
              <a:solidFill>
                <a:schemeClr val="tx1"/>
              </a:solidFill>
              <a:effectLst/>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2113964416"/>
              </p:ext>
            </p:extLst>
          </p:nvPr>
        </p:nvGraphicFramePr>
        <p:xfrm>
          <a:off x="571500" y="855865"/>
          <a:ext cx="8001002" cy="5111750"/>
        </p:xfrm>
        <a:graphic>
          <a:graphicData uri="http://schemas.openxmlformats.org/drawingml/2006/table">
            <a:tbl>
              <a:tblPr bandRow="1">
                <a:tableStyleId>{5C22544A-7EE6-4342-B048-85BDC9FD1C3A}</a:tableStyleId>
              </a:tblPr>
              <a:tblGrid>
                <a:gridCol w="1255312">
                  <a:extLst>
                    <a:ext uri="{9D8B030D-6E8A-4147-A177-3AD203B41FA5}">
                      <a16:colId xmlns="" xmlns:a16="http://schemas.microsoft.com/office/drawing/2014/main" val="2957625425"/>
                    </a:ext>
                  </a:extLst>
                </a:gridCol>
                <a:gridCol w="1349138">
                  <a:extLst>
                    <a:ext uri="{9D8B030D-6E8A-4147-A177-3AD203B41FA5}">
                      <a16:colId xmlns="" xmlns:a16="http://schemas.microsoft.com/office/drawing/2014/main" val="4176205820"/>
                    </a:ext>
                  </a:extLst>
                </a:gridCol>
                <a:gridCol w="1349138">
                  <a:extLst>
                    <a:ext uri="{9D8B030D-6E8A-4147-A177-3AD203B41FA5}">
                      <a16:colId xmlns="" xmlns:a16="http://schemas.microsoft.com/office/drawing/2014/main" val="1286280507"/>
                    </a:ext>
                  </a:extLst>
                </a:gridCol>
                <a:gridCol w="1349138">
                  <a:extLst>
                    <a:ext uri="{9D8B030D-6E8A-4147-A177-3AD203B41FA5}">
                      <a16:colId xmlns="" xmlns:a16="http://schemas.microsoft.com/office/drawing/2014/main" val="3420401095"/>
                    </a:ext>
                  </a:extLst>
                </a:gridCol>
                <a:gridCol w="1349138">
                  <a:extLst>
                    <a:ext uri="{9D8B030D-6E8A-4147-A177-3AD203B41FA5}">
                      <a16:colId xmlns="" xmlns:a16="http://schemas.microsoft.com/office/drawing/2014/main" val="1406336956"/>
                    </a:ext>
                  </a:extLst>
                </a:gridCol>
                <a:gridCol w="1349138">
                  <a:extLst>
                    <a:ext uri="{9D8B030D-6E8A-4147-A177-3AD203B41FA5}">
                      <a16:colId xmlns="" xmlns:a16="http://schemas.microsoft.com/office/drawing/2014/main" val="4244395160"/>
                    </a:ext>
                  </a:extLst>
                </a:gridCol>
              </a:tblGrid>
              <a:tr h="1076491">
                <a:tc>
                  <a:txBody>
                    <a:bodyPr/>
                    <a:lstStyle/>
                    <a:p>
                      <a:pPr algn="l" fontAlgn="b"/>
                      <a:r>
                        <a:rPr lang="en-US" sz="1400" b="1" u="none" strike="noStrike" dirty="0">
                          <a:effectLst/>
                          <a:latin typeface="+mj-lt"/>
                        </a:rPr>
                        <a:t>Org (group)</a:t>
                      </a:r>
                      <a:endParaRPr lang="en-US" sz="1400" b="1" i="0" u="none" strike="noStrike" dirty="0">
                        <a:solidFill>
                          <a:srgbClr val="000000"/>
                        </a:solidFill>
                        <a:effectLst/>
                        <a:latin typeface="+mj-lt"/>
                      </a:endParaRPr>
                    </a:p>
                  </a:txBody>
                  <a:tcPr marL="9525" marR="9525" marT="9525" marB="0" anchor="b">
                    <a:solidFill>
                      <a:schemeClr val="accent1"/>
                    </a:solidFill>
                  </a:tcPr>
                </a:tc>
                <a:tc>
                  <a:txBody>
                    <a:bodyPr/>
                    <a:lstStyle/>
                    <a:p>
                      <a:pPr algn="ctr" fontAlgn="b"/>
                      <a:r>
                        <a:rPr lang="en-US" sz="1400" b="1" u="none" strike="noStrike" dirty="0">
                          <a:effectLst/>
                          <a:latin typeface="+mj-lt"/>
                        </a:rPr>
                        <a:t>1.01 - SEA - Systems Architecture WG</a:t>
                      </a:r>
                      <a:endParaRPr lang="en-US" sz="1400" b="1" i="0" u="none" strike="noStrike" dirty="0">
                        <a:solidFill>
                          <a:srgbClr val="000000"/>
                        </a:solidFill>
                        <a:effectLst/>
                        <a:latin typeface="+mj-lt"/>
                      </a:endParaRPr>
                    </a:p>
                  </a:txBody>
                  <a:tcPr marL="9525" marR="9525" marT="9525" marB="0" anchor="b">
                    <a:solidFill>
                      <a:schemeClr val="accent1"/>
                    </a:solidFill>
                  </a:tcPr>
                </a:tc>
                <a:tc>
                  <a:txBody>
                    <a:bodyPr/>
                    <a:lstStyle/>
                    <a:p>
                      <a:pPr algn="ctr" fontAlgn="b"/>
                      <a:r>
                        <a:rPr lang="en-US" sz="1400" b="1" u="none" strike="noStrike" dirty="0">
                          <a:effectLst/>
                          <a:latin typeface="+mj-lt"/>
                        </a:rPr>
                        <a:t>1.02 - SEA - Security WG</a:t>
                      </a:r>
                      <a:endParaRPr lang="en-US" sz="1400" b="1" i="0" u="none" strike="noStrike" dirty="0">
                        <a:solidFill>
                          <a:srgbClr val="000000"/>
                        </a:solidFill>
                        <a:effectLst/>
                        <a:latin typeface="+mj-lt"/>
                      </a:endParaRPr>
                    </a:p>
                  </a:txBody>
                  <a:tcPr marL="9525" marR="9525" marT="9525" marB="0" anchor="b">
                    <a:solidFill>
                      <a:schemeClr val="accent1"/>
                    </a:solidFill>
                  </a:tcPr>
                </a:tc>
                <a:tc>
                  <a:txBody>
                    <a:bodyPr/>
                    <a:lstStyle/>
                    <a:p>
                      <a:pPr algn="ctr" fontAlgn="b"/>
                      <a:r>
                        <a:rPr lang="en-US" sz="1400" b="1" i="0" u="none" strike="noStrike" dirty="0">
                          <a:solidFill>
                            <a:srgbClr val="000000"/>
                          </a:solidFill>
                          <a:effectLst/>
                          <a:latin typeface="+mj-lt"/>
                        </a:rPr>
                        <a:t>1.02 – SEA – Security WG &amp; SLS SDLS WG</a:t>
                      </a:r>
                    </a:p>
                  </a:txBody>
                  <a:tcPr marL="9525" marR="9525" marT="9525" marB="0" anchor="b">
                    <a:solidFill>
                      <a:schemeClr val="accent1"/>
                    </a:solidFill>
                  </a:tcPr>
                </a:tc>
                <a:tc>
                  <a:txBody>
                    <a:bodyPr/>
                    <a:lstStyle/>
                    <a:p>
                      <a:pPr algn="ctr" fontAlgn="b"/>
                      <a:r>
                        <a:rPr lang="en-US" sz="1400" b="1" u="none" strike="noStrike">
                          <a:effectLst/>
                          <a:latin typeface="+mj-lt"/>
                        </a:rPr>
                        <a:t>1.06 - SEA - Delta-DOR WG</a:t>
                      </a:r>
                      <a:endParaRPr lang="en-US" sz="1400" b="1" i="0" u="none" strike="noStrike">
                        <a:solidFill>
                          <a:srgbClr val="000000"/>
                        </a:solidFill>
                        <a:effectLst/>
                        <a:latin typeface="+mj-lt"/>
                      </a:endParaRPr>
                    </a:p>
                  </a:txBody>
                  <a:tcPr marL="9525" marR="9525" marT="9525" marB="0" anchor="b">
                    <a:solidFill>
                      <a:schemeClr val="accent1"/>
                    </a:solidFill>
                  </a:tcPr>
                </a:tc>
                <a:tc>
                  <a:txBody>
                    <a:bodyPr/>
                    <a:lstStyle/>
                    <a:p>
                      <a:pPr algn="ctr" fontAlgn="b"/>
                      <a:r>
                        <a:rPr lang="en-US" sz="1400" b="1" u="none" strike="noStrike" dirty="0">
                          <a:effectLst/>
                          <a:latin typeface="+mj-lt"/>
                        </a:rPr>
                        <a:t>1.XX - SEA - SANA Steering Group &amp; XML Standards &amp; Guidelines SIG</a:t>
                      </a:r>
                      <a:endParaRPr lang="en-US" sz="1400" b="1" i="0" u="none" strike="noStrike" dirty="0">
                        <a:solidFill>
                          <a:srgbClr val="000000"/>
                        </a:solidFill>
                        <a:effectLst/>
                        <a:latin typeface="+mj-lt"/>
                      </a:endParaRPr>
                    </a:p>
                  </a:txBody>
                  <a:tcPr marL="9525" marR="9525" marT="9525" marB="0" anchor="b">
                    <a:solidFill>
                      <a:schemeClr val="accent1"/>
                    </a:solidFill>
                  </a:tcPr>
                </a:tc>
                <a:extLst>
                  <a:ext uri="{0D108BD9-81ED-4DB2-BD59-A6C34878D82A}">
                    <a16:rowId xmlns="" xmlns:a16="http://schemas.microsoft.com/office/drawing/2014/main" val="4173494506"/>
                  </a:ext>
                </a:extLst>
              </a:tr>
              <a:tr h="270559">
                <a:tc>
                  <a:txBody>
                    <a:bodyPr/>
                    <a:lstStyle/>
                    <a:p>
                      <a:pPr algn="l" fontAlgn="t"/>
                      <a:r>
                        <a:rPr lang="en-US" sz="1400" b="1" u="none" strike="noStrike">
                          <a:effectLst/>
                          <a:latin typeface="+mj-lt"/>
                        </a:rPr>
                        <a:t>ASI</a:t>
                      </a:r>
                      <a:endParaRPr lang="en-US" sz="1400" b="1" i="0" u="none" strike="noStrike">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a:effectLst/>
                          <a:latin typeface="+mj-lt"/>
                        </a:rPr>
                        <a:t> </a:t>
                      </a:r>
                      <a:endParaRPr lang="en-US" sz="1400" b="1" i="0" u="none" strike="noStrike">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453359964"/>
                  </a:ext>
                </a:extLst>
              </a:tr>
              <a:tr h="270559">
                <a:tc>
                  <a:txBody>
                    <a:bodyPr/>
                    <a:lstStyle/>
                    <a:p>
                      <a:pPr algn="l" fontAlgn="t"/>
                      <a:r>
                        <a:rPr lang="en-US" sz="1400" b="1" u="none" strike="noStrike" dirty="0">
                          <a:effectLst/>
                          <a:latin typeface="+mj-lt"/>
                        </a:rPr>
                        <a:t>CSA</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a:effectLst/>
                          <a:latin typeface="+mj-lt"/>
                        </a:rPr>
                        <a:t> </a:t>
                      </a:r>
                      <a:endParaRPr lang="en-US" sz="1400" b="1" i="0" u="none" strike="noStrike">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732494528"/>
                  </a:ext>
                </a:extLst>
              </a:tr>
              <a:tr h="270559">
                <a:tc>
                  <a:txBody>
                    <a:bodyPr/>
                    <a:lstStyle/>
                    <a:p>
                      <a:pPr algn="l" fontAlgn="t"/>
                      <a:r>
                        <a:rPr lang="en-US" sz="1400" b="1" u="none" strike="noStrike" dirty="0">
                          <a:effectLst/>
                          <a:latin typeface="+mj-lt"/>
                        </a:rPr>
                        <a:t>JAXA</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727604764"/>
                  </a:ext>
                </a:extLst>
              </a:tr>
              <a:tr h="270559">
                <a:tc>
                  <a:txBody>
                    <a:bodyPr/>
                    <a:lstStyle/>
                    <a:p>
                      <a:pPr algn="l" fontAlgn="t"/>
                      <a:r>
                        <a:rPr lang="en-US" sz="1400" b="1" u="none" strike="noStrike" dirty="0">
                          <a:effectLst/>
                          <a:latin typeface="+mj-lt"/>
                        </a:rPr>
                        <a:t>UKSA</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1</a:t>
                      </a: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661472822"/>
                  </a:ext>
                </a:extLst>
              </a:tr>
              <a:tr h="270559">
                <a:tc>
                  <a:txBody>
                    <a:bodyPr/>
                    <a:lstStyle/>
                    <a:p>
                      <a:pPr algn="l" fontAlgn="t"/>
                      <a:r>
                        <a:rPr lang="en-US" sz="1400" b="1" u="none" strike="noStrike" dirty="0">
                          <a:effectLst/>
                          <a:latin typeface="+mj-lt"/>
                        </a:rPr>
                        <a:t>CNES</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2</a:t>
                      </a:r>
                    </a:p>
                  </a:txBody>
                  <a:tcPr marL="9525" marR="9525" marT="9525" marB="0" anchor="b"/>
                </a:tc>
                <a:tc>
                  <a:txBody>
                    <a:bodyPr/>
                    <a:lstStyle/>
                    <a:p>
                      <a:pPr algn="r" fontAlgn="b"/>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52457040"/>
                  </a:ext>
                </a:extLst>
              </a:tr>
              <a:tr h="270559">
                <a:tc>
                  <a:txBody>
                    <a:bodyPr/>
                    <a:lstStyle/>
                    <a:p>
                      <a:pPr algn="l" fontAlgn="t"/>
                      <a:r>
                        <a:rPr lang="en-US" sz="1400" b="1" u="none" strike="noStrike" dirty="0">
                          <a:effectLst/>
                          <a:latin typeface="+mj-lt"/>
                        </a:rPr>
                        <a:t>CNSA</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1</a:t>
                      </a: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944912833"/>
                  </a:ext>
                </a:extLst>
              </a:tr>
              <a:tr h="270559">
                <a:tc>
                  <a:txBody>
                    <a:bodyPr/>
                    <a:lstStyle/>
                    <a:p>
                      <a:pPr algn="l" fontAlgn="t"/>
                      <a:r>
                        <a:rPr lang="en-US" sz="1400" b="1" u="none" strike="noStrike" dirty="0">
                          <a:effectLst/>
                          <a:latin typeface="+mj-lt"/>
                        </a:rPr>
                        <a:t>DLR</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1</a:t>
                      </a:r>
                    </a:p>
                  </a:txBody>
                  <a:tcPr marL="9525" marR="9525" marT="9525" marB="0" anchor="b"/>
                </a:tc>
                <a:tc>
                  <a:txBody>
                    <a:bodyPr/>
                    <a:lstStyle/>
                    <a:p>
                      <a:pPr algn="l" fontAlgn="b"/>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3885733215"/>
                  </a:ext>
                </a:extLst>
              </a:tr>
              <a:tr h="270559">
                <a:tc>
                  <a:txBody>
                    <a:bodyPr/>
                    <a:lstStyle/>
                    <a:p>
                      <a:pPr algn="l" fontAlgn="t"/>
                      <a:r>
                        <a:rPr lang="en-US" sz="1400" b="1" u="none" strike="noStrike" dirty="0">
                          <a:effectLst/>
                          <a:latin typeface="+mj-lt"/>
                        </a:rPr>
                        <a:t>ESA</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2</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2</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4</a:t>
                      </a: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tc>
                  <a:txBody>
                    <a:bodyPr/>
                    <a:lstStyle/>
                    <a:p>
                      <a:pPr algn="l" fontAlgn="b"/>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050698279"/>
                  </a:ext>
                </a:extLst>
              </a:tr>
              <a:tr h="270559">
                <a:tc>
                  <a:txBody>
                    <a:bodyPr/>
                    <a:lstStyle/>
                    <a:p>
                      <a:pPr algn="l" fontAlgn="t"/>
                      <a:r>
                        <a:rPr lang="en-US" sz="1400" b="1" u="none" strike="noStrike" dirty="0">
                          <a:effectLst/>
                          <a:latin typeface="+mj-lt"/>
                        </a:rPr>
                        <a:t>NASA</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6</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11</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6</a:t>
                      </a:r>
                    </a:p>
                  </a:txBody>
                  <a:tcPr marL="9525" marR="9525" marT="9525" marB="0" anchor="b"/>
                </a:tc>
                <a:tc>
                  <a:txBody>
                    <a:bodyPr/>
                    <a:lstStyle/>
                    <a:p>
                      <a:pPr algn="r" fontAlgn="ctr"/>
                      <a:r>
                        <a:rPr lang="en-US" sz="1400" b="1" u="none" strike="noStrike" dirty="0">
                          <a:effectLst/>
                          <a:latin typeface="+mj-lt"/>
                        </a:rPr>
                        <a:t>2</a:t>
                      </a:r>
                      <a:endParaRPr lang="en-US" sz="1400" b="1" i="0" u="none" strike="noStrike" dirty="0">
                        <a:solidFill>
                          <a:srgbClr val="000000"/>
                        </a:solidFill>
                        <a:effectLst/>
                        <a:latin typeface="+mj-lt"/>
                      </a:endParaRPr>
                    </a:p>
                  </a:txBody>
                  <a:tcPr marL="9525" marR="9525" marT="9525" marB="0" anchor="b"/>
                </a:tc>
                <a:tc>
                  <a:txBody>
                    <a:bodyPr/>
                    <a:lstStyle/>
                    <a:p>
                      <a:pPr algn="r" fontAlgn="ctr"/>
                      <a:r>
                        <a:rPr lang="en-US" sz="1400" b="1" u="none" strike="noStrike" dirty="0">
                          <a:effectLst/>
                          <a:latin typeface="+mj-lt"/>
                        </a:rPr>
                        <a:t>1</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1353719367"/>
                  </a:ext>
                </a:extLst>
              </a:tr>
              <a:tr h="270559">
                <a:tc>
                  <a:txBody>
                    <a:bodyPr/>
                    <a:lstStyle/>
                    <a:p>
                      <a:pPr algn="l" fontAlgn="t"/>
                      <a:r>
                        <a:rPr lang="en-US" sz="1400" b="1" i="0" u="none" strike="noStrike" dirty="0">
                          <a:solidFill>
                            <a:srgbClr val="000000"/>
                          </a:solidFill>
                          <a:effectLst/>
                          <a:latin typeface="+mj-lt"/>
                        </a:rPr>
                        <a:t>Other*(Korea)</a:t>
                      </a:r>
                    </a:p>
                  </a:txBody>
                  <a:tcPr marL="9525" marR="9525" marT="9525" marB="0" anchor="b"/>
                </a:tc>
                <a:tc>
                  <a:txBody>
                    <a:bodyPr/>
                    <a:lstStyle/>
                    <a:p>
                      <a:pPr algn="r" fontAlgn="ctr"/>
                      <a:r>
                        <a:rPr lang="en-US" sz="1400" b="1" i="0" u="none" strike="noStrike" dirty="0">
                          <a:solidFill>
                            <a:srgbClr val="000000"/>
                          </a:solidFill>
                          <a:effectLst/>
                          <a:latin typeface="+mj-lt"/>
                        </a:rPr>
                        <a:t>1</a:t>
                      </a: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tc>
                  <a:txBody>
                    <a:bodyPr/>
                    <a:lstStyle/>
                    <a:p>
                      <a:pPr algn="r" fontAlgn="ct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2956557999"/>
                  </a:ext>
                </a:extLst>
              </a:tr>
              <a:tr h="270559">
                <a:tc>
                  <a:txBody>
                    <a:bodyPr/>
                    <a:lstStyle/>
                    <a:p>
                      <a:pPr algn="l" fontAlgn="t"/>
                      <a:r>
                        <a:rPr lang="en-US" sz="1400" b="1" i="0" u="none" strike="noStrike" dirty="0">
                          <a:solidFill>
                            <a:srgbClr val="000000"/>
                          </a:solidFill>
                          <a:effectLst/>
                          <a:latin typeface="+mj-lt"/>
                        </a:rPr>
                        <a:t>Total</a:t>
                      </a:r>
                    </a:p>
                  </a:txBody>
                  <a:tcPr marL="9525" marR="9525" marT="9525" marB="0" anchor="b"/>
                </a:tc>
                <a:tc>
                  <a:txBody>
                    <a:bodyPr/>
                    <a:lstStyle/>
                    <a:p>
                      <a:pPr algn="r" fontAlgn="ctr"/>
                      <a:r>
                        <a:rPr lang="en-US" sz="1400" b="1" i="0" u="none" strike="noStrike" dirty="0" smtClean="0">
                          <a:solidFill>
                            <a:srgbClr val="FF0000"/>
                          </a:solidFill>
                          <a:effectLst/>
                          <a:latin typeface="+mj-lt"/>
                        </a:rPr>
                        <a:t>11</a:t>
                      </a:r>
                      <a:endParaRPr lang="en-US" sz="1400" b="1" i="0" u="none" strike="noStrike" dirty="0">
                        <a:solidFill>
                          <a:srgbClr val="FF0000"/>
                        </a:solidFill>
                        <a:effectLst/>
                        <a:latin typeface="+mj-lt"/>
                      </a:endParaRPr>
                    </a:p>
                  </a:txBody>
                  <a:tcPr marL="9525" marR="9525" marT="9525" marB="0" anchor="b"/>
                </a:tc>
                <a:tc>
                  <a:txBody>
                    <a:bodyPr/>
                    <a:lstStyle/>
                    <a:p>
                      <a:pPr algn="r" fontAlgn="ctr"/>
                      <a:r>
                        <a:rPr lang="en-US" sz="1400" b="1" i="0" u="none" strike="noStrike" dirty="0" smtClean="0">
                          <a:solidFill>
                            <a:srgbClr val="000000"/>
                          </a:solidFill>
                          <a:effectLst/>
                          <a:latin typeface="+mj-lt"/>
                        </a:rPr>
                        <a:t>1</a:t>
                      </a:r>
                      <a:r>
                        <a:rPr lang="en-US" sz="1400" b="1" i="0" u="none" strike="noStrike" dirty="0" smtClean="0">
                          <a:solidFill>
                            <a:srgbClr val="FF0000"/>
                          </a:solidFill>
                          <a:effectLst/>
                          <a:latin typeface="+mj-lt"/>
                        </a:rPr>
                        <a:t>6</a:t>
                      </a:r>
                      <a:endParaRPr lang="en-US" sz="1400" b="1" i="0" u="none" strike="noStrike" dirty="0">
                        <a:solidFill>
                          <a:srgbClr val="FF0000"/>
                        </a:solidFill>
                        <a:effectLst/>
                        <a:latin typeface="+mj-lt"/>
                      </a:endParaRPr>
                    </a:p>
                  </a:txBody>
                  <a:tcPr marL="9525" marR="9525" marT="9525" marB="0" anchor="b"/>
                </a:tc>
                <a:tc>
                  <a:txBody>
                    <a:bodyPr/>
                    <a:lstStyle/>
                    <a:p>
                      <a:pPr algn="r" fontAlgn="ctr"/>
                      <a:r>
                        <a:rPr lang="en-US" sz="1400" b="1" i="0" u="none" strike="noStrike" dirty="0" smtClean="0">
                          <a:solidFill>
                            <a:srgbClr val="000000"/>
                          </a:solidFill>
                          <a:effectLst/>
                          <a:latin typeface="+mj-lt"/>
                        </a:rPr>
                        <a:t>1</a:t>
                      </a:r>
                      <a:r>
                        <a:rPr lang="en-US" sz="1400" b="1" i="0" u="none" strike="noStrike" dirty="0" smtClean="0">
                          <a:solidFill>
                            <a:srgbClr val="FF0000"/>
                          </a:solidFill>
                          <a:effectLst/>
                          <a:latin typeface="+mj-lt"/>
                        </a:rPr>
                        <a:t>5</a:t>
                      </a:r>
                      <a:endParaRPr lang="en-US" sz="1400" b="1" i="0" u="none" strike="noStrike" dirty="0">
                        <a:solidFill>
                          <a:srgbClr val="FF0000"/>
                        </a:solidFill>
                        <a:effectLst/>
                        <a:latin typeface="+mj-lt"/>
                      </a:endParaRPr>
                    </a:p>
                  </a:txBody>
                  <a:tcPr marL="9525" marR="9525" marT="9525" marB="0" anchor="b"/>
                </a:tc>
                <a:tc>
                  <a:txBody>
                    <a:bodyPr/>
                    <a:lstStyle/>
                    <a:p>
                      <a:pPr algn="r" fontAlgn="ctr"/>
                      <a:r>
                        <a:rPr lang="en-US" sz="1400" b="1" i="0" u="none" strike="noStrike" dirty="0">
                          <a:solidFill>
                            <a:srgbClr val="000000"/>
                          </a:solidFill>
                          <a:effectLst/>
                          <a:latin typeface="+mj-lt"/>
                        </a:rPr>
                        <a:t>4</a:t>
                      </a:r>
                    </a:p>
                  </a:txBody>
                  <a:tcPr marL="9525" marR="9525" marT="9525" marB="0" anchor="b"/>
                </a:tc>
                <a:tc>
                  <a:txBody>
                    <a:bodyPr/>
                    <a:lstStyle/>
                    <a:p>
                      <a:pPr algn="r" fontAlgn="ctr"/>
                      <a:r>
                        <a:rPr lang="en-US" sz="1400" b="1" i="0" u="none" strike="noStrike" dirty="0" smtClean="0">
                          <a:solidFill>
                            <a:srgbClr val="FF0000"/>
                          </a:solidFill>
                          <a:effectLst/>
                          <a:latin typeface="+mj-lt"/>
                        </a:rPr>
                        <a:t>5</a:t>
                      </a:r>
                      <a:endParaRPr lang="en-US" sz="1400" b="1" i="0" u="none" strike="noStrike" dirty="0">
                        <a:solidFill>
                          <a:srgbClr val="FF0000"/>
                        </a:solidFill>
                        <a:effectLst/>
                        <a:latin typeface="+mj-lt"/>
                      </a:endParaRPr>
                    </a:p>
                  </a:txBody>
                  <a:tcPr marL="9525" marR="9525" marT="9525" marB="0" anchor="b"/>
                </a:tc>
                <a:extLst>
                  <a:ext uri="{0D108BD9-81ED-4DB2-BD59-A6C34878D82A}">
                    <a16:rowId xmlns="" xmlns:a16="http://schemas.microsoft.com/office/drawing/2014/main" val="4131991534"/>
                  </a:ext>
                </a:extLst>
              </a:tr>
              <a:tr h="529555">
                <a:tc>
                  <a:txBody>
                    <a:bodyPr/>
                    <a:lstStyle/>
                    <a:p>
                      <a:pPr algn="l" fontAlgn="t"/>
                      <a:r>
                        <a:rPr lang="en-US" sz="1400" b="1" u="none" strike="noStrike" dirty="0">
                          <a:effectLst/>
                          <a:latin typeface="+mj-lt"/>
                        </a:rPr>
                        <a:t>Meeting Duration</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smtClean="0">
                          <a:effectLst/>
                          <a:latin typeface="+mj-lt"/>
                        </a:rPr>
                        <a:t>2.</a:t>
                      </a:r>
                      <a:r>
                        <a:rPr lang="en-US" sz="1400" b="1" u="none" strike="noStrike" dirty="0" smtClean="0">
                          <a:solidFill>
                            <a:srgbClr val="FF0000"/>
                          </a:solidFill>
                          <a:effectLst/>
                          <a:latin typeface="+mj-lt"/>
                        </a:rPr>
                        <a:t>5</a:t>
                      </a:r>
                      <a:r>
                        <a:rPr lang="en-US" sz="1400" b="1" u="none" strike="noStrike" dirty="0">
                          <a:effectLst/>
                          <a:latin typeface="+mj-lt"/>
                        </a:rPr>
                        <a:t> </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a:effectLst/>
                          <a:latin typeface="+mj-lt"/>
                        </a:rPr>
                        <a:t>1.5</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i="0" u="none" strike="noStrike" dirty="0">
                          <a:solidFill>
                            <a:srgbClr val="000000"/>
                          </a:solidFill>
                          <a:effectLst/>
                          <a:latin typeface="+mj-lt"/>
                        </a:rPr>
                        <a:t>.5</a:t>
                      </a:r>
                    </a:p>
                  </a:txBody>
                  <a:tcPr marL="9525" marR="9525" marT="9525" marB="0" anchor="b"/>
                </a:tc>
                <a:tc>
                  <a:txBody>
                    <a:bodyPr/>
                    <a:lstStyle/>
                    <a:p>
                      <a:pPr algn="r" fontAlgn="b"/>
                      <a:r>
                        <a:rPr lang="en-US" sz="1400" b="1" u="none" strike="noStrike" dirty="0">
                          <a:effectLst/>
                          <a:latin typeface="+mj-lt"/>
                        </a:rPr>
                        <a:t>3.5</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u="none" strike="noStrike" dirty="0">
                          <a:effectLst/>
                          <a:latin typeface="+mj-lt"/>
                        </a:rPr>
                        <a:t>.5</a:t>
                      </a:r>
                      <a:endParaRPr lang="en-US" sz="1400" b="1" i="0" u="none" strike="noStrike" dirty="0">
                        <a:solidFill>
                          <a:srgbClr val="000000"/>
                        </a:solidFill>
                        <a:effectLst/>
                        <a:latin typeface="+mj-lt"/>
                      </a:endParaRPr>
                    </a:p>
                  </a:txBody>
                  <a:tcPr marL="9525" marR="9525" marT="9525" marB="0" anchor="b"/>
                </a:tc>
                <a:extLst>
                  <a:ext uri="{0D108BD9-81ED-4DB2-BD59-A6C34878D82A}">
                    <a16:rowId xmlns="" xmlns:a16="http://schemas.microsoft.com/office/drawing/2014/main" val="1489301403"/>
                  </a:ext>
                </a:extLst>
              </a:tr>
              <a:tr h="529555">
                <a:tc>
                  <a:txBody>
                    <a:bodyPr/>
                    <a:lstStyle/>
                    <a:p>
                      <a:pPr algn="l" fontAlgn="t"/>
                      <a:r>
                        <a:rPr lang="en-US" sz="1400" b="1" u="none" strike="noStrike">
                          <a:effectLst/>
                          <a:latin typeface="+mj-lt"/>
                        </a:rPr>
                        <a:t>Agency Diversity</a:t>
                      </a:r>
                      <a:endParaRPr lang="en-US" sz="1400" b="1" i="0" u="none" strike="noStrike">
                        <a:solidFill>
                          <a:srgbClr val="000000"/>
                        </a:solidFill>
                        <a:effectLst/>
                        <a:latin typeface="+mj-lt"/>
                      </a:endParaRPr>
                    </a:p>
                  </a:txBody>
                  <a:tcPr marL="9525" marR="9525" marT="9525" marB="0" anchor="b"/>
                </a:tc>
                <a:tc>
                  <a:txBody>
                    <a:bodyPr/>
                    <a:lstStyle/>
                    <a:p>
                      <a:pPr algn="r" fontAlgn="b"/>
                      <a:r>
                        <a:rPr lang="en-US" sz="1400" b="1" i="0" u="none" strike="noStrike" dirty="0">
                          <a:solidFill>
                            <a:srgbClr val="000000"/>
                          </a:solidFill>
                          <a:effectLst/>
                          <a:latin typeface="+mj-lt"/>
                        </a:rPr>
                        <a:t>5</a:t>
                      </a:r>
                    </a:p>
                  </a:txBody>
                  <a:tcPr marL="9525" marR="9525" marT="9525" marB="0" anchor="b"/>
                </a:tc>
                <a:tc>
                  <a:txBody>
                    <a:bodyPr/>
                    <a:lstStyle/>
                    <a:p>
                      <a:pPr algn="r" fontAlgn="b"/>
                      <a:r>
                        <a:rPr lang="en-US" sz="1400" b="1" u="none" strike="noStrike" dirty="0">
                          <a:effectLst/>
                          <a:latin typeface="+mj-lt"/>
                        </a:rPr>
                        <a:t>5</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i="0" u="none" strike="noStrike" dirty="0">
                          <a:solidFill>
                            <a:srgbClr val="000000"/>
                          </a:solidFill>
                          <a:effectLst/>
                          <a:latin typeface="+mj-lt"/>
                        </a:rPr>
                        <a:t>6</a:t>
                      </a:r>
                    </a:p>
                  </a:txBody>
                  <a:tcPr marL="9525" marR="9525" marT="9525" marB="0" anchor="b"/>
                </a:tc>
                <a:tc>
                  <a:txBody>
                    <a:bodyPr/>
                    <a:lstStyle/>
                    <a:p>
                      <a:pPr algn="r" fontAlgn="b"/>
                      <a:r>
                        <a:rPr lang="en-US" sz="1400" b="1" u="none" strike="noStrike" dirty="0">
                          <a:effectLst/>
                          <a:latin typeface="+mj-lt"/>
                        </a:rPr>
                        <a:t>3</a:t>
                      </a:r>
                      <a:endParaRPr lang="en-US" sz="1400" b="1" i="0" u="none" strike="noStrike" dirty="0">
                        <a:solidFill>
                          <a:srgbClr val="000000"/>
                        </a:solidFill>
                        <a:effectLst/>
                        <a:latin typeface="+mj-lt"/>
                      </a:endParaRPr>
                    </a:p>
                  </a:txBody>
                  <a:tcPr marL="9525" marR="9525" marT="9525" marB="0" anchor="b"/>
                </a:tc>
                <a:tc>
                  <a:txBody>
                    <a:bodyPr/>
                    <a:lstStyle/>
                    <a:p>
                      <a:pPr algn="r" fontAlgn="b"/>
                      <a:r>
                        <a:rPr lang="en-US" sz="1400" b="1" i="0" u="none" strike="noStrike" dirty="0">
                          <a:solidFill>
                            <a:srgbClr val="000000"/>
                          </a:solidFill>
                          <a:effectLst/>
                          <a:latin typeface="+mj-lt"/>
                        </a:rPr>
                        <a:t>5</a:t>
                      </a:r>
                    </a:p>
                  </a:txBody>
                  <a:tcPr marL="9525" marR="9525" marT="9525" marB="0" anchor="b"/>
                </a:tc>
                <a:extLst>
                  <a:ext uri="{0D108BD9-81ED-4DB2-BD59-A6C34878D82A}">
                    <a16:rowId xmlns="" xmlns:a16="http://schemas.microsoft.com/office/drawing/2014/main" val="1212197286"/>
                  </a:ext>
                </a:extLst>
              </a:tr>
            </a:tbl>
          </a:graphicData>
        </a:graphic>
      </p:graphicFrame>
    </p:spTree>
    <p:extLst>
      <p:ext uri="{BB962C8B-B14F-4D97-AF65-F5344CB8AC3E}">
        <p14:creationId xmlns:p14="http://schemas.microsoft.com/office/powerpoint/2010/main" val="15591687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Approved Project Status </a:t>
            </a:r>
            <a:endParaRPr lang="en-US" dirty="0"/>
          </a:p>
        </p:txBody>
      </p:sp>
      <p:graphicFrame>
        <p:nvGraphicFramePr>
          <p:cNvPr id="2" name="Objet 1"/>
          <p:cNvGraphicFramePr>
            <a:graphicFrameLocks noChangeAspect="1"/>
          </p:cNvGraphicFramePr>
          <p:nvPr>
            <p:extLst>
              <p:ext uri="{D42A27DB-BD31-4B8C-83A1-F6EECF244321}">
                <p14:modId xmlns:p14="http://schemas.microsoft.com/office/powerpoint/2010/main" val="2477741162"/>
              </p:ext>
            </p:extLst>
          </p:nvPr>
        </p:nvGraphicFramePr>
        <p:xfrm>
          <a:off x="212725" y="1009650"/>
          <a:ext cx="8710613" cy="4133850"/>
        </p:xfrm>
        <a:graphic>
          <a:graphicData uri="http://schemas.openxmlformats.org/presentationml/2006/ole">
            <mc:AlternateContent xmlns:mc="http://schemas.openxmlformats.org/markup-compatibility/2006">
              <mc:Choice xmlns:v="urn:schemas-microsoft-com:vml" Requires="v">
                <p:oleObj spid="_x0000_s2057" name="Worksheet" r:id="rId4" imgW="8201074" imgH="4210154" progId="Excel.Sheet.12">
                  <p:embed/>
                </p:oleObj>
              </mc:Choice>
              <mc:Fallback>
                <p:oleObj name="Worksheet" r:id="rId4" imgW="8201074" imgH="4210154" progId="Excel.Sheet.12">
                  <p:embed/>
                  <p:pic>
                    <p:nvPicPr>
                      <p:cNvPr id="0" name=""/>
                      <p:cNvPicPr>
                        <a:picLocks noChangeAspect="1" noChangeArrowheads="1"/>
                      </p:cNvPicPr>
                      <p:nvPr/>
                    </p:nvPicPr>
                    <p:blipFill>
                      <a:blip r:embed="rId5"/>
                      <a:srcRect/>
                      <a:stretch>
                        <a:fillRect/>
                      </a:stretch>
                    </p:blipFill>
                    <p:spPr bwMode="auto">
                      <a:xfrm>
                        <a:off x="212725" y="1009650"/>
                        <a:ext cx="8710613" cy="4133850"/>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4222920988"/>
      </p:ext>
    </p:extLst>
  </p:cSld>
  <p:clrMapOvr>
    <a:masterClrMapping/>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AutoShape 3"/>
          <p:cNvSpPr>
            <a:spLocks/>
          </p:cNvSpPr>
          <p:nvPr/>
        </p:nvSpPr>
        <p:spPr bwMode="auto">
          <a:xfrm>
            <a:off x="998530" y="126170"/>
            <a:ext cx="764440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Resource Issues for Approved Projects</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895255226"/>
              </p:ext>
            </p:extLst>
          </p:nvPr>
        </p:nvGraphicFramePr>
        <p:xfrm>
          <a:off x="385855" y="1157296"/>
          <a:ext cx="8372290" cy="3500664"/>
        </p:xfrm>
        <a:graphic>
          <a:graphicData uri="http://schemas.openxmlformats.org/drawingml/2006/table">
            <a:tbl>
              <a:tblPr>
                <a:tableStyleId>{5C22544A-7EE6-4342-B048-85BDC9FD1C3A}</a:tableStyleId>
              </a:tblPr>
              <a:tblGrid>
                <a:gridCol w="982587"/>
                <a:gridCol w="649644"/>
                <a:gridCol w="1615990"/>
                <a:gridCol w="1680955"/>
                <a:gridCol w="1209962"/>
                <a:gridCol w="2233152"/>
              </a:tblGrid>
              <a:tr h="752363">
                <a:tc>
                  <a:txBody>
                    <a:bodyPr/>
                    <a:lstStyle/>
                    <a:p>
                      <a:pPr algn="ctr" fontAlgn="t"/>
                      <a:r>
                        <a:rPr lang="en-US" sz="1200" b="1" u="none" strike="noStrike" dirty="0">
                          <a:effectLst/>
                        </a:rPr>
                        <a:t>Area and WG name</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CCSDS Ref </a:t>
                      </a:r>
                      <a:r>
                        <a:rPr lang="en-US" sz="1200" b="1" u="none" strike="noStrike" dirty="0" err="1">
                          <a:effectLst/>
                        </a:rPr>
                        <a:t>Nr</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Document Title</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Target Publication Date</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Missing Resources </a:t>
                      </a:r>
                      <a:br>
                        <a:rPr lang="en-US" sz="1200" b="1" u="none" strike="noStrike" dirty="0">
                          <a:effectLst/>
                        </a:rPr>
                      </a:b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effectLst/>
                        </a:rPr>
                        <a:t>Comments</a:t>
                      </a:r>
                      <a:endParaRPr lang="en-US" sz="1200" b="1" i="0" u="none" strike="noStrike" dirty="0">
                        <a:solidFill>
                          <a:srgbClr val="000000"/>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1897582">
                <a:tc>
                  <a:txBody>
                    <a:bodyPr/>
                    <a:lstStyle/>
                    <a:p>
                      <a:pPr algn="l" fontAlgn="t"/>
                      <a:r>
                        <a:rPr lang="en-US" sz="1200" u="none" strike="noStrike" dirty="0">
                          <a:solidFill>
                            <a:schemeClr val="bg1"/>
                          </a:solidFill>
                          <a:effectLst/>
                        </a:rPr>
                        <a:t>MOIMS NAV</a:t>
                      </a:r>
                      <a:endParaRPr lang="en-US"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uk-UA" sz="1200" u="none" strike="noStrike" dirty="0">
                          <a:solidFill>
                            <a:schemeClr val="bg1"/>
                          </a:solidFill>
                          <a:effectLst/>
                        </a:rPr>
                        <a:t>510</a:t>
                      </a:r>
                      <a:endParaRPr lang="uk-UA"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US" sz="1200" u="none" strike="noStrike" dirty="0">
                          <a:solidFill>
                            <a:schemeClr val="bg1"/>
                          </a:solidFill>
                          <a:effectLst/>
                        </a:rPr>
                        <a:t>Navigation Hardware </a:t>
                      </a:r>
                      <a:r>
                        <a:rPr lang="en-US" sz="1200" u="none" strike="noStrike" dirty="0" smtClean="0">
                          <a:solidFill>
                            <a:schemeClr val="bg1"/>
                          </a:solidFill>
                          <a:effectLst/>
                        </a:rPr>
                        <a:t>Message (Blue Book</a:t>
                      </a:r>
                      <a:r>
                        <a:rPr lang="en-US" sz="1200" u="none" strike="noStrike" baseline="0" dirty="0" smtClean="0">
                          <a:solidFill>
                            <a:schemeClr val="bg1"/>
                          </a:solidFill>
                          <a:effectLst/>
                        </a:rPr>
                        <a:t> Track)</a:t>
                      </a:r>
                      <a:endParaRPr lang="en-US"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r" fontAlgn="t"/>
                      <a:r>
                        <a:rPr lang="de-DE" sz="1200" u="none" strike="noStrike" dirty="0">
                          <a:solidFill>
                            <a:schemeClr val="bg1"/>
                          </a:solidFill>
                          <a:effectLst/>
                        </a:rPr>
                        <a:t>30-May-2018</a:t>
                      </a:r>
                      <a:endParaRPr lang="de-DE"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Prototype #2</a:t>
                      </a:r>
                      <a:endParaRPr lang="en-US"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t"/>
                      <a:r>
                        <a:rPr lang="en-US" sz="1200" u="none" strike="noStrike" dirty="0">
                          <a:solidFill>
                            <a:schemeClr val="bg1"/>
                          </a:solidFill>
                          <a:effectLst/>
                        </a:rPr>
                        <a:t>The "Target Publication Date" is the date in the </a:t>
                      </a:r>
                      <a:r>
                        <a:rPr lang="en-US" sz="1200" u="none" strike="noStrike" dirty="0" smtClean="0">
                          <a:solidFill>
                            <a:schemeClr val="bg1"/>
                          </a:solidFill>
                          <a:effectLst/>
                        </a:rPr>
                        <a:t>CCSDS Framework</a:t>
                      </a:r>
                      <a:r>
                        <a:rPr lang="en-US" sz="1200" u="none" strike="noStrike" dirty="0">
                          <a:solidFill>
                            <a:schemeClr val="bg1"/>
                          </a:solidFill>
                          <a:effectLst/>
                        </a:rPr>
                        <a:t>, however, this book has been </a:t>
                      </a:r>
                      <a:r>
                        <a:rPr lang="en-US" sz="1200" u="none" strike="noStrike" dirty="0" smtClean="0">
                          <a:solidFill>
                            <a:schemeClr val="bg1"/>
                          </a:solidFill>
                          <a:effectLst/>
                        </a:rPr>
                        <a:t>on hold </a:t>
                      </a:r>
                      <a:r>
                        <a:rPr lang="en-US" sz="1200" u="none" strike="noStrike" dirty="0">
                          <a:solidFill>
                            <a:schemeClr val="bg1"/>
                          </a:solidFill>
                          <a:effectLst/>
                        </a:rPr>
                        <a:t>for </a:t>
                      </a:r>
                      <a:r>
                        <a:rPr lang="en-US" sz="1200" u="none" strike="noStrike" dirty="0" smtClean="0">
                          <a:solidFill>
                            <a:schemeClr val="bg1"/>
                          </a:solidFill>
                          <a:effectLst/>
                        </a:rPr>
                        <a:t>about one </a:t>
                      </a:r>
                      <a:r>
                        <a:rPr lang="en-US" sz="1200" u="none" strike="noStrike" dirty="0">
                          <a:solidFill>
                            <a:schemeClr val="bg1"/>
                          </a:solidFill>
                          <a:effectLst/>
                        </a:rPr>
                        <a:t>year. </a:t>
                      </a:r>
                      <a:r>
                        <a:rPr lang="en-US" sz="1200" u="none" strike="noStrike" dirty="0" smtClean="0">
                          <a:solidFill>
                            <a:schemeClr val="bg1"/>
                          </a:solidFill>
                          <a:effectLst/>
                        </a:rPr>
                        <a:t>Possible options being</a:t>
                      </a:r>
                      <a:r>
                        <a:rPr lang="en-US" sz="1200" u="none" strike="noStrike" baseline="0" dirty="0" smtClean="0">
                          <a:solidFill>
                            <a:schemeClr val="bg1"/>
                          </a:solidFill>
                          <a:effectLst/>
                        </a:rPr>
                        <a:t> considered for going forward:  </a:t>
                      </a:r>
                    </a:p>
                    <a:p>
                      <a:pPr algn="l" fontAlgn="t"/>
                      <a:endParaRPr lang="en-US" sz="1200" u="none" strike="noStrike" baseline="0" dirty="0" smtClean="0">
                        <a:solidFill>
                          <a:schemeClr val="bg1"/>
                        </a:solidFill>
                        <a:effectLst/>
                      </a:endParaRPr>
                    </a:p>
                    <a:p>
                      <a:pPr marL="0" marR="0" indent="0" algn="l" defTabSz="914400" rtl="0" eaLnBrk="1" fontAlgn="t" latinLnBrk="0" hangingPunct="1">
                        <a:lnSpc>
                          <a:spcPct val="100000"/>
                        </a:lnSpc>
                        <a:spcBef>
                          <a:spcPts val="0"/>
                        </a:spcBef>
                        <a:spcAft>
                          <a:spcPts val="0"/>
                        </a:spcAft>
                        <a:buClrTx/>
                        <a:buSzTx/>
                        <a:buFontTx/>
                        <a:buNone/>
                        <a:tabLst/>
                        <a:defRPr/>
                      </a:pPr>
                      <a:r>
                        <a:rPr lang="en-US" sz="1200" u="none" strike="noStrike" dirty="0" smtClean="0">
                          <a:solidFill>
                            <a:schemeClr val="bg1"/>
                          </a:solidFill>
                          <a:effectLst/>
                        </a:rPr>
                        <a:t>1. Capturing the desired</a:t>
                      </a:r>
                      <a:r>
                        <a:rPr lang="en-US" sz="1200" u="none" strike="noStrike" baseline="0" dirty="0" smtClean="0">
                          <a:solidFill>
                            <a:schemeClr val="bg1"/>
                          </a:solidFill>
                          <a:effectLst/>
                        </a:rPr>
                        <a:t> technical content in a different manner</a:t>
                      </a:r>
                    </a:p>
                    <a:p>
                      <a:pPr algn="l" fontAlgn="t"/>
                      <a:r>
                        <a:rPr lang="en-US" sz="1200" u="none" strike="noStrike" dirty="0" smtClean="0">
                          <a:solidFill>
                            <a:schemeClr val="bg1"/>
                          </a:solidFill>
                          <a:effectLst/>
                        </a:rPr>
                        <a:t>2. Orange Book </a:t>
                      </a:r>
                      <a:r>
                        <a:rPr lang="en-US" sz="1200" u="none" strike="noStrike" baseline="0" dirty="0" smtClean="0">
                          <a:solidFill>
                            <a:schemeClr val="bg1"/>
                          </a:solidFill>
                          <a:effectLst/>
                        </a:rPr>
                        <a:t>(t</a:t>
                      </a:r>
                      <a:r>
                        <a:rPr lang="en-US" sz="1200" u="none" strike="noStrike" dirty="0" smtClean="0">
                          <a:solidFill>
                            <a:schemeClr val="bg1"/>
                          </a:solidFill>
                          <a:effectLst/>
                        </a:rPr>
                        <a:t>here does not appear to be much interest outside NASA in the Navigation WG)</a:t>
                      </a:r>
                    </a:p>
                    <a:p>
                      <a:pPr algn="l" fontAlgn="t"/>
                      <a:r>
                        <a:rPr lang="en-US" sz="1200" u="none" strike="noStrike" dirty="0" smtClean="0">
                          <a:solidFill>
                            <a:schemeClr val="bg1"/>
                          </a:solidFill>
                          <a:effectLst/>
                        </a:rPr>
                        <a:t>3. Cancellation</a:t>
                      </a:r>
                      <a:r>
                        <a:rPr lang="en-US" sz="1200" u="none" strike="noStrike" baseline="0" dirty="0" smtClean="0">
                          <a:solidFill>
                            <a:schemeClr val="bg1"/>
                          </a:solidFill>
                          <a:effectLst/>
                        </a:rPr>
                        <a:t> </a:t>
                      </a:r>
                      <a:endParaRPr lang="en-US" sz="1200" b="1" i="0" u="none" strike="noStrike" dirty="0">
                        <a:solidFill>
                          <a:schemeClr val="bg1"/>
                        </a:solidFill>
                        <a:effectLst/>
                        <a:latin typeface="Calibri" charset="0"/>
                      </a:endParaRPr>
                    </a:p>
                  </a:txBody>
                  <a:tcPr marL="5101" marR="5101" marT="5101"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bl>
          </a:graphicData>
        </a:graphic>
      </p:graphicFrame>
    </p:spTree>
    <p:extLst>
      <p:ext uri="{BB962C8B-B14F-4D97-AF65-F5344CB8AC3E}">
        <p14:creationId xmlns:p14="http://schemas.microsoft.com/office/powerpoint/2010/main" val="22034798"/>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MOIMS </a:t>
            </a:r>
            <a:r>
              <a:rPr lang="en-US" sz="2800" b="1" dirty="0" smtClean="0"/>
              <a:t>Upcoming New Work Items</a:t>
            </a:r>
          </a:p>
        </p:txBody>
      </p:sp>
      <p:graphicFrame>
        <p:nvGraphicFramePr>
          <p:cNvPr id="7" name="Table 6"/>
          <p:cNvGraphicFramePr>
            <a:graphicFrameLocks noGrp="1"/>
          </p:cNvGraphicFramePr>
          <p:nvPr>
            <p:extLst>
              <p:ext uri="{D42A27DB-BD31-4B8C-83A1-F6EECF244321}">
                <p14:modId xmlns:p14="http://schemas.microsoft.com/office/powerpoint/2010/main" val="2557346832"/>
              </p:ext>
            </p:extLst>
          </p:nvPr>
        </p:nvGraphicFramePr>
        <p:xfrm>
          <a:off x="232235" y="3692566"/>
          <a:ext cx="8623274" cy="1771899"/>
        </p:xfrm>
        <a:graphic>
          <a:graphicData uri="http://schemas.openxmlformats.org/drawingml/2006/table">
            <a:tbl>
              <a:tblPr>
                <a:tableStyleId>{5C22544A-7EE6-4342-B048-85BDC9FD1C3A}</a:tableStyleId>
              </a:tblPr>
              <a:tblGrid>
                <a:gridCol w="794702"/>
                <a:gridCol w="794702"/>
                <a:gridCol w="930549"/>
                <a:gridCol w="1005264"/>
                <a:gridCol w="584118"/>
                <a:gridCol w="586666"/>
                <a:gridCol w="794702"/>
                <a:gridCol w="787910"/>
                <a:gridCol w="864717"/>
                <a:gridCol w="1479944"/>
              </a:tblGrid>
              <a:tr h="860069">
                <a:tc>
                  <a:txBody>
                    <a:bodyPr/>
                    <a:lstStyle/>
                    <a:p>
                      <a:pPr algn="ctr" fontAlgn="t"/>
                      <a:r>
                        <a:rPr lang="en-US" sz="1200" b="1" u="none" strike="noStrike" dirty="0">
                          <a:solidFill>
                            <a:schemeClr val="tx1"/>
                          </a:solidFill>
                          <a:effectLst/>
                        </a:rPr>
                        <a:t>Area and WG name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CCSDS Ref </a:t>
                      </a:r>
                      <a:r>
                        <a:rPr lang="en-US" sz="1200" b="1" u="none" strike="noStrike" dirty="0" err="1">
                          <a:solidFill>
                            <a:schemeClr val="tx1"/>
                          </a:solidFill>
                          <a:effectLst/>
                        </a:rPr>
                        <a:t>Nr</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Document Title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Target Start / Publication Date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fontAlgn="t"/>
                      <a:r>
                        <a:rPr lang="en-US" sz="1150" b="1" u="none" strike="noStrike" dirty="0">
                          <a:solidFill>
                            <a:schemeClr val="tx1"/>
                          </a:solidFill>
                          <a:effectLst/>
                        </a:rPr>
                        <a:t>Resources Needed (total, Editor, Proto 1, Proto 2)</a:t>
                      </a:r>
                      <a:br>
                        <a:rPr lang="en-US" sz="1150" b="1" u="none" strike="noStrike" dirty="0">
                          <a:solidFill>
                            <a:schemeClr val="tx1"/>
                          </a:solidFill>
                          <a:effectLst/>
                        </a:rPr>
                      </a:br>
                      <a:endParaRPr lang="en-US" sz="1150" b="1" u="none" strike="noStrike" dirty="0" smtClean="0">
                        <a:solidFill>
                          <a:schemeClr val="tx1"/>
                        </a:solidFill>
                        <a:effectLst/>
                      </a:endParaRPr>
                    </a:p>
                    <a:p>
                      <a:pPr algn="ctr" fontAlgn="t"/>
                      <a:endParaRPr lang="en-US" sz="1150" b="1" i="0" u="none" strike="noStrike" dirty="0" smtClean="0">
                        <a:solidFill>
                          <a:schemeClr val="tx1"/>
                        </a:solidFill>
                        <a:effectLst/>
                        <a:latin typeface="Calibri" charset="0"/>
                      </a:endParaRPr>
                    </a:p>
                    <a:p>
                      <a:pPr algn="ctr" fontAlgn="t"/>
                      <a:r>
                        <a:rPr lang="en-US" sz="1150" b="1" i="0" u="none" strike="noStrike" dirty="0" smtClean="0">
                          <a:solidFill>
                            <a:schemeClr val="tx1"/>
                          </a:solidFill>
                          <a:effectLst/>
                          <a:latin typeface="Calibri" charset="0"/>
                        </a:rPr>
                        <a:t>                 TOTAL</a:t>
                      </a:r>
                      <a:r>
                        <a:rPr lang="en-US" sz="1150" b="1" i="0" u="none" strike="noStrike" baseline="0" dirty="0" smtClean="0">
                          <a:solidFill>
                            <a:schemeClr val="tx1"/>
                          </a:solidFill>
                          <a:effectLst/>
                          <a:latin typeface="Calibri" charset="0"/>
                        </a:rPr>
                        <a:t>           EDITOR          PROTO1       PROTO2</a:t>
                      </a:r>
                      <a:endParaRPr lang="en-US" sz="1150" b="1" i="0" u="none" strike="noStrike" dirty="0" smtClean="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u="none" strike="noStrike" dirty="0">
                          <a:solidFill>
                            <a:schemeClr val="tx1"/>
                          </a:solidFill>
                          <a:effectLst/>
                        </a:rPr>
                        <a:t>Comments</a:t>
                      </a:r>
                      <a:br>
                        <a:rPr lang="en-US" sz="1200" b="1" u="none" strike="noStrike" dirty="0">
                          <a:solidFill>
                            <a:schemeClr val="tx1"/>
                          </a:solidFill>
                          <a:effectLst/>
                        </a:rPr>
                      </a:br>
                      <a:r>
                        <a:rPr lang="en-US" sz="1200" b="1" u="none" strike="noStrike" dirty="0">
                          <a:solidFill>
                            <a:schemeClr val="tx1"/>
                          </a:solidFill>
                          <a:effectLst/>
                        </a:rPr>
                        <a:t>Rationale</a:t>
                      </a:r>
                      <a:br>
                        <a:rPr lang="en-US" sz="1200" b="1" u="none" strike="noStrike" dirty="0">
                          <a:solidFill>
                            <a:schemeClr val="tx1"/>
                          </a:solidFill>
                          <a:effectLst/>
                        </a:rPr>
                      </a:br>
                      <a:r>
                        <a:rPr lang="en-US" sz="1200" b="1" u="none" strike="noStrike" dirty="0">
                          <a:solidFill>
                            <a:schemeClr val="tx1"/>
                          </a:solidFill>
                          <a:effectLst/>
                        </a:rPr>
                        <a:t>What if not started?</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297">
                <a:tc rowSpan="3">
                  <a:txBody>
                    <a:bodyPr/>
                    <a:lstStyle/>
                    <a:p>
                      <a:pPr algn="ctr" fontAlgn="t"/>
                      <a:r>
                        <a:rPr lang="en-US" sz="1200" u="none" strike="noStrike" dirty="0">
                          <a:solidFill>
                            <a:schemeClr val="bg1"/>
                          </a:solidFill>
                          <a:effectLst/>
                        </a:rPr>
                        <a:t>MOIMS NAV</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bg-BG" sz="1200" u="none" strike="noStrike" dirty="0" err="1">
                          <a:solidFill>
                            <a:schemeClr val="bg1"/>
                          </a:solidFill>
                          <a:effectLst/>
                        </a:rPr>
                        <a:t>N</a:t>
                      </a:r>
                      <a:r>
                        <a:rPr lang="bg-BG" sz="1200" u="none" strike="noStrike" dirty="0">
                          <a:solidFill>
                            <a:schemeClr val="bg1"/>
                          </a:solidFill>
                          <a:effectLst/>
                        </a:rPr>
                        <a:t>/</a:t>
                      </a:r>
                      <a:r>
                        <a:rPr lang="bg-BG" sz="1200" u="none" strike="noStrike" dirty="0" err="1">
                          <a:solidFill>
                            <a:schemeClr val="bg1"/>
                          </a:solidFill>
                          <a:effectLst/>
                        </a:rPr>
                        <a:t>A</a:t>
                      </a:r>
                      <a:endParaRPr lang="bg-BG"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en-US" sz="1200" u="none" strike="noStrike" dirty="0">
                          <a:solidFill>
                            <a:schemeClr val="bg1"/>
                          </a:solidFill>
                          <a:effectLst/>
                        </a:rPr>
                        <a:t>Navigation Events Message</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ctr" fontAlgn="t"/>
                      <a:r>
                        <a:rPr lang="de-DE" sz="1200" u="none" strike="noStrike" dirty="0">
                          <a:solidFill>
                            <a:schemeClr val="bg1"/>
                          </a:solidFill>
                          <a:effectLst/>
                        </a:rPr>
                        <a:t>1-Sep-17</a:t>
                      </a:r>
                      <a:endParaRPr lang="de-DE"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is-IS" sz="1200" u="none" strike="noStrike" dirty="0" smtClean="0">
                          <a:solidFill>
                            <a:schemeClr val="bg1"/>
                          </a:solidFill>
                          <a:effectLst/>
                        </a:rPr>
                        <a:t>2017</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rowSpan="3">
                  <a:txBody>
                    <a:bodyPr/>
                    <a:lstStyle/>
                    <a:p>
                      <a:pPr algn="l" fontAlgn="t"/>
                      <a:r>
                        <a:rPr lang="en-US" sz="1200" u="none" strike="noStrike" dirty="0">
                          <a:solidFill>
                            <a:schemeClr val="bg1"/>
                          </a:solidFill>
                          <a:effectLst/>
                        </a:rPr>
                        <a:t>The current need for standardized event descriptions will remain unfilled</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r>
              <a:tr h="3414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2018</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lang="en-US"/>
                    </a:p>
                  </a:txBody>
                  <a:tcPr/>
                </a:tc>
              </a:tr>
              <a:tr h="274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2019</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fi-FI" sz="1200" u="none" strike="noStrike" dirty="0">
                          <a:solidFill>
                            <a:schemeClr val="bg1"/>
                          </a:solidFill>
                          <a:effectLst/>
                        </a:rPr>
                        <a:t>18</a:t>
                      </a:r>
                      <a:endParaRPr lang="fi-FI"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t"/>
                      <a:r>
                        <a:rPr lang="en-US" sz="1200" u="none" strike="noStrike" dirty="0">
                          <a:solidFill>
                            <a:schemeClr val="bg1"/>
                          </a:solidFill>
                          <a:effectLst/>
                        </a:rPr>
                        <a:t>6</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vMerge="1">
                  <a:txBody>
                    <a:bodyPr/>
                    <a:lstStyle/>
                    <a:p>
                      <a:endParaRPr lang="en-US"/>
                    </a:p>
                  </a:txBody>
                  <a:tcPr/>
                </a:tc>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3318216"/>
              </p:ext>
            </p:extLst>
          </p:nvPr>
        </p:nvGraphicFramePr>
        <p:xfrm>
          <a:off x="232235" y="812564"/>
          <a:ext cx="8623274" cy="2693246"/>
        </p:xfrm>
        <a:graphic>
          <a:graphicData uri="http://schemas.openxmlformats.org/drawingml/2006/table">
            <a:tbl>
              <a:tblPr>
                <a:tableStyleId>{5C22544A-7EE6-4342-B048-85BDC9FD1C3A}</a:tableStyleId>
              </a:tblPr>
              <a:tblGrid>
                <a:gridCol w="794702"/>
                <a:gridCol w="794702"/>
                <a:gridCol w="930549"/>
                <a:gridCol w="1005264"/>
                <a:gridCol w="584118"/>
                <a:gridCol w="586666"/>
                <a:gridCol w="794702"/>
                <a:gridCol w="787910"/>
                <a:gridCol w="864717"/>
                <a:gridCol w="1479944"/>
              </a:tblGrid>
              <a:tr h="860069">
                <a:tc>
                  <a:txBody>
                    <a:bodyPr/>
                    <a:lstStyle/>
                    <a:p>
                      <a:pPr algn="ctr" fontAlgn="t"/>
                      <a:r>
                        <a:rPr lang="en-US" sz="1200" b="1" u="none" strike="noStrike" dirty="0">
                          <a:solidFill>
                            <a:schemeClr val="tx1"/>
                          </a:solidFill>
                          <a:effectLst/>
                        </a:rPr>
                        <a:t>Area and WG name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CCSDS Ref </a:t>
                      </a:r>
                      <a:r>
                        <a:rPr lang="en-US" sz="1200" b="1" u="none" strike="noStrike" dirty="0" err="1">
                          <a:solidFill>
                            <a:schemeClr val="tx1"/>
                          </a:solidFill>
                          <a:effectLst/>
                        </a:rPr>
                        <a:t>Nr</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Document Title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t"/>
                      <a:r>
                        <a:rPr lang="en-US" sz="1200" b="1" u="none" strike="noStrike" dirty="0">
                          <a:solidFill>
                            <a:schemeClr val="tx1"/>
                          </a:solidFill>
                          <a:effectLst/>
                        </a:rPr>
                        <a:t>Target Start / Publication Date</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5">
                  <a:txBody>
                    <a:bodyPr/>
                    <a:lstStyle/>
                    <a:p>
                      <a:pPr algn="ctr" fontAlgn="t"/>
                      <a:r>
                        <a:rPr lang="en-US" sz="1150" b="1" u="none" strike="noStrike" dirty="0">
                          <a:solidFill>
                            <a:schemeClr val="tx1"/>
                          </a:solidFill>
                          <a:effectLst/>
                        </a:rPr>
                        <a:t>Resources Needed (total, Editor, Proto 1, Proto 2)</a:t>
                      </a:r>
                      <a:br>
                        <a:rPr lang="en-US" sz="1150" b="1" u="none" strike="noStrike" dirty="0">
                          <a:solidFill>
                            <a:schemeClr val="tx1"/>
                          </a:solidFill>
                          <a:effectLst/>
                        </a:rPr>
                      </a:br>
                      <a:endParaRPr lang="en-US" sz="1150" b="1" u="none" strike="noStrike" dirty="0" smtClean="0">
                        <a:solidFill>
                          <a:schemeClr val="tx1"/>
                        </a:solidFill>
                        <a:effectLst/>
                      </a:endParaRPr>
                    </a:p>
                    <a:p>
                      <a:pPr algn="ctr" fontAlgn="t"/>
                      <a:endParaRPr lang="en-US" sz="1150" b="1" i="0" u="none" strike="noStrike" dirty="0" smtClean="0">
                        <a:solidFill>
                          <a:schemeClr val="tx1"/>
                        </a:solidFill>
                        <a:effectLst/>
                        <a:latin typeface="Calibri" charset="0"/>
                      </a:endParaRPr>
                    </a:p>
                    <a:p>
                      <a:pPr algn="ctr" fontAlgn="t"/>
                      <a:r>
                        <a:rPr lang="en-US" sz="1150" b="1" i="0" u="none" strike="noStrike" dirty="0" smtClean="0">
                          <a:solidFill>
                            <a:schemeClr val="tx1"/>
                          </a:solidFill>
                          <a:effectLst/>
                          <a:latin typeface="Calibri" charset="0"/>
                        </a:rPr>
                        <a:t>                 TOTAL</a:t>
                      </a:r>
                      <a:r>
                        <a:rPr lang="en-US" sz="1150" b="1" i="0" u="none" strike="noStrike" baseline="0" dirty="0" smtClean="0">
                          <a:solidFill>
                            <a:schemeClr val="tx1"/>
                          </a:solidFill>
                          <a:effectLst/>
                          <a:latin typeface="Calibri" charset="0"/>
                        </a:rPr>
                        <a:t>           EDITOR          PROTO1       PROTO2</a:t>
                      </a:r>
                      <a:endParaRPr lang="en-US" sz="1150" b="1" i="0" u="none" strike="noStrike" dirty="0" smtClean="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t"/>
                      <a:r>
                        <a:rPr lang="en-US" sz="1200" b="1" u="none" strike="noStrike" dirty="0">
                          <a:solidFill>
                            <a:schemeClr val="tx1"/>
                          </a:solidFill>
                          <a:effectLst/>
                        </a:rPr>
                        <a:t>Comments</a:t>
                      </a:r>
                      <a:br>
                        <a:rPr lang="en-US" sz="1200" b="1" u="none" strike="noStrike" dirty="0">
                          <a:solidFill>
                            <a:schemeClr val="tx1"/>
                          </a:solidFill>
                          <a:effectLst/>
                        </a:rPr>
                      </a:br>
                      <a:r>
                        <a:rPr lang="en-US" sz="1200" b="1" u="none" strike="noStrike" dirty="0">
                          <a:solidFill>
                            <a:schemeClr val="tx1"/>
                          </a:solidFill>
                          <a:effectLst/>
                        </a:rPr>
                        <a:t>Rationale</a:t>
                      </a:r>
                      <a:br>
                        <a:rPr lang="en-US" sz="1200" b="1" u="none" strike="noStrike" dirty="0">
                          <a:solidFill>
                            <a:schemeClr val="tx1"/>
                          </a:solidFill>
                          <a:effectLst/>
                        </a:rPr>
                      </a:br>
                      <a:r>
                        <a:rPr lang="en-US" sz="1200" b="1" u="none" strike="noStrike" dirty="0">
                          <a:solidFill>
                            <a:schemeClr val="tx1"/>
                          </a:solidFill>
                          <a:effectLst/>
                        </a:rPr>
                        <a:t>What if not started?</a:t>
                      </a:r>
                      <a:endParaRPr lang="en-US" sz="1200" b="1" i="0" u="none" strike="noStrike" dirty="0">
                        <a:solidFill>
                          <a:schemeClr val="tx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r h="296297">
                <a:tc rowSpan="3">
                  <a:txBody>
                    <a:bodyPr/>
                    <a:lstStyle/>
                    <a:p>
                      <a:pPr algn="ctr" fontAlgn="t"/>
                      <a:r>
                        <a:rPr lang="en-US" sz="1200" u="none" strike="noStrike" dirty="0">
                          <a:solidFill>
                            <a:schemeClr val="bg1"/>
                          </a:solidFill>
                          <a:effectLst/>
                        </a:rPr>
                        <a:t>MOIMS </a:t>
                      </a:r>
                      <a:r>
                        <a:rPr lang="en-US" sz="1200" u="none" strike="noStrike" dirty="0" smtClean="0">
                          <a:solidFill>
                            <a:schemeClr val="bg1"/>
                          </a:solidFill>
                          <a:effectLst/>
                        </a:rPr>
                        <a:t>DAI</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6xx.0</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Digital Archive Architecture Design Document</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algn="ctr" fontAlgn="t"/>
                      <a:r>
                        <a:rPr lang="en-US" sz="1200" b="0" i="0" u="none" strike="noStrike" dirty="0" smtClean="0">
                          <a:solidFill>
                            <a:srgbClr val="FFFFFF"/>
                          </a:solidFill>
                          <a:effectLst/>
                          <a:latin typeface="Arial" panose="020B0604020202020204" pitchFamily="34" charset="0"/>
                          <a:cs typeface="Arial" panose="020B0604020202020204" pitchFamily="34" charset="0"/>
                        </a:rPr>
                        <a:t>07/15/2017</a:t>
                      </a:r>
                      <a:br>
                        <a:rPr lang="en-US" sz="1200" b="0" i="0" u="none" strike="noStrike" dirty="0" smtClean="0">
                          <a:solidFill>
                            <a:srgbClr val="FFFFFF"/>
                          </a:solidFill>
                          <a:effectLst/>
                          <a:latin typeface="Arial" panose="020B0604020202020204" pitchFamily="34" charset="0"/>
                          <a:cs typeface="Arial" panose="020B0604020202020204" pitchFamily="34" charset="0"/>
                        </a:rPr>
                      </a:br>
                      <a:r>
                        <a:rPr lang="en-US" sz="1200" b="0" i="0" u="none" strike="noStrike" dirty="0" smtClean="0">
                          <a:solidFill>
                            <a:srgbClr val="FFFFFF"/>
                          </a:solidFill>
                          <a:effectLst/>
                          <a:latin typeface="Arial" panose="020B0604020202020204" pitchFamily="34" charset="0"/>
                          <a:cs typeface="Arial" panose="020B0604020202020204" pitchFamily="34" charset="0"/>
                        </a:rPr>
                        <a:t>09/25/2021</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is-IS" sz="1200" u="none" strike="noStrike" dirty="0" smtClean="0">
                          <a:solidFill>
                            <a:schemeClr val="bg1"/>
                          </a:solidFill>
                          <a:effectLst/>
                        </a:rPr>
                        <a:t>2017</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4</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4</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rowSpan="3">
                  <a:txBody>
                    <a:bodyPr/>
                    <a:lstStyle/>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To be started</a:t>
                      </a:r>
                    </a:p>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Resources from several agencies are available, but often not from agency's CCSDS standards group</a:t>
                      </a:r>
                    </a:p>
                    <a:p>
                      <a:pPr marL="171450" indent="-171450" algn="l" fontAlgn="t">
                        <a:buFont typeface="Arial" panose="020B0604020202020204" pitchFamily="34" charset="0"/>
                        <a:buChar char="-"/>
                      </a:pPr>
                      <a:r>
                        <a:rPr lang="en-US" sz="1200" b="0" i="0" u="none" strike="noStrike" dirty="0" smtClean="0">
                          <a:solidFill>
                            <a:srgbClr val="FFFFFF"/>
                          </a:solidFill>
                          <a:effectLst/>
                          <a:latin typeface="Arial" panose="020B0604020202020204" pitchFamily="34" charset="0"/>
                          <a:cs typeface="Arial" panose="020B0604020202020204" pitchFamily="34" charset="0"/>
                        </a:rPr>
                        <a:t>Non-Agency resources also available</a:t>
                      </a:r>
                      <a:endParaRPr lang="en-US" sz="1200" b="0" i="0" u="none" strike="noStrike" dirty="0">
                        <a:solidFill>
                          <a:srgbClr val="FFFFFF"/>
                        </a:solidFill>
                        <a:effectLst/>
                        <a:latin typeface="Arial" panose="020B0604020202020204" pitchFamily="34" charset="0"/>
                        <a:cs typeface="Arial" panose="020B0604020202020204" pitchFamily="34"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r>
              <a:tr h="341429">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2018</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2</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b="0" i="0" u="none" strike="noStrike" dirty="0" smtClean="0">
                          <a:solidFill>
                            <a:schemeClr val="bg1"/>
                          </a:solidFill>
                          <a:effectLst/>
                          <a:latin typeface="+mn-lt"/>
                        </a:rPr>
                        <a:t>2</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vMerge="1">
                  <a:txBody>
                    <a:bodyPr/>
                    <a:lstStyle/>
                    <a:p>
                      <a:endParaRPr lang="en-US"/>
                    </a:p>
                  </a:txBody>
                  <a:tcPr/>
                </a:tc>
              </a:tr>
              <a:tr h="274104">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fontAlgn="t"/>
                      <a:r>
                        <a:rPr lang="is-IS" sz="1200" u="none" strike="noStrike" dirty="0">
                          <a:solidFill>
                            <a:schemeClr val="bg1"/>
                          </a:solidFill>
                          <a:effectLst/>
                        </a:rPr>
                        <a:t>2019</a:t>
                      </a:r>
                      <a:endParaRPr lang="is-I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fi-FI" sz="1200" u="none" strike="noStrike" dirty="0" smtClean="0">
                          <a:solidFill>
                            <a:schemeClr val="bg1"/>
                          </a:solidFill>
                          <a:effectLst/>
                        </a:rPr>
                        <a:t>1</a:t>
                      </a:r>
                      <a:endParaRPr lang="fi-FI"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1</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a:txBody>
                    <a:bodyPr/>
                    <a:lstStyle/>
                    <a:p>
                      <a:pPr algn="ctr" fontAlgn="t"/>
                      <a:r>
                        <a:rPr lang="en-US" sz="1200" u="none" strike="noStrike" dirty="0" smtClean="0">
                          <a:solidFill>
                            <a:schemeClr val="bg1"/>
                          </a:solidFill>
                          <a:effectLst/>
                        </a:rPr>
                        <a:t>0</a:t>
                      </a:r>
                      <a:endParaRPr lang="en-US" sz="1200" b="1" i="0" u="none" strike="noStrike" dirty="0">
                        <a:solidFill>
                          <a:schemeClr val="bg1"/>
                        </a:solidFill>
                        <a:effectLst/>
                        <a:latin typeface="Calibri" charset="0"/>
                      </a:endParaRPr>
                    </a:p>
                  </a:txBody>
                  <a:tcPr marL="4377" marR="4377" marT="4377"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60093"/>
                    </a:solidFill>
                  </a:tcPr>
                </a:tc>
                <a:tc vMerge="1">
                  <a:txBody>
                    <a:bodyPr/>
                    <a:lstStyle/>
                    <a:p>
                      <a:endParaRPr lang="en-US"/>
                    </a:p>
                  </a:txBody>
                  <a:tcPr/>
                </a:tc>
              </a:tr>
            </a:tbl>
          </a:graphicData>
        </a:graphic>
      </p:graphicFrame>
    </p:spTree>
    <p:extLst>
      <p:ext uri="{BB962C8B-B14F-4D97-AF65-F5344CB8AC3E}">
        <p14:creationId xmlns:p14="http://schemas.microsoft.com/office/powerpoint/2010/main" val="102959901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a:lnSpc>
                <a:spcPct val="120000"/>
              </a:lnSpc>
              <a:spcBef>
                <a:spcPts val="0"/>
              </a:spcBef>
            </a:pPr>
            <a:r>
              <a:rPr lang="en-US" sz="2000" b="0" dirty="0"/>
              <a:t>Resolutions agreed </a:t>
            </a:r>
            <a:r>
              <a:rPr lang="en-US" sz="2000" b="0" dirty="0" smtClean="0"/>
              <a:t>and to be approved at the next CESG / CMC meetings</a:t>
            </a:r>
            <a:endParaRPr lang="en-US" sz="2000" b="0" dirty="0"/>
          </a:p>
          <a:p>
            <a:pPr defTabSz="914400">
              <a:lnSpc>
                <a:spcPct val="120000"/>
              </a:lnSpc>
              <a:spcBef>
                <a:spcPts val="0"/>
              </a:spcBef>
            </a:pPr>
            <a:r>
              <a:rPr lang="en-US" sz="1900" dirty="0" smtClean="0"/>
              <a:t>DAI Working Group:</a:t>
            </a:r>
          </a:p>
          <a:p>
            <a:pPr marL="747713" lvl="1" indent="-290513">
              <a:lnSpc>
                <a:spcPct val="120000"/>
              </a:lnSpc>
              <a:spcBef>
                <a:spcPts val="0"/>
              </a:spcBef>
              <a:buClr>
                <a:srgbClr val="000000"/>
              </a:buClr>
              <a:buSzPct val="95000"/>
              <a:buFont typeface="ArialMT" charset="0"/>
              <a:buChar char="•"/>
            </a:pPr>
            <a:r>
              <a:rPr lang="en-US" sz="1900" b="0" dirty="0"/>
              <a:t>The DAI WG recommends that the following resolution is approved and published by the CMC: “The CMC recognizes that for the work of the Digital Archive Ingest Working Group, it is important for the ISO participation to be encouraged during the CCSDS Agency Review phase, in order to avoid extensive delays and rework in later ISO review phases.  The CMC also recognizes that it is critically important to support this work for the Digital Preservation community much broader than the nominal participation of the CCSDS space agencies.  The CMC therefore resolves to express support for the inclusion of the ISO community, and resolves to commit to an inclusive and transparent review process for the future DAI WG projects in standards for Digital Preservation</a:t>
            </a:r>
            <a:r>
              <a:rPr lang="en-US" sz="1900" b="0" dirty="0" smtClean="0"/>
              <a:t>.”</a:t>
            </a:r>
            <a:endParaRPr lang="en-US" sz="1900" b="0" dirty="0"/>
          </a:p>
          <a:p>
            <a:pPr marL="747713" lvl="1" indent="-290513">
              <a:lnSpc>
                <a:spcPct val="120000"/>
              </a:lnSpc>
              <a:spcBef>
                <a:spcPts val="600"/>
              </a:spcBef>
              <a:buClr>
                <a:srgbClr val="000000"/>
              </a:buClr>
              <a:buSzPct val="95000"/>
              <a:buFont typeface="ArialMT" charset="0"/>
              <a:buChar char="•"/>
            </a:pPr>
            <a:r>
              <a:rPr lang="en-US" sz="1900" b="0" dirty="0" smtClean="0"/>
              <a:t>Publish </a:t>
            </a:r>
            <a:r>
              <a:rPr lang="en-US" sz="1900" b="0" dirty="0"/>
              <a:t>DEDSL/XML Schema as an OB</a:t>
            </a:r>
          </a:p>
          <a:p>
            <a:pPr marL="747713" lvl="1" indent="-290513">
              <a:lnSpc>
                <a:spcPct val="120000"/>
              </a:lnSpc>
              <a:spcBef>
                <a:spcPts val="600"/>
              </a:spcBef>
              <a:buClr>
                <a:srgbClr val="000000"/>
              </a:buClr>
              <a:buSzPct val="95000"/>
              <a:buFont typeface="ArialMT" charset="0"/>
              <a:buChar char="•"/>
            </a:pPr>
            <a:r>
              <a:rPr lang="en-US" sz="1900" b="0" dirty="0" smtClean="0"/>
              <a:t>Convert  </a:t>
            </a:r>
            <a:r>
              <a:rPr lang="en-US" sz="1900" b="0" dirty="0"/>
              <a:t>Digital Archive Architecture Design Document (MB) from draft </a:t>
            </a:r>
            <a:r>
              <a:rPr lang="en-US" sz="1900" b="0" dirty="0" smtClean="0"/>
              <a:t>project to </a:t>
            </a:r>
            <a:r>
              <a:rPr lang="en-US" sz="1900" b="0" dirty="0"/>
              <a:t>approved </a:t>
            </a:r>
            <a:r>
              <a:rPr lang="en-US" sz="1900" b="0" dirty="0" smtClean="0"/>
              <a:t>project</a:t>
            </a:r>
          </a:p>
          <a:p>
            <a:pPr defTabSz="914400">
              <a:lnSpc>
                <a:spcPct val="120000"/>
              </a:lnSpc>
              <a:spcBef>
                <a:spcPts val="0"/>
              </a:spcBef>
            </a:pPr>
            <a:r>
              <a:rPr lang="en-US" sz="1900" dirty="0" smtClean="0"/>
              <a:t>MP&amp;S </a:t>
            </a:r>
            <a:r>
              <a:rPr lang="en-US" sz="1900" dirty="0"/>
              <a:t>Working Group:</a:t>
            </a:r>
            <a:endParaRPr lang="en-US" sz="1900" dirty="0">
              <a:latin typeface="Arial" pitchFamily="34" charset="0"/>
              <a:cs typeface="Arial" pitchFamily="34" charset="0"/>
              <a:sym typeface="Arial" pitchFamily="34" charset="0"/>
            </a:endParaRP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Publish </a:t>
            </a:r>
            <a:r>
              <a:rPr lang="en-US" sz="1900" b="0" dirty="0"/>
              <a:t>the </a:t>
            </a:r>
            <a:r>
              <a:rPr lang="en-US" sz="1900" b="0" dirty="0" smtClean="0"/>
              <a:t>GB</a:t>
            </a:r>
          </a:p>
          <a:p>
            <a:pPr defTabSz="914400">
              <a:lnSpc>
                <a:spcPct val="120000"/>
              </a:lnSpc>
              <a:spcBef>
                <a:spcPts val="0"/>
              </a:spcBef>
            </a:pPr>
            <a:r>
              <a:rPr lang="en-US" sz="1900" dirty="0"/>
              <a:t>NAV Working 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Convert </a:t>
            </a:r>
            <a:r>
              <a:rPr lang="en-US" sz="1900" b="0" dirty="0"/>
              <a:t>the Navigation Events Message from </a:t>
            </a:r>
            <a:r>
              <a:rPr lang="en-US" sz="1900" b="0" dirty="0" smtClean="0"/>
              <a:t>draft project </a:t>
            </a:r>
            <a:r>
              <a:rPr lang="en-US" sz="1900" b="0" dirty="0"/>
              <a:t>to </a:t>
            </a:r>
            <a:r>
              <a:rPr lang="en-US" sz="1900" b="0" dirty="0" smtClean="0"/>
              <a:t>approved project  </a:t>
            </a:r>
            <a:r>
              <a:rPr lang="en-US" sz="1900" b="0" dirty="0"/>
              <a:t>(CNES/ESA) </a:t>
            </a:r>
          </a:p>
          <a:p>
            <a:pPr>
              <a:lnSpc>
                <a:spcPct val="120000"/>
              </a:lnSpc>
              <a:spcBef>
                <a:spcPts val="0"/>
              </a:spcBef>
              <a:buClr>
                <a:srgbClr val="000000"/>
              </a:buClr>
              <a:buSzPct val="95000"/>
            </a:pPr>
            <a:endParaRPr lang="en-US" sz="2100" b="0" dirty="0" smtClean="0"/>
          </a:p>
          <a:p>
            <a:pPr marL="747713" lvl="1" indent="-290513">
              <a:lnSpc>
                <a:spcPct val="120000"/>
              </a:lnSpc>
              <a:spcBef>
                <a:spcPts val="0"/>
              </a:spcBef>
              <a:buClr>
                <a:srgbClr val="000000"/>
              </a:buClr>
              <a:buSzPct val="95000"/>
              <a:buFont typeface="ArialMT" charset="0"/>
              <a:buChar char="•"/>
            </a:pP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961931"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3416393212"/>
      </p:ext>
    </p:extLst>
  </p:cSld>
  <p:clrMapOvr>
    <a:masterClrMapping/>
  </p:clrMapOvr>
  <p:transition spd="slow"/>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2100" b="0" dirty="0" smtClean="0"/>
              <a:t>Further </a:t>
            </a:r>
            <a:r>
              <a:rPr lang="en-US" sz="2100" b="0" dirty="0"/>
              <a:t>Resolutions anticipated in the next 6 months:</a:t>
            </a:r>
          </a:p>
          <a:p>
            <a:pPr>
              <a:lnSpc>
                <a:spcPct val="120000"/>
              </a:lnSpc>
              <a:spcBef>
                <a:spcPts val="1200"/>
              </a:spcBef>
            </a:pPr>
            <a:r>
              <a:rPr lang="en-US" sz="1900" dirty="0"/>
              <a:t>DAI Working Group:</a:t>
            </a:r>
          </a:p>
          <a:p>
            <a:pPr marL="747713" lvl="1" indent="-290513">
              <a:lnSpc>
                <a:spcPct val="120000"/>
              </a:lnSpc>
              <a:spcBef>
                <a:spcPts val="0"/>
              </a:spcBef>
              <a:buClr>
                <a:srgbClr val="000000"/>
              </a:buClr>
              <a:buSzPct val="95000"/>
              <a:buFont typeface="ArialMT" charset="0"/>
              <a:buChar char="•"/>
            </a:pPr>
            <a:r>
              <a:rPr lang="en-US" sz="1900" b="0" dirty="0" smtClean="0"/>
              <a:t>Approve updated DAI WG Charter</a:t>
            </a:r>
          </a:p>
          <a:p>
            <a:pPr defTabSz="914400">
              <a:lnSpc>
                <a:spcPct val="120000"/>
              </a:lnSpc>
              <a:spcBef>
                <a:spcPts val="1200"/>
              </a:spcBef>
            </a:pPr>
            <a:r>
              <a:rPr lang="en-US" sz="1900" dirty="0" smtClean="0"/>
              <a:t>NAV Working </a:t>
            </a:r>
            <a:r>
              <a:rPr lang="en-US" sz="1900" dirty="0"/>
              <a:t>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Convert </a:t>
            </a:r>
            <a:r>
              <a:rPr lang="en-US" sz="1900" b="0" dirty="0"/>
              <a:t>the Pointing Requests Message Red Book to Blue Book.</a:t>
            </a:r>
          </a:p>
          <a:p>
            <a:pPr marL="747713" lvl="1" indent="-290513">
              <a:lnSpc>
                <a:spcPct val="120000"/>
              </a:lnSpc>
              <a:spcBef>
                <a:spcPts val="0"/>
              </a:spcBef>
              <a:buClr>
                <a:srgbClr val="000000"/>
              </a:buClr>
              <a:buSzPct val="95000"/>
              <a:buFont typeface="ArialMT" charset="0"/>
              <a:buChar char="•"/>
            </a:pPr>
            <a:r>
              <a:rPr lang="en-US" sz="1900" b="0" dirty="0" smtClean="0"/>
              <a:t>Advance </a:t>
            </a:r>
            <a:r>
              <a:rPr lang="en-US" sz="1900" b="0" dirty="0"/>
              <a:t>the Re-Entry Data Message White Book to Agency </a:t>
            </a:r>
            <a:r>
              <a:rPr lang="en-US" sz="1900" b="0" dirty="0" smtClean="0"/>
              <a:t>Review</a:t>
            </a:r>
            <a:endParaRPr lang="en-US" sz="1900" b="0" dirty="0"/>
          </a:p>
          <a:p>
            <a:pPr>
              <a:lnSpc>
                <a:spcPct val="120000"/>
              </a:lnSpc>
              <a:spcBef>
                <a:spcPts val="1200"/>
              </a:spcBef>
              <a:buClr>
                <a:srgbClr val="000000"/>
              </a:buClr>
              <a:buSzPct val="95000"/>
            </a:pPr>
            <a:r>
              <a:rPr lang="en-US" sz="1900" dirty="0" smtClean="0"/>
              <a:t>SM&amp;C </a:t>
            </a:r>
            <a:r>
              <a:rPr lang="en-US" sz="1900" dirty="0"/>
              <a:t>Working Group</a:t>
            </a:r>
            <a:r>
              <a:rPr lang="en-US" sz="1900" dirty="0" smtClean="0"/>
              <a:t>:</a:t>
            </a:r>
          </a:p>
          <a:p>
            <a:pPr marL="747713" lvl="1" indent="-290513">
              <a:lnSpc>
                <a:spcPct val="120000"/>
              </a:lnSpc>
              <a:spcBef>
                <a:spcPts val="0"/>
              </a:spcBef>
              <a:buClr>
                <a:srgbClr val="000000"/>
              </a:buClr>
              <a:buSzPct val="95000"/>
              <a:buFont typeface="ArialMT" charset="0"/>
              <a:buChar char="•"/>
            </a:pPr>
            <a:r>
              <a:rPr lang="en-US" sz="1900" b="0" dirty="0" smtClean="0"/>
              <a:t>Approve </a:t>
            </a:r>
            <a:r>
              <a:rPr lang="en-US" sz="1900" b="0" dirty="0"/>
              <a:t>next project (different options to be prioritized by agencies)  </a:t>
            </a:r>
          </a:p>
          <a:p>
            <a:pPr marL="747713" lvl="1" indent="-290513">
              <a:lnSpc>
                <a:spcPct val="120000"/>
              </a:lnSpc>
              <a:spcBef>
                <a:spcPts val="0"/>
              </a:spcBef>
              <a:buClr>
                <a:srgbClr val="000000"/>
              </a:buClr>
              <a:buSzPct val="95000"/>
              <a:buFont typeface="ArialMT" charset="0"/>
              <a:buChar char="•"/>
            </a:pPr>
            <a:r>
              <a:rPr lang="en-US" sz="1900" b="0" dirty="0" smtClean="0"/>
              <a:t>Approve </a:t>
            </a:r>
            <a:r>
              <a:rPr lang="en-US" sz="1900" b="0" dirty="0"/>
              <a:t>updated SM&amp;C charter (removal of planning and scheduling reference)</a:t>
            </a:r>
          </a:p>
          <a:p>
            <a:pPr>
              <a:lnSpc>
                <a:spcPct val="120000"/>
              </a:lnSpc>
              <a:spcBef>
                <a:spcPts val="0"/>
              </a:spcBef>
              <a:buClr>
                <a:srgbClr val="000000"/>
              </a:buClr>
              <a:buSzPct val="95000"/>
            </a:pPr>
            <a:endParaRPr lang="en-US" sz="1900" b="0" dirty="0">
              <a:sym typeface="Arial" pitchFamily="34" charset="0"/>
            </a:endParaRPr>
          </a:p>
          <a:p>
            <a:pPr lvl="1">
              <a:lnSpc>
                <a:spcPct val="120000"/>
              </a:lnSpc>
              <a:spcBef>
                <a:spcPts val="0"/>
              </a:spcBef>
              <a:buClr>
                <a:srgbClr val="000000"/>
              </a:buClr>
              <a:buSzPct val="95000"/>
            </a:pP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1153956" y="126170"/>
            <a:ext cx="8065049"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t>
            </a:r>
            <a:r>
              <a:rPr lang="en-US" sz="2800" dirty="0" smtClean="0"/>
              <a:t>Planned Resolution Summary</a:t>
            </a:r>
            <a:r>
              <a:rPr lang="en-US" sz="2800" b="1" dirty="0" smtClean="0"/>
              <a:t> </a:t>
            </a:r>
            <a:endParaRPr lang="en-US" dirty="0"/>
          </a:p>
        </p:txBody>
      </p:sp>
    </p:spTree>
    <p:extLst>
      <p:ext uri="{BB962C8B-B14F-4D97-AF65-F5344CB8AC3E}">
        <p14:creationId xmlns:p14="http://schemas.microsoft.com/office/powerpoint/2010/main" val="2808935131"/>
      </p:ext>
    </p:extLst>
  </p:cSld>
  <p:clrMapOvr>
    <a:masterClrMapping/>
  </p:clrMapOvr>
  <p:transition spd="slow"/>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271463" y="779055"/>
            <a:ext cx="860189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w="12700" cap="flat" cmpd="sng">
            <a:noFill/>
            <a:prstDash val="solid"/>
            <a:miter lim="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dirty="0"/>
              <a:t>DAI Working </a:t>
            </a:r>
            <a:r>
              <a:rPr lang="en-US" sz="1900" dirty="0" smtClean="0"/>
              <a:t>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Future DAI Archive Architecture requires additional work and </a:t>
            </a:r>
            <a:r>
              <a:rPr lang="en-US" sz="1900" b="0" dirty="0" smtClean="0"/>
              <a:t>consolidation</a:t>
            </a:r>
          </a:p>
          <a:p>
            <a:pPr defTabSz="914400">
              <a:lnSpc>
                <a:spcPct val="120000"/>
              </a:lnSpc>
              <a:spcBef>
                <a:spcPts val="1200"/>
              </a:spcBef>
            </a:pPr>
            <a:r>
              <a:rPr lang="en-US" sz="1900" dirty="0" smtClean="0"/>
              <a:t>MP&amp;S Working Group:</a:t>
            </a:r>
          </a:p>
          <a:p>
            <a:pPr marL="747713" lvl="1" indent="-290513" defTabSz="914400">
              <a:lnSpc>
                <a:spcPct val="120000"/>
              </a:lnSpc>
              <a:spcBef>
                <a:spcPts val="0"/>
              </a:spcBef>
              <a:buClr>
                <a:srgbClr val="000000"/>
              </a:buClr>
              <a:buSzPct val="95000"/>
              <a:buFont typeface="ArialMT" charset="0"/>
              <a:buChar char="•"/>
            </a:pPr>
            <a:r>
              <a:rPr lang="en-US" sz="1900" b="0" dirty="0" smtClean="0"/>
              <a:t>The </a:t>
            </a:r>
            <a:r>
              <a:rPr lang="en-US" sz="1900" b="0" dirty="0"/>
              <a:t>WG has discussed </a:t>
            </a:r>
            <a:r>
              <a:rPr lang="en-US" sz="1900" b="0" dirty="0" smtClean="0"/>
              <a:t>the </a:t>
            </a:r>
            <a:r>
              <a:rPr lang="en-US" sz="1900" b="0" dirty="0"/>
              <a:t>suggestion </a:t>
            </a:r>
            <a:r>
              <a:rPr lang="en-US" sz="1900" b="0" dirty="0" smtClean="0"/>
              <a:t>of splitting </a:t>
            </a:r>
            <a:r>
              <a:rPr lang="en-US" sz="1900" b="0" dirty="0"/>
              <a:t>the approved BB project into two </a:t>
            </a:r>
            <a:r>
              <a:rPr lang="en-US" sz="1900" b="0" dirty="0" smtClean="0"/>
              <a:t>BBs and </a:t>
            </a:r>
            <a:r>
              <a:rPr lang="en-US" sz="1900" b="0" dirty="0"/>
              <a:t>concluded to follow the agreed charter </a:t>
            </a:r>
            <a:r>
              <a:rPr lang="en-US" sz="1900" b="0" dirty="0" smtClean="0"/>
              <a:t>as </a:t>
            </a:r>
            <a:r>
              <a:rPr lang="en-US" sz="1900" b="0" dirty="0"/>
              <a:t>approved by CESG and CMC, i.e. one BB</a:t>
            </a:r>
          </a:p>
          <a:p>
            <a:pPr marL="747713" lvl="1" indent="-290513" defTabSz="914400">
              <a:lnSpc>
                <a:spcPct val="120000"/>
              </a:lnSpc>
              <a:spcBef>
                <a:spcPts val="0"/>
              </a:spcBef>
              <a:buClr>
                <a:srgbClr val="000000"/>
              </a:buClr>
              <a:buSzPct val="95000"/>
              <a:buFont typeface="ArialMT" charset="0"/>
              <a:buChar char="•"/>
            </a:pPr>
            <a:r>
              <a:rPr lang="en-US" sz="1900" b="0" dirty="0"/>
              <a:t>The WG requests the CCSDS management to formalize the WG membership</a:t>
            </a:r>
          </a:p>
          <a:p>
            <a:pPr defTabSz="914400">
              <a:lnSpc>
                <a:spcPct val="120000"/>
              </a:lnSpc>
              <a:spcBef>
                <a:spcPts val="1200"/>
              </a:spcBef>
            </a:pPr>
            <a:r>
              <a:rPr lang="en-US" sz="1900" dirty="0" smtClean="0"/>
              <a:t>NAV </a:t>
            </a:r>
            <a:r>
              <a:rPr lang="en-US" sz="1900" dirty="0"/>
              <a:t>Working Group:</a:t>
            </a:r>
            <a:endParaRPr lang="en-US" sz="1900" dirty="0" smtClean="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Due to lack of a 2</a:t>
            </a:r>
            <a:r>
              <a:rPr lang="en-US" sz="1900" b="0" baseline="30000" dirty="0" smtClean="0"/>
              <a:t>nd</a:t>
            </a:r>
            <a:r>
              <a:rPr lang="en-US" sz="1900" b="0" dirty="0" smtClean="0"/>
              <a:t> prototype for the NAV H/W Message, OB is OK</a:t>
            </a:r>
          </a:p>
          <a:p>
            <a:pPr defTabSz="914400">
              <a:lnSpc>
                <a:spcPct val="120000"/>
              </a:lnSpc>
              <a:spcBef>
                <a:spcPts val="1200"/>
              </a:spcBef>
            </a:pPr>
            <a:r>
              <a:rPr lang="en-US" sz="1900" dirty="0" smtClean="0">
                <a:sym typeface="Arial" pitchFamily="34" charset="0"/>
              </a:rPr>
              <a:t>SM&amp;C Working 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2000" b="0" dirty="0">
                <a:latin typeface="Arial" pitchFamily="34" charset="0"/>
                <a:cs typeface="Arial" pitchFamily="34" charset="0"/>
                <a:sym typeface="Arial" pitchFamily="34" charset="0"/>
              </a:rPr>
              <a:t>SM&amp;C </a:t>
            </a:r>
            <a:r>
              <a:rPr lang="en-US" sz="2000" b="0" dirty="0" smtClean="0">
                <a:latin typeface="Arial" pitchFamily="34" charset="0"/>
                <a:cs typeface="Arial" pitchFamily="34" charset="0"/>
                <a:sym typeface="Arial" pitchFamily="34" charset="0"/>
              </a:rPr>
              <a:t>registers </a:t>
            </a:r>
            <a:r>
              <a:rPr lang="en-US" sz="2000" b="0" dirty="0">
                <a:latin typeface="Arial" pitchFamily="34" charset="0"/>
                <a:cs typeface="Arial" pitchFamily="34" charset="0"/>
                <a:sym typeface="Arial" pitchFamily="34" charset="0"/>
              </a:rPr>
              <a:t>an interest in Time Services and </a:t>
            </a:r>
            <a:r>
              <a:rPr lang="en-US" sz="2000" b="0" dirty="0" smtClean="0">
                <a:latin typeface="Arial" pitchFamily="34" charset="0"/>
                <a:cs typeface="Arial" pitchFamily="34" charset="0"/>
                <a:sym typeface="Arial" pitchFamily="34" charset="0"/>
              </a:rPr>
              <a:t>requests </a:t>
            </a:r>
            <a:r>
              <a:rPr lang="en-US" sz="2000" b="0" dirty="0">
                <a:latin typeface="Arial" pitchFamily="34" charset="0"/>
                <a:cs typeface="Arial" pitchFamily="34" charset="0"/>
                <a:sym typeface="Arial" pitchFamily="34" charset="0"/>
              </a:rPr>
              <a:t>to participate to their definitions (</a:t>
            </a:r>
            <a:r>
              <a:rPr lang="en-US" sz="2000" b="0" dirty="0" smtClean="0">
                <a:latin typeface="Arial" pitchFamily="34" charset="0"/>
                <a:cs typeface="Arial" pitchFamily="34" charset="0"/>
                <a:sym typeface="Arial" pitchFamily="34" charset="0"/>
              </a:rPr>
              <a:t>BOF?)</a:t>
            </a:r>
            <a:endParaRPr lang="en-US" sz="20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MOIMS </a:t>
            </a:r>
            <a:r>
              <a:rPr lang="en-US" sz="2800" dirty="0" smtClean="0"/>
              <a:t>Issues for CESG / CMC</a:t>
            </a:r>
            <a:r>
              <a:rPr lang="en-US" sz="2800" b="1" dirty="0" smtClean="0"/>
              <a:t> </a:t>
            </a:r>
            <a:endParaRPr lang="en-US" dirty="0"/>
          </a:p>
        </p:txBody>
      </p:sp>
    </p:spTree>
    <p:extLst>
      <p:ext uri="{BB962C8B-B14F-4D97-AF65-F5344CB8AC3E}">
        <p14:creationId xmlns:p14="http://schemas.microsoft.com/office/powerpoint/2010/main" val="2750545472"/>
      </p:ext>
    </p:extLst>
  </p:cSld>
  <p:clrMapOvr>
    <a:masterClrMapping/>
  </p:clrMapOvr>
  <p:transition spd="slow"/>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38740" y="2584090"/>
            <a:ext cx="5991180" cy="1815882"/>
          </a:xfrm>
          <a:prstGeom prst="rect">
            <a:avLst/>
          </a:prstGeom>
          <a:noFill/>
        </p:spPr>
        <p:txBody>
          <a:bodyPr wrap="square" rtlCol="0">
            <a:spAutoFit/>
          </a:bodyPr>
          <a:lstStyle/>
          <a:p>
            <a:r>
              <a:rPr lang="en-US" sz="2800" dirty="0" smtClean="0"/>
              <a:t>Space Link Services</a:t>
            </a:r>
          </a:p>
          <a:p>
            <a:r>
              <a:rPr lang="en-US" sz="2800" dirty="0" smtClean="0"/>
              <a:t>Area Report</a:t>
            </a:r>
          </a:p>
          <a:p>
            <a:endParaRPr lang="en-US" sz="2800" dirty="0"/>
          </a:p>
          <a:p>
            <a:r>
              <a:rPr lang="en-US" sz="1400" b="0" dirty="0" smtClean="0"/>
              <a:t>Gian Paolo Calzolari	(Area Chair)</a:t>
            </a:r>
          </a:p>
          <a:p>
            <a:r>
              <a:rPr lang="en-US" sz="1400" b="0" dirty="0" smtClean="0"/>
              <a:t>Gilles </a:t>
            </a:r>
            <a:r>
              <a:rPr lang="en-US" sz="1400" b="0" dirty="0" err="1" smtClean="0"/>
              <a:t>Moury</a:t>
            </a:r>
            <a:r>
              <a:rPr lang="en-US" sz="1400" b="0" dirty="0" smtClean="0"/>
              <a:t>	(Area Deputy Chair)</a:t>
            </a:r>
            <a:endParaRPr lang="en-US" sz="1400" b="0" dirty="0"/>
          </a:p>
        </p:txBody>
      </p:sp>
      <p:sp>
        <p:nvSpPr>
          <p:cNvPr id="4" name="TextBox 3"/>
          <p:cNvSpPr txBox="1"/>
          <p:nvPr/>
        </p:nvSpPr>
        <p:spPr>
          <a:xfrm>
            <a:off x="228600" y="6501400"/>
            <a:ext cx="2209800" cy="254000"/>
          </a:xfrm>
          <a:prstGeom prst="rect">
            <a:avLst/>
          </a:prstGeom>
          <a:noFill/>
        </p:spPr>
        <p:txBody>
          <a:bodyPr>
            <a:spAutoFit/>
          </a:bodyPr>
          <a:lstStyle/>
          <a:p>
            <a:pPr>
              <a:defRPr/>
            </a:pPr>
            <a:r>
              <a:rPr lang="en-US" sz="1050" dirty="0" smtClean="0">
                <a:solidFill>
                  <a:srgbClr val="FF0000"/>
                </a:solidFill>
              </a:rPr>
              <a:t>Version 1.0 - 1</a:t>
            </a:r>
            <a:r>
              <a:rPr lang="en-US" sz="1050" baseline="30000" dirty="0" smtClean="0">
                <a:solidFill>
                  <a:srgbClr val="FF0000"/>
                </a:solidFill>
              </a:rPr>
              <a:t>st</a:t>
            </a:r>
            <a:r>
              <a:rPr lang="en-US" sz="1050" dirty="0" smtClean="0">
                <a:solidFill>
                  <a:srgbClr val="FF0000"/>
                </a:solidFill>
              </a:rPr>
              <a:t> June 2017</a:t>
            </a:r>
            <a:endParaRPr lang="en-US" sz="1050" dirty="0">
              <a:solidFill>
                <a:srgbClr val="FF0000"/>
              </a:solidFill>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5956748"/>
              </p:ext>
            </p:extLst>
          </p:nvPr>
        </p:nvGraphicFramePr>
        <p:xfrm>
          <a:off x="330200" y="781116"/>
          <a:ext cx="8483601" cy="5374639"/>
        </p:xfrm>
        <a:graphic>
          <a:graphicData uri="http://schemas.openxmlformats.org/drawingml/2006/table">
            <a:tbl>
              <a:tblPr bandRow="1">
                <a:tableStyleId>{5C22544A-7EE6-4342-B048-85BDC9FD1C3A}</a:tableStyleId>
              </a:tblPr>
              <a:tblGrid>
                <a:gridCol w="1245958">
                  <a:extLst>
                    <a:ext uri="{9D8B030D-6E8A-4147-A177-3AD203B41FA5}">
                      <a16:colId xmlns="" xmlns:a16="http://schemas.microsoft.com/office/drawing/2014/main" val="2854539185"/>
                    </a:ext>
                  </a:extLst>
                </a:gridCol>
                <a:gridCol w="1033949">
                  <a:extLst>
                    <a:ext uri="{9D8B030D-6E8A-4147-A177-3AD203B41FA5}">
                      <a16:colId xmlns="" xmlns:a16="http://schemas.microsoft.com/office/drawing/2014/main" val="3259055951"/>
                    </a:ext>
                  </a:extLst>
                </a:gridCol>
                <a:gridCol w="1033949">
                  <a:extLst>
                    <a:ext uri="{9D8B030D-6E8A-4147-A177-3AD203B41FA5}">
                      <a16:colId xmlns="" xmlns:a16="http://schemas.microsoft.com/office/drawing/2014/main" val="3225406022"/>
                    </a:ext>
                  </a:extLst>
                </a:gridCol>
                <a:gridCol w="1033949">
                  <a:extLst>
                    <a:ext uri="{9D8B030D-6E8A-4147-A177-3AD203B41FA5}">
                      <a16:colId xmlns="" xmlns:a16="http://schemas.microsoft.com/office/drawing/2014/main" val="4176222710"/>
                    </a:ext>
                  </a:extLst>
                </a:gridCol>
                <a:gridCol w="1033949">
                  <a:extLst>
                    <a:ext uri="{9D8B030D-6E8A-4147-A177-3AD203B41FA5}">
                      <a16:colId xmlns="" xmlns:a16="http://schemas.microsoft.com/office/drawing/2014/main" val="3159220401"/>
                    </a:ext>
                  </a:extLst>
                </a:gridCol>
                <a:gridCol w="1033949">
                  <a:extLst>
                    <a:ext uri="{9D8B030D-6E8A-4147-A177-3AD203B41FA5}">
                      <a16:colId xmlns="" xmlns:a16="http://schemas.microsoft.com/office/drawing/2014/main" val="3379088160"/>
                    </a:ext>
                  </a:extLst>
                </a:gridCol>
                <a:gridCol w="1033949">
                  <a:extLst>
                    <a:ext uri="{9D8B030D-6E8A-4147-A177-3AD203B41FA5}">
                      <a16:colId xmlns="" xmlns:a16="http://schemas.microsoft.com/office/drawing/2014/main" val="379239605"/>
                    </a:ext>
                  </a:extLst>
                </a:gridCol>
                <a:gridCol w="1033949">
                  <a:extLst>
                    <a:ext uri="{9D8B030D-6E8A-4147-A177-3AD203B41FA5}">
                      <a16:colId xmlns="" xmlns:a16="http://schemas.microsoft.com/office/drawing/2014/main" val="113211295"/>
                    </a:ext>
                  </a:extLst>
                </a:gridCol>
              </a:tblGrid>
              <a:tr h="2083840">
                <a:tc>
                  <a:txBody>
                    <a:bodyPr/>
                    <a:lstStyle/>
                    <a:p>
                      <a:pPr algn="l" fontAlgn="b"/>
                      <a:r>
                        <a:rPr lang="en-US" sz="1400" b="1" u="none" strike="noStrike" dirty="0">
                          <a:effectLst/>
                        </a:rPr>
                        <a:t>Org (group)</a:t>
                      </a:r>
                      <a:endParaRPr lang="en-US" sz="1400" b="1" i="0" u="none" strike="noStrike" dirty="0">
                        <a:solidFill>
                          <a:srgbClr val="000000"/>
                        </a:solidFill>
                        <a:effectLst/>
                        <a:latin typeface="Tableau Medium"/>
                      </a:endParaRPr>
                    </a:p>
                  </a:txBody>
                  <a:tcPr marL="6901" marR="6901" marT="6903" marB="0" anchor="b">
                    <a:solidFill>
                      <a:schemeClr val="accent1"/>
                    </a:solidFill>
                  </a:tcPr>
                </a:tc>
                <a:tc>
                  <a:txBody>
                    <a:bodyPr/>
                    <a:lstStyle/>
                    <a:p>
                      <a:pPr algn="ctr" fontAlgn="b"/>
                      <a:r>
                        <a:rPr lang="en-US" sz="1400" b="1" u="none" strike="noStrike" dirty="0">
                          <a:effectLst/>
                        </a:rPr>
                        <a:t>5.01 - SLS - RF and Modulation &amp; 5.02 Space Link Coding and </a:t>
                      </a:r>
                      <a:r>
                        <a:rPr lang="en-US" sz="1400" b="1" u="none" strike="noStrike" dirty="0" smtClean="0">
                          <a:effectLst/>
                        </a:rPr>
                        <a:t>Sync. </a:t>
                      </a:r>
                      <a:r>
                        <a:rPr lang="en-US" sz="1400" b="1" u="none" strike="noStrike" dirty="0">
                          <a:effectLst/>
                        </a:rPr>
                        <a:t>Working Groups</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5.01 - SLS - RF and Modulation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5.02 - SLS - Space Link Coding and Synchronization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5.03 - SLS - Multispectral and Hyperspectral Data Compression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5.04 - SLS - Space Link Protocols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5.09 - SLS - Space Data Link Security Working Group</a:t>
                      </a:r>
                      <a:endParaRPr lang="en-US" sz="1400" b="1" i="0" u="none" strike="noStrike" dirty="0">
                        <a:solidFill>
                          <a:srgbClr val="000000"/>
                        </a:solidFill>
                        <a:effectLst/>
                        <a:latin typeface="Tableau Book"/>
                      </a:endParaRPr>
                    </a:p>
                  </a:txBody>
                  <a:tcPr marL="6901" marR="6901" marT="6903" marB="0" anchor="b">
                    <a:solidFill>
                      <a:schemeClr val="accent1"/>
                    </a:solidFill>
                  </a:tcPr>
                </a:tc>
                <a:tc>
                  <a:txBody>
                    <a:bodyPr/>
                    <a:lstStyle/>
                    <a:p>
                      <a:pPr algn="ctr" fontAlgn="b"/>
                      <a:r>
                        <a:rPr lang="en-US" sz="1400" b="1" u="none" strike="noStrike" dirty="0">
                          <a:effectLst/>
                        </a:rPr>
                        <a:t>5.10 - SLS - Optical Communications WG</a:t>
                      </a:r>
                      <a:endParaRPr lang="en-US" sz="1400" b="1" i="0" u="none" strike="noStrike" dirty="0">
                        <a:solidFill>
                          <a:srgbClr val="000000"/>
                        </a:solidFill>
                        <a:effectLst/>
                        <a:latin typeface="Tableau Book"/>
                      </a:endParaRPr>
                    </a:p>
                  </a:txBody>
                  <a:tcPr marL="6901" marR="6901" marT="6903" marB="0" anchor="b">
                    <a:solidFill>
                      <a:schemeClr val="accent1"/>
                    </a:solidFill>
                  </a:tcPr>
                </a:tc>
                <a:extLst>
                  <a:ext uri="{0D108BD9-81ED-4DB2-BD59-A6C34878D82A}">
                    <a16:rowId xmlns="" xmlns:a16="http://schemas.microsoft.com/office/drawing/2014/main" val="1109859938"/>
                  </a:ext>
                </a:extLst>
              </a:tr>
              <a:tr h="220307">
                <a:tc>
                  <a:txBody>
                    <a:bodyPr/>
                    <a:lstStyle/>
                    <a:p>
                      <a:pPr algn="l" fontAlgn="t"/>
                      <a:r>
                        <a:rPr lang="en-US" sz="1400" b="1" u="none" strike="noStrike">
                          <a:effectLst/>
                        </a:rPr>
                        <a:t>UKSA</a:t>
                      </a:r>
                      <a:endParaRPr lang="en-US" sz="1400" b="1" i="0" u="none" strike="noStrike">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1 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r>
                        <a:rPr lang="en-US" sz="1400" b="1" i="0" u="none" strike="noStrike" dirty="0">
                          <a:solidFill>
                            <a:srgbClr val="000000"/>
                          </a:solidFill>
                          <a:effectLst/>
                          <a:latin typeface="Tableau Book"/>
                        </a:rPr>
                        <a:t>1</a:t>
                      </a: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1182502447"/>
                  </a:ext>
                </a:extLst>
              </a:tr>
              <a:tr h="220307">
                <a:tc>
                  <a:txBody>
                    <a:bodyPr/>
                    <a:lstStyle/>
                    <a:p>
                      <a:pPr algn="l" fontAlgn="t"/>
                      <a:r>
                        <a:rPr lang="en-US" sz="1400" b="1" u="none" strike="noStrike" dirty="0">
                          <a:effectLst/>
                        </a:rPr>
                        <a:t>ASI</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1930798436"/>
                  </a:ext>
                </a:extLst>
              </a:tr>
              <a:tr h="220307">
                <a:tc>
                  <a:txBody>
                    <a:bodyPr/>
                    <a:lstStyle/>
                    <a:p>
                      <a:pPr algn="l" fontAlgn="t"/>
                      <a:r>
                        <a:rPr lang="en-US" sz="1400" b="1" u="none" strike="noStrike" dirty="0">
                          <a:effectLst/>
                        </a:rPr>
                        <a:t>Other*</a:t>
                      </a:r>
                      <a:r>
                        <a:rPr lang="en-US" sz="1400" b="1" u="none" strike="noStrike" baseline="0" dirty="0">
                          <a:effectLst/>
                        </a:rPr>
                        <a:t> (Korea)</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1166341024"/>
                  </a:ext>
                </a:extLst>
              </a:tr>
              <a:tr h="220307">
                <a:tc>
                  <a:txBody>
                    <a:bodyPr/>
                    <a:lstStyle/>
                    <a:p>
                      <a:pPr algn="l" fontAlgn="t"/>
                      <a:r>
                        <a:rPr lang="en-US" sz="1400" b="1" u="none" strike="noStrike" dirty="0">
                          <a:effectLst/>
                        </a:rPr>
                        <a:t>JAXA</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r>
                        <a:rPr lang="en-US" sz="1400" b="1" u="none" strike="noStrike" dirty="0">
                          <a:effectLst/>
                        </a:rPr>
                        <a:t>5</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31022498"/>
                  </a:ext>
                </a:extLst>
              </a:tr>
              <a:tr h="220307">
                <a:tc>
                  <a:txBody>
                    <a:bodyPr/>
                    <a:lstStyle/>
                    <a:p>
                      <a:pPr algn="l" fontAlgn="t"/>
                      <a:r>
                        <a:rPr lang="en-US" sz="1400" b="1" u="none" strike="noStrike" dirty="0" err="1">
                          <a:effectLst/>
                        </a:rPr>
                        <a:t>Roscosmos</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3</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1932349621"/>
                  </a:ext>
                </a:extLst>
              </a:tr>
              <a:tr h="220307">
                <a:tc>
                  <a:txBody>
                    <a:bodyPr/>
                    <a:lstStyle/>
                    <a:p>
                      <a:pPr algn="l" fontAlgn="t"/>
                      <a:r>
                        <a:rPr lang="en-US" sz="1400" b="1" u="none" strike="noStrike" dirty="0">
                          <a:effectLst/>
                        </a:rPr>
                        <a:t>CNES</a:t>
                      </a: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i="0" u="none" strike="noStrike" dirty="0">
                          <a:solidFill>
                            <a:schemeClr val="dk1"/>
                          </a:solidFill>
                          <a:effectLst/>
                          <a:latin typeface="+mn-lt"/>
                        </a:rPr>
                        <a:t>2</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347724299"/>
                  </a:ext>
                </a:extLst>
              </a:tr>
              <a:tr h="220307">
                <a:tc>
                  <a:txBody>
                    <a:bodyPr/>
                    <a:lstStyle/>
                    <a:p>
                      <a:pPr algn="l" fontAlgn="t"/>
                      <a:r>
                        <a:rPr lang="en-US" sz="1400" b="1" u="none" strike="noStrike" dirty="0">
                          <a:effectLst/>
                        </a:rPr>
                        <a:t>DLR</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3</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292676186"/>
                  </a:ext>
                </a:extLst>
              </a:tr>
              <a:tr h="220307">
                <a:tc>
                  <a:txBody>
                    <a:bodyPr/>
                    <a:lstStyle/>
                    <a:p>
                      <a:pPr algn="l" fontAlgn="t"/>
                      <a:r>
                        <a:rPr lang="en-US" sz="1400" b="1" u="none" strike="noStrike" dirty="0">
                          <a:effectLst/>
                        </a:rPr>
                        <a:t>CNSA</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tc>
                  <a:txBody>
                    <a:bodyPr/>
                    <a:lstStyle/>
                    <a:p>
                      <a:pPr algn="r" fontAlgn="ct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2898190620"/>
                  </a:ext>
                </a:extLst>
              </a:tr>
              <a:tr h="220307">
                <a:tc>
                  <a:txBody>
                    <a:bodyPr/>
                    <a:lstStyle/>
                    <a:p>
                      <a:pPr algn="l" fontAlgn="t"/>
                      <a:r>
                        <a:rPr lang="en-US" sz="1400" b="1" u="none" strike="noStrike" dirty="0">
                          <a:effectLst/>
                        </a:rPr>
                        <a:t>ESA</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3</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3</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i="0" u="none" strike="noStrike" dirty="0" smtClean="0">
                          <a:solidFill>
                            <a:schemeClr val="dk1"/>
                          </a:solidFill>
                          <a:effectLst/>
                          <a:latin typeface="+mn-lt"/>
                        </a:rPr>
                        <a:t>3 </a:t>
                      </a:r>
                      <a:r>
                        <a:rPr lang="en-US" sz="1400" b="1" i="0" u="none" strike="noStrike" dirty="0" smtClean="0">
                          <a:solidFill>
                            <a:srgbClr val="FF0000"/>
                          </a:solidFill>
                          <a:effectLst/>
                          <a:latin typeface="+mn-lt"/>
                        </a:rPr>
                        <a:t>(+2)</a:t>
                      </a:r>
                      <a:endParaRPr lang="en-US" sz="1400" b="1" i="0" u="none" strike="noStrike" dirty="0">
                        <a:solidFill>
                          <a:srgbClr val="FF0000"/>
                        </a:solidFill>
                        <a:effectLst/>
                        <a:latin typeface="Tableau Book"/>
                      </a:endParaRPr>
                    </a:p>
                  </a:txBody>
                  <a:tcPr marL="6901" marR="6901" marT="6903" marB="0" anchor="b"/>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4</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249598273"/>
                  </a:ext>
                </a:extLst>
              </a:tr>
              <a:tr h="220307">
                <a:tc>
                  <a:txBody>
                    <a:bodyPr/>
                    <a:lstStyle/>
                    <a:p>
                      <a:pPr algn="l" fontAlgn="t"/>
                      <a:r>
                        <a:rPr lang="en-US" sz="1400" b="1" u="none" strike="noStrike" dirty="0">
                          <a:effectLst/>
                        </a:rPr>
                        <a:t>NASA</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6</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8</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11</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smtClean="0">
                          <a:effectLst/>
                        </a:rPr>
                        <a:t>5 </a:t>
                      </a:r>
                      <a:r>
                        <a:rPr lang="en-US" sz="1400" b="1" u="none" strike="noStrike" dirty="0" smtClean="0">
                          <a:solidFill>
                            <a:srgbClr val="FF0000"/>
                          </a:solidFill>
                          <a:effectLst/>
                        </a:rPr>
                        <a:t>(+2)</a:t>
                      </a:r>
                      <a:endParaRPr lang="en-US" sz="1400" b="1" i="0" u="none" strike="noStrike" dirty="0">
                        <a:solidFill>
                          <a:srgbClr val="FF0000"/>
                        </a:solidFill>
                        <a:effectLst/>
                        <a:latin typeface="Tableau Book"/>
                      </a:endParaRPr>
                    </a:p>
                  </a:txBody>
                  <a:tcPr marL="6901" marR="6901" marT="6903" marB="0" anchor="b"/>
                </a:tc>
                <a:tc>
                  <a:txBody>
                    <a:bodyPr/>
                    <a:lstStyle/>
                    <a:p>
                      <a:pPr algn="r" fontAlgn="ctr"/>
                      <a:r>
                        <a:rPr lang="en-US" sz="1400" b="1" u="none" strike="noStrike" dirty="0">
                          <a:effectLst/>
                        </a:rPr>
                        <a:t>10</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7</a:t>
                      </a:r>
                      <a:endParaRPr lang="en-US" sz="1400" b="1" i="0" u="none" strike="noStrike" dirty="0">
                        <a:solidFill>
                          <a:srgbClr val="000000"/>
                        </a:solidFill>
                        <a:effectLst/>
                        <a:latin typeface="Tableau Book"/>
                      </a:endParaRPr>
                    </a:p>
                  </a:txBody>
                  <a:tcPr marL="6901" marR="6901" marT="6903" marB="0" anchor="b"/>
                </a:tc>
                <a:tc>
                  <a:txBody>
                    <a:bodyPr/>
                    <a:lstStyle/>
                    <a:p>
                      <a:pPr algn="r" fontAlgn="ctr"/>
                      <a:r>
                        <a:rPr lang="en-US" sz="1400" b="1" u="none" strike="noStrike" dirty="0">
                          <a:effectLst/>
                        </a:rPr>
                        <a:t>20</a:t>
                      </a:r>
                      <a:endParaRPr lang="en-US" sz="1400" b="1" i="0" u="none" strike="noStrike" dirty="0">
                        <a:solidFill>
                          <a:srgbClr val="000000"/>
                        </a:solidFill>
                        <a:effectLst/>
                        <a:latin typeface="Tableau Book"/>
                      </a:endParaRPr>
                    </a:p>
                  </a:txBody>
                  <a:tcPr marL="6901" marR="6901" marT="6903" marB="0" anchor="b"/>
                </a:tc>
                <a:extLst>
                  <a:ext uri="{0D108BD9-81ED-4DB2-BD59-A6C34878D82A}">
                    <a16:rowId xmlns="" xmlns:a16="http://schemas.microsoft.com/office/drawing/2014/main" val="1746198110"/>
                  </a:ext>
                </a:extLst>
              </a:tr>
              <a:tr h="220307">
                <a:tc>
                  <a:txBody>
                    <a:bodyPr/>
                    <a:lstStyle/>
                    <a:p>
                      <a:pPr algn="l" fontAlgn="t"/>
                      <a:r>
                        <a:rPr lang="en-US" sz="1400" b="1" i="0" u="none" strike="noStrike" dirty="0">
                          <a:solidFill>
                            <a:srgbClr val="000099"/>
                          </a:solidFill>
                          <a:effectLst/>
                          <a:latin typeface="Tableau Book"/>
                        </a:rPr>
                        <a:t>Total</a:t>
                      </a:r>
                    </a:p>
                  </a:txBody>
                  <a:tcPr marL="6901" marR="6901" marT="6903" marB="0" anchor="b"/>
                </a:tc>
                <a:tc>
                  <a:txBody>
                    <a:bodyPr/>
                    <a:lstStyle/>
                    <a:p>
                      <a:pPr algn="r" fontAlgn="ctr"/>
                      <a:r>
                        <a:rPr lang="en-US" sz="1400" b="1" i="0" u="none" strike="noStrike" dirty="0">
                          <a:solidFill>
                            <a:srgbClr val="000099"/>
                          </a:solidFill>
                          <a:effectLst/>
                          <a:latin typeface="Tableau Book"/>
                        </a:rPr>
                        <a:t>14</a:t>
                      </a:r>
                    </a:p>
                  </a:txBody>
                  <a:tcPr marL="6901" marR="6901" marT="6903" marB="0" anchor="b"/>
                </a:tc>
                <a:tc>
                  <a:txBody>
                    <a:bodyPr/>
                    <a:lstStyle/>
                    <a:p>
                      <a:pPr algn="r" fontAlgn="ctr"/>
                      <a:r>
                        <a:rPr lang="en-US" sz="1400" b="1" i="0" u="none" strike="noStrike" dirty="0">
                          <a:solidFill>
                            <a:srgbClr val="000099"/>
                          </a:solidFill>
                          <a:effectLst/>
                          <a:latin typeface="Tableau Book"/>
                        </a:rPr>
                        <a:t>16</a:t>
                      </a:r>
                    </a:p>
                  </a:txBody>
                  <a:tcPr marL="6901" marR="6901" marT="6903" marB="0" anchor="b"/>
                </a:tc>
                <a:tc>
                  <a:txBody>
                    <a:bodyPr/>
                    <a:lstStyle/>
                    <a:p>
                      <a:pPr algn="r" fontAlgn="ctr"/>
                      <a:r>
                        <a:rPr lang="en-US" sz="1400" b="1" i="0" u="none" strike="noStrike" dirty="0">
                          <a:solidFill>
                            <a:srgbClr val="000099"/>
                          </a:solidFill>
                          <a:effectLst/>
                          <a:latin typeface="Tableau Book"/>
                        </a:rPr>
                        <a:t>20</a:t>
                      </a:r>
                    </a:p>
                  </a:txBody>
                  <a:tcPr marL="6901" marR="6901" marT="6903" marB="0" anchor="b"/>
                </a:tc>
                <a:tc>
                  <a:txBody>
                    <a:bodyPr/>
                    <a:lstStyle/>
                    <a:p>
                      <a:pPr algn="r" fontAlgn="ctr"/>
                      <a:r>
                        <a:rPr lang="en-US" sz="1400" b="1" i="0" u="none" strike="noStrike" dirty="0" smtClean="0">
                          <a:solidFill>
                            <a:srgbClr val="000099"/>
                          </a:solidFill>
                          <a:effectLst/>
                          <a:latin typeface="Tableau Book"/>
                        </a:rPr>
                        <a:t>13 </a:t>
                      </a:r>
                      <a:r>
                        <a:rPr lang="en-US" sz="1400" b="1" u="none" strike="noStrike" dirty="0" smtClean="0">
                          <a:solidFill>
                            <a:srgbClr val="FF0000"/>
                          </a:solidFill>
                          <a:effectLst/>
                        </a:rPr>
                        <a:t>(+4)</a:t>
                      </a:r>
                      <a:endParaRPr lang="en-US" sz="1400" b="1" i="0" u="none" strike="noStrike" dirty="0">
                        <a:solidFill>
                          <a:srgbClr val="000099"/>
                        </a:solidFill>
                        <a:effectLst/>
                        <a:latin typeface="Tableau Book"/>
                      </a:endParaRPr>
                    </a:p>
                  </a:txBody>
                  <a:tcPr marL="6901" marR="6901" marT="6903" marB="0" anchor="b"/>
                </a:tc>
                <a:tc>
                  <a:txBody>
                    <a:bodyPr/>
                    <a:lstStyle/>
                    <a:p>
                      <a:pPr algn="r" fontAlgn="ctr"/>
                      <a:r>
                        <a:rPr lang="en-US" sz="1400" b="1" i="0" u="none" strike="noStrike" dirty="0">
                          <a:solidFill>
                            <a:srgbClr val="000099"/>
                          </a:solidFill>
                          <a:effectLst/>
                          <a:latin typeface="Tableau Book"/>
                        </a:rPr>
                        <a:t>22</a:t>
                      </a:r>
                    </a:p>
                  </a:txBody>
                  <a:tcPr marL="6901" marR="6901" marT="6903" marB="0" anchor="b"/>
                </a:tc>
                <a:tc>
                  <a:txBody>
                    <a:bodyPr/>
                    <a:lstStyle/>
                    <a:p>
                      <a:pPr algn="r" fontAlgn="ctr"/>
                      <a:r>
                        <a:rPr lang="en-US" sz="1400" b="1" i="0" u="none" strike="noStrike" dirty="0">
                          <a:solidFill>
                            <a:srgbClr val="000099"/>
                          </a:solidFill>
                          <a:effectLst/>
                          <a:latin typeface="Tableau Book"/>
                        </a:rPr>
                        <a:t>12</a:t>
                      </a:r>
                    </a:p>
                  </a:txBody>
                  <a:tcPr marL="6901" marR="6901" marT="6903" marB="0" anchor="b"/>
                </a:tc>
                <a:tc>
                  <a:txBody>
                    <a:bodyPr/>
                    <a:lstStyle/>
                    <a:p>
                      <a:pPr algn="r" fontAlgn="ctr"/>
                      <a:r>
                        <a:rPr lang="en-US" sz="1400" b="1" i="0" u="none" strike="noStrike" dirty="0">
                          <a:solidFill>
                            <a:srgbClr val="000099"/>
                          </a:solidFill>
                          <a:effectLst/>
                          <a:latin typeface="Tableau Book"/>
                        </a:rPr>
                        <a:t>36</a:t>
                      </a:r>
                    </a:p>
                  </a:txBody>
                  <a:tcPr marL="6901" marR="6901" marT="6903" marB="0" anchor="b"/>
                </a:tc>
                <a:extLst>
                  <a:ext uri="{0D108BD9-81ED-4DB2-BD59-A6C34878D82A}">
                    <a16:rowId xmlns="" xmlns:a16="http://schemas.microsoft.com/office/drawing/2014/main" val="1001646504"/>
                  </a:ext>
                </a:extLst>
              </a:tr>
              <a:tr h="433711">
                <a:tc>
                  <a:txBody>
                    <a:bodyPr/>
                    <a:lstStyle/>
                    <a:p>
                      <a:pPr algn="l" fontAlgn="t"/>
                      <a:r>
                        <a:rPr lang="en-US" sz="1400" b="1" u="none" strike="noStrike" dirty="0">
                          <a:effectLst/>
                        </a:rPr>
                        <a:t>Meeting Duration</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.5 </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1</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2.5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1.5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2</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3.5</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2710174563"/>
                  </a:ext>
                </a:extLst>
              </a:tr>
              <a:tr h="433711">
                <a:tc>
                  <a:txBody>
                    <a:bodyPr/>
                    <a:lstStyle/>
                    <a:p>
                      <a:pPr algn="l" fontAlgn="t"/>
                      <a:r>
                        <a:rPr lang="en-US" sz="1400" b="1" u="none" strike="noStrike" dirty="0">
                          <a:effectLst/>
                        </a:rPr>
                        <a:t>Agency Diversity</a:t>
                      </a:r>
                      <a:endParaRPr lang="en-US" sz="1400" b="1" i="0" u="none" strike="noStrike" dirty="0">
                        <a:solidFill>
                          <a:srgbClr val="000000"/>
                        </a:solidFill>
                        <a:effectLst/>
                        <a:latin typeface="Tableau Book"/>
                      </a:endParaRPr>
                    </a:p>
                  </a:txBody>
                  <a:tcPr marL="6901" marR="6901" marT="6903"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5</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i="0" u="none" strike="noStrike" dirty="0">
                          <a:solidFill>
                            <a:schemeClr val="dk1"/>
                          </a:solidFill>
                          <a:effectLst/>
                          <a:latin typeface="+mn-lt"/>
                        </a:rPr>
                        <a:t>4</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4</a:t>
                      </a:r>
                      <a:endParaRPr lang="en-US" sz="1400" b="1" i="0" u="none" strike="noStrike" dirty="0">
                        <a:solidFill>
                          <a:srgbClr val="000000"/>
                        </a:solidFill>
                        <a:effectLst/>
                        <a:latin typeface="Calibri" panose="020F0502020204030204" pitchFamily="34" charset="0"/>
                      </a:endParaRPr>
                    </a:p>
                  </a:txBody>
                  <a:tcPr marL="6901" marR="6901" marT="6903" marB="0" anchor="b"/>
                </a:tc>
                <a:tc>
                  <a:txBody>
                    <a:bodyPr/>
                    <a:lstStyle/>
                    <a:p>
                      <a:pPr algn="r" fontAlgn="b"/>
                      <a:r>
                        <a:rPr lang="en-US" sz="1400" b="1" u="none" strike="noStrike" dirty="0">
                          <a:effectLst/>
                        </a:rPr>
                        <a:t>6</a:t>
                      </a:r>
                      <a:endParaRPr lang="en-US" sz="1400" b="1" i="0" u="none" strike="noStrike" dirty="0">
                        <a:solidFill>
                          <a:srgbClr val="000000"/>
                        </a:solidFill>
                        <a:effectLst/>
                        <a:latin typeface="Calibri" panose="020F0502020204030204" pitchFamily="34" charset="0"/>
                      </a:endParaRPr>
                    </a:p>
                  </a:txBody>
                  <a:tcPr marL="6901" marR="6901" marT="6903" marB="0" anchor="b"/>
                </a:tc>
                <a:extLst>
                  <a:ext uri="{0D108BD9-81ED-4DB2-BD59-A6C34878D82A}">
                    <a16:rowId xmlns="" xmlns:a16="http://schemas.microsoft.com/office/drawing/2014/main" val="2994720278"/>
                  </a:ext>
                </a:extLst>
              </a:tr>
            </a:tbl>
          </a:graphicData>
        </a:graphic>
      </p:graphicFrame>
      <p:sp>
        <p:nvSpPr>
          <p:cNvPr id="4" name="TextBox 3"/>
          <p:cNvSpPr txBox="1"/>
          <p:nvPr/>
        </p:nvSpPr>
        <p:spPr>
          <a:xfrm>
            <a:off x="228600" y="6501400"/>
            <a:ext cx="2209800" cy="254000"/>
          </a:xfrm>
          <a:prstGeom prst="rect">
            <a:avLst/>
          </a:prstGeom>
          <a:noFill/>
        </p:spPr>
        <p:txBody>
          <a:bodyPr>
            <a:spAutoFit/>
          </a:bodyPr>
          <a:lstStyle/>
          <a:p>
            <a:pPr>
              <a:defRPr/>
            </a:pPr>
            <a:r>
              <a:rPr lang="en-US" sz="1050" dirty="0">
                <a:solidFill>
                  <a:srgbClr val="FF0000"/>
                </a:solidFill>
              </a:rPr>
              <a:t>In brackets remote participants</a:t>
            </a:r>
          </a:p>
        </p:txBody>
      </p:sp>
      <p:sp>
        <p:nvSpPr>
          <p:cNvPr id="6" name="AutoShape 3"/>
          <p:cNvSpPr>
            <a:spLocks/>
          </p:cNvSpPr>
          <p:nvPr/>
        </p:nvSpPr>
        <p:spPr bwMode="auto">
          <a:xfrm>
            <a:off x="96193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SLS Area</a:t>
            </a:r>
            <a:r>
              <a:rPr lang="en-US" sz="2800" b="1" dirty="0" smtClean="0"/>
              <a:t> Meeting Demographics</a:t>
            </a:r>
            <a:endParaRPr lang="en-US" dirty="0"/>
          </a:p>
        </p:txBody>
      </p:sp>
    </p:spTree>
    <p:extLst>
      <p:ext uri="{BB962C8B-B14F-4D97-AF65-F5344CB8AC3E}">
        <p14:creationId xmlns:p14="http://schemas.microsoft.com/office/powerpoint/2010/main" val="1250348166"/>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85000" lnSpcReduction="10000"/>
          </a:bodyPr>
          <a:lstStyle/>
          <a:p>
            <a:pPr defTabSz="914400">
              <a:lnSpc>
                <a:spcPct val="120000"/>
              </a:lnSpc>
              <a:spcBef>
                <a:spcPts val="0"/>
              </a:spcBef>
            </a:pPr>
            <a:r>
              <a:rPr lang="en-US" sz="1900" dirty="0" smtClean="0"/>
              <a:t>RF &amp; Modulation (RFM) </a:t>
            </a:r>
            <a:r>
              <a:rPr lang="en-US" sz="1900" b="0" dirty="0" smtClean="0"/>
              <a:t>Working 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a:t>Completed agency review of Recommendation 401.0-B (2.4.18) and (2.5.6B)</a:t>
            </a:r>
          </a:p>
          <a:p>
            <a:pPr marL="1204913" lvl="2" indent="-290513">
              <a:lnSpc>
                <a:spcPct val="120000"/>
              </a:lnSpc>
              <a:spcBef>
                <a:spcPts val="0"/>
              </a:spcBef>
              <a:buClr>
                <a:srgbClr val="000000"/>
              </a:buClr>
              <a:buSzPct val="95000"/>
              <a:buFont typeface="ArialMT" charset="0"/>
              <a:buChar char="•"/>
            </a:pPr>
            <a:r>
              <a:rPr lang="en-US" sz="1900" b="0" dirty="0"/>
              <a:t>Agreed on additional section for 413.1-G-1 (GMSK Telemetry and PN Ranging) post CESG poll</a:t>
            </a:r>
          </a:p>
          <a:p>
            <a:pPr marL="1204913" lvl="2" indent="-290513">
              <a:lnSpc>
                <a:spcPct val="120000"/>
              </a:lnSpc>
              <a:spcBef>
                <a:spcPts val="0"/>
              </a:spcBef>
              <a:buClr>
                <a:srgbClr val="000000"/>
              </a:buClr>
              <a:buSzPct val="95000"/>
              <a:buFont typeface="ArialMT" charset="0"/>
              <a:buChar char="•"/>
            </a:pPr>
            <a:r>
              <a:rPr lang="en-US" sz="1900" b="0" dirty="0"/>
              <a:t>Agreed to start agency review of new Recommendation 401.0-B (2.6.11A) and revised (2.1.4A/B); suppression of obsolete Recommendation 401.0-B (2.1.8A/B) </a:t>
            </a:r>
          </a:p>
          <a:p>
            <a:pPr marL="1204913" lvl="2" indent="-290513">
              <a:lnSpc>
                <a:spcPct val="120000"/>
              </a:lnSpc>
              <a:spcBef>
                <a:spcPts val="0"/>
              </a:spcBef>
              <a:buClr>
                <a:srgbClr val="000000"/>
              </a:buClr>
              <a:buSzPct val="95000"/>
              <a:buFont typeface="ArialMT" charset="0"/>
              <a:buChar char="•"/>
            </a:pPr>
            <a:r>
              <a:rPr lang="en-US" sz="1900" b="0" dirty="0"/>
              <a:t>Agreed on updates to 413.0-G (Bandwidth Efficient Modulations)</a:t>
            </a:r>
          </a:p>
          <a:p>
            <a:pPr defTabSz="914400">
              <a:lnSpc>
                <a:spcPct val="120000"/>
              </a:lnSpc>
              <a:spcBef>
                <a:spcPts val="0"/>
              </a:spcBef>
            </a:pPr>
            <a:r>
              <a:rPr lang="en-US" sz="1900" dirty="0" smtClean="0"/>
              <a:t>Coding &amp; Synchronization (C&amp;S) </a:t>
            </a:r>
            <a:r>
              <a:rPr lang="en-US" sz="1900" b="0" dirty="0" smtClean="0"/>
              <a:t>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a:t>Concluded Agency Review for 131.0-B (introduction of “sliced” LDPC)</a:t>
            </a:r>
          </a:p>
          <a:p>
            <a:pPr marL="1204913" lvl="2" indent="-290513">
              <a:lnSpc>
                <a:spcPct val="120000"/>
              </a:lnSpc>
              <a:spcBef>
                <a:spcPts val="0"/>
              </a:spcBef>
              <a:buClr>
                <a:srgbClr val="000000"/>
              </a:buClr>
              <a:buSzPct val="95000"/>
              <a:buFont typeface="ArialMT" charset="0"/>
              <a:buChar char="•"/>
            </a:pPr>
            <a:r>
              <a:rPr lang="en-US" sz="1900" b="0" dirty="0"/>
              <a:t>Concluded Agency Review for 231.0-B (short LDPC for TC)</a:t>
            </a:r>
          </a:p>
          <a:p>
            <a:pPr marL="1204913" lvl="2" indent="-290513">
              <a:lnSpc>
                <a:spcPct val="120000"/>
              </a:lnSpc>
              <a:spcBef>
                <a:spcPts val="0"/>
              </a:spcBef>
              <a:buClr>
                <a:srgbClr val="000000"/>
              </a:buClr>
              <a:buSzPct val="95000"/>
              <a:buFont typeface="ArialMT" charset="0"/>
              <a:buChar char="•"/>
            </a:pPr>
            <a:r>
              <a:rPr lang="en-US" sz="1900" b="0" dirty="0"/>
              <a:t>Concluded WG Review for 431.1-M (VCM Magenta Book)</a:t>
            </a:r>
          </a:p>
          <a:p>
            <a:pPr defTabSz="914400">
              <a:lnSpc>
                <a:spcPct val="120000"/>
              </a:lnSpc>
              <a:spcBef>
                <a:spcPts val="0"/>
              </a:spcBef>
            </a:pPr>
            <a:r>
              <a:rPr lang="en-US" sz="1900" dirty="0" smtClean="0"/>
              <a:t>Space Link Protocols (SLP) </a:t>
            </a:r>
            <a:r>
              <a:rPr lang="en-US" sz="1900" b="0" dirty="0" smtClean="0"/>
              <a:t>Working </a:t>
            </a:r>
            <a:r>
              <a:rPr lang="en-US" sz="1900" b="0" dirty="0"/>
              <a:t>Group:</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a:t>Started the reconfirmation of </a:t>
            </a:r>
            <a:r>
              <a:rPr lang="en-US" sz="1900" b="0" dirty="0" err="1"/>
              <a:t>IPoC</a:t>
            </a:r>
            <a:r>
              <a:rPr lang="en-US" sz="1900" b="0" dirty="0"/>
              <a:t>, CCSDS 702.1-B-1 to be finalized at Fall 2017 Meeting</a:t>
            </a:r>
          </a:p>
          <a:p>
            <a:pPr marL="1204913" lvl="2" indent="-290513">
              <a:lnSpc>
                <a:spcPct val="120000"/>
              </a:lnSpc>
              <a:spcBef>
                <a:spcPts val="0"/>
              </a:spcBef>
              <a:buClr>
                <a:srgbClr val="000000"/>
              </a:buClr>
              <a:buSzPct val="95000"/>
              <a:buFont typeface="ArialMT" charset="0"/>
              <a:buChar char="•"/>
            </a:pPr>
            <a:r>
              <a:rPr lang="en-US" sz="1900" b="0" dirty="0"/>
              <a:t>Resolved all 81 NASA and 8 ESA RIDs against USLP Red-2</a:t>
            </a:r>
          </a:p>
          <a:p>
            <a:pPr marL="1204913" lvl="2" indent="-290513">
              <a:lnSpc>
                <a:spcPct val="120000"/>
              </a:lnSpc>
              <a:spcBef>
                <a:spcPts val="0"/>
              </a:spcBef>
              <a:buClr>
                <a:srgbClr val="000000"/>
              </a:buClr>
              <a:buSzPct val="95000"/>
              <a:buFont typeface="ArialMT" charset="0"/>
              <a:buChar char="•"/>
            </a:pPr>
            <a:r>
              <a:rPr lang="en-US" sz="1900" b="0" dirty="0"/>
              <a:t>USLP Reference Implementation in progress by NASA/Marshall, NASA/JPL,  and DLR</a:t>
            </a:r>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0" y="126170"/>
            <a:ext cx="902698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Area Executive Summary 1/2 </a:t>
            </a:r>
            <a:endParaRPr lang="en-US" dirty="0"/>
          </a:p>
        </p:txBody>
      </p:sp>
    </p:spTree>
    <p:extLst>
      <p:ext uri="{BB962C8B-B14F-4D97-AF65-F5344CB8AC3E}">
        <p14:creationId xmlns:p14="http://schemas.microsoft.com/office/powerpoint/2010/main" val="1709392986"/>
      </p:ext>
    </p:extLst>
  </p:cSld>
  <p:clrMapOvr>
    <a:masterClrMapping/>
  </p:clrMapOvr>
  <p:transition spd="slow"/>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Autofit/>
          </a:bodyPr>
          <a:lstStyle/>
          <a:p>
            <a:pPr defTabSz="914400">
              <a:lnSpc>
                <a:spcPct val="120000"/>
              </a:lnSpc>
              <a:spcBef>
                <a:spcPts val="0"/>
              </a:spcBef>
            </a:pPr>
            <a:r>
              <a:rPr lang="en-US" sz="1500" dirty="0" smtClean="0"/>
              <a:t>Space Data Link Security (SDLS) </a:t>
            </a:r>
            <a:r>
              <a:rPr lang="en-US" sz="1500" b="0" dirty="0" smtClean="0"/>
              <a:t>Working Group:</a:t>
            </a:r>
            <a:endParaRPr lang="en-US" sz="15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500" b="0" dirty="0" smtClean="0"/>
              <a:t>Achievements</a:t>
            </a:r>
          </a:p>
          <a:p>
            <a:pPr marL="1204913" lvl="2" indent="-290513">
              <a:lnSpc>
                <a:spcPct val="120000"/>
              </a:lnSpc>
              <a:spcBef>
                <a:spcPts val="0"/>
              </a:spcBef>
              <a:buClr>
                <a:srgbClr val="000000"/>
              </a:buClr>
              <a:buSzPct val="95000"/>
              <a:buFont typeface="ArialMT" charset="0"/>
              <a:buChar char="•"/>
            </a:pPr>
            <a:r>
              <a:rPr lang="en-US" sz="1500" b="0" dirty="0"/>
              <a:t>CCSDS 350.5-G (SDLS GB) finalized and made ready for publication poll</a:t>
            </a:r>
          </a:p>
          <a:p>
            <a:pPr marL="1204913" lvl="2" indent="-290513">
              <a:lnSpc>
                <a:spcPct val="120000"/>
              </a:lnSpc>
              <a:spcBef>
                <a:spcPts val="0"/>
              </a:spcBef>
              <a:buClr>
                <a:srgbClr val="000000"/>
              </a:buClr>
              <a:buSzPct val="95000"/>
              <a:buFont typeface="ArialMT" charset="0"/>
              <a:buChar char="•"/>
            </a:pPr>
            <a:r>
              <a:rPr lang="en-US" sz="1500" b="0" dirty="0"/>
              <a:t>Complete draft assembled for SDLS Extended Procedures (355.1). Red-1 edited and reviewed in detail before and at this meeting</a:t>
            </a:r>
          </a:p>
          <a:p>
            <a:pPr marL="1204913" lvl="2" indent="-290513">
              <a:lnSpc>
                <a:spcPct val="120000"/>
              </a:lnSpc>
              <a:spcBef>
                <a:spcPts val="0"/>
              </a:spcBef>
              <a:buClr>
                <a:srgbClr val="000000"/>
              </a:buClr>
              <a:buSzPct val="95000"/>
              <a:buFont typeface="ArialMT" charset="0"/>
              <a:buChar char="•"/>
            </a:pPr>
            <a:r>
              <a:rPr lang="en-US" sz="1500" b="0" dirty="0"/>
              <a:t>Investigation of Physical Layer Security (scope, purpose, opportunity to standardize</a:t>
            </a:r>
            <a:r>
              <a:rPr lang="en-US" sz="1500" b="0" dirty="0" smtClean="0"/>
              <a:t>)</a:t>
            </a:r>
            <a:endParaRPr lang="en-US" sz="1500" b="0" dirty="0"/>
          </a:p>
          <a:p>
            <a:pPr defTabSz="914400">
              <a:lnSpc>
                <a:spcPct val="120000"/>
              </a:lnSpc>
              <a:spcBef>
                <a:spcPts val="0"/>
              </a:spcBef>
            </a:pPr>
            <a:r>
              <a:rPr lang="en-US" sz="1500" dirty="0"/>
              <a:t>Multispectral &amp; </a:t>
            </a:r>
            <a:r>
              <a:rPr lang="en-US" sz="1500" dirty="0" err="1"/>
              <a:t>Hyperspectral</a:t>
            </a:r>
            <a:r>
              <a:rPr lang="en-US" sz="1500" dirty="0"/>
              <a:t> Data </a:t>
            </a:r>
            <a:r>
              <a:rPr lang="en-US" sz="1500" dirty="0" smtClean="0"/>
              <a:t>Compression (MHDC)</a:t>
            </a:r>
            <a:r>
              <a:rPr lang="en-US" sz="1500" b="0" dirty="0" smtClean="0"/>
              <a:t> Working </a:t>
            </a:r>
            <a:r>
              <a:rPr lang="en-US" sz="1500" b="0" dirty="0"/>
              <a:t>Group:</a:t>
            </a:r>
            <a:endParaRPr lang="en-US" sz="15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500" b="0" dirty="0" smtClean="0"/>
              <a:t>Achievements</a:t>
            </a:r>
          </a:p>
          <a:p>
            <a:pPr marL="1204913" lvl="2" indent="-290513">
              <a:lnSpc>
                <a:spcPct val="120000"/>
              </a:lnSpc>
              <a:spcBef>
                <a:spcPts val="0"/>
              </a:spcBef>
              <a:buClr>
                <a:srgbClr val="000000"/>
              </a:buClr>
              <a:buSzPct val="95000"/>
              <a:buFont typeface="ArialMT" charset="0"/>
              <a:buChar char="•"/>
            </a:pPr>
            <a:r>
              <a:rPr lang="en-US" sz="1500" b="0" dirty="0"/>
              <a:t>CCSDS-122.1-B-1 and CCSDS-122.0-B-2 ready for publication poll</a:t>
            </a:r>
          </a:p>
          <a:p>
            <a:pPr marL="1204913" lvl="2" indent="-290513">
              <a:lnSpc>
                <a:spcPct val="120000"/>
              </a:lnSpc>
              <a:spcBef>
                <a:spcPts val="0"/>
              </a:spcBef>
              <a:buClr>
                <a:srgbClr val="000000"/>
              </a:buClr>
              <a:buSzPct val="95000"/>
              <a:buFont typeface="ArialMT" charset="0"/>
              <a:buChar char="•"/>
            </a:pPr>
            <a:r>
              <a:rPr lang="en-US" sz="1500" b="0" dirty="0"/>
              <a:t>Major decisions made for CCSDS-123.1-B (“relative error” coding mode and “fast” mode)</a:t>
            </a:r>
          </a:p>
          <a:p>
            <a:pPr marL="1204913" lvl="2" indent="-290513">
              <a:lnSpc>
                <a:spcPct val="120000"/>
              </a:lnSpc>
              <a:spcBef>
                <a:spcPts val="0"/>
              </a:spcBef>
              <a:buClr>
                <a:srgbClr val="000000"/>
              </a:buClr>
              <a:buSzPct val="95000"/>
              <a:buFont typeface="ArialMT" charset="0"/>
              <a:buChar char="•"/>
            </a:pPr>
            <a:r>
              <a:rPr lang="en-US" sz="1500" b="0" dirty="0"/>
              <a:t>Reconfirmation of CCSDS-121.0-B-2</a:t>
            </a:r>
          </a:p>
          <a:p>
            <a:pPr defTabSz="914400">
              <a:lnSpc>
                <a:spcPct val="120000"/>
              </a:lnSpc>
              <a:spcBef>
                <a:spcPts val="0"/>
              </a:spcBef>
            </a:pPr>
            <a:r>
              <a:rPr lang="en-US" sz="1500" dirty="0" smtClean="0"/>
              <a:t>Optical Communications (OPT) </a:t>
            </a:r>
            <a:r>
              <a:rPr lang="en-US" sz="1500" b="0" dirty="0" smtClean="0"/>
              <a:t>Working </a:t>
            </a:r>
            <a:r>
              <a:rPr lang="en-US" sz="1500" b="0" dirty="0"/>
              <a:t>Group:</a:t>
            </a:r>
            <a:endParaRPr lang="en-US" sz="15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500" b="0" dirty="0" smtClean="0"/>
              <a:t>Achievements</a:t>
            </a:r>
          </a:p>
          <a:p>
            <a:pPr marL="1204913" lvl="2" indent="-290513">
              <a:lnSpc>
                <a:spcPct val="120000"/>
              </a:lnSpc>
              <a:spcBef>
                <a:spcPts val="0"/>
              </a:spcBef>
              <a:buClr>
                <a:srgbClr val="000000"/>
              </a:buClr>
              <a:buSzPct val="95000"/>
              <a:buFont typeface="ArialMT" charset="0"/>
              <a:buChar char="•"/>
            </a:pPr>
            <a:r>
              <a:rPr lang="en-US" sz="1500" b="0" dirty="0"/>
              <a:t>Finalized draft Optical Communications “Physical Layer” and “Coding and Synchronization” Blue Books covering the High Photon Efficiency scenario only.</a:t>
            </a:r>
          </a:p>
          <a:p>
            <a:pPr marL="1204913" lvl="2" indent="-290513">
              <a:lnSpc>
                <a:spcPct val="120000"/>
              </a:lnSpc>
              <a:spcBef>
                <a:spcPts val="0"/>
              </a:spcBef>
              <a:buClr>
                <a:srgbClr val="000000"/>
              </a:buClr>
              <a:buSzPct val="95000"/>
              <a:buFont typeface="ArialMT" charset="0"/>
              <a:buChar char="•"/>
            </a:pPr>
            <a:r>
              <a:rPr lang="en-US" sz="1500" b="0" dirty="0"/>
              <a:t>Reviewed the High Data Rate 1064 nm Orange Book, and input to the High Data Rate 1550 nm Orange Book</a:t>
            </a:r>
          </a:p>
          <a:p>
            <a:pPr marL="1204913" lvl="2" indent="-290513">
              <a:lnSpc>
                <a:spcPct val="120000"/>
              </a:lnSpc>
              <a:spcBef>
                <a:spcPts val="0"/>
              </a:spcBef>
              <a:buClr>
                <a:srgbClr val="000000"/>
              </a:buClr>
              <a:buSzPct val="95000"/>
              <a:buFont typeface="ArialMT" charset="0"/>
              <a:buChar char="•"/>
            </a:pPr>
            <a:r>
              <a:rPr lang="en-US" sz="1500" b="0" dirty="0"/>
              <a:t>Reviewed the plan and schedule for the “Atmospheric Characterization and Forecasting for Optical Link Operations” Magenta Book</a:t>
            </a:r>
          </a:p>
          <a:p>
            <a:pPr marL="1204913" lvl="2" indent="-290513">
              <a:lnSpc>
                <a:spcPct val="120000"/>
              </a:lnSpc>
              <a:spcBef>
                <a:spcPts val="0"/>
              </a:spcBef>
              <a:buClr>
                <a:srgbClr val="000000"/>
              </a:buClr>
              <a:buSzPct val="95000"/>
              <a:buFont typeface="ArialMT" charset="0"/>
              <a:buChar char="•"/>
            </a:pPr>
            <a:r>
              <a:rPr lang="en-US" sz="1500" b="0" dirty="0"/>
              <a:t>A presentation about Low Complexity Optical Communication was prepared for an Industry </a:t>
            </a:r>
            <a:r>
              <a:rPr lang="en-US" sz="1500" b="0" dirty="0" smtClean="0"/>
              <a:t>Briefing</a:t>
            </a:r>
            <a:endParaRPr lang="en-US" sz="1500" dirty="0" smtClean="0"/>
          </a:p>
          <a:p>
            <a:pPr>
              <a:lnSpc>
                <a:spcPct val="120000"/>
              </a:lnSpc>
              <a:spcBef>
                <a:spcPts val="0"/>
              </a:spcBef>
              <a:buClr>
                <a:srgbClr val="000000"/>
              </a:buClr>
              <a:buSzPct val="95000"/>
            </a:pPr>
            <a:endParaRPr lang="en-US" sz="1500" b="0" dirty="0" smtClean="0"/>
          </a:p>
        </p:txBody>
      </p:sp>
      <p:sp>
        <p:nvSpPr>
          <p:cNvPr id="6147" name="AutoShape 3"/>
          <p:cNvSpPr>
            <a:spLocks/>
          </p:cNvSpPr>
          <p:nvPr/>
        </p:nvSpPr>
        <p:spPr bwMode="auto">
          <a:xfrm>
            <a:off x="154443" y="126170"/>
            <a:ext cx="8642107"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Area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5425" y="62543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dirty="0" smtClean="0"/>
              <a:t>Security Working 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57300" lvl="2" indent="-342900">
              <a:lnSpc>
                <a:spcPct val="120000"/>
              </a:lnSpc>
              <a:spcBef>
                <a:spcPts val="0"/>
              </a:spcBef>
              <a:buFont typeface="Arial" panose="020B0604020202020204" pitchFamily="34" charset="0"/>
              <a:buChar char="•"/>
            </a:pPr>
            <a:r>
              <a:rPr lang="en-US" sz="1900" b="0" dirty="0" smtClean="0"/>
              <a:t>Good progress on </a:t>
            </a:r>
            <a:r>
              <a:rPr lang="en-US" sz="1900" b="0" dirty="0"/>
              <a:t>documents in preparation and new work items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Problems / Issues</a:t>
            </a:r>
          </a:p>
          <a:p>
            <a:pPr marL="1204913" lvl="2" indent="-290513">
              <a:lnSpc>
                <a:spcPct val="120000"/>
              </a:lnSpc>
              <a:spcBef>
                <a:spcPts val="0"/>
              </a:spcBef>
              <a:buClr>
                <a:srgbClr val="000000"/>
              </a:buClr>
              <a:buSzPct val="95000"/>
              <a:buFont typeface="ArialMT" charset="0"/>
              <a:buChar char="•"/>
            </a:pPr>
            <a:r>
              <a:rPr lang="en-US" sz="1900" b="0" dirty="0" smtClean="0"/>
              <a:t>Limited </a:t>
            </a:r>
            <a:r>
              <a:rPr lang="en-US" sz="1900" b="0" dirty="0"/>
              <a:t>support &amp; interactions between meetings</a:t>
            </a:r>
          </a:p>
          <a:p>
            <a:pPr defTabSz="914400">
              <a:lnSpc>
                <a:spcPct val="120000"/>
              </a:lnSpc>
              <a:spcBef>
                <a:spcPts val="0"/>
              </a:spcBef>
            </a:pPr>
            <a:r>
              <a:rPr lang="en-US" sz="1900" dirty="0" smtClean="0"/>
              <a:t>Delta-DOR Working </a:t>
            </a:r>
            <a:r>
              <a:rPr lang="en-US" sz="1900" dirty="0"/>
              <a:t>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Achievements</a:t>
            </a:r>
          </a:p>
          <a:p>
            <a:pPr marL="1204913" lvl="2" indent="-290513">
              <a:lnSpc>
                <a:spcPct val="120000"/>
              </a:lnSpc>
              <a:spcBef>
                <a:spcPts val="0"/>
              </a:spcBef>
              <a:buClr>
                <a:srgbClr val="000000"/>
              </a:buClr>
              <a:buSzPct val="95000"/>
              <a:buFont typeface="ArialMT" charset="0"/>
              <a:buChar char="•"/>
            </a:pPr>
            <a:r>
              <a:rPr lang="en-US" sz="1900" b="0" dirty="0" smtClean="0">
                <a:solidFill>
                  <a:srgbClr val="FF0000"/>
                </a:solidFill>
              </a:rPr>
              <a:t>Registry Management Policy </a:t>
            </a:r>
            <a:r>
              <a:rPr lang="en-US" sz="1900" b="0" dirty="0" smtClean="0"/>
              <a:t>(RMP) </a:t>
            </a:r>
            <a:r>
              <a:rPr lang="en-US" sz="1900" b="0" dirty="0" smtClean="0"/>
              <a:t>alignment issues identified by AD resolved, good progress on new / revised projects</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a:t>
            </a:r>
            <a:r>
              <a:rPr lang="en-US" sz="1900" b="0" dirty="0" smtClean="0"/>
              <a:t>Issues</a:t>
            </a:r>
          </a:p>
          <a:p>
            <a:pPr marL="1204913" lvl="2" indent="-290513">
              <a:lnSpc>
                <a:spcPct val="120000"/>
              </a:lnSpc>
              <a:spcBef>
                <a:spcPts val="0"/>
              </a:spcBef>
              <a:buClr>
                <a:srgbClr val="000000"/>
              </a:buClr>
              <a:buSzPct val="95000"/>
              <a:buFont typeface="ArialMT" charset="0"/>
              <a:buChar char="•"/>
            </a:pPr>
            <a:r>
              <a:rPr lang="en-US" sz="1900" b="0" dirty="0" smtClean="0"/>
              <a:t>Delayed publication of 2 documents for RMP alignment has been resolved</a:t>
            </a:r>
            <a:endParaRPr lang="en-US" sz="1900" b="0" dirty="0"/>
          </a:p>
          <a:p>
            <a:pPr defTabSz="914400">
              <a:lnSpc>
                <a:spcPct val="120000"/>
              </a:lnSpc>
              <a:spcBef>
                <a:spcPts val="0"/>
              </a:spcBef>
            </a:pPr>
            <a:r>
              <a:rPr lang="en-US" sz="1900" dirty="0" smtClean="0"/>
              <a:t>Systems Architecture </a:t>
            </a:r>
            <a:r>
              <a:rPr lang="en-US" sz="1900" dirty="0"/>
              <a:t>Working Group:</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smtClean="0"/>
              <a:t>Refined </a:t>
            </a:r>
            <a:r>
              <a:rPr lang="en-US" sz="1900" b="0" dirty="0"/>
              <a:t>Application and Support </a:t>
            </a:r>
            <a:r>
              <a:rPr lang="en-US" sz="1900" b="0" dirty="0" smtClean="0">
                <a:solidFill>
                  <a:srgbClr val="FF0000"/>
                </a:solidFill>
              </a:rPr>
              <a:t>Layer</a:t>
            </a:r>
            <a:r>
              <a:rPr lang="en-US" sz="1900" b="0" dirty="0" smtClean="0"/>
              <a:t> Architecture </a:t>
            </a:r>
            <a:r>
              <a:rPr lang="en-US" sz="1900" b="0" dirty="0" smtClean="0"/>
              <a:t>materials &amp; GB outline, reviewed materials and issues with </a:t>
            </a:r>
            <a:r>
              <a:rPr lang="en-US" sz="1900" b="0" dirty="0"/>
              <a:t>affected </a:t>
            </a:r>
            <a:r>
              <a:rPr lang="en-US" sz="1900" b="0" dirty="0" smtClean="0"/>
              <a:t>SOIS &amp; MOIMS WGs</a:t>
            </a:r>
          </a:p>
          <a:p>
            <a:pPr marL="747713" lvl="1" indent="-290513">
              <a:lnSpc>
                <a:spcPct val="120000"/>
              </a:lnSpc>
              <a:spcBef>
                <a:spcPts val="0"/>
              </a:spcBef>
              <a:buClr>
                <a:srgbClr val="000000"/>
              </a:buClr>
              <a:buSzPct val="95000"/>
              <a:buFont typeface="ArialMT" charset="0"/>
              <a:buChar char="•"/>
            </a:pPr>
            <a:r>
              <a:rPr lang="en-US" sz="1900" b="0" dirty="0" smtClean="0"/>
              <a:t>Problems </a:t>
            </a:r>
            <a:r>
              <a:rPr lang="en-US" sz="1900" b="0" dirty="0"/>
              <a:t>/ Issues</a:t>
            </a:r>
          </a:p>
          <a:p>
            <a:pPr marL="1204913" lvl="2" indent="-290513">
              <a:lnSpc>
                <a:spcPct val="120000"/>
              </a:lnSpc>
              <a:spcBef>
                <a:spcPts val="0"/>
              </a:spcBef>
              <a:buClr>
                <a:srgbClr val="000000"/>
              </a:buClr>
              <a:buSzPct val="95000"/>
              <a:buFont typeface="ArialMT" charset="0"/>
              <a:buChar char="•"/>
            </a:pPr>
            <a:r>
              <a:rPr lang="en-US" sz="1900" b="0" dirty="0" smtClean="0"/>
              <a:t>Resource conflicts (over-booking, schedule) and major SOIS revision may delay progress</a:t>
            </a:r>
            <a:endParaRPr lang="en-US" sz="1900" b="0" dirty="0"/>
          </a:p>
          <a:p>
            <a:pPr defTabSz="914400">
              <a:lnSpc>
                <a:spcPct val="120000"/>
              </a:lnSpc>
              <a:spcBef>
                <a:spcPts val="0"/>
              </a:spcBef>
            </a:pPr>
            <a:r>
              <a:rPr lang="en-US" sz="1900" dirty="0" smtClean="0"/>
              <a:t>SANA Steering Group</a:t>
            </a:r>
            <a:r>
              <a:rPr lang="en-US" sz="1900" dirty="0"/>
              <a:t>:</a:t>
            </a:r>
            <a:endParaRPr lang="en-US" sz="190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Achievements</a:t>
            </a:r>
          </a:p>
          <a:p>
            <a:pPr marL="1204913" lvl="2" indent="-290513">
              <a:lnSpc>
                <a:spcPct val="120000"/>
              </a:lnSpc>
              <a:spcBef>
                <a:spcPts val="0"/>
              </a:spcBef>
              <a:buClr>
                <a:srgbClr val="000000"/>
              </a:buClr>
              <a:buSzPct val="95000"/>
              <a:buFont typeface="ArialMT" charset="0"/>
              <a:buChar char="•"/>
            </a:pPr>
            <a:r>
              <a:rPr lang="en-US" sz="1900" b="0" dirty="0"/>
              <a:t>RMP </a:t>
            </a:r>
            <a:r>
              <a:rPr lang="en-US" sz="1900" b="0" dirty="0" smtClean="0"/>
              <a:t>implementation ready for wider review, registries &amp; forms completely re-engineered, hyper-links, sorting, searching, filtering all implemented, see </a:t>
            </a:r>
            <a:r>
              <a:rPr lang="en-US" sz="1900" dirty="0">
                <a:hlinkClick r:id="rId3"/>
              </a:rPr>
              <a:t>https://iss.viagenie.ca</a:t>
            </a:r>
            <a:r>
              <a:rPr lang="en-US" sz="1900" dirty="0" smtClean="0">
                <a:hlinkClick r:id="rId3"/>
              </a:rPr>
              <a:t>/</a:t>
            </a:r>
            <a:endParaRPr lang="en-US" sz="1900" b="0" dirty="0"/>
          </a:p>
          <a:p>
            <a:pPr marL="747713" lvl="1" indent="-290513">
              <a:lnSpc>
                <a:spcPct val="120000"/>
              </a:lnSpc>
              <a:spcBef>
                <a:spcPts val="0"/>
              </a:spcBef>
              <a:buClr>
                <a:srgbClr val="000000"/>
              </a:buClr>
              <a:buSzPct val="95000"/>
              <a:buFont typeface="ArialMT" charset="0"/>
              <a:buChar char="•"/>
            </a:pPr>
            <a:r>
              <a:rPr lang="en-US" sz="1900" b="0" dirty="0"/>
              <a:t>Problems / Issues</a:t>
            </a:r>
          </a:p>
          <a:p>
            <a:pPr marL="1204913" lvl="2" indent="-290513">
              <a:lnSpc>
                <a:spcPct val="120000"/>
              </a:lnSpc>
              <a:spcBef>
                <a:spcPts val="0"/>
              </a:spcBef>
              <a:buClr>
                <a:srgbClr val="000000"/>
              </a:buClr>
              <a:buSzPct val="95000"/>
              <a:buFont typeface="ArialMT" charset="0"/>
              <a:buChar char="•"/>
            </a:pPr>
            <a:r>
              <a:rPr lang="en-US" sz="1900" b="0" dirty="0" smtClean="0"/>
              <a:t>Inconsistencies coming from source data show up as some “data quality” issues, propose resolving these after making them “official” rather than delaying</a:t>
            </a:r>
            <a:endParaRPr lang="en-US" sz="1900" b="0" dirty="0"/>
          </a:p>
          <a:p>
            <a:pPr defTabSz="914400">
              <a:lnSpc>
                <a:spcPct val="120000"/>
              </a:lnSpc>
              <a:spcBef>
                <a:spcPts val="0"/>
              </a:spcBef>
            </a:pPr>
            <a:endParaRPr lang="en-US" sz="1900" b="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731500" y="126170"/>
            <a:ext cx="821867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Executive Summary </a:t>
            </a:r>
            <a:endParaRPr lang="en-US" dirty="0"/>
          </a:p>
        </p:txBody>
      </p:sp>
    </p:spTree>
    <p:extLst>
      <p:ext uri="{BB962C8B-B14F-4D97-AF65-F5344CB8AC3E}">
        <p14:creationId xmlns:p14="http://schemas.microsoft.com/office/powerpoint/2010/main" val="4144041428"/>
      </p:ext>
    </p:extLst>
  </p:cSld>
  <p:clrMapOvr>
    <a:masterClrMapping/>
  </p:clrMapOvr>
  <p:transition spd="slow"/>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347450" y="740650"/>
            <a:ext cx="864210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Completed agency review of Recommendation 401.0-B (2.4.18) and (2.5.6B)</a:t>
            </a:r>
          </a:p>
          <a:p>
            <a:pPr marL="800100" lvl="1" indent="-342900">
              <a:lnSpc>
                <a:spcPct val="120000"/>
              </a:lnSpc>
              <a:spcBef>
                <a:spcPts val="0"/>
              </a:spcBef>
              <a:buFont typeface="Arial" panose="020B0604020202020204" pitchFamily="34" charset="0"/>
              <a:buChar char="•"/>
            </a:pPr>
            <a:r>
              <a:rPr lang="en-GB" sz="1900" b="0" dirty="0" smtClean="0">
                <a:latin typeface="Arial" pitchFamily="34" charset="0"/>
                <a:cs typeface="Arial" pitchFamily="34" charset="0"/>
                <a:sym typeface="Arial" pitchFamily="34" charset="0"/>
              </a:rPr>
              <a:t>Agreed on additional section for 413.1-G-1 (GMSK Telemetry and PN Ranging) post CESG poll</a:t>
            </a:r>
          </a:p>
          <a:p>
            <a:pPr marL="800100" lvl="1" indent="-342900">
              <a:lnSpc>
                <a:spcPct val="120000"/>
              </a:lnSpc>
              <a:spcBef>
                <a:spcPts val="0"/>
              </a:spcBef>
              <a:buFont typeface="Arial" panose="020B0604020202020204" pitchFamily="34" charset="0"/>
              <a:buChar char="•"/>
            </a:pPr>
            <a:r>
              <a:rPr lang="en-GB" sz="1900" b="0" dirty="0">
                <a:latin typeface="Arial" pitchFamily="34" charset="0"/>
                <a:cs typeface="Arial" pitchFamily="34" charset="0"/>
                <a:sym typeface="Arial" pitchFamily="34" charset="0"/>
              </a:rPr>
              <a:t>Agreed to start agency </a:t>
            </a:r>
            <a:r>
              <a:rPr lang="en-GB" sz="1900" b="0" dirty="0" smtClean="0">
                <a:latin typeface="Arial" pitchFamily="34" charset="0"/>
                <a:cs typeface="Arial" pitchFamily="34" charset="0"/>
                <a:sym typeface="Arial" pitchFamily="34" charset="0"/>
              </a:rPr>
              <a:t>review of new Recommendation 401.0-B (2.6.11A) and revised (2.1.4A/B); suppression of obsolete Recommendation 401.0-B (2.1.8A/B) </a:t>
            </a:r>
          </a:p>
          <a:p>
            <a:pPr marL="800100" lvl="1" indent="-342900">
              <a:lnSpc>
                <a:spcPct val="120000"/>
              </a:lnSpc>
              <a:spcBef>
                <a:spcPts val="0"/>
              </a:spcBef>
              <a:buFont typeface="Arial" panose="020B0604020202020204" pitchFamily="34" charset="0"/>
              <a:buChar char="•"/>
            </a:pPr>
            <a:r>
              <a:rPr lang="en-GB" sz="1900" b="0" dirty="0" smtClean="0">
                <a:latin typeface="Arial" pitchFamily="34" charset="0"/>
                <a:cs typeface="Arial" pitchFamily="34" charset="0"/>
                <a:sym typeface="Arial" pitchFamily="34" charset="0"/>
              </a:rPr>
              <a:t>Agreed on updates to 413.0-G (Bandwidth Efficient Modulations)</a:t>
            </a:r>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800100" lvl="1" indent="-342900">
              <a:lnSpc>
                <a:spcPct val="120000"/>
              </a:lnSpc>
              <a:spcBef>
                <a:spcPts val="0"/>
              </a:spcBef>
              <a:buFont typeface="Arial" panose="020B0604020202020204" pitchFamily="34" charset="0"/>
              <a:buChar char="•"/>
            </a:pPr>
            <a:r>
              <a:rPr lang="en-GB" sz="1900" b="0" dirty="0" smtClean="0">
                <a:latin typeface="Arial" pitchFamily="34" charset="0"/>
                <a:cs typeface="Arial" pitchFamily="34" charset="0"/>
                <a:sym typeface="Arial" pitchFamily="34" charset="0"/>
              </a:rPr>
              <a:t>Review agencies’ positions for new 401.0-B recommendations on MSPA </a:t>
            </a:r>
            <a:r>
              <a:rPr lang="en-GB" sz="1900" b="0" dirty="0">
                <a:latin typeface="Arial" pitchFamily="34" charset="0"/>
                <a:cs typeface="Arial" pitchFamily="34" charset="0"/>
                <a:sym typeface="Arial" pitchFamily="34" charset="0"/>
              </a:rPr>
              <a:t>and telemetry </a:t>
            </a:r>
            <a:r>
              <a:rPr lang="en-GB" sz="1900" b="0" dirty="0" smtClean="0">
                <a:latin typeface="Arial" pitchFamily="34" charset="0"/>
                <a:cs typeface="Arial" pitchFamily="34" charset="0"/>
                <a:sym typeface="Arial" pitchFamily="34" charset="0"/>
              </a:rPr>
              <a:t>ranging</a:t>
            </a:r>
          </a:p>
          <a:p>
            <a:pPr marL="800100" lvl="1" indent="-342900">
              <a:lnSpc>
                <a:spcPct val="120000"/>
              </a:lnSpc>
              <a:spcBef>
                <a:spcPts val="0"/>
              </a:spcBef>
              <a:buFont typeface="Arial" panose="020B0604020202020204" pitchFamily="34" charset="0"/>
              <a:buChar char="•"/>
            </a:pPr>
            <a:r>
              <a:rPr lang="en-GB" sz="1900" b="0" dirty="0" smtClean="0">
                <a:latin typeface="Arial" pitchFamily="34" charset="0"/>
                <a:cs typeface="Arial" pitchFamily="34" charset="0"/>
                <a:sym typeface="Arial" pitchFamily="34" charset="0"/>
              </a:rPr>
              <a:t>Considered Spread Spectrum Modulations for direct earth-space links </a:t>
            </a:r>
            <a:endParaRPr lang="en-US" sz="1900" b="0" dirty="0" smtClean="0"/>
          </a:p>
          <a:p>
            <a:pPr>
              <a:lnSpc>
                <a:spcPct val="120000"/>
              </a:lnSpc>
              <a:spcBef>
                <a:spcPts val="0"/>
              </a:spcBef>
              <a:buClr>
                <a:srgbClr val="000000"/>
              </a:buClr>
              <a:buSzPct val="95000"/>
            </a:pPr>
            <a:r>
              <a:rPr lang="en-US" sz="1800" b="0" dirty="0" smtClean="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RIDs to Rec. 401.0-B (2.5.6B) disposed with DDOR WG</a:t>
            </a:r>
          </a:p>
          <a:p>
            <a:pPr marL="628650" lvl="1" indent="-171450">
              <a:lnSpc>
                <a:spcPct val="120000"/>
              </a:lnSpc>
              <a:spcBef>
                <a:spcPts val="0"/>
              </a:spcBef>
              <a:buClr>
                <a:srgbClr val="000000"/>
              </a:buClr>
              <a:buSzPct val="95000"/>
              <a:buFont typeface="Arial" panose="020B0604020202020204" pitchFamily="34" charset="0"/>
              <a:buChar char="•"/>
            </a:pPr>
            <a:r>
              <a:rPr lang="en-GB" sz="1900" b="0" dirty="0" smtClean="0"/>
              <a:t>VCM MB and SCCC GB discussed with C&amp;S WG</a:t>
            </a:r>
            <a:endParaRPr lang="en-US" sz="1900" b="0" dirty="0"/>
          </a:p>
          <a:p>
            <a:pPr>
              <a:lnSpc>
                <a:spcPct val="120000"/>
              </a:lnSpc>
              <a:spcBef>
                <a:spcPts val="0"/>
              </a:spcBef>
              <a:buClr>
                <a:srgbClr val="000000"/>
              </a:buClr>
              <a:buSzPct val="95000"/>
            </a:pPr>
            <a:r>
              <a:rPr lang="en-US" sz="1800" b="0" dirty="0" smtClean="0"/>
              <a:t>Problems </a:t>
            </a:r>
            <a:r>
              <a:rPr lang="en-US" sz="1800" b="0" dirty="0"/>
              <a:t>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RFM </a:t>
            </a:r>
            <a:r>
              <a:rPr lang="en-US" sz="2800" b="1" dirty="0" smtClean="0"/>
              <a:t>WG Executive Summary </a:t>
            </a:r>
            <a:endParaRPr lang="en-US" dirty="0"/>
          </a:p>
        </p:txBody>
      </p:sp>
    </p:spTree>
    <p:extLst>
      <p:ext uri="{BB962C8B-B14F-4D97-AF65-F5344CB8AC3E}">
        <p14:creationId xmlns:p14="http://schemas.microsoft.com/office/powerpoint/2010/main" val="85771918"/>
      </p:ext>
    </p:extLst>
  </p:cSld>
  <p:clrMapOvr>
    <a:masterClrMapping/>
  </p:clrMapOvr>
  <p:transition spd="slow"/>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Publish revised </a:t>
            </a:r>
            <a:r>
              <a:rPr lang="en-US" sz="1900" b="0" dirty="0" smtClean="0">
                <a:latin typeface="Arial" pitchFamily="34" charset="0"/>
                <a:cs typeface="Arial" pitchFamily="34" charset="0"/>
                <a:sym typeface="Arial" pitchFamily="34" charset="0"/>
              </a:rPr>
              <a:t>Recommendation 401.0-B (2.4.18) </a:t>
            </a:r>
            <a:r>
              <a:rPr lang="en-US" sz="1900" b="0" dirty="0">
                <a:latin typeface="Arial" pitchFamily="34" charset="0"/>
                <a:cs typeface="Arial" pitchFamily="34" charset="0"/>
                <a:sym typeface="Arial" pitchFamily="34" charset="0"/>
              </a:rPr>
              <a:t>and </a:t>
            </a:r>
            <a:r>
              <a:rPr lang="en-US" sz="1900" b="0" dirty="0" smtClean="0">
                <a:latin typeface="Arial" pitchFamily="34" charset="0"/>
                <a:cs typeface="Arial" pitchFamily="34" charset="0"/>
                <a:sym typeface="Arial" pitchFamily="34" charset="0"/>
              </a:rPr>
              <a:t>(2.5.6B) </a:t>
            </a:r>
          </a:p>
          <a:p>
            <a:pPr marL="742950" lvl="1" indent="-285750">
              <a:lnSpc>
                <a:spcPct val="120000"/>
              </a:lnSpc>
              <a:spcBef>
                <a:spcPts val="0"/>
              </a:spcBef>
              <a:buClr>
                <a:srgbClr val="000000"/>
              </a:buClr>
              <a:buSzPct val="95000"/>
              <a:buFont typeface="Arial" panose="020B0604020202020204" pitchFamily="34" charset="0"/>
              <a:buChar char="•"/>
            </a:pPr>
            <a:r>
              <a:rPr lang="en-GB" sz="1900" b="0" dirty="0" smtClean="0">
                <a:latin typeface="Arial" pitchFamily="34" charset="0"/>
                <a:cs typeface="Arial" pitchFamily="34" charset="0"/>
                <a:sym typeface="Arial" pitchFamily="34" charset="0"/>
              </a:rPr>
              <a:t>Publish 413.0-G-3 with updates for 26 GHz modulations</a:t>
            </a:r>
          </a:p>
          <a:p>
            <a:pPr marL="742950" lvl="1" indent="-285750">
              <a:lnSpc>
                <a:spcPct val="120000"/>
              </a:lnSpc>
              <a:spcBef>
                <a:spcPts val="0"/>
              </a:spcBef>
              <a:buClr>
                <a:srgbClr val="000000"/>
              </a:buClr>
              <a:buSzPct val="95000"/>
              <a:buFont typeface="Arial" panose="020B0604020202020204" pitchFamily="34" charset="0"/>
              <a:buChar char="•"/>
            </a:pPr>
            <a:r>
              <a:rPr lang="en-GB" sz="1900" b="0" dirty="0" smtClean="0">
                <a:latin typeface="Arial" pitchFamily="34" charset="0"/>
                <a:cs typeface="Arial" pitchFamily="34" charset="0"/>
                <a:sym typeface="Arial" pitchFamily="34" charset="0"/>
              </a:rPr>
              <a:t>Start </a:t>
            </a:r>
            <a:r>
              <a:rPr lang="en-GB" sz="1900" b="0" dirty="0">
                <a:latin typeface="Arial" pitchFamily="34" charset="0"/>
                <a:cs typeface="Arial" pitchFamily="34" charset="0"/>
                <a:sym typeface="Arial" pitchFamily="34" charset="0"/>
              </a:rPr>
              <a:t>agency review of new </a:t>
            </a:r>
            <a:r>
              <a:rPr lang="en-GB" sz="1900" b="0" dirty="0" smtClean="0">
                <a:latin typeface="Arial" pitchFamily="34" charset="0"/>
                <a:cs typeface="Arial" pitchFamily="34" charset="0"/>
                <a:sym typeface="Arial" pitchFamily="34" charset="0"/>
              </a:rPr>
              <a:t>Recommendation 401.0-B (2.6.11A) </a:t>
            </a:r>
            <a:r>
              <a:rPr lang="en-GB" sz="1900" b="0" dirty="0">
                <a:latin typeface="Arial" pitchFamily="34" charset="0"/>
                <a:cs typeface="Arial" pitchFamily="34" charset="0"/>
                <a:sym typeface="Arial" pitchFamily="34" charset="0"/>
              </a:rPr>
              <a:t>and revised (</a:t>
            </a:r>
            <a:r>
              <a:rPr lang="en-GB" sz="1900" b="0" dirty="0" smtClean="0">
                <a:latin typeface="Arial" pitchFamily="34" charset="0"/>
                <a:cs typeface="Arial" pitchFamily="34" charset="0"/>
                <a:sym typeface="Arial" pitchFamily="34" charset="0"/>
              </a:rPr>
              <a:t>2.1.4A/B); suppress Recommendation 401.0-B (2.1.8A/B)</a:t>
            </a:r>
          </a:p>
          <a:p>
            <a:pPr marL="742950" lvl="1" indent="-285750">
              <a:lnSpc>
                <a:spcPct val="120000"/>
              </a:lnSpc>
              <a:spcBef>
                <a:spcPts val="0"/>
              </a:spcBef>
              <a:buClr>
                <a:srgbClr val="000000"/>
              </a:buClr>
              <a:buSzPct val="95000"/>
              <a:buFont typeface="Arial" panose="020B0604020202020204" pitchFamily="34" charset="0"/>
              <a:buChar char="•"/>
            </a:pPr>
            <a:r>
              <a:rPr lang="en-GB" sz="1900" b="0" dirty="0" smtClean="0">
                <a:latin typeface="Arial" pitchFamily="34" charset="0"/>
                <a:cs typeface="Arial" pitchFamily="34" charset="0"/>
                <a:sym typeface="Arial" pitchFamily="34" charset="0"/>
              </a:rPr>
              <a:t>Seek CESG &amp; CMC approval of revised RFM WG charter</a:t>
            </a:r>
            <a:endParaRPr lang="en-GB" sz="1900" b="0" dirty="0">
              <a:latin typeface="Arial" pitchFamily="34" charset="0"/>
              <a:cs typeface="Arial" pitchFamily="34" charset="0"/>
              <a:sym typeface="Arial" pitchFamily="34" charset="0"/>
            </a:endParaRPr>
          </a:p>
          <a:p>
            <a:pPr>
              <a:lnSpc>
                <a:spcPct val="120000"/>
              </a:lnSpc>
              <a:spcBef>
                <a:spcPts val="0"/>
              </a:spcBef>
              <a:buClr>
                <a:srgbClr val="000000"/>
              </a:buClr>
              <a:buSzPct val="95000"/>
            </a:pPr>
            <a:r>
              <a:rPr lang="en-US" sz="1800" b="0" dirty="0" smtClean="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smtClean="0"/>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RFM </a:t>
            </a:r>
            <a:r>
              <a:rPr lang="en-US" sz="2800" b="1" dirty="0" smtClean="0"/>
              <a:t>WG Executive Summary </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1626621354"/>
              </p:ext>
            </p:extLst>
          </p:nvPr>
        </p:nvGraphicFramePr>
        <p:xfrm>
          <a:off x="385855" y="4273910"/>
          <a:ext cx="8621712" cy="2089150"/>
        </p:xfrm>
        <a:graphic>
          <a:graphicData uri="http://schemas.openxmlformats.org/presentationml/2006/ole">
            <mc:AlternateContent xmlns:mc="http://schemas.openxmlformats.org/markup-compatibility/2006">
              <mc:Choice xmlns:v="urn:schemas-microsoft-com:vml" Requires="v">
                <p:oleObj spid="_x0000_s3080" name="Worksheet" r:id="rId4" imgW="7642932" imgH="1851646" progId="Excel.Sheet.12">
                  <p:embed/>
                </p:oleObj>
              </mc:Choice>
              <mc:Fallback>
                <p:oleObj name="Worksheet" r:id="rId4" imgW="7642932" imgH="1851646" progId="Excel.Sheet.12">
                  <p:embed/>
                  <p:pic>
                    <p:nvPicPr>
                      <p:cNvPr id="0" name=""/>
                      <p:cNvPicPr/>
                      <p:nvPr/>
                    </p:nvPicPr>
                    <p:blipFill>
                      <a:blip r:embed="rId5"/>
                      <a:stretch>
                        <a:fillRect/>
                      </a:stretch>
                    </p:blipFill>
                    <p:spPr>
                      <a:xfrm>
                        <a:off x="385855" y="4273910"/>
                        <a:ext cx="8621712" cy="2089150"/>
                      </a:xfrm>
                      <a:prstGeom prst="rect">
                        <a:avLst/>
                      </a:prstGeom>
                    </p:spPr>
                  </p:pic>
                </p:oleObj>
              </mc:Fallback>
            </mc:AlternateContent>
          </a:graphicData>
        </a:graphic>
      </p:graphicFrame>
    </p:spTree>
    <p:extLst>
      <p:ext uri="{BB962C8B-B14F-4D97-AF65-F5344CB8AC3E}">
        <p14:creationId xmlns:p14="http://schemas.microsoft.com/office/powerpoint/2010/main" val="2851414749"/>
      </p:ext>
    </p:extLst>
  </p:cSld>
  <p:clrMapOvr>
    <a:masterClrMapping/>
  </p:clrMapOvr>
  <p:transition spd="slow"/>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04620" y="126170"/>
            <a:ext cx="8229600" cy="1143000"/>
          </a:xfrm>
        </p:spPr>
        <p:txBody>
          <a:bodyPr/>
          <a:lstStyle/>
          <a:p>
            <a:r>
              <a:rPr lang="en-US" dirty="0" smtClean="0">
                <a:solidFill>
                  <a:schemeClr val="tx1"/>
                </a:solidFill>
              </a:rPr>
              <a:t>SLS-RFM Summary of 401.0-B Recommendations</a:t>
            </a:r>
            <a:br>
              <a:rPr lang="en-US" dirty="0" smtClean="0">
                <a:solidFill>
                  <a:schemeClr val="tx1"/>
                </a:solidFill>
              </a:rPr>
            </a:br>
            <a:r>
              <a:rPr lang="en-US" dirty="0" smtClean="0">
                <a:solidFill>
                  <a:schemeClr val="tx1"/>
                </a:solidFill>
              </a:rPr>
              <a:t>and new Goal 19 for Charter</a:t>
            </a:r>
            <a:endParaRPr lang="en-US" dirty="0">
              <a:solidFill>
                <a:schemeClr val="tx1"/>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3503054487"/>
              </p:ext>
            </p:extLst>
          </p:nvPr>
        </p:nvGraphicFramePr>
        <p:xfrm>
          <a:off x="309563" y="1277938"/>
          <a:ext cx="8491537" cy="3351212"/>
        </p:xfrm>
        <a:graphic>
          <a:graphicData uri="http://schemas.openxmlformats.org/presentationml/2006/ole">
            <mc:AlternateContent xmlns:mc="http://schemas.openxmlformats.org/markup-compatibility/2006">
              <mc:Choice xmlns:v="urn:schemas-microsoft-com:vml" Requires="v">
                <p:oleObj spid="_x0000_s4104" name="Worksheet" r:id="rId3" imgW="7528590" imgH="2971845" progId="Excel.Sheet.12">
                  <p:embed/>
                </p:oleObj>
              </mc:Choice>
              <mc:Fallback>
                <p:oleObj name="Worksheet" r:id="rId3" imgW="7528590" imgH="2971845" progId="Excel.Sheet.12">
                  <p:embed/>
                  <p:pic>
                    <p:nvPicPr>
                      <p:cNvPr id="0" name=""/>
                      <p:cNvPicPr/>
                      <p:nvPr/>
                    </p:nvPicPr>
                    <p:blipFill>
                      <a:blip r:embed="rId4"/>
                      <a:stretch>
                        <a:fillRect/>
                      </a:stretch>
                    </p:blipFill>
                    <p:spPr>
                      <a:xfrm>
                        <a:off x="309563" y="1277938"/>
                        <a:ext cx="8491537" cy="3351212"/>
                      </a:xfrm>
                      <a:prstGeom prst="rect">
                        <a:avLst/>
                      </a:prstGeom>
                    </p:spPr>
                  </p:pic>
                </p:oleObj>
              </mc:Fallback>
            </mc:AlternateContent>
          </a:graphicData>
        </a:graphic>
      </p:graphicFrame>
      <p:sp>
        <p:nvSpPr>
          <p:cNvPr id="4" name="AutoShape 2"/>
          <p:cNvSpPr>
            <a:spLocks/>
          </p:cNvSpPr>
          <p:nvPr/>
        </p:nvSpPr>
        <p:spPr bwMode="auto">
          <a:xfrm>
            <a:off x="347450" y="4734770"/>
            <a:ext cx="8642107" cy="15362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1900" b="0" dirty="0" smtClean="0"/>
              <a:t>New Goal for RFM Charter:</a:t>
            </a:r>
          </a:p>
          <a:p>
            <a:pPr marL="800100" lvl="1" indent="-342900">
              <a:lnSpc>
                <a:spcPct val="120000"/>
              </a:lnSpc>
              <a:spcBef>
                <a:spcPts val="0"/>
              </a:spcBef>
              <a:buFont typeface="Arial" panose="020B0604020202020204" pitchFamily="34" charset="0"/>
              <a:buChar char="•"/>
            </a:pPr>
            <a:r>
              <a:rPr lang="en-US" sz="1900" b="0" dirty="0">
                <a:latin typeface="Arial" pitchFamily="34" charset="0"/>
                <a:cs typeface="Arial" pitchFamily="34" charset="0"/>
                <a:sym typeface="Arial" pitchFamily="34" charset="0"/>
              </a:rPr>
              <a:t>Develop high order modulations recommendation for space research (Cat. A) missions in the 8450-8500 MHz band based (subset) on the ones for earth exploration satellites. </a:t>
            </a:r>
            <a:endParaRPr lang="en-US" sz="1900" b="0" dirty="0"/>
          </a:p>
        </p:txBody>
      </p:sp>
    </p:spTree>
    <p:extLst>
      <p:ext uri="{BB962C8B-B14F-4D97-AF65-F5344CB8AC3E}">
        <p14:creationId xmlns:p14="http://schemas.microsoft.com/office/powerpoint/2010/main" val="372429651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Concluded Agency Review for 131.0-B (introduction of “sliced” LDPC)</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Concluded Agency Review for 231.0-B (short LDPC for TC)</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Concluded WG Review for 431.1-M (VCM Magenta Book)</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Agreement reached in the WG on the changes needed to finalize “sliced” LDPC introduction in 131.0-B, i.e. definition of SMTF to identify an </a:t>
            </a:r>
            <a:r>
              <a:rPr lang="en-US" sz="1900" b="0" dirty="0" err="1" smtClean="0"/>
              <a:t>ASM+Transfer</a:t>
            </a:r>
            <a:r>
              <a:rPr lang="en-US" sz="1900" b="0" dirty="0" smtClean="0"/>
              <a:t> Frame (for the “sliced” LDPC coding option)</a:t>
            </a:r>
          </a:p>
          <a:p>
            <a:pPr marL="747713" lvl="1" indent="-290513">
              <a:lnSpc>
                <a:spcPct val="120000"/>
              </a:lnSpc>
              <a:spcBef>
                <a:spcPts val="0"/>
              </a:spcBef>
              <a:buClr>
                <a:srgbClr val="000000"/>
              </a:buClr>
              <a:buSzPct val="95000"/>
              <a:buFont typeface="ArialMT" charset="0"/>
              <a:buChar char="•"/>
            </a:pPr>
            <a:r>
              <a:rPr lang="en-US" sz="1900" b="0" dirty="0" smtClean="0"/>
              <a:t>Agreement on the 128-symbol tail sequence (provided by JPL), (optionally) needed for the use of the (128,64) LDPC code in 231.0-B</a:t>
            </a:r>
          </a:p>
          <a:p>
            <a:pPr>
              <a:lnSpc>
                <a:spcPct val="120000"/>
              </a:lnSpc>
              <a:spcBef>
                <a:spcPts val="0"/>
              </a:spcBef>
              <a:buClr>
                <a:srgbClr val="000000"/>
              </a:buClr>
              <a:buSzPct val="95000"/>
            </a:pPr>
            <a:r>
              <a:rPr lang="en-US" sz="19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VCM Magenta Book discussed with RFM WG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Updates to SCCC draft GB discussed with RFM WG</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a:t>With </a:t>
            </a:r>
            <a:r>
              <a:rPr lang="en-US" sz="1900" b="0" dirty="0" smtClean="0"/>
              <a:t>SLP </a:t>
            </a:r>
            <a:r>
              <a:rPr lang="en-US" sz="1900" b="0" dirty="0"/>
              <a:t>to determine changes to TC SDLP due to new TC coding option </a:t>
            </a:r>
            <a:r>
              <a:rPr lang="en-US" sz="1900" b="0" dirty="0" smtClean="0"/>
              <a:t>LDPC</a:t>
            </a:r>
            <a:endParaRPr lang="en-US" sz="1900" b="0" dirty="0"/>
          </a:p>
          <a:p>
            <a:pPr>
              <a:lnSpc>
                <a:spcPct val="120000"/>
              </a:lnSpc>
              <a:spcBef>
                <a:spcPts val="0"/>
              </a:spcBef>
              <a:buClr>
                <a:srgbClr val="000000"/>
              </a:buClr>
              <a:buSzPct val="95000"/>
            </a:pPr>
            <a:r>
              <a:rPr lang="en-US" sz="1900" b="0" dirty="0" smtClean="0"/>
              <a:t>Problems </a:t>
            </a:r>
            <a:r>
              <a:rPr lang="en-US" sz="1900" b="0" dirty="0"/>
              <a:t>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C&amp;S Executive Summary </a:t>
            </a:r>
            <a:endParaRPr lang="en-US" dirty="0"/>
          </a:p>
        </p:txBody>
      </p:sp>
    </p:spTree>
    <p:extLst>
      <p:ext uri="{BB962C8B-B14F-4D97-AF65-F5344CB8AC3E}">
        <p14:creationId xmlns:p14="http://schemas.microsoft.com/office/powerpoint/2010/main" val="2037102106"/>
      </p:ext>
    </p:extLst>
  </p:cSld>
  <p:clrMapOvr>
    <a:masterClrMapping/>
  </p:clrMapOvr>
  <p:transition spd="slow"/>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for publication of 131.0-B (TM coding, with “sliced” LDPC)</a:t>
            </a:r>
            <a:endParaRPr lang="en-US" sz="19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for publication of 231.0-B (TC coding, with short LDPC)</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to start Agency Review for 431.1-M (VCM Magenta Book)</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Resolution to request CMC to approve Project to update 230.1-G (see next page)</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C&amp;S Executive Summary </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413647738"/>
              </p:ext>
            </p:extLst>
          </p:nvPr>
        </p:nvGraphicFramePr>
        <p:xfrm>
          <a:off x="442971" y="3813050"/>
          <a:ext cx="8295480" cy="2419515"/>
        </p:xfrm>
        <a:graphic>
          <a:graphicData uri="http://schemas.openxmlformats.org/drawingml/2006/table">
            <a:tbl>
              <a:tblPr/>
              <a:tblGrid>
                <a:gridCol w="920216"/>
                <a:gridCol w="649565"/>
                <a:gridCol w="2692986"/>
                <a:gridCol w="2341139"/>
                <a:gridCol w="1691574"/>
              </a:tblGrid>
              <a:tr h="611115">
                <a:tc>
                  <a:txBody>
                    <a:bodyPr/>
                    <a:lstStyle/>
                    <a:p>
                      <a:pPr algn="ctr" fontAlgn="t"/>
                      <a:r>
                        <a:rPr lang="en-GB" sz="1100" b="1" i="0" u="none" strike="noStrike" dirty="0">
                          <a:solidFill>
                            <a:srgbClr val="000000"/>
                          </a:solidFill>
                          <a:effectLst/>
                          <a:latin typeface="Calibri" panose="020F0502020204030204" pitchFamily="34" charset="0"/>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99321">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100" b="0" i="0" u="none" strike="noStrike">
                          <a:solidFill>
                            <a:srgbClr val="FFFFFF"/>
                          </a:solidFill>
                          <a:effectLst/>
                          <a:latin typeface="Calibri" panose="020F0502020204030204" pitchFamily="34" charset="0"/>
                        </a:rPr>
                        <a:t>231.0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Next Generation Uplink Coding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Publication requested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Target: 01/09/2017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299321">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1100" b="0" i="0" u="none" strike="noStrike">
                          <a:solidFill>
                            <a:srgbClr val="FFFFFF"/>
                          </a:solidFill>
                          <a:effectLst/>
                          <a:latin typeface="Calibri" panose="020F0502020204030204" pitchFamily="34" charset="0"/>
                        </a:rPr>
                        <a:t>130.11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TM Channel Coding for SCCC, Green Book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100" b="0" i="0" u="none" strike="noStrike">
                          <a:solidFill>
                            <a:srgbClr val="FFFFFF"/>
                          </a:solidFill>
                          <a:effectLst/>
                          <a:latin typeface="Calibri" panose="020F0502020204030204" pitchFamily="34" charset="0"/>
                        </a:rPr>
                        <a:t>Under preparation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100" b="0" i="0" u="none" strike="noStrike">
                          <a:solidFill>
                            <a:srgbClr val="FFFFFF"/>
                          </a:solidFill>
                          <a:effectLst/>
                          <a:latin typeface="Calibri" panose="020F0502020204030204" pitchFamily="34" charset="0"/>
                        </a:rPr>
                        <a:t>Target: 01/03/2018</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98643">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100" b="0" i="0" u="none" strike="noStrike">
                          <a:solidFill>
                            <a:srgbClr val="FFFFFF"/>
                          </a:solidFill>
                          <a:effectLst/>
                          <a:latin typeface="Calibri" panose="020F0502020204030204" pitchFamily="34" charset="0"/>
                        </a:rPr>
                        <a:t>131.0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Update TM channel coding Blue Book with LDPC slicing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Publication requested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Target: 01/09/2017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611115">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ctr" fontAlgn="t"/>
                      <a:r>
                        <a:rPr lang="en-GB" sz="1100" b="0" i="0" u="none" strike="noStrike">
                          <a:solidFill>
                            <a:srgbClr val="FFFFFF"/>
                          </a:solidFill>
                          <a:effectLst/>
                          <a:latin typeface="Calibri" panose="020F0502020204030204" pitchFamily="34" charset="0"/>
                        </a:rPr>
                        <a:t>431.1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Variable Code and Modulation (VCM) Systems for CCSDS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GB" sz="1100" b="0" i="0" u="none" strike="noStrike">
                          <a:solidFill>
                            <a:srgbClr val="FFFFFF"/>
                          </a:solidFill>
                          <a:effectLst/>
                          <a:latin typeface="Calibri" panose="020F0502020204030204" pitchFamily="34" charset="0"/>
                        </a:rPr>
                        <a:t>Agency Review to start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GB" sz="1100" b="0" i="0" u="none" strike="noStrike" dirty="0">
                          <a:solidFill>
                            <a:srgbClr val="FFFFFF"/>
                          </a:solidFill>
                          <a:effectLst/>
                          <a:latin typeface="Calibri" panose="020F0502020204030204" pitchFamily="34" charset="0"/>
                        </a:rPr>
                        <a:t>Target: 01/02/2018</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r>
            </a:tbl>
          </a:graphicData>
        </a:graphic>
      </p:graphicFrame>
    </p:spTree>
    <p:extLst>
      <p:ext uri="{BB962C8B-B14F-4D97-AF65-F5344CB8AC3E}">
        <p14:creationId xmlns:p14="http://schemas.microsoft.com/office/powerpoint/2010/main" val="2552941308"/>
      </p:ext>
    </p:extLst>
  </p:cSld>
  <p:clrMapOvr>
    <a:masterClrMapping/>
  </p:clrMapOvr>
  <p:transition spd="slow"/>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C&amp;S Upcoming New Work Items</a:t>
            </a:r>
          </a:p>
        </p:txBody>
      </p:sp>
      <p:graphicFrame>
        <p:nvGraphicFramePr>
          <p:cNvPr id="2" name="Table 1"/>
          <p:cNvGraphicFramePr>
            <a:graphicFrameLocks noGrp="1"/>
          </p:cNvGraphicFramePr>
          <p:nvPr>
            <p:extLst>
              <p:ext uri="{D42A27DB-BD31-4B8C-83A1-F6EECF244321}">
                <p14:modId xmlns:p14="http://schemas.microsoft.com/office/powerpoint/2010/main" val="937666802"/>
              </p:ext>
            </p:extLst>
          </p:nvPr>
        </p:nvGraphicFramePr>
        <p:xfrm>
          <a:off x="232236" y="1047890"/>
          <a:ext cx="8295478" cy="1920249"/>
        </p:xfrm>
        <a:graphic>
          <a:graphicData uri="http://schemas.openxmlformats.org/drawingml/2006/table">
            <a:tbl>
              <a:tblPr/>
              <a:tblGrid>
                <a:gridCol w="713881"/>
                <a:gridCol w="713881"/>
                <a:gridCol w="831355"/>
                <a:gridCol w="903646"/>
                <a:gridCol w="1319325"/>
                <a:gridCol w="1319325"/>
                <a:gridCol w="713881"/>
                <a:gridCol w="659662"/>
                <a:gridCol w="1120522"/>
              </a:tblGrid>
              <a:tr h="763913">
                <a:tc>
                  <a:txBody>
                    <a:bodyPr/>
                    <a:lstStyle/>
                    <a:p>
                      <a:pPr algn="ctr" fontAlgn="t"/>
                      <a:r>
                        <a:rPr lang="en-GB" sz="800" b="1" i="0" u="none" strike="noStrike" dirty="0">
                          <a:solidFill>
                            <a:srgbClr val="000000"/>
                          </a:solidFill>
                          <a:effectLst/>
                          <a:latin typeface="Calibri" panose="020F0502020204030204" pitchFamily="34" charset="0"/>
                        </a:rPr>
                        <a:t>Area and WG name</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CCSDS Ref Nr</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Document Title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Target Start / Publication Date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800" b="1" i="0" u="none" strike="noStrike">
                          <a:solidFill>
                            <a:srgbClr val="000000"/>
                          </a:solidFill>
                          <a:effectLst/>
                          <a:latin typeface="Calibri" panose="020F0502020204030204" pitchFamily="34" charset="0"/>
                        </a:rPr>
                        <a:t>Resources Needed (total, Editor, Proto 1, Proto 2)</a:t>
                      </a:r>
                      <a:br>
                        <a:rPr lang="en-US" sz="800" b="1" i="0" u="none" strike="noStrike">
                          <a:solidFill>
                            <a:srgbClr val="000000"/>
                          </a:solidFill>
                          <a:effectLst/>
                          <a:latin typeface="Calibri" panose="020F0502020204030204" pitchFamily="34" charset="0"/>
                        </a:rPr>
                      </a:br>
                      <a:endParaRPr lang="en-US" sz="800" b="1" i="0" u="none" strike="noStrike">
                        <a:solidFill>
                          <a:srgbClr val="000000"/>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t"/>
                      <a:r>
                        <a:rPr lang="en-US" sz="800" b="1" i="0" u="none" strike="noStrike">
                          <a:solidFill>
                            <a:srgbClr val="000000"/>
                          </a:solidFill>
                          <a:effectLst/>
                          <a:latin typeface="Calibri" panose="020F0502020204030204" pitchFamily="34" charset="0"/>
                        </a:rPr>
                        <a:t>Comments</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Rationale</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What if not started?</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4036">
                <a:tc rowSpan="3">
                  <a:txBody>
                    <a:bodyPr/>
                    <a:lstStyle/>
                    <a:p>
                      <a:pPr algn="ctr" fontAlgn="t"/>
                      <a:r>
                        <a:rPr lang="en-GB" sz="800" b="1" i="0" u="none" strike="noStrike" dirty="0">
                          <a:solidFill>
                            <a:srgbClr val="FFFFFF"/>
                          </a:solidFill>
                          <a:effectLst/>
                          <a:latin typeface="Calibri" panose="020F0502020204030204" pitchFamily="34" charset="0"/>
                        </a:rPr>
                        <a:t>SLS C&amp;S</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230.1-G</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US" sz="800" b="1" i="0" u="none" strike="noStrike" dirty="0" smtClean="0">
                          <a:solidFill>
                            <a:srgbClr val="FFFFFF"/>
                          </a:solidFill>
                          <a:effectLst/>
                          <a:latin typeface="Calibri" panose="020F0502020204030204" pitchFamily="34" charset="0"/>
                        </a:rPr>
                        <a:t> TC coding GB</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a:solidFill>
                            <a:srgbClr val="FFFFFF"/>
                          </a:solidFill>
                          <a:effectLst/>
                          <a:latin typeface="Calibri" panose="020F0502020204030204" pitchFamily="34" charset="0"/>
                        </a:rPr>
                        <a:t>Target 30/07/2019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2017</a:t>
                      </a:r>
                      <a:br>
                        <a:rPr lang="en-GB" sz="800" b="1" i="0" u="none" strike="noStrike">
                          <a:solidFill>
                            <a:srgbClr val="FFFFFF"/>
                          </a:solidFill>
                          <a:effectLst/>
                          <a:latin typeface="Calibri" panose="020F0502020204030204" pitchFamily="34" charset="0"/>
                        </a:rPr>
                      </a:br>
                      <a:endParaRPr lang="en-GB" sz="800" b="1" i="0" u="none" strike="noStrike">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4MW</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 MM</a:t>
                      </a:r>
                    </a:p>
                    <a:p>
                      <a:pPr algn="ctr" fontAlgn="t"/>
                      <a:r>
                        <a:rPr lang="en-GB" sz="800" b="1" i="0" u="none" strike="noStrike" dirty="0" smtClean="0">
                          <a:solidFill>
                            <a:srgbClr val="FFFFFF"/>
                          </a:solidFill>
                          <a:effectLst/>
                          <a:latin typeface="Calibri" panose="020F0502020204030204" pitchFamily="34" charset="0"/>
                        </a:rPr>
                        <a:t>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 MM</a:t>
                      </a:r>
                    </a:p>
                    <a:p>
                      <a:pPr algn="ctr" fontAlgn="t"/>
                      <a:r>
                        <a:rPr lang="en-GB" sz="800" b="1" i="0" u="none" strike="noStrike" dirty="0" smtClean="0">
                          <a:solidFill>
                            <a:srgbClr val="FFFFFF"/>
                          </a:solidFill>
                          <a:effectLst/>
                          <a:latin typeface="Calibri" panose="020F0502020204030204" pitchFamily="34" charset="0"/>
                        </a:rPr>
                        <a:t> </a:t>
                      </a:r>
                      <a:r>
                        <a:rPr lang="en-GB" sz="800" b="1" i="0" u="none" strike="noStrike" dirty="0">
                          <a:solidFill>
                            <a:srgbClr val="FFFFFF"/>
                          </a:solidFill>
                          <a:effectLst/>
                          <a:latin typeface="Calibri" panose="020F0502020204030204" pitchFamily="34" charset="0"/>
                        </a:rPr>
                        <a:t>ESA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4MW</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 MM</a:t>
                      </a:r>
                    </a:p>
                    <a:p>
                      <a:pPr algn="ctr" fontAlgn="t"/>
                      <a:r>
                        <a:rPr lang="en-GB" sz="800" b="1" i="0" u="none" strike="noStrike" dirty="0" smtClean="0">
                          <a:solidFill>
                            <a:srgbClr val="FFFFFF"/>
                          </a:solidFill>
                          <a:effectLst/>
                          <a:latin typeface="Calibri" panose="020F0502020204030204" pitchFamily="34" charset="0"/>
                        </a:rPr>
                        <a:t> </a:t>
                      </a:r>
                      <a:r>
                        <a:rPr lang="en-GB" sz="800" b="1" i="0" u="none" strike="noStrike" dirty="0">
                          <a:solidFill>
                            <a:srgbClr val="FFFFFF"/>
                          </a:solidFill>
                          <a:effectLst/>
                          <a:latin typeface="Calibri" panose="020F0502020204030204" pitchFamily="34" charset="0"/>
                        </a:rPr>
                        <a:t>NASA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 MM</a:t>
                      </a:r>
                    </a:p>
                    <a:p>
                      <a:pPr algn="ctr" fontAlgn="t"/>
                      <a:r>
                        <a:rPr lang="en-GB" sz="800" b="1" i="0" u="none" strike="noStrike" dirty="0" smtClean="0">
                          <a:solidFill>
                            <a:srgbClr val="FFFFFF"/>
                          </a:solidFill>
                          <a:effectLst/>
                          <a:latin typeface="Calibri" panose="020F0502020204030204" pitchFamily="34" charset="0"/>
                        </a:rPr>
                        <a:t> </a:t>
                      </a:r>
                      <a:r>
                        <a:rPr lang="en-GB" sz="800" b="1" i="0" u="none" strike="noStrike" dirty="0">
                          <a:solidFill>
                            <a:srgbClr val="FFFFFF"/>
                          </a:solidFill>
                          <a:effectLst/>
                          <a:latin typeface="Calibri" panose="020F0502020204030204" pitchFamily="34" charset="0"/>
                        </a:rPr>
                        <a:t>ESA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437391005"/>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Started the reconfirmation of </a:t>
            </a:r>
            <a:r>
              <a:rPr lang="en-US" sz="1900" b="0" dirty="0" err="1" smtClean="0">
                <a:latin typeface="Arial" pitchFamily="34" charset="0"/>
                <a:cs typeface="Arial" pitchFamily="34" charset="0"/>
                <a:sym typeface="Arial" pitchFamily="34" charset="0"/>
              </a:rPr>
              <a:t>IPoC</a:t>
            </a:r>
            <a:r>
              <a:rPr lang="en-US" sz="1900" b="0" dirty="0" smtClean="0">
                <a:latin typeface="Arial" pitchFamily="34" charset="0"/>
                <a:cs typeface="Arial" pitchFamily="34" charset="0"/>
                <a:sym typeface="Arial" pitchFamily="34" charset="0"/>
              </a:rPr>
              <a:t>, </a:t>
            </a:r>
            <a:r>
              <a:rPr lang="en-US" sz="2000" b="0" dirty="0" smtClean="0"/>
              <a:t>CCSDS </a:t>
            </a:r>
            <a:r>
              <a:rPr lang="en-US" sz="2000" b="0" dirty="0"/>
              <a:t>702.1-B-1 </a:t>
            </a:r>
            <a:r>
              <a:rPr lang="en-US" sz="2000" b="0" dirty="0" smtClean="0"/>
              <a:t>to be finalized at Fall 2017 Meeting</a:t>
            </a:r>
            <a:endParaRPr lang="en-US" sz="1900" b="0" dirty="0" smtClean="0">
              <a:latin typeface="Arial" pitchFamily="34" charset="0"/>
              <a:cs typeface="Arial" pitchFamily="34" charset="0"/>
              <a:sym typeface="Arial" pitchFamily="34" charset="0"/>
            </a:endParaRP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Resolved all 81 NASA and 8 ESA RIDs against USLP Red-2</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USLP Reference Implementation in progress by NASA/Marshall, NASA/JPL,  and DLR</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Due to large number of RID resolution and lack of PICs </a:t>
            </a:r>
            <a:r>
              <a:rPr lang="en-US" sz="1900" b="0" dirty="0" err="1" smtClean="0"/>
              <a:t>Proforma</a:t>
            </a:r>
            <a:r>
              <a:rPr lang="en-US" sz="1900" b="0" dirty="0" smtClean="0"/>
              <a:t> and Security Annex, RED-3 USLP will be generated</a:t>
            </a:r>
          </a:p>
          <a:p>
            <a:pPr marL="747713" lvl="1"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900" b="0" dirty="0"/>
              <a:t>Interaction 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Joint meeting with SDLS resulted in Directional GVCID and GMAP parameters to be defined within the SDLS Extended Procedures not affecting SDLPs </a:t>
            </a:r>
            <a:r>
              <a:rPr lang="mr-IN" sz="1900" b="0" dirty="0" smtClean="0"/>
              <a:t>–</a:t>
            </a:r>
            <a:r>
              <a:rPr lang="en-US" sz="1900" b="0" dirty="0" smtClean="0"/>
              <a:t> see SDLS WG report for more details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With C&amp;S to determine changes to TC SDLP due to new TC coding option LDPC</a:t>
            </a:r>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SLS-SLP Executive Summary </a:t>
            </a:r>
            <a:endParaRPr lang="en-US" dirty="0"/>
          </a:p>
        </p:txBody>
      </p:sp>
    </p:spTree>
    <p:extLst>
      <p:ext uri="{BB962C8B-B14F-4D97-AF65-F5344CB8AC3E}">
        <p14:creationId xmlns:p14="http://schemas.microsoft.com/office/powerpoint/2010/main" val="2369262102"/>
      </p:ext>
    </p:extLst>
  </p:cSld>
  <p:clrMapOvr>
    <a:masterClrMapping/>
  </p:clrMapOvr>
  <p:transition spd="slow"/>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The WG requests and supports appointment of Matt Cosby (UKSA) as Deputy WG Chair</a:t>
            </a:r>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a:p>
          <a:p>
            <a:pPr>
              <a:lnSpc>
                <a:spcPct val="120000"/>
              </a:lnSpc>
              <a:spcBef>
                <a:spcPts val="0"/>
              </a:spcBef>
              <a:buClr>
                <a:srgbClr val="000000"/>
              </a:buClr>
              <a:buSzPct val="95000"/>
            </a:pPr>
            <a:r>
              <a:rPr lang="en-US" sz="1800" b="0" dirty="0" smtClean="0"/>
              <a:t>Further Resolutions anticipated in the next 6 months:</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USLP Blue Book publication after RED-3 Agency Review</a:t>
            </a:r>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smtClean="0"/>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SLS-SLP Executive Summary </a:t>
            </a:r>
            <a:endParaRPr lang="en-US" dirty="0"/>
          </a:p>
        </p:txBody>
      </p:sp>
      <p:graphicFrame>
        <p:nvGraphicFramePr>
          <p:cNvPr id="4" name="Object 3"/>
          <p:cNvGraphicFramePr>
            <a:graphicFrameLocks noChangeAspect="1"/>
          </p:cNvGraphicFramePr>
          <p:nvPr>
            <p:extLst>
              <p:ext uri="{D42A27DB-BD31-4B8C-83A1-F6EECF244321}">
                <p14:modId xmlns:p14="http://schemas.microsoft.com/office/powerpoint/2010/main" val="1358783297"/>
              </p:ext>
            </p:extLst>
          </p:nvPr>
        </p:nvGraphicFramePr>
        <p:xfrm>
          <a:off x="333375" y="3621088"/>
          <a:ext cx="8351838" cy="1709737"/>
        </p:xfrm>
        <a:graphic>
          <a:graphicData uri="http://schemas.openxmlformats.org/presentationml/2006/ole">
            <mc:AlternateContent xmlns:mc="http://schemas.openxmlformats.org/markup-compatibility/2006">
              <mc:Choice xmlns:v="urn:schemas-microsoft-com:vml" Requires="v">
                <p:oleObj spid="_x0000_s5128" name="Worksheet" r:id="rId4" imgW="7581870" imgH="1552658" progId="Excel.Sheet.12">
                  <p:embed/>
                </p:oleObj>
              </mc:Choice>
              <mc:Fallback>
                <p:oleObj name="Worksheet" r:id="rId4" imgW="7581870" imgH="1552658" progId="Excel.Sheet.12">
                  <p:embed/>
                  <p:pic>
                    <p:nvPicPr>
                      <p:cNvPr id="0" name=""/>
                      <p:cNvPicPr/>
                      <p:nvPr/>
                    </p:nvPicPr>
                    <p:blipFill>
                      <a:blip r:embed="rId5"/>
                      <a:stretch>
                        <a:fillRect/>
                      </a:stretch>
                    </p:blipFill>
                    <p:spPr>
                      <a:xfrm>
                        <a:off x="333375" y="3621088"/>
                        <a:ext cx="8351838" cy="1709737"/>
                      </a:xfrm>
                      <a:prstGeom prst="rect">
                        <a:avLst/>
                      </a:prstGeom>
                    </p:spPr>
                  </p:pic>
                </p:oleObj>
              </mc:Fallback>
            </mc:AlternateContent>
          </a:graphicData>
        </a:graphic>
      </p:graphicFrame>
    </p:spTree>
    <p:extLst>
      <p:ext uri="{BB962C8B-B14F-4D97-AF65-F5344CB8AC3E}">
        <p14:creationId xmlns:p14="http://schemas.microsoft.com/office/powerpoint/2010/main" val="1177969345"/>
      </p:ext>
    </p:extLst>
  </p:cSld>
  <p:clrMapOvr>
    <a:masterClrMapping/>
  </p:clrMapOvr>
  <p:transition spd="slow"/>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77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CCSDS 350.5-G (SDLS GB) finalized and made ready for publication poll</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Complete draft assembled for SDLS Extended Procedures (355.1). Red-1 edited and reviewed in detail before and at this meeting</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Investigation of Physical Layer Security (scope, purpose, opportunity to standardize)</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Finalization of SDLS Core protocol Green Book and publication resolution issued </a:t>
            </a:r>
          </a:p>
          <a:p>
            <a:pPr marL="747713" lvl="1" indent="-290513">
              <a:lnSpc>
                <a:spcPct val="120000"/>
              </a:lnSpc>
              <a:spcBef>
                <a:spcPts val="0"/>
              </a:spcBef>
              <a:buClr>
                <a:srgbClr val="000000"/>
              </a:buClr>
              <a:buSzPct val="95000"/>
              <a:buFont typeface="ArialMT" charset="0"/>
              <a:buChar char="•"/>
            </a:pPr>
            <a:r>
              <a:rPr lang="en-US" sz="1900" b="0" dirty="0" smtClean="0"/>
              <a:t>Resolved all significant open issues for the SDLS extended procedures. Red-1 updated, now ready for final red-1 editing and agency review #1 resolution</a:t>
            </a:r>
          </a:p>
          <a:p>
            <a:pPr marL="747713" lvl="1" indent="-290513">
              <a:lnSpc>
                <a:spcPct val="120000"/>
              </a:lnSpc>
              <a:spcBef>
                <a:spcPts val="0"/>
              </a:spcBef>
              <a:buClr>
                <a:srgbClr val="000000"/>
              </a:buClr>
              <a:buSzPct val="95000"/>
              <a:buFont typeface="ArialMT" charset="0"/>
              <a:buChar char="•"/>
            </a:pPr>
            <a:r>
              <a:rPr lang="en-US" sz="1900" b="0" dirty="0" smtClean="0"/>
              <a:t>Presentation of Physical Layer Security potential applications at joint session with RFM and C&amp;S WG. Further investigation of opportunity needed.</a:t>
            </a:r>
          </a:p>
          <a:p>
            <a:pPr marL="747713" lvl="1" indent="-290513">
              <a:lnSpc>
                <a:spcPct val="120000"/>
              </a:lnSpc>
              <a:spcBef>
                <a:spcPts val="0"/>
              </a:spcBef>
              <a:buClr>
                <a:srgbClr val="000000"/>
              </a:buClr>
              <a:buSzPct val="95000"/>
              <a:buFont typeface="ArialMT" charset="0"/>
              <a:buChar char="•"/>
            </a:pPr>
            <a:r>
              <a:rPr lang="en-US" sz="1900" b="0" dirty="0" smtClean="0"/>
              <a:t>Draft outline for the SDLS Extended Procedures GB produced and editing assignment made. Corresponding draft project will be activated. Resolution to be issued shortly.</a:t>
            </a:r>
          </a:p>
          <a:p>
            <a:pPr marL="1204913" lvl="2"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900" b="0" dirty="0" smtClean="0"/>
              <a:t>Interaction </a:t>
            </a:r>
            <a:r>
              <a:rPr lang="en-US" sz="19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SLS-RFM and C&amp;S provided feedback on physical layer security: action taken to derive from threat analysis, potential security services that could be efficiently provided at physical layer.</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SLS-SLP provided feedback on opportunity to introduce a “direction flag” in GVCID/GMAPID. This option was not selected due to its impact on other SDL Protocols.</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9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SLS-SEA-SDLS Executive Summary </a:t>
            </a:r>
            <a:endParaRPr lang="en-US" dirty="0"/>
          </a:p>
        </p:txBody>
      </p:sp>
    </p:spTree>
    <p:extLst>
      <p:ext uri="{BB962C8B-B14F-4D97-AF65-F5344CB8AC3E}">
        <p14:creationId xmlns:p14="http://schemas.microsoft.com/office/powerpoint/2010/main" val="1361889147"/>
      </p:ext>
    </p:extLst>
  </p:cSld>
  <p:clrMapOvr>
    <a:masterClrMapping/>
  </p:clrMapOvr>
  <p:transition spd="slow"/>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at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Publication </a:t>
            </a:r>
            <a:r>
              <a:rPr lang="en-US" sz="1900" b="0" dirty="0"/>
              <a:t>of </a:t>
            </a:r>
            <a:r>
              <a:rPr lang="en-US" sz="1900" b="0" dirty="0" smtClean="0"/>
              <a:t>“SDLS Core Protocol” Green </a:t>
            </a:r>
            <a:r>
              <a:rPr lang="en-US" sz="1900" b="0" dirty="0"/>
              <a:t>Book Issue </a:t>
            </a:r>
            <a:r>
              <a:rPr lang="en-US" sz="1900" b="0" dirty="0" smtClean="0"/>
              <a:t>1</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Submit “SDLS Extended Procedures” red-1 book to Agency Review</a:t>
            </a:r>
            <a:endParaRPr lang="en-US" sz="19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Start “SDLS Extended Procedures” Green Book project (move from draft status to active status)</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a:t>Publication of </a:t>
            </a:r>
            <a:r>
              <a:rPr lang="en-US" sz="1900" b="0" dirty="0" smtClean="0"/>
              <a:t>“Interoperability </a:t>
            </a:r>
            <a:r>
              <a:rPr lang="en-US" sz="1900" b="0" dirty="0"/>
              <a:t>testing over the </a:t>
            </a:r>
            <a:r>
              <a:rPr lang="en-US" sz="1900" b="0" dirty="0" smtClean="0"/>
              <a:t>cloud” Yellow Book Issue 1</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a:t>
            </a:r>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SLS-SEA-SDLS</a:t>
            </a:r>
            <a:r>
              <a:rPr lang="en-US" sz="2800" b="1" dirty="0" smtClean="0"/>
              <a:t> Executive Summary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4044756649"/>
              </p:ext>
            </p:extLst>
          </p:nvPr>
        </p:nvGraphicFramePr>
        <p:xfrm>
          <a:off x="-1" y="4096814"/>
          <a:ext cx="9144000" cy="1315473"/>
        </p:xfrm>
        <a:graphic>
          <a:graphicData uri="http://schemas.openxmlformats.org/drawingml/2006/table">
            <a:tbl>
              <a:tblPr/>
              <a:tblGrid>
                <a:gridCol w="1020476"/>
                <a:gridCol w="711647"/>
                <a:gridCol w="2967435"/>
                <a:gridCol w="2578045"/>
                <a:gridCol w="1866397"/>
              </a:tblGrid>
              <a:tr h="389392">
                <a:tc>
                  <a:txBody>
                    <a:bodyPr/>
                    <a:lstStyle/>
                    <a:p>
                      <a:pPr algn="ctr" fontAlgn="t"/>
                      <a:r>
                        <a:rPr lang="en-US" sz="1100" b="1" i="0" u="none" strike="noStrike" dirty="0">
                          <a:solidFill>
                            <a:srgbClr val="000000"/>
                          </a:solidFill>
                          <a:effectLst/>
                          <a:latin typeface="Calibri"/>
                        </a:rPr>
                        <a:t>Area and WG name</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CCSDS Ref Nr</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Document Title</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Status / Comments</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68">
                <a:tc>
                  <a:txBody>
                    <a:bodyPr/>
                    <a:lstStyle/>
                    <a:p>
                      <a:pPr algn="ctr" fontAlgn="t"/>
                      <a:r>
                        <a:rPr lang="en-US" sz="1100" b="0" i="0" u="none" strike="noStrike" dirty="0">
                          <a:solidFill>
                            <a:srgbClr val="FFFFFF"/>
                          </a:solidFill>
                          <a:effectLst/>
                          <a:latin typeface="Calibri"/>
                        </a:rPr>
                        <a:t>SLS </a:t>
                      </a:r>
                      <a:r>
                        <a:rPr lang="en-US" sz="1100" b="0" i="0" u="none" strike="noStrike" baseline="0" dirty="0" smtClean="0">
                          <a:solidFill>
                            <a:srgbClr val="FFFFFF"/>
                          </a:solidFill>
                          <a:effectLst/>
                          <a:latin typeface="Calibri"/>
                        </a:rPr>
                        <a:t> SDLS</a:t>
                      </a:r>
                      <a:endParaRPr lang="en-US" sz="1100" b="0" i="0" u="none" strike="noStrike" dirty="0">
                        <a:solidFill>
                          <a:srgbClr val="FFFFFF"/>
                        </a:solidFill>
                        <a:effectLst/>
                        <a:latin typeface="Calibri"/>
                      </a:endParaRP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fr-FR" sz="1100" b="0" i="0" u="none" strike="noStrike" dirty="0" smtClean="0">
                          <a:solidFill>
                            <a:srgbClr val="FFFFFF"/>
                          </a:solidFill>
                          <a:effectLst/>
                          <a:latin typeface="Calibri"/>
                        </a:rPr>
                        <a:t>355.1</a:t>
                      </a:r>
                      <a:endParaRPr lang="tr-TR"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baseline="0" dirty="0" smtClean="0">
                          <a:solidFill>
                            <a:srgbClr val="FFFFFF"/>
                          </a:solidFill>
                          <a:effectLst/>
                          <a:latin typeface="Calibri"/>
                        </a:rPr>
                        <a:t> SDLS Extended Procedures</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Red-1</a:t>
                      </a:r>
                      <a:r>
                        <a:rPr lang="en-US" sz="1100" b="0" i="0" u="none" strike="noStrike" baseline="0" dirty="0" smtClean="0">
                          <a:solidFill>
                            <a:srgbClr val="FFFFFF"/>
                          </a:solidFill>
                          <a:effectLst/>
                          <a:latin typeface="Calibri"/>
                        </a:rPr>
                        <a:t> finalized at meeting. Final editing before delivery to CCSDS  editor</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Agency</a:t>
                      </a:r>
                      <a:r>
                        <a:rPr lang="en-US" sz="1100" b="0" i="0" u="none" strike="noStrike" baseline="0" dirty="0" smtClean="0">
                          <a:solidFill>
                            <a:srgbClr val="FFFFFF"/>
                          </a:solidFill>
                          <a:effectLst/>
                          <a:latin typeface="Calibri"/>
                        </a:rPr>
                        <a:t> Review #1  Sept 2017</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77374">
                <a:tc>
                  <a:txBody>
                    <a:bodyPr/>
                    <a:lstStyle/>
                    <a:p>
                      <a:pPr algn="ctr" fontAlgn="t"/>
                      <a:r>
                        <a:rPr lang="en-US" sz="1100" b="0" i="0" u="none" strike="noStrike" dirty="0">
                          <a:solidFill>
                            <a:srgbClr val="FFFFFF"/>
                          </a:solidFill>
                          <a:effectLst/>
                          <a:latin typeface="Calibri"/>
                        </a:rPr>
                        <a:t>SLS </a:t>
                      </a:r>
                      <a:r>
                        <a:rPr lang="en-US" sz="1100" b="0" i="0" u="none" strike="noStrike" dirty="0" smtClean="0">
                          <a:solidFill>
                            <a:srgbClr val="FFFFFF"/>
                          </a:solidFill>
                          <a:effectLst/>
                          <a:latin typeface="Calibri"/>
                        </a:rPr>
                        <a:t>SDLS</a:t>
                      </a:r>
                      <a:endParaRPr lang="en-US" sz="1100" b="0" i="0" u="none" strike="noStrike" dirty="0">
                        <a:solidFill>
                          <a:srgbClr val="FFFFFF"/>
                        </a:solidFill>
                        <a:effectLst/>
                        <a:latin typeface="Calibri"/>
                      </a:endParaRP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nb-NO" sz="1100" b="0" i="0" u="none" strike="noStrike" dirty="0" smtClean="0">
                          <a:solidFill>
                            <a:srgbClr val="FFFFFF"/>
                          </a:solidFill>
                          <a:effectLst/>
                          <a:latin typeface="Calibri"/>
                        </a:rPr>
                        <a:t>350.5</a:t>
                      </a:r>
                      <a:endParaRPr lang="nb-NO"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a:rPr>
                        <a:t>SDLS</a:t>
                      </a:r>
                      <a:r>
                        <a:rPr lang="en-US" sz="1100" b="0" i="0" u="none" strike="noStrike" baseline="0" dirty="0" smtClean="0">
                          <a:solidFill>
                            <a:srgbClr val="FFFFFF"/>
                          </a:solidFill>
                          <a:effectLst/>
                          <a:latin typeface="Calibri"/>
                        </a:rPr>
                        <a:t> Core Protocol Green Book</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a:rPr>
                        <a:t>Final</a:t>
                      </a:r>
                      <a:r>
                        <a:rPr lang="en-US" sz="1100" b="0" i="0" u="none" strike="noStrike" baseline="0" dirty="0" smtClean="0">
                          <a:solidFill>
                            <a:srgbClr val="FFFFFF"/>
                          </a:solidFill>
                          <a:effectLst/>
                          <a:latin typeface="Calibri"/>
                        </a:rPr>
                        <a:t> draft delivered with corresponding  publication resolution, to CCSDS editor</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de-DE" sz="1100" b="0" i="0" u="none" strike="noStrike" dirty="0" err="1" smtClean="0">
                          <a:solidFill>
                            <a:srgbClr val="FFFFFF"/>
                          </a:solidFill>
                          <a:effectLst/>
                          <a:latin typeface="Calibri"/>
                        </a:rPr>
                        <a:t>Publication</a:t>
                      </a:r>
                      <a:r>
                        <a:rPr lang="de-DE" sz="1100" b="0" i="0" u="none" strike="noStrike" baseline="0" dirty="0" smtClean="0">
                          <a:solidFill>
                            <a:srgbClr val="FFFFFF"/>
                          </a:solidFill>
                          <a:effectLst/>
                          <a:latin typeface="Calibri"/>
                        </a:rPr>
                        <a:t>              Sept 2017</a:t>
                      </a:r>
                      <a:endParaRPr lang="de-DE"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1561529649"/>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SEA Security WG Executive Summary </a:t>
            </a:r>
            <a:endParaRPr lang="en-US" dirty="0"/>
          </a:p>
        </p:txBody>
      </p:sp>
      <p:sp>
        <p:nvSpPr>
          <p:cNvPr id="9" name="AutoShape 2"/>
          <p:cNvSpPr>
            <a:spLocks/>
          </p:cNvSpPr>
          <p:nvPr/>
        </p:nvSpPr>
        <p:spPr bwMode="auto">
          <a:xfrm>
            <a:off x="59441"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10000"/>
          </a:bodyPr>
          <a:lstStyle/>
          <a:p>
            <a:pPr defTabSz="914400">
              <a:lnSpc>
                <a:spcPct val="120000"/>
              </a:lnSpc>
              <a:spcBef>
                <a:spcPts val="0"/>
              </a:spcBef>
            </a:pPr>
            <a:r>
              <a:rPr lang="en-US" sz="1900" b="0" dirty="0" smtClean="0"/>
              <a:t>Achievements for this meeting cycle:</a:t>
            </a:r>
            <a:endParaRPr lang="en-US" sz="1900" b="0" i="1" dirty="0" smtClean="0"/>
          </a:p>
          <a:p>
            <a:pPr marL="800100" lvl="1" indent="-342900">
              <a:lnSpc>
                <a:spcPct val="120000"/>
              </a:lnSpc>
              <a:spcBef>
                <a:spcPts val="0"/>
              </a:spcBef>
              <a:buFont typeface="Arial" panose="020B0604020202020204" pitchFamily="34" charset="0"/>
              <a:buChar char="•"/>
            </a:pPr>
            <a:r>
              <a:rPr lang="en-US" sz="1900" b="0" dirty="0" smtClean="0"/>
              <a:t>Review </a:t>
            </a:r>
            <a:r>
              <a:rPr lang="en-US" sz="1900" b="0" dirty="0"/>
              <a:t>on-going documents in preparation and new work items</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a:t>Key Management, Network Layer Security, Secure Protocols GB, Interconnection Guide GB, Credentials, Cloud Testing: all progressing well</a:t>
            </a:r>
          </a:p>
          <a:p>
            <a:pPr marL="747713" lvl="1" indent="-290513">
              <a:lnSpc>
                <a:spcPct val="120000"/>
              </a:lnSpc>
              <a:spcBef>
                <a:spcPts val="0"/>
              </a:spcBef>
              <a:buClr>
                <a:srgbClr val="000000"/>
              </a:buClr>
              <a:buSzPct val="95000"/>
              <a:buFont typeface="ArialMT" charset="0"/>
              <a:buChar char="•"/>
            </a:pPr>
            <a:r>
              <a:rPr lang="en-US" sz="1900" b="0" dirty="0"/>
              <a:t>Network Layer </a:t>
            </a:r>
            <a:r>
              <a:rPr lang="en-US" sz="1900" b="0" dirty="0" smtClean="0"/>
              <a:t>(</a:t>
            </a:r>
            <a:r>
              <a:rPr lang="en-US" sz="1900" b="0" dirty="0" err="1" smtClean="0"/>
              <a:t>IPSec</a:t>
            </a:r>
            <a:r>
              <a:rPr lang="en-US" sz="1900" b="0" dirty="0" smtClean="0"/>
              <a:t>) Security </a:t>
            </a:r>
            <a:r>
              <a:rPr lang="en-US" sz="1900" b="0" dirty="0"/>
              <a:t>testing will be restarted (GRC+GSFC/IVV</a:t>
            </a:r>
            <a:r>
              <a:rPr lang="en-US" sz="1900" b="0" dirty="0" smtClean="0"/>
              <a:t>)</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smtClean="0"/>
              <a:t>Interaction </a:t>
            </a:r>
            <a:r>
              <a:rPr lang="en-US" sz="18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a:t>SDLS </a:t>
            </a:r>
            <a:r>
              <a:rPr lang="en-US" sz="2000" b="0" dirty="0" smtClean="0"/>
              <a:t>(in SLS) re Space Data Link Security standards, and </a:t>
            </a:r>
            <a:r>
              <a:rPr lang="en-US" sz="2000" b="0" dirty="0"/>
              <a:t>RFM </a:t>
            </a:r>
            <a:r>
              <a:rPr lang="en-US" sz="2000" b="0" dirty="0" smtClean="0"/>
              <a:t>brainstorming on physical layer security</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smtClean="0"/>
              <a:t>DTN re Bundle Security proposed approach</a:t>
            </a:r>
          </a:p>
          <a:p>
            <a:pPr marL="628650" lvl="1" indent="-171450">
              <a:lnSpc>
                <a:spcPct val="120000"/>
              </a:lnSpc>
              <a:spcBef>
                <a:spcPts val="0"/>
              </a:spcBef>
              <a:buClr>
                <a:srgbClr val="000000"/>
              </a:buClr>
              <a:buSzPct val="95000"/>
              <a:buFont typeface="Arial" panose="020B0604020202020204" pitchFamily="34" charset="0"/>
              <a:buChar char="•"/>
            </a:pPr>
            <a:r>
              <a:rPr lang="en-US" sz="2000" b="0" dirty="0" smtClean="0"/>
              <a:t>IOAG Service Catalog </a:t>
            </a:r>
            <a:r>
              <a:rPr lang="mr-IN" sz="2000" b="0" dirty="0" smtClean="0"/>
              <a:t>–</a:t>
            </a:r>
            <a:r>
              <a:rPr lang="en-US" sz="2000" b="0" dirty="0" smtClean="0"/>
              <a:t> security is almost completely absent (only SDLS)</a:t>
            </a:r>
            <a:endParaRPr lang="en-US" sz="20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747713" lvl="1" indent="-290513">
              <a:lnSpc>
                <a:spcPct val="120000"/>
              </a:lnSpc>
              <a:spcBef>
                <a:spcPts val="0"/>
              </a:spcBef>
              <a:buClr>
                <a:srgbClr val="000000"/>
              </a:buClr>
              <a:buSzPct val="95000"/>
              <a:buFont typeface="ArialMT" charset="0"/>
              <a:buChar char="•"/>
            </a:pPr>
            <a:r>
              <a:rPr lang="en-US" sz="1900" b="0" dirty="0" smtClean="0"/>
              <a:t>Good </a:t>
            </a:r>
            <a:r>
              <a:rPr lang="en-US" sz="1900" b="0" dirty="0"/>
              <a:t>number of resources – but with minimal time </a:t>
            </a:r>
            <a:r>
              <a:rPr lang="en-US" sz="1900" b="0" dirty="0" smtClean="0"/>
              <a:t>allocations</a:t>
            </a:r>
          </a:p>
          <a:p>
            <a:pPr marL="747713" lvl="1" indent="-290513">
              <a:lnSpc>
                <a:spcPct val="120000"/>
              </a:lnSpc>
              <a:spcBef>
                <a:spcPts val="0"/>
              </a:spcBef>
              <a:buClr>
                <a:srgbClr val="000000"/>
              </a:buClr>
              <a:buSzPct val="95000"/>
              <a:buFont typeface="ArialMT" charset="0"/>
              <a:buChar char="•"/>
            </a:pPr>
            <a:r>
              <a:rPr lang="en-US" sz="1900" b="0" dirty="0" smtClean="0"/>
              <a:t>Limited support &amp; interactions between meetings</a:t>
            </a:r>
            <a:endParaRPr lang="en-US" sz="19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Tree>
    <p:extLst>
      <p:ext uri="{BB962C8B-B14F-4D97-AF65-F5344CB8AC3E}">
        <p14:creationId xmlns:p14="http://schemas.microsoft.com/office/powerpoint/2010/main" val="88896766"/>
      </p:ext>
    </p:extLst>
  </p:cSld>
  <p:clrMapOvr>
    <a:masterClrMapping/>
  </p:clrMapOvr>
  <p:transition spd="slow"/>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SDLS Upcoming New Work Items</a:t>
            </a:r>
          </a:p>
        </p:txBody>
      </p:sp>
      <p:graphicFrame>
        <p:nvGraphicFramePr>
          <p:cNvPr id="2" name="Table 1"/>
          <p:cNvGraphicFramePr>
            <a:graphicFrameLocks noGrp="1"/>
          </p:cNvGraphicFramePr>
          <p:nvPr>
            <p:extLst>
              <p:ext uri="{D42A27DB-BD31-4B8C-83A1-F6EECF244321}">
                <p14:modId xmlns:p14="http://schemas.microsoft.com/office/powerpoint/2010/main" val="4119684284"/>
              </p:ext>
            </p:extLst>
          </p:nvPr>
        </p:nvGraphicFramePr>
        <p:xfrm>
          <a:off x="232236" y="1047890"/>
          <a:ext cx="8295478" cy="1920249"/>
        </p:xfrm>
        <a:graphic>
          <a:graphicData uri="http://schemas.openxmlformats.org/drawingml/2006/table">
            <a:tbl>
              <a:tblPr/>
              <a:tblGrid>
                <a:gridCol w="713881"/>
                <a:gridCol w="713881"/>
                <a:gridCol w="831355"/>
                <a:gridCol w="903646"/>
                <a:gridCol w="1319325"/>
                <a:gridCol w="1319325"/>
                <a:gridCol w="713881"/>
                <a:gridCol w="659662"/>
                <a:gridCol w="1120522"/>
              </a:tblGrid>
              <a:tr h="763913">
                <a:tc>
                  <a:txBody>
                    <a:bodyPr/>
                    <a:lstStyle/>
                    <a:p>
                      <a:pPr algn="ctr" fontAlgn="t"/>
                      <a:r>
                        <a:rPr lang="en-GB" sz="800" b="1" i="0" u="none" strike="noStrike" dirty="0">
                          <a:solidFill>
                            <a:srgbClr val="000000"/>
                          </a:solidFill>
                          <a:effectLst/>
                          <a:latin typeface="Calibri" panose="020F0502020204030204" pitchFamily="34" charset="0"/>
                        </a:rPr>
                        <a:t>Area and WG name</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CCSDS Ref Nr</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Document Title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Target Start / Publication Date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800" b="1" i="0" u="none" strike="noStrike">
                          <a:solidFill>
                            <a:srgbClr val="000000"/>
                          </a:solidFill>
                          <a:effectLst/>
                          <a:latin typeface="Calibri" panose="020F0502020204030204" pitchFamily="34" charset="0"/>
                        </a:rPr>
                        <a:t>Resources Needed (total, Editor, Proto 1, Proto 2)</a:t>
                      </a:r>
                      <a:br>
                        <a:rPr lang="en-US" sz="800" b="1" i="0" u="none" strike="noStrike">
                          <a:solidFill>
                            <a:srgbClr val="000000"/>
                          </a:solidFill>
                          <a:effectLst/>
                          <a:latin typeface="Calibri" panose="020F0502020204030204" pitchFamily="34" charset="0"/>
                        </a:rPr>
                      </a:br>
                      <a:endParaRPr lang="en-US" sz="800" b="1" i="0" u="none" strike="noStrike">
                        <a:solidFill>
                          <a:srgbClr val="000000"/>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t"/>
                      <a:r>
                        <a:rPr lang="en-US" sz="800" b="1" i="0" u="none" strike="noStrike">
                          <a:solidFill>
                            <a:srgbClr val="000000"/>
                          </a:solidFill>
                          <a:effectLst/>
                          <a:latin typeface="Calibri" panose="020F0502020204030204" pitchFamily="34" charset="0"/>
                        </a:rPr>
                        <a:t>Comments</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Rationale</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What if not started?</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4036">
                <a:tc rowSpan="3">
                  <a:txBody>
                    <a:bodyPr/>
                    <a:lstStyle/>
                    <a:p>
                      <a:pPr algn="ctr" fontAlgn="t"/>
                      <a:r>
                        <a:rPr lang="en-GB" sz="800" b="1" i="0" u="none" strike="noStrike" dirty="0" smtClean="0">
                          <a:solidFill>
                            <a:srgbClr val="FFFFFF"/>
                          </a:solidFill>
                          <a:effectLst/>
                          <a:latin typeface="Calibri" panose="020F0502020204030204" pitchFamily="34" charset="0"/>
                        </a:rPr>
                        <a:t>SLS-SEA-SDLS</a:t>
                      </a:r>
                      <a:endParaRPr lang="en-GB" sz="800" b="1" i="0" u="none" strike="noStrike" dirty="0">
                        <a:solidFill>
                          <a:srgbClr val="FFFFFF"/>
                        </a:solidFill>
                        <a:effectLst/>
                        <a:latin typeface="Calibri" panose="020F0502020204030204" pitchFamily="34" charset="0"/>
                      </a:endParaRP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350.6-G</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US" sz="800" b="1" i="0" u="none" strike="noStrike" dirty="0" smtClean="0">
                          <a:solidFill>
                            <a:srgbClr val="FFFFFF"/>
                          </a:solidFill>
                          <a:effectLst/>
                          <a:latin typeface="Calibri" panose="020F0502020204030204" pitchFamily="34" charset="0"/>
                        </a:rPr>
                        <a:t> SDLS</a:t>
                      </a:r>
                      <a:r>
                        <a:rPr lang="en-US" sz="800" b="1" i="0" u="none" strike="noStrike" baseline="0" dirty="0" smtClean="0">
                          <a:solidFill>
                            <a:srgbClr val="FFFFFF"/>
                          </a:solidFill>
                          <a:effectLst/>
                          <a:latin typeface="Calibri" panose="020F0502020204030204" pitchFamily="34" charset="0"/>
                        </a:rPr>
                        <a:t> Extended Procedures </a:t>
                      </a:r>
                      <a:r>
                        <a:rPr lang="en-US" sz="800" b="1" i="0" u="none" strike="noStrike" dirty="0" smtClean="0">
                          <a:solidFill>
                            <a:srgbClr val="FFFFFF"/>
                          </a:solidFill>
                          <a:effectLst/>
                          <a:latin typeface="Calibri" panose="020F0502020204030204" pitchFamily="34" charset="0"/>
                        </a:rPr>
                        <a:t>GB</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dirty="0" smtClean="0">
                          <a:solidFill>
                            <a:srgbClr val="FFFFFF"/>
                          </a:solidFill>
                          <a:effectLst/>
                          <a:latin typeface="Calibri" panose="020F0502020204030204" pitchFamily="34" charset="0"/>
                        </a:rPr>
                        <a:t>Start</a:t>
                      </a:r>
                      <a:r>
                        <a:rPr lang="en-GB" sz="800" b="1" i="0" u="none" strike="noStrike" baseline="0" dirty="0" smtClean="0">
                          <a:solidFill>
                            <a:srgbClr val="FFFFFF"/>
                          </a:solidFill>
                          <a:effectLst/>
                          <a:latin typeface="Calibri" panose="020F0502020204030204" pitchFamily="34" charset="0"/>
                        </a:rPr>
                        <a:t> : 5/11/17</a:t>
                      </a:r>
                      <a:br>
                        <a:rPr lang="en-GB" sz="800" b="1" i="0" u="none" strike="noStrike" baseline="0" dirty="0" smtClean="0">
                          <a:solidFill>
                            <a:srgbClr val="FFFFFF"/>
                          </a:solidFill>
                          <a:effectLst/>
                          <a:latin typeface="Calibri" panose="020F0502020204030204" pitchFamily="34" charset="0"/>
                        </a:rPr>
                      </a:br>
                      <a:r>
                        <a:rPr lang="en-GB" sz="800" b="1" i="0" u="none" strike="noStrike" baseline="0" dirty="0" smtClean="0">
                          <a:solidFill>
                            <a:srgbClr val="FFFFFF"/>
                          </a:solidFill>
                          <a:effectLst/>
                          <a:latin typeface="Calibri" panose="020F0502020204030204" pitchFamily="34" charset="0"/>
                        </a:rPr>
                        <a:t>Publication: 5/1/19</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2017</a:t>
                      </a:r>
                      <a:br>
                        <a:rPr lang="en-GB" sz="800" b="1" i="0" u="none" strike="noStrike">
                          <a:solidFill>
                            <a:srgbClr val="FFFFFF"/>
                          </a:solidFill>
                          <a:effectLst/>
                          <a:latin typeface="Calibri" panose="020F0502020204030204" pitchFamily="34" charset="0"/>
                        </a:rPr>
                      </a:br>
                      <a:endParaRPr lang="en-GB" sz="800" b="1" i="0" u="none" strike="noStrike">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0.25MM</a:t>
                      </a:r>
                    </a:p>
                    <a:p>
                      <a:pPr algn="ctr" fontAlgn="t"/>
                      <a:r>
                        <a:rPr lang="en-GB" sz="800" b="1" i="0" u="none" strike="noStrike" dirty="0" smtClean="0">
                          <a:solidFill>
                            <a:srgbClr val="FFFFFF"/>
                          </a:solidFill>
                          <a:effectLst/>
                          <a:latin typeface="Calibri" panose="020F0502020204030204" pitchFamily="34" charset="0"/>
                        </a:rPr>
                        <a:t>ESA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0.25MM</a:t>
                      </a:r>
                    </a:p>
                    <a:p>
                      <a:pPr algn="ctr" fontAlgn="t"/>
                      <a:r>
                        <a:rPr lang="en-GB" sz="800" b="1" i="0" u="none" strike="noStrike" dirty="0" smtClean="0">
                          <a:solidFill>
                            <a:srgbClr val="FFFFFF"/>
                          </a:solidFill>
                          <a:effectLst/>
                          <a:latin typeface="Calibri" panose="020F0502020204030204" pitchFamily="34" charset="0"/>
                        </a:rPr>
                        <a:t> CNES</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0.5MM  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0.5MM  ESA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0.5MM CNES</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0.5MM </a:t>
                      </a:r>
                      <a:r>
                        <a:rPr lang="en-GB" sz="800" b="1" i="0" u="none" strike="noStrike" baseline="0" dirty="0" smtClean="0">
                          <a:solidFill>
                            <a:srgbClr val="FFFFFF"/>
                          </a:solidFill>
                          <a:effectLst/>
                          <a:latin typeface="Calibri" panose="020F0502020204030204" pitchFamily="34" charset="0"/>
                        </a:rPr>
                        <a:t>NASA</a:t>
                      </a:r>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0.5MM ESA</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0.5MM CNES</a:t>
                      </a:r>
                    </a:p>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1665710688"/>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384225"/>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SDLS other issues</a:t>
            </a:r>
          </a:p>
        </p:txBody>
      </p:sp>
      <p:sp>
        <p:nvSpPr>
          <p:cNvPr id="5" name="AutoShape 2"/>
          <p:cNvSpPr>
            <a:spLocks/>
          </p:cNvSpPr>
          <p:nvPr/>
        </p:nvSpPr>
        <p:spPr bwMode="auto">
          <a:xfrm>
            <a:off x="154443" y="971080"/>
            <a:ext cx="8872537" cy="54535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defTabSz="914400">
              <a:lnSpc>
                <a:spcPct val="120000"/>
              </a:lnSpc>
              <a:spcBef>
                <a:spcPts val="0"/>
              </a:spcBef>
            </a:pPr>
            <a:r>
              <a:rPr lang="en-US" sz="2400" b="0" dirty="0" smtClean="0"/>
              <a:t>ICPA check:</a:t>
            </a:r>
          </a:p>
          <a:p>
            <a:pPr defTabSz="914400">
              <a:lnSpc>
                <a:spcPct val="120000"/>
              </a:lnSpc>
              <a:spcBef>
                <a:spcPts val="0"/>
              </a:spcBef>
            </a:pPr>
            <a:endParaRPr lang="en-US" sz="1900" b="0" dirty="0"/>
          </a:p>
          <a:p>
            <a:pPr marL="628650" lvl="1" indent="-171450">
              <a:lnSpc>
                <a:spcPct val="120000"/>
              </a:lnSpc>
              <a:spcBef>
                <a:spcPts val="0"/>
              </a:spcBef>
              <a:buFont typeface="Arial" panose="020B0604020202020204" pitchFamily="34" charset="0"/>
              <a:buChar char="•"/>
            </a:pPr>
            <a:r>
              <a:rPr lang="en-US" sz="2000" b="0" dirty="0" smtClean="0"/>
              <a:t>SDLS Extended Procedures Blue Book expected 7/15/2017 by IOAG instead of 1/26/2018 as scheduled by the WG. Not possible to speed up the delivery of this standard with the available resources.</a:t>
            </a:r>
          </a:p>
          <a:p>
            <a:pPr marL="628650" lvl="1" indent="-171450">
              <a:lnSpc>
                <a:spcPct val="120000"/>
              </a:lnSpc>
              <a:spcBef>
                <a:spcPts val="0"/>
              </a:spcBef>
              <a:buFont typeface="Arial" panose="020B0604020202020204" pitchFamily="34" charset="0"/>
              <a:buChar char="•"/>
            </a:pPr>
            <a:endParaRPr lang="en-US" sz="2000" b="0" dirty="0"/>
          </a:p>
          <a:p>
            <a:pPr>
              <a:lnSpc>
                <a:spcPct val="120000"/>
              </a:lnSpc>
              <a:spcBef>
                <a:spcPts val="0"/>
              </a:spcBef>
            </a:pPr>
            <a:r>
              <a:rPr lang="en-US" sz="2000" b="0" dirty="0" smtClean="0"/>
              <a:t>Interoperability testing over the cloud yellow book:</a:t>
            </a:r>
          </a:p>
          <a:p>
            <a:pPr>
              <a:lnSpc>
                <a:spcPct val="120000"/>
              </a:lnSpc>
              <a:spcBef>
                <a:spcPts val="0"/>
              </a:spcBef>
            </a:pPr>
            <a:endParaRPr lang="en-US" sz="2000" b="0" dirty="0"/>
          </a:p>
          <a:p>
            <a:pPr marL="800100" lvl="1" indent="-342900">
              <a:lnSpc>
                <a:spcPct val="120000"/>
              </a:lnSpc>
              <a:spcBef>
                <a:spcPts val="0"/>
              </a:spcBef>
              <a:buFont typeface="Arial" panose="020B0604020202020204" pitchFamily="34" charset="0"/>
              <a:buChar char="•"/>
            </a:pPr>
            <a:r>
              <a:rPr lang="en-US" sz="2000" b="0" dirty="0" smtClean="0"/>
              <a:t>Proposal by the WG to publish this yellow book as a CCSDS procedures book</a:t>
            </a:r>
            <a:endParaRPr lang="en-US" sz="20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Tree>
    <p:extLst>
      <p:ext uri="{BB962C8B-B14F-4D97-AF65-F5344CB8AC3E}">
        <p14:creationId xmlns:p14="http://schemas.microsoft.com/office/powerpoint/2010/main" val="2999123995"/>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779055"/>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CCSDS-122.1-B-1 and CCSDS-122.0-B-2 ready for publication poll</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Major decisions made for CCSDS-123.1-B (“relative error” coding mode and “fast” mode)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Reconfirmation of CCSDS-121.0-B-2</a:t>
            </a:r>
            <a:endParaRPr lang="en-US" sz="1900" b="0" dirty="0">
              <a:latin typeface="Arial" pitchFamily="34" charset="0"/>
              <a:cs typeface="Arial" pitchFamily="34" charset="0"/>
              <a:sym typeface="Arial" pitchFamily="34" charset="0"/>
            </a:endParaRPr>
          </a:p>
          <a:p>
            <a:pPr marL="747713" lvl="1" indent="-290513" defTabSz="914400">
              <a:lnSpc>
                <a:spcPct val="120000"/>
              </a:lnSpc>
              <a:spcBef>
                <a:spcPts val="0"/>
              </a:spcBef>
              <a:buSzPct val="95000"/>
              <a:buFont typeface="ArialMT" charset="0"/>
              <a:buChar char="•"/>
            </a:pP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Resolved all RIDs for CCSDS-122.0-B-2 and -122.1-B-1 </a:t>
            </a:r>
          </a:p>
          <a:p>
            <a:pPr marL="747713" lvl="1" indent="-290513">
              <a:lnSpc>
                <a:spcPct val="120000"/>
              </a:lnSpc>
              <a:spcBef>
                <a:spcPts val="0"/>
              </a:spcBef>
              <a:buClr>
                <a:srgbClr val="000000"/>
              </a:buClr>
              <a:buSzPct val="95000"/>
              <a:buFont typeface="ArialMT" charset="0"/>
              <a:buChar char="•"/>
            </a:pPr>
            <a:r>
              <a:rPr lang="en-US" sz="1900" b="0" dirty="0" smtClean="0"/>
              <a:t>Resolved all significant open issues for CCSDS-123.1-B</a:t>
            </a:r>
          </a:p>
          <a:p>
            <a:pPr marL="747713" lvl="1" indent="-290513">
              <a:lnSpc>
                <a:spcPct val="120000"/>
              </a:lnSpc>
              <a:spcBef>
                <a:spcPts val="0"/>
              </a:spcBef>
              <a:buClr>
                <a:srgbClr val="000000"/>
              </a:buClr>
              <a:buSzPct val="95000"/>
              <a:buFont typeface="ArialMT" charset="0"/>
              <a:buChar char="•"/>
            </a:pPr>
            <a:r>
              <a:rPr lang="en-US" sz="1900" b="0" dirty="0" smtClean="0"/>
              <a:t>Presentation by ESA on “POCKET+” compressor for spacecraft telemetry housekeeping data</a:t>
            </a:r>
          </a:p>
          <a:p>
            <a:pPr marL="1204913" lvl="2" indent="-290513">
              <a:lnSpc>
                <a:spcPct val="120000"/>
              </a:lnSpc>
              <a:spcBef>
                <a:spcPts val="0"/>
              </a:spcBef>
              <a:buClr>
                <a:srgbClr val="000000"/>
              </a:buClr>
              <a:buSzPct val="95000"/>
              <a:buFont typeface="ArialMT" charset="0"/>
              <a:buChar char="•"/>
            </a:pPr>
            <a:r>
              <a:rPr lang="en-US" sz="1900" b="0" dirty="0" smtClean="0"/>
              <a:t>Is there sufficient interest from CCSDS member agencies to warrant standardization?</a:t>
            </a:r>
          </a:p>
          <a:p>
            <a:pPr marL="1204913" lvl="2" indent="-290513">
              <a:lnSpc>
                <a:spcPct val="120000"/>
              </a:lnSpc>
              <a:spcBef>
                <a:spcPts val="0"/>
              </a:spcBef>
              <a:buClr>
                <a:srgbClr val="000000"/>
              </a:buClr>
              <a:buSzPct val="95000"/>
              <a:buFont typeface="ArialMT" charset="0"/>
              <a:buChar char="•"/>
            </a:pPr>
            <a:endParaRPr lang="en-US" sz="1900" b="0" dirty="0" smtClean="0"/>
          </a:p>
          <a:p>
            <a:pPr>
              <a:lnSpc>
                <a:spcPct val="120000"/>
              </a:lnSpc>
              <a:spcBef>
                <a:spcPts val="0"/>
              </a:spcBef>
              <a:buClr>
                <a:srgbClr val="000000"/>
              </a:buClr>
              <a:buSzPct val="95000"/>
            </a:pPr>
            <a:r>
              <a:rPr lang="en-US" sz="1800" b="0" dirty="0" smtClean="0"/>
              <a:t>Interaction </a:t>
            </a:r>
            <a:r>
              <a:rPr lang="en-US" sz="1800" b="0" dirty="0"/>
              <a:t>with other WGs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SLS-SLP provided feedback on ESA “POCKET+” compressor</a:t>
            </a:r>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SLS-MHDC Executive Summary </a:t>
            </a:r>
            <a:endParaRPr lang="en-US" dirty="0"/>
          </a:p>
        </p:txBody>
      </p:sp>
    </p:spTree>
    <p:extLst>
      <p:ext uri="{BB962C8B-B14F-4D97-AF65-F5344CB8AC3E}">
        <p14:creationId xmlns:p14="http://schemas.microsoft.com/office/powerpoint/2010/main" val="3887426583"/>
      </p:ext>
    </p:extLst>
  </p:cSld>
  <p:clrMapOvr>
    <a:masterClrMapping/>
  </p:clrMapOvr>
  <p:transition spd="slow"/>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587030"/>
            <a:ext cx="8872537" cy="56455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800" b="0" dirty="0" smtClean="0"/>
              <a:t>Resolutions agreed upon this meeting</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Publication </a:t>
            </a:r>
            <a:r>
              <a:rPr lang="en-US" sz="1900" b="0" dirty="0"/>
              <a:t>of “Image Data Compression” Blue Book Issue 2 of CCSDS-122.0-B and “Spectral Pre-Processing Transform for Multispectral and </a:t>
            </a:r>
            <a:r>
              <a:rPr lang="en-US" sz="1900" b="0" dirty="0" err="1"/>
              <a:t>Hyperspectral</a:t>
            </a:r>
            <a:r>
              <a:rPr lang="en-US" sz="1900" b="0" dirty="0"/>
              <a:t> Image Compression” CCSDS-122.1-B</a:t>
            </a:r>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Reconfirmation of “Lossless Data Compression” CCSDS-121.0-B-2</a:t>
            </a:r>
            <a:endParaRPr lang="en-US" sz="1900" b="0" dirty="0"/>
          </a:p>
          <a:p>
            <a:pPr>
              <a:lnSpc>
                <a:spcPct val="120000"/>
              </a:lnSpc>
              <a:spcBef>
                <a:spcPts val="0"/>
              </a:spcBef>
              <a:buClr>
                <a:srgbClr val="000000"/>
              </a:buClr>
              <a:buSzPct val="95000"/>
            </a:pPr>
            <a:r>
              <a:rPr lang="en-US" sz="1800" b="0" dirty="0" smtClean="0"/>
              <a:t>Further Resolutions anticipated in the next 6 months:</a:t>
            </a:r>
            <a:endParaRPr lang="en-US" sz="18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None (but possibly soon after Fall meeting)</a:t>
            </a:r>
          </a:p>
          <a:p>
            <a:pPr marL="742950" lvl="1" indent="-285750">
              <a:lnSpc>
                <a:spcPct val="120000"/>
              </a:lnSpc>
              <a:spcBef>
                <a:spcPts val="0"/>
              </a:spcBef>
              <a:buClr>
                <a:srgbClr val="000000"/>
              </a:buClr>
              <a:buSzPct val="95000"/>
              <a:buFont typeface="Arial" panose="020B0604020202020204" pitchFamily="34" charset="0"/>
              <a:buChar char="•"/>
            </a:pPr>
            <a:endParaRPr lang="en-US" sz="1900" b="0" dirty="0" smtClean="0"/>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SLS-MHDC</a:t>
            </a:r>
            <a:r>
              <a:rPr lang="en-US" sz="2800" b="1" dirty="0" smtClean="0"/>
              <a:t> Executive Summary </a:t>
            </a:r>
            <a:endParaRPr lang="en-US" dirty="0"/>
          </a:p>
        </p:txBody>
      </p:sp>
      <p:graphicFrame>
        <p:nvGraphicFramePr>
          <p:cNvPr id="2" name="Table 1"/>
          <p:cNvGraphicFramePr>
            <a:graphicFrameLocks noGrp="1"/>
          </p:cNvGraphicFramePr>
          <p:nvPr>
            <p:extLst>
              <p:ext uri="{D42A27DB-BD31-4B8C-83A1-F6EECF244321}">
                <p14:modId xmlns:p14="http://schemas.microsoft.com/office/powerpoint/2010/main" val="233917183"/>
              </p:ext>
            </p:extLst>
          </p:nvPr>
        </p:nvGraphicFramePr>
        <p:xfrm>
          <a:off x="0" y="3851455"/>
          <a:ext cx="9144000" cy="2097346"/>
        </p:xfrm>
        <a:graphic>
          <a:graphicData uri="http://schemas.openxmlformats.org/drawingml/2006/table">
            <a:tbl>
              <a:tblPr/>
              <a:tblGrid>
                <a:gridCol w="1020476"/>
                <a:gridCol w="711647"/>
                <a:gridCol w="2967435"/>
                <a:gridCol w="2578045"/>
                <a:gridCol w="1866397"/>
              </a:tblGrid>
              <a:tr h="389392">
                <a:tc>
                  <a:txBody>
                    <a:bodyPr/>
                    <a:lstStyle/>
                    <a:p>
                      <a:pPr algn="ctr" fontAlgn="t"/>
                      <a:r>
                        <a:rPr lang="en-US" sz="1100" b="1" i="0" u="none" strike="noStrike" dirty="0">
                          <a:solidFill>
                            <a:srgbClr val="000000"/>
                          </a:solidFill>
                          <a:effectLst/>
                          <a:latin typeface="Calibri"/>
                        </a:rPr>
                        <a:t>Area and WG name</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CCSDS Ref Nr</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Document Title</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Status / Comments</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668">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122.0</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Image Data Compression, Issue 2</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Target  Summer </a:t>
                      </a:r>
                      <a:r>
                        <a:rPr lang="en-US" sz="1100" b="0" i="0" u="none" strike="noStrike" dirty="0">
                          <a:solidFill>
                            <a:srgbClr val="FFFFFF"/>
                          </a:solidFill>
                          <a:effectLst/>
                          <a:latin typeface="Calibri"/>
                        </a:rPr>
                        <a:t>2017</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63947">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dirty="0" smtClean="0">
                          <a:solidFill>
                            <a:srgbClr val="FFFFFF"/>
                          </a:solidFill>
                          <a:effectLst/>
                          <a:latin typeface="Calibri"/>
                        </a:rPr>
                        <a:t>Target Summer 2017</a:t>
                      </a:r>
                      <a:endParaRPr lang="de-DE"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75965">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hr-HR" sz="1100" b="0" i="0" u="none" strike="noStrike">
                          <a:solidFill>
                            <a:srgbClr val="FFFFFF"/>
                          </a:solidFill>
                          <a:effectLst/>
                          <a:latin typeface="Calibri"/>
                        </a:rPr>
                        <a:t>123.1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a:rPr>
                        <a:t>Low-Complexity Near-Lossless Multispectral &amp; </a:t>
                      </a:r>
                      <a:r>
                        <a:rPr lang="en-US" sz="1100" b="0" i="0" u="none" strike="noStrike" dirty="0" err="1">
                          <a:solidFill>
                            <a:srgbClr val="FFFFFF"/>
                          </a:solidFill>
                          <a:effectLst/>
                          <a:latin typeface="Calibri"/>
                        </a:rPr>
                        <a:t>Hyperspectral</a:t>
                      </a:r>
                      <a:r>
                        <a:rPr lang="en-US" sz="1100" b="0" i="0" u="none" strike="noStrike" dirty="0">
                          <a:solidFill>
                            <a:srgbClr val="FFFFFF"/>
                          </a:solidFill>
                          <a:effectLst/>
                          <a:latin typeface="Calibri"/>
                        </a:rPr>
                        <a:t>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Consolidated White Book</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a:solidFill>
                            <a:srgbClr val="FFFFFF"/>
                          </a:solidFill>
                          <a:effectLst/>
                          <a:latin typeface="Calibri"/>
                        </a:rPr>
                        <a:t>Start date    11/2015</a:t>
                      </a:r>
                      <a:br>
                        <a:rPr lang="de-DE" sz="1100" b="0" i="0" u="none" strike="noStrike">
                          <a:solidFill>
                            <a:srgbClr val="FFFFFF"/>
                          </a:solidFill>
                          <a:effectLst/>
                          <a:latin typeface="Calibri"/>
                        </a:rPr>
                      </a:br>
                      <a:r>
                        <a:rPr lang="de-DE" sz="1100" b="0" i="0" u="none" strike="noStrike">
                          <a:solidFill>
                            <a:srgbClr val="FFFFFF"/>
                          </a:solidFill>
                          <a:effectLst/>
                          <a:latin typeface="Calibri"/>
                        </a:rPr>
                        <a:t>End date      10/2018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77374">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nb-NO" sz="1100" b="0" i="0" u="none" strike="noStrike">
                          <a:solidFill>
                            <a:srgbClr val="FFFFFF"/>
                          </a:solidFill>
                          <a:effectLst/>
                          <a:latin typeface="Calibri"/>
                        </a:rPr>
                        <a:t>120.3</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baseline="0" dirty="0" smtClean="0">
                          <a:solidFill>
                            <a:srgbClr val="FFFFFF"/>
                          </a:solidFill>
                          <a:effectLst/>
                          <a:latin typeface="Calibri"/>
                        </a:rPr>
                        <a:t> First draft available</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de-DE" sz="1100" b="0" i="0" u="none" strike="noStrike" dirty="0">
                          <a:solidFill>
                            <a:srgbClr val="FFFFFF"/>
                          </a:solidFill>
                          <a:effectLst/>
                          <a:latin typeface="Calibri"/>
                        </a:rPr>
                        <a:t>Start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15/05/2016</a:t>
                      </a:r>
                      <a:br>
                        <a:rPr lang="de-DE" sz="1100" b="0" i="0" u="none" strike="noStrike" dirty="0">
                          <a:solidFill>
                            <a:srgbClr val="FFFFFF"/>
                          </a:solidFill>
                          <a:effectLst/>
                          <a:latin typeface="Calibri"/>
                        </a:rPr>
                      </a:br>
                      <a:r>
                        <a:rPr lang="de-DE" sz="1100" b="0" i="0" u="none" strike="noStrike" dirty="0">
                          <a:solidFill>
                            <a:srgbClr val="FFFFFF"/>
                          </a:solidFill>
                          <a:effectLst/>
                          <a:latin typeface="Calibri"/>
                        </a:rPr>
                        <a:t>End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15/04/2018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277084669"/>
      </p:ext>
    </p:extLst>
  </p:cSld>
  <p:clrMapOvr>
    <a:masterClrMapping/>
  </p:clrMapOvr>
  <p:transition spd="slow"/>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54443" y="932675"/>
            <a:ext cx="8872537" cy="549191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fontScale="92500" lnSpcReduction="20000"/>
          </a:bodyPr>
          <a:lstStyle/>
          <a:p>
            <a:pPr defTabSz="914400">
              <a:lnSpc>
                <a:spcPct val="120000"/>
              </a:lnSpc>
              <a:spcBef>
                <a:spcPts val="0"/>
              </a:spcBef>
            </a:pPr>
            <a:r>
              <a:rPr lang="en-US" sz="1900" b="0" dirty="0" smtClean="0"/>
              <a:t>Achievements for this meeting cycle:</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Finalized draft Optical Communications “Physical Layer” and “Coding and Synchronization” Blue Books covering the High Photon Efficiency scenario</a:t>
            </a:r>
            <a:r>
              <a:rPr lang="en-US" sz="1900" b="0" dirty="0">
                <a:latin typeface="Arial" pitchFamily="34" charset="0"/>
                <a:cs typeface="Arial" pitchFamily="34" charset="0"/>
                <a:sym typeface="Arial" pitchFamily="34" charset="0"/>
              </a:rPr>
              <a:t> </a:t>
            </a:r>
            <a:r>
              <a:rPr lang="en-US" sz="1900" b="0" dirty="0" smtClean="0">
                <a:latin typeface="Arial" pitchFamily="34" charset="0"/>
                <a:cs typeface="Arial" pitchFamily="34" charset="0"/>
                <a:sym typeface="Arial" pitchFamily="34" charset="0"/>
              </a:rPr>
              <a:t>only.</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Reviewed the High Data Rate 1064 nm Orange Book, and input to </a:t>
            </a:r>
            <a:r>
              <a:rPr lang="en-US" sz="1900" b="0" dirty="0">
                <a:latin typeface="Arial" pitchFamily="34" charset="0"/>
                <a:cs typeface="Arial" pitchFamily="34" charset="0"/>
                <a:sym typeface="Arial" pitchFamily="34" charset="0"/>
              </a:rPr>
              <a:t>the High Data Rate </a:t>
            </a:r>
            <a:r>
              <a:rPr lang="en-US" sz="1900" b="0" dirty="0" smtClean="0">
                <a:latin typeface="Arial" pitchFamily="34" charset="0"/>
                <a:cs typeface="Arial" pitchFamily="34" charset="0"/>
                <a:sym typeface="Arial" pitchFamily="34" charset="0"/>
              </a:rPr>
              <a:t>1550 nm Orange </a:t>
            </a:r>
            <a:r>
              <a:rPr lang="en-US" sz="1900" b="0" dirty="0">
                <a:latin typeface="Arial" pitchFamily="34" charset="0"/>
                <a:cs typeface="Arial" pitchFamily="34" charset="0"/>
                <a:sym typeface="Arial" pitchFamily="34" charset="0"/>
              </a:rPr>
              <a:t>Book</a:t>
            </a:r>
            <a:endParaRPr lang="en-US" sz="1900" b="0" dirty="0" smtClean="0">
              <a:latin typeface="Arial" pitchFamily="34" charset="0"/>
              <a:cs typeface="Arial" pitchFamily="34" charset="0"/>
              <a:sym typeface="Arial" pitchFamily="34" charset="0"/>
            </a:endParaRP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Reviewed the plan and schedule for the “Atmospheric </a:t>
            </a:r>
            <a:r>
              <a:rPr lang="en-US" sz="1900" b="0" dirty="0">
                <a:latin typeface="Arial" pitchFamily="34" charset="0"/>
                <a:cs typeface="Arial" pitchFamily="34" charset="0"/>
                <a:sym typeface="Arial" pitchFamily="34" charset="0"/>
              </a:rPr>
              <a:t>Characterization and Forecasting for Optical Link </a:t>
            </a:r>
            <a:r>
              <a:rPr lang="en-US" sz="1900" b="0" dirty="0" smtClean="0">
                <a:latin typeface="Arial" pitchFamily="34" charset="0"/>
                <a:cs typeface="Arial" pitchFamily="34" charset="0"/>
                <a:sym typeface="Arial" pitchFamily="34" charset="0"/>
              </a:rPr>
              <a:t>Operations” Magenta Book</a:t>
            </a:r>
          </a:p>
          <a:p>
            <a:pPr marL="800100" lvl="1" indent="-342900">
              <a:lnSpc>
                <a:spcPct val="120000"/>
              </a:lnSpc>
              <a:spcBef>
                <a:spcPts val="0"/>
              </a:spcBef>
              <a:buFont typeface="Arial" panose="020B0604020202020204" pitchFamily="34" charset="0"/>
              <a:buChar char="•"/>
            </a:pPr>
            <a:r>
              <a:rPr lang="en-US" sz="1900" b="0" dirty="0" smtClean="0">
                <a:latin typeface="Arial" pitchFamily="34" charset="0"/>
                <a:cs typeface="Arial" pitchFamily="34" charset="0"/>
                <a:sym typeface="Arial" pitchFamily="34" charset="0"/>
              </a:rPr>
              <a:t>A presentation about Low Complexity Optical Communication was prepared for an Industry Briefing</a:t>
            </a:r>
            <a:endParaRPr lang="en-US" sz="1900" b="0" dirty="0" smtClean="0"/>
          </a:p>
          <a:p>
            <a:pPr>
              <a:lnSpc>
                <a:spcPct val="120000"/>
              </a:lnSpc>
              <a:spcBef>
                <a:spcPts val="0"/>
              </a:spcBef>
              <a:buSzPct val="95000"/>
            </a:pPr>
            <a:r>
              <a:rPr lang="en-US" sz="1900" b="0" dirty="0" smtClean="0"/>
              <a:t>Working </a:t>
            </a:r>
            <a:r>
              <a:rPr lang="en-US" sz="1900" b="0" dirty="0"/>
              <a:t>Group </a:t>
            </a:r>
            <a:r>
              <a:rPr lang="en-US" sz="1900" b="0" dirty="0" smtClean="0"/>
              <a:t>Status:</a:t>
            </a:r>
            <a:endParaRPr lang="en-US" sz="1900" b="0" dirty="0">
              <a:latin typeface="Arial" pitchFamily="34" charset="0"/>
              <a:cs typeface="Arial" pitchFamily="34" charset="0"/>
              <a:sym typeface="Arial" pitchFamily="34" charset="0"/>
            </a:endParaRPr>
          </a:p>
          <a:p>
            <a:pPr marL="747713" lvl="1" indent="-290513">
              <a:lnSpc>
                <a:spcPct val="120000"/>
              </a:lnSpc>
              <a:spcBef>
                <a:spcPts val="0"/>
              </a:spcBef>
              <a:buClr>
                <a:srgbClr val="000000"/>
              </a:buClr>
              <a:buSzPct val="95000"/>
              <a:buFont typeface="ArialMT" charset="0"/>
              <a:buChar char="•"/>
            </a:pPr>
            <a:r>
              <a:rPr lang="en-US" sz="1900" b="0" dirty="0" smtClean="0"/>
              <a:t>There is agreement that the Low Complexity scenario shall aim at simple to implement optical communication for LEO DTE.  An attempt will be made to come up with a first draft specification for the Physical Layer by Fall 2017. </a:t>
            </a:r>
          </a:p>
          <a:p>
            <a:pPr marL="747713" lvl="1" indent="-290513">
              <a:lnSpc>
                <a:spcPct val="120000"/>
              </a:lnSpc>
              <a:spcBef>
                <a:spcPts val="0"/>
              </a:spcBef>
              <a:buClr>
                <a:srgbClr val="000000"/>
              </a:buClr>
              <a:buSzPct val="95000"/>
              <a:buFont typeface="ArialMT" charset="0"/>
              <a:buChar char="•"/>
            </a:pPr>
            <a:r>
              <a:rPr lang="en-US" sz="1900" b="0" dirty="0" smtClean="0"/>
              <a:t>Reviewed recent developments in optical communications across the various space agencies</a:t>
            </a:r>
            <a:endParaRPr lang="en-US" sz="1900" b="0" dirty="0"/>
          </a:p>
          <a:p>
            <a:pPr>
              <a:lnSpc>
                <a:spcPct val="120000"/>
              </a:lnSpc>
              <a:spcBef>
                <a:spcPts val="0"/>
              </a:spcBef>
              <a:buClr>
                <a:srgbClr val="000000"/>
              </a:buClr>
              <a:buSzPct val="95000"/>
            </a:pPr>
            <a:endParaRPr lang="en-US" sz="1800" b="0" dirty="0" smtClean="0"/>
          </a:p>
          <a:p>
            <a:pPr>
              <a:lnSpc>
                <a:spcPct val="120000"/>
              </a:lnSpc>
              <a:spcBef>
                <a:spcPts val="0"/>
              </a:spcBef>
              <a:buClr>
                <a:srgbClr val="000000"/>
              </a:buClr>
              <a:buSzPct val="95000"/>
            </a:pPr>
            <a:r>
              <a:rPr lang="en-US" sz="1800" b="0" dirty="0"/>
              <a:t>Problems and Issues:</a:t>
            </a:r>
          </a:p>
          <a:p>
            <a:pPr marL="628650" lvl="1" indent="-171450">
              <a:lnSpc>
                <a:spcPct val="120000"/>
              </a:lnSpc>
              <a:spcBef>
                <a:spcPts val="0"/>
              </a:spcBef>
              <a:buClr>
                <a:srgbClr val="000000"/>
              </a:buClr>
              <a:buSzPct val="95000"/>
              <a:buFont typeface="Arial" panose="020B0604020202020204" pitchFamily="34" charset="0"/>
              <a:buChar char="•"/>
            </a:pPr>
            <a:r>
              <a:rPr lang="en-US" sz="1900" b="0" dirty="0" smtClean="0"/>
              <a:t>None</a:t>
            </a:r>
            <a:endParaRPr lang="en-US" sz="1200" b="0" dirty="0"/>
          </a:p>
          <a:p>
            <a:pPr marL="628650" lvl="1" indent="-171450">
              <a:lnSpc>
                <a:spcPct val="120000"/>
              </a:lnSpc>
              <a:spcBef>
                <a:spcPts val="0"/>
              </a:spcBef>
              <a:buClr>
                <a:srgbClr val="000000"/>
              </a:buClr>
              <a:buSzPct val="95000"/>
              <a:buFont typeface="Arial" panose="020B0604020202020204" pitchFamily="34" charset="0"/>
              <a:buChar char="•"/>
            </a:pPr>
            <a:endParaRPr lang="en-US" sz="1900" b="0" dirty="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400" dirty="0" smtClean="0"/>
              <a:t>Optical Communications Working Group</a:t>
            </a:r>
            <a:r>
              <a:rPr lang="en-US" sz="2400" b="1" dirty="0" smtClean="0"/>
              <a:t> Executive Summary </a:t>
            </a:r>
            <a:endParaRPr lang="en-US" sz="2400" dirty="0"/>
          </a:p>
        </p:txBody>
      </p:sp>
    </p:spTree>
    <p:extLst>
      <p:ext uri="{BB962C8B-B14F-4D97-AF65-F5344CB8AC3E}">
        <p14:creationId xmlns:p14="http://schemas.microsoft.com/office/powerpoint/2010/main" val="1521448381"/>
      </p:ext>
    </p:extLst>
  </p:cSld>
  <p:clrMapOvr>
    <a:masterClrMapping/>
  </p:clrMapOvr>
  <p:transition spd="slow"/>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AutoShape 2"/>
          <p:cNvSpPr>
            <a:spLocks/>
          </p:cNvSpPr>
          <p:nvPr/>
        </p:nvSpPr>
        <p:spPr bwMode="auto">
          <a:xfrm>
            <a:off x="198761" y="894271"/>
            <a:ext cx="8872537" cy="184344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normAutofit/>
          </a:bodyPr>
          <a:lstStyle/>
          <a:p>
            <a:pPr>
              <a:lnSpc>
                <a:spcPct val="120000"/>
              </a:lnSpc>
              <a:spcBef>
                <a:spcPts val="0"/>
              </a:spcBef>
              <a:buClr>
                <a:srgbClr val="000000"/>
              </a:buClr>
              <a:buSzPct val="95000"/>
            </a:pPr>
            <a:r>
              <a:rPr lang="en-US" sz="1900" b="0" dirty="0" smtClean="0"/>
              <a:t>Resolutions agreed upon this meeting</a:t>
            </a:r>
            <a:endParaRPr lang="en-US" sz="1900" b="0" dirty="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Start Agency Review for 141.0 “Optical </a:t>
            </a:r>
            <a:r>
              <a:rPr lang="en-US" sz="1900" b="0" dirty="0"/>
              <a:t>Communications </a:t>
            </a:r>
            <a:r>
              <a:rPr lang="en-US" sz="1900" b="0" dirty="0" smtClean="0"/>
              <a:t>Physical </a:t>
            </a:r>
            <a:r>
              <a:rPr lang="en-US" sz="1900" b="0" dirty="0"/>
              <a:t>Layer” </a:t>
            </a:r>
            <a:endParaRPr lang="en-US" sz="1900" b="0" dirty="0" smtClean="0"/>
          </a:p>
          <a:p>
            <a:pPr marL="742950" lvl="1" indent="-285750">
              <a:lnSpc>
                <a:spcPct val="120000"/>
              </a:lnSpc>
              <a:spcBef>
                <a:spcPts val="0"/>
              </a:spcBef>
              <a:buClr>
                <a:srgbClr val="000000"/>
              </a:buClr>
              <a:buSzPct val="95000"/>
              <a:buFont typeface="Arial" panose="020B0604020202020204" pitchFamily="34" charset="0"/>
              <a:buChar char="•"/>
            </a:pPr>
            <a:r>
              <a:rPr lang="en-US" sz="1900" b="0" dirty="0" smtClean="0"/>
              <a:t>Start </a:t>
            </a:r>
            <a:r>
              <a:rPr lang="en-US" sz="1900" b="0" dirty="0"/>
              <a:t>Agency Review for </a:t>
            </a:r>
            <a:r>
              <a:rPr lang="en-US" sz="1900" b="0" dirty="0" smtClean="0"/>
              <a:t>142.0 “</a:t>
            </a:r>
            <a:r>
              <a:rPr lang="en-US" sz="1900" b="0" dirty="0"/>
              <a:t>Optical </a:t>
            </a:r>
            <a:r>
              <a:rPr lang="en-US" sz="1900" b="0" dirty="0" smtClean="0"/>
              <a:t>Communications Coding </a:t>
            </a:r>
            <a:r>
              <a:rPr lang="en-US" sz="1900" b="0" dirty="0"/>
              <a:t>and Synchronization</a:t>
            </a:r>
            <a:r>
              <a:rPr lang="en-US" sz="1900" b="0" dirty="0" smtClean="0"/>
              <a:t>”. </a:t>
            </a:r>
            <a:endParaRPr lang="en-US" sz="1900" b="0" dirty="0"/>
          </a:p>
          <a:p>
            <a:pPr defTabSz="914400">
              <a:lnSpc>
                <a:spcPct val="120000"/>
              </a:lnSpc>
              <a:spcBef>
                <a:spcPts val="0"/>
              </a:spcBef>
            </a:pPr>
            <a:r>
              <a:rPr lang="en-US" sz="1900" b="0" dirty="0" smtClean="0"/>
              <a:t>Planning:</a:t>
            </a: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a:p>
          <a:p>
            <a:pPr>
              <a:lnSpc>
                <a:spcPct val="120000"/>
              </a:lnSpc>
              <a:spcBef>
                <a:spcPts val="0"/>
              </a:spcBef>
              <a:buClr>
                <a:srgbClr val="000000"/>
              </a:buClr>
              <a:buSzPct val="95000"/>
            </a:pPr>
            <a:endParaRPr lang="en-US" sz="1800" dirty="0" smtClean="0"/>
          </a:p>
          <a:p>
            <a:pPr>
              <a:lnSpc>
                <a:spcPct val="120000"/>
              </a:lnSpc>
              <a:spcBef>
                <a:spcPts val="0"/>
              </a:spcBef>
              <a:buClr>
                <a:srgbClr val="000000"/>
              </a:buClr>
              <a:buSzPct val="95000"/>
            </a:pPr>
            <a:endParaRPr lang="en-US" sz="1800" b="0" dirty="0" smtClean="0"/>
          </a:p>
        </p:txBody>
      </p:sp>
      <p:sp>
        <p:nvSpPr>
          <p:cNvPr id="6147" name="AutoShape 3"/>
          <p:cNvSpPr>
            <a:spLocks/>
          </p:cNvSpPr>
          <p:nvPr/>
        </p:nvSpPr>
        <p:spPr bwMode="auto">
          <a:xfrm>
            <a:off x="885120" y="126170"/>
            <a:ext cx="706652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400" dirty="0" smtClean="0"/>
              <a:t>Optical Communications Working Group</a:t>
            </a:r>
            <a:r>
              <a:rPr lang="en-US" sz="2400" b="1" dirty="0" smtClean="0"/>
              <a:t> Executive Summary </a:t>
            </a:r>
            <a:endParaRPr lang="en-US" sz="2400" dirty="0"/>
          </a:p>
        </p:txBody>
      </p:sp>
      <p:graphicFrame>
        <p:nvGraphicFramePr>
          <p:cNvPr id="2" name="Table 1"/>
          <p:cNvGraphicFramePr>
            <a:graphicFrameLocks noGrp="1"/>
          </p:cNvGraphicFramePr>
          <p:nvPr>
            <p:extLst>
              <p:ext uri="{D42A27DB-BD31-4B8C-83A1-F6EECF244321}">
                <p14:modId xmlns:p14="http://schemas.microsoft.com/office/powerpoint/2010/main" val="1295788635"/>
              </p:ext>
            </p:extLst>
          </p:nvPr>
        </p:nvGraphicFramePr>
        <p:xfrm>
          <a:off x="831379" y="2743247"/>
          <a:ext cx="7607300" cy="3498507"/>
        </p:xfrm>
        <a:graphic>
          <a:graphicData uri="http://schemas.openxmlformats.org/drawingml/2006/table">
            <a:tbl>
              <a:tblPr/>
              <a:tblGrid>
                <a:gridCol w="850900"/>
                <a:gridCol w="609600"/>
                <a:gridCol w="2463800"/>
                <a:gridCol w="2133600"/>
                <a:gridCol w="1549400"/>
              </a:tblGrid>
              <a:tr h="390525">
                <a:tc>
                  <a:txBody>
                    <a:bodyPr/>
                    <a:lstStyle/>
                    <a:p>
                      <a:pPr algn="ctr" fontAlgn="t"/>
                      <a:r>
                        <a:rPr lang="en-US" sz="1100" b="1" i="0" u="none" strike="noStrike" dirty="0">
                          <a:solidFill>
                            <a:srgbClr val="000000"/>
                          </a:solidFill>
                          <a:effectLst/>
                          <a:latin typeface="Calibri" panose="020F0502020204030204" pitchFamily="34" charset="0"/>
                        </a:rPr>
                        <a:t>Area and WG name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CCSDS Ref Nr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49567">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100" b="1" i="0" u="none" strike="noStrike">
                          <a:solidFill>
                            <a:srgbClr val="FFFFFF"/>
                          </a:solidFill>
                          <a:effectLst/>
                          <a:latin typeface="Calibri" panose="020F0502020204030204" pitchFamily="34" charset="0"/>
                        </a:rPr>
                        <a:t>141.1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Atmospheric Characterization and forecasting for  Optical Link Operations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smtClean="0">
                          <a:solidFill>
                            <a:srgbClr val="FFFFFF"/>
                          </a:solidFill>
                          <a:effectLst/>
                          <a:latin typeface="Calibri" panose="020F0502020204030204" pitchFamily="34" charset="0"/>
                        </a:rPr>
                        <a:t>Started.</a:t>
                      </a:r>
                      <a:r>
                        <a:rPr lang="en-US" sz="1100" b="0" i="0" u="none" strike="noStrike" baseline="0" dirty="0" smtClean="0">
                          <a:solidFill>
                            <a:srgbClr val="FFFFFF"/>
                          </a:solidFill>
                          <a:effectLst/>
                          <a:latin typeface="Calibri" panose="020F0502020204030204" pitchFamily="34" charset="0"/>
                        </a:rPr>
                        <a:t>  Plans and schedule discussed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01/01/2017</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03/30/2021</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381000">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panose="020F0502020204030204" pitchFamily="34" charset="0"/>
                        </a:rPr>
                        <a:t>140.1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Atmospheric Characterization for Optical Communications Systems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panose="020F0502020204030204" pitchFamily="34" charset="0"/>
                        </a:rPr>
                        <a:t>On-going</a:t>
                      </a:r>
                      <a:r>
                        <a:rPr lang="en-US" sz="1100" b="0" i="0" u="none" strike="noStrike" baseline="0" dirty="0" smtClean="0">
                          <a:solidFill>
                            <a:srgbClr val="FFFFFF"/>
                          </a:solidFill>
                          <a:effectLst/>
                          <a:latin typeface="Calibri" panose="020F0502020204030204" pitchFamily="34" charset="0"/>
                        </a:rPr>
                        <a:t> CMC Poll to be published</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12/01/2017</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81000">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1100" b="0" i="0" u="none" strike="noStrike">
                          <a:solidFill>
                            <a:srgbClr val="FFFFFF"/>
                          </a:solidFill>
                          <a:effectLst/>
                          <a:latin typeface="Calibri" panose="020F0502020204030204" pitchFamily="34" charset="0"/>
                        </a:rPr>
                        <a:t>142.0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Coding &amp; Synchronization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panose="020F0502020204030204" pitchFamily="34" charset="0"/>
                        </a:rPr>
                        <a:t>Draft</a:t>
                      </a:r>
                      <a:r>
                        <a:rPr lang="en-US" sz="1100" b="0" i="0" u="none" strike="noStrike" baseline="0" dirty="0" smtClean="0">
                          <a:solidFill>
                            <a:srgbClr val="FFFFFF"/>
                          </a:solidFill>
                          <a:effectLst/>
                          <a:latin typeface="Calibri" panose="020F0502020204030204" pitchFamily="34" charset="0"/>
                        </a:rPr>
                        <a:t> of 1</a:t>
                      </a:r>
                      <a:r>
                        <a:rPr lang="en-US" sz="1100" b="0" i="0" u="none" strike="noStrike" baseline="30000" dirty="0" smtClean="0">
                          <a:solidFill>
                            <a:srgbClr val="FFFFFF"/>
                          </a:solidFill>
                          <a:effectLst/>
                          <a:latin typeface="Calibri" panose="020F0502020204030204" pitchFamily="34" charset="0"/>
                        </a:rPr>
                        <a:t>st</a:t>
                      </a:r>
                      <a:r>
                        <a:rPr lang="en-US" sz="1100" b="0" i="0" u="none" strike="noStrike" baseline="0" dirty="0" smtClean="0">
                          <a:solidFill>
                            <a:srgbClr val="FFFFFF"/>
                          </a:solidFill>
                          <a:effectLst/>
                          <a:latin typeface="Calibri" panose="020F0502020204030204" pitchFamily="34" charset="0"/>
                        </a:rPr>
                        <a:t> Issue covering High Photon Efficiency completed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01/01/2019</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81000">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panose="020F0502020204030204" pitchFamily="34" charset="0"/>
                        </a:rPr>
                        <a:t>140.0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Concepts and Terminologies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panose="020F0502020204030204" pitchFamily="34" charset="0"/>
                        </a:rPr>
                        <a:t>Currently</a:t>
                      </a:r>
                      <a:r>
                        <a:rPr lang="en-US" sz="1100" b="0" i="0" u="none" strike="noStrike" baseline="0" dirty="0" smtClean="0">
                          <a:solidFill>
                            <a:srgbClr val="FFFFFF"/>
                          </a:solidFill>
                          <a:effectLst/>
                          <a:latin typeface="Calibri" panose="020F0502020204030204" pitchFamily="34" charset="0"/>
                        </a:rPr>
                        <a:t> “on hold”</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baseline="0" dirty="0" smtClean="0">
                          <a:solidFill>
                            <a:srgbClr val="FFFFFF"/>
                          </a:solidFill>
                          <a:effectLst/>
                          <a:latin typeface="Calibri" panose="020F0502020204030204" pitchFamily="34" charset="0"/>
                        </a:rPr>
                        <a:t>  01/01/2020</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381000">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1100" b="0" i="0" u="none" strike="noStrike">
                          <a:solidFill>
                            <a:srgbClr val="FFFFFF"/>
                          </a:solidFill>
                          <a:effectLst/>
                          <a:latin typeface="Calibri" panose="020F0502020204030204" pitchFamily="34" charset="0"/>
                        </a:rPr>
                        <a:t>141.0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Physical Layer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panose="020F0502020204030204" pitchFamily="34" charset="0"/>
                        </a:rPr>
                        <a:t>Draft</a:t>
                      </a:r>
                      <a:r>
                        <a:rPr lang="en-US" sz="1100" b="0" i="0" u="none" strike="noStrike" baseline="0" dirty="0" smtClean="0">
                          <a:solidFill>
                            <a:srgbClr val="FFFFFF"/>
                          </a:solidFill>
                          <a:effectLst/>
                          <a:latin typeface="Calibri" panose="020F0502020204030204" pitchFamily="34" charset="0"/>
                        </a:rPr>
                        <a:t> of 1</a:t>
                      </a:r>
                      <a:r>
                        <a:rPr lang="en-US" sz="1100" b="0" i="0" u="none" strike="noStrike" baseline="30000" dirty="0" smtClean="0">
                          <a:solidFill>
                            <a:srgbClr val="FFFFFF"/>
                          </a:solidFill>
                          <a:effectLst/>
                          <a:latin typeface="Calibri" panose="020F0502020204030204" pitchFamily="34" charset="0"/>
                        </a:rPr>
                        <a:t>st</a:t>
                      </a:r>
                      <a:r>
                        <a:rPr lang="en-US" sz="1100" b="0" i="0" u="none" strike="noStrike" baseline="0" dirty="0" smtClean="0">
                          <a:solidFill>
                            <a:srgbClr val="FFFFFF"/>
                          </a:solidFill>
                          <a:effectLst/>
                          <a:latin typeface="Calibri" panose="020F0502020204030204" pitchFamily="34" charset="0"/>
                        </a:rPr>
                        <a:t> issue covering High Photon Efficiency completed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01/01/2019</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81000">
                <a:tc>
                  <a:txBody>
                    <a:bodyPr/>
                    <a:lstStyle/>
                    <a:p>
                      <a:pPr algn="ctr" fontAlgn="t"/>
                      <a:r>
                        <a:rPr lang="en-US" sz="1100" b="0" i="0" u="none" strike="noStrike">
                          <a:solidFill>
                            <a:srgbClr val="000000"/>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a:solidFill>
                            <a:srgbClr val="000000"/>
                          </a:solidFill>
                          <a:effectLst/>
                          <a:latin typeface="Calibri" panose="020F0502020204030204" pitchFamily="34" charset="0"/>
                        </a:rPr>
                        <a:t>141.10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a:solidFill>
                            <a:srgbClr val="000000"/>
                          </a:solidFill>
                          <a:effectLst/>
                          <a:latin typeface="Calibri" panose="020F0502020204030204" pitchFamily="34" charset="0"/>
                        </a:rPr>
                        <a:t>Optical High Data Rate (HDR) Communication - 1550 nm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smtClean="0">
                          <a:solidFill>
                            <a:srgbClr val="000000"/>
                          </a:solidFill>
                          <a:effectLst/>
                          <a:latin typeface="Calibri" panose="020F0502020204030204" pitchFamily="34" charset="0"/>
                        </a:rPr>
                        <a:t>Technical</a:t>
                      </a:r>
                      <a:r>
                        <a:rPr lang="en-US" sz="1100" b="0" i="0" u="none" strike="noStrike" baseline="0" dirty="0" smtClean="0">
                          <a:solidFill>
                            <a:srgbClr val="000000"/>
                          </a:solidFill>
                          <a:effectLst/>
                          <a:latin typeface="Calibri" panose="020F0502020204030204" pitchFamily="34" charset="0"/>
                        </a:rPr>
                        <a:t> content discussed at Spring 2017 Technical Meeting</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Calibri" panose="020F0502020204030204" pitchFamily="34" charset="0"/>
                        </a:rPr>
                        <a:t>Start date    </a:t>
                      </a:r>
                      <a:r>
                        <a:rPr lang="en-US" sz="1100" b="0" i="0" u="none" strike="noStrike" dirty="0" smtClean="0">
                          <a:solidFill>
                            <a:srgbClr val="000000"/>
                          </a:solidFill>
                          <a:effectLst/>
                          <a:latin typeface="Calibri" panose="020F0502020204030204" pitchFamily="34" charset="0"/>
                        </a:rPr>
                        <a:t>04/30/2017</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date      </a:t>
                      </a:r>
                      <a:r>
                        <a:rPr lang="en-US" sz="1100" b="0" i="0" u="none" strike="noStrike" dirty="0" smtClean="0">
                          <a:solidFill>
                            <a:srgbClr val="000000"/>
                          </a:solidFill>
                          <a:effectLst/>
                          <a:latin typeface="Calibri" panose="020F0502020204030204" pitchFamily="34" charset="0"/>
                        </a:rPr>
                        <a:t>01/01/2020</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390525">
                <a:tc>
                  <a:txBody>
                    <a:bodyPr/>
                    <a:lstStyle/>
                    <a:p>
                      <a:pPr algn="ctr" fontAlgn="t"/>
                      <a:r>
                        <a:rPr lang="en-US" sz="1100" b="0" i="0" u="none" strike="noStrike">
                          <a:solidFill>
                            <a:srgbClr val="000000"/>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dirty="0">
                          <a:solidFill>
                            <a:srgbClr val="000000"/>
                          </a:solidFill>
                          <a:effectLst/>
                          <a:latin typeface="Calibri" panose="020F0502020204030204" pitchFamily="34" charset="0"/>
                        </a:rPr>
                        <a:t>141.11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a:solidFill>
                            <a:srgbClr val="000000"/>
                          </a:solidFill>
                          <a:effectLst/>
                          <a:latin typeface="Calibri" panose="020F0502020204030204" pitchFamily="34" charset="0"/>
                        </a:rPr>
                        <a:t>Optical High Data Rate (HDR) Communication - 1064 nm nm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smtClean="0">
                          <a:solidFill>
                            <a:srgbClr val="000000"/>
                          </a:solidFill>
                          <a:effectLst/>
                          <a:latin typeface="Calibri" panose="020F0502020204030204" pitchFamily="34" charset="0"/>
                        </a:rPr>
                        <a:t>Technical</a:t>
                      </a:r>
                      <a:r>
                        <a:rPr lang="en-US" sz="1100" b="0" i="0" u="none" strike="noStrike" baseline="0" dirty="0" smtClean="0">
                          <a:solidFill>
                            <a:srgbClr val="000000"/>
                          </a:solidFill>
                          <a:effectLst/>
                          <a:latin typeface="Calibri" panose="020F0502020204030204" pitchFamily="34" charset="0"/>
                        </a:rPr>
                        <a:t> content discussed at Spring 2017 Technical Meeting</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Calibri" panose="020F0502020204030204" pitchFamily="34" charset="0"/>
                        </a:rPr>
                        <a:t>Start date    </a:t>
                      </a:r>
                      <a:r>
                        <a:rPr lang="en-US" sz="1100" b="0" i="0" u="none" strike="noStrike" dirty="0" smtClean="0">
                          <a:solidFill>
                            <a:srgbClr val="000000"/>
                          </a:solidFill>
                          <a:effectLst/>
                          <a:latin typeface="Calibri" panose="020F0502020204030204" pitchFamily="34" charset="0"/>
                        </a:rPr>
                        <a:t>03/30/2017</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date      </a:t>
                      </a:r>
                      <a:r>
                        <a:rPr lang="en-US" sz="1100" b="0" i="0" u="none" strike="noStrike" dirty="0" smtClean="0">
                          <a:solidFill>
                            <a:srgbClr val="000000"/>
                          </a:solidFill>
                          <a:effectLst/>
                          <a:latin typeface="Calibri" panose="020F0502020204030204" pitchFamily="34" charset="0"/>
                        </a:rPr>
                        <a:t>03/30/2018</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878154963"/>
      </p:ext>
    </p:extLst>
  </p:cSld>
  <p:clrMapOvr>
    <a:masterClrMapping/>
  </p:clrMapOvr>
  <p:transition spd="slow"/>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Approved Project Status </a:t>
            </a:r>
            <a:endParaRPr lang="en-US" dirty="0"/>
          </a:p>
        </p:txBody>
      </p:sp>
      <p:graphicFrame>
        <p:nvGraphicFramePr>
          <p:cNvPr id="2" name="Object 1"/>
          <p:cNvGraphicFramePr>
            <a:graphicFrameLocks noChangeAspect="1"/>
          </p:cNvGraphicFramePr>
          <p:nvPr>
            <p:extLst>
              <p:ext uri="{D42A27DB-BD31-4B8C-83A1-F6EECF244321}">
                <p14:modId xmlns:p14="http://schemas.microsoft.com/office/powerpoint/2010/main" val="4105828821"/>
              </p:ext>
            </p:extLst>
          </p:nvPr>
        </p:nvGraphicFramePr>
        <p:xfrm>
          <a:off x="288926" y="817460"/>
          <a:ext cx="8621712" cy="2089150"/>
        </p:xfrm>
        <a:graphic>
          <a:graphicData uri="http://schemas.openxmlformats.org/presentationml/2006/ole">
            <mc:AlternateContent xmlns:mc="http://schemas.openxmlformats.org/markup-compatibility/2006">
              <mc:Choice xmlns:v="urn:schemas-microsoft-com:vml" Requires="v">
                <p:oleObj spid="_x0000_s6152" name="Worksheet" r:id="rId4" imgW="7642932" imgH="1851646" progId="Excel.Sheet.12">
                  <p:embed/>
                </p:oleObj>
              </mc:Choice>
              <mc:Fallback>
                <p:oleObj name="Worksheet" r:id="rId4" imgW="7642932" imgH="1851646"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8926" y="817460"/>
                        <a:ext cx="8621712" cy="208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200724306"/>
              </p:ext>
            </p:extLst>
          </p:nvPr>
        </p:nvGraphicFramePr>
        <p:xfrm>
          <a:off x="270640" y="3121760"/>
          <a:ext cx="8621528" cy="2649945"/>
        </p:xfrm>
        <a:graphic>
          <a:graphicData uri="http://schemas.openxmlformats.org/drawingml/2006/table">
            <a:tbl>
              <a:tblPr/>
              <a:tblGrid>
                <a:gridCol w="956384"/>
                <a:gridCol w="675096"/>
                <a:gridCol w="2798832"/>
                <a:gridCol w="2433156"/>
                <a:gridCol w="1758060"/>
              </a:tblGrid>
              <a:tr h="669316">
                <a:tc>
                  <a:txBody>
                    <a:bodyPr/>
                    <a:lstStyle/>
                    <a:p>
                      <a:pPr algn="ctr" fontAlgn="t"/>
                      <a:r>
                        <a:rPr lang="en-GB" sz="1100" b="1" i="0" u="none" strike="noStrike" dirty="0">
                          <a:solidFill>
                            <a:srgbClr val="000000"/>
                          </a:solidFill>
                          <a:effectLst/>
                          <a:latin typeface="Calibri" panose="020F0502020204030204" pitchFamily="34" charset="0"/>
                        </a:rPr>
                        <a:t>Area and WG name</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CCSDS Ref Nr</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Document Title</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1100" b="1" i="0" u="none" strike="noStrike">
                          <a:solidFill>
                            <a:srgbClr val="000000"/>
                          </a:solidFill>
                          <a:effectLst/>
                          <a:latin typeface="Calibri" panose="020F0502020204030204" pitchFamily="34" charset="0"/>
                        </a:rPr>
                        <a:t>Status / Comments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27828">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100" b="0" i="0" u="none" strike="noStrike">
                          <a:solidFill>
                            <a:srgbClr val="FFFFFF"/>
                          </a:solidFill>
                          <a:effectLst/>
                          <a:latin typeface="Calibri" panose="020F0502020204030204" pitchFamily="34" charset="0"/>
                        </a:rPr>
                        <a:t>231.0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Next Generation Uplink Coding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Publication requested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Target: 01/09/2017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27828">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1100" b="0" i="0" u="none" strike="noStrike">
                          <a:solidFill>
                            <a:srgbClr val="FFFFFF"/>
                          </a:solidFill>
                          <a:effectLst/>
                          <a:latin typeface="Calibri" panose="020F0502020204030204" pitchFamily="34" charset="0"/>
                        </a:rPr>
                        <a:t>130.11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TM Channel Coding for SCCC, Green Book</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100" b="0" i="0" u="none" strike="noStrike">
                          <a:solidFill>
                            <a:srgbClr val="FFFFFF"/>
                          </a:solidFill>
                          <a:effectLst/>
                          <a:latin typeface="Calibri" panose="020F0502020204030204" pitchFamily="34" charset="0"/>
                        </a:rPr>
                        <a:t>Under preparation</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GB" sz="1100" b="0" i="0" u="none" strike="noStrike">
                          <a:solidFill>
                            <a:srgbClr val="FFFFFF"/>
                          </a:solidFill>
                          <a:effectLst/>
                          <a:latin typeface="Calibri" panose="020F0502020204030204" pitchFamily="34" charset="0"/>
                        </a:rPr>
                        <a:t>Target: 01/03/2018</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655657">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GB" sz="1100" b="0" i="0" u="none" strike="noStrike">
                          <a:solidFill>
                            <a:srgbClr val="FFFFFF"/>
                          </a:solidFill>
                          <a:effectLst/>
                          <a:latin typeface="Calibri" panose="020F0502020204030204" pitchFamily="34" charset="0"/>
                        </a:rPr>
                        <a:t>131.0</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Update TM channel coding Blue Book with LDPC slicing</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Publication requested</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GB" sz="1100" b="0" i="0" u="none" strike="noStrike">
                          <a:solidFill>
                            <a:srgbClr val="FFFFFF"/>
                          </a:solidFill>
                          <a:effectLst/>
                          <a:latin typeface="Calibri" panose="020F0502020204030204" pitchFamily="34" charset="0"/>
                        </a:rPr>
                        <a:t>Target: 01/09/2017</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669316">
                <a:tc>
                  <a:txBody>
                    <a:bodyPr/>
                    <a:lstStyle/>
                    <a:p>
                      <a:pPr algn="ctr" fontAlgn="t"/>
                      <a:r>
                        <a:rPr lang="en-GB" sz="1100" b="0" i="0" u="none" strike="noStrike">
                          <a:solidFill>
                            <a:srgbClr val="FFFFFF"/>
                          </a:solidFill>
                          <a:effectLst/>
                          <a:latin typeface="Calibri" panose="020F0502020204030204" pitchFamily="34" charset="0"/>
                        </a:rPr>
                        <a:t>SLS C&amp;S</a:t>
                      </a:r>
                    </a:p>
                  </a:txBody>
                  <a:tcPr marL="7620" marR="7620" marT="7620"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ctr" fontAlgn="t"/>
                      <a:r>
                        <a:rPr lang="en-GB" sz="1100" b="0" i="0" u="none" strike="noStrike">
                          <a:solidFill>
                            <a:srgbClr val="FFFFFF"/>
                          </a:solidFill>
                          <a:effectLst/>
                          <a:latin typeface="Calibri" panose="020F0502020204030204" pitchFamily="34" charset="0"/>
                        </a:rPr>
                        <a:t>431.1</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Variable Code and Modulation (VCM) Systems for CCSDS</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GB" sz="1100" b="0" i="0" u="none" strike="noStrike">
                          <a:solidFill>
                            <a:srgbClr val="FFFFFF"/>
                          </a:solidFill>
                          <a:effectLst/>
                          <a:latin typeface="Calibri" panose="020F0502020204030204" pitchFamily="34" charset="0"/>
                        </a:rPr>
                        <a:t>Agency Review to start</a:t>
                      </a:r>
                    </a:p>
                  </a:txBody>
                  <a:tcPr marL="7620" marR="7620" marT="7620"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c>
                  <a:txBody>
                    <a:bodyPr/>
                    <a:lstStyle/>
                    <a:p>
                      <a:pPr algn="l" fontAlgn="t"/>
                      <a:r>
                        <a:rPr lang="en-GB" sz="1100" b="0" i="0" u="none" strike="noStrike" dirty="0">
                          <a:solidFill>
                            <a:srgbClr val="FFFFFF"/>
                          </a:solidFill>
                          <a:effectLst/>
                          <a:latin typeface="Calibri" panose="020F0502020204030204" pitchFamily="34" charset="0"/>
                        </a:rPr>
                        <a:t>Target: 01/02/2018</a:t>
                      </a:r>
                    </a:p>
                  </a:txBody>
                  <a:tcPr marL="7620" marR="7620" marT="7620"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D60093"/>
                    </a:solidFill>
                  </a:tcPr>
                </a:tc>
              </a:tr>
            </a:tbl>
          </a:graphicData>
        </a:graphic>
      </p:graphicFrame>
    </p:spTree>
    <p:extLst>
      <p:ext uri="{BB962C8B-B14F-4D97-AF65-F5344CB8AC3E}">
        <p14:creationId xmlns:p14="http://schemas.microsoft.com/office/powerpoint/2010/main" val="3292757557"/>
      </p:ext>
    </p:extLst>
  </p:cSld>
  <p:clrMapOvr>
    <a:masterClrMapping/>
  </p:clrMapOvr>
  <p:transition spd="slow"/>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Approved Project Status </a:t>
            </a:r>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1301940516"/>
              </p:ext>
            </p:extLst>
          </p:nvPr>
        </p:nvGraphicFramePr>
        <p:xfrm>
          <a:off x="356621" y="817460"/>
          <a:ext cx="8351838" cy="1709737"/>
        </p:xfrm>
        <a:graphic>
          <a:graphicData uri="http://schemas.openxmlformats.org/presentationml/2006/ole">
            <mc:AlternateContent xmlns:mc="http://schemas.openxmlformats.org/markup-compatibility/2006">
              <mc:Choice xmlns:v="urn:schemas-microsoft-com:vml" Requires="v">
                <p:oleObj spid="_x0000_s7176" name="Worksheet" r:id="rId4" imgW="7581870" imgH="1552658" progId="Excel.Sheet.12">
                  <p:embed/>
                </p:oleObj>
              </mc:Choice>
              <mc:Fallback>
                <p:oleObj name="Worksheet" r:id="rId4" imgW="7581870" imgH="1552658" progId="Excel.Sheet.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621" y="817460"/>
                        <a:ext cx="8351838" cy="170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88801790"/>
              </p:ext>
            </p:extLst>
          </p:nvPr>
        </p:nvGraphicFramePr>
        <p:xfrm>
          <a:off x="154443" y="3121760"/>
          <a:ext cx="8756194" cy="1931255"/>
        </p:xfrm>
        <a:graphic>
          <a:graphicData uri="http://schemas.openxmlformats.org/drawingml/2006/table">
            <a:tbl>
              <a:tblPr/>
              <a:tblGrid>
                <a:gridCol w="977197"/>
                <a:gridCol w="681465"/>
                <a:gridCol w="2841583"/>
                <a:gridCol w="2468708"/>
                <a:gridCol w="1787241"/>
              </a:tblGrid>
              <a:tr h="356512">
                <a:tc>
                  <a:txBody>
                    <a:bodyPr/>
                    <a:lstStyle/>
                    <a:p>
                      <a:pPr algn="ctr" fontAlgn="t"/>
                      <a:r>
                        <a:rPr lang="en-US" sz="1100" b="1" i="0" u="none" strike="noStrike" dirty="0">
                          <a:solidFill>
                            <a:srgbClr val="000000"/>
                          </a:solidFill>
                          <a:effectLst/>
                          <a:latin typeface="Calibri"/>
                        </a:rPr>
                        <a:t>Area and WG name</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CCSDS Ref Nr</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Document Title</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Status / Comments</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4568">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122.0</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Image Data Compression, Issue 2</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Target  Summer </a:t>
                      </a:r>
                      <a:r>
                        <a:rPr lang="en-US" sz="1100" b="0" i="0" u="none" strike="noStrike" dirty="0">
                          <a:solidFill>
                            <a:srgbClr val="FFFFFF"/>
                          </a:solidFill>
                          <a:effectLst/>
                          <a:latin typeface="Calibri"/>
                        </a:rPr>
                        <a:t>2017</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16328">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dirty="0" smtClean="0">
                          <a:solidFill>
                            <a:srgbClr val="FFFFFF"/>
                          </a:solidFill>
                          <a:effectLst/>
                          <a:latin typeface="Calibri"/>
                        </a:rPr>
                        <a:t>Target Summer 2017</a:t>
                      </a:r>
                      <a:endParaRPr lang="de-DE"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44219">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hr-HR" sz="1100" b="0" i="0" u="none" strike="noStrike">
                          <a:solidFill>
                            <a:srgbClr val="FFFFFF"/>
                          </a:solidFill>
                          <a:effectLst/>
                          <a:latin typeface="Calibri"/>
                        </a:rPr>
                        <a:t>123.1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a:rPr>
                        <a:t>Low-Complexity Near-Lossless Multispectral &amp; </a:t>
                      </a:r>
                      <a:r>
                        <a:rPr lang="en-US" sz="1100" b="0" i="0" u="none" strike="noStrike" dirty="0" err="1">
                          <a:solidFill>
                            <a:srgbClr val="FFFFFF"/>
                          </a:solidFill>
                          <a:effectLst/>
                          <a:latin typeface="Calibri"/>
                        </a:rPr>
                        <a:t>Hyperspectral</a:t>
                      </a:r>
                      <a:r>
                        <a:rPr lang="en-US" sz="1100" b="0" i="0" u="none" strike="noStrike" dirty="0">
                          <a:solidFill>
                            <a:srgbClr val="FFFFFF"/>
                          </a:solidFill>
                          <a:effectLst/>
                          <a:latin typeface="Calibri"/>
                        </a:rPr>
                        <a:t>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Consolidated White Book</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a:solidFill>
                            <a:srgbClr val="FFFFFF"/>
                          </a:solidFill>
                          <a:effectLst/>
                          <a:latin typeface="Calibri"/>
                        </a:rPr>
                        <a:t>Start date    11/2015</a:t>
                      </a:r>
                      <a:br>
                        <a:rPr lang="de-DE" sz="1100" b="0" i="0" u="none" strike="noStrike">
                          <a:solidFill>
                            <a:srgbClr val="FFFFFF"/>
                          </a:solidFill>
                          <a:effectLst/>
                          <a:latin typeface="Calibri"/>
                        </a:rPr>
                      </a:br>
                      <a:r>
                        <a:rPr lang="de-DE" sz="1100" b="0" i="0" u="none" strike="noStrike">
                          <a:solidFill>
                            <a:srgbClr val="FFFFFF"/>
                          </a:solidFill>
                          <a:effectLst/>
                          <a:latin typeface="Calibri"/>
                        </a:rPr>
                        <a:t>End date      10/2018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28622">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nb-NO" sz="1100" b="0" i="0" u="none" strike="noStrike">
                          <a:solidFill>
                            <a:srgbClr val="FFFFFF"/>
                          </a:solidFill>
                          <a:effectLst/>
                          <a:latin typeface="Calibri"/>
                        </a:rPr>
                        <a:t>120.3</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a:rPr>
                        <a:t>Spectral Pre-Processing Transform for Multispectral &amp; </a:t>
                      </a:r>
                      <a:r>
                        <a:rPr lang="en-US" sz="1100" b="0" i="0" u="none" strike="noStrike" dirty="0" err="1">
                          <a:solidFill>
                            <a:srgbClr val="FFFFFF"/>
                          </a:solidFill>
                          <a:effectLst/>
                          <a:latin typeface="Calibri"/>
                        </a:rPr>
                        <a:t>Hyperspectral</a:t>
                      </a:r>
                      <a:r>
                        <a:rPr lang="en-US" sz="1100" b="0" i="0" u="none" strike="noStrike" dirty="0">
                          <a:solidFill>
                            <a:srgbClr val="FFFFFF"/>
                          </a:solidFill>
                          <a:effectLst/>
                          <a:latin typeface="Calibri"/>
                        </a:rPr>
                        <a:t>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baseline="0" dirty="0" smtClean="0">
                          <a:solidFill>
                            <a:srgbClr val="FFFFFF"/>
                          </a:solidFill>
                          <a:effectLst/>
                          <a:latin typeface="Calibri"/>
                        </a:rPr>
                        <a:t> First draft available</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de-DE" sz="1100" b="0" i="0" u="none" strike="noStrike" dirty="0">
                          <a:solidFill>
                            <a:srgbClr val="FFFFFF"/>
                          </a:solidFill>
                          <a:effectLst/>
                          <a:latin typeface="Calibri"/>
                        </a:rPr>
                        <a:t>Start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15/05/2016</a:t>
                      </a:r>
                      <a:br>
                        <a:rPr lang="de-DE" sz="1100" b="0" i="0" u="none" strike="noStrike" dirty="0">
                          <a:solidFill>
                            <a:srgbClr val="FFFFFF"/>
                          </a:solidFill>
                          <a:effectLst/>
                          <a:latin typeface="Calibri"/>
                        </a:rPr>
                      </a:br>
                      <a:r>
                        <a:rPr lang="de-DE" sz="1100" b="0" i="0" u="none" strike="noStrike" dirty="0">
                          <a:solidFill>
                            <a:srgbClr val="FFFFFF"/>
                          </a:solidFill>
                          <a:effectLst/>
                          <a:latin typeface="Calibri"/>
                        </a:rPr>
                        <a:t>End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15/04/2018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r>
            </a:tbl>
          </a:graphicData>
        </a:graphic>
      </p:graphicFrame>
    </p:spTree>
    <p:extLst>
      <p:ext uri="{BB962C8B-B14F-4D97-AF65-F5344CB8AC3E}">
        <p14:creationId xmlns:p14="http://schemas.microsoft.com/office/powerpoint/2010/main" val="3201497056"/>
      </p:ext>
    </p:extLst>
  </p:cSld>
  <p:clrMapOvr>
    <a:masterClrMapping/>
  </p:clrMapOvr>
  <p:transition spd="slow"/>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utoShape 3"/>
          <p:cNvSpPr>
            <a:spLocks/>
          </p:cNvSpPr>
          <p:nvPr/>
        </p:nvSpPr>
        <p:spPr bwMode="auto">
          <a:xfrm>
            <a:off x="154443" y="126170"/>
            <a:ext cx="8756195"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b="1" dirty="0" smtClean="0"/>
              <a:t>SLS Approved Project Status </a:t>
            </a:r>
            <a:endParaRPr lang="en-US" dirty="0"/>
          </a:p>
        </p:txBody>
      </p:sp>
      <p:graphicFrame>
        <p:nvGraphicFramePr>
          <p:cNvPr id="7" name="Table 6"/>
          <p:cNvGraphicFramePr>
            <a:graphicFrameLocks noGrp="1"/>
          </p:cNvGraphicFramePr>
          <p:nvPr>
            <p:extLst>
              <p:ext uri="{D42A27DB-BD31-4B8C-83A1-F6EECF244321}">
                <p14:modId xmlns:p14="http://schemas.microsoft.com/office/powerpoint/2010/main" val="360278708"/>
              </p:ext>
            </p:extLst>
          </p:nvPr>
        </p:nvGraphicFramePr>
        <p:xfrm>
          <a:off x="154443" y="659570"/>
          <a:ext cx="8900487" cy="1961663"/>
        </p:xfrm>
        <a:graphic>
          <a:graphicData uri="http://schemas.openxmlformats.org/drawingml/2006/table">
            <a:tbl>
              <a:tblPr/>
              <a:tblGrid>
                <a:gridCol w="993300"/>
                <a:gridCol w="692695"/>
                <a:gridCol w="2888410"/>
                <a:gridCol w="2509389"/>
                <a:gridCol w="1816693"/>
              </a:tblGrid>
              <a:tr h="363643">
                <a:tc>
                  <a:txBody>
                    <a:bodyPr/>
                    <a:lstStyle/>
                    <a:p>
                      <a:pPr algn="ctr" fontAlgn="t"/>
                      <a:r>
                        <a:rPr lang="en-US" sz="1100" b="1" i="0" u="none" strike="noStrike" dirty="0">
                          <a:solidFill>
                            <a:srgbClr val="000000"/>
                          </a:solidFill>
                          <a:effectLst/>
                          <a:latin typeface="Calibri"/>
                        </a:rPr>
                        <a:t>Area and WG name</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CCSDS Ref Nr</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Document Title</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a:rPr>
                        <a:t>Status / Comments</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dirty="0">
                          <a:solidFill>
                            <a:srgbClr val="000000"/>
                          </a:solidFill>
                          <a:effectLst/>
                          <a:latin typeface="Calibri"/>
                        </a:rPr>
                        <a:t>Start and / or Target Publication Date</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78060">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122.0</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Image Data Compression, Issue 2</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Target  Summer </a:t>
                      </a:r>
                      <a:r>
                        <a:rPr lang="en-US" sz="1100" b="0" i="0" u="none" strike="noStrike" dirty="0">
                          <a:solidFill>
                            <a:srgbClr val="FFFFFF"/>
                          </a:solidFill>
                          <a:effectLst/>
                          <a:latin typeface="Calibri"/>
                        </a:rPr>
                        <a:t>2017</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26655">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tr-TR" sz="1100" b="0" i="0" u="none" strike="noStrike">
                          <a:solidFill>
                            <a:srgbClr val="FFFFFF"/>
                          </a:solidFill>
                          <a:effectLst/>
                          <a:latin typeface="Calibri"/>
                        </a:rPr>
                        <a:t>122.1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Ready for publication</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dirty="0" smtClean="0">
                          <a:solidFill>
                            <a:srgbClr val="FFFFFF"/>
                          </a:solidFill>
                          <a:effectLst/>
                          <a:latin typeface="Calibri"/>
                        </a:rPr>
                        <a:t>Target Summer 2017</a:t>
                      </a:r>
                      <a:endParaRPr lang="de-DE"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351104">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hr-HR" sz="1100" b="0" i="0" u="none" strike="noStrike">
                          <a:solidFill>
                            <a:srgbClr val="FFFFFF"/>
                          </a:solidFill>
                          <a:effectLst/>
                          <a:latin typeface="Calibri"/>
                        </a:rPr>
                        <a:t>123.1</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a:rPr>
                        <a:t>Low-Complexity Near-Lossless Multispectral &amp; </a:t>
                      </a:r>
                      <a:r>
                        <a:rPr lang="en-US" sz="1100" b="0" i="0" u="none" strike="noStrike" dirty="0" err="1">
                          <a:solidFill>
                            <a:srgbClr val="FFFFFF"/>
                          </a:solidFill>
                          <a:effectLst/>
                          <a:latin typeface="Calibri"/>
                        </a:rPr>
                        <a:t>Hyperspectral</a:t>
                      </a:r>
                      <a:r>
                        <a:rPr lang="en-US" sz="1100" b="0" i="0" u="none" strike="noStrike" dirty="0">
                          <a:solidFill>
                            <a:srgbClr val="FFFFFF"/>
                          </a:solidFill>
                          <a:effectLst/>
                          <a:latin typeface="Calibri"/>
                        </a:rPr>
                        <a:t>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a:rPr>
                        <a:t>Consolidated White Book</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de-DE" sz="1100" b="0" i="0" u="none" strike="noStrike">
                          <a:solidFill>
                            <a:srgbClr val="FFFFFF"/>
                          </a:solidFill>
                          <a:effectLst/>
                          <a:latin typeface="Calibri"/>
                        </a:rPr>
                        <a:t>Start date    11/2015</a:t>
                      </a:r>
                      <a:br>
                        <a:rPr lang="de-DE" sz="1100" b="0" i="0" u="none" strike="noStrike">
                          <a:solidFill>
                            <a:srgbClr val="FFFFFF"/>
                          </a:solidFill>
                          <a:effectLst/>
                          <a:latin typeface="Calibri"/>
                        </a:rPr>
                      </a:br>
                      <a:r>
                        <a:rPr lang="de-DE" sz="1100" b="0" i="0" u="none" strike="noStrike">
                          <a:solidFill>
                            <a:srgbClr val="FFFFFF"/>
                          </a:solidFill>
                          <a:effectLst/>
                          <a:latin typeface="Calibri"/>
                        </a:rPr>
                        <a:t>End date      10/2018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539194">
                <a:tc>
                  <a:txBody>
                    <a:bodyPr/>
                    <a:lstStyle/>
                    <a:p>
                      <a:pPr algn="ctr" fontAlgn="t"/>
                      <a:r>
                        <a:rPr lang="en-US" sz="1100" b="0" i="0" u="none" strike="noStrike">
                          <a:solidFill>
                            <a:srgbClr val="FFFFFF"/>
                          </a:solidFill>
                          <a:effectLst/>
                          <a:latin typeface="Calibri"/>
                        </a:rPr>
                        <a:t>SLS MHDC</a:t>
                      </a:r>
                    </a:p>
                  </a:txBody>
                  <a:tcPr marL="13427" marR="13427" marT="13427"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ctr" fontAlgn="t"/>
                      <a:r>
                        <a:rPr lang="nb-NO" sz="1100" b="0" i="0" u="none" strike="noStrike">
                          <a:solidFill>
                            <a:srgbClr val="FFFFFF"/>
                          </a:solidFill>
                          <a:effectLst/>
                          <a:latin typeface="Calibri"/>
                        </a:rPr>
                        <a:t>120.3</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a:rPr>
                        <a:t>Spectral Pre-Processing Transform for Multispectral &amp; Hyperspectral Image Compression</a:t>
                      </a: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baseline="0" dirty="0" smtClean="0">
                          <a:solidFill>
                            <a:srgbClr val="FFFFFF"/>
                          </a:solidFill>
                          <a:effectLst/>
                          <a:latin typeface="Calibri"/>
                        </a:rPr>
                        <a:t> First draft available</a:t>
                      </a:r>
                      <a:endParaRPr lang="en-US" sz="1100" b="0" i="0" u="none" strike="noStrike" dirty="0">
                        <a:solidFill>
                          <a:srgbClr val="FFFFFF"/>
                        </a:solidFill>
                        <a:effectLst/>
                        <a:latin typeface="Calibri"/>
                      </a:endParaRPr>
                    </a:p>
                  </a:txBody>
                  <a:tcPr marL="13427" marR="13427" marT="13427"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c>
                  <a:txBody>
                    <a:bodyPr/>
                    <a:lstStyle/>
                    <a:p>
                      <a:pPr algn="l" fontAlgn="t"/>
                      <a:r>
                        <a:rPr lang="de-DE" sz="1100" b="0" i="0" u="none" strike="noStrike" dirty="0">
                          <a:solidFill>
                            <a:srgbClr val="FFFFFF"/>
                          </a:solidFill>
                          <a:effectLst/>
                          <a:latin typeface="Calibri"/>
                        </a:rPr>
                        <a:t>Start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15/05/2016</a:t>
                      </a:r>
                      <a:br>
                        <a:rPr lang="de-DE" sz="1100" b="0" i="0" u="none" strike="noStrike" dirty="0">
                          <a:solidFill>
                            <a:srgbClr val="FFFFFF"/>
                          </a:solidFill>
                          <a:effectLst/>
                          <a:latin typeface="Calibri"/>
                        </a:rPr>
                      </a:br>
                      <a:r>
                        <a:rPr lang="de-DE" sz="1100" b="0" i="0" u="none" strike="noStrike" dirty="0">
                          <a:solidFill>
                            <a:srgbClr val="FFFFFF"/>
                          </a:solidFill>
                          <a:effectLst/>
                          <a:latin typeface="Calibri"/>
                        </a:rPr>
                        <a:t>End </a:t>
                      </a:r>
                      <a:r>
                        <a:rPr lang="de-DE" sz="1100" b="0" i="0" u="none" strike="noStrike" dirty="0" err="1">
                          <a:solidFill>
                            <a:srgbClr val="FFFFFF"/>
                          </a:solidFill>
                          <a:effectLst/>
                          <a:latin typeface="Calibri"/>
                        </a:rPr>
                        <a:t>date</a:t>
                      </a:r>
                      <a:r>
                        <a:rPr lang="de-DE" sz="1100" b="0" i="0" u="none" strike="noStrike" dirty="0">
                          <a:solidFill>
                            <a:srgbClr val="FFFFFF"/>
                          </a:solidFill>
                          <a:effectLst/>
                          <a:latin typeface="Calibri"/>
                        </a:rPr>
                        <a:t>      15/04/2018</a:t>
                      </a:r>
                    </a:p>
                  </a:txBody>
                  <a:tcPr marL="13427" marR="13427" marT="13427"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00B050"/>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649300921"/>
              </p:ext>
            </p:extLst>
          </p:nvPr>
        </p:nvGraphicFramePr>
        <p:xfrm>
          <a:off x="654690" y="2737710"/>
          <a:ext cx="7965171" cy="3796558"/>
        </p:xfrm>
        <a:graphic>
          <a:graphicData uri="http://schemas.openxmlformats.org/drawingml/2006/table">
            <a:tbl>
              <a:tblPr/>
              <a:tblGrid>
                <a:gridCol w="890929"/>
                <a:gridCol w="638277"/>
                <a:gridCol w="2579705"/>
                <a:gridCol w="2233971"/>
                <a:gridCol w="1622289"/>
              </a:tblGrid>
              <a:tr h="423795">
                <a:tc>
                  <a:txBody>
                    <a:bodyPr/>
                    <a:lstStyle/>
                    <a:p>
                      <a:pPr algn="ctr" fontAlgn="t"/>
                      <a:r>
                        <a:rPr lang="en-US" sz="1100" b="1" i="0" u="none" strike="noStrike" dirty="0">
                          <a:solidFill>
                            <a:srgbClr val="000000"/>
                          </a:solidFill>
                          <a:effectLst/>
                          <a:latin typeface="Calibri" panose="020F0502020204030204" pitchFamily="34" charset="0"/>
                        </a:rPr>
                        <a:t>Area and WG name</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CCSDS Ref Nr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Document Title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Status / Comments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US" sz="1100" b="1" i="0" u="none" strike="noStrike">
                          <a:solidFill>
                            <a:srgbClr val="000000"/>
                          </a:solidFill>
                          <a:effectLst/>
                          <a:latin typeface="Calibri" panose="020F0502020204030204" pitchFamily="34" charset="0"/>
                        </a:rPr>
                        <a:t>Start and / or Target Publication Date</a:t>
                      </a: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96387">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ctr" fontAlgn="t"/>
                      <a:r>
                        <a:rPr lang="en-US" sz="1100" b="1" i="0" u="none" strike="noStrike">
                          <a:solidFill>
                            <a:srgbClr val="FFFFFF"/>
                          </a:solidFill>
                          <a:effectLst/>
                          <a:latin typeface="Calibri" panose="020F0502020204030204" pitchFamily="34" charset="0"/>
                        </a:rPr>
                        <a:t>141.1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Atmospheric Characterization and forecasting for  Optical Link Operations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smtClean="0">
                          <a:solidFill>
                            <a:srgbClr val="FFFFFF"/>
                          </a:solidFill>
                          <a:effectLst/>
                          <a:latin typeface="Calibri" panose="020F0502020204030204" pitchFamily="34" charset="0"/>
                        </a:rPr>
                        <a:t>Started.</a:t>
                      </a:r>
                      <a:r>
                        <a:rPr lang="en-US" sz="1100" b="0" i="0" u="none" strike="noStrike" baseline="0" dirty="0" smtClean="0">
                          <a:solidFill>
                            <a:srgbClr val="FFFFFF"/>
                          </a:solidFill>
                          <a:effectLst/>
                          <a:latin typeface="Calibri" panose="020F0502020204030204" pitchFamily="34" charset="0"/>
                        </a:rPr>
                        <a:t>  Plans and schedule discussed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01/01/2017</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03/30/2021</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60093"/>
                    </a:solidFill>
                  </a:tcPr>
                </a:tc>
              </a:tr>
              <a:tr h="413459">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panose="020F0502020204030204" pitchFamily="34" charset="0"/>
                        </a:rPr>
                        <a:t>140.1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Atmospheric Characterization for Optical Communications Systems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panose="020F0502020204030204" pitchFamily="34" charset="0"/>
                        </a:rPr>
                        <a:t>On-going</a:t>
                      </a:r>
                      <a:r>
                        <a:rPr lang="en-US" sz="1100" b="0" i="0" u="none" strike="noStrike" baseline="0" dirty="0" smtClean="0">
                          <a:solidFill>
                            <a:srgbClr val="FFFFFF"/>
                          </a:solidFill>
                          <a:effectLst/>
                          <a:latin typeface="Calibri" panose="020F0502020204030204" pitchFamily="34" charset="0"/>
                        </a:rPr>
                        <a:t> CMC Poll to be published</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12/01/2017</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56102">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1100" b="0" i="0" u="none" strike="noStrike">
                          <a:solidFill>
                            <a:srgbClr val="FFFFFF"/>
                          </a:solidFill>
                          <a:effectLst/>
                          <a:latin typeface="Calibri" panose="020F0502020204030204" pitchFamily="34" charset="0"/>
                        </a:rPr>
                        <a:t>142.0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Coding &amp; Synchronization</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panose="020F0502020204030204" pitchFamily="34" charset="0"/>
                        </a:rPr>
                        <a:t>Draft</a:t>
                      </a:r>
                      <a:r>
                        <a:rPr lang="en-US" sz="1100" b="0" i="0" u="none" strike="noStrike" baseline="0" dirty="0" smtClean="0">
                          <a:solidFill>
                            <a:srgbClr val="FFFFFF"/>
                          </a:solidFill>
                          <a:effectLst/>
                          <a:latin typeface="Calibri" panose="020F0502020204030204" pitchFamily="34" charset="0"/>
                        </a:rPr>
                        <a:t> of 1</a:t>
                      </a:r>
                      <a:r>
                        <a:rPr lang="en-US" sz="1100" b="0" i="0" u="none" strike="noStrike" baseline="30000" dirty="0" smtClean="0">
                          <a:solidFill>
                            <a:srgbClr val="FFFFFF"/>
                          </a:solidFill>
                          <a:effectLst/>
                          <a:latin typeface="Calibri" panose="020F0502020204030204" pitchFamily="34" charset="0"/>
                        </a:rPr>
                        <a:t>st</a:t>
                      </a:r>
                      <a:r>
                        <a:rPr lang="en-US" sz="1100" b="0" i="0" u="none" strike="noStrike" baseline="0" dirty="0" smtClean="0">
                          <a:solidFill>
                            <a:srgbClr val="FFFFFF"/>
                          </a:solidFill>
                          <a:effectLst/>
                          <a:latin typeface="Calibri" panose="020F0502020204030204" pitchFamily="34" charset="0"/>
                        </a:rPr>
                        <a:t> Issue covering High Photon Efficiency completed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01/01/2019</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413459">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US" sz="1100" b="0" i="0" u="none" strike="noStrike">
                          <a:solidFill>
                            <a:srgbClr val="FFFFFF"/>
                          </a:solidFill>
                          <a:effectLst/>
                          <a:latin typeface="Calibri" panose="020F0502020204030204" pitchFamily="34" charset="0"/>
                        </a:rPr>
                        <a:t>140.0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Concepts and Terminologies</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smtClean="0">
                          <a:solidFill>
                            <a:srgbClr val="FFFFFF"/>
                          </a:solidFill>
                          <a:effectLst/>
                          <a:latin typeface="Calibri" panose="020F0502020204030204" pitchFamily="34" charset="0"/>
                        </a:rPr>
                        <a:t>Currently</a:t>
                      </a:r>
                      <a:r>
                        <a:rPr lang="en-US" sz="1100" b="0" i="0" u="none" strike="noStrike" baseline="0" dirty="0" smtClean="0">
                          <a:solidFill>
                            <a:srgbClr val="FFFFFF"/>
                          </a:solidFill>
                          <a:effectLst/>
                          <a:latin typeface="Calibri" panose="020F0502020204030204" pitchFamily="34" charset="0"/>
                        </a:rPr>
                        <a:t> “on hold”</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baseline="0" dirty="0" smtClean="0">
                          <a:solidFill>
                            <a:srgbClr val="FFFFFF"/>
                          </a:solidFill>
                          <a:effectLst/>
                          <a:latin typeface="Calibri" panose="020F0502020204030204" pitchFamily="34" charset="0"/>
                        </a:rPr>
                        <a:t>  01/01/2020</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556102">
                <a:tc>
                  <a:txBody>
                    <a:bodyPr/>
                    <a:lstStyle/>
                    <a:p>
                      <a:pPr algn="ctr" fontAlgn="t"/>
                      <a:r>
                        <a:rPr lang="en-US" sz="1100" b="0" i="0" u="none" strike="noStrike">
                          <a:solidFill>
                            <a:srgbClr val="FFFFFF"/>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ctr" fontAlgn="t"/>
                      <a:r>
                        <a:rPr lang="en-US" sz="1100" b="0" i="0" u="none" strike="noStrike">
                          <a:solidFill>
                            <a:srgbClr val="FFFFFF"/>
                          </a:solidFill>
                          <a:effectLst/>
                          <a:latin typeface="Calibri" panose="020F0502020204030204" pitchFamily="34" charset="0"/>
                        </a:rPr>
                        <a:t>141.0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a:solidFill>
                            <a:srgbClr val="FFFFFF"/>
                          </a:solidFill>
                          <a:effectLst/>
                          <a:latin typeface="Calibri" panose="020F0502020204030204" pitchFamily="34" charset="0"/>
                        </a:rPr>
                        <a:t>Optical Communications Physical Layer</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smtClean="0">
                          <a:solidFill>
                            <a:srgbClr val="FFFFFF"/>
                          </a:solidFill>
                          <a:effectLst/>
                          <a:latin typeface="Calibri" panose="020F0502020204030204" pitchFamily="34" charset="0"/>
                        </a:rPr>
                        <a:t>Draft</a:t>
                      </a:r>
                      <a:r>
                        <a:rPr lang="en-US" sz="1100" b="0" i="0" u="none" strike="noStrike" baseline="0" dirty="0" smtClean="0">
                          <a:solidFill>
                            <a:srgbClr val="FFFFFF"/>
                          </a:solidFill>
                          <a:effectLst/>
                          <a:latin typeface="Calibri" panose="020F0502020204030204" pitchFamily="34" charset="0"/>
                        </a:rPr>
                        <a:t> of 1</a:t>
                      </a:r>
                      <a:r>
                        <a:rPr lang="en-US" sz="1100" b="0" i="0" u="none" strike="noStrike" baseline="30000" dirty="0" smtClean="0">
                          <a:solidFill>
                            <a:srgbClr val="FFFFFF"/>
                          </a:solidFill>
                          <a:effectLst/>
                          <a:latin typeface="Calibri" panose="020F0502020204030204" pitchFamily="34" charset="0"/>
                        </a:rPr>
                        <a:t>st</a:t>
                      </a:r>
                      <a:r>
                        <a:rPr lang="en-US" sz="1100" b="0" i="0" u="none" strike="noStrike" baseline="0" dirty="0" smtClean="0">
                          <a:solidFill>
                            <a:srgbClr val="FFFFFF"/>
                          </a:solidFill>
                          <a:effectLst/>
                          <a:latin typeface="Calibri" panose="020F0502020204030204" pitchFamily="34" charset="0"/>
                        </a:rPr>
                        <a:t> issue covering High Photon Efficiency completed at Spring 2017 Technical Meeting</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c>
                  <a:txBody>
                    <a:bodyPr/>
                    <a:lstStyle/>
                    <a:p>
                      <a:pPr algn="l" fontAlgn="t"/>
                      <a:r>
                        <a:rPr lang="en-US" sz="1100" b="0" i="0" u="none" strike="noStrike" dirty="0">
                          <a:solidFill>
                            <a:srgbClr val="FFFFFF"/>
                          </a:solidFill>
                          <a:effectLst/>
                          <a:latin typeface="Calibri" panose="020F0502020204030204" pitchFamily="34" charset="0"/>
                        </a:rPr>
                        <a:t>Start date    </a:t>
                      </a:r>
                      <a:r>
                        <a:rPr lang="en-US" sz="1100" b="0" i="0" u="none" strike="noStrike" dirty="0" smtClean="0">
                          <a:solidFill>
                            <a:srgbClr val="FFFFFF"/>
                          </a:solidFill>
                          <a:effectLst/>
                          <a:latin typeface="Calibri" panose="020F0502020204030204" pitchFamily="34" charset="0"/>
                        </a:rPr>
                        <a:t>12/28/2013</a:t>
                      </a:r>
                      <a:r>
                        <a:rPr lang="en-US" sz="1100" b="0" i="0" u="none" strike="noStrike" dirty="0">
                          <a:solidFill>
                            <a:srgbClr val="FFFFFF"/>
                          </a:solidFill>
                          <a:effectLst/>
                          <a:latin typeface="Calibri" panose="020F0502020204030204" pitchFamily="34" charset="0"/>
                        </a:rPr>
                        <a:t/>
                      </a:r>
                      <a:br>
                        <a:rPr lang="en-US" sz="1100" b="0" i="0" u="none" strike="noStrike" dirty="0">
                          <a:solidFill>
                            <a:srgbClr val="FFFFFF"/>
                          </a:solidFill>
                          <a:effectLst/>
                          <a:latin typeface="Calibri" panose="020F0502020204030204" pitchFamily="34" charset="0"/>
                        </a:rPr>
                      </a:br>
                      <a:r>
                        <a:rPr lang="en-US" sz="1100" b="0" i="0" u="none" strike="noStrike" dirty="0">
                          <a:solidFill>
                            <a:srgbClr val="FFFFFF"/>
                          </a:solidFill>
                          <a:effectLst/>
                          <a:latin typeface="Calibri" panose="020F0502020204030204" pitchFamily="34" charset="0"/>
                        </a:rPr>
                        <a:t>End date      </a:t>
                      </a:r>
                      <a:r>
                        <a:rPr lang="en-US" sz="1100" b="0" i="0" u="none" strike="noStrike" dirty="0" smtClean="0">
                          <a:solidFill>
                            <a:srgbClr val="FFFFFF"/>
                          </a:solidFill>
                          <a:effectLst/>
                          <a:latin typeface="Calibri" panose="020F0502020204030204" pitchFamily="34" charset="0"/>
                        </a:rPr>
                        <a:t>01/01/2019</a:t>
                      </a:r>
                      <a:endParaRPr lang="en-US" sz="1100" b="0" i="0" u="none" strike="noStrike" dirty="0">
                        <a:solidFill>
                          <a:srgbClr val="FFFFFF"/>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2060"/>
                    </a:solidFill>
                  </a:tcPr>
                </a:tc>
              </a:tr>
              <a:tr h="413459">
                <a:tc>
                  <a:txBody>
                    <a:bodyPr/>
                    <a:lstStyle/>
                    <a:p>
                      <a:pPr algn="ctr" fontAlgn="t"/>
                      <a:r>
                        <a:rPr lang="en-US" sz="1100" b="0" i="0" u="none" strike="noStrike">
                          <a:solidFill>
                            <a:srgbClr val="000000"/>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a:solidFill>
                            <a:srgbClr val="000000"/>
                          </a:solidFill>
                          <a:effectLst/>
                          <a:latin typeface="Calibri" panose="020F0502020204030204" pitchFamily="34" charset="0"/>
                        </a:rPr>
                        <a:t>141.10</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a:solidFill>
                            <a:srgbClr val="000000"/>
                          </a:solidFill>
                          <a:effectLst/>
                          <a:latin typeface="Calibri" panose="020F0502020204030204" pitchFamily="34" charset="0"/>
                        </a:rPr>
                        <a:t>Optical High Data Rate (HDR) Communication - 1550 nm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smtClean="0">
                          <a:solidFill>
                            <a:srgbClr val="000000"/>
                          </a:solidFill>
                          <a:effectLst/>
                          <a:latin typeface="Calibri" panose="020F0502020204030204" pitchFamily="34" charset="0"/>
                        </a:rPr>
                        <a:t>Technical</a:t>
                      </a:r>
                      <a:r>
                        <a:rPr lang="en-US" sz="1100" b="0" i="0" u="none" strike="noStrike" baseline="0" dirty="0" smtClean="0">
                          <a:solidFill>
                            <a:srgbClr val="000000"/>
                          </a:solidFill>
                          <a:effectLst/>
                          <a:latin typeface="Calibri" panose="020F0502020204030204" pitchFamily="34" charset="0"/>
                        </a:rPr>
                        <a:t> content discussed at Spring 2017 Technical Meeting</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Calibri" panose="020F0502020204030204" pitchFamily="34" charset="0"/>
                        </a:rPr>
                        <a:t>Start date    </a:t>
                      </a:r>
                      <a:r>
                        <a:rPr lang="en-US" sz="1100" b="0" i="0" u="none" strike="noStrike" dirty="0" smtClean="0">
                          <a:solidFill>
                            <a:srgbClr val="000000"/>
                          </a:solidFill>
                          <a:effectLst/>
                          <a:latin typeface="Calibri" panose="020F0502020204030204" pitchFamily="34" charset="0"/>
                        </a:rPr>
                        <a:t>04/30/2017</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date      </a:t>
                      </a:r>
                      <a:r>
                        <a:rPr lang="en-US" sz="1100" b="0" i="0" u="none" strike="noStrike" dirty="0" smtClean="0">
                          <a:solidFill>
                            <a:srgbClr val="000000"/>
                          </a:solidFill>
                          <a:effectLst/>
                          <a:latin typeface="Calibri" panose="020F0502020204030204" pitchFamily="34" charset="0"/>
                        </a:rPr>
                        <a:t>01/01/2020</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C000"/>
                    </a:solidFill>
                  </a:tcPr>
                </a:tc>
              </a:tr>
              <a:tr h="423795">
                <a:tc>
                  <a:txBody>
                    <a:bodyPr/>
                    <a:lstStyle/>
                    <a:p>
                      <a:pPr algn="ctr" fontAlgn="t"/>
                      <a:r>
                        <a:rPr lang="en-US" sz="1100" b="0" i="0" u="none" strike="noStrike">
                          <a:solidFill>
                            <a:srgbClr val="000000"/>
                          </a:solidFill>
                          <a:effectLst/>
                          <a:latin typeface="Calibri" panose="020F0502020204030204" pitchFamily="34" charset="0"/>
                        </a:rPr>
                        <a:t>SLS OPT</a:t>
                      </a:r>
                    </a:p>
                  </a:txBody>
                  <a:tcPr marL="9525" marR="9525" marT="9525"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ctr" fontAlgn="t"/>
                      <a:r>
                        <a:rPr lang="en-US" sz="1100" b="0" i="0" u="none" strike="noStrike" dirty="0">
                          <a:solidFill>
                            <a:srgbClr val="000000"/>
                          </a:solidFill>
                          <a:effectLst/>
                          <a:latin typeface="Calibri" panose="020F0502020204030204" pitchFamily="34" charset="0"/>
                        </a:rPr>
                        <a:t>141.11</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a:solidFill>
                            <a:srgbClr val="000000"/>
                          </a:solidFill>
                          <a:effectLst/>
                          <a:latin typeface="Calibri" panose="020F0502020204030204" pitchFamily="34" charset="0"/>
                        </a:rPr>
                        <a:t>Optical High Data Rate (HDR) Communication - 1064 nm nm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smtClean="0">
                          <a:solidFill>
                            <a:srgbClr val="000000"/>
                          </a:solidFill>
                          <a:effectLst/>
                          <a:latin typeface="Calibri" panose="020F0502020204030204" pitchFamily="34" charset="0"/>
                        </a:rPr>
                        <a:t>Technical</a:t>
                      </a:r>
                      <a:r>
                        <a:rPr lang="en-US" sz="1100" b="0" i="0" u="none" strike="noStrike" baseline="0" dirty="0" smtClean="0">
                          <a:solidFill>
                            <a:srgbClr val="000000"/>
                          </a:solidFill>
                          <a:effectLst/>
                          <a:latin typeface="Calibri" panose="020F0502020204030204" pitchFamily="34" charset="0"/>
                        </a:rPr>
                        <a:t> content discussed at Spring 2017 Technical Meeting</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c>
                  <a:txBody>
                    <a:bodyPr/>
                    <a:lstStyle/>
                    <a:p>
                      <a:pPr algn="l" fontAlgn="t"/>
                      <a:r>
                        <a:rPr lang="en-US" sz="1100" b="0" i="0" u="none" strike="noStrike" dirty="0">
                          <a:solidFill>
                            <a:srgbClr val="000000"/>
                          </a:solidFill>
                          <a:effectLst/>
                          <a:latin typeface="Calibri" panose="020F0502020204030204" pitchFamily="34" charset="0"/>
                        </a:rPr>
                        <a:t>Start date    </a:t>
                      </a:r>
                      <a:r>
                        <a:rPr lang="en-US" sz="1100" b="0" i="0" u="none" strike="noStrike" dirty="0" smtClean="0">
                          <a:solidFill>
                            <a:srgbClr val="000000"/>
                          </a:solidFill>
                          <a:effectLst/>
                          <a:latin typeface="Calibri" panose="020F0502020204030204" pitchFamily="34" charset="0"/>
                        </a:rPr>
                        <a:t>03/30/2017</a:t>
                      </a:r>
                      <a:r>
                        <a:rPr lang="en-US" sz="1100" b="0" i="0" u="none" strike="noStrike" dirty="0">
                          <a:solidFill>
                            <a:srgbClr val="000000"/>
                          </a:solidFill>
                          <a:effectLst/>
                          <a:latin typeface="Calibri" panose="020F0502020204030204" pitchFamily="34" charset="0"/>
                        </a:rPr>
                        <a:t/>
                      </a:r>
                      <a:br>
                        <a:rPr lang="en-US" sz="1100" b="0" i="0" u="none" strike="noStrike" dirty="0">
                          <a:solidFill>
                            <a:srgbClr val="000000"/>
                          </a:solidFill>
                          <a:effectLst/>
                          <a:latin typeface="Calibri" panose="020F0502020204030204" pitchFamily="34" charset="0"/>
                        </a:rPr>
                      </a:br>
                      <a:r>
                        <a:rPr lang="en-US" sz="1100" b="0" i="0" u="none" strike="noStrike" dirty="0">
                          <a:solidFill>
                            <a:srgbClr val="000000"/>
                          </a:solidFill>
                          <a:effectLst/>
                          <a:latin typeface="Calibri" panose="020F0502020204030204" pitchFamily="34" charset="0"/>
                        </a:rPr>
                        <a:t>End date      </a:t>
                      </a:r>
                      <a:r>
                        <a:rPr lang="en-US" sz="1100" b="0" i="0" u="none" strike="noStrike" dirty="0" smtClean="0">
                          <a:solidFill>
                            <a:srgbClr val="000000"/>
                          </a:solidFill>
                          <a:effectLst/>
                          <a:latin typeface="Calibri" panose="020F0502020204030204" pitchFamily="34" charset="0"/>
                        </a:rPr>
                        <a:t>03/30/2018</a:t>
                      </a:r>
                      <a:endParaRPr lang="en-US" sz="1100" b="0" i="0" u="none" strike="noStrike" dirty="0">
                        <a:solidFill>
                          <a:srgbClr val="000000"/>
                        </a:solidFill>
                        <a:effectLst/>
                        <a:latin typeface="Calibri" panose="020F0502020204030204" pitchFamily="34" charset="0"/>
                      </a:endParaRPr>
                    </a:p>
                  </a:txBody>
                  <a:tcPr marL="9525" marR="9525" marT="9525"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25400" cap="flat" cmpd="dbl" algn="ctr">
                      <a:solidFill>
                        <a:srgbClr val="000000"/>
                      </a:solidFill>
                      <a:prstDash val="solid"/>
                      <a:round/>
                      <a:headEnd type="none" w="med" len="med"/>
                      <a:tailEnd type="none" w="med" len="med"/>
                    </a:lnB>
                    <a:solidFill>
                      <a:srgbClr val="FFC000"/>
                    </a:solidFill>
                  </a:tcPr>
                </a:tc>
              </a:tr>
            </a:tbl>
          </a:graphicData>
        </a:graphic>
      </p:graphicFrame>
    </p:spTree>
    <p:extLst>
      <p:ext uri="{BB962C8B-B14F-4D97-AF65-F5344CB8AC3E}">
        <p14:creationId xmlns:p14="http://schemas.microsoft.com/office/powerpoint/2010/main" val="48296235"/>
      </p:ext>
    </p:extLst>
  </p:cSld>
  <p:clrMapOvr>
    <a:masterClrMapping/>
  </p:clrMapOvr>
  <p:transition spd="slow"/>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61" name="Text Box 2"/>
          <p:cNvSpPr txBox="1">
            <a:spLocks noChangeArrowheads="1"/>
          </p:cNvSpPr>
          <p:nvPr/>
        </p:nvSpPr>
        <p:spPr bwMode="auto">
          <a:xfrm>
            <a:off x="990600" y="1176338"/>
            <a:ext cx="7162800" cy="425450"/>
          </a:xfrm>
          <a:prstGeom prst="rect">
            <a:avLst/>
          </a:prstGeom>
          <a:noFill/>
          <a:ln w="9525">
            <a:noFill/>
            <a:miter lim="800000"/>
            <a:headEnd/>
            <a:tailEnd/>
          </a:ln>
        </p:spPr>
        <p:txBody>
          <a:bodyPr>
            <a:spAutoFit/>
          </a:bodyPr>
          <a:lstStyle/>
          <a:p>
            <a:pPr marL="457200" indent="-457200" eaLnBrk="0" fontAlgn="base" hangingPunct="0">
              <a:lnSpc>
                <a:spcPct val="90000"/>
              </a:lnSpc>
              <a:spcBef>
                <a:spcPct val="50000"/>
              </a:spcBef>
              <a:spcAft>
                <a:spcPct val="10000"/>
              </a:spcAft>
              <a:buSzPct val="125000"/>
            </a:pPr>
            <a:endParaRPr lang="en-GB" sz="2400">
              <a:solidFill>
                <a:srgbClr val="000000"/>
              </a:solidFill>
              <a:latin typeface="Calibri" pitchFamily="34" charset="0"/>
            </a:endParaRPr>
          </a:p>
        </p:txBody>
      </p:sp>
      <p:sp>
        <p:nvSpPr>
          <p:cNvPr id="10" name="AutoShape 3"/>
          <p:cNvSpPr>
            <a:spLocks/>
          </p:cNvSpPr>
          <p:nvPr/>
        </p:nvSpPr>
        <p:spPr bwMode="auto">
          <a:xfrm>
            <a:off x="577880" y="126170"/>
            <a:ext cx="7604190" cy="5334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0"/>
                </a:moveTo>
                <a:lnTo>
                  <a:pt x="21600" y="0"/>
                </a:lnTo>
                <a:lnTo>
                  <a:pt x="21600" y="21600"/>
                </a:lnTo>
                <a:lnTo>
                  <a:pt x="0" y="21600"/>
                </a:lnTo>
                <a:close/>
              </a:path>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flat" cmpd="sng">
                <a:solidFill>
                  <a:srgbClr val="000000"/>
                </a:solidFill>
                <a:prstDash val="solid"/>
                <a:miter lim="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50800" tIns="50800" rIns="50800" bIns="50800"/>
          <a:lstStyle/>
          <a:p>
            <a:pPr marL="457200" lvl="1" algn="ctr" defTabSz="914400">
              <a:lnSpc>
                <a:spcPct val="90000"/>
              </a:lnSpc>
              <a:spcBef>
                <a:spcPts val="1600"/>
              </a:spcBef>
            </a:pPr>
            <a:r>
              <a:rPr lang="en-US" sz="2800" dirty="0" smtClean="0"/>
              <a:t>SLS </a:t>
            </a:r>
            <a:r>
              <a:rPr lang="en-US" sz="2800" b="1" dirty="0" smtClean="0"/>
              <a:t>Upcoming New Work Items</a:t>
            </a:r>
          </a:p>
        </p:txBody>
      </p:sp>
      <p:graphicFrame>
        <p:nvGraphicFramePr>
          <p:cNvPr id="7" name="Table 6"/>
          <p:cNvGraphicFramePr>
            <a:graphicFrameLocks noGrp="1"/>
          </p:cNvGraphicFramePr>
          <p:nvPr>
            <p:extLst>
              <p:ext uri="{D42A27DB-BD31-4B8C-83A1-F6EECF244321}">
                <p14:modId xmlns:p14="http://schemas.microsoft.com/office/powerpoint/2010/main" val="2236802845"/>
              </p:ext>
            </p:extLst>
          </p:nvPr>
        </p:nvGraphicFramePr>
        <p:xfrm>
          <a:off x="232236" y="1176338"/>
          <a:ext cx="8295478" cy="1920249"/>
        </p:xfrm>
        <a:graphic>
          <a:graphicData uri="http://schemas.openxmlformats.org/drawingml/2006/table">
            <a:tbl>
              <a:tblPr/>
              <a:tblGrid>
                <a:gridCol w="713881"/>
                <a:gridCol w="713881"/>
                <a:gridCol w="831355"/>
                <a:gridCol w="903646"/>
                <a:gridCol w="1319325"/>
                <a:gridCol w="1319325"/>
                <a:gridCol w="713881"/>
                <a:gridCol w="659662"/>
                <a:gridCol w="1120522"/>
              </a:tblGrid>
              <a:tr h="763913">
                <a:tc>
                  <a:txBody>
                    <a:bodyPr/>
                    <a:lstStyle/>
                    <a:p>
                      <a:pPr algn="ctr" fontAlgn="t"/>
                      <a:r>
                        <a:rPr lang="en-GB" sz="800" b="1" i="0" u="none" strike="noStrike" dirty="0">
                          <a:solidFill>
                            <a:srgbClr val="000000"/>
                          </a:solidFill>
                          <a:effectLst/>
                          <a:latin typeface="Calibri" panose="020F0502020204030204" pitchFamily="34" charset="0"/>
                        </a:rPr>
                        <a:t>Area and WG name</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CCSDS Ref Nr</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Document Title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Target Start / Publication Date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800" b="1" i="0" u="none" strike="noStrike">
                          <a:solidFill>
                            <a:srgbClr val="000000"/>
                          </a:solidFill>
                          <a:effectLst/>
                          <a:latin typeface="Calibri" panose="020F0502020204030204" pitchFamily="34" charset="0"/>
                        </a:rPr>
                        <a:t>Resources Needed (total, Editor, Proto 1, Proto 2)</a:t>
                      </a:r>
                      <a:br>
                        <a:rPr lang="en-US" sz="800" b="1" i="0" u="none" strike="noStrike">
                          <a:solidFill>
                            <a:srgbClr val="000000"/>
                          </a:solidFill>
                          <a:effectLst/>
                          <a:latin typeface="Calibri" panose="020F0502020204030204" pitchFamily="34" charset="0"/>
                        </a:rPr>
                      </a:br>
                      <a:endParaRPr lang="en-US" sz="800" b="1" i="0" u="none" strike="noStrike">
                        <a:solidFill>
                          <a:srgbClr val="000000"/>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t"/>
                      <a:r>
                        <a:rPr lang="en-US" sz="800" b="1" i="0" u="none" strike="noStrike">
                          <a:solidFill>
                            <a:srgbClr val="000000"/>
                          </a:solidFill>
                          <a:effectLst/>
                          <a:latin typeface="Calibri" panose="020F0502020204030204" pitchFamily="34" charset="0"/>
                        </a:rPr>
                        <a:t>Comments</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Rationale</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What if not started?</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4036">
                <a:tc rowSpan="3">
                  <a:txBody>
                    <a:bodyPr/>
                    <a:lstStyle/>
                    <a:p>
                      <a:pPr algn="ctr" fontAlgn="t"/>
                      <a:r>
                        <a:rPr lang="en-GB" sz="800" b="1" i="0" u="none" strike="noStrike" dirty="0">
                          <a:solidFill>
                            <a:srgbClr val="FFFFFF"/>
                          </a:solidFill>
                          <a:effectLst/>
                          <a:latin typeface="Calibri" panose="020F0502020204030204" pitchFamily="34" charset="0"/>
                        </a:rPr>
                        <a:t>SLS C&amp;S</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230.1-G</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US" sz="800" b="1" i="0" u="none" strike="noStrike" dirty="0" smtClean="0">
                          <a:solidFill>
                            <a:srgbClr val="FFFFFF"/>
                          </a:solidFill>
                          <a:effectLst/>
                          <a:latin typeface="Calibri" panose="020F0502020204030204" pitchFamily="34" charset="0"/>
                        </a:rPr>
                        <a:t> TC coding GB</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a:solidFill>
                            <a:srgbClr val="FFFFFF"/>
                          </a:solidFill>
                          <a:effectLst/>
                          <a:latin typeface="Calibri" panose="020F0502020204030204" pitchFamily="34" charset="0"/>
                        </a:rPr>
                        <a:t>Target 30/07/2019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2017</a:t>
                      </a:r>
                      <a:br>
                        <a:rPr lang="en-GB" sz="800" b="1" i="0" u="none" strike="noStrike">
                          <a:solidFill>
                            <a:srgbClr val="FFFFFF"/>
                          </a:solidFill>
                          <a:effectLst/>
                          <a:latin typeface="Calibri" panose="020F0502020204030204" pitchFamily="34" charset="0"/>
                        </a:rPr>
                      </a:br>
                      <a:endParaRPr lang="en-GB" sz="800" b="1" i="0" u="none" strike="noStrike">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4MW</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a:t>
                      </a:r>
                      <a:r>
                        <a:rPr lang="en-GB" sz="800" b="1" i="0" u="none" strike="noStrike" dirty="0">
                          <a:solidFill>
                            <a:srgbClr val="FFFFFF"/>
                          </a:solidFill>
                          <a:effectLst/>
                          <a:latin typeface="Calibri" panose="020F0502020204030204" pitchFamily="34" charset="0"/>
                        </a:rPr>
                        <a:t>NASA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a:t>
                      </a:r>
                      <a:r>
                        <a:rPr lang="en-GB" sz="800" b="1" i="0" u="none" strike="noStrike" dirty="0">
                          <a:solidFill>
                            <a:srgbClr val="FFFFFF"/>
                          </a:solidFill>
                          <a:effectLst/>
                          <a:latin typeface="Calibri" panose="020F0502020204030204" pitchFamily="34" charset="0"/>
                        </a:rPr>
                        <a:t>ESA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4MW</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a:t>
                      </a:r>
                      <a:r>
                        <a:rPr lang="en-GB" sz="800" b="1" i="0" u="none" strike="noStrike" dirty="0">
                          <a:solidFill>
                            <a:srgbClr val="FFFFFF"/>
                          </a:solidFill>
                          <a:effectLst/>
                          <a:latin typeface="Calibri" panose="020F0502020204030204" pitchFamily="34" charset="0"/>
                        </a:rPr>
                        <a:t>NASA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smtClean="0">
                          <a:solidFill>
                            <a:srgbClr val="FFFFFF"/>
                          </a:solidFill>
                          <a:effectLst/>
                          <a:latin typeface="Calibri" panose="020F0502020204030204" pitchFamily="34" charset="0"/>
                        </a:rPr>
                        <a:t>2MW </a:t>
                      </a:r>
                      <a:r>
                        <a:rPr lang="en-GB" sz="800" b="1" i="0" u="none" strike="noStrike">
                          <a:solidFill>
                            <a:srgbClr val="FFFFFF"/>
                          </a:solidFill>
                          <a:effectLst/>
                          <a:latin typeface="Calibri" panose="020F0502020204030204" pitchFamily="34" charset="0"/>
                        </a:rPr>
                        <a:t>ESA</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4187874663"/>
              </p:ext>
            </p:extLst>
          </p:nvPr>
        </p:nvGraphicFramePr>
        <p:xfrm>
          <a:off x="232236" y="3851455"/>
          <a:ext cx="8295478" cy="1920249"/>
        </p:xfrm>
        <a:graphic>
          <a:graphicData uri="http://schemas.openxmlformats.org/drawingml/2006/table">
            <a:tbl>
              <a:tblPr/>
              <a:tblGrid>
                <a:gridCol w="713881"/>
                <a:gridCol w="713881"/>
                <a:gridCol w="831355"/>
                <a:gridCol w="903646"/>
                <a:gridCol w="1319325"/>
                <a:gridCol w="1319325"/>
                <a:gridCol w="713881"/>
                <a:gridCol w="659662"/>
                <a:gridCol w="1120522"/>
              </a:tblGrid>
              <a:tr h="763913">
                <a:tc>
                  <a:txBody>
                    <a:bodyPr/>
                    <a:lstStyle/>
                    <a:p>
                      <a:pPr algn="ctr" fontAlgn="t"/>
                      <a:r>
                        <a:rPr lang="en-GB" sz="800" b="1" i="0" u="none" strike="noStrike" dirty="0">
                          <a:solidFill>
                            <a:srgbClr val="000000"/>
                          </a:solidFill>
                          <a:effectLst/>
                          <a:latin typeface="Calibri" panose="020F0502020204030204" pitchFamily="34" charset="0"/>
                        </a:rPr>
                        <a:t>Area and WG name</a:t>
                      </a: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CCSDS Ref Nr</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Document Title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t"/>
                      <a:r>
                        <a:rPr lang="en-GB" sz="800" b="1" i="0" u="none" strike="noStrike">
                          <a:solidFill>
                            <a:srgbClr val="000000"/>
                          </a:solidFill>
                          <a:effectLst/>
                          <a:latin typeface="Calibri" panose="020F0502020204030204" pitchFamily="34" charset="0"/>
                        </a:rPr>
                        <a:t>Target Start / Publication Date</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4">
                  <a:txBody>
                    <a:bodyPr/>
                    <a:lstStyle/>
                    <a:p>
                      <a:pPr algn="ctr" fontAlgn="t"/>
                      <a:r>
                        <a:rPr lang="en-US" sz="800" b="1" i="0" u="none" strike="noStrike">
                          <a:solidFill>
                            <a:srgbClr val="000000"/>
                          </a:solidFill>
                          <a:effectLst/>
                          <a:latin typeface="Calibri" panose="020F0502020204030204" pitchFamily="34" charset="0"/>
                        </a:rPr>
                        <a:t>Resources Needed (total, Editor, Proto 1, Proto 2)</a:t>
                      </a:r>
                      <a:br>
                        <a:rPr lang="en-US" sz="800" b="1" i="0" u="none" strike="noStrike">
                          <a:solidFill>
                            <a:srgbClr val="000000"/>
                          </a:solidFill>
                          <a:effectLst/>
                          <a:latin typeface="Calibri" panose="020F0502020204030204" pitchFamily="34" charset="0"/>
                        </a:rPr>
                      </a:br>
                      <a:endParaRPr lang="en-US" sz="800" b="1" i="0" u="none" strike="noStrike">
                        <a:solidFill>
                          <a:srgbClr val="000000"/>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a:txBody>
                    <a:bodyPr/>
                    <a:lstStyle/>
                    <a:p>
                      <a:pPr algn="ctr" fontAlgn="t"/>
                      <a:r>
                        <a:rPr lang="en-US" sz="800" b="1" i="0" u="none" strike="noStrike">
                          <a:solidFill>
                            <a:srgbClr val="000000"/>
                          </a:solidFill>
                          <a:effectLst/>
                          <a:latin typeface="Calibri" panose="020F0502020204030204" pitchFamily="34" charset="0"/>
                        </a:rPr>
                        <a:t>Comments</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Rationale</a:t>
                      </a:r>
                      <a:br>
                        <a:rPr lang="en-US" sz="800" b="1" i="0" u="none" strike="noStrike">
                          <a:solidFill>
                            <a:srgbClr val="000000"/>
                          </a:solidFill>
                          <a:effectLst/>
                          <a:latin typeface="Calibri" panose="020F0502020204030204" pitchFamily="34" charset="0"/>
                        </a:rPr>
                      </a:br>
                      <a:r>
                        <a:rPr lang="en-US" sz="800" b="1" i="0" u="none" strike="noStrike">
                          <a:solidFill>
                            <a:srgbClr val="000000"/>
                          </a:solidFill>
                          <a:effectLst/>
                          <a:latin typeface="Calibri" panose="020F0502020204030204" pitchFamily="34" charset="0"/>
                        </a:rPr>
                        <a:t>What if not started?</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25400" cap="flat" cmpd="dbl"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654036">
                <a:tc rowSpan="3">
                  <a:txBody>
                    <a:bodyPr/>
                    <a:lstStyle/>
                    <a:p>
                      <a:pPr algn="ctr" fontAlgn="t"/>
                      <a:r>
                        <a:rPr lang="en-GB" sz="800" b="1" i="0" u="none" strike="noStrike" dirty="0" smtClean="0">
                          <a:solidFill>
                            <a:srgbClr val="FFFFFF"/>
                          </a:solidFill>
                          <a:effectLst/>
                          <a:latin typeface="Calibri" panose="020F0502020204030204" pitchFamily="34" charset="0"/>
                        </a:rPr>
                        <a:t>SLS-SEA-SDLS</a:t>
                      </a:r>
                      <a:endParaRPr lang="en-GB" sz="800" b="1" i="0" u="none" strike="noStrike" dirty="0">
                        <a:solidFill>
                          <a:srgbClr val="FFFFFF"/>
                        </a:solidFill>
                        <a:effectLst/>
                        <a:latin typeface="Calibri" panose="020F0502020204030204" pitchFamily="34" charset="0"/>
                      </a:endParaRPr>
                    </a:p>
                  </a:txBody>
                  <a:tcPr marL="5871" marR="5871" marT="5871" marB="0">
                    <a:lnL w="25400" cap="flat" cmpd="dbl"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marL="0" marR="0" lvl="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350.6-G</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US" sz="800" b="1" i="0" u="none" strike="noStrike" dirty="0" smtClean="0">
                          <a:solidFill>
                            <a:srgbClr val="FFFFFF"/>
                          </a:solidFill>
                          <a:effectLst/>
                          <a:latin typeface="Calibri" panose="020F0502020204030204" pitchFamily="34" charset="0"/>
                        </a:rPr>
                        <a:t> SDLS</a:t>
                      </a:r>
                      <a:r>
                        <a:rPr lang="en-US" sz="800" b="1" i="0" u="none" strike="noStrike" baseline="0" dirty="0" smtClean="0">
                          <a:solidFill>
                            <a:srgbClr val="FFFFFF"/>
                          </a:solidFill>
                          <a:effectLst/>
                          <a:latin typeface="Calibri" panose="020F0502020204030204" pitchFamily="34" charset="0"/>
                        </a:rPr>
                        <a:t> Extended Procedures </a:t>
                      </a:r>
                      <a:r>
                        <a:rPr lang="en-US" sz="800" b="1" i="0" u="none" strike="noStrike" dirty="0" smtClean="0">
                          <a:solidFill>
                            <a:srgbClr val="FFFFFF"/>
                          </a:solidFill>
                          <a:effectLst/>
                          <a:latin typeface="Calibri" panose="020F0502020204030204" pitchFamily="34" charset="0"/>
                        </a:rPr>
                        <a:t>GB</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dirty="0" smtClean="0">
                          <a:solidFill>
                            <a:srgbClr val="FFFFFF"/>
                          </a:solidFill>
                          <a:effectLst/>
                          <a:latin typeface="Calibri" panose="020F0502020204030204" pitchFamily="34" charset="0"/>
                        </a:rPr>
                        <a:t>Start</a:t>
                      </a:r>
                      <a:r>
                        <a:rPr lang="en-GB" sz="800" b="1" i="0" u="none" strike="noStrike" baseline="0" dirty="0" smtClean="0">
                          <a:solidFill>
                            <a:srgbClr val="FFFFFF"/>
                          </a:solidFill>
                          <a:effectLst/>
                          <a:latin typeface="Calibri" panose="020F0502020204030204" pitchFamily="34" charset="0"/>
                        </a:rPr>
                        <a:t> : 5/11/17</a:t>
                      </a:r>
                      <a:br>
                        <a:rPr lang="en-GB" sz="800" b="1" i="0" u="none" strike="noStrike" baseline="0" dirty="0" smtClean="0">
                          <a:solidFill>
                            <a:srgbClr val="FFFFFF"/>
                          </a:solidFill>
                          <a:effectLst/>
                          <a:latin typeface="Calibri" panose="020F0502020204030204" pitchFamily="34" charset="0"/>
                        </a:rPr>
                      </a:br>
                      <a:r>
                        <a:rPr lang="en-GB" sz="800" b="1" i="0" u="none" strike="noStrike" baseline="0" dirty="0" smtClean="0">
                          <a:solidFill>
                            <a:srgbClr val="FFFFFF"/>
                          </a:solidFill>
                          <a:effectLst/>
                          <a:latin typeface="Calibri" panose="020F0502020204030204" pitchFamily="34" charset="0"/>
                        </a:rPr>
                        <a:t>Publication: 5/1/19</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a:solidFill>
                            <a:srgbClr val="FFFFFF"/>
                          </a:solidFill>
                          <a:effectLst/>
                          <a:latin typeface="Calibri" panose="020F0502020204030204" pitchFamily="34" charset="0"/>
                        </a:rPr>
                        <a:t>2017</a:t>
                      </a:r>
                      <a:br>
                        <a:rPr lang="en-GB" sz="800" b="1" i="0" u="none" strike="noStrike">
                          <a:solidFill>
                            <a:srgbClr val="FFFFFF"/>
                          </a:solidFill>
                          <a:effectLst/>
                          <a:latin typeface="Calibri" panose="020F0502020204030204" pitchFamily="34" charset="0"/>
                        </a:rPr>
                      </a:br>
                      <a:endParaRPr lang="en-GB" sz="800" b="1" i="0" u="none" strike="noStrike">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1MW ESA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1MW CNES</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rowSpan="3">
                  <a:txBody>
                    <a:bodyPr/>
                    <a:lstStyle/>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25400" cap="flat" cmpd="dbl"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2018</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2MW  NASA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1MW ESA</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1MW CNES</a:t>
                      </a:r>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r h="251150">
                <a:tc vMerge="1">
                  <a:txBody>
                    <a:bodyPr/>
                    <a:lstStyle/>
                    <a:p>
                      <a:endParaRPr lang="en-GB"/>
                    </a:p>
                  </a:txBody>
                  <a:tcPr/>
                </a:tc>
                <a:tc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ctr" fontAlgn="t"/>
                      <a:r>
                        <a:rPr lang="en-GB" sz="800" b="1" i="0" u="none" strike="noStrike">
                          <a:solidFill>
                            <a:srgbClr val="FFFFFF"/>
                          </a:solidFill>
                          <a:effectLst/>
                          <a:latin typeface="Calibri" panose="020F0502020204030204" pitchFamily="34" charset="0"/>
                        </a:rPr>
                        <a:t>2019</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algn="ctr" fontAlgn="t"/>
                      <a:r>
                        <a:rPr lang="en-GB" sz="800" b="1" i="0" u="none" strike="noStrike" dirty="0" smtClean="0">
                          <a:solidFill>
                            <a:srgbClr val="FFFFFF"/>
                          </a:solidFill>
                          <a:effectLst/>
                          <a:latin typeface="Calibri" panose="020F0502020204030204" pitchFamily="34" charset="0"/>
                        </a:rPr>
                        <a:t>1</a:t>
                      </a:r>
                      <a:r>
                        <a:rPr lang="en-GB" sz="800" b="1" i="0" u="none" strike="noStrike" baseline="0" dirty="0" smtClean="0">
                          <a:solidFill>
                            <a:srgbClr val="FFFFFF"/>
                          </a:solidFill>
                          <a:effectLst/>
                          <a:latin typeface="Calibri" panose="020F0502020204030204" pitchFamily="34" charset="0"/>
                        </a:rPr>
                        <a:t> MW NASA</a:t>
                      </a:r>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a:solidFill>
                            <a:srgbClr val="FFFFFF"/>
                          </a:solidFill>
                          <a:effectLst/>
                          <a:latin typeface="Calibri" panose="020F0502020204030204" pitchFamily="34" charset="0"/>
                        </a:rPr>
                        <a:t> </a:t>
                      </a:r>
                      <a:r>
                        <a:rPr lang="en-GB" sz="800" b="1" i="0" u="none" strike="noStrike" dirty="0" smtClean="0">
                          <a:solidFill>
                            <a:srgbClr val="FFFFFF"/>
                          </a:solidFill>
                          <a:effectLst/>
                          <a:latin typeface="Calibri" panose="020F0502020204030204" pitchFamily="34" charset="0"/>
                        </a:rPr>
                        <a:t>1MW ESA</a:t>
                      </a:r>
                    </a:p>
                    <a:p>
                      <a:pPr algn="ctr" fontAlgn="t"/>
                      <a:endParaRPr lang="en-GB" sz="800" b="1" i="0" u="none" strike="noStrike" dirty="0">
                        <a:solidFill>
                          <a:srgbClr val="FFFFFF"/>
                        </a:solidFill>
                        <a:effectLst/>
                        <a:latin typeface="Calibri" panose="020F0502020204030204" pitchFamily="34" charset="0"/>
                      </a:endParaRP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a:txBody>
                    <a:bodyPr/>
                    <a:lstStyle/>
                    <a:p>
                      <a:pPr marL="0" marR="0" indent="0" algn="ctr" defTabSz="914400" rtl="0" eaLnBrk="1" fontAlgn="t" latinLnBrk="0" hangingPunct="1">
                        <a:lnSpc>
                          <a:spcPct val="100000"/>
                        </a:lnSpc>
                        <a:spcBef>
                          <a:spcPts val="0"/>
                        </a:spcBef>
                        <a:spcAft>
                          <a:spcPts val="0"/>
                        </a:spcAft>
                        <a:buClrTx/>
                        <a:buSzTx/>
                        <a:buFontTx/>
                        <a:buNone/>
                        <a:tabLst/>
                        <a:defRPr/>
                      </a:pPr>
                      <a:r>
                        <a:rPr lang="en-GB" sz="800" b="1" i="0" u="none" strike="noStrike" dirty="0" smtClean="0">
                          <a:solidFill>
                            <a:srgbClr val="FFFFFF"/>
                          </a:solidFill>
                          <a:effectLst/>
                          <a:latin typeface="Calibri" panose="020F0502020204030204" pitchFamily="34" charset="0"/>
                        </a:rPr>
                        <a:t>1MW CNES</a:t>
                      </a:r>
                    </a:p>
                    <a:p>
                      <a:pPr algn="ctr" fontAlgn="t"/>
                      <a:r>
                        <a:rPr lang="en-GB" sz="800" b="1" i="0" u="none" strike="noStrike" dirty="0">
                          <a:solidFill>
                            <a:srgbClr val="FFFFFF"/>
                          </a:solidFill>
                          <a:effectLst/>
                          <a:latin typeface="Calibri" panose="020F0502020204030204" pitchFamily="34" charset="0"/>
                        </a:rPr>
                        <a:t> </a:t>
                      </a:r>
                    </a:p>
                  </a:txBody>
                  <a:tcPr marL="5871" marR="5871" marT="5871"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tr>
            </a:tbl>
          </a:graphicData>
        </a:graphic>
      </p:graphicFrame>
    </p:spTree>
    <p:extLst>
      <p:ext uri="{BB962C8B-B14F-4D97-AF65-F5344CB8AC3E}">
        <p14:creationId xmlns:p14="http://schemas.microsoft.com/office/powerpoint/2010/main" val="3939632422"/>
      </p:ext>
    </p:extLst>
  </p:cSld>
  <p:clrMapOvr>
    <a:masterClrMapping/>
  </p:clrMapOvr>
  <p:timing>
    <p:tnLst>
      <p:par>
        <p:cTn id="1" dur="indefinite" restart="never" nodeType="tmRoot"/>
      </p:par>
    </p:tn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B3E1DF3F71C7494BBEAD0FAFE1D2625F" ma:contentTypeVersion="0" ma:contentTypeDescription="Create a new document." ma:contentTypeScope="" ma:versionID="2ee15c208980d92d158651cf7e877f1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1FB2B8-ABB7-415C-8DE9-F9297D444E8D}">
  <ds:schemaRefs>
    <ds:schemaRef ds:uri="http://schemas.microsoft.com/sharepoint/v3/contenttype/forms"/>
  </ds:schemaRefs>
</ds:datastoreItem>
</file>

<file path=customXml/itemProps2.xml><?xml version="1.0" encoding="utf-8"?>
<ds:datastoreItem xmlns:ds="http://schemas.openxmlformats.org/officeDocument/2006/customXml" ds:itemID="{3AF14BD0-ED18-40F8-BACF-92E33194557B}">
  <ds:schemaRefs>
    <ds:schemaRef ds:uri="http://purl.org/dc/elements/1.1/"/>
    <ds:schemaRef ds:uri="http://schemas.openxmlformats.org/package/2006/metadata/core-properties"/>
    <ds:schemaRef ds:uri="http://schemas.microsoft.com/office/infopath/2007/PartnerControls"/>
    <ds:schemaRef ds:uri="http://schemas.microsoft.com/office/2006/documentManagement/types"/>
    <ds:schemaRef ds:uri="http://www.w3.org/XML/1998/namespace"/>
    <ds:schemaRef ds:uri="http://purl.org/dc/terms/"/>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095D1A75-7865-403F-A0D1-03B2E52DAB8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15</TotalTime>
  <Pages>51</Pages>
  <Words>14180</Words>
  <Application>Microsoft Macintosh PowerPoint</Application>
  <PresentationFormat>Letter Paper (8.5x11 in)</PresentationFormat>
  <Paragraphs>2955</Paragraphs>
  <Slides>120</Slides>
  <Notes>105</Notes>
  <HiddenSlides>0</HiddenSlides>
  <MMClips>0</MMClips>
  <ScaleCrop>false</ScaleCrop>
  <HeadingPairs>
    <vt:vector size="8" baseType="variant">
      <vt:variant>
        <vt:lpstr>Fonts Used</vt:lpstr>
      </vt:variant>
      <vt:variant>
        <vt:i4>8</vt:i4>
      </vt:variant>
      <vt:variant>
        <vt:lpstr>Theme</vt:lpstr>
      </vt:variant>
      <vt:variant>
        <vt:i4>2</vt:i4>
      </vt:variant>
      <vt:variant>
        <vt:lpstr>Embedded OLE Servers</vt:lpstr>
      </vt:variant>
      <vt:variant>
        <vt:i4>1</vt:i4>
      </vt:variant>
      <vt:variant>
        <vt:lpstr>Slide Titles</vt:lpstr>
      </vt:variant>
      <vt:variant>
        <vt:i4>120</vt:i4>
      </vt:variant>
    </vt:vector>
  </HeadingPairs>
  <TitlesOfParts>
    <vt:vector size="131" baseType="lpstr">
      <vt:lpstr>ArialMT</vt:lpstr>
      <vt:lpstr>Calibri</vt:lpstr>
      <vt:lpstr>ＭＳ Ｐゴシック</vt:lpstr>
      <vt:lpstr>Tableau Book</vt:lpstr>
      <vt:lpstr>Tableau Medium</vt:lpstr>
      <vt:lpstr>Wingdings</vt:lpstr>
      <vt:lpstr>Arial</vt:lpstr>
      <vt:lpstr>Times New Roman</vt:lpstr>
      <vt:lpstr>TMOD Presentations</vt:lpstr>
      <vt:lpstr>1_TMOD Presentations</vt:lpstr>
      <vt:lpstr>Worksheet</vt:lpstr>
      <vt:lpstr>PowerPoint Presentation</vt:lpstr>
      <vt:lpstr>PowerPoint Presentation</vt:lpstr>
      <vt:lpstr>CESG Organization + E2E Overview  </vt:lpstr>
      <vt:lpstr>CCSDS Overview </vt:lpstr>
      <vt:lpstr>PowerPoint Presentation</vt:lpstr>
      <vt:lpstr>PowerPoint Presentation</vt:lpstr>
      <vt:lpstr>SE Area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SLS-RFM Summary of 401.0-B Recommendations and new Goal 19 for Charter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SOIS Area Meeting Demographics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CMC Poll Statistics since Oct 2016</vt:lpstr>
      <vt:lpstr>CESG Polls not through CMC Poll yet</vt:lpstr>
      <vt:lpstr>PowerPoint Presentation</vt:lpstr>
      <vt:lpstr>PowerPoint Presentation</vt:lpstr>
      <vt:lpstr>PowerPoint Presentation</vt:lpstr>
      <vt:lpstr>PowerPoint Presentation</vt:lpstr>
      <vt:lpstr>PowerPoint Presentation</vt:lpstr>
    </vt:vector>
  </TitlesOfParts>
  <Company>NASA Headquarters</Company>
  <LinksUpToDate>false</LinksUpToDate>
  <SharedDoc>false</SharedDoc>
  <HyperlinksChanged>false</HyperlinksChanged>
  <AppVersion>15.0034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CESG-Report-to-CMC-June2008</dc:title>
  <dc:creator>Adrian J. Hooke;Hamkins, Jon (3320)</dc:creator>
  <cp:lastModifiedBy>Peter Shames</cp:lastModifiedBy>
  <cp:revision>1611</cp:revision>
  <cp:lastPrinted>2016-08-30T07:45:22Z</cp:lastPrinted>
  <dcterms:created xsi:type="dcterms:W3CDTF">1998-05-20T16:00:08Z</dcterms:created>
  <dcterms:modified xsi:type="dcterms:W3CDTF">2017-06-02T15:45:14Z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0x010100B3E1DF3F71C7494BBEAD0FAFE1D2625F</vt:lpwstr>
  </property>
</Properties>
</file>