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8" r:id="rId5"/>
  </p:sldMasterIdLst>
  <p:notesMasterIdLst>
    <p:notesMasterId r:id="rId23"/>
  </p:notesMasterIdLst>
  <p:handoutMasterIdLst>
    <p:handoutMasterId r:id="rId24"/>
  </p:handoutMasterIdLst>
  <p:sldIdLst>
    <p:sldId id="256" r:id="rId6"/>
    <p:sldId id="274" r:id="rId7"/>
    <p:sldId id="257" r:id="rId8"/>
    <p:sldId id="275" r:id="rId9"/>
    <p:sldId id="276" r:id="rId10"/>
    <p:sldId id="288" r:id="rId11"/>
    <p:sldId id="283" r:id="rId12"/>
    <p:sldId id="289" r:id="rId13"/>
    <p:sldId id="270" r:id="rId14"/>
    <p:sldId id="282" r:id="rId15"/>
    <p:sldId id="294" r:id="rId16"/>
    <p:sldId id="290" r:id="rId17"/>
    <p:sldId id="295" r:id="rId18"/>
    <p:sldId id="284" r:id="rId19"/>
    <p:sldId id="292" r:id="rId20"/>
    <p:sldId id="285" r:id="rId21"/>
    <p:sldId id="291" r:id="rId22"/>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FFD3"/>
    <a:srgbClr val="C5FFD8"/>
    <a:srgbClr val="FFDE75"/>
    <a:srgbClr val="FFC1C2"/>
    <a:srgbClr val="CADCF2"/>
    <a:srgbClr val="FFA7A9"/>
    <a:srgbClr val="B5CEED"/>
    <a:srgbClr val="FFD1FF"/>
    <a:srgbClr val="FFB9FF"/>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7843" autoAdjust="0"/>
    <p:restoredTop sz="93631" autoAdjust="0"/>
  </p:normalViewPr>
  <p:slideViewPr>
    <p:cSldViewPr>
      <p:cViewPr varScale="1">
        <p:scale>
          <a:sx n="120" d="100"/>
          <a:sy n="120" d="100"/>
        </p:scale>
        <p:origin x="22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7144"/>
    </p:cViewPr>
  </p:sorterViewPr>
  <p:notesViewPr>
    <p:cSldViewPr>
      <p:cViewPr varScale="1">
        <p:scale>
          <a:sx n="80" d="100"/>
          <a:sy n="80" d="100"/>
        </p:scale>
        <p:origin x="-3966" y="-96"/>
      </p:cViewPr>
      <p:guideLst>
        <p:guide orient="horz" pos="3149"/>
        <p:guide pos="2162"/>
      </p:guideLst>
    </p:cSldViewPr>
  </p:notes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09/05/2017</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5 MOIMS Areas are colour coded.</a:t>
            </a:r>
          </a:p>
          <a:p>
            <a:r>
              <a:rPr lang="en-GB" dirty="0"/>
              <a:t>Each application</a:t>
            </a:r>
            <a:r>
              <a:rPr lang="en-GB" baseline="0" dirty="0"/>
              <a:t> level interaction is annotated with the Data exchanged.  At this level all Data generated by each Function is grouped as a single type (the abbreviation reflects the function name).</a:t>
            </a:r>
          </a:p>
          <a:p>
            <a:r>
              <a:rPr lang="en-GB" baseline="0" dirty="0"/>
              <a:t>Potential service interfaces identified by MO are indicated by a colour-coded circle representing the Service Provider</a:t>
            </a:r>
          </a:p>
          <a:p>
            <a:r>
              <a:rPr lang="en-GB" baseline="0" dirty="0"/>
              <a:t>Data formats may be separately defined [</a:t>
            </a:r>
            <a:r>
              <a:rPr lang="en-GB" baseline="0" dirty="0" err="1"/>
              <a:t>NAV</a:t>
            </a:r>
            <a:r>
              <a:rPr lang="en-GB" baseline="0" dirty="0"/>
              <a:t>, MPS] or specified in the context of the service [MO M&amp;C, MPS].</a:t>
            </a:r>
          </a:p>
          <a:p>
            <a:endParaRPr lang="en-GB" baseline="0" dirty="0"/>
          </a:p>
          <a:p>
            <a:r>
              <a:rPr lang="en-GB" baseline="0" dirty="0"/>
              <a:t>File Handling is a bit different – there are special services for File Management and File Transfer [the latter delegated to a lower level protocol, such as </a:t>
            </a:r>
            <a:r>
              <a:rPr lang="en-GB" baseline="0" dirty="0" err="1"/>
              <a:t>CFDP</a:t>
            </a:r>
            <a:r>
              <a:rPr lang="en-GB" baseline="0" dirty="0"/>
              <a:t> or FTP], but the file </a:t>
            </a:r>
            <a:r>
              <a:rPr lang="en-GB" i="1" baseline="0" dirty="0"/>
              <a:t>content </a:t>
            </a:r>
            <a:r>
              <a:rPr lang="en-GB" i="0" baseline="0" dirty="0"/>
              <a:t>my be associated with any of the other Functional Areas.  It essentially provides the transport layer for bulk transfer of service messages or data formats.  Mission Data Products may also be transferred as files.</a:t>
            </a:r>
          </a:p>
          <a:p>
            <a:endParaRPr lang="en-GB" i="0" baseline="0" dirty="0"/>
          </a:p>
          <a:p>
            <a:r>
              <a:rPr lang="en-GB" i="0" baseline="0" dirty="0"/>
              <a:t>Note Planning/Scheduling interactions with the GSTS are greyed out as they are outside the scope of </a:t>
            </a:r>
            <a:r>
              <a:rPr lang="en-GB" i="0" baseline="0" dirty="0" err="1"/>
              <a:t>MOIMS</a:t>
            </a:r>
            <a:r>
              <a:rPr lang="en-GB" i="0" baseline="0" dirty="0"/>
              <a:t> standardisation [</a:t>
            </a:r>
            <a:r>
              <a:rPr lang="en-GB" i="0" baseline="0" dirty="0" err="1"/>
              <a:t>CSS</a:t>
            </a:r>
            <a:r>
              <a:rPr lang="en-GB" i="0" baseline="0" dirty="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5</a:t>
            </a:fld>
            <a:endParaRPr lang="en-GB" altLang="en-US"/>
          </a:p>
        </p:txBody>
      </p:sp>
    </p:spTree>
    <p:extLst>
      <p:ext uri="{BB962C8B-B14F-4D97-AF65-F5344CB8AC3E}">
        <p14:creationId xmlns:p14="http://schemas.microsoft.com/office/powerpoint/2010/main" val="2320609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 Common Archive (MO COM Service)</a:t>
            </a:r>
            <a:endParaRPr lang="en-GB" baseline="0" dirty="0"/>
          </a:p>
          <a:p>
            <a:r>
              <a:rPr lang="en-GB" baseline="0" dirty="0"/>
              <a:t>FTM: File Transfer and Management (MO Service)</a:t>
            </a:r>
          </a:p>
          <a:p>
            <a:r>
              <a:rPr lang="en-GB" baseline="0" dirty="0"/>
              <a:t>CAIS: Consumer Archive Interface Specification</a:t>
            </a:r>
          </a:p>
          <a:p>
            <a:r>
              <a:rPr lang="en-GB" baseline="0" dirty="0"/>
              <a:t>PAIS: Producer Archive Interface Specification</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17</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SDIR: Service Directory</a:t>
            </a:r>
          </a:p>
          <a:p>
            <a:r>
              <a:rPr lang="en-GB" dirty="0"/>
              <a:t>LAC: Login and Authentication Credentials</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6</a:t>
            </a:fld>
            <a:endParaRPr lang="en-GB" altLang="en-US"/>
          </a:p>
        </p:txBody>
      </p:sp>
    </p:spTree>
    <p:extLst>
      <p:ext uri="{BB962C8B-B14F-4D97-AF65-F5344CB8AC3E}">
        <p14:creationId xmlns:p14="http://schemas.microsoft.com/office/powerpoint/2010/main" val="323112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M&amp;C: Monitoring &amp; Control</a:t>
            </a:r>
          </a:p>
          <a:p>
            <a:r>
              <a:rPr lang="en-GB" dirty="0"/>
              <a:t>AUT: Automation</a:t>
            </a:r>
          </a:p>
          <a:p>
            <a:r>
              <a:rPr lang="en-GB" dirty="0"/>
              <a:t>OSM: On-board Software Management</a:t>
            </a:r>
          </a:p>
          <a:p>
            <a:r>
              <a:rPr lang="en-GB" dirty="0"/>
              <a:t>OPM: On-board Procedure Management</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7</a:t>
            </a:fld>
            <a:endParaRPr lang="en-GB" altLang="en-US"/>
          </a:p>
        </p:txBody>
      </p:sp>
    </p:spTree>
    <p:extLst>
      <p:ext uri="{BB962C8B-B14F-4D97-AF65-F5344CB8AC3E}">
        <p14:creationId xmlns:p14="http://schemas.microsoft.com/office/powerpoint/2010/main" val="58974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CFG: Configuration (MO Common Service)</a:t>
            </a:r>
          </a:p>
          <a:p>
            <a:r>
              <a:rPr lang="en-GB" dirty="0"/>
              <a:t>CAR: Common Archive (MO COM Service)</a:t>
            </a:r>
            <a:endParaRPr lang="en-GB" baseline="0" dirty="0"/>
          </a:p>
          <a:p>
            <a:r>
              <a:rPr lang="en-GB" baseline="0" dirty="0"/>
              <a:t>FTM: File Transfer and Management (MO Service)</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8</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ADM</a:t>
            </a:r>
            <a:r>
              <a:rPr lang="en-GB" baseline="0" dirty="0"/>
              <a:t>	Attitude Data Message</a:t>
            </a:r>
          </a:p>
          <a:p>
            <a:r>
              <a:rPr lang="en-GB" baseline="0" dirty="0" err="1"/>
              <a:t>CDM</a:t>
            </a:r>
            <a:r>
              <a:rPr lang="en-GB" baseline="0" dirty="0"/>
              <a:t>	Conjunction Data Message</a:t>
            </a:r>
          </a:p>
          <a:p>
            <a:r>
              <a:rPr lang="en-GB" baseline="0" dirty="0" err="1"/>
              <a:t>EVM</a:t>
            </a:r>
            <a:r>
              <a:rPr lang="en-GB" baseline="0" dirty="0"/>
              <a:t>	Event Message</a:t>
            </a:r>
          </a:p>
          <a:p>
            <a:r>
              <a:rPr lang="en-GB" baseline="0" dirty="0" err="1"/>
              <a:t>NHM</a:t>
            </a:r>
            <a:r>
              <a:rPr lang="en-GB" baseline="0" dirty="0"/>
              <a:t>	Network Hardware Message</a:t>
            </a:r>
          </a:p>
          <a:p>
            <a:r>
              <a:rPr lang="en-GB" dirty="0" err="1"/>
              <a:t>ODM</a:t>
            </a:r>
            <a:r>
              <a:rPr lang="en-GB" dirty="0"/>
              <a:t>	Orbit Data Message</a:t>
            </a:r>
          </a:p>
          <a:p>
            <a:r>
              <a:rPr lang="en-GB" baseline="0" dirty="0" err="1"/>
              <a:t>PRM</a:t>
            </a:r>
            <a:r>
              <a:rPr lang="en-GB" baseline="0" dirty="0"/>
              <a:t>	Pointing Request Message</a:t>
            </a:r>
          </a:p>
          <a:p>
            <a:r>
              <a:rPr lang="en-GB" baseline="0" dirty="0" err="1"/>
              <a:t>SMM</a:t>
            </a:r>
            <a:r>
              <a:rPr lang="en-GB" baseline="0" dirty="0"/>
              <a:t>	Spacecraft Manoeuvre Message</a:t>
            </a:r>
          </a:p>
          <a:p>
            <a:r>
              <a:rPr lang="en-GB" baseline="0" dirty="0" err="1"/>
              <a:t>TDM</a:t>
            </a:r>
            <a:r>
              <a:rPr lang="en-GB" baseline="0" dirty="0"/>
              <a:t>	Tracking Data Message</a:t>
            </a:r>
          </a:p>
          <a:p>
            <a:endParaRPr lang="en-GB" baseline="0" dirty="0"/>
          </a:p>
          <a:p>
            <a:r>
              <a:rPr lang="en-GB" baseline="0" dirty="0" smtClean="0"/>
              <a:t>TRP</a:t>
            </a:r>
            <a:r>
              <a:rPr lang="en-GB" baseline="0" dirty="0"/>
              <a:t>	Time Report</a:t>
            </a:r>
          </a:p>
          <a:p>
            <a:r>
              <a:rPr lang="en-GB" baseline="0" dirty="0" err="1"/>
              <a:t>TRM</a:t>
            </a:r>
            <a:r>
              <a:rPr lang="en-GB" baseline="0" dirty="0"/>
              <a:t>	Time Reception Message</a:t>
            </a:r>
          </a:p>
          <a:p>
            <a:r>
              <a:rPr lang="en-GB" baseline="0" dirty="0" err="1"/>
              <a:t>TCM</a:t>
            </a:r>
            <a:r>
              <a:rPr lang="en-GB" baseline="0" dirty="0"/>
              <a:t>	Time Correlation Message</a:t>
            </a:r>
          </a:p>
          <a:p>
            <a:endParaRPr lang="en-GB" dirty="0"/>
          </a:p>
          <a:p>
            <a:r>
              <a:rPr lang="en-GB" dirty="0"/>
              <a:t>Currently showing M&amp;C</a:t>
            </a:r>
            <a:r>
              <a:rPr lang="en-GB" baseline="0" dirty="0"/>
              <a:t> interacting with </a:t>
            </a:r>
            <a:r>
              <a:rPr lang="en-GB" baseline="0" dirty="0" err="1"/>
              <a:t>NAV</a:t>
            </a:r>
            <a:r>
              <a:rPr lang="en-GB" baseline="0" dirty="0"/>
              <a:t> Messages – not convinced this happens directly.  </a:t>
            </a:r>
            <a:r>
              <a:rPr lang="en-GB" baseline="0" dirty="0" err="1"/>
              <a:t>NAV</a:t>
            </a:r>
            <a:r>
              <a:rPr lang="en-GB" baseline="0" dirty="0"/>
              <a:t> </a:t>
            </a:r>
            <a:r>
              <a:rPr lang="en-GB" baseline="0" dirty="0" err="1"/>
              <a:t>WG</a:t>
            </a:r>
            <a:r>
              <a:rPr lang="en-GB" baseline="0" dirty="0"/>
              <a:t> Identified a “Command Generation” function as part of Mission Ops Processes.  Not consistent with many </a:t>
            </a:r>
            <a:r>
              <a:rPr lang="en-GB" baseline="0" dirty="0" err="1"/>
              <a:t>MOC</a:t>
            </a:r>
            <a:r>
              <a:rPr lang="en-GB" baseline="0" dirty="0"/>
              <a:t> architectures.  </a:t>
            </a:r>
            <a:r>
              <a:rPr lang="en-GB" baseline="0" dirty="0" err="1"/>
              <a:t>NAV</a:t>
            </a:r>
            <a:r>
              <a:rPr lang="en-GB" baseline="0" dirty="0"/>
              <a:t> specific Command Generation could be considered a </a:t>
            </a:r>
            <a:r>
              <a:rPr lang="en-GB" baseline="0" dirty="0" err="1"/>
              <a:t>NAV</a:t>
            </a:r>
            <a:r>
              <a:rPr lang="en-GB" baseline="0" dirty="0"/>
              <a:t> function – this might receive </a:t>
            </a:r>
            <a:r>
              <a:rPr lang="en-GB" baseline="0" dirty="0" err="1"/>
              <a:t>PRM</a:t>
            </a:r>
            <a:r>
              <a:rPr lang="en-GB" baseline="0" dirty="0"/>
              <a:t> and </a:t>
            </a:r>
            <a:r>
              <a:rPr lang="en-GB" baseline="0" dirty="0" err="1"/>
              <a:t>SSM</a:t>
            </a:r>
            <a:r>
              <a:rPr lang="en-GB" baseline="0" dirty="0"/>
              <a:t> and generate MO M&amp;C; conversely use MO M&amp;C to generate </a:t>
            </a:r>
            <a:r>
              <a:rPr lang="en-GB" baseline="0" dirty="0" err="1"/>
              <a:t>NHM</a:t>
            </a:r>
            <a:r>
              <a:rPr lang="en-GB" baseline="0" dirty="0"/>
              <a:t>.</a:t>
            </a:r>
            <a:endParaRPr lang="en-GB" dirty="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9</a:t>
            </a:fld>
            <a:endParaRPr lang="en-GB" altLang="en-US"/>
          </a:p>
        </p:txBody>
      </p:sp>
    </p:spTree>
    <p:extLst>
      <p:ext uri="{BB962C8B-B14F-4D97-AF65-F5344CB8AC3E}">
        <p14:creationId xmlns:p14="http://schemas.microsoft.com/office/powerpoint/2010/main" val="175193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200" b="0" i="0" u="none" strike="noStrike" kern="1200" dirty="0" smtClean="0">
                <a:solidFill>
                  <a:schemeClr val="tx1"/>
                </a:solidFill>
                <a:effectLst/>
                <a:latin typeface="Times New Roman" pitchFamily="18" charset="0"/>
                <a:ea typeface="+mn-ea"/>
                <a:cs typeface="+mn-cs"/>
              </a:rPr>
              <a:t>Planning Requests [PRQ]</a:t>
            </a:r>
          </a:p>
          <a:p>
            <a:pPr rtl="0" fontAlgn="base"/>
            <a:r>
              <a:rPr lang="en-GB" sz="1200" b="0" i="0" u="none" strike="noStrike" kern="1200" dirty="0" smtClean="0">
                <a:solidFill>
                  <a:schemeClr val="tx1"/>
                </a:solidFill>
                <a:effectLst/>
                <a:latin typeface="Times New Roman" pitchFamily="18" charset="0"/>
                <a:ea typeface="+mn-ea"/>
                <a:cs typeface="+mn-cs"/>
              </a:rPr>
              <a:t>Plans [PLN]</a:t>
            </a:r>
          </a:p>
          <a:p>
            <a:pPr rtl="0" fontAlgn="base"/>
            <a:r>
              <a:rPr lang="en-GB" sz="1200" b="0" i="0" u="none" strike="noStrike" kern="1200" dirty="0" smtClean="0">
                <a:solidFill>
                  <a:schemeClr val="tx1"/>
                </a:solidFill>
                <a:effectLst/>
                <a:latin typeface="Times New Roman" pitchFamily="18" charset="0"/>
                <a:ea typeface="+mn-ea"/>
                <a:cs typeface="+mn-cs"/>
              </a:rPr>
              <a:t>Planning Process Management [PPM]</a:t>
            </a:r>
          </a:p>
          <a:p>
            <a:pPr rtl="0" fontAlgn="base"/>
            <a:r>
              <a:rPr lang="en-GB" sz="1200" b="0" i="0" u="none" strike="noStrike" kern="1200" dirty="0" smtClean="0">
                <a:solidFill>
                  <a:schemeClr val="tx1"/>
                </a:solidFill>
                <a:effectLst/>
                <a:latin typeface="Times New Roman" pitchFamily="18" charset="0"/>
                <a:ea typeface="+mn-ea"/>
                <a:cs typeface="+mn-cs"/>
              </a:rPr>
              <a:t>Plan Execution Management [PEM]</a:t>
            </a:r>
            <a:r>
              <a:rPr lang="en-GB" b="0" dirty="0" smtClean="0">
                <a:effectLst/>
              </a:rPr>
              <a:t/>
            </a:r>
            <a:br>
              <a:rPr lang="en-GB" b="0" dirty="0" smtClean="0">
                <a:effectLst/>
              </a:rPr>
            </a:b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11</a:t>
            </a:fld>
            <a:endParaRPr lang="en-GB" altLang="en-US"/>
          </a:p>
        </p:txBody>
      </p:sp>
    </p:spTree>
    <p:extLst>
      <p:ext uri="{BB962C8B-B14F-4D97-AF65-F5344CB8AC3E}">
        <p14:creationId xmlns:p14="http://schemas.microsoft.com/office/powerpoint/2010/main" val="67692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SDB: Satellite Database</a:t>
            </a:r>
          </a:p>
          <a:p>
            <a:r>
              <a:rPr lang="en-GB" dirty="0"/>
              <a:t>OSW: On-board Software</a:t>
            </a:r>
          </a:p>
          <a:p>
            <a:r>
              <a:rPr lang="en-GB" dirty="0"/>
              <a:t>APD: Automated Procedure </a:t>
            </a:r>
            <a:r>
              <a:rPr lang="en-GB" dirty="0" smtClean="0"/>
              <a:t>Definition</a:t>
            </a:r>
          </a:p>
          <a:p>
            <a:r>
              <a:rPr lang="en-GB" dirty="0" smtClean="0"/>
              <a:t>PDB: Planning Database</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14</a:t>
            </a:fld>
            <a:endParaRPr lang="en-GB" altLang="en-US"/>
          </a:p>
        </p:txBody>
      </p:sp>
    </p:spTree>
    <p:extLst>
      <p:ext uri="{BB962C8B-B14F-4D97-AF65-F5344CB8AC3E}">
        <p14:creationId xmlns:p14="http://schemas.microsoft.com/office/powerpoint/2010/main" val="3124844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CFG: Configuration (MO Common Service)</a:t>
            </a:r>
          </a:p>
          <a:p>
            <a:pPr lvl="1"/>
            <a:r>
              <a:rPr lang="en-GB" dirty="0"/>
              <a:t>CFG-M:</a:t>
            </a:r>
            <a:r>
              <a:rPr lang="en-GB" baseline="0" dirty="0"/>
              <a:t> Configuration Management (Add/Remove/Activate)</a:t>
            </a:r>
          </a:p>
          <a:p>
            <a:pPr lvl="1"/>
            <a:r>
              <a:rPr lang="en-GB" baseline="0" dirty="0"/>
              <a:t>CFG-D: Configuration Distribution (List/Get)</a:t>
            </a:r>
          </a:p>
          <a:p>
            <a:pPr lvl="0"/>
            <a:r>
              <a:rPr lang="en-GB" baseline="0" dirty="0"/>
              <a:t>CFG-X: Configuration Exchange (Import/Export)</a:t>
            </a:r>
            <a:endParaRPr lang="en-GB" dirty="0"/>
          </a:p>
          <a:p>
            <a:r>
              <a:rPr lang="en-GB" dirty="0"/>
              <a:t>CAR: Common Archive (MO COM Service)</a:t>
            </a:r>
            <a:endParaRPr lang="en-GB" baseline="0"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15</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AIP: Archival Information Package</a:t>
            </a:r>
          </a:p>
          <a:p>
            <a:r>
              <a:rPr lang="en-GB" baseline="0" dirty="0" smtClean="0"/>
              <a:t>DIP: Dissemination Information Package</a:t>
            </a:r>
          </a:p>
          <a:p>
            <a:r>
              <a:rPr lang="en-GB" baseline="0" dirty="0" smtClean="0"/>
              <a:t>SIP: Submission Information Package</a:t>
            </a:r>
          </a:p>
          <a:p>
            <a:r>
              <a:rPr lang="en-GB" baseline="0" dirty="0" smtClean="0"/>
              <a:t>CAIS: Consumer Archive Interface Specification</a:t>
            </a:r>
          </a:p>
          <a:p>
            <a:r>
              <a:rPr lang="en-GB" baseline="0" dirty="0" smtClean="0"/>
              <a:t>PAIS: Producer Archive Interface Specification</a:t>
            </a:r>
            <a:endParaRPr lang="en-GB"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16</a:t>
            </a:fld>
            <a:endParaRPr lang="en-GB" altLang="en-US"/>
          </a:p>
        </p:txBody>
      </p:sp>
    </p:spTree>
    <p:extLst>
      <p:ext uri="{BB962C8B-B14F-4D97-AF65-F5344CB8AC3E}">
        <p14:creationId xmlns:p14="http://schemas.microsoft.com/office/powerpoint/2010/main" val="368327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a:t>Click to edit Master subtitle style</a:t>
            </a:r>
            <a:endParaRPr lang="en-GB" altLang="en-US" noProof="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t>09/05/2017</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pPr/>
              <a:t>09/05/2017</a:t>
            </a:fld>
            <a:endParaRPr lang="en-GB" dirty="0"/>
          </a:p>
        </p:txBody>
      </p:sp>
    </p:spTree>
    <p:extLst>
      <p:ext uri="{BB962C8B-B14F-4D97-AF65-F5344CB8AC3E}">
        <p14:creationId xmlns:p14="http://schemas.microsoft.com/office/powerpoint/2010/main" val="18688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497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pPr/>
              <a:t>09/05/2017</a:t>
            </a:fld>
            <a:endParaRPr lang="en-GB" dirty="0"/>
          </a:p>
        </p:txBody>
      </p:sp>
    </p:spTree>
    <p:extLst>
      <p:ext uri="{BB962C8B-B14F-4D97-AF65-F5344CB8AC3E}">
        <p14:creationId xmlns:p14="http://schemas.microsoft.com/office/powerpoint/2010/main" val="165207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t>09/05/2017</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a:t>MOIMS Services for SEA Reference Architecture</a:t>
            </a:r>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t>09/05/2017</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a:t>MOIMS Services for SEA Reference Architecture</a:t>
            </a:r>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t>09/05/2017</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t>09/05/2017</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pPr/>
              <a:t>09/05/2017</a:t>
            </a:fld>
            <a:endParaRPr lang="en-GB" dirty="0"/>
          </a:p>
        </p:txBody>
      </p:sp>
    </p:spTree>
    <p:extLst>
      <p:ext uri="{BB962C8B-B14F-4D97-AF65-F5344CB8AC3E}">
        <p14:creationId xmlns:p14="http://schemas.microsoft.com/office/powerpoint/2010/main" val="3446576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pPr/>
              <a:t>09/05/2017</a:t>
            </a:fld>
            <a:endParaRPr lang="en-GB" dirty="0"/>
          </a:p>
        </p:txBody>
      </p:sp>
    </p:spTree>
    <p:extLst>
      <p:ext uri="{BB962C8B-B14F-4D97-AF65-F5344CB8AC3E}">
        <p14:creationId xmlns:p14="http://schemas.microsoft.com/office/powerpoint/2010/main" val="108725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pPr/>
              <a:t>09/05/2017</a:t>
            </a:fld>
            <a:endParaRPr lang="en-GB" dirty="0"/>
          </a:p>
        </p:txBody>
      </p:sp>
    </p:spTree>
    <p:extLst>
      <p:ext uri="{BB962C8B-B14F-4D97-AF65-F5344CB8AC3E}">
        <p14:creationId xmlns:p14="http://schemas.microsoft.com/office/powerpoint/2010/main" val="15422324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hyperlink" Target="NULL" TargetMode="Externa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8" Type="http://schemas.openxmlformats.org/officeDocument/2006/relationships/hyperlink" Target="NULL" TargetMode="External"/><Relationship Id="rId9"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invalidUrl="http://public.ccsds.org/sites/pr/CCSDS Logos/CCSDSLogoNoOrg.jpg"/>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09/05/2017</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rgbClr val="1F497D"/>
              </a:solidFill>
              <a:latin typeface="Tahoma" pitchFamily="34" charset="0"/>
            </a:endParaRPr>
          </a:p>
        </p:txBody>
      </p:sp>
      <p:pic>
        <p:nvPicPr>
          <p:cNvPr id="105481" name="Picture 9" descr="Full color JPEG without the .ORG.">
            <a:hlinkClick r:id="rId8" invalidUrl="http://public.ccsds.org/sites/pr/CCSDS Logos/CCSDSLogoNoOrg.jpg"/>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09/05/2017</a:t>
            </a:fld>
            <a:endParaRPr lang="en-GB" dirty="0"/>
          </a:p>
        </p:txBody>
      </p:sp>
    </p:spTree>
    <p:extLst>
      <p:ext uri="{BB962C8B-B14F-4D97-AF65-F5344CB8AC3E}">
        <p14:creationId xmlns:p14="http://schemas.microsoft.com/office/powerpoint/2010/main" val="2863192784"/>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a:t>Inputs to SEA Reference Architecture</a:t>
            </a:r>
          </a:p>
          <a:p>
            <a:r>
              <a:rPr lang="en-GB" altLang="en-US" b="0" dirty="0"/>
              <a:t>Roger Thompson </a:t>
            </a:r>
            <a:r>
              <a:rPr lang="en-GB" altLang="en-US" b="0" dirty="0" smtClean="0"/>
              <a:t>ESA</a:t>
            </a:r>
          </a:p>
          <a:p>
            <a:endParaRPr lang="en-GB" altLang="en-US" b="0" dirty="0"/>
          </a:p>
          <a:p>
            <a:r>
              <a:rPr lang="en-GB" altLang="en-US" b="0">
                <a:solidFill>
                  <a:srgbClr val="FF0000"/>
                </a:solidFill>
              </a:rPr>
              <a:t>SAWG Updates 9May17</a:t>
            </a:r>
          </a:p>
          <a:p>
            <a:endParaRPr lang="en-GB" altLang="en-US" b="0" dirty="0"/>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a:t>MOIMS </a:t>
            </a:r>
            <a:r>
              <a:rPr lang="en-GB" altLang="en-US" dirty="0" smtClean="0"/>
              <a:t>Functional Viewpoint</a:t>
            </a:r>
            <a:endParaRPr lang="en-GB" altLang="en-US" dirty="0"/>
          </a:p>
        </p:txBody>
      </p:sp>
      <p:sp>
        <p:nvSpPr>
          <p:cNvPr id="2" name="Date Placeholder 1"/>
          <p:cNvSpPr>
            <a:spLocks noGrp="1"/>
          </p:cNvSpPr>
          <p:nvPr>
            <p:ph type="dt" sz="half" idx="2"/>
          </p:nvPr>
        </p:nvSpPr>
        <p:spPr/>
        <p:txBody>
          <a:bodyPr/>
          <a:lstStyle/>
          <a:p>
            <a:fld id="{3FB93782-B255-40CA-9A74-72A09D70D8E4}" type="datetime1">
              <a:rPr lang="en-GB" smtClean="0"/>
              <a:t>10/05/2017</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Timing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cxnSp>
        <p:nvCxnSpPr>
          <p:cNvPr id="6" name="Straight Connector 5"/>
          <p:cNvCxnSpPr/>
          <p:nvPr/>
        </p:nvCxnSpPr>
        <p:spPr bwMode="auto">
          <a:xfrm flipH="1">
            <a:off x="107504" y="2672806"/>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99952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8400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7504" y="3149652"/>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318453"/>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p:nvPr/>
        </p:nvCxnSpPr>
        <p:spPr bwMode="auto">
          <a:xfrm flipH="1">
            <a:off x="107504" y="363737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 name="Straight Connector 27"/>
          <p:cNvCxnSpPr/>
          <p:nvPr/>
        </p:nvCxnSpPr>
        <p:spPr bwMode="auto">
          <a:xfrm flipH="1">
            <a:off x="107504" y="34826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 name="Straight Connector 28"/>
          <p:cNvCxnSpPr/>
          <p:nvPr/>
        </p:nvCxnSpPr>
        <p:spPr bwMode="auto">
          <a:xfrm flipH="1">
            <a:off x="107504" y="379683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41670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401676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431108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 name="Rectangle 10"/>
          <p:cNvSpPr/>
          <p:nvPr/>
        </p:nvSpPr>
        <p:spPr bwMode="auto">
          <a:xfrm>
            <a:off x="188626" y="35576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188626" y="26008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2387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7603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188626" y="37171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188626" y="33981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9197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307926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6" y="39124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407188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8626" y="42313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2038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p>
        </p:txBody>
      </p:sp>
      <p:sp>
        <p:nvSpPr>
          <p:cNvPr id="37" name="Oval 8"/>
          <p:cNvSpPr>
            <a:spLocks noChangeArrowheads="1"/>
          </p:cNvSpPr>
          <p:nvPr/>
        </p:nvSpPr>
        <p:spPr bwMode="auto">
          <a:xfrm>
            <a:off x="179512"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Assessment</a:t>
            </a:r>
          </a:p>
        </p:txBody>
      </p:sp>
      <p:sp>
        <p:nvSpPr>
          <p:cNvPr id="38" name="Oval 37"/>
          <p:cNvSpPr>
            <a:spLocks noChangeArrowheads="1"/>
          </p:cNvSpPr>
          <p:nvPr/>
        </p:nvSpPr>
        <p:spPr bwMode="auto">
          <a:xfrm>
            <a:off x="77043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Correlation</a:t>
            </a:r>
          </a:p>
        </p:txBody>
      </p:sp>
      <p:sp>
        <p:nvSpPr>
          <p:cNvPr id="39" name="Oval 8"/>
          <p:cNvSpPr>
            <a:spLocks noChangeArrowheads="1"/>
          </p:cNvSpPr>
          <p:nvPr/>
        </p:nvSpPr>
        <p:spPr bwMode="auto">
          <a:xfrm>
            <a:off x="6208019"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sp>
        <p:nvSpPr>
          <p:cNvPr id="40" name="Oval 39"/>
          <p:cNvSpPr>
            <a:spLocks noChangeArrowheads="1"/>
          </p:cNvSpPr>
          <p:nvPr/>
        </p:nvSpPr>
        <p:spPr bwMode="auto">
          <a:xfrm>
            <a:off x="2500804"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1" name="Oval 40"/>
          <p:cNvSpPr>
            <a:spLocks noChangeArrowheads="1"/>
          </p:cNvSpPr>
          <p:nvPr/>
        </p:nvSpPr>
        <p:spPr bwMode="auto">
          <a:xfrm>
            <a:off x="7072115"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42" name="Oval 41"/>
          <p:cNvSpPr>
            <a:spLocks noChangeArrowheads="1"/>
          </p:cNvSpPr>
          <p:nvPr/>
        </p:nvSpPr>
        <p:spPr bwMode="auto">
          <a:xfrm>
            <a:off x="971600" y="519088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4038333" y="519319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4" name="Oval 43"/>
          <p:cNvSpPr>
            <a:spLocks noChangeArrowheads="1"/>
          </p:cNvSpPr>
          <p:nvPr/>
        </p:nvSpPr>
        <p:spPr bwMode="auto">
          <a:xfrm>
            <a:off x="5562447" y="51931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45" name="Straight Connector 44"/>
          <p:cNvCxnSpPr/>
          <p:nvPr/>
        </p:nvCxnSpPr>
        <p:spPr bwMode="auto">
          <a:xfrm flipV="1">
            <a:off x="843029" y="1958197"/>
            <a:ext cx="1" cy="167443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p:nvPr/>
        </p:nvCxnSpPr>
        <p:spPr bwMode="auto">
          <a:xfrm flipV="1">
            <a:off x="647564"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p:nvPr/>
        </p:nvCxnSpPr>
        <p:spPr bwMode="auto">
          <a:xfrm flipV="1">
            <a:off x="2159732" y="1966672"/>
            <a:ext cx="0" cy="119604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107504" y="45168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8626" y="44371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p:nvPr/>
        </p:nvCxnSpPr>
        <p:spPr bwMode="auto">
          <a:xfrm>
            <a:off x="1641406" y="4516843"/>
            <a:ext cx="0" cy="674046"/>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endCxn id="36" idx="2"/>
          </p:cNvCxnSpPr>
          <p:nvPr/>
        </p:nvCxnSpPr>
        <p:spPr bwMode="auto">
          <a:xfrm rot="5400000" flipH="1" flipV="1">
            <a:off x="228787" y="3064476"/>
            <a:ext cx="2875512" cy="50273"/>
          </a:xfrm>
          <a:prstGeom prst="bentConnector2">
            <a:avLst/>
          </a:prstGeom>
          <a:noFill/>
          <a:ln w="19050" cap="flat" cmpd="sng" algn="ctr">
            <a:solidFill>
              <a:srgbClr val="4F81BD"/>
            </a:solidFill>
            <a:prstDash val="solid"/>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p:nvPr/>
        </p:nvCxnSpPr>
        <p:spPr bwMode="auto">
          <a:xfrm flipV="1">
            <a:off x="2159732" y="1883301"/>
            <a:ext cx="0" cy="95923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2157983" y="1981392"/>
            <a:ext cx="0" cy="1655985"/>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V="1">
            <a:off x="2157983" y="1981392"/>
            <a:ext cx="0" cy="18154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2" name="Straight Connector 81"/>
          <p:cNvCxnSpPr>
            <a:endCxn id="34" idx="4"/>
          </p:cNvCxnSpPr>
          <p:nvPr/>
        </p:nvCxnSpPr>
        <p:spPr bwMode="auto">
          <a:xfrm flipH="1" flipV="1">
            <a:off x="3880005" y="1962944"/>
            <a:ext cx="1130" cy="87712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V="1">
            <a:off x="4089831" y="1958197"/>
            <a:ext cx="6393" cy="104133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rot="5400000">
            <a:off x="667566"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1691680"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cxnSp>
        <p:nvCxnSpPr>
          <p:cNvPr id="52" name="Straight Connector 51"/>
          <p:cNvCxnSpPr/>
          <p:nvPr/>
        </p:nvCxnSpPr>
        <p:spPr bwMode="auto">
          <a:xfrm flipV="1">
            <a:off x="2366954" y="1962947"/>
            <a:ext cx="0" cy="135550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p:nvPr/>
        </p:nvCxnSpPr>
        <p:spPr bwMode="auto">
          <a:xfrm flipV="1">
            <a:off x="2548053" y="1958197"/>
            <a:ext cx="0" cy="151971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Rectangle 95"/>
          <p:cNvSpPr/>
          <p:nvPr/>
        </p:nvSpPr>
        <p:spPr bwMode="auto">
          <a:xfrm rot="5400000">
            <a:off x="2372590"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rot="5400000">
            <a:off x="1460077" y="477413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rot="5400000">
            <a:off x="2172012"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70454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6" name="Rectangle 105"/>
          <p:cNvSpPr/>
          <p:nvPr/>
        </p:nvSpPr>
        <p:spPr bwMode="auto">
          <a:xfrm rot="5400000">
            <a:off x="392076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2" name="Straight Connector 111"/>
          <p:cNvCxnSpPr/>
          <p:nvPr/>
        </p:nvCxnSpPr>
        <p:spPr bwMode="auto">
          <a:xfrm>
            <a:off x="1431504" y="2998432"/>
            <a:ext cx="0" cy="21924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p:nvPr/>
        </p:nvCxnSpPr>
        <p:spPr bwMode="auto">
          <a:xfrm flipV="1">
            <a:off x="647564" y="1958197"/>
            <a:ext cx="0" cy="88179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Rectangle 83"/>
          <p:cNvSpPr/>
          <p:nvPr/>
        </p:nvSpPr>
        <p:spPr bwMode="auto">
          <a:xfrm>
            <a:off x="413321" y="2126243"/>
            <a:ext cx="216000" cy="21600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p:txBody>
      </p:sp>
      <p:cxnSp>
        <p:nvCxnSpPr>
          <p:cNvPr id="86" name="Straight Connector 85"/>
          <p:cNvCxnSpPr/>
          <p:nvPr/>
        </p:nvCxnSpPr>
        <p:spPr bwMode="auto">
          <a:xfrm>
            <a:off x="1431504" y="2839988"/>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Straight Connector 87"/>
          <p:cNvCxnSpPr/>
          <p:nvPr/>
        </p:nvCxnSpPr>
        <p:spPr bwMode="auto">
          <a:xfrm>
            <a:off x="1431504" y="3637377"/>
            <a:ext cx="0" cy="155581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89"/>
          <p:cNvCxnSpPr/>
          <p:nvPr/>
        </p:nvCxnSpPr>
        <p:spPr bwMode="auto">
          <a:xfrm>
            <a:off x="1431504" y="3318453"/>
            <a:ext cx="0" cy="187474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Rectangle 99"/>
          <p:cNvSpPr/>
          <p:nvPr/>
        </p:nvSpPr>
        <p:spPr bwMode="auto">
          <a:xfrm>
            <a:off x="1187624" y="4666190"/>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CDM</a:t>
            </a:r>
          </a:p>
        </p:txBody>
      </p:sp>
      <p:sp>
        <p:nvSpPr>
          <p:cNvPr id="101" name="Rectangle 100"/>
          <p:cNvSpPr/>
          <p:nvPr/>
        </p:nvSpPr>
        <p:spPr bwMode="auto">
          <a:xfrm>
            <a:off x="1403624" y="2132856"/>
            <a:ext cx="216000"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70C0"/>
                </a:solidFill>
                <a:latin typeface="Arial" panose="020B0604020202020204" pitchFamily="34" charset="0"/>
                <a:cs typeface="Arial" panose="020B0604020202020204" pitchFamily="34" charset="0"/>
              </a:rPr>
              <a:t>MPS</a:t>
            </a:r>
          </a:p>
        </p:txBody>
      </p:sp>
      <p:sp>
        <p:nvSpPr>
          <p:cNvPr id="102" name="Rectangle 101"/>
          <p:cNvSpPr/>
          <p:nvPr/>
        </p:nvSpPr>
        <p:spPr bwMode="auto">
          <a:xfrm>
            <a:off x="1939429" y="2126243"/>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CDM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NHM</a:t>
            </a:r>
          </a:p>
        </p:txBody>
      </p:sp>
      <p:cxnSp>
        <p:nvCxnSpPr>
          <p:cNvPr id="103" name="Straight Connector 102"/>
          <p:cNvCxnSpPr/>
          <p:nvPr/>
        </p:nvCxnSpPr>
        <p:spPr bwMode="auto">
          <a:xfrm flipV="1">
            <a:off x="3671900" y="1958197"/>
            <a:ext cx="0" cy="18409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0" name="Straight Connector 109"/>
          <p:cNvCxnSpPr/>
          <p:nvPr/>
        </p:nvCxnSpPr>
        <p:spPr bwMode="auto">
          <a:xfrm flipV="1">
            <a:off x="3671900" y="1958197"/>
            <a:ext cx="0" cy="72240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1" name="Straight Connector 110"/>
          <p:cNvCxnSpPr/>
          <p:nvPr/>
        </p:nvCxnSpPr>
        <p:spPr bwMode="auto">
          <a:xfrm flipV="1">
            <a:off x="3671900" y="1958197"/>
            <a:ext cx="0" cy="119842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p:nvPr/>
        </p:nvCxnSpPr>
        <p:spPr bwMode="auto">
          <a:xfrm flipV="1">
            <a:off x="3671900"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5" name="Rectangle 114"/>
          <p:cNvSpPr/>
          <p:nvPr/>
        </p:nvSpPr>
        <p:spPr bwMode="auto">
          <a:xfrm>
            <a:off x="3455900" y="211655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NHM</a:t>
            </a:r>
          </a:p>
        </p:txBody>
      </p:sp>
      <p:cxnSp>
        <p:nvCxnSpPr>
          <p:cNvPr id="118" name="Straight Connector 117"/>
          <p:cNvCxnSpPr/>
          <p:nvPr/>
        </p:nvCxnSpPr>
        <p:spPr bwMode="auto">
          <a:xfrm flipV="1">
            <a:off x="5184069" y="1923120"/>
            <a:ext cx="0" cy="91686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flipH="1" flipV="1">
            <a:off x="5183299" y="1958197"/>
            <a:ext cx="770" cy="104133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0" name="Straight Connector 119"/>
          <p:cNvCxnSpPr/>
          <p:nvPr/>
        </p:nvCxnSpPr>
        <p:spPr bwMode="auto">
          <a:xfrm>
            <a:off x="45314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Rectangle 120"/>
          <p:cNvSpPr/>
          <p:nvPr/>
        </p:nvSpPr>
        <p:spPr bwMode="auto">
          <a:xfrm>
            <a:off x="4960093" y="211655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PRM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NHM</a:t>
            </a:r>
            <a:endParaRPr lang="en-GB" sz="600" dirty="0">
              <a:solidFill>
                <a:srgbClr val="CC00CC"/>
              </a:solidFill>
              <a:latin typeface="Arial" panose="020B0604020202020204" pitchFamily="34" charset="0"/>
              <a:cs typeface="Arial" panose="020B0604020202020204" pitchFamily="34" charset="0"/>
            </a:endParaRPr>
          </a:p>
        </p:txBody>
      </p:sp>
      <p:sp>
        <p:nvSpPr>
          <p:cNvPr id="35" name="Oval 8"/>
          <p:cNvSpPr>
            <a:spLocks noChangeArrowheads="1"/>
          </p:cNvSpPr>
          <p:nvPr/>
        </p:nvSpPr>
        <p:spPr bwMode="auto">
          <a:xfrm>
            <a:off x="4716016"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cxnSp>
        <p:nvCxnSpPr>
          <p:cNvPr id="116" name="Straight Connector 115"/>
          <p:cNvCxnSpPr/>
          <p:nvPr/>
        </p:nvCxnSpPr>
        <p:spPr bwMode="auto">
          <a:xfrm flipH="1" flipV="1">
            <a:off x="5392172" y="1962944"/>
            <a:ext cx="1130" cy="118670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4" name="Straight Connector 123"/>
          <p:cNvCxnSpPr/>
          <p:nvPr/>
        </p:nvCxnSpPr>
        <p:spPr bwMode="auto">
          <a:xfrm flipV="1">
            <a:off x="6884174" y="1972283"/>
            <a:ext cx="1" cy="204430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5" name="Rectangle 124"/>
          <p:cNvSpPr/>
          <p:nvPr/>
        </p:nvSpPr>
        <p:spPr bwMode="auto">
          <a:xfrm rot="5400000">
            <a:off x="6708711"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092280" y="1962945"/>
            <a:ext cx="0" cy="709861"/>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9" name="Rectangle 128"/>
          <p:cNvSpPr/>
          <p:nvPr/>
        </p:nvSpPr>
        <p:spPr bwMode="auto">
          <a:xfrm rot="5400000">
            <a:off x="6916817"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V="1">
            <a:off x="8424427" y="1962945"/>
            <a:ext cx="1" cy="234813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1" name="Rectangle 130"/>
          <p:cNvSpPr/>
          <p:nvPr/>
        </p:nvSpPr>
        <p:spPr bwMode="auto">
          <a:xfrm rot="5400000">
            <a:off x="8248964"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p:nvPr/>
        </p:nvCxnSpPr>
        <p:spPr bwMode="auto">
          <a:xfrm flipV="1">
            <a:off x="8208404" y="1953447"/>
            <a:ext cx="0" cy="22136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6" name="Straight Connector 135"/>
          <p:cNvCxnSpPr/>
          <p:nvPr/>
        </p:nvCxnSpPr>
        <p:spPr bwMode="auto">
          <a:xfrm flipV="1">
            <a:off x="8208404" y="1962947"/>
            <a:ext cx="0" cy="205381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992404" y="2151042"/>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TIM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TRM</a:t>
            </a:r>
          </a:p>
        </p:txBody>
      </p:sp>
      <p:cxnSp>
        <p:nvCxnSpPr>
          <p:cNvPr id="139" name="Straight Connector 138"/>
          <p:cNvCxnSpPr>
            <a:endCxn id="40" idx="0"/>
          </p:cNvCxnSpPr>
          <p:nvPr/>
        </p:nvCxnSpPr>
        <p:spPr bwMode="auto">
          <a:xfrm>
            <a:off x="3176960" y="2672806"/>
            <a:ext cx="1" cy="251808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Rectangle 142"/>
          <p:cNvSpPr/>
          <p:nvPr/>
        </p:nvSpPr>
        <p:spPr bwMode="auto">
          <a:xfrm rot="5400000">
            <a:off x="3001497"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4" name="Straight Connector 143"/>
          <p:cNvCxnSpPr/>
          <p:nvPr/>
        </p:nvCxnSpPr>
        <p:spPr bwMode="auto">
          <a:xfrm>
            <a:off x="3383869" y="4151619"/>
            <a:ext cx="0" cy="104707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6" name="Rectangle 145"/>
          <p:cNvSpPr/>
          <p:nvPr/>
        </p:nvSpPr>
        <p:spPr bwMode="auto">
          <a:xfrm rot="5400000">
            <a:off x="3200706"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9" name="Rectangle 148"/>
          <p:cNvSpPr/>
          <p:nvPr/>
        </p:nvSpPr>
        <p:spPr bwMode="auto">
          <a:xfrm>
            <a:off x="2766453" y="4678403"/>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51" name="Straight Connector 150"/>
          <p:cNvCxnSpPr/>
          <p:nvPr/>
        </p:nvCxnSpPr>
        <p:spPr bwMode="auto">
          <a:xfrm>
            <a:off x="4723716" y="3799115"/>
            <a:ext cx="0" cy="139957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rot="5400000">
            <a:off x="4540553"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54" name="Straight Connector 153"/>
          <p:cNvCxnSpPr/>
          <p:nvPr/>
        </p:nvCxnSpPr>
        <p:spPr bwMode="auto">
          <a:xfrm>
            <a:off x="4531428" y="3003182"/>
            <a:ext cx="0" cy="21980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6" name="Straight Connector 155"/>
          <p:cNvCxnSpPr/>
          <p:nvPr/>
        </p:nvCxnSpPr>
        <p:spPr bwMode="auto">
          <a:xfrm>
            <a:off x="45314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8" name="Straight Connector 157"/>
          <p:cNvCxnSpPr/>
          <p:nvPr/>
        </p:nvCxnSpPr>
        <p:spPr bwMode="auto">
          <a:xfrm>
            <a:off x="4531428" y="3318453"/>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p:nvPr/>
        </p:nvCxnSpPr>
        <p:spPr bwMode="auto">
          <a:xfrm>
            <a:off x="2994732" y="2848031"/>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4283968" y="4581128"/>
            <a:ext cx="216000"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PRM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a:off x="6238603" y="2672806"/>
            <a:ext cx="0" cy="253140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6446108" y="3162720"/>
            <a:ext cx="0" cy="204149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4" name="Straight Connector 163"/>
          <p:cNvCxnSpPr/>
          <p:nvPr/>
        </p:nvCxnSpPr>
        <p:spPr bwMode="auto">
          <a:xfrm flipH="1">
            <a:off x="6662133"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3" name="Rectangle 172"/>
          <p:cNvSpPr/>
          <p:nvPr/>
        </p:nvSpPr>
        <p:spPr bwMode="auto">
          <a:xfrm rot="5400000">
            <a:off x="6063140"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rot="5400000">
            <a:off x="6270645"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5" name="Rectangle 174"/>
          <p:cNvSpPr/>
          <p:nvPr/>
        </p:nvSpPr>
        <p:spPr bwMode="auto">
          <a:xfrm rot="5400000">
            <a:off x="6477046"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0" name="Straight Connector 179"/>
          <p:cNvCxnSpPr/>
          <p:nvPr/>
        </p:nvCxnSpPr>
        <p:spPr bwMode="auto">
          <a:xfrm>
            <a:off x="6012160" y="2851964"/>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2" name="Straight Connector 181"/>
          <p:cNvCxnSpPr/>
          <p:nvPr/>
        </p:nvCxnSpPr>
        <p:spPr bwMode="auto">
          <a:xfrm>
            <a:off x="6012160" y="3159078"/>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3" name="Straight Connector 182"/>
          <p:cNvCxnSpPr/>
          <p:nvPr/>
        </p:nvCxnSpPr>
        <p:spPr bwMode="auto">
          <a:xfrm>
            <a:off x="6012160" y="3327879"/>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4" name="Rectangle 183"/>
          <p:cNvSpPr/>
          <p:nvPr/>
        </p:nvSpPr>
        <p:spPr bwMode="auto">
          <a:xfrm>
            <a:off x="5764700" y="466771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86" name="Straight Connector 185"/>
          <p:cNvCxnSpPr/>
          <p:nvPr/>
        </p:nvCxnSpPr>
        <p:spPr bwMode="auto">
          <a:xfrm>
            <a:off x="4531428" y="3482665"/>
            <a:ext cx="0" cy="171857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8" name="Straight Connector 187"/>
          <p:cNvCxnSpPr/>
          <p:nvPr/>
        </p:nvCxnSpPr>
        <p:spPr bwMode="auto">
          <a:xfrm>
            <a:off x="6012160" y="4320507"/>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9" name="Straight Connector 188"/>
          <p:cNvCxnSpPr/>
          <p:nvPr/>
        </p:nvCxnSpPr>
        <p:spPr bwMode="auto">
          <a:xfrm flipH="1">
            <a:off x="7757895"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rot="5400000">
            <a:off x="7572808"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1" name="Straight Connector 190"/>
          <p:cNvCxnSpPr/>
          <p:nvPr/>
        </p:nvCxnSpPr>
        <p:spPr bwMode="auto">
          <a:xfrm>
            <a:off x="75243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a:off x="75243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4" name="Rectangle 193"/>
          <p:cNvSpPr/>
          <p:nvPr/>
        </p:nvSpPr>
        <p:spPr bwMode="auto">
          <a:xfrm>
            <a:off x="7287847" y="4660186"/>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96" name="Straight Connector 195"/>
          <p:cNvCxnSpPr/>
          <p:nvPr/>
        </p:nvCxnSpPr>
        <p:spPr bwMode="auto">
          <a:xfrm>
            <a:off x="4534067" y="4311081"/>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2" name="Straight Connector 121"/>
          <p:cNvCxnSpPr/>
          <p:nvPr/>
        </p:nvCxnSpPr>
        <p:spPr bwMode="auto">
          <a:xfrm flipH="1" flipV="1">
            <a:off x="5184068" y="2755506"/>
            <a:ext cx="770" cy="104133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Rectangle 122"/>
          <p:cNvSpPr/>
          <p:nvPr/>
        </p:nvSpPr>
        <p:spPr>
          <a:xfrm>
            <a:off x="164976" y="5964900"/>
            <a:ext cx="4671656" cy="523220"/>
          </a:xfrm>
          <a:prstGeom prst="rect">
            <a:avLst/>
          </a:prstGeom>
        </p:spPr>
        <p:txBody>
          <a:bodyPr wrap="square">
            <a:spAutoFit/>
          </a:bodyPr>
          <a:lstStyle/>
          <a:p>
            <a:r>
              <a:rPr lang="en-GB" sz="1400" dirty="0" smtClean="0">
                <a:solidFill>
                  <a:srgbClr val="FF0000"/>
                </a:solidFill>
                <a:latin typeface="Arial" panose="020B0604020202020204" pitchFamily="34" charset="0"/>
                <a:cs typeface="Arial" panose="020B0604020202020204" pitchFamily="34" charset="0"/>
              </a:rPr>
              <a:t>Useful for ICD’s and as a checklist, not so visually communicative.  Need to have glossary of TLAs.</a:t>
            </a:r>
            <a:endParaRPr lang="en-US" sz="1400" dirty="0">
              <a:solidFill>
                <a:srgbClr val="FF0000"/>
              </a:solidFill>
            </a:endParaRPr>
          </a:p>
        </p:txBody>
      </p:sp>
    </p:spTree>
    <p:extLst>
      <p:ext uri="{BB962C8B-B14F-4D97-AF65-F5344CB8AC3E}">
        <p14:creationId xmlns:p14="http://schemas.microsoft.com/office/powerpoint/2010/main" val="452668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p:cNvSpPr/>
          <p:nvPr/>
        </p:nvSpPr>
        <p:spPr bwMode="auto">
          <a:xfrm>
            <a:off x="1431732" y="2859547"/>
            <a:ext cx="2177889" cy="622800"/>
          </a:xfrm>
          <a:prstGeom prst="rect">
            <a:avLst/>
          </a:prstGeom>
          <a:solidFill>
            <a:schemeClr val="tx2">
              <a:lumMod val="20000"/>
              <a:lumOff val="80000"/>
            </a:schemeClr>
          </a:solidFill>
          <a:ln>
            <a:solidFill>
              <a:schemeClr val="bg1">
                <a:lumMod val="65000"/>
              </a:schemeClr>
            </a:solidFill>
          </a:ln>
          <a:effectLst/>
          <a:extLst/>
        </p:spPr>
        <p:txBody>
          <a:bodyPr vert="horz" wrap="square" lIns="18000" tIns="18000" rIns="18000" bIns="18000" numCol="1" rtlCol="0" anchor="t" anchorCtr="0" compatLnSpc="1">
            <a:prstTxWarp prst="textNoShape">
              <a:avLst/>
            </a:prstTxWarp>
            <a:spAutoFit/>
          </a:bodyPr>
          <a:lstStyle/>
          <a:p>
            <a:endParaRPr lang="en-GB" smtClean="0"/>
          </a:p>
        </p:txBody>
      </p:sp>
      <p:sp>
        <p:nvSpPr>
          <p:cNvPr id="8" name="Oval 8"/>
          <p:cNvSpPr>
            <a:spLocks noChangeArrowheads="1"/>
          </p:cNvSpPr>
          <p:nvPr/>
        </p:nvSpPr>
        <p:spPr bwMode="auto">
          <a:xfrm>
            <a:off x="2928073" y="2859547"/>
            <a:ext cx="1353600" cy="622800"/>
          </a:xfrm>
          <a:prstGeom prst="ellipse">
            <a:avLst/>
          </a:prstGeom>
          <a:solidFill>
            <a:schemeClr val="tx2">
              <a:lumMod val="40000"/>
              <a:lumOff val="60000"/>
            </a:schemeClr>
          </a:solidFill>
          <a:ln w="9525">
            <a:solidFill>
              <a:schemeClr val="tx1"/>
            </a:solidFill>
            <a:round/>
            <a:headEnd/>
            <a:tailEnd/>
          </a:ln>
        </p:spPr>
        <p:txBody>
          <a:bodyPr lIns="36000" tIns="36000" rIns="0" b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Mission Planning and Scheduling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pPr/>
              <a:t>09/05/2017</a:t>
            </a:fld>
            <a:endParaRPr lang="en-GB" dirty="0"/>
          </a:p>
        </p:txBody>
      </p:sp>
      <p:sp>
        <p:nvSpPr>
          <p:cNvPr id="7" name="Oval 8"/>
          <p:cNvSpPr>
            <a:spLocks noChangeArrowheads="1"/>
          </p:cNvSpPr>
          <p:nvPr/>
        </p:nvSpPr>
        <p:spPr bwMode="auto">
          <a:xfrm>
            <a:off x="2928717" y="414984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5091895" y="1079200"/>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928717" y="5399112"/>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755576" y="1078632"/>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928073" y="107863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7154164" y="286017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755575" y="2859547"/>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(Hierarchical or Distributed)</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6" name="Straight Connector 15"/>
          <p:cNvCxnSpPr>
            <a:stCxn id="13" idx="4"/>
            <a:endCxn id="8" idx="0"/>
          </p:cNvCxnSpPr>
          <p:nvPr/>
        </p:nvCxnSpPr>
        <p:spPr bwMode="auto">
          <a:xfrm>
            <a:off x="3604230" y="1700808"/>
            <a:ext cx="643" cy="11587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12" idx="5"/>
            <a:endCxn id="8" idx="0"/>
          </p:cNvCxnSpPr>
          <p:nvPr/>
        </p:nvCxnSpPr>
        <p:spPr bwMode="auto">
          <a:xfrm>
            <a:off x="1909847" y="1609692"/>
            <a:ext cx="1695026" cy="124985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3"/>
            <a:endCxn id="8" idx="0"/>
          </p:cNvCxnSpPr>
          <p:nvPr/>
        </p:nvCxnSpPr>
        <p:spPr bwMode="auto">
          <a:xfrm flipH="1">
            <a:off x="3604873" y="1610260"/>
            <a:ext cx="1685064" cy="12492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 name="Rectangle 27"/>
          <p:cNvSpPr/>
          <p:nvPr/>
        </p:nvSpPr>
        <p:spPr bwMode="auto">
          <a:xfrm>
            <a:off x="3428766" y="193252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29" name="Rectangle 28"/>
          <p:cNvSpPr/>
          <p:nvPr/>
        </p:nvSpPr>
        <p:spPr bwMode="auto">
          <a:xfrm>
            <a:off x="2708906"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30" name="Rectangle 29"/>
          <p:cNvSpPr/>
          <p:nvPr/>
        </p:nvSpPr>
        <p:spPr bwMode="auto">
          <a:xfrm>
            <a:off x="4139952" y="19262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cxnSp>
        <p:nvCxnSpPr>
          <p:cNvPr id="31" name="Straight Connector 30"/>
          <p:cNvCxnSpPr>
            <a:stCxn id="8" idx="6"/>
            <a:endCxn id="14" idx="2"/>
          </p:cNvCxnSpPr>
          <p:nvPr/>
        </p:nvCxnSpPr>
        <p:spPr bwMode="auto">
          <a:xfrm>
            <a:off x="4281673" y="3170947"/>
            <a:ext cx="2872491"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Oval 33"/>
          <p:cNvSpPr/>
          <p:nvPr/>
        </p:nvSpPr>
        <p:spPr>
          <a:xfrm>
            <a:off x="7092280" y="308828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5" name="Rectangle 34"/>
          <p:cNvSpPr/>
          <p:nvPr/>
        </p:nvSpPr>
        <p:spPr bwMode="auto">
          <a:xfrm>
            <a:off x="6478217" y="3091528"/>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schemeClr val="tx1"/>
                </a:solidFill>
                <a:latin typeface="Arial" panose="020B0604020202020204" pitchFamily="34" charset="0"/>
                <a:cs typeface="Arial" panose="020B0604020202020204" pitchFamily="34" charset="0"/>
              </a:rPr>
              <a:t>CSS</a:t>
            </a:r>
            <a:r>
              <a:rPr lang="en-GB" sz="800" dirty="0" smtClean="0">
                <a:solidFill>
                  <a:schemeClr val="tx1"/>
                </a:solidFill>
                <a:latin typeface="Arial" panose="020B0604020202020204" pitchFamily="34" charset="0"/>
                <a:cs typeface="Arial" panose="020B0604020202020204" pitchFamily="34" charset="0"/>
              </a:rPr>
              <a:t>-SM</a:t>
            </a:r>
          </a:p>
        </p:txBody>
      </p:sp>
      <p:cxnSp>
        <p:nvCxnSpPr>
          <p:cNvPr id="36" name="Straight Connector 35"/>
          <p:cNvCxnSpPr>
            <a:stCxn id="9" idx="4"/>
            <a:endCxn id="8" idx="7"/>
          </p:cNvCxnSpPr>
          <p:nvPr/>
        </p:nvCxnSpPr>
        <p:spPr bwMode="auto">
          <a:xfrm flipH="1">
            <a:off x="4083443" y="1701376"/>
            <a:ext cx="1684609" cy="12493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5085169" y="22452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CDM</a:t>
            </a:r>
            <a:endParaRPr lang="en-GB" sz="800" dirty="0" smtClean="0">
              <a:solidFill>
                <a:prstClr val="white"/>
              </a:solidFill>
              <a:latin typeface="Arial" panose="020B0604020202020204" pitchFamily="34" charset="0"/>
              <a:cs typeface="Arial" panose="020B0604020202020204" pitchFamily="34" charset="0"/>
            </a:endParaRPr>
          </a:p>
        </p:txBody>
      </p:sp>
      <p:sp>
        <p:nvSpPr>
          <p:cNvPr id="41" name="Rectangle 40"/>
          <p:cNvSpPr/>
          <p:nvPr/>
        </p:nvSpPr>
        <p:spPr bwMode="auto">
          <a:xfrm>
            <a:off x="5085169" y="20857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ODM</a:t>
            </a:r>
            <a:endParaRPr lang="en-GB" sz="800" dirty="0" smtClean="0">
              <a:solidFill>
                <a:prstClr val="white"/>
              </a:solidFill>
              <a:latin typeface="Arial" panose="020B0604020202020204" pitchFamily="34" charset="0"/>
              <a:cs typeface="Arial" panose="020B0604020202020204" pitchFamily="34" charset="0"/>
            </a:endParaRPr>
          </a:p>
        </p:txBody>
      </p:sp>
      <p:sp>
        <p:nvSpPr>
          <p:cNvPr id="42" name="Rectangle 41"/>
          <p:cNvSpPr/>
          <p:nvPr/>
        </p:nvSpPr>
        <p:spPr bwMode="auto">
          <a:xfrm>
            <a:off x="5085170" y="19262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43" name="Rectangle 42"/>
          <p:cNvSpPr/>
          <p:nvPr/>
        </p:nvSpPr>
        <p:spPr bwMode="auto">
          <a:xfrm>
            <a:off x="4139952" y="2077683"/>
            <a:ext cx="352800"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SMM</a:t>
            </a:r>
            <a:endParaRPr lang="en-GB" sz="800" dirty="0">
              <a:solidFill>
                <a:prstClr val="white"/>
              </a:solidFill>
              <a:latin typeface="Arial" panose="020B0604020202020204" pitchFamily="34" charset="0"/>
              <a:cs typeface="Arial" panose="020B0604020202020204" pitchFamily="34" charset="0"/>
            </a:endParaRPr>
          </a:p>
        </p:txBody>
      </p:sp>
      <p:sp>
        <p:nvSpPr>
          <p:cNvPr id="44" name="Rectangle 43"/>
          <p:cNvSpPr/>
          <p:nvPr/>
        </p:nvSpPr>
        <p:spPr bwMode="auto">
          <a:xfrm>
            <a:off x="3424376" y="2077683"/>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PRM</a:t>
            </a:r>
            <a:endParaRPr lang="en-GB" sz="800" dirty="0">
              <a:solidFill>
                <a:prstClr val="white"/>
              </a:solidFill>
              <a:latin typeface="Arial" panose="020B0604020202020204" pitchFamily="34" charset="0"/>
              <a:cs typeface="Arial" panose="020B0604020202020204" pitchFamily="34" charset="0"/>
            </a:endParaRPr>
          </a:p>
        </p:txBody>
      </p:sp>
      <p:sp>
        <p:nvSpPr>
          <p:cNvPr id="45" name="Rectangle 44"/>
          <p:cNvSpPr/>
          <p:nvPr/>
        </p:nvSpPr>
        <p:spPr bwMode="auto">
          <a:xfrm>
            <a:off x="2708906" y="208574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tx1"/>
                </a:solidFill>
                <a:latin typeface="Arial" panose="020B0604020202020204" pitchFamily="34" charset="0"/>
                <a:cs typeface="Arial" panose="020B0604020202020204" pitchFamily="34" charset="0"/>
              </a:rPr>
              <a:t>OSW</a:t>
            </a:r>
            <a:endParaRPr lang="en-GB" sz="800" dirty="0">
              <a:solidFill>
                <a:schemeClr val="tx1"/>
              </a:solidFill>
              <a:latin typeface="Arial" panose="020B0604020202020204" pitchFamily="34" charset="0"/>
              <a:cs typeface="Arial" panose="020B0604020202020204" pitchFamily="34" charset="0"/>
            </a:endParaRPr>
          </a:p>
        </p:txBody>
      </p:sp>
      <p:cxnSp>
        <p:nvCxnSpPr>
          <p:cNvPr id="47" name="Straight Connector 46"/>
          <p:cNvCxnSpPr>
            <a:stCxn id="8" idx="4"/>
            <a:endCxn id="7" idx="0"/>
          </p:cNvCxnSpPr>
          <p:nvPr/>
        </p:nvCxnSpPr>
        <p:spPr bwMode="auto">
          <a:xfrm>
            <a:off x="3604873" y="3482347"/>
            <a:ext cx="1" cy="6674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a:stCxn id="7" idx="4"/>
            <a:endCxn id="10" idx="0"/>
          </p:cNvCxnSpPr>
          <p:nvPr/>
        </p:nvCxnSpPr>
        <p:spPr bwMode="auto">
          <a:xfrm>
            <a:off x="3604874" y="4772022"/>
            <a:ext cx="0" cy="6270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535812" y="532711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0" name="Rectangle 49"/>
          <p:cNvSpPr/>
          <p:nvPr/>
        </p:nvSpPr>
        <p:spPr bwMode="auto">
          <a:xfrm>
            <a:off x="3432349" y="510140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AUT</a:t>
            </a:r>
            <a:endParaRPr lang="en-GB" sz="800" dirty="0" smtClean="0">
              <a:solidFill>
                <a:prstClr val="white"/>
              </a:solidFill>
              <a:latin typeface="Arial" panose="020B0604020202020204" pitchFamily="34" charset="0"/>
              <a:cs typeface="Arial" panose="020B0604020202020204" pitchFamily="34" charset="0"/>
            </a:endParaRPr>
          </a:p>
        </p:txBody>
      </p:sp>
      <p:sp>
        <p:nvSpPr>
          <p:cNvPr id="51" name="Rectangle 50"/>
          <p:cNvSpPr/>
          <p:nvPr/>
        </p:nvSpPr>
        <p:spPr bwMode="auto">
          <a:xfrm>
            <a:off x="3432349" y="494194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sp>
        <p:nvSpPr>
          <p:cNvPr id="62" name="Rectangle 61"/>
          <p:cNvSpPr/>
          <p:nvPr/>
        </p:nvSpPr>
        <p:spPr bwMode="auto">
          <a:xfrm>
            <a:off x="3424376" y="385114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cxnSp>
        <p:nvCxnSpPr>
          <p:cNvPr id="64" name="Elbow Connector 63"/>
          <p:cNvCxnSpPr>
            <a:stCxn id="7" idx="6"/>
            <a:endCxn id="9" idx="4"/>
          </p:cNvCxnSpPr>
          <p:nvPr/>
        </p:nvCxnSpPr>
        <p:spPr bwMode="auto">
          <a:xfrm flipV="1">
            <a:off x="4281030" y="1701376"/>
            <a:ext cx="1487022" cy="2759558"/>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Rectangle 66"/>
          <p:cNvSpPr/>
          <p:nvPr/>
        </p:nvSpPr>
        <p:spPr bwMode="auto">
          <a:xfrm>
            <a:off x="5085170" y="436202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68" name="Straight Connector 67"/>
          <p:cNvCxnSpPr>
            <a:stCxn id="8" idx="2"/>
            <a:endCxn id="15" idx="6"/>
          </p:cNvCxnSpPr>
          <p:nvPr/>
        </p:nvCxnSpPr>
        <p:spPr bwMode="auto">
          <a:xfrm flipH="1" flipV="1">
            <a:off x="2107888" y="3170635"/>
            <a:ext cx="820185"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Oval 45"/>
          <p:cNvSpPr/>
          <p:nvPr/>
        </p:nvSpPr>
        <p:spPr>
          <a:xfrm>
            <a:off x="3537189" y="407784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55" name="Elbow Connector 54"/>
          <p:cNvCxnSpPr>
            <a:stCxn id="10" idx="6"/>
            <a:endCxn id="9" idx="4"/>
          </p:cNvCxnSpPr>
          <p:nvPr/>
        </p:nvCxnSpPr>
        <p:spPr bwMode="auto">
          <a:xfrm flipV="1">
            <a:off x="4281030" y="1701376"/>
            <a:ext cx="1487022" cy="4008824"/>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5085170" y="5550738"/>
            <a:ext cx="347471"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59" name="Rectangle 58"/>
          <p:cNvSpPr/>
          <p:nvPr/>
        </p:nvSpPr>
        <p:spPr bwMode="auto">
          <a:xfrm>
            <a:off x="5085170" y="57102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SMM</a:t>
            </a:r>
            <a:endParaRPr lang="en-GB" sz="800" dirty="0" smtClean="0">
              <a:solidFill>
                <a:prstClr val="white"/>
              </a:solidFill>
              <a:latin typeface="Arial" panose="020B0604020202020204" pitchFamily="34" charset="0"/>
              <a:cs typeface="Arial" panose="020B0604020202020204" pitchFamily="34" charset="0"/>
            </a:endParaRPr>
          </a:p>
        </p:txBody>
      </p:sp>
      <p:sp>
        <p:nvSpPr>
          <p:cNvPr id="39" name="Oval 38"/>
          <p:cNvSpPr/>
          <p:nvPr/>
        </p:nvSpPr>
        <p:spPr>
          <a:xfrm>
            <a:off x="5696051" y="162880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bwMode="auto">
          <a:xfrm>
            <a:off x="2708906" y="224018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tx1"/>
                </a:solidFill>
                <a:latin typeface="Arial" panose="020B0604020202020204" pitchFamily="34" charset="0"/>
                <a:cs typeface="Arial" panose="020B0604020202020204" pitchFamily="34" charset="0"/>
              </a:rPr>
              <a:t>A</a:t>
            </a:r>
            <a:r>
              <a:rPr lang="en-GB" sz="800" dirty="0" smtClean="0">
                <a:solidFill>
                  <a:schemeClr val="tx1"/>
                </a:solidFill>
                <a:latin typeface="Arial" panose="020B0604020202020204" pitchFamily="34" charset="0"/>
                <a:cs typeface="Arial" panose="020B0604020202020204" pitchFamily="34" charset="0"/>
              </a:rPr>
              <a:t>PD</a:t>
            </a:r>
            <a:endParaRPr lang="en-GB" sz="800" dirty="0">
              <a:solidFill>
                <a:schemeClr val="tx1"/>
              </a:solidFill>
              <a:latin typeface="Arial" panose="020B0604020202020204" pitchFamily="34" charset="0"/>
              <a:cs typeface="Arial" panose="020B0604020202020204" pitchFamily="34" charset="0"/>
            </a:endParaRPr>
          </a:p>
        </p:txBody>
      </p:sp>
      <p:cxnSp>
        <p:nvCxnSpPr>
          <p:cNvPr id="263" name="Straight Connector 262"/>
          <p:cNvCxnSpPr>
            <a:stCxn id="8" idx="3"/>
            <a:endCxn id="7" idx="1"/>
          </p:cNvCxnSpPr>
          <p:nvPr/>
        </p:nvCxnSpPr>
        <p:spPr bwMode="auto">
          <a:xfrm>
            <a:off x="3126303" y="3391140"/>
            <a:ext cx="456" cy="8498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5" name="Rectangle 274"/>
          <p:cNvSpPr/>
          <p:nvPr/>
        </p:nvSpPr>
        <p:spPr bwMode="auto">
          <a:xfrm>
            <a:off x="2956369" y="38590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a:t>
            </a:r>
            <a:r>
              <a:rPr lang="en-GB" sz="800" dirty="0">
                <a:solidFill>
                  <a:prstClr val="white"/>
                </a:solidFill>
                <a:latin typeface="Arial" panose="020B0604020202020204" pitchFamily="34" charset="0"/>
                <a:cs typeface="Arial" panose="020B0604020202020204" pitchFamily="34" charset="0"/>
              </a:rPr>
              <a:t>P</a:t>
            </a:r>
            <a:r>
              <a:rPr lang="en-GB" sz="800" dirty="0" smtClean="0">
                <a:solidFill>
                  <a:prstClr val="white"/>
                </a:solidFill>
                <a:latin typeface="Arial" panose="020B0604020202020204" pitchFamily="34" charset="0"/>
                <a:cs typeface="Arial" panose="020B0604020202020204" pitchFamily="34" charset="0"/>
              </a:rPr>
              <a:t>M</a:t>
            </a:r>
          </a:p>
        </p:txBody>
      </p:sp>
      <p:sp>
        <p:nvSpPr>
          <p:cNvPr id="276" name="Rectangle 275"/>
          <p:cNvSpPr/>
          <p:nvPr/>
        </p:nvSpPr>
        <p:spPr bwMode="auto">
          <a:xfrm>
            <a:off x="3424376"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282" name="Oval 281"/>
          <p:cNvSpPr/>
          <p:nvPr/>
        </p:nvSpPr>
        <p:spPr>
          <a:xfrm>
            <a:off x="2035888"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286" name="Elbow Connector 285"/>
          <p:cNvCxnSpPr>
            <a:stCxn id="10" idx="2"/>
            <a:endCxn id="317" idx="2"/>
          </p:cNvCxnSpPr>
          <p:nvPr/>
        </p:nvCxnSpPr>
        <p:spPr bwMode="auto">
          <a:xfrm rot="10800000" flipH="1">
            <a:off x="2928716" y="3409724"/>
            <a:ext cx="131115" cy="2300477"/>
          </a:xfrm>
          <a:prstGeom prst="bentConnector3">
            <a:avLst>
              <a:gd name="adj1" fmla="val -17435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0" name="Oval 79"/>
          <p:cNvSpPr/>
          <p:nvPr/>
        </p:nvSpPr>
        <p:spPr>
          <a:xfrm>
            <a:off x="2859013"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bwMode="auto">
          <a:xfrm>
            <a:off x="3424376" y="369168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00" name="Rectangle 299"/>
          <p:cNvSpPr/>
          <p:nvPr/>
        </p:nvSpPr>
        <p:spPr bwMode="auto">
          <a:xfrm>
            <a:off x="4139952"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01" name="Rectangle 300"/>
          <p:cNvSpPr/>
          <p:nvPr/>
        </p:nvSpPr>
        <p:spPr bwMode="auto">
          <a:xfrm>
            <a:off x="3424376"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02" name="Rectangle 301"/>
          <p:cNvSpPr/>
          <p:nvPr/>
        </p:nvSpPr>
        <p:spPr bwMode="auto">
          <a:xfrm>
            <a:off x="4139952"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08" name="Rectangle 307"/>
          <p:cNvSpPr/>
          <p:nvPr/>
        </p:nvSpPr>
        <p:spPr bwMode="auto">
          <a:xfrm>
            <a:off x="2363113" y="278092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309" name="Rectangle 308"/>
          <p:cNvSpPr/>
          <p:nvPr/>
        </p:nvSpPr>
        <p:spPr bwMode="auto">
          <a:xfrm>
            <a:off x="2363113" y="29403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10" name="Rectangle 309"/>
          <p:cNvSpPr/>
          <p:nvPr/>
        </p:nvSpPr>
        <p:spPr bwMode="auto">
          <a:xfrm>
            <a:off x="2357980" y="31021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17" name="Oval 316"/>
          <p:cNvSpPr/>
          <p:nvPr/>
        </p:nvSpPr>
        <p:spPr>
          <a:xfrm>
            <a:off x="3059832" y="3337723"/>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21" name="Rectangle 320"/>
          <p:cNvSpPr/>
          <p:nvPr/>
        </p:nvSpPr>
        <p:spPr bwMode="auto">
          <a:xfrm>
            <a:off x="2508087" y="385979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354" name="Elbow Connector 353"/>
          <p:cNvCxnSpPr/>
          <p:nvPr/>
        </p:nvCxnSpPr>
        <p:spPr bwMode="auto">
          <a:xfrm rot="5400000" flipH="1" flipV="1">
            <a:off x="1187624" y="5260866"/>
            <a:ext cx="12700" cy="12700"/>
          </a:xfrm>
          <a:prstGeom prst="bentConnector3">
            <a:avLst>
              <a:gd name="adj1" fmla="val 1800000"/>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6" name="Elbow Connector 375"/>
          <p:cNvCxnSpPr>
            <a:stCxn id="379" idx="0"/>
            <a:endCxn id="8" idx="5"/>
          </p:cNvCxnSpPr>
          <p:nvPr/>
        </p:nvCxnSpPr>
        <p:spPr bwMode="auto">
          <a:xfrm rot="16200000" flipV="1">
            <a:off x="3510489" y="3964094"/>
            <a:ext cx="1545200" cy="399291"/>
          </a:xfrm>
          <a:prstGeom prst="bentConnector3">
            <a:avLst>
              <a:gd name="adj1" fmla="val 9993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9" name="Rectangle 378"/>
          <p:cNvSpPr/>
          <p:nvPr/>
        </p:nvSpPr>
        <p:spPr bwMode="auto">
          <a:xfrm>
            <a:off x="4307271" y="493634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cxnSp>
        <p:nvCxnSpPr>
          <p:cNvPr id="385" name="Elbow Connector 384"/>
          <p:cNvCxnSpPr>
            <a:stCxn id="10" idx="7"/>
            <a:endCxn id="379" idx="2"/>
          </p:cNvCxnSpPr>
          <p:nvPr/>
        </p:nvCxnSpPr>
        <p:spPr bwMode="auto">
          <a:xfrm rot="5400000" flipH="1" flipV="1">
            <a:off x="4085648" y="5093142"/>
            <a:ext cx="394426" cy="399746"/>
          </a:xfrm>
          <a:prstGeom prst="bentConnector3">
            <a:avLst>
              <a:gd name="adj1" fmla="val -71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89" name="Oval 388"/>
          <p:cNvSpPr/>
          <p:nvPr/>
        </p:nvSpPr>
        <p:spPr>
          <a:xfrm>
            <a:off x="4010988" y="541822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6" name="Rectangle 65"/>
          <p:cNvSpPr/>
          <p:nvPr/>
        </p:nvSpPr>
        <p:spPr bwMode="auto">
          <a:xfrm>
            <a:off x="3424376" y="353222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69" name="Straight Connector 68"/>
          <p:cNvCxnSpPr/>
          <p:nvPr/>
        </p:nvCxnSpPr>
        <p:spPr bwMode="auto">
          <a:xfrm>
            <a:off x="3138279" y="4646145"/>
            <a:ext cx="456" cy="8498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0" name="Rectangle 69"/>
          <p:cNvSpPr/>
          <p:nvPr/>
        </p:nvSpPr>
        <p:spPr bwMode="auto">
          <a:xfrm>
            <a:off x="2968345" y="511410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a:t>
            </a:r>
            <a:r>
              <a:rPr lang="en-GB" sz="800" dirty="0">
                <a:solidFill>
                  <a:prstClr val="white"/>
                </a:solidFill>
                <a:latin typeface="Arial" panose="020B0604020202020204" pitchFamily="34" charset="0"/>
                <a:cs typeface="Arial" panose="020B0604020202020204" pitchFamily="34" charset="0"/>
              </a:rPr>
              <a:t>E</a:t>
            </a:r>
            <a:r>
              <a:rPr lang="en-GB" sz="800" dirty="0" smtClean="0">
                <a:solidFill>
                  <a:prstClr val="white"/>
                </a:solidFill>
                <a:latin typeface="Arial" panose="020B0604020202020204" pitchFamily="34" charset="0"/>
                <a:cs typeface="Arial" panose="020B0604020202020204" pitchFamily="34" charset="0"/>
              </a:rPr>
              <a:t>M</a:t>
            </a:r>
          </a:p>
        </p:txBody>
      </p:sp>
      <p:sp>
        <p:nvSpPr>
          <p:cNvPr id="71" name="Oval 70"/>
          <p:cNvSpPr/>
          <p:nvPr/>
        </p:nvSpPr>
        <p:spPr>
          <a:xfrm>
            <a:off x="3071808" y="459272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3" name="Oval 72"/>
          <p:cNvSpPr>
            <a:spLocks noChangeArrowheads="1"/>
          </p:cNvSpPr>
          <p:nvPr/>
        </p:nvSpPr>
        <p:spPr bwMode="auto">
          <a:xfrm>
            <a:off x="755576" y="196578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 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74" name="Straight Connector 73"/>
          <p:cNvCxnSpPr>
            <a:stCxn id="73" idx="6"/>
            <a:endCxn id="8" idx="0"/>
          </p:cNvCxnSpPr>
          <p:nvPr/>
        </p:nvCxnSpPr>
        <p:spPr bwMode="auto">
          <a:xfrm>
            <a:off x="2107889" y="2276872"/>
            <a:ext cx="1496984" cy="58267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Oval 26"/>
          <p:cNvSpPr/>
          <p:nvPr/>
        </p:nvSpPr>
        <p:spPr>
          <a:xfrm>
            <a:off x="3537189" y="278092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bwMode="auto">
          <a:xfrm>
            <a:off x="2199031" y="222217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2" name="Rectangle 81"/>
          <p:cNvSpPr/>
          <p:nvPr/>
        </p:nvSpPr>
        <p:spPr bwMode="auto">
          <a:xfrm>
            <a:off x="2199031" y="238163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8" name="Oval 17"/>
          <p:cNvSpPr/>
          <p:nvPr/>
        </p:nvSpPr>
        <p:spPr bwMode="auto">
          <a:xfrm>
            <a:off x="2636906" y="4401124"/>
            <a:ext cx="144000" cy="144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76" name="Straight Connector 75"/>
          <p:cNvCxnSpPr>
            <a:stCxn id="12" idx="2"/>
            <a:endCxn id="15" idx="2"/>
          </p:cNvCxnSpPr>
          <p:nvPr/>
        </p:nvCxnSpPr>
        <p:spPr bwMode="auto">
          <a:xfrm rot="10800000" flipV="1">
            <a:off x="755576" y="1389719"/>
            <a:ext cx="1" cy="1780915"/>
          </a:xfrm>
          <a:prstGeom prst="bentConnector3">
            <a:avLst>
              <a:gd name="adj1" fmla="val 2286010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75"/>
          <p:cNvCxnSpPr>
            <a:stCxn id="12" idx="2"/>
            <a:endCxn id="7" idx="2"/>
          </p:cNvCxnSpPr>
          <p:nvPr/>
        </p:nvCxnSpPr>
        <p:spPr bwMode="auto">
          <a:xfrm rot="10800000" flipH="1" flipV="1">
            <a:off x="755575" y="1389720"/>
            <a:ext cx="2173141" cy="3071214"/>
          </a:xfrm>
          <a:prstGeom prst="bentConnector3">
            <a:avLst>
              <a:gd name="adj1" fmla="val -1051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698717" y="1318288"/>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bwMode="auto">
          <a:xfrm>
            <a:off x="347791" y="163373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35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3" name="Straight Connector 222"/>
          <p:cNvCxnSpPr>
            <a:endCxn id="41" idx="0"/>
          </p:cNvCxnSpPr>
          <p:nvPr/>
        </p:nvCxnSpPr>
        <p:spPr bwMode="auto">
          <a:xfrm>
            <a:off x="8312914" y="2550112"/>
            <a:ext cx="11422" cy="288500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6" name="Rectangle 255"/>
          <p:cNvSpPr/>
          <p:nvPr/>
        </p:nvSpPr>
        <p:spPr bwMode="auto">
          <a:xfrm>
            <a:off x="7624715" y="489395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CC00CC"/>
                </a:solidFill>
                <a:latin typeface="Arial" panose="020B0604020202020204" pitchFamily="34" charset="0"/>
                <a:cs typeface="Arial" panose="020B0604020202020204" pitchFamily="34" charset="0"/>
              </a:rPr>
              <a:t>PRM</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218" name="Straight Connector 217"/>
          <p:cNvCxnSpPr/>
          <p:nvPr/>
        </p:nvCxnSpPr>
        <p:spPr bwMode="auto">
          <a:xfrm>
            <a:off x="5169213" y="2565319"/>
            <a:ext cx="0" cy="2869797"/>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Mission Planning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413887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78755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63724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9315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sp>
        <p:nvSpPr>
          <p:cNvPr id="13" name="Rectangle 12"/>
          <p:cNvSpPr/>
          <p:nvPr/>
        </p:nvSpPr>
        <p:spPr bwMode="auto">
          <a:xfrm>
            <a:off x="188626" y="405914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CFG</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PLN</a:t>
            </a:r>
          </a:p>
        </p:txBody>
      </p:sp>
      <p:sp>
        <p:nvSpPr>
          <p:cNvPr id="17" name="Rectangle 16"/>
          <p:cNvSpPr/>
          <p:nvPr/>
        </p:nvSpPr>
        <p:spPr bwMode="auto">
          <a:xfrm>
            <a:off x="188626" y="28045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PPM</a:t>
            </a:r>
            <a:endParaRPr lang="en-GB" sz="8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bwMode="auto">
          <a:xfrm>
            <a:off x="188626" y="296397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PEM</a:t>
            </a:r>
            <a:endParaRPr lang="en-GB" sz="8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bwMode="auto">
          <a:xfrm>
            <a:off x="188626" y="36923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85183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2319587"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sp>
        <p:nvSpPr>
          <p:cNvPr id="40" name="Oval 39"/>
          <p:cNvSpPr>
            <a:spLocks noChangeArrowheads="1"/>
          </p:cNvSpPr>
          <p:nvPr/>
        </p:nvSpPr>
        <p:spPr bwMode="auto">
          <a:xfrm>
            <a:off x="6156176"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7929" y="541547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3" name="Oval 42"/>
          <p:cNvSpPr>
            <a:spLocks noChangeArrowheads="1"/>
          </p:cNvSpPr>
          <p:nvPr/>
        </p:nvSpPr>
        <p:spPr bwMode="auto">
          <a:xfrm>
            <a:off x="3152005" y="5422884"/>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cxnSp>
        <p:nvCxnSpPr>
          <p:cNvPr id="57" name="Straight Connector 56"/>
          <p:cNvCxnSpPr/>
          <p:nvPr/>
        </p:nvCxnSpPr>
        <p:spPr bwMode="auto">
          <a:xfrm flipH="1">
            <a:off x="108492" y="469276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613032"/>
            <a:ext cx="444393"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V="1">
            <a:off x="2995744" y="1746920"/>
            <a:ext cx="0" cy="810600"/>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5" name="Rectangle 104"/>
          <p:cNvSpPr/>
          <p:nvPr/>
        </p:nvSpPr>
        <p:spPr bwMode="auto">
          <a:xfrm rot="5400000">
            <a:off x="2820280"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 name="Oval 8"/>
          <p:cNvSpPr>
            <a:spLocks noChangeArrowheads="1"/>
          </p:cNvSpPr>
          <p:nvPr/>
        </p:nvSpPr>
        <p:spPr bwMode="auto">
          <a:xfrm>
            <a:off x="5415931"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Execution</a:t>
            </a:r>
          </a:p>
        </p:txBody>
      </p:sp>
      <p:sp>
        <p:nvSpPr>
          <p:cNvPr id="123" name="Rectangle 122"/>
          <p:cNvSpPr/>
          <p:nvPr/>
        </p:nvSpPr>
        <p:spPr bwMode="auto">
          <a:xfrm>
            <a:off x="188625" y="353291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2" name="Oval 131"/>
          <p:cNvSpPr>
            <a:spLocks noChangeArrowheads="1"/>
          </p:cNvSpPr>
          <p:nvPr/>
        </p:nvSpPr>
        <p:spPr bwMode="auto">
          <a:xfrm>
            <a:off x="4664738" y="5427315"/>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427315"/>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433272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425299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48905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40932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2331833" y="4332723"/>
            <a:ext cx="0" cy="109459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8" y="4475743"/>
            <a:ext cx="1131" cy="95157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500089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997575"/>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9" name="Straight Connector 198"/>
          <p:cNvCxnSpPr/>
          <p:nvPr/>
        </p:nvCxnSpPr>
        <p:spPr bwMode="auto">
          <a:xfrm flipV="1">
            <a:off x="5897907" y="1746921"/>
            <a:ext cx="8546" cy="2742136"/>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897907" y="1746921"/>
            <a:ext cx="8546" cy="258990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5169213" y="1815828"/>
            <a:ext cx="723864"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br>
              <a:rPr lang="en-GB" sz="600" dirty="0">
                <a:solidFill>
                  <a:srgbClr val="FF0000"/>
                </a:solidFill>
                <a:latin typeface="Arial" panose="020B0604020202020204" pitchFamily="34" charset="0"/>
                <a:cs typeface="Arial" panose="020B0604020202020204" pitchFamily="34" charset="0"/>
              </a:rPr>
            </a:b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EVM</a:t>
            </a:r>
          </a:p>
          <a:p>
            <a:pPr algn="r"/>
            <a:r>
              <a:rPr lang="en-GB" sz="600" dirty="0">
                <a:solidFill>
                  <a:srgbClr val="008000"/>
                </a:solidFill>
                <a:latin typeface="Arial" panose="020B0604020202020204" pitchFamily="34" charset="0"/>
                <a:cs typeface="Arial" panose="020B0604020202020204" pitchFamily="34" charset="0"/>
              </a:rPr>
              <a:t>CAR </a:t>
            </a:r>
            <a:r>
              <a:rPr lang="en-GB" sz="600" dirty="0" smtClean="0">
                <a:solidFill>
                  <a:srgbClr val="008000"/>
                </a:solidFill>
                <a:latin typeface="Arial" panose="020B0604020202020204" pitchFamily="34" charset="0"/>
                <a:cs typeface="Arial" panose="020B0604020202020204" pitchFamily="34" charset="0"/>
              </a:rPr>
              <a:t>[</a:t>
            </a:r>
            <a:r>
              <a:rPr lang="en-GB" sz="600" dirty="0" smtClean="0">
                <a:solidFill>
                  <a:schemeClr val="accent1"/>
                </a:solidFill>
                <a:latin typeface="Arial" panose="020B0604020202020204" pitchFamily="34" charset="0"/>
                <a:cs typeface="Arial" panose="020B0604020202020204" pitchFamily="34" charset="0"/>
              </a:rPr>
              <a:t>PEM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algn="r"/>
            <a:r>
              <a:rPr lang="en-GB" sz="600" dirty="0">
                <a:solidFill>
                  <a:srgbClr val="008000"/>
                </a:solidFill>
                <a:latin typeface="Arial" panose="020B0604020202020204" pitchFamily="34" charset="0"/>
                <a:cs typeface="Arial" panose="020B0604020202020204" pitchFamily="34" charset="0"/>
              </a:rPr>
              <a:t>FTM </a:t>
            </a:r>
            <a:r>
              <a:rPr lang="en-GB" sz="600" dirty="0" smtClean="0">
                <a:solidFill>
                  <a:srgbClr val="008000"/>
                </a:solidFill>
                <a:latin typeface="Arial" panose="020B0604020202020204" pitchFamily="34" charset="0"/>
                <a:cs typeface="Arial" panose="020B0604020202020204" pitchFamily="34" charset="0"/>
              </a:rPr>
              <a:t>[</a:t>
            </a:r>
            <a:r>
              <a:rPr lang="en-GB" sz="600" dirty="0" smtClean="0">
                <a:solidFill>
                  <a:schemeClr val="accent1"/>
                </a:solidFill>
                <a:latin typeface="Arial" panose="020B0604020202020204" pitchFamily="34" charset="0"/>
                <a:cs typeface="Arial" panose="020B0604020202020204" pitchFamily="34" charset="0"/>
              </a:rPr>
              <a:t>PEM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a:endCxn id="132" idx="0"/>
          </p:cNvCxnSpPr>
          <p:nvPr/>
        </p:nvCxnSpPr>
        <p:spPr bwMode="auto">
          <a:xfrm>
            <a:off x="5340895" y="3637248"/>
            <a:ext cx="0" cy="179006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00381" y="3787551"/>
            <a:ext cx="0" cy="1647565"/>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24918"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165431"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57520"/>
            <a:ext cx="0" cy="264978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40075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903771"/>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PEM</a:t>
            </a:r>
            <a:endParaRPr lang="en-GB" sz="600" dirty="0">
              <a:solidFill>
                <a:schemeClr val="accent1"/>
              </a:solidFill>
              <a:latin typeface="Arial" panose="020B0604020202020204" pitchFamily="34" charset="0"/>
              <a:cs typeface="Arial" panose="020B0604020202020204" pitchFamily="34" charset="0"/>
            </a:endParaRPr>
          </a:p>
        </p:txBody>
      </p:sp>
      <p:cxnSp>
        <p:nvCxnSpPr>
          <p:cNvPr id="224" name="Straight Connector 223"/>
          <p:cNvCxnSpPr>
            <a:endCxn id="40" idx="0"/>
          </p:cNvCxnSpPr>
          <p:nvPr/>
        </p:nvCxnSpPr>
        <p:spPr bwMode="auto">
          <a:xfrm>
            <a:off x="6832333" y="4692763"/>
            <a:ext cx="0" cy="742353"/>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81119" y="4988825"/>
            <a:ext cx="50242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3" name="Straight Connector 102"/>
          <p:cNvCxnSpPr/>
          <p:nvPr/>
        </p:nvCxnSpPr>
        <p:spPr bwMode="auto">
          <a:xfrm flipV="1">
            <a:off x="3189361" y="1746920"/>
            <a:ext cx="0" cy="97041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4" name="Straight Connector 103"/>
          <p:cNvCxnSpPr/>
          <p:nvPr/>
        </p:nvCxnSpPr>
        <p:spPr bwMode="auto">
          <a:xfrm flipV="1">
            <a:off x="3378035" y="1746920"/>
            <a:ext cx="0" cy="113732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6" name="Rectangle 105"/>
          <p:cNvSpPr/>
          <p:nvPr/>
        </p:nvSpPr>
        <p:spPr bwMode="auto">
          <a:xfrm rot="5400000">
            <a:off x="3020661"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7" name="Rectangle 106"/>
          <p:cNvSpPr/>
          <p:nvPr/>
        </p:nvSpPr>
        <p:spPr bwMode="auto">
          <a:xfrm rot="5400000">
            <a:off x="3216128"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0" name="Straight Connector 109"/>
          <p:cNvCxnSpPr/>
          <p:nvPr/>
        </p:nvCxnSpPr>
        <p:spPr bwMode="auto">
          <a:xfrm flipH="1">
            <a:off x="107504" y="325260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2" name="Straight Connector 111"/>
          <p:cNvCxnSpPr/>
          <p:nvPr/>
        </p:nvCxnSpPr>
        <p:spPr bwMode="auto">
          <a:xfrm flipH="1">
            <a:off x="108492" y="340272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3" name="Rectangle 112"/>
          <p:cNvSpPr/>
          <p:nvPr/>
        </p:nvSpPr>
        <p:spPr bwMode="auto">
          <a:xfrm>
            <a:off x="188626" y="317287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15" name="Rectangle 114"/>
          <p:cNvSpPr/>
          <p:nvPr/>
        </p:nvSpPr>
        <p:spPr bwMode="auto">
          <a:xfrm>
            <a:off x="188626" y="333233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AUT</a:t>
            </a:r>
          </a:p>
        </p:txBody>
      </p:sp>
      <p:sp>
        <p:nvSpPr>
          <p:cNvPr id="179" name="Rectangle 178"/>
          <p:cNvSpPr/>
          <p:nvPr/>
        </p:nvSpPr>
        <p:spPr bwMode="auto">
          <a:xfrm>
            <a:off x="2159732" y="1813884"/>
            <a:ext cx="632017" cy="682682"/>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PRQ/PLN/PEM</a:t>
            </a:r>
            <a:endParaRPr lang="en-GB" sz="600" dirty="0">
              <a:solidFill>
                <a:schemeClr val="accent1"/>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CDM</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0070C0"/>
                </a:solidFill>
                <a:latin typeface="Arial" panose="020B0604020202020204" pitchFamily="34" charset="0"/>
                <a:cs typeface="Arial" panose="020B0604020202020204" pitchFamily="34" charset="0"/>
              </a:rPr>
              <a:t>PRQ/PLN</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lang="en-GB" sz="600" dirty="0">
                <a:solidFill>
                  <a:srgbClr val="0070C0"/>
                </a:solidFill>
                <a:latin typeface="Arial" panose="020B0604020202020204" pitchFamily="34" charset="0"/>
                <a:cs typeface="Arial" panose="020B0604020202020204" pitchFamily="34" charset="0"/>
              </a:rPr>
              <a:t>PLN</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bg1">
                    <a:lumMod val="50000"/>
                  </a:schemeClr>
                </a:solidFill>
                <a:latin typeface="Arial" panose="020B0604020202020204" pitchFamily="34" charset="0"/>
                <a:cs typeface="Arial" panose="020B0604020202020204" pitchFamily="34" charset="0"/>
              </a:rPr>
              <a:t>CSS-SM</a:t>
            </a:r>
            <a:endParaRPr kumimoji="0" lang="en-GB" sz="600" b="1"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cxnSp>
        <p:nvCxnSpPr>
          <p:cNvPr id="139" name="Straight Connector 138"/>
          <p:cNvCxnSpPr/>
          <p:nvPr/>
        </p:nvCxnSpPr>
        <p:spPr bwMode="auto">
          <a:xfrm flipH="1" flipV="1">
            <a:off x="2801846" y="1846463"/>
            <a:ext cx="5958" cy="2837463"/>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2799602" y="1857962"/>
            <a:ext cx="8202" cy="263109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5" name="Straight Connector 184"/>
          <p:cNvCxnSpPr/>
          <p:nvPr/>
        </p:nvCxnSpPr>
        <p:spPr bwMode="auto">
          <a:xfrm flipV="1">
            <a:off x="2807804" y="1846462"/>
            <a:ext cx="0" cy="248626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7" name="Straight Connector 206"/>
          <p:cNvCxnSpPr/>
          <p:nvPr/>
        </p:nvCxnSpPr>
        <p:spPr bwMode="auto">
          <a:xfrm flipH="1" flipV="1">
            <a:off x="2807803" y="1746920"/>
            <a:ext cx="1" cy="21846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4" name="Straight Connector 123"/>
          <p:cNvCxnSpPr/>
          <p:nvPr/>
        </p:nvCxnSpPr>
        <p:spPr bwMode="auto">
          <a:xfrm flipV="1">
            <a:off x="2799602"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2801845" y="1746920"/>
            <a:ext cx="5959" cy="189032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V="1">
            <a:off x="2801845" y="1746920"/>
            <a:ext cx="5959" cy="1496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9" name="Straight Connector 148"/>
          <p:cNvCxnSpPr/>
          <p:nvPr/>
        </p:nvCxnSpPr>
        <p:spPr bwMode="auto">
          <a:xfrm flipH="1" flipV="1">
            <a:off x="2797359" y="1746920"/>
            <a:ext cx="10445" cy="1296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a:endCxn id="42" idx="0"/>
          </p:cNvCxnSpPr>
          <p:nvPr/>
        </p:nvCxnSpPr>
        <p:spPr bwMode="auto">
          <a:xfrm>
            <a:off x="854086" y="3252603"/>
            <a:ext cx="0" cy="2162873"/>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1043608" y="3412065"/>
            <a:ext cx="0" cy="2003411"/>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rot="5400000">
            <a:off x="678623"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3" name="Rectangle 172"/>
          <p:cNvSpPr/>
          <p:nvPr/>
        </p:nvSpPr>
        <p:spPr bwMode="auto">
          <a:xfrm rot="5400000">
            <a:off x="868145"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0" name="Straight Connector 189"/>
          <p:cNvCxnSpPr/>
          <p:nvPr/>
        </p:nvCxnSpPr>
        <p:spPr bwMode="auto">
          <a:xfrm>
            <a:off x="5659843" y="3931567"/>
            <a:ext cx="0" cy="150354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1" name="Rectangle 190"/>
          <p:cNvSpPr/>
          <p:nvPr/>
        </p:nvSpPr>
        <p:spPr bwMode="auto">
          <a:xfrm rot="5400000">
            <a:off x="5484380"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endCxn id="43" idx="0"/>
          </p:cNvCxnSpPr>
          <p:nvPr/>
        </p:nvCxnSpPr>
        <p:spPr bwMode="auto">
          <a:xfrm>
            <a:off x="3828162" y="2557520"/>
            <a:ext cx="0" cy="286536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3" name="Rectangle 202"/>
          <p:cNvSpPr/>
          <p:nvPr/>
        </p:nvSpPr>
        <p:spPr bwMode="auto">
          <a:xfrm>
            <a:off x="3152005" y="4911881"/>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FF9900"/>
                </a:solidFill>
                <a:latin typeface="Arial" panose="020B0604020202020204" pitchFamily="34" charset="0"/>
                <a:cs typeface="Arial" panose="020B0604020202020204" pitchFamily="34" charset="0"/>
              </a:rPr>
              <a:t>OSW/APD</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chemeClr val="accent1"/>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chemeClr val="accent1"/>
              </a:solidFill>
              <a:latin typeface="Arial" panose="020B0604020202020204" pitchFamily="34" charset="0"/>
              <a:cs typeface="Arial" panose="020B0604020202020204" pitchFamily="34" charset="0"/>
            </a:endParaRPr>
          </a:p>
        </p:txBody>
      </p:sp>
      <p:cxnSp>
        <p:nvCxnSpPr>
          <p:cNvPr id="206" name="Straight Connector 205"/>
          <p:cNvCxnSpPr/>
          <p:nvPr/>
        </p:nvCxnSpPr>
        <p:spPr bwMode="auto">
          <a:xfrm flipV="1">
            <a:off x="5902180"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4" name="Straight Connector 143"/>
          <p:cNvCxnSpPr/>
          <p:nvPr/>
        </p:nvCxnSpPr>
        <p:spPr bwMode="auto">
          <a:xfrm flipV="1">
            <a:off x="5897907" y="1746920"/>
            <a:ext cx="8546" cy="166514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6" name="Straight Connector 145"/>
          <p:cNvCxnSpPr/>
          <p:nvPr/>
        </p:nvCxnSpPr>
        <p:spPr bwMode="auto">
          <a:xfrm flipV="1">
            <a:off x="5900150" y="1746920"/>
            <a:ext cx="6303" cy="150568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V="1">
            <a:off x="5906453" y="1746920"/>
            <a:ext cx="0" cy="114209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3" name="Straight Connector 142"/>
          <p:cNvCxnSpPr/>
          <p:nvPr/>
        </p:nvCxnSpPr>
        <p:spPr bwMode="auto">
          <a:xfrm flipH="1" flipV="1">
            <a:off x="5897907" y="1746920"/>
            <a:ext cx="8546" cy="977862"/>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Elbow Connector 212"/>
          <p:cNvCxnSpPr>
            <a:endCxn id="34" idx="2"/>
          </p:cNvCxnSpPr>
          <p:nvPr/>
        </p:nvCxnSpPr>
        <p:spPr bwMode="auto">
          <a:xfrm rot="5400000" flipH="1" flipV="1">
            <a:off x="1343156" y="1748352"/>
            <a:ext cx="1288950" cy="663911"/>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5" name="Elbow Connector 214"/>
          <p:cNvCxnSpPr>
            <a:endCxn id="34" idx="2"/>
          </p:cNvCxnSpPr>
          <p:nvPr/>
        </p:nvCxnSpPr>
        <p:spPr bwMode="auto">
          <a:xfrm rot="5400000" flipH="1" flipV="1">
            <a:off x="1263427" y="1828084"/>
            <a:ext cx="1448411" cy="663909"/>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Rectangle 216"/>
          <p:cNvSpPr/>
          <p:nvPr/>
        </p:nvSpPr>
        <p:spPr bwMode="auto">
          <a:xfrm>
            <a:off x="629272" y="1622589"/>
            <a:ext cx="1026403"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Hierarchical Planning:</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sp>
        <p:nvSpPr>
          <p:cNvPr id="222" name="Rectangle 221"/>
          <p:cNvSpPr/>
          <p:nvPr/>
        </p:nvSpPr>
        <p:spPr bwMode="auto">
          <a:xfrm>
            <a:off x="4485607" y="490341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CC00CC"/>
                </a:solidFill>
                <a:latin typeface="Arial" panose="020B0604020202020204" pitchFamily="34" charset="0"/>
                <a:cs typeface="Arial" panose="020B0604020202020204" pitchFamily="34" charset="0"/>
              </a:rPr>
              <a:t>SMM</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228" name="Straight Connector 227"/>
          <p:cNvCxnSpPr>
            <a:endCxn id="41" idx="0"/>
          </p:cNvCxnSpPr>
          <p:nvPr/>
        </p:nvCxnSpPr>
        <p:spPr bwMode="auto">
          <a:xfrm>
            <a:off x="8312914" y="2724782"/>
            <a:ext cx="11422" cy="271033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7" name="Straight Connector 256"/>
          <p:cNvCxnSpPr>
            <a:endCxn id="41" idx="0"/>
          </p:cNvCxnSpPr>
          <p:nvPr/>
        </p:nvCxnSpPr>
        <p:spPr bwMode="auto">
          <a:xfrm>
            <a:off x="8312914" y="2884243"/>
            <a:ext cx="11422"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Elbow Connector 87"/>
          <p:cNvCxnSpPr>
            <a:endCxn id="34" idx="2"/>
          </p:cNvCxnSpPr>
          <p:nvPr/>
        </p:nvCxnSpPr>
        <p:spPr bwMode="auto">
          <a:xfrm rot="5400000" flipH="1" flipV="1">
            <a:off x="1430492" y="1661017"/>
            <a:ext cx="1114280" cy="663910"/>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5" name="Straight Connector 264"/>
          <p:cNvCxnSpPr/>
          <p:nvPr/>
        </p:nvCxnSpPr>
        <p:spPr bwMode="auto">
          <a:xfrm>
            <a:off x="5169213" y="2716981"/>
            <a:ext cx="11422" cy="2718135"/>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6" name="Straight Connector 265"/>
          <p:cNvCxnSpPr/>
          <p:nvPr/>
        </p:nvCxnSpPr>
        <p:spPr bwMode="auto">
          <a:xfrm>
            <a:off x="5169213" y="2884243"/>
            <a:ext cx="0"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0" name="Straight Connector 269"/>
          <p:cNvCxnSpPr/>
          <p:nvPr/>
        </p:nvCxnSpPr>
        <p:spPr bwMode="auto">
          <a:xfrm>
            <a:off x="1259632" y="2876442"/>
            <a:ext cx="0" cy="2604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2" name="Rectangle 271"/>
          <p:cNvSpPr/>
          <p:nvPr/>
        </p:nvSpPr>
        <p:spPr bwMode="auto">
          <a:xfrm>
            <a:off x="1259632" y="4903414"/>
            <a:ext cx="673167"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PEM</a:t>
            </a:r>
          </a:p>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100" name="Straight Connector 99"/>
          <p:cNvCxnSpPr/>
          <p:nvPr/>
        </p:nvCxnSpPr>
        <p:spPr bwMode="auto">
          <a:xfrm flipV="1">
            <a:off x="6082129" y="1746920"/>
            <a:ext cx="0" cy="810600"/>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1" name="Rectangle 100"/>
          <p:cNvSpPr/>
          <p:nvPr/>
        </p:nvSpPr>
        <p:spPr bwMode="auto">
          <a:xfrm rot="5400000">
            <a:off x="5906665"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2" name="Straight Connector 101"/>
          <p:cNvCxnSpPr/>
          <p:nvPr/>
        </p:nvCxnSpPr>
        <p:spPr bwMode="auto">
          <a:xfrm flipV="1">
            <a:off x="6275746" y="1746920"/>
            <a:ext cx="0" cy="97041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8" name="Rectangle 107"/>
          <p:cNvSpPr/>
          <p:nvPr/>
        </p:nvSpPr>
        <p:spPr bwMode="auto">
          <a:xfrm rot="5400000">
            <a:off x="6107046"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6" name="Straight Connector 115"/>
          <p:cNvCxnSpPr/>
          <p:nvPr/>
        </p:nvCxnSpPr>
        <p:spPr bwMode="auto">
          <a:xfrm flipH="1" flipV="1">
            <a:off x="6487937" y="1746920"/>
            <a:ext cx="1129" cy="1287446"/>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6312472" y="201924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PEM</a:t>
            </a:r>
            <a:endParaRPr lang="en-GB" sz="800" dirty="0">
              <a:solidFill>
                <a:schemeClr val="bg1"/>
              </a:solidFill>
              <a:latin typeface="Arial" panose="020B0604020202020204" pitchFamily="34" charset="0"/>
              <a:cs typeface="Arial" panose="020B0604020202020204" pitchFamily="34" charset="0"/>
            </a:endParaRPr>
          </a:p>
        </p:txBody>
      </p:sp>
      <p:cxnSp>
        <p:nvCxnSpPr>
          <p:cNvPr id="109" name="Straight Connector 108"/>
          <p:cNvCxnSpPr/>
          <p:nvPr/>
        </p:nvCxnSpPr>
        <p:spPr bwMode="auto">
          <a:xfrm flipV="1">
            <a:off x="2807804" y="1746922"/>
            <a:ext cx="0" cy="80319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flipV="1">
            <a:off x="2807804" y="1746923"/>
            <a:ext cx="0" cy="97786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1259632" y="3030330"/>
            <a:ext cx="0" cy="245089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361890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55776" y="1891194"/>
            <a:ext cx="4032448" cy="3283379"/>
          </a:xfrm>
          <a:prstGeom prst="roundRect">
            <a:avLst>
              <a:gd name="adj" fmla="val 7006"/>
            </a:avLst>
          </a:prstGeom>
          <a:solidFill>
            <a:schemeClr val="tx2">
              <a:lumMod val="40000"/>
              <a:lumOff val="60000"/>
            </a:schemeClr>
          </a:solidFill>
          <a:ln w="9525">
            <a:solidFill>
              <a:schemeClr val="tx1"/>
            </a:solidFill>
            <a:round/>
            <a:headEnd/>
            <a:tailEnd/>
          </a:ln>
          <a:extLst/>
        </p:spPr>
        <p:txBody>
          <a:bodyPr lIns="0" tIns="18000" rIns="0" anchor="t"/>
          <a:lstStyle/>
          <a:p>
            <a:pPr algn="ctr"/>
            <a:r>
              <a:rPr kumimoji="1" lang="en-GB"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GB"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Hierarchical and Distributed Planning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pPr/>
              <a:t>09/05/2017</a:t>
            </a:fld>
            <a:endParaRPr lang="en-GB" dirty="0"/>
          </a:p>
        </p:txBody>
      </p:sp>
      <p:sp>
        <p:nvSpPr>
          <p:cNvPr id="8" name="Rectangle 7"/>
          <p:cNvSpPr/>
          <p:nvPr/>
        </p:nvSpPr>
        <p:spPr bwMode="auto">
          <a:xfrm>
            <a:off x="4395628" y="8367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11" name="Rectangle 10"/>
          <p:cNvSpPr/>
          <p:nvPr/>
        </p:nvSpPr>
        <p:spPr bwMode="auto">
          <a:xfrm>
            <a:off x="5076056" y="14788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CDM</a:t>
            </a:r>
            <a:endParaRPr lang="en-GB" sz="800" dirty="0" smtClean="0">
              <a:solidFill>
                <a:prstClr val="white"/>
              </a:solidFill>
              <a:latin typeface="Arial" panose="020B0604020202020204" pitchFamily="34" charset="0"/>
              <a:cs typeface="Arial" panose="020B0604020202020204" pitchFamily="34" charset="0"/>
            </a:endParaRPr>
          </a:p>
        </p:txBody>
      </p:sp>
      <p:sp>
        <p:nvSpPr>
          <p:cNvPr id="12" name="Rectangle 11"/>
          <p:cNvSpPr/>
          <p:nvPr/>
        </p:nvSpPr>
        <p:spPr bwMode="auto">
          <a:xfrm>
            <a:off x="5076056" y="131937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ODM</a:t>
            </a:r>
            <a:endParaRPr lang="en-GB" sz="800" dirty="0" smtClean="0">
              <a:solidFill>
                <a:prstClr val="white"/>
              </a:solidFill>
              <a:latin typeface="Arial" panose="020B0604020202020204" pitchFamily="34" charset="0"/>
              <a:cs typeface="Arial" panose="020B0604020202020204" pitchFamily="34" charset="0"/>
            </a:endParaRPr>
          </a:p>
        </p:txBody>
      </p:sp>
      <p:sp>
        <p:nvSpPr>
          <p:cNvPr id="13" name="Rectangle 12"/>
          <p:cNvSpPr/>
          <p:nvPr/>
        </p:nvSpPr>
        <p:spPr bwMode="auto">
          <a:xfrm>
            <a:off x="5076057" y="11599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14" name="Rectangle 13"/>
          <p:cNvSpPr/>
          <p:nvPr/>
        </p:nvSpPr>
        <p:spPr bwMode="auto">
          <a:xfrm>
            <a:off x="4395628" y="1478841"/>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SMM</a:t>
            </a:r>
            <a:endParaRPr lang="en-GB" sz="800"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bwMode="auto">
          <a:xfrm>
            <a:off x="4395628" y="1319379"/>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PRM</a:t>
            </a:r>
            <a:endParaRPr lang="en-GB" sz="800" dirty="0">
              <a:solidFill>
                <a:prstClr val="white"/>
              </a:solidFill>
              <a:latin typeface="Arial" panose="020B0604020202020204" pitchFamily="34" charset="0"/>
              <a:cs typeface="Arial" panose="020B0604020202020204" pitchFamily="34" charset="0"/>
            </a:endParaRPr>
          </a:p>
        </p:txBody>
      </p:sp>
      <p:sp>
        <p:nvSpPr>
          <p:cNvPr id="16" name="Rectangle 15"/>
          <p:cNvSpPr/>
          <p:nvPr/>
        </p:nvSpPr>
        <p:spPr bwMode="auto">
          <a:xfrm>
            <a:off x="4395628" y="1005481"/>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OSW</a:t>
            </a:r>
            <a:endParaRPr lang="en-GB" sz="800" dirty="0">
              <a:solidFill>
                <a:prstClr val="white"/>
              </a:solidFill>
              <a:latin typeface="Arial" panose="020B0604020202020204" pitchFamily="34" charset="0"/>
              <a:cs typeface="Arial" panose="020B0604020202020204" pitchFamily="34" charset="0"/>
            </a:endParaRPr>
          </a:p>
        </p:txBody>
      </p:sp>
      <p:sp>
        <p:nvSpPr>
          <p:cNvPr id="17" name="Rectangle 16"/>
          <p:cNvSpPr/>
          <p:nvPr/>
        </p:nvSpPr>
        <p:spPr bwMode="auto">
          <a:xfrm>
            <a:off x="4395628" y="1159917"/>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prstClr val="white"/>
                </a:solidFill>
                <a:latin typeface="Arial" panose="020B0604020202020204" pitchFamily="34" charset="0"/>
                <a:cs typeface="Arial" panose="020B0604020202020204" pitchFamily="34" charset="0"/>
              </a:rPr>
              <a:t>A</a:t>
            </a:r>
            <a:r>
              <a:rPr lang="en-GB" sz="800" dirty="0" smtClean="0">
                <a:solidFill>
                  <a:prstClr val="white"/>
                </a:solidFill>
                <a:latin typeface="Arial" panose="020B0604020202020204" pitchFamily="34" charset="0"/>
                <a:cs typeface="Arial" panose="020B0604020202020204" pitchFamily="34" charset="0"/>
              </a:rPr>
              <a:t>PD</a:t>
            </a:r>
            <a:endParaRPr lang="en-GB" sz="800" dirty="0">
              <a:solidFill>
                <a:prstClr val="white"/>
              </a:solidFill>
              <a:latin typeface="Arial" panose="020B0604020202020204" pitchFamily="34" charset="0"/>
              <a:cs typeface="Arial" panose="020B0604020202020204" pitchFamily="34" charset="0"/>
            </a:endParaRPr>
          </a:p>
        </p:txBody>
      </p:sp>
      <p:sp>
        <p:nvSpPr>
          <p:cNvPr id="20" name="Rectangle 19"/>
          <p:cNvSpPr/>
          <p:nvPr/>
        </p:nvSpPr>
        <p:spPr bwMode="auto">
          <a:xfrm>
            <a:off x="2843808" y="148177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25" name="Rectangle 24"/>
          <p:cNvSpPr/>
          <p:nvPr/>
        </p:nvSpPr>
        <p:spPr bwMode="auto">
          <a:xfrm>
            <a:off x="5724128" y="14788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cxnSp>
        <p:nvCxnSpPr>
          <p:cNvPr id="26" name="Straight Connector 25"/>
          <p:cNvCxnSpPr>
            <a:stCxn id="20" idx="2"/>
          </p:cNvCxnSpPr>
          <p:nvPr/>
        </p:nvCxnSpPr>
        <p:spPr bwMode="auto">
          <a:xfrm>
            <a:off x="3019271" y="1641241"/>
            <a:ext cx="0" cy="2403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Oval 22"/>
          <p:cNvSpPr/>
          <p:nvPr/>
        </p:nvSpPr>
        <p:spPr>
          <a:xfrm>
            <a:off x="2947271" y="18095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31" name="Straight Connector 30"/>
          <p:cNvCxnSpPr>
            <a:stCxn id="14" idx="2"/>
            <a:endCxn id="6" idx="0"/>
          </p:cNvCxnSpPr>
          <p:nvPr/>
        </p:nvCxnSpPr>
        <p:spPr bwMode="auto">
          <a:xfrm>
            <a:off x="4571091" y="1638303"/>
            <a:ext cx="909" cy="25289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 name="Oval 6"/>
          <p:cNvSpPr/>
          <p:nvPr/>
        </p:nvSpPr>
        <p:spPr>
          <a:xfrm>
            <a:off x="4499091" y="180268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35" name="Straight Connector 34"/>
          <p:cNvCxnSpPr>
            <a:stCxn id="11" idx="2"/>
          </p:cNvCxnSpPr>
          <p:nvPr/>
        </p:nvCxnSpPr>
        <p:spPr bwMode="auto">
          <a:xfrm>
            <a:off x="5251519" y="1638303"/>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p:nvPr/>
        </p:nvCxnSpPr>
        <p:spPr bwMode="auto">
          <a:xfrm>
            <a:off x="5902437" y="1638303"/>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8"/>
          <p:cNvSpPr>
            <a:spLocks noChangeArrowheads="1"/>
          </p:cNvSpPr>
          <p:nvPr/>
        </p:nvSpPr>
        <p:spPr bwMode="auto">
          <a:xfrm>
            <a:off x="2843808" y="2140587"/>
            <a:ext cx="1352313" cy="622176"/>
          </a:xfrm>
          <a:prstGeom prst="ellipse">
            <a:avLst/>
          </a:prstGeom>
          <a:solidFill>
            <a:schemeClr val="tx2">
              <a:lumMod val="20000"/>
              <a:lumOff val="8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Long-Term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8"/>
          <p:cNvSpPr>
            <a:spLocks noChangeArrowheads="1"/>
          </p:cNvSpPr>
          <p:nvPr/>
        </p:nvSpPr>
        <p:spPr bwMode="auto">
          <a:xfrm>
            <a:off x="2843808" y="3220707"/>
            <a:ext cx="1352313" cy="622176"/>
          </a:xfrm>
          <a:prstGeom prst="ellipse">
            <a:avLst/>
          </a:prstGeom>
          <a:solidFill>
            <a:srgbClr val="A6C4E8"/>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Medium-Term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8"/>
          <p:cNvSpPr>
            <a:spLocks noChangeArrowheads="1"/>
          </p:cNvSpPr>
          <p:nvPr/>
        </p:nvSpPr>
        <p:spPr bwMode="auto">
          <a:xfrm>
            <a:off x="2843808" y="4308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Short-Term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4901078" y="2140587"/>
            <a:ext cx="1352313" cy="622176"/>
          </a:xfrm>
          <a:prstGeom prst="ellipse">
            <a:avLst/>
          </a:prstGeom>
          <a:solidFill>
            <a:schemeClr val="tx2">
              <a:lumMod val="20000"/>
              <a:lumOff val="80000"/>
            </a:schemeClr>
          </a:solidFill>
          <a:ln w="9525">
            <a:solidFill>
              <a:schemeClr val="tx1">
                <a:lumMod val="65000"/>
                <a:lumOff val="35000"/>
              </a:schemeClr>
            </a:solidFill>
            <a:round/>
            <a:headEnd/>
            <a:tailEnd/>
          </a:ln>
        </p:spPr>
        <p:txBody>
          <a:bodyPr lIns="0" rIns="0" anchor="ctr"/>
          <a:lstStyle/>
          <a:p>
            <a:pPr algn="ct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b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Long-Term</a:t>
            </a:r>
            <a:b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endPar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endParaRPr>
          </a:p>
        </p:txBody>
      </p:sp>
      <p:sp>
        <p:nvSpPr>
          <p:cNvPr id="46" name="Oval 8"/>
          <p:cNvSpPr>
            <a:spLocks noChangeArrowheads="1"/>
          </p:cNvSpPr>
          <p:nvPr/>
        </p:nvSpPr>
        <p:spPr bwMode="auto">
          <a:xfrm>
            <a:off x="4901078" y="3220707"/>
            <a:ext cx="1352313" cy="622176"/>
          </a:xfrm>
          <a:prstGeom prst="ellipse">
            <a:avLst/>
          </a:prstGeom>
          <a:solidFill>
            <a:srgbClr val="A6C4E8"/>
          </a:solidFill>
          <a:ln w="9525">
            <a:solidFill>
              <a:schemeClr val="tx1">
                <a:lumMod val="65000"/>
                <a:lumOff val="35000"/>
              </a:schemeClr>
            </a:solidFill>
            <a:round/>
            <a:headEnd/>
            <a:tailEnd/>
          </a:ln>
        </p:spPr>
        <p:txBody>
          <a:bodyPr lIns="0" rIns="0" anchor="ctr"/>
          <a:lstStyle/>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Medium-Term</a:t>
            </a:r>
            <a:b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p>
        </p:txBody>
      </p:sp>
      <p:sp>
        <p:nvSpPr>
          <p:cNvPr id="48" name="Oval 8"/>
          <p:cNvSpPr>
            <a:spLocks noChangeArrowheads="1"/>
          </p:cNvSpPr>
          <p:nvPr/>
        </p:nvSpPr>
        <p:spPr bwMode="auto">
          <a:xfrm>
            <a:off x="4901077" y="4308744"/>
            <a:ext cx="1352313" cy="622176"/>
          </a:xfrm>
          <a:prstGeom prst="ellipse">
            <a:avLst/>
          </a:prstGeom>
          <a:solidFill>
            <a:schemeClr val="tx2">
              <a:lumMod val="40000"/>
              <a:lumOff val="60000"/>
            </a:schemeClr>
          </a:solidFill>
          <a:ln w="9525">
            <a:solidFill>
              <a:schemeClr val="tx1">
                <a:lumMod val="65000"/>
                <a:lumOff val="35000"/>
              </a:schemeClr>
            </a:solidFill>
            <a:round/>
            <a:headEnd/>
            <a:tailEnd/>
          </a:ln>
        </p:spPr>
        <p:txBody>
          <a:bodyPr lIns="0" rIns="0" anchor="ctr"/>
          <a:lstStyle/>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Short-Term</a:t>
            </a:r>
            <a:b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p>
        </p:txBody>
      </p:sp>
      <p:cxnSp>
        <p:nvCxnSpPr>
          <p:cNvPr id="50" name="Straight Connector 49"/>
          <p:cNvCxnSpPr>
            <a:stCxn id="41" idx="4"/>
            <a:endCxn id="42" idx="0"/>
          </p:cNvCxnSpPr>
          <p:nvPr/>
        </p:nvCxnSpPr>
        <p:spPr bwMode="auto">
          <a:xfrm>
            <a:off x="3519965" y="2762763"/>
            <a:ext cx="0" cy="4579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7" name="Straight Connector 66"/>
          <p:cNvCxnSpPr>
            <a:endCxn id="43" idx="0"/>
          </p:cNvCxnSpPr>
          <p:nvPr/>
        </p:nvCxnSpPr>
        <p:spPr bwMode="auto">
          <a:xfrm>
            <a:off x="3519964" y="3842883"/>
            <a:ext cx="1" cy="4658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4" name="Straight Connector 73"/>
          <p:cNvCxnSpPr>
            <a:stCxn id="41" idx="6"/>
            <a:endCxn id="44" idx="2"/>
          </p:cNvCxnSpPr>
          <p:nvPr/>
        </p:nvCxnSpPr>
        <p:spPr bwMode="auto">
          <a:xfrm>
            <a:off x="4196121" y="2451675"/>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9" name="Oval 78"/>
          <p:cNvSpPr/>
          <p:nvPr/>
        </p:nvSpPr>
        <p:spPr>
          <a:xfrm>
            <a:off x="4124121" y="238591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0" name="Oval 79"/>
          <p:cNvSpPr/>
          <p:nvPr/>
        </p:nvSpPr>
        <p:spPr>
          <a:xfrm>
            <a:off x="4829078" y="237818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bwMode="auto">
          <a:xfrm>
            <a:off x="4373136" y="221871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82" name="Rectangle 81"/>
          <p:cNvSpPr/>
          <p:nvPr/>
        </p:nvSpPr>
        <p:spPr bwMode="auto">
          <a:xfrm>
            <a:off x="4370032" y="2378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3" name="Rectangle 82"/>
          <p:cNvSpPr/>
          <p:nvPr/>
        </p:nvSpPr>
        <p:spPr bwMode="auto">
          <a:xfrm>
            <a:off x="4373136" y="253821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99" name="Straight Connector 98"/>
          <p:cNvCxnSpPr/>
          <p:nvPr/>
        </p:nvCxnSpPr>
        <p:spPr bwMode="auto">
          <a:xfrm>
            <a:off x="4196121" y="3537294"/>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Oval 99"/>
          <p:cNvSpPr/>
          <p:nvPr/>
        </p:nvSpPr>
        <p:spPr>
          <a:xfrm>
            <a:off x="4124121" y="347153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1" name="Oval 100"/>
          <p:cNvSpPr/>
          <p:nvPr/>
        </p:nvSpPr>
        <p:spPr>
          <a:xfrm>
            <a:off x="4829078" y="346379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bwMode="auto">
          <a:xfrm>
            <a:off x="4373136" y="330433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03" name="Rectangle 102"/>
          <p:cNvSpPr/>
          <p:nvPr/>
        </p:nvSpPr>
        <p:spPr bwMode="auto">
          <a:xfrm>
            <a:off x="4370032" y="34637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04" name="Rectangle 103"/>
          <p:cNvSpPr/>
          <p:nvPr/>
        </p:nvSpPr>
        <p:spPr bwMode="auto">
          <a:xfrm>
            <a:off x="4373136" y="362383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111" name="Straight Connector 110"/>
          <p:cNvCxnSpPr/>
          <p:nvPr/>
        </p:nvCxnSpPr>
        <p:spPr bwMode="auto">
          <a:xfrm>
            <a:off x="4196121" y="4618854"/>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124121" y="455309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3" name="Oval 112"/>
          <p:cNvSpPr/>
          <p:nvPr/>
        </p:nvSpPr>
        <p:spPr>
          <a:xfrm>
            <a:off x="4829078" y="45453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bwMode="auto">
          <a:xfrm>
            <a:off x="4373136" y="43858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15" name="Rectangle 114"/>
          <p:cNvSpPr/>
          <p:nvPr/>
        </p:nvSpPr>
        <p:spPr bwMode="auto">
          <a:xfrm>
            <a:off x="4370032" y="454535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PLM</a:t>
            </a:r>
          </a:p>
        </p:txBody>
      </p:sp>
      <p:sp>
        <p:nvSpPr>
          <p:cNvPr id="116" name="Rectangle 115"/>
          <p:cNvSpPr/>
          <p:nvPr/>
        </p:nvSpPr>
        <p:spPr bwMode="auto">
          <a:xfrm>
            <a:off x="4373136" y="470539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122" name="Straight Connector 121"/>
          <p:cNvCxnSpPr/>
          <p:nvPr/>
        </p:nvCxnSpPr>
        <p:spPr bwMode="auto">
          <a:xfrm>
            <a:off x="3519965" y="2762763"/>
            <a:ext cx="2057268"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3447964" y="42367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39" name="Straight Connector 138"/>
          <p:cNvCxnSpPr>
            <a:stCxn id="46" idx="4"/>
            <a:endCxn id="48" idx="0"/>
          </p:cNvCxnSpPr>
          <p:nvPr/>
        </p:nvCxnSpPr>
        <p:spPr bwMode="auto">
          <a:xfrm flipH="1">
            <a:off x="5577234" y="3842883"/>
            <a:ext cx="1"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2" name="Straight Connector 141"/>
          <p:cNvCxnSpPr>
            <a:stCxn id="44" idx="4"/>
            <a:endCxn id="46" idx="0"/>
          </p:cNvCxnSpPr>
          <p:nvPr/>
        </p:nvCxnSpPr>
        <p:spPr bwMode="auto">
          <a:xfrm>
            <a:off x="5577235" y="2762763"/>
            <a:ext cx="0"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2" name="Straight Connector 151"/>
          <p:cNvCxnSpPr>
            <a:endCxn id="42" idx="0"/>
          </p:cNvCxnSpPr>
          <p:nvPr/>
        </p:nvCxnSpPr>
        <p:spPr bwMode="auto">
          <a:xfrm flipH="1">
            <a:off x="3519965" y="2762763"/>
            <a:ext cx="2057271"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3" name="Oval 52"/>
          <p:cNvSpPr/>
          <p:nvPr/>
        </p:nvSpPr>
        <p:spPr>
          <a:xfrm>
            <a:off x="3457103" y="31603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3" name="Oval 132"/>
          <p:cNvSpPr/>
          <p:nvPr/>
        </p:nvSpPr>
        <p:spPr>
          <a:xfrm>
            <a:off x="5026714" y="259071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5" name="Oval 134"/>
          <p:cNvSpPr/>
          <p:nvPr/>
        </p:nvSpPr>
        <p:spPr>
          <a:xfrm>
            <a:off x="5505236" y="31603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59" name="Straight Connector 158"/>
          <p:cNvCxnSpPr>
            <a:endCxn id="43" idx="0"/>
          </p:cNvCxnSpPr>
          <p:nvPr/>
        </p:nvCxnSpPr>
        <p:spPr bwMode="auto">
          <a:xfrm flipH="1">
            <a:off x="3519965" y="3842883"/>
            <a:ext cx="2057271"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2" name="Straight Connector 161"/>
          <p:cNvCxnSpPr>
            <a:stCxn id="48" idx="0"/>
          </p:cNvCxnSpPr>
          <p:nvPr/>
        </p:nvCxnSpPr>
        <p:spPr bwMode="auto">
          <a:xfrm flipH="1" flipV="1">
            <a:off x="3519964" y="3842883"/>
            <a:ext cx="2057270"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9" name="Oval 8"/>
          <p:cNvSpPr>
            <a:spLocks noChangeArrowheads="1"/>
          </p:cNvSpPr>
          <p:nvPr/>
        </p:nvSpPr>
        <p:spPr bwMode="auto">
          <a:xfrm>
            <a:off x="3894934" y="583889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4" name="Straight Connector 173"/>
          <p:cNvCxnSpPr>
            <a:stCxn id="6" idx="2"/>
            <a:endCxn id="169" idx="0"/>
          </p:cNvCxnSpPr>
          <p:nvPr/>
        </p:nvCxnSpPr>
        <p:spPr bwMode="auto">
          <a:xfrm flipH="1">
            <a:off x="4571091" y="5174573"/>
            <a:ext cx="909" cy="66431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1" name="Oval 180"/>
          <p:cNvSpPr/>
          <p:nvPr/>
        </p:nvSpPr>
        <p:spPr>
          <a:xfrm>
            <a:off x="4500000" y="576689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206" name="Elbow Connector 205"/>
          <p:cNvCxnSpPr>
            <a:stCxn id="169" idx="2"/>
            <a:endCxn id="20" idx="0"/>
          </p:cNvCxnSpPr>
          <p:nvPr/>
        </p:nvCxnSpPr>
        <p:spPr bwMode="auto">
          <a:xfrm rot="10800000">
            <a:off x="3019272" y="1481779"/>
            <a:ext cx="875663" cy="4668200"/>
          </a:xfrm>
          <a:prstGeom prst="bentConnector4">
            <a:avLst>
              <a:gd name="adj1" fmla="val 206406"/>
              <a:gd name="adj2" fmla="val 10489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9" name="Rectangle 88"/>
          <p:cNvSpPr/>
          <p:nvPr/>
        </p:nvSpPr>
        <p:spPr bwMode="auto">
          <a:xfrm>
            <a:off x="6955708" y="3443502"/>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CSS</a:t>
            </a:r>
            <a:r>
              <a:rPr lang="en-GB" sz="800" dirty="0" smtClean="0">
                <a:solidFill>
                  <a:prstClr val="white"/>
                </a:solidFill>
                <a:latin typeface="Arial" panose="020B0604020202020204" pitchFamily="34" charset="0"/>
                <a:cs typeface="Arial" panose="020B0604020202020204" pitchFamily="34" charset="0"/>
              </a:rPr>
              <a:t>-SM</a:t>
            </a:r>
          </a:p>
        </p:txBody>
      </p:sp>
      <p:cxnSp>
        <p:nvCxnSpPr>
          <p:cNvPr id="90" name="Straight Connector 89"/>
          <p:cNvCxnSpPr>
            <a:stCxn id="89" idx="1"/>
          </p:cNvCxnSpPr>
          <p:nvPr/>
        </p:nvCxnSpPr>
        <p:spPr bwMode="auto">
          <a:xfrm flipH="1">
            <a:off x="6588224" y="3523233"/>
            <a:ext cx="367484"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Rectangle 85"/>
          <p:cNvSpPr/>
          <p:nvPr/>
        </p:nvSpPr>
        <p:spPr bwMode="auto">
          <a:xfrm>
            <a:off x="4373136" y="55375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sp>
        <p:nvSpPr>
          <p:cNvPr id="87" name="Rectangle 86"/>
          <p:cNvSpPr/>
          <p:nvPr/>
        </p:nvSpPr>
        <p:spPr bwMode="auto">
          <a:xfrm>
            <a:off x="4373136" y="537805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8" name="Rectangle 87"/>
          <p:cNvSpPr/>
          <p:nvPr/>
        </p:nvSpPr>
        <p:spPr bwMode="auto">
          <a:xfrm>
            <a:off x="4373136" y="52185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105" name="Rectangle 104"/>
          <p:cNvSpPr/>
          <p:nvPr/>
        </p:nvSpPr>
        <p:spPr bwMode="auto">
          <a:xfrm>
            <a:off x="2995610"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06" name="Rectangle 105"/>
          <p:cNvSpPr/>
          <p:nvPr/>
        </p:nvSpPr>
        <p:spPr bwMode="auto">
          <a:xfrm>
            <a:off x="3353640"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07" name="Rectangle 106"/>
          <p:cNvSpPr/>
          <p:nvPr/>
        </p:nvSpPr>
        <p:spPr bwMode="auto">
          <a:xfrm>
            <a:off x="3714588"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08" name="Rectangle 107"/>
          <p:cNvSpPr/>
          <p:nvPr/>
        </p:nvSpPr>
        <p:spPr bwMode="auto">
          <a:xfrm>
            <a:off x="3617376" y="148177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cxnSp>
        <p:nvCxnSpPr>
          <p:cNvPr id="109" name="Straight Connector 108"/>
          <p:cNvCxnSpPr/>
          <p:nvPr/>
        </p:nvCxnSpPr>
        <p:spPr bwMode="auto">
          <a:xfrm>
            <a:off x="3792839" y="1654815"/>
            <a:ext cx="909" cy="25289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Rectangle 118"/>
          <p:cNvSpPr/>
          <p:nvPr/>
        </p:nvSpPr>
        <p:spPr bwMode="auto">
          <a:xfrm>
            <a:off x="2974436"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20" name="Rectangle 119"/>
          <p:cNvSpPr/>
          <p:nvPr/>
        </p:nvSpPr>
        <p:spPr bwMode="auto">
          <a:xfrm>
            <a:off x="3332466"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21" name="Rectangle 120"/>
          <p:cNvSpPr/>
          <p:nvPr/>
        </p:nvSpPr>
        <p:spPr bwMode="auto">
          <a:xfrm>
            <a:off x="3693414"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23" name="Rectangle 122"/>
          <p:cNvSpPr/>
          <p:nvPr/>
        </p:nvSpPr>
        <p:spPr bwMode="auto">
          <a:xfrm>
            <a:off x="5796136" y="607024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cxnSp>
        <p:nvCxnSpPr>
          <p:cNvPr id="124" name="Straight Connector 123"/>
          <p:cNvCxnSpPr>
            <a:stCxn id="169" idx="6"/>
            <a:endCxn id="123" idx="1"/>
          </p:cNvCxnSpPr>
          <p:nvPr/>
        </p:nvCxnSpPr>
        <p:spPr bwMode="auto">
          <a:xfrm>
            <a:off x="5247247" y="6149979"/>
            <a:ext cx="54888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170714" y="60779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6" name="Oval 125"/>
          <p:cNvSpPr/>
          <p:nvPr/>
        </p:nvSpPr>
        <p:spPr>
          <a:xfrm>
            <a:off x="3724877" y="181919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4" name="Rectangle 83"/>
          <p:cNvSpPr/>
          <p:nvPr/>
        </p:nvSpPr>
        <p:spPr>
          <a:xfrm>
            <a:off x="71500" y="745742"/>
            <a:ext cx="2649822" cy="523220"/>
          </a:xfrm>
          <a:prstGeom prst="rect">
            <a:avLst/>
          </a:prstGeom>
        </p:spPr>
        <p:txBody>
          <a:bodyPr wrap="square">
            <a:spAutoFit/>
          </a:bodyPr>
          <a:lstStyle/>
          <a:p>
            <a:r>
              <a:rPr lang="en-GB" sz="1400" dirty="0" smtClean="0">
                <a:solidFill>
                  <a:srgbClr val="FF0000"/>
                </a:solidFill>
                <a:latin typeface="Arial" panose="020B0604020202020204" pitchFamily="34" charset="0"/>
                <a:cs typeface="Arial" panose="020B0604020202020204" pitchFamily="34" charset="0"/>
              </a:rPr>
              <a:t>This diagram may be too low a level of </a:t>
            </a:r>
            <a:r>
              <a:rPr lang="en-GB" sz="1400" smtClean="0">
                <a:solidFill>
                  <a:srgbClr val="FF0000"/>
                </a:solidFill>
                <a:latin typeface="Arial" panose="020B0604020202020204" pitchFamily="34" charset="0"/>
                <a:cs typeface="Arial" panose="020B0604020202020204" pitchFamily="34" charset="0"/>
              </a:rPr>
              <a:t>detail for the GB</a:t>
            </a:r>
            <a:endParaRPr lang="en-US" sz="1400" dirty="0">
              <a:solidFill>
                <a:srgbClr val="FF0000"/>
              </a:solidFill>
            </a:endParaRPr>
          </a:p>
        </p:txBody>
      </p:sp>
    </p:spTree>
    <p:extLst>
      <p:ext uri="{BB962C8B-B14F-4D97-AF65-F5344CB8AC3E}">
        <p14:creationId xmlns:p14="http://schemas.microsoft.com/office/powerpoint/2010/main" val="2573815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a:stCxn id="5" idx="6"/>
            <a:endCxn id="10" idx="6"/>
          </p:cNvCxnSpPr>
          <p:nvPr/>
        </p:nvCxnSpPr>
        <p:spPr bwMode="auto">
          <a:xfrm flipH="1">
            <a:off x="5248833" y="1507840"/>
            <a:ext cx="3627807" cy="2917180"/>
          </a:xfrm>
          <a:prstGeom prst="bentConnector3">
            <a:avLst>
              <a:gd name="adj1" fmla="val -359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2" name="Straight Connector 51"/>
          <p:cNvCxnSpPr>
            <a:stCxn id="51" idx="4"/>
          </p:cNvCxnSpPr>
          <p:nvPr/>
        </p:nvCxnSpPr>
        <p:spPr bwMode="auto">
          <a:xfrm flipH="1">
            <a:off x="4568670" y="3334533"/>
            <a:ext cx="3631813"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Operations Preparation</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sp>
        <p:nvSpPr>
          <p:cNvPr id="5" name="Oval 8"/>
          <p:cNvSpPr>
            <a:spLocks noChangeArrowheads="1"/>
          </p:cNvSpPr>
          <p:nvPr/>
        </p:nvSpPr>
        <p:spPr bwMode="auto">
          <a:xfrm>
            <a:off x="7524327" y="119675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6" name="Oval 5"/>
          <p:cNvSpPr>
            <a:spLocks noChangeArrowheads="1"/>
          </p:cNvSpPr>
          <p:nvPr/>
        </p:nvSpPr>
        <p:spPr bwMode="auto">
          <a:xfrm>
            <a:off x="7524328" y="5229200"/>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7" name="Oval 6"/>
          <p:cNvSpPr>
            <a:spLocks noChangeArrowheads="1"/>
          </p:cNvSpPr>
          <p:nvPr/>
        </p:nvSpPr>
        <p:spPr bwMode="auto">
          <a:xfrm>
            <a:off x="316481" y="52292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8" name="Oval 7"/>
          <p:cNvSpPr>
            <a:spLocks noChangeArrowheads="1"/>
          </p:cNvSpPr>
          <p:nvPr/>
        </p:nvSpPr>
        <p:spPr bwMode="auto">
          <a:xfrm>
            <a:off x="2065039"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Satellite DB</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Definition</a:t>
            </a:r>
          </a:p>
        </p:txBody>
      </p:sp>
      <p:sp>
        <p:nvSpPr>
          <p:cNvPr id="9" name="Oval 8"/>
          <p:cNvSpPr>
            <a:spLocks noChangeArrowheads="1"/>
          </p:cNvSpPr>
          <p:nvPr/>
        </p:nvSpPr>
        <p:spPr bwMode="auto">
          <a:xfrm>
            <a:off x="3896520" y="119675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Spacecraft</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Development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&amp;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3896520" y="41139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 &amp; Distribution</a:t>
            </a:r>
          </a:p>
        </p:txBody>
      </p:sp>
      <p:sp>
        <p:nvSpPr>
          <p:cNvPr id="11" name="Oval 10"/>
          <p:cNvSpPr>
            <a:spLocks noChangeArrowheads="1"/>
          </p:cNvSpPr>
          <p:nvPr/>
        </p:nvSpPr>
        <p:spPr bwMode="auto">
          <a:xfrm>
            <a:off x="5724128"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 Software Definition</a:t>
            </a:r>
          </a:p>
        </p:txBody>
      </p:sp>
      <p:sp>
        <p:nvSpPr>
          <p:cNvPr id="13" name="Oval 12"/>
          <p:cNvSpPr>
            <a:spLocks noChangeArrowheads="1"/>
          </p:cNvSpPr>
          <p:nvPr/>
        </p:nvSpPr>
        <p:spPr bwMode="auto">
          <a:xfrm>
            <a:off x="3892514"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p>
        </p:txBody>
      </p:sp>
      <p:cxnSp>
        <p:nvCxnSpPr>
          <p:cNvPr id="15" name="Straight Connector 14"/>
          <p:cNvCxnSpPr>
            <a:stCxn id="9" idx="4"/>
            <a:endCxn id="8" idx="0"/>
          </p:cNvCxnSpPr>
          <p:nvPr/>
        </p:nvCxnSpPr>
        <p:spPr bwMode="auto">
          <a:xfrm flipH="1">
            <a:off x="2741196" y="1818928"/>
            <a:ext cx="1831481"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 name="Straight Connector 17"/>
          <p:cNvCxnSpPr>
            <a:stCxn id="9" idx="4"/>
            <a:endCxn id="13" idx="0"/>
          </p:cNvCxnSpPr>
          <p:nvPr/>
        </p:nvCxnSpPr>
        <p:spPr bwMode="auto">
          <a:xfrm flipH="1">
            <a:off x="4568671" y="1818928"/>
            <a:ext cx="4006"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4"/>
            <a:endCxn id="11" idx="0"/>
          </p:cNvCxnSpPr>
          <p:nvPr/>
        </p:nvCxnSpPr>
        <p:spPr bwMode="auto">
          <a:xfrm>
            <a:off x="4572677" y="1818928"/>
            <a:ext cx="1827608" cy="8934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2669196"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500677"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328285" y="265425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bwMode="auto">
          <a:xfrm>
            <a:off x="3481473" y="219953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288717" y="21859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2" name="Rectangle 31"/>
          <p:cNvSpPr/>
          <p:nvPr/>
        </p:nvSpPr>
        <p:spPr bwMode="auto">
          <a:xfrm>
            <a:off x="4397214" y="219285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34"/>
          <p:cNvCxnSpPr>
            <a:stCxn id="13" idx="7"/>
            <a:endCxn id="5" idx="3"/>
          </p:cNvCxnSpPr>
          <p:nvPr/>
        </p:nvCxnSpPr>
        <p:spPr bwMode="auto">
          <a:xfrm flipV="1">
            <a:off x="5046785" y="1727812"/>
            <a:ext cx="2675584" cy="10895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11" idx="7"/>
            <a:endCxn id="5" idx="3"/>
          </p:cNvCxnSpPr>
          <p:nvPr/>
        </p:nvCxnSpPr>
        <p:spPr bwMode="auto">
          <a:xfrm flipV="1">
            <a:off x="6878399" y="1727812"/>
            <a:ext cx="843970" cy="10756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7650369" y="165581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bwMode="auto">
          <a:xfrm>
            <a:off x="7166184" y="210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7166184" y="2259419"/>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OSW</a:t>
            </a:r>
          </a:p>
        </p:txBody>
      </p:sp>
      <p:sp>
        <p:nvSpPr>
          <p:cNvPr id="45" name="Rectangle 44"/>
          <p:cNvSpPr/>
          <p:nvPr/>
        </p:nvSpPr>
        <p:spPr bwMode="auto">
          <a:xfrm>
            <a:off x="6471863" y="201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6471863" y="217498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APD</a:t>
            </a:r>
          </a:p>
        </p:txBody>
      </p:sp>
      <p:cxnSp>
        <p:nvCxnSpPr>
          <p:cNvPr id="47" name="Straight Connector 46"/>
          <p:cNvCxnSpPr>
            <a:stCxn id="8" idx="4"/>
            <a:endCxn id="10" idx="0"/>
          </p:cNvCxnSpPr>
          <p:nvPr/>
        </p:nvCxnSpPr>
        <p:spPr bwMode="auto">
          <a:xfrm>
            <a:off x="2741196" y="3348429"/>
            <a:ext cx="1831481"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a:stCxn id="13" idx="4"/>
            <a:endCxn id="10" idx="0"/>
          </p:cNvCxnSpPr>
          <p:nvPr/>
        </p:nvCxnSpPr>
        <p:spPr bwMode="auto">
          <a:xfrm>
            <a:off x="4568671" y="3348429"/>
            <a:ext cx="4006"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3" name="Straight Connector 52"/>
          <p:cNvCxnSpPr>
            <a:stCxn id="11" idx="4"/>
            <a:endCxn id="10" idx="0"/>
          </p:cNvCxnSpPr>
          <p:nvPr/>
        </p:nvCxnSpPr>
        <p:spPr bwMode="auto">
          <a:xfrm flipH="1">
            <a:off x="4572677" y="3334533"/>
            <a:ext cx="1827608"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4500677" y="404193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7" name="Straight Connector 56"/>
          <p:cNvCxnSpPr>
            <a:stCxn id="6" idx="1"/>
            <a:endCxn id="10" idx="6"/>
          </p:cNvCxnSpPr>
          <p:nvPr/>
        </p:nvCxnSpPr>
        <p:spPr bwMode="auto">
          <a:xfrm flipH="1" flipV="1">
            <a:off x="5248833" y="4425020"/>
            <a:ext cx="2473537"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5167760"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bwMode="auto">
          <a:xfrm>
            <a:off x="6237298" y="4617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7" name="Rectangle 66"/>
          <p:cNvSpPr/>
          <p:nvPr/>
        </p:nvSpPr>
        <p:spPr bwMode="auto">
          <a:xfrm>
            <a:off x="6237298" y="47774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8" name="Rectangle 67"/>
          <p:cNvSpPr/>
          <p:nvPr/>
        </p:nvSpPr>
        <p:spPr bwMode="auto">
          <a:xfrm>
            <a:off x="6237298" y="493910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9" name="Straight Connector 68"/>
          <p:cNvCxnSpPr>
            <a:stCxn id="10" idx="2"/>
            <a:endCxn id="7" idx="7"/>
          </p:cNvCxnSpPr>
          <p:nvPr/>
        </p:nvCxnSpPr>
        <p:spPr bwMode="auto">
          <a:xfrm flipH="1">
            <a:off x="1470752" y="4425020"/>
            <a:ext cx="2425768"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1398752" y="52483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3832399"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bwMode="auto">
          <a:xfrm>
            <a:off x="2528886" y="464839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2528886" y="480868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2528886" y="497036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481473" y="2359597"/>
            <a:ext cx="350925"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8" name="Line Callout 1 (No Border) 27"/>
          <p:cNvSpPr/>
          <p:nvPr/>
        </p:nvSpPr>
        <p:spPr bwMode="auto">
          <a:xfrm>
            <a:off x="357134" y="3543774"/>
            <a:ext cx="2326502" cy="498158"/>
          </a:xfrm>
          <a:prstGeom prst="callout1">
            <a:avLst>
              <a:gd name="adj1" fmla="val 27868"/>
              <a:gd name="adj2" fmla="val 103027"/>
              <a:gd name="adj3" fmla="val 118269"/>
              <a:gd name="adj4" fmla="val 18135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a:solidFill>
                  <a:schemeClr val="tx1"/>
                </a:solidFill>
                <a:latin typeface="Arial" panose="020B0604020202020204" pitchFamily="34" charset="0"/>
                <a:cs typeface="Arial" panose="020B0604020202020204" pitchFamily="34" charset="0"/>
              </a:rPr>
              <a:t>Configuration management operations (add/remove/activate)</a:t>
            </a:r>
            <a:endParaRPr kumimoji="0" lang="en-GB"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8" name="Line Callout 1 (No Border) 57"/>
          <p:cNvSpPr/>
          <p:nvPr/>
        </p:nvSpPr>
        <p:spPr bwMode="auto">
          <a:xfrm>
            <a:off x="3137678" y="5515045"/>
            <a:ext cx="2326502" cy="498158"/>
          </a:xfrm>
          <a:prstGeom prst="callout1">
            <a:avLst>
              <a:gd name="adj1" fmla="val -18021"/>
              <a:gd name="adj2" fmla="val 92792"/>
              <a:gd name="adj3" fmla="val -216339"/>
              <a:gd name="adj4" fmla="val 9087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a:solidFill>
                  <a:schemeClr val="tx1"/>
                </a:solidFill>
                <a:latin typeface="Arial" panose="020B0604020202020204" pitchFamily="34" charset="0"/>
                <a:cs typeface="Arial" panose="020B0604020202020204" pitchFamily="34" charset="0"/>
              </a:rPr>
              <a:t>Configuration distribution operations (list/get)</a:t>
            </a:r>
            <a:endParaRPr kumimoji="0" lang="en-GB"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1" name="Oval 50"/>
          <p:cNvSpPr>
            <a:spLocks noChangeArrowheads="1"/>
          </p:cNvSpPr>
          <p:nvPr/>
        </p:nvSpPr>
        <p:spPr bwMode="auto">
          <a:xfrm>
            <a:off x="7524326"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Planning Data</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4" name="Rectangle 63"/>
          <p:cNvSpPr/>
          <p:nvPr/>
        </p:nvSpPr>
        <p:spPr bwMode="auto">
          <a:xfrm>
            <a:off x="6237298" y="434864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4" name="Rectangle 53"/>
          <p:cNvSpPr/>
          <p:nvPr/>
        </p:nvSpPr>
        <p:spPr bwMode="auto">
          <a:xfrm>
            <a:off x="3481472" y="364450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5" name="Rectangle 54"/>
          <p:cNvSpPr/>
          <p:nvPr/>
        </p:nvSpPr>
        <p:spPr bwMode="auto">
          <a:xfrm>
            <a:off x="4393207" y="363339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0" name="Rectangle 59"/>
          <p:cNvSpPr/>
          <p:nvPr/>
        </p:nvSpPr>
        <p:spPr bwMode="auto">
          <a:xfrm>
            <a:off x="5304268" y="365144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2" name="Rectangle 61"/>
          <p:cNvSpPr/>
          <p:nvPr/>
        </p:nvSpPr>
        <p:spPr bwMode="auto">
          <a:xfrm>
            <a:off x="6471863" y="363339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a:xfrm>
            <a:off x="168849" y="880876"/>
            <a:ext cx="3248503" cy="523220"/>
          </a:xfrm>
          <a:prstGeom prst="rect">
            <a:avLst/>
          </a:prstGeom>
        </p:spPr>
        <p:txBody>
          <a:bodyPr wrap="square">
            <a:spAutoFit/>
          </a:bodyPr>
          <a:lstStyle/>
          <a:p>
            <a:r>
              <a:rPr lang="en-GB" sz="1400" dirty="0" smtClean="0">
                <a:solidFill>
                  <a:srgbClr val="FF0000"/>
                </a:solidFill>
                <a:latin typeface="Arial" panose="020B0604020202020204" pitchFamily="34" charset="0"/>
                <a:cs typeface="Arial" panose="020B0604020202020204" pitchFamily="34" charset="0"/>
              </a:rPr>
              <a:t>What is the SM&amp;C / MO commitment to these details?</a:t>
            </a:r>
            <a:endParaRPr lang="en-US" sz="1400" dirty="0">
              <a:solidFill>
                <a:srgbClr val="FF0000"/>
              </a:solidFill>
            </a:endParaRPr>
          </a:p>
        </p:txBody>
      </p:sp>
    </p:spTree>
    <p:extLst>
      <p:ext uri="{BB962C8B-B14F-4D97-AF65-F5344CB8AC3E}">
        <p14:creationId xmlns:p14="http://schemas.microsoft.com/office/powerpoint/2010/main" val="328872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1" name="Straight Connector 210"/>
          <p:cNvCxnSpPr/>
          <p:nvPr/>
        </p:nvCxnSpPr>
        <p:spPr bwMode="auto">
          <a:xfrm flipV="1">
            <a:off x="7812360" y="1772816"/>
            <a:ext cx="0" cy="150444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Operations Preparation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cxnSp>
        <p:nvCxnSpPr>
          <p:cNvPr id="26" name="Straight Connector 25"/>
          <p:cNvCxnSpPr/>
          <p:nvPr/>
        </p:nvCxnSpPr>
        <p:spPr bwMode="auto">
          <a:xfrm flipH="1">
            <a:off x="107504" y="3083416"/>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0036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2360147"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p>
        </p:txBody>
      </p:sp>
      <p:sp>
        <p:nvSpPr>
          <p:cNvPr id="39" name="Oval 8"/>
          <p:cNvSpPr>
            <a:spLocks noChangeArrowheads="1"/>
          </p:cNvSpPr>
          <p:nvPr/>
        </p:nvSpPr>
        <p:spPr bwMode="auto">
          <a:xfrm>
            <a:off x="7524328"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 &amp;</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Distribution</a:t>
            </a:r>
          </a:p>
        </p:txBody>
      </p:sp>
      <p:sp>
        <p:nvSpPr>
          <p:cNvPr id="42" name="Oval 41"/>
          <p:cNvSpPr>
            <a:spLocks noChangeArrowheads="1"/>
          </p:cNvSpPr>
          <p:nvPr/>
        </p:nvSpPr>
        <p:spPr bwMode="auto">
          <a:xfrm>
            <a:off x="3003663" y="435499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6480212" y="4350565"/>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58" name="Rectangle 57"/>
          <p:cNvSpPr/>
          <p:nvPr/>
        </p:nvSpPr>
        <p:spPr bwMode="auto">
          <a:xfrm rot="5400000">
            <a:off x="1237026" y="2227997"/>
            <a:ext cx="349938" cy="161103"/>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575556"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Satellite DB Definition</a:t>
            </a:r>
          </a:p>
        </p:txBody>
      </p:sp>
      <p:sp>
        <p:nvSpPr>
          <p:cNvPr id="35" name="Oval 8"/>
          <p:cNvSpPr>
            <a:spLocks noChangeArrowheads="1"/>
          </p:cNvSpPr>
          <p:nvPr/>
        </p:nvSpPr>
        <p:spPr bwMode="auto">
          <a:xfrm>
            <a:off x="4072500"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Software</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Definition</a:t>
            </a:r>
          </a:p>
        </p:txBody>
      </p:sp>
      <p:sp>
        <p:nvSpPr>
          <p:cNvPr id="41" name="Oval 40"/>
          <p:cNvSpPr>
            <a:spLocks noChangeArrowheads="1"/>
          </p:cNvSpPr>
          <p:nvPr/>
        </p:nvSpPr>
        <p:spPr bwMode="auto">
          <a:xfrm>
            <a:off x="1219071" y="435056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Spacecraft Development </a:t>
            </a: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&amp; Maintenance</a:t>
            </a:r>
          </a:p>
        </p:txBody>
      </p:sp>
      <p:sp>
        <p:nvSpPr>
          <p:cNvPr id="133" name="Oval 132"/>
          <p:cNvSpPr>
            <a:spLocks noChangeArrowheads="1"/>
          </p:cNvSpPr>
          <p:nvPr/>
        </p:nvSpPr>
        <p:spPr bwMode="auto">
          <a:xfrm>
            <a:off x="4716016" y="4354996"/>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3277261"/>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197530"/>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0" name="Rectangle 149"/>
          <p:cNvSpPr/>
          <p:nvPr/>
        </p:nvSpPr>
        <p:spPr bwMode="auto">
          <a:xfrm>
            <a:off x="6700682" y="3874897"/>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SDB</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5392173" y="3277261"/>
            <a:ext cx="0" cy="1077735"/>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7" name="Straight Connector 186"/>
          <p:cNvCxnSpPr/>
          <p:nvPr/>
        </p:nvCxnSpPr>
        <p:spPr bwMode="auto">
          <a:xfrm flipV="1">
            <a:off x="1251713"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a:endCxn id="35" idx="4"/>
          </p:cNvCxnSpPr>
          <p:nvPr/>
        </p:nvCxnSpPr>
        <p:spPr bwMode="auto">
          <a:xfrm flipV="1">
            <a:off x="4748657" y="1854932"/>
            <a:ext cx="0" cy="91057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a:endCxn id="34" idx="4"/>
          </p:cNvCxnSpPr>
          <p:nvPr/>
        </p:nvCxnSpPr>
        <p:spPr bwMode="auto">
          <a:xfrm flipV="1">
            <a:off x="3036304"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1076250"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2860841"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4558698"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a:endCxn id="41" idx="0"/>
          </p:cNvCxnSpPr>
          <p:nvPr/>
        </p:nvCxnSpPr>
        <p:spPr bwMode="auto">
          <a:xfrm flipH="1">
            <a:off x="1895228" y="2765510"/>
            <a:ext cx="1" cy="1585055"/>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1021111"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8" name="Straight Connector 227"/>
          <p:cNvCxnSpPr>
            <a:endCxn id="43" idx="0"/>
          </p:cNvCxnSpPr>
          <p:nvPr/>
        </p:nvCxnSpPr>
        <p:spPr bwMode="auto">
          <a:xfrm flipH="1">
            <a:off x="7156369" y="3075721"/>
            <a:ext cx="6195" cy="1274844"/>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348548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8626" y="341355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cxnSp>
        <p:nvCxnSpPr>
          <p:cNvPr id="106" name="Straight Connector 105"/>
          <p:cNvCxnSpPr/>
          <p:nvPr/>
        </p:nvCxnSpPr>
        <p:spPr bwMode="auto">
          <a:xfrm flipH="1">
            <a:off x="107504" y="2923954"/>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2844223"/>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9" name="Straight Connector 108"/>
          <p:cNvCxnSpPr/>
          <p:nvPr/>
        </p:nvCxnSpPr>
        <p:spPr bwMode="auto">
          <a:xfrm flipH="1">
            <a:off x="107504" y="2765482"/>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8" name="Rectangle 107"/>
          <p:cNvSpPr/>
          <p:nvPr/>
        </p:nvSpPr>
        <p:spPr bwMode="auto">
          <a:xfrm>
            <a:off x="189614" y="2693474"/>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CFG-X</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9" name="Rectangle 118"/>
          <p:cNvSpPr/>
          <p:nvPr/>
        </p:nvSpPr>
        <p:spPr bwMode="auto">
          <a:xfrm rot="5400000">
            <a:off x="5202214" y="3882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p:nvPr/>
        </p:nvCxnSpPr>
        <p:spPr bwMode="auto">
          <a:xfrm flipV="1">
            <a:off x="8206679" y="1854933"/>
            <a:ext cx="1" cy="122078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8028385" y="1862628"/>
            <a:ext cx="0" cy="1061326"/>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9" name="Rectangle 138"/>
          <p:cNvSpPr/>
          <p:nvPr/>
        </p:nvSpPr>
        <p:spPr bwMode="auto">
          <a:xfrm rot="5400000">
            <a:off x="7839284" y="2217828"/>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rot="5400000">
            <a:off x="8025021" y="22159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359532" y="2139209"/>
            <a:ext cx="64647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[SDB]</a:t>
            </a:r>
          </a:p>
        </p:txBody>
      </p:sp>
      <p:sp>
        <p:nvSpPr>
          <p:cNvPr id="152" name="Rectangle 151"/>
          <p:cNvSpPr/>
          <p:nvPr/>
        </p:nvSpPr>
        <p:spPr bwMode="auto">
          <a:xfrm>
            <a:off x="3847525"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[OSW]</a:t>
            </a:r>
          </a:p>
          <a:p>
            <a:pPr algn="r"/>
            <a:r>
              <a:rPr lang="en-GB" sz="600" dirty="0">
                <a:solidFill>
                  <a:schemeClr val="accent1"/>
                </a:solidFill>
                <a:latin typeface="Arial" panose="020B0604020202020204" pitchFamily="34" charset="0"/>
                <a:cs typeface="Arial" panose="020B0604020202020204" pitchFamily="34" charset="0"/>
              </a:rPr>
              <a:t>PRQ</a:t>
            </a:r>
            <a:r>
              <a:rPr lang="en-GB" sz="600" dirty="0">
                <a:solidFill>
                  <a:srgbClr val="FF9900"/>
                </a:solidFill>
                <a:latin typeface="Arial" panose="020B0604020202020204" pitchFamily="34" charset="0"/>
                <a:cs typeface="Arial" panose="020B0604020202020204" pitchFamily="34" charset="0"/>
              </a:rPr>
              <a:t> </a:t>
            </a:r>
            <a:r>
              <a:rPr lang="en-GB" sz="600" dirty="0">
                <a:solidFill>
                  <a:schemeClr val="accent1"/>
                </a:solidFill>
                <a:latin typeface="Arial" panose="020B0604020202020204" pitchFamily="34" charset="0"/>
                <a:cs typeface="Arial" panose="020B0604020202020204" pitchFamily="34" charset="0"/>
              </a:rPr>
              <a:t>[</a:t>
            </a:r>
            <a:r>
              <a:rPr lang="en-GB" sz="600" dirty="0">
                <a:solidFill>
                  <a:srgbClr val="FF9900"/>
                </a:solidFill>
                <a:latin typeface="Arial" panose="020B0604020202020204" pitchFamily="34" charset="0"/>
                <a:cs typeface="Arial" panose="020B0604020202020204" pitchFamily="34" charset="0"/>
              </a:rPr>
              <a:t>OSW</a:t>
            </a:r>
            <a:r>
              <a:rPr lang="en-GB" sz="600" dirty="0">
                <a:solidFill>
                  <a:schemeClr val="accent1"/>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153" name="Straight Connector 152"/>
          <p:cNvCxnSpPr/>
          <p:nvPr/>
        </p:nvCxnSpPr>
        <p:spPr bwMode="auto">
          <a:xfrm flipV="1">
            <a:off x="2809749" y="1862628"/>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4" name="Straight Connector 153"/>
          <p:cNvCxnSpPr/>
          <p:nvPr/>
        </p:nvCxnSpPr>
        <p:spPr bwMode="auto">
          <a:xfrm>
            <a:off x="3685687" y="3493285"/>
            <a:ext cx="0" cy="835329"/>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5" name="Rectangle 154"/>
          <p:cNvSpPr/>
          <p:nvPr/>
        </p:nvSpPr>
        <p:spPr bwMode="auto">
          <a:xfrm rot="5400000">
            <a:off x="3504358" y="391186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6" name="Straight Connector 145"/>
          <p:cNvCxnSpPr/>
          <p:nvPr/>
        </p:nvCxnSpPr>
        <p:spPr bwMode="auto">
          <a:xfrm flipV="1">
            <a:off x="2812360"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9" name="Rectangle 148"/>
          <p:cNvSpPr/>
          <p:nvPr/>
        </p:nvSpPr>
        <p:spPr bwMode="auto">
          <a:xfrm>
            <a:off x="2155337"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[APD]</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r>
              <a:rPr lang="en-GB" sz="600" dirty="0">
                <a:solidFill>
                  <a:srgbClr val="FF9900"/>
                </a:solidFill>
                <a:latin typeface="Arial" panose="020B0604020202020204" pitchFamily="34" charset="0"/>
                <a:cs typeface="Arial" panose="020B0604020202020204" pitchFamily="34" charset="0"/>
              </a:rPr>
              <a:t> </a:t>
            </a:r>
            <a:r>
              <a:rPr lang="en-GB" sz="600" dirty="0">
                <a:solidFill>
                  <a:schemeClr val="accent1"/>
                </a:solidFill>
                <a:latin typeface="Arial" panose="020B0604020202020204" pitchFamily="34" charset="0"/>
                <a:cs typeface="Arial" panose="020B0604020202020204" pitchFamily="34" charset="0"/>
              </a:rPr>
              <a:t>[</a:t>
            </a:r>
            <a:r>
              <a:rPr lang="en-GB" sz="600" dirty="0">
                <a:solidFill>
                  <a:srgbClr val="FF9900"/>
                </a:solidFill>
                <a:latin typeface="Arial" panose="020B0604020202020204" pitchFamily="34" charset="0"/>
                <a:cs typeface="Arial" panose="020B0604020202020204" pitchFamily="34" charset="0"/>
              </a:rPr>
              <a:t>APD</a:t>
            </a:r>
            <a:r>
              <a:rPr lang="en-GB" sz="600" dirty="0">
                <a:solidFill>
                  <a:schemeClr val="accent1"/>
                </a:solidFill>
                <a:latin typeface="Arial" panose="020B0604020202020204" pitchFamily="34" charset="0"/>
                <a:cs typeface="Arial" panose="020B0604020202020204" pitchFamily="34" charset="0"/>
              </a:rPr>
              <a:t>]</a:t>
            </a:r>
          </a:p>
        </p:txBody>
      </p:sp>
      <p:cxnSp>
        <p:nvCxnSpPr>
          <p:cNvPr id="156" name="Straight Connector 155"/>
          <p:cNvCxnSpPr/>
          <p:nvPr/>
        </p:nvCxnSpPr>
        <p:spPr bwMode="auto">
          <a:xfrm flipV="1">
            <a:off x="4504548" y="1853753"/>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1" name="Straight Connector 150"/>
          <p:cNvCxnSpPr/>
          <p:nvPr/>
        </p:nvCxnSpPr>
        <p:spPr bwMode="auto">
          <a:xfrm flipV="1">
            <a:off x="4504548"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7" name="Rectangle 156"/>
          <p:cNvSpPr/>
          <p:nvPr/>
        </p:nvSpPr>
        <p:spPr bwMode="auto">
          <a:xfrm>
            <a:off x="6876256" y="2133579"/>
            <a:ext cx="927885"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9900"/>
                </a:solidFill>
                <a:latin typeface="Arial" panose="020B0604020202020204" pitchFamily="34" charset="0"/>
                <a:cs typeface="Arial" panose="020B0604020202020204" pitchFamily="34" charset="0"/>
              </a:rPr>
              <a:t>OSW/SDB/APD</a:t>
            </a:r>
            <a:r>
              <a:rPr lang="en-GB" sz="600" dirty="0">
                <a:solidFill>
                  <a:srgbClr val="008000"/>
                </a:solidFill>
                <a:latin typeface="Arial" panose="020B0604020202020204" pitchFamily="34" charset="0"/>
                <a:cs typeface="Arial" panose="020B0604020202020204" pitchFamily="34" charset="0"/>
              </a:rPr>
              <a:t>]</a:t>
            </a:r>
          </a:p>
        </p:txBody>
      </p:sp>
      <p:sp>
        <p:nvSpPr>
          <p:cNvPr id="158" name="Rectangle 157"/>
          <p:cNvSpPr/>
          <p:nvPr/>
        </p:nvSpPr>
        <p:spPr bwMode="auto">
          <a:xfrm>
            <a:off x="1228184" y="3834916"/>
            <a:ext cx="656522"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SDB [</a:t>
            </a:r>
            <a:r>
              <a:rPr lang="en-GB" sz="600" dirty="0">
                <a:solidFill>
                  <a:schemeClr val="bg1">
                    <a:lumMod val="50000"/>
                  </a:schemeClr>
                </a:solidFill>
                <a:latin typeface="Arial" panose="020B0604020202020204" pitchFamily="34" charset="0"/>
                <a:cs typeface="Arial" panose="020B0604020202020204" pitchFamily="34" charset="0"/>
              </a:rPr>
              <a:t>XTCE</a:t>
            </a:r>
            <a:r>
              <a:rPr lang="en-GB" sz="600" dirty="0">
                <a:solidFill>
                  <a:srgbClr val="FF99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
        <p:nvSpPr>
          <p:cNvPr id="52" name="Oval 8"/>
          <p:cNvSpPr>
            <a:spLocks noChangeArrowheads="1"/>
          </p:cNvSpPr>
          <p:nvPr/>
        </p:nvSpPr>
        <p:spPr bwMode="auto">
          <a:xfrm>
            <a:off x="5811975" y="1231577"/>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Planning Data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3" name="Straight Connector 52"/>
          <p:cNvCxnSpPr>
            <a:endCxn id="52" idx="4"/>
          </p:cNvCxnSpPr>
          <p:nvPr/>
        </p:nvCxnSpPr>
        <p:spPr bwMode="auto">
          <a:xfrm flipV="1">
            <a:off x="6488132" y="1853753"/>
            <a:ext cx="0" cy="91057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4" name="Rectangle 53"/>
          <p:cNvSpPr/>
          <p:nvPr/>
        </p:nvSpPr>
        <p:spPr bwMode="auto">
          <a:xfrm rot="5400000">
            <a:off x="6298173" y="2228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5" name="Rectangle 54"/>
          <p:cNvSpPr/>
          <p:nvPr/>
        </p:nvSpPr>
        <p:spPr bwMode="auto">
          <a:xfrm>
            <a:off x="5587000" y="2138030"/>
            <a:ext cx="64647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a:t>
            </a:r>
            <a:r>
              <a:rPr lang="en-GB" sz="600" dirty="0" smtClean="0">
                <a:solidFill>
                  <a:srgbClr val="FF9900"/>
                </a:solidFill>
                <a:latin typeface="Arial" panose="020B0604020202020204" pitchFamily="34" charset="0"/>
                <a:cs typeface="Arial" panose="020B0604020202020204" pitchFamily="34" charset="0"/>
              </a:rPr>
              <a:t>[PDB]</a:t>
            </a:r>
            <a:endParaRPr lang="en-GB" sz="600" dirty="0">
              <a:solidFill>
                <a:srgbClr val="FF9900"/>
              </a:solidFill>
              <a:latin typeface="Arial" panose="020B0604020202020204" pitchFamily="34" charset="0"/>
              <a:cs typeface="Arial" panose="020B0604020202020204" pitchFamily="34" charset="0"/>
            </a:endParaRPr>
          </a:p>
        </p:txBody>
      </p:sp>
      <p:cxnSp>
        <p:nvCxnSpPr>
          <p:cNvPr id="56" name="Straight Connector 55"/>
          <p:cNvCxnSpPr/>
          <p:nvPr/>
        </p:nvCxnSpPr>
        <p:spPr bwMode="auto">
          <a:xfrm flipV="1">
            <a:off x="6254511" y="1862438"/>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3419872" y="3083416"/>
            <a:ext cx="6195" cy="1274844"/>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9" name="Rectangle 58"/>
          <p:cNvSpPr/>
          <p:nvPr/>
        </p:nvSpPr>
        <p:spPr bwMode="auto">
          <a:xfrm>
            <a:off x="2953288" y="3816128"/>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PDB</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57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bwMode="auto">
          <a:xfrm>
            <a:off x="2591780" y="4624074"/>
            <a:ext cx="3966336" cy="1852471"/>
          </a:xfrm>
          <a:prstGeom prst="roundRect">
            <a:avLst>
              <a:gd name="adj" fmla="val 9794"/>
            </a:avLst>
          </a:prstGeom>
          <a:solidFill>
            <a:srgbClr val="BDFFD3"/>
          </a:solidFill>
          <a:ln w="9525">
            <a:solidFill>
              <a:schemeClr val="bg1">
                <a:lumMod val="50000"/>
              </a:schemeClr>
            </a:solidFill>
            <a:round/>
            <a:headEnd/>
            <a:tailEnd/>
          </a:ln>
          <a:extLst/>
        </p:spPr>
        <p:txBody>
          <a:bodyPr lIns="0" tIns="0" rIns="0" bIns="0" anchor="t"/>
          <a:lstStyle/>
          <a:p>
            <a:pPr algn="ctr"/>
            <a:r>
              <a:rPr kumimoji="1" lang="en-GB" sz="1050" b="0" dirty="0" smtClean="0">
                <a:solidFill>
                  <a:schemeClr val="tx1"/>
                </a:solidFill>
                <a:latin typeface="Arial" panose="020B0604020202020204" pitchFamily="34" charset="0"/>
                <a:ea typeface="ＭＳ Ｐゴシック" pitchFamily="34" charset="-128"/>
                <a:cs typeface="Arial" panose="020B0604020202020204" pitchFamily="34" charset="0"/>
              </a:rPr>
              <a:t>Data Archive</a:t>
            </a:r>
            <a:br>
              <a:rPr kumimoji="1" lang="en-GB" sz="1050" b="0" dirty="0" smtClean="0">
                <a:solidFill>
                  <a:schemeClr val="tx1"/>
                </a:solidFill>
                <a:latin typeface="Arial" panose="020B0604020202020204" pitchFamily="34" charset="0"/>
                <a:ea typeface="ＭＳ Ｐゴシック" pitchFamily="34" charset="-128"/>
                <a:cs typeface="Arial" panose="020B0604020202020204" pitchFamily="34" charset="0"/>
              </a:rPr>
            </a:br>
            <a:r>
              <a:rPr kumimoji="1" lang="en-GB" sz="1050" b="0" dirty="0" smtClean="0">
                <a:solidFill>
                  <a:schemeClr val="tx1"/>
                </a:solidFill>
                <a:latin typeface="Arial" panose="020B0604020202020204" pitchFamily="34" charset="0"/>
                <a:ea typeface="ＭＳ Ｐゴシック" pitchFamily="34" charset="-128"/>
                <a:cs typeface="Arial" panose="020B0604020202020204" pitchFamily="34" charset="0"/>
              </a:rPr>
              <a:t>[DAI]</a:t>
            </a:r>
            <a:endParaRPr kumimoji="1" lang="en-GB" sz="1050" b="0" dirty="0">
              <a:solidFill>
                <a:schemeClr val="tx1"/>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a:t>Data Storage and Archiving</a:t>
            </a:r>
          </a:p>
        </p:txBody>
      </p:sp>
      <p:sp>
        <p:nvSpPr>
          <p:cNvPr id="3" name="Footer Placeholder 2"/>
          <p:cNvSpPr>
            <a:spLocks noGrp="1"/>
          </p:cNvSpPr>
          <p:nvPr>
            <p:ph type="ftr" sz="quarter" idx="10"/>
          </p:nvPr>
        </p:nvSpPr>
        <p:spPr/>
        <p:txBody>
          <a:bodyPr/>
          <a:lstStyle/>
          <a:p>
            <a:r>
              <a:rPr lang="en-GB" altLang="en-US" dirty="0"/>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sp>
        <p:nvSpPr>
          <p:cNvPr id="5" name="Oval 4"/>
          <p:cNvSpPr>
            <a:spLocks noChangeArrowheads="1"/>
          </p:cNvSpPr>
          <p:nvPr/>
        </p:nvSpPr>
        <p:spPr bwMode="auto">
          <a:xfrm>
            <a:off x="3884834" y="5764078"/>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Storage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6139444" y="2806121"/>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File Store</a:t>
            </a:r>
          </a:p>
        </p:txBody>
      </p:sp>
      <p:sp>
        <p:nvSpPr>
          <p:cNvPr id="8" name="Oval 7"/>
          <p:cNvSpPr>
            <a:spLocks noChangeArrowheads="1"/>
          </p:cNvSpPr>
          <p:nvPr/>
        </p:nvSpPr>
        <p:spPr bwMode="auto">
          <a:xfrm>
            <a:off x="1629221" y="2783513"/>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Archive</a:t>
            </a:r>
          </a:p>
        </p:txBody>
      </p:sp>
      <p:sp>
        <p:nvSpPr>
          <p:cNvPr id="9" name="Oval 8"/>
          <p:cNvSpPr>
            <a:spLocks noChangeArrowheads="1"/>
          </p:cNvSpPr>
          <p:nvPr/>
        </p:nvSpPr>
        <p:spPr bwMode="auto">
          <a:xfrm>
            <a:off x="7256713" y="1180611"/>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0" name="Oval 8"/>
          <p:cNvSpPr>
            <a:spLocks noChangeArrowheads="1"/>
          </p:cNvSpPr>
          <p:nvPr/>
        </p:nvSpPr>
        <p:spPr bwMode="auto">
          <a:xfrm>
            <a:off x="4996244"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1" name="Oval 10"/>
          <p:cNvSpPr>
            <a:spLocks noChangeArrowheads="1"/>
          </p:cNvSpPr>
          <p:nvPr/>
        </p:nvSpPr>
        <p:spPr bwMode="auto">
          <a:xfrm>
            <a:off x="2753913" y="11751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2" name="Oval 11"/>
          <p:cNvSpPr>
            <a:spLocks noChangeArrowheads="1"/>
          </p:cNvSpPr>
          <p:nvPr/>
        </p:nvSpPr>
        <p:spPr bwMode="auto">
          <a:xfrm>
            <a:off x="537651" y="117514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3" name="Oval 12"/>
          <p:cNvSpPr>
            <a:spLocks noChangeArrowheads="1"/>
          </p:cNvSpPr>
          <p:nvPr/>
        </p:nvSpPr>
        <p:spPr bwMode="auto">
          <a:xfrm>
            <a:off x="7574424" y="474419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[Archive Consumer]</a:t>
            </a:r>
          </a:p>
        </p:txBody>
      </p:sp>
      <p:sp>
        <p:nvSpPr>
          <p:cNvPr id="14" name="Oval 13"/>
          <p:cNvSpPr>
            <a:spLocks noChangeArrowheads="1"/>
          </p:cNvSpPr>
          <p:nvPr/>
        </p:nvSpPr>
        <p:spPr bwMode="auto">
          <a:xfrm>
            <a:off x="244598" y="379960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283048" y="474419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Processing</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[Archive Producer]</a:t>
            </a:r>
          </a:p>
        </p:txBody>
      </p:sp>
      <p:cxnSp>
        <p:nvCxnSpPr>
          <p:cNvPr id="17" name="Straight Connector 16"/>
          <p:cNvCxnSpPr>
            <a:stCxn id="11" idx="4"/>
            <a:endCxn id="8" idx="0"/>
          </p:cNvCxnSpPr>
          <p:nvPr/>
        </p:nvCxnSpPr>
        <p:spPr bwMode="auto">
          <a:xfrm flipH="1">
            <a:off x="2305378" y="1797321"/>
            <a:ext cx="1124692" cy="9861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3" name="Straight Connector 22"/>
          <p:cNvCxnSpPr>
            <a:stCxn id="10" idx="4"/>
            <a:endCxn id="8" idx="0"/>
          </p:cNvCxnSpPr>
          <p:nvPr/>
        </p:nvCxnSpPr>
        <p:spPr bwMode="auto">
          <a:xfrm flipH="1">
            <a:off x="2305378" y="1797321"/>
            <a:ext cx="3367023" cy="9861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a:stCxn id="9" idx="4"/>
            <a:endCxn id="8" idx="0"/>
          </p:cNvCxnSpPr>
          <p:nvPr/>
        </p:nvCxnSpPr>
        <p:spPr bwMode="auto">
          <a:xfrm flipH="1">
            <a:off x="2305378" y="1802787"/>
            <a:ext cx="5627492" cy="98072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11" idx="4"/>
            <a:endCxn id="7" idx="0"/>
          </p:cNvCxnSpPr>
          <p:nvPr/>
        </p:nvCxnSpPr>
        <p:spPr bwMode="auto">
          <a:xfrm>
            <a:off x="3430070" y="1797321"/>
            <a:ext cx="3385531" cy="100880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a:stCxn id="10" idx="4"/>
            <a:endCxn id="7" idx="0"/>
          </p:cNvCxnSpPr>
          <p:nvPr/>
        </p:nvCxnSpPr>
        <p:spPr bwMode="auto">
          <a:xfrm>
            <a:off x="5672401" y="1797321"/>
            <a:ext cx="1143200" cy="100880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9" idx="4"/>
            <a:endCxn id="7" idx="0"/>
          </p:cNvCxnSpPr>
          <p:nvPr/>
        </p:nvCxnSpPr>
        <p:spPr bwMode="auto">
          <a:xfrm flipH="1">
            <a:off x="6815601" y="1802787"/>
            <a:ext cx="1117269" cy="100333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7860869" y="173259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600401" y="173259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358069" y="173259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743600" y="273412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bwMode="auto">
          <a:xfrm>
            <a:off x="2772187" y="209685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4" name="Rectangle 43"/>
          <p:cNvSpPr/>
          <p:nvPr/>
        </p:nvSpPr>
        <p:spPr bwMode="auto">
          <a:xfrm>
            <a:off x="7316294" y="20968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5" name="Rectangle 44"/>
          <p:cNvSpPr/>
          <p:nvPr/>
        </p:nvSpPr>
        <p:spPr bwMode="auto">
          <a:xfrm>
            <a:off x="3588840" y="221341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6113055" y="222352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8" name="Rectangle 47"/>
          <p:cNvSpPr/>
          <p:nvPr/>
        </p:nvSpPr>
        <p:spPr bwMode="auto">
          <a:xfrm>
            <a:off x="5393475" y="237207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9" name="Rectangle 48"/>
          <p:cNvSpPr/>
          <p:nvPr/>
        </p:nvSpPr>
        <p:spPr bwMode="auto">
          <a:xfrm>
            <a:off x="4031940" y="237308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2" name="Straight Connector 51"/>
          <p:cNvCxnSpPr>
            <a:stCxn id="12" idx="4"/>
            <a:endCxn id="8" idx="0"/>
          </p:cNvCxnSpPr>
          <p:nvPr/>
        </p:nvCxnSpPr>
        <p:spPr bwMode="auto">
          <a:xfrm>
            <a:off x="1213808" y="1797321"/>
            <a:ext cx="1091570" cy="9861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5" name="Oval 54"/>
          <p:cNvSpPr/>
          <p:nvPr/>
        </p:nvSpPr>
        <p:spPr>
          <a:xfrm>
            <a:off x="2244216" y="26946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1517352" y="209685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9" name="Oval 58"/>
          <p:cNvSpPr/>
          <p:nvPr/>
        </p:nvSpPr>
        <p:spPr>
          <a:xfrm>
            <a:off x="1141807" y="1732578"/>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Line Callout 1 (No Border) 62"/>
          <p:cNvSpPr/>
          <p:nvPr/>
        </p:nvSpPr>
        <p:spPr bwMode="auto">
          <a:xfrm flipH="1">
            <a:off x="136425" y="2491527"/>
            <a:ext cx="1622229" cy="242594"/>
          </a:xfrm>
          <a:prstGeom prst="callout1">
            <a:avLst>
              <a:gd name="adj1" fmla="val 31692"/>
              <a:gd name="adj2" fmla="val -4649"/>
              <a:gd name="adj3" fmla="val 116230"/>
              <a:gd name="adj4" fmla="val -33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 Service: Archive</a:t>
            </a:r>
          </a:p>
        </p:txBody>
      </p:sp>
      <p:sp>
        <p:nvSpPr>
          <p:cNvPr id="64" name="Line Callout 1 (No Border) 63"/>
          <p:cNvSpPr/>
          <p:nvPr/>
        </p:nvSpPr>
        <p:spPr bwMode="auto">
          <a:xfrm flipH="1">
            <a:off x="7640831" y="2478850"/>
            <a:ext cx="1314475" cy="366886"/>
          </a:xfrm>
          <a:prstGeom prst="callout1">
            <a:avLst>
              <a:gd name="adj1" fmla="val 85912"/>
              <a:gd name="adj2" fmla="val 162026"/>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MO File </a:t>
            </a:r>
            <a:r>
              <a:rPr lang="en-GB" sz="1000" b="0" dirty="0" smtClean="0">
                <a:solidFill>
                  <a:schemeClr val="tx1"/>
                </a:solidFill>
                <a:latin typeface="Arial" panose="020B0604020202020204" pitchFamily="34" charset="0"/>
                <a:cs typeface="Arial" panose="020B0604020202020204" pitchFamily="34" charset="0"/>
              </a:rPr>
              <a:t>Transfer</a:t>
            </a:r>
            <a:br>
              <a:rPr lang="en-GB" sz="1000" b="0" dirty="0" smtClean="0">
                <a:solidFill>
                  <a:schemeClr val="tx1"/>
                </a:solidFill>
                <a:latin typeface="Arial" panose="020B0604020202020204" pitchFamily="34" charset="0"/>
                <a:cs typeface="Arial" panose="020B0604020202020204" pitchFamily="34" charset="0"/>
              </a:rPr>
            </a:br>
            <a:r>
              <a:rPr lang="en-GB" sz="1000" b="0" dirty="0" smtClean="0">
                <a:solidFill>
                  <a:schemeClr val="tx1"/>
                </a:solidFill>
                <a:latin typeface="Arial" panose="020B0604020202020204" pitchFamily="34" charset="0"/>
                <a:cs typeface="Arial" panose="020B0604020202020204" pitchFamily="34" charset="0"/>
              </a:rPr>
              <a:t>&amp; </a:t>
            </a:r>
            <a:r>
              <a:rPr lang="en-GB" sz="1000" b="0" dirty="0">
                <a:solidFill>
                  <a:schemeClr val="tx1"/>
                </a:solidFill>
                <a:latin typeface="Arial" panose="020B0604020202020204" pitchFamily="34" charset="0"/>
                <a:cs typeface="Arial" panose="020B0604020202020204" pitchFamily="34" charset="0"/>
              </a:rPr>
              <a:t>Management</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65" name="Straight Connector 64"/>
          <p:cNvCxnSpPr>
            <a:stCxn id="13" idx="2"/>
            <a:endCxn id="75" idx="6"/>
          </p:cNvCxnSpPr>
          <p:nvPr/>
        </p:nvCxnSpPr>
        <p:spPr bwMode="auto">
          <a:xfrm flipH="1">
            <a:off x="6167922" y="5055279"/>
            <a:ext cx="1406502"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15" idx="6"/>
            <a:endCxn id="76" idx="2"/>
          </p:cNvCxnSpPr>
          <p:nvPr/>
        </p:nvCxnSpPr>
        <p:spPr bwMode="auto">
          <a:xfrm>
            <a:off x="1635361" y="5055279"/>
            <a:ext cx="1339720" cy="6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3" name="Rectangle 72"/>
          <p:cNvSpPr/>
          <p:nvPr/>
        </p:nvSpPr>
        <p:spPr bwMode="auto">
          <a:xfrm>
            <a:off x="2018955" y="4967817"/>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7" idx="2"/>
            <a:endCxn id="15" idx="7"/>
          </p:cNvCxnSpPr>
          <p:nvPr/>
        </p:nvCxnSpPr>
        <p:spPr bwMode="auto">
          <a:xfrm flipH="1">
            <a:off x="1437319" y="3117209"/>
            <a:ext cx="4702125" cy="171809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0" name="Rectangle 79"/>
          <p:cNvSpPr/>
          <p:nvPr/>
        </p:nvSpPr>
        <p:spPr bwMode="auto">
          <a:xfrm>
            <a:off x="6815601" y="4976230"/>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DIP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1" name="Rectangle 80"/>
          <p:cNvSpPr/>
          <p:nvPr/>
        </p:nvSpPr>
        <p:spPr bwMode="auto">
          <a:xfrm>
            <a:off x="5061684" y="335090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3" name="Straight Connector 82"/>
          <p:cNvCxnSpPr>
            <a:stCxn id="7" idx="2"/>
            <a:endCxn id="8" idx="6"/>
          </p:cNvCxnSpPr>
          <p:nvPr/>
        </p:nvCxnSpPr>
        <p:spPr bwMode="auto">
          <a:xfrm flipH="1" flipV="1">
            <a:off x="2981534" y="3094601"/>
            <a:ext cx="3157910" cy="226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Oval 85"/>
          <p:cNvSpPr/>
          <p:nvPr/>
        </p:nvSpPr>
        <p:spPr>
          <a:xfrm>
            <a:off x="6084845" y="304520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bwMode="auto">
          <a:xfrm>
            <a:off x="4391980" y="302617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91" name="Straight Connector 90"/>
          <p:cNvCxnSpPr>
            <a:stCxn id="8" idx="4"/>
            <a:endCxn id="14" idx="7"/>
          </p:cNvCxnSpPr>
          <p:nvPr/>
        </p:nvCxnSpPr>
        <p:spPr bwMode="auto">
          <a:xfrm flipH="1">
            <a:off x="1398869" y="3405689"/>
            <a:ext cx="906509" cy="4850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94"/>
          <p:cNvCxnSpPr>
            <a:stCxn id="8" idx="4"/>
            <a:endCxn id="13" idx="1"/>
          </p:cNvCxnSpPr>
          <p:nvPr/>
        </p:nvCxnSpPr>
        <p:spPr bwMode="auto">
          <a:xfrm>
            <a:off x="2305378" y="3405689"/>
            <a:ext cx="5467088" cy="142961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Rectangle 97"/>
          <p:cNvSpPr/>
          <p:nvPr/>
        </p:nvSpPr>
        <p:spPr bwMode="auto">
          <a:xfrm>
            <a:off x="1439652" y="340486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9" name="Rectangle 98"/>
          <p:cNvSpPr/>
          <p:nvPr/>
        </p:nvSpPr>
        <p:spPr bwMode="auto">
          <a:xfrm>
            <a:off x="1439652" y="356432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0" name="Rectangle 99"/>
          <p:cNvSpPr/>
          <p:nvPr/>
        </p:nvSpPr>
        <p:spPr bwMode="auto">
          <a:xfrm>
            <a:off x="1439652" y="372378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4" name="Line Callout 1 (No Border) 113"/>
          <p:cNvSpPr/>
          <p:nvPr/>
        </p:nvSpPr>
        <p:spPr bwMode="auto">
          <a:xfrm flipH="1">
            <a:off x="6306913" y="3632022"/>
            <a:ext cx="1314475" cy="344236"/>
          </a:xfrm>
          <a:prstGeom prst="callout1">
            <a:avLst>
              <a:gd name="adj1" fmla="val -150276"/>
              <a:gd name="adj2" fmla="val 110006"/>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MO Data </a:t>
            </a:r>
            <a:r>
              <a:rPr lang="en-GB" sz="1000" b="0" dirty="0" smtClean="0">
                <a:solidFill>
                  <a:schemeClr val="tx1"/>
                </a:solidFill>
                <a:latin typeface="Arial" panose="020B0604020202020204" pitchFamily="34" charset="0"/>
                <a:cs typeface="Arial" panose="020B0604020202020204" pitchFamily="34" charset="0"/>
              </a:rPr>
              <a:t>Product</a:t>
            </a:r>
            <a:br>
              <a:rPr lang="en-GB" sz="1000" b="0" dirty="0" smtClean="0">
                <a:solidFill>
                  <a:schemeClr val="tx1"/>
                </a:solidFill>
                <a:latin typeface="Arial" panose="020B0604020202020204" pitchFamily="34" charset="0"/>
                <a:cs typeface="Arial" panose="020B0604020202020204" pitchFamily="34" charset="0"/>
              </a:rPr>
            </a:br>
            <a:r>
              <a:rPr lang="en-GB" sz="1000" b="0" dirty="0" smtClean="0">
                <a:solidFill>
                  <a:schemeClr val="tx1"/>
                </a:solidFill>
                <a:latin typeface="Arial" panose="020B0604020202020204" pitchFamily="34" charset="0"/>
                <a:cs typeface="Arial" panose="020B0604020202020204" pitchFamily="34" charset="0"/>
              </a:rPr>
              <a:t>Distribution</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5" name="Oval 74"/>
          <p:cNvSpPr>
            <a:spLocks noChangeArrowheads="1"/>
          </p:cNvSpPr>
          <p:nvPr/>
        </p:nvSpPr>
        <p:spPr bwMode="auto">
          <a:xfrm>
            <a:off x="4815609" y="4744191"/>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Access</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6" name="Oval 75"/>
          <p:cNvSpPr>
            <a:spLocks noChangeArrowheads="1"/>
          </p:cNvSpPr>
          <p:nvPr/>
        </p:nvSpPr>
        <p:spPr bwMode="auto">
          <a:xfrm>
            <a:off x="2975081" y="4744873"/>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Ingestion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2" name="Oval 71"/>
          <p:cNvSpPr/>
          <p:nvPr/>
        </p:nvSpPr>
        <p:spPr>
          <a:xfrm>
            <a:off x="6101827" y="498396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2918478" y="498327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Line Callout 1 (No Border) 78"/>
          <p:cNvSpPr/>
          <p:nvPr/>
        </p:nvSpPr>
        <p:spPr bwMode="auto">
          <a:xfrm flipH="1">
            <a:off x="5833859" y="5556503"/>
            <a:ext cx="645972" cy="207575"/>
          </a:xfrm>
          <a:prstGeom prst="callout1">
            <a:avLst>
              <a:gd name="adj1" fmla="val -248961"/>
              <a:gd name="adj2" fmla="val 47034"/>
              <a:gd name="adj3" fmla="val -19714"/>
              <a:gd name="adj4" fmla="val 2781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DAI: CAIS</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8" name="Line Callout 1 (No Border) 77"/>
          <p:cNvSpPr/>
          <p:nvPr/>
        </p:nvSpPr>
        <p:spPr bwMode="auto">
          <a:xfrm flipH="1">
            <a:off x="2676012" y="5565648"/>
            <a:ext cx="645972" cy="207575"/>
          </a:xfrm>
          <a:prstGeom prst="callout1">
            <a:avLst>
              <a:gd name="adj1" fmla="val -251203"/>
              <a:gd name="adj2" fmla="val 55345"/>
              <a:gd name="adj3" fmla="val -16503"/>
              <a:gd name="adj4" fmla="val 73932"/>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DAI: PAIS</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46" name="Straight Connector 145"/>
          <p:cNvCxnSpPr>
            <a:stCxn id="5" idx="0"/>
            <a:endCxn id="75" idx="3"/>
          </p:cNvCxnSpPr>
          <p:nvPr/>
        </p:nvCxnSpPr>
        <p:spPr bwMode="auto">
          <a:xfrm flipV="1">
            <a:off x="4560991" y="5275251"/>
            <a:ext cx="452660" cy="48882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4" name="Straight Connector 153"/>
          <p:cNvCxnSpPr>
            <a:stCxn id="5" idx="0"/>
            <a:endCxn id="76" idx="5"/>
          </p:cNvCxnSpPr>
          <p:nvPr/>
        </p:nvCxnSpPr>
        <p:spPr bwMode="auto">
          <a:xfrm flipH="1" flipV="1">
            <a:off x="4129352" y="5275933"/>
            <a:ext cx="431639" cy="48814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Oval 144"/>
          <p:cNvSpPr/>
          <p:nvPr/>
        </p:nvSpPr>
        <p:spPr>
          <a:xfrm>
            <a:off x="4488991" y="56920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bwMode="auto">
          <a:xfrm>
            <a:off x="4688678" y="542361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4129352" y="542361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8" name="Curved Connector 167"/>
          <p:cNvCxnSpPr>
            <a:stCxn id="8" idx="4"/>
            <a:endCxn id="15" idx="7"/>
          </p:cNvCxnSpPr>
          <p:nvPr/>
        </p:nvCxnSpPr>
        <p:spPr bwMode="auto">
          <a:xfrm flipH="1">
            <a:off x="1437319" y="3405689"/>
            <a:ext cx="868059" cy="1429618"/>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Rectangle 109"/>
          <p:cNvSpPr/>
          <p:nvPr/>
        </p:nvSpPr>
        <p:spPr bwMode="auto">
          <a:xfrm>
            <a:off x="2951820" y="33812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2951820" y="36861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2" name="Rectangle 111"/>
          <p:cNvSpPr/>
          <p:nvPr/>
        </p:nvSpPr>
        <p:spPr bwMode="auto">
          <a:xfrm>
            <a:off x="2951820" y="384560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3" name="Rectangle 112"/>
          <p:cNvSpPr/>
          <p:nvPr/>
        </p:nvSpPr>
        <p:spPr bwMode="auto">
          <a:xfrm>
            <a:off x="2951820" y="35406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 name="Oval 5"/>
          <p:cNvSpPr/>
          <p:nvPr/>
        </p:nvSpPr>
        <p:spPr>
          <a:xfrm>
            <a:off x="2236305" y="333644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bwMode="auto">
          <a:xfrm>
            <a:off x="1880814" y="37170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2" name="Rectangle 101"/>
          <p:cNvSpPr/>
          <p:nvPr/>
        </p:nvSpPr>
        <p:spPr bwMode="auto">
          <a:xfrm>
            <a:off x="1880814" y="40219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3" name="Rectangle 102"/>
          <p:cNvSpPr/>
          <p:nvPr/>
        </p:nvSpPr>
        <p:spPr bwMode="auto">
          <a:xfrm>
            <a:off x="1880814" y="418141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a:off x="1880814" y="387649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a:xfrm>
            <a:off x="595284" y="2916470"/>
            <a:ext cx="1019831" cy="307777"/>
          </a:xfrm>
          <a:prstGeom prst="rect">
            <a:avLst/>
          </a:prstGeom>
        </p:spPr>
        <p:txBody>
          <a:bodyPr wrap="none">
            <a:spAutoFit/>
          </a:bodyPr>
          <a:lstStyle/>
          <a:p>
            <a:r>
              <a:rPr kumimoji="1" lang="en-US" sz="1400" b="0" smtClean="0">
                <a:solidFill>
                  <a:srgbClr val="FF0000"/>
                </a:solidFill>
                <a:latin typeface="Arial" panose="020B0604020202020204" pitchFamily="34" charset="0"/>
                <a:ea typeface="ＭＳ Ｐゴシック" pitchFamily="34" charset="-128"/>
                <a:cs typeface="Arial" panose="020B0604020202020204" pitchFamily="34" charset="0"/>
              </a:rPr>
              <a:t>Short term</a:t>
            </a:r>
            <a:endParaRPr lang="en-US" sz="1400">
              <a:solidFill>
                <a:srgbClr val="FF0000"/>
              </a:solidFill>
            </a:endParaRPr>
          </a:p>
        </p:txBody>
      </p:sp>
      <p:sp>
        <p:nvSpPr>
          <p:cNvPr id="77" name="Rectangle 76"/>
          <p:cNvSpPr/>
          <p:nvPr/>
        </p:nvSpPr>
        <p:spPr>
          <a:xfrm>
            <a:off x="4057527" y="4332934"/>
            <a:ext cx="989373" cy="307777"/>
          </a:xfrm>
          <a:prstGeom prst="rect">
            <a:avLst/>
          </a:prstGeom>
        </p:spPr>
        <p:txBody>
          <a:bodyPr wrap="none">
            <a:spAutoFit/>
          </a:bodyPr>
          <a:lstStyle/>
          <a:p>
            <a:r>
              <a:rPr kumimoji="1" lang="en-US" sz="1400" b="0" dirty="0" smtClean="0">
                <a:solidFill>
                  <a:srgbClr val="FF0000"/>
                </a:solidFill>
                <a:latin typeface="Arial" panose="020B0604020202020204" pitchFamily="34" charset="0"/>
                <a:ea typeface="ＭＳ Ｐゴシック" pitchFamily="34" charset="-128"/>
                <a:cs typeface="Arial" panose="020B0604020202020204" pitchFamily="34" charset="0"/>
              </a:rPr>
              <a:t>Long term</a:t>
            </a:r>
            <a:endParaRPr lang="en-US" sz="1400" dirty="0">
              <a:solidFill>
                <a:srgbClr val="FF0000"/>
              </a:solidFill>
            </a:endParaRPr>
          </a:p>
        </p:txBody>
      </p:sp>
    </p:spTree>
    <p:extLst>
      <p:ext uri="{BB962C8B-B14F-4D97-AF65-F5344CB8AC3E}">
        <p14:creationId xmlns:p14="http://schemas.microsoft.com/office/powerpoint/2010/main" val="927067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ounded Rectangle 88"/>
          <p:cNvSpPr/>
          <p:nvPr/>
        </p:nvSpPr>
        <p:spPr bwMode="auto">
          <a:xfrm>
            <a:off x="4103947" y="980727"/>
            <a:ext cx="4928969" cy="1008113"/>
          </a:xfrm>
          <a:prstGeom prst="roundRect">
            <a:avLst>
              <a:gd name="adj" fmla="val 9794"/>
            </a:avLst>
          </a:prstGeom>
          <a:solidFill>
            <a:srgbClr val="BDFFD3"/>
          </a:solidFill>
          <a:ln w="9525">
            <a:solidFill>
              <a:schemeClr val="bg1">
                <a:lumMod val="50000"/>
              </a:schemeClr>
            </a:solidFill>
            <a:round/>
            <a:headEnd/>
            <a:tailEnd/>
          </a:ln>
          <a:extLst/>
        </p:spPr>
        <p:txBody>
          <a:bodyPr lIns="0" tIns="0" rIns="0" bIns="0" anchor="t"/>
          <a:lstStyle/>
          <a:p>
            <a:pPr algn="ctr"/>
            <a:r>
              <a:rPr kumimoji="1" lang="en-GB" sz="1050" b="0" dirty="0" smtClean="0">
                <a:solidFill>
                  <a:schemeClr val="bg1">
                    <a:lumMod val="50000"/>
                  </a:schemeClr>
                </a:solidFill>
                <a:latin typeface="Arial" panose="020B0604020202020204" pitchFamily="34" charset="0"/>
                <a:ea typeface="ＭＳ Ｐゴシック" pitchFamily="34" charset="-128"/>
                <a:cs typeface="Arial" panose="020B0604020202020204" pitchFamily="34" charset="0"/>
              </a:rPr>
              <a:t>Data Archive [DAI]</a:t>
            </a:r>
            <a:endParaRPr kumimoji="1" lang="en-GB" sz="1050" b="0" dirty="0">
              <a:solidFill>
                <a:schemeClr val="bg1">
                  <a:lumMod val="50000"/>
                </a:schemeClr>
              </a:solidFill>
              <a:latin typeface="Arial" panose="020B0604020202020204" pitchFamily="34" charset="0"/>
              <a:ea typeface="ＭＳ Ｐゴシック" pitchFamily="34" charset="-128"/>
              <a:cs typeface="Arial" panose="020B0604020202020204" pitchFamily="34" charset="0"/>
            </a:endParaRPr>
          </a:p>
        </p:txBody>
      </p:sp>
      <p:sp>
        <p:nvSpPr>
          <p:cNvPr id="175" name="Oval 174"/>
          <p:cNvSpPr>
            <a:spLocks noChangeArrowheads="1"/>
          </p:cNvSpPr>
          <p:nvPr/>
        </p:nvSpPr>
        <p:spPr bwMode="auto">
          <a:xfrm>
            <a:off x="5249703" y="5062013"/>
            <a:ext cx="1158501" cy="552371"/>
          </a:xfrm>
          <a:prstGeom prst="ellipse">
            <a:avLst/>
          </a:prstGeom>
          <a:solidFill>
            <a:srgbClr val="FFC000"/>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2" name="Title 1"/>
          <p:cNvSpPr>
            <a:spLocks noGrp="1"/>
          </p:cNvSpPr>
          <p:nvPr>
            <p:ph type="title"/>
          </p:nvPr>
        </p:nvSpPr>
        <p:spPr/>
        <p:txBody>
          <a:bodyPr/>
          <a:lstStyle/>
          <a:p>
            <a:r>
              <a:rPr lang="en-GB" dirty="0"/>
              <a:t>Data Storage/Archiving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cxnSp>
        <p:nvCxnSpPr>
          <p:cNvPr id="26" name="Straight Connector 25"/>
          <p:cNvCxnSpPr/>
          <p:nvPr/>
        </p:nvCxnSpPr>
        <p:spPr bwMode="auto">
          <a:xfrm flipH="1">
            <a:off x="107504" y="38327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7530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NAVT</a:t>
            </a:r>
            <a:endParaRPr kumimoji="0" lang="en-GB" sz="9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568215" y="124093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File Store</a:t>
            </a:r>
          </a:p>
        </p:txBody>
      </p:sp>
      <p:sp>
        <p:nvSpPr>
          <p:cNvPr id="35" name="Oval 8"/>
          <p:cNvSpPr>
            <a:spLocks noChangeArrowheads="1"/>
          </p:cNvSpPr>
          <p:nvPr/>
        </p:nvSpPr>
        <p:spPr bwMode="auto">
          <a:xfrm>
            <a:off x="7604255" y="1230178"/>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Access</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0" name="Straight Connector 139"/>
          <p:cNvCxnSpPr/>
          <p:nvPr/>
        </p:nvCxnSpPr>
        <p:spPr bwMode="auto">
          <a:xfrm flipH="1">
            <a:off x="107504" y="309774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0180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a:endCxn id="175" idx="1"/>
          </p:cNvCxnSpPr>
          <p:nvPr/>
        </p:nvCxnSpPr>
        <p:spPr bwMode="auto">
          <a:xfrm>
            <a:off x="5417199" y="2782833"/>
            <a:ext cx="2163" cy="2360073"/>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2519055" y="1844576"/>
            <a:ext cx="15823" cy="2179592"/>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4020434"/>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6311" y="394070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cxnSp>
        <p:nvCxnSpPr>
          <p:cNvPr id="106" name="Straight Connector 105"/>
          <p:cNvCxnSpPr/>
          <p:nvPr/>
        </p:nvCxnSpPr>
        <p:spPr bwMode="auto">
          <a:xfrm flipH="1">
            <a:off x="107504" y="363730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35575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1676187" y="2124402"/>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MCS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NAVT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MPS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 [SDB/APD/OSW]</a:t>
            </a:r>
          </a:p>
        </p:txBody>
      </p:sp>
      <p:cxnSp>
        <p:nvCxnSpPr>
          <p:cNvPr id="160" name="Straight Connector 159"/>
          <p:cNvCxnSpPr/>
          <p:nvPr/>
        </p:nvCxnSpPr>
        <p:spPr bwMode="auto">
          <a:xfrm flipH="1">
            <a:off x="107504" y="278975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188626" y="271002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flipH="1">
            <a:off x="107504" y="294609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3" name="Rectangle 162"/>
          <p:cNvSpPr/>
          <p:nvPr/>
        </p:nvSpPr>
        <p:spPr bwMode="auto">
          <a:xfrm>
            <a:off x="188626" y="286636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4" name="Straight Connector 163"/>
          <p:cNvCxnSpPr/>
          <p:nvPr/>
        </p:nvCxnSpPr>
        <p:spPr bwMode="auto">
          <a:xfrm flipH="1">
            <a:off x="107504" y="3261815"/>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a:off x="188626" y="318208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DIP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3" name="Oval 172"/>
          <p:cNvSpPr>
            <a:spLocks noChangeArrowheads="1"/>
          </p:cNvSpPr>
          <p:nvPr/>
        </p:nvSpPr>
        <p:spPr bwMode="auto">
          <a:xfrm>
            <a:off x="6527816" y="505543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 Data Processing</a:t>
            </a:r>
          </a:p>
        </p:txBody>
      </p:sp>
      <p:sp>
        <p:nvSpPr>
          <p:cNvPr id="174" name="Oval 173"/>
          <p:cNvSpPr>
            <a:spLocks noChangeArrowheads="1"/>
          </p:cNvSpPr>
          <p:nvPr/>
        </p:nvSpPr>
        <p:spPr bwMode="auto">
          <a:xfrm>
            <a:off x="1406366" y="5055436"/>
            <a:ext cx="1158501" cy="552371"/>
          </a:xfrm>
          <a:prstGeom prst="ellipse">
            <a:avLst/>
          </a:prstGeom>
          <a:solidFill>
            <a:srgbClr val="FF7C80"/>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80" name="Oval 179"/>
          <p:cNvSpPr>
            <a:spLocks noChangeArrowheads="1"/>
          </p:cNvSpPr>
          <p:nvPr/>
        </p:nvSpPr>
        <p:spPr bwMode="auto">
          <a:xfrm>
            <a:off x="7805987" y="507287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82" name="Oval 181"/>
          <p:cNvSpPr>
            <a:spLocks noChangeArrowheads="1"/>
          </p:cNvSpPr>
          <p:nvPr/>
        </p:nvSpPr>
        <p:spPr bwMode="auto">
          <a:xfrm>
            <a:off x="2693419" y="5055435"/>
            <a:ext cx="1158501" cy="552371"/>
          </a:xfrm>
          <a:prstGeom prst="ellipse">
            <a:avLst/>
          </a:prstGeom>
          <a:solidFill>
            <a:srgbClr val="FF99FF"/>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83" name="Oval 182"/>
          <p:cNvSpPr>
            <a:spLocks noChangeArrowheads="1"/>
          </p:cNvSpPr>
          <p:nvPr/>
        </p:nvSpPr>
        <p:spPr bwMode="auto">
          <a:xfrm>
            <a:off x="3953559" y="5055434"/>
            <a:ext cx="1158501" cy="552371"/>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84" name="Oval 183"/>
          <p:cNvSpPr>
            <a:spLocks noChangeArrowheads="1"/>
          </p:cNvSpPr>
          <p:nvPr/>
        </p:nvSpPr>
        <p:spPr bwMode="auto">
          <a:xfrm>
            <a:off x="164959" y="5055437"/>
            <a:ext cx="1158501" cy="55237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90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9" name="Straight Connector 188"/>
          <p:cNvCxnSpPr/>
          <p:nvPr/>
        </p:nvCxnSpPr>
        <p:spPr bwMode="auto">
          <a:xfrm flipH="1">
            <a:off x="105745" y="4213365"/>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a:off x="184552" y="413363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CFG</a:t>
            </a:r>
          </a:p>
        </p:txBody>
      </p:sp>
      <p:cxnSp>
        <p:nvCxnSpPr>
          <p:cNvPr id="191" name="Straight Connector 190"/>
          <p:cNvCxnSpPr/>
          <p:nvPr/>
        </p:nvCxnSpPr>
        <p:spPr bwMode="auto">
          <a:xfrm flipV="1">
            <a:off x="2519053" y="1836578"/>
            <a:ext cx="15825" cy="1994659"/>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flipV="1">
            <a:off x="2519055" y="1763640"/>
            <a:ext cx="15823" cy="1879930"/>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4" name="Straight Connector 193"/>
          <p:cNvCxnSpPr/>
          <p:nvPr/>
        </p:nvCxnSpPr>
        <p:spPr bwMode="auto">
          <a:xfrm flipV="1">
            <a:off x="2519053" y="1763640"/>
            <a:ext cx="15825" cy="1684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3" name="Straight Connector 202"/>
          <p:cNvCxnSpPr>
            <a:endCxn id="175" idx="0"/>
          </p:cNvCxnSpPr>
          <p:nvPr/>
        </p:nvCxnSpPr>
        <p:spPr bwMode="auto">
          <a:xfrm flipH="1">
            <a:off x="5828954" y="4213365"/>
            <a:ext cx="3186" cy="84864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p:nvPr/>
        </p:nvCxnSpPr>
        <p:spPr bwMode="auto">
          <a:xfrm>
            <a:off x="5651480" y="421336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Straight Connector 212"/>
          <p:cNvCxnSpPr/>
          <p:nvPr/>
        </p:nvCxnSpPr>
        <p:spPr bwMode="auto">
          <a:xfrm>
            <a:off x="6011519" y="421336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5" name="Rectangle 214"/>
          <p:cNvSpPr/>
          <p:nvPr/>
        </p:nvSpPr>
        <p:spPr bwMode="auto">
          <a:xfrm rot="5400000">
            <a:off x="5653491" y="46768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6" name="Rectangle 215"/>
          <p:cNvSpPr/>
          <p:nvPr/>
        </p:nvSpPr>
        <p:spPr bwMode="auto">
          <a:xfrm rot="5400000">
            <a:off x="5829269" y="46768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7" name="Rectangle 216"/>
          <p:cNvSpPr/>
          <p:nvPr/>
        </p:nvSpPr>
        <p:spPr bwMode="auto">
          <a:xfrm rot="5400000">
            <a:off x="5476016" y="46768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9" name="Rectangle 218"/>
          <p:cNvSpPr/>
          <p:nvPr/>
        </p:nvSpPr>
        <p:spPr bwMode="auto">
          <a:xfrm>
            <a:off x="4590706" y="458112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SDB</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APD</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OSW</a:t>
            </a:r>
            <a:r>
              <a:rPr lang="en-GB" sz="600" dirty="0">
                <a:solidFill>
                  <a:srgbClr val="008000"/>
                </a:solidFill>
                <a:latin typeface="Arial" panose="020B0604020202020204" pitchFamily="34" charset="0"/>
                <a:cs typeface="Arial" panose="020B0604020202020204" pitchFamily="34" charset="0"/>
              </a:rPr>
              <a:t>]</a:t>
            </a:r>
          </a:p>
        </p:txBody>
      </p:sp>
      <p:cxnSp>
        <p:nvCxnSpPr>
          <p:cNvPr id="220" name="Straight Connector 219"/>
          <p:cNvCxnSpPr/>
          <p:nvPr/>
        </p:nvCxnSpPr>
        <p:spPr bwMode="auto">
          <a:xfrm flipH="1" flipV="1">
            <a:off x="1244371" y="1879209"/>
            <a:ext cx="2834" cy="1066884"/>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1" name="Rectangle 220"/>
          <p:cNvSpPr/>
          <p:nvPr/>
        </p:nvSpPr>
        <p:spPr bwMode="auto">
          <a:xfrm rot="5400000">
            <a:off x="1068908" y="2253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22" name="Straight Connector 221"/>
          <p:cNvCxnSpPr>
            <a:endCxn id="174" idx="0"/>
          </p:cNvCxnSpPr>
          <p:nvPr/>
        </p:nvCxnSpPr>
        <p:spPr bwMode="auto">
          <a:xfrm>
            <a:off x="1985617" y="3637301"/>
            <a:ext cx="0" cy="1418135"/>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3" name="Rectangle 222"/>
          <p:cNvSpPr/>
          <p:nvPr/>
        </p:nvSpPr>
        <p:spPr bwMode="auto">
          <a:xfrm rot="5400000">
            <a:off x="1799496" y="46499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56" name="Straight Connector 255"/>
          <p:cNvCxnSpPr/>
          <p:nvPr/>
        </p:nvCxnSpPr>
        <p:spPr bwMode="auto">
          <a:xfrm>
            <a:off x="4532809" y="4020434"/>
            <a:ext cx="0" cy="1035002"/>
          </a:xfrm>
          <a:prstGeom prst="line">
            <a:avLst/>
          </a:prstGeom>
          <a:noFill/>
          <a:ln w="19050" cap="flat" cmpd="sng" algn="ctr">
            <a:solidFill>
              <a:schemeClr val="accent1"/>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7" name="Rectangle 256"/>
          <p:cNvSpPr/>
          <p:nvPr/>
        </p:nvSpPr>
        <p:spPr bwMode="auto">
          <a:xfrm rot="5400000">
            <a:off x="4346688" y="464997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58" name="Straight Connector 257"/>
          <p:cNvCxnSpPr/>
          <p:nvPr/>
        </p:nvCxnSpPr>
        <p:spPr bwMode="auto">
          <a:xfrm>
            <a:off x="3272669" y="3832767"/>
            <a:ext cx="0" cy="123002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9" name="Rectangle 258"/>
          <p:cNvSpPr/>
          <p:nvPr/>
        </p:nvSpPr>
        <p:spPr bwMode="auto">
          <a:xfrm rot="5400000">
            <a:off x="3086548" y="465733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2233339" y="124093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Operations Archive</a:t>
            </a:r>
          </a:p>
        </p:txBody>
      </p:sp>
      <p:cxnSp>
        <p:nvCxnSpPr>
          <p:cNvPr id="187" name="Straight Connector 186"/>
          <p:cNvCxnSpPr>
            <a:endCxn id="36" idx="4"/>
          </p:cNvCxnSpPr>
          <p:nvPr/>
        </p:nvCxnSpPr>
        <p:spPr bwMode="auto">
          <a:xfrm flipV="1">
            <a:off x="2909495" y="1863106"/>
            <a:ext cx="1" cy="929197"/>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2734033" y="222013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70" name="Straight Connector 269"/>
          <p:cNvCxnSpPr/>
          <p:nvPr/>
        </p:nvCxnSpPr>
        <p:spPr bwMode="auto">
          <a:xfrm flipH="1">
            <a:off x="1763688" y="278283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1" name="Straight Connector 270"/>
          <p:cNvCxnSpPr/>
          <p:nvPr/>
        </p:nvCxnSpPr>
        <p:spPr bwMode="auto">
          <a:xfrm>
            <a:off x="1763690" y="2936623"/>
            <a:ext cx="0" cy="213625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4" name="Straight Connector 273"/>
          <p:cNvCxnSpPr/>
          <p:nvPr/>
        </p:nvCxnSpPr>
        <p:spPr bwMode="auto">
          <a:xfrm flipH="1">
            <a:off x="3059832" y="27923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5" name="Straight Connector 274"/>
          <p:cNvCxnSpPr/>
          <p:nvPr/>
        </p:nvCxnSpPr>
        <p:spPr bwMode="auto">
          <a:xfrm>
            <a:off x="3059834" y="2946093"/>
            <a:ext cx="0" cy="212678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6" name="Straight Connector 275"/>
          <p:cNvCxnSpPr/>
          <p:nvPr/>
        </p:nvCxnSpPr>
        <p:spPr bwMode="auto">
          <a:xfrm flipH="1">
            <a:off x="4283968" y="27917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7" name="Straight Connector 276"/>
          <p:cNvCxnSpPr/>
          <p:nvPr/>
        </p:nvCxnSpPr>
        <p:spPr bwMode="auto">
          <a:xfrm>
            <a:off x="4283970" y="2945493"/>
            <a:ext cx="0" cy="212738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8" name="Rectangle 277"/>
          <p:cNvSpPr/>
          <p:nvPr/>
        </p:nvSpPr>
        <p:spPr bwMode="auto">
          <a:xfrm>
            <a:off x="910213" y="457613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sp>
        <p:nvSpPr>
          <p:cNvPr id="279" name="Rectangle 278"/>
          <p:cNvSpPr/>
          <p:nvPr/>
        </p:nvSpPr>
        <p:spPr bwMode="auto">
          <a:xfrm>
            <a:off x="2233339" y="457613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sp>
        <p:nvSpPr>
          <p:cNvPr id="280" name="Rectangle 279"/>
          <p:cNvSpPr/>
          <p:nvPr/>
        </p:nvSpPr>
        <p:spPr bwMode="auto">
          <a:xfrm>
            <a:off x="3438673" y="457613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282" name="Straight Connector 281"/>
          <p:cNvCxnSpPr/>
          <p:nvPr/>
        </p:nvCxnSpPr>
        <p:spPr bwMode="auto">
          <a:xfrm flipV="1">
            <a:off x="2526965" y="1794933"/>
            <a:ext cx="0" cy="115116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8" name="Straight Connector 287"/>
          <p:cNvCxnSpPr/>
          <p:nvPr/>
        </p:nvCxnSpPr>
        <p:spPr bwMode="auto">
          <a:xfrm>
            <a:off x="6910956" y="2782833"/>
            <a:ext cx="1304" cy="212077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9" name="Straight Connector 288"/>
          <p:cNvCxnSpPr/>
          <p:nvPr/>
        </p:nvCxnSpPr>
        <p:spPr bwMode="auto">
          <a:xfrm flipH="1">
            <a:off x="6912260" y="2954304"/>
            <a:ext cx="2" cy="211856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0" name="Rectangle 289"/>
          <p:cNvSpPr/>
          <p:nvPr/>
        </p:nvSpPr>
        <p:spPr bwMode="auto">
          <a:xfrm>
            <a:off x="6084463" y="4507583"/>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293" name="Straight Connector 292"/>
          <p:cNvCxnSpPr/>
          <p:nvPr/>
        </p:nvCxnSpPr>
        <p:spPr bwMode="auto">
          <a:xfrm flipV="1">
            <a:off x="8282219" y="1863106"/>
            <a:ext cx="0" cy="139077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4" name="Rectangle 293"/>
          <p:cNvSpPr/>
          <p:nvPr/>
        </p:nvSpPr>
        <p:spPr bwMode="auto">
          <a:xfrm rot="5400000">
            <a:off x="8104948" y="2222823"/>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DIP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95" name="Straight Connector 294"/>
          <p:cNvCxnSpPr/>
          <p:nvPr/>
        </p:nvCxnSpPr>
        <p:spPr bwMode="auto">
          <a:xfrm>
            <a:off x="7272302" y="3097749"/>
            <a:ext cx="0" cy="197512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6" name="Straight Connector 295"/>
          <p:cNvCxnSpPr/>
          <p:nvPr/>
        </p:nvCxnSpPr>
        <p:spPr bwMode="auto">
          <a:xfrm>
            <a:off x="8280412" y="3254889"/>
            <a:ext cx="0" cy="181798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7" name="Straight Connector 296"/>
          <p:cNvCxnSpPr/>
          <p:nvPr/>
        </p:nvCxnSpPr>
        <p:spPr bwMode="auto">
          <a:xfrm flipH="1">
            <a:off x="8495071" y="2789759"/>
            <a:ext cx="1365" cy="2293518"/>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8" name="Rectangle 297"/>
          <p:cNvSpPr/>
          <p:nvPr/>
        </p:nvSpPr>
        <p:spPr bwMode="auto">
          <a:xfrm>
            <a:off x="8511658" y="4535573"/>
            <a:ext cx="521259"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p:txBody>
      </p:sp>
      <p:sp>
        <p:nvSpPr>
          <p:cNvPr id="299" name="Rectangle 298"/>
          <p:cNvSpPr/>
          <p:nvPr/>
        </p:nvSpPr>
        <p:spPr bwMode="auto">
          <a:xfrm>
            <a:off x="7811916" y="457613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CAIS[DIP]</a:t>
            </a:r>
            <a:endParaRPr lang="en-GB" sz="600" dirty="0">
              <a:solidFill>
                <a:srgbClr val="FF9900"/>
              </a:solidFill>
              <a:latin typeface="Arial" panose="020B0604020202020204" pitchFamily="34" charset="0"/>
              <a:cs typeface="Arial" panose="020B0604020202020204" pitchFamily="34" charset="0"/>
            </a:endParaRPr>
          </a:p>
        </p:txBody>
      </p:sp>
      <p:sp>
        <p:nvSpPr>
          <p:cNvPr id="300" name="Rectangle 299"/>
          <p:cNvSpPr/>
          <p:nvPr/>
        </p:nvSpPr>
        <p:spPr bwMode="auto">
          <a:xfrm>
            <a:off x="7272302" y="457613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PAIS[SIP]</a:t>
            </a:r>
            <a:endParaRPr lang="en-GB" sz="600" dirty="0">
              <a:solidFill>
                <a:srgbClr val="FF9900"/>
              </a:solidFill>
              <a:latin typeface="Arial" panose="020B0604020202020204" pitchFamily="34" charset="0"/>
              <a:cs typeface="Arial" panose="020B0604020202020204" pitchFamily="34" charset="0"/>
            </a:endParaRPr>
          </a:p>
        </p:txBody>
      </p:sp>
      <p:cxnSp>
        <p:nvCxnSpPr>
          <p:cNvPr id="301" name="Straight Connector 300"/>
          <p:cNvCxnSpPr>
            <a:endCxn id="184" idx="0"/>
          </p:cNvCxnSpPr>
          <p:nvPr/>
        </p:nvCxnSpPr>
        <p:spPr bwMode="auto">
          <a:xfrm>
            <a:off x="744210" y="2782833"/>
            <a:ext cx="0" cy="22726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2" name="Rectangle 301"/>
          <p:cNvSpPr/>
          <p:nvPr/>
        </p:nvSpPr>
        <p:spPr bwMode="auto">
          <a:xfrm>
            <a:off x="-88677" y="456832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p:txBody>
      </p:sp>
      <p:sp>
        <p:nvSpPr>
          <p:cNvPr id="79" name="Oval 8"/>
          <p:cNvSpPr>
            <a:spLocks noChangeArrowheads="1"/>
          </p:cNvSpPr>
          <p:nvPr/>
        </p:nvSpPr>
        <p:spPr bwMode="auto">
          <a:xfrm>
            <a:off x="5925859" y="124093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Ingestion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0" name="Oval 8"/>
          <p:cNvSpPr>
            <a:spLocks noChangeArrowheads="1"/>
          </p:cNvSpPr>
          <p:nvPr/>
        </p:nvSpPr>
        <p:spPr bwMode="auto">
          <a:xfrm>
            <a:off x="4219435" y="124093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Archive</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Storage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98" name="Straight Connector 97"/>
          <p:cNvCxnSpPr/>
          <p:nvPr/>
        </p:nvCxnSpPr>
        <p:spPr bwMode="auto">
          <a:xfrm flipH="1">
            <a:off x="105745" y="3429688"/>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7" name="Rectangle 96"/>
          <p:cNvSpPr/>
          <p:nvPr/>
        </p:nvSpPr>
        <p:spPr bwMode="auto">
          <a:xfrm>
            <a:off x="188626" y="3349957"/>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91" name="Straight Connector 290"/>
          <p:cNvCxnSpPr/>
          <p:nvPr/>
        </p:nvCxnSpPr>
        <p:spPr bwMode="auto">
          <a:xfrm flipV="1">
            <a:off x="6602015" y="1863106"/>
            <a:ext cx="0" cy="1226710"/>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2" name="Rectangle 291"/>
          <p:cNvSpPr/>
          <p:nvPr/>
        </p:nvSpPr>
        <p:spPr bwMode="auto">
          <a:xfrm rot="5400000">
            <a:off x="6426552" y="222013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0" name="Straight Connector 99"/>
          <p:cNvCxnSpPr/>
          <p:nvPr/>
        </p:nvCxnSpPr>
        <p:spPr bwMode="auto">
          <a:xfrm flipV="1">
            <a:off x="4895591" y="1863106"/>
            <a:ext cx="0" cy="1584998"/>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5" name="Rectangle 104"/>
          <p:cNvSpPr/>
          <p:nvPr/>
        </p:nvSpPr>
        <p:spPr bwMode="auto">
          <a:xfrm rot="5400000">
            <a:off x="4720128" y="2222823"/>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AIP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8" name="Straight Connector 107"/>
          <p:cNvCxnSpPr/>
          <p:nvPr/>
        </p:nvCxnSpPr>
        <p:spPr bwMode="auto">
          <a:xfrm flipV="1">
            <a:off x="6300192" y="1825863"/>
            <a:ext cx="0" cy="159311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0" name="Straight Connector 109"/>
          <p:cNvCxnSpPr/>
          <p:nvPr/>
        </p:nvCxnSpPr>
        <p:spPr bwMode="auto">
          <a:xfrm flipV="1">
            <a:off x="8019649" y="1836578"/>
            <a:ext cx="0" cy="159311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1" name="Rectangle 110"/>
          <p:cNvSpPr/>
          <p:nvPr/>
        </p:nvSpPr>
        <p:spPr bwMode="auto">
          <a:xfrm>
            <a:off x="5832140" y="2129993"/>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AIP</a:t>
            </a:r>
            <a:endParaRPr lang="en-GB" sz="600" dirty="0">
              <a:solidFill>
                <a:srgbClr val="FF9900"/>
              </a:solidFill>
              <a:latin typeface="Arial" panose="020B0604020202020204" pitchFamily="34" charset="0"/>
              <a:cs typeface="Arial" panose="020B0604020202020204" pitchFamily="34" charset="0"/>
            </a:endParaRPr>
          </a:p>
        </p:txBody>
      </p:sp>
      <p:sp>
        <p:nvSpPr>
          <p:cNvPr id="112" name="Rectangle 111"/>
          <p:cNvSpPr/>
          <p:nvPr/>
        </p:nvSpPr>
        <p:spPr bwMode="auto">
          <a:xfrm>
            <a:off x="7547203" y="2140460"/>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AIP</a:t>
            </a:r>
            <a:endParaRPr lang="en-GB" sz="600" dirty="0">
              <a:solidFill>
                <a:srgbClr val="FF99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021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t>
            </a:r>
          </a:p>
        </p:txBody>
      </p:sp>
      <p:sp>
        <p:nvSpPr>
          <p:cNvPr id="3" name="Content Placeholder 2"/>
          <p:cNvSpPr>
            <a:spLocks noGrp="1"/>
          </p:cNvSpPr>
          <p:nvPr>
            <p:ph idx="1"/>
          </p:nvPr>
        </p:nvSpPr>
        <p:spPr/>
        <p:txBody>
          <a:bodyPr/>
          <a:lstStyle/>
          <a:p>
            <a:r>
              <a:rPr lang="en-GB" dirty="0"/>
              <a:t>SEA System Architecture </a:t>
            </a:r>
            <a:r>
              <a:rPr lang="en-GB" dirty="0" err="1"/>
              <a:t>WG</a:t>
            </a:r>
            <a:r>
              <a:rPr lang="en-GB" dirty="0"/>
              <a:t> has a CCSDS Communication Systems Reference Architecture covering SLS, </a:t>
            </a:r>
            <a:r>
              <a:rPr lang="en-GB" dirty="0" err="1"/>
              <a:t>CSS</a:t>
            </a:r>
            <a:r>
              <a:rPr lang="en-GB" dirty="0"/>
              <a:t> and SIS Areas</a:t>
            </a:r>
          </a:p>
          <a:p>
            <a:r>
              <a:rPr lang="en-GB" dirty="0"/>
              <a:t>Has been tasked to define Reference Architecture for CCSDS Application and Support Layer Services: </a:t>
            </a:r>
            <a:r>
              <a:rPr lang="en-GB" dirty="0" err="1"/>
              <a:t>MOIMS</a:t>
            </a:r>
            <a:r>
              <a:rPr lang="en-GB" dirty="0"/>
              <a:t> and </a:t>
            </a:r>
            <a:r>
              <a:rPr lang="en-GB" dirty="0" err="1"/>
              <a:t>SOIS</a:t>
            </a:r>
            <a:r>
              <a:rPr lang="en-GB" dirty="0"/>
              <a:t> Areas</a:t>
            </a:r>
          </a:p>
          <a:p>
            <a:r>
              <a:rPr lang="en-GB" dirty="0"/>
              <a:t>SEA SA </a:t>
            </a:r>
            <a:r>
              <a:rPr lang="en-GB" dirty="0" err="1"/>
              <a:t>WG</a:t>
            </a:r>
            <a:r>
              <a:rPr lang="en-GB" dirty="0"/>
              <a:t> Project to do this supported by:</a:t>
            </a:r>
          </a:p>
          <a:p>
            <a:pPr lvl="1"/>
            <a:r>
              <a:rPr lang="en-GB" dirty="0" smtClean="0"/>
              <a:t>NASA, ESA, CNSA, DLR</a:t>
            </a:r>
          </a:p>
          <a:p>
            <a:r>
              <a:rPr lang="en-GB" dirty="0" smtClean="0"/>
              <a:t>Work </a:t>
            </a:r>
            <a:r>
              <a:rPr lang="en-GB" dirty="0"/>
              <a:t>scheduled in 2 Phases</a:t>
            </a:r>
          </a:p>
          <a:p>
            <a:pPr lvl="1"/>
            <a:r>
              <a:rPr lang="en-GB" dirty="0" err="1"/>
              <a:t>Powerpoint</a:t>
            </a:r>
            <a:r>
              <a:rPr lang="en-GB" dirty="0"/>
              <a:t> “Cartoon” Version, using </a:t>
            </a:r>
            <a:r>
              <a:rPr lang="en-GB" dirty="0" err="1"/>
              <a:t>RASDS</a:t>
            </a:r>
            <a:r>
              <a:rPr lang="en-GB" dirty="0"/>
              <a:t> Representation</a:t>
            </a:r>
          </a:p>
          <a:p>
            <a:pPr lvl="1"/>
            <a:r>
              <a:rPr lang="en-GB" dirty="0" smtClean="0"/>
              <a:t>Green </a:t>
            </a:r>
            <a:r>
              <a:rPr lang="en-GB" dirty="0"/>
              <a:t>Book Production</a:t>
            </a:r>
          </a:p>
          <a:p>
            <a:r>
              <a:rPr lang="en-GB" dirty="0"/>
              <a:t>Model Views:</a:t>
            </a:r>
            <a:br>
              <a:rPr lang="en-GB" dirty="0"/>
            </a:br>
            <a:r>
              <a:rPr lang="en-GB" dirty="0"/>
              <a:t>	</a:t>
            </a:r>
            <a:r>
              <a:rPr lang="en-GB" i="1" dirty="0"/>
              <a:t>Functional</a:t>
            </a:r>
            <a:r>
              <a:rPr lang="en-GB" dirty="0"/>
              <a:t>, </a:t>
            </a:r>
            <a:r>
              <a:rPr lang="en-GB" i="1" dirty="0"/>
              <a:t>Service</a:t>
            </a:r>
            <a:r>
              <a:rPr lang="en-GB" dirty="0"/>
              <a:t>, </a:t>
            </a:r>
            <a:r>
              <a:rPr lang="en-GB" i="1" dirty="0"/>
              <a:t>Information</a:t>
            </a:r>
            <a:r>
              <a:rPr lang="en-GB" dirty="0"/>
              <a:t>, </a:t>
            </a:r>
            <a:r>
              <a:rPr lang="en-GB" i="1" dirty="0"/>
              <a:t>Protocol</a:t>
            </a:r>
            <a:r>
              <a:rPr lang="en-GB" dirty="0"/>
              <a:t> and </a:t>
            </a:r>
            <a:r>
              <a:rPr lang="en-GB" i="1" dirty="0"/>
              <a:t>Deployment</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09/05/2017</a:t>
            </a:fld>
            <a:endParaRPr lang="en-GB" dirty="0"/>
          </a:p>
        </p:txBody>
      </p:sp>
    </p:spTree>
    <p:extLst>
      <p:ext uri="{BB962C8B-B14F-4D97-AF65-F5344CB8AC3E}">
        <p14:creationId xmlns:p14="http://schemas.microsoft.com/office/powerpoint/2010/main" val="9493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err="1"/>
              <a:t>MOIMS</a:t>
            </a:r>
            <a:r>
              <a:rPr lang="en-GB" dirty="0"/>
              <a:t> Services Overview</a:t>
            </a:r>
          </a:p>
        </p:txBody>
      </p:sp>
      <p:sp>
        <p:nvSpPr>
          <p:cNvPr id="11" name="Content Placeholder 10"/>
          <p:cNvSpPr>
            <a:spLocks noGrp="1"/>
          </p:cNvSpPr>
          <p:nvPr>
            <p:ph idx="1"/>
          </p:nvPr>
        </p:nvSpPr>
        <p:spPr/>
        <p:txBody>
          <a:bodyPr/>
          <a:lstStyle/>
          <a:p>
            <a:r>
              <a:rPr lang="en-GB" dirty="0"/>
              <a:t>This version covers standardisation areas covered by the following working groups:</a:t>
            </a:r>
          </a:p>
          <a:p>
            <a:pPr lvl="1"/>
            <a:r>
              <a:rPr lang="en-GB" dirty="0"/>
              <a:t>Spacecraft Monitoring and Control</a:t>
            </a:r>
          </a:p>
          <a:p>
            <a:pPr lvl="1"/>
            <a:r>
              <a:rPr lang="en-GB" dirty="0"/>
              <a:t>Navigation</a:t>
            </a:r>
          </a:p>
          <a:p>
            <a:pPr lvl="1"/>
            <a:r>
              <a:rPr lang="en-GB" dirty="0"/>
              <a:t>Mission Planning and Scheduling</a:t>
            </a:r>
          </a:p>
          <a:p>
            <a:pPr lvl="1"/>
            <a:r>
              <a:rPr lang="en-GB" dirty="0"/>
              <a:t>Data Archives</a:t>
            </a:r>
          </a:p>
          <a:p>
            <a:r>
              <a:rPr lang="en-GB" dirty="0"/>
              <a:t>Primarily Functional View: Diagrams illustrate MOIMS Standards in terms of</a:t>
            </a:r>
          </a:p>
          <a:p>
            <a:pPr lvl="1"/>
            <a:r>
              <a:rPr lang="en-GB" dirty="0"/>
              <a:t>Service Interfaces</a:t>
            </a:r>
          </a:p>
          <a:p>
            <a:pPr lvl="1"/>
            <a:r>
              <a:rPr lang="en-GB" dirty="0"/>
              <a:t>Data Formats</a:t>
            </a:r>
          </a:p>
          <a:p>
            <a:pPr lvl="1"/>
            <a:r>
              <a:rPr lang="en-GB" dirty="0"/>
              <a:t>Extend </a:t>
            </a:r>
            <a:r>
              <a:rPr lang="en-GB" dirty="0" err="1"/>
              <a:t>RASDS</a:t>
            </a:r>
            <a:r>
              <a:rPr lang="en-GB" dirty="0"/>
              <a:t> representation to show these</a:t>
            </a:r>
          </a:p>
          <a:p>
            <a:pPr lvl="1"/>
            <a:endParaRPr lang="en-GB" dirty="0"/>
          </a:p>
        </p:txBody>
      </p:sp>
      <p:sp>
        <p:nvSpPr>
          <p:cNvPr id="9" name="Footer Placeholder 8"/>
          <p:cNvSpPr>
            <a:spLocks noGrp="1"/>
          </p:cNvSpPr>
          <p:nvPr>
            <p:ph type="ftr" sz="quarter" idx="10"/>
          </p:nvPr>
        </p:nvSpPr>
        <p:spPr/>
        <p:txBody>
          <a:bodyPr/>
          <a:lstStyle/>
          <a:p>
            <a:r>
              <a:rPr lang="en-GB" altLang="en-US"/>
              <a:t>MOIMS Services for SEA Reference Architecture</a:t>
            </a:r>
          </a:p>
        </p:txBody>
      </p:sp>
      <p:sp>
        <p:nvSpPr>
          <p:cNvPr id="8" name="Date Placeholder 7"/>
          <p:cNvSpPr>
            <a:spLocks noGrp="1"/>
          </p:cNvSpPr>
          <p:nvPr>
            <p:ph type="dt" sz="half" idx="2"/>
          </p:nvPr>
        </p:nvSpPr>
        <p:spPr/>
        <p:txBody>
          <a:bodyPr/>
          <a:lstStyle/>
          <a:p>
            <a:fld id="{DBF814DF-E690-4DE7-BD1B-DBC8C335E1A1}" type="datetime1">
              <a:rPr lang="en-GB" smtClean="0"/>
              <a:t>09/05/2017</a:t>
            </a:fld>
            <a:endParaRPr lang="en-GB" dirty="0"/>
          </a:p>
        </p:txBody>
      </p:sp>
    </p:spTree>
    <p:extLst>
      <p:ext uri="{BB962C8B-B14F-4D97-AF65-F5344CB8AC3E}">
        <p14:creationId xmlns:p14="http://schemas.microsoft.com/office/powerpoint/2010/main" val="8051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RASDS</a:t>
            </a:r>
            <a:r>
              <a:rPr lang="en-GB" dirty="0"/>
              <a:t> Graphical Conventions</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09/05/2017</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Element Management</a:t>
              </a: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Logical, &amp;</a:t>
            </a:r>
            <a:br>
              <a:rPr kumimoji="1" lang="en-US" sz="2000" dirty="0">
                <a:solidFill>
                  <a:srgbClr val="000000"/>
                </a:solidFill>
                <a:latin typeface="Arial" pitchFamily="34" charset="0"/>
                <a:cs typeface="Arial" pitchFamily="34" charset="0"/>
              </a:rPr>
            </a:br>
            <a:r>
              <a:rPr kumimoji="1" lang="en-US" sz="2000" dirty="0">
                <a:solidFill>
                  <a:srgbClr val="000000"/>
                </a:solidFill>
                <a:latin typeface="Arial" pitchFamily="34" charset="0"/>
                <a:cs typeface="Arial" pitchFamily="34" charset="0"/>
              </a:rPr>
              <a:t>Service 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p>
            <a:p>
              <a:pPr algn="ctr"/>
              <a:r>
                <a:rPr lang="en-US" sz="1200" b="1" dirty="0"/>
                <a:t>Functional Connection</a:t>
              </a:r>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Link </a:t>
              </a:r>
            </a:p>
            <a:p>
              <a:pPr algn="ctr"/>
              <a:r>
                <a:rPr lang="en-US" sz="1200" b="1" dirty="0"/>
                <a:t>between Elements </a:t>
              </a:r>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Domain</a:t>
              </a: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Router</a:t>
            </a: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a:solidFill>
                  <a:srgbClr val="000000"/>
                </a:solidFill>
                <a:cs typeface="Arial" pitchFamily="34" charset="0"/>
              </a:rPr>
              <a:t>Functional</a:t>
            </a:r>
            <a:r>
              <a:rPr kumimoji="1" lang="en-US" sz="2000" dirty="0">
                <a:solidFill>
                  <a:srgbClr val="000000"/>
                </a:solidFill>
                <a:latin typeface="Arial" pitchFamily="34" charset="0"/>
                <a:cs typeface="Arial" pitchFamily="34" charset="0"/>
              </a:rPr>
              <a:t/>
            </a:r>
            <a:br>
              <a:rPr kumimoji="1" lang="en-US" sz="2000" dirty="0">
                <a:solidFill>
                  <a:srgbClr val="000000"/>
                </a:solidFill>
                <a:latin typeface="Arial" pitchFamily="34" charset="0"/>
                <a:cs typeface="Arial" pitchFamily="34" charset="0"/>
              </a:rPr>
            </a:br>
            <a:r>
              <a:rPr lang="en-US" sz="2000" dirty="0">
                <a:solidFill>
                  <a:srgbClr val="000000"/>
                </a:solidFill>
                <a:cs typeface="Arial" pitchFamily="34" charset="0"/>
              </a:rPr>
              <a:t>Element</a:t>
            </a: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User</a:t>
              </a:r>
            </a:p>
            <a:p>
              <a:pPr algn="ctr"/>
              <a:r>
                <a:rPr lang="en-US" sz="1200" b="1" dirty="0"/>
                <a:t>Service 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Peering</a:t>
              </a:r>
            </a:p>
            <a:p>
              <a:pPr algn="ctr"/>
              <a:r>
                <a:rPr lang="en-US" sz="1200" b="1" dirty="0"/>
                <a:t>Arrangement</a:t>
              </a:r>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Provider</a:t>
              </a: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Consumer</a:t>
              </a: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5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2"/>
          <p:cNvCxnSpPr>
            <a:stCxn id="7" idx="7"/>
            <a:endCxn id="144" idx="4"/>
          </p:cNvCxnSpPr>
          <p:nvPr/>
        </p:nvCxnSpPr>
        <p:spPr bwMode="auto">
          <a:xfrm flipV="1">
            <a:off x="7233948" y="1789488"/>
            <a:ext cx="846637"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5-Point Star 1"/>
          <p:cNvSpPr/>
          <p:nvPr/>
        </p:nvSpPr>
        <p:spPr bwMode="auto">
          <a:xfrm>
            <a:off x="3026347" y="1796237"/>
            <a:ext cx="3060000" cy="2700000"/>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6" name="Title 5"/>
          <p:cNvSpPr>
            <a:spLocks noGrp="1"/>
          </p:cNvSpPr>
          <p:nvPr>
            <p:ph type="title"/>
          </p:nvPr>
        </p:nvSpPr>
        <p:spPr/>
        <p:txBody>
          <a:bodyPr/>
          <a:lstStyle/>
          <a:p>
            <a:r>
              <a:rPr lang="en-GB" dirty="0" err="1"/>
              <a:t>MOIMS</a:t>
            </a:r>
            <a:r>
              <a:rPr lang="en-GB" dirty="0"/>
              <a:t> Data and Services</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09/05/2017</a:t>
            </a:fld>
            <a:endParaRPr lang="en-GB" dirty="0"/>
          </a:p>
        </p:txBody>
      </p:sp>
      <p:sp>
        <p:nvSpPr>
          <p:cNvPr id="7"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8"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9" name="Oval 8"/>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1" name="Oval 10"/>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12" name="Oval 11"/>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9" name="Straight Connector 28"/>
          <p:cNvCxnSpPr>
            <a:stCxn id="8" idx="7"/>
          </p:cNvCxnSpPr>
          <p:nvPr/>
        </p:nvCxnSpPr>
        <p:spPr bwMode="auto">
          <a:xfrm>
            <a:off x="5018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1"/>
          </p:cNvCxnSpPr>
          <p:nvPr/>
        </p:nvCxnSpPr>
        <p:spPr bwMode="auto">
          <a:xfrm>
            <a:off x="4556347" y="1796237"/>
            <a:ext cx="933775" cy="265998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6755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5216710" y="1478400"/>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368621" y="2580406"/>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1637654" y="1698372"/>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7"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5"/>
            <a:endCxn id="214" idx="2"/>
          </p:cNvCxnSpPr>
          <p:nvPr/>
        </p:nvCxnSpPr>
        <p:spPr bwMode="auto">
          <a:xfrm>
            <a:off x="3618678"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6446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3660742" y="1832122"/>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tx1"/>
                </a:solidFill>
                <a:latin typeface="Arial" panose="020B0604020202020204" pitchFamily="34" charset="0"/>
                <a:cs typeface="Arial" panose="020B0604020202020204" pitchFamily="34" charset="0"/>
              </a:rPr>
              <a:t>CSS</a:t>
            </a:r>
            <a:r>
              <a:rPr lang="en-GB" sz="800" dirty="0">
                <a:solidFill>
                  <a:schemeClr val="tx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48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748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5262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2892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637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4396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450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6848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4571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155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5333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944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3537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bwMode="auto">
          <a:xfrm>
            <a:off x="5261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14" name="Rectangle 113"/>
          <p:cNvSpPr/>
          <p:nvPr/>
        </p:nvSpPr>
        <p:spPr bwMode="auto">
          <a:xfrm>
            <a:off x="5261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5261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1"/>
            <a:endCxn id="9"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3862426" y="-919212"/>
            <a:ext cx="1562405" cy="5917683"/>
          </a:xfrm>
          <a:prstGeom prst="bentConnector4">
            <a:avLst>
              <a:gd name="adj1" fmla="val -20463"/>
              <a:gd name="adj2" fmla="val 12406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7536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12160"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tx1"/>
                </a:solidFill>
                <a:latin typeface="Arial" panose="020B0604020202020204" pitchFamily="34" charset="0"/>
                <a:cs typeface="Arial" panose="020B0604020202020204" pitchFamily="34" charset="0"/>
              </a:rPr>
              <a:t>CSS</a:t>
            </a:r>
            <a:r>
              <a:rPr lang="en-GB" sz="800" dirty="0">
                <a:solidFill>
                  <a:schemeClr val="tx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1" name="Rectangle 210"/>
          <p:cNvSpPr/>
          <p:nvPr/>
        </p:nvSpPr>
        <p:spPr bwMode="auto">
          <a:xfrm>
            <a:off x="2987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3" name="Oval 212"/>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bwMode="auto">
          <a:xfrm>
            <a:off x="3366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4794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1" name="Oval 100"/>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a:spLocks noChangeArrowheads="1"/>
          </p:cNvSpPr>
          <p:nvPr/>
        </p:nvSpPr>
        <p:spPr bwMode="auto">
          <a:xfrm>
            <a:off x="483382"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309" name="Straight Connector 308"/>
          <p:cNvCxnSpPr>
            <a:stCxn id="11" idx="2"/>
            <a:endCxn id="307" idx="0"/>
          </p:cNvCxnSpPr>
          <p:nvPr/>
        </p:nvCxnSpPr>
        <p:spPr bwMode="auto">
          <a:xfrm rot="10800000" flipV="1">
            <a:off x="1159539" y="4676191"/>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984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314" name="Rectangle 313"/>
          <p:cNvSpPr/>
          <p:nvPr/>
        </p:nvSpPr>
        <p:spPr bwMode="auto">
          <a:xfrm>
            <a:off x="984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984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984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Oval 104"/>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3" name="Straight Connector 322"/>
          <p:cNvCxnSpPr>
            <a:stCxn id="95" idx="4"/>
            <a:endCxn id="307" idx="0"/>
          </p:cNvCxnSpPr>
          <p:nvPr/>
        </p:nvCxnSpPr>
        <p:spPr bwMode="auto">
          <a:xfrm flipH="1">
            <a:off x="1159539" y="3198770"/>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1159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9" name="Elbow Connector 338"/>
          <p:cNvCxnSpPr>
            <a:stCxn id="307" idx="5"/>
            <a:endCxn id="7" idx="4"/>
          </p:cNvCxnSpPr>
          <p:nvPr/>
        </p:nvCxnSpPr>
        <p:spPr bwMode="auto">
          <a:xfrm rot="5400000" flipH="1" flipV="1">
            <a:off x="2854746" y="1923874"/>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65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7" name="Straight Connector 346"/>
          <p:cNvCxnSpPr>
            <a:stCxn id="307" idx="7"/>
            <a:endCxn id="11" idx="3"/>
          </p:cNvCxnSpPr>
          <p:nvPr/>
        </p:nvCxnSpPr>
        <p:spPr bwMode="auto">
          <a:xfrm flipV="1">
            <a:off x="1637653" y="4896164"/>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bwMode="auto">
          <a:xfrm>
            <a:off x="1927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5" name="Rectangle 354"/>
          <p:cNvSpPr/>
          <p:nvPr/>
        </p:nvSpPr>
        <p:spPr bwMode="auto">
          <a:xfrm>
            <a:off x="6580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6" name="Rectangle 355"/>
          <p:cNvSpPr/>
          <p:nvPr/>
        </p:nvSpPr>
        <p:spPr bwMode="auto">
          <a:xfrm>
            <a:off x="1935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7" name="Rectangle 356"/>
          <p:cNvSpPr/>
          <p:nvPr/>
        </p:nvSpPr>
        <p:spPr bwMode="auto">
          <a:xfrm>
            <a:off x="1927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8" name="Rectangle 357"/>
          <p:cNvSpPr/>
          <p:nvPr/>
        </p:nvSpPr>
        <p:spPr bwMode="auto">
          <a:xfrm>
            <a:off x="1921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9" name="Oval 358"/>
          <p:cNvSpPr/>
          <p:nvPr/>
        </p:nvSpPr>
        <p:spPr>
          <a:xfrm>
            <a:off x="1565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bwMode="auto">
          <a:xfrm>
            <a:off x="7520574" y="2125875"/>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CSS-TS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8160785"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8" name="Oval 117"/>
          <p:cNvSpPr/>
          <p:nvPr/>
        </p:nvSpPr>
        <p:spPr>
          <a:xfrm>
            <a:off x="8008583" y="1717488"/>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7530469" y="1634205"/>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bwMode="auto">
          <a:xfrm>
            <a:off x="5116617" y="380068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8" name="Oval 107"/>
          <p:cNvSpPr/>
          <p:nvPr/>
        </p:nvSpPr>
        <p:spPr>
          <a:xfrm>
            <a:off x="8552329" y="1564281"/>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9" name="Elbow Connector 108"/>
          <p:cNvCxnSpPr/>
          <p:nvPr/>
        </p:nvCxnSpPr>
        <p:spPr bwMode="auto">
          <a:xfrm rot="5400000">
            <a:off x="2802948" y="76987"/>
            <a:ext cx="4228884" cy="7515702"/>
          </a:xfrm>
          <a:prstGeom prst="bentConnector3">
            <a:avLst>
              <a:gd name="adj1" fmla="val 105406"/>
            </a:avLst>
          </a:prstGeom>
          <a:noFill/>
          <a:ln w="9525" cap="flat" cmpd="sng" algn="ctr">
            <a:solidFill>
              <a:srgbClr val="FF0000"/>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220110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Services</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sp>
        <p:nvSpPr>
          <p:cNvPr id="5" name="Oval 4"/>
          <p:cNvSpPr>
            <a:spLocks noChangeArrowheads="1"/>
          </p:cNvSpPr>
          <p:nvPr/>
        </p:nvSpPr>
        <p:spPr bwMode="auto">
          <a:xfrm>
            <a:off x="3871554" y="2888940"/>
            <a:ext cx="1352313" cy="622176"/>
          </a:xfrm>
          <a:prstGeom prst="ellipse">
            <a:avLst/>
          </a:prstGeom>
          <a:solidFill>
            <a:schemeClr val="bg1"/>
          </a:solidFill>
          <a:ln w="9525">
            <a:solidFill>
              <a:schemeClr val="tx1"/>
            </a:solidFill>
            <a:round/>
            <a:headEnd/>
            <a:tailEnd/>
          </a:ln>
        </p:spPr>
        <p:txBody>
          <a:bodyPr lIns="0" rIns="0" anchor="ctr"/>
          <a:lstStyle/>
          <a:p>
            <a:pPr algn="ctr" fontAlgn="base">
              <a:spcBef>
                <a:spcPct val="0"/>
              </a:spcBef>
              <a:spcAft>
                <a:spcPct val="0"/>
              </a:spcAft>
            </a:pPr>
            <a:r>
              <a:rPr kumimoji="1" lang="en-US" sz="1100" b="0" i="1" dirty="0">
                <a:solidFill>
                  <a:srgbClr val="000000"/>
                </a:solidFill>
                <a:latin typeface="Arial" panose="020B0604020202020204" pitchFamily="34" charset="0"/>
                <a:ea typeface="ＭＳ Ｐゴシック" pitchFamily="34" charset="-128"/>
                <a:cs typeface="Arial" panose="020B0604020202020204" pitchFamily="34" charset="0"/>
              </a:rPr>
              <a:t>Any Function</a:t>
            </a:r>
          </a:p>
        </p:txBody>
      </p:sp>
      <p:sp>
        <p:nvSpPr>
          <p:cNvPr id="6" name="Oval 5"/>
          <p:cNvSpPr>
            <a:spLocks noChangeArrowheads="1"/>
          </p:cNvSpPr>
          <p:nvPr/>
        </p:nvSpPr>
        <p:spPr bwMode="auto">
          <a:xfrm>
            <a:off x="1979712" y="144878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7" name="Oval 6"/>
          <p:cNvSpPr>
            <a:spLocks noChangeArrowheads="1"/>
          </p:cNvSpPr>
          <p:nvPr/>
        </p:nvSpPr>
        <p:spPr bwMode="auto">
          <a:xfrm>
            <a:off x="5968236" y="1448780"/>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10" name="Straight Connector 9"/>
          <p:cNvCxnSpPr>
            <a:stCxn id="5" idx="1"/>
            <a:endCxn id="6" idx="5"/>
          </p:cNvCxnSpPr>
          <p:nvPr/>
        </p:nvCxnSpPr>
        <p:spPr bwMode="auto">
          <a:xfrm flipH="1" flipV="1">
            <a:off x="3133983" y="197984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7" idx="3"/>
            <a:endCxn id="5" idx="7"/>
          </p:cNvCxnSpPr>
          <p:nvPr/>
        </p:nvCxnSpPr>
        <p:spPr bwMode="auto">
          <a:xfrm flipH="1">
            <a:off x="5025825" y="1979840"/>
            <a:ext cx="114045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 name="Oval 7"/>
          <p:cNvSpPr/>
          <p:nvPr/>
        </p:nvSpPr>
        <p:spPr>
          <a:xfrm>
            <a:off x="6094278" y="190784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061983" y="1907840"/>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bwMode="auto">
          <a:xfrm>
            <a:off x="3244655"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a:solidFill>
                  <a:schemeClr val="tx1"/>
                </a:solidFill>
                <a:latin typeface="Arial" panose="020B0604020202020204" pitchFamily="34" charset="0"/>
                <a:cs typeface="Arial" panose="020B0604020202020204" pitchFamily="34" charset="0"/>
              </a:rPr>
              <a:t>Any Data</a:t>
            </a:r>
            <a:endParaRPr kumimoji="0" lang="en-GB" sz="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5228271"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a:solidFill>
                  <a:schemeClr val="tx1"/>
                </a:solidFill>
                <a:latin typeface="Arial" panose="020B0604020202020204" pitchFamily="34" charset="0"/>
                <a:cs typeface="Arial" panose="020B0604020202020204" pitchFamily="34" charset="0"/>
              </a:rPr>
              <a:t>Any </a:t>
            </a:r>
            <a:r>
              <a:rPr lang="en-GB" sz="800" i="1" dirty="0" err="1">
                <a:solidFill>
                  <a:schemeClr val="tx1"/>
                </a:solidFill>
                <a:latin typeface="Arial" panose="020B0604020202020204" pitchFamily="34" charset="0"/>
                <a:cs typeface="Arial" panose="020B0604020202020204" pitchFamily="34" charset="0"/>
              </a:rPr>
              <a:t>Config</a:t>
            </a:r>
            <a:endParaRPr kumimoji="0" lang="en-GB" sz="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Oval 19"/>
          <p:cNvSpPr>
            <a:spLocks noChangeArrowheads="1"/>
          </p:cNvSpPr>
          <p:nvPr/>
        </p:nvSpPr>
        <p:spPr bwMode="auto">
          <a:xfrm>
            <a:off x="5924631"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Login &amp;</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Authentication</a:t>
            </a:r>
          </a:p>
        </p:txBody>
      </p:sp>
      <p:cxnSp>
        <p:nvCxnSpPr>
          <p:cNvPr id="22" name="Straight Connector 21"/>
          <p:cNvCxnSpPr>
            <a:stCxn id="20" idx="1"/>
            <a:endCxn id="5" idx="5"/>
          </p:cNvCxnSpPr>
          <p:nvPr/>
        </p:nvCxnSpPr>
        <p:spPr bwMode="auto">
          <a:xfrm flipH="1" flipV="1">
            <a:off x="5025825" y="3420000"/>
            <a:ext cx="1096848"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6" name="Oval 25"/>
          <p:cNvSpPr/>
          <p:nvPr/>
        </p:nvSpPr>
        <p:spPr>
          <a:xfrm>
            <a:off x="6066627" y="4363356"/>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a:spLocks noChangeArrowheads="1"/>
          </p:cNvSpPr>
          <p:nvPr/>
        </p:nvSpPr>
        <p:spPr bwMode="auto">
          <a:xfrm>
            <a:off x="1979712"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Service</a:t>
            </a:r>
          </a:p>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Directory</a:t>
            </a:r>
          </a:p>
        </p:txBody>
      </p:sp>
      <p:cxnSp>
        <p:nvCxnSpPr>
          <p:cNvPr id="29" name="Straight Connector 28"/>
          <p:cNvCxnSpPr>
            <a:stCxn id="28" idx="7"/>
            <a:endCxn id="5" idx="3"/>
          </p:cNvCxnSpPr>
          <p:nvPr/>
        </p:nvCxnSpPr>
        <p:spPr bwMode="auto">
          <a:xfrm flipV="1">
            <a:off x="3133983" y="342000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2" name="Oval 31"/>
          <p:cNvSpPr/>
          <p:nvPr/>
        </p:nvSpPr>
        <p:spPr>
          <a:xfrm>
            <a:off x="3056061" y="4342722"/>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bwMode="auto">
          <a:xfrm>
            <a:off x="5265018"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LAC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 name="Rectangle 34"/>
          <p:cNvSpPr/>
          <p:nvPr/>
        </p:nvSpPr>
        <p:spPr bwMode="auto">
          <a:xfrm>
            <a:off x="3484234"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SDIR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Line Callout 1 (No Border) 35"/>
          <p:cNvSpPr/>
          <p:nvPr/>
        </p:nvSpPr>
        <p:spPr bwMode="auto">
          <a:xfrm>
            <a:off x="6600787" y="2384109"/>
            <a:ext cx="2075669" cy="249079"/>
          </a:xfrm>
          <a:prstGeom prst="callout1">
            <a:avLst>
              <a:gd name="adj1" fmla="val 31692"/>
              <a:gd name="adj2" fmla="val -4649"/>
              <a:gd name="adj3" fmla="val -166625"/>
              <a:gd name="adj4" fmla="val -2078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p:txBody>
      </p:sp>
      <p:sp>
        <p:nvSpPr>
          <p:cNvPr id="37" name="Line Callout 1 (No Border) 36"/>
          <p:cNvSpPr/>
          <p:nvPr/>
        </p:nvSpPr>
        <p:spPr bwMode="auto">
          <a:xfrm>
            <a:off x="6600631" y="3840377"/>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Login</a:t>
            </a:r>
          </a:p>
        </p:txBody>
      </p:sp>
      <p:sp>
        <p:nvSpPr>
          <p:cNvPr id="38" name="Line Callout 1 (No Border) 37"/>
          <p:cNvSpPr/>
          <p:nvPr/>
        </p:nvSpPr>
        <p:spPr bwMode="auto">
          <a:xfrm flipH="1">
            <a:off x="580199" y="3840376"/>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Directory</a:t>
            </a:r>
          </a:p>
        </p:txBody>
      </p:sp>
      <p:sp>
        <p:nvSpPr>
          <p:cNvPr id="39" name="Line Callout 1 (No Border) 38"/>
          <p:cNvSpPr/>
          <p:nvPr/>
        </p:nvSpPr>
        <p:spPr bwMode="auto">
          <a:xfrm flipH="1">
            <a:off x="580198" y="2355408"/>
            <a:ext cx="2075669" cy="249079"/>
          </a:xfrm>
          <a:prstGeom prst="callout1">
            <a:avLst>
              <a:gd name="adj1" fmla="val 31692"/>
              <a:gd name="adj2" fmla="val -4649"/>
              <a:gd name="adj3" fmla="val -158977"/>
              <a:gd name="adj4" fmla="val -23534"/>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 Service: Archive</a:t>
            </a:r>
          </a:p>
        </p:txBody>
      </p:sp>
    </p:spTree>
    <p:extLst>
      <p:ext uri="{BB962C8B-B14F-4D97-AF65-F5344CB8AC3E}">
        <p14:creationId xmlns:p14="http://schemas.microsoft.com/office/powerpoint/2010/main" val="225449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Mission Control</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sp>
        <p:nvSpPr>
          <p:cNvPr id="5" name="Oval 8"/>
          <p:cNvSpPr>
            <a:spLocks noChangeArrowheads="1"/>
          </p:cNvSpPr>
          <p:nvPr/>
        </p:nvSpPr>
        <p:spPr bwMode="auto">
          <a:xfrm>
            <a:off x="7404427" y="413897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6"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7" name="Oval 6"/>
          <p:cNvSpPr>
            <a:spLocks noChangeArrowheads="1"/>
          </p:cNvSpPr>
          <p:nvPr/>
        </p:nvSpPr>
        <p:spPr bwMode="auto">
          <a:xfrm>
            <a:off x="5436095" y="413897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Interface</a:t>
            </a:r>
          </a:p>
        </p:txBody>
      </p:sp>
      <p:sp>
        <p:nvSpPr>
          <p:cNvPr id="8" name="Oval 7"/>
          <p:cNvSpPr>
            <a:spLocks noChangeArrowheads="1"/>
          </p:cNvSpPr>
          <p:nvPr/>
        </p:nvSpPr>
        <p:spPr bwMode="auto">
          <a:xfrm>
            <a:off x="3995936" y="566581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9" name="Oval 8"/>
          <p:cNvSpPr>
            <a:spLocks noChangeArrowheads="1"/>
          </p:cNvSpPr>
          <p:nvPr/>
        </p:nvSpPr>
        <p:spPr bwMode="auto">
          <a:xfrm>
            <a:off x="167375" y="121027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1" name="Oval 10"/>
          <p:cNvSpPr>
            <a:spLocks noChangeArrowheads="1"/>
          </p:cNvSpPr>
          <p:nvPr/>
        </p:nvSpPr>
        <p:spPr bwMode="auto">
          <a:xfrm>
            <a:off x="16742" y="414776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224986" y="2503748"/>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Automation</a:t>
            </a:r>
          </a:p>
        </p:txBody>
      </p:sp>
      <p:sp>
        <p:nvSpPr>
          <p:cNvPr id="14" name="Oval 13"/>
          <p:cNvSpPr>
            <a:spLocks noChangeArrowheads="1"/>
          </p:cNvSpPr>
          <p:nvPr/>
        </p:nvSpPr>
        <p:spPr bwMode="auto">
          <a:xfrm>
            <a:off x="5436094" y="249671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On-board </a:t>
            </a: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ConfigurationManagement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2224986" y="4137434"/>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Monitoring and Control</a:t>
            </a:r>
          </a:p>
        </p:txBody>
      </p:sp>
      <p:cxnSp>
        <p:nvCxnSpPr>
          <p:cNvPr id="18" name="Straight Connector 17"/>
          <p:cNvCxnSpPr>
            <a:stCxn id="11" idx="6"/>
            <a:endCxn id="15" idx="2"/>
          </p:cNvCxnSpPr>
          <p:nvPr/>
        </p:nvCxnSpPr>
        <p:spPr bwMode="auto">
          <a:xfrm flipV="1">
            <a:off x="1369055" y="4448522"/>
            <a:ext cx="855931" cy="1032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6" idx="4"/>
            <a:endCxn id="15" idx="0"/>
          </p:cNvCxnSpPr>
          <p:nvPr/>
        </p:nvCxnSpPr>
        <p:spPr bwMode="auto">
          <a:xfrm flipH="1">
            <a:off x="2901143" y="1797321"/>
            <a:ext cx="1639411" cy="23401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Rectangle 24"/>
          <p:cNvSpPr/>
          <p:nvPr/>
        </p:nvSpPr>
        <p:spPr bwMode="auto">
          <a:xfrm>
            <a:off x="4189627" y="194551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7" name="Straight Connector 26"/>
          <p:cNvCxnSpPr>
            <a:stCxn id="5" idx="3"/>
            <a:endCxn id="7" idx="5"/>
          </p:cNvCxnSpPr>
          <p:nvPr/>
        </p:nvCxnSpPr>
        <p:spPr bwMode="auto">
          <a:xfrm flipH="1">
            <a:off x="6590366" y="4670032"/>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 name="Oval 29"/>
          <p:cNvSpPr/>
          <p:nvPr/>
        </p:nvSpPr>
        <p:spPr>
          <a:xfrm>
            <a:off x="6518366" y="459803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bwMode="auto">
          <a:xfrm>
            <a:off x="6920954" y="460168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31"/>
          <p:cNvCxnSpPr>
            <a:stCxn id="5" idx="1"/>
            <a:endCxn id="7" idx="7"/>
          </p:cNvCxnSpPr>
          <p:nvPr/>
        </p:nvCxnSpPr>
        <p:spPr bwMode="auto">
          <a:xfrm flipH="1">
            <a:off x="6590366" y="4230088"/>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34"/>
          <p:cNvSpPr/>
          <p:nvPr/>
        </p:nvSpPr>
        <p:spPr>
          <a:xfrm>
            <a:off x="7530469" y="415808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bwMode="auto">
          <a:xfrm>
            <a:off x="6920954" y="4154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9" name="Rectangle 38"/>
          <p:cNvSpPr/>
          <p:nvPr/>
        </p:nvSpPr>
        <p:spPr bwMode="auto">
          <a:xfrm>
            <a:off x="6920954" y="36758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20954" y="4313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6920954" y="383526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6920954" y="399473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3" name="Straight Connector 52"/>
          <p:cNvCxnSpPr>
            <a:stCxn id="7" idx="2"/>
            <a:endCxn id="15" idx="6"/>
          </p:cNvCxnSpPr>
          <p:nvPr/>
        </p:nvCxnSpPr>
        <p:spPr bwMode="auto">
          <a:xfrm flipH="1" flipV="1">
            <a:off x="3577299" y="4448522"/>
            <a:ext cx="1858796" cy="153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a:stCxn id="7" idx="1"/>
            <a:endCxn id="13" idx="5"/>
          </p:cNvCxnSpPr>
          <p:nvPr/>
        </p:nvCxnSpPr>
        <p:spPr bwMode="auto">
          <a:xfrm flipH="1" flipV="1">
            <a:off x="3379257" y="3034808"/>
            <a:ext cx="2254880" cy="11952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3481791" y="437806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bwMode="auto">
          <a:xfrm>
            <a:off x="4349694" y="4362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5190837" y="402180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4" name="Straight Connector 63"/>
          <p:cNvCxnSpPr>
            <a:stCxn id="13" idx="4"/>
            <a:endCxn id="15" idx="0"/>
          </p:cNvCxnSpPr>
          <p:nvPr/>
        </p:nvCxnSpPr>
        <p:spPr bwMode="auto">
          <a:xfrm>
            <a:off x="2901143" y="3125924"/>
            <a:ext cx="0" cy="101151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8" name="Rectangle 67"/>
          <p:cNvSpPr/>
          <p:nvPr/>
        </p:nvSpPr>
        <p:spPr bwMode="auto">
          <a:xfrm>
            <a:off x="2725679" y="329655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0" name="Straight Connector 69"/>
          <p:cNvCxnSpPr>
            <a:stCxn id="14" idx="2"/>
            <a:endCxn id="13" idx="6"/>
          </p:cNvCxnSpPr>
          <p:nvPr/>
        </p:nvCxnSpPr>
        <p:spPr bwMode="auto">
          <a:xfrm flipH="1">
            <a:off x="3577299" y="2807804"/>
            <a:ext cx="1858795" cy="70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14" idx="0"/>
            <a:endCxn id="6" idx="5"/>
          </p:cNvCxnSpPr>
          <p:nvPr/>
        </p:nvCxnSpPr>
        <p:spPr bwMode="auto">
          <a:xfrm flipH="1" flipV="1">
            <a:off x="5018668" y="1706205"/>
            <a:ext cx="1093583" cy="79051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Rectangle 76"/>
          <p:cNvSpPr/>
          <p:nvPr/>
        </p:nvSpPr>
        <p:spPr bwMode="auto">
          <a:xfrm>
            <a:off x="4365090" y="26688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4365090" y="282282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5301194" y="1945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301194" y="209945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stCxn id="14" idx="1"/>
            <a:endCxn id="9" idx="5"/>
          </p:cNvCxnSpPr>
          <p:nvPr/>
        </p:nvCxnSpPr>
        <p:spPr bwMode="auto">
          <a:xfrm flipH="1" flipV="1">
            <a:off x="1321646" y="1741335"/>
            <a:ext cx="4312490" cy="84649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9" name="Straight Connector 88"/>
          <p:cNvCxnSpPr>
            <a:stCxn id="13" idx="1"/>
            <a:endCxn id="9" idx="4"/>
          </p:cNvCxnSpPr>
          <p:nvPr/>
        </p:nvCxnSpPr>
        <p:spPr bwMode="auto">
          <a:xfrm flipH="1" flipV="1">
            <a:off x="843532" y="1832451"/>
            <a:ext cx="1579496" cy="7624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Rectangle 91"/>
          <p:cNvSpPr/>
          <p:nvPr/>
        </p:nvSpPr>
        <p:spPr bwMode="auto">
          <a:xfrm>
            <a:off x="1363247" y="211980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3" name="Straight Connector 92"/>
          <p:cNvCxnSpPr>
            <a:stCxn id="15" idx="1"/>
            <a:endCxn id="9" idx="4"/>
          </p:cNvCxnSpPr>
          <p:nvPr/>
        </p:nvCxnSpPr>
        <p:spPr bwMode="auto">
          <a:xfrm flipH="1" flipV="1">
            <a:off x="843532" y="1832451"/>
            <a:ext cx="1579496" cy="2396099"/>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Rectangle 87"/>
          <p:cNvSpPr/>
          <p:nvPr/>
        </p:nvSpPr>
        <p:spPr bwMode="auto">
          <a:xfrm>
            <a:off x="1121592" y="248125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5" name="Oval 84"/>
          <p:cNvSpPr/>
          <p:nvPr/>
        </p:nvSpPr>
        <p:spPr>
          <a:xfrm>
            <a:off x="771532" y="1760451"/>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14" idx="3"/>
            <a:endCxn id="15" idx="0"/>
          </p:cNvCxnSpPr>
          <p:nvPr/>
        </p:nvCxnSpPr>
        <p:spPr bwMode="auto">
          <a:xfrm flipH="1">
            <a:off x="2901143" y="3027776"/>
            <a:ext cx="2732993" cy="110965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Oval 66"/>
          <p:cNvSpPr/>
          <p:nvPr/>
        </p:nvSpPr>
        <p:spPr>
          <a:xfrm>
            <a:off x="2829143" y="406697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843205" y="32168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1519689" y="438171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tx1"/>
                </a:solidFill>
                <a:latin typeface="Arial" panose="020B0604020202020204" pitchFamily="34" charset="0"/>
                <a:cs typeface="Arial" panose="020B0604020202020204" pitchFamily="34" charset="0"/>
              </a:rPr>
              <a:t>CSS</a:t>
            </a:r>
            <a:r>
              <a:rPr lang="en-GB" sz="800" dirty="0">
                <a:solidFill>
                  <a:schemeClr val="tx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6" name="Oval 105"/>
          <p:cNvSpPr/>
          <p:nvPr/>
        </p:nvSpPr>
        <p:spPr>
          <a:xfrm>
            <a:off x="1303689" y="439717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a:spLocks noChangeArrowheads="1"/>
          </p:cNvSpPr>
          <p:nvPr/>
        </p:nvSpPr>
        <p:spPr bwMode="auto">
          <a:xfrm>
            <a:off x="167376" y="49597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2" name="Oval 11"/>
          <p:cNvSpPr>
            <a:spLocks noChangeArrowheads="1"/>
          </p:cNvSpPr>
          <p:nvPr/>
        </p:nvSpPr>
        <p:spPr bwMode="auto">
          <a:xfrm>
            <a:off x="483380" y="542482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08" name="Oval 107"/>
          <p:cNvSpPr>
            <a:spLocks noChangeArrowheads="1"/>
          </p:cNvSpPr>
          <p:nvPr/>
        </p:nvSpPr>
        <p:spPr bwMode="auto">
          <a:xfrm>
            <a:off x="1369055" y="574063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p>
        </p:txBody>
      </p:sp>
      <p:cxnSp>
        <p:nvCxnSpPr>
          <p:cNvPr id="110" name="Straight Connector 109"/>
          <p:cNvCxnSpPr>
            <a:stCxn id="107" idx="6"/>
            <a:endCxn id="15" idx="3"/>
          </p:cNvCxnSpPr>
          <p:nvPr/>
        </p:nvCxnSpPr>
        <p:spPr bwMode="auto">
          <a:xfrm flipV="1">
            <a:off x="1519689" y="4668494"/>
            <a:ext cx="903339" cy="6023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a:stCxn id="12" idx="7"/>
            <a:endCxn id="15" idx="3"/>
          </p:cNvCxnSpPr>
          <p:nvPr/>
        </p:nvCxnSpPr>
        <p:spPr bwMode="auto">
          <a:xfrm flipV="1">
            <a:off x="1637651" y="4668494"/>
            <a:ext cx="785377" cy="8474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6" name="Straight Connector 115"/>
          <p:cNvCxnSpPr>
            <a:stCxn id="108" idx="0"/>
            <a:endCxn id="15" idx="3"/>
          </p:cNvCxnSpPr>
          <p:nvPr/>
        </p:nvCxnSpPr>
        <p:spPr bwMode="auto">
          <a:xfrm flipV="1">
            <a:off x="2045212" y="4668494"/>
            <a:ext cx="377816" cy="10721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Oval 118"/>
          <p:cNvSpPr/>
          <p:nvPr/>
        </p:nvSpPr>
        <p:spPr>
          <a:xfrm>
            <a:off x="2351028" y="459649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bwMode="auto">
          <a:xfrm>
            <a:off x="2049523" y="481743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a:stCxn id="8" idx="2"/>
            <a:endCxn id="15" idx="4"/>
          </p:cNvCxnSpPr>
          <p:nvPr/>
        </p:nvCxnSpPr>
        <p:spPr bwMode="auto">
          <a:xfrm flipH="1" flipV="1">
            <a:off x="2901143" y="4759610"/>
            <a:ext cx="1094793" cy="12172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2829143" y="468515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bwMode="auto">
          <a:xfrm>
            <a:off x="3632251" y="558876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6" name="Oval 125"/>
          <p:cNvSpPr/>
          <p:nvPr/>
        </p:nvSpPr>
        <p:spPr>
          <a:xfrm>
            <a:off x="3923936" y="589730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Straight Connector 126"/>
          <p:cNvCxnSpPr>
            <a:stCxn id="8" idx="1"/>
            <a:endCxn id="13" idx="5"/>
          </p:cNvCxnSpPr>
          <p:nvPr/>
        </p:nvCxnSpPr>
        <p:spPr bwMode="auto">
          <a:xfrm flipH="1" flipV="1">
            <a:off x="3379257" y="3034808"/>
            <a:ext cx="814721" cy="27221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307257" y="297565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3" name="Straight Connector 132"/>
          <p:cNvCxnSpPr>
            <a:stCxn id="6" idx="3"/>
            <a:endCxn id="13" idx="0"/>
          </p:cNvCxnSpPr>
          <p:nvPr/>
        </p:nvCxnSpPr>
        <p:spPr bwMode="auto">
          <a:xfrm flipH="1">
            <a:off x="2901143" y="1706205"/>
            <a:ext cx="1161296" cy="7975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 name="Oval 16"/>
          <p:cNvSpPr/>
          <p:nvPr/>
        </p:nvSpPr>
        <p:spPr>
          <a:xfrm>
            <a:off x="2829143" y="24169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4123639" y="568492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bwMode="auto">
          <a:xfrm>
            <a:off x="3916713" y="536043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8" name="Straight Connector 137"/>
          <p:cNvCxnSpPr>
            <a:stCxn id="14" idx="2"/>
            <a:endCxn id="8" idx="0"/>
          </p:cNvCxnSpPr>
          <p:nvPr/>
        </p:nvCxnSpPr>
        <p:spPr bwMode="auto">
          <a:xfrm flipH="1">
            <a:off x="4672093" y="2807804"/>
            <a:ext cx="764001" cy="28580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6" name="Oval 75"/>
          <p:cNvSpPr/>
          <p:nvPr/>
        </p:nvSpPr>
        <p:spPr>
          <a:xfrm>
            <a:off x="5366300" y="273580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4600093" y="55887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bwMode="auto">
          <a:xfrm>
            <a:off x="4600093" y="506163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4600093" y="5215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3401836" y="193999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53" name="Straight Connector 152"/>
          <p:cNvCxnSpPr>
            <a:stCxn id="5" idx="4"/>
            <a:endCxn id="15" idx="5"/>
          </p:cNvCxnSpPr>
          <p:nvPr/>
        </p:nvCxnSpPr>
        <p:spPr bwMode="auto">
          <a:xfrm rot="5400000" flipH="1">
            <a:off x="5683594" y="2364158"/>
            <a:ext cx="92654" cy="4701327"/>
          </a:xfrm>
          <a:prstGeom prst="bentConnector3">
            <a:avLst>
              <a:gd name="adj1" fmla="val -24672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Oval 151"/>
          <p:cNvSpPr/>
          <p:nvPr/>
        </p:nvSpPr>
        <p:spPr>
          <a:xfrm>
            <a:off x="8008583" y="468893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6920954" y="49178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7" name="Oval 166"/>
          <p:cNvSpPr/>
          <p:nvPr/>
        </p:nvSpPr>
        <p:spPr>
          <a:xfrm>
            <a:off x="1297055" y="166933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Rectangle 167"/>
          <p:cNvSpPr/>
          <p:nvPr/>
        </p:nvSpPr>
        <p:spPr bwMode="auto">
          <a:xfrm>
            <a:off x="1693243" y="170079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9" name="Rectangle 168"/>
          <p:cNvSpPr/>
          <p:nvPr/>
        </p:nvSpPr>
        <p:spPr bwMode="auto">
          <a:xfrm>
            <a:off x="1693243" y="186026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71" name="Straight Connector 170"/>
          <p:cNvCxnSpPr>
            <a:stCxn id="6" idx="4"/>
          </p:cNvCxnSpPr>
          <p:nvPr/>
        </p:nvCxnSpPr>
        <p:spPr bwMode="auto">
          <a:xfrm>
            <a:off x="4540554" y="1797321"/>
            <a:ext cx="1571698" cy="2348877"/>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4" name="Oval 173"/>
          <p:cNvSpPr/>
          <p:nvPr/>
        </p:nvSpPr>
        <p:spPr>
          <a:xfrm>
            <a:off x="6040252" y="243174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5" name="Straight Connector 174"/>
          <p:cNvCxnSpPr>
            <a:stCxn id="7" idx="0"/>
            <a:endCxn id="13" idx="6"/>
          </p:cNvCxnSpPr>
          <p:nvPr/>
        </p:nvCxnSpPr>
        <p:spPr bwMode="auto">
          <a:xfrm flipH="1" flipV="1">
            <a:off x="3577299" y="2814836"/>
            <a:ext cx="2534953" cy="1324136"/>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8" name="Oval 177"/>
          <p:cNvSpPr/>
          <p:nvPr/>
        </p:nvSpPr>
        <p:spPr>
          <a:xfrm>
            <a:off x="6040252" y="4082192"/>
            <a:ext cx="144000" cy="144000"/>
          </a:xfrm>
          <a:prstGeom prst="ellipse">
            <a:avLst/>
          </a:prstGeom>
          <a:solidFill>
            <a:srgbClr val="FF6D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bwMode="auto">
          <a:xfrm>
            <a:off x="5689326" y="3835268"/>
            <a:ext cx="350926" cy="159462"/>
          </a:xfrm>
          <a:prstGeom prst="rect">
            <a:avLst/>
          </a:prstGeom>
          <a:solidFill>
            <a:srgbClr val="FF6D6D"/>
          </a:solidFill>
          <a:ln>
            <a:solidFill>
              <a:schemeClr val="tx1">
                <a:lumMod val="50000"/>
                <a:lumOff val="50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22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Oval 127"/>
          <p:cNvSpPr>
            <a:spLocks noChangeArrowheads="1"/>
          </p:cNvSpPr>
          <p:nvPr/>
        </p:nvSpPr>
        <p:spPr bwMode="auto">
          <a:xfrm>
            <a:off x="7704348" y="52550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2" name="Title 1"/>
          <p:cNvSpPr>
            <a:spLocks noGrp="1"/>
          </p:cNvSpPr>
          <p:nvPr>
            <p:ph type="title"/>
          </p:nvPr>
        </p:nvSpPr>
        <p:spPr/>
        <p:txBody>
          <a:bodyPr/>
          <a:lstStyle/>
          <a:p>
            <a:r>
              <a:rPr lang="en-GB" dirty="0"/>
              <a:t>Mission Control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78293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43161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28130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57562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70320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80451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296397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5" y="6288762"/>
            <a:ext cx="3987331" cy="159462"/>
          </a:xfrm>
          <a:prstGeom prst="rect">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800" dirty="0" smtClean="0">
                <a:solidFill>
                  <a:srgbClr val="CC00CC"/>
                </a:solidFill>
                <a:latin typeface="Arial" panose="020B0604020202020204" pitchFamily="34" charset="0"/>
                <a:cs typeface="Arial" panose="020B0604020202020204" pitchFamily="34" charset="0"/>
              </a:rPr>
              <a:t>*NDM: Navigation Data Message </a:t>
            </a:r>
            <a:r>
              <a:rPr lang="en-GB" sz="800" dirty="0">
                <a:solidFill>
                  <a:srgbClr val="CC00CC"/>
                </a:solidFill>
                <a:latin typeface="Arial" panose="020B0604020202020204" pitchFamily="34" charset="0"/>
                <a:cs typeface="Arial" panose="020B0604020202020204" pitchFamily="34" charset="0"/>
              </a:rPr>
              <a:t>includes </a:t>
            </a:r>
            <a:r>
              <a:rPr lang="en-GB" sz="800" dirty="0" smtClean="0">
                <a:solidFill>
                  <a:srgbClr val="CC00CC"/>
                </a:solidFill>
                <a:latin typeface="Arial" panose="020B0604020202020204" pitchFamily="34" charset="0"/>
                <a:cs typeface="Arial" panose="020B0604020202020204" pitchFamily="34" charset="0"/>
              </a:rPr>
              <a:t>ODM, EVM</a:t>
            </a:r>
            <a:r>
              <a:rPr lang="en-GB" sz="800" dirty="0">
                <a:solidFill>
                  <a:srgbClr val="CC00CC"/>
                </a:solidFill>
                <a:latin typeface="Arial" panose="020B0604020202020204" pitchFamily="34" charset="0"/>
                <a:cs typeface="Arial" panose="020B0604020202020204" pitchFamily="34" charset="0"/>
              </a:rPr>
              <a:t>, ADM, SMM and PRM</a:t>
            </a:r>
            <a:endParaRPr kumimoji="0" lang="en-GB" sz="8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333643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49589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003663"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Automation</a:t>
            </a:r>
          </a:p>
        </p:txBody>
      </p:sp>
      <p:sp>
        <p:nvSpPr>
          <p:cNvPr id="39" name="Oval 8"/>
          <p:cNvSpPr>
            <a:spLocks noChangeArrowheads="1"/>
          </p:cNvSpPr>
          <p:nvPr/>
        </p:nvSpPr>
        <p:spPr bwMode="auto">
          <a:xfrm>
            <a:off x="648021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Interface</a:t>
            </a:r>
          </a:p>
        </p:txBody>
      </p:sp>
      <p:sp>
        <p:nvSpPr>
          <p:cNvPr id="40" name="Oval 39"/>
          <p:cNvSpPr>
            <a:spLocks noChangeArrowheads="1"/>
          </p:cNvSpPr>
          <p:nvPr/>
        </p:nvSpPr>
        <p:spPr bwMode="auto">
          <a:xfrm>
            <a:off x="6156176"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9512" y="518078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3152005" y="5168549"/>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44" name="Oval 43"/>
          <p:cNvSpPr>
            <a:spLocks noChangeArrowheads="1"/>
          </p:cNvSpPr>
          <p:nvPr/>
        </p:nvSpPr>
        <p:spPr bwMode="auto">
          <a:xfrm>
            <a:off x="7668344" y="5219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57" name="Straight Connector 56"/>
          <p:cNvCxnSpPr/>
          <p:nvPr/>
        </p:nvCxnSpPr>
        <p:spPr bwMode="auto">
          <a:xfrm flipH="1">
            <a:off x="108492" y="433682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257092"/>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CSS M&amp;C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H="1" flipV="1">
            <a:off x="3679820" y="1854932"/>
            <a:ext cx="1130" cy="877124"/>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8"/>
          <p:cNvSpPr>
            <a:spLocks noChangeArrowheads="1"/>
          </p:cNvSpPr>
          <p:nvPr/>
        </p:nvSpPr>
        <p:spPr bwMode="auto">
          <a:xfrm>
            <a:off x="121907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Monitoring &amp; Control</a:t>
            </a:r>
          </a:p>
        </p:txBody>
      </p:sp>
      <p:cxnSp>
        <p:nvCxnSpPr>
          <p:cNvPr id="52" name="Straight Connector 51"/>
          <p:cNvCxnSpPr/>
          <p:nvPr/>
        </p:nvCxnSpPr>
        <p:spPr bwMode="auto">
          <a:xfrm flipH="1" flipV="1">
            <a:off x="1894346" y="1857961"/>
            <a:ext cx="882" cy="699559"/>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5" name="Rectangle 94"/>
          <p:cNvSpPr/>
          <p:nvPr/>
        </p:nvSpPr>
        <p:spPr bwMode="auto">
          <a:xfrm rot="5400000">
            <a:off x="1699404"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504356"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1" name="Straight Connector 110"/>
          <p:cNvCxnSpPr/>
          <p:nvPr/>
        </p:nvCxnSpPr>
        <p:spPr bwMode="auto">
          <a:xfrm flipV="1">
            <a:off x="6932425" y="1845285"/>
            <a:ext cx="0" cy="1436022"/>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8"/>
          <p:cNvSpPr>
            <a:spLocks noChangeArrowheads="1"/>
          </p:cNvSpPr>
          <p:nvPr/>
        </p:nvSpPr>
        <p:spPr bwMode="auto">
          <a:xfrm>
            <a:off x="4716016"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a:t>
            </a:r>
          </a:p>
        </p:txBody>
      </p:sp>
      <p:cxnSp>
        <p:nvCxnSpPr>
          <p:cNvPr id="116" name="Straight Connector 115"/>
          <p:cNvCxnSpPr/>
          <p:nvPr/>
        </p:nvCxnSpPr>
        <p:spPr bwMode="auto">
          <a:xfrm flipH="1" flipV="1">
            <a:off x="539217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156367" y="1857961"/>
            <a:ext cx="1" cy="157365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Rectangle 122"/>
          <p:cNvSpPr/>
          <p:nvPr/>
        </p:nvSpPr>
        <p:spPr bwMode="auto">
          <a:xfrm>
            <a:off x="188625" y="317697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 Data Proc/</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Spacecraft Dev</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2" name="Oval 131"/>
          <p:cNvSpPr>
            <a:spLocks noChangeArrowheads="1"/>
          </p:cNvSpPr>
          <p:nvPr/>
        </p:nvSpPr>
        <p:spPr bwMode="auto">
          <a:xfrm>
            <a:off x="4664738" y="5172980"/>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17298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35" name="Straight Connector 134"/>
          <p:cNvCxnSpPr/>
          <p:nvPr/>
        </p:nvCxnSpPr>
        <p:spPr bwMode="auto">
          <a:xfrm flipH="1" flipV="1">
            <a:off x="558011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7" name="Rectangle 136"/>
          <p:cNvSpPr/>
          <p:nvPr/>
        </p:nvSpPr>
        <p:spPr bwMode="auto">
          <a:xfrm rot="5400000">
            <a:off x="5405779"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0" name="Straight Connector 139"/>
          <p:cNvCxnSpPr/>
          <p:nvPr/>
        </p:nvCxnSpPr>
        <p:spPr bwMode="auto">
          <a:xfrm flipH="1">
            <a:off x="107504" y="397678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89705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13311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05338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H="1" flipV="1">
            <a:off x="6930383"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Rectangle 133"/>
          <p:cNvSpPr/>
          <p:nvPr/>
        </p:nvSpPr>
        <p:spPr bwMode="auto">
          <a:xfrm>
            <a:off x="6492267" y="1854932"/>
            <a:ext cx="440158"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algn="r"/>
            <a:r>
              <a:rPr lang="en-GB" sz="600" dirty="0">
                <a:solidFill>
                  <a:srgbClr val="CC00CC"/>
                </a:solidFill>
                <a:latin typeface="Arial" panose="020B0604020202020204" pitchFamily="34" charset="0"/>
                <a:cs typeface="Arial" panose="020B0604020202020204" pitchFamily="34" charset="0"/>
              </a:rPr>
              <a:t>ODM</a:t>
            </a:r>
          </a:p>
          <a:p>
            <a:pPr algn="r"/>
            <a:r>
              <a:rPr lang="en-GB" sz="600" dirty="0">
                <a:solidFill>
                  <a:srgbClr val="CC00CC"/>
                </a:solidFill>
                <a:latin typeface="Arial" panose="020B0604020202020204" pitchFamily="34" charset="0"/>
                <a:cs typeface="Arial" panose="020B0604020202020204" pitchFamily="34" charset="0"/>
              </a:rPr>
              <a:t>EVM</a:t>
            </a:r>
          </a:p>
          <a:p>
            <a:pPr algn="r"/>
            <a:r>
              <a:rPr lang="en-GB" sz="600" dirty="0">
                <a:solidFill>
                  <a:srgbClr val="CC00CC"/>
                </a:solidFill>
                <a:latin typeface="Arial" panose="020B0604020202020204" pitchFamily="34" charset="0"/>
                <a:cs typeface="Arial" panose="020B0604020202020204" pitchFamily="34" charset="0"/>
              </a:rPr>
              <a:t>ADM</a:t>
            </a:r>
          </a:p>
          <a:p>
            <a:pPr algn="r"/>
            <a:r>
              <a:rPr lang="en-GB" sz="600" dirty="0">
                <a:solidFill>
                  <a:srgbClr val="CC00CC"/>
                </a:solidFill>
                <a:latin typeface="Arial" panose="020B0604020202020204" pitchFamily="34" charset="0"/>
                <a:cs typeface="Arial" panose="020B0604020202020204" pitchFamily="34" charset="0"/>
              </a:rPr>
              <a:t>SMM</a:t>
            </a:r>
          </a:p>
          <a:p>
            <a:pPr algn="r"/>
            <a:r>
              <a:rPr lang="en-GB" sz="600" dirty="0">
                <a:solidFill>
                  <a:srgbClr val="CC00CC"/>
                </a:solidFill>
                <a:latin typeface="Arial" panose="020B0604020202020204" pitchFamily="34" charset="0"/>
                <a:cs typeface="Arial" panose="020B0604020202020204" pitchFamily="34" charset="0"/>
              </a:rPr>
              <a:t>PRM</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rgbClr val="FF0000"/>
              </a:solidFill>
              <a:latin typeface="Arial" panose="020B0604020202020204" pitchFamily="34" charset="0"/>
              <a:cs typeface="Arial" panose="020B0604020202020204" pitchFamily="34" charset="0"/>
            </a:endParaRPr>
          </a:p>
        </p:txBody>
      </p:sp>
      <p:cxnSp>
        <p:nvCxnSpPr>
          <p:cNvPr id="136" name="Straight Connector 135"/>
          <p:cNvCxnSpPr>
            <a:endCxn id="42" idx="0"/>
          </p:cNvCxnSpPr>
          <p:nvPr/>
        </p:nvCxnSpPr>
        <p:spPr bwMode="auto">
          <a:xfrm>
            <a:off x="854086" y="2567820"/>
            <a:ext cx="1583" cy="2612961"/>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8" name="Straight Connector 137"/>
          <p:cNvCxnSpPr>
            <a:endCxn id="42" idx="0"/>
          </p:cNvCxnSpPr>
          <p:nvPr/>
        </p:nvCxnSpPr>
        <p:spPr bwMode="auto">
          <a:xfrm>
            <a:off x="854086" y="2724781"/>
            <a:ext cx="1583" cy="245600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7" name="Straight Connector 146"/>
          <p:cNvCxnSpPr>
            <a:endCxn id="42" idx="0"/>
          </p:cNvCxnSpPr>
          <p:nvPr/>
        </p:nvCxnSpPr>
        <p:spPr bwMode="auto">
          <a:xfrm>
            <a:off x="855669" y="2884243"/>
            <a:ext cx="0" cy="229653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8" name="Straight Connector 147"/>
          <p:cNvCxnSpPr>
            <a:endCxn id="42" idx="0"/>
          </p:cNvCxnSpPr>
          <p:nvPr/>
        </p:nvCxnSpPr>
        <p:spPr bwMode="auto">
          <a:xfrm>
            <a:off x="855669"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0" name="Rectangle 149"/>
          <p:cNvSpPr/>
          <p:nvPr/>
        </p:nvSpPr>
        <p:spPr bwMode="auto">
          <a:xfrm>
            <a:off x="413928" y="4653136"/>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OPD[PDB]</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
        <p:nvSpPr>
          <p:cNvPr id="125" name="Rectangle 124"/>
          <p:cNvSpPr/>
          <p:nvPr/>
        </p:nvSpPr>
        <p:spPr bwMode="auto">
          <a:xfrm rot="5400000">
            <a:off x="6980904" y="21365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7" name="Straight Connector 166"/>
          <p:cNvCxnSpPr/>
          <p:nvPr/>
        </p:nvCxnSpPr>
        <p:spPr bwMode="auto">
          <a:xfrm flipH="1" flipV="1">
            <a:off x="6930383" y="1842909"/>
            <a:ext cx="1712" cy="87442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9" name="Straight Connector 168"/>
          <p:cNvCxnSpPr>
            <a:endCxn id="133" idx="0"/>
          </p:cNvCxnSpPr>
          <p:nvPr/>
        </p:nvCxnSpPr>
        <p:spPr bwMode="auto">
          <a:xfrm>
            <a:off x="2331833" y="3976784"/>
            <a:ext cx="0" cy="119619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9" y="4133118"/>
            <a:ext cx="1130" cy="1047663"/>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6" name="Straight Connector 55"/>
          <p:cNvCxnSpPr/>
          <p:nvPr/>
        </p:nvCxnSpPr>
        <p:spPr bwMode="auto">
          <a:xfrm flipH="1" flipV="1">
            <a:off x="1682822" y="1861687"/>
            <a:ext cx="1" cy="2475136"/>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2" name="Rectangle 101"/>
          <p:cNvSpPr/>
          <p:nvPr/>
        </p:nvSpPr>
        <p:spPr bwMode="auto">
          <a:xfrm>
            <a:off x="1187624" y="1929089"/>
            <a:ext cx="49519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bg1">
                    <a:lumMod val="50000"/>
                  </a:schemeClr>
                </a:solidFill>
                <a:latin typeface="Arial" panose="020B0604020202020204" pitchFamily="34" charset="0"/>
                <a:cs typeface="Arial" panose="020B0604020202020204" pitchFamily="34" charset="0"/>
              </a:rPr>
              <a:t>CSS-M&amp;C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OPD[SDB</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TCM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M&amp;C</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M&amp;C</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p:txBody>
      </p:sp>
      <p:cxnSp>
        <p:nvCxnSpPr>
          <p:cNvPr id="187" name="Straight Connector 186"/>
          <p:cNvCxnSpPr/>
          <p:nvPr/>
        </p:nvCxnSpPr>
        <p:spPr bwMode="auto">
          <a:xfrm flipH="1">
            <a:off x="3828162" y="3782938"/>
            <a:ext cx="1112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p:nvPr/>
        </p:nvCxnSpPr>
        <p:spPr bwMode="auto">
          <a:xfrm>
            <a:off x="3665554" y="3782938"/>
            <a:ext cx="1"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p:nvPr/>
        </p:nvCxnSpPr>
        <p:spPr bwMode="auto">
          <a:xfrm>
            <a:off x="3995936" y="3782938"/>
            <a:ext cx="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3663819"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3820473"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3498524"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5" name="Straight Connector 184"/>
          <p:cNvCxnSpPr/>
          <p:nvPr/>
        </p:nvCxnSpPr>
        <p:spPr bwMode="auto">
          <a:xfrm flipV="1">
            <a:off x="3473415" y="1846462"/>
            <a:ext cx="0" cy="213032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3473415" y="1857961"/>
            <a:ext cx="8202" cy="2275157"/>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1" name="Straight Connector 130"/>
          <p:cNvCxnSpPr/>
          <p:nvPr/>
        </p:nvCxnSpPr>
        <p:spPr bwMode="auto">
          <a:xfrm flipV="1">
            <a:off x="3473415" y="1842909"/>
            <a:ext cx="3226" cy="1940029"/>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6" name="Straight Connector 125"/>
          <p:cNvCxnSpPr/>
          <p:nvPr/>
        </p:nvCxnSpPr>
        <p:spPr bwMode="auto">
          <a:xfrm flipH="1" flipV="1">
            <a:off x="3476660" y="1852114"/>
            <a:ext cx="1713" cy="118225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H="1" flipV="1">
            <a:off x="3477131" y="1842909"/>
            <a:ext cx="770" cy="104133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9" name="Rectangle 178"/>
          <p:cNvSpPr/>
          <p:nvPr/>
        </p:nvSpPr>
        <p:spPr bwMode="auto">
          <a:xfrm>
            <a:off x="3035667" y="1921896"/>
            <a:ext cx="440158"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OPD</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OPD[APD</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AUT</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AUT</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p:txBody>
      </p:sp>
      <p:cxnSp>
        <p:nvCxnSpPr>
          <p:cNvPr id="181" name="Straight Connector 180"/>
          <p:cNvCxnSpPr/>
          <p:nvPr/>
        </p:nvCxnSpPr>
        <p:spPr bwMode="auto">
          <a:xfrm flipH="1" flipV="1">
            <a:off x="3476660" y="1852114"/>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Straight Connector 198"/>
          <p:cNvCxnSpPr/>
          <p:nvPr/>
        </p:nvCxnSpPr>
        <p:spPr bwMode="auto">
          <a:xfrm flipV="1">
            <a:off x="5196624" y="1991527"/>
            <a:ext cx="8202" cy="214159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196624" y="1846463"/>
            <a:ext cx="8202" cy="213032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6" name="Straight Connector 165"/>
          <p:cNvCxnSpPr/>
          <p:nvPr/>
        </p:nvCxnSpPr>
        <p:spPr bwMode="auto">
          <a:xfrm flipH="1" flipV="1">
            <a:off x="5194874" y="1845285"/>
            <a:ext cx="1750" cy="1937653"/>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H="1" flipV="1">
            <a:off x="5193162"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4469298" y="1921020"/>
            <a:ext cx="723864"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OPD[OSW/APD</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OSM/OPM</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 [</a:t>
            </a:r>
            <a:r>
              <a:rPr lang="en-GB" sz="600" dirty="0">
                <a:solidFill>
                  <a:srgbClr val="FF0000"/>
                </a:solidFill>
                <a:latin typeface="Arial" panose="020B0604020202020204" pitchFamily="34" charset="0"/>
                <a:cs typeface="Arial" panose="020B0604020202020204" pitchFamily="34" charset="0"/>
              </a:rPr>
              <a:t>OSM/OPM</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p:nvPr/>
        </p:nvCxnSpPr>
        <p:spPr bwMode="auto">
          <a:xfrm>
            <a:off x="5384448" y="3281307"/>
            <a:ext cx="0" cy="188724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78571" y="3575627"/>
            <a:ext cx="0" cy="159292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98056"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204415"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p:nvPr/>
        </p:nvCxnSpPr>
        <p:spPr bwMode="auto">
          <a:xfrm>
            <a:off x="5012208" y="3431611"/>
            <a:ext cx="0" cy="178748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8" name="Rectangle 207"/>
          <p:cNvSpPr/>
          <p:nvPr/>
        </p:nvSpPr>
        <p:spPr bwMode="auto">
          <a:xfrm>
            <a:off x="4572000" y="4793830"/>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CC00CC"/>
                </a:solidFill>
                <a:latin typeface="Arial" panose="020B0604020202020204" pitchFamily="34" charset="0"/>
                <a:cs typeface="Arial" panose="020B0604020202020204" pitchFamily="34" charset="0"/>
              </a:rPr>
              <a:t>NHM</a:t>
            </a:r>
            <a:endParaRPr lang="en-GB" sz="600" dirty="0">
              <a:solidFill>
                <a:srgbClr val="FF0000"/>
              </a:solidFill>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70832"/>
            <a:ext cx="0" cy="263647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1" name="Straight Connector 210"/>
          <p:cNvCxnSpPr/>
          <p:nvPr/>
        </p:nvCxnSpPr>
        <p:spPr bwMode="auto">
          <a:xfrm>
            <a:off x="2123728" y="2884242"/>
            <a:ext cx="0" cy="233485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709288"/>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176" name="Straight Connector 175"/>
          <p:cNvCxnSpPr/>
          <p:nvPr/>
        </p:nvCxnSpPr>
        <p:spPr bwMode="auto">
          <a:xfrm flipH="1" flipV="1">
            <a:off x="1682822" y="1861687"/>
            <a:ext cx="4303" cy="227143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7" name="Straight Connector 176"/>
          <p:cNvCxnSpPr/>
          <p:nvPr/>
        </p:nvCxnSpPr>
        <p:spPr bwMode="auto">
          <a:xfrm flipV="1">
            <a:off x="1682822" y="1857959"/>
            <a:ext cx="0" cy="211882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1682822" y="1861688"/>
            <a:ext cx="2554" cy="1921250"/>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H="1" flipV="1">
            <a:off x="1682822" y="1857961"/>
            <a:ext cx="4304" cy="171766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4" name="Straight Connector 223"/>
          <p:cNvCxnSpPr/>
          <p:nvPr/>
        </p:nvCxnSpPr>
        <p:spPr bwMode="auto">
          <a:xfrm>
            <a:off x="6832332" y="4336823"/>
            <a:ext cx="0" cy="855395"/>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48857" y="4714099"/>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tx1"/>
                </a:solidFill>
                <a:latin typeface="Arial" panose="020B0604020202020204" pitchFamily="34" charset="0"/>
                <a:cs typeface="Arial" panose="020B0604020202020204" pitchFamily="34" charset="0"/>
              </a:rPr>
              <a:t>CSS M&amp;C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228" name="Straight Connector 227"/>
          <p:cNvCxnSpPr>
            <a:endCxn id="41" idx="0"/>
          </p:cNvCxnSpPr>
          <p:nvPr/>
        </p:nvCxnSpPr>
        <p:spPr bwMode="auto">
          <a:xfrm>
            <a:off x="8324336" y="2550428"/>
            <a:ext cx="0" cy="263035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2" name="Rectangle 231"/>
          <p:cNvSpPr/>
          <p:nvPr/>
        </p:nvSpPr>
        <p:spPr bwMode="auto">
          <a:xfrm>
            <a:off x="7872756" y="4672567"/>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p:txBody>
      </p:sp>
      <p:cxnSp>
        <p:nvCxnSpPr>
          <p:cNvPr id="103" name="Straight Connector 102"/>
          <p:cNvCxnSpPr/>
          <p:nvPr/>
        </p:nvCxnSpPr>
        <p:spPr bwMode="auto">
          <a:xfrm>
            <a:off x="4170163" y="3782938"/>
            <a:ext cx="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rot="5400000">
            <a:off x="3985047"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6" name="Straight Connector 105"/>
          <p:cNvCxnSpPr>
            <a:endCxn id="42" idx="0"/>
          </p:cNvCxnSpPr>
          <p:nvPr/>
        </p:nvCxnSpPr>
        <p:spPr bwMode="auto">
          <a:xfrm>
            <a:off x="850860" y="3782938"/>
            <a:ext cx="4809" cy="1397843"/>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 name="Rectangle 4"/>
          <p:cNvSpPr/>
          <p:nvPr/>
        </p:nvSpPr>
        <p:spPr>
          <a:xfrm>
            <a:off x="80364" y="738074"/>
            <a:ext cx="4671656" cy="523220"/>
          </a:xfrm>
          <a:prstGeom prst="rect">
            <a:avLst/>
          </a:prstGeom>
        </p:spPr>
        <p:txBody>
          <a:bodyPr wrap="square">
            <a:spAutoFit/>
          </a:bodyPr>
          <a:lstStyle/>
          <a:p>
            <a:r>
              <a:rPr lang="en-GB" sz="1400" dirty="0" smtClean="0">
                <a:solidFill>
                  <a:srgbClr val="FF0000"/>
                </a:solidFill>
                <a:latin typeface="Arial" panose="020B0604020202020204" pitchFamily="34" charset="0"/>
                <a:cs typeface="Arial" panose="020B0604020202020204" pitchFamily="34" charset="0"/>
              </a:rPr>
              <a:t>Not too clear how all of these info flows work and which may be in control at </a:t>
            </a:r>
            <a:r>
              <a:rPr lang="en-GB" sz="1400" smtClean="0">
                <a:solidFill>
                  <a:srgbClr val="FF0000"/>
                </a:solidFill>
                <a:latin typeface="Arial" panose="020B0604020202020204" pitchFamily="34" charset="0"/>
                <a:cs typeface="Arial" panose="020B0604020202020204" pitchFamily="34" charset="0"/>
              </a:rPr>
              <a:t>any given time</a:t>
            </a:r>
            <a:endParaRPr lang="en-US" sz="1400" dirty="0">
              <a:solidFill>
                <a:srgbClr val="FF0000"/>
              </a:solidFill>
            </a:endParaRPr>
          </a:p>
        </p:txBody>
      </p:sp>
    </p:spTree>
    <p:extLst>
      <p:ext uri="{BB962C8B-B14F-4D97-AF65-F5344CB8AC3E}">
        <p14:creationId xmlns:p14="http://schemas.microsoft.com/office/powerpoint/2010/main" val="316704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Timing</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09/05/2017</a:t>
            </a:fld>
            <a:endParaRPr lang="en-GB" dirty="0"/>
          </a:p>
        </p:txBody>
      </p:sp>
      <p:sp>
        <p:nvSpPr>
          <p:cNvPr id="5" name="Oval 8"/>
          <p:cNvSpPr>
            <a:spLocks noChangeArrowheads="1"/>
          </p:cNvSpPr>
          <p:nvPr/>
        </p:nvSpPr>
        <p:spPr bwMode="auto">
          <a:xfrm>
            <a:off x="5850021"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p>
        </p:txBody>
      </p:sp>
      <p:sp>
        <p:nvSpPr>
          <p:cNvPr id="6" name="Oval 8"/>
          <p:cNvSpPr>
            <a:spLocks noChangeArrowheads="1"/>
          </p:cNvSpPr>
          <p:nvPr/>
        </p:nvSpPr>
        <p:spPr bwMode="auto">
          <a:xfrm>
            <a:off x="5845565"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sp>
        <p:nvSpPr>
          <p:cNvPr id="7" name="Oval 8"/>
          <p:cNvSpPr>
            <a:spLocks noChangeArrowheads="1"/>
          </p:cNvSpPr>
          <p:nvPr/>
        </p:nvSpPr>
        <p:spPr bwMode="auto">
          <a:xfrm>
            <a:off x="1977427"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sp>
        <p:nvSpPr>
          <p:cNvPr id="8" name="Oval 8"/>
          <p:cNvSpPr>
            <a:spLocks noChangeArrowheads="1"/>
          </p:cNvSpPr>
          <p:nvPr/>
        </p:nvSpPr>
        <p:spPr bwMode="auto">
          <a:xfrm>
            <a:off x="1977427"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Assessment</a:t>
            </a:r>
          </a:p>
        </p:txBody>
      </p:sp>
      <p:sp>
        <p:nvSpPr>
          <p:cNvPr id="9" name="Oval 8"/>
          <p:cNvSpPr>
            <a:spLocks noChangeArrowheads="1"/>
          </p:cNvSpPr>
          <p:nvPr/>
        </p:nvSpPr>
        <p:spPr bwMode="auto">
          <a:xfrm>
            <a:off x="3918027" y="52820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Correlation</a:t>
            </a:r>
          </a:p>
        </p:txBody>
      </p:sp>
      <p:sp>
        <p:nvSpPr>
          <p:cNvPr id="10" name="Oval 8"/>
          <p:cNvSpPr>
            <a:spLocks noChangeArrowheads="1"/>
          </p:cNvSpPr>
          <p:nvPr/>
        </p:nvSpPr>
        <p:spPr bwMode="auto">
          <a:xfrm>
            <a:off x="3918028" y="153767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cxnSp>
        <p:nvCxnSpPr>
          <p:cNvPr id="12" name="Straight Connector 11"/>
          <p:cNvCxnSpPr>
            <a:stCxn id="7" idx="4"/>
            <a:endCxn id="175" idx="6"/>
          </p:cNvCxnSpPr>
          <p:nvPr/>
        </p:nvCxnSpPr>
        <p:spPr bwMode="auto">
          <a:xfrm flipH="1">
            <a:off x="1664891" y="4708688"/>
            <a:ext cx="988693" cy="143356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4"/>
            <a:endCxn id="7" idx="0"/>
          </p:cNvCxnSpPr>
          <p:nvPr/>
        </p:nvCxnSpPr>
        <p:spPr bwMode="auto">
          <a:xfrm>
            <a:off x="2653584" y="3239972"/>
            <a:ext cx="0"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2478121" y="360595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 name="Oval 10"/>
          <p:cNvSpPr/>
          <p:nvPr/>
        </p:nvSpPr>
        <p:spPr>
          <a:xfrm>
            <a:off x="2581584"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a:stCxn id="8" idx="0"/>
            <a:endCxn id="155" idx="5"/>
          </p:cNvCxnSpPr>
          <p:nvPr/>
        </p:nvCxnSpPr>
        <p:spPr bwMode="auto">
          <a:xfrm flipH="1" flipV="1">
            <a:off x="1477799" y="1555532"/>
            <a:ext cx="1175785" cy="10622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 name="Rectangle 20"/>
          <p:cNvSpPr/>
          <p:nvPr/>
        </p:nvSpPr>
        <p:spPr bwMode="auto">
          <a:xfrm>
            <a:off x="1928006" y="20735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2" name="Straight Connector 21"/>
          <p:cNvCxnSpPr>
            <a:stCxn id="10" idx="5"/>
            <a:endCxn id="5" idx="1"/>
          </p:cNvCxnSpPr>
          <p:nvPr/>
        </p:nvCxnSpPr>
        <p:spPr bwMode="auto">
          <a:xfrm>
            <a:off x="5072299" y="2068736"/>
            <a:ext cx="975764"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5000299" y="199673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bwMode="auto">
          <a:xfrm>
            <a:off x="5330833" y="22509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7" name="Oval 26"/>
          <p:cNvSpPr>
            <a:spLocks noChangeArrowheads="1"/>
          </p:cNvSpPr>
          <p:nvPr/>
        </p:nvSpPr>
        <p:spPr bwMode="auto">
          <a:xfrm>
            <a:off x="7540491" y="102567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8" name="Straight Connector 27"/>
          <p:cNvCxnSpPr>
            <a:stCxn id="27" idx="4"/>
            <a:endCxn id="5" idx="7"/>
          </p:cNvCxnSpPr>
          <p:nvPr/>
        </p:nvCxnSpPr>
        <p:spPr bwMode="auto">
          <a:xfrm flipH="1">
            <a:off x="7004292" y="1647848"/>
            <a:ext cx="1212356"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Rectangle 30"/>
          <p:cNvSpPr/>
          <p:nvPr/>
        </p:nvSpPr>
        <p:spPr bwMode="auto">
          <a:xfrm>
            <a:off x="7533442"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8144648" y="1583579"/>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a:stCxn id="27" idx="3"/>
            <a:endCxn id="5" idx="0"/>
          </p:cNvCxnSpPr>
          <p:nvPr/>
        </p:nvCxnSpPr>
        <p:spPr bwMode="auto">
          <a:xfrm flipH="1">
            <a:off x="6526178" y="1556732"/>
            <a:ext cx="1212355"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35"/>
          <p:cNvSpPr/>
          <p:nvPr/>
        </p:nvSpPr>
        <p:spPr>
          <a:xfrm>
            <a:off x="6472286" y="254579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bwMode="auto">
          <a:xfrm>
            <a:off x="6885370"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1" name="Straight Connector 50"/>
          <p:cNvCxnSpPr>
            <a:stCxn id="5" idx="2"/>
            <a:endCxn id="7" idx="7"/>
          </p:cNvCxnSpPr>
          <p:nvPr/>
        </p:nvCxnSpPr>
        <p:spPr bwMode="auto">
          <a:xfrm flipH="1">
            <a:off x="3131698" y="2928884"/>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5015846" y="30866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8" name="Straight Connector 57"/>
          <p:cNvCxnSpPr>
            <a:stCxn id="5" idx="3"/>
            <a:endCxn id="7" idx="6"/>
          </p:cNvCxnSpPr>
          <p:nvPr/>
        </p:nvCxnSpPr>
        <p:spPr bwMode="auto">
          <a:xfrm flipH="1">
            <a:off x="3329740" y="3148856"/>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2" name="Rectangle 61"/>
          <p:cNvSpPr/>
          <p:nvPr/>
        </p:nvSpPr>
        <p:spPr bwMode="auto">
          <a:xfrm>
            <a:off x="3488447" y="4110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3" name="Straight Connector 62"/>
          <p:cNvCxnSpPr>
            <a:stCxn id="5" idx="4"/>
            <a:endCxn id="6" idx="0"/>
          </p:cNvCxnSpPr>
          <p:nvPr/>
        </p:nvCxnSpPr>
        <p:spPr bwMode="auto">
          <a:xfrm flipH="1">
            <a:off x="6521722" y="3239972"/>
            <a:ext cx="4456"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6" name="Straight Connector 65"/>
          <p:cNvCxnSpPr>
            <a:stCxn id="5" idx="3"/>
            <a:endCxn id="6" idx="1"/>
          </p:cNvCxnSpPr>
          <p:nvPr/>
        </p:nvCxnSpPr>
        <p:spPr bwMode="auto">
          <a:xfrm flipH="1">
            <a:off x="6043607" y="3148856"/>
            <a:ext cx="4456"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9" name="Oval 68"/>
          <p:cNvSpPr/>
          <p:nvPr/>
        </p:nvSpPr>
        <p:spPr>
          <a:xfrm>
            <a:off x="6448509"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6350715"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6350715"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6" idx="2"/>
            <a:endCxn id="7" idx="6"/>
          </p:cNvCxnSpPr>
          <p:nvPr/>
        </p:nvCxnSpPr>
        <p:spPr bwMode="auto">
          <a:xfrm flipH="1">
            <a:off x="3329740" y="4397600"/>
            <a:ext cx="251582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3" name="Rectangle 92"/>
          <p:cNvSpPr/>
          <p:nvPr/>
        </p:nvSpPr>
        <p:spPr bwMode="auto">
          <a:xfrm>
            <a:off x="4850803"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a:off x="5200010"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96" name="Straight Connector 95"/>
          <p:cNvCxnSpPr>
            <a:stCxn id="6" idx="3"/>
            <a:endCxn id="7" idx="5"/>
          </p:cNvCxnSpPr>
          <p:nvPr/>
        </p:nvCxnSpPr>
        <p:spPr bwMode="auto">
          <a:xfrm flipH="1">
            <a:off x="3131698" y="4617572"/>
            <a:ext cx="291190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0" name="Straight Connector 99"/>
          <p:cNvCxnSpPr>
            <a:stCxn id="5" idx="2"/>
            <a:endCxn id="8" idx="6"/>
          </p:cNvCxnSpPr>
          <p:nvPr/>
        </p:nvCxnSpPr>
        <p:spPr bwMode="auto">
          <a:xfrm flipH="1">
            <a:off x="3329740" y="2928884"/>
            <a:ext cx="2520281"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5015846" y="28568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4" name="Straight Connector 103"/>
          <p:cNvCxnSpPr>
            <a:stCxn id="8" idx="3"/>
            <a:endCxn id="7" idx="1"/>
          </p:cNvCxnSpPr>
          <p:nvPr/>
        </p:nvCxnSpPr>
        <p:spPr bwMode="auto">
          <a:xfrm>
            <a:off x="2175469" y="3148856"/>
            <a:ext cx="0"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8"/>
          <p:cNvCxnSpPr>
            <a:stCxn id="10" idx="4"/>
            <a:endCxn id="9" idx="0"/>
          </p:cNvCxnSpPr>
          <p:nvPr/>
        </p:nvCxnSpPr>
        <p:spPr bwMode="auto">
          <a:xfrm flipH="1">
            <a:off x="4594184" y="2159852"/>
            <a:ext cx="1" cy="31222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522185" y="208785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bwMode="auto">
          <a:xfrm>
            <a:off x="4418722" y="26214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TRP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5" name="Elbow Connector 114"/>
          <p:cNvCxnSpPr>
            <a:stCxn id="27" idx="6"/>
            <a:endCxn id="9" idx="4"/>
          </p:cNvCxnSpPr>
          <p:nvPr/>
        </p:nvCxnSpPr>
        <p:spPr bwMode="auto">
          <a:xfrm flipH="1">
            <a:off x="4594184" y="1336760"/>
            <a:ext cx="4298620" cy="4567508"/>
          </a:xfrm>
          <a:prstGeom prst="bentConnector4">
            <a:avLst>
              <a:gd name="adj1" fmla="val -2980"/>
              <a:gd name="adj2" fmla="val 10792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a:off x="8717341"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7" name="Oval 126"/>
          <p:cNvSpPr>
            <a:spLocks noChangeArrowheads="1"/>
          </p:cNvSpPr>
          <p:nvPr/>
        </p:nvSpPr>
        <p:spPr bwMode="auto">
          <a:xfrm>
            <a:off x="7540491" y="335215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cxnSp>
        <p:nvCxnSpPr>
          <p:cNvPr id="129" name="Straight Connector 128"/>
          <p:cNvCxnSpPr>
            <a:stCxn id="6" idx="6"/>
            <a:endCxn id="127" idx="3"/>
          </p:cNvCxnSpPr>
          <p:nvPr/>
        </p:nvCxnSpPr>
        <p:spPr bwMode="auto">
          <a:xfrm flipV="1">
            <a:off x="7197878" y="3883214"/>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3" name="Rectangle 132"/>
          <p:cNvSpPr/>
          <p:nvPr/>
        </p:nvSpPr>
        <p:spPr bwMode="auto">
          <a:xfrm>
            <a:off x="7479955" y="398171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a:stCxn id="5" idx="6"/>
            <a:endCxn id="127" idx="1"/>
          </p:cNvCxnSpPr>
          <p:nvPr/>
        </p:nvCxnSpPr>
        <p:spPr bwMode="auto">
          <a:xfrm>
            <a:off x="7202334" y="2928884"/>
            <a:ext cx="536199"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294970" y="31094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5870372"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Oval 143"/>
          <p:cNvSpPr/>
          <p:nvPr/>
        </p:nvSpPr>
        <p:spPr>
          <a:xfrm>
            <a:off x="5971607" y="4113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0" name="Straight Connector 149"/>
          <p:cNvCxnSpPr>
            <a:stCxn id="127" idx="2"/>
            <a:endCxn id="6" idx="7"/>
          </p:cNvCxnSpPr>
          <p:nvPr/>
        </p:nvCxnSpPr>
        <p:spPr bwMode="auto">
          <a:xfrm flipH="1">
            <a:off x="6999836" y="3663242"/>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3" name="Oval 152"/>
          <p:cNvSpPr/>
          <p:nvPr/>
        </p:nvSpPr>
        <p:spPr>
          <a:xfrm>
            <a:off x="7463584" y="359948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bwMode="auto">
          <a:xfrm>
            <a:off x="6950700" y="39188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5" name="Oval 154"/>
          <p:cNvSpPr>
            <a:spLocks noChangeArrowheads="1"/>
          </p:cNvSpPr>
          <p:nvPr/>
        </p:nvSpPr>
        <p:spPr bwMode="auto">
          <a:xfrm>
            <a:off x="323528" y="102447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cxnSp>
        <p:nvCxnSpPr>
          <p:cNvPr id="156" name="Straight Connector 155"/>
          <p:cNvCxnSpPr>
            <a:stCxn id="155" idx="5"/>
            <a:endCxn id="5" idx="2"/>
          </p:cNvCxnSpPr>
          <p:nvPr/>
        </p:nvCxnSpPr>
        <p:spPr bwMode="auto">
          <a:xfrm>
            <a:off x="1477799" y="1555532"/>
            <a:ext cx="4372222" cy="13733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9" name="Rectangle 158"/>
          <p:cNvSpPr/>
          <p:nvPr/>
        </p:nvSpPr>
        <p:spPr bwMode="auto">
          <a:xfrm>
            <a:off x="1928006" y="15680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1928006" y="17120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1" name="Straight Connector 160"/>
          <p:cNvCxnSpPr>
            <a:stCxn id="155" idx="5"/>
            <a:endCxn id="7" idx="1"/>
          </p:cNvCxnSpPr>
          <p:nvPr/>
        </p:nvCxnSpPr>
        <p:spPr bwMode="auto">
          <a:xfrm>
            <a:off x="1477799" y="1555532"/>
            <a:ext cx="697670" cy="2622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Oval 170"/>
          <p:cNvSpPr/>
          <p:nvPr/>
        </p:nvSpPr>
        <p:spPr>
          <a:xfrm>
            <a:off x="2581584" y="255719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a:spLocks noChangeArrowheads="1"/>
          </p:cNvSpPr>
          <p:nvPr/>
        </p:nvSpPr>
        <p:spPr bwMode="auto">
          <a:xfrm>
            <a:off x="312578" y="5831160"/>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cxnSp>
        <p:nvCxnSpPr>
          <p:cNvPr id="176" name="Straight Connector 175"/>
          <p:cNvCxnSpPr>
            <a:stCxn id="7" idx="3"/>
            <a:endCxn id="175" idx="7"/>
          </p:cNvCxnSpPr>
          <p:nvPr/>
        </p:nvCxnSpPr>
        <p:spPr bwMode="auto">
          <a:xfrm flipH="1">
            <a:off x="1466849" y="4617572"/>
            <a:ext cx="708620"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9" name="Straight Connector 178"/>
          <p:cNvCxnSpPr>
            <a:stCxn id="6" idx="3"/>
            <a:endCxn id="175" idx="7"/>
          </p:cNvCxnSpPr>
          <p:nvPr/>
        </p:nvCxnSpPr>
        <p:spPr bwMode="auto">
          <a:xfrm flipH="1">
            <a:off x="1466849" y="4617572"/>
            <a:ext cx="4576758"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5976063" y="45469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2098446" y="45441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bwMode="auto">
          <a:xfrm>
            <a:off x="1773408"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6" name="Straight Connector 185"/>
          <p:cNvCxnSpPr>
            <a:stCxn id="5" idx="2"/>
            <a:endCxn id="175" idx="7"/>
          </p:cNvCxnSpPr>
          <p:nvPr/>
        </p:nvCxnSpPr>
        <p:spPr bwMode="auto">
          <a:xfrm flipH="1">
            <a:off x="1466849" y="2928884"/>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2" name="Rectangle 191"/>
          <p:cNvSpPr/>
          <p:nvPr/>
        </p:nvSpPr>
        <p:spPr bwMode="auto">
          <a:xfrm>
            <a:off x="2807804" y="474057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Rectangle 192"/>
          <p:cNvSpPr/>
          <p:nvPr/>
        </p:nvSpPr>
        <p:spPr bwMode="auto">
          <a:xfrm>
            <a:off x="2807804"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stCxn id="5" idx="3"/>
            <a:endCxn id="175" idx="6"/>
          </p:cNvCxnSpPr>
          <p:nvPr/>
        </p:nvCxnSpPr>
        <p:spPr bwMode="auto">
          <a:xfrm flipH="1">
            <a:off x="1664891" y="3148856"/>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7" name="Straight Connector 206"/>
          <p:cNvCxnSpPr>
            <a:stCxn id="175" idx="7"/>
            <a:endCxn id="9" idx="2"/>
          </p:cNvCxnSpPr>
          <p:nvPr/>
        </p:nvCxnSpPr>
        <p:spPr bwMode="auto">
          <a:xfrm flipV="1">
            <a:off x="1466849" y="5593180"/>
            <a:ext cx="2451178" cy="329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0" name="Rectangle 209"/>
          <p:cNvSpPr/>
          <p:nvPr/>
        </p:nvSpPr>
        <p:spPr bwMode="auto">
          <a:xfrm>
            <a:off x="2807804" y="571781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1" name="Oval 210"/>
          <p:cNvSpPr/>
          <p:nvPr/>
        </p:nvSpPr>
        <p:spPr>
          <a:xfrm>
            <a:off x="3861952" y="552118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3" name="Elbow Connector 212"/>
          <p:cNvCxnSpPr>
            <a:stCxn id="127" idx="4"/>
            <a:endCxn id="175" idx="5"/>
          </p:cNvCxnSpPr>
          <p:nvPr/>
        </p:nvCxnSpPr>
        <p:spPr bwMode="auto">
          <a:xfrm rot="5400000">
            <a:off x="3647804" y="1793376"/>
            <a:ext cx="2387890" cy="6749799"/>
          </a:xfrm>
          <a:prstGeom prst="bentConnector3">
            <a:avLst>
              <a:gd name="adj1" fmla="val 10022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Oval 216"/>
          <p:cNvSpPr/>
          <p:nvPr/>
        </p:nvSpPr>
        <p:spPr>
          <a:xfrm>
            <a:off x="8144649" y="3910791"/>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bwMode="auto">
          <a:xfrm>
            <a:off x="8041186" y="4269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9" name="Straight Connector 218"/>
          <p:cNvCxnSpPr>
            <a:stCxn id="155" idx="4"/>
            <a:endCxn id="7" idx="0"/>
          </p:cNvCxnSpPr>
          <p:nvPr/>
        </p:nvCxnSpPr>
        <p:spPr bwMode="auto">
          <a:xfrm>
            <a:off x="999685" y="1646648"/>
            <a:ext cx="1653899" cy="24398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4" name="Oval 223"/>
          <p:cNvSpPr/>
          <p:nvPr/>
        </p:nvSpPr>
        <p:spPr>
          <a:xfrm>
            <a:off x="927685" y="15658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1124397" y="206100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4" name="Oval 53"/>
          <p:cNvSpPr/>
          <p:nvPr/>
        </p:nvSpPr>
        <p:spPr>
          <a:xfrm>
            <a:off x="5773565" y="286701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8820804" y="126476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2115235" y="40983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890228" y="38605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0" name="Oval 109"/>
          <p:cNvSpPr>
            <a:spLocks noChangeArrowheads="1"/>
          </p:cNvSpPr>
          <p:nvPr/>
        </p:nvSpPr>
        <p:spPr bwMode="auto">
          <a:xfrm>
            <a:off x="6513795" y="5282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114" name="Straight Connector 113"/>
          <p:cNvCxnSpPr>
            <a:stCxn id="9" idx="6"/>
            <a:endCxn id="110" idx="2"/>
          </p:cNvCxnSpPr>
          <p:nvPr/>
        </p:nvCxnSpPr>
        <p:spPr bwMode="auto">
          <a:xfrm>
            <a:off x="5270340" y="5593180"/>
            <a:ext cx="124345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1" name="Oval 110"/>
          <p:cNvSpPr/>
          <p:nvPr/>
        </p:nvSpPr>
        <p:spPr>
          <a:xfrm>
            <a:off x="5193323" y="552616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bwMode="auto">
          <a:xfrm>
            <a:off x="5499095" y="552616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8" name="Straight Connector 117"/>
          <p:cNvCxnSpPr>
            <a:stCxn id="6" idx="6"/>
            <a:endCxn id="110" idx="0"/>
          </p:cNvCxnSpPr>
          <p:nvPr/>
        </p:nvCxnSpPr>
        <p:spPr bwMode="auto">
          <a:xfrm flipH="1">
            <a:off x="7189952" y="4397600"/>
            <a:ext cx="7926" cy="8844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0" name="Oval 139"/>
          <p:cNvSpPr/>
          <p:nvPr/>
        </p:nvSpPr>
        <p:spPr>
          <a:xfrm>
            <a:off x="7126163" y="43172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bwMode="auto">
          <a:xfrm>
            <a:off x="7018452"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3" name="Elbow Connector 122"/>
          <p:cNvCxnSpPr>
            <a:stCxn id="110" idx="4"/>
            <a:endCxn id="175" idx="5"/>
          </p:cNvCxnSpPr>
          <p:nvPr/>
        </p:nvCxnSpPr>
        <p:spPr bwMode="auto">
          <a:xfrm rot="5400000">
            <a:off x="4099425" y="3271693"/>
            <a:ext cx="457952" cy="5723103"/>
          </a:xfrm>
          <a:prstGeom prst="bentConnector3">
            <a:avLst>
              <a:gd name="adj1" fmla="val 10117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0" name="Oval 119"/>
          <p:cNvSpPr/>
          <p:nvPr/>
        </p:nvSpPr>
        <p:spPr>
          <a:xfrm>
            <a:off x="7121915" y="585027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7022415" y="605351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a:stCxn id="6" idx="4"/>
            <a:endCxn id="110" idx="1"/>
          </p:cNvCxnSpPr>
          <p:nvPr/>
        </p:nvCxnSpPr>
        <p:spPr bwMode="auto">
          <a:xfrm>
            <a:off x="6521722" y="4708688"/>
            <a:ext cx="190115" cy="6645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5" name="Oval 134"/>
          <p:cNvSpPr/>
          <p:nvPr/>
        </p:nvSpPr>
        <p:spPr>
          <a:xfrm>
            <a:off x="6639837" y="5294703"/>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bwMode="auto">
          <a:xfrm>
            <a:off x="6399121"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9" name="Straight Connector 138"/>
          <p:cNvCxnSpPr>
            <a:stCxn id="5" idx="6"/>
            <a:endCxn id="110" idx="7"/>
          </p:cNvCxnSpPr>
          <p:nvPr/>
        </p:nvCxnSpPr>
        <p:spPr bwMode="auto">
          <a:xfrm>
            <a:off x="7202334" y="2928884"/>
            <a:ext cx="465732" cy="244432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7511873" y="484168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7" name="Oval 136"/>
          <p:cNvSpPr/>
          <p:nvPr/>
        </p:nvSpPr>
        <p:spPr>
          <a:xfrm>
            <a:off x="7122854" y="28723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141"/>
          <p:cNvCxnSpPr>
            <a:stCxn id="110" idx="2"/>
            <a:endCxn id="7" idx="6"/>
          </p:cNvCxnSpPr>
          <p:nvPr/>
        </p:nvCxnSpPr>
        <p:spPr bwMode="auto">
          <a:xfrm flipH="1" flipV="1">
            <a:off x="3329740" y="4397600"/>
            <a:ext cx="3184055" cy="1195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5494313" y="52072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6" name="Oval 145"/>
          <p:cNvSpPr/>
          <p:nvPr/>
        </p:nvSpPr>
        <p:spPr>
          <a:xfrm>
            <a:off x="7794108" y="551720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Elbow Connector 146"/>
          <p:cNvCxnSpPr>
            <a:stCxn id="5" idx="7"/>
            <a:endCxn id="110" idx="6"/>
          </p:cNvCxnSpPr>
          <p:nvPr/>
        </p:nvCxnSpPr>
        <p:spPr bwMode="auto">
          <a:xfrm rot="16200000" flipH="1">
            <a:off x="5993066" y="3720138"/>
            <a:ext cx="2884268" cy="861816"/>
          </a:xfrm>
          <a:prstGeom prst="bentConnector4">
            <a:avLst>
              <a:gd name="adj1" fmla="val 143"/>
              <a:gd name="adj2" fmla="val 2271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a:off x="8383918" y="55017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7" name="Oval 156"/>
          <p:cNvSpPr/>
          <p:nvPr/>
        </p:nvSpPr>
        <p:spPr>
          <a:xfrm>
            <a:off x="7126163" y="521497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1" name="Straight Connector 120"/>
          <p:cNvCxnSpPr>
            <a:stCxn id="6" idx="2"/>
            <a:endCxn id="175" idx="6"/>
          </p:cNvCxnSpPr>
          <p:nvPr/>
        </p:nvCxnSpPr>
        <p:spPr bwMode="auto">
          <a:xfrm flipH="1">
            <a:off x="1664891" y="4397600"/>
            <a:ext cx="4180674" cy="174464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7" name="Oval 196"/>
          <p:cNvSpPr/>
          <p:nvPr/>
        </p:nvSpPr>
        <p:spPr>
          <a:xfrm>
            <a:off x="1592891" y="606897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3257740" y="43221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bwMode="auto">
          <a:xfrm>
            <a:off x="5566639" y="45811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3" name="Rectangle 202"/>
          <p:cNvSpPr/>
          <p:nvPr/>
        </p:nvSpPr>
        <p:spPr bwMode="auto">
          <a:xfrm>
            <a:off x="1736891" y="591454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2" name="Rectangle 121"/>
          <p:cNvSpPr/>
          <p:nvPr/>
        </p:nvSpPr>
        <p:spPr>
          <a:xfrm>
            <a:off x="2170446" y="788536"/>
            <a:ext cx="4671656" cy="523220"/>
          </a:xfrm>
          <a:prstGeom prst="rect">
            <a:avLst/>
          </a:prstGeom>
        </p:spPr>
        <p:txBody>
          <a:bodyPr wrap="square">
            <a:spAutoFit/>
          </a:bodyPr>
          <a:lstStyle/>
          <a:p>
            <a:r>
              <a:rPr lang="en-GB" sz="1400" dirty="0" smtClean="0">
                <a:solidFill>
                  <a:srgbClr val="FF0000"/>
                </a:solidFill>
                <a:latin typeface="Arial" panose="020B0604020202020204" pitchFamily="34" charset="0"/>
                <a:cs typeface="Arial" panose="020B0604020202020204" pitchFamily="34" charset="0"/>
              </a:rPr>
              <a:t>This diagram is not consistent with the following: Time/Position &amp; TRM, TIM, TRP </a:t>
            </a:r>
            <a:endParaRPr lang="en-US" sz="1400" dirty="0">
              <a:solidFill>
                <a:srgbClr val="FF0000"/>
              </a:solidFill>
            </a:endParaRPr>
          </a:p>
        </p:txBody>
      </p:sp>
      <p:sp>
        <p:nvSpPr>
          <p:cNvPr id="14" name="Rectangle 13"/>
          <p:cNvSpPr/>
          <p:nvPr/>
        </p:nvSpPr>
        <p:spPr>
          <a:xfrm>
            <a:off x="3872750" y="2581163"/>
            <a:ext cx="601447" cy="307777"/>
          </a:xfrm>
          <a:prstGeom prst="rect">
            <a:avLst/>
          </a:prstGeom>
        </p:spPr>
        <p:txBody>
          <a:bodyPr wrap="none">
            <a:spAutoFit/>
          </a:bodyPr>
          <a:lstStyle/>
          <a:p>
            <a:r>
              <a:rPr lang="en-GB" sz="1400" smtClean="0">
                <a:solidFill>
                  <a:srgbClr val="FF0000"/>
                </a:solidFill>
                <a:latin typeface="Arial" panose="020B0604020202020204" pitchFamily="34" charset="0"/>
                <a:cs typeface="Arial" panose="020B0604020202020204" pitchFamily="34" charset="0"/>
              </a:rPr>
              <a:t>TIM?</a:t>
            </a:r>
            <a:endParaRPr lang="en-US" sz="1400" dirty="0"/>
          </a:p>
        </p:txBody>
      </p:sp>
    </p:spTree>
    <p:extLst>
      <p:ext uri="{BB962C8B-B14F-4D97-AF65-F5344CB8AC3E}">
        <p14:creationId xmlns:p14="http://schemas.microsoft.com/office/powerpoint/2010/main" val="2088240305"/>
      </p:ext>
    </p:extLst>
  </p:cSld>
  <p:clrMapOvr>
    <a:masterClrMapping/>
  </p:clrMapOvr>
</p:sld>
</file>

<file path=ppt/theme/theme1.xml><?xml version="1.0" encoding="utf-8"?>
<a:theme xmlns:a="http://schemas.openxmlformats.org/drawingml/2006/main" name="CCSDS 2010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IMS Services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0" ma:contentTypeDescription="Create a new document." ma:contentTypeScope="" ma:versionID="34d54c14edce335b18f7e36503389c6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D5145A-2C91-4576-A284-8F527D8F81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81FD1FD-D40F-4D40-BC9A-ACEE902162F7}">
  <ds:schemaRefs>
    <ds:schemaRef ds:uri="http://schemas.microsoft.com/sharepoint/v3/contenttype/forms"/>
  </ds:schemaRefs>
</ds:datastoreItem>
</file>

<file path=customXml/itemProps3.xml><?xml version="1.0" encoding="utf-8"?>
<ds:datastoreItem xmlns:ds="http://schemas.openxmlformats.org/officeDocument/2006/customXml" ds:itemID="{4E4C2636-FFF6-4D10-B94B-4E0139E089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CCSDS 2010 Template</Template>
  <TotalTime>13757</TotalTime>
  <Words>1793</Words>
  <Application>Microsoft Macintosh PowerPoint</Application>
  <PresentationFormat>On-screen Show (4:3)</PresentationFormat>
  <Paragraphs>807</Paragraphs>
  <Slides>17</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Gill Sans MT</vt:lpstr>
      <vt:lpstr>ＭＳ Ｐゴシック</vt:lpstr>
      <vt:lpstr>Osaka</vt:lpstr>
      <vt:lpstr>Tahoma</vt:lpstr>
      <vt:lpstr>Times New Roman</vt:lpstr>
      <vt:lpstr>Wingdings</vt:lpstr>
      <vt:lpstr>Arial</vt:lpstr>
      <vt:lpstr>CCSDS 2010 Template</vt:lpstr>
      <vt:lpstr>MOIMS Services v4</vt:lpstr>
      <vt:lpstr>MOIMS Functional Viewpoint</vt:lpstr>
      <vt:lpstr>Background </vt:lpstr>
      <vt:lpstr>MOIMS Services Overview</vt:lpstr>
      <vt:lpstr>RASDS Graphical Conventions</vt:lpstr>
      <vt:lpstr>MOIMS Data and Services</vt:lpstr>
      <vt:lpstr>Common Services</vt:lpstr>
      <vt:lpstr>Mission Control</vt:lpstr>
      <vt:lpstr>Mission Control (Alternative View)</vt:lpstr>
      <vt:lpstr>Navigation and Timing</vt:lpstr>
      <vt:lpstr>Navigation and Timing (Alternative View)</vt:lpstr>
      <vt:lpstr>Mission Planning and Scheduling</vt:lpstr>
      <vt:lpstr>Mission Planning (Alternative View)</vt:lpstr>
      <vt:lpstr>Hierarchical and Distributed Planning</vt:lpstr>
      <vt:lpstr>Operations Preparation</vt:lpstr>
      <vt:lpstr>Operations Preparation (Alternative View)</vt:lpstr>
      <vt:lpstr>Data Storage and Archiving</vt:lpstr>
      <vt:lpstr>Data Storage/Archiving (Alternative View)</vt:lpstr>
    </vt:vector>
  </TitlesOfParts>
  <Company>Scisys</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Thompson</dc:creator>
  <cp:lastModifiedBy>Peter Shames</cp:lastModifiedBy>
  <cp:revision>253</cp:revision>
  <cp:lastPrinted>2016-06-22T11:22:57Z</cp:lastPrinted>
  <dcterms:created xsi:type="dcterms:W3CDTF">2016-02-24T12:58:29Z</dcterms:created>
  <dcterms:modified xsi:type="dcterms:W3CDTF">2017-05-10T13:29:14Z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