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658" r:id="rId5"/>
  </p:sldMasterIdLst>
  <p:notesMasterIdLst>
    <p:notesMasterId r:id="rId16"/>
  </p:notesMasterIdLst>
  <p:handoutMasterIdLst>
    <p:handoutMasterId r:id="rId17"/>
  </p:handoutMasterIdLst>
  <p:sldIdLst>
    <p:sldId id="256" r:id="rId6"/>
    <p:sldId id="274" r:id="rId7"/>
    <p:sldId id="287" r:id="rId8"/>
    <p:sldId id="279" r:id="rId9"/>
    <p:sldId id="280" r:id="rId10"/>
    <p:sldId id="275" r:id="rId11"/>
    <p:sldId id="281" r:id="rId12"/>
    <p:sldId id="282" r:id="rId13"/>
    <p:sldId id="277" r:id="rId14"/>
    <p:sldId id="283" r:id="rId15"/>
  </p:sldIdLst>
  <p:sldSz cx="9144000" cy="6858000" type="screen4x3"/>
  <p:notesSz cx="6864350" cy="99964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9">
          <p15:clr>
            <a:srgbClr val="A4A3A4"/>
          </p15:clr>
        </p15:guide>
        <p15:guide id="2" pos="216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CC6600"/>
    <a:srgbClr val="993300"/>
    <a:srgbClr val="FF9900"/>
    <a:srgbClr val="C2D7F0"/>
    <a:srgbClr val="FFC5C6"/>
    <a:srgbClr val="FF99FF"/>
    <a:srgbClr val="009999"/>
    <a:srgbClr val="0080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4" autoAdjust="0"/>
    <p:restoredTop sz="86382" autoAdjust="0"/>
  </p:normalViewPr>
  <p:slideViewPr>
    <p:cSldViewPr snapToObjects="1">
      <p:cViewPr varScale="1">
        <p:scale>
          <a:sx n="110" d="100"/>
          <a:sy n="110" d="100"/>
        </p:scale>
        <p:origin x="59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0" d="100"/>
          <a:sy n="80" d="100"/>
        </p:scale>
        <p:origin x="-3966" y="-96"/>
      </p:cViewPr>
      <p:guideLst>
        <p:guide orient="horz" pos="3149"/>
        <p:guide pos="216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4768" cy="499180"/>
          </a:xfrm>
          <a:prstGeom prst="rect">
            <a:avLst/>
          </a:prstGeom>
        </p:spPr>
        <p:txBody>
          <a:bodyPr vert="horz" lIns="93022" tIns="46511" rIns="93022" bIns="4651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7961" y="1"/>
            <a:ext cx="2974768" cy="499180"/>
          </a:xfrm>
          <a:prstGeom prst="rect">
            <a:avLst/>
          </a:prstGeom>
        </p:spPr>
        <p:txBody>
          <a:bodyPr vert="horz" lIns="93022" tIns="46511" rIns="93022" bIns="46511" rtlCol="0"/>
          <a:lstStyle>
            <a:lvl1pPr algn="r">
              <a:defRPr sz="1200"/>
            </a:lvl1pPr>
          </a:lstStyle>
          <a:p>
            <a:fld id="{D4168C6B-248F-4DEB-8641-6445C1432AC5}" type="datetimeFigureOut">
              <a:rPr lang="en-GB" smtClean="0"/>
              <a:t>09/05/2017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5699"/>
            <a:ext cx="2974768" cy="499180"/>
          </a:xfrm>
          <a:prstGeom prst="rect">
            <a:avLst/>
          </a:prstGeom>
        </p:spPr>
        <p:txBody>
          <a:bodyPr vert="horz" lIns="93022" tIns="46511" rIns="93022" bIns="4651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7961" y="9495699"/>
            <a:ext cx="2974768" cy="499180"/>
          </a:xfrm>
          <a:prstGeom prst="rect">
            <a:avLst/>
          </a:prstGeom>
        </p:spPr>
        <p:txBody>
          <a:bodyPr vert="horz" lIns="93022" tIns="46511" rIns="93022" bIns="46511" rtlCol="0" anchor="b"/>
          <a:lstStyle>
            <a:lvl1pPr algn="r">
              <a:defRPr sz="1200"/>
            </a:lvl1pPr>
          </a:lstStyle>
          <a:p>
            <a:fld id="{CA2732B1-67AB-4C4B-8719-85A543D35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62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4768" cy="49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t" anchorCtr="0" compatLnSpc="1">
            <a:prstTxWarp prst="textNoShape">
              <a:avLst/>
            </a:prstTxWarp>
          </a:bodyPr>
          <a:lstStyle>
            <a:lvl1pPr defTabSz="920529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961" y="1"/>
            <a:ext cx="2974768" cy="49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t" anchorCtr="0" compatLnSpc="1">
            <a:prstTxWarp prst="textNoShape">
              <a:avLst/>
            </a:prstTxWarp>
          </a:bodyPr>
          <a:lstStyle>
            <a:lvl1pPr algn="r" defTabSz="920529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50888"/>
            <a:ext cx="4997450" cy="3748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112" y="4747044"/>
            <a:ext cx="5492129" cy="4499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5699"/>
            <a:ext cx="2974768" cy="49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b" anchorCtr="0" compatLnSpc="1">
            <a:prstTxWarp prst="textNoShape">
              <a:avLst/>
            </a:prstTxWarp>
          </a:bodyPr>
          <a:lstStyle>
            <a:lvl1pPr defTabSz="920529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961" y="9495699"/>
            <a:ext cx="2974768" cy="49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b" anchorCtr="0" compatLnSpc="1">
            <a:prstTxWarp prst="textNoShape">
              <a:avLst/>
            </a:prstTxWarp>
          </a:bodyPr>
          <a:lstStyle>
            <a:lvl1pPr algn="r" defTabSz="920529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687653B5-CE8F-4032-ADA5-1E1B0879BA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5133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DSA: Data Storage</a:t>
            </a:r>
            <a:r>
              <a:rPr lang="en-GB" baseline="0" dirty="0" smtClean="0"/>
              <a:t> and Archiving</a:t>
            </a:r>
            <a:endParaRPr lang="en-GB" dirty="0" smtClean="0"/>
          </a:p>
          <a:p>
            <a:r>
              <a:rPr lang="en-GB" dirty="0" smtClean="0"/>
              <a:t>CSD: Common Service Data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53B5-CE8F-4032-ADA5-1E1B0879BAD9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5747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COM Event Service may</a:t>
            </a:r>
            <a:r>
              <a:rPr lang="en-GB" baseline="0" dirty="0"/>
              <a:t> be applied to all Event Objects</a:t>
            </a:r>
          </a:p>
          <a:p>
            <a:r>
              <a:rPr lang="en-GB" baseline="0" dirty="0"/>
              <a:t>COM Activity Tracking Service may be applied to all Activities</a:t>
            </a:r>
          </a:p>
          <a:p>
            <a:r>
              <a:rPr lang="en-GB" baseline="0" dirty="0"/>
              <a:t>COM Archive Service may be applied to all MO Objects with Events</a:t>
            </a:r>
          </a:p>
          <a:p>
            <a:endParaRPr lang="en-GB" baseline="0" dirty="0"/>
          </a:p>
          <a:p>
            <a:r>
              <a:rPr lang="en-GB" baseline="0" dirty="0"/>
              <a:t>Italics indicate an abstract class.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53B5-CE8F-4032-ADA5-1E1B0879BAD9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6689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53B5-CE8F-4032-ADA5-1E1B0879BAD9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5665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PDI: Preservation Description Information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653B5-CE8F-4032-ADA5-1E1B0879BAD9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3749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724400"/>
            <a:ext cx="8353425" cy="792163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Gill Sans MT" pitchFamily="34" charset="0"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/>
          </a:p>
        </p:txBody>
      </p:sp>
      <p:sp>
        <p:nvSpPr>
          <p:cNvPr id="1065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95288" y="3716338"/>
            <a:ext cx="8353425" cy="865187"/>
          </a:xfr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/>
          </a:p>
        </p:txBody>
      </p:sp>
      <p:pic>
        <p:nvPicPr>
          <p:cNvPr id="106509" name="Picture 13" descr="Banner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7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4067944" y="6381328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7F674BE-59F1-4230-B4A5-10EF736F6A9E}" type="datetime1">
              <a:rPr lang="en-GB" smtClean="0"/>
              <a:t>09/05/2017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MOIMS Services for SEA Reference Architecture</a:t>
            </a:r>
            <a:endParaRPr lang="en-GB" alt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E6B5339-250B-497B-86A8-407D7FFBC494}" type="datetime1">
              <a:rPr lang="en-GB" smtClean="0"/>
              <a:pPr/>
              <a:t>09/05/2017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6851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9386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altLang="en-US" smtClean="0"/>
              <a:t>MOIMS Services for SEA Reference Architecture</a:t>
            </a:r>
            <a:endParaRPr lang="en-GB" altLang="en-US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7EBE3F0-7A38-4F52-85BE-1AF6CC94C437}" type="datetime1">
              <a:rPr lang="en-GB" smtClean="0"/>
              <a:pPr/>
              <a:t>09/05/2017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37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altLang="en-US"/>
              <a:t>MOIMS Services for SEA Reference Architecture</a:t>
            </a: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2855DAC-E062-42E1-AF07-8E9CA1B2E8F6}" type="datetime1">
              <a:rPr lang="en-GB" smtClean="0"/>
              <a:t>09/05/2017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480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836613"/>
            <a:ext cx="4351337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836613"/>
            <a:ext cx="4352925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MOIMS Services for SEA Reference Architecture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1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1A3BB37-FB89-4FC9-8563-C22EB5D4D988}" type="datetime1">
              <a:rPr lang="en-GB" smtClean="0"/>
              <a:t>09/05/2017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55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MOIMS Services for SEA Reference Architecture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E6B5339-250B-497B-86A8-407D7FFBC494}" type="datetime1">
              <a:rPr lang="en-GB" smtClean="0"/>
              <a:t>09/05/2017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209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297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altLang="en-US"/>
              <a:t>MOIMS Services for SEA Reference Architecture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7EBE3F0-7A38-4F52-85BE-1AF6CC94C437}" type="datetime1">
              <a:rPr lang="en-GB" smtClean="0"/>
              <a:t>09/05/2017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04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724400"/>
            <a:ext cx="8353425" cy="792163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Gill Sans MT" pitchFamily="34" charset="0"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065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95288" y="3716338"/>
            <a:ext cx="8353425" cy="865187"/>
          </a:xfr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pic>
        <p:nvPicPr>
          <p:cNvPr id="106509" name="Picture 13" descr="Banner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7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4067944" y="6381328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7F674BE-59F1-4230-B4A5-10EF736F6A9E}" type="datetime1">
              <a:rPr lang="en-GB" smtClean="0"/>
              <a:pPr/>
              <a:t>09/05/2017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550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altLang="en-US" smtClean="0"/>
              <a:t>MOIMS Services for SEA Reference Architecture</a:t>
            </a:r>
            <a:endParaRPr lang="en-GB" alt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2855DAC-E062-42E1-AF07-8E9CA1B2E8F6}" type="datetime1">
              <a:rPr lang="en-GB" smtClean="0"/>
              <a:pPr/>
              <a:t>09/05/2017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498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836613"/>
            <a:ext cx="4351337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836613"/>
            <a:ext cx="4352925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MOIMS Services for SEA Reference Architecture</a:t>
            </a:r>
            <a:endParaRPr lang="en-GB" alt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1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1A3BB37-FB89-4FC9-8563-C22EB5D4D988}" type="datetime1">
              <a:rPr lang="en-GB" smtClean="0"/>
              <a:pPr/>
              <a:t>09/05/2017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0273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hyperlink" Target="NULL" TargetMode="External"/><Relationship Id="rId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8" Type="http://schemas.openxmlformats.org/officeDocument/2006/relationships/hyperlink" Target="NULL" TargetMode="External"/><Relationship Id="rId9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836613"/>
            <a:ext cx="8856662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 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512" y="6491547"/>
            <a:ext cx="7416824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1367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altLang="en-US"/>
              <a:t>MOIMS Services for SEA Reference Architecture</a:t>
            </a:r>
            <a:endParaRPr lang="en-GB" altLang="en-US" dirty="0"/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8604768" y="6491547"/>
            <a:ext cx="43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fld id="{F8E4E667-8BBB-4D3E-951B-EE1E7F0C8C94}" type="slidenum">
              <a:rPr lang="en-GB" altLang="en-US" sz="1200" b="0">
                <a:solidFill>
                  <a:srgbClr val="1367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50000"/>
                </a:spcBef>
              </a:pPr>
              <a:t>‹#›</a:t>
            </a:fld>
            <a:endParaRPr lang="en-GB" altLang="en-US" sz="1200" b="0" dirty="0">
              <a:solidFill>
                <a:srgbClr val="1367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7272932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add Title</a:t>
            </a: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2771775" y="4941888"/>
            <a:ext cx="1152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1200">
              <a:solidFill>
                <a:schemeClr val="tx2"/>
              </a:solidFill>
              <a:latin typeface="Tahoma" pitchFamily="34" charset="0"/>
            </a:endParaRPr>
          </a:p>
        </p:txBody>
      </p:sp>
      <p:pic>
        <p:nvPicPr>
          <p:cNvPr id="105481" name="Picture 9" descr="Full color JPEG without the .ORG.">
            <a:hlinkClick r:id="rId8" invalidUrl="http://public.ccsds.org/sites/pr/CCSDS Logos/CCSDSLogoNoOrg.jpg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451" y="188640"/>
            <a:ext cx="1439863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82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19050">
            <a:solidFill>
              <a:srgbClr val="00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18000" tIns="18000" rIns="18000" bIns="18000" anchor="ctr"/>
          <a:lstStyle/>
          <a:p>
            <a:endParaRPr lang="en-GB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4" y="6482816"/>
            <a:ext cx="949581" cy="292100"/>
          </a:xfrm>
          <a:prstGeom prst="rect">
            <a:avLst/>
          </a:prstGeom>
        </p:spPr>
        <p:txBody>
          <a:bodyPr/>
          <a:lstStyle>
            <a:lvl1pPr algn="r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B9CDB1-908F-484F-9B0F-F5CF5F026024}" type="datetime1">
              <a:rPr lang="en-GB" smtClean="0"/>
              <a:pPr/>
              <a:t>09/05/2017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6" r:id="rId4"/>
    <p:sldLayoutId id="2147483657" r:id="rId5"/>
    <p:sldLayoutId id="2147483653" r:id="rId6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9pPr>
    </p:titleStyle>
    <p:bodyStyle>
      <a:lvl1pPr marL="361950" indent="-36195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Gill Sans MT" pitchFamily="34" charset="0"/>
        <a:buChar char="•"/>
        <a:defRPr sz="2000" b="1">
          <a:solidFill>
            <a:srgbClr val="13679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98525" indent="-357188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»"/>
        <a:defRPr sz="18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427163" indent="-34925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›"/>
        <a:defRPr sz="16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971675" indent="-365125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›"/>
        <a:defRPr sz="14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5130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2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9702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6pPr>
      <a:lvl7pPr marL="34274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7pPr>
      <a:lvl8pPr marL="38846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8pPr>
      <a:lvl9pPr marL="43418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836613"/>
            <a:ext cx="8856662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text styles </a:t>
            </a:r>
          </a:p>
          <a:p>
            <a:pPr lvl="1"/>
            <a:r>
              <a:rPr lang="en-GB" altLang="en-US" dirty="0" smtClean="0"/>
              <a:t>Second level</a:t>
            </a:r>
          </a:p>
          <a:p>
            <a:pPr lvl="2"/>
            <a:r>
              <a:rPr lang="en-GB" altLang="en-US" dirty="0" smtClean="0"/>
              <a:t>Third level</a:t>
            </a:r>
          </a:p>
          <a:p>
            <a:pPr lvl="3"/>
            <a:r>
              <a:rPr lang="en-GB" altLang="en-US" dirty="0" smtClean="0"/>
              <a:t>Fourth level</a:t>
            </a:r>
          </a:p>
          <a:p>
            <a:pPr lvl="4"/>
            <a:r>
              <a:rPr lang="en-GB" altLang="en-US" dirty="0" smtClean="0"/>
              <a:t>Fifth level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512" y="6491547"/>
            <a:ext cx="7416824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1367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altLang="en-US" smtClean="0"/>
              <a:t>MOIMS Services for SEA Reference Architecture</a:t>
            </a:r>
            <a:endParaRPr lang="en-GB" altLang="en-US" dirty="0"/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8604768" y="6491547"/>
            <a:ext cx="43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fld id="{F8E4E667-8BBB-4D3E-951B-EE1E7F0C8C94}" type="slidenum">
              <a:rPr lang="en-GB" altLang="en-US" sz="1200" b="0">
                <a:solidFill>
                  <a:srgbClr val="1367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50000"/>
                </a:spcBef>
              </a:pPr>
              <a:t>‹#›</a:t>
            </a:fld>
            <a:endParaRPr lang="en-GB" altLang="en-US" sz="1200" b="0" dirty="0">
              <a:solidFill>
                <a:srgbClr val="1367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7272932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add Title</a:t>
            </a: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2771775" y="4941888"/>
            <a:ext cx="1152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1200">
              <a:solidFill>
                <a:srgbClr val="1F497D"/>
              </a:solidFill>
              <a:latin typeface="Tahoma" pitchFamily="34" charset="0"/>
            </a:endParaRPr>
          </a:p>
        </p:txBody>
      </p:sp>
      <p:pic>
        <p:nvPicPr>
          <p:cNvPr id="105481" name="Picture 9" descr="Full color JPEG without the .ORG.">
            <a:hlinkClick r:id="rId8" invalidUrl="http://public.ccsds.org/sites/pr/CCSDS Logos/CCSDSLogoNoOrg.jpg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451" y="188640"/>
            <a:ext cx="1439863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82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19050">
            <a:solidFill>
              <a:srgbClr val="00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18000" tIns="18000" rIns="18000" bIns="18000" anchor="ctr"/>
          <a:lstStyle/>
          <a:p>
            <a:endParaRPr lang="en-GB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4" y="6482816"/>
            <a:ext cx="949581" cy="292100"/>
          </a:xfrm>
          <a:prstGeom prst="rect">
            <a:avLst/>
          </a:prstGeom>
        </p:spPr>
        <p:txBody>
          <a:bodyPr/>
          <a:lstStyle>
            <a:lvl1pPr algn="r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B9CDB1-908F-484F-9B0F-F5CF5F026024}" type="datetime1">
              <a:rPr lang="en-GB" smtClean="0"/>
              <a:pPr/>
              <a:t>09/05/2017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463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9pPr>
    </p:titleStyle>
    <p:bodyStyle>
      <a:lvl1pPr marL="361950" indent="-36195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Gill Sans MT" pitchFamily="34" charset="0"/>
        <a:buChar char="•"/>
        <a:defRPr sz="2000" b="1">
          <a:solidFill>
            <a:srgbClr val="13679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98525" indent="-357188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»"/>
        <a:defRPr sz="18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427163" indent="-34925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›"/>
        <a:defRPr sz="16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971675" indent="-365125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›"/>
        <a:defRPr sz="14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5130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2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9702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6pPr>
      <a:lvl7pPr marL="34274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7pPr>
      <a:lvl8pPr marL="38846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8pPr>
      <a:lvl9pPr marL="43418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60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dirty="0"/>
              <a:t>Inputs to SEA Reference Architecture</a:t>
            </a:r>
          </a:p>
          <a:p>
            <a:r>
              <a:rPr lang="en-GB" altLang="en-US" b="0" dirty="0"/>
              <a:t>Roger Thompson </a:t>
            </a:r>
            <a:r>
              <a:rPr lang="en-GB" altLang="en-US" b="0" dirty="0" smtClean="0"/>
              <a:t>ESA</a:t>
            </a:r>
          </a:p>
          <a:p>
            <a:endParaRPr lang="en-GB" altLang="en-US" b="0" dirty="0"/>
          </a:p>
          <a:p>
            <a:r>
              <a:rPr lang="en-GB" altLang="en-US" b="0">
                <a:solidFill>
                  <a:srgbClr val="FF0000"/>
                </a:solidFill>
              </a:rPr>
              <a:t>SAWG Updates 9May17</a:t>
            </a:r>
          </a:p>
          <a:p>
            <a:endParaRPr lang="en-GB" altLang="en-US" b="0" dirty="0"/>
          </a:p>
        </p:txBody>
      </p:sp>
      <p:sp>
        <p:nvSpPr>
          <p:cNvPr id="358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5288" y="3357563"/>
            <a:ext cx="8353425" cy="1152525"/>
          </a:xfrm>
        </p:spPr>
        <p:txBody>
          <a:bodyPr/>
          <a:lstStyle/>
          <a:p>
            <a:r>
              <a:rPr lang="en-GB" altLang="en-US" dirty="0"/>
              <a:t>MOIMS </a:t>
            </a:r>
            <a:r>
              <a:rPr lang="en-GB" altLang="en-US" dirty="0" smtClean="0"/>
              <a:t>Information Viewpoint</a:t>
            </a:r>
            <a:endParaRPr lang="en-GB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FB93782-B255-40CA-9A74-72A09D70D8E4}" type="datetime1">
              <a:rPr lang="en-GB" smtClean="0"/>
              <a:t>10/05/2017</a:t>
            </a:fld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DAI: Data Archive Data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smtClean="0"/>
              <a:t>MOIMS Services for SEA Reference Architecture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E6B5339-250B-497B-86A8-407D7FFBC494}" type="datetime1">
              <a:rPr lang="en-GB" smtClean="0"/>
              <a:t>09/05/2017</a:t>
            </a:fld>
            <a:endParaRPr lang="en-GB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3707904" y="2723106"/>
            <a:ext cx="1296144" cy="224420"/>
          </a:xfrm>
          <a:prstGeom prst="roundRect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square" lIns="0" rIns="0" anchor="ctr"/>
          <a:lstStyle/>
          <a:p>
            <a:pPr algn="ctr"/>
            <a:r>
              <a:rPr kumimoji="1" lang="en-GB" sz="1000" i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Information Package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485056" y="1564299"/>
            <a:ext cx="1296144" cy="224420"/>
          </a:xfrm>
          <a:prstGeom prst="roundRect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square" lIns="0" rIns="0" anchor="ctr"/>
          <a:lstStyle/>
          <a:p>
            <a:pPr algn="ctr"/>
            <a:r>
              <a:rPr kumimoji="1"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Submission IP</a:t>
            </a:r>
            <a:endParaRPr kumimoji="1" lang="en-GB" sz="10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707904" y="1564299"/>
            <a:ext cx="1296144" cy="224420"/>
          </a:xfrm>
          <a:prstGeom prst="roundRect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square" lIns="0" rIns="0" anchor="ctr"/>
          <a:lstStyle/>
          <a:p>
            <a:pPr algn="ctr"/>
            <a:r>
              <a:rPr kumimoji="1"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Archival IP</a:t>
            </a:r>
            <a:endParaRPr kumimoji="1" lang="en-GB" sz="10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940153" y="1564299"/>
            <a:ext cx="1296144" cy="224420"/>
          </a:xfrm>
          <a:prstGeom prst="roundRect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square" lIns="0" rIns="0" anchor="ctr"/>
          <a:lstStyle/>
          <a:p>
            <a:pPr algn="ctr"/>
            <a:r>
              <a:rPr kumimoji="1"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Dissemination IP</a:t>
            </a:r>
            <a:endParaRPr kumimoji="1" lang="en-GB" sz="10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cxnSp>
        <p:nvCxnSpPr>
          <p:cNvPr id="10" name="Elbow Connector 9"/>
          <p:cNvCxnSpPr>
            <a:stCxn id="6" idx="2"/>
            <a:endCxn id="5" idx="0"/>
          </p:cNvCxnSpPr>
          <p:nvPr/>
        </p:nvCxnSpPr>
        <p:spPr bwMode="auto">
          <a:xfrm rot="16200000" flipH="1">
            <a:off x="2777359" y="1144488"/>
            <a:ext cx="934387" cy="2222848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Elbow Connector 13"/>
          <p:cNvCxnSpPr>
            <a:stCxn id="8" idx="2"/>
            <a:endCxn id="5" idx="0"/>
          </p:cNvCxnSpPr>
          <p:nvPr/>
        </p:nvCxnSpPr>
        <p:spPr bwMode="auto">
          <a:xfrm rot="5400000">
            <a:off x="5004908" y="1139788"/>
            <a:ext cx="934387" cy="2232249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>
            <a:stCxn id="7" idx="2"/>
            <a:endCxn id="5" idx="0"/>
          </p:cNvCxnSpPr>
          <p:nvPr/>
        </p:nvCxnSpPr>
        <p:spPr bwMode="auto">
          <a:xfrm>
            <a:off x="4355976" y="1788719"/>
            <a:ext cx="0" cy="93438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3" name="Rounded Rectangle 22"/>
          <p:cNvSpPr/>
          <p:nvPr/>
        </p:nvSpPr>
        <p:spPr bwMode="auto">
          <a:xfrm>
            <a:off x="1485056" y="2721995"/>
            <a:ext cx="1296144" cy="224420"/>
          </a:xfrm>
          <a:prstGeom prst="roundRect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square" lIns="0" rIns="0" anchor="ctr"/>
          <a:lstStyle/>
          <a:p>
            <a:pPr algn="ctr"/>
            <a:r>
              <a:rPr kumimoji="1" lang="en-GB" sz="1000" i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Package Description</a:t>
            </a:r>
            <a:endParaRPr kumimoji="1" lang="en-GB" sz="1000" i="1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5940152" y="2721995"/>
            <a:ext cx="1296144" cy="224420"/>
          </a:xfrm>
          <a:prstGeom prst="roundRect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square" lIns="0" rIns="0" anchor="ctr"/>
          <a:lstStyle/>
          <a:p>
            <a:pPr algn="ctr"/>
            <a:r>
              <a:rPr kumimoji="1" lang="en-GB" sz="1000" i="1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Packaging Info</a:t>
            </a:r>
          </a:p>
        </p:txBody>
      </p:sp>
      <p:cxnSp>
        <p:nvCxnSpPr>
          <p:cNvPr id="26" name="Straight Connector 25"/>
          <p:cNvCxnSpPr>
            <a:stCxn id="23" idx="3"/>
            <a:endCxn id="5" idx="1"/>
          </p:cNvCxnSpPr>
          <p:nvPr/>
        </p:nvCxnSpPr>
        <p:spPr bwMode="auto">
          <a:xfrm>
            <a:off x="2781200" y="2834205"/>
            <a:ext cx="926704" cy="111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>
            <a:stCxn id="5" idx="3"/>
            <a:endCxn id="24" idx="1"/>
          </p:cNvCxnSpPr>
          <p:nvPr/>
        </p:nvCxnSpPr>
        <p:spPr bwMode="auto">
          <a:xfrm flipV="1">
            <a:off x="5004048" y="2834205"/>
            <a:ext cx="936104" cy="111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0" name="TextBox 29"/>
          <p:cNvSpPr txBox="1"/>
          <p:nvPr/>
        </p:nvSpPr>
        <p:spPr>
          <a:xfrm>
            <a:off x="3022981" y="2710133"/>
            <a:ext cx="49372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Describes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95709" y="2708920"/>
            <a:ext cx="40075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Delimits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Isosceles Triangle 31"/>
          <p:cNvSpPr/>
          <p:nvPr/>
        </p:nvSpPr>
        <p:spPr bwMode="auto">
          <a:xfrm rot="10800000">
            <a:off x="4292966" y="2576828"/>
            <a:ext cx="126020" cy="154208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2400581" y="3969060"/>
            <a:ext cx="1296144" cy="224420"/>
          </a:xfrm>
          <a:prstGeom prst="roundRect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square" lIns="0" rIns="0" anchor="ctr"/>
          <a:lstStyle/>
          <a:p>
            <a:pPr algn="ctr"/>
            <a:r>
              <a:rPr kumimoji="1"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Content Information</a:t>
            </a:r>
            <a:endParaRPr kumimoji="1" lang="en-GB" sz="10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4957942" y="3969060"/>
            <a:ext cx="1296144" cy="224420"/>
          </a:xfrm>
          <a:prstGeom prst="roundRect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square" lIns="0" rIns="0" anchor="ctr"/>
          <a:lstStyle/>
          <a:p>
            <a:pPr algn="ctr"/>
            <a:r>
              <a:rPr kumimoji="1" lang="en-GB" sz="9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PDI (Preservation Data)</a:t>
            </a:r>
            <a:endParaRPr kumimoji="1" lang="en-GB" sz="9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cxnSp>
        <p:nvCxnSpPr>
          <p:cNvPr id="38" name="Elbow Connector 37"/>
          <p:cNvCxnSpPr>
            <a:stCxn id="5" idx="2"/>
            <a:endCxn id="35" idx="0"/>
          </p:cNvCxnSpPr>
          <p:nvPr/>
        </p:nvCxnSpPr>
        <p:spPr bwMode="auto">
          <a:xfrm rot="5400000">
            <a:off x="3191548" y="2804632"/>
            <a:ext cx="1021534" cy="1307323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9" name="Elbow Connector 38"/>
          <p:cNvCxnSpPr>
            <a:stCxn id="5" idx="2"/>
            <a:endCxn id="36" idx="0"/>
          </p:cNvCxnSpPr>
          <p:nvPr/>
        </p:nvCxnSpPr>
        <p:spPr bwMode="auto">
          <a:xfrm rot="16200000" flipH="1">
            <a:off x="4470228" y="2833274"/>
            <a:ext cx="1021534" cy="1250038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>
            <a:stCxn id="6" idx="3"/>
            <a:endCxn id="7" idx="1"/>
          </p:cNvCxnSpPr>
          <p:nvPr/>
        </p:nvCxnSpPr>
        <p:spPr bwMode="auto">
          <a:xfrm>
            <a:off x="2781200" y="1676509"/>
            <a:ext cx="92670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0" name="TextBox 49"/>
          <p:cNvSpPr txBox="1"/>
          <p:nvPr/>
        </p:nvSpPr>
        <p:spPr>
          <a:xfrm>
            <a:off x="3599892" y="1520788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en-GB" sz="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43808" y="1541693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cxnSp>
        <p:nvCxnSpPr>
          <p:cNvPr id="52" name="Straight Connector 51"/>
          <p:cNvCxnSpPr>
            <a:stCxn id="7" idx="3"/>
            <a:endCxn id="8" idx="1"/>
          </p:cNvCxnSpPr>
          <p:nvPr/>
        </p:nvCxnSpPr>
        <p:spPr bwMode="auto">
          <a:xfrm>
            <a:off x="5004048" y="1676509"/>
            <a:ext cx="93610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4" name="TextBox 53"/>
          <p:cNvSpPr txBox="1"/>
          <p:nvPr/>
        </p:nvSpPr>
        <p:spPr>
          <a:xfrm>
            <a:off x="5832140" y="1541693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071984" y="1541693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58" name="Flowchart: Decision 57"/>
          <p:cNvSpPr/>
          <p:nvPr/>
        </p:nvSpPr>
        <p:spPr bwMode="auto">
          <a:xfrm rot="5400000">
            <a:off x="4249834" y="2993804"/>
            <a:ext cx="216024" cy="123469"/>
          </a:xfrm>
          <a:prstGeom prst="flowChartDecisio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60" name="Straight Connector 59"/>
          <p:cNvCxnSpPr>
            <a:stCxn id="35" idx="3"/>
            <a:endCxn id="36" idx="1"/>
          </p:cNvCxnSpPr>
          <p:nvPr/>
        </p:nvCxnSpPr>
        <p:spPr bwMode="auto">
          <a:xfrm>
            <a:off x="3696725" y="4081270"/>
            <a:ext cx="126121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1" name="TextBox 60"/>
          <p:cNvSpPr txBox="1"/>
          <p:nvPr/>
        </p:nvSpPr>
        <p:spPr>
          <a:xfrm>
            <a:off x="3917020" y="3958159"/>
            <a:ext cx="88165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Describes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1187624" y="4977172"/>
            <a:ext cx="1296144" cy="224420"/>
          </a:xfrm>
          <a:prstGeom prst="roundRect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square" lIns="0" rIns="0" anchor="ctr"/>
          <a:lstStyle/>
          <a:p>
            <a:pPr algn="ctr"/>
            <a:r>
              <a:rPr kumimoji="1"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Content Data Object</a:t>
            </a:r>
            <a:endParaRPr kumimoji="1" lang="en-GB" sz="10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3553557" y="4977172"/>
            <a:ext cx="1296144" cy="224420"/>
          </a:xfrm>
          <a:prstGeom prst="roundRect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square" lIns="0" rIns="0" anchor="ctr"/>
          <a:lstStyle/>
          <a:p>
            <a:pPr algn="ctr"/>
            <a:r>
              <a:rPr kumimoji="1"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Representation Info</a:t>
            </a:r>
            <a:endParaRPr kumimoji="1" lang="en-GB" sz="10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cxnSp>
        <p:nvCxnSpPr>
          <p:cNvPr id="66" name="Elbow Connector 65"/>
          <p:cNvCxnSpPr>
            <a:stCxn id="35" idx="2"/>
            <a:endCxn id="64" idx="0"/>
          </p:cNvCxnSpPr>
          <p:nvPr/>
        </p:nvCxnSpPr>
        <p:spPr bwMode="auto">
          <a:xfrm rot="5400000">
            <a:off x="2050329" y="3978848"/>
            <a:ext cx="783692" cy="1212957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69" name="Elbow Connector 68"/>
          <p:cNvCxnSpPr>
            <a:stCxn id="35" idx="2"/>
            <a:endCxn id="65" idx="0"/>
          </p:cNvCxnSpPr>
          <p:nvPr/>
        </p:nvCxnSpPr>
        <p:spPr bwMode="auto">
          <a:xfrm rot="16200000" flipH="1">
            <a:off x="3233295" y="4008838"/>
            <a:ext cx="783692" cy="1152976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2" name="Flowchart: Decision 71"/>
          <p:cNvSpPr/>
          <p:nvPr/>
        </p:nvSpPr>
        <p:spPr bwMode="auto">
          <a:xfrm rot="5400000">
            <a:off x="2940641" y="4239758"/>
            <a:ext cx="216024" cy="123469"/>
          </a:xfrm>
          <a:prstGeom prst="flowChartDecisio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73" name="Straight Connector 72"/>
          <p:cNvCxnSpPr>
            <a:stCxn id="64" idx="3"/>
            <a:endCxn id="65" idx="1"/>
          </p:cNvCxnSpPr>
          <p:nvPr/>
        </p:nvCxnSpPr>
        <p:spPr bwMode="auto">
          <a:xfrm>
            <a:off x="2483768" y="5089382"/>
            <a:ext cx="106978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6" name="TextBox 75"/>
          <p:cNvSpPr txBox="1"/>
          <p:nvPr/>
        </p:nvSpPr>
        <p:spPr>
          <a:xfrm>
            <a:off x="2801790" y="4966271"/>
            <a:ext cx="474489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Interprets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5939535" y="4401108"/>
            <a:ext cx="1296144" cy="224420"/>
          </a:xfrm>
          <a:prstGeom prst="roundRect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square" lIns="0" rIns="0" anchor="ctr"/>
          <a:lstStyle/>
          <a:p>
            <a:pPr algn="ctr"/>
            <a:r>
              <a:rPr kumimoji="1"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Reference</a:t>
            </a:r>
            <a:endParaRPr kumimoji="1" lang="en-GB" sz="10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5939535" y="4731398"/>
            <a:ext cx="1296144" cy="224420"/>
          </a:xfrm>
          <a:prstGeom prst="roundRect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square" lIns="0" rIns="0" anchor="ctr"/>
          <a:lstStyle/>
          <a:p>
            <a:pPr algn="ctr"/>
            <a:r>
              <a:rPr kumimoji="1"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Provenance</a:t>
            </a:r>
            <a:endParaRPr kumimoji="1" lang="en-GB" sz="10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83" name="Rounded Rectangle 82"/>
          <p:cNvSpPr/>
          <p:nvPr/>
        </p:nvSpPr>
        <p:spPr bwMode="auto">
          <a:xfrm>
            <a:off x="5940152" y="5085184"/>
            <a:ext cx="1296144" cy="224420"/>
          </a:xfrm>
          <a:prstGeom prst="roundRect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square" lIns="0" rIns="0" anchor="ctr"/>
          <a:lstStyle/>
          <a:p>
            <a:pPr algn="ctr"/>
            <a:r>
              <a:rPr kumimoji="1"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Context</a:t>
            </a:r>
            <a:endParaRPr kumimoji="1" lang="en-GB" sz="10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84" name="Rounded Rectangle 83"/>
          <p:cNvSpPr/>
          <p:nvPr/>
        </p:nvSpPr>
        <p:spPr bwMode="auto">
          <a:xfrm>
            <a:off x="5940152" y="5420127"/>
            <a:ext cx="1296144" cy="224420"/>
          </a:xfrm>
          <a:prstGeom prst="roundRect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square" lIns="0" rIns="0" anchor="ctr"/>
          <a:lstStyle/>
          <a:p>
            <a:pPr algn="ctr"/>
            <a:r>
              <a:rPr kumimoji="1"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Fixity</a:t>
            </a:r>
            <a:endParaRPr kumimoji="1" lang="en-GB" sz="10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85" name="Rounded Rectangle 84"/>
          <p:cNvSpPr/>
          <p:nvPr/>
        </p:nvSpPr>
        <p:spPr bwMode="auto">
          <a:xfrm>
            <a:off x="5940152" y="5744163"/>
            <a:ext cx="1296144" cy="224420"/>
          </a:xfrm>
          <a:prstGeom prst="roundRect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square" lIns="0" rIns="0" anchor="ctr"/>
          <a:lstStyle/>
          <a:p>
            <a:pPr algn="ctr"/>
            <a:r>
              <a:rPr kumimoji="1"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Access Rights</a:t>
            </a:r>
            <a:endParaRPr kumimoji="1" lang="en-GB" sz="10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cxnSp>
        <p:nvCxnSpPr>
          <p:cNvPr id="87" name="Elbow Connector 86"/>
          <p:cNvCxnSpPr>
            <a:stCxn id="36" idx="2"/>
            <a:endCxn id="81" idx="1"/>
          </p:cNvCxnSpPr>
          <p:nvPr/>
        </p:nvCxnSpPr>
        <p:spPr bwMode="auto">
          <a:xfrm rot="16200000" flipH="1">
            <a:off x="5612855" y="4186638"/>
            <a:ext cx="319838" cy="333521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90" name="Elbow Connector 89"/>
          <p:cNvCxnSpPr>
            <a:stCxn id="36" idx="2"/>
            <a:endCxn id="82" idx="1"/>
          </p:cNvCxnSpPr>
          <p:nvPr/>
        </p:nvCxnSpPr>
        <p:spPr bwMode="auto">
          <a:xfrm rot="16200000" flipH="1">
            <a:off x="5447710" y="4351783"/>
            <a:ext cx="650128" cy="333521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93" name="Elbow Connector 92"/>
          <p:cNvCxnSpPr>
            <a:stCxn id="36" idx="2"/>
            <a:endCxn id="83" idx="1"/>
          </p:cNvCxnSpPr>
          <p:nvPr/>
        </p:nvCxnSpPr>
        <p:spPr bwMode="auto">
          <a:xfrm rot="16200000" flipH="1">
            <a:off x="5271126" y="4528368"/>
            <a:ext cx="1003914" cy="334138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96" name="Elbow Connector 95"/>
          <p:cNvCxnSpPr>
            <a:stCxn id="36" idx="2"/>
            <a:endCxn id="84" idx="1"/>
          </p:cNvCxnSpPr>
          <p:nvPr/>
        </p:nvCxnSpPr>
        <p:spPr bwMode="auto">
          <a:xfrm rot="16200000" flipH="1">
            <a:off x="5103655" y="4695839"/>
            <a:ext cx="1338857" cy="334138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99" name="Elbow Connector 98"/>
          <p:cNvCxnSpPr>
            <a:stCxn id="36" idx="2"/>
            <a:endCxn id="85" idx="1"/>
          </p:cNvCxnSpPr>
          <p:nvPr/>
        </p:nvCxnSpPr>
        <p:spPr bwMode="auto">
          <a:xfrm rot="16200000" flipH="1">
            <a:off x="4941637" y="4857857"/>
            <a:ext cx="1662893" cy="334138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02" name="Flowchart: Decision 101"/>
          <p:cNvSpPr/>
          <p:nvPr/>
        </p:nvSpPr>
        <p:spPr bwMode="auto">
          <a:xfrm rot="5400000">
            <a:off x="5498000" y="4231362"/>
            <a:ext cx="216024" cy="123469"/>
          </a:xfrm>
          <a:prstGeom prst="flowChartDecisio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146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Draft of Information Model associated with the MOIMS Services</a:t>
            </a:r>
          </a:p>
          <a:p>
            <a:r>
              <a:rPr lang="en-GB" dirty="0"/>
              <a:t>Uses subset of UML Class Diagram notation to represent relationships between Entities:</a:t>
            </a:r>
          </a:p>
          <a:p>
            <a:pPr lvl="1"/>
            <a:r>
              <a:rPr lang="en-GB" dirty="0"/>
              <a:t>Inheritance</a:t>
            </a:r>
          </a:p>
          <a:p>
            <a:pPr lvl="1">
              <a:spcBef>
                <a:spcPts val="450"/>
              </a:spcBef>
            </a:pPr>
            <a:r>
              <a:rPr lang="en-GB" dirty="0"/>
              <a:t>Composition</a:t>
            </a:r>
          </a:p>
          <a:p>
            <a:pPr lvl="1">
              <a:spcBef>
                <a:spcPts val="450"/>
              </a:spcBef>
            </a:pPr>
            <a:r>
              <a:rPr lang="en-GB" dirty="0"/>
              <a:t>Aggregation</a:t>
            </a:r>
          </a:p>
          <a:p>
            <a:pPr lvl="1">
              <a:spcBef>
                <a:spcPts val="450"/>
              </a:spcBef>
            </a:pPr>
            <a:r>
              <a:rPr lang="en-GB" dirty="0"/>
              <a:t>Association</a:t>
            </a:r>
          </a:p>
          <a:p>
            <a:pPr lvl="1">
              <a:spcBef>
                <a:spcPts val="450"/>
              </a:spcBef>
            </a:pPr>
            <a:r>
              <a:rPr lang="en-GB" i="1" dirty="0"/>
              <a:t>Source</a:t>
            </a:r>
          </a:p>
          <a:p>
            <a:pPr lvl="1">
              <a:spcBef>
                <a:spcPts val="450"/>
              </a:spcBef>
            </a:pPr>
            <a:r>
              <a:rPr lang="en-GB" i="1" dirty="0"/>
              <a:t>Related</a:t>
            </a:r>
          </a:p>
          <a:p>
            <a:r>
              <a:rPr lang="en-GB" dirty="0"/>
              <a:t>The last two of these are custom associations to represent the standard relationships of MO COM objects</a:t>
            </a:r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/>
              <a:t>MOIMS Services for SEA Reference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2855DAC-E062-42E1-AF07-8E9CA1B2E8F6}" type="datetime1">
              <a:rPr lang="en-GB" smtClean="0"/>
              <a:t>09/05/2017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3131840" y="2060848"/>
            <a:ext cx="72008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3131840" y="2369427"/>
            <a:ext cx="72008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3131840" y="2708920"/>
            <a:ext cx="72008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3131840" y="3068960"/>
            <a:ext cx="87428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Flowchart: Decision 10"/>
          <p:cNvSpPr/>
          <p:nvPr/>
        </p:nvSpPr>
        <p:spPr bwMode="auto">
          <a:xfrm>
            <a:off x="3790103" y="2307692"/>
            <a:ext cx="216024" cy="123469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12" name="Flowchart: Decision 11"/>
          <p:cNvSpPr/>
          <p:nvPr/>
        </p:nvSpPr>
        <p:spPr bwMode="auto">
          <a:xfrm>
            <a:off x="3790103" y="2647185"/>
            <a:ext cx="216024" cy="123469"/>
          </a:xfrm>
          <a:prstGeom prst="flowChartDecisio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13" name="Isosceles Triangle 12"/>
          <p:cNvSpPr/>
          <p:nvPr/>
        </p:nvSpPr>
        <p:spPr bwMode="auto">
          <a:xfrm rot="5400000">
            <a:off x="3866013" y="1983744"/>
            <a:ext cx="126020" cy="154208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3125072" y="3411860"/>
            <a:ext cx="87086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3125072" y="3789040"/>
            <a:ext cx="87086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4936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ounded Rectangle 96"/>
          <p:cNvSpPr/>
          <p:nvPr/>
        </p:nvSpPr>
        <p:spPr bwMode="auto">
          <a:xfrm>
            <a:off x="3149547" y="2492896"/>
            <a:ext cx="2574582" cy="798922"/>
          </a:xfrm>
          <a:prstGeom prst="roundRect">
            <a:avLst>
              <a:gd name="adj" fmla="val 4471"/>
            </a:avLst>
          </a:prstGeom>
          <a:solidFill>
            <a:srgbClr val="C2D7F0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Data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3149547" y="1360209"/>
            <a:ext cx="2574581" cy="1094257"/>
          </a:xfrm>
          <a:prstGeom prst="roundRect">
            <a:avLst>
              <a:gd name="adj" fmla="val 4471"/>
            </a:avLst>
          </a:prstGeom>
          <a:solidFill>
            <a:srgbClr val="FFC5C6"/>
          </a:solidFill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xtLst/>
        </p:spPr>
        <p:txBody>
          <a:bodyPr lIns="0" tIns="0" rIns="0" bIns="0" anchor="b"/>
          <a:lstStyle/>
          <a:p>
            <a:pPr algn="ctr"/>
            <a:r>
              <a:rPr kumimoji="1" lang="en-GB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MCS Other Service Data</a:t>
            </a:r>
            <a:endParaRPr kumimoji="1" lang="en-GB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MOIMS Data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smtClean="0"/>
              <a:t>MOIMS Services for SEA Reference Architecture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E6B5339-250B-497B-86A8-407D7FFBC494}" type="datetime1">
              <a:rPr lang="en-GB" smtClean="0"/>
              <a:t>09/05/2017</a:t>
            </a:fld>
            <a:endParaRPr lang="en-GB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1817379" y="1603554"/>
            <a:ext cx="64807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MCS</a:t>
            </a:r>
            <a:endParaRPr kumimoji="0" lang="en-GB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221534" y="1066706"/>
            <a:ext cx="648072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M&amp;C</a:t>
            </a:r>
            <a:endParaRPr kumimoji="0" lang="en-GB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3221555" y="1432292"/>
            <a:ext cx="648072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endParaRPr kumimoji="0" lang="en-GB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3221555" y="1739932"/>
            <a:ext cx="648072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OPM</a:t>
            </a:r>
            <a:endParaRPr kumimoji="0" lang="en-GB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221555" y="2040290"/>
            <a:ext cx="648072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OSM</a:t>
            </a:r>
            <a:endParaRPr kumimoji="0" lang="en-GB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Elbow Connector 10"/>
          <p:cNvCxnSpPr>
            <a:stCxn id="6" idx="1"/>
            <a:endCxn id="5" idx="3"/>
          </p:cNvCxnSpPr>
          <p:nvPr/>
        </p:nvCxnSpPr>
        <p:spPr bwMode="auto">
          <a:xfrm rot="10800000" flipV="1">
            <a:off x="2465454" y="1171945"/>
            <a:ext cx="756081" cy="536848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Elbow Connector 12"/>
          <p:cNvCxnSpPr>
            <a:stCxn id="7" idx="1"/>
            <a:endCxn id="5" idx="3"/>
          </p:cNvCxnSpPr>
          <p:nvPr/>
        </p:nvCxnSpPr>
        <p:spPr bwMode="auto">
          <a:xfrm rot="10800000" flipV="1">
            <a:off x="2465453" y="1537531"/>
            <a:ext cx="756102" cy="171262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Elbow Connector 15"/>
          <p:cNvCxnSpPr>
            <a:stCxn id="8" idx="1"/>
            <a:endCxn id="5" idx="3"/>
          </p:cNvCxnSpPr>
          <p:nvPr/>
        </p:nvCxnSpPr>
        <p:spPr bwMode="auto">
          <a:xfrm rot="10800000">
            <a:off x="2465453" y="1708793"/>
            <a:ext cx="756102" cy="136378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Elbow Connector 18"/>
          <p:cNvCxnSpPr>
            <a:stCxn id="9" idx="1"/>
            <a:endCxn id="5" idx="3"/>
          </p:cNvCxnSpPr>
          <p:nvPr/>
        </p:nvCxnSpPr>
        <p:spPr bwMode="auto">
          <a:xfrm rot="10800000">
            <a:off x="2465453" y="1708793"/>
            <a:ext cx="756102" cy="436736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2" name="Flowchart: Decision 21"/>
          <p:cNvSpPr/>
          <p:nvPr/>
        </p:nvSpPr>
        <p:spPr bwMode="auto">
          <a:xfrm>
            <a:off x="2465452" y="1638001"/>
            <a:ext cx="216024" cy="123469"/>
          </a:xfrm>
          <a:prstGeom prst="flowChartDecisio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4330678" y="1432292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  <a:endParaRPr kumimoji="0" lang="en-GB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4330678" y="1739932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OBCP Definition</a:t>
            </a:r>
            <a:endParaRPr kumimoji="0" lang="en-GB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4330678" y="2040290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OBSW Image</a:t>
            </a:r>
            <a:endParaRPr kumimoji="0" lang="en-GB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Connector 28"/>
          <p:cNvCxnSpPr>
            <a:stCxn id="7" idx="3"/>
            <a:endCxn id="24" idx="1"/>
          </p:cNvCxnSpPr>
          <p:nvPr/>
        </p:nvCxnSpPr>
        <p:spPr bwMode="auto">
          <a:xfrm>
            <a:off x="3869627" y="1537531"/>
            <a:ext cx="46105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>
            <a:stCxn id="8" idx="3"/>
            <a:endCxn id="25" idx="1"/>
          </p:cNvCxnSpPr>
          <p:nvPr/>
        </p:nvCxnSpPr>
        <p:spPr bwMode="auto">
          <a:xfrm>
            <a:off x="3869627" y="1845171"/>
            <a:ext cx="46105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>
            <a:stCxn id="9" idx="3"/>
            <a:endCxn id="26" idx="1"/>
          </p:cNvCxnSpPr>
          <p:nvPr/>
        </p:nvCxnSpPr>
        <p:spPr bwMode="auto">
          <a:xfrm>
            <a:off x="3869627" y="2145529"/>
            <a:ext cx="46105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0" name="Rounded Rectangle 49"/>
          <p:cNvSpPr/>
          <p:nvPr/>
        </p:nvSpPr>
        <p:spPr bwMode="auto">
          <a:xfrm>
            <a:off x="1805255" y="4162574"/>
            <a:ext cx="648074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NAVT</a:t>
            </a:r>
            <a:endParaRPr kumimoji="0" lang="en-GB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3199814" y="4018558"/>
            <a:ext cx="648072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NAV</a:t>
            </a:r>
            <a:endParaRPr kumimoji="0" lang="en-GB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3199814" y="4329100"/>
            <a:ext cx="648072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</a:t>
            </a:r>
            <a:endParaRPr kumimoji="0" lang="en-GB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Elbow Connector 52"/>
          <p:cNvCxnSpPr>
            <a:stCxn id="51" idx="1"/>
            <a:endCxn id="50" idx="3"/>
          </p:cNvCxnSpPr>
          <p:nvPr/>
        </p:nvCxnSpPr>
        <p:spPr bwMode="auto">
          <a:xfrm rot="10800000" flipV="1">
            <a:off x="2453330" y="4123797"/>
            <a:ext cx="746485" cy="144016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59" name="Elbow Connector 58"/>
          <p:cNvCxnSpPr>
            <a:stCxn id="52" idx="1"/>
            <a:endCxn id="50" idx="3"/>
          </p:cNvCxnSpPr>
          <p:nvPr/>
        </p:nvCxnSpPr>
        <p:spPr bwMode="auto">
          <a:xfrm rot="10800000">
            <a:off x="2453330" y="4267813"/>
            <a:ext cx="746485" cy="166526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6" name="Flowchart: Decision 65"/>
          <p:cNvSpPr/>
          <p:nvPr/>
        </p:nvSpPr>
        <p:spPr bwMode="auto">
          <a:xfrm>
            <a:off x="2453330" y="4195805"/>
            <a:ext cx="216024" cy="123469"/>
          </a:xfrm>
          <a:prstGeom prst="flowChartDecisio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70" name="Rounded Rectangle 69"/>
          <p:cNvSpPr/>
          <p:nvPr/>
        </p:nvSpPr>
        <p:spPr bwMode="auto">
          <a:xfrm>
            <a:off x="1817379" y="3158894"/>
            <a:ext cx="648074" cy="2104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MPS</a:t>
            </a:r>
            <a:endParaRPr lang="en-GB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ounded Rectangle 70"/>
          <p:cNvSpPr/>
          <p:nvPr/>
        </p:nvSpPr>
        <p:spPr bwMode="auto">
          <a:xfrm>
            <a:off x="3199888" y="2574974"/>
            <a:ext cx="648072" cy="2104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PRQ</a:t>
            </a:r>
            <a:endParaRPr lang="en-GB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ounded Rectangle 71"/>
          <p:cNvSpPr/>
          <p:nvPr/>
        </p:nvSpPr>
        <p:spPr bwMode="auto">
          <a:xfrm>
            <a:off x="3199888" y="2881384"/>
            <a:ext cx="648072" cy="2104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</a:t>
            </a:r>
            <a:endParaRPr lang="en-GB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3199888" y="3369372"/>
            <a:ext cx="648072" cy="2104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PPM</a:t>
            </a:r>
            <a:endParaRPr lang="en-GB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3199888" y="3693408"/>
            <a:ext cx="648072" cy="2104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</a:t>
            </a:r>
            <a:endParaRPr lang="en-GB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6" name="Elbow Connector 75"/>
          <p:cNvCxnSpPr>
            <a:stCxn id="6" idx="0"/>
            <a:endCxn id="73" idx="3"/>
          </p:cNvCxnSpPr>
          <p:nvPr/>
        </p:nvCxnSpPr>
        <p:spPr bwMode="auto">
          <a:xfrm rot="16200000" flipH="1">
            <a:off x="2492812" y="2119463"/>
            <a:ext cx="2407905" cy="302390"/>
          </a:xfrm>
          <a:prstGeom prst="bentConnector4">
            <a:avLst>
              <a:gd name="adj1" fmla="val -9494"/>
              <a:gd name="adj2" fmla="val 834972"/>
            </a:avLst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80" name="Elbow Connector 79"/>
          <p:cNvCxnSpPr>
            <a:stCxn id="6" idx="0"/>
            <a:endCxn id="74" idx="3"/>
          </p:cNvCxnSpPr>
          <p:nvPr/>
        </p:nvCxnSpPr>
        <p:spPr bwMode="auto">
          <a:xfrm rot="16200000" flipH="1">
            <a:off x="2330794" y="2281481"/>
            <a:ext cx="2731941" cy="302390"/>
          </a:xfrm>
          <a:prstGeom prst="bentConnector4">
            <a:avLst>
              <a:gd name="adj1" fmla="val -8368"/>
              <a:gd name="adj2" fmla="val 834972"/>
            </a:avLst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84" name="Isosceles Triangle 83"/>
          <p:cNvSpPr/>
          <p:nvPr/>
        </p:nvSpPr>
        <p:spPr bwMode="auto">
          <a:xfrm rot="10800000" flipH="1">
            <a:off x="3472963" y="908720"/>
            <a:ext cx="126020" cy="154208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85" name="Elbow Connector 84"/>
          <p:cNvCxnSpPr>
            <a:stCxn id="71" idx="1"/>
            <a:endCxn id="70" idx="3"/>
          </p:cNvCxnSpPr>
          <p:nvPr/>
        </p:nvCxnSpPr>
        <p:spPr bwMode="auto">
          <a:xfrm rot="10800000" flipV="1">
            <a:off x="2465454" y="2680213"/>
            <a:ext cx="734435" cy="58392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88" name="Elbow Connector 87"/>
          <p:cNvCxnSpPr>
            <a:stCxn id="72" idx="1"/>
            <a:endCxn id="70" idx="3"/>
          </p:cNvCxnSpPr>
          <p:nvPr/>
        </p:nvCxnSpPr>
        <p:spPr bwMode="auto">
          <a:xfrm rot="10800000" flipV="1">
            <a:off x="2465454" y="2986623"/>
            <a:ext cx="734435" cy="27751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91" name="Elbow Connector 90"/>
          <p:cNvCxnSpPr>
            <a:stCxn id="73" idx="1"/>
            <a:endCxn id="70" idx="3"/>
          </p:cNvCxnSpPr>
          <p:nvPr/>
        </p:nvCxnSpPr>
        <p:spPr bwMode="auto">
          <a:xfrm rot="10800000">
            <a:off x="2465454" y="3264133"/>
            <a:ext cx="734435" cy="210478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94" name="Elbow Connector 93"/>
          <p:cNvCxnSpPr>
            <a:stCxn id="74" idx="1"/>
            <a:endCxn id="70" idx="3"/>
          </p:cNvCxnSpPr>
          <p:nvPr/>
        </p:nvCxnSpPr>
        <p:spPr bwMode="auto">
          <a:xfrm rot="10800000">
            <a:off x="2465454" y="3264133"/>
            <a:ext cx="734435" cy="53451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06" name="Rounded Rectangle 105"/>
          <p:cNvSpPr/>
          <p:nvPr/>
        </p:nvSpPr>
        <p:spPr bwMode="auto">
          <a:xfrm>
            <a:off x="4330678" y="2574974"/>
            <a:ext cx="1296144" cy="2104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Request</a:t>
            </a:r>
            <a:endParaRPr lang="en-GB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Rounded Rectangle 106"/>
          <p:cNvSpPr/>
          <p:nvPr/>
        </p:nvSpPr>
        <p:spPr bwMode="auto">
          <a:xfrm>
            <a:off x="4328500" y="2881384"/>
            <a:ext cx="1296144" cy="2104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endParaRPr lang="en-GB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5" name="Straight Connector 114"/>
          <p:cNvCxnSpPr>
            <a:stCxn id="71" idx="3"/>
            <a:endCxn id="106" idx="1"/>
          </p:cNvCxnSpPr>
          <p:nvPr/>
        </p:nvCxnSpPr>
        <p:spPr bwMode="auto">
          <a:xfrm>
            <a:off x="3847960" y="2680213"/>
            <a:ext cx="482718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21" name="Straight Connector 120"/>
          <p:cNvCxnSpPr>
            <a:stCxn id="72" idx="3"/>
            <a:endCxn id="107" idx="1"/>
          </p:cNvCxnSpPr>
          <p:nvPr/>
        </p:nvCxnSpPr>
        <p:spPr bwMode="auto">
          <a:xfrm>
            <a:off x="3847960" y="2986623"/>
            <a:ext cx="48054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26" name="Flowchart: Decision 125"/>
          <p:cNvSpPr/>
          <p:nvPr/>
        </p:nvSpPr>
        <p:spPr bwMode="auto">
          <a:xfrm>
            <a:off x="2465454" y="3202398"/>
            <a:ext cx="216024" cy="123469"/>
          </a:xfrm>
          <a:prstGeom prst="flowChartDecisio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8244406" y="1628800"/>
            <a:ext cx="648074" cy="210478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OPD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Rounded Rectangle 131"/>
          <p:cNvSpPr/>
          <p:nvPr/>
        </p:nvSpPr>
        <p:spPr bwMode="auto">
          <a:xfrm>
            <a:off x="6918900" y="2787118"/>
            <a:ext cx="648072" cy="210478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PDB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Rounded Rectangle 132"/>
          <p:cNvSpPr/>
          <p:nvPr/>
        </p:nvSpPr>
        <p:spPr bwMode="auto">
          <a:xfrm>
            <a:off x="6918900" y="1432292"/>
            <a:ext cx="648072" cy="210478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APD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Rounded Rectangle 133"/>
          <p:cNvSpPr/>
          <p:nvPr/>
        </p:nvSpPr>
        <p:spPr bwMode="auto">
          <a:xfrm>
            <a:off x="6918900" y="2040290"/>
            <a:ext cx="648072" cy="210478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OSW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Rounded Rectangle 134"/>
          <p:cNvSpPr/>
          <p:nvPr/>
        </p:nvSpPr>
        <p:spPr bwMode="auto">
          <a:xfrm>
            <a:off x="6918900" y="1066707"/>
            <a:ext cx="648072" cy="210478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SDB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6" name="Elbow Connector 135"/>
          <p:cNvCxnSpPr>
            <a:stCxn id="135" idx="3"/>
            <a:endCxn id="131" idx="1"/>
          </p:cNvCxnSpPr>
          <p:nvPr/>
        </p:nvCxnSpPr>
        <p:spPr bwMode="auto">
          <a:xfrm>
            <a:off x="7566972" y="1171946"/>
            <a:ext cx="677434" cy="562093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39" name="Elbow Connector 138"/>
          <p:cNvCxnSpPr>
            <a:stCxn id="134" idx="3"/>
            <a:endCxn id="131" idx="1"/>
          </p:cNvCxnSpPr>
          <p:nvPr/>
        </p:nvCxnSpPr>
        <p:spPr bwMode="auto">
          <a:xfrm flipV="1">
            <a:off x="7566972" y="1734039"/>
            <a:ext cx="677434" cy="41149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42" name="Elbow Connector 141"/>
          <p:cNvCxnSpPr>
            <a:stCxn id="133" idx="3"/>
            <a:endCxn id="131" idx="1"/>
          </p:cNvCxnSpPr>
          <p:nvPr/>
        </p:nvCxnSpPr>
        <p:spPr bwMode="auto">
          <a:xfrm>
            <a:off x="7566972" y="1537531"/>
            <a:ext cx="677434" cy="196508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45" name="Elbow Connector 144"/>
          <p:cNvCxnSpPr>
            <a:stCxn id="131" idx="1"/>
            <a:endCxn id="132" idx="3"/>
          </p:cNvCxnSpPr>
          <p:nvPr/>
        </p:nvCxnSpPr>
        <p:spPr bwMode="auto">
          <a:xfrm rot="10800000" flipV="1">
            <a:off x="7566972" y="1734039"/>
            <a:ext cx="677434" cy="1158318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48" name="Flowchart: Decision 147"/>
          <p:cNvSpPr/>
          <p:nvPr/>
        </p:nvSpPr>
        <p:spPr bwMode="auto">
          <a:xfrm>
            <a:off x="8028382" y="1664162"/>
            <a:ext cx="216024" cy="123469"/>
          </a:xfrm>
          <a:prstGeom prst="flowChartDecisio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150" name="Elbow Connector 149"/>
          <p:cNvCxnSpPr>
            <a:stCxn id="135" idx="1"/>
            <a:endCxn id="6" idx="3"/>
          </p:cNvCxnSpPr>
          <p:nvPr/>
        </p:nvCxnSpPr>
        <p:spPr bwMode="auto">
          <a:xfrm rot="10800000">
            <a:off x="3869606" y="1171946"/>
            <a:ext cx="3049294" cy="1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57" name="TextBox 156"/>
          <p:cNvSpPr txBox="1"/>
          <p:nvPr/>
        </p:nvSpPr>
        <p:spPr>
          <a:xfrm>
            <a:off x="6237027" y="1048837"/>
            <a:ext cx="371897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 smtClean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Defines</a:t>
            </a:r>
            <a:endParaRPr lang="en-GB" sz="800" dirty="0">
              <a:solidFill>
                <a:srgbClr val="CC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7" name="Elbow Connector 236"/>
          <p:cNvCxnSpPr>
            <a:stCxn id="133" idx="1"/>
            <a:endCxn id="24" idx="3"/>
          </p:cNvCxnSpPr>
          <p:nvPr/>
        </p:nvCxnSpPr>
        <p:spPr bwMode="auto">
          <a:xfrm flipH="1">
            <a:off x="5626822" y="1537531"/>
            <a:ext cx="1292078" cy="0"/>
          </a:xfrm>
          <a:prstGeom prst="straightConnector1">
            <a:avLst/>
          </a:prstGeom>
          <a:noFill/>
          <a:ln w="9525" cap="flat" cmpd="sng" algn="ctr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50" name="TextBox 249"/>
          <p:cNvSpPr txBox="1"/>
          <p:nvPr/>
        </p:nvSpPr>
        <p:spPr>
          <a:xfrm>
            <a:off x="6244576" y="1406325"/>
            <a:ext cx="371897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 smtClean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Defines</a:t>
            </a:r>
            <a:endParaRPr lang="en-GB" sz="800" dirty="0">
              <a:solidFill>
                <a:srgbClr val="CC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1" name="Elbow Connector 250"/>
          <p:cNvCxnSpPr>
            <a:stCxn id="133" idx="1"/>
            <a:endCxn id="25" idx="3"/>
          </p:cNvCxnSpPr>
          <p:nvPr/>
        </p:nvCxnSpPr>
        <p:spPr bwMode="auto">
          <a:xfrm rot="10800000" flipV="1">
            <a:off x="5626822" y="1537531"/>
            <a:ext cx="1292078" cy="30764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54" name="Elbow Connector 236"/>
          <p:cNvCxnSpPr>
            <a:stCxn id="134" idx="1"/>
            <a:endCxn id="26" idx="3"/>
          </p:cNvCxnSpPr>
          <p:nvPr/>
        </p:nvCxnSpPr>
        <p:spPr bwMode="auto">
          <a:xfrm flipH="1">
            <a:off x="5626822" y="2145529"/>
            <a:ext cx="1292078" cy="0"/>
          </a:xfrm>
          <a:prstGeom prst="straightConnector1">
            <a:avLst/>
          </a:prstGeom>
          <a:noFill/>
          <a:ln w="9525" cap="flat" cmpd="sng" algn="ctr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" name="Elbow Connector 236"/>
          <p:cNvCxnSpPr>
            <a:stCxn id="132" idx="1"/>
            <a:endCxn id="97" idx="3"/>
          </p:cNvCxnSpPr>
          <p:nvPr/>
        </p:nvCxnSpPr>
        <p:spPr bwMode="auto">
          <a:xfrm flipH="1">
            <a:off x="5724129" y="2892357"/>
            <a:ext cx="1194771" cy="0"/>
          </a:xfrm>
          <a:prstGeom prst="straightConnector1">
            <a:avLst/>
          </a:prstGeom>
          <a:noFill/>
          <a:ln w="9525" cap="flat" cmpd="sng" algn="ctr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82" name="TextBox 281"/>
          <p:cNvSpPr txBox="1"/>
          <p:nvPr/>
        </p:nvSpPr>
        <p:spPr>
          <a:xfrm>
            <a:off x="6244576" y="2022417"/>
            <a:ext cx="371897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 smtClean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Defines</a:t>
            </a:r>
            <a:endParaRPr lang="en-GB" sz="800" dirty="0">
              <a:solidFill>
                <a:srgbClr val="CC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3" name="TextBox 282"/>
          <p:cNvSpPr txBox="1"/>
          <p:nvPr/>
        </p:nvSpPr>
        <p:spPr>
          <a:xfrm>
            <a:off x="6261235" y="2758273"/>
            <a:ext cx="371897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 smtClean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Defines</a:t>
            </a:r>
            <a:endParaRPr lang="en-GB" sz="800" dirty="0">
              <a:solidFill>
                <a:srgbClr val="CC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4" name="Rounded Rectangle 283"/>
          <p:cNvSpPr/>
          <p:nvPr/>
        </p:nvSpPr>
        <p:spPr bwMode="auto">
          <a:xfrm>
            <a:off x="107504" y="2107223"/>
            <a:ext cx="662412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Domain</a:t>
            </a:r>
          </a:p>
        </p:txBody>
      </p:sp>
      <p:cxnSp>
        <p:nvCxnSpPr>
          <p:cNvPr id="288" name="Elbow Connector 287"/>
          <p:cNvCxnSpPr>
            <a:stCxn id="5" idx="1"/>
            <a:endCxn id="284" idx="3"/>
          </p:cNvCxnSpPr>
          <p:nvPr/>
        </p:nvCxnSpPr>
        <p:spPr bwMode="auto">
          <a:xfrm rot="10800000" flipV="1">
            <a:off x="769917" y="1708792"/>
            <a:ext cx="1047463" cy="503669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89" name="Elbow Connector 288"/>
          <p:cNvCxnSpPr>
            <a:stCxn id="70" idx="1"/>
            <a:endCxn id="284" idx="3"/>
          </p:cNvCxnSpPr>
          <p:nvPr/>
        </p:nvCxnSpPr>
        <p:spPr bwMode="auto">
          <a:xfrm rot="10800000">
            <a:off x="769917" y="2212463"/>
            <a:ext cx="1047463" cy="1051671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92" name="Elbow Connector 291"/>
          <p:cNvCxnSpPr>
            <a:stCxn id="50" idx="1"/>
            <a:endCxn id="284" idx="3"/>
          </p:cNvCxnSpPr>
          <p:nvPr/>
        </p:nvCxnSpPr>
        <p:spPr bwMode="auto">
          <a:xfrm rot="10800000">
            <a:off x="769917" y="2212463"/>
            <a:ext cx="1035339" cy="2055351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00" name="TextBox 299"/>
          <p:cNvSpPr txBox="1"/>
          <p:nvPr/>
        </p:nvSpPr>
        <p:spPr>
          <a:xfrm>
            <a:off x="825641" y="2060848"/>
            <a:ext cx="36708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Scopes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6" name="Rounded Rectangle 305"/>
          <p:cNvSpPr/>
          <p:nvPr/>
        </p:nvSpPr>
        <p:spPr bwMode="auto">
          <a:xfrm>
            <a:off x="3199889" y="4881677"/>
            <a:ext cx="648074" cy="210478"/>
          </a:xfrm>
          <a:prstGeom prst="roundRect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lIns="0" rIns="0" anchor="ctr"/>
          <a:lstStyle/>
          <a:p>
            <a:pPr algn="ctr"/>
            <a:r>
              <a:rPr kumimoji="1"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DAI</a:t>
            </a:r>
            <a:endParaRPr kumimoji="1" lang="en-GB" sz="10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307" name="Rounded Rectangle 306"/>
          <p:cNvSpPr/>
          <p:nvPr/>
        </p:nvSpPr>
        <p:spPr bwMode="auto">
          <a:xfrm>
            <a:off x="1817342" y="4617132"/>
            <a:ext cx="648074" cy="210478"/>
          </a:xfrm>
          <a:prstGeom prst="roundRect">
            <a:avLst/>
          </a:prstGeom>
          <a:solidFill>
            <a:schemeClr val="accent5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MDP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0" name="Elbow Connector 309"/>
          <p:cNvCxnSpPr>
            <a:stCxn id="307" idx="1"/>
            <a:endCxn id="284" idx="3"/>
          </p:cNvCxnSpPr>
          <p:nvPr/>
        </p:nvCxnSpPr>
        <p:spPr bwMode="auto">
          <a:xfrm rot="10800000">
            <a:off x="769916" y="2212463"/>
            <a:ext cx="1047426" cy="2509909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13" name="Rounded Rectangle 312"/>
          <p:cNvSpPr/>
          <p:nvPr/>
        </p:nvSpPr>
        <p:spPr bwMode="auto">
          <a:xfrm>
            <a:off x="1817341" y="6021288"/>
            <a:ext cx="64807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CSD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4" name="Rounded Rectangle 313"/>
          <p:cNvSpPr/>
          <p:nvPr/>
        </p:nvSpPr>
        <p:spPr bwMode="auto">
          <a:xfrm>
            <a:off x="3199886" y="5558782"/>
            <a:ext cx="648074" cy="210478"/>
          </a:xfrm>
          <a:prstGeom prst="roundRect">
            <a:avLst/>
          </a:prstGeom>
          <a:pattFill prst="wdDnDiag">
            <a:fgClr>
              <a:srgbClr val="66FF99"/>
            </a:fgClr>
            <a:bgClr>
              <a:schemeClr val="accent4">
                <a:lumMod val="60000"/>
                <a:lumOff val="40000"/>
              </a:schemeClr>
            </a:bgClr>
          </a:patt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lIns="0" rIns="0" anchor="ctr"/>
          <a:lstStyle/>
          <a:p>
            <a:pPr algn="ctr"/>
            <a:r>
              <a:rPr kumimoji="1"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CAR</a:t>
            </a:r>
            <a:endParaRPr kumimoji="1" lang="en-GB" sz="10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315" name="Rounded Rectangle 314"/>
          <p:cNvSpPr/>
          <p:nvPr/>
        </p:nvSpPr>
        <p:spPr bwMode="auto">
          <a:xfrm>
            <a:off x="3199886" y="5232492"/>
            <a:ext cx="648074" cy="210478"/>
          </a:xfrm>
          <a:prstGeom prst="roundRect">
            <a:avLst/>
          </a:prstGeom>
          <a:pattFill prst="wdDnDiag">
            <a:fgClr>
              <a:srgbClr val="66FF99"/>
            </a:fgClr>
            <a:bgClr>
              <a:srgbClr val="FF7C80"/>
            </a:bgClr>
          </a:patt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lIns="0" rIns="0" anchor="ctr"/>
          <a:lstStyle/>
          <a:p>
            <a:pPr algn="ctr"/>
            <a:r>
              <a:rPr kumimoji="1"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FTM</a:t>
            </a:r>
            <a:endParaRPr kumimoji="1" lang="en-GB" sz="10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316" name="Rounded Rectangle 315"/>
          <p:cNvSpPr/>
          <p:nvPr/>
        </p:nvSpPr>
        <p:spPr bwMode="auto">
          <a:xfrm>
            <a:off x="1817342" y="5231454"/>
            <a:ext cx="648074" cy="210478"/>
          </a:xfrm>
          <a:prstGeom prst="roundRect">
            <a:avLst/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lIns="0" rIns="0" anchor="ctr"/>
          <a:lstStyle/>
          <a:p>
            <a:pPr algn="ctr"/>
            <a:r>
              <a:rPr kumimoji="1" lang="en-GB" sz="10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DSA</a:t>
            </a:r>
            <a:endParaRPr kumimoji="1" lang="en-GB" sz="10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cxnSp>
        <p:nvCxnSpPr>
          <p:cNvPr id="317" name="Elbow Connector 316"/>
          <p:cNvCxnSpPr>
            <a:stCxn id="314" idx="1"/>
            <a:endCxn id="316" idx="3"/>
          </p:cNvCxnSpPr>
          <p:nvPr/>
        </p:nvCxnSpPr>
        <p:spPr bwMode="auto">
          <a:xfrm rot="10800000">
            <a:off x="2465416" y="5336693"/>
            <a:ext cx="734470" cy="327328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20" name="Elbow Connector 319"/>
          <p:cNvCxnSpPr>
            <a:stCxn id="315" idx="1"/>
            <a:endCxn id="316" idx="3"/>
          </p:cNvCxnSpPr>
          <p:nvPr/>
        </p:nvCxnSpPr>
        <p:spPr bwMode="auto">
          <a:xfrm rot="10800000">
            <a:off x="2465416" y="5336693"/>
            <a:ext cx="734470" cy="1038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23" name="Elbow Connector 322"/>
          <p:cNvCxnSpPr>
            <a:stCxn id="306" idx="1"/>
            <a:endCxn id="316" idx="3"/>
          </p:cNvCxnSpPr>
          <p:nvPr/>
        </p:nvCxnSpPr>
        <p:spPr bwMode="auto">
          <a:xfrm rot="10800000" flipV="1">
            <a:off x="2465417" y="4986915"/>
            <a:ext cx="734473" cy="349777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29" name="Flowchart: Decision 328"/>
          <p:cNvSpPr/>
          <p:nvPr/>
        </p:nvSpPr>
        <p:spPr bwMode="auto">
          <a:xfrm>
            <a:off x="2466047" y="5274958"/>
            <a:ext cx="216024" cy="123469"/>
          </a:xfrm>
          <a:prstGeom prst="flowChartDecisio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343" name="Rounded Rectangle 342"/>
          <p:cNvSpPr/>
          <p:nvPr/>
        </p:nvSpPr>
        <p:spPr bwMode="auto">
          <a:xfrm>
            <a:off x="3199886" y="5877272"/>
            <a:ext cx="648000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SDIR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4" name="Rounded Rectangle 343"/>
          <p:cNvSpPr/>
          <p:nvPr/>
        </p:nvSpPr>
        <p:spPr bwMode="auto">
          <a:xfrm>
            <a:off x="3199886" y="6201308"/>
            <a:ext cx="648000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5" name="Elbow Connector 344"/>
          <p:cNvCxnSpPr>
            <a:stCxn id="316" idx="1"/>
            <a:endCxn id="284" idx="3"/>
          </p:cNvCxnSpPr>
          <p:nvPr/>
        </p:nvCxnSpPr>
        <p:spPr bwMode="auto">
          <a:xfrm rot="10800000">
            <a:off x="769916" y="2212463"/>
            <a:ext cx="1047426" cy="3124231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48" name="Elbow Connector 347"/>
          <p:cNvCxnSpPr>
            <a:stCxn id="313" idx="1"/>
            <a:endCxn id="284" idx="3"/>
          </p:cNvCxnSpPr>
          <p:nvPr/>
        </p:nvCxnSpPr>
        <p:spPr bwMode="auto">
          <a:xfrm rot="10800000">
            <a:off x="769917" y="2212463"/>
            <a:ext cx="1047425" cy="3914065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51" name="Elbow Connector 350"/>
          <p:cNvCxnSpPr>
            <a:stCxn id="343" idx="1"/>
            <a:endCxn id="313" idx="3"/>
          </p:cNvCxnSpPr>
          <p:nvPr/>
        </p:nvCxnSpPr>
        <p:spPr bwMode="auto">
          <a:xfrm rot="10800000" flipV="1">
            <a:off x="2465416" y="5982511"/>
            <a:ext cx="734471" cy="144016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54" name="Elbow Connector 353"/>
          <p:cNvCxnSpPr>
            <a:stCxn id="344" idx="1"/>
            <a:endCxn id="313" idx="3"/>
          </p:cNvCxnSpPr>
          <p:nvPr/>
        </p:nvCxnSpPr>
        <p:spPr bwMode="auto">
          <a:xfrm rot="10800000">
            <a:off x="2465416" y="6126527"/>
            <a:ext cx="734471" cy="18002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57" name="Flowchart: Decision 356"/>
          <p:cNvSpPr/>
          <p:nvPr/>
        </p:nvSpPr>
        <p:spPr bwMode="auto">
          <a:xfrm>
            <a:off x="2475605" y="6064792"/>
            <a:ext cx="216024" cy="123469"/>
          </a:xfrm>
          <a:prstGeom prst="flowChartDecisio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370" name="Rounded Rectangle 369"/>
          <p:cNvSpPr/>
          <p:nvPr/>
        </p:nvSpPr>
        <p:spPr bwMode="auto">
          <a:xfrm>
            <a:off x="4330678" y="5232492"/>
            <a:ext cx="1296144" cy="210478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File</a:t>
            </a:r>
            <a:endParaRPr lang="en-GB" sz="10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1" name="Rounded Rectangle 370"/>
          <p:cNvSpPr/>
          <p:nvPr/>
        </p:nvSpPr>
        <p:spPr bwMode="auto">
          <a:xfrm>
            <a:off x="4330678" y="5558781"/>
            <a:ext cx="1296144" cy="210478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MO Data</a:t>
            </a:r>
            <a:endParaRPr lang="en-GB" sz="10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3" name="Straight Connector 372"/>
          <p:cNvCxnSpPr>
            <a:stCxn id="315" idx="3"/>
            <a:endCxn id="370" idx="1"/>
          </p:cNvCxnSpPr>
          <p:nvPr/>
        </p:nvCxnSpPr>
        <p:spPr bwMode="auto">
          <a:xfrm>
            <a:off x="3847960" y="5337731"/>
            <a:ext cx="482718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74" name="Straight Connector 373"/>
          <p:cNvCxnSpPr>
            <a:stCxn id="314" idx="3"/>
            <a:endCxn id="371" idx="1"/>
          </p:cNvCxnSpPr>
          <p:nvPr/>
        </p:nvCxnSpPr>
        <p:spPr bwMode="auto">
          <a:xfrm flipV="1">
            <a:off x="3847960" y="5664020"/>
            <a:ext cx="482718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77" name="TextBox 376"/>
          <p:cNvSpPr txBox="1"/>
          <p:nvPr/>
        </p:nvSpPr>
        <p:spPr>
          <a:xfrm>
            <a:off x="5724129" y="5276175"/>
            <a:ext cx="141064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MCS, NAVT, MPS, MDP, OPD</a:t>
            </a:r>
            <a:endParaRPr lang="en-GB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" name="TextBox 377"/>
          <p:cNvSpPr txBox="1"/>
          <p:nvPr/>
        </p:nvSpPr>
        <p:spPr>
          <a:xfrm>
            <a:off x="5713311" y="5608815"/>
            <a:ext cx="141064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MCS, NAVT, MPS, MDP, OPD</a:t>
            </a:r>
            <a:endParaRPr lang="en-GB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0" name="Flowchart: Decision 379"/>
          <p:cNvSpPr/>
          <p:nvPr/>
        </p:nvSpPr>
        <p:spPr bwMode="auto">
          <a:xfrm>
            <a:off x="3849885" y="5602285"/>
            <a:ext cx="216024" cy="123469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945774" y="4066350"/>
            <a:ext cx="253114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ODM, ADM, TDM, EVM, OPD, CDM, SMM, PRM, NHM</a:t>
            </a:r>
            <a:endParaRPr lang="en-GB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933970" y="4373052"/>
            <a:ext cx="763029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TRP, TRM, TCM</a:t>
            </a:r>
            <a:endParaRPr lang="en-GB" sz="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5496676" y="4271604"/>
            <a:ext cx="34925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sz="1600" b="0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What is the relationship between these </a:t>
            </a:r>
            <a:r>
              <a:rPr kumimoji="1" lang="en-US" sz="1600" b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MO Objects and the “SCCS” view of frames, packets, and files?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35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 Common Object Model (Summary)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/>
              <a:t>MOIMS Services for SEA Reference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2855DAC-E062-42E1-AF07-8E9CA1B2E8F6}" type="datetime1">
              <a:rPr lang="en-GB" smtClean="0"/>
              <a:t>09/05/2017</a:t>
            </a:fld>
            <a:endParaRPr lang="en-GB" dirty="0"/>
          </a:p>
        </p:txBody>
      </p:sp>
      <p:sp>
        <p:nvSpPr>
          <p:cNvPr id="29" name="Oval 28"/>
          <p:cNvSpPr/>
          <p:nvPr/>
        </p:nvSpPr>
        <p:spPr>
          <a:xfrm>
            <a:off x="611560" y="2892389"/>
            <a:ext cx="1080120" cy="1083576"/>
          </a:xfrm>
          <a:prstGeom prst="ellipse">
            <a:avLst/>
          </a:prstGeom>
          <a:solidFill>
            <a:srgbClr val="F79646">
              <a:lumMod val="75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Object</a:t>
            </a:r>
            <a:b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</a:b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Definition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00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Static data,</a:t>
            </a:r>
            <a:b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</a:br>
            <a: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Version Controlled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611560" y="989361"/>
            <a:ext cx="1080120" cy="1083576"/>
          </a:xfrm>
          <a:prstGeom prst="ellipse">
            <a:avLst/>
          </a:prstGeom>
          <a:solidFill>
            <a:srgbClr val="66248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Object</a:t>
            </a:r>
            <a:b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</a:b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Identity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00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Unique name for an</a:t>
            </a:r>
            <a:b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</a:br>
            <a: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Object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611550" y="4793696"/>
            <a:ext cx="1080120" cy="1083576"/>
          </a:xfrm>
          <a:prstGeom prst="ellipse">
            <a:avLst/>
          </a:prstGeom>
          <a:solidFill>
            <a:srgbClr val="CC0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0" kern="0" dirty="0">
                <a:solidFill>
                  <a:prstClr val="white"/>
                </a:solidFill>
                <a:latin typeface="Verdana"/>
              </a:rPr>
              <a:t>Object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800" b="0" kern="0" dirty="0">
                <a:solidFill>
                  <a:prstClr val="white"/>
                </a:solidFill>
                <a:latin typeface="Verdana"/>
              </a:rPr>
              <a:t>State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700" b="0" i="1" kern="0" dirty="0">
              <a:solidFill>
                <a:prstClr val="white"/>
              </a:solidFill>
              <a:latin typeface="Verdan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00" b="0" i="1" kern="0" dirty="0">
                <a:solidFill>
                  <a:prstClr val="white"/>
                </a:solidFill>
                <a:latin typeface="Verdana"/>
              </a:rPr>
              <a:t>Dynamic data,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00" b="0" i="1" kern="0" dirty="0">
                <a:solidFill>
                  <a:prstClr val="white"/>
                </a:solidFill>
                <a:latin typeface="Verdana"/>
              </a:rPr>
              <a:t>Variable with time</a:t>
            </a:r>
            <a:endParaRPr lang="en-GB" sz="800" b="0" kern="0" dirty="0">
              <a:solidFill>
                <a:prstClr val="white"/>
              </a:solidFill>
              <a:latin typeface="Verdana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150938" y="2073275"/>
            <a:ext cx="0" cy="819150"/>
          </a:xfrm>
          <a:prstGeom prst="line">
            <a:avLst/>
          </a:prstGeom>
          <a:noFill/>
          <a:ln w="9525" cap="flat" cmpd="sng" algn="ctr">
            <a:solidFill>
              <a:srgbClr val="27697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33" name="TextBox 3"/>
          <p:cNvSpPr txBox="1">
            <a:spLocks noChangeArrowheads="1"/>
          </p:cNvSpPr>
          <p:nvPr/>
        </p:nvSpPr>
        <p:spPr bwMode="auto">
          <a:xfrm>
            <a:off x="1171575" y="2141538"/>
            <a:ext cx="71438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AD2F2F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BE3C2D"/>
              </a:buClr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BE3C2D"/>
              </a:buClr>
              <a:buFont typeface="Arial" charset="0"/>
              <a:buChar char="›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BE3C2D"/>
              </a:buClr>
              <a:buFont typeface="Arial" charset="0"/>
              <a:buChar char="-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1</a:t>
            </a:r>
          </a:p>
        </p:txBody>
      </p:sp>
      <p:sp>
        <p:nvSpPr>
          <p:cNvPr id="34" name="TextBox 23"/>
          <p:cNvSpPr txBox="1">
            <a:spLocks noChangeArrowheads="1"/>
          </p:cNvSpPr>
          <p:nvPr/>
        </p:nvSpPr>
        <p:spPr bwMode="auto">
          <a:xfrm>
            <a:off x="1182688" y="2738438"/>
            <a:ext cx="49212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AD2F2F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BE3C2D"/>
              </a:buClr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BE3C2D"/>
              </a:buClr>
              <a:buFont typeface="Arial" charset="0"/>
              <a:buChar char="›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BE3C2D"/>
              </a:buClr>
              <a:buFont typeface="Arial" charset="0"/>
              <a:buChar char="-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*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150938" y="3976688"/>
            <a:ext cx="0" cy="817562"/>
          </a:xfrm>
          <a:prstGeom prst="line">
            <a:avLst/>
          </a:prstGeom>
          <a:noFill/>
          <a:ln w="9525" cap="flat" cmpd="sng" algn="ctr">
            <a:solidFill>
              <a:srgbClr val="27697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36" name="TextBox 28"/>
          <p:cNvSpPr txBox="1">
            <a:spLocks noChangeArrowheads="1"/>
          </p:cNvSpPr>
          <p:nvPr/>
        </p:nvSpPr>
        <p:spPr bwMode="auto">
          <a:xfrm>
            <a:off x="1182688" y="4086225"/>
            <a:ext cx="6985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AD2F2F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BE3C2D"/>
              </a:buClr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BE3C2D"/>
              </a:buClr>
              <a:buFont typeface="Arial" charset="0"/>
              <a:buChar char="›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BE3C2D"/>
              </a:buClr>
              <a:buFont typeface="Arial" charset="0"/>
              <a:buChar char="-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1</a:t>
            </a:r>
          </a:p>
        </p:txBody>
      </p:sp>
      <p:sp>
        <p:nvSpPr>
          <p:cNvPr id="37" name="TextBox 29"/>
          <p:cNvSpPr txBox="1">
            <a:spLocks noChangeArrowheads="1"/>
          </p:cNvSpPr>
          <p:nvPr/>
        </p:nvSpPr>
        <p:spPr bwMode="auto">
          <a:xfrm>
            <a:off x="1169988" y="4486275"/>
            <a:ext cx="1003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AD2F2F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BE3C2D"/>
              </a:buClr>
              <a:buFont typeface="Arial" charset="0"/>
              <a:buChar char="»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BE3C2D"/>
              </a:buClr>
              <a:buFont typeface="Arial" charset="0"/>
              <a:buChar char="›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BE3C2D"/>
              </a:buClr>
              <a:buFont typeface="Arial" charset="0"/>
              <a:buChar char="-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E3C2D"/>
              </a:buClr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1 </a:t>
            </a:r>
            <a:r>
              <a:rPr kumimoji="0" lang="en-GB" altLang="en-US" sz="100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or</a:t>
            </a:r>
            <a:r>
              <a:rPr kumimoji="0" lang="en-GB" altLang="en-US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/>
            </a:r>
            <a:br>
              <a:rPr kumimoji="0" lang="en-GB" altLang="en-US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</a:br>
            <a:r>
              <a:rPr kumimoji="0" lang="en-GB" altLang="en-US" sz="1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0..* (for Activities)</a:t>
            </a:r>
            <a:endParaRPr kumimoji="0" lang="en-GB" altLang="en-US" sz="1000" b="0" i="1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4023065" y="2887212"/>
            <a:ext cx="1080120" cy="1083576"/>
          </a:xfrm>
          <a:prstGeom prst="ellipse">
            <a:avLst/>
          </a:prstGeom>
          <a:solidFill>
            <a:srgbClr val="66248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Common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Object</a:t>
            </a:r>
          </a:p>
        </p:txBody>
      </p:sp>
      <p:cxnSp>
        <p:nvCxnSpPr>
          <p:cNvPr id="39" name="Elbow Connector 38"/>
          <p:cNvCxnSpPr/>
          <p:nvPr/>
        </p:nvCxnSpPr>
        <p:spPr>
          <a:xfrm>
            <a:off x="1692275" y="1531938"/>
            <a:ext cx="2330450" cy="1897062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27697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40" name="Straight Connector 39"/>
          <p:cNvCxnSpPr/>
          <p:nvPr/>
        </p:nvCxnSpPr>
        <p:spPr>
          <a:xfrm>
            <a:off x="1692275" y="3429000"/>
            <a:ext cx="2339975" cy="0"/>
          </a:xfrm>
          <a:prstGeom prst="line">
            <a:avLst/>
          </a:prstGeom>
          <a:noFill/>
          <a:ln w="9525" cap="flat" cmpd="sng" algn="ctr">
            <a:solidFill>
              <a:srgbClr val="27697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41" name="Elbow Connector 40"/>
          <p:cNvCxnSpPr>
            <a:endCxn id="42" idx="3"/>
          </p:cNvCxnSpPr>
          <p:nvPr/>
        </p:nvCxnSpPr>
        <p:spPr>
          <a:xfrm flipV="1">
            <a:off x="1692275" y="3429000"/>
            <a:ext cx="2330450" cy="1906588"/>
          </a:xfrm>
          <a:prstGeom prst="bentConnector3">
            <a:avLst>
              <a:gd name="adj1" fmla="val 49921"/>
            </a:avLst>
          </a:prstGeom>
          <a:noFill/>
          <a:ln w="9525" cap="flat" cmpd="sng" algn="ctr">
            <a:solidFill>
              <a:srgbClr val="27697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42" name="Flowchart: Decision 41"/>
          <p:cNvSpPr/>
          <p:nvPr/>
        </p:nvSpPr>
        <p:spPr>
          <a:xfrm>
            <a:off x="3806825" y="3357563"/>
            <a:ext cx="215900" cy="142875"/>
          </a:xfrm>
          <a:prstGeom prst="flowChartDecision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4023065" y="989361"/>
            <a:ext cx="1080120" cy="1083576"/>
          </a:xfrm>
          <a:prstGeom prst="ellipse">
            <a:avLst/>
          </a:prstGeom>
          <a:solidFill>
            <a:srgbClr val="662483">
              <a:lumMod val="60000"/>
              <a:lumOff val="4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Source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Object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00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Parent or originator</a:t>
            </a:r>
            <a:b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</a:br>
            <a: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of an Object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4023065" y="4793696"/>
            <a:ext cx="1080120" cy="1083576"/>
          </a:xfrm>
          <a:prstGeom prst="ellipse">
            <a:avLst/>
          </a:prstGeom>
          <a:solidFill>
            <a:srgbClr val="662483">
              <a:lumMod val="60000"/>
              <a:lumOff val="4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Related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Object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00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Any other relationship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4562475" y="2073275"/>
            <a:ext cx="0" cy="814388"/>
          </a:xfrm>
          <a:prstGeom prst="line">
            <a:avLst/>
          </a:prstGeom>
          <a:noFill/>
          <a:ln w="9525" cap="flat" cmpd="sng" algn="ctr">
            <a:solidFill>
              <a:srgbClr val="27697D">
                <a:shade val="95000"/>
                <a:satMod val="105000"/>
              </a:srgbClr>
            </a:solidFill>
            <a:prstDash val="solid"/>
            <a:headEnd type="none" w="med" len="med"/>
            <a:tailEnd type="arrow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>
          <a:xfrm>
            <a:off x="4562475" y="3970338"/>
            <a:ext cx="0" cy="823912"/>
          </a:xfrm>
          <a:prstGeom prst="line">
            <a:avLst/>
          </a:prstGeom>
          <a:noFill/>
          <a:ln w="9525" cap="flat" cmpd="sng" algn="ctr">
            <a:solidFill>
              <a:srgbClr val="27697D">
                <a:shade val="95000"/>
                <a:satMod val="105000"/>
              </a:srgbClr>
            </a:solidFill>
            <a:prstDash val="solid"/>
            <a:headEnd type="none" w="med" len="med"/>
            <a:tailEnd type="arrow" w="med" len="med"/>
          </a:ln>
          <a:effectLst/>
        </p:spPr>
      </p:cxnSp>
      <p:sp>
        <p:nvSpPr>
          <p:cNvPr id="47" name="Oval 46"/>
          <p:cNvSpPr/>
          <p:nvPr/>
        </p:nvSpPr>
        <p:spPr>
          <a:xfrm>
            <a:off x="7236296" y="1938286"/>
            <a:ext cx="1080120" cy="1083576"/>
          </a:xfrm>
          <a:prstGeom prst="ellipse">
            <a:avLst/>
          </a:prstGeom>
          <a:solidFill>
            <a:srgbClr val="66248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Activity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Object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00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Has multiple instances</a:t>
            </a:r>
            <a:b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</a:br>
            <a: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 each with a limited</a:t>
            </a:r>
            <a:b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</a:br>
            <a: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lifetime or duration</a:t>
            </a:r>
          </a:p>
        </p:txBody>
      </p:sp>
      <p:sp>
        <p:nvSpPr>
          <p:cNvPr id="48" name="Oval 47"/>
          <p:cNvSpPr/>
          <p:nvPr/>
        </p:nvSpPr>
        <p:spPr>
          <a:xfrm>
            <a:off x="7236296" y="3944131"/>
            <a:ext cx="1080120" cy="1083576"/>
          </a:xfrm>
          <a:prstGeom prst="ellipse">
            <a:avLst/>
          </a:prstGeom>
          <a:solidFill>
            <a:srgbClr val="66248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Event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Object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00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An instantaneous</a:t>
            </a:r>
            <a:b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</a:br>
            <a:r>
              <a:rPr kumimoji="0" lang="en-GB" sz="7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</a:rPr>
              <a:t>notification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</a:endParaRPr>
          </a:p>
        </p:txBody>
      </p:sp>
      <p:cxnSp>
        <p:nvCxnSpPr>
          <p:cNvPr id="49" name="Elbow Connector 48"/>
          <p:cNvCxnSpPr/>
          <p:nvPr/>
        </p:nvCxnSpPr>
        <p:spPr>
          <a:xfrm flipV="1">
            <a:off x="5103813" y="2479675"/>
            <a:ext cx="2132012" cy="949325"/>
          </a:xfrm>
          <a:prstGeom prst="bentConnector3">
            <a:avLst>
              <a:gd name="adj1" fmla="val 60821"/>
            </a:avLst>
          </a:prstGeom>
          <a:noFill/>
          <a:ln w="9525" cap="flat" cmpd="sng" algn="ctr">
            <a:solidFill>
              <a:srgbClr val="27697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50" name="Elbow Connector 49"/>
          <p:cNvCxnSpPr>
            <a:stCxn id="38" idx="6"/>
            <a:endCxn id="48" idx="2"/>
          </p:cNvCxnSpPr>
          <p:nvPr/>
        </p:nvCxnSpPr>
        <p:spPr>
          <a:xfrm>
            <a:off x="5103813" y="3429000"/>
            <a:ext cx="2132012" cy="1057275"/>
          </a:xfrm>
          <a:prstGeom prst="bentConnector3">
            <a:avLst>
              <a:gd name="adj1" fmla="val 60821"/>
            </a:avLst>
          </a:prstGeom>
          <a:noFill/>
          <a:ln w="9525" cap="flat" cmpd="sng" algn="ctr">
            <a:solidFill>
              <a:srgbClr val="27697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51" name="Isosceles Triangle 50"/>
          <p:cNvSpPr/>
          <p:nvPr/>
        </p:nvSpPr>
        <p:spPr>
          <a:xfrm rot="16200000">
            <a:off x="5103019" y="3350419"/>
            <a:ext cx="144463" cy="142875"/>
          </a:xfrm>
          <a:prstGeom prst="triangle">
            <a:avLst/>
          </a:prstGeom>
          <a:solidFill>
            <a:sysClr val="window" lastClr="FFFFFF"/>
          </a:solidFill>
          <a:ln w="9525" cap="flat" cmpd="sng" algn="ctr">
            <a:solidFill>
              <a:srgbClr val="27697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263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ounded Rectangle 73"/>
          <p:cNvSpPr/>
          <p:nvPr/>
        </p:nvSpPr>
        <p:spPr bwMode="auto">
          <a:xfrm>
            <a:off x="1835696" y="3651130"/>
            <a:ext cx="7200800" cy="450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 Common Object Model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/>
              <a:t>MOIMS Services for SEA Reference Architecture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E6B5339-250B-497B-86A8-407D7FFBC494}" type="datetime1">
              <a:rPr lang="en-GB" smtClean="0"/>
              <a:t>09/05/2017</a:t>
            </a:fld>
            <a:endParaRPr lang="en-GB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4785875" y="2062490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</a:t>
            </a:r>
            <a:r>
              <a:rPr kumimoji="0" lang="en-GB" sz="1000" b="1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Object</a:t>
            </a:r>
            <a:endParaRPr kumimoji="0" lang="en-GB" sz="1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2769731" y="1994386"/>
            <a:ext cx="1296144" cy="34668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Object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0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 or Originator</a:t>
            </a:r>
            <a:endParaRPr lang="en-GB" sz="1000" b="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806558" y="1994386"/>
            <a:ext cx="1296144" cy="34668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Related Object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0" i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other Relationship</a:t>
            </a:r>
            <a:endParaRPr lang="en-GB" sz="1000" b="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>
            <a:stCxn id="5" idx="1"/>
            <a:endCxn id="6" idx="3"/>
          </p:cNvCxnSpPr>
          <p:nvPr/>
        </p:nvCxnSpPr>
        <p:spPr bwMode="auto">
          <a:xfrm flipH="1">
            <a:off x="4065875" y="2167729"/>
            <a:ext cx="720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>
            <a:stCxn id="5" idx="3"/>
            <a:endCxn id="7" idx="1"/>
          </p:cNvCxnSpPr>
          <p:nvPr/>
        </p:nvCxnSpPr>
        <p:spPr bwMode="auto">
          <a:xfrm>
            <a:off x="6082019" y="2167729"/>
            <a:ext cx="72453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6" name="Rounded Rectangle 25"/>
          <p:cNvSpPr/>
          <p:nvPr/>
        </p:nvSpPr>
        <p:spPr bwMode="auto">
          <a:xfrm>
            <a:off x="1979712" y="3770891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Identity</a:t>
            </a:r>
          </a:p>
        </p:txBody>
      </p:sp>
      <p:sp>
        <p:nvSpPr>
          <p:cNvPr id="27" name="Rounded Rectangle 26"/>
          <p:cNvSpPr/>
          <p:nvPr/>
        </p:nvSpPr>
        <p:spPr bwMode="auto">
          <a:xfrm>
            <a:off x="3851920" y="3770891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5724128" y="3770891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Instance</a:t>
            </a:r>
          </a:p>
        </p:txBody>
      </p:sp>
      <p:sp>
        <p:nvSpPr>
          <p:cNvPr id="29" name="Rounded Rectangle 28"/>
          <p:cNvSpPr/>
          <p:nvPr/>
        </p:nvSpPr>
        <p:spPr bwMode="auto">
          <a:xfrm>
            <a:off x="7596336" y="3770891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 </a:t>
            </a:r>
            <a:r>
              <a:rPr lang="en-GB" sz="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Tracking</a:t>
            </a:r>
            <a:endParaRPr kumimoji="0" lang="en-GB" sz="9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Connector 29"/>
          <p:cNvCxnSpPr>
            <a:stCxn id="27" idx="1"/>
            <a:endCxn id="26" idx="3"/>
          </p:cNvCxnSpPr>
          <p:nvPr/>
        </p:nvCxnSpPr>
        <p:spPr bwMode="auto">
          <a:xfrm flipH="1">
            <a:off x="3275856" y="3876130"/>
            <a:ext cx="57606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>
            <a:stCxn id="28" idx="1"/>
            <a:endCxn id="27" idx="3"/>
          </p:cNvCxnSpPr>
          <p:nvPr/>
        </p:nvCxnSpPr>
        <p:spPr bwMode="auto">
          <a:xfrm flipH="1">
            <a:off x="5148064" y="3876130"/>
            <a:ext cx="57606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>
            <a:stCxn id="29" idx="1"/>
            <a:endCxn id="28" idx="3"/>
          </p:cNvCxnSpPr>
          <p:nvPr/>
        </p:nvCxnSpPr>
        <p:spPr bwMode="auto">
          <a:xfrm flipH="1">
            <a:off x="7020272" y="3876130"/>
            <a:ext cx="57606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1" name="Elbow Connector 40"/>
          <p:cNvCxnSpPr>
            <a:stCxn id="5" idx="2"/>
            <a:endCxn id="26" idx="0"/>
          </p:cNvCxnSpPr>
          <p:nvPr/>
        </p:nvCxnSpPr>
        <p:spPr bwMode="auto">
          <a:xfrm rot="5400000">
            <a:off x="3281905" y="1618848"/>
            <a:ext cx="1497923" cy="2806163"/>
          </a:xfrm>
          <a:prstGeom prst="bentConnector3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2" name="Elbow Connector 41"/>
          <p:cNvCxnSpPr>
            <a:stCxn id="5" idx="2"/>
            <a:endCxn id="27" idx="0"/>
          </p:cNvCxnSpPr>
          <p:nvPr/>
        </p:nvCxnSpPr>
        <p:spPr bwMode="auto">
          <a:xfrm rot="5400000">
            <a:off x="4218009" y="2554952"/>
            <a:ext cx="1497923" cy="933955"/>
          </a:xfrm>
          <a:prstGeom prst="bentConnector3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5" name="Elbow Connector 44"/>
          <p:cNvCxnSpPr>
            <a:stCxn id="5" idx="2"/>
            <a:endCxn id="28" idx="0"/>
          </p:cNvCxnSpPr>
          <p:nvPr/>
        </p:nvCxnSpPr>
        <p:spPr bwMode="auto">
          <a:xfrm rot="16200000" flipH="1">
            <a:off x="5154112" y="2552802"/>
            <a:ext cx="1497923" cy="938253"/>
          </a:xfrm>
          <a:prstGeom prst="bentConnector3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48" name="Elbow Connector 47"/>
          <p:cNvCxnSpPr>
            <a:stCxn id="5" idx="2"/>
            <a:endCxn id="153" idx="0"/>
          </p:cNvCxnSpPr>
          <p:nvPr/>
        </p:nvCxnSpPr>
        <p:spPr bwMode="auto">
          <a:xfrm rot="16200000" flipH="1">
            <a:off x="6404443" y="1302471"/>
            <a:ext cx="869468" cy="2810461"/>
          </a:xfrm>
          <a:prstGeom prst="bentConnector3">
            <a:avLst>
              <a:gd name="adj1" fmla="val 85056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1" name="Isosceles Triangle 50"/>
          <p:cNvSpPr/>
          <p:nvPr/>
        </p:nvSpPr>
        <p:spPr bwMode="auto">
          <a:xfrm>
            <a:off x="5370938" y="2263968"/>
            <a:ext cx="126020" cy="154208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>
            <a:off x="4785876" y="1130290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Domain</a:t>
            </a:r>
          </a:p>
        </p:txBody>
      </p:sp>
      <p:cxnSp>
        <p:nvCxnSpPr>
          <p:cNvPr id="60" name="Straight Connector 59"/>
          <p:cNvCxnSpPr>
            <a:stCxn id="5" idx="0"/>
            <a:endCxn id="58" idx="2"/>
          </p:cNvCxnSpPr>
          <p:nvPr/>
        </p:nvCxnSpPr>
        <p:spPr bwMode="auto">
          <a:xfrm flipV="1">
            <a:off x="5433947" y="1340768"/>
            <a:ext cx="1" cy="72172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2" name="TextBox 61"/>
          <p:cNvSpPr txBox="1"/>
          <p:nvPr/>
        </p:nvSpPr>
        <p:spPr>
          <a:xfrm>
            <a:off x="4139952" y="2000934"/>
            <a:ext cx="173124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0..1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716016" y="2000934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616973" y="2000934"/>
            <a:ext cx="173124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0..1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116100" y="2000934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450396" y="1378251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459212" y="1932830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77" name="Rounded Rectangle 76"/>
          <p:cNvSpPr/>
          <p:nvPr/>
        </p:nvSpPr>
        <p:spPr bwMode="auto">
          <a:xfrm>
            <a:off x="107504" y="3770891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 Activity</a:t>
            </a:r>
          </a:p>
        </p:txBody>
      </p:sp>
      <p:sp>
        <p:nvSpPr>
          <p:cNvPr id="78" name="Flowchart: Decision 77"/>
          <p:cNvSpPr/>
          <p:nvPr/>
        </p:nvSpPr>
        <p:spPr bwMode="auto">
          <a:xfrm>
            <a:off x="1403648" y="3814395"/>
            <a:ext cx="216024" cy="123469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80" name="Straight Connector 79"/>
          <p:cNvCxnSpPr>
            <a:stCxn id="77" idx="3"/>
            <a:endCxn id="74" idx="1"/>
          </p:cNvCxnSpPr>
          <p:nvPr/>
        </p:nvCxnSpPr>
        <p:spPr bwMode="auto">
          <a:xfrm>
            <a:off x="1403648" y="3876130"/>
            <a:ext cx="432048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84" name="Rounded Rectangle 83"/>
          <p:cNvSpPr/>
          <p:nvPr/>
        </p:nvSpPr>
        <p:spPr bwMode="auto">
          <a:xfrm>
            <a:off x="107504" y="4398567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</a:t>
            </a:r>
            <a:r>
              <a:rPr kumimoji="0" lang="en-GB" sz="1000" b="1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</a:p>
        </p:txBody>
      </p:sp>
      <p:sp>
        <p:nvSpPr>
          <p:cNvPr id="89" name="Rounded Rectangle 88"/>
          <p:cNvSpPr/>
          <p:nvPr/>
        </p:nvSpPr>
        <p:spPr bwMode="auto">
          <a:xfrm>
            <a:off x="1835696" y="4278806"/>
            <a:ext cx="7200800" cy="450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ounded Rectangle 89"/>
          <p:cNvSpPr/>
          <p:nvPr/>
        </p:nvSpPr>
        <p:spPr bwMode="auto">
          <a:xfrm>
            <a:off x="1979712" y="4398567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Identity</a:t>
            </a:r>
          </a:p>
        </p:txBody>
      </p:sp>
      <p:sp>
        <p:nvSpPr>
          <p:cNvPr id="91" name="Rounded Rectangle 90"/>
          <p:cNvSpPr/>
          <p:nvPr/>
        </p:nvSpPr>
        <p:spPr bwMode="auto">
          <a:xfrm>
            <a:off x="3851920" y="4398567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</a:p>
        </p:txBody>
      </p:sp>
      <p:sp>
        <p:nvSpPr>
          <p:cNvPr id="92" name="Rounded Rectangle 91"/>
          <p:cNvSpPr/>
          <p:nvPr/>
        </p:nvSpPr>
        <p:spPr bwMode="auto">
          <a:xfrm>
            <a:off x="5724128" y="4398567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Instance</a:t>
            </a:r>
          </a:p>
        </p:txBody>
      </p:sp>
      <p:sp>
        <p:nvSpPr>
          <p:cNvPr id="93" name="Rounded Rectangle 92"/>
          <p:cNvSpPr/>
          <p:nvPr/>
        </p:nvSpPr>
        <p:spPr bwMode="auto">
          <a:xfrm>
            <a:off x="7596336" y="4398567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 </a:t>
            </a:r>
            <a:r>
              <a:rPr lang="en-GB" sz="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Create/Update/Delete</a:t>
            </a:r>
            <a:endParaRPr kumimoji="0" lang="en-GB" sz="9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4" name="Straight Connector 93"/>
          <p:cNvCxnSpPr>
            <a:stCxn id="91" idx="1"/>
            <a:endCxn id="90" idx="3"/>
          </p:cNvCxnSpPr>
          <p:nvPr/>
        </p:nvCxnSpPr>
        <p:spPr bwMode="auto">
          <a:xfrm flipH="1">
            <a:off x="3275856" y="4503806"/>
            <a:ext cx="57606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95" name="Straight Connector 94"/>
          <p:cNvCxnSpPr>
            <a:stCxn id="92" idx="1"/>
            <a:endCxn id="91" idx="3"/>
          </p:cNvCxnSpPr>
          <p:nvPr/>
        </p:nvCxnSpPr>
        <p:spPr bwMode="auto">
          <a:xfrm flipH="1">
            <a:off x="5148064" y="4503806"/>
            <a:ext cx="57606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96" name="Straight Connector 95"/>
          <p:cNvCxnSpPr>
            <a:stCxn id="93" idx="1"/>
            <a:endCxn id="92" idx="3"/>
          </p:cNvCxnSpPr>
          <p:nvPr/>
        </p:nvCxnSpPr>
        <p:spPr bwMode="auto">
          <a:xfrm flipH="1">
            <a:off x="7020272" y="4503806"/>
            <a:ext cx="57606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97" name="Flowchart: Decision 96"/>
          <p:cNvSpPr/>
          <p:nvPr/>
        </p:nvSpPr>
        <p:spPr bwMode="auto">
          <a:xfrm>
            <a:off x="1403648" y="4442071"/>
            <a:ext cx="216024" cy="123469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98" name="Straight Connector 97"/>
          <p:cNvCxnSpPr>
            <a:endCxn id="89" idx="1"/>
          </p:cNvCxnSpPr>
          <p:nvPr/>
        </p:nvCxnSpPr>
        <p:spPr bwMode="auto">
          <a:xfrm>
            <a:off x="1403648" y="4503806"/>
            <a:ext cx="432048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99" name="TextBox 98"/>
          <p:cNvSpPr txBox="1"/>
          <p:nvPr/>
        </p:nvSpPr>
        <p:spPr>
          <a:xfrm>
            <a:off x="3343699" y="3719985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779912" y="3719985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20072" y="3719985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656285" y="3719985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092280" y="3709335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528493" y="3709335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347864" y="4357802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3784077" y="4357802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5224237" y="4357802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660450" y="4357802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7096445" y="4347152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7532658" y="4347152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11" name="Rounded Rectangle 110"/>
          <p:cNvSpPr/>
          <p:nvPr/>
        </p:nvSpPr>
        <p:spPr bwMode="auto">
          <a:xfrm>
            <a:off x="107504" y="5042977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 Static Item</a:t>
            </a:r>
          </a:p>
        </p:txBody>
      </p:sp>
      <p:sp>
        <p:nvSpPr>
          <p:cNvPr id="112" name="Rounded Rectangle 111"/>
          <p:cNvSpPr/>
          <p:nvPr/>
        </p:nvSpPr>
        <p:spPr bwMode="auto">
          <a:xfrm>
            <a:off x="1835696" y="4923216"/>
            <a:ext cx="7200800" cy="450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Rounded Rectangle 112"/>
          <p:cNvSpPr/>
          <p:nvPr/>
        </p:nvSpPr>
        <p:spPr bwMode="auto">
          <a:xfrm>
            <a:off x="1979712" y="5042977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Identity</a:t>
            </a:r>
          </a:p>
        </p:txBody>
      </p:sp>
      <p:sp>
        <p:nvSpPr>
          <p:cNvPr id="114" name="Rounded Rectangle 113"/>
          <p:cNvSpPr/>
          <p:nvPr/>
        </p:nvSpPr>
        <p:spPr bwMode="auto">
          <a:xfrm>
            <a:off x="3851920" y="5042977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</a:p>
        </p:txBody>
      </p:sp>
      <p:cxnSp>
        <p:nvCxnSpPr>
          <p:cNvPr id="117" name="Straight Connector 116"/>
          <p:cNvCxnSpPr>
            <a:stCxn id="114" idx="1"/>
            <a:endCxn id="113" idx="3"/>
          </p:cNvCxnSpPr>
          <p:nvPr/>
        </p:nvCxnSpPr>
        <p:spPr bwMode="auto">
          <a:xfrm flipH="1">
            <a:off x="3275856" y="5148216"/>
            <a:ext cx="57606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20" name="Flowchart: Decision 119"/>
          <p:cNvSpPr/>
          <p:nvPr/>
        </p:nvSpPr>
        <p:spPr bwMode="auto">
          <a:xfrm>
            <a:off x="1403648" y="5086481"/>
            <a:ext cx="216024" cy="123469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121" name="Straight Connector 120"/>
          <p:cNvCxnSpPr>
            <a:endCxn id="112" idx="1"/>
          </p:cNvCxnSpPr>
          <p:nvPr/>
        </p:nvCxnSpPr>
        <p:spPr bwMode="auto">
          <a:xfrm>
            <a:off x="1403648" y="5148216"/>
            <a:ext cx="432048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22" name="TextBox 121"/>
          <p:cNvSpPr txBox="1"/>
          <p:nvPr/>
        </p:nvSpPr>
        <p:spPr>
          <a:xfrm>
            <a:off x="3347864" y="5002212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3784077" y="5002212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28" name="Rounded Rectangle 127"/>
          <p:cNvSpPr/>
          <p:nvPr/>
        </p:nvSpPr>
        <p:spPr bwMode="auto">
          <a:xfrm>
            <a:off x="107504" y="5691049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 Defined Event</a:t>
            </a:r>
          </a:p>
        </p:txBody>
      </p:sp>
      <p:sp>
        <p:nvSpPr>
          <p:cNvPr id="129" name="Rounded Rectangle 128"/>
          <p:cNvSpPr/>
          <p:nvPr/>
        </p:nvSpPr>
        <p:spPr bwMode="auto">
          <a:xfrm>
            <a:off x="1835696" y="5571288"/>
            <a:ext cx="7200800" cy="450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Rounded Rectangle 129"/>
          <p:cNvSpPr/>
          <p:nvPr/>
        </p:nvSpPr>
        <p:spPr bwMode="auto">
          <a:xfrm>
            <a:off x="1979712" y="5691049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Identity</a:t>
            </a:r>
          </a:p>
        </p:txBody>
      </p:sp>
      <p:sp>
        <p:nvSpPr>
          <p:cNvPr id="131" name="Rounded Rectangle 130"/>
          <p:cNvSpPr/>
          <p:nvPr/>
        </p:nvSpPr>
        <p:spPr bwMode="auto">
          <a:xfrm>
            <a:off x="3851920" y="5691049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</a:p>
        </p:txBody>
      </p:sp>
      <p:sp>
        <p:nvSpPr>
          <p:cNvPr id="133" name="Rounded Rectangle 132"/>
          <p:cNvSpPr/>
          <p:nvPr/>
        </p:nvSpPr>
        <p:spPr bwMode="auto">
          <a:xfrm>
            <a:off x="7596336" y="5691049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 </a:t>
            </a:r>
            <a:r>
              <a:rPr lang="en-GB" sz="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endParaRPr kumimoji="0" lang="en-GB" sz="9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4" name="Straight Connector 133"/>
          <p:cNvCxnSpPr>
            <a:stCxn id="131" idx="1"/>
            <a:endCxn id="130" idx="3"/>
          </p:cNvCxnSpPr>
          <p:nvPr/>
        </p:nvCxnSpPr>
        <p:spPr bwMode="auto">
          <a:xfrm flipH="1">
            <a:off x="3275856" y="5796288"/>
            <a:ext cx="57606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35" name="Straight Connector 134"/>
          <p:cNvCxnSpPr>
            <a:stCxn id="133" idx="1"/>
            <a:endCxn id="131" idx="3"/>
          </p:cNvCxnSpPr>
          <p:nvPr/>
        </p:nvCxnSpPr>
        <p:spPr bwMode="auto">
          <a:xfrm flipH="1">
            <a:off x="5148064" y="5796288"/>
            <a:ext cx="244827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37" name="Flowchart: Decision 136"/>
          <p:cNvSpPr/>
          <p:nvPr/>
        </p:nvSpPr>
        <p:spPr bwMode="auto">
          <a:xfrm>
            <a:off x="1403648" y="5734553"/>
            <a:ext cx="216024" cy="123469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138" name="Straight Connector 137"/>
          <p:cNvCxnSpPr>
            <a:endCxn id="129" idx="1"/>
          </p:cNvCxnSpPr>
          <p:nvPr/>
        </p:nvCxnSpPr>
        <p:spPr bwMode="auto">
          <a:xfrm>
            <a:off x="1403648" y="5796288"/>
            <a:ext cx="432048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39" name="TextBox 138"/>
          <p:cNvSpPr txBox="1"/>
          <p:nvPr/>
        </p:nvSpPr>
        <p:spPr>
          <a:xfrm>
            <a:off x="3347864" y="5650284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3784077" y="5650284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5224237" y="5650284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7532658" y="5639634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62465" y="3411048"/>
            <a:ext cx="1186222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 Object Patterns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2627784" y="2775707"/>
            <a:ext cx="207108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Inheritance from COM Object and Event</a:t>
            </a:r>
          </a:p>
          <a:p>
            <a:r>
              <a:rPr lang="en-GB" sz="8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applies to all elements of MO Object Patterns</a:t>
            </a:r>
          </a:p>
        </p:txBody>
      </p:sp>
      <p:sp>
        <p:nvSpPr>
          <p:cNvPr id="153" name="Rounded Rectangle 152"/>
          <p:cNvSpPr/>
          <p:nvPr/>
        </p:nvSpPr>
        <p:spPr bwMode="auto">
          <a:xfrm>
            <a:off x="7596336" y="3142436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Event</a:t>
            </a:r>
            <a:endParaRPr kumimoji="0" lang="en-GB" sz="9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8" name="Straight Connector 157"/>
          <p:cNvCxnSpPr>
            <a:stCxn id="153" idx="2"/>
            <a:endCxn id="29" idx="0"/>
          </p:cNvCxnSpPr>
          <p:nvPr/>
        </p:nvCxnSpPr>
        <p:spPr bwMode="auto">
          <a:xfrm>
            <a:off x="8244408" y="3352914"/>
            <a:ext cx="0" cy="417977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59" name="Isosceles Triangle 158"/>
          <p:cNvSpPr/>
          <p:nvPr/>
        </p:nvSpPr>
        <p:spPr bwMode="auto">
          <a:xfrm>
            <a:off x="8181398" y="3346800"/>
            <a:ext cx="126020" cy="154208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21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Mission Control: M&amp;C Data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/>
              <a:t>MOIMS Services for SEA Reference Architecture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2855DAC-E062-42E1-AF07-8E9CA1B2E8F6}" type="datetime1">
              <a:rPr lang="en-GB" smtClean="0"/>
              <a:t>09/05/2017</a:t>
            </a:fld>
            <a:endParaRPr lang="en-GB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4968026" y="2809703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799917" y="2809703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Parameter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7164288" y="2809702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Alert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4096061" y="3573016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</a:p>
        </p:txBody>
      </p:sp>
      <p:sp>
        <p:nvSpPr>
          <p:cNvPr id="34" name="Rounded Rectangle 33"/>
          <p:cNvSpPr/>
          <p:nvPr/>
        </p:nvSpPr>
        <p:spPr bwMode="auto">
          <a:xfrm>
            <a:off x="575538" y="1340768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</a:p>
        </p:txBody>
      </p:sp>
      <p:sp>
        <p:nvSpPr>
          <p:cNvPr id="35" name="Rounded Rectangle 34"/>
          <p:cNvSpPr/>
          <p:nvPr/>
        </p:nvSpPr>
        <p:spPr bwMode="auto">
          <a:xfrm>
            <a:off x="1503773" y="3573016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Statistic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2799917" y="4335592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Conversion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575538" y="2809703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Aggregation</a:t>
            </a:r>
          </a:p>
        </p:txBody>
      </p:sp>
      <p:cxnSp>
        <p:nvCxnSpPr>
          <p:cNvPr id="26" name="Straight Connector 25"/>
          <p:cNvCxnSpPr>
            <a:stCxn id="7" idx="2"/>
            <a:endCxn id="32" idx="0"/>
          </p:cNvCxnSpPr>
          <p:nvPr/>
        </p:nvCxnSpPr>
        <p:spPr bwMode="auto">
          <a:xfrm>
            <a:off x="3447989" y="3020181"/>
            <a:ext cx="1296144" cy="55283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>
            <a:stCxn id="39" idx="3"/>
            <a:endCxn id="7" idx="1"/>
          </p:cNvCxnSpPr>
          <p:nvPr/>
        </p:nvCxnSpPr>
        <p:spPr bwMode="auto">
          <a:xfrm>
            <a:off x="1871682" y="2914942"/>
            <a:ext cx="92823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42" name="Flowchart: Decision 41"/>
          <p:cNvSpPr/>
          <p:nvPr/>
        </p:nvSpPr>
        <p:spPr bwMode="auto">
          <a:xfrm rot="10800000">
            <a:off x="1871682" y="2853207"/>
            <a:ext cx="216024" cy="123469"/>
          </a:xfrm>
          <a:prstGeom prst="flowChartDecisio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43" name="Straight Connector 42"/>
          <p:cNvCxnSpPr>
            <a:stCxn id="7" idx="2"/>
            <a:endCxn id="35" idx="0"/>
          </p:cNvCxnSpPr>
          <p:nvPr/>
        </p:nvCxnSpPr>
        <p:spPr bwMode="auto">
          <a:xfrm flipH="1">
            <a:off x="2151845" y="3020181"/>
            <a:ext cx="1296144" cy="55283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1" name="TextBox 50"/>
          <p:cNvSpPr txBox="1"/>
          <p:nvPr/>
        </p:nvSpPr>
        <p:spPr>
          <a:xfrm>
            <a:off x="1980105" y="2730096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695702" y="2730096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53" name="Rounded Rectangle 52"/>
          <p:cNvSpPr/>
          <p:nvPr/>
        </p:nvSpPr>
        <p:spPr bwMode="auto">
          <a:xfrm>
            <a:off x="2799917" y="1340768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</a:t>
            </a:r>
            <a:r>
              <a:rPr kumimoji="0" lang="en-GB" sz="1000" b="1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Object</a:t>
            </a:r>
            <a:endParaRPr kumimoji="0" lang="en-GB" sz="1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1871682" y="1446007"/>
            <a:ext cx="92823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55" name="Flowchart: Decision 54"/>
          <p:cNvSpPr/>
          <p:nvPr/>
        </p:nvSpPr>
        <p:spPr bwMode="auto">
          <a:xfrm rot="10800000">
            <a:off x="1871682" y="1384272"/>
            <a:ext cx="216024" cy="123469"/>
          </a:xfrm>
          <a:prstGeom prst="flowChartDecisio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980105" y="1261161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695702" y="1261161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775822" y="3068960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684837" y="3429000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110118" y="3017857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151845" y="3429000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cxnSp>
        <p:nvCxnSpPr>
          <p:cNvPr id="64" name="Straight Connector 63"/>
          <p:cNvCxnSpPr>
            <a:stCxn id="7" idx="2"/>
            <a:endCxn id="36" idx="0"/>
          </p:cNvCxnSpPr>
          <p:nvPr/>
        </p:nvCxnSpPr>
        <p:spPr bwMode="auto">
          <a:xfrm>
            <a:off x="3447989" y="3020181"/>
            <a:ext cx="0" cy="131541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5" name="TextBox 64"/>
          <p:cNvSpPr txBox="1"/>
          <p:nvPr/>
        </p:nvSpPr>
        <p:spPr>
          <a:xfrm>
            <a:off x="3339844" y="4077376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339286" y="3151420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67" name="Rounded Rectangle 66"/>
          <p:cNvSpPr/>
          <p:nvPr/>
        </p:nvSpPr>
        <p:spPr bwMode="auto">
          <a:xfrm>
            <a:off x="2799917" y="2060848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 State</a:t>
            </a:r>
          </a:p>
        </p:txBody>
      </p:sp>
      <p:cxnSp>
        <p:nvCxnSpPr>
          <p:cNvPr id="69" name="Straight Connector 68"/>
          <p:cNvCxnSpPr>
            <a:stCxn id="67" idx="2"/>
            <a:endCxn id="7" idx="0"/>
          </p:cNvCxnSpPr>
          <p:nvPr/>
        </p:nvCxnSpPr>
        <p:spPr bwMode="auto">
          <a:xfrm>
            <a:off x="3447989" y="2271326"/>
            <a:ext cx="0" cy="538377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2" name="Rounded Rectangle 71"/>
          <p:cNvSpPr/>
          <p:nvPr/>
        </p:nvSpPr>
        <p:spPr bwMode="auto">
          <a:xfrm>
            <a:off x="7164288" y="2074392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 Defined Event</a:t>
            </a:r>
          </a:p>
        </p:txBody>
      </p:sp>
      <p:cxnSp>
        <p:nvCxnSpPr>
          <p:cNvPr id="74" name="Straight Connector 73"/>
          <p:cNvCxnSpPr>
            <a:stCxn id="72" idx="2"/>
            <a:endCxn id="8" idx="0"/>
          </p:cNvCxnSpPr>
          <p:nvPr/>
        </p:nvCxnSpPr>
        <p:spPr bwMode="auto">
          <a:xfrm>
            <a:off x="7812360" y="2284870"/>
            <a:ext cx="0" cy="52483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5" name="Isosceles Triangle 74"/>
          <p:cNvSpPr/>
          <p:nvPr/>
        </p:nvSpPr>
        <p:spPr bwMode="auto">
          <a:xfrm>
            <a:off x="7749350" y="2284870"/>
            <a:ext cx="126020" cy="154208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78" name="Rounded Rectangle 77"/>
          <p:cNvSpPr/>
          <p:nvPr/>
        </p:nvSpPr>
        <p:spPr bwMode="auto">
          <a:xfrm>
            <a:off x="4968026" y="2060848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 Activity</a:t>
            </a:r>
          </a:p>
        </p:txBody>
      </p:sp>
      <p:cxnSp>
        <p:nvCxnSpPr>
          <p:cNvPr id="79" name="Straight Connector 78"/>
          <p:cNvCxnSpPr/>
          <p:nvPr/>
        </p:nvCxnSpPr>
        <p:spPr bwMode="auto">
          <a:xfrm>
            <a:off x="5616098" y="2284870"/>
            <a:ext cx="0" cy="52483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80" name="Isosceles Triangle 79"/>
          <p:cNvSpPr/>
          <p:nvPr/>
        </p:nvSpPr>
        <p:spPr bwMode="auto">
          <a:xfrm>
            <a:off x="5553088" y="2284870"/>
            <a:ext cx="126020" cy="154208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82" name="Elbow Connector 81"/>
          <p:cNvCxnSpPr>
            <a:stCxn id="67" idx="2"/>
            <a:endCxn id="39" idx="0"/>
          </p:cNvCxnSpPr>
          <p:nvPr/>
        </p:nvCxnSpPr>
        <p:spPr bwMode="auto">
          <a:xfrm rot="5400000">
            <a:off x="2066612" y="1428325"/>
            <a:ext cx="538377" cy="2224379"/>
          </a:xfrm>
          <a:prstGeom prst="bentConnector3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1" name="Isosceles Triangle 70"/>
          <p:cNvSpPr/>
          <p:nvPr/>
        </p:nvSpPr>
        <p:spPr bwMode="auto">
          <a:xfrm>
            <a:off x="3384979" y="2284870"/>
            <a:ext cx="126020" cy="154208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83" name="Elbow Connector 82"/>
          <p:cNvCxnSpPr>
            <a:stCxn id="67" idx="1"/>
            <a:endCxn id="34" idx="2"/>
          </p:cNvCxnSpPr>
          <p:nvPr/>
        </p:nvCxnSpPr>
        <p:spPr bwMode="auto">
          <a:xfrm rot="10800000">
            <a:off x="1223611" y="1551247"/>
            <a:ext cx="1576307" cy="614841"/>
          </a:xfrm>
          <a:prstGeom prst="bentConnector2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87" name="Isosceles Triangle 86"/>
          <p:cNvSpPr/>
          <p:nvPr/>
        </p:nvSpPr>
        <p:spPr bwMode="auto">
          <a:xfrm rot="5400000">
            <a:off x="2672768" y="2088984"/>
            <a:ext cx="126020" cy="154208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94" name="Rounded Rectangle 93"/>
          <p:cNvSpPr/>
          <p:nvPr/>
        </p:nvSpPr>
        <p:spPr bwMode="auto">
          <a:xfrm>
            <a:off x="2799300" y="5085488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 Static Item</a:t>
            </a:r>
          </a:p>
        </p:txBody>
      </p:sp>
      <p:cxnSp>
        <p:nvCxnSpPr>
          <p:cNvPr id="95" name="Straight Connector 94"/>
          <p:cNvCxnSpPr/>
          <p:nvPr/>
        </p:nvCxnSpPr>
        <p:spPr bwMode="auto">
          <a:xfrm>
            <a:off x="3442372" y="4546070"/>
            <a:ext cx="0" cy="52483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98" name="Elbow Connector 97"/>
          <p:cNvCxnSpPr>
            <a:stCxn id="94" idx="0"/>
            <a:endCxn id="32" idx="2"/>
          </p:cNvCxnSpPr>
          <p:nvPr/>
        </p:nvCxnSpPr>
        <p:spPr bwMode="auto">
          <a:xfrm rot="5400000" flipH="1" flipV="1">
            <a:off x="3444755" y="3786111"/>
            <a:ext cx="1301994" cy="1296761"/>
          </a:xfrm>
          <a:prstGeom prst="bentConnector3">
            <a:avLst>
              <a:gd name="adj1" fmla="val 2805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02" name="Rounded Rectangle 101"/>
          <p:cNvSpPr/>
          <p:nvPr/>
        </p:nvSpPr>
        <p:spPr bwMode="auto">
          <a:xfrm>
            <a:off x="7164288" y="3572647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Domain</a:t>
            </a:r>
          </a:p>
        </p:txBody>
      </p:sp>
      <p:cxnSp>
        <p:nvCxnSpPr>
          <p:cNvPr id="104" name="Straight Connector 103"/>
          <p:cNvCxnSpPr>
            <a:stCxn id="8" idx="2"/>
            <a:endCxn id="102" idx="0"/>
          </p:cNvCxnSpPr>
          <p:nvPr/>
        </p:nvCxnSpPr>
        <p:spPr bwMode="auto">
          <a:xfrm>
            <a:off x="7812360" y="3020180"/>
            <a:ext cx="0" cy="552467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>
            <a:stCxn id="6" idx="2"/>
            <a:endCxn id="102" idx="0"/>
          </p:cNvCxnSpPr>
          <p:nvPr/>
        </p:nvCxnSpPr>
        <p:spPr bwMode="auto">
          <a:xfrm>
            <a:off x="5616098" y="3020181"/>
            <a:ext cx="2196262" cy="552466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11" name="Straight Connector 110"/>
          <p:cNvCxnSpPr>
            <a:stCxn id="7" idx="3"/>
            <a:endCxn id="102" idx="0"/>
          </p:cNvCxnSpPr>
          <p:nvPr/>
        </p:nvCxnSpPr>
        <p:spPr bwMode="auto">
          <a:xfrm>
            <a:off x="4096061" y="2914942"/>
            <a:ext cx="3716299" cy="657705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26" name="TextBox 125"/>
          <p:cNvSpPr txBox="1"/>
          <p:nvPr/>
        </p:nvSpPr>
        <p:spPr>
          <a:xfrm>
            <a:off x="7720496" y="3428999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4175938" y="2801833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976138" y="3017857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736262" y="3089865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96" name="Isosceles Triangle 95"/>
          <p:cNvSpPr/>
          <p:nvPr/>
        </p:nvSpPr>
        <p:spPr bwMode="auto">
          <a:xfrm flipV="1">
            <a:off x="3379362" y="4916694"/>
            <a:ext cx="126020" cy="154208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83937" y="5085184"/>
            <a:ext cx="34925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sz="1600" b="0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What is the relationship between these </a:t>
            </a:r>
            <a:r>
              <a:rPr kumimoji="1" lang="en-US" sz="1600" b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MO Objects and the “SCCS” view of frames, packets, and files?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10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Mission Control: Other Service Data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/>
              <a:t>MOIMS Services for SEA Reference Architecture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E6B5339-250B-497B-86A8-407D7FFBC494}" type="datetime1">
              <a:rPr lang="en-GB" smtClean="0"/>
              <a:t>09/05/2017</a:t>
            </a:fld>
            <a:endParaRPr lang="en-GB" dirty="0"/>
          </a:p>
        </p:txBody>
      </p:sp>
      <p:sp>
        <p:nvSpPr>
          <p:cNvPr id="10" name="Rounded Rectangle 9"/>
          <p:cNvSpPr/>
          <p:nvPr/>
        </p:nvSpPr>
        <p:spPr bwMode="auto">
          <a:xfrm>
            <a:off x="3767047" y="2580135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3305427" y="4365103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OBSW</a:t>
            </a:r>
            <a:r>
              <a:rPr kumimoji="0" lang="en-GB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Image</a:t>
            </a:r>
            <a:endParaRPr kumimoji="0" lang="en-GB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238646" y="4998645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OBCP Definition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3758335" y="1844824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 Activity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4406407" y="2068846"/>
            <a:ext cx="0" cy="52483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5" name="Isosceles Triangle 14"/>
          <p:cNvSpPr/>
          <p:nvPr/>
        </p:nvSpPr>
        <p:spPr bwMode="auto">
          <a:xfrm>
            <a:off x="4343397" y="2068846"/>
            <a:ext cx="126020" cy="154208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1547664" y="1844824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Domain</a:t>
            </a:r>
          </a:p>
        </p:txBody>
      </p:sp>
      <p:cxnSp>
        <p:nvCxnSpPr>
          <p:cNvPr id="18" name="Elbow Connector 17"/>
          <p:cNvCxnSpPr>
            <a:stCxn id="10" idx="1"/>
            <a:endCxn id="20" idx="0"/>
          </p:cNvCxnSpPr>
          <p:nvPr/>
        </p:nvCxnSpPr>
        <p:spPr bwMode="auto">
          <a:xfrm rot="10800000" flipV="1">
            <a:off x="2238299" y="2685373"/>
            <a:ext cx="1528749" cy="671619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9" name="Rounded Rectangle 18"/>
          <p:cNvSpPr/>
          <p:nvPr/>
        </p:nvSpPr>
        <p:spPr bwMode="auto">
          <a:xfrm>
            <a:off x="3767047" y="3356993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1590226" y="3356993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Parameter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5954597" y="3356992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Alert</a:t>
            </a:r>
          </a:p>
        </p:txBody>
      </p:sp>
      <p:cxnSp>
        <p:nvCxnSpPr>
          <p:cNvPr id="22" name="Straight Connector 21"/>
          <p:cNvCxnSpPr>
            <a:stCxn id="19" idx="0"/>
            <a:endCxn id="10" idx="2"/>
          </p:cNvCxnSpPr>
          <p:nvPr/>
        </p:nvCxnSpPr>
        <p:spPr bwMode="auto">
          <a:xfrm flipV="1">
            <a:off x="4415119" y="2790613"/>
            <a:ext cx="0" cy="56638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>
            <a:stCxn id="10" idx="0"/>
            <a:endCxn id="16" idx="2"/>
          </p:cNvCxnSpPr>
          <p:nvPr/>
        </p:nvCxnSpPr>
        <p:spPr bwMode="auto">
          <a:xfrm flipH="1" flipV="1">
            <a:off x="2195736" y="2055302"/>
            <a:ext cx="2219383" cy="524833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Elbow Connector 35"/>
          <p:cNvCxnSpPr>
            <a:stCxn id="10" idx="1"/>
            <a:endCxn id="11" idx="1"/>
          </p:cNvCxnSpPr>
          <p:nvPr/>
        </p:nvCxnSpPr>
        <p:spPr bwMode="auto">
          <a:xfrm rot="10800000" flipV="1">
            <a:off x="3305427" y="2685374"/>
            <a:ext cx="461620" cy="1784968"/>
          </a:xfrm>
          <a:prstGeom prst="bentConnector3">
            <a:avLst>
              <a:gd name="adj1" fmla="val 55807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8" name="Elbow Connector 37"/>
          <p:cNvCxnSpPr>
            <a:stCxn id="10" idx="1"/>
            <a:endCxn id="12" idx="1"/>
          </p:cNvCxnSpPr>
          <p:nvPr/>
        </p:nvCxnSpPr>
        <p:spPr bwMode="auto">
          <a:xfrm rot="10800000" flipH="1" flipV="1">
            <a:off x="3767046" y="2685374"/>
            <a:ext cx="471599" cy="2418510"/>
          </a:xfrm>
          <a:prstGeom prst="bentConnector3">
            <a:avLst>
              <a:gd name="adj1" fmla="val -56350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52" name="Straight Connector 51"/>
          <p:cNvCxnSpPr/>
          <p:nvPr/>
        </p:nvCxnSpPr>
        <p:spPr bwMode="auto">
          <a:xfrm>
            <a:off x="8244408" y="3717032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54" name="Straight Connector 53"/>
          <p:cNvCxnSpPr>
            <a:endCxn id="11" idx="0"/>
          </p:cNvCxnSpPr>
          <p:nvPr/>
        </p:nvCxnSpPr>
        <p:spPr bwMode="auto">
          <a:xfrm>
            <a:off x="3953499" y="3577858"/>
            <a:ext cx="0" cy="78724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56" name="Straight Connector 55"/>
          <p:cNvCxnSpPr>
            <a:endCxn id="12" idx="0"/>
          </p:cNvCxnSpPr>
          <p:nvPr/>
        </p:nvCxnSpPr>
        <p:spPr bwMode="auto">
          <a:xfrm>
            <a:off x="4886718" y="3567469"/>
            <a:ext cx="0" cy="143117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>
            <a:stCxn id="21" idx="0"/>
            <a:endCxn id="10" idx="3"/>
          </p:cNvCxnSpPr>
          <p:nvPr/>
        </p:nvCxnSpPr>
        <p:spPr bwMode="auto">
          <a:xfrm rot="16200000" flipV="1">
            <a:off x="5497121" y="2251444"/>
            <a:ext cx="671618" cy="1539478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78" name="Straight Connector 77"/>
          <p:cNvCxnSpPr/>
          <p:nvPr/>
        </p:nvCxnSpPr>
        <p:spPr bwMode="auto">
          <a:xfrm>
            <a:off x="4744263" y="2790613"/>
            <a:ext cx="1483921" cy="56637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82" name="TextBox 81"/>
          <p:cNvSpPr txBox="1"/>
          <p:nvPr/>
        </p:nvSpPr>
        <p:spPr>
          <a:xfrm>
            <a:off x="3681283" y="3019879"/>
            <a:ext cx="671659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Sends/Tracks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603036" y="2532122"/>
            <a:ext cx="33342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Raises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633813" y="3028649"/>
            <a:ext cx="55624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Reads/Sets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563464" y="3010128"/>
            <a:ext cx="44884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993309" y="3971480"/>
            <a:ext cx="67967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Loads/Dumps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917485" y="3974619"/>
            <a:ext cx="67967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Loads/Dumps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898461" y="4303547"/>
            <a:ext cx="67967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Loads/Dumps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885294" y="4949753"/>
            <a:ext cx="67967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Loads/Dumps</a:t>
            </a:r>
          </a:p>
        </p:txBody>
      </p:sp>
    </p:spTree>
    <p:extLst>
      <p:ext uri="{BB962C8B-B14F-4D97-AF65-F5344CB8AC3E}">
        <p14:creationId xmlns:p14="http://schemas.microsoft.com/office/powerpoint/2010/main" val="1422124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Elbow Connector 86"/>
          <p:cNvCxnSpPr>
            <a:endCxn id="8" idx="1"/>
          </p:cNvCxnSpPr>
          <p:nvPr/>
        </p:nvCxnSpPr>
        <p:spPr bwMode="auto">
          <a:xfrm>
            <a:off x="2519346" y="1977346"/>
            <a:ext cx="1464840" cy="827798"/>
          </a:xfrm>
          <a:prstGeom prst="bentConnector3">
            <a:avLst>
              <a:gd name="adj1" fmla="val 140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MPS: Mission Planning &amp; Scheduling Data</a:t>
            </a:r>
            <a:endParaRPr lang="en-GB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/>
              <a:t>MOIMS Services for SEA Reference Architecture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E6B5339-250B-497B-86A8-407D7FFBC494}" type="datetime1">
              <a:rPr lang="en-GB" smtClean="0"/>
              <a:pPr/>
              <a:t>09/05/2017</a:t>
            </a:fld>
            <a:endParaRPr lang="en-GB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6221710" y="1772817"/>
            <a:ext cx="1296144" cy="2104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685206" y="1772816"/>
            <a:ext cx="1296144" cy="2104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Request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3984293" y="3429068"/>
            <a:ext cx="1296144" cy="2104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Activity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3984186" y="2699905"/>
            <a:ext cx="1296144" cy="2104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Event</a:t>
            </a:r>
          </a:p>
        </p:txBody>
      </p:sp>
      <p:cxnSp>
        <p:nvCxnSpPr>
          <p:cNvPr id="11" name="Elbow Connector 10"/>
          <p:cNvCxnSpPr>
            <a:stCxn id="5" idx="2"/>
          </p:cNvCxnSpPr>
          <p:nvPr/>
        </p:nvCxnSpPr>
        <p:spPr bwMode="auto">
          <a:xfrm rot="16200000" flipH="1">
            <a:off x="6615393" y="2237684"/>
            <a:ext cx="868819" cy="360040"/>
          </a:xfrm>
          <a:prstGeom prst="bentConnector3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Elbow Connector 12"/>
          <p:cNvCxnSpPr>
            <a:stCxn id="5" idx="2"/>
            <a:endCxn id="8" idx="3"/>
          </p:cNvCxnSpPr>
          <p:nvPr/>
        </p:nvCxnSpPr>
        <p:spPr bwMode="auto">
          <a:xfrm rot="5400000">
            <a:off x="5664132" y="1599493"/>
            <a:ext cx="821849" cy="1589452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4" name="Flowchart: Decision 13"/>
          <p:cNvSpPr/>
          <p:nvPr/>
        </p:nvSpPr>
        <p:spPr bwMode="auto">
          <a:xfrm rot="16200000">
            <a:off x="6761770" y="2043061"/>
            <a:ext cx="216024" cy="123469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cxnSp>
        <p:nvCxnSpPr>
          <p:cNvPr id="15" name="Elbow Connector 14"/>
          <p:cNvCxnSpPr>
            <a:stCxn id="5" idx="2"/>
            <a:endCxn id="9" idx="3"/>
          </p:cNvCxnSpPr>
          <p:nvPr/>
        </p:nvCxnSpPr>
        <p:spPr bwMode="auto">
          <a:xfrm rot="5400000">
            <a:off x="4687381" y="2581520"/>
            <a:ext cx="2780626" cy="1584176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1" name="Elbow Connector 20"/>
          <p:cNvCxnSpPr>
            <a:stCxn id="5" idx="2"/>
            <a:endCxn id="7" idx="3"/>
          </p:cNvCxnSpPr>
          <p:nvPr/>
        </p:nvCxnSpPr>
        <p:spPr bwMode="auto">
          <a:xfrm rot="5400000">
            <a:off x="5299604" y="1964129"/>
            <a:ext cx="1551012" cy="1589345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Straight Connector 63"/>
          <p:cNvCxnSpPr>
            <a:stCxn id="7" idx="1"/>
            <a:endCxn id="6" idx="2"/>
          </p:cNvCxnSpPr>
          <p:nvPr/>
        </p:nvCxnSpPr>
        <p:spPr bwMode="auto">
          <a:xfrm rot="10800000">
            <a:off x="2333279" y="1983295"/>
            <a:ext cx="1651015" cy="1551013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90" name="Elbow Connector 89"/>
          <p:cNvCxnSpPr>
            <a:endCxn id="9" idx="1"/>
          </p:cNvCxnSpPr>
          <p:nvPr/>
        </p:nvCxnSpPr>
        <p:spPr bwMode="auto">
          <a:xfrm rot="16200000" flipH="1">
            <a:off x="1663397" y="2437855"/>
            <a:ext cx="2791197" cy="1860934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94" name="Rounded Rectangle 93"/>
          <p:cNvSpPr/>
          <p:nvPr/>
        </p:nvSpPr>
        <p:spPr bwMode="auto">
          <a:xfrm>
            <a:off x="7740352" y="3716210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</a:p>
        </p:txBody>
      </p:sp>
      <p:sp>
        <p:nvSpPr>
          <p:cNvPr id="95" name="Rounded Rectangle 94"/>
          <p:cNvSpPr/>
          <p:nvPr/>
        </p:nvSpPr>
        <p:spPr bwMode="auto">
          <a:xfrm>
            <a:off x="7740352" y="3980497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</a:p>
        </p:txBody>
      </p:sp>
      <p:sp>
        <p:nvSpPr>
          <p:cNvPr id="110" name="Oval 109"/>
          <p:cNvSpPr/>
          <p:nvPr/>
        </p:nvSpPr>
        <p:spPr bwMode="auto">
          <a:xfrm>
            <a:off x="6823517" y="3767450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1" name="Oval 110"/>
          <p:cNvSpPr/>
          <p:nvPr/>
        </p:nvSpPr>
        <p:spPr bwMode="auto">
          <a:xfrm>
            <a:off x="6792650" y="4015899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cxnSp>
        <p:nvCxnSpPr>
          <p:cNvPr id="96" name="Straight Connector 63"/>
          <p:cNvCxnSpPr>
            <a:stCxn id="94" idx="1"/>
          </p:cNvCxnSpPr>
          <p:nvPr/>
        </p:nvCxnSpPr>
        <p:spPr bwMode="auto">
          <a:xfrm rot="10800000">
            <a:off x="5141594" y="3639549"/>
            <a:ext cx="2598758" cy="181901"/>
          </a:xfrm>
          <a:prstGeom prst="bentConnector3">
            <a:avLst>
              <a:gd name="adj1" fmla="val 99847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01" name="Straight Connector 63"/>
          <p:cNvCxnSpPr>
            <a:stCxn id="95" idx="1"/>
          </p:cNvCxnSpPr>
          <p:nvPr/>
        </p:nvCxnSpPr>
        <p:spPr bwMode="auto">
          <a:xfrm rot="10800000">
            <a:off x="5141594" y="3639548"/>
            <a:ext cx="2598758" cy="446188"/>
          </a:xfrm>
          <a:prstGeom prst="bentConnector3">
            <a:avLst>
              <a:gd name="adj1" fmla="val 99846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14" name="Rounded Rectangle 113"/>
          <p:cNvSpPr/>
          <p:nvPr/>
        </p:nvSpPr>
        <p:spPr bwMode="auto">
          <a:xfrm>
            <a:off x="161234" y="2272247"/>
            <a:ext cx="1296144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Predicted Event</a:t>
            </a:r>
          </a:p>
        </p:txBody>
      </p:sp>
      <p:sp>
        <p:nvSpPr>
          <p:cNvPr id="121" name="Oval 120"/>
          <p:cNvSpPr/>
          <p:nvPr/>
        </p:nvSpPr>
        <p:spPr bwMode="auto">
          <a:xfrm>
            <a:off x="2079822" y="2326883"/>
            <a:ext cx="81910" cy="7234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2" name="TextBox 121"/>
          <p:cNvSpPr txBox="1"/>
          <p:nvPr/>
        </p:nvSpPr>
        <p:spPr>
          <a:xfrm>
            <a:off x="2642668" y="3367512"/>
            <a:ext cx="46326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Requests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3993030" y="3871672"/>
            <a:ext cx="38472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Invokes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656467" y="2210692"/>
            <a:ext cx="38472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Invokes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4227217" y="3116692"/>
            <a:ext cx="38472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Invokes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648351" y="2647104"/>
            <a:ext cx="55624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2629321" y="4614409"/>
            <a:ext cx="55624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077694" y="3367512"/>
            <a:ext cx="43922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Contains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083070" y="2642320"/>
            <a:ext cx="43922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Contains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6077692" y="4597125"/>
            <a:ext cx="43922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Contains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102050" y="3662973"/>
            <a:ext cx="389530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Initiates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6102050" y="3930241"/>
            <a:ext cx="389530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Initiates</a:t>
            </a:r>
          </a:p>
        </p:txBody>
      </p:sp>
      <p:sp>
        <p:nvSpPr>
          <p:cNvPr id="140" name="Rounded Rectangle 139"/>
          <p:cNvSpPr/>
          <p:nvPr/>
        </p:nvSpPr>
        <p:spPr bwMode="auto">
          <a:xfrm>
            <a:off x="7740352" y="4244784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Alert</a:t>
            </a:r>
          </a:p>
        </p:txBody>
      </p:sp>
      <p:sp>
        <p:nvSpPr>
          <p:cNvPr id="144" name="Oval 143"/>
          <p:cNvSpPr/>
          <p:nvPr/>
        </p:nvSpPr>
        <p:spPr bwMode="auto">
          <a:xfrm>
            <a:off x="6808047" y="4280185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cxnSp>
        <p:nvCxnSpPr>
          <p:cNvPr id="141" name="Straight Connector 63"/>
          <p:cNvCxnSpPr>
            <a:stCxn id="7" idx="2"/>
            <a:endCxn id="140" idx="1"/>
          </p:cNvCxnSpPr>
          <p:nvPr/>
        </p:nvCxnSpPr>
        <p:spPr bwMode="auto">
          <a:xfrm rot="16200000" flipH="1">
            <a:off x="5831120" y="2440790"/>
            <a:ext cx="710477" cy="3107987"/>
          </a:xfrm>
          <a:prstGeom prst="bentConnector2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45" name="TextBox 144"/>
          <p:cNvSpPr txBox="1"/>
          <p:nvPr/>
        </p:nvSpPr>
        <p:spPr>
          <a:xfrm>
            <a:off x="6102050" y="4216225"/>
            <a:ext cx="384721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Invokes</a:t>
            </a:r>
          </a:p>
        </p:txBody>
      </p:sp>
      <p:sp>
        <p:nvSpPr>
          <p:cNvPr id="89" name="Oval 88"/>
          <p:cNvSpPr/>
          <p:nvPr/>
        </p:nvSpPr>
        <p:spPr bwMode="auto">
          <a:xfrm>
            <a:off x="2649041" y="4297341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9" name="Oval 118"/>
          <p:cNvSpPr/>
          <p:nvPr/>
        </p:nvSpPr>
        <p:spPr bwMode="auto">
          <a:xfrm>
            <a:off x="2631033" y="4924644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0" name="Oval 119"/>
          <p:cNvSpPr/>
          <p:nvPr/>
        </p:nvSpPr>
        <p:spPr bwMode="auto">
          <a:xfrm>
            <a:off x="2282986" y="2336323"/>
            <a:ext cx="81910" cy="7234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cxnSp>
        <p:nvCxnSpPr>
          <p:cNvPr id="154" name="Elbow Connector 153"/>
          <p:cNvCxnSpPr>
            <a:stCxn id="7" idx="1"/>
            <a:endCxn id="9" idx="1"/>
          </p:cNvCxnSpPr>
          <p:nvPr/>
        </p:nvCxnSpPr>
        <p:spPr bwMode="auto">
          <a:xfrm rot="10800000" flipH="1" flipV="1">
            <a:off x="3984292" y="3534307"/>
            <a:ext cx="5169" cy="1229614"/>
          </a:xfrm>
          <a:prstGeom prst="curvedConnector3">
            <a:avLst>
              <a:gd name="adj1" fmla="val -442251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58" name="TextBox 157"/>
          <p:cNvSpPr txBox="1"/>
          <p:nvPr/>
        </p:nvSpPr>
        <p:spPr>
          <a:xfrm>
            <a:off x="3201171" y="4056272"/>
            <a:ext cx="53700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Constrains</a:t>
            </a:r>
          </a:p>
        </p:txBody>
      </p:sp>
      <p:sp>
        <p:nvSpPr>
          <p:cNvPr id="66" name="Rounded Rectangle 8"/>
          <p:cNvSpPr/>
          <p:nvPr/>
        </p:nvSpPr>
        <p:spPr bwMode="auto">
          <a:xfrm>
            <a:off x="3994227" y="5367449"/>
            <a:ext cx="1296144" cy="2104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Constraint</a:t>
            </a:r>
          </a:p>
        </p:txBody>
      </p:sp>
      <p:cxnSp>
        <p:nvCxnSpPr>
          <p:cNvPr id="19" name="Connector: Elbow 18"/>
          <p:cNvCxnSpPr>
            <a:stCxn id="66" idx="1"/>
          </p:cNvCxnSpPr>
          <p:nvPr/>
        </p:nvCxnSpPr>
        <p:spPr bwMode="auto">
          <a:xfrm rot="10800000">
            <a:off x="1927297" y="2000216"/>
            <a:ext cx="2066931" cy="3472473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2" name="Oval 71"/>
          <p:cNvSpPr/>
          <p:nvPr/>
        </p:nvSpPr>
        <p:spPr bwMode="auto">
          <a:xfrm>
            <a:off x="1883722" y="2338683"/>
            <a:ext cx="81910" cy="7234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2642668" y="5315848"/>
            <a:ext cx="46326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Requests</a:t>
            </a:r>
          </a:p>
        </p:txBody>
      </p:sp>
      <p:cxnSp>
        <p:nvCxnSpPr>
          <p:cNvPr id="24" name="Straight Connector 23"/>
          <p:cNvCxnSpPr>
            <a:stCxn id="66" idx="0"/>
            <a:endCxn id="9" idx="2"/>
          </p:cNvCxnSpPr>
          <p:nvPr/>
        </p:nvCxnSpPr>
        <p:spPr bwMode="auto">
          <a:xfrm flipH="1" flipV="1">
            <a:off x="4637534" y="4869160"/>
            <a:ext cx="4765" cy="49828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79" name="TextBox 78"/>
          <p:cNvSpPr txBox="1"/>
          <p:nvPr/>
        </p:nvSpPr>
        <p:spPr>
          <a:xfrm>
            <a:off x="4683395" y="5076097"/>
            <a:ext cx="55624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cxnSp>
        <p:nvCxnSpPr>
          <p:cNvPr id="48" name="Straight Connector 63"/>
          <p:cNvCxnSpPr>
            <a:stCxn id="7" idx="0"/>
            <a:endCxn id="8" idx="2"/>
          </p:cNvCxnSpPr>
          <p:nvPr/>
        </p:nvCxnSpPr>
        <p:spPr bwMode="auto">
          <a:xfrm rot="16200000" flipV="1">
            <a:off x="4372970" y="3169672"/>
            <a:ext cx="518685" cy="107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42" name="Arc 141"/>
          <p:cNvSpPr/>
          <p:nvPr/>
        </p:nvSpPr>
        <p:spPr bwMode="auto">
          <a:xfrm flipH="1">
            <a:off x="4033812" y="3587913"/>
            <a:ext cx="288032" cy="288000"/>
          </a:xfrm>
          <a:prstGeom prst="arc">
            <a:avLst>
              <a:gd name="adj1" fmla="val 19323400"/>
              <a:gd name="adj2" fmla="val 1288724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lg" len="lg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48" name="TextBox 147"/>
          <p:cNvSpPr txBox="1"/>
          <p:nvPr/>
        </p:nvSpPr>
        <p:spPr>
          <a:xfrm>
            <a:off x="326000" y="2027852"/>
            <a:ext cx="96661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Navigation Data</a:t>
            </a:r>
            <a:endParaRPr lang="en-GB" sz="105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8085456" y="3470666"/>
            <a:ext cx="605935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M&amp;C Data</a:t>
            </a:r>
            <a:endParaRPr lang="en-GB" sz="105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Rounded Rectangle 29"/>
          <p:cNvSpPr/>
          <p:nvPr/>
        </p:nvSpPr>
        <p:spPr bwMode="auto">
          <a:xfrm>
            <a:off x="3984186" y="908721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Activity</a:t>
            </a:r>
          </a:p>
        </p:txBody>
      </p:sp>
      <p:sp>
        <p:nvSpPr>
          <p:cNvPr id="152" name="Rounded Rectangle 58"/>
          <p:cNvSpPr/>
          <p:nvPr/>
        </p:nvSpPr>
        <p:spPr bwMode="auto">
          <a:xfrm>
            <a:off x="5458324" y="5930326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State</a:t>
            </a:r>
          </a:p>
        </p:txBody>
      </p:sp>
      <p:sp>
        <p:nvSpPr>
          <p:cNvPr id="155" name="Rounded Rectangle 68"/>
          <p:cNvSpPr/>
          <p:nvPr/>
        </p:nvSpPr>
        <p:spPr bwMode="auto">
          <a:xfrm>
            <a:off x="5627899" y="908720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Domain</a:t>
            </a:r>
          </a:p>
        </p:txBody>
      </p:sp>
      <p:cxnSp>
        <p:nvCxnSpPr>
          <p:cNvPr id="156" name="Elbow Connector 41"/>
          <p:cNvCxnSpPr>
            <a:stCxn id="150" idx="2"/>
            <a:endCxn id="6" idx="0"/>
          </p:cNvCxnSpPr>
          <p:nvPr/>
        </p:nvCxnSpPr>
        <p:spPr bwMode="auto">
          <a:xfrm rot="5400000">
            <a:off x="3155960" y="296517"/>
            <a:ext cx="653617" cy="229898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61" name="Elbow Connector 41"/>
          <p:cNvCxnSpPr>
            <a:stCxn id="150" idx="2"/>
            <a:endCxn id="5" idx="0"/>
          </p:cNvCxnSpPr>
          <p:nvPr/>
        </p:nvCxnSpPr>
        <p:spPr bwMode="auto">
          <a:xfrm rot="16200000" flipH="1">
            <a:off x="5424211" y="327246"/>
            <a:ext cx="653618" cy="223752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66" name="Oval 165"/>
          <p:cNvSpPr/>
          <p:nvPr/>
        </p:nvSpPr>
        <p:spPr bwMode="auto">
          <a:xfrm>
            <a:off x="2490838" y="2326883"/>
            <a:ext cx="81910" cy="7234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cxnSp>
        <p:nvCxnSpPr>
          <p:cNvPr id="115" name="Straight Connector 63"/>
          <p:cNvCxnSpPr>
            <a:endCxn id="114" idx="3"/>
          </p:cNvCxnSpPr>
          <p:nvPr/>
        </p:nvCxnSpPr>
        <p:spPr bwMode="auto">
          <a:xfrm rot="10800000">
            <a:off x="1457378" y="2377486"/>
            <a:ext cx="2728014" cy="315540"/>
          </a:xfrm>
          <a:prstGeom prst="bentConnector3">
            <a:avLst>
              <a:gd name="adj1" fmla="val 424"/>
            </a:avLst>
          </a:prstGeom>
          <a:noFill/>
          <a:ln w="9525" cap="flat" cmpd="sng" algn="ctr">
            <a:solidFill>
              <a:srgbClr val="CC00CC"/>
            </a:solidFill>
            <a:prstDash val="solid"/>
            <a:round/>
            <a:headEnd type="none" w="med" len="med"/>
            <a:tailEnd type="oval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86" name="Straight Connector 185"/>
          <p:cNvCxnSpPr>
            <a:stCxn id="150" idx="2"/>
            <a:endCxn id="8" idx="0"/>
          </p:cNvCxnSpPr>
          <p:nvPr/>
        </p:nvCxnSpPr>
        <p:spPr bwMode="auto">
          <a:xfrm>
            <a:off x="4632258" y="1119199"/>
            <a:ext cx="0" cy="1580706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87" name="Elbow Connector 70"/>
          <p:cNvCxnSpPr>
            <a:stCxn id="155" idx="2"/>
          </p:cNvCxnSpPr>
          <p:nvPr/>
        </p:nvCxnSpPr>
        <p:spPr bwMode="auto">
          <a:xfrm>
            <a:off x="6275971" y="1119198"/>
            <a:ext cx="222498" cy="653618"/>
          </a:xfrm>
          <a:prstGeom prst="straightConnector1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88" name="Straight Connector 187"/>
          <p:cNvCxnSpPr>
            <a:stCxn id="155" idx="2"/>
          </p:cNvCxnSpPr>
          <p:nvPr/>
        </p:nvCxnSpPr>
        <p:spPr bwMode="auto">
          <a:xfrm flipH="1">
            <a:off x="5239638" y="1119198"/>
            <a:ext cx="1036333" cy="1573829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89" name="Straight Connector 188"/>
          <p:cNvCxnSpPr>
            <a:stCxn id="155" idx="2"/>
          </p:cNvCxnSpPr>
          <p:nvPr/>
        </p:nvCxnSpPr>
        <p:spPr bwMode="auto">
          <a:xfrm flipH="1">
            <a:off x="5239638" y="1119198"/>
            <a:ext cx="1036333" cy="2309869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90" name="Straight Connector 189"/>
          <p:cNvCxnSpPr>
            <a:stCxn id="155" idx="2"/>
          </p:cNvCxnSpPr>
          <p:nvPr/>
        </p:nvCxnSpPr>
        <p:spPr bwMode="auto">
          <a:xfrm flipH="1">
            <a:off x="5239638" y="1119198"/>
            <a:ext cx="1036333" cy="3539482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91" name="Straight Connector 190"/>
          <p:cNvCxnSpPr>
            <a:stCxn id="155" idx="2"/>
            <a:endCxn id="6" idx="3"/>
          </p:cNvCxnSpPr>
          <p:nvPr/>
        </p:nvCxnSpPr>
        <p:spPr bwMode="auto">
          <a:xfrm flipH="1">
            <a:off x="2981350" y="1119198"/>
            <a:ext cx="3294621" cy="758857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05" name="Elbow Connector 41"/>
          <p:cNvCxnSpPr>
            <a:endCxn id="152" idx="0"/>
          </p:cNvCxnSpPr>
          <p:nvPr/>
        </p:nvCxnSpPr>
        <p:spPr bwMode="auto">
          <a:xfrm>
            <a:off x="4732709" y="4828133"/>
            <a:ext cx="1373687" cy="1102193"/>
          </a:xfrm>
          <a:prstGeom prst="bentConnector2">
            <a:avLst/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9" name="Rounded Rectangle 8"/>
          <p:cNvSpPr/>
          <p:nvPr/>
        </p:nvSpPr>
        <p:spPr bwMode="auto">
          <a:xfrm>
            <a:off x="3989462" y="4658682"/>
            <a:ext cx="1296144" cy="2104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Resource</a:t>
            </a:r>
          </a:p>
        </p:txBody>
      </p:sp>
      <p:sp>
        <p:nvSpPr>
          <p:cNvPr id="153" name="Isosceles Triangle 152"/>
          <p:cNvSpPr/>
          <p:nvPr/>
        </p:nvSpPr>
        <p:spPr bwMode="auto">
          <a:xfrm flipV="1">
            <a:off x="6039040" y="5770604"/>
            <a:ext cx="126020" cy="154208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cxnSp>
        <p:nvCxnSpPr>
          <p:cNvPr id="83" name="Straight Connector 82"/>
          <p:cNvCxnSpPr>
            <a:stCxn id="150" idx="2"/>
          </p:cNvCxnSpPr>
          <p:nvPr/>
        </p:nvCxnSpPr>
        <p:spPr bwMode="auto">
          <a:xfrm rot="16200000" flipH="1">
            <a:off x="3731990" y="2019466"/>
            <a:ext cx="2309870" cy="509335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51" name="Isosceles Triangle 150"/>
          <p:cNvSpPr/>
          <p:nvPr/>
        </p:nvSpPr>
        <p:spPr bwMode="auto">
          <a:xfrm>
            <a:off x="4572000" y="1119199"/>
            <a:ext cx="126020" cy="154208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138900" y="5548354"/>
            <a:ext cx="34925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sz="1600" b="0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What is the relationship between these MPS Objects and the “SCCS” view of SM, SLE, CSTS?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859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2" name="Straight Connector 212"/>
          <p:cNvCxnSpPr>
            <a:stCxn id="61" idx="1"/>
            <a:endCxn id="153" idx="3"/>
          </p:cNvCxnSpPr>
          <p:nvPr/>
        </p:nvCxnSpPr>
        <p:spPr bwMode="auto">
          <a:xfrm rot="10800000" flipV="1">
            <a:off x="4793730" y="1553695"/>
            <a:ext cx="1434455" cy="4295658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40" name="Straight Connector 212"/>
          <p:cNvCxnSpPr>
            <a:stCxn id="66" idx="1"/>
            <a:endCxn id="161" idx="3"/>
          </p:cNvCxnSpPr>
          <p:nvPr/>
        </p:nvCxnSpPr>
        <p:spPr bwMode="auto">
          <a:xfrm rot="10800000" flipV="1">
            <a:off x="4793730" y="2268290"/>
            <a:ext cx="1434455" cy="3214039"/>
          </a:xfrm>
          <a:prstGeom prst="bentConnector3">
            <a:avLst>
              <a:gd name="adj1" fmla="val 10003"/>
            </a:avLst>
          </a:prstGeom>
          <a:noFill/>
          <a:ln w="9525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36" name="Straight Connector 212"/>
          <p:cNvCxnSpPr>
            <a:stCxn id="63" idx="1"/>
            <a:endCxn id="161" idx="3"/>
          </p:cNvCxnSpPr>
          <p:nvPr/>
        </p:nvCxnSpPr>
        <p:spPr bwMode="auto">
          <a:xfrm rot="10800000" flipV="1">
            <a:off x="4793730" y="1904354"/>
            <a:ext cx="1434455" cy="3577975"/>
          </a:xfrm>
          <a:prstGeom prst="bentConnector3">
            <a:avLst>
              <a:gd name="adj1" fmla="val 30001"/>
            </a:avLst>
          </a:prstGeom>
          <a:noFill/>
          <a:ln w="9525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33" name="Straight Connector 212"/>
          <p:cNvCxnSpPr>
            <a:stCxn id="61" idx="1"/>
            <a:endCxn id="161" idx="3"/>
          </p:cNvCxnSpPr>
          <p:nvPr/>
        </p:nvCxnSpPr>
        <p:spPr bwMode="auto">
          <a:xfrm rot="10800000" flipV="1">
            <a:off x="4793730" y="1553694"/>
            <a:ext cx="1434455" cy="3928635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28" name="Straight Connector 212"/>
          <p:cNvCxnSpPr>
            <a:stCxn id="61" idx="1"/>
            <a:endCxn id="151" idx="3"/>
          </p:cNvCxnSpPr>
          <p:nvPr/>
        </p:nvCxnSpPr>
        <p:spPr bwMode="auto">
          <a:xfrm rot="10800000" flipV="1">
            <a:off x="4793730" y="1553695"/>
            <a:ext cx="1434455" cy="342070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NAVT: Navigation and Timing Data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/>
              <a:t>MOIMS Services for SEA Reference Architecture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E6B5339-250B-497B-86A8-407D7FFBC494}" type="datetime1">
              <a:rPr lang="en-GB" smtClean="0"/>
              <a:t>09/05/2017</a:t>
            </a:fld>
            <a:endParaRPr lang="en-GB" dirty="0"/>
          </a:p>
        </p:txBody>
      </p:sp>
      <p:sp>
        <p:nvSpPr>
          <p:cNvPr id="59" name="Rounded Rectangle 58"/>
          <p:cNvSpPr/>
          <p:nvPr/>
        </p:nvSpPr>
        <p:spPr bwMode="auto">
          <a:xfrm>
            <a:off x="7020272" y="979968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Domain</a:t>
            </a:r>
          </a:p>
        </p:txBody>
      </p:sp>
      <p:sp>
        <p:nvSpPr>
          <p:cNvPr id="61" name="Rounded Rectangle 60"/>
          <p:cNvSpPr/>
          <p:nvPr/>
        </p:nvSpPr>
        <p:spPr bwMode="auto">
          <a:xfrm>
            <a:off x="6228184" y="1448456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Spacecraft</a:t>
            </a:r>
            <a:endParaRPr kumimoji="0" lang="en-GB" sz="10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6228184" y="1799116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TT&amp;C </a:t>
            </a:r>
            <a:r>
              <a:rPr kumimoji="0" lang="en-GB" sz="1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Station</a:t>
            </a:r>
            <a:endParaRPr kumimoji="0" lang="en-GB" sz="10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6228184" y="2163052"/>
            <a:ext cx="1296144" cy="21047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Celestial Body</a:t>
            </a:r>
            <a:endParaRPr kumimoji="0" lang="en-GB" sz="10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Elbow Connector 12"/>
          <p:cNvCxnSpPr>
            <a:stCxn id="59" idx="2"/>
            <a:endCxn id="61" idx="3"/>
          </p:cNvCxnSpPr>
          <p:nvPr/>
        </p:nvCxnSpPr>
        <p:spPr bwMode="auto">
          <a:xfrm rot="5400000">
            <a:off x="7414712" y="1300062"/>
            <a:ext cx="363249" cy="144016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67" name="Elbow Connector 66"/>
          <p:cNvCxnSpPr>
            <a:stCxn id="59" idx="2"/>
            <a:endCxn id="63" idx="3"/>
          </p:cNvCxnSpPr>
          <p:nvPr/>
        </p:nvCxnSpPr>
        <p:spPr bwMode="auto">
          <a:xfrm rot="5400000">
            <a:off x="7239382" y="1475392"/>
            <a:ext cx="713909" cy="144016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68" name="Elbow Connector 67"/>
          <p:cNvCxnSpPr>
            <a:stCxn id="59" idx="2"/>
            <a:endCxn id="66" idx="3"/>
          </p:cNvCxnSpPr>
          <p:nvPr/>
        </p:nvCxnSpPr>
        <p:spPr bwMode="auto">
          <a:xfrm rot="5400000">
            <a:off x="7057414" y="1657360"/>
            <a:ext cx="1077845" cy="144016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69" name="Isosceles Triangle 68"/>
          <p:cNvSpPr/>
          <p:nvPr/>
        </p:nvSpPr>
        <p:spPr bwMode="auto">
          <a:xfrm>
            <a:off x="7605334" y="1190446"/>
            <a:ext cx="126020" cy="154208"/>
          </a:xfrm>
          <a:prstGeom prst="triangl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147" name="Rounded Rectangle 146"/>
          <p:cNvSpPr/>
          <p:nvPr/>
        </p:nvSpPr>
        <p:spPr bwMode="auto">
          <a:xfrm>
            <a:off x="3137545" y="2876801"/>
            <a:ext cx="1656184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Orbit Vector</a:t>
            </a:r>
          </a:p>
        </p:txBody>
      </p:sp>
      <p:sp>
        <p:nvSpPr>
          <p:cNvPr id="148" name="Rounded Rectangle 147"/>
          <p:cNvSpPr/>
          <p:nvPr/>
        </p:nvSpPr>
        <p:spPr bwMode="auto">
          <a:xfrm>
            <a:off x="3137545" y="3236841"/>
            <a:ext cx="1656184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Attitude</a:t>
            </a:r>
          </a:p>
        </p:txBody>
      </p:sp>
      <p:sp>
        <p:nvSpPr>
          <p:cNvPr id="149" name="Rounded Rectangle 148"/>
          <p:cNvSpPr/>
          <p:nvPr/>
        </p:nvSpPr>
        <p:spPr bwMode="auto">
          <a:xfrm>
            <a:off x="3137545" y="3596881"/>
            <a:ext cx="1656184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Tracking Data</a:t>
            </a:r>
          </a:p>
        </p:txBody>
      </p:sp>
      <p:sp>
        <p:nvSpPr>
          <p:cNvPr id="150" name="Rounded Rectangle 149"/>
          <p:cNvSpPr/>
          <p:nvPr/>
        </p:nvSpPr>
        <p:spPr bwMode="auto">
          <a:xfrm>
            <a:off x="3137545" y="3956921"/>
            <a:ext cx="1656184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Predicted Orbital Event</a:t>
            </a:r>
          </a:p>
        </p:txBody>
      </p:sp>
      <p:sp>
        <p:nvSpPr>
          <p:cNvPr id="151" name="Rounded Rectangle 150"/>
          <p:cNvSpPr/>
          <p:nvPr/>
        </p:nvSpPr>
        <p:spPr bwMode="auto">
          <a:xfrm>
            <a:off x="3137545" y="4869160"/>
            <a:ext cx="1656184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Spacecraft Manoeuvre</a:t>
            </a:r>
          </a:p>
        </p:txBody>
      </p:sp>
      <p:sp>
        <p:nvSpPr>
          <p:cNvPr id="152" name="Rounded Rectangle 151"/>
          <p:cNvSpPr/>
          <p:nvPr/>
        </p:nvSpPr>
        <p:spPr bwMode="auto">
          <a:xfrm>
            <a:off x="3137545" y="4509120"/>
            <a:ext cx="1656184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Conjunction</a:t>
            </a:r>
          </a:p>
        </p:txBody>
      </p:sp>
      <p:sp>
        <p:nvSpPr>
          <p:cNvPr id="153" name="Rounded Rectangle 152"/>
          <p:cNvSpPr/>
          <p:nvPr/>
        </p:nvSpPr>
        <p:spPr bwMode="auto">
          <a:xfrm>
            <a:off x="3137545" y="5744114"/>
            <a:ext cx="1656184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Navigation Hardware Data</a:t>
            </a:r>
          </a:p>
        </p:txBody>
      </p:sp>
      <p:sp>
        <p:nvSpPr>
          <p:cNvPr id="154" name="Rounded Rectangle 153"/>
          <p:cNvSpPr/>
          <p:nvPr/>
        </p:nvSpPr>
        <p:spPr bwMode="auto">
          <a:xfrm>
            <a:off x="1655676" y="2876801"/>
            <a:ext cx="648072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ODM</a:t>
            </a:r>
          </a:p>
        </p:txBody>
      </p:sp>
      <p:sp>
        <p:nvSpPr>
          <p:cNvPr id="155" name="Rounded Rectangle 154"/>
          <p:cNvSpPr/>
          <p:nvPr/>
        </p:nvSpPr>
        <p:spPr bwMode="auto">
          <a:xfrm>
            <a:off x="1655676" y="3236841"/>
            <a:ext cx="648072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ADM</a:t>
            </a:r>
          </a:p>
        </p:txBody>
      </p:sp>
      <p:sp>
        <p:nvSpPr>
          <p:cNvPr id="156" name="Rounded Rectangle 155"/>
          <p:cNvSpPr/>
          <p:nvPr/>
        </p:nvSpPr>
        <p:spPr bwMode="auto">
          <a:xfrm>
            <a:off x="1655676" y="3596881"/>
            <a:ext cx="648072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TDM</a:t>
            </a:r>
          </a:p>
        </p:txBody>
      </p:sp>
      <p:sp>
        <p:nvSpPr>
          <p:cNvPr id="157" name="Rounded Rectangle 156"/>
          <p:cNvSpPr/>
          <p:nvPr/>
        </p:nvSpPr>
        <p:spPr bwMode="auto">
          <a:xfrm>
            <a:off x="1655676" y="3956921"/>
            <a:ext cx="648072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EVM</a:t>
            </a:r>
          </a:p>
        </p:txBody>
      </p:sp>
      <p:sp>
        <p:nvSpPr>
          <p:cNvPr id="158" name="Rounded Rectangle 157"/>
          <p:cNvSpPr/>
          <p:nvPr/>
        </p:nvSpPr>
        <p:spPr bwMode="auto">
          <a:xfrm>
            <a:off x="1655676" y="4869160"/>
            <a:ext cx="648072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SMM</a:t>
            </a:r>
          </a:p>
        </p:txBody>
      </p:sp>
      <p:sp>
        <p:nvSpPr>
          <p:cNvPr id="159" name="Rounded Rectangle 158"/>
          <p:cNvSpPr/>
          <p:nvPr/>
        </p:nvSpPr>
        <p:spPr bwMode="auto">
          <a:xfrm>
            <a:off x="1655676" y="4509120"/>
            <a:ext cx="648072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CDM</a:t>
            </a:r>
          </a:p>
        </p:txBody>
      </p:sp>
      <p:sp>
        <p:nvSpPr>
          <p:cNvPr id="160" name="Rounded Rectangle 159"/>
          <p:cNvSpPr/>
          <p:nvPr/>
        </p:nvSpPr>
        <p:spPr bwMode="auto">
          <a:xfrm>
            <a:off x="1655676" y="5744114"/>
            <a:ext cx="648072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NHM</a:t>
            </a:r>
          </a:p>
        </p:txBody>
      </p:sp>
      <p:sp>
        <p:nvSpPr>
          <p:cNvPr id="161" name="Rounded Rectangle 160"/>
          <p:cNvSpPr/>
          <p:nvPr/>
        </p:nvSpPr>
        <p:spPr bwMode="auto">
          <a:xfrm>
            <a:off x="3137545" y="5377091"/>
            <a:ext cx="1656184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Pointing Request</a:t>
            </a:r>
          </a:p>
        </p:txBody>
      </p:sp>
      <p:sp>
        <p:nvSpPr>
          <p:cNvPr id="162" name="Rounded Rectangle 161"/>
          <p:cNvSpPr/>
          <p:nvPr/>
        </p:nvSpPr>
        <p:spPr bwMode="auto">
          <a:xfrm>
            <a:off x="1655676" y="5373216"/>
            <a:ext cx="648072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PRM</a:t>
            </a:r>
          </a:p>
        </p:txBody>
      </p:sp>
      <p:sp>
        <p:nvSpPr>
          <p:cNvPr id="163" name="Flowchart: Decision 162"/>
          <p:cNvSpPr/>
          <p:nvPr/>
        </p:nvSpPr>
        <p:spPr bwMode="auto">
          <a:xfrm>
            <a:off x="2314636" y="2920305"/>
            <a:ext cx="216024" cy="123469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164" name="Straight Connector 163"/>
          <p:cNvCxnSpPr>
            <a:stCxn id="154" idx="3"/>
            <a:endCxn id="147" idx="1"/>
          </p:cNvCxnSpPr>
          <p:nvPr/>
        </p:nvCxnSpPr>
        <p:spPr bwMode="auto">
          <a:xfrm>
            <a:off x="2303748" y="2982040"/>
            <a:ext cx="8337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65" name="Straight Connector 164"/>
          <p:cNvCxnSpPr>
            <a:stCxn id="155" idx="3"/>
            <a:endCxn id="148" idx="1"/>
          </p:cNvCxnSpPr>
          <p:nvPr/>
        </p:nvCxnSpPr>
        <p:spPr bwMode="auto">
          <a:xfrm>
            <a:off x="2303748" y="3342080"/>
            <a:ext cx="8337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66" name="Straight Connector 165"/>
          <p:cNvCxnSpPr>
            <a:stCxn id="156" idx="3"/>
            <a:endCxn id="149" idx="1"/>
          </p:cNvCxnSpPr>
          <p:nvPr/>
        </p:nvCxnSpPr>
        <p:spPr bwMode="auto">
          <a:xfrm>
            <a:off x="2303748" y="3702120"/>
            <a:ext cx="8337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67" name="Straight Connector 166"/>
          <p:cNvCxnSpPr>
            <a:stCxn id="157" idx="3"/>
            <a:endCxn id="150" idx="1"/>
          </p:cNvCxnSpPr>
          <p:nvPr/>
        </p:nvCxnSpPr>
        <p:spPr bwMode="auto">
          <a:xfrm>
            <a:off x="2303748" y="4062160"/>
            <a:ext cx="8337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68" name="Straight Connector 167"/>
          <p:cNvCxnSpPr>
            <a:stCxn id="158" idx="3"/>
            <a:endCxn id="151" idx="1"/>
          </p:cNvCxnSpPr>
          <p:nvPr/>
        </p:nvCxnSpPr>
        <p:spPr bwMode="auto">
          <a:xfrm>
            <a:off x="2303748" y="4974399"/>
            <a:ext cx="8337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69" name="Straight Connector 168"/>
          <p:cNvCxnSpPr>
            <a:stCxn id="159" idx="3"/>
            <a:endCxn id="152" idx="1"/>
          </p:cNvCxnSpPr>
          <p:nvPr/>
        </p:nvCxnSpPr>
        <p:spPr bwMode="auto">
          <a:xfrm>
            <a:off x="2303748" y="4614359"/>
            <a:ext cx="8337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70" name="Straight Connector 169"/>
          <p:cNvCxnSpPr>
            <a:stCxn id="160" idx="3"/>
            <a:endCxn id="153" idx="1"/>
          </p:cNvCxnSpPr>
          <p:nvPr/>
        </p:nvCxnSpPr>
        <p:spPr bwMode="auto">
          <a:xfrm>
            <a:off x="2303748" y="5849353"/>
            <a:ext cx="8337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71" name="Straight Connector 170"/>
          <p:cNvCxnSpPr>
            <a:stCxn id="162" idx="3"/>
            <a:endCxn id="161" idx="1"/>
          </p:cNvCxnSpPr>
          <p:nvPr/>
        </p:nvCxnSpPr>
        <p:spPr bwMode="auto">
          <a:xfrm>
            <a:off x="2303748" y="5478455"/>
            <a:ext cx="833797" cy="387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72" name="Flowchart: Decision 171"/>
          <p:cNvSpPr/>
          <p:nvPr/>
        </p:nvSpPr>
        <p:spPr bwMode="auto">
          <a:xfrm>
            <a:off x="2314636" y="3280345"/>
            <a:ext cx="216024" cy="123469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173" name="Straight Connector 172"/>
          <p:cNvCxnSpPr>
            <a:stCxn id="155" idx="3"/>
          </p:cNvCxnSpPr>
          <p:nvPr/>
        </p:nvCxnSpPr>
        <p:spPr bwMode="auto">
          <a:xfrm>
            <a:off x="2303748" y="3342080"/>
            <a:ext cx="74281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74" name="Flowchart: Decision 173"/>
          <p:cNvSpPr/>
          <p:nvPr/>
        </p:nvSpPr>
        <p:spPr bwMode="auto">
          <a:xfrm>
            <a:off x="2314636" y="3640385"/>
            <a:ext cx="216024" cy="123469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175" name="Flowchart: Decision 174"/>
          <p:cNvSpPr/>
          <p:nvPr/>
        </p:nvSpPr>
        <p:spPr bwMode="auto">
          <a:xfrm>
            <a:off x="2314636" y="4000425"/>
            <a:ext cx="216024" cy="123469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176" name="Flowchart: Decision 175"/>
          <p:cNvSpPr/>
          <p:nvPr/>
        </p:nvSpPr>
        <p:spPr bwMode="auto">
          <a:xfrm>
            <a:off x="2294817" y="4912664"/>
            <a:ext cx="216024" cy="123469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177" name="Flowchart: Decision 176"/>
          <p:cNvSpPr/>
          <p:nvPr/>
        </p:nvSpPr>
        <p:spPr bwMode="auto">
          <a:xfrm>
            <a:off x="2302457" y="4552624"/>
            <a:ext cx="216024" cy="123469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178" name="Flowchart: Decision 177"/>
          <p:cNvSpPr/>
          <p:nvPr/>
        </p:nvSpPr>
        <p:spPr bwMode="auto">
          <a:xfrm>
            <a:off x="2294817" y="5787618"/>
            <a:ext cx="216024" cy="123469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179" name="Flowchart: Decision 178"/>
          <p:cNvSpPr/>
          <p:nvPr/>
        </p:nvSpPr>
        <p:spPr bwMode="auto">
          <a:xfrm>
            <a:off x="2286780" y="5416720"/>
            <a:ext cx="216024" cy="123469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2563280" y="3953961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3028140" y="3953961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82" name="Rounded Rectangle 181"/>
          <p:cNvSpPr/>
          <p:nvPr/>
        </p:nvSpPr>
        <p:spPr bwMode="auto">
          <a:xfrm>
            <a:off x="7020273" y="4221088"/>
            <a:ext cx="1296144" cy="2104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Planning Event</a:t>
            </a:r>
          </a:p>
        </p:txBody>
      </p:sp>
      <p:sp>
        <p:nvSpPr>
          <p:cNvPr id="183" name="Rounded Rectangle 182"/>
          <p:cNvSpPr/>
          <p:nvPr/>
        </p:nvSpPr>
        <p:spPr bwMode="auto">
          <a:xfrm>
            <a:off x="7020274" y="5114083"/>
            <a:ext cx="1296144" cy="21047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Planning Request</a:t>
            </a:r>
          </a:p>
        </p:txBody>
      </p:sp>
      <p:sp>
        <p:nvSpPr>
          <p:cNvPr id="184" name="Rounded Rectangle 183"/>
          <p:cNvSpPr/>
          <p:nvPr/>
        </p:nvSpPr>
        <p:spPr bwMode="auto">
          <a:xfrm>
            <a:off x="7020273" y="6026834"/>
            <a:ext cx="1296144" cy="210478"/>
          </a:xfrm>
          <a:prstGeom prst="roundRect">
            <a:avLst/>
          </a:prstGeom>
          <a:solidFill>
            <a:srgbClr val="FF7C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Parameter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6364471" y="4167399"/>
            <a:ext cx="38472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Invokes</a:t>
            </a:r>
          </a:p>
        </p:txBody>
      </p:sp>
      <p:cxnSp>
        <p:nvCxnSpPr>
          <p:cNvPr id="188" name="Straight Connector 187"/>
          <p:cNvCxnSpPr>
            <a:stCxn id="153" idx="2"/>
            <a:endCxn id="184" idx="1"/>
          </p:cNvCxnSpPr>
          <p:nvPr/>
        </p:nvCxnSpPr>
        <p:spPr bwMode="auto">
          <a:xfrm rot="16200000" flipH="1">
            <a:off x="5404215" y="4516014"/>
            <a:ext cx="177481" cy="3054636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90" name="TextBox 189"/>
          <p:cNvSpPr txBox="1"/>
          <p:nvPr/>
        </p:nvSpPr>
        <p:spPr>
          <a:xfrm>
            <a:off x="3995936" y="5970185"/>
            <a:ext cx="5770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6958943" y="6014022"/>
            <a:ext cx="400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6359662" y="5986499"/>
            <a:ext cx="532197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Comprises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6364471" y="5085184"/>
            <a:ext cx="52738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Elaborates</a:t>
            </a:r>
          </a:p>
        </p:txBody>
      </p:sp>
      <p:cxnSp>
        <p:nvCxnSpPr>
          <p:cNvPr id="202" name="Straight Connector 201"/>
          <p:cNvCxnSpPr>
            <a:stCxn id="61" idx="1"/>
            <a:endCxn id="147" idx="3"/>
          </p:cNvCxnSpPr>
          <p:nvPr/>
        </p:nvCxnSpPr>
        <p:spPr bwMode="auto">
          <a:xfrm rot="10800000" flipV="1">
            <a:off x="4793730" y="1553694"/>
            <a:ext cx="1434455" cy="1428345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04" name="Straight Connector 203"/>
          <p:cNvCxnSpPr>
            <a:stCxn id="61" idx="1"/>
            <a:endCxn id="148" idx="3"/>
          </p:cNvCxnSpPr>
          <p:nvPr/>
        </p:nvCxnSpPr>
        <p:spPr bwMode="auto">
          <a:xfrm rot="10800000" flipV="1">
            <a:off x="4793730" y="1553694"/>
            <a:ext cx="1434455" cy="1788385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07" name="Straight Connector 206"/>
          <p:cNvCxnSpPr>
            <a:stCxn id="61" idx="1"/>
            <a:endCxn id="149" idx="3"/>
          </p:cNvCxnSpPr>
          <p:nvPr/>
        </p:nvCxnSpPr>
        <p:spPr bwMode="auto">
          <a:xfrm rot="10800000" flipV="1">
            <a:off x="4793730" y="1553694"/>
            <a:ext cx="1434455" cy="2148425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10" name="Straight Connector 209"/>
          <p:cNvCxnSpPr>
            <a:stCxn id="63" idx="1"/>
            <a:endCxn id="149" idx="3"/>
          </p:cNvCxnSpPr>
          <p:nvPr/>
        </p:nvCxnSpPr>
        <p:spPr bwMode="auto">
          <a:xfrm rot="10800000" flipV="1">
            <a:off x="4793730" y="1904354"/>
            <a:ext cx="1434455" cy="1797765"/>
          </a:xfrm>
          <a:prstGeom prst="bentConnector3">
            <a:avLst>
              <a:gd name="adj1" fmla="val 30001"/>
            </a:avLst>
          </a:prstGeom>
          <a:noFill/>
          <a:ln w="9525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13" name="Straight Connector 212"/>
          <p:cNvCxnSpPr>
            <a:stCxn id="61" idx="1"/>
            <a:endCxn id="150" idx="3"/>
          </p:cNvCxnSpPr>
          <p:nvPr/>
        </p:nvCxnSpPr>
        <p:spPr bwMode="auto">
          <a:xfrm rot="10800000" flipV="1">
            <a:off x="4793730" y="1553694"/>
            <a:ext cx="1434455" cy="2508465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33" name="Straight Connector 209"/>
          <p:cNvCxnSpPr>
            <a:stCxn id="63" idx="1"/>
            <a:endCxn id="150" idx="3"/>
          </p:cNvCxnSpPr>
          <p:nvPr/>
        </p:nvCxnSpPr>
        <p:spPr bwMode="auto">
          <a:xfrm rot="10800000" flipV="1">
            <a:off x="4793730" y="1904354"/>
            <a:ext cx="1434455" cy="2157805"/>
          </a:xfrm>
          <a:prstGeom prst="bentConnector3">
            <a:avLst>
              <a:gd name="adj1" fmla="val 30001"/>
            </a:avLst>
          </a:prstGeom>
          <a:noFill/>
          <a:ln w="9525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42" name="Straight Connector 212"/>
          <p:cNvCxnSpPr>
            <a:stCxn id="61" idx="1"/>
            <a:endCxn id="152" idx="3"/>
          </p:cNvCxnSpPr>
          <p:nvPr/>
        </p:nvCxnSpPr>
        <p:spPr bwMode="auto">
          <a:xfrm rot="10800000" flipV="1">
            <a:off x="4793730" y="1553695"/>
            <a:ext cx="1434455" cy="3060664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45" name="Oval 244"/>
          <p:cNvSpPr/>
          <p:nvPr/>
        </p:nvSpPr>
        <p:spPr bwMode="auto">
          <a:xfrm>
            <a:off x="5472112" y="4272327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194" name="Straight Connector 82"/>
          <p:cNvCxnSpPr>
            <a:stCxn id="152" idx="0"/>
            <a:endCxn id="182" idx="1"/>
          </p:cNvCxnSpPr>
          <p:nvPr/>
        </p:nvCxnSpPr>
        <p:spPr bwMode="auto">
          <a:xfrm rot="5400000" flipH="1" flipV="1">
            <a:off x="5401559" y="2890406"/>
            <a:ext cx="182793" cy="3054636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lg" len="lg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94" name="TextBox 293"/>
          <p:cNvSpPr txBox="1"/>
          <p:nvPr/>
        </p:nvSpPr>
        <p:spPr>
          <a:xfrm>
            <a:off x="4860032" y="2852936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5378388" y="2852936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96" name="TextBox 295"/>
          <p:cNvSpPr txBox="1"/>
          <p:nvPr/>
        </p:nvSpPr>
        <p:spPr>
          <a:xfrm>
            <a:off x="4860032" y="3212976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97" name="TextBox 296"/>
          <p:cNvSpPr txBox="1"/>
          <p:nvPr/>
        </p:nvSpPr>
        <p:spPr>
          <a:xfrm>
            <a:off x="5378388" y="3212976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98" name="TextBox 297"/>
          <p:cNvSpPr txBox="1"/>
          <p:nvPr/>
        </p:nvSpPr>
        <p:spPr>
          <a:xfrm>
            <a:off x="4860032" y="3573016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99" name="TextBox 298"/>
          <p:cNvSpPr txBox="1"/>
          <p:nvPr/>
        </p:nvSpPr>
        <p:spPr>
          <a:xfrm>
            <a:off x="5378388" y="3573016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0" name="TextBox 299"/>
          <p:cNvSpPr txBox="1"/>
          <p:nvPr/>
        </p:nvSpPr>
        <p:spPr>
          <a:xfrm>
            <a:off x="5623012" y="3573016"/>
            <a:ext cx="173124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0..1</a:t>
            </a:r>
            <a:endParaRPr lang="en-GB" sz="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1" name="TextBox 300"/>
          <p:cNvSpPr txBox="1"/>
          <p:nvPr/>
        </p:nvSpPr>
        <p:spPr>
          <a:xfrm>
            <a:off x="5580112" y="1397533"/>
            <a:ext cx="52097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Relates To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2" name="Straight Connector 209"/>
          <p:cNvCxnSpPr>
            <a:stCxn id="66" idx="1"/>
            <a:endCxn id="150" idx="3"/>
          </p:cNvCxnSpPr>
          <p:nvPr/>
        </p:nvCxnSpPr>
        <p:spPr bwMode="auto">
          <a:xfrm rot="10800000" flipV="1">
            <a:off x="4793730" y="2268290"/>
            <a:ext cx="1434455" cy="1793869"/>
          </a:xfrm>
          <a:prstGeom prst="bentConnector3">
            <a:avLst>
              <a:gd name="adj1" fmla="val 10002"/>
            </a:avLst>
          </a:prstGeom>
          <a:noFill/>
          <a:ln w="9525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10" name="TextBox 309"/>
          <p:cNvSpPr txBox="1"/>
          <p:nvPr/>
        </p:nvSpPr>
        <p:spPr>
          <a:xfrm>
            <a:off x="4860032" y="3933056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11" name="TextBox 310"/>
          <p:cNvSpPr txBox="1"/>
          <p:nvPr/>
        </p:nvSpPr>
        <p:spPr>
          <a:xfrm>
            <a:off x="5317422" y="3933055"/>
            <a:ext cx="173124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1..2</a:t>
            </a:r>
            <a:endParaRPr lang="en-GB" sz="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5608712" y="3933056"/>
            <a:ext cx="173124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GB" sz="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16" name="TextBox 315"/>
          <p:cNvSpPr txBox="1"/>
          <p:nvPr/>
        </p:nvSpPr>
        <p:spPr>
          <a:xfrm>
            <a:off x="5911044" y="3933056"/>
            <a:ext cx="173124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GB" sz="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cxnSp>
        <p:nvCxnSpPr>
          <p:cNvPr id="317" name="Straight Connector 209"/>
          <p:cNvCxnSpPr>
            <a:stCxn id="66" idx="1"/>
            <a:endCxn id="152" idx="3"/>
          </p:cNvCxnSpPr>
          <p:nvPr/>
        </p:nvCxnSpPr>
        <p:spPr bwMode="auto">
          <a:xfrm rot="10800000" flipV="1">
            <a:off x="4793730" y="2268291"/>
            <a:ext cx="1434455" cy="2346068"/>
          </a:xfrm>
          <a:prstGeom prst="bentConnector3">
            <a:avLst>
              <a:gd name="adj1" fmla="val 10003"/>
            </a:avLst>
          </a:prstGeom>
          <a:noFill/>
          <a:ln w="9525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21" name="Oval 320"/>
          <p:cNvSpPr/>
          <p:nvPr/>
        </p:nvSpPr>
        <p:spPr bwMode="auto">
          <a:xfrm>
            <a:off x="6030168" y="4272327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322" name="TextBox 321"/>
          <p:cNvSpPr txBox="1"/>
          <p:nvPr/>
        </p:nvSpPr>
        <p:spPr>
          <a:xfrm>
            <a:off x="4860032" y="4500101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23" name="TextBox 322"/>
          <p:cNvSpPr txBox="1"/>
          <p:nvPr/>
        </p:nvSpPr>
        <p:spPr>
          <a:xfrm>
            <a:off x="5306380" y="4500101"/>
            <a:ext cx="173124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1..2</a:t>
            </a:r>
            <a:endParaRPr lang="en-GB" sz="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4" name="TextBox 323"/>
          <p:cNvSpPr txBox="1"/>
          <p:nvPr/>
        </p:nvSpPr>
        <p:spPr>
          <a:xfrm>
            <a:off x="5911262" y="4500030"/>
            <a:ext cx="173124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0..1</a:t>
            </a:r>
            <a:endParaRPr lang="en-GB" sz="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5" name="TextBox 324"/>
          <p:cNvSpPr txBox="1"/>
          <p:nvPr/>
        </p:nvSpPr>
        <p:spPr>
          <a:xfrm rot="16200000">
            <a:off x="5172402" y="2515016"/>
            <a:ext cx="527388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Spacecraft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6" name="TextBox 325"/>
          <p:cNvSpPr txBox="1"/>
          <p:nvPr/>
        </p:nvSpPr>
        <p:spPr>
          <a:xfrm rot="16200000">
            <a:off x="5395672" y="2575931"/>
            <a:ext cx="649217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TT&amp;C Station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" name="TextBox 326"/>
          <p:cNvSpPr txBox="1"/>
          <p:nvPr/>
        </p:nvSpPr>
        <p:spPr>
          <a:xfrm rot="16200000">
            <a:off x="5667546" y="2606387"/>
            <a:ext cx="71013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Celestial Body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1" name="TextBox 330"/>
          <p:cNvSpPr txBox="1"/>
          <p:nvPr/>
        </p:nvSpPr>
        <p:spPr>
          <a:xfrm>
            <a:off x="4860032" y="4869160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32" name="TextBox 331"/>
          <p:cNvSpPr txBox="1"/>
          <p:nvPr/>
        </p:nvSpPr>
        <p:spPr>
          <a:xfrm>
            <a:off x="5378388" y="4869160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44" name="Oval 343"/>
          <p:cNvSpPr/>
          <p:nvPr/>
        </p:nvSpPr>
        <p:spPr bwMode="auto">
          <a:xfrm>
            <a:off x="5752583" y="4272327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185" name="Straight Connector 184"/>
          <p:cNvCxnSpPr>
            <a:stCxn id="150" idx="2"/>
            <a:endCxn id="182" idx="1"/>
          </p:cNvCxnSpPr>
          <p:nvPr/>
        </p:nvCxnSpPr>
        <p:spPr bwMode="auto">
          <a:xfrm rot="16200000" flipH="1">
            <a:off x="5413491" y="2719545"/>
            <a:ext cx="158928" cy="3054636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lg" len="lg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45" name="Oval 344"/>
          <p:cNvSpPr/>
          <p:nvPr/>
        </p:nvSpPr>
        <p:spPr bwMode="auto">
          <a:xfrm>
            <a:off x="5467000" y="5167184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346" name="Oval 345"/>
          <p:cNvSpPr/>
          <p:nvPr/>
        </p:nvSpPr>
        <p:spPr bwMode="auto">
          <a:xfrm>
            <a:off x="6025056" y="5167184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347" name="Oval 346"/>
          <p:cNvSpPr/>
          <p:nvPr/>
        </p:nvSpPr>
        <p:spPr bwMode="auto">
          <a:xfrm>
            <a:off x="5747471" y="5167184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 smtClean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189" name="Elbow Connector 188"/>
          <p:cNvCxnSpPr>
            <a:stCxn id="183" idx="1"/>
            <a:endCxn id="161" idx="0"/>
          </p:cNvCxnSpPr>
          <p:nvPr/>
        </p:nvCxnSpPr>
        <p:spPr bwMode="auto">
          <a:xfrm rot="10800000" flipV="1">
            <a:off x="3965638" y="5219321"/>
            <a:ext cx="3054637" cy="157769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87" name="Straight Connector 186"/>
          <p:cNvCxnSpPr>
            <a:stCxn id="151" idx="2"/>
            <a:endCxn id="183" idx="1"/>
          </p:cNvCxnSpPr>
          <p:nvPr/>
        </p:nvCxnSpPr>
        <p:spPr bwMode="auto">
          <a:xfrm rot="16200000" flipH="1">
            <a:off x="5423113" y="3622161"/>
            <a:ext cx="139684" cy="3054637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48" name="TextBox 347"/>
          <p:cNvSpPr txBox="1"/>
          <p:nvPr/>
        </p:nvSpPr>
        <p:spPr>
          <a:xfrm>
            <a:off x="4860032" y="5373217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49" name="TextBox 348"/>
          <p:cNvSpPr txBox="1"/>
          <p:nvPr/>
        </p:nvSpPr>
        <p:spPr>
          <a:xfrm>
            <a:off x="5378388" y="5373216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0" name="TextBox 349"/>
          <p:cNvSpPr txBox="1"/>
          <p:nvPr/>
        </p:nvSpPr>
        <p:spPr>
          <a:xfrm>
            <a:off x="5608712" y="5373217"/>
            <a:ext cx="173124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GB" sz="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51" name="TextBox 350"/>
          <p:cNvSpPr txBox="1"/>
          <p:nvPr/>
        </p:nvSpPr>
        <p:spPr>
          <a:xfrm>
            <a:off x="5911044" y="5373217"/>
            <a:ext cx="173124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GB" sz="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55" name="TextBox 354"/>
          <p:cNvSpPr txBox="1"/>
          <p:nvPr/>
        </p:nvSpPr>
        <p:spPr>
          <a:xfrm>
            <a:off x="4860032" y="5733256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56" name="TextBox 355"/>
          <p:cNvSpPr txBox="1"/>
          <p:nvPr/>
        </p:nvSpPr>
        <p:spPr>
          <a:xfrm>
            <a:off x="5378388" y="5733256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8" name="Rounded Rectangle 107"/>
          <p:cNvSpPr/>
          <p:nvPr/>
        </p:nvSpPr>
        <p:spPr bwMode="auto">
          <a:xfrm>
            <a:off x="1655676" y="1442161"/>
            <a:ext cx="648072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TRP</a:t>
            </a:r>
            <a:endParaRPr kumimoji="0" lang="en-GB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Rounded Rectangle 108"/>
          <p:cNvSpPr/>
          <p:nvPr/>
        </p:nvSpPr>
        <p:spPr bwMode="auto">
          <a:xfrm>
            <a:off x="1655676" y="1799115"/>
            <a:ext cx="648072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TRM</a:t>
            </a:r>
            <a:endParaRPr kumimoji="0" lang="en-GB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Rounded Rectangle 109"/>
          <p:cNvSpPr/>
          <p:nvPr/>
        </p:nvSpPr>
        <p:spPr bwMode="auto">
          <a:xfrm>
            <a:off x="1655676" y="2163052"/>
            <a:ext cx="648072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TCM</a:t>
            </a:r>
            <a:endParaRPr kumimoji="0" lang="en-GB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Rounded Rectangle 111"/>
          <p:cNvSpPr/>
          <p:nvPr/>
        </p:nvSpPr>
        <p:spPr bwMode="auto">
          <a:xfrm>
            <a:off x="3137545" y="1442161"/>
            <a:ext cx="1656184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Time Report</a:t>
            </a:r>
            <a:endParaRPr kumimoji="0" lang="en-GB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Flowchart: Decision 112"/>
          <p:cNvSpPr/>
          <p:nvPr/>
        </p:nvSpPr>
        <p:spPr bwMode="auto">
          <a:xfrm>
            <a:off x="2314636" y="1485665"/>
            <a:ext cx="216024" cy="123469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114" name="Straight Connector 113"/>
          <p:cNvCxnSpPr>
            <a:stCxn id="108" idx="3"/>
            <a:endCxn id="112" idx="1"/>
          </p:cNvCxnSpPr>
          <p:nvPr/>
        </p:nvCxnSpPr>
        <p:spPr bwMode="auto">
          <a:xfrm>
            <a:off x="2303748" y="1547400"/>
            <a:ext cx="83379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15" name="Rounded Rectangle 114"/>
          <p:cNvSpPr/>
          <p:nvPr/>
        </p:nvSpPr>
        <p:spPr bwMode="auto">
          <a:xfrm>
            <a:off x="3137546" y="1799116"/>
            <a:ext cx="1656184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Reception Time</a:t>
            </a:r>
            <a:endParaRPr kumimoji="0" lang="en-GB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Flowchart: Decision 115"/>
          <p:cNvSpPr/>
          <p:nvPr/>
        </p:nvSpPr>
        <p:spPr bwMode="auto">
          <a:xfrm>
            <a:off x="2314637" y="1842620"/>
            <a:ext cx="216024" cy="123469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117" name="Straight Connector 116"/>
          <p:cNvCxnSpPr>
            <a:stCxn id="109" idx="3"/>
            <a:endCxn id="115" idx="1"/>
          </p:cNvCxnSpPr>
          <p:nvPr/>
        </p:nvCxnSpPr>
        <p:spPr bwMode="auto">
          <a:xfrm>
            <a:off x="2303748" y="1904354"/>
            <a:ext cx="833798" cy="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18" name="Rounded Rectangle 117"/>
          <p:cNvSpPr/>
          <p:nvPr/>
        </p:nvSpPr>
        <p:spPr bwMode="auto">
          <a:xfrm>
            <a:off x="3137546" y="2162628"/>
            <a:ext cx="1656184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Correlation</a:t>
            </a:r>
            <a:endParaRPr kumimoji="0" lang="en-GB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Flowchart: Decision 118"/>
          <p:cNvSpPr/>
          <p:nvPr/>
        </p:nvSpPr>
        <p:spPr bwMode="auto">
          <a:xfrm>
            <a:off x="2305705" y="2206132"/>
            <a:ext cx="216024" cy="123469"/>
          </a:xfrm>
          <a:prstGeom prst="flowChartDecisi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120" name="Straight Connector 119"/>
          <p:cNvCxnSpPr>
            <a:stCxn id="110" idx="3"/>
            <a:endCxn id="118" idx="1"/>
          </p:cNvCxnSpPr>
          <p:nvPr/>
        </p:nvCxnSpPr>
        <p:spPr bwMode="auto">
          <a:xfrm flipV="1">
            <a:off x="2303748" y="2267867"/>
            <a:ext cx="833798" cy="42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>
            <a:stCxn id="112" idx="3"/>
            <a:endCxn id="61" idx="1"/>
          </p:cNvCxnSpPr>
          <p:nvPr/>
        </p:nvCxnSpPr>
        <p:spPr bwMode="auto">
          <a:xfrm>
            <a:off x="4793729" y="1547400"/>
            <a:ext cx="1434455" cy="6295"/>
          </a:xfrm>
          <a:prstGeom prst="line">
            <a:avLst/>
          </a:prstGeom>
          <a:noFill/>
          <a:ln w="9525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23" name="Straight Connector 122"/>
          <p:cNvCxnSpPr>
            <a:stCxn id="115" idx="3"/>
            <a:endCxn id="63" idx="1"/>
          </p:cNvCxnSpPr>
          <p:nvPr/>
        </p:nvCxnSpPr>
        <p:spPr bwMode="auto">
          <a:xfrm>
            <a:off x="4793730" y="1904355"/>
            <a:ext cx="1434454" cy="0"/>
          </a:xfrm>
          <a:prstGeom prst="line">
            <a:avLst/>
          </a:prstGeom>
          <a:noFill/>
          <a:ln w="9525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Curved Connector 11"/>
          <p:cNvCxnSpPr>
            <a:stCxn id="115" idx="3"/>
            <a:endCxn id="112" idx="3"/>
          </p:cNvCxnSpPr>
          <p:nvPr/>
        </p:nvCxnSpPr>
        <p:spPr bwMode="auto">
          <a:xfrm flipH="1" flipV="1">
            <a:off x="4793729" y="1547400"/>
            <a:ext cx="1" cy="356955"/>
          </a:xfrm>
          <a:prstGeom prst="curvedConnector3">
            <a:avLst>
              <a:gd name="adj1" fmla="val -22860000000"/>
            </a:avLst>
          </a:prstGeom>
          <a:noFill/>
          <a:ln w="9525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95" name="Rounded Rectangle 194"/>
          <p:cNvSpPr/>
          <p:nvPr/>
        </p:nvSpPr>
        <p:spPr bwMode="auto">
          <a:xfrm>
            <a:off x="359532" y="2876801"/>
            <a:ext cx="648072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NAV</a:t>
            </a:r>
            <a:endParaRPr kumimoji="0" lang="en-GB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6" name="Elbow Connector 225"/>
          <p:cNvCxnSpPr>
            <a:stCxn id="195" idx="3"/>
            <a:endCxn id="155" idx="1"/>
          </p:cNvCxnSpPr>
          <p:nvPr/>
        </p:nvCxnSpPr>
        <p:spPr bwMode="auto">
          <a:xfrm>
            <a:off x="1007604" y="2982040"/>
            <a:ext cx="648072" cy="360040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97" name="Elbow Connector 196"/>
          <p:cNvCxnSpPr>
            <a:stCxn id="195" idx="3"/>
            <a:endCxn id="156" idx="1"/>
          </p:cNvCxnSpPr>
          <p:nvPr/>
        </p:nvCxnSpPr>
        <p:spPr bwMode="auto">
          <a:xfrm>
            <a:off x="1007604" y="2982040"/>
            <a:ext cx="648072" cy="72008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29" name="Straight Connector 228"/>
          <p:cNvCxnSpPr>
            <a:stCxn id="195" idx="3"/>
            <a:endCxn id="154" idx="1"/>
          </p:cNvCxnSpPr>
          <p:nvPr/>
        </p:nvCxnSpPr>
        <p:spPr bwMode="auto">
          <a:xfrm>
            <a:off x="1007604" y="2982040"/>
            <a:ext cx="64807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98" name="Elbow Connector 197"/>
          <p:cNvCxnSpPr>
            <a:stCxn id="195" idx="3"/>
            <a:endCxn id="159" idx="1"/>
          </p:cNvCxnSpPr>
          <p:nvPr/>
        </p:nvCxnSpPr>
        <p:spPr bwMode="auto">
          <a:xfrm>
            <a:off x="1007604" y="2982040"/>
            <a:ext cx="648072" cy="1632319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99" name="Elbow Connector 198"/>
          <p:cNvCxnSpPr>
            <a:stCxn id="195" idx="3"/>
            <a:endCxn id="157" idx="1"/>
          </p:cNvCxnSpPr>
          <p:nvPr/>
        </p:nvCxnSpPr>
        <p:spPr bwMode="auto">
          <a:xfrm>
            <a:off x="1007604" y="2982040"/>
            <a:ext cx="648072" cy="1080120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00" name="Elbow Connector 199"/>
          <p:cNvCxnSpPr>
            <a:stCxn id="195" idx="3"/>
            <a:endCxn id="158" idx="1"/>
          </p:cNvCxnSpPr>
          <p:nvPr/>
        </p:nvCxnSpPr>
        <p:spPr bwMode="auto">
          <a:xfrm>
            <a:off x="1007604" y="2982040"/>
            <a:ext cx="648072" cy="1992359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01" name="Elbow Connector 200"/>
          <p:cNvCxnSpPr>
            <a:stCxn id="195" idx="3"/>
            <a:endCxn id="162" idx="1"/>
          </p:cNvCxnSpPr>
          <p:nvPr/>
        </p:nvCxnSpPr>
        <p:spPr bwMode="auto">
          <a:xfrm>
            <a:off x="1007604" y="2982040"/>
            <a:ext cx="648072" cy="2496415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03" name="Elbow Connector 202"/>
          <p:cNvCxnSpPr>
            <a:stCxn id="195" idx="3"/>
            <a:endCxn id="160" idx="1"/>
          </p:cNvCxnSpPr>
          <p:nvPr/>
        </p:nvCxnSpPr>
        <p:spPr bwMode="auto">
          <a:xfrm>
            <a:off x="1007604" y="2982040"/>
            <a:ext cx="648072" cy="2867313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96" name="Flowchart: Decision 195"/>
          <p:cNvSpPr/>
          <p:nvPr/>
        </p:nvSpPr>
        <p:spPr bwMode="auto">
          <a:xfrm>
            <a:off x="1007604" y="2914491"/>
            <a:ext cx="216024" cy="123469"/>
          </a:xfrm>
          <a:prstGeom prst="flowChartDecisio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sp>
        <p:nvSpPr>
          <p:cNvPr id="205" name="Rounded Rectangle 204"/>
          <p:cNvSpPr/>
          <p:nvPr/>
        </p:nvSpPr>
        <p:spPr bwMode="auto">
          <a:xfrm>
            <a:off x="359532" y="1428970"/>
            <a:ext cx="648072" cy="210478"/>
          </a:xfrm>
          <a:prstGeom prst="round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</a:t>
            </a:r>
            <a:endParaRPr kumimoji="0" lang="en-GB" sz="1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8" name="Straight Connector 207"/>
          <p:cNvCxnSpPr>
            <a:stCxn id="205" idx="3"/>
            <a:endCxn id="108" idx="1"/>
          </p:cNvCxnSpPr>
          <p:nvPr/>
        </p:nvCxnSpPr>
        <p:spPr bwMode="auto">
          <a:xfrm>
            <a:off x="1007604" y="1534209"/>
            <a:ext cx="648072" cy="1319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09" name="Elbow Connector 208"/>
          <p:cNvCxnSpPr>
            <a:stCxn id="205" idx="3"/>
            <a:endCxn id="109" idx="1"/>
          </p:cNvCxnSpPr>
          <p:nvPr/>
        </p:nvCxnSpPr>
        <p:spPr bwMode="auto">
          <a:xfrm>
            <a:off x="1007604" y="1534209"/>
            <a:ext cx="648072" cy="370145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11" name="Elbow Connector 210"/>
          <p:cNvCxnSpPr>
            <a:stCxn id="205" idx="3"/>
            <a:endCxn id="110" idx="1"/>
          </p:cNvCxnSpPr>
          <p:nvPr/>
        </p:nvCxnSpPr>
        <p:spPr bwMode="auto">
          <a:xfrm>
            <a:off x="1007604" y="1534209"/>
            <a:ext cx="648072" cy="734082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06" name="Flowchart: Decision 205"/>
          <p:cNvSpPr/>
          <p:nvPr/>
        </p:nvSpPr>
        <p:spPr bwMode="auto">
          <a:xfrm>
            <a:off x="1007604" y="1466660"/>
            <a:ext cx="216024" cy="123469"/>
          </a:xfrm>
          <a:prstGeom prst="flowChartDecision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8000" tIns="18000" rIns="18000" bIns="18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1" i="0" u="none" strike="noStrike" cap="none" normalizeH="0" baseline="0">
              <a:ln>
                <a:noFill/>
              </a:ln>
              <a:solidFill>
                <a:srgbClr val="006699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212" name="Straight Connector 212"/>
          <p:cNvCxnSpPr>
            <a:stCxn id="61" idx="1"/>
            <a:endCxn id="118" idx="3"/>
          </p:cNvCxnSpPr>
          <p:nvPr/>
        </p:nvCxnSpPr>
        <p:spPr bwMode="auto">
          <a:xfrm rot="10800000" flipV="1">
            <a:off x="4793730" y="1553695"/>
            <a:ext cx="1434454" cy="714172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14" name="TextBox 213"/>
          <p:cNvSpPr txBox="1"/>
          <p:nvPr/>
        </p:nvSpPr>
        <p:spPr>
          <a:xfrm>
            <a:off x="4888886" y="1411098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15" name="TextBox 214"/>
          <p:cNvSpPr txBox="1"/>
          <p:nvPr/>
        </p:nvSpPr>
        <p:spPr>
          <a:xfrm>
            <a:off x="5407242" y="1411098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16" name="TextBox 215"/>
          <p:cNvSpPr txBox="1"/>
          <p:nvPr/>
        </p:nvSpPr>
        <p:spPr>
          <a:xfrm>
            <a:off x="4888886" y="1917269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5738428" y="1917269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18" name="TextBox 217"/>
          <p:cNvSpPr txBox="1"/>
          <p:nvPr/>
        </p:nvSpPr>
        <p:spPr>
          <a:xfrm>
            <a:off x="4888886" y="2142379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19" name="TextBox 218"/>
          <p:cNvSpPr txBox="1"/>
          <p:nvPr/>
        </p:nvSpPr>
        <p:spPr>
          <a:xfrm>
            <a:off x="5407242" y="2142379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0" name="TextBox 219"/>
          <p:cNvSpPr txBox="1"/>
          <p:nvPr/>
        </p:nvSpPr>
        <p:spPr>
          <a:xfrm>
            <a:off x="4860032" y="1590129"/>
            <a:ext cx="57708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en-GB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4860032" y="1736812"/>
            <a:ext cx="49941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19318"/>
      </p:ext>
    </p:extLst>
  </p:cSld>
  <p:clrMapOvr>
    <a:masterClrMapping/>
  </p:clrMapOvr>
</p:sld>
</file>

<file path=ppt/theme/theme1.xml><?xml version="1.0" encoding="utf-8"?>
<a:theme xmlns:a="http://schemas.openxmlformats.org/drawingml/2006/main" name="MOIMS Services Information Model 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CSDS 2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AAC9E9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square" lIns="18000" tIns="18000" rIns="18000" bIns="18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1" i="0" u="none" strike="noStrike" cap="none" normalizeH="0" baseline="0" smtClean="0">
            <a:ln>
              <a:noFill/>
            </a:ln>
            <a:solidFill>
              <a:srgbClr val="006699"/>
            </a:solidFill>
            <a:effectLst/>
            <a:latin typeface="Gill Sans M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AAC9E9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square" lIns="18000" tIns="18000" rIns="18000" bIns="18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1" i="0" u="none" strike="noStrike" cap="none" normalizeH="0" baseline="0" smtClean="0">
            <a:ln>
              <a:noFill/>
            </a:ln>
            <a:solidFill>
              <a:srgbClr val="006699"/>
            </a:solidFill>
            <a:effectLst/>
            <a:latin typeface="Gill Sans MT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200" b="0"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CCSDS 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SDS 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AC9E9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D2E1F2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IMS Services 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CSDS 2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AAC9E9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square" lIns="18000" tIns="18000" rIns="18000" bIns="18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1" i="0" u="none" strike="noStrike" cap="none" normalizeH="0" baseline="0" smtClean="0">
            <a:ln>
              <a:noFill/>
            </a:ln>
            <a:solidFill>
              <a:srgbClr val="006699"/>
            </a:solidFill>
            <a:effectLst/>
            <a:latin typeface="Gill Sans M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AAC9E9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square" lIns="18000" tIns="18000" rIns="18000" bIns="18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1" i="0" u="none" strike="noStrike" cap="none" normalizeH="0" baseline="0" smtClean="0">
            <a:ln>
              <a:noFill/>
            </a:ln>
            <a:solidFill>
              <a:srgbClr val="006699"/>
            </a:solidFill>
            <a:effectLst/>
            <a:latin typeface="Gill Sans MT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200" b="0"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CCSDS 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SDS 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AC9E9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D2E1F2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1F34B230ED884490EAA0CC535EA820" ma:contentTypeVersion="0" ma:contentTypeDescription="Create a new document." ma:contentTypeScope="" ma:versionID="34d54c14edce335b18f7e36503389c6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716A57-8C9C-4180-8F30-27FA8ACF5D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511609-3C4B-4D80-AAB6-2A8EC51F1FE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6994630-1040-4D80-9406-625867A73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MOIMS Services Information Model v1</Template>
  <TotalTime>2420</TotalTime>
  <Words>742</Words>
  <Application>Microsoft Macintosh PowerPoint</Application>
  <PresentationFormat>On-screen Show (4:3)</PresentationFormat>
  <Paragraphs>355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Gill Sans MT</vt:lpstr>
      <vt:lpstr>ＭＳ Ｐゴシック</vt:lpstr>
      <vt:lpstr>Tahoma</vt:lpstr>
      <vt:lpstr>Times New Roman</vt:lpstr>
      <vt:lpstr>Verdana</vt:lpstr>
      <vt:lpstr>Arial</vt:lpstr>
      <vt:lpstr>MOIMS Services Information Model v1</vt:lpstr>
      <vt:lpstr>MOIMS Services v4</vt:lpstr>
      <vt:lpstr>MOIMS Information Viewpoint</vt:lpstr>
      <vt:lpstr>Introduction</vt:lpstr>
      <vt:lpstr>MOIMS Data</vt:lpstr>
      <vt:lpstr>MO Common Object Model (Summary)</vt:lpstr>
      <vt:lpstr>MO Common Object Model</vt:lpstr>
      <vt:lpstr>Mission Control: M&amp;C Data</vt:lpstr>
      <vt:lpstr>Mission Control: Other Service Data</vt:lpstr>
      <vt:lpstr>MPS: Mission Planning &amp; Scheduling Data</vt:lpstr>
      <vt:lpstr>NAVT: Navigation and Timing Data</vt:lpstr>
      <vt:lpstr>DAI: Data Archive Data</vt:lpstr>
    </vt:vector>
  </TitlesOfParts>
  <Company>Microsoft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MOIMS Services: Information Model</dc:title>
  <dc:creator>Roger Thompson</dc:creator>
  <cp:lastModifiedBy>Peter Shames</cp:lastModifiedBy>
  <cp:revision>42</cp:revision>
  <cp:lastPrinted>2016-06-22T11:22:57Z</cp:lastPrinted>
  <dcterms:created xsi:type="dcterms:W3CDTF">2016-11-07T12:45:49Z</dcterms:created>
  <dcterms:modified xsi:type="dcterms:W3CDTF">2017-05-10T13:28:14Z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0x010100C51F34B230ED884490EAA0CC535EA820</vt:lpwstr>
  </property>
</Properties>
</file>