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1"/>
  </p:notesMasterIdLst>
  <p:handoutMasterIdLst>
    <p:handoutMasterId r:id="rId32"/>
  </p:handoutMasterIdLst>
  <p:sldIdLst>
    <p:sldId id="726" r:id="rId2"/>
    <p:sldId id="727" r:id="rId3"/>
    <p:sldId id="730" r:id="rId4"/>
    <p:sldId id="740" r:id="rId5"/>
    <p:sldId id="741" r:id="rId6"/>
    <p:sldId id="713" r:id="rId7"/>
    <p:sldId id="716" r:id="rId8"/>
    <p:sldId id="718" r:id="rId9"/>
    <p:sldId id="717" r:id="rId10"/>
    <p:sldId id="714" r:id="rId11"/>
    <p:sldId id="715" r:id="rId12"/>
    <p:sldId id="720" r:id="rId13"/>
    <p:sldId id="721" r:id="rId14"/>
    <p:sldId id="728" r:id="rId15"/>
    <p:sldId id="722" r:id="rId16"/>
    <p:sldId id="731" r:id="rId17"/>
    <p:sldId id="739" r:id="rId18"/>
    <p:sldId id="723" r:id="rId19"/>
    <p:sldId id="724" r:id="rId20"/>
    <p:sldId id="725" r:id="rId21"/>
    <p:sldId id="729" r:id="rId22"/>
    <p:sldId id="733" r:id="rId23"/>
    <p:sldId id="732" r:id="rId24"/>
    <p:sldId id="742" r:id="rId25"/>
    <p:sldId id="734" r:id="rId26"/>
    <p:sldId id="735" r:id="rId27"/>
    <p:sldId id="736" r:id="rId28"/>
    <p:sldId id="737" r:id="rId29"/>
    <p:sldId id="738" r:id="rId30"/>
  </p:sldIdLst>
  <p:sldSz cx="9144000" cy="6858000" type="letter"/>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00AE00"/>
    <a:srgbClr val="FFCC99"/>
    <a:srgbClr val="99FF99"/>
    <a:srgbClr val="FF99CC"/>
    <a:srgbClr val="66CCFF"/>
    <a:srgbClr val="006600"/>
    <a:srgbClr val="FF66FF"/>
    <a:srgbClr val="0033CC"/>
    <a:srgbClr val="FFC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99" autoAdjust="0"/>
    <p:restoredTop sz="81731" autoAdjust="0"/>
  </p:normalViewPr>
  <p:slideViewPr>
    <p:cSldViewPr snapToGrid="0">
      <p:cViewPr varScale="1">
        <p:scale>
          <a:sx n="150" d="100"/>
          <a:sy n="150" d="100"/>
        </p:scale>
        <p:origin x="1120" y="168"/>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35" d="100"/>
          <a:sy n="35" d="100"/>
        </p:scale>
        <p:origin x="-149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623" cy="465743"/>
          </a:xfrm>
          <a:prstGeom prst="rect">
            <a:avLst/>
          </a:prstGeom>
          <a:noFill/>
          <a:ln w="9525">
            <a:noFill/>
            <a:miter lim="800000"/>
            <a:headEnd/>
            <a:tailEnd/>
          </a:ln>
          <a:effectLst/>
        </p:spPr>
        <p:txBody>
          <a:bodyPr vert="horz" wrap="square" lIns="19333" tIns="0" rIns="19333" bIns="0" numCol="1" anchor="t" anchorCtr="0" compatLnSpc="1">
            <a:prstTxWarp prst="textNoShape">
              <a:avLst/>
            </a:prstTxWarp>
          </a:bodyPr>
          <a:lstStyle>
            <a:lvl1pPr defTabSz="928827">
              <a:defRPr sz="1000" i="1">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3973777" y="0"/>
            <a:ext cx="3036623" cy="465743"/>
          </a:xfrm>
          <a:prstGeom prst="rect">
            <a:avLst/>
          </a:prstGeom>
          <a:noFill/>
          <a:ln w="9525">
            <a:noFill/>
            <a:miter lim="800000"/>
            <a:headEnd/>
            <a:tailEnd/>
          </a:ln>
          <a:effectLst/>
        </p:spPr>
        <p:txBody>
          <a:bodyPr vert="horz" wrap="square" lIns="19333" tIns="0" rIns="19333" bIns="0" numCol="1" anchor="t" anchorCtr="0" compatLnSpc="1">
            <a:prstTxWarp prst="textNoShape">
              <a:avLst/>
            </a:prstTxWarp>
          </a:bodyPr>
          <a:lstStyle>
            <a:lvl1pPr algn="r" defTabSz="928827">
              <a:defRPr sz="1000" i="1">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8830658"/>
            <a:ext cx="3036623" cy="465742"/>
          </a:xfrm>
          <a:prstGeom prst="rect">
            <a:avLst/>
          </a:prstGeom>
          <a:noFill/>
          <a:ln w="9525">
            <a:noFill/>
            <a:miter lim="800000"/>
            <a:headEnd/>
            <a:tailEnd/>
          </a:ln>
          <a:effectLst/>
        </p:spPr>
        <p:txBody>
          <a:bodyPr vert="horz" wrap="square" lIns="19333" tIns="0" rIns="19333" bIns="0" numCol="1" anchor="b" anchorCtr="0" compatLnSpc="1">
            <a:prstTxWarp prst="textNoShape">
              <a:avLst/>
            </a:prstTxWarp>
          </a:bodyPr>
          <a:lstStyle>
            <a:lvl1pPr defTabSz="928827">
              <a:defRPr sz="1000" i="1">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3973777" y="8830658"/>
            <a:ext cx="3036623" cy="465742"/>
          </a:xfrm>
          <a:prstGeom prst="rect">
            <a:avLst/>
          </a:prstGeom>
          <a:noFill/>
          <a:ln w="9525">
            <a:noFill/>
            <a:miter lim="800000"/>
            <a:headEnd/>
            <a:tailEnd/>
          </a:ln>
          <a:effectLst/>
        </p:spPr>
        <p:txBody>
          <a:bodyPr vert="horz" wrap="square" lIns="19333" tIns="0" rIns="19333" bIns="0" numCol="1" anchor="b" anchorCtr="0" compatLnSpc="1">
            <a:prstTxWarp prst="textNoShape">
              <a:avLst/>
            </a:prstTxWarp>
          </a:bodyPr>
          <a:lstStyle>
            <a:lvl1pPr algn="r" defTabSz="928827">
              <a:defRPr sz="1000" i="1">
                <a:latin typeface="Times New Roman" pitchFamily="18" charset="0"/>
              </a:defRPr>
            </a:lvl1pPr>
          </a:lstStyle>
          <a:p>
            <a:pPr>
              <a:defRPr/>
            </a:pPr>
            <a:fld id="{8E551F7D-F2EA-44ED-8DE8-7BEC7C1714EB}" type="slidenum">
              <a:rPr lang="en-US"/>
              <a:pPr>
                <a:defRPr/>
              </a:pPr>
              <a:t>‹#›</a:t>
            </a:fld>
            <a:endParaRPr lang="en-US"/>
          </a:p>
        </p:txBody>
      </p:sp>
    </p:spTree>
    <p:extLst>
      <p:ext uri="{BB962C8B-B14F-4D97-AF65-F5344CB8AC3E}">
        <p14:creationId xmlns:p14="http://schemas.microsoft.com/office/powerpoint/2010/main" val="1385216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6623" cy="465743"/>
          </a:xfrm>
          <a:prstGeom prst="rect">
            <a:avLst/>
          </a:prstGeom>
          <a:noFill/>
          <a:ln w="9525">
            <a:noFill/>
            <a:miter lim="800000"/>
            <a:headEnd/>
            <a:tailEnd/>
          </a:ln>
          <a:effectLst/>
        </p:spPr>
        <p:txBody>
          <a:bodyPr vert="horz" wrap="square" lIns="19333" tIns="0" rIns="19333" bIns="0" numCol="1" anchor="t" anchorCtr="0" compatLnSpc="1">
            <a:prstTxWarp prst="textNoShape">
              <a:avLst/>
            </a:prstTxWarp>
          </a:bodyPr>
          <a:lstStyle>
            <a:lvl1pPr defTabSz="928827">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73777" y="0"/>
            <a:ext cx="3036623" cy="465743"/>
          </a:xfrm>
          <a:prstGeom prst="rect">
            <a:avLst/>
          </a:prstGeom>
          <a:noFill/>
          <a:ln w="9525">
            <a:noFill/>
            <a:miter lim="800000"/>
            <a:headEnd/>
            <a:tailEnd/>
          </a:ln>
          <a:effectLst/>
        </p:spPr>
        <p:txBody>
          <a:bodyPr vert="horz" wrap="square" lIns="19333" tIns="0" rIns="19333" bIns="0" numCol="1" anchor="t" anchorCtr="0" compatLnSpc="1">
            <a:prstTxWarp prst="textNoShape">
              <a:avLst/>
            </a:prstTxWarp>
          </a:bodyPr>
          <a:lstStyle>
            <a:lvl1pPr algn="r" defTabSz="928827">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8830658"/>
            <a:ext cx="3036623" cy="465742"/>
          </a:xfrm>
          <a:prstGeom prst="rect">
            <a:avLst/>
          </a:prstGeom>
          <a:noFill/>
          <a:ln w="9525">
            <a:noFill/>
            <a:miter lim="800000"/>
            <a:headEnd/>
            <a:tailEnd/>
          </a:ln>
          <a:effectLst/>
        </p:spPr>
        <p:txBody>
          <a:bodyPr vert="horz" wrap="square" lIns="19333" tIns="0" rIns="19333" bIns="0" numCol="1" anchor="b" anchorCtr="0" compatLnSpc="1">
            <a:prstTxWarp prst="textNoShape">
              <a:avLst/>
            </a:prstTxWarp>
          </a:bodyPr>
          <a:lstStyle>
            <a:lvl1pPr defTabSz="928827">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73777" y="8830658"/>
            <a:ext cx="3036623" cy="465742"/>
          </a:xfrm>
          <a:prstGeom prst="rect">
            <a:avLst/>
          </a:prstGeom>
          <a:noFill/>
          <a:ln w="9525">
            <a:noFill/>
            <a:miter lim="800000"/>
            <a:headEnd/>
            <a:tailEnd/>
          </a:ln>
          <a:effectLst/>
        </p:spPr>
        <p:txBody>
          <a:bodyPr vert="horz" wrap="square" lIns="19333" tIns="0" rIns="19333" bIns="0" numCol="1" anchor="b" anchorCtr="0" compatLnSpc="1">
            <a:prstTxWarp prst="textNoShape">
              <a:avLst/>
            </a:prstTxWarp>
          </a:bodyPr>
          <a:lstStyle>
            <a:lvl1pPr algn="r" defTabSz="928827">
              <a:defRPr sz="1000" i="1">
                <a:latin typeface="Times New Roman" pitchFamily="18" charset="0"/>
              </a:defRPr>
            </a:lvl1pPr>
          </a:lstStyle>
          <a:p>
            <a:pPr>
              <a:defRPr/>
            </a:pPr>
            <a:fld id="{A56C0865-1E04-4EDC-8E8D-E93BEE8F9F18}" type="slidenum">
              <a:rPr lang="en-US"/>
              <a:pPr>
                <a:defRPr/>
              </a:pPr>
              <a:t>‹#›</a:t>
            </a:fld>
            <a:endParaRPr lang="en-US"/>
          </a:p>
        </p:txBody>
      </p:sp>
      <p:sp>
        <p:nvSpPr>
          <p:cNvPr id="2054" name="Rectangle 6"/>
          <p:cNvSpPr>
            <a:spLocks noGrp="1" noChangeArrowheads="1"/>
          </p:cNvSpPr>
          <p:nvPr>
            <p:ph type="body" sz="quarter" idx="3"/>
          </p:nvPr>
        </p:nvSpPr>
        <p:spPr bwMode="auto">
          <a:xfrm>
            <a:off x="935634" y="4416098"/>
            <a:ext cx="5139134" cy="4185531"/>
          </a:xfrm>
          <a:prstGeom prst="rect">
            <a:avLst/>
          </a:prstGeom>
          <a:noFill/>
          <a:ln w="9525">
            <a:noFill/>
            <a:miter lim="800000"/>
            <a:headEnd/>
            <a:tailEnd/>
          </a:ln>
          <a:effectLst/>
        </p:spPr>
        <p:txBody>
          <a:bodyPr vert="horz" wrap="square" lIns="91837" tIns="45114" rIns="91837" bIns="451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1" name="Rectangle 7"/>
          <p:cNvSpPr>
            <a:spLocks noGrp="1" noRot="1" noChangeAspect="1" noChangeArrowheads="1" noTextEdit="1"/>
          </p:cNvSpPr>
          <p:nvPr>
            <p:ph type="sldImg" idx="2"/>
          </p:nvPr>
        </p:nvSpPr>
        <p:spPr bwMode="auto">
          <a:xfrm>
            <a:off x="1195388" y="703263"/>
            <a:ext cx="4629150" cy="347345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504519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a:t>
            </a:fld>
            <a:endParaRPr lang="en-GB" altLang="en-US"/>
          </a:p>
        </p:txBody>
      </p:sp>
    </p:spTree>
    <p:extLst>
      <p:ext uri="{BB962C8B-B14F-4D97-AF65-F5344CB8AC3E}">
        <p14:creationId xmlns:p14="http://schemas.microsoft.com/office/powerpoint/2010/main" val="16574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3</a:t>
            </a:fld>
            <a:endParaRPr lang="en-US"/>
          </a:p>
        </p:txBody>
      </p:sp>
    </p:spTree>
    <p:extLst>
      <p:ext uri="{BB962C8B-B14F-4D97-AF65-F5344CB8AC3E}">
        <p14:creationId xmlns:p14="http://schemas.microsoft.com/office/powerpoint/2010/main" val="92173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accent1">
                    <a:lumMod val="50000"/>
                  </a:schemeClr>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024"/>
          <p:cNvSpPr>
            <a:spLocks noGrp="1" noChangeArrowheads="1"/>
          </p:cNvSpPr>
          <p:nvPr>
            <p:ph type="sldNum" sz="quarter" idx="10"/>
          </p:nvPr>
        </p:nvSpPr>
        <p:spPr>
          <a:ln/>
        </p:spPr>
        <p:txBody>
          <a:bodyPr/>
          <a:lstStyle>
            <a:lvl1pPr>
              <a:defRPr/>
            </a:lvl1pPr>
          </a:lstStyle>
          <a:p>
            <a:pPr>
              <a:defRPr/>
            </a:pPr>
            <a:fld id="{FFBB864C-4639-42CF-911A-944AAD9827B8}" type="slidenum">
              <a:rPr lang="en-US"/>
              <a:pPr>
                <a:defRPr/>
              </a:pPr>
              <a:t>‹#›</a:t>
            </a:fld>
            <a:endParaRPr lang="en-US"/>
          </a:p>
        </p:txBody>
      </p:sp>
      <p:pic>
        <p:nvPicPr>
          <p:cNvPr id="7" name="Picture 13" descr="Banner0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76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Rectangle 2024"/>
          <p:cNvSpPr>
            <a:spLocks noGrp="1" noChangeArrowheads="1"/>
          </p:cNvSpPr>
          <p:nvPr>
            <p:ph type="sldNum" sz="quarter" idx="10"/>
          </p:nvPr>
        </p:nvSpPr>
        <p:spPr>
          <a:ln/>
        </p:spPr>
        <p:txBody>
          <a:bodyPr/>
          <a:lstStyle>
            <a:lvl1pPr>
              <a:defRPr/>
            </a:lvl1pPr>
          </a:lstStyle>
          <a:p>
            <a:pPr>
              <a:defRPr/>
            </a:pPr>
            <a:fld id="{0CFA0816-E517-4603-9EC7-F200D9EC5C6E}" type="slidenum">
              <a:rPr lang="en-US"/>
              <a:pPr>
                <a:defRPr/>
              </a:pPr>
              <a:t>‹#›</a:t>
            </a:fld>
            <a:endParaRPr lang="en-US"/>
          </a:p>
        </p:txBody>
      </p:sp>
      <p:sp>
        <p:nvSpPr>
          <p:cNvPr id="4" name="Content Placeholder 2"/>
          <p:cNvSpPr>
            <a:spLocks noGrp="1"/>
          </p:cNvSpPr>
          <p:nvPr>
            <p:ph sz="half" idx="1"/>
          </p:nvPr>
        </p:nvSpPr>
        <p:spPr>
          <a:xfrm>
            <a:off x="457200" y="990600"/>
            <a:ext cx="8299240" cy="5135563"/>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lgn="l">
              <a:defRPr>
                <a:solidFill>
                  <a:schemeClr val="accent1">
                    <a:lumMod val="50000"/>
                  </a:schemeClr>
                </a:solidFill>
              </a:defRPr>
            </a:lvl1pPr>
          </a:lstStyle>
          <a:p>
            <a:r>
              <a:rPr lang="en-US"/>
              <a:t>Click to edit Master title style</a:t>
            </a:r>
          </a:p>
        </p:txBody>
      </p:sp>
      <p:sp>
        <p:nvSpPr>
          <p:cNvPr id="3" name="SmartArt Placeholder 2"/>
          <p:cNvSpPr>
            <a:spLocks noGrp="1"/>
          </p:cNvSpPr>
          <p:nvPr>
            <p:ph type="dgm" idx="1"/>
          </p:nvPr>
        </p:nvSpPr>
        <p:spPr>
          <a:xfrm>
            <a:off x="457200" y="990600"/>
            <a:ext cx="8229600" cy="5135563"/>
          </a:xfrm>
          <a:prstGeom prst="rect">
            <a:avLst/>
          </a:prstGeom>
        </p:spPr>
        <p:txBody>
          <a:bodyPr/>
          <a:lstStyle/>
          <a:p>
            <a:pPr lvl="0"/>
            <a:r>
              <a:rPr lang="en-US" noProof="0"/>
              <a:t>Click icon to add SmartArt graphic</a:t>
            </a:r>
          </a:p>
        </p:txBody>
      </p:sp>
      <p:sp>
        <p:nvSpPr>
          <p:cNvPr id="4" name="Rectangle 2024"/>
          <p:cNvSpPr>
            <a:spLocks noGrp="1" noChangeArrowheads="1"/>
          </p:cNvSpPr>
          <p:nvPr>
            <p:ph type="sldNum" sz="quarter" idx="10"/>
          </p:nvPr>
        </p:nvSpPr>
        <p:spPr>
          <a:ln/>
        </p:spPr>
        <p:txBody>
          <a:bodyPr/>
          <a:lstStyle>
            <a:lvl1pPr>
              <a:defRPr/>
            </a:lvl1pPr>
          </a:lstStyle>
          <a:p>
            <a:pPr>
              <a:defRPr/>
            </a:pPr>
            <a:fld id="{4FF64C56-870E-4EE0-AB78-6714989EBDA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lgn="l">
              <a:defRPr>
                <a:solidFill>
                  <a:schemeClr val="accent1">
                    <a:lumMod val="50000"/>
                  </a:schemeClr>
                </a:solidFill>
              </a:defRPr>
            </a:lvl1pPr>
          </a:lstStyle>
          <a:p>
            <a:r>
              <a:rPr lang="en-US"/>
              <a:t>Click to edit Master title style</a:t>
            </a:r>
          </a:p>
        </p:txBody>
      </p:sp>
      <p:sp>
        <p:nvSpPr>
          <p:cNvPr id="3" name="Table Placeholder 2"/>
          <p:cNvSpPr>
            <a:spLocks noGrp="1"/>
          </p:cNvSpPr>
          <p:nvPr>
            <p:ph type="tbl" idx="1"/>
          </p:nvPr>
        </p:nvSpPr>
        <p:spPr>
          <a:xfrm>
            <a:off x="457200" y="914400"/>
            <a:ext cx="8229600" cy="5211763"/>
          </a:xfrm>
          <a:prstGeom prst="rect">
            <a:avLst/>
          </a:prstGeom>
        </p:spPr>
        <p:txBody>
          <a:bodyPr/>
          <a:lstStyle/>
          <a:p>
            <a:pPr lvl="0"/>
            <a:r>
              <a:rPr lang="en-US" noProof="0"/>
              <a:t>Click icon to add table</a:t>
            </a:r>
          </a:p>
        </p:txBody>
      </p:sp>
      <p:sp>
        <p:nvSpPr>
          <p:cNvPr id="4" name="Rectangle 2024"/>
          <p:cNvSpPr>
            <a:spLocks noGrp="1" noChangeArrowheads="1"/>
          </p:cNvSpPr>
          <p:nvPr>
            <p:ph type="sldNum" sz="quarter" idx="10"/>
          </p:nvPr>
        </p:nvSpPr>
        <p:spPr>
          <a:ln/>
        </p:spPr>
        <p:txBody>
          <a:bodyPr/>
          <a:lstStyle>
            <a:lvl1pPr>
              <a:defRPr/>
            </a:lvl1pPr>
          </a:lstStyle>
          <a:p>
            <a:pPr>
              <a:defRPr/>
            </a:pPr>
            <a:fld id="{815AC460-B79F-486A-9B66-D78439992F4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lgn="l">
              <a:defRPr>
                <a:solidFill>
                  <a:schemeClr val="accent1">
                    <a:lumMod val="50000"/>
                  </a:schemeClr>
                </a:solidFill>
              </a:defRPr>
            </a:lvl1pPr>
          </a:lstStyle>
          <a:p>
            <a:r>
              <a:rPr lang="en-US"/>
              <a:t>Click to edit Master title style</a:t>
            </a:r>
          </a:p>
        </p:txBody>
      </p:sp>
      <p:sp>
        <p:nvSpPr>
          <p:cNvPr id="3" name="Content Placeholder 2"/>
          <p:cNvSpPr>
            <a:spLocks noGrp="1"/>
          </p:cNvSpPr>
          <p:nvPr>
            <p:ph idx="1"/>
          </p:nvPr>
        </p:nvSpPr>
        <p:spPr>
          <a:xfrm>
            <a:off x="457200" y="990600"/>
            <a:ext cx="8229600" cy="5135563"/>
          </a:xfrm>
          <a:prstGeom prst="rect">
            <a:avLst/>
          </a:prstGeom>
        </p:spPr>
        <p:txBody>
          <a:bodyPr/>
          <a:lstStyle>
            <a:lvl1pPr marL="346075" indent="-346075">
              <a:lnSpc>
                <a:spcPct val="100000"/>
              </a:lnSpc>
              <a:spcBef>
                <a:spcPts val="0"/>
              </a:spcBef>
              <a:buFont typeface="Wingdings" pitchFamily="2" charset="2"/>
              <a:buChar char=""/>
              <a:defRPr sz="2400" b="0"/>
            </a:lvl1pPr>
            <a:lvl2pPr marL="684213" indent="-336550">
              <a:lnSpc>
                <a:spcPct val="100000"/>
              </a:lnSpc>
              <a:spcBef>
                <a:spcPts val="0"/>
              </a:spcBef>
              <a:buSzPct val="80000"/>
              <a:buFont typeface="Wingdings" panose="05000000000000000000" pitchFamily="2" charset="2"/>
              <a:buChar char=""/>
              <a:defRPr sz="2200" b="0"/>
            </a:lvl2pPr>
            <a:lvl3pPr marL="914400" indent="-231775">
              <a:lnSpc>
                <a:spcPct val="100000"/>
              </a:lnSpc>
              <a:spcBef>
                <a:spcPts val="0"/>
              </a:spcBef>
              <a:buSzPct val="100000"/>
              <a:buFont typeface="Wingdings 2" panose="05020102010507070707" pitchFamily="18" charset="2"/>
              <a:buChar char="ö"/>
              <a:defRPr sz="2000" b="0"/>
            </a:lvl3pPr>
            <a:lvl4pPr marL="1260475" indent="-231775">
              <a:lnSpc>
                <a:spcPct val="100000"/>
              </a:lnSpc>
              <a:spcBef>
                <a:spcPts val="0"/>
              </a:spcBef>
              <a:buSzPct val="80000"/>
              <a:buFont typeface="Wingdings" panose="05000000000000000000" pitchFamily="2" charset="2"/>
              <a:buChar char="t"/>
              <a:defRPr sz="1800" b="0"/>
            </a:lvl4pPr>
            <a:lvl5pPr marL="1597025" indent="-220663">
              <a:lnSpc>
                <a:spcPct val="100000"/>
              </a:lnSpc>
              <a:spcBef>
                <a:spcPts val="0"/>
              </a:spcBef>
              <a:buFont typeface="Wingdings 2" panose="05020102010507070707" pitchFamily="18" charset="2"/>
              <a:buChar char="ç"/>
              <a:defRPr sz="16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2024"/>
          <p:cNvSpPr>
            <a:spLocks noGrp="1" noChangeArrowheads="1"/>
          </p:cNvSpPr>
          <p:nvPr>
            <p:ph type="sldNum" sz="quarter" idx="10"/>
          </p:nvPr>
        </p:nvSpPr>
        <p:spPr>
          <a:ln/>
        </p:spPr>
        <p:txBody>
          <a:bodyPr/>
          <a:lstStyle>
            <a:lvl1pPr>
              <a:defRPr/>
            </a:lvl1pPr>
          </a:lstStyle>
          <a:p>
            <a:pPr>
              <a:defRPr/>
            </a:pPr>
            <a:fld id="{C6DE6701-7125-43E0-8268-7390181182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a:prstGeom prst="rect">
            <a:avLst/>
          </a:prstGeom>
        </p:spPr>
        <p:txBody>
          <a:bodyPr/>
          <a:lstStyle>
            <a:lvl1pPr marL="0" indent="0">
              <a:buNone/>
              <a:defRPr lang="en-US" sz="4000" dirty="0" smtClean="0">
                <a:solidFill>
                  <a:schemeClr val="accent1">
                    <a:lumMod val="50000"/>
                  </a:schemeClr>
                </a:solidFill>
                <a:latin typeface="+mj-lt"/>
                <a:ea typeface="+mj-ea"/>
                <a:cs typeface="+mj-cs"/>
              </a:defRPr>
            </a:lvl1pPr>
          </a:lstStyle>
          <a:p>
            <a:pPr lvl="0" algn="ctr">
              <a:lnSpc>
                <a:spcPct val="90000"/>
              </a:lnSpc>
              <a:spcBef>
                <a:spcPct val="0"/>
              </a:spcBef>
              <a:spcAft>
                <a:spcPct val="0"/>
              </a:spcAft>
            </a:pPr>
            <a:r>
              <a:rPr lang="en-US"/>
              <a:t>Click to edit Master text styles</a:t>
            </a:r>
          </a:p>
        </p:txBody>
      </p:sp>
      <p:sp>
        <p:nvSpPr>
          <p:cNvPr id="4" name="Rectangle 2024"/>
          <p:cNvSpPr>
            <a:spLocks noGrp="1" noChangeArrowheads="1"/>
          </p:cNvSpPr>
          <p:nvPr>
            <p:ph type="sldNum" sz="quarter" idx="10"/>
          </p:nvPr>
        </p:nvSpPr>
        <p:spPr>
          <a:ln/>
        </p:spPr>
        <p:txBody>
          <a:bodyPr/>
          <a:lstStyle>
            <a:lvl1pPr>
              <a:defRPr/>
            </a:lvl1pPr>
          </a:lstStyle>
          <a:p>
            <a:pPr>
              <a:defRPr/>
            </a:pPr>
            <a:fld id="{7EC8AFD7-58B7-4D4F-84B0-658BD2B813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lgn="l">
              <a:defRPr>
                <a:solidFill>
                  <a:schemeClr val="accent1">
                    <a:lumMod val="50000"/>
                  </a:schemeClr>
                </a:solidFill>
              </a:defRPr>
            </a:lvl1pPr>
          </a:lstStyle>
          <a:p>
            <a:r>
              <a:rPr lang="en-US"/>
              <a:t>Click to edit Master title style</a:t>
            </a:r>
          </a:p>
        </p:txBody>
      </p:sp>
      <p:sp>
        <p:nvSpPr>
          <p:cNvPr id="3" name="Content Placeholder 2"/>
          <p:cNvSpPr>
            <a:spLocks noGrp="1"/>
          </p:cNvSpPr>
          <p:nvPr>
            <p:ph sz="half" idx="1"/>
          </p:nvPr>
        </p:nvSpPr>
        <p:spPr>
          <a:xfrm>
            <a:off x="457200" y="990600"/>
            <a:ext cx="4038600" cy="5135563"/>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90600"/>
            <a:ext cx="4038600" cy="5135563"/>
          </a:xfrm>
          <a:prstGeom prst="rect">
            <a:avLst/>
          </a:prstGeom>
        </p:spPr>
        <p:txBody>
          <a:bodyPr/>
          <a:lstStyle>
            <a:lvl1pPr marL="230188" marR="0" indent="-230188" algn="l" defTabSz="914400" rtl="0" eaLnBrk="1" fontAlgn="base" latinLnBrk="0" hangingPunct="1">
              <a:lnSpc>
                <a:spcPct val="80000"/>
              </a:lnSpc>
              <a:spcBef>
                <a:spcPct val="10000"/>
              </a:spcBef>
              <a:spcAft>
                <a:spcPct val="10000"/>
              </a:spcAft>
              <a:buClrTx/>
              <a:buSzPct val="125000"/>
              <a:buFont typeface="Wingdings" panose="05000000000000000000" pitchFamily="2" charset="2"/>
              <a:buChar char="ª"/>
              <a:tabLst/>
              <a:defRPr lang="en-US" sz="2400" b="0" noProof="0" dirty="0" smtClean="0">
                <a:solidFill>
                  <a:schemeClr val="tx1"/>
                </a:solidFill>
                <a:latin typeface="+mn-lt"/>
                <a:ea typeface="+mn-ea"/>
                <a:cs typeface="+mn-cs"/>
              </a:defRPr>
            </a:lvl1pPr>
            <a:lvl2pPr marL="568325" marR="0" indent="-222250" algn="l" defTabSz="914400" rtl="0" eaLnBrk="1" fontAlgn="base" latinLnBrk="0" hangingPunct="1">
              <a:lnSpc>
                <a:spcPct val="80000"/>
              </a:lnSpc>
              <a:spcBef>
                <a:spcPct val="10000"/>
              </a:spcBef>
              <a:spcAft>
                <a:spcPct val="10000"/>
              </a:spcAft>
              <a:buClrTx/>
              <a:buSzPct val="80000"/>
              <a:buFont typeface="Wingdings" panose="05000000000000000000" pitchFamily="2" charset="2"/>
              <a:buChar char="u"/>
              <a:tabLst/>
              <a:defRPr lang="en-US" sz="2200" b="0" noProof="0" dirty="0" smtClean="0">
                <a:solidFill>
                  <a:schemeClr val="tx1"/>
                </a:solidFill>
                <a:latin typeface="+mn-lt"/>
                <a:ea typeface="+mn-ea"/>
                <a:cs typeface="+mn-cs"/>
              </a:defRPr>
            </a:lvl2pPr>
            <a:lvl3pPr marL="914400" marR="0" indent="-231775" algn="l" defTabSz="914400" rtl="0" eaLnBrk="1" fontAlgn="base" latinLnBrk="0" hangingPunct="1">
              <a:lnSpc>
                <a:spcPct val="80000"/>
              </a:lnSpc>
              <a:spcBef>
                <a:spcPct val="10000"/>
              </a:spcBef>
              <a:spcAft>
                <a:spcPct val="10000"/>
              </a:spcAft>
              <a:buClrTx/>
              <a:buSzPct val="100000"/>
              <a:buFont typeface="Wingdings 2" panose="05020102010507070707" pitchFamily="18" charset="2"/>
              <a:buChar char="ö"/>
              <a:tabLst/>
              <a:defRPr lang="en-US" sz="2000" b="0" noProof="0" dirty="0" smtClean="0">
                <a:solidFill>
                  <a:schemeClr val="tx1"/>
                </a:solidFill>
                <a:latin typeface="+mn-lt"/>
                <a:ea typeface="+mn-ea"/>
                <a:cs typeface="+mn-cs"/>
              </a:defRPr>
            </a:lvl3pPr>
            <a:lvl4pPr marL="1260475" marR="0" indent="-231775" algn="l" defTabSz="914400" rtl="0" eaLnBrk="1" fontAlgn="base" latinLnBrk="0" hangingPunct="1">
              <a:lnSpc>
                <a:spcPct val="80000"/>
              </a:lnSpc>
              <a:spcBef>
                <a:spcPct val="10000"/>
              </a:spcBef>
              <a:spcAft>
                <a:spcPct val="10000"/>
              </a:spcAft>
              <a:buClrTx/>
              <a:buSzPct val="100000"/>
              <a:buFont typeface="Wingdings" panose="05000000000000000000" pitchFamily="2" charset="2"/>
              <a:buChar char="t"/>
              <a:tabLst/>
              <a:defRPr lang="en-US" sz="1800" b="0" noProof="0" dirty="0" smtClean="0">
                <a:solidFill>
                  <a:schemeClr val="tx1"/>
                </a:solidFill>
                <a:latin typeface="+mn-lt"/>
                <a:ea typeface="+mn-ea"/>
                <a:cs typeface="+mn-cs"/>
              </a:defRPr>
            </a:lvl4pPr>
            <a:lvl5pPr marL="1597025" marR="0" indent="-220663" algn="l" defTabSz="914400" rtl="0" eaLnBrk="1" fontAlgn="base" latinLnBrk="0" hangingPunct="1">
              <a:lnSpc>
                <a:spcPct val="80000"/>
              </a:lnSpc>
              <a:spcBef>
                <a:spcPct val="10000"/>
              </a:spcBef>
              <a:spcAft>
                <a:spcPct val="10000"/>
              </a:spcAft>
              <a:buClrTx/>
              <a:buSzPct val="125000"/>
              <a:buFont typeface="Wingdings 2" panose="05020102010507070707" pitchFamily="18" charset="2"/>
              <a:buChar char="ç"/>
              <a:tabLst/>
              <a:defRPr lang="en-US" sz="1600" b="0" noProof="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024"/>
          <p:cNvSpPr>
            <a:spLocks noGrp="1" noChangeArrowheads="1"/>
          </p:cNvSpPr>
          <p:nvPr>
            <p:ph type="sldNum" sz="quarter" idx="10"/>
          </p:nvPr>
        </p:nvSpPr>
        <p:spPr>
          <a:ln/>
        </p:spPr>
        <p:txBody>
          <a:bodyPr/>
          <a:lstStyle>
            <a:lvl1pPr>
              <a:defRPr/>
            </a:lvl1pPr>
          </a:lstStyle>
          <a:p>
            <a:pPr>
              <a:defRPr/>
            </a:pPr>
            <a:fld id="{D4E576D9-0004-4B5A-A8BD-A069E646B4B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lgn="l">
              <a:defRPr>
                <a:solidFill>
                  <a:schemeClr val="accent1">
                    <a:lumMod val="50000"/>
                  </a:schemeClr>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Rectangle 2024"/>
          <p:cNvSpPr>
            <a:spLocks noGrp="1" noChangeArrowheads="1"/>
          </p:cNvSpPr>
          <p:nvPr>
            <p:ph type="sldNum" sz="quarter" idx="10"/>
          </p:nvPr>
        </p:nvSpPr>
        <p:spPr>
          <a:ln/>
        </p:spPr>
        <p:txBody>
          <a:bodyPr/>
          <a:lstStyle>
            <a:lvl1pPr>
              <a:defRPr/>
            </a:lvl1pPr>
          </a:lstStyle>
          <a:p>
            <a:pPr>
              <a:defRPr/>
            </a:pPr>
            <a:fld id="{ACE373CD-B7F0-4829-852E-34755187BF56}" type="slidenum">
              <a:rPr lang="en-US"/>
              <a:pPr>
                <a:defRPr/>
              </a:pPr>
              <a:t>‹#›</a:t>
            </a:fld>
            <a:endParaRPr lang="en-US"/>
          </a:p>
        </p:txBody>
      </p:sp>
      <p:sp>
        <p:nvSpPr>
          <p:cNvPr id="8" name="Content Placeholder 2"/>
          <p:cNvSpPr>
            <a:spLocks noGrp="1"/>
          </p:cNvSpPr>
          <p:nvPr>
            <p:ph sz="half" idx="11"/>
          </p:nvPr>
        </p:nvSpPr>
        <p:spPr>
          <a:xfrm>
            <a:off x="457200" y="2216360"/>
            <a:ext cx="4038600" cy="3909803"/>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2"/>
          </p:nvPr>
        </p:nvSpPr>
        <p:spPr>
          <a:xfrm>
            <a:off x="4647695" y="2216360"/>
            <a:ext cx="4038600" cy="3915858"/>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lgn="l">
              <a:defRPr>
                <a:solidFill>
                  <a:schemeClr val="accent1">
                    <a:lumMod val="50000"/>
                  </a:schemeClr>
                </a:solidFill>
              </a:defRPr>
            </a:lvl1pPr>
          </a:lstStyle>
          <a:p>
            <a:r>
              <a:rPr lang="en-US"/>
              <a:t>Click to edit Master title style</a:t>
            </a:r>
          </a:p>
        </p:txBody>
      </p:sp>
      <p:sp>
        <p:nvSpPr>
          <p:cNvPr id="3" name="Rectangle 2024"/>
          <p:cNvSpPr>
            <a:spLocks noGrp="1" noChangeArrowheads="1"/>
          </p:cNvSpPr>
          <p:nvPr>
            <p:ph type="sldNum" sz="quarter" idx="10"/>
          </p:nvPr>
        </p:nvSpPr>
        <p:spPr>
          <a:ln/>
        </p:spPr>
        <p:txBody>
          <a:bodyPr/>
          <a:lstStyle>
            <a:lvl1pPr>
              <a:defRPr/>
            </a:lvl1pPr>
          </a:lstStyle>
          <a:p>
            <a:pPr>
              <a:defRPr/>
            </a:pPr>
            <a:fld id="{C246DBB5-1FC3-4A7F-A21A-11B4D61A50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4"/>
          <p:cNvSpPr>
            <a:spLocks noGrp="1" noChangeArrowheads="1"/>
          </p:cNvSpPr>
          <p:nvPr>
            <p:ph type="sldNum" sz="quarter" idx="10"/>
          </p:nvPr>
        </p:nvSpPr>
        <p:spPr>
          <a:ln/>
        </p:spPr>
        <p:txBody>
          <a:bodyPr/>
          <a:lstStyle>
            <a:lvl1pPr>
              <a:defRPr/>
            </a:lvl1pPr>
          </a:lstStyle>
          <a:p>
            <a:pPr>
              <a:defRPr/>
            </a:pPr>
            <a:fld id="{59CC76ED-7C72-4A30-9F26-0B1FC0B42FF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24"/>
          <p:cNvSpPr>
            <a:spLocks noGrp="1" noChangeArrowheads="1"/>
          </p:cNvSpPr>
          <p:nvPr>
            <p:ph type="sldNum" sz="quarter" idx="10"/>
          </p:nvPr>
        </p:nvSpPr>
        <p:spPr>
          <a:ln/>
        </p:spPr>
        <p:txBody>
          <a:bodyPr/>
          <a:lstStyle>
            <a:lvl1pPr>
              <a:defRPr/>
            </a:lvl1pPr>
          </a:lstStyle>
          <a:p>
            <a:pPr>
              <a:defRPr/>
            </a:pPr>
            <a:fld id="{C43AD80D-2630-472C-93E3-0344B44A6761}" type="slidenum">
              <a:rPr lang="en-US"/>
              <a:pPr>
                <a:defRPr/>
              </a:pPr>
              <a:t>‹#›</a:t>
            </a:fld>
            <a:endParaRPr lang="en-US"/>
          </a:p>
        </p:txBody>
      </p:sp>
      <p:sp>
        <p:nvSpPr>
          <p:cNvPr id="6" name="Content Placeholder 2"/>
          <p:cNvSpPr>
            <a:spLocks noGrp="1"/>
          </p:cNvSpPr>
          <p:nvPr>
            <p:ph sz="half" idx="1"/>
          </p:nvPr>
        </p:nvSpPr>
        <p:spPr>
          <a:xfrm>
            <a:off x="3578877" y="990600"/>
            <a:ext cx="5180086" cy="5135563"/>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24"/>
          <p:cNvSpPr>
            <a:spLocks noGrp="1" noChangeArrowheads="1"/>
          </p:cNvSpPr>
          <p:nvPr>
            <p:ph type="sldNum" sz="quarter" idx="10"/>
          </p:nvPr>
        </p:nvSpPr>
        <p:spPr>
          <a:ln/>
        </p:spPr>
        <p:txBody>
          <a:bodyPr/>
          <a:lstStyle>
            <a:lvl1pPr>
              <a:defRPr/>
            </a:lvl1pPr>
          </a:lstStyle>
          <a:p>
            <a:pPr>
              <a:defRPr/>
            </a:pPr>
            <a:fld id="{74FAA9AD-347D-421A-BAF4-BB0A9EA8B2F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429" name="Line 829"/>
          <p:cNvSpPr>
            <a:spLocks noChangeShapeType="1"/>
          </p:cNvSpPr>
          <p:nvPr/>
        </p:nvSpPr>
        <p:spPr bwMode="auto">
          <a:xfrm>
            <a:off x="487363" y="838200"/>
            <a:ext cx="8243887" cy="0"/>
          </a:xfrm>
          <a:prstGeom prst="line">
            <a:avLst/>
          </a:prstGeom>
          <a:noFill/>
          <a:ln w="1651">
            <a:solidFill>
              <a:srgbClr val="333399"/>
            </a:solidFill>
            <a:round/>
            <a:headEnd/>
            <a:tailEnd/>
          </a:ln>
        </p:spPr>
        <p:txBody>
          <a:bodyPr/>
          <a:lstStyle/>
          <a:p>
            <a:pPr>
              <a:defRPr/>
            </a:pPr>
            <a:endParaRPr lang="en-US"/>
          </a:p>
        </p:txBody>
      </p:sp>
      <p:sp>
        <p:nvSpPr>
          <p:cNvPr id="540648" name="Rectangle 2024"/>
          <p:cNvSpPr>
            <a:spLocks noGrp="1" noChangeArrowheads="1"/>
          </p:cNvSpPr>
          <p:nvPr>
            <p:ph type="sldNum" sz="quarter" idx="4"/>
          </p:nvPr>
        </p:nvSpPr>
        <p:spPr bwMode="auto">
          <a:xfrm>
            <a:off x="6781800" y="6473825"/>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1531F4F6-67AC-4E70-9FDD-B4038FE54F88}" type="slidenum">
              <a:rPr lang="en-US"/>
              <a:pPr>
                <a:defRPr/>
              </a:pPr>
              <a:t>‹#›</a:t>
            </a:fld>
            <a:endParaRPr lang="en-US"/>
          </a:p>
        </p:txBody>
      </p:sp>
      <p:sp>
        <p:nvSpPr>
          <p:cNvPr id="5" name="AutoShape 7"/>
          <p:cNvSpPr>
            <a:spLocks noChangeArrowheads="1"/>
          </p:cNvSpPr>
          <p:nvPr/>
        </p:nvSpPr>
        <p:spPr bwMode="auto">
          <a:xfrm>
            <a:off x="166688" y="580230"/>
            <a:ext cx="644525" cy="517525"/>
          </a:xfrm>
          <a:prstGeom prst="star4">
            <a:avLst>
              <a:gd name="adj" fmla="val 10648"/>
            </a:avLst>
          </a:prstGeom>
          <a:solidFill>
            <a:srgbClr val="000066"/>
          </a:solidFill>
          <a:ln w="9525">
            <a:noFill/>
            <a:miter lim="800000"/>
            <a:headEnd/>
            <a:tailEnd/>
          </a:ln>
          <a:effectLst>
            <a:outerShdw dist="35921" dir="2700000" algn="ctr" rotWithShape="0">
              <a:schemeClr val="tx1">
                <a:alpha val="50000"/>
              </a:schemeClr>
            </a:outerShdw>
          </a:effectLst>
        </p:spPr>
        <p:txBody>
          <a:bodyPr wrap="none" lIns="45720" rIns="45720" anchor="ct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Lst>
  <p:hf hdr="0" ftr="0"/>
  <p:txStyles>
    <p:titleStyle>
      <a:lvl1pPr algn="ctr" rtl="0" eaLnBrk="1" fontAlgn="base" hangingPunct="1">
        <a:lnSpc>
          <a:spcPct val="90000"/>
        </a:lnSpc>
        <a:spcBef>
          <a:spcPct val="0"/>
        </a:spcBef>
        <a:spcAft>
          <a:spcPct val="0"/>
        </a:spcAft>
        <a:defRPr sz="2500" b="1">
          <a:solidFill>
            <a:schemeClr val="hlink"/>
          </a:solidFill>
          <a:latin typeface="+mj-lt"/>
          <a:ea typeface="+mj-ea"/>
          <a:cs typeface="+mj-cs"/>
        </a:defRPr>
      </a:lvl1pPr>
      <a:lvl2pPr algn="ctr" rtl="0" eaLnBrk="1" fontAlgn="base" hangingPunct="1">
        <a:lnSpc>
          <a:spcPct val="90000"/>
        </a:lnSpc>
        <a:spcBef>
          <a:spcPct val="0"/>
        </a:spcBef>
        <a:spcAft>
          <a:spcPct val="0"/>
        </a:spcAft>
        <a:defRPr sz="2500" b="1">
          <a:solidFill>
            <a:schemeClr val="hlink"/>
          </a:solidFill>
          <a:latin typeface="Arial" charset="0"/>
        </a:defRPr>
      </a:lvl2pPr>
      <a:lvl3pPr algn="ctr" rtl="0" eaLnBrk="1" fontAlgn="base" hangingPunct="1">
        <a:lnSpc>
          <a:spcPct val="90000"/>
        </a:lnSpc>
        <a:spcBef>
          <a:spcPct val="0"/>
        </a:spcBef>
        <a:spcAft>
          <a:spcPct val="0"/>
        </a:spcAft>
        <a:defRPr sz="2500" b="1">
          <a:solidFill>
            <a:schemeClr val="hlink"/>
          </a:solidFill>
          <a:latin typeface="Arial" charset="0"/>
        </a:defRPr>
      </a:lvl3pPr>
      <a:lvl4pPr algn="ctr" rtl="0" eaLnBrk="1" fontAlgn="base" hangingPunct="1">
        <a:lnSpc>
          <a:spcPct val="90000"/>
        </a:lnSpc>
        <a:spcBef>
          <a:spcPct val="0"/>
        </a:spcBef>
        <a:spcAft>
          <a:spcPct val="0"/>
        </a:spcAft>
        <a:defRPr sz="2500" b="1">
          <a:solidFill>
            <a:schemeClr val="hlink"/>
          </a:solidFill>
          <a:latin typeface="Arial" charset="0"/>
        </a:defRPr>
      </a:lvl4pPr>
      <a:lvl5pPr algn="ctr" rtl="0" eaLnBrk="1" fontAlgn="base" hangingPunct="1">
        <a:lnSpc>
          <a:spcPct val="90000"/>
        </a:lnSpc>
        <a:spcBef>
          <a:spcPct val="0"/>
        </a:spcBef>
        <a:spcAft>
          <a:spcPct val="0"/>
        </a:spcAft>
        <a:defRPr sz="2500" b="1">
          <a:solidFill>
            <a:schemeClr val="hlink"/>
          </a:solidFill>
          <a:latin typeface="Arial" charset="0"/>
        </a:defRPr>
      </a:lvl5pPr>
      <a:lvl6pPr marL="457200" algn="ctr" rtl="0" eaLnBrk="1" fontAlgn="base" hangingPunct="1">
        <a:lnSpc>
          <a:spcPct val="90000"/>
        </a:lnSpc>
        <a:spcBef>
          <a:spcPct val="0"/>
        </a:spcBef>
        <a:spcAft>
          <a:spcPct val="0"/>
        </a:spcAft>
        <a:defRPr sz="2500" b="1">
          <a:solidFill>
            <a:schemeClr val="hlink"/>
          </a:solidFill>
          <a:latin typeface="Arial" charset="0"/>
        </a:defRPr>
      </a:lvl6pPr>
      <a:lvl7pPr marL="914400" algn="ctr" rtl="0" eaLnBrk="1" fontAlgn="base" hangingPunct="1">
        <a:lnSpc>
          <a:spcPct val="90000"/>
        </a:lnSpc>
        <a:spcBef>
          <a:spcPct val="0"/>
        </a:spcBef>
        <a:spcAft>
          <a:spcPct val="0"/>
        </a:spcAft>
        <a:defRPr sz="2500" b="1">
          <a:solidFill>
            <a:schemeClr val="hlink"/>
          </a:solidFill>
          <a:latin typeface="Arial" charset="0"/>
        </a:defRPr>
      </a:lvl7pPr>
      <a:lvl8pPr marL="1371600" algn="ctr" rtl="0" eaLnBrk="1" fontAlgn="base" hangingPunct="1">
        <a:lnSpc>
          <a:spcPct val="90000"/>
        </a:lnSpc>
        <a:spcBef>
          <a:spcPct val="0"/>
        </a:spcBef>
        <a:spcAft>
          <a:spcPct val="0"/>
        </a:spcAft>
        <a:defRPr sz="2500" b="1">
          <a:solidFill>
            <a:schemeClr val="hlink"/>
          </a:solidFill>
          <a:latin typeface="Arial" charset="0"/>
        </a:defRPr>
      </a:lvl8pPr>
      <a:lvl9pPr marL="1828800" algn="ctr" rtl="0" eaLnBrk="1" fontAlgn="base" hangingPunct="1">
        <a:lnSpc>
          <a:spcPct val="90000"/>
        </a:lnSpc>
        <a:spcBef>
          <a:spcPct val="0"/>
        </a:spcBef>
        <a:spcAft>
          <a:spcPct val="0"/>
        </a:spcAft>
        <a:defRPr sz="2500" b="1">
          <a:solidFill>
            <a:schemeClr val="hlink"/>
          </a:solidFill>
          <a:latin typeface="Arial" charset="0"/>
        </a:defRPr>
      </a:lvl9pPr>
    </p:titleStyle>
    <p:bodyStyle>
      <a:lvl1pPr marL="230188" indent="-230188" algn="l" rtl="0" eaLnBrk="1" fontAlgn="base" hangingPunct="1">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1" fontAlgn="base" hangingPunct="1">
        <a:lnSpc>
          <a:spcPct val="80000"/>
        </a:lnSpc>
        <a:spcBef>
          <a:spcPct val="10000"/>
        </a:spcBef>
        <a:spcAft>
          <a:spcPct val="10000"/>
        </a:spcAft>
        <a:buSzPct val="125000"/>
        <a:buChar char="•"/>
        <a:defRPr sz="2200" b="1">
          <a:solidFill>
            <a:schemeClr val="tx1"/>
          </a:solidFill>
          <a:latin typeface="+mn-lt"/>
        </a:defRPr>
      </a:lvl2pPr>
      <a:lvl3pPr marL="914400" indent="-231775" algn="l" rtl="0" eaLnBrk="1" fontAlgn="base" hangingPunct="1">
        <a:lnSpc>
          <a:spcPct val="80000"/>
        </a:lnSpc>
        <a:spcBef>
          <a:spcPct val="10000"/>
        </a:spcBef>
        <a:spcAft>
          <a:spcPct val="10000"/>
        </a:spcAft>
        <a:buSzPct val="125000"/>
        <a:buChar char="-"/>
        <a:defRPr sz="2400" b="1">
          <a:solidFill>
            <a:schemeClr val="tx1"/>
          </a:solidFill>
          <a:latin typeface="+mn-lt"/>
        </a:defRPr>
      </a:lvl3pPr>
      <a:lvl4pPr marL="1260475" indent="-231775" algn="l" rtl="0" eaLnBrk="1" fontAlgn="base" hangingPunct="1">
        <a:lnSpc>
          <a:spcPct val="80000"/>
        </a:lnSpc>
        <a:spcBef>
          <a:spcPct val="10000"/>
        </a:spcBef>
        <a:spcAft>
          <a:spcPct val="10000"/>
        </a:spcAft>
        <a:buSzPct val="125000"/>
        <a:buChar char="-"/>
        <a:defRPr sz="2000" b="1">
          <a:solidFill>
            <a:schemeClr val="tx1"/>
          </a:solidFill>
          <a:latin typeface="+mn-lt"/>
        </a:defRPr>
      </a:lvl4pPr>
      <a:lvl5pPr marL="1597025" indent="-220663" algn="l" rtl="0" eaLnBrk="1" fontAlgn="base" hangingPunct="1">
        <a:lnSpc>
          <a:spcPct val="80000"/>
        </a:lnSpc>
        <a:spcBef>
          <a:spcPct val="10000"/>
        </a:spcBef>
        <a:spcAft>
          <a:spcPct val="10000"/>
        </a:spcAft>
        <a:buSzPct val="125000"/>
        <a:buChar char="•"/>
        <a:defRPr sz="2000" b="1">
          <a:solidFill>
            <a:schemeClr val="tx1"/>
          </a:solidFill>
          <a:latin typeface="+mn-lt"/>
        </a:defRPr>
      </a:lvl5pPr>
      <a:lvl6pPr marL="2054225" indent="-220663" algn="l" rtl="0" eaLnBrk="1" fontAlgn="base" hangingPunct="1">
        <a:lnSpc>
          <a:spcPct val="80000"/>
        </a:lnSpc>
        <a:spcBef>
          <a:spcPct val="10000"/>
        </a:spcBef>
        <a:spcAft>
          <a:spcPct val="10000"/>
        </a:spcAft>
        <a:buSzPct val="125000"/>
        <a:buChar char="•"/>
        <a:defRPr b="1">
          <a:solidFill>
            <a:schemeClr val="tx1"/>
          </a:solidFill>
          <a:latin typeface="+mn-lt"/>
        </a:defRPr>
      </a:lvl6pPr>
      <a:lvl7pPr marL="2511425" indent="-220663" algn="l" rtl="0" eaLnBrk="1" fontAlgn="base" hangingPunct="1">
        <a:lnSpc>
          <a:spcPct val="80000"/>
        </a:lnSpc>
        <a:spcBef>
          <a:spcPct val="10000"/>
        </a:spcBef>
        <a:spcAft>
          <a:spcPct val="10000"/>
        </a:spcAft>
        <a:buSzPct val="125000"/>
        <a:buChar char="•"/>
        <a:defRPr b="1">
          <a:solidFill>
            <a:schemeClr val="tx1"/>
          </a:solidFill>
          <a:latin typeface="+mn-lt"/>
        </a:defRPr>
      </a:lvl7pPr>
      <a:lvl8pPr marL="2968625" indent="-220663" algn="l" rtl="0" eaLnBrk="1" fontAlgn="base" hangingPunct="1">
        <a:lnSpc>
          <a:spcPct val="80000"/>
        </a:lnSpc>
        <a:spcBef>
          <a:spcPct val="10000"/>
        </a:spcBef>
        <a:spcAft>
          <a:spcPct val="10000"/>
        </a:spcAft>
        <a:buSzPct val="125000"/>
        <a:buChar char="•"/>
        <a:defRPr b="1">
          <a:solidFill>
            <a:schemeClr val="tx1"/>
          </a:solidFill>
          <a:latin typeface="+mn-lt"/>
        </a:defRPr>
      </a:lvl8pPr>
      <a:lvl9pPr marL="3425825" indent="-220663" algn="l" rtl="0" eaLnBrk="1" fontAlgn="base" hangingPunct="1">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0" name="Rectangle 20"/>
          <p:cNvSpPr>
            <a:spLocks noGrp="1" noChangeArrowheads="1"/>
          </p:cNvSpPr>
          <p:nvPr>
            <p:ph type="subTitle" idx="1"/>
          </p:nvPr>
        </p:nvSpPr>
        <p:spPr>
          <a:xfrm>
            <a:off x="1371599" y="4285211"/>
            <a:ext cx="6400800" cy="1752600"/>
          </a:xfrm>
        </p:spPr>
        <p:txBody>
          <a:bodyPr/>
          <a:lstStyle/>
          <a:p>
            <a:r>
              <a:rPr lang="en-GB" altLang="en-US" sz="2000" dirty="0" smtClean="0"/>
              <a:t>SEA System Architecture WG</a:t>
            </a:r>
            <a:endParaRPr lang="en-GB" altLang="en-US" sz="2000" dirty="0"/>
          </a:p>
          <a:p>
            <a:endParaRPr lang="en-GB" altLang="en-US" sz="2000" b="0" dirty="0" smtClean="0"/>
          </a:p>
          <a:p>
            <a:r>
              <a:rPr lang="en-GB" altLang="en-US" sz="2000" b="0" dirty="0" smtClean="0"/>
              <a:t>Peter Shames NASA / JPL</a:t>
            </a:r>
          </a:p>
          <a:p>
            <a:r>
              <a:rPr lang="en-GB" altLang="en-US" sz="2000" b="0" dirty="0" smtClean="0"/>
              <a:t>Roger Thompson ESA</a:t>
            </a:r>
          </a:p>
        </p:txBody>
      </p:sp>
      <p:sp>
        <p:nvSpPr>
          <p:cNvPr id="35859" name="Rectangle 19"/>
          <p:cNvSpPr>
            <a:spLocks noGrp="1" noChangeArrowheads="1"/>
          </p:cNvSpPr>
          <p:nvPr>
            <p:ph type="ctrTitle"/>
          </p:nvPr>
        </p:nvSpPr>
        <p:spPr>
          <a:xfrm>
            <a:off x="395288" y="3357563"/>
            <a:ext cx="8353425" cy="665797"/>
          </a:xfrm>
        </p:spPr>
        <p:txBody>
          <a:bodyPr/>
          <a:lstStyle/>
          <a:p>
            <a:r>
              <a:rPr lang="en-GB" altLang="en-US" sz="3200" dirty="0" smtClean="0"/>
              <a:t>DAI Architecture Analysis</a:t>
            </a:r>
            <a:endParaRPr lang="en-GB" altLang="en-US" sz="3200" dirty="0"/>
          </a:p>
        </p:txBody>
      </p:sp>
    </p:spTree>
    <p:extLst>
      <p:ext uri="{BB962C8B-B14F-4D97-AF65-F5344CB8AC3E}">
        <p14:creationId xmlns:p14="http://schemas.microsoft.com/office/powerpoint/2010/main" val="373746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640" y="907003"/>
            <a:ext cx="8229600" cy="5135563"/>
          </a:xfrm>
        </p:spPr>
        <p:txBody>
          <a:bodyPr/>
          <a:lstStyle/>
          <a:p>
            <a:r>
              <a:rPr lang="en-US" sz="1800" dirty="0"/>
              <a:t>Protocol view</a:t>
            </a:r>
          </a:p>
        </p:txBody>
      </p:sp>
      <p:grpSp>
        <p:nvGrpSpPr>
          <p:cNvPr id="81" name="Group 80"/>
          <p:cNvGrpSpPr/>
          <p:nvPr/>
        </p:nvGrpSpPr>
        <p:grpSpPr>
          <a:xfrm>
            <a:off x="5507778" y="1374177"/>
            <a:ext cx="3390493" cy="601194"/>
            <a:chOff x="7343704" y="604733"/>
            <a:chExt cx="4520657" cy="801592"/>
          </a:xfrm>
        </p:grpSpPr>
        <p:grpSp>
          <p:nvGrpSpPr>
            <p:cNvPr id="26" name="Group 25"/>
            <p:cNvGrpSpPr/>
            <p:nvPr/>
          </p:nvGrpSpPr>
          <p:grpSpPr>
            <a:xfrm>
              <a:off x="7343704" y="604733"/>
              <a:ext cx="4520657" cy="801592"/>
              <a:chOff x="2211875" y="921921"/>
              <a:chExt cx="5043929" cy="1368092"/>
            </a:xfrm>
          </p:grpSpPr>
          <p:sp>
            <p:nvSpPr>
              <p:cNvPr id="82" name="Rectangle 81"/>
              <p:cNvSpPr/>
              <p:nvPr/>
            </p:nvSpPr>
            <p:spPr bwMode="auto">
              <a:xfrm>
                <a:off x="2211875" y="922344"/>
                <a:ext cx="5040272" cy="912313"/>
              </a:xfrm>
              <a:prstGeom prst="rect">
                <a:avLst/>
              </a:prstGeom>
              <a:solidFill>
                <a:srgbClr val="FFC000"/>
              </a:solidFill>
              <a:ln w="38100">
                <a:noFill/>
                <a:round/>
                <a:headEnd/>
                <a:tailEnd/>
              </a:ln>
            </p:spPr>
            <p:txBody>
              <a:bodyPr wrap="none" rtlCol="0" anchor="t" anchorCtr="0"/>
              <a:lstStyle/>
              <a:p>
                <a:pPr algn="ctr"/>
                <a:r>
                  <a:rPr lang="en-US" sz="900" b="1" dirty="0">
                    <a:solidFill>
                      <a:srgbClr val="0033CC"/>
                    </a:solidFill>
                    <a:latin typeface="Arial" charset="0"/>
                  </a:rPr>
                  <a:t>Archive Consumer </a:t>
                </a:r>
              </a:p>
              <a:p>
                <a:pPr algn="ctr"/>
                <a:r>
                  <a:rPr lang="en-US" sz="900" b="1" dirty="0">
                    <a:solidFill>
                      <a:srgbClr val="0033CC"/>
                    </a:solidFill>
                    <a:latin typeface="Arial" charset="0"/>
                  </a:rPr>
                  <a:t>Application</a:t>
                </a:r>
              </a:p>
            </p:txBody>
          </p:sp>
          <p:grpSp>
            <p:nvGrpSpPr>
              <p:cNvPr id="101" name="Group 100"/>
              <p:cNvGrpSpPr/>
              <p:nvPr/>
            </p:nvGrpSpPr>
            <p:grpSpPr>
              <a:xfrm>
                <a:off x="4977670" y="1610761"/>
                <a:ext cx="2014912" cy="679252"/>
                <a:chOff x="4986381" y="2089548"/>
                <a:chExt cx="2014912" cy="679252"/>
              </a:xfrm>
              <a:solidFill>
                <a:schemeClr val="bg1"/>
              </a:solidFill>
            </p:grpSpPr>
            <p:sp>
              <p:nvSpPr>
                <p:cNvPr id="102" name="Plaque 101"/>
                <p:cNvSpPr/>
                <p:nvPr/>
              </p:nvSpPr>
              <p:spPr bwMode="auto">
                <a:xfrm>
                  <a:off x="4986381" y="2089548"/>
                  <a:ext cx="315590" cy="678151"/>
                </a:xfrm>
                <a:prstGeom prst="plaque">
                  <a:avLst>
                    <a:gd name="adj" fmla="val 34409"/>
                  </a:avLst>
                </a:prstGeom>
                <a:grpFill/>
                <a:ln w="38100">
                  <a:noFill/>
                  <a:round/>
                  <a:headEnd/>
                  <a:tailEnd/>
                </a:ln>
              </p:spPr>
              <p:txBody>
                <a:bodyPr wrap="none" rtlCol="0" anchor="ctr"/>
                <a:lstStyle/>
                <a:p>
                  <a:pPr algn="ctr"/>
                  <a:endParaRPr lang="en-US" sz="1350"/>
                </a:p>
              </p:txBody>
            </p:sp>
            <p:sp>
              <p:nvSpPr>
                <p:cNvPr id="103" name="Plaque 102"/>
                <p:cNvSpPr/>
                <p:nvPr/>
              </p:nvSpPr>
              <p:spPr bwMode="auto">
                <a:xfrm>
                  <a:off x="5552823" y="2090649"/>
                  <a:ext cx="315590" cy="678151"/>
                </a:xfrm>
                <a:prstGeom prst="plaque">
                  <a:avLst>
                    <a:gd name="adj" fmla="val 34409"/>
                  </a:avLst>
                </a:prstGeom>
                <a:grpFill/>
                <a:ln w="38100">
                  <a:noFill/>
                  <a:round/>
                  <a:headEnd/>
                  <a:tailEnd/>
                </a:ln>
              </p:spPr>
              <p:txBody>
                <a:bodyPr wrap="none" rtlCol="0" anchor="ctr"/>
                <a:lstStyle/>
                <a:p>
                  <a:pPr algn="ctr"/>
                  <a:endParaRPr lang="en-US" sz="1350"/>
                </a:p>
              </p:txBody>
            </p:sp>
            <p:sp>
              <p:nvSpPr>
                <p:cNvPr id="104" name="Plaque 103"/>
                <p:cNvSpPr/>
                <p:nvPr/>
              </p:nvSpPr>
              <p:spPr bwMode="auto">
                <a:xfrm>
                  <a:off x="6119263" y="2090649"/>
                  <a:ext cx="315590" cy="678151"/>
                </a:xfrm>
                <a:prstGeom prst="plaque">
                  <a:avLst>
                    <a:gd name="adj" fmla="val 34409"/>
                  </a:avLst>
                </a:prstGeom>
                <a:grpFill/>
                <a:ln w="38100">
                  <a:noFill/>
                  <a:round/>
                  <a:headEnd/>
                  <a:tailEnd/>
                </a:ln>
              </p:spPr>
              <p:txBody>
                <a:bodyPr wrap="none" rtlCol="0" anchor="ctr"/>
                <a:lstStyle/>
                <a:p>
                  <a:pPr algn="ctr"/>
                  <a:endParaRPr lang="en-US" sz="1350"/>
                </a:p>
              </p:txBody>
            </p:sp>
            <p:sp>
              <p:nvSpPr>
                <p:cNvPr id="105" name="Plaque 104"/>
                <p:cNvSpPr/>
                <p:nvPr/>
              </p:nvSpPr>
              <p:spPr bwMode="auto">
                <a:xfrm>
                  <a:off x="6685703" y="2090649"/>
                  <a:ext cx="315590" cy="678151"/>
                </a:xfrm>
                <a:prstGeom prst="plaque">
                  <a:avLst>
                    <a:gd name="adj" fmla="val 34409"/>
                  </a:avLst>
                </a:prstGeom>
                <a:grpFill/>
                <a:ln w="38100">
                  <a:noFill/>
                  <a:round/>
                  <a:headEnd/>
                  <a:tailEnd/>
                </a:ln>
              </p:spPr>
              <p:txBody>
                <a:bodyPr wrap="none" rtlCol="0" anchor="ctr"/>
                <a:lstStyle/>
                <a:p>
                  <a:pPr algn="ctr"/>
                  <a:endParaRPr lang="en-US" sz="1350"/>
                </a:p>
              </p:txBody>
            </p:sp>
          </p:grpSp>
          <p:sp>
            <p:nvSpPr>
              <p:cNvPr id="341" name="Rectangle 340"/>
              <p:cNvSpPr/>
              <p:nvPr/>
            </p:nvSpPr>
            <p:spPr bwMode="auto">
              <a:xfrm>
                <a:off x="2215532" y="921921"/>
                <a:ext cx="5040272" cy="912313"/>
              </a:xfrm>
              <a:prstGeom prst="rect">
                <a:avLst/>
              </a:prstGeom>
              <a:solidFill>
                <a:srgbClr val="FFC000"/>
              </a:solidFill>
              <a:ln w="38100">
                <a:noFill/>
                <a:round/>
                <a:headEnd/>
                <a:tailEnd/>
              </a:ln>
            </p:spPr>
            <p:txBody>
              <a:bodyPr wrap="none" rtlCol="0" anchor="t" anchorCtr="0"/>
              <a:lstStyle/>
              <a:p>
                <a:pPr algn="ctr"/>
                <a:r>
                  <a:rPr lang="en-US" sz="900" b="1" dirty="0">
                    <a:solidFill>
                      <a:srgbClr val="0033CC"/>
                    </a:solidFill>
                    <a:latin typeface="Arial" charset="0"/>
                  </a:rPr>
                  <a:t>Archive Consumer Application</a:t>
                </a:r>
              </a:p>
            </p:txBody>
          </p:sp>
        </p:grpSp>
        <p:grpSp>
          <p:nvGrpSpPr>
            <p:cNvPr id="346" name="Group 345"/>
            <p:cNvGrpSpPr/>
            <p:nvPr/>
          </p:nvGrpSpPr>
          <p:grpSpPr>
            <a:xfrm>
              <a:off x="7685588" y="933606"/>
              <a:ext cx="3787232" cy="397987"/>
              <a:chOff x="5249217" y="1303887"/>
              <a:chExt cx="1805879" cy="397987"/>
            </a:xfrm>
            <a:solidFill>
              <a:schemeClr val="bg1"/>
            </a:solidFill>
          </p:grpSpPr>
          <p:sp>
            <p:nvSpPr>
              <p:cNvPr id="347" name="Plaque 346"/>
              <p:cNvSpPr/>
              <p:nvPr/>
            </p:nvSpPr>
            <p:spPr bwMode="auto">
              <a:xfrm>
                <a:off x="5249217" y="1303887"/>
                <a:ext cx="282850" cy="397342"/>
              </a:xfrm>
              <a:prstGeom prst="plaque">
                <a:avLst>
                  <a:gd name="adj" fmla="val 34409"/>
                </a:avLst>
              </a:prstGeom>
              <a:grpFill/>
              <a:ln w="38100">
                <a:noFill/>
                <a:round/>
                <a:headEnd/>
                <a:tailEnd/>
              </a:ln>
            </p:spPr>
            <p:txBody>
              <a:bodyPr wrap="none" rtlCol="0" anchor="ctr"/>
              <a:lstStyle/>
              <a:p>
                <a:pPr algn="ctr"/>
                <a:endParaRPr lang="en-US" sz="1350"/>
              </a:p>
            </p:txBody>
          </p:sp>
          <p:sp>
            <p:nvSpPr>
              <p:cNvPr id="348" name="Plaque 347"/>
              <p:cNvSpPr/>
              <p:nvPr/>
            </p:nvSpPr>
            <p:spPr bwMode="auto">
              <a:xfrm>
                <a:off x="5756895" y="1304532"/>
                <a:ext cx="282850" cy="397342"/>
              </a:xfrm>
              <a:prstGeom prst="plaque">
                <a:avLst>
                  <a:gd name="adj" fmla="val 34409"/>
                </a:avLst>
              </a:prstGeom>
              <a:grpFill/>
              <a:ln w="38100">
                <a:noFill/>
                <a:round/>
                <a:headEnd/>
                <a:tailEnd/>
              </a:ln>
            </p:spPr>
            <p:txBody>
              <a:bodyPr wrap="none" rtlCol="0" anchor="ctr"/>
              <a:lstStyle/>
              <a:p>
                <a:pPr algn="ctr"/>
                <a:endParaRPr lang="en-US" sz="1350"/>
              </a:p>
            </p:txBody>
          </p:sp>
          <p:sp>
            <p:nvSpPr>
              <p:cNvPr id="349" name="Plaque 348"/>
              <p:cNvSpPr/>
              <p:nvPr/>
            </p:nvSpPr>
            <p:spPr bwMode="auto">
              <a:xfrm>
                <a:off x="6264570" y="1304532"/>
                <a:ext cx="282850" cy="397342"/>
              </a:xfrm>
              <a:prstGeom prst="plaque">
                <a:avLst>
                  <a:gd name="adj" fmla="val 34409"/>
                </a:avLst>
              </a:prstGeom>
              <a:grpFill/>
              <a:ln w="38100">
                <a:noFill/>
                <a:round/>
                <a:headEnd/>
                <a:tailEnd/>
              </a:ln>
            </p:spPr>
            <p:txBody>
              <a:bodyPr wrap="none" rtlCol="0" anchor="ctr"/>
              <a:lstStyle/>
              <a:p>
                <a:pPr algn="ctr"/>
                <a:endParaRPr lang="en-US" sz="1350"/>
              </a:p>
            </p:txBody>
          </p:sp>
          <p:sp>
            <p:nvSpPr>
              <p:cNvPr id="350" name="Plaque 349"/>
              <p:cNvSpPr/>
              <p:nvPr/>
            </p:nvSpPr>
            <p:spPr bwMode="auto">
              <a:xfrm>
                <a:off x="6772246" y="1304532"/>
                <a:ext cx="282850" cy="397342"/>
              </a:xfrm>
              <a:prstGeom prst="plaque">
                <a:avLst>
                  <a:gd name="adj" fmla="val 34409"/>
                </a:avLst>
              </a:prstGeom>
              <a:grpFill/>
              <a:ln w="38100">
                <a:noFill/>
                <a:round/>
                <a:headEnd/>
                <a:tailEnd/>
              </a:ln>
            </p:spPr>
            <p:txBody>
              <a:bodyPr wrap="none" rtlCol="0" anchor="ctr"/>
              <a:lstStyle/>
              <a:p>
                <a:pPr algn="ctr"/>
                <a:endParaRPr lang="en-US" sz="1350"/>
              </a:p>
            </p:txBody>
          </p:sp>
        </p:grpSp>
      </p:grpSp>
      <p:sp>
        <p:nvSpPr>
          <p:cNvPr id="264" name="Freeform 263"/>
          <p:cNvSpPr/>
          <p:nvPr/>
        </p:nvSpPr>
        <p:spPr>
          <a:xfrm>
            <a:off x="392971" y="3999091"/>
            <a:ext cx="1530626" cy="1171576"/>
          </a:xfrm>
          <a:custGeom>
            <a:avLst/>
            <a:gdLst>
              <a:gd name="connsiteX0" fmla="*/ 0 w 1647825"/>
              <a:gd name="connsiteY0" fmla="*/ 409575 h 733425"/>
              <a:gd name="connsiteX1" fmla="*/ 9525 w 1647825"/>
              <a:gd name="connsiteY1" fmla="*/ 719138 h 733425"/>
              <a:gd name="connsiteX2" fmla="*/ 1647825 w 1647825"/>
              <a:gd name="connsiteY2" fmla="*/ 733425 h 733425"/>
              <a:gd name="connsiteX3" fmla="*/ 1643063 w 1647825"/>
              <a:gd name="connsiteY3" fmla="*/ 0 h 733425"/>
              <a:gd name="connsiteX4" fmla="*/ 1519238 w 1647825"/>
              <a:gd name="connsiteY4" fmla="*/ 9525 h 733425"/>
              <a:gd name="connsiteX5" fmla="*/ 1519238 w 1647825"/>
              <a:gd name="connsiteY5" fmla="*/ 414338 h 733425"/>
              <a:gd name="connsiteX6" fmla="*/ 0 w 1647825"/>
              <a:gd name="connsiteY6" fmla="*/ 409575 h 733425"/>
              <a:gd name="connsiteX0" fmla="*/ 0 w 1647825"/>
              <a:gd name="connsiteY0" fmla="*/ 809625 h 1133475"/>
              <a:gd name="connsiteX1" fmla="*/ 9525 w 1647825"/>
              <a:gd name="connsiteY1" fmla="*/ 1119188 h 1133475"/>
              <a:gd name="connsiteX2" fmla="*/ 1647825 w 1647825"/>
              <a:gd name="connsiteY2" fmla="*/ 1133475 h 1133475"/>
              <a:gd name="connsiteX3" fmla="*/ 1634428 w 1647825"/>
              <a:gd name="connsiteY3" fmla="*/ 0 h 1133475"/>
              <a:gd name="connsiteX4" fmla="*/ 1519238 w 1647825"/>
              <a:gd name="connsiteY4" fmla="*/ 409575 h 1133475"/>
              <a:gd name="connsiteX5" fmla="*/ 1519238 w 1647825"/>
              <a:gd name="connsiteY5" fmla="*/ 814388 h 1133475"/>
              <a:gd name="connsiteX6" fmla="*/ 0 w 1647825"/>
              <a:gd name="connsiteY6" fmla="*/ 809625 h 1133475"/>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40828 w 1647825"/>
              <a:gd name="connsiteY4" fmla="*/ 0 h 1138238"/>
              <a:gd name="connsiteX5" fmla="*/ 1519238 w 1647825"/>
              <a:gd name="connsiteY5" fmla="*/ 819151 h 1138238"/>
              <a:gd name="connsiteX6" fmla="*/ 0 w 1647825"/>
              <a:gd name="connsiteY6" fmla="*/ 814388 h 1138238"/>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19240 w 1647825"/>
              <a:gd name="connsiteY4" fmla="*/ 0 h 1138238"/>
              <a:gd name="connsiteX5" fmla="*/ 1519238 w 1647825"/>
              <a:gd name="connsiteY5" fmla="*/ 819151 h 1138238"/>
              <a:gd name="connsiteX6" fmla="*/ 0 w 1647825"/>
              <a:gd name="connsiteY6" fmla="*/ 814388 h 1138238"/>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19240 w 1647825"/>
              <a:gd name="connsiteY4" fmla="*/ 0 h 1138238"/>
              <a:gd name="connsiteX5" fmla="*/ 1527874 w 1647825"/>
              <a:gd name="connsiteY5" fmla="*/ 809626 h 1138238"/>
              <a:gd name="connsiteX6" fmla="*/ 0 w 1647825"/>
              <a:gd name="connsiteY6" fmla="*/ 814388 h 1138238"/>
              <a:gd name="connsiteX0" fmla="*/ 0 w 1650685"/>
              <a:gd name="connsiteY0" fmla="*/ 1262063 h 1585913"/>
              <a:gd name="connsiteX1" fmla="*/ 9525 w 1650685"/>
              <a:gd name="connsiteY1" fmla="*/ 1571626 h 1585913"/>
              <a:gd name="connsiteX2" fmla="*/ 1647825 w 1650685"/>
              <a:gd name="connsiteY2" fmla="*/ 1585913 h 1585913"/>
              <a:gd name="connsiteX3" fmla="*/ 1650406 w 1650685"/>
              <a:gd name="connsiteY3" fmla="*/ 0 h 1585913"/>
              <a:gd name="connsiteX4" fmla="*/ 1519240 w 1650685"/>
              <a:gd name="connsiteY4" fmla="*/ 447675 h 1585913"/>
              <a:gd name="connsiteX5" fmla="*/ 1527874 w 1650685"/>
              <a:gd name="connsiteY5" fmla="*/ 1257301 h 1585913"/>
              <a:gd name="connsiteX6" fmla="*/ 0 w 1650685"/>
              <a:gd name="connsiteY6" fmla="*/ 1262063 h 1585913"/>
              <a:gd name="connsiteX0" fmla="*/ 0 w 1650685"/>
              <a:gd name="connsiteY0" fmla="*/ 1262063 h 1585913"/>
              <a:gd name="connsiteX1" fmla="*/ 9525 w 1650685"/>
              <a:gd name="connsiteY1" fmla="*/ 1571626 h 1585913"/>
              <a:gd name="connsiteX2" fmla="*/ 1647825 w 1650685"/>
              <a:gd name="connsiteY2" fmla="*/ 1585913 h 1585913"/>
              <a:gd name="connsiteX3" fmla="*/ 1650406 w 1650685"/>
              <a:gd name="connsiteY3" fmla="*/ 0 h 1585913"/>
              <a:gd name="connsiteX4" fmla="*/ 1543208 w 1650685"/>
              <a:gd name="connsiteY4" fmla="*/ 47625 h 1585913"/>
              <a:gd name="connsiteX5" fmla="*/ 1527874 w 1650685"/>
              <a:gd name="connsiteY5" fmla="*/ 1257301 h 1585913"/>
              <a:gd name="connsiteX6" fmla="*/ 0 w 1650685"/>
              <a:gd name="connsiteY6" fmla="*/ 1262063 h 1585913"/>
              <a:gd name="connsiteX0" fmla="*/ 0 w 1647825"/>
              <a:gd name="connsiteY0" fmla="*/ 1219200 h 1543050"/>
              <a:gd name="connsiteX1" fmla="*/ 9525 w 1647825"/>
              <a:gd name="connsiteY1" fmla="*/ 1528763 h 1543050"/>
              <a:gd name="connsiteX2" fmla="*/ 1647825 w 1647825"/>
              <a:gd name="connsiteY2" fmla="*/ 1543050 h 1543050"/>
              <a:gd name="connsiteX3" fmla="*/ 1646412 w 1647825"/>
              <a:gd name="connsiteY3" fmla="*/ 0 h 1543050"/>
              <a:gd name="connsiteX4" fmla="*/ 1543208 w 1647825"/>
              <a:gd name="connsiteY4" fmla="*/ 4762 h 1543050"/>
              <a:gd name="connsiteX5" fmla="*/ 1527874 w 1647825"/>
              <a:gd name="connsiteY5" fmla="*/ 1214438 h 1543050"/>
              <a:gd name="connsiteX6" fmla="*/ 0 w 1647825"/>
              <a:gd name="connsiteY6" fmla="*/ 1219200 h 1543050"/>
              <a:gd name="connsiteX0" fmla="*/ 0 w 1647825"/>
              <a:gd name="connsiteY0" fmla="*/ 1219200 h 1543050"/>
              <a:gd name="connsiteX1" fmla="*/ 9525 w 1647825"/>
              <a:gd name="connsiteY1" fmla="*/ 1528763 h 1543050"/>
              <a:gd name="connsiteX2" fmla="*/ 1647825 w 1647825"/>
              <a:gd name="connsiteY2" fmla="*/ 1543050 h 1543050"/>
              <a:gd name="connsiteX3" fmla="*/ 1646412 w 1647825"/>
              <a:gd name="connsiteY3" fmla="*/ 0 h 1543050"/>
              <a:gd name="connsiteX4" fmla="*/ 1543208 w 1647825"/>
              <a:gd name="connsiteY4" fmla="*/ 4762 h 1543050"/>
              <a:gd name="connsiteX5" fmla="*/ 1547846 w 1647825"/>
              <a:gd name="connsiteY5" fmla="*/ 1219201 h 1543050"/>
              <a:gd name="connsiteX6" fmla="*/ 0 w 1647825"/>
              <a:gd name="connsiteY6" fmla="*/ 1219200 h 1543050"/>
              <a:gd name="connsiteX0" fmla="*/ 0 w 1711737"/>
              <a:gd name="connsiteY0" fmla="*/ 1219200 h 1543050"/>
              <a:gd name="connsiteX1" fmla="*/ 73437 w 1711737"/>
              <a:gd name="connsiteY1" fmla="*/ 1528763 h 1543050"/>
              <a:gd name="connsiteX2" fmla="*/ 1711737 w 1711737"/>
              <a:gd name="connsiteY2" fmla="*/ 1543050 h 1543050"/>
              <a:gd name="connsiteX3" fmla="*/ 1710324 w 1711737"/>
              <a:gd name="connsiteY3" fmla="*/ 0 h 1543050"/>
              <a:gd name="connsiteX4" fmla="*/ 1607120 w 1711737"/>
              <a:gd name="connsiteY4" fmla="*/ 4762 h 1543050"/>
              <a:gd name="connsiteX5" fmla="*/ 1611758 w 1711737"/>
              <a:gd name="connsiteY5" fmla="*/ 1219201 h 1543050"/>
              <a:gd name="connsiteX6" fmla="*/ 0 w 1711737"/>
              <a:gd name="connsiteY6" fmla="*/ 1219200 h 1543050"/>
              <a:gd name="connsiteX0" fmla="*/ 0 w 1711737"/>
              <a:gd name="connsiteY0" fmla="*/ 1219200 h 1543050"/>
              <a:gd name="connsiteX1" fmla="*/ 5531 w 1711737"/>
              <a:gd name="connsiteY1" fmla="*/ 1524000 h 1543050"/>
              <a:gd name="connsiteX2" fmla="*/ 1711737 w 1711737"/>
              <a:gd name="connsiteY2" fmla="*/ 1543050 h 1543050"/>
              <a:gd name="connsiteX3" fmla="*/ 1710324 w 1711737"/>
              <a:gd name="connsiteY3" fmla="*/ 0 h 1543050"/>
              <a:gd name="connsiteX4" fmla="*/ 1607120 w 1711737"/>
              <a:gd name="connsiteY4" fmla="*/ 4762 h 1543050"/>
              <a:gd name="connsiteX5" fmla="*/ 1611758 w 1711737"/>
              <a:gd name="connsiteY5" fmla="*/ 1219201 h 1543050"/>
              <a:gd name="connsiteX6" fmla="*/ 0 w 1711737"/>
              <a:gd name="connsiteY6" fmla="*/ 1219200 h 1543050"/>
              <a:gd name="connsiteX0" fmla="*/ 0 w 1711737"/>
              <a:gd name="connsiteY0" fmla="*/ 1238251 h 1562101"/>
              <a:gd name="connsiteX1" fmla="*/ 5531 w 1711737"/>
              <a:gd name="connsiteY1" fmla="*/ 1543051 h 1562101"/>
              <a:gd name="connsiteX2" fmla="*/ 1711737 w 1711737"/>
              <a:gd name="connsiteY2" fmla="*/ 1562101 h 1562101"/>
              <a:gd name="connsiteX3" fmla="*/ 1710324 w 1711737"/>
              <a:gd name="connsiteY3" fmla="*/ 19051 h 1562101"/>
              <a:gd name="connsiteX4" fmla="*/ 1611114 w 1711737"/>
              <a:gd name="connsiteY4" fmla="*/ 0 h 1562101"/>
              <a:gd name="connsiteX5" fmla="*/ 1611758 w 1711737"/>
              <a:gd name="connsiteY5" fmla="*/ 1238252 h 1562101"/>
              <a:gd name="connsiteX6" fmla="*/ 0 w 1711737"/>
              <a:gd name="connsiteY6" fmla="*/ 1238251 h 1562101"/>
              <a:gd name="connsiteX0" fmla="*/ 0 w 1711737"/>
              <a:gd name="connsiteY0" fmla="*/ 1238251 h 1562101"/>
              <a:gd name="connsiteX1" fmla="*/ 5531 w 1711737"/>
              <a:gd name="connsiteY1" fmla="*/ 1543051 h 1562101"/>
              <a:gd name="connsiteX2" fmla="*/ 1711737 w 1711737"/>
              <a:gd name="connsiteY2" fmla="*/ 1562101 h 1562101"/>
              <a:gd name="connsiteX3" fmla="*/ 1710324 w 1711737"/>
              <a:gd name="connsiteY3" fmla="*/ 1 h 1562101"/>
              <a:gd name="connsiteX4" fmla="*/ 1611114 w 1711737"/>
              <a:gd name="connsiteY4" fmla="*/ 0 h 1562101"/>
              <a:gd name="connsiteX5" fmla="*/ 1611758 w 1711737"/>
              <a:gd name="connsiteY5" fmla="*/ 1238252 h 1562101"/>
              <a:gd name="connsiteX6" fmla="*/ 0 w 1711737"/>
              <a:gd name="connsiteY6" fmla="*/ 1238251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1737" h="1562101">
                <a:moveTo>
                  <a:pt x="0" y="1238251"/>
                </a:moveTo>
                <a:lnTo>
                  <a:pt x="5531" y="1543051"/>
                </a:lnTo>
                <a:lnTo>
                  <a:pt x="1711737" y="1562101"/>
                </a:lnTo>
                <a:cubicBezTo>
                  <a:pt x="1710150" y="1317626"/>
                  <a:pt x="1711911" y="244476"/>
                  <a:pt x="1710324" y="1"/>
                </a:cubicBezTo>
                <a:lnTo>
                  <a:pt x="1611114" y="0"/>
                </a:lnTo>
                <a:cubicBezTo>
                  <a:pt x="1611113" y="273050"/>
                  <a:pt x="1611759" y="965202"/>
                  <a:pt x="1611758" y="1238252"/>
                </a:cubicBezTo>
                <a:lnTo>
                  <a:pt x="0" y="1238251"/>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5" name="Freeform 264"/>
          <p:cNvSpPr/>
          <p:nvPr/>
        </p:nvSpPr>
        <p:spPr>
          <a:xfrm>
            <a:off x="390978" y="3999013"/>
            <a:ext cx="1282304" cy="560784"/>
          </a:xfrm>
          <a:custGeom>
            <a:avLst/>
            <a:gdLst>
              <a:gd name="connsiteX0" fmla="*/ 0 w 1647825"/>
              <a:gd name="connsiteY0" fmla="*/ 409575 h 733425"/>
              <a:gd name="connsiteX1" fmla="*/ 9525 w 1647825"/>
              <a:gd name="connsiteY1" fmla="*/ 719138 h 733425"/>
              <a:gd name="connsiteX2" fmla="*/ 1647825 w 1647825"/>
              <a:gd name="connsiteY2" fmla="*/ 733425 h 733425"/>
              <a:gd name="connsiteX3" fmla="*/ 1643063 w 1647825"/>
              <a:gd name="connsiteY3" fmla="*/ 0 h 733425"/>
              <a:gd name="connsiteX4" fmla="*/ 1519238 w 1647825"/>
              <a:gd name="connsiteY4" fmla="*/ 9525 h 733425"/>
              <a:gd name="connsiteX5" fmla="*/ 1519238 w 1647825"/>
              <a:gd name="connsiteY5" fmla="*/ 414338 h 733425"/>
              <a:gd name="connsiteX6" fmla="*/ 0 w 1647825"/>
              <a:gd name="connsiteY6" fmla="*/ 409575 h 733425"/>
              <a:gd name="connsiteX0" fmla="*/ 0 w 1709738"/>
              <a:gd name="connsiteY0" fmla="*/ 409575 h 733425"/>
              <a:gd name="connsiteX1" fmla="*/ 71438 w 1709738"/>
              <a:gd name="connsiteY1" fmla="*/ 719138 h 733425"/>
              <a:gd name="connsiteX2" fmla="*/ 1709738 w 1709738"/>
              <a:gd name="connsiteY2" fmla="*/ 733425 h 733425"/>
              <a:gd name="connsiteX3" fmla="*/ 1704976 w 1709738"/>
              <a:gd name="connsiteY3" fmla="*/ 0 h 733425"/>
              <a:gd name="connsiteX4" fmla="*/ 1581151 w 1709738"/>
              <a:gd name="connsiteY4" fmla="*/ 9525 h 733425"/>
              <a:gd name="connsiteX5" fmla="*/ 1581151 w 1709738"/>
              <a:gd name="connsiteY5" fmla="*/ 414338 h 733425"/>
              <a:gd name="connsiteX6" fmla="*/ 0 w 1709738"/>
              <a:gd name="connsiteY6" fmla="*/ 409575 h 733425"/>
              <a:gd name="connsiteX0" fmla="*/ 0 w 1709738"/>
              <a:gd name="connsiteY0" fmla="*/ 409575 h 733425"/>
              <a:gd name="connsiteX1" fmla="*/ 4763 w 1709738"/>
              <a:gd name="connsiteY1" fmla="*/ 704850 h 733425"/>
              <a:gd name="connsiteX2" fmla="*/ 1709738 w 1709738"/>
              <a:gd name="connsiteY2" fmla="*/ 733425 h 733425"/>
              <a:gd name="connsiteX3" fmla="*/ 1704976 w 1709738"/>
              <a:gd name="connsiteY3" fmla="*/ 0 h 733425"/>
              <a:gd name="connsiteX4" fmla="*/ 1581151 w 1709738"/>
              <a:gd name="connsiteY4" fmla="*/ 9525 h 733425"/>
              <a:gd name="connsiteX5" fmla="*/ 1581151 w 1709738"/>
              <a:gd name="connsiteY5" fmla="*/ 414338 h 733425"/>
              <a:gd name="connsiteX6" fmla="*/ 0 w 1709738"/>
              <a:gd name="connsiteY6" fmla="*/ 409575 h 733425"/>
              <a:gd name="connsiteX0" fmla="*/ 0 w 1709738"/>
              <a:gd name="connsiteY0" fmla="*/ 414338 h 738188"/>
              <a:gd name="connsiteX1" fmla="*/ 4763 w 1709738"/>
              <a:gd name="connsiteY1" fmla="*/ 709613 h 738188"/>
              <a:gd name="connsiteX2" fmla="*/ 1709738 w 1709738"/>
              <a:gd name="connsiteY2" fmla="*/ 738188 h 738188"/>
              <a:gd name="connsiteX3" fmla="*/ 1704976 w 1709738"/>
              <a:gd name="connsiteY3" fmla="*/ 4763 h 738188"/>
              <a:gd name="connsiteX4" fmla="*/ 1576389 w 1709738"/>
              <a:gd name="connsiteY4" fmla="*/ 0 h 738188"/>
              <a:gd name="connsiteX5" fmla="*/ 1581151 w 1709738"/>
              <a:gd name="connsiteY5" fmla="*/ 419101 h 738188"/>
              <a:gd name="connsiteX6" fmla="*/ 0 w 1709738"/>
              <a:gd name="connsiteY6" fmla="*/ 414338 h 738188"/>
              <a:gd name="connsiteX0" fmla="*/ 0 w 1709738"/>
              <a:gd name="connsiteY0" fmla="*/ 423862 h 747712"/>
              <a:gd name="connsiteX1" fmla="*/ 4763 w 1709738"/>
              <a:gd name="connsiteY1" fmla="*/ 719137 h 747712"/>
              <a:gd name="connsiteX2" fmla="*/ 1709738 w 1709738"/>
              <a:gd name="connsiteY2" fmla="*/ 747712 h 747712"/>
              <a:gd name="connsiteX3" fmla="*/ 1704976 w 1709738"/>
              <a:gd name="connsiteY3" fmla="*/ 0 h 747712"/>
              <a:gd name="connsiteX4" fmla="*/ 1576389 w 1709738"/>
              <a:gd name="connsiteY4" fmla="*/ 9524 h 747712"/>
              <a:gd name="connsiteX5" fmla="*/ 1581151 w 1709738"/>
              <a:gd name="connsiteY5" fmla="*/ 428625 h 747712"/>
              <a:gd name="connsiteX6" fmla="*/ 0 w 1709738"/>
              <a:gd name="connsiteY6" fmla="*/ 42386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738" h="747712">
                <a:moveTo>
                  <a:pt x="0" y="423862"/>
                </a:moveTo>
                <a:cubicBezTo>
                  <a:pt x="1588" y="522287"/>
                  <a:pt x="3175" y="620712"/>
                  <a:pt x="4763" y="719137"/>
                </a:cubicBezTo>
                <a:lnTo>
                  <a:pt x="1709738" y="747712"/>
                </a:lnTo>
                <a:cubicBezTo>
                  <a:pt x="1708151" y="503237"/>
                  <a:pt x="1706563" y="244475"/>
                  <a:pt x="1704976" y="0"/>
                </a:cubicBezTo>
                <a:lnTo>
                  <a:pt x="1576389" y="9524"/>
                </a:lnTo>
                <a:cubicBezTo>
                  <a:pt x="1577976" y="149224"/>
                  <a:pt x="1579564" y="288925"/>
                  <a:pt x="1581151" y="428625"/>
                </a:cubicBezTo>
                <a:lnTo>
                  <a:pt x="0" y="423862"/>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6" name="Freeform 265"/>
          <p:cNvSpPr/>
          <p:nvPr/>
        </p:nvSpPr>
        <p:spPr>
          <a:xfrm>
            <a:off x="395285" y="3991768"/>
            <a:ext cx="1405277" cy="878681"/>
          </a:xfrm>
          <a:custGeom>
            <a:avLst/>
            <a:gdLst>
              <a:gd name="connsiteX0" fmla="*/ 0 w 1647825"/>
              <a:gd name="connsiteY0" fmla="*/ 409575 h 733425"/>
              <a:gd name="connsiteX1" fmla="*/ 9525 w 1647825"/>
              <a:gd name="connsiteY1" fmla="*/ 719138 h 733425"/>
              <a:gd name="connsiteX2" fmla="*/ 1647825 w 1647825"/>
              <a:gd name="connsiteY2" fmla="*/ 733425 h 733425"/>
              <a:gd name="connsiteX3" fmla="*/ 1643063 w 1647825"/>
              <a:gd name="connsiteY3" fmla="*/ 0 h 733425"/>
              <a:gd name="connsiteX4" fmla="*/ 1519238 w 1647825"/>
              <a:gd name="connsiteY4" fmla="*/ 9525 h 733425"/>
              <a:gd name="connsiteX5" fmla="*/ 1519238 w 1647825"/>
              <a:gd name="connsiteY5" fmla="*/ 414338 h 733425"/>
              <a:gd name="connsiteX6" fmla="*/ 0 w 1647825"/>
              <a:gd name="connsiteY6" fmla="*/ 409575 h 733425"/>
              <a:gd name="connsiteX0" fmla="*/ 0 w 1647825"/>
              <a:gd name="connsiteY0" fmla="*/ 809625 h 1133475"/>
              <a:gd name="connsiteX1" fmla="*/ 9525 w 1647825"/>
              <a:gd name="connsiteY1" fmla="*/ 1119188 h 1133475"/>
              <a:gd name="connsiteX2" fmla="*/ 1647825 w 1647825"/>
              <a:gd name="connsiteY2" fmla="*/ 1133475 h 1133475"/>
              <a:gd name="connsiteX3" fmla="*/ 1634428 w 1647825"/>
              <a:gd name="connsiteY3" fmla="*/ 0 h 1133475"/>
              <a:gd name="connsiteX4" fmla="*/ 1519238 w 1647825"/>
              <a:gd name="connsiteY4" fmla="*/ 409575 h 1133475"/>
              <a:gd name="connsiteX5" fmla="*/ 1519238 w 1647825"/>
              <a:gd name="connsiteY5" fmla="*/ 814388 h 1133475"/>
              <a:gd name="connsiteX6" fmla="*/ 0 w 1647825"/>
              <a:gd name="connsiteY6" fmla="*/ 809625 h 1133475"/>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40828 w 1647825"/>
              <a:gd name="connsiteY4" fmla="*/ 0 h 1138238"/>
              <a:gd name="connsiteX5" fmla="*/ 1519238 w 1647825"/>
              <a:gd name="connsiteY5" fmla="*/ 819151 h 1138238"/>
              <a:gd name="connsiteX6" fmla="*/ 0 w 1647825"/>
              <a:gd name="connsiteY6" fmla="*/ 814388 h 1138238"/>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19240 w 1647825"/>
              <a:gd name="connsiteY4" fmla="*/ 0 h 1138238"/>
              <a:gd name="connsiteX5" fmla="*/ 1519238 w 1647825"/>
              <a:gd name="connsiteY5" fmla="*/ 819151 h 1138238"/>
              <a:gd name="connsiteX6" fmla="*/ 0 w 1647825"/>
              <a:gd name="connsiteY6" fmla="*/ 814388 h 1138238"/>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19240 w 1647825"/>
              <a:gd name="connsiteY4" fmla="*/ 0 h 1138238"/>
              <a:gd name="connsiteX5" fmla="*/ 1527874 w 1647825"/>
              <a:gd name="connsiteY5" fmla="*/ 809626 h 1138238"/>
              <a:gd name="connsiteX6" fmla="*/ 0 w 1647825"/>
              <a:gd name="connsiteY6" fmla="*/ 814388 h 1138238"/>
              <a:gd name="connsiteX0" fmla="*/ 0 w 1695321"/>
              <a:gd name="connsiteY0" fmla="*/ 814388 h 1138238"/>
              <a:gd name="connsiteX1" fmla="*/ 57021 w 1695321"/>
              <a:gd name="connsiteY1" fmla="*/ 1123951 h 1138238"/>
              <a:gd name="connsiteX2" fmla="*/ 1695321 w 1695321"/>
              <a:gd name="connsiteY2" fmla="*/ 1138238 h 1138238"/>
              <a:gd name="connsiteX3" fmla="*/ 1681924 w 1695321"/>
              <a:gd name="connsiteY3" fmla="*/ 4763 h 1138238"/>
              <a:gd name="connsiteX4" fmla="*/ 1566736 w 1695321"/>
              <a:gd name="connsiteY4" fmla="*/ 0 h 1138238"/>
              <a:gd name="connsiteX5" fmla="*/ 1575370 w 1695321"/>
              <a:gd name="connsiteY5" fmla="*/ 809626 h 1138238"/>
              <a:gd name="connsiteX6" fmla="*/ 0 w 1695321"/>
              <a:gd name="connsiteY6" fmla="*/ 814388 h 1138238"/>
              <a:gd name="connsiteX0" fmla="*/ 3428 w 1698749"/>
              <a:gd name="connsiteY0" fmla="*/ 814388 h 1138238"/>
              <a:gd name="connsiteX1" fmla="*/ 0 w 1698749"/>
              <a:gd name="connsiteY1" fmla="*/ 1119188 h 1138238"/>
              <a:gd name="connsiteX2" fmla="*/ 1698749 w 1698749"/>
              <a:gd name="connsiteY2" fmla="*/ 1138238 h 1138238"/>
              <a:gd name="connsiteX3" fmla="*/ 1685352 w 1698749"/>
              <a:gd name="connsiteY3" fmla="*/ 4763 h 1138238"/>
              <a:gd name="connsiteX4" fmla="*/ 1570164 w 1698749"/>
              <a:gd name="connsiteY4" fmla="*/ 0 h 1138238"/>
              <a:gd name="connsiteX5" fmla="*/ 1578798 w 1698749"/>
              <a:gd name="connsiteY5" fmla="*/ 809626 h 1138238"/>
              <a:gd name="connsiteX6" fmla="*/ 3428 w 1698749"/>
              <a:gd name="connsiteY6" fmla="*/ 814388 h 1138238"/>
              <a:gd name="connsiteX0" fmla="*/ 3428 w 1698749"/>
              <a:gd name="connsiteY0" fmla="*/ 842963 h 1166813"/>
              <a:gd name="connsiteX1" fmla="*/ 0 w 1698749"/>
              <a:gd name="connsiteY1" fmla="*/ 1147763 h 1166813"/>
              <a:gd name="connsiteX2" fmla="*/ 1698749 w 1698749"/>
              <a:gd name="connsiteY2" fmla="*/ 1166813 h 1166813"/>
              <a:gd name="connsiteX3" fmla="*/ 1685352 w 1698749"/>
              <a:gd name="connsiteY3" fmla="*/ 33338 h 1166813"/>
              <a:gd name="connsiteX4" fmla="*/ 1565847 w 1698749"/>
              <a:gd name="connsiteY4" fmla="*/ 0 h 1166813"/>
              <a:gd name="connsiteX5" fmla="*/ 1578798 w 1698749"/>
              <a:gd name="connsiteY5" fmla="*/ 838201 h 1166813"/>
              <a:gd name="connsiteX6" fmla="*/ 3428 w 1698749"/>
              <a:gd name="connsiteY6" fmla="*/ 842963 h 1166813"/>
              <a:gd name="connsiteX0" fmla="*/ 3428 w 1698749"/>
              <a:gd name="connsiteY0" fmla="*/ 847725 h 1171575"/>
              <a:gd name="connsiteX1" fmla="*/ 0 w 1698749"/>
              <a:gd name="connsiteY1" fmla="*/ 1152525 h 1171575"/>
              <a:gd name="connsiteX2" fmla="*/ 1698749 w 1698749"/>
              <a:gd name="connsiteY2" fmla="*/ 1171575 h 1171575"/>
              <a:gd name="connsiteX3" fmla="*/ 1689670 w 1698749"/>
              <a:gd name="connsiteY3" fmla="*/ 0 h 1171575"/>
              <a:gd name="connsiteX4" fmla="*/ 1565847 w 1698749"/>
              <a:gd name="connsiteY4" fmla="*/ 4762 h 1171575"/>
              <a:gd name="connsiteX5" fmla="*/ 1578798 w 1698749"/>
              <a:gd name="connsiteY5" fmla="*/ 842963 h 1171575"/>
              <a:gd name="connsiteX6" fmla="*/ 3428 w 1698749"/>
              <a:gd name="connsiteY6" fmla="*/ 847725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749" h="1171575">
                <a:moveTo>
                  <a:pt x="3428" y="847725"/>
                </a:moveTo>
                <a:cubicBezTo>
                  <a:pt x="2285" y="949325"/>
                  <a:pt x="1143" y="1050925"/>
                  <a:pt x="0" y="1152525"/>
                </a:cubicBezTo>
                <a:lnTo>
                  <a:pt x="1698749" y="1171575"/>
                </a:lnTo>
                <a:cubicBezTo>
                  <a:pt x="1697162" y="927100"/>
                  <a:pt x="1691257" y="244475"/>
                  <a:pt x="1689670" y="0"/>
                </a:cubicBezTo>
                <a:lnTo>
                  <a:pt x="1565847" y="4762"/>
                </a:lnTo>
                <a:cubicBezTo>
                  <a:pt x="1565846" y="277812"/>
                  <a:pt x="1578799" y="569913"/>
                  <a:pt x="1578798" y="842963"/>
                </a:cubicBezTo>
                <a:lnTo>
                  <a:pt x="3428" y="8477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1" name="Rectangle 260"/>
          <p:cNvSpPr/>
          <p:nvPr/>
        </p:nvSpPr>
        <p:spPr bwMode="auto">
          <a:xfrm>
            <a:off x="261934" y="2163949"/>
            <a:ext cx="3388034" cy="769348"/>
          </a:xfrm>
          <a:prstGeom prst="rect">
            <a:avLst/>
          </a:prstGeom>
          <a:solidFill>
            <a:srgbClr val="70AC2E"/>
          </a:solidFill>
          <a:ln w="38100">
            <a:noFill/>
            <a:round/>
            <a:headEnd/>
            <a:tailEnd/>
          </a:ln>
        </p:spPr>
        <p:txBody>
          <a:bodyPr wrap="none" rtlCol="0" anchor="ctr"/>
          <a:lstStyle/>
          <a:p>
            <a:pPr algn="ctr"/>
            <a:endParaRPr lang="en-US" sz="1350" dirty="0"/>
          </a:p>
        </p:txBody>
      </p:sp>
      <p:grpSp>
        <p:nvGrpSpPr>
          <p:cNvPr id="28" name="Group 27"/>
          <p:cNvGrpSpPr/>
          <p:nvPr/>
        </p:nvGrpSpPr>
        <p:grpSpPr>
          <a:xfrm>
            <a:off x="261934" y="1842767"/>
            <a:ext cx="3388034" cy="668026"/>
            <a:chOff x="1939120" y="2149751"/>
            <a:chExt cx="2516617" cy="1520182"/>
          </a:xfrm>
        </p:grpSpPr>
        <p:grpSp>
          <p:nvGrpSpPr>
            <p:cNvPr id="2" name="Group 1"/>
            <p:cNvGrpSpPr/>
            <p:nvPr/>
          </p:nvGrpSpPr>
          <p:grpSpPr>
            <a:xfrm>
              <a:off x="1939120" y="2149751"/>
              <a:ext cx="2516617" cy="825926"/>
              <a:chOff x="3309645" y="2184850"/>
              <a:chExt cx="2516617" cy="825926"/>
            </a:xfrm>
          </p:grpSpPr>
          <p:sp>
            <p:nvSpPr>
              <p:cNvPr id="5" name="Rectangle 4"/>
              <p:cNvSpPr/>
              <p:nvPr/>
            </p:nvSpPr>
            <p:spPr bwMode="auto">
              <a:xfrm>
                <a:off x="3309645" y="2362876"/>
                <a:ext cx="2516617" cy="647900"/>
              </a:xfrm>
              <a:prstGeom prst="rect">
                <a:avLst/>
              </a:prstGeom>
              <a:solidFill>
                <a:srgbClr val="92D050"/>
              </a:solidFill>
              <a:ln w="38100">
                <a:noFill/>
                <a:round/>
                <a:headEnd/>
                <a:tailEnd/>
              </a:ln>
            </p:spPr>
            <p:txBody>
              <a:bodyPr wrap="none" rtlCol="0" anchor="ctr"/>
              <a:lstStyle/>
              <a:p>
                <a:pPr algn="ctr"/>
                <a:endParaRPr lang="en-US" sz="1350" dirty="0"/>
              </a:p>
            </p:txBody>
          </p:sp>
          <p:sp>
            <p:nvSpPr>
              <p:cNvPr id="9" name="Rectangle 8"/>
              <p:cNvSpPr/>
              <p:nvPr/>
            </p:nvSpPr>
            <p:spPr bwMode="auto">
              <a:xfrm>
                <a:off x="3560497" y="2184850"/>
                <a:ext cx="323682" cy="178024"/>
              </a:xfrm>
              <a:prstGeom prst="rect">
                <a:avLst/>
              </a:prstGeom>
              <a:solidFill>
                <a:srgbClr val="92D050"/>
              </a:solidFill>
              <a:ln w="38100">
                <a:noFill/>
                <a:round/>
                <a:headEnd/>
                <a:tailEnd/>
              </a:ln>
            </p:spPr>
            <p:txBody>
              <a:bodyPr wrap="none" rtlCol="0" anchor="ctr"/>
              <a:lstStyle/>
              <a:p>
                <a:pPr algn="ctr"/>
                <a:endParaRPr lang="en-US" sz="1350"/>
              </a:p>
            </p:txBody>
          </p:sp>
          <p:sp>
            <p:nvSpPr>
              <p:cNvPr id="10" name="Rectangle 9"/>
              <p:cNvSpPr/>
              <p:nvPr/>
            </p:nvSpPr>
            <p:spPr bwMode="auto">
              <a:xfrm>
                <a:off x="4126938" y="2184850"/>
                <a:ext cx="323682" cy="178024"/>
              </a:xfrm>
              <a:prstGeom prst="rect">
                <a:avLst/>
              </a:prstGeom>
              <a:solidFill>
                <a:srgbClr val="92D050"/>
              </a:solidFill>
              <a:ln w="38100">
                <a:noFill/>
                <a:round/>
                <a:headEnd/>
                <a:tailEnd/>
              </a:ln>
            </p:spPr>
            <p:txBody>
              <a:bodyPr wrap="none" rtlCol="0" anchor="ctr"/>
              <a:lstStyle/>
              <a:p>
                <a:pPr algn="ctr"/>
                <a:endParaRPr lang="en-US" sz="1350"/>
              </a:p>
            </p:txBody>
          </p:sp>
          <p:sp>
            <p:nvSpPr>
              <p:cNvPr id="11" name="Rectangle 10"/>
              <p:cNvSpPr/>
              <p:nvPr/>
            </p:nvSpPr>
            <p:spPr bwMode="auto">
              <a:xfrm>
                <a:off x="4693379" y="2184850"/>
                <a:ext cx="323682" cy="178024"/>
              </a:xfrm>
              <a:prstGeom prst="rect">
                <a:avLst/>
              </a:prstGeom>
              <a:solidFill>
                <a:srgbClr val="92D050"/>
              </a:solidFill>
              <a:ln w="38100">
                <a:noFill/>
                <a:round/>
                <a:headEnd/>
                <a:tailEnd/>
              </a:ln>
            </p:spPr>
            <p:txBody>
              <a:bodyPr wrap="none" rtlCol="0" anchor="ctr"/>
              <a:lstStyle/>
              <a:p>
                <a:pPr algn="ctr"/>
                <a:endParaRPr lang="en-US" sz="1350"/>
              </a:p>
            </p:txBody>
          </p:sp>
          <p:sp>
            <p:nvSpPr>
              <p:cNvPr id="12" name="Rectangle 11"/>
              <p:cNvSpPr/>
              <p:nvPr/>
            </p:nvSpPr>
            <p:spPr bwMode="auto">
              <a:xfrm>
                <a:off x="5259821" y="2184850"/>
                <a:ext cx="323682" cy="178024"/>
              </a:xfrm>
              <a:prstGeom prst="rect">
                <a:avLst/>
              </a:prstGeom>
              <a:solidFill>
                <a:srgbClr val="92D050"/>
              </a:solidFill>
              <a:ln w="38100">
                <a:noFill/>
                <a:round/>
                <a:headEnd/>
                <a:tailEnd/>
              </a:ln>
            </p:spPr>
            <p:txBody>
              <a:bodyPr wrap="none" rtlCol="0" anchor="ctr"/>
              <a:lstStyle/>
              <a:p>
                <a:pPr algn="ctr"/>
                <a:endParaRPr lang="en-US" sz="1350"/>
              </a:p>
            </p:txBody>
          </p:sp>
        </p:grpSp>
        <p:sp>
          <p:nvSpPr>
            <p:cNvPr id="97" name="TextBox 96"/>
            <p:cNvSpPr txBox="1"/>
            <p:nvPr/>
          </p:nvSpPr>
          <p:spPr bwMode="auto">
            <a:xfrm>
              <a:off x="2718868" y="2278499"/>
              <a:ext cx="999238" cy="525289"/>
            </a:xfrm>
            <a:prstGeom prst="rect">
              <a:avLst/>
            </a:prstGeom>
            <a:noFill/>
            <a:ln w="12700">
              <a:noFill/>
              <a:miter lim="800000"/>
              <a:headEnd type="none" w="sm" len="sm"/>
              <a:tailEnd type="none" w="sm" len="sm"/>
            </a:ln>
          </p:spPr>
          <p:txBody>
            <a:bodyPr wrap="none" rtlCol="0">
              <a:spAutoFit/>
            </a:bodyPr>
            <a:lstStyle/>
            <a:p>
              <a:pPr algn="ctr"/>
              <a:r>
                <a:rPr lang="en-US" sz="900" b="1" dirty="0">
                  <a:solidFill>
                    <a:srgbClr val="0033CC"/>
                  </a:solidFill>
                  <a:latin typeface="Arial" charset="0"/>
                </a:rPr>
                <a:t>Archive Producer I/F </a:t>
              </a:r>
            </a:p>
          </p:txBody>
        </p:sp>
        <p:sp>
          <p:nvSpPr>
            <p:cNvPr id="262" name="TextBox 261"/>
            <p:cNvSpPr txBox="1"/>
            <p:nvPr/>
          </p:nvSpPr>
          <p:spPr bwMode="auto">
            <a:xfrm>
              <a:off x="2593157" y="3144644"/>
              <a:ext cx="1204041" cy="525289"/>
            </a:xfrm>
            <a:prstGeom prst="rect">
              <a:avLst/>
            </a:prstGeom>
            <a:noFill/>
            <a:ln w="12700">
              <a:noFill/>
              <a:miter lim="800000"/>
              <a:headEnd type="none" w="sm" len="sm"/>
              <a:tailEnd type="none" w="sm" len="sm"/>
            </a:ln>
          </p:spPr>
          <p:txBody>
            <a:bodyPr wrap="none" rtlCol="0">
              <a:spAutoFit/>
            </a:bodyPr>
            <a:lstStyle/>
            <a:p>
              <a:pPr algn="ctr"/>
              <a:r>
                <a:rPr lang="en-US" sz="900" b="1" dirty="0">
                  <a:solidFill>
                    <a:srgbClr val="0033CC"/>
                  </a:solidFill>
                  <a:latin typeface="Arial" charset="0"/>
                </a:rPr>
                <a:t>Archive Abstraction Layer</a:t>
              </a:r>
            </a:p>
          </p:txBody>
        </p:sp>
      </p:grpSp>
      <p:sp>
        <p:nvSpPr>
          <p:cNvPr id="7" name="Title 6"/>
          <p:cNvSpPr>
            <a:spLocks noGrp="1"/>
          </p:cNvSpPr>
          <p:nvPr>
            <p:ph type="title"/>
          </p:nvPr>
        </p:nvSpPr>
        <p:spPr>
          <a:xfrm>
            <a:off x="457199" y="274638"/>
            <a:ext cx="8686801" cy="563562"/>
          </a:xfrm>
        </p:spPr>
        <p:txBody>
          <a:bodyPr>
            <a:normAutofit fontScale="90000"/>
          </a:bodyPr>
          <a:lstStyle/>
          <a:p>
            <a:r>
              <a:rPr lang="en-US" dirty="0"/>
              <a:t>More Detailed Draft Concept - </a:t>
            </a:r>
            <a:r>
              <a:rPr lang="en-US" sz="1800" dirty="0"/>
              <a:t>Standardized Archive </a:t>
            </a:r>
            <a:r>
              <a:rPr lang="en-US" sz="1800" i="1" dirty="0"/>
              <a:t>System</a:t>
            </a:r>
            <a:r>
              <a:rPr lang="en-US" sz="1800" dirty="0"/>
              <a:t> Architecture</a:t>
            </a:r>
          </a:p>
        </p:txBody>
      </p:sp>
      <p:grpSp>
        <p:nvGrpSpPr>
          <p:cNvPr id="21" name="Group 20"/>
          <p:cNvGrpSpPr/>
          <p:nvPr/>
        </p:nvGrpSpPr>
        <p:grpSpPr>
          <a:xfrm>
            <a:off x="261934" y="1378943"/>
            <a:ext cx="3388034" cy="390763"/>
            <a:chOff x="3309645" y="1143000"/>
            <a:chExt cx="2516617" cy="1051964"/>
          </a:xfrm>
          <a:solidFill>
            <a:srgbClr val="FFC000"/>
          </a:solidFill>
        </p:grpSpPr>
        <p:sp>
          <p:nvSpPr>
            <p:cNvPr id="15" name="Rectangle 14"/>
            <p:cNvSpPr/>
            <p:nvPr/>
          </p:nvSpPr>
          <p:spPr bwMode="auto">
            <a:xfrm>
              <a:off x="3309645" y="1143000"/>
              <a:ext cx="2516617" cy="873940"/>
            </a:xfrm>
            <a:prstGeom prst="rect">
              <a:avLst/>
            </a:prstGeom>
            <a:grpFill/>
            <a:ln w="38100">
              <a:noFill/>
              <a:round/>
              <a:headEnd/>
              <a:tailEnd/>
            </a:ln>
          </p:spPr>
          <p:txBody>
            <a:bodyPr wrap="none" rtlCol="0" anchor="t" anchorCtr="0"/>
            <a:lstStyle/>
            <a:p>
              <a:pPr algn="ctr"/>
              <a:r>
                <a:rPr lang="en-US" sz="900" b="1" dirty="0">
                  <a:solidFill>
                    <a:srgbClr val="0033CC"/>
                  </a:solidFill>
                  <a:latin typeface="Arial" charset="0"/>
                </a:rPr>
                <a:t>Archive Producer Application</a:t>
              </a:r>
            </a:p>
          </p:txBody>
        </p:sp>
        <p:sp>
          <p:nvSpPr>
            <p:cNvPr id="16" name="Rectangle 15"/>
            <p:cNvSpPr/>
            <p:nvPr/>
          </p:nvSpPr>
          <p:spPr bwMode="auto">
            <a:xfrm>
              <a:off x="3876087" y="2016939"/>
              <a:ext cx="250851" cy="178025"/>
            </a:xfrm>
            <a:prstGeom prst="rect">
              <a:avLst/>
            </a:prstGeom>
            <a:grpFill/>
            <a:ln w="38100">
              <a:noFill/>
              <a:round/>
              <a:headEnd/>
              <a:tailEnd/>
            </a:ln>
          </p:spPr>
          <p:txBody>
            <a:bodyPr wrap="none" rtlCol="0" anchor="t" anchorCtr="0"/>
            <a:lstStyle/>
            <a:p>
              <a:pPr algn="ctr"/>
              <a:endParaRPr lang="en-US" sz="1350">
                <a:latin typeface="Arial Narrow" panose="020B0606020202030204" pitchFamily="34" charset="0"/>
              </a:endParaRPr>
            </a:p>
          </p:txBody>
        </p:sp>
        <p:sp>
          <p:nvSpPr>
            <p:cNvPr id="17" name="Rectangle 16"/>
            <p:cNvSpPr/>
            <p:nvPr/>
          </p:nvSpPr>
          <p:spPr bwMode="auto">
            <a:xfrm>
              <a:off x="4442528" y="2016939"/>
              <a:ext cx="250851" cy="178025"/>
            </a:xfrm>
            <a:prstGeom prst="rect">
              <a:avLst/>
            </a:prstGeom>
            <a:grpFill/>
            <a:ln w="38100">
              <a:noFill/>
              <a:round/>
              <a:headEnd/>
              <a:tailEnd/>
            </a:ln>
          </p:spPr>
          <p:txBody>
            <a:bodyPr wrap="none" rtlCol="0" anchor="t" anchorCtr="0"/>
            <a:lstStyle/>
            <a:p>
              <a:pPr algn="ctr"/>
              <a:endParaRPr lang="en-US" sz="1350">
                <a:latin typeface="Arial Narrow" panose="020B0606020202030204" pitchFamily="34" charset="0"/>
              </a:endParaRPr>
            </a:p>
          </p:txBody>
        </p:sp>
        <p:sp>
          <p:nvSpPr>
            <p:cNvPr id="18" name="Rectangle 17"/>
            <p:cNvSpPr/>
            <p:nvPr/>
          </p:nvSpPr>
          <p:spPr bwMode="auto">
            <a:xfrm>
              <a:off x="5008969" y="2016939"/>
              <a:ext cx="250851" cy="178025"/>
            </a:xfrm>
            <a:prstGeom prst="rect">
              <a:avLst/>
            </a:prstGeom>
            <a:grpFill/>
            <a:ln w="38100">
              <a:noFill/>
              <a:round/>
              <a:headEnd/>
              <a:tailEnd/>
            </a:ln>
          </p:spPr>
          <p:txBody>
            <a:bodyPr wrap="none" rtlCol="0" anchor="t" anchorCtr="0"/>
            <a:lstStyle/>
            <a:p>
              <a:pPr algn="ctr"/>
              <a:endParaRPr lang="en-US" sz="1350">
                <a:latin typeface="Arial Narrow" panose="020B0606020202030204" pitchFamily="34" charset="0"/>
              </a:endParaRPr>
            </a:p>
          </p:txBody>
        </p:sp>
        <p:sp>
          <p:nvSpPr>
            <p:cNvPr id="19" name="Rectangle 18"/>
            <p:cNvSpPr/>
            <p:nvPr/>
          </p:nvSpPr>
          <p:spPr bwMode="auto">
            <a:xfrm>
              <a:off x="5575411" y="2016939"/>
              <a:ext cx="250851" cy="178025"/>
            </a:xfrm>
            <a:prstGeom prst="rect">
              <a:avLst/>
            </a:prstGeom>
            <a:grpFill/>
            <a:ln w="38100">
              <a:noFill/>
              <a:round/>
              <a:headEnd/>
              <a:tailEnd/>
            </a:ln>
          </p:spPr>
          <p:txBody>
            <a:bodyPr wrap="none" rtlCol="0" anchor="t" anchorCtr="0"/>
            <a:lstStyle/>
            <a:p>
              <a:pPr algn="ctr"/>
              <a:endParaRPr lang="en-US" sz="1350">
                <a:latin typeface="Arial Narrow" panose="020B0606020202030204" pitchFamily="34" charset="0"/>
              </a:endParaRPr>
            </a:p>
          </p:txBody>
        </p:sp>
        <p:sp>
          <p:nvSpPr>
            <p:cNvPr id="20" name="Rectangle 19"/>
            <p:cNvSpPr/>
            <p:nvPr/>
          </p:nvSpPr>
          <p:spPr bwMode="auto">
            <a:xfrm>
              <a:off x="3309645" y="2016939"/>
              <a:ext cx="250851" cy="178025"/>
            </a:xfrm>
            <a:prstGeom prst="rect">
              <a:avLst/>
            </a:prstGeom>
            <a:grpFill/>
            <a:ln w="38100">
              <a:noFill/>
              <a:round/>
              <a:headEnd/>
              <a:tailEnd/>
            </a:ln>
          </p:spPr>
          <p:txBody>
            <a:bodyPr wrap="none" rtlCol="0" anchor="t" anchorCtr="0"/>
            <a:lstStyle/>
            <a:p>
              <a:pPr algn="ctr"/>
              <a:endParaRPr lang="en-US" sz="1350">
                <a:latin typeface="Arial Narrow" panose="020B0606020202030204" pitchFamily="34" charset="0"/>
              </a:endParaRPr>
            </a:p>
          </p:txBody>
        </p:sp>
      </p:grpSp>
      <p:grpSp>
        <p:nvGrpSpPr>
          <p:cNvPr id="73" name="Group 72"/>
          <p:cNvGrpSpPr/>
          <p:nvPr/>
        </p:nvGrpSpPr>
        <p:grpSpPr>
          <a:xfrm>
            <a:off x="390978" y="5266051"/>
            <a:ext cx="8332816" cy="332924"/>
            <a:chOff x="561483" y="5602297"/>
            <a:chExt cx="11114166" cy="443898"/>
          </a:xfrm>
        </p:grpSpPr>
        <p:sp>
          <p:nvSpPr>
            <p:cNvPr id="74" name="Rectangle 73"/>
            <p:cNvSpPr/>
            <p:nvPr/>
          </p:nvSpPr>
          <p:spPr bwMode="auto">
            <a:xfrm>
              <a:off x="561483" y="5602297"/>
              <a:ext cx="11114166" cy="413120"/>
            </a:xfrm>
            <a:prstGeom prst="rect">
              <a:avLst/>
            </a:prstGeom>
            <a:solidFill>
              <a:srgbClr val="92D050"/>
            </a:solidFill>
            <a:ln w="38100">
              <a:noFill/>
              <a:round/>
              <a:headEnd/>
              <a:tailEnd/>
            </a:ln>
          </p:spPr>
          <p:txBody>
            <a:bodyPr wrap="none" rtlCol="0" anchor="ctr"/>
            <a:lstStyle/>
            <a:p>
              <a:pPr algn="ctr"/>
              <a:endParaRPr lang="en-US" sz="1350"/>
            </a:p>
          </p:txBody>
        </p:sp>
        <p:sp>
          <p:nvSpPr>
            <p:cNvPr id="84" name="TextBox 83"/>
            <p:cNvSpPr txBox="1"/>
            <p:nvPr/>
          </p:nvSpPr>
          <p:spPr bwMode="auto">
            <a:xfrm>
              <a:off x="625649" y="5615308"/>
              <a:ext cx="11050000" cy="430887"/>
            </a:xfrm>
            <a:prstGeom prst="rect">
              <a:avLst/>
            </a:prstGeom>
            <a:noFill/>
            <a:ln w="12700">
              <a:noFill/>
              <a:miter lim="800000"/>
              <a:headEnd type="none" w="sm" len="sm"/>
              <a:tailEnd type="none" w="sm" len="sm"/>
            </a:ln>
          </p:spPr>
          <p:txBody>
            <a:bodyPr wrap="square" rtlCol="0">
              <a:spAutoFit/>
            </a:bodyPr>
            <a:lstStyle/>
            <a:p>
              <a:pPr algn="ctr"/>
              <a:r>
                <a:rPr lang="en-US" sz="1500" b="1" dirty="0">
                  <a:solidFill>
                    <a:srgbClr val="0033CC"/>
                  </a:solidFill>
                  <a:latin typeface="Arial" charset="0"/>
                </a:rPr>
                <a:t>Archive Information Package Interface Layer</a:t>
              </a:r>
            </a:p>
          </p:txBody>
        </p:sp>
      </p:grpSp>
      <p:grpSp>
        <p:nvGrpSpPr>
          <p:cNvPr id="70" name="Group 69"/>
          <p:cNvGrpSpPr/>
          <p:nvPr/>
        </p:nvGrpSpPr>
        <p:grpSpPr>
          <a:xfrm>
            <a:off x="394956" y="3394341"/>
            <a:ext cx="2968490" cy="1788231"/>
            <a:chOff x="516156" y="2648653"/>
            <a:chExt cx="3957986" cy="2384308"/>
          </a:xfrm>
        </p:grpSpPr>
        <p:sp>
          <p:nvSpPr>
            <p:cNvPr id="135" name="TextBox 134"/>
            <p:cNvSpPr txBox="1"/>
            <p:nvPr/>
          </p:nvSpPr>
          <p:spPr bwMode="auto">
            <a:xfrm>
              <a:off x="2746201" y="3361938"/>
              <a:ext cx="1727941" cy="379863"/>
            </a:xfrm>
            <a:prstGeom prst="rect">
              <a:avLst/>
            </a:prstGeom>
            <a:solidFill>
              <a:srgbClr val="92D050"/>
            </a:solidFill>
            <a:ln w="12700">
              <a:noFill/>
              <a:miter lim="800000"/>
              <a:headEnd type="none" w="sm" len="sm"/>
              <a:tailEnd type="none" w="sm" len="sm"/>
            </a:ln>
          </p:spPr>
          <p:txBody>
            <a:bodyPr wrap="square" rtlCol="0" anchor="b">
              <a:noAutofit/>
            </a:bodyPr>
            <a:lstStyle>
              <a:defPPr>
                <a:defRPr lang="en-US"/>
              </a:defPPr>
              <a:lvl1pPr algn="ctr">
                <a:defRPr sz="1200" b="1">
                  <a:solidFill>
                    <a:srgbClr val="0033CC"/>
                  </a:solidFill>
                  <a:latin typeface="Arial" charset="0"/>
                </a:defRPr>
              </a:lvl1pPr>
            </a:lstStyle>
            <a:p>
              <a:endParaRPr lang="en-US" sz="900" dirty="0"/>
            </a:p>
          </p:txBody>
        </p:sp>
        <p:grpSp>
          <p:nvGrpSpPr>
            <p:cNvPr id="4" name="Group 3"/>
            <p:cNvGrpSpPr/>
            <p:nvPr/>
          </p:nvGrpSpPr>
          <p:grpSpPr>
            <a:xfrm>
              <a:off x="516156" y="3461657"/>
              <a:ext cx="1602655" cy="1554131"/>
              <a:chOff x="1780384" y="5108150"/>
              <a:chExt cx="4853756" cy="1066839"/>
            </a:xfrm>
          </p:grpSpPr>
          <p:sp>
            <p:nvSpPr>
              <p:cNvPr id="68" name="Rectangle 67"/>
              <p:cNvSpPr/>
              <p:nvPr/>
            </p:nvSpPr>
            <p:spPr>
              <a:xfrm>
                <a:off x="1780384" y="5955914"/>
                <a:ext cx="2845211"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Bit layer</a:t>
                </a:r>
              </a:p>
            </p:txBody>
          </p:sp>
          <p:sp>
            <p:nvSpPr>
              <p:cNvPr id="141" name="Rectangle 140"/>
              <p:cNvSpPr/>
              <p:nvPr/>
            </p:nvSpPr>
            <p:spPr>
              <a:xfrm>
                <a:off x="1780384" y="5648679"/>
                <a:ext cx="4853756"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Structure layer</a:t>
                </a:r>
              </a:p>
            </p:txBody>
          </p:sp>
          <p:sp>
            <p:nvSpPr>
              <p:cNvPr id="142" name="Rectangle 141"/>
              <p:cNvSpPr/>
              <p:nvPr/>
            </p:nvSpPr>
            <p:spPr>
              <a:xfrm>
                <a:off x="1780384" y="5388981"/>
                <a:ext cx="4525871" cy="222345"/>
              </a:xfrm>
              <a:custGeom>
                <a:avLst/>
                <a:gdLst>
                  <a:gd name="connsiteX0" fmla="*/ 0 w 1960043"/>
                  <a:gd name="connsiteY0" fmla="*/ 0 h 319140"/>
                  <a:gd name="connsiteX1" fmla="*/ 1960043 w 1960043"/>
                  <a:gd name="connsiteY1" fmla="*/ 0 h 319140"/>
                  <a:gd name="connsiteX2" fmla="*/ 1960043 w 1960043"/>
                  <a:gd name="connsiteY2" fmla="*/ 319140 h 319140"/>
                  <a:gd name="connsiteX3" fmla="*/ 0 w 1960043"/>
                  <a:gd name="connsiteY3" fmla="*/ 319140 h 319140"/>
                  <a:gd name="connsiteX4" fmla="*/ 0 w 1960043"/>
                  <a:gd name="connsiteY4" fmla="*/ 0 h 319140"/>
                  <a:gd name="connsiteX0" fmla="*/ 0 w 2036243"/>
                  <a:gd name="connsiteY0" fmla="*/ 0 h 319140"/>
                  <a:gd name="connsiteX1" fmla="*/ 2036243 w 2036243"/>
                  <a:gd name="connsiteY1" fmla="*/ 0 h 319140"/>
                  <a:gd name="connsiteX2" fmla="*/ 2036243 w 2036243"/>
                  <a:gd name="connsiteY2" fmla="*/ 319140 h 319140"/>
                  <a:gd name="connsiteX3" fmla="*/ 76200 w 2036243"/>
                  <a:gd name="connsiteY3" fmla="*/ 319140 h 319140"/>
                  <a:gd name="connsiteX4" fmla="*/ 0 w 2036243"/>
                  <a:gd name="connsiteY4" fmla="*/ 0 h 319140"/>
                  <a:gd name="connsiteX0" fmla="*/ 0 w 2036243"/>
                  <a:gd name="connsiteY0" fmla="*/ 0 h 323903"/>
                  <a:gd name="connsiteX1" fmla="*/ 2036243 w 2036243"/>
                  <a:gd name="connsiteY1" fmla="*/ 0 h 323903"/>
                  <a:gd name="connsiteX2" fmla="*/ 2036243 w 2036243"/>
                  <a:gd name="connsiteY2" fmla="*/ 319140 h 323903"/>
                  <a:gd name="connsiteX3" fmla="*/ 9525 w 2036243"/>
                  <a:gd name="connsiteY3" fmla="*/ 323903 h 323903"/>
                  <a:gd name="connsiteX4" fmla="*/ 0 w 2036243"/>
                  <a:gd name="connsiteY4" fmla="*/ 0 h 323903"/>
                  <a:gd name="connsiteX0" fmla="*/ 0 w 2026718"/>
                  <a:gd name="connsiteY0" fmla="*/ 4763 h 323903"/>
                  <a:gd name="connsiteX1" fmla="*/ 2026718 w 2026718"/>
                  <a:gd name="connsiteY1" fmla="*/ 0 h 323903"/>
                  <a:gd name="connsiteX2" fmla="*/ 2026718 w 2026718"/>
                  <a:gd name="connsiteY2" fmla="*/ 319140 h 323903"/>
                  <a:gd name="connsiteX3" fmla="*/ 0 w 2026718"/>
                  <a:gd name="connsiteY3" fmla="*/ 323903 h 323903"/>
                  <a:gd name="connsiteX4" fmla="*/ 0 w 2026718"/>
                  <a:gd name="connsiteY4" fmla="*/ 4763 h 323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718" h="323903">
                    <a:moveTo>
                      <a:pt x="0" y="4763"/>
                    </a:moveTo>
                    <a:lnTo>
                      <a:pt x="2026718" y="0"/>
                    </a:lnTo>
                    <a:lnTo>
                      <a:pt x="2026718" y="319140"/>
                    </a:lnTo>
                    <a:lnTo>
                      <a:pt x="0" y="323903"/>
                    </a:lnTo>
                    <a:lnTo>
                      <a:pt x="0" y="4763"/>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Semantic layer</a:t>
                </a:r>
              </a:p>
            </p:txBody>
          </p:sp>
          <p:sp>
            <p:nvSpPr>
              <p:cNvPr id="143" name="Rectangle 142"/>
              <p:cNvSpPr/>
              <p:nvPr/>
            </p:nvSpPr>
            <p:spPr>
              <a:xfrm>
                <a:off x="1806026" y="5108150"/>
                <a:ext cx="4629294" cy="2190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GB" sz="900" dirty="0"/>
                  <a:t>Object layer</a:t>
                </a:r>
              </a:p>
            </p:txBody>
          </p:sp>
        </p:grpSp>
        <p:sp>
          <p:nvSpPr>
            <p:cNvPr id="150" name="TextBox 149"/>
            <p:cNvSpPr txBox="1"/>
            <p:nvPr/>
          </p:nvSpPr>
          <p:spPr bwMode="auto">
            <a:xfrm>
              <a:off x="520188" y="2654348"/>
              <a:ext cx="2040230" cy="824211"/>
            </a:xfrm>
            <a:prstGeom prst="rect">
              <a:avLst/>
            </a:prstGeom>
            <a:solidFill>
              <a:srgbClr val="92D050"/>
            </a:solidFill>
            <a:ln w="12700">
              <a:noFill/>
              <a:miter lim="800000"/>
              <a:headEnd type="none" w="sm" len="sm"/>
              <a:tailEnd type="none" w="sm" len="sm"/>
            </a:ln>
          </p:spPr>
          <p:txBody>
            <a:bodyPr wrap="square" rtlCol="0" anchor="b">
              <a:noAutofit/>
            </a:bodyPr>
            <a:lstStyle/>
            <a:p>
              <a:pPr algn="ctr"/>
              <a:endParaRPr lang="en-US" sz="900" b="1" dirty="0">
                <a:solidFill>
                  <a:srgbClr val="0033CC"/>
                </a:solidFill>
                <a:latin typeface="Arial" charset="0"/>
              </a:endParaRPr>
            </a:p>
          </p:txBody>
        </p:sp>
        <p:sp>
          <p:nvSpPr>
            <p:cNvPr id="155" name="TextBox 154"/>
            <p:cNvSpPr txBox="1"/>
            <p:nvPr/>
          </p:nvSpPr>
          <p:spPr bwMode="auto">
            <a:xfrm>
              <a:off x="2746202" y="2648653"/>
              <a:ext cx="1727940" cy="669341"/>
            </a:xfrm>
            <a:prstGeom prst="rect">
              <a:avLst/>
            </a:prstGeom>
            <a:solidFill>
              <a:srgbClr val="92D050"/>
            </a:solidFill>
            <a:ln w="12700">
              <a:noFill/>
              <a:miter lim="800000"/>
              <a:headEnd type="none" w="sm" len="sm"/>
              <a:tailEnd type="none" w="sm" len="sm"/>
            </a:ln>
          </p:spPr>
          <p:txBody>
            <a:bodyPr wrap="square" rtlCol="0">
              <a:noAutofit/>
            </a:bodyPr>
            <a:lstStyle>
              <a:defPPr>
                <a:defRPr lang="en-US"/>
              </a:defPPr>
              <a:lvl1pPr algn="ctr">
                <a:defRPr sz="1200" b="1">
                  <a:solidFill>
                    <a:srgbClr val="0033CC"/>
                  </a:solidFill>
                  <a:latin typeface="Arial" charset="0"/>
                </a:defRPr>
              </a:lvl1pPr>
            </a:lstStyle>
            <a:p>
              <a:endParaRPr lang="en-US" sz="900" dirty="0"/>
            </a:p>
          </p:txBody>
        </p:sp>
        <p:sp>
          <p:nvSpPr>
            <p:cNvPr id="156" name="TextBox 155"/>
            <p:cNvSpPr txBox="1"/>
            <p:nvPr/>
          </p:nvSpPr>
          <p:spPr bwMode="auto">
            <a:xfrm>
              <a:off x="2749996" y="3705928"/>
              <a:ext cx="257369" cy="1325264"/>
            </a:xfrm>
            <a:prstGeom prst="rect">
              <a:avLst/>
            </a:prstGeom>
            <a:solidFill>
              <a:srgbClr val="92D050"/>
            </a:solidFill>
            <a:ln w="12700">
              <a:noFill/>
              <a:miter lim="800000"/>
              <a:headEnd type="none" w="sm" len="sm"/>
              <a:tailEnd type="none" w="sm" len="sm"/>
            </a:ln>
          </p:spPr>
          <p:txBody>
            <a:bodyPr vert="vert270" wrap="square" lIns="27000" tIns="27000" rIns="27000" bIns="27000" rtlCol="0">
              <a:spAutoFit/>
            </a:bodyPr>
            <a:lstStyle/>
            <a:p>
              <a:pPr algn="ctr"/>
              <a:r>
                <a:rPr lang="en-US" sz="900" b="1" dirty="0">
                  <a:solidFill>
                    <a:srgbClr val="0033CC"/>
                  </a:solidFill>
                  <a:latin typeface="Arial" charset="0"/>
                </a:rPr>
                <a:t>Provenance Info</a:t>
              </a:r>
            </a:p>
          </p:txBody>
        </p:sp>
        <p:sp>
          <p:nvSpPr>
            <p:cNvPr id="157" name="TextBox 156"/>
            <p:cNvSpPr txBox="1"/>
            <p:nvPr/>
          </p:nvSpPr>
          <p:spPr bwMode="auto">
            <a:xfrm>
              <a:off x="3061236" y="3596062"/>
              <a:ext cx="257369" cy="1436899"/>
            </a:xfrm>
            <a:prstGeom prst="rect">
              <a:avLst/>
            </a:prstGeom>
            <a:solidFill>
              <a:srgbClr val="92D050"/>
            </a:solidFill>
            <a:ln w="12700">
              <a:noFill/>
              <a:miter lim="800000"/>
              <a:headEnd type="none" w="sm" len="sm"/>
              <a:tailEnd type="none" w="sm" len="sm"/>
            </a:ln>
          </p:spPr>
          <p:txBody>
            <a:bodyPr vert="vert270" wrap="square" lIns="27000" tIns="27000" rIns="27000" bIns="27000" rtlCol="0">
              <a:spAutoFit/>
            </a:bodyPr>
            <a:lstStyle/>
            <a:p>
              <a:pPr algn="ctr"/>
              <a:r>
                <a:rPr lang="en-US" sz="900" b="1" dirty="0">
                  <a:solidFill>
                    <a:srgbClr val="0033CC"/>
                  </a:solidFill>
                  <a:latin typeface="Arial" charset="0"/>
                </a:rPr>
                <a:t>Context Info</a:t>
              </a:r>
            </a:p>
          </p:txBody>
        </p:sp>
        <p:sp>
          <p:nvSpPr>
            <p:cNvPr id="158" name="TextBox 157"/>
            <p:cNvSpPr txBox="1"/>
            <p:nvPr/>
          </p:nvSpPr>
          <p:spPr bwMode="auto">
            <a:xfrm>
              <a:off x="3382545" y="3587397"/>
              <a:ext cx="257369" cy="1436899"/>
            </a:xfrm>
            <a:prstGeom prst="rect">
              <a:avLst/>
            </a:prstGeom>
            <a:solidFill>
              <a:srgbClr val="92D050"/>
            </a:solidFill>
            <a:ln w="12700">
              <a:noFill/>
              <a:miter lim="800000"/>
              <a:headEnd type="none" w="sm" len="sm"/>
              <a:tailEnd type="none" w="sm" len="sm"/>
            </a:ln>
          </p:spPr>
          <p:txBody>
            <a:bodyPr vert="vert270" wrap="square" lIns="27000" tIns="27000" rIns="27000" bIns="27000" rtlCol="0">
              <a:spAutoFit/>
            </a:bodyPr>
            <a:lstStyle/>
            <a:p>
              <a:pPr algn="ctr"/>
              <a:r>
                <a:rPr lang="en-US" sz="900" b="1" dirty="0">
                  <a:solidFill>
                    <a:srgbClr val="0033CC"/>
                  </a:solidFill>
                  <a:latin typeface="Arial" charset="0"/>
                </a:rPr>
                <a:t>Reference Info</a:t>
              </a:r>
            </a:p>
          </p:txBody>
        </p:sp>
        <p:sp>
          <p:nvSpPr>
            <p:cNvPr id="159" name="TextBox 158"/>
            <p:cNvSpPr txBox="1"/>
            <p:nvPr/>
          </p:nvSpPr>
          <p:spPr bwMode="auto">
            <a:xfrm>
              <a:off x="3703787" y="3596062"/>
              <a:ext cx="257369" cy="1436899"/>
            </a:xfrm>
            <a:prstGeom prst="rect">
              <a:avLst/>
            </a:prstGeom>
            <a:solidFill>
              <a:srgbClr val="92D050"/>
            </a:solidFill>
            <a:ln w="12700">
              <a:noFill/>
              <a:miter lim="800000"/>
              <a:headEnd type="none" w="sm" len="sm"/>
              <a:tailEnd type="none" w="sm" len="sm"/>
            </a:ln>
          </p:spPr>
          <p:txBody>
            <a:bodyPr vert="vert270" wrap="square" lIns="27000" tIns="27000" rIns="27000" bIns="27000" rtlCol="0">
              <a:spAutoFit/>
            </a:bodyPr>
            <a:lstStyle/>
            <a:p>
              <a:pPr algn="ctr"/>
              <a:r>
                <a:rPr lang="en-US" sz="900" b="1" dirty="0">
                  <a:solidFill>
                    <a:srgbClr val="0033CC"/>
                  </a:solidFill>
                  <a:latin typeface="Arial" charset="0"/>
                </a:rPr>
                <a:t>Fixity Info</a:t>
              </a:r>
            </a:p>
          </p:txBody>
        </p:sp>
        <p:sp>
          <p:nvSpPr>
            <p:cNvPr id="160" name="TextBox 159"/>
            <p:cNvSpPr txBox="1"/>
            <p:nvPr/>
          </p:nvSpPr>
          <p:spPr bwMode="auto">
            <a:xfrm>
              <a:off x="4032107" y="3587328"/>
              <a:ext cx="442035" cy="1436899"/>
            </a:xfrm>
            <a:prstGeom prst="rect">
              <a:avLst/>
            </a:prstGeom>
            <a:solidFill>
              <a:srgbClr val="92D050"/>
            </a:solidFill>
            <a:ln w="12700">
              <a:noFill/>
              <a:miter lim="800000"/>
              <a:headEnd type="none" w="sm" len="sm"/>
              <a:tailEnd type="none" w="sm" len="sm"/>
            </a:ln>
          </p:spPr>
          <p:txBody>
            <a:bodyPr vert="vert270" wrap="square" lIns="27000" tIns="27000" rIns="27000" bIns="27000" rtlCol="0">
              <a:spAutoFit/>
            </a:bodyPr>
            <a:lstStyle/>
            <a:p>
              <a:pPr algn="ctr"/>
              <a:r>
                <a:rPr lang="en-US" sz="900" b="1" dirty="0">
                  <a:solidFill>
                    <a:srgbClr val="0033CC"/>
                  </a:solidFill>
                  <a:latin typeface="Arial" charset="0"/>
                </a:rPr>
                <a:t>Access Rights Info</a:t>
              </a:r>
            </a:p>
          </p:txBody>
        </p:sp>
      </p:grpSp>
      <p:grpSp>
        <p:nvGrpSpPr>
          <p:cNvPr id="29" name="Group 28"/>
          <p:cNvGrpSpPr/>
          <p:nvPr/>
        </p:nvGrpSpPr>
        <p:grpSpPr>
          <a:xfrm>
            <a:off x="254404" y="2615070"/>
            <a:ext cx="3360043" cy="319273"/>
            <a:chOff x="253640" y="1945296"/>
            <a:chExt cx="4480057" cy="425697"/>
          </a:xfrm>
        </p:grpSpPr>
        <p:grpSp>
          <p:nvGrpSpPr>
            <p:cNvPr id="23" name="Group 22"/>
            <p:cNvGrpSpPr/>
            <p:nvPr/>
          </p:nvGrpSpPr>
          <p:grpSpPr>
            <a:xfrm>
              <a:off x="3252017" y="1946314"/>
              <a:ext cx="801929" cy="423660"/>
              <a:chOff x="3347808" y="1946314"/>
              <a:chExt cx="801929" cy="423660"/>
            </a:xfrm>
          </p:grpSpPr>
          <p:sp>
            <p:nvSpPr>
              <p:cNvPr id="132" name="Rectangle 131"/>
              <p:cNvSpPr/>
              <p:nvPr/>
            </p:nvSpPr>
            <p:spPr bwMode="auto">
              <a:xfrm>
                <a:off x="3403135" y="1946314"/>
                <a:ext cx="691277" cy="423660"/>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134" name="TextBox 133"/>
              <p:cNvSpPr txBox="1"/>
              <p:nvPr/>
            </p:nvSpPr>
            <p:spPr bwMode="auto">
              <a:xfrm>
                <a:off x="3347808" y="2004257"/>
                <a:ext cx="801929" cy="338555"/>
              </a:xfrm>
              <a:prstGeom prst="rect">
                <a:avLst/>
              </a:prstGeom>
              <a:noFill/>
              <a:ln w="12700">
                <a:noFill/>
                <a:miter lim="800000"/>
                <a:headEnd type="none" w="sm" len="sm"/>
                <a:tailEnd type="none" w="sm" len="sm"/>
              </a:ln>
            </p:spPr>
            <p:txBody>
              <a:bodyPr wrap="none" rtlCol="0">
                <a:spAutoFit/>
              </a:bodyPr>
              <a:lstStyle/>
              <a:p>
                <a:pPr algn="ctr"/>
                <a:r>
                  <a:rPr lang="en-US" sz="525" b="1" dirty="0">
                    <a:solidFill>
                      <a:srgbClr val="0033CC"/>
                    </a:solidFill>
                    <a:latin typeface="Arial" charset="0"/>
                  </a:rPr>
                  <a:t>Science Data</a:t>
                </a:r>
              </a:p>
              <a:p>
                <a:pPr algn="ctr"/>
                <a:r>
                  <a:rPr lang="en-US" sz="525" b="1" dirty="0">
                    <a:solidFill>
                      <a:srgbClr val="0033CC"/>
                    </a:solidFill>
                    <a:latin typeface="Arial" charset="0"/>
                  </a:rPr>
                  <a:t>Binding</a:t>
                </a:r>
              </a:p>
            </p:txBody>
          </p:sp>
        </p:grpSp>
        <p:grpSp>
          <p:nvGrpSpPr>
            <p:cNvPr id="14" name="Group 13"/>
            <p:cNvGrpSpPr/>
            <p:nvPr/>
          </p:nvGrpSpPr>
          <p:grpSpPr>
            <a:xfrm>
              <a:off x="2457616" y="1948206"/>
              <a:ext cx="906658" cy="419876"/>
              <a:chOff x="2482159" y="1948206"/>
              <a:chExt cx="906658" cy="419876"/>
            </a:xfrm>
          </p:grpSpPr>
          <p:sp>
            <p:nvSpPr>
              <p:cNvPr id="167" name="Rectangle 166"/>
              <p:cNvSpPr/>
              <p:nvPr/>
            </p:nvSpPr>
            <p:spPr bwMode="auto">
              <a:xfrm>
                <a:off x="2589848" y="1948206"/>
                <a:ext cx="691277" cy="419876"/>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168" name="TextBox 167"/>
              <p:cNvSpPr txBox="1"/>
              <p:nvPr/>
            </p:nvSpPr>
            <p:spPr bwMode="auto">
              <a:xfrm>
                <a:off x="2482159" y="2004257"/>
                <a:ext cx="906658" cy="338555"/>
              </a:xfrm>
              <a:prstGeom prst="rect">
                <a:avLst/>
              </a:prstGeom>
              <a:noFill/>
              <a:ln w="12700">
                <a:noFill/>
                <a:miter lim="800000"/>
                <a:headEnd type="none" w="sm" len="sm"/>
                <a:tailEnd type="none" w="sm" len="sm"/>
              </a:ln>
            </p:spPr>
            <p:txBody>
              <a:bodyPr wrap="none" rtlCol="0">
                <a:spAutoFit/>
              </a:bodyPr>
              <a:lstStyle/>
              <a:p>
                <a:pPr algn="ctr"/>
                <a:r>
                  <a:rPr lang="en-US" sz="525" b="1" dirty="0">
                    <a:solidFill>
                      <a:srgbClr val="0033CC"/>
                    </a:solidFill>
                    <a:latin typeface="Arial" charset="0"/>
                  </a:rPr>
                  <a:t>Enterprise Data</a:t>
                </a:r>
              </a:p>
              <a:p>
                <a:pPr algn="ctr"/>
                <a:r>
                  <a:rPr lang="en-US" sz="525" b="1" dirty="0">
                    <a:solidFill>
                      <a:srgbClr val="0033CC"/>
                    </a:solidFill>
                    <a:latin typeface="Arial" charset="0"/>
                  </a:rPr>
                  <a:t>Binding</a:t>
                </a:r>
              </a:p>
            </p:txBody>
          </p:sp>
        </p:grpSp>
        <p:grpSp>
          <p:nvGrpSpPr>
            <p:cNvPr id="13" name="Group 12"/>
            <p:cNvGrpSpPr/>
            <p:nvPr/>
          </p:nvGrpSpPr>
          <p:grpSpPr>
            <a:xfrm>
              <a:off x="1816609" y="1946690"/>
              <a:ext cx="712162" cy="422908"/>
              <a:chOff x="1816609" y="1946690"/>
              <a:chExt cx="712162" cy="422908"/>
            </a:xfrm>
          </p:grpSpPr>
          <p:sp>
            <p:nvSpPr>
              <p:cNvPr id="180" name="Rectangle 179"/>
              <p:cNvSpPr/>
              <p:nvPr/>
            </p:nvSpPr>
            <p:spPr bwMode="auto">
              <a:xfrm>
                <a:off x="1827050" y="1946690"/>
                <a:ext cx="691278" cy="422908"/>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181" name="TextBox 180"/>
              <p:cNvSpPr txBox="1"/>
              <p:nvPr/>
            </p:nvSpPr>
            <p:spPr bwMode="auto">
              <a:xfrm>
                <a:off x="1816609" y="2004255"/>
                <a:ext cx="712162" cy="338555"/>
              </a:xfrm>
              <a:prstGeom prst="rect">
                <a:avLst/>
              </a:prstGeom>
              <a:noFill/>
              <a:ln w="12700">
                <a:noFill/>
                <a:miter lim="800000"/>
                <a:headEnd type="none" w="sm" len="sm"/>
                <a:tailEnd type="none" w="sm" len="sm"/>
              </a:ln>
            </p:spPr>
            <p:txBody>
              <a:bodyPr wrap="none" rtlCol="0">
                <a:spAutoFit/>
              </a:bodyPr>
              <a:lstStyle/>
              <a:p>
                <a:pPr algn="ctr"/>
                <a:r>
                  <a:rPr lang="en-US" sz="525" b="1" dirty="0">
                    <a:solidFill>
                      <a:srgbClr val="0033CC"/>
                    </a:solidFill>
                    <a:latin typeface="Arial" charset="0"/>
                  </a:rPr>
                  <a:t>Web/HTML</a:t>
                </a:r>
              </a:p>
              <a:p>
                <a:pPr algn="ctr"/>
                <a:r>
                  <a:rPr lang="en-US" sz="525" b="1" dirty="0">
                    <a:solidFill>
                      <a:srgbClr val="0033CC"/>
                    </a:solidFill>
                    <a:latin typeface="Arial" charset="0"/>
                  </a:rPr>
                  <a:t>Binding</a:t>
                </a:r>
              </a:p>
            </p:txBody>
          </p:sp>
        </p:grpSp>
        <p:grpSp>
          <p:nvGrpSpPr>
            <p:cNvPr id="8" name="Group 7"/>
            <p:cNvGrpSpPr/>
            <p:nvPr/>
          </p:nvGrpSpPr>
          <p:grpSpPr>
            <a:xfrm>
              <a:off x="1088952" y="1945296"/>
              <a:ext cx="691278" cy="425697"/>
              <a:chOff x="1088952" y="1945296"/>
              <a:chExt cx="691278" cy="425697"/>
            </a:xfrm>
          </p:grpSpPr>
          <p:sp>
            <p:nvSpPr>
              <p:cNvPr id="196" name="Rectangle 195"/>
              <p:cNvSpPr/>
              <p:nvPr/>
            </p:nvSpPr>
            <p:spPr bwMode="auto">
              <a:xfrm>
                <a:off x="1088952" y="1945296"/>
                <a:ext cx="691278" cy="425697"/>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197" name="TextBox 196"/>
              <p:cNvSpPr txBox="1"/>
              <p:nvPr/>
            </p:nvSpPr>
            <p:spPr bwMode="auto">
              <a:xfrm>
                <a:off x="1124463" y="2004256"/>
                <a:ext cx="620257" cy="338554"/>
              </a:xfrm>
              <a:prstGeom prst="rect">
                <a:avLst/>
              </a:prstGeom>
              <a:noFill/>
              <a:ln w="12700">
                <a:noFill/>
                <a:miter lim="800000"/>
                <a:headEnd type="none" w="sm" len="sm"/>
                <a:tailEnd type="none" w="sm" len="sm"/>
              </a:ln>
            </p:spPr>
            <p:txBody>
              <a:bodyPr wrap="none" rtlCol="0">
                <a:spAutoFit/>
              </a:bodyPr>
              <a:lstStyle/>
              <a:p>
                <a:pPr algn="ctr"/>
                <a:r>
                  <a:rPr lang="en-US" sz="525" b="1" dirty="0">
                    <a:solidFill>
                      <a:srgbClr val="0033CC"/>
                    </a:solidFill>
                    <a:latin typeface="Arial" charset="0"/>
                  </a:rPr>
                  <a:t>Doc/PDF</a:t>
                </a:r>
              </a:p>
              <a:p>
                <a:pPr algn="ctr"/>
                <a:r>
                  <a:rPr lang="en-US" sz="525" b="1" dirty="0">
                    <a:solidFill>
                      <a:srgbClr val="0033CC"/>
                    </a:solidFill>
                    <a:latin typeface="Arial" charset="0"/>
                  </a:rPr>
                  <a:t>Binding</a:t>
                </a:r>
              </a:p>
            </p:txBody>
          </p:sp>
        </p:grpSp>
        <p:grpSp>
          <p:nvGrpSpPr>
            <p:cNvPr id="6" name="Group 5"/>
            <p:cNvGrpSpPr/>
            <p:nvPr/>
          </p:nvGrpSpPr>
          <p:grpSpPr>
            <a:xfrm>
              <a:off x="253640" y="1945296"/>
              <a:ext cx="874600" cy="425697"/>
              <a:chOff x="253640" y="1945296"/>
              <a:chExt cx="874600" cy="425697"/>
            </a:xfrm>
          </p:grpSpPr>
          <p:sp>
            <p:nvSpPr>
              <p:cNvPr id="210" name="Rectangle 209"/>
              <p:cNvSpPr/>
              <p:nvPr/>
            </p:nvSpPr>
            <p:spPr bwMode="auto">
              <a:xfrm>
                <a:off x="345301" y="1945296"/>
                <a:ext cx="691278" cy="425697"/>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211" name="TextBox 210"/>
              <p:cNvSpPr txBox="1"/>
              <p:nvPr/>
            </p:nvSpPr>
            <p:spPr bwMode="auto">
              <a:xfrm>
                <a:off x="253640" y="2004256"/>
                <a:ext cx="874600" cy="338554"/>
              </a:xfrm>
              <a:prstGeom prst="rect">
                <a:avLst/>
              </a:prstGeom>
              <a:noFill/>
              <a:ln w="12700">
                <a:noFill/>
                <a:miter lim="800000"/>
                <a:headEnd type="none" w="sm" len="sm"/>
                <a:tailEnd type="none" w="sm" len="sm"/>
              </a:ln>
            </p:spPr>
            <p:txBody>
              <a:bodyPr wrap="none" rtlCol="0">
                <a:spAutoFit/>
              </a:bodyPr>
              <a:lstStyle/>
              <a:p>
                <a:pPr algn="ctr"/>
                <a:r>
                  <a:rPr lang="en-US" sz="525" b="1" dirty="0">
                    <a:solidFill>
                      <a:srgbClr val="0033CC"/>
                    </a:solidFill>
                    <a:latin typeface="Arial" charset="0"/>
                  </a:rPr>
                  <a:t>Archive </a:t>
                </a:r>
              </a:p>
              <a:p>
                <a:pPr algn="ctr"/>
                <a:r>
                  <a:rPr lang="en-US" sz="525" b="1" dirty="0">
                    <a:solidFill>
                      <a:srgbClr val="0033CC"/>
                    </a:solidFill>
                    <a:latin typeface="Arial" charset="0"/>
                  </a:rPr>
                  <a:t>Common Calls</a:t>
                </a:r>
              </a:p>
            </p:txBody>
          </p:sp>
        </p:grpSp>
        <p:grpSp>
          <p:nvGrpSpPr>
            <p:cNvPr id="25" name="Group 24"/>
            <p:cNvGrpSpPr/>
            <p:nvPr/>
          </p:nvGrpSpPr>
          <p:grpSpPr>
            <a:xfrm>
              <a:off x="4038634" y="1946314"/>
              <a:ext cx="695063" cy="423660"/>
              <a:chOff x="4151848" y="1946314"/>
              <a:chExt cx="695063" cy="423660"/>
            </a:xfrm>
          </p:grpSpPr>
          <p:sp>
            <p:nvSpPr>
              <p:cNvPr id="213" name="Rectangle 212"/>
              <p:cNvSpPr/>
              <p:nvPr/>
            </p:nvSpPr>
            <p:spPr bwMode="auto">
              <a:xfrm>
                <a:off x="4153740" y="1946314"/>
                <a:ext cx="691278" cy="423660"/>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215" name="TextBox 214"/>
              <p:cNvSpPr txBox="1"/>
              <p:nvPr/>
            </p:nvSpPr>
            <p:spPr bwMode="auto">
              <a:xfrm>
                <a:off x="4151848" y="2004257"/>
                <a:ext cx="695063" cy="338555"/>
              </a:xfrm>
              <a:prstGeom prst="rect">
                <a:avLst/>
              </a:prstGeom>
              <a:noFill/>
              <a:ln w="12700">
                <a:noFill/>
                <a:miter lim="800000"/>
                <a:headEnd type="none" w="sm" len="sm"/>
                <a:tailEnd type="none" w="sm" len="sm"/>
              </a:ln>
            </p:spPr>
            <p:txBody>
              <a:bodyPr wrap="none" rtlCol="0">
                <a:spAutoFit/>
              </a:bodyPr>
              <a:lstStyle/>
              <a:p>
                <a:pPr algn="ctr"/>
                <a:r>
                  <a:rPr lang="en-US" sz="525" b="1" dirty="0">
                    <a:solidFill>
                      <a:srgbClr val="0033CC"/>
                    </a:solidFill>
                    <a:latin typeface="Arial" charset="0"/>
                  </a:rPr>
                  <a:t>Other TBD</a:t>
                </a:r>
              </a:p>
              <a:p>
                <a:pPr algn="ctr"/>
                <a:r>
                  <a:rPr lang="en-US" sz="525" b="1" dirty="0">
                    <a:solidFill>
                      <a:srgbClr val="0033CC"/>
                    </a:solidFill>
                    <a:latin typeface="Arial" charset="0"/>
                  </a:rPr>
                  <a:t>Bindings</a:t>
                </a:r>
              </a:p>
            </p:txBody>
          </p:sp>
        </p:grpSp>
      </p:grpSp>
      <p:sp>
        <p:nvSpPr>
          <p:cNvPr id="30" name="Rectangle 29"/>
          <p:cNvSpPr/>
          <p:nvPr/>
        </p:nvSpPr>
        <p:spPr>
          <a:xfrm>
            <a:off x="261934" y="3055061"/>
            <a:ext cx="3388034" cy="178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Communications Layers </a:t>
            </a:r>
          </a:p>
        </p:txBody>
      </p:sp>
      <p:cxnSp>
        <p:nvCxnSpPr>
          <p:cNvPr id="36" name="Straight Connector 35"/>
          <p:cNvCxnSpPr>
            <a:stCxn id="210" idx="2"/>
          </p:cNvCxnSpPr>
          <p:nvPr/>
        </p:nvCxnSpPr>
        <p:spPr>
          <a:xfrm flipH="1">
            <a:off x="578812" y="2934343"/>
            <a:ext cx="3567" cy="459998"/>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196" idx="2"/>
          </p:cNvCxnSpPr>
          <p:nvPr/>
        </p:nvCxnSpPr>
        <p:spPr>
          <a:xfrm flipH="1">
            <a:off x="753064" y="2934342"/>
            <a:ext cx="387053" cy="465002"/>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180" idx="2"/>
          </p:cNvCxnSpPr>
          <p:nvPr/>
        </p:nvCxnSpPr>
        <p:spPr>
          <a:xfrm flipH="1">
            <a:off x="914160" y="2933297"/>
            <a:ext cx="779531" cy="462863"/>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167" idx="2"/>
          </p:cNvCxnSpPr>
          <p:nvPr/>
        </p:nvCxnSpPr>
        <p:spPr>
          <a:xfrm flipH="1">
            <a:off x="1073021" y="2932160"/>
            <a:ext cx="1174361" cy="466453"/>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stCxn id="132" idx="2"/>
          </p:cNvCxnSpPr>
          <p:nvPr/>
        </p:nvCxnSpPr>
        <p:spPr>
          <a:xfrm flipH="1">
            <a:off x="1236759" y="2933579"/>
            <a:ext cx="1567153" cy="469826"/>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213" idx="2"/>
          </p:cNvCxnSpPr>
          <p:nvPr/>
        </p:nvCxnSpPr>
        <p:spPr>
          <a:xfrm flipH="1">
            <a:off x="1386060" y="2933579"/>
            <a:ext cx="1967738" cy="469826"/>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210" idx="2"/>
          </p:cNvCxnSpPr>
          <p:nvPr/>
        </p:nvCxnSpPr>
        <p:spPr>
          <a:xfrm>
            <a:off x="582379" y="2934343"/>
            <a:ext cx="1701240" cy="459998"/>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132" idx="2"/>
          </p:cNvCxnSpPr>
          <p:nvPr/>
        </p:nvCxnSpPr>
        <p:spPr>
          <a:xfrm>
            <a:off x="2803911" y="2933579"/>
            <a:ext cx="152202" cy="449486"/>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a:stCxn id="213" idx="2"/>
          </p:cNvCxnSpPr>
          <p:nvPr/>
        </p:nvCxnSpPr>
        <p:spPr>
          <a:xfrm flipH="1">
            <a:off x="3136107" y="2933578"/>
            <a:ext cx="217691" cy="456915"/>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167" idx="2"/>
          </p:cNvCxnSpPr>
          <p:nvPr/>
        </p:nvCxnSpPr>
        <p:spPr>
          <a:xfrm>
            <a:off x="2247382" y="2932159"/>
            <a:ext cx="551394" cy="462182"/>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a:stCxn id="180" idx="2"/>
          </p:cNvCxnSpPr>
          <p:nvPr/>
        </p:nvCxnSpPr>
        <p:spPr>
          <a:xfrm>
            <a:off x="1693690" y="2933296"/>
            <a:ext cx="925685" cy="461045"/>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a:stCxn id="196" idx="2"/>
          </p:cNvCxnSpPr>
          <p:nvPr/>
        </p:nvCxnSpPr>
        <p:spPr>
          <a:xfrm>
            <a:off x="1140117" y="2934342"/>
            <a:ext cx="1334002" cy="465002"/>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6" name="Rectangle 285"/>
          <p:cNvSpPr/>
          <p:nvPr/>
        </p:nvSpPr>
        <p:spPr bwMode="auto">
          <a:xfrm>
            <a:off x="5507779" y="1904413"/>
            <a:ext cx="3388034" cy="284712"/>
          </a:xfrm>
          <a:prstGeom prst="rect">
            <a:avLst/>
          </a:prstGeom>
          <a:solidFill>
            <a:srgbClr val="92D050"/>
          </a:solidFill>
          <a:ln w="38100">
            <a:noFill/>
            <a:round/>
            <a:headEnd/>
            <a:tailEnd/>
          </a:ln>
        </p:spPr>
        <p:txBody>
          <a:bodyPr wrap="none" rtlCol="0" anchor="ctr"/>
          <a:lstStyle/>
          <a:p>
            <a:pPr algn="ctr"/>
            <a:endParaRPr lang="en-US" sz="1350" dirty="0"/>
          </a:p>
        </p:txBody>
      </p:sp>
      <p:grpSp>
        <p:nvGrpSpPr>
          <p:cNvPr id="80" name="Group 79"/>
          <p:cNvGrpSpPr/>
          <p:nvPr/>
        </p:nvGrpSpPr>
        <p:grpSpPr>
          <a:xfrm>
            <a:off x="5759218" y="1763160"/>
            <a:ext cx="2840424" cy="298490"/>
            <a:chOff x="5249217" y="1303887"/>
            <a:chExt cx="1805879" cy="397987"/>
          </a:xfrm>
        </p:grpSpPr>
        <p:sp>
          <p:nvSpPr>
            <p:cNvPr id="337" name="Plaque 336"/>
            <p:cNvSpPr/>
            <p:nvPr/>
          </p:nvSpPr>
          <p:spPr bwMode="auto">
            <a:xfrm>
              <a:off x="5249217" y="1303887"/>
              <a:ext cx="282850" cy="397342"/>
            </a:xfrm>
            <a:prstGeom prst="plaque">
              <a:avLst>
                <a:gd name="adj" fmla="val 34409"/>
              </a:avLst>
            </a:prstGeom>
            <a:solidFill>
              <a:srgbClr val="92D050"/>
            </a:solidFill>
            <a:ln w="38100">
              <a:noFill/>
              <a:round/>
              <a:headEnd/>
              <a:tailEnd/>
            </a:ln>
          </p:spPr>
          <p:txBody>
            <a:bodyPr wrap="none" rtlCol="0" anchor="ctr"/>
            <a:lstStyle/>
            <a:p>
              <a:pPr algn="ctr"/>
              <a:endParaRPr lang="en-US" sz="1350"/>
            </a:p>
          </p:txBody>
        </p:sp>
        <p:sp>
          <p:nvSpPr>
            <p:cNvPr id="338" name="Plaque 337"/>
            <p:cNvSpPr/>
            <p:nvPr/>
          </p:nvSpPr>
          <p:spPr bwMode="auto">
            <a:xfrm>
              <a:off x="5756895" y="1304532"/>
              <a:ext cx="282850" cy="397342"/>
            </a:xfrm>
            <a:prstGeom prst="plaque">
              <a:avLst>
                <a:gd name="adj" fmla="val 34409"/>
              </a:avLst>
            </a:prstGeom>
            <a:solidFill>
              <a:srgbClr val="92D050"/>
            </a:solidFill>
            <a:ln w="38100">
              <a:noFill/>
              <a:round/>
              <a:headEnd/>
              <a:tailEnd/>
            </a:ln>
          </p:spPr>
          <p:txBody>
            <a:bodyPr wrap="none" rtlCol="0" anchor="ctr"/>
            <a:lstStyle/>
            <a:p>
              <a:pPr algn="ctr"/>
              <a:endParaRPr lang="en-US" sz="1350"/>
            </a:p>
          </p:txBody>
        </p:sp>
        <p:sp>
          <p:nvSpPr>
            <p:cNvPr id="339" name="Plaque 338"/>
            <p:cNvSpPr/>
            <p:nvPr/>
          </p:nvSpPr>
          <p:spPr bwMode="auto">
            <a:xfrm>
              <a:off x="6264570" y="1304532"/>
              <a:ext cx="282850" cy="397342"/>
            </a:xfrm>
            <a:prstGeom prst="plaque">
              <a:avLst>
                <a:gd name="adj" fmla="val 34409"/>
              </a:avLst>
            </a:prstGeom>
            <a:solidFill>
              <a:srgbClr val="92D050"/>
            </a:solidFill>
            <a:ln w="38100">
              <a:noFill/>
              <a:round/>
              <a:headEnd/>
              <a:tailEnd/>
            </a:ln>
          </p:spPr>
          <p:txBody>
            <a:bodyPr wrap="none" rtlCol="0" anchor="ctr"/>
            <a:lstStyle/>
            <a:p>
              <a:pPr algn="ctr"/>
              <a:endParaRPr lang="en-US" sz="1350"/>
            </a:p>
          </p:txBody>
        </p:sp>
        <p:sp>
          <p:nvSpPr>
            <p:cNvPr id="340" name="Plaque 339"/>
            <p:cNvSpPr/>
            <p:nvPr/>
          </p:nvSpPr>
          <p:spPr bwMode="auto">
            <a:xfrm>
              <a:off x="6772246" y="1304532"/>
              <a:ext cx="282850" cy="397342"/>
            </a:xfrm>
            <a:prstGeom prst="plaque">
              <a:avLst>
                <a:gd name="adj" fmla="val 34409"/>
              </a:avLst>
            </a:prstGeom>
            <a:solidFill>
              <a:srgbClr val="92D050"/>
            </a:solidFill>
            <a:ln w="38100">
              <a:noFill/>
              <a:round/>
              <a:headEnd/>
              <a:tailEnd/>
            </a:ln>
          </p:spPr>
          <p:txBody>
            <a:bodyPr wrap="none" rtlCol="0" anchor="ctr"/>
            <a:lstStyle/>
            <a:p>
              <a:pPr algn="ctr"/>
              <a:endParaRPr lang="en-US" sz="1350"/>
            </a:p>
          </p:txBody>
        </p:sp>
      </p:grpSp>
      <p:sp>
        <p:nvSpPr>
          <p:cNvPr id="284" name="TextBox 283"/>
          <p:cNvSpPr txBox="1"/>
          <p:nvPr/>
        </p:nvSpPr>
        <p:spPr bwMode="auto">
          <a:xfrm>
            <a:off x="6548171" y="1925312"/>
            <a:ext cx="1409361" cy="230832"/>
          </a:xfrm>
          <a:prstGeom prst="rect">
            <a:avLst/>
          </a:prstGeom>
          <a:noFill/>
          <a:ln w="12700">
            <a:noFill/>
            <a:miter lim="800000"/>
            <a:headEnd type="none" w="sm" len="sm"/>
            <a:tailEnd type="none" w="sm" len="sm"/>
          </a:ln>
        </p:spPr>
        <p:txBody>
          <a:bodyPr wrap="none" rtlCol="0">
            <a:spAutoFit/>
          </a:bodyPr>
          <a:lstStyle/>
          <a:p>
            <a:pPr algn="ctr"/>
            <a:r>
              <a:rPr lang="en-US" sz="900" b="1" dirty="0">
                <a:solidFill>
                  <a:srgbClr val="0033CC"/>
                </a:solidFill>
                <a:latin typeface="Arial" charset="0"/>
              </a:rPr>
              <a:t>Archive Consumer I/F </a:t>
            </a:r>
          </a:p>
        </p:txBody>
      </p:sp>
      <p:sp>
        <p:nvSpPr>
          <p:cNvPr id="351" name="TextBox 350"/>
          <p:cNvSpPr txBox="1"/>
          <p:nvPr/>
        </p:nvSpPr>
        <p:spPr bwMode="auto">
          <a:xfrm>
            <a:off x="4099860" y="2121103"/>
            <a:ext cx="947695" cy="230832"/>
          </a:xfrm>
          <a:prstGeom prst="rect">
            <a:avLst/>
          </a:prstGeom>
          <a:noFill/>
          <a:ln w="12700">
            <a:noFill/>
            <a:miter lim="800000"/>
            <a:headEnd type="none" w="sm" len="sm"/>
            <a:tailEnd type="none" w="sm" len="sm"/>
          </a:ln>
        </p:spPr>
        <p:txBody>
          <a:bodyPr wrap="none" rtlCol="0">
            <a:spAutoFit/>
          </a:bodyPr>
          <a:lstStyle/>
          <a:p>
            <a:pPr algn="ctr"/>
            <a:r>
              <a:rPr lang="en-US" sz="900" b="1" dirty="0">
                <a:solidFill>
                  <a:srgbClr val="0033CC"/>
                </a:solidFill>
                <a:latin typeface="Arial" charset="0"/>
              </a:rPr>
              <a:t>User Systems</a:t>
            </a:r>
          </a:p>
        </p:txBody>
      </p:sp>
      <p:sp>
        <p:nvSpPr>
          <p:cNvPr id="352" name="TextBox 351"/>
          <p:cNvSpPr txBox="1"/>
          <p:nvPr/>
        </p:nvSpPr>
        <p:spPr bwMode="auto">
          <a:xfrm>
            <a:off x="4046352" y="4086586"/>
            <a:ext cx="1114408" cy="230832"/>
          </a:xfrm>
          <a:prstGeom prst="rect">
            <a:avLst/>
          </a:prstGeom>
          <a:noFill/>
          <a:ln w="12700">
            <a:noFill/>
            <a:miter lim="800000"/>
            <a:headEnd type="none" w="sm" len="sm"/>
            <a:tailEnd type="none" w="sm" len="sm"/>
          </a:ln>
        </p:spPr>
        <p:txBody>
          <a:bodyPr wrap="none" rtlCol="0">
            <a:spAutoFit/>
          </a:bodyPr>
          <a:lstStyle/>
          <a:p>
            <a:pPr algn="ctr"/>
            <a:r>
              <a:rPr lang="en-US" sz="900" b="1" dirty="0">
                <a:solidFill>
                  <a:srgbClr val="0033CC"/>
                </a:solidFill>
                <a:latin typeface="Arial" charset="0"/>
              </a:rPr>
              <a:t>Archive Systems</a:t>
            </a:r>
          </a:p>
        </p:txBody>
      </p:sp>
      <p:cxnSp>
        <p:nvCxnSpPr>
          <p:cNvPr id="91" name="Straight Connector 90"/>
          <p:cNvCxnSpPr/>
          <p:nvPr/>
        </p:nvCxnSpPr>
        <p:spPr>
          <a:xfrm>
            <a:off x="3911939" y="3127910"/>
            <a:ext cx="1383233"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bwMode="auto">
          <a:xfrm rot="16200000">
            <a:off x="622471" y="3138345"/>
            <a:ext cx="656013" cy="1061829"/>
          </a:xfrm>
          <a:prstGeom prst="rect">
            <a:avLst/>
          </a:prstGeom>
          <a:noFill/>
          <a:ln w="12700">
            <a:noFill/>
            <a:miter lim="800000"/>
            <a:headEnd type="none" w="sm" len="sm"/>
            <a:tailEnd type="none" w="sm" len="sm"/>
          </a:ln>
        </p:spPr>
        <p:txBody>
          <a:bodyPr wrap="none" rtlCol="0">
            <a:spAutoFit/>
          </a:bodyPr>
          <a:lstStyle/>
          <a:p>
            <a:pPr algn="r"/>
            <a:r>
              <a:rPr lang="en-US" sz="525" b="1" dirty="0">
                <a:solidFill>
                  <a:srgbClr val="0033CC"/>
                </a:solidFill>
                <a:latin typeface="Arial" charset="0"/>
              </a:rPr>
              <a:t>Archive </a:t>
            </a:r>
          </a:p>
          <a:p>
            <a:pPr algn="r"/>
            <a:r>
              <a:rPr lang="en-US" sz="525" b="1" dirty="0">
                <a:solidFill>
                  <a:srgbClr val="0033CC"/>
                </a:solidFill>
                <a:latin typeface="Arial" charset="0"/>
              </a:rPr>
              <a:t>Common Calls</a:t>
            </a:r>
          </a:p>
          <a:p>
            <a:pPr algn="r"/>
            <a:endParaRPr lang="en-US" sz="525" b="1" dirty="0">
              <a:solidFill>
                <a:srgbClr val="0033CC"/>
              </a:solidFill>
              <a:latin typeface="Arial" charset="0"/>
            </a:endParaRPr>
          </a:p>
          <a:p>
            <a:pPr algn="r"/>
            <a:r>
              <a:rPr lang="en-US" sz="525" b="1" dirty="0">
                <a:solidFill>
                  <a:srgbClr val="0033CC"/>
                </a:solidFill>
                <a:latin typeface="Arial" charset="0"/>
              </a:rPr>
              <a:t>Doc/PDF</a:t>
            </a:r>
          </a:p>
          <a:p>
            <a:pPr algn="r"/>
            <a:endParaRPr lang="en-US" sz="525" b="1" dirty="0">
              <a:solidFill>
                <a:srgbClr val="0033CC"/>
              </a:solidFill>
              <a:latin typeface="Arial" charset="0"/>
            </a:endParaRPr>
          </a:p>
          <a:p>
            <a:pPr algn="r"/>
            <a:r>
              <a:rPr lang="en-US" sz="525" b="1" dirty="0">
                <a:solidFill>
                  <a:srgbClr val="0033CC"/>
                </a:solidFill>
                <a:latin typeface="Arial" charset="0"/>
              </a:rPr>
              <a:t>Web/HTML</a:t>
            </a:r>
          </a:p>
          <a:p>
            <a:pPr algn="r"/>
            <a:endParaRPr lang="en-US" sz="525" b="1" dirty="0">
              <a:solidFill>
                <a:srgbClr val="0033CC"/>
              </a:solidFill>
              <a:latin typeface="Arial" charset="0"/>
            </a:endParaRPr>
          </a:p>
          <a:p>
            <a:pPr algn="r"/>
            <a:r>
              <a:rPr lang="en-US" sz="525" b="1" dirty="0">
                <a:solidFill>
                  <a:srgbClr val="0033CC"/>
                </a:solidFill>
                <a:latin typeface="Arial" charset="0"/>
              </a:rPr>
              <a:t>Enterprise</a:t>
            </a:r>
          </a:p>
          <a:p>
            <a:pPr algn="r"/>
            <a:endParaRPr lang="en-US" sz="525" b="1" dirty="0">
              <a:solidFill>
                <a:srgbClr val="0033CC"/>
              </a:solidFill>
              <a:latin typeface="Arial" charset="0"/>
            </a:endParaRPr>
          </a:p>
          <a:p>
            <a:pPr algn="r"/>
            <a:r>
              <a:rPr lang="en-US" sz="525" b="1" dirty="0">
                <a:solidFill>
                  <a:srgbClr val="0033CC"/>
                </a:solidFill>
                <a:latin typeface="Arial" charset="0"/>
              </a:rPr>
              <a:t>Science</a:t>
            </a:r>
          </a:p>
          <a:p>
            <a:pPr algn="r"/>
            <a:endParaRPr lang="en-US" sz="525" b="1" dirty="0">
              <a:solidFill>
                <a:srgbClr val="0033CC"/>
              </a:solidFill>
              <a:latin typeface="Arial" charset="0"/>
            </a:endParaRPr>
          </a:p>
          <a:p>
            <a:pPr algn="r"/>
            <a:r>
              <a:rPr lang="en-US" sz="525" b="1" dirty="0">
                <a:solidFill>
                  <a:srgbClr val="0033CC"/>
                </a:solidFill>
                <a:latin typeface="Arial" charset="0"/>
              </a:rPr>
              <a:t>Other</a:t>
            </a:r>
          </a:p>
        </p:txBody>
      </p:sp>
      <p:sp>
        <p:nvSpPr>
          <p:cNvPr id="152" name="TextBox 151"/>
          <p:cNvSpPr txBox="1"/>
          <p:nvPr/>
        </p:nvSpPr>
        <p:spPr bwMode="auto">
          <a:xfrm rot="16200000">
            <a:off x="2358217" y="3110650"/>
            <a:ext cx="656013" cy="1061829"/>
          </a:xfrm>
          <a:prstGeom prst="rect">
            <a:avLst/>
          </a:prstGeom>
          <a:noFill/>
          <a:ln w="12700">
            <a:noFill/>
            <a:miter lim="800000"/>
            <a:headEnd type="none" w="sm" len="sm"/>
            <a:tailEnd type="none" w="sm" len="sm"/>
          </a:ln>
        </p:spPr>
        <p:txBody>
          <a:bodyPr wrap="none" rtlCol="0">
            <a:spAutoFit/>
          </a:bodyPr>
          <a:lstStyle/>
          <a:p>
            <a:pPr algn="r"/>
            <a:r>
              <a:rPr lang="en-US" sz="525" b="1" dirty="0">
                <a:solidFill>
                  <a:srgbClr val="0033CC"/>
                </a:solidFill>
                <a:latin typeface="Arial" charset="0"/>
              </a:rPr>
              <a:t>Archive </a:t>
            </a:r>
          </a:p>
          <a:p>
            <a:pPr algn="r"/>
            <a:r>
              <a:rPr lang="en-US" sz="525" b="1" dirty="0">
                <a:solidFill>
                  <a:srgbClr val="0033CC"/>
                </a:solidFill>
                <a:latin typeface="Arial" charset="0"/>
              </a:rPr>
              <a:t>Common Calls</a:t>
            </a:r>
          </a:p>
          <a:p>
            <a:pPr algn="r"/>
            <a:endParaRPr lang="en-US" sz="525" b="1" dirty="0">
              <a:solidFill>
                <a:srgbClr val="0033CC"/>
              </a:solidFill>
              <a:latin typeface="Arial" charset="0"/>
            </a:endParaRPr>
          </a:p>
          <a:p>
            <a:pPr algn="r"/>
            <a:r>
              <a:rPr lang="en-US" sz="525" b="1" dirty="0">
                <a:solidFill>
                  <a:srgbClr val="0033CC"/>
                </a:solidFill>
                <a:latin typeface="Arial" charset="0"/>
              </a:rPr>
              <a:t>Doc/PDF</a:t>
            </a:r>
          </a:p>
          <a:p>
            <a:pPr algn="r"/>
            <a:endParaRPr lang="en-US" sz="525" b="1" dirty="0">
              <a:solidFill>
                <a:srgbClr val="0033CC"/>
              </a:solidFill>
              <a:latin typeface="Arial" charset="0"/>
            </a:endParaRPr>
          </a:p>
          <a:p>
            <a:pPr algn="r"/>
            <a:r>
              <a:rPr lang="en-US" sz="525" b="1" dirty="0">
                <a:solidFill>
                  <a:srgbClr val="0033CC"/>
                </a:solidFill>
                <a:latin typeface="Arial" charset="0"/>
              </a:rPr>
              <a:t>Web/HTML</a:t>
            </a:r>
          </a:p>
          <a:p>
            <a:pPr algn="r"/>
            <a:endParaRPr lang="en-US" sz="525" b="1" dirty="0">
              <a:solidFill>
                <a:srgbClr val="0033CC"/>
              </a:solidFill>
              <a:latin typeface="Arial" charset="0"/>
            </a:endParaRPr>
          </a:p>
          <a:p>
            <a:pPr algn="r"/>
            <a:r>
              <a:rPr lang="en-US" sz="525" b="1" dirty="0">
                <a:solidFill>
                  <a:srgbClr val="0033CC"/>
                </a:solidFill>
                <a:latin typeface="Arial" charset="0"/>
              </a:rPr>
              <a:t>Enterprise</a:t>
            </a:r>
          </a:p>
          <a:p>
            <a:pPr algn="r"/>
            <a:endParaRPr lang="en-US" sz="525" b="1" dirty="0">
              <a:solidFill>
                <a:srgbClr val="0033CC"/>
              </a:solidFill>
              <a:latin typeface="Arial" charset="0"/>
            </a:endParaRPr>
          </a:p>
          <a:p>
            <a:pPr algn="r"/>
            <a:r>
              <a:rPr lang="en-US" sz="525" b="1" dirty="0">
                <a:solidFill>
                  <a:srgbClr val="0033CC"/>
                </a:solidFill>
                <a:latin typeface="Arial" charset="0"/>
              </a:rPr>
              <a:t>Science</a:t>
            </a:r>
          </a:p>
          <a:p>
            <a:pPr algn="r"/>
            <a:endParaRPr lang="en-US" sz="525" b="1" dirty="0">
              <a:solidFill>
                <a:srgbClr val="0033CC"/>
              </a:solidFill>
              <a:latin typeface="Arial" charset="0"/>
            </a:endParaRPr>
          </a:p>
          <a:p>
            <a:pPr algn="r"/>
            <a:r>
              <a:rPr lang="en-US" sz="525" b="1" dirty="0">
                <a:solidFill>
                  <a:srgbClr val="0033CC"/>
                </a:solidFill>
                <a:latin typeface="Arial" charset="0"/>
              </a:rPr>
              <a:t>Other</a:t>
            </a:r>
          </a:p>
        </p:txBody>
      </p:sp>
      <p:sp>
        <p:nvSpPr>
          <p:cNvPr id="153" name="TextBox 152"/>
          <p:cNvSpPr txBox="1"/>
          <p:nvPr/>
        </p:nvSpPr>
        <p:spPr bwMode="auto">
          <a:xfrm>
            <a:off x="955265" y="3712985"/>
            <a:ext cx="1028224" cy="340704"/>
          </a:xfrm>
          <a:prstGeom prst="rect">
            <a:avLst/>
          </a:prstGeom>
          <a:noFill/>
          <a:ln w="12700">
            <a:noFill/>
            <a:miter lim="800000"/>
            <a:headEnd type="none" w="sm" len="sm"/>
            <a:tailEnd type="none" w="sm" len="sm"/>
          </a:ln>
        </p:spPr>
        <p:txBody>
          <a:bodyPr wrap="square" rtlCol="0" anchor="ctr" anchorCtr="1">
            <a:noAutofit/>
          </a:bodyPr>
          <a:lstStyle/>
          <a:p>
            <a:pPr algn="r"/>
            <a:r>
              <a:rPr lang="en-US" sz="900" b="1" dirty="0">
                <a:solidFill>
                  <a:srgbClr val="0033CC"/>
                </a:solidFill>
                <a:latin typeface="Arial" charset="0"/>
              </a:rPr>
              <a:t>Representation Information</a:t>
            </a:r>
          </a:p>
        </p:txBody>
      </p:sp>
      <p:sp>
        <p:nvSpPr>
          <p:cNvPr id="162" name="TextBox 161"/>
          <p:cNvSpPr txBox="1"/>
          <p:nvPr/>
        </p:nvSpPr>
        <p:spPr bwMode="auto">
          <a:xfrm>
            <a:off x="2956114" y="3697322"/>
            <a:ext cx="435551" cy="151874"/>
          </a:xfrm>
          <a:prstGeom prst="rect">
            <a:avLst/>
          </a:prstGeom>
          <a:noFill/>
          <a:ln w="12700">
            <a:noFill/>
            <a:miter lim="800000"/>
            <a:headEnd type="none" w="sm" len="sm"/>
            <a:tailEnd type="none" w="sm" len="sm"/>
          </a:ln>
        </p:spPr>
        <p:txBody>
          <a:bodyPr wrap="square" rtlCol="0" anchor="ctr" anchorCtr="1">
            <a:noAutofit/>
          </a:bodyPr>
          <a:lstStyle/>
          <a:p>
            <a:pPr algn="ctr"/>
            <a:r>
              <a:rPr lang="en-US" sz="900" b="1" dirty="0">
                <a:solidFill>
                  <a:srgbClr val="0033CC"/>
                </a:solidFill>
                <a:latin typeface="Arial" charset="0"/>
              </a:rPr>
              <a:t>Data</a:t>
            </a:r>
          </a:p>
        </p:txBody>
      </p:sp>
      <p:sp>
        <p:nvSpPr>
          <p:cNvPr id="163" name="TextBox 162"/>
          <p:cNvSpPr txBox="1"/>
          <p:nvPr/>
        </p:nvSpPr>
        <p:spPr bwMode="auto">
          <a:xfrm>
            <a:off x="2093152" y="3896347"/>
            <a:ext cx="1174963" cy="340704"/>
          </a:xfrm>
          <a:prstGeom prst="rect">
            <a:avLst/>
          </a:prstGeom>
          <a:noFill/>
          <a:ln w="12700">
            <a:noFill/>
            <a:miter lim="800000"/>
            <a:headEnd type="none" w="sm" len="sm"/>
            <a:tailEnd type="none" w="sm" len="sm"/>
          </a:ln>
        </p:spPr>
        <p:txBody>
          <a:bodyPr wrap="square" rtlCol="0" anchor="ctr" anchorCtr="1">
            <a:noAutofit/>
          </a:bodyPr>
          <a:lstStyle/>
          <a:p>
            <a:pPr algn="ctr"/>
            <a:r>
              <a:rPr lang="en-US" sz="900" b="1" dirty="0">
                <a:solidFill>
                  <a:srgbClr val="0033CC"/>
                </a:solidFill>
                <a:latin typeface="Arial" charset="0"/>
              </a:rPr>
              <a:t>Preservation</a:t>
            </a:r>
          </a:p>
          <a:p>
            <a:pPr algn="ctr"/>
            <a:r>
              <a:rPr lang="en-US" sz="900" b="1" dirty="0">
                <a:solidFill>
                  <a:srgbClr val="0033CC"/>
                </a:solidFill>
                <a:latin typeface="Arial" charset="0"/>
              </a:rPr>
              <a:t>Description Info</a:t>
            </a:r>
          </a:p>
        </p:txBody>
      </p:sp>
      <p:sp>
        <p:nvSpPr>
          <p:cNvPr id="283" name="Freeform 282"/>
          <p:cNvSpPr/>
          <p:nvPr/>
        </p:nvSpPr>
        <p:spPr>
          <a:xfrm>
            <a:off x="5638815" y="4028502"/>
            <a:ext cx="1530626" cy="1171576"/>
          </a:xfrm>
          <a:custGeom>
            <a:avLst/>
            <a:gdLst>
              <a:gd name="connsiteX0" fmla="*/ 0 w 1647825"/>
              <a:gd name="connsiteY0" fmla="*/ 409575 h 733425"/>
              <a:gd name="connsiteX1" fmla="*/ 9525 w 1647825"/>
              <a:gd name="connsiteY1" fmla="*/ 719138 h 733425"/>
              <a:gd name="connsiteX2" fmla="*/ 1647825 w 1647825"/>
              <a:gd name="connsiteY2" fmla="*/ 733425 h 733425"/>
              <a:gd name="connsiteX3" fmla="*/ 1643063 w 1647825"/>
              <a:gd name="connsiteY3" fmla="*/ 0 h 733425"/>
              <a:gd name="connsiteX4" fmla="*/ 1519238 w 1647825"/>
              <a:gd name="connsiteY4" fmla="*/ 9525 h 733425"/>
              <a:gd name="connsiteX5" fmla="*/ 1519238 w 1647825"/>
              <a:gd name="connsiteY5" fmla="*/ 414338 h 733425"/>
              <a:gd name="connsiteX6" fmla="*/ 0 w 1647825"/>
              <a:gd name="connsiteY6" fmla="*/ 409575 h 733425"/>
              <a:gd name="connsiteX0" fmla="*/ 0 w 1647825"/>
              <a:gd name="connsiteY0" fmla="*/ 809625 h 1133475"/>
              <a:gd name="connsiteX1" fmla="*/ 9525 w 1647825"/>
              <a:gd name="connsiteY1" fmla="*/ 1119188 h 1133475"/>
              <a:gd name="connsiteX2" fmla="*/ 1647825 w 1647825"/>
              <a:gd name="connsiteY2" fmla="*/ 1133475 h 1133475"/>
              <a:gd name="connsiteX3" fmla="*/ 1634428 w 1647825"/>
              <a:gd name="connsiteY3" fmla="*/ 0 h 1133475"/>
              <a:gd name="connsiteX4" fmla="*/ 1519238 w 1647825"/>
              <a:gd name="connsiteY4" fmla="*/ 409575 h 1133475"/>
              <a:gd name="connsiteX5" fmla="*/ 1519238 w 1647825"/>
              <a:gd name="connsiteY5" fmla="*/ 814388 h 1133475"/>
              <a:gd name="connsiteX6" fmla="*/ 0 w 1647825"/>
              <a:gd name="connsiteY6" fmla="*/ 809625 h 1133475"/>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40828 w 1647825"/>
              <a:gd name="connsiteY4" fmla="*/ 0 h 1138238"/>
              <a:gd name="connsiteX5" fmla="*/ 1519238 w 1647825"/>
              <a:gd name="connsiteY5" fmla="*/ 819151 h 1138238"/>
              <a:gd name="connsiteX6" fmla="*/ 0 w 1647825"/>
              <a:gd name="connsiteY6" fmla="*/ 814388 h 1138238"/>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19240 w 1647825"/>
              <a:gd name="connsiteY4" fmla="*/ 0 h 1138238"/>
              <a:gd name="connsiteX5" fmla="*/ 1519238 w 1647825"/>
              <a:gd name="connsiteY5" fmla="*/ 819151 h 1138238"/>
              <a:gd name="connsiteX6" fmla="*/ 0 w 1647825"/>
              <a:gd name="connsiteY6" fmla="*/ 814388 h 1138238"/>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19240 w 1647825"/>
              <a:gd name="connsiteY4" fmla="*/ 0 h 1138238"/>
              <a:gd name="connsiteX5" fmla="*/ 1527874 w 1647825"/>
              <a:gd name="connsiteY5" fmla="*/ 809626 h 1138238"/>
              <a:gd name="connsiteX6" fmla="*/ 0 w 1647825"/>
              <a:gd name="connsiteY6" fmla="*/ 814388 h 1138238"/>
              <a:gd name="connsiteX0" fmla="*/ 0 w 1650685"/>
              <a:gd name="connsiteY0" fmla="*/ 1262063 h 1585913"/>
              <a:gd name="connsiteX1" fmla="*/ 9525 w 1650685"/>
              <a:gd name="connsiteY1" fmla="*/ 1571626 h 1585913"/>
              <a:gd name="connsiteX2" fmla="*/ 1647825 w 1650685"/>
              <a:gd name="connsiteY2" fmla="*/ 1585913 h 1585913"/>
              <a:gd name="connsiteX3" fmla="*/ 1650406 w 1650685"/>
              <a:gd name="connsiteY3" fmla="*/ 0 h 1585913"/>
              <a:gd name="connsiteX4" fmla="*/ 1519240 w 1650685"/>
              <a:gd name="connsiteY4" fmla="*/ 447675 h 1585913"/>
              <a:gd name="connsiteX5" fmla="*/ 1527874 w 1650685"/>
              <a:gd name="connsiteY5" fmla="*/ 1257301 h 1585913"/>
              <a:gd name="connsiteX6" fmla="*/ 0 w 1650685"/>
              <a:gd name="connsiteY6" fmla="*/ 1262063 h 1585913"/>
              <a:gd name="connsiteX0" fmla="*/ 0 w 1650685"/>
              <a:gd name="connsiteY0" fmla="*/ 1262063 h 1585913"/>
              <a:gd name="connsiteX1" fmla="*/ 9525 w 1650685"/>
              <a:gd name="connsiteY1" fmla="*/ 1571626 h 1585913"/>
              <a:gd name="connsiteX2" fmla="*/ 1647825 w 1650685"/>
              <a:gd name="connsiteY2" fmla="*/ 1585913 h 1585913"/>
              <a:gd name="connsiteX3" fmla="*/ 1650406 w 1650685"/>
              <a:gd name="connsiteY3" fmla="*/ 0 h 1585913"/>
              <a:gd name="connsiteX4" fmla="*/ 1543208 w 1650685"/>
              <a:gd name="connsiteY4" fmla="*/ 47625 h 1585913"/>
              <a:gd name="connsiteX5" fmla="*/ 1527874 w 1650685"/>
              <a:gd name="connsiteY5" fmla="*/ 1257301 h 1585913"/>
              <a:gd name="connsiteX6" fmla="*/ 0 w 1650685"/>
              <a:gd name="connsiteY6" fmla="*/ 1262063 h 1585913"/>
              <a:gd name="connsiteX0" fmla="*/ 0 w 1647825"/>
              <a:gd name="connsiteY0" fmla="*/ 1219200 h 1543050"/>
              <a:gd name="connsiteX1" fmla="*/ 9525 w 1647825"/>
              <a:gd name="connsiteY1" fmla="*/ 1528763 h 1543050"/>
              <a:gd name="connsiteX2" fmla="*/ 1647825 w 1647825"/>
              <a:gd name="connsiteY2" fmla="*/ 1543050 h 1543050"/>
              <a:gd name="connsiteX3" fmla="*/ 1646412 w 1647825"/>
              <a:gd name="connsiteY3" fmla="*/ 0 h 1543050"/>
              <a:gd name="connsiteX4" fmla="*/ 1543208 w 1647825"/>
              <a:gd name="connsiteY4" fmla="*/ 4762 h 1543050"/>
              <a:gd name="connsiteX5" fmla="*/ 1527874 w 1647825"/>
              <a:gd name="connsiteY5" fmla="*/ 1214438 h 1543050"/>
              <a:gd name="connsiteX6" fmla="*/ 0 w 1647825"/>
              <a:gd name="connsiteY6" fmla="*/ 1219200 h 1543050"/>
              <a:gd name="connsiteX0" fmla="*/ 0 w 1647825"/>
              <a:gd name="connsiteY0" fmla="*/ 1219200 h 1543050"/>
              <a:gd name="connsiteX1" fmla="*/ 9525 w 1647825"/>
              <a:gd name="connsiteY1" fmla="*/ 1528763 h 1543050"/>
              <a:gd name="connsiteX2" fmla="*/ 1647825 w 1647825"/>
              <a:gd name="connsiteY2" fmla="*/ 1543050 h 1543050"/>
              <a:gd name="connsiteX3" fmla="*/ 1646412 w 1647825"/>
              <a:gd name="connsiteY3" fmla="*/ 0 h 1543050"/>
              <a:gd name="connsiteX4" fmla="*/ 1543208 w 1647825"/>
              <a:gd name="connsiteY4" fmla="*/ 4762 h 1543050"/>
              <a:gd name="connsiteX5" fmla="*/ 1547846 w 1647825"/>
              <a:gd name="connsiteY5" fmla="*/ 1219201 h 1543050"/>
              <a:gd name="connsiteX6" fmla="*/ 0 w 1647825"/>
              <a:gd name="connsiteY6" fmla="*/ 1219200 h 1543050"/>
              <a:gd name="connsiteX0" fmla="*/ 0 w 1711737"/>
              <a:gd name="connsiteY0" fmla="*/ 1219200 h 1543050"/>
              <a:gd name="connsiteX1" fmla="*/ 73437 w 1711737"/>
              <a:gd name="connsiteY1" fmla="*/ 1528763 h 1543050"/>
              <a:gd name="connsiteX2" fmla="*/ 1711737 w 1711737"/>
              <a:gd name="connsiteY2" fmla="*/ 1543050 h 1543050"/>
              <a:gd name="connsiteX3" fmla="*/ 1710324 w 1711737"/>
              <a:gd name="connsiteY3" fmla="*/ 0 h 1543050"/>
              <a:gd name="connsiteX4" fmla="*/ 1607120 w 1711737"/>
              <a:gd name="connsiteY4" fmla="*/ 4762 h 1543050"/>
              <a:gd name="connsiteX5" fmla="*/ 1611758 w 1711737"/>
              <a:gd name="connsiteY5" fmla="*/ 1219201 h 1543050"/>
              <a:gd name="connsiteX6" fmla="*/ 0 w 1711737"/>
              <a:gd name="connsiteY6" fmla="*/ 1219200 h 1543050"/>
              <a:gd name="connsiteX0" fmla="*/ 0 w 1711737"/>
              <a:gd name="connsiteY0" fmla="*/ 1219200 h 1543050"/>
              <a:gd name="connsiteX1" fmla="*/ 5531 w 1711737"/>
              <a:gd name="connsiteY1" fmla="*/ 1524000 h 1543050"/>
              <a:gd name="connsiteX2" fmla="*/ 1711737 w 1711737"/>
              <a:gd name="connsiteY2" fmla="*/ 1543050 h 1543050"/>
              <a:gd name="connsiteX3" fmla="*/ 1710324 w 1711737"/>
              <a:gd name="connsiteY3" fmla="*/ 0 h 1543050"/>
              <a:gd name="connsiteX4" fmla="*/ 1607120 w 1711737"/>
              <a:gd name="connsiteY4" fmla="*/ 4762 h 1543050"/>
              <a:gd name="connsiteX5" fmla="*/ 1611758 w 1711737"/>
              <a:gd name="connsiteY5" fmla="*/ 1219201 h 1543050"/>
              <a:gd name="connsiteX6" fmla="*/ 0 w 1711737"/>
              <a:gd name="connsiteY6" fmla="*/ 1219200 h 1543050"/>
              <a:gd name="connsiteX0" fmla="*/ 0 w 1711737"/>
              <a:gd name="connsiteY0" fmla="*/ 1238251 h 1562101"/>
              <a:gd name="connsiteX1" fmla="*/ 5531 w 1711737"/>
              <a:gd name="connsiteY1" fmla="*/ 1543051 h 1562101"/>
              <a:gd name="connsiteX2" fmla="*/ 1711737 w 1711737"/>
              <a:gd name="connsiteY2" fmla="*/ 1562101 h 1562101"/>
              <a:gd name="connsiteX3" fmla="*/ 1710324 w 1711737"/>
              <a:gd name="connsiteY3" fmla="*/ 19051 h 1562101"/>
              <a:gd name="connsiteX4" fmla="*/ 1611114 w 1711737"/>
              <a:gd name="connsiteY4" fmla="*/ 0 h 1562101"/>
              <a:gd name="connsiteX5" fmla="*/ 1611758 w 1711737"/>
              <a:gd name="connsiteY5" fmla="*/ 1238252 h 1562101"/>
              <a:gd name="connsiteX6" fmla="*/ 0 w 1711737"/>
              <a:gd name="connsiteY6" fmla="*/ 1238251 h 1562101"/>
              <a:gd name="connsiteX0" fmla="*/ 0 w 1711737"/>
              <a:gd name="connsiteY0" fmla="*/ 1238251 h 1562101"/>
              <a:gd name="connsiteX1" fmla="*/ 5531 w 1711737"/>
              <a:gd name="connsiteY1" fmla="*/ 1543051 h 1562101"/>
              <a:gd name="connsiteX2" fmla="*/ 1711737 w 1711737"/>
              <a:gd name="connsiteY2" fmla="*/ 1562101 h 1562101"/>
              <a:gd name="connsiteX3" fmla="*/ 1710324 w 1711737"/>
              <a:gd name="connsiteY3" fmla="*/ 1 h 1562101"/>
              <a:gd name="connsiteX4" fmla="*/ 1611114 w 1711737"/>
              <a:gd name="connsiteY4" fmla="*/ 0 h 1562101"/>
              <a:gd name="connsiteX5" fmla="*/ 1611758 w 1711737"/>
              <a:gd name="connsiteY5" fmla="*/ 1238252 h 1562101"/>
              <a:gd name="connsiteX6" fmla="*/ 0 w 1711737"/>
              <a:gd name="connsiteY6" fmla="*/ 1238251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1737" h="1562101">
                <a:moveTo>
                  <a:pt x="0" y="1238251"/>
                </a:moveTo>
                <a:lnTo>
                  <a:pt x="5531" y="1543051"/>
                </a:lnTo>
                <a:lnTo>
                  <a:pt x="1711737" y="1562101"/>
                </a:lnTo>
                <a:cubicBezTo>
                  <a:pt x="1710150" y="1317626"/>
                  <a:pt x="1711911" y="244476"/>
                  <a:pt x="1710324" y="1"/>
                </a:cubicBezTo>
                <a:lnTo>
                  <a:pt x="1611114" y="0"/>
                </a:lnTo>
                <a:cubicBezTo>
                  <a:pt x="1611113" y="273050"/>
                  <a:pt x="1611759" y="965202"/>
                  <a:pt x="1611758" y="1238252"/>
                </a:cubicBezTo>
                <a:lnTo>
                  <a:pt x="0" y="1238251"/>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7" name="Freeform 286"/>
          <p:cNvSpPr/>
          <p:nvPr/>
        </p:nvSpPr>
        <p:spPr>
          <a:xfrm>
            <a:off x="5636822" y="4028424"/>
            <a:ext cx="1282304" cy="560784"/>
          </a:xfrm>
          <a:custGeom>
            <a:avLst/>
            <a:gdLst>
              <a:gd name="connsiteX0" fmla="*/ 0 w 1647825"/>
              <a:gd name="connsiteY0" fmla="*/ 409575 h 733425"/>
              <a:gd name="connsiteX1" fmla="*/ 9525 w 1647825"/>
              <a:gd name="connsiteY1" fmla="*/ 719138 h 733425"/>
              <a:gd name="connsiteX2" fmla="*/ 1647825 w 1647825"/>
              <a:gd name="connsiteY2" fmla="*/ 733425 h 733425"/>
              <a:gd name="connsiteX3" fmla="*/ 1643063 w 1647825"/>
              <a:gd name="connsiteY3" fmla="*/ 0 h 733425"/>
              <a:gd name="connsiteX4" fmla="*/ 1519238 w 1647825"/>
              <a:gd name="connsiteY4" fmla="*/ 9525 h 733425"/>
              <a:gd name="connsiteX5" fmla="*/ 1519238 w 1647825"/>
              <a:gd name="connsiteY5" fmla="*/ 414338 h 733425"/>
              <a:gd name="connsiteX6" fmla="*/ 0 w 1647825"/>
              <a:gd name="connsiteY6" fmla="*/ 409575 h 733425"/>
              <a:gd name="connsiteX0" fmla="*/ 0 w 1709738"/>
              <a:gd name="connsiteY0" fmla="*/ 409575 h 733425"/>
              <a:gd name="connsiteX1" fmla="*/ 71438 w 1709738"/>
              <a:gd name="connsiteY1" fmla="*/ 719138 h 733425"/>
              <a:gd name="connsiteX2" fmla="*/ 1709738 w 1709738"/>
              <a:gd name="connsiteY2" fmla="*/ 733425 h 733425"/>
              <a:gd name="connsiteX3" fmla="*/ 1704976 w 1709738"/>
              <a:gd name="connsiteY3" fmla="*/ 0 h 733425"/>
              <a:gd name="connsiteX4" fmla="*/ 1581151 w 1709738"/>
              <a:gd name="connsiteY4" fmla="*/ 9525 h 733425"/>
              <a:gd name="connsiteX5" fmla="*/ 1581151 w 1709738"/>
              <a:gd name="connsiteY5" fmla="*/ 414338 h 733425"/>
              <a:gd name="connsiteX6" fmla="*/ 0 w 1709738"/>
              <a:gd name="connsiteY6" fmla="*/ 409575 h 733425"/>
              <a:gd name="connsiteX0" fmla="*/ 0 w 1709738"/>
              <a:gd name="connsiteY0" fmla="*/ 409575 h 733425"/>
              <a:gd name="connsiteX1" fmla="*/ 4763 w 1709738"/>
              <a:gd name="connsiteY1" fmla="*/ 704850 h 733425"/>
              <a:gd name="connsiteX2" fmla="*/ 1709738 w 1709738"/>
              <a:gd name="connsiteY2" fmla="*/ 733425 h 733425"/>
              <a:gd name="connsiteX3" fmla="*/ 1704976 w 1709738"/>
              <a:gd name="connsiteY3" fmla="*/ 0 h 733425"/>
              <a:gd name="connsiteX4" fmla="*/ 1581151 w 1709738"/>
              <a:gd name="connsiteY4" fmla="*/ 9525 h 733425"/>
              <a:gd name="connsiteX5" fmla="*/ 1581151 w 1709738"/>
              <a:gd name="connsiteY5" fmla="*/ 414338 h 733425"/>
              <a:gd name="connsiteX6" fmla="*/ 0 w 1709738"/>
              <a:gd name="connsiteY6" fmla="*/ 409575 h 733425"/>
              <a:gd name="connsiteX0" fmla="*/ 0 w 1709738"/>
              <a:gd name="connsiteY0" fmla="*/ 414338 h 738188"/>
              <a:gd name="connsiteX1" fmla="*/ 4763 w 1709738"/>
              <a:gd name="connsiteY1" fmla="*/ 709613 h 738188"/>
              <a:gd name="connsiteX2" fmla="*/ 1709738 w 1709738"/>
              <a:gd name="connsiteY2" fmla="*/ 738188 h 738188"/>
              <a:gd name="connsiteX3" fmla="*/ 1704976 w 1709738"/>
              <a:gd name="connsiteY3" fmla="*/ 4763 h 738188"/>
              <a:gd name="connsiteX4" fmla="*/ 1576389 w 1709738"/>
              <a:gd name="connsiteY4" fmla="*/ 0 h 738188"/>
              <a:gd name="connsiteX5" fmla="*/ 1581151 w 1709738"/>
              <a:gd name="connsiteY5" fmla="*/ 419101 h 738188"/>
              <a:gd name="connsiteX6" fmla="*/ 0 w 1709738"/>
              <a:gd name="connsiteY6" fmla="*/ 414338 h 738188"/>
              <a:gd name="connsiteX0" fmla="*/ 0 w 1709738"/>
              <a:gd name="connsiteY0" fmla="*/ 423862 h 747712"/>
              <a:gd name="connsiteX1" fmla="*/ 4763 w 1709738"/>
              <a:gd name="connsiteY1" fmla="*/ 719137 h 747712"/>
              <a:gd name="connsiteX2" fmla="*/ 1709738 w 1709738"/>
              <a:gd name="connsiteY2" fmla="*/ 747712 h 747712"/>
              <a:gd name="connsiteX3" fmla="*/ 1704976 w 1709738"/>
              <a:gd name="connsiteY3" fmla="*/ 0 h 747712"/>
              <a:gd name="connsiteX4" fmla="*/ 1576389 w 1709738"/>
              <a:gd name="connsiteY4" fmla="*/ 9524 h 747712"/>
              <a:gd name="connsiteX5" fmla="*/ 1581151 w 1709738"/>
              <a:gd name="connsiteY5" fmla="*/ 428625 h 747712"/>
              <a:gd name="connsiteX6" fmla="*/ 0 w 1709738"/>
              <a:gd name="connsiteY6" fmla="*/ 42386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738" h="747712">
                <a:moveTo>
                  <a:pt x="0" y="423862"/>
                </a:moveTo>
                <a:cubicBezTo>
                  <a:pt x="1588" y="522287"/>
                  <a:pt x="3175" y="620712"/>
                  <a:pt x="4763" y="719137"/>
                </a:cubicBezTo>
                <a:lnTo>
                  <a:pt x="1709738" y="747712"/>
                </a:lnTo>
                <a:cubicBezTo>
                  <a:pt x="1708151" y="503237"/>
                  <a:pt x="1706563" y="244475"/>
                  <a:pt x="1704976" y="0"/>
                </a:cubicBezTo>
                <a:lnTo>
                  <a:pt x="1576389" y="9524"/>
                </a:lnTo>
                <a:cubicBezTo>
                  <a:pt x="1577976" y="149224"/>
                  <a:pt x="1579564" y="288925"/>
                  <a:pt x="1581151" y="428625"/>
                </a:cubicBezTo>
                <a:lnTo>
                  <a:pt x="0" y="423862"/>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8" name="Freeform 287"/>
          <p:cNvSpPr/>
          <p:nvPr/>
        </p:nvSpPr>
        <p:spPr>
          <a:xfrm>
            <a:off x="5641129" y="4021179"/>
            <a:ext cx="1405277" cy="878681"/>
          </a:xfrm>
          <a:custGeom>
            <a:avLst/>
            <a:gdLst>
              <a:gd name="connsiteX0" fmla="*/ 0 w 1647825"/>
              <a:gd name="connsiteY0" fmla="*/ 409575 h 733425"/>
              <a:gd name="connsiteX1" fmla="*/ 9525 w 1647825"/>
              <a:gd name="connsiteY1" fmla="*/ 719138 h 733425"/>
              <a:gd name="connsiteX2" fmla="*/ 1647825 w 1647825"/>
              <a:gd name="connsiteY2" fmla="*/ 733425 h 733425"/>
              <a:gd name="connsiteX3" fmla="*/ 1643063 w 1647825"/>
              <a:gd name="connsiteY3" fmla="*/ 0 h 733425"/>
              <a:gd name="connsiteX4" fmla="*/ 1519238 w 1647825"/>
              <a:gd name="connsiteY4" fmla="*/ 9525 h 733425"/>
              <a:gd name="connsiteX5" fmla="*/ 1519238 w 1647825"/>
              <a:gd name="connsiteY5" fmla="*/ 414338 h 733425"/>
              <a:gd name="connsiteX6" fmla="*/ 0 w 1647825"/>
              <a:gd name="connsiteY6" fmla="*/ 409575 h 733425"/>
              <a:gd name="connsiteX0" fmla="*/ 0 w 1647825"/>
              <a:gd name="connsiteY0" fmla="*/ 809625 h 1133475"/>
              <a:gd name="connsiteX1" fmla="*/ 9525 w 1647825"/>
              <a:gd name="connsiteY1" fmla="*/ 1119188 h 1133475"/>
              <a:gd name="connsiteX2" fmla="*/ 1647825 w 1647825"/>
              <a:gd name="connsiteY2" fmla="*/ 1133475 h 1133475"/>
              <a:gd name="connsiteX3" fmla="*/ 1634428 w 1647825"/>
              <a:gd name="connsiteY3" fmla="*/ 0 h 1133475"/>
              <a:gd name="connsiteX4" fmla="*/ 1519238 w 1647825"/>
              <a:gd name="connsiteY4" fmla="*/ 409575 h 1133475"/>
              <a:gd name="connsiteX5" fmla="*/ 1519238 w 1647825"/>
              <a:gd name="connsiteY5" fmla="*/ 814388 h 1133475"/>
              <a:gd name="connsiteX6" fmla="*/ 0 w 1647825"/>
              <a:gd name="connsiteY6" fmla="*/ 809625 h 1133475"/>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40828 w 1647825"/>
              <a:gd name="connsiteY4" fmla="*/ 0 h 1138238"/>
              <a:gd name="connsiteX5" fmla="*/ 1519238 w 1647825"/>
              <a:gd name="connsiteY5" fmla="*/ 819151 h 1138238"/>
              <a:gd name="connsiteX6" fmla="*/ 0 w 1647825"/>
              <a:gd name="connsiteY6" fmla="*/ 814388 h 1138238"/>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19240 w 1647825"/>
              <a:gd name="connsiteY4" fmla="*/ 0 h 1138238"/>
              <a:gd name="connsiteX5" fmla="*/ 1519238 w 1647825"/>
              <a:gd name="connsiteY5" fmla="*/ 819151 h 1138238"/>
              <a:gd name="connsiteX6" fmla="*/ 0 w 1647825"/>
              <a:gd name="connsiteY6" fmla="*/ 814388 h 1138238"/>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19240 w 1647825"/>
              <a:gd name="connsiteY4" fmla="*/ 0 h 1138238"/>
              <a:gd name="connsiteX5" fmla="*/ 1527874 w 1647825"/>
              <a:gd name="connsiteY5" fmla="*/ 809626 h 1138238"/>
              <a:gd name="connsiteX6" fmla="*/ 0 w 1647825"/>
              <a:gd name="connsiteY6" fmla="*/ 814388 h 1138238"/>
              <a:gd name="connsiteX0" fmla="*/ 0 w 1695321"/>
              <a:gd name="connsiteY0" fmla="*/ 814388 h 1138238"/>
              <a:gd name="connsiteX1" fmla="*/ 57021 w 1695321"/>
              <a:gd name="connsiteY1" fmla="*/ 1123951 h 1138238"/>
              <a:gd name="connsiteX2" fmla="*/ 1695321 w 1695321"/>
              <a:gd name="connsiteY2" fmla="*/ 1138238 h 1138238"/>
              <a:gd name="connsiteX3" fmla="*/ 1681924 w 1695321"/>
              <a:gd name="connsiteY3" fmla="*/ 4763 h 1138238"/>
              <a:gd name="connsiteX4" fmla="*/ 1566736 w 1695321"/>
              <a:gd name="connsiteY4" fmla="*/ 0 h 1138238"/>
              <a:gd name="connsiteX5" fmla="*/ 1575370 w 1695321"/>
              <a:gd name="connsiteY5" fmla="*/ 809626 h 1138238"/>
              <a:gd name="connsiteX6" fmla="*/ 0 w 1695321"/>
              <a:gd name="connsiteY6" fmla="*/ 814388 h 1138238"/>
              <a:gd name="connsiteX0" fmla="*/ 3428 w 1698749"/>
              <a:gd name="connsiteY0" fmla="*/ 814388 h 1138238"/>
              <a:gd name="connsiteX1" fmla="*/ 0 w 1698749"/>
              <a:gd name="connsiteY1" fmla="*/ 1119188 h 1138238"/>
              <a:gd name="connsiteX2" fmla="*/ 1698749 w 1698749"/>
              <a:gd name="connsiteY2" fmla="*/ 1138238 h 1138238"/>
              <a:gd name="connsiteX3" fmla="*/ 1685352 w 1698749"/>
              <a:gd name="connsiteY3" fmla="*/ 4763 h 1138238"/>
              <a:gd name="connsiteX4" fmla="*/ 1570164 w 1698749"/>
              <a:gd name="connsiteY4" fmla="*/ 0 h 1138238"/>
              <a:gd name="connsiteX5" fmla="*/ 1578798 w 1698749"/>
              <a:gd name="connsiteY5" fmla="*/ 809626 h 1138238"/>
              <a:gd name="connsiteX6" fmla="*/ 3428 w 1698749"/>
              <a:gd name="connsiteY6" fmla="*/ 814388 h 1138238"/>
              <a:gd name="connsiteX0" fmla="*/ 3428 w 1698749"/>
              <a:gd name="connsiteY0" fmla="*/ 842963 h 1166813"/>
              <a:gd name="connsiteX1" fmla="*/ 0 w 1698749"/>
              <a:gd name="connsiteY1" fmla="*/ 1147763 h 1166813"/>
              <a:gd name="connsiteX2" fmla="*/ 1698749 w 1698749"/>
              <a:gd name="connsiteY2" fmla="*/ 1166813 h 1166813"/>
              <a:gd name="connsiteX3" fmla="*/ 1685352 w 1698749"/>
              <a:gd name="connsiteY3" fmla="*/ 33338 h 1166813"/>
              <a:gd name="connsiteX4" fmla="*/ 1565847 w 1698749"/>
              <a:gd name="connsiteY4" fmla="*/ 0 h 1166813"/>
              <a:gd name="connsiteX5" fmla="*/ 1578798 w 1698749"/>
              <a:gd name="connsiteY5" fmla="*/ 838201 h 1166813"/>
              <a:gd name="connsiteX6" fmla="*/ 3428 w 1698749"/>
              <a:gd name="connsiteY6" fmla="*/ 842963 h 1166813"/>
              <a:gd name="connsiteX0" fmla="*/ 3428 w 1698749"/>
              <a:gd name="connsiteY0" fmla="*/ 847725 h 1171575"/>
              <a:gd name="connsiteX1" fmla="*/ 0 w 1698749"/>
              <a:gd name="connsiteY1" fmla="*/ 1152525 h 1171575"/>
              <a:gd name="connsiteX2" fmla="*/ 1698749 w 1698749"/>
              <a:gd name="connsiteY2" fmla="*/ 1171575 h 1171575"/>
              <a:gd name="connsiteX3" fmla="*/ 1689670 w 1698749"/>
              <a:gd name="connsiteY3" fmla="*/ 0 h 1171575"/>
              <a:gd name="connsiteX4" fmla="*/ 1565847 w 1698749"/>
              <a:gd name="connsiteY4" fmla="*/ 4762 h 1171575"/>
              <a:gd name="connsiteX5" fmla="*/ 1578798 w 1698749"/>
              <a:gd name="connsiteY5" fmla="*/ 842963 h 1171575"/>
              <a:gd name="connsiteX6" fmla="*/ 3428 w 1698749"/>
              <a:gd name="connsiteY6" fmla="*/ 847725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749" h="1171575">
                <a:moveTo>
                  <a:pt x="3428" y="847725"/>
                </a:moveTo>
                <a:cubicBezTo>
                  <a:pt x="2285" y="949325"/>
                  <a:pt x="1143" y="1050925"/>
                  <a:pt x="0" y="1152525"/>
                </a:cubicBezTo>
                <a:lnTo>
                  <a:pt x="1698749" y="1171575"/>
                </a:lnTo>
                <a:cubicBezTo>
                  <a:pt x="1697162" y="927100"/>
                  <a:pt x="1691257" y="244475"/>
                  <a:pt x="1689670" y="0"/>
                </a:cubicBezTo>
                <a:lnTo>
                  <a:pt x="1565847" y="4762"/>
                </a:lnTo>
                <a:cubicBezTo>
                  <a:pt x="1565846" y="277812"/>
                  <a:pt x="1578799" y="569913"/>
                  <a:pt x="1578798" y="842963"/>
                </a:cubicBezTo>
                <a:lnTo>
                  <a:pt x="3428" y="8477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9" name="Rectangle 288"/>
          <p:cNvSpPr/>
          <p:nvPr/>
        </p:nvSpPr>
        <p:spPr bwMode="auto">
          <a:xfrm>
            <a:off x="5507779" y="2176236"/>
            <a:ext cx="3388034" cy="786473"/>
          </a:xfrm>
          <a:prstGeom prst="rect">
            <a:avLst/>
          </a:prstGeom>
          <a:solidFill>
            <a:srgbClr val="70AC2E"/>
          </a:solidFill>
          <a:ln w="38100">
            <a:noFill/>
            <a:round/>
            <a:headEnd/>
            <a:tailEnd/>
          </a:ln>
        </p:spPr>
        <p:txBody>
          <a:bodyPr wrap="none" rtlCol="0" anchor="ctr"/>
          <a:lstStyle/>
          <a:p>
            <a:pPr algn="ctr"/>
            <a:endParaRPr lang="en-US" sz="1350" dirty="0"/>
          </a:p>
        </p:txBody>
      </p:sp>
      <p:grpSp>
        <p:nvGrpSpPr>
          <p:cNvPr id="290" name="Group 289"/>
          <p:cNvGrpSpPr/>
          <p:nvPr/>
        </p:nvGrpSpPr>
        <p:grpSpPr>
          <a:xfrm>
            <a:off x="5643824" y="3423752"/>
            <a:ext cx="2965466" cy="1788231"/>
            <a:chOff x="520188" y="2648653"/>
            <a:chExt cx="3953954" cy="2384308"/>
          </a:xfrm>
        </p:grpSpPr>
        <p:sp>
          <p:nvSpPr>
            <p:cNvPr id="342" name="TextBox 341"/>
            <p:cNvSpPr txBox="1"/>
            <p:nvPr/>
          </p:nvSpPr>
          <p:spPr bwMode="auto">
            <a:xfrm>
              <a:off x="2746201" y="3361938"/>
              <a:ext cx="1727941" cy="379863"/>
            </a:xfrm>
            <a:prstGeom prst="rect">
              <a:avLst/>
            </a:prstGeom>
            <a:solidFill>
              <a:srgbClr val="92D050"/>
            </a:solidFill>
            <a:ln w="12700">
              <a:noFill/>
              <a:miter lim="800000"/>
              <a:headEnd type="none" w="sm" len="sm"/>
              <a:tailEnd type="none" w="sm" len="sm"/>
            </a:ln>
          </p:spPr>
          <p:txBody>
            <a:bodyPr wrap="square" rtlCol="0" anchor="b">
              <a:noAutofit/>
            </a:bodyPr>
            <a:lstStyle>
              <a:defPPr>
                <a:defRPr lang="en-US"/>
              </a:defPPr>
              <a:lvl1pPr algn="ctr">
                <a:defRPr sz="1200" b="1">
                  <a:solidFill>
                    <a:srgbClr val="0033CC"/>
                  </a:solidFill>
                  <a:latin typeface="Arial" charset="0"/>
                </a:defRPr>
              </a:lvl1pPr>
            </a:lstStyle>
            <a:p>
              <a:endParaRPr lang="en-US" sz="900" dirty="0"/>
            </a:p>
          </p:txBody>
        </p:sp>
        <p:sp>
          <p:nvSpPr>
            <p:cNvPr id="344" name="TextBox 343"/>
            <p:cNvSpPr txBox="1"/>
            <p:nvPr/>
          </p:nvSpPr>
          <p:spPr bwMode="auto">
            <a:xfrm>
              <a:off x="520188" y="2654348"/>
              <a:ext cx="2040230" cy="824211"/>
            </a:xfrm>
            <a:prstGeom prst="rect">
              <a:avLst/>
            </a:prstGeom>
            <a:solidFill>
              <a:srgbClr val="92D050"/>
            </a:solidFill>
            <a:ln w="12700">
              <a:noFill/>
              <a:miter lim="800000"/>
              <a:headEnd type="none" w="sm" len="sm"/>
              <a:tailEnd type="none" w="sm" len="sm"/>
            </a:ln>
          </p:spPr>
          <p:txBody>
            <a:bodyPr wrap="square" rtlCol="0" anchor="b">
              <a:noAutofit/>
            </a:bodyPr>
            <a:lstStyle/>
            <a:p>
              <a:pPr algn="ctr"/>
              <a:endParaRPr lang="en-US" sz="900" b="1" dirty="0">
                <a:solidFill>
                  <a:srgbClr val="0033CC"/>
                </a:solidFill>
                <a:latin typeface="Arial" charset="0"/>
              </a:endParaRPr>
            </a:p>
          </p:txBody>
        </p:sp>
        <p:sp>
          <p:nvSpPr>
            <p:cNvPr id="345" name="TextBox 344"/>
            <p:cNvSpPr txBox="1"/>
            <p:nvPr/>
          </p:nvSpPr>
          <p:spPr bwMode="auto">
            <a:xfrm>
              <a:off x="2746202" y="2648653"/>
              <a:ext cx="1727940" cy="669341"/>
            </a:xfrm>
            <a:prstGeom prst="rect">
              <a:avLst/>
            </a:prstGeom>
            <a:solidFill>
              <a:srgbClr val="92D050"/>
            </a:solidFill>
            <a:ln w="12700">
              <a:noFill/>
              <a:miter lim="800000"/>
              <a:headEnd type="none" w="sm" len="sm"/>
              <a:tailEnd type="none" w="sm" len="sm"/>
            </a:ln>
          </p:spPr>
          <p:txBody>
            <a:bodyPr wrap="square" rtlCol="0">
              <a:noAutofit/>
            </a:bodyPr>
            <a:lstStyle>
              <a:defPPr>
                <a:defRPr lang="en-US"/>
              </a:defPPr>
              <a:lvl1pPr algn="ctr">
                <a:defRPr sz="1200" b="1">
                  <a:solidFill>
                    <a:srgbClr val="0033CC"/>
                  </a:solidFill>
                  <a:latin typeface="Arial" charset="0"/>
                </a:defRPr>
              </a:lvl1pPr>
            </a:lstStyle>
            <a:p>
              <a:endParaRPr lang="en-US" sz="900" dirty="0"/>
            </a:p>
          </p:txBody>
        </p:sp>
        <p:sp>
          <p:nvSpPr>
            <p:cNvPr id="353" name="TextBox 352"/>
            <p:cNvSpPr txBox="1"/>
            <p:nvPr/>
          </p:nvSpPr>
          <p:spPr bwMode="auto">
            <a:xfrm>
              <a:off x="2749996" y="3705928"/>
              <a:ext cx="257369" cy="1325264"/>
            </a:xfrm>
            <a:prstGeom prst="rect">
              <a:avLst/>
            </a:prstGeom>
            <a:solidFill>
              <a:srgbClr val="92D050"/>
            </a:solidFill>
            <a:ln w="12700">
              <a:noFill/>
              <a:miter lim="800000"/>
              <a:headEnd type="none" w="sm" len="sm"/>
              <a:tailEnd type="none" w="sm" len="sm"/>
            </a:ln>
          </p:spPr>
          <p:txBody>
            <a:bodyPr vert="vert270" wrap="square" lIns="27000" tIns="27000" rIns="27000" bIns="27000" rtlCol="0">
              <a:spAutoFit/>
            </a:bodyPr>
            <a:lstStyle/>
            <a:p>
              <a:pPr algn="ctr"/>
              <a:r>
                <a:rPr lang="en-US" sz="900" b="1" dirty="0">
                  <a:solidFill>
                    <a:srgbClr val="0033CC"/>
                  </a:solidFill>
                  <a:latin typeface="Arial" charset="0"/>
                </a:rPr>
                <a:t>Provenance Info</a:t>
              </a:r>
            </a:p>
          </p:txBody>
        </p:sp>
        <p:sp>
          <p:nvSpPr>
            <p:cNvPr id="354" name="TextBox 353"/>
            <p:cNvSpPr txBox="1"/>
            <p:nvPr/>
          </p:nvSpPr>
          <p:spPr bwMode="auto">
            <a:xfrm>
              <a:off x="3061236" y="3596062"/>
              <a:ext cx="257369" cy="1436899"/>
            </a:xfrm>
            <a:prstGeom prst="rect">
              <a:avLst/>
            </a:prstGeom>
            <a:solidFill>
              <a:srgbClr val="92D050"/>
            </a:solidFill>
            <a:ln w="12700">
              <a:noFill/>
              <a:miter lim="800000"/>
              <a:headEnd type="none" w="sm" len="sm"/>
              <a:tailEnd type="none" w="sm" len="sm"/>
            </a:ln>
          </p:spPr>
          <p:txBody>
            <a:bodyPr vert="vert270" wrap="square" lIns="27000" tIns="27000" rIns="27000" bIns="27000" rtlCol="0">
              <a:spAutoFit/>
            </a:bodyPr>
            <a:lstStyle/>
            <a:p>
              <a:pPr algn="ctr"/>
              <a:r>
                <a:rPr lang="en-US" sz="900" b="1" dirty="0">
                  <a:solidFill>
                    <a:srgbClr val="0033CC"/>
                  </a:solidFill>
                  <a:latin typeface="Arial" charset="0"/>
                </a:rPr>
                <a:t>Context Info</a:t>
              </a:r>
            </a:p>
          </p:txBody>
        </p:sp>
        <p:sp>
          <p:nvSpPr>
            <p:cNvPr id="355" name="TextBox 354"/>
            <p:cNvSpPr txBox="1"/>
            <p:nvPr/>
          </p:nvSpPr>
          <p:spPr bwMode="auto">
            <a:xfrm>
              <a:off x="3382545" y="3587397"/>
              <a:ext cx="257369" cy="1436899"/>
            </a:xfrm>
            <a:prstGeom prst="rect">
              <a:avLst/>
            </a:prstGeom>
            <a:solidFill>
              <a:srgbClr val="92D050"/>
            </a:solidFill>
            <a:ln w="12700">
              <a:noFill/>
              <a:miter lim="800000"/>
              <a:headEnd type="none" w="sm" len="sm"/>
              <a:tailEnd type="none" w="sm" len="sm"/>
            </a:ln>
          </p:spPr>
          <p:txBody>
            <a:bodyPr vert="vert270" wrap="square" lIns="27000" tIns="27000" rIns="27000" bIns="27000" rtlCol="0">
              <a:spAutoFit/>
            </a:bodyPr>
            <a:lstStyle/>
            <a:p>
              <a:pPr algn="ctr"/>
              <a:r>
                <a:rPr lang="en-US" sz="900" b="1" dirty="0">
                  <a:solidFill>
                    <a:srgbClr val="0033CC"/>
                  </a:solidFill>
                  <a:latin typeface="Arial" charset="0"/>
                </a:rPr>
                <a:t>Reference Info</a:t>
              </a:r>
            </a:p>
          </p:txBody>
        </p:sp>
        <p:sp>
          <p:nvSpPr>
            <p:cNvPr id="356" name="TextBox 355"/>
            <p:cNvSpPr txBox="1"/>
            <p:nvPr/>
          </p:nvSpPr>
          <p:spPr bwMode="auto">
            <a:xfrm>
              <a:off x="3703787" y="3596062"/>
              <a:ext cx="257369" cy="1436899"/>
            </a:xfrm>
            <a:prstGeom prst="rect">
              <a:avLst/>
            </a:prstGeom>
            <a:solidFill>
              <a:srgbClr val="92D050"/>
            </a:solidFill>
            <a:ln w="12700">
              <a:noFill/>
              <a:miter lim="800000"/>
              <a:headEnd type="none" w="sm" len="sm"/>
              <a:tailEnd type="none" w="sm" len="sm"/>
            </a:ln>
          </p:spPr>
          <p:txBody>
            <a:bodyPr vert="vert270" wrap="square" lIns="27000" tIns="27000" rIns="27000" bIns="27000" rtlCol="0">
              <a:spAutoFit/>
            </a:bodyPr>
            <a:lstStyle/>
            <a:p>
              <a:pPr algn="ctr"/>
              <a:r>
                <a:rPr lang="en-US" sz="900" b="1" dirty="0">
                  <a:solidFill>
                    <a:srgbClr val="0033CC"/>
                  </a:solidFill>
                  <a:latin typeface="Arial" charset="0"/>
                </a:rPr>
                <a:t>Fixity Info</a:t>
              </a:r>
            </a:p>
          </p:txBody>
        </p:sp>
        <p:sp>
          <p:nvSpPr>
            <p:cNvPr id="357" name="TextBox 356"/>
            <p:cNvSpPr txBox="1"/>
            <p:nvPr/>
          </p:nvSpPr>
          <p:spPr bwMode="auto">
            <a:xfrm>
              <a:off x="4032107" y="3587328"/>
              <a:ext cx="442035" cy="1436899"/>
            </a:xfrm>
            <a:prstGeom prst="rect">
              <a:avLst/>
            </a:prstGeom>
            <a:solidFill>
              <a:srgbClr val="92D050"/>
            </a:solidFill>
            <a:ln w="12700">
              <a:noFill/>
              <a:miter lim="800000"/>
              <a:headEnd type="none" w="sm" len="sm"/>
              <a:tailEnd type="none" w="sm" len="sm"/>
            </a:ln>
          </p:spPr>
          <p:txBody>
            <a:bodyPr vert="vert270" wrap="square" lIns="27000" tIns="27000" rIns="27000" bIns="27000" rtlCol="0">
              <a:spAutoFit/>
            </a:bodyPr>
            <a:lstStyle/>
            <a:p>
              <a:pPr algn="ctr"/>
              <a:r>
                <a:rPr lang="en-US" sz="900" b="1" dirty="0">
                  <a:solidFill>
                    <a:srgbClr val="0033CC"/>
                  </a:solidFill>
                  <a:latin typeface="Arial" charset="0"/>
                </a:rPr>
                <a:t>Access Rights Info</a:t>
              </a:r>
            </a:p>
          </p:txBody>
        </p:sp>
      </p:grpSp>
      <p:grpSp>
        <p:nvGrpSpPr>
          <p:cNvPr id="362" name="Group 361"/>
          <p:cNvGrpSpPr/>
          <p:nvPr/>
        </p:nvGrpSpPr>
        <p:grpSpPr>
          <a:xfrm>
            <a:off x="5500248" y="2644481"/>
            <a:ext cx="3360043" cy="319273"/>
            <a:chOff x="253640" y="1945296"/>
            <a:chExt cx="4480057" cy="425697"/>
          </a:xfrm>
        </p:grpSpPr>
        <p:grpSp>
          <p:nvGrpSpPr>
            <p:cNvPr id="363" name="Group 362"/>
            <p:cNvGrpSpPr/>
            <p:nvPr/>
          </p:nvGrpSpPr>
          <p:grpSpPr>
            <a:xfrm>
              <a:off x="3252017" y="1946314"/>
              <a:ext cx="801929" cy="423660"/>
              <a:chOff x="3347808" y="1946314"/>
              <a:chExt cx="801929" cy="423660"/>
            </a:xfrm>
          </p:grpSpPr>
          <p:sp>
            <p:nvSpPr>
              <p:cNvPr id="379" name="Rectangle 378"/>
              <p:cNvSpPr/>
              <p:nvPr/>
            </p:nvSpPr>
            <p:spPr bwMode="auto">
              <a:xfrm>
                <a:off x="3403135" y="1946314"/>
                <a:ext cx="691277" cy="423660"/>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380" name="TextBox 379"/>
              <p:cNvSpPr txBox="1"/>
              <p:nvPr/>
            </p:nvSpPr>
            <p:spPr bwMode="auto">
              <a:xfrm>
                <a:off x="3347808" y="2004257"/>
                <a:ext cx="801929" cy="338555"/>
              </a:xfrm>
              <a:prstGeom prst="rect">
                <a:avLst/>
              </a:prstGeom>
              <a:noFill/>
              <a:ln w="12700">
                <a:noFill/>
                <a:miter lim="800000"/>
                <a:headEnd type="none" w="sm" len="sm"/>
                <a:tailEnd type="none" w="sm" len="sm"/>
              </a:ln>
            </p:spPr>
            <p:txBody>
              <a:bodyPr wrap="none" rtlCol="0">
                <a:spAutoFit/>
              </a:bodyPr>
              <a:lstStyle/>
              <a:p>
                <a:pPr algn="ctr"/>
                <a:r>
                  <a:rPr lang="en-US" sz="525" b="1" dirty="0">
                    <a:solidFill>
                      <a:srgbClr val="0033CC"/>
                    </a:solidFill>
                    <a:latin typeface="Arial" charset="0"/>
                  </a:rPr>
                  <a:t>Science Data</a:t>
                </a:r>
              </a:p>
              <a:p>
                <a:pPr algn="ctr"/>
                <a:r>
                  <a:rPr lang="en-US" sz="525" b="1" dirty="0">
                    <a:solidFill>
                      <a:srgbClr val="0033CC"/>
                    </a:solidFill>
                    <a:latin typeface="Arial" charset="0"/>
                  </a:rPr>
                  <a:t>Binding</a:t>
                </a:r>
              </a:p>
            </p:txBody>
          </p:sp>
        </p:grpSp>
        <p:grpSp>
          <p:nvGrpSpPr>
            <p:cNvPr id="364" name="Group 363"/>
            <p:cNvGrpSpPr/>
            <p:nvPr/>
          </p:nvGrpSpPr>
          <p:grpSpPr>
            <a:xfrm>
              <a:off x="2457616" y="1948206"/>
              <a:ext cx="906658" cy="419876"/>
              <a:chOff x="2482159" y="1948206"/>
              <a:chExt cx="906658" cy="419876"/>
            </a:xfrm>
          </p:grpSpPr>
          <p:sp>
            <p:nvSpPr>
              <p:cNvPr id="377" name="Rectangle 376"/>
              <p:cNvSpPr/>
              <p:nvPr/>
            </p:nvSpPr>
            <p:spPr bwMode="auto">
              <a:xfrm>
                <a:off x="2589848" y="1948206"/>
                <a:ext cx="691277" cy="419876"/>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378" name="TextBox 377"/>
              <p:cNvSpPr txBox="1"/>
              <p:nvPr/>
            </p:nvSpPr>
            <p:spPr bwMode="auto">
              <a:xfrm>
                <a:off x="2482159" y="2004257"/>
                <a:ext cx="906658" cy="338555"/>
              </a:xfrm>
              <a:prstGeom prst="rect">
                <a:avLst/>
              </a:prstGeom>
              <a:noFill/>
              <a:ln w="12700">
                <a:noFill/>
                <a:miter lim="800000"/>
                <a:headEnd type="none" w="sm" len="sm"/>
                <a:tailEnd type="none" w="sm" len="sm"/>
              </a:ln>
            </p:spPr>
            <p:txBody>
              <a:bodyPr wrap="none" rtlCol="0">
                <a:spAutoFit/>
              </a:bodyPr>
              <a:lstStyle/>
              <a:p>
                <a:pPr algn="ctr"/>
                <a:r>
                  <a:rPr lang="en-US" sz="525" b="1" dirty="0">
                    <a:solidFill>
                      <a:srgbClr val="0033CC"/>
                    </a:solidFill>
                    <a:latin typeface="Arial" charset="0"/>
                  </a:rPr>
                  <a:t>Enterprise Data</a:t>
                </a:r>
              </a:p>
              <a:p>
                <a:pPr algn="ctr"/>
                <a:r>
                  <a:rPr lang="en-US" sz="525" b="1" dirty="0">
                    <a:solidFill>
                      <a:srgbClr val="0033CC"/>
                    </a:solidFill>
                    <a:latin typeface="Arial" charset="0"/>
                  </a:rPr>
                  <a:t>Binding</a:t>
                </a:r>
              </a:p>
            </p:txBody>
          </p:sp>
        </p:grpSp>
        <p:grpSp>
          <p:nvGrpSpPr>
            <p:cNvPr id="365" name="Group 364"/>
            <p:cNvGrpSpPr/>
            <p:nvPr/>
          </p:nvGrpSpPr>
          <p:grpSpPr>
            <a:xfrm>
              <a:off x="1816609" y="1946690"/>
              <a:ext cx="712162" cy="422908"/>
              <a:chOff x="1816609" y="1946690"/>
              <a:chExt cx="712162" cy="422908"/>
            </a:xfrm>
          </p:grpSpPr>
          <p:sp>
            <p:nvSpPr>
              <p:cNvPr id="375" name="Rectangle 374"/>
              <p:cNvSpPr/>
              <p:nvPr/>
            </p:nvSpPr>
            <p:spPr bwMode="auto">
              <a:xfrm>
                <a:off x="1827050" y="1946690"/>
                <a:ext cx="691278" cy="422908"/>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376" name="TextBox 375"/>
              <p:cNvSpPr txBox="1"/>
              <p:nvPr/>
            </p:nvSpPr>
            <p:spPr bwMode="auto">
              <a:xfrm>
                <a:off x="1816609" y="2004255"/>
                <a:ext cx="712162" cy="338555"/>
              </a:xfrm>
              <a:prstGeom prst="rect">
                <a:avLst/>
              </a:prstGeom>
              <a:noFill/>
              <a:ln w="12700">
                <a:noFill/>
                <a:miter lim="800000"/>
                <a:headEnd type="none" w="sm" len="sm"/>
                <a:tailEnd type="none" w="sm" len="sm"/>
              </a:ln>
            </p:spPr>
            <p:txBody>
              <a:bodyPr wrap="none" rtlCol="0">
                <a:spAutoFit/>
              </a:bodyPr>
              <a:lstStyle/>
              <a:p>
                <a:pPr algn="ctr"/>
                <a:r>
                  <a:rPr lang="en-US" sz="525" b="1" dirty="0">
                    <a:solidFill>
                      <a:srgbClr val="0033CC"/>
                    </a:solidFill>
                    <a:latin typeface="Arial" charset="0"/>
                  </a:rPr>
                  <a:t>Web/HTML</a:t>
                </a:r>
              </a:p>
              <a:p>
                <a:pPr algn="ctr"/>
                <a:r>
                  <a:rPr lang="en-US" sz="525" b="1" dirty="0">
                    <a:solidFill>
                      <a:srgbClr val="0033CC"/>
                    </a:solidFill>
                    <a:latin typeface="Arial" charset="0"/>
                  </a:rPr>
                  <a:t>Binding</a:t>
                </a:r>
              </a:p>
            </p:txBody>
          </p:sp>
        </p:grpSp>
        <p:grpSp>
          <p:nvGrpSpPr>
            <p:cNvPr id="366" name="Group 365"/>
            <p:cNvGrpSpPr/>
            <p:nvPr/>
          </p:nvGrpSpPr>
          <p:grpSpPr>
            <a:xfrm>
              <a:off x="1088952" y="1945296"/>
              <a:ext cx="691278" cy="425697"/>
              <a:chOff x="1088952" y="1945296"/>
              <a:chExt cx="691278" cy="425697"/>
            </a:xfrm>
          </p:grpSpPr>
          <p:sp>
            <p:nvSpPr>
              <p:cNvPr id="373" name="Rectangle 372"/>
              <p:cNvSpPr/>
              <p:nvPr/>
            </p:nvSpPr>
            <p:spPr bwMode="auto">
              <a:xfrm>
                <a:off x="1088952" y="1945296"/>
                <a:ext cx="691278" cy="425697"/>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374" name="TextBox 373"/>
              <p:cNvSpPr txBox="1"/>
              <p:nvPr/>
            </p:nvSpPr>
            <p:spPr bwMode="auto">
              <a:xfrm>
                <a:off x="1124463" y="2004256"/>
                <a:ext cx="620257" cy="338554"/>
              </a:xfrm>
              <a:prstGeom prst="rect">
                <a:avLst/>
              </a:prstGeom>
              <a:noFill/>
              <a:ln w="12700">
                <a:noFill/>
                <a:miter lim="800000"/>
                <a:headEnd type="none" w="sm" len="sm"/>
                <a:tailEnd type="none" w="sm" len="sm"/>
              </a:ln>
            </p:spPr>
            <p:txBody>
              <a:bodyPr wrap="none" rtlCol="0">
                <a:spAutoFit/>
              </a:bodyPr>
              <a:lstStyle/>
              <a:p>
                <a:pPr algn="ctr"/>
                <a:r>
                  <a:rPr lang="en-US" sz="525" b="1" dirty="0">
                    <a:solidFill>
                      <a:srgbClr val="0033CC"/>
                    </a:solidFill>
                    <a:latin typeface="Arial" charset="0"/>
                  </a:rPr>
                  <a:t>Doc/PDF</a:t>
                </a:r>
              </a:p>
              <a:p>
                <a:pPr algn="ctr"/>
                <a:r>
                  <a:rPr lang="en-US" sz="525" b="1" dirty="0">
                    <a:solidFill>
                      <a:srgbClr val="0033CC"/>
                    </a:solidFill>
                    <a:latin typeface="Arial" charset="0"/>
                  </a:rPr>
                  <a:t>Binding</a:t>
                </a:r>
              </a:p>
            </p:txBody>
          </p:sp>
        </p:grpSp>
        <p:grpSp>
          <p:nvGrpSpPr>
            <p:cNvPr id="367" name="Group 366"/>
            <p:cNvGrpSpPr/>
            <p:nvPr/>
          </p:nvGrpSpPr>
          <p:grpSpPr>
            <a:xfrm>
              <a:off x="253640" y="1945296"/>
              <a:ext cx="874600" cy="425697"/>
              <a:chOff x="253640" y="1945296"/>
              <a:chExt cx="874600" cy="425697"/>
            </a:xfrm>
          </p:grpSpPr>
          <p:sp>
            <p:nvSpPr>
              <p:cNvPr id="371" name="Rectangle 370"/>
              <p:cNvSpPr/>
              <p:nvPr/>
            </p:nvSpPr>
            <p:spPr bwMode="auto">
              <a:xfrm>
                <a:off x="345301" y="1945296"/>
                <a:ext cx="691278" cy="425697"/>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372" name="TextBox 371"/>
              <p:cNvSpPr txBox="1"/>
              <p:nvPr/>
            </p:nvSpPr>
            <p:spPr bwMode="auto">
              <a:xfrm>
                <a:off x="253640" y="2004256"/>
                <a:ext cx="874600" cy="338554"/>
              </a:xfrm>
              <a:prstGeom prst="rect">
                <a:avLst/>
              </a:prstGeom>
              <a:noFill/>
              <a:ln w="12700">
                <a:noFill/>
                <a:miter lim="800000"/>
                <a:headEnd type="none" w="sm" len="sm"/>
                <a:tailEnd type="none" w="sm" len="sm"/>
              </a:ln>
            </p:spPr>
            <p:txBody>
              <a:bodyPr wrap="none" rtlCol="0">
                <a:spAutoFit/>
              </a:bodyPr>
              <a:lstStyle/>
              <a:p>
                <a:pPr algn="ctr"/>
                <a:r>
                  <a:rPr lang="en-US" sz="525" b="1" dirty="0">
                    <a:solidFill>
                      <a:srgbClr val="0033CC"/>
                    </a:solidFill>
                    <a:latin typeface="Arial" charset="0"/>
                  </a:rPr>
                  <a:t>Archive </a:t>
                </a:r>
              </a:p>
              <a:p>
                <a:pPr algn="ctr"/>
                <a:r>
                  <a:rPr lang="en-US" sz="525" b="1" dirty="0">
                    <a:solidFill>
                      <a:srgbClr val="0033CC"/>
                    </a:solidFill>
                    <a:latin typeface="Arial" charset="0"/>
                  </a:rPr>
                  <a:t>Common Calls</a:t>
                </a:r>
              </a:p>
            </p:txBody>
          </p:sp>
        </p:grpSp>
        <p:grpSp>
          <p:nvGrpSpPr>
            <p:cNvPr id="368" name="Group 367"/>
            <p:cNvGrpSpPr/>
            <p:nvPr/>
          </p:nvGrpSpPr>
          <p:grpSpPr>
            <a:xfrm>
              <a:off x="4038634" y="1946314"/>
              <a:ext cx="695063" cy="423660"/>
              <a:chOff x="4151848" y="1946314"/>
              <a:chExt cx="695063" cy="423660"/>
            </a:xfrm>
          </p:grpSpPr>
          <p:sp>
            <p:nvSpPr>
              <p:cNvPr id="369" name="Rectangle 368"/>
              <p:cNvSpPr/>
              <p:nvPr/>
            </p:nvSpPr>
            <p:spPr bwMode="auto">
              <a:xfrm>
                <a:off x="4153740" y="1946314"/>
                <a:ext cx="691278" cy="423660"/>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370" name="TextBox 369"/>
              <p:cNvSpPr txBox="1"/>
              <p:nvPr/>
            </p:nvSpPr>
            <p:spPr bwMode="auto">
              <a:xfrm>
                <a:off x="4151848" y="2004257"/>
                <a:ext cx="695063" cy="338555"/>
              </a:xfrm>
              <a:prstGeom prst="rect">
                <a:avLst/>
              </a:prstGeom>
              <a:noFill/>
              <a:ln w="12700">
                <a:noFill/>
                <a:miter lim="800000"/>
                <a:headEnd type="none" w="sm" len="sm"/>
                <a:tailEnd type="none" w="sm" len="sm"/>
              </a:ln>
            </p:spPr>
            <p:txBody>
              <a:bodyPr wrap="none" rtlCol="0">
                <a:spAutoFit/>
              </a:bodyPr>
              <a:lstStyle/>
              <a:p>
                <a:pPr algn="ctr"/>
                <a:r>
                  <a:rPr lang="en-US" sz="525" b="1" dirty="0">
                    <a:solidFill>
                      <a:srgbClr val="0033CC"/>
                    </a:solidFill>
                    <a:latin typeface="Arial" charset="0"/>
                  </a:rPr>
                  <a:t>Other TBD</a:t>
                </a:r>
              </a:p>
              <a:p>
                <a:pPr algn="ctr"/>
                <a:r>
                  <a:rPr lang="en-US" sz="525" b="1" dirty="0">
                    <a:solidFill>
                      <a:srgbClr val="0033CC"/>
                    </a:solidFill>
                    <a:latin typeface="Arial" charset="0"/>
                  </a:rPr>
                  <a:t>Bindings</a:t>
                </a:r>
              </a:p>
            </p:txBody>
          </p:sp>
        </p:grpSp>
      </p:grpSp>
      <p:sp>
        <p:nvSpPr>
          <p:cNvPr id="381" name="Rectangle 380"/>
          <p:cNvSpPr/>
          <p:nvPr/>
        </p:nvSpPr>
        <p:spPr>
          <a:xfrm>
            <a:off x="5507779" y="3084472"/>
            <a:ext cx="3388034" cy="178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Communications Layers </a:t>
            </a:r>
          </a:p>
        </p:txBody>
      </p:sp>
      <p:cxnSp>
        <p:nvCxnSpPr>
          <p:cNvPr id="382" name="Straight Connector 381"/>
          <p:cNvCxnSpPr>
            <a:stCxn id="371" idx="2"/>
          </p:cNvCxnSpPr>
          <p:nvPr/>
        </p:nvCxnSpPr>
        <p:spPr>
          <a:xfrm flipH="1">
            <a:off x="5824656" y="2963754"/>
            <a:ext cx="3567" cy="459998"/>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a:stCxn id="373" idx="2"/>
          </p:cNvCxnSpPr>
          <p:nvPr/>
        </p:nvCxnSpPr>
        <p:spPr>
          <a:xfrm flipH="1">
            <a:off x="5998909" y="2963754"/>
            <a:ext cx="387053" cy="465002"/>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a:stCxn id="375" idx="2"/>
          </p:cNvCxnSpPr>
          <p:nvPr/>
        </p:nvCxnSpPr>
        <p:spPr>
          <a:xfrm flipH="1">
            <a:off x="6160004" y="2962708"/>
            <a:ext cx="779531" cy="462863"/>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a:stCxn id="377" idx="2"/>
          </p:cNvCxnSpPr>
          <p:nvPr/>
        </p:nvCxnSpPr>
        <p:spPr>
          <a:xfrm flipH="1">
            <a:off x="6318865" y="2961571"/>
            <a:ext cx="1174361" cy="466453"/>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a:stCxn id="379" idx="2"/>
          </p:cNvCxnSpPr>
          <p:nvPr/>
        </p:nvCxnSpPr>
        <p:spPr>
          <a:xfrm flipH="1">
            <a:off x="6482603" y="2962990"/>
            <a:ext cx="1567153" cy="469826"/>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a:stCxn id="369" idx="2"/>
          </p:cNvCxnSpPr>
          <p:nvPr/>
        </p:nvCxnSpPr>
        <p:spPr>
          <a:xfrm flipH="1">
            <a:off x="6631904" y="2962990"/>
            <a:ext cx="1967738" cy="469826"/>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a:stCxn id="371" idx="2"/>
          </p:cNvCxnSpPr>
          <p:nvPr/>
        </p:nvCxnSpPr>
        <p:spPr>
          <a:xfrm>
            <a:off x="5828223" y="2963754"/>
            <a:ext cx="1701240" cy="459998"/>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a:stCxn id="379" idx="2"/>
          </p:cNvCxnSpPr>
          <p:nvPr/>
        </p:nvCxnSpPr>
        <p:spPr>
          <a:xfrm>
            <a:off x="8049755" y="2962990"/>
            <a:ext cx="152202" cy="449486"/>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a:stCxn id="369" idx="2"/>
          </p:cNvCxnSpPr>
          <p:nvPr/>
        </p:nvCxnSpPr>
        <p:spPr>
          <a:xfrm flipH="1">
            <a:off x="8381951" y="2962990"/>
            <a:ext cx="217691" cy="456915"/>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a:stCxn id="377" idx="2"/>
          </p:cNvCxnSpPr>
          <p:nvPr/>
        </p:nvCxnSpPr>
        <p:spPr>
          <a:xfrm>
            <a:off x="7493226" y="2961570"/>
            <a:ext cx="551394" cy="462182"/>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a:stCxn id="375" idx="2"/>
          </p:cNvCxnSpPr>
          <p:nvPr/>
        </p:nvCxnSpPr>
        <p:spPr>
          <a:xfrm>
            <a:off x="6939535" y="2962707"/>
            <a:ext cx="925685" cy="461045"/>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a:stCxn id="373" idx="2"/>
          </p:cNvCxnSpPr>
          <p:nvPr/>
        </p:nvCxnSpPr>
        <p:spPr>
          <a:xfrm>
            <a:off x="6385962" y="2963754"/>
            <a:ext cx="1334002" cy="465002"/>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4" name="TextBox 393"/>
          <p:cNvSpPr txBox="1"/>
          <p:nvPr/>
        </p:nvSpPr>
        <p:spPr bwMode="auto">
          <a:xfrm rot="16200000">
            <a:off x="5868316" y="3167756"/>
            <a:ext cx="656013" cy="1061829"/>
          </a:xfrm>
          <a:prstGeom prst="rect">
            <a:avLst/>
          </a:prstGeom>
          <a:noFill/>
          <a:ln w="12700">
            <a:noFill/>
            <a:miter lim="800000"/>
            <a:headEnd type="none" w="sm" len="sm"/>
            <a:tailEnd type="none" w="sm" len="sm"/>
          </a:ln>
        </p:spPr>
        <p:txBody>
          <a:bodyPr wrap="none" rtlCol="0">
            <a:spAutoFit/>
          </a:bodyPr>
          <a:lstStyle/>
          <a:p>
            <a:pPr algn="r"/>
            <a:r>
              <a:rPr lang="en-US" sz="525" b="1" dirty="0">
                <a:solidFill>
                  <a:srgbClr val="0033CC"/>
                </a:solidFill>
                <a:latin typeface="Arial" charset="0"/>
              </a:rPr>
              <a:t>Archive </a:t>
            </a:r>
          </a:p>
          <a:p>
            <a:pPr algn="r"/>
            <a:r>
              <a:rPr lang="en-US" sz="525" b="1" dirty="0">
                <a:solidFill>
                  <a:srgbClr val="0033CC"/>
                </a:solidFill>
                <a:latin typeface="Arial" charset="0"/>
              </a:rPr>
              <a:t>Common Calls</a:t>
            </a:r>
          </a:p>
          <a:p>
            <a:pPr algn="r"/>
            <a:endParaRPr lang="en-US" sz="525" b="1" dirty="0">
              <a:solidFill>
                <a:srgbClr val="0033CC"/>
              </a:solidFill>
              <a:latin typeface="Arial" charset="0"/>
            </a:endParaRPr>
          </a:p>
          <a:p>
            <a:pPr algn="r"/>
            <a:r>
              <a:rPr lang="en-US" sz="525" b="1" dirty="0">
                <a:solidFill>
                  <a:srgbClr val="0033CC"/>
                </a:solidFill>
                <a:latin typeface="Arial" charset="0"/>
              </a:rPr>
              <a:t>Doc/PDF</a:t>
            </a:r>
          </a:p>
          <a:p>
            <a:pPr algn="r"/>
            <a:endParaRPr lang="en-US" sz="525" b="1" dirty="0">
              <a:solidFill>
                <a:srgbClr val="0033CC"/>
              </a:solidFill>
              <a:latin typeface="Arial" charset="0"/>
            </a:endParaRPr>
          </a:p>
          <a:p>
            <a:pPr algn="r"/>
            <a:r>
              <a:rPr lang="en-US" sz="525" b="1" dirty="0">
                <a:solidFill>
                  <a:srgbClr val="0033CC"/>
                </a:solidFill>
                <a:latin typeface="Arial" charset="0"/>
              </a:rPr>
              <a:t>Web/HTML</a:t>
            </a:r>
          </a:p>
          <a:p>
            <a:pPr algn="r"/>
            <a:endParaRPr lang="en-US" sz="525" b="1" dirty="0">
              <a:solidFill>
                <a:srgbClr val="0033CC"/>
              </a:solidFill>
              <a:latin typeface="Arial" charset="0"/>
            </a:endParaRPr>
          </a:p>
          <a:p>
            <a:pPr algn="r"/>
            <a:r>
              <a:rPr lang="en-US" sz="525" b="1" dirty="0">
                <a:solidFill>
                  <a:srgbClr val="0033CC"/>
                </a:solidFill>
                <a:latin typeface="Arial" charset="0"/>
              </a:rPr>
              <a:t>Enterprise</a:t>
            </a:r>
          </a:p>
          <a:p>
            <a:pPr algn="r"/>
            <a:endParaRPr lang="en-US" sz="525" b="1" dirty="0">
              <a:solidFill>
                <a:srgbClr val="0033CC"/>
              </a:solidFill>
              <a:latin typeface="Arial" charset="0"/>
            </a:endParaRPr>
          </a:p>
          <a:p>
            <a:pPr algn="r"/>
            <a:r>
              <a:rPr lang="en-US" sz="525" b="1" dirty="0">
                <a:solidFill>
                  <a:srgbClr val="0033CC"/>
                </a:solidFill>
                <a:latin typeface="Arial" charset="0"/>
              </a:rPr>
              <a:t>Science</a:t>
            </a:r>
          </a:p>
          <a:p>
            <a:pPr algn="r"/>
            <a:endParaRPr lang="en-US" sz="525" b="1" dirty="0">
              <a:solidFill>
                <a:srgbClr val="0033CC"/>
              </a:solidFill>
              <a:latin typeface="Arial" charset="0"/>
            </a:endParaRPr>
          </a:p>
          <a:p>
            <a:pPr algn="r"/>
            <a:r>
              <a:rPr lang="en-US" sz="525" b="1" dirty="0">
                <a:solidFill>
                  <a:srgbClr val="0033CC"/>
                </a:solidFill>
                <a:latin typeface="Arial" charset="0"/>
              </a:rPr>
              <a:t>Other</a:t>
            </a:r>
          </a:p>
        </p:txBody>
      </p:sp>
      <p:sp>
        <p:nvSpPr>
          <p:cNvPr id="395" name="TextBox 394"/>
          <p:cNvSpPr txBox="1"/>
          <p:nvPr/>
        </p:nvSpPr>
        <p:spPr bwMode="auto">
          <a:xfrm rot="16200000">
            <a:off x="7604061" y="3140061"/>
            <a:ext cx="656013" cy="1061829"/>
          </a:xfrm>
          <a:prstGeom prst="rect">
            <a:avLst/>
          </a:prstGeom>
          <a:noFill/>
          <a:ln w="12700">
            <a:noFill/>
            <a:miter lim="800000"/>
            <a:headEnd type="none" w="sm" len="sm"/>
            <a:tailEnd type="none" w="sm" len="sm"/>
          </a:ln>
        </p:spPr>
        <p:txBody>
          <a:bodyPr wrap="none" rtlCol="0">
            <a:spAutoFit/>
          </a:bodyPr>
          <a:lstStyle/>
          <a:p>
            <a:pPr algn="r"/>
            <a:r>
              <a:rPr lang="en-US" sz="525" b="1" dirty="0">
                <a:solidFill>
                  <a:srgbClr val="0033CC"/>
                </a:solidFill>
                <a:latin typeface="Arial" charset="0"/>
              </a:rPr>
              <a:t>Archive </a:t>
            </a:r>
          </a:p>
          <a:p>
            <a:pPr algn="r"/>
            <a:r>
              <a:rPr lang="en-US" sz="525" b="1" dirty="0">
                <a:solidFill>
                  <a:srgbClr val="0033CC"/>
                </a:solidFill>
                <a:latin typeface="Arial" charset="0"/>
              </a:rPr>
              <a:t>Common Calls</a:t>
            </a:r>
          </a:p>
          <a:p>
            <a:pPr algn="r"/>
            <a:endParaRPr lang="en-US" sz="525" b="1" dirty="0">
              <a:solidFill>
                <a:srgbClr val="0033CC"/>
              </a:solidFill>
              <a:latin typeface="Arial" charset="0"/>
            </a:endParaRPr>
          </a:p>
          <a:p>
            <a:pPr algn="r"/>
            <a:r>
              <a:rPr lang="en-US" sz="525" b="1" dirty="0">
                <a:solidFill>
                  <a:srgbClr val="0033CC"/>
                </a:solidFill>
                <a:latin typeface="Arial" charset="0"/>
              </a:rPr>
              <a:t>Doc/PDF</a:t>
            </a:r>
          </a:p>
          <a:p>
            <a:pPr algn="r"/>
            <a:endParaRPr lang="en-US" sz="525" b="1" dirty="0">
              <a:solidFill>
                <a:srgbClr val="0033CC"/>
              </a:solidFill>
              <a:latin typeface="Arial" charset="0"/>
            </a:endParaRPr>
          </a:p>
          <a:p>
            <a:pPr algn="r"/>
            <a:r>
              <a:rPr lang="en-US" sz="525" b="1" dirty="0">
                <a:solidFill>
                  <a:srgbClr val="0033CC"/>
                </a:solidFill>
                <a:latin typeface="Arial" charset="0"/>
              </a:rPr>
              <a:t>Web/HTML</a:t>
            </a:r>
          </a:p>
          <a:p>
            <a:pPr algn="r"/>
            <a:endParaRPr lang="en-US" sz="525" b="1" dirty="0">
              <a:solidFill>
                <a:srgbClr val="0033CC"/>
              </a:solidFill>
              <a:latin typeface="Arial" charset="0"/>
            </a:endParaRPr>
          </a:p>
          <a:p>
            <a:pPr algn="r"/>
            <a:r>
              <a:rPr lang="en-US" sz="525" b="1" dirty="0">
                <a:solidFill>
                  <a:srgbClr val="0033CC"/>
                </a:solidFill>
                <a:latin typeface="Arial" charset="0"/>
              </a:rPr>
              <a:t>Enterprise</a:t>
            </a:r>
          </a:p>
          <a:p>
            <a:pPr algn="r"/>
            <a:endParaRPr lang="en-US" sz="525" b="1" dirty="0">
              <a:solidFill>
                <a:srgbClr val="0033CC"/>
              </a:solidFill>
              <a:latin typeface="Arial" charset="0"/>
            </a:endParaRPr>
          </a:p>
          <a:p>
            <a:pPr algn="r"/>
            <a:r>
              <a:rPr lang="en-US" sz="525" b="1" dirty="0">
                <a:solidFill>
                  <a:srgbClr val="0033CC"/>
                </a:solidFill>
                <a:latin typeface="Arial" charset="0"/>
              </a:rPr>
              <a:t>Science</a:t>
            </a:r>
          </a:p>
          <a:p>
            <a:pPr algn="r"/>
            <a:endParaRPr lang="en-US" sz="525" b="1" dirty="0">
              <a:solidFill>
                <a:srgbClr val="0033CC"/>
              </a:solidFill>
              <a:latin typeface="Arial" charset="0"/>
            </a:endParaRPr>
          </a:p>
          <a:p>
            <a:pPr algn="r"/>
            <a:r>
              <a:rPr lang="en-US" sz="525" b="1" dirty="0">
                <a:solidFill>
                  <a:srgbClr val="0033CC"/>
                </a:solidFill>
                <a:latin typeface="Arial" charset="0"/>
              </a:rPr>
              <a:t>Other</a:t>
            </a:r>
          </a:p>
        </p:txBody>
      </p:sp>
      <p:sp>
        <p:nvSpPr>
          <p:cNvPr id="396" name="TextBox 395"/>
          <p:cNvSpPr txBox="1"/>
          <p:nvPr/>
        </p:nvSpPr>
        <p:spPr bwMode="auto">
          <a:xfrm>
            <a:off x="6201109" y="3742396"/>
            <a:ext cx="1028224" cy="340704"/>
          </a:xfrm>
          <a:prstGeom prst="rect">
            <a:avLst/>
          </a:prstGeom>
          <a:noFill/>
          <a:ln w="12700">
            <a:noFill/>
            <a:miter lim="800000"/>
            <a:headEnd type="none" w="sm" len="sm"/>
            <a:tailEnd type="none" w="sm" len="sm"/>
          </a:ln>
        </p:spPr>
        <p:txBody>
          <a:bodyPr wrap="square" rtlCol="0" anchor="ctr" anchorCtr="1">
            <a:noAutofit/>
          </a:bodyPr>
          <a:lstStyle/>
          <a:p>
            <a:pPr algn="r"/>
            <a:r>
              <a:rPr lang="en-US" sz="900" b="1" dirty="0">
                <a:solidFill>
                  <a:srgbClr val="0033CC"/>
                </a:solidFill>
                <a:latin typeface="Arial" charset="0"/>
              </a:rPr>
              <a:t>Representation Information</a:t>
            </a:r>
          </a:p>
        </p:txBody>
      </p:sp>
      <p:sp>
        <p:nvSpPr>
          <p:cNvPr id="397" name="TextBox 396"/>
          <p:cNvSpPr txBox="1"/>
          <p:nvPr/>
        </p:nvSpPr>
        <p:spPr bwMode="auto">
          <a:xfrm>
            <a:off x="8201958" y="3726733"/>
            <a:ext cx="435551" cy="151874"/>
          </a:xfrm>
          <a:prstGeom prst="rect">
            <a:avLst/>
          </a:prstGeom>
          <a:noFill/>
          <a:ln w="12700">
            <a:noFill/>
            <a:miter lim="800000"/>
            <a:headEnd type="none" w="sm" len="sm"/>
            <a:tailEnd type="none" w="sm" len="sm"/>
          </a:ln>
        </p:spPr>
        <p:txBody>
          <a:bodyPr wrap="square" rtlCol="0" anchor="ctr" anchorCtr="1">
            <a:noAutofit/>
          </a:bodyPr>
          <a:lstStyle/>
          <a:p>
            <a:pPr algn="ctr"/>
            <a:r>
              <a:rPr lang="en-US" sz="900" b="1" dirty="0">
                <a:solidFill>
                  <a:srgbClr val="0033CC"/>
                </a:solidFill>
                <a:latin typeface="Arial" charset="0"/>
              </a:rPr>
              <a:t>Data</a:t>
            </a:r>
          </a:p>
        </p:txBody>
      </p:sp>
      <p:sp>
        <p:nvSpPr>
          <p:cNvPr id="398" name="TextBox 397"/>
          <p:cNvSpPr txBox="1"/>
          <p:nvPr/>
        </p:nvSpPr>
        <p:spPr bwMode="auto">
          <a:xfrm>
            <a:off x="7316180" y="3925758"/>
            <a:ext cx="1197779" cy="340704"/>
          </a:xfrm>
          <a:prstGeom prst="rect">
            <a:avLst/>
          </a:prstGeom>
          <a:noFill/>
          <a:ln w="12700">
            <a:noFill/>
            <a:miter lim="800000"/>
            <a:headEnd type="none" w="sm" len="sm"/>
            <a:tailEnd type="none" w="sm" len="sm"/>
          </a:ln>
        </p:spPr>
        <p:txBody>
          <a:bodyPr wrap="square" rtlCol="0" anchor="ctr" anchorCtr="1">
            <a:noAutofit/>
          </a:bodyPr>
          <a:lstStyle/>
          <a:p>
            <a:pPr algn="ctr"/>
            <a:r>
              <a:rPr lang="en-US" sz="900" b="1" dirty="0">
                <a:solidFill>
                  <a:srgbClr val="0033CC"/>
                </a:solidFill>
                <a:latin typeface="Arial" charset="0"/>
              </a:rPr>
              <a:t>Preservation</a:t>
            </a:r>
          </a:p>
          <a:p>
            <a:pPr algn="ctr"/>
            <a:r>
              <a:rPr lang="en-US" sz="900" b="1" dirty="0">
                <a:solidFill>
                  <a:srgbClr val="0033CC"/>
                </a:solidFill>
                <a:latin typeface="Arial" charset="0"/>
              </a:rPr>
              <a:t>Description Info</a:t>
            </a:r>
          </a:p>
        </p:txBody>
      </p:sp>
      <p:sp>
        <p:nvSpPr>
          <p:cNvPr id="399" name="TextBox 398"/>
          <p:cNvSpPr txBox="1"/>
          <p:nvPr/>
        </p:nvSpPr>
        <p:spPr bwMode="auto">
          <a:xfrm>
            <a:off x="6393774" y="2301614"/>
            <a:ext cx="1620958" cy="230832"/>
          </a:xfrm>
          <a:prstGeom prst="rect">
            <a:avLst/>
          </a:prstGeom>
          <a:noFill/>
          <a:ln w="12700">
            <a:noFill/>
            <a:miter lim="800000"/>
            <a:headEnd type="none" w="sm" len="sm"/>
            <a:tailEnd type="none" w="sm" len="sm"/>
          </a:ln>
        </p:spPr>
        <p:txBody>
          <a:bodyPr wrap="none" rtlCol="0">
            <a:spAutoFit/>
          </a:bodyPr>
          <a:lstStyle/>
          <a:p>
            <a:pPr algn="ctr"/>
            <a:r>
              <a:rPr lang="en-US" sz="900" b="1" dirty="0">
                <a:solidFill>
                  <a:srgbClr val="0033CC"/>
                </a:solidFill>
                <a:latin typeface="Arial" charset="0"/>
              </a:rPr>
              <a:t>Archive Abstraction Layer</a:t>
            </a:r>
          </a:p>
        </p:txBody>
      </p:sp>
      <p:sp>
        <p:nvSpPr>
          <p:cNvPr id="165" name="TextBox 164"/>
          <p:cNvSpPr txBox="1"/>
          <p:nvPr/>
        </p:nvSpPr>
        <p:spPr bwMode="auto">
          <a:xfrm>
            <a:off x="403285" y="5993550"/>
            <a:ext cx="8330932" cy="323165"/>
          </a:xfrm>
          <a:prstGeom prst="rect">
            <a:avLst/>
          </a:prstGeom>
          <a:gradFill flip="none" rotWithShape="1">
            <a:gsLst>
              <a:gs pos="0">
                <a:srgbClr val="FFC000">
                  <a:lumMod val="40000"/>
                  <a:lumOff val="60000"/>
                </a:srgbClr>
              </a:gs>
              <a:gs pos="46000">
                <a:srgbClr val="FFC000">
                  <a:lumMod val="95000"/>
                  <a:lumOff val="5000"/>
                </a:srgbClr>
              </a:gs>
              <a:gs pos="100000">
                <a:srgbClr val="FFC000">
                  <a:lumMod val="60000"/>
                </a:srgbClr>
              </a:gs>
            </a:gsLst>
            <a:path path="circle">
              <a:fillToRect l="50000" t="130000" r="50000" b="-30000"/>
            </a:path>
            <a:tileRect/>
          </a:gradFill>
          <a:ln w="12700">
            <a:noFill/>
            <a:miter lim="800000"/>
            <a:headEnd type="none" w="sm" len="sm"/>
            <a:tailEnd type="none" w="sm" len="sm"/>
          </a:ln>
        </p:spPr>
        <p:txBody>
          <a:bodyPr wrap="square" rtlCol="0">
            <a:spAutoFit/>
          </a:bodyPr>
          <a:lstStyle/>
          <a:p>
            <a:pPr algn="ctr" defTabSz="685800">
              <a:defRPr/>
            </a:pPr>
            <a:r>
              <a:rPr lang="en-US" sz="1500" b="1" kern="0" dirty="0">
                <a:solidFill>
                  <a:srgbClr val="0033CC"/>
                </a:solidFill>
              </a:rPr>
              <a:t>Preservation activities/processes</a:t>
            </a:r>
          </a:p>
        </p:txBody>
      </p:sp>
      <p:grpSp>
        <p:nvGrpSpPr>
          <p:cNvPr id="22" name="Group 21"/>
          <p:cNvGrpSpPr/>
          <p:nvPr/>
        </p:nvGrpSpPr>
        <p:grpSpPr>
          <a:xfrm>
            <a:off x="5646907" y="4046375"/>
            <a:ext cx="1201991" cy="1165598"/>
            <a:chOff x="4038836" y="3972879"/>
            <a:chExt cx="1201991" cy="1165598"/>
          </a:xfrm>
        </p:grpSpPr>
        <p:sp>
          <p:nvSpPr>
            <p:cNvPr id="164" name="Rectangle 163"/>
            <p:cNvSpPr/>
            <p:nvPr/>
          </p:nvSpPr>
          <p:spPr>
            <a:xfrm>
              <a:off x="4038836" y="4899122"/>
              <a:ext cx="704592" cy="239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Bit layer</a:t>
              </a:r>
            </a:p>
          </p:txBody>
        </p:sp>
        <p:sp>
          <p:nvSpPr>
            <p:cNvPr id="166" name="Rectangle 165"/>
            <p:cNvSpPr/>
            <p:nvPr/>
          </p:nvSpPr>
          <p:spPr>
            <a:xfrm>
              <a:off x="4038836" y="4563446"/>
              <a:ext cx="1201991" cy="239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Structure layer</a:t>
              </a:r>
            </a:p>
          </p:txBody>
        </p:sp>
        <p:sp>
          <p:nvSpPr>
            <p:cNvPr id="169" name="Rectangle 141"/>
            <p:cNvSpPr/>
            <p:nvPr/>
          </p:nvSpPr>
          <p:spPr>
            <a:xfrm>
              <a:off x="4038836" y="4279707"/>
              <a:ext cx="1120793" cy="242928"/>
            </a:xfrm>
            <a:custGeom>
              <a:avLst/>
              <a:gdLst>
                <a:gd name="connsiteX0" fmla="*/ 0 w 1960043"/>
                <a:gd name="connsiteY0" fmla="*/ 0 h 319140"/>
                <a:gd name="connsiteX1" fmla="*/ 1960043 w 1960043"/>
                <a:gd name="connsiteY1" fmla="*/ 0 h 319140"/>
                <a:gd name="connsiteX2" fmla="*/ 1960043 w 1960043"/>
                <a:gd name="connsiteY2" fmla="*/ 319140 h 319140"/>
                <a:gd name="connsiteX3" fmla="*/ 0 w 1960043"/>
                <a:gd name="connsiteY3" fmla="*/ 319140 h 319140"/>
                <a:gd name="connsiteX4" fmla="*/ 0 w 1960043"/>
                <a:gd name="connsiteY4" fmla="*/ 0 h 319140"/>
                <a:gd name="connsiteX0" fmla="*/ 0 w 2036243"/>
                <a:gd name="connsiteY0" fmla="*/ 0 h 319140"/>
                <a:gd name="connsiteX1" fmla="*/ 2036243 w 2036243"/>
                <a:gd name="connsiteY1" fmla="*/ 0 h 319140"/>
                <a:gd name="connsiteX2" fmla="*/ 2036243 w 2036243"/>
                <a:gd name="connsiteY2" fmla="*/ 319140 h 319140"/>
                <a:gd name="connsiteX3" fmla="*/ 76200 w 2036243"/>
                <a:gd name="connsiteY3" fmla="*/ 319140 h 319140"/>
                <a:gd name="connsiteX4" fmla="*/ 0 w 2036243"/>
                <a:gd name="connsiteY4" fmla="*/ 0 h 319140"/>
                <a:gd name="connsiteX0" fmla="*/ 0 w 2036243"/>
                <a:gd name="connsiteY0" fmla="*/ 0 h 323903"/>
                <a:gd name="connsiteX1" fmla="*/ 2036243 w 2036243"/>
                <a:gd name="connsiteY1" fmla="*/ 0 h 323903"/>
                <a:gd name="connsiteX2" fmla="*/ 2036243 w 2036243"/>
                <a:gd name="connsiteY2" fmla="*/ 319140 h 323903"/>
                <a:gd name="connsiteX3" fmla="*/ 9525 w 2036243"/>
                <a:gd name="connsiteY3" fmla="*/ 323903 h 323903"/>
                <a:gd name="connsiteX4" fmla="*/ 0 w 2036243"/>
                <a:gd name="connsiteY4" fmla="*/ 0 h 323903"/>
                <a:gd name="connsiteX0" fmla="*/ 0 w 2026718"/>
                <a:gd name="connsiteY0" fmla="*/ 4763 h 323903"/>
                <a:gd name="connsiteX1" fmla="*/ 2026718 w 2026718"/>
                <a:gd name="connsiteY1" fmla="*/ 0 h 323903"/>
                <a:gd name="connsiteX2" fmla="*/ 2026718 w 2026718"/>
                <a:gd name="connsiteY2" fmla="*/ 319140 h 323903"/>
                <a:gd name="connsiteX3" fmla="*/ 0 w 2026718"/>
                <a:gd name="connsiteY3" fmla="*/ 323903 h 323903"/>
                <a:gd name="connsiteX4" fmla="*/ 0 w 2026718"/>
                <a:gd name="connsiteY4" fmla="*/ 4763 h 323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718" h="323903">
                  <a:moveTo>
                    <a:pt x="0" y="4763"/>
                  </a:moveTo>
                  <a:lnTo>
                    <a:pt x="2026718" y="0"/>
                  </a:lnTo>
                  <a:lnTo>
                    <a:pt x="2026718" y="319140"/>
                  </a:lnTo>
                  <a:lnTo>
                    <a:pt x="0" y="323903"/>
                  </a:lnTo>
                  <a:lnTo>
                    <a:pt x="0" y="4763"/>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Semantic layer</a:t>
              </a:r>
            </a:p>
          </p:txBody>
        </p:sp>
        <p:sp>
          <p:nvSpPr>
            <p:cNvPr id="170" name="Rectangle 169"/>
            <p:cNvSpPr/>
            <p:nvPr/>
          </p:nvSpPr>
          <p:spPr>
            <a:xfrm>
              <a:off x="4038836" y="3972879"/>
              <a:ext cx="1146405" cy="23935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GB" sz="900" dirty="0"/>
                <a:t>Object layer</a:t>
              </a:r>
            </a:p>
          </p:txBody>
        </p:sp>
      </p:grpSp>
      <p:grpSp>
        <p:nvGrpSpPr>
          <p:cNvPr id="175" name="Group 174"/>
          <p:cNvGrpSpPr/>
          <p:nvPr/>
        </p:nvGrpSpPr>
        <p:grpSpPr>
          <a:xfrm>
            <a:off x="397980" y="5629807"/>
            <a:ext cx="8332816" cy="332924"/>
            <a:chOff x="561483" y="5602297"/>
            <a:chExt cx="11114166" cy="443898"/>
          </a:xfrm>
        </p:grpSpPr>
        <p:sp>
          <p:nvSpPr>
            <p:cNvPr id="176" name="Rectangle 175"/>
            <p:cNvSpPr/>
            <p:nvPr/>
          </p:nvSpPr>
          <p:spPr bwMode="auto">
            <a:xfrm>
              <a:off x="561483" y="5602297"/>
              <a:ext cx="11114166" cy="413120"/>
            </a:xfrm>
            <a:prstGeom prst="rect">
              <a:avLst/>
            </a:prstGeom>
            <a:solidFill>
              <a:srgbClr val="92D050"/>
            </a:solidFill>
            <a:ln w="38100">
              <a:noFill/>
              <a:round/>
              <a:headEnd/>
              <a:tailEnd/>
            </a:ln>
          </p:spPr>
          <p:txBody>
            <a:bodyPr wrap="none" rtlCol="0" anchor="ctr"/>
            <a:lstStyle/>
            <a:p>
              <a:pPr algn="ctr"/>
              <a:endParaRPr lang="en-US" sz="1350"/>
            </a:p>
          </p:txBody>
        </p:sp>
        <p:sp>
          <p:nvSpPr>
            <p:cNvPr id="177" name="TextBox 176"/>
            <p:cNvSpPr txBox="1"/>
            <p:nvPr/>
          </p:nvSpPr>
          <p:spPr bwMode="auto">
            <a:xfrm>
              <a:off x="625649" y="5615308"/>
              <a:ext cx="11050000" cy="430887"/>
            </a:xfrm>
            <a:prstGeom prst="rect">
              <a:avLst/>
            </a:prstGeom>
            <a:noFill/>
            <a:ln w="12700">
              <a:noFill/>
              <a:miter lim="800000"/>
              <a:headEnd type="none" w="sm" len="sm"/>
              <a:tailEnd type="none" w="sm" len="sm"/>
            </a:ln>
          </p:spPr>
          <p:txBody>
            <a:bodyPr wrap="square" rtlCol="0">
              <a:spAutoFit/>
            </a:bodyPr>
            <a:lstStyle/>
            <a:p>
              <a:pPr algn="ctr"/>
              <a:r>
                <a:rPr lang="en-US" sz="1500" b="1" dirty="0">
                  <a:solidFill>
                    <a:srgbClr val="0033CC"/>
                  </a:solidFill>
                  <a:latin typeface="Arial" charset="0"/>
                </a:rPr>
                <a:t>Archive</a:t>
              </a:r>
            </a:p>
          </p:txBody>
        </p:sp>
      </p:grpSp>
      <p:sp>
        <p:nvSpPr>
          <p:cNvPr id="24" name="Slide Number Placeholder 23"/>
          <p:cNvSpPr>
            <a:spLocks noGrp="1"/>
          </p:cNvSpPr>
          <p:nvPr>
            <p:ph type="sldNum" sz="quarter" idx="10"/>
          </p:nvPr>
        </p:nvSpPr>
        <p:spPr/>
        <p:txBody>
          <a:bodyPr/>
          <a:lstStyle/>
          <a:p>
            <a:pPr>
              <a:defRPr/>
            </a:pPr>
            <a:fld id="{C6DE6701-7125-43E0-8268-7390181182C0}" type="slidenum">
              <a:rPr lang="en-US" smtClean="0"/>
              <a:pPr>
                <a:defRPr/>
              </a:pPr>
              <a:t>10</a:t>
            </a:fld>
            <a:endParaRPr lang="en-US"/>
          </a:p>
        </p:txBody>
      </p:sp>
    </p:spTree>
    <p:extLst>
      <p:ext uri="{BB962C8B-B14F-4D97-AF65-F5344CB8AC3E}">
        <p14:creationId xmlns:p14="http://schemas.microsoft.com/office/powerpoint/2010/main" val="3276672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“Detailed Draft Concept” diagram</a:t>
            </a:r>
            <a:endParaRPr lang="en-US" dirty="0"/>
          </a:p>
        </p:txBody>
      </p:sp>
      <p:sp>
        <p:nvSpPr>
          <p:cNvPr id="3" name="Content Placeholder 2"/>
          <p:cNvSpPr>
            <a:spLocks noGrp="1"/>
          </p:cNvSpPr>
          <p:nvPr>
            <p:ph idx="1"/>
          </p:nvPr>
        </p:nvSpPr>
        <p:spPr>
          <a:xfrm>
            <a:off x="457200" y="990600"/>
            <a:ext cx="8229600" cy="5609705"/>
          </a:xfrm>
        </p:spPr>
        <p:txBody>
          <a:bodyPr/>
          <a:lstStyle/>
          <a:p>
            <a:r>
              <a:rPr lang="en-US" sz="1800" dirty="0" smtClean="0"/>
              <a:t>What are the functions of the </a:t>
            </a:r>
            <a:r>
              <a:rPr lang="en-US" sz="1800" b="1" dirty="0">
                <a:solidFill>
                  <a:srgbClr val="0033CC"/>
                </a:solidFill>
                <a:latin typeface="Arial" charset="0"/>
              </a:rPr>
              <a:t>Archive </a:t>
            </a:r>
            <a:r>
              <a:rPr lang="en-US" sz="1800" b="1" dirty="0" smtClean="0">
                <a:solidFill>
                  <a:srgbClr val="0033CC"/>
                </a:solidFill>
                <a:latin typeface="Arial" charset="0"/>
              </a:rPr>
              <a:t>Producer / Consumer I/Fs</a:t>
            </a:r>
            <a:r>
              <a:rPr lang="en-US" sz="1800" dirty="0" smtClean="0"/>
              <a:t>?  How are these adapted to different domains and user community expectations?</a:t>
            </a:r>
            <a:endParaRPr lang="en-US" sz="1800" dirty="0"/>
          </a:p>
          <a:p>
            <a:r>
              <a:rPr lang="en-US" sz="1800" dirty="0" smtClean="0"/>
              <a:t>What are the functions of the </a:t>
            </a:r>
            <a:r>
              <a:rPr lang="en-US" sz="1800" b="1" dirty="0">
                <a:solidFill>
                  <a:srgbClr val="0033CC"/>
                </a:solidFill>
                <a:latin typeface="Arial" charset="0"/>
              </a:rPr>
              <a:t>Archive Abstraction </a:t>
            </a:r>
            <a:r>
              <a:rPr lang="en-US" sz="1800" b="1" dirty="0" smtClean="0">
                <a:solidFill>
                  <a:srgbClr val="0033CC"/>
                </a:solidFill>
                <a:latin typeface="Arial" charset="0"/>
              </a:rPr>
              <a:t>Layer</a:t>
            </a:r>
            <a:r>
              <a:rPr lang="en-US" sz="1800" dirty="0" smtClean="0"/>
              <a:t>? How does it integrate all of these parts and support </a:t>
            </a:r>
            <a:r>
              <a:rPr lang="en-US" sz="1800" dirty="0" smtClean="0"/>
              <a:t>heterogeneous </a:t>
            </a:r>
            <a:r>
              <a:rPr lang="en-US" sz="1800" dirty="0" smtClean="0"/>
              <a:t>archives? </a:t>
            </a:r>
            <a:endParaRPr lang="en-US" sz="1800" dirty="0"/>
          </a:p>
          <a:p>
            <a:r>
              <a:rPr lang="en-US" sz="1800" dirty="0" smtClean="0"/>
              <a:t>Why are “doc”, “web”, “enterprise data”, “science data” all part of the </a:t>
            </a:r>
            <a:r>
              <a:rPr lang="en-US" sz="1800" b="1" dirty="0">
                <a:solidFill>
                  <a:srgbClr val="0033CC"/>
                </a:solidFill>
                <a:latin typeface="Arial" charset="0"/>
              </a:rPr>
              <a:t>Archive Abstraction </a:t>
            </a:r>
            <a:r>
              <a:rPr lang="en-US" sz="1800" b="1" dirty="0" smtClean="0">
                <a:solidFill>
                  <a:srgbClr val="0033CC"/>
                </a:solidFill>
                <a:latin typeface="Arial" charset="0"/>
              </a:rPr>
              <a:t>Layer</a:t>
            </a:r>
            <a:r>
              <a:rPr lang="en-US" sz="1800" dirty="0"/>
              <a:t>?</a:t>
            </a:r>
            <a:r>
              <a:rPr lang="en-US" sz="1800" b="1" dirty="0" smtClean="0">
                <a:solidFill>
                  <a:srgbClr val="0033CC"/>
                </a:solidFill>
                <a:latin typeface="Arial" charset="0"/>
              </a:rPr>
              <a:t> </a:t>
            </a:r>
            <a:r>
              <a:rPr lang="en-US" sz="1800" dirty="0" smtClean="0"/>
              <a:t>Aren’t “docs” and “science data” just different kinds of content?  </a:t>
            </a:r>
            <a:r>
              <a:rPr lang="en-US" sz="1800" dirty="0" err="1" smtClean="0"/>
              <a:t>Isn</a:t>
            </a:r>
            <a:r>
              <a:rPr lang="mr-IN" sz="1800" dirty="0" smtClean="0"/>
              <a:t>’</a:t>
            </a:r>
            <a:r>
              <a:rPr lang="en-US" sz="1800" dirty="0" smtClean="0"/>
              <a:t>t “web” really a protocol binding?  Why is “enterprise” a special case, can’t libraries and science archives use enterprise technologies?  What makes these different?</a:t>
            </a:r>
          </a:p>
          <a:p>
            <a:r>
              <a:rPr lang="en-US" sz="1800" dirty="0" smtClean="0"/>
              <a:t>What is in the </a:t>
            </a:r>
            <a:r>
              <a:rPr lang="en-US" sz="1800" b="1" dirty="0" smtClean="0">
                <a:solidFill>
                  <a:srgbClr val="0033CC"/>
                </a:solidFill>
                <a:latin typeface="Arial" charset="0"/>
              </a:rPr>
              <a:t>Communications Layers</a:t>
            </a:r>
            <a:r>
              <a:rPr lang="en-US" sz="1800" dirty="0" smtClean="0"/>
              <a:t>?  What services does it (they) provide?  Why is it plural? </a:t>
            </a:r>
          </a:p>
          <a:p>
            <a:r>
              <a:rPr lang="en-US" sz="1800" dirty="0" smtClean="0"/>
              <a:t>Why are </a:t>
            </a:r>
            <a:r>
              <a:rPr lang="en-US" sz="1800" b="1" dirty="0" smtClean="0">
                <a:solidFill>
                  <a:srgbClr val="0033CC"/>
                </a:solidFill>
                <a:latin typeface="Arial" charset="0"/>
              </a:rPr>
              <a:t>Representation Information, Data, </a:t>
            </a:r>
            <a:r>
              <a:rPr lang="en-US" sz="1800" dirty="0"/>
              <a:t>and</a:t>
            </a:r>
            <a:r>
              <a:rPr lang="en-US" sz="1800" b="1" dirty="0" smtClean="0">
                <a:solidFill>
                  <a:srgbClr val="0033CC"/>
                </a:solidFill>
                <a:latin typeface="Arial" charset="0"/>
              </a:rPr>
              <a:t> Preservation Description Info</a:t>
            </a:r>
            <a:r>
              <a:rPr lang="en-US" sz="1800" dirty="0"/>
              <a:t> </a:t>
            </a:r>
            <a:r>
              <a:rPr lang="en-US" sz="1800" dirty="0" smtClean="0"/>
              <a:t>shown as a layer </a:t>
            </a:r>
            <a:r>
              <a:rPr lang="en-US" sz="1800" b="1" i="1" dirty="0" smtClean="0">
                <a:solidFill>
                  <a:srgbClr val="FF0000"/>
                </a:solidFill>
              </a:rPr>
              <a:t>under</a:t>
            </a:r>
            <a:r>
              <a:rPr lang="en-US" sz="1800" dirty="0" smtClean="0">
                <a:solidFill>
                  <a:srgbClr val="FF0000"/>
                </a:solidFill>
              </a:rPr>
              <a:t> </a:t>
            </a:r>
            <a:r>
              <a:rPr lang="en-US" sz="1800" dirty="0" smtClean="0"/>
              <a:t>the </a:t>
            </a:r>
            <a:r>
              <a:rPr lang="en-US" sz="1800" b="1" dirty="0" smtClean="0">
                <a:solidFill>
                  <a:srgbClr val="0033CC"/>
                </a:solidFill>
                <a:latin typeface="Arial" charset="0"/>
              </a:rPr>
              <a:t>Communications </a:t>
            </a:r>
            <a:r>
              <a:rPr lang="en-US" sz="1800" b="1" dirty="0">
                <a:solidFill>
                  <a:srgbClr val="0033CC"/>
                </a:solidFill>
                <a:latin typeface="Arial" charset="0"/>
              </a:rPr>
              <a:t>Layers</a:t>
            </a:r>
            <a:r>
              <a:rPr lang="en-US" sz="1800" dirty="0" smtClean="0"/>
              <a:t>?  Aren’t these just the descriptions of primary data objects (AIP, SIP, DIP) that exist at the </a:t>
            </a:r>
            <a:r>
              <a:rPr lang="en-US" sz="1800" b="1" dirty="0">
                <a:solidFill>
                  <a:srgbClr val="0033CC"/>
                </a:solidFill>
                <a:latin typeface="Arial" charset="0"/>
              </a:rPr>
              <a:t>Archive </a:t>
            </a:r>
            <a:r>
              <a:rPr lang="en-US" sz="1800" b="1" dirty="0" smtClean="0">
                <a:solidFill>
                  <a:srgbClr val="0033CC"/>
                </a:solidFill>
                <a:latin typeface="Arial" charset="0"/>
              </a:rPr>
              <a:t>Layer</a:t>
            </a:r>
            <a:r>
              <a:rPr lang="en-US" sz="1800" dirty="0"/>
              <a:t>, or even in the the </a:t>
            </a:r>
            <a:r>
              <a:rPr lang="en-US" sz="1800" b="1" dirty="0" smtClean="0">
                <a:solidFill>
                  <a:srgbClr val="0033CC"/>
                </a:solidFill>
                <a:latin typeface="Arial" charset="0"/>
              </a:rPr>
              <a:t>Producer &amp; Consumer</a:t>
            </a:r>
            <a:r>
              <a:rPr lang="en-US" sz="1800" dirty="0" smtClean="0"/>
              <a:t>?</a:t>
            </a:r>
          </a:p>
          <a:p>
            <a:r>
              <a:rPr lang="en-US" sz="1800" dirty="0" smtClean="0"/>
              <a:t>What is the </a:t>
            </a:r>
            <a:r>
              <a:rPr lang="en-US" sz="1800" b="1" dirty="0">
                <a:solidFill>
                  <a:srgbClr val="0033CC"/>
                </a:solidFill>
                <a:latin typeface="Arial" charset="0"/>
              </a:rPr>
              <a:t>Archive Information Package Interface </a:t>
            </a:r>
            <a:r>
              <a:rPr lang="en-US" sz="1800" b="1" dirty="0" smtClean="0">
                <a:solidFill>
                  <a:srgbClr val="0033CC"/>
                </a:solidFill>
                <a:latin typeface="Arial" charset="0"/>
              </a:rPr>
              <a:t>Layer </a:t>
            </a:r>
            <a:r>
              <a:rPr lang="en-US" sz="1800" dirty="0"/>
              <a:t>and why is it on top of the </a:t>
            </a:r>
            <a:r>
              <a:rPr lang="en-US" sz="1800" b="1" dirty="0" smtClean="0">
                <a:solidFill>
                  <a:srgbClr val="0033CC"/>
                </a:solidFill>
                <a:latin typeface="Arial" charset="0"/>
              </a:rPr>
              <a:t>Archive Layer </a:t>
            </a:r>
            <a:r>
              <a:rPr lang="en-US" sz="1800" dirty="0"/>
              <a:t>and under the </a:t>
            </a:r>
            <a:r>
              <a:rPr lang="en-US" sz="1800" b="1" dirty="0">
                <a:solidFill>
                  <a:srgbClr val="0033CC"/>
                </a:solidFill>
                <a:latin typeface="Arial" charset="0"/>
              </a:rPr>
              <a:t>Communications </a:t>
            </a:r>
            <a:r>
              <a:rPr lang="en-US" sz="1800" b="1" dirty="0" smtClean="0">
                <a:solidFill>
                  <a:srgbClr val="0033CC"/>
                </a:solidFill>
                <a:latin typeface="Arial" charset="0"/>
              </a:rPr>
              <a:t>Layers</a:t>
            </a:r>
            <a:r>
              <a:rPr lang="en-US" sz="1800" dirty="0" smtClean="0"/>
              <a:t>?  Isn’t this just the definitions of the AIP, DIP, and SIP?  If so, these are information specs, i.e. content, and not a protocol layer.  Aren’t they most likely produced within the </a:t>
            </a:r>
            <a:r>
              <a:rPr lang="en-US" sz="1800" b="1" dirty="0">
                <a:solidFill>
                  <a:srgbClr val="0033CC"/>
                </a:solidFill>
                <a:latin typeface="Arial" charset="0"/>
              </a:rPr>
              <a:t>Archive Producer / Consumer </a:t>
            </a:r>
            <a:r>
              <a:rPr lang="en-US" sz="1800" b="1" dirty="0" smtClean="0">
                <a:solidFill>
                  <a:srgbClr val="0033CC"/>
                </a:solidFill>
                <a:latin typeface="Arial" charset="0"/>
              </a:rPr>
              <a:t>I/Fs?</a:t>
            </a:r>
            <a:endParaRPr lang="en-US" sz="1800" dirty="0" smtClean="0"/>
          </a:p>
          <a:p>
            <a:endParaRPr lang="en-US" sz="1800" dirty="0" smtClean="0"/>
          </a:p>
          <a:p>
            <a:endParaRPr lang="en-US" sz="1800" dirty="0"/>
          </a:p>
          <a:p>
            <a:endParaRPr lang="en-US" sz="1800" dirty="0" smtClean="0"/>
          </a:p>
          <a:p>
            <a:endParaRPr lang="en-US" sz="1800" b="1" dirty="0">
              <a:solidFill>
                <a:srgbClr val="0033CC"/>
              </a:solidFill>
              <a:latin typeface="Arial" charset="0"/>
            </a:endParaRPr>
          </a:p>
          <a:p>
            <a:endParaRPr lang="en-US" sz="1800" b="1" dirty="0">
              <a:solidFill>
                <a:srgbClr val="0033CC"/>
              </a:solidFill>
              <a:latin typeface="Arial" charset="0"/>
            </a:endParaRPr>
          </a:p>
          <a:p>
            <a:endParaRPr lang="en-US" sz="1800" dirty="0"/>
          </a:p>
          <a:p>
            <a:endParaRPr lang="en-US" sz="1800" b="1" dirty="0">
              <a:solidFill>
                <a:srgbClr val="0033CC"/>
              </a:solidFill>
              <a:latin typeface="Arial" charset="0"/>
            </a:endParaRPr>
          </a:p>
          <a:p>
            <a:endParaRPr lang="en-US" sz="1800" dirty="0"/>
          </a:p>
        </p:txBody>
      </p:sp>
      <p:sp>
        <p:nvSpPr>
          <p:cNvPr id="5" name="Slide Number Placeholder 4"/>
          <p:cNvSpPr>
            <a:spLocks noGrp="1"/>
          </p:cNvSpPr>
          <p:nvPr>
            <p:ph type="sldNum" sz="quarter" idx="10"/>
          </p:nvPr>
        </p:nvSpPr>
        <p:spPr/>
        <p:txBody>
          <a:bodyPr/>
          <a:lstStyle/>
          <a:p>
            <a:pPr>
              <a:defRPr/>
            </a:pPr>
            <a:fld id="{C6DE6701-7125-43E0-8268-7390181182C0}" type="slidenum">
              <a:rPr lang="en-US" smtClean="0"/>
              <a:pPr>
                <a:defRPr/>
              </a:pPr>
              <a:t>11</a:t>
            </a:fld>
            <a:endParaRPr lang="en-US"/>
          </a:p>
        </p:txBody>
      </p:sp>
    </p:spTree>
    <p:extLst>
      <p:ext uri="{BB962C8B-B14F-4D97-AF65-F5344CB8AC3E}">
        <p14:creationId xmlns:p14="http://schemas.microsoft.com/office/powerpoint/2010/main" val="1629740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640" y="907003"/>
            <a:ext cx="8229600" cy="5135563"/>
          </a:xfrm>
        </p:spPr>
        <p:txBody>
          <a:bodyPr/>
          <a:lstStyle/>
          <a:p>
            <a:r>
              <a:rPr lang="en-US" sz="1800" b="1" u="sng" dirty="0">
                <a:solidFill>
                  <a:srgbClr val="FF0000"/>
                </a:solidFill>
              </a:rPr>
              <a:t>Protocol view</a:t>
            </a:r>
          </a:p>
        </p:txBody>
      </p:sp>
      <p:grpSp>
        <p:nvGrpSpPr>
          <p:cNvPr id="175" name="Group 174"/>
          <p:cNvGrpSpPr/>
          <p:nvPr/>
        </p:nvGrpSpPr>
        <p:grpSpPr>
          <a:xfrm>
            <a:off x="254405" y="5629806"/>
            <a:ext cx="8604466" cy="1066942"/>
            <a:chOff x="561483" y="5602297"/>
            <a:chExt cx="11114166" cy="443898"/>
          </a:xfrm>
        </p:grpSpPr>
        <p:sp>
          <p:nvSpPr>
            <p:cNvPr id="176" name="Rectangle 175"/>
            <p:cNvSpPr/>
            <p:nvPr/>
          </p:nvSpPr>
          <p:spPr bwMode="auto">
            <a:xfrm>
              <a:off x="561483" y="5602297"/>
              <a:ext cx="11114166" cy="413120"/>
            </a:xfrm>
            <a:prstGeom prst="rect">
              <a:avLst/>
            </a:prstGeom>
            <a:solidFill>
              <a:srgbClr val="92D050"/>
            </a:solidFill>
            <a:ln w="38100">
              <a:noFill/>
              <a:round/>
              <a:headEnd/>
              <a:tailEnd/>
            </a:ln>
          </p:spPr>
          <p:txBody>
            <a:bodyPr wrap="none" rtlCol="0" anchor="ctr"/>
            <a:lstStyle/>
            <a:p>
              <a:pPr algn="ctr"/>
              <a:endParaRPr lang="en-US" sz="1350"/>
            </a:p>
          </p:txBody>
        </p:sp>
        <p:sp>
          <p:nvSpPr>
            <p:cNvPr id="177" name="TextBox 176"/>
            <p:cNvSpPr txBox="1"/>
            <p:nvPr/>
          </p:nvSpPr>
          <p:spPr bwMode="auto">
            <a:xfrm>
              <a:off x="625649" y="5615308"/>
              <a:ext cx="11050000" cy="430887"/>
            </a:xfrm>
            <a:prstGeom prst="rect">
              <a:avLst/>
            </a:prstGeom>
            <a:noFill/>
            <a:ln w="12700">
              <a:noFill/>
              <a:miter lim="800000"/>
              <a:headEnd type="none" w="sm" len="sm"/>
              <a:tailEnd type="none" w="sm" len="sm"/>
            </a:ln>
          </p:spPr>
          <p:txBody>
            <a:bodyPr wrap="square" rtlCol="0">
              <a:spAutoFit/>
            </a:bodyPr>
            <a:lstStyle/>
            <a:p>
              <a:pPr algn="ctr"/>
              <a:r>
                <a:rPr lang="en-US" sz="1500" b="1" dirty="0">
                  <a:solidFill>
                    <a:srgbClr val="0033CC"/>
                  </a:solidFill>
                  <a:latin typeface="Arial" charset="0"/>
                </a:rPr>
                <a:t>Archive</a:t>
              </a:r>
            </a:p>
          </p:txBody>
        </p:sp>
      </p:grpSp>
      <p:grpSp>
        <p:nvGrpSpPr>
          <p:cNvPr id="81" name="Group 80"/>
          <p:cNvGrpSpPr/>
          <p:nvPr/>
        </p:nvGrpSpPr>
        <p:grpSpPr>
          <a:xfrm>
            <a:off x="5507778" y="1374177"/>
            <a:ext cx="3390493" cy="601194"/>
            <a:chOff x="7343704" y="604733"/>
            <a:chExt cx="4520657" cy="801592"/>
          </a:xfrm>
        </p:grpSpPr>
        <p:grpSp>
          <p:nvGrpSpPr>
            <p:cNvPr id="26" name="Group 25"/>
            <p:cNvGrpSpPr/>
            <p:nvPr/>
          </p:nvGrpSpPr>
          <p:grpSpPr>
            <a:xfrm>
              <a:off x="7343704" y="604733"/>
              <a:ext cx="4520657" cy="801592"/>
              <a:chOff x="2211875" y="921921"/>
              <a:chExt cx="5043929" cy="1368092"/>
            </a:xfrm>
          </p:grpSpPr>
          <p:sp>
            <p:nvSpPr>
              <p:cNvPr id="82" name="Rectangle 81"/>
              <p:cNvSpPr/>
              <p:nvPr/>
            </p:nvSpPr>
            <p:spPr bwMode="auto">
              <a:xfrm>
                <a:off x="2211875" y="922344"/>
                <a:ext cx="5040272" cy="912313"/>
              </a:xfrm>
              <a:prstGeom prst="rect">
                <a:avLst/>
              </a:prstGeom>
              <a:solidFill>
                <a:srgbClr val="FFC000"/>
              </a:solidFill>
              <a:ln w="38100">
                <a:noFill/>
                <a:round/>
                <a:headEnd/>
                <a:tailEnd/>
              </a:ln>
            </p:spPr>
            <p:txBody>
              <a:bodyPr wrap="none" rtlCol="0" anchor="t" anchorCtr="0"/>
              <a:lstStyle/>
              <a:p>
                <a:pPr algn="ctr"/>
                <a:r>
                  <a:rPr lang="en-US" sz="900" b="1" dirty="0">
                    <a:solidFill>
                      <a:srgbClr val="0033CC"/>
                    </a:solidFill>
                    <a:latin typeface="Arial" charset="0"/>
                  </a:rPr>
                  <a:t>Archive Consumer </a:t>
                </a:r>
              </a:p>
              <a:p>
                <a:pPr algn="ctr"/>
                <a:r>
                  <a:rPr lang="en-US" sz="900" b="1" dirty="0">
                    <a:solidFill>
                      <a:srgbClr val="0033CC"/>
                    </a:solidFill>
                    <a:latin typeface="Arial" charset="0"/>
                  </a:rPr>
                  <a:t>Application</a:t>
                </a:r>
              </a:p>
            </p:txBody>
          </p:sp>
          <p:grpSp>
            <p:nvGrpSpPr>
              <p:cNvPr id="101" name="Group 100"/>
              <p:cNvGrpSpPr/>
              <p:nvPr/>
            </p:nvGrpSpPr>
            <p:grpSpPr>
              <a:xfrm>
                <a:off x="4977670" y="1610761"/>
                <a:ext cx="2014912" cy="679252"/>
                <a:chOff x="4986381" y="2089548"/>
                <a:chExt cx="2014912" cy="679252"/>
              </a:xfrm>
              <a:solidFill>
                <a:schemeClr val="bg1"/>
              </a:solidFill>
            </p:grpSpPr>
            <p:sp>
              <p:nvSpPr>
                <p:cNvPr id="102" name="Plaque 101"/>
                <p:cNvSpPr/>
                <p:nvPr/>
              </p:nvSpPr>
              <p:spPr bwMode="auto">
                <a:xfrm>
                  <a:off x="4986381" y="2089548"/>
                  <a:ext cx="315590" cy="678151"/>
                </a:xfrm>
                <a:prstGeom prst="plaque">
                  <a:avLst>
                    <a:gd name="adj" fmla="val 34409"/>
                  </a:avLst>
                </a:prstGeom>
                <a:grpFill/>
                <a:ln w="38100">
                  <a:noFill/>
                  <a:round/>
                  <a:headEnd/>
                  <a:tailEnd/>
                </a:ln>
              </p:spPr>
              <p:txBody>
                <a:bodyPr wrap="none" rtlCol="0" anchor="ctr"/>
                <a:lstStyle/>
                <a:p>
                  <a:pPr algn="ctr"/>
                  <a:endParaRPr lang="en-US" sz="1350"/>
                </a:p>
              </p:txBody>
            </p:sp>
            <p:sp>
              <p:nvSpPr>
                <p:cNvPr id="103" name="Plaque 102"/>
                <p:cNvSpPr/>
                <p:nvPr/>
              </p:nvSpPr>
              <p:spPr bwMode="auto">
                <a:xfrm>
                  <a:off x="5552823" y="2090649"/>
                  <a:ext cx="315590" cy="678151"/>
                </a:xfrm>
                <a:prstGeom prst="plaque">
                  <a:avLst>
                    <a:gd name="adj" fmla="val 34409"/>
                  </a:avLst>
                </a:prstGeom>
                <a:grpFill/>
                <a:ln w="38100">
                  <a:noFill/>
                  <a:round/>
                  <a:headEnd/>
                  <a:tailEnd/>
                </a:ln>
              </p:spPr>
              <p:txBody>
                <a:bodyPr wrap="none" rtlCol="0" anchor="ctr"/>
                <a:lstStyle/>
                <a:p>
                  <a:pPr algn="ctr"/>
                  <a:endParaRPr lang="en-US" sz="1350"/>
                </a:p>
              </p:txBody>
            </p:sp>
            <p:sp>
              <p:nvSpPr>
                <p:cNvPr id="104" name="Plaque 103"/>
                <p:cNvSpPr/>
                <p:nvPr/>
              </p:nvSpPr>
              <p:spPr bwMode="auto">
                <a:xfrm>
                  <a:off x="6119263" y="2090649"/>
                  <a:ext cx="315590" cy="678151"/>
                </a:xfrm>
                <a:prstGeom prst="plaque">
                  <a:avLst>
                    <a:gd name="adj" fmla="val 34409"/>
                  </a:avLst>
                </a:prstGeom>
                <a:grpFill/>
                <a:ln w="38100">
                  <a:noFill/>
                  <a:round/>
                  <a:headEnd/>
                  <a:tailEnd/>
                </a:ln>
              </p:spPr>
              <p:txBody>
                <a:bodyPr wrap="none" rtlCol="0" anchor="ctr"/>
                <a:lstStyle/>
                <a:p>
                  <a:pPr algn="ctr"/>
                  <a:endParaRPr lang="en-US" sz="1350"/>
                </a:p>
              </p:txBody>
            </p:sp>
            <p:sp>
              <p:nvSpPr>
                <p:cNvPr id="105" name="Plaque 104"/>
                <p:cNvSpPr/>
                <p:nvPr/>
              </p:nvSpPr>
              <p:spPr bwMode="auto">
                <a:xfrm>
                  <a:off x="6685703" y="2090649"/>
                  <a:ext cx="315590" cy="678151"/>
                </a:xfrm>
                <a:prstGeom prst="plaque">
                  <a:avLst>
                    <a:gd name="adj" fmla="val 34409"/>
                  </a:avLst>
                </a:prstGeom>
                <a:grpFill/>
                <a:ln w="38100">
                  <a:noFill/>
                  <a:round/>
                  <a:headEnd/>
                  <a:tailEnd/>
                </a:ln>
              </p:spPr>
              <p:txBody>
                <a:bodyPr wrap="none" rtlCol="0" anchor="ctr"/>
                <a:lstStyle/>
                <a:p>
                  <a:pPr algn="ctr"/>
                  <a:endParaRPr lang="en-US" sz="1350"/>
                </a:p>
              </p:txBody>
            </p:sp>
          </p:grpSp>
          <p:sp>
            <p:nvSpPr>
              <p:cNvPr id="341" name="Rectangle 340"/>
              <p:cNvSpPr/>
              <p:nvPr/>
            </p:nvSpPr>
            <p:spPr bwMode="auto">
              <a:xfrm>
                <a:off x="2215532" y="921921"/>
                <a:ext cx="5040272" cy="912313"/>
              </a:xfrm>
              <a:prstGeom prst="rect">
                <a:avLst/>
              </a:prstGeom>
              <a:solidFill>
                <a:srgbClr val="FFC000"/>
              </a:solidFill>
              <a:ln w="38100">
                <a:noFill/>
                <a:round/>
                <a:headEnd/>
                <a:tailEnd/>
              </a:ln>
            </p:spPr>
            <p:txBody>
              <a:bodyPr wrap="none" rtlCol="0" anchor="t" anchorCtr="0"/>
              <a:lstStyle/>
              <a:p>
                <a:pPr algn="ctr"/>
                <a:r>
                  <a:rPr lang="en-US" sz="900" b="1" dirty="0">
                    <a:solidFill>
                      <a:srgbClr val="0033CC"/>
                    </a:solidFill>
                    <a:latin typeface="Arial" charset="0"/>
                  </a:rPr>
                  <a:t>Archive Consumer Application</a:t>
                </a:r>
              </a:p>
            </p:txBody>
          </p:sp>
        </p:grpSp>
        <p:grpSp>
          <p:nvGrpSpPr>
            <p:cNvPr id="346" name="Group 345"/>
            <p:cNvGrpSpPr/>
            <p:nvPr/>
          </p:nvGrpSpPr>
          <p:grpSpPr>
            <a:xfrm>
              <a:off x="7685588" y="933606"/>
              <a:ext cx="3787232" cy="397987"/>
              <a:chOff x="5249217" y="1303887"/>
              <a:chExt cx="1805879" cy="397987"/>
            </a:xfrm>
            <a:solidFill>
              <a:schemeClr val="bg1"/>
            </a:solidFill>
          </p:grpSpPr>
          <p:sp>
            <p:nvSpPr>
              <p:cNvPr id="347" name="Plaque 346"/>
              <p:cNvSpPr/>
              <p:nvPr/>
            </p:nvSpPr>
            <p:spPr bwMode="auto">
              <a:xfrm>
                <a:off x="5249217" y="1303887"/>
                <a:ext cx="282850" cy="397342"/>
              </a:xfrm>
              <a:prstGeom prst="plaque">
                <a:avLst>
                  <a:gd name="adj" fmla="val 34409"/>
                </a:avLst>
              </a:prstGeom>
              <a:grpFill/>
              <a:ln w="38100">
                <a:noFill/>
                <a:round/>
                <a:headEnd/>
                <a:tailEnd/>
              </a:ln>
            </p:spPr>
            <p:txBody>
              <a:bodyPr wrap="none" rtlCol="0" anchor="ctr"/>
              <a:lstStyle/>
              <a:p>
                <a:pPr algn="ctr"/>
                <a:endParaRPr lang="en-US" sz="1350"/>
              </a:p>
            </p:txBody>
          </p:sp>
          <p:sp>
            <p:nvSpPr>
              <p:cNvPr id="348" name="Plaque 347"/>
              <p:cNvSpPr/>
              <p:nvPr/>
            </p:nvSpPr>
            <p:spPr bwMode="auto">
              <a:xfrm>
                <a:off x="5756895" y="1304532"/>
                <a:ext cx="282850" cy="397342"/>
              </a:xfrm>
              <a:prstGeom prst="plaque">
                <a:avLst>
                  <a:gd name="adj" fmla="val 34409"/>
                </a:avLst>
              </a:prstGeom>
              <a:grpFill/>
              <a:ln w="38100">
                <a:noFill/>
                <a:round/>
                <a:headEnd/>
                <a:tailEnd/>
              </a:ln>
            </p:spPr>
            <p:txBody>
              <a:bodyPr wrap="none" rtlCol="0" anchor="ctr"/>
              <a:lstStyle/>
              <a:p>
                <a:pPr algn="ctr"/>
                <a:endParaRPr lang="en-US" sz="1350"/>
              </a:p>
            </p:txBody>
          </p:sp>
          <p:sp>
            <p:nvSpPr>
              <p:cNvPr id="349" name="Plaque 348"/>
              <p:cNvSpPr/>
              <p:nvPr/>
            </p:nvSpPr>
            <p:spPr bwMode="auto">
              <a:xfrm>
                <a:off x="6264570" y="1304532"/>
                <a:ext cx="282850" cy="397342"/>
              </a:xfrm>
              <a:prstGeom prst="plaque">
                <a:avLst>
                  <a:gd name="adj" fmla="val 34409"/>
                </a:avLst>
              </a:prstGeom>
              <a:grpFill/>
              <a:ln w="38100">
                <a:noFill/>
                <a:round/>
                <a:headEnd/>
                <a:tailEnd/>
              </a:ln>
            </p:spPr>
            <p:txBody>
              <a:bodyPr wrap="none" rtlCol="0" anchor="ctr"/>
              <a:lstStyle/>
              <a:p>
                <a:pPr algn="ctr"/>
                <a:endParaRPr lang="en-US" sz="1350"/>
              </a:p>
            </p:txBody>
          </p:sp>
          <p:sp>
            <p:nvSpPr>
              <p:cNvPr id="350" name="Plaque 349"/>
              <p:cNvSpPr/>
              <p:nvPr/>
            </p:nvSpPr>
            <p:spPr bwMode="auto">
              <a:xfrm>
                <a:off x="6772246" y="1304532"/>
                <a:ext cx="282850" cy="397342"/>
              </a:xfrm>
              <a:prstGeom prst="plaque">
                <a:avLst>
                  <a:gd name="adj" fmla="val 34409"/>
                </a:avLst>
              </a:prstGeom>
              <a:grpFill/>
              <a:ln w="38100">
                <a:noFill/>
                <a:round/>
                <a:headEnd/>
                <a:tailEnd/>
              </a:ln>
            </p:spPr>
            <p:txBody>
              <a:bodyPr wrap="none" rtlCol="0" anchor="ctr"/>
              <a:lstStyle/>
              <a:p>
                <a:pPr algn="ctr"/>
                <a:endParaRPr lang="en-US" sz="1350"/>
              </a:p>
            </p:txBody>
          </p:sp>
        </p:grpSp>
      </p:grpSp>
      <p:sp>
        <p:nvSpPr>
          <p:cNvPr id="261" name="Rectangle 260"/>
          <p:cNvSpPr/>
          <p:nvPr/>
        </p:nvSpPr>
        <p:spPr bwMode="auto">
          <a:xfrm>
            <a:off x="261934" y="2163949"/>
            <a:ext cx="3388034" cy="769348"/>
          </a:xfrm>
          <a:prstGeom prst="rect">
            <a:avLst/>
          </a:prstGeom>
          <a:solidFill>
            <a:srgbClr val="70AC2E"/>
          </a:solidFill>
          <a:ln w="38100">
            <a:noFill/>
            <a:round/>
            <a:headEnd/>
            <a:tailEnd/>
          </a:ln>
        </p:spPr>
        <p:txBody>
          <a:bodyPr wrap="none" rtlCol="0" anchor="ctr"/>
          <a:lstStyle/>
          <a:p>
            <a:pPr algn="ctr"/>
            <a:endParaRPr lang="en-US" sz="1350" dirty="0"/>
          </a:p>
        </p:txBody>
      </p:sp>
      <p:grpSp>
        <p:nvGrpSpPr>
          <p:cNvPr id="28" name="Group 27"/>
          <p:cNvGrpSpPr/>
          <p:nvPr/>
        </p:nvGrpSpPr>
        <p:grpSpPr>
          <a:xfrm>
            <a:off x="261934" y="1842767"/>
            <a:ext cx="3388034" cy="668026"/>
            <a:chOff x="1939120" y="2149751"/>
            <a:chExt cx="2516617" cy="1520182"/>
          </a:xfrm>
        </p:grpSpPr>
        <p:grpSp>
          <p:nvGrpSpPr>
            <p:cNvPr id="2" name="Group 1"/>
            <p:cNvGrpSpPr/>
            <p:nvPr/>
          </p:nvGrpSpPr>
          <p:grpSpPr>
            <a:xfrm>
              <a:off x="1939120" y="2149751"/>
              <a:ext cx="2516617" cy="825926"/>
              <a:chOff x="3309645" y="2184850"/>
              <a:chExt cx="2516617" cy="825926"/>
            </a:xfrm>
          </p:grpSpPr>
          <p:sp>
            <p:nvSpPr>
              <p:cNvPr id="5" name="Rectangle 4"/>
              <p:cNvSpPr/>
              <p:nvPr/>
            </p:nvSpPr>
            <p:spPr bwMode="auto">
              <a:xfrm>
                <a:off x="3309645" y="2362876"/>
                <a:ext cx="2516617" cy="647900"/>
              </a:xfrm>
              <a:prstGeom prst="rect">
                <a:avLst/>
              </a:prstGeom>
              <a:solidFill>
                <a:srgbClr val="92D050"/>
              </a:solidFill>
              <a:ln w="38100">
                <a:noFill/>
                <a:round/>
                <a:headEnd/>
                <a:tailEnd/>
              </a:ln>
            </p:spPr>
            <p:txBody>
              <a:bodyPr wrap="none" rtlCol="0" anchor="ctr"/>
              <a:lstStyle/>
              <a:p>
                <a:pPr algn="ctr"/>
                <a:endParaRPr lang="en-US" sz="1350" dirty="0"/>
              </a:p>
            </p:txBody>
          </p:sp>
          <p:sp>
            <p:nvSpPr>
              <p:cNvPr id="9" name="Rectangle 8"/>
              <p:cNvSpPr/>
              <p:nvPr/>
            </p:nvSpPr>
            <p:spPr bwMode="auto">
              <a:xfrm>
                <a:off x="3560497" y="2184850"/>
                <a:ext cx="323682" cy="178024"/>
              </a:xfrm>
              <a:prstGeom prst="rect">
                <a:avLst/>
              </a:prstGeom>
              <a:solidFill>
                <a:srgbClr val="92D050"/>
              </a:solidFill>
              <a:ln w="38100">
                <a:noFill/>
                <a:round/>
                <a:headEnd/>
                <a:tailEnd/>
              </a:ln>
            </p:spPr>
            <p:txBody>
              <a:bodyPr wrap="none" rtlCol="0" anchor="ctr"/>
              <a:lstStyle/>
              <a:p>
                <a:pPr algn="ctr"/>
                <a:endParaRPr lang="en-US" sz="1350"/>
              </a:p>
            </p:txBody>
          </p:sp>
          <p:sp>
            <p:nvSpPr>
              <p:cNvPr id="10" name="Rectangle 9"/>
              <p:cNvSpPr/>
              <p:nvPr/>
            </p:nvSpPr>
            <p:spPr bwMode="auto">
              <a:xfrm>
                <a:off x="4126938" y="2184850"/>
                <a:ext cx="323682" cy="178024"/>
              </a:xfrm>
              <a:prstGeom prst="rect">
                <a:avLst/>
              </a:prstGeom>
              <a:solidFill>
                <a:srgbClr val="92D050"/>
              </a:solidFill>
              <a:ln w="38100">
                <a:noFill/>
                <a:round/>
                <a:headEnd/>
                <a:tailEnd/>
              </a:ln>
            </p:spPr>
            <p:txBody>
              <a:bodyPr wrap="none" rtlCol="0" anchor="ctr"/>
              <a:lstStyle/>
              <a:p>
                <a:pPr algn="ctr"/>
                <a:endParaRPr lang="en-US" sz="1350"/>
              </a:p>
            </p:txBody>
          </p:sp>
          <p:sp>
            <p:nvSpPr>
              <p:cNvPr id="11" name="Rectangle 10"/>
              <p:cNvSpPr/>
              <p:nvPr/>
            </p:nvSpPr>
            <p:spPr bwMode="auto">
              <a:xfrm>
                <a:off x="4693379" y="2184850"/>
                <a:ext cx="323682" cy="178024"/>
              </a:xfrm>
              <a:prstGeom prst="rect">
                <a:avLst/>
              </a:prstGeom>
              <a:solidFill>
                <a:srgbClr val="92D050"/>
              </a:solidFill>
              <a:ln w="38100">
                <a:noFill/>
                <a:round/>
                <a:headEnd/>
                <a:tailEnd/>
              </a:ln>
            </p:spPr>
            <p:txBody>
              <a:bodyPr wrap="none" rtlCol="0" anchor="ctr"/>
              <a:lstStyle/>
              <a:p>
                <a:pPr algn="ctr"/>
                <a:endParaRPr lang="en-US" sz="1350"/>
              </a:p>
            </p:txBody>
          </p:sp>
          <p:sp>
            <p:nvSpPr>
              <p:cNvPr id="12" name="Rectangle 11"/>
              <p:cNvSpPr/>
              <p:nvPr/>
            </p:nvSpPr>
            <p:spPr bwMode="auto">
              <a:xfrm>
                <a:off x="5259821" y="2184850"/>
                <a:ext cx="323682" cy="178024"/>
              </a:xfrm>
              <a:prstGeom prst="rect">
                <a:avLst/>
              </a:prstGeom>
              <a:solidFill>
                <a:srgbClr val="92D050"/>
              </a:solidFill>
              <a:ln w="38100">
                <a:noFill/>
                <a:round/>
                <a:headEnd/>
                <a:tailEnd/>
              </a:ln>
            </p:spPr>
            <p:txBody>
              <a:bodyPr wrap="none" rtlCol="0" anchor="ctr"/>
              <a:lstStyle/>
              <a:p>
                <a:pPr algn="ctr"/>
                <a:endParaRPr lang="en-US" sz="1350"/>
              </a:p>
            </p:txBody>
          </p:sp>
        </p:grpSp>
        <p:sp>
          <p:nvSpPr>
            <p:cNvPr id="97" name="TextBox 96"/>
            <p:cNvSpPr txBox="1"/>
            <p:nvPr/>
          </p:nvSpPr>
          <p:spPr bwMode="auto">
            <a:xfrm>
              <a:off x="2718868" y="2278499"/>
              <a:ext cx="999238" cy="525289"/>
            </a:xfrm>
            <a:prstGeom prst="rect">
              <a:avLst/>
            </a:prstGeom>
            <a:noFill/>
            <a:ln w="12700">
              <a:noFill/>
              <a:miter lim="800000"/>
              <a:headEnd type="none" w="sm" len="sm"/>
              <a:tailEnd type="none" w="sm" len="sm"/>
            </a:ln>
          </p:spPr>
          <p:txBody>
            <a:bodyPr wrap="none" rtlCol="0">
              <a:spAutoFit/>
            </a:bodyPr>
            <a:lstStyle/>
            <a:p>
              <a:pPr algn="ctr"/>
              <a:r>
                <a:rPr lang="en-US" sz="900" b="1" dirty="0">
                  <a:solidFill>
                    <a:srgbClr val="0033CC"/>
                  </a:solidFill>
                  <a:latin typeface="Arial" charset="0"/>
                </a:rPr>
                <a:t>Archive Producer I/F </a:t>
              </a:r>
            </a:p>
          </p:txBody>
        </p:sp>
        <p:sp>
          <p:nvSpPr>
            <p:cNvPr id="262" name="TextBox 261"/>
            <p:cNvSpPr txBox="1"/>
            <p:nvPr/>
          </p:nvSpPr>
          <p:spPr bwMode="auto">
            <a:xfrm>
              <a:off x="2593157" y="3144644"/>
              <a:ext cx="1204041" cy="525289"/>
            </a:xfrm>
            <a:prstGeom prst="rect">
              <a:avLst/>
            </a:prstGeom>
            <a:noFill/>
            <a:ln w="12700">
              <a:noFill/>
              <a:miter lim="800000"/>
              <a:headEnd type="none" w="sm" len="sm"/>
              <a:tailEnd type="none" w="sm" len="sm"/>
            </a:ln>
          </p:spPr>
          <p:txBody>
            <a:bodyPr wrap="none" rtlCol="0">
              <a:spAutoFit/>
            </a:bodyPr>
            <a:lstStyle/>
            <a:p>
              <a:pPr algn="ctr"/>
              <a:r>
                <a:rPr lang="en-US" sz="900" b="1" dirty="0">
                  <a:solidFill>
                    <a:srgbClr val="0033CC"/>
                  </a:solidFill>
                  <a:latin typeface="Arial" charset="0"/>
                </a:rPr>
                <a:t>Archive Abstraction Layer</a:t>
              </a:r>
            </a:p>
          </p:txBody>
        </p:sp>
      </p:grpSp>
      <p:sp>
        <p:nvSpPr>
          <p:cNvPr id="7" name="Title 6"/>
          <p:cNvSpPr>
            <a:spLocks noGrp="1"/>
          </p:cNvSpPr>
          <p:nvPr>
            <p:ph type="title"/>
          </p:nvPr>
        </p:nvSpPr>
        <p:spPr>
          <a:xfrm>
            <a:off x="466640" y="83214"/>
            <a:ext cx="8686801" cy="563562"/>
          </a:xfrm>
        </p:spPr>
        <p:txBody>
          <a:bodyPr>
            <a:normAutofit fontScale="90000"/>
          </a:bodyPr>
          <a:lstStyle/>
          <a:p>
            <a:r>
              <a:rPr lang="en-US" sz="2800">
                <a:solidFill>
                  <a:srgbClr val="FF0000"/>
                </a:solidFill>
              </a:rPr>
              <a:t>Alternative</a:t>
            </a:r>
            <a:r>
              <a:rPr lang="en-US" sz="2800"/>
              <a:t> </a:t>
            </a:r>
            <a:r>
              <a:rPr lang="en-US" smtClean="0"/>
              <a:t>Detailed </a:t>
            </a:r>
            <a:r>
              <a:rPr lang="en-US" dirty="0"/>
              <a:t>Draft Concept - </a:t>
            </a:r>
            <a:r>
              <a:rPr lang="en-US" sz="1800" dirty="0"/>
              <a:t>Standardized Archive </a:t>
            </a:r>
            <a:r>
              <a:rPr lang="en-US" sz="1800" i="1" dirty="0"/>
              <a:t>System</a:t>
            </a:r>
            <a:r>
              <a:rPr lang="en-US" sz="1800" dirty="0"/>
              <a:t> Architecture</a:t>
            </a:r>
          </a:p>
        </p:txBody>
      </p:sp>
      <p:grpSp>
        <p:nvGrpSpPr>
          <p:cNvPr id="21" name="Group 20"/>
          <p:cNvGrpSpPr/>
          <p:nvPr/>
        </p:nvGrpSpPr>
        <p:grpSpPr>
          <a:xfrm>
            <a:off x="261934" y="1378943"/>
            <a:ext cx="3388034" cy="390763"/>
            <a:chOff x="3309645" y="1143000"/>
            <a:chExt cx="2516617" cy="1051964"/>
          </a:xfrm>
          <a:solidFill>
            <a:srgbClr val="FFC000"/>
          </a:solidFill>
        </p:grpSpPr>
        <p:sp>
          <p:nvSpPr>
            <p:cNvPr id="15" name="Rectangle 14"/>
            <p:cNvSpPr/>
            <p:nvPr/>
          </p:nvSpPr>
          <p:spPr bwMode="auto">
            <a:xfrm>
              <a:off x="3309645" y="1143000"/>
              <a:ext cx="2516617" cy="873940"/>
            </a:xfrm>
            <a:prstGeom prst="rect">
              <a:avLst/>
            </a:prstGeom>
            <a:grpFill/>
            <a:ln w="38100">
              <a:noFill/>
              <a:round/>
              <a:headEnd/>
              <a:tailEnd/>
            </a:ln>
          </p:spPr>
          <p:txBody>
            <a:bodyPr wrap="none" rtlCol="0" anchor="t" anchorCtr="0"/>
            <a:lstStyle/>
            <a:p>
              <a:pPr algn="ctr"/>
              <a:r>
                <a:rPr lang="en-US" sz="900" b="1" dirty="0">
                  <a:solidFill>
                    <a:srgbClr val="0033CC"/>
                  </a:solidFill>
                  <a:latin typeface="Arial" charset="0"/>
                </a:rPr>
                <a:t>Archive Producer Application</a:t>
              </a:r>
            </a:p>
          </p:txBody>
        </p:sp>
        <p:sp>
          <p:nvSpPr>
            <p:cNvPr id="16" name="Rectangle 15"/>
            <p:cNvSpPr/>
            <p:nvPr/>
          </p:nvSpPr>
          <p:spPr bwMode="auto">
            <a:xfrm>
              <a:off x="3876087" y="2016939"/>
              <a:ext cx="250851" cy="178025"/>
            </a:xfrm>
            <a:prstGeom prst="rect">
              <a:avLst/>
            </a:prstGeom>
            <a:grpFill/>
            <a:ln w="38100">
              <a:noFill/>
              <a:round/>
              <a:headEnd/>
              <a:tailEnd/>
            </a:ln>
          </p:spPr>
          <p:txBody>
            <a:bodyPr wrap="none" rtlCol="0" anchor="t" anchorCtr="0"/>
            <a:lstStyle/>
            <a:p>
              <a:pPr algn="ctr"/>
              <a:endParaRPr lang="en-US" sz="1350">
                <a:latin typeface="Arial Narrow" panose="020B0606020202030204" pitchFamily="34" charset="0"/>
              </a:endParaRPr>
            </a:p>
          </p:txBody>
        </p:sp>
        <p:sp>
          <p:nvSpPr>
            <p:cNvPr id="17" name="Rectangle 16"/>
            <p:cNvSpPr/>
            <p:nvPr/>
          </p:nvSpPr>
          <p:spPr bwMode="auto">
            <a:xfrm>
              <a:off x="4442528" y="2016939"/>
              <a:ext cx="250851" cy="178025"/>
            </a:xfrm>
            <a:prstGeom prst="rect">
              <a:avLst/>
            </a:prstGeom>
            <a:grpFill/>
            <a:ln w="38100">
              <a:noFill/>
              <a:round/>
              <a:headEnd/>
              <a:tailEnd/>
            </a:ln>
          </p:spPr>
          <p:txBody>
            <a:bodyPr wrap="none" rtlCol="0" anchor="t" anchorCtr="0"/>
            <a:lstStyle/>
            <a:p>
              <a:pPr algn="ctr"/>
              <a:endParaRPr lang="en-US" sz="1350">
                <a:latin typeface="Arial Narrow" panose="020B0606020202030204" pitchFamily="34" charset="0"/>
              </a:endParaRPr>
            </a:p>
          </p:txBody>
        </p:sp>
        <p:sp>
          <p:nvSpPr>
            <p:cNvPr id="18" name="Rectangle 17"/>
            <p:cNvSpPr/>
            <p:nvPr/>
          </p:nvSpPr>
          <p:spPr bwMode="auto">
            <a:xfrm>
              <a:off x="5008969" y="2016939"/>
              <a:ext cx="250851" cy="178025"/>
            </a:xfrm>
            <a:prstGeom prst="rect">
              <a:avLst/>
            </a:prstGeom>
            <a:grpFill/>
            <a:ln w="38100">
              <a:noFill/>
              <a:round/>
              <a:headEnd/>
              <a:tailEnd/>
            </a:ln>
          </p:spPr>
          <p:txBody>
            <a:bodyPr wrap="none" rtlCol="0" anchor="t" anchorCtr="0"/>
            <a:lstStyle/>
            <a:p>
              <a:pPr algn="ctr"/>
              <a:endParaRPr lang="en-US" sz="1350">
                <a:latin typeface="Arial Narrow" panose="020B0606020202030204" pitchFamily="34" charset="0"/>
              </a:endParaRPr>
            </a:p>
          </p:txBody>
        </p:sp>
        <p:sp>
          <p:nvSpPr>
            <p:cNvPr id="19" name="Rectangle 18"/>
            <p:cNvSpPr/>
            <p:nvPr/>
          </p:nvSpPr>
          <p:spPr bwMode="auto">
            <a:xfrm>
              <a:off x="5575411" y="2016939"/>
              <a:ext cx="250851" cy="178025"/>
            </a:xfrm>
            <a:prstGeom prst="rect">
              <a:avLst/>
            </a:prstGeom>
            <a:grpFill/>
            <a:ln w="38100">
              <a:noFill/>
              <a:round/>
              <a:headEnd/>
              <a:tailEnd/>
            </a:ln>
          </p:spPr>
          <p:txBody>
            <a:bodyPr wrap="none" rtlCol="0" anchor="t" anchorCtr="0"/>
            <a:lstStyle/>
            <a:p>
              <a:pPr algn="ctr"/>
              <a:endParaRPr lang="en-US" sz="1350">
                <a:latin typeface="Arial Narrow" panose="020B0606020202030204" pitchFamily="34" charset="0"/>
              </a:endParaRPr>
            </a:p>
          </p:txBody>
        </p:sp>
        <p:sp>
          <p:nvSpPr>
            <p:cNvPr id="20" name="Rectangle 19"/>
            <p:cNvSpPr/>
            <p:nvPr/>
          </p:nvSpPr>
          <p:spPr bwMode="auto">
            <a:xfrm>
              <a:off x="3309645" y="2016939"/>
              <a:ext cx="250851" cy="178025"/>
            </a:xfrm>
            <a:prstGeom prst="rect">
              <a:avLst/>
            </a:prstGeom>
            <a:grpFill/>
            <a:ln w="38100">
              <a:noFill/>
              <a:round/>
              <a:headEnd/>
              <a:tailEnd/>
            </a:ln>
          </p:spPr>
          <p:txBody>
            <a:bodyPr wrap="none" rtlCol="0" anchor="t" anchorCtr="0"/>
            <a:lstStyle/>
            <a:p>
              <a:pPr algn="ctr"/>
              <a:endParaRPr lang="en-US" sz="1350">
                <a:latin typeface="Arial Narrow" panose="020B0606020202030204" pitchFamily="34" charset="0"/>
              </a:endParaRPr>
            </a:p>
          </p:txBody>
        </p:sp>
      </p:grpSp>
      <p:grpSp>
        <p:nvGrpSpPr>
          <p:cNvPr id="29" name="Group 28"/>
          <p:cNvGrpSpPr/>
          <p:nvPr/>
        </p:nvGrpSpPr>
        <p:grpSpPr>
          <a:xfrm>
            <a:off x="254404" y="2615070"/>
            <a:ext cx="3360043" cy="319273"/>
            <a:chOff x="253640" y="1945296"/>
            <a:chExt cx="4480057" cy="425697"/>
          </a:xfrm>
        </p:grpSpPr>
        <p:grpSp>
          <p:nvGrpSpPr>
            <p:cNvPr id="23" name="Group 22"/>
            <p:cNvGrpSpPr/>
            <p:nvPr/>
          </p:nvGrpSpPr>
          <p:grpSpPr>
            <a:xfrm>
              <a:off x="3126986" y="1946314"/>
              <a:ext cx="1051999" cy="423660"/>
              <a:chOff x="3222777" y="1946314"/>
              <a:chExt cx="1051999" cy="423660"/>
            </a:xfrm>
          </p:grpSpPr>
          <p:sp>
            <p:nvSpPr>
              <p:cNvPr id="132" name="Rectangle 131"/>
              <p:cNvSpPr/>
              <p:nvPr/>
            </p:nvSpPr>
            <p:spPr bwMode="auto">
              <a:xfrm>
                <a:off x="3403135" y="1946314"/>
                <a:ext cx="691277" cy="423660"/>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134" name="TextBox 133"/>
              <p:cNvSpPr txBox="1"/>
              <p:nvPr/>
            </p:nvSpPr>
            <p:spPr bwMode="auto">
              <a:xfrm>
                <a:off x="3222777" y="2004257"/>
                <a:ext cx="1051999" cy="338555"/>
              </a:xfrm>
              <a:prstGeom prst="rect">
                <a:avLst/>
              </a:prstGeom>
              <a:noFill/>
              <a:ln w="12700">
                <a:noFill/>
                <a:miter lim="800000"/>
                <a:headEnd type="none" w="sm" len="sm"/>
                <a:tailEnd type="none" w="sm" len="sm"/>
              </a:ln>
            </p:spPr>
            <p:txBody>
              <a:bodyPr wrap="none" rtlCol="0">
                <a:spAutoFit/>
              </a:bodyPr>
              <a:lstStyle/>
              <a:p>
                <a:pPr algn="ctr"/>
                <a:r>
                  <a:rPr lang="en-US" sz="525" b="1" dirty="0" err="1" smtClean="0">
                    <a:solidFill>
                      <a:srgbClr val="FF0000"/>
                    </a:solidFill>
                    <a:latin typeface="Arial" charset="0"/>
                  </a:rPr>
                  <a:t>HousekeepingData</a:t>
                </a:r>
                <a:endParaRPr lang="en-US" sz="525" b="1" dirty="0">
                  <a:solidFill>
                    <a:srgbClr val="FF0000"/>
                  </a:solidFill>
                  <a:latin typeface="Arial" charset="0"/>
                </a:endParaRPr>
              </a:p>
              <a:p>
                <a:pPr algn="ctr"/>
                <a:r>
                  <a:rPr lang="en-US" sz="525" b="1" dirty="0">
                    <a:solidFill>
                      <a:srgbClr val="0033CC"/>
                    </a:solidFill>
                    <a:latin typeface="Arial" charset="0"/>
                  </a:rPr>
                  <a:t>Binding</a:t>
                </a:r>
              </a:p>
            </p:txBody>
          </p:sp>
        </p:grpSp>
        <p:grpSp>
          <p:nvGrpSpPr>
            <p:cNvPr id="14" name="Group 13"/>
            <p:cNvGrpSpPr/>
            <p:nvPr/>
          </p:nvGrpSpPr>
          <p:grpSpPr>
            <a:xfrm>
              <a:off x="2491815" y="1948206"/>
              <a:ext cx="838264" cy="419876"/>
              <a:chOff x="2516358" y="1948206"/>
              <a:chExt cx="838264" cy="419876"/>
            </a:xfrm>
          </p:grpSpPr>
          <p:sp>
            <p:nvSpPr>
              <p:cNvPr id="167" name="Rectangle 166"/>
              <p:cNvSpPr/>
              <p:nvPr/>
            </p:nvSpPr>
            <p:spPr bwMode="auto">
              <a:xfrm>
                <a:off x="2589848" y="1948206"/>
                <a:ext cx="691277" cy="419876"/>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168" name="TextBox 167"/>
              <p:cNvSpPr txBox="1"/>
              <p:nvPr/>
            </p:nvSpPr>
            <p:spPr bwMode="auto">
              <a:xfrm>
                <a:off x="2516358" y="2004257"/>
                <a:ext cx="838264" cy="338555"/>
              </a:xfrm>
              <a:prstGeom prst="rect">
                <a:avLst/>
              </a:prstGeom>
              <a:noFill/>
              <a:ln w="12700">
                <a:noFill/>
                <a:miter lim="800000"/>
                <a:headEnd type="none" w="sm" len="sm"/>
                <a:tailEnd type="none" w="sm" len="sm"/>
              </a:ln>
            </p:spPr>
            <p:txBody>
              <a:bodyPr wrap="none" rtlCol="0">
                <a:spAutoFit/>
              </a:bodyPr>
              <a:lstStyle/>
              <a:p>
                <a:pPr algn="ctr"/>
                <a:r>
                  <a:rPr lang="en-US" sz="525" b="1" dirty="0" smtClean="0">
                    <a:solidFill>
                      <a:srgbClr val="FF0000"/>
                    </a:solidFill>
                    <a:latin typeface="Arial" charset="0"/>
                  </a:rPr>
                  <a:t>Earth Science</a:t>
                </a:r>
                <a:endParaRPr lang="en-US" sz="525" b="1" dirty="0">
                  <a:solidFill>
                    <a:srgbClr val="FF0000"/>
                  </a:solidFill>
                  <a:latin typeface="Arial" charset="0"/>
                </a:endParaRPr>
              </a:p>
              <a:p>
                <a:pPr algn="ctr"/>
                <a:r>
                  <a:rPr lang="en-US" sz="525" b="1" dirty="0">
                    <a:solidFill>
                      <a:srgbClr val="0033CC"/>
                    </a:solidFill>
                    <a:latin typeface="Arial" charset="0"/>
                  </a:rPr>
                  <a:t>Binding</a:t>
                </a:r>
              </a:p>
            </p:txBody>
          </p:sp>
        </p:grpSp>
        <p:grpSp>
          <p:nvGrpSpPr>
            <p:cNvPr id="13" name="Group 12"/>
            <p:cNvGrpSpPr/>
            <p:nvPr/>
          </p:nvGrpSpPr>
          <p:grpSpPr>
            <a:xfrm>
              <a:off x="1827050" y="1946690"/>
              <a:ext cx="691278" cy="422908"/>
              <a:chOff x="1827050" y="1946690"/>
              <a:chExt cx="691278" cy="422908"/>
            </a:xfrm>
          </p:grpSpPr>
          <p:sp>
            <p:nvSpPr>
              <p:cNvPr id="180" name="Rectangle 179"/>
              <p:cNvSpPr/>
              <p:nvPr/>
            </p:nvSpPr>
            <p:spPr bwMode="auto">
              <a:xfrm>
                <a:off x="1827050" y="1946690"/>
                <a:ext cx="691278" cy="422908"/>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181" name="TextBox 180"/>
              <p:cNvSpPr txBox="1"/>
              <p:nvPr/>
            </p:nvSpPr>
            <p:spPr bwMode="auto">
              <a:xfrm>
                <a:off x="1848670" y="2004255"/>
                <a:ext cx="648039" cy="338555"/>
              </a:xfrm>
              <a:prstGeom prst="rect">
                <a:avLst/>
              </a:prstGeom>
              <a:noFill/>
              <a:ln w="12700">
                <a:noFill/>
                <a:miter lim="800000"/>
                <a:headEnd type="none" w="sm" len="sm"/>
                <a:tailEnd type="none" w="sm" len="sm"/>
              </a:ln>
            </p:spPr>
            <p:txBody>
              <a:bodyPr wrap="none" rtlCol="0">
                <a:spAutoFit/>
              </a:bodyPr>
              <a:lstStyle/>
              <a:p>
                <a:pPr algn="ctr"/>
                <a:r>
                  <a:rPr lang="en-US" sz="525" b="1" dirty="0" smtClean="0">
                    <a:solidFill>
                      <a:srgbClr val="FF0000"/>
                    </a:solidFill>
                    <a:latin typeface="Arial" charset="0"/>
                  </a:rPr>
                  <a:t>Planetary</a:t>
                </a:r>
                <a:endParaRPr lang="en-US" sz="525" b="1" dirty="0">
                  <a:solidFill>
                    <a:srgbClr val="FF0000"/>
                  </a:solidFill>
                  <a:latin typeface="Arial" charset="0"/>
                </a:endParaRPr>
              </a:p>
              <a:p>
                <a:pPr algn="ctr"/>
                <a:r>
                  <a:rPr lang="en-US" sz="525" b="1" dirty="0">
                    <a:solidFill>
                      <a:srgbClr val="0033CC"/>
                    </a:solidFill>
                    <a:latin typeface="Arial" charset="0"/>
                  </a:rPr>
                  <a:t>Binding</a:t>
                </a:r>
              </a:p>
            </p:txBody>
          </p:sp>
        </p:grpSp>
        <p:grpSp>
          <p:nvGrpSpPr>
            <p:cNvPr id="8" name="Group 7"/>
            <p:cNvGrpSpPr/>
            <p:nvPr/>
          </p:nvGrpSpPr>
          <p:grpSpPr>
            <a:xfrm>
              <a:off x="1075304" y="1945296"/>
              <a:ext cx="718573" cy="425697"/>
              <a:chOff x="1075304" y="1945296"/>
              <a:chExt cx="718573" cy="425697"/>
            </a:xfrm>
          </p:grpSpPr>
          <p:sp>
            <p:nvSpPr>
              <p:cNvPr id="196" name="Rectangle 195"/>
              <p:cNvSpPr/>
              <p:nvPr/>
            </p:nvSpPr>
            <p:spPr bwMode="auto">
              <a:xfrm>
                <a:off x="1088952" y="1945296"/>
                <a:ext cx="691278" cy="425697"/>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197" name="TextBox 196"/>
              <p:cNvSpPr txBox="1"/>
              <p:nvPr/>
            </p:nvSpPr>
            <p:spPr bwMode="auto">
              <a:xfrm>
                <a:off x="1075304" y="2004256"/>
                <a:ext cx="718573" cy="338554"/>
              </a:xfrm>
              <a:prstGeom prst="rect">
                <a:avLst/>
              </a:prstGeom>
              <a:noFill/>
              <a:ln w="12700">
                <a:noFill/>
                <a:miter lim="800000"/>
                <a:headEnd type="none" w="sm" len="sm"/>
                <a:tailEnd type="none" w="sm" len="sm"/>
              </a:ln>
            </p:spPr>
            <p:txBody>
              <a:bodyPr wrap="none" rtlCol="0">
                <a:spAutoFit/>
              </a:bodyPr>
              <a:lstStyle/>
              <a:p>
                <a:pPr algn="ctr"/>
                <a:r>
                  <a:rPr lang="en-US" sz="525" b="1" dirty="0" smtClean="0">
                    <a:solidFill>
                      <a:srgbClr val="FF0000"/>
                    </a:solidFill>
                    <a:latin typeface="Arial" charset="0"/>
                  </a:rPr>
                  <a:t>Astronomy</a:t>
                </a:r>
                <a:endParaRPr lang="en-US" sz="525" b="1" dirty="0">
                  <a:solidFill>
                    <a:srgbClr val="FF0000"/>
                  </a:solidFill>
                  <a:latin typeface="Arial" charset="0"/>
                </a:endParaRPr>
              </a:p>
              <a:p>
                <a:pPr algn="ctr"/>
                <a:r>
                  <a:rPr lang="en-US" sz="525" b="1" dirty="0">
                    <a:solidFill>
                      <a:srgbClr val="0033CC"/>
                    </a:solidFill>
                    <a:latin typeface="Arial" charset="0"/>
                  </a:rPr>
                  <a:t>Binding</a:t>
                </a:r>
              </a:p>
            </p:txBody>
          </p:sp>
        </p:grpSp>
        <p:grpSp>
          <p:nvGrpSpPr>
            <p:cNvPr id="6" name="Group 5"/>
            <p:cNvGrpSpPr/>
            <p:nvPr/>
          </p:nvGrpSpPr>
          <p:grpSpPr>
            <a:xfrm>
              <a:off x="253640" y="1945296"/>
              <a:ext cx="874600" cy="425697"/>
              <a:chOff x="253640" y="1945296"/>
              <a:chExt cx="874600" cy="425697"/>
            </a:xfrm>
          </p:grpSpPr>
          <p:sp>
            <p:nvSpPr>
              <p:cNvPr id="210" name="Rectangle 209"/>
              <p:cNvSpPr/>
              <p:nvPr/>
            </p:nvSpPr>
            <p:spPr bwMode="auto">
              <a:xfrm>
                <a:off x="345301" y="1945296"/>
                <a:ext cx="691278" cy="425697"/>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211" name="TextBox 210"/>
              <p:cNvSpPr txBox="1"/>
              <p:nvPr/>
            </p:nvSpPr>
            <p:spPr bwMode="auto">
              <a:xfrm>
                <a:off x="253640" y="2004256"/>
                <a:ext cx="874600" cy="338554"/>
              </a:xfrm>
              <a:prstGeom prst="rect">
                <a:avLst/>
              </a:prstGeom>
              <a:noFill/>
              <a:ln w="12700">
                <a:noFill/>
                <a:miter lim="800000"/>
                <a:headEnd type="none" w="sm" len="sm"/>
                <a:tailEnd type="none" w="sm" len="sm"/>
              </a:ln>
            </p:spPr>
            <p:txBody>
              <a:bodyPr wrap="none" rtlCol="0">
                <a:spAutoFit/>
              </a:bodyPr>
              <a:lstStyle/>
              <a:p>
                <a:pPr algn="ctr"/>
                <a:r>
                  <a:rPr lang="en-US" sz="525" b="1" dirty="0">
                    <a:solidFill>
                      <a:srgbClr val="0033CC"/>
                    </a:solidFill>
                    <a:latin typeface="Arial" charset="0"/>
                  </a:rPr>
                  <a:t>Archive </a:t>
                </a:r>
              </a:p>
              <a:p>
                <a:pPr algn="ctr"/>
                <a:r>
                  <a:rPr lang="en-US" sz="525" b="1" dirty="0">
                    <a:solidFill>
                      <a:srgbClr val="0033CC"/>
                    </a:solidFill>
                    <a:latin typeface="Arial" charset="0"/>
                  </a:rPr>
                  <a:t>Common Calls</a:t>
                </a:r>
              </a:p>
            </p:txBody>
          </p:sp>
        </p:grpSp>
        <p:grpSp>
          <p:nvGrpSpPr>
            <p:cNvPr id="25" name="Group 24"/>
            <p:cNvGrpSpPr/>
            <p:nvPr/>
          </p:nvGrpSpPr>
          <p:grpSpPr>
            <a:xfrm>
              <a:off x="4038634" y="1946314"/>
              <a:ext cx="695063" cy="423660"/>
              <a:chOff x="4151848" y="1946314"/>
              <a:chExt cx="695063" cy="423660"/>
            </a:xfrm>
          </p:grpSpPr>
          <p:sp>
            <p:nvSpPr>
              <p:cNvPr id="213" name="Rectangle 212"/>
              <p:cNvSpPr/>
              <p:nvPr/>
            </p:nvSpPr>
            <p:spPr bwMode="auto">
              <a:xfrm>
                <a:off x="4153740" y="1946314"/>
                <a:ext cx="691278" cy="423660"/>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215" name="TextBox 214"/>
              <p:cNvSpPr txBox="1"/>
              <p:nvPr/>
            </p:nvSpPr>
            <p:spPr bwMode="auto">
              <a:xfrm>
                <a:off x="4151848" y="2004257"/>
                <a:ext cx="695063" cy="338555"/>
              </a:xfrm>
              <a:prstGeom prst="rect">
                <a:avLst/>
              </a:prstGeom>
              <a:noFill/>
              <a:ln w="12700">
                <a:noFill/>
                <a:miter lim="800000"/>
                <a:headEnd type="none" w="sm" len="sm"/>
                <a:tailEnd type="none" w="sm" len="sm"/>
              </a:ln>
            </p:spPr>
            <p:txBody>
              <a:bodyPr wrap="none" rtlCol="0">
                <a:spAutoFit/>
              </a:bodyPr>
              <a:lstStyle/>
              <a:p>
                <a:pPr algn="ctr"/>
                <a:r>
                  <a:rPr lang="en-US" sz="525" b="1" dirty="0">
                    <a:solidFill>
                      <a:srgbClr val="0033CC"/>
                    </a:solidFill>
                    <a:latin typeface="Arial" charset="0"/>
                  </a:rPr>
                  <a:t>Other TBD</a:t>
                </a:r>
              </a:p>
              <a:p>
                <a:pPr algn="ctr"/>
                <a:r>
                  <a:rPr lang="en-US" sz="525" b="1" dirty="0">
                    <a:solidFill>
                      <a:srgbClr val="0033CC"/>
                    </a:solidFill>
                    <a:latin typeface="Arial" charset="0"/>
                  </a:rPr>
                  <a:t>Bindings</a:t>
                </a:r>
              </a:p>
            </p:txBody>
          </p:sp>
        </p:grpSp>
      </p:grpSp>
      <p:sp>
        <p:nvSpPr>
          <p:cNvPr id="30" name="Rectangle 29"/>
          <p:cNvSpPr/>
          <p:nvPr/>
        </p:nvSpPr>
        <p:spPr>
          <a:xfrm>
            <a:off x="272740" y="3911874"/>
            <a:ext cx="3388034" cy="178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Communications Layers </a:t>
            </a:r>
          </a:p>
        </p:txBody>
      </p:sp>
      <p:cxnSp>
        <p:nvCxnSpPr>
          <p:cNvPr id="36" name="Straight Connector 35"/>
          <p:cNvCxnSpPr>
            <a:stCxn id="210" idx="2"/>
          </p:cNvCxnSpPr>
          <p:nvPr/>
        </p:nvCxnSpPr>
        <p:spPr>
          <a:xfrm flipH="1">
            <a:off x="582379" y="2934343"/>
            <a:ext cx="1" cy="2275095"/>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196" idx="2"/>
          </p:cNvCxnSpPr>
          <p:nvPr/>
        </p:nvCxnSpPr>
        <p:spPr>
          <a:xfrm flipH="1">
            <a:off x="689956" y="2934343"/>
            <a:ext cx="450162" cy="2287722"/>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180" idx="2"/>
          </p:cNvCxnSpPr>
          <p:nvPr/>
        </p:nvCxnSpPr>
        <p:spPr>
          <a:xfrm flipH="1">
            <a:off x="841609" y="2933297"/>
            <a:ext cx="852083" cy="2260750"/>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167" idx="2"/>
          </p:cNvCxnSpPr>
          <p:nvPr/>
        </p:nvCxnSpPr>
        <p:spPr>
          <a:xfrm flipH="1">
            <a:off x="985099" y="2932160"/>
            <a:ext cx="1262283" cy="2289905"/>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stCxn id="132" idx="2"/>
          </p:cNvCxnSpPr>
          <p:nvPr/>
        </p:nvCxnSpPr>
        <p:spPr>
          <a:xfrm flipH="1">
            <a:off x="1135953" y="2933579"/>
            <a:ext cx="1667958" cy="2297806"/>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213" idx="2"/>
          </p:cNvCxnSpPr>
          <p:nvPr/>
        </p:nvCxnSpPr>
        <p:spPr>
          <a:xfrm flipH="1">
            <a:off x="1356643" y="2933579"/>
            <a:ext cx="1997155" cy="2260468"/>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582262" y="2941918"/>
            <a:ext cx="1812867" cy="2267520"/>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132" idx="2"/>
          </p:cNvCxnSpPr>
          <p:nvPr/>
        </p:nvCxnSpPr>
        <p:spPr>
          <a:xfrm>
            <a:off x="2803911" y="2933579"/>
            <a:ext cx="270690" cy="2278853"/>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3237291" y="2942617"/>
            <a:ext cx="16973" cy="2278853"/>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167" idx="2"/>
          </p:cNvCxnSpPr>
          <p:nvPr/>
        </p:nvCxnSpPr>
        <p:spPr>
          <a:xfrm>
            <a:off x="2247382" y="2932160"/>
            <a:ext cx="647614" cy="2281977"/>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a:stCxn id="180" idx="2"/>
          </p:cNvCxnSpPr>
          <p:nvPr/>
        </p:nvCxnSpPr>
        <p:spPr>
          <a:xfrm>
            <a:off x="1693692" y="2933297"/>
            <a:ext cx="1012909" cy="2288173"/>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a:stCxn id="196" idx="2"/>
          </p:cNvCxnSpPr>
          <p:nvPr/>
        </p:nvCxnSpPr>
        <p:spPr>
          <a:xfrm>
            <a:off x="1140118" y="2934343"/>
            <a:ext cx="1427169" cy="2270161"/>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6" name="Rectangle 285"/>
          <p:cNvSpPr/>
          <p:nvPr/>
        </p:nvSpPr>
        <p:spPr bwMode="auto">
          <a:xfrm>
            <a:off x="5507779" y="1904413"/>
            <a:ext cx="3388034" cy="284712"/>
          </a:xfrm>
          <a:prstGeom prst="rect">
            <a:avLst/>
          </a:prstGeom>
          <a:solidFill>
            <a:srgbClr val="92D050"/>
          </a:solidFill>
          <a:ln w="38100">
            <a:noFill/>
            <a:round/>
            <a:headEnd/>
            <a:tailEnd/>
          </a:ln>
        </p:spPr>
        <p:txBody>
          <a:bodyPr wrap="none" rtlCol="0" anchor="ctr"/>
          <a:lstStyle/>
          <a:p>
            <a:pPr algn="ctr"/>
            <a:endParaRPr lang="en-US" sz="1350" dirty="0"/>
          </a:p>
        </p:txBody>
      </p:sp>
      <p:grpSp>
        <p:nvGrpSpPr>
          <p:cNvPr id="80" name="Group 79"/>
          <p:cNvGrpSpPr/>
          <p:nvPr/>
        </p:nvGrpSpPr>
        <p:grpSpPr>
          <a:xfrm>
            <a:off x="5759218" y="1763160"/>
            <a:ext cx="2840424" cy="298490"/>
            <a:chOff x="5249217" y="1303887"/>
            <a:chExt cx="1805879" cy="397987"/>
          </a:xfrm>
        </p:grpSpPr>
        <p:sp>
          <p:nvSpPr>
            <p:cNvPr id="337" name="Plaque 336"/>
            <p:cNvSpPr/>
            <p:nvPr/>
          </p:nvSpPr>
          <p:spPr bwMode="auto">
            <a:xfrm>
              <a:off x="5249217" y="1303887"/>
              <a:ext cx="282850" cy="397342"/>
            </a:xfrm>
            <a:prstGeom prst="plaque">
              <a:avLst>
                <a:gd name="adj" fmla="val 34409"/>
              </a:avLst>
            </a:prstGeom>
            <a:solidFill>
              <a:srgbClr val="92D050"/>
            </a:solidFill>
            <a:ln w="38100">
              <a:noFill/>
              <a:round/>
              <a:headEnd/>
              <a:tailEnd/>
            </a:ln>
          </p:spPr>
          <p:txBody>
            <a:bodyPr wrap="none" rtlCol="0" anchor="ctr"/>
            <a:lstStyle/>
            <a:p>
              <a:pPr algn="ctr"/>
              <a:endParaRPr lang="en-US" sz="1350"/>
            </a:p>
          </p:txBody>
        </p:sp>
        <p:sp>
          <p:nvSpPr>
            <p:cNvPr id="338" name="Plaque 337"/>
            <p:cNvSpPr/>
            <p:nvPr/>
          </p:nvSpPr>
          <p:spPr bwMode="auto">
            <a:xfrm>
              <a:off x="5756895" y="1304532"/>
              <a:ext cx="282850" cy="397342"/>
            </a:xfrm>
            <a:prstGeom prst="plaque">
              <a:avLst>
                <a:gd name="adj" fmla="val 34409"/>
              </a:avLst>
            </a:prstGeom>
            <a:solidFill>
              <a:srgbClr val="92D050"/>
            </a:solidFill>
            <a:ln w="38100">
              <a:noFill/>
              <a:round/>
              <a:headEnd/>
              <a:tailEnd/>
            </a:ln>
          </p:spPr>
          <p:txBody>
            <a:bodyPr wrap="none" rtlCol="0" anchor="ctr"/>
            <a:lstStyle/>
            <a:p>
              <a:pPr algn="ctr"/>
              <a:endParaRPr lang="en-US" sz="1350"/>
            </a:p>
          </p:txBody>
        </p:sp>
        <p:sp>
          <p:nvSpPr>
            <p:cNvPr id="339" name="Plaque 338"/>
            <p:cNvSpPr/>
            <p:nvPr/>
          </p:nvSpPr>
          <p:spPr bwMode="auto">
            <a:xfrm>
              <a:off x="6264570" y="1304532"/>
              <a:ext cx="282850" cy="397342"/>
            </a:xfrm>
            <a:prstGeom prst="plaque">
              <a:avLst>
                <a:gd name="adj" fmla="val 34409"/>
              </a:avLst>
            </a:prstGeom>
            <a:solidFill>
              <a:srgbClr val="92D050"/>
            </a:solidFill>
            <a:ln w="38100">
              <a:noFill/>
              <a:round/>
              <a:headEnd/>
              <a:tailEnd/>
            </a:ln>
          </p:spPr>
          <p:txBody>
            <a:bodyPr wrap="none" rtlCol="0" anchor="ctr"/>
            <a:lstStyle/>
            <a:p>
              <a:pPr algn="ctr"/>
              <a:endParaRPr lang="en-US" sz="1350"/>
            </a:p>
          </p:txBody>
        </p:sp>
        <p:sp>
          <p:nvSpPr>
            <p:cNvPr id="340" name="Plaque 339"/>
            <p:cNvSpPr/>
            <p:nvPr/>
          </p:nvSpPr>
          <p:spPr bwMode="auto">
            <a:xfrm>
              <a:off x="6772246" y="1304532"/>
              <a:ext cx="282850" cy="397342"/>
            </a:xfrm>
            <a:prstGeom prst="plaque">
              <a:avLst>
                <a:gd name="adj" fmla="val 34409"/>
              </a:avLst>
            </a:prstGeom>
            <a:solidFill>
              <a:srgbClr val="92D050"/>
            </a:solidFill>
            <a:ln w="38100">
              <a:noFill/>
              <a:round/>
              <a:headEnd/>
              <a:tailEnd/>
            </a:ln>
          </p:spPr>
          <p:txBody>
            <a:bodyPr wrap="none" rtlCol="0" anchor="ctr"/>
            <a:lstStyle/>
            <a:p>
              <a:pPr algn="ctr"/>
              <a:endParaRPr lang="en-US" sz="1350"/>
            </a:p>
          </p:txBody>
        </p:sp>
      </p:grpSp>
      <p:sp>
        <p:nvSpPr>
          <p:cNvPr id="284" name="TextBox 283"/>
          <p:cNvSpPr txBox="1"/>
          <p:nvPr/>
        </p:nvSpPr>
        <p:spPr bwMode="auto">
          <a:xfrm>
            <a:off x="6548171" y="1925312"/>
            <a:ext cx="1409361" cy="230832"/>
          </a:xfrm>
          <a:prstGeom prst="rect">
            <a:avLst/>
          </a:prstGeom>
          <a:noFill/>
          <a:ln w="12700">
            <a:noFill/>
            <a:miter lim="800000"/>
            <a:headEnd type="none" w="sm" len="sm"/>
            <a:tailEnd type="none" w="sm" len="sm"/>
          </a:ln>
        </p:spPr>
        <p:txBody>
          <a:bodyPr wrap="none" rtlCol="0">
            <a:spAutoFit/>
          </a:bodyPr>
          <a:lstStyle/>
          <a:p>
            <a:pPr algn="ctr"/>
            <a:r>
              <a:rPr lang="en-US" sz="900" b="1" dirty="0">
                <a:solidFill>
                  <a:srgbClr val="0033CC"/>
                </a:solidFill>
                <a:latin typeface="Arial" charset="0"/>
              </a:rPr>
              <a:t>Archive Consumer I/F </a:t>
            </a:r>
          </a:p>
        </p:txBody>
      </p:sp>
      <p:sp>
        <p:nvSpPr>
          <p:cNvPr id="351" name="TextBox 350"/>
          <p:cNvSpPr txBox="1"/>
          <p:nvPr/>
        </p:nvSpPr>
        <p:spPr bwMode="auto">
          <a:xfrm>
            <a:off x="4003587" y="1310024"/>
            <a:ext cx="947695" cy="230832"/>
          </a:xfrm>
          <a:prstGeom prst="rect">
            <a:avLst/>
          </a:prstGeom>
          <a:noFill/>
          <a:ln w="12700">
            <a:noFill/>
            <a:miter lim="800000"/>
            <a:headEnd type="none" w="sm" len="sm"/>
            <a:tailEnd type="none" w="sm" len="sm"/>
          </a:ln>
        </p:spPr>
        <p:txBody>
          <a:bodyPr wrap="none" rtlCol="0">
            <a:spAutoFit/>
          </a:bodyPr>
          <a:lstStyle/>
          <a:p>
            <a:pPr algn="ctr"/>
            <a:r>
              <a:rPr lang="en-US" sz="900" b="1" dirty="0">
                <a:solidFill>
                  <a:srgbClr val="0033CC"/>
                </a:solidFill>
                <a:latin typeface="Arial" charset="0"/>
              </a:rPr>
              <a:t>User Systems</a:t>
            </a:r>
          </a:p>
        </p:txBody>
      </p:sp>
      <p:cxnSp>
        <p:nvCxnSpPr>
          <p:cNvPr id="91" name="Straight Connector 90"/>
          <p:cNvCxnSpPr/>
          <p:nvPr/>
        </p:nvCxnSpPr>
        <p:spPr>
          <a:xfrm>
            <a:off x="3922745" y="3984723"/>
            <a:ext cx="1383233"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bwMode="auto">
          <a:xfrm rot="16200000">
            <a:off x="2435393" y="4292492"/>
            <a:ext cx="656013" cy="1061829"/>
          </a:xfrm>
          <a:prstGeom prst="rect">
            <a:avLst/>
          </a:prstGeom>
          <a:noFill/>
          <a:ln w="12700">
            <a:noFill/>
            <a:miter lim="800000"/>
            <a:headEnd type="none" w="sm" len="sm"/>
            <a:tailEnd type="none" w="sm" len="sm"/>
          </a:ln>
        </p:spPr>
        <p:txBody>
          <a:bodyPr wrap="none" rtlCol="0">
            <a:spAutoFit/>
          </a:bodyPr>
          <a:lstStyle/>
          <a:p>
            <a:pPr algn="r"/>
            <a:r>
              <a:rPr lang="en-US" sz="525" b="1" dirty="0">
                <a:solidFill>
                  <a:srgbClr val="0033CC"/>
                </a:solidFill>
                <a:latin typeface="Arial" charset="0"/>
              </a:rPr>
              <a:t>Archive </a:t>
            </a:r>
          </a:p>
          <a:p>
            <a:pPr algn="r"/>
            <a:r>
              <a:rPr lang="en-US" sz="525" b="1" dirty="0">
                <a:solidFill>
                  <a:srgbClr val="0033CC"/>
                </a:solidFill>
                <a:latin typeface="Arial" charset="0"/>
              </a:rPr>
              <a:t>Common Calls</a:t>
            </a:r>
          </a:p>
          <a:p>
            <a:pPr algn="r"/>
            <a:endParaRPr lang="en-US" sz="525" b="1" dirty="0">
              <a:solidFill>
                <a:srgbClr val="0033CC"/>
              </a:solidFill>
              <a:latin typeface="Arial" charset="0"/>
            </a:endParaRPr>
          </a:p>
          <a:p>
            <a:pPr algn="r"/>
            <a:r>
              <a:rPr lang="en-US" sz="525" b="1" dirty="0">
                <a:solidFill>
                  <a:srgbClr val="0033CC"/>
                </a:solidFill>
                <a:latin typeface="Arial" charset="0"/>
              </a:rPr>
              <a:t>Doc/PDF</a:t>
            </a:r>
          </a:p>
          <a:p>
            <a:pPr algn="r"/>
            <a:endParaRPr lang="en-US" sz="525" b="1" dirty="0">
              <a:solidFill>
                <a:srgbClr val="0033CC"/>
              </a:solidFill>
              <a:latin typeface="Arial" charset="0"/>
            </a:endParaRPr>
          </a:p>
          <a:p>
            <a:pPr algn="r"/>
            <a:r>
              <a:rPr lang="en-US" sz="525" b="1" dirty="0">
                <a:solidFill>
                  <a:srgbClr val="0033CC"/>
                </a:solidFill>
                <a:latin typeface="Arial" charset="0"/>
              </a:rPr>
              <a:t>Web/HTML</a:t>
            </a:r>
          </a:p>
          <a:p>
            <a:pPr algn="r"/>
            <a:endParaRPr lang="en-US" sz="525" b="1" dirty="0">
              <a:solidFill>
                <a:srgbClr val="0033CC"/>
              </a:solidFill>
              <a:latin typeface="Arial" charset="0"/>
            </a:endParaRPr>
          </a:p>
          <a:p>
            <a:pPr algn="r"/>
            <a:r>
              <a:rPr lang="en-US" sz="525" b="1" dirty="0">
                <a:solidFill>
                  <a:srgbClr val="0033CC"/>
                </a:solidFill>
                <a:latin typeface="Arial" charset="0"/>
              </a:rPr>
              <a:t>Enterprise</a:t>
            </a:r>
          </a:p>
          <a:p>
            <a:pPr algn="r"/>
            <a:endParaRPr lang="en-US" sz="525" b="1" dirty="0">
              <a:solidFill>
                <a:srgbClr val="0033CC"/>
              </a:solidFill>
              <a:latin typeface="Arial" charset="0"/>
            </a:endParaRPr>
          </a:p>
          <a:p>
            <a:pPr algn="r"/>
            <a:r>
              <a:rPr lang="en-US" sz="525" b="1" dirty="0">
                <a:solidFill>
                  <a:srgbClr val="0033CC"/>
                </a:solidFill>
                <a:latin typeface="Arial" charset="0"/>
              </a:rPr>
              <a:t>Science</a:t>
            </a:r>
          </a:p>
          <a:p>
            <a:pPr algn="r"/>
            <a:endParaRPr lang="en-US" sz="525" b="1" dirty="0">
              <a:solidFill>
                <a:srgbClr val="0033CC"/>
              </a:solidFill>
              <a:latin typeface="Arial" charset="0"/>
            </a:endParaRPr>
          </a:p>
          <a:p>
            <a:pPr algn="r"/>
            <a:r>
              <a:rPr lang="en-US" sz="525" b="1" dirty="0">
                <a:solidFill>
                  <a:srgbClr val="0033CC"/>
                </a:solidFill>
                <a:latin typeface="Arial" charset="0"/>
              </a:rPr>
              <a:t>Other</a:t>
            </a:r>
          </a:p>
        </p:txBody>
      </p:sp>
      <p:sp>
        <p:nvSpPr>
          <p:cNvPr id="289" name="Rectangle 288"/>
          <p:cNvSpPr/>
          <p:nvPr/>
        </p:nvSpPr>
        <p:spPr bwMode="auto">
          <a:xfrm>
            <a:off x="5507779" y="2176236"/>
            <a:ext cx="3388034" cy="786473"/>
          </a:xfrm>
          <a:prstGeom prst="rect">
            <a:avLst/>
          </a:prstGeom>
          <a:solidFill>
            <a:srgbClr val="70AC2E"/>
          </a:solidFill>
          <a:ln w="38100">
            <a:noFill/>
            <a:round/>
            <a:headEnd/>
            <a:tailEnd/>
          </a:ln>
        </p:spPr>
        <p:txBody>
          <a:bodyPr wrap="none" rtlCol="0" anchor="ctr"/>
          <a:lstStyle/>
          <a:p>
            <a:pPr algn="ctr"/>
            <a:endParaRPr lang="en-US" sz="1350" dirty="0"/>
          </a:p>
        </p:txBody>
      </p:sp>
      <p:grpSp>
        <p:nvGrpSpPr>
          <p:cNvPr id="362" name="Group 361"/>
          <p:cNvGrpSpPr/>
          <p:nvPr/>
        </p:nvGrpSpPr>
        <p:grpSpPr>
          <a:xfrm>
            <a:off x="5500248" y="2644481"/>
            <a:ext cx="3360043" cy="319273"/>
            <a:chOff x="253640" y="1945296"/>
            <a:chExt cx="4480057" cy="425697"/>
          </a:xfrm>
        </p:grpSpPr>
        <p:grpSp>
          <p:nvGrpSpPr>
            <p:cNvPr id="363" name="Group 362"/>
            <p:cNvGrpSpPr/>
            <p:nvPr/>
          </p:nvGrpSpPr>
          <p:grpSpPr>
            <a:xfrm>
              <a:off x="3252017" y="1946314"/>
              <a:ext cx="801929" cy="423660"/>
              <a:chOff x="3347808" y="1946314"/>
              <a:chExt cx="801929" cy="423660"/>
            </a:xfrm>
          </p:grpSpPr>
          <p:sp>
            <p:nvSpPr>
              <p:cNvPr id="379" name="Rectangle 378"/>
              <p:cNvSpPr/>
              <p:nvPr/>
            </p:nvSpPr>
            <p:spPr bwMode="auto">
              <a:xfrm>
                <a:off x="3403135" y="1946314"/>
                <a:ext cx="691277" cy="423660"/>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380" name="TextBox 379"/>
              <p:cNvSpPr txBox="1"/>
              <p:nvPr/>
            </p:nvSpPr>
            <p:spPr bwMode="auto">
              <a:xfrm>
                <a:off x="3347808" y="2004257"/>
                <a:ext cx="801929" cy="338555"/>
              </a:xfrm>
              <a:prstGeom prst="rect">
                <a:avLst/>
              </a:prstGeom>
              <a:noFill/>
              <a:ln w="12700">
                <a:noFill/>
                <a:miter lim="800000"/>
                <a:headEnd type="none" w="sm" len="sm"/>
                <a:tailEnd type="none" w="sm" len="sm"/>
              </a:ln>
            </p:spPr>
            <p:txBody>
              <a:bodyPr wrap="none" rtlCol="0">
                <a:spAutoFit/>
              </a:bodyPr>
              <a:lstStyle/>
              <a:p>
                <a:pPr algn="ctr"/>
                <a:r>
                  <a:rPr lang="en-US" sz="525" b="1" dirty="0">
                    <a:solidFill>
                      <a:srgbClr val="0033CC"/>
                    </a:solidFill>
                    <a:latin typeface="Arial" charset="0"/>
                  </a:rPr>
                  <a:t>Science Data</a:t>
                </a:r>
              </a:p>
              <a:p>
                <a:pPr algn="ctr"/>
                <a:r>
                  <a:rPr lang="en-US" sz="525" b="1" dirty="0">
                    <a:solidFill>
                      <a:srgbClr val="0033CC"/>
                    </a:solidFill>
                    <a:latin typeface="Arial" charset="0"/>
                  </a:rPr>
                  <a:t>Binding</a:t>
                </a:r>
              </a:p>
            </p:txBody>
          </p:sp>
        </p:grpSp>
        <p:grpSp>
          <p:nvGrpSpPr>
            <p:cNvPr id="364" name="Group 363"/>
            <p:cNvGrpSpPr/>
            <p:nvPr/>
          </p:nvGrpSpPr>
          <p:grpSpPr>
            <a:xfrm>
              <a:off x="2457616" y="1948206"/>
              <a:ext cx="906658" cy="419876"/>
              <a:chOff x="2482159" y="1948206"/>
              <a:chExt cx="906658" cy="419876"/>
            </a:xfrm>
          </p:grpSpPr>
          <p:sp>
            <p:nvSpPr>
              <p:cNvPr id="377" name="Rectangle 376"/>
              <p:cNvSpPr/>
              <p:nvPr/>
            </p:nvSpPr>
            <p:spPr bwMode="auto">
              <a:xfrm>
                <a:off x="2589848" y="1948206"/>
                <a:ext cx="691277" cy="419876"/>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378" name="TextBox 377"/>
              <p:cNvSpPr txBox="1"/>
              <p:nvPr/>
            </p:nvSpPr>
            <p:spPr bwMode="auto">
              <a:xfrm>
                <a:off x="2482159" y="2004257"/>
                <a:ext cx="906658" cy="338555"/>
              </a:xfrm>
              <a:prstGeom prst="rect">
                <a:avLst/>
              </a:prstGeom>
              <a:noFill/>
              <a:ln w="12700">
                <a:noFill/>
                <a:miter lim="800000"/>
                <a:headEnd type="none" w="sm" len="sm"/>
                <a:tailEnd type="none" w="sm" len="sm"/>
              </a:ln>
            </p:spPr>
            <p:txBody>
              <a:bodyPr wrap="none" rtlCol="0">
                <a:spAutoFit/>
              </a:bodyPr>
              <a:lstStyle/>
              <a:p>
                <a:pPr algn="ctr"/>
                <a:r>
                  <a:rPr lang="en-US" sz="525" b="1" dirty="0">
                    <a:solidFill>
                      <a:srgbClr val="0033CC"/>
                    </a:solidFill>
                    <a:latin typeface="Arial" charset="0"/>
                  </a:rPr>
                  <a:t>Enterprise Data</a:t>
                </a:r>
              </a:p>
              <a:p>
                <a:pPr algn="ctr"/>
                <a:r>
                  <a:rPr lang="en-US" sz="525" b="1" dirty="0">
                    <a:solidFill>
                      <a:srgbClr val="0033CC"/>
                    </a:solidFill>
                    <a:latin typeface="Arial" charset="0"/>
                  </a:rPr>
                  <a:t>Binding</a:t>
                </a:r>
              </a:p>
            </p:txBody>
          </p:sp>
        </p:grpSp>
        <p:grpSp>
          <p:nvGrpSpPr>
            <p:cNvPr id="365" name="Group 364"/>
            <p:cNvGrpSpPr/>
            <p:nvPr/>
          </p:nvGrpSpPr>
          <p:grpSpPr>
            <a:xfrm>
              <a:off x="1816609" y="1946690"/>
              <a:ext cx="712162" cy="422908"/>
              <a:chOff x="1816609" y="1946690"/>
              <a:chExt cx="712162" cy="422908"/>
            </a:xfrm>
          </p:grpSpPr>
          <p:sp>
            <p:nvSpPr>
              <p:cNvPr id="375" name="Rectangle 374"/>
              <p:cNvSpPr/>
              <p:nvPr/>
            </p:nvSpPr>
            <p:spPr bwMode="auto">
              <a:xfrm>
                <a:off x="1827050" y="1946690"/>
                <a:ext cx="691278" cy="422908"/>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376" name="TextBox 375"/>
              <p:cNvSpPr txBox="1"/>
              <p:nvPr/>
            </p:nvSpPr>
            <p:spPr bwMode="auto">
              <a:xfrm>
                <a:off x="1816609" y="2004255"/>
                <a:ext cx="712162" cy="338555"/>
              </a:xfrm>
              <a:prstGeom prst="rect">
                <a:avLst/>
              </a:prstGeom>
              <a:noFill/>
              <a:ln w="12700">
                <a:noFill/>
                <a:miter lim="800000"/>
                <a:headEnd type="none" w="sm" len="sm"/>
                <a:tailEnd type="none" w="sm" len="sm"/>
              </a:ln>
            </p:spPr>
            <p:txBody>
              <a:bodyPr wrap="none" rtlCol="0">
                <a:spAutoFit/>
              </a:bodyPr>
              <a:lstStyle/>
              <a:p>
                <a:pPr algn="ctr"/>
                <a:r>
                  <a:rPr lang="en-US" sz="525" b="1" dirty="0">
                    <a:solidFill>
                      <a:srgbClr val="0033CC"/>
                    </a:solidFill>
                    <a:latin typeface="Arial" charset="0"/>
                  </a:rPr>
                  <a:t>Web/HTML</a:t>
                </a:r>
              </a:p>
              <a:p>
                <a:pPr algn="ctr"/>
                <a:r>
                  <a:rPr lang="en-US" sz="525" b="1" dirty="0">
                    <a:solidFill>
                      <a:srgbClr val="0033CC"/>
                    </a:solidFill>
                    <a:latin typeface="Arial" charset="0"/>
                  </a:rPr>
                  <a:t>Binding</a:t>
                </a:r>
              </a:p>
            </p:txBody>
          </p:sp>
        </p:grpSp>
        <p:grpSp>
          <p:nvGrpSpPr>
            <p:cNvPr id="366" name="Group 365"/>
            <p:cNvGrpSpPr/>
            <p:nvPr/>
          </p:nvGrpSpPr>
          <p:grpSpPr>
            <a:xfrm>
              <a:off x="1088952" y="1945296"/>
              <a:ext cx="691278" cy="425697"/>
              <a:chOff x="1088952" y="1945296"/>
              <a:chExt cx="691278" cy="425697"/>
            </a:xfrm>
          </p:grpSpPr>
          <p:sp>
            <p:nvSpPr>
              <p:cNvPr id="373" name="Rectangle 372"/>
              <p:cNvSpPr/>
              <p:nvPr/>
            </p:nvSpPr>
            <p:spPr bwMode="auto">
              <a:xfrm>
                <a:off x="1088952" y="1945296"/>
                <a:ext cx="691278" cy="425697"/>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374" name="TextBox 373"/>
              <p:cNvSpPr txBox="1"/>
              <p:nvPr/>
            </p:nvSpPr>
            <p:spPr bwMode="auto">
              <a:xfrm>
                <a:off x="1124463" y="2004256"/>
                <a:ext cx="620257" cy="338554"/>
              </a:xfrm>
              <a:prstGeom prst="rect">
                <a:avLst/>
              </a:prstGeom>
              <a:noFill/>
              <a:ln w="12700">
                <a:noFill/>
                <a:miter lim="800000"/>
                <a:headEnd type="none" w="sm" len="sm"/>
                <a:tailEnd type="none" w="sm" len="sm"/>
              </a:ln>
            </p:spPr>
            <p:txBody>
              <a:bodyPr wrap="none" rtlCol="0">
                <a:spAutoFit/>
              </a:bodyPr>
              <a:lstStyle/>
              <a:p>
                <a:pPr algn="ctr"/>
                <a:r>
                  <a:rPr lang="en-US" sz="525" b="1" dirty="0">
                    <a:solidFill>
                      <a:srgbClr val="0033CC"/>
                    </a:solidFill>
                    <a:latin typeface="Arial" charset="0"/>
                  </a:rPr>
                  <a:t>Doc/PDF</a:t>
                </a:r>
              </a:p>
              <a:p>
                <a:pPr algn="ctr"/>
                <a:r>
                  <a:rPr lang="en-US" sz="525" b="1" dirty="0">
                    <a:solidFill>
                      <a:srgbClr val="0033CC"/>
                    </a:solidFill>
                    <a:latin typeface="Arial" charset="0"/>
                  </a:rPr>
                  <a:t>Binding</a:t>
                </a:r>
              </a:p>
            </p:txBody>
          </p:sp>
        </p:grpSp>
        <p:grpSp>
          <p:nvGrpSpPr>
            <p:cNvPr id="367" name="Group 366"/>
            <p:cNvGrpSpPr/>
            <p:nvPr/>
          </p:nvGrpSpPr>
          <p:grpSpPr>
            <a:xfrm>
              <a:off x="253640" y="1945296"/>
              <a:ext cx="874600" cy="425697"/>
              <a:chOff x="253640" y="1945296"/>
              <a:chExt cx="874600" cy="425697"/>
            </a:xfrm>
          </p:grpSpPr>
          <p:sp>
            <p:nvSpPr>
              <p:cNvPr id="371" name="Rectangle 370"/>
              <p:cNvSpPr/>
              <p:nvPr/>
            </p:nvSpPr>
            <p:spPr bwMode="auto">
              <a:xfrm>
                <a:off x="345301" y="1945296"/>
                <a:ext cx="691278" cy="425697"/>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372" name="TextBox 371"/>
              <p:cNvSpPr txBox="1"/>
              <p:nvPr/>
            </p:nvSpPr>
            <p:spPr bwMode="auto">
              <a:xfrm>
                <a:off x="253640" y="2004256"/>
                <a:ext cx="874600" cy="338554"/>
              </a:xfrm>
              <a:prstGeom prst="rect">
                <a:avLst/>
              </a:prstGeom>
              <a:noFill/>
              <a:ln w="12700">
                <a:noFill/>
                <a:miter lim="800000"/>
                <a:headEnd type="none" w="sm" len="sm"/>
                <a:tailEnd type="none" w="sm" len="sm"/>
              </a:ln>
            </p:spPr>
            <p:txBody>
              <a:bodyPr wrap="none" rtlCol="0">
                <a:spAutoFit/>
              </a:bodyPr>
              <a:lstStyle/>
              <a:p>
                <a:pPr algn="ctr"/>
                <a:r>
                  <a:rPr lang="en-US" sz="525" b="1" dirty="0">
                    <a:solidFill>
                      <a:srgbClr val="0033CC"/>
                    </a:solidFill>
                    <a:latin typeface="Arial" charset="0"/>
                  </a:rPr>
                  <a:t>Archive </a:t>
                </a:r>
              </a:p>
              <a:p>
                <a:pPr algn="ctr"/>
                <a:r>
                  <a:rPr lang="en-US" sz="525" b="1" dirty="0">
                    <a:solidFill>
                      <a:srgbClr val="0033CC"/>
                    </a:solidFill>
                    <a:latin typeface="Arial" charset="0"/>
                  </a:rPr>
                  <a:t>Common Calls</a:t>
                </a:r>
              </a:p>
            </p:txBody>
          </p:sp>
        </p:grpSp>
        <p:grpSp>
          <p:nvGrpSpPr>
            <p:cNvPr id="368" name="Group 367"/>
            <p:cNvGrpSpPr/>
            <p:nvPr/>
          </p:nvGrpSpPr>
          <p:grpSpPr>
            <a:xfrm>
              <a:off x="4038634" y="1946314"/>
              <a:ext cx="695063" cy="423660"/>
              <a:chOff x="4151848" y="1946314"/>
              <a:chExt cx="695063" cy="423660"/>
            </a:xfrm>
          </p:grpSpPr>
          <p:sp>
            <p:nvSpPr>
              <p:cNvPr id="369" name="Rectangle 368"/>
              <p:cNvSpPr/>
              <p:nvPr/>
            </p:nvSpPr>
            <p:spPr bwMode="auto">
              <a:xfrm>
                <a:off x="4153740" y="1946314"/>
                <a:ext cx="691278" cy="423660"/>
              </a:xfrm>
              <a:prstGeom prst="rect">
                <a:avLst/>
              </a:prstGeom>
              <a:solidFill>
                <a:srgbClr val="92D050"/>
              </a:solidFill>
              <a:ln w="38100">
                <a:noFill/>
                <a:round/>
                <a:headEnd/>
                <a:tailEnd/>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750"/>
              </a:p>
            </p:txBody>
          </p:sp>
          <p:sp>
            <p:nvSpPr>
              <p:cNvPr id="370" name="TextBox 369"/>
              <p:cNvSpPr txBox="1"/>
              <p:nvPr/>
            </p:nvSpPr>
            <p:spPr bwMode="auto">
              <a:xfrm>
                <a:off x="4151848" y="2004257"/>
                <a:ext cx="695063" cy="338555"/>
              </a:xfrm>
              <a:prstGeom prst="rect">
                <a:avLst/>
              </a:prstGeom>
              <a:noFill/>
              <a:ln w="12700">
                <a:noFill/>
                <a:miter lim="800000"/>
                <a:headEnd type="none" w="sm" len="sm"/>
                <a:tailEnd type="none" w="sm" len="sm"/>
              </a:ln>
            </p:spPr>
            <p:txBody>
              <a:bodyPr wrap="none" rtlCol="0">
                <a:spAutoFit/>
              </a:bodyPr>
              <a:lstStyle/>
              <a:p>
                <a:pPr algn="ctr"/>
                <a:r>
                  <a:rPr lang="en-US" sz="525" b="1" dirty="0">
                    <a:solidFill>
                      <a:srgbClr val="0033CC"/>
                    </a:solidFill>
                    <a:latin typeface="Arial" charset="0"/>
                  </a:rPr>
                  <a:t>Other TBD</a:t>
                </a:r>
              </a:p>
              <a:p>
                <a:pPr algn="ctr"/>
                <a:r>
                  <a:rPr lang="en-US" sz="525" b="1" dirty="0">
                    <a:solidFill>
                      <a:srgbClr val="0033CC"/>
                    </a:solidFill>
                    <a:latin typeface="Arial" charset="0"/>
                  </a:rPr>
                  <a:t>Bindings</a:t>
                </a:r>
              </a:p>
            </p:txBody>
          </p:sp>
        </p:grpSp>
      </p:grpSp>
      <p:sp>
        <p:nvSpPr>
          <p:cNvPr id="381" name="Rectangle 380"/>
          <p:cNvSpPr/>
          <p:nvPr/>
        </p:nvSpPr>
        <p:spPr>
          <a:xfrm>
            <a:off x="5518585" y="3941285"/>
            <a:ext cx="3388034" cy="178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Communications Layers </a:t>
            </a:r>
          </a:p>
        </p:txBody>
      </p:sp>
      <p:cxnSp>
        <p:nvCxnSpPr>
          <p:cNvPr id="382" name="Straight Connector 381"/>
          <p:cNvCxnSpPr/>
          <p:nvPr/>
        </p:nvCxnSpPr>
        <p:spPr>
          <a:xfrm>
            <a:off x="5837132" y="2972467"/>
            <a:ext cx="44243" cy="2249003"/>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a:stCxn id="373" idx="2"/>
          </p:cNvCxnSpPr>
          <p:nvPr/>
        </p:nvCxnSpPr>
        <p:spPr>
          <a:xfrm flipH="1">
            <a:off x="6033241" y="2963754"/>
            <a:ext cx="352721" cy="2267316"/>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a:stCxn id="375" idx="2"/>
          </p:cNvCxnSpPr>
          <p:nvPr/>
        </p:nvCxnSpPr>
        <p:spPr>
          <a:xfrm flipH="1">
            <a:off x="6188188" y="2962708"/>
            <a:ext cx="751348" cy="2249722"/>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a:stCxn id="377" idx="2"/>
          </p:cNvCxnSpPr>
          <p:nvPr/>
        </p:nvCxnSpPr>
        <p:spPr>
          <a:xfrm flipH="1">
            <a:off x="6315400" y="2961571"/>
            <a:ext cx="1177826" cy="2259899"/>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a:stCxn id="379" idx="2"/>
          </p:cNvCxnSpPr>
          <p:nvPr/>
        </p:nvCxnSpPr>
        <p:spPr>
          <a:xfrm flipH="1">
            <a:off x="6473136" y="2962990"/>
            <a:ext cx="1576619" cy="2272524"/>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a:stCxn id="369" idx="2"/>
          </p:cNvCxnSpPr>
          <p:nvPr/>
        </p:nvCxnSpPr>
        <p:spPr>
          <a:xfrm flipH="1">
            <a:off x="6618222" y="2962990"/>
            <a:ext cx="1981420" cy="2249440"/>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a:stCxn id="371" idx="2"/>
          </p:cNvCxnSpPr>
          <p:nvPr/>
        </p:nvCxnSpPr>
        <p:spPr>
          <a:xfrm>
            <a:off x="5828224" y="2963754"/>
            <a:ext cx="1977880" cy="2248676"/>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a:stCxn id="379" idx="2"/>
          </p:cNvCxnSpPr>
          <p:nvPr/>
        </p:nvCxnSpPr>
        <p:spPr>
          <a:xfrm>
            <a:off x="8049755" y="2962990"/>
            <a:ext cx="307101" cy="2248280"/>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a:stCxn id="369" idx="2"/>
          </p:cNvCxnSpPr>
          <p:nvPr/>
        </p:nvCxnSpPr>
        <p:spPr>
          <a:xfrm flipH="1">
            <a:off x="8464243" y="2962990"/>
            <a:ext cx="135399" cy="2267825"/>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a:stCxn id="377" idx="2"/>
          </p:cNvCxnSpPr>
          <p:nvPr/>
        </p:nvCxnSpPr>
        <p:spPr>
          <a:xfrm>
            <a:off x="7493226" y="2961571"/>
            <a:ext cx="746802" cy="2242933"/>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a:stCxn id="375" idx="2"/>
          </p:cNvCxnSpPr>
          <p:nvPr/>
        </p:nvCxnSpPr>
        <p:spPr>
          <a:xfrm>
            <a:off x="6939536" y="2962708"/>
            <a:ext cx="1161029" cy="2249722"/>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a:stCxn id="373" idx="2"/>
          </p:cNvCxnSpPr>
          <p:nvPr/>
        </p:nvCxnSpPr>
        <p:spPr>
          <a:xfrm>
            <a:off x="6385962" y="2963754"/>
            <a:ext cx="1565668" cy="2248676"/>
          </a:xfrm>
          <a:prstGeom prst="line">
            <a:avLst/>
          </a:prstGeom>
          <a:ln w="19050">
            <a:solidFill>
              <a:schemeClr val="accent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9" name="TextBox 398"/>
          <p:cNvSpPr txBox="1"/>
          <p:nvPr/>
        </p:nvSpPr>
        <p:spPr bwMode="auto">
          <a:xfrm>
            <a:off x="6393774" y="2301614"/>
            <a:ext cx="1620958" cy="230832"/>
          </a:xfrm>
          <a:prstGeom prst="rect">
            <a:avLst/>
          </a:prstGeom>
          <a:noFill/>
          <a:ln w="12700">
            <a:noFill/>
            <a:miter lim="800000"/>
            <a:headEnd type="none" w="sm" len="sm"/>
            <a:tailEnd type="none" w="sm" len="sm"/>
          </a:ln>
        </p:spPr>
        <p:txBody>
          <a:bodyPr wrap="none" rtlCol="0">
            <a:spAutoFit/>
          </a:bodyPr>
          <a:lstStyle/>
          <a:p>
            <a:pPr algn="ctr"/>
            <a:r>
              <a:rPr lang="en-US" sz="900" b="1" dirty="0">
                <a:solidFill>
                  <a:srgbClr val="0033CC"/>
                </a:solidFill>
                <a:latin typeface="Arial" charset="0"/>
              </a:rPr>
              <a:t>Archive Abstraction Layer</a:t>
            </a:r>
          </a:p>
        </p:txBody>
      </p:sp>
      <p:sp>
        <p:nvSpPr>
          <p:cNvPr id="165" name="TextBox 164"/>
          <p:cNvSpPr txBox="1"/>
          <p:nvPr/>
        </p:nvSpPr>
        <p:spPr bwMode="auto">
          <a:xfrm>
            <a:off x="403285" y="5993550"/>
            <a:ext cx="8330932" cy="323165"/>
          </a:xfrm>
          <a:prstGeom prst="rect">
            <a:avLst/>
          </a:prstGeom>
          <a:gradFill flip="none" rotWithShape="1">
            <a:gsLst>
              <a:gs pos="0">
                <a:srgbClr val="FFC000">
                  <a:lumMod val="40000"/>
                  <a:lumOff val="60000"/>
                </a:srgbClr>
              </a:gs>
              <a:gs pos="46000">
                <a:srgbClr val="FFC000">
                  <a:lumMod val="95000"/>
                  <a:lumOff val="5000"/>
                </a:srgbClr>
              </a:gs>
              <a:gs pos="100000">
                <a:srgbClr val="FFC000">
                  <a:lumMod val="60000"/>
                </a:srgbClr>
              </a:gs>
            </a:gsLst>
            <a:path path="circle">
              <a:fillToRect l="50000" t="130000" r="50000" b="-30000"/>
            </a:path>
            <a:tileRect/>
          </a:gradFill>
          <a:ln w="12700">
            <a:noFill/>
            <a:miter lim="800000"/>
            <a:headEnd type="none" w="sm" len="sm"/>
            <a:tailEnd type="none" w="sm" len="sm"/>
          </a:ln>
        </p:spPr>
        <p:txBody>
          <a:bodyPr wrap="square" rtlCol="0">
            <a:spAutoFit/>
          </a:bodyPr>
          <a:lstStyle/>
          <a:p>
            <a:pPr algn="ctr" defTabSz="685800">
              <a:defRPr/>
            </a:pPr>
            <a:r>
              <a:rPr lang="en-US" sz="1500" b="1" kern="0" dirty="0">
                <a:solidFill>
                  <a:srgbClr val="0033CC"/>
                </a:solidFill>
              </a:rPr>
              <a:t>Preservation activities/processes</a:t>
            </a:r>
          </a:p>
        </p:txBody>
      </p:sp>
      <p:grpSp>
        <p:nvGrpSpPr>
          <p:cNvPr id="173" name="Group 172"/>
          <p:cNvGrpSpPr/>
          <p:nvPr/>
        </p:nvGrpSpPr>
        <p:grpSpPr>
          <a:xfrm>
            <a:off x="401439" y="5232522"/>
            <a:ext cx="8332816" cy="332924"/>
            <a:chOff x="561483" y="5602297"/>
            <a:chExt cx="11114166" cy="443898"/>
          </a:xfrm>
        </p:grpSpPr>
        <p:sp>
          <p:nvSpPr>
            <p:cNvPr id="174" name="Rectangle 173"/>
            <p:cNvSpPr/>
            <p:nvPr/>
          </p:nvSpPr>
          <p:spPr bwMode="auto">
            <a:xfrm>
              <a:off x="561483" y="5602297"/>
              <a:ext cx="11114166" cy="413120"/>
            </a:xfrm>
            <a:prstGeom prst="rect">
              <a:avLst/>
            </a:prstGeom>
            <a:solidFill>
              <a:srgbClr val="92D050"/>
            </a:solidFill>
            <a:ln w="38100">
              <a:noFill/>
              <a:round/>
              <a:headEnd/>
              <a:tailEnd/>
            </a:ln>
          </p:spPr>
          <p:txBody>
            <a:bodyPr wrap="none" rtlCol="0" anchor="ctr"/>
            <a:lstStyle/>
            <a:p>
              <a:pPr algn="ctr"/>
              <a:endParaRPr lang="en-US" sz="1350"/>
            </a:p>
          </p:txBody>
        </p:sp>
        <p:sp>
          <p:nvSpPr>
            <p:cNvPr id="178" name="TextBox 177"/>
            <p:cNvSpPr txBox="1"/>
            <p:nvPr/>
          </p:nvSpPr>
          <p:spPr bwMode="auto">
            <a:xfrm>
              <a:off x="625649" y="5615308"/>
              <a:ext cx="11050000" cy="430887"/>
            </a:xfrm>
            <a:prstGeom prst="rect">
              <a:avLst/>
            </a:prstGeom>
            <a:noFill/>
            <a:ln w="12700">
              <a:noFill/>
              <a:miter lim="800000"/>
              <a:headEnd type="none" w="sm" len="sm"/>
              <a:tailEnd type="none" w="sm" len="sm"/>
            </a:ln>
          </p:spPr>
          <p:txBody>
            <a:bodyPr wrap="square" rtlCol="0">
              <a:spAutoFit/>
            </a:bodyPr>
            <a:lstStyle/>
            <a:p>
              <a:pPr algn="ctr"/>
              <a:r>
                <a:rPr lang="en-US" sz="1500" b="1" dirty="0" smtClean="0">
                  <a:solidFill>
                    <a:srgbClr val="0033CC"/>
                  </a:solidFill>
                  <a:latin typeface="Arial" charset="0"/>
                </a:rPr>
                <a:t>Archive Interface</a:t>
              </a:r>
              <a:endParaRPr lang="en-US" sz="1500" b="1" dirty="0">
                <a:solidFill>
                  <a:srgbClr val="0033CC"/>
                </a:solidFill>
                <a:latin typeface="Arial" charset="0"/>
              </a:endParaRPr>
            </a:p>
          </p:txBody>
        </p:sp>
      </p:grpSp>
      <p:sp>
        <p:nvSpPr>
          <p:cNvPr id="182" name="TextBox 181"/>
          <p:cNvSpPr txBox="1"/>
          <p:nvPr/>
        </p:nvSpPr>
        <p:spPr bwMode="auto">
          <a:xfrm>
            <a:off x="3893043" y="1701335"/>
            <a:ext cx="1317435" cy="2169825"/>
          </a:xfrm>
          <a:prstGeom prst="rect">
            <a:avLst/>
          </a:prstGeom>
          <a:noFill/>
          <a:ln w="12700">
            <a:noFill/>
            <a:miter lim="800000"/>
            <a:headEnd type="none" w="sm" len="sm"/>
            <a:tailEnd type="none" w="sm" len="sm"/>
          </a:ln>
        </p:spPr>
        <p:txBody>
          <a:bodyPr wrap="square" rtlCol="0">
            <a:spAutoFit/>
          </a:bodyPr>
          <a:lstStyle/>
          <a:p>
            <a:r>
              <a:rPr lang="en-US" sz="900" b="1" dirty="0" smtClean="0">
                <a:solidFill>
                  <a:srgbClr val="FF0000"/>
                </a:solidFill>
                <a:latin typeface="Arial" charset="0"/>
              </a:rPr>
              <a:t>Configured to use:</a:t>
            </a:r>
          </a:p>
          <a:p>
            <a:pPr marL="171450" indent="-171450">
              <a:buFont typeface="Arial" charset="0"/>
              <a:buChar char="•"/>
            </a:pPr>
            <a:r>
              <a:rPr lang="en-US" sz="900" b="1" dirty="0" smtClean="0">
                <a:solidFill>
                  <a:srgbClr val="FF0000"/>
                </a:solidFill>
                <a:latin typeface="Arial" charset="0"/>
              </a:rPr>
              <a:t>AIP, SIP, DIP Specifications</a:t>
            </a:r>
          </a:p>
          <a:p>
            <a:pPr marL="171450" indent="-171450">
              <a:buFont typeface="Arial" charset="0"/>
              <a:buChar char="•"/>
            </a:pPr>
            <a:r>
              <a:rPr lang="en-US" sz="900" b="1" dirty="0" smtClean="0">
                <a:solidFill>
                  <a:srgbClr val="FF0000"/>
                </a:solidFill>
                <a:latin typeface="Arial" charset="0"/>
              </a:rPr>
              <a:t>Science </a:t>
            </a:r>
            <a:r>
              <a:rPr lang="en-US" sz="900" b="1" dirty="0">
                <a:solidFill>
                  <a:srgbClr val="FF0000"/>
                </a:solidFill>
                <a:latin typeface="Arial" charset="0"/>
              </a:rPr>
              <a:t>and other Archive Domain</a:t>
            </a:r>
          </a:p>
          <a:p>
            <a:pPr marL="354330" lvl="1" indent="-171450">
              <a:buFont typeface="Arial" charset="0"/>
              <a:buChar char="•"/>
            </a:pPr>
            <a:r>
              <a:rPr lang="en-US" sz="900" b="1" dirty="0">
                <a:solidFill>
                  <a:srgbClr val="FF0000"/>
                </a:solidFill>
                <a:latin typeface="Arial" charset="0"/>
              </a:rPr>
              <a:t>Interface Specifications</a:t>
            </a:r>
          </a:p>
          <a:p>
            <a:pPr marL="354330" lvl="1" indent="-171450">
              <a:buFont typeface="Arial" charset="0"/>
              <a:buChar char="•"/>
            </a:pPr>
            <a:r>
              <a:rPr lang="en-US" sz="900" b="1" dirty="0">
                <a:solidFill>
                  <a:srgbClr val="FF0000"/>
                </a:solidFill>
                <a:latin typeface="Arial" charset="0"/>
              </a:rPr>
              <a:t>Data Specification</a:t>
            </a:r>
          </a:p>
          <a:p>
            <a:pPr marL="354330" lvl="1" indent="-171450">
              <a:buFont typeface="Arial" charset="0"/>
              <a:buChar char="•"/>
            </a:pPr>
            <a:r>
              <a:rPr lang="en-US" sz="900" b="1" dirty="0">
                <a:solidFill>
                  <a:srgbClr val="FF0000"/>
                </a:solidFill>
                <a:latin typeface="Arial" charset="0"/>
              </a:rPr>
              <a:t>Query specifications</a:t>
            </a:r>
          </a:p>
          <a:p>
            <a:pPr marL="354330" lvl="1" indent="-171450">
              <a:buFont typeface="Arial" charset="0"/>
              <a:buChar char="•"/>
            </a:pPr>
            <a:r>
              <a:rPr lang="en-US" sz="900" b="1" dirty="0">
                <a:solidFill>
                  <a:srgbClr val="FF0000"/>
                </a:solidFill>
                <a:latin typeface="Arial" charset="0"/>
              </a:rPr>
              <a:t>Product specification</a:t>
            </a:r>
          </a:p>
          <a:p>
            <a:pPr marL="171450" indent="-171450">
              <a:buFont typeface="Arial" charset="0"/>
              <a:buChar char="•"/>
            </a:pPr>
            <a:endParaRPr lang="en-US" sz="900" b="1" dirty="0">
              <a:solidFill>
                <a:srgbClr val="FF0000"/>
              </a:solidFill>
              <a:latin typeface="Arial" charset="0"/>
            </a:endParaRPr>
          </a:p>
        </p:txBody>
      </p:sp>
      <p:cxnSp>
        <p:nvCxnSpPr>
          <p:cNvPr id="57" name="Straight Arrow Connector 56"/>
          <p:cNvCxnSpPr/>
          <p:nvPr/>
        </p:nvCxnSpPr>
        <p:spPr bwMode="auto">
          <a:xfrm flipV="1">
            <a:off x="4987089" y="2031420"/>
            <a:ext cx="455250" cy="86279"/>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98" name="Straight Arrow Connector 197"/>
          <p:cNvCxnSpPr/>
          <p:nvPr/>
        </p:nvCxnSpPr>
        <p:spPr bwMode="auto">
          <a:xfrm flipH="1" flipV="1">
            <a:off x="3713323" y="2047094"/>
            <a:ext cx="285294" cy="77371"/>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99" name="Straight Arrow Connector 198"/>
          <p:cNvCxnSpPr/>
          <p:nvPr/>
        </p:nvCxnSpPr>
        <p:spPr bwMode="auto">
          <a:xfrm>
            <a:off x="4626789" y="3761599"/>
            <a:ext cx="34933" cy="1251338"/>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64" name="Slide Number Placeholder 63"/>
          <p:cNvSpPr>
            <a:spLocks noGrp="1"/>
          </p:cNvSpPr>
          <p:nvPr>
            <p:ph type="sldNum" sz="quarter" idx="10"/>
          </p:nvPr>
        </p:nvSpPr>
        <p:spPr/>
        <p:txBody>
          <a:bodyPr/>
          <a:lstStyle/>
          <a:p>
            <a:pPr>
              <a:defRPr/>
            </a:pPr>
            <a:fld id="{C6DE6701-7125-43E0-8268-7390181182C0}" type="slidenum">
              <a:rPr lang="en-US" smtClean="0"/>
              <a:pPr>
                <a:defRPr/>
              </a:pPr>
              <a:t>12</a:t>
            </a:fld>
            <a:endParaRPr lang="en-US"/>
          </a:p>
        </p:txBody>
      </p:sp>
    </p:spTree>
    <p:extLst>
      <p:ext uri="{BB962C8B-B14F-4D97-AF65-F5344CB8AC3E}">
        <p14:creationId xmlns:p14="http://schemas.microsoft.com/office/powerpoint/2010/main" val="1759434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640" y="907003"/>
            <a:ext cx="8229600" cy="5135563"/>
          </a:xfrm>
        </p:spPr>
        <p:txBody>
          <a:bodyPr/>
          <a:lstStyle/>
          <a:p>
            <a:r>
              <a:rPr lang="en-US" sz="1800" b="1" u="sng" dirty="0" smtClean="0">
                <a:solidFill>
                  <a:srgbClr val="FF0000"/>
                </a:solidFill>
              </a:rPr>
              <a:t>Information</a:t>
            </a:r>
            <a:r>
              <a:rPr lang="en-US" sz="1800" b="1" u="sng" dirty="0" smtClean="0"/>
              <a:t> </a:t>
            </a:r>
            <a:r>
              <a:rPr lang="en-US" sz="1800" b="1" u="sng" dirty="0" smtClean="0">
                <a:solidFill>
                  <a:srgbClr val="FF0000"/>
                </a:solidFill>
              </a:rPr>
              <a:t>view</a:t>
            </a:r>
            <a:endParaRPr lang="en-US" sz="1800" b="1" u="sng" dirty="0">
              <a:solidFill>
                <a:srgbClr val="FF0000"/>
              </a:solidFill>
            </a:endParaRPr>
          </a:p>
        </p:txBody>
      </p:sp>
      <p:sp>
        <p:nvSpPr>
          <p:cNvPr id="264" name="Freeform 263"/>
          <p:cNvSpPr/>
          <p:nvPr/>
        </p:nvSpPr>
        <p:spPr>
          <a:xfrm>
            <a:off x="392971" y="3440288"/>
            <a:ext cx="1530626" cy="1171576"/>
          </a:xfrm>
          <a:custGeom>
            <a:avLst/>
            <a:gdLst>
              <a:gd name="connsiteX0" fmla="*/ 0 w 1647825"/>
              <a:gd name="connsiteY0" fmla="*/ 409575 h 733425"/>
              <a:gd name="connsiteX1" fmla="*/ 9525 w 1647825"/>
              <a:gd name="connsiteY1" fmla="*/ 719138 h 733425"/>
              <a:gd name="connsiteX2" fmla="*/ 1647825 w 1647825"/>
              <a:gd name="connsiteY2" fmla="*/ 733425 h 733425"/>
              <a:gd name="connsiteX3" fmla="*/ 1643063 w 1647825"/>
              <a:gd name="connsiteY3" fmla="*/ 0 h 733425"/>
              <a:gd name="connsiteX4" fmla="*/ 1519238 w 1647825"/>
              <a:gd name="connsiteY4" fmla="*/ 9525 h 733425"/>
              <a:gd name="connsiteX5" fmla="*/ 1519238 w 1647825"/>
              <a:gd name="connsiteY5" fmla="*/ 414338 h 733425"/>
              <a:gd name="connsiteX6" fmla="*/ 0 w 1647825"/>
              <a:gd name="connsiteY6" fmla="*/ 409575 h 733425"/>
              <a:gd name="connsiteX0" fmla="*/ 0 w 1647825"/>
              <a:gd name="connsiteY0" fmla="*/ 809625 h 1133475"/>
              <a:gd name="connsiteX1" fmla="*/ 9525 w 1647825"/>
              <a:gd name="connsiteY1" fmla="*/ 1119188 h 1133475"/>
              <a:gd name="connsiteX2" fmla="*/ 1647825 w 1647825"/>
              <a:gd name="connsiteY2" fmla="*/ 1133475 h 1133475"/>
              <a:gd name="connsiteX3" fmla="*/ 1634428 w 1647825"/>
              <a:gd name="connsiteY3" fmla="*/ 0 h 1133475"/>
              <a:gd name="connsiteX4" fmla="*/ 1519238 w 1647825"/>
              <a:gd name="connsiteY4" fmla="*/ 409575 h 1133475"/>
              <a:gd name="connsiteX5" fmla="*/ 1519238 w 1647825"/>
              <a:gd name="connsiteY5" fmla="*/ 814388 h 1133475"/>
              <a:gd name="connsiteX6" fmla="*/ 0 w 1647825"/>
              <a:gd name="connsiteY6" fmla="*/ 809625 h 1133475"/>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40828 w 1647825"/>
              <a:gd name="connsiteY4" fmla="*/ 0 h 1138238"/>
              <a:gd name="connsiteX5" fmla="*/ 1519238 w 1647825"/>
              <a:gd name="connsiteY5" fmla="*/ 819151 h 1138238"/>
              <a:gd name="connsiteX6" fmla="*/ 0 w 1647825"/>
              <a:gd name="connsiteY6" fmla="*/ 814388 h 1138238"/>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19240 w 1647825"/>
              <a:gd name="connsiteY4" fmla="*/ 0 h 1138238"/>
              <a:gd name="connsiteX5" fmla="*/ 1519238 w 1647825"/>
              <a:gd name="connsiteY5" fmla="*/ 819151 h 1138238"/>
              <a:gd name="connsiteX6" fmla="*/ 0 w 1647825"/>
              <a:gd name="connsiteY6" fmla="*/ 814388 h 1138238"/>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19240 w 1647825"/>
              <a:gd name="connsiteY4" fmla="*/ 0 h 1138238"/>
              <a:gd name="connsiteX5" fmla="*/ 1527874 w 1647825"/>
              <a:gd name="connsiteY5" fmla="*/ 809626 h 1138238"/>
              <a:gd name="connsiteX6" fmla="*/ 0 w 1647825"/>
              <a:gd name="connsiteY6" fmla="*/ 814388 h 1138238"/>
              <a:gd name="connsiteX0" fmla="*/ 0 w 1650685"/>
              <a:gd name="connsiteY0" fmla="*/ 1262063 h 1585913"/>
              <a:gd name="connsiteX1" fmla="*/ 9525 w 1650685"/>
              <a:gd name="connsiteY1" fmla="*/ 1571626 h 1585913"/>
              <a:gd name="connsiteX2" fmla="*/ 1647825 w 1650685"/>
              <a:gd name="connsiteY2" fmla="*/ 1585913 h 1585913"/>
              <a:gd name="connsiteX3" fmla="*/ 1650406 w 1650685"/>
              <a:gd name="connsiteY3" fmla="*/ 0 h 1585913"/>
              <a:gd name="connsiteX4" fmla="*/ 1519240 w 1650685"/>
              <a:gd name="connsiteY4" fmla="*/ 447675 h 1585913"/>
              <a:gd name="connsiteX5" fmla="*/ 1527874 w 1650685"/>
              <a:gd name="connsiteY5" fmla="*/ 1257301 h 1585913"/>
              <a:gd name="connsiteX6" fmla="*/ 0 w 1650685"/>
              <a:gd name="connsiteY6" fmla="*/ 1262063 h 1585913"/>
              <a:gd name="connsiteX0" fmla="*/ 0 w 1650685"/>
              <a:gd name="connsiteY0" fmla="*/ 1262063 h 1585913"/>
              <a:gd name="connsiteX1" fmla="*/ 9525 w 1650685"/>
              <a:gd name="connsiteY1" fmla="*/ 1571626 h 1585913"/>
              <a:gd name="connsiteX2" fmla="*/ 1647825 w 1650685"/>
              <a:gd name="connsiteY2" fmla="*/ 1585913 h 1585913"/>
              <a:gd name="connsiteX3" fmla="*/ 1650406 w 1650685"/>
              <a:gd name="connsiteY3" fmla="*/ 0 h 1585913"/>
              <a:gd name="connsiteX4" fmla="*/ 1543208 w 1650685"/>
              <a:gd name="connsiteY4" fmla="*/ 47625 h 1585913"/>
              <a:gd name="connsiteX5" fmla="*/ 1527874 w 1650685"/>
              <a:gd name="connsiteY5" fmla="*/ 1257301 h 1585913"/>
              <a:gd name="connsiteX6" fmla="*/ 0 w 1650685"/>
              <a:gd name="connsiteY6" fmla="*/ 1262063 h 1585913"/>
              <a:gd name="connsiteX0" fmla="*/ 0 w 1647825"/>
              <a:gd name="connsiteY0" fmla="*/ 1219200 h 1543050"/>
              <a:gd name="connsiteX1" fmla="*/ 9525 w 1647825"/>
              <a:gd name="connsiteY1" fmla="*/ 1528763 h 1543050"/>
              <a:gd name="connsiteX2" fmla="*/ 1647825 w 1647825"/>
              <a:gd name="connsiteY2" fmla="*/ 1543050 h 1543050"/>
              <a:gd name="connsiteX3" fmla="*/ 1646412 w 1647825"/>
              <a:gd name="connsiteY3" fmla="*/ 0 h 1543050"/>
              <a:gd name="connsiteX4" fmla="*/ 1543208 w 1647825"/>
              <a:gd name="connsiteY4" fmla="*/ 4762 h 1543050"/>
              <a:gd name="connsiteX5" fmla="*/ 1527874 w 1647825"/>
              <a:gd name="connsiteY5" fmla="*/ 1214438 h 1543050"/>
              <a:gd name="connsiteX6" fmla="*/ 0 w 1647825"/>
              <a:gd name="connsiteY6" fmla="*/ 1219200 h 1543050"/>
              <a:gd name="connsiteX0" fmla="*/ 0 w 1647825"/>
              <a:gd name="connsiteY0" fmla="*/ 1219200 h 1543050"/>
              <a:gd name="connsiteX1" fmla="*/ 9525 w 1647825"/>
              <a:gd name="connsiteY1" fmla="*/ 1528763 h 1543050"/>
              <a:gd name="connsiteX2" fmla="*/ 1647825 w 1647825"/>
              <a:gd name="connsiteY2" fmla="*/ 1543050 h 1543050"/>
              <a:gd name="connsiteX3" fmla="*/ 1646412 w 1647825"/>
              <a:gd name="connsiteY3" fmla="*/ 0 h 1543050"/>
              <a:gd name="connsiteX4" fmla="*/ 1543208 w 1647825"/>
              <a:gd name="connsiteY4" fmla="*/ 4762 h 1543050"/>
              <a:gd name="connsiteX5" fmla="*/ 1547846 w 1647825"/>
              <a:gd name="connsiteY5" fmla="*/ 1219201 h 1543050"/>
              <a:gd name="connsiteX6" fmla="*/ 0 w 1647825"/>
              <a:gd name="connsiteY6" fmla="*/ 1219200 h 1543050"/>
              <a:gd name="connsiteX0" fmla="*/ 0 w 1711737"/>
              <a:gd name="connsiteY0" fmla="*/ 1219200 h 1543050"/>
              <a:gd name="connsiteX1" fmla="*/ 73437 w 1711737"/>
              <a:gd name="connsiteY1" fmla="*/ 1528763 h 1543050"/>
              <a:gd name="connsiteX2" fmla="*/ 1711737 w 1711737"/>
              <a:gd name="connsiteY2" fmla="*/ 1543050 h 1543050"/>
              <a:gd name="connsiteX3" fmla="*/ 1710324 w 1711737"/>
              <a:gd name="connsiteY3" fmla="*/ 0 h 1543050"/>
              <a:gd name="connsiteX4" fmla="*/ 1607120 w 1711737"/>
              <a:gd name="connsiteY4" fmla="*/ 4762 h 1543050"/>
              <a:gd name="connsiteX5" fmla="*/ 1611758 w 1711737"/>
              <a:gd name="connsiteY5" fmla="*/ 1219201 h 1543050"/>
              <a:gd name="connsiteX6" fmla="*/ 0 w 1711737"/>
              <a:gd name="connsiteY6" fmla="*/ 1219200 h 1543050"/>
              <a:gd name="connsiteX0" fmla="*/ 0 w 1711737"/>
              <a:gd name="connsiteY0" fmla="*/ 1219200 h 1543050"/>
              <a:gd name="connsiteX1" fmla="*/ 5531 w 1711737"/>
              <a:gd name="connsiteY1" fmla="*/ 1524000 h 1543050"/>
              <a:gd name="connsiteX2" fmla="*/ 1711737 w 1711737"/>
              <a:gd name="connsiteY2" fmla="*/ 1543050 h 1543050"/>
              <a:gd name="connsiteX3" fmla="*/ 1710324 w 1711737"/>
              <a:gd name="connsiteY3" fmla="*/ 0 h 1543050"/>
              <a:gd name="connsiteX4" fmla="*/ 1607120 w 1711737"/>
              <a:gd name="connsiteY4" fmla="*/ 4762 h 1543050"/>
              <a:gd name="connsiteX5" fmla="*/ 1611758 w 1711737"/>
              <a:gd name="connsiteY5" fmla="*/ 1219201 h 1543050"/>
              <a:gd name="connsiteX6" fmla="*/ 0 w 1711737"/>
              <a:gd name="connsiteY6" fmla="*/ 1219200 h 1543050"/>
              <a:gd name="connsiteX0" fmla="*/ 0 w 1711737"/>
              <a:gd name="connsiteY0" fmla="*/ 1238251 h 1562101"/>
              <a:gd name="connsiteX1" fmla="*/ 5531 w 1711737"/>
              <a:gd name="connsiteY1" fmla="*/ 1543051 h 1562101"/>
              <a:gd name="connsiteX2" fmla="*/ 1711737 w 1711737"/>
              <a:gd name="connsiteY2" fmla="*/ 1562101 h 1562101"/>
              <a:gd name="connsiteX3" fmla="*/ 1710324 w 1711737"/>
              <a:gd name="connsiteY3" fmla="*/ 19051 h 1562101"/>
              <a:gd name="connsiteX4" fmla="*/ 1611114 w 1711737"/>
              <a:gd name="connsiteY4" fmla="*/ 0 h 1562101"/>
              <a:gd name="connsiteX5" fmla="*/ 1611758 w 1711737"/>
              <a:gd name="connsiteY5" fmla="*/ 1238252 h 1562101"/>
              <a:gd name="connsiteX6" fmla="*/ 0 w 1711737"/>
              <a:gd name="connsiteY6" fmla="*/ 1238251 h 1562101"/>
              <a:gd name="connsiteX0" fmla="*/ 0 w 1711737"/>
              <a:gd name="connsiteY0" fmla="*/ 1238251 h 1562101"/>
              <a:gd name="connsiteX1" fmla="*/ 5531 w 1711737"/>
              <a:gd name="connsiteY1" fmla="*/ 1543051 h 1562101"/>
              <a:gd name="connsiteX2" fmla="*/ 1711737 w 1711737"/>
              <a:gd name="connsiteY2" fmla="*/ 1562101 h 1562101"/>
              <a:gd name="connsiteX3" fmla="*/ 1710324 w 1711737"/>
              <a:gd name="connsiteY3" fmla="*/ 1 h 1562101"/>
              <a:gd name="connsiteX4" fmla="*/ 1611114 w 1711737"/>
              <a:gd name="connsiteY4" fmla="*/ 0 h 1562101"/>
              <a:gd name="connsiteX5" fmla="*/ 1611758 w 1711737"/>
              <a:gd name="connsiteY5" fmla="*/ 1238252 h 1562101"/>
              <a:gd name="connsiteX6" fmla="*/ 0 w 1711737"/>
              <a:gd name="connsiteY6" fmla="*/ 1238251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1737" h="1562101">
                <a:moveTo>
                  <a:pt x="0" y="1238251"/>
                </a:moveTo>
                <a:lnTo>
                  <a:pt x="5531" y="1543051"/>
                </a:lnTo>
                <a:lnTo>
                  <a:pt x="1711737" y="1562101"/>
                </a:lnTo>
                <a:cubicBezTo>
                  <a:pt x="1710150" y="1317626"/>
                  <a:pt x="1711911" y="244476"/>
                  <a:pt x="1710324" y="1"/>
                </a:cubicBezTo>
                <a:lnTo>
                  <a:pt x="1611114" y="0"/>
                </a:lnTo>
                <a:cubicBezTo>
                  <a:pt x="1611113" y="273050"/>
                  <a:pt x="1611759" y="965202"/>
                  <a:pt x="1611758" y="1238252"/>
                </a:cubicBezTo>
                <a:lnTo>
                  <a:pt x="0" y="1238251"/>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5" name="Freeform 264"/>
          <p:cNvSpPr/>
          <p:nvPr/>
        </p:nvSpPr>
        <p:spPr>
          <a:xfrm>
            <a:off x="390978" y="3440210"/>
            <a:ext cx="1282304" cy="560784"/>
          </a:xfrm>
          <a:custGeom>
            <a:avLst/>
            <a:gdLst>
              <a:gd name="connsiteX0" fmla="*/ 0 w 1647825"/>
              <a:gd name="connsiteY0" fmla="*/ 409575 h 733425"/>
              <a:gd name="connsiteX1" fmla="*/ 9525 w 1647825"/>
              <a:gd name="connsiteY1" fmla="*/ 719138 h 733425"/>
              <a:gd name="connsiteX2" fmla="*/ 1647825 w 1647825"/>
              <a:gd name="connsiteY2" fmla="*/ 733425 h 733425"/>
              <a:gd name="connsiteX3" fmla="*/ 1643063 w 1647825"/>
              <a:gd name="connsiteY3" fmla="*/ 0 h 733425"/>
              <a:gd name="connsiteX4" fmla="*/ 1519238 w 1647825"/>
              <a:gd name="connsiteY4" fmla="*/ 9525 h 733425"/>
              <a:gd name="connsiteX5" fmla="*/ 1519238 w 1647825"/>
              <a:gd name="connsiteY5" fmla="*/ 414338 h 733425"/>
              <a:gd name="connsiteX6" fmla="*/ 0 w 1647825"/>
              <a:gd name="connsiteY6" fmla="*/ 409575 h 733425"/>
              <a:gd name="connsiteX0" fmla="*/ 0 w 1709738"/>
              <a:gd name="connsiteY0" fmla="*/ 409575 h 733425"/>
              <a:gd name="connsiteX1" fmla="*/ 71438 w 1709738"/>
              <a:gd name="connsiteY1" fmla="*/ 719138 h 733425"/>
              <a:gd name="connsiteX2" fmla="*/ 1709738 w 1709738"/>
              <a:gd name="connsiteY2" fmla="*/ 733425 h 733425"/>
              <a:gd name="connsiteX3" fmla="*/ 1704976 w 1709738"/>
              <a:gd name="connsiteY3" fmla="*/ 0 h 733425"/>
              <a:gd name="connsiteX4" fmla="*/ 1581151 w 1709738"/>
              <a:gd name="connsiteY4" fmla="*/ 9525 h 733425"/>
              <a:gd name="connsiteX5" fmla="*/ 1581151 w 1709738"/>
              <a:gd name="connsiteY5" fmla="*/ 414338 h 733425"/>
              <a:gd name="connsiteX6" fmla="*/ 0 w 1709738"/>
              <a:gd name="connsiteY6" fmla="*/ 409575 h 733425"/>
              <a:gd name="connsiteX0" fmla="*/ 0 w 1709738"/>
              <a:gd name="connsiteY0" fmla="*/ 409575 h 733425"/>
              <a:gd name="connsiteX1" fmla="*/ 4763 w 1709738"/>
              <a:gd name="connsiteY1" fmla="*/ 704850 h 733425"/>
              <a:gd name="connsiteX2" fmla="*/ 1709738 w 1709738"/>
              <a:gd name="connsiteY2" fmla="*/ 733425 h 733425"/>
              <a:gd name="connsiteX3" fmla="*/ 1704976 w 1709738"/>
              <a:gd name="connsiteY3" fmla="*/ 0 h 733425"/>
              <a:gd name="connsiteX4" fmla="*/ 1581151 w 1709738"/>
              <a:gd name="connsiteY4" fmla="*/ 9525 h 733425"/>
              <a:gd name="connsiteX5" fmla="*/ 1581151 w 1709738"/>
              <a:gd name="connsiteY5" fmla="*/ 414338 h 733425"/>
              <a:gd name="connsiteX6" fmla="*/ 0 w 1709738"/>
              <a:gd name="connsiteY6" fmla="*/ 409575 h 733425"/>
              <a:gd name="connsiteX0" fmla="*/ 0 w 1709738"/>
              <a:gd name="connsiteY0" fmla="*/ 414338 h 738188"/>
              <a:gd name="connsiteX1" fmla="*/ 4763 w 1709738"/>
              <a:gd name="connsiteY1" fmla="*/ 709613 h 738188"/>
              <a:gd name="connsiteX2" fmla="*/ 1709738 w 1709738"/>
              <a:gd name="connsiteY2" fmla="*/ 738188 h 738188"/>
              <a:gd name="connsiteX3" fmla="*/ 1704976 w 1709738"/>
              <a:gd name="connsiteY3" fmla="*/ 4763 h 738188"/>
              <a:gd name="connsiteX4" fmla="*/ 1576389 w 1709738"/>
              <a:gd name="connsiteY4" fmla="*/ 0 h 738188"/>
              <a:gd name="connsiteX5" fmla="*/ 1581151 w 1709738"/>
              <a:gd name="connsiteY5" fmla="*/ 419101 h 738188"/>
              <a:gd name="connsiteX6" fmla="*/ 0 w 1709738"/>
              <a:gd name="connsiteY6" fmla="*/ 414338 h 738188"/>
              <a:gd name="connsiteX0" fmla="*/ 0 w 1709738"/>
              <a:gd name="connsiteY0" fmla="*/ 423862 h 747712"/>
              <a:gd name="connsiteX1" fmla="*/ 4763 w 1709738"/>
              <a:gd name="connsiteY1" fmla="*/ 719137 h 747712"/>
              <a:gd name="connsiteX2" fmla="*/ 1709738 w 1709738"/>
              <a:gd name="connsiteY2" fmla="*/ 747712 h 747712"/>
              <a:gd name="connsiteX3" fmla="*/ 1704976 w 1709738"/>
              <a:gd name="connsiteY3" fmla="*/ 0 h 747712"/>
              <a:gd name="connsiteX4" fmla="*/ 1576389 w 1709738"/>
              <a:gd name="connsiteY4" fmla="*/ 9524 h 747712"/>
              <a:gd name="connsiteX5" fmla="*/ 1581151 w 1709738"/>
              <a:gd name="connsiteY5" fmla="*/ 428625 h 747712"/>
              <a:gd name="connsiteX6" fmla="*/ 0 w 1709738"/>
              <a:gd name="connsiteY6" fmla="*/ 42386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738" h="747712">
                <a:moveTo>
                  <a:pt x="0" y="423862"/>
                </a:moveTo>
                <a:cubicBezTo>
                  <a:pt x="1588" y="522287"/>
                  <a:pt x="3175" y="620712"/>
                  <a:pt x="4763" y="719137"/>
                </a:cubicBezTo>
                <a:lnTo>
                  <a:pt x="1709738" y="747712"/>
                </a:lnTo>
                <a:cubicBezTo>
                  <a:pt x="1708151" y="503237"/>
                  <a:pt x="1706563" y="244475"/>
                  <a:pt x="1704976" y="0"/>
                </a:cubicBezTo>
                <a:lnTo>
                  <a:pt x="1576389" y="9524"/>
                </a:lnTo>
                <a:cubicBezTo>
                  <a:pt x="1577976" y="149224"/>
                  <a:pt x="1579564" y="288925"/>
                  <a:pt x="1581151" y="428625"/>
                </a:cubicBezTo>
                <a:lnTo>
                  <a:pt x="0" y="423862"/>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6" name="Freeform 265"/>
          <p:cNvSpPr/>
          <p:nvPr/>
        </p:nvSpPr>
        <p:spPr>
          <a:xfrm>
            <a:off x="395285" y="3432965"/>
            <a:ext cx="1405277" cy="878681"/>
          </a:xfrm>
          <a:custGeom>
            <a:avLst/>
            <a:gdLst>
              <a:gd name="connsiteX0" fmla="*/ 0 w 1647825"/>
              <a:gd name="connsiteY0" fmla="*/ 409575 h 733425"/>
              <a:gd name="connsiteX1" fmla="*/ 9525 w 1647825"/>
              <a:gd name="connsiteY1" fmla="*/ 719138 h 733425"/>
              <a:gd name="connsiteX2" fmla="*/ 1647825 w 1647825"/>
              <a:gd name="connsiteY2" fmla="*/ 733425 h 733425"/>
              <a:gd name="connsiteX3" fmla="*/ 1643063 w 1647825"/>
              <a:gd name="connsiteY3" fmla="*/ 0 h 733425"/>
              <a:gd name="connsiteX4" fmla="*/ 1519238 w 1647825"/>
              <a:gd name="connsiteY4" fmla="*/ 9525 h 733425"/>
              <a:gd name="connsiteX5" fmla="*/ 1519238 w 1647825"/>
              <a:gd name="connsiteY5" fmla="*/ 414338 h 733425"/>
              <a:gd name="connsiteX6" fmla="*/ 0 w 1647825"/>
              <a:gd name="connsiteY6" fmla="*/ 409575 h 733425"/>
              <a:gd name="connsiteX0" fmla="*/ 0 w 1647825"/>
              <a:gd name="connsiteY0" fmla="*/ 809625 h 1133475"/>
              <a:gd name="connsiteX1" fmla="*/ 9525 w 1647825"/>
              <a:gd name="connsiteY1" fmla="*/ 1119188 h 1133475"/>
              <a:gd name="connsiteX2" fmla="*/ 1647825 w 1647825"/>
              <a:gd name="connsiteY2" fmla="*/ 1133475 h 1133475"/>
              <a:gd name="connsiteX3" fmla="*/ 1634428 w 1647825"/>
              <a:gd name="connsiteY3" fmla="*/ 0 h 1133475"/>
              <a:gd name="connsiteX4" fmla="*/ 1519238 w 1647825"/>
              <a:gd name="connsiteY4" fmla="*/ 409575 h 1133475"/>
              <a:gd name="connsiteX5" fmla="*/ 1519238 w 1647825"/>
              <a:gd name="connsiteY5" fmla="*/ 814388 h 1133475"/>
              <a:gd name="connsiteX6" fmla="*/ 0 w 1647825"/>
              <a:gd name="connsiteY6" fmla="*/ 809625 h 1133475"/>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40828 w 1647825"/>
              <a:gd name="connsiteY4" fmla="*/ 0 h 1138238"/>
              <a:gd name="connsiteX5" fmla="*/ 1519238 w 1647825"/>
              <a:gd name="connsiteY5" fmla="*/ 819151 h 1138238"/>
              <a:gd name="connsiteX6" fmla="*/ 0 w 1647825"/>
              <a:gd name="connsiteY6" fmla="*/ 814388 h 1138238"/>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19240 w 1647825"/>
              <a:gd name="connsiteY4" fmla="*/ 0 h 1138238"/>
              <a:gd name="connsiteX5" fmla="*/ 1519238 w 1647825"/>
              <a:gd name="connsiteY5" fmla="*/ 819151 h 1138238"/>
              <a:gd name="connsiteX6" fmla="*/ 0 w 1647825"/>
              <a:gd name="connsiteY6" fmla="*/ 814388 h 1138238"/>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19240 w 1647825"/>
              <a:gd name="connsiteY4" fmla="*/ 0 h 1138238"/>
              <a:gd name="connsiteX5" fmla="*/ 1527874 w 1647825"/>
              <a:gd name="connsiteY5" fmla="*/ 809626 h 1138238"/>
              <a:gd name="connsiteX6" fmla="*/ 0 w 1647825"/>
              <a:gd name="connsiteY6" fmla="*/ 814388 h 1138238"/>
              <a:gd name="connsiteX0" fmla="*/ 0 w 1695321"/>
              <a:gd name="connsiteY0" fmla="*/ 814388 h 1138238"/>
              <a:gd name="connsiteX1" fmla="*/ 57021 w 1695321"/>
              <a:gd name="connsiteY1" fmla="*/ 1123951 h 1138238"/>
              <a:gd name="connsiteX2" fmla="*/ 1695321 w 1695321"/>
              <a:gd name="connsiteY2" fmla="*/ 1138238 h 1138238"/>
              <a:gd name="connsiteX3" fmla="*/ 1681924 w 1695321"/>
              <a:gd name="connsiteY3" fmla="*/ 4763 h 1138238"/>
              <a:gd name="connsiteX4" fmla="*/ 1566736 w 1695321"/>
              <a:gd name="connsiteY4" fmla="*/ 0 h 1138238"/>
              <a:gd name="connsiteX5" fmla="*/ 1575370 w 1695321"/>
              <a:gd name="connsiteY5" fmla="*/ 809626 h 1138238"/>
              <a:gd name="connsiteX6" fmla="*/ 0 w 1695321"/>
              <a:gd name="connsiteY6" fmla="*/ 814388 h 1138238"/>
              <a:gd name="connsiteX0" fmla="*/ 3428 w 1698749"/>
              <a:gd name="connsiteY0" fmla="*/ 814388 h 1138238"/>
              <a:gd name="connsiteX1" fmla="*/ 0 w 1698749"/>
              <a:gd name="connsiteY1" fmla="*/ 1119188 h 1138238"/>
              <a:gd name="connsiteX2" fmla="*/ 1698749 w 1698749"/>
              <a:gd name="connsiteY2" fmla="*/ 1138238 h 1138238"/>
              <a:gd name="connsiteX3" fmla="*/ 1685352 w 1698749"/>
              <a:gd name="connsiteY3" fmla="*/ 4763 h 1138238"/>
              <a:gd name="connsiteX4" fmla="*/ 1570164 w 1698749"/>
              <a:gd name="connsiteY4" fmla="*/ 0 h 1138238"/>
              <a:gd name="connsiteX5" fmla="*/ 1578798 w 1698749"/>
              <a:gd name="connsiteY5" fmla="*/ 809626 h 1138238"/>
              <a:gd name="connsiteX6" fmla="*/ 3428 w 1698749"/>
              <a:gd name="connsiteY6" fmla="*/ 814388 h 1138238"/>
              <a:gd name="connsiteX0" fmla="*/ 3428 w 1698749"/>
              <a:gd name="connsiteY0" fmla="*/ 842963 h 1166813"/>
              <a:gd name="connsiteX1" fmla="*/ 0 w 1698749"/>
              <a:gd name="connsiteY1" fmla="*/ 1147763 h 1166813"/>
              <a:gd name="connsiteX2" fmla="*/ 1698749 w 1698749"/>
              <a:gd name="connsiteY2" fmla="*/ 1166813 h 1166813"/>
              <a:gd name="connsiteX3" fmla="*/ 1685352 w 1698749"/>
              <a:gd name="connsiteY3" fmla="*/ 33338 h 1166813"/>
              <a:gd name="connsiteX4" fmla="*/ 1565847 w 1698749"/>
              <a:gd name="connsiteY4" fmla="*/ 0 h 1166813"/>
              <a:gd name="connsiteX5" fmla="*/ 1578798 w 1698749"/>
              <a:gd name="connsiteY5" fmla="*/ 838201 h 1166813"/>
              <a:gd name="connsiteX6" fmla="*/ 3428 w 1698749"/>
              <a:gd name="connsiteY6" fmla="*/ 842963 h 1166813"/>
              <a:gd name="connsiteX0" fmla="*/ 3428 w 1698749"/>
              <a:gd name="connsiteY0" fmla="*/ 847725 h 1171575"/>
              <a:gd name="connsiteX1" fmla="*/ 0 w 1698749"/>
              <a:gd name="connsiteY1" fmla="*/ 1152525 h 1171575"/>
              <a:gd name="connsiteX2" fmla="*/ 1698749 w 1698749"/>
              <a:gd name="connsiteY2" fmla="*/ 1171575 h 1171575"/>
              <a:gd name="connsiteX3" fmla="*/ 1689670 w 1698749"/>
              <a:gd name="connsiteY3" fmla="*/ 0 h 1171575"/>
              <a:gd name="connsiteX4" fmla="*/ 1565847 w 1698749"/>
              <a:gd name="connsiteY4" fmla="*/ 4762 h 1171575"/>
              <a:gd name="connsiteX5" fmla="*/ 1578798 w 1698749"/>
              <a:gd name="connsiteY5" fmla="*/ 842963 h 1171575"/>
              <a:gd name="connsiteX6" fmla="*/ 3428 w 1698749"/>
              <a:gd name="connsiteY6" fmla="*/ 847725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749" h="1171575">
                <a:moveTo>
                  <a:pt x="3428" y="847725"/>
                </a:moveTo>
                <a:cubicBezTo>
                  <a:pt x="2285" y="949325"/>
                  <a:pt x="1143" y="1050925"/>
                  <a:pt x="0" y="1152525"/>
                </a:cubicBezTo>
                <a:lnTo>
                  <a:pt x="1698749" y="1171575"/>
                </a:lnTo>
                <a:cubicBezTo>
                  <a:pt x="1697162" y="927100"/>
                  <a:pt x="1691257" y="244475"/>
                  <a:pt x="1689670" y="0"/>
                </a:cubicBezTo>
                <a:lnTo>
                  <a:pt x="1565847" y="4762"/>
                </a:lnTo>
                <a:cubicBezTo>
                  <a:pt x="1565846" y="277812"/>
                  <a:pt x="1578799" y="569913"/>
                  <a:pt x="1578798" y="842963"/>
                </a:cubicBezTo>
                <a:lnTo>
                  <a:pt x="3428" y="8477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p:cNvSpPr>
            <a:spLocks noGrp="1"/>
          </p:cNvSpPr>
          <p:nvPr>
            <p:ph type="title"/>
          </p:nvPr>
        </p:nvSpPr>
        <p:spPr>
          <a:xfrm>
            <a:off x="466640" y="83214"/>
            <a:ext cx="8686801" cy="563562"/>
          </a:xfrm>
        </p:spPr>
        <p:txBody>
          <a:bodyPr>
            <a:normAutofit fontScale="90000"/>
          </a:bodyPr>
          <a:lstStyle/>
          <a:p>
            <a:r>
              <a:rPr lang="en-US" sz="2800">
                <a:solidFill>
                  <a:srgbClr val="FF0000"/>
                </a:solidFill>
              </a:rPr>
              <a:t>Alternative</a:t>
            </a:r>
            <a:r>
              <a:rPr lang="en-US" sz="2800"/>
              <a:t> </a:t>
            </a:r>
            <a:r>
              <a:rPr lang="en-US" smtClean="0"/>
              <a:t>Detailed </a:t>
            </a:r>
            <a:r>
              <a:rPr lang="en-US" dirty="0"/>
              <a:t>Draft Concept - </a:t>
            </a:r>
            <a:r>
              <a:rPr lang="en-US" sz="1800" dirty="0"/>
              <a:t>Standardized Archive </a:t>
            </a:r>
            <a:r>
              <a:rPr lang="en-US" sz="1800" i="1" dirty="0"/>
              <a:t>System</a:t>
            </a:r>
            <a:r>
              <a:rPr lang="en-US" sz="1800" dirty="0"/>
              <a:t> Architecture</a:t>
            </a:r>
          </a:p>
        </p:txBody>
      </p:sp>
      <p:grpSp>
        <p:nvGrpSpPr>
          <p:cNvPr id="73" name="Group 72"/>
          <p:cNvGrpSpPr/>
          <p:nvPr/>
        </p:nvGrpSpPr>
        <p:grpSpPr>
          <a:xfrm>
            <a:off x="390978" y="1880490"/>
            <a:ext cx="8332816" cy="332924"/>
            <a:chOff x="561483" y="5602297"/>
            <a:chExt cx="11114166" cy="443898"/>
          </a:xfrm>
        </p:grpSpPr>
        <p:sp>
          <p:nvSpPr>
            <p:cNvPr id="74" name="Rectangle 73"/>
            <p:cNvSpPr/>
            <p:nvPr/>
          </p:nvSpPr>
          <p:spPr bwMode="auto">
            <a:xfrm>
              <a:off x="561483" y="5602297"/>
              <a:ext cx="11114166" cy="413120"/>
            </a:xfrm>
            <a:prstGeom prst="rect">
              <a:avLst/>
            </a:prstGeom>
            <a:solidFill>
              <a:srgbClr val="92D050"/>
            </a:solidFill>
            <a:ln w="38100">
              <a:noFill/>
              <a:round/>
              <a:headEnd/>
              <a:tailEnd/>
            </a:ln>
          </p:spPr>
          <p:txBody>
            <a:bodyPr wrap="none" rtlCol="0" anchor="ctr"/>
            <a:lstStyle/>
            <a:p>
              <a:pPr algn="ctr"/>
              <a:endParaRPr lang="en-US" sz="1350"/>
            </a:p>
          </p:txBody>
        </p:sp>
        <p:sp>
          <p:nvSpPr>
            <p:cNvPr id="84" name="TextBox 83"/>
            <p:cNvSpPr txBox="1"/>
            <p:nvPr/>
          </p:nvSpPr>
          <p:spPr bwMode="auto">
            <a:xfrm>
              <a:off x="625649" y="5615308"/>
              <a:ext cx="11050000" cy="430887"/>
            </a:xfrm>
            <a:prstGeom prst="rect">
              <a:avLst/>
            </a:prstGeom>
            <a:noFill/>
            <a:ln w="12700">
              <a:noFill/>
              <a:miter lim="800000"/>
              <a:headEnd type="none" w="sm" len="sm"/>
              <a:tailEnd type="none" w="sm" len="sm"/>
            </a:ln>
          </p:spPr>
          <p:txBody>
            <a:bodyPr wrap="square" rtlCol="0">
              <a:spAutoFit/>
            </a:bodyPr>
            <a:lstStyle/>
            <a:p>
              <a:pPr algn="ctr"/>
              <a:r>
                <a:rPr lang="en-US" sz="1500" b="1" dirty="0">
                  <a:solidFill>
                    <a:srgbClr val="0033CC"/>
                  </a:solidFill>
                  <a:latin typeface="Arial" charset="0"/>
                </a:rPr>
                <a:t>Archive Information </a:t>
              </a:r>
              <a:r>
                <a:rPr lang="en-US" sz="1500" b="1" dirty="0" smtClean="0">
                  <a:solidFill>
                    <a:srgbClr val="0033CC"/>
                  </a:solidFill>
                  <a:latin typeface="Arial" charset="0"/>
                </a:rPr>
                <a:t>Specs</a:t>
              </a:r>
              <a:endParaRPr lang="en-US" sz="1500" b="1" dirty="0">
                <a:solidFill>
                  <a:srgbClr val="0033CC"/>
                </a:solidFill>
                <a:latin typeface="Arial" charset="0"/>
              </a:endParaRPr>
            </a:p>
          </p:txBody>
        </p:sp>
      </p:grpSp>
      <p:grpSp>
        <p:nvGrpSpPr>
          <p:cNvPr id="70" name="Group 69"/>
          <p:cNvGrpSpPr/>
          <p:nvPr/>
        </p:nvGrpSpPr>
        <p:grpSpPr>
          <a:xfrm>
            <a:off x="394956" y="2835538"/>
            <a:ext cx="2968490" cy="1788231"/>
            <a:chOff x="516156" y="2648653"/>
            <a:chExt cx="3957986" cy="2384308"/>
          </a:xfrm>
        </p:grpSpPr>
        <p:sp>
          <p:nvSpPr>
            <p:cNvPr id="135" name="TextBox 134"/>
            <p:cNvSpPr txBox="1"/>
            <p:nvPr/>
          </p:nvSpPr>
          <p:spPr bwMode="auto">
            <a:xfrm>
              <a:off x="2746201" y="3361938"/>
              <a:ext cx="1727941" cy="379863"/>
            </a:xfrm>
            <a:prstGeom prst="rect">
              <a:avLst/>
            </a:prstGeom>
            <a:solidFill>
              <a:srgbClr val="92D050"/>
            </a:solidFill>
            <a:ln w="12700">
              <a:noFill/>
              <a:miter lim="800000"/>
              <a:headEnd type="none" w="sm" len="sm"/>
              <a:tailEnd type="none" w="sm" len="sm"/>
            </a:ln>
          </p:spPr>
          <p:txBody>
            <a:bodyPr wrap="square" rtlCol="0" anchor="b">
              <a:noAutofit/>
            </a:bodyPr>
            <a:lstStyle>
              <a:defPPr>
                <a:defRPr lang="en-US"/>
              </a:defPPr>
              <a:lvl1pPr algn="ctr">
                <a:defRPr sz="1200" b="1">
                  <a:solidFill>
                    <a:srgbClr val="0033CC"/>
                  </a:solidFill>
                  <a:latin typeface="Arial" charset="0"/>
                </a:defRPr>
              </a:lvl1pPr>
            </a:lstStyle>
            <a:p>
              <a:endParaRPr lang="en-US" sz="900" dirty="0"/>
            </a:p>
          </p:txBody>
        </p:sp>
        <p:grpSp>
          <p:nvGrpSpPr>
            <p:cNvPr id="4" name="Group 3"/>
            <p:cNvGrpSpPr/>
            <p:nvPr/>
          </p:nvGrpSpPr>
          <p:grpSpPr>
            <a:xfrm>
              <a:off x="516156" y="3461657"/>
              <a:ext cx="1602655" cy="1554131"/>
              <a:chOff x="1780384" y="5108150"/>
              <a:chExt cx="4853756" cy="1066839"/>
            </a:xfrm>
          </p:grpSpPr>
          <p:sp>
            <p:nvSpPr>
              <p:cNvPr id="68" name="Rectangle 67"/>
              <p:cNvSpPr/>
              <p:nvPr/>
            </p:nvSpPr>
            <p:spPr>
              <a:xfrm>
                <a:off x="1780384" y="5955914"/>
                <a:ext cx="2845211"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Bit layer</a:t>
                </a:r>
              </a:p>
            </p:txBody>
          </p:sp>
          <p:sp>
            <p:nvSpPr>
              <p:cNvPr id="141" name="Rectangle 140"/>
              <p:cNvSpPr/>
              <p:nvPr/>
            </p:nvSpPr>
            <p:spPr>
              <a:xfrm>
                <a:off x="1780384" y="5648679"/>
                <a:ext cx="4853756"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Structure layer</a:t>
                </a:r>
              </a:p>
            </p:txBody>
          </p:sp>
          <p:sp>
            <p:nvSpPr>
              <p:cNvPr id="142" name="Rectangle 141"/>
              <p:cNvSpPr/>
              <p:nvPr/>
            </p:nvSpPr>
            <p:spPr>
              <a:xfrm>
                <a:off x="1780384" y="5388981"/>
                <a:ext cx="4525871" cy="222345"/>
              </a:xfrm>
              <a:custGeom>
                <a:avLst/>
                <a:gdLst>
                  <a:gd name="connsiteX0" fmla="*/ 0 w 1960043"/>
                  <a:gd name="connsiteY0" fmla="*/ 0 h 319140"/>
                  <a:gd name="connsiteX1" fmla="*/ 1960043 w 1960043"/>
                  <a:gd name="connsiteY1" fmla="*/ 0 h 319140"/>
                  <a:gd name="connsiteX2" fmla="*/ 1960043 w 1960043"/>
                  <a:gd name="connsiteY2" fmla="*/ 319140 h 319140"/>
                  <a:gd name="connsiteX3" fmla="*/ 0 w 1960043"/>
                  <a:gd name="connsiteY3" fmla="*/ 319140 h 319140"/>
                  <a:gd name="connsiteX4" fmla="*/ 0 w 1960043"/>
                  <a:gd name="connsiteY4" fmla="*/ 0 h 319140"/>
                  <a:gd name="connsiteX0" fmla="*/ 0 w 2036243"/>
                  <a:gd name="connsiteY0" fmla="*/ 0 h 319140"/>
                  <a:gd name="connsiteX1" fmla="*/ 2036243 w 2036243"/>
                  <a:gd name="connsiteY1" fmla="*/ 0 h 319140"/>
                  <a:gd name="connsiteX2" fmla="*/ 2036243 w 2036243"/>
                  <a:gd name="connsiteY2" fmla="*/ 319140 h 319140"/>
                  <a:gd name="connsiteX3" fmla="*/ 76200 w 2036243"/>
                  <a:gd name="connsiteY3" fmla="*/ 319140 h 319140"/>
                  <a:gd name="connsiteX4" fmla="*/ 0 w 2036243"/>
                  <a:gd name="connsiteY4" fmla="*/ 0 h 319140"/>
                  <a:gd name="connsiteX0" fmla="*/ 0 w 2036243"/>
                  <a:gd name="connsiteY0" fmla="*/ 0 h 323903"/>
                  <a:gd name="connsiteX1" fmla="*/ 2036243 w 2036243"/>
                  <a:gd name="connsiteY1" fmla="*/ 0 h 323903"/>
                  <a:gd name="connsiteX2" fmla="*/ 2036243 w 2036243"/>
                  <a:gd name="connsiteY2" fmla="*/ 319140 h 323903"/>
                  <a:gd name="connsiteX3" fmla="*/ 9525 w 2036243"/>
                  <a:gd name="connsiteY3" fmla="*/ 323903 h 323903"/>
                  <a:gd name="connsiteX4" fmla="*/ 0 w 2036243"/>
                  <a:gd name="connsiteY4" fmla="*/ 0 h 323903"/>
                  <a:gd name="connsiteX0" fmla="*/ 0 w 2026718"/>
                  <a:gd name="connsiteY0" fmla="*/ 4763 h 323903"/>
                  <a:gd name="connsiteX1" fmla="*/ 2026718 w 2026718"/>
                  <a:gd name="connsiteY1" fmla="*/ 0 h 323903"/>
                  <a:gd name="connsiteX2" fmla="*/ 2026718 w 2026718"/>
                  <a:gd name="connsiteY2" fmla="*/ 319140 h 323903"/>
                  <a:gd name="connsiteX3" fmla="*/ 0 w 2026718"/>
                  <a:gd name="connsiteY3" fmla="*/ 323903 h 323903"/>
                  <a:gd name="connsiteX4" fmla="*/ 0 w 2026718"/>
                  <a:gd name="connsiteY4" fmla="*/ 4763 h 323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718" h="323903">
                    <a:moveTo>
                      <a:pt x="0" y="4763"/>
                    </a:moveTo>
                    <a:lnTo>
                      <a:pt x="2026718" y="0"/>
                    </a:lnTo>
                    <a:lnTo>
                      <a:pt x="2026718" y="319140"/>
                    </a:lnTo>
                    <a:lnTo>
                      <a:pt x="0" y="323903"/>
                    </a:lnTo>
                    <a:lnTo>
                      <a:pt x="0" y="4763"/>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Semantic layer</a:t>
                </a:r>
              </a:p>
            </p:txBody>
          </p:sp>
          <p:sp>
            <p:nvSpPr>
              <p:cNvPr id="143" name="Rectangle 142"/>
              <p:cNvSpPr/>
              <p:nvPr/>
            </p:nvSpPr>
            <p:spPr>
              <a:xfrm>
                <a:off x="1806026" y="5108150"/>
                <a:ext cx="4629294" cy="2190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GB" sz="900" dirty="0"/>
                  <a:t>Object layer</a:t>
                </a:r>
              </a:p>
            </p:txBody>
          </p:sp>
        </p:grpSp>
        <p:sp>
          <p:nvSpPr>
            <p:cNvPr id="150" name="TextBox 149"/>
            <p:cNvSpPr txBox="1"/>
            <p:nvPr/>
          </p:nvSpPr>
          <p:spPr bwMode="auto">
            <a:xfrm>
              <a:off x="520188" y="2654348"/>
              <a:ext cx="2040230" cy="824211"/>
            </a:xfrm>
            <a:prstGeom prst="rect">
              <a:avLst/>
            </a:prstGeom>
            <a:solidFill>
              <a:srgbClr val="92D050"/>
            </a:solidFill>
            <a:ln w="12700">
              <a:noFill/>
              <a:miter lim="800000"/>
              <a:headEnd type="none" w="sm" len="sm"/>
              <a:tailEnd type="none" w="sm" len="sm"/>
            </a:ln>
          </p:spPr>
          <p:txBody>
            <a:bodyPr wrap="square" rtlCol="0" anchor="b">
              <a:noAutofit/>
            </a:bodyPr>
            <a:lstStyle/>
            <a:p>
              <a:pPr algn="ctr"/>
              <a:endParaRPr lang="en-US" sz="900" b="1" dirty="0">
                <a:solidFill>
                  <a:srgbClr val="0033CC"/>
                </a:solidFill>
                <a:latin typeface="Arial" charset="0"/>
              </a:endParaRPr>
            </a:p>
          </p:txBody>
        </p:sp>
        <p:sp>
          <p:nvSpPr>
            <p:cNvPr id="155" name="TextBox 154"/>
            <p:cNvSpPr txBox="1"/>
            <p:nvPr/>
          </p:nvSpPr>
          <p:spPr bwMode="auto">
            <a:xfrm>
              <a:off x="2746202" y="2648653"/>
              <a:ext cx="1727940" cy="669341"/>
            </a:xfrm>
            <a:prstGeom prst="rect">
              <a:avLst/>
            </a:prstGeom>
            <a:solidFill>
              <a:srgbClr val="92D050"/>
            </a:solidFill>
            <a:ln w="12700">
              <a:noFill/>
              <a:miter lim="800000"/>
              <a:headEnd type="none" w="sm" len="sm"/>
              <a:tailEnd type="none" w="sm" len="sm"/>
            </a:ln>
          </p:spPr>
          <p:txBody>
            <a:bodyPr wrap="square" rtlCol="0">
              <a:noAutofit/>
            </a:bodyPr>
            <a:lstStyle>
              <a:defPPr>
                <a:defRPr lang="en-US"/>
              </a:defPPr>
              <a:lvl1pPr algn="ctr">
                <a:defRPr sz="1200" b="1">
                  <a:solidFill>
                    <a:srgbClr val="0033CC"/>
                  </a:solidFill>
                  <a:latin typeface="Arial" charset="0"/>
                </a:defRPr>
              </a:lvl1pPr>
            </a:lstStyle>
            <a:p>
              <a:endParaRPr lang="en-US" sz="900" dirty="0"/>
            </a:p>
          </p:txBody>
        </p:sp>
        <p:sp>
          <p:nvSpPr>
            <p:cNvPr id="156" name="TextBox 155"/>
            <p:cNvSpPr txBox="1"/>
            <p:nvPr/>
          </p:nvSpPr>
          <p:spPr bwMode="auto">
            <a:xfrm>
              <a:off x="2749996" y="3705928"/>
              <a:ext cx="257369" cy="1325264"/>
            </a:xfrm>
            <a:prstGeom prst="rect">
              <a:avLst/>
            </a:prstGeom>
            <a:solidFill>
              <a:srgbClr val="92D050"/>
            </a:solidFill>
            <a:ln w="12700">
              <a:noFill/>
              <a:miter lim="800000"/>
              <a:headEnd type="none" w="sm" len="sm"/>
              <a:tailEnd type="none" w="sm" len="sm"/>
            </a:ln>
          </p:spPr>
          <p:txBody>
            <a:bodyPr vert="vert270" wrap="square" lIns="27000" tIns="27000" rIns="27000" bIns="27000" rtlCol="0">
              <a:spAutoFit/>
            </a:bodyPr>
            <a:lstStyle/>
            <a:p>
              <a:pPr algn="ctr"/>
              <a:r>
                <a:rPr lang="en-US" sz="900" b="1" dirty="0">
                  <a:solidFill>
                    <a:srgbClr val="0033CC"/>
                  </a:solidFill>
                  <a:latin typeface="Arial" charset="0"/>
                </a:rPr>
                <a:t>Provenance Info</a:t>
              </a:r>
            </a:p>
          </p:txBody>
        </p:sp>
        <p:sp>
          <p:nvSpPr>
            <p:cNvPr id="157" name="TextBox 156"/>
            <p:cNvSpPr txBox="1"/>
            <p:nvPr/>
          </p:nvSpPr>
          <p:spPr bwMode="auto">
            <a:xfrm>
              <a:off x="3061236" y="3596062"/>
              <a:ext cx="257369" cy="1436899"/>
            </a:xfrm>
            <a:prstGeom prst="rect">
              <a:avLst/>
            </a:prstGeom>
            <a:solidFill>
              <a:srgbClr val="92D050"/>
            </a:solidFill>
            <a:ln w="12700">
              <a:noFill/>
              <a:miter lim="800000"/>
              <a:headEnd type="none" w="sm" len="sm"/>
              <a:tailEnd type="none" w="sm" len="sm"/>
            </a:ln>
          </p:spPr>
          <p:txBody>
            <a:bodyPr vert="vert270" wrap="square" lIns="27000" tIns="27000" rIns="27000" bIns="27000" rtlCol="0">
              <a:spAutoFit/>
            </a:bodyPr>
            <a:lstStyle/>
            <a:p>
              <a:pPr algn="ctr"/>
              <a:r>
                <a:rPr lang="en-US" sz="900" b="1" dirty="0">
                  <a:solidFill>
                    <a:srgbClr val="0033CC"/>
                  </a:solidFill>
                  <a:latin typeface="Arial" charset="0"/>
                </a:rPr>
                <a:t>Context Info</a:t>
              </a:r>
            </a:p>
          </p:txBody>
        </p:sp>
        <p:sp>
          <p:nvSpPr>
            <p:cNvPr id="158" name="TextBox 157"/>
            <p:cNvSpPr txBox="1"/>
            <p:nvPr/>
          </p:nvSpPr>
          <p:spPr bwMode="auto">
            <a:xfrm>
              <a:off x="3382545" y="3587397"/>
              <a:ext cx="257369" cy="1436899"/>
            </a:xfrm>
            <a:prstGeom prst="rect">
              <a:avLst/>
            </a:prstGeom>
            <a:solidFill>
              <a:srgbClr val="92D050"/>
            </a:solidFill>
            <a:ln w="12700">
              <a:noFill/>
              <a:miter lim="800000"/>
              <a:headEnd type="none" w="sm" len="sm"/>
              <a:tailEnd type="none" w="sm" len="sm"/>
            </a:ln>
          </p:spPr>
          <p:txBody>
            <a:bodyPr vert="vert270" wrap="square" lIns="27000" tIns="27000" rIns="27000" bIns="27000" rtlCol="0">
              <a:spAutoFit/>
            </a:bodyPr>
            <a:lstStyle/>
            <a:p>
              <a:pPr algn="ctr"/>
              <a:r>
                <a:rPr lang="en-US" sz="900" b="1" dirty="0">
                  <a:solidFill>
                    <a:srgbClr val="0033CC"/>
                  </a:solidFill>
                  <a:latin typeface="Arial" charset="0"/>
                </a:rPr>
                <a:t>Reference Info</a:t>
              </a:r>
            </a:p>
          </p:txBody>
        </p:sp>
        <p:sp>
          <p:nvSpPr>
            <p:cNvPr id="159" name="TextBox 158"/>
            <p:cNvSpPr txBox="1"/>
            <p:nvPr/>
          </p:nvSpPr>
          <p:spPr bwMode="auto">
            <a:xfrm>
              <a:off x="3703787" y="3596062"/>
              <a:ext cx="257369" cy="1436899"/>
            </a:xfrm>
            <a:prstGeom prst="rect">
              <a:avLst/>
            </a:prstGeom>
            <a:solidFill>
              <a:srgbClr val="92D050"/>
            </a:solidFill>
            <a:ln w="12700">
              <a:noFill/>
              <a:miter lim="800000"/>
              <a:headEnd type="none" w="sm" len="sm"/>
              <a:tailEnd type="none" w="sm" len="sm"/>
            </a:ln>
          </p:spPr>
          <p:txBody>
            <a:bodyPr vert="vert270" wrap="square" lIns="27000" tIns="27000" rIns="27000" bIns="27000" rtlCol="0">
              <a:spAutoFit/>
            </a:bodyPr>
            <a:lstStyle/>
            <a:p>
              <a:pPr algn="ctr"/>
              <a:r>
                <a:rPr lang="en-US" sz="900" b="1" dirty="0">
                  <a:solidFill>
                    <a:srgbClr val="0033CC"/>
                  </a:solidFill>
                  <a:latin typeface="Arial" charset="0"/>
                </a:rPr>
                <a:t>Fixity Info</a:t>
              </a:r>
            </a:p>
          </p:txBody>
        </p:sp>
        <p:sp>
          <p:nvSpPr>
            <p:cNvPr id="160" name="TextBox 159"/>
            <p:cNvSpPr txBox="1"/>
            <p:nvPr/>
          </p:nvSpPr>
          <p:spPr bwMode="auto">
            <a:xfrm>
              <a:off x="4032107" y="3587328"/>
              <a:ext cx="442035" cy="1436899"/>
            </a:xfrm>
            <a:prstGeom prst="rect">
              <a:avLst/>
            </a:prstGeom>
            <a:solidFill>
              <a:srgbClr val="92D050"/>
            </a:solidFill>
            <a:ln w="12700">
              <a:noFill/>
              <a:miter lim="800000"/>
              <a:headEnd type="none" w="sm" len="sm"/>
              <a:tailEnd type="none" w="sm" len="sm"/>
            </a:ln>
          </p:spPr>
          <p:txBody>
            <a:bodyPr vert="vert270" wrap="square" lIns="27000" tIns="27000" rIns="27000" bIns="27000" rtlCol="0">
              <a:spAutoFit/>
            </a:bodyPr>
            <a:lstStyle/>
            <a:p>
              <a:pPr algn="ctr"/>
              <a:r>
                <a:rPr lang="en-US" sz="900" b="1" dirty="0">
                  <a:solidFill>
                    <a:srgbClr val="0033CC"/>
                  </a:solidFill>
                  <a:latin typeface="Arial" charset="0"/>
                </a:rPr>
                <a:t>Access Rights Info</a:t>
              </a:r>
            </a:p>
          </p:txBody>
        </p:sp>
      </p:grpSp>
      <p:sp>
        <p:nvSpPr>
          <p:cNvPr id="352" name="TextBox 351"/>
          <p:cNvSpPr txBox="1"/>
          <p:nvPr/>
        </p:nvSpPr>
        <p:spPr bwMode="auto">
          <a:xfrm>
            <a:off x="3947448" y="3526160"/>
            <a:ext cx="1228221" cy="461665"/>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AIP, SIP, DIP</a:t>
            </a:r>
          </a:p>
          <a:p>
            <a:pPr algn="ctr"/>
            <a:r>
              <a:rPr lang="en-US" sz="1200" b="1" dirty="0" smtClean="0">
                <a:solidFill>
                  <a:srgbClr val="FF0000"/>
                </a:solidFill>
                <a:latin typeface="Arial" charset="0"/>
              </a:rPr>
              <a:t>Specifications</a:t>
            </a:r>
            <a:endParaRPr lang="en-US" sz="1200" b="1" dirty="0">
              <a:solidFill>
                <a:srgbClr val="FF0000"/>
              </a:solidFill>
              <a:latin typeface="Arial" charset="0"/>
            </a:endParaRPr>
          </a:p>
        </p:txBody>
      </p:sp>
      <p:sp>
        <p:nvSpPr>
          <p:cNvPr id="151" name="TextBox 150"/>
          <p:cNvSpPr txBox="1"/>
          <p:nvPr/>
        </p:nvSpPr>
        <p:spPr bwMode="auto">
          <a:xfrm rot="16200000">
            <a:off x="622471" y="2579542"/>
            <a:ext cx="656013" cy="1061829"/>
          </a:xfrm>
          <a:prstGeom prst="rect">
            <a:avLst/>
          </a:prstGeom>
          <a:noFill/>
          <a:ln w="12700">
            <a:noFill/>
            <a:miter lim="800000"/>
            <a:headEnd type="none" w="sm" len="sm"/>
            <a:tailEnd type="none" w="sm" len="sm"/>
          </a:ln>
        </p:spPr>
        <p:txBody>
          <a:bodyPr wrap="none" rtlCol="0">
            <a:spAutoFit/>
          </a:bodyPr>
          <a:lstStyle/>
          <a:p>
            <a:pPr algn="r"/>
            <a:r>
              <a:rPr lang="en-US" sz="525" b="1" dirty="0">
                <a:solidFill>
                  <a:srgbClr val="0033CC"/>
                </a:solidFill>
                <a:latin typeface="Arial" charset="0"/>
              </a:rPr>
              <a:t>Archive </a:t>
            </a:r>
          </a:p>
          <a:p>
            <a:pPr algn="r"/>
            <a:r>
              <a:rPr lang="en-US" sz="525" b="1" dirty="0">
                <a:solidFill>
                  <a:srgbClr val="0033CC"/>
                </a:solidFill>
                <a:latin typeface="Arial" charset="0"/>
              </a:rPr>
              <a:t>Common Calls</a:t>
            </a:r>
          </a:p>
          <a:p>
            <a:pPr algn="r"/>
            <a:endParaRPr lang="en-US" sz="525" b="1" dirty="0">
              <a:solidFill>
                <a:srgbClr val="0033CC"/>
              </a:solidFill>
              <a:latin typeface="Arial" charset="0"/>
            </a:endParaRPr>
          </a:p>
          <a:p>
            <a:pPr algn="r"/>
            <a:r>
              <a:rPr lang="en-US" sz="525" b="1" dirty="0">
                <a:solidFill>
                  <a:srgbClr val="0033CC"/>
                </a:solidFill>
                <a:latin typeface="Arial" charset="0"/>
              </a:rPr>
              <a:t>Doc/PDF</a:t>
            </a:r>
          </a:p>
          <a:p>
            <a:pPr algn="r"/>
            <a:endParaRPr lang="en-US" sz="525" b="1" dirty="0">
              <a:solidFill>
                <a:srgbClr val="0033CC"/>
              </a:solidFill>
              <a:latin typeface="Arial" charset="0"/>
            </a:endParaRPr>
          </a:p>
          <a:p>
            <a:pPr algn="r"/>
            <a:r>
              <a:rPr lang="en-US" sz="525" b="1" dirty="0">
                <a:solidFill>
                  <a:srgbClr val="0033CC"/>
                </a:solidFill>
                <a:latin typeface="Arial" charset="0"/>
              </a:rPr>
              <a:t>Web/HTML</a:t>
            </a:r>
          </a:p>
          <a:p>
            <a:pPr algn="r"/>
            <a:endParaRPr lang="en-US" sz="525" b="1" dirty="0">
              <a:solidFill>
                <a:srgbClr val="0033CC"/>
              </a:solidFill>
              <a:latin typeface="Arial" charset="0"/>
            </a:endParaRPr>
          </a:p>
          <a:p>
            <a:pPr algn="r"/>
            <a:r>
              <a:rPr lang="en-US" sz="525" b="1" dirty="0">
                <a:solidFill>
                  <a:srgbClr val="0033CC"/>
                </a:solidFill>
                <a:latin typeface="Arial" charset="0"/>
              </a:rPr>
              <a:t>Enterprise</a:t>
            </a:r>
          </a:p>
          <a:p>
            <a:pPr algn="r"/>
            <a:endParaRPr lang="en-US" sz="525" b="1" dirty="0">
              <a:solidFill>
                <a:srgbClr val="0033CC"/>
              </a:solidFill>
              <a:latin typeface="Arial" charset="0"/>
            </a:endParaRPr>
          </a:p>
          <a:p>
            <a:pPr algn="r"/>
            <a:r>
              <a:rPr lang="en-US" sz="525" b="1" dirty="0">
                <a:solidFill>
                  <a:srgbClr val="0033CC"/>
                </a:solidFill>
                <a:latin typeface="Arial" charset="0"/>
              </a:rPr>
              <a:t>Science</a:t>
            </a:r>
          </a:p>
          <a:p>
            <a:pPr algn="r"/>
            <a:endParaRPr lang="en-US" sz="525" b="1" dirty="0">
              <a:solidFill>
                <a:srgbClr val="0033CC"/>
              </a:solidFill>
              <a:latin typeface="Arial" charset="0"/>
            </a:endParaRPr>
          </a:p>
          <a:p>
            <a:pPr algn="r"/>
            <a:r>
              <a:rPr lang="en-US" sz="525" b="1" dirty="0">
                <a:solidFill>
                  <a:srgbClr val="0033CC"/>
                </a:solidFill>
                <a:latin typeface="Arial" charset="0"/>
              </a:rPr>
              <a:t>Other</a:t>
            </a:r>
          </a:p>
        </p:txBody>
      </p:sp>
      <p:sp>
        <p:nvSpPr>
          <p:cNvPr id="152" name="TextBox 151"/>
          <p:cNvSpPr txBox="1"/>
          <p:nvPr/>
        </p:nvSpPr>
        <p:spPr bwMode="auto">
          <a:xfrm rot="16200000">
            <a:off x="2358217" y="2551847"/>
            <a:ext cx="656013" cy="1061829"/>
          </a:xfrm>
          <a:prstGeom prst="rect">
            <a:avLst/>
          </a:prstGeom>
          <a:noFill/>
          <a:ln w="12700">
            <a:noFill/>
            <a:miter lim="800000"/>
            <a:headEnd type="none" w="sm" len="sm"/>
            <a:tailEnd type="none" w="sm" len="sm"/>
          </a:ln>
        </p:spPr>
        <p:txBody>
          <a:bodyPr wrap="none" rtlCol="0">
            <a:spAutoFit/>
          </a:bodyPr>
          <a:lstStyle/>
          <a:p>
            <a:pPr algn="r"/>
            <a:r>
              <a:rPr lang="en-US" sz="525" b="1" dirty="0">
                <a:solidFill>
                  <a:srgbClr val="0033CC"/>
                </a:solidFill>
                <a:latin typeface="Arial" charset="0"/>
              </a:rPr>
              <a:t>Archive </a:t>
            </a:r>
          </a:p>
          <a:p>
            <a:pPr algn="r"/>
            <a:r>
              <a:rPr lang="en-US" sz="525" b="1" dirty="0">
                <a:solidFill>
                  <a:srgbClr val="0033CC"/>
                </a:solidFill>
                <a:latin typeface="Arial" charset="0"/>
              </a:rPr>
              <a:t>Common Calls</a:t>
            </a:r>
          </a:p>
          <a:p>
            <a:pPr algn="r"/>
            <a:endParaRPr lang="en-US" sz="525" b="1" dirty="0">
              <a:solidFill>
                <a:srgbClr val="0033CC"/>
              </a:solidFill>
              <a:latin typeface="Arial" charset="0"/>
            </a:endParaRPr>
          </a:p>
          <a:p>
            <a:pPr algn="r"/>
            <a:r>
              <a:rPr lang="en-US" sz="525" b="1" dirty="0">
                <a:solidFill>
                  <a:srgbClr val="0033CC"/>
                </a:solidFill>
                <a:latin typeface="Arial" charset="0"/>
              </a:rPr>
              <a:t>Doc/PDF</a:t>
            </a:r>
          </a:p>
          <a:p>
            <a:pPr algn="r"/>
            <a:endParaRPr lang="en-US" sz="525" b="1" dirty="0">
              <a:solidFill>
                <a:srgbClr val="0033CC"/>
              </a:solidFill>
              <a:latin typeface="Arial" charset="0"/>
            </a:endParaRPr>
          </a:p>
          <a:p>
            <a:pPr algn="r"/>
            <a:r>
              <a:rPr lang="en-US" sz="525" b="1" dirty="0">
                <a:solidFill>
                  <a:srgbClr val="0033CC"/>
                </a:solidFill>
                <a:latin typeface="Arial" charset="0"/>
              </a:rPr>
              <a:t>Web/HTML</a:t>
            </a:r>
          </a:p>
          <a:p>
            <a:pPr algn="r"/>
            <a:endParaRPr lang="en-US" sz="525" b="1" dirty="0">
              <a:solidFill>
                <a:srgbClr val="0033CC"/>
              </a:solidFill>
              <a:latin typeface="Arial" charset="0"/>
            </a:endParaRPr>
          </a:p>
          <a:p>
            <a:pPr algn="r"/>
            <a:r>
              <a:rPr lang="en-US" sz="525" b="1" dirty="0">
                <a:solidFill>
                  <a:srgbClr val="0033CC"/>
                </a:solidFill>
                <a:latin typeface="Arial" charset="0"/>
              </a:rPr>
              <a:t>Enterprise</a:t>
            </a:r>
          </a:p>
          <a:p>
            <a:pPr algn="r"/>
            <a:endParaRPr lang="en-US" sz="525" b="1" dirty="0">
              <a:solidFill>
                <a:srgbClr val="0033CC"/>
              </a:solidFill>
              <a:latin typeface="Arial" charset="0"/>
            </a:endParaRPr>
          </a:p>
          <a:p>
            <a:pPr algn="r"/>
            <a:r>
              <a:rPr lang="en-US" sz="525" b="1" dirty="0">
                <a:solidFill>
                  <a:srgbClr val="0033CC"/>
                </a:solidFill>
                <a:latin typeface="Arial" charset="0"/>
              </a:rPr>
              <a:t>Science</a:t>
            </a:r>
          </a:p>
          <a:p>
            <a:pPr algn="r"/>
            <a:endParaRPr lang="en-US" sz="525" b="1" dirty="0">
              <a:solidFill>
                <a:srgbClr val="0033CC"/>
              </a:solidFill>
              <a:latin typeface="Arial" charset="0"/>
            </a:endParaRPr>
          </a:p>
          <a:p>
            <a:pPr algn="r"/>
            <a:r>
              <a:rPr lang="en-US" sz="525" b="1" dirty="0">
                <a:solidFill>
                  <a:srgbClr val="0033CC"/>
                </a:solidFill>
                <a:latin typeface="Arial" charset="0"/>
              </a:rPr>
              <a:t>Other</a:t>
            </a:r>
          </a:p>
        </p:txBody>
      </p:sp>
      <p:sp>
        <p:nvSpPr>
          <p:cNvPr id="153" name="TextBox 152"/>
          <p:cNvSpPr txBox="1"/>
          <p:nvPr/>
        </p:nvSpPr>
        <p:spPr bwMode="auto">
          <a:xfrm>
            <a:off x="955265" y="3154182"/>
            <a:ext cx="1028224" cy="340704"/>
          </a:xfrm>
          <a:prstGeom prst="rect">
            <a:avLst/>
          </a:prstGeom>
          <a:noFill/>
          <a:ln w="12700">
            <a:noFill/>
            <a:miter lim="800000"/>
            <a:headEnd type="none" w="sm" len="sm"/>
            <a:tailEnd type="none" w="sm" len="sm"/>
          </a:ln>
        </p:spPr>
        <p:txBody>
          <a:bodyPr wrap="square" rtlCol="0" anchor="ctr" anchorCtr="1">
            <a:noAutofit/>
          </a:bodyPr>
          <a:lstStyle/>
          <a:p>
            <a:pPr algn="r"/>
            <a:r>
              <a:rPr lang="en-US" sz="900" b="1" dirty="0">
                <a:solidFill>
                  <a:srgbClr val="0033CC"/>
                </a:solidFill>
                <a:latin typeface="Arial" charset="0"/>
              </a:rPr>
              <a:t>Representation Information</a:t>
            </a:r>
          </a:p>
        </p:txBody>
      </p:sp>
      <p:sp>
        <p:nvSpPr>
          <p:cNvPr id="162" name="TextBox 161"/>
          <p:cNvSpPr txBox="1"/>
          <p:nvPr/>
        </p:nvSpPr>
        <p:spPr bwMode="auto">
          <a:xfrm>
            <a:off x="2956114" y="3138519"/>
            <a:ext cx="435551" cy="151874"/>
          </a:xfrm>
          <a:prstGeom prst="rect">
            <a:avLst/>
          </a:prstGeom>
          <a:noFill/>
          <a:ln w="12700">
            <a:noFill/>
            <a:miter lim="800000"/>
            <a:headEnd type="none" w="sm" len="sm"/>
            <a:tailEnd type="none" w="sm" len="sm"/>
          </a:ln>
        </p:spPr>
        <p:txBody>
          <a:bodyPr wrap="square" rtlCol="0" anchor="ctr" anchorCtr="1">
            <a:noAutofit/>
          </a:bodyPr>
          <a:lstStyle/>
          <a:p>
            <a:pPr algn="ctr"/>
            <a:r>
              <a:rPr lang="en-US" sz="900" b="1" dirty="0">
                <a:solidFill>
                  <a:srgbClr val="0033CC"/>
                </a:solidFill>
                <a:latin typeface="Arial" charset="0"/>
              </a:rPr>
              <a:t>Data</a:t>
            </a:r>
          </a:p>
        </p:txBody>
      </p:sp>
      <p:sp>
        <p:nvSpPr>
          <p:cNvPr id="163" name="TextBox 162"/>
          <p:cNvSpPr txBox="1"/>
          <p:nvPr/>
        </p:nvSpPr>
        <p:spPr bwMode="auto">
          <a:xfrm>
            <a:off x="2093152" y="3337544"/>
            <a:ext cx="1174963" cy="340704"/>
          </a:xfrm>
          <a:prstGeom prst="rect">
            <a:avLst/>
          </a:prstGeom>
          <a:noFill/>
          <a:ln w="12700">
            <a:noFill/>
            <a:miter lim="800000"/>
            <a:headEnd type="none" w="sm" len="sm"/>
            <a:tailEnd type="none" w="sm" len="sm"/>
          </a:ln>
        </p:spPr>
        <p:txBody>
          <a:bodyPr wrap="square" rtlCol="0" anchor="ctr" anchorCtr="1">
            <a:noAutofit/>
          </a:bodyPr>
          <a:lstStyle/>
          <a:p>
            <a:pPr algn="ctr"/>
            <a:r>
              <a:rPr lang="en-US" sz="900" b="1" dirty="0">
                <a:solidFill>
                  <a:srgbClr val="0033CC"/>
                </a:solidFill>
                <a:latin typeface="Arial" charset="0"/>
              </a:rPr>
              <a:t>Preservation</a:t>
            </a:r>
          </a:p>
          <a:p>
            <a:pPr algn="ctr"/>
            <a:r>
              <a:rPr lang="en-US" sz="900" b="1" dirty="0">
                <a:solidFill>
                  <a:srgbClr val="0033CC"/>
                </a:solidFill>
                <a:latin typeface="Arial" charset="0"/>
              </a:rPr>
              <a:t>Description Info</a:t>
            </a:r>
          </a:p>
        </p:txBody>
      </p:sp>
      <p:sp>
        <p:nvSpPr>
          <p:cNvPr id="283" name="Freeform 282"/>
          <p:cNvSpPr/>
          <p:nvPr/>
        </p:nvSpPr>
        <p:spPr>
          <a:xfrm>
            <a:off x="5638815" y="3469699"/>
            <a:ext cx="1530626" cy="1171576"/>
          </a:xfrm>
          <a:custGeom>
            <a:avLst/>
            <a:gdLst>
              <a:gd name="connsiteX0" fmla="*/ 0 w 1647825"/>
              <a:gd name="connsiteY0" fmla="*/ 409575 h 733425"/>
              <a:gd name="connsiteX1" fmla="*/ 9525 w 1647825"/>
              <a:gd name="connsiteY1" fmla="*/ 719138 h 733425"/>
              <a:gd name="connsiteX2" fmla="*/ 1647825 w 1647825"/>
              <a:gd name="connsiteY2" fmla="*/ 733425 h 733425"/>
              <a:gd name="connsiteX3" fmla="*/ 1643063 w 1647825"/>
              <a:gd name="connsiteY3" fmla="*/ 0 h 733425"/>
              <a:gd name="connsiteX4" fmla="*/ 1519238 w 1647825"/>
              <a:gd name="connsiteY4" fmla="*/ 9525 h 733425"/>
              <a:gd name="connsiteX5" fmla="*/ 1519238 w 1647825"/>
              <a:gd name="connsiteY5" fmla="*/ 414338 h 733425"/>
              <a:gd name="connsiteX6" fmla="*/ 0 w 1647825"/>
              <a:gd name="connsiteY6" fmla="*/ 409575 h 733425"/>
              <a:gd name="connsiteX0" fmla="*/ 0 w 1647825"/>
              <a:gd name="connsiteY0" fmla="*/ 809625 h 1133475"/>
              <a:gd name="connsiteX1" fmla="*/ 9525 w 1647825"/>
              <a:gd name="connsiteY1" fmla="*/ 1119188 h 1133475"/>
              <a:gd name="connsiteX2" fmla="*/ 1647825 w 1647825"/>
              <a:gd name="connsiteY2" fmla="*/ 1133475 h 1133475"/>
              <a:gd name="connsiteX3" fmla="*/ 1634428 w 1647825"/>
              <a:gd name="connsiteY3" fmla="*/ 0 h 1133475"/>
              <a:gd name="connsiteX4" fmla="*/ 1519238 w 1647825"/>
              <a:gd name="connsiteY4" fmla="*/ 409575 h 1133475"/>
              <a:gd name="connsiteX5" fmla="*/ 1519238 w 1647825"/>
              <a:gd name="connsiteY5" fmla="*/ 814388 h 1133475"/>
              <a:gd name="connsiteX6" fmla="*/ 0 w 1647825"/>
              <a:gd name="connsiteY6" fmla="*/ 809625 h 1133475"/>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40828 w 1647825"/>
              <a:gd name="connsiteY4" fmla="*/ 0 h 1138238"/>
              <a:gd name="connsiteX5" fmla="*/ 1519238 w 1647825"/>
              <a:gd name="connsiteY5" fmla="*/ 819151 h 1138238"/>
              <a:gd name="connsiteX6" fmla="*/ 0 w 1647825"/>
              <a:gd name="connsiteY6" fmla="*/ 814388 h 1138238"/>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19240 w 1647825"/>
              <a:gd name="connsiteY4" fmla="*/ 0 h 1138238"/>
              <a:gd name="connsiteX5" fmla="*/ 1519238 w 1647825"/>
              <a:gd name="connsiteY5" fmla="*/ 819151 h 1138238"/>
              <a:gd name="connsiteX6" fmla="*/ 0 w 1647825"/>
              <a:gd name="connsiteY6" fmla="*/ 814388 h 1138238"/>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19240 w 1647825"/>
              <a:gd name="connsiteY4" fmla="*/ 0 h 1138238"/>
              <a:gd name="connsiteX5" fmla="*/ 1527874 w 1647825"/>
              <a:gd name="connsiteY5" fmla="*/ 809626 h 1138238"/>
              <a:gd name="connsiteX6" fmla="*/ 0 w 1647825"/>
              <a:gd name="connsiteY6" fmla="*/ 814388 h 1138238"/>
              <a:gd name="connsiteX0" fmla="*/ 0 w 1650685"/>
              <a:gd name="connsiteY0" fmla="*/ 1262063 h 1585913"/>
              <a:gd name="connsiteX1" fmla="*/ 9525 w 1650685"/>
              <a:gd name="connsiteY1" fmla="*/ 1571626 h 1585913"/>
              <a:gd name="connsiteX2" fmla="*/ 1647825 w 1650685"/>
              <a:gd name="connsiteY2" fmla="*/ 1585913 h 1585913"/>
              <a:gd name="connsiteX3" fmla="*/ 1650406 w 1650685"/>
              <a:gd name="connsiteY3" fmla="*/ 0 h 1585913"/>
              <a:gd name="connsiteX4" fmla="*/ 1519240 w 1650685"/>
              <a:gd name="connsiteY4" fmla="*/ 447675 h 1585913"/>
              <a:gd name="connsiteX5" fmla="*/ 1527874 w 1650685"/>
              <a:gd name="connsiteY5" fmla="*/ 1257301 h 1585913"/>
              <a:gd name="connsiteX6" fmla="*/ 0 w 1650685"/>
              <a:gd name="connsiteY6" fmla="*/ 1262063 h 1585913"/>
              <a:gd name="connsiteX0" fmla="*/ 0 w 1650685"/>
              <a:gd name="connsiteY0" fmla="*/ 1262063 h 1585913"/>
              <a:gd name="connsiteX1" fmla="*/ 9525 w 1650685"/>
              <a:gd name="connsiteY1" fmla="*/ 1571626 h 1585913"/>
              <a:gd name="connsiteX2" fmla="*/ 1647825 w 1650685"/>
              <a:gd name="connsiteY2" fmla="*/ 1585913 h 1585913"/>
              <a:gd name="connsiteX3" fmla="*/ 1650406 w 1650685"/>
              <a:gd name="connsiteY3" fmla="*/ 0 h 1585913"/>
              <a:gd name="connsiteX4" fmla="*/ 1543208 w 1650685"/>
              <a:gd name="connsiteY4" fmla="*/ 47625 h 1585913"/>
              <a:gd name="connsiteX5" fmla="*/ 1527874 w 1650685"/>
              <a:gd name="connsiteY5" fmla="*/ 1257301 h 1585913"/>
              <a:gd name="connsiteX6" fmla="*/ 0 w 1650685"/>
              <a:gd name="connsiteY6" fmla="*/ 1262063 h 1585913"/>
              <a:gd name="connsiteX0" fmla="*/ 0 w 1647825"/>
              <a:gd name="connsiteY0" fmla="*/ 1219200 h 1543050"/>
              <a:gd name="connsiteX1" fmla="*/ 9525 w 1647825"/>
              <a:gd name="connsiteY1" fmla="*/ 1528763 h 1543050"/>
              <a:gd name="connsiteX2" fmla="*/ 1647825 w 1647825"/>
              <a:gd name="connsiteY2" fmla="*/ 1543050 h 1543050"/>
              <a:gd name="connsiteX3" fmla="*/ 1646412 w 1647825"/>
              <a:gd name="connsiteY3" fmla="*/ 0 h 1543050"/>
              <a:gd name="connsiteX4" fmla="*/ 1543208 w 1647825"/>
              <a:gd name="connsiteY4" fmla="*/ 4762 h 1543050"/>
              <a:gd name="connsiteX5" fmla="*/ 1527874 w 1647825"/>
              <a:gd name="connsiteY5" fmla="*/ 1214438 h 1543050"/>
              <a:gd name="connsiteX6" fmla="*/ 0 w 1647825"/>
              <a:gd name="connsiteY6" fmla="*/ 1219200 h 1543050"/>
              <a:gd name="connsiteX0" fmla="*/ 0 w 1647825"/>
              <a:gd name="connsiteY0" fmla="*/ 1219200 h 1543050"/>
              <a:gd name="connsiteX1" fmla="*/ 9525 w 1647825"/>
              <a:gd name="connsiteY1" fmla="*/ 1528763 h 1543050"/>
              <a:gd name="connsiteX2" fmla="*/ 1647825 w 1647825"/>
              <a:gd name="connsiteY2" fmla="*/ 1543050 h 1543050"/>
              <a:gd name="connsiteX3" fmla="*/ 1646412 w 1647825"/>
              <a:gd name="connsiteY3" fmla="*/ 0 h 1543050"/>
              <a:gd name="connsiteX4" fmla="*/ 1543208 w 1647825"/>
              <a:gd name="connsiteY4" fmla="*/ 4762 h 1543050"/>
              <a:gd name="connsiteX5" fmla="*/ 1547846 w 1647825"/>
              <a:gd name="connsiteY5" fmla="*/ 1219201 h 1543050"/>
              <a:gd name="connsiteX6" fmla="*/ 0 w 1647825"/>
              <a:gd name="connsiteY6" fmla="*/ 1219200 h 1543050"/>
              <a:gd name="connsiteX0" fmla="*/ 0 w 1711737"/>
              <a:gd name="connsiteY0" fmla="*/ 1219200 h 1543050"/>
              <a:gd name="connsiteX1" fmla="*/ 73437 w 1711737"/>
              <a:gd name="connsiteY1" fmla="*/ 1528763 h 1543050"/>
              <a:gd name="connsiteX2" fmla="*/ 1711737 w 1711737"/>
              <a:gd name="connsiteY2" fmla="*/ 1543050 h 1543050"/>
              <a:gd name="connsiteX3" fmla="*/ 1710324 w 1711737"/>
              <a:gd name="connsiteY3" fmla="*/ 0 h 1543050"/>
              <a:gd name="connsiteX4" fmla="*/ 1607120 w 1711737"/>
              <a:gd name="connsiteY4" fmla="*/ 4762 h 1543050"/>
              <a:gd name="connsiteX5" fmla="*/ 1611758 w 1711737"/>
              <a:gd name="connsiteY5" fmla="*/ 1219201 h 1543050"/>
              <a:gd name="connsiteX6" fmla="*/ 0 w 1711737"/>
              <a:gd name="connsiteY6" fmla="*/ 1219200 h 1543050"/>
              <a:gd name="connsiteX0" fmla="*/ 0 w 1711737"/>
              <a:gd name="connsiteY0" fmla="*/ 1219200 h 1543050"/>
              <a:gd name="connsiteX1" fmla="*/ 5531 w 1711737"/>
              <a:gd name="connsiteY1" fmla="*/ 1524000 h 1543050"/>
              <a:gd name="connsiteX2" fmla="*/ 1711737 w 1711737"/>
              <a:gd name="connsiteY2" fmla="*/ 1543050 h 1543050"/>
              <a:gd name="connsiteX3" fmla="*/ 1710324 w 1711737"/>
              <a:gd name="connsiteY3" fmla="*/ 0 h 1543050"/>
              <a:gd name="connsiteX4" fmla="*/ 1607120 w 1711737"/>
              <a:gd name="connsiteY4" fmla="*/ 4762 h 1543050"/>
              <a:gd name="connsiteX5" fmla="*/ 1611758 w 1711737"/>
              <a:gd name="connsiteY5" fmla="*/ 1219201 h 1543050"/>
              <a:gd name="connsiteX6" fmla="*/ 0 w 1711737"/>
              <a:gd name="connsiteY6" fmla="*/ 1219200 h 1543050"/>
              <a:gd name="connsiteX0" fmla="*/ 0 w 1711737"/>
              <a:gd name="connsiteY0" fmla="*/ 1238251 h 1562101"/>
              <a:gd name="connsiteX1" fmla="*/ 5531 w 1711737"/>
              <a:gd name="connsiteY1" fmla="*/ 1543051 h 1562101"/>
              <a:gd name="connsiteX2" fmla="*/ 1711737 w 1711737"/>
              <a:gd name="connsiteY2" fmla="*/ 1562101 h 1562101"/>
              <a:gd name="connsiteX3" fmla="*/ 1710324 w 1711737"/>
              <a:gd name="connsiteY3" fmla="*/ 19051 h 1562101"/>
              <a:gd name="connsiteX4" fmla="*/ 1611114 w 1711737"/>
              <a:gd name="connsiteY4" fmla="*/ 0 h 1562101"/>
              <a:gd name="connsiteX5" fmla="*/ 1611758 w 1711737"/>
              <a:gd name="connsiteY5" fmla="*/ 1238252 h 1562101"/>
              <a:gd name="connsiteX6" fmla="*/ 0 w 1711737"/>
              <a:gd name="connsiteY6" fmla="*/ 1238251 h 1562101"/>
              <a:gd name="connsiteX0" fmla="*/ 0 w 1711737"/>
              <a:gd name="connsiteY0" fmla="*/ 1238251 h 1562101"/>
              <a:gd name="connsiteX1" fmla="*/ 5531 w 1711737"/>
              <a:gd name="connsiteY1" fmla="*/ 1543051 h 1562101"/>
              <a:gd name="connsiteX2" fmla="*/ 1711737 w 1711737"/>
              <a:gd name="connsiteY2" fmla="*/ 1562101 h 1562101"/>
              <a:gd name="connsiteX3" fmla="*/ 1710324 w 1711737"/>
              <a:gd name="connsiteY3" fmla="*/ 1 h 1562101"/>
              <a:gd name="connsiteX4" fmla="*/ 1611114 w 1711737"/>
              <a:gd name="connsiteY4" fmla="*/ 0 h 1562101"/>
              <a:gd name="connsiteX5" fmla="*/ 1611758 w 1711737"/>
              <a:gd name="connsiteY5" fmla="*/ 1238252 h 1562101"/>
              <a:gd name="connsiteX6" fmla="*/ 0 w 1711737"/>
              <a:gd name="connsiteY6" fmla="*/ 1238251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1737" h="1562101">
                <a:moveTo>
                  <a:pt x="0" y="1238251"/>
                </a:moveTo>
                <a:lnTo>
                  <a:pt x="5531" y="1543051"/>
                </a:lnTo>
                <a:lnTo>
                  <a:pt x="1711737" y="1562101"/>
                </a:lnTo>
                <a:cubicBezTo>
                  <a:pt x="1710150" y="1317626"/>
                  <a:pt x="1711911" y="244476"/>
                  <a:pt x="1710324" y="1"/>
                </a:cubicBezTo>
                <a:lnTo>
                  <a:pt x="1611114" y="0"/>
                </a:lnTo>
                <a:cubicBezTo>
                  <a:pt x="1611113" y="273050"/>
                  <a:pt x="1611759" y="965202"/>
                  <a:pt x="1611758" y="1238252"/>
                </a:cubicBezTo>
                <a:lnTo>
                  <a:pt x="0" y="1238251"/>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7" name="Freeform 286"/>
          <p:cNvSpPr/>
          <p:nvPr/>
        </p:nvSpPr>
        <p:spPr>
          <a:xfrm>
            <a:off x="5636822" y="3469621"/>
            <a:ext cx="1282304" cy="560784"/>
          </a:xfrm>
          <a:custGeom>
            <a:avLst/>
            <a:gdLst>
              <a:gd name="connsiteX0" fmla="*/ 0 w 1647825"/>
              <a:gd name="connsiteY0" fmla="*/ 409575 h 733425"/>
              <a:gd name="connsiteX1" fmla="*/ 9525 w 1647825"/>
              <a:gd name="connsiteY1" fmla="*/ 719138 h 733425"/>
              <a:gd name="connsiteX2" fmla="*/ 1647825 w 1647825"/>
              <a:gd name="connsiteY2" fmla="*/ 733425 h 733425"/>
              <a:gd name="connsiteX3" fmla="*/ 1643063 w 1647825"/>
              <a:gd name="connsiteY3" fmla="*/ 0 h 733425"/>
              <a:gd name="connsiteX4" fmla="*/ 1519238 w 1647825"/>
              <a:gd name="connsiteY4" fmla="*/ 9525 h 733425"/>
              <a:gd name="connsiteX5" fmla="*/ 1519238 w 1647825"/>
              <a:gd name="connsiteY5" fmla="*/ 414338 h 733425"/>
              <a:gd name="connsiteX6" fmla="*/ 0 w 1647825"/>
              <a:gd name="connsiteY6" fmla="*/ 409575 h 733425"/>
              <a:gd name="connsiteX0" fmla="*/ 0 w 1709738"/>
              <a:gd name="connsiteY0" fmla="*/ 409575 h 733425"/>
              <a:gd name="connsiteX1" fmla="*/ 71438 w 1709738"/>
              <a:gd name="connsiteY1" fmla="*/ 719138 h 733425"/>
              <a:gd name="connsiteX2" fmla="*/ 1709738 w 1709738"/>
              <a:gd name="connsiteY2" fmla="*/ 733425 h 733425"/>
              <a:gd name="connsiteX3" fmla="*/ 1704976 w 1709738"/>
              <a:gd name="connsiteY3" fmla="*/ 0 h 733425"/>
              <a:gd name="connsiteX4" fmla="*/ 1581151 w 1709738"/>
              <a:gd name="connsiteY4" fmla="*/ 9525 h 733425"/>
              <a:gd name="connsiteX5" fmla="*/ 1581151 w 1709738"/>
              <a:gd name="connsiteY5" fmla="*/ 414338 h 733425"/>
              <a:gd name="connsiteX6" fmla="*/ 0 w 1709738"/>
              <a:gd name="connsiteY6" fmla="*/ 409575 h 733425"/>
              <a:gd name="connsiteX0" fmla="*/ 0 w 1709738"/>
              <a:gd name="connsiteY0" fmla="*/ 409575 h 733425"/>
              <a:gd name="connsiteX1" fmla="*/ 4763 w 1709738"/>
              <a:gd name="connsiteY1" fmla="*/ 704850 h 733425"/>
              <a:gd name="connsiteX2" fmla="*/ 1709738 w 1709738"/>
              <a:gd name="connsiteY2" fmla="*/ 733425 h 733425"/>
              <a:gd name="connsiteX3" fmla="*/ 1704976 w 1709738"/>
              <a:gd name="connsiteY3" fmla="*/ 0 h 733425"/>
              <a:gd name="connsiteX4" fmla="*/ 1581151 w 1709738"/>
              <a:gd name="connsiteY4" fmla="*/ 9525 h 733425"/>
              <a:gd name="connsiteX5" fmla="*/ 1581151 w 1709738"/>
              <a:gd name="connsiteY5" fmla="*/ 414338 h 733425"/>
              <a:gd name="connsiteX6" fmla="*/ 0 w 1709738"/>
              <a:gd name="connsiteY6" fmla="*/ 409575 h 733425"/>
              <a:gd name="connsiteX0" fmla="*/ 0 w 1709738"/>
              <a:gd name="connsiteY0" fmla="*/ 414338 h 738188"/>
              <a:gd name="connsiteX1" fmla="*/ 4763 w 1709738"/>
              <a:gd name="connsiteY1" fmla="*/ 709613 h 738188"/>
              <a:gd name="connsiteX2" fmla="*/ 1709738 w 1709738"/>
              <a:gd name="connsiteY2" fmla="*/ 738188 h 738188"/>
              <a:gd name="connsiteX3" fmla="*/ 1704976 w 1709738"/>
              <a:gd name="connsiteY3" fmla="*/ 4763 h 738188"/>
              <a:gd name="connsiteX4" fmla="*/ 1576389 w 1709738"/>
              <a:gd name="connsiteY4" fmla="*/ 0 h 738188"/>
              <a:gd name="connsiteX5" fmla="*/ 1581151 w 1709738"/>
              <a:gd name="connsiteY5" fmla="*/ 419101 h 738188"/>
              <a:gd name="connsiteX6" fmla="*/ 0 w 1709738"/>
              <a:gd name="connsiteY6" fmla="*/ 414338 h 738188"/>
              <a:gd name="connsiteX0" fmla="*/ 0 w 1709738"/>
              <a:gd name="connsiteY0" fmla="*/ 423862 h 747712"/>
              <a:gd name="connsiteX1" fmla="*/ 4763 w 1709738"/>
              <a:gd name="connsiteY1" fmla="*/ 719137 h 747712"/>
              <a:gd name="connsiteX2" fmla="*/ 1709738 w 1709738"/>
              <a:gd name="connsiteY2" fmla="*/ 747712 h 747712"/>
              <a:gd name="connsiteX3" fmla="*/ 1704976 w 1709738"/>
              <a:gd name="connsiteY3" fmla="*/ 0 h 747712"/>
              <a:gd name="connsiteX4" fmla="*/ 1576389 w 1709738"/>
              <a:gd name="connsiteY4" fmla="*/ 9524 h 747712"/>
              <a:gd name="connsiteX5" fmla="*/ 1581151 w 1709738"/>
              <a:gd name="connsiteY5" fmla="*/ 428625 h 747712"/>
              <a:gd name="connsiteX6" fmla="*/ 0 w 1709738"/>
              <a:gd name="connsiteY6" fmla="*/ 42386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738" h="747712">
                <a:moveTo>
                  <a:pt x="0" y="423862"/>
                </a:moveTo>
                <a:cubicBezTo>
                  <a:pt x="1588" y="522287"/>
                  <a:pt x="3175" y="620712"/>
                  <a:pt x="4763" y="719137"/>
                </a:cubicBezTo>
                <a:lnTo>
                  <a:pt x="1709738" y="747712"/>
                </a:lnTo>
                <a:cubicBezTo>
                  <a:pt x="1708151" y="503237"/>
                  <a:pt x="1706563" y="244475"/>
                  <a:pt x="1704976" y="0"/>
                </a:cubicBezTo>
                <a:lnTo>
                  <a:pt x="1576389" y="9524"/>
                </a:lnTo>
                <a:cubicBezTo>
                  <a:pt x="1577976" y="149224"/>
                  <a:pt x="1579564" y="288925"/>
                  <a:pt x="1581151" y="428625"/>
                </a:cubicBezTo>
                <a:lnTo>
                  <a:pt x="0" y="423862"/>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8" name="Freeform 287"/>
          <p:cNvSpPr/>
          <p:nvPr/>
        </p:nvSpPr>
        <p:spPr>
          <a:xfrm>
            <a:off x="5641129" y="3462376"/>
            <a:ext cx="1405277" cy="878681"/>
          </a:xfrm>
          <a:custGeom>
            <a:avLst/>
            <a:gdLst>
              <a:gd name="connsiteX0" fmla="*/ 0 w 1647825"/>
              <a:gd name="connsiteY0" fmla="*/ 409575 h 733425"/>
              <a:gd name="connsiteX1" fmla="*/ 9525 w 1647825"/>
              <a:gd name="connsiteY1" fmla="*/ 719138 h 733425"/>
              <a:gd name="connsiteX2" fmla="*/ 1647825 w 1647825"/>
              <a:gd name="connsiteY2" fmla="*/ 733425 h 733425"/>
              <a:gd name="connsiteX3" fmla="*/ 1643063 w 1647825"/>
              <a:gd name="connsiteY3" fmla="*/ 0 h 733425"/>
              <a:gd name="connsiteX4" fmla="*/ 1519238 w 1647825"/>
              <a:gd name="connsiteY4" fmla="*/ 9525 h 733425"/>
              <a:gd name="connsiteX5" fmla="*/ 1519238 w 1647825"/>
              <a:gd name="connsiteY5" fmla="*/ 414338 h 733425"/>
              <a:gd name="connsiteX6" fmla="*/ 0 w 1647825"/>
              <a:gd name="connsiteY6" fmla="*/ 409575 h 733425"/>
              <a:gd name="connsiteX0" fmla="*/ 0 w 1647825"/>
              <a:gd name="connsiteY0" fmla="*/ 809625 h 1133475"/>
              <a:gd name="connsiteX1" fmla="*/ 9525 w 1647825"/>
              <a:gd name="connsiteY1" fmla="*/ 1119188 h 1133475"/>
              <a:gd name="connsiteX2" fmla="*/ 1647825 w 1647825"/>
              <a:gd name="connsiteY2" fmla="*/ 1133475 h 1133475"/>
              <a:gd name="connsiteX3" fmla="*/ 1634428 w 1647825"/>
              <a:gd name="connsiteY3" fmla="*/ 0 h 1133475"/>
              <a:gd name="connsiteX4" fmla="*/ 1519238 w 1647825"/>
              <a:gd name="connsiteY4" fmla="*/ 409575 h 1133475"/>
              <a:gd name="connsiteX5" fmla="*/ 1519238 w 1647825"/>
              <a:gd name="connsiteY5" fmla="*/ 814388 h 1133475"/>
              <a:gd name="connsiteX6" fmla="*/ 0 w 1647825"/>
              <a:gd name="connsiteY6" fmla="*/ 809625 h 1133475"/>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40828 w 1647825"/>
              <a:gd name="connsiteY4" fmla="*/ 0 h 1138238"/>
              <a:gd name="connsiteX5" fmla="*/ 1519238 w 1647825"/>
              <a:gd name="connsiteY5" fmla="*/ 819151 h 1138238"/>
              <a:gd name="connsiteX6" fmla="*/ 0 w 1647825"/>
              <a:gd name="connsiteY6" fmla="*/ 814388 h 1138238"/>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19240 w 1647825"/>
              <a:gd name="connsiteY4" fmla="*/ 0 h 1138238"/>
              <a:gd name="connsiteX5" fmla="*/ 1519238 w 1647825"/>
              <a:gd name="connsiteY5" fmla="*/ 819151 h 1138238"/>
              <a:gd name="connsiteX6" fmla="*/ 0 w 1647825"/>
              <a:gd name="connsiteY6" fmla="*/ 814388 h 1138238"/>
              <a:gd name="connsiteX0" fmla="*/ 0 w 1647825"/>
              <a:gd name="connsiteY0" fmla="*/ 814388 h 1138238"/>
              <a:gd name="connsiteX1" fmla="*/ 9525 w 1647825"/>
              <a:gd name="connsiteY1" fmla="*/ 1123951 h 1138238"/>
              <a:gd name="connsiteX2" fmla="*/ 1647825 w 1647825"/>
              <a:gd name="connsiteY2" fmla="*/ 1138238 h 1138238"/>
              <a:gd name="connsiteX3" fmla="*/ 1634428 w 1647825"/>
              <a:gd name="connsiteY3" fmla="*/ 4763 h 1138238"/>
              <a:gd name="connsiteX4" fmla="*/ 1519240 w 1647825"/>
              <a:gd name="connsiteY4" fmla="*/ 0 h 1138238"/>
              <a:gd name="connsiteX5" fmla="*/ 1527874 w 1647825"/>
              <a:gd name="connsiteY5" fmla="*/ 809626 h 1138238"/>
              <a:gd name="connsiteX6" fmla="*/ 0 w 1647825"/>
              <a:gd name="connsiteY6" fmla="*/ 814388 h 1138238"/>
              <a:gd name="connsiteX0" fmla="*/ 0 w 1695321"/>
              <a:gd name="connsiteY0" fmla="*/ 814388 h 1138238"/>
              <a:gd name="connsiteX1" fmla="*/ 57021 w 1695321"/>
              <a:gd name="connsiteY1" fmla="*/ 1123951 h 1138238"/>
              <a:gd name="connsiteX2" fmla="*/ 1695321 w 1695321"/>
              <a:gd name="connsiteY2" fmla="*/ 1138238 h 1138238"/>
              <a:gd name="connsiteX3" fmla="*/ 1681924 w 1695321"/>
              <a:gd name="connsiteY3" fmla="*/ 4763 h 1138238"/>
              <a:gd name="connsiteX4" fmla="*/ 1566736 w 1695321"/>
              <a:gd name="connsiteY4" fmla="*/ 0 h 1138238"/>
              <a:gd name="connsiteX5" fmla="*/ 1575370 w 1695321"/>
              <a:gd name="connsiteY5" fmla="*/ 809626 h 1138238"/>
              <a:gd name="connsiteX6" fmla="*/ 0 w 1695321"/>
              <a:gd name="connsiteY6" fmla="*/ 814388 h 1138238"/>
              <a:gd name="connsiteX0" fmla="*/ 3428 w 1698749"/>
              <a:gd name="connsiteY0" fmla="*/ 814388 h 1138238"/>
              <a:gd name="connsiteX1" fmla="*/ 0 w 1698749"/>
              <a:gd name="connsiteY1" fmla="*/ 1119188 h 1138238"/>
              <a:gd name="connsiteX2" fmla="*/ 1698749 w 1698749"/>
              <a:gd name="connsiteY2" fmla="*/ 1138238 h 1138238"/>
              <a:gd name="connsiteX3" fmla="*/ 1685352 w 1698749"/>
              <a:gd name="connsiteY3" fmla="*/ 4763 h 1138238"/>
              <a:gd name="connsiteX4" fmla="*/ 1570164 w 1698749"/>
              <a:gd name="connsiteY4" fmla="*/ 0 h 1138238"/>
              <a:gd name="connsiteX5" fmla="*/ 1578798 w 1698749"/>
              <a:gd name="connsiteY5" fmla="*/ 809626 h 1138238"/>
              <a:gd name="connsiteX6" fmla="*/ 3428 w 1698749"/>
              <a:gd name="connsiteY6" fmla="*/ 814388 h 1138238"/>
              <a:gd name="connsiteX0" fmla="*/ 3428 w 1698749"/>
              <a:gd name="connsiteY0" fmla="*/ 842963 h 1166813"/>
              <a:gd name="connsiteX1" fmla="*/ 0 w 1698749"/>
              <a:gd name="connsiteY1" fmla="*/ 1147763 h 1166813"/>
              <a:gd name="connsiteX2" fmla="*/ 1698749 w 1698749"/>
              <a:gd name="connsiteY2" fmla="*/ 1166813 h 1166813"/>
              <a:gd name="connsiteX3" fmla="*/ 1685352 w 1698749"/>
              <a:gd name="connsiteY3" fmla="*/ 33338 h 1166813"/>
              <a:gd name="connsiteX4" fmla="*/ 1565847 w 1698749"/>
              <a:gd name="connsiteY4" fmla="*/ 0 h 1166813"/>
              <a:gd name="connsiteX5" fmla="*/ 1578798 w 1698749"/>
              <a:gd name="connsiteY5" fmla="*/ 838201 h 1166813"/>
              <a:gd name="connsiteX6" fmla="*/ 3428 w 1698749"/>
              <a:gd name="connsiteY6" fmla="*/ 842963 h 1166813"/>
              <a:gd name="connsiteX0" fmla="*/ 3428 w 1698749"/>
              <a:gd name="connsiteY0" fmla="*/ 847725 h 1171575"/>
              <a:gd name="connsiteX1" fmla="*/ 0 w 1698749"/>
              <a:gd name="connsiteY1" fmla="*/ 1152525 h 1171575"/>
              <a:gd name="connsiteX2" fmla="*/ 1698749 w 1698749"/>
              <a:gd name="connsiteY2" fmla="*/ 1171575 h 1171575"/>
              <a:gd name="connsiteX3" fmla="*/ 1689670 w 1698749"/>
              <a:gd name="connsiteY3" fmla="*/ 0 h 1171575"/>
              <a:gd name="connsiteX4" fmla="*/ 1565847 w 1698749"/>
              <a:gd name="connsiteY4" fmla="*/ 4762 h 1171575"/>
              <a:gd name="connsiteX5" fmla="*/ 1578798 w 1698749"/>
              <a:gd name="connsiteY5" fmla="*/ 842963 h 1171575"/>
              <a:gd name="connsiteX6" fmla="*/ 3428 w 1698749"/>
              <a:gd name="connsiteY6" fmla="*/ 847725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749" h="1171575">
                <a:moveTo>
                  <a:pt x="3428" y="847725"/>
                </a:moveTo>
                <a:cubicBezTo>
                  <a:pt x="2285" y="949325"/>
                  <a:pt x="1143" y="1050925"/>
                  <a:pt x="0" y="1152525"/>
                </a:cubicBezTo>
                <a:lnTo>
                  <a:pt x="1698749" y="1171575"/>
                </a:lnTo>
                <a:cubicBezTo>
                  <a:pt x="1697162" y="927100"/>
                  <a:pt x="1691257" y="244475"/>
                  <a:pt x="1689670" y="0"/>
                </a:cubicBezTo>
                <a:lnTo>
                  <a:pt x="1565847" y="4762"/>
                </a:lnTo>
                <a:cubicBezTo>
                  <a:pt x="1565846" y="277812"/>
                  <a:pt x="1578799" y="569913"/>
                  <a:pt x="1578798" y="842963"/>
                </a:cubicBezTo>
                <a:lnTo>
                  <a:pt x="3428" y="8477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90" name="Group 289"/>
          <p:cNvGrpSpPr/>
          <p:nvPr/>
        </p:nvGrpSpPr>
        <p:grpSpPr>
          <a:xfrm>
            <a:off x="5643824" y="2864949"/>
            <a:ext cx="2965466" cy="1788231"/>
            <a:chOff x="520188" y="2648653"/>
            <a:chExt cx="3953954" cy="2384308"/>
          </a:xfrm>
        </p:grpSpPr>
        <p:sp>
          <p:nvSpPr>
            <p:cNvPr id="342" name="TextBox 341"/>
            <p:cNvSpPr txBox="1"/>
            <p:nvPr/>
          </p:nvSpPr>
          <p:spPr bwMode="auto">
            <a:xfrm>
              <a:off x="2746201" y="3361938"/>
              <a:ext cx="1727941" cy="379863"/>
            </a:xfrm>
            <a:prstGeom prst="rect">
              <a:avLst/>
            </a:prstGeom>
            <a:solidFill>
              <a:srgbClr val="92D050"/>
            </a:solidFill>
            <a:ln w="12700">
              <a:noFill/>
              <a:miter lim="800000"/>
              <a:headEnd type="none" w="sm" len="sm"/>
              <a:tailEnd type="none" w="sm" len="sm"/>
            </a:ln>
          </p:spPr>
          <p:txBody>
            <a:bodyPr wrap="square" rtlCol="0" anchor="b">
              <a:noAutofit/>
            </a:bodyPr>
            <a:lstStyle>
              <a:defPPr>
                <a:defRPr lang="en-US"/>
              </a:defPPr>
              <a:lvl1pPr algn="ctr">
                <a:defRPr sz="1200" b="1">
                  <a:solidFill>
                    <a:srgbClr val="0033CC"/>
                  </a:solidFill>
                  <a:latin typeface="Arial" charset="0"/>
                </a:defRPr>
              </a:lvl1pPr>
            </a:lstStyle>
            <a:p>
              <a:endParaRPr lang="en-US" sz="900" dirty="0"/>
            </a:p>
          </p:txBody>
        </p:sp>
        <p:sp>
          <p:nvSpPr>
            <p:cNvPr id="344" name="TextBox 343"/>
            <p:cNvSpPr txBox="1"/>
            <p:nvPr/>
          </p:nvSpPr>
          <p:spPr bwMode="auto">
            <a:xfrm>
              <a:off x="520188" y="2654348"/>
              <a:ext cx="2040230" cy="824211"/>
            </a:xfrm>
            <a:prstGeom prst="rect">
              <a:avLst/>
            </a:prstGeom>
            <a:solidFill>
              <a:srgbClr val="92D050"/>
            </a:solidFill>
            <a:ln w="12700">
              <a:noFill/>
              <a:miter lim="800000"/>
              <a:headEnd type="none" w="sm" len="sm"/>
              <a:tailEnd type="none" w="sm" len="sm"/>
            </a:ln>
          </p:spPr>
          <p:txBody>
            <a:bodyPr wrap="square" rtlCol="0" anchor="b">
              <a:noAutofit/>
            </a:bodyPr>
            <a:lstStyle/>
            <a:p>
              <a:pPr algn="ctr"/>
              <a:endParaRPr lang="en-US" sz="900" b="1" dirty="0">
                <a:solidFill>
                  <a:srgbClr val="0033CC"/>
                </a:solidFill>
                <a:latin typeface="Arial" charset="0"/>
              </a:endParaRPr>
            </a:p>
          </p:txBody>
        </p:sp>
        <p:sp>
          <p:nvSpPr>
            <p:cNvPr id="345" name="TextBox 344"/>
            <p:cNvSpPr txBox="1"/>
            <p:nvPr/>
          </p:nvSpPr>
          <p:spPr bwMode="auto">
            <a:xfrm>
              <a:off x="2746202" y="2648653"/>
              <a:ext cx="1727940" cy="669341"/>
            </a:xfrm>
            <a:prstGeom prst="rect">
              <a:avLst/>
            </a:prstGeom>
            <a:solidFill>
              <a:srgbClr val="92D050"/>
            </a:solidFill>
            <a:ln w="12700">
              <a:noFill/>
              <a:miter lim="800000"/>
              <a:headEnd type="none" w="sm" len="sm"/>
              <a:tailEnd type="none" w="sm" len="sm"/>
            </a:ln>
          </p:spPr>
          <p:txBody>
            <a:bodyPr wrap="square" rtlCol="0">
              <a:noAutofit/>
            </a:bodyPr>
            <a:lstStyle>
              <a:defPPr>
                <a:defRPr lang="en-US"/>
              </a:defPPr>
              <a:lvl1pPr algn="ctr">
                <a:defRPr sz="1200" b="1">
                  <a:solidFill>
                    <a:srgbClr val="0033CC"/>
                  </a:solidFill>
                  <a:latin typeface="Arial" charset="0"/>
                </a:defRPr>
              </a:lvl1pPr>
            </a:lstStyle>
            <a:p>
              <a:endParaRPr lang="en-US" sz="900" dirty="0"/>
            </a:p>
          </p:txBody>
        </p:sp>
        <p:sp>
          <p:nvSpPr>
            <p:cNvPr id="353" name="TextBox 352"/>
            <p:cNvSpPr txBox="1"/>
            <p:nvPr/>
          </p:nvSpPr>
          <p:spPr bwMode="auto">
            <a:xfrm>
              <a:off x="2749996" y="3705928"/>
              <a:ext cx="257369" cy="1325264"/>
            </a:xfrm>
            <a:prstGeom prst="rect">
              <a:avLst/>
            </a:prstGeom>
            <a:solidFill>
              <a:srgbClr val="92D050"/>
            </a:solidFill>
            <a:ln w="12700">
              <a:noFill/>
              <a:miter lim="800000"/>
              <a:headEnd type="none" w="sm" len="sm"/>
              <a:tailEnd type="none" w="sm" len="sm"/>
            </a:ln>
          </p:spPr>
          <p:txBody>
            <a:bodyPr vert="vert270" wrap="square" lIns="27000" tIns="27000" rIns="27000" bIns="27000" rtlCol="0">
              <a:spAutoFit/>
            </a:bodyPr>
            <a:lstStyle/>
            <a:p>
              <a:pPr algn="ctr"/>
              <a:r>
                <a:rPr lang="en-US" sz="900" b="1" dirty="0">
                  <a:solidFill>
                    <a:srgbClr val="0033CC"/>
                  </a:solidFill>
                  <a:latin typeface="Arial" charset="0"/>
                </a:rPr>
                <a:t>Provenance Info</a:t>
              </a:r>
            </a:p>
          </p:txBody>
        </p:sp>
        <p:sp>
          <p:nvSpPr>
            <p:cNvPr id="354" name="TextBox 353"/>
            <p:cNvSpPr txBox="1"/>
            <p:nvPr/>
          </p:nvSpPr>
          <p:spPr bwMode="auto">
            <a:xfrm>
              <a:off x="3061236" y="3596062"/>
              <a:ext cx="257369" cy="1436899"/>
            </a:xfrm>
            <a:prstGeom prst="rect">
              <a:avLst/>
            </a:prstGeom>
            <a:solidFill>
              <a:srgbClr val="92D050"/>
            </a:solidFill>
            <a:ln w="12700">
              <a:noFill/>
              <a:miter lim="800000"/>
              <a:headEnd type="none" w="sm" len="sm"/>
              <a:tailEnd type="none" w="sm" len="sm"/>
            </a:ln>
          </p:spPr>
          <p:txBody>
            <a:bodyPr vert="vert270" wrap="square" lIns="27000" tIns="27000" rIns="27000" bIns="27000" rtlCol="0">
              <a:spAutoFit/>
            </a:bodyPr>
            <a:lstStyle/>
            <a:p>
              <a:pPr algn="ctr"/>
              <a:r>
                <a:rPr lang="en-US" sz="900" b="1" dirty="0">
                  <a:solidFill>
                    <a:srgbClr val="0033CC"/>
                  </a:solidFill>
                  <a:latin typeface="Arial" charset="0"/>
                </a:rPr>
                <a:t>Context Info</a:t>
              </a:r>
            </a:p>
          </p:txBody>
        </p:sp>
        <p:sp>
          <p:nvSpPr>
            <p:cNvPr id="355" name="TextBox 354"/>
            <p:cNvSpPr txBox="1"/>
            <p:nvPr/>
          </p:nvSpPr>
          <p:spPr bwMode="auto">
            <a:xfrm>
              <a:off x="3382545" y="3587397"/>
              <a:ext cx="257369" cy="1436899"/>
            </a:xfrm>
            <a:prstGeom prst="rect">
              <a:avLst/>
            </a:prstGeom>
            <a:solidFill>
              <a:srgbClr val="92D050"/>
            </a:solidFill>
            <a:ln w="12700">
              <a:noFill/>
              <a:miter lim="800000"/>
              <a:headEnd type="none" w="sm" len="sm"/>
              <a:tailEnd type="none" w="sm" len="sm"/>
            </a:ln>
          </p:spPr>
          <p:txBody>
            <a:bodyPr vert="vert270" wrap="square" lIns="27000" tIns="27000" rIns="27000" bIns="27000" rtlCol="0">
              <a:spAutoFit/>
            </a:bodyPr>
            <a:lstStyle/>
            <a:p>
              <a:pPr algn="ctr"/>
              <a:r>
                <a:rPr lang="en-US" sz="900" b="1" dirty="0">
                  <a:solidFill>
                    <a:srgbClr val="0033CC"/>
                  </a:solidFill>
                  <a:latin typeface="Arial" charset="0"/>
                </a:rPr>
                <a:t>Reference Info</a:t>
              </a:r>
            </a:p>
          </p:txBody>
        </p:sp>
        <p:sp>
          <p:nvSpPr>
            <p:cNvPr id="356" name="TextBox 355"/>
            <p:cNvSpPr txBox="1"/>
            <p:nvPr/>
          </p:nvSpPr>
          <p:spPr bwMode="auto">
            <a:xfrm>
              <a:off x="3703787" y="3596062"/>
              <a:ext cx="257369" cy="1436899"/>
            </a:xfrm>
            <a:prstGeom prst="rect">
              <a:avLst/>
            </a:prstGeom>
            <a:solidFill>
              <a:srgbClr val="92D050"/>
            </a:solidFill>
            <a:ln w="12700">
              <a:noFill/>
              <a:miter lim="800000"/>
              <a:headEnd type="none" w="sm" len="sm"/>
              <a:tailEnd type="none" w="sm" len="sm"/>
            </a:ln>
          </p:spPr>
          <p:txBody>
            <a:bodyPr vert="vert270" wrap="square" lIns="27000" tIns="27000" rIns="27000" bIns="27000" rtlCol="0">
              <a:spAutoFit/>
            </a:bodyPr>
            <a:lstStyle/>
            <a:p>
              <a:pPr algn="ctr"/>
              <a:r>
                <a:rPr lang="en-US" sz="900" b="1" dirty="0">
                  <a:solidFill>
                    <a:srgbClr val="0033CC"/>
                  </a:solidFill>
                  <a:latin typeface="Arial" charset="0"/>
                </a:rPr>
                <a:t>Fixity Info</a:t>
              </a:r>
            </a:p>
          </p:txBody>
        </p:sp>
        <p:sp>
          <p:nvSpPr>
            <p:cNvPr id="357" name="TextBox 356"/>
            <p:cNvSpPr txBox="1"/>
            <p:nvPr/>
          </p:nvSpPr>
          <p:spPr bwMode="auto">
            <a:xfrm>
              <a:off x="4032107" y="3587328"/>
              <a:ext cx="442035" cy="1436899"/>
            </a:xfrm>
            <a:prstGeom prst="rect">
              <a:avLst/>
            </a:prstGeom>
            <a:solidFill>
              <a:srgbClr val="92D050"/>
            </a:solidFill>
            <a:ln w="12700">
              <a:noFill/>
              <a:miter lim="800000"/>
              <a:headEnd type="none" w="sm" len="sm"/>
              <a:tailEnd type="none" w="sm" len="sm"/>
            </a:ln>
          </p:spPr>
          <p:txBody>
            <a:bodyPr vert="vert270" wrap="square" lIns="27000" tIns="27000" rIns="27000" bIns="27000" rtlCol="0">
              <a:spAutoFit/>
            </a:bodyPr>
            <a:lstStyle/>
            <a:p>
              <a:pPr algn="ctr"/>
              <a:r>
                <a:rPr lang="en-US" sz="900" b="1" dirty="0">
                  <a:solidFill>
                    <a:srgbClr val="0033CC"/>
                  </a:solidFill>
                  <a:latin typeface="Arial" charset="0"/>
                </a:rPr>
                <a:t>Access Rights Info</a:t>
              </a:r>
            </a:p>
          </p:txBody>
        </p:sp>
      </p:grpSp>
      <p:sp>
        <p:nvSpPr>
          <p:cNvPr id="394" name="TextBox 393"/>
          <p:cNvSpPr txBox="1"/>
          <p:nvPr/>
        </p:nvSpPr>
        <p:spPr bwMode="auto">
          <a:xfrm rot="16200000">
            <a:off x="5868316" y="2608953"/>
            <a:ext cx="656013" cy="1061829"/>
          </a:xfrm>
          <a:prstGeom prst="rect">
            <a:avLst/>
          </a:prstGeom>
          <a:noFill/>
          <a:ln w="12700">
            <a:noFill/>
            <a:miter lim="800000"/>
            <a:headEnd type="none" w="sm" len="sm"/>
            <a:tailEnd type="none" w="sm" len="sm"/>
          </a:ln>
        </p:spPr>
        <p:txBody>
          <a:bodyPr wrap="none" rtlCol="0">
            <a:spAutoFit/>
          </a:bodyPr>
          <a:lstStyle/>
          <a:p>
            <a:pPr algn="r"/>
            <a:r>
              <a:rPr lang="en-US" sz="525" b="1" dirty="0">
                <a:solidFill>
                  <a:srgbClr val="0033CC"/>
                </a:solidFill>
                <a:latin typeface="Arial" charset="0"/>
              </a:rPr>
              <a:t>Archive </a:t>
            </a:r>
          </a:p>
          <a:p>
            <a:pPr algn="r"/>
            <a:r>
              <a:rPr lang="en-US" sz="525" b="1" dirty="0">
                <a:solidFill>
                  <a:srgbClr val="0033CC"/>
                </a:solidFill>
                <a:latin typeface="Arial" charset="0"/>
              </a:rPr>
              <a:t>Common Calls</a:t>
            </a:r>
          </a:p>
          <a:p>
            <a:pPr algn="r"/>
            <a:endParaRPr lang="en-US" sz="525" b="1" dirty="0">
              <a:solidFill>
                <a:srgbClr val="0033CC"/>
              </a:solidFill>
              <a:latin typeface="Arial" charset="0"/>
            </a:endParaRPr>
          </a:p>
          <a:p>
            <a:pPr algn="r"/>
            <a:r>
              <a:rPr lang="en-US" sz="525" b="1" dirty="0">
                <a:solidFill>
                  <a:srgbClr val="0033CC"/>
                </a:solidFill>
                <a:latin typeface="Arial" charset="0"/>
              </a:rPr>
              <a:t>Doc/PDF</a:t>
            </a:r>
          </a:p>
          <a:p>
            <a:pPr algn="r"/>
            <a:endParaRPr lang="en-US" sz="525" b="1" dirty="0">
              <a:solidFill>
                <a:srgbClr val="0033CC"/>
              </a:solidFill>
              <a:latin typeface="Arial" charset="0"/>
            </a:endParaRPr>
          </a:p>
          <a:p>
            <a:pPr algn="r"/>
            <a:r>
              <a:rPr lang="en-US" sz="525" b="1" dirty="0">
                <a:solidFill>
                  <a:srgbClr val="0033CC"/>
                </a:solidFill>
                <a:latin typeface="Arial" charset="0"/>
              </a:rPr>
              <a:t>Web/HTML</a:t>
            </a:r>
          </a:p>
          <a:p>
            <a:pPr algn="r"/>
            <a:endParaRPr lang="en-US" sz="525" b="1" dirty="0">
              <a:solidFill>
                <a:srgbClr val="0033CC"/>
              </a:solidFill>
              <a:latin typeface="Arial" charset="0"/>
            </a:endParaRPr>
          </a:p>
          <a:p>
            <a:pPr algn="r"/>
            <a:r>
              <a:rPr lang="en-US" sz="525" b="1" dirty="0">
                <a:solidFill>
                  <a:srgbClr val="0033CC"/>
                </a:solidFill>
                <a:latin typeface="Arial" charset="0"/>
              </a:rPr>
              <a:t>Enterprise</a:t>
            </a:r>
          </a:p>
          <a:p>
            <a:pPr algn="r"/>
            <a:endParaRPr lang="en-US" sz="525" b="1" dirty="0">
              <a:solidFill>
                <a:srgbClr val="0033CC"/>
              </a:solidFill>
              <a:latin typeface="Arial" charset="0"/>
            </a:endParaRPr>
          </a:p>
          <a:p>
            <a:pPr algn="r"/>
            <a:r>
              <a:rPr lang="en-US" sz="525" b="1" dirty="0">
                <a:solidFill>
                  <a:srgbClr val="0033CC"/>
                </a:solidFill>
                <a:latin typeface="Arial" charset="0"/>
              </a:rPr>
              <a:t>Science</a:t>
            </a:r>
          </a:p>
          <a:p>
            <a:pPr algn="r"/>
            <a:endParaRPr lang="en-US" sz="525" b="1" dirty="0">
              <a:solidFill>
                <a:srgbClr val="0033CC"/>
              </a:solidFill>
              <a:latin typeface="Arial" charset="0"/>
            </a:endParaRPr>
          </a:p>
          <a:p>
            <a:pPr algn="r"/>
            <a:r>
              <a:rPr lang="en-US" sz="525" b="1" dirty="0">
                <a:solidFill>
                  <a:srgbClr val="0033CC"/>
                </a:solidFill>
                <a:latin typeface="Arial" charset="0"/>
              </a:rPr>
              <a:t>Other</a:t>
            </a:r>
          </a:p>
        </p:txBody>
      </p:sp>
      <p:sp>
        <p:nvSpPr>
          <p:cNvPr id="395" name="TextBox 394"/>
          <p:cNvSpPr txBox="1"/>
          <p:nvPr/>
        </p:nvSpPr>
        <p:spPr bwMode="auto">
          <a:xfrm rot="16200000">
            <a:off x="7604061" y="2581258"/>
            <a:ext cx="656013" cy="1061829"/>
          </a:xfrm>
          <a:prstGeom prst="rect">
            <a:avLst/>
          </a:prstGeom>
          <a:noFill/>
          <a:ln w="12700">
            <a:noFill/>
            <a:miter lim="800000"/>
            <a:headEnd type="none" w="sm" len="sm"/>
            <a:tailEnd type="none" w="sm" len="sm"/>
          </a:ln>
        </p:spPr>
        <p:txBody>
          <a:bodyPr wrap="none" rtlCol="0">
            <a:spAutoFit/>
          </a:bodyPr>
          <a:lstStyle/>
          <a:p>
            <a:pPr algn="r"/>
            <a:r>
              <a:rPr lang="en-US" sz="525" b="1" dirty="0">
                <a:solidFill>
                  <a:srgbClr val="0033CC"/>
                </a:solidFill>
                <a:latin typeface="Arial" charset="0"/>
              </a:rPr>
              <a:t>Archive </a:t>
            </a:r>
          </a:p>
          <a:p>
            <a:pPr algn="r"/>
            <a:r>
              <a:rPr lang="en-US" sz="525" b="1" dirty="0">
                <a:solidFill>
                  <a:srgbClr val="0033CC"/>
                </a:solidFill>
                <a:latin typeface="Arial" charset="0"/>
              </a:rPr>
              <a:t>Common Calls</a:t>
            </a:r>
          </a:p>
          <a:p>
            <a:pPr algn="r"/>
            <a:endParaRPr lang="en-US" sz="525" b="1" dirty="0">
              <a:solidFill>
                <a:srgbClr val="0033CC"/>
              </a:solidFill>
              <a:latin typeface="Arial" charset="0"/>
            </a:endParaRPr>
          </a:p>
          <a:p>
            <a:pPr algn="r"/>
            <a:r>
              <a:rPr lang="en-US" sz="525" b="1" dirty="0">
                <a:solidFill>
                  <a:srgbClr val="0033CC"/>
                </a:solidFill>
                <a:latin typeface="Arial" charset="0"/>
              </a:rPr>
              <a:t>Doc/PDF</a:t>
            </a:r>
          </a:p>
          <a:p>
            <a:pPr algn="r"/>
            <a:endParaRPr lang="en-US" sz="525" b="1" dirty="0">
              <a:solidFill>
                <a:srgbClr val="0033CC"/>
              </a:solidFill>
              <a:latin typeface="Arial" charset="0"/>
            </a:endParaRPr>
          </a:p>
          <a:p>
            <a:pPr algn="r"/>
            <a:r>
              <a:rPr lang="en-US" sz="525" b="1" dirty="0">
                <a:solidFill>
                  <a:srgbClr val="0033CC"/>
                </a:solidFill>
                <a:latin typeface="Arial" charset="0"/>
              </a:rPr>
              <a:t>Web/HTML</a:t>
            </a:r>
          </a:p>
          <a:p>
            <a:pPr algn="r"/>
            <a:endParaRPr lang="en-US" sz="525" b="1" dirty="0">
              <a:solidFill>
                <a:srgbClr val="0033CC"/>
              </a:solidFill>
              <a:latin typeface="Arial" charset="0"/>
            </a:endParaRPr>
          </a:p>
          <a:p>
            <a:pPr algn="r"/>
            <a:r>
              <a:rPr lang="en-US" sz="525" b="1" dirty="0">
                <a:solidFill>
                  <a:srgbClr val="0033CC"/>
                </a:solidFill>
                <a:latin typeface="Arial" charset="0"/>
              </a:rPr>
              <a:t>Enterprise</a:t>
            </a:r>
          </a:p>
          <a:p>
            <a:pPr algn="r"/>
            <a:endParaRPr lang="en-US" sz="525" b="1" dirty="0">
              <a:solidFill>
                <a:srgbClr val="0033CC"/>
              </a:solidFill>
              <a:latin typeface="Arial" charset="0"/>
            </a:endParaRPr>
          </a:p>
          <a:p>
            <a:pPr algn="r"/>
            <a:r>
              <a:rPr lang="en-US" sz="525" b="1" dirty="0">
                <a:solidFill>
                  <a:srgbClr val="0033CC"/>
                </a:solidFill>
                <a:latin typeface="Arial" charset="0"/>
              </a:rPr>
              <a:t>Science</a:t>
            </a:r>
          </a:p>
          <a:p>
            <a:pPr algn="r"/>
            <a:endParaRPr lang="en-US" sz="525" b="1" dirty="0">
              <a:solidFill>
                <a:srgbClr val="0033CC"/>
              </a:solidFill>
              <a:latin typeface="Arial" charset="0"/>
            </a:endParaRPr>
          </a:p>
          <a:p>
            <a:pPr algn="r"/>
            <a:r>
              <a:rPr lang="en-US" sz="525" b="1" dirty="0">
                <a:solidFill>
                  <a:srgbClr val="0033CC"/>
                </a:solidFill>
                <a:latin typeface="Arial" charset="0"/>
              </a:rPr>
              <a:t>Other</a:t>
            </a:r>
          </a:p>
        </p:txBody>
      </p:sp>
      <p:sp>
        <p:nvSpPr>
          <p:cNvPr id="396" name="TextBox 395"/>
          <p:cNvSpPr txBox="1"/>
          <p:nvPr/>
        </p:nvSpPr>
        <p:spPr bwMode="auto">
          <a:xfrm>
            <a:off x="6201109" y="3183593"/>
            <a:ext cx="1028224" cy="340704"/>
          </a:xfrm>
          <a:prstGeom prst="rect">
            <a:avLst/>
          </a:prstGeom>
          <a:noFill/>
          <a:ln w="12700">
            <a:noFill/>
            <a:miter lim="800000"/>
            <a:headEnd type="none" w="sm" len="sm"/>
            <a:tailEnd type="none" w="sm" len="sm"/>
          </a:ln>
        </p:spPr>
        <p:txBody>
          <a:bodyPr wrap="square" rtlCol="0" anchor="ctr" anchorCtr="1">
            <a:noAutofit/>
          </a:bodyPr>
          <a:lstStyle/>
          <a:p>
            <a:pPr algn="r"/>
            <a:r>
              <a:rPr lang="en-US" sz="900" b="1" dirty="0">
                <a:solidFill>
                  <a:srgbClr val="0033CC"/>
                </a:solidFill>
                <a:latin typeface="Arial" charset="0"/>
              </a:rPr>
              <a:t>Representation Information</a:t>
            </a:r>
          </a:p>
        </p:txBody>
      </p:sp>
      <p:sp>
        <p:nvSpPr>
          <p:cNvPr id="397" name="TextBox 396"/>
          <p:cNvSpPr txBox="1"/>
          <p:nvPr/>
        </p:nvSpPr>
        <p:spPr bwMode="auto">
          <a:xfrm>
            <a:off x="8201958" y="3167930"/>
            <a:ext cx="435551" cy="151874"/>
          </a:xfrm>
          <a:prstGeom prst="rect">
            <a:avLst/>
          </a:prstGeom>
          <a:noFill/>
          <a:ln w="12700">
            <a:noFill/>
            <a:miter lim="800000"/>
            <a:headEnd type="none" w="sm" len="sm"/>
            <a:tailEnd type="none" w="sm" len="sm"/>
          </a:ln>
        </p:spPr>
        <p:txBody>
          <a:bodyPr wrap="square" rtlCol="0" anchor="ctr" anchorCtr="1">
            <a:noAutofit/>
          </a:bodyPr>
          <a:lstStyle/>
          <a:p>
            <a:pPr algn="ctr"/>
            <a:r>
              <a:rPr lang="en-US" sz="900" b="1" dirty="0">
                <a:solidFill>
                  <a:srgbClr val="0033CC"/>
                </a:solidFill>
                <a:latin typeface="Arial" charset="0"/>
              </a:rPr>
              <a:t>Data</a:t>
            </a:r>
          </a:p>
        </p:txBody>
      </p:sp>
      <p:sp>
        <p:nvSpPr>
          <p:cNvPr id="398" name="TextBox 397"/>
          <p:cNvSpPr txBox="1"/>
          <p:nvPr/>
        </p:nvSpPr>
        <p:spPr bwMode="auto">
          <a:xfrm>
            <a:off x="7316180" y="3366955"/>
            <a:ext cx="1197779" cy="340704"/>
          </a:xfrm>
          <a:prstGeom prst="rect">
            <a:avLst/>
          </a:prstGeom>
          <a:noFill/>
          <a:ln w="12700">
            <a:noFill/>
            <a:miter lim="800000"/>
            <a:headEnd type="none" w="sm" len="sm"/>
            <a:tailEnd type="none" w="sm" len="sm"/>
          </a:ln>
        </p:spPr>
        <p:txBody>
          <a:bodyPr wrap="square" rtlCol="0" anchor="ctr" anchorCtr="1">
            <a:noAutofit/>
          </a:bodyPr>
          <a:lstStyle/>
          <a:p>
            <a:pPr algn="ctr"/>
            <a:r>
              <a:rPr lang="en-US" sz="900" b="1" dirty="0">
                <a:solidFill>
                  <a:srgbClr val="0033CC"/>
                </a:solidFill>
                <a:latin typeface="Arial" charset="0"/>
              </a:rPr>
              <a:t>Preservation</a:t>
            </a:r>
          </a:p>
          <a:p>
            <a:pPr algn="ctr"/>
            <a:r>
              <a:rPr lang="en-US" sz="900" b="1" dirty="0">
                <a:solidFill>
                  <a:srgbClr val="0033CC"/>
                </a:solidFill>
                <a:latin typeface="Arial" charset="0"/>
              </a:rPr>
              <a:t>Description Info</a:t>
            </a:r>
          </a:p>
        </p:txBody>
      </p:sp>
      <p:grpSp>
        <p:nvGrpSpPr>
          <p:cNvPr id="22" name="Group 21"/>
          <p:cNvGrpSpPr/>
          <p:nvPr/>
        </p:nvGrpSpPr>
        <p:grpSpPr>
          <a:xfrm>
            <a:off x="5646907" y="3487572"/>
            <a:ext cx="1201991" cy="1165598"/>
            <a:chOff x="4038836" y="3972879"/>
            <a:chExt cx="1201991" cy="1165598"/>
          </a:xfrm>
        </p:grpSpPr>
        <p:sp>
          <p:nvSpPr>
            <p:cNvPr id="164" name="Rectangle 163"/>
            <p:cNvSpPr/>
            <p:nvPr/>
          </p:nvSpPr>
          <p:spPr>
            <a:xfrm>
              <a:off x="4038836" y="4899122"/>
              <a:ext cx="704592" cy="239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Bit layer</a:t>
              </a:r>
            </a:p>
          </p:txBody>
        </p:sp>
        <p:sp>
          <p:nvSpPr>
            <p:cNvPr id="166" name="Rectangle 165"/>
            <p:cNvSpPr/>
            <p:nvPr/>
          </p:nvSpPr>
          <p:spPr>
            <a:xfrm>
              <a:off x="4038836" y="4563446"/>
              <a:ext cx="1201991" cy="239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Structure layer</a:t>
              </a:r>
            </a:p>
          </p:txBody>
        </p:sp>
        <p:sp>
          <p:nvSpPr>
            <p:cNvPr id="169" name="Rectangle 141"/>
            <p:cNvSpPr/>
            <p:nvPr/>
          </p:nvSpPr>
          <p:spPr>
            <a:xfrm>
              <a:off x="4038836" y="4279707"/>
              <a:ext cx="1120793" cy="242928"/>
            </a:xfrm>
            <a:custGeom>
              <a:avLst/>
              <a:gdLst>
                <a:gd name="connsiteX0" fmla="*/ 0 w 1960043"/>
                <a:gd name="connsiteY0" fmla="*/ 0 h 319140"/>
                <a:gd name="connsiteX1" fmla="*/ 1960043 w 1960043"/>
                <a:gd name="connsiteY1" fmla="*/ 0 h 319140"/>
                <a:gd name="connsiteX2" fmla="*/ 1960043 w 1960043"/>
                <a:gd name="connsiteY2" fmla="*/ 319140 h 319140"/>
                <a:gd name="connsiteX3" fmla="*/ 0 w 1960043"/>
                <a:gd name="connsiteY3" fmla="*/ 319140 h 319140"/>
                <a:gd name="connsiteX4" fmla="*/ 0 w 1960043"/>
                <a:gd name="connsiteY4" fmla="*/ 0 h 319140"/>
                <a:gd name="connsiteX0" fmla="*/ 0 w 2036243"/>
                <a:gd name="connsiteY0" fmla="*/ 0 h 319140"/>
                <a:gd name="connsiteX1" fmla="*/ 2036243 w 2036243"/>
                <a:gd name="connsiteY1" fmla="*/ 0 h 319140"/>
                <a:gd name="connsiteX2" fmla="*/ 2036243 w 2036243"/>
                <a:gd name="connsiteY2" fmla="*/ 319140 h 319140"/>
                <a:gd name="connsiteX3" fmla="*/ 76200 w 2036243"/>
                <a:gd name="connsiteY3" fmla="*/ 319140 h 319140"/>
                <a:gd name="connsiteX4" fmla="*/ 0 w 2036243"/>
                <a:gd name="connsiteY4" fmla="*/ 0 h 319140"/>
                <a:gd name="connsiteX0" fmla="*/ 0 w 2036243"/>
                <a:gd name="connsiteY0" fmla="*/ 0 h 323903"/>
                <a:gd name="connsiteX1" fmla="*/ 2036243 w 2036243"/>
                <a:gd name="connsiteY1" fmla="*/ 0 h 323903"/>
                <a:gd name="connsiteX2" fmla="*/ 2036243 w 2036243"/>
                <a:gd name="connsiteY2" fmla="*/ 319140 h 323903"/>
                <a:gd name="connsiteX3" fmla="*/ 9525 w 2036243"/>
                <a:gd name="connsiteY3" fmla="*/ 323903 h 323903"/>
                <a:gd name="connsiteX4" fmla="*/ 0 w 2036243"/>
                <a:gd name="connsiteY4" fmla="*/ 0 h 323903"/>
                <a:gd name="connsiteX0" fmla="*/ 0 w 2026718"/>
                <a:gd name="connsiteY0" fmla="*/ 4763 h 323903"/>
                <a:gd name="connsiteX1" fmla="*/ 2026718 w 2026718"/>
                <a:gd name="connsiteY1" fmla="*/ 0 h 323903"/>
                <a:gd name="connsiteX2" fmla="*/ 2026718 w 2026718"/>
                <a:gd name="connsiteY2" fmla="*/ 319140 h 323903"/>
                <a:gd name="connsiteX3" fmla="*/ 0 w 2026718"/>
                <a:gd name="connsiteY3" fmla="*/ 323903 h 323903"/>
                <a:gd name="connsiteX4" fmla="*/ 0 w 2026718"/>
                <a:gd name="connsiteY4" fmla="*/ 4763 h 323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718" h="323903">
                  <a:moveTo>
                    <a:pt x="0" y="4763"/>
                  </a:moveTo>
                  <a:lnTo>
                    <a:pt x="2026718" y="0"/>
                  </a:lnTo>
                  <a:lnTo>
                    <a:pt x="2026718" y="319140"/>
                  </a:lnTo>
                  <a:lnTo>
                    <a:pt x="0" y="323903"/>
                  </a:lnTo>
                  <a:lnTo>
                    <a:pt x="0" y="4763"/>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Semantic layer</a:t>
              </a:r>
            </a:p>
          </p:txBody>
        </p:sp>
        <p:sp>
          <p:nvSpPr>
            <p:cNvPr id="170" name="Rectangle 169"/>
            <p:cNvSpPr/>
            <p:nvPr/>
          </p:nvSpPr>
          <p:spPr>
            <a:xfrm>
              <a:off x="4038836" y="3972879"/>
              <a:ext cx="1146405" cy="23935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GB" sz="900" dirty="0"/>
                <a:t>Object layer</a:t>
              </a:r>
            </a:p>
          </p:txBody>
        </p:sp>
      </p:grpSp>
      <p:sp>
        <p:nvSpPr>
          <p:cNvPr id="171" name="TextBox 170"/>
          <p:cNvSpPr txBox="1"/>
          <p:nvPr/>
        </p:nvSpPr>
        <p:spPr bwMode="auto">
          <a:xfrm>
            <a:off x="2620448" y="5381620"/>
            <a:ext cx="3873882" cy="830997"/>
          </a:xfrm>
          <a:prstGeom prst="rect">
            <a:avLst/>
          </a:prstGeom>
          <a:noFill/>
          <a:ln w="38100">
            <a:solidFill>
              <a:srgbClr val="FF0000"/>
            </a:solid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Info Specs for Science </a:t>
            </a:r>
            <a:r>
              <a:rPr lang="en-US" sz="1200" b="1" dirty="0" smtClean="0">
                <a:solidFill>
                  <a:srgbClr val="FF0000"/>
                </a:solidFill>
                <a:latin typeface="Arial" charset="0"/>
              </a:rPr>
              <a:t>and other Archive Domains</a:t>
            </a:r>
          </a:p>
          <a:p>
            <a:pPr marL="171450" indent="-171450">
              <a:buFont typeface="Arial" charset="0"/>
              <a:buChar char="•"/>
            </a:pPr>
            <a:r>
              <a:rPr lang="en-US" sz="900" b="1" dirty="0" smtClean="0">
                <a:solidFill>
                  <a:srgbClr val="FF0000"/>
                </a:solidFill>
                <a:latin typeface="Arial" charset="0"/>
              </a:rPr>
              <a:t>Interface Specifications (for each archive)</a:t>
            </a:r>
          </a:p>
          <a:p>
            <a:pPr marL="171450" indent="-171450">
              <a:buFont typeface="Arial" charset="0"/>
              <a:buChar char="•"/>
            </a:pPr>
            <a:r>
              <a:rPr lang="en-US" sz="900" b="1" dirty="0" smtClean="0">
                <a:solidFill>
                  <a:srgbClr val="FF0000"/>
                </a:solidFill>
                <a:latin typeface="Arial" charset="0"/>
              </a:rPr>
              <a:t>Data </a:t>
            </a:r>
            <a:r>
              <a:rPr lang="en-US" sz="900" b="1" dirty="0" smtClean="0">
                <a:solidFill>
                  <a:srgbClr val="FF0000"/>
                </a:solidFill>
                <a:latin typeface="Arial" charset="0"/>
              </a:rPr>
              <a:t>Specifications </a:t>
            </a:r>
            <a:r>
              <a:rPr lang="en-US" sz="900" b="1" dirty="0" smtClean="0">
                <a:solidFill>
                  <a:srgbClr val="FF0000"/>
                </a:solidFill>
                <a:latin typeface="Arial" charset="0"/>
              </a:rPr>
              <a:t>(for data types)</a:t>
            </a:r>
          </a:p>
          <a:p>
            <a:pPr marL="171450" indent="-171450">
              <a:buFont typeface="Arial" charset="0"/>
              <a:buChar char="•"/>
            </a:pPr>
            <a:r>
              <a:rPr lang="en-US" sz="900" b="1" dirty="0" smtClean="0">
                <a:solidFill>
                  <a:srgbClr val="FF0000"/>
                </a:solidFill>
                <a:latin typeface="Arial" charset="0"/>
              </a:rPr>
              <a:t>Query specifications (for domains)</a:t>
            </a:r>
          </a:p>
          <a:p>
            <a:pPr marL="171450" indent="-171450">
              <a:buFont typeface="Arial" charset="0"/>
              <a:buChar char="•"/>
            </a:pPr>
            <a:r>
              <a:rPr lang="en-US" sz="900" b="1" dirty="0" smtClean="0">
                <a:solidFill>
                  <a:srgbClr val="FF0000"/>
                </a:solidFill>
                <a:latin typeface="Arial" charset="0"/>
              </a:rPr>
              <a:t>Product </a:t>
            </a:r>
            <a:r>
              <a:rPr lang="en-US" sz="900" b="1" dirty="0" smtClean="0">
                <a:solidFill>
                  <a:srgbClr val="FF0000"/>
                </a:solidFill>
                <a:latin typeface="Arial" charset="0"/>
              </a:rPr>
              <a:t>specifications </a:t>
            </a:r>
            <a:r>
              <a:rPr lang="en-US" sz="900" b="1" dirty="0" smtClean="0">
                <a:solidFill>
                  <a:srgbClr val="FF0000"/>
                </a:solidFill>
                <a:latin typeface="Arial" charset="0"/>
              </a:rPr>
              <a:t>(for archive processing)</a:t>
            </a:r>
            <a:endParaRPr lang="en-US" sz="900" b="1" dirty="0">
              <a:solidFill>
                <a:srgbClr val="FF0000"/>
              </a:solidFill>
              <a:latin typeface="Arial" charset="0"/>
            </a:endParaRPr>
          </a:p>
        </p:txBody>
      </p:sp>
      <p:sp>
        <p:nvSpPr>
          <p:cNvPr id="24" name="Slide Number Placeholder 23"/>
          <p:cNvSpPr>
            <a:spLocks noGrp="1"/>
          </p:cNvSpPr>
          <p:nvPr>
            <p:ph type="sldNum" sz="quarter" idx="10"/>
          </p:nvPr>
        </p:nvSpPr>
        <p:spPr/>
        <p:txBody>
          <a:bodyPr/>
          <a:lstStyle/>
          <a:p>
            <a:pPr>
              <a:defRPr/>
            </a:pPr>
            <a:fld id="{C6DE6701-7125-43E0-8268-7390181182C0}" type="slidenum">
              <a:rPr lang="en-US" smtClean="0"/>
              <a:pPr>
                <a:defRPr/>
              </a:pPr>
              <a:t>13</a:t>
            </a:fld>
            <a:endParaRPr lang="en-US"/>
          </a:p>
        </p:txBody>
      </p:sp>
    </p:spTree>
    <p:extLst>
      <p:ext uri="{BB962C8B-B14F-4D97-AF65-F5344CB8AC3E}">
        <p14:creationId xmlns:p14="http://schemas.microsoft.com/office/powerpoint/2010/main" val="2105322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Architecture / Deployment Options</a:t>
            </a:r>
            <a:endParaRPr lang="en-US" dirty="0"/>
          </a:p>
        </p:txBody>
      </p:sp>
      <p:sp>
        <p:nvSpPr>
          <p:cNvPr id="3" name="Content Placeholder 2"/>
          <p:cNvSpPr>
            <a:spLocks noGrp="1"/>
          </p:cNvSpPr>
          <p:nvPr>
            <p:ph idx="1"/>
          </p:nvPr>
        </p:nvSpPr>
        <p:spPr>
          <a:xfrm>
            <a:off x="457200" y="990600"/>
            <a:ext cx="8229600" cy="5543204"/>
          </a:xfrm>
        </p:spPr>
        <p:txBody>
          <a:bodyPr/>
          <a:lstStyle/>
          <a:p>
            <a:r>
              <a:rPr lang="en-US" sz="1800" dirty="0" smtClean="0"/>
              <a:t>There are many possible implementation </a:t>
            </a:r>
            <a:r>
              <a:rPr lang="en-US" sz="1800" dirty="0" smtClean="0"/>
              <a:t>architectures.  In order to see the impacts of certain choices this </a:t>
            </a:r>
            <a:r>
              <a:rPr lang="en-US" sz="1800" dirty="0" smtClean="0"/>
              <a:t>will explore just three:</a:t>
            </a:r>
          </a:p>
          <a:p>
            <a:pPr lvl="1"/>
            <a:r>
              <a:rPr lang="en-US" sz="1600" dirty="0" smtClean="0"/>
              <a:t>Option 1: “Fat Client” where the query interface, producer / consumer interface, Archive Abstraction Layer, and each domain archive binding is implemented in each client.  Access to the archives uses archive specific “bespoke” </a:t>
            </a:r>
            <a:r>
              <a:rPr lang="en-US" sz="1600" dirty="0"/>
              <a:t>interfaces</a:t>
            </a:r>
            <a:r>
              <a:rPr lang="en-US" sz="1600" dirty="0" smtClean="0"/>
              <a:t>.</a:t>
            </a:r>
          </a:p>
          <a:p>
            <a:pPr lvl="1"/>
            <a:r>
              <a:rPr lang="en-US" sz="1600" dirty="0" smtClean="0"/>
              <a:t>Option 2: Distributed archive with common protocol, where the client implements the </a:t>
            </a:r>
            <a:r>
              <a:rPr lang="en-US" sz="1600" dirty="0"/>
              <a:t>query interface, producer / consumer interface, </a:t>
            </a:r>
            <a:r>
              <a:rPr lang="en-US" sz="1600" dirty="0" smtClean="0"/>
              <a:t>and the interface to the Archive </a:t>
            </a:r>
            <a:r>
              <a:rPr lang="en-US" sz="1600" dirty="0"/>
              <a:t>Abstraction </a:t>
            </a:r>
            <a:r>
              <a:rPr lang="en-US" sz="1600" dirty="0" smtClean="0"/>
              <a:t>Layer, and each archive implements the </a:t>
            </a:r>
            <a:r>
              <a:rPr lang="en-US" sz="1600" dirty="0"/>
              <a:t>Archive Abstraction </a:t>
            </a:r>
            <a:r>
              <a:rPr lang="en-US" sz="1600" dirty="0" smtClean="0"/>
              <a:t>Layer and creates a local binding to their bespoke archive interfaces.</a:t>
            </a:r>
          </a:p>
          <a:p>
            <a:pPr lvl="1"/>
            <a:r>
              <a:rPr lang="en-US" sz="1600" dirty="0" smtClean="0"/>
              <a:t>Option 3: (shown separately) A distributed archive with common protocol (variant on option 2) where the </a:t>
            </a:r>
            <a:r>
              <a:rPr lang="en-US" sz="1600" dirty="0"/>
              <a:t>query interface, producer / consumer interface, </a:t>
            </a:r>
            <a:r>
              <a:rPr lang="en-US" sz="1600" dirty="0" smtClean="0"/>
              <a:t>the interface </a:t>
            </a:r>
            <a:r>
              <a:rPr lang="en-US" sz="1600" dirty="0"/>
              <a:t>to the Archive Abstraction </a:t>
            </a:r>
            <a:r>
              <a:rPr lang="en-US" sz="1600" dirty="0" smtClean="0"/>
              <a:t>Layer are implemented as distributed, or centralized, services.  The client is just a web interface to these services.  Local bespoke archive bindings are as in Option 2, local to the archives.</a:t>
            </a:r>
          </a:p>
          <a:p>
            <a:r>
              <a:rPr lang="en-US" sz="1800" dirty="0" smtClean="0"/>
              <a:t>The </a:t>
            </a:r>
            <a:r>
              <a:rPr lang="en-US" sz="1800" dirty="0"/>
              <a:t>following diagram overlays Options 1 (LH) &amp; 2 (RH) on the Alternative Standardized Archive System Architecture diagram.  Option 3 reduces the User client on the </a:t>
            </a:r>
            <a:r>
              <a:rPr lang="en-US" sz="1800" dirty="0" smtClean="0"/>
              <a:t>diagram </a:t>
            </a:r>
            <a:r>
              <a:rPr lang="en-US" sz="1800" dirty="0"/>
              <a:t>to just the “Consumer </a:t>
            </a:r>
            <a:r>
              <a:rPr lang="en-US" sz="1800" dirty="0" smtClean="0"/>
              <a:t>and Producer Archive </a:t>
            </a:r>
            <a:r>
              <a:rPr lang="en-US" sz="1800" dirty="0" smtClean="0"/>
              <a:t>Application“ implemented as web pages.</a:t>
            </a:r>
            <a:endParaRPr lang="en-US" sz="1800" dirty="0"/>
          </a:p>
        </p:txBody>
      </p:sp>
      <p:sp>
        <p:nvSpPr>
          <p:cNvPr id="5" name="Slide Number Placeholder 4"/>
          <p:cNvSpPr>
            <a:spLocks noGrp="1"/>
          </p:cNvSpPr>
          <p:nvPr>
            <p:ph type="sldNum" sz="quarter" idx="10"/>
          </p:nvPr>
        </p:nvSpPr>
        <p:spPr/>
        <p:txBody>
          <a:bodyPr/>
          <a:lstStyle/>
          <a:p>
            <a:pPr>
              <a:defRPr/>
            </a:pPr>
            <a:fld id="{C6DE6701-7125-43E0-8268-7390181182C0}" type="slidenum">
              <a:rPr lang="en-US" smtClean="0"/>
              <a:pPr>
                <a:defRPr/>
              </a:pPr>
              <a:t>14</a:t>
            </a:fld>
            <a:endParaRPr lang="en-US"/>
          </a:p>
        </p:txBody>
      </p:sp>
    </p:spTree>
    <p:extLst>
      <p:ext uri="{BB962C8B-B14F-4D97-AF65-F5344CB8AC3E}">
        <p14:creationId xmlns:p14="http://schemas.microsoft.com/office/powerpoint/2010/main" val="2111630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679010" y="1303699"/>
            <a:ext cx="8102851" cy="5054238"/>
          </a:xfrm>
          <a:prstGeom prst="roundRect">
            <a:avLst/>
          </a:prstGeom>
          <a:noFill/>
          <a:ln w="76200">
            <a:solidFill>
              <a:schemeClr val="accent1"/>
            </a:solidFill>
            <a:round/>
            <a:headEnd/>
            <a:tailEnd/>
          </a:ln>
        </p:spPr>
        <p:txBody>
          <a:bodyPr wrap="none" rtlCol="0" anchor="ctr"/>
          <a:lstStyle/>
          <a:p>
            <a:pPr algn="ctr"/>
            <a:endParaRPr lang="en-US"/>
          </a:p>
        </p:txBody>
      </p:sp>
      <p:grpSp>
        <p:nvGrpSpPr>
          <p:cNvPr id="26" name="Group 25"/>
          <p:cNvGrpSpPr/>
          <p:nvPr/>
        </p:nvGrpSpPr>
        <p:grpSpPr>
          <a:xfrm>
            <a:off x="4340753" y="960716"/>
            <a:ext cx="2516617" cy="1503270"/>
            <a:chOff x="4735530" y="786743"/>
            <a:chExt cx="2516617" cy="1503270"/>
          </a:xfrm>
        </p:grpSpPr>
        <p:sp>
          <p:nvSpPr>
            <p:cNvPr id="82" name="Rectangle 81"/>
            <p:cNvSpPr/>
            <p:nvPr/>
          </p:nvSpPr>
          <p:spPr bwMode="auto">
            <a:xfrm>
              <a:off x="4735530" y="786743"/>
              <a:ext cx="2516617" cy="1047913"/>
            </a:xfrm>
            <a:prstGeom prst="rect">
              <a:avLst/>
            </a:prstGeom>
            <a:solidFill>
              <a:srgbClr val="FFC000"/>
            </a:solidFill>
            <a:ln w="38100">
              <a:noFill/>
              <a:round/>
              <a:headEnd/>
              <a:tailEnd/>
            </a:ln>
          </p:spPr>
          <p:txBody>
            <a:bodyPr wrap="none" rtlCol="0" anchor="t" anchorCtr="0"/>
            <a:lstStyle/>
            <a:p>
              <a:pPr algn="ctr"/>
              <a:r>
                <a:rPr lang="en-US" sz="1200" b="1" dirty="0">
                  <a:solidFill>
                    <a:srgbClr val="0033CC"/>
                  </a:solidFill>
                  <a:latin typeface="Arial" charset="0"/>
                </a:rPr>
                <a:t>Consumer Archive</a:t>
              </a:r>
            </a:p>
            <a:p>
              <a:pPr algn="ctr"/>
              <a:r>
                <a:rPr lang="en-US" sz="1200" b="1" dirty="0">
                  <a:solidFill>
                    <a:srgbClr val="0033CC"/>
                  </a:solidFill>
                  <a:latin typeface="Arial" charset="0"/>
                </a:rPr>
                <a:t>Application</a:t>
              </a:r>
            </a:p>
          </p:txBody>
        </p:sp>
        <p:grpSp>
          <p:nvGrpSpPr>
            <p:cNvPr id="101" name="Group 100"/>
            <p:cNvGrpSpPr/>
            <p:nvPr/>
          </p:nvGrpSpPr>
          <p:grpSpPr>
            <a:xfrm>
              <a:off x="4977670" y="1610761"/>
              <a:ext cx="2014912" cy="679252"/>
              <a:chOff x="4986381" y="2089548"/>
              <a:chExt cx="2014912" cy="679252"/>
            </a:xfrm>
            <a:solidFill>
              <a:schemeClr val="bg1"/>
            </a:solidFill>
          </p:grpSpPr>
          <p:sp>
            <p:nvSpPr>
              <p:cNvPr id="102" name="Plaque 101"/>
              <p:cNvSpPr/>
              <p:nvPr/>
            </p:nvSpPr>
            <p:spPr bwMode="auto">
              <a:xfrm>
                <a:off x="4986381" y="2089548"/>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103" name="Plaque 102"/>
              <p:cNvSpPr/>
              <p:nvPr/>
            </p:nvSpPr>
            <p:spPr bwMode="auto">
              <a:xfrm>
                <a:off x="555282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104" name="Plaque 103"/>
              <p:cNvSpPr/>
              <p:nvPr/>
            </p:nvSpPr>
            <p:spPr bwMode="auto">
              <a:xfrm>
                <a:off x="611926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105" name="Plaque 104"/>
              <p:cNvSpPr/>
              <p:nvPr/>
            </p:nvSpPr>
            <p:spPr bwMode="auto">
              <a:xfrm>
                <a:off x="668570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grpSp>
      </p:grpSp>
      <p:grpSp>
        <p:nvGrpSpPr>
          <p:cNvPr id="27" name="Group 26"/>
          <p:cNvGrpSpPr/>
          <p:nvPr/>
        </p:nvGrpSpPr>
        <p:grpSpPr>
          <a:xfrm>
            <a:off x="4328122" y="2089548"/>
            <a:ext cx="2516617" cy="886127"/>
            <a:chOff x="4735532" y="2089548"/>
            <a:chExt cx="2516617" cy="886127"/>
          </a:xfrm>
        </p:grpSpPr>
        <p:sp>
          <p:nvSpPr>
            <p:cNvPr id="89" name="Rectangle 88"/>
            <p:cNvSpPr/>
            <p:nvPr/>
          </p:nvSpPr>
          <p:spPr bwMode="auto">
            <a:xfrm>
              <a:off x="4735532" y="2327775"/>
              <a:ext cx="2516617" cy="647900"/>
            </a:xfrm>
            <a:prstGeom prst="rect">
              <a:avLst/>
            </a:prstGeom>
            <a:solidFill>
              <a:srgbClr val="92D050"/>
            </a:solidFill>
            <a:ln w="38100">
              <a:noFill/>
              <a:round/>
              <a:headEnd/>
              <a:tailEnd/>
            </a:ln>
          </p:spPr>
          <p:txBody>
            <a:bodyPr wrap="none" rtlCol="0" anchor="ctr"/>
            <a:lstStyle/>
            <a:p>
              <a:pPr algn="ctr"/>
              <a:endParaRPr lang="en-US" dirty="0"/>
            </a:p>
          </p:txBody>
        </p:sp>
        <p:grpSp>
          <p:nvGrpSpPr>
            <p:cNvPr id="24" name="Group 23"/>
            <p:cNvGrpSpPr/>
            <p:nvPr/>
          </p:nvGrpSpPr>
          <p:grpSpPr>
            <a:xfrm>
              <a:off x="4986381" y="2089548"/>
              <a:ext cx="2014912" cy="679252"/>
              <a:chOff x="4986381" y="2089548"/>
              <a:chExt cx="2014912" cy="679252"/>
            </a:xfrm>
          </p:grpSpPr>
          <p:sp>
            <p:nvSpPr>
              <p:cNvPr id="22" name="Plaque 21"/>
              <p:cNvSpPr/>
              <p:nvPr/>
            </p:nvSpPr>
            <p:spPr bwMode="auto">
              <a:xfrm>
                <a:off x="4986381" y="2089548"/>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98" name="Plaque 97"/>
              <p:cNvSpPr/>
              <p:nvPr/>
            </p:nvSpPr>
            <p:spPr bwMode="auto">
              <a:xfrm>
                <a:off x="555282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99" name="Plaque 98"/>
              <p:cNvSpPr/>
              <p:nvPr/>
            </p:nvSpPr>
            <p:spPr bwMode="auto">
              <a:xfrm>
                <a:off x="611926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100" name="Plaque 99"/>
              <p:cNvSpPr/>
              <p:nvPr/>
            </p:nvSpPr>
            <p:spPr bwMode="auto">
              <a:xfrm>
                <a:off x="668570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grpSp>
        <p:sp>
          <p:nvSpPr>
            <p:cNvPr id="96" name="TextBox 95"/>
            <p:cNvSpPr txBox="1"/>
            <p:nvPr/>
          </p:nvSpPr>
          <p:spPr bwMode="auto">
            <a:xfrm>
              <a:off x="5144176" y="2519291"/>
              <a:ext cx="1769139" cy="276999"/>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Consumer Archive I/F</a:t>
              </a:r>
            </a:p>
          </p:txBody>
        </p:sp>
      </p:grpSp>
      <p:grpSp>
        <p:nvGrpSpPr>
          <p:cNvPr id="28" name="Group 27"/>
          <p:cNvGrpSpPr/>
          <p:nvPr/>
        </p:nvGrpSpPr>
        <p:grpSpPr>
          <a:xfrm>
            <a:off x="1531710" y="2149751"/>
            <a:ext cx="2516617" cy="825924"/>
            <a:chOff x="1939120" y="2149751"/>
            <a:chExt cx="2516617" cy="825924"/>
          </a:xfrm>
        </p:grpSpPr>
        <p:grpSp>
          <p:nvGrpSpPr>
            <p:cNvPr id="2" name="Group 1"/>
            <p:cNvGrpSpPr/>
            <p:nvPr/>
          </p:nvGrpSpPr>
          <p:grpSpPr>
            <a:xfrm>
              <a:off x="1939120" y="2149751"/>
              <a:ext cx="2516617" cy="825924"/>
              <a:chOff x="3309645" y="2184850"/>
              <a:chExt cx="2516617" cy="825924"/>
            </a:xfrm>
          </p:grpSpPr>
          <p:sp>
            <p:nvSpPr>
              <p:cNvPr id="5" name="Rectangle 4"/>
              <p:cNvSpPr/>
              <p:nvPr/>
            </p:nvSpPr>
            <p:spPr bwMode="auto">
              <a:xfrm>
                <a:off x="3309645" y="2362874"/>
                <a:ext cx="2516617" cy="647900"/>
              </a:xfrm>
              <a:prstGeom prst="rect">
                <a:avLst/>
              </a:prstGeom>
              <a:solidFill>
                <a:srgbClr val="92D050"/>
              </a:solidFill>
              <a:ln w="38100">
                <a:noFill/>
                <a:round/>
                <a:headEnd/>
                <a:tailEnd/>
              </a:ln>
            </p:spPr>
            <p:txBody>
              <a:bodyPr wrap="none" rtlCol="0" anchor="ctr"/>
              <a:lstStyle/>
              <a:p>
                <a:pPr algn="ctr"/>
                <a:endParaRPr lang="en-US" dirty="0"/>
              </a:p>
            </p:txBody>
          </p:sp>
          <p:sp>
            <p:nvSpPr>
              <p:cNvPr id="9" name="Rectangle 8"/>
              <p:cNvSpPr/>
              <p:nvPr/>
            </p:nvSpPr>
            <p:spPr bwMode="auto">
              <a:xfrm>
                <a:off x="3560497"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0" name="Rectangle 9"/>
              <p:cNvSpPr/>
              <p:nvPr/>
            </p:nvSpPr>
            <p:spPr bwMode="auto">
              <a:xfrm>
                <a:off x="4126938"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1" name="Rectangle 10"/>
              <p:cNvSpPr/>
              <p:nvPr/>
            </p:nvSpPr>
            <p:spPr bwMode="auto">
              <a:xfrm>
                <a:off x="4693379"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2" name="Rectangle 11"/>
              <p:cNvSpPr/>
              <p:nvPr/>
            </p:nvSpPr>
            <p:spPr bwMode="auto">
              <a:xfrm>
                <a:off x="5259821" y="2184850"/>
                <a:ext cx="323682" cy="178024"/>
              </a:xfrm>
              <a:prstGeom prst="rect">
                <a:avLst/>
              </a:prstGeom>
              <a:solidFill>
                <a:srgbClr val="92D050"/>
              </a:solidFill>
              <a:ln w="38100">
                <a:noFill/>
                <a:round/>
                <a:headEnd/>
                <a:tailEnd/>
              </a:ln>
            </p:spPr>
            <p:txBody>
              <a:bodyPr wrap="none" rtlCol="0" anchor="ctr"/>
              <a:lstStyle/>
              <a:p>
                <a:pPr algn="ctr"/>
                <a:endParaRPr lang="en-US"/>
              </a:p>
            </p:txBody>
          </p:sp>
        </p:grpSp>
        <p:sp>
          <p:nvSpPr>
            <p:cNvPr id="97" name="TextBox 96"/>
            <p:cNvSpPr txBox="1"/>
            <p:nvPr/>
          </p:nvSpPr>
          <p:spPr bwMode="auto">
            <a:xfrm>
              <a:off x="2382924" y="2490700"/>
              <a:ext cx="1684179" cy="276998"/>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Producer Archive I/F</a:t>
              </a:r>
            </a:p>
          </p:txBody>
        </p:sp>
      </p:grpSp>
      <p:sp>
        <p:nvSpPr>
          <p:cNvPr id="7" name="Title 6"/>
          <p:cNvSpPr>
            <a:spLocks noGrp="1"/>
          </p:cNvSpPr>
          <p:nvPr>
            <p:ph type="title"/>
          </p:nvPr>
        </p:nvSpPr>
        <p:spPr>
          <a:xfrm>
            <a:off x="206113" y="174510"/>
            <a:ext cx="8229600" cy="563562"/>
          </a:xfrm>
        </p:spPr>
        <p:txBody>
          <a:bodyPr/>
          <a:lstStyle/>
          <a:p>
            <a:r>
              <a:rPr lang="en-US" sz="2000" dirty="0">
                <a:solidFill>
                  <a:srgbClr val="FF0000"/>
                </a:solidFill>
              </a:rPr>
              <a:t>Alternative</a:t>
            </a:r>
            <a:r>
              <a:rPr lang="en-US" sz="2000" dirty="0"/>
              <a:t> </a:t>
            </a:r>
            <a:r>
              <a:rPr lang="en-US" sz="2000" dirty="0" smtClean="0"/>
              <a:t>Standardized </a:t>
            </a:r>
            <a:r>
              <a:rPr lang="en-US" sz="2000" dirty="0"/>
              <a:t>Archive </a:t>
            </a:r>
            <a:r>
              <a:rPr lang="en-US" sz="2000" i="1" dirty="0"/>
              <a:t>System</a:t>
            </a:r>
            <a:r>
              <a:rPr lang="en-US" sz="2000" dirty="0"/>
              <a:t> </a:t>
            </a:r>
            <a:r>
              <a:rPr lang="en-US" sz="2000" dirty="0" smtClean="0"/>
              <a:t>Architecture</a:t>
            </a:r>
            <a:br>
              <a:rPr lang="en-US" sz="2000" dirty="0" smtClean="0"/>
            </a:br>
            <a:r>
              <a:rPr lang="en-US" sz="2000" dirty="0" smtClean="0">
                <a:solidFill>
                  <a:srgbClr val="FF0000"/>
                </a:solidFill>
              </a:rPr>
              <a:t>Deployment Options (1 And 2)</a:t>
            </a:r>
            <a:endParaRPr lang="en-US" sz="2000" dirty="0">
              <a:solidFill>
                <a:srgbClr val="FF0000"/>
              </a:solidFill>
            </a:endParaRPr>
          </a:p>
        </p:txBody>
      </p:sp>
      <p:grpSp>
        <p:nvGrpSpPr>
          <p:cNvPr id="21" name="Group 20"/>
          <p:cNvGrpSpPr/>
          <p:nvPr/>
        </p:nvGrpSpPr>
        <p:grpSpPr>
          <a:xfrm>
            <a:off x="1531708" y="960716"/>
            <a:ext cx="2516617" cy="1051964"/>
            <a:chOff x="3309645" y="1143000"/>
            <a:chExt cx="2516617" cy="1051964"/>
          </a:xfrm>
          <a:solidFill>
            <a:srgbClr val="FFC000"/>
          </a:solidFill>
        </p:grpSpPr>
        <p:sp>
          <p:nvSpPr>
            <p:cNvPr id="15" name="Rectangle 14"/>
            <p:cNvSpPr/>
            <p:nvPr/>
          </p:nvSpPr>
          <p:spPr bwMode="auto">
            <a:xfrm>
              <a:off x="3309645" y="1143000"/>
              <a:ext cx="2516617" cy="873940"/>
            </a:xfrm>
            <a:prstGeom prst="rect">
              <a:avLst/>
            </a:prstGeom>
            <a:grpFill/>
            <a:ln w="38100">
              <a:noFill/>
              <a:round/>
              <a:headEnd/>
              <a:tailEnd/>
            </a:ln>
          </p:spPr>
          <p:txBody>
            <a:bodyPr wrap="none" rtlCol="0" anchor="t" anchorCtr="0"/>
            <a:lstStyle/>
            <a:p>
              <a:pPr algn="ctr"/>
              <a:r>
                <a:rPr lang="en-US" sz="1200" b="1" dirty="0">
                  <a:solidFill>
                    <a:srgbClr val="0033CC"/>
                  </a:solidFill>
                  <a:latin typeface="Arial" charset="0"/>
                </a:rPr>
                <a:t> Producer Archive</a:t>
              </a:r>
            </a:p>
            <a:p>
              <a:pPr algn="ctr"/>
              <a:r>
                <a:rPr lang="en-US" sz="1200" b="1" dirty="0">
                  <a:solidFill>
                    <a:srgbClr val="0033CC"/>
                  </a:solidFill>
                  <a:latin typeface="Arial" charset="0"/>
                </a:rPr>
                <a:t>Application</a:t>
              </a:r>
            </a:p>
          </p:txBody>
        </p:sp>
        <p:sp>
          <p:nvSpPr>
            <p:cNvPr id="16" name="Rectangle 15"/>
            <p:cNvSpPr/>
            <p:nvPr/>
          </p:nvSpPr>
          <p:spPr bwMode="auto">
            <a:xfrm>
              <a:off x="3876087"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7" name="Rectangle 16"/>
            <p:cNvSpPr/>
            <p:nvPr/>
          </p:nvSpPr>
          <p:spPr bwMode="auto">
            <a:xfrm>
              <a:off x="4442528"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8" name="Rectangle 17"/>
            <p:cNvSpPr/>
            <p:nvPr/>
          </p:nvSpPr>
          <p:spPr bwMode="auto">
            <a:xfrm>
              <a:off x="5008969"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9" name="Rectangle 18"/>
            <p:cNvSpPr/>
            <p:nvPr/>
          </p:nvSpPr>
          <p:spPr bwMode="auto">
            <a:xfrm>
              <a:off x="5575411"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20" name="Rectangle 19"/>
            <p:cNvSpPr/>
            <p:nvPr/>
          </p:nvSpPr>
          <p:spPr bwMode="auto">
            <a:xfrm>
              <a:off x="3309645"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grpSp>
      <p:grpSp>
        <p:nvGrpSpPr>
          <p:cNvPr id="56" name="Group 55"/>
          <p:cNvGrpSpPr/>
          <p:nvPr/>
        </p:nvGrpSpPr>
        <p:grpSpPr>
          <a:xfrm>
            <a:off x="1259464" y="5185320"/>
            <a:ext cx="1279963" cy="885084"/>
            <a:chOff x="1666874" y="4782291"/>
            <a:chExt cx="1279963" cy="885084"/>
          </a:xfrm>
        </p:grpSpPr>
        <p:sp>
          <p:nvSpPr>
            <p:cNvPr id="36" name="Flowchart: Off-page Connector 35"/>
            <p:cNvSpPr/>
            <p:nvPr/>
          </p:nvSpPr>
          <p:spPr bwMode="auto">
            <a:xfrm rot="10800000">
              <a:off x="1788340"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37" name="Flowchart: Off-page Connector 36"/>
            <p:cNvSpPr/>
            <p:nvPr/>
          </p:nvSpPr>
          <p:spPr bwMode="auto">
            <a:xfrm rot="10800000">
              <a:off x="2172710"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38" name="Flowchart: Off-page Connector 37"/>
            <p:cNvSpPr/>
            <p:nvPr/>
          </p:nvSpPr>
          <p:spPr bwMode="auto">
            <a:xfrm rot="10800000">
              <a:off x="2557079"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49" name="Flowchart: Process 48"/>
            <p:cNvSpPr/>
            <p:nvPr/>
          </p:nvSpPr>
          <p:spPr bwMode="auto">
            <a:xfrm>
              <a:off x="1666874" y="5037282"/>
              <a:ext cx="1279963" cy="630093"/>
            </a:xfrm>
            <a:prstGeom prst="flowChartProcess">
              <a:avLst/>
            </a:prstGeom>
            <a:solidFill>
              <a:schemeClr val="accent1">
                <a:lumMod val="40000"/>
                <a:lumOff val="60000"/>
              </a:schemeClr>
            </a:solidFill>
            <a:ln w="38100">
              <a:noFill/>
              <a:round/>
              <a:headEnd/>
              <a:tailEnd/>
            </a:ln>
          </p:spPr>
          <p:txBody>
            <a:bodyPr wrap="none" rtlCol="0" anchor="ctr"/>
            <a:lstStyle/>
            <a:p>
              <a:pPr algn="ctr"/>
              <a:endParaRPr lang="en-US"/>
            </a:p>
          </p:txBody>
        </p:sp>
      </p:grpSp>
      <p:grpSp>
        <p:nvGrpSpPr>
          <p:cNvPr id="53" name="Group 52"/>
          <p:cNvGrpSpPr/>
          <p:nvPr/>
        </p:nvGrpSpPr>
        <p:grpSpPr>
          <a:xfrm>
            <a:off x="2755154" y="5177325"/>
            <a:ext cx="1279963" cy="893078"/>
            <a:chOff x="3162564" y="4774296"/>
            <a:chExt cx="1279963" cy="893078"/>
          </a:xfrm>
          <a:solidFill>
            <a:srgbClr val="FF99CC"/>
          </a:solidFill>
        </p:grpSpPr>
        <p:grpSp>
          <p:nvGrpSpPr>
            <p:cNvPr id="35" name="Group 34"/>
            <p:cNvGrpSpPr/>
            <p:nvPr/>
          </p:nvGrpSpPr>
          <p:grpSpPr>
            <a:xfrm>
              <a:off x="3435069" y="4774296"/>
              <a:ext cx="752553" cy="267038"/>
              <a:chOff x="3382477" y="4766207"/>
              <a:chExt cx="752553" cy="267038"/>
            </a:xfrm>
            <a:grpFill/>
          </p:grpSpPr>
          <p:sp>
            <p:nvSpPr>
              <p:cNvPr id="32" name="Isosceles Triangle 31"/>
              <p:cNvSpPr/>
              <p:nvPr/>
            </p:nvSpPr>
            <p:spPr bwMode="auto">
              <a:xfrm>
                <a:off x="3382477" y="4766207"/>
                <a:ext cx="250851" cy="267037"/>
              </a:xfrm>
              <a:prstGeom prst="triangle">
                <a:avLst/>
              </a:prstGeom>
              <a:grpFill/>
              <a:ln w="38100">
                <a:noFill/>
                <a:round/>
                <a:headEnd/>
                <a:tailEnd/>
              </a:ln>
            </p:spPr>
            <p:txBody>
              <a:bodyPr wrap="none" rtlCol="0" anchor="ctr"/>
              <a:lstStyle/>
              <a:p>
                <a:pPr algn="ctr"/>
                <a:endParaRPr lang="en-US"/>
              </a:p>
            </p:txBody>
          </p:sp>
          <p:sp>
            <p:nvSpPr>
              <p:cNvPr id="33" name="Isosceles Triangle 32"/>
              <p:cNvSpPr/>
              <p:nvPr/>
            </p:nvSpPr>
            <p:spPr bwMode="auto">
              <a:xfrm>
                <a:off x="3633328" y="4766208"/>
                <a:ext cx="250851" cy="267037"/>
              </a:xfrm>
              <a:prstGeom prst="triangle">
                <a:avLst/>
              </a:prstGeom>
              <a:grpFill/>
              <a:ln w="38100">
                <a:noFill/>
                <a:round/>
                <a:headEnd/>
                <a:tailEnd/>
              </a:ln>
            </p:spPr>
            <p:txBody>
              <a:bodyPr wrap="none" rtlCol="0" anchor="ctr"/>
              <a:lstStyle/>
              <a:p>
                <a:pPr algn="ctr"/>
                <a:endParaRPr lang="en-US"/>
              </a:p>
            </p:txBody>
          </p:sp>
          <p:sp>
            <p:nvSpPr>
              <p:cNvPr id="34" name="Isosceles Triangle 33"/>
              <p:cNvSpPr/>
              <p:nvPr/>
            </p:nvSpPr>
            <p:spPr bwMode="auto">
              <a:xfrm>
                <a:off x="3884179" y="4766208"/>
                <a:ext cx="250851" cy="267037"/>
              </a:xfrm>
              <a:prstGeom prst="triangle">
                <a:avLst/>
              </a:prstGeom>
              <a:solidFill>
                <a:srgbClr val="FF99CC"/>
              </a:solidFill>
              <a:ln w="38100">
                <a:noFill/>
                <a:round/>
                <a:headEnd/>
                <a:tailEnd/>
              </a:ln>
            </p:spPr>
            <p:txBody>
              <a:bodyPr wrap="none" rtlCol="0" anchor="ctr"/>
              <a:lstStyle/>
              <a:p>
                <a:pPr algn="ctr"/>
                <a:endParaRPr lang="en-US"/>
              </a:p>
            </p:txBody>
          </p:sp>
        </p:grpSp>
        <p:sp>
          <p:nvSpPr>
            <p:cNvPr id="50" name="Flowchart: Process 49"/>
            <p:cNvSpPr/>
            <p:nvPr/>
          </p:nvSpPr>
          <p:spPr bwMode="auto">
            <a:xfrm>
              <a:off x="3162564" y="5037281"/>
              <a:ext cx="1279963" cy="630093"/>
            </a:xfrm>
            <a:prstGeom prst="flowChartProcess">
              <a:avLst/>
            </a:prstGeom>
            <a:grpFill/>
            <a:ln w="38100">
              <a:noFill/>
              <a:round/>
              <a:headEnd/>
              <a:tailEnd/>
            </a:ln>
          </p:spPr>
          <p:txBody>
            <a:bodyPr wrap="none" rtlCol="0" anchor="ctr"/>
            <a:lstStyle/>
            <a:p>
              <a:pPr algn="ctr"/>
              <a:endParaRPr lang="en-US"/>
            </a:p>
          </p:txBody>
        </p:sp>
      </p:grpSp>
      <p:grpSp>
        <p:nvGrpSpPr>
          <p:cNvPr id="54" name="Group 53"/>
          <p:cNvGrpSpPr/>
          <p:nvPr/>
        </p:nvGrpSpPr>
        <p:grpSpPr>
          <a:xfrm>
            <a:off x="4258509" y="5190818"/>
            <a:ext cx="1279963" cy="885083"/>
            <a:chOff x="4672562" y="4782291"/>
            <a:chExt cx="1279963" cy="885083"/>
          </a:xfrm>
          <a:solidFill>
            <a:srgbClr val="99FF99"/>
          </a:solidFill>
        </p:grpSpPr>
        <p:sp>
          <p:nvSpPr>
            <p:cNvPr id="40" name="Trapezoid 39"/>
            <p:cNvSpPr/>
            <p:nvPr/>
          </p:nvSpPr>
          <p:spPr bwMode="auto">
            <a:xfrm>
              <a:off x="4855220" y="4782291"/>
              <a:ext cx="279173" cy="259042"/>
            </a:xfrm>
            <a:prstGeom prst="trapezoid">
              <a:avLst/>
            </a:prstGeom>
            <a:grpFill/>
            <a:ln w="38100">
              <a:noFill/>
              <a:round/>
              <a:headEnd/>
              <a:tailEnd/>
            </a:ln>
          </p:spPr>
          <p:txBody>
            <a:bodyPr wrap="none" rtlCol="0" anchor="ctr"/>
            <a:lstStyle/>
            <a:p>
              <a:pPr algn="ctr"/>
              <a:endParaRPr lang="en-US"/>
            </a:p>
          </p:txBody>
        </p:sp>
        <p:sp>
          <p:nvSpPr>
            <p:cNvPr id="41" name="Trapezoid 40"/>
            <p:cNvSpPr/>
            <p:nvPr/>
          </p:nvSpPr>
          <p:spPr bwMode="auto">
            <a:xfrm>
              <a:off x="5120232" y="4782291"/>
              <a:ext cx="279173" cy="259042"/>
            </a:xfrm>
            <a:prstGeom prst="trapezoid">
              <a:avLst/>
            </a:prstGeom>
            <a:grpFill/>
            <a:ln w="38100">
              <a:noFill/>
              <a:round/>
              <a:headEnd/>
              <a:tailEnd/>
            </a:ln>
          </p:spPr>
          <p:txBody>
            <a:bodyPr wrap="none" rtlCol="0" anchor="ctr"/>
            <a:lstStyle/>
            <a:p>
              <a:pPr algn="ctr"/>
              <a:endParaRPr lang="en-US"/>
            </a:p>
          </p:txBody>
        </p:sp>
        <p:sp>
          <p:nvSpPr>
            <p:cNvPr id="42" name="Trapezoid 41"/>
            <p:cNvSpPr/>
            <p:nvPr/>
          </p:nvSpPr>
          <p:spPr bwMode="auto">
            <a:xfrm>
              <a:off x="5399405" y="4782291"/>
              <a:ext cx="279173" cy="259042"/>
            </a:xfrm>
            <a:prstGeom prst="trapezoid">
              <a:avLst/>
            </a:prstGeom>
            <a:solidFill>
              <a:srgbClr val="99FF99"/>
            </a:solidFill>
            <a:ln w="38100">
              <a:noFill/>
              <a:round/>
              <a:headEnd/>
              <a:tailEnd/>
            </a:ln>
          </p:spPr>
          <p:txBody>
            <a:bodyPr wrap="none" rtlCol="0" anchor="ctr"/>
            <a:lstStyle/>
            <a:p>
              <a:pPr algn="ctr"/>
              <a:endParaRPr lang="en-US"/>
            </a:p>
          </p:txBody>
        </p:sp>
        <p:sp>
          <p:nvSpPr>
            <p:cNvPr id="51" name="Flowchart: Process 50"/>
            <p:cNvSpPr/>
            <p:nvPr/>
          </p:nvSpPr>
          <p:spPr bwMode="auto">
            <a:xfrm>
              <a:off x="4672562" y="5037281"/>
              <a:ext cx="1279963" cy="630093"/>
            </a:xfrm>
            <a:prstGeom prst="flowChartProcess">
              <a:avLst/>
            </a:prstGeom>
            <a:grpFill/>
            <a:ln w="38100">
              <a:noFill/>
              <a:round/>
              <a:headEnd/>
              <a:tailEnd/>
            </a:ln>
          </p:spPr>
          <p:txBody>
            <a:bodyPr wrap="none" rtlCol="0" anchor="ctr"/>
            <a:lstStyle/>
            <a:p>
              <a:pPr algn="ctr"/>
              <a:endParaRPr lang="en-US"/>
            </a:p>
          </p:txBody>
        </p:sp>
      </p:grpSp>
      <p:grpSp>
        <p:nvGrpSpPr>
          <p:cNvPr id="55" name="Group 54"/>
          <p:cNvGrpSpPr/>
          <p:nvPr/>
        </p:nvGrpSpPr>
        <p:grpSpPr>
          <a:xfrm>
            <a:off x="5775150" y="5177325"/>
            <a:ext cx="1279963" cy="893078"/>
            <a:chOff x="6182560" y="4774296"/>
            <a:chExt cx="1279963" cy="893078"/>
          </a:xfrm>
          <a:solidFill>
            <a:srgbClr val="FFCC99"/>
          </a:solidFill>
        </p:grpSpPr>
        <p:sp>
          <p:nvSpPr>
            <p:cNvPr id="43" name="Flowchart: Card 42"/>
            <p:cNvSpPr/>
            <p:nvPr/>
          </p:nvSpPr>
          <p:spPr bwMode="auto">
            <a:xfrm>
              <a:off x="6311788" y="4774296"/>
              <a:ext cx="226577" cy="262986"/>
            </a:xfrm>
            <a:prstGeom prst="flowChartPunchedCard">
              <a:avLst/>
            </a:prstGeom>
            <a:grpFill/>
            <a:ln w="38100">
              <a:noFill/>
              <a:round/>
              <a:headEnd/>
              <a:tailEnd/>
            </a:ln>
          </p:spPr>
          <p:txBody>
            <a:bodyPr wrap="none" rtlCol="0" anchor="ctr"/>
            <a:lstStyle/>
            <a:p>
              <a:pPr algn="ctr"/>
              <a:endParaRPr lang="en-US"/>
            </a:p>
          </p:txBody>
        </p:sp>
        <p:sp>
          <p:nvSpPr>
            <p:cNvPr id="44" name="Flowchart: Card 43"/>
            <p:cNvSpPr/>
            <p:nvPr/>
          </p:nvSpPr>
          <p:spPr bwMode="auto">
            <a:xfrm>
              <a:off x="6668511" y="4782291"/>
              <a:ext cx="226577" cy="262986"/>
            </a:xfrm>
            <a:prstGeom prst="flowChartPunchedCard">
              <a:avLst/>
            </a:prstGeom>
            <a:grpFill/>
            <a:ln w="38100">
              <a:noFill/>
              <a:round/>
              <a:headEnd/>
              <a:tailEnd/>
            </a:ln>
          </p:spPr>
          <p:txBody>
            <a:bodyPr wrap="none" rtlCol="0" anchor="ctr"/>
            <a:lstStyle/>
            <a:p>
              <a:pPr algn="ctr"/>
              <a:endParaRPr lang="en-US"/>
            </a:p>
          </p:txBody>
        </p:sp>
        <p:sp>
          <p:nvSpPr>
            <p:cNvPr id="45" name="Flowchart: Card 44"/>
            <p:cNvSpPr/>
            <p:nvPr/>
          </p:nvSpPr>
          <p:spPr bwMode="auto">
            <a:xfrm>
              <a:off x="7025572" y="4782291"/>
              <a:ext cx="226577" cy="262986"/>
            </a:xfrm>
            <a:prstGeom prst="flowChartPunchedCard">
              <a:avLst/>
            </a:prstGeom>
            <a:solidFill>
              <a:srgbClr val="FFCC99"/>
            </a:solidFill>
            <a:ln w="38100">
              <a:noFill/>
              <a:round/>
              <a:headEnd/>
              <a:tailEnd/>
            </a:ln>
          </p:spPr>
          <p:txBody>
            <a:bodyPr wrap="none" rtlCol="0" anchor="ctr"/>
            <a:lstStyle/>
            <a:p>
              <a:pPr algn="ctr"/>
              <a:endParaRPr lang="en-US"/>
            </a:p>
          </p:txBody>
        </p:sp>
        <p:sp>
          <p:nvSpPr>
            <p:cNvPr id="52" name="Flowchart: Process 51"/>
            <p:cNvSpPr/>
            <p:nvPr/>
          </p:nvSpPr>
          <p:spPr bwMode="auto">
            <a:xfrm>
              <a:off x="6182560" y="5037281"/>
              <a:ext cx="1279963" cy="630093"/>
            </a:xfrm>
            <a:prstGeom prst="flowChartProcess">
              <a:avLst/>
            </a:prstGeom>
            <a:grpFill/>
            <a:ln w="38100">
              <a:noFill/>
              <a:round/>
              <a:headEnd/>
              <a:tailEnd/>
            </a:ln>
          </p:spPr>
          <p:txBody>
            <a:bodyPr wrap="none" rtlCol="0" anchor="ctr"/>
            <a:lstStyle/>
            <a:p>
              <a:pPr algn="ctr"/>
              <a:endParaRPr lang="en-US"/>
            </a:p>
          </p:txBody>
        </p:sp>
      </p:grpSp>
      <p:sp>
        <p:nvSpPr>
          <p:cNvPr id="63" name="TextBox 62"/>
          <p:cNvSpPr txBox="1"/>
          <p:nvPr/>
        </p:nvSpPr>
        <p:spPr bwMode="auto">
          <a:xfrm>
            <a:off x="958735" y="5524523"/>
            <a:ext cx="1874231" cy="461665"/>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Planetary</a:t>
            </a:r>
            <a:r>
              <a:rPr lang="en-US" sz="1200" b="1" dirty="0" smtClean="0">
                <a:solidFill>
                  <a:srgbClr val="0033CC"/>
                </a:solidFill>
                <a:latin typeface="Arial" charset="0"/>
              </a:rPr>
              <a:t> Science </a:t>
            </a:r>
            <a:r>
              <a:rPr lang="en-US" sz="1200" b="1" dirty="0">
                <a:solidFill>
                  <a:srgbClr val="0033CC"/>
                </a:solidFill>
                <a:latin typeface="Arial" charset="0"/>
              </a:rPr>
              <a:t>Data</a:t>
            </a:r>
          </a:p>
          <a:p>
            <a:pPr algn="ctr"/>
            <a:r>
              <a:rPr lang="en-US" sz="1200" b="1" dirty="0">
                <a:solidFill>
                  <a:srgbClr val="0033CC"/>
                </a:solidFill>
                <a:latin typeface="Arial" charset="0"/>
              </a:rPr>
              <a:t>Archive I/F</a:t>
            </a:r>
          </a:p>
        </p:txBody>
      </p:sp>
      <p:sp>
        <p:nvSpPr>
          <p:cNvPr id="64" name="TextBox 63"/>
          <p:cNvSpPr txBox="1"/>
          <p:nvPr/>
        </p:nvSpPr>
        <p:spPr bwMode="auto">
          <a:xfrm>
            <a:off x="2600495" y="5523102"/>
            <a:ext cx="1576073" cy="461665"/>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Earth Science </a:t>
            </a:r>
            <a:r>
              <a:rPr lang="en-US" sz="1200" b="1" dirty="0" smtClean="0">
                <a:solidFill>
                  <a:srgbClr val="0033CC"/>
                </a:solidFill>
                <a:latin typeface="Arial" charset="0"/>
              </a:rPr>
              <a:t>Data</a:t>
            </a:r>
            <a:endParaRPr lang="en-US" sz="1200" b="1" dirty="0">
              <a:solidFill>
                <a:srgbClr val="0033CC"/>
              </a:solidFill>
              <a:latin typeface="Arial" charset="0"/>
            </a:endParaRPr>
          </a:p>
          <a:p>
            <a:pPr algn="ctr"/>
            <a:r>
              <a:rPr lang="en-US" sz="1200" b="1" dirty="0">
                <a:solidFill>
                  <a:srgbClr val="0033CC"/>
                </a:solidFill>
                <a:latin typeface="Arial" charset="0"/>
              </a:rPr>
              <a:t>Archive I/F</a:t>
            </a:r>
          </a:p>
        </p:txBody>
      </p:sp>
      <p:sp>
        <p:nvSpPr>
          <p:cNvPr id="65" name="TextBox 64"/>
          <p:cNvSpPr txBox="1"/>
          <p:nvPr/>
        </p:nvSpPr>
        <p:spPr bwMode="auto">
          <a:xfrm>
            <a:off x="4263831" y="5469677"/>
            <a:ext cx="1279517" cy="646331"/>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Mission </a:t>
            </a:r>
          </a:p>
          <a:p>
            <a:pPr algn="ctr"/>
            <a:r>
              <a:rPr lang="en-US" sz="1200" b="1" dirty="0">
                <a:solidFill>
                  <a:srgbClr val="0033CC"/>
                </a:solidFill>
                <a:latin typeface="Arial" charset="0"/>
              </a:rPr>
              <a:t>Housekeeping </a:t>
            </a:r>
          </a:p>
          <a:p>
            <a:pPr algn="ctr"/>
            <a:r>
              <a:rPr lang="en-US" sz="1200" b="1" dirty="0">
                <a:solidFill>
                  <a:srgbClr val="0033CC"/>
                </a:solidFill>
                <a:latin typeface="Arial" charset="0"/>
              </a:rPr>
              <a:t>Archive I/F</a:t>
            </a:r>
          </a:p>
        </p:txBody>
      </p:sp>
      <p:sp>
        <p:nvSpPr>
          <p:cNvPr id="66" name="TextBox 65"/>
          <p:cNvSpPr txBox="1"/>
          <p:nvPr/>
        </p:nvSpPr>
        <p:spPr bwMode="auto">
          <a:xfrm>
            <a:off x="5732866" y="5518966"/>
            <a:ext cx="1370889" cy="461665"/>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Astronomy Data</a:t>
            </a:r>
            <a:endParaRPr lang="en-US" sz="1200" b="1" dirty="0">
              <a:solidFill>
                <a:srgbClr val="FF0000"/>
              </a:solidFill>
              <a:latin typeface="Arial" charset="0"/>
            </a:endParaRPr>
          </a:p>
          <a:p>
            <a:pPr algn="ctr"/>
            <a:r>
              <a:rPr lang="en-US" sz="1200" b="1" dirty="0">
                <a:solidFill>
                  <a:srgbClr val="0033CC"/>
                </a:solidFill>
                <a:latin typeface="Arial" charset="0"/>
              </a:rPr>
              <a:t>Archive I/F</a:t>
            </a:r>
          </a:p>
        </p:txBody>
      </p:sp>
      <p:grpSp>
        <p:nvGrpSpPr>
          <p:cNvPr id="39" name="Group 38"/>
          <p:cNvGrpSpPr/>
          <p:nvPr/>
        </p:nvGrpSpPr>
        <p:grpSpPr>
          <a:xfrm>
            <a:off x="1146291" y="2873765"/>
            <a:ext cx="6028536" cy="2174484"/>
            <a:chOff x="1553701" y="2873765"/>
            <a:chExt cx="6028536" cy="2174484"/>
          </a:xfrm>
        </p:grpSpPr>
        <p:sp>
          <p:nvSpPr>
            <p:cNvPr id="48" name="Freeform 47"/>
            <p:cNvSpPr/>
            <p:nvPr/>
          </p:nvSpPr>
          <p:spPr bwMode="auto">
            <a:xfrm>
              <a:off x="1557338" y="4633912"/>
              <a:ext cx="6024562" cy="414337"/>
            </a:xfrm>
            <a:custGeom>
              <a:avLst/>
              <a:gdLst>
                <a:gd name="connsiteX0" fmla="*/ 4762 w 6024562"/>
                <a:gd name="connsiteY0" fmla="*/ 9525 h 423862"/>
                <a:gd name="connsiteX1" fmla="*/ 0 w 6024562"/>
                <a:gd name="connsiteY1" fmla="*/ 404812 h 423862"/>
                <a:gd name="connsiteX2" fmla="*/ 238125 w 6024562"/>
                <a:gd name="connsiteY2" fmla="*/ 414337 h 423862"/>
                <a:gd name="connsiteX3" fmla="*/ 238125 w 6024562"/>
                <a:gd name="connsiteY3" fmla="*/ 214312 h 423862"/>
                <a:gd name="connsiteX4" fmla="*/ 371475 w 6024562"/>
                <a:gd name="connsiteY4" fmla="*/ 138112 h 423862"/>
                <a:gd name="connsiteX5" fmla="*/ 504825 w 6024562"/>
                <a:gd name="connsiteY5" fmla="*/ 219075 h 423862"/>
                <a:gd name="connsiteX6" fmla="*/ 500062 w 6024562"/>
                <a:gd name="connsiteY6" fmla="*/ 409575 h 423862"/>
                <a:gd name="connsiteX7" fmla="*/ 609600 w 6024562"/>
                <a:gd name="connsiteY7" fmla="*/ 414337 h 423862"/>
                <a:gd name="connsiteX8" fmla="*/ 614362 w 6024562"/>
                <a:gd name="connsiteY8" fmla="*/ 214312 h 423862"/>
                <a:gd name="connsiteX9" fmla="*/ 747712 w 6024562"/>
                <a:gd name="connsiteY9" fmla="*/ 157162 h 423862"/>
                <a:gd name="connsiteX10" fmla="*/ 890587 w 6024562"/>
                <a:gd name="connsiteY10" fmla="*/ 214312 h 423862"/>
                <a:gd name="connsiteX11" fmla="*/ 885825 w 6024562"/>
                <a:gd name="connsiteY11" fmla="*/ 404812 h 423862"/>
                <a:gd name="connsiteX12" fmla="*/ 1014412 w 6024562"/>
                <a:gd name="connsiteY12" fmla="*/ 409575 h 423862"/>
                <a:gd name="connsiteX13" fmla="*/ 1019175 w 6024562"/>
                <a:gd name="connsiteY13" fmla="*/ 209550 h 423862"/>
                <a:gd name="connsiteX14" fmla="*/ 1143000 w 6024562"/>
                <a:gd name="connsiteY14" fmla="*/ 147637 h 423862"/>
                <a:gd name="connsiteX15" fmla="*/ 1271587 w 6024562"/>
                <a:gd name="connsiteY15" fmla="*/ 204787 h 423862"/>
                <a:gd name="connsiteX16" fmla="*/ 1266825 w 6024562"/>
                <a:gd name="connsiteY16" fmla="*/ 409575 h 423862"/>
                <a:gd name="connsiteX17" fmla="*/ 1881187 w 6024562"/>
                <a:gd name="connsiteY17" fmla="*/ 409575 h 423862"/>
                <a:gd name="connsiteX18" fmla="*/ 2005012 w 6024562"/>
                <a:gd name="connsiteY18" fmla="*/ 128587 h 423862"/>
                <a:gd name="connsiteX19" fmla="*/ 2128837 w 6024562"/>
                <a:gd name="connsiteY19" fmla="*/ 400050 h 423862"/>
                <a:gd name="connsiteX20" fmla="*/ 2262187 w 6024562"/>
                <a:gd name="connsiteY20" fmla="*/ 147637 h 423862"/>
                <a:gd name="connsiteX21" fmla="*/ 2371725 w 6024562"/>
                <a:gd name="connsiteY21" fmla="*/ 414337 h 423862"/>
                <a:gd name="connsiteX22" fmla="*/ 2514600 w 6024562"/>
                <a:gd name="connsiteY22" fmla="*/ 152400 h 423862"/>
                <a:gd name="connsiteX23" fmla="*/ 2619375 w 6024562"/>
                <a:gd name="connsiteY23" fmla="*/ 423862 h 423862"/>
                <a:gd name="connsiteX24" fmla="*/ 3305175 w 6024562"/>
                <a:gd name="connsiteY24" fmla="*/ 404812 h 423862"/>
                <a:gd name="connsiteX25" fmla="*/ 3362325 w 6024562"/>
                <a:gd name="connsiteY25" fmla="*/ 157162 h 423862"/>
                <a:gd name="connsiteX26" fmla="*/ 3509962 w 6024562"/>
                <a:gd name="connsiteY26" fmla="*/ 157162 h 423862"/>
                <a:gd name="connsiteX27" fmla="*/ 3571875 w 6024562"/>
                <a:gd name="connsiteY27" fmla="*/ 395287 h 423862"/>
                <a:gd name="connsiteX28" fmla="*/ 3633787 w 6024562"/>
                <a:gd name="connsiteY28" fmla="*/ 152400 h 423862"/>
                <a:gd name="connsiteX29" fmla="*/ 3771900 w 6024562"/>
                <a:gd name="connsiteY29" fmla="*/ 147637 h 423862"/>
                <a:gd name="connsiteX30" fmla="*/ 3838575 w 6024562"/>
                <a:gd name="connsiteY30" fmla="*/ 414337 h 423862"/>
                <a:gd name="connsiteX31" fmla="*/ 3910012 w 6024562"/>
                <a:gd name="connsiteY31" fmla="*/ 147637 h 423862"/>
                <a:gd name="connsiteX32" fmla="*/ 4052887 w 6024562"/>
                <a:gd name="connsiteY32" fmla="*/ 157162 h 423862"/>
                <a:gd name="connsiteX33" fmla="*/ 4114800 w 6024562"/>
                <a:gd name="connsiteY33" fmla="*/ 414337 h 423862"/>
                <a:gd name="connsiteX34" fmla="*/ 4757737 w 6024562"/>
                <a:gd name="connsiteY34" fmla="*/ 414337 h 423862"/>
                <a:gd name="connsiteX35" fmla="*/ 4752975 w 6024562"/>
                <a:gd name="connsiteY35" fmla="*/ 190500 h 423862"/>
                <a:gd name="connsiteX36" fmla="*/ 4805362 w 6024562"/>
                <a:gd name="connsiteY36" fmla="*/ 142875 h 423862"/>
                <a:gd name="connsiteX37" fmla="*/ 4976812 w 6024562"/>
                <a:gd name="connsiteY37" fmla="*/ 147637 h 423862"/>
                <a:gd name="connsiteX38" fmla="*/ 4976812 w 6024562"/>
                <a:gd name="connsiteY38" fmla="*/ 409575 h 423862"/>
                <a:gd name="connsiteX39" fmla="*/ 5110162 w 6024562"/>
                <a:gd name="connsiteY39" fmla="*/ 409575 h 423862"/>
                <a:gd name="connsiteX40" fmla="*/ 5110162 w 6024562"/>
                <a:gd name="connsiteY40" fmla="*/ 204787 h 423862"/>
                <a:gd name="connsiteX41" fmla="*/ 5157787 w 6024562"/>
                <a:gd name="connsiteY41" fmla="*/ 138112 h 423862"/>
                <a:gd name="connsiteX42" fmla="*/ 5334000 w 6024562"/>
                <a:gd name="connsiteY42" fmla="*/ 147637 h 423862"/>
                <a:gd name="connsiteX43" fmla="*/ 5338762 w 6024562"/>
                <a:gd name="connsiteY43" fmla="*/ 414337 h 423862"/>
                <a:gd name="connsiteX44" fmla="*/ 5472112 w 6024562"/>
                <a:gd name="connsiteY44" fmla="*/ 409575 h 423862"/>
                <a:gd name="connsiteX45" fmla="*/ 5472112 w 6024562"/>
                <a:gd name="connsiteY45" fmla="*/ 195262 h 423862"/>
                <a:gd name="connsiteX46" fmla="*/ 5524500 w 6024562"/>
                <a:gd name="connsiteY46" fmla="*/ 152400 h 423862"/>
                <a:gd name="connsiteX47" fmla="*/ 5705475 w 6024562"/>
                <a:gd name="connsiteY47" fmla="*/ 147637 h 423862"/>
                <a:gd name="connsiteX48" fmla="*/ 5710237 w 6024562"/>
                <a:gd name="connsiteY48" fmla="*/ 409575 h 423862"/>
                <a:gd name="connsiteX49" fmla="*/ 6024562 w 6024562"/>
                <a:gd name="connsiteY49" fmla="*/ 409575 h 423862"/>
                <a:gd name="connsiteX50" fmla="*/ 6019800 w 6024562"/>
                <a:gd name="connsiteY50" fmla="*/ 0 h 423862"/>
                <a:gd name="connsiteX51" fmla="*/ 4762 w 6024562"/>
                <a:gd name="connsiteY51" fmla="*/ 9525 h 423862"/>
                <a:gd name="connsiteX0" fmla="*/ 4762 w 6024562"/>
                <a:gd name="connsiteY0" fmla="*/ 9525 h 419100"/>
                <a:gd name="connsiteX1" fmla="*/ 0 w 6024562"/>
                <a:gd name="connsiteY1" fmla="*/ 404812 h 419100"/>
                <a:gd name="connsiteX2" fmla="*/ 238125 w 6024562"/>
                <a:gd name="connsiteY2" fmla="*/ 414337 h 419100"/>
                <a:gd name="connsiteX3" fmla="*/ 238125 w 6024562"/>
                <a:gd name="connsiteY3" fmla="*/ 214312 h 419100"/>
                <a:gd name="connsiteX4" fmla="*/ 371475 w 6024562"/>
                <a:gd name="connsiteY4" fmla="*/ 138112 h 419100"/>
                <a:gd name="connsiteX5" fmla="*/ 504825 w 6024562"/>
                <a:gd name="connsiteY5" fmla="*/ 219075 h 419100"/>
                <a:gd name="connsiteX6" fmla="*/ 500062 w 6024562"/>
                <a:gd name="connsiteY6" fmla="*/ 409575 h 419100"/>
                <a:gd name="connsiteX7" fmla="*/ 609600 w 6024562"/>
                <a:gd name="connsiteY7" fmla="*/ 414337 h 419100"/>
                <a:gd name="connsiteX8" fmla="*/ 614362 w 6024562"/>
                <a:gd name="connsiteY8" fmla="*/ 214312 h 419100"/>
                <a:gd name="connsiteX9" fmla="*/ 747712 w 6024562"/>
                <a:gd name="connsiteY9" fmla="*/ 157162 h 419100"/>
                <a:gd name="connsiteX10" fmla="*/ 890587 w 6024562"/>
                <a:gd name="connsiteY10" fmla="*/ 214312 h 419100"/>
                <a:gd name="connsiteX11" fmla="*/ 885825 w 6024562"/>
                <a:gd name="connsiteY11" fmla="*/ 404812 h 419100"/>
                <a:gd name="connsiteX12" fmla="*/ 1014412 w 6024562"/>
                <a:gd name="connsiteY12" fmla="*/ 409575 h 419100"/>
                <a:gd name="connsiteX13" fmla="*/ 1019175 w 6024562"/>
                <a:gd name="connsiteY13" fmla="*/ 209550 h 419100"/>
                <a:gd name="connsiteX14" fmla="*/ 1143000 w 6024562"/>
                <a:gd name="connsiteY14" fmla="*/ 147637 h 419100"/>
                <a:gd name="connsiteX15" fmla="*/ 1271587 w 6024562"/>
                <a:gd name="connsiteY15" fmla="*/ 204787 h 419100"/>
                <a:gd name="connsiteX16" fmla="*/ 1266825 w 6024562"/>
                <a:gd name="connsiteY16" fmla="*/ 409575 h 419100"/>
                <a:gd name="connsiteX17" fmla="*/ 1881187 w 6024562"/>
                <a:gd name="connsiteY17" fmla="*/ 409575 h 419100"/>
                <a:gd name="connsiteX18" fmla="*/ 2005012 w 6024562"/>
                <a:gd name="connsiteY18" fmla="*/ 128587 h 419100"/>
                <a:gd name="connsiteX19" fmla="*/ 2128837 w 6024562"/>
                <a:gd name="connsiteY19" fmla="*/ 400050 h 419100"/>
                <a:gd name="connsiteX20" fmla="*/ 2262187 w 6024562"/>
                <a:gd name="connsiteY20" fmla="*/ 147637 h 419100"/>
                <a:gd name="connsiteX21" fmla="*/ 2371725 w 6024562"/>
                <a:gd name="connsiteY21" fmla="*/ 414337 h 419100"/>
                <a:gd name="connsiteX22" fmla="*/ 2514600 w 6024562"/>
                <a:gd name="connsiteY22" fmla="*/ 152400 h 419100"/>
                <a:gd name="connsiteX23" fmla="*/ 2624138 w 6024562"/>
                <a:gd name="connsiteY23" fmla="*/ 419100 h 419100"/>
                <a:gd name="connsiteX24" fmla="*/ 3305175 w 6024562"/>
                <a:gd name="connsiteY24" fmla="*/ 404812 h 419100"/>
                <a:gd name="connsiteX25" fmla="*/ 3362325 w 6024562"/>
                <a:gd name="connsiteY25" fmla="*/ 157162 h 419100"/>
                <a:gd name="connsiteX26" fmla="*/ 3509962 w 6024562"/>
                <a:gd name="connsiteY26" fmla="*/ 157162 h 419100"/>
                <a:gd name="connsiteX27" fmla="*/ 3571875 w 6024562"/>
                <a:gd name="connsiteY27" fmla="*/ 395287 h 419100"/>
                <a:gd name="connsiteX28" fmla="*/ 3633787 w 6024562"/>
                <a:gd name="connsiteY28" fmla="*/ 152400 h 419100"/>
                <a:gd name="connsiteX29" fmla="*/ 3771900 w 6024562"/>
                <a:gd name="connsiteY29" fmla="*/ 147637 h 419100"/>
                <a:gd name="connsiteX30" fmla="*/ 3838575 w 6024562"/>
                <a:gd name="connsiteY30" fmla="*/ 414337 h 419100"/>
                <a:gd name="connsiteX31" fmla="*/ 3910012 w 6024562"/>
                <a:gd name="connsiteY31" fmla="*/ 147637 h 419100"/>
                <a:gd name="connsiteX32" fmla="*/ 4052887 w 6024562"/>
                <a:gd name="connsiteY32" fmla="*/ 157162 h 419100"/>
                <a:gd name="connsiteX33" fmla="*/ 4114800 w 6024562"/>
                <a:gd name="connsiteY33" fmla="*/ 414337 h 419100"/>
                <a:gd name="connsiteX34" fmla="*/ 4757737 w 6024562"/>
                <a:gd name="connsiteY34" fmla="*/ 414337 h 419100"/>
                <a:gd name="connsiteX35" fmla="*/ 4752975 w 6024562"/>
                <a:gd name="connsiteY35" fmla="*/ 190500 h 419100"/>
                <a:gd name="connsiteX36" fmla="*/ 4805362 w 6024562"/>
                <a:gd name="connsiteY36" fmla="*/ 142875 h 419100"/>
                <a:gd name="connsiteX37" fmla="*/ 4976812 w 6024562"/>
                <a:gd name="connsiteY37" fmla="*/ 147637 h 419100"/>
                <a:gd name="connsiteX38" fmla="*/ 4976812 w 6024562"/>
                <a:gd name="connsiteY38" fmla="*/ 409575 h 419100"/>
                <a:gd name="connsiteX39" fmla="*/ 5110162 w 6024562"/>
                <a:gd name="connsiteY39" fmla="*/ 409575 h 419100"/>
                <a:gd name="connsiteX40" fmla="*/ 5110162 w 6024562"/>
                <a:gd name="connsiteY40" fmla="*/ 204787 h 419100"/>
                <a:gd name="connsiteX41" fmla="*/ 5157787 w 6024562"/>
                <a:gd name="connsiteY41" fmla="*/ 138112 h 419100"/>
                <a:gd name="connsiteX42" fmla="*/ 5334000 w 6024562"/>
                <a:gd name="connsiteY42" fmla="*/ 147637 h 419100"/>
                <a:gd name="connsiteX43" fmla="*/ 5338762 w 6024562"/>
                <a:gd name="connsiteY43" fmla="*/ 414337 h 419100"/>
                <a:gd name="connsiteX44" fmla="*/ 5472112 w 6024562"/>
                <a:gd name="connsiteY44" fmla="*/ 409575 h 419100"/>
                <a:gd name="connsiteX45" fmla="*/ 5472112 w 6024562"/>
                <a:gd name="connsiteY45" fmla="*/ 195262 h 419100"/>
                <a:gd name="connsiteX46" fmla="*/ 5524500 w 6024562"/>
                <a:gd name="connsiteY46" fmla="*/ 152400 h 419100"/>
                <a:gd name="connsiteX47" fmla="*/ 5705475 w 6024562"/>
                <a:gd name="connsiteY47" fmla="*/ 147637 h 419100"/>
                <a:gd name="connsiteX48" fmla="*/ 5710237 w 6024562"/>
                <a:gd name="connsiteY48" fmla="*/ 409575 h 419100"/>
                <a:gd name="connsiteX49" fmla="*/ 6024562 w 6024562"/>
                <a:gd name="connsiteY49" fmla="*/ 409575 h 419100"/>
                <a:gd name="connsiteX50" fmla="*/ 6019800 w 6024562"/>
                <a:gd name="connsiteY50" fmla="*/ 0 h 419100"/>
                <a:gd name="connsiteX51" fmla="*/ 4762 w 6024562"/>
                <a:gd name="connsiteY51" fmla="*/ 9525 h 419100"/>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762 w 6024562"/>
                <a:gd name="connsiteY51" fmla="*/ 9525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24562" h="414337">
                  <a:moveTo>
                    <a:pt x="4762" y="9525"/>
                  </a:moveTo>
                  <a:cubicBezTo>
                    <a:pt x="3175" y="141287"/>
                    <a:pt x="1587" y="273050"/>
                    <a:pt x="0" y="404812"/>
                  </a:cubicBezTo>
                  <a:lnTo>
                    <a:pt x="238125" y="414337"/>
                  </a:lnTo>
                  <a:lnTo>
                    <a:pt x="238125" y="214312"/>
                  </a:lnTo>
                  <a:lnTo>
                    <a:pt x="371475" y="138112"/>
                  </a:lnTo>
                  <a:lnTo>
                    <a:pt x="504825" y="219075"/>
                  </a:lnTo>
                  <a:lnTo>
                    <a:pt x="500062" y="409575"/>
                  </a:lnTo>
                  <a:lnTo>
                    <a:pt x="609600" y="414337"/>
                  </a:lnTo>
                  <a:lnTo>
                    <a:pt x="614362" y="214312"/>
                  </a:lnTo>
                  <a:lnTo>
                    <a:pt x="747712" y="157162"/>
                  </a:lnTo>
                  <a:lnTo>
                    <a:pt x="890587" y="214312"/>
                  </a:lnTo>
                  <a:lnTo>
                    <a:pt x="885825" y="404812"/>
                  </a:lnTo>
                  <a:lnTo>
                    <a:pt x="1014412" y="409575"/>
                  </a:lnTo>
                  <a:lnTo>
                    <a:pt x="1019175" y="209550"/>
                  </a:lnTo>
                  <a:lnTo>
                    <a:pt x="1143000" y="147637"/>
                  </a:lnTo>
                  <a:lnTo>
                    <a:pt x="1271587" y="204787"/>
                  </a:lnTo>
                  <a:lnTo>
                    <a:pt x="1266825" y="409575"/>
                  </a:lnTo>
                  <a:lnTo>
                    <a:pt x="1881187" y="409575"/>
                  </a:lnTo>
                  <a:lnTo>
                    <a:pt x="2005012" y="128587"/>
                  </a:lnTo>
                  <a:lnTo>
                    <a:pt x="2128837" y="400050"/>
                  </a:lnTo>
                  <a:lnTo>
                    <a:pt x="2262187" y="147637"/>
                  </a:lnTo>
                  <a:lnTo>
                    <a:pt x="2371725" y="414337"/>
                  </a:lnTo>
                  <a:lnTo>
                    <a:pt x="2514600" y="152400"/>
                  </a:lnTo>
                  <a:lnTo>
                    <a:pt x="2624138" y="409575"/>
                  </a:lnTo>
                  <a:lnTo>
                    <a:pt x="3305175" y="404812"/>
                  </a:lnTo>
                  <a:lnTo>
                    <a:pt x="3362325" y="157162"/>
                  </a:lnTo>
                  <a:lnTo>
                    <a:pt x="3509962" y="157162"/>
                  </a:lnTo>
                  <a:lnTo>
                    <a:pt x="3571875" y="395287"/>
                  </a:lnTo>
                  <a:lnTo>
                    <a:pt x="3633787" y="152400"/>
                  </a:lnTo>
                  <a:lnTo>
                    <a:pt x="3771900" y="147637"/>
                  </a:lnTo>
                  <a:lnTo>
                    <a:pt x="3838575" y="414337"/>
                  </a:lnTo>
                  <a:lnTo>
                    <a:pt x="3910012" y="147637"/>
                  </a:lnTo>
                  <a:lnTo>
                    <a:pt x="4052887" y="157162"/>
                  </a:lnTo>
                  <a:lnTo>
                    <a:pt x="4114800" y="414337"/>
                  </a:lnTo>
                  <a:lnTo>
                    <a:pt x="4757737" y="414337"/>
                  </a:lnTo>
                  <a:lnTo>
                    <a:pt x="4752975" y="190500"/>
                  </a:lnTo>
                  <a:lnTo>
                    <a:pt x="4805362" y="142875"/>
                  </a:lnTo>
                  <a:lnTo>
                    <a:pt x="4976812" y="147637"/>
                  </a:lnTo>
                  <a:lnTo>
                    <a:pt x="4976812" y="409575"/>
                  </a:lnTo>
                  <a:lnTo>
                    <a:pt x="5110162" y="409575"/>
                  </a:lnTo>
                  <a:lnTo>
                    <a:pt x="5110162" y="204787"/>
                  </a:lnTo>
                  <a:lnTo>
                    <a:pt x="5157787" y="138112"/>
                  </a:lnTo>
                  <a:lnTo>
                    <a:pt x="5334000" y="147637"/>
                  </a:lnTo>
                  <a:cubicBezTo>
                    <a:pt x="5335587" y="236537"/>
                    <a:pt x="5337175" y="325437"/>
                    <a:pt x="5338762" y="414337"/>
                  </a:cubicBezTo>
                  <a:lnTo>
                    <a:pt x="5472112" y="409575"/>
                  </a:lnTo>
                  <a:lnTo>
                    <a:pt x="5472112" y="195262"/>
                  </a:lnTo>
                  <a:lnTo>
                    <a:pt x="5524500" y="152400"/>
                  </a:lnTo>
                  <a:lnTo>
                    <a:pt x="5705475" y="147637"/>
                  </a:lnTo>
                  <a:cubicBezTo>
                    <a:pt x="5707062" y="234950"/>
                    <a:pt x="5708650" y="322262"/>
                    <a:pt x="5710237" y="409575"/>
                  </a:cubicBezTo>
                  <a:lnTo>
                    <a:pt x="6024562" y="409575"/>
                  </a:lnTo>
                  <a:cubicBezTo>
                    <a:pt x="6022975" y="273050"/>
                    <a:pt x="6021387" y="136525"/>
                    <a:pt x="6019800" y="0"/>
                  </a:cubicBezTo>
                  <a:lnTo>
                    <a:pt x="4762" y="9525"/>
                  </a:lnTo>
                  <a:close/>
                </a:path>
              </a:pathLst>
            </a:custGeom>
            <a:solidFill>
              <a:srgbClr val="92D050"/>
            </a:solidFill>
            <a:ln w="38100">
              <a:noFill/>
              <a:round/>
              <a:headEnd/>
              <a:tailEnd/>
            </a:ln>
          </p:spPr>
          <p:txBody>
            <a:bodyPr wrap="none" rtlCol="0" anchor="ctr"/>
            <a:lstStyle/>
            <a:p>
              <a:pPr algn="ctr"/>
              <a:endParaRPr lang="en-US"/>
            </a:p>
          </p:txBody>
        </p:sp>
        <p:sp>
          <p:nvSpPr>
            <p:cNvPr id="6" name="Rectangle 5"/>
            <p:cNvSpPr/>
            <p:nvPr/>
          </p:nvSpPr>
          <p:spPr bwMode="auto">
            <a:xfrm>
              <a:off x="1561763" y="2873765"/>
              <a:ext cx="6020474" cy="1771063"/>
            </a:xfrm>
            <a:prstGeom prst="rect">
              <a:avLst/>
            </a:prstGeom>
            <a:solidFill>
              <a:srgbClr val="92D050"/>
            </a:solidFill>
            <a:ln w="38100">
              <a:noFill/>
              <a:round/>
              <a:headEnd/>
              <a:tailEnd/>
            </a:ln>
          </p:spPr>
          <p:txBody>
            <a:bodyPr wrap="none" rtlCol="0" anchor="ctr"/>
            <a:lstStyle/>
            <a:p>
              <a:pPr algn="ctr"/>
              <a:endParaRPr lang="en-US"/>
            </a:p>
          </p:txBody>
        </p:sp>
        <p:cxnSp>
          <p:nvCxnSpPr>
            <p:cNvPr id="8" name="Straight Connector 7"/>
            <p:cNvCxnSpPr/>
            <p:nvPr/>
          </p:nvCxnSpPr>
          <p:spPr bwMode="auto">
            <a:xfrm>
              <a:off x="1561763" y="3689968"/>
              <a:ext cx="6020474" cy="0"/>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23" name="Straight Connector 22"/>
            <p:cNvCxnSpPr/>
            <p:nvPr/>
          </p:nvCxnSpPr>
          <p:spPr bwMode="auto">
            <a:xfrm>
              <a:off x="4567952" y="3689969"/>
              <a:ext cx="0" cy="1346922"/>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25" name="Straight Connector 24"/>
            <p:cNvCxnSpPr/>
            <p:nvPr/>
          </p:nvCxnSpPr>
          <p:spPr bwMode="auto">
            <a:xfrm>
              <a:off x="6096000" y="3689969"/>
              <a:ext cx="0" cy="1346922"/>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30" name="Straight Connector 29"/>
            <p:cNvCxnSpPr/>
            <p:nvPr/>
          </p:nvCxnSpPr>
          <p:spPr bwMode="auto">
            <a:xfrm>
              <a:off x="3048000" y="3689969"/>
              <a:ext cx="0" cy="1346922"/>
            </a:xfrm>
            <a:prstGeom prst="line">
              <a:avLst/>
            </a:prstGeom>
            <a:solidFill>
              <a:schemeClr val="accent1"/>
            </a:solidFill>
            <a:ln w="12700" cap="flat" cmpd="sng" algn="ctr">
              <a:solidFill>
                <a:schemeClr val="tx1"/>
              </a:solidFill>
              <a:prstDash val="sysDash"/>
              <a:round/>
              <a:headEnd type="none" w="sm" len="sm"/>
              <a:tailEnd type="none" w="sm" len="sm"/>
            </a:ln>
            <a:effectLst/>
          </p:spPr>
        </p:cxnSp>
        <p:sp>
          <p:nvSpPr>
            <p:cNvPr id="59" name="TextBox 58"/>
            <p:cNvSpPr txBox="1"/>
            <p:nvPr/>
          </p:nvSpPr>
          <p:spPr bwMode="auto">
            <a:xfrm>
              <a:off x="1553701" y="3902496"/>
              <a:ext cx="1499129" cy="646331"/>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Planetary</a:t>
              </a:r>
              <a:r>
                <a:rPr lang="en-US" sz="1200" b="1" dirty="0" smtClean="0">
                  <a:solidFill>
                    <a:srgbClr val="0033CC"/>
                  </a:solidFill>
                  <a:latin typeface="Arial" charset="0"/>
                </a:rPr>
                <a:t> Science</a:t>
              </a:r>
              <a:endParaRPr lang="en-US" sz="1200" b="1" dirty="0">
                <a:solidFill>
                  <a:srgbClr val="0033CC"/>
                </a:solidFill>
                <a:latin typeface="Arial" charset="0"/>
              </a:endParaRPr>
            </a:p>
            <a:p>
              <a:pPr algn="ctr"/>
              <a:r>
                <a:rPr lang="en-US" sz="1200" b="1" dirty="0">
                  <a:solidFill>
                    <a:srgbClr val="0033CC"/>
                  </a:solidFill>
                  <a:latin typeface="Arial" charset="0"/>
                </a:rPr>
                <a:t>Data</a:t>
              </a:r>
            </a:p>
            <a:p>
              <a:pPr algn="ctr"/>
              <a:r>
                <a:rPr lang="en-US" sz="1200" b="1" dirty="0">
                  <a:solidFill>
                    <a:srgbClr val="0033CC"/>
                  </a:solidFill>
                  <a:latin typeface="Arial" charset="0"/>
                </a:rPr>
                <a:t>Binding</a:t>
              </a:r>
            </a:p>
          </p:txBody>
        </p:sp>
        <p:sp>
          <p:nvSpPr>
            <p:cNvPr id="60" name="TextBox 59"/>
            <p:cNvSpPr txBox="1"/>
            <p:nvPr/>
          </p:nvSpPr>
          <p:spPr bwMode="auto">
            <a:xfrm>
              <a:off x="3045531" y="3902496"/>
              <a:ext cx="1576072" cy="461665"/>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FF0000"/>
                  </a:solidFill>
                  <a:latin typeface="Arial" charset="0"/>
                </a:rPr>
                <a:t>Earth Science </a:t>
              </a:r>
              <a:r>
                <a:rPr lang="en-US" sz="1200" b="1" dirty="0" smtClean="0">
                  <a:solidFill>
                    <a:srgbClr val="0033CC"/>
                  </a:solidFill>
                  <a:latin typeface="Arial" charset="0"/>
                </a:rPr>
                <a:t>Data</a:t>
              </a:r>
              <a:endParaRPr lang="en-US" sz="1200" b="1" dirty="0">
                <a:solidFill>
                  <a:srgbClr val="0033CC"/>
                </a:solidFill>
                <a:latin typeface="Arial" charset="0"/>
              </a:endParaRPr>
            </a:p>
            <a:p>
              <a:pPr algn="ctr"/>
              <a:r>
                <a:rPr lang="en-US" sz="1200" b="1" dirty="0">
                  <a:solidFill>
                    <a:srgbClr val="0033CC"/>
                  </a:solidFill>
                  <a:latin typeface="Arial" charset="0"/>
                </a:rPr>
                <a:t>Binding</a:t>
              </a:r>
            </a:p>
          </p:txBody>
        </p:sp>
        <p:sp>
          <p:nvSpPr>
            <p:cNvPr id="61" name="TextBox 60"/>
            <p:cNvSpPr txBox="1"/>
            <p:nvPr/>
          </p:nvSpPr>
          <p:spPr bwMode="auto">
            <a:xfrm>
              <a:off x="4728323" y="3902496"/>
              <a:ext cx="1279517" cy="646331"/>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Mission </a:t>
              </a:r>
            </a:p>
            <a:p>
              <a:pPr algn="ctr"/>
              <a:r>
                <a:rPr lang="en-US" sz="1200" b="1" dirty="0">
                  <a:solidFill>
                    <a:srgbClr val="0033CC"/>
                  </a:solidFill>
                  <a:latin typeface="Arial" charset="0"/>
                </a:rPr>
                <a:t>Housekeeping </a:t>
              </a:r>
            </a:p>
            <a:p>
              <a:pPr algn="ctr"/>
              <a:r>
                <a:rPr lang="en-US" sz="1200" b="1" dirty="0">
                  <a:solidFill>
                    <a:srgbClr val="0033CC"/>
                  </a:solidFill>
                  <a:latin typeface="Arial" charset="0"/>
                </a:rPr>
                <a:t>Binding</a:t>
              </a:r>
            </a:p>
          </p:txBody>
        </p:sp>
        <p:sp>
          <p:nvSpPr>
            <p:cNvPr id="62" name="TextBox 61"/>
            <p:cNvSpPr txBox="1"/>
            <p:nvPr/>
          </p:nvSpPr>
          <p:spPr bwMode="auto">
            <a:xfrm>
              <a:off x="6321363" y="3902496"/>
              <a:ext cx="995785" cy="646331"/>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Astronomy</a:t>
              </a:r>
            </a:p>
            <a:p>
              <a:pPr algn="ctr"/>
              <a:r>
                <a:rPr lang="en-US" sz="1200" b="1" dirty="0" smtClean="0">
                  <a:solidFill>
                    <a:srgbClr val="FF0000"/>
                  </a:solidFill>
                  <a:latin typeface="Arial" charset="0"/>
                </a:rPr>
                <a:t>Data</a:t>
              </a:r>
            </a:p>
            <a:p>
              <a:pPr algn="ctr"/>
              <a:r>
                <a:rPr lang="en-US" sz="1200" b="1" dirty="0" smtClean="0">
                  <a:solidFill>
                    <a:srgbClr val="0033CC"/>
                  </a:solidFill>
                  <a:latin typeface="Arial" charset="0"/>
                </a:rPr>
                <a:t>Binding</a:t>
              </a:r>
              <a:endParaRPr lang="en-US" sz="1200" b="1" dirty="0">
                <a:solidFill>
                  <a:srgbClr val="0033CC"/>
                </a:solidFill>
                <a:latin typeface="Arial" charset="0"/>
              </a:endParaRPr>
            </a:p>
          </p:txBody>
        </p:sp>
        <p:sp>
          <p:nvSpPr>
            <p:cNvPr id="95" name="TextBox 94"/>
            <p:cNvSpPr txBox="1"/>
            <p:nvPr/>
          </p:nvSpPr>
          <p:spPr bwMode="auto">
            <a:xfrm>
              <a:off x="3575110" y="3194322"/>
              <a:ext cx="2091341" cy="276998"/>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Archive Abstraction Layer</a:t>
              </a:r>
            </a:p>
          </p:txBody>
        </p:sp>
        <p:cxnSp>
          <p:nvCxnSpPr>
            <p:cNvPr id="106" name="Straight Connector 105"/>
            <p:cNvCxnSpPr/>
            <p:nvPr/>
          </p:nvCxnSpPr>
          <p:spPr bwMode="auto">
            <a:xfrm>
              <a:off x="1561763" y="2880007"/>
              <a:ext cx="6020474"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sp>
        <p:nvSpPr>
          <p:cNvPr id="14" name="Rectangle 13"/>
          <p:cNvSpPr/>
          <p:nvPr/>
        </p:nvSpPr>
        <p:spPr bwMode="auto">
          <a:xfrm>
            <a:off x="1270566" y="6064844"/>
            <a:ext cx="1268861" cy="436932"/>
          </a:xfrm>
          <a:prstGeom prst="rect">
            <a:avLst/>
          </a:prstGeom>
          <a:solidFill>
            <a:schemeClr val="accent1">
              <a:lumMod val="40000"/>
              <a:lumOff val="60000"/>
            </a:schemeClr>
          </a:solidFill>
          <a:ln w="38100">
            <a:solidFill>
              <a:srgbClr val="FF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FF0000"/>
                </a:solidFill>
                <a:latin typeface="+mn-lt"/>
              </a:rPr>
              <a:t>PSD Archive</a:t>
            </a:r>
            <a:endParaRPr lang="en-US" sz="1200" dirty="0">
              <a:solidFill>
                <a:srgbClr val="FF0000"/>
              </a:solidFill>
              <a:latin typeface="+mn-lt"/>
            </a:endParaRPr>
          </a:p>
        </p:txBody>
      </p:sp>
      <p:sp>
        <p:nvSpPr>
          <p:cNvPr id="3" name="Rounded Rectangular Callout 2"/>
          <p:cNvSpPr/>
          <p:nvPr/>
        </p:nvSpPr>
        <p:spPr bwMode="auto">
          <a:xfrm>
            <a:off x="73706" y="1593683"/>
            <a:ext cx="1055005" cy="1060252"/>
          </a:xfrm>
          <a:prstGeom prst="wedgeRoundRectCallout">
            <a:avLst>
              <a:gd name="adj1" fmla="val 113896"/>
              <a:gd name="adj2" fmla="val -3250"/>
              <a:gd name="adj3" fmla="val 16667"/>
            </a:avLst>
          </a:prstGeom>
          <a:solidFill>
            <a:schemeClr val="accent1">
              <a:lumMod val="75000"/>
            </a:schemeClr>
          </a:solidFill>
          <a:ln w="38100">
            <a:noFill/>
            <a:round/>
            <a:headEnd/>
            <a:tailEnd/>
          </a:ln>
        </p:spPr>
        <p:txBody>
          <a:bodyPr wrap="none" rtlCol="0" anchor="ctr"/>
          <a:lstStyle/>
          <a:p>
            <a:pPr algn="ctr"/>
            <a:r>
              <a:rPr lang="en-US" sz="2000" dirty="0">
                <a:solidFill>
                  <a:schemeClr val="bg1"/>
                </a:solidFill>
                <a:latin typeface="+mn-lt"/>
              </a:rPr>
              <a:t>PAIS</a:t>
            </a:r>
          </a:p>
          <a:p>
            <a:pPr algn="ctr"/>
            <a:r>
              <a:rPr lang="en-US" sz="2000" dirty="0">
                <a:solidFill>
                  <a:schemeClr val="bg1"/>
                </a:solidFill>
                <a:latin typeface="+mn-lt"/>
              </a:rPr>
              <a:t>PAIP</a:t>
            </a:r>
          </a:p>
        </p:txBody>
      </p:sp>
      <p:sp>
        <p:nvSpPr>
          <p:cNvPr id="78" name="Rounded Rectangular Callout 77"/>
          <p:cNvSpPr/>
          <p:nvPr/>
        </p:nvSpPr>
        <p:spPr bwMode="auto">
          <a:xfrm>
            <a:off x="7309311" y="1507525"/>
            <a:ext cx="1055005" cy="1060252"/>
          </a:xfrm>
          <a:prstGeom prst="wedgeRoundRectCallout">
            <a:avLst>
              <a:gd name="adj1" fmla="val -103214"/>
              <a:gd name="adj2" fmla="val 8705"/>
              <a:gd name="adj3" fmla="val 16667"/>
            </a:avLst>
          </a:prstGeom>
          <a:solidFill>
            <a:schemeClr val="accent1">
              <a:lumMod val="75000"/>
            </a:schemeClr>
          </a:solidFill>
          <a:ln w="38100">
            <a:noFill/>
            <a:round/>
            <a:headEnd/>
            <a:tailEnd/>
          </a:ln>
        </p:spPr>
        <p:txBody>
          <a:bodyPr wrap="none" rtlCol="0" anchor="ctr"/>
          <a:lstStyle/>
          <a:p>
            <a:pPr algn="ctr"/>
            <a:r>
              <a:rPr lang="en-US" sz="2000" dirty="0">
                <a:solidFill>
                  <a:schemeClr val="bg1"/>
                </a:solidFill>
                <a:latin typeface="+mn-lt"/>
              </a:rPr>
              <a:t>CAIS</a:t>
            </a:r>
          </a:p>
          <a:p>
            <a:pPr algn="ctr"/>
            <a:r>
              <a:rPr lang="en-US" sz="2000" dirty="0">
                <a:solidFill>
                  <a:schemeClr val="bg1"/>
                </a:solidFill>
                <a:latin typeface="+mn-lt"/>
              </a:rPr>
              <a:t>CAIP</a:t>
            </a:r>
          </a:p>
        </p:txBody>
      </p:sp>
      <p:sp>
        <p:nvSpPr>
          <p:cNvPr id="79" name="Rounded Rectangular Callout 78"/>
          <p:cNvSpPr/>
          <p:nvPr/>
        </p:nvSpPr>
        <p:spPr bwMode="auto">
          <a:xfrm>
            <a:off x="7272387" y="2796290"/>
            <a:ext cx="1748091" cy="1060252"/>
          </a:xfrm>
          <a:prstGeom prst="wedgeRoundRectCallout">
            <a:avLst>
              <a:gd name="adj1" fmla="val -165859"/>
              <a:gd name="adj2" fmla="val -7519"/>
              <a:gd name="adj3" fmla="val 16667"/>
            </a:avLst>
          </a:prstGeom>
          <a:solidFill>
            <a:schemeClr val="accent1">
              <a:lumMod val="75000"/>
            </a:schemeClr>
          </a:solidFill>
          <a:ln w="38100">
            <a:noFill/>
            <a:round/>
            <a:headEnd/>
            <a:tailEnd/>
          </a:ln>
        </p:spPr>
        <p:txBody>
          <a:bodyPr wrap="none" rtlCol="0" anchor="ctr"/>
          <a:lstStyle/>
          <a:p>
            <a:pPr algn="ctr"/>
            <a:r>
              <a:rPr lang="en-US" sz="2000" dirty="0">
                <a:solidFill>
                  <a:schemeClr val="bg1"/>
                </a:solidFill>
                <a:latin typeface="+mn-lt"/>
              </a:rPr>
              <a:t>AAL</a:t>
            </a:r>
          </a:p>
          <a:p>
            <a:pPr algn="ctr"/>
            <a:r>
              <a:rPr lang="en-US" sz="1100" dirty="0">
                <a:solidFill>
                  <a:schemeClr val="bg1"/>
                </a:solidFill>
                <a:latin typeface="+mn-lt"/>
              </a:rPr>
              <a:t>Doesn’t bind to message</a:t>
            </a:r>
          </a:p>
          <a:p>
            <a:pPr algn="ctr"/>
            <a:r>
              <a:rPr lang="en-US" sz="1100" dirty="0">
                <a:solidFill>
                  <a:schemeClr val="bg1"/>
                </a:solidFill>
                <a:latin typeface="+mn-lt"/>
              </a:rPr>
              <a:t>/comm systems, rather</a:t>
            </a:r>
          </a:p>
          <a:p>
            <a:pPr algn="ctr"/>
            <a:r>
              <a:rPr lang="en-US" sz="1100" dirty="0">
                <a:solidFill>
                  <a:schemeClr val="bg1"/>
                </a:solidFill>
                <a:latin typeface="+mn-lt"/>
              </a:rPr>
              <a:t>Archive application layer</a:t>
            </a:r>
          </a:p>
          <a:p>
            <a:pPr algn="ctr"/>
            <a:r>
              <a:rPr lang="en-US" sz="1100" dirty="0">
                <a:solidFill>
                  <a:schemeClr val="bg1"/>
                </a:solidFill>
                <a:latin typeface="+mn-lt"/>
              </a:rPr>
              <a:t>functions </a:t>
            </a:r>
          </a:p>
        </p:txBody>
      </p:sp>
      <p:sp>
        <p:nvSpPr>
          <p:cNvPr id="81" name="Rounded Rectangle 80"/>
          <p:cNvSpPr/>
          <p:nvPr/>
        </p:nvSpPr>
        <p:spPr bwMode="auto">
          <a:xfrm>
            <a:off x="7785444" y="4377176"/>
            <a:ext cx="1326306" cy="1600298"/>
          </a:xfrm>
          <a:prstGeom prst="roundRect">
            <a:avLst/>
          </a:prstGeom>
          <a:solidFill>
            <a:schemeClr val="accent1">
              <a:lumMod val="75000"/>
            </a:schemeClr>
          </a:solidFill>
          <a:ln w="38100">
            <a:noFill/>
            <a:round/>
            <a:headEnd/>
            <a:tailEnd/>
          </a:ln>
        </p:spPr>
        <p:txBody>
          <a:bodyPr wrap="none" rtlCol="0" anchor="ctr"/>
          <a:lstStyle/>
          <a:p>
            <a:pPr algn="ctr"/>
            <a:r>
              <a:rPr lang="en-US" sz="1100" dirty="0">
                <a:solidFill>
                  <a:schemeClr val="bg1"/>
                </a:solidFill>
                <a:latin typeface="+mn-lt"/>
              </a:rPr>
              <a:t>Multiple Future</a:t>
            </a:r>
          </a:p>
          <a:p>
            <a:pPr algn="ctr"/>
            <a:r>
              <a:rPr lang="en-US" sz="1100" dirty="0">
                <a:solidFill>
                  <a:schemeClr val="bg1"/>
                </a:solidFill>
                <a:latin typeface="+mn-lt"/>
              </a:rPr>
              <a:t>Bindings/plugins</a:t>
            </a:r>
          </a:p>
          <a:p>
            <a:pPr algn="ctr"/>
            <a:r>
              <a:rPr lang="en-US" sz="1100" dirty="0">
                <a:solidFill>
                  <a:schemeClr val="bg1"/>
                </a:solidFill>
                <a:latin typeface="+mn-lt"/>
              </a:rPr>
              <a:t>For many various</a:t>
            </a:r>
          </a:p>
          <a:p>
            <a:pPr algn="ctr"/>
            <a:r>
              <a:rPr lang="en-US" sz="1100" dirty="0">
                <a:solidFill>
                  <a:schemeClr val="bg1"/>
                </a:solidFill>
                <a:latin typeface="+mn-lt"/>
              </a:rPr>
              <a:t>Archive types.  </a:t>
            </a:r>
          </a:p>
          <a:p>
            <a:pPr algn="ctr"/>
            <a:r>
              <a:rPr lang="en-US" sz="1100" dirty="0">
                <a:solidFill>
                  <a:schemeClr val="bg1"/>
                </a:solidFill>
                <a:latin typeface="+mn-lt"/>
              </a:rPr>
              <a:t>Including </a:t>
            </a:r>
            <a:r>
              <a:rPr lang="en-US" sz="1100" dirty="0" smtClean="0">
                <a:solidFill>
                  <a:srgbClr val="FF0000"/>
                </a:solidFill>
                <a:latin typeface="+mn-lt"/>
              </a:rPr>
              <a:t>domain</a:t>
            </a:r>
            <a:endParaRPr lang="en-US" sz="1100" dirty="0">
              <a:solidFill>
                <a:srgbClr val="FF0000"/>
              </a:solidFill>
              <a:latin typeface="+mn-lt"/>
            </a:endParaRPr>
          </a:p>
          <a:p>
            <a:pPr algn="ctr"/>
            <a:r>
              <a:rPr lang="en-US" sz="1100" dirty="0">
                <a:solidFill>
                  <a:schemeClr val="bg1"/>
                </a:solidFill>
                <a:latin typeface="+mn-lt"/>
              </a:rPr>
              <a:t>unique archives</a:t>
            </a:r>
          </a:p>
          <a:p>
            <a:pPr algn="ctr"/>
            <a:r>
              <a:rPr lang="en-US" sz="1100" dirty="0">
                <a:solidFill>
                  <a:schemeClr val="bg1"/>
                </a:solidFill>
                <a:latin typeface="+mn-lt"/>
              </a:rPr>
              <a:t>or </a:t>
            </a:r>
            <a:r>
              <a:rPr lang="en-US" sz="1100" dirty="0" err="1">
                <a:solidFill>
                  <a:schemeClr val="bg1"/>
                </a:solidFill>
                <a:latin typeface="+mn-lt"/>
              </a:rPr>
              <a:t>datastores</a:t>
            </a:r>
            <a:r>
              <a:rPr lang="en-US" sz="1100" dirty="0">
                <a:solidFill>
                  <a:schemeClr val="bg1"/>
                </a:solidFill>
                <a:latin typeface="+mn-lt"/>
              </a:rPr>
              <a:t>.</a:t>
            </a:r>
          </a:p>
        </p:txBody>
      </p:sp>
      <p:sp>
        <p:nvSpPr>
          <p:cNvPr id="29" name="Striped Right Arrow 28"/>
          <p:cNvSpPr/>
          <p:nvPr/>
        </p:nvSpPr>
        <p:spPr bwMode="auto">
          <a:xfrm rot="10800000">
            <a:off x="7153828" y="4360629"/>
            <a:ext cx="631279" cy="659715"/>
          </a:xfrm>
          <a:prstGeom prst="stripedRightArrow">
            <a:avLst/>
          </a:prstGeom>
          <a:solidFill>
            <a:schemeClr val="accent1">
              <a:lumMod val="75000"/>
            </a:schemeClr>
          </a:solidFill>
          <a:ln w="38100">
            <a:noFill/>
            <a:round/>
            <a:headEnd/>
            <a:tailEnd/>
          </a:ln>
        </p:spPr>
        <p:txBody>
          <a:bodyPr wrap="none" rtlCol="0" anchor="ctr"/>
          <a:lstStyle/>
          <a:p>
            <a:pPr algn="ctr"/>
            <a:endParaRPr lang="en-US" sz="1100">
              <a:solidFill>
                <a:schemeClr val="bg1"/>
              </a:solidFill>
              <a:latin typeface="+mn-lt"/>
            </a:endParaRPr>
          </a:p>
        </p:txBody>
      </p:sp>
      <p:sp>
        <p:nvSpPr>
          <p:cNvPr id="84" name="Rounded Rectangle 83"/>
          <p:cNvSpPr/>
          <p:nvPr/>
        </p:nvSpPr>
        <p:spPr bwMode="auto">
          <a:xfrm>
            <a:off x="124042" y="3827040"/>
            <a:ext cx="787268" cy="817788"/>
          </a:xfrm>
          <a:prstGeom prst="roundRect">
            <a:avLst/>
          </a:prstGeom>
          <a:solidFill>
            <a:schemeClr val="accent1"/>
          </a:solidFill>
          <a:ln w="38100">
            <a:noFill/>
            <a:round/>
            <a:headEnd/>
            <a:tailEnd/>
          </a:ln>
        </p:spPr>
        <p:txBody>
          <a:bodyPr wrap="none" rtlCol="0" anchor="ctr"/>
          <a:lstStyle/>
          <a:p>
            <a:pPr algn="ctr"/>
            <a:r>
              <a:rPr lang="en-US" sz="2000" dirty="0">
                <a:solidFill>
                  <a:schemeClr val="bg1"/>
                </a:solidFill>
                <a:latin typeface="+mn-lt"/>
              </a:rPr>
              <a:t>ADD</a:t>
            </a:r>
          </a:p>
        </p:txBody>
      </p:sp>
      <p:sp>
        <p:nvSpPr>
          <p:cNvPr id="80" name="TextBox 79"/>
          <p:cNvSpPr txBox="1"/>
          <p:nvPr/>
        </p:nvSpPr>
        <p:spPr bwMode="auto">
          <a:xfrm>
            <a:off x="6956435" y="87090"/>
            <a:ext cx="2207570" cy="846386"/>
          </a:xfrm>
          <a:prstGeom prst="rect">
            <a:avLst/>
          </a:prstGeom>
          <a:noFill/>
          <a:ln w="12700">
            <a:noFill/>
            <a:miter lim="800000"/>
            <a:headEnd type="none" w="sm" len="sm"/>
            <a:tailEnd type="none" w="sm" len="sm"/>
          </a:ln>
        </p:spPr>
        <p:txBody>
          <a:bodyPr wrap="square" rtlCol="0">
            <a:spAutoFit/>
          </a:bodyPr>
          <a:lstStyle/>
          <a:p>
            <a:r>
              <a:rPr lang="en-US" sz="700" b="1" dirty="0">
                <a:solidFill>
                  <a:srgbClr val="0033CC"/>
                </a:solidFill>
                <a:latin typeface="Arial" charset="0"/>
              </a:rPr>
              <a:t>PAIS – Producer Archive Interface Specification</a:t>
            </a:r>
          </a:p>
          <a:p>
            <a:r>
              <a:rPr lang="en-US" sz="700" b="1" dirty="0">
                <a:solidFill>
                  <a:srgbClr val="0033CC"/>
                </a:solidFill>
                <a:latin typeface="Arial" charset="0"/>
              </a:rPr>
              <a:t>PAIP – Producer Archive Interface Protocol</a:t>
            </a:r>
          </a:p>
          <a:p>
            <a:r>
              <a:rPr lang="en-US" sz="700" b="1" dirty="0">
                <a:solidFill>
                  <a:srgbClr val="0033CC"/>
                </a:solidFill>
                <a:latin typeface="Arial" charset="0"/>
              </a:rPr>
              <a:t>CAIS – Consumer Archive Interface Spec</a:t>
            </a:r>
          </a:p>
          <a:p>
            <a:r>
              <a:rPr lang="en-US" sz="700" b="1" dirty="0">
                <a:solidFill>
                  <a:srgbClr val="0033CC"/>
                </a:solidFill>
                <a:latin typeface="Arial" charset="0"/>
              </a:rPr>
              <a:t>CAIP – Consumer Archive Interface Protocol</a:t>
            </a:r>
          </a:p>
          <a:p>
            <a:r>
              <a:rPr lang="en-US" sz="700" b="1" dirty="0">
                <a:solidFill>
                  <a:srgbClr val="0033CC"/>
                </a:solidFill>
                <a:latin typeface="Arial" charset="0"/>
              </a:rPr>
              <a:t>AAL – Archive Abstraction Layer</a:t>
            </a:r>
          </a:p>
          <a:p>
            <a:r>
              <a:rPr lang="en-US" sz="700" b="1" dirty="0">
                <a:solidFill>
                  <a:srgbClr val="0033CC"/>
                </a:solidFill>
                <a:latin typeface="Arial" charset="0"/>
              </a:rPr>
              <a:t>ADD – Archive Description Document</a:t>
            </a:r>
          </a:p>
          <a:p>
            <a:endParaRPr lang="en-US" sz="700" b="1" dirty="0">
              <a:solidFill>
                <a:srgbClr val="0033CC"/>
              </a:solidFill>
              <a:latin typeface="Arial" charset="0"/>
            </a:endParaRPr>
          </a:p>
        </p:txBody>
      </p:sp>
      <p:sp>
        <p:nvSpPr>
          <p:cNvPr id="83" name="Flowchart: Off-page Connector 35"/>
          <p:cNvSpPr/>
          <p:nvPr/>
        </p:nvSpPr>
        <p:spPr bwMode="auto">
          <a:xfrm rot="10800000">
            <a:off x="1801011" y="1588406"/>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85" name="Isosceles Triangle 31"/>
          <p:cNvSpPr/>
          <p:nvPr/>
        </p:nvSpPr>
        <p:spPr bwMode="auto">
          <a:xfrm>
            <a:off x="2381370" y="1572149"/>
            <a:ext cx="250851" cy="267037"/>
          </a:xfrm>
          <a:prstGeom prst="triangle">
            <a:avLst/>
          </a:prstGeom>
          <a:solidFill>
            <a:srgbClr val="FF99CC"/>
          </a:solidFill>
          <a:ln w="38100">
            <a:noFill/>
            <a:round/>
            <a:headEnd/>
            <a:tailEnd/>
          </a:ln>
        </p:spPr>
        <p:txBody>
          <a:bodyPr wrap="none" rtlCol="0" anchor="ctr"/>
          <a:lstStyle/>
          <a:p>
            <a:pPr algn="ctr"/>
            <a:endParaRPr lang="en-US"/>
          </a:p>
        </p:txBody>
      </p:sp>
      <p:sp>
        <p:nvSpPr>
          <p:cNvPr id="86" name="Trapezoid 85"/>
          <p:cNvSpPr/>
          <p:nvPr/>
        </p:nvSpPr>
        <p:spPr bwMode="auto">
          <a:xfrm>
            <a:off x="2938363" y="1576146"/>
            <a:ext cx="279173" cy="259042"/>
          </a:xfrm>
          <a:prstGeom prst="trapezoid">
            <a:avLst/>
          </a:prstGeom>
          <a:solidFill>
            <a:srgbClr val="99FF99"/>
          </a:solidFill>
          <a:ln w="38100">
            <a:noFill/>
            <a:round/>
            <a:headEnd/>
            <a:tailEnd/>
          </a:ln>
        </p:spPr>
        <p:txBody>
          <a:bodyPr wrap="none" rtlCol="0" anchor="ctr"/>
          <a:lstStyle/>
          <a:p>
            <a:pPr algn="ctr"/>
            <a:endParaRPr lang="en-US"/>
          </a:p>
        </p:txBody>
      </p:sp>
      <p:sp>
        <p:nvSpPr>
          <p:cNvPr id="87" name="Flowchart: Card 42"/>
          <p:cNvSpPr/>
          <p:nvPr/>
        </p:nvSpPr>
        <p:spPr bwMode="auto">
          <a:xfrm>
            <a:off x="3511310" y="1556065"/>
            <a:ext cx="226577" cy="262986"/>
          </a:xfrm>
          <a:prstGeom prst="flowChartPunchedCard">
            <a:avLst/>
          </a:prstGeom>
          <a:solidFill>
            <a:srgbClr val="FFCC99"/>
          </a:solidFill>
          <a:ln w="38100">
            <a:noFill/>
            <a:round/>
            <a:headEnd/>
            <a:tailEnd/>
          </a:ln>
        </p:spPr>
        <p:txBody>
          <a:bodyPr wrap="none" rtlCol="0" anchor="ctr"/>
          <a:lstStyle/>
          <a:p>
            <a:pPr algn="ctr"/>
            <a:endParaRPr lang="en-US"/>
          </a:p>
        </p:txBody>
      </p:sp>
      <p:sp>
        <p:nvSpPr>
          <p:cNvPr id="13" name="Rectangle 12"/>
          <p:cNvSpPr/>
          <p:nvPr/>
        </p:nvSpPr>
        <p:spPr>
          <a:xfrm>
            <a:off x="1223379" y="2975134"/>
            <a:ext cx="1538498" cy="338554"/>
          </a:xfrm>
          <a:prstGeom prst="rect">
            <a:avLst/>
          </a:prstGeom>
        </p:spPr>
        <p:txBody>
          <a:bodyPr wrap="none">
            <a:spAutoFit/>
          </a:bodyPr>
          <a:lstStyle/>
          <a:p>
            <a:r>
              <a:rPr lang="en-US" sz="1600" b="1" dirty="0" smtClean="0">
                <a:solidFill>
                  <a:srgbClr val="FF0000"/>
                </a:solidFill>
                <a:latin typeface="+mj-lt"/>
              </a:rPr>
              <a:t>SIP, DIP &amp; AIP</a:t>
            </a:r>
            <a:endParaRPr lang="en-US" sz="1600" b="1" dirty="0">
              <a:solidFill>
                <a:srgbClr val="FF0000"/>
              </a:solidFill>
              <a:latin typeface="+mj-lt"/>
            </a:endParaRPr>
          </a:p>
        </p:txBody>
      </p:sp>
      <p:sp>
        <p:nvSpPr>
          <p:cNvPr id="88" name="Rectangle 87"/>
          <p:cNvSpPr/>
          <p:nvPr/>
        </p:nvSpPr>
        <p:spPr>
          <a:xfrm>
            <a:off x="3470115" y="1172259"/>
            <a:ext cx="514885" cy="338554"/>
          </a:xfrm>
          <a:prstGeom prst="rect">
            <a:avLst/>
          </a:prstGeom>
        </p:spPr>
        <p:txBody>
          <a:bodyPr wrap="none">
            <a:spAutoFit/>
          </a:bodyPr>
          <a:lstStyle/>
          <a:p>
            <a:r>
              <a:rPr lang="en-US" sz="1600" b="1" dirty="0" smtClean="0">
                <a:solidFill>
                  <a:srgbClr val="FF0000"/>
                </a:solidFill>
                <a:latin typeface="+mj-lt"/>
              </a:rPr>
              <a:t>SIP</a:t>
            </a:r>
            <a:endParaRPr lang="en-US" sz="1600" b="1" dirty="0">
              <a:solidFill>
                <a:srgbClr val="FF0000"/>
              </a:solidFill>
              <a:latin typeface="+mj-lt"/>
            </a:endParaRPr>
          </a:p>
        </p:txBody>
      </p:sp>
      <p:sp>
        <p:nvSpPr>
          <p:cNvPr id="90" name="Rectangle 89"/>
          <p:cNvSpPr/>
          <p:nvPr/>
        </p:nvSpPr>
        <p:spPr>
          <a:xfrm>
            <a:off x="4364579" y="1170640"/>
            <a:ext cx="526106" cy="338554"/>
          </a:xfrm>
          <a:prstGeom prst="rect">
            <a:avLst/>
          </a:prstGeom>
        </p:spPr>
        <p:txBody>
          <a:bodyPr wrap="none">
            <a:spAutoFit/>
          </a:bodyPr>
          <a:lstStyle/>
          <a:p>
            <a:r>
              <a:rPr lang="en-US" sz="1600" b="1" dirty="0" smtClean="0">
                <a:solidFill>
                  <a:srgbClr val="FF0000"/>
                </a:solidFill>
                <a:latin typeface="+mj-lt"/>
              </a:rPr>
              <a:t>DIP</a:t>
            </a:r>
            <a:endParaRPr lang="en-US" sz="1600" b="1" dirty="0">
              <a:solidFill>
                <a:srgbClr val="FF0000"/>
              </a:solidFill>
              <a:latin typeface="+mj-lt"/>
            </a:endParaRPr>
          </a:p>
        </p:txBody>
      </p:sp>
      <p:sp>
        <p:nvSpPr>
          <p:cNvPr id="108" name="Flowchart: Off-page Connector 35"/>
          <p:cNvSpPr/>
          <p:nvPr/>
        </p:nvSpPr>
        <p:spPr bwMode="auto">
          <a:xfrm rot="10800000">
            <a:off x="4599266" y="1591016"/>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109" name="Isosceles Triangle 31"/>
          <p:cNvSpPr/>
          <p:nvPr/>
        </p:nvSpPr>
        <p:spPr bwMode="auto">
          <a:xfrm>
            <a:off x="5179625" y="1591385"/>
            <a:ext cx="250851" cy="267037"/>
          </a:xfrm>
          <a:prstGeom prst="triangle">
            <a:avLst/>
          </a:prstGeom>
          <a:solidFill>
            <a:srgbClr val="FF99CC"/>
          </a:solidFill>
          <a:ln w="38100">
            <a:noFill/>
            <a:round/>
            <a:headEnd/>
            <a:tailEnd/>
          </a:ln>
        </p:spPr>
        <p:txBody>
          <a:bodyPr wrap="none" rtlCol="0" anchor="ctr"/>
          <a:lstStyle/>
          <a:p>
            <a:pPr algn="ctr"/>
            <a:endParaRPr lang="en-US"/>
          </a:p>
        </p:txBody>
      </p:sp>
      <p:sp>
        <p:nvSpPr>
          <p:cNvPr id="110" name="Trapezoid 109"/>
          <p:cNvSpPr/>
          <p:nvPr/>
        </p:nvSpPr>
        <p:spPr bwMode="auto">
          <a:xfrm>
            <a:off x="5736618" y="1612008"/>
            <a:ext cx="279173" cy="259042"/>
          </a:xfrm>
          <a:prstGeom prst="trapezoid">
            <a:avLst/>
          </a:prstGeom>
          <a:solidFill>
            <a:srgbClr val="99FF99"/>
          </a:solidFill>
          <a:ln w="38100">
            <a:noFill/>
            <a:round/>
            <a:headEnd/>
            <a:tailEnd/>
          </a:ln>
        </p:spPr>
        <p:txBody>
          <a:bodyPr wrap="none" rtlCol="0" anchor="ctr"/>
          <a:lstStyle/>
          <a:p>
            <a:pPr algn="ctr"/>
            <a:endParaRPr lang="en-US"/>
          </a:p>
        </p:txBody>
      </p:sp>
      <p:sp>
        <p:nvSpPr>
          <p:cNvPr id="111" name="Flowchart: Card 42"/>
          <p:cNvSpPr/>
          <p:nvPr/>
        </p:nvSpPr>
        <p:spPr bwMode="auto">
          <a:xfrm>
            <a:off x="6309565" y="1608553"/>
            <a:ext cx="226577" cy="262986"/>
          </a:xfrm>
          <a:prstGeom prst="flowChartPunchedCard">
            <a:avLst/>
          </a:prstGeom>
          <a:solidFill>
            <a:srgbClr val="FFCC99"/>
          </a:solidFill>
          <a:ln w="38100">
            <a:noFill/>
            <a:round/>
            <a:headEnd/>
            <a:tailEnd/>
          </a:ln>
        </p:spPr>
        <p:txBody>
          <a:bodyPr wrap="none" rtlCol="0" anchor="ctr"/>
          <a:lstStyle/>
          <a:p>
            <a:pPr algn="ctr"/>
            <a:endParaRPr lang="en-US"/>
          </a:p>
        </p:txBody>
      </p:sp>
      <p:sp>
        <p:nvSpPr>
          <p:cNvPr id="46" name="Rectangle 45"/>
          <p:cNvSpPr/>
          <p:nvPr/>
        </p:nvSpPr>
        <p:spPr>
          <a:xfrm>
            <a:off x="113689" y="966170"/>
            <a:ext cx="1350050" cy="461665"/>
          </a:xfrm>
          <a:prstGeom prst="rect">
            <a:avLst/>
          </a:prstGeom>
        </p:spPr>
        <p:txBody>
          <a:bodyPr wrap="none">
            <a:spAutoFit/>
          </a:bodyPr>
          <a:lstStyle/>
          <a:p>
            <a:r>
              <a:rPr lang="en-US" sz="1200" b="1" dirty="0" smtClean="0">
                <a:solidFill>
                  <a:srgbClr val="00B050"/>
                </a:solidFill>
                <a:latin typeface="Arial" charset="0"/>
              </a:rPr>
              <a:t>LHS is Option 1</a:t>
            </a:r>
          </a:p>
          <a:p>
            <a:r>
              <a:rPr lang="en-US" sz="1200" b="1" dirty="0" smtClean="0">
                <a:solidFill>
                  <a:srgbClr val="9933FF"/>
                </a:solidFill>
                <a:latin typeface="Arial" charset="0"/>
              </a:rPr>
              <a:t>RHS is Option 2</a:t>
            </a:r>
          </a:p>
        </p:txBody>
      </p:sp>
      <p:sp>
        <p:nvSpPr>
          <p:cNvPr id="47" name="Rectangle 46"/>
          <p:cNvSpPr/>
          <p:nvPr/>
        </p:nvSpPr>
        <p:spPr>
          <a:xfrm>
            <a:off x="722024" y="6595373"/>
            <a:ext cx="6982691" cy="276999"/>
          </a:xfrm>
          <a:prstGeom prst="rect">
            <a:avLst/>
          </a:prstGeom>
        </p:spPr>
        <p:txBody>
          <a:bodyPr wrap="square">
            <a:spAutoFit/>
          </a:bodyPr>
          <a:lstStyle/>
          <a:p>
            <a:pPr algn="ctr"/>
            <a:r>
              <a:rPr lang="en-US" sz="1200" b="1" dirty="0">
                <a:solidFill>
                  <a:srgbClr val="FF0000"/>
                </a:solidFill>
                <a:latin typeface="+mj-lt"/>
              </a:rPr>
              <a:t>ARCHIVE(s</a:t>
            </a:r>
            <a:r>
              <a:rPr lang="en-US" sz="1200" dirty="0">
                <a:solidFill>
                  <a:srgbClr val="FF0000"/>
                </a:solidFill>
                <a:latin typeface="+mj-lt"/>
              </a:rPr>
              <a:t>)  </a:t>
            </a:r>
            <a:r>
              <a:rPr lang="en-US" sz="1200" dirty="0">
                <a:latin typeface="+mj-lt"/>
              </a:rPr>
              <a:t>--  Long-term Data Preservation Archives (w/ Archive Information Packages, etc.)</a:t>
            </a:r>
          </a:p>
        </p:txBody>
      </p:sp>
      <p:sp>
        <p:nvSpPr>
          <p:cNvPr id="112" name="Rectangle 111"/>
          <p:cNvSpPr/>
          <p:nvPr/>
        </p:nvSpPr>
        <p:spPr bwMode="auto">
          <a:xfrm>
            <a:off x="2761877" y="6051716"/>
            <a:ext cx="1268861" cy="436932"/>
          </a:xfrm>
          <a:prstGeom prst="rect">
            <a:avLst/>
          </a:prstGeom>
          <a:solidFill>
            <a:srgbClr val="FF99CC"/>
          </a:solidFill>
          <a:ln w="38100">
            <a:solidFill>
              <a:srgbClr val="FF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FF0000"/>
                </a:solidFill>
                <a:latin typeface="+mn-lt"/>
              </a:rPr>
              <a:t>ESD Archive</a:t>
            </a:r>
            <a:endParaRPr lang="en-US" sz="1200" dirty="0">
              <a:solidFill>
                <a:srgbClr val="FF0000"/>
              </a:solidFill>
              <a:latin typeface="+mn-lt"/>
            </a:endParaRPr>
          </a:p>
        </p:txBody>
      </p:sp>
      <p:sp>
        <p:nvSpPr>
          <p:cNvPr id="113" name="Rectangle 112"/>
          <p:cNvSpPr/>
          <p:nvPr/>
        </p:nvSpPr>
        <p:spPr bwMode="auto">
          <a:xfrm>
            <a:off x="4253188" y="6038588"/>
            <a:ext cx="1268861" cy="436932"/>
          </a:xfrm>
          <a:prstGeom prst="rect">
            <a:avLst/>
          </a:prstGeom>
          <a:solidFill>
            <a:srgbClr val="99FF99"/>
          </a:solidFill>
          <a:ln w="38100">
            <a:solidFill>
              <a:srgbClr val="FF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FF0000"/>
                </a:solidFill>
                <a:latin typeface="+mn-lt"/>
              </a:rPr>
              <a:t>MHK Archive</a:t>
            </a:r>
            <a:endParaRPr lang="en-US" sz="1200" dirty="0">
              <a:solidFill>
                <a:srgbClr val="FF0000"/>
              </a:solidFill>
              <a:latin typeface="+mn-lt"/>
            </a:endParaRPr>
          </a:p>
        </p:txBody>
      </p:sp>
      <p:sp>
        <p:nvSpPr>
          <p:cNvPr id="114" name="Rectangle 113"/>
          <p:cNvSpPr/>
          <p:nvPr/>
        </p:nvSpPr>
        <p:spPr bwMode="auto">
          <a:xfrm>
            <a:off x="5783879" y="6025532"/>
            <a:ext cx="1268861" cy="436932"/>
          </a:xfrm>
          <a:prstGeom prst="rect">
            <a:avLst/>
          </a:prstGeom>
          <a:solidFill>
            <a:srgbClr val="FFCC99"/>
          </a:solidFill>
          <a:ln w="38100">
            <a:solidFill>
              <a:srgbClr val="FF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FF0000"/>
                </a:solidFill>
                <a:latin typeface="+mn-lt"/>
              </a:rPr>
              <a:t>AD Archive</a:t>
            </a:r>
            <a:endParaRPr lang="en-US" sz="1200" dirty="0">
              <a:solidFill>
                <a:srgbClr val="FF0000"/>
              </a:solidFill>
              <a:latin typeface="+mn-lt"/>
            </a:endParaRPr>
          </a:p>
        </p:txBody>
      </p:sp>
      <p:sp>
        <p:nvSpPr>
          <p:cNvPr id="115" name="Rectangle 114"/>
          <p:cNvSpPr/>
          <p:nvPr/>
        </p:nvSpPr>
        <p:spPr>
          <a:xfrm>
            <a:off x="1890586" y="3389070"/>
            <a:ext cx="4677691" cy="276999"/>
          </a:xfrm>
          <a:prstGeom prst="rect">
            <a:avLst/>
          </a:prstGeom>
        </p:spPr>
        <p:txBody>
          <a:bodyPr wrap="none">
            <a:spAutoFit/>
          </a:bodyPr>
          <a:lstStyle/>
          <a:p>
            <a:r>
              <a:rPr lang="en-US" sz="1200" b="1" i="1" smtClean="0">
                <a:solidFill>
                  <a:srgbClr val="FF0000"/>
                </a:solidFill>
                <a:latin typeface="Arial" charset="0"/>
              </a:rPr>
              <a:t>Query and AIP</a:t>
            </a:r>
            <a:r>
              <a:rPr lang="en-US" sz="1200" b="1" i="1" dirty="0" smtClean="0">
                <a:solidFill>
                  <a:srgbClr val="FF0000"/>
                </a:solidFill>
                <a:latin typeface="Arial" charset="0"/>
              </a:rPr>
              <a:t>. SIP, DIP validation, transformation, processing</a:t>
            </a:r>
            <a:endParaRPr lang="en-US" sz="1200" b="1" i="1" dirty="0">
              <a:solidFill>
                <a:srgbClr val="FF0000"/>
              </a:solidFill>
              <a:latin typeface="Arial" charset="0"/>
            </a:endParaRPr>
          </a:p>
        </p:txBody>
      </p:sp>
      <p:sp>
        <p:nvSpPr>
          <p:cNvPr id="117" name="Rectangle 116"/>
          <p:cNvSpPr/>
          <p:nvPr/>
        </p:nvSpPr>
        <p:spPr>
          <a:xfrm>
            <a:off x="1146291" y="4499269"/>
            <a:ext cx="5957528" cy="276999"/>
          </a:xfrm>
          <a:prstGeom prst="rect">
            <a:avLst/>
          </a:prstGeom>
        </p:spPr>
        <p:txBody>
          <a:bodyPr wrap="none">
            <a:spAutoFit/>
          </a:bodyPr>
          <a:lstStyle/>
          <a:p>
            <a:r>
              <a:rPr lang="en-US" sz="1200" b="1" i="1" dirty="0" smtClean="0">
                <a:solidFill>
                  <a:srgbClr val="FF0000"/>
                </a:solidFill>
                <a:latin typeface="Arial" charset="0"/>
              </a:rPr>
              <a:t>AAL interface &amp; function translations to domain </a:t>
            </a:r>
            <a:r>
              <a:rPr lang="en-US" sz="1200" b="1" i="1" smtClean="0">
                <a:solidFill>
                  <a:srgbClr val="FF0000"/>
                </a:solidFill>
                <a:latin typeface="Arial" charset="0"/>
              </a:rPr>
              <a:t>specific interfaces &amp; functions</a:t>
            </a:r>
            <a:endParaRPr lang="en-US" sz="1200" b="1" i="1" dirty="0">
              <a:solidFill>
                <a:srgbClr val="FF0000"/>
              </a:solidFill>
              <a:latin typeface="Arial" charset="0"/>
            </a:endParaRPr>
          </a:p>
        </p:txBody>
      </p:sp>
      <p:sp>
        <p:nvSpPr>
          <p:cNvPr id="107" name="Rounded Rectangle 106"/>
          <p:cNvSpPr/>
          <p:nvPr/>
        </p:nvSpPr>
        <p:spPr bwMode="auto">
          <a:xfrm>
            <a:off x="1128711" y="748146"/>
            <a:ext cx="2997101" cy="4403208"/>
          </a:xfrm>
          <a:prstGeom prst="roundRect">
            <a:avLst/>
          </a:prstGeom>
          <a:noFill/>
          <a:ln w="28575">
            <a:solidFill>
              <a:srgbClr val="00AE00"/>
            </a:solidFill>
            <a:prstDash val="dash"/>
            <a:round/>
            <a:headEnd/>
            <a:tailEnd/>
          </a:ln>
        </p:spPr>
        <p:txBody>
          <a:bodyPr wrap="none" rtlCol="0" anchor="ctr"/>
          <a:lstStyle/>
          <a:p>
            <a:pPr algn="ctr"/>
            <a:endParaRPr lang="en-US"/>
          </a:p>
        </p:txBody>
      </p:sp>
      <p:sp>
        <p:nvSpPr>
          <p:cNvPr id="118" name="Rounded Rectangle 117"/>
          <p:cNvSpPr/>
          <p:nvPr/>
        </p:nvSpPr>
        <p:spPr bwMode="auto">
          <a:xfrm>
            <a:off x="4188289" y="760564"/>
            <a:ext cx="2997101" cy="2525983"/>
          </a:xfrm>
          <a:prstGeom prst="roundRect">
            <a:avLst/>
          </a:prstGeom>
          <a:noFill/>
          <a:ln w="28575">
            <a:solidFill>
              <a:srgbClr val="9933FF"/>
            </a:solidFill>
            <a:prstDash val="dash"/>
            <a:round/>
            <a:headEnd/>
            <a:tailEnd/>
          </a:ln>
        </p:spPr>
        <p:txBody>
          <a:bodyPr wrap="none" rtlCol="0" anchor="ctr"/>
          <a:lstStyle/>
          <a:p>
            <a:pPr algn="ctr"/>
            <a:endParaRPr lang="en-US"/>
          </a:p>
        </p:txBody>
      </p:sp>
      <p:sp>
        <p:nvSpPr>
          <p:cNvPr id="119" name="Rounded Rectangle 118"/>
          <p:cNvSpPr/>
          <p:nvPr/>
        </p:nvSpPr>
        <p:spPr bwMode="auto">
          <a:xfrm>
            <a:off x="4197318" y="3357207"/>
            <a:ext cx="2997101" cy="3238957"/>
          </a:xfrm>
          <a:prstGeom prst="roundRect">
            <a:avLst/>
          </a:prstGeom>
          <a:noFill/>
          <a:ln w="28575">
            <a:solidFill>
              <a:srgbClr val="9933FF"/>
            </a:solidFill>
            <a:prstDash val="dash"/>
            <a:round/>
            <a:headEnd/>
            <a:tailEnd/>
          </a:ln>
        </p:spPr>
        <p:txBody>
          <a:bodyPr wrap="none" rtlCol="0" anchor="ctr"/>
          <a:lstStyle/>
          <a:p>
            <a:pPr algn="ctr"/>
            <a:endParaRPr lang="en-US"/>
          </a:p>
        </p:txBody>
      </p:sp>
      <p:sp>
        <p:nvSpPr>
          <p:cNvPr id="120" name="Rounded Rectangle 119"/>
          <p:cNvSpPr/>
          <p:nvPr/>
        </p:nvSpPr>
        <p:spPr bwMode="auto">
          <a:xfrm>
            <a:off x="1188690" y="5177325"/>
            <a:ext cx="2997101" cy="1432978"/>
          </a:xfrm>
          <a:prstGeom prst="roundRect">
            <a:avLst/>
          </a:prstGeom>
          <a:noFill/>
          <a:ln w="28575">
            <a:solidFill>
              <a:srgbClr val="00AE00"/>
            </a:solidFill>
            <a:prstDash val="dash"/>
            <a:round/>
            <a:headEnd/>
            <a:tailEnd/>
          </a:ln>
        </p:spPr>
        <p:txBody>
          <a:bodyPr wrap="none" rtlCol="0" anchor="ctr"/>
          <a:lstStyle/>
          <a:p>
            <a:pPr algn="ctr"/>
            <a:endParaRPr lang="en-US"/>
          </a:p>
        </p:txBody>
      </p:sp>
      <p:sp>
        <p:nvSpPr>
          <p:cNvPr id="121" name="Rectangle 120"/>
          <p:cNvSpPr/>
          <p:nvPr/>
        </p:nvSpPr>
        <p:spPr>
          <a:xfrm>
            <a:off x="1136020" y="3675969"/>
            <a:ext cx="1594796" cy="338554"/>
          </a:xfrm>
          <a:prstGeom prst="rect">
            <a:avLst/>
          </a:prstGeom>
        </p:spPr>
        <p:txBody>
          <a:bodyPr wrap="none">
            <a:spAutoFit/>
          </a:bodyPr>
          <a:lstStyle/>
          <a:p>
            <a:r>
              <a:rPr lang="en-US" sz="1600" b="1" dirty="0" smtClean="0">
                <a:solidFill>
                  <a:srgbClr val="FF0000"/>
                </a:solidFill>
                <a:latin typeface="+mj-lt"/>
              </a:rPr>
              <a:t>AIP =&gt; </a:t>
            </a:r>
            <a:r>
              <a:rPr lang="en-US" sz="1600" b="1" dirty="0" err="1" smtClean="0">
                <a:solidFill>
                  <a:srgbClr val="FF0000"/>
                </a:solidFill>
                <a:latin typeface="+mj-lt"/>
              </a:rPr>
              <a:t>PSData</a:t>
            </a:r>
            <a:endParaRPr lang="en-US" sz="1600" b="1" dirty="0">
              <a:solidFill>
                <a:srgbClr val="FF0000"/>
              </a:solidFill>
              <a:latin typeface="+mj-lt"/>
            </a:endParaRPr>
          </a:p>
        </p:txBody>
      </p:sp>
      <p:sp>
        <p:nvSpPr>
          <p:cNvPr id="122" name="Rectangle 121"/>
          <p:cNvSpPr/>
          <p:nvPr/>
        </p:nvSpPr>
        <p:spPr>
          <a:xfrm>
            <a:off x="1711018" y="2623302"/>
            <a:ext cx="2305439" cy="276999"/>
          </a:xfrm>
          <a:prstGeom prst="rect">
            <a:avLst/>
          </a:prstGeom>
        </p:spPr>
        <p:txBody>
          <a:bodyPr wrap="none">
            <a:spAutoFit/>
          </a:bodyPr>
          <a:lstStyle/>
          <a:p>
            <a:r>
              <a:rPr lang="en-US" sz="1200" b="1" i="1" dirty="0" smtClean="0">
                <a:solidFill>
                  <a:srgbClr val="FF0000"/>
                </a:solidFill>
                <a:latin typeface="Arial" charset="0"/>
              </a:rPr>
              <a:t>Access, submit, response I/F</a:t>
            </a:r>
            <a:endParaRPr lang="en-US" sz="1200" b="1" i="1" dirty="0">
              <a:solidFill>
                <a:srgbClr val="FF0000"/>
              </a:solidFill>
              <a:latin typeface="Arial" charset="0"/>
            </a:endParaRPr>
          </a:p>
        </p:txBody>
      </p:sp>
      <p:sp>
        <p:nvSpPr>
          <p:cNvPr id="123" name="Rectangle 122"/>
          <p:cNvSpPr/>
          <p:nvPr/>
        </p:nvSpPr>
        <p:spPr>
          <a:xfrm>
            <a:off x="2622256" y="3665665"/>
            <a:ext cx="1594796" cy="338554"/>
          </a:xfrm>
          <a:prstGeom prst="rect">
            <a:avLst/>
          </a:prstGeom>
        </p:spPr>
        <p:txBody>
          <a:bodyPr wrap="none">
            <a:spAutoFit/>
          </a:bodyPr>
          <a:lstStyle/>
          <a:p>
            <a:r>
              <a:rPr lang="en-US" sz="1600" b="1" dirty="0" smtClean="0">
                <a:solidFill>
                  <a:srgbClr val="FF0000"/>
                </a:solidFill>
                <a:latin typeface="+mj-lt"/>
              </a:rPr>
              <a:t>AIP =&gt; </a:t>
            </a:r>
            <a:r>
              <a:rPr lang="en-US" sz="1600" b="1" dirty="0" err="1" smtClean="0">
                <a:solidFill>
                  <a:srgbClr val="FF0000"/>
                </a:solidFill>
                <a:latin typeface="+mj-lt"/>
              </a:rPr>
              <a:t>ESData</a:t>
            </a:r>
            <a:endParaRPr lang="en-US" sz="1600" b="1" dirty="0">
              <a:solidFill>
                <a:srgbClr val="FF0000"/>
              </a:solidFill>
              <a:latin typeface="+mj-lt"/>
            </a:endParaRPr>
          </a:p>
        </p:txBody>
      </p:sp>
      <p:sp>
        <p:nvSpPr>
          <p:cNvPr id="124" name="Rectangle 123"/>
          <p:cNvSpPr/>
          <p:nvPr/>
        </p:nvSpPr>
        <p:spPr>
          <a:xfrm>
            <a:off x="4523670" y="2654044"/>
            <a:ext cx="2213170" cy="276999"/>
          </a:xfrm>
          <a:prstGeom prst="rect">
            <a:avLst/>
          </a:prstGeom>
        </p:spPr>
        <p:txBody>
          <a:bodyPr wrap="none">
            <a:spAutoFit/>
          </a:bodyPr>
          <a:lstStyle/>
          <a:p>
            <a:r>
              <a:rPr lang="en-US" sz="1200" b="1" i="1" dirty="0" smtClean="0">
                <a:solidFill>
                  <a:srgbClr val="FF0000"/>
                </a:solidFill>
                <a:latin typeface="Arial" charset="0"/>
              </a:rPr>
              <a:t>Access, query</a:t>
            </a:r>
            <a:r>
              <a:rPr lang="en-US" sz="1200" b="1" i="1" smtClean="0">
                <a:solidFill>
                  <a:srgbClr val="FF0000"/>
                </a:solidFill>
                <a:latin typeface="Arial" charset="0"/>
              </a:rPr>
              <a:t>, response I/F</a:t>
            </a:r>
            <a:endParaRPr lang="en-US" sz="1200" b="1" i="1" dirty="0">
              <a:solidFill>
                <a:srgbClr val="FF0000"/>
              </a:solidFill>
              <a:latin typeface="Arial" charset="0"/>
            </a:endParaRPr>
          </a:p>
        </p:txBody>
      </p:sp>
      <p:sp>
        <p:nvSpPr>
          <p:cNvPr id="125" name="Rectangle 124"/>
          <p:cNvSpPr/>
          <p:nvPr/>
        </p:nvSpPr>
        <p:spPr>
          <a:xfrm>
            <a:off x="5680747" y="3696706"/>
            <a:ext cx="1462195" cy="338554"/>
          </a:xfrm>
          <a:prstGeom prst="rect">
            <a:avLst/>
          </a:prstGeom>
        </p:spPr>
        <p:txBody>
          <a:bodyPr wrap="none">
            <a:spAutoFit/>
          </a:bodyPr>
          <a:lstStyle/>
          <a:p>
            <a:r>
              <a:rPr lang="en-US" sz="1600" b="1" dirty="0" smtClean="0">
                <a:solidFill>
                  <a:srgbClr val="FF0000"/>
                </a:solidFill>
                <a:latin typeface="+mj-lt"/>
              </a:rPr>
              <a:t>AIP =&gt; </a:t>
            </a:r>
            <a:r>
              <a:rPr lang="en-US" sz="1600" b="1" dirty="0" err="1" smtClean="0">
                <a:solidFill>
                  <a:srgbClr val="FF0000"/>
                </a:solidFill>
                <a:latin typeface="+mj-lt"/>
              </a:rPr>
              <a:t>AData</a:t>
            </a:r>
            <a:endParaRPr lang="en-US" sz="1600" b="1" dirty="0">
              <a:solidFill>
                <a:srgbClr val="FF0000"/>
              </a:solidFill>
              <a:latin typeface="+mj-lt"/>
            </a:endParaRPr>
          </a:p>
        </p:txBody>
      </p:sp>
      <p:sp>
        <p:nvSpPr>
          <p:cNvPr id="58" name="Slide Number Placeholder 57"/>
          <p:cNvSpPr>
            <a:spLocks noGrp="1"/>
          </p:cNvSpPr>
          <p:nvPr>
            <p:ph type="sldNum" sz="quarter" idx="10"/>
          </p:nvPr>
        </p:nvSpPr>
        <p:spPr/>
        <p:txBody>
          <a:bodyPr/>
          <a:lstStyle/>
          <a:p>
            <a:pPr>
              <a:defRPr/>
            </a:pPr>
            <a:fld id="{C246DBB5-1FC3-4A7F-A21A-11B4D61A50B2}" type="slidenum">
              <a:rPr lang="en-US" smtClean="0"/>
              <a:pPr>
                <a:defRPr/>
              </a:pPr>
              <a:t>15</a:t>
            </a:fld>
            <a:endParaRPr lang="en-US"/>
          </a:p>
        </p:txBody>
      </p:sp>
    </p:spTree>
    <p:extLst>
      <p:ext uri="{BB962C8B-B14F-4D97-AF65-F5344CB8AC3E}">
        <p14:creationId xmlns:p14="http://schemas.microsoft.com/office/powerpoint/2010/main" val="869684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679010" y="1303699"/>
            <a:ext cx="8102851" cy="5054238"/>
          </a:xfrm>
          <a:prstGeom prst="roundRect">
            <a:avLst/>
          </a:prstGeom>
          <a:noFill/>
          <a:ln w="76200">
            <a:solidFill>
              <a:schemeClr val="accent1"/>
            </a:solidFill>
            <a:round/>
            <a:headEnd/>
            <a:tailEnd/>
          </a:ln>
        </p:spPr>
        <p:txBody>
          <a:bodyPr wrap="none" rtlCol="0" anchor="ctr"/>
          <a:lstStyle/>
          <a:p>
            <a:pPr algn="ctr"/>
            <a:endParaRPr lang="en-US"/>
          </a:p>
        </p:txBody>
      </p:sp>
      <p:grpSp>
        <p:nvGrpSpPr>
          <p:cNvPr id="26" name="Group 25"/>
          <p:cNvGrpSpPr/>
          <p:nvPr/>
        </p:nvGrpSpPr>
        <p:grpSpPr>
          <a:xfrm>
            <a:off x="4340753" y="960716"/>
            <a:ext cx="2516617" cy="1503270"/>
            <a:chOff x="4735530" y="786743"/>
            <a:chExt cx="2516617" cy="1503270"/>
          </a:xfrm>
        </p:grpSpPr>
        <p:sp>
          <p:nvSpPr>
            <p:cNvPr id="82" name="Rectangle 81"/>
            <p:cNvSpPr/>
            <p:nvPr/>
          </p:nvSpPr>
          <p:spPr bwMode="auto">
            <a:xfrm>
              <a:off x="4735530" y="786743"/>
              <a:ext cx="2516617" cy="1047913"/>
            </a:xfrm>
            <a:prstGeom prst="rect">
              <a:avLst/>
            </a:prstGeom>
            <a:solidFill>
              <a:srgbClr val="FFC000"/>
            </a:solidFill>
            <a:ln w="38100">
              <a:noFill/>
              <a:round/>
              <a:headEnd/>
              <a:tailEnd/>
            </a:ln>
          </p:spPr>
          <p:txBody>
            <a:bodyPr wrap="none" rtlCol="0" anchor="t" anchorCtr="0"/>
            <a:lstStyle/>
            <a:p>
              <a:pPr algn="ctr"/>
              <a:r>
                <a:rPr lang="en-US" sz="1200" b="1" dirty="0">
                  <a:solidFill>
                    <a:srgbClr val="0033CC"/>
                  </a:solidFill>
                  <a:latin typeface="Arial" charset="0"/>
                </a:rPr>
                <a:t>Consumer Archive</a:t>
              </a:r>
            </a:p>
            <a:p>
              <a:pPr algn="ctr"/>
              <a:r>
                <a:rPr lang="en-US" sz="1200" b="1" dirty="0" smtClean="0">
                  <a:solidFill>
                    <a:srgbClr val="0033CC"/>
                  </a:solidFill>
                  <a:latin typeface="Arial" charset="0"/>
                </a:rPr>
                <a:t>“Application” (</a:t>
              </a:r>
              <a:r>
                <a:rPr lang="en-US" sz="1200" b="1" dirty="0" smtClean="0">
                  <a:solidFill>
                    <a:srgbClr val="FF0000"/>
                  </a:solidFill>
                  <a:latin typeface="Arial" charset="0"/>
                </a:rPr>
                <a:t>web browser</a:t>
              </a:r>
              <a:r>
                <a:rPr lang="en-US" sz="1200" b="1" dirty="0" smtClean="0">
                  <a:solidFill>
                    <a:srgbClr val="0033CC"/>
                  </a:solidFill>
                  <a:latin typeface="Arial" charset="0"/>
                </a:rPr>
                <a:t>)</a:t>
              </a:r>
              <a:endParaRPr lang="en-US" sz="1200" b="1" dirty="0">
                <a:solidFill>
                  <a:srgbClr val="0033CC"/>
                </a:solidFill>
                <a:latin typeface="Arial" charset="0"/>
              </a:endParaRPr>
            </a:p>
          </p:txBody>
        </p:sp>
        <p:grpSp>
          <p:nvGrpSpPr>
            <p:cNvPr id="101" name="Group 100"/>
            <p:cNvGrpSpPr/>
            <p:nvPr/>
          </p:nvGrpSpPr>
          <p:grpSpPr>
            <a:xfrm>
              <a:off x="4977670" y="1610761"/>
              <a:ext cx="2014912" cy="679252"/>
              <a:chOff x="4986381" y="2089548"/>
              <a:chExt cx="2014912" cy="679252"/>
            </a:xfrm>
            <a:solidFill>
              <a:schemeClr val="bg1"/>
            </a:solidFill>
          </p:grpSpPr>
          <p:sp>
            <p:nvSpPr>
              <p:cNvPr id="102" name="Plaque 101"/>
              <p:cNvSpPr/>
              <p:nvPr/>
            </p:nvSpPr>
            <p:spPr bwMode="auto">
              <a:xfrm>
                <a:off x="4986381" y="2089548"/>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103" name="Plaque 102"/>
              <p:cNvSpPr/>
              <p:nvPr/>
            </p:nvSpPr>
            <p:spPr bwMode="auto">
              <a:xfrm>
                <a:off x="555282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104" name="Plaque 103"/>
              <p:cNvSpPr/>
              <p:nvPr/>
            </p:nvSpPr>
            <p:spPr bwMode="auto">
              <a:xfrm>
                <a:off x="611926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105" name="Plaque 104"/>
              <p:cNvSpPr/>
              <p:nvPr/>
            </p:nvSpPr>
            <p:spPr bwMode="auto">
              <a:xfrm>
                <a:off x="668570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grpSp>
      </p:grpSp>
      <p:grpSp>
        <p:nvGrpSpPr>
          <p:cNvPr id="27" name="Group 26"/>
          <p:cNvGrpSpPr/>
          <p:nvPr/>
        </p:nvGrpSpPr>
        <p:grpSpPr>
          <a:xfrm>
            <a:off x="4328122" y="2089548"/>
            <a:ext cx="2516617" cy="886127"/>
            <a:chOff x="4735532" y="2089548"/>
            <a:chExt cx="2516617" cy="886127"/>
          </a:xfrm>
        </p:grpSpPr>
        <p:sp>
          <p:nvSpPr>
            <p:cNvPr id="89" name="Rectangle 88"/>
            <p:cNvSpPr/>
            <p:nvPr/>
          </p:nvSpPr>
          <p:spPr bwMode="auto">
            <a:xfrm>
              <a:off x="4735532" y="2327775"/>
              <a:ext cx="2516617" cy="647900"/>
            </a:xfrm>
            <a:prstGeom prst="rect">
              <a:avLst/>
            </a:prstGeom>
            <a:solidFill>
              <a:srgbClr val="92D050"/>
            </a:solidFill>
            <a:ln w="38100">
              <a:noFill/>
              <a:round/>
              <a:headEnd/>
              <a:tailEnd/>
            </a:ln>
          </p:spPr>
          <p:txBody>
            <a:bodyPr wrap="none" rtlCol="0" anchor="ctr"/>
            <a:lstStyle/>
            <a:p>
              <a:pPr algn="ctr"/>
              <a:endParaRPr lang="en-US" dirty="0"/>
            </a:p>
          </p:txBody>
        </p:sp>
        <p:grpSp>
          <p:nvGrpSpPr>
            <p:cNvPr id="24" name="Group 23"/>
            <p:cNvGrpSpPr/>
            <p:nvPr/>
          </p:nvGrpSpPr>
          <p:grpSpPr>
            <a:xfrm>
              <a:off x="4986381" y="2089548"/>
              <a:ext cx="2014912" cy="679252"/>
              <a:chOff x="4986381" y="2089548"/>
              <a:chExt cx="2014912" cy="679252"/>
            </a:xfrm>
          </p:grpSpPr>
          <p:sp>
            <p:nvSpPr>
              <p:cNvPr id="22" name="Plaque 21"/>
              <p:cNvSpPr/>
              <p:nvPr/>
            </p:nvSpPr>
            <p:spPr bwMode="auto">
              <a:xfrm>
                <a:off x="4986381" y="2089548"/>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98" name="Plaque 97"/>
              <p:cNvSpPr/>
              <p:nvPr/>
            </p:nvSpPr>
            <p:spPr bwMode="auto">
              <a:xfrm>
                <a:off x="555282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99" name="Plaque 98"/>
              <p:cNvSpPr/>
              <p:nvPr/>
            </p:nvSpPr>
            <p:spPr bwMode="auto">
              <a:xfrm>
                <a:off x="611926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100" name="Plaque 99"/>
              <p:cNvSpPr/>
              <p:nvPr/>
            </p:nvSpPr>
            <p:spPr bwMode="auto">
              <a:xfrm>
                <a:off x="668570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grpSp>
        <p:sp>
          <p:nvSpPr>
            <p:cNvPr id="96" name="TextBox 95"/>
            <p:cNvSpPr txBox="1"/>
            <p:nvPr/>
          </p:nvSpPr>
          <p:spPr bwMode="auto">
            <a:xfrm>
              <a:off x="5144176" y="2519291"/>
              <a:ext cx="1769139" cy="276999"/>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Consumer Archive I/F</a:t>
              </a:r>
            </a:p>
          </p:txBody>
        </p:sp>
      </p:grpSp>
      <p:grpSp>
        <p:nvGrpSpPr>
          <p:cNvPr id="28" name="Group 27"/>
          <p:cNvGrpSpPr/>
          <p:nvPr/>
        </p:nvGrpSpPr>
        <p:grpSpPr>
          <a:xfrm>
            <a:off x="1531710" y="2149751"/>
            <a:ext cx="2516617" cy="825924"/>
            <a:chOff x="1939120" y="2149751"/>
            <a:chExt cx="2516617" cy="825924"/>
          </a:xfrm>
        </p:grpSpPr>
        <p:grpSp>
          <p:nvGrpSpPr>
            <p:cNvPr id="2" name="Group 1"/>
            <p:cNvGrpSpPr/>
            <p:nvPr/>
          </p:nvGrpSpPr>
          <p:grpSpPr>
            <a:xfrm>
              <a:off x="1939120" y="2149751"/>
              <a:ext cx="2516617" cy="825924"/>
              <a:chOff x="3309645" y="2184850"/>
              <a:chExt cx="2516617" cy="825924"/>
            </a:xfrm>
          </p:grpSpPr>
          <p:sp>
            <p:nvSpPr>
              <p:cNvPr id="5" name="Rectangle 4"/>
              <p:cNvSpPr/>
              <p:nvPr/>
            </p:nvSpPr>
            <p:spPr bwMode="auto">
              <a:xfrm>
                <a:off x="3309645" y="2362874"/>
                <a:ext cx="2516617" cy="647900"/>
              </a:xfrm>
              <a:prstGeom prst="rect">
                <a:avLst/>
              </a:prstGeom>
              <a:solidFill>
                <a:srgbClr val="92D050"/>
              </a:solidFill>
              <a:ln w="38100">
                <a:noFill/>
                <a:round/>
                <a:headEnd/>
                <a:tailEnd/>
              </a:ln>
            </p:spPr>
            <p:txBody>
              <a:bodyPr wrap="none" rtlCol="0" anchor="ctr"/>
              <a:lstStyle/>
              <a:p>
                <a:pPr algn="ctr"/>
                <a:endParaRPr lang="en-US" dirty="0"/>
              </a:p>
            </p:txBody>
          </p:sp>
          <p:sp>
            <p:nvSpPr>
              <p:cNvPr id="9" name="Rectangle 8"/>
              <p:cNvSpPr/>
              <p:nvPr/>
            </p:nvSpPr>
            <p:spPr bwMode="auto">
              <a:xfrm>
                <a:off x="3560497"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0" name="Rectangle 9"/>
              <p:cNvSpPr/>
              <p:nvPr/>
            </p:nvSpPr>
            <p:spPr bwMode="auto">
              <a:xfrm>
                <a:off x="4126938"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1" name="Rectangle 10"/>
              <p:cNvSpPr/>
              <p:nvPr/>
            </p:nvSpPr>
            <p:spPr bwMode="auto">
              <a:xfrm>
                <a:off x="4693379"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2" name="Rectangle 11"/>
              <p:cNvSpPr/>
              <p:nvPr/>
            </p:nvSpPr>
            <p:spPr bwMode="auto">
              <a:xfrm>
                <a:off x="5259821" y="2184850"/>
                <a:ext cx="323682" cy="178024"/>
              </a:xfrm>
              <a:prstGeom prst="rect">
                <a:avLst/>
              </a:prstGeom>
              <a:solidFill>
                <a:srgbClr val="92D050"/>
              </a:solidFill>
              <a:ln w="38100">
                <a:noFill/>
                <a:round/>
                <a:headEnd/>
                <a:tailEnd/>
              </a:ln>
            </p:spPr>
            <p:txBody>
              <a:bodyPr wrap="none" rtlCol="0" anchor="ctr"/>
              <a:lstStyle/>
              <a:p>
                <a:pPr algn="ctr"/>
                <a:endParaRPr lang="en-US"/>
              </a:p>
            </p:txBody>
          </p:sp>
        </p:grpSp>
        <p:sp>
          <p:nvSpPr>
            <p:cNvPr id="97" name="TextBox 96"/>
            <p:cNvSpPr txBox="1"/>
            <p:nvPr/>
          </p:nvSpPr>
          <p:spPr bwMode="auto">
            <a:xfrm>
              <a:off x="2382924" y="2490700"/>
              <a:ext cx="1684179" cy="276998"/>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Producer Archive I/F</a:t>
              </a:r>
            </a:p>
          </p:txBody>
        </p:sp>
      </p:grpSp>
      <p:sp>
        <p:nvSpPr>
          <p:cNvPr id="7" name="Title 6"/>
          <p:cNvSpPr>
            <a:spLocks noGrp="1"/>
          </p:cNvSpPr>
          <p:nvPr>
            <p:ph type="title"/>
          </p:nvPr>
        </p:nvSpPr>
        <p:spPr>
          <a:xfrm>
            <a:off x="206113" y="174510"/>
            <a:ext cx="8229600" cy="563562"/>
          </a:xfrm>
        </p:spPr>
        <p:txBody>
          <a:bodyPr/>
          <a:lstStyle/>
          <a:p>
            <a:r>
              <a:rPr lang="en-US" sz="2000" dirty="0">
                <a:solidFill>
                  <a:srgbClr val="FF0000"/>
                </a:solidFill>
              </a:rPr>
              <a:t>Alternative</a:t>
            </a:r>
            <a:r>
              <a:rPr lang="en-US" sz="2000" dirty="0"/>
              <a:t> </a:t>
            </a:r>
            <a:r>
              <a:rPr lang="en-US" sz="2000" dirty="0" smtClean="0"/>
              <a:t>Standardized </a:t>
            </a:r>
            <a:r>
              <a:rPr lang="en-US" sz="2000" dirty="0"/>
              <a:t>Archive </a:t>
            </a:r>
            <a:r>
              <a:rPr lang="en-US" sz="2000" i="1" dirty="0"/>
              <a:t>System</a:t>
            </a:r>
            <a:r>
              <a:rPr lang="en-US" sz="2000" dirty="0"/>
              <a:t> </a:t>
            </a:r>
            <a:r>
              <a:rPr lang="en-US" sz="2000" dirty="0" smtClean="0"/>
              <a:t>Architecture</a:t>
            </a:r>
            <a:br>
              <a:rPr lang="en-US" sz="2000" dirty="0" smtClean="0"/>
            </a:br>
            <a:r>
              <a:rPr lang="en-US" sz="2000" dirty="0" smtClean="0">
                <a:solidFill>
                  <a:srgbClr val="FF0000"/>
                </a:solidFill>
              </a:rPr>
              <a:t>Deployment Option (3)</a:t>
            </a:r>
            <a:endParaRPr lang="en-US" sz="2000" dirty="0">
              <a:solidFill>
                <a:srgbClr val="FF0000"/>
              </a:solidFill>
            </a:endParaRPr>
          </a:p>
        </p:txBody>
      </p:sp>
      <p:grpSp>
        <p:nvGrpSpPr>
          <p:cNvPr id="21" name="Group 20"/>
          <p:cNvGrpSpPr/>
          <p:nvPr/>
        </p:nvGrpSpPr>
        <p:grpSpPr>
          <a:xfrm>
            <a:off x="1531708" y="960716"/>
            <a:ext cx="2516617" cy="1051964"/>
            <a:chOff x="3309645" y="1143000"/>
            <a:chExt cx="2516617" cy="1051964"/>
          </a:xfrm>
          <a:solidFill>
            <a:srgbClr val="FFC000"/>
          </a:solidFill>
        </p:grpSpPr>
        <p:sp>
          <p:nvSpPr>
            <p:cNvPr id="15" name="Rectangle 14"/>
            <p:cNvSpPr/>
            <p:nvPr/>
          </p:nvSpPr>
          <p:spPr bwMode="auto">
            <a:xfrm>
              <a:off x="3309645" y="1143000"/>
              <a:ext cx="2516617" cy="873940"/>
            </a:xfrm>
            <a:prstGeom prst="rect">
              <a:avLst/>
            </a:prstGeom>
            <a:grpFill/>
            <a:ln w="38100">
              <a:noFill/>
              <a:round/>
              <a:headEnd/>
              <a:tailEnd/>
            </a:ln>
          </p:spPr>
          <p:txBody>
            <a:bodyPr wrap="none" rtlCol="0" anchor="t" anchorCtr="0"/>
            <a:lstStyle/>
            <a:p>
              <a:pPr algn="ctr"/>
              <a:r>
                <a:rPr lang="en-US" sz="1200" b="1" dirty="0">
                  <a:solidFill>
                    <a:srgbClr val="0033CC"/>
                  </a:solidFill>
                  <a:latin typeface="Arial" charset="0"/>
                </a:rPr>
                <a:t> Producer Archive</a:t>
              </a:r>
            </a:p>
            <a:p>
              <a:pPr algn="ctr"/>
              <a:r>
                <a:rPr lang="en-US" sz="1200" b="1" dirty="0" smtClean="0">
                  <a:solidFill>
                    <a:srgbClr val="0033CC"/>
                  </a:solidFill>
                  <a:latin typeface="Arial" charset="0"/>
                </a:rPr>
                <a:t>“Application” (</a:t>
              </a:r>
              <a:r>
                <a:rPr lang="en-US" sz="1200" b="1" dirty="0" smtClean="0">
                  <a:solidFill>
                    <a:srgbClr val="FF0000"/>
                  </a:solidFill>
                  <a:latin typeface="Arial" charset="0"/>
                </a:rPr>
                <a:t>web browser</a:t>
              </a:r>
              <a:r>
                <a:rPr lang="en-US" sz="1200" b="1" dirty="0" smtClean="0">
                  <a:solidFill>
                    <a:srgbClr val="0033CC"/>
                  </a:solidFill>
                  <a:latin typeface="Arial" charset="0"/>
                </a:rPr>
                <a:t>)</a:t>
              </a:r>
              <a:endParaRPr lang="en-US" sz="1200" b="1" dirty="0">
                <a:solidFill>
                  <a:srgbClr val="0033CC"/>
                </a:solidFill>
                <a:latin typeface="Arial" charset="0"/>
              </a:endParaRPr>
            </a:p>
          </p:txBody>
        </p:sp>
        <p:sp>
          <p:nvSpPr>
            <p:cNvPr id="16" name="Rectangle 15"/>
            <p:cNvSpPr/>
            <p:nvPr/>
          </p:nvSpPr>
          <p:spPr bwMode="auto">
            <a:xfrm>
              <a:off x="3876087"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7" name="Rectangle 16"/>
            <p:cNvSpPr/>
            <p:nvPr/>
          </p:nvSpPr>
          <p:spPr bwMode="auto">
            <a:xfrm>
              <a:off x="4442528"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8" name="Rectangle 17"/>
            <p:cNvSpPr/>
            <p:nvPr/>
          </p:nvSpPr>
          <p:spPr bwMode="auto">
            <a:xfrm>
              <a:off x="5008969"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9" name="Rectangle 18"/>
            <p:cNvSpPr/>
            <p:nvPr/>
          </p:nvSpPr>
          <p:spPr bwMode="auto">
            <a:xfrm>
              <a:off x="5575411"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20" name="Rectangle 19"/>
            <p:cNvSpPr/>
            <p:nvPr/>
          </p:nvSpPr>
          <p:spPr bwMode="auto">
            <a:xfrm>
              <a:off x="3309645"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grpSp>
      <p:grpSp>
        <p:nvGrpSpPr>
          <p:cNvPr id="56" name="Group 55"/>
          <p:cNvGrpSpPr/>
          <p:nvPr/>
        </p:nvGrpSpPr>
        <p:grpSpPr>
          <a:xfrm>
            <a:off x="1259464" y="5185320"/>
            <a:ext cx="1279963" cy="885084"/>
            <a:chOff x="1666874" y="4782291"/>
            <a:chExt cx="1279963" cy="885084"/>
          </a:xfrm>
        </p:grpSpPr>
        <p:sp>
          <p:nvSpPr>
            <p:cNvPr id="36" name="Flowchart: Off-page Connector 35"/>
            <p:cNvSpPr/>
            <p:nvPr/>
          </p:nvSpPr>
          <p:spPr bwMode="auto">
            <a:xfrm rot="10800000">
              <a:off x="1788340"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37" name="Flowchart: Off-page Connector 36"/>
            <p:cNvSpPr/>
            <p:nvPr/>
          </p:nvSpPr>
          <p:spPr bwMode="auto">
            <a:xfrm rot="10800000">
              <a:off x="2172710"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38" name="Flowchart: Off-page Connector 37"/>
            <p:cNvSpPr/>
            <p:nvPr/>
          </p:nvSpPr>
          <p:spPr bwMode="auto">
            <a:xfrm rot="10800000">
              <a:off x="2557079"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49" name="Flowchart: Process 48"/>
            <p:cNvSpPr/>
            <p:nvPr/>
          </p:nvSpPr>
          <p:spPr bwMode="auto">
            <a:xfrm>
              <a:off x="1666874" y="5037282"/>
              <a:ext cx="1279963" cy="630093"/>
            </a:xfrm>
            <a:prstGeom prst="flowChartProcess">
              <a:avLst/>
            </a:prstGeom>
            <a:solidFill>
              <a:schemeClr val="accent1">
                <a:lumMod val="40000"/>
                <a:lumOff val="60000"/>
              </a:schemeClr>
            </a:solidFill>
            <a:ln w="38100">
              <a:noFill/>
              <a:round/>
              <a:headEnd/>
              <a:tailEnd/>
            </a:ln>
          </p:spPr>
          <p:txBody>
            <a:bodyPr wrap="none" rtlCol="0" anchor="ctr"/>
            <a:lstStyle/>
            <a:p>
              <a:pPr algn="ctr"/>
              <a:endParaRPr lang="en-US"/>
            </a:p>
          </p:txBody>
        </p:sp>
      </p:grpSp>
      <p:grpSp>
        <p:nvGrpSpPr>
          <p:cNvPr id="53" name="Group 52"/>
          <p:cNvGrpSpPr/>
          <p:nvPr/>
        </p:nvGrpSpPr>
        <p:grpSpPr>
          <a:xfrm>
            <a:off x="2755154" y="5177325"/>
            <a:ext cx="1279963" cy="893078"/>
            <a:chOff x="3162564" y="4774296"/>
            <a:chExt cx="1279963" cy="893078"/>
          </a:xfrm>
          <a:solidFill>
            <a:srgbClr val="FF99CC"/>
          </a:solidFill>
        </p:grpSpPr>
        <p:grpSp>
          <p:nvGrpSpPr>
            <p:cNvPr id="35" name="Group 34"/>
            <p:cNvGrpSpPr/>
            <p:nvPr/>
          </p:nvGrpSpPr>
          <p:grpSpPr>
            <a:xfrm>
              <a:off x="3435069" y="4774296"/>
              <a:ext cx="752553" cy="267038"/>
              <a:chOff x="3382477" y="4766207"/>
              <a:chExt cx="752553" cy="267038"/>
            </a:xfrm>
            <a:grpFill/>
          </p:grpSpPr>
          <p:sp>
            <p:nvSpPr>
              <p:cNvPr id="32" name="Isosceles Triangle 31"/>
              <p:cNvSpPr/>
              <p:nvPr/>
            </p:nvSpPr>
            <p:spPr bwMode="auto">
              <a:xfrm>
                <a:off x="3382477" y="4766207"/>
                <a:ext cx="250851" cy="267037"/>
              </a:xfrm>
              <a:prstGeom prst="triangle">
                <a:avLst/>
              </a:prstGeom>
              <a:grpFill/>
              <a:ln w="38100">
                <a:noFill/>
                <a:round/>
                <a:headEnd/>
                <a:tailEnd/>
              </a:ln>
            </p:spPr>
            <p:txBody>
              <a:bodyPr wrap="none" rtlCol="0" anchor="ctr"/>
              <a:lstStyle/>
              <a:p>
                <a:pPr algn="ctr"/>
                <a:endParaRPr lang="en-US"/>
              </a:p>
            </p:txBody>
          </p:sp>
          <p:sp>
            <p:nvSpPr>
              <p:cNvPr id="33" name="Isosceles Triangle 32"/>
              <p:cNvSpPr/>
              <p:nvPr/>
            </p:nvSpPr>
            <p:spPr bwMode="auto">
              <a:xfrm>
                <a:off x="3633328" y="4766208"/>
                <a:ext cx="250851" cy="267037"/>
              </a:xfrm>
              <a:prstGeom prst="triangle">
                <a:avLst/>
              </a:prstGeom>
              <a:grpFill/>
              <a:ln w="38100">
                <a:noFill/>
                <a:round/>
                <a:headEnd/>
                <a:tailEnd/>
              </a:ln>
            </p:spPr>
            <p:txBody>
              <a:bodyPr wrap="none" rtlCol="0" anchor="ctr"/>
              <a:lstStyle/>
              <a:p>
                <a:pPr algn="ctr"/>
                <a:endParaRPr lang="en-US"/>
              </a:p>
            </p:txBody>
          </p:sp>
          <p:sp>
            <p:nvSpPr>
              <p:cNvPr id="34" name="Isosceles Triangle 33"/>
              <p:cNvSpPr/>
              <p:nvPr/>
            </p:nvSpPr>
            <p:spPr bwMode="auto">
              <a:xfrm>
                <a:off x="3884179" y="4766208"/>
                <a:ext cx="250851" cy="267037"/>
              </a:xfrm>
              <a:prstGeom prst="triangle">
                <a:avLst/>
              </a:prstGeom>
              <a:solidFill>
                <a:srgbClr val="FF99CC"/>
              </a:solidFill>
              <a:ln w="38100">
                <a:noFill/>
                <a:round/>
                <a:headEnd/>
                <a:tailEnd/>
              </a:ln>
            </p:spPr>
            <p:txBody>
              <a:bodyPr wrap="none" rtlCol="0" anchor="ctr"/>
              <a:lstStyle/>
              <a:p>
                <a:pPr algn="ctr"/>
                <a:endParaRPr lang="en-US"/>
              </a:p>
            </p:txBody>
          </p:sp>
        </p:grpSp>
        <p:sp>
          <p:nvSpPr>
            <p:cNvPr id="50" name="Flowchart: Process 49"/>
            <p:cNvSpPr/>
            <p:nvPr/>
          </p:nvSpPr>
          <p:spPr bwMode="auto">
            <a:xfrm>
              <a:off x="3162564" y="5037281"/>
              <a:ext cx="1279963" cy="630093"/>
            </a:xfrm>
            <a:prstGeom prst="flowChartProcess">
              <a:avLst/>
            </a:prstGeom>
            <a:grpFill/>
            <a:ln w="38100">
              <a:noFill/>
              <a:round/>
              <a:headEnd/>
              <a:tailEnd/>
            </a:ln>
          </p:spPr>
          <p:txBody>
            <a:bodyPr wrap="none" rtlCol="0" anchor="ctr"/>
            <a:lstStyle/>
            <a:p>
              <a:pPr algn="ctr"/>
              <a:endParaRPr lang="en-US"/>
            </a:p>
          </p:txBody>
        </p:sp>
      </p:grpSp>
      <p:grpSp>
        <p:nvGrpSpPr>
          <p:cNvPr id="54" name="Group 53"/>
          <p:cNvGrpSpPr/>
          <p:nvPr/>
        </p:nvGrpSpPr>
        <p:grpSpPr>
          <a:xfrm>
            <a:off x="4258509" y="5190818"/>
            <a:ext cx="1279963" cy="885083"/>
            <a:chOff x="4672562" y="4782291"/>
            <a:chExt cx="1279963" cy="885083"/>
          </a:xfrm>
          <a:solidFill>
            <a:srgbClr val="99FF99"/>
          </a:solidFill>
        </p:grpSpPr>
        <p:sp>
          <p:nvSpPr>
            <p:cNvPr id="40" name="Trapezoid 39"/>
            <p:cNvSpPr/>
            <p:nvPr/>
          </p:nvSpPr>
          <p:spPr bwMode="auto">
            <a:xfrm>
              <a:off x="4855220" y="4782291"/>
              <a:ext cx="279173" cy="259042"/>
            </a:xfrm>
            <a:prstGeom prst="trapezoid">
              <a:avLst/>
            </a:prstGeom>
            <a:grpFill/>
            <a:ln w="38100">
              <a:noFill/>
              <a:round/>
              <a:headEnd/>
              <a:tailEnd/>
            </a:ln>
          </p:spPr>
          <p:txBody>
            <a:bodyPr wrap="none" rtlCol="0" anchor="ctr"/>
            <a:lstStyle/>
            <a:p>
              <a:pPr algn="ctr"/>
              <a:endParaRPr lang="en-US"/>
            </a:p>
          </p:txBody>
        </p:sp>
        <p:sp>
          <p:nvSpPr>
            <p:cNvPr id="41" name="Trapezoid 40"/>
            <p:cNvSpPr/>
            <p:nvPr/>
          </p:nvSpPr>
          <p:spPr bwMode="auto">
            <a:xfrm>
              <a:off x="5120232" y="4782291"/>
              <a:ext cx="279173" cy="259042"/>
            </a:xfrm>
            <a:prstGeom prst="trapezoid">
              <a:avLst/>
            </a:prstGeom>
            <a:grpFill/>
            <a:ln w="38100">
              <a:noFill/>
              <a:round/>
              <a:headEnd/>
              <a:tailEnd/>
            </a:ln>
          </p:spPr>
          <p:txBody>
            <a:bodyPr wrap="none" rtlCol="0" anchor="ctr"/>
            <a:lstStyle/>
            <a:p>
              <a:pPr algn="ctr"/>
              <a:endParaRPr lang="en-US"/>
            </a:p>
          </p:txBody>
        </p:sp>
        <p:sp>
          <p:nvSpPr>
            <p:cNvPr id="42" name="Trapezoid 41"/>
            <p:cNvSpPr/>
            <p:nvPr/>
          </p:nvSpPr>
          <p:spPr bwMode="auto">
            <a:xfrm>
              <a:off x="5399405" y="4782291"/>
              <a:ext cx="279173" cy="259042"/>
            </a:xfrm>
            <a:prstGeom prst="trapezoid">
              <a:avLst/>
            </a:prstGeom>
            <a:solidFill>
              <a:srgbClr val="99FF99"/>
            </a:solidFill>
            <a:ln w="38100">
              <a:noFill/>
              <a:round/>
              <a:headEnd/>
              <a:tailEnd/>
            </a:ln>
          </p:spPr>
          <p:txBody>
            <a:bodyPr wrap="none" rtlCol="0" anchor="ctr"/>
            <a:lstStyle/>
            <a:p>
              <a:pPr algn="ctr"/>
              <a:endParaRPr lang="en-US"/>
            </a:p>
          </p:txBody>
        </p:sp>
        <p:sp>
          <p:nvSpPr>
            <p:cNvPr id="51" name="Flowchart: Process 50"/>
            <p:cNvSpPr/>
            <p:nvPr/>
          </p:nvSpPr>
          <p:spPr bwMode="auto">
            <a:xfrm>
              <a:off x="4672562" y="5037281"/>
              <a:ext cx="1279963" cy="630093"/>
            </a:xfrm>
            <a:prstGeom prst="flowChartProcess">
              <a:avLst/>
            </a:prstGeom>
            <a:grpFill/>
            <a:ln w="38100">
              <a:noFill/>
              <a:round/>
              <a:headEnd/>
              <a:tailEnd/>
            </a:ln>
          </p:spPr>
          <p:txBody>
            <a:bodyPr wrap="none" rtlCol="0" anchor="ctr"/>
            <a:lstStyle/>
            <a:p>
              <a:pPr algn="ctr"/>
              <a:endParaRPr lang="en-US"/>
            </a:p>
          </p:txBody>
        </p:sp>
      </p:grpSp>
      <p:grpSp>
        <p:nvGrpSpPr>
          <p:cNvPr id="55" name="Group 54"/>
          <p:cNvGrpSpPr/>
          <p:nvPr/>
        </p:nvGrpSpPr>
        <p:grpSpPr>
          <a:xfrm>
            <a:off x="5775150" y="5177325"/>
            <a:ext cx="1279963" cy="893078"/>
            <a:chOff x="6182560" y="4774296"/>
            <a:chExt cx="1279963" cy="893078"/>
          </a:xfrm>
          <a:solidFill>
            <a:srgbClr val="FFCC99"/>
          </a:solidFill>
        </p:grpSpPr>
        <p:sp>
          <p:nvSpPr>
            <p:cNvPr id="43" name="Flowchart: Card 42"/>
            <p:cNvSpPr/>
            <p:nvPr/>
          </p:nvSpPr>
          <p:spPr bwMode="auto">
            <a:xfrm>
              <a:off x="6311788" y="4774296"/>
              <a:ext cx="226577" cy="262986"/>
            </a:xfrm>
            <a:prstGeom prst="flowChartPunchedCard">
              <a:avLst/>
            </a:prstGeom>
            <a:grpFill/>
            <a:ln w="38100">
              <a:noFill/>
              <a:round/>
              <a:headEnd/>
              <a:tailEnd/>
            </a:ln>
          </p:spPr>
          <p:txBody>
            <a:bodyPr wrap="none" rtlCol="0" anchor="ctr"/>
            <a:lstStyle/>
            <a:p>
              <a:pPr algn="ctr"/>
              <a:endParaRPr lang="en-US"/>
            </a:p>
          </p:txBody>
        </p:sp>
        <p:sp>
          <p:nvSpPr>
            <p:cNvPr id="44" name="Flowchart: Card 43"/>
            <p:cNvSpPr/>
            <p:nvPr/>
          </p:nvSpPr>
          <p:spPr bwMode="auto">
            <a:xfrm>
              <a:off x="6668511" y="4782291"/>
              <a:ext cx="226577" cy="262986"/>
            </a:xfrm>
            <a:prstGeom prst="flowChartPunchedCard">
              <a:avLst/>
            </a:prstGeom>
            <a:grpFill/>
            <a:ln w="38100">
              <a:noFill/>
              <a:round/>
              <a:headEnd/>
              <a:tailEnd/>
            </a:ln>
          </p:spPr>
          <p:txBody>
            <a:bodyPr wrap="none" rtlCol="0" anchor="ctr"/>
            <a:lstStyle/>
            <a:p>
              <a:pPr algn="ctr"/>
              <a:endParaRPr lang="en-US"/>
            </a:p>
          </p:txBody>
        </p:sp>
        <p:sp>
          <p:nvSpPr>
            <p:cNvPr id="45" name="Flowchart: Card 44"/>
            <p:cNvSpPr/>
            <p:nvPr/>
          </p:nvSpPr>
          <p:spPr bwMode="auto">
            <a:xfrm>
              <a:off x="7025572" y="4782291"/>
              <a:ext cx="226577" cy="262986"/>
            </a:xfrm>
            <a:prstGeom prst="flowChartPunchedCard">
              <a:avLst/>
            </a:prstGeom>
            <a:solidFill>
              <a:srgbClr val="FFCC99"/>
            </a:solidFill>
            <a:ln w="38100">
              <a:noFill/>
              <a:round/>
              <a:headEnd/>
              <a:tailEnd/>
            </a:ln>
          </p:spPr>
          <p:txBody>
            <a:bodyPr wrap="none" rtlCol="0" anchor="ctr"/>
            <a:lstStyle/>
            <a:p>
              <a:pPr algn="ctr"/>
              <a:endParaRPr lang="en-US"/>
            </a:p>
          </p:txBody>
        </p:sp>
        <p:sp>
          <p:nvSpPr>
            <p:cNvPr id="52" name="Flowchart: Process 51"/>
            <p:cNvSpPr/>
            <p:nvPr/>
          </p:nvSpPr>
          <p:spPr bwMode="auto">
            <a:xfrm>
              <a:off x="6182560" y="5037281"/>
              <a:ext cx="1279963" cy="630093"/>
            </a:xfrm>
            <a:prstGeom prst="flowChartProcess">
              <a:avLst/>
            </a:prstGeom>
            <a:grpFill/>
            <a:ln w="38100">
              <a:noFill/>
              <a:round/>
              <a:headEnd/>
              <a:tailEnd/>
            </a:ln>
          </p:spPr>
          <p:txBody>
            <a:bodyPr wrap="none" rtlCol="0" anchor="ctr"/>
            <a:lstStyle/>
            <a:p>
              <a:pPr algn="ctr"/>
              <a:endParaRPr lang="en-US"/>
            </a:p>
          </p:txBody>
        </p:sp>
      </p:grpSp>
      <p:sp>
        <p:nvSpPr>
          <p:cNvPr id="63" name="TextBox 62"/>
          <p:cNvSpPr txBox="1"/>
          <p:nvPr/>
        </p:nvSpPr>
        <p:spPr bwMode="auto">
          <a:xfrm>
            <a:off x="958735" y="5524523"/>
            <a:ext cx="1874231" cy="461665"/>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Planetary</a:t>
            </a:r>
            <a:r>
              <a:rPr lang="en-US" sz="1200" b="1" dirty="0" smtClean="0">
                <a:solidFill>
                  <a:srgbClr val="0033CC"/>
                </a:solidFill>
                <a:latin typeface="Arial" charset="0"/>
              </a:rPr>
              <a:t> Science </a:t>
            </a:r>
            <a:r>
              <a:rPr lang="en-US" sz="1200" b="1" dirty="0">
                <a:solidFill>
                  <a:srgbClr val="0033CC"/>
                </a:solidFill>
                <a:latin typeface="Arial" charset="0"/>
              </a:rPr>
              <a:t>Data</a:t>
            </a:r>
          </a:p>
          <a:p>
            <a:pPr algn="ctr"/>
            <a:r>
              <a:rPr lang="en-US" sz="1200" b="1" dirty="0">
                <a:solidFill>
                  <a:srgbClr val="0033CC"/>
                </a:solidFill>
                <a:latin typeface="Arial" charset="0"/>
              </a:rPr>
              <a:t>Archive I/F</a:t>
            </a:r>
          </a:p>
        </p:txBody>
      </p:sp>
      <p:sp>
        <p:nvSpPr>
          <p:cNvPr id="64" name="TextBox 63"/>
          <p:cNvSpPr txBox="1"/>
          <p:nvPr/>
        </p:nvSpPr>
        <p:spPr bwMode="auto">
          <a:xfrm>
            <a:off x="2600495" y="5523102"/>
            <a:ext cx="1576073" cy="461665"/>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Earth Science </a:t>
            </a:r>
            <a:r>
              <a:rPr lang="en-US" sz="1200" b="1" dirty="0" smtClean="0">
                <a:solidFill>
                  <a:srgbClr val="0033CC"/>
                </a:solidFill>
                <a:latin typeface="Arial" charset="0"/>
              </a:rPr>
              <a:t>Data</a:t>
            </a:r>
            <a:endParaRPr lang="en-US" sz="1200" b="1" dirty="0">
              <a:solidFill>
                <a:srgbClr val="0033CC"/>
              </a:solidFill>
              <a:latin typeface="Arial" charset="0"/>
            </a:endParaRPr>
          </a:p>
          <a:p>
            <a:pPr algn="ctr"/>
            <a:r>
              <a:rPr lang="en-US" sz="1200" b="1" dirty="0">
                <a:solidFill>
                  <a:srgbClr val="0033CC"/>
                </a:solidFill>
                <a:latin typeface="Arial" charset="0"/>
              </a:rPr>
              <a:t>Archive I/F</a:t>
            </a:r>
          </a:p>
        </p:txBody>
      </p:sp>
      <p:sp>
        <p:nvSpPr>
          <p:cNvPr id="65" name="TextBox 64"/>
          <p:cNvSpPr txBox="1"/>
          <p:nvPr/>
        </p:nvSpPr>
        <p:spPr bwMode="auto">
          <a:xfrm>
            <a:off x="4263831" y="5469677"/>
            <a:ext cx="1279517" cy="646331"/>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Mission </a:t>
            </a:r>
          </a:p>
          <a:p>
            <a:pPr algn="ctr"/>
            <a:r>
              <a:rPr lang="en-US" sz="1200" b="1" dirty="0">
                <a:solidFill>
                  <a:srgbClr val="0033CC"/>
                </a:solidFill>
                <a:latin typeface="Arial" charset="0"/>
              </a:rPr>
              <a:t>Housekeeping </a:t>
            </a:r>
          </a:p>
          <a:p>
            <a:pPr algn="ctr"/>
            <a:r>
              <a:rPr lang="en-US" sz="1200" b="1" dirty="0">
                <a:solidFill>
                  <a:srgbClr val="0033CC"/>
                </a:solidFill>
                <a:latin typeface="Arial" charset="0"/>
              </a:rPr>
              <a:t>Archive I/F</a:t>
            </a:r>
          </a:p>
        </p:txBody>
      </p:sp>
      <p:sp>
        <p:nvSpPr>
          <p:cNvPr id="66" name="TextBox 65"/>
          <p:cNvSpPr txBox="1"/>
          <p:nvPr/>
        </p:nvSpPr>
        <p:spPr bwMode="auto">
          <a:xfrm>
            <a:off x="5732866" y="5518966"/>
            <a:ext cx="1370889" cy="461665"/>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Astronomy Data</a:t>
            </a:r>
            <a:endParaRPr lang="en-US" sz="1200" b="1" dirty="0">
              <a:solidFill>
                <a:srgbClr val="FF0000"/>
              </a:solidFill>
              <a:latin typeface="Arial" charset="0"/>
            </a:endParaRPr>
          </a:p>
          <a:p>
            <a:pPr algn="ctr"/>
            <a:r>
              <a:rPr lang="en-US" sz="1200" b="1" dirty="0">
                <a:solidFill>
                  <a:srgbClr val="0033CC"/>
                </a:solidFill>
                <a:latin typeface="Arial" charset="0"/>
              </a:rPr>
              <a:t>Archive I/F</a:t>
            </a:r>
          </a:p>
        </p:txBody>
      </p:sp>
      <p:grpSp>
        <p:nvGrpSpPr>
          <p:cNvPr id="39" name="Group 38"/>
          <p:cNvGrpSpPr/>
          <p:nvPr/>
        </p:nvGrpSpPr>
        <p:grpSpPr>
          <a:xfrm>
            <a:off x="1146291" y="2873765"/>
            <a:ext cx="6028536" cy="2174484"/>
            <a:chOff x="1553701" y="2873765"/>
            <a:chExt cx="6028536" cy="2174484"/>
          </a:xfrm>
        </p:grpSpPr>
        <p:sp>
          <p:nvSpPr>
            <p:cNvPr id="48" name="Freeform 47"/>
            <p:cNvSpPr/>
            <p:nvPr/>
          </p:nvSpPr>
          <p:spPr bwMode="auto">
            <a:xfrm>
              <a:off x="1557338" y="4633912"/>
              <a:ext cx="6024562" cy="414337"/>
            </a:xfrm>
            <a:custGeom>
              <a:avLst/>
              <a:gdLst>
                <a:gd name="connsiteX0" fmla="*/ 4762 w 6024562"/>
                <a:gd name="connsiteY0" fmla="*/ 9525 h 423862"/>
                <a:gd name="connsiteX1" fmla="*/ 0 w 6024562"/>
                <a:gd name="connsiteY1" fmla="*/ 404812 h 423862"/>
                <a:gd name="connsiteX2" fmla="*/ 238125 w 6024562"/>
                <a:gd name="connsiteY2" fmla="*/ 414337 h 423862"/>
                <a:gd name="connsiteX3" fmla="*/ 238125 w 6024562"/>
                <a:gd name="connsiteY3" fmla="*/ 214312 h 423862"/>
                <a:gd name="connsiteX4" fmla="*/ 371475 w 6024562"/>
                <a:gd name="connsiteY4" fmla="*/ 138112 h 423862"/>
                <a:gd name="connsiteX5" fmla="*/ 504825 w 6024562"/>
                <a:gd name="connsiteY5" fmla="*/ 219075 h 423862"/>
                <a:gd name="connsiteX6" fmla="*/ 500062 w 6024562"/>
                <a:gd name="connsiteY6" fmla="*/ 409575 h 423862"/>
                <a:gd name="connsiteX7" fmla="*/ 609600 w 6024562"/>
                <a:gd name="connsiteY7" fmla="*/ 414337 h 423862"/>
                <a:gd name="connsiteX8" fmla="*/ 614362 w 6024562"/>
                <a:gd name="connsiteY8" fmla="*/ 214312 h 423862"/>
                <a:gd name="connsiteX9" fmla="*/ 747712 w 6024562"/>
                <a:gd name="connsiteY9" fmla="*/ 157162 h 423862"/>
                <a:gd name="connsiteX10" fmla="*/ 890587 w 6024562"/>
                <a:gd name="connsiteY10" fmla="*/ 214312 h 423862"/>
                <a:gd name="connsiteX11" fmla="*/ 885825 w 6024562"/>
                <a:gd name="connsiteY11" fmla="*/ 404812 h 423862"/>
                <a:gd name="connsiteX12" fmla="*/ 1014412 w 6024562"/>
                <a:gd name="connsiteY12" fmla="*/ 409575 h 423862"/>
                <a:gd name="connsiteX13" fmla="*/ 1019175 w 6024562"/>
                <a:gd name="connsiteY13" fmla="*/ 209550 h 423862"/>
                <a:gd name="connsiteX14" fmla="*/ 1143000 w 6024562"/>
                <a:gd name="connsiteY14" fmla="*/ 147637 h 423862"/>
                <a:gd name="connsiteX15" fmla="*/ 1271587 w 6024562"/>
                <a:gd name="connsiteY15" fmla="*/ 204787 h 423862"/>
                <a:gd name="connsiteX16" fmla="*/ 1266825 w 6024562"/>
                <a:gd name="connsiteY16" fmla="*/ 409575 h 423862"/>
                <a:gd name="connsiteX17" fmla="*/ 1881187 w 6024562"/>
                <a:gd name="connsiteY17" fmla="*/ 409575 h 423862"/>
                <a:gd name="connsiteX18" fmla="*/ 2005012 w 6024562"/>
                <a:gd name="connsiteY18" fmla="*/ 128587 h 423862"/>
                <a:gd name="connsiteX19" fmla="*/ 2128837 w 6024562"/>
                <a:gd name="connsiteY19" fmla="*/ 400050 h 423862"/>
                <a:gd name="connsiteX20" fmla="*/ 2262187 w 6024562"/>
                <a:gd name="connsiteY20" fmla="*/ 147637 h 423862"/>
                <a:gd name="connsiteX21" fmla="*/ 2371725 w 6024562"/>
                <a:gd name="connsiteY21" fmla="*/ 414337 h 423862"/>
                <a:gd name="connsiteX22" fmla="*/ 2514600 w 6024562"/>
                <a:gd name="connsiteY22" fmla="*/ 152400 h 423862"/>
                <a:gd name="connsiteX23" fmla="*/ 2619375 w 6024562"/>
                <a:gd name="connsiteY23" fmla="*/ 423862 h 423862"/>
                <a:gd name="connsiteX24" fmla="*/ 3305175 w 6024562"/>
                <a:gd name="connsiteY24" fmla="*/ 404812 h 423862"/>
                <a:gd name="connsiteX25" fmla="*/ 3362325 w 6024562"/>
                <a:gd name="connsiteY25" fmla="*/ 157162 h 423862"/>
                <a:gd name="connsiteX26" fmla="*/ 3509962 w 6024562"/>
                <a:gd name="connsiteY26" fmla="*/ 157162 h 423862"/>
                <a:gd name="connsiteX27" fmla="*/ 3571875 w 6024562"/>
                <a:gd name="connsiteY27" fmla="*/ 395287 h 423862"/>
                <a:gd name="connsiteX28" fmla="*/ 3633787 w 6024562"/>
                <a:gd name="connsiteY28" fmla="*/ 152400 h 423862"/>
                <a:gd name="connsiteX29" fmla="*/ 3771900 w 6024562"/>
                <a:gd name="connsiteY29" fmla="*/ 147637 h 423862"/>
                <a:gd name="connsiteX30" fmla="*/ 3838575 w 6024562"/>
                <a:gd name="connsiteY30" fmla="*/ 414337 h 423862"/>
                <a:gd name="connsiteX31" fmla="*/ 3910012 w 6024562"/>
                <a:gd name="connsiteY31" fmla="*/ 147637 h 423862"/>
                <a:gd name="connsiteX32" fmla="*/ 4052887 w 6024562"/>
                <a:gd name="connsiteY32" fmla="*/ 157162 h 423862"/>
                <a:gd name="connsiteX33" fmla="*/ 4114800 w 6024562"/>
                <a:gd name="connsiteY33" fmla="*/ 414337 h 423862"/>
                <a:gd name="connsiteX34" fmla="*/ 4757737 w 6024562"/>
                <a:gd name="connsiteY34" fmla="*/ 414337 h 423862"/>
                <a:gd name="connsiteX35" fmla="*/ 4752975 w 6024562"/>
                <a:gd name="connsiteY35" fmla="*/ 190500 h 423862"/>
                <a:gd name="connsiteX36" fmla="*/ 4805362 w 6024562"/>
                <a:gd name="connsiteY36" fmla="*/ 142875 h 423862"/>
                <a:gd name="connsiteX37" fmla="*/ 4976812 w 6024562"/>
                <a:gd name="connsiteY37" fmla="*/ 147637 h 423862"/>
                <a:gd name="connsiteX38" fmla="*/ 4976812 w 6024562"/>
                <a:gd name="connsiteY38" fmla="*/ 409575 h 423862"/>
                <a:gd name="connsiteX39" fmla="*/ 5110162 w 6024562"/>
                <a:gd name="connsiteY39" fmla="*/ 409575 h 423862"/>
                <a:gd name="connsiteX40" fmla="*/ 5110162 w 6024562"/>
                <a:gd name="connsiteY40" fmla="*/ 204787 h 423862"/>
                <a:gd name="connsiteX41" fmla="*/ 5157787 w 6024562"/>
                <a:gd name="connsiteY41" fmla="*/ 138112 h 423862"/>
                <a:gd name="connsiteX42" fmla="*/ 5334000 w 6024562"/>
                <a:gd name="connsiteY42" fmla="*/ 147637 h 423862"/>
                <a:gd name="connsiteX43" fmla="*/ 5338762 w 6024562"/>
                <a:gd name="connsiteY43" fmla="*/ 414337 h 423862"/>
                <a:gd name="connsiteX44" fmla="*/ 5472112 w 6024562"/>
                <a:gd name="connsiteY44" fmla="*/ 409575 h 423862"/>
                <a:gd name="connsiteX45" fmla="*/ 5472112 w 6024562"/>
                <a:gd name="connsiteY45" fmla="*/ 195262 h 423862"/>
                <a:gd name="connsiteX46" fmla="*/ 5524500 w 6024562"/>
                <a:gd name="connsiteY46" fmla="*/ 152400 h 423862"/>
                <a:gd name="connsiteX47" fmla="*/ 5705475 w 6024562"/>
                <a:gd name="connsiteY47" fmla="*/ 147637 h 423862"/>
                <a:gd name="connsiteX48" fmla="*/ 5710237 w 6024562"/>
                <a:gd name="connsiteY48" fmla="*/ 409575 h 423862"/>
                <a:gd name="connsiteX49" fmla="*/ 6024562 w 6024562"/>
                <a:gd name="connsiteY49" fmla="*/ 409575 h 423862"/>
                <a:gd name="connsiteX50" fmla="*/ 6019800 w 6024562"/>
                <a:gd name="connsiteY50" fmla="*/ 0 h 423862"/>
                <a:gd name="connsiteX51" fmla="*/ 4762 w 6024562"/>
                <a:gd name="connsiteY51" fmla="*/ 9525 h 423862"/>
                <a:gd name="connsiteX0" fmla="*/ 4762 w 6024562"/>
                <a:gd name="connsiteY0" fmla="*/ 9525 h 419100"/>
                <a:gd name="connsiteX1" fmla="*/ 0 w 6024562"/>
                <a:gd name="connsiteY1" fmla="*/ 404812 h 419100"/>
                <a:gd name="connsiteX2" fmla="*/ 238125 w 6024562"/>
                <a:gd name="connsiteY2" fmla="*/ 414337 h 419100"/>
                <a:gd name="connsiteX3" fmla="*/ 238125 w 6024562"/>
                <a:gd name="connsiteY3" fmla="*/ 214312 h 419100"/>
                <a:gd name="connsiteX4" fmla="*/ 371475 w 6024562"/>
                <a:gd name="connsiteY4" fmla="*/ 138112 h 419100"/>
                <a:gd name="connsiteX5" fmla="*/ 504825 w 6024562"/>
                <a:gd name="connsiteY5" fmla="*/ 219075 h 419100"/>
                <a:gd name="connsiteX6" fmla="*/ 500062 w 6024562"/>
                <a:gd name="connsiteY6" fmla="*/ 409575 h 419100"/>
                <a:gd name="connsiteX7" fmla="*/ 609600 w 6024562"/>
                <a:gd name="connsiteY7" fmla="*/ 414337 h 419100"/>
                <a:gd name="connsiteX8" fmla="*/ 614362 w 6024562"/>
                <a:gd name="connsiteY8" fmla="*/ 214312 h 419100"/>
                <a:gd name="connsiteX9" fmla="*/ 747712 w 6024562"/>
                <a:gd name="connsiteY9" fmla="*/ 157162 h 419100"/>
                <a:gd name="connsiteX10" fmla="*/ 890587 w 6024562"/>
                <a:gd name="connsiteY10" fmla="*/ 214312 h 419100"/>
                <a:gd name="connsiteX11" fmla="*/ 885825 w 6024562"/>
                <a:gd name="connsiteY11" fmla="*/ 404812 h 419100"/>
                <a:gd name="connsiteX12" fmla="*/ 1014412 w 6024562"/>
                <a:gd name="connsiteY12" fmla="*/ 409575 h 419100"/>
                <a:gd name="connsiteX13" fmla="*/ 1019175 w 6024562"/>
                <a:gd name="connsiteY13" fmla="*/ 209550 h 419100"/>
                <a:gd name="connsiteX14" fmla="*/ 1143000 w 6024562"/>
                <a:gd name="connsiteY14" fmla="*/ 147637 h 419100"/>
                <a:gd name="connsiteX15" fmla="*/ 1271587 w 6024562"/>
                <a:gd name="connsiteY15" fmla="*/ 204787 h 419100"/>
                <a:gd name="connsiteX16" fmla="*/ 1266825 w 6024562"/>
                <a:gd name="connsiteY16" fmla="*/ 409575 h 419100"/>
                <a:gd name="connsiteX17" fmla="*/ 1881187 w 6024562"/>
                <a:gd name="connsiteY17" fmla="*/ 409575 h 419100"/>
                <a:gd name="connsiteX18" fmla="*/ 2005012 w 6024562"/>
                <a:gd name="connsiteY18" fmla="*/ 128587 h 419100"/>
                <a:gd name="connsiteX19" fmla="*/ 2128837 w 6024562"/>
                <a:gd name="connsiteY19" fmla="*/ 400050 h 419100"/>
                <a:gd name="connsiteX20" fmla="*/ 2262187 w 6024562"/>
                <a:gd name="connsiteY20" fmla="*/ 147637 h 419100"/>
                <a:gd name="connsiteX21" fmla="*/ 2371725 w 6024562"/>
                <a:gd name="connsiteY21" fmla="*/ 414337 h 419100"/>
                <a:gd name="connsiteX22" fmla="*/ 2514600 w 6024562"/>
                <a:gd name="connsiteY22" fmla="*/ 152400 h 419100"/>
                <a:gd name="connsiteX23" fmla="*/ 2624138 w 6024562"/>
                <a:gd name="connsiteY23" fmla="*/ 419100 h 419100"/>
                <a:gd name="connsiteX24" fmla="*/ 3305175 w 6024562"/>
                <a:gd name="connsiteY24" fmla="*/ 404812 h 419100"/>
                <a:gd name="connsiteX25" fmla="*/ 3362325 w 6024562"/>
                <a:gd name="connsiteY25" fmla="*/ 157162 h 419100"/>
                <a:gd name="connsiteX26" fmla="*/ 3509962 w 6024562"/>
                <a:gd name="connsiteY26" fmla="*/ 157162 h 419100"/>
                <a:gd name="connsiteX27" fmla="*/ 3571875 w 6024562"/>
                <a:gd name="connsiteY27" fmla="*/ 395287 h 419100"/>
                <a:gd name="connsiteX28" fmla="*/ 3633787 w 6024562"/>
                <a:gd name="connsiteY28" fmla="*/ 152400 h 419100"/>
                <a:gd name="connsiteX29" fmla="*/ 3771900 w 6024562"/>
                <a:gd name="connsiteY29" fmla="*/ 147637 h 419100"/>
                <a:gd name="connsiteX30" fmla="*/ 3838575 w 6024562"/>
                <a:gd name="connsiteY30" fmla="*/ 414337 h 419100"/>
                <a:gd name="connsiteX31" fmla="*/ 3910012 w 6024562"/>
                <a:gd name="connsiteY31" fmla="*/ 147637 h 419100"/>
                <a:gd name="connsiteX32" fmla="*/ 4052887 w 6024562"/>
                <a:gd name="connsiteY32" fmla="*/ 157162 h 419100"/>
                <a:gd name="connsiteX33" fmla="*/ 4114800 w 6024562"/>
                <a:gd name="connsiteY33" fmla="*/ 414337 h 419100"/>
                <a:gd name="connsiteX34" fmla="*/ 4757737 w 6024562"/>
                <a:gd name="connsiteY34" fmla="*/ 414337 h 419100"/>
                <a:gd name="connsiteX35" fmla="*/ 4752975 w 6024562"/>
                <a:gd name="connsiteY35" fmla="*/ 190500 h 419100"/>
                <a:gd name="connsiteX36" fmla="*/ 4805362 w 6024562"/>
                <a:gd name="connsiteY36" fmla="*/ 142875 h 419100"/>
                <a:gd name="connsiteX37" fmla="*/ 4976812 w 6024562"/>
                <a:gd name="connsiteY37" fmla="*/ 147637 h 419100"/>
                <a:gd name="connsiteX38" fmla="*/ 4976812 w 6024562"/>
                <a:gd name="connsiteY38" fmla="*/ 409575 h 419100"/>
                <a:gd name="connsiteX39" fmla="*/ 5110162 w 6024562"/>
                <a:gd name="connsiteY39" fmla="*/ 409575 h 419100"/>
                <a:gd name="connsiteX40" fmla="*/ 5110162 w 6024562"/>
                <a:gd name="connsiteY40" fmla="*/ 204787 h 419100"/>
                <a:gd name="connsiteX41" fmla="*/ 5157787 w 6024562"/>
                <a:gd name="connsiteY41" fmla="*/ 138112 h 419100"/>
                <a:gd name="connsiteX42" fmla="*/ 5334000 w 6024562"/>
                <a:gd name="connsiteY42" fmla="*/ 147637 h 419100"/>
                <a:gd name="connsiteX43" fmla="*/ 5338762 w 6024562"/>
                <a:gd name="connsiteY43" fmla="*/ 414337 h 419100"/>
                <a:gd name="connsiteX44" fmla="*/ 5472112 w 6024562"/>
                <a:gd name="connsiteY44" fmla="*/ 409575 h 419100"/>
                <a:gd name="connsiteX45" fmla="*/ 5472112 w 6024562"/>
                <a:gd name="connsiteY45" fmla="*/ 195262 h 419100"/>
                <a:gd name="connsiteX46" fmla="*/ 5524500 w 6024562"/>
                <a:gd name="connsiteY46" fmla="*/ 152400 h 419100"/>
                <a:gd name="connsiteX47" fmla="*/ 5705475 w 6024562"/>
                <a:gd name="connsiteY47" fmla="*/ 147637 h 419100"/>
                <a:gd name="connsiteX48" fmla="*/ 5710237 w 6024562"/>
                <a:gd name="connsiteY48" fmla="*/ 409575 h 419100"/>
                <a:gd name="connsiteX49" fmla="*/ 6024562 w 6024562"/>
                <a:gd name="connsiteY49" fmla="*/ 409575 h 419100"/>
                <a:gd name="connsiteX50" fmla="*/ 6019800 w 6024562"/>
                <a:gd name="connsiteY50" fmla="*/ 0 h 419100"/>
                <a:gd name="connsiteX51" fmla="*/ 4762 w 6024562"/>
                <a:gd name="connsiteY51" fmla="*/ 9525 h 419100"/>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762 w 6024562"/>
                <a:gd name="connsiteY51" fmla="*/ 9525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24562" h="414337">
                  <a:moveTo>
                    <a:pt x="4762" y="9525"/>
                  </a:moveTo>
                  <a:cubicBezTo>
                    <a:pt x="3175" y="141287"/>
                    <a:pt x="1587" y="273050"/>
                    <a:pt x="0" y="404812"/>
                  </a:cubicBezTo>
                  <a:lnTo>
                    <a:pt x="238125" y="414337"/>
                  </a:lnTo>
                  <a:lnTo>
                    <a:pt x="238125" y="214312"/>
                  </a:lnTo>
                  <a:lnTo>
                    <a:pt x="371475" y="138112"/>
                  </a:lnTo>
                  <a:lnTo>
                    <a:pt x="504825" y="219075"/>
                  </a:lnTo>
                  <a:lnTo>
                    <a:pt x="500062" y="409575"/>
                  </a:lnTo>
                  <a:lnTo>
                    <a:pt x="609600" y="414337"/>
                  </a:lnTo>
                  <a:lnTo>
                    <a:pt x="614362" y="214312"/>
                  </a:lnTo>
                  <a:lnTo>
                    <a:pt x="747712" y="157162"/>
                  </a:lnTo>
                  <a:lnTo>
                    <a:pt x="890587" y="214312"/>
                  </a:lnTo>
                  <a:lnTo>
                    <a:pt x="885825" y="404812"/>
                  </a:lnTo>
                  <a:lnTo>
                    <a:pt x="1014412" y="409575"/>
                  </a:lnTo>
                  <a:lnTo>
                    <a:pt x="1019175" y="209550"/>
                  </a:lnTo>
                  <a:lnTo>
                    <a:pt x="1143000" y="147637"/>
                  </a:lnTo>
                  <a:lnTo>
                    <a:pt x="1271587" y="204787"/>
                  </a:lnTo>
                  <a:lnTo>
                    <a:pt x="1266825" y="409575"/>
                  </a:lnTo>
                  <a:lnTo>
                    <a:pt x="1881187" y="409575"/>
                  </a:lnTo>
                  <a:lnTo>
                    <a:pt x="2005012" y="128587"/>
                  </a:lnTo>
                  <a:lnTo>
                    <a:pt x="2128837" y="400050"/>
                  </a:lnTo>
                  <a:lnTo>
                    <a:pt x="2262187" y="147637"/>
                  </a:lnTo>
                  <a:lnTo>
                    <a:pt x="2371725" y="414337"/>
                  </a:lnTo>
                  <a:lnTo>
                    <a:pt x="2514600" y="152400"/>
                  </a:lnTo>
                  <a:lnTo>
                    <a:pt x="2624138" y="409575"/>
                  </a:lnTo>
                  <a:lnTo>
                    <a:pt x="3305175" y="404812"/>
                  </a:lnTo>
                  <a:lnTo>
                    <a:pt x="3362325" y="157162"/>
                  </a:lnTo>
                  <a:lnTo>
                    <a:pt x="3509962" y="157162"/>
                  </a:lnTo>
                  <a:lnTo>
                    <a:pt x="3571875" y="395287"/>
                  </a:lnTo>
                  <a:lnTo>
                    <a:pt x="3633787" y="152400"/>
                  </a:lnTo>
                  <a:lnTo>
                    <a:pt x="3771900" y="147637"/>
                  </a:lnTo>
                  <a:lnTo>
                    <a:pt x="3838575" y="414337"/>
                  </a:lnTo>
                  <a:lnTo>
                    <a:pt x="3910012" y="147637"/>
                  </a:lnTo>
                  <a:lnTo>
                    <a:pt x="4052887" y="157162"/>
                  </a:lnTo>
                  <a:lnTo>
                    <a:pt x="4114800" y="414337"/>
                  </a:lnTo>
                  <a:lnTo>
                    <a:pt x="4757737" y="414337"/>
                  </a:lnTo>
                  <a:lnTo>
                    <a:pt x="4752975" y="190500"/>
                  </a:lnTo>
                  <a:lnTo>
                    <a:pt x="4805362" y="142875"/>
                  </a:lnTo>
                  <a:lnTo>
                    <a:pt x="4976812" y="147637"/>
                  </a:lnTo>
                  <a:lnTo>
                    <a:pt x="4976812" y="409575"/>
                  </a:lnTo>
                  <a:lnTo>
                    <a:pt x="5110162" y="409575"/>
                  </a:lnTo>
                  <a:lnTo>
                    <a:pt x="5110162" y="204787"/>
                  </a:lnTo>
                  <a:lnTo>
                    <a:pt x="5157787" y="138112"/>
                  </a:lnTo>
                  <a:lnTo>
                    <a:pt x="5334000" y="147637"/>
                  </a:lnTo>
                  <a:cubicBezTo>
                    <a:pt x="5335587" y="236537"/>
                    <a:pt x="5337175" y="325437"/>
                    <a:pt x="5338762" y="414337"/>
                  </a:cubicBezTo>
                  <a:lnTo>
                    <a:pt x="5472112" y="409575"/>
                  </a:lnTo>
                  <a:lnTo>
                    <a:pt x="5472112" y="195262"/>
                  </a:lnTo>
                  <a:lnTo>
                    <a:pt x="5524500" y="152400"/>
                  </a:lnTo>
                  <a:lnTo>
                    <a:pt x="5705475" y="147637"/>
                  </a:lnTo>
                  <a:cubicBezTo>
                    <a:pt x="5707062" y="234950"/>
                    <a:pt x="5708650" y="322262"/>
                    <a:pt x="5710237" y="409575"/>
                  </a:cubicBezTo>
                  <a:lnTo>
                    <a:pt x="6024562" y="409575"/>
                  </a:lnTo>
                  <a:cubicBezTo>
                    <a:pt x="6022975" y="273050"/>
                    <a:pt x="6021387" y="136525"/>
                    <a:pt x="6019800" y="0"/>
                  </a:cubicBezTo>
                  <a:lnTo>
                    <a:pt x="4762" y="9525"/>
                  </a:lnTo>
                  <a:close/>
                </a:path>
              </a:pathLst>
            </a:custGeom>
            <a:solidFill>
              <a:srgbClr val="92D050"/>
            </a:solidFill>
            <a:ln w="38100">
              <a:noFill/>
              <a:round/>
              <a:headEnd/>
              <a:tailEnd/>
            </a:ln>
          </p:spPr>
          <p:txBody>
            <a:bodyPr wrap="none" rtlCol="0" anchor="ctr"/>
            <a:lstStyle/>
            <a:p>
              <a:pPr algn="ctr"/>
              <a:endParaRPr lang="en-US"/>
            </a:p>
          </p:txBody>
        </p:sp>
        <p:sp>
          <p:nvSpPr>
            <p:cNvPr id="6" name="Rectangle 5"/>
            <p:cNvSpPr/>
            <p:nvPr/>
          </p:nvSpPr>
          <p:spPr bwMode="auto">
            <a:xfrm>
              <a:off x="1561763" y="2873765"/>
              <a:ext cx="6020474" cy="1771063"/>
            </a:xfrm>
            <a:prstGeom prst="rect">
              <a:avLst/>
            </a:prstGeom>
            <a:solidFill>
              <a:srgbClr val="92D050"/>
            </a:solidFill>
            <a:ln w="38100">
              <a:noFill/>
              <a:round/>
              <a:headEnd/>
              <a:tailEnd/>
            </a:ln>
          </p:spPr>
          <p:txBody>
            <a:bodyPr wrap="none" rtlCol="0" anchor="ctr"/>
            <a:lstStyle/>
            <a:p>
              <a:pPr algn="ctr"/>
              <a:endParaRPr lang="en-US"/>
            </a:p>
          </p:txBody>
        </p:sp>
        <p:cxnSp>
          <p:nvCxnSpPr>
            <p:cNvPr id="8" name="Straight Connector 7"/>
            <p:cNvCxnSpPr/>
            <p:nvPr/>
          </p:nvCxnSpPr>
          <p:spPr bwMode="auto">
            <a:xfrm>
              <a:off x="1561763" y="3689968"/>
              <a:ext cx="6020474" cy="0"/>
            </a:xfrm>
            <a:prstGeom prst="line">
              <a:avLst/>
            </a:prstGeom>
            <a:solidFill>
              <a:schemeClr val="accent1"/>
            </a:solidFill>
            <a:ln w="12700" cap="flat" cmpd="sng" algn="ctr">
              <a:noFill/>
              <a:prstDash val="sysDash"/>
              <a:round/>
              <a:headEnd type="none" w="sm" len="sm"/>
              <a:tailEnd type="none" w="sm" len="sm"/>
            </a:ln>
            <a:effectLst/>
          </p:spPr>
        </p:cxnSp>
        <p:cxnSp>
          <p:nvCxnSpPr>
            <p:cNvPr id="23" name="Straight Connector 22"/>
            <p:cNvCxnSpPr/>
            <p:nvPr/>
          </p:nvCxnSpPr>
          <p:spPr bwMode="auto">
            <a:xfrm>
              <a:off x="4567952" y="3689969"/>
              <a:ext cx="0" cy="1346922"/>
            </a:xfrm>
            <a:prstGeom prst="line">
              <a:avLst/>
            </a:prstGeom>
            <a:solidFill>
              <a:schemeClr val="accent1"/>
            </a:solidFill>
            <a:ln w="12700" cap="flat" cmpd="sng" algn="ctr">
              <a:noFill/>
              <a:prstDash val="sysDash"/>
              <a:round/>
              <a:headEnd type="none" w="sm" len="sm"/>
              <a:tailEnd type="none" w="sm" len="sm"/>
            </a:ln>
            <a:effectLst/>
          </p:spPr>
        </p:cxnSp>
        <p:cxnSp>
          <p:nvCxnSpPr>
            <p:cNvPr id="25" name="Straight Connector 24"/>
            <p:cNvCxnSpPr/>
            <p:nvPr/>
          </p:nvCxnSpPr>
          <p:spPr bwMode="auto">
            <a:xfrm>
              <a:off x="6096000" y="3689969"/>
              <a:ext cx="0" cy="1346922"/>
            </a:xfrm>
            <a:prstGeom prst="line">
              <a:avLst/>
            </a:prstGeom>
            <a:solidFill>
              <a:schemeClr val="accent1"/>
            </a:solidFill>
            <a:ln w="12700" cap="flat" cmpd="sng" algn="ctr">
              <a:noFill/>
              <a:prstDash val="sysDash"/>
              <a:round/>
              <a:headEnd type="none" w="sm" len="sm"/>
              <a:tailEnd type="none" w="sm" len="sm"/>
            </a:ln>
            <a:effectLst/>
          </p:spPr>
        </p:cxnSp>
        <p:cxnSp>
          <p:nvCxnSpPr>
            <p:cNvPr id="30" name="Straight Connector 29"/>
            <p:cNvCxnSpPr/>
            <p:nvPr/>
          </p:nvCxnSpPr>
          <p:spPr bwMode="auto">
            <a:xfrm>
              <a:off x="3048000" y="3689969"/>
              <a:ext cx="0" cy="1346922"/>
            </a:xfrm>
            <a:prstGeom prst="line">
              <a:avLst/>
            </a:prstGeom>
            <a:solidFill>
              <a:schemeClr val="accent1"/>
            </a:solidFill>
            <a:ln w="12700" cap="flat" cmpd="sng" algn="ctr">
              <a:noFill/>
              <a:prstDash val="sysDash"/>
              <a:round/>
              <a:headEnd type="none" w="sm" len="sm"/>
              <a:tailEnd type="none" w="sm" len="sm"/>
            </a:ln>
            <a:effectLst/>
          </p:spPr>
        </p:cxnSp>
        <p:sp>
          <p:nvSpPr>
            <p:cNvPr id="59" name="TextBox 58"/>
            <p:cNvSpPr txBox="1"/>
            <p:nvPr/>
          </p:nvSpPr>
          <p:spPr bwMode="auto">
            <a:xfrm>
              <a:off x="1553701" y="3902496"/>
              <a:ext cx="1499129" cy="646331"/>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Planetary</a:t>
              </a:r>
              <a:r>
                <a:rPr lang="en-US" sz="1200" b="1" dirty="0" smtClean="0">
                  <a:solidFill>
                    <a:srgbClr val="0033CC"/>
                  </a:solidFill>
                  <a:latin typeface="Arial" charset="0"/>
                </a:rPr>
                <a:t> Science</a:t>
              </a:r>
              <a:endParaRPr lang="en-US" sz="1200" b="1" dirty="0">
                <a:solidFill>
                  <a:srgbClr val="0033CC"/>
                </a:solidFill>
                <a:latin typeface="Arial" charset="0"/>
              </a:endParaRPr>
            </a:p>
            <a:p>
              <a:pPr algn="ctr"/>
              <a:r>
                <a:rPr lang="en-US" sz="1200" b="1" dirty="0">
                  <a:solidFill>
                    <a:srgbClr val="0033CC"/>
                  </a:solidFill>
                  <a:latin typeface="Arial" charset="0"/>
                </a:rPr>
                <a:t>Data</a:t>
              </a:r>
            </a:p>
            <a:p>
              <a:pPr algn="ctr"/>
              <a:r>
                <a:rPr lang="en-US" sz="1200" b="1" dirty="0">
                  <a:solidFill>
                    <a:srgbClr val="0033CC"/>
                  </a:solidFill>
                  <a:latin typeface="Arial" charset="0"/>
                </a:rPr>
                <a:t>Binding</a:t>
              </a:r>
            </a:p>
          </p:txBody>
        </p:sp>
        <p:sp>
          <p:nvSpPr>
            <p:cNvPr id="60" name="TextBox 59"/>
            <p:cNvSpPr txBox="1"/>
            <p:nvPr/>
          </p:nvSpPr>
          <p:spPr bwMode="auto">
            <a:xfrm>
              <a:off x="3045531" y="3902496"/>
              <a:ext cx="1576072" cy="461665"/>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FF0000"/>
                  </a:solidFill>
                  <a:latin typeface="Arial" charset="0"/>
                </a:rPr>
                <a:t>Earth Science </a:t>
              </a:r>
              <a:r>
                <a:rPr lang="en-US" sz="1200" b="1" dirty="0" smtClean="0">
                  <a:solidFill>
                    <a:srgbClr val="0033CC"/>
                  </a:solidFill>
                  <a:latin typeface="Arial" charset="0"/>
                </a:rPr>
                <a:t>Data</a:t>
              </a:r>
              <a:endParaRPr lang="en-US" sz="1200" b="1" dirty="0">
                <a:solidFill>
                  <a:srgbClr val="0033CC"/>
                </a:solidFill>
                <a:latin typeface="Arial" charset="0"/>
              </a:endParaRPr>
            </a:p>
            <a:p>
              <a:pPr algn="ctr"/>
              <a:r>
                <a:rPr lang="en-US" sz="1200" b="1" dirty="0">
                  <a:solidFill>
                    <a:srgbClr val="0033CC"/>
                  </a:solidFill>
                  <a:latin typeface="Arial" charset="0"/>
                </a:rPr>
                <a:t>Binding</a:t>
              </a:r>
            </a:p>
          </p:txBody>
        </p:sp>
        <p:sp>
          <p:nvSpPr>
            <p:cNvPr id="61" name="TextBox 60"/>
            <p:cNvSpPr txBox="1"/>
            <p:nvPr/>
          </p:nvSpPr>
          <p:spPr bwMode="auto">
            <a:xfrm>
              <a:off x="4728323" y="3902496"/>
              <a:ext cx="1279517" cy="646331"/>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Mission </a:t>
              </a:r>
            </a:p>
            <a:p>
              <a:pPr algn="ctr"/>
              <a:r>
                <a:rPr lang="en-US" sz="1200" b="1" dirty="0">
                  <a:solidFill>
                    <a:srgbClr val="0033CC"/>
                  </a:solidFill>
                  <a:latin typeface="Arial" charset="0"/>
                </a:rPr>
                <a:t>Housekeeping </a:t>
              </a:r>
            </a:p>
            <a:p>
              <a:pPr algn="ctr"/>
              <a:r>
                <a:rPr lang="en-US" sz="1200" b="1" dirty="0">
                  <a:solidFill>
                    <a:srgbClr val="0033CC"/>
                  </a:solidFill>
                  <a:latin typeface="Arial" charset="0"/>
                </a:rPr>
                <a:t>Binding</a:t>
              </a:r>
            </a:p>
          </p:txBody>
        </p:sp>
        <p:sp>
          <p:nvSpPr>
            <p:cNvPr id="62" name="TextBox 61"/>
            <p:cNvSpPr txBox="1"/>
            <p:nvPr/>
          </p:nvSpPr>
          <p:spPr bwMode="auto">
            <a:xfrm>
              <a:off x="6321363" y="3902496"/>
              <a:ext cx="995785" cy="646331"/>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Astronomy</a:t>
              </a:r>
            </a:p>
            <a:p>
              <a:pPr algn="ctr"/>
              <a:r>
                <a:rPr lang="en-US" sz="1200" b="1" dirty="0" smtClean="0">
                  <a:solidFill>
                    <a:srgbClr val="FF0000"/>
                  </a:solidFill>
                  <a:latin typeface="Arial" charset="0"/>
                </a:rPr>
                <a:t>Data</a:t>
              </a:r>
            </a:p>
            <a:p>
              <a:pPr algn="ctr"/>
              <a:r>
                <a:rPr lang="en-US" sz="1200" b="1" dirty="0" smtClean="0">
                  <a:solidFill>
                    <a:srgbClr val="0033CC"/>
                  </a:solidFill>
                  <a:latin typeface="Arial" charset="0"/>
                </a:rPr>
                <a:t>Binding</a:t>
              </a:r>
              <a:endParaRPr lang="en-US" sz="1200" b="1" dirty="0">
                <a:solidFill>
                  <a:srgbClr val="0033CC"/>
                </a:solidFill>
                <a:latin typeface="Arial" charset="0"/>
              </a:endParaRPr>
            </a:p>
          </p:txBody>
        </p:sp>
        <p:sp>
          <p:nvSpPr>
            <p:cNvPr id="95" name="TextBox 94"/>
            <p:cNvSpPr txBox="1"/>
            <p:nvPr/>
          </p:nvSpPr>
          <p:spPr bwMode="auto">
            <a:xfrm>
              <a:off x="3575110" y="3194322"/>
              <a:ext cx="2091341" cy="276998"/>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Archive Abstraction Layer</a:t>
              </a:r>
            </a:p>
          </p:txBody>
        </p:sp>
        <p:cxnSp>
          <p:nvCxnSpPr>
            <p:cNvPr id="106" name="Straight Connector 105"/>
            <p:cNvCxnSpPr/>
            <p:nvPr/>
          </p:nvCxnSpPr>
          <p:spPr bwMode="auto">
            <a:xfrm>
              <a:off x="1561763" y="2880007"/>
              <a:ext cx="6020474" cy="0"/>
            </a:xfrm>
            <a:prstGeom prst="line">
              <a:avLst/>
            </a:prstGeom>
            <a:solidFill>
              <a:schemeClr val="accent1"/>
            </a:solidFill>
            <a:ln w="12700" cap="flat" cmpd="sng" algn="ctr">
              <a:noFill/>
              <a:prstDash val="sysDash"/>
              <a:round/>
              <a:headEnd type="none" w="sm" len="sm"/>
              <a:tailEnd type="none" w="sm" len="sm"/>
            </a:ln>
            <a:effectLst/>
          </p:spPr>
        </p:cxnSp>
      </p:grpSp>
      <p:sp>
        <p:nvSpPr>
          <p:cNvPr id="14" name="Rectangle 13"/>
          <p:cNvSpPr/>
          <p:nvPr/>
        </p:nvSpPr>
        <p:spPr bwMode="auto">
          <a:xfrm>
            <a:off x="1270566" y="6064844"/>
            <a:ext cx="1268861" cy="436932"/>
          </a:xfrm>
          <a:prstGeom prst="rect">
            <a:avLst/>
          </a:prstGeom>
          <a:solidFill>
            <a:schemeClr val="accent1">
              <a:lumMod val="40000"/>
              <a:lumOff val="60000"/>
            </a:schemeClr>
          </a:solidFill>
          <a:ln w="38100">
            <a:solidFill>
              <a:srgbClr val="FF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FF0000"/>
                </a:solidFill>
                <a:latin typeface="+mn-lt"/>
              </a:rPr>
              <a:t>PSD Archive</a:t>
            </a:r>
            <a:endParaRPr lang="en-US" sz="1200" dirty="0">
              <a:solidFill>
                <a:srgbClr val="FF0000"/>
              </a:solidFill>
              <a:latin typeface="+mn-lt"/>
            </a:endParaRPr>
          </a:p>
        </p:txBody>
      </p:sp>
      <p:sp>
        <p:nvSpPr>
          <p:cNvPr id="3" name="Rounded Rectangular Callout 2"/>
          <p:cNvSpPr/>
          <p:nvPr/>
        </p:nvSpPr>
        <p:spPr bwMode="auto">
          <a:xfrm>
            <a:off x="73706" y="1593683"/>
            <a:ext cx="1055005" cy="1060252"/>
          </a:xfrm>
          <a:prstGeom prst="wedgeRoundRectCallout">
            <a:avLst>
              <a:gd name="adj1" fmla="val 113896"/>
              <a:gd name="adj2" fmla="val -3250"/>
              <a:gd name="adj3" fmla="val 16667"/>
            </a:avLst>
          </a:prstGeom>
          <a:solidFill>
            <a:schemeClr val="accent1">
              <a:lumMod val="75000"/>
            </a:schemeClr>
          </a:solidFill>
          <a:ln w="38100">
            <a:noFill/>
            <a:round/>
            <a:headEnd/>
            <a:tailEnd/>
          </a:ln>
        </p:spPr>
        <p:txBody>
          <a:bodyPr wrap="none" rtlCol="0" anchor="ctr"/>
          <a:lstStyle/>
          <a:p>
            <a:pPr algn="ctr"/>
            <a:r>
              <a:rPr lang="en-US" sz="2000" dirty="0">
                <a:solidFill>
                  <a:schemeClr val="bg1"/>
                </a:solidFill>
                <a:latin typeface="+mn-lt"/>
              </a:rPr>
              <a:t>PAIS</a:t>
            </a:r>
          </a:p>
          <a:p>
            <a:pPr algn="ctr"/>
            <a:r>
              <a:rPr lang="en-US" sz="2000" dirty="0">
                <a:solidFill>
                  <a:schemeClr val="bg1"/>
                </a:solidFill>
                <a:latin typeface="+mn-lt"/>
              </a:rPr>
              <a:t>PAIP</a:t>
            </a:r>
          </a:p>
        </p:txBody>
      </p:sp>
      <p:sp>
        <p:nvSpPr>
          <p:cNvPr id="78" name="Rounded Rectangular Callout 77"/>
          <p:cNvSpPr/>
          <p:nvPr/>
        </p:nvSpPr>
        <p:spPr bwMode="auto">
          <a:xfrm>
            <a:off x="7309311" y="1507525"/>
            <a:ext cx="1055005" cy="1060252"/>
          </a:xfrm>
          <a:prstGeom prst="wedgeRoundRectCallout">
            <a:avLst>
              <a:gd name="adj1" fmla="val -103214"/>
              <a:gd name="adj2" fmla="val 8705"/>
              <a:gd name="adj3" fmla="val 16667"/>
            </a:avLst>
          </a:prstGeom>
          <a:solidFill>
            <a:schemeClr val="accent1">
              <a:lumMod val="75000"/>
            </a:schemeClr>
          </a:solidFill>
          <a:ln w="38100">
            <a:noFill/>
            <a:round/>
            <a:headEnd/>
            <a:tailEnd/>
          </a:ln>
        </p:spPr>
        <p:txBody>
          <a:bodyPr wrap="none" rtlCol="0" anchor="ctr"/>
          <a:lstStyle/>
          <a:p>
            <a:pPr algn="ctr"/>
            <a:r>
              <a:rPr lang="en-US" sz="2000" dirty="0">
                <a:solidFill>
                  <a:schemeClr val="bg1"/>
                </a:solidFill>
                <a:latin typeface="+mn-lt"/>
              </a:rPr>
              <a:t>CAIS</a:t>
            </a:r>
          </a:p>
          <a:p>
            <a:pPr algn="ctr"/>
            <a:r>
              <a:rPr lang="en-US" sz="2000" dirty="0">
                <a:solidFill>
                  <a:schemeClr val="bg1"/>
                </a:solidFill>
                <a:latin typeface="+mn-lt"/>
              </a:rPr>
              <a:t>CAIP</a:t>
            </a:r>
          </a:p>
        </p:txBody>
      </p:sp>
      <p:sp>
        <p:nvSpPr>
          <p:cNvPr id="79" name="Rounded Rectangular Callout 78"/>
          <p:cNvSpPr/>
          <p:nvPr/>
        </p:nvSpPr>
        <p:spPr bwMode="auto">
          <a:xfrm>
            <a:off x="7272387" y="2796290"/>
            <a:ext cx="1748091" cy="1060252"/>
          </a:xfrm>
          <a:prstGeom prst="wedgeRoundRectCallout">
            <a:avLst>
              <a:gd name="adj1" fmla="val -165859"/>
              <a:gd name="adj2" fmla="val -7519"/>
              <a:gd name="adj3" fmla="val 16667"/>
            </a:avLst>
          </a:prstGeom>
          <a:solidFill>
            <a:schemeClr val="accent1">
              <a:lumMod val="75000"/>
            </a:schemeClr>
          </a:solidFill>
          <a:ln w="38100">
            <a:noFill/>
            <a:round/>
            <a:headEnd/>
            <a:tailEnd/>
          </a:ln>
        </p:spPr>
        <p:txBody>
          <a:bodyPr wrap="none" rtlCol="0" anchor="ctr"/>
          <a:lstStyle/>
          <a:p>
            <a:pPr algn="ctr"/>
            <a:r>
              <a:rPr lang="en-US" sz="2000" dirty="0">
                <a:solidFill>
                  <a:schemeClr val="bg1"/>
                </a:solidFill>
                <a:latin typeface="+mn-lt"/>
              </a:rPr>
              <a:t>AAL</a:t>
            </a:r>
          </a:p>
          <a:p>
            <a:pPr algn="ctr"/>
            <a:r>
              <a:rPr lang="en-US" sz="1100" dirty="0">
                <a:solidFill>
                  <a:schemeClr val="bg1"/>
                </a:solidFill>
                <a:latin typeface="+mn-lt"/>
              </a:rPr>
              <a:t>Doesn’t bind to message</a:t>
            </a:r>
          </a:p>
          <a:p>
            <a:pPr algn="ctr"/>
            <a:r>
              <a:rPr lang="en-US" sz="1100" dirty="0">
                <a:solidFill>
                  <a:schemeClr val="bg1"/>
                </a:solidFill>
                <a:latin typeface="+mn-lt"/>
              </a:rPr>
              <a:t>/comm systems, rather</a:t>
            </a:r>
          </a:p>
          <a:p>
            <a:pPr algn="ctr"/>
            <a:r>
              <a:rPr lang="en-US" sz="1100" dirty="0">
                <a:solidFill>
                  <a:schemeClr val="bg1"/>
                </a:solidFill>
                <a:latin typeface="+mn-lt"/>
              </a:rPr>
              <a:t>Archive application layer</a:t>
            </a:r>
          </a:p>
          <a:p>
            <a:pPr algn="ctr"/>
            <a:r>
              <a:rPr lang="en-US" sz="1100" dirty="0">
                <a:solidFill>
                  <a:schemeClr val="bg1"/>
                </a:solidFill>
                <a:latin typeface="+mn-lt"/>
              </a:rPr>
              <a:t>functions </a:t>
            </a:r>
          </a:p>
        </p:txBody>
      </p:sp>
      <p:sp>
        <p:nvSpPr>
          <p:cNvPr id="81" name="Rounded Rectangle 80"/>
          <p:cNvSpPr/>
          <p:nvPr/>
        </p:nvSpPr>
        <p:spPr bwMode="auto">
          <a:xfrm>
            <a:off x="7785444" y="4377176"/>
            <a:ext cx="1326306" cy="1600298"/>
          </a:xfrm>
          <a:prstGeom prst="roundRect">
            <a:avLst/>
          </a:prstGeom>
          <a:solidFill>
            <a:schemeClr val="accent1">
              <a:lumMod val="75000"/>
            </a:schemeClr>
          </a:solidFill>
          <a:ln w="38100">
            <a:noFill/>
            <a:round/>
            <a:headEnd/>
            <a:tailEnd/>
          </a:ln>
        </p:spPr>
        <p:txBody>
          <a:bodyPr wrap="none" rtlCol="0" anchor="ctr"/>
          <a:lstStyle/>
          <a:p>
            <a:pPr algn="ctr"/>
            <a:r>
              <a:rPr lang="en-US" sz="1100" dirty="0">
                <a:solidFill>
                  <a:schemeClr val="bg1"/>
                </a:solidFill>
                <a:latin typeface="+mn-lt"/>
              </a:rPr>
              <a:t>Multiple Future</a:t>
            </a:r>
          </a:p>
          <a:p>
            <a:pPr algn="ctr"/>
            <a:r>
              <a:rPr lang="en-US" sz="1100" dirty="0">
                <a:solidFill>
                  <a:schemeClr val="bg1"/>
                </a:solidFill>
                <a:latin typeface="+mn-lt"/>
              </a:rPr>
              <a:t>Bindings/plugins</a:t>
            </a:r>
          </a:p>
          <a:p>
            <a:pPr algn="ctr"/>
            <a:r>
              <a:rPr lang="en-US" sz="1100" dirty="0">
                <a:solidFill>
                  <a:schemeClr val="bg1"/>
                </a:solidFill>
                <a:latin typeface="+mn-lt"/>
              </a:rPr>
              <a:t>For many various</a:t>
            </a:r>
          </a:p>
          <a:p>
            <a:pPr algn="ctr"/>
            <a:r>
              <a:rPr lang="en-US" sz="1100" dirty="0">
                <a:solidFill>
                  <a:schemeClr val="bg1"/>
                </a:solidFill>
                <a:latin typeface="+mn-lt"/>
              </a:rPr>
              <a:t>Archive types.  </a:t>
            </a:r>
          </a:p>
          <a:p>
            <a:pPr algn="ctr"/>
            <a:r>
              <a:rPr lang="en-US" sz="1100" dirty="0">
                <a:solidFill>
                  <a:schemeClr val="bg1"/>
                </a:solidFill>
                <a:latin typeface="+mn-lt"/>
              </a:rPr>
              <a:t>Including </a:t>
            </a:r>
            <a:r>
              <a:rPr lang="en-US" sz="1100" dirty="0" smtClean="0">
                <a:solidFill>
                  <a:srgbClr val="FF0000"/>
                </a:solidFill>
                <a:latin typeface="+mn-lt"/>
              </a:rPr>
              <a:t>domain</a:t>
            </a:r>
            <a:endParaRPr lang="en-US" sz="1100" dirty="0">
              <a:solidFill>
                <a:srgbClr val="FF0000"/>
              </a:solidFill>
              <a:latin typeface="+mn-lt"/>
            </a:endParaRPr>
          </a:p>
          <a:p>
            <a:pPr algn="ctr"/>
            <a:r>
              <a:rPr lang="en-US" sz="1100" dirty="0">
                <a:solidFill>
                  <a:schemeClr val="bg1"/>
                </a:solidFill>
                <a:latin typeface="+mn-lt"/>
              </a:rPr>
              <a:t>unique archives</a:t>
            </a:r>
          </a:p>
          <a:p>
            <a:pPr algn="ctr"/>
            <a:r>
              <a:rPr lang="en-US" sz="1100" dirty="0">
                <a:solidFill>
                  <a:schemeClr val="bg1"/>
                </a:solidFill>
                <a:latin typeface="+mn-lt"/>
              </a:rPr>
              <a:t>or </a:t>
            </a:r>
            <a:r>
              <a:rPr lang="en-US" sz="1100" dirty="0" err="1">
                <a:solidFill>
                  <a:schemeClr val="bg1"/>
                </a:solidFill>
                <a:latin typeface="+mn-lt"/>
              </a:rPr>
              <a:t>datastores</a:t>
            </a:r>
            <a:r>
              <a:rPr lang="en-US" sz="1100" dirty="0">
                <a:solidFill>
                  <a:schemeClr val="bg1"/>
                </a:solidFill>
                <a:latin typeface="+mn-lt"/>
              </a:rPr>
              <a:t>.</a:t>
            </a:r>
          </a:p>
        </p:txBody>
      </p:sp>
      <p:sp>
        <p:nvSpPr>
          <p:cNvPr id="29" name="Striped Right Arrow 28"/>
          <p:cNvSpPr/>
          <p:nvPr/>
        </p:nvSpPr>
        <p:spPr bwMode="auto">
          <a:xfrm rot="10800000">
            <a:off x="7153828" y="4360629"/>
            <a:ext cx="631279" cy="659715"/>
          </a:xfrm>
          <a:prstGeom prst="stripedRightArrow">
            <a:avLst/>
          </a:prstGeom>
          <a:solidFill>
            <a:schemeClr val="accent1">
              <a:lumMod val="75000"/>
            </a:schemeClr>
          </a:solidFill>
          <a:ln w="38100">
            <a:noFill/>
            <a:round/>
            <a:headEnd/>
            <a:tailEnd/>
          </a:ln>
        </p:spPr>
        <p:txBody>
          <a:bodyPr wrap="none" rtlCol="0" anchor="ctr"/>
          <a:lstStyle/>
          <a:p>
            <a:pPr algn="ctr"/>
            <a:endParaRPr lang="en-US" sz="1100">
              <a:solidFill>
                <a:schemeClr val="bg1"/>
              </a:solidFill>
              <a:latin typeface="+mn-lt"/>
            </a:endParaRPr>
          </a:p>
        </p:txBody>
      </p:sp>
      <p:sp>
        <p:nvSpPr>
          <p:cNvPr id="84" name="Rounded Rectangle 83"/>
          <p:cNvSpPr/>
          <p:nvPr/>
        </p:nvSpPr>
        <p:spPr bwMode="auto">
          <a:xfrm>
            <a:off x="124042" y="3827040"/>
            <a:ext cx="787268" cy="817788"/>
          </a:xfrm>
          <a:prstGeom prst="roundRect">
            <a:avLst/>
          </a:prstGeom>
          <a:solidFill>
            <a:schemeClr val="accent1"/>
          </a:solidFill>
          <a:ln w="38100">
            <a:noFill/>
            <a:round/>
            <a:headEnd/>
            <a:tailEnd/>
          </a:ln>
        </p:spPr>
        <p:txBody>
          <a:bodyPr wrap="none" rtlCol="0" anchor="ctr"/>
          <a:lstStyle/>
          <a:p>
            <a:pPr algn="ctr"/>
            <a:r>
              <a:rPr lang="en-US" sz="2000" dirty="0">
                <a:solidFill>
                  <a:schemeClr val="bg1"/>
                </a:solidFill>
                <a:latin typeface="+mn-lt"/>
              </a:rPr>
              <a:t>ADD</a:t>
            </a:r>
          </a:p>
        </p:txBody>
      </p:sp>
      <p:sp>
        <p:nvSpPr>
          <p:cNvPr id="80" name="TextBox 79"/>
          <p:cNvSpPr txBox="1"/>
          <p:nvPr/>
        </p:nvSpPr>
        <p:spPr bwMode="auto">
          <a:xfrm>
            <a:off x="6956435" y="87090"/>
            <a:ext cx="2207570" cy="846386"/>
          </a:xfrm>
          <a:prstGeom prst="rect">
            <a:avLst/>
          </a:prstGeom>
          <a:noFill/>
          <a:ln w="12700">
            <a:noFill/>
            <a:miter lim="800000"/>
            <a:headEnd type="none" w="sm" len="sm"/>
            <a:tailEnd type="none" w="sm" len="sm"/>
          </a:ln>
        </p:spPr>
        <p:txBody>
          <a:bodyPr wrap="square" rtlCol="0">
            <a:spAutoFit/>
          </a:bodyPr>
          <a:lstStyle/>
          <a:p>
            <a:r>
              <a:rPr lang="en-US" sz="700" b="1" dirty="0">
                <a:solidFill>
                  <a:srgbClr val="0033CC"/>
                </a:solidFill>
                <a:latin typeface="Arial" charset="0"/>
              </a:rPr>
              <a:t>PAIS – Producer Archive Interface Specification</a:t>
            </a:r>
          </a:p>
          <a:p>
            <a:r>
              <a:rPr lang="en-US" sz="700" b="1" dirty="0">
                <a:solidFill>
                  <a:srgbClr val="0033CC"/>
                </a:solidFill>
                <a:latin typeface="Arial" charset="0"/>
              </a:rPr>
              <a:t>PAIP – Producer Archive Interface Protocol</a:t>
            </a:r>
          </a:p>
          <a:p>
            <a:r>
              <a:rPr lang="en-US" sz="700" b="1" dirty="0">
                <a:solidFill>
                  <a:srgbClr val="0033CC"/>
                </a:solidFill>
                <a:latin typeface="Arial" charset="0"/>
              </a:rPr>
              <a:t>CAIS – Consumer Archive Interface Spec</a:t>
            </a:r>
          </a:p>
          <a:p>
            <a:r>
              <a:rPr lang="en-US" sz="700" b="1" dirty="0">
                <a:solidFill>
                  <a:srgbClr val="0033CC"/>
                </a:solidFill>
                <a:latin typeface="Arial" charset="0"/>
              </a:rPr>
              <a:t>CAIP – Consumer Archive Interface Protocol</a:t>
            </a:r>
          </a:p>
          <a:p>
            <a:r>
              <a:rPr lang="en-US" sz="700" b="1" dirty="0">
                <a:solidFill>
                  <a:srgbClr val="0033CC"/>
                </a:solidFill>
                <a:latin typeface="Arial" charset="0"/>
              </a:rPr>
              <a:t>AAL – Archive Abstraction Layer</a:t>
            </a:r>
          </a:p>
          <a:p>
            <a:r>
              <a:rPr lang="en-US" sz="700" b="1" dirty="0">
                <a:solidFill>
                  <a:srgbClr val="0033CC"/>
                </a:solidFill>
                <a:latin typeface="Arial" charset="0"/>
              </a:rPr>
              <a:t>ADD – Archive Description Document</a:t>
            </a:r>
          </a:p>
          <a:p>
            <a:endParaRPr lang="en-US" sz="700" b="1" dirty="0">
              <a:solidFill>
                <a:srgbClr val="0033CC"/>
              </a:solidFill>
              <a:latin typeface="Arial" charset="0"/>
            </a:endParaRPr>
          </a:p>
        </p:txBody>
      </p:sp>
      <p:sp>
        <p:nvSpPr>
          <p:cNvPr id="83" name="Flowchart: Off-page Connector 35"/>
          <p:cNvSpPr/>
          <p:nvPr/>
        </p:nvSpPr>
        <p:spPr bwMode="auto">
          <a:xfrm rot="10800000">
            <a:off x="1801011" y="1588406"/>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85" name="Isosceles Triangle 31"/>
          <p:cNvSpPr/>
          <p:nvPr/>
        </p:nvSpPr>
        <p:spPr bwMode="auto">
          <a:xfrm>
            <a:off x="2381370" y="1572149"/>
            <a:ext cx="250851" cy="267037"/>
          </a:xfrm>
          <a:prstGeom prst="triangle">
            <a:avLst/>
          </a:prstGeom>
          <a:solidFill>
            <a:srgbClr val="FF99CC"/>
          </a:solidFill>
          <a:ln w="38100">
            <a:noFill/>
            <a:round/>
            <a:headEnd/>
            <a:tailEnd/>
          </a:ln>
        </p:spPr>
        <p:txBody>
          <a:bodyPr wrap="none" rtlCol="0" anchor="ctr"/>
          <a:lstStyle/>
          <a:p>
            <a:pPr algn="ctr"/>
            <a:endParaRPr lang="en-US"/>
          </a:p>
        </p:txBody>
      </p:sp>
      <p:sp>
        <p:nvSpPr>
          <p:cNvPr id="86" name="Trapezoid 85"/>
          <p:cNvSpPr/>
          <p:nvPr/>
        </p:nvSpPr>
        <p:spPr bwMode="auto">
          <a:xfrm>
            <a:off x="2938363" y="1576146"/>
            <a:ext cx="279173" cy="259042"/>
          </a:xfrm>
          <a:prstGeom prst="trapezoid">
            <a:avLst/>
          </a:prstGeom>
          <a:solidFill>
            <a:srgbClr val="99FF99"/>
          </a:solidFill>
          <a:ln w="38100">
            <a:noFill/>
            <a:round/>
            <a:headEnd/>
            <a:tailEnd/>
          </a:ln>
        </p:spPr>
        <p:txBody>
          <a:bodyPr wrap="none" rtlCol="0" anchor="ctr"/>
          <a:lstStyle/>
          <a:p>
            <a:pPr algn="ctr"/>
            <a:endParaRPr lang="en-US"/>
          </a:p>
        </p:txBody>
      </p:sp>
      <p:sp>
        <p:nvSpPr>
          <p:cNvPr id="87" name="Flowchart: Card 42"/>
          <p:cNvSpPr/>
          <p:nvPr/>
        </p:nvSpPr>
        <p:spPr bwMode="auto">
          <a:xfrm>
            <a:off x="3511310" y="1556065"/>
            <a:ext cx="226577" cy="262986"/>
          </a:xfrm>
          <a:prstGeom prst="flowChartPunchedCard">
            <a:avLst/>
          </a:prstGeom>
          <a:solidFill>
            <a:srgbClr val="FFCC99"/>
          </a:solidFill>
          <a:ln w="38100">
            <a:noFill/>
            <a:round/>
            <a:headEnd/>
            <a:tailEnd/>
          </a:ln>
        </p:spPr>
        <p:txBody>
          <a:bodyPr wrap="none" rtlCol="0" anchor="ctr"/>
          <a:lstStyle/>
          <a:p>
            <a:pPr algn="ctr"/>
            <a:endParaRPr lang="en-US"/>
          </a:p>
        </p:txBody>
      </p:sp>
      <p:sp>
        <p:nvSpPr>
          <p:cNvPr id="13" name="Rectangle 12"/>
          <p:cNvSpPr/>
          <p:nvPr/>
        </p:nvSpPr>
        <p:spPr>
          <a:xfrm>
            <a:off x="1223379" y="2975134"/>
            <a:ext cx="1538498" cy="338554"/>
          </a:xfrm>
          <a:prstGeom prst="rect">
            <a:avLst/>
          </a:prstGeom>
        </p:spPr>
        <p:txBody>
          <a:bodyPr wrap="none">
            <a:spAutoFit/>
          </a:bodyPr>
          <a:lstStyle/>
          <a:p>
            <a:r>
              <a:rPr lang="en-US" sz="1600" b="1" dirty="0" smtClean="0">
                <a:solidFill>
                  <a:srgbClr val="FF0000"/>
                </a:solidFill>
                <a:latin typeface="+mj-lt"/>
              </a:rPr>
              <a:t>SIP, DIP &amp; AIP</a:t>
            </a:r>
            <a:endParaRPr lang="en-US" sz="1600" b="1" dirty="0">
              <a:solidFill>
                <a:srgbClr val="FF0000"/>
              </a:solidFill>
              <a:latin typeface="+mj-lt"/>
            </a:endParaRPr>
          </a:p>
        </p:txBody>
      </p:sp>
      <p:sp>
        <p:nvSpPr>
          <p:cNvPr id="88" name="Rectangle 87"/>
          <p:cNvSpPr/>
          <p:nvPr/>
        </p:nvSpPr>
        <p:spPr>
          <a:xfrm>
            <a:off x="3510146" y="1284062"/>
            <a:ext cx="514885" cy="338554"/>
          </a:xfrm>
          <a:prstGeom prst="rect">
            <a:avLst/>
          </a:prstGeom>
        </p:spPr>
        <p:txBody>
          <a:bodyPr wrap="none">
            <a:spAutoFit/>
          </a:bodyPr>
          <a:lstStyle/>
          <a:p>
            <a:r>
              <a:rPr lang="en-US" sz="1600" b="1" dirty="0" smtClean="0">
                <a:solidFill>
                  <a:srgbClr val="FF0000"/>
                </a:solidFill>
                <a:latin typeface="+mj-lt"/>
              </a:rPr>
              <a:t>SIP</a:t>
            </a:r>
            <a:endParaRPr lang="en-US" sz="1600" b="1" dirty="0">
              <a:solidFill>
                <a:srgbClr val="FF0000"/>
              </a:solidFill>
              <a:latin typeface="+mj-lt"/>
            </a:endParaRPr>
          </a:p>
        </p:txBody>
      </p:sp>
      <p:sp>
        <p:nvSpPr>
          <p:cNvPr id="90" name="Rectangle 89"/>
          <p:cNvSpPr/>
          <p:nvPr/>
        </p:nvSpPr>
        <p:spPr>
          <a:xfrm>
            <a:off x="4336213" y="1280747"/>
            <a:ext cx="526106" cy="338554"/>
          </a:xfrm>
          <a:prstGeom prst="rect">
            <a:avLst/>
          </a:prstGeom>
        </p:spPr>
        <p:txBody>
          <a:bodyPr wrap="none">
            <a:spAutoFit/>
          </a:bodyPr>
          <a:lstStyle/>
          <a:p>
            <a:r>
              <a:rPr lang="en-US" sz="1600" b="1" dirty="0" smtClean="0">
                <a:solidFill>
                  <a:srgbClr val="FF0000"/>
                </a:solidFill>
                <a:latin typeface="+mj-lt"/>
              </a:rPr>
              <a:t>DIP</a:t>
            </a:r>
            <a:endParaRPr lang="en-US" sz="1600" b="1" dirty="0">
              <a:solidFill>
                <a:srgbClr val="FF0000"/>
              </a:solidFill>
              <a:latin typeface="+mj-lt"/>
            </a:endParaRPr>
          </a:p>
        </p:txBody>
      </p:sp>
      <p:sp>
        <p:nvSpPr>
          <p:cNvPr id="108" name="Flowchart: Off-page Connector 35"/>
          <p:cNvSpPr/>
          <p:nvPr/>
        </p:nvSpPr>
        <p:spPr bwMode="auto">
          <a:xfrm rot="10800000">
            <a:off x="4599266" y="1591016"/>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109" name="Isosceles Triangle 31"/>
          <p:cNvSpPr/>
          <p:nvPr/>
        </p:nvSpPr>
        <p:spPr bwMode="auto">
          <a:xfrm>
            <a:off x="5179625" y="1591385"/>
            <a:ext cx="250851" cy="267037"/>
          </a:xfrm>
          <a:prstGeom prst="triangle">
            <a:avLst/>
          </a:prstGeom>
          <a:solidFill>
            <a:srgbClr val="FF99CC"/>
          </a:solidFill>
          <a:ln w="38100">
            <a:noFill/>
            <a:round/>
            <a:headEnd/>
            <a:tailEnd/>
          </a:ln>
        </p:spPr>
        <p:txBody>
          <a:bodyPr wrap="none" rtlCol="0" anchor="ctr"/>
          <a:lstStyle/>
          <a:p>
            <a:pPr algn="ctr"/>
            <a:endParaRPr lang="en-US"/>
          </a:p>
        </p:txBody>
      </p:sp>
      <p:sp>
        <p:nvSpPr>
          <p:cNvPr id="110" name="Trapezoid 109"/>
          <p:cNvSpPr/>
          <p:nvPr/>
        </p:nvSpPr>
        <p:spPr bwMode="auto">
          <a:xfrm>
            <a:off x="5736618" y="1612008"/>
            <a:ext cx="279173" cy="259042"/>
          </a:xfrm>
          <a:prstGeom prst="trapezoid">
            <a:avLst/>
          </a:prstGeom>
          <a:solidFill>
            <a:srgbClr val="99FF99"/>
          </a:solidFill>
          <a:ln w="38100">
            <a:noFill/>
            <a:round/>
            <a:headEnd/>
            <a:tailEnd/>
          </a:ln>
        </p:spPr>
        <p:txBody>
          <a:bodyPr wrap="none" rtlCol="0" anchor="ctr"/>
          <a:lstStyle/>
          <a:p>
            <a:pPr algn="ctr"/>
            <a:endParaRPr lang="en-US"/>
          </a:p>
        </p:txBody>
      </p:sp>
      <p:sp>
        <p:nvSpPr>
          <p:cNvPr id="111" name="Flowchart: Card 42"/>
          <p:cNvSpPr/>
          <p:nvPr/>
        </p:nvSpPr>
        <p:spPr bwMode="auto">
          <a:xfrm>
            <a:off x="6309565" y="1608553"/>
            <a:ext cx="226577" cy="262986"/>
          </a:xfrm>
          <a:prstGeom prst="flowChartPunchedCard">
            <a:avLst/>
          </a:prstGeom>
          <a:solidFill>
            <a:srgbClr val="FFCC99"/>
          </a:solidFill>
          <a:ln w="38100">
            <a:noFill/>
            <a:round/>
            <a:headEnd/>
            <a:tailEnd/>
          </a:ln>
        </p:spPr>
        <p:txBody>
          <a:bodyPr wrap="none" rtlCol="0" anchor="ctr"/>
          <a:lstStyle/>
          <a:p>
            <a:pPr algn="ctr"/>
            <a:endParaRPr lang="en-US"/>
          </a:p>
        </p:txBody>
      </p:sp>
      <p:sp>
        <p:nvSpPr>
          <p:cNvPr id="46" name="Rectangle 45"/>
          <p:cNvSpPr/>
          <p:nvPr/>
        </p:nvSpPr>
        <p:spPr>
          <a:xfrm>
            <a:off x="113689" y="966170"/>
            <a:ext cx="1776897" cy="646331"/>
          </a:xfrm>
          <a:prstGeom prst="rect">
            <a:avLst/>
          </a:prstGeom>
        </p:spPr>
        <p:txBody>
          <a:bodyPr wrap="square">
            <a:spAutoFit/>
          </a:bodyPr>
          <a:lstStyle/>
          <a:p>
            <a:r>
              <a:rPr lang="en-US" sz="1200" b="1" dirty="0" smtClean="0">
                <a:solidFill>
                  <a:srgbClr val="FF0000"/>
                </a:solidFill>
                <a:latin typeface="Arial" charset="0"/>
              </a:rPr>
              <a:t>Option 3 is web HTTP interfaces &amp;</a:t>
            </a:r>
          </a:p>
          <a:p>
            <a:r>
              <a:rPr lang="en-US" sz="1200" b="1" dirty="0" smtClean="0">
                <a:solidFill>
                  <a:srgbClr val="FF0000"/>
                </a:solidFill>
                <a:latin typeface="Arial" charset="0"/>
              </a:rPr>
              <a:t>Distributed services</a:t>
            </a:r>
            <a:endParaRPr lang="en-US" sz="1200" dirty="0"/>
          </a:p>
        </p:txBody>
      </p:sp>
      <p:sp>
        <p:nvSpPr>
          <p:cNvPr id="47" name="Rectangle 46"/>
          <p:cNvSpPr/>
          <p:nvPr/>
        </p:nvSpPr>
        <p:spPr>
          <a:xfrm>
            <a:off x="722024" y="6595373"/>
            <a:ext cx="6982691" cy="276999"/>
          </a:xfrm>
          <a:prstGeom prst="rect">
            <a:avLst/>
          </a:prstGeom>
        </p:spPr>
        <p:txBody>
          <a:bodyPr wrap="square">
            <a:spAutoFit/>
          </a:bodyPr>
          <a:lstStyle/>
          <a:p>
            <a:pPr algn="ctr"/>
            <a:r>
              <a:rPr lang="en-US" sz="1200" b="1" dirty="0">
                <a:solidFill>
                  <a:srgbClr val="FF0000"/>
                </a:solidFill>
                <a:latin typeface="+mj-lt"/>
              </a:rPr>
              <a:t>ARCHIVE(s</a:t>
            </a:r>
            <a:r>
              <a:rPr lang="en-US" sz="1200" dirty="0">
                <a:solidFill>
                  <a:srgbClr val="FF0000"/>
                </a:solidFill>
                <a:latin typeface="+mj-lt"/>
              </a:rPr>
              <a:t>)  </a:t>
            </a:r>
            <a:r>
              <a:rPr lang="en-US" sz="1200" dirty="0">
                <a:latin typeface="+mj-lt"/>
              </a:rPr>
              <a:t>--  Long-term Data Preservation Archives (w/ Archive Information Packages, etc.)</a:t>
            </a:r>
          </a:p>
        </p:txBody>
      </p:sp>
      <p:sp>
        <p:nvSpPr>
          <p:cNvPr id="112" name="Rectangle 111"/>
          <p:cNvSpPr/>
          <p:nvPr/>
        </p:nvSpPr>
        <p:spPr bwMode="auto">
          <a:xfrm>
            <a:off x="2761877" y="6051716"/>
            <a:ext cx="1268861" cy="436932"/>
          </a:xfrm>
          <a:prstGeom prst="rect">
            <a:avLst/>
          </a:prstGeom>
          <a:solidFill>
            <a:srgbClr val="FF99CC"/>
          </a:solidFill>
          <a:ln w="38100">
            <a:solidFill>
              <a:srgbClr val="FF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FF0000"/>
                </a:solidFill>
                <a:latin typeface="+mn-lt"/>
              </a:rPr>
              <a:t>ESD Archive</a:t>
            </a:r>
            <a:endParaRPr lang="en-US" sz="1200" dirty="0">
              <a:solidFill>
                <a:srgbClr val="FF0000"/>
              </a:solidFill>
              <a:latin typeface="+mn-lt"/>
            </a:endParaRPr>
          </a:p>
        </p:txBody>
      </p:sp>
      <p:sp>
        <p:nvSpPr>
          <p:cNvPr id="113" name="Rectangle 112"/>
          <p:cNvSpPr/>
          <p:nvPr/>
        </p:nvSpPr>
        <p:spPr bwMode="auto">
          <a:xfrm>
            <a:off x="4253188" y="6038588"/>
            <a:ext cx="1268861" cy="436932"/>
          </a:xfrm>
          <a:prstGeom prst="rect">
            <a:avLst/>
          </a:prstGeom>
          <a:solidFill>
            <a:srgbClr val="99FF99"/>
          </a:solidFill>
          <a:ln w="38100">
            <a:solidFill>
              <a:srgbClr val="FF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FF0000"/>
                </a:solidFill>
                <a:latin typeface="+mn-lt"/>
              </a:rPr>
              <a:t>MHK Archive</a:t>
            </a:r>
            <a:endParaRPr lang="en-US" sz="1200" dirty="0">
              <a:solidFill>
                <a:srgbClr val="FF0000"/>
              </a:solidFill>
              <a:latin typeface="+mn-lt"/>
            </a:endParaRPr>
          </a:p>
        </p:txBody>
      </p:sp>
      <p:sp>
        <p:nvSpPr>
          <p:cNvPr id="114" name="Rectangle 113"/>
          <p:cNvSpPr/>
          <p:nvPr/>
        </p:nvSpPr>
        <p:spPr bwMode="auto">
          <a:xfrm>
            <a:off x="5783879" y="6025532"/>
            <a:ext cx="1268861" cy="436932"/>
          </a:xfrm>
          <a:prstGeom prst="rect">
            <a:avLst/>
          </a:prstGeom>
          <a:solidFill>
            <a:srgbClr val="FFCC99"/>
          </a:solidFill>
          <a:ln w="38100">
            <a:solidFill>
              <a:srgbClr val="FF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FF0000"/>
                </a:solidFill>
                <a:latin typeface="+mn-lt"/>
              </a:rPr>
              <a:t>AD Archive</a:t>
            </a:r>
            <a:endParaRPr lang="en-US" sz="1200" dirty="0">
              <a:solidFill>
                <a:srgbClr val="FF0000"/>
              </a:solidFill>
              <a:latin typeface="+mn-lt"/>
            </a:endParaRPr>
          </a:p>
        </p:txBody>
      </p:sp>
      <p:sp>
        <p:nvSpPr>
          <p:cNvPr id="115" name="Rectangle 114"/>
          <p:cNvSpPr/>
          <p:nvPr/>
        </p:nvSpPr>
        <p:spPr>
          <a:xfrm>
            <a:off x="1890586" y="3389070"/>
            <a:ext cx="4677691" cy="276999"/>
          </a:xfrm>
          <a:prstGeom prst="rect">
            <a:avLst/>
          </a:prstGeom>
        </p:spPr>
        <p:txBody>
          <a:bodyPr wrap="none">
            <a:spAutoFit/>
          </a:bodyPr>
          <a:lstStyle/>
          <a:p>
            <a:r>
              <a:rPr lang="en-US" sz="1200" b="1" i="1" smtClean="0">
                <a:solidFill>
                  <a:srgbClr val="FF0000"/>
                </a:solidFill>
                <a:latin typeface="Arial" charset="0"/>
              </a:rPr>
              <a:t>Query and AIP</a:t>
            </a:r>
            <a:r>
              <a:rPr lang="en-US" sz="1200" b="1" i="1" dirty="0" smtClean="0">
                <a:solidFill>
                  <a:srgbClr val="FF0000"/>
                </a:solidFill>
                <a:latin typeface="Arial" charset="0"/>
              </a:rPr>
              <a:t>. SIP, DIP validation, transformation, processing</a:t>
            </a:r>
            <a:endParaRPr lang="en-US" sz="1200" b="1" i="1" dirty="0">
              <a:solidFill>
                <a:srgbClr val="FF0000"/>
              </a:solidFill>
              <a:latin typeface="Arial" charset="0"/>
            </a:endParaRPr>
          </a:p>
        </p:txBody>
      </p:sp>
      <p:sp>
        <p:nvSpPr>
          <p:cNvPr id="117" name="Rectangle 116"/>
          <p:cNvSpPr/>
          <p:nvPr/>
        </p:nvSpPr>
        <p:spPr>
          <a:xfrm>
            <a:off x="1146291" y="4499269"/>
            <a:ext cx="5957528" cy="276999"/>
          </a:xfrm>
          <a:prstGeom prst="rect">
            <a:avLst/>
          </a:prstGeom>
        </p:spPr>
        <p:txBody>
          <a:bodyPr wrap="none">
            <a:spAutoFit/>
          </a:bodyPr>
          <a:lstStyle/>
          <a:p>
            <a:r>
              <a:rPr lang="en-US" sz="1200" b="1" i="1" dirty="0" smtClean="0">
                <a:solidFill>
                  <a:srgbClr val="FF0000"/>
                </a:solidFill>
                <a:latin typeface="Arial" charset="0"/>
              </a:rPr>
              <a:t>AAL interface &amp; function translations to domain </a:t>
            </a:r>
            <a:r>
              <a:rPr lang="en-US" sz="1200" b="1" i="1" smtClean="0">
                <a:solidFill>
                  <a:srgbClr val="FF0000"/>
                </a:solidFill>
                <a:latin typeface="Arial" charset="0"/>
              </a:rPr>
              <a:t>specific interfaces &amp; functions</a:t>
            </a:r>
            <a:endParaRPr lang="en-US" sz="1200" b="1" i="1" dirty="0">
              <a:solidFill>
                <a:srgbClr val="FF0000"/>
              </a:solidFill>
              <a:latin typeface="Arial" charset="0"/>
            </a:endParaRPr>
          </a:p>
        </p:txBody>
      </p:sp>
      <p:sp>
        <p:nvSpPr>
          <p:cNvPr id="107" name="Rounded Rectangle 106"/>
          <p:cNvSpPr/>
          <p:nvPr/>
        </p:nvSpPr>
        <p:spPr bwMode="auto">
          <a:xfrm>
            <a:off x="1370851" y="748146"/>
            <a:ext cx="2754961" cy="1283045"/>
          </a:xfrm>
          <a:prstGeom prst="roundRect">
            <a:avLst/>
          </a:prstGeom>
          <a:noFill/>
          <a:ln w="28575">
            <a:solidFill>
              <a:srgbClr val="FF0000"/>
            </a:solidFill>
            <a:prstDash val="dash"/>
            <a:round/>
            <a:headEnd/>
            <a:tailEnd/>
          </a:ln>
        </p:spPr>
        <p:txBody>
          <a:bodyPr wrap="none" rtlCol="0" anchor="ctr"/>
          <a:lstStyle/>
          <a:p>
            <a:pPr algn="ctr"/>
            <a:endParaRPr lang="en-US"/>
          </a:p>
        </p:txBody>
      </p:sp>
      <p:sp>
        <p:nvSpPr>
          <p:cNvPr id="118" name="Rounded Rectangle 117"/>
          <p:cNvSpPr/>
          <p:nvPr/>
        </p:nvSpPr>
        <p:spPr bwMode="auto">
          <a:xfrm>
            <a:off x="4188289" y="760564"/>
            <a:ext cx="2997101" cy="1279677"/>
          </a:xfrm>
          <a:prstGeom prst="roundRect">
            <a:avLst/>
          </a:prstGeom>
          <a:noFill/>
          <a:ln w="28575">
            <a:solidFill>
              <a:srgbClr val="FF0000"/>
            </a:solidFill>
            <a:prstDash val="dash"/>
            <a:round/>
            <a:headEnd/>
            <a:tailEnd/>
          </a:ln>
        </p:spPr>
        <p:txBody>
          <a:bodyPr wrap="none" rtlCol="0" anchor="ctr"/>
          <a:lstStyle/>
          <a:p>
            <a:pPr algn="ctr"/>
            <a:endParaRPr lang="en-US"/>
          </a:p>
        </p:txBody>
      </p:sp>
      <p:sp>
        <p:nvSpPr>
          <p:cNvPr id="119" name="Rounded Rectangle 118"/>
          <p:cNvSpPr/>
          <p:nvPr/>
        </p:nvSpPr>
        <p:spPr bwMode="auto">
          <a:xfrm>
            <a:off x="4197318" y="3660180"/>
            <a:ext cx="2997101" cy="2935984"/>
          </a:xfrm>
          <a:prstGeom prst="roundRect">
            <a:avLst/>
          </a:prstGeom>
          <a:noFill/>
          <a:ln w="28575">
            <a:solidFill>
              <a:srgbClr val="FF0000"/>
            </a:solidFill>
            <a:prstDash val="dash"/>
            <a:round/>
            <a:headEnd/>
            <a:tailEnd/>
          </a:ln>
        </p:spPr>
        <p:txBody>
          <a:bodyPr wrap="none" rtlCol="0" anchor="ctr"/>
          <a:lstStyle/>
          <a:p>
            <a:pPr algn="ctr"/>
            <a:endParaRPr lang="en-US"/>
          </a:p>
        </p:txBody>
      </p:sp>
      <p:sp>
        <p:nvSpPr>
          <p:cNvPr id="120" name="Rounded Rectangle 119"/>
          <p:cNvSpPr/>
          <p:nvPr/>
        </p:nvSpPr>
        <p:spPr bwMode="auto">
          <a:xfrm>
            <a:off x="1188690" y="3640427"/>
            <a:ext cx="2997101" cy="2969876"/>
          </a:xfrm>
          <a:prstGeom prst="roundRect">
            <a:avLst/>
          </a:prstGeom>
          <a:noFill/>
          <a:ln w="28575">
            <a:solidFill>
              <a:srgbClr val="FF0000"/>
            </a:solidFill>
            <a:prstDash val="dash"/>
            <a:round/>
            <a:headEnd/>
            <a:tailEnd/>
          </a:ln>
        </p:spPr>
        <p:txBody>
          <a:bodyPr wrap="none" rtlCol="0" anchor="ctr"/>
          <a:lstStyle/>
          <a:p>
            <a:pPr algn="ctr"/>
            <a:endParaRPr lang="en-US"/>
          </a:p>
        </p:txBody>
      </p:sp>
      <p:sp>
        <p:nvSpPr>
          <p:cNvPr id="121" name="Rounded Rectangle 120"/>
          <p:cNvSpPr/>
          <p:nvPr/>
        </p:nvSpPr>
        <p:spPr bwMode="auto">
          <a:xfrm>
            <a:off x="1128711" y="2106573"/>
            <a:ext cx="3031831" cy="1533854"/>
          </a:xfrm>
          <a:prstGeom prst="roundRect">
            <a:avLst/>
          </a:prstGeom>
          <a:noFill/>
          <a:ln w="28575">
            <a:solidFill>
              <a:srgbClr val="FF0000"/>
            </a:solidFill>
            <a:prstDash val="dash"/>
            <a:round/>
            <a:headEnd/>
            <a:tailEnd/>
          </a:ln>
        </p:spPr>
        <p:txBody>
          <a:bodyPr wrap="none" rtlCol="0" anchor="ctr"/>
          <a:lstStyle/>
          <a:p>
            <a:pPr algn="ctr"/>
            <a:endParaRPr lang="en-US"/>
          </a:p>
        </p:txBody>
      </p:sp>
      <p:sp>
        <p:nvSpPr>
          <p:cNvPr id="122" name="Rounded Rectangle 121"/>
          <p:cNvSpPr/>
          <p:nvPr/>
        </p:nvSpPr>
        <p:spPr bwMode="auto">
          <a:xfrm>
            <a:off x="4214193" y="2118991"/>
            <a:ext cx="3005928" cy="1529828"/>
          </a:xfrm>
          <a:prstGeom prst="roundRect">
            <a:avLst/>
          </a:prstGeom>
          <a:noFill/>
          <a:ln w="28575">
            <a:solidFill>
              <a:srgbClr val="FF0000"/>
            </a:solidFill>
            <a:prstDash val="dash"/>
            <a:round/>
            <a:headEnd/>
            <a:tailEnd/>
          </a:ln>
        </p:spPr>
        <p:txBody>
          <a:bodyPr wrap="none" rtlCol="0" anchor="ctr"/>
          <a:lstStyle/>
          <a:p>
            <a:pPr algn="ctr"/>
            <a:endParaRPr lang="en-US"/>
          </a:p>
        </p:txBody>
      </p:sp>
      <p:sp>
        <p:nvSpPr>
          <p:cNvPr id="126" name="Rectangle 125"/>
          <p:cNvSpPr/>
          <p:nvPr/>
        </p:nvSpPr>
        <p:spPr>
          <a:xfrm>
            <a:off x="1136020" y="3675969"/>
            <a:ext cx="1594796" cy="338554"/>
          </a:xfrm>
          <a:prstGeom prst="rect">
            <a:avLst/>
          </a:prstGeom>
        </p:spPr>
        <p:txBody>
          <a:bodyPr wrap="none">
            <a:spAutoFit/>
          </a:bodyPr>
          <a:lstStyle/>
          <a:p>
            <a:r>
              <a:rPr lang="en-US" sz="1600" b="1" dirty="0" smtClean="0">
                <a:solidFill>
                  <a:srgbClr val="FF0000"/>
                </a:solidFill>
                <a:latin typeface="+mj-lt"/>
              </a:rPr>
              <a:t>AIP =&gt; </a:t>
            </a:r>
            <a:r>
              <a:rPr lang="en-US" sz="1600" b="1" dirty="0" err="1" smtClean="0">
                <a:solidFill>
                  <a:srgbClr val="FF0000"/>
                </a:solidFill>
                <a:latin typeface="+mj-lt"/>
              </a:rPr>
              <a:t>PSData</a:t>
            </a:r>
            <a:endParaRPr lang="en-US" sz="1600" b="1" dirty="0">
              <a:solidFill>
                <a:srgbClr val="FF0000"/>
              </a:solidFill>
              <a:latin typeface="+mj-lt"/>
            </a:endParaRPr>
          </a:p>
        </p:txBody>
      </p:sp>
      <p:sp>
        <p:nvSpPr>
          <p:cNvPr id="127" name="Rectangle 126"/>
          <p:cNvSpPr/>
          <p:nvPr/>
        </p:nvSpPr>
        <p:spPr>
          <a:xfrm>
            <a:off x="1711018" y="2623302"/>
            <a:ext cx="2305439" cy="276999"/>
          </a:xfrm>
          <a:prstGeom prst="rect">
            <a:avLst/>
          </a:prstGeom>
        </p:spPr>
        <p:txBody>
          <a:bodyPr wrap="none">
            <a:spAutoFit/>
          </a:bodyPr>
          <a:lstStyle/>
          <a:p>
            <a:r>
              <a:rPr lang="en-US" sz="1200" b="1" i="1" dirty="0" smtClean="0">
                <a:solidFill>
                  <a:srgbClr val="FF0000"/>
                </a:solidFill>
                <a:latin typeface="Arial" charset="0"/>
              </a:rPr>
              <a:t>Access, submit, response I/F</a:t>
            </a:r>
            <a:endParaRPr lang="en-US" sz="1200" b="1" i="1" dirty="0">
              <a:solidFill>
                <a:srgbClr val="FF0000"/>
              </a:solidFill>
              <a:latin typeface="Arial" charset="0"/>
            </a:endParaRPr>
          </a:p>
        </p:txBody>
      </p:sp>
      <p:sp>
        <p:nvSpPr>
          <p:cNvPr id="128" name="Rectangle 127"/>
          <p:cNvSpPr/>
          <p:nvPr/>
        </p:nvSpPr>
        <p:spPr>
          <a:xfrm>
            <a:off x="2622256" y="3665665"/>
            <a:ext cx="1594796" cy="338554"/>
          </a:xfrm>
          <a:prstGeom prst="rect">
            <a:avLst/>
          </a:prstGeom>
        </p:spPr>
        <p:txBody>
          <a:bodyPr wrap="none">
            <a:spAutoFit/>
          </a:bodyPr>
          <a:lstStyle/>
          <a:p>
            <a:r>
              <a:rPr lang="en-US" sz="1600" b="1" dirty="0" smtClean="0">
                <a:solidFill>
                  <a:srgbClr val="FF0000"/>
                </a:solidFill>
                <a:latin typeface="+mj-lt"/>
              </a:rPr>
              <a:t>AIP =&gt; </a:t>
            </a:r>
            <a:r>
              <a:rPr lang="en-US" sz="1600" b="1" dirty="0" err="1" smtClean="0">
                <a:solidFill>
                  <a:srgbClr val="FF0000"/>
                </a:solidFill>
                <a:latin typeface="+mj-lt"/>
              </a:rPr>
              <a:t>ESData</a:t>
            </a:r>
            <a:endParaRPr lang="en-US" sz="1600" b="1" dirty="0">
              <a:solidFill>
                <a:srgbClr val="FF0000"/>
              </a:solidFill>
              <a:latin typeface="+mj-lt"/>
            </a:endParaRPr>
          </a:p>
        </p:txBody>
      </p:sp>
      <p:sp>
        <p:nvSpPr>
          <p:cNvPr id="129" name="Rectangle 128"/>
          <p:cNvSpPr/>
          <p:nvPr/>
        </p:nvSpPr>
        <p:spPr>
          <a:xfrm>
            <a:off x="4523670" y="2654044"/>
            <a:ext cx="2213170" cy="276999"/>
          </a:xfrm>
          <a:prstGeom prst="rect">
            <a:avLst/>
          </a:prstGeom>
        </p:spPr>
        <p:txBody>
          <a:bodyPr wrap="none">
            <a:spAutoFit/>
          </a:bodyPr>
          <a:lstStyle/>
          <a:p>
            <a:r>
              <a:rPr lang="en-US" sz="1200" b="1" i="1" dirty="0" smtClean="0">
                <a:solidFill>
                  <a:srgbClr val="FF0000"/>
                </a:solidFill>
                <a:latin typeface="Arial" charset="0"/>
              </a:rPr>
              <a:t>Access, query</a:t>
            </a:r>
            <a:r>
              <a:rPr lang="en-US" sz="1200" b="1" i="1" smtClean="0">
                <a:solidFill>
                  <a:srgbClr val="FF0000"/>
                </a:solidFill>
                <a:latin typeface="Arial" charset="0"/>
              </a:rPr>
              <a:t>, response I/F</a:t>
            </a:r>
            <a:endParaRPr lang="en-US" sz="1200" b="1" i="1" dirty="0">
              <a:solidFill>
                <a:srgbClr val="FF0000"/>
              </a:solidFill>
              <a:latin typeface="Arial" charset="0"/>
            </a:endParaRPr>
          </a:p>
        </p:txBody>
      </p:sp>
      <p:sp>
        <p:nvSpPr>
          <p:cNvPr id="130" name="Rectangle 129"/>
          <p:cNvSpPr/>
          <p:nvPr/>
        </p:nvSpPr>
        <p:spPr>
          <a:xfrm>
            <a:off x="5680747" y="3696706"/>
            <a:ext cx="1462195" cy="338554"/>
          </a:xfrm>
          <a:prstGeom prst="rect">
            <a:avLst/>
          </a:prstGeom>
        </p:spPr>
        <p:txBody>
          <a:bodyPr wrap="none">
            <a:spAutoFit/>
          </a:bodyPr>
          <a:lstStyle/>
          <a:p>
            <a:r>
              <a:rPr lang="en-US" sz="1600" b="1" dirty="0" smtClean="0">
                <a:solidFill>
                  <a:srgbClr val="FF0000"/>
                </a:solidFill>
                <a:latin typeface="+mj-lt"/>
              </a:rPr>
              <a:t>AIP =&gt; </a:t>
            </a:r>
            <a:r>
              <a:rPr lang="en-US" sz="1600" b="1" dirty="0" err="1" smtClean="0">
                <a:solidFill>
                  <a:srgbClr val="FF0000"/>
                </a:solidFill>
                <a:latin typeface="+mj-lt"/>
              </a:rPr>
              <a:t>AData</a:t>
            </a:r>
            <a:endParaRPr lang="en-US" sz="1600" b="1" dirty="0">
              <a:solidFill>
                <a:srgbClr val="FF0000"/>
              </a:solidFill>
              <a:latin typeface="+mj-lt"/>
            </a:endParaRPr>
          </a:p>
        </p:txBody>
      </p:sp>
      <p:sp>
        <p:nvSpPr>
          <p:cNvPr id="58" name="Slide Number Placeholder 57"/>
          <p:cNvSpPr>
            <a:spLocks noGrp="1"/>
          </p:cNvSpPr>
          <p:nvPr>
            <p:ph type="sldNum" sz="quarter" idx="10"/>
          </p:nvPr>
        </p:nvSpPr>
        <p:spPr/>
        <p:txBody>
          <a:bodyPr/>
          <a:lstStyle/>
          <a:p>
            <a:pPr>
              <a:defRPr/>
            </a:pPr>
            <a:fld id="{C246DBB5-1FC3-4A7F-A21A-11B4D61A50B2}" type="slidenum">
              <a:rPr lang="en-US" smtClean="0"/>
              <a:pPr>
                <a:defRPr/>
              </a:pPr>
              <a:t>16</a:t>
            </a:fld>
            <a:endParaRPr lang="en-US"/>
          </a:p>
        </p:txBody>
      </p:sp>
    </p:spTree>
    <p:extLst>
      <p:ext uri="{BB962C8B-B14F-4D97-AF65-F5344CB8AC3E}">
        <p14:creationId xmlns:p14="http://schemas.microsoft.com/office/powerpoint/2010/main" val="934977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Options for Binding to a Distributed Archive</a:t>
            </a:r>
            <a:endParaRPr lang="en-GB" dirty="0"/>
          </a:p>
        </p:txBody>
      </p:sp>
      <p:sp>
        <p:nvSpPr>
          <p:cNvPr id="4" name="Content Placeholder 3"/>
          <p:cNvSpPr>
            <a:spLocks noGrp="1"/>
          </p:cNvSpPr>
          <p:nvPr>
            <p:ph idx="1"/>
          </p:nvPr>
        </p:nvSpPr>
        <p:spPr>
          <a:xfrm>
            <a:off x="457200" y="990600"/>
            <a:ext cx="8229600" cy="5715000"/>
          </a:xfrm>
        </p:spPr>
        <p:txBody>
          <a:bodyPr/>
          <a:lstStyle/>
          <a:p>
            <a:r>
              <a:rPr lang="en-GB" sz="1800" dirty="0" smtClean="0"/>
              <a:t>The following diagrams have been produced in the context of the System Architecture WG’s current reference architecture activity covering MOIMS and </a:t>
            </a:r>
            <a:r>
              <a:rPr lang="en-GB" sz="1800" dirty="0" smtClean="0"/>
              <a:t>SOIS.  They attempt </a:t>
            </a:r>
            <a:r>
              <a:rPr lang="en-GB" sz="1800" dirty="0" smtClean="0"/>
              <a:t>to represent different approaches for constructing the Archive Abstraction Layer (AAL) and </a:t>
            </a:r>
            <a:r>
              <a:rPr lang="en-GB" sz="1800" dirty="0" smtClean="0"/>
              <a:t>bindings </a:t>
            </a:r>
            <a:r>
              <a:rPr lang="en-GB" sz="1800" dirty="0" smtClean="0"/>
              <a:t>to existing Archive Systems:</a:t>
            </a:r>
          </a:p>
          <a:p>
            <a:pPr lvl="1"/>
            <a:r>
              <a:rPr lang="en-GB" sz="1600" dirty="0" smtClean="0"/>
              <a:t>Option 1: </a:t>
            </a:r>
            <a:r>
              <a:rPr lang="en-GB" sz="1600" dirty="0" smtClean="0"/>
              <a:t>Binding </a:t>
            </a:r>
            <a:r>
              <a:rPr lang="en-GB" sz="1600" dirty="0" smtClean="0"/>
              <a:t>is via an API to an existing Archive Interface </a:t>
            </a:r>
            <a:r>
              <a:rPr lang="en-GB" sz="1600" dirty="0" smtClean="0"/>
              <a:t>built into the </a:t>
            </a:r>
            <a:r>
              <a:rPr lang="en-GB" sz="1600" dirty="0" smtClean="0"/>
              <a:t>Producer or Consumer Application housed in each </a:t>
            </a:r>
            <a:r>
              <a:rPr lang="en-GB" sz="1600" dirty="0" smtClean="0"/>
              <a:t>“fat” client</a:t>
            </a:r>
            <a:r>
              <a:rPr lang="en-GB" sz="1600" dirty="0" smtClean="0"/>
              <a:t>.  There is no separate distributed communications protocol at the AAL aside from whatever </a:t>
            </a:r>
            <a:r>
              <a:rPr lang="en-GB" sz="1600" dirty="0" smtClean="0"/>
              <a:t>each Archive </a:t>
            </a:r>
            <a:r>
              <a:rPr lang="en-GB" sz="1600" dirty="0" smtClean="0"/>
              <a:t>defines.</a:t>
            </a:r>
          </a:p>
          <a:p>
            <a:pPr lvl="1"/>
            <a:r>
              <a:rPr lang="en-GB" sz="1600" dirty="0" smtClean="0"/>
              <a:t>Option 2: </a:t>
            </a:r>
            <a:r>
              <a:rPr lang="en-GB" sz="1600" dirty="0" smtClean="0"/>
              <a:t>Binding </a:t>
            </a:r>
            <a:r>
              <a:rPr lang="en-GB" sz="1600" dirty="0" smtClean="0"/>
              <a:t>between AAL and Archive Interface is performed at each Archive.  The AAL includes a communications protocol to enable distributed access from Producer and Consumer (and possibly other) </a:t>
            </a:r>
            <a:r>
              <a:rPr lang="en-GB" sz="1600" dirty="0" smtClean="0"/>
              <a:t>nodes using “thinner” clients.</a:t>
            </a:r>
            <a:endParaRPr lang="en-GB" sz="1600" dirty="0" smtClean="0"/>
          </a:p>
          <a:p>
            <a:pPr lvl="1"/>
            <a:r>
              <a:rPr lang="en-GB" sz="1600" dirty="0" smtClean="0"/>
              <a:t>Option 3: uses the Option 2 style bindings, but takes advantage of protocol interfaces to permit distribution of servers and flexible / hierarchical assignment of relationships among </a:t>
            </a:r>
            <a:r>
              <a:rPr lang="en-GB" sz="1600" dirty="0" smtClean="0"/>
              <a:t>them.</a:t>
            </a:r>
            <a:endParaRPr lang="en-GB" sz="1600" dirty="0" smtClean="0"/>
          </a:p>
          <a:p>
            <a:pPr marL="347663" lvl="1" indent="0">
              <a:buNone/>
            </a:pPr>
            <a:r>
              <a:rPr lang="en-GB" sz="1800" dirty="0" smtClean="0"/>
              <a:t>The Options </a:t>
            </a:r>
            <a:r>
              <a:rPr lang="en-GB" sz="1800" dirty="0" smtClean="0"/>
              <a:t>correspond to those on the previous slides.</a:t>
            </a:r>
          </a:p>
          <a:p>
            <a:endParaRPr lang="en-GB" sz="1800" dirty="0" smtClean="0"/>
          </a:p>
          <a:p>
            <a:r>
              <a:rPr lang="en-GB" sz="1800" dirty="0" smtClean="0"/>
              <a:t>DAI </a:t>
            </a:r>
            <a:r>
              <a:rPr lang="en-GB" sz="1800" dirty="0" smtClean="0"/>
              <a:t>should clarify which of these Options (or others) are intended to be within the scope of the proposed activities.</a:t>
            </a:r>
          </a:p>
        </p:txBody>
      </p:sp>
      <p:sp>
        <p:nvSpPr>
          <p:cNvPr id="3" name="Slide Number Placeholder 2"/>
          <p:cNvSpPr>
            <a:spLocks noGrp="1"/>
          </p:cNvSpPr>
          <p:nvPr>
            <p:ph type="sldNum" sz="quarter" idx="10"/>
          </p:nvPr>
        </p:nvSpPr>
        <p:spPr/>
        <p:txBody>
          <a:bodyPr/>
          <a:lstStyle/>
          <a:p>
            <a:pPr>
              <a:defRPr/>
            </a:pPr>
            <a:fld id="{C246DBB5-1FC3-4A7F-A21A-11B4D61A50B2}" type="slidenum">
              <a:rPr lang="en-US" smtClean="0"/>
              <a:pPr>
                <a:defRPr/>
              </a:pPr>
              <a:t>17</a:t>
            </a:fld>
            <a:endParaRPr lang="en-US"/>
          </a:p>
        </p:txBody>
      </p:sp>
    </p:spTree>
    <p:extLst>
      <p:ext uri="{BB962C8B-B14F-4D97-AF65-F5344CB8AC3E}">
        <p14:creationId xmlns:p14="http://schemas.microsoft.com/office/powerpoint/2010/main" val="1847896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n 18"/>
          <p:cNvSpPr/>
          <p:nvPr/>
        </p:nvSpPr>
        <p:spPr bwMode="auto">
          <a:xfrm>
            <a:off x="1876346" y="4041068"/>
            <a:ext cx="1591668" cy="792088"/>
          </a:xfrm>
          <a:prstGeom prst="can">
            <a:avLst/>
          </a:prstGeom>
          <a:solidFill>
            <a:srgbClr val="FFCC99"/>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ARCHIVE</a:t>
            </a:r>
          </a:p>
        </p:txBody>
      </p:sp>
      <p:sp>
        <p:nvSpPr>
          <p:cNvPr id="2" name="Title 1"/>
          <p:cNvSpPr>
            <a:spLocks noGrp="1"/>
          </p:cNvSpPr>
          <p:nvPr>
            <p:ph type="title"/>
          </p:nvPr>
        </p:nvSpPr>
        <p:spPr/>
        <p:txBody>
          <a:bodyPr/>
          <a:lstStyle/>
          <a:p>
            <a:r>
              <a:rPr lang="en-GB" dirty="0" smtClean="0"/>
              <a:t>MOIMS Data Archive Protocol Stack</a:t>
            </a:r>
            <a:endParaRPr lang="en-GB" dirty="0"/>
          </a:p>
        </p:txBody>
      </p:sp>
      <p:sp>
        <p:nvSpPr>
          <p:cNvPr id="3" name="Content Placeholder 2"/>
          <p:cNvSpPr>
            <a:spLocks noGrp="1"/>
          </p:cNvSpPr>
          <p:nvPr>
            <p:ph idx="1"/>
          </p:nvPr>
        </p:nvSpPr>
        <p:spPr>
          <a:xfrm>
            <a:off x="179388" y="5229200"/>
            <a:ext cx="8856662" cy="1008088"/>
          </a:xfrm>
        </p:spPr>
        <p:txBody>
          <a:bodyPr/>
          <a:lstStyle/>
          <a:p>
            <a:pPr marL="0" indent="0">
              <a:buNone/>
            </a:pPr>
            <a:r>
              <a:rPr lang="en-GB" sz="1100" dirty="0" smtClean="0"/>
              <a:t>AAL: Archive Abstraction Layer</a:t>
            </a:r>
          </a:p>
          <a:p>
            <a:pPr marL="0" indent="0">
              <a:buNone/>
            </a:pPr>
            <a:r>
              <a:rPr lang="en-GB" sz="1100" dirty="0" smtClean="0"/>
              <a:t>PAIS: Producer Archive Interface Service</a:t>
            </a:r>
          </a:p>
          <a:p>
            <a:pPr marL="0" indent="0">
              <a:buNone/>
            </a:pPr>
            <a:r>
              <a:rPr lang="en-GB" sz="1100" dirty="0" smtClean="0"/>
              <a:t>CAIS: Consumer Archive Interface Service</a:t>
            </a:r>
          </a:p>
          <a:p>
            <a:pPr marL="0" indent="0">
              <a:buNone/>
            </a:pPr>
            <a:r>
              <a:rPr lang="en-GB" sz="1100" dirty="0" smtClean="0"/>
              <a:t>ARCHIVE: may be a Science Data Archive, Enterprise Data Archive, Mission Operations Data Archive, Document Archive</a:t>
            </a:r>
          </a:p>
          <a:p>
            <a:pPr marL="0" indent="0">
              <a:buNone/>
            </a:pPr>
            <a:r>
              <a:rPr lang="en-GB" sz="1100" dirty="0" smtClean="0"/>
              <a:t>Archive Interface:  any legacy or proprietary interface to a Data Archive</a:t>
            </a:r>
            <a:endParaRPr lang="en-GB" sz="1100" dirty="0"/>
          </a:p>
        </p:txBody>
      </p:sp>
      <p:sp>
        <p:nvSpPr>
          <p:cNvPr id="5" name="Date Placeholder 4"/>
          <p:cNvSpPr>
            <a:spLocks noGrp="1"/>
          </p:cNvSpPr>
          <p:nvPr>
            <p:ph type="dt" sz="half" idx="4294967295"/>
          </p:nvPr>
        </p:nvSpPr>
        <p:spPr>
          <a:xfrm>
            <a:off x="7668345" y="6487319"/>
            <a:ext cx="1008111" cy="292100"/>
          </a:xfrm>
          <a:prstGeom prst="rect">
            <a:avLst/>
          </a:prstGeom>
        </p:spPr>
        <p:txBody>
          <a:bodyPr/>
          <a:lstStyle/>
          <a:p>
            <a:fld id="{AAF988DE-5D78-3540-BB84-97CCFB3A2954}" type="datetime1">
              <a:rPr lang="en-US" smtClean="0"/>
              <a:t>4/21/17</a:t>
            </a:fld>
            <a:endParaRPr lang="en-GB" dirty="0"/>
          </a:p>
        </p:txBody>
      </p:sp>
      <p:sp>
        <p:nvSpPr>
          <p:cNvPr id="6" name="Oval 8"/>
          <p:cNvSpPr>
            <a:spLocks noChangeArrowheads="1"/>
          </p:cNvSpPr>
          <p:nvPr/>
        </p:nvSpPr>
        <p:spPr bwMode="auto">
          <a:xfrm>
            <a:off x="991224" y="1494015"/>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MOIMS</a:t>
            </a:r>
          </a:p>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Archive Producer</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7" name="Rectangle 6"/>
          <p:cNvSpPr/>
          <p:nvPr/>
        </p:nvSpPr>
        <p:spPr bwMode="auto">
          <a:xfrm>
            <a:off x="1883838" y="2396205"/>
            <a:ext cx="790865"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PAIS</a:t>
            </a:r>
          </a:p>
        </p:txBody>
      </p:sp>
      <p:cxnSp>
        <p:nvCxnSpPr>
          <p:cNvPr id="8" name="Straight Connector 7"/>
          <p:cNvCxnSpPr>
            <a:stCxn id="6" idx="4"/>
            <a:endCxn id="7" idx="0"/>
          </p:cNvCxnSpPr>
          <p:nvPr/>
        </p:nvCxnSpPr>
        <p:spPr bwMode="auto">
          <a:xfrm>
            <a:off x="1733401" y="2147493"/>
            <a:ext cx="545870" cy="24871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Rectangle 8"/>
          <p:cNvSpPr/>
          <p:nvPr/>
        </p:nvSpPr>
        <p:spPr bwMode="auto">
          <a:xfrm>
            <a:off x="1882615" y="2974240"/>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smtClean="0">
                <a:solidFill>
                  <a:schemeClr val="tx1"/>
                </a:solidFill>
                <a:latin typeface="Arial" panose="020B0604020202020204" pitchFamily="34" charset="0"/>
                <a:cs typeface="Arial" panose="020B0604020202020204" pitchFamily="34" charset="0"/>
              </a:rPr>
              <a:t>Archive Binding</a:t>
            </a:r>
            <a:endPar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1" name="Rectangle 10"/>
          <p:cNvSpPr/>
          <p:nvPr/>
        </p:nvSpPr>
        <p:spPr bwMode="auto">
          <a:xfrm>
            <a:off x="1883838" y="2684237"/>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AAL</a:t>
            </a:r>
          </a:p>
        </p:txBody>
      </p:sp>
      <p:sp>
        <p:nvSpPr>
          <p:cNvPr id="13" name="TextBox 12"/>
          <p:cNvSpPr txBox="1"/>
          <p:nvPr/>
        </p:nvSpPr>
        <p:spPr>
          <a:xfrm>
            <a:off x="899592" y="1055611"/>
            <a:ext cx="1962397" cy="276999"/>
          </a:xfrm>
          <a:prstGeom prst="rect">
            <a:avLst/>
          </a:prstGeom>
          <a:noFill/>
        </p:spPr>
        <p:txBody>
          <a:bodyPr wrap="none" rtlCol="0">
            <a:spAutoFit/>
          </a:bodyPr>
          <a:lstStyle/>
          <a:p>
            <a:r>
              <a:rPr lang="en-GB" sz="1200" dirty="0" smtClean="0">
                <a:solidFill>
                  <a:schemeClr val="tx1"/>
                </a:solidFill>
                <a:latin typeface="Arial" panose="020B0604020202020204" pitchFamily="34" charset="0"/>
                <a:cs typeface="Arial" panose="020B0604020202020204" pitchFamily="34" charset="0"/>
              </a:rPr>
              <a:t>DAI Compliant Services </a:t>
            </a:r>
            <a:endParaRPr lang="en-GB" sz="1200" dirty="0">
              <a:solidFill>
                <a:schemeClr val="tx1"/>
              </a:solidFill>
              <a:latin typeface="Arial" panose="020B0604020202020204" pitchFamily="34" charset="0"/>
              <a:cs typeface="Arial" panose="020B0604020202020204" pitchFamily="34" charset="0"/>
            </a:endParaRPr>
          </a:p>
        </p:txBody>
      </p:sp>
      <p:cxnSp>
        <p:nvCxnSpPr>
          <p:cNvPr id="14" name="Straight Connector 13"/>
          <p:cNvCxnSpPr/>
          <p:nvPr/>
        </p:nvCxnSpPr>
        <p:spPr bwMode="auto">
          <a:xfrm>
            <a:off x="2674703" y="3838336"/>
            <a:ext cx="0" cy="31074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 name="Straight Connector 14"/>
          <p:cNvCxnSpPr/>
          <p:nvPr/>
        </p:nvCxnSpPr>
        <p:spPr bwMode="auto">
          <a:xfrm>
            <a:off x="2043530" y="2276872"/>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20" name="Rectangle 19"/>
          <p:cNvSpPr/>
          <p:nvPr/>
        </p:nvSpPr>
        <p:spPr bwMode="auto">
          <a:xfrm>
            <a:off x="1882615" y="3550304"/>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algn="ctr"/>
            <a:r>
              <a:rPr lang="en-GB" sz="1100" b="0" i="1" dirty="0">
                <a:solidFill>
                  <a:schemeClr val="tx1"/>
                </a:solidFill>
                <a:latin typeface="Arial" panose="020B0604020202020204" pitchFamily="34" charset="0"/>
                <a:cs typeface="Arial" panose="020B0604020202020204" pitchFamily="34" charset="0"/>
              </a:rPr>
              <a:t>Archive </a:t>
            </a:r>
            <a:r>
              <a:rPr lang="en-GB" sz="1100" b="0" i="1" dirty="0" smtClean="0">
                <a:solidFill>
                  <a:schemeClr val="tx1"/>
                </a:solidFill>
                <a:latin typeface="Arial" panose="020B0604020202020204" pitchFamily="34" charset="0"/>
                <a:cs typeface="Arial" panose="020B0604020202020204" pitchFamily="34" charset="0"/>
              </a:rPr>
              <a:t>Interface</a:t>
            </a:r>
            <a:endParaRPr lang="en-GB" sz="1100" b="0" i="1" dirty="0">
              <a:solidFill>
                <a:schemeClr val="tx1"/>
              </a:solidFill>
              <a:latin typeface="Arial" panose="020B0604020202020204" pitchFamily="34" charset="0"/>
              <a:cs typeface="Arial" panose="020B0604020202020204" pitchFamily="34" charset="0"/>
            </a:endParaRPr>
          </a:p>
        </p:txBody>
      </p:sp>
      <p:cxnSp>
        <p:nvCxnSpPr>
          <p:cNvPr id="21" name="Straight Connector 20"/>
          <p:cNvCxnSpPr/>
          <p:nvPr/>
        </p:nvCxnSpPr>
        <p:spPr bwMode="auto">
          <a:xfrm>
            <a:off x="2675926" y="3273663"/>
            <a:ext cx="0" cy="26334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p:nvPr/>
        </p:nvCxnSpPr>
        <p:spPr bwMode="auto">
          <a:xfrm>
            <a:off x="2663090" y="3417679"/>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24" name="Oval 8"/>
          <p:cNvSpPr>
            <a:spLocks noChangeArrowheads="1"/>
          </p:cNvSpPr>
          <p:nvPr/>
        </p:nvSpPr>
        <p:spPr bwMode="auto">
          <a:xfrm>
            <a:off x="2871622" y="148478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MOIMS</a:t>
            </a:r>
          </a:p>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Archive Consumer</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5" name="Rectangle 24"/>
          <p:cNvSpPr/>
          <p:nvPr/>
        </p:nvSpPr>
        <p:spPr bwMode="auto">
          <a:xfrm>
            <a:off x="2663090" y="2401611"/>
            <a:ext cx="804924"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CAIS</a:t>
            </a:r>
          </a:p>
        </p:txBody>
      </p:sp>
      <p:cxnSp>
        <p:nvCxnSpPr>
          <p:cNvPr id="26" name="Straight Connector 25"/>
          <p:cNvCxnSpPr>
            <a:stCxn id="24" idx="4"/>
            <a:endCxn id="25" idx="0"/>
          </p:cNvCxnSpPr>
          <p:nvPr/>
        </p:nvCxnSpPr>
        <p:spPr bwMode="auto">
          <a:xfrm flipH="1">
            <a:off x="3065552" y="2138262"/>
            <a:ext cx="548247" cy="26334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0" name="Straight Connector 29"/>
          <p:cNvCxnSpPr/>
          <p:nvPr/>
        </p:nvCxnSpPr>
        <p:spPr bwMode="auto">
          <a:xfrm>
            <a:off x="3303670" y="2276872"/>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10" name="Slide Number Placeholder 9"/>
          <p:cNvSpPr>
            <a:spLocks noGrp="1"/>
          </p:cNvSpPr>
          <p:nvPr>
            <p:ph type="sldNum" sz="quarter" idx="10"/>
          </p:nvPr>
        </p:nvSpPr>
        <p:spPr/>
        <p:txBody>
          <a:bodyPr/>
          <a:lstStyle/>
          <a:p>
            <a:pPr>
              <a:defRPr/>
            </a:pPr>
            <a:fld id="{C6DE6701-7125-43E0-8268-7390181182C0}" type="slidenum">
              <a:rPr lang="en-US" smtClean="0"/>
              <a:pPr>
                <a:defRPr/>
              </a:pPr>
              <a:t>18</a:t>
            </a:fld>
            <a:endParaRPr lang="en-US"/>
          </a:p>
        </p:txBody>
      </p:sp>
    </p:spTree>
    <p:extLst>
      <p:ext uri="{BB962C8B-B14F-4D97-AF65-F5344CB8AC3E}">
        <p14:creationId xmlns:p14="http://schemas.microsoft.com/office/powerpoint/2010/main" val="1438966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utoShape 1"/>
          <p:cNvSpPr>
            <a:spLocks noChangeArrowheads="1"/>
          </p:cNvSpPr>
          <p:nvPr/>
        </p:nvSpPr>
        <p:spPr bwMode="auto">
          <a:xfrm>
            <a:off x="3456000" y="969919"/>
            <a:ext cx="2220441" cy="4276220"/>
          </a:xfrm>
          <a:prstGeom prst="cube">
            <a:avLst>
              <a:gd name="adj" fmla="val 15731"/>
            </a:avLst>
          </a:prstGeom>
          <a:solidFill>
            <a:srgbClr val="CCFF66"/>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kern="0" dirty="0" smtClean="0">
                <a:solidFill>
                  <a:srgbClr val="000000"/>
                </a:solidFill>
                <a:latin typeface="Arial"/>
                <a:ea typeface="ＭＳ Ｐゴシック" pitchFamily="34" charset="-128"/>
                <a:cs typeface="Arial" pitchFamily="34" charset="0"/>
              </a:rPr>
              <a:t>Data Archive</a:t>
            </a:r>
            <a:endParaRPr kumimoji="1" lang="en-US" sz="1400" i="0" u="none" strike="noStrike" kern="0" cap="none" spc="0" normalizeH="0" baseline="0" noProof="0" dirty="0" smtClean="0">
              <a:ln>
                <a:noFill/>
              </a:ln>
              <a:solidFill>
                <a:srgbClr val="000000"/>
              </a:solidFill>
              <a:effectLst/>
              <a:uLnTx/>
              <a:uFillTx/>
              <a:latin typeface="Arial"/>
              <a:ea typeface="ＭＳ Ｐゴシック" pitchFamily="34" charset="-128"/>
              <a:cs typeface="Arial" pitchFamily="34" charset="0"/>
            </a:endParaRPr>
          </a:p>
        </p:txBody>
      </p:sp>
      <p:sp>
        <p:nvSpPr>
          <p:cNvPr id="25" name="AutoShape 1"/>
          <p:cNvSpPr>
            <a:spLocks noChangeArrowheads="1"/>
          </p:cNvSpPr>
          <p:nvPr/>
        </p:nvSpPr>
        <p:spPr bwMode="auto">
          <a:xfrm>
            <a:off x="503548" y="944724"/>
            <a:ext cx="2220441" cy="4276220"/>
          </a:xfrm>
          <a:prstGeom prst="cube">
            <a:avLst>
              <a:gd name="adj" fmla="val 15731"/>
            </a:avLst>
          </a:prstGeom>
          <a:solidFill>
            <a:srgbClr val="CCFF66"/>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smtClean="0">
                <a:ln>
                  <a:noFill/>
                </a:ln>
                <a:solidFill>
                  <a:srgbClr val="000000"/>
                </a:solidFill>
                <a:effectLst/>
                <a:uLnTx/>
                <a:uFillTx/>
                <a:latin typeface="Arial"/>
                <a:ea typeface="ＭＳ Ｐゴシック" pitchFamily="34" charset="-128"/>
                <a:cs typeface="Arial" pitchFamily="34" charset="0"/>
              </a:rPr>
              <a:t>Producer Node</a:t>
            </a:r>
          </a:p>
        </p:txBody>
      </p:sp>
      <p:sp>
        <p:nvSpPr>
          <p:cNvPr id="2" name="Title 1"/>
          <p:cNvSpPr>
            <a:spLocks noGrp="1"/>
          </p:cNvSpPr>
          <p:nvPr>
            <p:ph type="title"/>
          </p:nvPr>
        </p:nvSpPr>
        <p:spPr/>
        <p:txBody>
          <a:bodyPr/>
          <a:lstStyle/>
          <a:p>
            <a:r>
              <a:rPr lang="en-GB" dirty="0" smtClean="0"/>
              <a:t>Data Archive Deployment (Option 1)</a:t>
            </a:r>
            <a:endParaRPr lang="en-GB" sz="2000" dirty="0"/>
          </a:p>
        </p:txBody>
      </p:sp>
      <p:sp>
        <p:nvSpPr>
          <p:cNvPr id="4" name="Date Placeholder 3"/>
          <p:cNvSpPr>
            <a:spLocks noGrp="1"/>
          </p:cNvSpPr>
          <p:nvPr>
            <p:ph type="dt" sz="half" idx="4294967295"/>
          </p:nvPr>
        </p:nvSpPr>
        <p:spPr>
          <a:xfrm>
            <a:off x="7668345" y="6487319"/>
            <a:ext cx="1008111" cy="292100"/>
          </a:xfrm>
          <a:prstGeom prst="rect">
            <a:avLst/>
          </a:prstGeom>
        </p:spPr>
        <p:txBody>
          <a:bodyPr/>
          <a:lstStyle/>
          <a:p>
            <a:fld id="{E16E7E15-5BF5-5941-8D01-8165D28B9061}" type="datetime1">
              <a:rPr lang="en-US" smtClean="0"/>
              <a:t>4/21/17</a:t>
            </a:fld>
            <a:endParaRPr lang="en-GB" dirty="0"/>
          </a:p>
        </p:txBody>
      </p:sp>
      <p:sp>
        <p:nvSpPr>
          <p:cNvPr id="19" name="AutoShape 1"/>
          <p:cNvSpPr>
            <a:spLocks noChangeArrowheads="1"/>
          </p:cNvSpPr>
          <p:nvPr/>
        </p:nvSpPr>
        <p:spPr bwMode="auto">
          <a:xfrm>
            <a:off x="6420011" y="952652"/>
            <a:ext cx="2220441" cy="4268292"/>
          </a:xfrm>
          <a:prstGeom prst="cube">
            <a:avLst>
              <a:gd name="adj" fmla="val 15731"/>
            </a:avLst>
          </a:prstGeom>
          <a:solidFill>
            <a:srgbClr val="CCFF66"/>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smtClean="0">
                <a:ln>
                  <a:noFill/>
                </a:ln>
                <a:solidFill>
                  <a:srgbClr val="000000"/>
                </a:solidFill>
                <a:effectLst/>
                <a:uLnTx/>
                <a:uFillTx/>
                <a:latin typeface="Arial"/>
                <a:ea typeface="ＭＳ Ｐゴシック" pitchFamily="34" charset="-128"/>
                <a:cs typeface="Arial" pitchFamily="34" charset="0"/>
              </a:rPr>
              <a:t>Consumer Node</a:t>
            </a:r>
          </a:p>
        </p:txBody>
      </p:sp>
      <p:sp>
        <p:nvSpPr>
          <p:cNvPr id="121" name="Content Placeholder 64"/>
          <p:cNvSpPr txBox="1">
            <a:spLocks/>
          </p:cNvSpPr>
          <p:nvPr/>
        </p:nvSpPr>
        <p:spPr>
          <a:xfrm>
            <a:off x="179388" y="5337212"/>
            <a:ext cx="8856662" cy="1008112"/>
          </a:xfrm>
          <a:prstGeom prst="rect">
            <a:avLst/>
          </a:prstGeom>
        </p:spPr>
        <p:txBody>
          <a:bodyPr/>
          <a:lstStyle>
            <a:lvl1pPr marL="361950" indent="-361950" algn="l" rtl="0" eaLnBrk="1" fontAlgn="base" hangingPunct="1">
              <a:spcBef>
                <a:spcPct val="20000"/>
              </a:spcBef>
              <a:spcAft>
                <a:spcPct val="0"/>
              </a:spcAft>
              <a:buClr>
                <a:srgbClr val="006699"/>
              </a:buClr>
              <a:buFont typeface="Gill Sans MT" pitchFamily="34" charset="0"/>
              <a:buChar char="•"/>
              <a:defRPr sz="2000" b="1">
                <a:solidFill>
                  <a:srgbClr val="136798"/>
                </a:solidFill>
                <a:latin typeface="Arial" panose="020B0604020202020204" pitchFamily="34" charset="0"/>
                <a:ea typeface="+mn-ea"/>
                <a:cs typeface="Arial" panose="020B0604020202020204" pitchFamily="34" charset="0"/>
              </a:defRPr>
            </a:lvl1pPr>
            <a:lvl2pPr marL="898525" indent="-357188" algn="l" rtl="0" eaLnBrk="1" fontAlgn="base" hangingPunct="1">
              <a:spcBef>
                <a:spcPct val="20000"/>
              </a:spcBef>
              <a:spcAft>
                <a:spcPct val="0"/>
              </a:spcAft>
              <a:buClr>
                <a:srgbClr val="006699"/>
              </a:buClr>
              <a:buFont typeface="Arial" charset="0"/>
              <a:buChar char="»"/>
              <a:defRPr sz="1800" b="1">
                <a:solidFill>
                  <a:srgbClr val="136798"/>
                </a:solidFill>
                <a:latin typeface="Arial" panose="020B0604020202020204" pitchFamily="34" charset="0"/>
                <a:cs typeface="Arial" panose="020B0604020202020204" pitchFamily="34" charset="0"/>
              </a:defRPr>
            </a:lvl2pPr>
            <a:lvl3pPr marL="1427163" indent="-349250" algn="l" rtl="0" eaLnBrk="1" fontAlgn="base" hangingPunct="1">
              <a:spcBef>
                <a:spcPct val="20000"/>
              </a:spcBef>
              <a:spcAft>
                <a:spcPct val="0"/>
              </a:spcAft>
              <a:buClr>
                <a:srgbClr val="006699"/>
              </a:buClr>
              <a:buFont typeface="Arial" charset="0"/>
              <a:buChar char="›"/>
              <a:defRPr sz="1600" b="1">
                <a:solidFill>
                  <a:srgbClr val="136798"/>
                </a:solidFill>
                <a:latin typeface="Arial" panose="020B0604020202020204" pitchFamily="34" charset="0"/>
                <a:cs typeface="Arial" panose="020B0604020202020204" pitchFamily="34" charset="0"/>
              </a:defRPr>
            </a:lvl3pPr>
            <a:lvl4pPr marL="1971675" indent="-365125" algn="l" rtl="0" eaLnBrk="1" fontAlgn="base" hangingPunct="1">
              <a:spcBef>
                <a:spcPct val="20000"/>
              </a:spcBef>
              <a:spcAft>
                <a:spcPct val="0"/>
              </a:spcAft>
              <a:buClr>
                <a:srgbClr val="006699"/>
              </a:buClr>
              <a:buFont typeface="Arial" charset="0"/>
              <a:buChar char="›"/>
              <a:defRPr sz="1400" b="1">
                <a:solidFill>
                  <a:srgbClr val="136798"/>
                </a:solidFill>
                <a:latin typeface="Arial" panose="020B0604020202020204" pitchFamily="34" charset="0"/>
                <a:cs typeface="Arial" panose="020B0604020202020204" pitchFamily="34" charset="0"/>
              </a:defRPr>
            </a:lvl4pPr>
            <a:lvl5pPr marL="2513013" indent="-361950" algn="l" rtl="0" eaLnBrk="1" fontAlgn="base" hangingPunct="1">
              <a:spcBef>
                <a:spcPct val="20000"/>
              </a:spcBef>
              <a:spcAft>
                <a:spcPct val="0"/>
              </a:spcAft>
              <a:buFont typeface="Arial" charset="0"/>
              <a:buChar char="›"/>
              <a:defRPr sz="1200" b="1">
                <a:solidFill>
                  <a:srgbClr val="136798"/>
                </a:solidFill>
                <a:latin typeface="Arial" panose="020B0604020202020204" pitchFamily="34" charset="0"/>
                <a:cs typeface="Arial" panose="020B0604020202020204" pitchFamily="34" charset="0"/>
              </a:defRPr>
            </a:lvl5pPr>
            <a:lvl6pPr marL="2970213" indent="-361950" algn="l" rtl="0" eaLnBrk="1" fontAlgn="base" hangingPunct="1">
              <a:spcBef>
                <a:spcPct val="20000"/>
              </a:spcBef>
              <a:spcAft>
                <a:spcPct val="0"/>
              </a:spcAft>
              <a:buFont typeface="Arial" charset="0"/>
              <a:buChar char="›"/>
              <a:defRPr sz="1400" b="1">
                <a:solidFill>
                  <a:srgbClr val="136798"/>
                </a:solidFill>
                <a:latin typeface="+mn-lt"/>
              </a:defRPr>
            </a:lvl6pPr>
            <a:lvl7pPr marL="3427413" indent="-361950" algn="l" rtl="0" eaLnBrk="1" fontAlgn="base" hangingPunct="1">
              <a:spcBef>
                <a:spcPct val="20000"/>
              </a:spcBef>
              <a:spcAft>
                <a:spcPct val="0"/>
              </a:spcAft>
              <a:buFont typeface="Arial" charset="0"/>
              <a:buChar char="›"/>
              <a:defRPr sz="1400" b="1">
                <a:solidFill>
                  <a:srgbClr val="136798"/>
                </a:solidFill>
                <a:latin typeface="+mn-lt"/>
              </a:defRPr>
            </a:lvl7pPr>
            <a:lvl8pPr marL="3884613" indent="-361950" algn="l" rtl="0" eaLnBrk="1" fontAlgn="base" hangingPunct="1">
              <a:spcBef>
                <a:spcPct val="20000"/>
              </a:spcBef>
              <a:spcAft>
                <a:spcPct val="0"/>
              </a:spcAft>
              <a:buFont typeface="Arial" charset="0"/>
              <a:buChar char="›"/>
              <a:defRPr sz="1400" b="1">
                <a:solidFill>
                  <a:srgbClr val="136798"/>
                </a:solidFill>
                <a:latin typeface="+mn-lt"/>
              </a:defRPr>
            </a:lvl8pPr>
            <a:lvl9pPr marL="4341813" indent="-361950" algn="l" rtl="0" eaLnBrk="1" fontAlgn="base" hangingPunct="1">
              <a:spcBef>
                <a:spcPct val="20000"/>
              </a:spcBef>
              <a:spcAft>
                <a:spcPct val="0"/>
              </a:spcAft>
              <a:buFont typeface="Arial" charset="0"/>
              <a:buChar char="›"/>
              <a:defRPr sz="1400" b="1">
                <a:solidFill>
                  <a:srgbClr val="136798"/>
                </a:solidFill>
                <a:latin typeface="+mn-lt"/>
              </a:defRPr>
            </a:lvl9pPr>
          </a:lstStyle>
          <a:p>
            <a:r>
              <a:rPr lang="en-GB" sz="1400" kern="0" dirty="0" smtClean="0"/>
              <a:t>Archive Producer, Data Archive and Archive Consumer may be distributed over separate nodes</a:t>
            </a:r>
          </a:p>
          <a:p>
            <a:r>
              <a:rPr lang="en-GB" sz="1400" kern="0" dirty="0" smtClean="0"/>
              <a:t>Binding is to existing legacy or proprietary Archive </a:t>
            </a:r>
            <a:r>
              <a:rPr lang="en-GB" sz="1400" kern="0" dirty="0" smtClean="0">
                <a:solidFill>
                  <a:srgbClr val="FF0000"/>
                </a:solidFill>
              </a:rPr>
              <a:t>Interfaces at the user side</a:t>
            </a:r>
          </a:p>
          <a:p>
            <a:r>
              <a:rPr lang="en-GB" sz="1400" kern="0" dirty="0" smtClean="0"/>
              <a:t>Communications layers are encapsulated within the </a:t>
            </a:r>
            <a:r>
              <a:rPr lang="en-GB" sz="1400" kern="0" dirty="0" smtClean="0">
                <a:solidFill>
                  <a:srgbClr val="FF0000"/>
                </a:solidFill>
              </a:rPr>
              <a:t>bespoke</a:t>
            </a:r>
            <a:r>
              <a:rPr lang="en-GB" sz="1400" kern="0" dirty="0" smtClean="0"/>
              <a:t> Archive Interface </a:t>
            </a:r>
            <a:r>
              <a:rPr lang="en-GB" sz="1400" kern="0" dirty="0" smtClean="0">
                <a:solidFill>
                  <a:srgbClr val="FF0000"/>
                </a:solidFill>
              </a:rPr>
              <a:t>and may be </a:t>
            </a:r>
            <a:r>
              <a:rPr lang="en-GB" sz="1400" kern="0" dirty="0" smtClean="0"/>
              <a:t>available </a:t>
            </a:r>
            <a:r>
              <a:rPr lang="en-GB" sz="1400" kern="0" dirty="0" smtClean="0"/>
              <a:t>within the Producer and Consumer Nodes </a:t>
            </a:r>
            <a:r>
              <a:rPr lang="en-GB" sz="1400" kern="0" dirty="0" smtClean="0">
                <a:solidFill>
                  <a:srgbClr val="FF0000"/>
                </a:solidFill>
              </a:rPr>
              <a:t>(no commonality at that point)</a:t>
            </a:r>
          </a:p>
        </p:txBody>
      </p:sp>
      <p:sp>
        <p:nvSpPr>
          <p:cNvPr id="54" name="Can 53"/>
          <p:cNvSpPr/>
          <p:nvPr/>
        </p:nvSpPr>
        <p:spPr bwMode="auto">
          <a:xfrm>
            <a:off x="3592022" y="4329100"/>
            <a:ext cx="1591668" cy="792088"/>
          </a:xfrm>
          <a:prstGeom prst="can">
            <a:avLst/>
          </a:prstGeom>
          <a:solidFill>
            <a:srgbClr val="FFCC99"/>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ARCHIVE</a:t>
            </a:r>
          </a:p>
          <a:p>
            <a:pPr marL="0" marR="0" indent="0" algn="ctr" defTabSz="914400" rtl="0" eaLnBrk="1" fontAlgn="base" latinLnBrk="0" hangingPunct="1">
              <a:lnSpc>
                <a:spcPct val="100000"/>
              </a:lnSpc>
              <a:spcBef>
                <a:spcPct val="0"/>
              </a:spcBef>
              <a:spcAft>
                <a:spcPct val="0"/>
              </a:spcAft>
              <a:buClrTx/>
              <a:buSzTx/>
              <a:buFontTx/>
              <a:buNone/>
              <a:tabLst/>
            </a:pPr>
            <a:r>
              <a:rPr lang="en-GB" sz="1000" b="0" i="1" dirty="0" smtClean="0">
                <a:solidFill>
                  <a:schemeClr val="tx1"/>
                </a:solidFill>
                <a:latin typeface="Arial" panose="020B0604020202020204" pitchFamily="34" charset="0"/>
                <a:cs typeface="Arial" panose="020B0604020202020204" pitchFamily="34" charset="0"/>
              </a:rPr>
              <a:t>[Science, Enterprise, Operations or Document]</a:t>
            </a:r>
            <a:endParaRPr kumimoji="0" lang="en-GB" sz="10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5" name="Oval 8"/>
          <p:cNvSpPr>
            <a:spLocks noChangeArrowheads="1"/>
          </p:cNvSpPr>
          <p:nvPr/>
        </p:nvSpPr>
        <p:spPr bwMode="auto">
          <a:xfrm>
            <a:off x="736887" y="1751713"/>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MOIMS</a:t>
            </a:r>
          </a:p>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Archive Producer</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6" name="Rectangle 55"/>
          <p:cNvSpPr/>
          <p:nvPr/>
        </p:nvSpPr>
        <p:spPr bwMode="auto">
          <a:xfrm>
            <a:off x="686976" y="2687417"/>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PAIS</a:t>
            </a:r>
          </a:p>
        </p:txBody>
      </p:sp>
      <p:cxnSp>
        <p:nvCxnSpPr>
          <p:cNvPr id="57" name="Straight Connector 56"/>
          <p:cNvCxnSpPr>
            <a:stCxn id="55" idx="4"/>
            <a:endCxn id="56" idx="0"/>
          </p:cNvCxnSpPr>
          <p:nvPr/>
        </p:nvCxnSpPr>
        <p:spPr bwMode="auto">
          <a:xfrm>
            <a:off x="1479064" y="2405191"/>
            <a:ext cx="0" cy="28222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8" name="Rectangle 57"/>
          <p:cNvSpPr/>
          <p:nvPr/>
        </p:nvSpPr>
        <p:spPr bwMode="auto">
          <a:xfrm>
            <a:off x="685753" y="3265452"/>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smtClean="0">
                <a:solidFill>
                  <a:schemeClr val="tx1"/>
                </a:solidFill>
                <a:latin typeface="Arial" panose="020B0604020202020204" pitchFamily="34" charset="0"/>
                <a:cs typeface="Arial" panose="020B0604020202020204" pitchFamily="34" charset="0"/>
              </a:rPr>
              <a:t>Archive Binding</a:t>
            </a:r>
            <a:endPar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9" name="Rectangle 58"/>
          <p:cNvSpPr/>
          <p:nvPr/>
        </p:nvSpPr>
        <p:spPr bwMode="auto">
          <a:xfrm>
            <a:off x="686976" y="2975449"/>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AAL</a:t>
            </a:r>
          </a:p>
        </p:txBody>
      </p:sp>
      <p:cxnSp>
        <p:nvCxnSpPr>
          <p:cNvPr id="60" name="Straight Connector 59"/>
          <p:cNvCxnSpPr/>
          <p:nvPr/>
        </p:nvCxnSpPr>
        <p:spPr bwMode="auto">
          <a:xfrm>
            <a:off x="4390379" y="4126368"/>
            <a:ext cx="0" cy="31074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1" name="Straight Connector 60"/>
          <p:cNvCxnSpPr/>
          <p:nvPr/>
        </p:nvCxnSpPr>
        <p:spPr bwMode="auto">
          <a:xfrm>
            <a:off x="1466228" y="2568084"/>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62" name="Rectangle 61"/>
          <p:cNvSpPr/>
          <p:nvPr/>
        </p:nvSpPr>
        <p:spPr bwMode="auto">
          <a:xfrm>
            <a:off x="3598291" y="3838336"/>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algn="ctr"/>
            <a:r>
              <a:rPr lang="en-GB" sz="1100" b="0" i="1" dirty="0">
                <a:solidFill>
                  <a:schemeClr val="tx1"/>
                </a:solidFill>
                <a:latin typeface="Arial" panose="020B0604020202020204" pitchFamily="34" charset="0"/>
                <a:cs typeface="Arial" panose="020B0604020202020204" pitchFamily="34" charset="0"/>
              </a:rPr>
              <a:t>Archive </a:t>
            </a:r>
            <a:r>
              <a:rPr lang="en-GB" sz="1100" b="0" i="1" dirty="0" smtClean="0">
                <a:solidFill>
                  <a:schemeClr val="tx1"/>
                </a:solidFill>
                <a:latin typeface="Arial" panose="020B0604020202020204" pitchFamily="34" charset="0"/>
                <a:cs typeface="Arial" panose="020B0604020202020204" pitchFamily="34" charset="0"/>
              </a:rPr>
              <a:t>Interface</a:t>
            </a:r>
            <a:endParaRPr lang="en-GB" sz="1100" b="0" i="1" dirty="0">
              <a:solidFill>
                <a:schemeClr val="tx1"/>
              </a:solidFill>
              <a:latin typeface="Arial" panose="020B0604020202020204" pitchFamily="34" charset="0"/>
              <a:cs typeface="Arial" panose="020B0604020202020204" pitchFamily="34" charset="0"/>
            </a:endParaRPr>
          </a:p>
        </p:txBody>
      </p:sp>
      <p:cxnSp>
        <p:nvCxnSpPr>
          <p:cNvPr id="63" name="Straight Connector 62"/>
          <p:cNvCxnSpPr/>
          <p:nvPr/>
        </p:nvCxnSpPr>
        <p:spPr bwMode="auto">
          <a:xfrm>
            <a:off x="1479064" y="3564875"/>
            <a:ext cx="0" cy="26334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p:nvPr/>
        </p:nvCxnSpPr>
        <p:spPr bwMode="auto">
          <a:xfrm>
            <a:off x="1466228" y="370889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97" name="Rectangle 96"/>
          <p:cNvSpPr/>
          <p:nvPr/>
        </p:nvSpPr>
        <p:spPr bwMode="auto">
          <a:xfrm>
            <a:off x="681184" y="3838336"/>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algn="ctr"/>
            <a:r>
              <a:rPr lang="en-GB" sz="1100" b="0" i="1" dirty="0">
                <a:solidFill>
                  <a:schemeClr val="tx1"/>
                </a:solidFill>
                <a:latin typeface="Arial" panose="020B0604020202020204" pitchFamily="34" charset="0"/>
                <a:cs typeface="Arial" panose="020B0604020202020204" pitchFamily="34" charset="0"/>
              </a:rPr>
              <a:t>Archive </a:t>
            </a:r>
            <a:r>
              <a:rPr lang="en-GB" sz="1100" b="0" i="1" dirty="0" smtClean="0">
                <a:solidFill>
                  <a:schemeClr val="tx1"/>
                </a:solidFill>
                <a:latin typeface="Arial" panose="020B0604020202020204" pitchFamily="34" charset="0"/>
                <a:cs typeface="Arial" panose="020B0604020202020204" pitchFamily="34" charset="0"/>
              </a:rPr>
              <a:t>Interface</a:t>
            </a:r>
            <a:endParaRPr lang="en-GB" sz="1100" b="0" i="1" dirty="0">
              <a:solidFill>
                <a:schemeClr val="tx1"/>
              </a:solidFill>
              <a:latin typeface="Arial" panose="020B0604020202020204" pitchFamily="34" charset="0"/>
              <a:cs typeface="Arial" panose="020B0604020202020204" pitchFamily="34" charset="0"/>
            </a:endParaRPr>
          </a:p>
        </p:txBody>
      </p:sp>
      <p:cxnSp>
        <p:nvCxnSpPr>
          <p:cNvPr id="99" name="Straight Connector 98"/>
          <p:cNvCxnSpPr/>
          <p:nvPr/>
        </p:nvCxnSpPr>
        <p:spPr bwMode="auto">
          <a:xfrm>
            <a:off x="2271152" y="3971401"/>
            <a:ext cx="1368202"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2" name="Oval 8"/>
          <p:cNvSpPr>
            <a:spLocks noChangeArrowheads="1"/>
          </p:cNvSpPr>
          <p:nvPr/>
        </p:nvSpPr>
        <p:spPr bwMode="auto">
          <a:xfrm>
            <a:off x="6639358" y="1749742"/>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MOIMS</a:t>
            </a:r>
          </a:p>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Archive Consumer</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10" name="Rectangle 109"/>
          <p:cNvSpPr/>
          <p:nvPr/>
        </p:nvSpPr>
        <p:spPr bwMode="auto">
          <a:xfrm>
            <a:off x="6589447" y="26854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dirty="0">
                <a:solidFill>
                  <a:schemeClr val="tx1"/>
                </a:solidFill>
                <a:latin typeface="Arial" panose="020B0604020202020204" pitchFamily="34" charset="0"/>
                <a:cs typeface="Arial" panose="020B0604020202020204" pitchFamily="34" charset="0"/>
              </a:rPr>
              <a:t>C</a:t>
            </a:r>
            <a:r>
              <a:rPr kumimoji="0" lang="en-GB" sz="1100" b="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AIS</a:t>
            </a:r>
          </a:p>
        </p:txBody>
      </p:sp>
      <p:cxnSp>
        <p:nvCxnSpPr>
          <p:cNvPr id="111" name="Straight Connector 110"/>
          <p:cNvCxnSpPr>
            <a:stCxn id="102" idx="4"/>
            <a:endCxn id="110" idx="0"/>
          </p:cNvCxnSpPr>
          <p:nvPr/>
        </p:nvCxnSpPr>
        <p:spPr bwMode="auto">
          <a:xfrm>
            <a:off x="7381535" y="2403220"/>
            <a:ext cx="0" cy="28222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2" name="Rectangle 111"/>
          <p:cNvSpPr/>
          <p:nvPr/>
        </p:nvSpPr>
        <p:spPr bwMode="auto">
          <a:xfrm>
            <a:off x="6588224" y="3263481"/>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smtClean="0">
                <a:solidFill>
                  <a:schemeClr val="tx1"/>
                </a:solidFill>
                <a:latin typeface="Arial" panose="020B0604020202020204" pitchFamily="34" charset="0"/>
                <a:cs typeface="Arial" panose="020B0604020202020204" pitchFamily="34" charset="0"/>
              </a:rPr>
              <a:t>Archive Binding</a:t>
            </a:r>
            <a:endPar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13" name="Rectangle 112"/>
          <p:cNvSpPr/>
          <p:nvPr/>
        </p:nvSpPr>
        <p:spPr bwMode="auto">
          <a:xfrm>
            <a:off x="6589447" y="29734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AAL</a:t>
            </a:r>
          </a:p>
        </p:txBody>
      </p:sp>
      <p:cxnSp>
        <p:nvCxnSpPr>
          <p:cNvPr id="114" name="Straight Connector 113"/>
          <p:cNvCxnSpPr/>
          <p:nvPr/>
        </p:nvCxnSpPr>
        <p:spPr bwMode="auto">
          <a:xfrm>
            <a:off x="7368699" y="2566113"/>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cxnSp>
        <p:nvCxnSpPr>
          <p:cNvPr id="117" name="Straight Connector 116"/>
          <p:cNvCxnSpPr/>
          <p:nvPr/>
        </p:nvCxnSpPr>
        <p:spPr bwMode="auto">
          <a:xfrm>
            <a:off x="7381535" y="3562904"/>
            <a:ext cx="0" cy="26334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8" name="Straight Connector 117"/>
          <p:cNvCxnSpPr/>
          <p:nvPr/>
        </p:nvCxnSpPr>
        <p:spPr bwMode="auto">
          <a:xfrm>
            <a:off x="7368699" y="3706920"/>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119" name="Rectangle 118"/>
          <p:cNvSpPr/>
          <p:nvPr/>
        </p:nvSpPr>
        <p:spPr bwMode="auto">
          <a:xfrm>
            <a:off x="6583655" y="3836365"/>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algn="ctr"/>
            <a:r>
              <a:rPr lang="en-GB" sz="1100" b="0" i="1" dirty="0">
                <a:solidFill>
                  <a:schemeClr val="tx1"/>
                </a:solidFill>
                <a:latin typeface="Arial" panose="020B0604020202020204" pitchFamily="34" charset="0"/>
                <a:cs typeface="Arial" panose="020B0604020202020204" pitchFamily="34" charset="0"/>
              </a:rPr>
              <a:t>Archive </a:t>
            </a:r>
            <a:r>
              <a:rPr lang="en-GB" sz="1100" b="0" i="1" dirty="0" smtClean="0">
                <a:solidFill>
                  <a:schemeClr val="tx1"/>
                </a:solidFill>
                <a:latin typeface="Arial" panose="020B0604020202020204" pitchFamily="34" charset="0"/>
                <a:cs typeface="Arial" panose="020B0604020202020204" pitchFamily="34" charset="0"/>
              </a:rPr>
              <a:t>Interface</a:t>
            </a:r>
            <a:endParaRPr lang="en-GB" sz="1100" b="0" i="1" dirty="0">
              <a:solidFill>
                <a:schemeClr val="tx1"/>
              </a:solidFill>
              <a:latin typeface="Arial" panose="020B0604020202020204" pitchFamily="34" charset="0"/>
              <a:cs typeface="Arial" panose="020B0604020202020204" pitchFamily="34" charset="0"/>
            </a:endParaRPr>
          </a:p>
        </p:txBody>
      </p:sp>
      <p:cxnSp>
        <p:nvCxnSpPr>
          <p:cNvPr id="122" name="Straight Connector 121"/>
          <p:cNvCxnSpPr>
            <a:stCxn id="62" idx="3"/>
            <a:endCxn id="119" idx="1"/>
          </p:cNvCxnSpPr>
          <p:nvPr/>
        </p:nvCxnSpPr>
        <p:spPr bwMode="auto">
          <a:xfrm flipV="1">
            <a:off x="5182467" y="3980381"/>
            <a:ext cx="1401188" cy="1971"/>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23" name="Straight Connector 122"/>
          <p:cNvCxnSpPr/>
          <p:nvPr/>
        </p:nvCxnSpPr>
        <p:spPr bwMode="auto">
          <a:xfrm>
            <a:off x="2555776" y="4545124"/>
            <a:ext cx="900224"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24" name="Straight Connector 123"/>
          <p:cNvCxnSpPr/>
          <p:nvPr/>
        </p:nvCxnSpPr>
        <p:spPr bwMode="auto">
          <a:xfrm>
            <a:off x="5519787" y="4547745"/>
            <a:ext cx="900224"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 name="Slide Number Placeholder 4"/>
          <p:cNvSpPr>
            <a:spLocks noGrp="1"/>
          </p:cNvSpPr>
          <p:nvPr>
            <p:ph type="sldNum" sz="quarter" idx="10"/>
          </p:nvPr>
        </p:nvSpPr>
        <p:spPr/>
        <p:txBody>
          <a:bodyPr/>
          <a:lstStyle/>
          <a:p>
            <a:pPr>
              <a:defRPr/>
            </a:pPr>
            <a:fld id="{C246DBB5-1FC3-4A7F-A21A-11B4D61A50B2}" type="slidenum">
              <a:rPr lang="en-US" smtClean="0"/>
              <a:pPr>
                <a:defRPr/>
              </a:pPr>
              <a:t>19</a:t>
            </a:fld>
            <a:endParaRPr lang="en-US"/>
          </a:p>
        </p:txBody>
      </p:sp>
    </p:spTree>
    <p:extLst>
      <p:ext uri="{BB962C8B-B14F-4D97-AF65-F5344CB8AC3E}">
        <p14:creationId xmlns:p14="http://schemas.microsoft.com/office/powerpoint/2010/main" val="1897087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Analysis of DAI White Paper requested by CESG Chair</a:t>
            </a:r>
          </a:p>
          <a:p>
            <a:endParaRPr lang="en-US" dirty="0" smtClean="0"/>
          </a:p>
          <a:p>
            <a:pPr lvl="1"/>
            <a:r>
              <a:rPr lang="en-US" dirty="0"/>
              <a:t>Assumption is that </a:t>
            </a:r>
            <a:r>
              <a:rPr lang="en-US" dirty="0" smtClean="0"/>
              <a:t>this is an initial, very abstract, architecture concept and not yet focused on implementation details</a:t>
            </a:r>
            <a:endParaRPr lang="en-US" dirty="0"/>
          </a:p>
          <a:p>
            <a:pPr lvl="1"/>
            <a:endParaRPr lang="en-US" dirty="0" smtClean="0"/>
          </a:p>
          <a:p>
            <a:pPr lvl="1"/>
            <a:r>
              <a:rPr lang="en-US" dirty="0" smtClean="0"/>
              <a:t>Analyze the proposed architecture and work plan</a:t>
            </a:r>
          </a:p>
          <a:p>
            <a:pPr lvl="1"/>
            <a:endParaRPr lang="en-US" dirty="0" smtClean="0"/>
          </a:p>
          <a:p>
            <a:pPr lvl="1"/>
            <a:r>
              <a:rPr lang="en-US" dirty="0" smtClean="0"/>
              <a:t>Identify any issues and provide feedback</a:t>
            </a:r>
          </a:p>
          <a:p>
            <a:pPr lvl="1"/>
            <a:endParaRPr lang="en-US" dirty="0"/>
          </a:p>
          <a:p>
            <a:pPr lvl="1"/>
            <a:r>
              <a:rPr lang="en-US" dirty="0" smtClean="0"/>
              <a:t>Intent is to improve the White Paper and to assist the WG in refining their vision</a:t>
            </a:r>
          </a:p>
          <a:p>
            <a:pPr lvl="1"/>
            <a:endParaRPr lang="en-US" dirty="0"/>
          </a:p>
        </p:txBody>
      </p:sp>
      <p:sp>
        <p:nvSpPr>
          <p:cNvPr id="5" name="Slide Number Placeholder 4"/>
          <p:cNvSpPr>
            <a:spLocks noGrp="1"/>
          </p:cNvSpPr>
          <p:nvPr>
            <p:ph type="sldNum" sz="quarter" idx="10"/>
          </p:nvPr>
        </p:nvSpPr>
        <p:spPr/>
        <p:txBody>
          <a:bodyPr/>
          <a:lstStyle/>
          <a:p>
            <a:pPr>
              <a:defRPr/>
            </a:pPr>
            <a:fld id="{C6DE6701-7125-43E0-8268-7390181182C0}" type="slidenum">
              <a:rPr lang="en-US" smtClean="0"/>
              <a:pPr>
                <a:defRPr/>
              </a:pPr>
              <a:t>2</a:t>
            </a:fld>
            <a:endParaRPr lang="en-US"/>
          </a:p>
        </p:txBody>
      </p:sp>
    </p:spTree>
    <p:extLst>
      <p:ext uri="{BB962C8B-B14F-4D97-AF65-F5344CB8AC3E}">
        <p14:creationId xmlns:p14="http://schemas.microsoft.com/office/powerpoint/2010/main" val="1519961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utoShape 1"/>
          <p:cNvSpPr>
            <a:spLocks noChangeArrowheads="1"/>
          </p:cNvSpPr>
          <p:nvPr/>
        </p:nvSpPr>
        <p:spPr bwMode="auto">
          <a:xfrm>
            <a:off x="3456000" y="969919"/>
            <a:ext cx="2220441" cy="4276220"/>
          </a:xfrm>
          <a:prstGeom prst="cube">
            <a:avLst>
              <a:gd name="adj" fmla="val 15731"/>
            </a:avLst>
          </a:prstGeom>
          <a:solidFill>
            <a:srgbClr val="CCFF66"/>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kern="0" dirty="0" smtClean="0">
                <a:solidFill>
                  <a:srgbClr val="000000"/>
                </a:solidFill>
                <a:latin typeface="Arial"/>
                <a:ea typeface="ＭＳ Ｐゴシック" pitchFamily="34" charset="-128"/>
                <a:cs typeface="Arial" pitchFamily="34" charset="0"/>
              </a:rPr>
              <a:t>Data Archive</a:t>
            </a:r>
            <a:endParaRPr kumimoji="1" lang="en-US" sz="1400" i="0" u="none" strike="noStrike" kern="0" cap="none" spc="0" normalizeH="0" baseline="0" noProof="0" dirty="0" smtClean="0">
              <a:ln>
                <a:noFill/>
              </a:ln>
              <a:solidFill>
                <a:srgbClr val="000000"/>
              </a:solidFill>
              <a:effectLst/>
              <a:uLnTx/>
              <a:uFillTx/>
              <a:latin typeface="Arial"/>
              <a:ea typeface="ＭＳ Ｐゴシック" pitchFamily="34" charset="-128"/>
              <a:cs typeface="Arial" pitchFamily="34" charset="0"/>
            </a:endParaRPr>
          </a:p>
        </p:txBody>
      </p:sp>
      <p:sp>
        <p:nvSpPr>
          <p:cNvPr id="25" name="AutoShape 1"/>
          <p:cNvSpPr>
            <a:spLocks noChangeArrowheads="1"/>
          </p:cNvSpPr>
          <p:nvPr/>
        </p:nvSpPr>
        <p:spPr bwMode="auto">
          <a:xfrm>
            <a:off x="503548" y="944724"/>
            <a:ext cx="2220441" cy="4276220"/>
          </a:xfrm>
          <a:prstGeom prst="cube">
            <a:avLst>
              <a:gd name="adj" fmla="val 15731"/>
            </a:avLst>
          </a:prstGeom>
          <a:solidFill>
            <a:srgbClr val="CCFF66"/>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smtClean="0">
                <a:ln>
                  <a:noFill/>
                </a:ln>
                <a:solidFill>
                  <a:srgbClr val="000000"/>
                </a:solidFill>
                <a:effectLst/>
                <a:uLnTx/>
                <a:uFillTx/>
                <a:latin typeface="Arial"/>
                <a:ea typeface="ＭＳ Ｐゴシック" pitchFamily="34" charset="-128"/>
                <a:cs typeface="Arial" pitchFamily="34" charset="0"/>
              </a:rPr>
              <a:t>Producer Node</a:t>
            </a:r>
          </a:p>
        </p:txBody>
      </p:sp>
      <p:sp>
        <p:nvSpPr>
          <p:cNvPr id="2" name="Title 1"/>
          <p:cNvSpPr>
            <a:spLocks noGrp="1"/>
          </p:cNvSpPr>
          <p:nvPr>
            <p:ph type="title"/>
          </p:nvPr>
        </p:nvSpPr>
        <p:spPr/>
        <p:txBody>
          <a:bodyPr/>
          <a:lstStyle/>
          <a:p>
            <a:r>
              <a:rPr lang="en-GB" dirty="0" smtClean="0"/>
              <a:t>Data Archive Deployment (Option 2)</a:t>
            </a:r>
            <a:endParaRPr lang="en-GB" sz="2000" dirty="0"/>
          </a:p>
        </p:txBody>
      </p:sp>
      <p:sp>
        <p:nvSpPr>
          <p:cNvPr id="4" name="Date Placeholder 3"/>
          <p:cNvSpPr>
            <a:spLocks noGrp="1"/>
          </p:cNvSpPr>
          <p:nvPr>
            <p:ph type="dt" sz="half" idx="4294967295"/>
          </p:nvPr>
        </p:nvSpPr>
        <p:spPr>
          <a:xfrm>
            <a:off x="7668345" y="6487319"/>
            <a:ext cx="1008111" cy="292100"/>
          </a:xfrm>
          <a:prstGeom prst="rect">
            <a:avLst/>
          </a:prstGeom>
        </p:spPr>
        <p:txBody>
          <a:bodyPr/>
          <a:lstStyle/>
          <a:p>
            <a:fld id="{12A30E4E-5568-8B49-91C4-918DAD07AD47}" type="datetime1">
              <a:rPr lang="en-US" smtClean="0"/>
              <a:t>4/21/17</a:t>
            </a:fld>
            <a:endParaRPr lang="en-GB" dirty="0"/>
          </a:p>
        </p:txBody>
      </p:sp>
      <p:sp>
        <p:nvSpPr>
          <p:cNvPr id="19" name="AutoShape 1"/>
          <p:cNvSpPr>
            <a:spLocks noChangeArrowheads="1"/>
          </p:cNvSpPr>
          <p:nvPr/>
        </p:nvSpPr>
        <p:spPr bwMode="auto">
          <a:xfrm>
            <a:off x="6420011" y="952652"/>
            <a:ext cx="2220441" cy="4268292"/>
          </a:xfrm>
          <a:prstGeom prst="cube">
            <a:avLst>
              <a:gd name="adj" fmla="val 15731"/>
            </a:avLst>
          </a:prstGeom>
          <a:solidFill>
            <a:srgbClr val="CCFF66"/>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smtClean="0">
                <a:ln>
                  <a:noFill/>
                </a:ln>
                <a:solidFill>
                  <a:srgbClr val="000000"/>
                </a:solidFill>
                <a:effectLst/>
                <a:uLnTx/>
                <a:uFillTx/>
                <a:latin typeface="Arial"/>
                <a:ea typeface="ＭＳ Ｐゴシック" pitchFamily="34" charset="-128"/>
                <a:cs typeface="Arial" pitchFamily="34" charset="0"/>
              </a:rPr>
              <a:t>Consumer Node</a:t>
            </a:r>
          </a:p>
        </p:txBody>
      </p:sp>
      <p:sp>
        <p:nvSpPr>
          <p:cNvPr id="121" name="Content Placeholder 64"/>
          <p:cNvSpPr txBox="1">
            <a:spLocks/>
          </p:cNvSpPr>
          <p:nvPr/>
        </p:nvSpPr>
        <p:spPr>
          <a:xfrm>
            <a:off x="179388" y="5337212"/>
            <a:ext cx="8856662" cy="1008112"/>
          </a:xfrm>
          <a:prstGeom prst="rect">
            <a:avLst/>
          </a:prstGeom>
        </p:spPr>
        <p:txBody>
          <a:bodyPr/>
          <a:lstStyle>
            <a:lvl1pPr marL="361950" indent="-361950" algn="l" rtl="0" eaLnBrk="1" fontAlgn="base" hangingPunct="1">
              <a:spcBef>
                <a:spcPct val="20000"/>
              </a:spcBef>
              <a:spcAft>
                <a:spcPct val="0"/>
              </a:spcAft>
              <a:buClr>
                <a:srgbClr val="006699"/>
              </a:buClr>
              <a:buFont typeface="Gill Sans MT" pitchFamily="34" charset="0"/>
              <a:buChar char="•"/>
              <a:defRPr sz="2000" b="1">
                <a:solidFill>
                  <a:srgbClr val="136798"/>
                </a:solidFill>
                <a:latin typeface="Arial" panose="020B0604020202020204" pitchFamily="34" charset="0"/>
                <a:ea typeface="+mn-ea"/>
                <a:cs typeface="Arial" panose="020B0604020202020204" pitchFamily="34" charset="0"/>
              </a:defRPr>
            </a:lvl1pPr>
            <a:lvl2pPr marL="898525" indent="-357188" algn="l" rtl="0" eaLnBrk="1" fontAlgn="base" hangingPunct="1">
              <a:spcBef>
                <a:spcPct val="20000"/>
              </a:spcBef>
              <a:spcAft>
                <a:spcPct val="0"/>
              </a:spcAft>
              <a:buClr>
                <a:srgbClr val="006699"/>
              </a:buClr>
              <a:buFont typeface="Arial" charset="0"/>
              <a:buChar char="»"/>
              <a:defRPr sz="1800" b="1">
                <a:solidFill>
                  <a:srgbClr val="136798"/>
                </a:solidFill>
                <a:latin typeface="Arial" panose="020B0604020202020204" pitchFamily="34" charset="0"/>
                <a:cs typeface="Arial" panose="020B0604020202020204" pitchFamily="34" charset="0"/>
              </a:defRPr>
            </a:lvl2pPr>
            <a:lvl3pPr marL="1427163" indent="-349250" algn="l" rtl="0" eaLnBrk="1" fontAlgn="base" hangingPunct="1">
              <a:spcBef>
                <a:spcPct val="20000"/>
              </a:spcBef>
              <a:spcAft>
                <a:spcPct val="0"/>
              </a:spcAft>
              <a:buClr>
                <a:srgbClr val="006699"/>
              </a:buClr>
              <a:buFont typeface="Arial" charset="0"/>
              <a:buChar char="›"/>
              <a:defRPr sz="1600" b="1">
                <a:solidFill>
                  <a:srgbClr val="136798"/>
                </a:solidFill>
                <a:latin typeface="Arial" panose="020B0604020202020204" pitchFamily="34" charset="0"/>
                <a:cs typeface="Arial" panose="020B0604020202020204" pitchFamily="34" charset="0"/>
              </a:defRPr>
            </a:lvl3pPr>
            <a:lvl4pPr marL="1971675" indent="-365125" algn="l" rtl="0" eaLnBrk="1" fontAlgn="base" hangingPunct="1">
              <a:spcBef>
                <a:spcPct val="20000"/>
              </a:spcBef>
              <a:spcAft>
                <a:spcPct val="0"/>
              </a:spcAft>
              <a:buClr>
                <a:srgbClr val="006699"/>
              </a:buClr>
              <a:buFont typeface="Arial" charset="0"/>
              <a:buChar char="›"/>
              <a:defRPr sz="1400" b="1">
                <a:solidFill>
                  <a:srgbClr val="136798"/>
                </a:solidFill>
                <a:latin typeface="Arial" panose="020B0604020202020204" pitchFamily="34" charset="0"/>
                <a:cs typeface="Arial" panose="020B0604020202020204" pitchFamily="34" charset="0"/>
              </a:defRPr>
            </a:lvl4pPr>
            <a:lvl5pPr marL="2513013" indent="-361950" algn="l" rtl="0" eaLnBrk="1" fontAlgn="base" hangingPunct="1">
              <a:spcBef>
                <a:spcPct val="20000"/>
              </a:spcBef>
              <a:spcAft>
                <a:spcPct val="0"/>
              </a:spcAft>
              <a:buFont typeface="Arial" charset="0"/>
              <a:buChar char="›"/>
              <a:defRPr sz="1200" b="1">
                <a:solidFill>
                  <a:srgbClr val="136798"/>
                </a:solidFill>
                <a:latin typeface="Arial" panose="020B0604020202020204" pitchFamily="34" charset="0"/>
                <a:cs typeface="Arial" panose="020B0604020202020204" pitchFamily="34" charset="0"/>
              </a:defRPr>
            </a:lvl5pPr>
            <a:lvl6pPr marL="2970213" indent="-361950" algn="l" rtl="0" eaLnBrk="1" fontAlgn="base" hangingPunct="1">
              <a:spcBef>
                <a:spcPct val="20000"/>
              </a:spcBef>
              <a:spcAft>
                <a:spcPct val="0"/>
              </a:spcAft>
              <a:buFont typeface="Arial" charset="0"/>
              <a:buChar char="›"/>
              <a:defRPr sz="1400" b="1">
                <a:solidFill>
                  <a:srgbClr val="136798"/>
                </a:solidFill>
                <a:latin typeface="+mn-lt"/>
              </a:defRPr>
            </a:lvl6pPr>
            <a:lvl7pPr marL="3427413" indent="-361950" algn="l" rtl="0" eaLnBrk="1" fontAlgn="base" hangingPunct="1">
              <a:spcBef>
                <a:spcPct val="20000"/>
              </a:spcBef>
              <a:spcAft>
                <a:spcPct val="0"/>
              </a:spcAft>
              <a:buFont typeface="Arial" charset="0"/>
              <a:buChar char="›"/>
              <a:defRPr sz="1400" b="1">
                <a:solidFill>
                  <a:srgbClr val="136798"/>
                </a:solidFill>
                <a:latin typeface="+mn-lt"/>
              </a:defRPr>
            </a:lvl7pPr>
            <a:lvl8pPr marL="3884613" indent="-361950" algn="l" rtl="0" eaLnBrk="1" fontAlgn="base" hangingPunct="1">
              <a:spcBef>
                <a:spcPct val="20000"/>
              </a:spcBef>
              <a:spcAft>
                <a:spcPct val="0"/>
              </a:spcAft>
              <a:buFont typeface="Arial" charset="0"/>
              <a:buChar char="›"/>
              <a:defRPr sz="1400" b="1">
                <a:solidFill>
                  <a:srgbClr val="136798"/>
                </a:solidFill>
                <a:latin typeface="+mn-lt"/>
              </a:defRPr>
            </a:lvl8pPr>
            <a:lvl9pPr marL="4341813" indent="-361950" algn="l" rtl="0" eaLnBrk="1" fontAlgn="base" hangingPunct="1">
              <a:spcBef>
                <a:spcPct val="20000"/>
              </a:spcBef>
              <a:spcAft>
                <a:spcPct val="0"/>
              </a:spcAft>
              <a:buFont typeface="Arial" charset="0"/>
              <a:buChar char="›"/>
              <a:defRPr sz="1400" b="1">
                <a:solidFill>
                  <a:srgbClr val="136798"/>
                </a:solidFill>
                <a:latin typeface="+mn-lt"/>
              </a:defRPr>
            </a:lvl9pPr>
          </a:lstStyle>
          <a:p>
            <a:r>
              <a:rPr lang="en-GB" sz="1400" kern="0" dirty="0" smtClean="0"/>
              <a:t>Archive Producer, Data Archive and Archive Consumer may be distributed over separate nodes</a:t>
            </a:r>
          </a:p>
          <a:p>
            <a:r>
              <a:rPr lang="en-GB" sz="1400" kern="0" dirty="0" smtClean="0"/>
              <a:t>Binding is to existing legacy or proprietary Archive Interface, </a:t>
            </a:r>
            <a:r>
              <a:rPr lang="en-GB" sz="1400" kern="0" dirty="0" smtClean="0">
                <a:solidFill>
                  <a:srgbClr val="FF0000"/>
                </a:solidFill>
              </a:rPr>
              <a:t>at the Data Archive Nodes</a:t>
            </a:r>
          </a:p>
          <a:p>
            <a:r>
              <a:rPr lang="en-GB" sz="1400" kern="0" dirty="0" smtClean="0"/>
              <a:t>Distributed Communications are managed within the Archive Abstraction Layer using a standardised communications protocol (technology and protocol stack TBD).</a:t>
            </a:r>
          </a:p>
        </p:txBody>
      </p:sp>
      <p:sp>
        <p:nvSpPr>
          <p:cNvPr id="54" name="Can 53"/>
          <p:cNvSpPr/>
          <p:nvPr/>
        </p:nvSpPr>
        <p:spPr bwMode="auto">
          <a:xfrm>
            <a:off x="3592022" y="4329100"/>
            <a:ext cx="1591668" cy="792088"/>
          </a:xfrm>
          <a:prstGeom prst="can">
            <a:avLst/>
          </a:prstGeom>
          <a:solidFill>
            <a:srgbClr val="FFCC99"/>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ARCHIVE</a:t>
            </a:r>
          </a:p>
          <a:p>
            <a:pPr marL="0" marR="0" indent="0" algn="ctr" defTabSz="914400" rtl="0" eaLnBrk="1" fontAlgn="base" latinLnBrk="0" hangingPunct="1">
              <a:lnSpc>
                <a:spcPct val="100000"/>
              </a:lnSpc>
              <a:spcBef>
                <a:spcPct val="0"/>
              </a:spcBef>
              <a:spcAft>
                <a:spcPct val="0"/>
              </a:spcAft>
              <a:buClrTx/>
              <a:buSzTx/>
              <a:buFontTx/>
              <a:buNone/>
              <a:tabLst/>
            </a:pPr>
            <a:r>
              <a:rPr lang="en-GB" sz="1000" b="0" i="1" dirty="0" smtClean="0">
                <a:solidFill>
                  <a:schemeClr val="tx1"/>
                </a:solidFill>
                <a:latin typeface="Arial" panose="020B0604020202020204" pitchFamily="34" charset="0"/>
                <a:cs typeface="Arial" panose="020B0604020202020204" pitchFamily="34" charset="0"/>
              </a:rPr>
              <a:t>[Science, Enterprise, Operations or Document]</a:t>
            </a:r>
            <a:endParaRPr kumimoji="0" lang="en-GB" sz="10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5" name="Oval 8"/>
          <p:cNvSpPr>
            <a:spLocks noChangeArrowheads="1"/>
          </p:cNvSpPr>
          <p:nvPr/>
        </p:nvSpPr>
        <p:spPr bwMode="auto">
          <a:xfrm>
            <a:off x="736887" y="1751713"/>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MOIMS</a:t>
            </a:r>
          </a:p>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Archive Producer</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6" name="Rectangle 55"/>
          <p:cNvSpPr/>
          <p:nvPr/>
        </p:nvSpPr>
        <p:spPr bwMode="auto">
          <a:xfrm>
            <a:off x="686976" y="2687417"/>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PAIS</a:t>
            </a:r>
          </a:p>
        </p:txBody>
      </p:sp>
      <p:cxnSp>
        <p:nvCxnSpPr>
          <p:cNvPr id="57" name="Straight Connector 56"/>
          <p:cNvCxnSpPr>
            <a:stCxn id="55" idx="4"/>
            <a:endCxn id="56" idx="0"/>
          </p:cNvCxnSpPr>
          <p:nvPr/>
        </p:nvCxnSpPr>
        <p:spPr bwMode="auto">
          <a:xfrm>
            <a:off x="1479064" y="2405191"/>
            <a:ext cx="0" cy="28222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9" name="Rectangle 58"/>
          <p:cNvSpPr/>
          <p:nvPr/>
        </p:nvSpPr>
        <p:spPr bwMode="auto">
          <a:xfrm>
            <a:off x="686976" y="2975449"/>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AAL</a:t>
            </a:r>
          </a:p>
        </p:txBody>
      </p:sp>
      <p:cxnSp>
        <p:nvCxnSpPr>
          <p:cNvPr id="60" name="Straight Connector 59"/>
          <p:cNvCxnSpPr/>
          <p:nvPr/>
        </p:nvCxnSpPr>
        <p:spPr bwMode="auto">
          <a:xfrm>
            <a:off x="4390379" y="4126368"/>
            <a:ext cx="0" cy="31074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1" name="Straight Connector 60"/>
          <p:cNvCxnSpPr/>
          <p:nvPr/>
        </p:nvCxnSpPr>
        <p:spPr bwMode="auto">
          <a:xfrm>
            <a:off x="1466228" y="2568084"/>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62" name="Rectangle 61"/>
          <p:cNvSpPr/>
          <p:nvPr/>
        </p:nvSpPr>
        <p:spPr bwMode="auto">
          <a:xfrm>
            <a:off x="3598291" y="3838336"/>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algn="ctr"/>
            <a:r>
              <a:rPr lang="en-GB" sz="1100" b="0" i="1" dirty="0">
                <a:solidFill>
                  <a:schemeClr val="tx1"/>
                </a:solidFill>
                <a:latin typeface="Arial" panose="020B0604020202020204" pitchFamily="34" charset="0"/>
                <a:cs typeface="Arial" panose="020B0604020202020204" pitchFamily="34" charset="0"/>
              </a:rPr>
              <a:t>Archive </a:t>
            </a:r>
            <a:r>
              <a:rPr lang="en-GB" sz="1100" b="0" i="1" dirty="0" smtClean="0">
                <a:solidFill>
                  <a:schemeClr val="tx1"/>
                </a:solidFill>
                <a:latin typeface="Arial" panose="020B0604020202020204" pitchFamily="34" charset="0"/>
                <a:cs typeface="Arial" panose="020B0604020202020204" pitchFamily="34" charset="0"/>
              </a:rPr>
              <a:t>Interface</a:t>
            </a:r>
            <a:endParaRPr lang="en-GB" sz="1100" b="0" i="1" dirty="0">
              <a:solidFill>
                <a:schemeClr val="tx1"/>
              </a:solidFill>
              <a:latin typeface="Arial" panose="020B0604020202020204" pitchFamily="34" charset="0"/>
              <a:cs typeface="Arial" panose="020B0604020202020204" pitchFamily="34" charset="0"/>
            </a:endParaRPr>
          </a:p>
        </p:txBody>
      </p:sp>
      <p:cxnSp>
        <p:nvCxnSpPr>
          <p:cNvPr id="63" name="Straight Connector 62"/>
          <p:cNvCxnSpPr/>
          <p:nvPr/>
        </p:nvCxnSpPr>
        <p:spPr bwMode="auto">
          <a:xfrm>
            <a:off x="4391602" y="3564875"/>
            <a:ext cx="0" cy="26334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p:nvPr/>
        </p:nvCxnSpPr>
        <p:spPr bwMode="auto">
          <a:xfrm>
            <a:off x="4378766" y="370889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102" name="Oval 8"/>
          <p:cNvSpPr>
            <a:spLocks noChangeArrowheads="1"/>
          </p:cNvSpPr>
          <p:nvPr/>
        </p:nvSpPr>
        <p:spPr bwMode="auto">
          <a:xfrm>
            <a:off x="6639358" y="1749742"/>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MOIMS</a:t>
            </a:r>
          </a:p>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Archive Consumer</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10" name="Rectangle 109"/>
          <p:cNvSpPr/>
          <p:nvPr/>
        </p:nvSpPr>
        <p:spPr bwMode="auto">
          <a:xfrm>
            <a:off x="6589447" y="26854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dirty="0">
                <a:solidFill>
                  <a:schemeClr val="tx1"/>
                </a:solidFill>
                <a:latin typeface="Arial" panose="020B0604020202020204" pitchFamily="34" charset="0"/>
                <a:cs typeface="Arial" panose="020B0604020202020204" pitchFamily="34" charset="0"/>
              </a:rPr>
              <a:t>C</a:t>
            </a:r>
            <a:r>
              <a:rPr kumimoji="0" lang="en-GB" sz="1100" b="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AIS</a:t>
            </a:r>
          </a:p>
        </p:txBody>
      </p:sp>
      <p:cxnSp>
        <p:nvCxnSpPr>
          <p:cNvPr id="111" name="Straight Connector 110"/>
          <p:cNvCxnSpPr>
            <a:stCxn id="102" idx="4"/>
            <a:endCxn id="110" idx="0"/>
          </p:cNvCxnSpPr>
          <p:nvPr/>
        </p:nvCxnSpPr>
        <p:spPr bwMode="auto">
          <a:xfrm>
            <a:off x="7381535" y="2403220"/>
            <a:ext cx="0" cy="28222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3" name="Rectangle 112"/>
          <p:cNvSpPr/>
          <p:nvPr/>
        </p:nvSpPr>
        <p:spPr bwMode="auto">
          <a:xfrm>
            <a:off x="6589447" y="29734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AAL</a:t>
            </a:r>
          </a:p>
        </p:txBody>
      </p:sp>
      <p:cxnSp>
        <p:nvCxnSpPr>
          <p:cNvPr id="114" name="Straight Connector 113"/>
          <p:cNvCxnSpPr/>
          <p:nvPr/>
        </p:nvCxnSpPr>
        <p:spPr bwMode="auto">
          <a:xfrm>
            <a:off x="7368699" y="2566113"/>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cxnSp>
        <p:nvCxnSpPr>
          <p:cNvPr id="122" name="Straight Connector 121"/>
          <p:cNvCxnSpPr>
            <a:stCxn id="35" idx="3"/>
          </p:cNvCxnSpPr>
          <p:nvPr/>
        </p:nvCxnSpPr>
        <p:spPr bwMode="auto">
          <a:xfrm flipV="1">
            <a:off x="5183936" y="3115524"/>
            <a:ext cx="1399719" cy="5912"/>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23" name="Straight Connector 122"/>
          <p:cNvCxnSpPr/>
          <p:nvPr/>
        </p:nvCxnSpPr>
        <p:spPr bwMode="auto">
          <a:xfrm>
            <a:off x="2555776" y="4545124"/>
            <a:ext cx="900224"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24" name="Straight Connector 123"/>
          <p:cNvCxnSpPr/>
          <p:nvPr/>
        </p:nvCxnSpPr>
        <p:spPr bwMode="auto">
          <a:xfrm>
            <a:off x="5519787" y="4547745"/>
            <a:ext cx="900224"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 name="Rectangle 33"/>
          <p:cNvSpPr/>
          <p:nvPr/>
        </p:nvSpPr>
        <p:spPr bwMode="auto">
          <a:xfrm>
            <a:off x="3598291" y="3261510"/>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smtClean="0">
                <a:solidFill>
                  <a:schemeClr val="tx1"/>
                </a:solidFill>
                <a:latin typeface="Arial" panose="020B0604020202020204" pitchFamily="34" charset="0"/>
                <a:cs typeface="Arial" panose="020B0604020202020204" pitchFamily="34" charset="0"/>
              </a:rPr>
              <a:t>Archive Binding</a:t>
            </a:r>
            <a:endPar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3599760" y="2977420"/>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AAL</a:t>
            </a:r>
          </a:p>
        </p:txBody>
      </p:sp>
      <p:cxnSp>
        <p:nvCxnSpPr>
          <p:cNvPr id="36" name="Straight Connector 35"/>
          <p:cNvCxnSpPr>
            <a:endCxn id="35" idx="1"/>
          </p:cNvCxnSpPr>
          <p:nvPr/>
        </p:nvCxnSpPr>
        <p:spPr bwMode="auto">
          <a:xfrm flipV="1">
            <a:off x="2271152" y="3121436"/>
            <a:ext cx="1328608" cy="1972"/>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 name="Slide Number Placeholder 4"/>
          <p:cNvSpPr>
            <a:spLocks noGrp="1"/>
          </p:cNvSpPr>
          <p:nvPr>
            <p:ph type="sldNum" sz="quarter" idx="10"/>
          </p:nvPr>
        </p:nvSpPr>
        <p:spPr/>
        <p:txBody>
          <a:bodyPr/>
          <a:lstStyle/>
          <a:p>
            <a:pPr>
              <a:defRPr/>
            </a:pPr>
            <a:fld id="{C246DBB5-1FC3-4A7F-A21A-11B4D61A50B2}" type="slidenum">
              <a:rPr lang="en-US" smtClean="0"/>
              <a:pPr>
                <a:defRPr/>
              </a:pPr>
              <a:t>20</a:t>
            </a:fld>
            <a:endParaRPr lang="en-US"/>
          </a:p>
        </p:txBody>
      </p:sp>
    </p:spTree>
    <p:extLst>
      <p:ext uri="{BB962C8B-B14F-4D97-AF65-F5344CB8AC3E}">
        <p14:creationId xmlns:p14="http://schemas.microsoft.com/office/powerpoint/2010/main" val="655350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Relevant CCSDS Standards</a:t>
            </a:r>
            <a:endParaRPr lang="en-US" dirty="0"/>
          </a:p>
        </p:txBody>
      </p:sp>
      <p:sp>
        <p:nvSpPr>
          <p:cNvPr id="4" name="Content Placeholder 3"/>
          <p:cNvSpPr>
            <a:spLocks noGrp="1"/>
          </p:cNvSpPr>
          <p:nvPr>
            <p:ph idx="1"/>
          </p:nvPr>
        </p:nvSpPr>
        <p:spPr>
          <a:xfrm>
            <a:off x="457200" y="990600"/>
            <a:ext cx="8229600" cy="5483225"/>
          </a:xfrm>
        </p:spPr>
        <p:txBody>
          <a:bodyPr/>
          <a:lstStyle/>
          <a:p>
            <a:r>
              <a:rPr lang="en-US" sz="2000" dirty="0" smtClean="0"/>
              <a:t>MO </a:t>
            </a:r>
            <a:r>
              <a:rPr lang="en-US" sz="2000" dirty="0"/>
              <a:t>COM Archive Service:  </a:t>
            </a:r>
            <a:r>
              <a:rPr lang="en-US" sz="2000" dirty="0" smtClean="0"/>
              <a:t>This </a:t>
            </a:r>
            <a:r>
              <a:rPr lang="en-US" sz="2000" dirty="0"/>
              <a:t>may be applicable in the context of Mission Operations History (Operations Archives</a:t>
            </a:r>
            <a:r>
              <a:rPr lang="en-US" sz="2000" dirty="0" smtClean="0"/>
              <a:t>).  If </a:t>
            </a:r>
            <a:r>
              <a:rPr lang="en-US" sz="2000" dirty="0"/>
              <a:t>a long-term Data Archive including Preservation Data is to include “Mission </a:t>
            </a:r>
            <a:r>
              <a:rPr lang="en-US" sz="2000" dirty="0" smtClean="0"/>
              <a:t>Housekeeping (HK)” </a:t>
            </a:r>
            <a:r>
              <a:rPr lang="en-US" sz="2000" dirty="0"/>
              <a:t>d</a:t>
            </a:r>
            <a:r>
              <a:rPr lang="en-US" sz="2000" dirty="0" smtClean="0"/>
              <a:t>ata </a:t>
            </a:r>
            <a:r>
              <a:rPr lang="en-US" sz="2000" dirty="0"/>
              <a:t>this should be </a:t>
            </a:r>
            <a:r>
              <a:rPr lang="en-US" sz="2000" dirty="0" smtClean="0"/>
              <a:t>considered.</a:t>
            </a:r>
            <a:endParaRPr lang="en-US" sz="2000" dirty="0" smtClean="0"/>
          </a:p>
          <a:p>
            <a:pPr lvl="1"/>
            <a:r>
              <a:rPr lang="en-US" sz="1800" dirty="0" smtClean="0"/>
              <a:t>Uses MO Common Object Model</a:t>
            </a:r>
          </a:p>
          <a:p>
            <a:pPr lvl="1"/>
            <a:r>
              <a:rPr lang="en-US" sz="1800" dirty="0" smtClean="0"/>
              <a:t>Defines simple archive service interface suitable for HK data</a:t>
            </a:r>
            <a:endParaRPr lang="en-US" sz="1800" dirty="0"/>
          </a:p>
          <a:p>
            <a:endParaRPr lang="en-US" sz="2000" dirty="0" smtClean="0"/>
          </a:p>
          <a:p>
            <a:r>
              <a:rPr lang="en-US" sz="2000" dirty="0" smtClean="0"/>
              <a:t>Reference Architecture for Space Information Management (RASIM):</a:t>
            </a:r>
            <a:r>
              <a:rPr lang="en-US" sz="2000" dirty="0"/>
              <a:t>  </a:t>
            </a:r>
            <a:r>
              <a:rPr lang="en-US" sz="2000" dirty="0" smtClean="0"/>
              <a:t>Developed jointly by the SEA IA WG and the MOIMS IPR WG.</a:t>
            </a:r>
          </a:p>
          <a:p>
            <a:pPr lvl="1"/>
            <a:r>
              <a:rPr lang="en-US" sz="1800" dirty="0" smtClean="0"/>
              <a:t>Defines relevant functional objects for archives: query service object, registry service object, repository service object, product service object, archive service object</a:t>
            </a:r>
          </a:p>
          <a:p>
            <a:pPr lvl="1"/>
            <a:r>
              <a:rPr lang="en-US" sz="1800" dirty="0" smtClean="0"/>
              <a:t>Defines information and data objects</a:t>
            </a:r>
          </a:p>
          <a:p>
            <a:pPr lvl="1"/>
            <a:r>
              <a:rPr lang="en-US" sz="1800" dirty="0" smtClean="0"/>
              <a:t>Defines patterns of use for these </a:t>
            </a:r>
            <a:r>
              <a:rPr lang="en-US" sz="1800" dirty="0" smtClean="0"/>
              <a:t>objects and their interconnections</a:t>
            </a:r>
            <a:endParaRPr lang="en-US" sz="1800" dirty="0" smtClean="0"/>
          </a:p>
          <a:p>
            <a:pPr lvl="1"/>
            <a:r>
              <a:rPr lang="en-US" sz="1800" dirty="0" smtClean="0"/>
              <a:t>Services may be distributed and connected as needed</a:t>
            </a:r>
            <a:endParaRPr lang="en-US" sz="1800" dirty="0"/>
          </a:p>
          <a:p>
            <a:endParaRPr lang="en-US" sz="2000" dirty="0"/>
          </a:p>
        </p:txBody>
      </p:sp>
      <p:sp>
        <p:nvSpPr>
          <p:cNvPr id="5" name="Slide Number Placeholder 4"/>
          <p:cNvSpPr>
            <a:spLocks noGrp="1"/>
          </p:cNvSpPr>
          <p:nvPr>
            <p:ph type="sldNum" sz="quarter" idx="10"/>
          </p:nvPr>
        </p:nvSpPr>
        <p:spPr/>
        <p:txBody>
          <a:bodyPr/>
          <a:lstStyle/>
          <a:p>
            <a:pPr>
              <a:defRPr/>
            </a:pPr>
            <a:fld id="{C6DE6701-7125-43E0-8268-7390181182C0}" type="slidenum">
              <a:rPr lang="en-US" smtClean="0"/>
              <a:pPr>
                <a:defRPr/>
              </a:pPr>
              <a:t>21</a:t>
            </a:fld>
            <a:endParaRPr lang="en-US"/>
          </a:p>
        </p:txBody>
      </p:sp>
    </p:spTree>
    <p:extLst>
      <p:ext uri="{BB962C8B-B14F-4D97-AF65-F5344CB8AC3E}">
        <p14:creationId xmlns:p14="http://schemas.microsoft.com/office/powerpoint/2010/main" val="1370617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RASIM Functions in Context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5948" y="991441"/>
            <a:ext cx="6129418" cy="5866559"/>
          </a:xfrm>
        </p:spPr>
      </p:pic>
      <p:sp>
        <p:nvSpPr>
          <p:cNvPr id="6" name="Slide Number Placeholder 5"/>
          <p:cNvSpPr>
            <a:spLocks noGrp="1"/>
          </p:cNvSpPr>
          <p:nvPr>
            <p:ph type="sldNum" sz="quarter" idx="10"/>
          </p:nvPr>
        </p:nvSpPr>
        <p:spPr/>
        <p:txBody>
          <a:bodyPr/>
          <a:lstStyle/>
          <a:p>
            <a:pPr>
              <a:defRPr/>
            </a:pPr>
            <a:fld id="{C6DE6701-7125-43E0-8268-7390181182C0}" type="slidenum">
              <a:rPr lang="en-US" smtClean="0"/>
              <a:pPr>
                <a:defRPr/>
              </a:pPr>
              <a:t>22</a:t>
            </a:fld>
            <a:endParaRPr lang="en-US"/>
          </a:p>
        </p:txBody>
      </p:sp>
    </p:spTree>
    <p:extLst>
      <p:ext uri="{BB962C8B-B14F-4D97-AF65-F5344CB8AC3E}">
        <p14:creationId xmlns:p14="http://schemas.microsoft.com/office/powerpoint/2010/main" val="264124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679010" y="1303699"/>
            <a:ext cx="8102851" cy="5054238"/>
          </a:xfrm>
          <a:prstGeom prst="roundRect">
            <a:avLst/>
          </a:prstGeom>
          <a:noFill/>
          <a:ln w="76200">
            <a:solidFill>
              <a:schemeClr val="accent1"/>
            </a:solidFill>
            <a:round/>
            <a:headEnd/>
            <a:tailEnd/>
          </a:ln>
        </p:spPr>
        <p:txBody>
          <a:bodyPr wrap="none" rtlCol="0" anchor="ctr"/>
          <a:lstStyle/>
          <a:p>
            <a:pPr algn="ctr"/>
            <a:endParaRPr lang="en-US"/>
          </a:p>
        </p:txBody>
      </p:sp>
      <p:grpSp>
        <p:nvGrpSpPr>
          <p:cNvPr id="26" name="Group 25"/>
          <p:cNvGrpSpPr/>
          <p:nvPr/>
        </p:nvGrpSpPr>
        <p:grpSpPr>
          <a:xfrm>
            <a:off x="4340753" y="960716"/>
            <a:ext cx="2516617" cy="1503270"/>
            <a:chOff x="4735530" y="786743"/>
            <a:chExt cx="2516617" cy="1503270"/>
          </a:xfrm>
        </p:grpSpPr>
        <p:sp>
          <p:nvSpPr>
            <p:cNvPr id="82" name="Rectangle 81"/>
            <p:cNvSpPr/>
            <p:nvPr/>
          </p:nvSpPr>
          <p:spPr bwMode="auto">
            <a:xfrm>
              <a:off x="4735530" y="786743"/>
              <a:ext cx="2516617" cy="1047913"/>
            </a:xfrm>
            <a:prstGeom prst="rect">
              <a:avLst/>
            </a:prstGeom>
            <a:solidFill>
              <a:srgbClr val="FFC000"/>
            </a:solidFill>
            <a:ln w="38100">
              <a:noFill/>
              <a:round/>
              <a:headEnd/>
              <a:tailEnd/>
            </a:ln>
          </p:spPr>
          <p:txBody>
            <a:bodyPr wrap="none" rtlCol="0" anchor="t" anchorCtr="0"/>
            <a:lstStyle/>
            <a:p>
              <a:pPr algn="ctr"/>
              <a:r>
                <a:rPr lang="en-US" sz="1200" b="1" dirty="0">
                  <a:solidFill>
                    <a:srgbClr val="0033CC"/>
                  </a:solidFill>
                  <a:latin typeface="Arial" charset="0"/>
                </a:rPr>
                <a:t>Consumer Archive</a:t>
              </a:r>
            </a:p>
            <a:p>
              <a:pPr algn="ctr"/>
              <a:r>
                <a:rPr lang="en-US" sz="1200" b="1" dirty="0">
                  <a:solidFill>
                    <a:srgbClr val="0033CC"/>
                  </a:solidFill>
                  <a:latin typeface="Arial" charset="0"/>
                </a:rPr>
                <a:t>Application</a:t>
              </a:r>
            </a:p>
          </p:txBody>
        </p:sp>
        <p:grpSp>
          <p:nvGrpSpPr>
            <p:cNvPr id="101" name="Group 100"/>
            <p:cNvGrpSpPr/>
            <p:nvPr/>
          </p:nvGrpSpPr>
          <p:grpSpPr>
            <a:xfrm>
              <a:off x="4977670" y="1610761"/>
              <a:ext cx="2014912" cy="679252"/>
              <a:chOff x="4986381" y="2089548"/>
              <a:chExt cx="2014912" cy="679252"/>
            </a:xfrm>
            <a:solidFill>
              <a:schemeClr val="bg1"/>
            </a:solidFill>
          </p:grpSpPr>
          <p:sp>
            <p:nvSpPr>
              <p:cNvPr id="102" name="Plaque 101"/>
              <p:cNvSpPr/>
              <p:nvPr/>
            </p:nvSpPr>
            <p:spPr bwMode="auto">
              <a:xfrm>
                <a:off x="4986381" y="2089548"/>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103" name="Plaque 102"/>
              <p:cNvSpPr/>
              <p:nvPr/>
            </p:nvSpPr>
            <p:spPr bwMode="auto">
              <a:xfrm>
                <a:off x="555282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104" name="Plaque 103"/>
              <p:cNvSpPr/>
              <p:nvPr/>
            </p:nvSpPr>
            <p:spPr bwMode="auto">
              <a:xfrm>
                <a:off x="611926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105" name="Plaque 104"/>
              <p:cNvSpPr/>
              <p:nvPr/>
            </p:nvSpPr>
            <p:spPr bwMode="auto">
              <a:xfrm>
                <a:off x="668570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grpSp>
      </p:grpSp>
      <p:grpSp>
        <p:nvGrpSpPr>
          <p:cNvPr id="27" name="Group 26"/>
          <p:cNvGrpSpPr/>
          <p:nvPr/>
        </p:nvGrpSpPr>
        <p:grpSpPr>
          <a:xfrm>
            <a:off x="4328122" y="2089548"/>
            <a:ext cx="2516617" cy="886127"/>
            <a:chOff x="4735532" y="2089548"/>
            <a:chExt cx="2516617" cy="886127"/>
          </a:xfrm>
        </p:grpSpPr>
        <p:sp>
          <p:nvSpPr>
            <p:cNvPr id="89" name="Rectangle 88"/>
            <p:cNvSpPr/>
            <p:nvPr/>
          </p:nvSpPr>
          <p:spPr bwMode="auto">
            <a:xfrm>
              <a:off x="4735532" y="2327775"/>
              <a:ext cx="2516617" cy="647900"/>
            </a:xfrm>
            <a:prstGeom prst="rect">
              <a:avLst/>
            </a:prstGeom>
            <a:solidFill>
              <a:srgbClr val="92D050"/>
            </a:solidFill>
            <a:ln w="38100">
              <a:noFill/>
              <a:round/>
              <a:headEnd/>
              <a:tailEnd/>
            </a:ln>
          </p:spPr>
          <p:txBody>
            <a:bodyPr wrap="none" rtlCol="0" anchor="ctr"/>
            <a:lstStyle/>
            <a:p>
              <a:pPr algn="ctr"/>
              <a:endParaRPr lang="en-US" dirty="0"/>
            </a:p>
          </p:txBody>
        </p:sp>
        <p:grpSp>
          <p:nvGrpSpPr>
            <p:cNvPr id="24" name="Group 23"/>
            <p:cNvGrpSpPr/>
            <p:nvPr/>
          </p:nvGrpSpPr>
          <p:grpSpPr>
            <a:xfrm>
              <a:off x="4986381" y="2089548"/>
              <a:ext cx="2014912" cy="679252"/>
              <a:chOff x="4986381" y="2089548"/>
              <a:chExt cx="2014912" cy="679252"/>
            </a:xfrm>
          </p:grpSpPr>
          <p:sp>
            <p:nvSpPr>
              <p:cNvPr id="22" name="Plaque 21"/>
              <p:cNvSpPr/>
              <p:nvPr/>
            </p:nvSpPr>
            <p:spPr bwMode="auto">
              <a:xfrm>
                <a:off x="4986381" y="2089548"/>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98" name="Plaque 97"/>
              <p:cNvSpPr/>
              <p:nvPr/>
            </p:nvSpPr>
            <p:spPr bwMode="auto">
              <a:xfrm>
                <a:off x="555282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99" name="Plaque 98"/>
              <p:cNvSpPr/>
              <p:nvPr/>
            </p:nvSpPr>
            <p:spPr bwMode="auto">
              <a:xfrm>
                <a:off x="611926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100" name="Plaque 99"/>
              <p:cNvSpPr/>
              <p:nvPr/>
            </p:nvSpPr>
            <p:spPr bwMode="auto">
              <a:xfrm>
                <a:off x="668570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grpSp>
        <p:sp>
          <p:nvSpPr>
            <p:cNvPr id="96" name="TextBox 95"/>
            <p:cNvSpPr txBox="1"/>
            <p:nvPr/>
          </p:nvSpPr>
          <p:spPr bwMode="auto">
            <a:xfrm>
              <a:off x="5144176" y="2519291"/>
              <a:ext cx="1769139" cy="276999"/>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Consumer Archive I/F</a:t>
              </a:r>
            </a:p>
          </p:txBody>
        </p:sp>
      </p:grpSp>
      <p:grpSp>
        <p:nvGrpSpPr>
          <p:cNvPr id="28" name="Group 27"/>
          <p:cNvGrpSpPr/>
          <p:nvPr/>
        </p:nvGrpSpPr>
        <p:grpSpPr>
          <a:xfrm>
            <a:off x="1531710" y="2149751"/>
            <a:ext cx="2516617" cy="825924"/>
            <a:chOff x="1939120" y="2149751"/>
            <a:chExt cx="2516617" cy="825924"/>
          </a:xfrm>
        </p:grpSpPr>
        <p:grpSp>
          <p:nvGrpSpPr>
            <p:cNvPr id="2" name="Group 1"/>
            <p:cNvGrpSpPr/>
            <p:nvPr/>
          </p:nvGrpSpPr>
          <p:grpSpPr>
            <a:xfrm>
              <a:off x="1939120" y="2149751"/>
              <a:ext cx="2516617" cy="825924"/>
              <a:chOff x="3309645" y="2184850"/>
              <a:chExt cx="2516617" cy="825924"/>
            </a:xfrm>
          </p:grpSpPr>
          <p:sp>
            <p:nvSpPr>
              <p:cNvPr id="5" name="Rectangle 4"/>
              <p:cNvSpPr/>
              <p:nvPr/>
            </p:nvSpPr>
            <p:spPr bwMode="auto">
              <a:xfrm>
                <a:off x="3309645" y="2362874"/>
                <a:ext cx="2516617" cy="647900"/>
              </a:xfrm>
              <a:prstGeom prst="rect">
                <a:avLst/>
              </a:prstGeom>
              <a:solidFill>
                <a:srgbClr val="92D050"/>
              </a:solidFill>
              <a:ln w="38100">
                <a:noFill/>
                <a:round/>
                <a:headEnd/>
                <a:tailEnd/>
              </a:ln>
            </p:spPr>
            <p:txBody>
              <a:bodyPr wrap="none" rtlCol="0" anchor="ctr"/>
              <a:lstStyle/>
              <a:p>
                <a:pPr algn="ctr"/>
                <a:endParaRPr lang="en-US" dirty="0"/>
              </a:p>
            </p:txBody>
          </p:sp>
          <p:sp>
            <p:nvSpPr>
              <p:cNvPr id="9" name="Rectangle 8"/>
              <p:cNvSpPr/>
              <p:nvPr/>
            </p:nvSpPr>
            <p:spPr bwMode="auto">
              <a:xfrm>
                <a:off x="3560497"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0" name="Rectangle 9"/>
              <p:cNvSpPr/>
              <p:nvPr/>
            </p:nvSpPr>
            <p:spPr bwMode="auto">
              <a:xfrm>
                <a:off x="4126938"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1" name="Rectangle 10"/>
              <p:cNvSpPr/>
              <p:nvPr/>
            </p:nvSpPr>
            <p:spPr bwMode="auto">
              <a:xfrm>
                <a:off x="4693379"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2" name="Rectangle 11"/>
              <p:cNvSpPr/>
              <p:nvPr/>
            </p:nvSpPr>
            <p:spPr bwMode="auto">
              <a:xfrm>
                <a:off x="5259821" y="2184850"/>
                <a:ext cx="323682" cy="178024"/>
              </a:xfrm>
              <a:prstGeom prst="rect">
                <a:avLst/>
              </a:prstGeom>
              <a:solidFill>
                <a:srgbClr val="92D050"/>
              </a:solidFill>
              <a:ln w="38100">
                <a:noFill/>
                <a:round/>
                <a:headEnd/>
                <a:tailEnd/>
              </a:ln>
            </p:spPr>
            <p:txBody>
              <a:bodyPr wrap="none" rtlCol="0" anchor="ctr"/>
              <a:lstStyle/>
              <a:p>
                <a:pPr algn="ctr"/>
                <a:endParaRPr lang="en-US"/>
              </a:p>
            </p:txBody>
          </p:sp>
        </p:grpSp>
        <p:sp>
          <p:nvSpPr>
            <p:cNvPr id="97" name="TextBox 96"/>
            <p:cNvSpPr txBox="1"/>
            <p:nvPr/>
          </p:nvSpPr>
          <p:spPr bwMode="auto">
            <a:xfrm>
              <a:off x="2382924" y="2490700"/>
              <a:ext cx="1684179" cy="276998"/>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Producer Archive I/F</a:t>
              </a:r>
            </a:p>
          </p:txBody>
        </p:sp>
      </p:grpSp>
      <p:sp>
        <p:nvSpPr>
          <p:cNvPr id="7" name="Title 6"/>
          <p:cNvSpPr>
            <a:spLocks noGrp="1"/>
          </p:cNvSpPr>
          <p:nvPr>
            <p:ph type="title"/>
          </p:nvPr>
        </p:nvSpPr>
        <p:spPr>
          <a:xfrm>
            <a:off x="206113" y="174510"/>
            <a:ext cx="8229600" cy="563562"/>
          </a:xfrm>
        </p:spPr>
        <p:txBody>
          <a:bodyPr/>
          <a:lstStyle/>
          <a:p>
            <a:r>
              <a:rPr lang="en-US" sz="2000" dirty="0">
                <a:solidFill>
                  <a:srgbClr val="FF0000"/>
                </a:solidFill>
              </a:rPr>
              <a:t>Alternative</a:t>
            </a:r>
            <a:r>
              <a:rPr lang="en-US" sz="2000" dirty="0"/>
              <a:t> </a:t>
            </a:r>
            <a:r>
              <a:rPr lang="en-US" sz="2000" dirty="0" smtClean="0"/>
              <a:t>Standardized </a:t>
            </a:r>
            <a:r>
              <a:rPr lang="en-US" sz="2000" dirty="0"/>
              <a:t>Archive </a:t>
            </a:r>
            <a:r>
              <a:rPr lang="en-US" sz="2000" i="1" dirty="0"/>
              <a:t>System</a:t>
            </a:r>
            <a:r>
              <a:rPr lang="en-US" sz="2000" dirty="0"/>
              <a:t> </a:t>
            </a:r>
            <a:r>
              <a:rPr lang="en-US" sz="2000" dirty="0" smtClean="0"/>
              <a:t>Architecture</a:t>
            </a:r>
            <a:br>
              <a:rPr lang="en-US" sz="2000" dirty="0" smtClean="0"/>
            </a:br>
            <a:r>
              <a:rPr lang="en-US" sz="2000" dirty="0" smtClean="0">
                <a:solidFill>
                  <a:srgbClr val="FF0000"/>
                </a:solidFill>
              </a:rPr>
              <a:t>RASIM Service Object Overlay</a:t>
            </a:r>
            <a:endParaRPr lang="en-US" sz="2000" dirty="0">
              <a:solidFill>
                <a:srgbClr val="FF0000"/>
              </a:solidFill>
            </a:endParaRPr>
          </a:p>
        </p:txBody>
      </p:sp>
      <p:grpSp>
        <p:nvGrpSpPr>
          <p:cNvPr id="21" name="Group 20"/>
          <p:cNvGrpSpPr/>
          <p:nvPr/>
        </p:nvGrpSpPr>
        <p:grpSpPr>
          <a:xfrm>
            <a:off x="1531708" y="960716"/>
            <a:ext cx="2516617" cy="1051964"/>
            <a:chOff x="3309645" y="1143000"/>
            <a:chExt cx="2516617" cy="1051964"/>
          </a:xfrm>
          <a:solidFill>
            <a:srgbClr val="FFC000"/>
          </a:solidFill>
        </p:grpSpPr>
        <p:sp>
          <p:nvSpPr>
            <p:cNvPr id="15" name="Rectangle 14"/>
            <p:cNvSpPr/>
            <p:nvPr/>
          </p:nvSpPr>
          <p:spPr bwMode="auto">
            <a:xfrm>
              <a:off x="3309645" y="1143000"/>
              <a:ext cx="2516617" cy="873940"/>
            </a:xfrm>
            <a:prstGeom prst="rect">
              <a:avLst/>
            </a:prstGeom>
            <a:grpFill/>
            <a:ln w="38100">
              <a:noFill/>
              <a:round/>
              <a:headEnd/>
              <a:tailEnd/>
            </a:ln>
          </p:spPr>
          <p:txBody>
            <a:bodyPr wrap="none" rtlCol="0" anchor="t" anchorCtr="0"/>
            <a:lstStyle/>
            <a:p>
              <a:pPr algn="ctr"/>
              <a:r>
                <a:rPr lang="en-US" sz="1200" b="1" dirty="0">
                  <a:solidFill>
                    <a:srgbClr val="0033CC"/>
                  </a:solidFill>
                  <a:latin typeface="Arial" charset="0"/>
                </a:rPr>
                <a:t> Producer Archive</a:t>
              </a:r>
            </a:p>
            <a:p>
              <a:pPr algn="ctr"/>
              <a:r>
                <a:rPr lang="en-US" sz="1200" b="1" dirty="0">
                  <a:solidFill>
                    <a:srgbClr val="0033CC"/>
                  </a:solidFill>
                  <a:latin typeface="Arial" charset="0"/>
                </a:rPr>
                <a:t>Application</a:t>
              </a:r>
            </a:p>
          </p:txBody>
        </p:sp>
        <p:sp>
          <p:nvSpPr>
            <p:cNvPr id="16" name="Rectangle 15"/>
            <p:cNvSpPr/>
            <p:nvPr/>
          </p:nvSpPr>
          <p:spPr bwMode="auto">
            <a:xfrm>
              <a:off x="3876087"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7" name="Rectangle 16"/>
            <p:cNvSpPr/>
            <p:nvPr/>
          </p:nvSpPr>
          <p:spPr bwMode="auto">
            <a:xfrm>
              <a:off x="4442528"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8" name="Rectangle 17"/>
            <p:cNvSpPr/>
            <p:nvPr/>
          </p:nvSpPr>
          <p:spPr bwMode="auto">
            <a:xfrm>
              <a:off x="5008969"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9" name="Rectangle 18"/>
            <p:cNvSpPr/>
            <p:nvPr/>
          </p:nvSpPr>
          <p:spPr bwMode="auto">
            <a:xfrm>
              <a:off x="5575411"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20" name="Rectangle 19"/>
            <p:cNvSpPr/>
            <p:nvPr/>
          </p:nvSpPr>
          <p:spPr bwMode="auto">
            <a:xfrm>
              <a:off x="3309645"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grpSp>
      <p:grpSp>
        <p:nvGrpSpPr>
          <p:cNvPr id="56" name="Group 55"/>
          <p:cNvGrpSpPr/>
          <p:nvPr/>
        </p:nvGrpSpPr>
        <p:grpSpPr>
          <a:xfrm>
            <a:off x="1259464" y="5185320"/>
            <a:ext cx="1279963" cy="885084"/>
            <a:chOff x="1666874" y="4782291"/>
            <a:chExt cx="1279963" cy="885084"/>
          </a:xfrm>
        </p:grpSpPr>
        <p:sp>
          <p:nvSpPr>
            <p:cNvPr id="36" name="Flowchart: Off-page Connector 35"/>
            <p:cNvSpPr/>
            <p:nvPr/>
          </p:nvSpPr>
          <p:spPr bwMode="auto">
            <a:xfrm rot="10800000">
              <a:off x="1788340"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37" name="Flowchart: Off-page Connector 36"/>
            <p:cNvSpPr/>
            <p:nvPr/>
          </p:nvSpPr>
          <p:spPr bwMode="auto">
            <a:xfrm rot="10800000">
              <a:off x="2172710"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38" name="Flowchart: Off-page Connector 37"/>
            <p:cNvSpPr/>
            <p:nvPr/>
          </p:nvSpPr>
          <p:spPr bwMode="auto">
            <a:xfrm rot="10800000">
              <a:off x="2557079"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49" name="Flowchart: Process 48"/>
            <p:cNvSpPr/>
            <p:nvPr/>
          </p:nvSpPr>
          <p:spPr bwMode="auto">
            <a:xfrm>
              <a:off x="1666874" y="5037282"/>
              <a:ext cx="1279963" cy="630093"/>
            </a:xfrm>
            <a:prstGeom prst="flowChartProcess">
              <a:avLst/>
            </a:prstGeom>
            <a:solidFill>
              <a:schemeClr val="accent1">
                <a:lumMod val="40000"/>
                <a:lumOff val="60000"/>
              </a:schemeClr>
            </a:solidFill>
            <a:ln w="38100">
              <a:noFill/>
              <a:round/>
              <a:headEnd/>
              <a:tailEnd/>
            </a:ln>
          </p:spPr>
          <p:txBody>
            <a:bodyPr wrap="none" rtlCol="0" anchor="ctr"/>
            <a:lstStyle/>
            <a:p>
              <a:pPr algn="ctr"/>
              <a:endParaRPr lang="en-US"/>
            </a:p>
          </p:txBody>
        </p:sp>
      </p:grpSp>
      <p:grpSp>
        <p:nvGrpSpPr>
          <p:cNvPr id="53" name="Group 52"/>
          <p:cNvGrpSpPr/>
          <p:nvPr/>
        </p:nvGrpSpPr>
        <p:grpSpPr>
          <a:xfrm>
            <a:off x="2755154" y="5177325"/>
            <a:ext cx="1279963" cy="893078"/>
            <a:chOff x="3162564" y="4774296"/>
            <a:chExt cx="1279963" cy="893078"/>
          </a:xfrm>
          <a:solidFill>
            <a:srgbClr val="FF99CC"/>
          </a:solidFill>
        </p:grpSpPr>
        <p:grpSp>
          <p:nvGrpSpPr>
            <p:cNvPr id="35" name="Group 34"/>
            <p:cNvGrpSpPr/>
            <p:nvPr/>
          </p:nvGrpSpPr>
          <p:grpSpPr>
            <a:xfrm>
              <a:off x="3435069" y="4774296"/>
              <a:ext cx="752553" cy="267038"/>
              <a:chOff x="3382477" y="4766207"/>
              <a:chExt cx="752553" cy="267038"/>
            </a:xfrm>
            <a:grpFill/>
          </p:grpSpPr>
          <p:sp>
            <p:nvSpPr>
              <p:cNvPr id="32" name="Isosceles Triangle 31"/>
              <p:cNvSpPr/>
              <p:nvPr/>
            </p:nvSpPr>
            <p:spPr bwMode="auto">
              <a:xfrm>
                <a:off x="3382477" y="4766207"/>
                <a:ext cx="250851" cy="267037"/>
              </a:xfrm>
              <a:prstGeom prst="triangle">
                <a:avLst/>
              </a:prstGeom>
              <a:grpFill/>
              <a:ln w="38100">
                <a:noFill/>
                <a:round/>
                <a:headEnd/>
                <a:tailEnd/>
              </a:ln>
            </p:spPr>
            <p:txBody>
              <a:bodyPr wrap="none" rtlCol="0" anchor="ctr"/>
              <a:lstStyle/>
              <a:p>
                <a:pPr algn="ctr"/>
                <a:endParaRPr lang="en-US"/>
              </a:p>
            </p:txBody>
          </p:sp>
          <p:sp>
            <p:nvSpPr>
              <p:cNvPr id="33" name="Isosceles Triangle 32"/>
              <p:cNvSpPr/>
              <p:nvPr/>
            </p:nvSpPr>
            <p:spPr bwMode="auto">
              <a:xfrm>
                <a:off x="3633328" y="4766208"/>
                <a:ext cx="250851" cy="267037"/>
              </a:xfrm>
              <a:prstGeom prst="triangle">
                <a:avLst/>
              </a:prstGeom>
              <a:grpFill/>
              <a:ln w="38100">
                <a:noFill/>
                <a:round/>
                <a:headEnd/>
                <a:tailEnd/>
              </a:ln>
            </p:spPr>
            <p:txBody>
              <a:bodyPr wrap="none" rtlCol="0" anchor="ctr"/>
              <a:lstStyle/>
              <a:p>
                <a:pPr algn="ctr"/>
                <a:endParaRPr lang="en-US"/>
              </a:p>
            </p:txBody>
          </p:sp>
          <p:sp>
            <p:nvSpPr>
              <p:cNvPr id="34" name="Isosceles Triangle 33"/>
              <p:cNvSpPr/>
              <p:nvPr/>
            </p:nvSpPr>
            <p:spPr bwMode="auto">
              <a:xfrm>
                <a:off x="3884179" y="4766208"/>
                <a:ext cx="250851" cy="267037"/>
              </a:xfrm>
              <a:prstGeom prst="triangle">
                <a:avLst/>
              </a:prstGeom>
              <a:solidFill>
                <a:srgbClr val="FF99CC"/>
              </a:solidFill>
              <a:ln w="38100">
                <a:noFill/>
                <a:round/>
                <a:headEnd/>
                <a:tailEnd/>
              </a:ln>
            </p:spPr>
            <p:txBody>
              <a:bodyPr wrap="none" rtlCol="0" anchor="ctr"/>
              <a:lstStyle/>
              <a:p>
                <a:pPr algn="ctr"/>
                <a:endParaRPr lang="en-US"/>
              </a:p>
            </p:txBody>
          </p:sp>
        </p:grpSp>
        <p:sp>
          <p:nvSpPr>
            <p:cNvPr id="50" name="Flowchart: Process 49"/>
            <p:cNvSpPr/>
            <p:nvPr/>
          </p:nvSpPr>
          <p:spPr bwMode="auto">
            <a:xfrm>
              <a:off x="3162564" y="5037281"/>
              <a:ext cx="1279963" cy="630093"/>
            </a:xfrm>
            <a:prstGeom prst="flowChartProcess">
              <a:avLst/>
            </a:prstGeom>
            <a:grpFill/>
            <a:ln w="38100">
              <a:noFill/>
              <a:round/>
              <a:headEnd/>
              <a:tailEnd/>
            </a:ln>
          </p:spPr>
          <p:txBody>
            <a:bodyPr wrap="none" rtlCol="0" anchor="ctr"/>
            <a:lstStyle/>
            <a:p>
              <a:pPr algn="ctr"/>
              <a:endParaRPr lang="en-US"/>
            </a:p>
          </p:txBody>
        </p:sp>
      </p:grpSp>
      <p:grpSp>
        <p:nvGrpSpPr>
          <p:cNvPr id="54" name="Group 53"/>
          <p:cNvGrpSpPr/>
          <p:nvPr/>
        </p:nvGrpSpPr>
        <p:grpSpPr>
          <a:xfrm>
            <a:off x="4258509" y="5190818"/>
            <a:ext cx="1279963" cy="885083"/>
            <a:chOff x="4672562" y="4782291"/>
            <a:chExt cx="1279963" cy="885083"/>
          </a:xfrm>
          <a:solidFill>
            <a:srgbClr val="99FF99"/>
          </a:solidFill>
        </p:grpSpPr>
        <p:sp>
          <p:nvSpPr>
            <p:cNvPr id="40" name="Trapezoid 39"/>
            <p:cNvSpPr/>
            <p:nvPr/>
          </p:nvSpPr>
          <p:spPr bwMode="auto">
            <a:xfrm>
              <a:off x="4855220" y="4782291"/>
              <a:ext cx="279173" cy="259042"/>
            </a:xfrm>
            <a:prstGeom prst="trapezoid">
              <a:avLst/>
            </a:prstGeom>
            <a:grpFill/>
            <a:ln w="38100">
              <a:noFill/>
              <a:round/>
              <a:headEnd/>
              <a:tailEnd/>
            </a:ln>
          </p:spPr>
          <p:txBody>
            <a:bodyPr wrap="none" rtlCol="0" anchor="ctr"/>
            <a:lstStyle/>
            <a:p>
              <a:pPr algn="ctr"/>
              <a:endParaRPr lang="en-US"/>
            </a:p>
          </p:txBody>
        </p:sp>
        <p:sp>
          <p:nvSpPr>
            <p:cNvPr id="41" name="Trapezoid 40"/>
            <p:cNvSpPr/>
            <p:nvPr/>
          </p:nvSpPr>
          <p:spPr bwMode="auto">
            <a:xfrm>
              <a:off x="5120232" y="4782291"/>
              <a:ext cx="279173" cy="259042"/>
            </a:xfrm>
            <a:prstGeom prst="trapezoid">
              <a:avLst/>
            </a:prstGeom>
            <a:grpFill/>
            <a:ln w="38100">
              <a:noFill/>
              <a:round/>
              <a:headEnd/>
              <a:tailEnd/>
            </a:ln>
          </p:spPr>
          <p:txBody>
            <a:bodyPr wrap="none" rtlCol="0" anchor="ctr"/>
            <a:lstStyle/>
            <a:p>
              <a:pPr algn="ctr"/>
              <a:endParaRPr lang="en-US"/>
            </a:p>
          </p:txBody>
        </p:sp>
        <p:sp>
          <p:nvSpPr>
            <p:cNvPr id="42" name="Trapezoid 41"/>
            <p:cNvSpPr/>
            <p:nvPr/>
          </p:nvSpPr>
          <p:spPr bwMode="auto">
            <a:xfrm>
              <a:off x="5399405" y="4782291"/>
              <a:ext cx="279173" cy="259042"/>
            </a:xfrm>
            <a:prstGeom prst="trapezoid">
              <a:avLst/>
            </a:prstGeom>
            <a:solidFill>
              <a:srgbClr val="99FF99"/>
            </a:solidFill>
            <a:ln w="38100">
              <a:noFill/>
              <a:round/>
              <a:headEnd/>
              <a:tailEnd/>
            </a:ln>
          </p:spPr>
          <p:txBody>
            <a:bodyPr wrap="none" rtlCol="0" anchor="ctr"/>
            <a:lstStyle/>
            <a:p>
              <a:pPr algn="ctr"/>
              <a:endParaRPr lang="en-US"/>
            </a:p>
          </p:txBody>
        </p:sp>
        <p:sp>
          <p:nvSpPr>
            <p:cNvPr id="51" name="Flowchart: Process 50"/>
            <p:cNvSpPr/>
            <p:nvPr/>
          </p:nvSpPr>
          <p:spPr bwMode="auto">
            <a:xfrm>
              <a:off x="4672562" y="5037281"/>
              <a:ext cx="1279963" cy="630093"/>
            </a:xfrm>
            <a:prstGeom prst="flowChartProcess">
              <a:avLst/>
            </a:prstGeom>
            <a:grpFill/>
            <a:ln w="38100">
              <a:noFill/>
              <a:round/>
              <a:headEnd/>
              <a:tailEnd/>
            </a:ln>
          </p:spPr>
          <p:txBody>
            <a:bodyPr wrap="none" rtlCol="0" anchor="ctr"/>
            <a:lstStyle/>
            <a:p>
              <a:pPr algn="ctr"/>
              <a:endParaRPr lang="en-US"/>
            </a:p>
          </p:txBody>
        </p:sp>
      </p:grpSp>
      <p:grpSp>
        <p:nvGrpSpPr>
          <p:cNvPr id="55" name="Group 54"/>
          <p:cNvGrpSpPr/>
          <p:nvPr/>
        </p:nvGrpSpPr>
        <p:grpSpPr>
          <a:xfrm>
            <a:off x="5775150" y="5177325"/>
            <a:ext cx="1279963" cy="893078"/>
            <a:chOff x="6182560" y="4774296"/>
            <a:chExt cx="1279963" cy="893078"/>
          </a:xfrm>
          <a:solidFill>
            <a:srgbClr val="FFCC99"/>
          </a:solidFill>
        </p:grpSpPr>
        <p:sp>
          <p:nvSpPr>
            <p:cNvPr id="43" name="Flowchart: Card 42"/>
            <p:cNvSpPr/>
            <p:nvPr/>
          </p:nvSpPr>
          <p:spPr bwMode="auto">
            <a:xfrm>
              <a:off x="6311788" y="4774296"/>
              <a:ext cx="226577" cy="262986"/>
            </a:xfrm>
            <a:prstGeom prst="flowChartPunchedCard">
              <a:avLst/>
            </a:prstGeom>
            <a:grpFill/>
            <a:ln w="38100">
              <a:noFill/>
              <a:round/>
              <a:headEnd/>
              <a:tailEnd/>
            </a:ln>
          </p:spPr>
          <p:txBody>
            <a:bodyPr wrap="none" rtlCol="0" anchor="ctr"/>
            <a:lstStyle/>
            <a:p>
              <a:pPr algn="ctr"/>
              <a:endParaRPr lang="en-US"/>
            </a:p>
          </p:txBody>
        </p:sp>
        <p:sp>
          <p:nvSpPr>
            <p:cNvPr id="44" name="Flowchart: Card 43"/>
            <p:cNvSpPr/>
            <p:nvPr/>
          </p:nvSpPr>
          <p:spPr bwMode="auto">
            <a:xfrm>
              <a:off x="6668511" y="4782291"/>
              <a:ext cx="226577" cy="262986"/>
            </a:xfrm>
            <a:prstGeom prst="flowChartPunchedCard">
              <a:avLst/>
            </a:prstGeom>
            <a:grpFill/>
            <a:ln w="38100">
              <a:noFill/>
              <a:round/>
              <a:headEnd/>
              <a:tailEnd/>
            </a:ln>
          </p:spPr>
          <p:txBody>
            <a:bodyPr wrap="none" rtlCol="0" anchor="ctr"/>
            <a:lstStyle/>
            <a:p>
              <a:pPr algn="ctr"/>
              <a:endParaRPr lang="en-US"/>
            </a:p>
          </p:txBody>
        </p:sp>
        <p:sp>
          <p:nvSpPr>
            <p:cNvPr id="45" name="Flowchart: Card 44"/>
            <p:cNvSpPr/>
            <p:nvPr/>
          </p:nvSpPr>
          <p:spPr bwMode="auto">
            <a:xfrm>
              <a:off x="7025572" y="4782291"/>
              <a:ext cx="226577" cy="262986"/>
            </a:xfrm>
            <a:prstGeom prst="flowChartPunchedCard">
              <a:avLst/>
            </a:prstGeom>
            <a:solidFill>
              <a:srgbClr val="FFCC99"/>
            </a:solidFill>
            <a:ln w="38100">
              <a:noFill/>
              <a:round/>
              <a:headEnd/>
              <a:tailEnd/>
            </a:ln>
          </p:spPr>
          <p:txBody>
            <a:bodyPr wrap="none" rtlCol="0" anchor="ctr"/>
            <a:lstStyle/>
            <a:p>
              <a:pPr algn="ctr"/>
              <a:endParaRPr lang="en-US"/>
            </a:p>
          </p:txBody>
        </p:sp>
        <p:sp>
          <p:nvSpPr>
            <p:cNvPr id="52" name="Flowchart: Process 51"/>
            <p:cNvSpPr/>
            <p:nvPr/>
          </p:nvSpPr>
          <p:spPr bwMode="auto">
            <a:xfrm>
              <a:off x="6182560" y="5037281"/>
              <a:ext cx="1279963" cy="630093"/>
            </a:xfrm>
            <a:prstGeom prst="flowChartProcess">
              <a:avLst/>
            </a:prstGeom>
            <a:grpFill/>
            <a:ln w="38100">
              <a:noFill/>
              <a:round/>
              <a:headEnd/>
              <a:tailEnd/>
            </a:ln>
          </p:spPr>
          <p:txBody>
            <a:bodyPr wrap="none" rtlCol="0" anchor="ctr"/>
            <a:lstStyle/>
            <a:p>
              <a:pPr algn="ctr"/>
              <a:endParaRPr lang="en-US"/>
            </a:p>
          </p:txBody>
        </p:sp>
      </p:grpSp>
      <p:sp>
        <p:nvSpPr>
          <p:cNvPr id="63" name="TextBox 62"/>
          <p:cNvSpPr txBox="1"/>
          <p:nvPr/>
        </p:nvSpPr>
        <p:spPr bwMode="auto">
          <a:xfrm>
            <a:off x="958735" y="5524523"/>
            <a:ext cx="1874231" cy="461665"/>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Planetary</a:t>
            </a:r>
            <a:r>
              <a:rPr lang="en-US" sz="1200" b="1" dirty="0" smtClean="0">
                <a:solidFill>
                  <a:srgbClr val="0033CC"/>
                </a:solidFill>
                <a:latin typeface="Arial" charset="0"/>
              </a:rPr>
              <a:t> Science </a:t>
            </a:r>
            <a:r>
              <a:rPr lang="en-US" sz="1200" b="1" dirty="0">
                <a:solidFill>
                  <a:srgbClr val="0033CC"/>
                </a:solidFill>
                <a:latin typeface="Arial" charset="0"/>
              </a:rPr>
              <a:t>Data</a:t>
            </a:r>
          </a:p>
          <a:p>
            <a:pPr algn="ctr"/>
            <a:r>
              <a:rPr lang="en-US" sz="1200" b="1" dirty="0">
                <a:solidFill>
                  <a:srgbClr val="0033CC"/>
                </a:solidFill>
                <a:latin typeface="Arial" charset="0"/>
              </a:rPr>
              <a:t>Archive I/F</a:t>
            </a:r>
          </a:p>
        </p:txBody>
      </p:sp>
      <p:sp>
        <p:nvSpPr>
          <p:cNvPr id="64" name="TextBox 63"/>
          <p:cNvSpPr txBox="1"/>
          <p:nvPr/>
        </p:nvSpPr>
        <p:spPr bwMode="auto">
          <a:xfrm>
            <a:off x="2600495" y="5523102"/>
            <a:ext cx="1576073" cy="461665"/>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Earth Science </a:t>
            </a:r>
            <a:r>
              <a:rPr lang="en-US" sz="1200" b="1" dirty="0" smtClean="0">
                <a:solidFill>
                  <a:srgbClr val="0033CC"/>
                </a:solidFill>
                <a:latin typeface="Arial" charset="0"/>
              </a:rPr>
              <a:t>Data</a:t>
            </a:r>
            <a:endParaRPr lang="en-US" sz="1200" b="1" dirty="0">
              <a:solidFill>
                <a:srgbClr val="0033CC"/>
              </a:solidFill>
              <a:latin typeface="Arial" charset="0"/>
            </a:endParaRPr>
          </a:p>
          <a:p>
            <a:pPr algn="ctr"/>
            <a:r>
              <a:rPr lang="en-US" sz="1200" b="1" dirty="0">
                <a:solidFill>
                  <a:srgbClr val="0033CC"/>
                </a:solidFill>
                <a:latin typeface="Arial" charset="0"/>
              </a:rPr>
              <a:t>Archive I/F</a:t>
            </a:r>
          </a:p>
        </p:txBody>
      </p:sp>
      <p:sp>
        <p:nvSpPr>
          <p:cNvPr id="65" name="TextBox 64"/>
          <p:cNvSpPr txBox="1"/>
          <p:nvPr/>
        </p:nvSpPr>
        <p:spPr bwMode="auto">
          <a:xfrm>
            <a:off x="4263831" y="5469677"/>
            <a:ext cx="1279517" cy="646331"/>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Mission </a:t>
            </a:r>
          </a:p>
          <a:p>
            <a:pPr algn="ctr"/>
            <a:r>
              <a:rPr lang="en-US" sz="1200" b="1" dirty="0">
                <a:solidFill>
                  <a:srgbClr val="0033CC"/>
                </a:solidFill>
                <a:latin typeface="Arial" charset="0"/>
              </a:rPr>
              <a:t>Housekeeping </a:t>
            </a:r>
          </a:p>
          <a:p>
            <a:pPr algn="ctr"/>
            <a:r>
              <a:rPr lang="en-US" sz="1200" b="1" dirty="0">
                <a:solidFill>
                  <a:srgbClr val="0033CC"/>
                </a:solidFill>
                <a:latin typeface="Arial" charset="0"/>
              </a:rPr>
              <a:t>Archive I/F</a:t>
            </a:r>
          </a:p>
        </p:txBody>
      </p:sp>
      <p:sp>
        <p:nvSpPr>
          <p:cNvPr id="66" name="TextBox 65"/>
          <p:cNvSpPr txBox="1"/>
          <p:nvPr/>
        </p:nvSpPr>
        <p:spPr bwMode="auto">
          <a:xfrm>
            <a:off x="5732866" y="5518966"/>
            <a:ext cx="1370889" cy="461665"/>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Astronomy Data</a:t>
            </a:r>
            <a:endParaRPr lang="en-US" sz="1200" b="1" dirty="0">
              <a:solidFill>
                <a:srgbClr val="FF0000"/>
              </a:solidFill>
              <a:latin typeface="Arial" charset="0"/>
            </a:endParaRPr>
          </a:p>
          <a:p>
            <a:pPr algn="ctr"/>
            <a:r>
              <a:rPr lang="en-US" sz="1200" b="1" dirty="0">
                <a:solidFill>
                  <a:srgbClr val="0033CC"/>
                </a:solidFill>
                <a:latin typeface="Arial" charset="0"/>
              </a:rPr>
              <a:t>Archive I/F</a:t>
            </a:r>
          </a:p>
        </p:txBody>
      </p:sp>
      <p:grpSp>
        <p:nvGrpSpPr>
          <p:cNvPr id="39" name="Group 38"/>
          <p:cNvGrpSpPr/>
          <p:nvPr/>
        </p:nvGrpSpPr>
        <p:grpSpPr>
          <a:xfrm>
            <a:off x="1146291" y="2873765"/>
            <a:ext cx="6028536" cy="2174484"/>
            <a:chOff x="1553701" y="2873765"/>
            <a:chExt cx="6028536" cy="2174484"/>
          </a:xfrm>
        </p:grpSpPr>
        <p:sp>
          <p:nvSpPr>
            <p:cNvPr id="48" name="Freeform 47"/>
            <p:cNvSpPr/>
            <p:nvPr/>
          </p:nvSpPr>
          <p:spPr bwMode="auto">
            <a:xfrm>
              <a:off x="1557338" y="4633912"/>
              <a:ext cx="6024562" cy="414337"/>
            </a:xfrm>
            <a:custGeom>
              <a:avLst/>
              <a:gdLst>
                <a:gd name="connsiteX0" fmla="*/ 4762 w 6024562"/>
                <a:gd name="connsiteY0" fmla="*/ 9525 h 423862"/>
                <a:gd name="connsiteX1" fmla="*/ 0 w 6024562"/>
                <a:gd name="connsiteY1" fmla="*/ 404812 h 423862"/>
                <a:gd name="connsiteX2" fmla="*/ 238125 w 6024562"/>
                <a:gd name="connsiteY2" fmla="*/ 414337 h 423862"/>
                <a:gd name="connsiteX3" fmla="*/ 238125 w 6024562"/>
                <a:gd name="connsiteY3" fmla="*/ 214312 h 423862"/>
                <a:gd name="connsiteX4" fmla="*/ 371475 w 6024562"/>
                <a:gd name="connsiteY4" fmla="*/ 138112 h 423862"/>
                <a:gd name="connsiteX5" fmla="*/ 504825 w 6024562"/>
                <a:gd name="connsiteY5" fmla="*/ 219075 h 423862"/>
                <a:gd name="connsiteX6" fmla="*/ 500062 w 6024562"/>
                <a:gd name="connsiteY6" fmla="*/ 409575 h 423862"/>
                <a:gd name="connsiteX7" fmla="*/ 609600 w 6024562"/>
                <a:gd name="connsiteY7" fmla="*/ 414337 h 423862"/>
                <a:gd name="connsiteX8" fmla="*/ 614362 w 6024562"/>
                <a:gd name="connsiteY8" fmla="*/ 214312 h 423862"/>
                <a:gd name="connsiteX9" fmla="*/ 747712 w 6024562"/>
                <a:gd name="connsiteY9" fmla="*/ 157162 h 423862"/>
                <a:gd name="connsiteX10" fmla="*/ 890587 w 6024562"/>
                <a:gd name="connsiteY10" fmla="*/ 214312 h 423862"/>
                <a:gd name="connsiteX11" fmla="*/ 885825 w 6024562"/>
                <a:gd name="connsiteY11" fmla="*/ 404812 h 423862"/>
                <a:gd name="connsiteX12" fmla="*/ 1014412 w 6024562"/>
                <a:gd name="connsiteY12" fmla="*/ 409575 h 423862"/>
                <a:gd name="connsiteX13" fmla="*/ 1019175 w 6024562"/>
                <a:gd name="connsiteY13" fmla="*/ 209550 h 423862"/>
                <a:gd name="connsiteX14" fmla="*/ 1143000 w 6024562"/>
                <a:gd name="connsiteY14" fmla="*/ 147637 h 423862"/>
                <a:gd name="connsiteX15" fmla="*/ 1271587 w 6024562"/>
                <a:gd name="connsiteY15" fmla="*/ 204787 h 423862"/>
                <a:gd name="connsiteX16" fmla="*/ 1266825 w 6024562"/>
                <a:gd name="connsiteY16" fmla="*/ 409575 h 423862"/>
                <a:gd name="connsiteX17" fmla="*/ 1881187 w 6024562"/>
                <a:gd name="connsiteY17" fmla="*/ 409575 h 423862"/>
                <a:gd name="connsiteX18" fmla="*/ 2005012 w 6024562"/>
                <a:gd name="connsiteY18" fmla="*/ 128587 h 423862"/>
                <a:gd name="connsiteX19" fmla="*/ 2128837 w 6024562"/>
                <a:gd name="connsiteY19" fmla="*/ 400050 h 423862"/>
                <a:gd name="connsiteX20" fmla="*/ 2262187 w 6024562"/>
                <a:gd name="connsiteY20" fmla="*/ 147637 h 423862"/>
                <a:gd name="connsiteX21" fmla="*/ 2371725 w 6024562"/>
                <a:gd name="connsiteY21" fmla="*/ 414337 h 423862"/>
                <a:gd name="connsiteX22" fmla="*/ 2514600 w 6024562"/>
                <a:gd name="connsiteY22" fmla="*/ 152400 h 423862"/>
                <a:gd name="connsiteX23" fmla="*/ 2619375 w 6024562"/>
                <a:gd name="connsiteY23" fmla="*/ 423862 h 423862"/>
                <a:gd name="connsiteX24" fmla="*/ 3305175 w 6024562"/>
                <a:gd name="connsiteY24" fmla="*/ 404812 h 423862"/>
                <a:gd name="connsiteX25" fmla="*/ 3362325 w 6024562"/>
                <a:gd name="connsiteY25" fmla="*/ 157162 h 423862"/>
                <a:gd name="connsiteX26" fmla="*/ 3509962 w 6024562"/>
                <a:gd name="connsiteY26" fmla="*/ 157162 h 423862"/>
                <a:gd name="connsiteX27" fmla="*/ 3571875 w 6024562"/>
                <a:gd name="connsiteY27" fmla="*/ 395287 h 423862"/>
                <a:gd name="connsiteX28" fmla="*/ 3633787 w 6024562"/>
                <a:gd name="connsiteY28" fmla="*/ 152400 h 423862"/>
                <a:gd name="connsiteX29" fmla="*/ 3771900 w 6024562"/>
                <a:gd name="connsiteY29" fmla="*/ 147637 h 423862"/>
                <a:gd name="connsiteX30" fmla="*/ 3838575 w 6024562"/>
                <a:gd name="connsiteY30" fmla="*/ 414337 h 423862"/>
                <a:gd name="connsiteX31" fmla="*/ 3910012 w 6024562"/>
                <a:gd name="connsiteY31" fmla="*/ 147637 h 423862"/>
                <a:gd name="connsiteX32" fmla="*/ 4052887 w 6024562"/>
                <a:gd name="connsiteY32" fmla="*/ 157162 h 423862"/>
                <a:gd name="connsiteX33" fmla="*/ 4114800 w 6024562"/>
                <a:gd name="connsiteY33" fmla="*/ 414337 h 423862"/>
                <a:gd name="connsiteX34" fmla="*/ 4757737 w 6024562"/>
                <a:gd name="connsiteY34" fmla="*/ 414337 h 423862"/>
                <a:gd name="connsiteX35" fmla="*/ 4752975 w 6024562"/>
                <a:gd name="connsiteY35" fmla="*/ 190500 h 423862"/>
                <a:gd name="connsiteX36" fmla="*/ 4805362 w 6024562"/>
                <a:gd name="connsiteY36" fmla="*/ 142875 h 423862"/>
                <a:gd name="connsiteX37" fmla="*/ 4976812 w 6024562"/>
                <a:gd name="connsiteY37" fmla="*/ 147637 h 423862"/>
                <a:gd name="connsiteX38" fmla="*/ 4976812 w 6024562"/>
                <a:gd name="connsiteY38" fmla="*/ 409575 h 423862"/>
                <a:gd name="connsiteX39" fmla="*/ 5110162 w 6024562"/>
                <a:gd name="connsiteY39" fmla="*/ 409575 h 423862"/>
                <a:gd name="connsiteX40" fmla="*/ 5110162 w 6024562"/>
                <a:gd name="connsiteY40" fmla="*/ 204787 h 423862"/>
                <a:gd name="connsiteX41" fmla="*/ 5157787 w 6024562"/>
                <a:gd name="connsiteY41" fmla="*/ 138112 h 423862"/>
                <a:gd name="connsiteX42" fmla="*/ 5334000 w 6024562"/>
                <a:gd name="connsiteY42" fmla="*/ 147637 h 423862"/>
                <a:gd name="connsiteX43" fmla="*/ 5338762 w 6024562"/>
                <a:gd name="connsiteY43" fmla="*/ 414337 h 423862"/>
                <a:gd name="connsiteX44" fmla="*/ 5472112 w 6024562"/>
                <a:gd name="connsiteY44" fmla="*/ 409575 h 423862"/>
                <a:gd name="connsiteX45" fmla="*/ 5472112 w 6024562"/>
                <a:gd name="connsiteY45" fmla="*/ 195262 h 423862"/>
                <a:gd name="connsiteX46" fmla="*/ 5524500 w 6024562"/>
                <a:gd name="connsiteY46" fmla="*/ 152400 h 423862"/>
                <a:gd name="connsiteX47" fmla="*/ 5705475 w 6024562"/>
                <a:gd name="connsiteY47" fmla="*/ 147637 h 423862"/>
                <a:gd name="connsiteX48" fmla="*/ 5710237 w 6024562"/>
                <a:gd name="connsiteY48" fmla="*/ 409575 h 423862"/>
                <a:gd name="connsiteX49" fmla="*/ 6024562 w 6024562"/>
                <a:gd name="connsiteY49" fmla="*/ 409575 h 423862"/>
                <a:gd name="connsiteX50" fmla="*/ 6019800 w 6024562"/>
                <a:gd name="connsiteY50" fmla="*/ 0 h 423862"/>
                <a:gd name="connsiteX51" fmla="*/ 4762 w 6024562"/>
                <a:gd name="connsiteY51" fmla="*/ 9525 h 423862"/>
                <a:gd name="connsiteX0" fmla="*/ 4762 w 6024562"/>
                <a:gd name="connsiteY0" fmla="*/ 9525 h 419100"/>
                <a:gd name="connsiteX1" fmla="*/ 0 w 6024562"/>
                <a:gd name="connsiteY1" fmla="*/ 404812 h 419100"/>
                <a:gd name="connsiteX2" fmla="*/ 238125 w 6024562"/>
                <a:gd name="connsiteY2" fmla="*/ 414337 h 419100"/>
                <a:gd name="connsiteX3" fmla="*/ 238125 w 6024562"/>
                <a:gd name="connsiteY3" fmla="*/ 214312 h 419100"/>
                <a:gd name="connsiteX4" fmla="*/ 371475 w 6024562"/>
                <a:gd name="connsiteY4" fmla="*/ 138112 h 419100"/>
                <a:gd name="connsiteX5" fmla="*/ 504825 w 6024562"/>
                <a:gd name="connsiteY5" fmla="*/ 219075 h 419100"/>
                <a:gd name="connsiteX6" fmla="*/ 500062 w 6024562"/>
                <a:gd name="connsiteY6" fmla="*/ 409575 h 419100"/>
                <a:gd name="connsiteX7" fmla="*/ 609600 w 6024562"/>
                <a:gd name="connsiteY7" fmla="*/ 414337 h 419100"/>
                <a:gd name="connsiteX8" fmla="*/ 614362 w 6024562"/>
                <a:gd name="connsiteY8" fmla="*/ 214312 h 419100"/>
                <a:gd name="connsiteX9" fmla="*/ 747712 w 6024562"/>
                <a:gd name="connsiteY9" fmla="*/ 157162 h 419100"/>
                <a:gd name="connsiteX10" fmla="*/ 890587 w 6024562"/>
                <a:gd name="connsiteY10" fmla="*/ 214312 h 419100"/>
                <a:gd name="connsiteX11" fmla="*/ 885825 w 6024562"/>
                <a:gd name="connsiteY11" fmla="*/ 404812 h 419100"/>
                <a:gd name="connsiteX12" fmla="*/ 1014412 w 6024562"/>
                <a:gd name="connsiteY12" fmla="*/ 409575 h 419100"/>
                <a:gd name="connsiteX13" fmla="*/ 1019175 w 6024562"/>
                <a:gd name="connsiteY13" fmla="*/ 209550 h 419100"/>
                <a:gd name="connsiteX14" fmla="*/ 1143000 w 6024562"/>
                <a:gd name="connsiteY14" fmla="*/ 147637 h 419100"/>
                <a:gd name="connsiteX15" fmla="*/ 1271587 w 6024562"/>
                <a:gd name="connsiteY15" fmla="*/ 204787 h 419100"/>
                <a:gd name="connsiteX16" fmla="*/ 1266825 w 6024562"/>
                <a:gd name="connsiteY16" fmla="*/ 409575 h 419100"/>
                <a:gd name="connsiteX17" fmla="*/ 1881187 w 6024562"/>
                <a:gd name="connsiteY17" fmla="*/ 409575 h 419100"/>
                <a:gd name="connsiteX18" fmla="*/ 2005012 w 6024562"/>
                <a:gd name="connsiteY18" fmla="*/ 128587 h 419100"/>
                <a:gd name="connsiteX19" fmla="*/ 2128837 w 6024562"/>
                <a:gd name="connsiteY19" fmla="*/ 400050 h 419100"/>
                <a:gd name="connsiteX20" fmla="*/ 2262187 w 6024562"/>
                <a:gd name="connsiteY20" fmla="*/ 147637 h 419100"/>
                <a:gd name="connsiteX21" fmla="*/ 2371725 w 6024562"/>
                <a:gd name="connsiteY21" fmla="*/ 414337 h 419100"/>
                <a:gd name="connsiteX22" fmla="*/ 2514600 w 6024562"/>
                <a:gd name="connsiteY22" fmla="*/ 152400 h 419100"/>
                <a:gd name="connsiteX23" fmla="*/ 2624138 w 6024562"/>
                <a:gd name="connsiteY23" fmla="*/ 419100 h 419100"/>
                <a:gd name="connsiteX24" fmla="*/ 3305175 w 6024562"/>
                <a:gd name="connsiteY24" fmla="*/ 404812 h 419100"/>
                <a:gd name="connsiteX25" fmla="*/ 3362325 w 6024562"/>
                <a:gd name="connsiteY25" fmla="*/ 157162 h 419100"/>
                <a:gd name="connsiteX26" fmla="*/ 3509962 w 6024562"/>
                <a:gd name="connsiteY26" fmla="*/ 157162 h 419100"/>
                <a:gd name="connsiteX27" fmla="*/ 3571875 w 6024562"/>
                <a:gd name="connsiteY27" fmla="*/ 395287 h 419100"/>
                <a:gd name="connsiteX28" fmla="*/ 3633787 w 6024562"/>
                <a:gd name="connsiteY28" fmla="*/ 152400 h 419100"/>
                <a:gd name="connsiteX29" fmla="*/ 3771900 w 6024562"/>
                <a:gd name="connsiteY29" fmla="*/ 147637 h 419100"/>
                <a:gd name="connsiteX30" fmla="*/ 3838575 w 6024562"/>
                <a:gd name="connsiteY30" fmla="*/ 414337 h 419100"/>
                <a:gd name="connsiteX31" fmla="*/ 3910012 w 6024562"/>
                <a:gd name="connsiteY31" fmla="*/ 147637 h 419100"/>
                <a:gd name="connsiteX32" fmla="*/ 4052887 w 6024562"/>
                <a:gd name="connsiteY32" fmla="*/ 157162 h 419100"/>
                <a:gd name="connsiteX33" fmla="*/ 4114800 w 6024562"/>
                <a:gd name="connsiteY33" fmla="*/ 414337 h 419100"/>
                <a:gd name="connsiteX34" fmla="*/ 4757737 w 6024562"/>
                <a:gd name="connsiteY34" fmla="*/ 414337 h 419100"/>
                <a:gd name="connsiteX35" fmla="*/ 4752975 w 6024562"/>
                <a:gd name="connsiteY35" fmla="*/ 190500 h 419100"/>
                <a:gd name="connsiteX36" fmla="*/ 4805362 w 6024562"/>
                <a:gd name="connsiteY36" fmla="*/ 142875 h 419100"/>
                <a:gd name="connsiteX37" fmla="*/ 4976812 w 6024562"/>
                <a:gd name="connsiteY37" fmla="*/ 147637 h 419100"/>
                <a:gd name="connsiteX38" fmla="*/ 4976812 w 6024562"/>
                <a:gd name="connsiteY38" fmla="*/ 409575 h 419100"/>
                <a:gd name="connsiteX39" fmla="*/ 5110162 w 6024562"/>
                <a:gd name="connsiteY39" fmla="*/ 409575 h 419100"/>
                <a:gd name="connsiteX40" fmla="*/ 5110162 w 6024562"/>
                <a:gd name="connsiteY40" fmla="*/ 204787 h 419100"/>
                <a:gd name="connsiteX41" fmla="*/ 5157787 w 6024562"/>
                <a:gd name="connsiteY41" fmla="*/ 138112 h 419100"/>
                <a:gd name="connsiteX42" fmla="*/ 5334000 w 6024562"/>
                <a:gd name="connsiteY42" fmla="*/ 147637 h 419100"/>
                <a:gd name="connsiteX43" fmla="*/ 5338762 w 6024562"/>
                <a:gd name="connsiteY43" fmla="*/ 414337 h 419100"/>
                <a:gd name="connsiteX44" fmla="*/ 5472112 w 6024562"/>
                <a:gd name="connsiteY44" fmla="*/ 409575 h 419100"/>
                <a:gd name="connsiteX45" fmla="*/ 5472112 w 6024562"/>
                <a:gd name="connsiteY45" fmla="*/ 195262 h 419100"/>
                <a:gd name="connsiteX46" fmla="*/ 5524500 w 6024562"/>
                <a:gd name="connsiteY46" fmla="*/ 152400 h 419100"/>
                <a:gd name="connsiteX47" fmla="*/ 5705475 w 6024562"/>
                <a:gd name="connsiteY47" fmla="*/ 147637 h 419100"/>
                <a:gd name="connsiteX48" fmla="*/ 5710237 w 6024562"/>
                <a:gd name="connsiteY48" fmla="*/ 409575 h 419100"/>
                <a:gd name="connsiteX49" fmla="*/ 6024562 w 6024562"/>
                <a:gd name="connsiteY49" fmla="*/ 409575 h 419100"/>
                <a:gd name="connsiteX50" fmla="*/ 6019800 w 6024562"/>
                <a:gd name="connsiteY50" fmla="*/ 0 h 419100"/>
                <a:gd name="connsiteX51" fmla="*/ 4762 w 6024562"/>
                <a:gd name="connsiteY51" fmla="*/ 9525 h 419100"/>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762 w 6024562"/>
                <a:gd name="connsiteY51" fmla="*/ 9525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24562" h="414337">
                  <a:moveTo>
                    <a:pt x="4762" y="9525"/>
                  </a:moveTo>
                  <a:cubicBezTo>
                    <a:pt x="3175" y="141287"/>
                    <a:pt x="1587" y="273050"/>
                    <a:pt x="0" y="404812"/>
                  </a:cubicBezTo>
                  <a:lnTo>
                    <a:pt x="238125" y="414337"/>
                  </a:lnTo>
                  <a:lnTo>
                    <a:pt x="238125" y="214312"/>
                  </a:lnTo>
                  <a:lnTo>
                    <a:pt x="371475" y="138112"/>
                  </a:lnTo>
                  <a:lnTo>
                    <a:pt x="504825" y="219075"/>
                  </a:lnTo>
                  <a:lnTo>
                    <a:pt x="500062" y="409575"/>
                  </a:lnTo>
                  <a:lnTo>
                    <a:pt x="609600" y="414337"/>
                  </a:lnTo>
                  <a:lnTo>
                    <a:pt x="614362" y="214312"/>
                  </a:lnTo>
                  <a:lnTo>
                    <a:pt x="747712" y="157162"/>
                  </a:lnTo>
                  <a:lnTo>
                    <a:pt x="890587" y="214312"/>
                  </a:lnTo>
                  <a:lnTo>
                    <a:pt x="885825" y="404812"/>
                  </a:lnTo>
                  <a:lnTo>
                    <a:pt x="1014412" y="409575"/>
                  </a:lnTo>
                  <a:lnTo>
                    <a:pt x="1019175" y="209550"/>
                  </a:lnTo>
                  <a:lnTo>
                    <a:pt x="1143000" y="147637"/>
                  </a:lnTo>
                  <a:lnTo>
                    <a:pt x="1271587" y="204787"/>
                  </a:lnTo>
                  <a:lnTo>
                    <a:pt x="1266825" y="409575"/>
                  </a:lnTo>
                  <a:lnTo>
                    <a:pt x="1881187" y="409575"/>
                  </a:lnTo>
                  <a:lnTo>
                    <a:pt x="2005012" y="128587"/>
                  </a:lnTo>
                  <a:lnTo>
                    <a:pt x="2128837" y="400050"/>
                  </a:lnTo>
                  <a:lnTo>
                    <a:pt x="2262187" y="147637"/>
                  </a:lnTo>
                  <a:lnTo>
                    <a:pt x="2371725" y="414337"/>
                  </a:lnTo>
                  <a:lnTo>
                    <a:pt x="2514600" y="152400"/>
                  </a:lnTo>
                  <a:lnTo>
                    <a:pt x="2624138" y="409575"/>
                  </a:lnTo>
                  <a:lnTo>
                    <a:pt x="3305175" y="404812"/>
                  </a:lnTo>
                  <a:lnTo>
                    <a:pt x="3362325" y="157162"/>
                  </a:lnTo>
                  <a:lnTo>
                    <a:pt x="3509962" y="157162"/>
                  </a:lnTo>
                  <a:lnTo>
                    <a:pt x="3571875" y="395287"/>
                  </a:lnTo>
                  <a:lnTo>
                    <a:pt x="3633787" y="152400"/>
                  </a:lnTo>
                  <a:lnTo>
                    <a:pt x="3771900" y="147637"/>
                  </a:lnTo>
                  <a:lnTo>
                    <a:pt x="3838575" y="414337"/>
                  </a:lnTo>
                  <a:lnTo>
                    <a:pt x="3910012" y="147637"/>
                  </a:lnTo>
                  <a:lnTo>
                    <a:pt x="4052887" y="157162"/>
                  </a:lnTo>
                  <a:lnTo>
                    <a:pt x="4114800" y="414337"/>
                  </a:lnTo>
                  <a:lnTo>
                    <a:pt x="4757737" y="414337"/>
                  </a:lnTo>
                  <a:lnTo>
                    <a:pt x="4752975" y="190500"/>
                  </a:lnTo>
                  <a:lnTo>
                    <a:pt x="4805362" y="142875"/>
                  </a:lnTo>
                  <a:lnTo>
                    <a:pt x="4976812" y="147637"/>
                  </a:lnTo>
                  <a:lnTo>
                    <a:pt x="4976812" y="409575"/>
                  </a:lnTo>
                  <a:lnTo>
                    <a:pt x="5110162" y="409575"/>
                  </a:lnTo>
                  <a:lnTo>
                    <a:pt x="5110162" y="204787"/>
                  </a:lnTo>
                  <a:lnTo>
                    <a:pt x="5157787" y="138112"/>
                  </a:lnTo>
                  <a:lnTo>
                    <a:pt x="5334000" y="147637"/>
                  </a:lnTo>
                  <a:cubicBezTo>
                    <a:pt x="5335587" y="236537"/>
                    <a:pt x="5337175" y="325437"/>
                    <a:pt x="5338762" y="414337"/>
                  </a:cubicBezTo>
                  <a:lnTo>
                    <a:pt x="5472112" y="409575"/>
                  </a:lnTo>
                  <a:lnTo>
                    <a:pt x="5472112" y="195262"/>
                  </a:lnTo>
                  <a:lnTo>
                    <a:pt x="5524500" y="152400"/>
                  </a:lnTo>
                  <a:lnTo>
                    <a:pt x="5705475" y="147637"/>
                  </a:lnTo>
                  <a:cubicBezTo>
                    <a:pt x="5707062" y="234950"/>
                    <a:pt x="5708650" y="322262"/>
                    <a:pt x="5710237" y="409575"/>
                  </a:cubicBezTo>
                  <a:lnTo>
                    <a:pt x="6024562" y="409575"/>
                  </a:lnTo>
                  <a:cubicBezTo>
                    <a:pt x="6022975" y="273050"/>
                    <a:pt x="6021387" y="136525"/>
                    <a:pt x="6019800" y="0"/>
                  </a:cubicBezTo>
                  <a:lnTo>
                    <a:pt x="4762" y="9525"/>
                  </a:lnTo>
                  <a:close/>
                </a:path>
              </a:pathLst>
            </a:custGeom>
            <a:solidFill>
              <a:srgbClr val="92D050"/>
            </a:solidFill>
            <a:ln w="38100">
              <a:noFill/>
              <a:round/>
              <a:headEnd/>
              <a:tailEnd/>
            </a:ln>
          </p:spPr>
          <p:txBody>
            <a:bodyPr wrap="none" rtlCol="0" anchor="ctr"/>
            <a:lstStyle/>
            <a:p>
              <a:pPr algn="ctr"/>
              <a:endParaRPr lang="en-US"/>
            </a:p>
          </p:txBody>
        </p:sp>
        <p:sp>
          <p:nvSpPr>
            <p:cNvPr id="6" name="Rectangle 5"/>
            <p:cNvSpPr/>
            <p:nvPr/>
          </p:nvSpPr>
          <p:spPr bwMode="auto">
            <a:xfrm>
              <a:off x="1561763" y="2873765"/>
              <a:ext cx="6020474" cy="1771063"/>
            </a:xfrm>
            <a:prstGeom prst="rect">
              <a:avLst/>
            </a:prstGeom>
            <a:solidFill>
              <a:srgbClr val="92D050"/>
            </a:solidFill>
            <a:ln w="38100">
              <a:noFill/>
              <a:round/>
              <a:headEnd/>
              <a:tailEnd/>
            </a:ln>
          </p:spPr>
          <p:txBody>
            <a:bodyPr wrap="none" rtlCol="0" anchor="ctr"/>
            <a:lstStyle/>
            <a:p>
              <a:pPr algn="ctr"/>
              <a:endParaRPr lang="en-US"/>
            </a:p>
          </p:txBody>
        </p:sp>
        <p:cxnSp>
          <p:nvCxnSpPr>
            <p:cNvPr id="8" name="Straight Connector 7"/>
            <p:cNvCxnSpPr/>
            <p:nvPr/>
          </p:nvCxnSpPr>
          <p:spPr bwMode="auto">
            <a:xfrm>
              <a:off x="1561763" y="3689968"/>
              <a:ext cx="6020474" cy="0"/>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23" name="Straight Connector 22"/>
            <p:cNvCxnSpPr/>
            <p:nvPr/>
          </p:nvCxnSpPr>
          <p:spPr bwMode="auto">
            <a:xfrm>
              <a:off x="4567952" y="3689969"/>
              <a:ext cx="0" cy="1346922"/>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25" name="Straight Connector 24"/>
            <p:cNvCxnSpPr/>
            <p:nvPr/>
          </p:nvCxnSpPr>
          <p:spPr bwMode="auto">
            <a:xfrm>
              <a:off x="6096000" y="3689969"/>
              <a:ext cx="0" cy="1346922"/>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30" name="Straight Connector 29"/>
            <p:cNvCxnSpPr/>
            <p:nvPr/>
          </p:nvCxnSpPr>
          <p:spPr bwMode="auto">
            <a:xfrm>
              <a:off x="3048000" y="3689969"/>
              <a:ext cx="0" cy="1346922"/>
            </a:xfrm>
            <a:prstGeom prst="line">
              <a:avLst/>
            </a:prstGeom>
            <a:solidFill>
              <a:schemeClr val="accent1"/>
            </a:solidFill>
            <a:ln w="12700" cap="flat" cmpd="sng" algn="ctr">
              <a:solidFill>
                <a:schemeClr val="tx1"/>
              </a:solidFill>
              <a:prstDash val="sysDash"/>
              <a:round/>
              <a:headEnd type="none" w="sm" len="sm"/>
              <a:tailEnd type="none" w="sm" len="sm"/>
            </a:ln>
            <a:effectLst/>
          </p:spPr>
        </p:cxnSp>
        <p:sp>
          <p:nvSpPr>
            <p:cNvPr id="59" name="TextBox 58"/>
            <p:cNvSpPr txBox="1"/>
            <p:nvPr/>
          </p:nvSpPr>
          <p:spPr bwMode="auto">
            <a:xfrm>
              <a:off x="1553701" y="3902496"/>
              <a:ext cx="1499129" cy="646331"/>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Planetary</a:t>
              </a:r>
              <a:r>
                <a:rPr lang="en-US" sz="1200" b="1" dirty="0" smtClean="0">
                  <a:solidFill>
                    <a:srgbClr val="0033CC"/>
                  </a:solidFill>
                  <a:latin typeface="Arial" charset="0"/>
                </a:rPr>
                <a:t> Science</a:t>
              </a:r>
              <a:endParaRPr lang="en-US" sz="1200" b="1" dirty="0">
                <a:solidFill>
                  <a:srgbClr val="0033CC"/>
                </a:solidFill>
                <a:latin typeface="Arial" charset="0"/>
              </a:endParaRPr>
            </a:p>
            <a:p>
              <a:pPr algn="ctr"/>
              <a:r>
                <a:rPr lang="en-US" sz="1200" b="1" dirty="0">
                  <a:solidFill>
                    <a:srgbClr val="0033CC"/>
                  </a:solidFill>
                  <a:latin typeface="Arial" charset="0"/>
                </a:rPr>
                <a:t>Data</a:t>
              </a:r>
            </a:p>
            <a:p>
              <a:pPr algn="ctr"/>
              <a:r>
                <a:rPr lang="en-US" sz="1200" b="1" dirty="0">
                  <a:solidFill>
                    <a:srgbClr val="0033CC"/>
                  </a:solidFill>
                  <a:latin typeface="Arial" charset="0"/>
                </a:rPr>
                <a:t>Binding</a:t>
              </a:r>
            </a:p>
          </p:txBody>
        </p:sp>
        <p:sp>
          <p:nvSpPr>
            <p:cNvPr id="60" name="TextBox 59"/>
            <p:cNvSpPr txBox="1"/>
            <p:nvPr/>
          </p:nvSpPr>
          <p:spPr bwMode="auto">
            <a:xfrm>
              <a:off x="3045531" y="3902496"/>
              <a:ext cx="1576072" cy="461665"/>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FF0000"/>
                  </a:solidFill>
                  <a:latin typeface="Arial" charset="0"/>
                </a:rPr>
                <a:t>Earth Science </a:t>
              </a:r>
              <a:r>
                <a:rPr lang="en-US" sz="1200" b="1" dirty="0" smtClean="0">
                  <a:solidFill>
                    <a:srgbClr val="0033CC"/>
                  </a:solidFill>
                  <a:latin typeface="Arial" charset="0"/>
                </a:rPr>
                <a:t>Data</a:t>
              </a:r>
              <a:endParaRPr lang="en-US" sz="1200" b="1" dirty="0">
                <a:solidFill>
                  <a:srgbClr val="0033CC"/>
                </a:solidFill>
                <a:latin typeface="Arial" charset="0"/>
              </a:endParaRPr>
            </a:p>
            <a:p>
              <a:pPr algn="ctr"/>
              <a:r>
                <a:rPr lang="en-US" sz="1200" b="1" dirty="0">
                  <a:solidFill>
                    <a:srgbClr val="0033CC"/>
                  </a:solidFill>
                  <a:latin typeface="Arial" charset="0"/>
                </a:rPr>
                <a:t>Binding</a:t>
              </a:r>
            </a:p>
          </p:txBody>
        </p:sp>
        <p:sp>
          <p:nvSpPr>
            <p:cNvPr id="61" name="TextBox 60"/>
            <p:cNvSpPr txBox="1"/>
            <p:nvPr/>
          </p:nvSpPr>
          <p:spPr bwMode="auto">
            <a:xfrm>
              <a:off x="4728323" y="3902496"/>
              <a:ext cx="1279517" cy="646331"/>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Mission </a:t>
              </a:r>
            </a:p>
            <a:p>
              <a:pPr algn="ctr"/>
              <a:r>
                <a:rPr lang="en-US" sz="1200" b="1" dirty="0">
                  <a:solidFill>
                    <a:srgbClr val="0033CC"/>
                  </a:solidFill>
                  <a:latin typeface="Arial" charset="0"/>
                </a:rPr>
                <a:t>Housekeeping </a:t>
              </a:r>
            </a:p>
            <a:p>
              <a:pPr algn="ctr"/>
              <a:r>
                <a:rPr lang="en-US" sz="1200" b="1" dirty="0">
                  <a:solidFill>
                    <a:srgbClr val="0033CC"/>
                  </a:solidFill>
                  <a:latin typeface="Arial" charset="0"/>
                </a:rPr>
                <a:t>Binding</a:t>
              </a:r>
            </a:p>
          </p:txBody>
        </p:sp>
        <p:sp>
          <p:nvSpPr>
            <p:cNvPr id="62" name="TextBox 61"/>
            <p:cNvSpPr txBox="1"/>
            <p:nvPr/>
          </p:nvSpPr>
          <p:spPr bwMode="auto">
            <a:xfrm>
              <a:off x="6321363" y="3902496"/>
              <a:ext cx="995785" cy="646331"/>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Astronomy</a:t>
              </a:r>
            </a:p>
            <a:p>
              <a:pPr algn="ctr"/>
              <a:r>
                <a:rPr lang="en-US" sz="1200" b="1" dirty="0" smtClean="0">
                  <a:solidFill>
                    <a:srgbClr val="FF0000"/>
                  </a:solidFill>
                  <a:latin typeface="Arial" charset="0"/>
                </a:rPr>
                <a:t>Data</a:t>
              </a:r>
            </a:p>
            <a:p>
              <a:pPr algn="ctr"/>
              <a:r>
                <a:rPr lang="en-US" sz="1200" b="1" dirty="0" smtClean="0">
                  <a:solidFill>
                    <a:srgbClr val="0033CC"/>
                  </a:solidFill>
                  <a:latin typeface="Arial" charset="0"/>
                </a:rPr>
                <a:t>Binding</a:t>
              </a:r>
              <a:endParaRPr lang="en-US" sz="1200" b="1" dirty="0">
                <a:solidFill>
                  <a:srgbClr val="0033CC"/>
                </a:solidFill>
                <a:latin typeface="Arial" charset="0"/>
              </a:endParaRPr>
            </a:p>
          </p:txBody>
        </p:sp>
        <p:sp>
          <p:nvSpPr>
            <p:cNvPr id="95" name="TextBox 94"/>
            <p:cNvSpPr txBox="1"/>
            <p:nvPr/>
          </p:nvSpPr>
          <p:spPr bwMode="auto">
            <a:xfrm>
              <a:off x="3575110" y="3194322"/>
              <a:ext cx="2091341" cy="276998"/>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Archive Abstraction Layer</a:t>
              </a:r>
            </a:p>
          </p:txBody>
        </p:sp>
        <p:cxnSp>
          <p:nvCxnSpPr>
            <p:cNvPr id="106" name="Straight Connector 105"/>
            <p:cNvCxnSpPr/>
            <p:nvPr/>
          </p:nvCxnSpPr>
          <p:spPr bwMode="auto">
            <a:xfrm>
              <a:off x="1561763" y="2880007"/>
              <a:ext cx="6020474"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sp>
        <p:nvSpPr>
          <p:cNvPr id="14" name="Rectangle 13"/>
          <p:cNvSpPr/>
          <p:nvPr/>
        </p:nvSpPr>
        <p:spPr bwMode="auto">
          <a:xfrm>
            <a:off x="1270566" y="6064844"/>
            <a:ext cx="1268861" cy="436932"/>
          </a:xfrm>
          <a:prstGeom prst="rect">
            <a:avLst/>
          </a:prstGeom>
          <a:solidFill>
            <a:schemeClr val="accent1">
              <a:lumMod val="40000"/>
              <a:lumOff val="60000"/>
            </a:schemeClr>
          </a:solidFill>
          <a:ln w="38100">
            <a:solidFill>
              <a:srgbClr val="FF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FF0000"/>
                </a:solidFill>
                <a:latin typeface="+mn-lt"/>
              </a:rPr>
              <a:t>PSD Archive</a:t>
            </a:r>
            <a:endParaRPr lang="en-US" sz="1200" dirty="0">
              <a:solidFill>
                <a:srgbClr val="FF0000"/>
              </a:solidFill>
              <a:latin typeface="+mn-lt"/>
            </a:endParaRPr>
          </a:p>
        </p:txBody>
      </p:sp>
      <p:sp>
        <p:nvSpPr>
          <p:cNvPr id="3" name="Rounded Rectangular Callout 2"/>
          <p:cNvSpPr/>
          <p:nvPr/>
        </p:nvSpPr>
        <p:spPr bwMode="auto">
          <a:xfrm>
            <a:off x="73706" y="1593683"/>
            <a:ext cx="1055005" cy="1060252"/>
          </a:xfrm>
          <a:prstGeom prst="wedgeRoundRectCallout">
            <a:avLst>
              <a:gd name="adj1" fmla="val 113896"/>
              <a:gd name="adj2" fmla="val -3250"/>
              <a:gd name="adj3" fmla="val 16667"/>
            </a:avLst>
          </a:prstGeom>
          <a:solidFill>
            <a:schemeClr val="accent1">
              <a:lumMod val="75000"/>
            </a:schemeClr>
          </a:solidFill>
          <a:ln w="38100">
            <a:noFill/>
            <a:round/>
            <a:headEnd/>
            <a:tailEnd/>
          </a:ln>
        </p:spPr>
        <p:txBody>
          <a:bodyPr wrap="none" rtlCol="0" anchor="ctr"/>
          <a:lstStyle/>
          <a:p>
            <a:pPr algn="ctr"/>
            <a:r>
              <a:rPr lang="en-US" sz="2000" dirty="0">
                <a:solidFill>
                  <a:schemeClr val="bg1"/>
                </a:solidFill>
                <a:latin typeface="+mn-lt"/>
              </a:rPr>
              <a:t>PAIS</a:t>
            </a:r>
          </a:p>
          <a:p>
            <a:pPr algn="ctr"/>
            <a:r>
              <a:rPr lang="en-US" sz="2000" dirty="0">
                <a:solidFill>
                  <a:schemeClr val="bg1"/>
                </a:solidFill>
                <a:latin typeface="+mn-lt"/>
              </a:rPr>
              <a:t>PAIP</a:t>
            </a:r>
          </a:p>
        </p:txBody>
      </p:sp>
      <p:sp>
        <p:nvSpPr>
          <p:cNvPr id="78" name="Rounded Rectangular Callout 77"/>
          <p:cNvSpPr/>
          <p:nvPr/>
        </p:nvSpPr>
        <p:spPr bwMode="auto">
          <a:xfrm>
            <a:off x="7309311" y="1507525"/>
            <a:ext cx="1055005" cy="1060252"/>
          </a:xfrm>
          <a:prstGeom prst="wedgeRoundRectCallout">
            <a:avLst>
              <a:gd name="adj1" fmla="val -103214"/>
              <a:gd name="adj2" fmla="val 8705"/>
              <a:gd name="adj3" fmla="val 16667"/>
            </a:avLst>
          </a:prstGeom>
          <a:solidFill>
            <a:schemeClr val="accent1">
              <a:lumMod val="75000"/>
            </a:schemeClr>
          </a:solidFill>
          <a:ln w="38100">
            <a:noFill/>
            <a:round/>
            <a:headEnd/>
            <a:tailEnd/>
          </a:ln>
        </p:spPr>
        <p:txBody>
          <a:bodyPr wrap="none" rtlCol="0" anchor="ctr"/>
          <a:lstStyle/>
          <a:p>
            <a:pPr algn="ctr"/>
            <a:r>
              <a:rPr lang="en-US" sz="2000" dirty="0">
                <a:solidFill>
                  <a:schemeClr val="bg1"/>
                </a:solidFill>
                <a:latin typeface="+mn-lt"/>
              </a:rPr>
              <a:t>CAIS</a:t>
            </a:r>
          </a:p>
          <a:p>
            <a:pPr algn="ctr"/>
            <a:r>
              <a:rPr lang="en-US" sz="2000" dirty="0">
                <a:solidFill>
                  <a:schemeClr val="bg1"/>
                </a:solidFill>
                <a:latin typeface="+mn-lt"/>
              </a:rPr>
              <a:t>CAIP</a:t>
            </a:r>
          </a:p>
        </p:txBody>
      </p:sp>
      <p:sp>
        <p:nvSpPr>
          <p:cNvPr id="79" name="Rounded Rectangular Callout 78"/>
          <p:cNvSpPr/>
          <p:nvPr/>
        </p:nvSpPr>
        <p:spPr bwMode="auto">
          <a:xfrm>
            <a:off x="7272387" y="2796290"/>
            <a:ext cx="1748091" cy="1060252"/>
          </a:xfrm>
          <a:prstGeom prst="wedgeRoundRectCallout">
            <a:avLst>
              <a:gd name="adj1" fmla="val -165859"/>
              <a:gd name="adj2" fmla="val -7519"/>
              <a:gd name="adj3" fmla="val 16667"/>
            </a:avLst>
          </a:prstGeom>
          <a:solidFill>
            <a:schemeClr val="accent1">
              <a:lumMod val="75000"/>
            </a:schemeClr>
          </a:solidFill>
          <a:ln w="38100">
            <a:noFill/>
            <a:round/>
            <a:headEnd/>
            <a:tailEnd/>
          </a:ln>
        </p:spPr>
        <p:txBody>
          <a:bodyPr wrap="none" rtlCol="0" anchor="ctr"/>
          <a:lstStyle/>
          <a:p>
            <a:pPr algn="ctr"/>
            <a:r>
              <a:rPr lang="en-US" sz="2000" dirty="0">
                <a:solidFill>
                  <a:schemeClr val="bg1"/>
                </a:solidFill>
                <a:latin typeface="+mn-lt"/>
              </a:rPr>
              <a:t>AAL</a:t>
            </a:r>
          </a:p>
          <a:p>
            <a:pPr algn="ctr"/>
            <a:r>
              <a:rPr lang="en-US" sz="1100" dirty="0">
                <a:solidFill>
                  <a:schemeClr val="bg1"/>
                </a:solidFill>
                <a:latin typeface="+mn-lt"/>
              </a:rPr>
              <a:t>Doesn’t bind to message</a:t>
            </a:r>
          </a:p>
          <a:p>
            <a:pPr algn="ctr"/>
            <a:r>
              <a:rPr lang="en-US" sz="1100" dirty="0">
                <a:solidFill>
                  <a:schemeClr val="bg1"/>
                </a:solidFill>
                <a:latin typeface="+mn-lt"/>
              </a:rPr>
              <a:t>/comm systems, rather</a:t>
            </a:r>
          </a:p>
          <a:p>
            <a:pPr algn="ctr"/>
            <a:r>
              <a:rPr lang="en-US" sz="1100" dirty="0">
                <a:solidFill>
                  <a:schemeClr val="bg1"/>
                </a:solidFill>
                <a:latin typeface="+mn-lt"/>
              </a:rPr>
              <a:t>Archive application layer</a:t>
            </a:r>
          </a:p>
          <a:p>
            <a:pPr algn="ctr"/>
            <a:r>
              <a:rPr lang="en-US" sz="1100" dirty="0">
                <a:solidFill>
                  <a:schemeClr val="bg1"/>
                </a:solidFill>
                <a:latin typeface="+mn-lt"/>
              </a:rPr>
              <a:t>functions </a:t>
            </a:r>
          </a:p>
        </p:txBody>
      </p:sp>
      <p:sp>
        <p:nvSpPr>
          <p:cNvPr id="81" name="Rounded Rectangle 80"/>
          <p:cNvSpPr/>
          <p:nvPr/>
        </p:nvSpPr>
        <p:spPr bwMode="auto">
          <a:xfrm>
            <a:off x="7785444" y="4377176"/>
            <a:ext cx="1326306" cy="1600298"/>
          </a:xfrm>
          <a:prstGeom prst="roundRect">
            <a:avLst/>
          </a:prstGeom>
          <a:solidFill>
            <a:schemeClr val="accent1">
              <a:lumMod val="75000"/>
            </a:schemeClr>
          </a:solidFill>
          <a:ln w="38100">
            <a:noFill/>
            <a:round/>
            <a:headEnd/>
            <a:tailEnd/>
          </a:ln>
        </p:spPr>
        <p:txBody>
          <a:bodyPr wrap="none" rtlCol="0" anchor="ctr"/>
          <a:lstStyle/>
          <a:p>
            <a:pPr algn="ctr"/>
            <a:r>
              <a:rPr lang="en-US" sz="1100" dirty="0">
                <a:solidFill>
                  <a:schemeClr val="bg1"/>
                </a:solidFill>
                <a:latin typeface="+mn-lt"/>
              </a:rPr>
              <a:t>Multiple Future</a:t>
            </a:r>
          </a:p>
          <a:p>
            <a:pPr algn="ctr"/>
            <a:r>
              <a:rPr lang="en-US" sz="1100" dirty="0">
                <a:solidFill>
                  <a:schemeClr val="bg1"/>
                </a:solidFill>
                <a:latin typeface="+mn-lt"/>
              </a:rPr>
              <a:t>Bindings/plugins</a:t>
            </a:r>
          </a:p>
          <a:p>
            <a:pPr algn="ctr"/>
            <a:r>
              <a:rPr lang="en-US" sz="1100" dirty="0">
                <a:solidFill>
                  <a:schemeClr val="bg1"/>
                </a:solidFill>
                <a:latin typeface="+mn-lt"/>
              </a:rPr>
              <a:t>For many various</a:t>
            </a:r>
          </a:p>
          <a:p>
            <a:pPr algn="ctr"/>
            <a:r>
              <a:rPr lang="en-US" sz="1100" dirty="0">
                <a:solidFill>
                  <a:schemeClr val="bg1"/>
                </a:solidFill>
                <a:latin typeface="+mn-lt"/>
              </a:rPr>
              <a:t>Archive types.  </a:t>
            </a:r>
          </a:p>
          <a:p>
            <a:pPr algn="ctr"/>
            <a:r>
              <a:rPr lang="en-US" sz="1100" dirty="0">
                <a:solidFill>
                  <a:schemeClr val="bg1"/>
                </a:solidFill>
                <a:latin typeface="+mn-lt"/>
              </a:rPr>
              <a:t>Including </a:t>
            </a:r>
            <a:r>
              <a:rPr lang="en-US" sz="1100" dirty="0" smtClean="0">
                <a:solidFill>
                  <a:srgbClr val="FF0000"/>
                </a:solidFill>
                <a:latin typeface="+mn-lt"/>
              </a:rPr>
              <a:t>domain</a:t>
            </a:r>
            <a:endParaRPr lang="en-US" sz="1100" dirty="0">
              <a:solidFill>
                <a:srgbClr val="FF0000"/>
              </a:solidFill>
              <a:latin typeface="+mn-lt"/>
            </a:endParaRPr>
          </a:p>
          <a:p>
            <a:pPr algn="ctr"/>
            <a:r>
              <a:rPr lang="en-US" sz="1100" dirty="0">
                <a:solidFill>
                  <a:schemeClr val="bg1"/>
                </a:solidFill>
                <a:latin typeface="+mn-lt"/>
              </a:rPr>
              <a:t>unique archives</a:t>
            </a:r>
          </a:p>
          <a:p>
            <a:pPr algn="ctr"/>
            <a:r>
              <a:rPr lang="en-US" sz="1100" dirty="0">
                <a:solidFill>
                  <a:schemeClr val="bg1"/>
                </a:solidFill>
                <a:latin typeface="+mn-lt"/>
              </a:rPr>
              <a:t>or </a:t>
            </a:r>
            <a:r>
              <a:rPr lang="en-US" sz="1100" dirty="0" err="1">
                <a:solidFill>
                  <a:schemeClr val="bg1"/>
                </a:solidFill>
                <a:latin typeface="+mn-lt"/>
              </a:rPr>
              <a:t>datastores</a:t>
            </a:r>
            <a:r>
              <a:rPr lang="en-US" sz="1100" dirty="0">
                <a:solidFill>
                  <a:schemeClr val="bg1"/>
                </a:solidFill>
                <a:latin typeface="+mn-lt"/>
              </a:rPr>
              <a:t>.</a:t>
            </a:r>
          </a:p>
        </p:txBody>
      </p:sp>
      <p:sp>
        <p:nvSpPr>
          <p:cNvPr id="29" name="Striped Right Arrow 28"/>
          <p:cNvSpPr/>
          <p:nvPr/>
        </p:nvSpPr>
        <p:spPr bwMode="auto">
          <a:xfrm rot="10800000">
            <a:off x="7153828" y="4360629"/>
            <a:ext cx="631279" cy="659715"/>
          </a:xfrm>
          <a:prstGeom prst="stripedRightArrow">
            <a:avLst/>
          </a:prstGeom>
          <a:solidFill>
            <a:schemeClr val="accent1">
              <a:lumMod val="75000"/>
            </a:schemeClr>
          </a:solidFill>
          <a:ln w="38100">
            <a:noFill/>
            <a:round/>
            <a:headEnd/>
            <a:tailEnd/>
          </a:ln>
        </p:spPr>
        <p:txBody>
          <a:bodyPr wrap="none" rtlCol="0" anchor="ctr"/>
          <a:lstStyle/>
          <a:p>
            <a:pPr algn="ctr"/>
            <a:endParaRPr lang="en-US" sz="1100">
              <a:solidFill>
                <a:schemeClr val="bg1"/>
              </a:solidFill>
              <a:latin typeface="+mn-lt"/>
            </a:endParaRPr>
          </a:p>
        </p:txBody>
      </p:sp>
      <p:sp>
        <p:nvSpPr>
          <p:cNvPr id="84" name="Rounded Rectangle 83"/>
          <p:cNvSpPr/>
          <p:nvPr/>
        </p:nvSpPr>
        <p:spPr bwMode="auto">
          <a:xfrm>
            <a:off x="124042" y="3827040"/>
            <a:ext cx="787268" cy="817788"/>
          </a:xfrm>
          <a:prstGeom prst="roundRect">
            <a:avLst/>
          </a:prstGeom>
          <a:solidFill>
            <a:schemeClr val="accent1"/>
          </a:solidFill>
          <a:ln w="38100">
            <a:noFill/>
            <a:round/>
            <a:headEnd/>
            <a:tailEnd/>
          </a:ln>
        </p:spPr>
        <p:txBody>
          <a:bodyPr wrap="none" rtlCol="0" anchor="ctr"/>
          <a:lstStyle/>
          <a:p>
            <a:pPr algn="ctr"/>
            <a:r>
              <a:rPr lang="en-US" sz="2000" dirty="0">
                <a:solidFill>
                  <a:schemeClr val="bg1"/>
                </a:solidFill>
                <a:latin typeface="+mn-lt"/>
              </a:rPr>
              <a:t>ADD</a:t>
            </a:r>
          </a:p>
        </p:txBody>
      </p:sp>
      <p:sp>
        <p:nvSpPr>
          <p:cNvPr id="80" name="TextBox 79"/>
          <p:cNvSpPr txBox="1"/>
          <p:nvPr/>
        </p:nvSpPr>
        <p:spPr bwMode="auto">
          <a:xfrm>
            <a:off x="6956435" y="87090"/>
            <a:ext cx="2207570" cy="846386"/>
          </a:xfrm>
          <a:prstGeom prst="rect">
            <a:avLst/>
          </a:prstGeom>
          <a:noFill/>
          <a:ln w="12700">
            <a:noFill/>
            <a:miter lim="800000"/>
            <a:headEnd type="none" w="sm" len="sm"/>
            <a:tailEnd type="none" w="sm" len="sm"/>
          </a:ln>
        </p:spPr>
        <p:txBody>
          <a:bodyPr wrap="square" rtlCol="0">
            <a:spAutoFit/>
          </a:bodyPr>
          <a:lstStyle/>
          <a:p>
            <a:r>
              <a:rPr lang="en-US" sz="700" b="1" dirty="0">
                <a:solidFill>
                  <a:srgbClr val="0033CC"/>
                </a:solidFill>
                <a:latin typeface="Arial" charset="0"/>
              </a:rPr>
              <a:t>PAIS – Producer Archive Interface Specification</a:t>
            </a:r>
          </a:p>
          <a:p>
            <a:r>
              <a:rPr lang="en-US" sz="700" b="1" dirty="0">
                <a:solidFill>
                  <a:srgbClr val="0033CC"/>
                </a:solidFill>
                <a:latin typeface="Arial" charset="0"/>
              </a:rPr>
              <a:t>PAIP – Producer Archive Interface Protocol</a:t>
            </a:r>
          </a:p>
          <a:p>
            <a:r>
              <a:rPr lang="en-US" sz="700" b="1" dirty="0">
                <a:solidFill>
                  <a:srgbClr val="0033CC"/>
                </a:solidFill>
                <a:latin typeface="Arial" charset="0"/>
              </a:rPr>
              <a:t>CAIS – Consumer Archive Interface Spec</a:t>
            </a:r>
          </a:p>
          <a:p>
            <a:r>
              <a:rPr lang="en-US" sz="700" b="1" dirty="0">
                <a:solidFill>
                  <a:srgbClr val="0033CC"/>
                </a:solidFill>
                <a:latin typeface="Arial" charset="0"/>
              </a:rPr>
              <a:t>CAIP – Consumer Archive Interface Protocol</a:t>
            </a:r>
          </a:p>
          <a:p>
            <a:r>
              <a:rPr lang="en-US" sz="700" b="1" dirty="0">
                <a:solidFill>
                  <a:srgbClr val="0033CC"/>
                </a:solidFill>
                <a:latin typeface="Arial" charset="0"/>
              </a:rPr>
              <a:t>AAL – Archive Abstraction Layer</a:t>
            </a:r>
          </a:p>
          <a:p>
            <a:r>
              <a:rPr lang="en-US" sz="700" b="1" dirty="0">
                <a:solidFill>
                  <a:srgbClr val="0033CC"/>
                </a:solidFill>
                <a:latin typeface="Arial" charset="0"/>
              </a:rPr>
              <a:t>ADD – Archive Description Document</a:t>
            </a:r>
          </a:p>
          <a:p>
            <a:endParaRPr lang="en-US" sz="700" b="1" dirty="0">
              <a:solidFill>
                <a:srgbClr val="0033CC"/>
              </a:solidFill>
              <a:latin typeface="Arial" charset="0"/>
            </a:endParaRPr>
          </a:p>
        </p:txBody>
      </p:sp>
      <p:sp>
        <p:nvSpPr>
          <p:cNvPr id="83" name="Flowchart: Off-page Connector 35"/>
          <p:cNvSpPr/>
          <p:nvPr/>
        </p:nvSpPr>
        <p:spPr bwMode="auto">
          <a:xfrm rot="10800000">
            <a:off x="1801011" y="1588406"/>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85" name="Isosceles Triangle 31"/>
          <p:cNvSpPr/>
          <p:nvPr/>
        </p:nvSpPr>
        <p:spPr bwMode="auto">
          <a:xfrm>
            <a:off x="2381370" y="1572149"/>
            <a:ext cx="250851" cy="267037"/>
          </a:xfrm>
          <a:prstGeom prst="triangle">
            <a:avLst/>
          </a:prstGeom>
          <a:solidFill>
            <a:srgbClr val="FF99CC"/>
          </a:solidFill>
          <a:ln w="38100">
            <a:noFill/>
            <a:round/>
            <a:headEnd/>
            <a:tailEnd/>
          </a:ln>
        </p:spPr>
        <p:txBody>
          <a:bodyPr wrap="none" rtlCol="0" anchor="ctr"/>
          <a:lstStyle/>
          <a:p>
            <a:pPr algn="ctr"/>
            <a:endParaRPr lang="en-US"/>
          </a:p>
        </p:txBody>
      </p:sp>
      <p:sp>
        <p:nvSpPr>
          <p:cNvPr id="86" name="Trapezoid 85"/>
          <p:cNvSpPr/>
          <p:nvPr/>
        </p:nvSpPr>
        <p:spPr bwMode="auto">
          <a:xfrm>
            <a:off x="2938363" y="1576146"/>
            <a:ext cx="279173" cy="259042"/>
          </a:xfrm>
          <a:prstGeom prst="trapezoid">
            <a:avLst/>
          </a:prstGeom>
          <a:solidFill>
            <a:srgbClr val="99FF99"/>
          </a:solidFill>
          <a:ln w="38100">
            <a:noFill/>
            <a:round/>
            <a:headEnd/>
            <a:tailEnd/>
          </a:ln>
        </p:spPr>
        <p:txBody>
          <a:bodyPr wrap="none" rtlCol="0" anchor="ctr"/>
          <a:lstStyle/>
          <a:p>
            <a:pPr algn="ctr"/>
            <a:endParaRPr lang="en-US"/>
          </a:p>
        </p:txBody>
      </p:sp>
      <p:sp>
        <p:nvSpPr>
          <p:cNvPr id="87" name="Flowchart: Card 42"/>
          <p:cNvSpPr/>
          <p:nvPr/>
        </p:nvSpPr>
        <p:spPr bwMode="auto">
          <a:xfrm>
            <a:off x="3511310" y="1556065"/>
            <a:ext cx="226577" cy="262986"/>
          </a:xfrm>
          <a:prstGeom prst="flowChartPunchedCard">
            <a:avLst/>
          </a:prstGeom>
          <a:solidFill>
            <a:srgbClr val="FFCC99"/>
          </a:solidFill>
          <a:ln w="38100">
            <a:noFill/>
            <a:round/>
            <a:headEnd/>
            <a:tailEnd/>
          </a:ln>
        </p:spPr>
        <p:txBody>
          <a:bodyPr wrap="none" rtlCol="0" anchor="ctr"/>
          <a:lstStyle/>
          <a:p>
            <a:pPr algn="ctr"/>
            <a:endParaRPr lang="en-US"/>
          </a:p>
        </p:txBody>
      </p:sp>
      <p:sp>
        <p:nvSpPr>
          <p:cNvPr id="13" name="Rectangle 12"/>
          <p:cNvSpPr/>
          <p:nvPr/>
        </p:nvSpPr>
        <p:spPr>
          <a:xfrm>
            <a:off x="1223379" y="2975134"/>
            <a:ext cx="1538498" cy="338554"/>
          </a:xfrm>
          <a:prstGeom prst="rect">
            <a:avLst/>
          </a:prstGeom>
        </p:spPr>
        <p:txBody>
          <a:bodyPr wrap="none">
            <a:spAutoFit/>
          </a:bodyPr>
          <a:lstStyle/>
          <a:p>
            <a:r>
              <a:rPr lang="en-US" sz="1600" b="1" dirty="0" smtClean="0">
                <a:solidFill>
                  <a:srgbClr val="FF0000"/>
                </a:solidFill>
                <a:latin typeface="+mj-lt"/>
              </a:rPr>
              <a:t>SIP, DIP &amp; AIP</a:t>
            </a:r>
            <a:endParaRPr lang="en-US" sz="1600" b="1" dirty="0">
              <a:solidFill>
                <a:srgbClr val="FF0000"/>
              </a:solidFill>
              <a:latin typeface="+mj-lt"/>
            </a:endParaRPr>
          </a:p>
        </p:txBody>
      </p:sp>
      <p:sp>
        <p:nvSpPr>
          <p:cNvPr id="88" name="Rectangle 87"/>
          <p:cNvSpPr/>
          <p:nvPr/>
        </p:nvSpPr>
        <p:spPr>
          <a:xfrm>
            <a:off x="3470115" y="1172259"/>
            <a:ext cx="514885" cy="338554"/>
          </a:xfrm>
          <a:prstGeom prst="rect">
            <a:avLst/>
          </a:prstGeom>
        </p:spPr>
        <p:txBody>
          <a:bodyPr wrap="none">
            <a:spAutoFit/>
          </a:bodyPr>
          <a:lstStyle/>
          <a:p>
            <a:r>
              <a:rPr lang="en-US" sz="1600" b="1" dirty="0" smtClean="0">
                <a:solidFill>
                  <a:srgbClr val="FF0000"/>
                </a:solidFill>
                <a:latin typeface="+mj-lt"/>
              </a:rPr>
              <a:t>SIP</a:t>
            </a:r>
            <a:endParaRPr lang="en-US" sz="1600" b="1" dirty="0">
              <a:solidFill>
                <a:srgbClr val="FF0000"/>
              </a:solidFill>
              <a:latin typeface="+mj-lt"/>
            </a:endParaRPr>
          </a:p>
        </p:txBody>
      </p:sp>
      <p:sp>
        <p:nvSpPr>
          <p:cNvPr id="90" name="Rectangle 89"/>
          <p:cNvSpPr/>
          <p:nvPr/>
        </p:nvSpPr>
        <p:spPr>
          <a:xfrm>
            <a:off x="4364579" y="1170640"/>
            <a:ext cx="526106" cy="338554"/>
          </a:xfrm>
          <a:prstGeom prst="rect">
            <a:avLst/>
          </a:prstGeom>
        </p:spPr>
        <p:txBody>
          <a:bodyPr wrap="none">
            <a:spAutoFit/>
          </a:bodyPr>
          <a:lstStyle/>
          <a:p>
            <a:r>
              <a:rPr lang="en-US" sz="1600" b="1" dirty="0" smtClean="0">
                <a:solidFill>
                  <a:srgbClr val="FF0000"/>
                </a:solidFill>
                <a:latin typeface="+mj-lt"/>
              </a:rPr>
              <a:t>DIP</a:t>
            </a:r>
            <a:endParaRPr lang="en-US" sz="1600" b="1" dirty="0">
              <a:solidFill>
                <a:srgbClr val="FF0000"/>
              </a:solidFill>
              <a:latin typeface="+mj-lt"/>
            </a:endParaRPr>
          </a:p>
        </p:txBody>
      </p:sp>
      <p:sp>
        <p:nvSpPr>
          <p:cNvPr id="108" name="Flowchart: Off-page Connector 35"/>
          <p:cNvSpPr/>
          <p:nvPr/>
        </p:nvSpPr>
        <p:spPr bwMode="auto">
          <a:xfrm rot="10800000">
            <a:off x="4599266" y="1591016"/>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109" name="Isosceles Triangle 31"/>
          <p:cNvSpPr/>
          <p:nvPr/>
        </p:nvSpPr>
        <p:spPr bwMode="auto">
          <a:xfrm>
            <a:off x="5179625" y="1591385"/>
            <a:ext cx="250851" cy="267037"/>
          </a:xfrm>
          <a:prstGeom prst="triangle">
            <a:avLst/>
          </a:prstGeom>
          <a:solidFill>
            <a:srgbClr val="FF99CC"/>
          </a:solidFill>
          <a:ln w="38100">
            <a:noFill/>
            <a:round/>
            <a:headEnd/>
            <a:tailEnd/>
          </a:ln>
        </p:spPr>
        <p:txBody>
          <a:bodyPr wrap="none" rtlCol="0" anchor="ctr"/>
          <a:lstStyle/>
          <a:p>
            <a:pPr algn="ctr"/>
            <a:endParaRPr lang="en-US"/>
          </a:p>
        </p:txBody>
      </p:sp>
      <p:sp>
        <p:nvSpPr>
          <p:cNvPr id="110" name="Trapezoid 109"/>
          <p:cNvSpPr/>
          <p:nvPr/>
        </p:nvSpPr>
        <p:spPr bwMode="auto">
          <a:xfrm>
            <a:off x="5736618" y="1612008"/>
            <a:ext cx="279173" cy="259042"/>
          </a:xfrm>
          <a:prstGeom prst="trapezoid">
            <a:avLst/>
          </a:prstGeom>
          <a:solidFill>
            <a:srgbClr val="99FF99"/>
          </a:solidFill>
          <a:ln w="38100">
            <a:noFill/>
            <a:round/>
            <a:headEnd/>
            <a:tailEnd/>
          </a:ln>
        </p:spPr>
        <p:txBody>
          <a:bodyPr wrap="none" rtlCol="0" anchor="ctr"/>
          <a:lstStyle/>
          <a:p>
            <a:pPr algn="ctr"/>
            <a:endParaRPr lang="en-US"/>
          </a:p>
        </p:txBody>
      </p:sp>
      <p:sp>
        <p:nvSpPr>
          <p:cNvPr id="111" name="Flowchart: Card 42"/>
          <p:cNvSpPr/>
          <p:nvPr/>
        </p:nvSpPr>
        <p:spPr bwMode="auto">
          <a:xfrm>
            <a:off x="6309565" y="1608553"/>
            <a:ext cx="226577" cy="262986"/>
          </a:xfrm>
          <a:prstGeom prst="flowChartPunchedCard">
            <a:avLst/>
          </a:prstGeom>
          <a:solidFill>
            <a:srgbClr val="FFCC99"/>
          </a:solidFill>
          <a:ln w="38100">
            <a:noFill/>
            <a:round/>
            <a:headEnd/>
            <a:tailEnd/>
          </a:ln>
        </p:spPr>
        <p:txBody>
          <a:bodyPr wrap="none" rtlCol="0" anchor="ctr"/>
          <a:lstStyle/>
          <a:p>
            <a:pPr algn="ctr"/>
            <a:endParaRPr lang="en-US"/>
          </a:p>
        </p:txBody>
      </p:sp>
      <p:sp>
        <p:nvSpPr>
          <p:cNvPr id="47" name="Rectangle 46"/>
          <p:cNvSpPr/>
          <p:nvPr/>
        </p:nvSpPr>
        <p:spPr>
          <a:xfrm>
            <a:off x="722024" y="6595373"/>
            <a:ext cx="6982691" cy="276999"/>
          </a:xfrm>
          <a:prstGeom prst="rect">
            <a:avLst/>
          </a:prstGeom>
        </p:spPr>
        <p:txBody>
          <a:bodyPr wrap="square">
            <a:spAutoFit/>
          </a:bodyPr>
          <a:lstStyle/>
          <a:p>
            <a:pPr algn="ctr"/>
            <a:r>
              <a:rPr lang="en-US" sz="1200" b="1" dirty="0">
                <a:solidFill>
                  <a:srgbClr val="FF0000"/>
                </a:solidFill>
                <a:latin typeface="+mj-lt"/>
              </a:rPr>
              <a:t>ARCHIVE(s</a:t>
            </a:r>
            <a:r>
              <a:rPr lang="en-US" sz="1200" dirty="0">
                <a:solidFill>
                  <a:srgbClr val="FF0000"/>
                </a:solidFill>
                <a:latin typeface="+mj-lt"/>
              </a:rPr>
              <a:t>)  </a:t>
            </a:r>
            <a:r>
              <a:rPr lang="en-US" sz="1200" dirty="0">
                <a:latin typeface="+mj-lt"/>
              </a:rPr>
              <a:t>--  Long-term Data Preservation Archives (w/ Archive Information Packages, etc.)</a:t>
            </a:r>
          </a:p>
        </p:txBody>
      </p:sp>
      <p:sp>
        <p:nvSpPr>
          <p:cNvPr id="112" name="Rectangle 111"/>
          <p:cNvSpPr/>
          <p:nvPr/>
        </p:nvSpPr>
        <p:spPr bwMode="auto">
          <a:xfrm>
            <a:off x="2761877" y="6051716"/>
            <a:ext cx="1268861" cy="436932"/>
          </a:xfrm>
          <a:prstGeom prst="rect">
            <a:avLst/>
          </a:prstGeom>
          <a:solidFill>
            <a:srgbClr val="FF99CC"/>
          </a:solidFill>
          <a:ln w="38100">
            <a:solidFill>
              <a:srgbClr val="FF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FF0000"/>
                </a:solidFill>
                <a:latin typeface="+mn-lt"/>
              </a:rPr>
              <a:t>ESD Archive</a:t>
            </a:r>
            <a:endParaRPr lang="en-US" sz="1200" dirty="0">
              <a:solidFill>
                <a:srgbClr val="FF0000"/>
              </a:solidFill>
              <a:latin typeface="+mn-lt"/>
            </a:endParaRPr>
          </a:p>
        </p:txBody>
      </p:sp>
      <p:sp>
        <p:nvSpPr>
          <p:cNvPr id="113" name="Rectangle 112"/>
          <p:cNvSpPr/>
          <p:nvPr/>
        </p:nvSpPr>
        <p:spPr bwMode="auto">
          <a:xfrm>
            <a:off x="4253188" y="6038588"/>
            <a:ext cx="1268861" cy="436932"/>
          </a:xfrm>
          <a:prstGeom prst="rect">
            <a:avLst/>
          </a:prstGeom>
          <a:solidFill>
            <a:srgbClr val="99FF99"/>
          </a:solidFill>
          <a:ln w="38100">
            <a:solidFill>
              <a:srgbClr val="FF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FF0000"/>
                </a:solidFill>
                <a:latin typeface="+mn-lt"/>
              </a:rPr>
              <a:t>MHK Archive</a:t>
            </a:r>
            <a:endParaRPr lang="en-US" sz="1200" dirty="0">
              <a:solidFill>
                <a:srgbClr val="FF0000"/>
              </a:solidFill>
              <a:latin typeface="+mn-lt"/>
            </a:endParaRPr>
          </a:p>
        </p:txBody>
      </p:sp>
      <p:sp>
        <p:nvSpPr>
          <p:cNvPr id="114" name="Rectangle 113"/>
          <p:cNvSpPr/>
          <p:nvPr/>
        </p:nvSpPr>
        <p:spPr bwMode="auto">
          <a:xfrm>
            <a:off x="5783879" y="6025532"/>
            <a:ext cx="1268861" cy="436932"/>
          </a:xfrm>
          <a:prstGeom prst="rect">
            <a:avLst/>
          </a:prstGeom>
          <a:solidFill>
            <a:srgbClr val="FFCC99"/>
          </a:solidFill>
          <a:ln w="38100">
            <a:solidFill>
              <a:srgbClr val="FF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FF0000"/>
                </a:solidFill>
                <a:latin typeface="+mn-lt"/>
              </a:rPr>
              <a:t>AD Archive</a:t>
            </a:r>
            <a:endParaRPr lang="en-US" sz="1200" dirty="0">
              <a:solidFill>
                <a:srgbClr val="FF0000"/>
              </a:solidFill>
              <a:latin typeface="+mn-lt"/>
            </a:endParaRPr>
          </a:p>
        </p:txBody>
      </p:sp>
      <p:sp>
        <p:nvSpPr>
          <p:cNvPr id="115" name="Rectangle 114"/>
          <p:cNvSpPr/>
          <p:nvPr/>
        </p:nvSpPr>
        <p:spPr>
          <a:xfrm>
            <a:off x="1890586" y="3389070"/>
            <a:ext cx="4677691" cy="276999"/>
          </a:xfrm>
          <a:prstGeom prst="rect">
            <a:avLst/>
          </a:prstGeom>
        </p:spPr>
        <p:txBody>
          <a:bodyPr wrap="none">
            <a:spAutoFit/>
          </a:bodyPr>
          <a:lstStyle/>
          <a:p>
            <a:r>
              <a:rPr lang="en-US" sz="1200" b="1" i="1" smtClean="0">
                <a:solidFill>
                  <a:srgbClr val="FF0000"/>
                </a:solidFill>
                <a:latin typeface="Arial" charset="0"/>
              </a:rPr>
              <a:t>Query and AIP</a:t>
            </a:r>
            <a:r>
              <a:rPr lang="en-US" sz="1200" b="1" i="1" dirty="0" smtClean="0">
                <a:solidFill>
                  <a:srgbClr val="FF0000"/>
                </a:solidFill>
                <a:latin typeface="Arial" charset="0"/>
              </a:rPr>
              <a:t>. SIP, DIP validation, transformation, processing</a:t>
            </a:r>
            <a:endParaRPr lang="en-US" sz="1200" b="1" i="1" dirty="0">
              <a:solidFill>
                <a:srgbClr val="FF0000"/>
              </a:solidFill>
              <a:latin typeface="Arial" charset="0"/>
            </a:endParaRPr>
          </a:p>
        </p:txBody>
      </p:sp>
      <p:sp>
        <p:nvSpPr>
          <p:cNvPr id="117" name="Rectangle 116"/>
          <p:cNvSpPr/>
          <p:nvPr/>
        </p:nvSpPr>
        <p:spPr>
          <a:xfrm>
            <a:off x="1146291" y="4499269"/>
            <a:ext cx="5957528" cy="276999"/>
          </a:xfrm>
          <a:prstGeom prst="rect">
            <a:avLst/>
          </a:prstGeom>
        </p:spPr>
        <p:txBody>
          <a:bodyPr wrap="none">
            <a:spAutoFit/>
          </a:bodyPr>
          <a:lstStyle/>
          <a:p>
            <a:r>
              <a:rPr lang="en-US" sz="1200" b="1" i="1" dirty="0" smtClean="0">
                <a:solidFill>
                  <a:srgbClr val="FF0000"/>
                </a:solidFill>
                <a:latin typeface="Arial" charset="0"/>
              </a:rPr>
              <a:t>AAL interface &amp; function translations to domain </a:t>
            </a:r>
            <a:r>
              <a:rPr lang="en-US" sz="1200" b="1" i="1" smtClean="0">
                <a:solidFill>
                  <a:srgbClr val="FF0000"/>
                </a:solidFill>
                <a:latin typeface="Arial" charset="0"/>
              </a:rPr>
              <a:t>specific interfaces &amp; functions</a:t>
            </a:r>
            <a:endParaRPr lang="en-US" sz="1200" b="1" i="1" dirty="0">
              <a:solidFill>
                <a:srgbClr val="FF0000"/>
              </a:solidFill>
              <a:latin typeface="Arial" charset="0"/>
            </a:endParaRPr>
          </a:p>
        </p:txBody>
      </p:sp>
      <p:sp>
        <p:nvSpPr>
          <p:cNvPr id="123" name="Oval 8"/>
          <p:cNvSpPr>
            <a:spLocks noChangeArrowheads="1"/>
          </p:cNvSpPr>
          <p:nvPr/>
        </p:nvSpPr>
        <p:spPr bwMode="auto">
          <a:xfrm>
            <a:off x="1295469" y="2951310"/>
            <a:ext cx="1238627" cy="521765"/>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smtClean="0">
                <a:solidFill>
                  <a:srgbClr val="000000"/>
                </a:solidFill>
                <a:latin typeface="Arial" panose="020B0604020202020204" pitchFamily="34" charset="0"/>
                <a:ea typeface="ＭＳ Ｐゴシック" pitchFamily="34" charset="-128"/>
                <a:cs typeface="Arial" panose="020B0604020202020204" pitchFamily="34" charset="0"/>
              </a:rPr>
              <a:t>RASIM Registry Service</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4" name="Oval 8"/>
          <p:cNvSpPr>
            <a:spLocks noChangeArrowheads="1"/>
          </p:cNvSpPr>
          <p:nvPr/>
        </p:nvSpPr>
        <p:spPr bwMode="auto">
          <a:xfrm>
            <a:off x="2675217" y="3145081"/>
            <a:ext cx="1238627" cy="521765"/>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smtClean="0">
                <a:solidFill>
                  <a:srgbClr val="000000"/>
                </a:solidFill>
                <a:latin typeface="Arial" panose="020B0604020202020204" pitchFamily="34" charset="0"/>
                <a:ea typeface="ＭＳ Ｐゴシック" pitchFamily="34" charset="-128"/>
                <a:cs typeface="Arial" panose="020B0604020202020204" pitchFamily="34" charset="0"/>
              </a:rPr>
              <a:t>RASIM Repository Service</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5" name="Oval 8"/>
          <p:cNvSpPr>
            <a:spLocks noChangeArrowheads="1"/>
          </p:cNvSpPr>
          <p:nvPr/>
        </p:nvSpPr>
        <p:spPr bwMode="auto">
          <a:xfrm>
            <a:off x="5769857" y="3116947"/>
            <a:ext cx="1238627" cy="521765"/>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smtClean="0">
                <a:solidFill>
                  <a:srgbClr val="000000"/>
                </a:solidFill>
                <a:latin typeface="Arial" panose="020B0604020202020204" pitchFamily="34" charset="0"/>
                <a:ea typeface="ＭＳ Ｐゴシック" pitchFamily="34" charset="-128"/>
                <a:cs typeface="Arial" panose="020B0604020202020204" pitchFamily="34" charset="0"/>
              </a:rPr>
              <a:t>RASIM Product Service</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6" name="Oval 8"/>
          <p:cNvSpPr>
            <a:spLocks noChangeArrowheads="1"/>
          </p:cNvSpPr>
          <p:nvPr/>
        </p:nvSpPr>
        <p:spPr bwMode="auto">
          <a:xfrm>
            <a:off x="1270150" y="4004778"/>
            <a:ext cx="1238627" cy="521765"/>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RASIM Archive Service</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7" name="Rectangle 126"/>
          <p:cNvSpPr/>
          <p:nvPr/>
        </p:nvSpPr>
        <p:spPr>
          <a:xfrm>
            <a:off x="1136020" y="3675969"/>
            <a:ext cx="1594796" cy="338554"/>
          </a:xfrm>
          <a:prstGeom prst="rect">
            <a:avLst/>
          </a:prstGeom>
        </p:spPr>
        <p:txBody>
          <a:bodyPr wrap="none">
            <a:spAutoFit/>
          </a:bodyPr>
          <a:lstStyle/>
          <a:p>
            <a:r>
              <a:rPr lang="en-US" sz="1600" b="1" dirty="0" smtClean="0">
                <a:solidFill>
                  <a:srgbClr val="FF0000"/>
                </a:solidFill>
                <a:latin typeface="+mj-lt"/>
              </a:rPr>
              <a:t>AIP =&gt; </a:t>
            </a:r>
            <a:r>
              <a:rPr lang="en-US" sz="1600" b="1" dirty="0" err="1" smtClean="0">
                <a:solidFill>
                  <a:srgbClr val="FF0000"/>
                </a:solidFill>
                <a:latin typeface="+mj-lt"/>
              </a:rPr>
              <a:t>PSData</a:t>
            </a:r>
            <a:endParaRPr lang="en-US" sz="1600" b="1" dirty="0">
              <a:solidFill>
                <a:srgbClr val="FF0000"/>
              </a:solidFill>
              <a:latin typeface="+mj-lt"/>
            </a:endParaRPr>
          </a:p>
        </p:txBody>
      </p:sp>
      <p:sp>
        <p:nvSpPr>
          <p:cNvPr id="128" name="Rectangle 127"/>
          <p:cNvSpPr/>
          <p:nvPr/>
        </p:nvSpPr>
        <p:spPr>
          <a:xfrm>
            <a:off x="1711018" y="2623302"/>
            <a:ext cx="2305439" cy="276999"/>
          </a:xfrm>
          <a:prstGeom prst="rect">
            <a:avLst/>
          </a:prstGeom>
        </p:spPr>
        <p:txBody>
          <a:bodyPr wrap="none">
            <a:spAutoFit/>
          </a:bodyPr>
          <a:lstStyle/>
          <a:p>
            <a:r>
              <a:rPr lang="en-US" sz="1200" b="1" i="1" dirty="0" smtClean="0">
                <a:solidFill>
                  <a:srgbClr val="FF0000"/>
                </a:solidFill>
                <a:latin typeface="Arial" charset="0"/>
              </a:rPr>
              <a:t>Access, submit, response I/F</a:t>
            </a:r>
            <a:endParaRPr lang="en-US" sz="1200" b="1" i="1" dirty="0">
              <a:solidFill>
                <a:srgbClr val="FF0000"/>
              </a:solidFill>
              <a:latin typeface="Arial" charset="0"/>
            </a:endParaRPr>
          </a:p>
        </p:txBody>
      </p:sp>
      <p:sp>
        <p:nvSpPr>
          <p:cNvPr id="129" name="Rectangle 128"/>
          <p:cNvSpPr/>
          <p:nvPr/>
        </p:nvSpPr>
        <p:spPr>
          <a:xfrm>
            <a:off x="2622256" y="3665665"/>
            <a:ext cx="1594796" cy="338554"/>
          </a:xfrm>
          <a:prstGeom prst="rect">
            <a:avLst/>
          </a:prstGeom>
        </p:spPr>
        <p:txBody>
          <a:bodyPr wrap="none">
            <a:spAutoFit/>
          </a:bodyPr>
          <a:lstStyle/>
          <a:p>
            <a:r>
              <a:rPr lang="en-US" sz="1600" b="1" dirty="0" smtClean="0">
                <a:solidFill>
                  <a:srgbClr val="FF0000"/>
                </a:solidFill>
                <a:latin typeface="+mj-lt"/>
              </a:rPr>
              <a:t>AIP =&gt; </a:t>
            </a:r>
            <a:r>
              <a:rPr lang="en-US" sz="1600" b="1" dirty="0" err="1" smtClean="0">
                <a:solidFill>
                  <a:srgbClr val="FF0000"/>
                </a:solidFill>
                <a:latin typeface="+mj-lt"/>
              </a:rPr>
              <a:t>ESData</a:t>
            </a:r>
            <a:endParaRPr lang="en-US" sz="1600" b="1" dirty="0">
              <a:solidFill>
                <a:srgbClr val="FF0000"/>
              </a:solidFill>
              <a:latin typeface="+mj-lt"/>
            </a:endParaRPr>
          </a:p>
        </p:txBody>
      </p:sp>
      <p:sp>
        <p:nvSpPr>
          <p:cNvPr id="130" name="Rectangle 129"/>
          <p:cNvSpPr/>
          <p:nvPr/>
        </p:nvSpPr>
        <p:spPr>
          <a:xfrm>
            <a:off x="4523670" y="2654044"/>
            <a:ext cx="2213170" cy="276999"/>
          </a:xfrm>
          <a:prstGeom prst="rect">
            <a:avLst/>
          </a:prstGeom>
        </p:spPr>
        <p:txBody>
          <a:bodyPr wrap="none">
            <a:spAutoFit/>
          </a:bodyPr>
          <a:lstStyle/>
          <a:p>
            <a:r>
              <a:rPr lang="en-US" sz="1200" b="1" i="1" dirty="0" smtClean="0">
                <a:solidFill>
                  <a:srgbClr val="FF0000"/>
                </a:solidFill>
                <a:latin typeface="Arial" charset="0"/>
              </a:rPr>
              <a:t>Access, query</a:t>
            </a:r>
            <a:r>
              <a:rPr lang="en-US" sz="1200" b="1" i="1" smtClean="0">
                <a:solidFill>
                  <a:srgbClr val="FF0000"/>
                </a:solidFill>
                <a:latin typeface="Arial" charset="0"/>
              </a:rPr>
              <a:t>, response I/F</a:t>
            </a:r>
            <a:endParaRPr lang="en-US" sz="1200" b="1" i="1" dirty="0">
              <a:solidFill>
                <a:srgbClr val="FF0000"/>
              </a:solidFill>
              <a:latin typeface="Arial" charset="0"/>
            </a:endParaRPr>
          </a:p>
        </p:txBody>
      </p:sp>
      <p:sp>
        <p:nvSpPr>
          <p:cNvPr id="131" name="Rectangle 130"/>
          <p:cNvSpPr/>
          <p:nvPr/>
        </p:nvSpPr>
        <p:spPr>
          <a:xfrm>
            <a:off x="5680747" y="3696706"/>
            <a:ext cx="1462195" cy="338554"/>
          </a:xfrm>
          <a:prstGeom prst="rect">
            <a:avLst/>
          </a:prstGeom>
        </p:spPr>
        <p:txBody>
          <a:bodyPr wrap="none">
            <a:spAutoFit/>
          </a:bodyPr>
          <a:lstStyle/>
          <a:p>
            <a:r>
              <a:rPr lang="en-US" sz="1600" b="1" dirty="0" smtClean="0">
                <a:solidFill>
                  <a:srgbClr val="FF0000"/>
                </a:solidFill>
                <a:latin typeface="+mj-lt"/>
              </a:rPr>
              <a:t>AIP =&gt; </a:t>
            </a:r>
            <a:r>
              <a:rPr lang="en-US" sz="1600" b="1" dirty="0" err="1" smtClean="0">
                <a:solidFill>
                  <a:srgbClr val="FF0000"/>
                </a:solidFill>
                <a:latin typeface="+mj-lt"/>
              </a:rPr>
              <a:t>AData</a:t>
            </a:r>
            <a:endParaRPr lang="en-US" sz="1600" b="1" dirty="0">
              <a:solidFill>
                <a:srgbClr val="FF0000"/>
              </a:solidFill>
              <a:latin typeface="+mj-lt"/>
            </a:endParaRPr>
          </a:p>
        </p:txBody>
      </p:sp>
      <p:sp>
        <p:nvSpPr>
          <p:cNvPr id="121" name="Oval 8"/>
          <p:cNvSpPr>
            <a:spLocks noChangeArrowheads="1"/>
          </p:cNvSpPr>
          <p:nvPr/>
        </p:nvSpPr>
        <p:spPr bwMode="auto">
          <a:xfrm>
            <a:off x="1308883" y="2315600"/>
            <a:ext cx="1238627" cy="521765"/>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RASIM Query Service</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2" name="Oval 8"/>
          <p:cNvSpPr>
            <a:spLocks noChangeArrowheads="1"/>
          </p:cNvSpPr>
          <p:nvPr/>
        </p:nvSpPr>
        <p:spPr bwMode="auto">
          <a:xfrm>
            <a:off x="5769857" y="2309536"/>
            <a:ext cx="1238627" cy="521765"/>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RASIM </a:t>
            </a:r>
            <a:r>
              <a:rPr kumimoji="1" lang="en-US" sz="1100" b="0" smtClean="0">
                <a:solidFill>
                  <a:srgbClr val="000000"/>
                </a:solidFill>
                <a:latin typeface="Arial" panose="020B0604020202020204" pitchFamily="34" charset="0"/>
                <a:ea typeface="ＭＳ Ｐゴシック" pitchFamily="34" charset="-128"/>
                <a:cs typeface="Arial" panose="020B0604020202020204" pitchFamily="34" charset="0"/>
              </a:rPr>
              <a:t>Query Service</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8" name="Slide Number Placeholder 57"/>
          <p:cNvSpPr>
            <a:spLocks noGrp="1"/>
          </p:cNvSpPr>
          <p:nvPr>
            <p:ph type="sldNum" sz="quarter" idx="10"/>
          </p:nvPr>
        </p:nvSpPr>
        <p:spPr/>
        <p:txBody>
          <a:bodyPr/>
          <a:lstStyle/>
          <a:p>
            <a:pPr>
              <a:defRPr/>
            </a:pPr>
            <a:fld id="{C246DBB5-1FC3-4A7F-A21A-11B4D61A50B2}" type="slidenum">
              <a:rPr lang="en-US" smtClean="0"/>
              <a:pPr>
                <a:defRPr/>
              </a:pPr>
              <a:t>23</a:t>
            </a:fld>
            <a:endParaRPr lang="en-US"/>
          </a:p>
        </p:txBody>
      </p:sp>
    </p:spTree>
    <p:extLst>
      <p:ext uri="{BB962C8B-B14F-4D97-AF65-F5344CB8AC3E}">
        <p14:creationId xmlns:p14="http://schemas.microsoft.com/office/powerpoint/2010/main" val="1612049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SEA SAWG Analysis</a:t>
            </a:r>
            <a:endParaRPr lang="en-US" dirty="0"/>
          </a:p>
        </p:txBody>
      </p:sp>
      <p:sp>
        <p:nvSpPr>
          <p:cNvPr id="4" name="Content Placeholder 3"/>
          <p:cNvSpPr>
            <a:spLocks noGrp="1"/>
          </p:cNvSpPr>
          <p:nvPr>
            <p:ph idx="1"/>
          </p:nvPr>
        </p:nvSpPr>
        <p:spPr>
          <a:xfrm>
            <a:off x="457200" y="990600"/>
            <a:ext cx="8229600" cy="5483225"/>
          </a:xfrm>
        </p:spPr>
        <p:txBody>
          <a:bodyPr/>
          <a:lstStyle/>
          <a:p>
            <a:r>
              <a:rPr lang="en-US" sz="1400" dirty="0" smtClean="0"/>
              <a:t>The DAI has identified an ambitious plan to develop a broadly applicable archive framework.</a:t>
            </a:r>
          </a:p>
          <a:p>
            <a:pPr lvl="1"/>
            <a:r>
              <a:rPr lang="en-US" sz="1200" dirty="0" smtClean="0">
                <a:solidFill>
                  <a:srgbClr val="0070C0"/>
                </a:solidFill>
              </a:rPr>
              <a:t>The </a:t>
            </a:r>
            <a:r>
              <a:rPr lang="en-US" sz="1200" dirty="0">
                <a:solidFill>
                  <a:srgbClr val="0070C0"/>
                </a:solidFill>
              </a:rPr>
              <a:t>architecture is expected support the needs of a much larger community than just the CCSDS space agencies.  </a:t>
            </a:r>
          </a:p>
          <a:p>
            <a:pPr lvl="2"/>
            <a:r>
              <a:rPr lang="en-US" sz="1100" dirty="0">
                <a:solidFill>
                  <a:srgbClr val="0070C0"/>
                </a:solidFill>
              </a:rPr>
              <a:t>With resources provided by the much larger </a:t>
            </a:r>
            <a:r>
              <a:rPr lang="en-US" sz="1100" dirty="0" smtClean="0">
                <a:solidFill>
                  <a:srgbClr val="0070C0"/>
                </a:solidFill>
              </a:rPr>
              <a:t>community.</a:t>
            </a:r>
            <a:endParaRPr lang="en-US" sz="1100" dirty="0">
              <a:solidFill>
                <a:srgbClr val="0070C0"/>
              </a:solidFill>
            </a:endParaRPr>
          </a:p>
          <a:p>
            <a:pPr lvl="2"/>
            <a:r>
              <a:rPr lang="en-US" sz="1100" dirty="0">
                <a:solidFill>
                  <a:srgbClr val="0070C0"/>
                </a:solidFill>
              </a:rPr>
              <a:t>But insuring a framework and space-specific capabilities that are tuned to the requirements of the CCSDS space </a:t>
            </a:r>
            <a:r>
              <a:rPr lang="en-US" sz="1100" dirty="0" smtClean="0">
                <a:solidFill>
                  <a:srgbClr val="0070C0"/>
                </a:solidFill>
              </a:rPr>
              <a:t>agencies.</a:t>
            </a:r>
            <a:endParaRPr lang="en-US" sz="1100" dirty="0">
              <a:solidFill>
                <a:srgbClr val="0070C0"/>
              </a:solidFill>
            </a:endParaRPr>
          </a:p>
          <a:p>
            <a:pPr lvl="1"/>
            <a:r>
              <a:rPr lang="en-US" sz="1200" dirty="0">
                <a:solidFill>
                  <a:srgbClr val="0070C0"/>
                </a:solidFill>
              </a:rPr>
              <a:t>“Core” portions of the architecture will support all disciplines</a:t>
            </a:r>
            <a:r>
              <a:rPr lang="en-US" sz="1200" dirty="0" smtClean="0">
                <a:solidFill>
                  <a:srgbClr val="0070C0"/>
                </a:solidFill>
              </a:rPr>
              <a:t>.</a:t>
            </a:r>
          </a:p>
          <a:p>
            <a:r>
              <a:rPr lang="en-US" sz="1400" dirty="0" smtClean="0"/>
              <a:t>The concept intends to leverage one or more abstraction layers for modularity and interoperability with plugins for specific communities and data types, but what these might be and how they might work is unclear.</a:t>
            </a:r>
          </a:p>
          <a:p>
            <a:r>
              <a:rPr lang="en-US" sz="1400" dirty="0" smtClean="0"/>
              <a:t>It is not clear if this is intended to be one integrated architecture framework for all identified disciplines or a re-usable framework that can be adapted to different disciplines.  These are very different in scope, and would affect the overall architecture.</a:t>
            </a:r>
          </a:p>
          <a:p>
            <a:r>
              <a:rPr lang="en-US" sz="1400" dirty="0" smtClean="0"/>
              <a:t>This overall concept is an interesting one and it may well have value to CCSDS and space data users, but it needs considerable work, even at the conceptual / abstract architecture level before it should be initiated.</a:t>
            </a:r>
          </a:p>
          <a:p>
            <a:r>
              <a:rPr lang="en-US" sz="1400" dirty="0" smtClean="0"/>
              <a:t>Even at this conceptual architecture level due consideration should be given to analysis of the implications of deployment choices and their feasibility and functionality.</a:t>
            </a:r>
          </a:p>
          <a:p>
            <a:r>
              <a:rPr lang="en-US" sz="1400" dirty="0"/>
              <a:t>In the interest of scoping this effort at an achievable level with available resources, due consideration should be given to leveraging existing approaches and simplifying the architecture as much as is possible.</a:t>
            </a:r>
          </a:p>
          <a:p>
            <a:endParaRPr lang="en-US" sz="1400" dirty="0" smtClean="0"/>
          </a:p>
          <a:p>
            <a:r>
              <a:rPr lang="en-US" sz="1400" dirty="0" smtClean="0"/>
              <a:t>There are many open questions raised in this analysis, all of which should be addressed in a White Paper accompanying the usual request for a WG charter change.</a:t>
            </a:r>
          </a:p>
          <a:p>
            <a:endParaRPr lang="en-US" sz="1400" dirty="0"/>
          </a:p>
          <a:p>
            <a:pPr lvl="1"/>
            <a:endParaRPr lang="en-US" sz="1600" dirty="0"/>
          </a:p>
        </p:txBody>
      </p:sp>
      <p:sp>
        <p:nvSpPr>
          <p:cNvPr id="3" name="Slide Number Placeholder 2"/>
          <p:cNvSpPr>
            <a:spLocks noGrp="1"/>
          </p:cNvSpPr>
          <p:nvPr>
            <p:ph type="sldNum" sz="quarter" idx="10"/>
          </p:nvPr>
        </p:nvSpPr>
        <p:spPr/>
        <p:txBody>
          <a:bodyPr/>
          <a:lstStyle/>
          <a:p>
            <a:pPr>
              <a:defRPr/>
            </a:pPr>
            <a:fld id="{C246DBB5-1FC3-4A7F-A21A-11B4D61A50B2}" type="slidenum">
              <a:rPr lang="en-US" smtClean="0"/>
              <a:pPr>
                <a:defRPr/>
              </a:pPr>
              <a:t>24</a:t>
            </a:fld>
            <a:endParaRPr lang="en-US"/>
          </a:p>
        </p:txBody>
      </p:sp>
    </p:spTree>
    <p:extLst>
      <p:ext uri="{BB962C8B-B14F-4D97-AF65-F5344CB8AC3E}">
        <p14:creationId xmlns:p14="http://schemas.microsoft.com/office/powerpoint/2010/main" val="279404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8660"/>
            <a:ext cx="8229600" cy="563562"/>
          </a:xfrm>
        </p:spPr>
        <p:txBody>
          <a:bodyPr/>
          <a:lstStyle/>
          <a:p>
            <a:pPr algn="ctr"/>
            <a:r>
              <a:rPr lang="en-US" sz="7200" smtClean="0">
                <a:solidFill>
                  <a:srgbClr val="FF0000"/>
                </a:solidFill>
              </a:rPr>
              <a:t>BACKUP</a:t>
            </a:r>
            <a:endParaRPr lang="en-US" sz="7200">
              <a:solidFill>
                <a:srgbClr val="FF0000"/>
              </a:solidFill>
            </a:endParaRPr>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0"/>
          </p:nvPr>
        </p:nvSpPr>
        <p:spPr/>
        <p:txBody>
          <a:bodyPr/>
          <a:lstStyle/>
          <a:p>
            <a:pPr>
              <a:defRPr/>
            </a:pPr>
            <a:fld id="{C6DE6701-7125-43E0-8268-7390181182C0}" type="slidenum">
              <a:rPr lang="en-US" smtClean="0"/>
              <a:pPr>
                <a:defRPr/>
              </a:pPr>
              <a:t>25</a:t>
            </a:fld>
            <a:endParaRPr lang="en-US"/>
          </a:p>
        </p:txBody>
      </p:sp>
    </p:spTree>
    <p:extLst>
      <p:ext uri="{BB962C8B-B14F-4D97-AF65-F5344CB8AC3E}">
        <p14:creationId xmlns:p14="http://schemas.microsoft.com/office/powerpoint/2010/main" val="1242948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RASIM Service / Information Object relationships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1479" y="990600"/>
            <a:ext cx="6581041" cy="5135563"/>
          </a:xfrm>
        </p:spPr>
      </p:pic>
      <p:sp>
        <p:nvSpPr>
          <p:cNvPr id="6" name="Slide Number Placeholder 5"/>
          <p:cNvSpPr>
            <a:spLocks noGrp="1"/>
          </p:cNvSpPr>
          <p:nvPr>
            <p:ph type="sldNum" sz="quarter" idx="10"/>
          </p:nvPr>
        </p:nvSpPr>
        <p:spPr/>
        <p:txBody>
          <a:bodyPr/>
          <a:lstStyle/>
          <a:p>
            <a:pPr>
              <a:defRPr/>
            </a:pPr>
            <a:fld id="{C6DE6701-7125-43E0-8268-7390181182C0}" type="slidenum">
              <a:rPr lang="en-US" smtClean="0"/>
              <a:pPr>
                <a:defRPr/>
              </a:pPr>
              <a:t>26</a:t>
            </a:fld>
            <a:endParaRPr lang="en-US"/>
          </a:p>
        </p:txBody>
      </p:sp>
    </p:spTree>
    <p:extLst>
      <p:ext uri="{BB962C8B-B14F-4D97-AF65-F5344CB8AC3E}">
        <p14:creationId xmlns:p14="http://schemas.microsoft.com/office/powerpoint/2010/main" val="1992191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RASIM Registry Service Object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773" y="997097"/>
            <a:ext cx="5302839" cy="3142823"/>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554" y="4236113"/>
            <a:ext cx="6530246" cy="2237712"/>
          </a:xfrm>
          <a:prstGeom prst="rect">
            <a:avLst/>
          </a:prstGeom>
        </p:spPr>
      </p:pic>
      <p:sp>
        <p:nvSpPr>
          <p:cNvPr id="9" name="Slide Number Placeholder 8"/>
          <p:cNvSpPr>
            <a:spLocks noGrp="1"/>
          </p:cNvSpPr>
          <p:nvPr>
            <p:ph type="sldNum" sz="quarter" idx="10"/>
          </p:nvPr>
        </p:nvSpPr>
        <p:spPr/>
        <p:txBody>
          <a:bodyPr/>
          <a:lstStyle/>
          <a:p>
            <a:pPr>
              <a:defRPr/>
            </a:pPr>
            <a:fld id="{C6DE6701-7125-43E0-8268-7390181182C0}" type="slidenum">
              <a:rPr lang="en-US" smtClean="0"/>
              <a:pPr>
                <a:defRPr/>
              </a:pPr>
              <a:t>27</a:t>
            </a:fld>
            <a:endParaRPr lang="en-US" dirty="0"/>
          </a:p>
        </p:txBody>
      </p:sp>
    </p:spTree>
    <p:extLst>
      <p:ext uri="{BB962C8B-B14F-4D97-AF65-F5344CB8AC3E}">
        <p14:creationId xmlns:p14="http://schemas.microsoft.com/office/powerpoint/2010/main" val="1336966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RASIM </a:t>
            </a:r>
            <a:r>
              <a:rPr lang="en-US" dirty="0" smtClean="0"/>
              <a:t>Repository Service </a:t>
            </a:r>
            <a:r>
              <a:rPr lang="en-US" dirty="0"/>
              <a:t>Object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293" y="970303"/>
            <a:ext cx="4665706" cy="24863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131" y="3026453"/>
            <a:ext cx="5147269" cy="3679148"/>
          </a:xfrm>
          <a:prstGeom prst="rect">
            <a:avLst/>
          </a:prstGeom>
        </p:spPr>
      </p:pic>
      <p:sp>
        <p:nvSpPr>
          <p:cNvPr id="7" name="Slide Number Placeholder 6"/>
          <p:cNvSpPr>
            <a:spLocks noGrp="1"/>
          </p:cNvSpPr>
          <p:nvPr>
            <p:ph type="sldNum" sz="quarter" idx="10"/>
          </p:nvPr>
        </p:nvSpPr>
        <p:spPr/>
        <p:txBody>
          <a:bodyPr/>
          <a:lstStyle/>
          <a:p>
            <a:pPr>
              <a:defRPr/>
            </a:pPr>
            <a:fld id="{C6DE6701-7125-43E0-8268-7390181182C0}" type="slidenum">
              <a:rPr lang="en-US" smtClean="0"/>
              <a:pPr>
                <a:defRPr/>
              </a:pPr>
              <a:t>28</a:t>
            </a:fld>
            <a:endParaRPr lang="en-US"/>
          </a:p>
        </p:txBody>
      </p:sp>
    </p:spTree>
    <p:extLst>
      <p:ext uri="{BB962C8B-B14F-4D97-AF65-F5344CB8AC3E}">
        <p14:creationId xmlns:p14="http://schemas.microsoft.com/office/powerpoint/2010/main" val="35531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376"/>
            <a:ext cx="8229600" cy="563562"/>
          </a:xfrm>
        </p:spPr>
        <p:txBody>
          <a:bodyPr/>
          <a:lstStyle/>
          <a:p>
            <a:r>
              <a:rPr lang="en-US" dirty="0" smtClean="0"/>
              <a:t>PDS4 Service </a:t>
            </a:r>
            <a:r>
              <a:rPr lang="en-US" smtClean="0"/>
              <a:t>Deployment </a:t>
            </a:r>
            <a:br>
              <a:rPr lang="en-US" smtClean="0"/>
            </a:br>
            <a:r>
              <a:rPr lang="en-US" smtClean="0"/>
              <a:t>(</a:t>
            </a:r>
            <a:r>
              <a:rPr lang="en-US" dirty="0" smtClean="0"/>
              <a:t>example of RASIM style </a:t>
            </a:r>
            <a:r>
              <a:rPr lang="en-US" smtClean="0"/>
              <a:t>archive services)</a:t>
            </a:r>
            <a:endParaRPr lang="en-US" dirty="0"/>
          </a:p>
        </p:txBody>
      </p:sp>
      <p:sp>
        <p:nvSpPr>
          <p:cNvPr id="6" name="Date Placeholder 5"/>
          <p:cNvSpPr>
            <a:spLocks noGrp="1"/>
          </p:cNvSpPr>
          <p:nvPr>
            <p:ph type="dt" sz="half" idx="10"/>
          </p:nvPr>
        </p:nvSpPr>
        <p:spPr>
          <a:xfrm>
            <a:off x="3013668" y="6473825"/>
            <a:ext cx="2133600" cy="231775"/>
          </a:xfrm>
        </p:spPr>
        <p:txBody>
          <a:bodyPr/>
          <a:lstStyle/>
          <a:p>
            <a:r>
              <a:rPr lang="en-US" dirty="0" smtClean="0"/>
              <a:t>PDS - October 2010</a:t>
            </a:r>
            <a:endParaRPr lang="en-US" dirty="0"/>
          </a:p>
        </p:txBody>
      </p:sp>
      <p:sp>
        <p:nvSpPr>
          <p:cNvPr id="9" name="Slide Number Placeholder 8"/>
          <p:cNvSpPr>
            <a:spLocks noGrp="1"/>
          </p:cNvSpPr>
          <p:nvPr>
            <p:ph type="sldNum" sz="quarter" idx="4294967295"/>
          </p:nvPr>
        </p:nvSpPr>
        <p:spPr>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fld id="{4EB716A1-A58E-8D45-8BD7-9F79EE8CB291}" type="slidenum">
              <a:rPr lang="en-US" sz="1000">
                <a:latin typeface="+mn-lt"/>
              </a:rPr>
              <a:pPr algn="r"/>
              <a:t>29</a:t>
            </a:fld>
            <a:endParaRPr lang="en-US" sz="1000">
              <a:latin typeface="+mn-lt"/>
            </a:endParaRPr>
          </a:p>
        </p:txBody>
      </p:sp>
      <p:pic>
        <p:nvPicPr>
          <p:cNvPr id="11" name="Content Placeholder 10" descr="pds2010_registry_design_deploy.jpg"/>
          <p:cNvPicPr>
            <a:picLocks noGrp="1" noChangeAspect="1"/>
          </p:cNvPicPr>
          <p:nvPr>
            <p:ph idx="1"/>
          </p:nvPr>
        </p:nvPicPr>
        <p:blipFill>
          <a:blip r:embed="rId2" cstate="print"/>
          <a:srcRect l="-17622" r="-17622"/>
          <a:stretch>
            <a:fillRect/>
          </a:stretch>
        </p:blipFill>
        <p:spPr/>
      </p:pic>
    </p:spTree>
    <p:extLst>
      <p:ext uri="{BB962C8B-B14F-4D97-AF65-F5344CB8AC3E}">
        <p14:creationId xmlns:p14="http://schemas.microsoft.com/office/powerpoint/2010/main" val="1943337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this Presentation</a:t>
            </a:r>
            <a:endParaRPr lang="en-US" dirty="0"/>
          </a:p>
        </p:txBody>
      </p:sp>
      <p:sp>
        <p:nvSpPr>
          <p:cNvPr id="3" name="Content Placeholder 2"/>
          <p:cNvSpPr>
            <a:spLocks noGrp="1"/>
          </p:cNvSpPr>
          <p:nvPr>
            <p:ph idx="1"/>
          </p:nvPr>
        </p:nvSpPr>
        <p:spPr>
          <a:xfrm>
            <a:off x="457200" y="1088231"/>
            <a:ext cx="8229600" cy="5135563"/>
          </a:xfrm>
        </p:spPr>
        <p:txBody>
          <a:bodyPr/>
          <a:lstStyle/>
          <a:p>
            <a:r>
              <a:rPr lang="en-US" sz="1800" dirty="0" smtClean="0"/>
              <a:t>Analysis </a:t>
            </a:r>
            <a:r>
              <a:rPr lang="en-US" sz="1800" dirty="0" smtClean="0"/>
              <a:t>of “Standardized </a:t>
            </a:r>
            <a:r>
              <a:rPr lang="en-US" sz="1800" dirty="0"/>
              <a:t>Archive </a:t>
            </a:r>
            <a:r>
              <a:rPr lang="en-US" sz="1800" i="1" dirty="0"/>
              <a:t>System</a:t>
            </a:r>
            <a:r>
              <a:rPr lang="en-US" sz="1800" dirty="0"/>
              <a:t> </a:t>
            </a:r>
            <a:r>
              <a:rPr lang="en-US" sz="1800" dirty="0" smtClean="0"/>
              <a:t>Architecture”</a:t>
            </a:r>
          </a:p>
          <a:p>
            <a:pPr lvl="1"/>
            <a:r>
              <a:rPr lang="en-US" sz="1600" dirty="0"/>
              <a:t>Considerations / rationale that drive </a:t>
            </a:r>
            <a:r>
              <a:rPr lang="en-US" sz="1600" dirty="0" smtClean="0"/>
              <a:t>observations and suggested </a:t>
            </a:r>
            <a:r>
              <a:rPr lang="en-US" sz="1600" dirty="0"/>
              <a:t>alternative </a:t>
            </a:r>
            <a:r>
              <a:rPr lang="en-US" sz="1600" dirty="0" smtClean="0"/>
              <a:t>approaches</a:t>
            </a:r>
            <a:endParaRPr lang="en-US" sz="1600" dirty="0"/>
          </a:p>
          <a:p>
            <a:pPr lvl="1"/>
            <a:r>
              <a:rPr lang="en-US" sz="1600" dirty="0" smtClean="0"/>
              <a:t>Identified </a:t>
            </a:r>
            <a:r>
              <a:rPr lang="en-US" sz="1600" dirty="0" smtClean="0"/>
              <a:t>issues / questions</a:t>
            </a:r>
          </a:p>
          <a:p>
            <a:pPr lvl="1"/>
            <a:r>
              <a:rPr lang="en-US" sz="1600" dirty="0" smtClean="0"/>
              <a:t>Alternative representation that deals with these issues</a:t>
            </a:r>
          </a:p>
          <a:p>
            <a:endParaRPr lang="en-US" sz="1800" dirty="0" smtClean="0"/>
          </a:p>
          <a:p>
            <a:r>
              <a:rPr lang="en-US" sz="1800" dirty="0"/>
              <a:t>Analysis </a:t>
            </a:r>
            <a:r>
              <a:rPr lang="en-US" sz="1800" dirty="0" smtClean="0"/>
              <a:t>of “More </a:t>
            </a:r>
            <a:r>
              <a:rPr lang="en-US" sz="1800" dirty="0"/>
              <a:t>Detailed Draft </a:t>
            </a:r>
            <a:r>
              <a:rPr lang="en-US" sz="1800" dirty="0" smtClean="0"/>
              <a:t>Concept”</a:t>
            </a:r>
          </a:p>
          <a:p>
            <a:pPr lvl="1"/>
            <a:r>
              <a:rPr lang="en-US" sz="1600" dirty="0"/>
              <a:t>Identified issues / questions</a:t>
            </a:r>
          </a:p>
          <a:p>
            <a:pPr lvl="1"/>
            <a:r>
              <a:rPr lang="en-US" sz="1600" dirty="0"/>
              <a:t>Alternative </a:t>
            </a:r>
            <a:r>
              <a:rPr lang="en-US" sz="1600" dirty="0" smtClean="0"/>
              <a:t>representations </a:t>
            </a:r>
            <a:r>
              <a:rPr lang="en-US" sz="1600" dirty="0"/>
              <a:t>that </a:t>
            </a:r>
            <a:r>
              <a:rPr lang="en-US" sz="1600" dirty="0" smtClean="0"/>
              <a:t>deal </a:t>
            </a:r>
            <a:r>
              <a:rPr lang="en-US" sz="1600" dirty="0"/>
              <a:t>with these </a:t>
            </a:r>
            <a:r>
              <a:rPr lang="en-US" sz="1600" dirty="0" smtClean="0"/>
              <a:t>issues (architecture separated from information model)</a:t>
            </a:r>
          </a:p>
          <a:p>
            <a:endParaRPr lang="en-US" sz="1800" dirty="0" smtClean="0"/>
          </a:p>
          <a:p>
            <a:r>
              <a:rPr lang="en-US" sz="1800" dirty="0" smtClean="0"/>
              <a:t>Discussion of deployment / implementation considerations</a:t>
            </a:r>
          </a:p>
          <a:p>
            <a:pPr lvl="1"/>
            <a:r>
              <a:rPr lang="en-US" sz="1600" dirty="0" smtClean="0"/>
              <a:t>Three abstract deployment options</a:t>
            </a:r>
          </a:p>
          <a:p>
            <a:pPr lvl="1"/>
            <a:r>
              <a:rPr lang="en-US" sz="1600" dirty="0" smtClean="0"/>
              <a:t>Two proposed abstract protocol stacks</a:t>
            </a:r>
          </a:p>
          <a:p>
            <a:endParaRPr lang="en-US" sz="1800" dirty="0" smtClean="0"/>
          </a:p>
          <a:p>
            <a:r>
              <a:rPr lang="en-US" sz="1800" dirty="0" smtClean="0"/>
              <a:t>Discussion of existing, relevant, CCSDS approaches</a:t>
            </a:r>
          </a:p>
          <a:p>
            <a:pPr lvl="1"/>
            <a:r>
              <a:rPr lang="en-US" sz="1600" dirty="0" smtClean="0"/>
              <a:t>MO and RASIM</a:t>
            </a:r>
            <a:endParaRPr lang="en-US" sz="1600" dirty="0"/>
          </a:p>
          <a:p>
            <a:pPr lvl="1"/>
            <a:endParaRPr lang="en-US" sz="1800" dirty="0"/>
          </a:p>
        </p:txBody>
      </p:sp>
      <p:sp>
        <p:nvSpPr>
          <p:cNvPr id="5" name="Slide Number Placeholder 4"/>
          <p:cNvSpPr>
            <a:spLocks noGrp="1"/>
          </p:cNvSpPr>
          <p:nvPr>
            <p:ph type="sldNum" sz="quarter" idx="10"/>
          </p:nvPr>
        </p:nvSpPr>
        <p:spPr/>
        <p:txBody>
          <a:bodyPr/>
          <a:lstStyle/>
          <a:p>
            <a:pPr>
              <a:defRPr/>
            </a:pPr>
            <a:fld id="{C6DE6701-7125-43E0-8268-7390181182C0}" type="slidenum">
              <a:rPr lang="en-US" smtClean="0"/>
              <a:pPr>
                <a:defRPr/>
              </a:pPr>
              <a:t>3</a:t>
            </a:fld>
            <a:endParaRPr lang="en-US"/>
          </a:p>
        </p:txBody>
      </p:sp>
    </p:spTree>
    <p:extLst>
      <p:ext uri="{BB962C8B-B14F-4D97-AF65-F5344CB8AC3E}">
        <p14:creationId xmlns:p14="http://schemas.microsoft.com/office/powerpoint/2010/main" val="59695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 Rationale </a:t>
            </a:r>
            <a:r>
              <a:rPr lang="en-US" dirty="0" smtClean="0"/>
              <a:t>for Alternative approach</a:t>
            </a:r>
            <a:endParaRPr lang="en-US" dirty="0"/>
          </a:p>
        </p:txBody>
      </p:sp>
      <p:sp>
        <p:nvSpPr>
          <p:cNvPr id="3" name="Content Placeholder 2"/>
          <p:cNvSpPr>
            <a:spLocks noGrp="1"/>
          </p:cNvSpPr>
          <p:nvPr>
            <p:ph idx="1"/>
          </p:nvPr>
        </p:nvSpPr>
        <p:spPr>
          <a:xfrm>
            <a:off x="457200" y="990600"/>
            <a:ext cx="8229600" cy="5317067"/>
          </a:xfrm>
        </p:spPr>
        <p:txBody>
          <a:bodyPr/>
          <a:lstStyle/>
          <a:p>
            <a:r>
              <a:rPr lang="en-US" sz="1600" dirty="0" smtClean="0"/>
              <a:t>Different user communities (astronomy, planetary, library, </a:t>
            </a:r>
            <a:r>
              <a:rPr lang="en-US" sz="1600" dirty="0" err="1" smtClean="0"/>
              <a:t>etc</a:t>
            </a:r>
            <a:r>
              <a:rPr lang="en-US" sz="1600" dirty="0" smtClean="0"/>
              <a:t>) have </a:t>
            </a:r>
            <a:r>
              <a:rPr lang="en-US" sz="1600" dirty="0" smtClean="0"/>
              <a:t>very different </a:t>
            </a:r>
            <a:r>
              <a:rPr lang="en-US" sz="1600" dirty="0" smtClean="0"/>
              <a:t>models of interaction with their data</a:t>
            </a:r>
          </a:p>
          <a:p>
            <a:pPr lvl="1"/>
            <a:r>
              <a:rPr lang="en-US" sz="1400" dirty="0" smtClean="0"/>
              <a:t>Astronomy wants RA/DEC, </a:t>
            </a:r>
            <a:r>
              <a:rPr lang="en-US" sz="1400" dirty="0" smtClean="0"/>
              <a:t>and catalogs of different </a:t>
            </a:r>
            <a:r>
              <a:rPr lang="en-US" sz="1400" dirty="0" smtClean="0"/>
              <a:t>kinds of objects like pulsars, galaxies, </a:t>
            </a:r>
            <a:r>
              <a:rPr lang="en-US" sz="1400" dirty="0" err="1" smtClean="0"/>
              <a:t>etc</a:t>
            </a:r>
            <a:endParaRPr lang="en-US" sz="1400" dirty="0" smtClean="0"/>
          </a:p>
          <a:p>
            <a:pPr lvl="1"/>
            <a:r>
              <a:rPr lang="en-US" sz="1400" dirty="0" smtClean="0"/>
              <a:t>Planetary wants </a:t>
            </a:r>
            <a:r>
              <a:rPr lang="en-US" sz="1400" dirty="0" smtClean="0"/>
              <a:t>catalogs of bodies</a:t>
            </a:r>
            <a:r>
              <a:rPr lang="en-US" sz="1400" dirty="0" smtClean="0"/>
              <a:t>, atmospheres, rings, asteroids, </a:t>
            </a:r>
            <a:r>
              <a:rPr lang="en-US" sz="1400" dirty="0" err="1" smtClean="0"/>
              <a:t>etc</a:t>
            </a:r>
            <a:endParaRPr lang="en-US" sz="1400" dirty="0" smtClean="0"/>
          </a:p>
          <a:p>
            <a:pPr lvl="1"/>
            <a:r>
              <a:rPr lang="en-US" sz="1400" dirty="0" smtClean="0"/>
              <a:t>Libraries want books, collections, digital images, sounds, </a:t>
            </a:r>
            <a:r>
              <a:rPr lang="en-US" sz="1400" dirty="0" err="1" smtClean="0"/>
              <a:t>etc</a:t>
            </a:r>
            <a:endParaRPr lang="en-US" sz="1400" dirty="0" smtClean="0"/>
          </a:p>
          <a:p>
            <a:pPr lvl="1"/>
            <a:r>
              <a:rPr lang="en-US" sz="1400" dirty="0" smtClean="0"/>
              <a:t>Most of these communities have well established (distributed) archive services that are already tuned for their communities</a:t>
            </a:r>
            <a:endParaRPr lang="en-US" sz="1400" dirty="0" smtClean="0"/>
          </a:p>
          <a:p>
            <a:endParaRPr lang="en-US" sz="1600" dirty="0" smtClean="0"/>
          </a:p>
          <a:p>
            <a:r>
              <a:rPr lang="en-US" sz="1600" dirty="0" smtClean="0"/>
              <a:t>Different user communities have </a:t>
            </a:r>
            <a:r>
              <a:rPr lang="en-US" sz="1600" dirty="0" smtClean="0"/>
              <a:t>very different </a:t>
            </a:r>
            <a:r>
              <a:rPr lang="en-US" sz="1600" dirty="0" smtClean="0"/>
              <a:t>kinds of data objects and new missions / uses within those communities will evolve / expand those data types</a:t>
            </a:r>
          </a:p>
          <a:p>
            <a:pPr lvl="1"/>
            <a:r>
              <a:rPr lang="en-US" sz="1400" dirty="0" smtClean="0"/>
              <a:t>See above. Both the objects, and the kinds of queries </a:t>
            </a:r>
            <a:r>
              <a:rPr lang="en-US" sz="1400" dirty="0" smtClean="0"/>
              <a:t>differ.</a:t>
            </a:r>
          </a:p>
          <a:p>
            <a:pPr lvl="1"/>
            <a:r>
              <a:rPr lang="en-US" sz="1400" dirty="0" smtClean="0"/>
              <a:t>It’s not clear that integrating across these communities will be seen to have broad value.</a:t>
            </a:r>
            <a:endParaRPr lang="en-US" sz="1400" dirty="0" smtClean="0"/>
          </a:p>
          <a:p>
            <a:endParaRPr lang="en-US" sz="1600" dirty="0"/>
          </a:p>
          <a:p>
            <a:r>
              <a:rPr lang="en-US" sz="1600" dirty="0" smtClean="0"/>
              <a:t>The fundamental data services interfaces (put, get, verify, manipulate, filter) and common support functions (registry, repository, data store, data producer) should be able to be </a:t>
            </a:r>
            <a:r>
              <a:rPr lang="en-US" sz="1600" dirty="0" smtClean="0"/>
              <a:t>defined in common</a:t>
            </a:r>
            <a:r>
              <a:rPr lang="en-US" sz="1600" dirty="0" smtClean="0"/>
              <a:t>, if their interfaces can be adapted using customized, </a:t>
            </a:r>
            <a:r>
              <a:rPr lang="en-US" sz="1600" dirty="0" smtClean="0"/>
              <a:t>community and data specific information </a:t>
            </a:r>
            <a:r>
              <a:rPr lang="en-US" sz="1600" dirty="0" smtClean="0"/>
              <a:t>models</a:t>
            </a:r>
          </a:p>
          <a:p>
            <a:pPr lvl="1"/>
            <a:r>
              <a:rPr lang="en-US" sz="1400" dirty="0" smtClean="0"/>
              <a:t>Information </a:t>
            </a:r>
            <a:r>
              <a:rPr lang="en-US" sz="1400" dirty="0" smtClean="0"/>
              <a:t>models can be used to formulate (and adapt) user front end experience</a:t>
            </a:r>
          </a:p>
          <a:p>
            <a:pPr lvl="1"/>
            <a:r>
              <a:rPr lang="en-US" sz="1400" dirty="0" smtClean="0"/>
              <a:t>Web site </a:t>
            </a:r>
            <a:r>
              <a:rPr lang="en-US" sz="1400" dirty="0" smtClean="0"/>
              <a:t>/ query interfaces </a:t>
            </a:r>
            <a:r>
              <a:rPr lang="en-US" sz="1400" dirty="0" smtClean="0"/>
              <a:t>may need to be further customized for the community</a:t>
            </a:r>
          </a:p>
          <a:p>
            <a:pPr lvl="1"/>
            <a:r>
              <a:rPr lang="en-US" sz="1400" dirty="0" smtClean="0"/>
              <a:t>Different levels of secure access can / should be </a:t>
            </a:r>
            <a:r>
              <a:rPr lang="en-US" sz="1400" dirty="0" smtClean="0"/>
              <a:t>available at </a:t>
            </a:r>
            <a:r>
              <a:rPr lang="en-US" sz="1400" dirty="0" smtClean="0"/>
              <a:t>service interfaces</a:t>
            </a:r>
          </a:p>
        </p:txBody>
      </p:sp>
      <p:sp>
        <p:nvSpPr>
          <p:cNvPr id="4" name="Footer Placeholder 3"/>
          <p:cNvSpPr>
            <a:spLocks noGrp="1"/>
          </p:cNvSpPr>
          <p:nvPr>
            <p:ph type="ftr" sz="quarter" idx="10"/>
          </p:nvPr>
        </p:nvSpPr>
        <p:spPr/>
        <p:txBody>
          <a:bodyPr/>
          <a:lstStyle/>
          <a:p>
            <a:r>
              <a:rPr lang="en-GB" altLang="en-US" smtClean="0"/>
              <a:t>MOIMS Services for SEA Reference Architecture</a:t>
            </a:r>
            <a:endParaRPr lang="en-GB" altLang="en-US"/>
          </a:p>
        </p:txBody>
      </p:sp>
      <p:sp>
        <p:nvSpPr>
          <p:cNvPr id="5" name="Date Placeholder 4"/>
          <p:cNvSpPr>
            <a:spLocks noGrp="1"/>
          </p:cNvSpPr>
          <p:nvPr>
            <p:ph type="dt" sz="half" idx="4294967295"/>
          </p:nvPr>
        </p:nvSpPr>
        <p:spPr>
          <a:xfrm>
            <a:off x="7668345" y="6487319"/>
            <a:ext cx="1008111" cy="292100"/>
          </a:xfrm>
          <a:prstGeom prst="rect">
            <a:avLst/>
          </a:prstGeom>
        </p:spPr>
        <p:txBody>
          <a:bodyPr/>
          <a:lstStyle/>
          <a:p>
            <a:fld id="{12855DAC-E062-42E1-AF07-8E9CA1B2E8F6}" type="datetime1">
              <a:rPr lang="en-GB" smtClean="0"/>
              <a:t>21/04/2017</a:t>
            </a:fld>
            <a:endParaRPr lang="en-GB" dirty="0"/>
          </a:p>
        </p:txBody>
      </p:sp>
    </p:spTree>
    <p:extLst>
      <p:ext uri="{BB962C8B-B14F-4D97-AF65-F5344CB8AC3E}">
        <p14:creationId xmlns:p14="http://schemas.microsoft.com/office/powerpoint/2010/main" val="116348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a:t>Considerations / Rationale </a:t>
            </a:r>
            <a:r>
              <a:rPr lang="en-US" sz="2000" dirty="0" smtClean="0"/>
              <a:t>for Alternative approach, </a:t>
            </a:r>
            <a:r>
              <a:rPr lang="en-US" sz="2000" dirty="0" err="1" smtClean="0"/>
              <a:t>cont</a:t>
            </a:r>
            <a:endParaRPr lang="en-US" sz="2000" dirty="0"/>
          </a:p>
        </p:txBody>
      </p:sp>
      <p:sp>
        <p:nvSpPr>
          <p:cNvPr id="3" name="Content Placeholder 2"/>
          <p:cNvSpPr>
            <a:spLocks noGrp="1"/>
          </p:cNvSpPr>
          <p:nvPr>
            <p:ph idx="1"/>
          </p:nvPr>
        </p:nvSpPr>
        <p:spPr>
          <a:xfrm>
            <a:off x="457200" y="990600"/>
            <a:ext cx="8229600" cy="5409406"/>
          </a:xfrm>
        </p:spPr>
        <p:txBody>
          <a:bodyPr/>
          <a:lstStyle/>
          <a:p>
            <a:r>
              <a:rPr lang="en-US" sz="1600" dirty="0" smtClean="0"/>
              <a:t>Adoption of a modularized set of service objects </a:t>
            </a:r>
            <a:r>
              <a:rPr lang="en-US" sz="1600" dirty="0" smtClean="0"/>
              <a:t>with well designed interfaces should </a:t>
            </a:r>
            <a:r>
              <a:rPr lang="en-US" sz="1600" dirty="0" smtClean="0"/>
              <a:t>allow these to </a:t>
            </a:r>
            <a:r>
              <a:rPr lang="en-US" sz="1600" dirty="0" smtClean="0"/>
              <a:t>be customized, configured, and </a:t>
            </a:r>
            <a:r>
              <a:rPr lang="en-US" sz="1600" dirty="0" smtClean="0"/>
              <a:t>distributed as need be</a:t>
            </a:r>
          </a:p>
          <a:p>
            <a:pPr lvl="1"/>
            <a:r>
              <a:rPr lang="en-US" sz="1400" dirty="0" smtClean="0"/>
              <a:t>Registry</a:t>
            </a:r>
            <a:r>
              <a:rPr lang="en-US" sz="1400" dirty="0"/>
              <a:t>, repository, data store, data </a:t>
            </a:r>
            <a:r>
              <a:rPr lang="en-US" sz="1400" dirty="0" smtClean="0"/>
              <a:t>producer may all be distributed</a:t>
            </a:r>
          </a:p>
          <a:p>
            <a:pPr lvl="1"/>
            <a:r>
              <a:rPr lang="en-US" sz="1400" dirty="0" smtClean="0"/>
              <a:t>Some may be at user nodes, some at domain nodes, some even at central / community nodes</a:t>
            </a:r>
          </a:p>
          <a:p>
            <a:endParaRPr lang="en-US" sz="1600" dirty="0" smtClean="0"/>
          </a:p>
          <a:p>
            <a:r>
              <a:rPr lang="en-US" sz="1600" dirty="0" smtClean="0"/>
              <a:t>Isolation of the </a:t>
            </a:r>
            <a:r>
              <a:rPr lang="en-US" sz="1600" dirty="0" smtClean="0"/>
              <a:t>specific archive </a:t>
            </a:r>
            <a:r>
              <a:rPr lang="en-US" sz="1600" dirty="0" smtClean="0"/>
              <a:t>service adapter within </a:t>
            </a:r>
            <a:r>
              <a:rPr lang="en-US" sz="1600" dirty="0" smtClean="0"/>
              <a:t>the nodes offering access to local </a:t>
            </a:r>
            <a:r>
              <a:rPr lang="en-US" sz="1600" dirty="0" smtClean="0"/>
              <a:t>archives removes the N**2 problem</a:t>
            </a:r>
          </a:p>
          <a:p>
            <a:pPr lvl="1"/>
            <a:r>
              <a:rPr lang="en-US" sz="1400" dirty="0"/>
              <a:t>Allocating the responsibility for dealing with local archive interface issues down to the archive itself simplifies the overall design</a:t>
            </a:r>
          </a:p>
          <a:p>
            <a:pPr lvl="1"/>
            <a:r>
              <a:rPr lang="en-US" sz="1400" dirty="0" smtClean="0"/>
              <a:t>Using </a:t>
            </a:r>
            <a:r>
              <a:rPr lang="en-US" sz="1400" dirty="0" smtClean="0"/>
              <a:t>common services and protocols across the domains simplifies the overall design</a:t>
            </a:r>
          </a:p>
          <a:p>
            <a:endParaRPr lang="en-US" sz="1600" dirty="0" smtClean="0"/>
          </a:p>
          <a:p>
            <a:r>
              <a:rPr lang="en-US" sz="1600" dirty="0" smtClean="0"/>
              <a:t>Use of a </a:t>
            </a:r>
            <a:r>
              <a:rPr lang="en-US" sz="1600" dirty="0" smtClean="0"/>
              <a:t>common data representation, potentially XML </a:t>
            </a:r>
            <a:r>
              <a:rPr lang="en-US" sz="1600" dirty="0" smtClean="0"/>
              <a:t>(or JSON, or whatever, pick one) </a:t>
            </a:r>
            <a:r>
              <a:rPr lang="en-US" sz="1600" dirty="0" smtClean="0"/>
              <a:t>and </a:t>
            </a:r>
            <a:r>
              <a:rPr lang="en-US" sz="1600" dirty="0"/>
              <a:t>a common protocol </a:t>
            </a:r>
            <a:r>
              <a:rPr lang="en-US" sz="1600" dirty="0" smtClean="0"/>
              <a:t>for messages, such as </a:t>
            </a:r>
            <a:r>
              <a:rPr lang="en-US" sz="1600" dirty="0" smtClean="0"/>
              <a:t>HTTP(S</a:t>
            </a:r>
            <a:r>
              <a:rPr lang="en-US" sz="1600" dirty="0" smtClean="0"/>
              <a:t>)/REST and </a:t>
            </a:r>
            <a:r>
              <a:rPr lang="en-US" sz="1600" dirty="0" smtClean="0"/>
              <a:t>TCP/IP, adopts familiar </a:t>
            </a:r>
            <a:r>
              <a:rPr lang="en-US" sz="1600" dirty="0" smtClean="0"/>
              <a:t>and well supported paradigms and simplifies the protocol stack</a:t>
            </a:r>
          </a:p>
          <a:p>
            <a:pPr lvl="1"/>
            <a:r>
              <a:rPr lang="en-US" sz="1400" dirty="0" smtClean="0"/>
              <a:t>Use of a single protocol stack and common service messages simplifies the overall </a:t>
            </a:r>
            <a:r>
              <a:rPr lang="en-US" sz="1400" dirty="0" smtClean="0"/>
              <a:t>design and avoids complicated protocol matching / mapping strategies</a:t>
            </a:r>
            <a:endParaRPr lang="en-US" sz="1400" dirty="0" smtClean="0"/>
          </a:p>
          <a:p>
            <a:pPr lvl="1"/>
            <a:r>
              <a:rPr lang="en-US" sz="1400" dirty="0" smtClean="0"/>
              <a:t>Adaptation of the message content, driven by the info models, allows customization for domains and data sets</a:t>
            </a:r>
          </a:p>
          <a:p>
            <a:pPr lvl="1"/>
            <a:r>
              <a:rPr lang="en-US" sz="1400" dirty="0" smtClean="0"/>
              <a:t>Use of common, well supported, Internet protocols simplifies the overall deployment </a:t>
            </a:r>
            <a:r>
              <a:rPr lang="en-US" sz="1400" dirty="0" smtClean="0"/>
              <a:t>model, supports distribution and integration, </a:t>
            </a:r>
            <a:r>
              <a:rPr lang="en-US" sz="1400" dirty="0" smtClean="0"/>
              <a:t>and it can also be used to apply another layer of security (HTTPS) or even message authentication and/or encryption </a:t>
            </a:r>
            <a:endParaRPr lang="en-US" sz="1400" dirty="0"/>
          </a:p>
        </p:txBody>
      </p:sp>
      <p:sp>
        <p:nvSpPr>
          <p:cNvPr id="4" name="Footer Placeholder 3"/>
          <p:cNvSpPr>
            <a:spLocks noGrp="1"/>
          </p:cNvSpPr>
          <p:nvPr>
            <p:ph type="ftr" sz="quarter" idx="10"/>
          </p:nvPr>
        </p:nvSpPr>
        <p:spPr/>
        <p:txBody>
          <a:bodyPr/>
          <a:lstStyle/>
          <a:p>
            <a:r>
              <a:rPr lang="en-GB" altLang="en-US" smtClean="0"/>
              <a:t>MOIMS Services for SEA Reference Architecture</a:t>
            </a:r>
            <a:endParaRPr lang="en-GB" altLang="en-US"/>
          </a:p>
        </p:txBody>
      </p:sp>
      <p:sp>
        <p:nvSpPr>
          <p:cNvPr id="5" name="Date Placeholder 4"/>
          <p:cNvSpPr>
            <a:spLocks noGrp="1"/>
          </p:cNvSpPr>
          <p:nvPr>
            <p:ph type="dt" sz="half" idx="4294967295"/>
          </p:nvPr>
        </p:nvSpPr>
        <p:spPr>
          <a:xfrm>
            <a:off x="7668345" y="6487319"/>
            <a:ext cx="1008111" cy="292100"/>
          </a:xfrm>
          <a:prstGeom prst="rect">
            <a:avLst/>
          </a:prstGeom>
        </p:spPr>
        <p:txBody>
          <a:bodyPr/>
          <a:lstStyle/>
          <a:p>
            <a:fld id="{12855DAC-E062-42E1-AF07-8E9CA1B2E8F6}" type="datetime1">
              <a:rPr lang="en-GB" smtClean="0"/>
              <a:t>21/04/2017</a:t>
            </a:fld>
            <a:endParaRPr lang="en-GB" dirty="0"/>
          </a:p>
        </p:txBody>
      </p:sp>
    </p:spTree>
    <p:extLst>
      <p:ext uri="{BB962C8B-B14F-4D97-AF65-F5344CB8AC3E}">
        <p14:creationId xmlns:p14="http://schemas.microsoft.com/office/powerpoint/2010/main" val="183545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679010" y="1303699"/>
            <a:ext cx="8102851" cy="5054238"/>
          </a:xfrm>
          <a:prstGeom prst="roundRect">
            <a:avLst/>
          </a:prstGeom>
          <a:noFill/>
          <a:ln w="76200">
            <a:solidFill>
              <a:schemeClr val="accent1"/>
            </a:solidFill>
            <a:round/>
            <a:headEnd/>
            <a:tailEnd/>
          </a:ln>
        </p:spPr>
        <p:txBody>
          <a:bodyPr wrap="none" rtlCol="0" anchor="ctr"/>
          <a:lstStyle/>
          <a:p>
            <a:pPr algn="ctr"/>
            <a:endParaRPr lang="en-US"/>
          </a:p>
        </p:txBody>
      </p:sp>
      <p:grpSp>
        <p:nvGrpSpPr>
          <p:cNvPr id="26" name="Group 25"/>
          <p:cNvGrpSpPr/>
          <p:nvPr/>
        </p:nvGrpSpPr>
        <p:grpSpPr>
          <a:xfrm>
            <a:off x="4340753" y="960716"/>
            <a:ext cx="2516617" cy="1503270"/>
            <a:chOff x="4735530" y="786743"/>
            <a:chExt cx="2516617" cy="1503270"/>
          </a:xfrm>
        </p:grpSpPr>
        <p:sp>
          <p:nvSpPr>
            <p:cNvPr id="82" name="Rectangle 81"/>
            <p:cNvSpPr/>
            <p:nvPr/>
          </p:nvSpPr>
          <p:spPr bwMode="auto">
            <a:xfrm>
              <a:off x="4735530" y="786743"/>
              <a:ext cx="2516617" cy="1047913"/>
            </a:xfrm>
            <a:prstGeom prst="rect">
              <a:avLst/>
            </a:prstGeom>
            <a:solidFill>
              <a:srgbClr val="FFC000"/>
            </a:solidFill>
            <a:ln w="38100">
              <a:noFill/>
              <a:round/>
              <a:headEnd/>
              <a:tailEnd/>
            </a:ln>
          </p:spPr>
          <p:txBody>
            <a:bodyPr wrap="none" rtlCol="0" anchor="t" anchorCtr="0"/>
            <a:lstStyle/>
            <a:p>
              <a:pPr algn="ctr"/>
              <a:r>
                <a:rPr lang="en-US" sz="1200" b="1" dirty="0">
                  <a:solidFill>
                    <a:srgbClr val="0033CC"/>
                  </a:solidFill>
                  <a:latin typeface="Arial" charset="0"/>
                </a:rPr>
                <a:t>Consumer Archive</a:t>
              </a:r>
            </a:p>
            <a:p>
              <a:pPr algn="ctr"/>
              <a:r>
                <a:rPr lang="en-US" sz="1200" b="1" dirty="0">
                  <a:solidFill>
                    <a:srgbClr val="0033CC"/>
                  </a:solidFill>
                  <a:latin typeface="Arial" charset="0"/>
                </a:rPr>
                <a:t>Application</a:t>
              </a:r>
            </a:p>
          </p:txBody>
        </p:sp>
        <p:grpSp>
          <p:nvGrpSpPr>
            <p:cNvPr id="101" name="Group 100"/>
            <p:cNvGrpSpPr/>
            <p:nvPr/>
          </p:nvGrpSpPr>
          <p:grpSpPr>
            <a:xfrm>
              <a:off x="4977670" y="1610761"/>
              <a:ext cx="2014912" cy="679252"/>
              <a:chOff x="4986381" y="2089548"/>
              <a:chExt cx="2014912" cy="679252"/>
            </a:xfrm>
            <a:solidFill>
              <a:schemeClr val="bg1"/>
            </a:solidFill>
          </p:grpSpPr>
          <p:sp>
            <p:nvSpPr>
              <p:cNvPr id="102" name="Plaque 101"/>
              <p:cNvSpPr/>
              <p:nvPr/>
            </p:nvSpPr>
            <p:spPr bwMode="auto">
              <a:xfrm>
                <a:off x="4986381" y="2089548"/>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103" name="Plaque 102"/>
              <p:cNvSpPr/>
              <p:nvPr/>
            </p:nvSpPr>
            <p:spPr bwMode="auto">
              <a:xfrm>
                <a:off x="555282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104" name="Plaque 103"/>
              <p:cNvSpPr/>
              <p:nvPr/>
            </p:nvSpPr>
            <p:spPr bwMode="auto">
              <a:xfrm>
                <a:off x="611926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105" name="Plaque 104"/>
              <p:cNvSpPr/>
              <p:nvPr/>
            </p:nvSpPr>
            <p:spPr bwMode="auto">
              <a:xfrm>
                <a:off x="668570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grpSp>
      </p:grpSp>
      <p:grpSp>
        <p:nvGrpSpPr>
          <p:cNvPr id="27" name="Group 26"/>
          <p:cNvGrpSpPr/>
          <p:nvPr/>
        </p:nvGrpSpPr>
        <p:grpSpPr>
          <a:xfrm>
            <a:off x="4328122" y="2089548"/>
            <a:ext cx="2516617" cy="886127"/>
            <a:chOff x="4735532" y="2089548"/>
            <a:chExt cx="2516617" cy="886127"/>
          </a:xfrm>
        </p:grpSpPr>
        <p:sp>
          <p:nvSpPr>
            <p:cNvPr id="89" name="Rectangle 88"/>
            <p:cNvSpPr/>
            <p:nvPr/>
          </p:nvSpPr>
          <p:spPr bwMode="auto">
            <a:xfrm>
              <a:off x="4735532" y="2327775"/>
              <a:ext cx="2516617" cy="647900"/>
            </a:xfrm>
            <a:prstGeom prst="rect">
              <a:avLst/>
            </a:prstGeom>
            <a:solidFill>
              <a:srgbClr val="92D050"/>
            </a:solidFill>
            <a:ln w="38100">
              <a:noFill/>
              <a:round/>
              <a:headEnd/>
              <a:tailEnd/>
            </a:ln>
          </p:spPr>
          <p:txBody>
            <a:bodyPr wrap="none" rtlCol="0" anchor="ctr"/>
            <a:lstStyle/>
            <a:p>
              <a:pPr algn="ctr"/>
              <a:endParaRPr lang="en-US" dirty="0"/>
            </a:p>
          </p:txBody>
        </p:sp>
        <p:grpSp>
          <p:nvGrpSpPr>
            <p:cNvPr id="24" name="Group 23"/>
            <p:cNvGrpSpPr/>
            <p:nvPr/>
          </p:nvGrpSpPr>
          <p:grpSpPr>
            <a:xfrm>
              <a:off x="4986381" y="2089548"/>
              <a:ext cx="2014912" cy="679252"/>
              <a:chOff x="4986381" y="2089548"/>
              <a:chExt cx="2014912" cy="679252"/>
            </a:xfrm>
          </p:grpSpPr>
          <p:sp>
            <p:nvSpPr>
              <p:cNvPr id="22" name="Plaque 21"/>
              <p:cNvSpPr/>
              <p:nvPr/>
            </p:nvSpPr>
            <p:spPr bwMode="auto">
              <a:xfrm>
                <a:off x="4986381" y="2089548"/>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98" name="Plaque 97"/>
              <p:cNvSpPr/>
              <p:nvPr/>
            </p:nvSpPr>
            <p:spPr bwMode="auto">
              <a:xfrm>
                <a:off x="555282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99" name="Plaque 98"/>
              <p:cNvSpPr/>
              <p:nvPr/>
            </p:nvSpPr>
            <p:spPr bwMode="auto">
              <a:xfrm>
                <a:off x="611926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100" name="Plaque 99"/>
              <p:cNvSpPr/>
              <p:nvPr/>
            </p:nvSpPr>
            <p:spPr bwMode="auto">
              <a:xfrm>
                <a:off x="668570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grpSp>
        <p:sp>
          <p:nvSpPr>
            <p:cNvPr id="96" name="TextBox 95"/>
            <p:cNvSpPr txBox="1"/>
            <p:nvPr/>
          </p:nvSpPr>
          <p:spPr bwMode="auto">
            <a:xfrm>
              <a:off x="5144176" y="2519291"/>
              <a:ext cx="1769139" cy="276999"/>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Consumer Archive I/F</a:t>
              </a:r>
            </a:p>
          </p:txBody>
        </p:sp>
      </p:grpSp>
      <p:grpSp>
        <p:nvGrpSpPr>
          <p:cNvPr id="28" name="Group 27"/>
          <p:cNvGrpSpPr/>
          <p:nvPr/>
        </p:nvGrpSpPr>
        <p:grpSpPr>
          <a:xfrm>
            <a:off x="1531710" y="2149751"/>
            <a:ext cx="2516617" cy="825924"/>
            <a:chOff x="1939120" y="2149751"/>
            <a:chExt cx="2516617" cy="825924"/>
          </a:xfrm>
        </p:grpSpPr>
        <p:grpSp>
          <p:nvGrpSpPr>
            <p:cNvPr id="2" name="Group 1"/>
            <p:cNvGrpSpPr/>
            <p:nvPr/>
          </p:nvGrpSpPr>
          <p:grpSpPr>
            <a:xfrm>
              <a:off x="1939120" y="2149751"/>
              <a:ext cx="2516617" cy="825924"/>
              <a:chOff x="3309645" y="2184850"/>
              <a:chExt cx="2516617" cy="825924"/>
            </a:xfrm>
          </p:grpSpPr>
          <p:sp>
            <p:nvSpPr>
              <p:cNvPr id="5" name="Rectangle 4"/>
              <p:cNvSpPr/>
              <p:nvPr/>
            </p:nvSpPr>
            <p:spPr bwMode="auto">
              <a:xfrm>
                <a:off x="3309645" y="2362874"/>
                <a:ext cx="2516617" cy="647900"/>
              </a:xfrm>
              <a:prstGeom prst="rect">
                <a:avLst/>
              </a:prstGeom>
              <a:solidFill>
                <a:srgbClr val="92D050"/>
              </a:solidFill>
              <a:ln w="38100">
                <a:noFill/>
                <a:round/>
                <a:headEnd/>
                <a:tailEnd/>
              </a:ln>
            </p:spPr>
            <p:txBody>
              <a:bodyPr wrap="none" rtlCol="0" anchor="ctr"/>
              <a:lstStyle/>
              <a:p>
                <a:pPr algn="ctr"/>
                <a:endParaRPr lang="en-US" dirty="0"/>
              </a:p>
            </p:txBody>
          </p:sp>
          <p:sp>
            <p:nvSpPr>
              <p:cNvPr id="9" name="Rectangle 8"/>
              <p:cNvSpPr/>
              <p:nvPr/>
            </p:nvSpPr>
            <p:spPr bwMode="auto">
              <a:xfrm>
                <a:off x="3560497"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0" name="Rectangle 9"/>
              <p:cNvSpPr/>
              <p:nvPr/>
            </p:nvSpPr>
            <p:spPr bwMode="auto">
              <a:xfrm>
                <a:off x="4126938"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1" name="Rectangle 10"/>
              <p:cNvSpPr/>
              <p:nvPr/>
            </p:nvSpPr>
            <p:spPr bwMode="auto">
              <a:xfrm>
                <a:off x="4693379"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2" name="Rectangle 11"/>
              <p:cNvSpPr/>
              <p:nvPr/>
            </p:nvSpPr>
            <p:spPr bwMode="auto">
              <a:xfrm>
                <a:off x="5259821" y="2184850"/>
                <a:ext cx="323682" cy="178024"/>
              </a:xfrm>
              <a:prstGeom prst="rect">
                <a:avLst/>
              </a:prstGeom>
              <a:solidFill>
                <a:srgbClr val="92D050"/>
              </a:solidFill>
              <a:ln w="38100">
                <a:noFill/>
                <a:round/>
                <a:headEnd/>
                <a:tailEnd/>
              </a:ln>
            </p:spPr>
            <p:txBody>
              <a:bodyPr wrap="none" rtlCol="0" anchor="ctr"/>
              <a:lstStyle/>
              <a:p>
                <a:pPr algn="ctr"/>
                <a:endParaRPr lang="en-US"/>
              </a:p>
            </p:txBody>
          </p:sp>
        </p:grpSp>
        <p:sp>
          <p:nvSpPr>
            <p:cNvPr id="97" name="TextBox 96"/>
            <p:cNvSpPr txBox="1"/>
            <p:nvPr/>
          </p:nvSpPr>
          <p:spPr bwMode="auto">
            <a:xfrm>
              <a:off x="2382924" y="2490700"/>
              <a:ext cx="1684179" cy="276998"/>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Producer Archive I/F</a:t>
              </a:r>
            </a:p>
          </p:txBody>
        </p:sp>
      </p:grpSp>
      <p:sp>
        <p:nvSpPr>
          <p:cNvPr id="7" name="Title 6"/>
          <p:cNvSpPr>
            <a:spLocks noGrp="1"/>
          </p:cNvSpPr>
          <p:nvPr>
            <p:ph type="title"/>
          </p:nvPr>
        </p:nvSpPr>
        <p:spPr/>
        <p:txBody>
          <a:bodyPr/>
          <a:lstStyle/>
          <a:p>
            <a:r>
              <a:rPr lang="en-US" dirty="0"/>
              <a:t>Standardized Archive </a:t>
            </a:r>
            <a:r>
              <a:rPr lang="en-US" i="1" dirty="0"/>
              <a:t>System</a:t>
            </a:r>
            <a:r>
              <a:rPr lang="en-US" dirty="0"/>
              <a:t> Architecture</a:t>
            </a:r>
          </a:p>
        </p:txBody>
      </p:sp>
      <p:grpSp>
        <p:nvGrpSpPr>
          <p:cNvPr id="21" name="Group 20"/>
          <p:cNvGrpSpPr/>
          <p:nvPr/>
        </p:nvGrpSpPr>
        <p:grpSpPr>
          <a:xfrm>
            <a:off x="1531708" y="960716"/>
            <a:ext cx="2516617" cy="1051964"/>
            <a:chOff x="3309645" y="1143000"/>
            <a:chExt cx="2516617" cy="1051964"/>
          </a:xfrm>
          <a:solidFill>
            <a:srgbClr val="FFC000"/>
          </a:solidFill>
        </p:grpSpPr>
        <p:sp>
          <p:nvSpPr>
            <p:cNvPr id="15" name="Rectangle 14"/>
            <p:cNvSpPr/>
            <p:nvPr/>
          </p:nvSpPr>
          <p:spPr bwMode="auto">
            <a:xfrm>
              <a:off x="3309645" y="1143000"/>
              <a:ext cx="2516617" cy="873940"/>
            </a:xfrm>
            <a:prstGeom prst="rect">
              <a:avLst/>
            </a:prstGeom>
            <a:grpFill/>
            <a:ln w="38100">
              <a:noFill/>
              <a:round/>
              <a:headEnd/>
              <a:tailEnd/>
            </a:ln>
          </p:spPr>
          <p:txBody>
            <a:bodyPr wrap="none" rtlCol="0" anchor="t" anchorCtr="0"/>
            <a:lstStyle/>
            <a:p>
              <a:pPr algn="ctr"/>
              <a:r>
                <a:rPr lang="en-US" sz="1200" b="1" dirty="0">
                  <a:solidFill>
                    <a:srgbClr val="0033CC"/>
                  </a:solidFill>
                  <a:latin typeface="Arial" charset="0"/>
                </a:rPr>
                <a:t> Producer Archive</a:t>
              </a:r>
            </a:p>
            <a:p>
              <a:pPr algn="ctr"/>
              <a:r>
                <a:rPr lang="en-US" sz="1200" b="1" dirty="0">
                  <a:solidFill>
                    <a:srgbClr val="0033CC"/>
                  </a:solidFill>
                  <a:latin typeface="Arial" charset="0"/>
                </a:rPr>
                <a:t>Application</a:t>
              </a:r>
            </a:p>
          </p:txBody>
        </p:sp>
        <p:sp>
          <p:nvSpPr>
            <p:cNvPr id="16" name="Rectangle 15"/>
            <p:cNvSpPr/>
            <p:nvPr/>
          </p:nvSpPr>
          <p:spPr bwMode="auto">
            <a:xfrm>
              <a:off x="3876087"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7" name="Rectangle 16"/>
            <p:cNvSpPr/>
            <p:nvPr/>
          </p:nvSpPr>
          <p:spPr bwMode="auto">
            <a:xfrm>
              <a:off x="4442528"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8" name="Rectangle 17"/>
            <p:cNvSpPr/>
            <p:nvPr/>
          </p:nvSpPr>
          <p:spPr bwMode="auto">
            <a:xfrm>
              <a:off x="5008969"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9" name="Rectangle 18"/>
            <p:cNvSpPr/>
            <p:nvPr/>
          </p:nvSpPr>
          <p:spPr bwMode="auto">
            <a:xfrm>
              <a:off x="5575411"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20" name="Rectangle 19"/>
            <p:cNvSpPr/>
            <p:nvPr/>
          </p:nvSpPr>
          <p:spPr bwMode="auto">
            <a:xfrm>
              <a:off x="3309645"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grpSp>
      <p:grpSp>
        <p:nvGrpSpPr>
          <p:cNvPr id="56" name="Group 55"/>
          <p:cNvGrpSpPr/>
          <p:nvPr/>
        </p:nvGrpSpPr>
        <p:grpSpPr>
          <a:xfrm>
            <a:off x="1259464" y="5185320"/>
            <a:ext cx="1279963" cy="885084"/>
            <a:chOff x="1666874" y="4782291"/>
            <a:chExt cx="1279963" cy="885084"/>
          </a:xfrm>
        </p:grpSpPr>
        <p:sp>
          <p:nvSpPr>
            <p:cNvPr id="36" name="Flowchart: Off-page Connector 35"/>
            <p:cNvSpPr/>
            <p:nvPr/>
          </p:nvSpPr>
          <p:spPr bwMode="auto">
            <a:xfrm rot="10800000">
              <a:off x="1788340"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37" name="Flowchart: Off-page Connector 36"/>
            <p:cNvSpPr/>
            <p:nvPr/>
          </p:nvSpPr>
          <p:spPr bwMode="auto">
            <a:xfrm rot="10800000">
              <a:off x="2172710"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38" name="Flowchart: Off-page Connector 37"/>
            <p:cNvSpPr/>
            <p:nvPr/>
          </p:nvSpPr>
          <p:spPr bwMode="auto">
            <a:xfrm rot="10800000">
              <a:off x="2557079"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49" name="Flowchart: Process 48"/>
            <p:cNvSpPr/>
            <p:nvPr/>
          </p:nvSpPr>
          <p:spPr bwMode="auto">
            <a:xfrm>
              <a:off x="1666874" y="5037282"/>
              <a:ext cx="1279963" cy="630093"/>
            </a:xfrm>
            <a:prstGeom prst="flowChartProcess">
              <a:avLst/>
            </a:prstGeom>
            <a:solidFill>
              <a:schemeClr val="accent1">
                <a:lumMod val="40000"/>
                <a:lumOff val="60000"/>
              </a:schemeClr>
            </a:solidFill>
            <a:ln w="38100">
              <a:noFill/>
              <a:round/>
              <a:headEnd/>
              <a:tailEnd/>
            </a:ln>
          </p:spPr>
          <p:txBody>
            <a:bodyPr wrap="none" rtlCol="0" anchor="ctr"/>
            <a:lstStyle/>
            <a:p>
              <a:pPr algn="ctr"/>
              <a:endParaRPr lang="en-US"/>
            </a:p>
          </p:txBody>
        </p:sp>
      </p:grpSp>
      <p:grpSp>
        <p:nvGrpSpPr>
          <p:cNvPr id="53" name="Group 52"/>
          <p:cNvGrpSpPr/>
          <p:nvPr/>
        </p:nvGrpSpPr>
        <p:grpSpPr>
          <a:xfrm>
            <a:off x="2755154" y="5177325"/>
            <a:ext cx="1279963" cy="893078"/>
            <a:chOff x="3162564" y="4774296"/>
            <a:chExt cx="1279963" cy="893078"/>
          </a:xfrm>
          <a:solidFill>
            <a:srgbClr val="FF99CC"/>
          </a:solidFill>
        </p:grpSpPr>
        <p:grpSp>
          <p:nvGrpSpPr>
            <p:cNvPr id="35" name="Group 34"/>
            <p:cNvGrpSpPr/>
            <p:nvPr/>
          </p:nvGrpSpPr>
          <p:grpSpPr>
            <a:xfrm>
              <a:off x="3435069" y="4774296"/>
              <a:ext cx="752553" cy="267038"/>
              <a:chOff x="3382477" y="4766207"/>
              <a:chExt cx="752553" cy="267038"/>
            </a:xfrm>
            <a:grpFill/>
          </p:grpSpPr>
          <p:sp>
            <p:nvSpPr>
              <p:cNvPr id="32" name="Isosceles Triangle 31"/>
              <p:cNvSpPr/>
              <p:nvPr/>
            </p:nvSpPr>
            <p:spPr bwMode="auto">
              <a:xfrm>
                <a:off x="3382477" y="4766207"/>
                <a:ext cx="250851" cy="267037"/>
              </a:xfrm>
              <a:prstGeom prst="triangle">
                <a:avLst/>
              </a:prstGeom>
              <a:grpFill/>
              <a:ln w="38100">
                <a:noFill/>
                <a:round/>
                <a:headEnd/>
                <a:tailEnd/>
              </a:ln>
            </p:spPr>
            <p:txBody>
              <a:bodyPr wrap="none" rtlCol="0" anchor="ctr"/>
              <a:lstStyle/>
              <a:p>
                <a:pPr algn="ctr"/>
                <a:endParaRPr lang="en-US"/>
              </a:p>
            </p:txBody>
          </p:sp>
          <p:sp>
            <p:nvSpPr>
              <p:cNvPr id="33" name="Isosceles Triangle 32"/>
              <p:cNvSpPr/>
              <p:nvPr/>
            </p:nvSpPr>
            <p:spPr bwMode="auto">
              <a:xfrm>
                <a:off x="3633328" y="4766208"/>
                <a:ext cx="250851" cy="267037"/>
              </a:xfrm>
              <a:prstGeom prst="triangle">
                <a:avLst/>
              </a:prstGeom>
              <a:grpFill/>
              <a:ln w="38100">
                <a:noFill/>
                <a:round/>
                <a:headEnd/>
                <a:tailEnd/>
              </a:ln>
            </p:spPr>
            <p:txBody>
              <a:bodyPr wrap="none" rtlCol="0" anchor="ctr"/>
              <a:lstStyle/>
              <a:p>
                <a:pPr algn="ctr"/>
                <a:endParaRPr lang="en-US"/>
              </a:p>
            </p:txBody>
          </p:sp>
          <p:sp>
            <p:nvSpPr>
              <p:cNvPr id="34" name="Isosceles Triangle 33"/>
              <p:cNvSpPr/>
              <p:nvPr/>
            </p:nvSpPr>
            <p:spPr bwMode="auto">
              <a:xfrm>
                <a:off x="3884179" y="4766208"/>
                <a:ext cx="250851" cy="267037"/>
              </a:xfrm>
              <a:prstGeom prst="triangle">
                <a:avLst/>
              </a:prstGeom>
              <a:grpFill/>
              <a:ln w="38100">
                <a:noFill/>
                <a:round/>
                <a:headEnd/>
                <a:tailEnd/>
              </a:ln>
            </p:spPr>
            <p:txBody>
              <a:bodyPr wrap="none" rtlCol="0" anchor="ctr"/>
              <a:lstStyle/>
              <a:p>
                <a:pPr algn="ctr"/>
                <a:endParaRPr lang="en-US"/>
              </a:p>
            </p:txBody>
          </p:sp>
        </p:grpSp>
        <p:sp>
          <p:nvSpPr>
            <p:cNvPr id="50" name="Flowchart: Process 49"/>
            <p:cNvSpPr/>
            <p:nvPr/>
          </p:nvSpPr>
          <p:spPr bwMode="auto">
            <a:xfrm>
              <a:off x="3162564" y="5037281"/>
              <a:ext cx="1279963" cy="630093"/>
            </a:xfrm>
            <a:prstGeom prst="flowChartProcess">
              <a:avLst/>
            </a:prstGeom>
            <a:grpFill/>
            <a:ln w="38100">
              <a:noFill/>
              <a:round/>
              <a:headEnd/>
              <a:tailEnd/>
            </a:ln>
          </p:spPr>
          <p:txBody>
            <a:bodyPr wrap="none" rtlCol="0" anchor="ctr"/>
            <a:lstStyle/>
            <a:p>
              <a:pPr algn="ctr"/>
              <a:endParaRPr lang="en-US"/>
            </a:p>
          </p:txBody>
        </p:sp>
      </p:grpSp>
      <p:grpSp>
        <p:nvGrpSpPr>
          <p:cNvPr id="54" name="Group 53"/>
          <p:cNvGrpSpPr/>
          <p:nvPr/>
        </p:nvGrpSpPr>
        <p:grpSpPr>
          <a:xfrm>
            <a:off x="4258509" y="5190818"/>
            <a:ext cx="1279963" cy="885083"/>
            <a:chOff x="4672562" y="4782291"/>
            <a:chExt cx="1279963" cy="885083"/>
          </a:xfrm>
          <a:solidFill>
            <a:srgbClr val="99FF99"/>
          </a:solidFill>
        </p:grpSpPr>
        <p:sp>
          <p:nvSpPr>
            <p:cNvPr id="40" name="Trapezoid 39"/>
            <p:cNvSpPr/>
            <p:nvPr/>
          </p:nvSpPr>
          <p:spPr bwMode="auto">
            <a:xfrm>
              <a:off x="4855220" y="4782291"/>
              <a:ext cx="279173" cy="259042"/>
            </a:xfrm>
            <a:prstGeom prst="trapezoid">
              <a:avLst/>
            </a:prstGeom>
            <a:grpFill/>
            <a:ln w="38100">
              <a:noFill/>
              <a:round/>
              <a:headEnd/>
              <a:tailEnd/>
            </a:ln>
          </p:spPr>
          <p:txBody>
            <a:bodyPr wrap="none" rtlCol="0" anchor="ctr"/>
            <a:lstStyle/>
            <a:p>
              <a:pPr algn="ctr"/>
              <a:endParaRPr lang="en-US"/>
            </a:p>
          </p:txBody>
        </p:sp>
        <p:sp>
          <p:nvSpPr>
            <p:cNvPr id="41" name="Trapezoid 40"/>
            <p:cNvSpPr/>
            <p:nvPr/>
          </p:nvSpPr>
          <p:spPr bwMode="auto">
            <a:xfrm>
              <a:off x="5120232" y="4782291"/>
              <a:ext cx="279173" cy="259042"/>
            </a:xfrm>
            <a:prstGeom prst="trapezoid">
              <a:avLst/>
            </a:prstGeom>
            <a:grpFill/>
            <a:ln w="38100">
              <a:noFill/>
              <a:round/>
              <a:headEnd/>
              <a:tailEnd/>
            </a:ln>
          </p:spPr>
          <p:txBody>
            <a:bodyPr wrap="none" rtlCol="0" anchor="ctr"/>
            <a:lstStyle/>
            <a:p>
              <a:pPr algn="ctr"/>
              <a:endParaRPr lang="en-US"/>
            </a:p>
          </p:txBody>
        </p:sp>
        <p:sp>
          <p:nvSpPr>
            <p:cNvPr id="42" name="Trapezoid 41"/>
            <p:cNvSpPr/>
            <p:nvPr/>
          </p:nvSpPr>
          <p:spPr bwMode="auto">
            <a:xfrm>
              <a:off x="5399405" y="4782291"/>
              <a:ext cx="279173" cy="259042"/>
            </a:xfrm>
            <a:prstGeom prst="trapezoid">
              <a:avLst/>
            </a:prstGeom>
            <a:grpFill/>
            <a:ln w="38100">
              <a:noFill/>
              <a:round/>
              <a:headEnd/>
              <a:tailEnd/>
            </a:ln>
          </p:spPr>
          <p:txBody>
            <a:bodyPr wrap="none" rtlCol="0" anchor="ctr"/>
            <a:lstStyle/>
            <a:p>
              <a:pPr algn="ctr"/>
              <a:endParaRPr lang="en-US"/>
            </a:p>
          </p:txBody>
        </p:sp>
        <p:sp>
          <p:nvSpPr>
            <p:cNvPr id="51" name="Flowchart: Process 50"/>
            <p:cNvSpPr/>
            <p:nvPr/>
          </p:nvSpPr>
          <p:spPr bwMode="auto">
            <a:xfrm>
              <a:off x="4672562" y="5037281"/>
              <a:ext cx="1279963" cy="630093"/>
            </a:xfrm>
            <a:prstGeom prst="flowChartProcess">
              <a:avLst/>
            </a:prstGeom>
            <a:grpFill/>
            <a:ln w="38100">
              <a:noFill/>
              <a:round/>
              <a:headEnd/>
              <a:tailEnd/>
            </a:ln>
          </p:spPr>
          <p:txBody>
            <a:bodyPr wrap="none" rtlCol="0" anchor="ctr"/>
            <a:lstStyle/>
            <a:p>
              <a:pPr algn="ctr"/>
              <a:endParaRPr lang="en-US"/>
            </a:p>
          </p:txBody>
        </p:sp>
      </p:grpSp>
      <p:grpSp>
        <p:nvGrpSpPr>
          <p:cNvPr id="55" name="Group 54"/>
          <p:cNvGrpSpPr/>
          <p:nvPr/>
        </p:nvGrpSpPr>
        <p:grpSpPr>
          <a:xfrm>
            <a:off x="5775150" y="5177325"/>
            <a:ext cx="1279963" cy="893078"/>
            <a:chOff x="6182560" y="4774296"/>
            <a:chExt cx="1279963" cy="893078"/>
          </a:xfrm>
          <a:solidFill>
            <a:srgbClr val="FFCC99"/>
          </a:solidFill>
        </p:grpSpPr>
        <p:sp>
          <p:nvSpPr>
            <p:cNvPr id="43" name="Flowchart: Card 42"/>
            <p:cNvSpPr/>
            <p:nvPr/>
          </p:nvSpPr>
          <p:spPr bwMode="auto">
            <a:xfrm>
              <a:off x="6311788" y="4774296"/>
              <a:ext cx="226577" cy="262986"/>
            </a:xfrm>
            <a:prstGeom prst="flowChartPunchedCard">
              <a:avLst/>
            </a:prstGeom>
            <a:grpFill/>
            <a:ln w="38100">
              <a:noFill/>
              <a:round/>
              <a:headEnd/>
              <a:tailEnd/>
            </a:ln>
          </p:spPr>
          <p:txBody>
            <a:bodyPr wrap="none" rtlCol="0" anchor="ctr"/>
            <a:lstStyle/>
            <a:p>
              <a:pPr algn="ctr"/>
              <a:endParaRPr lang="en-US"/>
            </a:p>
          </p:txBody>
        </p:sp>
        <p:sp>
          <p:nvSpPr>
            <p:cNvPr id="44" name="Flowchart: Card 43"/>
            <p:cNvSpPr/>
            <p:nvPr/>
          </p:nvSpPr>
          <p:spPr bwMode="auto">
            <a:xfrm>
              <a:off x="6668511" y="4782291"/>
              <a:ext cx="226577" cy="262986"/>
            </a:xfrm>
            <a:prstGeom prst="flowChartPunchedCard">
              <a:avLst/>
            </a:prstGeom>
            <a:grpFill/>
            <a:ln w="38100">
              <a:noFill/>
              <a:round/>
              <a:headEnd/>
              <a:tailEnd/>
            </a:ln>
          </p:spPr>
          <p:txBody>
            <a:bodyPr wrap="none" rtlCol="0" anchor="ctr"/>
            <a:lstStyle/>
            <a:p>
              <a:pPr algn="ctr"/>
              <a:endParaRPr lang="en-US"/>
            </a:p>
          </p:txBody>
        </p:sp>
        <p:sp>
          <p:nvSpPr>
            <p:cNvPr id="45" name="Flowchart: Card 44"/>
            <p:cNvSpPr/>
            <p:nvPr/>
          </p:nvSpPr>
          <p:spPr bwMode="auto">
            <a:xfrm>
              <a:off x="7025572" y="4782291"/>
              <a:ext cx="226577" cy="262986"/>
            </a:xfrm>
            <a:prstGeom prst="flowChartPunchedCard">
              <a:avLst/>
            </a:prstGeom>
            <a:grpFill/>
            <a:ln w="38100">
              <a:noFill/>
              <a:round/>
              <a:headEnd/>
              <a:tailEnd/>
            </a:ln>
          </p:spPr>
          <p:txBody>
            <a:bodyPr wrap="none" rtlCol="0" anchor="ctr"/>
            <a:lstStyle/>
            <a:p>
              <a:pPr algn="ctr"/>
              <a:endParaRPr lang="en-US"/>
            </a:p>
          </p:txBody>
        </p:sp>
        <p:sp>
          <p:nvSpPr>
            <p:cNvPr id="52" name="Flowchart: Process 51"/>
            <p:cNvSpPr/>
            <p:nvPr/>
          </p:nvSpPr>
          <p:spPr bwMode="auto">
            <a:xfrm>
              <a:off x="6182560" y="5037281"/>
              <a:ext cx="1279963" cy="630093"/>
            </a:xfrm>
            <a:prstGeom prst="flowChartProcess">
              <a:avLst/>
            </a:prstGeom>
            <a:grpFill/>
            <a:ln w="38100">
              <a:noFill/>
              <a:round/>
              <a:headEnd/>
              <a:tailEnd/>
            </a:ln>
          </p:spPr>
          <p:txBody>
            <a:bodyPr wrap="none" rtlCol="0" anchor="ctr"/>
            <a:lstStyle/>
            <a:p>
              <a:pPr algn="ctr"/>
              <a:endParaRPr lang="en-US"/>
            </a:p>
          </p:txBody>
        </p:sp>
      </p:grpSp>
      <p:sp>
        <p:nvSpPr>
          <p:cNvPr id="63" name="TextBox 62"/>
          <p:cNvSpPr txBox="1"/>
          <p:nvPr/>
        </p:nvSpPr>
        <p:spPr bwMode="auto">
          <a:xfrm>
            <a:off x="1325822" y="5524523"/>
            <a:ext cx="1140056" cy="461665"/>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0033CC"/>
                </a:solidFill>
                <a:latin typeface="Arial" charset="0"/>
              </a:rPr>
              <a:t>Science </a:t>
            </a:r>
            <a:r>
              <a:rPr lang="en-US" sz="1200" b="1" dirty="0">
                <a:solidFill>
                  <a:srgbClr val="0033CC"/>
                </a:solidFill>
                <a:latin typeface="Arial" charset="0"/>
              </a:rPr>
              <a:t>Data</a:t>
            </a:r>
          </a:p>
          <a:p>
            <a:pPr algn="ctr"/>
            <a:r>
              <a:rPr lang="en-US" sz="1200" b="1" dirty="0">
                <a:solidFill>
                  <a:srgbClr val="0033CC"/>
                </a:solidFill>
                <a:latin typeface="Arial" charset="0"/>
              </a:rPr>
              <a:t>Archive I/F</a:t>
            </a:r>
          </a:p>
        </p:txBody>
      </p:sp>
      <p:sp>
        <p:nvSpPr>
          <p:cNvPr id="64" name="TextBox 63"/>
          <p:cNvSpPr txBox="1"/>
          <p:nvPr/>
        </p:nvSpPr>
        <p:spPr bwMode="auto">
          <a:xfrm>
            <a:off x="2728736" y="5523102"/>
            <a:ext cx="1319592" cy="461665"/>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0033CC"/>
                </a:solidFill>
                <a:latin typeface="Arial" charset="0"/>
              </a:rPr>
              <a:t>Enterprise Data</a:t>
            </a:r>
            <a:endParaRPr lang="en-US" sz="1200" b="1" dirty="0">
              <a:solidFill>
                <a:srgbClr val="0033CC"/>
              </a:solidFill>
              <a:latin typeface="Arial" charset="0"/>
            </a:endParaRPr>
          </a:p>
          <a:p>
            <a:pPr algn="ctr"/>
            <a:r>
              <a:rPr lang="en-US" sz="1200" b="1" dirty="0">
                <a:solidFill>
                  <a:srgbClr val="0033CC"/>
                </a:solidFill>
                <a:latin typeface="Arial" charset="0"/>
              </a:rPr>
              <a:t>Archive I/F</a:t>
            </a:r>
          </a:p>
        </p:txBody>
      </p:sp>
      <p:sp>
        <p:nvSpPr>
          <p:cNvPr id="65" name="TextBox 64"/>
          <p:cNvSpPr txBox="1"/>
          <p:nvPr/>
        </p:nvSpPr>
        <p:spPr bwMode="auto">
          <a:xfrm>
            <a:off x="4263831" y="5469677"/>
            <a:ext cx="1279517" cy="646331"/>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Mission </a:t>
            </a:r>
          </a:p>
          <a:p>
            <a:pPr algn="ctr"/>
            <a:r>
              <a:rPr lang="en-US" sz="1200" b="1" dirty="0">
                <a:solidFill>
                  <a:srgbClr val="0033CC"/>
                </a:solidFill>
                <a:latin typeface="Arial" charset="0"/>
              </a:rPr>
              <a:t>Housekeeping </a:t>
            </a:r>
          </a:p>
          <a:p>
            <a:pPr algn="ctr"/>
            <a:r>
              <a:rPr lang="en-US" sz="1200" b="1" dirty="0">
                <a:solidFill>
                  <a:srgbClr val="0033CC"/>
                </a:solidFill>
                <a:latin typeface="Arial" charset="0"/>
              </a:rPr>
              <a:t>Archive I/F</a:t>
            </a:r>
          </a:p>
        </p:txBody>
      </p:sp>
      <p:sp>
        <p:nvSpPr>
          <p:cNvPr id="66" name="TextBox 65"/>
          <p:cNvSpPr txBox="1"/>
          <p:nvPr/>
        </p:nvSpPr>
        <p:spPr bwMode="auto">
          <a:xfrm>
            <a:off x="5920417" y="5518966"/>
            <a:ext cx="995786" cy="461665"/>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0033CC"/>
                </a:solidFill>
                <a:latin typeface="Arial" charset="0"/>
              </a:rPr>
              <a:t>Doc/PDF</a:t>
            </a:r>
            <a:endParaRPr lang="en-US" sz="1200" b="1" dirty="0">
              <a:solidFill>
                <a:srgbClr val="0033CC"/>
              </a:solidFill>
              <a:latin typeface="Arial" charset="0"/>
            </a:endParaRPr>
          </a:p>
          <a:p>
            <a:pPr algn="ctr"/>
            <a:r>
              <a:rPr lang="en-US" sz="1200" b="1" dirty="0">
                <a:solidFill>
                  <a:srgbClr val="0033CC"/>
                </a:solidFill>
                <a:latin typeface="Arial" charset="0"/>
              </a:rPr>
              <a:t>Archive I/F</a:t>
            </a:r>
          </a:p>
        </p:txBody>
      </p:sp>
      <p:grpSp>
        <p:nvGrpSpPr>
          <p:cNvPr id="39" name="Group 38"/>
          <p:cNvGrpSpPr/>
          <p:nvPr/>
        </p:nvGrpSpPr>
        <p:grpSpPr>
          <a:xfrm>
            <a:off x="1149928" y="2873765"/>
            <a:ext cx="6024899" cy="2174484"/>
            <a:chOff x="1557338" y="2873765"/>
            <a:chExt cx="6024899" cy="2174484"/>
          </a:xfrm>
        </p:grpSpPr>
        <p:sp>
          <p:nvSpPr>
            <p:cNvPr id="48" name="Freeform 47"/>
            <p:cNvSpPr/>
            <p:nvPr/>
          </p:nvSpPr>
          <p:spPr bwMode="auto">
            <a:xfrm>
              <a:off x="1557338" y="4633912"/>
              <a:ext cx="6024562" cy="414337"/>
            </a:xfrm>
            <a:custGeom>
              <a:avLst/>
              <a:gdLst>
                <a:gd name="connsiteX0" fmla="*/ 4762 w 6024562"/>
                <a:gd name="connsiteY0" fmla="*/ 9525 h 423862"/>
                <a:gd name="connsiteX1" fmla="*/ 0 w 6024562"/>
                <a:gd name="connsiteY1" fmla="*/ 404812 h 423862"/>
                <a:gd name="connsiteX2" fmla="*/ 238125 w 6024562"/>
                <a:gd name="connsiteY2" fmla="*/ 414337 h 423862"/>
                <a:gd name="connsiteX3" fmla="*/ 238125 w 6024562"/>
                <a:gd name="connsiteY3" fmla="*/ 214312 h 423862"/>
                <a:gd name="connsiteX4" fmla="*/ 371475 w 6024562"/>
                <a:gd name="connsiteY4" fmla="*/ 138112 h 423862"/>
                <a:gd name="connsiteX5" fmla="*/ 504825 w 6024562"/>
                <a:gd name="connsiteY5" fmla="*/ 219075 h 423862"/>
                <a:gd name="connsiteX6" fmla="*/ 500062 w 6024562"/>
                <a:gd name="connsiteY6" fmla="*/ 409575 h 423862"/>
                <a:gd name="connsiteX7" fmla="*/ 609600 w 6024562"/>
                <a:gd name="connsiteY7" fmla="*/ 414337 h 423862"/>
                <a:gd name="connsiteX8" fmla="*/ 614362 w 6024562"/>
                <a:gd name="connsiteY8" fmla="*/ 214312 h 423862"/>
                <a:gd name="connsiteX9" fmla="*/ 747712 w 6024562"/>
                <a:gd name="connsiteY9" fmla="*/ 157162 h 423862"/>
                <a:gd name="connsiteX10" fmla="*/ 890587 w 6024562"/>
                <a:gd name="connsiteY10" fmla="*/ 214312 h 423862"/>
                <a:gd name="connsiteX11" fmla="*/ 885825 w 6024562"/>
                <a:gd name="connsiteY11" fmla="*/ 404812 h 423862"/>
                <a:gd name="connsiteX12" fmla="*/ 1014412 w 6024562"/>
                <a:gd name="connsiteY12" fmla="*/ 409575 h 423862"/>
                <a:gd name="connsiteX13" fmla="*/ 1019175 w 6024562"/>
                <a:gd name="connsiteY13" fmla="*/ 209550 h 423862"/>
                <a:gd name="connsiteX14" fmla="*/ 1143000 w 6024562"/>
                <a:gd name="connsiteY14" fmla="*/ 147637 h 423862"/>
                <a:gd name="connsiteX15" fmla="*/ 1271587 w 6024562"/>
                <a:gd name="connsiteY15" fmla="*/ 204787 h 423862"/>
                <a:gd name="connsiteX16" fmla="*/ 1266825 w 6024562"/>
                <a:gd name="connsiteY16" fmla="*/ 409575 h 423862"/>
                <a:gd name="connsiteX17" fmla="*/ 1881187 w 6024562"/>
                <a:gd name="connsiteY17" fmla="*/ 409575 h 423862"/>
                <a:gd name="connsiteX18" fmla="*/ 2005012 w 6024562"/>
                <a:gd name="connsiteY18" fmla="*/ 128587 h 423862"/>
                <a:gd name="connsiteX19" fmla="*/ 2128837 w 6024562"/>
                <a:gd name="connsiteY19" fmla="*/ 400050 h 423862"/>
                <a:gd name="connsiteX20" fmla="*/ 2262187 w 6024562"/>
                <a:gd name="connsiteY20" fmla="*/ 147637 h 423862"/>
                <a:gd name="connsiteX21" fmla="*/ 2371725 w 6024562"/>
                <a:gd name="connsiteY21" fmla="*/ 414337 h 423862"/>
                <a:gd name="connsiteX22" fmla="*/ 2514600 w 6024562"/>
                <a:gd name="connsiteY22" fmla="*/ 152400 h 423862"/>
                <a:gd name="connsiteX23" fmla="*/ 2619375 w 6024562"/>
                <a:gd name="connsiteY23" fmla="*/ 423862 h 423862"/>
                <a:gd name="connsiteX24" fmla="*/ 3305175 w 6024562"/>
                <a:gd name="connsiteY24" fmla="*/ 404812 h 423862"/>
                <a:gd name="connsiteX25" fmla="*/ 3362325 w 6024562"/>
                <a:gd name="connsiteY25" fmla="*/ 157162 h 423862"/>
                <a:gd name="connsiteX26" fmla="*/ 3509962 w 6024562"/>
                <a:gd name="connsiteY26" fmla="*/ 157162 h 423862"/>
                <a:gd name="connsiteX27" fmla="*/ 3571875 w 6024562"/>
                <a:gd name="connsiteY27" fmla="*/ 395287 h 423862"/>
                <a:gd name="connsiteX28" fmla="*/ 3633787 w 6024562"/>
                <a:gd name="connsiteY28" fmla="*/ 152400 h 423862"/>
                <a:gd name="connsiteX29" fmla="*/ 3771900 w 6024562"/>
                <a:gd name="connsiteY29" fmla="*/ 147637 h 423862"/>
                <a:gd name="connsiteX30" fmla="*/ 3838575 w 6024562"/>
                <a:gd name="connsiteY30" fmla="*/ 414337 h 423862"/>
                <a:gd name="connsiteX31" fmla="*/ 3910012 w 6024562"/>
                <a:gd name="connsiteY31" fmla="*/ 147637 h 423862"/>
                <a:gd name="connsiteX32" fmla="*/ 4052887 w 6024562"/>
                <a:gd name="connsiteY32" fmla="*/ 157162 h 423862"/>
                <a:gd name="connsiteX33" fmla="*/ 4114800 w 6024562"/>
                <a:gd name="connsiteY33" fmla="*/ 414337 h 423862"/>
                <a:gd name="connsiteX34" fmla="*/ 4757737 w 6024562"/>
                <a:gd name="connsiteY34" fmla="*/ 414337 h 423862"/>
                <a:gd name="connsiteX35" fmla="*/ 4752975 w 6024562"/>
                <a:gd name="connsiteY35" fmla="*/ 190500 h 423862"/>
                <a:gd name="connsiteX36" fmla="*/ 4805362 w 6024562"/>
                <a:gd name="connsiteY36" fmla="*/ 142875 h 423862"/>
                <a:gd name="connsiteX37" fmla="*/ 4976812 w 6024562"/>
                <a:gd name="connsiteY37" fmla="*/ 147637 h 423862"/>
                <a:gd name="connsiteX38" fmla="*/ 4976812 w 6024562"/>
                <a:gd name="connsiteY38" fmla="*/ 409575 h 423862"/>
                <a:gd name="connsiteX39" fmla="*/ 5110162 w 6024562"/>
                <a:gd name="connsiteY39" fmla="*/ 409575 h 423862"/>
                <a:gd name="connsiteX40" fmla="*/ 5110162 w 6024562"/>
                <a:gd name="connsiteY40" fmla="*/ 204787 h 423862"/>
                <a:gd name="connsiteX41" fmla="*/ 5157787 w 6024562"/>
                <a:gd name="connsiteY41" fmla="*/ 138112 h 423862"/>
                <a:gd name="connsiteX42" fmla="*/ 5334000 w 6024562"/>
                <a:gd name="connsiteY42" fmla="*/ 147637 h 423862"/>
                <a:gd name="connsiteX43" fmla="*/ 5338762 w 6024562"/>
                <a:gd name="connsiteY43" fmla="*/ 414337 h 423862"/>
                <a:gd name="connsiteX44" fmla="*/ 5472112 w 6024562"/>
                <a:gd name="connsiteY44" fmla="*/ 409575 h 423862"/>
                <a:gd name="connsiteX45" fmla="*/ 5472112 w 6024562"/>
                <a:gd name="connsiteY45" fmla="*/ 195262 h 423862"/>
                <a:gd name="connsiteX46" fmla="*/ 5524500 w 6024562"/>
                <a:gd name="connsiteY46" fmla="*/ 152400 h 423862"/>
                <a:gd name="connsiteX47" fmla="*/ 5705475 w 6024562"/>
                <a:gd name="connsiteY47" fmla="*/ 147637 h 423862"/>
                <a:gd name="connsiteX48" fmla="*/ 5710237 w 6024562"/>
                <a:gd name="connsiteY48" fmla="*/ 409575 h 423862"/>
                <a:gd name="connsiteX49" fmla="*/ 6024562 w 6024562"/>
                <a:gd name="connsiteY49" fmla="*/ 409575 h 423862"/>
                <a:gd name="connsiteX50" fmla="*/ 6019800 w 6024562"/>
                <a:gd name="connsiteY50" fmla="*/ 0 h 423862"/>
                <a:gd name="connsiteX51" fmla="*/ 4762 w 6024562"/>
                <a:gd name="connsiteY51" fmla="*/ 9525 h 423862"/>
                <a:gd name="connsiteX0" fmla="*/ 4762 w 6024562"/>
                <a:gd name="connsiteY0" fmla="*/ 9525 h 419100"/>
                <a:gd name="connsiteX1" fmla="*/ 0 w 6024562"/>
                <a:gd name="connsiteY1" fmla="*/ 404812 h 419100"/>
                <a:gd name="connsiteX2" fmla="*/ 238125 w 6024562"/>
                <a:gd name="connsiteY2" fmla="*/ 414337 h 419100"/>
                <a:gd name="connsiteX3" fmla="*/ 238125 w 6024562"/>
                <a:gd name="connsiteY3" fmla="*/ 214312 h 419100"/>
                <a:gd name="connsiteX4" fmla="*/ 371475 w 6024562"/>
                <a:gd name="connsiteY4" fmla="*/ 138112 h 419100"/>
                <a:gd name="connsiteX5" fmla="*/ 504825 w 6024562"/>
                <a:gd name="connsiteY5" fmla="*/ 219075 h 419100"/>
                <a:gd name="connsiteX6" fmla="*/ 500062 w 6024562"/>
                <a:gd name="connsiteY6" fmla="*/ 409575 h 419100"/>
                <a:gd name="connsiteX7" fmla="*/ 609600 w 6024562"/>
                <a:gd name="connsiteY7" fmla="*/ 414337 h 419100"/>
                <a:gd name="connsiteX8" fmla="*/ 614362 w 6024562"/>
                <a:gd name="connsiteY8" fmla="*/ 214312 h 419100"/>
                <a:gd name="connsiteX9" fmla="*/ 747712 w 6024562"/>
                <a:gd name="connsiteY9" fmla="*/ 157162 h 419100"/>
                <a:gd name="connsiteX10" fmla="*/ 890587 w 6024562"/>
                <a:gd name="connsiteY10" fmla="*/ 214312 h 419100"/>
                <a:gd name="connsiteX11" fmla="*/ 885825 w 6024562"/>
                <a:gd name="connsiteY11" fmla="*/ 404812 h 419100"/>
                <a:gd name="connsiteX12" fmla="*/ 1014412 w 6024562"/>
                <a:gd name="connsiteY12" fmla="*/ 409575 h 419100"/>
                <a:gd name="connsiteX13" fmla="*/ 1019175 w 6024562"/>
                <a:gd name="connsiteY13" fmla="*/ 209550 h 419100"/>
                <a:gd name="connsiteX14" fmla="*/ 1143000 w 6024562"/>
                <a:gd name="connsiteY14" fmla="*/ 147637 h 419100"/>
                <a:gd name="connsiteX15" fmla="*/ 1271587 w 6024562"/>
                <a:gd name="connsiteY15" fmla="*/ 204787 h 419100"/>
                <a:gd name="connsiteX16" fmla="*/ 1266825 w 6024562"/>
                <a:gd name="connsiteY16" fmla="*/ 409575 h 419100"/>
                <a:gd name="connsiteX17" fmla="*/ 1881187 w 6024562"/>
                <a:gd name="connsiteY17" fmla="*/ 409575 h 419100"/>
                <a:gd name="connsiteX18" fmla="*/ 2005012 w 6024562"/>
                <a:gd name="connsiteY18" fmla="*/ 128587 h 419100"/>
                <a:gd name="connsiteX19" fmla="*/ 2128837 w 6024562"/>
                <a:gd name="connsiteY19" fmla="*/ 400050 h 419100"/>
                <a:gd name="connsiteX20" fmla="*/ 2262187 w 6024562"/>
                <a:gd name="connsiteY20" fmla="*/ 147637 h 419100"/>
                <a:gd name="connsiteX21" fmla="*/ 2371725 w 6024562"/>
                <a:gd name="connsiteY21" fmla="*/ 414337 h 419100"/>
                <a:gd name="connsiteX22" fmla="*/ 2514600 w 6024562"/>
                <a:gd name="connsiteY22" fmla="*/ 152400 h 419100"/>
                <a:gd name="connsiteX23" fmla="*/ 2624138 w 6024562"/>
                <a:gd name="connsiteY23" fmla="*/ 419100 h 419100"/>
                <a:gd name="connsiteX24" fmla="*/ 3305175 w 6024562"/>
                <a:gd name="connsiteY24" fmla="*/ 404812 h 419100"/>
                <a:gd name="connsiteX25" fmla="*/ 3362325 w 6024562"/>
                <a:gd name="connsiteY25" fmla="*/ 157162 h 419100"/>
                <a:gd name="connsiteX26" fmla="*/ 3509962 w 6024562"/>
                <a:gd name="connsiteY26" fmla="*/ 157162 h 419100"/>
                <a:gd name="connsiteX27" fmla="*/ 3571875 w 6024562"/>
                <a:gd name="connsiteY27" fmla="*/ 395287 h 419100"/>
                <a:gd name="connsiteX28" fmla="*/ 3633787 w 6024562"/>
                <a:gd name="connsiteY28" fmla="*/ 152400 h 419100"/>
                <a:gd name="connsiteX29" fmla="*/ 3771900 w 6024562"/>
                <a:gd name="connsiteY29" fmla="*/ 147637 h 419100"/>
                <a:gd name="connsiteX30" fmla="*/ 3838575 w 6024562"/>
                <a:gd name="connsiteY30" fmla="*/ 414337 h 419100"/>
                <a:gd name="connsiteX31" fmla="*/ 3910012 w 6024562"/>
                <a:gd name="connsiteY31" fmla="*/ 147637 h 419100"/>
                <a:gd name="connsiteX32" fmla="*/ 4052887 w 6024562"/>
                <a:gd name="connsiteY32" fmla="*/ 157162 h 419100"/>
                <a:gd name="connsiteX33" fmla="*/ 4114800 w 6024562"/>
                <a:gd name="connsiteY33" fmla="*/ 414337 h 419100"/>
                <a:gd name="connsiteX34" fmla="*/ 4757737 w 6024562"/>
                <a:gd name="connsiteY34" fmla="*/ 414337 h 419100"/>
                <a:gd name="connsiteX35" fmla="*/ 4752975 w 6024562"/>
                <a:gd name="connsiteY35" fmla="*/ 190500 h 419100"/>
                <a:gd name="connsiteX36" fmla="*/ 4805362 w 6024562"/>
                <a:gd name="connsiteY36" fmla="*/ 142875 h 419100"/>
                <a:gd name="connsiteX37" fmla="*/ 4976812 w 6024562"/>
                <a:gd name="connsiteY37" fmla="*/ 147637 h 419100"/>
                <a:gd name="connsiteX38" fmla="*/ 4976812 w 6024562"/>
                <a:gd name="connsiteY38" fmla="*/ 409575 h 419100"/>
                <a:gd name="connsiteX39" fmla="*/ 5110162 w 6024562"/>
                <a:gd name="connsiteY39" fmla="*/ 409575 h 419100"/>
                <a:gd name="connsiteX40" fmla="*/ 5110162 w 6024562"/>
                <a:gd name="connsiteY40" fmla="*/ 204787 h 419100"/>
                <a:gd name="connsiteX41" fmla="*/ 5157787 w 6024562"/>
                <a:gd name="connsiteY41" fmla="*/ 138112 h 419100"/>
                <a:gd name="connsiteX42" fmla="*/ 5334000 w 6024562"/>
                <a:gd name="connsiteY42" fmla="*/ 147637 h 419100"/>
                <a:gd name="connsiteX43" fmla="*/ 5338762 w 6024562"/>
                <a:gd name="connsiteY43" fmla="*/ 414337 h 419100"/>
                <a:gd name="connsiteX44" fmla="*/ 5472112 w 6024562"/>
                <a:gd name="connsiteY44" fmla="*/ 409575 h 419100"/>
                <a:gd name="connsiteX45" fmla="*/ 5472112 w 6024562"/>
                <a:gd name="connsiteY45" fmla="*/ 195262 h 419100"/>
                <a:gd name="connsiteX46" fmla="*/ 5524500 w 6024562"/>
                <a:gd name="connsiteY46" fmla="*/ 152400 h 419100"/>
                <a:gd name="connsiteX47" fmla="*/ 5705475 w 6024562"/>
                <a:gd name="connsiteY47" fmla="*/ 147637 h 419100"/>
                <a:gd name="connsiteX48" fmla="*/ 5710237 w 6024562"/>
                <a:gd name="connsiteY48" fmla="*/ 409575 h 419100"/>
                <a:gd name="connsiteX49" fmla="*/ 6024562 w 6024562"/>
                <a:gd name="connsiteY49" fmla="*/ 409575 h 419100"/>
                <a:gd name="connsiteX50" fmla="*/ 6019800 w 6024562"/>
                <a:gd name="connsiteY50" fmla="*/ 0 h 419100"/>
                <a:gd name="connsiteX51" fmla="*/ 4762 w 6024562"/>
                <a:gd name="connsiteY51" fmla="*/ 9525 h 419100"/>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762 w 6024562"/>
                <a:gd name="connsiteY51" fmla="*/ 9525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24562" h="414337">
                  <a:moveTo>
                    <a:pt x="4762" y="9525"/>
                  </a:moveTo>
                  <a:cubicBezTo>
                    <a:pt x="3175" y="141287"/>
                    <a:pt x="1587" y="273050"/>
                    <a:pt x="0" y="404812"/>
                  </a:cubicBezTo>
                  <a:lnTo>
                    <a:pt x="238125" y="414337"/>
                  </a:lnTo>
                  <a:lnTo>
                    <a:pt x="238125" y="214312"/>
                  </a:lnTo>
                  <a:lnTo>
                    <a:pt x="371475" y="138112"/>
                  </a:lnTo>
                  <a:lnTo>
                    <a:pt x="504825" y="219075"/>
                  </a:lnTo>
                  <a:lnTo>
                    <a:pt x="500062" y="409575"/>
                  </a:lnTo>
                  <a:lnTo>
                    <a:pt x="609600" y="414337"/>
                  </a:lnTo>
                  <a:lnTo>
                    <a:pt x="614362" y="214312"/>
                  </a:lnTo>
                  <a:lnTo>
                    <a:pt x="747712" y="157162"/>
                  </a:lnTo>
                  <a:lnTo>
                    <a:pt x="890587" y="214312"/>
                  </a:lnTo>
                  <a:lnTo>
                    <a:pt x="885825" y="404812"/>
                  </a:lnTo>
                  <a:lnTo>
                    <a:pt x="1014412" y="409575"/>
                  </a:lnTo>
                  <a:lnTo>
                    <a:pt x="1019175" y="209550"/>
                  </a:lnTo>
                  <a:lnTo>
                    <a:pt x="1143000" y="147637"/>
                  </a:lnTo>
                  <a:lnTo>
                    <a:pt x="1271587" y="204787"/>
                  </a:lnTo>
                  <a:lnTo>
                    <a:pt x="1266825" y="409575"/>
                  </a:lnTo>
                  <a:lnTo>
                    <a:pt x="1881187" y="409575"/>
                  </a:lnTo>
                  <a:lnTo>
                    <a:pt x="2005012" y="128587"/>
                  </a:lnTo>
                  <a:lnTo>
                    <a:pt x="2128837" y="400050"/>
                  </a:lnTo>
                  <a:lnTo>
                    <a:pt x="2262187" y="147637"/>
                  </a:lnTo>
                  <a:lnTo>
                    <a:pt x="2371725" y="414337"/>
                  </a:lnTo>
                  <a:lnTo>
                    <a:pt x="2514600" y="152400"/>
                  </a:lnTo>
                  <a:lnTo>
                    <a:pt x="2624138" y="409575"/>
                  </a:lnTo>
                  <a:lnTo>
                    <a:pt x="3305175" y="404812"/>
                  </a:lnTo>
                  <a:lnTo>
                    <a:pt x="3362325" y="157162"/>
                  </a:lnTo>
                  <a:lnTo>
                    <a:pt x="3509962" y="157162"/>
                  </a:lnTo>
                  <a:lnTo>
                    <a:pt x="3571875" y="395287"/>
                  </a:lnTo>
                  <a:lnTo>
                    <a:pt x="3633787" y="152400"/>
                  </a:lnTo>
                  <a:lnTo>
                    <a:pt x="3771900" y="147637"/>
                  </a:lnTo>
                  <a:lnTo>
                    <a:pt x="3838575" y="414337"/>
                  </a:lnTo>
                  <a:lnTo>
                    <a:pt x="3910012" y="147637"/>
                  </a:lnTo>
                  <a:lnTo>
                    <a:pt x="4052887" y="157162"/>
                  </a:lnTo>
                  <a:lnTo>
                    <a:pt x="4114800" y="414337"/>
                  </a:lnTo>
                  <a:lnTo>
                    <a:pt x="4757737" y="414337"/>
                  </a:lnTo>
                  <a:lnTo>
                    <a:pt x="4752975" y="190500"/>
                  </a:lnTo>
                  <a:lnTo>
                    <a:pt x="4805362" y="142875"/>
                  </a:lnTo>
                  <a:lnTo>
                    <a:pt x="4976812" y="147637"/>
                  </a:lnTo>
                  <a:lnTo>
                    <a:pt x="4976812" y="409575"/>
                  </a:lnTo>
                  <a:lnTo>
                    <a:pt x="5110162" y="409575"/>
                  </a:lnTo>
                  <a:lnTo>
                    <a:pt x="5110162" y="204787"/>
                  </a:lnTo>
                  <a:lnTo>
                    <a:pt x="5157787" y="138112"/>
                  </a:lnTo>
                  <a:lnTo>
                    <a:pt x="5334000" y="147637"/>
                  </a:lnTo>
                  <a:cubicBezTo>
                    <a:pt x="5335587" y="236537"/>
                    <a:pt x="5337175" y="325437"/>
                    <a:pt x="5338762" y="414337"/>
                  </a:cubicBezTo>
                  <a:lnTo>
                    <a:pt x="5472112" y="409575"/>
                  </a:lnTo>
                  <a:lnTo>
                    <a:pt x="5472112" y="195262"/>
                  </a:lnTo>
                  <a:lnTo>
                    <a:pt x="5524500" y="152400"/>
                  </a:lnTo>
                  <a:lnTo>
                    <a:pt x="5705475" y="147637"/>
                  </a:lnTo>
                  <a:cubicBezTo>
                    <a:pt x="5707062" y="234950"/>
                    <a:pt x="5708650" y="322262"/>
                    <a:pt x="5710237" y="409575"/>
                  </a:cubicBezTo>
                  <a:lnTo>
                    <a:pt x="6024562" y="409575"/>
                  </a:lnTo>
                  <a:cubicBezTo>
                    <a:pt x="6022975" y="273050"/>
                    <a:pt x="6021387" y="136525"/>
                    <a:pt x="6019800" y="0"/>
                  </a:cubicBezTo>
                  <a:lnTo>
                    <a:pt x="4762" y="9525"/>
                  </a:lnTo>
                  <a:close/>
                </a:path>
              </a:pathLst>
            </a:custGeom>
            <a:solidFill>
              <a:srgbClr val="92D050"/>
            </a:solidFill>
            <a:ln w="38100">
              <a:noFill/>
              <a:round/>
              <a:headEnd/>
              <a:tailEnd/>
            </a:ln>
          </p:spPr>
          <p:txBody>
            <a:bodyPr wrap="none" rtlCol="0" anchor="ctr"/>
            <a:lstStyle/>
            <a:p>
              <a:pPr algn="ctr"/>
              <a:endParaRPr lang="en-US"/>
            </a:p>
          </p:txBody>
        </p:sp>
        <p:sp>
          <p:nvSpPr>
            <p:cNvPr id="6" name="Rectangle 5"/>
            <p:cNvSpPr/>
            <p:nvPr/>
          </p:nvSpPr>
          <p:spPr bwMode="auto">
            <a:xfrm>
              <a:off x="1561763" y="2873765"/>
              <a:ext cx="6020474" cy="1771063"/>
            </a:xfrm>
            <a:prstGeom prst="rect">
              <a:avLst/>
            </a:prstGeom>
            <a:solidFill>
              <a:srgbClr val="92D050"/>
            </a:solidFill>
            <a:ln w="38100">
              <a:noFill/>
              <a:round/>
              <a:headEnd/>
              <a:tailEnd/>
            </a:ln>
          </p:spPr>
          <p:txBody>
            <a:bodyPr wrap="none" rtlCol="0" anchor="ctr"/>
            <a:lstStyle/>
            <a:p>
              <a:pPr algn="ctr"/>
              <a:endParaRPr lang="en-US"/>
            </a:p>
          </p:txBody>
        </p:sp>
        <p:cxnSp>
          <p:nvCxnSpPr>
            <p:cNvPr id="8" name="Straight Connector 7"/>
            <p:cNvCxnSpPr/>
            <p:nvPr/>
          </p:nvCxnSpPr>
          <p:spPr bwMode="auto">
            <a:xfrm>
              <a:off x="1561763" y="3689968"/>
              <a:ext cx="6020474" cy="0"/>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23" name="Straight Connector 22"/>
            <p:cNvCxnSpPr/>
            <p:nvPr/>
          </p:nvCxnSpPr>
          <p:spPr bwMode="auto">
            <a:xfrm>
              <a:off x="4567952" y="3689969"/>
              <a:ext cx="0" cy="1346922"/>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25" name="Straight Connector 24"/>
            <p:cNvCxnSpPr/>
            <p:nvPr/>
          </p:nvCxnSpPr>
          <p:spPr bwMode="auto">
            <a:xfrm>
              <a:off x="6096000" y="3689969"/>
              <a:ext cx="0" cy="1346922"/>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30" name="Straight Connector 29"/>
            <p:cNvCxnSpPr/>
            <p:nvPr/>
          </p:nvCxnSpPr>
          <p:spPr bwMode="auto">
            <a:xfrm>
              <a:off x="3048000" y="3689969"/>
              <a:ext cx="0" cy="1346922"/>
            </a:xfrm>
            <a:prstGeom prst="line">
              <a:avLst/>
            </a:prstGeom>
            <a:solidFill>
              <a:schemeClr val="accent1"/>
            </a:solidFill>
            <a:ln w="12700" cap="flat" cmpd="sng" algn="ctr">
              <a:solidFill>
                <a:schemeClr val="tx1"/>
              </a:solidFill>
              <a:prstDash val="sysDash"/>
              <a:round/>
              <a:headEnd type="none" w="sm" len="sm"/>
              <a:tailEnd type="none" w="sm" len="sm"/>
            </a:ln>
            <a:effectLst/>
          </p:spPr>
        </p:cxnSp>
        <p:sp>
          <p:nvSpPr>
            <p:cNvPr id="59" name="TextBox 58"/>
            <p:cNvSpPr txBox="1"/>
            <p:nvPr/>
          </p:nvSpPr>
          <p:spPr bwMode="auto">
            <a:xfrm>
              <a:off x="1923191" y="3902496"/>
              <a:ext cx="760144" cy="646331"/>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Science</a:t>
              </a:r>
            </a:p>
            <a:p>
              <a:pPr algn="ctr"/>
              <a:r>
                <a:rPr lang="en-US" sz="1200" b="1" dirty="0">
                  <a:solidFill>
                    <a:srgbClr val="0033CC"/>
                  </a:solidFill>
                  <a:latin typeface="Arial" charset="0"/>
                </a:rPr>
                <a:t>Data</a:t>
              </a:r>
            </a:p>
            <a:p>
              <a:pPr algn="ctr"/>
              <a:r>
                <a:rPr lang="en-US" sz="1200" b="1" dirty="0">
                  <a:solidFill>
                    <a:srgbClr val="0033CC"/>
                  </a:solidFill>
                  <a:latin typeface="Arial" charset="0"/>
                </a:rPr>
                <a:t>Binding</a:t>
              </a:r>
            </a:p>
          </p:txBody>
        </p:sp>
        <p:sp>
          <p:nvSpPr>
            <p:cNvPr id="60" name="TextBox 59"/>
            <p:cNvSpPr txBox="1"/>
            <p:nvPr/>
          </p:nvSpPr>
          <p:spPr bwMode="auto">
            <a:xfrm>
              <a:off x="3173770" y="3902496"/>
              <a:ext cx="1319593" cy="461665"/>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Enterprise Data</a:t>
              </a:r>
            </a:p>
            <a:p>
              <a:pPr algn="ctr"/>
              <a:r>
                <a:rPr lang="en-US" sz="1200" b="1" dirty="0">
                  <a:solidFill>
                    <a:srgbClr val="0033CC"/>
                  </a:solidFill>
                  <a:latin typeface="Arial" charset="0"/>
                </a:rPr>
                <a:t>Binding</a:t>
              </a:r>
            </a:p>
          </p:txBody>
        </p:sp>
        <p:sp>
          <p:nvSpPr>
            <p:cNvPr id="61" name="TextBox 60"/>
            <p:cNvSpPr txBox="1"/>
            <p:nvPr/>
          </p:nvSpPr>
          <p:spPr bwMode="auto">
            <a:xfrm>
              <a:off x="4728323" y="3902496"/>
              <a:ext cx="1279517" cy="646331"/>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Mission </a:t>
              </a:r>
            </a:p>
            <a:p>
              <a:pPr algn="ctr"/>
              <a:r>
                <a:rPr lang="en-US" sz="1200" b="1" dirty="0">
                  <a:solidFill>
                    <a:srgbClr val="0033CC"/>
                  </a:solidFill>
                  <a:latin typeface="Arial" charset="0"/>
                </a:rPr>
                <a:t>Housekeeping </a:t>
              </a:r>
            </a:p>
            <a:p>
              <a:pPr algn="ctr"/>
              <a:r>
                <a:rPr lang="en-US" sz="1200" b="1" dirty="0">
                  <a:solidFill>
                    <a:srgbClr val="0033CC"/>
                  </a:solidFill>
                  <a:latin typeface="Arial" charset="0"/>
                </a:rPr>
                <a:t>Binding</a:t>
              </a:r>
            </a:p>
          </p:txBody>
        </p:sp>
        <p:sp>
          <p:nvSpPr>
            <p:cNvPr id="62" name="TextBox 61"/>
            <p:cNvSpPr txBox="1"/>
            <p:nvPr/>
          </p:nvSpPr>
          <p:spPr bwMode="auto">
            <a:xfrm>
              <a:off x="6406320" y="3902496"/>
              <a:ext cx="825867" cy="461665"/>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Doc/PDF</a:t>
              </a:r>
            </a:p>
            <a:p>
              <a:pPr algn="ctr"/>
              <a:r>
                <a:rPr lang="en-US" sz="1200" b="1" dirty="0">
                  <a:solidFill>
                    <a:srgbClr val="0033CC"/>
                  </a:solidFill>
                  <a:latin typeface="Arial" charset="0"/>
                </a:rPr>
                <a:t>Binding</a:t>
              </a:r>
            </a:p>
          </p:txBody>
        </p:sp>
        <p:sp>
          <p:nvSpPr>
            <p:cNvPr id="95" name="TextBox 94"/>
            <p:cNvSpPr txBox="1"/>
            <p:nvPr/>
          </p:nvSpPr>
          <p:spPr bwMode="auto">
            <a:xfrm>
              <a:off x="3575110" y="3194322"/>
              <a:ext cx="2091341" cy="276998"/>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Archive Abstraction Layer</a:t>
              </a:r>
            </a:p>
          </p:txBody>
        </p:sp>
        <p:cxnSp>
          <p:nvCxnSpPr>
            <p:cNvPr id="106" name="Straight Connector 105"/>
            <p:cNvCxnSpPr/>
            <p:nvPr/>
          </p:nvCxnSpPr>
          <p:spPr bwMode="auto">
            <a:xfrm>
              <a:off x="1561763" y="2880007"/>
              <a:ext cx="6020474"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sp>
        <p:nvSpPr>
          <p:cNvPr id="14" name="Rectangle 13"/>
          <p:cNvSpPr/>
          <p:nvPr/>
        </p:nvSpPr>
        <p:spPr bwMode="auto">
          <a:xfrm>
            <a:off x="1080033" y="6064844"/>
            <a:ext cx="7335663" cy="524868"/>
          </a:xfrm>
          <a:prstGeom prst="rect">
            <a:avLst/>
          </a:prstGeom>
          <a:solidFill>
            <a:srgbClr val="92D050"/>
          </a:solidFill>
          <a:ln w="381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latin typeface="+mn-lt"/>
              </a:rPr>
              <a:t>ARCHIVE  --  Long-term Data Preservation Archive (w/ Archive Information Packages, etc.)</a:t>
            </a:r>
          </a:p>
        </p:txBody>
      </p:sp>
      <p:sp>
        <p:nvSpPr>
          <p:cNvPr id="3" name="Rounded Rectangular Callout 2"/>
          <p:cNvSpPr/>
          <p:nvPr/>
        </p:nvSpPr>
        <p:spPr bwMode="auto">
          <a:xfrm>
            <a:off x="73706" y="1593683"/>
            <a:ext cx="1055005" cy="1060252"/>
          </a:xfrm>
          <a:prstGeom prst="wedgeRoundRectCallout">
            <a:avLst>
              <a:gd name="adj1" fmla="val 113896"/>
              <a:gd name="adj2" fmla="val -3250"/>
              <a:gd name="adj3" fmla="val 16667"/>
            </a:avLst>
          </a:prstGeom>
          <a:solidFill>
            <a:schemeClr val="accent1">
              <a:lumMod val="75000"/>
            </a:schemeClr>
          </a:solidFill>
          <a:ln w="38100">
            <a:noFill/>
            <a:round/>
            <a:headEnd/>
            <a:tailEnd/>
          </a:ln>
        </p:spPr>
        <p:txBody>
          <a:bodyPr wrap="none" rtlCol="0" anchor="ctr"/>
          <a:lstStyle/>
          <a:p>
            <a:pPr algn="ctr"/>
            <a:r>
              <a:rPr lang="en-US" sz="2000" dirty="0">
                <a:solidFill>
                  <a:schemeClr val="bg1"/>
                </a:solidFill>
                <a:latin typeface="+mn-lt"/>
              </a:rPr>
              <a:t>PAIS</a:t>
            </a:r>
          </a:p>
          <a:p>
            <a:pPr algn="ctr"/>
            <a:r>
              <a:rPr lang="en-US" sz="2000" dirty="0">
                <a:solidFill>
                  <a:schemeClr val="bg1"/>
                </a:solidFill>
                <a:latin typeface="+mn-lt"/>
              </a:rPr>
              <a:t>PAIP</a:t>
            </a:r>
          </a:p>
        </p:txBody>
      </p:sp>
      <p:sp>
        <p:nvSpPr>
          <p:cNvPr id="78" name="Rounded Rectangular Callout 77"/>
          <p:cNvSpPr/>
          <p:nvPr/>
        </p:nvSpPr>
        <p:spPr bwMode="auto">
          <a:xfrm>
            <a:off x="7309311" y="1507525"/>
            <a:ext cx="1055005" cy="1060252"/>
          </a:xfrm>
          <a:prstGeom prst="wedgeRoundRectCallout">
            <a:avLst>
              <a:gd name="adj1" fmla="val -103214"/>
              <a:gd name="adj2" fmla="val 8705"/>
              <a:gd name="adj3" fmla="val 16667"/>
            </a:avLst>
          </a:prstGeom>
          <a:solidFill>
            <a:schemeClr val="accent1">
              <a:lumMod val="75000"/>
            </a:schemeClr>
          </a:solidFill>
          <a:ln w="38100">
            <a:noFill/>
            <a:round/>
            <a:headEnd/>
            <a:tailEnd/>
          </a:ln>
        </p:spPr>
        <p:txBody>
          <a:bodyPr wrap="none" rtlCol="0" anchor="ctr"/>
          <a:lstStyle/>
          <a:p>
            <a:pPr algn="ctr"/>
            <a:r>
              <a:rPr lang="en-US" sz="2000" dirty="0">
                <a:solidFill>
                  <a:schemeClr val="bg1"/>
                </a:solidFill>
                <a:latin typeface="+mn-lt"/>
              </a:rPr>
              <a:t>CAIS</a:t>
            </a:r>
          </a:p>
          <a:p>
            <a:pPr algn="ctr"/>
            <a:r>
              <a:rPr lang="en-US" sz="2000" dirty="0">
                <a:solidFill>
                  <a:schemeClr val="bg1"/>
                </a:solidFill>
                <a:latin typeface="+mn-lt"/>
              </a:rPr>
              <a:t>CAIP</a:t>
            </a:r>
          </a:p>
        </p:txBody>
      </p:sp>
      <p:sp>
        <p:nvSpPr>
          <p:cNvPr id="79" name="Rounded Rectangular Callout 78"/>
          <p:cNvSpPr/>
          <p:nvPr/>
        </p:nvSpPr>
        <p:spPr bwMode="auto">
          <a:xfrm>
            <a:off x="7272387" y="2796290"/>
            <a:ext cx="1748091" cy="1060252"/>
          </a:xfrm>
          <a:prstGeom prst="wedgeRoundRectCallout">
            <a:avLst>
              <a:gd name="adj1" fmla="val -165859"/>
              <a:gd name="adj2" fmla="val -7519"/>
              <a:gd name="adj3" fmla="val 16667"/>
            </a:avLst>
          </a:prstGeom>
          <a:solidFill>
            <a:schemeClr val="accent1">
              <a:lumMod val="75000"/>
            </a:schemeClr>
          </a:solidFill>
          <a:ln w="38100">
            <a:noFill/>
            <a:round/>
            <a:headEnd/>
            <a:tailEnd/>
          </a:ln>
        </p:spPr>
        <p:txBody>
          <a:bodyPr wrap="none" rtlCol="0" anchor="ctr"/>
          <a:lstStyle/>
          <a:p>
            <a:pPr algn="ctr"/>
            <a:r>
              <a:rPr lang="en-US" sz="2000" dirty="0">
                <a:solidFill>
                  <a:schemeClr val="bg1"/>
                </a:solidFill>
                <a:latin typeface="+mn-lt"/>
              </a:rPr>
              <a:t>AAL</a:t>
            </a:r>
          </a:p>
          <a:p>
            <a:pPr algn="ctr"/>
            <a:r>
              <a:rPr lang="en-US" sz="1100" dirty="0">
                <a:solidFill>
                  <a:schemeClr val="bg1"/>
                </a:solidFill>
                <a:latin typeface="+mn-lt"/>
              </a:rPr>
              <a:t>Doesn’t bind to message</a:t>
            </a:r>
          </a:p>
          <a:p>
            <a:pPr algn="ctr"/>
            <a:r>
              <a:rPr lang="en-US" sz="1100" dirty="0">
                <a:solidFill>
                  <a:schemeClr val="bg1"/>
                </a:solidFill>
                <a:latin typeface="+mn-lt"/>
              </a:rPr>
              <a:t>/comm systems, rather</a:t>
            </a:r>
          </a:p>
          <a:p>
            <a:pPr algn="ctr"/>
            <a:r>
              <a:rPr lang="en-US" sz="1100" dirty="0">
                <a:solidFill>
                  <a:schemeClr val="bg1"/>
                </a:solidFill>
                <a:latin typeface="+mn-lt"/>
              </a:rPr>
              <a:t>Archive application layer</a:t>
            </a:r>
          </a:p>
          <a:p>
            <a:pPr algn="ctr"/>
            <a:r>
              <a:rPr lang="en-US" sz="1100" dirty="0">
                <a:solidFill>
                  <a:schemeClr val="bg1"/>
                </a:solidFill>
                <a:latin typeface="+mn-lt"/>
              </a:rPr>
              <a:t>functions </a:t>
            </a:r>
          </a:p>
        </p:txBody>
      </p:sp>
      <p:sp>
        <p:nvSpPr>
          <p:cNvPr id="81" name="Rounded Rectangle 80"/>
          <p:cNvSpPr/>
          <p:nvPr/>
        </p:nvSpPr>
        <p:spPr bwMode="auto">
          <a:xfrm>
            <a:off x="7785444" y="4377176"/>
            <a:ext cx="1326306" cy="1600298"/>
          </a:xfrm>
          <a:prstGeom prst="roundRect">
            <a:avLst/>
          </a:prstGeom>
          <a:solidFill>
            <a:schemeClr val="accent1">
              <a:lumMod val="75000"/>
            </a:schemeClr>
          </a:solidFill>
          <a:ln w="38100">
            <a:noFill/>
            <a:round/>
            <a:headEnd/>
            <a:tailEnd/>
          </a:ln>
        </p:spPr>
        <p:txBody>
          <a:bodyPr wrap="none" rtlCol="0" anchor="ctr"/>
          <a:lstStyle/>
          <a:p>
            <a:pPr algn="ctr"/>
            <a:r>
              <a:rPr lang="en-US" sz="1100" dirty="0">
                <a:solidFill>
                  <a:schemeClr val="bg1"/>
                </a:solidFill>
                <a:latin typeface="+mn-lt"/>
              </a:rPr>
              <a:t>Multiple Future</a:t>
            </a:r>
          </a:p>
          <a:p>
            <a:pPr algn="ctr"/>
            <a:r>
              <a:rPr lang="en-US" sz="1100" dirty="0">
                <a:solidFill>
                  <a:schemeClr val="bg1"/>
                </a:solidFill>
                <a:latin typeface="+mn-lt"/>
              </a:rPr>
              <a:t>Bindings/plugins</a:t>
            </a:r>
          </a:p>
          <a:p>
            <a:pPr algn="ctr"/>
            <a:r>
              <a:rPr lang="en-US" sz="1100" dirty="0">
                <a:solidFill>
                  <a:schemeClr val="bg1"/>
                </a:solidFill>
                <a:latin typeface="+mn-lt"/>
              </a:rPr>
              <a:t>For many various</a:t>
            </a:r>
          </a:p>
          <a:p>
            <a:pPr algn="ctr"/>
            <a:r>
              <a:rPr lang="en-US" sz="1100" dirty="0">
                <a:solidFill>
                  <a:schemeClr val="bg1"/>
                </a:solidFill>
                <a:latin typeface="+mn-lt"/>
              </a:rPr>
              <a:t>Archive types.  </a:t>
            </a:r>
          </a:p>
          <a:p>
            <a:pPr algn="ctr"/>
            <a:r>
              <a:rPr lang="en-US" sz="1100" dirty="0">
                <a:solidFill>
                  <a:schemeClr val="bg1"/>
                </a:solidFill>
                <a:latin typeface="+mn-lt"/>
              </a:rPr>
              <a:t>Including vendor-</a:t>
            </a:r>
          </a:p>
          <a:p>
            <a:pPr algn="ctr"/>
            <a:r>
              <a:rPr lang="en-US" sz="1100" dirty="0">
                <a:solidFill>
                  <a:schemeClr val="bg1"/>
                </a:solidFill>
                <a:latin typeface="+mn-lt"/>
              </a:rPr>
              <a:t>unique archives</a:t>
            </a:r>
          </a:p>
          <a:p>
            <a:pPr algn="ctr"/>
            <a:r>
              <a:rPr lang="en-US" sz="1100" dirty="0">
                <a:solidFill>
                  <a:schemeClr val="bg1"/>
                </a:solidFill>
                <a:latin typeface="+mn-lt"/>
              </a:rPr>
              <a:t>or </a:t>
            </a:r>
            <a:r>
              <a:rPr lang="en-US" sz="1100" dirty="0" err="1">
                <a:solidFill>
                  <a:schemeClr val="bg1"/>
                </a:solidFill>
                <a:latin typeface="+mn-lt"/>
              </a:rPr>
              <a:t>datastores</a:t>
            </a:r>
            <a:r>
              <a:rPr lang="en-US" sz="1100" dirty="0">
                <a:solidFill>
                  <a:schemeClr val="bg1"/>
                </a:solidFill>
                <a:latin typeface="+mn-lt"/>
              </a:rPr>
              <a:t>.</a:t>
            </a:r>
          </a:p>
        </p:txBody>
      </p:sp>
      <p:sp>
        <p:nvSpPr>
          <p:cNvPr id="29" name="Striped Right Arrow 28"/>
          <p:cNvSpPr/>
          <p:nvPr/>
        </p:nvSpPr>
        <p:spPr bwMode="auto">
          <a:xfrm rot="10800000">
            <a:off x="7153828" y="4360629"/>
            <a:ext cx="631279" cy="659715"/>
          </a:xfrm>
          <a:prstGeom prst="stripedRightArrow">
            <a:avLst/>
          </a:prstGeom>
          <a:solidFill>
            <a:schemeClr val="accent1">
              <a:lumMod val="75000"/>
            </a:schemeClr>
          </a:solidFill>
          <a:ln w="38100">
            <a:noFill/>
            <a:round/>
            <a:headEnd/>
            <a:tailEnd/>
          </a:ln>
        </p:spPr>
        <p:txBody>
          <a:bodyPr wrap="none" rtlCol="0" anchor="ctr"/>
          <a:lstStyle/>
          <a:p>
            <a:pPr algn="ctr"/>
            <a:endParaRPr lang="en-US" sz="1100">
              <a:solidFill>
                <a:schemeClr val="bg1"/>
              </a:solidFill>
              <a:latin typeface="+mn-lt"/>
            </a:endParaRPr>
          </a:p>
        </p:txBody>
      </p:sp>
      <p:sp>
        <p:nvSpPr>
          <p:cNvPr id="84" name="Rounded Rectangle 83"/>
          <p:cNvSpPr/>
          <p:nvPr/>
        </p:nvSpPr>
        <p:spPr bwMode="auto">
          <a:xfrm>
            <a:off x="124042" y="3827040"/>
            <a:ext cx="787268" cy="817788"/>
          </a:xfrm>
          <a:prstGeom prst="roundRect">
            <a:avLst/>
          </a:prstGeom>
          <a:solidFill>
            <a:schemeClr val="accent1"/>
          </a:solidFill>
          <a:ln w="38100">
            <a:noFill/>
            <a:round/>
            <a:headEnd/>
            <a:tailEnd/>
          </a:ln>
        </p:spPr>
        <p:txBody>
          <a:bodyPr wrap="none" rtlCol="0" anchor="ctr"/>
          <a:lstStyle/>
          <a:p>
            <a:pPr algn="ctr"/>
            <a:r>
              <a:rPr lang="en-US" sz="2000" dirty="0">
                <a:solidFill>
                  <a:schemeClr val="bg1"/>
                </a:solidFill>
                <a:latin typeface="+mn-lt"/>
              </a:rPr>
              <a:t>ADD</a:t>
            </a:r>
          </a:p>
        </p:txBody>
      </p:sp>
      <p:sp>
        <p:nvSpPr>
          <p:cNvPr id="80" name="TextBox 79"/>
          <p:cNvSpPr txBox="1"/>
          <p:nvPr/>
        </p:nvSpPr>
        <p:spPr bwMode="auto">
          <a:xfrm>
            <a:off x="6956435" y="87090"/>
            <a:ext cx="2207570" cy="846386"/>
          </a:xfrm>
          <a:prstGeom prst="rect">
            <a:avLst/>
          </a:prstGeom>
          <a:noFill/>
          <a:ln w="12700">
            <a:noFill/>
            <a:miter lim="800000"/>
            <a:headEnd type="none" w="sm" len="sm"/>
            <a:tailEnd type="none" w="sm" len="sm"/>
          </a:ln>
        </p:spPr>
        <p:txBody>
          <a:bodyPr wrap="square" rtlCol="0">
            <a:spAutoFit/>
          </a:bodyPr>
          <a:lstStyle/>
          <a:p>
            <a:r>
              <a:rPr lang="en-US" sz="700" b="1" dirty="0">
                <a:solidFill>
                  <a:srgbClr val="0033CC"/>
                </a:solidFill>
                <a:latin typeface="Arial" charset="0"/>
              </a:rPr>
              <a:t>PAIS – Producer Archive Interface Specification</a:t>
            </a:r>
          </a:p>
          <a:p>
            <a:r>
              <a:rPr lang="en-US" sz="700" b="1" dirty="0">
                <a:solidFill>
                  <a:srgbClr val="0033CC"/>
                </a:solidFill>
                <a:latin typeface="Arial" charset="0"/>
              </a:rPr>
              <a:t>PAIP – Producer Archive Interface Protocol</a:t>
            </a:r>
          </a:p>
          <a:p>
            <a:r>
              <a:rPr lang="en-US" sz="700" b="1" dirty="0">
                <a:solidFill>
                  <a:srgbClr val="0033CC"/>
                </a:solidFill>
                <a:latin typeface="Arial" charset="0"/>
              </a:rPr>
              <a:t>CAIS – Consumer Archive Interface Spec</a:t>
            </a:r>
          </a:p>
          <a:p>
            <a:r>
              <a:rPr lang="en-US" sz="700" b="1" dirty="0">
                <a:solidFill>
                  <a:srgbClr val="0033CC"/>
                </a:solidFill>
                <a:latin typeface="Arial" charset="0"/>
              </a:rPr>
              <a:t>CAIP – Consumer Archive Interface Protocol</a:t>
            </a:r>
          </a:p>
          <a:p>
            <a:r>
              <a:rPr lang="en-US" sz="700" b="1" dirty="0">
                <a:solidFill>
                  <a:srgbClr val="0033CC"/>
                </a:solidFill>
                <a:latin typeface="Arial" charset="0"/>
              </a:rPr>
              <a:t>AAL – Archive Abstraction Layer</a:t>
            </a:r>
          </a:p>
          <a:p>
            <a:r>
              <a:rPr lang="en-US" sz="700" b="1" dirty="0">
                <a:solidFill>
                  <a:srgbClr val="0033CC"/>
                </a:solidFill>
                <a:latin typeface="Arial" charset="0"/>
              </a:rPr>
              <a:t>ADD – Archive Description Document</a:t>
            </a:r>
          </a:p>
          <a:p>
            <a:endParaRPr lang="en-US" sz="700" b="1" dirty="0">
              <a:solidFill>
                <a:srgbClr val="0033CC"/>
              </a:solidFill>
              <a:latin typeface="Arial" charset="0"/>
            </a:endParaRPr>
          </a:p>
        </p:txBody>
      </p:sp>
      <p:sp>
        <p:nvSpPr>
          <p:cNvPr id="46" name="Slide Number Placeholder 45"/>
          <p:cNvSpPr>
            <a:spLocks noGrp="1"/>
          </p:cNvSpPr>
          <p:nvPr>
            <p:ph type="sldNum" sz="quarter" idx="10"/>
          </p:nvPr>
        </p:nvSpPr>
        <p:spPr/>
        <p:txBody>
          <a:bodyPr/>
          <a:lstStyle/>
          <a:p>
            <a:pPr>
              <a:defRPr/>
            </a:pPr>
            <a:fld id="{C246DBB5-1FC3-4A7F-A21A-11B4D61A50B2}" type="slidenum">
              <a:rPr lang="en-US" smtClean="0"/>
              <a:pPr>
                <a:defRPr/>
              </a:pPr>
              <a:t>6</a:t>
            </a:fld>
            <a:endParaRPr lang="en-US"/>
          </a:p>
        </p:txBody>
      </p:sp>
    </p:spTree>
    <p:extLst>
      <p:ext uri="{BB962C8B-B14F-4D97-AF65-F5344CB8AC3E}">
        <p14:creationId xmlns:p14="http://schemas.microsoft.com/office/powerpoint/2010/main" val="2194130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68"/>
            <a:ext cx="8229600" cy="563562"/>
          </a:xfrm>
        </p:spPr>
        <p:txBody>
          <a:bodyPr/>
          <a:lstStyle/>
          <a:p>
            <a:r>
              <a:rPr lang="en-US" sz="2000" dirty="0"/>
              <a:t>Questions about </a:t>
            </a:r>
            <a:r>
              <a:rPr lang="en-US" sz="2000" dirty="0" smtClean="0"/>
              <a:t>“Standardized Archive </a:t>
            </a:r>
            <a:r>
              <a:rPr lang="en-US" sz="2000" i="1" dirty="0"/>
              <a:t>System</a:t>
            </a:r>
            <a:r>
              <a:rPr lang="en-US" sz="2000" dirty="0"/>
              <a:t> Architecture</a:t>
            </a:r>
            <a:r>
              <a:rPr lang="en-US" sz="2000" dirty="0" smtClean="0"/>
              <a:t>” </a:t>
            </a:r>
            <a:r>
              <a:rPr lang="en-US" sz="2000" dirty="0"/>
              <a:t>diagram</a:t>
            </a:r>
          </a:p>
        </p:txBody>
      </p:sp>
      <p:sp>
        <p:nvSpPr>
          <p:cNvPr id="4" name="Content Placeholder 3"/>
          <p:cNvSpPr>
            <a:spLocks noGrp="1"/>
          </p:cNvSpPr>
          <p:nvPr>
            <p:ph idx="1"/>
          </p:nvPr>
        </p:nvSpPr>
        <p:spPr>
          <a:xfrm>
            <a:off x="457200" y="990600"/>
            <a:ext cx="8229600" cy="5593080"/>
          </a:xfrm>
        </p:spPr>
        <p:txBody>
          <a:bodyPr/>
          <a:lstStyle/>
          <a:p>
            <a:r>
              <a:rPr lang="en-US" sz="1800" dirty="0" smtClean="0"/>
              <a:t>From top down:</a:t>
            </a:r>
          </a:p>
          <a:p>
            <a:pPr lvl="1"/>
            <a:r>
              <a:rPr lang="en-US" sz="1800" dirty="0" smtClean="0"/>
              <a:t>The relationship of existing DAI data artifacts, AIP, SIP, DIP to this model is unclear.</a:t>
            </a:r>
          </a:p>
          <a:p>
            <a:pPr lvl="1"/>
            <a:r>
              <a:rPr lang="en-US" sz="1800" dirty="0" smtClean="0"/>
              <a:t>The approach does not appear to make allowance for different community / domain info models, query models, or interaction models., either at the top (query interfaces) or at the bottom (archive interfaces).</a:t>
            </a:r>
          </a:p>
          <a:p>
            <a:pPr lvl="1"/>
            <a:r>
              <a:rPr lang="en-US" sz="1800" dirty="0" smtClean="0"/>
              <a:t>The nature of the interfaces between these “layers” are not clear: are they API calls or protocols, are they formalized or internal to applications?</a:t>
            </a:r>
          </a:p>
          <a:p>
            <a:pPr lvl="1"/>
            <a:r>
              <a:rPr lang="en-US" sz="1800" dirty="0" smtClean="0"/>
              <a:t>The operations (functions), data objects, and the transformations associated with each of these layers is unclear.</a:t>
            </a:r>
          </a:p>
          <a:p>
            <a:pPr lvl="1"/>
            <a:r>
              <a:rPr lang="en-US" sz="1800" dirty="0" smtClean="0"/>
              <a:t>The nature of the bottom layer “archive bindings” is unclear.  Are these local to the use, or to some server, or distributed at the archives?  These could be simple (archive already is compliant with OAIS / PAIS) or very complex (archive has its own well developed and really different distributed system architecture).</a:t>
            </a:r>
          </a:p>
          <a:p>
            <a:pPr lvl="1"/>
            <a:r>
              <a:rPr lang="en-US" sz="1800" dirty="0" smtClean="0"/>
              <a:t>The identified archive types and architectures are not distinct.  What makes an “Enterprise” archive different from a Doc/PDF archive?  Suggest using distinct science domains to make this clearer.</a:t>
            </a:r>
          </a:p>
          <a:p>
            <a:pPr lvl="1"/>
            <a:endParaRPr lang="en-US" sz="1800" dirty="0"/>
          </a:p>
        </p:txBody>
      </p:sp>
      <p:sp>
        <p:nvSpPr>
          <p:cNvPr id="5" name="Slide Number Placeholder 4"/>
          <p:cNvSpPr>
            <a:spLocks noGrp="1"/>
          </p:cNvSpPr>
          <p:nvPr>
            <p:ph type="sldNum" sz="quarter" idx="10"/>
          </p:nvPr>
        </p:nvSpPr>
        <p:spPr/>
        <p:txBody>
          <a:bodyPr/>
          <a:lstStyle/>
          <a:p>
            <a:pPr>
              <a:defRPr/>
            </a:pPr>
            <a:fld id="{C6DE6701-7125-43E0-8268-7390181182C0}" type="slidenum">
              <a:rPr lang="en-US" smtClean="0"/>
              <a:pPr>
                <a:defRPr/>
              </a:pPr>
              <a:t>7</a:t>
            </a:fld>
            <a:endParaRPr lang="en-US"/>
          </a:p>
        </p:txBody>
      </p:sp>
    </p:spTree>
    <p:extLst>
      <p:ext uri="{BB962C8B-B14F-4D97-AF65-F5344CB8AC3E}">
        <p14:creationId xmlns:p14="http://schemas.microsoft.com/office/powerpoint/2010/main" val="750855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Notes on </a:t>
            </a:r>
            <a:r>
              <a:rPr lang="en-US" sz="2000" dirty="0" smtClean="0">
                <a:solidFill>
                  <a:srgbClr val="FF0000"/>
                </a:solidFill>
              </a:rPr>
              <a:t>Alternative</a:t>
            </a:r>
            <a:r>
              <a:rPr lang="en-US" sz="2000" dirty="0" smtClean="0"/>
              <a:t> </a:t>
            </a:r>
            <a:r>
              <a:rPr lang="en-US" sz="2000" dirty="0"/>
              <a:t>“Archive </a:t>
            </a:r>
            <a:r>
              <a:rPr lang="en-US" sz="2000" i="1" dirty="0"/>
              <a:t>System</a:t>
            </a:r>
            <a:r>
              <a:rPr lang="en-US" sz="2000" dirty="0"/>
              <a:t> Architecture” diagram</a:t>
            </a:r>
          </a:p>
        </p:txBody>
      </p:sp>
      <p:sp>
        <p:nvSpPr>
          <p:cNvPr id="4" name="Content Placeholder 3"/>
          <p:cNvSpPr>
            <a:spLocks noGrp="1"/>
          </p:cNvSpPr>
          <p:nvPr>
            <p:ph idx="1"/>
          </p:nvPr>
        </p:nvSpPr>
        <p:spPr/>
        <p:txBody>
          <a:bodyPr/>
          <a:lstStyle/>
          <a:p>
            <a:r>
              <a:rPr lang="en-US" dirty="0" smtClean="0"/>
              <a:t>Edited a </a:t>
            </a:r>
            <a:r>
              <a:rPr lang="en-US" dirty="0" smtClean="0"/>
              <a:t>version of the initial </a:t>
            </a:r>
            <a:r>
              <a:rPr lang="en-US" dirty="0"/>
              <a:t>“Archive </a:t>
            </a:r>
            <a:r>
              <a:rPr lang="en-US" i="1" dirty="0"/>
              <a:t>System</a:t>
            </a:r>
            <a:r>
              <a:rPr lang="en-US" dirty="0"/>
              <a:t> Architecture” </a:t>
            </a:r>
            <a:r>
              <a:rPr lang="en-US" dirty="0" smtClean="0"/>
              <a:t>diagram to make some of the identified issues clearer.</a:t>
            </a:r>
          </a:p>
          <a:p>
            <a:pPr lvl="1"/>
            <a:r>
              <a:rPr lang="en-US" dirty="0" smtClean="0"/>
              <a:t>Added domain specific archives and showed how </a:t>
            </a:r>
            <a:r>
              <a:rPr lang="en-US" dirty="0" smtClean="0"/>
              <a:t>their interfaces </a:t>
            </a:r>
            <a:r>
              <a:rPr lang="en-US" dirty="0" smtClean="0"/>
              <a:t>could appear at the top and the bottom.</a:t>
            </a:r>
          </a:p>
          <a:p>
            <a:pPr lvl="1"/>
            <a:r>
              <a:rPr lang="en-US" dirty="0" smtClean="0"/>
              <a:t>Added notations about the role of </a:t>
            </a:r>
            <a:r>
              <a:rPr lang="en-US" dirty="0" smtClean="0">
                <a:solidFill>
                  <a:srgbClr val="FF0000"/>
                </a:solidFill>
              </a:rPr>
              <a:t>AIP, SIP, DIP</a:t>
            </a:r>
            <a:r>
              <a:rPr lang="en-US" dirty="0" smtClean="0"/>
              <a:t>.</a:t>
            </a:r>
          </a:p>
          <a:p>
            <a:pPr lvl="1"/>
            <a:r>
              <a:rPr lang="en-US" dirty="0" smtClean="0"/>
              <a:t>Added </a:t>
            </a:r>
            <a:r>
              <a:rPr lang="en-US" i="1" dirty="0" smtClean="0">
                <a:solidFill>
                  <a:srgbClr val="FF0000"/>
                </a:solidFill>
              </a:rPr>
              <a:t>annotations</a:t>
            </a:r>
            <a:r>
              <a:rPr lang="en-US" dirty="0" smtClean="0">
                <a:solidFill>
                  <a:srgbClr val="FF0000"/>
                </a:solidFill>
              </a:rPr>
              <a:t> </a:t>
            </a:r>
            <a:r>
              <a:rPr lang="en-US" dirty="0" smtClean="0"/>
              <a:t>about the operations associated with each layer.</a:t>
            </a:r>
          </a:p>
          <a:p>
            <a:endParaRPr lang="en-US" dirty="0" smtClean="0"/>
          </a:p>
          <a:p>
            <a:r>
              <a:rPr lang="en-US" dirty="0" smtClean="0"/>
              <a:t>Separate diagrams </a:t>
            </a:r>
            <a:r>
              <a:rPr lang="en-US" dirty="0" smtClean="0"/>
              <a:t>later in this package show the implications </a:t>
            </a:r>
            <a:r>
              <a:rPr lang="en-US" dirty="0" smtClean="0"/>
              <a:t>of alternative deployment / implementation choices.</a:t>
            </a:r>
            <a:endParaRPr lang="en-US" dirty="0"/>
          </a:p>
        </p:txBody>
      </p:sp>
      <p:sp>
        <p:nvSpPr>
          <p:cNvPr id="5" name="Slide Number Placeholder 4"/>
          <p:cNvSpPr>
            <a:spLocks noGrp="1"/>
          </p:cNvSpPr>
          <p:nvPr>
            <p:ph type="sldNum" sz="quarter" idx="10"/>
          </p:nvPr>
        </p:nvSpPr>
        <p:spPr/>
        <p:txBody>
          <a:bodyPr/>
          <a:lstStyle/>
          <a:p>
            <a:pPr>
              <a:defRPr/>
            </a:pPr>
            <a:fld id="{C6DE6701-7125-43E0-8268-7390181182C0}" type="slidenum">
              <a:rPr lang="en-US" smtClean="0"/>
              <a:pPr>
                <a:defRPr/>
              </a:pPr>
              <a:t>8</a:t>
            </a:fld>
            <a:endParaRPr lang="en-US"/>
          </a:p>
        </p:txBody>
      </p:sp>
    </p:spTree>
    <p:extLst>
      <p:ext uri="{BB962C8B-B14F-4D97-AF65-F5344CB8AC3E}">
        <p14:creationId xmlns:p14="http://schemas.microsoft.com/office/powerpoint/2010/main" val="1972870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679010" y="1303699"/>
            <a:ext cx="8102851" cy="5054238"/>
          </a:xfrm>
          <a:prstGeom prst="roundRect">
            <a:avLst/>
          </a:prstGeom>
          <a:noFill/>
          <a:ln w="76200">
            <a:solidFill>
              <a:schemeClr val="accent1"/>
            </a:solidFill>
            <a:round/>
            <a:headEnd/>
            <a:tailEnd/>
          </a:ln>
        </p:spPr>
        <p:txBody>
          <a:bodyPr wrap="none" rtlCol="0" anchor="ctr"/>
          <a:lstStyle/>
          <a:p>
            <a:pPr algn="ctr"/>
            <a:endParaRPr lang="en-US"/>
          </a:p>
        </p:txBody>
      </p:sp>
      <p:grpSp>
        <p:nvGrpSpPr>
          <p:cNvPr id="26" name="Group 25"/>
          <p:cNvGrpSpPr/>
          <p:nvPr/>
        </p:nvGrpSpPr>
        <p:grpSpPr>
          <a:xfrm>
            <a:off x="4340753" y="960716"/>
            <a:ext cx="2516617" cy="1503270"/>
            <a:chOff x="4735530" y="786743"/>
            <a:chExt cx="2516617" cy="1503270"/>
          </a:xfrm>
        </p:grpSpPr>
        <p:sp>
          <p:nvSpPr>
            <p:cNvPr id="82" name="Rectangle 81"/>
            <p:cNvSpPr/>
            <p:nvPr/>
          </p:nvSpPr>
          <p:spPr bwMode="auto">
            <a:xfrm>
              <a:off x="4735530" y="786743"/>
              <a:ext cx="2516617" cy="1047913"/>
            </a:xfrm>
            <a:prstGeom prst="rect">
              <a:avLst/>
            </a:prstGeom>
            <a:solidFill>
              <a:srgbClr val="FFC000"/>
            </a:solidFill>
            <a:ln w="38100">
              <a:noFill/>
              <a:round/>
              <a:headEnd/>
              <a:tailEnd/>
            </a:ln>
          </p:spPr>
          <p:txBody>
            <a:bodyPr wrap="none" rtlCol="0" anchor="t" anchorCtr="0"/>
            <a:lstStyle/>
            <a:p>
              <a:pPr algn="ctr"/>
              <a:r>
                <a:rPr lang="en-US" sz="1200" b="1" dirty="0">
                  <a:solidFill>
                    <a:srgbClr val="0033CC"/>
                  </a:solidFill>
                  <a:latin typeface="Arial" charset="0"/>
                </a:rPr>
                <a:t>Consumer Archive</a:t>
              </a:r>
            </a:p>
            <a:p>
              <a:pPr algn="ctr"/>
              <a:r>
                <a:rPr lang="en-US" sz="1200" b="1" dirty="0">
                  <a:solidFill>
                    <a:srgbClr val="0033CC"/>
                  </a:solidFill>
                  <a:latin typeface="Arial" charset="0"/>
                </a:rPr>
                <a:t>Application</a:t>
              </a:r>
            </a:p>
          </p:txBody>
        </p:sp>
        <p:grpSp>
          <p:nvGrpSpPr>
            <p:cNvPr id="101" name="Group 100"/>
            <p:cNvGrpSpPr/>
            <p:nvPr/>
          </p:nvGrpSpPr>
          <p:grpSpPr>
            <a:xfrm>
              <a:off x="4977670" y="1610761"/>
              <a:ext cx="2014912" cy="679252"/>
              <a:chOff x="4986381" y="2089548"/>
              <a:chExt cx="2014912" cy="679252"/>
            </a:xfrm>
            <a:solidFill>
              <a:schemeClr val="bg1"/>
            </a:solidFill>
          </p:grpSpPr>
          <p:sp>
            <p:nvSpPr>
              <p:cNvPr id="102" name="Plaque 101"/>
              <p:cNvSpPr/>
              <p:nvPr/>
            </p:nvSpPr>
            <p:spPr bwMode="auto">
              <a:xfrm>
                <a:off x="4986381" y="2089548"/>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103" name="Plaque 102"/>
              <p:cNvSpPr/>
              <p:nvPr/>
            </p:nvSpPr>
            <p:spPr bwMode="auto">
              <a:xfrm>
                <a:off x="555282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104" name="Plaque 103"/>
              <p:cNvSpPr/>
              <p:nvPr/>
            </p:nvSpPr>
            <p:spPr bwMode="auto">
              <a:xfrm>
                <a:off x="611926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105" name="Plaque 104"/>
              <p:cNvSpPr/>
              <p:nvPr/>
            </p:nvSpPr>
            <p:spPr bwMode="auto">
              <a:xfrm>
                <a:off x="668570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grpSp>
      </p:grpSp>
      <p:grpSp>
        <p:nvGrpSpPr>
          <p:cNvPr id="27" name="Group 26"/>
          <p:cNvGrpSpPr/>
          <p:nvPr/>
        </p:nvGrpSpPr>
        <p:grpSpPr>
          <a:xfrm>
            <a:off x="4328122" y="2089548"/>
            <a:ext cx="2516617" cy="886127"/>
            <a:chOff x="4735532" y="2089548"/>
            <a:chExt cx="2516617" cy="886127"/>
          </a:xfrm>
        </p:grpSpPr>
        <p:sp>
          <p:nvSpPr>
            <p:cNvPr id="89" name="Rectangle 88"/>
            <p:cNvSpPr/>
            <p:nvPr/>
          </p:nvSpPr>
          <p:spPr bwMode="auto">
            <a:xfrm>
              <a:off x="4735532" y="2327775"/>
              <a:ext cx="2516617" cy="647900"/>
            </a:xfrm>
            <a:prstGeom prst="rect">
              <a:avLst/>
            </a:prstGeom>
            <a:solidFill>
              <a:srgbClr val="92D050"/>
            </a:solidFill>
            <a:ln w="38100">
              <a:noFill/>
              <a:round/>
              <a:headEnd/>
              <a:tailEnd/>
            </a:ln>
          </p:spPr>
          <p:txBody>
            <a:bodyPr wrap="none" rtlCol="0" anchor="ctr"/>
            <a:lstStyle/>
            <a:p>
              <a:pPr algn="ctr"/>
              <a:endParaRPr lang="en-US" dirty="0"/>
            </a:p>
          </p:txBody>
        </p:sp>
        <p:grpSp>
          <p:nvGrpSpPr>
            <p:cNvPr id="24" name="Group 23"/>
            <p:cNvGrpSpPr/>
            <p:nvPr/>
          </p:nvGrpSpPr>
          <p:grpSpPr>
            <a:xfrm>
              <a:off x="4986381" y="2089548"/>
              <a:ext cx="2014912" cy="679252"/>
              <a:chOff x="4986381" y="2089548"/>
              <a:chExt cx="2014912" cy="679252"/>
            </a:xfrm>
          </p:grpSpPr>
          <p:sp>
            <p:nvSpPr>
              <p:cNvPr id="22" name="Plaque 21"/>
              <p:cNvSpPr/>
              <p:nvPr/>
            </p:nvSpPr>
            <p:spPr bwMode="auto">
              <a:xfrm>
                <a:off x="4986381" y="2089548"/>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98" name="Plaque 97"/>
              <p:cNvSpPr/>
              <p:nvPr/>
            </p:nvSpPr>
            <p:spPr bwMode="auto">
              <a:xfrm>
                <a:off x="555282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99" name="Plaque 98"/>
              <p:cNvSpPr/>
              <p:nvPr/>
            </p:nvSpPr>
            <p:spPr bwMode="auto">
              <a:xfrm>
                <a:off x="611926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100" name="Plaque 99"/>
              <p:cNvSpPr/>
              <p:nvPr/>
            </p:nvSpPr>
            <p:spPr bwMode="auto">
              <a:xfrm>
                <a:off x="668570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grpSp>
        <p:sp>
          <p:nvSpPr>
            <p:cNvPr id="96" name="TextBox 95"/>
            <p:cNvSpPr txBox="1"/>
            <p:nvPr/>
          </p:nvSpPr>
          <p:spPr bwMode="auto">
            <a:xfrm>
              <a:off x="5144176" y="2519291"/>
              <a:ext cx="1769139" cy="276999"/>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Consumer Archive I/F</a:t>
              </a:r>
            </a:p>
          </p:txBody>
        </p:sp>
      </p:grpSp>
      <p:grpSp>
        <p:nvGrpSpPr>
          <p:cNvPr id="28" name="Group 27"/>
          <p:cNvGrpSpPr/>
          <p:nvPr/>
        </p:nvGrpSpPr>
        <p:grpSpPr>
          <a:xfrm>
            <a:off x="1531710" y="2149751"/>
            <a:ext cx="2516617" cy="825924"/>
            <a:chOff x="1939120" y="2149751"/>
            <a:chExt cx="2516617" cy="825924"/>
          </a:xfrm>
        </p:grpSpPr>
        <p:grpSp>
          <p:nvGrpSpPr>
            <p:cNvPr id="2" name="Group 1"/>
            <p:cNvGrpSpPr/>
            <p:nvPr/>
          </p:nvGrpSpPr>
          <p:grpSpPr>
            <a:xfrm>
              <a:off x="1939120" y="2149751"/>
              <a:ext cx="2516617" cy="825924"/>
              <a:chOff x="3309645" y="2184850"/>
              <a:chExt cx="2516617" cy="825924"/>
            </a:xfrm>
          </p:grpSpPr>
          <p:sp>
            <p:nvSpPr>
              <p:cNvPr id="5" name="Rectangle 4"/>
              <p:cNvSpPr/>
              <p:nvPr/>
            </p:nvSpPr>
            <p:spPr bwMode="auto">
              <a:xfrm>
                <a:off x="3309645" y="2362874"/>
                <a:ext cx="2516617" cy="647900"/>
              </a:xfrm>
              <a:prstGeom prst="rect">
                <a:avLst/>
              </a:prstGeom>
              <a:solidFill>
                <a:srgbClr val="92D050"/>
              </a:solidFill>
              <a:ln w="38100">
                <a:noFill/>
                <a:round/>
                <a:headEnd/>
                <a:tailEnd/>
              </a:ln>
            </p:spPr>
            <p:txBody>
              <a:bodyPr wrap="none" rtlCol="0" anchor="ctr"/>
              <a:lstStyle/>
              <a:p>
                <a:pPr algn="ctr"/>
                <a:endParaRPr lang="en-US" dirty="0"/>
              </a:p>
            </p:txBody>
          </p:sp>
          <p:sp>
            <p:nvSpPr>
              <p:cNvPr id="9" name="Rectangle 8"/>
              <p:cNvSpPr/>
              <p:nvPr/>
            </p:nvSpPr>
            <p:spPr bwMode="auto">
              <a:xfrm>
                <a:off x="3560497"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0" name="Rectangle 9"/>
              <p:cNvSpPr/>
              <p:nvPr/>
            </p:nvSpPr>
            <p:spPr bwMode="auto">
              <a:xfrm>
                <a:off x="4126938"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1" name="Rectangle 10"/>
              <p:cNvSpPr/>
              <p:nvPr/>
            </p:nvSpPr>
            <p:spPr bwMode="auto">
              <a:xfrm>
                <a:off x="4693379"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2" name="Rectangle 11"/>
              <p:cNvSpPr/>
              <p:nvPr/>
            </p:nvSpPr>
            <p:spPr bwMode="auto">
              <a:xfrm>
                <a:off x="5259821" y="2184850"/>
                <a:ext cx="323682" cy="178024"/>
              </a:xfrm>
              <a:prstGeom prst="rect">
                <a:avLst/>
              </a:prstGeom>
              <a:solidFill>
                <a:srgbClr val="92D050"/>
              </a:solidFill>
              <a:ln w="38100">
                <a:noFill/>
                <a:round/>
                <a:headEnd/>
                <a:tailEnd/>
              </a:ln>
            </p:spPr>
            <p:txBody>
              <a:bodyPr wrap="none" rtlCol="0" anchor="ctr"/>
              <a:lstStyle/>
              <a:p>
                <a:pPr algn="ctr"/>
                <a:endParaRPr lang="en-US"/>
              </a:p>
            </p:txBody>
          </p:sp>
        </p:grpSp>
        <p:sp>
          <p:nvSpPr>
            <p:cNvPr id="97" name="TextBox 96"/>
            <p:cNvSpPr txBox="1"/>
            <p:nvPr/>
          </p:nvSpPr>
          <p:spPr bwMode="auto">
            <a:xfrm>
              <a:off x="2382924" y="2490700"/>
              <a:ext cx="1684179" cy="276998"/>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Producer Archive I/F</a:t>
              </a:r>
            </a:p>
          </p:txBody>
        </p:sp>
      </p:grpSp>
      <p:sp>
        <p:nvSpPr>
          <p:cNvPr id="7" name="Title 6"/>
          <p:cNvSpPr>
            <a:spLocks noGrp="1"/>
          </p:cNvSpPr>
          <p:nvPr>
            <p:ph type="title"/>
          </p:nvPr>
        </p:nvSpPr>
        <p:spPr>
          <a:xfrm>
            <a:off x="206113" y="174510"/>
            <a:ext cx="8229600" cy="563562"/>
          </a:xfrm>
        </p:spPr>
        <p:txBody>
          <a:bodyPr/>
          <a:lstStyle/>
          <a:p>
            <a:r>
              <a:rPr lang="en-US" sz="2000">
                <a:solidFill>
                  <a:srgbClr val="FF0000"/>
                </a:solidFill>
              </a:rPr>
              <a:t>Alternative</a:t>
            </a:r>
            <a:r>
              <a:rPr lang="en-US" sz="2000"/>
              <a:t> </a:t>
            </a:r>
            <a:r>
              <a:rPr lang="en-US" sz="2000" smtClean="0"/>
              <a:t>Standardized </a:t>
            </a:r>
            <a:r>
              <a:rPr lang="en-US" sz="2000" dirty="0"/>
              <a:t>Archive </a:t>
            </a:r>
            <a:r>
              <a:rPr lang="en-US" sz="2000" i="1" dirty="0"/>
              <a:t>System</a:t>
            </a:r>
            <a:r>
              <a:rPr lang="en-US" sz="2000" dirty="0"/>
              <a:t> Architecture</a:t>
            </a:r>
          </a:p>
        </p:txBody>
      </p:sp>
      <p:grpSp>
        <p:nvGrpSpPr>
          <p:cNvPr id="21" name="Group 20"/>
          <p:cNvGrpSpPr/>
          <p:nvPr/>
        </p:nvGrpSpPr>
        <p:grpSpPr>
          <a:xfrm>
            <a:off x="1531708" y="960716"/>
            <a:ext cx="2516617" cy="1051964"/>
            <a:chOff x="3309645" y="1143000"/>
            <a:chExt cx="2516617" cy="1051964"/>
          </a:xfrm>
          <a:solidFill>
            <a:srgbClr val="FFC000"/>
          </a:solidFill>
        </p:grpSpPr>
        <p:sp>
          <p:nvSpPr>
            <p:cNvPr id="15" name="Rectangle 14"/>
            <p:cNvSpPr/>
            <p:nvPr/>
          </p:nvSpPr>
          <p:spPr bwMode="auto">
            <a:xfrm>
              <a:off x="3309645" y="1143000"/>
              <a:ext cx="2516617" cy="873940"/>
            </a:xfrm>
            <a:prstGeom prst="rect">
              <a:avLst/>
            </a:prstGeom>
            <a:grpFill/>
            <a:ln w="38100">
              <a:noFill/>
              <a:round/>
              <a:headEnd/>
              <a:tailEnd/>
            </a:ln>
          </p:spPr>
          <p:txBody>
            <a:bodyPr wrap="none" rtlCol="0" anchor="t" anchorCtr="0"/>
            <a:lstStyle/>
            <a:p>
              <a:pPr algn="ctr"/>
              <a:r>
                <a:rPr lang="en-US" sz="1200" b="1" dirty="0">
                  <a:solidFill>
                    <a:srgbClr val="0033CC"/>
                  </a:solidFill>
                  <a:latin typeface="Arial" charset="0"/>
                </a:rPr>
                <a:t> Producer Archive</a:t>
              </a:r>
            </a:p>
            <a:p>
              <a:pPr algn="ctr"/>
              <a:r>
                <a:rPr lang="en-US" sz="1200" b="1" dirty="0">
                  <a:solidFill>
                    <a:srgbClr val="0033CC"/>
                  </a:solidFill>
                  <a:latin typeface="Arial" charset="0"/>
                </a:rPr>
                <a:t>Application</a:t>
              </a:r>
            </a:p>
          </p:txBody>
        </p:sp>
        <p:sp>
          <p:nvSpPr>
            <p:cNvPr id="16" name="Rectangle 15"/>
            <p:cNvSpPr/>
            <p:nvPr/>
          </p:nvSpPr>
          <p:spPr bwMode="auto">
            <a:xfrm>
              <a:off x="3876087"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7" name="Rectangle 16"/>
            <p:cNvSpPr/>
            <p:nvPr/>
          </p:nvSpPr>
          <p:spPr bwMode="auto">
            <a:xfrm>
              <a:off x="4442528"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8" name="Rectangle 17"/>
            <p:cNvSpPr/>
            <p:nvPr/>
          </p:nvSpPr>
          <p:spPr bwMode="auto">
            <a:xfrm>
              <a:off x="5008969"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9" name="Rectangle 18"/>
            <p:cNvSpPr/>
            <p:nvPr/>
          </p:nvSpPr>
          <p:spPr bwMode="auto">
            <a:xfrm>
              <a:off x="5575411"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20" name="Rectangle 19"/>
            <p:cNvSpPr/>
            <p:nvPr/>
          </p:nvSpPr>
          <p:spPr bwMode="auto">
            <a:xfrm>
              <a:off x="3309645"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grpSp>
      <p:grpSp>
        <p:nvGrpSpPr>
          <p:cNvPr id="56" name="Group 55"/>
          <p:cNvGrpSpPr/>
          <p:nvPr/>
        </p:nvGrpSpPr>
        <p:grpSpPr>
          <a:xfrm>
            <a:off x="1259464" y="5185320"/>
            <a:ext cx="1279963" cy="885084"/>
            <a:chOff x="1666874" y="4782291"/>
            <a:chExt cx="1279963" cy="885084"/>
          </a:xfrm>
        </p:grpSpPr>
        <p:sp>
          <p:nvSpPr>
            <p:cNvPr id="36" name="Flowchart: Off-page Connector 35"/>
            <p:cNvSpPr/>
            <p:nvPr/>
          </p:nvSpPr>
          <p:spPr bwMode="auto">
            <a:xfrm rot="10800000">
              <a:off x="1788340"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37" name="Flowchart: Off-page Connector 36"/>
            <p:cNvSpPr/>
            <p:nvPr/>
          </p:nvSpPr>
          <p:spPr bwMode="auto">
            <a:xfrm rot="10800000">
              <a:off x="2172710"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38" name="Flowchart: Off-page Connector 37"/>
            <p:cNvSpPr/>
            <p:nvPr/>
          </p:nvSpPr>
          <p:spPr bwMode="auto">
            <a:xfrm rot="10800000">
              <a:off x="2557079"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49" name="Flowchart: Process 48"/>
            <p:cNvSpPr/>
            <p:nvPr/>
          </p:nvSpPr>
          <p:spPr bwMode="auto">
            <a:xfrm>
              <a:off x="1666874" y="5037282"/>
              <a:ext cx="1279963" cy="630093"/>
            </a:xfrm>
            <a:prstGeom prst="flowChartProcess">
              <a:avLst/>
            </a:prstGeom>
            <a:solidFill>
              <a:schemeClr val="accent1">
                <a:lumMod val="40000"/>
                <a:lumOff val="60000"/>
              </a:schemeClr>
            </a:solidFill>
            <a:ln w="38100">
              <a:noFill/>
              <a:round/>
              <a:headEnd/>
              <a:tailEnd/>
            </a:ln>
          </p:spPr>
          <p:txBody>
            <a:bodyPr wrap="none" rtlCol="0" anchor="ctr"/>
            <a:lstStyle/>
            <a:p>
              <a:pPr algn="ctr"/>
              <a:endParaRPr lang="en-US"/>
            </a:p>
          </p:txBody>
        </p:sp>
      </p:grpSp>
      <p:grpSp>
        <p:nvGrpSpPr>
          <p:cNvPr id="53" name="Group 52"/>
          <p:cNvGrpSpPr/>
          <p:nvPr/>
        </p:nvGrpSpPr>
        <p:grpSpPr>
          <a:xfrm>
            <a:off x="2755154" y="5177325"/>
            <a:ext cx="1279963" cy="893078"/>
            <a:chOff x="3162564" y="4774296"/>
            <a:chExt cx="1279963" cy="893078"/>
          </a:xfrm>
          <a:solidFill>
            <a:srgbClr val="FF99CC"/>
          </a:solidFill>
        </p:grpSpPr>
        <p:grpSp>
          <p:nvGrpSpPr>
            <p:cNvPr id="35" name="Group 34"/>
            <p:cNvGrpSpPr/>
            <p:nvPr/>
          </p:nvGrpSpPr>
          <p:grpSpPr>
            <a:xfrm>
              <a:off x="3435069" y="4774296"/>
              <a:ext cx="752553" cy="267038"/>
              <a:chOff x="3382477" y="4766207"/>
              <a:chExt cx="752553" cy="267038"/>
            </a:xfrm>
            <a:grpFill/>
          </p:grpSpPr>
          <p:sp>
            <p:nvSpPr>
              <p:cNvPr id="32" name="Isosceles Triangle 31"/>
              <p:cNvSpPr/>
              <p:nvPr/>
            </p:nvSpPr>
            <p:spPr bwMode="auto">
              <a:xfrm>
                <a:off x="3382477" y="4766207"/>
                <a:ext cx="250851" cy="267037"/>
              </a:xfrm>
              <a:prstGeom prst="triangle">
                <a:avLst/>
              </a:prstGeom>
              <a:grpFill/>
              <a:ln w="38100">
                <a:noFill/>
                <a:round/>
                <a:headEnd/>
                <a:tailEnd/>
              </a:ln>
            </p:spPr>
            <p:txBody>
              <a:bodyPr wrap="none" rtlCol="0" anchor="ctr"/>
              <a:lstStyle/>
              <a:p>
                <a:pPr algn="ctr"/>
                <a:endParaRPr lang="en-US"/>
              </a:p>
            </p:txBody>
          </p:sp>
          <p:sp>
            <p:nvSpPr>
              <p:cNvPr id="33" name="Isosceles Triangle 32"/>
              <p:cNvSpPr/>
              <p:nvPr/>
            </p:nvSpPr>
            <p:spPr bwMode="auto">
              <a:xfrm>
                <a:off x="3633328" y="4766208"/>
                <a:ext cx="250851" cy="267037"/>
              </a:xfrm>
              <a:prstGeom prst="triangle">
                <a:avLst/>
              </a:prstGeom>
              <a:grpFill/>
              <a:ln w="38100">
                <a:noFill/>
                <a:round/>
                <a:headEnd/>
                <a:tailEnd/>
              </a:ln>
            </p:spPr>
            <p:txBody>
              <a:bodyPr wrap="none" rtlCol="0" anchor="ctr"/>
              <a:lstStyle/>
              <a:p>
                <a:pPr algn="ctr"/>
                <a:endParaRPr lang="en-US"/>
              </a:p>
            </p:txBody>
          </p:sp>
          <p:sp>
            <p:nvSpPr>
              <p:cNvPr id="34" name="Isosceles Triangle 33"/>
              <p:cNvSpPr/>
              <p:nvPr/>
            </p:nvSpPr>
            <p:spPr bwMode="auto">
              <a:xfrm>
                <a:off x="3884179" y="4766208"/>
                <a:ext cx="250851" cy="267037"/>
              </a:xfrm>
              <a:prstGeom prst="triangle">
                <a:avLst/>
              </a:prstGeom>
              <a:solidFill>
                <a:srgbClr val="FF99CC"/>
              </a:solidFill>
              <a:ln w="38100">
                <a:noFill/>
                <a:round/>
                <a:headEnd/>
                <a:tailEnd/>
              </a:ln>
            </p:spPr>
            <p:txBody>
              <a:bodyPr wrap="none" rtlCol="0" anchor="ctr"/>
              <a:lstStyle/>
              <a:p>
                <a:pPr algn="ctr"/>
                <a:endParaRPr lang="en-US"/>
              </a:p>
            </p:txBody>
          </p:sp>
        </p:grpSp>
        <p:sp>
          <p:nvSpPr>
            <p:cNvPr id="50" name="Flowchart: Process 49"/>
            <p:cNvSpPr/>
            <p:nvPr/>
          </p:nvSpPr>
          <p:spPr bwMode="auto">
            <a:xfrm>
              <a:off x="3162564" y="5037281"/>
              <a:ext cx="1279963" cy="630093"/>
            </a:xfrm>
            <a:prstGeom prst="flowChartProcess">
              <a:avLst/>
            </a:prstGeom>
            <a:grpFill/>
            <a:ln w="38100">
              <a:noFill/>
              <a:round/>
              <a:headEnd/>
              <a:tailEnd/>
            </a:ln>
          </p:spPr>
          <p:txBody>
            <a:bodyPr wrap="none" rtlCol="0" anchor="ctr"/>
            <a:lstStyle/>
            <a:p>
              <a:pPr algn="ctr"/>
              <a:endParaRPr lang="en-US"/>
            </a:p>
          </p:txBody>
        </p:sp>
      </p:grpSp>
      <p:grpSp>
        <p:nvGrpSpPr>
          <p:cNvPr id="54" name="Group 53"/>
          <p:cNvGrpSpPr/>
          <p:nvPr/>
        </p:nvGrpSpPr>
        <p:grpSpPr>
          <a:xfrm>
            <a:off x="4258509" y="5190818"/>
            <a:ext cx="1279963" cy="885083"/>
            <a:chOff x="4672562" y="4782291"/>
            <a:chExt cx="1279963" cy="885083"/>
          </a:xfrm>
          <a:solidFill>
            <a:srgbClr val="99FF99"/>
          </a:solidFill>
        </p:grpSpPr>
        <p:sp>
          <p:nvSpPr>
            <p:cNvPr id="40" name="Trapezoid 39"/>
            <p:cNvSpPr/>
            <p:nvPr/>
          </p:nvSpPr>
          <p:spPr bwMode="auto">
            <a:xfrm>
              <a:off x="4855220" y="4782291"/>
              <a:ext cx="279173" cy="259042"/>
            </a:xfrm>
            <a:prstGeom prst="trapezoid">
              <a:avLst/>
            </a:prstGeom>
            <a:grpFill/>
            <a:ln w="38100">
              <a:noFill/>
              <a:round/>
              <a:headEnd/>
              <a:tailEnd/>
            </a:ln>
          </p:spPr>
          <p:txBody>
            <a:bodyPr wrap="none" rtlCol="0" anchor="ctr"/>
            <a:lstStyle/>
            <a:p>
              <a:pPr algn="ctr"/>
              <a:endParaRPr lang="en-US"/>
            </a:p>
          </p:txBody>
        </p:sp>
        <p:sp>
          <p:nvSpPr>
            <p:cNvPr id="41" name="Trapezoid 40"/>
            <p:cNvSpPr/>
            <p:nvPr/>
          </p:nvSpPr>
          <p:spPr bwMode="auto">
            <a:xfrm>
              <a:off x="5120232" y="4782291"/>
              <a:ext cx="279173" cy="259042"/>
            </a:xfrm>
            <a:prstGeom prst="trapezoid">
              <a:avLst/>
            </a:prstGeom>
            <a:grpFill/>
            <a:ln w="38100">
              <a:noFill/>
              <a:round/>
              <a:headEnd/>
              <a:tailEnd/>
            </a:ln>
          </p:spPr>
          <p:txBody>
            <a:bodyPr wrap="none" rtlCol="0" anchor="ctr"/>
            <a:lstStyle/>
            <a:p>
              <a:pPr algn="ctr"/>
              <a:endParaRPr lang="en-US"/>
            </a:p>
          </p:txBody>
        </p:sp>
        <p:sp>
          <p:nvSpPr>
            <p:cNvPr id="42" name="Trapezoid 41"/>
            <p:cNvSpPr/>
            <p:nvPr/>
          </p:nvSpPr>
          <p:spPr bwMode="auto">
            <a:xfrm>
              <a:off x="5399405" y="4782291"/>
              <a:ext cx="279173" cy="259042"/>
            </a:xfrm>
            <a:prstGeom prst="trapezoid">
              <a:avLst/>
            </a:prstGeom>
            <a:solidFill>
              <a:srgbClr val="99FF99"/>
            </a:solidFill>
            <a:ln w="38100">
              <a:noFill/>
              <a:round/>
              <a:headEnd/>
              <a:tailEnd/>
            </a:ln>
          </p:spPr>
          <p:txBody>
            <a:bodyPr wrap="none" rtlCol="0" anchor="ctr"/>
            <a:lstStyle/>
            <a:p>
              <a:pPr algn="ctr"/>
              <a:endParaRPr lang="en-US"/>
            </a:p>
          </p:txBody>
        </p:sp>
        <p:sp>
          <p:nvSpPr>
            <p:cNvPr id="51" name="Flowchart: Process 50"/>
            <p:cNvSpPr/>
            <p:nvPr/>
          </p:nvSpPr>
          <p:spPr bwMode="auto">
            <a:xfrm>
              <a:off x="4672562" y="5037281"/>
              <a:ext cx="1279963" cy="630093"/>
            </a:xfrm>
            <a:prstGeom prst="flowChartProcess">
              <a:avLst/>
            </a:prstGeom>
            <a:grpFill/>
            <a:ln w="38100">
              <a:noFill/>
              <a:round/>
              <a:headEnd/>
              <a:tailEnd/>
            </a:ln>
          </p:spPr>
          <p:txBody>
            <a:bodyPr wrap="none" rtlCol="0" anchor="ctr"/>
            <a:lstStyle/>
            <a:p>
              <a:pPr algn="ctr"/>
              <a:endParaRPr lang="en-US"/>
            </a:p>
          </p:txBody>
        </p:sp>
      </p:grpSp>
      <p:grpSp>
        <p:nvGrpSpPr>
          <p:cNvPr id="55" name="Group 54"/>
          <p:cNvGrpSpPr/>
          <p:nvPr/>
        </p:nvGrpSpPr>
        <p:grpSpPr>
          <a:xfrm>
            <a:off x="5775150" y="5177325"/>
            <a:ext cx="1279963" cy="893078"/>
            <a:chOff x="6182560" y="4774296"/>
            <a:chExt cx="1279963" cy="893078"/>
          </a:xfrm>
          <a:solidFill>
            <a:srgbClr val="FFCC99"/>
          </a:solidFill>
        </p:grpSpPr>
        <p:sp>
          <p:nvSpPr>
            <p:cNvPr id="43" name="Flowchart: Card 42"/>
            <p:cNvSpPr/>
            <p:nvPr/>
          </p:nvSpPr>
          <p:spPr bwMode="auto">
            <a:xfrm>
              <a:off x="6311788" y="4774296"/>
              <a:ext cx="226577" cy="262986"/>
            </a:xfrm>
            <a:prstGeom prst="flowChartPunchedCard">
              <a:avLst/>
            </a:prstGeom>
            <a:grpFill/>
            <a:ln w="38100">
              <a:noFill/>
              <a:round/>
              <a:headEnd/>
              <a:tailEnd/>
            </a:ln>
          </p:spPr>
          <p:txBody>
            <a:bodyPr wrap="none" rtlCol="0" anchor="ctr"/>
            <a:lstStyle/>
            <a:p>
              <a:pPr algn="ctr"/>
              <a:endParaRPr lang="en-US"/>
            </a:p>
          </p:txBody>
        </p:sp>
        <p:sp>
          <p:nvSpPr>
            <p:cNvPr id="44" name="Flowchart: Card 43"/>
            <p:cNvSpPr/>
            <p:nvPr/>
          </p:nvSpPr>
          <p:spPr bwMode="auto">
            <a:xfrm>
              <a:off x="6668511" y="4782291"/>
              <a:ext cx="226577" cy="262986"/>
            </a:xfrm>
            <a:prstGeom prst="flowChartPunchedCard">
              <a:avLst/>
            </a:prstGeom>
            <a:grpFill/>
            <a:ln w="38100">
              <a:noFill/>
              <a:round/>
              <a:headEnd/>
              <a:tailEnd/>
            </a:ln>
          </p:spPr>
          <p:txBody>
            <a:bodyPr wrap="none" rtlCol="0" anchor="ctr"/>
            <a:lstStyle/>
            <a:p>
              <a:pPr algn="ctr"/>
              <a:endParaRPr lang="en-US"/>
            </a:p>
          </p:txBody>
        </p:sp>
        <p:sp>
          <p:nvSpPr>
            <p:cNvPr id="45" name="Flowchart: Card 44"/>
            <p:cNvSpPr/>
            <p:nvPr/>
          </p:nvSpPr>
          <p:spPr bwMode="auto">
            <a:xfrm>
              <a:off x="7025572" y="4782291"/>
              <a:ext cx="226577" cy="262986"/>
            </a:xfrm>
            <a:prstGeom prst="flowChartPunchedCard">
              <a:avLst/>
            </a:prstGeom>
            <a:solidFill>
              <a:srgbClr val="FFCC99"/>
            </a:solidFill>
            <a:ln w="38100">
              <a:noFill/>
              <a:round/>
              <a:headEnd/>
              <a:tailEnd/>
            </a:ln>
          </p:spPr>
          <p:txBody>
            <a:bodyPr wrap="none" rtlCol="0" anchor="ctr"/>
            <a:lstStyle/>
            <a:p>
              <a:pPr algn="ctr"/>
              <a:endParaRPr lang="en-US"/>
            </a:p>
          </p:txBody>
        </p:sp>
        <p:sp>
          <p:nvSpPr>
            <p:cNvPr id="52" name="Flowchart: Process 51"/>
            <p:cNvSpPr/>
            <p:nvPr/>
          </p:nvSpPr>
          <p:spPr bwMode="auto">
            <a:xfrm>
              <a:off x="6182560" y="5037281"/>
              <a:ext cx="1279963" cy="630093"/>
            </a:xfrm>
            <a:prstGeom prst="flowChartProcess">
              <a:avLst/>
            </a:prstGeom>
            <a:grpFill/>
            <a:ln w="38100">
              <a:noFill/>
              <a:round/>
              <a:headEnd/>
              <a:tailEnd/>
            </a:ln>
          </p:spPr>
          <p:txBody>
            <a:bodyPr wrap="none" rtlCol="0" anchor="ctr"/>
            <a:lstStyle/>
            <a:p>
              <a:pPr algn="ctr"/>
              <a:endParaRPr lang="en-US"/>
            </a:p>
          </p:txBody>
        </p:sp>
      </p:grpSp>
      <p:sp>
        <p:nvSpPr>
          <p:cNvPr id="63" name="TextBox 62"/>
          <p:cNvSpPr txBox="1"/>
          <p:nvPr/>
        </p:nvSpPr>
        <p:spPr bwMode="auto">
          <a:xfrm>
            <a:off x="958735" y="5524523"/>
            <a:ext cx="1874231" cy="461665"/>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Planetary</a:t>
            </a:r>
            <a:r>
              <a:rPr lang="en-US" sz="1200" b="1" dirty="0" smtClean="0">
                <a:solidFill>
                  <a:srgbClr val="0033CC"/>
                </a:solidFill>
                <a:latin typeface="Arial" charset="0"/>
              </a:rPr>
              <a:t> Science </a:t>
            </a:r>
            <a:r>
              <a:rPr lang="en-US" sz="1200" b="1" dirty="0">
                <a:solidFill>
                  <a:srgbClr val="0033CC"/>
                </a:solidFill>
                <a:latin typeface="Arial" charset="0"/>
              </a:rPr>
              <a:t>Data</a:t>
            </a:r>
          </a:p>
          <a:p>
            <a:pPr algn="ctr"/>
            <a:r>
              <a:rPr lang="en-US" sz="1200" b="1" dirty="0">
                <a:solidFill>
                  <a:srgbClr val="0033CC"/>
                </a:solidFill>
                <a:latin typeface="Arial" charset="0"/>
              </a:rPr>
              <a:t>Archive I/F</a:t>
            </a:r>
          </a:p>
        </p:txBody>
      </p:sp>
      <p:sp>
        <p:nvSpPr>
          <p:cNvPr id="64" name="TextBox 63"/>
          <p:cNvSpPr txBox="1"/>
          <p:nvPr/>
        </p:nvSpPr>
        <p:spPr bwMode="auto">
          <a:xfrm>
            <a:off x="2600495" y="5523102"/>
            <a:ext cx="1576073" cy="461665"/>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Earth Science </a:t>
            </a:r>
            <a:r>
              <a:rPr lang="en-US" sz="1200" b="1" dirty="0" smtClean="0">
                <a:solidFill>
                  <a:srgbClr val="0033CC"/>
                </a:solidFill>
                <a:latin typeface="Arial" charset="0"/>
              </a:rPr>
              <a:t>Data</a:t>
            </a:r>
            <a:endParaRPr lang="en-US" sz="1200" b="1" dirty="0">
              <a:solidFill>
                <a:srgbClr val="0033CC"/>
              </a:solidFill>
              <a:latin typeface="Arial" charset="0"/>
            </a:endParaRPr>
          </a:p>
          <a:p>
            <a:pPr algn="ctr"/>
            <a:r>
              <a:rPr lang="en-US" sz="1200" b="1" dirty="0">
                <a:solidFill>
                  <a:srgbClr val="0033CC"/>
                </a:solidFill>
                <a:latin typeface="Arial" charset="0"/>
              </a:rPr>
              <a:t>Archive I/F</a:t>
            </a:r>
          </a:p>
        </p:txBody>
      </p:sp>
      <p:sp>
        <p:nvSpPr>
          <p:cNvPr id="65" name="TextBox 64"/>
          <p:cNvSpPr txBox="1"/>
          <p:nvPr/>
        </p:nvSpPr>
        <p:spPr bwMode="auto">
          <a:xfrm>
            <a:off x="4263831" y="5469677"/>
            <a:ext cx="1279517" cy="646331"/>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Mission </a:t>
            </a:r>
          </a:p>
          <a:p>
            <a:pPr algn="ctr"/>
            <a:r>
              <a:rPr lang="en-US" sz="1200" b="1" dirty="0">
                <a:solidFill>
                  <a:srgbClr val="0033CC"/>
                </a:solidFill>
                <a:latin typeface="Arial" charset="0"/>
              </a:rPr>
              <a:t>Housekeeping </a:t>
            </a:r>
          </a:p>
          <a:p>
            <a:pPr algn="ctr"/>
            <a:r>
              <a:rPr lang="en-US" sz="1200" b="1" dirty="0">
                <a:solidFill>
                  <a:srgbClr val="0033CC"/>
                </a:solidFill>
                <a:latin typeface="Arial" charset="0"/>
              </a:rPr>
              <a:t>Archive I/F</a:t>
            </a:r>
          </a:p>
        </p:txBody>
      </p:sp>
      <p:sp>
        <p:nvSpPr>
          <p:cNvPr id="66" name="TextBox 65"/>
          <p:cNvSpPr txBox="1"/>
          <p:nvPr/>
        </p:nvSpPr>
        <p:spPr bwMode="auto">
          <a:xfrm>
            <a:off x="5732866" y="5518966"/>
            <a:ext cx="1370889" cy="461665"/>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Astronomy Data</a:t>
            </a:r>
            <a:endParaRPr lang="en-US" sz="1200" b="1" dirty="0">
              <a:solidFill>
                <a:srgbClr val="FF0000"/>
              </a:solidFill>
              <a:latin typeface="Arial" charset="0"/>
            </a:endParaRPr>
          </a:p>
          <a:p>
            <a:pPr algn="ctr"/>
            <a:r>
              <a:rPr lang="en-US" sz="1200" b="1" dirty="0">
                <a:solidFill>
                  <a:srgbClr val="0033CC"/>
                </a:solidFill>
                <a:latin typeface="Arial" charset="0"/>
              </a:rPr>
              <a:t>Archive I/F</a:t>
            </a:r>
          </a:p>
        </p:txBody>
      </p:sp>
      <p:grpSp>
        <p:nvGrpSpPr>
          <p:cNvPr id="39" name="Group 38"/>
          <p:cNvGrpSpPr/>
          <p:nvPr/>
        </p:nvGrpSpPr>
        <p:grpSpPr>
          <a:xfrm>
            <a:off x="1146291" y="2873765"/>
            <a:ext cx="6028536" cy="2174484"/>
            <a:chOff x="1553701" y="2873765"/>
            <a:chExt cx="6028536" cy="2174484"/>
          </a:xfrm>
        </p:grpSpPr>
        <p:sp>
          <p:nvSpPr>
            <p:cNvPr id="48" name="Freeform 47"/>
            <p:cNvSpPr/>
            <p:nvPr/>
          </p:nvSpPr>
          <p:spPr bwMode="auto">
            <a:xfrm>
              <a:off x="1557338" y="4633912"/>
              <a:ext cx="6024562" cy="414337"/>
            </a:xfrm>
            <a:custGeom>
              <a:avLst/>
              <a:gdLst>
                <a:gd name="connsiteX0" fmla="*/ 4762 w 6024562"/>
                <a:gd name="connsiteY0" fmla="*/ 9525 h 423862"/>
                <a:gd name="connsiteX1" fmla="*/ 0 w 6024562"/>
                <a:gd name="connsiteY1" fmla="*/ 404812 h 423862"/>
                <a:gd name="connsiteX2" fmla="*/ 238125 w 6024562"/>
                <a:gd name="connsiteY2" fmla="*/ 414337 h 423862"/>
                <a:gd name="connsiteX3" fmla="*/ 238125 w 6024562"/>
                <a:gd name="connsiteY3" fmla="*/ 214312 h 423862"/>
                <a:gd name="connsiteX4" fmla="*/ 371475 w 6024562"/>
                <a:gd name="connsiteY4" fmla="*/ 138112 h 423862"/>
                <a:gd name="connsiteX5" fmla="*/ 504825 w 6024562"/>
                <a:gd name="connsiteY5" fmla="*/ 219075 h 423862"/>
                <a:gd name="connsiteX6" fmla="*/ 500062 w 6024562"/>
                <a:gd name="connsiteY6" fmla="*/ 409575 h 423862"/>
                <a:gd name="connsiteX7" fmla="*/ 609600 w 6024562"/>
                <a:gd name="connsiteY7" fmla="*/ 414337 h 423862"/>
                <a:gd name="connsiteX8" fmla="*/ 614362 w 6024562"/>
                <a:gd name="connsiteY8" fmla="*/ 214312 h 423862"/>
                <a:gd name="connsiteX9" fmla="*/ 747712 w 6024562"/>
                <a:gd name="connsiteY9" fmla="*/ 157162 h 423862"/>
                <a:gd name="connsiteX10" fmla="*/ 890587 w 6024562"/>
                <a:gd name="connsiteY10" fmla="*/ 214312 h 423862"/>
                <a:gd name="connsiteX11" fmla="*/ 885825 w 6024562"/>
                <a:gd name="connsiteY11" fmla="*/ 404812 h 423862"/>
                <a:gd name="connsiteX12" fmla="*/ 1014412 w 6024562"/>
                <a:gd name="connsiteY12" fmla="*/ 409575 h 423862"/>
                <a:gd name="connsiteX13" fmla="*/ 1019175 w 6024562"/>
                <a:gd name="connsiteY13" fmla="*/ 209550 h 423862"/>
                <a:gd name="connsiteX14" fmla="*/ 1143000 w 6024562"/>
                <a:gd name="connsiteY14" fmla="*/ 147637 h 423862"/>
                <a:gd name="connsiteX15" fmla="*/ 1271587 w 6024562"/>
                <a:gd name="connsiteY15" fmla="*/ 204787 h 423862"/>
                <a:gd name="connsiteX16" fmla="*/ 1266825 w 6024562"/>
                <a:gd name="connsiteY16" fmla="*/ 409575 h 423862"/>
                <a:gd name="connsiteX17" fmla="*/ 1881187 w 6024562"/>
                <a:gd name="connsiteY17" fmla="*/ 409575 h 423862"/>
                <a:gd name="connsiteX18" fmla="*/ 2005012 w 6024562"/>
                <a:gd name="connsiteY18" fmla="*/ 128587 h 423862"/>
                <a:gd name="connsiteX19" fmla="*/ 2128837 w 6024562"/>
                <a:gd name="connsiteY19" fmla="*/ 400050 h 423862"/>
                <a:gd name="connsiteX20" fmla="*/ 2262187 w 6024562"/>
                <a:gd name="connsiteY20" fmla="*/ 147637 h 423862"/>
                <a:gd name="connsiteX21" fmla="*/ 2371725 w 6024562"/>
                <a:gd name="connsiteY21" fmla="*/ 414337 h 423862"/>
                <a:gd name="connsiteX22" fmla="*/ 2514600 w 6024562"/>
                <a:gd name="connsiteY22" fmla="*/ 152400 h 423862"/>
                <a:gd name="connsiteX23" fmla="*/ 2619375 w 6024562"/>
                <a:gd name="connsiteY23" fmla="*/ 423862 h 423862"/>
                <a:gd name="connsiteX24" fmla="*/ 3305175 w 6024562"/>
                <a:gd name="connsiteY24" fmla="*/ 404812 h 423862"/>
                <a:gd name="connsiteX25" fmla="*/ 3362325 w 6024562"/>
                <a:gd name="connsiteY25" fmla="*/ 157162 h 423862"/>
                <a:gd name="connsiteX26" fmla="*/ 3509962 w 6024562"/>
                <a:gd name="connsiteY26" fmla="*/ 157162 h 423862"/>
                <a:gd name="connsiteX27" fmla="*/ 3571875 w 6024562"/>
                <a:gd name="connsiteY27" fmla="*/ 395287 h 423862"/>
                <a:gd name="connsiteX28" fmla="*/ 3633787 w 6024562"/>
                <a:gd name="connsiteY28" fmla="*/ 152400 h 423862"/>
                <a:gd name="connsiteX29" fmla="*/ 3771900 w 6024562"/>
                <a:gd name="connsiteY29" fmla="*/ 147637 h 423862"/>
                <a:gd name="connsiteX30" fmla="*/ 3838575 w 6024562"/>
                <a:gd name="connsiteY30" fmla="*/ 414337 h 423862"/>
                <a:gd name="connsiteX31" fmla="*/ 3910012 w 6024562"/>
                <a:gd name="connsiteY31" fmla="*/ 147637 h 423862"/>
                <a:gd name="connsiteX32" fmla="*/ 4052887 w 6024562"/>
                <a:gd name="connsiteY32" fmla="*/ 157162 h 423862"/>
                <a:gd name="connsiteX33" fmla="*/ 4114800 w 6024562"/>
                <a:gd name="connsiteY33" fmla="*/ 414337 h 423862"/>
                <a:gd name="connsiteX34" fmla="*/ 4757737 w 6024562"/>
                <a:gd name="connsiteY34" fmla="*/ 414337 h 423862"/>
                <a:gd name="connsiteX35" fmla="*/ 4752975 w 6024562"/>
                <a:gd name="connsiteY35" fmla="*/ 190500 h 423862"/>
                <a:gd name="connsiteX36" fmla="*/ 4805362 w 6024562"/>
                <a:gd name="connsiteY36" fmla="*/ 142875 h 423862"/>
                <a:gd name="connsiteX37" fmla="*/ 4976812 w 6024562"/>
                <a:gd name="connsiteY37" fmla="*/ 147637 h 423862"/>
                <a:gd name="connsiteX38" fmla="*/ 4976812 w 6024562"/>
                <a:gd name="connsiteY38" fmla="*/ 409575 h 423862"/>
                <a:gd name="connsiteX39" fmla="*/ 5110162 w 6024562"/>
                <a:gd name="connsiteY39" fmla="*/ 409575 h 423862"/>
                <a:gd name="connsiteX40" fmla="*/ 5110162 w 6024562"/>
                <a:gd name="connsiteY40" fmla="*/ 204787 h 423862"/>
                <a:gd name="connsiteX41" fmla="*/ 5157787 w 6024562"/>
                <a:gd name="connsiteY41" fmla="*/ 138112 h 423862"/>
                <a:gd name="connsiteX42" fmla="*/ 5334000 w 6024562"/>
                <a:gd name="connsiteY42" fmla="*/ 147637 h 423862"/>
                <a:gd name="connsiteX43" fmla="*/ 5338762 w 6024562"/>
                <a:gd name="connsiteY43" fmla="*/ 414337 h 423862"/>
                <a:gd name="connsiteX44" fmla="*/ 5472112 w 6024562"/>
                <a:gd name="connsiteY44" fmla="*/ 409575 h 423862"/>
                <a:gd name="connsiteX45" fmla="*/ 5472112 w 6024562"/>
                <a:gd name="connsiteY45" fmla="*/ 195262 h 423862"/>
                <a:gd name="connsiteX46" fmla="*/ 5524500 w 6024562"/>
                <a:gd name="connsiteY46" fmla="*/ 152400 h 423862"/>
                <a:gd name="connsiteX47" fmla="*/ 5705475 w 6024562"/>
                <a:gd name="connsiteY47" fmla="*/ 147637 h 423862"/>
                <a:gd name="connsiteX48" fmla="*/ 5710237 w 6024562"/>
                <a:gd name="connsiteY48" fmla="*/ 409575 h 423862"/>
                <a:gd name="connsiteX49" fmla="*/ 6024562 w 6024562"/>
                <a:gd name="connsiteY49" fmla="*/ 409575 h 423862"/>
                <a:gd name="connsiteX50" fmla="*/ 6019800 w 6024562"/>
                <a:gd name="connsiteY50" fmla="*/ 0 h 423862"/>
                <a:gd name="connsiteX51" fmla="*/ 4762 w 6024562"/>
                <a:gd name="connsiteY51" fmla="*/ 9525 h 423862"/>
                <a:gd name="connsiteX0" fmla="*/ 4762 w 6024562"/>
                <a:gd name="connsiteY0" fmla="*/ 9525 h 419100"/>
                <a:gd name="connsiteX1" fmla="*/ 0 w 6024562"/>
                <a:gd name="connsiteY1" fmla="*/ 404812 h 419100"/>
                <a:gd name="connsiteX2" fmla="*/ 238125 w 6024562"/>
                <a:gd name="connsiteY2" fmla="*/ 414337 h 419100"/>
                <a:gd name="connsiteX3" fmla="*/ 238125 w 6024562"/>
                <a:gd name="connsiteY3" fmla="*/ 214312 h 419100"/>
                <a:gd name="connsiteX4" fmla="*/ 371475 w 6024562"/>
                <a:gd name="connsiteY4" fmla="*/ 138112 h 419100"/>
                <a:gd name="connsiteX5" fmla="*/ 504825 w 6024562"/>
                <a:gd name="connsiteY5" fmla="*/ 219075 h 419100"/>
                <a:gd name="connsiteX6" fmla="*/ 500062 w 6024562"/>
                <a:gd name="connsiteY6" fmla="*/ 409575 h 419100"/>
                <a:gd name="connsiteX7" fmla="*/ 609600 w 6024562"/>
                <a:gd name="connsiteY7" fmla="*/ 414337 h 419100"/>
                <a:gd name="connsiteX8" fmla="*/ 614362 w 6024562"/>
                <a:gd name="connsiteY8" fmla="*/ 214312 h 419100"/>
                <a:gd name="connsiteX9" fmla="*/ 747712 w 6024562"/>
                <a:gd name="connsiteY9" fmla="*/ 157162 h 419100"/>
                <a:gd name="connsiteX10" fmla="*/ 890587 w 6024562"/>
                <a:gd name="connsiteY10" fmla="*/ 214312 h 419100"/>
                <a:gd name="connsiteX11" fmla="*/ 885825 w 6024562"/>
                <a:gd name="connsiteY11" fmla="*/ 404812 h 419100"/>
                <a:gd name="connsiteX12" fmla="*/ 1014412 w 6024562"/>
                <a:gd name="connsiteY12" fmla="*/ 409575 h 419100"/>
                <a:gd name="connsiteX13" fmla="*/ 1019175 w 6024562"/>
                <a:gd name="connsiteY13" fmla="*/ 209550 h 419100"/>
                <a:gd name="connsiteX14" fmla="*/ 1143000 w 6024562"/>
                <a:gd name="connsiteY14" fmla="*/ 147637 h 419100"/>
                <a:gd name="connsiteX15" fmla="*/ 1271587 w 6024562"/>
                <a:gd name="connsiteY15" fmla="*/ 204787 h 419100"/>
                <a:gd name="connsiteX16" fmla="*/ 1266825 w 6024562"/>
                <a:gd name="connsiteY16" fmla="*/ 409575 h 419100"/>
                <a:gd name="connsiteX17" fmla="*/ 1881187 w 6024562"/>
                <a:gd name="connsiteY17" fmla="*/ 409575 h 419100"/>
                <a:gd name="connsiteX18" fmla="*/ 2005012 w 6024562"/>
                <a:gd name="connsiteY18" fmla="*/ 128587 h 419100"/>
                <a:gd name="connsiteX19" fmla="*/ 2128837 w 6024562"/>
                <a:gd name="connsiteY19" fmla="*/ 400050 h 419100"/>
                <a:gd name="connsiteX20" fmla="*/ 2262187 w 6024562"/>
                <a:gd name="connsiteY20" fmla="*/ 147637 h 419100"/>
                <a:gd name="connsiteX21" fmla="*/ 2371725 w 6024562"/>
                <a:gd name="connsiteY21" fmla="*/ 414337 h 419100"/>
                <a:gd name="connsiteX22" fmla="*/ 2514600 w 6024562"/>
                <a:gd name="connsiteY22" fmla="*/ 152400 h 419100"/>
                <a:gd name="connsiteX23" fmla="*/ 2624138 w 6024562"/>
                <a:gd name="connsiteY23" fmla="*/ 419100 h 419100"/>
                <a:gd name="connsiteX24" fmla="*/ 3305175 w 6024562"/>
                <a:gd name="connsiteY24" fmla="*/ 404812 h 419100"/>
                <a:gd name="connsiteX25" fmla="*/ 3362325 w 6024562"/>
                <a:gd name="connsiteY25" fmla="*/ 157162 h 419100"/>
                <a:gd name="connsiteX26" fmla="*/ 3509962 w 6024562"/>
                <a:gd name="connsiteY26" fmla="*/ 157162 h 419100"/>
                <a:gd name="connsiteX27" fmla="*/ 3571875 w 6024562"/>
                <a:gd name="connsiteY27" fmla="*/ 395287 h 419100"/>
                <a:gd name="connsiteX28" fmla="*/ 3633787 w 6024562"/>
                <a:gd name="connsiteY28" fmla="*/ 152400 h 419100"/>
                <a:gd name="connsiteX29" fmla="*/ 3771900 w 6024562"/>
                <a:gd name="connsiteY29" fmla="*/ 147637 h 419100"/>
                <a:gd name="connsiteX30" fmla="*/ 3838575 w 6024562"/>
                <a:gd name="connsiteY30" fmla="*/ 414337 h 419100"/>
                <a:gd name="connsiteX31" fmla="*/ 3910012 w 6024562"/>
                <a:gd name="connsiteY31" fmla="*/ 147637 h 419100"/>
                <a:gd name="connsiteX32" fmla="*/ 4052887 w 6024562"/>
                <a:gd name="connsiteY32" fmla="*/ 157162 h 419100"/>
                <a:gd name="connsiteX33" fmla="*/ 4114800 w 6024562"/>
                <a:gd name="connsiteY33" fmla="*/ 414337 h 419100"/>
                <a:gd name="connsiteX34" fmla="*/ 4757737 w 6024562"/>
                <a:gd name="connsiteY34" fmla="*/ 414337 h 419100"/>
                <a:gd name="connsiteX35" fmla="*/ 4752975 w 6024562"/>
                <a:gd name="connsiteY35" fmla="*/ 190500 h 419100"/>
                <a:gd name="connsiteX36" fmla="*/ 4805362 w 6024562"/>
                <a:gd name="connsiteY36" fmla="*/ 142875 h 419100"/>
                <a:gd name="connsiteX37" fmla="*/ 4976812 w 6024562"/>
                <a:gd name="connsiteY37" fmla="*/ 147637 h 419100"/>
                <a:gd name="connsiteX38" fmla="*/ 4976812 w 6024562"/>
                <a:gd name="connsiteY38" fmla="*/ 409575 h 419100"/>
                <a:gd name="connsiteX39" fmla="*/ 5110162 w 6024562"/>
                <a:gd name="connsiteY39" fmla="*/ 409575 h 419100"/>
                <a:gd name="connsiteX40" fmla="*/ 5110162 w 6024562"/>
                <a:gd name="connsiteY40" fmla="*/ 204787 h 419100"/>
                <a:gd name="connsiteX41" fmla="*/ 5157787 w 6024562"/>
                <a:gd name="connsiteY41" fmla="*/ 138112 h 419100"/>
                <a:gd name="connsiteX42" fmla="*/ 5334000 w 6024562"/>
                <a:gd name="connsiteY42" fmla="*/ 147637 h 419100"/>
                <a:gd name="connsiteX43" fmla="*/ 5338762 w 6024562"/>
                <a:gd name="connsiteY43" fmla="*/ 414337 h 419100"/>
                <a:gd name="connsiteX44" fmla="*/ 5472112 w 6024562"/>
                <a:gd name="connsiteY44" fmla="*/ 409575 h 419100"/>
                <a:gd name="connsiteX45" fmla="*/ 5472112 w 6024562"/>
                <a:gd name="connsiteY45" fmla="*/ 195262 h 419100"/>
                <a:gd name="connsiteX46" fmla="*/ 5524500 w 6024562"/>
                <a:gd name="connsiteY46" fmla="*/ 152400 h 419100"/>
                <a:gd name="connsiteX47" fmla="*/ 5705475 w 6024562"/>
                <a:gd name="connsiteY47" fmla="*/ 147637 h 419100"/>
                <a:gd name="connsiteX48" fmla="*/ 5710237 w 6024562"/>
                <a:gd name="connsiteY48" fmla="*/ 409575 h 419100"/>
                <a:gd name="connsiteX49" fmla="*/ 6024562 w 6024562"/>
                <a:gd name="connsiteY49" fmla="*/ 409575 h 419100"/>
                <a:gd name="connsiteX50" fmla="*/ 6019800 w 6024562"/>
                <a:gd name="connsiteY50" fmla="*/ 0 h 419100"/>
                <a:gd name="connsiteX51" fmla="*/ 4762 w 6024562"/>
                <a:gd name="connsiteY51" fmla="*/ 9525 h 419100"/>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762 w 6024562"/>
                <a:gd name="connsiteY51" fmla="*/ 9525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24562" h="414337">
                  <a:moveTo>
                    <a:pt x="4762" y="9525"/>
                  </a:moveTo>
                  <a:cubicBezTo>
                    <a:pt x="3175" y="141287"/>
                    <a:pt x="1587" y="273050"/>
                    <a:pt x="0" y="404812"/>
                  </a:cubicBezTo>
                  <a:lnTo>
                    <a:pt x="238125" y="414337"/>
                  </a:lnTo>
                  <a:lnTo>
                    <a:pt x="238125" y="214312"/>
                  </a:lnTo>
                  <a:lnTo>
                    <a:pt x="371475" y="138112"/>
                  </a:lnTo>
                  <a:lnTo>
                    <a:pt x="504825" y="219075"/>
                  </a:lnTo>
                  <a:lnTo>
                    <a:pt x="500062" y="409575"/>
                  </a:lnTo>
                  <a:lnTo>
                    <a:pt x="609600" y="414337"/>
                  </a:lnTo>
                  <a:lnTo>
                    <a:pt x="614362" y="214312"/>
                  </a:lnTo>
                  <a:lnTo>
                    <a:pt x="747712" y="157162"/>
                  </a:lnTo>
                  <a:lnTo>
                    <a:pt x="890587" y="214312"/>
                  </a:lnTo>
                  <a:lnTo>
                    <a:pt x="885825" y="404812"/>
                  </a:lnTo>
                  <a:lnTo>
                    <a:pt x="1014412" y="409575"/>
                  </a:lnTo>
                  <a:lnTo>
                    <a:pt x="1019175" y="209550"/>
                  </a:lnTo>
                  <a:lnTo>
                    <a:pt x="1143000" y="147637"/>
                  </a:lnTo>
                  <a:lnTo>
                    <a:pt x="1271587" y="204787"/>
                  </a:lnTo>
                  <a:lnTo>
                    <a:pt x="1266825" y="409575"/>
                  </a:lnTo>
                  <a:lnTo>
                    <a:pt x="1881187" y="409575"/>
                  </a:lnTo>
                  <a:lnTo>
                    <a:pt x="2005012" y="128587"/>
                  </a:lnTo>
                  <a:lnTo>
                    <a:pt x="2128837" y="400050"/>
                  </a:lnTo>
                  <a:lnTo>
                    <a:pt x="2262187" y="147637"/>
                  </a:lnTo>
                  <a:lnTo>
                    <a:pt x="2371725" y="414337"/>
                  </a:lnTo>
                  <a:lnTo>
                    <a:pt x="2514600" y="152400"/>
                  </a:lnTo>
                  <a:lnTo>
                    <a:pt x="2624138" y="409575"/>
                  </a:lnTo>
                  <a:lnTo>
                    <a:pt x="3305175" y="404812"/>
                  </a:lnTo>
                  <a:lnTo>
                    <a:pt x="3362325" y="157162"/>
                  </a:lnTo>
                  <a:lnTo>
                    <a:pt x="3509962" y="157162"/>
                  </a:lnTo>
                  <a:lnTo>
                    <a:pt x="3571875" y="395287"/>
                  </a:lnTo>
                  <a:lnTo>
                    <a:pt x="3633787" y="152400"/>
                  </a:lnTo>
                  <a:lnTo>
                    <a:pt x="3771900" y="147637"/>
                  </a:lnTo>
                  <a:lnTo>
                    <a:pt x="3838575" y="414337"/>
                  </a:lnTo>
                  <a:lnTo>
                    <a:pt x="3910012" y="147637"/>
                  </a:lnTo>
                  <a:lnTo>
                    <a:pt x="4052887" y="157162"/>
                  </a:lnTo>
                  <a:lnTo>
                    <a:pt x="4114800" y="414337"/>
                  </a:lnTo>
                  <a:lnTo>
                    <a:pt x="4757737" y="414337"/>
                  </a:lnTo>
                  <a:lnTo>
                    <a:pt x="4752975" y="190500"/>
                  </a:lnTo>
                  <a:lnTo>
                    <a:pt x="4805362" y="142875"/>
                  </a:lnTo>
                  <a:lnTo>
                    <a:pt x="4976812" y="147637"/>
                  </a:lnTo>
                  <a:lnTo>
                    <a:pt x="4976812" y="409575"/>
                  </a:lnTo>
                  <a:lnTo>
                    <a:pt x="5110162" y="409575"/>
                  </a:lnTo>
                  <a:lnTo>
                    <a:pt x="5110162" y="204787"/>
                  </a:lnTo>
                  <a:lnTo>
                    <a:pt x="5157787" y="138112"/>
                  </a:lnTo>
                  <a:lnTo>
                    <a:pt x="5334000" y="147637"/>
                  </a:lnTo>
                  <a:cubicBezTo>
                    <a:pt x="5335587" y="236537"/>
                    <a:pt x="5337175" y="325437"/>
                    <a:pt x="5338762" y="414337"/>
                  </a:cubicBezTo>
                  <a:lnTo>
                    <a:pt x="5472112" y="409575"/>
                  </a:lnTo>
                  <a:lnTo>
                    <a:pt x="5472112" y="195262"/>
                  </a:lnTo>
                  <a:lnTo>
                    <a:pt x="5524500" y="152400"/>
                  </a:lnTo>
                  <a:lnTo>
                    <a:pt x="5705475" y="147637"/>
                  </a:lnTo>
                  <a:cubicBezTo>
                    <a:pt x="5707062" y="234950"/>
                    <a:pt x="5708650" y="322262"/>
                    <a:pt x="5710237" y="409575"/>
                  </a:cubicBezTo>
                  <a:lnTo>
                    <a:pt x="6024562" y="409575"/>
                  </a:lnTo>
                  <a:cubicBezTo>
                    <a:pt x="6022975" y="273050"/>
                    <a:pt x="6021387" y="136525"/>
                    <a:pt x="6019800" y="0"/>
                  </a:cubicBezTo>
                  <a:lnTo>
                    <a:pt x="4762" y="9525"/>
                  </a:lnTo>
                  <a:close/>
                </a:path>
              </a:pathLst>
            </a:custGeom>
            <a:solidFill>
              <a:srgbClr val="92D050"/>
            </a:solidFill>
            <a:ln w="38100">
              <a:noFill/>
              <a:round/>
              <a:headEnd/>
              <a:tailEnd/>
            </a:ln>
          </p:spPr>
          <p:txBody>
            <a:bodyPr wrap="none" rtlCol="0" anchor="ctr"/>
            <a:lstStyle/>
            <a:p>
              <a:pPr algn="ctr"/>
              <a:endParaRPr lang="en-US"/>
            </a:p>
          </p:txBody>
        </p:sp>
        <p:sp>
          <p:nvSpPr>
            <p:cNvPr id="6" name="Rectangle 5"/>
            <p:cNvSpPr/>
            <p:nvPr/>
          </p:nvSpPr>
          <p:spPr bwMode="auto">
            <a:xfrm>
              <a:off x="1561763" y="2873765"/>
              <a:ext cx="6020474" cy="1771063"/>
            </a:xfrm>
            <a:prstGeom prst="rect">
              <a:avLst/>
            </a:prstGeom>
            <a:solidFill>
              <a:srgbClr val="92D050"/>
            </a:solidFill>
            <a:ln w="38100">
              <a:noFill/>
              <a:round/>
              <a:headEnd/>
              <a:tailEnd/>
            </a:ln>
          </p:spPr>
          <p:txBody>
            <a:bodyPr wrap="none" rtlCol="0" anchor="ctr"/>
            <a:lstStyle/>
            <a:p>
              <a:pPr algn="ctr"/>
              <a:endParaRPr lang="en-US"/>
            </a:p>
          </p:txBody>
        </p:sp>
        <p:cxnSp>
          <p:nvCxnSpPr>
            <p:cNvPr id="8" name="Straight Connector 7"/>
            <p:cNvCxnSpPr/>
            <p:nvPr/>
          </p:nvCxnSpPr>
          <p:spPr bwMode="auto">
            <a:xfrm>
              <a:off x="1561763" y="3689968"/>
              <a:ext cx="6020474" cy="0"/>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23" name="Straight Connector 22"/>
            <p:cNvCxnSpPr/>
            <p:nvPr/>
          </p:nvCxnSpPr>
          <p:spPr bwMode="auto">
            <a:xfrm>
              <a:off x="4567952" y="3689969"/>
              <a:ext cx="0" cy="1346922"/>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25" name="Straight Connector 24"/>
            <p:cNvCxnSpPr/>
            <p:nvPr/>
          </p:nvCxnSpPr>
          <p:spPr bwMode="auto">
            <a:xfrm>
              <a:off x="6096000" y="3689969"/>
              <a:ext cx="0" cy="1346922"/>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30" name="Straight Connector 29"/>
            <p:cNvCxnSpPr/>
            <p:nvPr/>
          </p:nvCxnSpPr>
          <p:spPr bwMode="auto">
            <a:xfrm>
              <a:off x="3048000" y="3689969"/>
              <a:ext cx="0" cy="1346922"/>
            </a:xfrm>
            <a:prstGeom prst="line">
              <a:avLst/>
            </a:prstGeom>
            <a:solidFill>
              <a:schemeClr val="accent1"/>
            </a:solidFill>
            <a:ln w="12700" cap="flat" cmpd="sng" algn="ctr">
              <a:solidFill>
                <a:schemeClr val="tx1"/>
              </a:solidFill>
              <a:prstDash val="sysDash"/>
              <a:round/>
              <a:headEnd type="none" w="sm" len="sm"/>
              <a:tailEnd type="none" w="sm" len="sm"/>
            </a:ln>
            <a:effectLst/>
          </p:spPr>
        </p:cxnSp>
        <p:sp>
          <p:nvSpPr>
            <p:cNvPr id="59" name="TextBox 58"/>
            <p:cNvSpPr txBox="1"/>
            <p:nvPr/>
          </p:nvSpPr>
          <p:spPr bwMode="auto">
            <a:xfrm>
              <a:off x="1553701" y="3902496"/>
              <a:ext cx="1499129" cy="646331"/>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Planetary</a:t>
              </a:r>
              <a:r>
                <a:rPr lang="en-US" sz="1200" b="1" dirty="0" smtClean="0">
                  <a:solidFill>
                    <a:srgbClr val="0033CC"/>
                  </a:solidFill>
                  <a:latin typeface="Arial" charset="0"/>
                </a:rPr>
                <a:t> Science</a:t>
              </a:r>
              <a:endParaRPr lang="en-US" sz="1200" b="1" dirty="0">
                <a:solidFill>
                  <a:srgbClr val="0033CC"/>
                </a:solidFill>
                <a:latin typeface="Arial" charset="0"/>
              </a:endParaRPr>
            </a:p>
            <a:p>
              <a:pPr algn="ctr"/>
              <a:r>
                <a:rPr lang="en-US" sz="1200" b="1" dirty="0">
                  <a:solidFill>
                    <a:srgbClr val="0033CC"/>
                  </a:solidFill>
                  <a:latin typeface="Arial" charset="0"/>
                </a:rPr>
                <a:t>Data</a:t>
              </a:r>
            </a:p>
            <a:p>
              <a:pPr algn="ctr"/>
              <a:r>
                <a:rPr lang="en-US" sz="1200" b="1" dirty="0">
                  <a:solidFill>
                    <a:srgbClr val="0033CC"/>
                  </a:solidFill>
                  <a:latin typeface="Arial" charset="0"/>
                </a:rPr>
                <a:t>Binding</a:t>
              </a:r>
            </a:p>
          </p:txBody>
        </p:sp>
        <p:sp>
          <p:nvSpPr>
            <p:cNvPr id="60" name="TextBox 59"/>
            <p:cNvSpPr txBox="1"/>
            <p:nvPr/>
          </p:nvSpPr>
          <p:spPr bwMode="auto">
            <a:xfrm>
              <a:off x="3045531" y="3902496"/>
              <a:ext cx="1576072" cy="461665"/>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FF0000"/>
                  </a:solidFill>
                  <a:latin typeface="Arial" charset="0"/>
                </a:rPr>
                <a:t>Earth Science </a:t>
              </a:r>
              <a:r>
                <a:rPr lang="en-US" sz="1200" b="1" dirty="0" smtClean="0">
                  <a:solidFill>
                    <a:srgbClr val="0033CC"/>
                  </a:solidFill>
                  <a:latin typeface="Arial" charset="0"/>
                </a:rPr>
                <a:t>Data</a:t>
              </a:r>
              <a:endParaRPr lang="en-US" sz="1200" b="1" dirty="0">
                <a:solidFill>
                  <a:srgbClr val="0033CC"/>
                </a:solidFill>
                <a:latin typeface="Arial" charset="0"/>
              </a:endParaRPr>
            </a:p>
            <a:p>
              <a:pPr algn="ctr"/>
              <a:r>
                <a:rPr lang="en-US" sz="1200" b="1" dirty="0">
                  <a:solidFill>
                    <a:srgbClr val="0033CC"/>
                  </a:solidFill>
                  <a:latin typeface="Arial" charset="0"/>
                </a:rPr>
                <a:t>Binding</a:t>
              </a:r>
            </a:p>
          </p:txBody>
        </p:sp>
        <p:sp>
          <p:nvSpPr>
            <p:cNvPr id="61" name="TextBox 60"/>
            <p:cNvSpPr txBox="1"/>
            <p:nvPr/>
          </p:nvSpPr>
          <p:spPr bwMode="auto">
            <a:xfrm>
              <a:off x="4728323" y="3902496"/>
              <a:ext cx="1279517" cy="646331"/>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Mission </a:t>
              </a:r>
            </a:p>
            <a:p>
              <a:pPr algn="ctr"/>
              <a:r>
                <a:rPr lang="en-US" sz="1200" b="1" dirty="0">
                  <a:solidFill>
                    <a:srgbClr val="0033CC"/>
                  </a:solidFill>
                  <a:latin typeface="Arial" charset="0"/>
                </a:rPr>
                <a:t>Housekeeping </a:t>
              </a:r>
            </a:p>
            <a:p>
              <a:pPr algn="ctr"/>
              <a:r>
                <a:rPr lang="en-US" sz="1200" b="1" dirty="0">
                  <a:solidFill>
                    <a:srgbClr val="0033CC"/>
                  </a:solidFill>
                  <a:latin typeface="Arial" charset="0"/>
                </a:rPr>
                <a:t>Binding</a:t>
              </a:r>
            </a:p>
          </p:txBody>
        </p:sp>
        <p:sp>
          <p:nvSpPr>
            <p:cNvPr id="62" name="TextBox 61"/>
            <p:cNvSpPr txBox="1"/>
            <p:nvPr/>
          </p:nvSpPr>
          <p:spPr bwMode="auto">
            <a:xfrm>
              <a:off x="6321363" y="3902496"/>
              <a:ext cx="995785" cy="646331"/>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Astronomy</a:t>
              </a:r>
            </a:p>
            <a:p>
              <a:pPr algn="ctr"/>
              <a:r>
                <a:rPr lang="en-US" sz="1200" b="1" dirty="0" smtClean="0">
                  <a:solidFill>
                    <a:srgbClr val="FF0000"/>
                  </a:solidFill>
                  <a:latin typeface="Arial" charset="0"/>
                </a:rPr>
                <a:t>Data</a:t>
              </a:r>
            </a:p>
            <a:p>
              <a:pPr algn="ctr"/>
              <a:r>
                <a:rPr lang="en-US" sz="1200" b="1" dirty="0" smtClean="0">
                  <a:solidFill>
                    <a:srgbClr val="0033CC"/>
                  </a:solidFill>
                  <a:latin typeface="Arial" charset="0"/>
                </a:rPr>
                <a:t>Binding</a:t>
              </a:r>
              <a:endParaRPr lang="en-US" sz="1200" b="1" dirty="0">
                <a:solidFill>
                  <a:srgbClr val="0033CC"/>
                </a:solidFill>
                <a:latin typeface="Arial" charset="0"/>
              </a:endParaRPr>
            </a:p>
          </p:txBody>
        </p:sp>
        <p:sp>
          <p:nvSpPr>
            <p:cNvPr id="95" name="TextBox 94"/>
            <p:cNvSpPr txBox="1"/>
            <p:nvPr/>
          </p:nvSpPr>
          <p:spPr bwMode="auto">
            <a:xfrm>
              <a:off x="3575110" y="3194322"/>
              <a:ext cx="2091341" cy="276998"/>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Archive Abstraction Layer</a:t>
              </a:r>
            </a:p>
          </p:txBody>
        </p:sp>
        <p:cxnSp>
          <p:nvCxnSpPr>
            <p:cNvPr id="106" name="Straight Connector 105"/>
            <p:cNvCxnSpPr/>
            <p:nvPr/>
          </p:nvCxnSpPr>
          <p:spPr bwMode="auto">
            <a:xfrm>
              <a:off x="1561763" y="2880007"/>
              <a:ext cx="6020474"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sp>
        <p:nvSpPr>
          <p:cNvPr id="14" name="Rectangle 13"/>
          <p:cNvSpPr/>
          <p:nvPr/>
        </p:nvSpPr>
        <p:spPr bwMode="auto">
          <a:xfrm>
            <a:off x="1270566" y="6064844"/>
            <a:ext cx="1268861" cy="524868"/>
          </a:xfrm>
          <a:prstGeom prst="rect">
            <a:avLst/>
          </a:prstGeom>
          <a:solidFill>
            <a:schemeClr val="accent1">
              <a:lumMod val="40000"/>
              <a:lumOff val="60000"/>
            </a:schemeClr>
          </a:solidFill>
          <a:ln w="38100">
            <a:solidFill>
              <a:srgbClr val="FF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FF0000"/>
                </a:solidFill>
                <a:latin typeface="+mn-lt"/>
              </a:rPr>
              <a:t>PSD Archive</a:t>
            </a:r>
            <a:endParaRPr lang="en-US" sz="1200" dirty="0">
              <a:solidFill>
                <a:srgbClr val="FF0000"/>
              </a:solidFill>
              <a:latin typeface="+mn-lt"/>
            </a:endParaRPr>
          </a:p>
        </p:txBody>
      </p:sp>
      <p:sp>
        <p:nvSpPr>
          <p:cNvPr id="3" name="Rounded Rectangular Callout 2"/>
          <p:cNvSpPr/>
          <p:nvPr/>
        </p:nvSpPr>
        <p:spPr bwMode="auto">
          <a:xfrm>
            <a:off x="73706" y="1593683"/>
            <a:ext cx="1055005" cy="1060252"/>
          </a:xfrm>
          <a:prstGeom prst="wedgeRoundRectCallout">
            <a:avLst>
              <a:gd name="adj1" fmla="val 113896"/>
              <a:gd name="adj2" fmla="val -3250"/>
              <a:gd name="adj3" fmla="val 16667"/>
            </a:avLst>
          </a:prstGeom>
          <a:solidFill>
            <a:schemeClr val="accent1">
              <a:lumMod val="75000"/>
            </a:schemeClr>
          </a:solidFill>
          <a:ln w="38100">
            <a:noFill/>
            <a:round/>
            <a:headEnd/>
            <a:tailEnd/>
          </a:ln>
        </p:spPr>
        <p:txBody>
          <a:bodyPr wrap="none" rtlCol="0" anchor="ctr"/>
          <a:lstStyle/>
          <a:p>
            <a:pPr algn="ctr"/>
            <a:r>
              <a:rPr lang="en-US" sz="2000" dirty="0">
                <a:solidFill>
                  <a:schemeClr val="bg1"/>
                </a:solidFill>
                <a:latin typeface="+mn-lt"/>
              </a:rPr>
              <a:t>PAIS</a:t>
            </a:r>
          </a:p>
          <a:p>
            <a:pPr algn="ctr"/>
            <a:r>
              <a:rPr lang="en-US" sz="2000" dirty="0">
                <a:solidFill>
                  <a:schemeClr val="bg1"/>
                </a:solidFill>
                <a:latin typeface="+mn-lt"/>
              </a:rPr>
              <a:t>PAIP</a:t>
            </a:r>
          </a:p>
        </p:txBody>
      </p:sp>
      <p:sp>
        <p:nvSpPr>
          <p:cNvPr id="78" name="Rounded Rectangular Callout 77"/>
          <p:cNvSpPr/>
          <p:nvPr/>
        </p:nvSpPr>
        <p:spPr bwMode="auto">
          <a:xfrm>
            <a:off x="7309311" y="1507525"/>
            <a:ext cx="1055005" cy="1060252"/>
          </a:xfrm>
          <a:prstGeom prst="wedgeRoundRectCallout">
            <a:avLst>
              <a:gd name="adj1" fmla="val -103214"/>
              <a:gd name="adj2" fmla="val 8705"/>
              <a:gd name="adj3" fmla="val 16667"/>
            </a:avLst>
          </a:prstGeom>
          <a:solidFill>
            <a:schemeClr val="accent1">
              <a:lumMod val="75000"/>
            </a:schemeClr>
          </a:solidFill>
          <a:ln w="38100">
            <a:noFill/>
            <a:round/>
            <a:headEnd/>
            <a:tailEnd/>
          </a:ln>
        </p:spPr>
        <p:txBody>
          <a:bodyPr wrap="none" rtlCol="0" anchor="ctr"/>
          <a:lstStyle/>
          <a:p>
            <a:pPr algn="ctr"/>
            <a:r>
              <a:rPr lang="en-US" sz="2000" dirty="0">
                <a:solidFill>
                  <a:schemeClr val="bg1"/>
                </a:solidFill>
                <a:latin typeface="+mn-lt"/>
              </a:rPr>
              <a:t>CAIS</a:t>
            </a:r>
          </a:p>
          <a:p>
            <a:pPr algn="ctr"/>
            <a:r>
              <a:rPr lang="en-US" sz="2000" dirty="0">
                <a:solidFill>
                  <a:schemeClr val="bg1"/>
                </a:solidFill>
                <a:latin typeface="+mn-lt"/>
              </a:rPr>
              <a:t>CAIP</a:t>
            </a:r>
          </a:p>
        </p:txBody>
      </p:sp>
      <p:sp>
        <p:nvSpPr>
          <p:cNvPr id="79" name="Rounded Rectangular Callout 78"/>
          <p:cNvSpPr/>
          <p:nvPr/>
        </p:nvSpPr>
        <p:spPr bwMode="auto">
          <a:xfrm>
            <a:off x="7272387" y="2796290"/>
            <a:ext cx="1748091" cy="1060252"/>
          </a:xfrm>
          <a:prstGeom prst="wedgeRoundRectCallout">
            <a:avLst>
              <a:gd name="adj1" fmla="val -165859"/>
              <a:gd name="adj2" fmla="val -7519"/>
              <a:gd name="adj3" fmla="val 16667"/>
            </a:avLst>
          </a:prstGeom>
          <a:solidFill>
            <a:schemeClr val="accent1">
              <a:lumMod val="75000"/>
            </a:schemeClr>
          </a:solidFill>
          <a:ln w="38100">
            <a:noFill/>
            <a:round/>
            <a:headEnd/>
            <a:tailEnd/>
          </a:ln>
        </p:spPr>
        <p:txBody>
          <a:bodyPr wrap="none" rtlCol="0" anchor="ctr"/>
          <a:lstStyle/>
          <a:p>
            <a:pPr algn="ctr"/>
            <a:r>
              <a:rPr lang="en-US" sz="2000" dirty="0">
                <a:solidFill>
                  <a:schemeClr val="bg1"/>
                </a:solidFill>
                <a:latin typeface="+mn-lt"/>
              </a:rPr>
              <a:t>AAL</a:t>
            </a:r>
          </a:p>
          <a:p>
            <a:pPr algn="ctr"/>
            <a:r>
              <a:rPr lang="en-US" sz="1100" dirty="0">
                <a:solidFill>
                  <a:schemeClr val="bg1"/>
                </a:solidFill>
                <a:latin typeface="+mn-lt"/>
              </a:rPr>
              <a:t>Doesn’t bind to message</a:t>
            </a:r>
          </a:p>
          <a:p>
            <a:pPr algn="ctr"/>
            <a:r>
              <a:rPr lang="en-US" sz="1100" dirty="0">
                <a:solidFill>
                  <a:schemeClr val="bg1"/>
                </a:solidFill>
                <a:latin typeface="+mn-lt"/>
              </a:rPr>
              <a:t>/comm systems, rather</a:t>
            </a:r>
          </a:p>
          <a:p>
            <a:pPr algn="ctr"/>
            <a:r>
              <a:rPr lang="en-US" sz="1100" dirty="0">
                <a:solidFill>
                  <a:schemeClr val="bg1"/>
                </a:solidFill>
                <a:latin typeface="+mn-lt"/>
              </a:rPr>
              <a:t>Archive application layer</a:t>
            </a:r>
          </a:p>
          <a:p>
            <a:pPr algn="ctr"/>
            <a:r>
              <a:rPr lang="en-US" sz="1100" dirty="0">
                <a:solidFill>
                  <a:schemeClr val="bg1"/>
                </a:solidFill>
                <a:latin typeface="+mn-lt"/>
              </a:rPr>
              <a:t>functions </a:t>
            </a:r>
          </a:p>
        </p:txBody>
      </p:sp>
      <p:sp>
        <p:nvSpPr>
          <p:cNvPr id="81" name="Rounded Rectangle 80"/>
          <p:cNvSpPr/>
          <p:nvPr/>
        </p:nvSpPr>
        <p:spPr bwMode="auto">
          <a:xfrm>
            <a:off x="7785444" y="4377176"/>
            <a:ext cx="1326306" cy="1600298"/>
          </a:xfrm>
          <a:prstGeom prst="roundRect">
            <a:avLst/>
          </a:prstGeom>
          <a:solidFill>
            <a:schemeClr val="accent1">
              <a:lumMod val="75000"/>
            </a:schemeClr>
          </a:solidFill>
          <a:ln w="38100">
            <a:noFill/>
            <a:round/>
            <a:headEnd/>
            <a:tailEnd/>
          </a:ln>
        </p:spPr>
        <p:txBody>
          <a:bodyPr wrap="none" rtlCol="0" anchor="ctr"/>
          <a:lstStyle/>
          <a:p>
            <a:pPr algn="ctr"/>
            <a:r>
              <a:rPr lang="en-US" sz="1100" dirty="0">
                <a:solidFill>
                  <a:schemeClr val="bg1"/>
                </a:solidFill>
                <a:latin typeface="+mn-lt"/>
              </a:rPr>
              <a:t>Multiple Future</a:t>
            </a:r>
          </a:p>
          <a:p>
            <a:pPr algn="ctr"/>
            <a:r>
              <a:rPr lang="en-US" sz="1100" dirty="0">
                <a:solidFill>
                  <a:schemeClr val="bg1"/>
                </a:solidFill>
                <a:latin typeface="+mn-lt"/>
              </a:rPr>
              <a:t>Bindings/plugins</a:t>
            </a:r>
          </a:p>
          <a:p>
            <a:pPr algn="ctr"/>
            <a:r>
              <a:rPr lang="en-US" sz="1100" dirty="0">
                <a:solidFill>
                  <a:schemeClr val="bg1"/>
                </a:solidFill>
                <a:latin typeface="+mn-lt"/>
              </a:rPr>
              <a:t>For many various</a:t>
            </a:r>
          </a:p>
          <a:p>
            <a:pPr algn="ctr"/>
            <a:r>
              <a:rPr lang="en-US" sz="1100" dirty="0">
                <a:solidFill>
                  <a:schemeClr val="bg1"/>
                </a:solidFill>
                <a:latin typeface="+mn-lt"/>
              </a:rPr>
              <a:t>Archive types.  </a:t>
            </a:r>
          </a:p>
          <a:p>
            <a:pPr algn="ctr"/>
            <a:r>
              <a:rPr lang="en-US" sz="1100" dirty="0">
                <a:solidFill>
                  <a:schemeClr val="bg1"/>
                </a:solidFill>
                <a:latin typeface="+mn-lt"/>
              </a:rPr>
              <a:t>Including </a:t>
            </a:r>
            <a:r>
              <a:rPr lang="en-US" sz="1100" dirty="0" smtClean="0">
                <a:solidFill>
                  <a:srgbClr val="FF0000"/>
                </a:solidFill>
                <a:latin typeface="+mn-lt"/>
              </a:rPr>
              <a:t>domain</a:t>
            </a:r>
            <a:endParaRPr lang="en-US" sz="1100" dirty="0">
              <a:solidFill>
                <a:srgbClr val="FF0000"/>
              </a:solidFill>
              <a:latin typeface="+mn-lt"/>
            </a:endParaRPr>
          </a:p>
          <a:p>
            <a:pPr algn="ctr"/>
            <a:r>
              <a:rPr lang="en-US" sz="1100" dirty="0">
                <a:solidFill>
                  <a:schemeClr val="bg1"/>
                </a:solidFill>
                <a:latin typeface="+mn-lt"/>
              </a:rPr>
              <a:t>unique archives</a:t>
            </a:r>
          </a:p>
          <a:p>
            <a:pPr algn="ctr"/>
            <a:r>
              <a:rPr lang="en-US" sz="1100" dirty="0">
                <a:solidFill>
                  <a:schemeClr val="bg1"/>
                </a:solidFill>
                <a:latin typeface="+mn-lt"/>
              </a:rPr>
              <a:t>or </a:t>
            </a:r>
            <a:r>
              <a:rPr lang="en-US" sz="1100" dirty="0" err="1">
                <a:solidFill>
                  <a:schemeClr val="bg1"/>
                </a:solidFill>
                <a:latin typeface="+mn-lt"/>
              </a:rPr>
              <a:t>datastores</a:t>
            </a:r>
            <a:r>
              <a:rPr lang="en-US" sz="1100" dirty="0">
                <a:solidFill>
                  <a:schemeClr val="bg1"/>
                </a:solidFill>
                <a:latin typeface="+mn-lt"/>
              </a:rPr>
              <a:t>.</a:t>
            </a:r>
          </a:p>
        </p:txBody>
      </p:sp>
      <p:sp>
        <p:nvSpPr>
          <p:cNvPr id="29" name="Striped Right Arrow 28"/>
          <p:cNvSpPr/>
          <p:nvPr/>
        </p:nvSpPr>
        <p:spPr bwMode="auto">
          <a:xfrm rot="10800000">
            <a:off x="7153828" y="4360629"/>
            <a:ext cx="631279" cy="659715"/>
          </a:xfrm>
          <a:prstGeom prst="stripedRightArrow">
            <a:avLst/>
          </a:prstGeom>
          <a:solidFill>
            <a:schemeClr val="accent1">
              <a:lumMod val="75000"/>
            </a:schemeClr>
          </a:solidFill>
          <a:ln w="38100">
            <a:noFill/>
            <a:round/>
            <a:headEnd/>
            <a:tailEnd/>
          </a:ln>
        </p:spPr>
        <p:txBody>
          <a:bodyPr wrap="none" rtlCol="0" anchor="ctr"/>
          <a:lstStyle/>
          <a:p>
            <a:pPr algn="ctr"/>
            <a:endParaRPr lang="en-US" sz="1100">
              <a:solidFill>
                <a:schemeClr val="bg1"/>
              </a:solidFill>
              <a:latin typeface="+mn-lt"/>
            </a:endParaRPr>
          </a:p>
        </p:txBody>
      </p:sp>
      <p:sp>
        <p:nvSpPr>
          <p:cNvPr id="84" name="Rounded Rectangle 83"/>
          <p:cNvSpPr/>
          <p:nvPr/>
        </p:nvSpPr>
        <p:spPr bwMode="auto">
          <a:xfrm>
            <a:off x="124042" y="3827040"/>
            <a:ext cx="787268" cy="817788"/>
          </a:xfrm>
          <a:prstGeom prst="roundRect">
            <a:avLst/>
          </a:prstGeom>
          <a:solidFill>
            <a:schemeClr val="accent1"/>
          </a:solidFill>
          <a:ln w="38100">
            <a:noFill/>
            <a:round/>
            <a:headEnd/>
            <a:tailEnd/>
          </a:ln>
        </p:spPr>
        <p:txBody>
          <a:bodyPr wrap="none" rtlCol="0" anchor="ctr"/>
          <a:lstStyle/>
          <a:p>
            <a:pPr algn="ctr"/>
            <a:r>
              <a:rPr lang="en-US" sz="2000" dirty="0">
                <a:solidFill>
                  <a:schemeClr val="bg1"/>
                </a:solidFill>
                <a:latin typeface="+mn-lt"/>
              </a:rPr>
              <a:t>ADD</a:t>
            </a:r>
          </a:p>
        </p:txBody>
      </p:sp>
      <p:sp>
        <p:nvSpPr>
          <p:cNvPr id="80" name="TextBox 79"/>
          <p:cNvSpPr txBox="1"/>
          <p:nvPr/>
        </p:nvSpPr>
        <p:spPr bwMode="auto">
          <a:xfrm>
            <a:off x="6956435" y="87090"/>
            <a:ext cx="2207570" cy="846386"/>
          </a:xfrm>
          <a:prstGeom prst="rect">
            <a:avLst/>
          </a:prstGeom>
          <a:noFill/>
          <a:ln w="12700">
            <a:noFill/>
            <a:miter lim="800000"/>
            <a:headEnd type="none" w="sm" len="sm"/>
            <a:tailEnd type="none" w="sm" len="sm"/>
          </a:ln>
        </p:spPr>
        <p:txBody>
          <a:bodyPr wrap="square" rtlCol="0">
            <a:spAutoFit/>
          </a:bodyPr>
          <a:lstStyle/>
          <a:p>
            <a:r>
              <a:rPr lang="en-US" sz="700" b="1" dirty="0">
                <a:solidFill>
                  <a:srgbClr val="0033CC"/>
                </a:solidFill>
                <a:latin typeface="Arial" charset="0"/>
              </a:rPr>
              <a:t>PAIS – Producer Archive Interface Specification</a:t>
            </a:r>
          </a:p>
          <a:p>
            <a:r>
              <a:rPr lang="en-US" sz="700" b="1" dirty="0">
                <a:solidFill>
                  <a:srgbClr val="0033CC"/>
                </a:solidFill>
                <a:latin typeface="Arial" charset="0"/>
              </a:rPr>
              <a:t>PAIP – Producer Archive Interface Protocol</a:t>
            </a:r>
          </a:p>
          <a:p>
            <a:r>
              <a:rPr lang="en-US" sz="700" b="1" dirty="0">
                <a:solidFill>
                  <a:srgbClr val="0033CC"/>
                </a:solidFill>
                <a:latin typeface="Arial" charset="0"/>
              </a:rPr>
              <a:t>CAIS – Consumer Archive Interface Spec</a:t>
            </a:r>
          </a:p>
          <a:p>
            <a:r>
              <a:rPr lang="en-US" sz="700" b="1" dirty="0">
                <a:solidFill>
                  <a:srgbClr val="0033CC"/>
                </a:solidFill>
                <a:latin typeface="Arial" charset="0"/>
              </a:rPr>
              <a:t>CAIP – Consumer Archive Interface Protocol</a:t>
            </a:r>
          </a:p>
          <a:p>
            <a:r>
              <a:rPr lang="en-US" sz="700" b="1" dirty="0">
                <a:solidFill>
                  <a:srgbClr val="0033CC"/>
                </a:solidFill>
                <a:latin typeface="Arial" charset="0"/>
              </a:rPr>
              <a:t>AAL – Archive Abstraction Layer</a:t>
            </a:r>
          </a:p>
          <a:p>
            <a:r>
              <a:rPr lang="en-US" sz="700" b="1" dirty="0">
                <a:solidFill>
                  <a:srgbClr val="0033CC"/>
                </a:solidFill>
                <a:latin typeface="Arial" charset="0"/>
              </a:rPr>
              <a:t>ADD – Archive Description Document</a:t>
            </a:r>
          </a:p>
          <a:p>
            <a:endParaRPr lang="en-US" sz="700" b="1" dirty="0">
              <a:solidFill>
                <a:srgbClr val="0033CC"/>
              </a:solidFill>
              <a:latin typeface="Arial" charset="0"/>
            </a:endParaRPr>
          </a:p>
        </p:txBody>
      </p:sp>
      <p:sp>
        <p:nvSpPr>
          <p:cNvPr id="83" name="Flowchart: Off-page Connector 35"/>
          <p:cNvSpPr/>
          <p:nvPr/>
        </p:nvSpPr>
        <p:spPr bwMode="auto">
          <a:xfrm rot="10800000">
            <a:off x="1801011" y="1588406"/>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85" name="Isosceles Triangle 31"/>
          <p:cNvSpPr/>
          <p:nvPr/>
        </p:nvSpPr>
        <p:spPr bwMode="auto">
          <a:xfrm>
            <a:off x="2381370" y="1572149"/>
            <a:ext cx="250851" cy="267037"/>
          </a:xfrm>
          <a:prstGeom prst="triangle">
            <a:avLst/>
          </a:prstGeom>
          <a:solidFill>
            <a:srgbClr val="FF99CC"/>
          </a:solidFill>
          <a:ln w="38100">
            <a:noFill/>
            <a:round/>
            <a:headEnd/>
            <a:tailEnd/>
          </a:ln>
        </p:spPr>
        <p:txBody>
          <a:bodyPr wrap="none" rtlCol="0" anchor="ctr"/>
          <a:lstStyle/>
          <a:p>
            <a:pPr algn="ctr"/>
            <a:endParaRPr lang="en-US"/>
          </a:p>
        </p:txBody>
      </p:sp>
      <p:sp>
        <p:nvSpPr>
          <p:cNvPr id="86" name="Trapezoid 85"/>
          <p:cNvSpPr/>
          <p:nvPr/>
        </p:nvSpPr>
        <p:spPr bwMode="auto">
          <a:xfrm>
            <a:off x="2938363" y="1576146"/>
            <a:ext cx="279173" cy="259042"/>
          </a:xfrm>
          <a:prstGeom prst="trapezoid">
            <a:avLst/>
          </a:prstGeom>
          <a:solidFill>
            <a:srgbClr val="99FF99"/>
          </a:solidFill>
          <a:ln w="38100">
            <a:noFill/>
            <a:round/>
            <a:headEnd/>
            <a:tailEnd/>
          </a:ln>
        </p:spPr>
        <p:txBody>
          <a:bodyPr wrap="none" rtlCol="0" anchor="ctr"/>
          <a:lstStyle/>
          <a:p>
            <a:pPr algn="ctr"/>
            <a:endParaRPr lang="en-US"/>
          </a:p>
        </p:txBody>
      </p:sp>
      <p:sp>
        <p:nvSpPr>
          <p:cNvPr id="87" name="Flowchart: Card 42"/>
          <p:cNvSpPr/>
          <p:nvPr/>
        </p:nvSpPr>
        <p:spPr bwMode="auto">
          <a:xfrm>
            <a:off x="3511310" y="1556065"/>
            <a:ext cx="226577" cy="262986"/>
          </a:xfrm>
          <a:prstGeom prst="flowChartPunchedCard">
            <a:avLst/>
          </a:prstGeom>
          <a:solidFill>
            <a:srgbClr val="FFCC99"/>
          </a:solidFill>
          <a:ln w="38100">
            <a:noFill/>
            <a:round/>
            <a:headEnd/>
            <a:tailEnd/>
          </a:ln>
        </p:spPr>
        <p:txBody>
          <a:bodyPr wrap="none" rtlCol="0" anchor="ctr"/>
          <a:lstStyle/>
          <a:p>
            <a:pPr algn="ctr"/>
            <a:endParaRPr lang="en-US"/>
          </a:p>
        </p:txBody>
      </p:sp>
      <p:sp>
        <p:nvSpPr>
          <p:cNvPr id="13" name="Rectangle 12"/>
          <p:cNvSpPr/>
          <p:nvPr/>
        </p:nvSpPr>
        <p:spPr>
          <a:xfrm>
            <a:off x="1223379" y="2975134"/>
            <a:ext cx="1538498" cy="338554"/>
          </a:xfrm>
          <a:prstGeom prst="rect">
            <a:avLst/>
          </a:prstGeom>
        </p:spPr>
        <p:txBody>
          <a:bodyPr wrap="none">
            <a:spAutoFit/>
          </a:bodyPr>
          <a:lstStyle/>
          <a:p>
            <a:r>
              <a:rPr lang="en-US" sz="1600" b="1" dirty="0" smtClean="0">
                <a:solidFill>
                  <a:srgbClr val="FF0000"/>
                </a:solidFill>
                <a:latin typeface="+mj-lt"/>
              </a:rPr>
              <a:t>SIP, DIP &amp; AIP</a:t>
            </a:r>
            <a:endParaRPr lang="en-US" sz="1600" b="1" dirty="0">
              <a:solidFill>
                <a:srgbClr val="FF0000"/>
              </a:solidFill>
              <a:latin typeface="+mj-lt"/>
            </a:endParaRPr>
          </a:p>
        </p:txBody>
      </p:sp>
      <p:sp>
        <p:nvSpPr>
          <p:cNvPr id="88" name="Rectangle 87"/>
          <p:cNvSpPr/>
          <p:nvPr/>
        </p:nvSpPr>
        <p:spPr>
          <a:xfrm>
            <a:off x="3470115" y="1172259"/>
            <a:ext cx="514885" cy="338554"/>
          </a:xfrm>
          <a:prstGeom prst="rect">
            <a:avLst/>
          </a:prstGeom>
        </p:spPr>
        <p:txBody>
          <a:bodyPr wrap="none">
            <a:spAutoFit/>
          </a:bodyPr>
          <a:lstStyle/>
          <a:p>
            <a:r>
              <a:rPr lang="en-US" sz="1600" b="1" dirty="0" smtClean="0">
                <a:solidFill>
                  <a:srgbClr val="FF0000"/>
                </a:solidFill>
                <a:latin typeface="+mj-lt"/>
              </a:rPr>
              <a:t>SIP</a:t>
            </a:r>
            <a:endParaRPr lang="en-US" sz="1600" b="1" dirty="0">
              <a:solidFill>
                <a:srgbClr val="FF0000"/>
              </a:solidFill>
              <a:latin typeface="+mj-lt"/>
            </a:endParaRPr>
          </a:p>
        </p:txBody>
      </p:sp>
      <p:sp>
        <p:nvSpPr>
          <p:cNvPr id="90" name="Rectangle 89"/>
          <p:cNvSpPr/>
          <p:nvPr/>
        </p:nvSpPr>
        <p:spPr>
          <a:xfrm>
            <a:off x="4364579" y="1170640"/>
            <a:ext cx="526106" cy="338554"/>
          </a:xfrm>
          <a:prstGeom prst="rect">
            <a:avLst/>
          </a:prstGeom>
        </p:spPr>
        <p:txBody>
          <a:bodyPr wrap="none">
            <a:spAutoFit/>
          </a:bodyPr>
          <a:lstStyle/>
          <a:p>
            <a:r>
              <a:rPr lang="en-US" sz="1600" b="1" dirty="0" smtClean="0">
                <a:solidFill>
                  <a:srgbClr val="FF0000"/>
                </a:solidFill>
                <a:latin typeface="+mj-lt"/>
              </a:rPr>
              <a:t>DIP</a:t>
            </a:r>
            <a:endParaRPr lang="en-US" sz="1600" b="1" dirty="0">
              <a:solidFill>
                <a:srgbClr val="FF0000"/>
              </a:solidFill>
              <a:latin typeface="+mj-lt"/>
            </a:endParaRPr>
          </a:p>
        </p:txBody>
      </p:sp>
      <p:sp>
        <p:nvSpPr>
          <p:cNvPr id="91" name="Rectangle 90"/>
          <p:cNvSpPr/>
          <p:nvPr/>
        </p:nvSpPr>
        <p:spPr>
          <a:xfrm>
            <a:off x="1136020" y="3675969"/>
            <a:ext cx="1594796" cy="338554"/>
          </a:xfrm>
          <a:prstGeom prst="rect">
            <a:avLst/>
          </a:prstGeom>
        </p:spPr>
        <p:txBody>
          <a:bodyPr wrap="none">
            <a:spAutoFit/>
          </a:bodyPr>
          <a:lstStyle/>
          <a:p>
            <a:r>
              <a:rPr lang="en-US" sz="1600" b="1" dirty="0" smtClean="0">
                <a:solidFill>
                  <a:srgbClr val="FF0000"/>
                </a:solidFill>
                <a:latin typeface="+mj-lt"/>
              </a:rPr>
              <a:t>AIP =&gt; </a:t>
            </a:r>
            <a:r>
              <a:rPr lang="en-US" sz="1600" b="1" dirty="0" err="1" smtClean="0">
                <a:solidFill>
                  <a:srgbClr val="FF0000"/>
                </a:solidFill>
                <a:latin typeface="+mj-lt"/>
              </a:rPr>
              <a:t>PSData</a:t>
            </a:r>
            <a:endParaRPr lang="en-US" sz="1600" b="1" dirty="0">
              <a:solidFill>
                <a:srgbClr val="FF0000"/>
              </a:solidFill>
              <a:latin typeface="+mj-lt"/>
            </a:endParaRPr>
          </a:p>
        </p:txBody>
      </p:sp>
      <p:sp>
        <p:nvSpPr>
          <p:cNvPr id="108" name="Flowchart: Off-page Connector 35"/>
          <p:cNvSpPr/>
          <p:nvPr/>
        </p:nvSpPr>
        <p:spPr bwMode="auto">
          <a:xfrm rot="10800000">
            <a:off x="4599266" y="1591016"/>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109" name="Isosceles Triangle 31"/>
          <p:cNvSpPr/>
          <p:nvPr/>
        </p:nvSpPr>
        <p:spPr bwMode="auto">
          <a:xfrm>
            <a:off x="5179625" y="1591385"/>
            <a:ext cx="250851" cy="267037"/>
          </a:xfrm>
          <a:prstGeom prst="triangle">
            <a:avLst/>
          </a:prstGeom>
          <a:solidFill>
            <a:srgbClr val="FF99CC"/>
          </a:solidFill>
          <a:ln w="38100">
            <a:noFill/>
            <a:round/>
            <a:headEnd/>
            <a:tailEnd/>
          </a:ln>
        </p:spPr>
        <p:txBody>
          <a:bodyPr wrap="none" rtlCol="0" anchor="ctr"/>
          <a:lstStyle/>
          <a:p>
            <a:pPr algn="ctr"/>
            <a:endParaRPr lang="en-US"/>
          </a:p>
        </p:txBody>
      </p:sp>
      <p:sp>
        <p:nvSpPr>
          <p:cNvPr id="110" name="Trapezoid 109"/>
          <p:cNvSpPr/>
          <p:nvPr/>
        </p:nvSpPr>
        <p:spPr bwMode="auto">
          <a:xfrm>
            <a:off x="5736618" y="1612008"/>
            <a:ext cx="279173" cy="259042"/>
          </a:xfrm>
          <a:prstGeom prst="trapezoid">
            <a:avLst/>
          </a:prstGeom>
          <a:solidFill>
            <a:srgbClr val="99FF99"/>
          </a:solidFill>
          <a:ln w="38100">
            <a:noFill/>
            <a:round/>
            <a:headEnd/>
            <a:tailEnd/>
          </a:ln>
        </p:spPr>
        <p:txBody>
          <a:bodyPr wrap="none" rtlCol="0" anchor="ctr"/>
          <a:lstStyle/>
          <a:p>
            <a:pPr algn="ctr"/>
            <a:endParaRPr lang="en-US"/>
          </a:p>
        </p:txBody>
      </p:sp>
      <p:sp>
        <p:nvSpPr>
          <p:cNvPr id="111" name="Flowchart: Card 42"/>
          <p:cNvSpPr/>
          <p:nvPr/>
        </p:nvSpPr>
        <p:spPr bwMode="auto">
          <a:xfrm>
            <a:off x="6309565" y="1608553"/>
            <a:ext cx="226577" cy="262986"/>
          </a:xfrm>
          <a:prstGeom prst="flowChartPunchedCard">
            <a:avLst/>
          </a:prstGeom>
          <a:solidFill>
            <a:srgbClr val="FFCC99"/>
          </a:solidFill>
          <a:ln w="38100">
            <a:noFill/>
            <a:round/>
            <a:headEnd/>
            <a:tailEnd/>
          </a:ln>
        </p:spPr>
        <p:txBody>
          <a:bodyPr wrap="none" rtlCol="0" anchor="ctr"/>
          <a:lstStyle/>
          <a:p>
            <a:pPr algn="ctr"/>
            <a:endParaRPr lang="en-US"/>
          </a:p>
        </p:txBody>
      </p:sp>
      <p:sp>
        <p:nvSpPr>
          <p:cNvPr id="46" name="Rectangle 45"/>
          <p:cNvSpPr/>
          <p:nvPr/>
        </p:nvSpPr>
        <p:spPr>
          <a:xfrm>
            <a:off x="122830" y="1092384"/>
            <a:ext cx="3076483" cy="461665"/>
          </a:xfrm>
          <a:prstGeom prst="rect">
            <a:avLst/>
          </a:prstGeom>
        </p:spPr>
        <p:txBody>
          <a:bodyPr wrap="none">
            <a:spAutoFit/>
          </a:bodyPr>
          <a:lstStyle/>
          <a:p>
            <a:r>
              <a:rPr lang="en-US" sz="1200" b="1" dirty="0" smtClean="0">
                <a:solidFill>
                  <a:srgbClr val="FF0000"/>
                </a:solidFill>
                <a:latin typeface="Arial" charset="0"/>
              </a:rPr>
              <a:t>Show roles of AIP, SIP, DIP</a:t>
            </a:r>
          </a:p>
          <a:p>
            <a:r>
              <a:rPr lang="en-US" sz="1200" b="1" dirty="0" smtClean="0">
                <a:solidFill>
                  <a:srgbClr val="FF0000"/>
                </a:solidFill>
                <a:latin typeface="Arial" charset="0"/>
              </a:rPr>
              <a:t>Show domain specific query interfaces </a:t>
            </a:r>
            <a:endParaRPr lang="en-US" sz="1200" dirty="0"/>
          </a:p>
        </p:txBody>
      </p:sp>
      <p:sp>
        <p:nvSpPr>
          <p:cNvPr id="47" name="Rectangle 46"/>
          <p:cNvSpPr/>
          <p:nvPr/>
        </p:nvSpPr>
        <p:spPr>
          <a:xfrm>
            <a:off x="1239089" y="6529868"/>
            <a:ext cx="6982691" cy="276999"/>
          </a:xfrm>
          <a:prstGeom prst="rect">
            <a:avLst/>
          </a:prstGeom>
        </p:spPr>
        <p:txBody>
          <a:bodyPr wrap="square">
            <a:spAutoFit/>
          </a:bodyPr>
          <a:lstStyle/>
          <a:p>
            <a:pPr algn="ctr"/>
            <a:r>
              <a:rPr lang="en-US" sz="1200" b="1" dirty="0">
                <a:solidFill>
                  <a:srgbClr val="FF0000"/>
                </a:solidFill>
                <a:latin typeface="+mj-lt"/>
              </a:rPr>
              <a:t>ARCHIVE(s</a:t>
            </a:r>
            <a:r>
              <a:rPr lang="en-US" sz="1200" dirty="0">
                <a:solidFill>
                  <a:srgbClr val="FF0000"/>
                </a:solidFill>
                <a:latin typeface="+mj-lt"/>
              </a:rPr>
              <a:t>)  </a:t>
            </a:r>
            <a:r>
              <a:rPr lang="en-US" sz="1200" dirty="0">
                <a:latin typeface="+mj-lt"/>
              </a:rPr>
              <a:t>--  Long-term Data Preservation Archives (w/ Archive Information Packages, etc.)</a:t>
            </a:r>
          </a:p>
        </p:txBody>
      </p:sp>
      <p:sp>
        <p:nvSpPr>
          <p:cNvPr id="112" name="Rectangle 111"/>
          <p:cNvSpPr/>
          <p:nvPr/>
        </p:nvSpPr>
        <p:spPr bwMode="auto">
          <a:xfrm>
            <a:off x="2761877" y="6051716"/>
            <a:ext cx="1268861" cy="524868"/>
          </a:xfrm>
          <a:prstGeom prst="rect">
            <a:avLst/>
          </a:prstGeom>
          <a:solidFill>
            <a:srgbClr val="FF99CC"/>
          </a:solidFill>
          <a:ln w="38100">
            <a:solidFill>
              <a:srgbClr val="FF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FF0000"/>
                </a:solidFill>
                <a:latin typeface="+mn-lt"/>
              </a:rPr>
              <a:t>ESD Archive</a:t>
            </a:r>
            <a:endParaRPr lang="en-US" sz="1200" dirty="0">
              <a:solidFill>
                <a:srgbClr val="FF0000"/>
              </a:solidFill>
              <a:latin typeface="+mn-lt"/>
            </a:endParaRPr>
          </a:p>
        </p:txBody>
      </p:sp>
      <p:sp>
        <p:nvSpPr>
          <p:cNvPr id="113" name="Rectangle 112"/>
          <p:cNvSpPr/>
          <p:nvPr/>
        </p:nvSpPr>
        <p:spPr bwMode="auto">
          <a:xfrm>
            <a:off x="4253188" y="6038588"/>
            <a:ext cx="1268861" cy="524868"/>
          </a:xfrm>
          <a:prstGeom prst="rect">
            <a:avLst/>
          </a:prstGeom>
          <a:solidFill>
            <a:srgbClr val="99FF99"/>
          </a:solidFill>
          <a:ln w="38100">
            <a:solidFill>
              <a:srgbClr val="FF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FF0000"/>
                </a:solidFill>
                <a:latin typeface="+mn-lt"/>
              </a:rPr>
              <a:t>MHK Archive</a:t>
            </a:r>
            <a:endParaRPr lang="en-US" sz="1200" dirty="0">
              <a:solidFill>
                <a:srgbClr val="FF0000"/>
              </a:solidFill>
              <a:latin typeface="+mn-lt"/>
            </a:endParaRPr>
          </a:p>
        </p:txBody>
      </p:sp>
      <p:sp>
        <p:nvSpPr>
          <p:cNvPr id="114" name="Rectangle 113"/>
          <p:cNvSpPr/>
          <p:nvPr/>
        </p:nvSpPr>
        <p:spPr bwMode="auto">
          <a:xfrm>
            <a:off x="5783879" y="6025532"/>
            <a:ext cx="1268861" cy="524868"/>
          </a:xfrm>
          <a:prstGeom prst="rect">
            <a:avLst/>
          </a:prstGeom>
          <a:solidFill>
            <a:srgbClr val="FFCC99"/>
          </a:solidFill>
          <a:ln w="38100">
            <a:solidFill>
              <a:srgbClr val="FF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FF0000"/>
                </a:solidFill>
                <a:latin typeface="+mn-lt"/>
              </a:rPr>
              <a:t>AD Archive</a:t>
            </a:r>
            <a:endParaRPr lang="en-US" sz="1200" dirty="0">
              <a:solidFill>
                <a:srgbClr val="FF0000"/>
              </a:solidFill>
              <a:latin typeface="+mn-lt"/>
            </a:endParaRPr>
          </a:p>
        </p:txBody>
      </p:sp>
      <p:sp>
        <p:nvSpPr>
          <p:cNvPr id="57" name="Rectangle 56"/>
          <p:cNvSpPr/>
          <p:nvPr/>
        </p:nvSpPr>
        <p:spPr>
          <a:xfrm>
            <a:off x="1711018" y="2623302"/>
            <a:ext cx="2305439" cy="276999"/>
          </a:xfrm>
          <a:prstGeom prst="rect">
            <a:avLst/>
          </a:prstGeom>
        </p:spPr>
        <p:txBody>
          <a:bodyPr wrap="none">
            <a:spAutoFit/>
          </a:bodyPr>
          <a:lstStyle/>
          <a:p>
            <a:r>
              <a:rPr lang="en-US" sz="1200" b="1" i="1" dirty="0" smtClean="0">
                <a:solidFill>
                  <a:srgbClr val="FF0000"/>
                </a:solidFill>
                <a:latin typeface="Arial" charset="0"/>
              </a:rPr>
              <a:t>Access, submit, response I/F</a:t>
            </a:r>
            <a:endParaRPr lang="en-US" sz="1200" b="1" i="1" dirty="0">
              <a:solidFill>
                <a:srgbClr val="FF0000"/>
              </a:solidFill>
              <a:latin typeface="Arial" charset="0"/>
            </a:endParaRPr>
          </a:p>
        </p:txBody>
      </p:sp>
      <p:sp>
        <p:nvSpPr>
          <p:cNvPr id="116" name="Rectangle 115"/>
          <p:cNvSpPr/>
          <p:nvPr/>
        </p:nvSpPr>
        <p:spPr>
          <a:xfrm>
            <a:off x="2622256" y="3665665"/>
            <a:ext cx="1594796" cy="338554"/>
          </a:xfrm>
          <a:prstGeom prst="rect">
            <a:avLst/>
          </a:prstGeom>
        </p:spPr>
        <p:txBody>
          <a:bodyPr wrap="none">
            <a:spAutoFit/>
          </a:bodyPr>
          <a:lstStyle/>
          <a:p>
            <a:r>
              <a:rPr lang="en-US" sz="1600" b="1" dirty="0" smtClean="0">
                <a:solidFill>
                  <a:srgbClr val="FF0000"/>
                </a:solidFill>
                <a:latin typeface="+mj-lt"/>
              </a:rPr>
              <a:t>AIP =&gt; </a:t>
            </a:r>
            <a:r>
              <a:rPr lang="en-US" sz="1600" b="1" dirty="0" err="1" smtClean="0">
                <a:solidFill>
                  <a:srgbClr val="FF0000"/>
                </a:solidFill>
                <a:latin typeface="+mj-lt"/>
              </a:rPr>
              <a:t>ESData</a:t>
            </a:r>
            <a:endParaRPr lang="en-US" sz="1600" b="1" dirty="0">
              <a:solidFill>
                <a:srgbClr val="FF0000"/>
              </a:solidFill>
              <a:latin typeface="+mj-lt"/>
            </a:endParaRPr>
          </a:p>
        </p:txBody>
      </p:sp>
      <p:sp>
        <p:nvSpPr>
          <p:cNvPr id="117" name="Rectangle 116"/>
          <p:cNvSpPr/>
          <p:nvPr/>
        </p:nvSpPr>
        <p:spPr>
          <a:xfrm>
            <a:off x="1146291" y="4499269"/>
            <a:ext cx="5957528" cy="276999"/>
          </a:xfrm>
          <a:prstGeom prst="rect">
            <a:avLst/>
          </a:prstGeom>
        </p:spPr>
        <p:txBody>
          <a:bodyPr wrap="none">
            <a:spAutoFit/>
          </a:bodyPr>
          <a:lstStyle/>
          <a:p>
            <a:r>
              <a:rPr lang="en-US" sz="1200" b="1" i="1" dirty="0" smtClean="0">
                <a:solidFill>
                  <a:srgbClr val="FF0000"/>
                </a:solidFill>
                <a:latin typeface="Arial" charset="0"/>
              </a:rPr>
              <a:t>AAL interface &amp; function translations to domain </a:t>
            </a:r>
            <a:r>
              <a:rPr lang="en-US" sz="1200" b="1" i="1" smtClean="0">
                <a:solidFill>
                  <a:srgbClr val="FF0000"/>
                </a:solidFill>
                <a:latin typeface="Arial" charset="0"/>
              </a:rPr>
              <a:t>specific interfaces &amp; functions</a:t>
            </a:r>
            <a:endParaRPr lang="en-US" sz="1200" b="1" i="1" dirty="0">
              <a:solidFill>
                <a:srgbClr val="FF0000"/>
              </a:solidFill>
              <a:latin typeface="Arial" charset="0"/>
            </a:endParaRPr>
          </a:p>
        </p:txBody>
      </p:sp>
      <p:sp>
        <p:nvSpPr>
          <p:cNvPr id="119" name="Rectangle 118"/>
          <p:cNvSpPr/>
          <p:nvPr/>
        </p:nvSpPr>
        <p:spPr>
          <a:xfrm>
            <a:off x="1890586" y="3389070"/>
            <a:ext cx="4677691" cy="276999"/>
          </a:xfrm>
          <a:prstGeom prst="rect">
            <a:avLst/>
          </a:prstGeom>
        </p:spPr>
        <p:txBody>
          <a:bodyPr wrap="none">
            <a:spAutoFit/>
          </a:bodyPr>
          <a:lstStyle/>
          <a:p>
            <a:r>
              <a:rPr lang="en-US" sz="1200" b="1" i="1" smtClean="0">
                <a:solidFill>
                  <a:srgbClr val="FF0000"/>
                </a:solidFill>
                <a:latin typeface="Arial" charset="0"/>
              </a:rPr>
              <a:t>Query and AIP</a:t>
            </a:r>
            <a:r>
              <a:rPr lang="en-US" sz="1200" b="1" i="1" dirty="0" smtClean="0">
                <a:solidFill>
                  <a:srgbClr val="FF0000"/>
                </a:solidFill>
                <a:latin typeface="Arial" charset="0"/>
              </a:rPr>
              <a:t>. SIP, DIP validation, transformation, processing</a:t>
            </a:r>
            <a:endParaRPr lang="en-US" sz="1200" b="1" i="1" dirty="0">
              <a:solidFill>
                <a:srgbClr val="FF0000"/>
              </a:solidFill>
              <a:latin typeface="Arial" charset="0"/>
            </a:endParaRPr>
          </a:p>
        </p:txBody>
      </p:sp>
      <p:sp>
        <p:nvSpPr>
          <p:cNvPr id="120" name="Rectangle 119"/>
          <p:cNvSpPr/>
          <p:nvPr/>
        </p:nvSpPr>
        <p:spPr>
          <a:xfrm>
            <a:off x="4523670" y="2654044"/>
            <a:ext cx="2213170" cy="276999"/>
          </a:xfrm>
          <a:prstGeom prst="rect">
            <a:avLst/>
          </a:prstGeom>
        </p:spPr>
        <p:txBody>
          <a:bodyPr wrap="none">
            <a:spAutoFit/>
          </a:bodyPr>
          <a:lstStyle/>
          <a:p>
            <a:r>
              <a:rPr lang="en-US" sz="1200" b="1" i="1" dirty="0" smtClean="0">
                <a:solidFill>
                  <a:srgbClr val="FF0000"/>
                </a:solidFill>
                <a:latin typeface="Arial" charset="0"/>
              </a:rPr>
              <a:t>Access, query</a:t>
            </a:r>
            <a:r>
              <a:rPr lang="en-US" sz="1200" b="1" i="1" smtClean="0">
                <a:solidFill>
                  <a:srgbClr val="FF0000"/>
                </a:solidFill>
                <a:latin typeface="Arial" charset="0"/>
              </a:rPr>
              <a:t>, response I/F</a:t>
            </a:r>
            <a:endParaRPr lang="en-US" sz="1200" b="1" i="1" dirty="0">
              <a:solidFill>
                <a:srgbClr val="FF0000"/>
              </a:solidFill>
              <a:latin typeface="Arial" charset="0"/>
            </a:endParaRPr>
          </a:p>
        </p:txBody>
      </p:sp>
      <p:sp>
        <p:nvSpPr>
          <p:cNvPr id="121" name="Rectangle 120"/>
          <p:cNvSpPr/>
          <p:nvPr/>
        </p:nvSpPr>
        <p:spPr>
          <a:xfrm>
            <a:off x="5680747" y="3696706"/>
            <a:ext cx="1462195" cy="338554"/>
          </a:xfrm>
          <a:prstGeom prst="rect">
            <a:avLst/>
          </a:prstGeom>
        </p:spPr>
        <p:txBody>
          <a:bodyPr wrap="none">
            <a:spAutoFit/>
          </a:bodyPr>
          <a:lstStyle/>
          <a:p>
            <a:r>
              <a:rPr lang="en-US" sz="1600" b="1" dirty="0" smtClean="0">
                <a:solidFill>
                  <a:srgbClr val="FF0000"/>
                </a:solidFill>
                <a:latin typeface="+mj-lt"/>
              </a:rPr>
              <a:t>AIP =&gt; </a:t>
            </a:r>
            <a:r>
              <a:rPr lang="en-US" sz="1600" b="1" dirty="0" err="1" smtClean="0">
                <a:solidFill>
                  <a:srgbClr val="FF0000"/>
                </a:solidFill>
                <a:latin typeface="+mj-lt"/>
              </a:rPr>
              <a:t>AData</a:t>
            </a:r>
            <a:endParaRPr lang="en-US" sz="1600" b="1" dirty="0">
              <a:solidFill>
                <a:srgbClr val="FF0000"/>
              </a:solidFill>
              <a:latin typeface="+mj-lt"/>
            </a:endParaRPr>
          </a:p>
        </p:txBody>
      </p:sp>
      <p:sp>
        <p:nvSpPr>
          <p:cNvPr id="58" name="Slide Number Placeholder 57"/>
          <p:cNvSpPr>
            <a:spLocks noGrp="1"/>
          </p:cNvSpPr>
          <p:nvPr>
            <p:ph type="sldNum" sz="quarter" idx="10"/>
          </p:nvPr>
        </p:nvSpPr>
        <p:spPr/>
        <p:txBody>
          <a:bodyPr/>
          <a:lstStyle/>
          <a:p>
            <a:pPr>
              <a:defRPr/>
            </a:pPr>
            <a:fld id="{C246DBB5-1FC3-4A7F-A21A-11B4D61A50B2}" type="slidenum">
              <a:rPr lang="en-US" smtClean="0"/>
              <a:pPr>
                <a:defRPr/>
              </a:pPr>
              <a:t>9</a:t>
            </a:fld>
            <a:endParaRPr lang="en-US"/>
          </a:p>
        </p:txBody>
      </p:sp>
    </p:spTree>
    <p:extLst>
      <p:ext uri="{BB962C8B-B14F-4D97-AF65-F5344CB8AC3E}">
        <p14:creationId xmlns:p14="http://schemas.microsoft.com/office/powerpoint/2010/main" val="1545645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2D050"/>
        </a:solidFill>
        <a:ln w="38100">
          <a:noFill/>
          <a:round/>
          <a:headEnd/>
          <a:tailEnd/>
        </a:ln>
      </a:spPr>
      <a:bodyPr wrap="none" rtlCol="0" anchor="ctr"/>
      <a:lstStyle>
        <a:defPPr algn="ctr">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noFill/>
        <a:ln w="12700">
          <a:noFill/>
          <a:miter lim="800000"/>
          <a:headEnd type="none" w="sm" len="sm"/>
          <a:tailEnd type="none" w="sm" len="sm"/>
        </a:ln>
      </a:spPr>
      <a:bodyPr wrap="square">
        <a:spAutoFit/>
      </a:bodyPr>
      <a:lstStyle>
        <a:defPPr marL="112713" indent="-112713">
          <a:buFont typeface="Wingdings" pitchFamily="2" charset="2"/>
          <a:buChar char=""/>
          <a:defRPr sz="1000" b="1" dirty="0" smtClean="0">
            <a:solidFill>
              <a:srgbClr val="0033CC"/>
            </a:solidFill>
            <a:latin typeface="Arial" charset="0"/>
          </a:defRPr>
        </a:defPPr>
      </a:lstStyle>
    </a:tx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rmal.potx" id="{935DECC2-4FF5-49C9-96C8-76B19F921323}" vid="{CD57C4AB-659B-4C77-9AC8-3AF292381BB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18200</TotalTime>
  <Pages>51</Pages>
  <Words>3662</Words>
  <Application>Microsoft Macintosh PowerPoint</Application>
  <PresentationFormat>Letter Paper (8.5x11 in)</PresentationFormat>
  <Paragraphs>810</Paragraphs>
  <Slides>29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Gill Sans MT</vt:lpstr>
      <vt:lpstr>ＭＳ Ｐゴシック</vt:lpstr>
      <vt:lpstr>Times New Roman</vt:lpstr>
      <vt:lpstr>Wingdings</vt:lpstr>
      <vt:lpstr>Arial</vt:lpstr>
      <vt:lpstr>Arial Narrow</vt:lpstr>
      <vt:lpstr>Wingdings 2</vt:lpstr>
      <vt:lpstr>Blank</vt:lpstr>
      <vt:lpstr>DAI Architecture Analysis</vt:lpstr>
      <vt:lpstr>Motivation</vt:lpstr>
      <vt:lpstr>Contents of this Presentation</vt:lpstr>
      <vt:lpstr>Considerations / Rationale for Alternative approach</vt:lpstr>
      <vt:lpstr>Considerations / Rationale for Alternative approach, cont</vt:lpstr>
      <vt:lpstr>Standardized Archive System Architecture</vt:lpstr>
      <vt:lpstr>Questions about “Standardized Archive System Architecture” diagram</vt:lpstr>
      <vt:lpstr>Notes on Alternative “Archive System Architecture” diagram</vt:lpstr>
      <vt:lpstr>Alternative Standardized Archive System Architecture</vt:lpstr>
      <vt:lpstr>More Detailed Draft Concept - Standardized Archive System Architecture</vt:lpstr>
      <vt:lpstr>Notes on “Detailed Draft Concept” diagram</vt:lpstr>
      <vt:lpstr>Alternative Detailed Draft Concept - Standardized Archive System Architecture</vt:lpstr>
      <vt:lpstr>Alternative Detailed Draft Concept - Standardized Archive System Architecture</vt:lpstr>
      <vt:lpstr>Implementation Architecture / Deployment Options</vt:lpstr>
      <vt:lpstr>Alternative Standardized Archive System Architecture Deployment Options (1 And 2)</vt:lpstr>
      <vt:lpstr>Alternative Standardized Archive System Architecture Deployment Option (3)</vt:lpstr>
      <vt:lpstr>Options for Binding to a Distributed Archive</vt:lpstr>
      <vt:lpstr>MOIMS Data Archive Protocol Stack</vt:lpstr>
      <vt:lpstr>Data Archive Deployment (Option 1)</vt:lpstr>
      <vt:lpstr>Data Archive Deployment (Option 2)</vt:lpstr>
      <vt:lpstr>Existing Relevant CCSDS Standards</vt:lpstr>
      <vt:lpstr>RASIM Functions in Context</vt:lpstr>
      <vt:lpstr>Alternative Standardized Archive System Architecture RASIM Service Object Overlay</vt:lpstr>
      <vt:lpstr>Summary of SEA SAWG Analysis</vt:lpstr>
      <vt:lpstr>BACKUP</vt:lpstr>
      <vt:lpstr>RASIM Service / Information Object relationships </vt:lpstr>
      <vt:lpstr>RASIM Registry Service Object</vt:lpstr>
      <vt:lpstr>RASIM Repository Service Object</vt:lpstr>
      <vt:lpstr>PDS4 Service Deployment  (example of RASIM style archive services)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CCSDS Overview</dc:subject>
  <dc:creator>Mike Kearney</dc:creator>
  <cp:lastModifiedBy>Peter Shames</cp:lastModifiedBy>
  <cp:revision>71</cp:revision>
  <cp:lastPrinted>2001-11-29T04:39:41Z</cp:lastPrinted>
  <dcterms:created xsi:type="dcterms:W3CDTF">2016-11-10T10:57:54Z</dcterms:created>
  <dcterms:modified xsi:type="dcterms:W3CDTF">2017-04-21T16:53:22Z</dcterms:modified>
</cp:coreProperties>
</file>