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71" r:id="rId4"/>
    <p:sldId id="272" r:id="rId5"/>
    <p:sldId id="273" r:id="rId6"/>
    <p:sldId id="269" r:id="rId7"/>
    <p:sldId id="268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0909" autoAdjust="0"/>
  </p:normalViewPr>
  <p:slideViewPr>
    <p:cSldViewPr snapToGrid="0" snapToObjects="1">
      <p:cViewPr varScale="1">
        <p:scale>
          <a:sx n="127" d="100"/>
          <a:sy n="127" d="100"/>
        </p:scale>
        <p:origin x="10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8999E-2DB7-4E49-B6DE-1C057A670C63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7DAE0-9254-9642-BCB9-51BDC872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7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7/25: (CM)</a:t>
            </a:r>
            <a:r>
              <a:rPr lang="en-US" baseline="0" dirty="0" smtClean="0">
                <a:ea typeface="ＭＳ Ｐゴシック" pitchFamily="34" charset="-128"/>
              </a:rPr>
              <a:t> and (UM) inserted vs. the full wording</a:t>
            </a: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Changes here are mostly that I adjusted the planet so it didn’t hang off the edge of the slide, and I extended any line to its meeting point so there weren’t gaps at the end of the lines.</a:t>
            </a:r>
          </a:p>
          <a:p>
            <a:r>
              <a:rPr lang="en-US" dirty="0" smtClean="0">
                <a:ea typeface="ＭＳ Ｐゴシック" pitchFamily="34" charset="-128"/>
              </a:rPr>
              <a:t>Also changed dashed to solid lines.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421375C-1E02-4B16-AE0D-006898FB2260}" type="slidenum">
              <a:rPr lang="en-US" smtClean="0">
                <a:solidFill>
                  <a:prstClr val="black"/>
                </a:solidFill>
              </a:rPr>
              <a:pPr eaLnBrk="1" hangingPunct="1"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790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34" charset="-128"/>
              </a:rPr>
              <a:t>I mostly cleaned up lines, text within objects.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EBD1F57-E501-4B7B-B58A-B59465EF3AF7}" type="slidenum">
              <a:rPr lang="en-US" smtClean="0">
                <a:solidFill>
                  <a:prstClr val="black"/>
                </a:solidFill>
              </a:rPr>
              <a:pPr eaLnBrk="1" hangingPunct="1"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7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7/12: Again, I pasted in a fuzzy version of the Space User Node since it’s all I could get from one of the figures in the Word file;</a:t>
            </a:r>
            <a:r>
              <a:rPr lang="en-US" baseline="0" dirty="0" smtClean="0"/>
              <a:t> otherwise, there was just an empty placeholder for the graphic. //</a:t>
            </a:r>
            <a:r>
              <a:rPr lang="en-US" baseline="0" dirty="0" err="1" smtClean="0"/>
              <a:t>cys</a:t>
            </a:r>
            <a:endParaRPr lang="en-US" dirty="0" smtClean="0"/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779BF05-AEC7-4456-9529-D0FB0D540974}" type="slidenum">
              <a:rPr 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716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12/12/12: Figure title here is from document; in original PPT file, the title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is “</a:t>
            </a:r>
            <a:r>
              <a:rPr lang="en-GB" b="1" smtClean="0"/>
              <a:t>ABCBPA </a:t>
            </a:r>
            <a:r>
              <a:rPr lang="en-GB" b="1" dirty="0" smtClean="0"/>
              <a:t>PSLT Return - </a:t>
            </a:r>
            <a:endParaRPr lang="en-US" b="1" dirty="0" smtClean="0"/>
          </a:p>
          <a:p>
            <a:pPr eaLnBrk="1" hangingPunct="1"/>
            <a:r>
              <a:rPr lang="en-GB" b="1" dirty="0" smtClean="0"/>
              <a:t>SSI Agency supported by </a:t>
            </a:r>
            <a:r>
              <a:rPr lang="en-GB" b="1" smtClean="0"/>
              <a:t>SSI Agency”</a:t>
            </a:r>
            <a:endParaRPr lang="en-US" b="1" dirty="0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4CA37EA-CC32-452D-BF41-C34F0A78CF13}" type="slidenum">
              <a:rPr lang="en-US" sz="12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03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r>
              <a:rPr lang="en-US" baseline="0" dirty="0" smtClean="0"/>
              <a:t> Jan 14 Changed back to Processing for all “function ovals”</a:t>
            </a:r>
          </a:p>
          <a:p>
            <a:r>
              <a:rPr lang="en-US" dirty="0" smtClean="0"/>
              <a:t>11/28/12:</a:t>
            </a:r>
            <a:r>
              <a:rPr lang="en-US" baseline="0" dirty="0" smtClean="0"/>
              <a:t> Changed only the SLE F-CLTU Production and SLE RAF Production to read “Provision” instead of “Production” per Peter’s 11/25/12 e-mail.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84DC-5BC7-47E3-8727-0741E04D557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5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BB8B-693E-FC44-8C6E-67B777576537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D19B-7A8A-9B49-94B3-AF2A6DA5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5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BB8B-693E-FC44-8C6E-67B777576537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D19B-7A8A-9B49-94B3-AF2A6DA5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8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BB8B-693E-FC44-8C6E-67B777576537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D19B-7A8A-9B49-94B3-AF2A6DA5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3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BB8B-693E-FC44-8C6E-67B777576537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D19B-7A8A-9B49-94B3-AF2A6DA5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7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BB8B-693E-FC44-8C6E-67B777576537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D19B-7A8A-9B49-94B3-AF2A6DA5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1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BB8B-693E-FC44-8C6E-67B777576537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D19B-7A8A-9B49-94B3-AF2A6DA5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0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BB8B-693E-FC44-8C6E-67B777576537}" type="datetimeFigureOut">
              <a:rPr lang="en-US" smtClean="0"/>
              <a:t>3/10/17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D19B-7A8A-9B49-94B3-AF2A6DA5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5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BB8B-693E-FC44-8C6E-67B777576537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D19B-7A8A-9B49-94B3-AF2A6DA5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2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BB8B-693E-FC44-8C6E-67B777576537}" type="datetimeFigureOut">
              <a:rPr lang="en-US" smtClean="0"/>
              <a:t>3/10/17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D19B-7A8A-9B49-94B3-AF2A6DA5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1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BB8B-693E-FC44-8C6E-67B777576537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D19B-7A8A-9B49-94B3-AF2A6DA5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7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BB8B-693E-FC44-8C6E-67B777576537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D19B-7A8A-9B49-94B3-AF2A6DA5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3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BB8B-693E-FC44-8C6E-67B777576537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D19B-7A8A-9B49-94B3-AF2A6DA5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3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Extraction 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SCCS-ARD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Shames</a:t>
            </a:r>
          </a:p>
          <a:p>
            <a:r>
              <a:rPr lang="en-US" smtClean="0"/>
              <a:t>10 March17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1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850" y="1287462"/>
            <a:ext cx="8982386" cy="5553075"/>
            <a:chOff x="69850" y="1287462"/>
            <a:chExt cx="8982386" cy="5553075"/>
          </a:xfrm>
        </p:grpSpPr>
        <p:grpSp>
          <p:nvGrpSpPr>
            <p:cNvPr id="13316" name="Group 48"/>
            <p:cNvGrpSpPr>
              <a:grpSpLocks/>
            </p:cNvGrpSpPr>
            <p:nvPr/>
          </p:nvGrpSpPr>
          <p:grpSpPr bwMode="auto">
            <a:xfrm>
              <a:off x="3946263" y="2678237"/>
              <a:ext cx="5105973" cy="4162300"/>
              <a:chOff x="2209800" y="1524000"/>
              <a:chExt cx="4874577" cy="3810000"/>
            </a:xfrm>
          </p:grpSpPr>
          <p:pic>
            <p:nvPicPr>
              <p:cNvPr id="13362" name="Picture 4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9051"/>
              <a:stretch>
                <a:fillRect/>
              </a:stretch>
            </p:blipFill>
            <p:spPr bwMode="auto">
              <a:xfrm>
                <a:off x="2209800" y="1524000"/>
                <a:ext cx="4874577" cy="381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63" name="Picture 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6511"/>
              <a:stretch>
                <a:fillRect/>
              </a:stretch>
            </p:blipFill>
            <p:spPr bwMode="auto">
              <a:xfrm>
                <a:off x="2209800" y="1659890"/>
                <a:ext cx="4873942" cy="3674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69850" y="1287462"/>
              <a:ext cx="8967122" cy="5372142"/>
              <a:chOff x="69850" y="1287462"/>
              <a:chExt cx="8967122" cy="5372142"/>
            </a:xfrm>
          </p:grpSpPr>
          <p:grpSp>
            <p:nvGrpSpPr>
              <p:cNvPr id="13317" name="Group 54"/>
              <p:cNvGrpSpPr>
                <a:grpSpLocks/>
              </p:cNvGrpSpPr>
              <p:nvPr/>
            </p:nvGrpSpPr>
            <p:grpSpPr bwMode="auto">
              <a:xfrm>
                <a:off x="69850" y="1287462"/>
                <a:ext cx="3116442" cy="3138488"/>
                <a:chOff x="70194" y="500379"/>
                <a:chExt cx="3115733" cy="3137452"/>
              </a:xfrm>
            </p:grpSpPr>
            <p:sp>
              <p:nvSpPr>
                <p:cNvPr id="13358" name="Oval 48"/>
                <p:cNvSpPr>
                  <a:spLocks noChangeArrowheads="1"/>
                </p:cNvSpPr>
                <p:nvPr/>
              </p:nvSpPr>
              <p:spPr bwMode="auto">
                <a:xfrm>
                  <a:off x="70194" y="500379"/>
                  <a:ext cx="3115733" cy="3137452"/>
                </a:xfrm>
                <a:prstGeom prst="ellipse">
                  <a:avLst/>
                </a:prstGeom>
                <a:solidFill>
                  <a:srgbClr val="DFC7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48" name="Oval 47"/>
                <p:cNvSpPr/>
                <p:nvPr/>
              </p:nvSpPr>
              <p:spPr bwMode="auto">
                <a:xfrm>
                  <a:off x="146397" y="556081"/>
                  <a:ext cx="2963333" cy="3014019"/>
                </a:xfrm>
                <a:prstGeom prst="ellipse">
                  <a:avLst/>
                </a:prstGeom>
                <a:gradFill flip="none" rotWithShape="1">
                  <a:gsLst>
                    <a:gs pos="60000">
                      <a:srgbClr val="DFC7C2"/>
                    </a:gs>
                    <a:gs pos="100000">
                      <a:srgbClr val="FFFF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2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2"/>
                      </a:solidFill>
                      <a:latin typeface="Arial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2"/>
                      </a:solidFill>
                      <a:latin typeface="Arial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2"/>
                      </a:solidFill>
                      <a:latin typeface="Arial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2"/>
                      </a:solidFill>
                      <a:latin typeface="Arial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Arial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Arial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Arial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2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457200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18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318" name="Line 49"/>
              <p:cNvSpPr>
                <a:spLocks noChangeShapeType="1"/>
              </p:cNvSpPr>
              <p:nvPr/>
            </p:nvSpPr>
            <p:spPr bwMode="auto">
              <a:xfrm flipH="1" flipV="1">
                <a:off x="4620356" y="3005660"/>
                <a:ext cx="1071153" cy="123931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319" name="Line 30"/>
              <p:cNvSpPr>
                <a:spLocks noChangeShapeType="1"/>
              </p:cNvSpPr>
              <p:nvPr/>
            </p:nvSpPr>
            <p:spPr bwMode="auto">
              <a:xfrm flipH="1" flipV="1">
                <a:off x="2043271" y="4364036"/>
                <a:ext cx="409074" cy="3524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320" name="Line 14"/>
              <p:cNvSpPr>
                <a:spLocks noChangeShapeType="1"/>
              </p:cNvSpPr>
              <p:nvPr/>
            </p:nvSpPr>
            <p:spPr bwMode="auto">
              <a:xfrm flipH="1">
                <a:off x="3649662" y="4429125"/>
                <a:ext cx="2116464" cy="4349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321" name="Line 70"/>
              <p:cNvSpPr>
                <a:spLocks noChangeShapeType="1"/>
              </p:cNvSpPr>
              <p:nvPr/>
            </p:nvSpPr>
            <p:spPr bwMode="auto">
              <a:xfrm flipH="1">
                <a:off x="1268481" y="2079626"/>
                <a:ext cx="433412" cy="260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322" name="Line 19"/>
              <p:cNvSpPr>
                <a:spLocks noChangeShapeType="1"/>
              </p:cNvSpPr>
              <p:nvPr/>
            </p:nvSpPr>
            <p:spPr bwMode="auto">
              <a:xfrm flipH="1" flipV="1">
                <a:off x="2320667" y="3920559"/>
                <a:ext cx="3364106" cy="4245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323" name="Line 40"/>
              <p:cNvSpPr>
                <a:spLocks noChangeShapeType="1"/>
              </p:cNvSpPr>
              <p:nvPr/>
            </p:nvSpPr>
            <p:spPr bwMode="auto">
              <a:xfrm flipH="1">
                <a:off x="2185693" y="5499100"/>
                <a:ext cx="422589" cy="6604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324" name="Line 68"/>
              <p:cNvSpPr>
                <a:spLocks noChangeShapeType="1"/>
              </p:cNvSpPr>
              <p:nvPr/>
            </p:nvSpPr>
            <p:spPr bwMode="auto">
              <a:xfrm>
                <a:off x="766803" y="2986087"/>
                <a:ext cx="290784" cy="6191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325" name="Line 73"/>
              <p:cNvSpPr>
                <a:spLocks noChangeShapeType="1"/>
              </p:cNvSpPr>
              <p:nvPr/>
            </p:nvSpPr>
            <p:spPr bwMode="auto">
              <a:xfrm rot="4054674" flipV="1">
                <a:off x="1355012" y="2228054"/>
                <a:ext cx="238125" cy="523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3326" name="Group 76"/>
              <p:cNvGrpSpPr>
                <a:grpSpLocks/>
              </p:cNvGrpSpPr>
              <p:nvPr/>
            </p:nvGrpSpPr>
            <p:grpSpPr bwMode="auto">
              <a:xfrm rot="19576078">
                <a:off x="788758" y="3185749"/>
                <a:ext cx="215912" cy="130175"/>
                <a:chOff x="1097" y="1063"/>
                <a:chExt cx="122" cy="61"/>
              </a:xfrm>
            </p:grpSpPr>
            <p:sp>
              <p:nvSpPr>
                <p:cNvPr id="13356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097" y="1063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13357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107" y="1095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3327" name="Line 86"/>
              <p:cNvSpPr>
                <a:spLocks noChangeShapeType="1"/>
              </p:cNvSpPr>
              <p:nvPr/>
            </p:nvSpPr>
            <p:spPr bwMode="auto">
              <a:xfrm rot="2480839" flipV="1">
                <a:off x="2360609" y="5713412"/>
                <a:ext cx="198449" cy="6191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13328" name="Group 88"/>
              <p:cNvGrpSpPr>
                <a:grpSpLocks/>
              </p:cNvGrpSpPr>
              <p:nvPr/>
            </p:nvGrpSpPr>
            <p:grpSpPr bwMode="auto">
              <a:xfrm rot="18918834">
                <a:off x="2199705" y="4510028"/>
                <a:ext cx="215912" cy="128587"/>
                <a:chOff x="1097" y="1063"/>
                <a:chExt cx="122" cy="61"/>
              </a:xfrm>
            </p:grpSpPr>
            <p:sp>
              <p:nvSpPr>
                <p:cNvPr id="13354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1097" y="1063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13355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1107" y="1095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</p:grpSp>
          <p:grpSp>
            <p:nvGrpSpPr>
              <p:cNvPr id="13329" name="Group 94"/>
              <p:cNvGrpSpPr>
                <a:grpSpLocks/>
              </p:cNvGrpSpPr>
              <p:nvPr/>
            </p:nvGrpSpPr>
            <p:grpSpPr bwMode="auto">
              <a:xfrm rot="16476790">
                <a:off x="4371053" y="4623040"/>
                <a:ext cx="258762" cy="107956"/>
                <a:chOff x="1097" y="1063"/>
                <a:chExt cx="122" cy="61"/>
              </a:xfrm>
            </p:grpSpPr>
            <p:sp>
              <p:nvSpPr>
                <p:cNvPr id="13352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1097" y="1063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13353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1107" y="1095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</p:grpSp>
          <p:grpSp>
            <p:nvGrpSpPr>
              <p:cNvPr id="13330" name="Group 97"/>
              <p:cNvGrpSpPr>
                <a:grpSpLocks/>
              </p:cNvGrpSpPr>
              <p:nvPr/>
            </p:nvGrpSpPr>
            <p:grpSpPr bwMode="auto">
              <a:xfrm rot="17026531">
                <a:off x="3802284" y="4061436"/>
                <a:ext cx="258762" cy="107956"/>
                <a:chOff x="1097" y="1063"/>
                <a:chExt cx="122" cy="61"/>
              </a:xfrm>
            </p:grpSpPr>
            <p:sp>
              <p:nvSpPr>
                <p:cNvPr id="13350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1097" y="1063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13351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1107" y="1095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3331" name="Line 104"/>
              <p:cNvSpPr>
                <a:spLocks noChangeShapeType="1"/>
              </p:cNvSpPr>
              <p:nvPr/>
            </p:nvSpPr>
            <p:spPr bwMode="auto">
              <a:xfrm rot="17696832" flipV="1">
                <a:off x="4995359" y="3526629"/>
                <a:ext cx="238125" cy="523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332" name="Line 106"/>
              <p:cNvSpPr>
                <a:spLocks noChangeShapeType="1"/>
              </p:cNvSpPr>
              <p:nvPr/>
            </p:nvSpPr>
            <p:spPr bwMode="auto">
              <a:xfrm flipV="1">
                <a:off x="7204485" y="4480595"/>
                <a:ext cx="320692" cy="125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333" name="Line 109"/>
              <p:cNvSpPr>
                <a:spLocks noChangeShapeType="1"/>
              </p:cNvSpPr>
              <p:nvPr/>
            </p:nvSpPr>
            <p:spPr bwMode="auto">
              <a:xfrm flipV="1">
                <a:off x="8030997" y="3349624"/>
                <a:ext cx="160971" cy="7604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7309265" y="4393129"/>
                <a:ext cx="109544" cy="238125"/>
                <a:chOff x="7309265" y="4393129"/>
                <a:chExt cx="109544" cy="238125"/>
              </a:xfrm>
            </p:grpSpPr>
            <p:sp>
              <p:nvSpPr>
                <p:cNvPr id="13334" name="Line 111"/>
                <p:cNvSpPr>
                  <a:spLocks noChangeShapeType="1"/>
                </p:cNvSpPr>
                <p:nvPr/>
              </p:nvSpPr>
              <p:spPr bwMode="auto">
                <a:xfrm rot="16815439" flipV="1">
                  <a:off x="7215604" y="4486790"/>
                  <a:ext cx="238125" cy="5080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13335" name="Line 112"/>
                <p:cNvSpPr>
                  <a:spLocks noChangeShapeType="1"/>
                </p:cNvSpPr>
                <p:nvPr/>
              </p:nvSpPr>
              <p:spPr bwMode="auto">
                <a:xfrm rot="16815439" flipV="1">
                  <a:off x="7274345" y="4486790"/>
                  <a:ext cx="238125" cy="5080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3336" name="Line 120"/>
              <p:cNvSpPr>
                <a:spLocks noChangeShapeType="1"/>
              </p:cNvSpPr>
              <p:nvPr/>
            </p:nvSpPr>
            <p:spPr bwMode="auto">
              <a:xfrm rot="1796191" flipV="1">
                <a:off x="8007045" y="3691887"/>
                <a:ext cx="171706" cy="988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341" name="Oval 41"/>
              <p:cNvSpPr>
                <a:spLocks noChangeArrowheads="1"/>
              </p:cNvSpPr>
              <p:nvPr/>
            </p:nvSpPr>
            <p:spPr bwMode="auto">
              <a:xfrm>
                <a:off x="1545794" y="1634133"/>
                <a:ext cx="1309762" cy="500063"/>
              </a:xfrm>
              <a:prstGeom prst="cube">
                <a:avLst>
                  <a:gd name="adj" fmla="val 15477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Spacecraft</a:t>
                </a:r>
              </a:p>
            </p:txBody>
          </p:sp>
          <p:sp>
            <p:nvSpPr>
              <p:cNvPr id="2052" name="Oval 4"/>
              <p:cNvSpPr>
                <a:spLocks noChangeArrowheads="1"/>
              </p:cNvSpPr>
              <p:nvPr/>
            </p:nvSpPr>
            <p:spPr bwMode="auto">
              <a:xfrm>
                <a:off x="7524750" y="4076700"/>
                <a:ext cx="1144588" cy="787400"/>
              </a:xfrm>
              <a:prstGeom prst="cube">
                <a:avLst>
                  <a:gd name="adj" fmla="val 10583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Arial" pitchFamily="34" charset="0"/>
                  </a:rPr>
                  <a:t>Terrestrial 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Arial" pitchFamily="34" charset="0"/>
                  </a:rPr>
                  <a:t>WANs</a:t>
                </a:r>
              </a:p>
            </p:txBody>
          </p:sp>
          <p:sp>
            <p:nvSpPr>
              <p:cNvPr id="13343" name="Oval 5"/>
              <p:cNvSpPr>
                <a:spLocks noChangeArrowheads="1"/>
              </p:cNvSpPr>
              <p:nvPr/>
            </p:nvSpPr>
            <p:spPr bwMode="auto">
              <a:xfrm>
                <a:off x="5691511" y="4046537"/>
                <a:ext cx="1512974" cy="850900"/>
              </a:xfrm>
              <a:prstGeom prst="cube">
                <a:avLst>
                  <a:gd name="adj" fmla="val 10861"/>
                </a:avLst>
              </a:prstGeom>
              <a:solidFill>
                <a:srgbClr val="E0C62C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SSI Earth 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Terminal</a:t>
                </a:r>
              </a:p>
            </p:txBody>
          </p:sp>
          <p:sp>
            <p:nvSpPr>
              <p:cNvPr id="22539" name="Oval 12"/>
              <p:cNvSpPr>
                <a:spLocks noChangeArrowheads="1"/>
              </p:cNvSpPr>
              <p:nvPr/>
            </p:nvSpPr>
            <p:spPr bwMode="auto">
              <a:xfrm>
                <a:off x="2373313" y="4716462"/>
                <a:ext cx="1276350" cy="782638"/>
              </a:xfrm>
              <a:prstGeom prst="cube">
                <a:avLst>
                  <a:gd name="adj" fmla="val 11870"/>
                </a:avLst>
              </a:prstGeom>
              <a:solidFill>
                <a:schemeClr val="accent5">
                  <a:lumMod val="50000"/>
                </a:schemeClr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Arial" pitchFamily="34" charset="0"/>
                  </a:rPr>
                  <a:t>Routing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Arial" pitchFamily="34" charset="0"/>
                  </a:rPr>
                  <a:t>Spacecraft</a:t>
                </a:r>
              </a:p>
            </p:txBody>
          </p:sp>
          <p:sp>
            <p:nvSpPr>
              <p:cNvPr id="13345" name="Oval 16"/>
              <p:cNvSpPr>
                <a:spLocks noChangeArrowheads="1"/>
              </p:cNvSpPr>
              <p:nvPr/>
            </p:nvSpPr>
            <p:spPr bwMode="auto">
              <a:xfrm>
                <a:off x="911273" y="3605212"/>
                <a:ext cx="1424070" cy="771525"/>
              </a:xfrm>
              <a:prstGeom prst="cube">
                <a:avLst>
                  <a:gd name="adj" fmla="val 12880"/>
                </a:avLst>
              </a:prstGeom>
              <a:solidFill>
                <a:srgbClr val="E0C62C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Planet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Terminal</a:t>
                </a:r>
              </a:p>
            </p:txBody>
          </p:sp>
          <p:sp>
            <p:nvSpPr>
              <p:cNvPr id="2074" name="Oval 26"/>
              <p:cNvSpPr>
                <a:spLocks noChangeArrowheads="1"/>
              </p:cNvSpPr>
              <p:nvPr/>
            </p:nvSpPr>
            <p:spPr bwMode="auto">
              <a:xfrm>
                <a:off x="284163" y="2328862"/>
                <a:ext cx="1030287" cy="657225"/>
              </a:xfrm>
              <a:prstGeom prst="cube">
                <a:avLst>
                  <a:gd name="adj" fmla="val 15422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Arial" pitchFamily="34" charset="0"/>
                  </a:rPr>
                  <a:t>Planet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Arial" pitchFamily="34" charset="0"/>
                  </a:rPr>
                  <a:t>WANs</a:t>
                </a:r>
              </a:p>
            </p:txBody>
          </p:sp>
          <p:sp>
            <p:nvSpPr>
              <p:cNvPr id="13347" name="Oval 41"/>
              <p:cNvSpPr>
                <a:spLocks noChangeArrowheads="1"/>
              </p:cNvSpPr>
              <p:nvPr/>
            </p:nvSpPr>
            <p:spPr bwMode="auto">
              <a:xfrm>
                <a:off x="7620433" y="2851150"/>
                <a:ext cx="1246260" cy="498475"/>
              </a:xfrm>
              <a:prstGeom prst="cube">
                <a:avLst>
                  <a:gd name="adj" fmla="val 15477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User MOC</a:t>
                </a:r>
              </a:p>
            </p:txBody>
          </p:sp>
          <p:sp>
            <p:nvSpPr>
              <p:cNvPr id="13348" name="Oval 41"/>
              <p:cNvSpPr>
                <a:spLocks noChangeArrowheads="1"/>
              </p:cNvSpPr>
              <p:nvPr/>
            </p:nvSpPr>
            <p:spPr bwMode="auto">
              <a:xfrm>
                <a:off x="3740657" y="2507186"/>
                <a:ext cx="1320876" cy="498475"/>
              </a:xfrm>
              <a:prstGeom prst="cube">
                <a:avLst>
                  <a:gd name="adj" fmla="val 15477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Spacecraft</a:t>
                </a:r>
              </a:p>
            </p:txBody>
          </p:sp>
          <p:sp>
            <p:nvSpPr>
              <p:cNvPr id="13349" name="Oval 41"/>
              <p:cNvSpPr>
                <a:spLocks noChangeArrowheads="1"/>
              </p:cNvSpPr>
              <p:nvPr/>
            </p:nvSpPr>
            <p:spPr bwMode="auto">
              <a:xfrm>
                <a:off x="1543134" y="6159542"/>
                <a:ext cx="1341515" cy="500062"/>
              </a:xfrm>
              <a:prstGeom prst="cube">
                <a:avLst>
                  <a:gd name="adj" fmla="val 15477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Spacecraft</a:t>
                </a:r>
              </a:p>
            </p:txBody>
          </p:sp>
          <p:sp>
            <p:nvSpPr>
              <p:cNvPr id="13338" name="Rounded Rectangular Callout 46"/>
              <p:cNvSpPr>
                <a:spLocks noChangeArrowheads="1"/>
              </p:cNvSpPr>
              <p:nvPr/>
            </p:nvSpPr>
            <p:spPr bwMode="auto">
              <a:xfrm>
                <a:off x="869427" y="5179594"/>
                <a:ext cx="1070036" cy="511175"/>
              </a:xfrm>
              <a:prstGeom prst="wedgeRoundRectCallout">
                <a:avLst>
                  <a:gd name="adj1" fmla="val 92389"/>
                  <a:gd name="adj2" fmla="val -59356"/>
                  <a:gd name="adj3" fmla="val 16667"/>
                </a:avLst>
              </a:prstGeom>
              <a:solidFill>
                <a:srgbClr val="FFFFCC"/>
              </a:solidFill>
              <a:ln w="9525">
                <a:solidFill>
                  <a:schemeClr val="accent2"/>
                </a:solidFill>
                <a:prstDash val="sysDot"/>
                <a:miter lim="800000"/>
                <a:headEnd/>
                <a:tailEnd type="arrow" w="lg" len="lg"/>
              </a:ln>
            </p:spPr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0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SSI Assets in Space</a:t>
                </a:r>
              </a:p>
            </p:txBody>
          </p:sp>
          <p:sp>
            <p:nvSpPr>
              <p:cNvPr id="13339" name="Rounded Rectangular Callout 48"/>
              <p:cNvSpPr>
                <a:spLocks noChangeArrowheads="1"/>
              </p:cNvSpPr>
              <p:nvPr/>
            </p:nvSpPr>
            <p:spPr bwMode="auto">
              <a:xfrm>
                <a:off x="5940762" y="2033587"/>
                <a:ext cx="1154179" cy="481013"/>
              </a:xfrm>
              <a:prstGeom prst="wedgeRoundRectCallout">
                <a:avLst>
                  <a:gd name="adj1" fmla="val 91710"/>
                  <a:gd name="adj2" fmla="val 147588"/>
                  <a:gd name="adj3" fmla="val 16667"/>
                </a:avLst>
              </a:prstGeom>
              <a:solidFill>
                <a:srgbClr val="FFFFCC"/>
              </a:solidFill>
              <a:ln w="9525">
                <a:solidFill>
                  <a:schemeClr val="accent2"/>
                </a:solidFill>
                <a:prstDash val="sysDot"/>
                <a:miter lim="800000"/>
                <a:headEnd/>
                <a:tailEnd type="arrow" w="lg" len="lg"/>
              </a:ln>
            </p:spPr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0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User Assets on the Earth</a:t>
                </a:r>
              </a:p>
            </p:txBody>
          </p:sp>
          <p:sp>
            <p:nvSpPr>
              <p:cNvPr id="13340" name="Rounded Rectangular Callout 49"/>
              <p:cNvSpPr>
                <a:spLocks noChangeArrowheads="1"/>
              </p:cNvSpPr>
              <p:nvPr/>
            </p:nvSpPr>
            <p:spPr bwMode="auto">
              <a:xfrm>
                <a:off x="3332350" y="1568451"/>
                <a:ext cx="1593942" cy="511175"/>
              </a:xfrm>
              <a:prstGeom prst="wedgeRoundRectCallout">
                <a:avLst>
                  <a:gd name="adj1" fmla="val -80177"/>
                  <a:gd name="adj2" fmla="val 2327"/>
                  <a:gd name="adj3" fmla="val 16667"/>
                </a:avLst>
              </a:prstGeom>
              <a:solidFill>
                <a:srgbClr val="FFFFCC"/>
              </a:solidFill>
              <a:ln w="9525">
                <a:solidFill>
                  <a:schemeClr val="accent2"/>
                </a:solidFill>
                <a:prstDash val="sysDot"/>
                <a:miter lim="800000"/>
                <a:headEnd/>
                <a:tailEnd type="arrow" w="lg" len="lg"/>
              </a:ln>
            </p:spPr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0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User Assets in space or on Some Planetary Surface</a:t>
                </a:r>
              </a:p>
            </p:txBody>
          </p:sp>
          <p:sp>
            <p:nvSpPr>
              <p:cNvPr id="50" name="Rounded Rectangle 49"/>
              <p:cNvSpPr/>
              <p:nvPr/>
            </p:nvSpPr>
            <p:spPr bwMode="auto">
              <a:xfrm>
                <a:off x="1446292" y="1485899"/>
                <a:ext cx="7590680" cy="1947921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dash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2400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1" name="Rounded Rectangle 50"/>
              <p:cNvSpPr/>
              <p:nvPr/>
            </p:nvSpPr>
            <p:spPr bwMode="auto">
              <a:xfrm>
                <a:off x="700718" y="3517951"/>
                <a:ext cx="8087449" cy="2480541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dash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2400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432445" y="4851378"/>
                <a:ext cx="1162823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SSI </a:t>
                </a:r>
                <a:r>
                  <a:rPr kumimoji="1" lang="en-US" sz="1400" b="1" dirty="0" smtClean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Service</a:t>
                </a:r>
                <a:endParaRPr kumimoji="1" lang="en-US" sz="1400" b="1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endParaRP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Provider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(PM)</a:t>
                </a:r>
                <a:endParaRPr kumimoji="1" lang="en-US" sz="1400" dirty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436717" y="1657142"/>
                <a:ext cx="1162823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SSI </a:t>
                </a:r>
                <a:r>
                  <a:rPr kumimoji="1" lang="en-US" sz="1400" b="1" dirty="0" smtClean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Service</a:t>
                </a:r>
                <a:endParaRPr kumimoji="1" lang="en-US" sz="1400" b="1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endParaRP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User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(UM)</a:t>
                </a:r>
                <a:endParaRPr kumimoji="1" lang="en-US" sz="1400" dirty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6" name="Line 109"/>
              <p:cNvSpPr>
                <a:spLocks noChangeShapeType="1"/>
              </p:cNvSpPr>
              <p:nvPr/>
            </p:nvSpPr>
            <p:spPr bwMode="auto">
              <a:xfrm flipH="1" flipV="1">
                <a:off x="7993826" y="4864099"/>
                <a:ext cx="111231" cy="2436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7" name="Line 120"/>
              <p:cNvSpPr>
                <a:spLocks noChangeShapeType="1"/>
              </p:cNvSpPr>
              <p:nvPr/>
            </p:nvSpPr>
            <p:spPr bwMode="auto">
              <a:xfrm rot="1796191" flipV="1">
                <a:off x="7961301" y="4928597"/>
                <a:ext cx="171706" cy="988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8" name="Rounded Rectangular Callout 49"/>
              <p:cNvSpPr>
                <a:spLocks noChangeArrowheads="1"/>
              </p:cNvSpPr>
              <p:nvPr/>
            </p:nvSpPr>
            <p:spPr bwMode="auto">
              <a:xfrm>
                <a:off x="3332350" y="1560077"/>
                <a:ext cx="1593942" cy="511175"/>
              </a:xfrm>
              <a:prstGeom prst="wedgeRoundRectCallout">
                <a:avLst>
                  <a:gd name="adj1" fmla="val 46136"/>
                  <a:gd name="adj2" fmla="val 137649"/>
                  <a:gd name="adj3" fmla="val 16667"/>
                </a:avLst>
              </a:prstGeom>
              <a:solidFill>
                <a:srgbClr val="FFFFCC"/>
              </a:solidFill>
              <a:ln w="9525">
                <a:solidFill>
                  <a:schemeClr val="accent2"/>
                </a:solidFill>
                <a:prstDash val="sysDot"/>
                <a:miter lim="800000"/>
                <a:headEnd/>
                <a:tailEnd type="arrow" w="lg" len="lg"/>
              </a:ln>
            </p:spPr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0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User Assets in </a:t>
                </a:r>
                <a:r>
                  <a:rPr kumimoji="1" lang="en-US" sz="1000" b="1" dirty="0" smtClean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Space </a:t>
                </a:r>
                <a:r>
                  <a:rPr kumimoji="1" lang="en-US" sz="10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or on Some Planetary Surface</a:t>
                </a:r>
              </a:p>
            </p:txBody>
          </p:sp>
          <p:sp>
            <p:nvSpPr>
              <p:cNvPr id="59" name="Rounded Rectangular Callout 48"/>
              <p:cNvSpPr>
                <a:spLocks noChangeArrowheads="1"/>
              </p:cNvSpPr>
              <p:nvPr/>
            </p:nvSpPr>
            <p:spPr bwMode="auto">
              <a:xfrm>
                <a:off x="5516072" y="5349535"/>
                <a:ext cx="1154179" cy="481013"/>
              </a:xfrm>
              <a:prstGeom prst="wedgeRoundRectCallout">
                <a:avLst>
                  <a:gd name="adj1" fmla="val 53243"/>
                  <a:gd name="adj2" fmla="val -155053"/>
                  <a:gd name="adj3" fmla="val 16667"/>
                </a:avLst>
              </a:prstGeom>
              <a:solidFill>
                <a:srgbClr val="FFFFCC"/>
              </a:solidFill>
              <a:ln w="9525">
                <a:solidFill>
                  <a:schemeClr val="accent2"/>
                </a:solidFill>
                <a:prstDash val="sysDot"/>
                <a:miter lim="800000"/>
                <a:headEnd/>
                <a:tailEnd type="arrow" w="lg" len="lg"/>
              </a:ln>
            </p:spPr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0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SSI Assets on the Earth</a:t>
                </a:r>
              </a:p>
            </p:txBody>
          </p:sp>
          <p:sp>
            <p:nvSpPr>
              <p:cNvPr id="60" name="Rounded Rectangular Callout 48"/>
              <p:cNvSpPr>
                <a:spLocks noChangeArrowheads="1"/>
              </p:cNvSpPr>
              <p:nvPr/>
            </p:nvSpPr>
            <p:spPr bwMode="auto">
              <a:xfrm>
                <a:off x="5516072" y="5339211"/>
                <a:ext cx="1154179" cy="481013"/>
              </a:xfrm>
              <a:prstGeom prst="wedgeRoundRectCallout">
                <a:avLst>
                  <a:gd name="adj1" fmla="val 134649"/>
                  <a:gd name="adj2" fmla="val -13391"/>
                  <a:gd name="adj3" fmla="val 16667"/>
                </a:avLst>
              </a:prstGeom>
              <a:solidFill>
                <a:srgbClr val="FFFFCC"/>
              </a:solidFill>
              <a:ln w="9525">
                <a:solidFill>
                  <a:schemeClr val="accent2"/>
                </a:solidFill>
                <a:prstDash val="sysDot"/>
                <a:miter lim="800000"/>
                <a:headEnd/>
                <a:tailEnd type="arrow" w="lg" len="lg"/>
              </a:ln>
            </p:spPr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0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SSI Assets on the Earth</a:t>
                </a:r>
              </a:p>
            </p:txBody>
          </p:sp>
          <p:sp>
            <p:nvSpPr>
              <p:cNvPr id="61" name="Rounded Rectangular Callout 46"/>
              <p:cNvSpPr>
                <a:spLocks noChangeArrowheads="1"/>
              </p:cNvSpPr>
              <p:nvPr/>
            </p:nvSpPr>
            <p:spPr bwMode="auto">
              <a:xfrm>
                <a:off x="869427" y="5181076"/>
                <a:ext cx="1070036" cy="511175"/>
              </a:xfrm>
              <a:prstGeom prst="wedgeRoundRectCallout">
                <a:avLst>
                  <a:gd name="adj1" fmla="val 16161"/>
                  <a:gd name="adj2" fmla="val -206797"/>
                  <a:gd name="adj3" fmla="val 16667"/>
                </a:avLst>
              </a:prstGeom>
              <a:solidFill>
                <a:srgbClr val="FFFFCC"/>
              </a:solidFill>
              <a:ln w="9525">
                <a:solidFill>
                  <a:schemeClr val="accent2"/>
                </a:solidFill>
                <a:prstDash val="sysDot"/>
                <a:miter lim="800000"/>
                <a:headEnd/>
                <a:tailEnd type="arrow" w="lg" len="lg"/>
              </a:ln>
            </p:spPr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000" b="1" dirty="0">
                    <a:solidFill>
                      <a:srgbClr val="000000"/>
                    </a:solidFill>
                    <a:ea typeface="ＭＳ Ｐゴシック" pitchFamily="34" charset="-128"/>
                    <a:cs typeface="Arial" pitchFamily="34" charset="0"/>
                  </a:rPr>
                  <a:t>SSI Assets in Space</a:t>
                </a:r>
              </a:p>
            </p:txBody>
          </p:sp>
          <p:sp>
            <p:nvSpPr>
              <p:cNvPr id="55" name="Oval 12"/>
              <p:cNvSpPr>
                <a:spLocks noChangeArrowheads="1"/>
              </p:cNvSpPr>
              <p:nvPr/>
            </p:nvSpPr>
            <p:spPr bwMode="auto">
              <a:xfrm>
                <a:off x="7620433" y="5107781"/>
                <a:ext cx="952056" cy="782637"/>
              </a:xfrm>
              <a:prstGeom prst="cube">
                <a:avLst>
                  <a:gd name="adj" fmla="val 11870"/>
                </a:avLst>
              </a:prstGeom>
              <a:solidFill>
                <a:schemeClr val="accent5">
                  <a:lumMod val="50000"/>
                </a:schemeClr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Arial" pitchFamily="34" charset="0"/>
                  </a:rPr>
                  <a:t>Routing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Arial" pitchFamily="34" charset="0"/>
                  </a:rPr>
                  <a:t>MOC</a:t>
                </a:r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5556" y="174199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Figure 2-10: SSI Enterprise Overview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1074738" y="109538"/>
            <a:ext cx="6723062" cy="59848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 b="1" dirty="0">
              <a:solidFill>
                <a:srgbClr val="800000"/>
              </a:solidFill>
              <a:latin typeface="Helvetica" pitchFamily="34" charset="0"/>
              <a:ea typeface="+mj-ea"/>
              <a:cs typeface="Helvetica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6700" y="1452563"/>
            <a:ext cx="8582025" cy="5138737"/>
            <a:chOff x="266700" y="1452563"/>
            <a:chExt cx="8582025" cy="5138737"/>
          </a:xfrm>
        </p:grpSpPr>
        <p:grpSp>
          <p:nvGrpSpPr>
            <p:cNvPr id="5123" name="Group 106"/>
            <p:cNvGrpSpPr>
              <a:grpSpLocks/>
            </p:cNvGrpSpPr>
            <p:nvPr/>
          </p:nvGrpSpPr>
          <p:grpSpPr bwMode="auto">
            <a:xfrm>
              <a:off x="266700" y="1452563"/>
              <a:ext cx="8582025" cy="4939843"/>
              <a:chOff x="266700" y="1452563"/>
              <a:chExt cx="8582025" cy="4939843"/>
            </a:xfrm>
          </p:grpSpPr>
          <p:sp>
            <p:nvSpPr>
              <p:cNvPr id="5124" name="Oval 41"/>
              <p:cNvSpPr>
                <a:spLocks noChangeArrowheads="1"/>
              </p:cNvSpPr>
              <p:nvPr/>
            </p:nvSpPr>
            <p:spPr bwMode="auto">
              <a:xfrm>
                <a:off x="7575550" y="2852738"/>
                <a:ext cx="1273175" cy="498475"/>
              </a:xfrm>
              <a:prstGeom prst="cube">
                <a:avLst>
                  <a:gd name="adj" fmla="val 15477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Earth 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User Node</a:t>
                </a:r>
              </a:p>
            </p:txBody>
          </p:sp>
          <p:sp>
            <p:nvSpPr>
              <p:cNvPr id="5125" name="Line 49"/>
              <p:cNvSpPr>
                <a:spLocks noChangeShapeType="1"/>
              </p:cNvSpPr>
              <p:nvPr/>
            </p:nvSpPr>
            <p:spPr bwMode="auto">
              <a:xfrm flipH="1" flipV="1">
                <a:off x="4425948" y="3395662"/>
                <a:ext cx="1624013" cy="3968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26" name="Line 30"/>
              <p:cNvSpPr>
                <a:spLocks noChangeShapeType="1"/>
              </p:cNvSpPr>
              <p:nvPr/>
            </p:nvSpPr>
            <p:spPr bwMode="auto">
              <a:xfrm flipH="1" flipV="1">
                <a:off x="2093912" y="4122738"/>
                <a:ext cx="369887" cy="3524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27" name="Line 14"/>
              <p:cNvSpPr>
                <a:spLocks noChangeShapeType="1"/>
              </p:cNvSpPr>
              <p:nvPr/>
            </p:nvSpPr>
            <p:spPr bwMode="auto">
              <a:xfrm flipH="1">
                <a:off x="3587750" y="4441825"/>
                <a:ext cx="2160588" cy="2508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28" name="Line 70"/>
              <p:cNvSpPr>
                <a:spLocks noChangeShapeType="1"/>
              </p:cNvSpPr>
              <p:nvPr/>
            </p:nvSpPr>
            <p:spPr bwMode="auto">
              <a:xfrm flipH="1">
                <a:off x="1250950" y="2092326"/>
                <a:ext cx="433388" cy="260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29" name="Oval 41"/>
              <p:cNvSpPr>
                <a:spLocks noChangeArrowheads="1"/>
              </p:cNvSpPr>
              <p:nvPr/>
            </p:nvSpPr>
            <p:spPr bwMode="auto">
              <a:xfrm>
                <a:off x="935038" y="1592263"/>
                <a:ext cx="1336675" cy="500062"/>
              </a:xfrm>
              <a:prstGeom prst="cube">
                <a:avLst>
                  <a:gd name="adj" fmla="val 15477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Space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User Node</a:t>
                </a:r>
              </a:p>
            </p:txBody>
          </p:sp>
          <p:sp>
            <p:nvSpPr>
              <p:cNvPr id="2052" name="Oval 4"/>
              <p:cNvSpPr>
                <a:spLocks noChangeArrowheads="1"/>
              </p:cNvSpPr>
              <p:nvPr/>
            </p:nvSpPr>
            <p:spPr bwMode="auto">
              <a:xfrm>
                <a:off x="7507288" y="3822700"/>
                <a:ext cx="1049337" cy="787400"/>
              </a:xfrm>
              <a:prstGeom prst="cube">
                <a:avLst>
                  <a:gd name="adj" fmla="val 10583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rPr>
                  <a:t>Terrestrial 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rPr>
                  <a:t>WANs</a:t>
                </a:r>
              </a:p>
            </p:txBody>
          </p:sp>
          <p:sp>
            <p:nvSpPr>
              <p:cNvPr id="5131" name="Oval 5"/>
              <p:cNvSpPr>
                <a:spLocks noChangeArrowheads="1"/>
              </p:cNvSpPr>
              <p:nvPr/>
            </p:nvSpPr>
            <p:spPr bwMode="auto">
              <a:xfrm>
                <a:off x="5673725" y="3792538"/>
                <a:ext cx="1512888" cy="850900"/>
              </a:xfrm>
              <a:prstGeom prst="cube">
                <a:avLst>
                  <a:gd name="adj" fmla="val 10861"/>
                </a:avLst>
              </a:prstGeom>
              <a:solidFill>
                <a:srgbClr val="E0C62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SSI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ESLT</a:t>
                </a:r>
              </a:p>
            </p:txBody>
          </p:sp>
          <p:sp>
            <p:nvSpPr>
              <p:cNvPr id="33801" name="Oval 12"/>
              <p:cNvSpPr>
                <a:spLocks noChangeArrowheads="1"/>
              </p:cNvSpPr>
              <p:nvPr/>
            </p:nvSpPr>
            <p:spPr bwMode="auto">
              <a:xfrm>
                <a:off x="2355850" y="4462463"/>
                <a:ext cx="1276350" cy="782637"/>
              </a:xfrm>
              <a:prstGeom prst="cube">
                <a:avLst>
                  <a:gd name="adj" fmla="val 11870"/>
                </a:avLst>
              </a:prstGeom>
              <a:solidFill>
                <a:schemeClr val="accent5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rPr>
                  <a:t>Space 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rPr>
                  <a:t>Routing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rPr>
                  <a:t>Node</a:t>
                </a:r>
              </a:p>
            </p:txBody>
          </p:sp>
          <p:sp>
            <p:nvSpPr>
              <p:cNvPr id="5133" name="Oval 16"/>
              <p:cNvSpPr>
                <a:spLocks noChangeArrowheads="1"/>
              </p:cNvSpPr>
              <p:nvPr/>
            </p:nvSpPr>
            <p:spPr bwMode="auto">
              <a:xfrm>
                <a:off x="893763" y="3351213"/>
                <a:ext cx="1423987" cy="771525"/>
              </a:xfrm>
              <a:prstGeom prst="cube">
                <a:avLst>
                  <a:gd name="adj" fmla="val 12880"/>
                </a:avLst>
              </a:prstGeom>
              <a:solidFill>
                <a:srgbClr val="E0C62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PSLT</a:t>
                </a:r>
              </a:p>
            </p:txBody>
          </p:sp>
          <p:sp>
            <p:nvSpPr>
              <p:cNvPr id="5134" name="Line 19"/>
              <p:cNvSpPr>
                <a:spLocks noChangeShapeType="1"/>
              </p:cNvSpPr>
              <p:nvPr/>
            </p:nvSpPr>
            <p:spPr bwMode="auto">
              <a:xfrm flipH="1" flipV="1">
                <a:off x="2317750" y="3686175"/>
                <a:ext cx="3355974" cy="4127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074" name="Oval 26"/>
              <p:cNvSpPr>
                <a:spLocks noChangeArrowheads="1"/>
              </p:cNvSpPr>
              <p:nvPr/>
            </p:nvSpPr>
            <p:spPr bwMode="auto">
              <a:xfrm>
                <a:off x="266700" y="2341563"/>
                <a:ext cx="1030288" cy="657225"/>
              </a:xfrm>
              <a:prstGeom prst="cube">
                <a:avLst>
                  <a:gd name="adj" fmla="val 15422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rPr>
                  <a:t>Planetary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sz="1400" b="1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rPr>
                  <a:t>WANs</a:t>
                </a:r>
              </a:p>
            </p:txBody>
          </p:sp>
          <p:sp>
            <p:nvSpPr>
              <p:cNvPr id="5136" name="Line 40"/>
              <p:cNvSpPr>
                <a:spLocks noChangeShapeType="1"/>
              </p:cNvSpPr>
              <p:nvPr/>
            </p:nvSpPr>
            <p:spPr bwMode="auto">
              <a:xfrm flipH="1">
                <a:off x="2309813" y="5245100"/>
                <a:ext cx="347662" cy="6064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37" name="Line 68"/>
              <p:cNvSpPr>
                <a:spLocks noChangeShapeType="1"/>
              </p:cNvSpPr>
              <p:nvPr/>
            </p:nvSpPr>
            <p:spPr bwMode="auto">
              <a:xfrm>
                <a:off x="749300" y="2998789"/>
                <a:ext cx="425450" cy="352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38" name="Line 73"/>
              <p:cNvSpPr>
                <a:spLocks noChangeShapeType="1"/>
              </p:cNvSpPr>
              <p:nvPr/>
            </p:nvSpPr>
            <p:spPr bwMode="auto">
              <a:xfrm rot="4054674" flipV="1">
                <a:off x="1337469" y="2240757"/>
                <a:ext cx="238125" cy="5238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5139" name="Group 76"/>
              <p:cNvGrpSpPr>
                <a:grpSpLocks/>
              </p:cNvGrpSpPr>
              <p:nvPr/>
            </p:nvGrpSpPr>
            <p:grpSpPr bwMode="auto">
              <a:xfrm rot="-2023922">
                <a:off x="858838" y="3103563"/>
                <a:ext cx="215900" cy="130175"/>
                <a:chOff x="1097" y="1063"/>
                <a:chExt cx="122" cy="61"/>
              </a:xfrm>
            </p:grpSpPr>
            <p:sp>
              <p:nvSpPr>
                <p:cNvPr id="5220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097" y="1063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5221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107" y="1095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5140" name="Line 86"/>
              <p:cNvSpPr>
                <a:spLocks noChangeShapeType="1"/>
              </p:cNvSpPr>
              <p:nvPr/>
            </p:nvSpPr>
            <p:spPr bwMode="auto">
              <a:xfrm rot="2480839" flipV="1">
                <a:off x="2430463" y="5465763"/>
                <a:ext cx="198437" cy="619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grpSp>
            <p:nvGrpSpPr>
              <p:cNvPr id="5141" name="Group 88"/>
              <p:cNvGrpSpPr>
                <a:grpSpLocks/>
              </p:cNvGrpSpPr>
              <p:nvPr/>
            </p:nvGrpSpPr>
            <p:grpSpPr bwMode="auto">
              <a:xfrm rot="-2681166">
                <a:off x="2197100" y="4254500"/>
                <a:ext cx="215900" cy="128588"/>
                <a:chOff x="1097" y="1063"/>
                <a:chExt cx="122" cy="61"/>
              </a:xfrm>
            </p:grpSpPr>
            <p:sp>
              <p:nvSpPr>
                <p:cNvPr id="5218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1097" y="1063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5219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1107" y="1095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</p:grpSp>
          <p:grpSp>
            <p:nvGrpSpPr>
              <p:cNvPr id="5142" name="Group 94"/>
              <p:cNvGrpSpPr>
                <a:grpSpLocks/>
              </p:cNvGrpSpPr>
              <p:nvPr/>
            </p:nvGrpSpPr>
            <p:grpSpPr bwMode="auto">
              <a:xfrm rot="-5123210">
                <a:off x="4260056" y="4523582"/>
                <a:ext cx="258763" cy="107950"/>
                <a:chOff x="1097" y="1063"/>
                <a:chExt cx="122" cy="61"/>
              </a:xfrm>
            </p:grpSpPr>
            <p:sp>
              <p:nvSpPr>
                <p:cNvPr id="5216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1097" y="1063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5217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1107" y="1095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</p:grpSp>
          <p:grpSp>
            <p:nvGrpSpPr>
              <p:cNvPr id="5143" name="Group 97"/>
              <p:cNvGrpSpPr>
                <a:grpSpLocks/>
              </p:cNvGrpSpPr>
              <p:nvPr/>
            </p:nvGrpSpPr>
            <p:grpSpPr bwMode="auto">
              <a:xfrm rot="-4573469">
                <a:off x="3709193" y="3825082"/>
                <a:ext cx="258763" cy="107950"/>
                <a:chOff x="1097" y="1063"/>
                <a:chExt cx="122" cy="61"/>
              </a:xfrm>
            </p:grpSpPr>
            <p:sp>
              <p:nvSpPr>
                <p:cNvPr id="5214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1097" y="1063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5215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1107" y="1095"/>
                  <a:ext cx="112" cy="2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5144" name="Line 104"/>
              <p:cNvSpPr>
                <a:spLocks noChangeShapeType="1"/>
              </p:cNvSpPr>
              <p:nvPr/>
            </p:nvSpPr>
            <p:spPr bwMode="auto">
              <a:xfrm rot="17696832" flipV="1">
                <a:off x="4977606" y="3539332"/>
                <a:ext cx="238125" cy="523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45" name="Line 106"/>
              <p:cNvSpPr>
                <a:spLocks noChangeShapeType="1"/>
              </p:cNvSpPr>
              <p:nvPr/>
            </p:nvSpPr>
            <p:spPr bwMode="auto">
              <a:xfrm>
                <a:off x="7194550" y="4257675"/>
                <a:ext cx="31273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46" name="Line 109"/>
              <p:cNvSpPr>
                <a:spLocks noChangeShapeType="1"/>
              </p:cNvSpPr>
              <p:nvPr/>
            </p:nvSpPr>
            <p:spPr bwMode="auto">
              <a:xfrm flipV="1">
                <a:off x="8075613" y="3351213"/>
                <a:ext cx="98425" cy="4714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47" name="Line 111"/>
              <p:cNvSpPr>
                <a:spLocks noChangeShapeType="1"/>
              </p:cNvSpPr>
              <p:nvPr/>
            </p:nvSpPr>
            <p:spPr bwMode="auto">
              <a:xfrm rot="16815439" flipV="1">
                <a:off x="7197725" y="4251326"/>
                <a:ext cx="238125" cy="508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48" name="Line 112"/>
              <p:cNvSpPr>
                <a:spLocks noChangeShapeType="1"/>
              </p:cNvSpPr>
              <p:nvPr/>
            </p:nvSpPr>
            <p:spPr bwMode="auto">
              <a:xfrm rot="16815439" flipV="1">
                <a:off x="7256462" y="4241801"/>
                <a:ext cx="238125" cy="508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49" name="Line 120"/>
              <p:cNvSpPr>
                <a:spLocks noChangeShapeType="1"/>
              </p:cNvSpPr>
              <p:nvPr/>
            </p:nvSpPr>
            <p:spPr bwMode="auto">
              <a:xfrm rot="1796191" flipV="1">
                <a:off x="8015288" y="3567113"/>
                <a:ext cx="198437" cy="619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50" name="Oval 41"/>
              <p:cNvSpPr>
                <a:spLocks noChangeArrowheads="1"/>
              </p:cNvSpPr>
              <p:nvPr/>
            </p:nvSpPr>
            <p:spPr bwMode="auto">
              <a:xfrm>
                <a:off x="3625850" y="2897188"/>
                <a:ext cx="1282700" cy="498475"/>
              </a:xfrm>
              <a:prstGeom prst="cube">
                <a:avLst>
                  <a:gd name="adj" fmla="val 15477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Space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User Node</a:t>
                </a:r>
              </a:p>
            </p:txBody>
          </p:sp>
          <p:sp>
            <p:nvSpPr>
              <p:cNvPr id="5151" name="Oval 41"/>
              <p:cNvSpPr>
                <a:spLocks noChangeArrowheads="1"/>
              </p:cNvSpPr>
              <p:nvPr/>
            </p:nvSpPr>
            <p:spPr bwMode="auto">
              <a:xfrm>
                <a:off x="1530350" y="5822950"/>
                <a:ext cx="1336675" cy="500063"/>
              </a:xfrm>
              <a:prstGeom prst="cube">
                <a:avLst>
                  <a:gd name="adj" fmla="val 15477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tIns="0" bIns="0"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Space </a:t>
                </a:r>
              </a:p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4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User Node</a:t>
                </a:r>
              </a:p>
            </p:txBody>
          </p:sp>
          <p:sp>
            <p:nvSpPr>
              <p:cNvPr id="5152" name="AutoShape 7"/>
              <p:cNvSpPr>
                <a:spLocks noChangeArrowheads="1"/>
              </p:cNvSpPr>
              <p:nvPr/>
            </p:nvSpPr>
            <p:spPr bwMode="auto">
              <a:xfrm>
                <a:off x="1731945" y="1592263"/>
                <a:ext cx="528655" cy="17780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lIns="45720" tIns="0" rIns="0" bIns="0" anchor="ctr"/>
              <a:lstStyle/>
              <a:p>
                <a:pPr defTabSz="457200" fontAlgn="base">
                  <a:lnSpc>
                    <a:spcPts val="525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600" b="1">
                    <a:solidFill>
                      <a:srgbClr val="000099"/>
                    </a:solidFill>
                    <a:ea typeface="ＭＳ Ｐゴシック" pitchFamily="34" charset="-128"/>
                    <a:cs typeface="Helvetica" pitchFamily="34" charset="0"/>
                  </a:rPr>
                  <a:t>User</a:t>
                </a:r>
                <a:br>
                  <a:rPr kumimoji="1" lang="en-US" sz="600" b="1">
                    <a:solidFill>
                      <a:srgbClr val="000099"/>
                    </a:solidFill>
                    <a:ea typeface="ＭＳ Ｐゴシック" pitchFamily="34" charset="-128"/>
                    <a:cs typeface="Helvetica" pitchFamily="34" charset="0"/>
                  </a:rPr>
                </a:br>
                <a:r>
                  <a:rPr kumimoji="1" lang="en-US" sz="600" b="1">
                    <a:solidFill>
                      <a:srgbClr val="000099"/>
                    </a:solidFill>
                    <a:ea typeface="ＭＳ Ｐゴシック" pitchFamily="34" charset="-128"/>
                    <a:cs typeface="Helvetica" pitchFamily="34" charset="0"/>
                  </a:rPr>
                  <a:t>Applications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146175" y="2352675"/>
                <a:ext cx="150813" cy="8731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 sz="600">
                  <a:solidFill>
                    <a:srgbClr val="000000"/>
                  </a:solidFill>
                  <a:ea typeface="ＭＳ Ｐゴシック" charset="0"/>
                  <a:cs typeface="Helvetica" pitchFamily="34" charset="0"/>
                </a:endParaRPr>
              </a:p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 sz="600">
                  <a:solidFill>
                    <a:srgbClr val="000000"/>
                  </a:solidFill>
                  <a:ea typeface="ＭＳ Ｐゴシック" charset="0"/>
                  <a:cs typeface="Helvetica" pitchFamily="34" charset="0"/>
                </a:endParaRPr>
              </a:p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 sz="600">
                  <a:solidFill>
                    <a:srgbClr val="000000"/>
                  </a:solidFill>
                  <a:ea typeface="ＭＳ Ｐゴシック" charset="0"/>
                  <a:cs typeface="Helvetica" pitchFamily="34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062038" y="2498725"/>
                <a:ext cx="234950" cy="285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 sz="600" i="1">
                  <a:solidFill>
                    <a:srgbClr val="000000"/>
                  </a:solidFill>
                  <a:ea typeface="ＭＳ Ｐゴシック" charset="0"/>
                  <a:cs typeface="Helvetica" pitchFamily="34" charset="0"/>
                </a:endParaRPr>
              </a:p>
            </p:txBody>
          </p:sp>
          <p:sp>
            <p:nvSpPr>
              <p:cNvPr id="5155" name="Rectangle 49"/>
              <p:cNvSpPr>
                <a:spLocks noChangeArrowheads="1"/>
              </p:cNvSpPr>
              <p:nvPr/>
            </p:nvSpPr>
            <p:spPr bwMode="auto">
              <a:xfrm>
                <a:off x="1168400" y="2381250"/>
                <a:ext cx="128588" cy="30163"/>
              </a:xfrm>
              <a:prstGeom prst="rect">
                <a:avLst/>
              </a:prstGeom>
              <a:solidFill>
                <a:srgbClr val="3333CC"/>
              </a:solidFill>
              <a:ln w="1270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600">
                  <a:solidFill>
                    <a:srgbClr val="FFFFFF"/>
                  </a:solidFill>
                  <a:ea typeface="ＭＳ Ｐゴシック" pitchFamily="34" charset="-128"/>
                  <a:cs typeface="Helvetica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062038" y="2352675"/>
                <a:ext cx="84137" cy="8731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 sz="600">
                  <a:solidFill>
                    <a:srgbClr val="000000"/>
                  </a:solidFill>
                  <a:ea typeface="ＭＳ Ｐゴシック" charset="0"/>
                  <a:cs typeface="Helvetica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168400" y="2411413"/>
                <a:ext cx="128588" cy="8731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 sz="600">
                  <a:solidFill>
                    <a:srgbClr val="000000"/>
                  </a:solidFill>
                  <a:ea typeface="ＭＳ Ｐゴシック" charset="0"/>
                  <a:cs typeface="Helvetica" pitchFamily="34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062038" y="2439988"/>
                <a:ext cx="128587" cy="301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 sz="600">
                  <a:solidFill>
                    <a:srgbClr val="000000"/>
                  </a:solidFill>
                  <a:ea typeface="ＭＳ Ｐゴシック" charset="0"/>
                  <a:cs typeface="Helvetica" pitchFamily="34" charset="0"/>
                </a:endParaRPr>
              </a:p>
            </p:txBody>
          </p:sp>
          <p:sp>
            <p:nvSpPr>
              <p:cNvPr id="5159" name="Rectangle 53"/>
              <p:cNvSpPr>
                <a:spLocks noChangeArrowheads="1"/>
              </p:cNvSpPr>
              <p:nvPr/>
            </p:nvSpPr>
            <p:spPr bwMode="auto">
              <a:xfrm>
                <a:off x="1062038" y="2470150"/>
                <a:ext cx="128587" cy="28575"/>
              </a:xfrm>
              <a:prstGeom prst="rect">
                <a:avLst/>
              </a:prstGeom>
              <a:solidFill>
                <a:srgbClr val="009900"/>
              </a:solidFill>
              <a:ln w="12700">
                <a:solidFill>
                  <a:srgbClr val="385D8A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600">
                  <a:solidFill>
                    <a:srgbClr val="FFFFFF"/>
                  </a:solidFill>
                  <a:ea typeface="ＭＳ Ｐゴシック" pitchFamily="34" charset="-128"/>
                  <a:cs typeface="Helvetica" pitchFamily="34" charset="0"/>
                </a:endParaRPr>
              </a:p>
            </p:txBody>
          </p:sp>
          <p:sp>
            <p:nvSpPr>
              <p:cNvPr id="55" name="Rectangle 23"/>
              <p:cNvSpPr/>
              <p:nvPr/>
            </p:nvSpPr>
            <p:spPr>
              <a:xfrm>
                <a:off x="1062038" y="2527300"/>
                <a:ext cx="234950" cy="3016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 sz="600" i="1">
                  <a:solidFill>
                    <a:srgbClr val="000000"/>
                  </a:solidFill>
                  <a:ea typeface="ＭＳ Ｐゴシック" charset="0"/>
                  <a:cs typeface="Helvetica" pitchFamily="34" charset="0"/>
                </a:endParaRPr>
              </a:p>
            </p:txBody>
          </p:sp>
          <p:sp>
            <p:nvSpPr>
              <p:cNvPr id="5161" name="Rectangle 31"/>
              <p:cNvSpPr>
                <a:spLocks noChangeArrowheads="1"/>
              </p:cNvSpPr>
              <p:nvPr/>
            </p:nvSpPr>
            <p:spPr bwMode="auto">
              <a:xfrm>
                <a:off x="1168400" y="2411413"/>
                <a:ext cx="6350" cy="28575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600">
                  <a:solidFill>
                    <a:srgbClr val="000000"/>
                  </a:solidFill>
                  <a:ea typeface="ＭＳ Ｐゴシック" pitchFamily="34" charset="-128"/>
                  <a:cs typeface="Helvetica" pitchFamily="34" charset="0"/>
                </a:endParaRPr>
              </a:p>
            </p:txBody>
          </p:sp>
          <p:sp>
            <p:nvSpPr>
              <p:cNvPr id="5162" name="Rectangle 32"/>
              <p:cNvSpPr>
                <a:spLocks noChangeArrowheads="1"/>
              </p:cNvSpPr>
              <p:nvPr/>
            </p:nvSpPr>
            <p:spPr bwMode="auto">
              <a:xfrm>
                <a:off x="1290638" y="2411413"/>
                <a:ext cx="6350" cy="8731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sz="600">
                  <a:solidFill>
                    <a:srgbClr val="000000"/>
                  </a:solidFill>
                  <a:ea typeface="ＭＳ Ｐゴシック" pitchFamily="34" charset="-128"/>
                  <a:cs typeface="Helvetica" pitchFamily="34" charset="0"/>
                </a:endParaRPr>
              </a:p>
            </p:txBody>
          </p:sp>
          <p:grpSp>
            <p:nvGrpSpPr>
              <p:cNvPr id="5163" name="Group 59"/>
              <p:cNvGrpSpPr>
                <a:grpSpLocks/>
              </p:cNvGrpSpPr>
              <p:nvPr/>
            </p:nvGrpSpPr>
            <p:grpSpPr bwMode="auto">
              <a:xfrm>
                <a:off x="2035175" y="3343275"/>
                <a:ext cx="236538" cy="204788"/>
                <a:chOff x="6066847" y="6485467"/>
                <a:chExt cx="235527" cy="204258"/>
              </a:xfrm>
            </p:grpSpPr>
            <p:sp>
              <p:nvSpPr>
                <p:cNvPr id="61" name="Rectangle 60"/>
                <p:cNvSpPr/>
                <p:nvPr/>
              </p:nvSpPr>
              <p:spPr>
                <a:xfrm>
                  <a:off x="6150625" y="6485467"/>
                  <a:ext cx="151749" cy="8708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6066847" y="6631139"/>
                  <a:ext cx="235527" cy="3008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 i="1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5206" name="Rectangle 62"/>
                <p:cNvSpPr>
                  <a:spLocks noChangeArrowheads="1"/>
                </p:cNvSpPr>
                <p:nvPr/>
              </p:nvSpPr>
              <p:spPr bwMode="auto">
                <a:xfrm>
                  <a:off x="6173395" y="6514647"/>
                  <a:ext cx="128979" cy="29180"/>
                </a:xfrm>
                <a:prstGeom prst="rect">
                  <a:avLst/>
                </a:prstGeom>
                <a:solidFill>
                  <a:srgbClr val="3333CC"/>
                </a:solidFill>
                <a:ln w="1270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FFFFFF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6066847" y="6485467"/>
                  <a:ext cx="83778" cy="8708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6172755" y="6544053"/>
                  <a:ext cx="129619" cy="87086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6066847" y="6572554"/>
                  <a:ext cx="129619" cy="3008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5210" name="Rectangle 66"/>
                <p:cNvSpPr>
                  <a:spLocks noChangeArrowheads="1"/>
                </p:cNvSpPr>
                <p:nvPr/>
              </p:nvSpPr>
              <p:spPr bwMode="auto">
                <a:xfrm>
                  <a:off x="6066847" y="6602186"/>
                  <a:ext cx="128979" cy="29180"/>
                </a:xfrm>
                <a:prstGeom prst="rect">
                  <a:avLst/>
                </a:prstGeom>
                <a:solidFill>
                  <a:srgbClr val="009900"/>
                </a:solidFill>
                <a:ln w="1270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FFFFFF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  <p:sp>
              <p:nvSpPr>
                <p:cNvPr id="68" name="Rectangle 23"/>
                <p:cNvSpPr/>
                <p:nvPr/>
              </p:nvSpPr>
              <p:spPr>
                <a:xfrm>
                  <a:off x="6066847" y="6661224"/>
                  <a:ext cx="235527" cy="2850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 i="1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5212" name="Rectangle 31"/>
                <p:cNvSpPr>
                  <a:spLocks noChangeArrowheads="1"/>
                </p:cNvSpPr>
                <p:nvPr/>
              </p:nvSpPr>
              <p:spPr bwMode="auto">
                <a:xfrm>
                  <a:off x="6173395" y="6543826"/>
                  <a:ext cx="6776" cy="29180"/>
                </a:xfrm>
                <a:prstGeom prst="rect">
                  <a:avLst/>
                </a:prstGeom>
                <a:solidFill>
                  <a:srgbClr val="3333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  <p:sp>
              <p:nvSpPr>
                <p:cNvPr id="5213" name="Rectangle 32"/>
                <p:cNvSpPr>
                  <a:spLocks noChangeArrowheads="1"/>
                </p:cNvSpPr>
                <p:nvPr/>
              </p:nvSpPr>
              <p:spPr bwMode="auto">
                <a:xfrm>
                  <a:off x="6295598" y="6543826"/>
                  <a:ext cx="6776" cy="87539"/>
                </a:xfrm>
                <a:prstGeom prst="rect">
                  <a:avLst/>
                </a:prstGeom>
                <a:solidFill>
                  <a:srgbClr val="3333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</p:grpSp>
          <p:grpSp>
            <p:nvGrpSpPr>
              <p:cNvPr id="5164" name="Group 70"/>
              <p:cNvGrpSpPr>
                <a:grpSpLocks/>
              </p:cNvGrpSpPr>
              <p:nvPr/>
            </p:nvGrpSpPr>
            <p:grpSpPr bwMode="auto">
              <a:xfrm>
                <a:off x="3397250" y="4464050"/>
                <a:ext cx="234950" cy="204788"/>
                <a:chOff x="6066847" y="6485467"/>
                <a:chExt cx="235527" cy="204258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6151192" y="6485467"/>
                  <a:ext cx="151182" cy="8708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6066847" y="6631139"/>
                  <a:ext cx="235527" cy="3008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 i="1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5196" name="Rectangle 73"/>
                <p:cNvSpPr>
                  <a:spLocks noChangeArrowheads="1"/>
                </p:cNvSpPr>
                <p:nvPr/>
              </p:nvSpPr>
              <p:spPr bwMode="auto">
                <a:xfrm>
                  <a:off x="6173395" y="6514647"/>
                  <a:ext cx="128979" cy="29180"/>
                </a:xfrm>
                <a:prstGeom prst="rect">
                  <a:avLst/>
                </a:prstGeom>
                <a:solidFill>
                  <a:srgbClr val="3333CC"/>
                </a:solidFill>
                <a:ln w="1270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FFFFFF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6066847" y="6485467"/>
                  <a:ext cx="84345" cy="8708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6173471" y="6544053"/>
                  <a:ext cx="128903" cy="87086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6066847" y="6572554"/>
                  <a:ext cx="128904" cy="3008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5200" name="Rectangle 77"/>
                <p:cNvSpPr>
                  <a:spLocks noChangeArrowheads="1"/>
                </p:cNvSpPr>
                <p:nvPr/>
              </p:nvSpPr>
              <p:spPr bwMode="auto">
                <a:xfrm>
                  <a:off x="6066847" y="6602186"/>
                  <a:ext cx="128979" cy="29180"/>
                </a:xfrm>
                <a:prstGeom prst="rect">
                  <a:avLst/>
                </a:prstGeom>
                <a:solidFill>
                  <a:srgbClr val="009900"/>
                </a:solidFill>
                <a:ln w="1270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FFFFFF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  <p:sp>
              <p:nvSpPr>
                <p:cNvPr id="79" name="Rectangle 23"/>
                <p:cNvSpPr/>
                <p:nvPr/>
              </p:nvSpPr>
              <p:spPr>
                <a:xfrm>
                  <a:off x="6066847" y="6661224"/>
                  <a:ext cx="235527" cy="2850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 i="1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5202" name="Rectangle 31"/>
                <p:cNvSpPr>
                  <a:spLocks noChangeArrowheads="1"/>
                </p:cNvSpPr>
                <p:nvPr/>
              </p:nvSpPr>
              <p:spPr bwMode="auto">
                <a:xfrm>
                  <a:off x="6173395" y="6543826"/>
                  <a:ext cx="6776" cy="29180"/>
                </a:xfrm>
                <a:prstGeom prst="rect">
                  <a:avLst/>
                </a:prstGeom>
                <a:solidFill>
                  <a:srgbClr val="3333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  <p:sp>
              <p:nvSpPr>
                <p:cNvPr id="5203" name="Rectangle 32"/>
                <p:cNvSpPr>
                  <a:spLocks noChangeArrowheads="1"/>
                </p:cNvSpPr>
                <p:nvPr/>
              </p:nvSpPr>
              <p:spPr bwMode="auto">
                <a:xfrm>
                  <a:off x="6295598" y="6543826"/>
                  <a:ext cx="6776" cy="87539"/>
                </a:xfrm>
                <a:prstGeom prst="rect">
                  <a:avLst/>
                </a:prstGeom>
                <a:solidFill>
                  <a:srgbClr val="3333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</p:grpSp>
          <p:grpSp>
            <p:nvGrpSpPr>
              <p:cNvPr id="5165" name="Group 81"/>
              <p:cNvGrpSpPr>
                <a:grpSpLocks/>
              </p:cNvGrpSpPr>
              <p:nvPr/>
            </p:nvGrpSpPr>
            <p:grpSpPr bwMode="auto">
              <a:xfrm>
                <a:off x="6946900" y="3792538"/>
                <a:ext cx="234950" cy="204787"/>
                <a:chOff x="6066847" y="6485467"/>
                <a:chExt cx="235527" cy="204258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6151192" y="6485467"/>
                  <a:ext cx="151182" cy="87086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6066847" y="6631140"/>
                  <a:ext cx="235527" cy="3008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 i="1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5186" name="Rectangle 84"/>
                <p:cNvSpPr>
                  <a:spLocks noChangeArrowheads="1"/>
                </p:cNvSpPr>
                <p:nvPr/>
              </p:nvSpPr>
              <p:spPr bwMode="auto">
                <a:xfrm>
                  <a:off x="6173395" y="6514647"/>
                  <a:ext cx="128979" cy="29180"/>
                </a:xfrm>
                <a:prstGeom prst="rect">
                  <a:avLst/>
                </a:prstGeom>
                <a:solidFill>
                  <a:srgbClr val="3333CC"/>
                </a:solidFill>
                <a:ln w="1270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FFFFFF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6066847" y="6485467"/>
                  <a:ext cx="84345" cy="87086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6173471" y="6544052"/>
                  <a:ext cx="128903" cy="8708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6066847" y="6572553"/>
                  <a:ext cx="128904" cy="3008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5190" name="Rectangle 88"/>
                <p:cNvSpPr>
                  <a:spLocks noChangeArrowheads="1"/>
                </p:cNvSpPr>
                <p:nvPr/>
              </p:nvSpPr>
              <p:spPr bwMode="auto">
                <a:xfrm>
                  <a:off x="6066847" y="6602186"/>
                  <a:ext cx="128979" cy="29180"/>
                </a:xfrm>
                <a:prstGeom prst="rect">
                  <a:avLst/>
                </a:prstGeom>
                <a:solidFill>
                  <a:srgbClr val="009900"/>
                </a:solidFill>
                <a:ln w="1270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FFFFFF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  <p:sp>
              <p:nvSpPr>
                <p:cNvPr id="90" name="Rectangle 23"/>
                <p:cNvSpPr/>
                <p:nvPr/>
              </p:nvSpPr>
              <p:spPr>
                <a:xfrm>
                  <a:off x="6066847" y="6661224"/>
                  <a:ext cx="235527" cy="2850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 i="1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5192" name="Rectangle 31"/>
                <p:cNvSpPr>
                  <a:spLocks noChangeArrowheads="1"/>
                </p:cNvSpPr>
                <p:nvPr/>
              </p:nvSpPr>
              <p:spPr bwMode="auto">
                <a:xfrm>
                  <a:off x="6173395" y="6543826"/>
                  <a:ext cx="6776" cy="29180"/>
                </a:xfrm>
                <a:prstGeom prst="rect">
                  <a:avLst/>
                </a:prstGeom>
                <a:solidFill>
                  <a:srgbClr val="3333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  <p:sp>
              <p:nvSpPr>
                <p:cNvPr id="5193" name="Rectangle 32"/>
                <p:cNvSpPr>
                  <a:spLocks noChangeArrowheads="1"/>
                </p:cNvSpPr>
                <p:nvPr/>
              </p:nvSpPr>
              <p:spPr bwMode="auto">
                <a:xfrm>
                  <a:off x="6295598" y="6543826"/>
                  <a:ext cx="6776" cy="87539"/>
                </a:xfrm>
                <a:prstGeom prst="rect">
                  <a:avLst/>
                </a:prstGeom>
                <a:solidFill>
                  <a:srgbClr val="3333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</p:grpSp>
          <p:grpSp>
            <p:nvGrpSpPr>
              <p:cNvPr id="5166" name="Group 92"/>
              <p:cNvGrpSpPr>
                <a:grpSpLocks/>
              </p:cNvGrpSpPr>
              <p:nvPr/>
            </p:nvGrpSpPr>
            <p:grpSpPr bwMode="auto">
              <a:xfrm>
                <a:off x="8321675" y="3822700"/>
                <a:ext cx="234950" cy="203200"/>
                <a:chOff x="6066847" y="6485467"/>
                <a:chExt cx="235527" cy="204258"/>
              </a:xfrm>
            </p:grpSpPr>
            <p:sp>
              <p:nvSpPr>
                <p:cNvPr id="94" name="Rectangle 93"/>
                <p:cNvSpPr/>
                <p:nvPr/>
              </p:nvSpPr>
              <p:spPr>
                <a:xfrm>
                  <a:off x="6151192" y="6485467"/>
                  <a:ext cx="151182" cy="8776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6066847" y="6630682"/>
                  <a:ext cx="235527" cy="30319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 i="1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5176" name="Rectangle 95"/>
                <p:cNvSpPr>
                  <a:spLocks noChangeArrowheads="1"/>
                </p:cNvSpPr>
                <p:nvPr/>
              </p:nvSpPr>
              <p:spPr bwMode="auto">
                <a:xfrm>
                  <a:off x="6173395" y="6514647"/>
                  <a:ext cx="128979" cy="29180"/>
                </a:xfrm>
                <a:prstGeom prst="rect">
                  <a:avLst/>
                </a:prstGeom>
                <a:solidFill>
                  <a:srgbClr val="3333CC"/>
                </a:solidFill>
                <a:ln w="1270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FFFFFF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6066847" y="6485467"/>
                  <a:ext cx="84345" cy="8776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6173471" y="6544511"/>
                  <a:ext cx="128903" cy="8617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6066847" y="6573235"/>
                  <a:ext cx="128904" cy="2872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5180" name="Rectangle 99"/>
                <p:cNvSpPr>
                  <a:spLocks noChangeArrowheads="1"/>
                </p:cNvSpPr>
                <p:nvPr/>
              </p:nvSpPr>
              <p:spPr bwMode="auto">
                <a:xfrm>
                  <a:off x="6066847" y="6602186"/>
                  <a:ext cx="128979" cy="29180"/>
                </a:xfrm>
                <a:prstGeom prst="rect">
                  <a:avLst/>
                </a:prstGeom>
                <a:solidFill>
                  <a:srgbClr val="009900"/>
                </a:solidFill>
                <a:ln w="12700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FFFFFF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  <p:sp>
              <p:nvSpPr>
                <p:cNvPr id="101" name="Rectangle 23"/>
                <p:cNvSpPr/>
                <p:nvPr/>
              </p:nvSpPr>
              <p:spPr>
                <a:xfrm>
                  <a:off x="6066847" y="6661001"/>
                  <a:ext cx="235527" cy="2872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sz="600" i="1">
                    <a:solidFill>
                      <a:srgbClr val="000000"/>
                    </a:solidFill>
                    <a:ea typeface="ＭＳ Ｐゴシック" charset="0"/>
                    <a:cs typeface="Helvetica" pitchFamily="34" charset="0"/>
                  </a:endParaRPr>
                </a:p>
              </p:txBody>
            </p:sp>
            <p:sp>
              <p:nvSpPr>
                <p:cNvPr id="5182" name="Rectangle 31"/>
                <p:cNvSpPr>
                  <a:spLocks noChangeArrowheads="1"/>
                </p:cNvSpPr>
                <p:nvPr/>
              </p:nvSpPr>
              <p:spPr bwMode="auto">
                <a:xfrm>
                  <a:off x="6173395" y="6543826"/>
                  <a:ext cx="6776" cy="29180"/>
                </a:xfrm>
                <a:prstGeom prst="rect">
                  <a:avLst/>
                </a:prstGeom>
                <a:solidFill>
                  <a:srgbClr val="3333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  <p:sp>
              <p:nvSpPr>
                <p:cNvPr id="5183" name="Rectangle 32"/>
                <p:cNvSpPr>
                  <a:spLocks noChangeArrowheads="1"/>
                </p:cNvSpPr>
                <p:nvPr/>
              </p:nvSpPr>
              <p:spPr bwMode="auto">
                <a:xfrm>
                  <a:off x="6295598" y="6543826"/>
                  <a:ext cx="6776" cy="87539"/>
                </a:xfrm>
                <a:prstGeom prst="rect">
                  <a:avLst/>
                </a:prstGeom>
                <a:solidFill>
                  <a:srgbClr val="3333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sz="60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endParaRPr>
                </a:p>
              </p:txBody>
            </p:sp>
          </p:grpSp>
          <p:sp>
            <p:nvSpPr>
              <p:cNvPr id="109" name="Freeform 108"/>
              <p:cNvSpPr/>
              <p:nvPr/>
            </p:nvSpPr>
            <p:spPr bwMode="auto">
              <a:xfrm>
                <a:off x="2260600" y="1452563"/>
                <a:ext cx="6307138" cy="1422400"/>
              </a:xfrm>
              <a:custGeom>
                <a:avLst/>
                <a:gdLst>
                  <a:gd name="connsiteX0" fmla="*/ 6307667 w 6307667"/>
                  <a:gd name="connsiteY0" fmla="*/ 1422400 h 1422400"/>
                  <a:gd name="connsiteX1" fmla="*/ 5452534 w 6307667"/>
                  <a:gd name="connsiteY1" fmla="*/ 635000 h 1422400"/>
                  <a:gd name="connsiteX2" fmla="*/ 3911600 w 6307667"/>
                  <a:gd name="connsiteY2" fmla="*/ 101600 h 1422400"/>
                  <a:gd name="connsiteX3" fmla="*/ 1727200 w 6307667"/>
                  <a:gd name="connsiteY3" fmla="*/ 25400 h 1422400"/>
                  <a:gd name="connsiteX4" fmla="*/ 0 w 6307667"/>
                  <a:gd name="connsiteY4" fmla="*/ 211667 h 142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07667" h="1422400">
                    <a:moveTo>
                      <a:pt x="6307667" y="1422400"/>
                    </a:moveTo>
                    <a:cubicBezTo>
                      <a:pt x="6079772" y="1138766"/>
                      <a:pt x="5851878" y="855133"/>
                      <a:pt x="5452534" y="635000"/>
                    </a:cubicBezTo>
                    <a:cubicBezTo>
                      <a:pt x="5053190" y="414867"/>
                      <a:pt x="4532489" y="203200"/>
                      <a:pt x="3911600" y="101600"/>
                    </a:cubicBezTo>
                    <a:cubicBezTo>
                      <a:pt x="3290711" y="0"/>
                      <a:pt x="2379133" y="7056"/>
                      <a:pt x="1727200" y="25400"/>
                    </a:cubicBezTo>
                    <a:cubicBezTo>
                      <a:pt x="1075267" y="43745"/>
                      <a:pt x="537633" y="127706"/>
                      <a:pt x="0" y="211667"/>
                    </a:cubicBezTo>
                  </a:path>
                </a:pathLst>
              </a:custGeom>
              <a:noFill/>
              <a:ln w="28575" cap="flat" cmpd="sng" algn="ctr">
                <a:solidFill>
                  <a:schemeClr val="accent6"/>
                </a:solidFill>
                <a:prstDash val="sysDash"/>
                <a:round/>
                <a:headEnd type="arrow" w="med" len="med"/>
                <a:tailEnd type="arrow" w="med" len="med"/>
              </a:ln>
              <a:effectLst/>
            </p:spPr>
            <p:txBody>
              <a:bodyPr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>
                  <a:solidFill>
                    <a:srgbClr val="000000"/>
                  </a:solidFill>
                  <a:ea typeface="ＭＳ Ｐゴシック" charset="0"/>
                  <a:cs typeface="Helvetica" pitchFamily="34" charset="0"/>
                </a:endParaRPr>
              </a:p>
            </p:txBody>
          </p:sp>
          <p:sp>
            <p:nvSpPr>
              <p:cNvPr id="5168" name="Rounded Rectangular Callout 99"/>
              <p:cNvSpPr>
                <a:spLocks noChangeArrowheads="1"/>
              </p:cNvSpPr>
              <p:nvPr/>
            </p:nvSpPr>
            <p:spPr bwMode="auto">
              <a:xfrm>
                <a:off x="4941072" y="4853780"/>
                <a:ext cx="1658938" cy="731726"/>
              </a:xfrm>
              <a:prstGeom prst="wedgeRoundRectCallout">
                <a:avLst>
                  <a:gd name="adj1" fmla="val -79141"/>
                  <a:gd name="adj2" fmla="val -74895"/>
                  <a:gd name="adj3" fmla="val 16667"/>
                </a:avLst>
              </a:prstGeom>
              <a:solidFill>
                <a:srgbClr val="FFFFCC"/>
              </a:solidFill>
              <a:ln w="9525">
                <a:solidFill>
                  <a:schemeClr val="accent2"/>
                </a:solidFill>
                <a:prstDash val="sysDot"/>
                <a:miter lim="800000"/>
                <a:headEnd/>
                <a:tailEnd type="arrow" w="lg" len="lg"/>
              </a:ln>
            </p:spPr>
            <p:txBody>
              <a:bodyPr tIns="91440" bIns="91440"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0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Network-Network Interface Controlled by Provider-Provider SLA (</a:t>
                </a:r>
                <a:r>
                  <a:rPr kumimoji="1" lang="en-US" sz="1000" b="1" dirty="0" smtClean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Peering Agreement</a:t>
                </a:r>
                <a:r>
                  <a:rPr kumimoji="1" lang="en-US" sz="10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)</a:t>
                </a:r>
              </a:p>
            </p:txBody>
          </p:sp>
          <p:sp>
            <p:nvSpPr>
              <p:cNvPr id="5169" name="Rounded Rectangular Callout 101"/>
              <p:cNvSpPr>
                <a:spLocks noChangeArrowheads="1"/>
              </p:cNvSpPr>
              <p:nvPr/>
            </p:nvSpPr>
            <p:spPr bwMode="auto">
              <a:xfrm>
                <a:off x="5295900" y="1985963"/>
                <a:ext cx="1552575" cy="727075"/>
              </a:xfrm>
              <a:prstGeom prst="wedgeRoundRectCallout">
                <a:avLst>
                  <a:gd name="adj1" fmla="val -108995"/>
                  <a:gd name="adj2" fmla="val -120556"/>
                  <a:gd name="adj3" fmla="val 16667"/>
                </a:avLst>
              </a:prstGeom>
              <a:solidFill>
                <a:srgbClr val="FFFFCC"/>
              </a:solidFill>
              <a:ln w="9525">
                <a:solidFill>
                  <a:schemeClr val="accent2"/>
                </a:solidFill>
                <a:prstDash val="sysDot"/>
                <a:miter lim="800000"/>
                <a:headEnd/>
                <a:tailEnd type="arrow" w="lg" len="lg"/>
              </a:ln>
            </p:spPr>
            <p:txBody>
              <a:bodyPr tIns="91440" bIns="91440"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000" b="1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End-to-End User Application Communications Using SSI Services</a:t>
                </a:r>
              </a:p>
            </p:txBody>
          </p:sp>
          <p:sp>
            <p:nvSpPr>
              <p:cNvPr id="5170" name="Rounded Rectangular Callout 102"/>
              <p:cNvSpPr>
                <a:spLocks noChangeArrowheads="1"/>
              </p:cNvSpPr>
              <p:nvPr/>
            </p:nvSpPr>
            <p:spPr bwMode="auto">
              <a:xfrm>
                <a:off x="3363913" y="5851526"/>
                <a:ext cx="1658786" cy="540880"/>
              </a:xfrm>
              <a:prstGeom prst="wedgeRoundRectCallout">
                <a:avLst>
                  <a:gd name="adj1" fmla="val -93358"/>
                  <a:gd name="adj2" fmla="val -106747"/>
                  <a:gd name="adj3" fmla="val 16667"/>
                </a:avLst>
              </a:prstGeom>
              <a:solidFill>
                <a:srgbClr val="FFFFCC"/>
              </a:solidFill>
              <a:ln w="9525">
                <a:solidFill>
                  <a:schemeClr val="accent2"/>
                </a:solidFill>
                <a:prstDash val="sysDot"/>
                <a:miter lim="800000"/>
                <a:headEnd/>
                <a:tailEnd type="arrow" w="lg" len="lg"/>
              </a:ln>
            </p:spPr>
            <p:txBody>
              <a:bodyPr tIns="91440" bIns="91440"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1000" b="1" dirty="0">
                    <a:solidFill>
                      <a:srgbClr val="000000"/>
                    </a:solidFill>
                    <a:ea typeface="ＭＳ Ｐゴシック" pitchFamily="34" charset="-128"/>
                    <a:cs typeface="Helvetica" pitchFamily="34" charset="0"/>
                  </a:rPr>
                  <a:t>User-Access Interface Controlled by User-Provider SLA</a:t>
                </a:r>
              </a:p>
            </p:txBody>
          </p:sp>
          <p:sp>
            <p:nvSpPr>
              <p:cNvPr id="5171" name="AutoShape 7"/>
              <p:cNvSpPr>
                <a:spLocks noChangeArrowheads="1"/>
              </p:cNvSpPr>
              <p:nvPr/>
            </p:nvSpPr>
            <p:spPr bwMode="auto">
              <a:xfrm>
                <a:off x="4383383" y="2897188"/>
                <a:ext cx="528655" cy="17780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lIns="45720" tIns="0" rIns="0" bIns="0" anchor="ctr"/>
              <a:lstStyle/>
              <a:p>
                <a:pPr defTabSz="457200" fontAlgn="base">
                  <a:lnSpc>
                    <a:spcPts val="525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600" b="1">
                    <a:solidFill>
                      <a:srgbClr val="000099"/>
                    </a:solidFill>
                    <a:ea typeface="ＭＳ Ｐゴシック" pitchFamily="34" charset="-128"/>
                    <a:cs typeface="Helvetica" pitchFamily="34" charset="0"/>
                  </a:rPr>
                  <a:t>User</a:t>
                </a:r>
                <a:br>
                  <a:rPr kumimoji="1" lang="en-US" sz="600" b="1">
                    <a:solidFill>
                      <a:srgbClr val="000099"/>
                    </a:solidFill>
                    <a:ea typeface="ＭＳ Ｐゴシック" pitchFamily="34" charset="-128"/>
                    <a:cs typeface="Helvetica" pitchFamily="34" charset="0"/>
                  </a:rPr>
                </a:br>
                <a:r>
                  <a:rPr kumimoji="1" lang="en-US" sz="600" b="1">
                    <a:solidFill>
                      <a:srgbClr val="000099"/>
                    </a:solidFill>
                    <a:ea typeface="ＭＳ Ｐゴシック" pitchFamily="34" charset="-128"/>
                    <a:cs typeface="Helvetica" pitchFamily="34" charset="0"/>
                  </a:rPr>
                  <a:t>Applications</a:t>
                </a:r>
              </a:p>
            </p:txBody>
          </p:sp>
          <p:sp>
            <p:nvSpPr>
              <p:cNvPr id="5172" name="AutoShape 7"/>
              <p:cNvSpPr>
                <a:spLocks noChangeArrowheads="1"/>
              </p:cNvSpPr>
              <p:nvPr/>
            </p:nvSpPr>
            <p:spPr bwMode="auto">
              <a:xfrm>
                <a:off x="8317699" y="2852738"/>
                <a:ext cx="528655" cy="17780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lIns="45720" tIns="0" rIns="0" bIns="0" anchor="ctr"/>
              <a:lstStyle/>
              <a:p>
                <a:pPr defTabSz="457200" fontAlgn="base">
                  <a:lnSpc>
                    <a:spcPts val="525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600" b="1">
                    <a:solidFill>
                      <a:srgbClr val="000099"/>
                    </a:solidFill>
                    <a:ea typeface="ＭＳ Ｐゴシック" pitchFamily="34" charset="-128"/>
                    <a:cs typeface="Helvetica" pitchFamily="34" charset="0"/>
                  </a:rPr>
                  <a:t>User</a:t>
                </a:r>
                <a:br>
                  <a:rPr kumimoji="1" lang="en-US" sz="600" b="1">
                    <a:solidFill>
                      <a:srgbClr val="000099"/>
                    </a:solidFill>
                    <a:ea typeface="ＭＳ Ｐゴシック" pitchFamily="34" charset="-128"/>
                    <a:cs typeface="Helvetica" pitchFamily="34" charset="0"/>
                  </a:rPr>
                </a:br>
                <a:r>
                  <a:rPr kumimoji="1" lang="en-US" sz="600" b="1">
                    <a:solidFill>
                      <a:srgbClr val="000099"/>
                    </a:solidFill>
                    <a:ea typeface="ＭＳ Ｐゴシック" pitchFamily="34" charset="-128"/>
                    <a:cs typeface="Helvetica" pitchFamily="34" charset="0"/>
                  </a:rPr>
                  <a:t>Applications</a:t>
                </a:r>
              </a:p>
            </p:txBody>
          </p:sp>
          <p:sp>
            <p:nvSpPr>
              <p:cNvPr id="5173" name="AutoShape 7"/>
              <p:cNvSpPr>
                <a:spLocks noChangeArrowheads="1"/>
              </p:cNvSpPr>
              <p:nvPr/>
            </p:nvSpPr>
            <p:spPr bwMode="auto">
              <a:xfrm>
                <a:off x="2338370" y="5822950"/>
                <a:ext cx="528655" cy="17780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lIns="45720" tIns="0" rIns="0" bIns="0" anchor="ctr"/>
              <a:lstStyle/>
              <a:p>
                <a:pPr defTabSz="457200" fontAlgn="base">
                  <a:lnSpc>
                    <a:spcPts val="525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sz="600" b="1">
                    <a:solidFill>
                      <a:srgbClr val="000099"/>
                    </a:solidFill>
                    <a:ea typeface="ＭＳ Ｐゴシック" pitchFamily="34" charset="-128"/>
                    <a:cs typeface="Helvetica" pitchFamily="34" charset="0"/>
                  </a:rPr>
                  <a:t>User</a:t>
                </a:r>
                <a:br>
                  <a:rPr kumimoji="1" lang="en-US" sz="600" b="1">
                    <a:solidFill>
                      <a:srgbClr val="000099"/>
                    </a:solidFill>
                    <a:ea typeface="ＭＳ Ｐゴシック" pitchFamily="34" charset="-128"/>
                    <a:cs typeface="Helvetica" pitchFamily="34" charset="0"/>
                  </a:rPr>
                </a:br>
                <a:r>
                  <a:rPr kumimoji="1" lang="en-US" sz="600" b="1">
                    <a:solidFill>
                      <a:srgbClr val="000099"/>
                    </a:solidFill>
                    <a:ea typeface="ＭＳ Ｐゴシック" pitchFamily="34" charset="-128"/>
                    <a:cs typeface="Helvetica" pitchFamily="34" charset="0"/>
                  </a:rPr>
                  <a:t>Applications</a:t>
                </a:r>
              </a:p>
            </p:txBody>
          </p:sp>
        </p:grpSp>
        <p:sp>
          <p:nvSpPr>
            <p:cNvPr id="102" name="Rounded Rectangular Callout 29"/>
            <p:cNvSpPr>
              <a:spLocks noChangeArrowheads="1"/>
            </p:cNvSpPr>
            <p:nvPr/>
          </p:nvSpPr>
          <p:spPr bwMode="auto">
            <a:xfrm>
              <a:off x="328181" y="4967631"/>
              <a:ext cx="1423775" cy="445316"/>
            </a:xfrm>
            <a:prstGeom prst="wedgeRoundRectCallout">
              <a:avLst>
                <a:gd name="adj1" fmla="val 90834"/>
                <a:gd name="adj2" fmla="val -47680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accent2"/>
              </a:solidFill>
              <a:prstDash val="sysDot"/>
              <a:miter lim="800000"/>
              <a:headEnd/>
              <a:tailEnd type="arrow" w="lg" len="lg"/>
            </a:ln>
          </p:spPr>
          <p:txBody>
            <a:bodyPr tIns="0" bIns="0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000" b="1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SSI Routing Node in </a:t>
              </a:r>
              <a:r>
                <a:rPr kumimoji="1" lang="en-US" sz="1000" b="1" dirty="0" smtClean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space/on </a:t>
              </a:r>
              <a:r>
                <a:rPr kumimoji="1" lang="en-US" sz="1000" b="1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planet</a:t>
              </a:r>
            </a:p>
          </p:txBody>
        </p:sp>
        <p:sp>
          <p:nvSpPr>
            <p:cNvPr id="103" name="Rounded Rectangular Callout 29"/>
            <p:cNvSpPr>
              <a:spLocks noChangeArrowheads="1"/>
            </p:cNvSpPr>
            <p:nvPr/>
          </p:nvSpPr>
          <p:spPr bwMode="auto">
            <a:xfrm>
              <a:off x="328181" y="4965177"/>
              <a:ext cx="1423775" cy="445316"/>
            </a:xfrm>
            <a:prstGeom prst="wedgeRoundRectCallout">
              <a:avLst>
                <a:gd name="adj1" fmla="val 33050"/>
                <a:gd name="adj2" fmla="val -234784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accent2"/>
              </a:solidFill>
              <a:prstDash val="sysDot"/>
              <a:miter lim="800000"/>
              <a:headEnd/>
              <a:tailEnd type="arrow" w="lg" len="lg"/>
            </a:ln>
          </p:spPr>
          <p:txBody>
            <a:bodyPr tIns="0" bIns="0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000" b="1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SSI Routing Node in </a:t>
              </a:r>
              <a:r>
                <a:rPr kumimoji="1" lang="en-US" sz="1000" b="1" dirty="0" smtClean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Space/on Planet</a:t>
              </a:r>
              <a:endParaRPr kumimoji="1" lang="en-US" sz="1000" b="1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5" name="Line 109"/>
            <p:cNvSpPr>
              <a:spLocks noChangeShapeType="1"/>
            </p:cNvSpPr>
            <p:nvPr/>
          </p:nvSpPr>
          <p:spPr bwMode="auto">
            <a:xfrm flipH="1" flipV="1">
              <a:off x="7948943" y="4610099"/>
              <a:ext cx="111231" cy="2436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06" name="Line 120"/>
            <p:cNvSpPr>
              <a:spLocks noChangeShapeType="1"/>
            </p:cNvSpPr>
            <p:nvPr/>
          </p:nvSpPr>
          <p:spPr bwMode="auto">
            <a:xfrm rot="1796191" flipV="1">
              <a:off x="7916418" y="4674597"/>
              <a:ext cx="171706" cy="988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07" name="Oval 12"/>
            <p:cNvSpPr>
              <a:spLocks noChangeArrowheads="1"/>
            </p:cNvSpPr>
            <p:nvPr/>
          </p:nvSpPr>
          <p:spPr bwMode="auto">
            <a:xfrm>
              <a:off x="7575550" y="4853781"/>
              <a:ext cx="952056" cy="782637"/>
            </a:xfrm>
            <a:prstGeom prst="cube">
              <a:avLst>
                <a:gd name="adj" fmla="val 11870"/>
              </a:avLst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tIns="0" bIns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sz="1400" b="1" dirty="0">
                  <a:solidFill>
                    <a:srgbClr val="000000"/>
                  </a:solidFill>
                  <a:ea typeface="ＭＳ Ｐゴシック" charset="0"/>
                  <a:cs typeface="Arial" pitchFamily="34" charset="0"/>
                </a:rPr>
                <a:t>Earth</a:t>
              </a: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sz="1400" b="1" dirty="0">
                  <a:solidFill>
                    <a:srgbClr val="000000"/>
                  </a:solidFill>
                  <a:ea typeface="ＭＳ Ｐゴシック" charset="0"/>
                  <a:cs typeface="Arial" pitchFamily="34" charset="0"/>
                </a:rPr>
                <a:t>Routing</a:t>
              </a: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sz="1400" b="1" dirty="0">
                  <a:solidFill>
                    <a:srgbClr val="000000"/>
                  </a:solidFill>
                  <a:ea typeface="ＭＳ Ｐゴシック" charset="0"/>
                  <a:cs typeface="Arial" pitchFamily="34" charset="0"/>
                </a:rPr>
                <a:t>Node</a:t>
              </a:r>
            </a:p>
          </p:txBody>
        </p:sp>
        <p:sp>
          <p:nvSpPr>
            <p:cNvPr id="108" name="Rounded Rectangular Callout 24"/>
            <p:cNvSpPr>
              <a:spLocks noChangeArrowheads="1"/>
            </p:cNvSpPr>
            <p:nvPr/>
          </p:nvSpPr>
          <p:spPr bwMode="auto">
            <a:xfrm>
              <a:off x="5693736" y="5982121"/>
              <a:ext cx="1701204" cy="609179"/>
            </a:xfrm>
            <a:prstGeom prst="wedgeRoundRectCallout">
              <a:avLst>
                <a:gd name="adj1" fmla="val 59434"/>
                <a:gd name="adj2" fmla="val -156866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accent2"/>
              </a:solidFill>
              <a:prstDash val="sysDot"/>
              <a:miter lim="800000"/>
              <a:headEnd/>
              <a:tailEnd type="arrow" w="lg" len="lg"/>
            </a:ln>
          </p:spPr>
          <p:txBody>
            <a:bodyPr tIns="0" bIns="0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000" b="1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SSI Earth Routing </a:t>
              </a:r>
              <a:r>
                <a:rPr kumimoji="1" lang="en-US" sz="1000" b="1" dirty="0" smtClean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Node/Provider Interface Controlled by User- Access </a:t>
              </a:r>
              <a:r>
                <a:rPr kumimoji="1" lang="en-US" sz="1000" b="1" dirty="0">
                  <a:solidFill>
                    <a:srgbClr val="000000"/>
                  </a:solidFill>
                  <a:ea typeface="ＭＳ Ｐゴシック" pitchFamily="34" charset="-128"/>
                  <a:cs typeface="Arial" pitchFamily="34" charset="0"/>
                </a:rPr>
                <a:t>SLA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Figure 3-5: End-to-End View of SSI CSSS and Their Connectivity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2500" dirty="0"/>
              <a:t>Figure 6‑7: Protocol Layering for BP-based SSI Communications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4925" y="1549667"/>
            <a:ext cx="9012020" cy="5207268"/>
            <a:chOff x="34925" y="1549667"/>
            <a:chExt cx="9012020" cy="5207268"/>
          </a:xfrm>
        </p:grpSpPr>
        <p:sp>
          <p:nvSpPr>
            <p:cNvPr id="8197" name="AutoShape 3"/>
            <p:cNvSpPr>
              <a:spLocks noChangeArrowheads="1"/>
            </p:cNvSpPr>
            <p:nvPr/>
          </p:nvSpPr>
          <p:spPr bwMode="auto">
            <a:xfrm>
              <a:off x="5695950" y="2941638"/>
              <a:ext cx="1930400" cy="2392362"/>
            </a:xfrm>
            <a:prstGeom prst="cube">
              <a:avLst>
                <a:gd name="adj" fmla="val 7532"/>
              </a:avLst>
            </a:prstGeom>
            <a:solidFill>
              <a:srgbClr val="4597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8198" name="AutoShape 3"/>
            <p:cNvSpPr>
              <a:spLocks noChangeArrowheads="1"/>
            </p:cNvSpPr>
            <p:nvPr/>
          </p:nvSpPr>
          <p:spPr bwMode="auto">
            <a:xfrm>
              <a:off x="3608388" y="2957513"/>
              <a:ext cx="1930400" cy="2390775"/>
            </a:xfrm>
            <a:prstGeom prst="cube">
              <a:avLst>
                <a:gd name="adj" fmla="val 7532"/>
              </a:avLst>
            </a:prstGeom>
            <a:solidFill>
              <a:srgbClr val="E0C62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8201" name="AutoShape 8"/>
            <p:cNvSpPr>
              <a:spLocks noChangeArrowheads="1"/>
            </p:cNvSpPr>
            <p:nvPr/>
          </p:nvSpPr>
          <p:spPr bwMode="auto">
            <a:xfrm>
              <a:off x="7770813" y="1970088"/>
              <a:ext cx="1117600" cy="3368675"/>
            </a:xfrm>
            <a:prstGeom prst="cube">
              <a:avLst>
                <a:gd name="adj" fmla="val 12102"/>
              </a:avLst>
            </a:prstGeom>
            <a:solidFill>
              <a:srgbClr val="CC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cxnSp>
          <p:nvCxnSpPr>
            <p:cNvPr id="8203" name="Straight Connector 14"/>
            <p:cNvCxnSpPr>
              <a:cxnSpLocks noChangeShapeType="1"/>
              <a:endCxn id="8252" idx="0"/>
            </p:cNvCxnSpPr>
            <p:nvPr/>
          </p:nvCxnSpPr>
          <p:spPr bwMode="auto">
            <a:xfrm flipH="1">
              <a:off x="4067175" y="3397250"/>
              <a:ext cx="11114" cy="13827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04" name="Straight Connector 15"/>
            <p:cNvCxnSpPr>
              <a:cxnSpLocks noChangeShapeType="1"/>
              <a:endCxn id="8253" idx="0"/>
            </p:cNvCxnSpPr>
            <p:nvPr/>
          </p:nvCxnSpPr>
          <p:spPr bwMode="auto">
            <a:xfrm>
              <a:off x="4908550" y="3397250"/>
              <a:ext cx="20638" cy="13827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05" name="Straight Connector 16"/>
            <p:cNvCxnSpPr>
              <a:cxnSpLocks noChangeShapeType="1"/>
              <a:stCxn id="8232" idx="4"/>
              <a:endCxn id="8254" idx="0"/>
            </p:cNvCxnSpPr>
            <p:nvPr/>
          </p:nvCxnSpPr>
          <p:spPr bwMode="auto">
            <a:xfrm>
              <a:off x="8240914" y="2757488"/>
              <a:ext cx="12499" cy="20224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206" name="Text Box 11"/>
            <p:cNvSpPr txBox="1">
              <a:spLocks noChangeArrowheads="1"/>
            </p:cNvSpPr>
            <p:nvPr/>
          </p:nvSpPr>
          <p:spPr bwMode="auto">
            <a:xfrm>
              <a:off x="3711575" y="4259707"/>
              <a:ext cx="711200" cy="42976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TC/TM/</a:t>
              </a:r>
              <a:b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</a:b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AOS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4573588" y="4259707"/>
              <a:ext cx="711200" cy="42976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Ethernet</a:t>
              </a:r>
            </a:p>
          </p:txBody>
        </p:sp>
        <p:sp>
          <p:nvSpPr>
            <p:cNvPr id="8208" name="Text Box 17"/>
            <p:cNvSpPr txBox="1">
              <a:spLocks noChangeArrowheads="1"/>
            </p:cNvSpPr>
            <p:nvPr/>
          </p:nvSpPr>
          <p:spPr bwMode="auto">
            <a:xfrm>
              <a:off x="7897813" y="4259707"/>
              <a:ext cx="711200" cy="42976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Ethernet</a:t>
              </a:r>
            </a:p>
          </p:txBody>
        </p:sp>
        <p:cxnSp>
          <p:nvCxnSpPr>
            <p:cNvPr id="8211" name="Straight Connector 314"/>
            <p:cNvCxnSpPr>
              <a:cxnSpLocks noChangeShapeType="1"/>
              <a:endCxn id="8255" idx="0"/>
            </p:cNvCxnSpPr>
            <p:nvPr/>
          </p:nvCxnSpPr>
          <p:spPr bwMode="auto">
            <a:xfrm flipH="1">
              <a:off x="6149975" y="3397250"/>
              <a:ext cx="15876" cy="13827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12" name="Straight Connector 315"/>
            <p:cNvCxnSpPr>
              <a:cxnSpLocks noChangeShapeType="1"/>
              <a:endCxn id="8256" idx="0"/>
            </p:cNvCxnSpPr>
            <p:nvPr/>
          </p:nvCxnSpPr>
          <p:spPr bwMode="auto">
            <a:xfrm>
              <a:off x="7008813" y="3397250"/>
              <a:ext cx="7937" cy="13827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213" name="Text Box 11"/>
            <p:cNvSpPr txBox="1">
              <a:spLocks noChangeArrowheads="1"/>
            </p:cNvSpPr>
            <p:nvPr/>
          </p:nvSpPr>
          <p:spPr bwMode="auto">
            <a:xfrm>
              <a:off x="5794375" y="4259707"/>
              <a:ext cx="711200" cy="42976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cs typeface="Arial" pitchFamily="34" charset="0"/>
                </a:rPr>
                <a:t>Ethernet</a:t>
              </a:r>
            </a:p>
          </p:txBody>
        </p:sp>
        <p:sp>
          <p:nvSpPr>
            <p:cNvPr id="8214" name="Text Box 15"/>
            <p:cNvSpPr txBox="1">
              <a:spLocks noChangeArrowheads="1"/>
            </p:cNvSpPr>
            <p:nvPr/>
          </p:nvSpPr>
          <p:spPr bwMode="auto">
            <a:xfrm>
              <a:off x="6661150" y="4259707"/>
              <a:ext cx="711200" cy="42976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Ethernet</a:t>
              </a:r>
            </a:p>
          </p:txBody>
        </p:sp>
        <p:sp>
          <p:nvSpPr>
            <p:cNvPr id="8215" name="Text Box 12"/>
            <p:cNvSpPr txBox="1">
              <a:spLocks noChangeArrowheads="1"/>
            </p:cNvSpPr>
            <p:nvPr/>
          </p:nvSpPr>
          <p:spPr bwMode="auto">
            <a:xfrm>
              <a:off x="5794375" y="3157537"/>
              <a:ext cx="1552575" cy="24288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BP</a:t>
              </a:r>
            </a:p>
          </p:txBody>
        </p:sp>
        <p:sp>
          <p:nvSpPr>
            <p:cNvPr id="8216" name="AutoShape 3"/>
            <p:cNvSpPr>
              <a:spLocks noChangeArrowheads="1"/>
            </p:cNvSpPr>
            <p:nvPr/>
          </p:nvSpPr>
          <p:spPr bwMode="auto">
            <a:xfrm>
              <a:off x="1500188" y="2960688"/>
              <a:ext cx="1930400" cy="2390775"/>
            </a:xfrm>
            <a:prstGeom prst="cube">
              <a:avLst>
                <a:gd name="adj" fmla="val 7532"/>
              </a:avLst>
            </a:prstGeom>
            <a:solidFill>
              <a:srgbClr val="4597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cxnSp>
          <p:nvCxnSpPr>
            <p:cNvPr id="8217" name="Straight Connector 323"/>
            <p:cNvCxnSpPr>
              <a:cxnSpLocks noChangeShapeType="1"/>
              <a:endCxn id="8251" idx="0"/>
            </p:cNvCxnSpPr>
            <p:nvPr/>
          </p:nvCxnSpPr>
          <p:spPr bwMode="auto">
            <a:xfrm>
              <a:off x="2820988" y="3397250"/>
              <a:ext cx="0" cy="13827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218" name="Text Box 15"/>
            <p:cNvSpPr txBox="1">
              <a:spLocks noChangeArrowheads="1"/>
            </p:cNvSpPr>
            <p:nvPr/>
          </p:nvSpPr>
          <p:spPr bwMode="auto">
            <a:xfrm>
              <a:off x="2465388" y="4259707"/>
              <a:ext cx="711200" cy="42976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TC/TM/</a:t>
              </a:r>
              <a:b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</a:b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AOS</a:t>
              </a:r>
            </a:p>
          </p:txBody>
        </p:sp>
        <p:sp>
          <p:nvSpPr>
            <p:cNvPr id="8219" name="Text Box 17"/>
            <p:cNvSpPr txBox="1">
              <a:spLocks noChangeArrowheads="1"/>
            </p:cNvSpPr>
            <p:nvPr/>
          </p:nvSpPr>
          <p:spPr bwMode="auto">
            <a:xfrm>
              <a:off x="7897813" y="3157538"/>
              <a:ext cx="711200" cy="24288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BP</a:t>
              </a:r>
            </a:p>
          </p:txBody>
        </p:sp>
        <p:sp>
          <p:nvSpPr>
            <p:cNvPr id="8220" name="Text Box 17"/>
            <p:cNvSpPr txBox="1">
              <a:spLocks noChangeArrowheads="1"/>
            </p:cNvSpPr>
            <p:nvPr/>
          </p:nvSpPr>
          <p:spPr bwMode="auto">
            <a:xfrm>
              <a:off x="7893050" y="3678238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TCP/</a:t>
              </a:r>
              <a:b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</a:b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UDP/IP</a:t>
              </a:r>
            </a:p>
          </p:txBody>
        </p:sp>
        <p:sp>
          <p:nvSpPr>
            <p:cNvPr id="8221" name="AutoShape 8"/>
            <p:cNvSpPr>
              <a:spLocks noChangeArrowheads="1"/>
            </p:cNvSpPr>
            <p:nvPr/>
          </p:nvSpPr>
          <p:spPr bwMode="auto">
            <a:xfrm>
              <a:off x="241300" y="1970088"/>
              <a:ext cx="1117600" cy="3368675"/>
            </a:xfrm>
            <a:prstGeom prst="cube">
              <a:avLst>
                <a:gd name="adj" fmla="val 12102"/>
              </a:avLst>
            </a:prstGeom>
            <a:solidFill>
              <a:srgbClr val="CC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8222" name="Oval 329"/>
            <p:cNvSpPr>
              <a:spLocks noChangeArrowheads="1"/>
            </p:cNvSpPr>
            <p:nvPr/>
          </p:nvSpPr>
          <p:spPr bwMode="auto">
            <a:xfrm>
              <a:off x="215900" y="2190750"/>
              <a:ext cx="1023938" cy="574675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latin typeface="Arial" pitchFamily="34" charset="0"/>
                  <a:ea typeface="ÇlÇr ñæí©"/>
                  <a:cs typeface="Arial" pitchFamily="34" charset="0"/>
                </a:rPr>
                <a:t>Space User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latin typeface="Arial" pitchFamily="34" charset="0"/>
                  <a:ea typeface="ÇlÇr ñæí©"/>
                  <a:cs typeface="Arial" pitchFamily="34" charset="0"/>
                </a:rPr>
                <a:t>Application</a:t>
              </a:r>
            </a:p>
          </p:txBody>
        </p:sp>
        <p:cxnSp>
          <p:nvCxnSpPr>
            <p:cNvPr id="8223" name="Straight Connector 331"/>
            <p:cNvCxnSpPr>
              <a:cxnSpLocks noChangeShapeType="1"/>
              <a:stCxn id="8222" idx="4"/>
              <a:endCxn id="8250" idx="0"/>
            </p:cNvCxnSpPr>
            <p:nvPr/>
          </p:nvCxnSpPr>
          <p:spPr bwMode="auto">
            <a:xfrm flipH="1">
              <a:off x="723900" y="2765425"/>
              <a:ext cx="3969" cy="20145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224" name="Text Box 17"/>
            <p:cNvSpPr txBox="1">
              <a:spLocks noChangeArrowheads="1"/>
            </p:cNvSpPr>
            <p:nvPr/>
          </p:nvSpPr>
          <p:spPr bwMode="auto">
            <a:xfrm>
              <a:off x="368300" y="4257675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Prox-1</a:t>
              </a:r>
            </a:p>
          </p:txBody>
        </p:sp>
        <p:sp>
          <p:nvSpPr>
            <p:cNvPr id="8225" name="Text Box 17"/>
            <p:cNvSpPr txBox="1">
              <a:spLocks noChangeArrowheads="1"/>
            </p:cNvSpPr>
            <p:nvPr/>
          </p:nvSpPr>
          <p:spPr bwMode="auto">
            <a:xfrm>
              <a:off x="368300" y="3157538"/>
              <a:ext cx="711200" cy="24288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BP</a:t>
              </a:r>
            </a:p>
          </p:txBody>
        </p:sp>
        <p:cxnSp>
          <p:nvCxnSpPr>
            <p:cNvPr id="8226" name="Elbow Connector 335"/>
            <p:cNvCxnSpPr>
              <a:cxnSpLocks noChangeShapeType="1"/>
            </p:cNvCxnSpPr>
            <p:nvPr/>
          </p:nvCxnSpPr>
          <p:spPr bwMode="auto">
            <a:xfrm rot="5400000">
              <a:off x="1343025" y="4583111"/>
              <a:ext cx="12700" cy="1257300"/>
            </a:xfrm>
            <a:prstGeom prst="bentConnector3">
              <a:avLst>
                <a:gd name="adj1" fmla="val 2325542"/>
              </a:avLst>
            </a:prstGeom>
            <a:noFill/>
            <a:ln w="19050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227" name="Text Box 12"/>
            <p:cNvSpPr txBox="1">
              <a:spLocks noChangeArrowheads="1"/>
            </p:cNvSpPr>
            <p:nvPr/>
          </p:nvSpPr>
          <p:spPr bwMode="auto">
            <a:xfrm>
              <a:off x="3711575" y="3157537"/>
              <a:ext cx="1552575" cy="24288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BP</a:t>
              </a:r>
            </a:p>
          </p:txBody>
        </p:sp>
        <p:cxnSp>
          <p:nvCxnSpPr>
            <p:cNvPr id="8230" name="Elbow Connector 340"/>
            <p:cNvCxnSpPr>
              <a:cxnSpLocks noChangeShapeType="1"/>
            </p:cNvCxnSpPr>
            <p:nvPr/>
          </p:nvCxnSpPr>
          <p:spPr bwMode="auto">
            <a:xfrm rot="5400000">
              <a:off x="3443288" y="4583111"/>
              <a:ext cx="12700" cy="1257300"/>
            </a:xfrm>
            <a:prstGeom prst="bentConnector3">
              <a:avLst>
                <a:gd name="adj1" fmla="val 2325542"/>
              </a:avLst>
            </a:prstGeom>
            <a:noFill/>
            <a:ln w="19050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31" name="Elbow Connector 341"/>
            <p:cNvCxnSpPr>
              <a:cxnSpLocks noChangeShapeType="1"/>
            </p:cNvCxnSpPr>
            <p:nvPr/>
          </p:nvCxnSpPr>
          <p:spPr bwMode="auto">
            <a:xfrm rot="5400000">
              <a:off x="5545138" y="4583111"/>
              <a:ext cx="12700" cy="1257300"/>
            </a:xfrm>
            <a:prstGeom prst="bentConnector3">
              <a:avLst>
                <a:gd name="adj1" fmla="val 2325542"/>
              </a:avLst>
            </a:prstGeom>
            <a:noFill/>
            <a:ln w="19050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232" name="Oval 342"/>
            <p:cNvSpPr>
              <a:spLocks noChangeArrowheads="1"/>
            </p:cNvSpPr>
            <p:nvPr/>
          </p:nvSpPr>
          <p:spPr bwMode="auto">
            <a:xfrm>
              <a:off x="7728850" y="2182813"/>
              <a:ext cx="1024128" cy="574675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latin typeface="Arial" pitchFamily="34" charset="0"/>
                  <a:ea typeface="ÇlÇr ñæí©"/>
                  <a:cs typeface="Arial" pitchFamily="34" charset="0"/>
                </a:rPr>
                <a:t>Earth User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latin typeface="Arial" pitchFamily="34" charset="0"/>
                  <a:ea typeface="ÇlÇr ñæí©"/>
                  <a:cs typeface="Arial" pitchFamily="34" charset="0"/>
                </a:rPr>
                <a:t>Application</a:t>
              </a:r>
            </a:p>
          </p:txBody>
        </p:sp>
        <p:cxnSp>
          <p:nvCxnSpPr>
            <p:cNvPr id="8233" name="Straight Connector 343"/>
            <p:cNvCxnSpPr>
              <a:cxnSpLocks noChangeShapeType="1"/>
              <a:stCxn id="8232" idx="2"/>
              <a:endCxn id="8222" idx="6"/>
            </p:cNvCxnSpPr>
            <p:nvPr/>
          </p:nvCxnSpPr>
          <p:spPr bwMode="auto">
            <a:xfrm flipH="1">
              <a:off x="1239838" y="2470150"/>
              <a:ext cx="6489700" cy="79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34" name="Straight Connector 344"/>
            <p:cNvCxnSpPr>
              <a:cxnSpLocks noChangeShapeType="1"/>
            </p:cNvCxnSpPr>
            <p:nvPr/>
          </p:nvCxnSpPr>
          <p:spPr bwMode="auto">
            <a:xfrm flipH="1">
              <a:off x="5281613" y="3894138"/>
              <a:ext cx="2611437" cy="0"/>
            </a:xfrm>
            <a:prstGeom prst="line">
              <a:avLst/>
            </a:prstGeom>
            <a:noFill/>
            <a:ln w="25400">
              <a:solidFill>
                <a:srgbClr val="558ED5"/>
              </a:solidFill>
              <a:prstDash val="dash"/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35" name="Straight Connector 345"/>
            <p:cNvCxnSpPr>
              <a:cxnSpLocks noChangeShapeType="1"/>
            </p:cNvCxnSpPr>
            <p:nvPr/>
          </p:nvCxnSpPr>
          <p:spPr bwMode="auto">
            <a:xfrm flipH="1" flipV="1">
              <a:off x="7346950" y="3278981"/>
              <a:ext cx="550863" cy="1"/>
            </a:xfrm>
            <a:prstGeom prst="line">
              <a:avLst/>
            </a:prstGeom>
            <a:noFill/>
            <a:ln w="25400">
              <a:solidFill>
                <a:srgbClr val="558ED5"/>
              </a:solidFill>
              <a:prstDash val="dash"/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36" name="Straight Connector 346"/>
            <p:cNvCxnSpPr>
              <a:cxnSpLocks noChangeShapeType="1"/>
            </p:cNvCxnSpPr>
            <p:nvPr/>
          </p:nvCxnSpPr>
          <p:spPr bwMode="auto">
            <a:xfrm flipH="1">
              <a:off x="5264150" y="3278981"/>
              <a:ext cx="530225" cy="0"/>
            </a:xfrm>
            <a:prstGeom prst="line">
              <a:avLst/>
            </a:prstGeom>
            <a:noFill/>
            <a:ln w="25400">
              <a:solidFill>
                <a:srgbClr val="558ED5"/>
              </a:solidFill>
              <a:prstDash val="dash"/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37" name="Straight Connector 347"/>
            <p:cNvCxnSpPr>
              <a:cxnSpLocks noChangeShapeType="1"/>
            </p:cNvCxnSpPr>
            <p:nvPr/>
          </p:nvCxnSpPr>
          <p:spPr bwMode="auto">
            <a:xfrm flipH="1">
              <a:off x="3190875" y="3278981"/>
              <a:ext cx="538163" cy="0"/>
            </a:xfrm>
            <a:prstGeom prst="line">
              <a:avLst/>
            </a:prstGeom>
            <a:noFill/>
            <a:ln w="25400">
              <a:solidFill>
                <a:srgbClr val="558ED5"/>
              </a:solidFill>
              <a:prstDash val="dash"/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238" name="Straight Connector 348"/>
            <p:cNvCxnSpPr>
              <a:cxnSpLocks noChangeShapeType="1"/>
            </p:cNvCxnSpPr>
            <p:nvPr/>
          </p:nvCxnSpPr>
          <p:spPr bwMode="auto">
            <a:xfrm flipH="1">
              <a:off x="1100138" y="3278981"/>
              <a:ext cx="538162" cy="0"/>
            </a:xfrm>
            <a:prstGeom prst="line">
              <a:avLst/>
            </a:prstGeom>
            <a:noFill/>
            <a:ln w="25400">
              <a:solidFill>
                <a:srgbClr val="558ED5"/>
              </a:solidFill>
              <a:prstDash val="dash"/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239" name="Text Box 11"/>
            <p:cNvSpPr txBox="1">
              <a:spLocks noChangeArrowheads="1"/>
            </p:cNvSpPr>
            <p:nvPr/>
          </p:nvSpPr>
          <p:spPr bwMode="auto">
            <a:xfrm>
              <a:off x="3711575" y="3873500"/>
              <a:ext cx="711200" cy="2873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cs typeface="Arial" pitchFamily="34" charset="0"/>
                </a:rPr>
                <a:t>ENCAP</a:t>
              </a:r>
            </a:p>
          </p:txBody>
        </p:sp>
        <p:sp>
          <p:nvSpPr>
            <p:cNvPr id="8240" name="Text Box 11"/>
            <p:cNvSpPr txBox="1">
              <a:spLocks noChangeArrowheads="1"/>
            </p:cNvSpPr>
            <p:nvPr/>
          </p:nvSpPr>
          <p:spPr bwMode="auto">
            <a:xfrm>
              <a:off x="2465388" y="3873500"/>
              <a:ext cx="711200" cy="2873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cs typeface="Arial" pitchFamily="34" charset="0"/>
                </a:rPr>
                <a:t>ENCAP</a:t>
              </a:r>
            </a:p>
          </p:txBody>
        </p:sp>
        <p:sp>
          <p:nvSpPr>
            <p:cNvPr id="8241" name="Text Box 11"/>
            <p:cNvSpPr txBox="1">
              <a:spLocks noChangeArrowheads="1"/>
            </p:cNvSpPr>
            <p:nvPr/>
          </p:nvSpPr>
          <p:spPr bwMode="auto">
            <a:xfrm>
              <a:off x="365125" y="3873500"/>
              <a:ext cx="711200" cy="2873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cs typeface="Arial" pitchFamily="34" charset="0"/>
                </a:rPr>
                <a:t>ENCAP</a:t>
              </a:r>
            </a:p>
          </p:txBody>
        </p:sp>
        <p:sp>
          <p:nvSpPr>
            <p:cNvPr id="8242" name="Text Box 17"/>
            <p:cNvSpPr txBox="1">
              <a:spLocks noChangeArrowheads="1"/>
            </p:cNvSpPr>
            <p:nvPr/>
          </p:nvSpPr>
          <p:spPr bwMode="auto">
            <a:xfrm>
              <a:off x="6661150" y="3678238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TCP/</a:t>
              </a:r>
              <a:b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</a:b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UDP/IP</a:t>
              </a:r>
            </a:p>
          </p:txBody>
        </p:sp>
        <p:sp>
          <p:nvSpPr>
            <p:cNvPr id="8243" name="Text Box 17"/>
            <p:cNvSpPr txBox="1">
              <a:spLocks noChangeArrowheads="1"/>
            </p:cNvSpPr>
            <p:nvPr/>
          </p:nvSpPr>
          <p:spPr bwMode="auto">
            <a:xfrm>
              <a:off x="5794375" y="3678238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TCP/</a:t>
              </a:r>
              <a:b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</a:b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UDP/IP</a:t>
              </a:r>
            </a:p>
          </p:txBody>
        </p:sp>
        <p:sp>
          <p:nvSpPr>
            <p:cNvPr id="8244" name="Text Box 17"/>
            <p:cNvSpPr txBox="1">
              <a:spLocks noChangeArrowheads="1"/>
            </p:cNvSpPr>
            <p:nvPr/>
          </p:nvSpPr>
          <p:spPr bwMode="auto">
            <a:xfrm>
              <a:off x="4548188" y="3678238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TCP/</a:t>
              </a:r>
              <a:b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</a:b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UDP/IP</a:t>
              </a:r>
            </a:p>
          </p:txBody>
        </p:sp>
        <p:sp>
          <p:nvSpPr>
            <p:cNvPr id="8247" name="Text Box 11"/>
            <p:cNvSpPr txBox="1">
              <a:spLocks noChangeArrowheads="1"/>
            </p:cNvSpPr>
            <p:nvPr/>
          </p:nvSpPr>
          <p:spPr bwMode="auto">
            <a:xfrm>
              <a:off x="3711575" y="3494088"/>
              <a:ext cx="711200" cy="28733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cs typeface="Arial" pitchFamily="34" charset="0"/>
                </a:rPr>
                <a:t>LTP</a:t>
              </a:r>
            </a:p>
          </p:txBody>
        </p:sp>
        <p:sp>
          <p:nvSpPr>
            <p:cNvPr id="8248" name="Text Box 11"/>
            <p:cNvSpPr txBox="1">
              <a:spLocks noChangeArrowheads="1"/>
            </p:cNvSpPr>
            <p:nvPr/>
          </p:nvSpPr>
          <p:spPr bwMode="auto">
            <a:xfrm>
              <a:off x="2465388" y="3494088"/>
              <a:ext cx="711200" cy="28733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cs typeface="Arial" pitchFamily="34" charset="0"/>
                </a:rPr>
                <a:t>LTP</a:t>
              </a:r>
            </a:p>
          </p:txBody>
        </p:sp>
        <p:sp>
          <p:nvSpPr>
            <p:cNvPr id="8249" name="Text Box 12"/>
            <p:cNvSpPr txBox="1">
              <a:spLocks noChangeArrowheads="1"/>
            </p:cNvSpPr>
            <p:nvPr/>
          </p:nvSpPr>
          <p:spPr bwMode="auto">
            <a:xfrm>
              <a:off x="1614488" y="3157537"/>
              <a:ext cx="1552575" cy="24288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BP</a:t>
              </a:r>
            </a:p>
          </p:txBody>
        </p:sp>
        <p:sp>
          <p:nvSpPr>
            <p:cNvPr id="8250" name="Text Box 18"/>
            <p:cNvSpPr txBox="1">
              <a:spLocks noChangeArrowheads="1"/>
            </p:cNvSpPr>
            <p:nvPr/>
          </p:nvSpPr>
          <p:spPr bwMode="auto">
            <a:xfrm>
              <a:off x="368300" y="4779963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Prox-1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Physical</a:t>
              </a:r>
            </a:p>
          </p:txBody>
        </p:sp>
        <p:sp>
          <p:nvSpPr>
            <p:cNvPr id="8251" name="Text Box 16"/>
            <p:cNvSpPr txBox="1">
              <a:spLocks noChangeArrowheads="1"/>
            </p:cNvSpPr>
            <p:nvPr/>
          </p:nvSpPr>
          <p:spPr bwMode="auto">
            <a:xfrm>
              <a:off x="2465388" y="4779963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Space Physical</a:t>
              </a:r>
            </a:p>
          </p:txBody>
        </p:sp>
        <p:sp>
          <p:nvSpPr>
            <p:cNvPr id="8252" name="Text Box 12"/>
            <p:cNvSpPr txBox="1">
              <a:spLocks noChangeArrowheads="1"/>
            </p:cNvSpPr>
            <p:nvPr/>
          </p:nvSpPr>
          <p:spPr bwMode="auto">
            <a:xfrm>
              <a:off x="3711575" y="4779963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Space Physical</a:t>
              </a:r>
            </a:p>
          </p:txBody>
        </p:sp>
        <p:sp>
          <p:nvSpPr>
            <p:cNvPr id="8253" name="Text Box 16"/>
            <p:cNvSpPr txBox="1">
              <a:spLocks noChangeArrowheads="1"/>
            </p:cNvSpPr>
            <p:nvPr/>
          </p:nvSpPr>
          <p:spPr bwMode="auto">
            <a:xfrm>
              <a:off x="4573588" y="4779963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Cat-</a:t>
              </a:r>
              <a:r>
                <a:rPr lang="en-US" sz="1100" dirty="0" smtClean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5</a:t>
              </a:r>
              <a:endPara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endParaRPr>
            </a:p>
          </p:txBody>
        </p:sp>
        <p:sp>
          <p:nvSpPr>
            <p:cNvPr id="8254" name="Text Box 18"/>
            <p:cNvSpPr txBox="1">
              <a:spLocks noChangeArrowheads="1"/>
            </p:cNvSpPr>
            <p:nvPr/>
          </p:nvSpPr>
          <p:spPr bwMode="auto">
            <a:xfrm>
              <a:off x="7897813" y="4779963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Cat-</a:t>
              </a:r>
              <a:r>
                <a:rPr lang="en-US" sz="1100" dirty="0" smtClean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5</a:t>
              </a:r>
              <a:endPara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endParaRPr>
            </a:p>
          </p:txBody>
        </p:sp>
        <p:sp>
          <p:nvSpPr>
            <p:cNvPr id="8255" name="Text Box 12"/>
            <p:cNvSpPr txBox="1">
              <a:spLocks noChangeArrowheads="1"/>
            </p:cNvSpPr>
            <p:nvPr/>
          </p:nvSpPr>
          <p:spPr bwMode="auto">
            <a:xfrm>
              <a:off x="5794375" y="4779963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Cat-</a:t>
              </a:r>
              <a:r>
                <a:rPr lang="en-US" sz="1100" dirty="0" smtClean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5</a:t>
              </a:r>
              <a:endPara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endParaRPr>
            </a:p>
          </p:txBody>
        </p:sp>
        <p:sp>
          <p:nvSpPr>
            <p:cNvPr id="8256" name="Text Box 16"/>
            <p:cNvSpPr txBox="1">
              <a:spLocks noChangeArrowheads="1"/>
            </p:cNvSpPr>
            <p:nvPr/>
          </p:nvSpPr>
          <p:spPr bwMode="auto">
            <a:xfrm>
              <a:off x="6661150" y="4779963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Cat-</a:t>
              </a:r>
              <a:r>
                <a:rPr lang="en-US" sz="1100" dirty="0" smtClean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5</a:t>
              </a:r>
              <a:endPara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endParaRPr>
            </a:p>
          </p:txBody>
        </p:sp>
        <p:cxnSp>
          <p:nvCxnSpPr>
            <p:cNvPr id="8257" name="Straight Connector 358"/>
            <p:cNvCxnSpPr>
              <a:cxnSpLocks noChangeShapeType="1"/>
            </p:cNvCxnSpPr>
            <p:nvPr/>
          </p:nvCxnSpPr>
          <p:spPr bwMode="auto">
            <a:xfrm flipH="1">
              <a:off x="1965325" y="3400425"/>
              <a:ext cx="11113" cy="13795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258" name="Text Box 11"/>
            <p:cNvSpPr txBox="1">
              <a:spLocks noChangeArrowheads="1"/>
            </p:cNvSpPr>
            <p:nvPr/>
          </p:nvSpPr>
          <p:spPr bwMode="auto">
            <a:xfrm>
              <a:off x="1614488" y="4259707"/>
              <a:ext cx="711200" cy="42976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Prox-1</a:t>
              </a:r>
            </a:p>
          </p:txBody>
        </p:sp>
        <p:sp>
          <p:nvSpPr>
            <p:cNvPr id="8259" name="Text Box 11"/>
            <p:cNvSpPr txBox="1">
              <a:spLocks noChangeArrowheads="1"/>
            </p:cNvSpPr>
            <p:nvPr/>
          </p:nvSpPr>
          <p:spPr bwMode="auto">
            <a:xfrm>
              <a:off x="1614488" y="3873500"/>
              <a:ext cx="711200" cy="28733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cs typeface="Arial" pitchFamily="34" charset="0"/>
                </a:rPr>
                <a:t>ENCAP</a:t>
              </a:r>
            </a:p>
          </p:txBody>
        </p:sp>
        <p:sp>
          <p:nvSpPr>
            <p:cNvPr id="8260" name="Text Box 12"/>
            <p:cNvSpPr txBox="1">
              <a:spLocks noChangeArrowheads="1"/>
            </p:cNvSpPr>
            <p:nvPr/>
          </p:nvSpPr>
          <p:spPr bwMode="auto">
            <a:xfrm>
              <a:off x="1614488" y="4779963"/>
              <a:ext cx="711200" cy="431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Prox-1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ea typeface="ÇlÇr ñæí©"/>
                  <a:cs typeface="Arial" pitchFamily="34" charset="0"/>
                </a:rPr>
                <a:t>Physical</a:t>
              </a:r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111125" y="1549667"/>
              <a:ext cx="8935820" cy="5207268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111125" y="1857675"/>
              <a:ext cx="8935820" cy="489925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4" name="Elbow Connector 341"/>
            <p:cNvCxnSpPr>
              <a:cxnSpLocks noChangeShapeType="1"/>
            </p:cNvCxnSpPr>
            <p:nvPr/>
          </p:nvCxnSpPr>
          <p:spPr bwMode="auto">
            <a:xfrm rot="5400000">
              <a:off x="7636299" y="4583111"/>
              <a:ext cx="12700" cy="1257300"/>
            </a:xfrm>
            <a:prstGeom prst="bentConnector3">
              <a:avLst>
                <a:gd name="adj1" fmla="val 2325542"/>
              </a:avLst>
            </a:prstGeom>
            <a:noFill/>
            <a:ln w="19050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368" name="Group 367"/>
            <p:cNvGrpSpPr/>
            <p:nvPr/>
          </p:nvGrpSpPr>
          <p:grpSpPr>
            <a:xfrm>
              <a:off x="34925" y="5563394"/>
              <a:ext cx="8761413" cy="1084344"/>
              <a:chOff x="34925" y="5563394"/>
              <a:chExt cx="8761413" cy="1084344"/>
            </a:xfrm>
          </p:grpSpPr>
          <p:pic>
            <p:nvPicPr>
              <p:cNvPr id="369" name="Picture 495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15900" y="5962944"/>
                <a:ext cx="858710" cy="684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0" name="Text Box 4"/>
              <p:cNvSpPr txBox="1">
                <a:spLocks noChangeArrowheads="1"/>
              </p:cNvSpPr>
              <p:nvPr/>
            </p:nvSpPr>
            <p:spPr bwMode="auto">
              <a:xfrm>
                <a:off x="3786188" y="5563394"/>
                <a:ext cx="1231900" cy="4445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b="1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  <a:t>ESLT</a:t>
                </a:r>
              </a:p>
            </p:txBody>
          </p:sp>
          <p:sp>
            <p:nvSpPr>
              <p:cNvPr id="371" name="Text Box 5"/>
              <p:cNvSpPr txBox="1">
                <a:spLocks noChangeArrowheads="1"/>
              </p:cNvSpPr>
              <p:nvPr/>
            </p:nvSpPr>
            <p:spPr bwMode="auto">
              <a:xfrm>
                <a:off x="7564438" y="5563394"/>
                <a:ext cx="1231900" cy="4445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b="1" dirty="0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  <a:t>Earth</a:t>
                </a:r>
                <a:br>
                  <a:rPr lang="en-US" sz="1100" b="1" dirty="0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</a:br>
                <a:r>
                  <a:rPr lang="en-US" sz="1100" b="1" dirty="0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  <a:t>User Node</a:t>
                </a:r>
              </a:p>
            </p:txBody>
          </p:sp>
          <p:grpSp>
            <p:nvGrpSpPr>
              <p:cNvPr id="372" name="Group 8"/>
              <p:cNvGrpSpPr>
                <a:grpSpLocks/>
              </p:cNvGrpSpPr>
              <p:nvPr/>
            </p:nvGrpSpPr>
            <p:grpSpPr bwMode="auto">
              <a:xfrm>
                <a:off x="4051301" y="5964029"/>
                <a:ext cx="701675" cy="682625"/>
                <a:chOff x="896" y="2214"/>
                <a:chExt cx="317" cy="323"/>
              </a:xfrm>
            </p:grpSpPr>
            <p:sp>
              <p:nvSpPr>
                <p:cNvPr id="520" name="Freeform 9"/>
                <p:cNvSpPr>
                  <a:spLocks noChangeArrowheads="1"/>
                </p:cNvSpPr>
                <p:nvPr/>
              </p:nvSpPr>
              <p:spPr bwMode="auto">
                <a:xfrm rot="420000">
                  <a:off x="914" y="2230"/>
                  <a:ext cx="285" cy="291"/>
                </a:xfrm>
                <a:custGeom>
                  <a:avLst/>
                  <a:gdLst>
                    <a:gd name="T0" fmla="*/ 0 w 1335"/>
                    <a:gd name="T1" fmla="*/ 0 h 1339"/>
                    <a:gd name="T2" fmla="*/ 0 w 1335"/>
                    <a:gd name="T3" fmla="*/ 0 h 1339"/>
                    <a:gd name="T4" fmla="*/ 0 w 1335"/>
                    <a:gd name="T5" fmla="*/ 0 h 1339"/>
                    <a:gd name="T6" fmla="*/ 0 w 1335"/>
                    <a:gd name="T7" fmla="*/ 0 h 1339"/>
                    <a:gd name="T8" fmla="*/ 0 w 1335"/>
                    <a:gd name="T9" fmla="*/ 0 h 1339"/>
                    <a:gd name="T10" fmla="*/ 0 w 1335"/>
                    <a:gd name="T11" fmla="*/ 0 h 1339"/>
                    <a:gd name="T12" fmla="*/ 0 w 1335"/>
                    <a:gd name="T13" fmla="*/ 0 h 1339"/>
                    <a:gd name="T14" fmla="*/ 0 w 1335"/>
                    <a:gd name="T15" fmla="*/ 0 h 1339"/>
                    <a:gd name="T16" fmla="*/ 0 w 1335"/>
                    <a:gd name="T17" fmla="*/ 0 h 1339"/>
                    <a:gd name="T18" fmla="*/ 0 w 1335"/>
                    <a:gd name="T19" fmla="*/ 0 h 1339"/>
                    <a:gd name="T20" fmla="*/ 0 w 1335"/>
                    <a:gd name="T21" fmla="*/ 0 h 1339"/>
                    <a:gd name="T22" fmla="*/ 0 w 1335"/>
                    <a:gd name="T23" fmla="*/ 0 h 1339"/>
                    <a:gd name="T24" fmla="*/ 0 w 1335"/>
                    <a:gd name="T25" fmla="*/ 0 h 1339"/>
                    <a:gd name="T26" fmla="*/ 0 w 1335"/>
                    <a:gd name="T27" fmla="*/ 0 h 1339"/>
                    <a:gd name="T28" fmla="*/ 0 w 1335"/>
                    <a:gd name="T29" fmla="*/ 0 h 1339"/>
                    <a:gd name="T30" fmla="*/ 0 w 1335"/>
                    <a:gd name="T31" fmla="*/ 0 h 1339"/>
                    <a:gd name="T32" fmla="*/ 0 w 1335"/>
                    <a:gd name="T33" fmla="*/ 0 h 1339"/>
                    <a:gd name="T34" fmla="*/ 0 w 1335"/>
                    <a:gd name="T35" fmla="*/ 0 h 1339"/>
                    <a:gd name="T36" fmla="*/ 0 w 1335"/>
                    <a:gd name="T37" fmla="*/ 0 h 1339"/>
                    <a:gd name="T38" fmla="*/ 0 w 1335"/>
                    <a:gd name="T39" fmla="*/ 0 h 1339"/>
                    <a:gd name="T40" fmla="*/ 0 w 1335"/>
                    <a:gd name="T41" fmla="*/ 0 h 1339"/>
                    <a:gd name="T42" fmla="*/ 0 w 1335"/>
                    <a:gd name="T43" fmla="*/ 0 h 1339"/>
                    <a:gd name="T44" fmla="*/ 0 w 1335"/>
                    <a:gd name="T45" fmla="*/ 0 h 1339"/>
                    <a:gd name="T46" fmla="*/ 0 w 1335"/>
                    <a:gd name="T47" fmla="*/ 0 h 1339"/>
                    <a:gd name="T48" fmla="*/ 0 w 1335"/>
                    <a:gd name="T49" fmla="*/ 0 h 1339"/>
                    <a:gd name="T50" fmla="*/ 0 w 1335"/>
                    <a:gd name="T51" fmla="*/ 0 h 1339"/>
                    <a:gd name="T52" fmla="*/ 0 w 1335"/>
                    <a:gd name="T53" fmla="*/ 0 h 1339"/>
                    <a:gd name="T54" fmla="*/ 0 w 1335"/>
                    <a:gd name="T55" fmla="*/ 0 h 1339"/>
                    <a:gd name="T56" fmla="*/ 0 w 1335"/>
                    <a:gd name="T57" fmla="*/ 0 h 1339"/>
                    <a:gd name="T58" fmla="*/ 0 w 1335"/>
                    <a:gd name="T59" fmla="*/ 0 h 1339"/>
                    <a:gd name="T60" fmla="*/ 0 w 1335"/>
                    <a:gd name="T61" fmla="*/ 0 h 1339"/>
                    <a:gd name="T62" fmla="*/ 0 w 1335"/>
                    <a:gd name="T63" fmla="*/ 0 h 1339"/>
                    <a:gd name="T64" fmla="*/ 0 w 1335"/>
                    <a:gd name="T65" fmla="*/ 0 h 1339"/>
                    <a:gd name="T66" fmla="*/ 0 w 1335"/>
                    <a:gd name="T67" fmla="*/ 0 h 1339"/>
                    <a:gd name="T68" fmla="*/ 0 w 1335"/>
                    <a:gd name="T69" fmla="*/ 0 h 1339"/>
                    <a:gd name="T70" fmla="*/ 0 w 1335"/>
                    <a:gd name="T71" fmla="*/ 0 h 1339"/>
                    <a:gd name="T72" fmla="*/ 0 w 1335"/>
                    <a:gd name="T73" fmla="*/ 0 h 1339"/>
                    <a:gd name="T74" fmla="*/ 0 w 1335"/>
                    <a:gd name="T75" fmla="*/ 0 h 1339"/>
                    <a:gd name="T76" fmla="*/ 0 w 1335"/>
                    <a:gd name="T77" fmla="*/ 0 h 1339"/>
                    <a:gd name="T78" fmla="*/ 0 w 1335"/>
                    <a:gd name="T79" fmla="*/ 0 h 1339"/>
                    <a:gd name="T80" fmla="*/ 0 w 1335"/>
                    <a:gd name="T81" fmla="*/ 0 h 1339"/>
                    <a:gd name="T82" fmla="*/ 0 w 1335"/>
                    <a:gd name="T83" fmla="*/ 0 h 1339"/>
                    <a:gd name="T84" fmla="*/ 0 w 1335"/>
                    <a:gd name="T85" fmla="*/ 0 h 1339"/>
                    <a:gd name="T86" fmla="*/ 0 w 1335"/>
                    <a:gd name="T87" fmla="*/ 0 h 1339"/>
                    <a:gd name="T88" fmla="*/ 0 w 1335"/>
                    <a:gd name="T89" fmla="*/ 0 h 1339"/>
                    <a:gd name="T90" fmla="*/ 0 w 1335"/>
                    <a:gd name="T91" fmla="*/ 0 h 1339"/>
                    <a:gd name="T92" fmla="*/ 0 w 1335"/>
                    <a:gd name="T93" fmla="*/ 0 h 1339"/>
                    <a:gd name="T94" fmla="*/ 0 w 1335"/>
                    <a:gd name="T95" fmla="*/ 0 h 1339"/>
                    <a:gd name="T96" fmla="*/ 0 w 1335"/>
                    <a:gd name="T97" fmla="*/ 0 h 1339"/>
                    <a:gd name="T98" fmla="*/ 0 w 1335"/>
                    <a:gd name="T99" fmla="*/ 0 h 1339"/>
                    <a:gd name="T100" fmla="*/ 0 w 1335"/>
                    <a:gd name="T101" fmla="*/ 0 h 1339"/>
                    <a:gd name="T102" fmla="*/ 0 w 1335"/>
                    <a:gd name="T103" fmla="*/ 0 h 1339"/>
                    <a:gd name="T104" fmla="*/ 0 w 1335"/>
                    <a:gd name="T105" fmla="*/ 0 h 1339"/>
                    <a:gd name="T106" fmla="*/ 0 w 1335"/>
                    <a:gd name="T107" fmla="*/ 0 h 1339"/>
                    <a:gd name="T108" fmla="*/ 0 w 1335"/>
                    <a:gd name="T109" fmla="*/ 0 h 1339"/>
                    <a:gd name="T110" fmla="*/ 0 w 1335"/>
                    <a:gd name="T111" fmla="*/ 0 h 1339"/>
                    <a:gd name="T112" fmla="*/ 0 w 1335"/>
                    <a:gd name="T113" fmla="*/ 0 h 1339"/>
                    <a:gd name="T114" fmla="*/ 0 w 1335"/>
                    <a:gd name="T115" fmla="*/ 0 h 1339"/>
                    <a:gd name="T116" fmla="*/ 0 w 1335"/>
                    <a:gd name="T117" fmla="*/ 0 h 1339"/>
                    <a:gd name="T118" fmla="*/ 0 w 1335"/>
                    <a:gd name="T119" fmla="*/ 0 h 133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335"/>
                    <a:gd name="T181" fmla="*/ 0 h 1339"/>
                    <a:gd name="T182" fmla="*/ 1335 w 1335"/>
                    <a:gd name="T183" fmla="*/ 1339 h 133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335" h="1339">
                      <a:moveTo>
                        <a:pt x="915" y="844"/>
                      </a:moveTo>
                      <a:lnTo>
                        <a:pt x="915" y="945"/>
                      </a:lnTo>
                      <a:lnTo>
                        <a:pt x="880" y="946"/>
                      </a:lnTo>
                      <a:lnTo>
                        <a:pt x="880" y="886"/>
                      </a:lnTo>
                      <a:lnTo>
                        <a:pt x="744" y="892"/>
                      </a:lnTo>
                      <a:lnTo>
                        <a:pt x="730" y="940"/>
                      </a:lnTo>
                      <a:lnTo>
                        <a:pt x="723" y="965"/>
                      </a:lnTo>
                      <a:lnTo>
                        <a:pt x="775" y="1077"/>
                      </a:lnTo>
                      <a:lnTo>
                        <a:pt x="880" y="971"/>
                      </a:lnTo>
                      <a:lnTo>
                        <a:pt x="880" y="1000"/>
                      </a:lnTo>
                      <a:lnTo>
                        <a:pt x="786" y="1096"/>
                      </a:lnTo>
                      <a:lnTo>
                        <a:pt x="880" y="1297"/>
                      </a:lnTo>
                      <a:lnTo>
                        <a:pt x="857" y="1294"/>
                      </a:lnTo>
                      <a:lnTo>
                        <a:pt x="771" y="1109"/>
                      </a:lnTo>
                      <a:lnTo>
                        <a:pt x="647" y="1236"/>
                      </a:lnTo>
                      <a:lnTo>
                        <a:pt x="657" y="1198"/>
                      </a:lnTo>
                      <a:lnTo>
                        <a:pt x="760" y="1090"/>
                      </a:lnTo>
                      <a:lnTo>
                        <a:pt x="715" y="994"/>
                      </a:lnTo>
                      <a:lnTo>
                        <a:pt x="657" y="1198"/>
                      </a:lnTo>
                      <a:lnTo>
                        <a:pt x="647" y="1236"/>
                      </a:lnTo>
                      <a:lnTo>
                        <a:pt x="642" y="1258"/>
                      </a:lnTo>
                      <a:lnTo>
                        <a:pt x="857" y="1294"/>
                      </a:lnTo>
                      <a:lnTo>
                        <a:pt x="880" y="1297"/>
                      </a:lnTo>
                      <a:lnTo>
                        <a:pt x="880" y="1000"/>
                      </a:lnTo>
                      <a:lnTo>
                        <a:pt x="880" y="971"/>
                      </a:lnTo>
                      <a:lnTo>
                        <a:pt x="723" y="965"/>
                      </a:lnTo>
                      <a:lnTo>
                        <a:pt x="730" y="940"/>
                      </a:lnTo>
                      <a:lnTo>
                        <a:pt x="880" y="946"/>
                      </a:lnTo>
                      <a:lnTo>
                        <a:pt x="915" y="945"/>
                      </a:lnTo>
                      <a:lnTo>
                        <a:pt x="1074" y="923"/>
                      </a:lnTo>
                      <a:lnTo>
                        <a:pt x="1089" y="948"/>
                      </a:lnTo>
                      <a:lnTo>
                        <a:pt x="918" y="971"/>
                      </a:lnTo>
                      <a:lnTo>
                        <a:pt x="917" y="994"/>
                      </a:lnTo>
                      <a:lnTo>
                        <a:pt x="915" y="1271"/>
                      </a:lnTo>
                      <a:lnTo>
                        <a:pt x="927" y="1290"/>
                      </a:lnTo>
                      <a:lnTo>
                        <a:pt x="1274" y="1192"/>
                      </a:lnTo>
                      <a:lnTo>
                        <a:pt x="1335" y="1214"/>
                      </a:lnTo>
                      <a:lnTo>
                        <a:pt x="889" y="1339"/>
                      </a:lnTo>
                      <a:lnTo>
                        <a:pt x="578" y="1288"/>
                      </a:lnTo>
                      <a:lnTo>
                        <a:pt x="703" y="882"/>
                      </a:lnTo>
                      <a:lnTo>
                        <a:pt x="660" y="831"/>
                      </a:lnTo>
                      <a:lnTo>
                        <a:pt x="421" y="770"/>
                      </a:lnTo>
                      <a:lnTo>
                        <a:pt x="380" y="776"/>
                      </a:lnTo>
                      <a:lnTo>
                        <a:pt x="338" y="779"/>
                      </a:lnTo>
                      <a:lnTo>
                        <a:pt x="299" y="780"/>
                      </a:lnTo>
                      <a:lnTo>
                        <a:pt x="262" y="780"/>
                      </a:lnTo>
                      <a:lnTo>
                        <a:pt x="227" y="779"/>
                      </a:lnTo>
                      <a:lnTo>
                        <a:pt x="194" y="776"/>
                      </a:lnTo>
                      <a:lnTo>
                        <a:pt x="163" y="771"/>
                      </a:lnTo>
                      <a:lnTo>
                        <a:pt x="135" y="766"/>
                      </a:lnTo>
                      <a:lnTo>
                        <a:pt x="108" y="758"/>
                      </a:lnTo>
                      <a:lnTo>
                        <a:pt x="85" y="751"/>
                      </a:lnTo>
                      <a:lnTo>
                        <a:pt x="65" y="744"/>
                      </a:lnTo>
                      <a:lnTo>
                        <a:pt x="47" y="736"/>
                      </a:lnTo>
                      <a:lnTo>
                        <a:pt x="32" y="728"/>
                      </a:lnTo>
                      <a:lnTo>
                        <a:pt x="20" y="720"/>
                      </a:lnTo>
                      <a:lnTo>
                        <a:pt x="11" y="713"/>
                      </a:lnTo>
                      <a:lnTo>
                        <a:pt x="6" y="706"/>
                      </a:lnTo>
                      <a:lnTo>
                        <a:pt x="0" y="693"/>
                      </a:lnTo>
                      <a:lnTo>
                        <a:pt x="2" y="677"/>
                      </a:lnTo>
                      <a:lnTo>
                        <a:pt x="6" y="658"/>
                      </a:lnTo>
                      <a:lnTo>
                        <a:pt x="17" y="636"/>
                      </a:lnTo>
                      <a:lnTo>
                        <a:pt x="32" y="611"/>
                      </a:lnTo>
                      <a:lnTo>
                        <a:pt x="51" y="585"/>
                      </a:lnTo>
                      <a:lnTo>
                        <a:pt x="75" y="556"/>
                      </a:lnTo>
                      <a:lnTo>
                        <a:pt x="102" y="527"/>
                      </a:lnTo>
                      <a:lnTo>
                        <a:pt x="133" y="495"/>
                      </a:lnTo>
                      <a:lnTo>
                        <a:pt x="169" y="463"/>
                      </a:lnTo>
                      <a:lnTo>
                        <a:pt x="206" y="429"/>
                      </a:lnTo>
                      <a:lnTo>
                        <a:pt x="248" y="394"/>
                      </a:lnTo>
                      <a:lnTo>
                        <a:pt x="291" y="361"/>
                      </a:lnTo>
                      <a:lnTo>
                        <a:pt x="338" y="326"/>
                      </a:lnTo>
                      <a:lnTo>
                        <a:pt x="387" y="291"/>
                      </a:lnTo>
                      <a:lnTo>
                        <a:pt x="438" y="258"/>
                      </a:lnTo>
                      <a:lnTo>
                        <a:pt x="375" y="167"/>
                      </a:lnTo>
                      <a:lnTo>
                        <a:pt x="506" y="82"/>
                      </a:lnTo>
                      <a:lnTo>
                        <a:pt x="578" y="173"/>
                      </a:lnTo>
                      <a:lnTo>
                        <a:pt x="630" y="146"/>
                      </a:lnTo>
                      <a:lnTo>
                        <a:pt x="681" y="121"/>
                      </a:lnTo>
                      <a:lnTo>
                        <a:pt x="729" y="98"/>
                      </a:lnTo>
                      <a:lnTo>
                        <a:pt x="777" y="77"/>
                      </a:lnTo>
                      <a:lnTo>
                        <a:pt x="821" y="60"/>
                      </a:lnTo>
                      <a:lnTo>
                        <a:pt x="865" y="44"/>
                      </a:lnTo>
                      <a:lnTo>
                        <a:pt x="907" y="31"/>
                      </a:lnTo>
                      <a:lnTo>
                        <a:pt x="944" y="20"/>
                      </a:lnTo>
                      <a:lnTo>
                        <a:pt x="980" y="12"/>
                      </a:lnTo>
                      <a:lnTo>
                        <a:pt x="1013" y="6"/>
                      </a:lnTo>
                      <a:lnTo>
                        <a:pt x="1041" y="2"/>
                      </a:lnTo>
                      <a:lnTo>
                        <a:pt x="1066" y="0"/>
                      </a:lnTo>
                      <a:lnTo>
                        <a:pt x="1089" y="0"/>
                      </a:lnTo>
                      <a:lnTo>
                        <a:pt x="1107" y="3"/>
                      </a:lnTo>
                      <a:lnTo>
                        <a:pt x="1120" y="7"/>
                      </a:lnTo>
                      <a:lnTo>
                        <a:pt x="1129" y="15"/>
                      </a:lnTo>
                      <a:lnTo>
                        <a:pt x="1148" y="51"/>
                      </a:lnTo>
                      <a:lnTo>
                        <a:pt x="1156" y="96"/>
                      </a:lnTo>
                      <a:lnTo>
                        <a:pt x="1153" y="149"/>
                      </a:lnTo>
                      <a:lnTo>
                        <a:pt x="1139" y="205"/>
                      </a:lnTo>
                      <a:lnTo>
                        <a:pt x="1117" y="265"/>
                      </a:lnTo>
                      <a:lnTo>
                        <a:pt x="1089" y="325"/>
                      </a:lnTo>
                      <a:lnTo>
                        <a:pt x="1054" y="381"/>
                      </a:lnTo>
                      <a:lnTo>
                        <a:pt x="1016" y="434"/>
                      </a:lnTo>
                      <a:lnTo>
                        <a:pt x="993" y="739"/>
                      </a:lnTo>
                      <a:lnTo>
                        <a:pt x="1335" y="1214"/>
                      </a:lnTo>
                      <a:lnTo>
                        <a:pt x="1274" y="1192"/>
                      </a:lnTo>
                      <a:lnTo>
                        <a:pt x="1053" y="1071"/>
                      </a:lnTo>
                      <a:lnTo>
                        <a:pt x="1066" y="1048"/>
                      </a:lnTo>
                      <a:lnTo>
                        <a:pt x="1229" y="1140"/>
                      </a:lnTo>
                      <a:lnTo>
                        <a:pt x="1107" y="968"/>
                      </a:lnTo>
                      <a:lnTo>
                        <a:pt x="1066" y="1048"/>
                      </a:lnTo>
                      <a:lnTo>
                        <a:pt x="1053" y="1071"/>
                      </a:lnTo>
                      <a:lnTo>
                        <a:pt x="927" y="1290"/>
                      </a:lnTo>
                      <a:lnTo>
                        <a:pt x="915" y="1271"/>
                      </a:lnTo>
                      <a:lnTo>
                        <a:pt x="1033" y="1058"/>
                      </a:lnTo>
                      <a:lnTo>
                        <a:pt x="917" y="994"/>
                      </a:lnTo>
                      <a:lnTo>
                        <a:pt x="918" y="971"/>
                      </a:lnTo>
                      <a:lnTo>
                        <a:pt x="1045" y="1036"/>
                      </a:lnTo>
                      <a:lnTo>
                        <a:pt x="1089" y="948"/>
                      </a:lnTo>
                      <a:lnTo>
                        <a:pt x="1074" y="923"/>
                      </a:lnTo>
                      <a:lnTo>
                        <a:pt x="969" y="774"/>
                      </a:lnTo>
                      <a:lnTo>
                        <a:pt x="915" y="8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21" name="Freeform 10"/>
                <p:cNvSpPr>
                  <a:spLocks noChangeArrowheads="1"/>
                </p:cNvSpPr>
                <p:nvPr/>
              </p:nvSpPr>
              <p:spPr bwMode="auto">
                <a:xfrm rot="420000">
                  <a:off x="1053" y="2339"/>
                  <a:ext cx="65" cy="69"/>
                </a:xfrm>
                <a:custGeom>
                  <a:avLst/>
                  <a:gdLst>
                    <a:gd name="T0" fmla="*/ 0 w 306"/>
                    <a:gd name="T1" fmla="*/ 0 h 316"/>
                    <a:gd name="T2" fmla="*/ 0 w 306"/>
                    <a:gd name="T3" fmla="*/ 0 h 316"/>
                    <a:gd name="T4" fmla="*/ 0 w 306"/>
                    <a:gd name="T5" fmla="*/ 0 h 316"/>
                    <a:gd name="T6" fmla="*/ 0 w 306"/>
                    <a:gd name="T7" fmla="*/ 0 h 316"/>
                    <a:gd name="T8" fmla="*/ 0 w 306"/>
                    <a:gd name="T9" fmla="*/ 0 h 316"/>
                    <a:gd name="T10" fmla="*/ 0 w 306"/>
                    <a:gd name="T11" fmla="*/ 0 h 316"/>
                    <a:gd name="T12" fmla="*/ 0 w 306"/>
                    <a:gd name="T13" fmla="*/ 0 h 316"/>
                    <a:gd name="T14" fmla="*/ 0 w 306"/>
                    <a:gd name="T15" fmla="*/ 0 h 316"/>
                    <a:gd name="T16" fmla="*/ 0 w 306"/>
                    <a:gd name="T17" fmla="*/ 0 h 316"/>
                    <a:gd name="T18" fmla="*/ 0 w 306"/>
                    <a:gd name="T19" fmla="*/ 0 h 316"/>
                    <a:gd name="T20" fmla="*/ 0 w 306"/>
                    <a:gd name="T21" fmla="*/ 0 h 316"/>
                    <a:gd name="T22" fmla="*/ 0 w 306"/>
                    <a:gd name="T23" fmla="*/ 0 h 316"/>
                    <a:gd name="T24" fmla="*/ 0 w 306"/>
                    <a:gd name="T25" fmla="*/ 0 h 316"/>
                    <a:gd name="T26" fmla="*/ 0 w 306"/>
                    <a:gd name="T27" fmla="*/ 0 h 316"/>
                    <a:gd name="T28" fmla="*/ 0 w 306"/>
                    <a:gd name="T29" fmla="*/ 0 h 316"/>
                    <a:gd name="T30" fmla="*/ 0 w 306"/>
                    <a:gd name="T31" fmla="*/ 0 h 316"/>
                    <a:gd name="T32" fmla="*/ 0 w 306"/>
                    <a:gd name="T33" fmla="*/ 0 h 316"/>
                    <a:gd name="T34" fmla="*/ 0 w 306"/>
                    <a:gd name="T35" fmla="*/ 0 h 316"/>
                    <a:gd name="T36" fmla="*/ 0 w 306"/>
                    <a:gd name="T37" fmla="*/ 0 h 316"/>
                    <a:gd name="T38" fmla="*/ 0 w 306"/>
                    <a:gd name="T39" fmla="*/ 0 h 316"/>
                    <a:gd name="T40" fmla="*/ 0 w 306"/>
                    <a:gd name="T41" fmla="*/ 0 h 31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06"/>
                    <a:gd name="T64" fmla="*/ 0 h 316"/>
                    <a:gd name="T65" fmla="*/ 306 w 306"/>
                    <a:gd name="T66" fmla="*/ 316 h 31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06" h="316">
                      <a:moveTo>
                        <a:pt x="234" y="316"/>
                      </a:moveTo>
                      <a:lnTo>
                        <a:pt x="194" y="269"/>
                      </a:lnTo>
                      <a:lnTo>
                        <a:pt x="0" y="207"/>
                      </a:lnTo>
                      <a:lnTo>
                        <a:pt x="15" y="201"/>
                      </a:lnTo>
                      <a:lnTo>
                        <a:pt x="30" y="193"/>
                      </a:lnTo>
                      <a:lnTo>
                        <a:pt x="45" y="186"/>
                      </a:lnTo>
                      <a:lnTo>
                        <a:pt x="61" y="179"/>
                      </a:lnTo>
                      <a:lnTo>
                        <a:pt x="76" y="172"/>
                      </a:lnTo>
                      <a:lnTo>
                        <a:pt x="91" y="164"/>
                      </a:lnTo>
                      <a:lnTo>
                        <a:pt x="106" y="156"/>
                      </a:lnTo>
                      <a:lnTo>
                        <a:pt x="121" y="147"/>
                      </a:lnTo>
                      <a:lnTo>
                        <a:pt x="145" y="132"/>
                      </a:lnTo>
                      <a:lnTo>
                        <a:pt x="168" y="116"/>
                      </a:lnTo>
                      <a:lnTo>
                        <a:pt x="192" y="100"/>
                      </a:lnTo>
                      <a:lnTo>
                        <a:pt x="216" y="81"/>
                      </a:lnTo>
                      <a:lnTo>
                        <a:pt x="239" y="62"/>
                      </a:lnTo>
                      <a:lnTo>
                        <a:pt x="261" y="44"/>
                      </a:lnTo>
                      <a:lnTo>
                        <a:pt x="283" y="22"/>
                      </a:lnTo>
                      <a:lnTo>
                        <a:pt x="306" y="0"/>
                      </a:lnTo>
                      <a:lnTo>
                        <a:pt x="291" y="241"/>
                      </a:lnTo>
                      <a:lnTo>
                        <a:pt x="234" y="316"/>
                      </a:lnTo>
                      <a:close/>
                    </a:path>
                  </a:pathLst>
                </a:custGeom>
                <a:solidFill>
                  <a:srgbClr val="D8E0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22" name="Freeform 11"/>
                <p:cNvSpPr>
                  <a:spLocks noChangeArrowheads="1"/>
                </p:cNvSpPr>
                <p:nvPr/>
              </p:nvSpPr>
              <p:spPr bwMode="auto">
                <a:xfrm rot="420000">
                  <a:off x="960" y="2282"/>
                  <a:ext cx="183" cy="105"/>
                </a:xfrm>
                <a:custGeom>
                  <a:avLst/>
                  <a:gdLst>
                    <a:gd name="T0" fmla="*/ 0 w 855"/>
                    <a:gd name="T1" fmla="*/ 0 h 485"/>
                    <a:gd name="T2" fmla="*/ 0 w 855"/>
                    <a:gd name="T3" fmla="*/ 0 h 485"/>
                    <a:gd name="T4" fmla="*/ 0 w 855"/>
                    <a:gd name="T5" fmla="*/ 0 h 485"/>
                    <a:gd name="T6" fmla="*/ 0 w 855"/>
                    <a:gd name="T7" fmla="*/ 0 h 485"/>
                    <a:gd name="T8" fmla="*/ 0 w 855"/>
                    <a:gd name="T9" fmla="*/ 0 h 485"/>
                    <a:gd name="T10" fmla="*/ 0 w 855"/>
                    <a:gd name="T11" fmla="*/ 0 h 485"/>
                    <a:gd name="T12" fmla="*/ 0 w 855"/>
                    <a:gd name="T13" fmla="*/ 0 h 485"/>
                    <a:gd name="T14" fmla="*/ 0 w 855"/>
                    <a:gd name="T15" fmla="*/ 0 h 485"/>
                    <a:gd name="T16" fmla="*/ 0 w 855"/>
                    <a:gd name="T17" fmla="*/ 0 h 485"/>
                    <a:gd name="T18" fmla="*/ 0 w 855"/>
                    <a:gd name="T19" fmla="*/ 0 h 485"/>
                    <a:gd name="T20" fmla="*/ 0 w 855"/>
                    <a:gd name="T21" fmla="*/ 0 h 485"/>
                    <a:gd name="T22" fmla="*/ 0 w 855"/>
                    <a:gd name="T23" fmla="*/ 0 h 485"/>
                    <a:gd name="T24" fmla="*/ 0 w 855"/>
                    <a:gd name="T25" fmla="*/ 0 h 485"/>
                    <a:gd name="T26" fmla="*/ 0 w 855"/>
                    <a:gd name="T27" fmla="*/ 0 h 485"/>
                    <a:gd name="T28" fmla="*/ 0 w 855"/>
                    <a:gd name="T29" fmla="*/ 0 h 485"/>
                    <a:gd name="T30" fmla="*/ 0 w 855"/>
                    <a:gd name="T31" fmla="*/ 0 h 485"/>
                    <a:gd name="T32" fmla="*/ 0 w 855"/>
                    <a:gd name="T33" fmla="*/ 0 h 485"/>
                    <a:gd name="T34" fmla="*/ 0 w 855"/>
                    <a:gd name="T35" fmla="*/ 0 h 485"/>
                    <a:gd name="T36" fmla="*/ 0 w 855"/>
                    <a:gd name="T37" fmla="*/ 0 h 485"/>
                    <a:gd name="T38" fmla="*/ 0 w 855"/>
                    <a:gd name="T39" fmla="*/ 0 h 485"/>
                    <a:gd name="T40" fmla="*/ 0 w 855"/>
                    <a:gd name="T41" fmla="*/ 0 h 485"/>
                    <a:gd name="T42" fmla="*/ 0 w 855"/>
                    <a:gd name="T43" fmla="*/ 0 h 485"/>
                    <a:gd name="T44" fmla="*/ 0 w 855"/>
                    <a:gd name="T45" fmla="*/ 0 h 485"/>
                    <a:gd name="T46" fmla="*/ 0 w 855"/>
                    <a:gd name="T47" fmla="*/ 0 h 485"/>
                    <a:gd name="T48" fmla="*/ 0 w 855"/>
                    <a:gd name="T49" fmla="*/ 0 h 485"/>
                    <a:gd name="T50" fmla="*/ 0 w 855"/>
                    <a:gd name="T51" fmla="*/ 0 h 485"/>
                    <a:gd name="T52" fmla="*/ 0 w 855"/>
                    <a:gd name="T53" fmla="*/ 0 h 485"/>
                    <a:gd name="T54" fmla="*/ 0 w 855"/>
                    <a:gd name="T55" fmla="*/ 0 h 485"/>
                    <a:gd name="T56" fmla="*/ 0 w 855"/>
                    <a:gd name="T57" fmla="*/ 0 h 485"/>
                    <a:gd name="T58" fmla="*/ 0 w 855"/>
                    <a:gd name="T59" fmla="*/ 0 h 485"/>
                    <a:gd name="T60" fmla="*/ 0 w 855"/>
                    <a:gd name="T61" fmla="*/ 0 h 485"/>
                    <a:gd name="T62" fmla="*/ 0 w 855"/>
                    <a:gd name="T63" fmla="*/ 0 h 485"/>
                    <a:gd name="T64" fmla="*/ 0 w 855"/>
                    <a:gd name="T65" fmla="*/ 0 h 485"/>
                    <a:gd name="T66" fmla="*/ 0 w 855"/>
                    <a:gd name="T67" fmla="*/ 0 h 485"/>
                    <a:gd name="T68" fmla="*/ 0 w 855"/>
                    <a:gd name="T69" fmla="*/ 0 h 485"/>
                    <a:gd name="T70" fmla="*/ 0 w 855"/>
                    <a:gd name="T71" fmla="*/ 0 h 485"/>
                    <a:gd name="T72" fmla="*/ 0 w 855"/>
                    <a:gd name="T73" fmla="*/ 0 h 485"/>
                    <a:gd name="T74" fmla="*/ 0 w 855"/>
                    <a:gd name="T75" fmla="*/ 0 h 485"/>
                    <a:gd name="T76" fmla="*/ 0 w 855"/>
                    <a:gd name="T77" fmla="*/ 0 h 485"/>
                    <a:gd name="T78" fmla="*/ 0 w 855"/>
                    <a:gd name="T79" fmla="*/ 0 h 485"/>
                    <a:gd name="T80" fmla="*/ 0 w 855"/>
                    <a:gd name="T81" fmla="*/ 0 h 485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855"/>
                    <a:gd name="T124" fmla="*/ 0 h 485"/>
                    <a:gd name="T125" fmla="*/ 855 w 855"/>
                    <a:gd name="T126" fmla="*/ 485 h 485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855" h="485">
                      <a:moveTo>
                        <a:pt x="849" y="2"/>
                      </a:moveTo>
                      <a:lnTo>
                        <a:pt x="834" y="16"/>
                      </a:lnTo>
                      <a:lnTo>
                        <a:pt x="819" y="32"/>
                      </a:lnTo>
                      <a:lnTo>
                        <a:pt x="803" y="48"/>
                      </a:lnTo>
                      <a:lnTo>
                        <a:pt x="785" y="64"/>
                      </a:lnTo>
                      <a:lnTo>
                        <a:pt x="767" y="80"/>
                      </a:lnTo>
                      <a:lnTo>
                        <a:pt x="749" y="96"/>
                      </a:lnTo>
                      <a:lnTo>
                        <a:pt x="730" y="112"/>
                      </a:lnTo>
                      <a:lnTo>
                        <a:pt x="709" y="130"/>
                      </a:lnTo>
                      <a:lnTo>
                        <a:pt x="687" y="146"/>
                      </a:lnTo>
                      <a:lnTo>
                        <a:pt x="664" y="163"/>
                      </a:lnTo>
                      <a:lnTo>
                        <a:pt x="642" y="181"/>
                      </a:lnTo>
                      <a:lnTo>
                        <a:pt x="616" y="197"/>
                      </a:lnTo>
                      <a:lnTo>
                        <a:pt x="591" y="214"/>
                      </a:lnTo>
                      <a:lnTo>
                        <a:pt x="566" y="232"/>
                      </a:lnTo>
                      <a:lnTo>
                        <a:pt x="537" y="248"/>
                      </a:lnTo>
                      <a:lnTo>
                        <a:pt x="509" y="265"/>
                      </a:lnTo>
                      <a:lnTo>
                        <a:pt x="487" y="278"/>
                      </a:lnTo>
                      <a:lnTo>
                        <a:pt x="463" y="291"/>
                      </a:lnTo>
                      <a:lnTo>
                        <a:pt x="440" y="303"/>
                      </a:lnTo>
                      <a:lnTo>
                        <a:pt x="418" y="315"/>
                      </a:lnTo>
                      <a:lnTo>
                        <a:pt x="394" y="328"/>
                      </a:lnTo>
                      <a:lnTo>
                        <a:pt x="372" y="339"/>
                      </a:lnTo>
                      <a:lnTo>
                        <a:pt x="349" y="350"/>
                      </a:lnTo>
                      <a:lnTo>
                        <a:pt x="327" y="361"/>
                      </a:lnTo>
                      <a:lnTo>
                        <a:pt x="304" y="371"/>
                      </a:lnTo>
                      <a:lnTo>
                        <a:pt x="282" y="382"/>
                      </a:lnTo>
                      <a:lnTo>
                        <a:pt x="260" y="392"/>
                      </a:lnTo>
                      <a:lnTo>
                        <a:pt x="237" y="401"/>
                      </a:lnTo>
                      <a:lnTo>
                        <a:pt x="216" y="409"/>
                      </a:lnTo>
                      <a:lnTo>
                        <a:pt x="194" y="418"/>
                      </a:lnTo>
                      <a:lnTo>
                        <a:pt x="173" y="427"/>
                      </a:lnTo>
                      <a:lnTo>
                        <a:pt x="152" y="434"/>
                      </a:lnTo>
                      <a:lnTo>
                        <a:pt x="131" y="441"/>
                      </a:lnTo>
                      <a:lnTo>
                        <a:pt x="112" y="449"/>
                      </a:lnTo>
                      <a:lnTo>
                        <a:pt x="92" y="456"/>
                      </a:lnTo>
                      <a:lnTo>
                        <a:pt x="73" y="462"/>
                      </a:lnTo>
                      <a:lnTo>
                        <a:pt x="54" y="467"/>
                      </a:lnTo>
                      <a:lnTo>
                        <a:pt x="36" y="472"/>
                      </a:lnTo>
                      <a:lnTo>
                        <a:pt x="18" y="476"/>
                      </a:lnTo>
                      <a:lnTo>
                        <a:pt x="0" y="481"/>
                      </a:lnTo>
                      <a:lnTo>
                        <a:pt x="28" y="483"/>
                      </a:lnTo>
                      <a:lnTo>
                        <a:pt x="57" y="485"/>
                      </a:lnTo>
                      <a:lnTo>
                        <a:pt x="85" y="485"/>
                      </a:lnTo>
                      <a:lnTo>
                        <a:pt x="115" y="485"/>
                      </a:lnTo>
                      <a:lnTo>
                        <a:pt x="142" y="483"/>
                      </a:lnTo>
                      <a:lnTo>
                        <a:pt x="170" y="481"/>
                      </a:lnTo>
                      <a:lnTo>
                        <a:pt x="198" y="478"/>
                      </a:lnTo>
                      <a:lnTo>
                        <a:pt x="227" y="473"/>
                      </a:lnTo>
                      <a:lnTo>
                        <a:pt x="254" y="467"/>
                      </a:lnTo>
                      <a:lnTo>
                        <a:pt x="281" y="462"/>
                      </a:lnTo>
                      <a:lnTo>
                        <a:pt x="306" y="456"/>
                      </a:lnTo>
                      <a:lnTo>
                        <a:pt x="333" y="449"/>
                      </a:lnTo>
                      <a:lnTo>
                        <a:pt x="358" y="440"/>
                      </a:lnTo>
                      <a:lnTo>
                        <a:pt x="382" y="433"/>
                      </a:lnTo>
                      <a:lnTo>
                        <a:pt x="406" y="422"/>
                      </a:lnTo>
                      <a:lnTo>
                        <a:pt x="430" y="414"/>
                      </a:lnTo>
                      <a:lnTo>
                        <a:pt x="449" y="406"/>
                      </a:lnTo>
                      <a:lnTo>
                        <a:pt x="467" y="398"/>
                      </a:lnTo>
                      <a:lnTo>
                        <a:pt x="487" y="389"/>
                      </a:lnTo>
                      <a:lnTo>
                        <a:pt x="503" y="380"/>
                      </a:lnTo>
                      <a:lnTo>
                        <a:pt x="519" y="371"/>
                      </a:lnTo>
                      <a:lnTo>
                        <a:pt x="536" y="363"/>
                      </a:lnTo>
                      <a:lnTo>
                        <a:pt x="551" y="354"/>
                      </a:lnTo>
                      <a:lnTo>
                        <a:pt x="566" y="345"/>
                      </a:lnTo>
                      <a:lnTo>
                        <a:pt x="593" y="328"/>
                      </a:lnTo>
                      <a:lnTo>
                        <a:pt x="618" y="309"/>
                      </a:lnTo>
                      <a:lnTo>
                        <a:pt x="643" y="290"/>
                      </a:lnTo>
                      <a:lnTo>
                        <a:pt x="669" y="271"/>
                      </a:lnTo>
                      <a:lnTo>
                        <a:pt x="691" y="251"/>
                      </a:lnTo>
                      <a:lnTo>
                        <a:pt x="714" y="230"/>
                      </a:lnTo>
                      <a:lnTo>
                        <a:pt x="736" y="208"/>
                      </a:lnTo>
                      <a:lnTo>
                        <a:pt x="755" y="187"/>
                      </a:lnTo>
                      <a:lnTo>
                        <a:pt x="773" y="165"/>
                      </a:lnTo>
                      <a:lnTo>
                        <a:pt x="791" y="141"/>
                      </a:lnTo>
                      <a:lnTo>
                        <a:pt x="806" y="118"/>
                      </a:lnTo>
                      <a:lnTo>
                        <a:pt x="819" y="95"/>
                      </a:lnTo>
                      <a:lnTo>
                        <a:pt x="831" y="72"/>
                      </a:lnTo>
                      <a:lnTo>
                        <a:pt x="842" y="48"/>
                      </a:lnTo>
                      <a:lnTo>
                        <a:pt x="849" y="24"/>
                      </a:lnTo>
                      <a:lnTo>
                        <a:pt x="855" y="0"/>
                      </a:lnTo>
                      <a:lnTo>
                        <a:pt x="849" y="2"/>
                      </a:lnTo>
                      <a:close/>
                    </a:path>
                  </a:pathLst>
                </a:custGeom>
                <a:solidFill>
                  <a:srgbClr val="D8E0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23" name="Freeform 12"/>
                <p:cNvSpPr>
                  <a:spLocks noChangeArrowheads="1"/>
                </p:cNvSpPr>
                <p:nvPr/>
              </p:nvSpPr>
              <p:spPr bwMode="auto">
                <a:xfrm rot="420000">
                  <a:off x="927" y="2282"/>
                  <a:ext cx="87" cy="89"/>
                </a:xfrm>
                <a:custGeom>
                  <a:avLst/>
                  <a:gdLst>
                    <a:gd name="T0" fmla="*/ 0 w 408"/>
                    <a:gd name="T1" fmla="*/ 0 h 409"/>
                    <a:gd name="T2" fmla="*/ 0 w 408"/>
                    <a:gd name="T3" fmla="*/ 0 h 409"/>
                    <a:gd name="T4" fmla="*/ 0 w 408"/>
                    <a:gd name="T5" fmla="*/ 0 h 409"/>
                    <a:gd name="T6" fmla="*/ 0 w 408"/>
                    <a:gd name="T7" fmla="*/ 0 h 409"/>
                    <a:gd name="T8" fmla="*/ 0 w 408"/>
                    <a:gd name="T9" fmla="*/ 0 h 409"/>
                    <a:gd name="T10" fmla="*/ 0 w 408"/>
                    <a:gd name="T11" fmla="*/ 0 h 409"/>
                    <a:gd name="T12" fmla="*/ 0 w 408"/>
                    <a:gd name="T13" fmla="*/ 0 h 409"/>
                    <a:gd name="T14" fmla="*/ 0 w 408"/>
                    <a:gd name="T15" fmla="*/ 0 h 409"/>
                    <a:gd name="T16" fmla="*/ 0 w 408"/>
                    <a:gd name="T17" fmla="*/ 0 h 409"/>
                    <a:gd name="T18" fmla="*/ 0 w 408"/>
                    <a:gd name="T19" fmla="*/ 0 h 409"/>
                    <a:gd name="T20" fmla="*/ 0 w 408"/>
                    <a:gd name="T21" fmla="*/ 0 h 409"/>
                    <a:gd name="T22" fmla="*/ 0 w 408"/>
                    <a:gd name="T23" fmla="*/ 0 h 409"/>
                    <a:gd name="T24" fmla="*/ 0 w 408"/>
                    <a:gd name="T25" fmla="*/ 0 h 409"/>
                    <a:gd name="T26" fmla="*/ 0 w 408"/>
                    <a:gd name="T27" fmla="*/ 0 h 409"/>
                    <a:gd name="T28" fmla="*/ 0 w 408"/>
                    <a:gd name="T29" fmla="*/ 0 h 409"/>
                    <a:gd name="T30" fmla="*/ 0 w 408"/>
                    <a:gd name="T31" fmla="*/ 0 h 409"/>
                    <a:gd name="T32" fmla="*/ 0 w 408"/>
                    <a:gd name="T33" fmla="*/ 0 h 409"/>
                    <a:gd name="T34" fmla="*/ 0 w 408"/>
                    <a:gd name="T35" fmla="*/ 0 h 409"/>
                    <a:gd name="T36" fmla="*/ 0 w 408"/>
                    <a:gd name="T37" fmla="*/ 0 h 409"/>
                    <a:gd name="T38" fmla="*/ 0 w 408"/>
                    <a:gd name="T39" fmla="*/ 0 h 409"/>
                    <a:gd name="T40" fmla="*/ 0 w 408"/>
                    <a:gd name="T41" fmla="*/ 0 h 409"/>
                    <a:gd name="T42" fmla="*/ 0 w 408"/>
                    <a:gd name="T43" fmla="*/ 0 h 409"/>
                    <a:gd name="T44" fmla="*/ 0 w 408"/>
                    <a:gd name="T45" fmla="*/ 0 h 409"/>
                    <a:gd name="T46" fmla="*/ 0 w 408"/>
                    <a:gd name="T47" fmla="*/ 0 h 409"/>
                    <a:gd name="T48" fmla="*/ 0 w 408"/>
                    <a:gd name="T49" fmla="*/ 0 h 409"/>
                    <a:gd name="T50" fmla="*/ 0 w 408"/>
                    <a:gd name="T51" fmla="*/ 0 h 409"/>
                    <a:gd name="T52" fmla="*/ 0 w 408"/>
                    <a:gd name="T53" fmla="*/ 0 h 409"/>
                    <a:gd name="T54" fmla="*/ 0 w 408"/>
                    <a:gd name="T55" fmla="*/ 0 h 409"/>
                    <a:gd name="T56" fmla="*/ 0 w 408"/>
                    <a:gd name="T57" fmla="*/ 0 h 409"/>
                    <a:gd name="T58" fmla="*/ 0 w 408"/>
                    <a:gd name="T59" fmla="*/ 0 h 409"/>
                    <a:gd name="T60" fmla="*/ 0 w 408"/>
                    <a:gd name="T61" fmla="*/ 0 h 409"/>
                    <a:gd name="T62" fmla="*/ 0 w 408"/>
                    <a:gd name="T63" fmla="*/ 0 h 409"/>
                    <a:gd name="T64" fmla="*/ 0 w 408"/>
                    <a:gd name="T65" fmla="*/ 0 h 409"/>
                    <a:gd name="T66" fmla="*/ 0 w 408"/>
                    <a:gd name="T67" fmla="*/ 0 h 409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08"/>
                    <a:gd name="T103" fmla="*/ 0 h 409"/>
                    <a:gd name="T104" fmla="*/ 408 w 408"/>
                    <a:gd name="T105" fmla="*/ 409 h 409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08" h="409">
                      <a:moveTo>
                        <a:pt x="408" y="0"/>
                      </a:moveTo>
                      <a:lnTo>
                        <a:pt x="372" y="25"/>
                      </a:lnTo>
                      <a:lnTo>
                        <a:pt x="335" y="53"/>
                      </a:lnTo>
                      <a:lnTo>
                        <a:pt x="299" y="80"/>
                      </a:lnTo>
                      <a:lnTo>
                        <a:pt x="261" y="110"/>
                      </a:lnTo>
                      <a:lnTo>
                        <a:pt x="226" y="139"/>
                      </a:lnTo>
                      <a:lnTo>
                        <a:pt x="191" y="168"/>
                      </a:lnTo>
                      <a:lnTo>
                        <a:pt x="157" y="197"/>
                      </a:lnTo>
                      <a:lnTo>
                        <a:pt x="126" y="225"/>
                      </a:lnTo>
                      <a:lnTo>
                        <a:pt x="97" y="252"/>
                      </a:lnTo>
                      <a:lnTo>
                        <a:pt x="72" y="277"/>
                      </a:lnTo>
                      <a:lnTo>
                        <a:pt x="48" y="302"/>
                      </a:lnTo>
                      <a:lnTo>
                        <a:pt x="30" y="324"/>
                      </a:lnTo>
                      <a:lnTo>
                        <a:pt x="15" y="344"/>
                      </a:lnTo>
                      <a:lnTo>
                        <a:pt x="5" y="361"/>
                      </a:lnTo>
                      <a:lnTo>
                        <a:pt x="0" y="376"/>
                      </a:lnTo>
                      <a:lnTo>
                        <a:pt x="0" y="386"/>
                      </a:lnTo>
                      <a:lnTo>
                        <a:pt x="6" y="395"/>
                      </a:lnTo>
                      <a:lnTo>
                        <a:pt x="15" y="402"/>
                      </a:lnTo>
                      <a:lnTo>
                        <a:pt x="27" y="406"/>
                      </a:lnTo>
                      <a:lnTo>
                        <a:pt x="42" y="409"/>
                      </a:lnTo>
                      <a:lnTo>
                        <a:pt x="60" y="409"/>
                      </a:lnTo>
                      <a:lnTo>
                        <a:pt x="81" y="408"/>
                      </a:lnTo>
                      <a:lnTo>
                        <a:pt x="103" y="405"/>
                      </a:lnTo>
                      <a:lnTo>
                        <a:pt x="127" y="401"/>
                      </a:lnTo>
                      <a:lnTo>
                        <a:pt x="152" y="395"/>
                      </a:lnTo>
                      <a:lnTo>
                        <a:pt x="181" y="388"/>
                      </a:lnTo>
                      <a:lnTo>
                        <a:pt x="209" y="380"/>
                      </a:lnTo>
                      <a:lnTo>
                        <a:pt x="239" y="370"/>
                      </a:lnTo>
                      <a:lnTo>
                        <a:pt x="270" y="360"/>
                      </a:lnTo>
                      <a:lnTo>
                        <a:pt x="302" y="350"/>
                      </a:lnTo>
                      <a:lnTo>
                        <a:pt x="333" y="337"/>
                      </a:lnTo>
                      <a:lnTo>
                        <a:pt x="364" y="325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solidFill>
                  <a:srgbClr val="D8E0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24" name="Freeform 13"/>
                <p:cNvSpPr>
                  <a:spLocks noChangeArrowheads="1"/>
                </p:cNvSpPr>
                <p:nvPr/>
              </p:nvSpPr>
              <p:spPr bwMode="auto">
                <a:xfrm rot="420000">
                  <a:off x="1013" y="2299"/>
                  <a:ext cx="13" cy="58"/>
                </a:xfrm>
                <a:custGeom>
                  <a:avLst/>
                  <a:gdLst>
                    <a:gd name="T0" fmla="*/ 0 w 59"/>
                    <a:gd name="T1" fmla="*/ 0 h 267"/>
                    <a:gd name="T2" fmla="*/ 0 w 59"/>
                    <a:gd name="T3" fmla="*/ 0 h 267"/>
                    <a:gd name="T4" fmla="*/ 0 w 59"/>
                    <a:gd name="T5" fmla="*/ 0 h 267"/>
                    <a:gd name="T6" fmla="*/ 0 w 59"/>
                    <a:gd name="T7" fmla="*/ 0 h 267"/>
                    <a:gd name="T8" fmla="*/ 0 w 59"/>
                    <a:gd name="T9" fmla="*/ 0 h 267"/>
                    <a:gd name="T10" fmla="*/ 0 w 59"/>
                    <a:gd name="T11" fmla="*/ 0 h 267"/>
                    <a:gd name="T12" fmla="*/ 0 w 59"/>
                    <a:gd name="T13" fmla="*/ 0 h 267"/>
                    <a:gd name="T14" fmla="*/ 0 w 59"/>
                    <a:gd name="T15" fmla="*/ 0 h 267"/>
                    <a:gd name="T16" fmla="*/ 0 w 59"/>
                    <a:gd name="T17" fmla="*/ 0 h 267"/>
                    <a:gd name="T18" fmla="*/ 0 w 59"/>
                    <a:gd name="T19" fmla="*/ 0 h 267"/>
                    <a:gd name="T20" fmla="*/ 0 w 59"/>
                    <a:gd name="T21" fmla="*/ 0 h 26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9"/>
                    <a:gd name="T34" fmla="*/ 0 h 267"/>
                    <a:gd name="T35" fmla="*/ 59 w 59"/>
                    <a:gd name="T36" fmla="*/ 267 h 26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9" h="267">
                      <a:moveTo>
                        <a:pt x="59" y="241"/>
                      </a:moveTo>
                      <a:lnTo>
                        <a:pt x="52" y="244"/>
                      </a:lnTo>
                      <a:lnTo>
                        <a:pt x="45" y="247"/>
                      </a:lnTo>
                      <a:lnTo>
                        <a:pt x="37" y="251"/>
                      </a:lnTo>
                      <a:lnTo>
                        <a:pt x="30" y="254"/>
                      </a:lnTo>
                      <a:lnTo>
                        <a:pt x="22" y="257"/>
                      </a:lnTo>
                      <a:lnTo>
                        <a:pt x="15" y="260"/>
                      </a:lnTo>
                      <a:lnTo>
                        <a:pt x="7" y="265"/>
                      </a:lnTo>
                      <a:lnTo>
                        <a:pt x="0" y="267"/>
                      </a:lnTo>
                      <a:lnTo>
                        <a:pt x="31" y="0"/>
                      </a:lnTo>
                      <a:lnTo>
                        <a:pt x="59" y="241"/>
                      </a:lnTo>
                      <a:close/>
                    </a:path>
                  </a:pathLst>
                </a:custGeom>
                <a:solidFill>
                  <a:srgbClr val="D8E0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25" name="Freeform 14"/>
                <p:cNvSpPr>
                  <a:spLocks noChangeArrowheads="1"/>
                </p:cNvSpPr>
                <p:nvPr/>
              </p:nvSpPr>
              <p:spPr bwMode="auto">
                <a:xfrm rot="420000">
                  <a:off x="1057" y="2327"/>
                  <a:ext cx="10" cy="10"/>
                </a:xfrm>
                <a:custGeom>
                  <a:avLst/>
                  <a:gdLst>
                    <a:gd name="T0" fmla="*/ 0 w 46"/>
                    <a:gd name="T1" fmla="*/ 0 h 45"/>
                    <a:gd name="T2" fmla="*/ 0 w 46"/>
                    <a:gd name="T3" fmla="*/ 0 h 45"/>
                    <a:gd name="T4" fmla="*/ 0 w 46"/>
                    <a:gd name="T5" fmla="*/ 0 h 45"/>
                    <a:gd name="T6" fmla="*/ 0 w 46"/>
                    <a:gd name="T7" fmla="*/ 0 h 45"/>
                    <a:gd name="T8" fmla="*/ 0 w 46"/>
                    <a:gd name="T9" fmla="*/ 0 h 45"/>
                    <a:gd name="T10" fmla="*/ 0 w 46"/>
                    <a:gd name="T11" fmla="*/ 0 h 45"/>
                    <a:gd name="T12" fmla="*/ 0 w 46"/>
                    <a:gd name="T13" fmla="*/ 0 h 45"/>
                    <a:gd name="T14" fmla="*/ 0 w 46"/>
                    <a:gd name="T15" fmla="*/ 0 h 45"/>
                    <a:gd name="T16" fmla="*/ 0 w 46"/>
                    <a:gd name="T17" fmla="*/ 0 h 45"/>
                    <a:gd name="T18" fmla="*/ 0 w 46"/>
                    <a:gd name="T19" fmla="*/ 0 h 45"/>
                    <a:gd name="T20" fmla="*/ 0 w 46"/>
                    <a:gd name="T21" fmla="*/ 0 h 45"/>
                    <a:gd name="T22" fmla="*/ 0 w 46"/>
                    <a:gd name="T23" fmla="*/ 0 h 4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6"/>
                    <a:gd name="T37" fmla="*/ 0 h 45"/>
                    <a:gd name="T38" fmla="*/ 46 w 46"/>
                    <a:gd name="T39" fmla="*/ 45 h 4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6" h="45">
                      <a:moveTo>
                        <a:pt x="46" y="28"/>
                      </a:moveTo>
                      <a:lnTo>
                        <a:pt x="45" y="29"/>
                      </a:lnTo>
                      <a:lnTo>
                        <a:pt x="42" y="32"/>
                      </a:lnTo>
                      <a:lnTo>
                        <a:pt x="39" y="34"/>
                      </a:lnTo>
                      <a:lnTo>
                        <a:pt x="36" y="37"/>
                      </a:lnTo>
                      <a:lnTo>
                        <a:pt x="31" y="38"/>
                      </a:lnTo>
                      <a:lnTo>
                        <a:pt x="28" y="41"/>
                      </a:lnTo>
                      <a:lnTo>
                        <a:pt x="24" y="42"/>
                      </a:lnTo>
                      <a:lnTo>
                        <a:pt x="19" y="45"/>
                      </a:lnTo>
                      <a:lnTo>
                        <a:pt x="0" y="15"/>
                      </a:lnTo>
                      <a:lnTo>
                        <a:pt x="28" y="0"/>
                      </a:lnTo>
                      <a:lnTo>
                        <a:pt x="46" y="28"/>
                      </a:lnTo>
                      <a:close/>
                    </a:path>
                  </a:pathLst>
                </a:custGeom>
                <a:solidFill>
                  <a:srgbClr val="D8E0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26" name="Freeform 15"/>
                <p:cNvSpPr>
                  <a:spLocks noChangeArrowheads="1"/>
                </p:cNvSpPr>
                <p:nvPr/>
              </p:nvSpPr>
              <p:spPr bwMode="auto">
                <a:xfrm rot="420000" flipH="1">
                  <a:off x="1024" y="2283"/>
                  <a:ext cx="75" cy="72"/>
                </a:xfrm>
                <a:custGeom>
                  <a:avLst/>
                  <a:gdLst>
                    <a:gd name="T0" fmla="*/ 0 w 349"/>
                    <a:gd name="T1" fmla="*/ 0 h 332"/>
                    <a:gd name="T2" fmla="*/ 0 w 349"/>
                    <a:gd name="T3" fmla="*/ 0 h 332"/>
                    <a:gd name="T4" fmla="*/ 0 w 349"/>
                    <a:gd name="T5" fmla="*/ 0 h 332"/>
                    <a:gd name="T6" fmla="*/ 0 w 349"/>
                    <a:gd name="T7" fmla="*/ 0 h 332"/>
                    <a:gd name="T8" fmla="*/ 0 w 349"/>
                    <a:gd name="T9" fmla="*/ 0 h 332"/>
                    <a:gd name="T10" fmla="*/ 0 w 349"/>
                    <a:gd name="T11" fmla="*/ 0 h 332"/>
                    <a:gd name="T12" fmla="*/ 0 w 349"/>
                    <a:gd name="T13" fmla="*/ 0 h 332"/>
                    <a:gd name="T14" fmla="*/ 0 w 349"/>
                    <a:gd name="T15" fmla="*/ 0 h 332"/>
                    <a:gd name="T16" fmla="*/ 0 w 349"/>
                    <a:gd name="T17" fmla="*/ 0 h 332"/>
                    <a:gd name="T18" fmla="*/ 0 w 349"/>
                    <a:gd name="T19" fmla="*/ 0 h 332"/>
                    <a:gd name="T20" fmla="*/ 0 w 349"/>
                    <a:gd name="T21" fmla="*/ 0 h 332"/>
                    <a:gd name="T22" fmla="*/ 0 w 349"/>
                    <a:gd name="T23" fmla="*/ 0 h 332"/>
                    <a:gd name="T24" fmla="*/ 0 w 349"/>
                    <a:gd name="T25" fmla="*/ 0 h 332"/>
                    <a:gd name="T26" fmla="*/ 0 w 349"/>
                    <a:gd name="T27" fmla="*/ 0 h 332"/>
                    <a:gd name="T28" fmla="*/ 0 w 349"/>
                    <a:gd name="T29" fmla="*/ 0 h 332"/>
                    <a:gd name="T30" fmla="*/ 0 w 349"/>
                    <a:gd name="T31" fmla="*/ 0 h 332"/>
                    <a:gd name="T32" fmla="*/ 0 w 349"/>
                    <a:gd name="T33" fmla="*/ 0 h 332"/>
                    <a:gd name="T34" fmla="*/ 0 w 349"/>
                    <a:gd name="T35" fmla="*/ 0 h 332"/>
                    <a:gd name="T36" fmla="*/ 0 w 349"/>
                    <a:gd name="T37" fmla="*/ 0 h 332"/>
                    <a:gd name="T38" fmla="*/ 0 w 349"/>
                    <a:gd name="T39" fmla="*/ 0 h 332"/>
                    <a:gd name="T40" fmla="*/ 0 w 349"/>
                    <a:gd name="T41" fmla="*/ 0 h 332"/>
                    <a:gd name="T42" fmla="*/ 0 w 349"/>
                    <a:gd name="T43" fmla="*/ 0 h 332"/>
                    <a:gd name="T44" fmla="*/ 0 w 349"/>
                    <a:gd name="T45" fmla="*/ 0 h 33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49"/>
                    <a:gd name="T70" fmla="*/ 0 h 332"/>
                    <a:gd name="T71" fmla="*/ 349 w 349"/>
                    <a:gd name="T72" fmla="*/ 332 h 33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49" h="332">
                      <a:moveTo>
                        <a:pt x="137" y="278"/>
                      </a:moveTo>
                      <a:lnTo>
                        <a:pt x="125" y="284"/>
                      </a:lnTo>
                      <a:lnTo>
                        <a:pt x="113" y="291"/>
                      </a:lnTo>
                      <a:lnTo>
                        <a:pt x="101" y="297"/>
                      </a:lnTo>
                      <a:lnTo>
                        <a:pt x="88" y="304"/>
                      </a:lnTo>
                      <a:lnTo>
                        <a:pt x="75" y="310"/>
                      </a:lnTo>
                      <a:lnTo>
                        <a:pt x="60" y="317"/>
                      </a:lnTo>
                      <a:lnTo>
                        <a:pt x="45" y="324"/>
                      </a:lnTo>
                      <a:lnTo>
                        <a:pt x="30" y="332"/>
                      </a:lnTo>
                      <a:lnTo>
                        <a:pt x="0" y="42"/>
                      </a:lnTo>
                      <a:lnTo>
                        <a:pt x="67" y="0"/>
                      </a:lnTo>
                      <a:lnTo>
                        <a:pt x="349" y="138"/>
                      </a:lnTo>
                      <a:lnTo>
                        <a:pt x="331" y="151"/>
                      </a:lnTo>
                      <a:lnTo>
                        <a:pt x="312" y="164"/>
                      </a:lnTo>
                      <a:lnTo>
                        <a:pt x="294" y="177"/>
                      </a:lnTo>
                      <a:lnTo>
                        <a:pt x="276" y="189"/>
                      </a:lnTo>
                      <a:lnTo>
                        <a:pt x="260" y="202"/>
                      </a:lnTo>
                      <a:lnTo>
                        <a:pt x="243" y="212"/>
                      </a:lnTo>
                      <a:lnTo>
                        <a:pt x="227" y="223"/>
                      </a:lnTo>
                      <a:lnTo>
                        <a:pt x="212" y="233"/>
                      </a:lnTo>
                      <a:lnTo>
                        <a:pt x="181" y="183"/>
                      </a:lnTo>
                      <a:lnTo>
                        <a:pt x="107" y="225"/>
                      </a:lnTo>
                      <a:lnTo>
                        <a:pt x="137" y="278"/>
                      </a:lnTo>
                      <a:close/>
                    </a:path>
                  </a:pathLst>
                </a:custGeom>
                <a:solidFill>
                  <a:srgbClr val="D8E0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27" name="Freeform 16"/>
                <p:cNvSpPr>
                  <a:spLocks noChangeArrowheads="1"/>
                </p:cNvSpPr>
                <p:nvPr/>
              </p:nvSpPr>
              <p:spPr bwMode="auto">
                <a:xfrm rot="420000">
                  <a:off x="1050" y="2242"/>
                  <a:ext cx="113" cy="68"/>
                </a:xfrm>
                <a:custGeom>
                  <a:avLst/>
                  <a:gdLst>
                    <a:gd name="T0" fmla="*/ 0 w 529"/>
                    <a:gd name="T1" fmla="*/ 0 h 315"/>
                    <a:gd name="T2" fmla="*/ 0 w 529"/>
                    <a:gd name="T3" fmla="*/ 0 h 315"/>
                    <a:gd name="T4" fmla="*/ 0 w 529"/>
                    <a:gd name="T5" fmla="*/ 0 h 315"/>
                    <a:gd name="T6" fmla="*/ 0 w 529"/>
                    <a:gd name="T7" fmla="*/ 0 h 315"/>
                    <a:gd name="T8" fmla="*/ 0 w 529"/>
                    <a:gd name="T9" fmla="*/ 0 h 315"/>
                    <a:gd name="T10" fmla="*/ 0 w 529"/>
                    <a:gd name="T11" fmla="*/ 0 h 315"/>
                    <a:gd name="T12" fmla="*/ 0 w 529"/>
                    <a:gd name="T13" fmla="*/ 0 h 315"/>
                    <a:gd name="T14" fmla="*/ 0 w 529"/>
                    <a:gd name="T15" fmla="*/ 0 h 315"/>
                    <a:gd name="T16" fmla="*/ 0 w 529"/>
                    <a:gd name="T17" fmla="*/ 0 h 315"/>
                    <a:gd name="T18" fmla="*/ 0 w 529"/>
                    <a:gd name="T19" fmla="*/ 0 h 315"/>
                    <a:gd name="T20" fmla="*/ 0 w 529"/>
                    <a:gd name="T21" fmla="*/ 0 h 315"/>
                    <a:gd name="T22" fmla="*/ 0 w 529"/>
                    <a:gd name="T23" fmla="*/ 0 h 315"/>
                    <a:gd name="T24" fmla="*/ 0 w 529"/>
                    <a:gd name="T25" fmla="*/ 0 h 315"/>
                    <a:gd name="T26" fmla="*/ 0 w 529"/>
                    <a:gd name="T27" fmla="*/ 0 h 315"/>
                    <a:gd name="T28" fmla="*/ 0 w 529"/>
                    <a:gd name="T29" fmla="*/ 0 h 315"/>
                    <a:gd name="T30" fmla="*/ 0 w 529"/>
                    <a:gd name="T31" fmla="*/ 0 h 315"/>
                    <a:gd name="T32" fmla="*/ 0 w 529"/>
                    <a:gd name="T33" fmla="*/ 0 h 315"/>
                    <a:gd name="T34" fmla="*/ 0 w 529"/>
                    <a:gd name="T35" fmla="*/ 0 h 315"/>
                    <a:gd name="T36" fmla="*/ 0 w 529"/>
                    <a:gd name="T37" fmla="*/ 0 h 315"/>
                    <a:gd name="T38" fmla="*/ 0 w 529"/>
                    <a:gd name="T39" fmla="*/ 0 h 315"/>
                    <a:gd name="T40" fmla="*/ 0 w 529"/>
                    <a:gd name="T41" fmla="*/ 0 h 315"/>
                    <a:gd name="T42" fmla="*/ 0 w 529"/>
                    <a:gd name="T43" fmla="*/ 0 h 315"/>
                    <a:gd name="T44" fmla="*/ 0 w 529"/>
                    <a:gd name="T45" fmla="*/ 0 h 315"/>
                    <a:gd name="T46" fmla="*/ 0 w 529"/>
                    <a:gd name="T47" fmla="*/ 0 h 315"/>
                    <a:gd name="T48" fmla="*/ 0 w 529"/>
                    <a:gd name="T49" fmla="*/ 0 h 315"/>
                    <a:gd name="T50" fmla="*/ 0 w 529"/>
                    <a:gd name="T51" fmla="*/ 0 h 315"/>
                    <a:gd name="T52" fmla="*/ 0 w 529"/>
                    <a:gd name="T53" fmla="*/ 0 h 315"/>
                    <a:gd name="T54" fmla="*/ 0 w 529"/>
                    <a:gd name="T55" fmla="*/ 0 h 315"/>
                    <a:gd name="T56" fmla="*/ 0 w 529"/>
                    <a:gd name="T57" fmla="*/ 0 h 315"/>
                    <a:gd name="T58" fmla="*/ 0 w 529"/>
                    <a:gd name="T59" fmla="*/ 0 h 315"/>
                    <a:gd name="T60" fmla="*/ 0 w 529"/>
                    <a:gd name="T61" fmla="*/ 0 h 315"/>
                    <a:gd name="T62" fmla="*/ 0 w 529"/>
                    <a:gd name="T63" fmla="*/ 0 h 315"/>
                    <a:gd name="T64" fmla="*/ 0 w 529"/>
                    <a:gd name="T65" fmla="*/ 0 h 315"/>
                    <a:gd name="T66" fmla="*/ 0 w 529"/>
                    <a:gd name="T67" fmla="*/ 0 h 315"/>
                    <a:gd name="T68" fmla="*/ 0 w 529"/>
                    <a:gd name="T69" fmla="*/ 0 h 315"/>
                    <a:gd name="T70" fmla="*/ 0 w 529"/>
                    <a:gd name="T71" fmla="*/ 0 h 315"/>
                    <a:gd name="T72" fmla="*/ 0 w 529"/>
                    <a:gd name="T73" fmla="*/ 0 h 315"/>
                    <a:gd name="T74" fmla="*/ 0 w 529"/>
                    <a:gd name="T75" fmla="*/ 0 h 315"/>
                    <a:gd name="T76" fmla="*/ 0 w 529"/>
                    <a:gd name="T77" fmla="*/ 0 h 315"/>
                    <a:gd name="T78" fmla="*/ 0 w 529"/>
                    <a:gd name="T79" fmla="*/ 0 h 315"/>
                    <a:gd name="T80" fmla="*/ 0 w 529"/>
                    <a:gd name="T81" fmla="*/ 0 h 315"/>
                    <a:gd name="T82" fmla="*/ 0 w 529"/>
                    <a:gd name="T83" fmla="*/ 0 h 315"/>
                    <a:gd name="T84" fmla="*/ 0 w 529"/>
                    <a:gd name="T85" fmla="*/ 0 h 315"/>
                    <a:gd name="T86" fmla="*/ 0 w 529"/>
                    <a:gd name="T87" fmla="*/ 0 h 315"/>
                    <a:gd name="T88" fmla="*/ 0 w 529"/>
                    <a:gd name="T89" fmla="*/ 0 h 315"/>
                    <a:gd name="T90" fmla="*/ 0 w 529"/>
                    <a:gd name="T91" fmla="*/ 0 h 315"/>
                    <a:gd name="T92" fmla="*/ 0 w 529"/>
                    <a:gd name="T93" fmla="*/ 0 h 315"/>
                    <a:gd name="T94" fmla="*/ 0 w 529"/>
                    <a:gd name="T95" fmla="*/ 0 h 315"/>
                    <a:gd name="T96" fmla="*/ 0 w 529"/>
                    <a:gd name="T97" fmla="*/ 0 h 315"/>
                    <a:gd name="T98" fmla="*/ 0 w 529"/>
                    <a:gd name="T99" fmla="*/ 0 h 315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529"/>
                    <a:gd name="T151" fmla="*/ 0 h 315"/>
                    <a:gd name="T152" fmla="*/ 529 w 529"/>
                    <a:gd name="T153" fmla="*/ 315 h 315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529" h="315">
                      <a:moveTo>
                        <a:pt x="291" y="315"/>
                      </a:moveTo>
                      <a:lnTo>
                        <a:pt x="306" y="303"/>
                      </a:lnTo>
                      <a:lnTo>
                        <a:pt x="320" y="291"/>
                      </a:lnTo>
                      <a:lnTo>
                        <a:pt x="334" y="280"/>
                      </a:lnTo>
                      <a:lnTo>
                        <a:pt x="349" y="268"/>
                      </a:lnTo>
                      <a:lnTo>
                        <a:pt x="363" y="257"/>
                      </a:lnTo>
                      <a:lnTo>
                        <a:pt x="376" y="245"/>
                      </a:lnTo>
                      <a:lnTo>
                        <a:pt x="390" y="233"/>
                      </a:lnTo>
                      <a:lnTo>
                        <a:pt x="403" y="222"/>
                      </a:lnTo>
                      <a:lnTo>
                        <a:pt x="436" y="191"/>
                      </a:lnTo>
                      <a:lnTo>
                        <a:pt x="464" y="162"/>
                      </a:lnTo>
                      <a:lnTo>
                        <a:pt x="488" y="133"/>
                      </a:lnTo>
                      <a:lnTo>
                        <a:pt x="508" y="105"/>
                      </a:lnTo>
                      <a:lnTo>
                        <a:pt x="521" y="79"/>
                      </a:lnTo>
                      <a:lnTo>
                        <a:pt x="529" y="54"/>
                      </a:lnTo>
                      <a:lnTo>
                        <a:pt x="529" y="32"/>
                      </a:lnTo>
                      <a:lnTo>
                        <a:pt x="521" y="13"/>
                      </a:lnTo>
                      <a:lnTo>
                        <a:pt x="517" y="9"/>
                      </a:lnTo>
                      <a:lnTo>
                        <a:pt x="511" y="5"/>
                      </a:lnTo>
                      <a:lnTo>
                        <a:pt x="502" y="3"/>
                      </a:lnTo>
                      <a:lnTo>
                        <a:pt x="491" y="2"/>
                      </a:lnTo>
                      <a:lnTo>
                        <a:pt x="481" y="0"/>
                      </a:lnTo>
                      <a:lnTo>
                        <a:pt x="467" y="0"/>
                      </a:lnTo>
                      <a:lnTo>
                        <a:pt x="452" y="2"/>
                      </a:lnTo>
                      <a:lnTo>
                        <a:pt x="437" y="5"/>
                      </a:lnTo>
                      <a:lnTo>
                        <a:pt x="420" y="8"/>
                      </a:lnTo>
                      <a:lnTo>
                        <a:pt x="402" y="11"/>
                      </a:lnTo>
                      <a:lnTo>
                        <a:pt x="382" y="16"/>
                      </a:lnTo>
                      <a:lnTo>
                        <a:pt x="363" y="21"/>
                      </a:lnTo>
                      <a:lnTo>
                        <a:pt x="342" y="28"/>
                      </a:lnTo>
                      <a:lnTo>
                        <a:pt x="320" y="34"/>
                      </a:lnTo>
                      <a:lnTo>
                        <a:pt x="297" y="41"/>
                      </a:lnTo>
                      <a:lnTo>
                        <a:pt x="275" y="50"/>
                      </a:lnTo>
                      <a:lnTo>
                        <a:pt x="258" y="56"/>
                      </a:lnTo>
                      <a:lnTo>
                        <a:pt x="242" y="62"/>
                      </a:lnTo>
                      <a:lnTo>
                        <a:pt x="224" y="69"/>
                      </a:lnTo>
                      <a:lnTo>
                        <a:pt x="208" y="75"/>
                      </a:lnTo>
                      <a:lnTo>
                        <a:pt x="190" y="82"/>
                      </a:lnTo>
                      <a:lnTo>
                        <a:pt x="173" y="89"/>
                      </a:lnTo>
                      <a:lnTo>
                        <a:pt x="155" y="96"/>
                      </a:lnTo>
                      <a:lnTo>
                        <a:pt x="137" y="104"/>
                      </a:lnTo>
                      <a:lnTo>
                        <a:pt x="121" y="112"/>
                      </a:lnTo>
                      <a:lnTo>
                        <a:pt x="103" y="120"/>
                      </a:lnTo>
                      <a:lnTo>
                        <a:pt x="85" y="128"/>
                      </a:lnTo>
                      <a:lnTo>
                        <a:pt x="69" y="137"/>
                      </a:lnTo>
                      <a:lnTo>
                        <a:pt x="51" y="146"/>
                      </a:lnTo>
                      <a:lnTo>
                        <a:pt x="34" y="155"/>
                      </a:lnTo>
                      <a:lnTo>
                        <a:pt x="16" y="163"/>
                      </a:lnTo>
                      <a:lnTo>
                        <a:pt x="0" y="172"/>
                      </a:lnTo>
                      <a:lnTo>
                        <a:pt x="291" y="315"/>
                      </a:lnTo>
                      <a:close/>
                    </a:path>
                  </a:pathLst>
                </a:custGeom>
                <a:solidFill>
                  <a:srgbClr val="D8E0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28" name="Freeform 17"/>
                <p:cNvSpPr>
                  <a:spLocks noChangeArrowheads="1"/>
                </p:cNvSpPr>
                <p:nvPr/>
              </p:nvSpPr>
              <p:spPr bwMode="auto">
                <a:xfrm rot="420000">
                  <a:off x="1017" y="2254"/>
                  <a:ext cx="25" cy="22"/>
                </a:xfrm>
                <a:custGeom>
                  <a:avLst/>
                  <a:gdLst>
                    <a:gd name="T0" fmla="*/ 0 w 116"/>
                    <a:gd name="T1" fmla="*/ 0 h 104"/>
                    <a:gd name="T2" fmla="*/ 0 w 116"/>
                    <a:gd name="T3" fmla="*/ 0 h 104"/>
                    <a:gd name="T4" fmla="*/ 0 w 116"/>
                    <a:gd name="T5" fmla="*/ 0 h 104"/>
                    <a:gd name="T6" fmla="*/ 0 w 116"/>
                    <a:gd name="T7" fmla="*/ 0 h 104"/>
                    <a:gd name="T8" fmla="*/ 0 w 116"/>
                    <a:gd name="T9" fmla="*/ 0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6"/>
                    <a:gd name="T16" fmla="*/ 0 h 104"/>
                    <a:gd name="T17" fmla="*/ 116 w 116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6" h="104">
                      <a:moveTo>
                        <a:pt x="43" y="104"/>
                      </a:moveTo>
                      <a:lnTo>
                        <a:pt x="0" y="43"/>
                      </a:lnTo>
                      <a:lnTo>
                        <a:pt x="68" y="0"/>
                      </a:lnTo>
                      <a:lnTo>
                        <a:pt x="116" y="61"/>
                      </a:lnTo>
                      <a:lnTo>
                        <a:pt x="43" y="104"/>
                      </a:lnTo>
                      <a:close/>
                    </a:path>
                  </a:pathLst>
                </a:custGeom>
                <a:solidFill>
                  <a:srgbClr val="D8E0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29" name="Freeform 18"/>
                <p:cNvSpPr>
                  <a:spLocks noChangeArrowheads="1"/>
                </p:cNvSpPr>
                <p:nvPr/>
              </p:nvSpPr>
              <p:spPr bwMode="auto">
                <a:xfrm rot="420000">
                  <a:off x="956" y="2357"/>
                  <a:ext cx="92" cy="27"/>
                </a:xfrm>
                <a:custGeom>
                  <a:avLst/>
                  <a:gdLst>
                    <a:gd name="T0" fmla="*/ 0 w 430"/>
                    <a:gd name="T1" fmla="*/ 0 h 124"/>
                    <a:gd name="T2" fmla="*/ 0 w 430"/>
                    <a:gd name="T3" fmla="*/ 0 h 124"/>
                    <a:gd name="T4" fmla="*/ 0 w 430"/>
                    <a:gd name="T5" fmla="*/ 0 h 124"/>
                    <a:gd name="T6" fmla="*/ 0 w 430"/>
                    <a:gd name="T7" fmla="*/ 0 h 124"/>
                    <a:gd name="T8" fmla="*/ 0 w 430"/>
                    <a:gd name="T9" fmla="*/ 0 h 124"/>
                    <a:gd name="T10" fmla="*/ 0 w 430"/>
                    <a:gd name="T11" fmla="*/ 0 h 124"/>
                    <a:gd name="T12" fmla="*/ 0 w 430"/>
                    <a:gd name="T13" fmla="*/ 0 h 124"/>
                    <a:gd name="T14" fmla="*/ 0 w 430"/>
                    <a:gd name="T15" fmla="*/ 0 h 124"/>
                    <a:gd name="T16" fmla="*/ 0 w 430"/>
                    <a:gd name="T17" fmla="*/ 0 h 124"/>
                    <a:gd name="T18" fmla="*/ 0 w 430"/>
                    <a:gd name="T19" fmla="*/ 0 h 124"/>
                    <a:gd name="T20" fmla="*/ 0 w 430"/>
                    <a:gd name="T21" fmla="*/ 0 h 124"/>
                    <a:gd name="T22" fmla="*/ 0 w 430"/>
                    <a:gd name="T23" fmla="*/ 0 h 124"/>
                    <a:gd name="T24" fmla="*/ 0 w 430"/>
                    <a:gd name="T25" fmla="*/ 0 h 124"/>
                    <a:gd name="T26" fmla="*/ 0 w 430"/>
                    <a:gd name="T27" fmla="*/ 0 h 124"/>
                    <a:gd name="T28" fmla="*/ 0 w 430"/>
                    <a:gd name="T29" fmla="*/ 0 h 124"/>
                    <a:gd name="T30" fmla="*/ 0 w 430"/>
                    <a:gd name="T31" fmla="*/ 0 h 124"/>
                    <a:gd name="T32" fmla="*/ 0 w 430"/>
                    <a:gd name="T33" fmla="*/ 0 h 124"/>
                    <a:gd name="T34" fmla="*/ 0 w 430"/>
                    <a:gd name="T35" fmla="*/ 0 h 124"/>
                    <a:gd name="T36" fmla="*/ 0 w 430"/>
                    <a:gd name="T37" fmla="*/ 0 h 124"/>
                    <a:gd name="T38" fmla="*/ 0 w 430"/>
                    <a:gd name="T39" fmla="*/ 0 h 124"/>
                    <a:gd name="T40" fmla="*/ 0 w 430"/>
                    <a:gd name="T41" fmla="*/ 0 h 124"/>
                    <a:gd name="T42" fmla="*/ 0 w 430"/>
                    <a:gd name="T43" fmla="*/ 0 h 124"/>
                    <a:gd name="T44" fmla="*/ 0 w 430"/>
                    <a:gd name="T45" fmla="*/ 0 h 124"/>
                    <a:gd name="T46" fmla="*/ 0 w 430"/>
                    <a:gd name="T47" fmla="*/ 0 h 124"/>
                    <a:gd name="T48" fmla="*/ 0 w 430"/>
                    <a:gd name="T49" fmla="*/ 0 h 124"/>
                    <a:gd name="T50" fmla="*/ 0 w 430"/>
                    <a:gd name="T51" fmla="*/ 0 h 124"/>
                    <a:gd name="T52" fmla="*/ 0 w 430"/>
                    <a:gd name="T53" fmla="*/ 0 h 124"/>
                    <a:gd name="T54" fmla="*/ 0 w 430"/>
                    <a:gd name="T55" fmla="*/ 0 h 124"/>
                    <a:gd name="T56" fmla="*/ 0 w 430"/>
                    <a:gd name="T57" fmla="*/ 0 h 124"/>
                    <a:gd name="T58" fmla="*/ 0 w 430"/>
                    <a:gd name="T59" fmla="*/ 0 h 124"/>
                    <a:gd name="T60" fmla="*/ 0 w 430"/>
                    <a:gd name="T61" fmla="*/ 0 h 124"/>
                    <a:gd name="T62" fmla="*/ 0 w 430"/>
                    <a:gd name="T63" fmla="*/ 0 h 124"/>
                    <a:gd name="T64" fmla="*/ 0 w 430"/>
                    <a:gd name="T65" fmla="*/ 0 h 124"/>
                    <a:gd name="T66" fmla="*/ 0 w 430"/>
                    <a:gd name="T67" fmla="*/ 0 h 124"/>
                    <a:gd name="T68" fmla="*/ 0 w 430"/>
                    <a:gd name="T69" fmla="*/ 0 h 124"/>
                    <a:gd name="T70" fmla="*/ 0 w 430"/>
                    <a:gd name="T71" fmla="*/ 0 h 124"/>
                    <a:gd name="T72" fmla="*/ 0 w 430"/>
                    <a:gd name="T73" fmla="*/ 0 h 124"/>
                    <a:gd name="T74" fmla="*/ 0 w 430"/>
                    <a:gd name="T75" fmla="*/ 0 h 124"/>
                    <a:gd name="T76" fmla="*/ 0 w 430"/>
                    <a:gd name="T77" fmla="*/ 0 h 124"/>
                    <a:gd name="T78" fmla="*/ 0 w 430"/>
                    <a:gd name="T79" fmla="*/ 0 h 124"/>
                    <a:gd name="T80" fmla="*/ 0 w 430"/>
                    <a:gd name="T81" fmla="*/ 0 h 12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430"/>
                    <a:gd name="T124" fmla="*/ 0 h 124"/>
                    <a:gd name="T125" fmla="*/ 430 w 430"/>
                    <a:gd name="T126" fmla="*/ 124 h 124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430" h="124">
                      <a:moveTo>
                        <a:pt x="430" y="53"/>
                      </a:moveTo>
                      <a:lnTo>
                        <a:pt x="406" y="61"/>
                      </a:lnTo>
                      <a:lnTo>
                        <a:pt x="382" y="72"/>
                      </a:lnTo>
                      <a:lnTo>
                        <a:pt x="358" y="79"/>
                      </a:lnTo>
                      <a:lnTo>
                        <a:pt x="333" y="88"/>
                      </a:lnTo>
                      <a:lnTo>
                        <a:pt x="306" y="95"/>
                      </a:lnTo>
                      <a:lnTo>
                        <a:pt x="281" y="101"/>
                      </a:lnTo>
                      <a:lnTo>
                        <a:pt x="254" y="106"/>
                      </a:lnTo>
                      <a:lnTo>
                        <a:pt x="227" y="112"/>
                      </a:lnTo>
                      <a:lnTo>
                        <a:pt x="198" y="117"/>
                      </a:lnTo>
                      <a:lnTo>
                        <a:pt x="170" y="120"/>
                      </a:lnTo>
                      <a:lnTo>
                        <a:pt x="142" y="122"/>
                      </a:lnTo>
                      <a:lnTo>
                        <a:pt x="115" y="124"/>
                      </a:lnTo>
                      <a:lnTo>
                        <a:pt x="85" y="124"/>
                      </a:lnTo>
                      <a:lnTo>
                        <a:pt x="57" y="124"/>
                      </a:lnTo>
                      <a:lnTo>
                        <a:pt x="28" y="122"/>
                      </a:lnTo>
                      <a:lnTo>
                        <a:pt x="0" y="120"/>
                      </a:lnTo>
                      <a:lnTo>
                        <a:pt x="18" y="115"/>
                      </a:lnTo>
                      <a:lnTo>
                        <a:pt x="36" y="111"/>
                      </a:lnTo>
                      <a:lnTo>
                        <a:pt x="54" y="106"/>
                      </a:lnTo>
                      <a:lnTo>
                        <a:pt x="73" y="101"/>
                      </a:lnTo>
                      <a:lnTo>
                        <a:pt x="92" y="95"/>
                      </a:lnTo>
                      <a:lnTo>
                        <a:pt x="112" y="88"/>
                      </a:lnTo>
                      <a:lnTo>
                        <a:pt x="131" y="80"/>
                      </a:lnTo>
                      <a:lnTo>
                        <a:pt x="152" y="73"/>
                      </a:lnTo>
                      <a:lnTo>
                        <a:pt x="173" y="66"/>
                      </a:lnTo>
                      <a:lnTo>
                        <a:pt x="194" y="57"/>
                      </a:lnTo>
                      <a:lnTo>
                        <a:pt x="216" y="48"/>
                      </a:lnTo>
                      <a:lnTo>
                        <a:pt x="237" y="40"/>
                      </a:lnTo>
                      <a:lnTo>
                        <a:pt x="260" y="31"/>
                      </a:lnTo>
                      <a:lnTo>
                        <a:pt x="282" y="21"/>
                      </a:lnTo>
                      <a:lnTo>
                        <a:pt x="304" y="10"/>
                      </a:lnTo>
                      <a:lnTo>
                        <a:pt x="327" y="0"/>
                      </a:lnTo>
                      <a:lnTo>
                        <a:pt x="327" y="3"/>
                      </a:lnTo>
                      <a:lnTo>
                        <a:pt x="330" y="10"/>
                      </a:lnTo>
                      <a:lnTo>
                        <a:pt x="333" y="19"/>
                      </a:lnTo>
                      <a:lnTo>
                        <a:pt x="342" y="31"/>
                      </a:lnTo>
                      <a:lnTo>
                        <a:pt x="354" y="41"/>
                      </a:lnTo>
                      <a:lnTo>
                        <a:pt x="372" y="48"/>
                      </a:lnTo>
                      <a:lnTo>
                        <a:pt x="397" y="53"/>
                      </a:lnTo>
                      <a:lnTo>
                        <a:pt x="430" y="53"/>
                      </a:lnTo>
                      <a:close/>
                    </a:path>
                  </a:pathLst>
                </a:custGeom>
                <a:solidFill>
                  <a:srgbClr val="7F99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30" name="Freeform 19"/>
                <p:cNvSpPr>
                  <a:spLocks noChangeArrowheads="1"/>
                </p:cNvSpPr>
                <p:nvPr/>
              </p:nvSpPr>
              <p:spPr bwMode="auto">
                <a:xfrm rot="420000">
                  <a:off x="1109" y="2247"/>
                  <a:ext cx="54" cy="48"/>
                </a:xfrm>
                <a:custGeom>
                  <a:avLst/>
                  <a:gdLst>
                    <a:gd name="T0" fmla="*/ 0 w 254"/>
                    <a:gd name="T1" fmla="*/ 0 h 222"/>
                    <a:gd name="T2" fmla="*/ 0 w 254"/>
                    <a:gd name="T3" fmla="*/ 0 h 222"/>
                    <a:gd name="T4" fmla="*/ 0 w 254"/>
                    <a:gd name="T5" fmla="*/ 0 h 222"/>
                    <a:gd name="T6" fmla="*/ 0 w 254"/>
                    <a:gd name="T7" fmla="*/ 0 h 222"/>
                    <a:gd name="T8" fmla="*/ 0 w 254"/>
                    <a:gd name="T9" fmla="*/ 0 h 222"/>
                    <a:gd name="T10" fmla="*/ 0 w 254"/>
                    <a:gd name="T11" fmla="*/ 0 h 222"/>
                    <a:gd name="T12" fmla="*/ 0 w 254"/>
                    <a:gd name="T13" fmla="*/ 0 h 222"/>
                    <a:gd name="T14" fmla="*/ 0 w 254"/>
                    <a:gd name="T15" fmla="*/ 0 h 222"/>
                    <a:gd name="T16" fmla="*/ 0 w 254"/>
                    <a:gd name="T17" fmla="*/ 0 h 222"/>
                    <a:gd name="T18" fmla="*/ 0 w 254"/>
                    <a:gd name="T19" fmla="*/ 0 h 222"/>
                    <a:gd name="T20" fmla="*/ 0 w 254"/>
                    <a:gd name="T21" fmla="*/ 0 h 222"/>
                    <a:gd name="T22" fmla="*/ 0 w 254"/>
                    <a:gd name="T23" fmla="*/ 0 h 222"/>
                    <a:gd name="T24" fmla="*/ 0 w 254"/>
                    <a:gd name="T25" fmla="*/ 0 h 222"/>
                    <a:gd name="T26" fmla="*/ 0 w 254"/>
                    <a:gd name="T27" fmla="*/ 0 h 222"/>
                    <a:gd name="T28" fmla="*/ 0 w 254"/>
                    <a:gd name="T29" fmla="*/ 0 h 222"/>
                    <a:gd name="T30" fmla="*/ 0 w 254"/>
                    <a:gd name="T31" fmla="*/ 0 h 222"/>
                    <a:gd name="T32" fmla="*/ 0 w 254"/>
                    <a:gd name="T33" fmla="*/ 0 h 222"/>
                    <a:gd name="T34" fmla="*/ 0 w 254"/>
                    <a:gd name="T35" fmla="*/ 0 h 222"/>
                    <a:gd name="T36" fmla="*/ 0 w 254"/>
                    <a:gd name="T37" fmla="*/ 0 h 222"/>
                    <a:gd name="T38" fmla="*/ 0 w 254"/>
                    <a:gd name="T39" fmla="*/ 0 h 222"/>
                    <a:gd name="T40" fmla="*/ 0 w 254"/>
                    <a:gd name="T41" fmla="*/ 0 h 222"/>
                    <a:gd name="T42" fmla="*/ 0 w 254"/>
                    <a:gd name="T43" fmla="*/ 0 h 222"/>
                    <a:gd name="T44" fmla="*/ 0 w 254"/>
                    <a:gd name="T45" fmla="*/ 0 h 222"/>
                    <a:gd name="T46" fmla="*/ 0 w 254"/>
                    <a:gd name="T47" fmla="*/ 0 h 222"/>
                    <a:gd name="T48" fmla="*/ 0 w 254"/>
                    <a:gd name="T49" fmla="*/ 0 h 222"/>
                    <a:gd name="T50" fmla="*/ 0 w 254"/>
                    <a:gd name="T51" fmla="*/ 0 h 222"/>
                    <a:gd name="T52" fmla="*/ 0 w 254"/>
                    <a:gd name="T53" fmla="*/ 0 h 222"/>
                    <a:gd name="T54" fmla="*/ 0 w 254"/>
                    <a:gd name="T55" fmla="*/ 0 h 222"/>
                    <a:gd name="T56" fmla="*/ 0 w 254"/>
                    <a:gd name="T57" fmla="*/ 0 h 222"/>
                    <a:gd name="T58" fmla="*/ 0 w 254"/>
                    <a:gd name="T59" fmla="*/ 0 h 222"/>
                    <a:gd name="T60" fmla="*/ 0 w 254"/>
                    <a:gd name="T61" fmla="*/ 0 h 222"/>
                    <a:gd name="T62" fmla="*/ 0 w 254"/>
                    <a:gd name="T63" fmla="*/ 0 h 222"/>
                    <a:gd name="T64" fmla="*/ 0 w 254"/>
                    <a:gd name="T65" fmla="*/ 0 h 22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54"/>
                    <a:gd name="T100" fmla="*/ 0 h 222"/>
                    <a:gd name="T101" fmla="*/ 254 w 254"/>
                    <a:gd name="T102" fmla="*/ 222 h 22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54" h="222">
                      <a:moveTo>
                        <a:pt x="128" y="222"/>
                      </a:moveTo>
                      <a:lnTo>
                        <a:pt x="161" y="191"/>
                      </a:lnTo>
                      <a:lnTo>
                        <a:pt x="189" y="162"/>
                      </a:lnTo>
                      <a:lnTo>
                        <a:pt x="213" y="133"/>
                      </a:lnTo>
                      <a:lnTo>
                        <a:pt x="233" y="105"/>
                      </a:lnTo>
                      <a:lnTo>
                        <a:pt x="246" y="79"/>
                      </a:lnTo>
                      <a:lnTo>
                        <a:pt x="254" y="54"/>
                      </a:lnTo>
                      <a:lnTo>
                        <a:pt x="254" y="32"/>
                      </a:lnTo>
                      <a:lnTo>
                        <a:pt x="246" y="13"/>
                      </a:lnTo>
                      <a:lnTo>
                        <a:pt x="242" y="9"/>
                      </a:lnTo>
                      <a:lnTo>
                        <a:pt x="236" y="5"/>
                      </a:lnTo>
                      <a:lnTo>
                        <a:pt x="227" y="3"/>
                      </a:lnTo>
                      <a:lnTo>
                        <a:pt x="216" y="2"/>
                      </a:lnTo>
                      <a:lnTo>
                        <a:pt x="206" y="0"/>
                      </a:lnTo>
                      <a:lnTo>
                        <a:pt x="192" y="0"/>
                      </a:lnTo>
                      <a:lnTo>
                        <a:pt x="177" y="2"/>
                      </a:lnTo>
                      <a:lnTo>
                        <a:pt x="162" y="5"/>
                      </a:lnTo>
                      <a:lnTo>
                        <a:pt x="145" y="8"/>
                      </a:lnTo>
                      <a:lnTo>
                        <a:pt x="127" y="11"/>
                      </a:lnTo>
                      <a:lnTo>
                        <a:pt x="107" y="16"/>
                      </a:lnTo>
                      <a:lnTo>
                        <a:pt x="88" y="21"/>
                      </a:lnTo>
                      <a:lnTo>
                        <a:pt x="67" y="28"/>
                      </a:lnTo>
                      <a:lnTo>
                        <a:pt x="45" y="34"/>
                      </a:lnTo>
                      <a:lnTo>
                        <a:pt x="22" y="41"/>
                      </a:lnTo>
                      <a:lnTo>
                        <a:pt x="0" y="50"/>
                      </a:lnTo>
                      <a:lnTo>
                        <a:pt x="33" y="51"/>
                      </a:lnTo>
                      <a:lnTo>
                        <a:pt x="64" y="60"/>
                      </a:lnTo>
                      <a:lnTo>
                        <a:pt x="91" y="76"/>
                      </a:lnTo>
                      <a:lnTo>
                        <a:pt x="115" y="98"/>
                      </a:lnTo>
                      <a:lnTo>
                        <a:pt x="131" y="124"/>
                      </a:lnTo>
                      <a:lnTo>
                        <a:pt x="140" y="155"/>
                      </a:lnTo>
                      <a:lnTo>
                        <a:pt x="139" y="188"/>
                      </a:lnTo>
                      <a:lnTo>
                        <a:pt x="128" y="222"/>
                      </a:lnTo>
                      <a:close/>
                    </a:path>
                  </a:pathLst>
                </a:custGeom>
                <a:solidFill>
                  <a:srgbClr val="7F99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</p:grpSp>
          <p:grpSp>
            <p:nvGrpSpPr>
              <p:cNvPr id="373" name="Group 152"/>
              <p:cNvGrpSpPr>
                <a:grpSpLocks/>
              </p:cNvGrpSpPr>
              <p:nvPr/>
            </p:nvGrpSpPr>
            <p:grpSpPr bwMode="auto">
              <a:xfrm>
                <a:off x="7900194" y="6059279"/>
                <a:ext cx="560388" cy="492125"/>
                <a:chOff x="4528" y="2967"/>
                <a:chExt cx="270" cy="271"/>
              </a:xfrm>
            </p:grpSpPr>
            <p:sp>
              <p:nvSpPr>
                <p:cNvPr id="378" name="Freeform 153"/>
                <p:cNvSpPr>
                  <a:spLocks noChangeArrowheads="1"/>
                </p:cNvSpPr>
                <p:nvPr/>
              </p:nvSpPr>
              <p:spPr bwMode="auto">
                <a:xfrm>
                  <a:off x="4528" y="3086"/>
                  <a:ext cx="97" cy="153"/>
                </a:xfrm>
                <a:custGeom>
                  <a:avLst/>
                  <a:gdLst>
                    <a:gd name="T0" fmla="*/ 0 w 1082"/>
                    <a:gd name="T1" fmla="*/ 0 h 1746"/>
                    <a:gd name="T2" fmla="*/ 0 w 1082"/>
                    <a:gd name="T3" fmla="*/ 0 h 1746"/>
                    <a:gd name="T4" fmla="*/ 0 w 1082"/>
                    <a:gd name="T5" fmla="*/ 0 h 1746"/>
                    <a:gd name="T6" fmla="*/ 0 w 1082"/>
                    <a:gd name="T7" fmla="*/ 0 h 174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82"/>
                    <a:gd name="T13" fmla="*/ 0 h 1746"/>
                    <a:gd name="T14" fmla="*/ 1082 w 1082"/>
                    <a:gd name="T15" fmla="*/ 1746 h 174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82" h="1746">
                      <a:moveTo>
                        <a:pt x="468" y="0"/>
                      </a:moveTo>
                      <a:lnTo>
                        <a:pt x="0" y="1458"/>
                      </a:lnTo>
                      <a:lnTo>
                        <a:pt x="1082" y="1746"/>
                      </a:lnTo>
                      <a:lnTo>
                        <a:pt x="904" y="32"/>
                      </a:lnTo>
                    </a:path>
                  </a:pathLst>
                </a:custGeom>
                <a:noFill/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379" name="Freeform 154"/>
                <p:cNvSpPr>
                  <a:spLocks noChangeArrowheads="1"/>
                </p:cNvSpPr>
                <p:nvPr/>
              </p:nvSpPr>
              <p:spPr bwMode="auto">
                <a:xfrm>
                  <a:off x="4623" y="3077"/>
                  <a:ext cx="81" cy="119"/>
                </a:xfrm>
                <a:custGeom>
                  <a:avLst/>
                  <a:gdLst>
                    <a:gd name="T0" fmla="*/ 0 w 911"/>
                    <a:gd name="T1" fmla="*/ 0 h 1361"/>
                    <a:gd name="T2" fmla="*/ 0 w 911"/>
                    <a:gd name="T3" fmla="*/ 0 h 1361"/>
                    <a:gd name="T4" fmla="*/ 0 w 911"/>
                    <a:gd name="T5" fmla="*/ 0 h 1361"/>
                    <a:gd name="T6" fmla="*/ 0 w 911"/>
                    <a:gd name="T7" fmla="*/ 0 h 13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11"/>
                    <a:gd name="T13" fmla="*/ 0 h 1361"/>
                    <a:gd name="T14" fmla="*/ 911 w 911"/>
                    <a:gd name="T15" fmla="*/ 1361 h 13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11" h="1361">
                      <a:moveTo>
                        <a:pt x="306" y="24"/>
                      </a:moveTo>
                      <a:lnTo>
                        <a:pt x="0" y="1241"/>
                      </a:lnTo>
                      <a:lnTo>
                        <a:pt x="911" y="1361"/>
                      </a:lnTo>
                      <a:lnTo>
                        <a:pt x="677" y="0"/>
                      </a:lnTo>
                    </a:path>
                  </a:pathLst>
                </a:custGeom>
                <a:noFill/>
                <a:ln w="468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380" name="Group 155"/>
                <p:cNvGrpSpPr>
                  <a:grpSpLocks/>
                </p:cNvGrpSpPr>
                <p:nvPr/>
              </p:nvGrpSpPr>
              <p:grpSpPr bwMode="auto">
                <a:xfrm>
                  <a:off x="4528" y="3053"/>
                  <a:ext cx="227" cy="47"/>
                  <a:chOff x="4528" y="3053"/>
                  <a:chExt cx="227" cy="47"/>
                </a:xfrm>
              </p:grpSpPr>
              <p:sp>
                <p:nvSpPr>
                  <p:cNvPr id="517" name="Freeform 156"/>
                  <p:cNvSpPr>
                    <a:spLocks noChangeArrowheads="1"/>
                  </p:cNvSpPr>
                  <p:nvPr/>
                </p:nvSpPr>
                <p:spPr bwMode="auto">
                  <a:xfrm>
                    <a:off x="4528" y="3053"/>
                    <a:ext cx="228" cy="41"/>
                  </a:xfrm>
                  <a:custGeom>
                    <a:avLst/>
                    <a:gdLst>
                      <a:gd name="T0" fmla="*/ 0 w 2559"/>
                      <a:gd name="T1" fmla="*/ 0 h 481"/>
                      <a:gd name="T2" fmla="*/ 0 w 2559"/>
                      <a:gd name="T3" fmla="*/ 0 h 481"/>
                      <a:gd name="T4" fmla="*/ 0 w 2559"/>
                      <a:gd name="T5" fmla="*/ 0 h 481"/>
                      <a:gd name="T6" fmla="*/ 0 w 2559"/>
                      <a:gd name="T7" fmla="*/ 0 h 481"/>
                      <a:gd name="T8" fmla="*/ 0 w 2559"/>
                      <a:gd name="T9" fmla="*/ 0 h 48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59"/>
                      <a:gd name="T16" fmla="*/ 0 h 481"/>
                      <a:gd name="T17" fmla="*/ 2559 w 2559"/>
                      <a:gd name="T18" fmla="*/ 481 h 48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59" h="481">
                        <a:moveTo>
                          <a:pt x="0" y="249"/>
                        </a:moveTo>
                        <a:lnTo>
                          <a:pt x="1614" y="481"/>
                        </a:lnTo>
                        <a:lnTo>
                          <a:pt x="2559" y="120"/>
                        </a:lnTo>
                        <a:lnTo>
                          <a:pt x="1348" y="0"/>
                        </a:lnTo>
                        <a:lnTo>
                          <a:pt x="0" y="24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44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18" name="Freeform 157"/>
                  <p:cNvSpPr>
                    <a:spLocks noChangeArrowheads="1"/>
                  </p:cNvSpPr>
                  <p:nvPr/>
                </p:nvSpPr>
                <p:spPr bwMode="auto">
                  <a:xfrm>
                    <a:off x="4529" y="3075"/>
                    <a:ext cx="143" cy="26"/>
                  </a:xfrm>
                  <a:custGeom>
                    <a:avLst/>
                    <a:gdLst>
                      <a:gd name="T0" fmla="*/ 0 w 1608"/>
                      <a:gd name="T1" fmla="*/ 0 h 311"/>
                      <a:gd name="T2" fmla="*/ 0 w 1608"/>
                      <a:gd name="T3" fmla="*/ 0 h 311"/>
                      <a:gd name="T4" fmla="*/ 0 w 1608"/>
                      <a:gd name="T5" fmla="*/ 0 h 311"/>
                      <a:gd name="T6" fmla="*/ 0 w 1608"/>
                      <a:gd name="T7" fmla="*/ 0 h 311"/>
                      <a:gd name="T8" fmla="*/ 0 w 1608"/>
                      <a:gd name="T9" fmla="*/ 0 h 3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608"/>
                      <a:gd name="T16" fmla="*/ 0 h 311"/>
                      <a:gd name="T17" fmla="*/ 1608 w 1608"/>
                      <a:gd name="T18" fmla="*/ 311 h 3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608" h="311">
                        <a:moveTo>
                          <a:pt x="0" y="0"/>
                        </a:moveTo>
                        <a:lnTo>
                          <a:pt x="1608" y="231"/>
                        </a:lnTo>
                        <a:lnTo>
                          <a:pt x="1608" y="311"/>
                        </a:lnTo>
                        <a:lnTo>
                          <a:pt x="0" y="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 w="144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19" name="Freeform 158"/>
                  <p:cNvSpPr>
                    <a:spLocks noChangeArrowheads="1"/>
                  </p:cNvSpPr>
                  <p:nvPr/>
                </p:nvSpPr>
                <p:spPr bwMode="auto">
                  <a:xfrm>
                    <a:off x="4673" y="3063"/>
                    <a:ext cx="83" cy="38"/>
                  </a:xfrm>
                  <a:custGeom>
                    <a:avLst/>
                    <a:gdLst>
                      <a:gd name="T0" fmla="*/ 0 w 945"/>
                      <a:gd name="T1" fmla="*/ 0 h 441"/>
                      <a:gd name="T2" fmla="*/ 0 w 945"/>
                      <a:gd name="T3" fmla="*/ 0 h 441"/>
                      <a:gd name="T4" fmla="*/ 0 w 945"/>
                      <a:gd name="T5" fmla="*/ 0 h 441"/>
                      <a:gd name="T6" fmla="*/ 0 w 945"/>
                      <a:gd name="T7" fmla="*/ 0 h 441"/>
                      <a:gd name="T8" fmla="*/ 0 w 945"/>
                      <a:gd name="T9" fmla="*/ 0 h 44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45"/>
                      <a:gd name="T16" fmla="*/ 0 h 441"/>
                      <a:gd name="T17" fmla="*/ 945 w 945"/>
                      <a:gd name="T18" fmla="*/ 441 h 44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45" h="441">
                        <a:moveTo>
                          <a:pt x="0" y="441"/>
                        </a:moveTo>
                        <a:lnTo>
                          <a:pt x="0" y="361"/>
                        </a:lnTo>
                        <a:lnTo>
                          <a:pt x="945" y="0"/>
                        </a:lnTo>
                        <a:lnTo>
                          <a:pt x="945" y="57"/>
                        </a:lnTo>
                        <a:lnTo>
                          <a:pt x="0" y="441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44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81" name="Group 159"/>
                <p:cNvGrpSpPr>
                  <a:grpSpLocks/>
                </p:cNvGrpSpPr>
                <p:nvPr/>
              </p:nvGrpSpPr>
              <p:grpSpPr bwMode="auto">
                <a:xfrm>
                  <a:off x="4565" y="2967"/>
                  <a:ext cx="233" cy="271"/>
                  <a:chOff x="4565" y="2967"/>
                  <a:chExt cx="233" cy="271"/>
                </a:xfrm>
              </p:grpSpPr>
              <p:grpSp>
                <p:nvGrpSpPr>
                  <p:cNvPr id="382" name="Group 160"/>
                  <p:cNvGrpSpPr>
                    <a:grpSpLocks/>
                  </p:cNvGrpSpPr>
                  <p:nvPr/>
                </p:nvGrpSpPr>
                <p:grpSpPr bwMode="auto">
                  <a:xfrm>
                    <a:off x="4565" y="2982"/>
                    <a:ext cx="157" cy="106"/>
                    <a:chOff x="4565" y="2982"/>
                    <a:chExt cx="157" cy="106"/>
                  </a:xfrm>
                </p:grpSpPr>
                <p:grpSp>
                  <p:nvGrpSpPr>
                    <p:cNvPr id="466" name="Group 1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65" y="2982"/>
                      <a:ext cx="121" cy="95"/>
                      <a:chOff x="4565" y="2982"/>
                      <a:chExt cx="121" cy="95"/>
                    </a:xfrm>
                  </p:grpSpPr>
                  <p:grpSp>
                    <p:nvGrpSpPr>
                      <p:cNvPr id="499" name="Group 1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65" y="2982"/>
                        <a:ext cx="121" cy="95"/>
                        <a:chOff x="4565" y="2982"/>
                        <a:chExt cx="121" cy="95"/>
                      </a:xfrm>
                    </p:grpSpPr>
                    <p:grpSp>
                      <p:nvGrpSpPr>
                        <p:cNvPr id="508" name="Group 16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65" y="3036"/>
                          <a:ext cx="121" cy="41"/>
                          <a:chOff x="4565" y="3036"/>
                          <a:chExt cx="121" cy="41"/>
                        </a:xfrm>
                      </p:grpSpPr>
                      <p:sp>
                        <p:nvSpPr>
                          <p:cNvPr id="514" name="Freeform 1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617" y="3036"/>
                            <a:ext cx="69" cy="42"/>
                          </a:xfrm>
                          <a:custGeom>
                            <a:avLst/>
                            <a:gdLst>
                              <a:gd name="T0" fmla="*/ 0 w 790"/>
                              <a:gd name="T1" fmla="*/ 0 h 489"/>
                              <a:gd name="T2" fmla="*/ 0 w 790"/>
                              <a:gd name="T3" fmla="*/ 0 h 489"/>
                              <a:gd name="T4" fmla="*/ 0 w 790"/>
                              <a:gd name="T5" fmla="*/ 0 h 489"/>
                              <a:gd name="T6" fmla="*/ 0 w 790"/>
                              <a:gd name="T7" fmla="*/ 0 h 489"/>
                              <a:gd name="T8" fmla="*/ 0 w 790"/>
                              <a:gd name="T9" fmla="*/ 0 h 489"/>
                              <a:gd name="T10" fmla="*/ 0 60000 65536"/>
                              <a:gd name="T11" fmla="*/ 0 60000 65536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w 790"/>
                              <a:gd name="T16" fmla="*/ 0 h 489"/>
                              <a:gd name="T17" fmla="*/ 790 w 790"/>
                              <a:gd name="T18" fmla="*/ 489 h 489"/>
                            </a:gdLst>
                            <a:ahLst/>
                            <a:cxnLst>
                              <a:cxn ang="T10">
                                <a:pos x="T0" y="T1"/>
                              </a:cxn>
                              <a:cxn ang="T11">
                                <a:pos x="T2" y="T3"/>
                              </a:cxn>
                              <a:cxn ang="T12">
                                <a:pos x="T4" y="T5"/>
                              </a:cxn>
                              <a:cxn ang="T13">
                                <a:pos x="T6" y="T7"/>
                              </a:cxn>
                              <a:cxn ang="T14">
                                <a:pos x="T8" y="T9"/>
                              </a:cxn>
                            </a:cxnLst>
                            <a:rect l="T15" t="T16" r="T17" b="T18"/>
                            <a:pathLst>
                              <a:path w="790" h="489">
                                <a:moveTo>
                                  <a:pt x="0" y="149"/>
                                </a:moveTo>
                                <a:lnTo>
                                  <a:pt x="0" y="489"/>
                                </a:lnTo>
                                <a:lnTo>
                                  <a:pt x="790" y="238"/>
                                </a:lnTo>
                                <a:lnTo>
                                  <a:pt x="790" y="0"/>
                                </a:lnTo>
                                <a:lnTo>
                                  <a:pt x="0" y="149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A0A0A0"/>
                          </a:solidFill>
                          <a:ln w="144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 defTabSz="457200"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black"/>
                              </a:solidFill>
                              <a:latin typeface="Arial" pitchFamily="34" charset="0"/>
                              <a:ea typeface="ＭＳ Ｐゴシック" pitchFamily="34" charset="-128"/>
                              <a:cs typeface="Arial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5" name="Freeform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565" y="3046"/>
                            <a:ext cx="52" cy="32"/>
                          </a:xfrm>
                          <a:custGeom>
                            <a:avLst/>
                            <a:gdLst>
                              <a:gd name="T0" fmla="*/ 0 w 587"/>
                              <a:gd name="T1" fmla="*/ 0 h 373"/>
                              <a:gd name="T2" fmla="*/ 0 w 587"/>
                              <a:gd name="T3" fmla="*/ 0 h 373"/>
                              <a:gd name="T4" fmla="*/ 0 w 587"/>
                              <a:gd name="T5" fmla="*/ 0 h 373"/>
                              <a:gd name="T6" fmla="*/ 0 w 587"/>
                              <a:gd name="T7" fmla="*/ 0 h 373"/>
                              <a:gd name="T8" fmla="*/ 0 w 587"/>
                              <a:gd name="T9" fmla="*/ 0 h 373"/>
                              <a:gd name="T10" fmla="*/ 0 60000 65536"/>
                              <a:gd name="T11" fmla="*/ 0 60000 65536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w 587"/>
                              <a:gd name="T16" fmla="*/ 0 h 373"/>
                              <a:gd name="T17" fmla="*/ 587 w 587"/>
                              <a:gd name="T18" fmla="*/ 373 h 373"/>
                            </a:gdLst>
                            <a:ahLst/>
                            <a:cxnLst>
                              <a:cxn ang="T10">
                                <a:pos x="T0" y="T1"/>
                              </a:cxn>
                              <a:cxn ang="T11">
                                <a:pos x="T2" y="T3"/>
                              </a:cxn>
                              <a:cxn ang="T12">
                                <a:pos x="T4" y="T5"/>
                              </a:cxn>
                              <a:cxn ang="T13">
                                <a:pos x="T6" y="T7"/>
                              </a:cxn>
                              <a:cxn ang="T14">
                                <a:pos x="T8" y="T9"/>
                              </a:cxn>
                            </a:cxnLst>
                            <a:rect l="T15" t="T16" r="T17" b="T18"/>
                            <a:pathLst>
                              <a:path w="587" h="373">
                                <a:moveTo>
                                  <a:pt x="587" y="33"/>
                                </a:moveTo>
                                <a:lnTo>
                                  <a:pt x="587" y="373"/>
                                </a:lnTo>
                                <a:lnTo>
                                  <a:pt x="0" y="289"/>
                                </a:lnTo>
                                <a:lnTo>
                                  <a:pt x="0" y="0"/>
                                </a:lnTo>
                                <a:lnTo>
                                  <a:pt x="587" y="33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808080"/>
                          </a:solidFill>
                          <a:ln w="144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 defTabSz="457200"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black"/>
                              </a:solidFill>
                              <a:latin typeface="Arial" pitchFamily="34" charset="0"/>
                              <a:ea typeface="ＭＳ Ｐゴシック" pitchFamily="34" charset="-128"/>
                              <a:cs typeface="Arial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6" name="Freeform 1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565" y="3036"/>
                            <a:ext cx="122" cy="13"/>
                          </a:xfrm>
                          <a:custGeom>
                            <a:avLst/>
                            <a:gdLst>
                              <a:gd name="T0" fmla="*/ 0 w 1377"/>
                              <a:gd name="T1" fmla="*/ 0 h 149"/>
                              <a:gd name="T2" fmla="*/ 0 w 1377"/>
                              <a:gd name="T3" fmla="*/ 0 h 149"/>
                              <a:gd name="T4" fmla="*/ 0 w 1377"/>
                              <a:gd name="T5" fmla="*/ 0 h 149"/>
                              <a:gd name="T6" fmla="*/ 0 w 1377"/>
                              <a:gd name="T7" fmla="*/ 0 h 149"/>
                              <a:gd name="T8" fmla="*/ 0 w 1377"/>
                              <a:gd name="T9" fmla="*/ 0 h 149"/>
                              <a:gd name="T10" fmla="*/ 0 60000 65536"/>
                              <a:gd name="T11" fmla="*/ 0 60000 65536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w 1377"/>
                              <a:gd name="T16" fmla="*/ 0 h 149"/>
                              <a:gd name="T17" fmla="*/ 1377 w 1377"/>
                              <a:gd name="T18" fmla="*/ 149 h 149"/>
                            </a:gdLst>
                            <a:ahLst/>
                            <a:cxnLst>
                              <a:cxn ang="T10">
                                <a:pos x="T0" y="T1"/>
                              </a:cxn>
                              <a:cxn ang="T11">
                                <a:pos x="T2" y="T3"/>
                              </a:cxn>
                              <a:cxn ang="T12">
                                <a:pos x="T4" y="T5"/>
                              </a:cxn>
                              <a:cxn ang="T13">
                                <a:pos x="T6" y="T7"/>
                              </a:cxn>
                              <a:cxn ang="T14">
                                <a:pos x="T8" y="T9"/>
                              </a:cxn>
                            </a:cxnLst>
                            <a:rect l="T15" t="T16" r="T17" b="T18"/>
                            <a:pathLst>
                              <a:path w="1377" h="149">
                                <a:moveTo>
                                  <a:pt x="0" y="116"/>
                                </a:moveTo>
                                <a:lnTo>
                                  <a:pt x="593" y="149"/>
                                </a:lnTo>
                                <a:lnTo>
                                  <a:pt x="1377" y="0"/>
                                </a:lnTo>
                                <a:lnTo>
                                  <a:pt x="800" y="0"/>
                                </a:lnTo>
                                <a:lnTo>
                                  <a:pt x="0" y="116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C0C0C0"/>
                          </a:solidFill>
                          <a:ln w="144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 defTabSz="457200"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black"/>
                              </a:solidFill>
                              <a:latin typeface="Arial" pitchFamily="34" charset="0"/>
                              <a:ea typeface="ＭＳ Ｐゴシック" pitchFamily="34" charset="-128"/>
                              <a:cs typeface="Arial" pitchFamily="34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509" name="Freeform 1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05" y="3033"/>
                          <a:ext cx="43" cy="12"/>
                        </a:xfrm>
                        <a:custGeom>
                          <a:avLst/>
                          <a:gdLst>
                            <a:gd name="T0" fmla="*/ 0 w 499"/>
                            <a:gd name="T1" fmla="*/ 0 h 139"/>
                            <a:gd name="T2" fmla="*/ 0 w 499"/>
                            <a:gd name="T3" fmla="*/ 0 h 139"/>
                            <a:gd name="T4" fmla="*/ 0 w 499"/>
                            <a:gd name="T5" fmla="*/ 0 h 139"/>
                            <a:gd name="T6" fmla="*/ 0 w 499"/>
                            <a:gd name="T7" fmla="*/ 0 h 139"/>
                            <a:gd name="T8" fmla="*/ 0 w 499"/>
                            <a:gd name="T9" fmla="*/ 0 h 139"/>
                            <a:gd name="T10" fmla="*/ 0 w 499"/>
                            <a:gd name="T11" fmla="*/ 0 h 139"/>
                            <a:gd name="T12" fmla="*/ 0 60000 65536"/>
                            <a:gd name="T13" fmla="*/ 0 60000 65536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w 499"/>
                            <a:gd name="T19" fmla="*/ 0 h 139"/>
                            <a:gd name="T20" fmla="*/ 499 w 499"/>
                            <a:gd name="T21" fmla="*/ 139 h 139"/>
                          </a:gdLst>
                          <a:ahLst/>
                          <a:cxnLst>
                            <a:cxn ang="T12">
                              <a:pos x="T0" y="T1"/>
                            </a:cxn>
                            <a:cxn ang="T13">
                              <a:pos x="T2" y="T3"/>
                            </a:cxn>
                            <a:cxn ang="T14">
                              <a:pos x="T4" y="T5"/>
                            </a:cxn>
                            <a:cxn ang="T15">
                              <a:pos x="T6" y="T7"/>
                            </a:cxn>
                            <a:cxn ang="T16">
                              <a:pos x="T8" y="T9"/>
                            </a:cxn>
                            <a:cxn ang="T17">
                              <a:pos x="T10" y="T11"/>
                            </a:cxn>
                          </a:cxnLst>
                          <a:rect l="T18" t="T19" r="T20" b="T21"/>
                          <a:pathLst>
                            <a:path w="499" h="139">
                              <a:moveTo>
                                <a:pt x="0" y="79"/>
                              </a:moveTo>
                              <a:lnTo>
                                <a:pt x="0" y="124"/>
                              </a:lnTo>
                              <a:lnTo>
                                <a:pt x="233" y="139"/>
                              </a:lnTo>
                              <a:lnTo>
                                <a:pt x="499" y="89"/>
                              </a:lnTo>
                              <a:lnTo>
                                <a:pt x="499" y="0"/>
                              </a:lnTo>
                              <a:lnTo>
                                <a:pt x="0" y="79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606060"/>
                        </a:solidFill>
                        <a:ln w="144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grpSp>
                      <p:nvGrpSpPr>
                        <p:cNvPr id="510" name="Group 1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74" y="2982"/>
                          <a:ext cx="98" cy="59"/>
                          <a:chOff x="4574" y="2982"/>
                          <a:chExt cx="98" cy="59"/>
                        </a:xfrm>
                      </p:grpSpPr>
                      <p:sp>
                        <p:nvSpPr>
                          <p:cNvPr id="511" name="Freeform 1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616" y="2982"/>
                            <a:ext cx="57" cy="59"/>
                          </a:xfrm>
                          <a:custGeom>
                            <a:avLst/>
                            <a:gdLst>
                              <a:gd name="T0" fmla="*/ 0 w 638"/>
                              <a:gd name="T1" fmla="*/ 0 h 682"/>
                              <a:gd name="T2" fmla="*/ 0 w 638"/>
                              <a:gd name="T3" fmla="*/ 0 h 682"/>
                              <a:gd name="T4" fmla="*/ 0 w 638"/>
                              <a:gd name="T5" fmla="*/ 0 h 682"/>
                              <a:gd name="T6" fmla="*/ 0 w 638"/>
                              <a:gd name="T7" fmla="*/ 0 h 682"/>
                              <a:gd name="T8" fmla="*/ 0 w 638"/>
                              <a:gd name="T9" fmla="*/ 0 h 682"/>
                              <a:gd name="T10" fmla="*/ 0 60000 65536"/>
                              <a:gd name="T11" fmla="*/ 0 60000 65536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w 638"/>
                              <a:gd name="T16" fmla="*/ 0 h 682"/>
                              <a:gd name="T17" fmla="*/ 638 w 638"/>
                              <a:gd name="T18" fmla="*/ 682 h 682"/>
                            </a:gdLst>
                            <a:ahLst/>
                            <a:cxnLst>
                              <a:cxn ang="T10">
                                <a:pos x="T0" y="T1"/>
                              </a:cxn>
                              <a:cxn ang="T11">
                                <a:pos x="T2" y="T3"/>
                              </a:cxn>
                              <a:cxn ang="T12">
                                <a:pos x="T4" y="T5"/>
                              </a:cxn>
                              <a:cxn ang="T13">
                                <a:pos x="T6" y="T7"/>
                              </a:cxn>
                              <a:cxn ang="T14">
                                <a:pos x="T8" y="T9"/>
                              </a:cxn>
                            </a:cxnLst>
                            <a:rect l="T15" t="T16" r="T17" b="T18"/>
                            <a:pathLst>
                              <a:path w="638" h="682">
                                <a:moveTo>
                                  <a:pt x="90" y="682"/>
                                </a:moveTo>
                                <a:lnTo>
                                  <a:pt x="0" y="22"/>
                                </a:lnTo>
                                <a:lnTo>
                                  <a:pt x="549" y="0"/>
                                </a:lnTo>
                                <a:lnTo>
                                  <a:pt x="638" y="588"/>
                                </a:lnTo>
                                <a:lnTo>
                                  <a:pt x="90" y="682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A0A0A0"/>
                          </a:solidFill>
                          <a:ln w="144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 defTabSz="457200"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black"/>
                              </a:solidFill>
                              <a:latin typeface="Arial" pitchFamily="34" charset="0"/>
                              <a:ea typeface="ＭＳ Ｐゴシック" pitchFamily="34" charset="-128"/>
                              <a:cs typeface="Arial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2" name="Freeform 1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574" y="2983"/>
                            <a:ext cx="51" cy="59"/>
                          </a:xfrm>
                          <a:custGeom>
                            <a:avLst/>
                            <a:gdLst>
                              <a:gd name="T0" fmla="*/ 0 w 566"/>
                              <a:gd name="T1" fmla="*/ 0 h 678"/>
                              <a:gd name="T2" fmla="*/ 0 w 566"/>
                              <a:gd name="T3" fmla="*/ 0 h 678"/>
                              <a:gd name="T4" fmla="*/ 0 w 566"/>
                              <a:gd name="T5" fmla="*/ 0 h 678"/>
                              <a:gd name="T6" fmla="*/ 0 w 566"/>
                              <a:gd name="T7" fmla="*/ 0 h 678"/>
                              <a:gd name="T8" fmla="*/ 0 w 566"/>
                              <a:gd name="T9" fmla="*/ 0 h 678"/>
                              <a:gd name="T10" fmla="*/ 0 60000 65536"/>
                              <a:gd name="T11" fmla="*/ 0 60000 65536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w 566"/>
                              <a:gd name="T16" fmla="*/ 0 h 678"/>
                              <a:gd name="T17" fmla="*/ 566 w 566"/>
                              <a:gd name="T18" fmla="*/ 678 h 678"/>
                            </a:gdLst>
                            <a:ahLst/>
                            <a:cxnLst>
                              <a:cxn ang="T10">
                                <a:pos x="T0" y="T1"/>
                              </a:cxn>
                              <a:cxn ang="T11">
                                <a:pos x="T2" y="T3"/>
                              </a:cxn>
                              <a:cxn ang="T12">
                                <a:pos x="T4" y="T5"/>
                              </a:cxn>
                              <a:cxn ang="T13">
                                <a:pos x="T6" y="T7"/>
                              </a:cxn>
                              <a:cxn ang="T14">
                                <a:pos x="T8" y="T9"/>
                              </a:cxn>
                            </a:cxnLst>
                            <a:rect l="T15" t="T16" r="T17" b="T18"/>
                            <a:pathLst>
                              <a:path w="566" h="678">
                                <a:moveTo>
                                  <a:pt x="476" y="0"/>
                                </a:moveTo>
                                <a:lnTo>
                                  <a:pt x="0" y="151"/>
                                </a:lnTo>
                                <a:lnTo>
                                  <a:pt x="67" y="678"/>
                                </a:lnTo>
                                <a:lnTo>
                                  <a:pt x="566" y="661"/>
                                </a:lnTo>
                                <a:lnTo>
                                  <a:pt x="476" y="0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808080"/>
                          </a:solidFill>
                          <a:ln w="144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 defTabSz="457200"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black"/>
                              </a:solidFill>
                              <a:latin typeface="Arial" pitchFamily="34" charset="0"/>
                              <a:ea typeface="ＭＳ Ｐゴシック" pitchFamily="34" charset="-128"/>
                              <a:cs typeface="Arial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13" name="Freeform 1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626" y="2988"/>
                            <a:ext cx="41" cy="44"/>
                          </a:xfrm>
                          <a:custGeom>
                            <a:avLst/>
                            <a:gdLst>
                              <a:gd name="T0" fmla="*/ 0 w 458"/>
                              <a:gd name="T1" fmla="*/ 0 h 514"/>
                              <a:gd name="T2" fmla="*/ 0 w 458"/>
                              <a:gd name="T3" fmla="*/ 0 h 514"/>
                              <a:gd name="T4" fmla="*/ 0 w 458"/>
                              <a:gd name="T5" fmla="*/ 0 h 514"/>
                              <a:gd name="T6" fmla="*/ 0 w 458"/>
                              <a:gd name="T7" fmla="*/ 0 h 514"/>
                              <a:gd name="T8" fmla="*/ 0 w 458"/>
                              <a:gd name="T9" fmla="*/ 0 h 514"/>
                              <a:gd name="T10" fmla="*/ 0 60000 65536"/>
                              <a:gd name="T11" fmla="*/ 0 60000 65536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w 458"/>
                              <a:gd name="T16" fmla="*/ 0 h 514"/>
                              <a:gd name="T17" fmla="*/ 458 w 458"/>
                              <a:gd name="T18" fmla="*/ 514 h 514"/>
                            </a:gdLst>
                            <a:ahLst/>
                            <a:cxnLst>
                              <a:cxn ang="T10">
                                <a:pos x="T0" y="T1"/>
                              </a:cxn>
                              <a:cxn ang="T11">
                                <a:pos x="T2" y="T3"/>
                              </a:cxn>
                              <a:cxn ang="T12">
                                <a:pos x="T4" y="T5"/>
                              </a:cxn>
                              <a:cxn ang="T13">
                                <a:pos x="T6" y="T7"/>
                              </a:cxn>
                              <a:cxn ang="T14">
                                <a:pos x="T8" y="T9"/>
                              </a:cxn>
                            </a:cxnLst>
                            <a:rect l="T15" t="T16" r="T17" b="T18"/>
                            <a:pathLst>
                              <a:path w="458" h="514">
                                <a:moveTo>
                                  <a:pt x="0" y="23"/>
                                </a:moveTo>
                                <a:lnTo>
                                  <a:pt x="64" y="514"/>
                                </a:lnTo>
                                <a:lnTo>
                                  <a:pt x="458" y="456"/>
                                </a:lnTo>
                                <a:lnTo>
                                  <a:pt x="390" y="0"/>
                                </a:lnTo>
                                <a:lnTo>
                                  <a:pt x="0" y="23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00C0C0"/>
                          </a:solidFill>
                          <a:ln w="144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 defTabSz="457200"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black"/>
                              </a:solidFill>
                              <a:latin typeface="Arial" pitchFamily="34" charset="0"/>
                              <a:ea typeface="ＭＳ Ｐゴシック" pitchFamily="34" charset="-128"/>
                              <a:cs typeface="Arial" pitchFamily="34" charset="0"/>
                            </a:endParaRPr>
                          </a:p>
                        </p:txBody>
                      </p:sp>
                    </p:grpSp>
                  </p:grpSp>
                  <p:grpSp>
                    <p:nvGrpSpPr>
                      <p:cNvPr id="500" name="Group 1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42" y="3041"/>
                        <a:ext cx="40" cy="27"/>
                        <a:chOff x="4642" y="3041"/>
                        <a:chExt cx="40" cy="27"/>
                      </a:xfrm>
                    </p:grpSpPr>
                    <p:sp>
                      <p:nvSpPr>
                        <p:cNvPr id="501" name="Freeform 1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42" y="3041"/>
                          <a:ext cx="39" cy="28"/>
                        </a:xfrm>
                        <a:custGeom>
                          <a:avLst/>
                          <a:gdLst>
                            <a:gd name="T0" fmla="*/ 0 w 448"/>
                            <a:gd name="T1" fmla="*/ 0 h 319"/>
                            <a:gd name="T2" fmla="*/ 0 w 448"/>
                            <a:gd name="T3" fmla="*/ 0 h 319"/>
                            <a:gd name="T4" fmla="*/ 0 w 448"/>
                            <a:gd name="T5" fmla="*/ 0 h 319"/>
                            <a:gd name="T6" fmla="*/ 0 w 448"/>
                            <a:gd name="T7" fmla="*/ 0 h 319"/>
                            <a:gd name="T8" fmla="*/ 0 w 448"/>
                            <a:gd name="T9" fmla="*/ 0 h 319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448"/>
                            <a:gd name="T16" fmla="*/ 0 h 319"/>
                            <a:gd name="T17" fmla="*/ 448 w 448"/>
                            <a:gd name="T18" fmla="*/ 319 h 319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448" h="319">
                              <a:moveTo>
                                <a:pt x="448" y="0"/>
                              </a:moveTo>
                              <a:lnTo>
                                <a:pt x="0" y="95"/>
                              </a:lnTo>
                              <a:lnTo>
                                <a:pt x="0" y="319"/>
                              </a:lnTo>
                              <a:lnTo>
                                <a:pt x="448" y="179"/>
                              </a:lnTo>
                              <a:lnTo>
                                <a:pt x="448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4040"/>
                        </a:solidFill>
                        <a:ln w="144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502" name="Line 1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668" y="3044"/>
                          <a:ext cx="10" cy="7"/>
                        </a:xfrm>
                        <a:prstGeom prst="line">
                          <a:avLst/>
                        </a:prstGeom>
                        <a:noFill/>
                        <a:ln w="324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503" name="Line 1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648" y="3051"/>
                          <a:ext cx="16" cy="3"/>
                        </a:xfrm>
                        <a:prstGeom prst="line">
                          <a:avLst/>
                        </a:prstGeom>
                        <a:noFill/>
                        <a:ln w="324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504" name="Line 1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66" y="3044"/>
                          <a:ext cx="1" cy="17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505" name="Line 17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46" y="3048"/>
                          <a:ext cx="1" cy="19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506" name="Line 1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644" y="3048"/>
                          <a:ext cx="40" cy="9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507" name="Line 1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646" y="3043"/>
                          <a:ext cx="36" cy="11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467" name="Group 1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28" y="3041"/>
                      <a:ext cx="94" cy="47"/>
                      <a:chOff x="4628" y="3041"/>
                      <a:chExt cx="94" cy="47"/>
                    </a:xfrm>
                  </p:grpSpPr>
                  <p:grpSp>
                    <p:nvGrpSpPr>
                      <p:cNvPr id="468" name="Group 18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34" y="3068"/>
                        <a:ext cx="14" cy="9"/>
                        <a:chOff x="4634" y="3068"/>
                        <a:chExt cx="14" cy="9"/>
                      </a:xfrm>
                    </p:grpSpPr>
                    <p:sp>
                      <p:nvSpPr>
                        <p:cNvPr id="497" name="Freeform 1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34" y="3068"/>
                          <a:ext cx="5" cy="10"/>
                        </a:xfrm>
                        <a:custGeom>
                          <a:avLst/>
                          <a:gdLst>
                            <a:gd name="T0" fmla="*/ 0 w 50"/>
                            <a:gd name="T1" fmla="*/ 0 h 129"/>
                            <a:gd name="T2" fmla="*/ 0 w 50"/>
                            <a:gd name="T3" fmla="*/ 0 h 129"/>
                            <a:gd name="T4" fmla="*/ 0 w 50"/>
                            <a:gd name="T5" fmla="*/ 0 h 129"/>
                            <a:gd name="T6" fmla="*/ 0 w 50"/>
                            <a:gd name="T7" fmla="*/ 0 h 129"/>
                            <a:gd name="T8" fmla="*/ 0 w 50"/>
                            <a:gd name="T9" fmla="*/ 0 h 129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50"/>
                            <a:gd name="T16" fmla="*/ 0 h 129"/>
                            <a:gd name="T17" fmla="*/ 50 w 50"/>
                            <a:gd name="T18" fmla="*/ 129 h 129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50" h="129">
                              <a:moveTo>
                                <a:pt x="15" y="0"/>
                              </a:moveTo>
                              <a:lnTo>
                                <a:pt x="0" y="121"/>
                              </a:lnTo>
                              <a:lnTo>
                                <a:pt x="36" y="129"/>
                              </a:lnTo>
                              <a:lnTo>
                                <a:pt x="50" y="6"/>
                              </a:lnTo>
                              <a:lnTo>
                                <a:pt x="15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606060"/>
                        </a:solidFill>
                        <a:ln w="144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98" name="Freeform 18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37" y="3069"/>
                          <a:ext cx="12" cy="9"/>
                        </a:xfrm>
                        <a:custGeom>
                          <a:avLst/>
                          <a:gdLst>
                            <a:gd name="T0" fmla="*/ 0 w 138"/>
                            <a:gd name="T1" fmla="*/ 0 h 112"/>
                            <a:gd name="T2" fmla="*/ 0 w 138"/>
                            <a:gd name="T3" fmla="*/ 0 h 112"/>
                            <a:gd name="T4" fmla="*/ 0 w 138"/>
                            <a:gd name="T5" fmla="*/ 0 h 112"/>
                            <a:gd name="T6" fmla="*/ 0 w 138"/>
                            <a:gd name="T7" fmla="*/ 0 h 112"/>
                            <a:gd name="T8" fmla="*/ 0 w 138"/>
                            <a:gd name="T9" fmla="*/ 0 h 112"/>
                            <a:gd name="T10" fmla="*/ 0 w 138"/>
                            <a:gd name="T11" fmla="*/ 0 h 112"/>
                            <a:gd name="T12" fmla="*/ 0 w 138"/>
                            <a:gd name="T13" fmla="*/ 0 h 112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38"/>
                            <a:gd name="T22" fmla="*/ 0 h 112"/>
                            <a:gd name="T23" fmla="*/ 138 w 138"/>
                            <a:gd name="T24" fmla="*/ 112 h 112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38" h="112">
                              <a:moveTo>
                                <a:pt x="12" y="4"/>
                              </a:moveTo>
                              <a:lnTo>
                                <a:pt x="0" y="112"/>
                              </a:lnTo>
                              <a:lnTo>
                                <a:pt x="138" y="56"/>
                              </a:lnTo>
                              <a:lnTo>
                                <a:pt x="84" y="39"/>
                              </a:lnTo>
                              <a:lnTo>
                                <a:pt x="35" y="64"/>
                              </a:lnTo>
                              <a:lnTo>
                                <a:pt x="50" y="0"/>
                              </a:lnTo>
                              <a:lnTo>
                                <a:pt x="12" y="4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4040"/>
                        </a:solidFill>
                        <a:ln w="144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469" name="Group 18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28" y="3041"/>
                        <a:ext cx="94" cy="47"/>
                        <a:chOff x="4628" y="3041"/>
                        <a:chExt cx="94" cy="47"/>
                      </a:xfrm>
                    </p:grpSpPr>
                    <p:sp>
                      <p:nvSpPr>
                        <p:cNvPr id="470" name="Freeform 1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30" y="3041"/>
                          <a:ext cx="93" cy="43"/>
                        </a:xfrm>
                        <a:custGeom>
                          <a:avLst/>
                          <a:gdLst>
                            <a:gd name="T0" fmla="*/ 0 w 1052"/>
                            <a:gd name="T1" fmla="*/ 0 h 484"/>
                            <a:gd name="T2" fmla="*/ 0 w 1052"/>
                            <a:gd name="T3" fmla="*/ 0 h 484"/>
                            <a:gd name="T4" fmla="*/ 0 w 1052"/>
                            <a:gd name="T5" fmla="*/ 0 h 484"/>
                            <a:gd name="T6" fmla="*/ 0 w 1052"/>
                            <a:gd name="T7" fmla="*/ 0 h 484"/>
                            <a:gd name="T8" fmla="*/ 0 w 1052"/>
                            <a:gd name="T9" fmla="*/ 0 h 48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52"/>
                            <a:gd name="T16" fmla="*/ 0 h 484"/>
                            <a:gd name="T17" fmla="*/ 1052 w 1052"/>
                            <a:gd name="T18" fmla="*/ 484 h 48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52" h="484">
                              <a:moveTo>
                                <a:pt x="0" y="205"/>
                              </a:moveTo>
                              <a:lnTo>
                                <a:pt x="505" y="484"/>
                              </a:lnTo>
                              <a:lnTo>
                                <a:pt x="1052" y="211"/>
                              </a:lnTo>
                              <a:lnTo>
                                <a:pt x="633" y="0"/>
                              </a:lnTo>
                              <a:lnTo>
                                <a:pt x="0" y="20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08080"/>
                        </a:solidFill>
                        <a:ln w="144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71" name="Freeform 1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28" y="3058"/>
                          <a:ext cx="47" cy="29"/>
                        </a:xfrm>
                        <a:custGeom>
                          <a:avLst/>
                          <a:gdLst>
                            <a:gd name="T0" fmla="*/ 0 w 527"/>
                            <a:gd name="T1" fmla="*/ 0 h 342"/>
                            <a:gd name="T2" fmla="*/ 0 w 527"/>
                            <a:gd name="T3" fmla="*/ 0 h 342"/>
                            <a:gd name="T4" fmla="*/ 0 w 527"/>
                            <a:gd name="T5" fmla="*/ 0 h 342"/>
                            <a:gd name="T6" fmla="*/ 0 w 527"/>
                            <a:gd name="T7" fmla="*/ 0 h 342"/>
                            <a:gd name="T8" fmla="*/ 0 w 527"/>
                            <a:gd name="T9" fmla="*/ 0 h 342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527"/>
                            <a:gd name="T16" fmla="*/ 0 h 342"/>
                            <a:gd name="T17" fmla="*/ 527 w 527"/>
                            <a:gd name="T18" fmla="*/ 342 h 342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527" h="342">
                              <a:moveTo>
                                <a:pt x="18" y="0"/>
                              </a:moveTo>
                              <a:lnTo>
                                <a:pt x="527" y="283"/>
                              </a:lnTo>
                              <a:lnTo>
                                <a:pt x="512" y="342"/>
                              </a:lnTo>
                              <a:lnTo>
                                <a:pt x="0" y="54"/>
                              </a:lnTo>
                              <a:lnTo>
                                <a:pt x="18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606060"/>
                        </a:solidFill>
                        <a:ln w="144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72" name="Freeform 1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73" y="3060"/>
                          <a:ext cx="49" cy="29"/>
                        </a:xfrm>
                        <a:custGeom>
                          <a:avLst/>
                          <a:gdLst>
                            <a:gd name="T0" fmla="*/ 0 w 562"/>
                            <a:gd name="T1" fmla="*/ 0 h 336"/>
                            <a:gd name="T2" fmla="*/ 0 w 562"/>
                            <a:gd name="T3" fmla="*/ 0 h 336"/>
                            <a:gd name="T4" fmla="*/ 0 w 562"/>
                            <a:gd name="T5" fmla="*/ 0 h 336"/>
                            <a:gd name="T6" fmla="*/ 0 w 562"/>
                            <a:gd name="T7" fmla="*/ 0 h 336"/>
                            <a:gd name="T8" fmla="*/ 0 w 562"/>
                            <a:gd name="T9" fmla="*/ 0 h 336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562"/>
                            <a:gd name="T16" fmla="*/ 0 h 336"/>
                            <a:gd name="T17" fmla="*/ 562 w 562"/>
                            <a:gd name="T18" fmla="*/ 336 h 336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562" h="336">
                              <a:moveTo>
                                <a:pt x="0" y="336"/>
                              </a:moveTo>
                              <a:lnTo>
                                <a:pt x="17" y="273"/>
                              </a:lnTo>
                              <a:lnTo>
                                <a:pt x="562" y="0"/>
                              </a:lnTo>
                              <a:lnTo>
                                <a:pt x="543" y="50"/>
                              </a:lnTo>
                              <a:lnTo>
                                <a:pt x="0" y="33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4040"/>
                        </a:solidFill>
                        <a:ln w="144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73" name="Freeform 1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47" y="3061"/>
                          <a:ext cx="39" cy="17"/>
                        </a:xfrm>
                        <a:custGeom>
                          <a:avLst/>
                          <a:gdLst>
                            <a:gd name="T0" fmla="*/ 0 w 425"/>
                            <a:gd name="T1" fmla="*/ 0 h 215"/>
                            <a:gd name="T2" fmla="*/ 0 w 425"/>
                            <a:gd name="T3" fmla="*/ 0 h 215"/>
                            <a:gd name="T4" fmla="*/ 0 w 425"/>
                            <a:gd name="T5" fmla="*/ 0 h 215"/>
                            <a:gd name="T6" fmla="*/ 0 w 425"/>
                            <a:gd name="T7" fmla="*/ 0 h 215"/>
                            <a:gd name="T8" fmla="*/ 0 w 425"/>
                            <a:gd name="T9" fmla="*/ 0 h 21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425"/>
                            <a:gd name="T16" fmla="*/ 0 h 215"/>
                            <a:gd name="T17" fmla="*/ 425 w 425"/>
                            <a:gd name="T18" fmla="*/ 215 h 21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425" h="215">
                              <a:moveTo>
                                <a:pt x="0" y="57"/>
                              </a:moveTo>
                              <a:lnTo>
                                <a:pt x="147" y="0"/>
                              </a:lnTo>
                              <a:lnTo>
                                <a:pt x="425" y="150"/>
                              </a:lnTo>
                              <a:lnTo>
                                <a:pt x="283" y="215"/>
                              </a:lnTo>
                              <a:lnTo>
                                <a:pt x="0" y="57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A0A0A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74" name="Freeform 1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63" y="3048"/>
                          <a:ext cx="54" cy="25"/>
                        </a:xfrm>
                        <a:custGeom>
                          <a:avLst/>
                          <a:gdLst>
                            <a:gd name="T0" fmla="*/ 0 w 625"/>
                            <a:gd name="T1" fmla="*/ 0 h 288"/>
                            <a:gd name="T2" fmla="*/ 0 w 625"/>
                            <a:gd name="T3" fmla="*/ 0 h 288"/>
                            <a:gd name="T4" fmla="*/ 0 w 625"/>
                            <a:gd name="T5" fmla="*/ 0 h 288"/>
                            <a:gd name="T6" fmla="*/ 0 w 625"/>
                            <a:gd name="T7" fmla="*/ 0 h 288"/>
                            <a:gd name="T8" fmla="*/ 0 w 625"/>
                            <a:gd name="T9" fmla="*/ 0 h 288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625"/>
                            <a:gd name="T16" fmla="*/ 0 h 288"/>
                            <a:gd name="T17" fmla="*/ 625 w 625"/>
                            <a:gd name="T18" fmla="*/ 288 h 288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625" h="288">
                              <a:moveTo>
                                <a:pt x="0" y="139"/>
                              </a:moveTo>
                              <a:lnTo>
                                <a:pt x="273" y="288"/>
                              </a:lnTo>
                              <a:lnTo>
                                <a:pt x="625" y="123"/>
                              </a:lnTo>
                              <a:lnTo>
                                <a:pt x="369" y="0"/>
                              </a:lnTo>
                              <a:lnTo>
                                <a:pt x="0" y="139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A0A0A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75" name="Freeform 1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34" y="3042"/>
                          <a:ext cx="61" cy="23"/>
                        </a:xfrm>
                        <a:custGeom>
                          <a:avLst/>
                          <a:gdLst>
                            <a:gd name="T0" fmla="*/ 0 w 689"/>
                            <a:gd name="T1" fmla="*/ 0 h 262"/>
                            <a:gd name="T2" fmla="*/ 0 w 689"/>
                            <a:gd name="T3" fmla="*/ 0 h 262"/>
                            <a:gd name="T4" fmla="*/ 0 w 689"/>
                            <a:gd name="T5" fmla="*/ 0 h 262"/>
                            <a:gd name="T6" fmla="*/ 0 w 689"/>
                            <a:gd name="T7" fmla="*/ 0 h 262"/>
                            <a:gd name="T8" fmla="*/ 0 w 689"/>
                            <a:gd name="T9" fmla="*/ 0 h 262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689"/>
                            <a:gd name="T16" fmla="*/ 0 h 262"/>
                            <a:gd name="T17" fmla="*/ 689 w 689"/>
                            <a:gd name="T18" fmla="*/ 262 h 262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689" h="262">
                              <a:moveTo>
                                <a:pt x="143" y="262"/>
                              </a:moveTo>
                              <a:lnTo>
                                <a:pt x="0" y="189"/>
                              </a:lnTo>
                              <a:lnTo>
                                <a:pt x="578" y="0"/>
                              </a:lnTo>
                              <a:lnTo>
                                <a:pt x="689" y="54"/>
                              </a:lnTo>
                              <a:lnTo>
                                <a:pt x="143" y="26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A0A0A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76" name="Line 19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636" y="3042"/>
                          <a:ext cx="52" cy="21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77" name="Line 19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640" y="3044"/>
                          <a:ext cx="51" cy="21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78" name="Line 1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643" y="3045"/>
                          <a:ext cx="50" cy="21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79" name="Line 19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651" y="3047"/>
                          <a:ext cx="48" cy="23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80" name="Line 19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655" y="3049"/>
                          <a:ext cx="48" cy="23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81" name="Line 1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658" y="3051"/>
                          <a:ext cx="48" cy="24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82" name="Line 19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663" y="3051"/>
                          <a:ext cx="46" cy="25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83" name="Line 19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667" y="3055"/>
                          <a:ext cx="47" cy="25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84" name="Line 19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52" y="3064"/>
                          <a:ext cx="25" cy="13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85" name="Line 20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57" y="3063"/>
                          <a:ext cx="25" cy="13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86" name="Line 20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68" y="3058"/>
                          <a:ext cx="24" cy="12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87" name="Line 20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73" y="3056"/>
                          <a:ext cx="24" cy="13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88" name="Line 20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79" y="3054"/>
                          <a:ext cx="22" cy="13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89" name="Line 20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84" y="3053"/>
                          <a:ext cx="22" cy="12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90" name="Line 20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89" y="3050"/>
                          <a:ext cx="22" cy="12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91" name="Line 20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41" y="3057"/>
                          <a:ext cx="12" cy="6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92" name="Line 20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50" y="3054"/>
                          <a:ext cx="11" cy="6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93" name="Line 20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56" y="3053"/>
                          <a:ext cx="11" cy="4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94" name="Line 20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63" y="3050"/>
                          <a:ext cx="11" cy="6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95" name="Line 21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71" y="3047"/>
                          <a:ext cx="10" cy="6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96" name="Line 2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78" y="3045"/>
                          <a:ext cx="10" cy="4"/>
                        </a:xfrm>
                        <a:prstGeom prst="line">
                          <a:avLst/>
                        </a:prstGeom>
                        <a:noFill/>
                        <a:ln w="1440">
                          <a:solidFill>
                            <a:srgbClr val="808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</p:grpSp>
                </p:grpSp>
              </p:grpSp>
              <p:grpSp>
                <p:nvGrpSpPr>
                  <p:cNvPr id="383" name="Group 212"/>
                  <p:cNvGrpSpPr>
                    <a:grpSpLocks/>
                  </p:cNvGrpSpPr>
                  <p:nvPr/>
                </p:nvGrpSpPr>
                <p:grpSpPr bwMode="auto">
                  <a:xfrm>
                    <a:off x="4631" y="2967"/>
                    <a:ext cx="167" cy="271"/>
                    <a:chOff x="4631" y="2967"/>
                    <a:chExt cx="167" cy="271"/>
                  </a:xfrm>
                </p:grpSpPr>
                <p:grpSp>
                  <p:nvGrpSpPr>
                    <p:cNvPr id="384" name="Group 2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45" y="3202"/>
                      <a:ext cx="56" cy="27"/>
                      <a:chOff x="4645" y="3202"/>
                      <a:chExt cx="56" cy="27"/>
                    </a:xfrm>
                  </p:grpSpPr>
                  <p:sp>
                    <p:nvSpPr>
                      <p:cNvPr id="461" name="Freeform 2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45" y="3202"/>
                        <a:ext cx="57" cy="28"/>
                      </a:xfrm>
                      <a:custGeom>
                        <a:avLst/>
                        <a:gdLst>
                          <a:gd name="T0" fmla="*/ 0 w 643"/>
                          <a:gd name="T1" fmla="*/ 0 h 328"/>
                          <a:gd name="T2" fmla="*/ 0 w 643"/>
                          <a:gd name="T3" fmla="*/ 0 h 328"/>
                          <a:gd name="T4" fmla="*/ 0 w 643"/>
                          <a:gd name="T5" fmla="*/ 0 h 328"/>
                          <a:gd name="T6" fmla="*/ 0 w 643"/>
                          <a:gd name="T7" fmla="*/ 0 h 328"/>
                          <a:gd name="T8" fmla="*/ 0 w 643"/>
                          <a:gd name="T9" fmla="*/ 0 h 328"/>
                          <a:gd name="T10" fmla="*/ 0 w 643"/>
                          <a:gd name="T11" fmla="*/ 0 h 328"/>
                          <a:gd name="T12" fmla="*/ 0 w 643"/>
                          <a:gd name="T13" fmla="*/ 0 h 328"/>
                          <a:gd name="T14" fmla="*/ 0 w 643"/>
                          <a:gd name="T15" fmla="*/ 0 h 328"/>
                          <a:gd name="T16" fmla="*/ 0 w 643"/>
                          <a:gd name="T17" fmla="*/ 0 h 328"/>
                          <a:gd name="T18" fmla="*/ 0 w 643"/>
                          <a:gd name="T19" fmla="*/ 0 h 328"/>
                          <a:gd name="T20" fmla="*/ 0 w 643"/>
                          <a:gd name="T21" fmla="*/ 0 h 328"/>
                          <a:gd name="T22" fmla="*/ 0 w 643"/>
                          <a:gd name="T23" fmla="*/ 0 h 328"/>
                          <a:gd name="T24" fmla="*/ 0 w 643"/>
                          <a:gd name="T25" fmla="*/ 0 h 328"/>
                          <a:gd name="T26" fmla="*/ 0 w 643"/>
                          <a:gd name="T27" fmla="*/ 0 h 328"/>
                          <a:gd name="T28" fmla="*/ 0 w 643"/>
                          <a:gd name="T29" fmla="*/ 0 h 328"/>
                          <a:gd name="T30" fmla="*/ 0 w 643"/>
                          <a:gd name="T31" fmla="*/ 0 h 328"/>
                          <a:gd name="T32" fmla="*/ 0 w 643"/>
                          <a:gd name="T33" fmla="*/ 0 h 328"/>
                          <a:gd name="T34" fmla="*/ 0 w 643"/>
                          <a:gd name="T35" fmla="*/ 0 h 328"/>
                          <a:gd name="T36" fmla="*/ 0 w 643"/>
                          <a:gd name="T37" fmla="*/ 0 h 328"/>
                          <a:gd name="T38" fmla="*/ 0 w 643"/>
                          <a:gd name="T39" fmla="*/ 0 h 328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w 643"/>
                          <a:gd name="T61" fmla="*/ 0 h 328"/>
                          <a:gd name="T62" fmla="*/ 643 w 643"/>
                          <a:gd name="T63" fmla="*/ 328 h 328"/>
                        </a:gdLst>
                        <a:ahLst/>
                        <a:cxnLst>
                          <a:cxn ang="T40">
                            <a:pos x="T0" y="T1"/>
                          </a:cxn>
                          <a:cxn ang="T41">
                            <a:pos x="T2" y="T3"/>
                          </a:cxn>
                          <a:cxn ang="T42">
                            <a:pos x="T4" y="T5"/>
                          </a:cxn>
                          <a:cxn ang="T43">
                            <a:pos x="T6" y="T7"/>
                          </a:cxn>
                          <a:cxn ang="T44">
                            <a:pos x="T8" y="T9"/>
                          </a:cxn>
                          <a:cxn ang="T45">
                            <a:pos x="T10" y="T11"/>
                          </a:cxn>
                          <a:cxn ang="T46">
                            <a:pos x="T12" y="T13"/>
                          </a:cxn>
                          <a:cxn ang="T47">
                            <a:pos x="T14" y="T15"/>
                          </a:cxn>
                          <a:cxn ang="T48">
                            <a:pos x="T16" y="T17"/>
                          </a:cxn>
                          <a:cxn ang="T49">
                            <a:pos x="T18" y="T19"/>
                          </a:cxn>
                          <a:cxn ang="T50">
                            <a:pos x="T20" y="T21"/>
                          </a:cxn>
                          <a:cxn ang="T51">
                            <a:pos x="T22" y="T23"/>
                          </a:cxn>
                          <a:cxn ang="T52">
                            <a:pos x="T24" y="T25"/>
                          </a:cxn>
                          <a:cxn ang="T53">
                            <a:pos x="T26" y="T27"/>
                          </a:cxn>
                          <a:cxn ang="T54">
                            <a:pos x="T28" y="T29"/>
                          </a:cxn>
                          <a:cxn ang="T55">
                            <a:pos x="T30" y="T31"/>
                          </a:cxn>
                          <a:cxn ang="T56">
                            <a:pos x="T32" y="T33"/>
                          </a:cxn>
                          <a:cxn ang="T57">
                            <a:pos x="T34" y="T35"/>
                          </a:cxn>
                          <a:cxn ang="T58">
                            <a:pos x="T36" y="T37"/>
                          </a:cxn>
                          <a:cxn ang="T59">
                            <a:pos x="T38" y="T39"/>
                          </a:cxn>
                        </a:cxnLst>
                        <a:rect l="T60" t="T61" r="T62" b="T63"/>
                        <a:pathLst>
                          <a:path w="643" h="328">
                            <a:moveTo>
                              <a:pt x="383" y="11"/>
                            </a:moveTo>
                            <a:lnTo>
                              <a:pt x="389" y="97"/>
                            </a:lnTo>
                            <a:lnTo>
                              <a:pt x="220" y="176"/>
                            </a:lnTo>
                            <a:lnTo>
                              <a:pt x="78" y="210"/>
                            </a:lnTo>
                            <a:lnTo>
                              <a:pt x="0" y="244"/>
                            </a:lnTo>
                            <a:lnTo>
                              <a:pt x="5" y="289"/>
                            </a:lnTo>
                            <a:lnTo>
                              <a:pt x="107" y="318"/>
                            </a:lnTo>
                            <a:lnTo>
                              <a:pt x="259" y="328"/>
                            </a:lnTo>
                            <a:lnTo>
                              <a:pt x="389" y="306"/>
                            </a:lnTo>
                            <a:lnTo>
                              <a:pt x="468" y="284"/>
                            </a:lnTo>
                            <a:lnTo>
                              <a:pt x="473" y="309"/>
                            </a:lnTo>
                            <a:lnTo>
                              <a:pt x="575" y="306"/>
                            </a:lnTo>
                            <a:lnTo>
                              <a:pt x="637" y="295"/>
                            </a:lnTo>
                            <a:lnTo>
                              <a:pt x="637" y="250"/>
                            </a:lnTo>
                            <a:lnTo>
                              <a:pt x="643" y="224"/>
                            </a:lnTo>
                            <a:lnTo>
                              <a:pt x="643" y="161"/>
                            </a:lnTo>
                            <a:lnTo>
                              <a:pt x="626" y="125"/>
                            </a:lnTo>
                            <a:lnTo>
                              <a:pt x="594" y="86"/>
                            </a:lnTo>
                            <a:lnTo>
                              <a:pt x="587" y="0"/>
                            </a:lnTo>
                            <a:lnTo>
                              <a:pt x="383" y="11"/>
                            </a:ln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62" name="Freeform 2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66" y="3213"/>
                        <a:ext cx="17" cy="9"/>
                      </a:xfrm>
                      <a:custGeom>
                        <a:avLst/>
                        <a:gdLst>
                          <a:gd name="T0" fmla="*/ 0 w 195"/>
                          <a:gd name="T1" fmla="*/ 0 h 104"/>
                          <a:gd name="T2" fmla="*/ 0 w 195"/>
                          <a:gd name="T3" fmla="*/ 0 h 104"/>
                          <a:gd name="T4" fmla="*/ 0 w 195"/>
                          <a:gd name="T5" fmla="*/ 0 h 104"/>
                          <a:gd name="T6" fmla="*/ 0 w 195"/>
                          <a:gd name="T7" fmla="*/ 0 h 104"/>
                          <a:gd name="T8" fmla="*/ 0 w 195"/>
                          <a:gd name="T9" fmla="*/ 0 h 10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95"/>
                          <a:gd name="T16" fmla="*/ 0 h 104"/>
                          <a:gd name="T17" fmla="*/ 195 w 195"/>
                          <a:gd name="T18" fmla="*/ 104 h 10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95" h="104">
                            <a:moveTo>
                              <a:pt x="146" y="0"/>
                            </a:moveTo>
                            <a:lnTo>
                              <a:pt x="195" y="55"/>
                            </a:lnTo>
                            <a:lnTo>
                              <a:pt x="20" y="104"/>
                            </a:lnTo>
                            <a:lnTo>
                              <a:pt x="0" y="66"/>
                            </a:lnTo>
                            <a:lnTo>
                              <a:pt x="146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63" name="Freeform 2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47" y="3219"/>
                        <a:ext cx="19" cy="6"/>
                      </a:xfrm>
                      <a:custGeom>
                        <a:avLst/>
                        <a:gdLst>
                          <a:gd name="T0" fmla="*/ 0 w 220"/>
                          <a:gd name="T1" fmla="*/ 0 h 64"/>
                          <a:gd name="T2" fmla="*/ 0 w 220"/>
                          <a:gd name="T3" fmla="*/ 0 h 64"/>
                          <a:gd name="T4" fmla="*/ 0 w 220"/>
                          <a:gd name="T5" fmla="*/ 0 h 64"/>
                          <a:gd name="T6" fmla="*/ 0 w 220"/>
                          <a:gd name="T7" fmla="*/ 0 h 64"/>
                          <a:gd name="T8" fmla="*/ 0 w 220"/>
                          <a:gd name="T9" fmla="*/ 0 h 64"/>
                          <a:gd name="T10" fmla="*/ 0 w 220"/>
                          <a:gd name="T11" fmla="*/ 0 h 64"/>
                          <a:gd name="T12" fmla="*/ 0 w 220"/>
                          <a:gd name="T13" fmla="*/ 0 h 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220"/>
                          <a:gd name="T22" fmla="*/ 0 h 64"/>
                          <a:gd name="T23" fmla="*/ 220 w 220"/>
                          <a:gd name="T24" fmla="*/ 64 h 64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220" h="64">
                            <a:moveTo>
                              <a:pt x="195" y="0"/>
                            </a:moveTo>
                            <a:lnTo>
                              <a:pt x="220" y="30"/>
                            </a:lnTo>
                            <a:lnTo>
                              <a:pt x="112" y="58"/>
                            </a:lnTo>
                            <a:lnTo>
                              <a:pt x="61" y="64"/>
                            </a:lnTo>
                            <a:lnTo>
                              <a:pt x="0" y="60"/>
                            </a:lnTo>
                            <a:lnTo>
                              <a:pt x="66" y="28"/>
                            </a:lnTo>
                            <a:lnTo>
                              <a:pt x="195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64" name="Freeform 2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46" y="3213"/>
                        <a:ext cx="56" cy="17"/>
                      </a:xfrm>
                      <a:custGeom>
                        <a:avLst/>
                        <a:gdLst>
                          <a:gd name="T0" fmla="*/ 0 w 625"/>
                          <a:gd name="T1" fmla="*/ 0 h 195"/>
                          <a:gd name="T2" fmla="*/ 0 w 625"/>
                          <a:gd name="T3" fmla="*/ 0 h 195"/>
                          <a:gd name="T4" fmla="*/ 0 w 625"/>
                          <a:gd name="T5" fmla="*/ 0 h 195"/>
                          <a:gd name="T6" fmla="*/ 0 w 625"/>
                          <a:gd name="T7" fmla="*/ 0 h 195"/>
                          <a:gd name="T8" fmla="*/ 0 w 625"/>
                          <a:gd name="T9" fmla="*/ 0 h 195"/>
                          <a:gd name="T10" fmla="*/ 0 w 625"/>
                          <a:gd name="T11" fmla="*/ 0 h 195"/>
                          <a:gd name="T12" fmla="*/ 0 w 625"/>
                          <a:gd name="T13" fmla="*/ 0 h 195"/>
                          <a:gd name="T14" fmla="*/ 0 w 625"/>
                          <a:gd name="T15" fmla="*/ 0 h 195"/>
                          <a:gd name="T16" fmla="*/ 0 w 625"/>
                          <a:gd name="T17" fmla="*/ 0 h 195"/>
                          <a:gd name="T18" fmla="*/ 0 w 625"/>
                          <a:gd name="T19" fmla="*/ 0 h 195"/>
                          <a:gd name="T20" fmla="*/ 0 w 625"/>
                          <a:gd name="T21" fmla="*/ 0 h 195"/>
                          <a:gd name="T22" fmla="*/ 0 w 625"/>
                          <a:gd name="T23" fmla="*/ 0 h 195"/>
                          <a:gd name="T24" fmla="*/ 0 w 625"/>
                          <a:gd name="T25" fmla="*/ 0 h 195"/>
                          <a:gd name="T26" fmla="*/ 0 w 625"/>
                          <a:gd name="T27" fmla="*/ 0 h 195"/>
                          <a:gd name="T28" fmla="*/ 0 w 625"/>
                          <a:gd name="T29" fmla="*/ 0 h 195"/>
                          <a:gd name="T30" fmla="*/ 0 w 625"/>
                          <a:gd name="T31" fmla="*/ 0 h 195"/>
                          <a:gd name="T32" fmla="*/ 0 w 625"/>
                          <a:gd name="T33" fmla="*/ 0 h 195"/>
                          <a:gd name="T34" fmla="*/ 0 w 625"/>
                          <a:gd name="T35" fmla="*/ 0 h 195"/>
                          <a:gd name="T36" fmla="*/ 0 w 625"/>
                          <a:gd name="T37" fmla="*/ 0 h 195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w 625"/>
                          <a:gd name="T58" fmla="*/ 0 h 195"/>
                          <a:gd name="T59" fmla="*/ 625 w 625"/>
                          <a:gd name="T60" fmla="*/ 195 h 195"/>
                        </a:gdLst>
                        <a:ahLst/>
                        <a:cxnLst>
                          <a:cxn ang="T38">
                            <a:pos x="T0" y="T1"/>
                          </a:cxn>
                          <a:cxn ang="T39">
                            <a:pos x="T2" y="T3"/>
                          </a:cxn>
                          <a:cxn ang="T40">
                            <a:pos x="T4" y="T5"/>
                          </a:cxn>
                          <a:cxn ang="T41">
                            <a:pos x="T6" y="T7"/>
                          </a:cxn>
                          <a:cxn ang="T42">
                            <a:pos x="T8" y="T9"/>
                          </a:cxn>
                          <a:cxn ang="T43">
                            <a:pos x="T10" y="T11"/>
                          </a:cxn>
                          <a:cxn ang="T44">
                            <a:pos x="T12" y="T13"/>
                          </a:cxn>
                          <a:cxn ang="T45">
                            <a:pos x="T14" y="T15"/>
                          </a:cxn>
                          <a:cxn ang="T46">
                            <a:pos x="T16" y="T17"/>
                          </a:cxn>
                          <a:cxn ang="T47">
                            <a:pos x="T18" y="T19"/>
                          </a:cxn>
                          <a:cxn ang="T48">
                            <a:pos x="T20" y="T21"/>
                          </a:cxn>
                          <a:cxn ang="T49">
                            <a:pos x="T22" y="T23"/>
                          </a:cxn>
                          <a:cxn ang="T50">
                            <a:pos x="T24" y="T25"/>
                          </a:cxn>
                          <a:cxn ang="T51">
                            <a:pos x="T26" y="T27"/>
                          </a:cxn>
                          <a:cxn ang="T52">
                            <a:pos x="T28" y="T29"/>
                          </a:cxn>
                          <a:cxn ang="T53">
                            <a:pos x="T30" y="T31"/>
                          </a:cxn>
                          <a:cxn ang="T54">
                            <a:pos x="T32" y="T33"/>
                          </a:cxn>
                          <a:cxn ang="T55">
                            <a:pos x="T34" y="T35"/>
                          </a:cxn>
                          <a:cxn ang="T56">
                            <a:pos x="T36" y="T37"/>
                          </a:cxn>
                        </a:cxnLst>
                        <a:rect l="T57" t="T58" r="T59" b="T60"/>
                        <a:pathLst>
                          <a:path w="625" h="195">
                            <a:moveTo>
                              <a:pt x="0" y="166"/>
                            </a:moveTo>
                            <a:lnTo>
                              <a:pt x="0" y="136"/>
                            </a:lnTo>
                            <a:lnTo>
                              <a:pt x="82" y="144"/>
                            </a:lnTo>
                            <a:lnTo>
                              <a:pt x="214" y="125"/>
                            </a:lnTo>
                            <a:lnTo>
                              <a:pt x="288" y="108"/>
                            </a:lnTo>
                            <a:lnTo>
                              <a:pt x="433" y="62"/>
                            </a:lnTo>
                            <a:lnTo>
                              <a:pt x="495" y="55"/>
                            </a:lnTo>
                            <a:lnTo>
                              <a:pt x="557" y="32"/>
                            </a:lnTo>
                            <a:lnTo>
                              <a:pt x="588" y="0"/>
                            </a:lnTo>
                            <a:lnTo>
                              <a:pt x="625" y="40"/>
                            </a:lnTo>
                            <a:lnTo>
                              <a:pt x="625" y="123"/>
                            </a:lnTo>
                            <a:lnTo>
                              <a:pt x="579" y="136"/>
                            </a:lnTo>
                            <a:lnTo>
                              <a:pt x="466" y="151"/>
                            </a:lnTo>
                            <a:lnTo>
                              <a:pt x="422" y="157"/>
                            </a:lnTo>
                            <a:lnTo>
                              <a:pt x="347" y="183"/>
                            </a:lnTo>
                            <a:lnTo>
                              <a:pt x="263" y="195"/>
                            </a:lnTo>
                            <a:lnTo>
                              <a:pt x="204" y="195"/>
                            </a:lnTo>
                            <a:lnTo>
                              <a:pt x="109" y="195"/>
                            </a:lnTo>
                            <a:lnTo>
                              <a:pt x="0" y="166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65" name="Freeform 2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79" y="3204"/>
                        <a:ext cx="18" cy="13"/>
                      </a:xfrm>
                      <a:custGeom>
                        <a:avLst/>
                        <a:gdLst>
                          <a:gd name="T0" fmla="*/ 0 w 207"/>
                          <a:gd name="T1" fmla="*/ 0 h 160"/>
                          <a:gd name="T2" fmla="*/ 0 w 207"/>
                          <a:gd name="T3" fmla="*/ 0 h 160"/>
                          <a:gd name="T4" fmla="*/ 0 w 207"/>
                          <a:gd name="T5" fmla="*/ 0 h 160"/>
                          <a:gd name="T6" fmla="*/ 0 w 207"/>
                          <a:gd name="T7" fmla="*/ 0 h 160"/>
                          <a:gd name="T8" fmla="*/ 0 w 207"/>
                          <a:gd name="T9" fmla="*/ 0 h 160"/>
                          <a:gd name="T10" fmla="*/ 0 w 207"/>
                          <a:gd name="T11" fmla="*/ 0 h 160"/>
                          <a:gd name="T12" fmla="*/ 0 w 207"/>
                          <a:gd name="T13" fmla="*/ 0 h 160"/>
                          <a:gd name="T14" fmla="*/ 0 w 207"/>
                          <a:gd name="T15" fmla="*/ 0 h 160"/>
                          <a:gd name="T16" fmla="*/ 0 w 207"/>
                          <a:gd name="T17" fmla="*/ 0 h 160"/>
                          <a:gd name="T18" fmla="*/ 0 w 207"/>
                          <a:gd name="T19" fmla="*/ 0 h 160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207"/>
                          <a:gd name="T31" fmla="*/ 0 h 160"/>
                          <a:gd name="T32" fmla="*/ 207 w 207"/>
                          <a:gd name="T33" fmla="*/ 160 h 160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207" h="160">
                            <a:moveTo>
                              <a:pt x="6" y="10"/>
                            </a:moveTo>
                            <a:lnTo>
                              <a:pt x="12" y="90"/>
                            </a:lnTo>
                            <a:lnTo>
                              <a:pt x="0" y="107"/>
                            </a:lnTo>
                            <a:lnTo>
                              <a:pt x="47" y="160"/>
                            </a:lnTo>
                            <a:lnTo>
                              <a:pt x="110" y="160"/>
                            </a:lnTo>
                            <a:lnTo>
                              <a:pt x="182" y="137"/>
                            </a:lnTo>
                            <a:lnTo>
                              <a:pt x="207" y="105"/>
                            </a:lnTo>
                            <a:lnTo>
                              <a:pt x="193" y="84"/>
                            </a:lnTo>
                            <a:lnTo>
                              <a:pt x="189" y="0"/>
                            </a:lnTo>
                            <a:lnTo>
                              <a:pt x="6" y="10"/>
                            </a:lnTo>
                            <a:close/>
                          </a:path>
                        </a:pathLst>
                      </a:custGeom>
                      <a:solidFill>
                        <a:srgbClr val="A0A0A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</p:grpSp>
                <p:grpSp>
                  <p:nvGrpSpPr>
                    <p:cNvPr id="385" name="Group 2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77" y="3152"/>
                      <a:ext cx="23" cy="56"/>
                      <a:chOff x="4677" y="3152"/>
                      <a:chExt cx="23" cy="56"/>
                    </a:xfrm>
                  </p:grpSpPr>
                  <p:sp>
                    <p:nvSpPr>
                      <p:cNvPr id="459" name="Freeform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77" y="3152"/>
                        <a:ext cx="24" cy="57"/>
                      </a:xfrm>
                      <a:custGeom>
                        <a:avLst/>
                        <a:gdLst>
                          <a:gd name="T0" fmla="*/ 0 w 271"/>
                          <a:gd name="T1" fmla="*/ 0 h 654"/>
                          <a:gd name="T2" fmla="*/ 0 w 271"/>
                          <a:gd name="T3" fmla="*/ 0 h 654"/>
                          <a:gd name="T4" fmla="*/ 0 w 271"/>
                          <a:gd name="T5" fmla="*/ 0 h 654"/>
                          <a:gd name="T6" fmla="*/ 0 w 271"/>
                          <a:gd name="T7" fmla="*/ 0 h 654"/>
                          <a:gd name="T8" fmla="*/ 0 w 271"/>
                          <a:gd name="T9" fmla="*/ 0 h 654"/>
                          <a:gd name="T10" fmla="*/ 0 w 271"/>
                          <a:gd name="T11" fmla="*/ 0 h 654"/>
                          <a:gd name="T12" fmla="*/ 0 w 271"/>
                          <a:gd name="T13" fmla="*/ 0 h 654"/>
                          <a:gd name="T14" fmla="*/ 0 w 271"/>
                          <a:gd name="T15" fmla="*/ 0 h 654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271"/>
                          <a:gd name="T25" fmla="*/ 0 h 654"/>
                          <a:gd name="T26" fmla="*/ 271 w 271"/>
                          <a:gd name="T27" fmla="*/ 654 h 654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271" h="654">
                            <a:moveTo>
                              <a:pt x="249" y="14"/>
                            </a:moveTo>
                            <a:lnTo>
                              <a:pt x="266" y="235"/>
                            </a:lnTo>
                            <a:lnTo>
                              <a:pt x="262" y="418"/>
                            </a:lnTo>
                            <a:lnTo>
                              <a:pt x="271" y="625"/>
                            </a:lnTo>
                            <a:lnTo>
                              <a:pt x="138" y="654"/>
                            </a:lnTo>
                            <a:lnTo>
                              <a:pt x="9" y="654"/>
                            </a:lnTo>
                            <a:lnTo>
                              <a:pt x="0" y="0"/>
                            </a:lnTo>
                            <a:lnTo>
                              <a:pt x="249" y="14"/>
                            </a:ln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60" name="Freeform 2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78" y="3154"/>
                        <a:ext cx="21" cy="54"/>
                      </a:xfrm>
                      <a:custGeom>
                        <a:avLst/>
                        <a:gdLst>
                          <a:gd name="T0" fmla="*/ 0 w 236"/>
                          <a:gd name="T1" fmla="*/ 0 h 631"/>
                          <a:gd name="T2" fmla="*/ 0 w 236"/>
                          <a:gd name="T3" fmla="*/ 0 h 631"/>
                          <a:gd name="T4" fmla="*/ 0 w 236"/>
                          <a:gd name="T5" fmla="*/ 0 h 631"/>
                          <a:gd name="T6" fmla="*/ 0 w 236"/>
                          <a:gd name="T7" fmla="*/ 0 h 631"/>
                          <a:gd name="T8" fmla="*/ 0 w 236"/>
                          <a:gd name="T9" fmla="*/ 0 h 631"/>
                          <a:gd name="T10" fmla="*/ 0 w 236"/>
                          <a:gd name="T11" fmla="*/ 0 h 631"/>
                          <a:gd name="T12" fmla="*/ 0 w 236"/>
                          <a:gd name="T13" fmla="*/ 0 h 631"/>
                          <a:gd name="T14" fmla="*/ 0 w 236"/>
                          <a:gd name="T15" fmla="*/ 0 h 631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236"/>
                          <a:gd name="T25" fmla="*/ 0 h 631"/>
                          <a:gd name="T26" fmla="*/ 236 w 236"/>
                          <a:gd name="T27" fmla="*/ 631 h 631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236" h="631">
                            <a:moveTo>
                              <a:pt x="215" y="20"/>
                            </a:moveTo>
                            <a:lnTo>
                              <a:pt x="236" y="207"/>
                            </a:lnTo>
                            <a:lnTo>
                              <a:pt x="232" y="356"/>
                            </a:lnTo>
                            <a:lnTo>
                              <a:pt x="232" y="586"/>
                            </a:lnTo>
                            <a:lnTo>
                              <a:pt x="116" y="631"/>
                            </a:lnTo>
                            <a:lnTo>
                              <a:pt x="13" y="631"/>
                            </a:lnTo>
                            <a:lnTo>
                              <a:pt x="0" y="0"/>
                            </a:lnTo>
                            <a:lnTo>
                              <a:pt x="215" y="2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</p:grpSp>
                <p:grpSp>
                  <p:nvGrpSpPr>
                    <p:cNvPr id="386" name="Group 2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1" y="3212"/>
                      <a:ext cx="56" cy="26"/>
                      <a:chOff x="4631" y="3212"/>
                      <a:chExt cx="56" cy="26"/>
                    </a:xfrm>
                  </p:grpSpPr>
                  <p:sp>
                    <p:nvSpPr>
                      <p:cNvPr id="454" name="Freeform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31" y="3212"/>
                        <a:ext cx="57" cy="27"/>
                      </a:xfrm>
                      <a:custGeom>
                        <a:avLst/>
                        <a:gdLst>
                          <a:gd name="T0" fmla="*/ 0 w 654"/>
                          <a:gd name="T1" fmla="*/ 0 h 328"/>
                          <a:gd name="T2" fmla="*/ 0 w 654"/>
                          <a:gd name="T3" fmla="*/ 0 h 328"/>
                          <a:gd name="T4" fmla="*/ 0 w 654"/>
                          <a:gd name="T5" fmla="*/ 0 h 328"/>
                          <a:gd name="T6" fmla="*/ 0 w 654"/>
                          <a:gd name="T7" fmla="*/ 0 h 328"/>
                          <a:gd name="T8" fmla="*/ 0 w 654"/>
                          <a:gd name="T9" fmla="*/ 0 h 328"/>
                          <a:gd name="T10" fmla="*/ 0 w 654"/>
                          <a:gd name="T11" fmla="*/ 0 h 328"/>
                          <a:gd name="T12" fmla="*/ 0 w 654"/>
                          <a:gd name="T13" fmla="*/ 0 h 328"/>
                          <a:gd name="T14" fmla="*/ 0 w 654"/>
                          <a:gd name="T15" fmla="*/ 0 h 328"/>
                          <a:gd name="T16" fmla="*/ 0 w 654"/>
                          <a:gd name="T17" fmla="*/ 0 h 328"/>
                          <a:gd name="T18" fmla="*/ 0 w 654"/>
                          <a:gd name="T19" fmla="*/ 0 h 328"/>
                          <a:gd name="T20" fmla="*/ 0 w 654"/>
                          <a:gd name="T21" fmla="*/ 0 h 328"/>
                          <a:gd name="T22" fmla="*/ 0 w 654"/>
                          <a:gd name="T23" fmla="*/ 0 h 328"/>
                          <a:gd name="T24" fmla="*/ 0 w 654"/>
                          <a:gd name="T25" fmla="*/ 0 h 328"/>
                          <a:gd name="T26" fmla="*/ 0 w 654"/>
                          <a:gd name="T27" fmla="*/ 0 h 328"/>
                          <a:gd name="T28" fmla="*/ 0 w 654"/>
                          <a:gd name="T29" fmla="*/ 0 h 328"/>
                          <a:gd name="T30" fmla="*/ 0 w 654"/>
                          <a:gd name="T31" fmla="*/ 0 h 328"/>
                          <a:gd name="T32" fmla="*/ 0 w 654"/>
                          <a:gd name="T33" fmla="*/ 0 h 328"/>
                          <a:gd name="T34" fmla="*/ 0 w 654"/>
                          <a:gd name="T35" fmla="*/ 0 h 328"/>
                          <a:gd name="T36" fmla="*/ 0 w 654"/>
                          <a:gd name="T37" fmla="*/ 0 h 328"/>
                          <a:gd name="T38" fmla="*/ 0 w 654"/>
                          <a:gd name="T39" fmla="*/ 0 h 328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w 654"/>
                          <a:gd name="T61" fmla="*/ 0 h 328"/>
                          <a:gd name="T62" fmla="*/ 654 w 654"/>
                          <a:gd name="T63" fmla="*/ 328 h 328"/>
                        </a:gdLst>
                        <a:ahLst/>
                        <a:cxnLst>
                          <a:cxn ang="T40">
                            <a:pos x="T0" y="T1"/>
                          </a:cxn>
                          <a:cxn ang="T41">
                            <a:pos x="T2" y="T3"/>
                          </a:cxn>
                          <a:cxn ang="T42">
                            <a:pos x="T4" y="T5"/>
                          </a:cxn>
                          <a:cxn ang="T43">
                            <a:pos x="T6" y="T7"/>
                          </a:cxn>
                          <a:cxn ang="T44">
                            <a:pos x="T8" y="T9"/>
                          </a:cxn>
                          <a:cxn ang="T45">
                            <a:pos x="T10" y="T11"/>
                          </a:cxn>
                          <a:cxn ang="T46">
                            <a:pos x="T12" y="T13"/>
                          </a:cxn>
                          <a:cxn ang="T47">
                            <a:pos x="T14" y="T15"/>
                          </a:cxn>
                          <a:cxn ang="T48">
                            <a:pos x="T16" y="T17"/>
                          </a:cxn>
                          <a:cxn ang="T49">
                            <a:pos x="T18" y="T19"/>
                          </a:cxn>
                          <a:cxn ang="T50">
                            <a:pos x="T20" y="T21"/>
                          </a:cxn>
                          <a:cxn ang="T51">
                            <a:pos x="T22" y="T23"/>
                          </a:cxn>
                          <a:cxn ang="T52">
                            <a:pos x="T24" y="T25"/>
                          </a:cxn>
                          <a:cxn ang="T53">
                            <a:pos x="T26" y="T27"/>
                          </a:cxn>
                          <a:cxn ang="T54">
                            <a:pos x="T28" y="T29"/>
                          </a:cxn>
                          <a:cxn ang="T55">
                            <a:pos x="T30" y="T31"/>
                          </a:cxn>
                          <a:cxn ang="T56">
                            <a:pos x="T32" y="T33"/>
                          </a:cxn>
                          <a:cxn ang="T57">
                            <a:pos x="T34" y="T35"/>
                          </a:cxn>
                          <a:cxn ang="T58">
                            <a:pos x="T36" y="T37"/>
                          </a:cxn>
                          <a:cxn ang="T59">
                            <a:pos x="T38" y="T39"/>
                          </a:cxn>
                        </a:cxnLst>
                        <a:rect l="T60" t="T61" r="T62" b="T63"/>
                        <a:pathLst>
                          <a:path w="654" h="328">
                            <a:moveTo>
                              <a:pt x="389" y="11"/>
                            </a:moveTo>
                            <a:lnTo>
                              <a:pt x="395" y="96"/>
                            </a:lnTo>
                            <a:lnTo>
                              <a:pt x="223" y="175"/>
                            </a:lnTo>
                            <a:lnTo>
                              <a:pt x="80" y="209"/>
                            </a:lnTo>
                            <a:lnTo>
                              <a:pt x="0" y="243"/>
                            </a:lnTo>
                            <a:lnTo>
                              <a:pt x="5" y="289"/>
                            </a:lnTo>
                            <a:lnTo>
                              <a:pt x="108" y="317"/>
                            </a:lnTo>
                            <a:lnTo>
                              <a:pt x="264" y="328"/>
                            </a:lnTo>
                            <a:lnTo>
                              <a:pt x="395" y="306"/>
                            </a:lnTo>
                            <a:lnTo>
                              <a:pt x="474" y="283"/>
                            </a:lnTo>
                            <a:lnTo>
                              <a:pt x="480" y="308"/>
                            </a:lnTo>
                            <a:lnTo>
                              <a:pt x="583" y="306"/>
                            </a:lnTo>
                            <a:lnTo>
                              <a:pt x="647" y="294"/>
                            </a:lnTo>
                            <a:lnTo>
                              <a:pt x="647" y="249"/>
                            </a:lnTo>
                            <a:lnTo>
                              <a:pt x="654" y="224"/>
                            </a:lnTo>
                            <a:lnTo>
                              <a:pt x="654" y="160"/>
                            </a:lnTo>
                            <a:lnTo>
                              <a:pt x="635" y="125"/>
                            </a:lnTo>
                            <a:lnTo>
                              <a:pt x="603" y="86"/>
                            </a:lnTo>
                            <a:lnTo>
                              <a:pt x="596" y="0"/>
                            </a:lnTo>
                            <a:lnTo>
                              <a:pt x="389" y="11"/>
                            </a:ln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55" name="Freeform 2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52" y="3221"/>
                        <a:ext cx="17" cy="9"/>
                      </a:xfrm>
                      <a:custGeom>
                        <a:avLst/>
                        <a:gdLst>
                          <a:gd name="T0" fmla="*/ 0 w 198"/>
                          <a:gd name="T1" fmla="*/ 0 h 104"/>
                          <a:gd name="T2" fmla="*/ 0 w 198"/>
                          <a:gd name="T3" fmla="*/ 0 h 104"/>
                          <a:gd name="T4" fmla="*/ 0 w 198"/>
                          <a:gd name="T5" fmla="*/ 0 h 104"/>
                          <a:gd name="T6" fmla="*/ 0 w 198"/>
                          <a:gd name="T7" fmla="*/ 0 h 104"/>
                          <a:gd name="T8" fmla="*/ 0 w 198"/>
                          <a:gd name="T9" fmla="*/ 0 h 10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98"/>
                          <a:gd name="T16" fmla="*/ 0 h 104"/>
                          <a:gd name="T17" fmla="*/ 198 w 198"/>
                          <a:gd name="T18" fmla="*/ 104 h 10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98" h="104">
                            <a:moveTo>
                              <a:pt x="149" y="0"/>
                            </a:moveTo>
                            <a:lnTo>
                              <a:pt x="198" y="56"/>
                            </a:lnTo>
                            <a:lnTo>
                              <a:pt x="22" y="104"/>
                            </a:lnTo>
                            <a:lnTo>
                              <a:pt x="0" y="66"/>
                            </a:lnTo>
                            <a:lnTo>
                              <a:pt x="149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56" name="Freeform 2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32" y="3227"/>
                        <a:ext cx="20" cy="6"/>
                      </a:xfrm>
                      <a:custGeom>
                        <a:avLst/>
                        <a:gdLst>
                          <a:gd name="T0" fmla="*/ 0 w 222"/>
                          <a:gd name="T1" fmla="*/ 0 h 63"/>
                          <a:gd name="T2" fmla="*/ 0 w 222"/>
                          <a:gd name="T3" fmla="*/ 0 h 63"/>
                          <a:gd name="T4" fmla="*/ 0 w 222"/>
                          <a:gd name="T5" fmla="*/ 0 h 63"/>
                          <a:gd name="T6" fmla="*/ 0 w 222"/>
                          <a:gd name="T7" fmla="*/ 0 h 63"/>
                          <a:gd name="T8" fmla="*/ 0 w 222"/>
                          <a:gd name="T9" fmla="*/ 0 h 63"/>
                          <a:gd name="T10" fmla="*/ 0 w 222"/>
                          <a:gd name="T11" fmla="*/ 0 h 63"/>
                          <a:gd name="T12" fmla="*/ 0 w 222"/>
                          <a:gd name="T13" fmla="*/ 0 h 63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222"/>
                          <a:gd name="T22" fmla="*/ 0 h 63"/>
                          <a:gd name="T23" fmla="*/ 222 w 222"/>
                          <a:gd name="T24" fmla="*/ 63 h 63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222" h="63">
                            <a:moveTo>
                              <a:pt x="197" y="0"/>
                            </a:moveTo>
                            <a:lnTo>
                              <a:pt x="222" y="29"/>
                            </a:lnTo>
                            <a:lnTo>
                              <a:pt x="114" y="57"/>
                            </a:lnTo>
                            <a:lnTo>
                              <a:pt x="62" y="63"/>
                            </a:lnTo>
                            <a:lnTo>
                              <a:pt x="0" y="59"/>
                            </a:lnTo>
                            <a:lnTo>
                              <a:pt x="66" y="27"/>
                            </a:lnTo>
                            <a:lnTo>
                              <a:pt x="197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57" name="Freeform 2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32" y="3221"/>
                        <a:ext cx="56" cy="16"/>
                      </a:xfrm>
                      <a:custGeom>
                        <a:avLst/>
                        <a:gdLst>
                          <a:gd name="T0" fmla="*/ 0 w 632"/>
                          <a:gd name="T1" fmla="*/ 0 h 196"/>
                          <a:gd name="T2" fmla="*/ 0 w 632"/>
                          <a:gd name="T3" fmla="*/ 0 h 196"/>
                          <a:gd name="T4" fmla="*/ 0 w 632"/>
                          <a:gd name="T5" fmla="*/ 0 h 196"/>
                          <a:gd name="T6" fmla="*/ 0 w 632"/>
                          <a:gd name="T7" fmla="*/ 0 h 196"/>
                          <a:gd name="T8" fmla="*/ 0 w 632"/>
                          <a:gd name="T9" fmla="*/ 0 h 196"/>
                          <a:gd name="T10" fmla="*/ 0 w 632"/>
                          <a:gd name="T11" fmla="*/ 0 h 196"/>
                          <a:gd name="T12" fmla="*/ 0 w 632"/>
                          <a:gd name="T13" fmla="*/ 0 h 196"/>
                          <a:gd name="T14" fmla="*/ 0 w 632"/>
                          <a:gd name="T15" fmla="*/ 0 h 196"/>
                          <a:gd name="T16" fmla="*/ 0 w 632"/>
                          <a:gd name="T17" fmla="*/ 0 h 196"/>
                          <a:gd name="T18" fmla="*/ 0 w 632"/>
                          <a:gd name="T19" fmla="*/ 0 h 196"/>
                          <a:gd name="T20" fmla="*/ 0 w 632"/>
                          <a:gd name="T21" fmla="*/ 0 h 196"/>
                          <a:gd name="T22" fmla="*/ 0 w 632"/>
                          <a:gd name="T23" fmla="*/ 0 h 196"/>
                          <a:gd name="T24" fmla="*/ 0 w 632"/>
                          <a:gd name="T25" fmla="*/ 0 h 196"/>
                          <a:gd name="T26" fmla="*/ 0 w 632"/>
                          <a:gd name="T27" fmla="*/ 0 h 196"/>
                          <a:gd name="T28" fmla="*/ 0 w 632"/>
                          <a:gd name="T29" fmla="*/ 0 h 196"/>
                          <a:gd name="T30" fmla="*/ 0 w 632"/>
                          <a:gd name="T31" fmla="*/ 0 h 196"/>
                          <a:gd name="T32" fmla="*/ 0 w 632"/>
                          <a:gd name="T33" fmla="*/ 0 h 196"/>
                          <a:gd name="T34" fmla="*/ 0 w 632"/>
                          <a:gd name="T35" fmla="*/ 0 h 196"/>
                          <a:gd name="T36" fmla="*/ 0 w 632"/>
                          <a:gd name="T37" fmla="*/ 0 h 19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w 632"/>
                          <a:gd name="T58" fmla="*/ 0 h 196"/>
                          <a:gd name="T59" fmla="*/ 632 w 632"/>
                          <a:gd name="T60" fmla="*/ 196 h 196"/>
                        </a:gdLst>
                        <a:ahLst/>
                        <a:cxnLst>
                          <a:cxn ang="T38">
                            <a:pos x="T0" y="T1"/>
                          </a:cxn>
                          <a:cxn ang="T39">
                            <a:pos x="T2" y="T3"/>
                          </a:cxn>
                          <a:cxn ang="T40">
                            <a:pos x="T4" y="T5"/>
                          </a:cxn>
                          <a:cxn ang="T41">
                            <a:pos x="T6" y="T7"/>
                          </a:cxn>
                          <a:cxn ang="T42">
                            <a:pos x="T8" y="T9"/>
                          </a:cxn>
                          <a:cxn ang="T43">
                            <a:pos x="T10" y="T11"/>
                          </a:cxn>
                          <a:cxn ang="T44">
                            <a:pos x="T12" y="T13"/>
                          </a:cxn>
                          <a:cxn ang="T45">
                            <a:pos x="T14" y="T15"/>
                          </a:cxn>
                          <a:cxn ang="T46">
                            <a:pos x="T16" y="T17"/>
                          </a:cxn>
                          <a:cxn ang="T47">
                            <a:pos x="T18" y="T19"/>
                          </a:cxn>
                          <a:cxn ang="T48">
                            <a:pos x="T20" y="T21"/>
                          </a:cxn>
                          <a:cxn ang="T49">
                            <a:pos x="T22" y="T23"/>
                          </a:cxn>
                          <a:cxn ang="T50">
                            <a:pos x="T24" y="T25"/>
                          </a:cxn>
                          <a:cxn ang="T51">
                            <a:pos x="T26" y="T27"/>
                          </a:cxn>
                          <a:cxn ang="T52">
                            <a:pos x="T28" y="T29"/>
                          </a:cxn>
                          <a:cxn ang="T53">
                            <a:pos x="T30" y="T31"/>
                          </a:cxn>
                          <a:cxn ang="T54">
                            <a:pos x="T32" y="T33"/>
                          </a:cxn>
                          <a:cxn ang="T55">
                            <a:pos x="T34" y="T35"/>
                          </a:cxn>
                          <a:cxn ang="T56">
                            <a:pos x="T36" y="T37"/>
                          </a:cxn>
                        </a:cxnLst>
                        <a:rect l="T57" t="T58" r="T59" b="T60"/>
                        <a:pathLst>
                          <a:path w="632" h="196">
                            <a:moveTo>
                              <a:pt x="0" y="166"/>
                            </a:moveTo>
                            <a:lnTo>
                              <a:pt x="0" y="136"/>
                            </a:lnTo>
                            <a:lnTo>
                              <a:pt x="81" y="145"/>
                            </a:lnTo>
                            <a:lnTo>
                              <a:pt x="216" y="126"/>
                            </a:lnTo>
                            <a:lnTo>
                              <a:pt x="291" y="109"/>
                            </a:lnTo>
                            <a:lnTo>
                              <a:pt x="437" y="62"/>
                            </a:lnTo>
                            <a:lnTo>
                              <a:pt x="502" y="56"/>
                            </a:lnTo>
                            <a:lnTo>
                              <a:pt x="563" y="32"/>
                            </a:lnTo>
                            <a:lnTo>
                              <a:pt x="596" y="0"/>
                            </a:lnTo>
                            <a:lnTo>
                              <a:pt x="632" y="41"/>
                            </a:lnTo>
                            <a:lnTo>
                              <a:pt x="632" y="124"/>
                            </a:lnTo>
                            <a:lnTo>
                              <a:pt x="586" y="136"/>
                            </a:lnTo>
                            <a:lnTo>
                              <a:pt x="472" y="151"/>
                            </a:lnTo>
                            <a:lnTo>
                              <a:pt x="426" y="158"/>
                            </a:lnTo>
                            <a:lnTo>
                              <a:pt x="352" y="183"/>
                            </a:lnTo>
                            <a:lnTo>
                              <a:pt x="266" y="196"/>
                            </a:lnTo>
                            <a:lnTo>
                              <a:pt x="205" y="196"/>
                            </a:lnTo>
                            <a:lnTo>
                              <a:pt x="108" y="196"/>
                            </a:lnTo>
                            <a:lnTo>
                              <a:pt x="0" y="166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58" name="Freeform 2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66" y="3212"/>
                        <a:ext cx="18" cy="13"/>
                      </a:xfrm>
                      <a:custGeom>
                        <a:avLst/>
                        <a:gdLst>
                          <a:gd name="T0" fmla="*/ 0 w 211"/>
                          <a:gd name="T1" fmla="*/ 0 h 159"/>
                          <a:gd name="T2" fmla="*/ 0 w 211"/>
                          <a:gd name="T3" fmla="*/ 0 h 159"/>
                          <a:gd name="T4" fmla="*/ 0 w 211"/>
                          <a:gd name="T5" fmla="*/ 0 h 159"/>
                          <a:gd name="T6" fmla="*/ 0 w 211"/>
                          <a:gd name="T7" fmla="*/ 0 h 159"/>
                          <a:gd name="T8" fmla="*/ 0 w 211"/>
                          <a:gd name="T9" fmla="*/ 0 h 159"/>
                          <a:gd name="T10" fmla="*/ 0 w 211"/>
                          <a:gd name="T11" fmla="*/ 0 h 159"/>
                          <a:gd name="T12" fmla="*/ 0 w 211"/>
                          <a:gd name="T13" fmla="*/ 0 h 159"/>
                          <a:gd name="T14" fmla="*/ 0 w 211"/>
                          <a:gd name="T15" fmla="*/ 0 h 159"/>
                          <a:gd name="T16" fmla="*/ 0 w 211"/>
                          <a:gd name="T17" fmla="*/ 0 h 159"/>
                          <a:gd name="T18" fmla="*/ 0 w 211"/>
                          <a:gd name="T19" fmla="*/ 0 h 159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211"/>
                          <a:gd name="T31" fmla="*/ 0 h 159"/>
                          <a:gd name="T32" fmla="*/ 211 w 211"/>
                          <a:gd name="T33" fmla="*/ 159 h 159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211" h="159">
                            <a:moveTo>
                              <a:pt x="7" y="11"/>
                            </a:moveTo>
                            <a:lnTo>
                              <a:pt x="13" y="89"/>
                            </a:lnTo>
                            <a:lnTo>
                              <a:pt x="0" y="106"/>
                            </a:lnTo>
                            <a:lnTo>
                              <a:pt x="47" y="159"/>
                            </a:lnTo>
                            <a:lnTo>
                              <a:pt x="112" y="159"/>
                            </a:lnTo>
                            <a:lnTo>
                              <a:pt x="184" y="136"/>
                            </a:lnTo>
                            <a:lnTo>
                              <a:pt x="211" y="104"/>
                            </a:lnTo>
                            <a:lnTo>
                              <a:pt x="195" y="83"/>
                            </a:lnTo>
                            <a:lnTo>
                              <a:pt x="191" y="0"/>
                            </a:lnTo>
                            <a:lnTo>
                              <a:pt x="7" y="11"/>
                            </a:lnTo>
                            <a:close/>
                          </a:path>
                        </a:pathLst>
                      </a:custGeom>
                      <a:solidFill>
                        <a:srgbClr val="A0A0A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387" name="Oval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06" y="3212"/>
                      <a:ext cx="71" cy="27"/>
                    </a:xfrm>
                    <a:prstGeom prst="ellipse">
                      <a:avLst/>
                    </a:prstGeom>
                    <a:solidFill>
                      <a:srgbClr val="606060"/>
                    </a:solidFill>
                    <a:ln w="1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600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88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32" y="3158"/>
                      <a:ext cx="19" cy="61"/>
                    </a:xfrm>
                    <a:prstGeom prst="rect">
                      <a:avLst/>
                    </a:prstGeom>
                    <a:solidFill>
                      <a:srgbClr val="606060"/>
                    </a:solidFill>
                    <a:ln w="1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600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389" name="Group 2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1" y="3137"/>
                      <a:ext cx="91" cy="30"/>
                      <a:chOff x="4691" y="3137"/>
                      <a:chExt cx="91" cy="30"/>
                    </a:xfrm>
                  </p:grpSpPr>
                  <p:sp>
                    <p:nvSpPr>
                      <p:cNvPr id="452" name="Freeform 2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91" y="3137"/>
                        <a:ext cx="92" cy="31"/>
                      </a:xfrm>
                      <a:custGeom>
                        <a:avLst/>
                        <a:gdLst>
                          <a:gd name="T0" fmla="*/ 0 w 1028"/>
                          <a:gd name="T1" fmla="*/ 0 h 356"/>
                          <a:gd name="T2" fmla="*/ 0 w 1028"/>
                          <a:gd name="T3" fmla="*/ 0 h 356"/>
                          <a:gd name="T4" fmla="*/ 0 w 1028"/>
                          <a:gd name="T5" fmla="*/ 0 h 356"/>
                          <a:gd name="T6" fmla="*/ 0 w 1028"/>
                          <a:gd name="T7" fmla="*/ 0 h 356"/>
                          <a:gd name="T8" fmla="*/ 0 w 1028"/>
                          <a:gd name="T9" fmla="*/ 0 h 356"/>
                          <a:gd name="T10" fmla="*/ 0 w 1028"/>
                          <a:gd name="T11" fmla="*/ 0 h 356"/>
                          <a:gd name="T12" fmla="*/ 0 w 1028"/>
                          <a:gd name="T13" fmla="*/ 0 h 356"/>
                          <a:gd name="T14" fmla="*/ 0 w 1028"/>
                          <a:gd name="T15" fmla="*/ 0 h 35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1028"/>
                          <a:gd name="T25" fmla="*/ 0 h 356"/>
                          <a:gd name="T26" fmla="*/ 1028 w 1028"/>
                          <a:gd name="T27" fmla="*/ 356 h 356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1028" h="356">
                            <a:moveTo>
                              <a:pt x="0" y="186"/>
                            </a:moveTo>
                            <a:lnTo>
                              <a:pt x="6" y="296"/>
                            </a:lnTo>
                            <a:lnTo>
                              <a:pt x="345" y="356"/>
                            </a:lnTo>
                            <a:lnTo>
                              <a:pt x="718" y="356"/>
                            </a:lnTo>
                            <a:lnTo>
                              <a:pt x="1011" y="266"/>
                            </a:lnTo>
                            <a:lnTo>
                              <a:pt x="1028" y="9"/>
                            </a:lnTo>
                            <a:lnTo>
                              <a:pt x="448" y="0"/>
                            </a:lnTo>
                            <a:lnTo>
                              <a:pt x="0" y="186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53" name="Freeform 2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93" y="3149"/>
                        <a:ext cx="87" cy="17"/>
                      </a:xfrm>
                      <a:custGeom>
                        <a:avLst/>
                        <a:gdLst>
                          <a:gd name="T0" fmla="*/ 0 w 983"/>
                          <a:gd name="T1" fmla="*/ 0 h 206"/>
                          <a:gd name="T2" fmla="*/ 0 w 983"/>
                          <a:gd name="T3" fmla="*/ 0 h 206"/>
                          <a:gd name="T4" fmla="*/ 0 w 983"/>
                          <a:gd name="T5" fmla="*/ 0 h 206"/>
                          <a:gd name="T6" fmla="*/ 0 w 983"/>
                          <a:gd name="T7" fmla="*/ 0 h 206"/>
                          <a:gd name="T8" fmla="*/ 0 w 983"/>
                          <a:gd name="T9" fmla="*/ 0 h 206"/>
                          <a:gd name="T10" fmla="*/ 0 w 983"/>
                          <a:gd name="T11" fmla="*/ 0 h 206"/>
                          <a:gd name="T12" fmla="*/ 0 w 983"/>
                          <a:gd name="T13" fmla="*/ 0 h 206"/>
                          <a:gd name="T14" fmla="*/ 0 w 983"/>
                          <a:gd name="T15" fmla="*/ 0 h 206"/>
                          <a:gd name="T16" fmla="*/ 0 w 983"/>
                          <a:gd name="T17" fmla="*/ 0 h 20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983"/>
                          <a:gd name="T28" fmla="*/ 0 h 206"/>
                          <a:gd name="T29" fmla="*/ 983 w 983"/>
                          <a:gd name="T30" fmla="*/ 206 h 206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983" h="206">
                            <a:moveTo>
                              <a:pt x="0" y="71"/>
                            </a:moveTo>
                            <a:lnTo>
                              <a:pt x="5" y="151"/>
                            </a:lnTo>
                            <a:lnTo>
                              <a:pt x="311" y="206"/>
                            </a:lnTo>
                            <a:lnTo>
                              <a:pt x="707" y="206"/>
                            </a:lnTo>
                            <a:lnTo>
                              <a:pt x="983" y="111"/>
                            </a:lnTo>
                            <a:lnTo>
                              <a:pt x="983" y="0"/>
                            </a:lnTo>
                            <a:lnTo>
                              <a:pt x="719" y="111"/>
                            </a:lnTo>
                            <a:lnTo>
                              <a:pt x="316" y="116"/>
                            </a:lnTo>
                            <a:lnTo>
                              <a:pt x="0" y="71"/>
                            </a:ln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390" name="Freeform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1" y="3105"/>
                      <a:ext cx="124" cy="112"/>
                    </a:xfrm>
                    <a:custGeom>
                      <a:avLst/>
                      <a:gdLst>
                        <a:gd name="T0" fmla="*/ 0 w 1402"/>
                        <a:gd name="T1" fmla="*/ 0 h 1293"/>
                        <a:gd name="T2" fmla="*/ 0 w 1402"/>
                        <a:gd name="T3" fmla="*/ 0 h 1293"/>
                        <a:gd name="T4" fmla="*/ 0 w 1402"/>
                        <a:gd name="T5" fmla="*/ 0 h 1293"/>
                        <a:gd name="T6" fmla="*/ 0 w 1402"/>
                        <a:gd name="T7" fmla="*/ 0 h 1293"/>
                        <a:gd name="T8" fmla="*/ 0 w 1402"/>
                        <a:gd name="T9" fmla="*/ 0 h 1293"/>
                        <a:gd name="T10" fmla="*/ 0 w 1402"/>
                        <a:gd name="T11" fmla="*/ 0 h 1293"/>
                        <a:gd name="T12" fmla="*/ 0 w 1402"/>
                        <a:gd name="T13" fmla="*/ 0 h 1293"/>
                        <a:gd name="T14" fmla="*/ 0 w 1402"/>
                        <a:gd name="T15" fmla="*/ 0 h 1293"/>
                        <a:gd name="T16" fmla="*/ 0 w 1402"/>
                        <a:gd name="T17" fmla="*/ 0 h 1293"/>
                        <a:gd name="T18" fmla="*/ 0 w 1402"/>
                        <a:gd name="T19" fmla="*/ 0 h 1293"/>
                        <a:gd name="T20" fmla="*/ 0 w 1402"/>
                        <a:gd name="T21" fmla="*/ 0 h 1293"/>
                        <a:gd name="T22" fmla="*/ 0 w 1402"/>
                        <a:gd name="T23" fmla="*/ 0 h 1293"/>
                        <a:gd name="T24" fmla="*/ 0 w 1402"/>
                        <a:gd name="T25" fmla="*/ 0 h 1293"/>
                        <a:gd name="T26" fmla="*/ 0 w 1402"/>
                        <a:gd name="T27" fmla="*/ 0 h 1293"/>
                        <a:gd name="T28" fmla="*/ 0 w 1402"/>
                        <a:gd name="T29" fmla="*/ 0 h 1293"/>
                        <a:gd name="T30" fmla="*/ 0 w 1402"/>
                        <a:gd name="T31" fmla="*/ 0 h 1293"/>
                        <a:gd name="T32" fmla="*/ 0 w 1402"/>
                        <a:gd name="T33" fmla="*/ 0 h 1293"/>
                        <a:gd name="T34" fmla="*/ 0 w 1402"/>
                        <a:gd name="T35" fmla="*/ 0 h 1293"/>
                        <a:gd name="T36" fmla="*/ 0 w 1402"/>
                        <a:gd name="T37" fmla="*/ 0 h 1293"/>
                        <a:gd name="T38" fmla="*/ 0 w 1402"/>
                        <a:gd name="T39" fmla="*/ 0 h 1293"/>
                        <a:gd name="T40" fmla="*/ 0 w 1402"/>
                        <a:gd name="T41" fmla="*/ 0 h 1293"/>
                        <a:gd name="T42" fmla="*/ 0 w 1402"/>
                        <a:gd name="T43" fmla="*/ 0 h 1293"/>
                        <a:gd name="T44" fmla="*/ 0 w 1402"/>
                        <a:gd name="T45" fmla="*/ 0 h 1293"/>
                        <a:gd name="T46" fmla="*/ 0 w 1402"/>
                        <a:gd name="T47" fmla="*/ 0 h 1293"/>
                        <a:gd name="T48" fmla="*/ 0 w 1402"/>
                        <a:gd name="T49" fmla="*/ 0 h 1293"/>
                        <a:gd name="T50" fmla="*/ 0 w 1402"/>
                        <a:gd name="T51" fmla="*/ 0 h 1293"/>
                        <a:gd name="T52" fmla="*/ 0 w 1402"/>
                        <a:gd name="T53" fmla="*/ 0 h 1293"/>
                        <a:gd name="T54" fmla="*/ 0 w 1402"/>
                        <a:gd name="T55" fmla="*/ 0 h 1293"/>
                        <a:gd name="T56" fmla="*/ 0 w 1402"/>
                        <a:gd name="T57" fmla="*/ 0 h 1293"/>
                        <a:gd name="T58" fmla="*/ 0 w 1402"/>
                        <a:gd name="T59" fmla="*/ 0 h 1293"/>
                        <a:gd name="T60" fmla="*/ 0 w 1402"/>
                        <a:gd name="T61" fmla="*/ 0 h 1293"/>
                        <a:gd name="T62" fmla="*/ 0 w 1402"/>
                        <a:gd name="T63" fmla="*/ 0 h 1293"/>
                        <a:gd name="T64" fmla="*/ 0 w 1402"/>
                        <a:gd name="T65" fmla="*/ 0 h 1293"/>
                        <a:gd name="T66" fmla="*/ 0 w 1402"/>
                        <a:gd name="T67" fmla="*/ 0 h 1293"/>
                        <a:gd name="T68" fmla="*/ 0 w 1402"/>
                        <a:gd name="T69" fmla="*/ 0 h 1293"/>
                        <a:gd name="T70" fmla="*/ 0 w 1402"/>
                        <a:gd name="T71" fmla="*/ 0 h 1293"/>
                        <a:gd name="T72" fmla="*/ 0 w 1402"/>
                        <a:gd name="T73" fmla="*/ 0 h 1293"/>
                        <a:gd name="T74" fmla="*/ 0 w 1402"/>
                        <a:gd name="T75" fmla="*/ 0 h 1293"/>
                        <a:gd name="T76" fmla="*/ 0 w 1402"/>
                        <a:gd name="T77" fmla="*/ 0 h 1293"/>
                        <a:gd name="T78" fmla="*/ 0 w 1402"/>
                        <a:gd name="T79" fmla="*/ 0 h 1293"/>
                        <a:gd name="T80" fmla="*/ 0 w 1402"/>
                        <a:gd name="T81" fmla="*/ 0 h 1293"/>
                        <a:gd name="T82" fmla="*/ 0 w 1402"/>
                        <a:gd name="T83" fmla="*/ 0 h 1293"/>
                        <a:gd name="T84" fmla="*/ 0 w 1402"/>
                        <a:gd name="T85" fmla="*/ 0 h 1293"/>
                        <a:gd name="T86" fmla="*/ 0 w 1402"/>
                        <a:gd name="T87" fmla="*/ 0 h 1293"/>
                        <a:gd name="T88" fmla="*/ 0 w 1402"/>
                        <a:gd name="T89" fmla="*/ 0 h 1293"/>
                        <a:gd name="T90" fmla="*/ 0 w 1402"/>
                        <a:gd name="T91" fmla="*/ 0 h 1293"/>
                        <a:gd name="T92" fmla="*/ 0 w 1402"/>
                        <a:gd name="T93" fmla="*/ 0 h 1293"/>
                        <a:gd name="T94" fmla="*/ 0 w 1402"/>
                        <a:gd name="T95" fmla="*/ 0 h 1293"/>
                        <a:gd name="T96" fmla="*/ 0 w 1402"/>
                        <a:gd name="T97" fmla="*/ 0 h 1293"/>
                        <a:gd name="T98" fmla="*/ 0 w 1402"/>
                        <a:gd name="T99" fmla="*/ 0 h 1293"/>
                        <a:gd name="T100" fmla="*/ 0 w 1402"/>
                        <a:gd name="T101" fmla="*/ 0 h 1293"/>
                        <a:gd name="T102" fmla="*/ 0 w 1402"/>
                        <a:gd name="T103" fmla="*/ 0 h 1293"/>
                        <a:gd name="T104" fmla="*/ 0 w 1402"/>
                        <a:gd name="T105" fmla="*/ 0 h 1293"/>
                        <a:gd name="T106" fmla="*/ 0 w 1402"/>
                        <a:gd name="T107" fmla="*/ 0 h 1293"/>
                        <a:gd name="T108" fmla="*/ 0 w 1402"/>
                        <a:gd name="T109" fmla="*/ 0 h 1293"/>
                        <a:gd name="T110" fmla="*/ 0 w 1402"/>
                        <a:gd name="T111" fmla="*/ 0 h 1293"/>
                        <a:gd name="T112" fmla="*/ 0 w 1402"/>
                        <a:gd name="T113" fmla="*/ 0 h 1293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w 1402"/>
                        <a:gd name="T172" fmla="*/ 0 h 1293"/>
                        <a:gd name="T173" fmla="*/ 1402 w 1402"/>
                        <a:gd name="T174" fmla="*/ 1293 h 1293"/>
                      </a:gdLst>
                      <a:ahLst/>
                      <a:cxnLst>
                        <a:cxn ang="T114">
                          <a:pos x="T0" y="T1"/>
                        </a:cxn>
                        <a:cxn ang="T115">
                          <a:pos x="T2" y="T3"/>
                        </a:cxn>
                        <a:cxn ang="T116">
                          <a:pos x="T4" y="T5"/>
                        </a:cxn>
                        <a:cxn ang="T117">
                          <a:pos x="T6" y="T7"/>
                        </a:cxn>
                        <a:cxn ang="T118">
                          <a:pos x="T8" y="T9"/>
                        </a:cxn>
                        <a:cxn ang="T119">
                          <a:pos x="T10" y="T11"/>
                        </a:cxn>
                        <a:cxn ang="T120">
                          <a:pos x="T12" y="T13"/>
                        </a:cxn>
                        <a:cxn ang="T121">
                          <a:pos x="T14" y="T15"/>
                        </a:cxn>
                        <a:cxn ang="T122">
                          <a:pos x="T16" y="T17"/>
                        </a:cxn>
                        <a:cxn ang="T123">
                          <a:pos x="T18" y="T19"/>
                        </a:cxn>
                        <a:cxn ang="T124">
                          <a:pos x="T20" y="T21"/>
                        </a:cxn>
                        <a:cxn ang="T125">
                          <a:pos x="T22" y="T23"/>
                        </a:cxn>
                        <a:cxn ang="T126">
                          <a:pos x="T24" y="T25"/>
                        </a:cxn>
                        <a:cxn ang="T127">
                          <a:pos x="T26" y="T27"/>
                        </a:cxn>
                        <a:cxn ang="T128">
                          <a:pos x="T28" y="T29"/>
                        </a:cxn>
                        <a:cxn ang="T129">
                          <a:pos x="T30" y="T31"/>
                        </a:cxn>
                        <a:cxn ang="T130">
                          <a:pos x="T32" y="T33"/>
                        </a:cxn>
                        <a:cxn ang="T131">
                          <a:pos x="T34" y="T35"/>
                        </a:cxn>
                        <a:cxn ang="T132">
                          <a:pos x="T36" y="T37"/>
                        </a:cxn>
                        <a:cxn ang="T133">
                          <a:pos x="T38" y="T39"/>
                        </a:cxn>
                        <a:cxn ang="T134">
                          <a:pos x="T40" y="T41"/>
                        </a:cxn>
                        <a:cxn ang="T135">
                          <a:pos x="T42" y="T43"/>
                        </a:cxn>
                        <a:cxn ang="T136">
                          <a:pos x="T44" y="T45"/>
                        </a:cxn>
                        <a:cxn ang="T137">
                          <a:pos x="T46" y="T47"/>
                        </a:cxn>
                        <a:cxn ang="T138">
                          <a:pos x="T48" y="T49"/>
                        </a:cxn>
                        <a:cxn ang="T139">
                          <a:pos x="T50" y="T51"/>
                        </a:cxn>
                        <a:cxn ang="T140">
                          <a:pos x="T52" y="T53"/>
                        </a:cxn>
                        <a:cxn ang="T141">
                          <a:pos x="T54" y="T55"/>
                        </a:cxn>
                        <a:cxn ang="T142">
                          <a:pos x="T56" y="T57"/>
                        </a:cxn>
                        <a:cxn ang="T143">
                          <a:pos x="T58" y="T59"/>
                        </a:cxn>
                        <a:cxn ang="T144">
                          <a:pos x="T60" y="T61"/>
                        </a:cxn>
                        <a:cxn ang="T145">
                          <a:pos x="T62" y="T63"/>
                        </a:cxn>
                        <a:cxn ang="T146">
                          <a:pos x="T64" y="T65"/>
                        </a:cxn>
                        <a:cxn ang="T147">
                          <a:pos x="T66" y="T67"/>
                        </a:cxn>
                        <a:cxn ang="T148">
                          <a:pos x="T68" y="T69"/>
                        </a:cxn>
                        <a:cxn ang="T149">
                          <a:pos x="T70" y="T71"/>
                        </a:cxn>
                        <a:cxn ang="T150">
                          <a:pos x="T72" y="T73"/>
                        </a:cxn>
                        <a:cxn ang="T151">
                          <a:pos x="T74" y="T75"/>
                        </a:cxn>
                        <a:cxn ang="T152">
                          <a:pos x="T76" y="T77"/>
                        </a:cxn>
                        <a:cxn ang="T153">
                          <a:pos x="T78" y="T79"/>
                        </a:cxn>
                        <a:cxn ang="T154">
                          <a:pos x="T80" y="T81"/>
                        </a:cxn>
                        <a:cxn ang="T155">
                          <a:pos x="T82" y="T83"/>
                        </a:cxn>
                        <a:cxn ang="T156">
                          <a:pos x="T84" y="T85"/>
                        </a:cxn>
                        <a:cxn ang="T157">
                          <a:pos x="T86" y="T87"/>
                        </a:cxn>
                        <a:cxn ang="T158">
                          <a:pos x="T88" y="T89"/>
                        </a:cxn>
                        <a:cxn ang="T159">
                          <a:pos x="T90" y="T91"/>
                        </a:cxn>
                        <a:cxn ang="T160">
                          <a:pos x="T92" y="T93"/>
                        </a:cxn>
                        <a:cxn ang="T161">
                          <a:pos x="T94" y="T95"/>
                        </a:cxn>
                        <a:cxn ang="T162">
                          <a:pos x="T96" y="T97"/>
                        </a:cxn>
                        <a:cxn ang="T163">
                          <a:pos x="T98" y="T99"/>
                        </a:cxn>
                        <a:cxn ang="T164">
                          <a:pos x="T100" y="T101"/>
                        </a:cxn>
                        <a:cxn ang="T165">
                          <a:pos x="T102" y="T103"/>
                        </a:cxn>
                        <a:cxn ang="T166">
                          <a:pos x="T104" y="T105"/>
                        </a:cxn>
                        <a:cxn ang="T167">
                          <a:pos x="T106" y="T107"/>
                        </a:cxn>
                        <a:cxn ang="T168">
                          <a:pos x="T108" y="T109"/>
                        </a:cxn>
                        <a:cxn ang="T169">
                          <a:pos x="T110" y="T111"/>
                        </a:cxn>
                        <a:cxn ang="T170">
                          <a:pos x="T112" y="T113"/>
                        </a:cxn>
                      </a:cxnLst>
                      <a:rect l="T171" t="T172" r="T173" b="T174"/>
                      <a:pathLst>
                        <a:path w="1402" h="1293">
                          <a:moveTo>
                            <a:pt x="6" y="728"/>
                          </a:moveTo>
                          <a:lnTo>
                            <a:pt x="14" y="599"/>
                          </a:lnTo>
                          <a:lnTo>
                            <a:pt x="11" y="461"/>
                          </a:lnTo>
                          <a:lnTo>
                            <a:pt x="17" y="355"/>
                          </a:lnTo>
                          <a:lnTo>
                            <a:pt x="78" y="292"/>
                          </a:lnTo>
                          <a:lnTo>
                            <a:pt x="151" y="256"/>
                          </a:lnTo>
                          <a:lnTo>
                            <a:pt x="317" y="196"/>
                          </a:lnTo>
                          <a:lnTo>
                            <a:pt x="562" y="137"/>
                          </a:lnTo>
                          <a:lnTo>
                            <a:pt x="610" y="133"/>
                          </a:lnTo>
                          <a:lnTo>
                            <a:pt x="642" y="137"/>
                          </a:lnTo>
                          <a:lnTo>
                            <a:pt x="650" y="125"/>
                          </a:lnTo>
                          <a:lnTo>
                            <a:pt x="663" y="112"/>
                          </a:lnTo>
                          <a:lnTo>
                            <a:pt x="679" y="115"/>
                          </a:lnTo>
                          <a:lnTo>
                            <a:pt x="700" y="117"/>
                          </a:lnTo>
                          <a:lnTo>
                            <a:pt x="709" y="92"/>
                          </a:lnTo>
                          <a:lnTo>
                            <a:pt x="728" y="79"/>
                          </a:lnTo>
                          <a:lnTo>
                            <a:pt x="747" y="75"/>
                          </a:lnTo>
                          <a:lnTo>
                            <a:pt x="772" y="75"/>
                          </a:lnTo>
                          <a:lnTo>
                            <a:pt x="768" y="54"/>
                          </a:lnTo>
                          <a:lnTo>
                            <a:pt x="797" y="0"/>
                          </a:lnTo>
                          <a:lnTo>
                            <a:pt x="1368" y="15"/>
                          </a:lnTo>
                          <a:lnTo>
                            <a:pt x="1366" y="73"/>
                          </a:lnTo>
                          <a:lnTo>
                            <a:pt x="1376" y="125"/>
                          </a:lnTo>
                          <a:lnTo>
                            <a:pt x="1385" y="162"/>
                          </a:lnTo>
                          <a:lnTo>
                            <a:pt x="1394" y="208"/>
                          </a:lnTo>
                          <a:lnTo>
                            <a:pt x="1402" y="283"/>
                          </a:lnTo>
                          <a:lnTo>
                            <a:pt x="1393" y="327"/>
                          </a:lnTo>
                          <a:lnTo>
                            <a:pt x="1376" y="368"/>
                          </a:lnTo>
                          <a:lnTo>
                            <a:pt x="1356" y="404"/>
                          </a:lnTo>
                          <a:lnTo>
                            <a:pt x="1330" y="417"/>
                          </a:lnTo>
                          <a:lnTo>
                            <a:pt x="1288" y="429"/>
                          </a:lnTo>
                          <a:lnTo>
                            <a:pt x="1234" y="446"/>
                          </a:lnTo>
                          <a:lnTo>
                            <a:pt x="1209" y="475"/>
                          </a:lnTo>
                          <a:lnTo>
                            <a:pt x="1179" y="500"/>
                          </a:lnTo>
                          <a:lnTo>
                            <a:pt x="1133" y="521"/>
                          </a:lnTo>
                          <a:lnTo>
                            <a:pt x="1079" y="538"/>
                          </a:lnTo>
                          <a:lnTo>
                            <a:pt x="992" y="548"/>
                          </a:lnTo>
                          <a:lnTo>
                            <a:pt x="918" y="548"/>
                          </a:lnTo>
                          <a:lnTo>
                            <a:pt x="862" y="542"/>
                          </a:lnTo>
                          <a:lnTo>
                            <a:pt x="810" y="538"/>
                          </a:lnTo>
                          <a:lnTo>
                            <a:pt x="772" y="558"/>
                          </a:lnTo>
                          <a:lnTo>
                            <a:pt x="697" y="554"/>
                          </a:lnTo>
                          <a:lnTo>
                            <a:pt x="399" y="596"/>
                          </a:lnTo>
                          <a:lnTo>
                            <a:pt x="318" y="605"/>
                          </a:lnTo>
                          <a:lnTo>
                            <a:pt x="348" y="779"/>
                          </a:lnTo>
                          <a:lnTo>
                            <a:pt x="351" y="869"/>
                          </a:lnTo>
                          <a:lnTo>
                            <a:pt x="333" y="983"/>
                          </a:lnTo>
                          <a:lnTo>
                            <a:pt x="315" y="1118"/>
                          </a:lnTo>
                          <a:lnTo>
                            <a:pt x="315" y="1257"/>
                          </a:lnTo>
                          <a:lnTo>
                            <a:pt x="245" y="1278"/>
                          </a:lnTo>
                          <a:lnTo>
                            <a:pt x="158" y="1287"/>
                          </a:lnTo>
                          <a:lnTo>
                            <a:pt x="82" y="1293"/>
                          </a:lnTo>
                          <a:lnTo>
                            <a:pt x="0" y="1284"/>
                          </a:lnTo>
                          <a:lnTo>
                            <a:pt x="6" y="1154"/>
                          </a:lnTo>
                          <a:lnTo>
                            <a:pt x="6" y="944"/>
                          </a:lnTo>
                          <a:lnTo>
                            <a:pt x="6" y="761"/>
                          </a:lnTo>
                          <a:lnTo>
                            <a:pt x="6" y="728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 w="144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91" name="Freeform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2" y="3109"/>
                      <a:ext cx="122" cy="107"/>
                    </a:xfrm>
                    <a:custGeom>
                      <a:avLst/>
                      <a:gdLst>
                        <a:gd name="T0" fmla="*/ 0 w 1373"/>
                        <a:gd name="T1" fmla="*/ 0 h 1223"/>
                        <a:gd name="T2" fmla="*/ 0 w 1373"/>
                        <a:gd name="T3" fmla="*/ 0 h 1223"/>
                        <a:gd name="T4" fmla="*/ 0 w 1373"/>
                        <a:gd name="T5" fmla="*/ 0 h 1223"/>
                        <a:gd name="T6" fmla="*/ 0 w 1373"/>
                        <a:gd name="T7" fmla="*/ 0 h 1223"/>
                        <a:gd name="T8" fmla="*/ 0 w 1373"/>
                        <a:gd name="T9" fmla="*/ 0 h 1223"/>
                        <a:gd name="T10" fmla="*/ 0 w 1373"/>
                        <a:gd name="T11" fmla="*/ 0 h 1223"/>
                        <a:gd name="T12" fmla="*/ 0 w 1373"/>
                        <a:gd name="T13" fmla="*/ 0 h 1223"/>
                        <a:gd name="T14" fmla="*/ 0 w 1373"/>
                        <a:gd name="T15" fmla="*/ 0 h 1223"/>
                        <a:gd name="T16" fmla="*/ 0 w 1373"/>
                        <a:gd name="T17" fmla="*/ 0 h 1223"/>
                        <a:gd name="T18" fmla="*/ 0 w 1373"/>
                        <a:gd name="T19" fmla="*/ 0 h 1223"/>
                        <a:gd name="T20" fmla="*/ 0 w 1373"/>
                        <a:gd name="T21" fmla="*/ 0 h 1223"/>
                        <a:gd name="T22" fmla="*/ 0 w 1373"/>
                        <a:gd name="T23" fmla="*/ 0 h 1223"/>
                        <a:gd name="T24" fmla="*/ 0 w 1373"/>
                        <a:gd name="T25" fmla="*/ 0 h 1223"/>
                        <a:gd name="T26" fmla="*/ 0 w 1373"/>
                        <a:gd name="T27" fmla="*/ 0 h 1223"/>
                        <a:gd name="T28" fmla="*/ 0 w 1373"/>
                        <a:gd name="T29" fmla="*/ 0 h 1223"/>
                        <a:gd name="T30" fmla="*/ 0 w 1373"/>
                        <a:gd name="T31" fmla="*/ 0 h 1223"/>
                        <a:gd name="T32" fmla="*/ 0 w 1373"/>
                        <a:gd name="T33" fmla="*/ 0 h 1223"/>
                        <a:gd name="T34" fmla="*/ 0 w 1373"/>
                        <a:gd name="T35" fmla="*/ 0 h 1223"/>
                        <a:gd name="T36" fmla="*/ 0 w 1373"/>
                        <a:gd name="T37" fmla="*/ 0 h 1223"/>
                        <a:gd name="T38" fmla="*/ 0 w 1373"/>
                        <a:gd name="T39" fmla="*/ 0 h 1223"/>
                        <a:gd name="T40" fmla="*/ 0 w 1373"/>
                        <a:gd name="T41" fmla="*/ 0 h 1223"/>
                        <a:gd name="T42" fmla="*/ 0 w 1373"/>
                        <a:gd name="T43" fmla="*/ 0 h 1223"/>
                        <a:gd name="T44" fmla="*/ 0 w 1373"/>
                        <a:gd name="T45" fmla="*/ 0 h 1223"/>
                        <a:gd name="T46" fmla="*/ 0 w 1373"/>
                        <a:gd name="T47" fmla="*/ 0 h 1223"/>
                        <a:gd name="T48" fmla="*/ 0 w 1373"/>
                        <a:gd name="T49" fmla="*/ 0 h 1223"/>
                        <a:gd name="T50" fmla="*/ 0 w 1373"/>
                        <a:gd name="T51" fmla="*/ 0 h 1223"/>
                        <a:gd name="T52" fmla="*/ 0 w 1373"/>
                        <a:gd name="T53" fmla="*/ 0 h 1223"/>
                        <a:gd name="T54" fmla="*/ 0 w 1373"/>
                        <a:gd name="T55" fmla="*/ 0 h 1223"/>
                        <a:gd name="T56" fmla="*/ 0 w 1373"/>
                        <a:gd name="T57" fmla="*/ 0 h 1223"/>
                        <a:gd name="T58" fmla="*/ 0 w 1373"/>
                        <a:gd name="T59" fmla="*/ 0 h 1223"/>
                        <a:gd name="T60" fmla="*/ 0 w 1373"/>
                        <a:gd name="T61" fmla="*/ 0 h 1223"/>
                        <a:gd name="T62" fmla="*/ 0 w 1373"/>
                        <a:gd name="T63" fmla="*/ 0 h 1223"/>
                        <a:gd name="T64" fmla="*/ 0 w 1373"/>
                        <a:gd name="T65" fmla="*/ 0 h 1223"/>
                        <a:gd name="T66" fmla="*/ 0 w 1373"/>
                        <a:gd name="T67" fmla="*/ 0 h 1223"/>
                        <a:gd name="T68" fmla="*/ 0 w 1373"/>
                        <a:gd name="T69" fmla="*/ 0 h 1223"/>
                        <a:gd name="T70" fmla="*/ 0 w 1373"/>
                        <a:gd name="T71" fmla="*/ 0 h 1223"/>
                        <a:gd name="T72" fmla="*/ 0 w 1373"/>
                        <a:gd name="T73" fmla="*/ 0 h 1223"/>
                        <a:gd name="T74" fmla="*/ 0 w 1373"/>
                        <a:gd name="T75" fmla="*/ 0 h 1223"/>
                        <a:gd name="T76" fmla="*/ 0 w 1373"/>
                        <a:gd name="T77" fmla="*/ 0 h 1223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w 1373"/>
                        <a:gd name="T118" fmla="*/ 0 h 1223"/>
                        <a:gd name="T119" fmla="*/ 1373 w 1373"/>
                        <a:gd name="T120" fmla="*/ 1223 h 1223"/>
                      </a:gdLst>
                      <a:ahLst/>
                      <a:cxnLst>
                        <a:cxn ang="T78">
                          <a:pos x="T0" y="T1"/>
                        </a:cxn>
                        <a:cxn ang="T79">
                          <a:pos x="T2" y="T3"/>
                        </a:cxn>
                        <a:cxn ang="T80">
                          <a:pos x="T4" y="T5"/>
                        </a:cxn>
                        <a:cxn ang="T81">
                          <a:pos x="T6" y="T7"/>
                        </a:cxn>
                        <a:cxn ang="T82">
                          <a:pos x="T8" y="T9"/>
                        </a:cxn>
                        <a:cxn ang="T83">
                          <a:pos x="T10" y="T11"/>
                        </a:cxn>
                        <a:cxn ang="T84">
                          <a:pos x="T12" y="T13"/>
                        </a:cxn>
                        <a:cxn ang="T85">
                          <a:pos x="T14" y="T15"/>
                        </a:cxn>
                        <a:cxn ang="T86">
                          <a:pos x="T16" y="T17"/>
                        </a:cxn>
                        <a:cxn ang="T87">
                          <a:pos x="T18" y="T19"/>
                        </a:cxn>
                        <a:cxn ang="T88">
                          <a:pos x="T20" y="T21"/>
                        </a:cxn>
                        <a:cxn ang="T89">
                          <a:pos x="T22" y="T23"/>
                        </a:cxn>
                        <a:cxn ang="T90">
                          <a:pos x="T24" y="T25"/>
                        </a:cxn>
                        <a:cxn ang="T91">
                          <a:pos x="T26" y="T27"/>
                        </a:cxn>
                        <a:cxn ang="T92">
                          <a:pos x="T28" y="T29"/>
                        </a:cxn>
                        <a:cxn ang="T93">
                          <a:pos x="T30" y="T31"/>
                        </a:cxn>
                        <a:cxn ang="T94">
                          <a:pos x="T32" y="T33"/>
                        </a:cxn>
                        <a:cxn ang="T95">
                          <a:pos x="T34" y="T35"/>
                        </a:cxn>
                        <a:cxn ang="T96">
                          <a:pos x="T36" y="T37"/>
                        </a:cxn>
                        <a:cxn ang="T97">
                          <a:pos x="T38" y="T39"/>
                        </a:cxn>
                        <a:cxn ang="T98">
                          <a:pos x="T40" y="T41"/>
                        </a:cxn>
                        <a:cxn ang="T99">
                          <a:pos x="T42" y="T43"/>
                        </a:cxn>
                        <a:cxn ang="T100">
                          <a:pos x="T44" y="T45"/>
                        </a:cxn>
                        <a:cxn ang="T101">
                          <a:pos x="T46" y="T47"/>
                        </a:cxn>
                        <a:cxn ang="T102">
                          <a:pos x="T48" y="T49"/>
                        </a:cxn>
                        <a:cxn ang="T103">
                          <a:pos x="T50" y="T51"/>
                        </a:cxn>
                        <a:cxn ang="T104">
                          <a:pos x="T52" y="T53"/>
                        </a:cxn>
                        <a:cxn ang="T105">
                          <a:pos x="T54" y="T55"/>
                        </a:cxn>
                        <a:cxn ang="T106">
                          <a:pos x="T56" y="T57"/>
                        </a:cxn>
                        <a:cxn ang="T107">
                          <a:pos x="T58" y="T59"/>
                        </a:cxn>
                        <a:cxn ang="T108">
                          <a:pos x="T60" y="T61"/>
                        </a:cxn>
                        <a:cxn ang="T109">
                          <a:pos x="T62" y="T63"/>
                        </a:cxn>
                        <a:cxn ang="T110">
                          <a:pos x="T64" y="T65"/>
                        </a:cxn>
                        <a:cxn ang="T111">
                          <a:pos x="T66" y="T67"/>
                        </a:cxn>
                        <a:cxn ang="T112">
                          <a:pos x="T68" y="T69"/>
                        </a:cxn>
                        <a:cxn ang="T113">
                          <a:pos x="T70" y="T71"/>
                        </a:cxn>
                        <a:cxn ang="T114">
                          <a:pos x="T72" y="T73"/>
                        </a:cxn>
                        <a:cxn ang="T115">
                          <a:pos x="T74" y="T75"/>
                        </a:cxn>
                        <a:cxn ang="T116">
                          <a:pos x="T76" y="T77"/>
                        </a:cxn>
                      </a:cxnLst>
                      <a:rect l="T117" t="T118" r="T119" b="T120"/>
                      <a:pathLst>
                        <a:path w="1373" h="1223">
                          <a:moveTo>
                            <a:pt x="1328" y="21"/>
                          </a:moveTo>
                          <a:lnTo>
                            <a:pt x="1331" y="60"/>
                          </a:lnTo>
                          <a:lnTo>
                            <a:pt x="1346" y="45"/>
                          </a:lnTo>
                          <a:lnTo>
                            <a:pt x="1364" y="132"/>
                          </a:lnTo>
                          <a:lnTo>
                            <a:pt x="1373" y="234"/>
                          </a:lnTo>
                          <a:lnTo>
                            <a:pt x="1337" y="340"/>
                          </a:lnTo>
                          <a:lnTo>
                            <a:pt x="1252" y="364"/>
                          </a:lnTo>
                          <a:lnTo>
                            <a:pt x="1261" y="340"/>
                          </a:lnTo>
                          <a:lnTo>
                            <a:pt x="1216" y="376"/>
                          </a:lnTo>
                          <a:lnTo>
                            <a:pt x="1177" y="415"/>
                          </a:lnTo>
                          <a:lnTo>
                            <a:pt x="1089" y="457"/>
                          </a:lnTo>
                          <a:lnTo>
                            <a:pt x="980" y="466"/>
                          </a:lnTo>
                          <a:lnTo>
                            <a:pt x="850" y="472"/>
                          </a:lnTo>
                          <a:lnTo>
                            <a:pt x="795" y="466"/>
                          </a:lnTo>
                          <a:lnTo>
                            <a:pt x="844" y="445"/>
                          </a:lnTo>
                          <a:lnTo>
                            <a:pt x="865" y="391"/>
                          </a:lnTo>
                          <a:lnTo>
                            <a:pt x="826" y="436"/>
                          </a:lnTo>
                          <a:lnTo>
                            <a:pt x="777" y="463"/>
                          </a:lnTo>
                          <a:lnTo>
                            <a:pt x="732" y="487"/>
                          </a:lnTo>
                          <a:lnTo>
                            <a:pt x="686" y="481"/>
                          </a:lnTo>
                          <a:lnTo>
                            <a:pt x="717" y="460"/>
                          </a:lnTo>
                          <a:lnTo>
                            <a:pt x="747" y="433"/>
                          </a:lnTo>
                          <a:lnTo>
                            <a:pt x="698" y="451"/>
                          </a:lnTo>
                          <a:lnTo>
                            <a:pt x="650" y="487"/>
                          </a:lnTo>
                          <a:lnTo>
                            <a:pt x="493" y="505"/>
                          </a:lnTo>
                          <a:lnTo>
                            <a:pt x="335" y="529"/>
                          </a:lnTo>
                          <a:lnTo>
                            <a:pt x="288" y="541"/>
                          </a:lnTo>
                          <a:lnTo>
                            <a:pt x="327" y="769"/>
                          </a:lnTo>
                          <a:lnTo>
                            <a:pt x="297" y="982"/>
                          </a:lnTo>
                          <a:lnTo>
                            <a:pt x="294" y="1190"/>
                          </a:lnTo>
                          <a:lnTo>
                            <a:pt x="194" y="1211"/>
                          </a:lnTo>
                          <a:lnTo>
                            <a:pt x="106" y="1223"/>
                          </a:lnTo>
                          <a:lnTo>
                            <a:pt x="0" y="1220"/>
                          </a:lnTo>
                          <a:lnTo>
                            <a:pt x="6" y="922"/>
                          </a:lnTo>
                          <a:lnTo>
                            <a:pt x="6" y="673"/>
                          </a:lnTo>
                          <a:lnTo>
                            <a:pt x="22" y="535"/>
                          </a:lnTo>
                          <a:lnTo>
                            <a:pt x="8" y="448"/>
                          </a:lnTo>
                          <a:lnTo>
                            <a:pt x="18" y="352"/>
                          </a:lnTo>
                          <a:lnTo>
                            <a:pt x="36" y="288"/>
                          </a:lnTo>
                          <a:lnTo>
                            <a:pt x="111" y="240"/>
                          </a:lnTo>
                          <a:lnTo>
                            <a:pt x="205" y="198"/>
                          </a:lnTo>
                          <a:lnTo>
                            <a:pt x="390" y="138"/>
                          </a:lnTo>
                          <a:lnTo>
                            <a:pt x="538" y="96"/>
                          </a:lnTo>
                          <a:lnTo>
                            <a:pt x="620" y="90"/>
                          </a:lnTo>
                          <a:lnTo>
                            <a:pt x="653" y="138"/>
                          </a:lnTo>
                          <a:lnTo>
                            <a:pt x="756" y="189"/>
                          </a:lnTo>
                          <a:lnTo>
                            <a:pt x="701" y="144"/>
                          </a:lnTo>
                          <a:lnTo>
                            <a:pt x="659" y="120"/>
                          </a:lnTo>
                          <a:lnTo>
                            <a:pt x="644" y="87"/>
                          </a:lnTo>
                          <a:lnTo>
                            <a:pt x="650" y="72"/>
                          </a:lnTo>
                          <a:lnTo>
                            <a:pt x="680" y="72"/>
                          </a:lnTo>
                          <a:lnTo>
                            <a:pt x="698" y="90"/>
                          </a:lnTo>
                          <a:lnTo>
                            <a:pt x="717" y="108"/>
                          </a:lnTo>
                          <a:lnTo>
                            <a:pt x="762" y="126"/>
                          </a:lnTo>
                          <a:lnTo>
                            <a:pt x="720" y="90"/>
                          </a:lnTo>
                          <a:lnTo>
                            <a:pt x="701" y="63"/>
                          </a:lnTo>
                          <a:lnTo>
                            <a:pt x="714" y="45"/>
                          </a:lnTo>
                          <a:lnTo>
                            <a:pt x="750" y="33"/>
                          </a:lnTo>
                          <a:lnTo>
                            <a:pt x="798" y="75"/>
                          </a:lnTo>
                          <a:lnTo>
                            <a:pt x="844" y="102"/>
                          </a:lnTo>
                          <a:lnTo>
                            <a:pt x="789" y="42"/>
                          </a:lnTo>
                          <a:lnTo>
                            <a:pt x="771" y="18"/>
                          </a:lnTo>
                          <a:lnTo>
                            <a:pt x="771" y="0"/>
                          </a:lnTo>
                          <a:lnTo>
                            <a:pt x="816" y="6"/>
                          </a:lnTo>
                          <a:lnTo>
                            <a:pt x="859" y="36"/>
                          </a:lnTo>
                          <a:lnTo>
                            <a:pt x="886" y="57"/>
                          </a:lnTo>
                          <a:lnTo>
                            <a:pt x="1016" y="69"/>
                          </a:lnTo>
                          <a:lnTo>
                            <a:pt x="1013" y="36"/>
                          </a:lnTo>
                          <a:lnTo>
                            <a:pt x="1052" y="24"/>
                          </a:lnTo>
                          <a:lnTo>
                            <a:pt x="1052" y="66"/>
                          </a:lnTo>
                          <a:lnTo>
                            <a:pt x="1092" y="75"/>
                          </a:lnTo>
                          <a:lnTo>
                            <a:pt x="1177" y="87"/>
                          </a:lnTo>
                          <a:lnTo>
                            <a:pt x="1171" y="42"/>
                          </a:lnTo>
                          <a:lnTo>
                            <a:pt x="1201" y="42"/>
                          </a:lnTo>
                          <a:lnTo>
                            <a:pt x="1204" y="87"/>
                          </a:lnTo>
                          <a:lnTo>
                            <a:pt x="1252" y="84"/>
                          </a:lnTo>
                          <a:lnTo>
                            <a:pt x="1304" y="72"/>
                          </a:lnTo>
                          <a:lnTo>
                            <a:pt x="1307" y="36"/>
                          </a:lnTo>
                          <a:lnTo>
                            <a:pt x="1328" y="21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92" name="Freeform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50" y="3127"/>
                      <a:ext cx="16" cy="3"/>
                    </a:xfrm>
                    <a:custGeom>
                      <a:avLst/>
                      <a:gdLst>
                        <a:gd name="T0" fmla="*/ 0 w 188"/>
                        <a:gd name="T1" fmla="*/ 0 h 33"/>
                        <a:gd name="T2" fmla="*/ 0 w 188"/>
                        <a:gd name="T3" fmla="*/ 0 h 33"/>
                        <a:gd name="T4" fmla="*/ 0 w 188"/>
                        <a:gd name="T5" fmla="*/ 0 h 33"/>
                        <a:gd name="T6" fmla="*/ 0 w 188"/>
                        <a:gd name="T7" fmla="*/ 0 h 3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88"/>
                        <a:gd name="T13" fmla="*/ 0 h 33"/>
                        <a:gd name="T14" fmla="*/ 188 w 188"/>
                        <a:gd name="T15" fmla="*/ 33 h 3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88" h="33">
                          <a:moveTo>
                            <a:pt x="188" y="0"/>
                          </a:moveTo>
                          <a:lnTo>
                            <a:pt x="100" y="33"/>
                          </a:lnTo>
                          <a:lnTo>
                            <a:pt x="0" y="24"/>
                          </a:lnTo>
                          <a:lnTo>
                            <a:pt x="188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93" name="Freeform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73" y="3122"/>
                      <a:ext cx="10" cy="3"/>
                    </a:xfrm>
                    <a:custGeom>
                      <a:avLst/>
                      <a:gdLst>
                        <a:gd name="T0" fmla="*/ 0 w 115"/>
                        <a:gd name="T1" fmla="*/ 0 h 39"/>
                        <a:gd name="T2" fmla="*/ 0 w 115"/>
                        <a:gd name="T3" fmla="*/ 0 h 39"/>
                        <a:gd name="T4" fmla="*/ 0 w 115"/>
                        <a:gd name="T5" fmla="*/ 0 h 39"/>
                        <a:gd name="T6" fmla="*/ 0 w 115"/>
                        <a:gd name="T7" fmla="*/ 0 h 39"/>
                        <a:gd name="T8" fmla="*/ 0 w 115"/>
                        <a:gd name="T9" fmla="*/ 0 h 3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5"/>
                        <a:gd name="T16" fmla="*/ 0 h 39"/>
                        <a:gd name="T17" fmla="*/ 115 w 115"/>
                        <a:gd name="T18" fmla="*/ 39 h 3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5" h="39">
                          <a:moveTo>
                            <a:pt x="115" y="0"/>
                          </a:moveTo>
                          <a:lnTo>
                            <a:pt x="85" y="24"/>
                          </a:lnTo>
                          <a:lnTo>
                            <a:pt x="0" y="36"/>
                          </a:lnTo>
                          <a:lnTo>
                            <a:pt x="88" y="39"/>
                          </a:lnTo>
                          <a:lnTo>
                            <a:pt x="115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94" name="Freeform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26" y="3119"/>
                      <a:ext cx="15" cy="7"/>
                    </a:xfrm>
                    <a:custGeom>
                      <a:avLst/>
                      <a:gdLst>
                        <a:gd name="T0" fmla="*/ 0 w 175"/>
                        <a:gd name="T1" fmla="*/ 0 h 96"/>
                        <a:gd name="T2" fmla="*/ 0 w 175"/>
                        <a:gd name="T3" fmla="*/ 0 h 96"/>
                        <a:gd name="T4" fmla="*/ 0 w 175"/>
                        <a:gd name="T5" fmla="*/ 0 h 96"/>
                        <a:gd name="T6" fmla="*/ 0 w 175"/>
                        <a:gd name="T7" fmla="*/ 0 h 96"/>
                        <a:gd name="T8" fmla="*/ 0 w 175"/>
                        <a:gd name="T9" fmla="*/ 0 h 96"/>
                        <a:gd name="T10" fmla="*/ 0 w 175"/>
                        <a:gd name="T11" fmla="*/ 0 h 96"/>
                        <a:gd name="T12" fmla="*/ 0 w 175"/>
                        <a:gd name="T13" fmla="*/ 0 h 96"/>
                        <a:gd name="T14" fmla="*/ 0 w 175"/>
                        <a:gd name="T15" fmla="*/ 0 h 96"/>
                        <a:gd name="T16" fmla="*/ 0 w 175"/>
                        <a:gd name="T17" fmla="*/ 0 h 9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75"/>
                        <a:gd name="T28" fmla="*/ 0 h 96"/>
                        <a:gd name="T29" fmla="*/ 175 w 175"/>
                        <a:gd name="T30" fmla="*/ 96 h 9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75" h="96">
                          <a:moveTo>
                            <a:pt x="175" y="0"/>
                          </a:moveTo>
                          <a:lnTo>
                            <a:pt x="96" y="9"/>
                          </a:lnTo>
                          <a:lnTo>
                            <a:pt x="81" y="21"/>
                          </a:lnTo>
                          <a:lnTo>
                            <a:pt x="81" y="51"/>
                          </a:lnTo>
                          <a:lnTo>
                            <a:pt x="75" y="84"/>
                          </a:lnTo>
                          <a:lnTo>
                            <a:pt x="0" y="96"/>
                          </a:lnTo>
                          <a:lnTo>
                            <a:pt x="90" y="93"/>
                          </a:lnTo>
                          <a:lnTo>
                            <a:pt x="105" y="33"/>
                          </a:lnTo>
                          <a:lnTo>
                            <a:pt x="175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95" name="Freeform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74" y="3139"/>
                      <a:ext cx="51" cy="12"/>
                    </a:xfrm>
                    <a:custGeom>
                      <a:avLst/>
                      <a:gdLst>
                        <a:gd name="T0" fmla="*/ 0 w 569"/>
                        <a:gd name="T1" fmla="*/ 0 h 141"/>
                        <a:gd name="T2" fmla="*/ 0 w 569"/>
                        <a:gd name="T3" fmla="*/ 0 h 141"/>
                        <a:gd name="T4" fmla="*/ 0 w 569"/>
                        <a:gd name="T5" fmla="*/ 0 h 141"/>
                        <a:gd name="T6" fmla="*/ 0 w 569"/>
                        <a:gd name="T7" fmla="*/ 0 h 141"/>
                        <a:gd name="T8" fmla="*/ 0 w 569"/>
                        <a:gd name="T9" fmla="*/ 0 h 141"/>
                        <a:gd name="T10" fmla="*/ 0 w 569"/>
                        <a:gd name="T11" fmla="*/ 0 h 141"/>
                        <a:gd name="T12" fmla="*/ 0 w 569"/>
                        <a:gd name="T13" fmla="*/ 0 h 141"/>
                        <a:gd name="T14" fmla="*/ 0 w 569"/>
                        <a:gd name="T15" fmla="*/ 0 h 141"/>
                        <a:gd name="T16" fmla="*/ 0 w 569"/>
                        <a:gd name="T17" fmla="*/ 0 h 141"/>
                        <a:gd name="T18" fmla="*/ 0 w 569"/>
                        <a:gd name="T19" fmla="*/ 0 h 141"/>
                        <a:gd name="T20" fmla="*/ 0 w 569"/>
                        <a:gd name="T21" fmla="*/ 0 h 141"/>
                        <a:gd name="T22" fmla="*/ 0 w 569"/>
                        <a:gd name="T23" fmla="*/ 0 h 141"/>
                        <a:gd name="T24" fmla="*/ 0 w 569"/>
                        <a:gd name="T25" fmla="*/ 0 h 141"/>
                        <a:gd name="T26" fmla="*/ 0 w 569"/>
                        <a:gd name="T27" fmla="*/ 0 h 141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569"/>
                        <a:gd name="T43" fmla="*/ 0 h 141"/>
                        <a:gd name="T44" fmla="*/ 569 w 569"/>
                        <a:gd name="T45" fmla="*/ 141 h 141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569" h="141">
                          <a:moveTo>
                            <a:pt x="569" y="0"/>
                          </a:moveTo>
                          <a:lnTo>
                            <a:pt x="423" y="6"/>
                          </a:lnTo>
                          <a:lnTo>
                            <a:pt x="275" y="42"/>
                          </a:lnTo>
                          <a:lnTo>
                            <a:pt x="166" y="48"/>
                          </a:lnTo>
                          <a:lnTo>
                            <a:pt x="75" y="66"/>
                          </a:lnTo>
                          <a:lnTo>
                            <a:pt x="42" y="114"/>
                          </a:lnTo>
                          <a:lnTo>
                            <a:pt x="0" y="141"/>
                          </a:lnTo>
                          <a:lnTo>
                            <a:pt x="42" y="132"/>
                          </a:lnTo>
                          <a:lnTo>
                            <a:pt x="81" y="78"/>
                          </a:lnTo>
                          <a:lnTo>
                            <a:pt x="202" y="54"/>
                          </a:lnTo>
                          <a:lnTo>
                            <a:pt x="275" y="54"/>
                          </a:lnTo>
                          <a:lnTo>
                            <a:pt x="333" y="42"/>
                          </a:lnTo>
                          <a:lnTo>
                            <a:pt x="432" y="15"/>
                          </a:lnTo>
                          <a:lnTo>
                            <a:pt x="569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396" name="Group 2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82" y="3046"/>
                      <a:ext cx="50" cy="26"/>
                      <a:chOff x="4682" y="3046"/>
                      <a:chExt cx="50" cy="26"/>
                    </a:xfrm>
                  </p:grpSpPr>
                  <p:grpSp>
                    <p:nvGrpSpPr>
                      <p:cNvPr id="439" name="Group 2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82" y="3046"/>
                        <a:ext cx="43" cy="21"/>
                        <a:chOff x="4682" y="3046"/>
                        <a:chExt cx="43" cy="21"/>
                      </a:xfrm>
                    </p:grpSpPr>
                    <p:sp>
                      <p:nvSpPr>
                        <p:cNvPr id="443" name="Freeform 2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82" y="3046"/>
                          <a:ext cx="44" cy="22"/>
                        </a:xfrm>
                        <a:custGeom>
                          <a:avLst/>
                          <a:gdLst>
                            <a:gd name="T0" fmla="*/ 0 w 500"/>
                            <a:gd name="T1" fmla="*/ 0 h 252"/>
                            <a:gd name="T2" fmla="*/ 0 w 500"/>
                            <a:gd name="T3" fmla="*/ 0 h 252"/>
                            <a:gd name="T4" fmla="*/ 0 w 500"/>
                            <a:gd name="T5" fmla="*/ 0 h 252"/>
                            <a:gd name="T6" fmla="*/ 0 w 500"/>
                            <a:gd name="T7" fmla="*/ 0 h 252"/>
                            <a:gd name="T8" fmla="*/ 0 w 500"/>
                            <a:gd name="T9" fmla="*/ 0 h 252"/>
                            <a:gd name="T10" fmla="*/ 0 w 500"/>
                            <a:gd name="T11" fmla="*/ 0 h 252"/>
                            <a:gd name="T12" fmla="*/ 0 w 500"/>
                            <a:gd name="T13" fmla="*/ 0 h 252"/>
                            <a:gd name="T14" fmla="*/ 0 w 500"/>
                            <a:gd name="T15" fmla="*/ 0 h 252"/>
                            <a:gd name="T16" fmla="*/ 0 w 500"/>
                            <a:gd name="T17" fmla="*/ 0 h 252"/>
                            <a:gd name="T18" fmla="*/ 0 w 500"/>
                            <a:gd name="T19" fmla="*/ 0 h 252"/>
                            <a:gd name="T20" fmla="*/ 0 w 500"/>
                            <a:gd name="T21" fmla="*/ 0 h 252"/>
                            <a:gd name="T22" fmla="*/ 0 w 500"/>
                            <a:gd name="T23" fmla="*/ 0 h 252"/>
                            <a:gd name="T24" fmla="*/ 0 w 500"/>
                            <a:gd name="T25" fmla="*/ 0 h 252"/>
                            <a:gd name="T26" fmla="*/ 0 w 500"/>
                            <a:gd name="T27" fmla="*/ 0 h 252"/>
                            <a:gd name="T28" fmla="*/ 0 w 500"/>
                            <a:gd name="T29" fmla="*/ 0 h 252"/>
                            <a:gd name="T30" fmla="*/ 0 w 500"/>
                            <a:gd name="T31" fmla="*/ 0 h 252"/>
                            <a:gd name="T32" fmla="*/ 0 w 500"/>
                            <a:gd name="T33" fmla="*/ 0 h 252"/>
                            <a:gd name="T34" fmla="*/ 0 w 500"/>
                            <a:gd name="T35" fmla="*/ 0 h 252"/>
                            <a:gd name="T36" fmla="*/ 0 w 500"/>
                            <a:gd name="T37" fmla="*/ 0 h 252"/>
                            <a:gd name="T38" fmla="*/ 0 w 500"/>
                            <a:gd name="T39" fmla="*/ 0 h 252"/>
                            <a:gd name="T40" fmla="*/ 0 w 500"/>
                            <a:gd name="T41" fmla="*/ 0 h 252"/>
                            <a:gd name="T42" fmla="*/ 0 w 500"/>
                            <a:gd name="T43" fmla="*/ 0 h 252"/>
                            <a:gd name="T44" fmla="*/ 0 w 500"/>
                            <a:gd name="T45" fmla="*/ 0 h 252"/>
                            <a:gd name="T46" fmla="*/ 0 w 500"/>
                            <a:gd name="T47" fmla="*/ 0 h 252"/>
                            <a:gd name="T48" fmla="*/ 0 w 500"/>
                            <a:gd name="T49" fmla="*/ 0 h 252"/>
                            <a:gd name="T50" fmla="*/ 0 w 500"/>
                            <a:gd name="T51" fmla="*/ 0 h 252"/>
                            <a:gd name="T52" fmla="*/ 0 w 500"/>
                            <a:gd name="T53" fmla="*/ 0 h 252"/>
                            <a:gd name="T54" fmla="*/ 0 w 500"/>
                            <a:gd name="T55" fmla="*/ 0 h 252"/>
                            <a:gd name="T56" fmla="*/ 0 w 500"/>
                            <a:gd name="T57" fmla="*/ 0 h 252"/>
                            <a:gd name="T58" fmla="*/ 0 w 500"/>
                            <a:gd name="T59" fmla="*/ 0 h 252"/>
                            <a:gd name="T60" fmla="*/ 0 w 500"/>
                            <a:gd name="T61" fmla="*/ 0 h 252"/>
                            <a:gd name="T62" fmla="*/ 0 w 500"/>
                            <a:gd name="T63" fmla="*/ 0 h 252"/>
                            <a:gd name="T64" fmla="*/ 0 w 500"/>
                            <a:gd name="T65" fmla="*/ 0 h 252"/>
                            <a:gd name="T66" fmla="*/ 0 w 500"/>
                            <a:gd name="T67" fmla="*/ 0 h 252"/>
                            <a:gd name="T68" fmla="*/ 0 w 500"/>
                            <a:gd name="T69" fmla="*/ 0 h 252"/>
                            <a:gd name="T70" fmla="*/ 0 w 500"/>
                            <a:gd name="T71" fmla="*/ 0 h 252"/>
                            <a:gd name="T72" fmla="*/ 0 w 500"/>
                            <a:gd name="T73" fmla="*/ 0 h 252"/>
                            <a:gd name="T74" fmla="*/ 0 w 500"/>
                            <a:gd name="T75" fmla="*/ 0 h 252"/>
                            <a:gd name="T76" fmla="*/ 0 w 500"/>
                            <a:gd name="T77" fmla="*/ 0 h 252"/>
                            <a:gd name="T78" fmla="*/ 0 w 500"/>
                            <a:gd name="T79" fmla="*/ 0 h 252"/>
                            <a:gd name="T80" fmla="*/ 0 w 500"/>
                            <a:gd name="T81" fmla="*/ 0 h 252"/>
                            <a:gd name="T82" fmla="*/ 0 w 500"/>
                            <a:gd name="T83" fmla="*/ 0 h 252"/>
                            <a:gd name="T84" fmla="*/ 0 w 500"/>
                            <a:gd name="T85" fmla="*/ 0 h 252"/>
                            <a:gd name="T86" fmla="*/ 0 w 500"/>
                            <a:gd name="T87" fmla="*/ 0 h 252"/>
                            <a:gd name="T88" fmla="*/ 0 w 500"/>
                            <a:gd name="T89" fmla="*/ 0 h 252"/>
                            <a:gd name="T90" fmla="*/ 0 w 500"/>
                            <a:gd name="T91" fmla="*/ 0 h 252"/>
                            <a:gd name="T92" fmla="*/ 0 w 500"/>
                            <a:gd name="T93" fmla="*/ 0 h 252"/>
                            <a:gd name="T94" fmla="*/ 0 w 500"/>
                            <a:gd name="T95" fmla="*/ 0 h 252"/>
                            <a:gd name="T96" fmla="*/ 0 w 500"/>
                            <a:gd name="T97" fmla="*/ 0 h 252"/>
                            <a:gd name="T98" fmla="*/ 0 w 500"/>
                            <a:gd name="T99" fmla="*/ 0 h 252"/>
                            <a:gd name="T100" fmla="*/ 0 w 500"/>
                            <a:gd name="T101" fmla="*/ 0 h 252"/>
                            <a:gd name="T102" fmla="*/ 0 w 500"/>
                            <a:gd name="T103" fmla="*/ 0 h 252"/>
                            <a:gd name="T104" fmla="*/ 0 w 500"/>
                            <a:gd name="T105" fmla="*/ 0 h 252"/>
                            <a:gd name="T106" fmla="*/ 0 w 500"/>
                            <a:gd name="T107" fmla="*/ 0 h 252"/>
                            <a:gd name="T108" fmla="*/ 0 w 500"/>
                            <a:gd name="T109" fmla="*/ 0 h 252"/>
                            <a:gd name="T110" fmla="*/ 0 w 500"/>
                            <a:gd name="T111" fmla="*/ 0 h 252"/>
                            <a:gd name="T112" fmla="*/ 0 60000 65536"/>
                            <a:gd name="T113" fmla="*/ 0 60000 65536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  <a:gd name="T153" fmla="*/ 0 60000 65536"/>
                            <a:gd name="T154" fmla="*/ 0 60000 65536"/>
                            <a:gd name="T155" fmla="*/ 0 60000 65536"/>
                            <a:gd name="T156" fmla="*/ 0 60000 65536"/>
                            <a:gd name="T157" fmla="*/ 0 60000 65536"/>
                            <a:gd name="T158" fmla="*/ 0 60000 65536"/>
                            <a:gd name="T159" fmla="*/ 0 60000 65536"/>
                            <a:gd name="T160" fmla="*/ 0 60000 65536"/>
                            <a:gd name="T161" fmla="*/ 0 60000 65536"/>
                            <a:gd name="T162" fmla="*/ 0 60000 65536"/>
                            <a:gd name="T163" fmla="*/ 0 60000 65536"/>
                            <a:gd name="T164" fmla="*/ 0 60000 65536"/>
                            <a:gd name="T165" fmla="*/ 0 60000 65536"/>
                            <a:gd name="T166" fmla="*/ 0 60000 65536"/>
                            <a:gd name="T167" fmla="*/ 0 60000 65536"/>
                            <a:gd name="T168" fmla="*/ 0 w 500"/>
                            <a:gd name="T169" fmla="*/ 0 h 252"/>
                            <a:gd name="T170" fmla="*/ 500 w 500"/>
                            <a:gd name="T171" fmla="*/ 252 h 252"/>
                          </a:gdLst>
                          <a:ahLst/>
                          <a:cxnLst>
                            <a:cxn ang="T112">
                              <a:pos x="T0" y="T1"/>
                            </a:cxn>
                            <a:cxn ang="T113">
                              <a:pos x="T2" y="T3"/>
                            </a:cxn>
                            <a:cxn ang="T114">
                              <a:pos x="T4" y="T5"/>
                            </a:cxn>
                            <a:cxn ang="T115">
                              <a:pos x="T6" y="T7"/>
                            </a:cxn>
                            <a:cxn ang="T116">
                              <a:pos x="T8" y="T9"/>
                            </a:cxn>
                            <a:cxn ang="T117">
                              <a:pos x="T10" y="T11"/>
                            </a:cxn>
                            <a:cxn ang="T118">
                              <a:pos x="T12" y="T13"/>
                            </a:cxn>
                            <a:cxn ang="T119">
                              <a:pos x="T14" y="T15"/>
                            </a:cxn>
                            <a:cxn ang="T120">
                              <a:pos x="T16" y="T17"/>
                            </a:cxn>
                            <a:cxn ang="T121">
                              <a:pos x="T18" y="T19"/>
                            </a:cxn>
                            <a:cxn ang="T122">
                              <a:pos x="T20" y="T21"/>
                            </a:cxn>
                            <a:cxn ang="T123">
                              <a:pos x="T22" y="T23"/>
                            </a:cxn>
                            <a:cxn ang="T124">
                              <a:pos x="T24" y="T25"/>
                            </a:cxn>
                            <a:cxn ang="T125">
                              <a:pos x="T26" y="T27"/>
                            </a:cxn>
                            <a:cxn ang="T126">
                              <a:pos x="T28" y="T29"/>
                            </a:cxn>
                            <a:cxn ang="T127">
                              <a:pos x="T30" y="T31"/>
                            </a:cxn>
                            <a:cxn ang="T128">
                              <a:pos x="T32" y="T33"/>
                            </a:cxn>
                            <a:cxn ang="T129">
                              <a:pos x="T34" y="T35"/>
                            </a:cxn>
                            <a:cxn ang="T130">
                              <a:pos x="T36" y="T37"/>
                            </a:cxn>
                            <a:cxn ang="T131">
                              <a:pos x="T38" y="T39"/>
                            </a:cxn>
                            <a:cxn ang="T132">
                              <a:pos x="T40" y="T41"/>
                            </a:cxn>
                            <a:cxn ang="T133">
                              <a:pos x="T42" y="T43"/>
                            </a:cxn>
                            <a:cxn ang="T134">
                              <a:pos x="T44" y="T45"/>
                            </a:cxn>
                            <a:cxn ang="T135">
                              <a:pos x="T46" y="T47"/>
                            </a:cxn>
                            <a:cxn ang="T136">
                              <a:pos x="T48" y="T49"/>
                            </a:cxn>
                            <a:cxn ang="T137">
                              <a:pos x="T50" y="T51"/>
                            </a:cxn>
                            <a:cxn ang="T138">
                              <a:pos x="T52" y="T53"/>
                            </a:cxn>
                            <a:cxn ang="T139">
                              <a:pos x="T54" y="T55"/>
                            </a:cxn>
                            <a:cxn ang="T140">
                              <a:pos x="T56" y="T57"/>
                            </a:cxn>
                            <a:cxn ang="T141">
                              <a:pos x="T58" y="T59"/>
                            </a:cxn>
                            <a:cxn ang="T142">
                              <a:pos x="T60" y="T61"/>
                            </a:cxn>
                            <a:cxn ang="T143">
                              <a:pos x="T62" y="T63"/>
                            </a:cxn>
                            <a:cxn ang="T144">
                              <a:pos x="T64" y="T65"/>
                            </a:cxn>
                            <a:cxn ang="T145">
                              <a:pos x="T66" y="T67"/>
                            </a:cxn>
                            <a:cxn ang="T146">
                              <a:pos x="T68" y="T69"/>
                            </a:cxn>
                            <a:cxn ang="T147">
                              <a:pos x="T70" y="T71"/>
                            </a:cxn>
                            <a:cxn ang="T148">
                              <a:pos x="T72" y="T73"/>
                            </a:cxn>
                            <a:cxn ang="T149">
                              <a:pos x="T74" y="T75"/>
                            </a:cxn>
                            <a:cxn ang="T150">
                              <a:pos x="T76" y="T77"/>
                            </a:cxn>
                            <a:cxn ang="T151">
                              <a:pos x="T78" y="T79"/>
                            </a:cxn>
                            <a:cxn ang="T152">
                              <a:pos x="T80" y="T81"/>
                            </a:cxn>
                            <a:cxn ang="T153">
                              <a:pos x="T82" y="T83"/>
                            </a:cxn>
                            <a:cxn ang="T154">
                              <a:pos x="T84" y="T85"/>
                            </a:cxn>
                            <a:cxn ang="T155">
                              <a:pos x="T86" y="T87"/>
                            </a:cxn>
                            <a:cxn ang="T156">
                              <a:pos x="T88" y="T89"/>
                            </a:cxn>
                            <a:cxn ang="T157">
                              <a:pos x="T90" y="T91"/>
                            </a:cxn>
                            <a:cxn ang="T158">
                              <a:pos x="T92" y="T93"/>
                            </a:cxn>
                            <a:cxn ang="T159">
                              <a:pos x="T94" y="T95"/>
                            </a:cxn>
                            <a:cxn ang="T160">
                              <a:pos x="T96" y="T97"/>
                            </a:cxn>
                            <a:cxn ang="T161">
                              <a:pos x="T98" y="T99"/>
                            </a:cxn>
                            <a:cxn ang="T162">
                              <a:pos x="T100" y="T101"/>
                            </a:cxn>
                            <a:cxn ang="T163">
                              <a:pos x="T102" y="T103"/>
                            </a:cxn>
                            <a:cxn ang="T164">
                              <a:pos x="T104" y="T105"/>
                            </a:cxn>
                            <a:cxn ang="T165">
                              <a:pos x="T106" y="T107"/>
                            </a:cxn>
                            <a:cxn ang="T166">
                              <a:pos x="T108" y="T109"/>
                            </a:cxn>
                            <a:cxn ang="T167">
                              <a:pos x="T110" y="T111"/>
                            </a:cxn>
                          </a:cxnLst>
                          <a:rect l="T168" t="T169" r="T170" b="T171"/>
                          <a:pathLst>
                            <a:path w="500" h="252">
                              <a:moveTo>
                                <a:pt x="452" y="252"/>
                              </a:moveTo>
                              <a:lnTo>
                                <a:pt x="426" y="246"/>
                              </a:lnTo>
                              <a:lnTo>
                                <a:pt x="400" y="233"/>
                              </a:lnTo>
                              <a:lnTo>
                                <a:pt x="376" y="228"/>
                              </a:lnTo>
                              <a:lnTo>
                                <a:pt x="334" y="234"/>
                              </a:lnTo>
                              <a:lnTo>
                                <a:pt x="304" y="233"/>
                              </a:lnTo>
                              <a:lnTo>
                                <a:pt x="283" y="226"/>
                              </a:lnTo>
                              <a:lnTo>
                                <a:pt x="266" y="220"/>
                              </a:lnTo>
                              <a:lnTo>
                                <a:pt x="249" y="212"/>
                              </a:lnTo>
                              <a:lnTo>
                                <a:pt x="230" y="196"/>
                              </a:lnTo>
                              <a:lnTo>
                                <a:pt x="215" y="181"/>
                              </a:lnTo>
                              <a:lnTo>
                                <a:pt x="192" y="163"/>
                              </a:lnTo>
                              <a:lnTo>
                                <a:pt x="159" y="169"/>
                              </a:lnTo>
                              <a:lnTo>
                                <a:pt x="139" y="170"/>
                              </a:lnTo>
                              <a:lnTo>
                                <a:pt x="128" y="167"/>
                              </a:lnTo>
                              <a:lnTo>
                                <a:pt x="121" y="161"/>
                              </a:lnTo>
                              <a:lnTo>
                                <a:pt x="117" y="152"/>
                              </a:lnTo>
                              <a:lnTo>
                                <a:pt x="120" y="143"/>
                              </a:lnTo>
                              <a:lnTo>
                                <a:pt x="128" y="133"/>
                              </a:lnTo>
                              <a:lnTo>
                                <a:pt x="139" y="129"/>
                              </a:lnTo>
                              <a:lnTo>
                                <a:pt x="166" y="125"/>
                              </a:lnTo>
                              <a:lnTo>
                                <a:pt x="197" y="114"/>
                              </a:lnTo>
                              <a:lnTo>
                                <a:pt x="171" y="93"/>
                              </a:lnTo>
                              <a:lnTo>
                                <a:pt x="140" y="81"/>
                              </a:lnTo>
                              <a:lnTo>
                                <a:pt x="112" y="83"/>
                              </a:lnTo>
                              <a:lnTo>
                                <a:pt x="81" y="81"/>
                              </a:lnTo>
                              <a:lnTo>
                                <a:pt x="63" y="87"/>
                              </a:lnTo>
                              <a:lnTo>
                                <a:pt x="37" y="88"/>
                              </a:lnTo>
                              <a:lnTo>
                                <a:pt x="29" y="81"/>
                              </a:lnTo>
                              <a:lnTo>
                                <a:pt x="27" y="70"/>
                              </a:lnTo>
                              <a:lnTo>
                                <a:pt x="13" y="71"/>
                              </a:lnTo>
                              <a:lnTo>
                                <a:pt x="4" y="69"/>
                              </a:lnTo>
                              <a:lnTo>
                                <a:pt x="0" y="59"/>
                              </a:lnTo>
                              <a:lnTo>
                                <a:pt x="3" y="50"/>
                              </a:lnTo>
                              <a:lnTo>
                                <a:pt x="11" y="46"/>
                              </a:lnTo>
                              <a:lnTo>
                                <a:pt x="25" y="38"/>
                              </a:lnTo>
                              <a:lnTo>
                                <a:pt x="36" y="30"/>
                              </a:lnTo>
                              <a:lnTo>
                                <a:pt x="48" y="23"/>
                              </a:lnTo>
                              <a:lnTo>
                                <a:pt x="63" y="19"/>
                              </a:lnTo>
                              <a:lnTo>
                                <a:pt x="75" y="19"/>
                              </a:lnTo>
                              <a:lnTo>
                                <a:pt x="136" y="6"/>
                              </a:lnTo>
                              <a:lnTo>
                                <a:pt x="149" y="3"/>
                              </a:lnTo>
                              <a:lnTo>
                                <a:pt x="163" y="0"/>
                              </a:lnTo>
                              <a:lnTo>
                                <a:pt x="178" y="3"/>
                              </a:lnTo>
                              <a:lnTo>
                                <a:pt x="196" y="9"/>
                              </a:lnTo>
                              <a:lnTo>
                                <a:pt x="249" y="38"/>
                              </a:lnTo>
                              <a:lnTo>
                                <a:pt x="273" y="43"/>
                              </a:lnTo>
                              <a:lnTo>
                                <a:pt x="295" y="48"/>
                              </a:lnTo>
                              <a:lnTo>
                                <a:pt x="312" y="59"/>
                              </a:lnTo>
                              <a:lnTo>
                                <a:pt x="322" y="72"/>
                              </a:lnTo>
                              <a:lnTo>
                                <a:pt x="366" y="102"/>
                              </a:lnTo>
                              <a:lnTo>
                                <a:pt x="386" y="116"/>
                              </a:lnTo>
                              <a:lnTo>
                                <a:pt x="411" y="143"/>
                              </a:lnTo>
                              <a:lnTo>
                                <a:pt x="427" y="151"/>
                              </a:lnTo>
                              <a:lnTo>
                                <a:pt x="500" y="154"/>
                              </a:lnTo>
                              <a:lnTo>
                                <a:pt x="452" y="25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C080"/>
                        </a:solidFill>
                        <a:ln w="1440">
                          <a:solidFill>
                            <a:srgbClr val="402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44" name="Freeform 2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99" y="3056"/>
                          <a:ext cx="11" cy="1"/>
                        </a:xfrm>
                        <a:custGeom>
                          <a:avLst/>
                          <a:gdLst>
                            <a:gd name="T0" fmla="*/ 0 w 120"/>
                            <a:gd name="T1" fmla="*/ 0 h 30"/>
                            <a:gd name="T2" fmla="*/ 0 w 120"/>
                            <a:gd name="T3" fmla="*/ 0 h 30"/>
                            <a:gd name="T4" fmla="*/ 0 w 120"/>
                            <a:gd name="T5" fmla="*/ 0 h 30"/>
                            <a:gd name="T6" fmla="*/ 0 w 120"/>
                            <a:gd name="T7" fmla="*/ 0 h 30"/>
                            <a:gd name="T8" fmla="*/ 0 w 120"/>
                            <a:gd name="T9" fmla="*/ 0 h 30"/>
                            <a:gd name="T10" fmla="*/ 0 w 120"/>
                            <a:gd name="T11" fmla="*/ 0 h 30"/>
                            <a:gd name="T12" fmla="*/ 0 w 120"/>
                            <a:gd name="T13" fmla="*/ 0 h 30"/>
                            <a:gd name="T14" fmla="*/ 0 w 120"/>
                            <a:gd name="T15" fmla="*/ 0 h 30"/>
                            <a:gd name="T16" fmla="*/ 0 w 120"/>
                            <a:gd name="T17" fmla="*/ 0 h 30"/>
                            <a:gd name="T18" fmla="*/ 0 w 120"/>
                            <a:gd name="T19" fmla="*/ 0 h 30"/>
                            <a:gd name="T20" fmla="*/ 0 w 120"/>
                            <a:gd name="T21" fmla="*/ 0 h 30"/>
                            <a:gd name="T22" fmla="*/ 0 w 120"/>
                            <a:gd name="T23" fmla="*/ 0 h 30"/>
                            <a:gd name="T24" fmla="*/ 0 w 120"/>
                            <a:gd name="T25" fmla="*/ 0 h 30"/>
                            <a:gd name="T26" fmla="*/ 0 w 120"/>
                            <a:gd name="T27" fmla="*/ 0 h 30"/>
                            <a:gd name="T28" fmla="*/ 0 w 120"/>
                            <a:gd name="T29" fmla="*/ 0 h 30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w 120"/>
                            <a:gd name="T46" fmla="*/ 0 h 30"/>
                            <a:gd name="T47" fmla="*/ 120 w 120"/>
                            <a:gd name="T48" fmla="*/ 30 h 30"/>
                          </a:gdLst>
                          <a:ahLst/>
                          <a:cxnLst>
                            <a:cxn ang="T30">
                              <a:pos x="T0" y="T1"/>
                            </a:cxn>
                            <a:cxn ang="T31">
                              <a:pos x="T2" y="T3"/>
                            </a:cxn>
                            <a:cxn ang="T32">
                              <a:pos x="T4" y="T5"/>
                            </a:cxn>
                            <a:cxn ang="T33">
                              <a:pos x="T6" y="T7"/>
                            </a:cxn>
                            <a:cxn ang="T34">
                              <a:pos x="T8" y="T9"/>
                            </a:cxn>
                            <a:cxn ang="T35">
                              <a:pos x="T10" y="T11"/>
                            </a:cxn>
                            <a:cxn ang="T36">
                              <a:pos x="T12" y="T13"/>
                            </a:cxn>
                            <a:cxn ang="T37">
                              <a:pos x="T14" y="T15"/>
                            </a:cxn>
                            <a:cxn ang="T38">
                              <a:pos x="T16" y="T17"/>
                            </a:cxn>
                            <a:cxn ang="T39">
                              <a:pos x="T18" y="T19"/>
                            </a:cxn>
                            <a:cxn ang="T40">
                              <a:pos x="T20" y="T21"/>
                            </a:cxn>
                            <a:cxn ang="T41">
                              <a:pos x="T22" y="T23"/>
                            </a:cxn>
                            <a:cxn ang="T42">
                              <a:pos x="T24" y="T25"/>
                            </a:cxn>
                            <a:cxn ang="T43">
                              <a:pos x="T26" y="T27"/>
                            </a:cxn>
                            <a:cxn ang="T44">
                              <a:pos x="T28" y="T29"/>
                            </a:cxn>
                          </a:cxnLst>
                          <a:rect l="T45" t="T46" r="T47" b="T48"/>
                          <a:pathLst>
                            <a:path w="120" h="30">
                              <a:moveTo>
                                <a:pt x="0" y="0"/>
                              </a:moveTo>
                              <a:lnTo>
                                <a:pt x="3" y="8"/>
                              </a:lnTo>
                              <a:lnTo>
                                <a:pt x="24" y="7"/>
                              </a:lnTo>
                              <a:lnTo>
                                <a:pt x="33" y="12"/>
                              </a:lnTo>
                              <a:lnTo>
                                <a:pt x="51" y="21"/>
                              </a:lnTo>
                              <a:lnTo>
                                <a:pt x="75" y="26"/>
                              </a:lnTo>
                              <a:lnTo>
                                <a:pt x="101" y="27"/>
                              </a:lnTo>
                              <a:lnTo>
                                <a:pt x="120" y="30"/>
                              </a:lnTo>
                              <a:lnTo>
                                <a:pt x="104" y="24"/>
                              </a:lnTo>
                              <a:lnTo>
                                <a:pt x="84" y="21"/>
                              </a:lnTo>
                              <a:lnTo>
                                <a:pt x="70" y="21"/>
                              </a:lnTo>
                              <a:lnTo>
                                <a:pt x="51" y="15"/>
                              </a:lnTo>
                              <a:lnTo>
                                <a:pt x="35" y="6"/>
                              </a:lnTo>
                              <a:lnTo>
                                <a:pt x="28" y="2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45" name="Freeform 2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96" y="3057"/>
                          <a:ext cx="1" cy="1"/>
                        </a:xfrm>
                        <a:custGeom>
                          <a:avLst/>
                          <a:gdLst>
                            <a:gd name="T0" fmla="*/ 0 w 14"/>
                            <a:gd name="T1" fmla="*/ 0 h 18"/>
                            <a:gd name="T2" fmla="*/ 0 w 14"/>
                            <a:gd name="T3" fmla="*/ 0 h 18"/>
                            <a:gd name="T4" fmla="*/ 0 w 14"/>
                            <a:gd name="T5" fmla="*/ 0 h 18"/>
                            <a:gd name="T6" fmla="*/ 0 w 14"/>
                            <a:gd name="T7" fmla="*/ 0 h 18"/>
                            <a:gd name="T8" fmla="*/ 0 w 14"/>
                            <a:gd name="T9" fmla="*/ 0 h 18"/>
                            <a:gd name="T10" fmla="*/ 0 w 14"/>
                            <a:gd name="T11" fmla="*/ 0 h 18"/>
                            <a:gd name="T12" fmla="*/ 0 w 14"/>
                            <a:gd name="T13" fmla="*/ 0 h 18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4"/>
                            <a:gd name="T22" fmla="*/ 0 h 18"/>
                            <a:gd name="T23" fmla="*/ 14 w 14"/>
                            <a:gd name="T24" fmla="*/ 18 h 18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4" h="18">
                              <a:moveTo>
                                <a:pt x="2" y="0"/>
                              </a:moveTo>
                              <a:lnTo>
                                <a:pt x="8" y="5"/>
                              </a:lnTo>
                              <a:lnTo>
                                <a:pt x="6" y="11"/>
                              </a:lnTo>
                              <a:lnTo>
                                <a:pt x="0" y="18"/>
                              </a:lnTo>
                              <a:lnTo>
                                <a:pt x="12" y="13"/>
                              </a:lnTo>
                              <a:lnTo>
                                <a:pt x="14" y="6"/>
                              </a:lnTo>
                              <a:lnTo>
                                <a:pt x="2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46" name="Freeform 2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85" y="3048"/>
                          <a:ext cx="6" cy="3"/>
                        </a:xfrm>
                        <a:custGeom>
                          <a:avLst/>
                          <a:gdLst>
                            <a:gd name="T0" fmla="*/ 0 w 70"/>
                            <a:gd name="T1" fmla="*/ 0 h 33"/>
                            <a:gd name="T2" fmla="*/ 0 w 70"/>
                            <a:gd name="T3" fmla="*/ 0 h 33"/>
                            <a:gd name="T4" fmla="*/ 0 w 70"/>
                            <a:gd name="T5" fmla="*/ 0 h 33"/>
                            <a:gd name="T6" fmla="*/ 0 w 70"/>
                            <a:gd name="T7" fmla="*/ 0 h 33"/>
                            <a:gd name="T8" fmla="*/ 0 w 70"/>
                            <a:gd name="T9" fmla="*/ 0 h 33"/>
                            <a:gd name="T10" fmla="*/ 0 w 70"/>
                            <a:gd name="T11" fmla="*/ 0 h 33"/>
                            <a:gd name="T12" fmla="*/ 0 w 70"/>
                            <a:gd name="T13" fmla="*/ 0 h 33"/>
                            <a:gd name="T14" fmla="*/ 0 w 70"/>
                            <a:gd name="T15" fmla="*/ 0 h 33"/>
                            <a:gd name="T16" fmla="*/ 0 w 70"/>
                            <a:gd name="T17" fmla="*/ 0 h 33"/>
                            <a:gd name="T18" fmla="*/ 0 w 70"/>
                            <a:gd name="T19" fmla="*/ 0 h 33"/>
                            <a:gd name="T20" fmla="*/ 0 w 70"/>
                            <a:gd name="T21" fmla="*/ 0 h 33"/>
                            <a:gd name="T22" fmla="*/ 0 w 70"/>
                            <a:gd name="T23" fmla="*/ 0 h 33"/>
                            <a:gd name="T24" fmla="*/ 0 w 70"/>
                            <a:gd name="T25" fmla="*/ 0 h 33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w 70"/>
                            <a:gd name="T40" fmla="*/ 0 h 33"/>
                            <a:gd name="T41" fmla="*/ 70 w 70"/>
                            <a:gd name="T42" fmla="*/ 33 h 33"/>
                          </a:gdLst>
                          <a:ahLst/>
                          <a:cxnLst>
                            <a:cxn ang="T26">
                              <a:pos x="T0" y="T1"/>
                            </a:cxn>
                            <a:cxn ang="T27">
                              <a:pos x="T2" y="T3"/>
                            </a:cxn>
                            <a:cxn ang="T28">
                              <a:pos x="T4" y="T5"/>
                            </a:cxn>
                            <a:cxn ang="T29">
                              <a:pos x="T6" y="T7"/>
                            </a:cxn>
                            <a:cxn ang="T30">
                              <a:pos x="T8" y="T9"/>
                            </a:cxn>
                            <a:cxn ang="T31">
                              <a:pos x="T10" y="T11"/>
                            </a:cxn>
                            <a:cxn ang="T32">
                              <a:pos x="T12" y="T13"/>
                            </a:cxn>
                            <a:cxn ang="T33">
                              <a:pos x="T14" y="T15"/>
                            </a:cxn>
                            <a:cxn ang="T34">
                              <a:pos x="T16" y="T17"/>
                            </a:cxn>
                            <a:cxn ang="T35">
                              <a:pos x="T18" y="T19"/>
                            </a:cxn>
                            <a:cxn ang="T36">
                              <a:pos x="T20" y="T21"/>
                            </a:cxn>
                            <a:cxn ang="T37">
                              <a:pos x="T22" y="T23"/>
                            </a:cxn>
                            <a:cxn ang="T38">
                              <a:pos x="T24" y="T25"/>
                            </a:cxn>
                          </a:cxnLst>
                          <a:rect l="T39" t="T40" r="T41" b="T42"/>
                          <a:pathLst>
                            <a:path w="70" h="33">
                              <a:moveTo>
                                <a:pt x="0" y="31"/>
                              </a:moveTo>
                              <a:lnTo>
                                <a:pt x="7" y="33"/>
                              </a:lnTo>
                              <a:lnTo>
                                <a:pt x="17" y="23"/>
                              </a:lnTo>
                              <a:lnTo>
                                <a:pt x="31" y="17"/>
                              </a:lnTo>
                              <a:lnTo>
                                <a:pt x="38" y="10"/>
                              </a:lnTo>
                              <a:lnTo>
                                <a:pt x="44" y="6"/>
                              </a:lnTo>
                              <a:lnTo>
                                <a:pt x="60" y="3"/>
                              </a:lnTo>
                              <a:lnTo>
                                <a:pt x="70" y="1"/>
                              </a:lnTo>
                              <a:lnTo>
                                <a:pt x="57" y="0"/>
                              </a:lnTo>
                              <a:lnTo>
                                <a:pt x="39" y="3"/>
                              </a:lnTo>
                              <a:lnTo>
                                <a:pt x="33" y="8"/>
                              </a:lnTo>
                              <a:lnTo>
                                <a:pt x="25" y="14"/>
                              </a:lnTo>
                              <a:lnTo>
                                <a:pt x="0" y="3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47" name="Freeform 2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93" y="3048"/>
                          <a:ext cx="10" cy="2"/>
                        </a:xfrm>
                        <a:custGeom>
                          <a:avLst/>
                          <a:gdLst>
                            <a:gd name="T0" fmla="*/ 0 w 110"/>
                            <a:gd name="T1" fmla="*/ 0 h 29"/>
                            <a:gd name="T2" fmla="*/ 0 w 110"/>
                            <a:gd name="T3" fmla="*/ 0 h 29"/>
                            <a:gd name="T4" fmla="*/ 0 w 110"/>
                            <a:gd name="T5" fmla="*/ 0 h 29"/>
                            <a:gd name="T6" fmla="*/ 0 w 110"/>
                            <a:gd name="T7" fmla="*/ 0 h 29"/>
                            <a:gd name="T8" fmla="*/ 0 w 110"/>
                            <a:gd name="T9" fmla="*/ 0 h 29"/>
                            <a:gd name="T10" fmla="*/ 0 w 110"/>
                            <a:gd name="T11" fmla="*/ 0 h 29"/>
                            <a:gd name="T12" fmla="*/ 0 w 110"/>
                            <a:gd name="T13" fmla="*/ 0 h 29"/>
                            <a:gd name="T14" fmla="*/ 0 w 110"/>
                            <a:gd name="T15" fmla="*/ 0 h 29"/>
                            <a:gd name="T16" fmla="*/ 0 w 110"/>
                            <a:gd name="T17" fmla="*/ 0 h 29"/>
                            <a:gd name="T18" fmla="*/ 0 w 110"/>
                            <a:gd name="T19" fmla="*/ 0 h 29"/>
                            <a:gd name="T20" fmla="*/ 0 w 110"/>
                            <a:gd name="T21" fmla="*/ 0 h 29"/>
                            <a:gd name="T22" fmla="*/ 0 w 110"/>
                            <a:gd name="T23" fmla="*/ 0 h 29"/>
                            <a:gd name="T24" fmla="*/ 0 w 110"/>
                            <a:gd name="T25" fmla="*/ 0 h 29"/>
                            <a:gd name="T26" fmla="*/ 0 w 110"/>
                            <a:gd name="T27" fmla="*/ 0 h 29"/>
                            <a:gd name="T28" fmla="*/ 0 w 110"/>
                            <a:gd name="T29" fmla="*/ 0 h 29"/>
                            <a:gd name="T30" fmla="*/ 0 w 110"/>
                            <a:gd name="T31" fmla="*/ 0 h 29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110"/>
                            <a:gd name="T49" fmla="*/ 0 h 29"/>
                            <a:gd name="T50" fmla="*/ 110 w 110"/>
                            <a:gd name="T51" fmla="*/ 29 h 29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110" h="29">
                              <a:moveTo>
                                <a:pt x="0" y="7"/>
                              </a:moveTo>
                              <a:lnTo>
                                <a:pt x="23" y="4"/>
                              </a:lnTo>
                              <a:lnTo>
                                <a:pt x="36" y="0"/>
                              </a:lnTo>
                              <a:lnTo>
                                <a:pt x="42" y="0"/>
                              </a:lnTo>
                              <a:lnTo>
                                <a:pt x="56" y="3"/>
                              </a:lnTo>
                              <a:lnTo>
                                <a:pt x="62" y="10"/>
                              </a:lnTo>
                              <a:lnTo>
                                <a:pt x="73" y="16"/>
                              </a:lnTo>
                              <a:lnTo>
                                <a:pt x="95" y="25"/>
                              </a:lnTo>
                              <a:lnTo>
                                <a:pt x="110" y="25"/>
                              </a:lnTo>
                              <a:lnTo>
                                <a:pt x="94" y="29"/>
                              </a:lnTo>
                              <a:lnTo>
                                <a:pt x="84" y="27"/>
                              </a:lnTo>
                              <a:lnTo>
                                <a:pt x="60" y="15"/>
                              </a:lnTo>
                              <a:lnTo>
                                <a:pt x="52" y="7"/>
                              </a:lnTo>
                              <a:lnTo>
                                <a:pt x="36" y="5"/>
                              </a:lnTo>
                              <a:lnTo>
                                <a:pt x="23" y="7"/>
                              </a:lnTo>
                              <a:lnTo>
                                <a:pt x="0" y="7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48" name="Freeform 2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86" y="3050"/>
                          <a:ext cx="2" cy="3"/>
                        </a:xfrm>
                        <a:custGeom>
                          <a:avLst/>
                          <a:gdLst>
                            <a:gd name="T0" fmla="*/ 0 w 23"/>
                            <a:gd name="T1" fmla="*/ 0 h 21"/>
                            <a:gd name="T2" fmla="*/ 0 w 23"/>
                            <a:gd name="T3" fmla="*/ 0 h 21"/>
                            <a:gd name="T4" fmla="*/ 0 w 23"/>
                            <a:gd name="T5" fmla="*/ 0 h 21"/>
                            <a:gd name="T6" fmla="*/ 0 w 23"/>
                            <a:gd name="T7" fmla="*/ 0 h 21"/>
                            <a:gd name="T8" fmla="*/ 0 w 23"/>
                            <a:gd name="T9" fmla="*/ 0 h 21"/>
                            <a:gd name="T10" fmla="*/ 0 w 23"/>
                            <a:gd name="T11" fmla="*/ 0 h 21"/>
                            <a:gd name="T12" fmla="*/ 0 60000 65536"/>
                            <a:gd name="T13" fmla="*/ 0 60000 65536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w 23"/>
                            <a:gd name="T19" fmla="*/ 0 h 21"/>
                            <a:gd name="T20" fmla="*/ 23 w 23"/>
                            <a:gd name="T21" fmla="*/ 21 h 21"/>
                          </a:gdLst>
                          <a:ahLst/>
                          <a:cxnLst>
                            <a:cxn ang="T12">
                              <a:pos x="T0" y="T1"/>
                            </a:cxn>
                            <a:cxn ang="T13">
                              <a:pos x="T2" y="T3"/>
                            </a:cxn>
                            <a:cxn ang="T14">
                              <a:pos x="T4" y="T5"/>
                            </a:cxn>
                            <a:cxn ang="T15">
                              <a:pos x="T6" y="T7"/>
                            </a:cxn>
                            <a:cxn ang="T16">
                              <a:pos x="T8" y="T9"/>
                            </a:cxn>
                            <a:cxn ang="T17">
                              <a:pos x="T10" y="T11"/>
                            </a:cxn>
                          </a:cxnLst>
                          <a:rect l="T18" t="T19" r="T20" b="T21"/>
                          <a:pathLst>
                            <a:path w="23" h="21">
                              <a:moveTo>
                                <a:pt x="17" y="0"/>
                              </a:moveTo>
                              <a:lnTo>
                                <a:pt x="23" y="8"/>
                              </a:lnTo>
                              <a:lnTo>
                                <a:pt x="16" y="17"/>
                              </a:lnTo>
                              <a:lnTo>
                                <a:pt x="0" y="21"/>
                              </a:lnTo>
                              <a:lnTo>
                                <a:pt x="17" y="10"/>
                              </a:lnTo>
                              <a:lnTo>
                                <a:pt x="17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49" name="Freeform 2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85" y="3048"/>
                          <a:ext cx="1" cy="3"/>
                        </a:xfrm>
                        <a:custGeom>
                          <a:avLst/>
                          <a:gdLst>
                            <a:gd name="T0" fmla="*/ 0 w 23"/>
                            <a:gd name="T1" fmla="*/ 0 h 20"/>
                            <a:gd name="T2" fmla="*/ 0 w 23"/>
                            <a:gd name="T3" fmla="*/ 0 h 20"/>
                            <a:gd name="T4" fmla="*/ 0 w 23"/>
                            <a:gd name="T5" fmla="*/ 0 h 20"/>
                            <a:gd name="T6" fmla="*/ 0 w 23"/>
                            <a:gd name="T7" fmla="*/ 0 h 20"/>
                            <a:gd name="T8" fmla="*/ 0 w 23"/>
                            <a:gd name="T9" fmla="*/ 0 h 20"/>
                            <a:gd name="T10" fmla="*/ 0 w 23"/>
                            <a:gd name="T11" fmla="*/ 0 h 20"/>
                            <a:gd name="T12" fmla="*/ 0 60000 65536"/>
                            <a:gd name="T13" fmla="*/ 0 60000 65536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w 23"/>
                            <a:gd name="T19" fmla="*/ 0 h 20"/>
                            <a:gd name="T20" fmla="*/ 23 w 23"/>
                            <a:gd name="T21" fmla="*/ 20 h 20"/>
                          </a:gdLst>
                          <a:ahLst/>
                          <a:cxnLst>
                            <a:cxn ang="T12">
                              <a:pos x="T0" y="T1"/>
                            </a:cxn>
                            <a:cxn ang="T13">
                              <a:pos x="T2" y="T3"/>
                            </a:cxn>
                            <a:cxn ang="T14">
                              <a:pos x="T4" y="T5"/>
                            </a:cxn>
                            <a:cxn ang="T15">
                              <a:pos x="T6" y="T7"/>
                            </a:cxn>
                            <a:cxn ang="T16">
                              <a:pos x="T8" y="T9"/>
                            </a:cxn>
                            <a:cxn ang="T17">
                              <a:pos x="T10" y="T11"/>
                            </a:cxn>
                          </a:cxnLst>
                          <a:rect l="T18" t="T19" r="T20" b="T21"/>
                          <a:pathLst>
                            <a:path w="23" h="20">
                              <a:moveTo>
                                <a:pt x="23" y="11"/>
                              </a:moveTo>
                              <a:lnTo>
                                <a:pt x="17" y="0"/>
                              </a:lnTo>
                              <a:lnTo>
                                <a:pt x="16" y="9"/>
                              </a:lnTo>
                              <a:lnTo>
                                <a:pt x="0" y="18"/>
                              </a:lnTo>
                              <a:lnTo>
                                <a:pt x="2" y="20"/>
                              </a:lnTo>
                              <a:lnTo>
                                <a:pt x="23" y="1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50" name="Freeform 2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08" y="3051"/>
                          <a:ext cx="2" cy="3"/>
                        </a:xfrm>
                        <a:custGeom>
                          <a:avLst/>
                          <a:gdLst>
                            <a:gd name="T0" fmla="*/ 0 w 26"/>
                            <a:gd name="T1" fmla="*/ 0 h 29"/>
                            <a:gd name="T2" fmla="*/ 0 w 26"/>
                            <a:gd name="T3" fmla="*/ 0 h 29"/>
                            <a:gd name="T4" fmla="*/ 0 w 26"/>
                            <a:gd name="T5" fmla="*/ 0 h 29"/>
                            <a:gd name="T6" fmla="*/ 0 w 26"/>
                            <a:gd name="T7" fmla="*/ 0 h 29"/>
                            <a:gd name="T8" fmla="*/ 0 w 26"/>
                            <a:gd name="T9" fmla="*/ 0 h 29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26"/>
                            <a:gd name="T16" fmla="*/ 0 h 29"/>
                            <a:gd name="T17" fmla="*/ 26 w 26"/>
                            <a:gd name="T18" fmla="*/ 29 h 29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26" h="29">
                              <a:moveTo>
                                <a:pt x="0" y="0"/>
                              </a:moveTo>
                              <a:lnTo>
                                <a:pt x="6" y="15"/>
                              </a:lnTo>
                              <a:lnTo>
                                <a:pt x="16" y="27"/>
                              </a:lnTo>
                              <a:lnTo>
                                <a:pt x="26" y="29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51" name="Freeform 2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17" y="3061"/>
                          <a:ext cx="2" cy="3"/>
                        </a:xfrm>
                        <a:custGeom>
                          <a:avLst/>
                          <a:gdLst>
                            <a:gd name="T0" fmla="*/ 0 w 34"/>
                            <a:gd name="T1" fmla="*/ 0 h 27"/>
                            <a:gd name="T2" fmla="*/ 0 w 34"/>
                            <a:gd name="T3" fmla="*/ 0 h 27"/>
                            <a:gd name="T4" fmla="*/ 0 w 34"/>
                            <a:gd name="T5" fmla="*/ 0 h 27"/>
                            <a:gd name="T6" fmla="*/ 0 w 34"/>
                            <a:gd name="T7" fmla="*/ 0 h 27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34"/>
                            <a:gd name="T13" fmla="*/ 0 h 27"/>
                            <a:gd name="T14" fmla="*/ 34 w 34"/>
                            <a:gd name="T15" fmla="*/ 27 h 27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34" h="27">
                              <a:moveTo>
                                <a:pt x="34" y="0"/>
                              </a:moveTo>
                              <a:lnTo>
                                <a:pt x="12" y="10"/>
                              </a:lnTo>
                              <a:lnTo>
                                <a:pt x="0" y="27"/>
                              </a:lnTo>
                              <a:lnTo>
                                <a:pt x="34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02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440" name="Group 2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721" y="3057"/>
                        <a:ext cx="11" cy="15"/>
                        <a:chOff x="4721" y="3057"/>
                        <a:chExt cx="11" cy="15"/>
                      </a:xfrm>
                    </p:grpSpPr>
                    <p:sp>
                      <p:nvSpPr>
                        <p:cNvPr id="441" name="Freeform 25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21" y="3057"/>
                          <a:ext cx="12" cy="16"/>
                        </a:xfrm>
                        <a:custGeom>
                          <a:avLst/>
                          <a:gdLst>
                            <a:gd name="T0" fmla="*/ 0 w 145"/>
                            <a:gd name="T1" fmla="*/ 0 h 177"/>
                            <a:gd name="T2" fmla="*/ 0 w 145"/>
                            <a:gd name="T3" fmla="*/ 0 h 177"/>
                            <a:gd name="T4" fmla="*/ 0 w 145"/>
                            <a:gd name="T5" fmla="*/ 0 h 177"/>
                            <a:gd name="T6" fmla="*/ 0 w 145"/>
                            <a:gd name="T7" fmla="*/ 0 h 177"/>
                            <a:gd name="T8" fmla="*/ 0 w 145"/>
                            <a:gd name="T9" fmla="*/ 0 h 177"/>
                            <a:gd name="T10" fmla="*/ 0 w 145"/>
                            <a:gd name="T11" fmla="*/ 0 h 177"/>
                            <a:gd name="T12" fmla="*/ 0 w 145"/>
                            <a:gd name="T13" fmla="*/ 0 h 177"/>
                            <a:gd name="T14" fmla="*/ 0 w 145"/>
                            <a:gd name="T15" fmla="*/ 0 h 177"/>
                            <a:gd name="T16" fmla="*/ 0 w 145"/>
                            <a:gd name="T17" fmla="*/ 0 h 177"/>
                            <a:gd name="T18" fmla="*/ 0 w 145"/>
                            <a:gd name="T19" fmla="*/ 0 h 177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w 145"/>
                            <a:gd name="T31" fmla="*/ 0 h 177"/>
                            <a:gd name="T32" fmla="*/ 145 w 145"/>
                            <a:gd name="T33" fmla="*/ 177 h 177"/>
                          </a:gdLst>
                          <a:ahLst/>
                          <a:cxnLst>
                            <a:cxn ang="T20">
                              <a:pos x="T0" y="T1"/>
                            </a:cxn>
                            <a:cxn ang="T21">
                              <a:pos x="T2" y="T3"/>
                            </a:cxn>
                            <a:cxn ang="T22">
                              <a:pos x="T4" y="T5"/>
                            </a:cxn>
                            <a:cxn ang="T23">
                              <a:pos x="T6" y="T7"/>
                            </a:cxn>
                            <a:cxn ang="T24">
                              <a:pos x="T8" y="T9"/>
                            </a:cxn>
                            <a:cxn ang="T25">
                              <a:pos x="T10" y="T11"/>
                            </a:cxn>
                            <a:cxn ang="T26">
                              <a:pos x="T12" y="T13"/>
                            </a:cxn>
                            <a:cxn ang="T27">
                              <a:pos x="T14" y="T15"/>
                            </a:cxn>
                            <a:cxn ang="T28">
                              <a:pos x="T16" y="T17"/>
                            </a:cxn>
                            <a:cxn ang="T29">
                              <a:pos x="T18" y="T19"/>
                            </a:cxn>
                          </a:cxnLst>
                          <a:rect l="T30" t="T31" r="T32" b="T33"/>
                          <a:pathLst>
                            <a:path w="145" h="177">
                              <a:moveTo>
                                <a:pt x="51" y="12"/>
                              </a:moveTo>
                              <a:lnTo>
                                <a:pt x="27" y="37"/>
                              </a:lnTo>
                              <a:lnTo>
                                <a:pt x="17" y="58"/>
                              </a:lnTo>
                              <a:lnTo>
                                <a:pt x="7" y="91"/>
                              </a:lnTo>
                              <a:lnTo>
                                <a:pt x="7" y="111"/>
                              </a:lnTo>
                              <a:lnTo>
                                <a:pt x="0" y="140"/>
                              </a:lnTo>
                              <a:lnTo>
                                <a:pt x="118" y="177"/>
                              </a:lnTo>
                              <a:lnTo>
                                <a:pt x="145" y="0"/>
                              </a:lnTo>
                              <a:lnTo>
                                <a:pt x="97" y="12"/>
                              </a:lnTo>
                              <a:lnTo>
                                <a:pt x="51" y="1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44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42" name="Freeform 2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22" y="3058"/>
                          <a:ext cx="10" cy="13"/>
                        </a:xfrm>
                        <a:custGeom>
                          <a:avLst/>
                          <a:gdLst>
                            <a:gd name="T0" fmla="*/ 0 w 118"/>
                            <a:gd name="T1" fmla="*/ 0 h 147"/>
                            <a:gd name="T2" fmla="*/ 0 w 118"/>
                            <a:gd name="T3" fmla="*/ 0 h 147"/>
                            <a:gd name="T4" fmla="*/ 0 w 118"/>
                            <a:gd name="T5" fmla="*/ 0 h 147"/>
                            <a:gd name="T6" fmla="*/ 0 w 118"/>
                            <a:gd name="T7" fmla="*/ 0 h 147"/>
                            <a:gd name="T8" fmla="*/ 0 w 118"/>
                            <a:gd name="T9" fmla="*/ 0 h 147"/>
                            <a:gd name="T10" fmla="*/ 0 w 118"/>
                            <a:gd name="T11" fmla="*/ 0 h 147"/>
                            <a:gd name="T12" fmla="*/ 0 w 118"/>
                            <a:gd name="T13" fmla="*/ 0 h 147"/>
                            <a:gd name="T14" fmla="*/ 0 w 118"/>
                            <a:gd name="T15" fmla="*/ 0 h 147"/>
                            <a:gd name="T16" fmla="*/ 0 w 118"/>
                            <a:gd name="T17" fmla="*/ 0 h 14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118"/>
                            <a:gd name="T28" fmla="*/ 0 h 147"/>
                            <a:gd name="T29" fmla="*/ 118 w 118"/>
                            <a:gd name="T30" fmla="*/ 147 h 14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118" h="147">
                              <a:moveTo>
                                <a:pt x="47" y="4"/>
                              </a:moveTo>
                              <a:lnTo>
                                <a:pt x="25" y="27"/>
                              </a:lnTo>
                              <a:lnTo>
                                <a:pt x="8" y="61"/>
                              </a:lnTo>
                              <a:lnTo>
                                <a:pt x="4" y="86"/>
                              </a:lnTo>
                              <a:lnTo>
                                <a:pt x="0" y="114"/>
                              </a:lnTo>
                              <a:lnTo>
                                <a:pt x="95" y="147"/>
                              </a:lnTo>
                              <a:lnTo>
                                <a:pt x="118" y="0"/>
                              </a:lnTo>
                              <a:lnTo>
                                <a:pt x="82" y="6"/>
                              </a:lnTo>
                              <a:lnTo>
                                <a:pt x="47" y="4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E0E0E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defTabSz="4572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black"/>
                            </a:solidFill>
                            <a:latin typeface="Arial" pitchFamily="34" charset="0"/>
                            <a:ea typeface="ＭＳ Ｐゴシック" pitchFamily="34" charset="-128"/>
                            <a:cs typeface="Arial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397" name="Freeform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32" y="2973"/>
                      <a:ext cx="44" cy="47"/>
                    </a:xfrm>
                    <a:custGeom>
                      <a:avLst/>
                      <a:gdLst>
                        <a:gd name="T0" fmla="*/ 0 w 492"/>
                        <a:gd name="T1" fmla="*/ 0 h 534"/>
                        <a:gd name="T2" fmla="*/ 0 w 492"/>
                        <a:gd name="T3" fmla="*/ 0 h 534"/>
                        <a:gd name="T4" fmla="*/ 0 w 492"/>
                        <a:gd name="T5" fmla="*/ 0 h 534"/>
                        <a:gd name="T6" fmla="*/ 0 w 492"/>
                        <a:gd name="T7" fmla="*/ 0 h 534"/>
                        <a:gd name="T8" fmla="*/ 0 w 492"/>
                        <a:gd name="T9" fmla="*/ 0 h 534"/>
                        <a:gd name="T10" fmla="*/ 0 w 492"/>
                        <a:gd name="T11" fmla="*/ 0 h 534"/>
                        <a:gd name="T12" fmla="*/ 0 w 492"/>
                        <a:gd name="T13" fmla="*/ 0 h 534"/>
                        <a:gd name="T14" fmla="*/ 0 w 492"/>
                        <a:gd name="T15" fmla="*/ 0 h 534"/>
                        <a:gd name="T16" fmla="*/ 0 w 492"/>
                        <a:gd name="T17" fmla="*/ 0 h 534"/>
                        <a:gd name="T18" fmla="*/ 0 w 492"/>
                        <a:gd name="T19" fmla="*/ 0 h 534"/>
                        <a:gd name="T20" fmla="*/ 0 w 492"/>
                        <a:gd name="T21" fmla="*/ 0 h 534"/>
                        <a:gd name="T22" fmla="*/ 0 w 492"/>
                        <a:gd name="T23" fmla="*/ 0 h 534"/>
                        <a:gd name="T24" fmla="*/ 0 w 492"/>
                        <a:gd name="T25" fmla="*/ 0 h 534"/>
                        <a:gd name="T26" fmla="*/ 0 w 492"/>
                        <a:gd name="T27" fmla="*/ 0 h 534"/>
                        <a:gd name="T28" fmla="*/ 0 w 492"/>
                        <a:gd name="T29" fmla="*/ 0 h 534"/>
                        <a:gd name="T30" fmla="*/ 0 w 492"/>
                        <a:gd name="T31" fmla="*/ 0 h 534"/>
                        <a:gd name="T32" fmla="*/ 0 w 492"/>
                        <a:gd name="T33" fmla="*/ 0 h 534"/>
                        <a:gd name="T34" fmla="*/ 0 w 492"/>
                        <a:gd name="T35" fmla="*/ 0 h 534"/>
                        <a:gd name="T36" fmla="*/ 0 w 492"/>
                        <a:gd name="T37" fmla="*/ 0 h 534"/>
                        <a:gd name="T38" fmla="*/ 0 w 492"/>
                        <a:gd name="T39" fmla="*/ 0 h 534"/>
                        <a:gd name="T40" fmla="*/ 0 w 492"/>
                        <a:gd name="T41" fmla="*/ 0 h 534"/>
                        <a:gd name="T42" fmla="*/ 0 w 492"/>
                        <a:gd name="T43" fmla="*/ 0 h 534"/>
                        <a:gd name="T44" fmla="*/ 0 w 492"/>
                        <a:gd name="T45" fmla="*/ 0 h 534"/>
                        <a:gd name="T46" fmla="*/ 0 w 492"/>
                        <a:gd name="T47" fmla="*/ 0 h 534"/>
                        <a:gd name="T48" fmla="*/ 0 w 492"/>
                        <a:gd name="T49" fmla="*/ 0 h 534"/>
                        <a:gd name="T50" fmla="*/ 0 w 492"/>
                        <a:gd name="T51" fmla="*/ 0 h 534"/>
                        <a:gd name="T52" fmla="*/ 0 w 492"/>
                        <a:gd name="T53" fmla="*/ 0 h 534"/>
                        <a:gd name="T54" fmla="*/ 0 w 492"/>
                        <a:gd name="T55" fmla="*/ 0 h 534"/>
                        <a:gd name="T56" fmla="*/ 0 w 492"/>
                        <a:gd name="T57" fmla="*/ 0 h 534"/>
                        <a:gd name="T58" fmla="*/ 0 w 492"/>
                        <a:gd name="T59" fmla="*/ 0 h 534"/>
                        <a:gd name="T60" fmla="*/ 0 w 492"/>
                        <a:gd name="T61" fmla="*/ 0 h 534"/>
                        <a:gd name="T62" fmla="*/ 0 w 492"/>
                        <a:gd name="T63" fmla="*/ 0 h 534"/>
                        <a:gd name="T64" fmla="*/ 0 w 492"/>
                        <a:gd name="T65" fmla="*/ 0 h 534"/>
                        <a:gd name="T66" fmla="*/ 0 w 492"/>
                        <a:gd name="T67" fmla="*/ 0 h 534"/>
                        <a:gd name="T68" fmla="*/ 0 w 492"/>
                        <a:gd name="T69" fmla="*/ 0 h 534"/>
                        <a:gd name="T70" fmla="*/ 0 w 492"/>
                        <a:gd name="T71" fmla="*/ 0 h 534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w 492"/>
                        <a:gd name="T109" fmla="*/ 0 h 534"/>
                        <a:gd name="T110" fmla="*/ 492 w 492"/>
                        <a:gd name="T111" fmla="*/ 534 h 534"/>
                      </a:gdLst>
                      <a:ahLst/>
                      <a:cxnLst>
                        <a:cxn ang="T72">
                          <a:pos x="T0" y="T1"/>
                        </a:cxn>
                        <a:cxn ang="T73">
                          <a:pos x="T2" y="T3"/>
                        </a:cxn>
                        <a:cxn ang="T74">
                          <a:pos x="T4" y="T5"/>
                        </a:cxn>
                        <a:cxn ang="T75">
                          <a:pos x="T6" y="T7"/>
                        </a:cxn>
                        <a:cxn ang="T76">
                          <a:pos x="T8" y="T9"/>
                        </a:cxn>
                        <a:cxn ang="T77">
                          <a:pos x="T10" y="T11"/>
                        </a:cxn>
                        <a:cxn ang="T78">
                          <a:pos x="T12" y="T13"/>
                        </a:cxn>
                        <a:cxn ang="T79">
                          <a:pos x="T14" y="T15"/>
                        </a:cxn>
                        <a:cxn ang="T80">
                          <a:pos x="T16" y="T17"/>
                        </a:cxn>
                        <a:cxn ang="T81">
                          <a:pos x="T18" y="T19"/>
                        </a:cxn>
                        <a:cxn ang="T82">
                          <a:pos x="T20" y="T21"/>
                        </a:cxn>
                        <a:cxn ang="T83">
                          <a:pos x="T22" y="T23"/>
                        </a:cxn>
                        <a:cxn ang="T84">
                          <a:pos x="T24" y="T25"/>
                        </a:cxn>
                        <a:cxn ang="T85">
                          <a:pos x="T26" y="T27"/>
                        </a:cxn>
                        <a:cxn ang="T86">
                          <a:pos x="T28" y="T29"/>
                        </a:cxn>
                        <a:cxn ang="T87">
                          <a:pos x="T30" y="T31"/>
                        </a:cxn>
                        <a:cxn ang="T88">
                          <a:pos x="T32" y="T33"/>
                        </a:cxn>
                        <a:cxn ang="T89">
                          <a:pos x="T34" y="T35"/>
                        </a:cxn>
                        <a:cxn ang="T90">
                          <a:pos x="T36" y="T37"/>
                        </a:cxn>
                        <a:cxn ang="T91">
                          <a:pos x="T38" y="T39"/>
                        </a:cxn>
                        <a:cxn ang="T92">
                          <a:pos x="T40" y="T41"/>
                        </a:cxn>
                        <a:cxn ang="T93">
                          <a:pos x="T42" y="T43"/>
                        </a:cxn>
                        <a:cxn ang="T94">
                          <a:pos x="T44" y="T45"/>
                        </a:cxn>
                        <a:cxn ang="T95">
                          <a:pos x="T46" y="T47"/>
                        </a:cxn>
                        <a:cxn ang="T96">
                          <a:pos x="T48" y="T49"/>
                        </a:cxn>
                        <a:cxn ang="T97">
                          <a:pos x="T50" y="T51"/>
                        </a:cxn>
                        <a:cxn ang="T98">
                          <a:pos x="T52" y="T53"/>
                        </a:cxn>
                        <a:cxn ang="T99">
                          <a:pos x="T54" y="T55"/>
                        </a:cxn>
                        <a:cxn ang="T100">
                          <a:pos x="T56" y="T57"/>
                        </a:cxn>
                        <a:cxn ang="T101">
                          <a:pos x="T58" y="T59"/>
                        </a:cxn>
                        <a:cxn ang="T102">
                          <a:pos x="T60" y="T61"/>
                        </a:cxn>
                        <a:cxn ang="T103">
                          <a:pos x="T62" y="T63"/>
                        </a:cxn>
                        <a:cxn ang="T104">
                          <a:pos x="T64" y="T65"/>
                        </a:cxn>
                        <a:cxn ang="T105">
                          <a:pos x="T66" y="T67"/>
                        </a:cxn>
                        <a:cxn ang="T106">
                          <a:pos x="T68" y="T69"/>
                        </a:cxn>
                        <a:cxn ang="T107">
                          <a:pos x="T70" y="T71"/>
                        </a:cxn>
                      </a:cxnLst>
                      <a:rect l="T108" t="T109" r="T110" b="T111"/>
                      <a:pathLst>
                        <a:path w="492" h="534">
                          <a:moveTo>
                            <a:pt x="161" y="17"/>
                          </a:moveTo>
                          <a:lnTo>
                            <a:pt x="118" y="48"/>
                          </a:lnTo>
                          <a:lnTo>
                            <a:pt x="95" y="86"/>
                          </a:lnTo>
                          <a:lnTo>
                            <a:pt x="74" y="127"/>
                          </a:lnTo>
                          <a:lnTo>
                            <a:pt x="61" y="148"/>
                          </a:lnTo>
                          <a:lnTo>
                            <a:pt x="61" y="171"/>
                          </a:lnTo>
                          <a:lnTo>
                            <a:pt x="72" y="198"/>
                          </a:lnTo>
                          <a:lnTo>
                            <a:pt x="51" y="219"/>
                          </a:lnTo>
                          <a:lnTo>
                            <a:pt x="17" y="278"/>
                          </a:lnTo>
                          <a:lnTo>
                            <a:pt x="0" y="309"/>
                          </a:lnTo>
                          <a:lnTo>
                            <a:pt x="0" y="319"/>
                          </a:lnTo>
                          <a:lnTo>
                            <a:pt x="4" y="330"/>
                          </a:lnTo>
                          <a:lnTo>
                            <a:pt x="18" y="333"/>
                          </a:lnTo>
                          <a:lnTo>
                            <a:pt x="40" y="334"/>
                          </a:lnTo>
                          <a:lnTo>
                            <a:pt x="52" y="338"/>
                          </a:lnTo>
                          <a:lnTo>
                            <a:pt x="51" y="361"/>
                          </a:lnTo>
                          <a:lnTo>
                            <a:pt x="45" y="388"/>
                          </a:lnTo>
                          <a:lnTo>
                            <a:pt x="57" y="403"/>
                          </a:lnTo>
                          <a:lnTo>
                            <a:pt x="53" y="423"/>
                          </a:lnTo>
                          <a:lnTo>
                            <a:pt x="63" y="436"/>
                          </a:lnTo>
                          <a:lnTo>
                            <a:pt x="73" y="471"/>
                          </a:lnTo>
                          <a:lnTo>
                            <a:pt x="88" y="482"/>
                          </a:lnTo>
                          <a:lnTo>
                            <a:pt x="111" y="482"/>
                          </a:lnTo>
                          <a:lnTo>
                            <a:pt x="143" y="477"/>
                          </a:lnTo>
                          <a:lnTo>
                            <a:pt x="178" y="471"/>
                          </a:lnTo>
                          <a:lnTo>
                            <a:pt x="175" y="534"/>
                          </a:lnTo>
                          <a:lnTo>
                            <a:pt x="437" y="450"/>
                          </a:lnTo>
                          <a:lnTo>
                            <a:pt x="416" y="401"/>
                          </a:lnTo>
                          <a:lnTo>
                            <a:pt x="421" y="363"/>
                          </a:lnTo>
                          <a:lnTo>
                            <a:pt x="492" y="292"/>
                          </a:lnTo>
                          <a:lnTo>
                            <a:pt x="492" y="102"/>
                          </a:lnTo>
                          <a:lnTo>
                            <a:pt x="444" y="50"/>
                          </a:lnTo>
                          <a:lnTo>
                            <a:pt x="384" y="23"/>
                          </a:lnTo>
                          <a:lnTo>
                            <a:pt x="320" y="0"/>
                          </a:lnTo>
                          <a:lnTo>
                            <a:pt x="236" y="11"/>
                          </a:lnTo>
                          <a:lnTo>
                            <a:pt x="161" y="17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1440">
                      <a:solidFill>
                        <a:srgbClr val="402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98" name="Freeform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34" y="3001"/>
                      <a:ext cx="2" cy="2"/>
                    </a:xfrm>
                    <a:custGeom>
                      <a:avLst/>
                      <a:gdLst>
                        <a:gd name="T0" fmla="*/ 0 w 30"/>
                        <a:gd name="T1" fmla="*/ 0 h 8"/>
                        <a:gd name="T2" fmla="*/ 0 w 30"/>
                        <a:gd name="T3" fmla="*/ 0 h 8"/>
                        <a:gd name="T4" fmla="*/ 0 w 30"/>
                        <a:gd name="T5" fmla="*/ 0 h 8"/>
                        <a:gd name="T6" fmla="*/ 0 w 30"/>
                        <a:gd name="T7" fmla="*/ 0 h 8"/>
                        <a:gd name="T8" fmla="*/ 0 w 30"/>
                        <a:gd name="T9" fmla="*/ 0 h 8"/>
                        <a:gd name="T10" fmla="*/ 0 w 30"/>
                        <a:gd name="T11" fmla="*/ 0 h 8"/>
                        <a:gd name="T12" fmla="*/ 0 w 30"/>
                        <a:gd name="T13" fmla="*/ 0 h 8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30"/>
                        <a:gd name="T22" fmla="*/ 0 h 8"/>
                        <a:gd name="T23" fmla="*/ 30 w 30"/>
                        <a:gd name="T24" fmla="*/ 8 h 8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30" h="8">
                          <a:moveTo>
                            <a:pt x="0" y="3"/>
                          </a:moveTo>
                          <a:lnTo>
                            <a:pt x="7" y="7"/>
                          </a:lnTo>
                          <a:lnTo>
                            <a:pt x="22" y="5"/>
                          </a:lnTo>
                          <a:lnTo>
                            <a:pt x="28" y="8"/>
                          </a:lnTo>
                          <a:lnTo>
                            <a:pt x="30" y="2"/>
                          </a:lnTo>
                          <a:lnTo>
                            <a:pt x="21" y="0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99" name="Freeform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37" y="3000"/>
                      <a:ext cx="1" cy="1"/>
                    </a:xfrm>
                    <a:custGeom>
                      <a:avLst/>
                      <a:gdLst>
                        <a:gd name="T0" fmla="*/ 0 w 13"/>
                        <a:gd name="T1" fmla="*/ 0 h 22"/>
                        <a:gd name="T2" fmla="*/ 0 w 13"/>
                        <a:gd name="T3" fmla="*/ 0 h 22"/>
                        <a:gd name="T4" fmla="*/ 0 w 13"/>
                        <a:gd name="T5" fmla="*/ 0 h 22"/>
                        <a:gd name="T6" fmla="*/ 0 w 13"/>
                        <a:gd name="T7" fmla="*/ 0 h 22"/>
                        <a:gd name="T8" fmla="*/ 0 w 13"/>
                        <a:gd name="T9" fmla="*/ 0 h 22"/>
                        <a:gd name="T10" fmla="*/ 0 w 13"/>
                        <a:gd name="T11" fmla="*/ 0 h 22"/>
                        <a:gd name="T12" fmla="*/ 0 w 13"/>
                        <a:gd name="T13" fmla="*/ 0 h 2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3"/>
                        <a:gd name="T22" fmla="*/ 0 h 22"/>
                        <a:gd name="T23" fmla="*/ 13 w 13"/>
                        <a:gd name="T24" fmla="*/ 22 h 2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3" h="22">
                          <a:moveTo>
                            <a:pt x="0" y="0"/>
                          </a:moveTo>
                          <a:lnTo>
                            <a:pt x="8" y="5"/>
                          </a:lnTo>
                          <a:lnTo>
                            <a:pt x="8" y="12"/>
                          </a:lnTo>
                          <a:lnTo>
                            <a:pt x="10" y="22"/>
                          </a:lnTo>
                          <a:lnTo>
                            <a:pt x="13" y="9"/>
                          </a:lnTo>
                          <a:lnTo>
                            <a:pt x="13" y="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00" name="Freeform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38" y="2994"/>
                      <a:ext cx="1" cy="5"/>
                    </a:xfrm>
                    <a:custGeom>
                      <a:avLst/>
                      <a:gdLst>
                        <a:gd name="T0" fmla="*/ 0 w 14"/>
                        <a:gd name="T1" fmla="*/ 0 h 42"/>
                        <a:gd name="T2" fmla="*/ 0 w 14"/>
                        <a:gd name="T3" fmla="*/ 0 h 42"/>
                        <a:gd name="T4" fmla="*/ 0 w 14"/>
                        <a:gd name="T5" fmla="*/ 0 h 42"/>
                        <a:gd name="T6" fmla="*/ 0 w 14"/>
                        <a:gd name="T7" fmla="*/ 0 h 42"/>
                        <a:gd name="T8" fmla="*/ 0 w 14"/>
                        <a:gd name="T9" fmla="*/ 0 h 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2"/>
                        <a:gd name="T17" fmla="*/ 14 w 14"/>
                        <a:gd name="T18" fmla="*/ 42 h 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2">
                          <a:moveTo>
                            <a:pt x="14" y="0"/>
                          </a:moveTo>
                          <a:lnTo>
                            <a:pt x="4" y="24"/>
                          </a:lnTo>
                          <a:lnTo>
                            <a:pt x="0" y="42"/>
                          </a:lnTo>
                          <a:lnTo>
                            <a:pt x="7" y="30"/>
                          </a:lnTo>
                          <a:lnTo>
                            <a:pt x="14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01" name="Freeform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40" y="2990"/>
                      <a:ext cx="5" cy="3"/>
                    </a:xfrm>
                    <a:custGeom>
                      <a:avLst/>
                      <a:gdLst>
                        <a:gd name="T0" fmla="*/ 0 w 54"/>
                        <a:gd name="T1" fmla="*/ 0 h 35"/>
                        <a:gd name="T2" fmla="*/ 0 w 54"/>
                        <a:gd name="T3" fmla="*/ 0 h 35"/>
                        <a:gd name="T4" fmla="*/ 0 w 54"/>
                        <a:gd name="T5" fmla="*/ 0 h 35"/>
                        <a:gd name="T6" fmla="*/ 0 w 54"/>
                        <a:gd name="T7" fmla="*/ 0 h 35"/>
                        <a:gd name="T8" fmla="*/ 0 w 54"/>
                        <a:gd name="T9" fmla="*/ 0 h 35"/>
                        <a:gd name="T10" fmla="*/ 0 w 54"/>
                        <a:gd name="T11" fmla="*/ 0 h 35"/>
                        <a:gd name="T12" fmla="*/ 0 w 54"/>
                        <a:gd name="T13" fmla="*/ 0 h 35"/>
                        <a:gd name="T14" fmla="*/ 0 w 54"/>
                        <a:gd name="T15" fmla="*/ 0 h 35"/>
                        <a:gd name="T16" fmla="*/ 0 w 54"/>
                        <a:gd name="T17" fmla="*/ 0 h 35"/>
                        <a:gd name="T18" fmla="*/ 0 w 54"/>
                        <a:gd name="T19" fmla="*/ 0 h 35"/>
                        <a:gd name="T20" fmla="*/ 0 w 54"/>
                        <a:gd name="T21" fmla="*/ 0 h 35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4"/>
                        <a:gd name="T34" fmla="*/ 0 h 35"/>
                        <a:gd name="T35" fmla="*/ 54 w 54"/>
                        <a:gd name="T36" fmla="*/ 35 h 35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4" h="35">
                          <a:moveTo>
                            <a:pt x="0" y="0"/>
                          </a:moveTo>
                          <a:lnTo>
                            <a:pt x="11" y="19"/>
                          </a:lnTo>
                          <a:lnTo>
                            <a:pt x="9" y="24"/>
                          </a:lnTo>
                          <a:lnTo>
                            <a:pt x="9" y="28"/>
                          </a:lnTo>
                          <a:lnTo>
                            <a:pt x="6" y="35"/>
                          </a:lnTo>
                          <a:lnTo>
                            <a:pt x="13" y="23"/>
                          </a:lnTo>
                          <a:lnTo>
                            <a:pt x="24" y="23"/>
                          </a:lnTo>
                          <a:lnTo>
                            <a:pt x="35" y="19"/>
                          </a:lnTo>
                          <a:lnTo>
                            <a:pt x="54" y="18"/>
                          </a:lnTo>
                          <a:lnTo>
                            <a:pt x="35" y="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02" name="Freeform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38" y="2986"/>
                      <a:ext cx="9" cy="3"/>
                    </a:xfrm>
                    <a:custGeom>
                      <a:avLst/>
                      <a:gdLst>
                        <a:gd name="T0" fmla="*/ 0 w 91"/>
                        <a:gd name="T1" fmla="*/ 0 h 33"/>
                        <a:gd name="T2" fmla="*/ 0 w 91"/>
                        <a:gd name="T3" fmla="*/ 0 h 33"/>
                        <a:gd name="T4" fmla="*/ 0 w 91"/>
                        <a:gd name="T5" fmla="*/ 0 h 33"/>
                        <a:gd name="T6" fmla="*/ 0 w 91"/>
                        <a:gd name="T7" fmla="*/ 0 h 33"/>
                        <a:gd name="T8" fmla="*/ 0 w 91"/>
                        <a:gd name="T9" fmla="*/ 0 h 33"/>
                        <a:gd name="T10" fmla="*/ 0 w 91"/>
                        <a:gd name="T11" fmla="*/ 0 h 33"/>
                        <a:gd name="T12" fmla="*/ 0 w 91"/>
                        <a:gd name="T13" fmla="*/ 0 h 33"/>
                        <a:gd name="T14" fmla="*/ 0 w 91"/>
                        <a:gd name="T15" fmla="*/ 0 h 33"/>
                        <a:gd name="T16" fmla="*/ 0 w 91"/>
                        <a:gd name="T17" fmla="*/ 0 h 33"/>
                        <a:gd name="T18" fmla="*/ 0 w 91"/>
                        <a:gd name="T19" fmla="*/ 0 h 33"/>
                        <a:gd name="T20" fmla="*/ 0 w 91"/>
                        <a:gd name="T21" fmla="*/ 0 h 33"/>
                        <a:gd name="T22" fmla="*/ 0 w 91"/>
                        <a:gd name="T23" fmla="*/ 0 h 33"/>
                        <a:gd name="T24" fmla="*/ 0 w 91"/>
                        <a:gd name="T25" fmla="*/ 0 h 33"/>
                        <a:gd name="T26" fmla="*/ 0 w 91"/>
                        <a:gd name="T27" fmla="*/ 0 h 33"/>
                        <a:gd name="T28" fmla="*/ 0 w 91"/>
                        <a:gd name="T29" fmla="*/ 0 h 33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91"/>
                        <a:gd name="T46" fmla="*/ 0 h 33"/>
                        <a:gd name="T47" fmla="*/ 91 w 91"/>
                        <a:gd name="T48" fmla="*/ 33 h 33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91" h="33">
                          <a:moveTo>
                            <a:pt x="0" y="17"/>
                          </a:moveTo>
                          <a:lnTo>
                            <a:pt x="4" y="29"/>
                          </a:lnTo>
                          <a:lnTo>
                            <a:pt x="13" y="33"/>
                          </a:lnTo>
                          <a:lnTo>
                            <a:pt x="28" y="23"/>
                          </a:lnTo>
                          <a:lnTo>
                            <a:pt x="46" y="17"/>
                          </a:lnTo>
                          <a:lnTo>
                            <a:pt x="76" y="16"/>
                          </a:lnTo>
                          <a:lnTo>
                            <a:pt x="91" y="18"/>
                          </a:lnTo>
                          <a:lnTo>
                            <a:pt x="67" y="8"/>
                          </a:lnTo>
                          <a:lnTo>
                            <a:pt x="51" y="4"/>
                          </a:lnTo>
                          <a:lnTo>
                            <a:pt x="53" y="0"/>
                          </a:lnTo>
                          <a:lnTo>
                            <a:pt x="38" y="6"/>
                          </a:lnTo>
                          <a:lnTo>
                            <a:pt x="40" y="2"/>
                          </a:lnTo>
                          <a:lnTo>
                            <a:pt x="27" y="8"/>
                          </a:lnTo>
                          <a:lnTo>
                            <a:pt x="15" y="8"/>
                          </a:lnTo>
                          <a:lnTo>
                            <a:pt x="0" y="17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03" name="Freeform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56" y="2990"/>
                      <a:ext cx="5" cy="9"/>
                    </a:xfrm>
                    <a:custGeom>
                      <a:avLst/>
                      <a:gdLst>
                        <a:gd name="T0" fmla="*/ 0 w 53"/>
                        <a:gd name="T1" fmla="*/ 0 h 107"/>
                        <a:gd name="T2" fmla="*/ 0 w 53"/>
                        <a:gd name="T3" fmla="*/ 0 h 107"/>
                        <a:gd name="T4" fmla="*/ 0 w 53"/>
                        <a:gd name="T5" fmla="*/ 0 h 107"/>
                        <a:gd name="T6" fmla="*/ 0 w 53"/>
                        <a:gd name="T7" fmla="*/ 0 h 107"/>
                        <a:gd name="T8" fmla="*/ 0 w 53"/>
                        <a:gd name="T9" fmla="*/ 0 h 107"/>
                        <a:gd name="T10" fmla="*/ 0 w 53"/>
                        <a:gd name="T11" fmla="*/ 0 h 107"/>
                        <a:gd name="T12" fmla="*/ 0 w 53"/>
                        <a:gd name="T13" fmla="*/ 0 h 107"/>
                        <a:gd name="T14" fmla="*/ 0 w 53"/>
                        <a:gd name="T15" fmla="*/ 0 h 107"/>
                        <a:gd name="T16" fmla="*/ 0 w 53"/>
                        <a:gd name="T17" fmla="*/ 0 h 107"/>
                        <a:gd name="T18" fmla="*/ 0 w 53"/>
                        <a:gd name="T19" fmla="*/ 0 h 107"/>
                        <a:gd name="T20" fmla="*/ 0 w 53"/>
                        <a:gd name="T21" fmla="*/ 0 h 107"/>
                        <a:gd name="T22" fmla="*/ 0 w 53"/>
                        <a:gd name="T23" fmla="*/ 0 h 107"/>
                        <a:gd name="T24" fmla="*/ 0 w 53"/>
                        <a:gd name="T25" fmla="*/ 0 h 107"/>
                        <a:gd name="T26" fmla="*/ 0 w 53"/>
                        <a:gd name="T27" fmla="*/ 0 h 107"/>
                        <a:gd name="T28" fmla="*/ 0 w 53"/>
                        <a:gd name="T29" fmla="*/ 0 h 107"/>
                        <a:gd name="T30" fmla="*/ 0 w 53"/>
                        <a:gd name="T31" fmla="*/ 0 h 107"/>
                        <a:gd name="T32" fmla="*/ 0 w 53"/>
                        <a:gd name="T33" fmla="*/ 0 h 107"/>
                        <a:gd name="T34" fmla="*/ 0 w 53"/>
                        <a:gd name="T35" fmla="*/ 0 h 107"/>
                        <a:gd name="T36" fmla="*/ 0 w 53"/>
                        <a:gd name="T37" fmla="*/ 0 h 107"/>
                        <a:gd name="T38" fmla="*/ 0 w 53"/>
                        <a:gd name="T39" fmla="*/ 0 h 107"/>
                        <a:gd name="T40" fmla="*/ 0 w 53"/>
                        <a:gd name="T41" fmla="*/ 0 h 107"/>
                        <a:gd name="T42" fmla="*/ 0 w 53"/>
                        <a:gd name="T43" fmla="*/ 0 h 107"/>
                        <a:gd name="T44" fmla="*/ 0 w 53"/>
                        <a:gd name="T45" fmla="*/ 0 h 107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53"/>
                        <a:gd name="T70" fmla="*/ 0 h 107"/>
                        <a:gd name="T71" fmla="*/ 53 w 53"/>
                        <a:gd name="T72" fmla="*/ 107 h 107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53" h="107">
                          <a:moveTo>
                            <a:pt x="0" y="20"/>
                          </a:moveTo>
                          <a:lnTo>
                            <a:pt x="16" y="7"/>
                          </a:lnTo>
                          <a:lnTo>
                            <a:pt x="35" y="10"/>
                          </a:lnTo>
                          <a:lnTo>
                            <a:pt x="46" y="28"/>
                          </a:lnTo>
                          <a:lnTo>
                            <a:pt x="48" y="52"/>
                          </a:lnTo>
                          <a:lnTo>
                            <a:pt x="46" y="71"/>
                          </a:lnTo>
                          <a:lnTo>
                            <a:pt x="39" y="87"/>
                          </a:lnTo>
                          <a:lnTo>
                            <a:pt x="30" y="62"/>
                          </a:lnTo>
                          <a:lnTo>
                            <a:pt x="21" y="49"/>
                          </a:lnTo>
                          <a:lnTo>
                            <a:pt x="3" y="40"/>
                          </a:lnTo>
                          <a:lnTo>
                            <a:pt x="17" y="59"/>
                          </a:lnTo>
                          <a:lnTo>
                            <a:pt x="32" y="75"/>
                          </a:lnTo>
                          <a:lnTo>
                            <a:pt x="33" y="91"/>
                          </a:lnTo>
                          <a:lnTo>
                            <a:pt x="27" y="105"/>
                          </a:lnTo>
                          <a:lnTo>
                            <a:pt x="19" y="107"/>
                          </a:lnTo>
                          <a:lnTo>
                            <a:pt x="41" y="102"/>
                          </a:lnTo>
                          <a:lnTo>
                            <a:pt x="52" y="79"/>
                          </a:lnTo>
                          <a:lnTo>
                            <a:pt x="53" y="49"/>
                          </a:lnTo>
                          <a:lnTo>
                            <a:pt x="52" y="22"/>
                          </a:lnTo>
                          <a:lnTo>
                            <a:pt x="39" y="5"/>
                          </a:lnTo>
                          <a:lnTo>
                            <a:pt x="23" y="0"/>
                          </a:lnTo>
                          <a:lnTo>
                            <a:pt x="7" y="3"/>
                          </a:lnTo>
                          <a:lnTo>
                            <a:pt x="0" y="2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04" name="Freeform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54" y="2989"/>
                      <a:ext cx="9" cy="12"/>
                    </a:xfrm>
                    <a:custGeom>
                      <a:avLst/>
                      <a:gdLst>
                        <a:gd name="T0" fmla="*/ 0 w 87"/>
                        <a:gd name="T1" fmla="*/ 0 h 144"/>
                        <a:gd name="T2" fmla="*/ 0 w 87"/>
                        <a:gd name="T3" fmla="*/ 0 h 144"/>
                        <a:gd name="T4" fmla="*/ 0 w 87"/>
                        <a:gd name="T5" fmla="*/ 0 h 144"/>
                        <a:gd name="T6" fmla="*/ 0 w 87"/>
                        <a:gd name="T7" fmla="*/ 0 h 144"/>
                        <a:gd name="T8" fmla="*/ 0 w 87"/>
                        <a:gd name="T9" fmla="*/ 0 h 144"/>
                        <a:gd name="T10" fmla="*/ 0 w 87"/>
                        <a:gd name="T11" fmla="*/ 0 h 144"/>
                        <a:gd name="T12" fmla="*/ 0 w 87"/>
                        <a:gd name="T13" fmla="*/ 0 h 144"/>
                        <a:gd name="T14" fmla="*/ 0 w 87"/>
                        <a:gd name="T15" fmla="*/ 0 h 144"/>
                        <a:gd name="T16" fmla="*/ 0 w 87"/>
                        <a:gd name="T17" fmla="*/ 0 h 144"/>
                        <a:gd name="T18" fmla="*/ 0 w 87"/>
                        <a:gd name="T19" fmla="*/ 0 h 144"/>
                        <a:gd name="T20" fmla="*/ 0 w 87"/>
                        <a:gd name="T21" fmla="*/ 0 h 144"/>
                        <a:gd name="T22" fmla="*/ 0 w 87"/>
                        <a:gd name="T23" fmla="*/ 0 h 144"/>
                        <a:gd name="T24" fmla="*/ 0 w 87"/>
                        <a:gd name="T25" fmla="*/ 0 h 144"/>
                        <a:gd name="T26" fmla="*/ 0 w 87"/>
                        <a:gd name="T27" fmla="*/ 0 h 144"/>
                        <a:gd name="T28" fmla="*/ 0 w 87"/>
                        <a:gd name="T29" fmla="*/ 0 h 144"/>
                        <a:gd name="T30" fmla="*/ 0 w 87"/>
                        <a:gd name="T31" fmla="*/ 0 h 144"/>
                        <a:gd name="T32" fmla="*/ 0 w 87"/>
                        <a:gd name="T33" fmla="*/ 0 h 144"/>
                        <a:gd name="T34" fmla="*/ 0 w 87"/>
                        <a:gd name="T35" fmla="*/ 0 h 144"/>
                        <a:gd name="T36" fmla="*/ 0 w 87"/>
                        <a:gd name="T37" fmla="*/ 0 h 144"/>
                        <a:gd name="T38" fmla="*/ 0 w 87"/>
                        <a:gd name="T39" fmla="*/ 0 h 144"/>
                        <a:gd name="T40" fmla="*/ 0 w 87"/>
                        <a:gd name="T41" fmla="*/ 0 h 144"/>
                        <a:gd name="T42" fmla="*/ 0 w 87"/>
                        <a:gd name="T43" fmla="*/ 0 h 144"/>
                        <a:gd name="T44" fmla="*/ 0 w 87"/>
                        <a:gd name="T45" fmla="*/ 0 h 144"/>
                        <a:gd name="T46" fmla="*/ 0 w 87"/>
                        <a:gd name="T47" fmla="*/ 0 h 144"/>
                        <a:gd name="T48" fmla="*/ 0 w 87"/>
                        <a:gd name="T49" fmla="*/ 0 h 144"/>
                        <a:gd name="T50" fmla="*/ 0 w 87"/>
                        <a:gd name="T51" fmla="*/ 0 h 144"/>
                        <a:gd name="T52" fmla="*/ 0 w 87"/>
                        <a:gd name="T53" fmla="*/ 0 h 14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87"/>
                        <a:gd name="T82" fmla="*/ 0 h 144"/>
                        <a:gd name="T83" fmla="*/ 87 w 87"/>
                        <a:gd name="T84" fmla="*/ 144 h 144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87" h="144">
                          <a:moveTo>
                            <a:pt x="0" y="35"/>
                          </a:moveTo>
                          <a:lnTo>
                            <a:pt x="14" y="12"/>
                          </a:lnTo>
                          <a:lnTo>
                            <a:pt x="37" y="6"/>
                          </a:lnTo>
                          <a:lnTo>
                            <a:pt x="64" y="10"/>
                          </a:lnTo>
                          <a:lnTo>
                            <a:pt x="74" y="23"/>
                          </a:lnTo>
                          <a:lnTo>
                            <a:pt x="81" y="45"/>
                          </a:lnTo>
                          <a:lnTo>
                            <a:pt x="81" y="62"/>
                          </a:lnTo>
                          <a:lnTo>
                            <a:pt x="77" y="74"/>
                          </a:lnTo>
                          <a:lnTo>
                            <a:pt x="77" y="92"/>
                          </a:lnTo>
                          <a:lnTo>
                            <a:pt x="73" y="113"/>
                          </a:lnTo>
                          <a:lnTo>
                            <a:pt x="54" y="133"/>
                          </a:lnTo>
                          <a:lnTo>
                            <a:pt x="43" y="133"/>
                          </a:lnTo>
                          <a:lnTo>
                            <a:pt x="28" y="133"/>
                          </a:lnTo>
                          <a:lnTo>
                            <a:pt x="28" y="136"/>
                          </a:lnTo>
                          <a:lnTo>
                            <a:pt x="39" y="144"/>
                          </a:lnTo>
                          <a:lnTo>
                            <a:pt x="52" y="142"/>
                          </a:lnTo>
                          <a:lnTo>
                            <a:pt x="69" y="135"/>
                          </a:lnTo>
                          <a:lnTo>
                            <a:pt x="82" y="115"/>
                          </a:lnTo>
                          <a:lnTo>
                            <a:pt x="83" y="80"/>
                          </a:lnTo>
                          <a:lnTo>
                            <a:pt x="87" y="58"/>
                          </a:lnTo>
                          <a:lnTo>
                            <a:pt x="87" y="39"/>
                          </a:lnTo>
                          <a:lnTo>
                            <a:pt x="79" y="21"/>
                          </a:lnTo>
                          <a:lnTo>
                            <a:pt x="70" y="6"/>
                          </a:lnTo>
                          <a:lnTo>
                            <a:pt x="47" y="0"/>
                          </a:lnTo>
                          <a:lnTo>
                            <a:pt x="14" y="4"/>
                          </a:lnTo>
                          <a:lnTo>
                            <a:pt x="2" y="12"/>
                          </a:lnTo>
                          <a:lnTo>
                            <a:pt x="0" y="35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05" name="Freeform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50" y="3003"/>
                      <a:ext cx="7" cy="10"/>
                    </a:xfrm>
                    <a:custGeom>
                      <a:avLst/>
                      <a:gdLst>
                        <a:gd name="T0" fmla="*/ 0 w 80"/>
                        <a:gd name="T1" fmla="*/ 0 h 120"/>
                        <a:gd name="T2" fmla="*/ 0 w 80"/>
                        <a:gd name="T3" fmla="*/ 0 h 120"/>
                        <a:gd name="T4" fmla="*/ 0 w 80"/>
                        <a:gd name="T5" fmla="*/ 0 h 120"/>
                        <a:gd name="T6" fmla="*/ 0 w 80"/>
                        <a:gd name="T7" fmla="*/ 0 h 120"/>
                        <a:gd name="T8" fmla="*/ 0 w 80"/>
                        <a:gd name="T9" fmla="*/ 0 h 120"/>
                        <a:gd name="T10" fmla="*/ 0 w 80"/>
                        <a:gd name="T11" fmla="*/ 0 h 120"/>
                        <a:gd name="T12" fmla="*/ 0 w 80"/>
                        <a:gd name="T13" fmla="*/ 0 h 120"/>
                        <a:gd name="T14" fmla="*/ 0 w 80"/>
                        <a:gd name="T15" fmla="*/ 0 h 120"/>
                        <a:gd name="T16" fmla="*/ 0 w 80"/>
                        <a:gd name="T17" fmla="*/ 0 h 120"/>
                        <a:gd name="T18" fmla="*/ 0 w 80"/>
                        <a:gd name="T19" fmla="*/ 0 h 120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80"/>
                        <a:gd name="T31" fmla="*/ 0 h 120"/>
                        <a:gd name="T32" fmla="*/ 80 w 80"/>
                        <a:gd name="T33" fmla="*/ 120 h 120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80" h="120">
                          <a:moveTo>
                            <a:pt x="80" y="0"/>
                          </a:moveTo>
                          <a:lnTo>
                            <a:pt x="70" y="26"/>
                          </a:lnTo>
                          <a:lnTo>
                            <a:pt x="53" y="54"/>
                          </a:lnTo>
                          <a:lnTo>
                            <a:pt x="35" y="78"/>
                          </a:lnTo>
                          <a:lnTo>
                            <a:pt x="11" y="110"/>
                          </a:lnTo>
                          <a:lnTo>
                            <a:pt x="0" y="120"/>
                          </a:lnTo>
                          <a:lnTo>
                            <a:pt x="27" y="106"/>
                          </a:lnTo>
                          <a:lnTo>
                            <a:pt x="47" y="77"/>
                          </a:lnTo>
                          <a:lnTo>
                            <a:pt x="68" y="45"/>
                          </a:lnTo>
                          <a:lnTo>
                            <a:pt x="8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06" name="Freeform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40" y="2967"/>
                      <a:ext cx="40" cy="39"/>
                    </a:xfrm>
                    <a:custGeom>
                      <a:avLst/>
                      <a:gdLst>
                        <a:gd name="T0" fmla="*/ 0 w 447"/>
                        <a:gd name="T1" fmla="*/ 0 h 445"/>
                        <a:gd name="T2" fmla="*/ 0 w 447"/>
                        <a:gd name="T3" fmla="*/ 0 h 445"/>
                        <a:gd name="T4" fmla="*/ 0 w 447"/>
                        <a:gd name="T5" fmla="*/ 0 h 445"/>
                        <a:gd name="T6" fmla="*/ 0 w 447"/>
                        <a:gd name="T7" fmla="*/ 0 h 445"/>
                        <a:gd name="T8" fmla="*/ 0 w 447"/>
                        <a:gd name="T9" fmla="*/ 0 h 445"/>
                        <a:gd name="T10" fmla="*/ 0 w 447"/>
                        <a:gd name="T11" fmla="*/ 0 h 445"/>
                        <a:gd name="T12" fmla="*/ 0 w 447"/>
                        <a:gd name="T13" fmla="*/ 0 h 445"/>
                        <a:gd name="T14" fmla="*/ 0 w 447"/>
                        <a:gd name="T15" fmla="*/ 0 h 445"/>
                        <a:gd name="T16" fmla="*/ 0 w 447"/>
                        <a:gd name="T17" fmla="*/ 0 h 445"/>
                        <a:gd name="T18" fmla="*/ 0 w 447"/>
                        <a:gd name="T19" fmla="*/ 0 h 445"/>
                        <a:gd name="T20" fmla="*/ 0 w 447"/>
                        <a:gd name="T21" fmla="*/ 0 h 445"/>
                        <a:gd name="T22" fmla="*/ 0 w 447"/>
                        <a:gd name="T23" fmla="*/ 0 h 445"/>
                        <a:gd name="T24" fmla="*/ 0 w 447"/>
                        <a:gd name="T25" fmla="*/ 0 h 445"/>
                        <a:gd name="T26" fmla="*/ 0 w 447"/>
                        <a:gd name="T27" fmla="*/ 0 h 445"/>
                        <a:gd name="T28" fmla="*/ 0 w 447"/>
                        <a:gd name="T29" fmla="*/ 0 h 445"/>
                        <a:gd name="T30" fmla="*/ 0 w 447"/>
                        <a:gd name="T31" fmla="*/ 0 h 445"/>
                        <a:gd name="T32" fmla="*/ 0 w 447"/>
                        <a:gd name="T33" fmla="*/ 0 h 445"/>
                        <a:gd name="T34" fmla="*/ 0 w 447"/>
                        <a:gd name="T35" fmla="*/ 0 h 445"/>
                        <a:gd name="T36" fmla="*/ 0 w 447"/>
                        <a:gd name="T37" fmla="*/ 0 h 445"/>
                        <a:gd name="T38" fmla="*/ 0 w 447"/>
                        <a:gd name="T39" fmla="*/ 0 h 445"/>
                        <a:gd name="T40" fmla="*/ 0 w 447"/>
                        <a:gd name="T41" fmla="*/ 0 h 445"/>
                        <a:gd name="T42" fmla="*/ 0 w 447"/>
                        <a:gd name="T43" fmla="*/ 0 h 445"/>
                        <a:gd name="T44" fmla="*/ 0 w 447"/>
                        <a:gd name="T45" fmla="*/ 0 h 445"/>
                        <a:gd name="T46" fmla="*/ 0 w 447"/>
                        <a:gd name="T47" fmla="*/ 0 h 445"/>
                        <a:gd name="T48" fmla="*/ 0 w 447"/>
                        <a:gd name="T49" fmla="*/ 0 h 445"/>
                        <a:gd name="T50" fmla="*/ 0 w 447"/>
                        <a:gd name="T51" fmla="*/ 0 h 445"/>
                        <a:gd name="T52" fmla="*/ 0 w 447"/>
                        <a:gd name="T53" fmla="*/ 0 h 445"/>
                        <a:gd name="T54" fmla="*/ 0 w 447"/>
                        <a:gd name="T55" fmla="*/ 0 h 445"/>
                        <a:gd name="T56" fmla="*/ 0 w 447"/>
                        <a:gd name="T57" fmla="*/ 0 h 445"/>
                        <a:gd name="T58" fmla="*/ 0 w 447"/>
                        <a:gd name="T59" fmla="*/ 0 h 445"/>
                        <a:gd name="T60" fmla="*/ 0 w 447"/>
                        <a:gd name="T61" fmla="*/ 0 h 445"/>
                        <a:gd name="T62" fmla="*/ 0 w 447"/>
                        <a:gd name="T63" fmla="*/ 0 h 445"/>
                        <a:gd name="T64" fmla="*/ 0 w 447"/>
                        <a:gd name="T65" fmla="*/ 0 h 445"/>
                        <a:gd name="T66" fmla="*/ 0 w 447"/>
                        <a:gd name="T67" fmla="*/ 0 h 445"/>
                        <a:gd name="T68" fmla="*/ 0 w 447"/>
                        <a:gd name="T69" fmla="*/ 0 h 445"/>
                        <a:gd name="T70" fmla="*/ 0 w 447"/>
                        <a:gd name="T71" fmla="*/ 0 h 445"/>
                        <a:gd name="T72" fmla="*/ 0 w 447"/>
                        <a:gd name="T73" fmla="*/ 0 h 445"/>
                        <a:gd name="T74" fmla="*/ 0 w 447"/>
                        <a:gd name="T75" fmla="*/ 0 h 445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w 447"/>
                        <a:gd name="T115" fmla="*/ 0 h 445"/>
                        <a:gd name="T116" fmla="*/ 447 w 447"/>
                        <a:gd name="T117" fmla="*/ 445 h 445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T114" t="T115" r="T116" b="T117"/>
                      <a:pathLst>
                        <a:path w="447" h="445">
                          <a:moveTo>
                            <a:pt x="35" y="128"/>
                          </a:moveTo>
                          <a:lnTo>
                            <a:pt x="103" y="118"/>
                          </a:lnTo>
                          <a:lnTo>
                            <a:pt x="149" y="124"/>
                          </a:lnTo>
                          <a:lnTo>
                            <a:pt x="176" y="155"/>
                          </a:lnTo>
                          <a:lnTo>
                            <a:pt x="159" y="193"/>
                          </a:lnTo>
                          <a:lnTo>
                            <a:pt x="138" y="207"/>
                          </a:lnTo>
                          <a:lnTo>
                            <a:pt x="132" y="243"/>
                          </a:lnTo>
                          <a:lnTo>
                            <a:pt x="145" y="266"/>
                          </a:lnTo>
                          <a:lnTo>
                            <a:pt x="134" y="301"/>
                          </a:lnTo>
                          <a:lnTo>
                            <a:pt x="161" y="301"/>
                          </a:lnTo>
                          <a:lnTo>
                            <a:pt x="169" y="261"/>
                          </a:lnTo>
                          <a:lnTo>
                            <a:pt x="187" y="243"/>
                          </a:lnTo>
                          <a:lnTo>
                            <a:pt x="220" y="243"/>
                          </a:lnTo>
                          <a:lnTo>
                            <a:pt x="252" y="251"/>
                          </a:lnTo>
                          <a:lnTo>
                            <a:pt x="262" y="278"/>
                          </a:lnTo>
                          <a:lnTo>
                            <a:pt x="266" y="315"/>
                          </a:lnTo>
                          <a:lnTo>
                            <a:pt x="262" y="344"/>
                          </a:lnTo>
                          <a:lnTo>
                            <a:pt x="262" y="364"/>
                          </a:lnTo>
                          <a:lnTo>
                            <a:pt x="264" y="387"/>
                          </a:lnTo>
                          <a:lnTo>
                            <a:pt x="285" y="408"/>
                          </a:lnTo>
                          <a:lnTo>
                            <a:pt x="301" y="420"/>
                          </a:lnTo>
                          <a:lnTo>
                            <a:pt x="340" y="445"/>
                          </a:lnTo>
                          <a:lnTo>
                            <a:pt x="414" y="371"/>
                          </a:lnTo>
                          <a:lnTo>
                            <a:pt x="435" y="309"/>
                          </a:lnTo>
                          <a:lnTo>
                            <a:pt x="443" y="212"/>
                          </a:lnTo>
                          <a:lnTo>
                            <a:pt x="447" y="143"/>
                          </a:lnTo>
                          <a:lnTo>
                            <a:pt x="439" y="76"/>
                          </a:lnTo>
                          <a:lnTo>
                            <a:pt x="420" y="39"/>
                          </a:lnTo>
                          <a:lnTo>
                            <a:pt x="375" y="14"/>
                          </a:lnTo>
                          <a:lnTo>
                            <a:pt x="334" y="6"/>
                          </a:lnTo>
                          <a:lnTo>
                            <a:pt x="256" y="0"/>
                          </a:lnTo>
                          <a:lnTo>
                            <a:pt x="181" y="4"/>
                          </a:lnTo>
                          <a:lnTo>
                            <a:pt x="86" y="20"/>
                          </a:lnTo>
                          <a:lnTo>
                            <a:pt x="42" y="41"/>
                          </a:lnTo>
                          <a:lnTo>
                            <a:pt x="21" y="62"/>
                          </a:lnTo>
                          <a:lnTo>
                            <a:pt x="0" y="93"/>
                          </a:lnTo>
                          <a:lnTo>
                            <a:pt x="4" y="110"/>
                          </a:lnTo>
                          <a:lnTo>
                            <a:pt x="35" y="128"/>
                          </a:lnTo>
                          <a:close/>
                        </a:path>
                      </a:pathLst>
                    </a:custGeom>
                    <a:solidFill>
                      <a:srgbClr val="603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07" name="Freeform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41" y="2967"/>
                      <a:ext cx="37" cy="37"/>
                    </a:xfrm>
                    <a:custGeom>
                      <a:avLst/>
                      <a:gdLst>
                        <a:gd name="T0" fmla="*/ 0 w 425"/>
                        <a:gd name="T1" fmla="*/ 0 h 427"/>
                        <a:gd name="T2" fmla="*/ 0 w 425"/>
                        <a:gd name="T3" fmla="*/ 0 h 427"/>
                        <a:gd name="T4" fmla="*/ 0 w 425"/>
                        <a:gd name="T5" fmla="*/ 0 h 427"/>
                        <a:gd name="T6" fmla="*/ 0 w 425"/>
                        <a:gd name="T7" fmla="*/ 0 h 427"/>
                        <a:gd name="T8" fmla="*/ 0 w 425"/>
                        <a:gd name="T9" fmla="*/ 0 h 427"/>
                        <a:gd name="T10" fmla="*/ 0 w 425"/>
                        <a:gd name="T11" fmla="*/ 0 h 427"/>
                        <a:gd name="T12" fmla="*/ 0 w 425"/>
                        <a:gd name="T13" fmla="*/ 0 h 427"/>
                        <a:gd name="T14" fmla="*/ 0 w 425"/>
                        <a:gd name="T15" fmla="*/ 0 h 427"/>
                        <a:gd name="T16" fmla="*/ 0 w 425"/>
                        <a:gd name="T17" fmla="*/ 0 h 427"/>
                        <a:gd name="T18" fmla="*/ 0 w 425"/>
                        <a:gd name="T19" fmla="*/ 0 h 427"/>
                        <a:gd name="T20" fmla="*/ 0 w 425"/>
                        <a:gd name="T21" fmla="*/ 0 h 427"/>
                        <a:gd name="T22" fmla="*/ 0 w 425"/>
                        <a:gd name="T23" fmla="*/ 0 h 427"/>
                        <a:gd name="T24" fmla="*/ 0 w 425"/>
                        <a:gd name="T25" fmla="*/ 0 h 427"/>
                        <a:gd name="T26" fmla="*/ 0 w 425"/>
                        <a:gd name="T27" fmla="*/ 0 h 427"/>
                        <a:gd name="T28" fmla="*/ 0 w 425"/>
                        <a:gd name="T29" fmla="*/ 0 h 427"/>
                        <a:gd name="T30" fmla="*/ 0 w 425"/>
                        <a:gd name="T31" fmla="*/ 0 h 427"/>
                        <a:gd name="T32" fmla="*/ 0 w 425"/>
                        <a:gd name="T33" fmla="*/ 0 h 427"/>
                        <a:gd name="T34" fmla="*/ 0 w 425"/>
                        <a:gd name="T35" fmla="*/ 0 h 427"/>
                        <a:gd name="T36" fmla="*/ 0 w 425"/>
                        <a:gd name="T37" fmla="*/ 0 h 427"/>
                        <a:gd name="T38" fmla="*/ 0 w 425"/>
                        <a:gd name="T39" fmla="*/ 0 h 427"/>
                        <a:gd name="T40" fmla="*/ 0 w 425"/>
                        <a:gd name="T41" fmla="*/ 0 h 427"/>
                        <a:gd name="T42" fmla="*/ 0 w 425"/>
                        <a:gd name="T43" fmla="*/ 0 h 427"/>
                        <a:gd name="T44" fmla="*/ 0 w 425"/>
                        <a:gd name="T45" fmla="*/ 0 h 427"/>
                        <a:gd name="T46" fmla="*/ 0 w 425"/>
                        <a:gd name="T47" fmla="*/ 0 h 427"/>
                        <a:gd name="T48" fmla="*/ 0 w 425"/>
                        <a:gd name="T49" fmla="*/ 0 h 427"/>
                        <a:gd name="T50" fmla="*/ 0 w 425"/>
                        <a:gd name="T51" fmla="*/ 0 h 427"/>
                        <a:gd name="T52" fmla="*/ 0 w 425"/>
                        <a:gd name="T53" fmla="*/ 0 h 427"/>
                        <a:gd name="T54" fmla="*/ 0 w 425"/>
                        <a:gd name="T55" fmla="*/ 0 h 427"/>
                        <a:gd name="T56" fmla="*/ 0 w 425"/>
                        <a:gd name="T57" fmla="*/ 0 h 427"/>
                        <a:gd name="T58" fmla="*/ 0 w 425"/>
                        <a:gd name="T59" fmla="*/ 0 h 427"/>
                        <a:gd name="T60" fmla="*/ 0 w 425"/>
                        <a:gd name="T61" fmla="*/ 0 h 427"/>
                        <a:gd name="T62" fmla="*/ 0 w 425"/>
                        <a:gd name="T63" fmla="*/ 0 h 427"/>
                        <a:gd name="T64" fmla="*/ 0 w 425"/>
                        <a:gd name="T65" fmla="*/ 0 h 427"/>
                        <a:gd name="T66" fmla="*/ 0 w 425"/>
                        <a:gd name="T67" fmla="*/ 0 h 427"/>
                        <a:gd name="T68" fmla="*/ 0 w 425"/>
                        <a:gd name="T69" fmla="*/ 0 h 427"/>
                        <a:gd name="T70" fmla="*/ 0 w 425"/>
                        <a:gd name="T71" fmla="*/ 0 h 427"/>
                        <a:gd name="T72" fmla="*/ 0 w 425"/>
                        <a:gd name="T73" fmla="*/ 0 h 427"/>
                        <a:gd name="T74" fmla="*/ 0 w 425"/>
                        <a:gd name="T75" fmla="*/ 0 h 427"/>
                        <a:gd name="T76" fmla="*/ 0 w 425"/>
                        <a:gd name="T77" fmla="*/ 0 h 427"/>
                        <a:gd name="T78" fmla="*/ 0 w 425"/>
                        <a:gd name="T79" fmla="*/ 0 h 427"/>
                        <a:gd name="T80" fmla="*/ 0 w 425"/>
                        <a:gd name="T81" fmla="*/ 0 h 427"/>
                        <a:gd name="T82" fmla="*/ 0 w 425"/>
                        <a:gd name="T83" fmla="*/ 0 h 427"/>
                        <a:gd name="T84" fmla="*/ 0 w 425"/>
                        <a:gd name="T85" fmla="*/ 0 h 427"/>
                        <a:gd name="T86" fmla="*/ 0 w 425"/>
                        <a:gd name="T87" fmla="*/ 0 h 427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w 425"/>
                        <a:gd name="T133" fmla="*/ 0 h 427"/>
                        <a:gd name="T134" fmla="*/ 425 w 425"/>
                        <a:gd name="T135" fmla="*/ 427 h 427"/>
                      </a:gdLst>
                      <a:ahLst/>
                      <a:cxnLst>
                        <a:cxn ang="T88">
                          <a:pos x="T0" y="T1"/>
                        </a:cxn>
                        <a:cxn ang="T89">
                          <a:pos x="T2" y="T3"/>
                        </a:cxn>
                        <a:cxn ang="T90">
                          <a:pos x="T4" y="T5"/>
                        </a:cxn>
                        <a:cxn ang="T91">
                          <a:pos x="T6" y="T7"/>
                        </a:cxn>
                        <a:cxn ang="T92">
                          <a:pos x="T8" y="T9"/>
                        </a:cxn>
                        <a:cxn ang="T93">
                          <a:pos x="T10" y="T11"/>
                        </a:cxn>
                        <a:cxn ang="T94">
                          <a:pos x="T12" y="T13"/>
                        </a:cxn>
                        <a:cxn ang="T95">
                          <a:pos x="T14" y="T15"/>
                        </a:cxn>
                        <a:cxn ang="T96">
                          <a:pos x="T16" y="T17"/>
                        </a:cxn>
                        <a:cxn ang="T97">
                          <a:pos x="T18" y="T19"/>
                        </a:cxn>
                        <a:cxn ang="T98">
                          <a:pos x="T20" y="T21"/>
                        </a:cxn>
                        <a:cxn ang="T99">
                          <a:pos x="T22" y="T23"/>
                        </a:cxn>
                        <a:cxn ang="T100">
                          <a:pos x="T24" y="T25"/>
                        </a:cxn>
                        <a:cxn ang="T101">
                          <a:pos x="T26" y="T27"/>
                        </a:cxn>
                        <a:cxn ang="T102">
                          <a:pos x="T28" y="T29"/>
                        </a:cxn>
                        <a:cxn ang="T103">
                          <a:pos x="T30" y="T31"/>
                        </a:cxn>
                        <a:cxn ang="T104">
                          <a:pos x="T32" y="T33"/>
                        </a:cxn>
                        <a:cxn ang="T105">
                          <a:pos x="T34" y="T35"/>
                        </a:cxn>
                        <a:cxn ang="T106">
                          <a:pos x="T36" y="T37"/>
                        </a:cxn>
                        <a:cxn ang="T107">
                          <a:pos x="T38" y="T39"/>
                        </a:cxn>
                        <a:cxn ang="T108">
                          <a:pos x="T40" y="T41"/>
                        </a:cxn>
                        <a:cxn ang="T109">
                          <a:pos x="T42" y="T43"/>
                        </a:cxn>
                        <a:cxn ang="T110">
                          <a:pos x="T44" y="T45"/>
                        </a:cxn>
                        <a:cxn ang="T111">
                          <a:pos x="T46" y="T47"/>
                        </a:cxn>
                        <a:cxn ang="T112">
                          <a:pos x="T48" y="T49"/>
                        </a:cxn>
                        <a:cxn ang="T113">
                          <a:pos x="T50" y="T51"/>
                        </a:cxn>
                        <a:cxn ang="T114">
                          <a:pos x="T52" y="T53"/>
                        </a:cxn>
                        <a:cxn ang="T115">
                          <a:pos x="T54" y="T55"/>
                        </a:cxn>
                        <a:cxn ang="T116">
                          <a:pos x="T56" y="T57"/>
                        </a:cxn>
                        <a:cxn ang="T117">
                          <a:pos x="T58" y="T59"/>
                        </a:cxn>
                        <a:cxn ang="T118">
                          <a:pos x="T60" y="T61"/>
                        </a:cxn>
                        <a:cxn ang="T119">
                          <a:pos x="T62" y="T63"/>
                        </a:cxn>
                        <a:cxn ang="T120">
                          <a:pos x="T64" y="T65"/>
                        </a:cxn>
                        <a:cxn ang="T121">
                          <a:pos x="T66" y="T67"/>
                        </a:cxn>
                        <a:cxn ang="T122">
                          <a:pos x="T68" y="T69"/>
                        </a:cxn>
                        <a:cxn ang="T123">
                          <a:pos x="T70" y="T71"/>
                        </a:cxn>
                        <a:cxn ang="T124">
                          <a:pos x="T72" y="T73"/>
                        </a:cxn>
                        <a:cxn ang="T125">
                          <a:pos x="T74" y="T75"/>
                        </a:cxn>
                        <a:cxn ang="T126">
                          <a:pos x="T76" y="T77"/>
                        </a:cxn>
                        <a:cxn ang="T127">
                          <a:pos x="T78" y="T79"/>
                        </a:cxn>
                        <a:cxn ang="T128">
                          <a:pos x="T80" y="T81"/>
                        </a:cxn>
                        <a:cxn ang="T129">
                          <a:pos x="T82" y="T83"/>
                        </a:cxn>
                        <a:cxn ang="T130">
                          <a:pos x="T84" y="T85"/>
                        </a:cxn>
                        <a:cxn ang="T131">
                          <a:pos x="T86" y="T87"/>
                        </a:cxn>
                      </a:cxnLst>
                      <a:rect l="T132" t="T133" r="T134" b="T135"/>
                      <a:pathLst>
                        <a:path w="425" h="427">
                          <a:moveTo>
                            <a:pt x="70" y="27"/>
                          </a:moveTo>
                          <a:lnTo>
                            <a:pt x="34" y="41"/>
                          </a:lnTo>
                          <a:lnTo>
                            <a:pt x="17" y="64"/>
                          </a:lnTo>
                          <a:lnTo>
                            <a:pt x="7" y="79"/>
                          </a:lnTo>
                          <a:lnTo>
                            <a:pt x="0" y="91"/>
                          </a:lnTo>
                          <a:lnTo>
                            <a:pt x="9" y="100"/>
                          </a:lnTo>
                          <a:lnTo>
                            <a:pt x="27" y="112"/>
                          </a:lnTo>
                          <a:lnTo>
                            <a:pt x="74" y="104"/>
                          </a:lnTo>
                          <a:lnTo>
                            <a:pt x="108" y="104"/>
                          </a:lnTo>
                          <a:lnTo>
                            <a:pt x="130" y="93"/>
                          </a:lnTo>
                          <a:lnTo>
                            <a:pt x="164" y="85"/>
                          </a:lnTo>
                          <a:lnTo>
                            <a:pt x="194" y="83"/>
                          </a:lnTo>
                          <a:lnTo>
                            <a:pt x="229" y="85"/>
                          </a:lnTo>
                          <a:lnTo>
                            <a:pt x="179" y="91"/>
                          </a:lnTo>
                          <a:lnTo>
                            <a:pt x="153" y="97"/>
                          </a:lnTo>
                          <a:lnTo>
                            <a:pt x="135" y="104"/>
                          </a:lnTo>
                          <a:lnTo>
                            <a:pt x="130" y="106"/>
                          </a:lnTo>
                          <a:lnTo>
                            <a:pt x="143" y="112"/>
                          </a:lnTo>
                          <a:lnTo>
                            <a:pt x="153" y="122"/>
                          </a:lnTo>
                          <a:lnTo>
                            <a:pt x="171" y="112"/>
                          </a:lnTo>
                          <a:lnTo>
                            <a:pt x="186" y="108"/>
                          </a:lnTo>
                          <a:lnTo>
                            <a:pt x="217" y="102"/>
                          </a:lnTo>
                          <a:lnTo>
                            <a:pt x="227" y="102"/>
                          </a:lnTo>
                          <a:lnTo>
                            <a:pt x="196" y="114"/>
                          </a:lnTo>
                          <a:lnTo>
                            <a:pt x="173" y="124"/>
                          </a:lnTo>
                          <a:lnTo>
                            <a:pt x="160" y="133"/>
                          </a:lnTo>
                          <a:lnTo>
                            <a:pt x="171" y="143"/>
                          </a:lnTo>
                          <a:lnTo>
                            <a:pt x="196" y="135"/>
                          </a:lnTo>
                          <a:lnTo>
                            <a:pt x="217" y="131"/>
                          </a:lnTo>
                          <a:lnTo>
                            <a:pt x="179" y="149"/>
                          </a:lnTo>
                          <a:lnTo>
                            <a:pt x="167" y="158"/>
                          </a:lnTo>
                          <a:lnTo>
                            <a:pt x="162" y="176"/>
                          </a:lnTo>
                          <a:lnTo>
                            <a:pt x="155" y="185"/>
                          </a:lnTo>
                          <a:lnTo>
                            <a:pt x="179" y="174"/>
                          </a:lnTo>
                          <a:lnTo>
                            <a:pt x="200" y="170"/>
                          </a:lnTo>
                          <a:lnTo>
                            <a:pt x="233" y="168"/>
                          </a:lnTo>
                          <a:lnTo>
                            <a:pt x="183" y="183"/>
                          </a:lnTo>
                          <a:lnTo>
                            <a:pt x="151" y="195"/>
                          </a:lnTo>
                          <a:lnTo>
                            <a:pt x="130" y="206"/>
                          </a:lnTo>
                          <a:lnTo>
                            <a:pt x="128" y="222"/>
                          </a:lnTo>
                          <a:lnTo>
                            <a:pt x="153" y="210"/>
                          </a:lnTo>
                          <a:lnTo>
                            <a:pt x="188" y="199"/>
                          </a:lnTo>
                          <a:lnTo>
                            <a:pt x="204" y="199"/>
                          </a:lnTo>
                          <a:lnTo>
                            <a:pt x="167" y="212"/>
                          </a:lnTo>
                          <a:lnTo>
                            <a:pt x="137" y="224"/>
                          </a:lnTo>
                          <a:lnTo>
                            <a:pt x="126" y="235"/>
                          </a:lnTo>
                          <a:lnTo>
                            <a:pt x="130" y="245"/>
                          </a:lnTo>
                          <a:lnTo>
                            <a:pt x="153" y="237"/>
                          </a:lnTo>
                          <a:lnTo>
                            <a:pt x="175" y="228"/>
                          </a:lnTo>
                          <a:lnTo>
                            <a:pt x="219" y="226"/>
                          </a:lnTo>
                          <a:lnTo>
                            <a:pt x="236" y="228"/>
                          </a:lnTo>
                          <a:lnTo>
                            <a:pt x="277" y="230"/>
                          </a:lnTo>
                          <a:lnTo>
                            <a:pt x="326" y="224"/>
                          </a:lnTo>
                          <a:lnTo>
                            <a:pt x="297" y="235"/>
                          </a:lnTo>
                          <a:lnTo>
                            <a:pt x="246" y="243"/>
                          </a:lnTo>
                          <a:lnTo>
                            <a:pt x="256" y="260"/>
                          </a:lnTo>
                          <a:lnTo>
                            <a:pt x="293" y="251"/>
                          </a:lnTo>
                          <a:lnTo>
                            <a:pt x="328" y="239"/>
                          </a:lnTo>
                          <a:lnTo>
                            <a:pt x="351" y="228"/>
                          </a:lnTo>
                          <a:lnTo>
                            <a:pt x="307" y="260"/>
                          </a:lnTo>
                          <a:lnTo>
                            <a:pt x="279" y="268"/>
                          </a:lnTo>
                          <a:lnTo>
                            <a:pt x="256" y="276"/>
                          </a:lnTo>
                          <a:lnTo>
                            <a:pt x="258" y="293"/>
                          </a:lnTo>
                          <a:lnTo>
                            <a:pt x="293" y="287"/>
                          </a:lnTo>
                          <a:lnTo>
                            <a:pt x="320" y="280"/>
                          </a:lnTo>
                          <a:lnTo>
                            <a:pt x="303" y="291"/>
                          </a:lnTo>
                          <a:lnTo>
                            <a:pt x="273" y="299"/>
                          </a:lnTo>
                          <a:lnTo>
                            <a:pt x="258" y="301"/>
                          </a:lnTo>
                          <a:lnTo>
                            <a:pt x="258" y="340"/>
                          </a:lnTo>
                          <a:lnTo>
                            <a:pt x="291" y="327"/>
                          </a:lnTo>
                          <a:lnTo>
                            <a:pt x="316" y="316"/>
                          </a:lnTo>
                          <a:lnTo>
                            <a:pt x="289" y="338"/>
                          </a:lnTo>
                          <a:lnTo>
                            <a:pt x="254" y="352"/>
                          </a:lnTo>
                          <a:lnTo>
                            <a:pt x="256" y="369"/>
                          </a:lnTo>
                          <a:lnTo>
                            <a:pt x="275" y="389"/>
                          </a:lnTo>
                          <a:lnTo>
                            <a:pt x="293" y="367"/>
                          </a:lnTo>
                          <a:lnTo>
                            <a:pt x="316" y="340"/>
                          </a:lnTo>
                          <a:lnTo>
                            <a:pt x="332" y="312"/>
                          </a:lnTo>
                          <a:lnTo>
                            <a:pt x="316" y="354"/>
                          </a:lnTo>
                          <a:lnTo>
                            <a:pt x="303" y="369"/>
                          </a:lnTo>
                          <a:lnTo>
                            <a:pt x="279" y="398"/>
                          </a:lnTo>
                          <a:lnTo>
                            <a:pt x="297" y="417"/>
                          </a:lnTo>
                          <a:lnTo>
                            <a:pt x="324" y="394"/>
                          </a:lnTo>
                          <a:lnTo>
                            <a:pt x="343" y="367"/>
                          </a:lnTo>
                          <a:lnTo>
                            <a:pt x="361" y="338"/>
                          </a:lnTo>
                          <a:lnTo>
                            <a:pt x="345" y="381"/>
                          </a:lnTo>
                          <a:lnTo>
                            <a:pt x="328" y="400"/>
                          </a:lnTo>
                          <a:lnTo>
                            <a:pt x="311" y="419"/>
                          </a:lnTo>
                          <a:lnTo>
                            <a:pt x="326" y="427"/>
                          </a:lnTo>
                          <a:lnTo>
                            <a:pt x="361" y="398"/>
                          </a:lnTo>
                          <a:lnTo>
                            <a:pt x="393" y="352"/>
                          </a:lnTo>
                          <a:lnTo>
                            <a:pt x="406" y="316"/>
                          </a:lnTo>
                          <a:lnTo>
                            <a:pt x="414" y="255"/>
                          </a:lnTo>
                          <a:lnTo>
                            <a:pt x="419" y="210"/>
                          </a:lnTo>
                          <a:lnTo>
                            <a:pt x="425" y="158"/>
                          </a:lnTo>
                          <a:lnTo>
                            <a:pt x="388" y="168"/>
                          </a:lnTo>
                          <a:lnTo>
                            <a:pt x="349" y="183"/>
                          </a:lnTo>
                          <a:lnTo>
                            <a:pt x="289" y="197"/>
                          </a:lnTo>
                          <a:lnTo>
                            <a:pt x="343" y="176"/>
                          </a:lnTo>
                          <a:lnTo>
                            <a:pt x="363" y="164"/>
                          </a:lnTo>
                          <a:lnTo>
                            <a:pt x="402" y="151"/>
                          </a:lnTo>
                          <a:lnTo>
                            <a:pt x="421" y="147"/>
                          </a:lnTo>
                          <a:lnTo>
                            <a:pt x="421" y="120"/>
                          </a:lnTo>
                          <a:lnTo>
                            <a:pt x="416" y="85"/>
                          </a:lnTo>
                          <a:lnTo>
                            <a:pt x="368" y="93"/>
                          </a:lnTo>
                          <a:lnTo>
                            <a:pt x="338" y="102"/>
                          </a:lnTo>
                          <a:lnTo>
                            <a:pt x="299" y="120"/>
                          </a:lnTo>
                          <a:lnTo>
                            <a:pt x="334" y="93"/>
                          </a:lnTo>
                          <a:lnTo>
                            <a:pt x="374" y="81"/>
                          </a:lnTo>
                          <a:lnTo>
                            <a:pt x="414" y="72"/>
                          </a:lnTo>
                          <a:lnTo>
                            <a:pt x="406" y="45"/>
                          </a:lnTo>
                          <a:lnTo>
                            <a:pt x="393" y="29"/>
                          </a:lnTo>
                          <a:lnTo>
                            <a:pt x="357" y="18"/>
                          </a:lnTo>
                          <a:lnTo>
                            <a:pt x="322" y="27"/>
                          </a:lnTo>
                          <a:lnTo>
                            <a:pt x="289" y="50"/>
                          </a:lnTo>
                          <a:lnTo>
                            <a:pt x="311" y="23"/>
                          </a:lnTo>
                          <a:lnTo>
                            <a:pt x="345" y="10"/>
                          </a:lnTo>
                          <a:lnTo>
                            <a:pt x="307" y="4"/>
                          </a:lnTo>
                          <a:lnTo>
                            <a:pt x="279" y="2"/>
                          </a:lnTo>
                          <a:lnTo>
                            <a:pt x="240" y="8"/>
                          </a:lnTo>
                          <a:lnTo>
                            <a:pt x="213" y="25"/>
                          </a:lnTo>
                          <a:lnTo>
                            <a:pt x="171" y="33"/>
                          </a:lnTo>
                          <a:lnTo>
                            <a:pt x="200" y="21"/>
                          </a:lnTo>
                          <a:lnTo>
                            <a:pt x="221" y="8"/>
                          </a:lnTo>
                          <a:lnTo>
                            <a:pt x="233" y="0"/>
                          </a:lnTo>
                          <a:lnTo>
                            <a:pt x="192" y="2"/>
                          </a:lnTo>
                          <a:lnTo>
                            <a:pt x="155" y="4"/>
                          </a:lnTo>
                          <a:lnTo>
                            <a:pt x="133" y="14"/>
                          </a:lnTo>
                          <a:lnTo>
                            <a:pt x="110" y="35"/>
                          </a:lnTo>
                          <a:lnTo>
                            <a:pt x="91" y="62"/>
                          </a:lnTo>
                          <a:lnTo>
                            <a:pt x="101" y="31"/>
                          </a:lnTo>
                          <a:lnTo>
                            <a:pt x="124" y="10"/>
                          </a:lnTo>
                          <a:lnTo>
                            <a:pt x="70" y="27"/>
                          </a:lnTo>
                          <a:close/>
                        </a:path>
                      </a:pathLst>
                    </a:custGeom>
                    <a:solidFill>
                      <a:srgbClr val="A05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408" name="Group 2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61" y="3060"/>
                      <a:ext cx="40" cy="24"/>
                      <a:chOff x="4661" y="3060"/>
                      <a:chExt cx="40" cy="24"/>
                    </a:xfrm>
                  </p:grpSpPr>
                  <p:sp>
                    <p:nvSpPr>
                      <p:cNvPr id="429" name="Freeform 2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61" y="3060"/>
                        <a:ext cx="41" cy="25"/>
                      </a:xfrm>
                      <a:custGeom>
                        <a:avLst/>
                        <a:gdLst>
                          <a:gd name="T0" fmla="*/ 0 w 463"/>
                          <a:gd name="T1" fmla="*/ 0 h 282"/>
                          <a:gd name="T2" fmla="*/ 0 w 463"/>
                          <a:gd name="T3" fmla="*/ 0 h 282"/>
                          <a:gd name="T4" fmla="*/ 0 w 463"/>
                          <a:gd name="T5" fmla="*/ 0 h 282"/>
                          <a:gd name="T6" fmla="*/ 0 w 463"/>
                          <a:gd name="T7" fmla="*/ 0 h 282"/>
                          <a:gd name="T8" fmla="*/ 0 w 463"/>
                          <a:gd name="T9" fmla="*/ 0 h 282"/>
                          <a:gd name="T10" fmla="*/ 0 w 463"/>
                          <a:gd name="T11" fmla="*/ 0 h 282"/>
                          <a:gd name="T12" fmla="*/ 0 w 463"/>
                          <a:gd name="T13" fmla="*/ 0 h 282"/>
                          <a:gd name="T14" fmla="*/ 0 w 463"/>
                          <a:gd name="T15" fmla="*/ 0 h 282"/>
                          <a:gd name="T16" fmla="*/ 0 w 463"/>
                          <a:gd name="T17" fmla="*/ 0 h 282"/>
                          <a:gd name="T18" fmla="*/ 0 w 463"/>
                          <a:gd name="T19" fmla="*/ 0 h 282"/>
                          <a:gd name="T20" fmla="*/ 0 w 463"/>
                          <a:gd name="T21" fmla="*/ 0 h 282"/>
                          <a:gd name="T22" fmla="*/ 0 w 463"/>
                          <a:gd name="T23" fmla="*/ 0 h 282"/>
                          <a:gd name="T24" fmla="*/ 0 w 463"/>
                          <a:gd name="T25" fmla="*/ 0 h 282"/>
                          <a:gd name="T26" fmla="*/ 0 w 463"/>
                          <a:gd name="T27" fmla="*/ 0 h 282"/>
                          <a:gd name="T28" fmla="*/ 0 w 463"/>
                          <a:gd name="T29" fmla="*/ 0 h 282"/>
                          <a:gd name="T30" fmla="*/ 0 w 463"/>
                          <a:gd name="T31" fmla="*/ 0 h 282"/>
                          <a:gd name="T32" fmla="*/ 0 w 463"/>
                          <a:gd name="T33" fmla="*/ 0 h 282"/>
                          <a:gd name="T34" fmla="*/ 0 w 463"/>
                          <a:gd name="T35" fmla="*/ 0 h 282"/>
                          <a:gd name="T36" fmla="*/ 0 w 463"/>
                          <a:gd name="T37" fmla="*/ 0 h 282"/>
                          <a:gd name="T38" fmla="*/ 0 w 463"/>
                          <a:gd name="T39" fmla="*/ 0 h 282"/>
                          <a:gd name="T40" fmla="*/ 0 w 463"/>
                          <a:gd name="T41" fmla="*/ 0 h 282"/>
                          <a:gd name="T42" fmla="*/ 0 w 463"/>
                          <a:gd name="T43" fmla="*/ 0 h 282"/>
                          <a:gd name="T44" fmla="*/ 0 w 463"/>
                          <a:gd name="T45" fmla="*/ 0 h 282"/>
                          <a:gd name="T46" fmla="*/ 0 w 463"/>
                          <a:gd name="T47" fmla="*/ 0 h 282"/>
                          <a:gd name="T48" fmla="*/ 0 w 463"/>
                          <a:gd name="T49" fmla="*/ 0 h 282"/>
                          <a:gd name="T50" fmla="*/ 0 w 463"/>
                          <a:gd name="T51" fmla="*/ 0 h 282"/>
                          <a:gd name="T52" fmla="*/ 0 w 463"/>
                          <a:gd name="T53" fmla="*/ 0 h 282"/>
                          <a:gd name="T54" fmla="*/ 0 w 463"/>
                          <a:gd name="T55" fmla="*/ 0 h 282"/>
                          <a:gd name="T56" fmla="*/ 0 w 463"/>
                          <a:gd name="T57" fmla="*/ 0 h 282"/>
                          <a:gd name="T58" fmla="*/ 0 w 463"/>
                          <a:gd name="T59" fmla="*/ 0 h 282"/>
                          <a:gd name="T60" fmla="*/ 0 w 463"/>
                          <a:gd name="T61" fmla="*/ 0 h 282"/>
                          <a:gd name="T62" fmla="*/ 0 w 463"/>
                          <a:gd name="T63" fmla="*/ 0 h 282"/>
                          <a:gd name="T64" fmla="*/ 0 w 463"/>
                          <a:gd name="T65" fmla="*/ 0 h 282"/>
                          <a:gd name="T66" fmla="*/ 0 w 463"/>
                          <a:gd name="T67" fmla="*/ 0 h 282"/>
                          <a:gd name="T68" fmla="*/ 0 w 463"/>
                          <a:gd name="T69" fmla="*/ 0 h 282"/>
                          <a:gd name="T70" fmla="*/ 0 w 463"/>
                          <a:gd name="T71" fmla="*/ 0 h 282"/>
                          <a:gd name="T72" fmla="*/ 0 w 463"/>
                          <a:gd name="T73" fmla="*/ 0 h 282"/>
                          <a:gd name="T74" fmla="*/ 0 w 463"/>
                          <a:gd name="T75" fmla="*/ 0 h 282"/>
                          <a:gd name="T76" fmla="*/ 0 w 463"/>
                          <a:gd name="T77" fmla="*/ 0 h 282"/>
                          <a:gd name="T78" fmla="*/ 0 w 463"/>
                          <a:gd name="T79" fmla="*/ 0 h 282"/>
                          <a:gd name="T80" fmla="*/ 0 w 463"/>
                          <a:gd name="T81" fmla="*/ 0 h 282"/>
                          <a:gd name="T82" fmla="*/ 0 w 463"/>
                          <a:gd name="T83" fmla="*/ 0 h 282"/>
                          <a:gd name="T84" fmla="*/ 0 w 463"/>
                          <a:gd name="T85" fmla="*/ 0 h 282"/>
                          <a:gd name="T86" fmla="*/ 0 w 463"/>
                          <a:gd name="T87" fmla="*/ 0 h 282"/>
                          <a:gd name="T88" fmla="*/ 0 w 463"/>
                          <a:gd name="T89" fmla="*/ 0 h 282"/>
                          <a:gd name="T90" fmla="*/ 0 w 463"/>
                          <a:gd name="T91" fmla="*/ 0 h 282"/>
                          <a:gd name="T92" fmla="*/ 0 w 463"/>
                          <a:gd name="T93" fmla="*/ 0 h 282"/>
                          <a:gd name="T94" fmla="*/ 0 w 463"/>
                          <a:gd name="T95" fmla="*/ 0 h 282"/>
                          <a:gd name="T96" fmla="*/ 0 w 463"/>
                          <a:gd name="T97" fmla="*/ 0 h 282"/>
                          <a:gd name="T98" fmla="*/ 0 w 463"/>
                          <a:gd name="T99" fmla="*/ 0 h 282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w 463"/>
                          <a:gd name="T151" fmla="*/ 0 h 282"/>
                          <a:gd name="T152" fmla="*/ 463 w 463"/>
                          <a:gd name="T153" fmla="*/ 282 h 282"/>
                        </a:gdLst>
                        <a:ahLst/>
                        <a:cxnLst>
                          <a:cxn ang="T100">
                            <a:pos x="T0" y="T1"/>
                          </a:cxn>
                          <a:cxn ang="T101">
                            <a:pos x="T2" y="T3"/>
                          </a:cxn>
                          <a:cxn ang="T102">
                            <a:pos x="T4" y="T5"/>
                          </a:cxn>
                          <a:cxn ang="T103">
                            <a:pos x="T6" y="T7"/>
                          </a:cxn>
                          <a:cxn ang="T104">
                            <a:pos x="T8" y="T9"/>
                          </a:cxn>
                          <a:cxn ang="T105">
                            <a:pos x="T10" y="T11"/>
                          </a:cxn>
                          <a:cxn ang="T106">
                            <a:pos x="T12" y="T13"/>
                          </a:cxn>
                          <a:cxn ang="T107">
                            <a:pos x="T14" y="T15"/>
                          </a:cxn>
                          <a:cxn ang="T108">
                            <a:pos x="T16" y="T17"/>
                          </a:cxn>
                          <a:cxn ang="T109">
                            <a:pos x="T18" y="T19"/>
                          </a:cxn>
                          <a:cxn ang="T110">
                            <a:pos x="T20" y="T21"/>
                          </a:cxn>
                          <a:cxn ang="T111">
                            <a:pos x="T22" y="T23"/>
                          </a:cxn>
                          <a:cxn ang="T112">
                            <a:pos x="T24" y="T25"/>
                          </a:cxn>
                          <a:cxn ang="T113">
                            <a:pos x="T26" y="T27"/>
                          </a:cxn>
                          <a:cxn ang="T114">
                            <a:pos x="T28" y="T29"/>
                          </a:cxn>
                          <a:cxn ang="T115">
                            <a:pos x="T30" y="T31"/>
                          </a:cxn>
                          <a:cxn ang="T116">
                            <a:pos x="T32" y="T33"/>
                          </a:cxn>
                          <a:cxn ang="T117">
                            <a:pos x="T34" y="T35"/>
                          </a:cxn>
                          <a:cxn ang="T118">
                            <a:pos x="T36" y="T37"/>
                          </a:cxn>
                          <a:cxn ang="T119">
                            <a:pos x="T38" y="T39"/>
                          </a:cxn>
                          <a:cxn ang="T120">
                            <a:pos x="T40" y="T41"/>
                          </a:cxn>
                          <a:cxn ang="T121">
                            <a:pos x="T42" y="T43"/>
                          </a:cxn>
                          <a:cxn ang="T122">
                            <a:pos x="T44" y="T45"/>
                          </a:cxn>
                          <a:cxn ang="T123">
                            <a:pos x="T46" y="T47"/>
                          </a:cxn>
                          <a:cxn ang="T124">
                            <a:pos x="T48" y="T49"/>
                          </a:cxn>
                          <a:cxn ang="T125">
                            <a:pos x="T50" y="T51"/>
                          </a:cxn>
                          <a:cxn ang="T126">
                            <a:pos x="T52" y="T53"/>
                          </a:cxn>
                          <a:cxn ang="T127">
                            <a:pos x="T54" y="T55"/>
                          </a:cxn>
                          <a:cxn ang="T128">
                            <a:pos x="T56" y="T57"/>
                          </a:cxn>
                          <a:cxn ang="T129">
                            <a:pos x="T58" y="T59"/>
                          </a:cxn>
                          <a:cxn ang="T130">
                            <a:pos x="T60" y="T61"/>
                          </a:cxn>
                          <a:cxn ang="T131">
                            <a:pos x="T62" y="T63"/>
                          </a:cxn>
                          <a:cxn ang="T132">
                            <a:pos x="T64" y="T65"/>
                          </a:cxn>
                          <a:cxn ang="T133">
                            <a:pos x="T66" y="T67"/>
                          </a:cxn>
                          <a:cxn ang="T134">
                            <a:pos x="T68" y="T69"/>
                          </a:cxn>
                          <a:cxn ang="T135">
                            <a:pos x="T70" y="T71"/>
                          </a:cxn>
                          <a:cxn ang="T136">
                            <a:pos x="T72" y="T73"/>
                          </a:cxn>
                          <a:cxn ang="T137">
                            <a:pos x="T74" y="T75"/>
                          </a:cxn>
                          <a:cxn ang="T138">
                            <a:pos x="T76" y="T77"/>
                          </a:cxn>
                          <a:cxn ang="T139">
                            <a:pos x="T78" y="T79"/>
                          </a:cxn>
                          <a:cxn ang="T140">
                            <a:pos x="T80" y="T81"/>
                          </a:cxn>
                          <a:cxn ang="T141">
                            <a:pos x="T82" y="T83"/>
                          </a:cxn>
                          <a:cxn ang="T142">
                            <a:pos x="T84" y="T85"/>
                          </a:cxn>
                          <a:cxn ang="T143">
                            <a:pos x="T86" y="T87"/>
                          </a:cxn>
                          <a:cxn ang="T144">
                            <a:pos x="T88" y="T89"/>
                          </a:cxn>
                          <a:cxn ang="T145">
                            <a:pos x="T90" y="T91"/>
                          </a:cxn>
                          <a:cxn ang="T146">
                            <a:pos x="T92" y="T93"/>
                          </a:cxn>
                          <a:cxn ang="T147">
                            <a:pos x="T94" y="T95"/>
                          </a:cxn>
                          <a:cxn ang="T148">
                            <a:pos x="T96" y="T97"/>
                          </a:cxn>
                          <a:cxn ang="T149">
                            <a:pos x="T98" y="T99"/>
                          </a:cxn>
                        </a:cxnLst>
                        <a:rect l="T150" t="T151" r="T152" b="T153"/>
                        <a:pathLst>
                          <a:path w="463" h="282">
                            <a:moveTo>
                              <a:pt x="463" y="168"/>
                            </a:moveTo>
                            <a:lnTo>
                              <a:pt x="406" y="155"/>
                            </a:lnTo>
                            <a:lnTo>
                              <a:pt x="385" y="151"/>
                            </a:lnTo>
                            <a:lnTo>
                              <a:pt x="372" y="139"/>
                            </a:lnTo>
                            <a:lnTo>
                              <a:pt x="357" y="121"/>
                            </a:lnTo>
                            <a:lnTo>
                              <a:pt x="330" y="95"/>
                            </a:lnTo>
                            <a:lnTo>
                              <a:pt x="280" y="52"/>
                            </a:lnTo>
                            <a:lnTo>
                              <a:pt x="271" y="38"/>
                            </a:lnTo>
                            <a:lnTo>
                              <a:pt x="258" y="25"/>
                            </a:lnTo>
                            <a:lnTo>
                              <a:pt x="230" y="21"/>
                            </a:lnTo>
                            <a:lnTo>
                              <a:pt x="150" y="7"/>
                            </a:lnTo>
                            <a:lnTo>
                              <a:pt x="127" y="0"/>
                            </a:lnTo>
                            <a:lnTo>
                              <a:pt x="107" y="9"/>
                            </a:lnTo>
                            <a:lnTo>
                              <a:pt x="97" y="18"/>
                            </a:lnTo>
                            <a:lnTo>
                              <a:pt x="50" y="34"/>
                            </a:lnTo>
                            <a:lnTo>
                              <a:pt x="32" y="41"/>
                            </a:lnTo>
                            <a:lnTo>
                              <a:pt x="25" y="48"/>
                            </a:lnTo>
                            <a:lnTo>
                              <a:pt x="15" y="76"/>
                            </a:lnTo>
                            <a:lnTo>
                              <a:pt x="10" y="89"/>
                            </a:lnTo>
                            <a:lnTo>
                              <a:pt x="6" y="97"/>
                            </a:lnTo>
                            <a:lnTo>
                              <a:pt x="0" y="110"/>
                            </a:lnTo>
                            <a:lnTo>
                              <a:pt x="0" y="120"/>
                            </a:lnTo>
                            <a:lnTo>
                              <a:pt x="9" y="127"/>
                            </a:lnTo>
                            <a:lnTo>
                              <a:pt x="29" y="126"/>
                            </a:lnTo>
                            <a:lnTo>
                              <a:pt x="59" y="112"/>
                            </a:lnTo>
                            <a:lnTo>
                              <a:pt x="97" y="105"/>
                            </a:lnTo>
                            <a:lnTo>
                              <a:pt x="131" y="110"/>
                            </a:lnTo>
                            <a:lnTo>
                              <a:pt x="95" y="119"/>
                            </a:lnTo>
                            <a:lnTo>
                              <a:pt x="70" y="127"/>
                            </a:lnTo>
                            <a:lnTo>
                              <a:pt x="41" y="139"/>
                            </a:lnTo>
                            <a:lnTo>
                              <a:pt x="34" y="149"/>
                            </a:lnTo>
                            <a:lnTo>
                              <a:pt x="34" y="160"/>
                            </a:lnTo>
                            <a:lnTo>
                              <a:pt x="45" y="168"/>
                            </a:lnTo>
                            <a:lnTo>
                              <a:pt x="58" y="166"/>
                            </a:lnTo>
                            <a:lnTo>
                              <a:pt x="99" y="155"/>
                            </a:lnTo>
                            <a:lnTo>
                              <a:pt x="136" y="153"/>
                            </a:lnTo>
                            <a:lnTo>
                              <a:pt x="165" y="155"/>
                            </a:lnTo>
                            <a:lnTo>
                              <a:pt x="181" y="166"/>
                            </a:lnTo>
                            <a:lnTo>
                              <a:pt x="200" y="185"/>
                            </a:lnTo>
                            <a:lnTo>
                              <a:pt x="214" y="206"/>
                            </a:lnTo>
                            <a:lnTo>
                              <a:pt x="229" y="227"/>
                            </a:lnTo>
                            <a:lnTo>
                              <a:pt x="242" y="243"/>
                            </a:lnTo>
                            <a:lnTo>
                              <a:pt x="265" y="258"/>
                            </a:lnTo>
                            <a:lnTo>
                              <a:pt x="286" y="263"/>
                            </a:lnTo>
                            <a:lnTo>
                              <a:pt x="309" y="265"/>
                            </a:lnTo>
                            <a:lnTo>
                              <a:pt x="337" y="263"/>
                            </a:lnTo>
                            <a:lnTo>
                              <a:pt x="358" y="261"/>
                            </a:lnTo>
                            <a:lnTo>
                              <a:pt x="387" y="268"/>
                            </a:lnTo>
                            <a:lnTo>
                              <a:pt x="463" y="282"/>
                            </a:lnTo>
                            <a:lnTo>
                              <a:pt x="463" y="168"/>
                            </a:lnTo>
                            <a:close/>
                          </a:path>
                        </a:pathLst>
                      </a:custGeom>
                      <a:solidFill>
                        <a:srgbClr val="FFC080"/>
                      </a:solidFill>
                      <a:ln w="1440">
                        <a:solidFill>
                          <a:srgbClr val="402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30" name="Freeform 2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62" y="3065"/>
                        <a:ext cx="14" cy="3"/>
                      </a:xfrm>
                      <a:custGeom>
                        <a:avLst/>
                        <a:gdLst>
                          <a:gd name="T0" fmla="*/ 0 w 150"/>
                          <a:gd name="T1" fmla="*/ 0 h 37"/>
                          <a:gd name="T2" fmla="*/ 0 w 150"/>
                          <a:gd name="T3" fmla="*/ 0 h 37"/>
                          <a:gd name="T4" fmla="*/ 0 w 150"/>
                          <a:gd name="T5" fmla="*/ 0 h 37"/>
                          <a:gd name="T6" fmla="*/ 0 w 150"/>
                          <a:gd name="T7" fmla="*/ 0 h 37"/>
                          <a:gd name="T8" fmla="*/ 0 w 150"/>
                          <a:gd name="T9" fmla="*/ 0 h 37"/>
                          <a:gd name="T10" fmla="*/ 0 w 150"/>
                          <a:gd name="T11" fmla="*/ 0 h 37"/>
                          <a:gd name="T12" fmla="*/ 0 w 150"/>
                          <a:gd name="T13" fmla="*/ 0 h 37"/>
                          <a:gd name="T14" fmla="*/ 0 w 150"/>
                          <a:gd name="T15" fmla="*/ 0 h 37"/>
                          <a:gd name="T16" fmla="*/ 0 w 150"/>
                          <a:gd name="T17" fmla="*/ 0 h 37"/>
                          <a:gd name="T18" fmla="*/ 0 w 150"/>
                          <a:gd name="T19" fmla="*/ 0 h 37"/>
                          <a:gd name="T20" fmla="*/ 0 w 150"/>
                          <a:gd name="T21" fmla="*/ 0 h 37"/>
                          <a:gd name="T22" fmla="*/ 0 w 150"/>
                          <a:gd name="T23" fmla="*/ 0 h 37"/>
                          <a:gd name="T24" fmla="*/ 0 w 150"/>
                          <a:gd name="T25" fmla="*/ 0 h 37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150"/>
                          <a:gd name="T40" fmla="*/ 0 h 37"/>
                          <a:gd name="T41" fmla="*/ 150 w 150"/>
                          <a:gd name="T42" fmla="*/ 37 h 37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150" h="37">
                            <a:moveTo>
                              <a:pt x="0" y="37"/>
                            </a:moveTo>
                            <a:lnTo>
                              <a:pt x="26" y="25"/>
                            </a:lnTo>
                            <a:lnTo>
                              <a:pt x="47" y="21"/>
                            </a:lnTo>
                            <a:lnTo>
                              <a:pt x="72" y="14"/>
                            </a:lnTo>
                            <a:lnTo>
                              <a:pt x="93" y="7"/>
                            </a:lnTo>
                            <a:lnTo>
                              <a:pt x="127" y="11"/>
                            </a:lnTo>
                            <a:lnTo>
                              <a:pt x="150" y="14"/>
                            </a:lnTo>
                            <a:lnTo>
                              <a:pt x="115" y="5"/>
                            </a:lnTo>
                            <a:lnTo>
                              <a:pt x="85" y="0"/>
                            </a:lnTo>
                            <a:lnTo>
                              <a:pt x="47" y="18"/>
                            </a:lnTo>
                            <a:lnTo>
                              <a:pt x="26" y="20"/>
                            </a:lnTo>
                            <a:lnTo>
                              <a:pt x="3" y="32"/>
                            </a:lnTo>
                            <a:lnTo>
                              <a:pt x="0" y="37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31" name="Freeform 2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69" y="3061"/>
                        <a:ext cx="11" cy="3"/>
                      </a:xfrm>
                      <a:custGeom>
                        <a:avLst/>
                        <a:gdLst>
                          <a:gd name="T0" fmla="*/ 0 w 126"/>
                          <a:gd name="T1" fmla="*/ 0 h 25"/>
                          <a:gd name="T2" fmla="*/ 0 w 126"/>
                          <a:gd name="T3" fmla="*/ 0 h 25"/>
                          <a:gd name="T4" fmla="*/ 0 w 126"/>
                          <a:gd name="T5" fmla="*/ 0 h 25"/>
                          <a:gd name="T6" fmla="*/ 0 w 126"/>
                          <a:gd name="T7" fmla="*/ 0 h 25"/>
                          <a:gd name="T8" fmla="*/ 0 w 126"/>
                          <a:gd name="T9" fmla="*/ 0 h 25"/>
                          <a:gd name="T10" fmla="*/ 0 w 126"/>
                          <a:gd name="T11" fmla="*/ 0 h 25"/>
                          <a:gd name="T12" fmla="*/ 0 w 126"/>
                          <a:gd name="T13" fmla="*/ 0 h 25"/>
                          <a:gd name="T14" fmla="*/ 0 w 126"/>
                          <a:gd name="T15" fmla="*/ 0 h 25"/>
                          <a:gd name="T16" fmla="*/ 0 w 126"/>
                          <a:gd name="T17" fmla="*/ 0 h 25"/>
                          <a:gd name="T18" fmla="*/ 0 w 126"/>
                          <a:gd name="T19" fmla="*/ 0 h 25"/>
                          <a:gd name="T20" fmla="*/ 0 w 126"/>
                          <a:gd name="T21" fmla="*/ 0 h 25"/>
                          <a:gd name="T22" fmla="*/ 0 w 126"/>
                          <a:gd name="T23" fmla="*/ 0 h 25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w 126"/>
                          <a:gd name="T37" fmla="*/ 0 h 25"/>
                          <a:gd name="T38" fmla="*/ 126 w 126"/>
                          <a:gd name="T39" fmla="*/ 25 h 25"/>
                        </a:gdLst>
                        <a:ahLst/>
                        <a:cxnLst>
                          <a:cxn ang="T24">
                            <a:pos x="T0" y="T1"/>
                          </a:cxn>
                          <a:cxn ang="T25">
                            <a:pos x="T2" y="T3"/>
                          </a:cxn>
                          <a:cxn ang="T26">
                            <a:pos x="T4" y="T5"/>
                          </a:cxn>
                          <a:cxn ang="T27">
                            <a:pos x="T6" y="T7"/>
                          </a:cxn>
                          <a:cxn ang="T28">
                            <a:pos x="T8" y="T9"/>
                          </a:cxn>
                          <a:cxn ang="T29">
                            <a:pos x="T10" y="T11"/>
                          </a:cxn>
                          <a:cxn ang="T30">
                            <a:pos x="T12" y="T13"/>
                          </a:cxn>
                          <a:cxn ang="T31">
                            <a:pos x="T14" y="T15"/>
                          </a:cxn>
                          <a:cxn ang="T32">
                            <a:pos x="T16" y="T17"/>
                          </a:cxn>
                          <a:cxn ang="T33">
                            <a:pos x="T18" y="T19"/>
                          </a:cxn>
                          <a:cxn ang="T34">
                            <a:pos x="T20" y="T21"/>
                          </a:cxn>
                          <a:cxn ang="T35">
                            <a:pos x="T22" y="T23"/>
                          </a:cxn>
                        </a:cxnLst>
                        <a:rect l="T36" t="T37" r="T38" b="T39"/>
                        <a:pathLst>
                          <a:path w="126" h="25">
                            <a:moveTo>
                              <a:pt x="35" y="0"/>
                            </a:moveTo>
                            <a:lnTo>
                              <a:pt x="19" y="1"/>
                            </a:lnTo>
                            <a:lnTo>
                              <a:pt x="0" y="8"/>
                            </a:lnTo>
                            <a:lnTo>
                              <a:pt x="13" y="6"/>
                            </a:lnTo>
                            <a:lnTo>
                              <a:pt x="33" y="3"/>
                            </a:lnTo>
                            <a:lnTo>
                              <a:pt x="74" y="14"/>
                            </a:lnTo>
                            <a:lnTo>
                              <a:pt x="97" y="21"/>
                            </a:lnTo>
                            <a:lnTo>
                              <a:pt x="122" y="25"/>
                            </a:lnTo>
                            <a:lnTo>
                              <a:pt x="126" y="21"/>
                            </a:lnTo>
                            <a:lnTo>
                              <a:pt x="99" y="15"/>
                            </a:lnTo>
                            <a:lnTo>
                              <a:pt x="66" y="8"/>
                            </a:lnTo>
                            <a:lnTo>
                              <a:pt x="35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32" name="Freeform 2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72" y="3069"/>
                        <a:ext cx="4" cy="2"/>
                      </a:xfrm>
                      <a:custGeom>
                        <a:avLst/>
                        <a:gdLst>
                          <a:gd name="T0" fmla="*/ 0 w 53"/>
                          <a:gd name="T1" fmla="*/ 0 h 13"/>
                          <a:gd name="T2" fmla="*/ 0 w 53"/>
                          <a:gd name="T3" fmla="*/ 0 h 13"/>
                          <a:gd name="T4" fmla="*/ 0 w 53"/>
                          <a:gd name="T5" fmla="*/ 0 h 13"/>
                          <a:gd name="T6" fmla="*/ 0 w 53"/>
                          <a:gd name="T7" fmla="*/ 0 h 13"/>
                          <a:gd name="T8" fmla="*/ 0 w 53"/>
                          <a:gd name="T9" fmla="*/ 0 h 13"/>
                          <a:gd name="T10" fmla="*/ 0 w 53"/>
                          <a:gd name="T11" fmla="*/ 0 h 13"/>
                          <a:gd name="T12" fmla="*/ 0 w 53"/>
                          <a:gd name="T13" fmla="*/ 0 h 13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53"/>
                          <a:gd name="T22" fmla="*/ 0 h 13"/>
                          <a:gd name="T23" fmla="*/ 53 w 53"/>
                          <a:gd name="T24" fmla="*/ 13 h 13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53" h="13">
                            <a:moveTo>
                              <a:pt x="0" y="6"/>
                            </a:moveTo>
                            <a:lnTo>
                              <a:pt x="6" y="13"/>
                            </a:lnTo>
                            <a:lnTo>
                              <a:pt x="26" y="9"/>
                            </a:lnTo>
                            <a:lnTo>
                              <a:pt x="47" y="9"/>
                            </a:lnTo>
                            <a:lnTo>
                              <a:pt x="53" y="0"/>
                            </a:lnTo>
                            <a:lnTo>
                              <a:pt x="38" y="3"/>
                            </a:lnTo>
                            <a:lnTo>
                              <a:pt x="0" y="6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33" name="Freeform 2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62" y="3069"/>
                        <a:ext cx="1" cy="2"/>
                      </a:xfrm>
                      <a:custGeom>
                        <a:avLst/>
                        <a:gdLst>
                          <a:gd name="T0" fmla="*/ 0 w 14"/>
                          <a:gd name="T1" fmla="*/ 0 h 23"/>
                          <a:gd name="T2" fmla="*/ 0 w 14"/>
                          <a:gd name="T3" fmla="*/ 0 h 23"/>
                          <a:gd name="T4" fmla="*/ 0 w 14"/>
                          <a:gd name="T5" fmla="*/ 0 h 23"/>
                          <a:gd name="T6" fmla="*/ 0 w 14"/>
                          <a:gd name="T7" fmla="*/ 0 h 23"/>
                          <a:gd name="T8" fmla="*/ 0 w 14"/>
                          <a:gd name="T9" fmla="*/ 0 h 2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4"/>
                          <a:gd name="T16" fmla="*/ 0 h 23"/>
                          <a:gd name="T17" fmla="*/ 14 w 14"/>
                          <a:gd name="T18" fmla="*/ 23 h 2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4" h="23">
                            <a:moveTo>
                              <a:pt x="14" y="0"/>
                            </a:moveTo>
                            <a:lnTo>
                              <a:pt x="14" y="7"/>
                            </a:lnTo>
                            <a:lnTo>
                              <a:pt x="11" y="17"/>
                            </a:lnTo>
                            <a:lnTo>
                              <a:pt x="0" y="23"/>
                            </a:lnTo>
                            <a:lnTo>
                              <a:pt x="14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34" name="Freeform 2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66" y="3073"/>
                        <a:ext cx="1" cy="2"/>
                      </a:xfrm>
                      <a:custGeom>
                        <a:avLst/>
                        <a:gdLst>
                          <a:gd name="T0" fmla="*/ 0 w 11"/>
                          <a:gd name="T1" fmla="*/ 0 h 14"/>
                          <a:gd name="T2" fmla="*/ 0 w 11"/>
                          <a:gd name="T3" fmla="*/ 0 h 14"/>
                          <a:gd name="T4" fmla="*/ 0 w 11"/>
                          <a:gd name="T5" fmla="*/ 0 h 14"/>
                          <a:gd name="T6" fmla="*/ 0 w 11"/>
                          <a:gd name="T7" fmla="*/ 0 h 1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1"/>
                          <a:gd name="T13" fmla="*/ 0 h 14"/>
                          <a:gd name="T14" fmla="*/ 11 w 11"/>
                          <a:gd name="T15" fmla="*/ 14 h 1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1" h="14">
                            <a:moveTo>
                              <a:pt x="11" y="0"/>
                            </a:moveTo>
                            <a:lnTo>
                              <a:pt x="9" y="7"/>
                            </a:lnTo>
                            <a:lnTo>
                              <a:pt x="0" y="14"/>
                            </a:lnTo>
                            <a:lnTo>
                              <a:pt x="11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35" name="Freeform 2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80" y="3066"/>
                        <a:ext cx="1" cy="3"/>
                      </a:xfrm>
                      <a:custGeom>
                        <a:avLst/>
                        <a:gdLst>
                          <a:gd name="T0" fmla="*/ 0 w 25"/>
                          <a:gd name="T1" fmla="*/ 0 h 30"/>
                          <a:gd name="T2" fmla="*/ 0 w 25"/>
                          <a:gd name="T3" fmla="*/ 0 h 30"/>
                          <a:gd name="T4" fmla="*/ 0 w 25"/>
                          <a:gd name="T5" fmla="*/ 0 h 30"/>
                          <a:gd name="T6" fmla="*/ 0 w 25"/>
                          <a:gd name="T7" fmla="*/ 0 h 30"/>
                          <a:gd name="T8" fmla="*/ 0 w 25"/>
                          <a:gd name="T9" fmla="*/ 0 h 3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5"/>
                          <a:gd name="T16" fmla="*/ 0 h 30"/>
                          <a:gd name="T17" fmla="*/ 25 w 25"/>
                          <a:gd name="T18" fmla="*/ 30 h 3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5" h="30">
                            <a:moveTo>
                              <a:pt x="0" y="0"/>
                            </a:moveTo>
                            <a:lnTo>
                              <a:pt x="4" y="10"/>
                            </a:lnTo>
                            <a:lnTo>
                              <a:pt x="4" y="17"/>
                            </a:lnTo>
                            <a:lnTo>
                              <a:pt x="25" y="3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36" name="Freeform 2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84" y="3066"/>
                        <a:ext cx="6" cy="7"/>
                      </a:xfrm>
                      <a:custGeom>
                        <a:avLst/>
                        <a:gdLst>
                          <a:gd name="T0" fmla="*/ 0 w 76"/>
                          <a:gd name="T1" fmla="*/ 0 h 77"/>
                          <a:gd name="T2" fmla="*/ 0 w 76"/>
                          <a:gd name="T3" fmla="*/ 0 h 77"/>
                          <a:gd name="T4" fmla="*/ 0 w 76"/>
                          <a:gd name="T5" fmla="*/ 0 h 77"/>
                          <a:gd name="T6" fmla="*/ 0 w 76"/>
                          <a:gd name="T7" fmla="*/ 0 h 77"/>
                          <a:gd name="T8" fmla="*/ 0 w 76"/>
                          <a:gd name="T9" fmla="*/ 0 h 77"/>
                          <a:gd name="T10" fmla="*/ 0 w 76"/>
                          <a:gd name="T11" fmla="*/ 0 h 77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w 76"/>
                          <a:gd name="T19" fmla="*/ 0 h 77"/>
                          <a:gd name="T20" fmla="*/ 76 w 76"/>
                          <a:gd name="T21" fmla="*/ 77 h 77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T18" t="T19" r="T20" b="T21"/>
                        <a:pathLst>
                          <a:path w="76" h="77">
                            <a:moveTo>
                              <a:pt x="0" y="0"/>
                            </a:moveTo>
                            <a:lnTo>
                              <a:pt x="13" y="24"/>
                            </a:lnTo>
                            <a:lnTo>
                              <a:pt x="28" y="43"/>
                            </a:lnTo>
                            <a:lnTo>
                              <a:pt x="76" y="77"/>
                            </a:lnTo>
                            <a:lnTo>
                              <a:pt x="31" y="36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37" name="Freeform 2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93" y="3076"/>
                        <a:ext cx="1" cy="4"/>
                      </a:xfrm>
                      <a:custGeom>
                        <a:avLst/>
                        <a:gdLst>
                          <a:gd name="T0" fmla="*/ 0 w 20"/>
                          <a:gd name="T1" fmla="*/ 0 h 56"/>
                          <a:gd name="T2" fmla="*/ 0 w 20"/>
                          <a:gd name="T3" fmla="*/ 0 h 56"/>
                          <a:gd name="T4" fmla="*/ 0 w 20"/>
                          <a:gd name="T5" fmla="*/ 0 h 56"/>
                          <a:gd name="T6" fmla="*/ 0 w 20"/>
                          <a:gd name="T7" fmla="*/ 0 h 56"/>
                          <a:gd name="T8" fmla="*/ 0 w 20"/>
                          <a:gd name="T9" fmla="*/ 0 h 56"/>
                          <a:gd name="T10" fmla="*/ 0 w 20"/>
                          <a:gd name="T11" fmla="*/ 0 h 56"/>
                          <a:gd name="T12" fmla="*/ 0 w 20"/>
                          <a:gd name="T13" fmla="*/ 0 h 5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20"/>
                          <a:gd name="T22" fmla="*/ 0 h 56"/>
                          <a:gd name="T23" fmla="*/ 20 w 20"/>
                          <a:gd name="T24" fmla="*/ 56 h 5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20" h="56">
                            <a:moveTo>
                              <a:pt x="20" y="0"/>
                            </a:moveTo>
                            <a:lnTo>
                              <a:pt x="7" y="20"/>
                            </a:lnTo>
                            <a:lnTo>
                              <a:pt x="3" y="39"/>
                            </a:lnTo>
                            <a:lnTo>
                              <a:pt x="2" y="56"/>
                            </a:lnTo>
                            <a:lnTo>
                              <a:pt x="0" y="32"/>
                            </a:lnTo>
                            <a:lnTo>
                              <a:pt x="2" y="14"/>
                            </a:lnTo>
                            <a:lnTo>
                              <a:pt x="20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38" name="Freeform 2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78" y="3070"/>
                        <a:ext cx="1" cy="2"/>
                      </a:xfrm>
                      <a:custGeom>
                        <a:avLst/>
                        <a:gdLst>
                          <a:gd name="T0" fmla="*/ 0 w 11"/>
                          <a:gd name="T1" fmla="*/ 0 h 21"/>
                          <a:gd name="T2" fmla="*/ 0 w 11"/>
                          <a:gd name="T3" fmla="*/ 0 h 21"/>
                          <a:gd name="T4" fmla="*/ 0 w 11"/>
                          <a:gd name="T5" fmla="*/ 0 h 21"/>
                          <a:gd name="T6" fmla="*/ 0 w 11"/>
                          <a:gd name="T7" fmla="*/ 0 h 21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1"/>
                          <a:gd name="T13" fmla="*/ 0 h 21"/>
                          <a:gd name="T14" fmla="*/ 11 w 11"/>
                          <a:gd name="T15" fmla="*/ 21 h 21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1" h="21">
                            <a:moveTo>
                              <a:pt x="9" y="0"/>
                            </a:moveTo>
                            <a:lnTo>
                              <a:pt x="11" y="9"/>
                            </a:lnTo>
                            <a:lnTo>
                              <a:pt x="0" y="21"/>
                            </a:lnTo>
                            <a:lnTo>
                              <a:pt x="9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</p:grpSp>
                <p:grpSp>
                  <p:nvGrpSpPr>
                    <p:cNvPr id="409" name="Group 2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6" y="3007"/>
                      <a:ext cx="94" cy="104"/>
                      <a:chOff x="4696" y="3007"/>
                      <a:chExt cx="94" cy="104"/>
                    </a:xfrm>
                  </p:grpSpPr>
                  <p:sp>
                    <p:nvSpPr>
                      <p:cNvPr id="415" name="Freeform 2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37" y="3007"/>
                        <a:ext cx="2" cy="3"/>
                      </a:xfrm>
                      <a:custGeom>
                        <a:avLst/>
                        <a:gdLst>
                          <a:gd name="T0" fmla="*/ 0 w 35"/>
                          <a:gd name="T1" fmla="*/ 0 h 25"/>
                          <a:gd name="T2" fmla="*/ 0 w 35"/>
                          <a:gd name="T3" fmla="*/ 0 h 25"/>
                          <a:gd name="T4" fmla="*/ 0 w 35"/>
                          <a:gd name="T5" fmla="*/ 0 h 25"/>
                          <a:gd name="T6" fmla="*/ 0 w 35"/>
                          <a:gd name="T7" fmla="*/ 0 h 25"/>
                          <a:gd name="T8" fmla="*/ 0 w 35"/>
                          <a:gd name="T9" fmla="*/ 0 h 25"/>
                          <a:gd name="T10" fmla="*/ 0 w 35"/>
                          <a:gd name="T11" fmla="*/ 0 h 25"/>
                          <a:gd name="T12" fmla="*/ 0 w 35"/>
                          <a:gd name="T13" fmla="*/ 0 h 25"/>
                          <a:gd name="T14" fmla="*/ 0 w 35"/>
                          <a:gd name="T15" fmla="*/ 0 h 25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35"/>
                          <a:gd name="T25" fmla="*/ 0 h 25"/>
                          <a:gd name="T26" fmla="*/ 35 w 35"/>
                          <a:gd name="T27" fmla="*/ 25 h 25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35" h="25">
                            <a:moveTo>
                              <a:pt x="0" y="0"/>
                            </a:moveTo>
                            <a:lnTo>
                              <a:pt x="10" y="7"/>
                            </a:lnTo>
                            <a:lnTo>
                              <a:pt x="20" y="11"/>
                            </a:lnTo>
                            <a:lnTo>
                              <a:pt x="30" y="16"/>
                            </a:lnTo>
                            <a:lnTo>
                              <a:pt x="35" y="25"/>
                            </a:lnTo>
                            <a:lnTo>
                              <a:pt x="27" y="22"/>
                            </a:lnTo>
                            <a:lnTo>
                              <a:pt x="10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16" name="Freeform 2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37" y="3010"/>
                        <a:ext cx="1" cy="1"/>
                      </a:xfrm>
                      <a:custGeom>
                        <a:avLst/>
                        <a:gdLst>
                          <a:gd name="T0" fmla="*/ 0 w 11"/>
                          <a:gd name="T1" fmla="*/ 0 h 17"/>
                          <a:gd name="T2" fmla="*/ 0 w 11"/>
                          <a:gd name="T3" fmla="*/ 0 h 17"/>
                          <a:gd name="T4" fmla="*/ 0 w 11"/>
                          <a:gd name="T5" fmla="*/ 0 h 17"/>
                          <a:gd name="T6" fmla="*/ 0 w 11"/>
                          <a:gd name="T7" fmla="*/ 0 h 17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1"/>
                          <a:gd name="T13" fmla="*/ 0 h 17"/>
                          <a:gd name="T14" fmla="*/ 11 w 11"/>
                          <a:gd name="T15" fmla="*/ 17 h 17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1" h="17">
                            <a:moveTo>
                              <a:pt x="0" y="0"/>
                            </a:moveTo>
                            <a:lnTo>
                              <a:pt x="11" y="0"/>
                            </a:lnTo>
                            <a:lnTo>
                              <a:pt x="11" y="1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02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17" name="Freeform 2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24" y="3020"/>
                        <a:ext cx="26" cy="62"/>
                      </a:xfrm>
                      <a:custGeom>
                        <a:avLst/>
                        <a:gdLst>
                          <a:gd name="T0" fmla="*/ 0 w 286"/>
                          <a:gd name="T1" fmla="*/ 0 h 712"/>
                          <a:gd name="T2" fmla="*/ 0 w 286"/>
                          <a:gd name="T3" fmla="*/ 0 h 712"/>
                          <a:gd name="T4" fmla="*/ 0 w 286"/>
                          <a:gd name="T5" fmla="*/ 0 h 712"/>
                          <a:gd name="T6" fmla="*/ 0 w 286"/>
                          <a:gd name="T7" fmla="*/ 0 h 712"/>
                          <a:gd name="T8" fmla="*/ 0 w 286"/>
                          <a:gd name="T9" fmla="*/ 0 h 712"/>
                          <a:gd name="T10" fmla="*/ 0 w 286"/>
                          <a:gd name="T11" fmla="*/ 0 h 712"/>
                          <a:gd name="T12" fmla="*/ 0 w 286"/>
                          <a:gd name="T13" fmla="*/ 0 h 712"/>
                          <a:gd name="T14" fmla="*/ 0 w 286"/>
                          <a:gd name="T15" fmla="*/ 0 h 712"/>
                          <a:gd name="T16" fmla="*/ 0 w 286"/>
                          <a:gd name="T17" fmla="*/ 0 h 712"/>
                          <a:gd name="T18" fmla="*/ 0 w 286"/>
                          <a:gd name="T19" fmla="*/ 0 h 712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286"/>
                          <a:gd name="T31" fmla="*/ 0 h 712"/>
                          <a:gd name="T32" fmla="*/ 286 w 286"/>
                          <a:gd name="T33" fmla="*/ 712 h 712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286" h="712">
                            <a:moveTo>
                              <a:pt x="244" y="0"/>
                            </a:moveTo>
                            <a:lnTo>
                              <a:pt x="217" y="29"/>
                            </a:lnTo>
                            <a:lnTo>
                              <a:pt x="209" y="71"/>
                            </a:lnTo>
                            <a:lnTo>
                              <a:pt x="168" y="112"/>
                            </a:lnTo>
                            <a:lnTo>
                              <a:pt x="83" y="304"/>
                            </a:lnTo>
                            <a:lnTo>
                              <a:pt x="37" y="478"/>
                            </a:lnTo>
                            <a:lnTo>
                              <a:pt x="0" y="712"/>
                            </a:lnTo>
                            <a:lnTo>
                              <a:pt x="118" y="608"/>
                            </a:lnTo>
                            <a:lnTo>
                              <a:pt x="286" y="92"/>
                            </a:lnTo>
                            <a:lnTo>
                              <a:pt x="244" y="0"/>
                            </a:lnTo>
                            <a:close/>
                          </a:path>
                        </a:pathLst>
                      </a:custGeom>
                      <a:solidFill>
                        <a:srgbClr val="40000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18" name="Freeform 2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96" y="3008"/>
                        <a:ext cx="95" cy="103"/>
                      </a:xfrm>
                      <a:custGeom>
                        <a:avLst/>
                        <a:gdLst>
                          <a:gd name="T0" fmla="*/ 0 w 1067"/>
                          <a:gd name="T1" fmla="*/ 0 h 1186"/>
                          <a:gd name="T2" fmla="*/ 0 w 1067"/>
                          <a:gd name="T3" fmla="*/ 0 h 1186"/>
                          <a:gd name="T4" fmla="*/ 0 w 1067"/>
                          <a:gd name="T5" fmla="*/ 0 h 1186"/>
                          <a:gd name="T6" fmla="*/ 0 w 1067"/>
                          <a:gd name="T7" fmla="*/ 0 h 1186"/>
                          <a:gd name="T8" fmla="*/ 0 w 1067"/>
                          <a:gd name="T9" fmla="*/ 0 h 1186"/>
                          <a:gd name="T10" fmla="*/ 0 w 1067"/>
                          <a:gd name="T11" fmla="*/ 0 h 1186"/>
                          <a:gd name="T12" fmla="*/ 0 w 1067"/>
                          <a:gd name="T13" fmla="*/ 0 h 1186"/>
                          <a:gd name="T14" fmla="*/ 0 w 1067"/>
                          <a:gd name="T15" fmla="*/ 0 h 1186"/>
                          <a:gd name="T16" fmla="*/ 0 w 1067"/>
                          <a:gd name="T17" fmla="*/ 0 h 1186"/>
                          <a:gd name="T18" fmla="*/ 0 w 1067"/>
                          <a:gd name="T19" fmla="*/ 0 h 1186"/>
                          <a:gd name="T20" fmla="*/ 0 w 1067"/>
                          <a:gd name="T21" fmla="*/ 0 h 1186"/>
                          <a:gd name="T22" fmla="*/ 0 w 1067"/>
                          <a:gd name="T23" fmla="*/ 0 h 1186"/>
                          <a:gd name="T24" fmla="*/ 0 w 1067"/>
                          <a:gd name="T25" fmla="*/ 0 h 1186"/>
                          <a:gd name="T26" fmla="*/ 0 w 1067"/>
                          <a:gd name="T27" fmla="*/ 0 h 1186"/>
                          <a:gd name="T28" fmla="*/ 0 w 1067"/>
                          <a:gd name="T29" fmla="*/ 0 h 1186"/>
                          <a:gd name="T30" fmla="*/ 0 w 1067"/>
                          <a:gd name="T31" fmla="*/ 0 h 1186"/>
                          <a:gd name="T32" fmla="*/ 0 w 1067"/>
                          <a:gd name="T33" fmla="*/ 0 h 1186"/>
                          <a:gd name="T34" fmla="*/ 0 w 1067"/>
                          <a:gd name="T35" fmla="*/ 0 h 1186"/>
                          <a:gd name="T36" fmla="*/ 0 w 1067"/>
                          <a:gd name="T37" fmla="*/ 0 h 1186"/>
                          <a:gd name="T38" fmla="*/ 0 w 1067"/>
                          <a:gd name="T39" fmla="*/ 0 h 1186"/>
                          <a:gd name="T40" fmla="*/ 0 w 1067"/>
                          <a:gd name="T41" fmla="*/ 0 h 1186"/>
                          <a:gd name="T42" fmla="*/ 0 w 1067"/>
                          <a:gd name="T43" fmla="*/ 0 h 1186"/>
                          <a:gd name="T44" fmla="*/ 0 w 1067"/>
                          <a:gd name="T45" fmla="*/ 0 h 1186"/>
                          <a:gd name="T46" fmla="*/ 0 w 1067"/>
                          <a:gd name="T47" fmla="*/ 0 h 1186"/>
                          <a:gd name="T48" fmla="*/ 0 w 1067"/>
                          <a:gd name="T49" fmla="*/ 0 h 1186"/>
                          <a:gd name="T50" fmla="*/ 0 w 1067"/>
                          <a:gd name="T51" fmla="*/ 0 h 1186"/>
                          <a:gd name="T52" fmla="*/ 0 w 1067"/>
                          <a:gd name="T53" fmla="*/ 0 h 1186"/>
                          <a:gd name="T54" fmla="*/ 0 w 1067"/>
                          <a:gd name="T55" fmla="*/ 0 h 1186"/>
                          <a:gd name="T56" fmla="*/ 0 w 1067"/>
                          <a:gd name="T57" fmla="*/ 0 h 1186"/>
                          <a:gd name="T58" fmla="*/ 0 w 1067"/>
                          <a:gd name="T59" fmla="*/ 0 h 1186"/>
                          <a:gd name="T60" fmla="*/ 0 w 1067"/>
                          <a:gd name="T61" fmla="*/ 0 h 1186"/>
                          <a:gd name="T62" fmla="*/ 0 w 1067"/>
                          <a:gd name="T63" fmla="*/ 0 h 1186"/>
                          <a:gd name="T64" fmla="*/ 0 w 1067"/>
                          <a:gd name="T65" fmla="*/ 0 h 1186"/>
                          <a:gd name="T66" fmla="*/ 0 w 1067"/>
                          <a:gd name="T67" fmla="*/ 0 h 1186"/>
                          <a:gd name="T68" fmla="*/ 0 w 1067"/>
                          <a:gd name="T69" fmla="*/ 0 h 1186"/>
                          <a:gd name="T70" fmla="*/ 0 w 1067"/>
                          <a:gd name="T71" fmla="*/ 0 h 1186"/>
                          <a:gd name="T72" fmla="*/ 0 w 1067"/>
                          <a:gd name="T73" fmla="*/ 0 h 1186"/>
                          <a:gd name="T74" fmla="*/ 0 w 1067"/>
                          <a:gd name="T75" fmla="*/ 0 h 1186"/>
                          <a:gd name="T76" fmla="*/ 0 w 1067"/>
                          <a:gd name="T77" fmla="*/ 0 h 1186"/>
                          <a:gd name="T78" fmla="*/ 0 w 1067"/>
                          <a:gd name="T79" fmla="*/ 0 h 1186"/>
                          <a:gd name="T80" fmla="*/ 0 w 1067"/>
                          <a:gd name="T81" fmla="*/ 0 h 1186"/>
                          <a:gd name="T82" fmla="*/ 0 w 1067"/>
                          <a:gd name="T83" fmla="*/ 0 h 1186"/>
                          <a:gd name="T84" fmla="*/ 0 w 1067"/>
                          <a:gd name="T85" fmla="*/ 0 h 1186"/>
                          <a:gd name="T86" fmla="*/ 0 w 1067"/>
                          <a:gd name="T87" fmla="*/ 0 h 1186"/>
                          <a:gd name="T88" fmla="*/ 0 w 1067"/>
                          <a:gd name="T89" fmla="*/ 0 h 1186"/>
                          <a:gd name="T90" fmla="*/ 0 w 1067"/>
                          <a:gd name="T91" fmla="*/ 0 h 118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w 1067"/>
                          <a:gd name="T139" fmla="*/ 0 h 1186"/>
                          <a:gd name="T140" fmla="*/ 1067 w 1067"/>
                          <a:gd name="T141" fmla="*/ 1186 h 1186"/>
                        </a:gdLst>
                        <a:ahLst/>
                        <a:cxnLst>
                          <a:cxn ang="T92">
                            <a:pos x="T0" y="T1"/>
                          </a:cxn>
                          <a:cxn ang="T93">
                            <a:pos x="T2" y="T3"/>
                          </a:cxn>
                          <a:cxn ang="T94">
                            <a:pos x="T4" y="T5"/>
                          </a:cxn>
                          <a:cxn ang="T95">
                            <a:pos x="T6" y="T7"/>
                          </a:cxn>
                          <a:cxn ang="T96">
                            <a:pos x="T8" y="T9"/>
                          </a:cxn>
                          <a:cxn ang="T97">
                            <a:pos x="T10" y="T11"/>
                          </a:cxn>
                          <a:cxn ang="T98">
                            <a:pos x="T12" y="T13"/>
                          </a:cxn>
                          <a:cxn ang="T99">
                            <a:pos x="T14" y="T15"/>
                          </a:cxn>
                          <a:cxn ang="T100">
                            <a:pos x="T16" y="T17"/>
                          </a:cxn>
                          <a:cxn ang="T101">
                            <a:pos x="T18" y="T19"/>
                          </a:cxn>
                          <a:cxn ang="T102">
                            <a:pos x="T20" y="T21"/>
                          </a:cxn>
                          <a:cxn ang="T103">
                            <a:pos x="T22" y="T23"/>
                          </a:cxn>
                          <a:cxn ang="T104">
                            <a:pos x="T24" y="T25"/>
                          </a:cxn>
                          <a:cxn ang="T105">
                            <a:pos x="T26" y="T27"/>
                          </a:cxn>
                          <a:cxn ang="T106">
                            <a:pos x="T28" y="T29"/>
                          </a:cxn>
                          <a:cxn ang="T107">
                            <a:pos x="T30" y="T31"/>
                          </a:cxn>
                          <a:cxn ang="T108">
                            <a:pos x="T32" y="T33"/>
                          </a:cxn>
                          <a:cxn ang="T109">
                            <a:pos x="T34" y="T35"/>
                          </a:cxn>
                          <a:cxn ang="T110">
                            <a:pos x="T36" y="T37"/>
                          </a:cxn>
                          <a:cxn ang="T111">
                            <a:pos x="T38" y="T39"/>
                          </a:cxn>
                          <a:cxn ang="T112">
                            <a:pos x="T40" y="T41"/>
                          </a:cxn>
                          <a:cxn ang="T113">
                            <a:pos x="T42" y="T43"/>
                          </a:cxn>
                          <a:cxn ang="T114">
                            <a:pos x="T44" y="T45"/>
                          </a:cxn>
                          <a:cxn ang="T115">
                            <a:pos x="T46" y="T47"/>
                          </a:cxn>
                          <a:cxn ang="T116">
                            <a:pos x="T48" y="T49"/>
                          </a:cxn>
                          <a:cxn ang="T117">
                            <a:pos x="T50" y="T51"/>
                          </a:cxn>
                          <a:cxn ang="T118">
                            <a:pos x="T52" y="T53"/>
                          </a:cxn>
                          <a:cxn ang="T119">
                            <a:pos x="T54" y="T55"/>
                          </a:cxn>
                          <a:cxn ang="T120">
                            <a:pos x="T56" y="T57"/>
                          </a:cxn>
                          <a:cxn ang="T121">
                            <a:pos x="T58" y="T59"/>
                          </a:cxn>
                          <a:cxn ang="T122">
                            <a:pos x="T60" y="T61"/>
                          </a:cxn>
                          <a:cxn ang="T123">
                            <a:pos x="T62" y="T63"/>
                          </a:cxn>
                          <a:cxn ang="T124">
                            <a:pos x="T64" y="T65"/>
                          </a:cxn>
                          <a:cxn ang="T125">
                            <a:pos x="T66" y="T67"/>
                          </a:cxn>
                          <a:cxn ang="T126">
                            <a:pos x="T68" y="T69"/>
                          </a:cxn>
                          <a:cxn ang="T127">
                            <a:pos x="T70" y="T71"/>
                          </a:cxn>
                          <a:cxn ang="T128">
                            <a:pos x="T72" y="T73"/>
                          </a:cxn>
                          <a:cxn ang="T129">
                            <a:pos x="T74" y="T75"/>
                          </a:cxn>
                          <a:cxn ang="T130">
                            <a:pos x="T76" y="T77"/>
                          </a:cxn>
                          <a:cxn ang="T131">
                            <a:pos x="T78" y="T79"/>
                          </a:cxn>
                          <a:cxn ang="T132">
                            <a:pos x="T80" y="T81"/>
                          </a:cxn>
                          <a:cxn ang="T133">
                            <a:pos x="T82" y="T83"/>
                          </a:cxn>
                          <a:cxn ang="T134">
                            <a:pos x="T84" y="T85"/>
                          </a:cxn>
                          <a:cxn ang="T135">
                            <a:pos x="T86" y="T87"/>
                          </a:cxn>
                          <a:cxn ang="T136">
                            <a:pos x="T88" y="T89"/>
                          </a:cxn>
                          <a:cxn ang="T137">
                            <a:pos x="T90" y="T91"/>
                          </a:cxn>
                        </a:cxnLst>
                        <a:rect l="T138" t="T139" r="T140" b="T141"/>
                        <a:pathLst>
                          <a:path w="1067" h="1186">
                            <a:moveTo>
                              <a:pt x="869" y="62"/>
                            </a:moveTo>
                            <a:lnTo>
                              <a:pt x="836" y="0"/>
                            </a:lnTo>
                            <a:lnTo>
                              <a:pt x="576" y="108"/>
                            </a:lnTo>
                            <a:lnTo>
                              <a:pt x="564" y="191"/>
                            </a:lnTo>
                            <a:lnTo>
                              <a:pt x="542" y="220"/>
                            </a:lnTo>
                            <a:lnTo>
                              <a:pt x="513" y="253"/>
                            </a:lnTo>
                            <a:lnTo>
                              <a:pt x="496" y="312"/>
                            </a:lnTo>
                            <a:lnTo>
                              <a:pt x="438" y="449"/>
                            </a:lnTo>
                            <a:lnTo>
                              <a:pt x="391" y="611"/>
                            </a:lnTo>
                            <a:lnTo>
                              <a:pt x="370" y="720"/>
                            </a:lnTo>
                            <a:lnTo>
                              <a:pt x="160" y="724"/>
                            </a:lnTo>
                            <a:lnTo>
                              <a:pt x="127" y="745"/>
                            </a:lnTo>
                            <a:lnTo>
                              <a:pt x="30" y="745"/>
                            </a:lnTo>
                            <a:lnTo>
                              <a:pt x="4" y="787"/>
                            </a:lnTo>
                            <a:lnTo>
                              <a:pt x="0" y="837"/>
                            </a:lnTo>
                            <a:lnTo>
                              <a:pt x="9" y="882"/>
                            </a:lnTo>
                            <a:lnTo>
                              <a:pt x="98" y="899"/>
                            </a:lnTo>
                            <a:lnTo>
                              <a:pt x="139" y="961"/>
                            </a:lnTo>
                            <a:lnTo>
                              <a:pt x="223" y="982"/>
                            </a:lnTo>
                            <a:lnTo>
                              <a:pt x="285" y="982"/>
                            </a:lnTo>
                            <a:lnTo>
                              <a:pt x="357" y="995"/>
                            </a:lnTo>
                            <a:lnTo>
                              <a:pt x="361" y="1024"/>
                            </a:lnTo>
                            <a:lnTo>
                              <a:pt x="357" y="1086"/>
                            </a:lnTo>
                            <a:lnTo>
                              <a:pt x="365" y="1128"/>
                            </a:lnTo>
                            <a:lnTo>
                              <a:pt x="403" y="1132"/>
                            </a:lnTo>
                            <a:lnTo>
                              <a:pt x="450" y="1140"/>
                            </a:lnTo>
                            <a:lnTo>
                              <a:pt x="496" y="1182"/>
                            </a:lnTo>
                            <a:lnTo>
                              <a:pt x="550" y="1182"/>
                            </a:lnTo>
                            <a:lnTo>
                              <a:pt x="601" y="1177"/>
                            </a:lnTo>
                            <a:lnTo>
                              <a:pt x="677" y="1153"/>
                            </a:lnTo>
                            <a:lnTo>
                              <a:pt x="760" y="1161"/>
                            </a:lnTo>
                            <a:lnTo>
                              <a:pt x="845" y="1186"/>
                            </a:lnTo>
                            <a:lnTo>
                              <a:pt x="925" y="1169"/>
                            </a:lnTo>
                            <a:lnTo>
                              <a:pt x="978" y="1107"/>
                            </a:lnTo>
                            <a:lnTo>
                              <a:pt x="974" y="1040"/>
                            </a:lnTo>
                            <a:lnTo>
                              <a:pt x="995" y="957"/>
                            </a:lnTo>
                            <a:lnTo>
                              <a:pt x="1007" y="849"/>
                            </a:lnTo>
                            <a:lnTo>
                              <a:pt x="1033" y="749"/>
                            </a:lnTo>
                            <a:lnTo>
                              <a:pt x="1067" y="599"/>
                            </a:lnTo>
                            <a:lnTo>
                              <a:pt x="1062" y="449"/>
                            </a:lnTo>
                            <a:lnTo>
                              <a:pt x="1062" y="316"/>
                            </a:lnTo>
                            <a:lnTo>
                              <a:pt x="1054" y="224"/>
                            </a:lnTo>
                            <a:lnTo>
                              <a:pt x="1033" y="183"/>
                            </a:lnTo>
                            <a:lnTo>
                              <a:pt x="986" y="150"/>
                            </a:lnTo>
                            <a:lnTo>
                              <a:pt x="932" y="95"/>
                            </a:lnTo>
                            <a:lnTo>
                              <a:pt x="869" y="6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19" name="Freeform 2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29" y="3016"/>
                        <a:ext cx="60" cy="96"/>
                      </a:xfrm>
                      <a:custGeom>
                        <a:avLst/>
                        <a:gdLst>
                          <a:gd name="T0" fmla="*/ 0 w 676"/>
                          <a:gd name="T1" fmla="*/ 0 h 1106"/>
                          <a:gd name="T2" fmla="*/ 0 w 676"/>
                          <a:gd name="T3" fmla="*/ 0 h 1106"/>
                          <a:gd name="T4" fmla="*/ 0 w 676"/>
                          <a:gd name="T5" fmla="*/ 0 h 1106"/>
                          <a:gd name="T6" fmla="*/ 0 w 676"/>
                          <a:gd name="T7" fmla="*/ 0 h 1106"/>
                          <a:gd name="T8" fmla="*/ 0 w 676"/>
                          <a:gd name="T9" fmla="*/ 0 h 1106"/>
                          <a:gd name="T10" fmla="*/ 0 w 676"/>
                          <a:gd name="T11" fmla="*/ 0 h 1106"/>
                          <a:gd name="T12" fmla="*/ 0 w 676"/>
                          <a:gd name="T13" fmla="*/ 0 h 1106"/>
                          <a:gd name="T14" fmla="*/ 0 w 676"/>
                          <a:gd name="T15" fmla="*/ 0 h 1106"/>
                          <a:gd name="T16" fmla="*/ 0 w 676"/>
                          <a:gd name="T17" fmla="*/ 0 h 1106"/>
                          <a:gd name="T18" fmla="*/ 0 w 676"/>
                          <a:gd name="T19" fmla="*/ 0 h 1106"/>
                          <a:gd name="T20" fmla="*/ 0 w 676"/>
                          <a:gd name="T21" fmla="*/ 0 h 1106"/>
                          <a:gd name="T22" fmla="*/ 0 w 676"/>
                          <a:gd name="T23" fmla="*/ 0 h 1106"/>
                          <a:gd name="T24" fmla="*/ 0 w 676"/>
                          <a:gd name="T25" fmla="*/ 0 h 1106"/>
                          <a:gd name="T26" fmla="*/ 0 w 676"/>
                          <a:gd name="T27" fmla="*/ 0 h 1106"/>
                          <a:gd name="T28" fmla="*/ 0 w 676"/>
                          <a:gd name="T29" fmla="*/ 0 h 1106"/>
                          <a:gd name="T30" fmla="*/ 0 w 676"/>
                          <a:gd name="T31" fmla="*/ 0 h 1106"/>
                          <a:gd name="T32" fmla="*/ 0 w 676"/>
                          <a:gd name="T33" fmla="*/ 0 h 1106"/>
                          <a:gd name="T34" fmla="*/ 0 w 676"/>
                          <a:gd name="T35" fmla="*/ 0 h 1106"/>
                          <a:gd name="T36" fmla="*/ 0 w 676"/>
                          <a:gd name="T37" fmla="*/ 0 h 1106"/>
                          <a:gd name="T38" fmla="*/ 0 w 676"/>
                          <a:gd name="T39" fmla="*/ 0 h 1106"/>
                          <a:gd name="T40" fmla="*/ 0 w 676"/>
                          <a:gd name="T41" fmla="*/ 0 h 1106"/>
                          <a:gd name="T42" fmla="*/ 0 w 676"/>
                          <a:gd name="T43" fmla="*/ 0 h 1106"/>
                          <a:gd name="T44" fmla="*/ 0 w 676"/>
                          <a:gd name="T45" fmla="*/ 0 h 1106"/>
                          <a:gd name="T46" fmla="*/ 0 w 676"/>
                          <a:gd name="T47" fmla="*/ 0 h 1106"/>
                          <a:gd name="T48" fmla="*/ 0 w 676"/>
                          <a:gd name="T49" fmla="*/ 0 h 1106"/>
                          <a:gd name="T50" fmla="*/ 0 w 676"/>
                          <a:gd name="T51" fmla="*/ 0 h 1106"/>
                          <a:gd name="T52" fmla="*/ 0 w 676"/>
                          <a:gd name="T53" fmla="*/ 0 h 1106"/>
                          <a:gd name="T54" fmla="*/ 0 w 676"/>
                          <a:gd name="T55" fmla="*/ 0 h 1106"/>
                          <a:gd name="T56" fmla="*/ 0 w 676"/>
                          <a:gd name="T57" fmla="*/ 0 h 1106"/>
                          <a:gd name="T58" fmla="*/ 0 w 676"/>
                          <a:gd name="T59" fmla="*/ 0 h 1106"/>
                          <a:gd name="T60" fmla="*/ 0 w 676"/>
                          <a:gd name="T61" fmla="*/ 0 h 1106"/>
                          <a:gd name="T62" fmla="*/ 0 w 676"/>
                          <a:gd name="T63" fmla="*/ 0 h 1106"/>
                          <a:gd name="T64" fmla="*/ 0 w 676"/>
                          <a:gd name="T65" fmla="*/ 0 h 1106"/>
                          <a:gd name="T66" fmla="*/ 0 w 676"/>
                          <a:gd name="T67" fmla="*/ 0 h 1106"/>
                          <a:gd name="T68" fmla="*/ 0 w 676"/>
                          <a:gd name="T69" fmla="*/ 0 h 1106"/>
                          <a:gd name="T70" fmla="*/ 0 w 676"/>
                          <a:gd name="T71" fmla="*/ 0 h 1106"/>
                          <a:gd name="T72" fmla="*/ 0 w 676"/>
                          <a:gd name="T73" fmla="*/ 0 h 1106"/>
                          <a:gd name="T74" fmla="*/ 0 w 676"/>
                          <a:gd name="T75" fmla="*/ 0 h 1106"/>
                          <a:gd name="T76" fmla="*/ 0 w 676"/>
                          <a:gd name="T77" fmla="*/ 0 h 110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w 676"/>
                          <a:gd name="T118" fmla="*/ 0 h 1106"/>
                          <a:gd name="T119" fmla="*/ 676 w 676"/>
                          <a:gd name="T120" fmla="*/ 1106 h 1106"/>
                        </a:gdLst>
                        <a:ahLst/>
                        <a:cxnLst>
                          <a:cxn ang="T78">
                            <a:pos x="T0" y="T1"/>
                          </a:cxn>
                          <a:cxn ang="T79">
                            <a:pos x="T2" y="T3"/>
                          </a:cxn>
                          <a:cxn ang="T80">
                            <a:pos x="T4" y="T5"/>
                          </a:cxn>
                          <a:cxn ang="T81">
                            <a:pos x="T6" y="T7"/>
                          </a:cxn>
                          <a:cxn ang="T82">
                            <a:pos x="T8" y="T9"/>
                          </a:cxn>
                          <a:cxn ang="T83">
                            <a:pos x="T10" y="T11"/>
                          </a:cxn>
                          <a:cxn ang="T84">
                            <a:pos x="T12" y="T13"/>
                          </a:cxn>
                          <a:cxn ang="T85">
                            <a:pos x="T14" y="T15"/>
                          </a:cxn>
                          <a:cxn ang="T86">
                            <a:pos x="T16" y="T17"/>
                          </a:cxn>
                          <a:cxn ang="T87">
                            <a:pos x="T18" y="T19"/>
                          </a:cxn>
                          <a:cxn ang="T88">
                            <a:pos x="T20" y="T21"/>
                          </a:cxn>
                          <a:cxn ang="T89">
                            <a:pos x="T22" y="T23"/>
                          </a:cxn>
                          <a:cxn ang="T90">
                            <a:pos x="T24" y="T25"/>
                          </a:cxn>
                          <a:cxn ang="T91">
                            <a:pos x="T26" y="T27"/>
                          </a:cxn>
                          <a:cxn ang="T92">
                            <a:pos x="T28" y="T29"/>
                          </a:cxn>
                          <a:cxn ang="T93">
                            <a:pos x="T30" y="T31"/>
                          </a:cxn>
                          <a:cxn ang="T94">
                            <a:pos x="T32" y="T33"/>
                          </a:cxn>
                          <a:cxn ang="T95">
                            <a:pos x="T34" y="T35"/>
                          </a:cxn>
                          <a:cxn ang="T96">
                            <a:pos x="T36" y="T37"/>
                          </a:cxn>
                          <a:cxn ang="T97">
                            <a:pos x="T38" y="T39"/>
                          </a:cxn>
                          <a:cxn ang="T98">
                            <a:pos x="T40" y="T41"/>
                          </a:cxn>
                          <a:cxn ang="T99">
                            <a:pos x="T42" y="T43"/>
                          </a:cxn>
                          <a:cxn ang="T100">
                            <a:pos x="T44" y="T45"/>
                          </a:cxn>
                          <a:cxn ang="T101">
                            <a:pos x="T46" y="T47"/>
                          </a:cxn>
                          <a:cxn ang="T102">
                            <a:pos x="T48" y="T49"/>
                          </a:cxn>
                          <a:cxn ang="T103">
                            <a:pos x="T50" y="T51"/>
                          </a:cxn>
                          <a:cxn ang="T104">
                            <a:pos x="T52" y="T53"/>
                          </a:cxn>
                          <a:cxn ang="T105">
                            <a:pos x="T54" y="T55"/>
                          </a:cxn>
                          <a:cxn ang="T106">
                            <a:pos x="T56" y="T57"/>
                          </a:cxn>
                          <a:cxn ang="T107">
                            <a:pos x="T58" y="T59"/>
                          </a:cxn>
                          <a:cxn ang="T108">
                            <a:pos x="T60" y="T61"/>
                          </a:cxn>
                          <a:cxn ang="T109">
                            <a:pos x="T62" y="T63"/>
                          </a:cxn>
                          <a:cxn ang="T110">
                            <a:pos x="T64" y="T65"/>
                          </a:cxn>
                          <a:cxn ang="T111">
                            <a:pos x="T66" y="T67"/>
                          </a:cxn>
                          <a:cxn ang="T112">
                            <a:pos x="T68" y="T69"/>
                          </a:cxn>
                          <a:cxn ang="T113">
                            <a:pos x="T70" y="T71"/>
                          </a:cxn>
                          <a:cxn ang="T114">
                            <a:pos x="T72" y="T73"/>
                          </a:cxn>
                          <a:cxn ang="T115">
                            <a:pos x="T74" y="T75"/>
                          </a:cxn>
                          <a:cxn ang="T116">
                            <a:pos x="T76" y="T77"/>
                          </a:cxn>
                        </a:cxnLst>
                        <a:rect l="T117" t="T118" r="T119" b="T120"/>
                        <a:pathLst>
                          <a:path w="676" h="1106">
                            <a:moveTo>
                              <a:pt x="0" y="928"/>
                            </a:moveTo>
                            <a:lnTo>
                              <a:pt x="88" y="915"/>
                            </a:lnTo>
                            <a:lnTo>
                              <a:pt x="163" y="911"/>
                            </a:lnTo>
                            <a:lnTo>
                              <a:pt x="247" y="903"/>
                            </a:lnTo>
                            <a:lnTo>
                              <a:pt x="340" y="890"/>
                            </a:lnTo>
                            <a:lnTo>
                              <a:pt x="382" y="861"/>
                            </a:lnTo>
                            <a:lnTo>
                              <a:pt x="495" y="720"/>
                            </a:lnTo>
                            <a:lnTo>
                              <a:pt x="437" y="761"/>
                            </a:lnTo>
                            <a:lnTo>
                              <a:pt x="398" y="795"/>
                            </a:lnTo>
                            <a:lnTo>
                              <a:pt x="420" y="695"/>
                            </a:lnTo>
                            <a:lnTo>
                              <a:pt x="462" y="657"/>
                            </a:lnTo>
                            <a:lnTo>
                              <a:pt x="524" y="553"/>
                            </a:lnTo>
                            <a:lnTo>
                              <a:pt x="466" y="603"/>
                            </a:lnTo>
                            <a:lnTo>
                              <a:pt x="428" y="616"/>
                            </a:lnTo>
                            <a:lnTo>
                              <a:pt x="437" y="544"/>
                            </a:lnTo>
                            <a:lnTo>
                              <a:pt x="478" y="490"/>
                            </a:lnTo>
                            <a:lnTo>
                              <a:pt x="520" y="449"/>
                            </a:lnTo>
                            <a:lnTo>
                              <a:pt x="563" y="328"/>
                            </a:lnTo>
                            <a:lnTo>
                              <a:pt x="482" y="428"/>
                            </a:lnTo>
                            <a:lnTo>
                              <a:pt x="437" y="465"/>
                            </a:lnTo>
                            <a:lnTo>
                              <a:pt x="432" y="311"/>
                            </a:lnTo>
                            <a:lnTo>
                              <a:pt x="420" y="249"/>
                            </a:lnTo>
                            <a:lnTo>
                              <a:pt x="394" y="220"/>
                            </a:lnTo>
                            <a:lnTo>
                              <a:pt x="357" y="174"/>
                            </a:lnTo>
                            <a:lnTo>
                              <a:pt x="298" y="153"/>
                            </a:lnTo>
                            <a:lnTo>
                              <a:pt x="268" y="141"/>
                            </a:lnTo>
                            <a:lnTo>
                              <a:pt x="352" y="62"/>
                            </a:lnTo>
                            <a:lnTo>
                              <a:pt x="441" y="83"/>
                            </a:lnTo>
                            <a:lnTo>
                              <a:pt x="499" y="116"/>
                            </a:lnTo>
                            <a:lnTo>
                              <a:pt x="520" y="149"/>
                            </a:lnTo>
                            <a:lnTo>
                              <a:pt x="503" y="99"/>
                            </a:lnTo>
                            <a:lnTo>
                              <a:pt x="470" y="83"/>
                            </a:lnTo>
                            <a:lnTo>
                              <a:pt x="416" y="62"/>
                            </a:lnTo>
                            <a:lnTo>
                              <a:pt x="373" y="54"/>
                            </a:lnTo>
                            <a:lnTo>
                              <a:pt x="398" y="41"/>
                            </a:lnTo>
                            <a:lnTo>
                              <a:pt x="441" y="29"/>
                            </a:lnTo>
                            <a:lnTo>
                              <a:pt x="478" y="16"/>
                            </a:lnTo>
                            <a:lnTo>
                              <a:pt x="499" y="0"/>
                            </a:lnTo>
                            <a:lnTo>
                              <a:pt x="550" y="33"/>
                            </a:lnTo>
                            <a:lnTo>
                              <a:pt x="579" y="62"/>
                            </a:lnTo>
                            <a:lnTo>
                              <a:pt x="608" y="99"/>
                            </a:lnTo>
                            <a:lnTo>
                              <a:pt x="651" y="120"/>
                            </a:lnTo>
                            <a:lnTo>
                              <a:pt x="659" y="158"/>
                            </a:lnTo>
                            <a:lnTo>
                              <a:pt x="676" y="220"/>
                            </a:lnTo>
                            <a:lnTo>
                              <a:pt x="676" y="316"/>
                            </a:lnTo>
                            <a:lnTo>
                              <a:pt x="672" y="415"/>
                            </a:lnTo>
                            <a:lnTo>
                              <a:pt x="668" y="528"/>
                            </a:lnTo>
                            <a:lnTo>
                              <a:pt x="647" y="645"/>
                            </a:lnTo>
                            <a:lnTo>
                              <a:pt x="621" y="766"/>
                            </a:lnTo>
                            <a:lnTo>
                              <a:pt x="608" y="870"/>
                            </a:lnTo>
                            <a:lnTo>
                              <a:pt x="588" y="944"/>
                            </a:lnTo>
                            <a:lnTo>
                              <a:pt x="592" y="1011"/>
                            </a:lnTo>
                            <a:lnTo>
                              <a:pt x="583" y="1048"/>
                            </a:lnTo>
                            <a:lnTo>
                              <a:pt x="554" y="1077"/>
                            </a:lnTo>
                            <a:lnTo>
                              <a:pt x="516" y="1102"/>
                            </a:lnTo>
                            <a:lnTo>
                              <a:pt x="466" y="1106"/>
                            </a:lnTo>
                            <a:lnTo>
                              <a:pt x="441" y="1094"/>
                            </a:lnTo>
                            <a:lnTo>
                              <a:pt x="407" y="1090"/>
                            </a:lnTo>
                            <a:lnTo>
                              <a:pt x="327" y="1073"/>
                            </a:lnTo>
                            <a:lnTo>
                              <a:pt x="361" y="1032"/>
                            </a:lnTo>
                            <a:lnTo>
                              <a:pt x="398" y="973"/>
                            </a:lnTo>
                            <a:lnTo>
                              <a:pt x="344" y="1015"/>
                            </a:lnTo>
                            <a:lnTo>
                              <a:pt x="302" y="1052"/>
                            </a:lnTo>
                            <a:lnTo>
                              <a:pt x="272" y="1073"/>
                            </a:lnTo>
                            <a:lnTo>
                              <a:pt x="231" y="1094"/>
                            </a:lnTo>
                            <a:lnTo>
                              <a:pt x="185" y="1094"/>
                            </a:lnTo>
                            <a:lnTo>
                              <a:pt x="138" y="1094"/>
                            </a:lnTo>
                            <a:lnTo>
                              <a:pt x="113" y="1082"/>
                            </a:lnTo>
                            <a:lnTo>
                              <a:pt x="101" y="1069"/>
                            </a:lnTo>
                            <a:lnTo>
                              <a:pt x="159" y="1036"/>
                            </a:lnTo>
                            <a:lnTo>
                              <a:pt x="218" y="982"/>
                            </a:lnTo>
                            <a:lnTo>
                              <a:pt x="235" y="957"/>
                            </a:lnTo>
                            <a:lnTo>
                              <a:pt x="189" y="969"/>
                            </a:lnTo>
                            <a:lnTo>
                              <a:pt x="117" y="1023"/>
                            </a:lnTo>
                            <a:lnTo>
                              <a:pt x="88" y="1048"/>
                            </a:lnTo>
                            <a:lnTo>
                              <a:pt x="21" y="1052"/>
                            </a:lnTo>
                            <a:lnTo>
                              <a:pt x="0" y="1040"/>
                            </a:lnTo>
                            <a:lnTo>
                              <a:pt x="0" y="1011"/>
                            </a:lnTo>
                            <a:lnTo>
                              <a:pt x="0" y="928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20" name="Freeform 2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67" y="3063"/>
                        <a:ext cx="17" cy="44"/>
                      </a:xfrm>
                      <a:custGeom>
                        <a:avLst/>
                        <a:gdLst>
                          <a:gd name="T0" fmla="*/ 0 w 197"/>
                          <a:gd name="T1" fmla="*/ 0 h 513"/>
                          <a:gd name="T2" fmla="*/ 0 w 197"/>
                          <a:gd name="T3" fmla="*/ 0 h 513"/>
                          <a:gd name="T4" fmla="*/ 0 w 197"/>
                          <a:gd name="T5" fmla="*/ 0 h 513"/>
                          <a:gd name="T6" fmla="*/ 0 w 197"/>
                          <a:gd name="T7" fmla="*/ 0 h 513"/>
                          <a:gd name="T8" fmla="*/ 0 w 197"/>
                          <a:gd name="T9" fmla="*/ 0 h 513"/>
                          <a:gd name="T10" fmla="*/ 0 w 197"/>
                          <a:gd name="T11" fmla="*/ 0 h 513"/>
                          <a:gd name="T12" fmla="*/ 0 w 197"/>
                          <a:gd name="T13" fmla="*/ 0 h 513"/>
                          <a:gd name="T14" fmla="*/ 0 w 197"/>
                          <a:gd name="T15" fmla="*/ 0 h 513"/>
                          <a:gd name="T16" fmla="*/ 0 w 197"/>
                          <a:gd name="T17" fmla="*/ 0 h 513"/>
                          <a:gd name="T18" fmla="*/ 0 w 197"/>
                          <a:gd name="T19" fmla="*/ 0 h 513"/>
                          <a:gd name="T20" fmla="*/ 0 w 197"/>
                          <a:gd name="T21" fmla="*/ 0 h 513"/>
                          <a:gd name="T22" fmla="*/ 0 w 197"/>
                          <a:gd name="T23" fmla="*/ 0 h 513"/>
                          <a:gd name="T24" fmla="*/ 0 w 197"/>
                          <a:gd name="T25" fmla="*/ 0 h 513"/>
                          <a:gd name="T26" fmla="*/ 0 w 197"/>
                          <a:gd name="T27" fmla="*/ 0 h 513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97"/>
                          <a:gd name="T43" fmla="*/ 0 h 513"/>
                          <a:gd name="T44" fmla="*/ 197 w 197"/>
                          <a:gd name="T45" fmla="*/ 513 h 513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97" h="513">
                            <a:moveTo>
                              <a:pt x="0" y="513"/>
                            </a:moveTo>
                            <a:lnTo>
                              <a:pt x="34" y="496"/>
                            </a:lnTo>
                            <a:lnTo>
                              <a:pt x="71" y="455"/>
                            </a:lnTo>
                            <a:lnTo>
                              <a:pt x="105" y="380"/>
                            </a:lnTo>
                            <a:lnTo>
                              <a:pt x="122" y="317"/>
                            </a:lnTo>
                            <a:lnTo>
                              <a:pt x="147" y="247"/>
                            </a:lnTo>
                            <a:lnTo>
                              <a:pt x="160" y="180"/>
                            </a:lnTo>
                            <a:lnTo>
                              <a:pt x="180" y="76"/>
                            </a:lnTo>
                            <a:lnTo>
                              <a:pt x="197" y="0"/>
                            </a:lnTo>
                            <a:lnTo>
                              <a:pt x="155" y="151"/>
                            </a:lnTo>
                            <a:lnTo>
                              <a:pt x="122" y="267"/>
                            </a:lnTo>
                            <a:lnTo>
                              <a:pt x="84" y="346"/>
                            </a:lnTo>
                            <a:lnTo>
                              <a:pt x="25" y="430"/>
                            </a:lnTo>
                            <a:lnTo>
                              <a:pt x="0" y="513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21" name="Freeform 2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97" y="3028"/>
                        <a:ext cx="70" cy="66"/>
                      </a:xfrm>
                      <a:custGeom>
                        <a:avLst/>
                        <a:gdLst>
                          <a:gd name="T0" fmla="*/ 0 w 781"/>
                          <a:gd name="T1" fmla="*/ 0 h 770"/>
                          <a:gd name="T2" fmla="*/ 0 w 781"/>
                          <a:gd name="T3" fmla="*/ 0 h 770"/>
                          <a:gd name="T4" fmla="*/ 0 w 781"/>
                          <a:gd name="T5" fmla="*/ 0 h 770"/>
                          <a:gd name="T6" fmla="*/ 0 w 781"/>
                          <a:gd name="T7" fmla="*/ 0 h 770"/>
                          <a:gd name="T8" fmla="*/ 0 w 781"/>
                          <a:gd name="T9" fmla="*/ 0 h 770"/>
                          <a:gd name="T10" fmla="*/ 0 w 781"/>
                          <a:gd name="T11" fmla="*/ 0 h 770"/>
                          <a:gd name="T12" fmla="*/ 0 w 781"/>
                          <a:gd name="T13" fmla="*/ 0 h 770"/>
                          <a:gd name="T14" fmla="*/ 0 w 781"/>
                          <a:gd name="T15" fmla="*/ 0 h 770"/>
                          <a:gd name="T16" fmla="*/ 0 w 781"/>
                          <a:gd name="T17" fmla="*/ 0 h 770"/>
                          <a:gd name="T18" fmla="*/ 0 w 781"/>
                          <a:gd name="T19" fmla="*/ 0 h 770"/>
                          <a:gd name="T20" fmla="*/ 0 w 781"/>
                          <a:gd name="T21" fmla="*/ 0 h 770"/>
                          <a:gd name="T22" fmla="*/ 0 w 781"/>
                          <a:gd name="T23" fmla="*/ 0 h 770"/>
                          <a:gd name="T24" fmla="*/ 0 w 781"/>
                          <a:gd name="T25" fmla="*/ 0 h 770"/>
                          <a:gd name="T26" fmla="*/ 0 w 781"/>
                          <a:gd name="T27" fmla="*/ 0 h 770"/>
                          <a:gd name="T28" fmla="*/ 0 w 781"/>
                          <a:gd name="T29" fmla="*/ 0 h 770"/>
                          <a:gd name="T30" fmla="*/ 0 w 781"/>
                          <a:gd name="T31" fmla="*/ 0 h 770"/>
                          <a:gd name="T32" fmla="*/ 0 w 781"/>
                          <a:gd name="T33" fmla="*/ 0 h 770"/>
                          <a:gd name="T34" fmla="*/ 0 w 781"/>
                          <a:gd name="T35" fmla="*/ 0 h 770"/>
                          <a:gd name="T36" fmla="*/ 0 w 781"/>
                          <a:gd name="T37" fmla="*/ 0 h 770"/>
                          <a:gd name="T38" fmla="*/ 0 w 781"/>
                          <a:gd name="T39" fmla="*/ 0 h 770"/>
                          <a:gd name="T40" fmla="*/ 0 w 781"/>
                          <a:gd name="T41" fmla="*/ 0 h 770"/>
                          <a:gd name="T42" fmla="*/ 0 w 781"/>
                          <a:gd name="T43" fmla="*/ 0 h 770"/>
                          <a:gd name="T44" fmla="*/ 0 w 781"/>
                          <a:gd name="T45" fmla="*/ 0 h 770"/>
                          <a:gd name="T46" fmla="*/ 0 w 781"/>
                          <a:gd name="T47" fmla="*/ 0 h 770"/>
                          <a:gd name="T48" fmla="*/ 0 w 781"/>
                          <a:gd name="T49" fmla="*/ 0 h 770"/>
                          <a:gd name="T50" fmla="*/ 0 w 781"/>
                          <a:gd name="T51" fmla="*/ 0 h 770"/>
                          <a:gd name="T52" fmla="*/ 0 w 781"/>
                          <a:gd name="T53" fmla="*/ 0 h 770"/>
                          <a:gd name="T54" fmla="*/ 0 w 781"/>
                          <a:gd name="T55" fmla="*/ 0 h 770"/>
                          <a:gd name="T56" fmla="*/ 0 w 781"/>
                          <a:gd name="T57" fmla="*/ 0 h 770"/>
                          <a:gd name="T58" fmla="*/ 0 w 781"/>
                          <a:gd name="T59" fmla="*/ 0 h 770"/>
                          <a:gd name="T60" fmla="*/ 0 w 781"/>
                          <a:gd name="T61" fmla="*/ 0 h 770"/>
                          <a:gd name="T62" fmla="*/ 0 w 781"/>
                          <a:gd name="T63" fmla="*/ 0 h 770"/>
                          <a:gd name="T64" fmla="*/ 0 w 781"/>
                          <a:gd name="T65" fmla="*/ 0 h 770"/>
                          <a:gd name="T66" fmla="*/ 0 w 781"/>
                          <a:gd name="T67" fmla="*/ 0 h 770"/>
                          <a:gd name="T68" fmla="*/ 0 w 781"/>
                          <a:gd name="T69" fmla="*/ 0 h 770"/>
                          <a:gd name="T70" fmla="*/ 0 w 781"/>
                          <a:gd name="T71" fmla="*/ 0 h 770"/>
                          <a:gd name="T72" fmla="*/ 0 w 781"/>
                          <a:gd name="T73" fmla="*/ 0 h 770"/>
                          <a:gd name="T74" fmla="*/ 0 w 781"/>
                          <a:gd name="T75" fmla="*/ 0 h 770"/>
                          <a:gd name="T76" fmla="*/ 0 w 781"/>
                          <a:gd name="T77" fmla="*/ 0 h 770"/>
                          <a:gd name="T78" fmla="*/ 0 w 781"/>
                          <a:gd name="T79" fmla="*/ 0 h 770"/>
                          <a:gd name="T80" fmla="*/ 0 w 781"/>
                          <a:gd name="T81" fmla="*/ 0 h 770"/>
                          <a:gd name="T82" fmla="*/ 0 w 781"/>
                          <a:gd name="T83" fmla="*/ 0 h 770"/>
                          <a:gd name="T84" fmla="*/ 0 w 781"/>
                          <a:gd name="T85" fmla="*/ 0 h 770"/>
                          <a:gd name="T86" fmla="*/ 0 w 781"/>
                          <a:gd name="T87" fmla="*/ 0 h 770"/>
                          <a:gd name="T88" fmla="*/ 0 w 781"/>
                          <a:gd name="T89" fmla="*/ 0 h 770"/>
                          <a:gd name="T90" fmla="*/ 0 w 781"/>
                          <a:gd name="T91" fmla="*/ 0 h 770"/>
                          <a:gd name="T92" fmla="*/ 0 w 781"/>
                          <a:gd name="T93" fmla="*/ 0 h 770"/>
                          <a:gd name="T94" fmla="*/ 0 w 781"/>
                          <a:gd name="T95" fmla="*/ 0 h 770"/>
                          <a:gd name="T96" fmla="*/ 0 w 781"/>
                          <a:gd name="T97" fmla="*/ 0 h 770"/>
                          <a:gd name="T98" fmla="*/ 0 w 781"/>
                          <a:gd name="T99" fmla="*/ 0 h 770"/>
                          <a:gd name="T100" fmla="*/ 0 w 781"/>
                          <a:gd name="T101" fmla="*/ 0 h 770"/>
                          <a:gd name="T102" fmla="*/ 0 w 781"/>
                          <a:gd name="T103" fmla="*/ 0 h 770"/>
                          <a:gd name="T104" fmla="*/ 0 w 781"/>
                          <a:gd name="T105" fmla="*/ 0 h 770"/>
                          <a:gd name="T106" fmla="*/ 0 w 781"/>
                          <a:gd name="T107" fmla="*/ 0 h 770"/>
                          <a:gd name="T108" fmla="*/ 0 w 781"/>
                          <a:gd name="T109" fmla="*/ 0 h 770"/>
                          <a:gd name="T110" fmla="*/ 0 w 781"/>
                          <a:gd name="T111" fmla="*/ 0 h 770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w 781"/>
                          <a:gd name="T169" fmla="*/ 0 h 770"/>
                          <a:gd name="T170" fmla="*/ 781 w 781"/>
                          <a:gd name="T171" fmla="*/ 770 h 770"/>
                        </a:gdLst>
                        <a:ahLst/>
                        <a:cxnLst>
                          <a:cxn ang="T112">
                            <a:pos x="T0" y="T1"/>
                          </a:cxn>
                          <a:cxn ang="T113">
                            <a:pos x="T2" y="T3"/>
                          </a:cxn>
                          <a:cxn ang="T114">
                            <a:pos x="T4" y="T5"/>
                          </a:cxn>
                          <a:cxn ang="T115">
                            <a:pos x="T6" y="T7"/>
                          </a:cxn>
                          <a:cxn ang="T116">
                            <a:pos x="T8" y="T9"/>
                          </a:cxn>
                          <a:cxn ang="T117">
                            <a:pos x="T10" y="T11"/>
                          </a:cxn>
                          <a:cxn ang="T118">
                            <a:pos x="T12" y="T13"/>
                          </a:cxn>
                          <a:cxn ang="T119">
                            <a:pos x="T14" y="T15"/>
                          </a:cxn>
                          <a:cxn ang="T120">
                            <a:pos x="T16" y="T17"/>
                          </a:cxn>
                          <a:cxn ang="T121">
                            <a:pos x="T18" y="T19"/>
                          </a:cxn>
                          <a:cxn ang="T122">
                            <a:pos x="T20" y="T21"/>
                          </a:cxn>
                          <a:cxn ang="T123">
                            <a:pos x="T22" y="T23"/>
                          </a:cxn>
                          <a:cxn ang="T124">
                            <a:pos x="T24" y="T25"/>
                          </a:cxn>
                          <a:cxn ang="T125">
                            <a:pos x="T26" y="T27"/>
                          </a:cxn>
                          <a:cxn ang="T126">
                            <a:pos x="T28" y="T29"/>
                          </a:cxn>
                          <a:cxn ang="T127">
                            <a:pos x="T30" y="T31"/>
                          </a:cxn>
                          <a:cxn ang="T128">
                            <a:pos x="T32" y="T33"/>
                          </a:cxn>
                          <a:cxn ang="T129">
                            <a:pos x="T34" y="T35"/>
                          </a:cxn>
                          <a:cxn ang="T130">
                            <a:pos x="T36" y="T37"/>
                          </a:cxn>
                          <a:cxn ang="T131">
                            <a:pos x="T38" y="T39"/>
                          </a:cxn>
                          <a:cxn ang="T132">
                            <a:pos x="T40" y="T41"/>
                          </a:cxn>
                          <a:cxn ang="T133">
                            <a:pos x="T42" y="T43"/>
                          </a:cxn>
                          <a:cxn ang="T134">
                            <a:pos x="T44" y="T45"/>
                          </a:cxn>
                          <a:cxn ang="T135">
                            <a:pos x="T46" y="T47"/>
                          </a:cxn>
                          <a:cxn ang="T136">
                            <a:pos x="T48" y="T49"/>
                          </a:cxn>
                          <a:cxn ang="T137">
                            <a:pos x="T50" y="T51"/>
                          </a:cxn>
                          <a:cxn ang="T138">
                            <a:pos x="T52" y="T53"/>
                          </a:cxn>
                          <a:cxn ang="T139">
                            <a:pos x="T54" y="T55"/>
                          </a:cxn>
                          <a:cxn ang="T140">
                            <a:pos x="T56" y="T57"/>
                          </a:cxn>
                          <a:cxn ang="T141">
                            <a:pos x="T58" y="T59"/>
                          </a:cxn>
                          <a:cxn ang="T142">
                            <a:pos x="T60" y="T61"/>
                          </a:cxn>
                          <a:cxn ang="T143">
                            <a:pos x="T62" y="T63"/>
                          </a:cxn>
                          <a:cxn ang="T144">
                            <a:pos x="T64" y="T65"/>
                          </a:cxn>
                          <a:cxn ang="T145">
                            <a:pos x="T66" y="T67"/>
                          </a:cxn>
                          <a:cxn ang="T146">
                            <a:pos x="T68" y="T69"/>
                          </a:cxn>
                          <a:cxn ang="T147">
                            <a:pos x="T70" y="T71"/>
                          </a:cxn>
                          <a:cxn ang="T148">
                            <a:pos x="T72" y="T73"/>
                          </a:cxn>
                          <a:cxn ang="T149">
                            <a:pos x="T74" y="T75"/>
                          </a:cxn>
                          <a:cxn ang="T150">
                            <a:pos x="T76" y="T77"/>
                          </a:cxn>
                          <a:cxn ang="T151">
                            <a:pos x="T78" y="T79"/>
                          </a:cxn>
                          <a:cxn ang="T152">
                            <a:pos x="T80" y="T81"/>
                          </a:cxn>
                          <a:cxn ang="T153">
                            <a:pos x="T82" y="T83"/>
                          </a:cxn>
                          <a:cxn ang="T154">
                            <a:pos x="T84" y="T85"/>
                          </a:cxn>
                          <a:cxn ang="T155">
                            <a:pos x="T86" y="T87"/>
                          </a:cxn>
                          <a:cxn ang="T156">
                            <a:pos x="T88" y="T89"/>
                          </a:cxn>
                          <a:cxn ang="T157">
                            <a:pos x="T90" y="T91"/>
                          </a:cxn>
                          <a:cxn ang="T158">
                            <a:pos x="T92" y="T93"/>
                          </a:cxn>
                          <a:cxn ang="T159">
                            <a:pos x="T94" y="T95"/>
                          </a:cxn>
                          <a:cxn ang="T160">
                            <a:pos x="T96" y="T97"/>
                          </a:cxn>
                          <a:cxn ang="T161">
                            <a:pos x="T98" y="T99"/>
                          </a:cxn>
                          <a:cxn ang="T162">
                            <a:pos x="T100" y="T101"/>
                          </a:cxn>
                          <a:cxn ang="T163">
                            <a:pos x="T102" y="T103"/>
                          </a:cxn>
                          <a:cxn ang="T164">
                            <a:pos x="T104" y="T105"/>
                          </a:cxn>
                          <a:cxn ang="T165">
                            <a:pos x="T106" y="T107"/>
                          </a:cxn>
                          <a:cxn ang="T166">
                            <a:pos x="T108" y="T109"/>
                          </a:cxn>
                          <a:cxn ang="T167">
                            <a:pos x="T110" y="T111"/>
                          </a:cxn>
                        </a:cxnLst>
                        <a:rect l="T168" t="T169" r="T170" b="T171"/>
                        <a:pathLst>
                          <a:path w="781" h="770">
                            <a:moveTo>
                              <a:pt x="638" y="0"/>
                            </a:moveTo>
                            <a:lnTo>
                              <a:pt x="546" y="29"/>
                            </a:lnTo>
                            <a:lnTo>
                              <a:pt x="503" y="66"/>
                            </a:lnTo>
                            <a:lnTo>
                              <a:pt x="478" y="141"/>
                            </a:lnTo>
                            <a:lnTo>
                              <a:pt x="478" y="212"/>
                            </a:lnTo>
                            <a:lnTo>
                              <a:pt x="491" y="253"/>
                            </a:lnTo>
                            <a:lnTo>
                              <a:pt x="483" y="324"/>
                            </a:lnTo>
                            <a:lnTo>
                              <a:pt x="483" y="378"/>
                            </a:lnTo>
                            <a:lnTo>
                              <a:pt x="495" y="391"/>
                            </a:lnTo>
                            <a:lnTo>
                              <a:pt x="483" y="411"/>
                            </a:lnTo>
                            <a:lnTo>
                              <a:pt x="474" y="432"/>
                            </a:lnTo>
                            <a:lnTo>
                              <a:pt x="491" y="454"/>
                            </a:lnTo>
                            <a:lnTo>
                              <a:pt x="491" y="475"/>
                            </a:lnTo>
                            <a:lnTo>
                              <a:pt x="458" y="483"/>
                            </a:lnTo>
                            <a:lnTo>
                              <a:pt x="462" y="504"/>
                            </a:lnTo>
                            <a:lnTo>
                              <a:pt x="429" y="516"/>
                            </a:lnTo>
                            <a:lnTo>
                              <a:pt x="398" y="508"/>
                            </a:lnTo>
                            <a:lnTo>
                              <a:pt x="378" y="516"/>
                            </a:lnTo>
                            <a:lnTo>
                              <a:pt x="285" y="529"/>
                            </a:lnTo>
                            <a:lnTo>
                              <a:pt x="202" y="525"/>
                            </a:lnTo>
                            <a:lnTo>
                              <a:pt x="147" y="529"/>
                            </a:lnTo>
                            <a:lnTo>
                              <a:pt x="113" y="550"/>
                            </a:lnTo>
                            <a:lnTo>
                              <a:pt x="29" y="550"/>
                            </a:lnTo>
                            <a:lnTo>
                              <a:pt x="0" y="579"/>
                            </a:lnTo>
                            <a:lnTo>
                              <a:pt x="0" y="612"/>
                            </a:lnTo>
                            <a:lnTo>
                              <a:pt x="4" y="666"/>
                            </a:lnTo>
                            <a:lnTo>
                              <a:pt x="71" y="683"/>
                            </a:lnTo>
                            <a:lnTo>
                              <a:pt x="71" y="649"/>
                            </a:lnTo>
                            <a:lnTo>
                              <a:pt x="76" y="620"/>
                            </a:lnTo>
                            <a:lnTo>
                              <a:pt x="88" y="608"/>
                            </a:lnTo>
                            <a:lnTo>
                              <a:pt x="93" y="641"/>
                            </a:lnTo>
                            <a:lnTo>
                              <a:pt x="97" y="683"/>
                            </a:lnTo>
                            <a:lnTo>
                              <a:pt x="113" y="708"/>
                            </a:lnTo>
                            <a:lnTo>
                              <a:pt x="142" y="741"/>
                            </a:lnTo>
                            <a:lnTo>
                              <a:pt x="214" y="757"/>
                            </a:lnTo>
                            <a:lnTo>
                              <a:pt x="268" y="766"/>
                            </a:lnTo>
                            <a:lnTo>
                              <a:pt x="332" y="770"/>
                            </a:lnTo>
                            <a:lnTo>
                              <a:pt x="252" y="724"/>
                            </a:lnTo>
                            <a:lnTo>
                              <a:pt x="198" y="683"/>
                            </a:lnTo>
                            <a:lnTo>
                              <a:pt x="184" y="649"/>
                            </a:lnTo>
                            <a:lnTo>
                              <a:pt x="193" y="620"/>
                            </a:lnTo>
                            <a:lnTo>
                              <a:pt x="239" y="616"/>
                            </a:lnTo>
                            <a:lnTo>
                              <a:pt x="256" y="649"/>
                            </a:lnTo>
                            <a:lnTo>
                              <a:pt x="268" y="687"/>
                            </a:lnTo>
                            <a:lnTo>
                              <a:pt x="311" y="728"/>
                            </a:lnTo>
                            <a:lnTo>
                              <a:pt x="357" y="762"/>
                            </a:lnTo>
                            <a:lnTo>
                              <a:pt x="403" y="766"/>
                            </a:lnTo>
                            <a:lnTo>
                              <a:pt x="474" y="762"/>
                            </a:lnTo>
                            <a:lnTo>
                              <a:pt x="398" y="703"/>
                            </a:lnTo>
                            <a:lnTo>
                              <a:pt x="344" y="674"/>
                            </a:lnTo>
                            <a:lnTo>
                              <a:pt x="302" y="641"/>
                            </a:lnTo>
                            <a:lnTo>
                              <a:pt x="289" y="616"/>
                            </a:lnTo>
                            <a:lnTo>
                              <a:pt x="293" y="591"/>
                            </a:lnTo>
                            <a:lnTo>
                              <a:pt x="319" y="587"/>
                            </a:lnTo>
                            <a:lnTo>
                              <a:pt x="348" y="612"/>
                            </a:lnTo>
                            <a:lnTo>
                              <a:pt x="365" y="645"/>
                            </a:lnTo>
                            <a:lnTo>
                              <a:pt x="403" y="687"/>
                            </a:lnTo>
                            <a:lnTo>
                              <a:pt x="449" y="708"/>
                            </a:lnTo>
                            <a:lnTo>
                              <a:pt x="483" y="728"/>
                            </a:lnTo>
                            <a:lnTo>
                              <a:pt x="520" y="745"/>
                            </a:lnTo>
                            <a:lnTo>
                              <a:pt x="563" y="753"/>
                            </a:lnTo>
                            <a:lnTo>
                              <a:pt x="613" y="753"/>
                            </a:lnTo>
                            <a:lnTo>
                              <a:pt x="662" y="744"/>
                            </a:lnTo>
                            <a:lnTo>
                              <a:pt x="554" y="708"/>
                            </a:lnTo>
                            <a:lnTo>
                              <a:pt x="512" y="687"/>
                            </a:lnTo>
                            <a:lnTo>
                              <a:pt x="483" y="649"/>
                            </a:lnTo>
                            <a:lnTo>
                              <a:pt x="478" y="616"/>
                            </a:lnTo>
                            <a:lnTo>
                              <a:pt x="503" y="616"/>
                            </a:lnTo>
                            <a:lnTo>
                              <a:pt x="516" y="645"/>
                            </a:lnTo>
                            <a:lnTo>
                              <a:pt x="538" y="670"/>
                            </a:lnTo>
                            <a:lnTo>
                              <a:pt x="571" y="696"/>
                            </a:lnTo>
                            <a:lnTo>
                              <a:pt x="609" y="721"/>
                            </a:lnTo>
                            <a:lnTo>
                              <a:pt x="659" y="742"/>
                            </a:lnTo>
                            <a:lnTo>
                              <a:pt x="697" y="728"/>
                            </a:lnTo>
                            <a:lnTo>
                              <a:pt x="714" y="708"/>
                            </a:lnTo>
                            <a:lnTo>
                              <a:pt x="743" y="657"/>
                            </a:lnTo>
                            <a:lnTo>
                              <a:pt x="689" y="645"/>
                            </a:lnTo>
                            <a:lnTo>
                              <a:pt x="584" y="633"/>
                            </a:lnTo>
                            <a:lnTo>
                              <a:pt x="520" y="604"/>
                            </a:lnTo>
                            <a:lnTo>
                              <a:pt x="487" y="575"/>
                            </a:lnTo>
                            <a:lnTo>
                              <a:pt x="474" y="541"/>
                            </a:lnTo>
                            <a:lnTo>
                              <a:pt x="470" y="525"/>
                            </a:lnTo>
                            <a:lnTo>
                              <a:pt x="487" y="525"/>
                            </a:lnTo>
                            <a:lnTo>
                              <a:pt x="508" y="550"/>
                            </a:lnTo>
                            <a:lnTo>
                              <a:pt x="542" y="595"/>
                            </a:lnTo>
                            <a:lnTo>
                              <a:pt x="617" y="620"/>
                            </a:lnTo>
                            <a:lnTo>
                              <a:pt x="689" y="642"/>
                            </a:lnTo>
                            <a:lnTo>
                              <a:pt x="743" y="657"/>
                            </a:lnTo>
                            <a:lnTo>
                              <a:pt x="764" y="570"/>
                            </a:lnTo>
                            <a:lnTo>
                              <a:pt x="769" y="508"/>
                            </a:lnTo>
                            <a:lnTo>
                              <a:pt x="769" y="453"/>
                            </a:lnTo>
                            <a:lnTo>
                              <a:pt x="697" y="491"/>
                            </a:lnTo>
                            <a:lnTo>
                              <a:pt x="613" y="508"/>
                            </a:lnTo>
                            <a:lnTo>
                              <a:pt x="546" y="504"/>
                            </a:lnTo>
                            <a:lnTo>
                              <a:pt x="528" y="496"/>
                            </a:lnTo>
                            <a:lnTo>
                              <a:pt x="520" y="475"/>
                            </a:lnTo>
                            <a:lnTo>
                              <a:pt x="559" y="475"/>
                            </a:lnTo>
                            <a:lnTo>
                              <a:pt x="600" y="487"/>
                            </a:lnTo>
                            <a:lnTo>
                              <a:pt x="699" y="491"/>
                            </a:lnTo>
                            <a:lnTo>
                              <a:pt x="769" y="454"/>
                            </a:lnTo>
                            <a:lnTo>
                              <a:pt x="773" y="374"/>
                            </a:lnTo>
                            <a:lnTo>
                              <a:pt x="777" y="320"/>
                            </a:lnTo>
                            <a:lnTo>
                              <a:pt x="781" y="266"/>
                            </a:lnTo>
                            <a:lnTo>
                              <a:pt x="773" y="174"/>
                            </a:lnTo>
                            <a:lnTo>
                              <a:pt x="751" y="141"/>
                            </a:lnTo>
                            <a:lnTo>
                              <a:pt x="689" y="100"/>
                            </a:lnTo>
                            <a:lnTo>
                              <a:pt x="709" y="104"/>
                            </a:lnTo>
                            <a:lnTo>
                              <a:pt x="773" y="133"/>
                            </a:lnTo>
                            <a:lnTo>
                              <a:pt x="747" y="75"/>
                            </a:lnTo>
                            <a:lnTo>
                              <a:pt x="726" y="45"/>
                            </a:lnTo>
                            <a:lnTo>
                              <a:pt x="709" y="25"/>
                            </a:lnTo>
                            <a:lnTo>
                              <a:pt x="638" y="0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22" name="Freeform 2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44" y="3051"/>
                        <a:ext cx="17" cy="16"/>
                      </a:xfrm>
                      <a:custGeom>
                        <a:avLst/>
                        <a:gdLst>
                          <a:gd name="T0" fmla="*/ 0 w 198"/>
                          <a:gd name="T1" fmla="*/ 0 h 176"/>
                          <a:gd name="T2" fmla="*/ 0 w 198"/>
                          <a:gd name="T3" fmla="*/ 0 h 176"/>
                          <a:gd name="T4" fmla="*/ 0 w 198"/>
                          <a:gd name="T5" fmla="*/ 0 h 176"/>
                          <a:gd name="T6" fmla="*/ 0 w 198"/>
                          <a:gd name="T7" fmla="*/ 0 h 176"/>
                          <a:gd name="T8" fmla="*/ 0 w 198"/>
                          <a:gd name="T9" fmla="*/ 0 h 176"/>
                          <a:gd name="T10" fmla="*/ 0 w 198"/>
                          <a:gd name="T11" fmla="*/ 0 h 176"/>
                          <a:gd name="T12" fmla="*/ 0 w 198"/>
                          <a:gd name="T13" fmla="*/ 0 h 176"/>
                          <a:gd name="T14" fmla="*/ 0 w 198"/>
                          <a:gd name="T15" fmla="*/ 0 h 176"/>
                          <a:gd name="T16" fmla="*/ 0 w 198"/>
                          <a:gd name="T17" fmla="*/ 0 h 176"/>
                          <a:gd name="T18" fmla="*/ 0 w 198"/>
                          <a:gd name="T19" fmla="*/ 0 h 176"/>
                          <a:gd name="T20" fmla="*/ 0 w 198"/>
                          <a:gd name="T21" fmla="*/ 0 h 176"/>
                          <a:gd name="T22" fmla="*/ 0 w 198"/>
                          <a:gd name="T23" fmla="*/ 0 h 176"/>
                          <a:gd name="T24" fmla="*/ 0 w 198"/>
                          <a:gd name="T25" fmla="*/ 0 h 176"/>
                          <a:gd name="T26" fmla="*/ 0 w 198"/>
                          <a:gd name="T27" fmla="*/ 0 h 176"/>
                          <a:gd name="T28" fmla="*/ 0 w 198"/>
                          <a:gd name="T29" fmla="*/ 0 h 176"/>
                          <a:gd name="T30" fmla="*/ 0 w 198"/>
                          <a:gd name="T31" fmla="*/ 0 h 176"/>
                          <a:gd name="T32" fmla="*/ 0 w 198"/>
                          <a:gd name="T33" fmla="*/ 0 h 176"/>
                          <a:gd name="T34" fmla="*/ 0 w 198"/>
                          <a:gd name="T35" fmla="*/ 0 h 176"/>
                          <a:gd name="T36" fmla="*/ 0 w 198"/>
                          <a:gd name="T37" fmla="*/ 0 h 176"/>
                          <a:gd name="T38" fmla="*/ 0 w 198"/>
                          <a:gd name="T39" fmla="*/ 0 h 176"/>
                          <a:gd name="T40" fmla="*/ 0 w 198"/>
                          <a:gd name="T41" fmla="*/ 0 h 176"/>
                          <a:gd name="T42" fmla="*/ 0 w 198"/>
                          <a:gd name="T43" fmla="*/ 0 h 176"/>
                          <a:gd name="T44" fmla="*/ 0 w 198"/>
                          <a:gd name="T45" fmla="*/ 0 h 17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w 198"/>
                          <a:gd name="T70" fmla="*/ 0 h 176"/>
                          <a:gd name="T71" fmla="*/ 198 w 198"/>
                          <a:gd name="T72" fmla="*/ 176 h 176"/>
                        </a:gdLst>
                        <a:ahLst/>
                        <a:cxnLst>
                          <a:cxn ang="T46">
                            <a:pos x="T0" y="T1"/>
                          </a:cxn>
                          <a:cxn ang="T47">
                            <a:pos x="T2" y="T3"/>
                          </a:cxn>
                          <a:cxn ang="T48">
                            <a:pos x="T4" y="T5"/>
                          </a:cxn>
                          <a:cxn ang="T49">
                            <a:pos x="T6" y="T7"/>
                          </a:cxn>
                          <a:cxn ang="T50">
                            <a:pos x="T8" y="T9"/>
                          </a:cxn>
                          <a:cxn ang="T51">
                            <a:pos x="T10" y="T11"/>
                          </a:cxn>
                          <a:cxn ang="T52">
                            <a:pos x="T12" y="T13"/>
                          </a:cxn>
                          <a:cxn ang="T53">
                            <a:pos x="T14" y="T15"/>
                          </a:cxn>
                          <a:cxn ang="T54">
                            <a:pos x="T16" y="T17"/>
                          </a:cxn>
                          <a:cxn ang="T55">
                            <a:pos x="T18" y="T19"/>
                          </a:cxn>
                          <a:cxn ang="T56">
                            <a:pos x="T20" y="T21"/>
                          </a:cxn>
                          <a:cxn ang="T57">
                            <a:pos x="T22" y="T23"/>
                          </a:cxn>
                          <a:cxn ang="T58">
                            <a:pos x="T24" y="T25"/>
                          </a:cxn>
                          <a:cxn ang="T59">
                            <a:pos x="T26" y="T27"/>
                          </a:cxn>
                          <a:cxn ang="T60">
                            <a:pos x="T28" y="T29"/>
                          </a:cxn>
                          <a:cxn ang="T61">
                            <a:pos x="T30" y="T31"/>
                          </a:cxn>
                          <a:cxn ang="T62">
                            <a:pos x="T32" y="T33"/>
                          </a:cxn>
                          <a:cxn ang="T63">
                            <a:pos x="T34" y="T35"/>
                          </a:cxn>
                          <a:cxn ang="T64">
                            <a:pos x="T36" y="T37"/>
                          </a:cxn>
                          <a:cxn ang="T65">
                            <a:pos x="T38" y="T39"/>
                          </a:cxn>
                          <a:cxn ang="T66">
                            <a:pos x="T40" y="T41"/>
                          </a:cxn>
                          <a:cxn ang="T67">
                            <a:pos x="T42" y="T43"/>
                          </a:cxn>
                          <a:cxn ang="T68">
                            <a:pos x="T44" y="T45"/>
                          </a:cxn>
                        </a:cxnLst>
                        <a:rect l="T69" t="T70" r="T71" b="T72"/>
                        <a:pathLst>
                          <a:path w="198" h="176">
                            <a:moveTo>
                              <a:pt x="0" y="0"/>
                            </a:moveTo>
                            <a:lnTo>
                              <a:pt x="0" y="14"/>
                            </a:lnTo>
                            <a:lnTo>
                              <a:pt x="26" y="48"/>
                            </a:lnTo>
                            <a:lnTo>
                              <a:pt x="51" y="66"/>
                            </a:lnTo>
                            <a:lnTo>
                              <a:pt x="103" y="105"/>
                            </a:lnTo>
                            <a:lnTo>
                              <a:pt x="125" y="121"/>
                            </a:lnTo>
                            <a:lnTo>
                              <a:pt x="175" y="159"/>
                            </a:lnTo>
                            <a:lnTo>
                              <a:pt x="120" y="142"/>
                            </a:lnTo>
                            <a:lnTo>
                              <a:pt x="66" y="125"/>
                            </a:lnTo>
                            <a:lnTo>
                              <a:pt x="12" y="121"/>
                            </a:lnTo>
                            <a:lnTo>
                              <a:pt x="16" y="138"/>
                            </a:lnTo>
                            <a:lnTo>
                              <a:pt x="103" y="154"/>
                            </a:lnTo>
                            <a:lnTo>
                              <a:pt x="150" y="172"/>
                            </a:lnTo>
                            <a:lnTo>
                              <a:pt x="175" y="176"/>
                            </a:lnTo>
                            <a:lnTo>
                              <a:pt x="196" y="169"/>
                            </a:lnTo>
                            <a:lnTo>
                              <a:pt x="198" y="148"/>
                            </a:lnTo>
                            <a:lnTo>
                              <a:pt x="181" y="133"/>
                            </a:lnTo>
                            <a:lnTo>
                              <a:pt x="157" y="108"/>
                            </a:lnTo>
                            <a:lnTo>
                              <a:pt x="127" y="75"/>
                            </a:lnTo>
                            <a:lnTo>
                              <a:pt x="97" y="37"/>
                            </a:lnTo>
                            <a:lnTo>
                              <a:pt x="62" y="12"/>
                            </a:lnTo>
                            <a:lnTo>
                              <a:pt x="24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23" name="Freeform 2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46" y="3039"/>
                        <a:ext cx="16" cy="19"/>
                      </a:xfrm>
                      <a:custGeom>
                        <a:avLst/>
                        <a:gdLst>
                          <a:gd name="T0" fmla="*/ 0 w 180"/>
                          <a:gd name="T1" fmla="*/ 0 h 229"/>
                          <a:gd name="T2" fmla="*/ 0 w 180"/>
                          <a:gd name="T3" fmla="*/ 0 h 229"/>
                          <a:gd name="T4" fmla="*/ 0 w 180"/>
                          <a:gd name="T5" fmla="*/ 0 h 229"/>
                          <a:gd name="T6" fmla="*/ 0 w 180"/>
                          <a:gd name="T7" fmla="*/ 0 h 229"/>
                          <a:gd name="T8" fmla="*/ 0 w 180"/>
                          <a:gd name="T9" fmla="*/ 0 h 229"/>
                          <a:gd name="T10" fmla="*/ 0 w 180"/>
                          <a:gd name="T11" fmla="*/ 0 h 229"/>
                          <a:gd name="T12" fmla="*/ 0 w 180"/>
                          <a:gd name="T13" fmla="*/ 0 h 229"/>
                          <a:gd name="T14" fmla="*/ 0 w 180"/>
                          <a:gd name="T15" fmla="*/ 0 h 229"/>
                          <a:gd name="T16" fmla="*/ 0 w 180"/>
                          <a:gd name="T17" fmla="*/ 0 h 229"/>
                          <a:gd name="T18" fmla="*/ 0 w 180"/>
                          <a:gd name="T19" fmla="*/ 0 h 229"/>
                          <a:gd name="T20" fmla="*/ 0 w 180"/>
                          <a:gd name="T21" fmla="*/ 0 h 229"/>
                          <a:gd name="T22" fmla="*/ 0 w 180"/>
                          <a:gd name="T23" fmla="*/ 0 h 229"/>
                          <a:gd name="T24" fmla="*/ 0 w 180"/>
                          <a:gd name="T25" fmla="*/ 0 h 229"/>
                          <a:gd name="T26" fmla="*/ 0 w 180"/>
                          <a:gd name="T27" fmla="*/ 0 h 229"/>
                          <a:gd name="T28" fmla="*/ 0 w 180"/>
                          <a:gd name="T29" fmla="*/ 0 h 229"/>
                          <a:gd name="T30" fmla="*/ 0 w 180"/>
                          <a:gd name="T31" fmla="*/ 0 h 229"/>
                          <a:gd name="T32" fmla="*/ 0 w 180"/>
                          <a:gd name="T33" fmla="*/ 0 h 229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w 180"/>
                          <a:gd name="T52" fmla="*/ 0 h 229"/>
                          <a:gd name="T53" fmla="*/ 180 w 180"/>
                          <a:gd name="T54" fmla="*/ 229 h 229"/>
                        </a:gdLst>
                        <a:ahLst/>
                        <a:cxnLst>
                          <a:cxn ang="T34">
                            <a:pos x="T0" y="T1"/>
                          </a:cxn>
                          <a:cxn ang="T35">
                            <a:pos x="T2" y="T3"/>
                          </a:cxn>
                          <a:cxn ang="T36">
                            <a:pos x="T4" y="T5"/>
                          </a:cxn>
                          <a:cxn ang="T37">
                            <a:pos x="T6" y="T7"/>
                          </a:cxn>
                          <a:cxn ang="T38">
                            <a:pos x="T8" y="T9"/>
                          </a:cxn>
                          <a:cxn ang="T39">
                            <a:pos x="T10" y="T11"/>
                          </a:cxn>
                          <a:cxn ang="T40">
                            <a:pos x="T12" y="T13"/>
                          </a:cxn>
                          <a:cxn ang="T41">
                            <a:pos x="T14" y="T15"/>
                          </a:cxn>
                          <a:cxn ang="T42">
                            <a:pos x="T16" y="T17"/>
                          </a:cxn>
                          <a:cxn ang="T43">
                            <a:pos x="T18" y="T19"/>
                          </a:cxn>
                          <a:cxn ang="T44">
                            <a:pos x="T20" y="T21"/>
                          </a:cxn>
                          <a:cxn ang="T45">
                            <a:pos x="T22" y="T23"/>
                          </a:cxn>
                          <a:cxn ang="T46">
                            <a:pos x="T24" y="T25"/>
                          </a:cxn>
                          <a:cxn ang="T47">
                            <a:pos x="T26" y="T27"/>
                          </a:cxn>
                          <a:cxn ang="T48">
                            <a:pos x="T28" y="T29"/>
                          </a:cxn>
                          <a:cxn ang="T49">
                            <a:pos x="T30" y="T31"/>
                          </a:cxn>
                          <a:cxn ang="T50">
                            <a:pos x="T32" y="T33"/>
                          </a:cxn>
                        </a:cxnLst>
                        <a:rect l="T51" t="T52" r="T53" b="T54"/>
                        <a:pathLst>
                          <a:path w="180" h="229">
                            <a:moveTo>
                              <a:pt x="33" y="0"/>
                            </a:moveTo>
                            <a:lnTo>
                              <a:pt x="8" y="4"/>
                            </a:lnTo>
                            <a:lnTo>
                              <a:pt x="0" y="25"/>
                            </a:lnTo>
                            <a:lnTo>
                              <a:pt x="2" y="43"/>
                            </a:lnTo>
                            <a:lnTo>
                              <a:pt x="17" y="67"/>
                            </a:lnTo>
                            <a:lnTo>
                              <a:pt x="37" y="74"/>
                            </a:lnTo>
                            <a:lnTo>
                              <a:pt x="77" y="99"/>
                            </a:lnTo>
                            <a:lnTo>
                              <a:pt x="115" y="130"/>
                            </a:lnTo>
                            <a:lnTo>
                              <a:pt x="142" y="172"/>
                            </a:lnTo>
                            <a:lnTo>
                              <a:pt x="172" y="216"/>
                            </a:lnTo>
                            <a:lnTo>
                              <a:pt x="180" y="229"/>
                            </a:lnTo>
                            <a:lnTo>
                              <a:pt x="172" y="178"/>
                            </a:lnTo>
                            <a:lnTo>
                              <a:pt x="165" y="132"/>
                            </a:lnTo>
                            <a:lnTo>
                              <a:pt x="151" y="93"/>
                            </a:lnTo>
                            <a:lnTo>
                              <a:pt x="126" y="56"/>
                            </a:lnTo>
                            <a:lnTo>
                              <a:pt x="60" y="6"/>
                            </a:lnTo>
                            <a:lnTo>
                              <a:pt x="33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24" name="Freeform 2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43" y="3020"/>
                        <a:ext cx="16" cy="12"/>
                      </a:xfrm>
                      <a:custGeom>
                        <a:avLst/>
                        <a:gdLst>
                          <a:gd name="T0" fmla="*/ 0 w 193"/>
                          <a:gd name="T1" fmla="*/ 0 h 133"/>
                          <a:gd name="T2" fmla="*/ 0 w 193"/>
                          <a:gd name="T3" fmla="*/ 0 h 133"/>
                          <a:gd name="T4" fmla="*/ 0 w 193"/>
                          <a:gd name="T5" fmla="*/ 0 h 133"/>
                          <a:gd name="T6" fmla="*/ 0 w 193"/>
                          <a:gd name="T7" fmla="*/ 0 h 133"/>
                          <a:gd name="T8" fmla="*/ 0 w 193"/>
                          <a:gd name="T9" fmla="*/ 0 h 133"/>
                          <a:gd name="T10" fmla="*/ 0 w 193"/>
                          <a:gd name="T11" fmla="*/ 0 h 133"/>
                          <a:gd name="T12" fmla="*/ 0 w 193"/>
                          <a:gd name="T13" fmla="*/ 0 h 133"/>
                          <a:gd name="T14" fmla="*/ 0 w 193"/>
                          <a:gd name="T15" fmla="*/ 0 h 133"/>
                          <a:gd name="T16" fmla="*/ 0 w 193"/>
                          <a:gd name="T17" fmla="*/ 0 h 133"/>
                          <a:gd name="T18" fmla="*/ 0 w 193"/>
                          <a:gd name="T19" fmla="*/ 0 h 133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193"/>
                          <a:gd name="T31" fmla="*/ 0 h 133"/>
                          <a:gd name="T32" fmla="*/ 193 w 193"/>
                          <a:gd name="T33" fmla="*/ 133 h 133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193" h="133">
                            <a:moveTo>
                              <a:pt x="0" y="133"/>
                            </a:moveTo>
                            <a:lnTo>
                              <a:pt x="34" y="104"/>
                            </a:lnTo>
                            <a:lnTo>
                              <a:pt x="88" y="83"/>
                            </a:lnTo>
                            <a:lnTo>
                              <a:pt x="125" y="74"/>
                            </a:lnTo>
                            <a:lnTo>
                              <a:pt x="193" y="0"/>
                            </a:lnTo>
                            <a:lnTo>
                              <a:pt x="142" y="29"/>
                            </a:lnTo>
                            <a:lnTo>
                              <a:pt x="96" y="49"/>
                            </a:lnTo>
                            <a:lnTo>
                              <a:pt x="63" y="66"/>
                            </a:lnTo>
                            <a:lnTo>
                              <a:pt x="46" y="83"/>
                            </a:lnTo>
                            <a:lnTo>
                              <a:pt x="0" y="133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25" name="Freeform 2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29" y="3041"/>
                        <a:ext cx="10" cy="30"/>
                      </a:xfrm>
                      <a:custGeom>
                        <a:avLst/>
                        <a:gdLst>
                          <a:gd name="T0" fmla="*/ 0 w 109"/>
                          <a:gd name="T1" fmla="*/ 0 h 342"/>
                          <a:gd name="T2" fmla="*/ 0 w 109"/>
                          <a:gd name="T3" fmla="*/ 0 h 342"/>
                          <a:gd name="T4" fmla="*/ 0 w 109"/>
                          <a:gd name="T5" fmla="*/ 0 h 342"/>
                          <a:gd name="T6" fmla="*/ 0 w 109"/>
                          <a:gd name="T7" fmla="*/ 0 h 342"/>
                          <a:gd name="T8" fmla="*/ 0 w 109"/>
                          <a:gd name="T9" fmla="*/ 0 h 342"/>
                          <a:gd name="T10" fmla="*/ 0 w 109"/>
                          <a:gd name="T11" fmla="*/ 0 h 342"/>
                          <a:gd name="T12" fmla="*/ 0 w 109"/>
                          <a:gd name="T13" fmla="*/ 0 h 342"/>
                          <a:gd name="T14" fmla="*/ 0 w 109"/>
                          <a:gd name="T15" fmla="*/ 0 h 342"/>
                          <a:gd name="T16" fmla="*/ 0 w 109"/>
                          <a:gd name="T17" fmla="*/ 0 h 342"/>
                          <a:gd name="T18" fmla="*/ 0 w 109"/>
                          <a:gd name="T19" fmla="*/ 0 h 342"/>
                          <a:gd name="T20" fmla="*/ 0 w 109"/>
                          <a:gd name="T21" fmla="*/ 0 h 342"/>
                          <a:gd name="T22" fmla="*/ 0 w 109"/>
                          <a:gd name="T23" fmla="*/ 0 h 342"/>
                          <a:gd name="T24" fmla="*/ 0 w 109"/>
                          <a:gd name="T25" fmla="*/ 0 h 342"/>
                          <a:gd name="T26" fmla="*/ 0 w 109"/>
                          <a:gd name="T27" fmla="*/ 0 h 342"/>
                          <a:gd name="T28" fmla="*/ 0 w 109"/>
                          <a:gd name="T29" fmla="*/ 0 h 342"/>
                          <a:gd name="T30" fmla="*/ 0 w 109"/>
                          <a:gd name="T31" fmla="*/ 0 h 342"/>
                          <a:gd name="T32" fmla="*/ 0 w 109"/>
                          <a:gd name="T33" fmla="*/ 0 h 342"/>
                          <a:gd name="T34" fmla="*/ 0 w 109"/>
                          <a:gd name="T35" fmla="*/ 0 h 342"/>
                          <a:gd name="T36" fmla="*/ 0 w 109"/>
                          <a:gd name="T37" fmla="*/ 0 h 342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w 109"/>
                          <a:gd name="T58" fmla="*/ 0 h 342"/>
                          <a:gd name="T59" fmla="*/ 109 w 109"/>
                          <a:gd name="T60" fmla="*/ 342 h 342"/>
                        </a:gdLst>
                        <a:ahLst/>
                        <a:cxnLst>
                          <a:cxn ang="T38">
                            <a:pos x="T0" y="T1"/>
                          </a:cxn>
                          <a:cxn ang="T39">
                            <a:pos x="T2" y="T3"/>
                          </a:cxn>
                          <a:cxn ang="T40">
                            <a:pos x="T4" y="T5"/>
                          </a:cxn>
                          <a:cxn ang="T41">
                            <a:pos x="T6" y="T7"/>
                          </a:cxn>
                          <a:cxn ang="T42">
                            <a:pos x="T8" y="T9"/>
                          </a:cxn>
                          <a:cxn ang="T43">
                            <a:pos x="T10" y="T11"/>
                          </a:cxn>
                          <a:cxn ang="T44">
                            <a:pos x="T12" y="T13"/>
                          </a:cxn>
                          <a:cxn ang="T45">
                            <a:pos x="T14" y="T15"/>
                          </a:cxn>
                          <a:cxn ang="T46">
                            <a:pos x="T16" y="T17"/>
                          </a:cxn>
                          <a:cxn ang="T47">
                            <a:pos x="T18" y="T19"/>
                          </a:cxn>
                          <a:cxn ang="T48">
                            <a:pos x="T20" y="T21"/>
                          </a:cxn>
                          <a:cxn ang="T49">
                            <a:pos x="T22" y="T23"/>
                          </a:cxn>
                          <a:cxn ang="T50">
                            <a:pos x="T24" y="T25"/>
                          </a:cxn>
                          <a:cxn ang="T51">
                            <a:pos x="T26" y="T27"/>
                          </a:cxn>
                          <a:cxn ang="T52">
                            <a:pos x="T28" y="T29"/>
                          </a:cxn>
                          <a:cxn ang="T53">
                            <a:pos x="T30" y="T31"/>
                          </a:cxn>
                          <a:cxn ang="T54">
                            <a:pos x="T32" y="T33"/>
                          </a:cxn>
                          <a:cxn ang="T55">
                            <a:pos x="T34" y="T35"/>
                          </a:cxn>
                          <a:cxn ang="T56">
                            <a:pos x="T36" y="T37"/>
                          </a:cxn>
                        </a:cxnLst>
                        <a:rect l="T57" t="T58" r="T59" b="T60"/>
                        <a:pathLst>
                          <a:path w="109" h="342">
                            <a:moveTo>
                              <a:pt x="0" y="342"/>
                            </a:moveTo>
                            <a:lnTo>
                              <a:pt x="54" y="342"/>
                            </a:lnTo>
                            <a:lnTo>
                              <a:pt x="72" y="338"/>
                            </a:lnTo>
                            <a:lnTo>
                              <a:pt x="72" y="325"/>
                            </a:lnTo>
                            <a:lnTo>
                              <a:pt x="84" y="313"/>
                            </a:lnTo>
                            <a:lnTo>
                              <a:pt x="101" y="300"/>
                            </a:lnTo>
                            <a:lnTo>
                              <a:pt x="93" y="287"/>
                            </a:lnTo>
                            <a:lnTo>
                              <a:pt x="93" y="270"/>
                            </a:lnTo>
                            <a:lnTo>
                              <a:pt x="105" y="249"/>
                            </a:lnTo>
                            <a:lnTo>
                              <a:pt x="105" y="228"/>
                            </a:lnTo>
                            <a:lnTo>
                              <a:pt x="97" y="203"/>
                            </a:lnTo>
                            <a:lnTo>
                              <a:pt x="97" y="149"/>
                            </a:lnTo>
                            <a:lnTo>
                              <a:pt x="109" y="100"/>
                            </a:lnTo>
                            <a:lnTo>
                              <a:pt x="105" y="62"/>
                            </a:lnTo>
                            <a:lnTo>
                              <a:pt x="105" y="0"/>
                            </a:lnTo>
                            <a:lnTo>
                              <a:pt x="72" y="95"/>
                            </a:lnTo>
                            <a:lnTo>
                              <a:pt x="42" y="183"/>
                            </a:lnTo>
                            <a:lnTo>
                              <a:pt x="21" y="278"/>
                            </a:lnTo>
                            <a:lnTo>
                              <a:pt x="0" y="342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26" name="Freeform 2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44" y="3073"/>
                        <a:ext cx="17" cy="5"/>
                      </a:xfrm>
                      <a:custGeom>
                        <a:avLst/>
                        <a:gdLst>
                          <a:gd name="T0" fmla="*/ 0 w 194"/>
                          <a:gd name="T1" fmla="*/ 0 h 66"/>
                          <a:gd name="T2" fmla="*/ 0 w 194"/>
                          <a:gd name="T3" fmla="*/ 0 h 66"/>
                          <a:gd name="T4" fmla="*/ 0 w 194"/>
                          <a:gd name="T5" fmla="*/ 0 h 66"/>
                          <a:gd name="T6" fmla="*/ 0 w 194"/>
                          <a:gd name="T7" fmla="*/ 0 h 66"/>
                          <a:gd name="T8" fmla="*/ 0 w 194"/>
                          <a:gd name="T9" fmla="*/ 0 h 66"/>
                          <a:gd name="T10" fmla="*/ 0 w 194"/>
                          <a:gd name="T11" fmla="*/ 0 h 66"/>
                          <a:gd name="T12" fmla="*/ 0 w 194"/>
                          <a:gd name="T13" fmla="*/ 0 h 66"/>
                          <a:gd name="T14" fmla="*/ 0 w 194"/>
                          <a:gd name="T15" fmla="*/ 0 h 66"/>
                          <a:gd name="T16" fmla="*/ 0 w 194"/>
                          <a:gd name="T17" fmla="*/ 0 h 66"/>
                          <a:gd name="T18" fmla="*/ 0 w 194"/>
                          <a:gd name="T19" fmla="*/ 0 h 66"/>
                          <a:gd name="T20" fmla="*/ 0 w 194"/>
                          <a:gd name="T21" fmla="*/ 0 h 6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194"/>
                          <a:gd name="T34" fmla="*/ 0 h 66"/>
                          <a:gd name="T35" fmla="*/ 194 w 194"/>
                          <a:gd name="T36" fmla="*/ 66 h 6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194" h="66">
                            <a:moveTo>
                              <a:pt x="156" y="32"/>
                            </a:moveTo>
                            <a:lnTo>
                              <a:pt x="112" y="13"/>
                            </a:lnTo>
                            <a:lnTo>
                              <a:pt x="74" y="3"/>
                            </a:lnTo>
                            <a:lnTo>
                              <a:pt x="22" y="0"/>
                            </a:lnTo>
                            <a:lnTo>
                              <a:pt x="0" y="4"/>
                            </a:lnTo>
                            <a:lnTo>
                              <a:pt x="9" y="25"/>
                            </a:lnTo>
                            <a:lnTo>
                              <a:pt x="30" y="41"/>
                            </a:lnTo>
                            <a:lnTo>
                              <a:pt x="76" y="54"/>
                            </a:lnTo>
                            <a:lnTo>
                              <a:pt x="148" y="66"/>
                            </a:lnTo>
                            <a:lnTo>
                              <a:pt x="194" y="62"/>
                            </a:lnTo>
                            <a:lnTo>
                              <a:pt x="156" y="3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27" name="Freeform 2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29" y="3076"/>
                        <a:ext cx="11" cy="12"/>
                      </a:xfrm>
                      <a:custGeom>
                        <a:avLst/>
                        <a:gdLst>
                          <a:gd name="T0" fmla="*/ 0 w 118"/>
                          <a:gd name="T1" fmla="*/ 0 h 144"/>
                          <a:gd name="T2" fmla="*/ 0 w 118"/>
                          <a:gd name="T3" fmla="*/ 0 h 144"/>
                          <a:gd name="T4" fmla="*/ 0 w 118"/>
                          <a:gd name="T5" fmla="*/ 0 h 144"/>
                          <a:gd name="T6" fmla="*/ 0 w 118"/>
                          <a:gd name="T7" fmla="*/ 0 h 144"/>
                          <a:gd name="T8" fmla="*/ 0 w 118"/>
                          <a:gd name="T9" fmla="*/ 0 h 144"/>
                          <a:gd name="T10" fmla="*/ 0 w 118"/>
                          <a:gd name="T11" fmla="*/ 0 h 144"/>
                          <a:gd name="T12" fmla="*/ 0 w 118"/>
                          <a:gd name="T13" fmla="*/ 0 h 144"/>
                          <a:gd name="T14" fmla="*/ 0 w 118"/>
                          <a:gd name="T15" fmla="*/ 0 h 144"/>
                          <a:gd name="T16" fmla="*/ 0 w 118"/>
                          <a:gd name="T17" fmla="*/ 0 h 144"/>
                          <a:gd name="T18" fmla="*/ 0 w 118"/>
                          <a:gd name="T19" fmla="*/ 0 h 144"/>
                          <a:gd name="T20" fmla="*/ 0 w 118"/>
                          <a:gd name="T21" fmla="*/ 0 h 144"/>
                          <a:gd name="T22" fmla="*/ 0 w 118"/>
                          <a:gd name="T23" fmla="*/ 0 h 144"/>
                          <a:gd name="T24" fmla="*/ 0 w 118"/>
                          <a:gd name="T25" fmla="*/ 0 h 144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118"/>
                          <a:gd name="T40" fmla="*/ 0 h 144"/>
                          <a:gd name="T41" fmla="*/ 118 w 118"/>
                          <a:gd name="T42" fmla="*/ 144 h 144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118" h="144">
                            <a:moveTo>
                              <a:pt x="54" y="40"/>
                            </a:moveTo>
                            <a:lnTo>
                              <a:pt x="40" y="9"/>
                            </a:lnTo>
                            <a:lnTo>
                              <a:pt x="17" y="0"/>
                            </a:lnTo>
                            <a:lnTo>
                              <a:pt x="2" y="7"/>
                            </a:lnTo>
                            <a:lnTo>
                              <a:pt x="0" y="23"/>
                            </a:lnTo>
                            <a:lnTo>
                              <a:pt x="10" y="52"/>
                            </a:lnTo>
                            <a:lnTo>
                              <a:pt x="27" y="77"/>
                            </a:lnTo>
                            <a:lnTo>
                              <a:pt x="48" y="100"/>
                            </a:lnTo>
                            <a:lnTo>
                              <a:pt x="76" y="124"/>
                            </a:lnTo>
                            <a:lnTo>
                              <a:pt x="118" y="144"/>
                            </a:lnTo>
                            <a:lnTo>
                              <a:pt x="80" y="102"/>
                            </a:lnTo>
                            <a:lnTo>
                              <a:pt x="68" y="73"/>
                            </a:lnTo>
                            <a:lnTo>
                              <a:pt x="54" y="4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28" name="Freeform 2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47" y="3010"/>
                        <a:ext cx="25" cy="15"/>
                      </a:xfrm>
                      <a:custGeom>
                        <a:avLst/>
                        <a:gdLst>
                          <a:gd name="T0" fmla="*/ 0 w 279"/>
                          <a:gd name="T1" fmla="*/ 0 h 173"/>
                          <a:gd name="T2" fmla="*/ 0 w 279"/>
                          <a:gd name="T3" fmla="*/ 0 h 173"/>
                          <a:gd name="T4" fmla="*/ 0 w 279"/>
                          <a:gd name="T5" fmla="*/ 0 h 173"/>
                          <a:gd name="T6" fmla="*/ 0 w 279"/>
                          <a:gd name="T7" fmla="*/ 0 h 173"/>
                          <a:gd name="T8" fmla="*/ 0 w 279"/>
                          <a:gd name="T9" fmla="*/ 0 h 173"/>
                          <a:gd name="T10" fmla="*/ 0 w 279"/>
                          <a:gd name="T11" fmla="*/ 0 h 173"/>
                          <a:gd name="T12" fmla="*/ 0 w 279"/>
                          <a:gd name="T13" fmla="*/ 0 h 173"/>
                          <a:gd name="T14" fmla="*/ 0 w 279"/>
                          <a:gd name="T15" fmla="*/ 0 h 173"/>
                          <a:gd name="T16" fmla="*/ 0 w 279"/>
                          <a:gd name="T17" fmla="*/ 0 h 173"/>
                          <a:gd name="T18" fmla="*/ 0 w 279"/>
                          <a:gd name="T19" fmla="*/ 0 h 173"/>
                          <a:gd name="T20" fmla="*/ 0 w 279"/>
                          <a:gd name="T21" fmla="*/ 0 h 173"/>
                          <a:gd name="T22" fmla="*/ 0 w 279"/>
                          <a:gd name="T23" fmla="*/ 0 h 173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w 279"/>
                          <a:gd name="T37" fmla="*/ 0 h 173"/>
                          <a:gd name="T38" fmla="*/ 279 w 279"/>
                          <a:gd name="T39" fmla="*/ 173 h 173"/>
                        </a:gdLst>
                        <a:ahLst/>
                        <a:cxnLst>
                          <a:cxn ang="T24">
                            <a:pos x="T0" y="T1"/>
                          </a:cxn>
                          <a:cxn ang="T25">
                            <a:pos x="T2" y="T3"/>
                          </a:cxn>
                          <a:cxn ang="T26">
                            <a:pos x="T4" y="T5"/>
                          </a:cxn>
                          <a:cxn ang="T27">
                            <a:pos x="T6" y="T7"/>
                          </a:cxn>
                          <a:cxn ang="T28">
                            <a:pos x="T8" y="T9"/>
                          </a:cxn>
                          <a:cxn ang="T29">
                            <a:pos x="T10" y="T11"/>
                          </a:cxn>
                          <a:cxn ang="T30">
                            <a:pos x="T12" y="T13"/>
                          </a:cxn>
                          <a:cxn ang="T31">
                            <a:pos x="T14" y="T15"/>
                          </a:cxn>
                          <a:cxn ang="T32">
                            <a:pos x="T16" y="T17"/>
                          </a:cxn>
                          <a:cxn ang="T33">
                            <a:pos x="T18" y="T19"/>
                          </a:cxn>
                          <a:cxn ang="T34">
                            <a:pos x="T20" y="T21"/>
                          </a:cxn>
                          <a:cxn ang="T35">
                            <a:pos x="T22" y="T23"/>
                          </a:cxn>
                        </a:cxnLst>
                        <a:rect l="T36" t="T37" r="T38" b="T39"/>
                        <a:pathLst>
                          <a:path w="279" h="173">
                            <a:moveTo>
                              <a:pt x="0" y="173"/>
                            </a:moveTo>
                            <a:lnTo>
                              <a:pt x="9" y="102"/>
                            </a:lnTo>
                            <a:lnTo>
                              <a:pt x="67" y="77"/>
                            </a:lnTo>
                            <a:lnTo>
                              <a:pt x="147" y="46"/>
                            </a:lnTo>
                            <a:lnTo>
                              <a:pt x="203" y="23"/>
                            </a:lnTo>
                            <a:lnTo>
                              <a:pt x="258" y="0"/>
                            </a:lnTo>
                            <a:lnTo>
                              <a:pt x="279" y="50"/>
                            </a:lnTo>
                            <a:lnTo>
                              <a:pt x="229" y="79"/>
                            </a:lnTo>
                            <a:lnTo>
                              <a:pt x="168" y="100"/>
                            </a:lnTo>
                            <a:lnTo>
                              <a:pt x="122" y="113"/>
                            </a:lnTo>
                            <a:lnTo>
                              <a:pt x="65" y="144"/>
                            </a:lnTo>
                            <a:lnTo>
                              <a:pt x="0" y="173"/>
                            </a:lnTo>
                            <a:close/>
                          </a:path>
                        </a:pathLst>
                      </a:custGeom>
                      <a:solidFill>
                        <a:srgbClr val="E0E0E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</p:grpSp>
                <p:grpSp>
                  <p:nvGrpSpPr>
                    <p:cNvPr id="410" name="Group 2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48" y="3081"/>
                      <a:ext cx="50" cy="65"/>
                      <a:chOff x="4748" y="3081"/>
                      <a:chExt cx="50" cy="65"/>
                    </a:xfrm>
                  </p:grpSpPr>
                  <p:sp>
                    <p:nvSpPr>
                      <p:cNvPr id="413" name="Freeform 2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48" y="3081"/>
                        <a:ext cx="51" cy="66"/>
                      </a:xfrm>
                      <a:custGeom>
                        <a:avLst/>
                        <a:gdLst>
                          <a:gd name="T0" fmla="*/ 0 w 575"/>
                          <a:gd name="T1" fmla="*/ 0 h 770"/>
                          <a:gd name="T2" fmla="*/ 0 w 575"/>
                          <a:gd name="T3" fmla="*/ 0 h 770"/>
                          <a:gd name="T4" fmla="*/ 0 w 575"/>
                          <a:gd name="T5" fmla="*/ 0 h 770"/>
                          <a:gd name="T6" fmla="*/ 0 w 575"/>
                          <a:gd name="T7" fmla="*/ 0 h 770"/>
                          <a:gd name="T8" fmla="*/ 0 w 575"/>
                          <a:gd name="T9" fmla="*/ 0 h 770"/>
                          <a:gd name="T10" fmla="*/ 0 w 575"/>
                          <a:gd name="T11" fmla="*/ 0 h 770"/>
                          <a:gd name="T12" fmla="*/ 0 w 575"/>
                          <a:gd name="T13" fmla="*/ 0 h 770"/>
                          <a:gd name="T14" fmla="*/ 0 w 575"/>
                          <a:gd name="T15" fmla="*/ 0 h 770"/>
                          <a:gd name="T16" fmla="*/ 0 w 575"/>
                          <a:gd name="T17" fmla="*/ 0 h 770"/>
                          <a:gd name="T18" fmla="*/ 0 w 575"/>
                          <a:gd name="T19" fmla="*/ 0 h 770"/>
                          <a:gd name="T20" fmla="*/ 0 w 575"/>
                          <a:gd name="T21" fmla="*/ 0 h 770"/>
                          <a:gd name="T22" fmla="*/ 0 w 575"/>
                          <a:gd name="T23" fmla="*/ 0 h 770"/>
                          <a:gd name="T24" fmla="*/ 0 w 575"/>
                          <a:gd name="T25" fmla="*/ 0 h 770"/>
                          <a:gd name="T26" fmla="*/ 0 w 575"/>
                          <a:gd name="T27" fmla="*/ 0 h 770"/>
                          <a:gd name="T28" fmla="*/ 0 w 575"/>
                          <a:gd name="T29" fmla="*/ 0 h 770"/>
                          <a:gd name="T30" fmla="*/ 0 w 575"/>
                          <a:gd name="T31" fmla="*/ 0 h 770"/>
                          <a:gd name="T32" fmla="*/ 0 w 575"/>
                          <a:gd name="T33" fmla="*/ 0 h 770"/>
                          <a:gd name="T34" fmla="*/ 0 w 575"/>
                          <a:gd name="T35" fmla="*/ 0 h 770"/>
                          <a:gd name="T36" fmla="*/ 0 w 575"/>
                          <a:gd name="T37" fmla="*/ 0 h 770"/>
                          <a:gd name="T38" fmla="*/ 0 w 575"/>
                          <a:gd name="T39" fmla="*/ 0 h 770"/>
                          <a:gd name="T40" fmla="*/ 0 w 575"/>
                          <a:gd name="T41" fmla="*/ 0 h 770"/>
                          <a:gd name="T42" fmla="*/ 0 w 575"/>
                          <a:gd name="T43" fmla="*/ 0 h 770"/>
                          <a:gd name="T44" fmla="*/ 0 w 575"/>
                          <a:gd name="T45" fmla="*/ 0 h 770"/>
                          <a:gd name="T46" fmla="*/ 0 w 575"/>
                          <a:gd name="T47" fmla="*/ 0 h 770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w 575"/>
                          <a:gd name="T73" fmla="*/ 0 h 770"/>
                          <a:gd name="T74" fmla="*/ 575 w 575"/>
                          <a:gd name="T75" fmla="*/ 770 h 770"/>
                        </a:gdLst>
                        <a:ahLst/>
                        <a:cxnLst>
                          <a:cxn ang="T48">
                            <a:pos x="T0" y="T1"/>
                          </a:cxn>
                          <a:cxn ang="T49">
                            <a:pos x="T2" y="T3"/>
                          </a:cxn>
                          <a:cxn ang="T50">
                            <a:pos x="T4" y="T5"/>
                          </a:cxn>
                          <a:cxn ang="T51">
                            <a:pos x="T6" y="T7"/>
                          </a:cxn>
                          <a:cxn ang="T52">
                            <a:pos x="T8" y="T9"/>
                          </a:cxn>
                          <a:cxn ang="T53">
                            <a:pos x="T10" y="T11"/>
                          </a:cxn>
                          <a:cxn ang="T54">
                            <a:pos x="T12" y="T13"/>
                          </a:cxn>
                          <a:cxn ang="T55">
                            <a:pos x="T14" y="T15"/>
                          </a:cxn>
                          <a:cxn ang="T56">
                            <a:pos x="T16" y="T17"/>
                          </a:cxn>
                          <a:cxn ang="T57">
                            <a:pos x="T18" y="T19"/>
                          </a:cxn>
                          <a:cxn ang="T58">
                            <a:pos x="T20" y="T21"/>
                          </a:cxn>
                          <a:cxn ang="T59">
                            <a:pos x="T22" y="T23"/>
                          </a:cxn>
                          <a:cxn ang="T60">
                            <a:pos x="T24" y="T25"/>
                          </a:cxn>
                          <a:cxn ang="T61">
                            <a:pos x="T26" y="T27"/>
                          </a:cxn>
                          <a:cxn ang="T62">
                            <a:pos x="T28" y="T29"/>
                          </a:cxn>
                          <a:cxn ang="T63">
                            <a:pos x="T30" y="T31"/>
                          </a:cxn>
                          <a:cxn ang="T64">
                            <a:pos x="T32" y="T33"/>
                          </a:cxn>
                          <a:cxn ang="T65">
                            <a:pos x="T34" y="T35"/>
                          </a:cxn>
                          <a:cxn ang="T66">
                            <a:pos x="T36" y="T37"/>
                          </a:cxn>
                          <a:cxn ang="T67">
                            <a:pos x="T38" y="T39"/>
                          </a:cxn>
                          <a:cxn ang="T68">
                            <a:pos x="T40" y="T41"/>
                          </a:cxn>
                          <a:cxn ang="T69">
                            <a:pos x="T42" y="T43"/>
                          </a:cxn>
                          <a:cxn ang="T70">
                            <a:pos x="T44" y="T45"/>
                          </a:cxn>
                          <a:cxn ang="T71">
                            <a:pos x="T46" y="T47"/>
                          </a:cxn>
                        </a:cxnLst>
                        <a:rect l="T72" t="T73" r="T74" b="T75"/>
                        <a:pathLst>
                          <a:path w="575" h="770">
                            <a:moveTo>
                              <a:pt x="256" y="113"/>
                            </a:moveTo>
                            <a:lnTo>
                              <a:pt x="361" y="104"/>
                            </a:lnTo>
                            <a:lnTo>
                              <a:pt x="425" y="88"/>
                            </a:lnTo>
                            <a:lnTo>
                              <a:pt x="445" y="59"/>
                            </a:lnTo>
                            <a:lnTo>
                              <a:pt x="445" y="34"/>
                            </a:lnTo>
                            <a:lnTo>
                              <a:pt x="462" y="13"/>
                            </a:lnTo>
                            <a:lnTo>
                              <a:pt x="520" y="0"/>
                            </a:lnTo>
                            <a:lnTo>
                              <a:pt x="575" y="4"/>
                            </a:lnTo>
                            <a:lnTo>
                              <a:pt x="508" y="599"/>
                            </a:lnTo>
                            <a:lnTo>
                              <a:pt x="462" y="654"/>
                            </a:lnTo>
                            <a:lnTo>
                              <a:pt x="403" y="708"/>
                            </a:lnTo>
                            <a:lnTo>
                              <a:pt x="320" y="750"/>
                            </a:lnTo>
                            <a:lnTo>
                              <a:pt x="223" y="762"/>
                            </a:lnTo>
                            <a:lnTo>
                              <a:pt x="93" y="770"/>
                            </a:lnTo>
                            <a:lnTo>
                              <a:pt x="17" y="758"/>
                            </a:lnTo>
                            <a:lnTo>
                              <a:pt x="0" y="716"/>
                            </a:lnTo>
                            <a:lnTo>
                              <a:pt x="9" y="662"/>
                            </a:lnTo>
                            <a:lnTo>
                              <a:pt x="63" y="495"/>
                            </a:lnTo>
                            <a:lnTo>
                              <a:pt x="109" y="329"/>
                            </a:lnTo>
                            <a:lnTo>
                              <a:pt x="130" y="204"/>
                            </a:lnTo>
                            <a:lnTo>
                              <a:pt x="130" y="171"/>
                            </a:lnTo>
                            <a:lnTo>
                              <a:pt x="159" y="125"/>
                            </a:lnTo>
                            <a:lnTo>
                              <a:pt x="194" y="113"/>
                            </a:lnTo>
                            <a:lnTo>
                              <a:pt x="256" y="113"/>
                            </a:lnTo>
                            <a:close/>
                          </a:path>
                        </a:pathLst>
                      </a:custGeom>
                      <a:solidFill>
                        <a:srgbClr val="40404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414" name="Freeform 2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54" y="3084"/>
                        <a:ext cx="44" cy="60"/>
                      </a:xfrm>
                      <a:custGeom>
                        <a:avLst/>
                        <a:gdLst>
                          <a:gd name="T0" fmla="*/ 0 w 496"/>
                          <a:gd name="T1" fmla="*/ 0 h 708"/>
                          <a:gd name="T2" fmla="*/ 0 w 496"/>
                          <a:gd name="T3" fmla="*/ 0 h 708"/>
                          <a:gd name="T4" fmla="*/ 0 w 496"/>
                          <a:gd name="T5" fmla="*/ 0 h 708"/>
                          <a:gd name="T6" fmla="*/ 0 w 496"/>
                          <a:gd name="T7" fmla="*/ 0 h 708"/>
                          <a:gd name="T8" fmla="*/ 0 w 496"/>
                          <a:gd name="T9" fmla="*/ 0 h 708"/>
                          <a:gd name="T10" fmla="*/ 0 w 496"/>
                          <a:gd name="T11" fmla="*/ 0 h 708"/>
                          <a:gd name="T12" fmla="*/ 0 w 496"/>
                          <a:gd name="T13" fmla="*/ 0 h 708"/>
                          <a:gd name="T14" fmla="*/ 0 w 496"/>
                          <a:gd name="T15" fmla="*/ 0 h 708"/>
                          <a:gd name="T16" fmla="*/ 0 w 496"/>
                          <a:gd name="T17" fmla="*/ 0 h 708"/>
                          <a:gd name="T18" fmla="*/ 0 w 496"/>
                          <a:gd name="T19" fmla="*/ 0 h 708"/>
                          <a:gd name="T20" fmla="*/ 0 w 496"/>
                          <a:gd name="T21" fmla="*/ 0 h 708"/>
                          <a:gd name="T22" fmla="*/ 0 w 496"/>
                          <a:gd name="T23" fmla="*/ 0 h 708"/>
                          <a:gd name="T24" fmla="*/ 0 w 496"/>
                          <a:gd name="T25" fmla="*/ 0 h 708"/>
                          <a:gd name="T26" fmla="*/ 0 w 496"/>
                          <a:gd name="T27" fmla="*/ 0 h 708"/>
                          <a:gd name="T28" fmla="*/ 0 w 496"/>
                          <a:gd name="T29" fmla="*/ 0 h 708"/>
                          <a:gd name="T30" fmla="*/ 0 w 496"/>
                          <a:gd name="T31" fmla="*/ 0 h 708"/>
                          <a:gd name="T32" fmla="*/ 0 w 496"/>
                          <a:gd name="T33" fmla="*/ 0 h 708"/>
                          <a:gd name="T34" fmla="*/ 0 w 496"/>
                          <a:gd name="T35" fmla="*/ 0 h 708"/>
                          <a:gd name="T36" fmla="*/ 0 w 496"/>
                          <a:gd name="T37" fmla="*/ 0 h 708"/>
                          <a:gd name="T38" fmla="*/ 0 w 496"/>
                          <a:gd name="T39" fmla="*/ 0 h 708"/>
                          <a:gd name="T40" fmla="*/ 0 w 496"/>
                          <a:gd name="T41" fmla="*/ 0 h 708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96"/>
                          <a:gd name="T64" fmla="*/ 0 h 708"/>
                          <a:gd name="T65" fmla="*/ 496 w 496"/>
                          <a:gd name="T66" fmla="*/ 708 h 708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96" h="708">
                            <a:moveTo>
                              <a:pt x="172" y="141"/>
                            </a:moveTo>
                            <a:lnTo>
                              <a:pt x="265" y="137"/>
                            </a:lnTo>
                            <a:lnTo>
                              <a:pt x="362" y="120"/>
                            </a:lnTo>
                            <a:lnTo>
                              <a:pt x="420" y="91"/>
                            </a:lnTo>
                            <a:lnTo>
                              <a:pt x="453" y="66"/>
                            </a:lnTo>
                            <a:lnTo>
                              <a:pt x="496" y="0"/>
                            </a:lnTo>
                            <a:lnTo>
                              <a:pt x="433" y="544"/>
                            </a:lnTo>
                            <a:lnTo>
                              <a:pt x="391" y="594"/>
                            </a:lnTo>
                            <a:lnTo>
                              <a:pt x="344" y="641"/>
                            </a:lnTo>
                            <a:lnTo>
                              <a:pt x="286" y="674"/>
                            </a:lnTo>
                            <a:lnTo>
                              <a:pt x="235" y="691"/>
                            </a:lnTo>
                            <a:lnTo>
                              <a:pt x="172" y="699"/>
                            </a:lnTo>
                            <a:lnTo>
                              <a:pt x="113" y="708"/>
                            </a:lnTo>
                            <a:lnTo>
                              <a:pt x="47" y="708"/>
                            </a:lnTo>
                            <a:lnTo>
                              <a:pt x="17" y="699"/>
                            </a:lnTo>
                            <a:lnTo>
                              <a:pt x="0" y="674"/>
                            </a:lnTo>
                            <a:lnTo>
                              <a:pt x="8" y="633"/>
                            </a:lnTo>
                            <a:lnTo>
                              <a:pt x="51" y="536"/>
                            </a:lnTo>
                            <a:lnTo>
                              <a:pt x="122" y="212"/>
                            </a:lnTo>
                            <a:lnTo>
                              <a:pt x="135" y="166"/>
                            </a:lnTo>
                            <a:lnTo>
                              <a:pt x="172" y="141"/>
                            </a:ln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411" name="Freeform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71" y="3156"/>
                      <a:ext cx="4" cy="56"/>
                    </a:xfrm>
                    <a:custGeom>
                      <a:avLst/>
                      <a:gdLst>
                        <a:gd name="T0" fmla="*/ 0 w 43"/>
                        <a:gd name="T1" fmla="*/ 0 h 650"/>
                        <a:gd name="T2" fmla="*/ 0 w 43"/>
                        <a:gd name="T3" fmla="*/ 0 h 650"/>
                        <a:gd name="T4" fmla="*/ 0 w 43"/>
                        <a:gd name="T5" fmla="*/ 0 h 650"/>
                        <a:gd name="T6" fmla="*/ 0 w 43"/>
                        <a:gd name="T7" fmla="*/ 0 h 650"/>
                        <a:gd name="T8" fmla="*/ 0 w 43"/>
                        <a:gd name="T9" fmla="*/ 0 h 650"/>
                        <a:gd name="T10" fmla="*/ 0 w 43"/>
                        <a:gd name="T11" fmla="*/ 0 h 650"/>
                        <a:gd name="T12" fmla="*/ 0 w 43"/>
                        <a:gd name="T13" fmla="*/ 0 h 650"/>
                        <a:gd name="T14" fmla="*/ 0 w 43"/>
                        <a:gd name="T15" fmla="*/ 0 h 650"/>
                        <a:gd name="T16" fmla="*/ 0 w 43"/>
                        <a:gd name="T17" fmla="*/ 0 h 650"/>
                        <a:gd name="T18" fmla="*/ 0 w 43"/>
                        <a:gd name="T19" fmla="*/ 0 h 650"/>
                        <a:gd name="T20" fmla="*/ 0 w 43"/>
                        <a:gd name="T21" fmla="*/ 0 h 650"/>
                        <a:gd name="T22" fmla="*/ 0 w 43"/>
                        <a:gd name="T23" fmla="*/ 0 h 650"/>
                        <a:gd name="T24" fmla="*/ 0 w 43"/>
                        <a:gd name="T25" fmla="*/ 0 h 650"/>
                        <a:gd name="T26" fmla="*/ 0 w 43"/>
                        <a:gd name="T27" fmla="*/ 0 h 650"/>
                        <a:gd name="T28" fmla="*/ 0 w 43"/>
                        <a:gd name="T29" fmla="*/ 0 h 650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43"/>
                        <a:gd name="T46" fmla="*/ 0 h 650"/>
                        <a:gd name="T47" fmla="*/ 43 w 43"/>
                        <a:gd name="T48" fmla="*/ 650 h 650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43" h="650">
                          <a:moveTo>
                            <a:pt x="14" y="0"/>
                          </a:moveTo>
                          <a:lnTo>
                            <a:pt x="0" y="33"/>
                          </a:lnTo>
                          <a:lnTo>
                            <a:pt x="16" y="58"/>
                          </a:lnTo>
                          <a:lnTo>
                            <a:pt x="29" y="112"/>
                          </a:lnTo>
                          <a:lnTo>
                            <a:pt x="12" y="163"/>
                          </a:lnTo>
                          <a:lnTo>
                            <a:pt x="21" y="453"/>
                          </a:lnTo>
                          <a:lnTo>
                            <a:pt x="21" y="641"/>
                          </a:lnTo>
                          <a:lnTo>
                            <a:pt x="43" y="650"/>
                          </a:lnTo>
                          <a:lnTo>
                            <a:pt x="41" y="263"/>
                          </a:lnTo>
                          <a:lnTo>
                            <a:pt x="21" y="170"/>
                          </a:lnTo>
                          <a:lnTo>
                            <a:pt x="34" y="126"/>
                          </a:lnTo>
                          <a:lnTo>
                            <a:pt x="39" y="110"/>
                          </a:lnTo>
                          <a:lnTo>
                            <a:pt x="31" y="63"/>
                          </a:lnTo>
                          <a:lnTo>
                            <a:pt x="16" y="37"/>
                          </a:lnTo>
                          <a:lnTo>
                            <a:pt x="14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12" name="Freeform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0" y="3156"/>
                      <a:ext cx="10" cy="5"/>
                    </a:xfrm>
                    <a:custGeom>
                      <a:avLst/>
                      <a:gdLst>
                        <a:gd name="T0" fmla="*/ 0 w 106"/>
                        <a:gd name="T1" fmla="*/ 0 h 35"/>
                        <a:gd name="T2" fmla="*/ 0 w 106"/>
                        <a:gd name="T3" fmla="*/ 0 h 35"/>
                        <a:gd name="T4" fmla="*/ 0 w 106"/>
                        <a:gd name="T5" fmla="*/ 0 h 35"/>
                        <a:gd name="T6" fmla="*/ 0 w 106"/>
                        <a:gd name="T7" fmla="*/ 0 h 35"/>
                        <a:gd name="T8" fmla="*/ 0 w 106"/>
                        <a:gd name="T9" fmla="*/ 0 h 35"/>
                        <a:gd name="T10" fmla="*/ 0 w 106"/>
                        <a:gd name="T11" fmla="*/ 0 h 35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06"/>
                        <a:gd name="T19" fmla="*/ 0 h 35"/>
                        <a:gd name="T20" fmla="*/ 106 w 106"/>
                        <a:gd name="T21" fmla="*/ 35 h 35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06" h="35">
                          <a:moveTo>
                            <a:pt x="0" y="0"/>
                          </a:moveTo>
                          <a:lnTo>
                            <a:pt x="52" y="26"/>
                          </a:lnTo>
                          <a:lnTo>
                            <a:pt x="97" y="35"/>
                          </a:lnTo>
                          <a:lnTo>
                            <a:pt x="106" y="35"/>
                          </a:lnTo>
                          <a:lnTo>
                            <a:pt x="78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374" name="Text Box 6"/>
              <p:cNvSpPr txBox="1">
                <a:spLocks noChangeArrowheads="1"/>
              </p:cNvSpPr>
              <p:nvPr/>
            </p:nvSpPr>
            <p:spPr bwMode="auto">
              <a:xfrm>
                <a:off x="5969000" y="5563394"/>
                <a:ext cx="1231900" cy="4445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b="1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  <a:t>Earth</a:t>
                </a:r>
                <a:br>
                  <a:rPr lang="en-US" sz="1100" b="1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</a:br>
                <a:r>
                  <a:rPr lang="en-US" sz="1100" b="1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  <a:t>Routing Node</a:t>
                </a:r>
                <a:endParaRPr lang="en-US" sz="1600" b="1">
                  <a:solidFill>
                    <a:prstClr val="black"/>
                  </a:solidFill>
                  <a:ea typeface="ÇlÇr ñæí©"/>
                  <a:cs typeface="Arial" pitchFamily="34" charset="0"/>
                </a:endParaRPr>
              </a:p>
            </p:txBody>
          </p:sp>
          <p:sp>
            <p:nvSpPr>
              <p:cNvPr id="375" name="Text Box 6"/>
              <p:cNvSpPr txBox="1">
                <a:spLocks noChangeArrowheads="1"/>
              </p:cNvSpPr>
              <p:nvPr/>
            </p:nvSpPr>
            <p:spPr bwMode="auto">
              <a:xfrm>
                <a:off x="34925" y="5563394"/>
                <a:ext cx="1231900" cy="4445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b="1" dirty="0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  <a:t>Space</a:t>
                </a:r>
                <a:br>
                  <a:rPr lang="en-US" sz="1100" b="1" dirty="0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</a:br>
                <a:r>
                  <a:rPr lang="en-US" sz="1100" b="1" dirty="0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  <a:t>User Node</a:t>
                </a:r>
                <a:endParaRPr lang="en-US" sz="1600" b="1" dirty="0">
                  <a:solidFill>
                    <a:prstClr val="black"/>
                  </a:solidFill>
                  <a:ea typeface="ÇlÇr ñæí©"/>
                  <a:cs typeface="Arial" pitchFamily="34" charset="0"/>
                </a:endParaRPr>
              </a:p>
            </p:txBody>
          </p:sp>
          <p:pic>
            <p:nvPicPr>
              <p:cNvPr id="376" name="Picture 375" descr="MRO.jpg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0094" y="5976970"/>
                <a:ext cx="737394" cy="656742"/>
              </a:xfrm>
              <a:prstGeom prst="rect">
                <a:avLst/>
              </a:prstGeom>
            </p:spPr>
          </p:pic>
          <p:sp>
            <p:nvSpPr>
              <p:cNvPr id="377" name="Text Box 6"/>
              <p:cNvSpPr txBox="1">
                <a:spLocks noChangeArrowheads="1"/>
              </p:cNvSpPr>
              <p:nvPr/>
            </p:nvSpPr>
            <p:spPr bwMode="auto">
              <a:xfrm>
                <a:off x="1773238" y="5563394"/>
                <a:ext cx="1231900" cy="4445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b="1" dirty="0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  <a:t>Space</a:t>
                </a:r>
                <a:br>
                  <a:rPr lang="en-US" sz="1100" b="1" dirty="0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</a:br>
                <a:r>
                  <a:rPr lang="en-US" sz="1100" b="1" dirty="0">
                    <a:solidFill>
                      <a:prstClr val="black"/>
                    </a:solidFill>
                    <a:ea typeface="ÇlÇr ñæí©"/>
                    <a:cs typeface="Arial" pitchFamily="34" charset="0"/>
                  </a:rPr>
                  <a:t>Routing Node</a:t>
                </a:r>
                <a:endParaRPr lang="en-US" sz="1600" b="1" dirty="0">
                  <a:solidFill>
                    <a:prstClr val="black"/>
                  </a:solidFill>
                  <a:ea typeface="ÇlÇr ñæí©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26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Title 1"/>
          <p:cNvSpPr txBox="1">
            <a:spLocks/>
          </p:cNvSpPr>
          <p:nvPr/>
        </p:nvSpPr>
        <p:spPr bwMode="auto">
          <a:xfrm>
            <a:off x="1066800" y="152400"/>
            <a:ext cx="701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762000"/>
          </a:xfrm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r>
              <a:rPr lang="en-US" sz="3200" dirty="0"/>
              <a:t>Figure 7-10: SSI End-to-End Forward: All DTN, Showing </a:t>
            </a:r>
            <a:r>
              <a:rPr lang="en-US" sz="3200" dirty="0" smtClean="0"/>
              <a:t>PSLT</a:t>
            </a:r>
            <a:endParaRPr lang="en-US" sz="3200" b="1" dirty="0"/>
          </a:p>
        </p:txBody>
      </p:sp>
      <p:sp>
        <p:nvSpPr>
          <p:cNvPr id="251" name="TextBox 250"/>
          <p:cNvSpPr txBox="1"/>
          <p:nvPr/>
        </p:nvSpPr>
        <p:spPr>
          <a:xfrm>
            <a:off x="412750" y="1149350"/>
            <a:ext cx="6335902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11 Dec 12 Updated version from Peter—</a:t>
            </a:r>
            <a:r>
              <a:rPr lang="en-US" dirty="0" err="1" smtClean="0">
                <a:solidFill>
                  <a:srgbClr val="FF0000"/>
                </a:solidFill>
              </a:rPr>
              <a:t>Pls</a:t>
            </a:r>
            <a:r>
              <a:rPr lang="en-US" dirty="0" smtClean="0">
                <a:solidFill>
                  <a:srgbClr val="FF0000"/>
                </a:solidFill>
              </a:rPr>
              <a:t> see Notes pane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65100" y="1989138"/>
            <a:ext cx="8921750" cy="4824412"/>
            <a:chOff x="165100" y="1989138"/>
            <a:chExt cx="8921750" cy="4824412"/>
          </a:xfrm>
        </p:grpSpPr>
        <p:sp>
          <p:nvSpPr>
            <p:cNvPr id="123" name="Rectangle 97"/>
            <p:cNvSpPr>
              <a:spLocks noChangeArrowheads="1"/>
            </p:cNvSpPr>
            <p:nvPr/>
          </p:nvSpPr>
          <p:spPr bwMode="auto">
            <a:xfrm>
              <a:off x="215107" y="2325688"/>
              <a:ext cx="985837" cy="3800475"/>
            </a:xfrm>
            <a:prstGeom prst="cube">
              <a:avLst>
                <a:gd name="adj" fmla="val 4903"/>
              </a:avLst>
            </a:prstGeom>
            <a:solidFill>
              <a:srgbClr val="CCFF66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/>
              <a:endParaRPr kumimoji="1" lang="en-GB" sz="2400">
                <a:solidFill>
                  <a:schemeClr val="tx1"/>
                </a:solidFill>
              </a:endParaRPr>
            </a:p>
          </p:txBody>
        </p:sp>
        <p:sp>
          <p:nvSpPr>
            <p:cNvPr id="124" name="Rectangle 672"/>
            <p:cNvSpPr>
              <a:spLocks noChangeArrowheads="1"/>
            </p:cNvSpPr>
            <p:nvPr/>
          </p:nvSpPr>
          <p:spPr bwMode="auto">
            <a:xfrm>
              <a:off x="165100" y="2399000"/>
              <a:ext cx="10858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>
              <a:spAutoFit/>
            </a:bodyPr>
            <a:lstStyle/>
            <a:p>
              <a:pPr algn="ctr"/>
              <a:r>
                <a:rPr lang="en-US" sz="1000" b="1" dirty="0"/>
                <a:t>Space </a:t>
              </a:r>
              <a:r>
                <a:rPr lang="en-US" sz="1000" b="1" dirty="0" smtClean="0"/>
                <a:t/>
              </a:r>
              <a:br>
                <a:rPr lang="en-US" sz="1000" b="1" dirty="0" smtClean="0"/>
              </a:br>
              <a:r>
                <a:rPr lang="en-US" sz="1000" b="1" dirty="0" smtClean="0"/>
                <a:t>User Node</a:t>
              </a:r>
              <a:endParaRPr lang="en-US" sz="1000" dirty="0"/>
            </a:p>
          </p:txBody>
        </p:sp>
        <p:sp>
          <p:nvSpPr>
            <p:cNvPr id="125" name="Rectangle 591"/>
            <p:cNvSpPr>
              <a:spLocks noChangeArrowheads="1"/>
            </p:cNvSpPr>
            <p:nvPr/>
          </p:nvSpPr>
          <p:spPr bwMode="auto">
            <a:xfrm>
              <a:off x="241300" y="2011363"/>
              <a:ext cx="933450" cy="20955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  <a:buSzPct val="125000"/>
              </a:pPr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SSI</a:t>
              </a:r>
            </a:p>
          </p:txBody>
        </p:sp>
        <p:sp>
          <p:nvSpPr>
            <p:cNvPr id="127" name="TextBox 76"/>
            <p:cNvSpPr txBox="1">
              <a:spLocks noChangeArrowheads="1"/>
            </p:cNvSpPr>
            <p:nvPr/>
          </p:nvSpPr>
          <p:spPr bwMode="auto">
            <a:xfrm>
              <a:off x="771525" y="4867275"/>
              <a:ext cx="4175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0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800" b="1">
                  <a:solidFill>
                    <a:srgbClr val="0079A4"/>
                  </a:solidFill>
                </a:rPr>
                <a:t>VC Z</a:t>
              </a:r>
            </a:p>
          </p:txBody>
        </p:sp>
        <p:cxnSp>
          <p:nvCxnSpPr>
            <p:cNvPr id="129" name="Straight Connector 128"/>
            <p:cNvCxnSpPr>
              <a:cxnSpLocks noChangeShapeType="1"/>
              <a:endCxn id="131" idx="0"/>
            </p:cNvCxnSpPr>
            <p:nvPr/>
          </p:nvCxnSpPr>
          <p:spPr bwMode="auto">
            <a:xfrm flipH="1">
              <a:off x="697706" y="4313238"/>
              <a:ext cx="3970" cy="14382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30" name="Text Box 15"/>
            <p:cNvSpPr txBox="1">
              <a:spLocks noChangeArrowheads="1"/>
            </p:cNvSpPr>
            <p:nvPr/>
          </p:nvSpPr>
          <p:spPr bwMode="auto">
            <a:xfrm>
              <a:off x="412750" y="5316538"/>
              <a:ext cx="569912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TCP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31" name="Text Box 12"/>
            <p:cNvSpPr txBox="1">
              <a:spLocks noChangeArrowheads="1"/>
            </p:cNvSpPr>
            <p:nvPr/>
          </p:nvSpPr>
          <p:spPr bwMode="auto">
            <a:xfrm>
              <a:off x="412750" y="5751513"/>
              <a:ext cx="569912" cy="18097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 dirty="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Ether</a:t>
              </a:r>
              <a:endParaRPr lang="en-US" sz="9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33" name="Text Box 12"/>
            <p:cNvSpPr txBox="1">
              <a:spLocks noChangeArrowheads="1"/>
            </p:cNvSpPr>
            <p:nvPr/>
          </p:nvSpPr>
          <p:spPr bwMode="auto">
            <a:xfrm>
              <a:off x="412750" y="5535613"/>
              <a:ext cx="569912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IP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135" name="Elbow Connector 246"/>
            <p:cNvCxnSpPr>
              <a:cxnSpLocks noChangeShapeType="1"/>
            </p:cNvCxnSpPr>
            <p:nvPr/>
          </p:nvCxnSpPr>
          <p:spPr bwMode="auto">
            <a:xfrm>
              <a:off x="698500" y="3694113"/>
              <a:ext cx="3175" cy="3254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37" name="Oval 7"/>
            <p:cNvSpPr>
              <a:spLocks noChangeArrowheads="1"/>
            </p:cNvSpPr>
            <p:nvPr/>
          </p:nvSpPr>
          <p:spPr bwMode="auto">
            <a:xfrm>
              <a:off x="322263" y="4019550"/>
              <a:ext cx="760412" cy="293688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900">
                  <a:latin typeface="Calibri" pitchFamily="34" charset="0"/>
                  <a:ea typeface="ÇlÇr ñæí©" charset="-128"/>
                </a:rPr>
                <a:t>Space File Application</a:t>
              </a:r>
              <a:endParaRPr lang="en-US" sz="900">
                <a:latin typeface="Calibri" pitchFamily="34" charset="0"/>
              </a:endParaRPr>
            </a:p>
          </p:txBody>
        </p:sp>
        <p:sp>
          <p:nvSpPr>
            <p:cNvPr id="138" name="Text Box 15"/>
            <p:cNvSpPr txBox="1">
              <a:spLocks noChangeArrowheads="1"/>
            </p:cNvSpPr>
            <p:nvPr/>
          </p:nvSpPr>
          <p:spPr bwMode="auto">
            <a:xfrm>
              <a:off x="413544" y="4664075"/>
              <a:ext cx="568325" cy="18256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BP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39" name="Text Box 15"/>
            <p:cNvSpPr txBox="1">
              <a:spLocks noChangeArrowheads="1"/>
            </p:cNvSpPr>
            <p:nvPr/>
          </p:nvSpPr>
          <p:spPr bwMode="auto">
            <a:xfrm>
              <a:off x="414337" y="4446588"/>
              <a:ext cx="566738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CFDP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140" name="Straight Connector 151"/>
            <p:cNvCxnSpPr>
              <a:cxnSpLocks noChangeShapeType="1"/>
            </p:cNvCxnSpPr>
            <p:nvPr/>
          </p:nvCxnSpPr>
          <p:spPr bwMode="auto">
            <a:xfrm>
              <a:off x="4800600" y="6400800"/>
              <a:ext cx="403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42" name="TextBox 152"/>
            <p:cNvSpPr txBox="1">
              <a:spLocks noChangeArrowheads="1"/>
            </p:cNvSpPr>
            <p:nvPr/>
          </p:nvSpPr>
          <p:spPr bwMode="auto">
            <a:xfrm>
              <a:off x="7613472" y="6400478"/>
              <a:ext cx="115288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0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900" b="1" dirty="0"/>
                <a:t>IP-based </a:t>
              </a:r>
              <a:r>
                <a:rPr lang="en-US" sz="900" b="1" dirty="0" smtClean="0"/>
                <a:t>Network</a:t>
              </a:r>
              <a:endParaRPr lang="en-US" sz="900" b="1" dirty="0"/>
            </a:p>
          </p:txBody>
        </p:sp>
        <p:sp>
          <p:nvSpPr>
            <p:cNvPr id="143" name="Text Box 57"/>
            <p:cNvSpPr txBox="1">
              <a:spLocks noChangeArrowheads="1"/>
            </p:cNvSpPr>
            <p:nvPr/>
          </p:nvSpPr>
          <p:spPr bwMode="auto">
            <a:xfrm>
              <a:off x="2439988" y="6370638"/>
              <a:ext cx="11874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 anchorCtr="0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sz="1000" b="1">
                  <a:solidFill>
                    <a:srgbClr val="000099"/>
                  </a:solidFill>
                  <a:latin typeface="Calibri" pitchFamily="34" charset="0"/>
                </a:rPr>
                <a:t>Proximity Space</a:t>
              </a:r>
            </a:p>
            <a:p>
              <a:pPr algn="ctr" eaLnBrk="1" hangingPunct="1"/>
              <a:r>
                <a:rPr lang="en-GB" sz="1000" b="1">
                  <a:solidFill>
                    <a:srgbClr val="000099"/>
                  </a:solidFill>
                  <a:latin typeface="Calibri" pitchFamily="34" charset="0"/>
                </a:rPr>
                <a:t>CCSDS Protocols</a:t>
              </a:r>
            </a:p>
          </p:txBody>
        </p:sp>
        <p:sp>
          <p:nvSpPr>
            <p:cNvPr id="144" name="Text Box 57"/>
            <p:cNvSpPr txBox="1">
              <a:spLocks noChangeArrowheads="1"/>
            </p:cNvSpPr>
            <p:nvPr/>
          </p:nvSpPr>
          <p:spPr bwMode="auto">
            <a:xfrm>
              <a:off x="6380163" y="6413500"/>
              <a:ext cx="104298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 anchorCtr="0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sz="1000" b="1" dirty="0">
                  <a:solidFill>
                    <a:srgbClr val="000099"/>
                  </a:solidFill>
                  <a:latin typeface="Calibri" pitchFamily="34" charset="0"/>
                </a:rPr>
                <a:t>Terrestrial</a:t>
              </a:r>
            </a:p>
            <a:p>
              <a:pPr algn="ctr" eaLnBrk="1" hangingPunct="1"/>
              <a:r>
                <a:rPr lang="en-GB" sz="1000" b="1" dirty="0">
                  <a:solidFill>
                    <a:srgbClr val="000099"/>
                  </a:solidFill>
                  <a:latin typeface="Calibri" pitchFamily="34" charset="0"/>
                </a:rPr>
                <a:t>WAN</a:t>
              </a:r>
            </a:p>
          </p:txBody>
        </p:sp>
        <p:sp>
          <p:nvSpPr>
            <p:cNvPr id="145" name="Rectangle 97"/>
            <p:cNvSpPr>
              <a:spLocks noChangeArrowheads="1"/>
            </p:cNvSpPr>
            <p:nvPr/>
          </p:nvSpPr>
          <p:spPr bwMode="auto">
            <a:xfrm>
              <a:off x="1422400" y="2325688"/>
              <a:ext cx="1565275" cy="3836987"/>
            </a:xfrm>
            <a:prstGeom prst="cube">
              <a:avLst>
                <a:gd name="adj" fmla="val 4333"/>
              </a:avLst>
            </a:prstGeom>
            <a:solidFill>
              <a:srgbClr val="E0C62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/>
              <a:endParaRPr kumimoji="1" lang="en-GB" sz="2400">
                <a:solidFill>
                  <a:schemeClr val="tx1"/>
                </a:solidFill>
              </a:endParaRPr>
            </a:p>
          </p:txBody>
        </p:sp>
        <p:sp>
          <p:nvSpPr>
            <p:cNvPr id="146" name="Rectangle 669"/>
            <p:cNvSpPr>
              <a:spLocks noChangeArrowheads="1"/>
            </p:cNvSpPr>
            <p:nvPr/>
          </p:nvSpPr>
          <p:spPr bwMode="auto">
            <a:xfrm>
              <a:off x="1545431" y="2399000"/>
              <a:ext cx="13192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>
              <a:spAutoFit/>
            </a:bodyPr>
            <a:lstStyle/>
            <a:p>
              <a:pPr algn="ctr"/>
              <a:r>
                <a:rPr lang="en-US" sz="1000" b="1" dirty="0"/>
                <a:t>Planet-Space</a:t>
              </a:r>
            </a:p>
            <a:p>
              <a:pPr algn="ctr"/>
              <a:r>
                <a:rPr lang="en-US" sz="1000" b="1" dirty="0"/>
                <a:t>Link Terminal</a:t>
              </a:r>
            </a:p>
          </p:txBody>
        </p:sp>
        <p:sp>
          <p:nvSpPr>
            <p:cNvPr id="147" name="Rectangle 591"/>
            <p:cNvSpPr>
              <a:spLocks noChangeArrowheads="1"/>
            </p:cNvSpPr>
            <p:nvPr/>
          </p:nvSpPr>
          <p:spPr bwMode="auto">
            <a:xfrm>
              <a:off x="1738312" y="2000250"/>
              <a:ext cx="933450" cy="20955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  <a:buSzPct val="125000"/>
              </a:pPr>
              <a:r>
                <a:rPr lang="en-US" sz="1400">
                  <a:solidFill>
                    <a:schemeClr val="bg1"/>
                  </a:solidFill>
                  <a:latin typeface="Calibri" pitchFamily="34" charset="0"/>
                </a:rPr>
                <a:t>SSI</a:t>
              </a:r>
            </a:p>
          </p:txBody>
        </p:sp>
        <p:cxnSp>
          <p:nvCxnSpPr>
            <p:cNvPr id="148" name="Elbow Connector 176"/>
            <p:cNvCxnSpPr>
              <a:cxnSpLocks noChangeShapeType="1"/>
              <a:stCxn id="242" idx="3"/>
              <a:endCxn id="207" idx="1"/>
            </p:cNvCxnSpPr>
            <p:nvPr/>
          </p:nvCxnSpPr>
          <p:spPr bwMode="auto">
            <a:xfrm flipV="1">
              <a:off x="2797175" y="5842000"/>
              <a:ext cx="560388" cy="0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9" name="Elbow Connector 176"/>
            <p:cNvCxnSpPr>
              <a:cxnSpLocks noChangeShapeType="1"/>
              <a:stCxn id="131" idx="3"/>
              <a:endCxn id="232" idx="1"/>
            </p:cNvCxnSpPr>
            <p:nvPr/>
          </p:nvCxnSpPr>
          <p:spPr bwMode="auto">
            <a:xfrm>
              <a:off x="982662" y="5842001"/>
              <a:ext cx="53816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50" name="TextBox 152"/>
            <p:cNvSpPr txBox="1">
              <a:spLocks noChangeArrowheads="1"/>
            </p:cNvSpPr>
            <p:nvPr/>
          </p:nvSpPr>
          <p:spPr bwMode="auto">
            <a:xfrm>
              <a:off x="776288" y="6373813"/>
              <a:ext cx="968375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0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900" b="1"/>
                <a:t>IP-based WAN</a:t>
              </a:r>
            </a:p>
          </p:txBody>
        </p:sp>
        <p:sp>
          <p:nvSpPr>
            <p:cNvPr id="151" name="Rectangle 97"/>
            <p:cNvSpPr>
              <a:spLocks noChangeArrowheads="1"/>
            </p:cNvSpPr>
            <p:nvPr/>
          </p:nvSpPr>
          <p:spPr bwMode="auto">
            <a:xfrm>
              <a:off x="6870700" y="2325688"/>
              <a:ext cx="963613" cy="3829050"/>
            </a:xfrm>
            <a:prstGeom prst="cube">
              <a:avLst>
                <a:gd name="adj" fmla="val 3986"/>
              </a:avLst>
            </a:prstGeom>
            <a:solidFill>
              <a:schemeClr val="accent5">
                <a:lumMod val="50000"/>
                <a:alpha val="49000"/>
              </a:schemeClr>
            </a:solidFill>
            <a:ln w="9525">
              <a:noFill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>
                <a:defRPr/>
              </a:pPr>
              <a:endParaRPr kumimoji="1" lang="en-GB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152" name="Straight Connector 264"/>
            <p:cNvCxnSpPr>
              <a:cxnSpLocks noChangeShapeType="1"/>
            </p:cNvCxnSpPr>
            <p:nvPr/>
          </p:nvCxnSpPr>
          <p:spPr bwMode="auto">
            <a:xfrm rot="5400000">
              <a:off x="7112000" y="6165850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53" name="Rectangle 591"/>
            <p:cNvSpPr>
              <a:spLocks noChangeArrowheads="1"/>
            </p:cNvSpPr>
            <p:nvPr/>
          </p:nvSpPr>
          <p:spPr bwMode="auto">
            <a:xfrm>
              <a:off x="6885781" y="2009775"/>
              <a:ext cx="933450" cy="20955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  <a:buSzPct val="125000"/>
              </a:pPr>
              <a:r>
                <a:rPr lang="en-US" sz="1400">
                  <a:solidFill>
                    <a:schemeClr val="bg1"/>
                  </a:solidFill>
                  <a:latin typeface="Calibri" pitchFamily="34" charset="0"/>
                </a:rPr>
                <a:t>SSI</a:t>
              </a:r>
            </a:p>
          </p:txBody>
        </p:sp>
        <p:sp>
          <p:nvSpPr>
            <p:cNvPr id="154" name="TextBox 77"/>
            <p:cNvSpPr txBox="1">
              <a:spLocks noChangeArrowheads="1"/>
            </p:cNvSpPr>
            <p:nvPr/>
          </p:nvSpPr>
          <p:spPr bwMode="auto">
            <a:xfrm>
              <a:off x="7337514" y="4365625"/>
              <a:ext cx="44114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0">
              <a:spAutoFit/>
            </a:bodyPr>
            <a:lstStyle>
              <a:defPPr>
                <a:defRPr lang="en-US"/>
              </a:defPPr>
              <a:lvl1pPr algn="ctr">
                <a:defRPr sz="800" b="1">
                  <a:solidFill>
                    <a:srgbClr val="0079A4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dirty="0"/>
                <a:t>From</a:t>
              </a:r>
            </a:p>
            <a:p>
              <a:r>
                <a:rPr lang="en-US" dirty="0"/>
                <a:t>VC X</a:t>
              </a:r>
            </a:p>
          </p:txBody>
        </p:sp>
        <p:sp>
          <p:nvSpPr>
            <p:cNvPr id="155" name="Oval 7"/>
            <p:cNvSpPr>
              <a:spLocks noChangeArrowheads="1"/>
            </p:cNvSpPr>
            <p:nvPr/>
          </p:nvSpPr>
          <p:spPr bwMode="auto">
            <a:xfrm>
              <a:off x="6953250" y="4710113"/>
              <a:ext cx="762000" cy="2936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900">
                  <a:latin typeface="Calibri" pitchFamily="34" charset="0"/>
                  <a:ea typeface="ÇlÇr ñæí©" charset="-128"/>
                </a:rPr>
                <a:t>User File Application</a:t>
              </a:r>
              <a:endParaRPr lang="en-US" sz="900">
                <a:latin typeface="Calibri" pitchFamily="34" charset="0"/>
              </a:endParaRPr>
            </a:p>
          </p:txBody>
        </p:sp>
        <p:sp>
          <p:nvSpPr>
            <p:cNvPr id="156" name="Magnetic Disk 18"/>
            <p:cNvSpPr/>
            <p:nvPr/>
          </p:nvSpPr>
          <p:spPr>
            <a:xfrm>
              <a:off x="7127875" y="4170363"/>
              <a:ext cx="409575" cy="203200"/>
            </a:xfrm>
            <a:prstGeom prst="flowChartMagneticDisk">
              <a:avLst/>
            </a:prstGeom>
            <a:ln w="12700" cap="flat" cmpd="sng" algn="ctr">
              <a:solidFill>
                <a:scrgbClr r="0" g="0" b="0"/>
              </a:solidFill>
              <a:prstDash val="solid"/>
              <a:round/>
              <a:headEnd w="med" len="med"/>
              <a:tailEnd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0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/>
            </a:p>
          </p:txBody>
        </p:sp>
        <p:sp>
          <p:nvSpPr>
            <p:cNvPr id="157" name="Text Box 16"/>
            <p:cNvSpPr txBox="1">
              <a:spLocks noChangeArrowheads="1"/>
            </p:cNvSpPr>
            <p:nvPr/>
          </p:nvSpPr>
          <p:spPr bwMode="auto">
            <a:xfrm>
              <a:off x="7064375" y="5757863"/>
              <a:ext cx="534988" cy="18891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IP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158" name="Straight Connector 157"/>
            <p:cNvCxnSpPr>
              <a:cxnSpLocks noChangeShapeType="1"/>
              <a:stCxn id="155" idx="4"/>
            </p:cNvCxnSpPr>
            <p:nvPr/>
          </p:nvCxnSpPr>
          <p:spPr bwMode="auto">
            <a:xfrm>
              <a:off x="7334250" y="5003800"/>
              <a:ext cx="0" cy="7540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59" name="Text Box 15"/>
            <p:cNvSpPr txBox="1">
              <a:spLocks noChangeArrowheads="1"/>
            </p:cNvSpPr>
            <p:nvPr/>
          </p:nvSpPr>
          <p:spPr bwMode="auto">
            <a:xfrm>
              <a:off x="7064375" y="5316538"/>
              <a:ext cx="534988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BP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160" name="Elbow Connector 146"/>
            <p:cNvCxnSpPr>
              <a:cxnSpLocks noChangeShapeType="1"/>
              <a:stCxn id="156" idx="3"/>
              <a:endCxn id="155" idx="0"/>
            </p:cNvCxnSpPr>
            <p:nvPr/>
          </p:nvCxnSpPr>
          <p:spPr bwMode="auto">
            <a:xfrm>
              <a:off x="7332663" y="4373563"/>
              <a:ext cx="1587" cy="3365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61" name="Text Box 15"/>
            <p:cNvSpPr txBox="1">
              <a:spLocks noChangeArrowheads="1"/>
            </p:cNvSpPr>
            <p:nvPr/>
          </p:nvSpPr>
          <p:spPr bwMode="auto">
            <a:xfrm>
              <a:off x="7067550" y="5094288"/>
              <a:ext cx="533400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CFDP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62" name="Text Box 15"/>
            <p:cNvSpPr txBox="1">
              <a:spLocks noChangeArrowheads="1"/>
            </p:cNvSpPr>
            <p:nvPr/>
          </p:nvSpPr>
          <p:spPr bwMode="auto">
            <a:xfrm>
              <a:off x="7064375" y="5538788"/>
              <a:ext cx="534988" cy="18891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TCP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63" name="Rectangle 97"/>
            <p:cNvSpPr>
              <a:spLocks noChangeArrowheads="1"/>
            </p:cNvSpPr>
            <p:nvPr/>
          </p:nvSpPr>
          <p:spPr bwMode="auto">
            <a:xfrm>
              <a:off x="8004969" y="2325688"/>
              <a:ext cx="977900" cy="3798888"/>
            </a:xfrm>
            <a:prstGeom prst="cube">
              <a:avLst>
                <a:gd name="adj" fmla="val 5639"/>
              </a:avLst>
            </a:prstGeom>
            <a:solidFill>
              <a:srgbClr val="CCFF66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/>
              <a:endParaRPr kumimoji="1" lang="en-GB" sz="2400">
                <a:solidFill>
                  <a:schemeClr val="tx1"/>
                </a:solidFill>
              </a:endParaRPr>
            </a:p>
          </p:txBody>
        </p:sp>
        <p:cxnSp>
          <p:nvCxnSpPr>
            <p:cNvPr id="164" name="Straight Connector 264"/>
            <p:cNvCxnSpPr>
              <a:cxnSpLocks noChangeShapeType="1"/>
            </p:cNvCxnSpPr>
            <p:nvPr/>
          </p:nvCxnSpPr>
          <p:spPr bwMode="auto">
            <a:xfrm>
              <a:off x="8483600" y="5908675"/>
              <a:ext cx="0" cy="4889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65" name="Rectangle 671"/>
            <p:cNvSpPr>
              <a:spLocks noChangeArrowheads="1"/>
            </p:cNvSpPr>
            <p:nvPr/>
          </p:nvSpPr>
          <p:spPr bwMode="auto">
            <a:xfrm>
              <a:off x="7900988" y="2399000"/>
              <a:ext cx="118586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>
              <a:spAutoFit/>
            </a:bodyPr>
            <a:lstStyle/>
            <a:p>
              <a:pPr algn="ctr"/>
              <a:r>
                <a:rPr lang="en-US" sz="1000" b="1" dirty="0"/>
                <a:t>Earth </a:t>
              </a:r>
              <a:r>
                <a:rPr lang="en-US" sz="1000" b="1" dirty="0" smtClean="0"/>
                <a:t/>
              </a:r>
              <a:br>
                <a:rPr lang="en-US" sz="1000" b="1" dirty="0" smtClean="0"/>
              </a:br>
              <a:r>
                <a:rPr lang="en-US" sz="1000" b="1" dirty="0" smtClean="0"/>
                <a:t>User Node</a:t>
              </a:r>
              <a:endParaRPr lang="en-US" sz="1000" dirty="0"/>
            </a:p>
          </p:txBody>
        </p:sp>
        <p:sp>
          <p:nvSpPr>
            <p:cNvPr id="167" name="Rectangle 591"/>
            <p:cNvSpPr>
              <a:spLocks noChangeArrowheads="1"/>
            </p:cNvSpPr>
            <p:nvPr/>
          </p:nvSpPr>
          <p:spPr bwMode="auto">
            <a:xfrm>
              <a:off x="8027194" y="2016125"/>
              <a:ext cx="933450" cy="20955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  <a:buSzPct val="125000"/>
              </a:pPr>
              <a:r>
                <a:rPr lang="en-US" sz="1400">
                  <a:solidFill>
                    <a:schemeClr val="bg1"/>
                  </a:solidFill>
                  <a:latin typeface="Calibri" pitchFamily="34" charset="0"/>
                </a:rPr>
                <a:t>SSI</a:t>
              </a:r>
            </a:p>
          </p:txBody>
        </p:sp>
        <p:sp>
          <p:nvSpPr>
            <p:cNvPr id="169" name="TextBox 77"/>
            <p:cNvSpPr txBox="1">
              <a:spLocks noChangeArrowheads="1"/>
            </p:cNvSpPr>
            <p:nvPr/>
          </p:nvSpPr>
          <p:spPr bwMode="auto">
            <a:xfrm>
              <a:off x="8520171" y="4371975"/>
              <a:ext cx="44755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0">
              <a:spAutoFit/>
            </a:bodyPr>
            <a:lstStyle>
              <a:defPPr>
                <a:defRPr lang="en-US"/>
              </a:defPPr>
              <a:lvl1pPr algn="ctr">
                <a:defRPr sz="800" b="1">
                  <a:solidFill>
                    <a:srgbClr val="0079A4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dirty="0"/>
                <a:t>From</a:t>
              </a:r>
            </a:p>
            <a:p>
              <a:r>
                <a:rPr lang="en-US" dirty="0"/>
                <a:t>VC Z </a:t>
              </a:r>
            </a:p>
          </p:txBody>
        </p:sp>
        <p:sp>
          <p:nvSpPr>
            <p:cNvPr id="170" name="Oval 7"/>
            <p:cNvSpPr>
              <a:spLocks noChangeArrowheads="1"/>
            </p:cNvSpPr>
            <p:nvPr/>
          </p:nvSpPr>
          <p:spPr bwMode="auto">
            <a:xfrm>
              <a:off x="8099425" y="4678363"/>
              <a:ext cx="762000" cy="2936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900">
                  <a:latin typeface="Calibri" pitchFamily="34" charset="0"/>
                  <a:ea typeface="ÇlÇr ñæí©" charset="-128"/>
                </a:rPr>
                <a:t>User File Application</a:t>
              </a:r>
              <a:endParaRPr lang="en-US" sz="900">
                <a:latin typeface="Calibri" pitchFamily="34" charset="0"/>
              </a:endParaRPr>
            </a:p>
          </p:txBody>
        </p:sp>
        <p:sp>
          <p:nvSpPr>
            <p:cNvPr id="171" name="Magnetic Disk 18"/>
            <p:cNvSpPr/>
            <p:nvPr/>
          </p:nvSpPr>
          <p:spPr>
            <a:xfrm>
              <a:off x="8274050" y="4138613"/>
              <a:ext cx="409575" cy="204787"/>
            </a:xfrm>
            <a:prstGeom prst="flowChartMagneticDisk">
              <a:avLst/>
            </a:prstGeom>
            <a:ln w="12700" cap="flat" cmpd="sng" algn="ctr">
              <a:solidFill>
                <a:scrgbClr r="0" g="0" b="0"/>
              </a:solidFill>
              <a:prstDash val="solid"/>
              <a:round/>
              <a:headEnd w="med" len="med"/>
              <a:tailEnd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0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/>
            </a:p>
          </p:txBody>
        </p:sp>
        <p:sp>
          <p:nvSpPr>
            <p:cNvPr id="172" name="Text Box 16"/>
            <p:cNvSpPr txBox="1">
              <a:spLocks noChangeArrowheads="1"/>
            </p:cNvSpPr>
            <p:nvPr/>
          </p:nvSpPr>
          <p:spPr bwMode="auto">
            <a:xfrm>
              <a:off x="8210550" y="5729288"/>
              <a:ext cx="534988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IP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173" name="Straight Connector 172"/>
            <p:cNvCxnSpPr>
              <a:cxnSpLocks noChangeShapeType="1"/>
              <a:stCxn id="170" idx="4"/>
              <a:endCxn id="172" idx="0"/>
            </p:cNvCxnSpPr>
            <p:nvPr/>
          </p:nvCxnSpPr>
          <p:spPr bwMode="auto">
            <a:xfrm flipH="1">
              <a:off x="8478838" y="4972050"/>
              <a:ext cx="1587" cy="7572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74" name="Text Box 15"/>
            <p:cNvSpPr txBox="1">
              <a:spLocks noChangeArrowheads="1"/>
            </p:cNvSpPr>
            <p:nvPr/>
          </p:nvSpPr>
          <p:spPr bwMode="auto">
            <a:xfrm>
              <a:off x="8210550" y="5510213"/>
              <a:ext cx="534988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TCP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75" name="Text Box 15"/>
            <p:cNvSpPr txBox="1">
              <a:spLocks noChangeArrowheads="1"/>
            </p:cNvSpPr>
            <p:nvPr/>
          </p:nvSpPr>
          <p:spPr bwMode="auto">
            <a:xfrm>
              <a:off x="8210550" y="5289550"/>
              <a:ext cx="534988" cy="18256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BP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176" name="Elbow Connector 176"/>
            <p:cNvCxnSpPr>
              <a:cxnSpLocks noChangeShapeType="1"/>
              <a:stCxn id="171" idx="3"/>
              <a:endCxn id="170" idx="0"/>
            </p:cNvCxnSpPr>
            <p:nvPr/>
          </p:nvCxnSpPr>
          <p:spPr bwMode="auto">
            <a:xfrm rot="16200000" flipH="1">
              <a:off x="8312150" y="4510088"/>
              <a:ext cx="334963" cy="158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77" name="Text Box 15"/>
            <p:cNvSpPr txBox="1">
              <a:spLocks noChangeArrowheads="1"/>
            </p:cNvSpPr>
            <p:nvPr/>
          </p:nvSpPr>
          <p:spPr bwMode="auto">
            <a:xfrm>
              <a:off x="8213725" y="5062538"/>
              <a:ext cx="534988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CFDP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78" name="Rectangle 673"/>
            <p:cNvSpPr>
              <a:spLocks noChangeArrowheads="1"/>
            </p:cNvSpPr>
            <p:nvPr/>
          </p:nvSpPr>
          <p:spPr bwMode="auto">
            <a:xfrm>
              <a:off x="6692900" y="2399000"/>
              <a:ext cx="13192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>
              <a:spAutoFit/>
            </a:bodyPr>
            <a:lstStyle/>
            <a:p>
              <a:pPr algn="ctr"/>
              <a:r>
                <a:rPr lang="en-US" sz="1000" b="1" dirty="0"/>
                <a:t>Space Routing Node MOC</a:t>
              </a:r>
              <a:endParaRPr lang="en-US" sz="1000" dirty="0"/>
            </a:p>
          </p:txBody>
        </p:sp>
        <p:sp>
          <p:nvSpPr>
            <p:cNvPr id="179" name="Rectangle 97"/>
            <p:cNvSpPr>
              <a:spLocks noChangeArrowheads="1"/>
            </p:cNvSpPr>
            <p:nvPr/>
          </p:nvSpPr>
          <p:spPr bwMode="auto">
            <a:xfrm>
              <a:off x="4938713" y="2325688"/>
              <a:ext cx="1754187" cy="3829050"/>
            </a:xfrm>
            <a:prstGeom prst="cube">
              <a:avLst>
                <a:gd name="adj" fmla="val 3986"/>
              </a:avLst>
            </a:prstGeom>
            <a:solidFill>
              <a:srgbClr val="E0C62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/>
              <a:endParaRPr kumimoji="1" lang="en-GB" sz="2400">
                <a:solidFill>
                  <a:schemeClr val="tx1"/>
                </a:solidFill>
              </a:endParaRPr>
            </a:p>
          </p:txBody>
        </p:sp>
        <p:cxnSp>
          <p:nvCxnSpPr>
            <p:cNvPr id="180" name="Straight Connector 157"/>
            <p:cNvCxnSpPr>
              <a:cxnSpLocks noChangeShapeType="1"/>
            </p:cNvCxnSpPr>
            <p:nvPr/>
          </p:nvCxnSpPr>
          <p:spPr bwMode="auto">
            <a:xfrm rot="5400000">
              <a:off x="6130925" y="6169025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81" name="Rectangle 669"/>
            <p:cNvSpPr>
              <a:spLocks noChangeArrowheads="1"/>
            </p:cNvSpPr>
            <p:nvPr/>
          </p:nvSpPr>
          <p:spPr bwMode="auto">
            <a:xfrm>
              <a:off x="5156200" y="2399000"/>
              <a:ext cx="13192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>
              <a:spAutoFit/>
            </a:bodyPr>
            <a:lstStyle/>
            <a:p>
              <a:pPr algn="ctr"/>
              <a:r>
                <a:rPr lang="en-US" sz="1000" b="1"/>
                <a:t>Earth-Space</a:t>
              </a:r>
            </a:p>
            <a:p>
              <a:pPr algn="ctr"/>
              <a:r>
                <a:rPr lang="en-US" sz="1000" b="1"/>
                <a:t>Link Terminal</a:t>
              </a:r>
            </a:p>
          </p:txBody>
        </p:sp>
        <p:sp>
          <p:nvSpPr>
            <p:cNvPr id="182" name="Text Box 57"/>
            <p:cNvSpPr txBox="1">
              <a:spLocks noChangeArrowheads="1"/>
            </p:cNvSpPr>
            <p:nvPr/>
          </p:nvSpPr>
          <p:spPr bwMode="auto">
            <a:xfrm>
              <a:off x="4343400" y="6373813"/>
              <a:ext cx="11874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 anchorCtr="0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sz="1000" b="1" dirty="0" smtClean="0">
                  <a:solidFill>
                    <a:srgbClr val="000099"/>
                  </a:solidFill>
                  <a:latin typeface="Calibri" pitchFamily="34" charset="0"/>
                </a:rPr>
                <a:t>Space-Ground</a:t>
              </a:r>
              <a:endParaRPr lang="en-GB" sz="1000" b="1" dirty="0">
                <a:solidFill>
                  <a:srgbClr val="000099"/>
                </a:solidFill>
                <a:latin typeface="Calibri" pitchFamily="34" charset="0"/>
              </a:endParaRPr>
            </a:p>
            <a:p>
              <a:pPr algn="ctr" eaLnBrk="1" hangingPunct="1"/>
              <a:r>
                <a:rPr lang="en-GB" sz="1000" b="1" dirty="0">
                  <a:solidFill>
                    <a:srgbClr val="000099"/>
                  </a:solidFill>
                  <a:latin typeface="Calibri" pitchFamily="34" charset="0"/>
                </a:rPr>
                <a:t>CCSDS Protocols</a:t>
              </a:r>
            </a:p>
          </p:txBody>
        </p:sp>
        <p:sp>
          <p:nvSpPr>
            <p:cNvPr id="183" name="Rectangle 591"/>
            <p:cNvSpPr>
              <a:spLocks noChangeArrowheads="1"/>
            </p:cNvSpPr>
            <p:nvPr/>
          </p:nvSpPr>
          <p:spPr bwMode="auto">
            <a:xfrm>
              <a:off x="5349081" y="2000250"/>
              <a:ext cx="933450" cy="20955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  <a:buSzPct val="125000"/>
              </a:pPr>
              <a:r>
                <a:rPr lang="en-US" sz="1400">
                  <a:solidFill>
                    <a:schemeClr val="bg1"/>
                  </a:solidFill>
                  <a:latin typeface="Calibri" pitchFamily="34" charset="0"/>
                </a:rPr>
                <a:t>SSI</a:t>
              </a:r>
            </a:p>
          </p:txBody>
        </p:sp>
        <p:sp>
          <p:nvSpPr>
            <p:cNvPr id="184" name="Text Box 12"/>
            <p:cNvSpPr txBox="1">
              <a:spLocks noChangeArrowheads="1"/>
            </p:cNvSpPr>
            <p:nvPr/>
          </p:nvSpPr>
          <p:spPr bwMode="auto">
            <a:xfrm>
              <a:off x="5027613" y="5753100"/>
              <a:ext cx="571500" cy="18256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RF &amp; Mod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85" name="Text Box 16"/>
            <p:cNvSpPr txBox="1">
              <a:spLocks noChangeArrowheads="1"/>
            </p:cNvSpPr>
            <p:nvPr/>
          </p:nvSpPr>
          <p:spPr bwMode="auto">
            <a:xfrm>
              <a:off x="5734050" y="5754688"/>
              <a:ext cx="895350" cy="18097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IP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186" name="Straight Connector 185"/>
            <p:cNvCxnSpPr>
              <a:cxnSpLocks noChangeShapeType="1"/>
              <a:stCxn id="192" idx="3"/>
              <a:endCxn id="184" idx="0"/>
            </p:cNvCxnSpPr>
            <p:nvPr/>
          </p:nvCxnSpPr>
          <p:spPr bwMode="auto">
            <a:xfrm>
              <a:off x="5281613" y="3954463"/>
              <a:ext cx="31750" cy="17986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7" name="Straight Connector 186"/>
            <p:cNvCxnSpPr>
              <a:cxnSpLocks noChangeShapeType="1"/>
              <a:stCxn id="191" idx="5"/>
            </p:cNvCxnSpPr>
            <p:nvPr/>
          </p:nvCxnSpPr>
          <p:spPr bwMode="auto">
            <a:xfrm>
              <a:off x="6010275" y="5199063"/>
              <a:ext cx="0" cy="555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88" name="Text Box 15"/>
            <p:cNvSpPr txBox="1">
              <a:spLocks noChangeArrowheads="1"/>
            </p:cNvSpPr>
            <p:nvPr/>
          </p:nvSpPr>
          <p:spPr bwMode="auto">
            <a:xfrm>
              <a:off x="5734050" y="5538788"/>
              <a:ext cx="895350" cy="18097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TCP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89" name="Text Box 12"/>
            <p:cNvSpPr txBox="1">
              <a:spLocks noChangeArrowheads="1"/>
            </p:cNvSpPr>
            <p:nvPr/>
          </p:nvSpPr>
          <p:spPr bwMode="auto">
            <a:xfrm>
              <a:off x="5027613" y="5538788"/>
              <a:ext cx="571500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C &amp; S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90" name="Text Box 15"/>
            <p:cNvSpPr txBox="1">
              <a:spLocks noChangeArrowheads="1"/>
            </p:cNvSpPr>
            <p:nvPr/>
          </p:nvSpPr>
          <p:spPr bwMode="auto">
            <a:xfrm>
              <a:off x="5734050" y="5319713"/>
              <a:ext cx="569913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R-CF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91" name="Oval 7"/>
            <p:cNvSpPr>
              <a:spLocks noChangeArrowheads="1"/>
            </p:cNvSpPr>
            <p:nvPr/>
          </p:nvSpPr>
          <p:spPr bwMode="auto">
            <a:xfrm>
              <a:off x="5167313" y="4946650"/>
              <a:ext cx="987425" cy="296863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900" dirty="0">
                  <a:latin typeface="Calibri" pitchFamily="34" charset="0"/>
                  <a:ea typeface="ÇlÇr ñæí©" charset="-128"/>
                </a:rPr>
                <a:t>Mux R-Frame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>
                  <a:latin typeface="Calibri" pitchFamily="34" charset="0"/>
                  <a:ea typeface="ÇlÇr ñæí©" charset="-128"/>
                </a:rPr>
                <a:t>Processing</a:t>
              </a:r>
              <a:endParaRPr lang="en-US" sz="900" dirty="0">
                <a:latin typeface="Calibri" pitchFamily="34" charset="0"/>
              </a:endParaRPr>
            </a:p>
          </p:txBody>
        </p:sp>
        <p:sp>
          <p:nvSpPr>
            <p:cNvPr id="192" name="Oval 7"/>
            <p:cNvSpPr>
              <a:spLocks noChangeArrowheads="1"/>
            </p:cNvSpPr>
            <p:nvPr/>
          </p:nvSpPr>
          <p:spPr bwMode="auto">
            <a:xfrm>
              <a:off x="5137150" y="3708400"/>
              <a:ext cx="987425" cy="288925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900" dirty="0">
                  <a:latin typeface="Calibri" pitchFamily="34" charset="0"/>
                  <a:ea typeface="ÇlÇr ñæí©" charset="-128"/>
                </a:rPr>
                <a:t>Bundle </a:t>
              </a:r>
              <a:r>
                <a:rPr lang="en-US" sz="900" dirty="0" smtClean="0">
                  <a:latin typeface="Calibri" pitchFamily="34" charset="0"/>
                  <a:ea typeface="ÇlÇr ñæí©" charset="-128"/>
                </a:rPr>
                <a:t>Agent</a:t>
              </a:r>
              <a:br>
                <a:rPr lang="en-US" sz="900" dirty="0" smtClean="0">
                  <a:latin typeface="Calibri" pitchFamily="34" charset="0"/>
                  <a:ea typeface="ÇlÇr ñæí©" charset="-128"/>
                </a:rPr>
              </a:br>
              <a:r>
                <a:rPr lang="en-US" sz="900" dirty="0" smtClean="0">
                  <a:latin typeface="Calibri" pitchFamily="34" charset="0"/>
                  <a:ea typeface="ÇlÇr ñæí©" charset="-128"/>
                </a:rPr>
                <a:t>(Router/S&amp;F</a:t>
              </a:r>
              <a:r>
                <a:rPr lang="en-US" sz="900" dirty="0">
                  <a:latin typeface="Calibri" pitchFamily="34" charset="0"/>
                  <a:ea typeface="ÇlÇr ñæí©" charset="-128"/>
                </a:rPr>
                <a:t>)</a:t>
              </a:r>
            </a:p>
          </p:txBody>
        </p:sp>
        <p:sp>
          <p:nvSpPr>
            <p:cNvPr id="193" name="Magnetic Disk 18"/>
            <p:cNvSpPr/>
            <p:nvPr/>
          </p:nvSpPr>
          <p:spPr>
            <a:xfrm>
              <a:off x="5484813" y="3262313"/>
              <a:ext cx="268287" cy="358775"/>
            </a:xfrm>
            <a:prstGeom prst="flowChartMagneticDisk">
              <a:avLst/>
            </a:prstGeom>
            <a:ln w="12700" cap="flat" cmpd="sng" algn="ctr">
              <a:solidFill>
                <a:scrgbClr r="0" g="0" b="0"/>
              </a:solidFill>
              <a:prstDash val="solid"/>
              <a:round/>
              <a:headEnd w="med" len="med"/>
              <a:tailEnd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0"/>
            <a:lstStyle/>
            <a:p>
              <a:pPr algn="ctr" eaLnBrk="0" hangingPunct="0">
                <a:defRPr/>
              </a:pPr>
              <a:endParaRPr lang="en-US" sz="900"/>
            </a:p>
          </p:txBody>
        </p:sp>
        <p:cxnSp>
          <p:nvCxnSpPr>
            <p:cNvPr id="194" name="Elbow Connector 274"/>
            <p:cNvCxnSpPr>
              <a:cxnSpLocks noChangeShapeType="1"/>
              <a:stCxn id="193" idx="4"/>
              <a:endCxn id="192" idx="7"/>
            </p:cNvCxnSpPr>
            <p:nvPr/>
          </p:nvCxnSpPr>
          <p:spPr bwMode="auto">
            <a:xfrm>
              <a:off x="5753100" y="3441700"/>
              <a:ext cx="227013" cy="30797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5" name="Elbow Connector 15"/>
            <p:cNvCxnSpPr>
              <a:cxnSpLocks noChangeShapeType="1"/>
              <a:stCxn id="193" idx="2"/>
              <a:endCxn id="192" idx="1"/>
            </p:cNvCxnSpPr>
            <p:nvPr/>
          </p:nvCxnSpPr>
          <p:spPr bwMode="auto">
            <a:xfrm rot="10800000" flipV="1">
              <a:off x="5281613" y="3441700"/>
              <a:ext cx="203200" cy="30797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96" name="Text Box 15"/>
            <p:cNvSpPr txBox="1">
              <a:spLocks noChangeArrowheads="1"/>
            </p:cNvSpPr>
            <p:nvPr/>
          </p:nvSpPr>
          <p:spPr bwMode="auto">
            <a:xfrm>
              <a:off x="5013325" y="4500563"/>
              <a:ext cx="568325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ENCAP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97" name="Text Box 15"/>
            <p:cNvSpPr txBox="1">
              <a:spLocks noChangeArrowheads="1"/>
            </p:cNvSpPr>
            <p:nvPr/>
          </p:nvSpPr>
          <p:spPr bwMode="auto">
            <a:xfrm>
              <a:off x="5008563" y="4067175"/>
              <a:ext cx="566737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BP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99" name="Text Box 15"/>
            <p:cNvSpPr txBox="1">
              <a:spLocks noChangeArrowheads="1"/>
            </p:cNvSpPr>
            <p:nvPr/>
          </p:nvSpPr>
          <p:spPr bwMode="auto">
            <a:xfrm>
              <a:off x="5011738" y="4283075"/>
              <a:ext cx="566737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LTP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00" name="Text Box 15"/>
            <p:cNvSpPr txBox="1">
              <a:spLocks noChangeArrowheads="1"/>
            </p:cNvSpPr>
            <p:nvPr/>
          </p:nvSpPr>
          <p:spPr bwMode="auto">
            <a:xfrm>
              <a:off x="5013325" y="4716463"/>
              <a:ext cx="571500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 dirty="0" smtClean="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AOS/TM</a:t>
              </a:r>
              <a:endParaRPr lang="en-US" sz="9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201" name="Straight Connector 200"/>
            <p:cNvCxnSpPr>
              <a:cxnSpLocks noChangeShapeType="1"/>
            </p:cNvCxnSpPr>
            <p:nvPr/>
          </p:nvCxnSpPr>
          <p:spPr bwMode="auto">
            <a:xfrm>
              <a:off x="6492875" y="4251325"/>
              <a:ext cx="0" cy="12874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2" name="Straight Connector 201"/>
            <p:cNvCxnSpPr>
              <a:cxnSpLocks noChangeShapeType="1"/>
              <a:stCxn id="192" idx="5"/>
            </p:cNvCxnSpPr>
            <p:nvPr/>
          </p:nvCxnSpPr>
          <p:spPr bwMode="auto">
            <a:xfrm>
              <a:off x="5980113" y="3954463"/>
              <a:ext cx="0" cy="149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03" name="Text Box 15"/>
            <p:cNvSpPr txBox="1">
              <a:spLocks noChangeArrowheads="1"/>
            </p:cNvSpPr>
            <p:nvPr/>
          </p:nvSpPr>
          <p:spPr bwMode="auto">
            <a:xfrm>
              <a:off x="5745163" y="4067175"/>
              <a:ext cx="884237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BP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04" name="Rectangle 97"/>
            <p:cNvSpPr>
              <a:spLocks noChangeArrowheads="1"/>
            </p:cNvSpPr>
            <p:nvPr/>
          </p:nvSpPr>
          <p:spPr bwMode="auto">
            <a:xfrm>
              <a:off x="3176588" y="2325688"/>
              <a:ext cx="1566862" cy="3838575"/>
            </a:xfrm>
            <a:prstGeom prst="cube">
              <a:avLst>
                <a:gd name="adj" fmla="val 2597"/>
              </a:avLst>
            </a:prstGeom>
            <a:solidFill>
              <a:schemeClr val="accent5">
                <a:lumMod val="50000"/>
                <a:alpha val="4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 anchorCtr="0"/>
            <a:lstStyle/>
            <a:p>
              <a:pPr algn="ctr">
                <a:defRPr/>
              </a:pPr>
              <a:endParaRPr kumimoji="1" lang="en-GB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5" name="Rectangle 668"/>
            <p:cNvSpPr>
              <a:spLocks noChangeArrowheads="1"/>
            </p:cNvSpPr>
            <p:nvPr/>
          </p:nvSpPr>
          <p:spPr bwMode="auto">
            <a:xfrm>
              <a:off x="3300413" y="2399000"/>
              <a:ext cx="131921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>
              <a:spAutoFit/>
            </a:bodyPr>
            <a:lstStyle/>
            <a:p>
              <a:pPr algn="ctr"/>
              <a:r>
                <a:rPr lang="en-US" sz="1000" b="1" dirty="0"/>
                <a:t>Space </a:t>
              </a:r>
              <a:r>
                <a:rPr lang="en-US" sz="1000" b="1" dirty="0" smtClean="0"/>
                <a:t/>
              </a:r>
              <a:br>
                <a:rPr lang="en-US" sz="1000" b="1" dirty="0" smtClean="0"/>
              </a:br>
              <a:r>
                <a:rPr lang="en-US" sz="1000" b="1" dirty="0" smtClean="0"/>
                <a:t>Routing Node</a:t>
              </a:r>
              <a:endParaRPr lang="en-US" sz="1000" dirty="0"/>
            </a:p>
          </p:txBody>
        </p:sp>
        <p:sp>
          <p:nvSpPr>
            <p:cNvPr id="206" name="Rectangle 591"/>
            <p:cNvSpPr>
              <a:spLocks noChangeArrowheads="1"/>
            </p:cNvSpPr>
            <p:nvPr/>
          </p:nvSpPr>
          <p:spPr bwMode="auto">
            <a:xfrm>
              <a:off x="3493294" y="1989138"/>
              <a:ext cx="933450" cy="20955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  <a:buSzPct val="125000"/>
              </a:pPr>
              <a:r>
                <a:rPr lang="en-US" sz="1400">
                  <a:solidFill>
                    <a:schemeClr val="bg1"/>
                  </a:solidFill>
                  <a:latin typeface="Calibri" pitchFamily="34" charset="0"/>
                </a:rPr>
                <a:t>SSI</a:t>
              </a:r>
            </a:p>
          </p:txBody>
        </p:sp>
        <p:sp>
          <p:nvSpPr>
            <p:cNvPr id="207" name="Text Box 12"/>
            <p:cNvSpPr txBox="1">
              <a:spLocks noChangeArrowheads="1"/>
            </p:cNvSpPr>
            <p:nvPr/>
          </p:nvSpPr>
          <p:spPr bwMode="auto">
            <a:xfrm>
              <a:off x="3357563" y="5749925"/>
              <a:ext cx="569912" cy="18256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UHF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208" name="Straight Connector 207"/>
            <p:cNvCxnSpPr>
              <a:cxnSpLocks noChangeShapeType="1"/>
              <a:stCxn id="210" idx="3"/>
              <a:endCxn id="207" idx="0"/>
            </p:cNvCxnSpPr>
            <p:nvPr/>
          </p:nvCxnSpPr>
          <p:spPr bwMode="auto">
            <a:xfrm>
              <a:off x="3633788" y="4552950"/>
              <a:ext cx="9525" cy="11969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09" name="Text Box 12"/>
            <p:cNvSpPr txBox="1">
              <a:spLocks noChangeArrowheads="1"/>
            </p:cNvSpPr>
            <p:nvPr/>
          </p:nvSpPr>
          <p:spPr bwMode="auto">
            <a:xfrm>
              <a:off x="3357563" y="5535613"/>
              <a:ext cx="569912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C &amp; S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10" name="Oval 7"/>
            <p:cNvSpPr>
              <a:spLocks noChangeArrowheads="1"/>
            </p:cNvSpPr>
            <p:nvPr/>
          </p:nvSpPr>
          <p:spPr bwMode="auto">
            <a:xfrm>
              <a:off x="3489325" y="4305300"/>
              <a:ext cx="987425" cy="290513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900" dirty="0">
                  <a:latin typeface="Calibri" pitchFamily="34" charset="0"/>
                  <a:ea typeface="ÇlÇr ñæí©" charset="-128"/>
                </a:rPr>
                <a:t>Bundle </a:t>
              </a:r>
              <a:r>
                <a:rPr lang="en-US" sz="900" dirty="0" smtClean="0">
                  <a:latin typeface="Calibri" pitchFamily="34" charset="0"/>
                  <a:ea typeface="ÇlÇr ñæí©" charset="-128"/>
                </a:rPr>
                <a:t>Agent</a:t>
              </a:r>
              <a:br>
                <a:rPr lang="en-US" sz="900" dirty="0" smtClean="0">
                  <a:latin typeface="Calibri" pitchFamily="34" charset="0"/>
                  <a:ea typeface="ÇlÇr ñæí©" charset="-128"/>
                </a:rPr>
              </a:br>
              <a:r>
                <a:rPr lang="en-US" sz="900" dirty="0" smtClean="0">
                  <a:latin typeface="Calibri" pitchFamily="34" charset="0"/>
                  <a:ea typeface="ÇlÇr ñæí©" charset="-128"/>
                </a:rPr>
                <a:t>(Router/S&amp;F</a:t>
              </a:r>
              <a:r>
                <a:rPr lang="en-US" sz="900" dirty="0">
                  <a:latin typeface="Calibri" pitchFamily="34" charset="0"/>
                  <a:ea typeface="ÇlÇr ñæí©" charset="-128"/>
                </a:rPr>
                <a:t>)</a:t>
              </a:r>
            </a:p>
          </p:txBody>
        </p:sp>
        <p:sp>
          <p:nvSpPr>
            <p:cNvPr id="212" name="Magnetic Disk 18"/>
            <p:cNvSpPr/>
            <p:nvPr/>
          </p:nvSpPr>
          <p:spPr>
            <a:xfrm>
              <a:off x="3836988" y="3859213"/>
              <a:ext cx="266700" cy="358775"/>
            </a:xfrm>
            <a:prstGeom prst="flowChartMagneticDisk">
              <a:avLst/>
            </a:prstGeom>
            <a:ln w="12700" cap="flat" cmpd="sng" algn="ctr">
              <a:solidFill>
                <a:scrgbClr r="0" g="0" b="0"/>
              </a:solidFill>
              <a:prstDash val="solid"/>
              <a:round/>
              <a:headEnd w="med" len="med"/>
              <a:tailEnd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0"/>
            <a:lstStyle/>
            <a:p>
              <a:pPr algn="ctr" eaLnBrk="0" hangingPunct="0">
                <a:defRPr/>
              </a:pPr>
              <a:endParaRPr lang="en-US" sz="900"/>
            </a:p>
          </p:txBody>
        </p:sp>
        <p:cxnSp>
          <p:nvCxnSpPr>
            <p:cNvPr id="213" name="Elbow Connector 274"/>
            <p:cNvCxnSpPr>
              <a:cxnSpLocks noChangeShapeType="1"/>
              <a:stCxn id="212" idx="4"/>
              <a:endCxn id="210" idx="7"/>
            </p:cNvCxnSpPr>
            <p:nvPr/>
          </p:nvCxnSpPr>
          <p:spPr bwMode="auto">
            <a:xfrm>
              <a:off x="4103688" y="4038600"/>
              <a:ext cx="228600" cy="309563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4" name="Elbow Connector 15"/>
            <p:cNvCxnSpPr>
              <a:cxnSpLocks noChangeShapeType="1"/>
              <a:stCxn id="212" idx="2"/>
              <a:endCxn id="210" idx="1"/>
            </p:cNvCxnSpPr>
            <p:nvPr/>
          </p:nvCxnSpPr>
          <p:spPr bwMode="auto">
            <a:xfrm rot="10800000" flipV="1">
              <a:off x="3633788" y="4038600"/>
              <a:ext cx="203200" cy="309563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" name="Text Box 15"/>
            <p:cNvSpPr txBox="1">
              <a:spLocks noChangeArrowheads="1"/>
            </p:cNvSpPr>
            <p:nvPr/>
          </p:nvSpPr>
          <p:spPr bwMode="auto">
            <a:xfrm>
              <a:off x="3365500" y="5097463"/>
              <a:ext cx="568325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ENCAP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16" name="Text Box 15"/>
            <p:cNvSpPr txBox="1">
              <a:spLocks noChangeArrowheads="1"/>
            </p:cNvSpPr>
            <p:nvPr/>
          </p:nvSpPr>
          <p:spPr bwMode="auto">
            <a:xfrm>
              <a:off x="3360738" y="4665663"/>
              <a:ext cx="566737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BP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17" name="Text Box 15"/>
            <p:cNvSpPr txBox="1">
              <a:spLocks noChangeArrowheads="1"/>
            </p:cNvSpPr>
            <p:nvPr/>
          </p:nvSpPr>
          <p:spPr bwMode="auto">
            <a:xfrm>
              <a:off x="3365500" y="5314950"/>
              <a:ext cx="569913" cy="18256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31320" rIns="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 dirty="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Prox-1 Link</a:t>
              </a:r>
              <a:endParaRPr lang="en-US" sz="9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219" name="Straight Connector 218"/>
            <p:cNvCxnSpPr>
              <a:cxnSpLocks noChangeShapeType="1"/>
            </p:cNvCxnSpPr>
            <p:nvPr/>
          </p:nvCxnSpPr>
          <p:spPr bwMode="auto">
            <a:xfrm>
              <a:off x="4333875" y="4552950"/>
              <a:ext cx="0" cy="12033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20" name="Text Box 15"/>
            <p:cNvSpPr txBox="1">
              <a:spLocks noChangeArrowheads="1"/>
            </p:cNvSpPr>
            <p:nvPr/>
          </p:nvSpPr>
          <p:spPr bwMode="auto">
            <a:xfrm>
              <a:off x="4065588" y="5097463"/>
              <a:ext cx="568325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ENCAP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21" name="Text Box 15"/>
            <p:cNvSpPr txBox="1">
              <a:spLocks noChangeArrowheads="1"/>
            </p:cNvSpPr>
            <p:nvPr/>
          </p:nvSpPr>
          <p:spPr bwMode="auto">
            <a:xfrm>
              <a:off x="4060825" y="4665663"/>
              <a:ext cx="566738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BP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22" name="Text Box 15"/>
            <p:cNvSpPr txBox="1">
              <a:spLocks noChangeArrowheads="1"/>
            </p:cNvSpPr>
            <p:nvPr/>
          </p:nvSpPr>
          <p:spPr bwMode="auto">
            <a:xfrm>
              <a:off x="4062413" y="4881563"/>
              <a:ext cx="568325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LTP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23" name="TextBox 76"/>
            <p:cNvSpPr txBox="1">
              <a:spLocks noChangeArrowheads="1"/>
            </p:cNvSpPr>
            <p:nvPr/>
          </p:nvSpPr>
          <p:spPr bwMode="auto">
            <a:xfrm>
              <a:off x="3760788" y="3406775"/>
              <a:ext cx="425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0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800" b="1" dirty="0">
                  <a:solidFill>
                    <a:srgbClr val="0079A4"/>
                  </a:solidFill>
                </a:rPr>
                <a:t>VC X</a:t>
              </a:r>
            </a:p>
          </p:txBody>
        </p:sp>
        <p:sp>
          <p:nvSpPr>
            <p:cNvPr id="224" name="Magnetic Disk 18"/>
            <p:cNvSpPr/>
            <p:nvPr/>
          </p:nvSpPr>
          <p:spPr>
            <a:xfrm>
              <a:off x="3402013" y="2768600"/>
              <a:ext cx="455612" cy="228600"/>
            </a:xfrm>
            <a:prstGeom prst="flowChartMagneticDisk">
              <a:avLst/>
            </a:prstGeom>
            <a:ln w="12700" cap="flat" cmpd="sng" algn="ctr">
              <a:solidFill>
                <a:scrgbClr r="0" g="0" b="0"/>
              </a:solidFill>
              <a:prstDash val="solid"/>
              <a:round/>
              <a:headEnd w="med" len="med"/>
              <a:tailEnd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0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5" name="Elbow Connector 230"/>
            <p:cNvCxnSpPr>
              <a:cxnSpLocks noChangeShapeType="1"/>
              <a:stCxn id="224" idx="3"/>
            </p:cNvCxnSpPr>
            <p:nvPr/>
          </p:nvCxnSpPr>
          <p:spPr bwMode="auto">
            <a:xfrm rot="16200000" flipH="1">
              <a:off x="3552826" y="3074987"/>
              <a:ext cx="158750" cy="3175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26" name="Oval 7"/>
            <p:cNvSpPr>
              <a:spLocks noChangeArrowheads="1"/>
            </p:cNvSpPr>
            <p:nvPr/>
          </p:nvSpPr>
          <p:spPr bwMode="auto">
            <a:xfrm>
              <a:off x="3254375" y="3155950"/>
              <a:ext cx="760413" cy="293688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900">
                  <a:latin typeface="Calibri" pitchFamily="34" charset="0"/>
                  <a:ea typeface="ÇlÇr ñæí©" charset="-128"/>
                </a:rPr>
                <a:t>Space File Application</a:t>
              </a:r>
              <a:endParaRPr lang="en-US" sz="900">
                <a:latin typeface="Calibri" pitchFamily="34" charset="0"/>
              </a:endParaRPr>
            </a:p>
          </p:txBody>
        </p:sp>
        <p:cxnSp>
          <p:nvCxnSpPr>
            <p:cNvPr id="227" name="Straight Connector 226"/>
            <p:cNvCxnSpPr>
              <a:cxnSpLocks noChangeShapeType="1"/>
              <a:stCxn id="226" idx="4"/>
              <a:endCxn id="210" idx="1"/>
            </p:cNvCxnSpPr>
            <p:nvPr/>
          </p:nvCxnSpPr>
          <p:spPr bwMode="auto">
            <a:xfrm flipH="1">
              <a:off x="3633788" y="3449638"/>
              <a:ext cx="1587" cy="8985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28" name="Text Box 15"/>
            <p:cNvSpPr txBox="1">
              <a:spLocks noChangeArrowheads="1"/>
            </p:cNvSpPr>
            <p:nvPr/>
          </p:nvSpPr>
          <p:spPr bwMode="auto">
            <a:xfrm>
              <a:off x="3344863" y="3617913"/>
              <a:ext cx="566737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CFDP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29" name="Text Box 12"/>
            <p:cNvSpPr txBox="1">
              <a:spLocks noChangeArrowheads="1"/>
            </p:cNvSpPr>
            <p:nvPr/>
          </p:nvSpPr>
          <p:spPr bwMode="auto">
            <a:xfrm>
              <a:off x="4057650" y="5535613"/>
              <a:ext cx="576263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C &amp; S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31" name="Text Box 15"/>
            <p:cNvSpPr txBox="1">
              <a:spLocks noChangeArrowheads="1"/>
            </p:cNvSpPr>
            <p:nvPr/>
          </p:nvSpPr>
          <p:spPr bwMode="auto">
            <a:xfrm>
              <a:off x="4057650" y="5314950"/>
              <a:ext cx="574675" cy="18256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 dirty="0" smtClean="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AOS/TM</a:t>
              </a:r>
              <a:endParaRPr lang="en-US" sz="9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32" name="Text Box 12"/>
            <p:cNvSpPr txBox="1">
              <a:spLocks noChangeArrowheads="1"/>
            </p:cNvSpPr>
            <p:nvPr/>
          </p:nvSpPr>
          <p:spPr bwMode="auto">
            <a:xfrm>
              <a:off x="1520825" y="5751513"/>
              <a:ext cx="571500" cy="18097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Ether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233" name="Straight Connector 232"/>
            <p:cNvCxnSpPr>
              <a:cxnSpLocks noChangeShapeType="1"/>
              <a:stCxn id="235" idx="3"/>
              <a:endCxn id="232" idx="0"/>
            </p:cNvCxnSpPr>
            <p:nvPr/>
          </p:nvCxnSpPr>
          <p:spPr bwMode="auto">
            <a:xfrm>
              <a:off x="1797050" y="4552950"/>
              <a:ext cx="9525" cy="11985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34" name="Text Box 12"/>
            <p:cNvSpPr txBox="1">
              <a:spLocks noChangeArrowheads="1"/>
            </p:cNvSpPr>
            <p:nvPr/>
          </p:nvSpPr>
          <p:spPr bwMode="auto">
            <a:xfrm>
              <a:off x="1520825" y="5535613"/>
              <a:ext cx="571500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IP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35" name="Oval 7"/>
            <p:cNvSpPr>
              <a:spLocks noChangeArrowheads="1"/>
            </p:cNvSpPr>
            <p:nvPr/>
          </p:nvSpPr>
          <p:spPr bwMode="auto">
            <a:xfrm>
              <a:off x="1652588" y="4306888"/>
              <a:ext cx="987425" cy="288925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>
                <a:lnSpc>
                  <a:spcPct val="80000"/>
                </a:lnSpc>
              </a:pPr>
              <a:r>
                <a:rPr lang="en-US" sz="900" dirty="0">
                  <a:latin typeface="Calibri" pitchFamily="34" charset="0"/>
                  <a:ea typeface="ÇlÇr ñæí©" charset="-128"/>
                </a:rPr>
                <a:t>Bundle </a:t>
              </a:r>
              <a:r>
                <a:rPr lang="en-US" sz="900" dirty="0" smtClean="0">
                  <a:latin typeface="Calibri" pitchFamily="34" charset="0"/>
                  <a:ea typeface="ÇlÇr ñæí©" charset="-128"/>
                </a:rPr>
                <a:t>Agent</a:t>
              </a:r>
              <a:br>
                <a:rPr lang="en-US" sz="900" dirty="0" smtClean="0">
                  <a:latin typeface="Calibri" pitchFamily="34" charset="0"/>
                  <a:ea typeface="ÇlÇr ñæí©" charset="-128"/>
                </a:rPr>
              </a:br>
              <a:r>
                <a:rPr lang="en-US" sz="900" dirty="0" smtClean="0">
                  <a:latin typeface="Calibri" pitchFamily="34" charset="0"/>
                  <a:ea typeface="ÇlÇr ñæí©" charset="-128"/>
                </a:rPr>
                <a:t>(Router/S&amp;F</a:t>
              </a:r>
              <a:r>
                <a:rPr lang="en-US" sz="900" dirty="0">
                  <a:latin typeface="Calibri" pitchFamily="34" charset="0"/>
                  <a:ea typeface="ÇlÇr ñæí©" charset="-128"/>
                </a:rPr>
                <a:t>)</a:t>
              </a:r>
            </a:p>
          </p:txBody>
        </p:sp>
        <p:sp>
          <p:nvSpPr>
            <p:cNvPr id="236" name="Magnetic Disk 18"/>
            <p:cNvSpPr/>
            <p:nvPr/>
          </p:nvSpPr>
          <p:spPr>
            <a:xfrm>
              <a:off x="2001838" y="3860800"/>
              <a:ext cx="266700" cy="358775"/>
            </a:xfrm>
            <a:prstGeom prst="flowChartMagneticDisk">
              <a:avLst/>
            </a:prstGeom>
            <a:ln w="12700" cap="flat" cmpd="sng" algn="ctr">
              <a:solidFill>
                <a:scrgbClr r="0" g="0" b="0"/>
              </a:solidFill>
              <a:prstDash val="solid"/>
              <a:round/>
              <a:headEnd w="med" len="med"/>
              <a:tailEnd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0"/>
            <a:lstStyle/>
            <a:p>
              <a:pPr algn="ctr" eaLnBrk="0" hangingPunct="0">
                <a:defRPr/>
              </a:pPr>
              <a:endParaRPr lang="en-US" sz="900"/>
            </a:p>
          </p:txBody>
        </p:sp>
        <p:cxnSp>
          <p:nvCxnSpPr>
            <p:cNvPr id="237" name="Elbow Connector 274"/>
            <p:cNvCxnSpPr>
              <a:cxnSpLocks noChangeShapeType="1"/>
              <a:stCxn id="236" idx="4"/>
              <a:endCxn id="235" idx="7"/>
            </p:cNvCxnSpPr>
            <p:nvPr/>
          </p:nvCxnSpPr>
          <p:spPr bwMode="auto">
            <a:xfrm>
              <a:off x="2268538" y="4040188"/>
              <a:ext cx="227012" cy="30797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38" name="Elbow Connector 15"/>
            <p:cNvCxnSpPr>
              <a:cxnSpLocks noChangeShapeType="1"/>
              <a:stCxn id="236" idx="2"/>
              <a:endCxn id="235" idx="1"/>
            </p:cNvCxnSpPr>
            <p:nvPr/>
          </p:nvCxnSpPr>
          <p:spPr bwMode="auto">
            <a:xfrm rot="10800000" flipV="1">
              <a:off x="1797050" y="4040188"/>
              <a:ext cx="204788" cy="30797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39" name="Text Box 15"/>
            <p:cNvSpPr txBox="1">
              <a:spLocks noChangeArrowheads="1"/>
            </p:cNvSpPr>
            <p:nvPr/>
          </p:nvSpPr>
          <p:spPr bwMode="auto">
            <a:xfrm>
              <a:off x="1524000" y="4665663"/>
              <a:ext cx="568325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BP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40" name="Text Box 15"/>
            <p:cNvSpPr txBox="1">
              <a:spLocks noChangeArrowheads="1"/>
            </p:cNvSpPr>
            <p:nvPr/>
          </p:nvSpPr>
          <p:spPr bwMode="auto">
            <a:xfrm>
              <a:off x="1528763" y="5314950"/>
              <a:ext cx="571500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TCP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42" name="Text Box 12"/>
            <p:cNvSpPr txBox="1">
              <a:spLocks noChangeArrowheads="1"/>
            </p:cNvSpPr>
            <p:nvPr/>
          </p:nvSpPr>
          <p:spPr bwMode="auto">
            <a:xfrm>
              <a:off x="2220913" y="5751513"/>
              <a:ext cx="576262" cy="18097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UHF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243" name="Straight Connector 242"/>
            <p:cNvCxnSpPr>
              <a:cxnSpLocks noChangeShapeType="1"/>
            </p:cNvCxnSpPr>
            <p:nvPr/>
          </p:nvCxnSpPr>
          <p:spPr bwMode="auto">
            <a:xfrm>
              <a:off x="2497138" y="4552950"/>
              <a:ext cx="0" cy="12033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44" name="Text Box 15"/>
            <p:cNvSpPr txBox="1">
              <a:spLocks noChangeArrowheads="1"/>
            </p:cNvSpPr>
            <p:nvPr/>
          </p:nvSpPr>
          <p:spPr bwMode="auto">
            <a:xfrm>
              <a:off x="2228850" y="5099050"/>
              <a:ext cx="568325" cy="18256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ENCAP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45" name="Text Box 15"/>
            <p:cNvSpPr txBox="1">
              <a:spLocks noChangeArrowheads="1"/>
            </p:cNvSpPr>
            <p:nvPr/>
          </p:nvSpPr>
          <p:spPr bwMode="auto">
            <a:xfrm>
              <a:off x="2224088" y="4665663"/>
              <a:ext cx="568325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BP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46" name="Text Box 12"/>
            <p:cNvSpPr txBox="1">
              <a:spLocks noChangeArrowheads="1"/>
            </p:cNvSpPr>
            <p:nvPr/>
          </p:nvSpPr>
          <p:spPr bwMode="auto">
            <a:xfrm>
              <a:off x="2220913" y="5535613"/>
              <a:ext cx="576262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C &amp; S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47" name="Text Box 15"/>
            <p:cNvSpPr txBox="1">
              <a:spLocks noChangeArrowheads="1"/>
            </p:cNvSpPr>
            <p:nvPr/>
          </p:nvSpPr>
          <p:spPr bwMode="auto">
            <a:xfrm>
              <a:off x="2220913" y="5314950"/>
              <a:ext cx="574675" cy="1841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 dirty="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Prox-1 Link</a:t>
              </a:r>
              <a:endParaRPr lang="en-US" sz="9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48" name="Text Box 12"/>
            <p:cNvSpPr txBox="1">
              <a:spLocks noChangeArrowheads="1"/>
            </p:cNvSpPr>
            <p:nvPr/>
          </p:nvSpPr>
          <p:spPr bwMode="auto">
            <a:xfrm>
              <a:off x="4054475" y="5757863"/>
              <a:ext cx="576263" cy="18256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3840" tIns="31320" rIns="33840" bIns="31320" anchor="ctr" anchorCtr="0"/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chemeClr val="tx1"/>
                  </a:solidFill>
                  <a:latin typeface="Calibri" pitchFamily="34" charset="0"/>
                  <a:ea typeface="ÇlÇr ñæí©" charset="-128"/>
                </a:rPr>
                <a:t>RF &amp; Mod</a:t>
              </a:r>
              <a:endParaRPr lang="en-US" sz="90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cxnSp>
          <p:nvCxnSpPr>
            <p:cNvPr id="249" name="Elbow Connector 178"/>
            <p:cNvCxnSpPr>
              <a:cxnSpLocks noChangeShapeType="1"/>
              <a:stCxn id="248" idx="3"/>
              <a:endCxn id="184" idx="1"/>
            </p:cNvCxnSpPr>
            <p:nvPr/>
          </p:nvCxnSpPr>
          <p:spPr bwMode="auto">
            <a:xfrm flipV="1">
              <a:off x="4630738" y="5844382"/>
              <a:ext cx="396875" cy="476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50" name="TextBox 76"/>
            <p:cNvSpPr txBox="1">
              <a:spLocks noChangeArrowheads="1"/>
            </p:cNvSpPr>
            <p:nvPr/>
          </p:nvSpPr>
          <p:spPr bwMode="auto">
            <a:xfrm>
              <a:off x="5978525" y="4279900"/>
              <a:ext cx="5603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0">
              <a:spAutoFit/>
            </a:bodyPr>
            <a:lstStyle>
              <a:lvl1pPr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800" b="1">
                  <a:solidFill>
                    <a:srgbClr val="0079A4"/>
                  </a:solidFill>
                </a:rPr>
                <a:t>From</a:t>
              </a:r>
            </a:p>
            <a:p>
              <a:pPr algn="ctr" eaLnBrk="1" hangingPunct="1"/>
              <a:r>
                <a:rPr lang="en-US" sz="800" b="1">
                  <a:solidFill>
                    <a:srgbClr val="0079A4"/>
                  </a:solidFill>
                </a:rPr>
                <a:t>VC X&amp;Z</a:t>
              </a:r>
            </a:p>
          </p:txBody>
        </p:sp>
        <p:sp>
          <p:nvSpPr>
            <p:cNvPr id="128" name="Magnetic Disk 18"/>
            <p:cNvSpPr/>
            <p:nvPr/>
          </p:nvSpPr>
          <p:spPr>
            <a:xfrm>
              <a:off x="469900" y="3481388"/>
              <a:ext cx="455613" cy="228600"/>
            </a:xfrm>
            <a:prstGeom prst="flowChartMagneticDisk">
              <a:avLst/>
            </a:prstGeom>
            <a:ln w="12700" cap="flat" cmpd="sng" algn="ctr">
              <a:solidFill>
                <a:scrgbClr r="0" g="0" b="0"/>
              </a:solidFill>
              <a:prstDash val="solid"/>
              <a:round/>
              <a:headEnd w="med" len="med"/>
              <a:tailEnd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 anchorCtr="0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679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2400" b="1" dirty="0" smtClean="0">
                <a:ea typeface="ＭＳ Ｐゴシック" pitchFamily="34" charset="-128"/>
              </a:rPr>
              <a:t>Figure 6-23: </a:t>
            </a:r>
            <a:r>
              <a:rPr lang="en-US" sz="2400" dirty="0"/>
              <a:t>SSI Secure </a:t>
            </a:r>
            <a:r>
              <a:rPr lang="en-US" sz="2400" dirty="0" smtClean="0"/>
              <a:t>CFDP Forward-File </a:t>
            </a:r>
            <a:r>
              <a:rPr lang="en-US" sz="2400" dirty="0"/>
              <a:t>Building Blocks</a:t>
            </a:r>
            <a:endParaRPr lang="en-US" sz="2400" dirty="0" smtClean="0">
              <a:ea typeface="ＭＳ Ｐゴシック" pitchFamily="34" charset="-12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03275" y="1035050"/>
            <a:ext cx="7373938" cy="5444849"/>
            <a:chOff x="795338" y="1035050"/>
            <a:chExt cx="7381875" cy="5444849"/>
          </a:xfrm>
        </p:grpSpPr>
        <p:grpSp>
          <p:nvGrpSpPr>
            <p:cNvPr id="2" name="Group 1"/>
            <p:cNvGrpSpPr/>
            <p:nvPr/>
          </p:nvGrpSpPr>
          <p:grpSpPr>
            <a:xfrm>
              <a:off x="795338" y="1035050"/>
              <a:ext cx="7381875" cy="5444849"/>
              <a:chOff x="795338" y="1035050"/>
              <a:chExt cx="7381875" cy="5444849"/>
            </a:xfrm>
          </p:grpSpPr>
          <p:sp>
            <p:nvSpPr>
              <p:cNvPr id="33794" name="Oval 7"/>
              <p:cNvSpPr>
                <a:spLocks noChangeArrowheads="1"/>
              </p:cNvSpPr>
              <p:nvPr/>
            </p:nvSpPr>
            <p:spPr bwMode="auto">
              <a:xfrm>
                <a:off x="1182688" y="3975100"/>
                <a:ext cx="2454275" cy="585788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 defTabSz="914400">
                  <a:lnSpc>
                    <a:spcPct val="80000"/>
                  </a:lnSpc>
                </a:pPr>
                <a:r>
                  <a:rPr lang="en-US" sz="1200" b="1" dirty="0" smtClean="0">
                    <a:latin typeface="Calibri" pitchFamily="34" charset="0"/>
                    <a:ea typeface="ÇlÇr ñæí©" charset="-128"/>
                  </a:rPr>
                  <a:t>Secure</a:t>
                </a:r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 CSTS </a:t>
                </a:r>
                <a:r>
                  <a:rPr lang="en-US" sz="1200" dirty="0">
                    <a:latin typeface="Calibri" pitchFamily="34" charset="0"/>
                    <a:ea typeface="ÇlÇr ñæí©" charset="-128"/>
                  </a:rPr>
                  <a:t>Forward-</a:t>
                </a:r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Frame Production</a:t>
                </a:r>
                <a:endParaRPr lang="en-US" sz="1200" dirty="0">
                  <a:latin typeface="Calibri" pitchFamily="34" charset="0"/>
                  <a:ea typeface="ÇlÇr ñæí©" charset="-128"/>
                </a:endParaRPr>
              </a:p>
              <a:p>
                <a:pPr algn="ctr" defTabSz="914400">
                  <a:lnSpc>
                    <a:spcPct val="80000"/>
                  </a:lnSpc>
                </a:pPr>
                <a:r>
                  <a:rPr lang="en-US" sz="1200" dirty="0">
                    <a:latin typeface="Calibri" pitchFamily="34" charset="0"/>
                    <a:ea typeface="ÇlÇr ñæí©" charset="-128"/>
                  </a:rPr>
                  <a:t>(Frame </a:t>
                </a:r>
                <a:r>
                  <a:rPr lang="en-US" sz="1200" dirty="0" err="1">
                    <a:latin typeface="Calibri" pitchFamily="34" charset="0"/>
                    <a:ea typeface="ÇlÇr ñæí©" charset="-128"/>
                  </a:rPr>
                  <a:t>Muxing</a:t>
                </a:r>
                <a:r>
                  <a:rPr lang="en-US" sz="1200" dirty="0">
                    <a:latin typeface="Calibri" pitchFamily="34" charset="0"/>
                    <a:ea typeface="ÇlÇr ñæí©" charset="-128"/>
                  </a:rPr>
                  <a:t>)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33795" name="Text Box 12"/>
              <p:cNvSpPr txBox="1">
                <a:spLocks noChangeArrowheads="1"/>
              </p:cNvSpPr>
              <p:nvPr/>
            </p:nvSpPr>
            <p:spPr bwMode="auto">
              <a:xfrm>
                <a:off x="803275" y="5675313"/>
                <a:ext cx="1482725" cy="2746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>
                    <a:latin typeface="Calibri" pitchFamily="34" charset="0"/>
                    <a:ea typeface="ÇlÇr ñæí©" charset="-128"/>
                  </a:rPr>
                  <a:t>CCSDS RF &amp; Mod</a:t>
                </a:r>
                <a:endParaRPr lang="en-US" sz="1200">
                  <a:latin typeface="Calibri" pitchFamily="34" charset="0"/>
                </a:endParaRPr>
              </a:p>
            </p:txBody>
          </p:sp>
          <p:sp>
            <p:nvSpPr>
              <p:cNvPr id="33796" name="Text Box 16"/>
              <p:cNvSpPr txBox="1">
                <a:spLocks noChangeArrowheads="1"/>
              </p:cNvSpPr>
              <p:nvPr/>
            </p:nvSpPr>
            <p:spPr bwMode="auto">
              <a:xfrm>
                <a:off x="2551113" y="5678488"/>
                <a:ext cx="1484312" cy="2746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>
                    <a:latin typeface="Calibri" pitchFamily="34" charset="0"/>
                    <a:ea typeface="ÇlÇr ñæí©" charset="-128"/>
                  </a:rPr>
                  <a:t>IP</a:t>
                </a:r>
                <a:endParaRPr lang="en-US" sz="1200">
                  <a:latin typeface="Calibri" pitchFamily="34" charset="0"/>
                </a:endParaRPr>
              </a:p>
            </p:txBody>
          </p:sp>
          <p:cxnSp>
            <p:nvCxnSpPr>
              <p:cNvPr id="43" name="Straight Connector 42"/>
              <p:cNvCxnSpPr>
                <a:cxnSpLocks noChangeShapeType="1"/>
                <a:stCxn id="33794" idx="3"/>
                <a:endCxn id="33795" idx="0"/>
              </p:cNvCxnSpPr>
              <p:nvPr/>
            </p:nvCxnSpPr>
            <p:spPr bwMode="auto">
              <a:xfrm>
                <a:off x="1543050" y="4475163"/>
                <a:ext cx="1588" cy="120015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4" name="Straight Connector 43"/>
              <p:cNvCxnSpPr>
                <a:cxnSpLocks noChangeShapeType="1"/>
                <a:stCxn id="33794" idx="5"/>
                <a:endCxn id="33796" idx="0"/>
              </p:cNvCxnSpPr>
              <p:nvPr/>
            </p:nvCxnSpPr>
            <p:spPr bwMode="auto">
              <a:xfrm>
                <a:off x="3277543" y="4475101"/>
                <a:ext cx="15726" cy="120338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3799" name="Text Box 15"/>
              <p:cNvSpPr txBox="1">
                <a:spLocks noChangeArrowheads="1"/>
              </p:cNvSpPr>
              <p:nvPr/>
            </p:nvSpPr>
            <p:spPr bwMode="auto">
              <a:xfrm>
                <a:off x="2551907" y="5002213"/>
                <a:ext cx="1482725" cy="2746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>
                    <a:latin typeface="Calibri" pitchFamily="34" charset="0"/>
                    <a:ea typeface="ÇlÇr ñæí©" charset="-128"/>
                  </a:rPr>
                  <a:t>TCP</a:t>
                </a:r>
                <a:endParaRPr lang="en-US" sz="1200">
                  <a:latin typeface="Calibri" pitchFamily="34" charset="0"/>
                </a:endParaRPr>
              </a:p>
            </p:txBody>
          </p:sp>
          <p:sp>
            <p:nvSpPr>
              <p:cNvPr id="33800" name="Text Box 12"/>
              <p:cNvSpPr txBox="1">
                <a:spLocks noChangeArrowheads="1"/>
              </p:cNvSpPr>
              <p:nvPr/>
            </p:nvSpPr>
            <p:spPr bwMode="auto">
              <a:xfrm>
                <a:off x="803275" y="5341938"/>
                <a:ext cx="1482725" cy="2746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>
                    <a:latin typeface="Calibri" pitchFamily="34" charset="0"/>
                    <a:ea typeface="ÇlÇr ñæí©" charset="-128"/>
                  </a:rPr>
                  <a:t>Code &amp; Sync</a:t>
                </a:r>
                <a:endParaRPr lang="en-US" sz="1200">
                  <a:latin typeface="Calibri" pitchFamily="34" charset="0"/>
                </a:endParaRPr>
              </a:p>
            </p:txBody>
          </p:sp>
          <p:cxnSp>
            <p:nvCxnSpPr>
              <p:cNvPr id="56" name="Straight Connector 55"/>
              <p:cNvCxnSpPr>
                <a:cxnSpLocks noChangeShapeType="1"/>
                <a:stCxn id="33809" idx="2"/>
                <a:endCxn id="33794" idx="1"/>
              </p:cNvCxnSpPr>
              <p:nvPr/>
            </p:nvCxnSpPr>
            <p:spPr bwMode="auto">
              <a:xfrm>
                <a:off x="1538288" y="2938463"/>
                <a:ext cx="4762" cy="112236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3802" name="Rectangle 47"/>
              <p:cNvSpPr>
                <a:spLocks noChangeArrowheads="1"/>
              </p:cNvSpPr>
              <p:nvPr/>
            </p:nvSpPr>
            <p:spPr bwMode="auto">
              <a:xfrm>
                <a:off x="795338" y="3001963"/>
                <a:ext cx="1482725" cy="25558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/>
              <a:p>
                <a:pPr algn="ctr" defTabSz="914400"/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LTP</a:t>
                </a:r>
                <a:endParaRPr lang="en-US" sz="1200" dirty="0">
                  <a:latin typeface="Calibri" pitchFamily="34" charset="0"/>
                  <a:ea typeface="ÇlÇr ñæí©" charset="-128"/>
                </a:endParaRPr>
              </a:p>
            </p:txBody>
          </p:sp>
          <p:sp>
            <p:nvSpPr>
              <p:cNvPr id="33803" name="Rectangle 48"/>
              <p:cNvSpPr>
                <a:spLocks noChangeArrowheads="1"/>
              </p:cNvSpPr>
              <p:nvPr/>
            </p:nvSpPr>
            <p:spPr bwMode="auto">
              <a:xfrm>
                <a:off x="795338" y="3316288"/>
                <a:ext cx="1482725" cy="25558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/>
              <a:p>
                <a:pPr algn="ctr" defTabSz="914400"/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ENCAP</a:t>
                </a:r>
                <a:endParaRPr lang="en-US" sz="1200" dirty="0">
                  <a:latin typeface="Calibri" pitchFamily="34" charset="0"/>
                  <a:ea typeface="ÇlÇr ñæí©" charset="-128"/>
                </a:endParaRPr>
              </a:p>
            </p:txBody>
          </p:sp>
          <p:sp>
            <p:nvSpPr>
              <p:cNvPr id="33804" name="Rectangle 49"/>
              <p:cNvSpPr>
                <a:spLocks noChangeArrowheads="1"/>
              </p:cNvSpPr>
              <p:nvPr/>
            </p:nvSpPr>
            <p:spPr bwMode="auto">
              <a:xfrm>
                <a:off x="795338" y="3625850"/>
                <a:ext cx="1482725" cy="255588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/>
              <a:p>
                <a:pPr algn="ctr" defTabSz="914400"/>
                <a:r>
                  <a:rPr lang="en-US" sz="1200">
                    <a:latin typeface="Calibri" pitchFamily="34" charset="0"/>
                    <a:ea typeface="ÇlÇr ñæí©" charset="-128"/>
                  </a:rPr>
                  <a:t>TC/AOS Link Framing</a:t>
                </a:r>
              </a:p>
            </p:txBody>
          </p:sp>
          <p:cxnSp>
            <p:nvCxnSpPr>
              <p:cNvPr id="60" name="Straight Connector 59"/>
              <p:cNvCxnSpPr>
                <a:cxnSpLocks noChangeShapeType="1"/>
              </p:cNvCxnSpPr>
              <p:nvPr/>
            </p:nvCxnSpPr>
            <p:spPr bwMode="auto">
              <a:xfrm>
                <a:off x="3786188" y="2941638"/>
                <a:ext cx="14287" cy="20605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2" name="Straight Connector 61"/>
              <p:cNvCxnSpPr>
                <a:cxnSpLocks noChangeShapeType="1"/>
                <a:stCxn id="33809" idx="2"/>
              </p:cNvCxnSpPr>
              <p:nvPr/>
            </p:nvCxnSpPr>
            <p:spPr bwMode="auto">
              <a:xfrm flipH="1" flipV="1">
                <a:off x="1526778" y="2149181"/>
                <a:ext cx="9923" cy="78928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5" name="Straight Connector 64"/>
              <p:cNvCxnSpPr>
                <a:cxnSpLocks noChangeShapeType="1"/>
              </p:cNvCxnSpPr>
              <p:nvPr/>
            </p:nvCxnSpPr>
            <p:spPr bwMode="auto">
              <a:xfrm flipH="1" flipV="1">
                <a:off x="3280173" y="2103120"/>
                <a:ext cx="13097" cy="82296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3809" name="Rectangle 46"/>
              <p:cNvSpPr>
                <a:spLocks noChangeArrowheads="1"/>
              </p:cNvSpPr>
              <p:nvPr/>
            </p:nvSpPr>
            <p:spPr bwMode="auto">
              <a:xfrm>
                <a:off x="795338" y="2697163"/>
                <a:ext cx="1482725" cy="241300"/>
              </a:xfrm>
              <a:prstGeom prst="rect">
                <a:avLst/>
              </a:prstGeom>
              <a:solidFill>
                <a:srgbClr val="B7E058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/>
              <a:p>
                <a:pPr algn="ctr" defTabSz="914400"/>
                <a:r>
                  <a:rPr lang="en-US" sz="1200">
                    <a:latin typeface="Calibri" pitchFamily="34" charset="0"/>
                    <a:ea typeface="ÇlÇr ñæí©" charset="-128"/>
                  </a:rPr>
                  <a:t>Security (BSP)</a:t>
                </a:r>
              </a:p>
            </p:txBody>
          </p:sp>
          <p:sp>
            <p:nvSpPr>
              <p:cNvPr id="33810" name="Rectangle 54"/>
              <p:cNvSpPr>
                <a:spLocks noChangeArrowheads="1"/>
              </p:cNvSpPr>
              <p:nvPr/>
            </p:nvSpPr>
            <p:spPr bwMode="auto">
              <a:xfrm>
                <a:off x="2551907" y="2392363"/>
                <a:ext cx="1482725" cy="2413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/>
              <a:p>
                <a:pPr algn="ctr" defTabSz="914400"/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BP</a:t>
                </a:r>
                <a:endParaRPr lang="en-US" sz="1200" dirty="0">
                  <a:latin typeface="Calibri" pitchFamily="34" charset="0"/>
                  <a:ea typeface="ÇlÇr ñæí©" charset="-128"/>
                </a:endParaRPr>
              </a:p>
            </p:txBody>
          </p:sp>
          <p:sp>
            <p:nvSpPr>
              <p:cNvPr id="147" name="Magnetic Disk 18"/>
              <p:cNvSpPr/>
              <p:nvPr/>
            </p:nvSpPr>
            <p:spPr>
              <a:xfrm>
                <a:off x="2071688" y="1035050"/>
                <a:ext cx="476250" cy="358775"/>
              </a:xfrm>
              <a:prstGeom prst="flowChartMagneticDisk">
                <a:avLst/>
              </a:prstGeom>
              <a:ln w="12700" cap="flat" cmpd="sng" algn="ctr">
                <a:solidFill>
                  <a:scrgbClr r="0" g="0" b="0"/>
                </a:solidFill>
                <a:prstDash val="solid"/>
                <a:round/>
                <a:headEnd w="med" len="med"/>
                <a:tailEnd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cxnSp>
            <p:nvCxnSpPr>
              <p:cNvPr id="33812" name="Elbow Connector 274"/>
              <p:cNvCxnSpPr>
                <a:cxnSpLocks noChangeShapeType="1"/>
                <a:stCxn id="147" idx="4"/>
              </p:cNvCxnSpPr>
              <p:nvPr/>
            </p:nvCxnSpPr>
            <p:spPr bwMode="auto">
              <a:xfrm>
                <a:off x="2547938" y="1214438"/>
                <a:ext cx="196850" cy="425450"/>
              </a:xfrm>
              <a:prstGeom prst="bent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3813" name="Elbow Connector 15"/>
              <p:cNvCxnSpPr>
                <a:cxnSpLocks noChangeShapeType="1"/>
                <a:stCxn id="147" idx="2"/>
              </p:cNvCxnSpPr>
              <p:nvPr/>
            </p:nvCxnSpPr>
            <p:spPr bwMode="auto">
              <a:xfrm rot="10800000" flipV="1">
                <a:off x="1903413" y="1214438"/>
                <a:ext cx="168275" cy="457200"/>
              </a:xfrm>
              <a:prstGeom prst="bent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3814" name="Rectangle 150"/>
              <p:cNvSpPr>
                <a:spLocks noChangeArrowheads="1"/>
              </p:cNvSpPr>
              <p:nvPr/>
            </p:nvSpPr>
            <p:spPr bwMode="auto">
              <a:xfrm>
                <a:off x="1079130" y="6035675"/>
                <a:ext cx="2701079" cy="444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defTabSz="914400">
                  <a:lnSpc>
                    <a:spcPct val="80000"/>
                  </a:lnSpc>
                </a:pPr>
                <a:r>
                  <a:rPr lang="en-US" sz="1400" b="1" dirty="0">
                    <a:latin typeface="Calibri" pitchFamily="34" charset="0"/>
                    <a:ea typeface="ÇlÇr ñæí©" charset="-128"/>
                  </a:rPr>
                  <a:t>a) SSI Secure </a:t>
                </a:r>
                <a:r>
                  <a:rPr lang="en-US" sz="1400" b="1" dirty="0" smtClean="0">
                    <a:latin typeface="Calibri" pitchFamily="34" charset="0"/>
                    <a:ea typeface="ÇlÇr ñæí©" charset="-128"/>
                  </a:rPr>
                  <a:t>ESLT Bundle </a:t>
                </a:r>
                <a:r>
                  <a:rPr lang="en-US" sz="1400" b="1" dirty="0">
                    <a:latin typeface="Calibri" pitchFamily="34" charset="0"/>
                    <a:ea typeface="ÇlÇr ñæí©" charset="-128"/>
                  </a:rPr>
                  <a:t>Routing</a:t>
                </a:r>
              </a:p>
              <a:p>
                <a:pPr algn="ctr" defTabSz="914400">
                  <a:lnSpc>
                    <a:spcPct val="80000"/>
                  </a:lnSpc>
                </a:pPr>
                <a:r>
                  <a:rPr lang="en-US" sz="1400" b="1" dirty="0">
                    <a:latin typeface="Calibri" pitchFamily="34" charset="0"/>
                    <a:ea typeface="ÇlÇr ñæí©" charset="-128"/>
                  </a:rPr>
                  <a:t>with Frame Multiplexing</a:t>
                </a:r>
              </a:p>
            </p:txBody>
          </p:sp>
          <p:sp>
            <p:nvSpPr>
              <p:cNvPr id="33815" name="Text Box 15"/>
              <p:cNvSpPr txBox="1">
                <a:spLocks noChangeArrowheads="1"/>
              </p:cNvSpPr>
              <p:nvPr/>
            </p:nvSpPr>
            <p:spPr bwMode="auto">
              <a:xfrm>
                <a:off x="2551907" y="4664075"/>
                <a:ext cx="1108075" cy="274638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 dirty="0">
                    <a:latin typeface="Calibri" pitchFamily="34" charset="0"/>
                    <a:ea typeface="ÇlÇr ñæí©" charset="-128"/>
                  </a:rPr>
                  <a:t>CSTS </a:t>
                </a:r>
                <a:r>
                  <a:rPr lang="en-US" sz="1200" dirty="0" err="1" smtClean="0">
                    <a:latin typeface="Calibri" pitchFamily="34" charset="0"/>
                    <a:ea typeface="ÇlÇr ñæí©" charset="-128"/>
                  </a:rPr>
                  <a:t>Fwd</a:t>
                </a:r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-Frame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33816" name="Oval 7"/>
              <p:cNvSpPr>
                <a:spLocks noChangeArrowheads="1"/>
              </p:cNvSpPr>
              <p:nvPr/>
            </p:nvSpPr>
            <p:spPr bwMode="auto">
              <a:xfrm>
                <a:off x="5724525" y="1682274"/>
                <a:ext cx="2452688" cy="493712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 defTabSz="914400">
                  <a:lnSpc>
                    <a:spcPct val="80000"/>
                  </a:lnSpc>
                </a:pPr>
                <a:r>
                  <a:rPr lang="en-US" sz="1200" b="1" dirty="0" smtClean="0">
                    <a:latin typeface="Calibri" pitchFamily="34" charset="0"/>
                    <a:ea typeface="ÇlÇr ñæí©" charset="-128"/>
                  </a:rPr>
                  <a:t>Secure</a:t>
                </a:r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 User Forward-</a:t>
                </a:r>
                <a:endParaRPr lang="en-US" sz="1200" dirty="0">
                  <a:latin typeface="Calibri" pitchFamily="34" charset="0"/>
                  <a:ea typeface="ÇlÇr ñæí©" charset="-128"/>
                </a:endParaRPr>
              </a:p>
              <a:p>
                <a:pPr algn="ctr" defTabSz="914400">
                  <a:lnSpc>
                    <a:spcPct val="80000"/>
                  </a:lnSpc>
                </a:pPr>
                <a:r>
                  <a:rPr lang="en-US" sz="1200" dirty="0">
                    <a:latin typeface="Calibri" pitchFamily="34" charset="0"/>
                    <a:ea typeface="ÇlÇr ñæí©" charset="-128"/>
                  </a:rPr>
                  <a:t>File Application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33817" name="Text Box 16"/>
              <p:cNvSpPr txBox="1">
                <a:spLocks noChangeArrowheads="1"/>
              </p:cNvSpPr>
              <p:nvPr/>
            </p:nvSpPr>
            <p:spPr bwMode="auto">
              <a:xfrm>
                <a:off x="6209507" y="5675313"/>
                <a:ext cx="1482725" cy="2746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>
                    <a:latin typeface="Calibri" pitchFamily="34" charset="0"/>
                    <a:ea typeface="ÇlÇr ñæí©" charset="-128"/>
                  </a:rPr>
                  <a:t>IP</a:t>
                </a:r>
                <a:endParaRPr lang="en-US" sz="1200">
                  <a:latin typeface="Calibri" pitchFamily="34" charset="0"/>
                </a:endParaRPr>
              </a:p>
            </p:txBody>
          </p:sp>
          <p:cxnSp>
            <p:nvCxnSpPr>
              <p:cNvPr id="47" name="Straight Connector 46"/>
              <p:cNvCxnSpPr>
                <a:cxnSpLocks noChangeShapeType="1"/>
                <a:stCxn id="33816" idx="4"/>
                <a:endCxn id="33817" idx="0"/>
              </p:cNvCxnSpPr>
              <p:nvPr/>
            </p:nvCxnSpPr>
            <p:spPr bwMode="auto">
              <a:xfrm>
                <a:off x="6950869" y="2175986"/>
                <a:ext cx="1" cy="349932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3819" name="Text Box 15"/>
              <p:cNvSpPr txBox="1">
                <a:spLocks noChangeArrowheads="1"/>
              </p:cNvSpPr>
              <p:nvPr/>
            </p:nvSpPr>
            <p:spPr bwMode="auto">
              <a:xfrm>
                <a:off x="6209507" y="5002213"/>
                <a:ext cx="1482725" cy="2746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>
                    <a:latin typeface="Calibri" pitchFamily="34" charset="0"/>
                    <a:ea typeface="ÇlÇr ñæí©" charset="-128"/>
                  </a:rPr>
                  <a:t>TCP</a:t>
                </a:r>
                <a:endParaRPr lang="en-US" sz="1200">
                  <a:latin typeface="Calibri" pitchFamily="34" charset="0"/>
                </a:endParaRPr>
              </a:p>
            </p:txBody>
          </p:sp>
          <p:cxnSp>
            <p:nvCxnSpPr>
              <p:cNvPr id="33820" name="Straight Arrow Connector 191"/>
              <p:cNvCxnSpPr>
                <a:cxnSpLocks noChangeShapeType="1"/>
                <a:stCxn id="33816" idx="0"/>
                <a:endCxn id="53" idx="3"/>
              </p:cNvCxnSpPr>
              <p:nvPr/>
            </p:nvCxnSpPr>
            <p:spPr bwMode="auto">
              <a:xfrm flipV="1">
                <a:off x="6950869" y="1397000"/>
                <a:ext cx="0" cy="285274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3" name="Magnetic Disk 18"/>
              <p:cNvSpPr/>
              <p:nvPr/>
            </p:nvSpPr>
            <p:spPr>
              <a:xfrm>
                <a:off x="6723063" y="1168400"/>
                <a:ext cx="455612" cy="228600"/>
              </a:xfrm>
              <a:prstGeom prst="flowChartMagneticDisk">
                <a:avLst/>
              </a:prstGeom>
              <a:ln w="12700" cap="flat" cmpd="sng" algn="ctr">
                <a:solidFill>
                  <a:scrgbClr r="0" g="0" b="0"/>
                </a:solidFill>
                <a:prstDash val="solid"/>
                <a:round/>
                <a:headEnd w="med" len="med"/>
                <a:tailEnd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822" name="Text Box 15"/>
              <p:cNvSpPr txBox="1">
                <a:spLocks noChangeArrowheads="1"/>
              </p:cNvSpPr>
              <p:nvPr/>
            </p:nvSpPr>
            <p:spPr bwMode="auto">
              <a:xfrm>
                <a:off x="6208713" y="3119438"/>
                <a:ext cx="1484312" cy="2746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/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BP</a:t>
                </a:r>
                <a:endParaRPr lang="en-US" sz="1200" dirty="0">
                  <a:latin typeface="Calibri" pitchFamily="34" charset="0"/>
                  <a:ea typeface="ÇlÇr ñæí©" charset="-128"/>
                </a:endParaRPr>
              </a:p>
            </p:txBody>
          </p:sp>
          <p:sp>
            <p:nvSpPr>
              <p:cNvPr id="33823" name="Text Box 15"/>
              <p:cNvSpPr txBox="1">
                <a:spLocks noChangeArrowheads="1"/>
              </p:cNvSpPr>
              <p:nvPr/>
            </p:nvSpPr>
            <p:spPr bwMode="auto">
              <a:xfrm>
                <a:off x="6208713" y="2776538"/>
                <a:ext cx="1484312" cy="2746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CFDP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33824" name="Rectangle 22"/>
              <p:cNvSpPr>
                <a:spLocks noChangeArrowheads="1"/>
              </p:cNvSpPr>
              <p:nvPr/>
            </p:nvSpPr>
            <p:spPr bwMode="auto">
              <a:xfrm>
                <a:off x="5808762" y="6035675"/>
                <a:ext cx="2284215" cy="441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defTabSz="914400">
                  <a:lnSpc>
                    <a:spcPct val="80000"/>
                  </a:lnSpc>
                </a:pPr>
                <a:r>
                  <a:rPr lang="en-US" sz="1400" b="1" dirty="0">
                    <a:latin typeface="Calibri" pitchFamily="34" charset="0"/>
                    <a:ea typeface="ÇlÇr ñæí©" charset="-128"/>
                  </a:rPr>
                  <a:t>b) SSI Secure User CFDP File </a:t>
                </a:r>
                <a:r>
                  <a:rPr lang="en-US" sz="1400" b="1" dirty="0" smtClean="0">
                    <a:latin typeface="Calibri" pitchFamily="34" charset="0"/>
                    <a:ea typeface="ÇlÇr ñæí©" charset="-128"/>
                  </a:rPr>
                  <a:t/>
                </a:r>
                <a:br>
                  <a:rPr lang="en-US" sz="1400" b="1" dirty="0" smtClean="0">
                    <a:latin typeface="Calibri" pitchFamily="34" charset="0"/>
                    <a:ea typeface="ÇlÇr ñæí©" charset="-128"/>
                  </a:rPr>
                </a:br>
                <a:r>
                  <a:rPr lang="en-US" sz="1400" b="1" dirty="0" smtClean="0">
                    <a:latin typeface="Calibri" pitchFamily="34" charset="0"/>
                    <a:ea typeface="ÇlÇr ñæí©" charset="-128"/>
                  </a:rPr>
                  <a:t>Delivery Directly </a:t>
                </a:r>
                <a:r>
                  <a:rPr lang="en-US" sz="1400" b="1" dirty="0">
                    <a:latin typeface="Calibri" pitchFamily="34" charset="0"/>
                    <a:ea typeface="ÇlÇr ñæí©" charset="-128"/>
                  </a:rPr>
                  <a:t>over BP</a:t>
                </a:r>
              </a:p>
            </p:txBody>
          </p:sp>
          <p:sp>
            <p:nvSpPr>
              <p:cNvPr id="33825" name="Text Box 15"/>
              <p:cNvSpPr txBox="1">
                <a:spLocks noChangeArrowheads="1"/>
              </p:cNvSpPr>
              <p:nvPr/>
            </p:nvSpPr>
            <p:spPr bwMode="auto">
              <a:xfrm>
                <a:off x="6208713" y="5345113"/>
                <a:ext cx="1484313" cy="274637"/>
              </a:xfrm>
              <a:prstGeom prst="rect">
                <a:avLst/>
              </a:prstGeom>
              <a:solidFill>
                <a:srgbClr val="B7E058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IPsec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33826" name="Text Box 15"/>
              <p:cNvSpPr txBox="1">
                <a:spLocks noChangeArrowheads="1"/>
              </p:cNvSpPr>
              <p:nvPr/>
            </p:nvSpPr>
            <p:spPr bwMode="auto">
              <a:xfrm>
                <a:off x="2551113" y="5345113"/>
                <a:ext cx="1484312" cy="274637"/>
              </a:xfrm>
              <a:prstGeom prst="rect">
                <a:avLst/>
              </a:prstGeom>
              <a:solidFill>
                <a:srgbClr val="B7E058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IPsec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33827" name="Text Box 15"/>
              <p:cNvSpPr txBox="1">
                <a:spLocks noChangeArrowheads="1"/>
              </p:cNvSpPr>
              <p:nvPr/>
            </p:nvSpPr>
            <p:spPr bwMode="auto">
              <a:xfrm>
                <a:off x="6208713" y="2433638"/>
                <a:ext cx="1484312" cy="274637"/>
              </a:xfrm>
              <a:prstGeom prst="rect">
                <a:avLst/>
              </a:prstGeom>
              <a:solidFill>
                <a:srgbClr val="B7E058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 dirty="0">
                    <a:latin typeface="Calibri" pitchFamily="34" charset="0"/>
                    <a:ea typeface="ÇlÇr ñæí©" charset="-128"/>
                  </a:rPr>
                  <a:t>File </a:t>
                </a:r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Auth./Encrypt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33828" name="Text Box 15"/>
              <p:cNvSpPr txBox="1">
                <a:spLocks noChangeArrowheads="1"/>
              </p:cNvSpPr>
              <p:nvPr/>
            </p:nvSpPr>
            <p:spPr bwMode="auto">
              <a:xfrm>
                <a:off x="6208713" y="3457575"/>
                <a:ext cx="1484313" cy="274638"/>
              </a:xfrm>
              <a:prstGeom prst="rect">
                <a:avLst/>
              </a:prstGeom>
              <a:solidFill>
                <a:srgbClr val="B7E058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>
                    <a:latin typeface="Calibri" pitchFamily="34" charset="0"/>
                    <a:ea typeface="ÇlÇr ñæí©" charset="-128"/>
                  </a:rPr>
                  <a:t>Security (BSP)</a:t>
                </a:r>
              </a:p>
            </p:txBody>
          </p:sp>
          <p:sp>
            <p:nvSpPr>
              <p:cNvPr id="33829" name="Text Box 15"/>
              <p:cNvSpPr txBox="1">
                <a:spLocks noChangeArrowheads="1"/>
              </p:cNvSpPr>
              <p:nvPr/>
            </p:nvSpPr>
            <p:spPr bwMode="auto">
              <a:xfrm>
                <a:off x="2551907" y="2703513"/>
                <a:ext cx="1482725" cy="234950"/>
              </a:xfrm>
              <a:prstGeom prst="rect">
                <a:avLst/>
              </a:prstGeom>
              <a:solidFill>
                <a:srgbClr val="B7E058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US" sz="1200">
                    <a:latin typeface="Calibri" pitchFamily="34" charset="0"/>
                    <a:ea typeface="ÇlÇr ñæí©" charset="-128"/>
                  </a:rPr>
                  <a:t>Security (BSP)</a:t>
                </a:r>
              </a:p>
            </p:txBody>
          </p:sp>
          <p:sp>
            <p:nvSpPr>
              <p:cNvPr id="33830" name="Rectangle 46"/>
              <p:cNvSpPr>
                <a:spLocks noChangeArrowheads="1"/>
              </p:cNvSpPr>
              <p:nvPr/>
            </p:nvSpPr>
            <p:spPr bwMode="auto">
              <a:xfrm>
                <a:off x="803275" y="2392363"/>
                <a:ext cx="1482725" cy="24130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3840" tIns="31320" rIns="33840" bIns="31320"/>
              <a:lstStyle/>
              <a:p>
                <a:pPr algn="ctr" defTabSz="914400"/>
                <a:r>
                  <a:rPr lang="en-US" sz="1200" dirty="0" smtClean="0">
                    <a:latin typeface="Calibri" pitchFamily="34" charset="0"/>
                    <a:ea typeface="ÇlÇr ñæí©" charset="-128"/>
                  </a:rPr>
                  <a:t>BP</a:t>
                </a:r>
                <a:endParaRPr lang="en-US" sz="1200" dirty="0">
                  <a:latin typeface="Calibri" pitchFamily="34" charset="0"/>
                  <a:ea typeface="ÇlÇr ñæí©" charset="-128"/>
                </a:endParaRPr>
              </a:p>
            </p:txBody>
          </p:sp>
        </p:grpSp>
        <p:sp>
          <p:nvSpPr>
            <p:cNvPr id="45" name="Oval 7"/>
            <p:cNvSpPr>
              <a:spLocks noChangeArrowheads="1"/>
            </p:cNvSpPr>
            <p:nvPr/>
          </p:nvSpPr>
          <p:spPr bwMode="auto">
            <a:xfrm>
              <a:off x="1066800" y="1635423"/>
              <a:ext cx="2479675" cy="587414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dirty="0" smtClean="0">
                  <a:solidFill>
                    <a:prstClr val="black"/>
                  </a:solidFill>
                  <a:latin typeface="Arial" pitchFamily="34" charset="0"/>
                  <a:ea typeface="ÇlÇr ñæí©"/>
                  <a:cs typeface="Arial" pitchFamily="34" charset="0"/>
                </a:rPr>
                <a:t>Secure</a:t>
              </a:r>
              <a:r>
                <a:rPr lang="en-US" sz="1100" dirty="0" smtClean="0">
                  <a:solidFill>
                    <a:prstClr val="black"/>
                  </a:solidFill>
                  <a:latin typeface="Arial" pitchFamily="34" charset="0"/>
                  <a:ea typeface="ÇlÇr ñæí©"/>
                  <a:cs typeface="Arial" pitchFamily="34" charset="0"/>
                </a:rPr>
                <a:t> Bundle </a:t>
              </a:r>
              <a:r>
                <a:rPr lang="en-US" sz="1100" dirty="0">
                  <a:solidFill>
                    <a:prstClr val="black"/>
                  </a:solidFill>
                  <a:latin typeface="Arial" pitchFamily="34" charset="0"/>
                  <a:ea typeface="ÇlÇr ñæí©"/>
                  <a:cs typeface="Arial" pitchFamily="34" charset="0"/>
                </a:rPr>
                <a:t>Agent</a:t>
              </a:r>
            </a:p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prstClr val="black"/>
                  </a:solidFill>
                  <a:latin typeface="Arial" pitchFamily="34" charset="0"/>
                  <a:ea typeface="ÇlÇr ñæí©"/>
                  <a:cs typeface="Arial" pitchFamily="34" charset="0"/>
                </a:rPr>
                <a:t>(Routing, Store-and-Forward Processing)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575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2500" dirty="0"/>
              <a:t>Figure 6</a:t>
            </a:r>
            <a:r>
              <a:rPr lang="en-US" sz="2500" dirty="0" smtClean="0"/>
              <a:t>-2: ESLT Radiometric Service </a:t>
            </a:r>
            <a:r>
              <a:rPr lang="en-US" sz="2500" dirty="0"/>
              <a:t>Provider Protocol Stack Building Blocks</a:t>
            </a:r>
          </a:p>
        </p:txBody>
      </p:sp>
      <p:sp>
        <p:nvSpPr>
          <p:cNvPr id="9230" name="Oval 7"/>
          <p:cNvSpPr>
            <a:spLocks noChangeArrowheads="1"/>
          </p:cNvSpPr>
          <p:nvPr/>
        </p:nvSpPr>
        <p:spPr bwMode="auto">
          <a:xfrm>
            <a:off x="3254375" y="1526954"/>
            <a:ext cx="2452688" cy="585817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CSTS F-Frame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(Frame </a:t>
            </a:r>
            <a:r>
              <a:rPr lang="en-US" sz="1200" dirty="0" err="1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Muxing</a:t>
            </a: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)</a:t>
            </a:r>
          </a:p>
        </p:txBody>
      </p:sp>
      <p:cxnSp>
        <p:nvCxnSpPr>
          <p:cNvPr id="3" name="Straight Connector 39"/>
          <p:cNvCxnSpPr>
            <a:cxnSpLocks noChangeShapeType="1"/>
          </p:cNvCxnSpPr>
          <p:nvPr/>
        </p:nvCxnSpPr>
        <p:spPr bwMode="auto">
          <a:xfrm flipH="1">
            <a:off x="3609975" y="2027016"/>
            <a:ext cx="3175" cy="927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32" name="Straight Connector 40"/>
          <p:cNvCxnSpPr>
            <a:cxnSpLocks noChangeShapeType="1"/>
            <a:stCxn id="9230" idx="5"/>
            <a:endCxn id="9250" idx="0"/>
          </p:cNvCxnSpPr>
          <p:nvPr/>
        </p:nvCxnSpPr>
        <p:spPr bwMode="auto">
          <a:xfrm>
            <a:off x="5348288" y="2027016"/>
            <a:ext cx="12700" cy="936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233" name="Text Box 15"/>
          <p:cNvSpPr txBox="1">
            <a:spLocks noChangeArrowheads="1"/>
          </p:cNvSpPr>
          <p:nvPr/>
        </p:nvSpPr>
        <p:spPr bwMode="auto">
          <a:xfrm>
            <a:off x="4619625" y="2579520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TCP</a:t>
            </a:r>
          </a:p>
        </p:txBody>
      </p:sp>
      <p:sp>
        <p:nvSpPr>
          <p:cNvPr id="9234" name="Text Box 12"/>
          <p:cNvSpPr txBox="1">
            <a:spLocks noChangeArrowheads="1"/>
          </p:cNvSpPr>
          <p:nvPr/>
        </p:nvSpPr>
        <p:spPr bwMode="auto">
          <a:xfrm>
            <a:off x="2867025" y="2443455"/>
            <a:ext cx="1484313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Code &amp; Sync</a:t>
            </a:r>
          </a:p>
        </p:txBody>
      </p:sp>
      <p:sp>
        <p:nvSpPr>
          <p:cNvPr id="9235" name="Oval 7"/>
          <p:cNvSpPr>
            <a:spLocks noChangeArrowheads="1"/>
          </p:cNvSpPr>
          <p:nvPr/>
        </p:nvSpPr>
        <p:spPr bwMode="auto">
          <a:xfrm>
            <a:off x="3276600" y="4135349"/>
            <a:ext cx="2452688" cy="58740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SLE RCF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(Frame De-</a:t>
            </a:r>
            <a:r>
              <a:rPr lang="en-US" sz="1200" dirty="0" err="1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Muxing</a:t>
            </a: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)</a:t>
            </a:r>
          </a:p>
        </p:txBody>
      </p:sp>
      <p:cxnSp>
        <p:nvCxnSpPr>
          <p:cNvPr id="9236" name="Straight Connector 46"/>
          <p:cNvCxnSpPr>
            <a:cxnSpLocks noChangeShapeType="1"/>
          </p:cNvCxnSpPr>
          <p:nvPr/>
        </p:nvCxnSpPr>
        <p:spPr bwMode="auto">
          <a:xfrm flipH="1">
            <a:off x="3613150" y="4636866"/>
            <a:ext cx="14288" cy="9445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37" name="Straight Connector 47"/>
          <p:cNvCxnSpPr>
            <a:cxnSpLocks noChangeShapeType="1"/>
            <a:stCxn id="9235" idx="5"/>
            <a:endCxn id="9254" idx="0"/>
          </p:cNvCxnSpPr>
          <p:nvPr/>
        </p:nvCxnSpPr>
        <p:spPr bwMode="auto">
          <a:xfrm>
            <a:off x="5370513" y="4636866"/>
            <a:ext cx="12700" cy="9556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238" name="Text Box 15"/>
          <p:cNvSpPr txBox="1">
            <a:spLocks noChangeArrowheads="1"/>
          </p:cNvSpPr>
          <p:nvPr/>
        </p:nvSpPr>
        <p:spPr bwMode="auto">
          <a:xfrm>
            <a:off x="4641850" y="5208554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TCP</a:t>
            </a:r>
          </a:p>
        </p:txBody>
      </p:sp>
      <p:sp>
        <p:nvSpPr>
          <p:cNvPr id="9242" name="Rectangle 53"/>
          <p:cNvSpPr>
            <a:spLocks noChangeArrowheads="1"/>
          </p:cNvSpPr>
          <p:nvPr/>
        </p:nvSpPr>
        <p:spPr bwMode="auto">
          <a:xfrm>
            <a:off x="2716453" y="6172200"/>
            <a:ext cx="3493264" cy="2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TD-CSTS Ranging &amp; Radiometric Data</a:t>
            </a:r>
            <a:endParaRPr lang="en-US" sz="1400" b="1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9244" name="Text Box 15"/>
          <p:cNvSpPr txBox="1">
            <a:spLocks noChangeArrowheads="1"/>
          </p:cNvSpPr>
          <p:nvPr/>
        </p:nvSpPr>
        <p:spPr bwMode="auto">
          <a:xfrm>
            <a:off x="4618038" y="2192150"/>
            <a:ext cx="1484312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CSTS F-Frame</a:t>
            </a:r>
          </a:p>
        </p:txBody>
      </p:sp>
      <p:sp>
        <p:nvSpPr>
          <p:cNvPr id="9246" name="Text Box 15"/>
          <p:cNvSpPr txBox="1">
            <a:spLocks noChangeArrowheads="1"/>
          </p:cNvSpPr>
          <p:nvPr/>
        </p:nvSpPr>
        <p:spPr bwMode="auto">
          <a:xfrm>
            <a:off x="4641850" y="4849761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SLE </a:t>
            </a: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RCF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2878138" y="5099289"/>
            <a:ext cx="1484312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Frame Sync &amp; De-Code</a:t>
            </a:r>
            <a:endParaRPr lang="en-US" sz="1050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9250" name="Text Box 16"/>
          <p:cNvSpPr txBox="1">
            <a:spLocks noChangeArrowheads="1"/>
          </p:cNvSpPr>
          <p:nvPr/>
        </p:nvSpPr>
        <p:spPr bwMode="auto">
          <a:xfrm>
            <a:off x="4619625" y="2963714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IP</a:t>
            </a:r>
          </a:p>
        </p:txBody>
      </p:sp>
      <p:sp>
        <p:nvSpPr>
          <p:cNvPr id="9254" name="Text Box 16"/>
          <p:cNvSpPr txBox="1">
            <a:spLocks noChangeArrowheads="1"/>
          </p:cNvSpPr>
          <p:nvPr/>
        </p:nvSpPr>
        <p:spPr bwMode="auto">
          <a:xfrm>
            <a:off x="4641850" y="5592748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IP</a:t>
            </a:r>
          </a:p>
        </p:txBody>
      </p:sp>
      <p:cxnSp>
        <p:nvCxnSpPr>
          <p:cNvPr id="40" name="Straight Connector 40"/>
          <p:cNvCxnSpPr>
            <a:cxnSpLocks noChangeShapeType="1"/>
            <a:stCxn id="42" idx="2"/>
            <a:endCxn id="43" idx="0"/>
          </p:cNvCxnSpPr>
          <p:nvPr/>
        </p:nvCxnSpPr>
        <p:spPr bwMode="auto">
          <a:xfrm>
            <a:off x="7973219" y="4562436"/>
            <a:ext cx="794" cy="4969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7232650" y="4675154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TCP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7231063" y="4287784"/>
            <a:ext cx="1484312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</a:t>
            </a: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D-CSTS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7232650" y="5059348"/>
            <a:ext cx="1482725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IP</a:t>
            </a: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1141079" y="5029200"/>
            <a:ext cx="1484312" cy="342259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Ranging Sequence Recovery</a:t>
            </a:r>
            <a:endParaRPr lang="en-US" sz="1050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1138605" y="2362200"/>
            <a:ext cx="1484312" cy="35341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Ranging Sequence Generation</a:t>
            </a:r>
            <a:endParaRPr lang="en-US" sz="1050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cxnSp>
        <p:nvCxnSpPr>
          <p:cNvPr id="58" name="Elbow Connector 57"/>
          <p:cNvCxnSpPr>
            <a:stCxn id="45" idx="1"/>
            <a:endCxn id="44" idx="1"/>
          </p:cNvCxnSpPr>
          <p:nvPr/>
        </p:nvCxnSpPr>
        <p:spPr bwMode="auto">
          <a:xfrm rot="10800000" flipH="1" flipV="1">
            <a:off x="1138605" y="2538908"/>
            <a:ext cx="2474" cy="2661422"/>
          </a:xfrm>
          <a:prstGeom prst="bentConnector3">
            <a:avLst>
              <a:gd name="adj1" fmla="val -9240097"/>
            </a:avLst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9249" name="Text Box 12"/>
          <p:cNvSpPr txBox="1">
            <a:spLocks noChangeArrowheads="1"/>
          </p:cNvSpPr>
          <p:nvPr/>
        </p:nvSpPr>
        <p:spPr bwMode="auto">
          <a:xfrm>
            <a:off x="1141081" y="2954189"/>
            <a:ext cx="3210258" cy="27465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CCSDS RF &amp; Mod</a:t>
            </a:r>
          </a:p>
        </p:txBody>
      </p:sp>
      <p:cxnSp>
        <p:nvCxnSpPr>
          <p:cNvPr id="27" name="Straight Arrow Connector 26"/>
          <p:cNvCxnSpPr>
            <a:stCxn id="45" idx="2"/>
          </p:cNvCxnSpPr>
          <p:nvPr/>
        </p:nvCxnSpPr>
        <p:spPr>
          <a:xfrm>
            <a:off x="1880761" y="2715615"/>
            <a:ext cx="0" cy="23850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6" name="Straight Arrow Connector 55"/>
          <p:cNvCxnSpPr>
            <a:endCxn id="44" idx="2"/>
          </p:cNvCxnSpPr>
          <p:nvPr/>
        </p:nvCxnSpPr>
        <p:spPr>
          <a:xfrm flipV="1">
            <a:off x="1880760" y="5371459"/>
            <a:ext cx="2475" cy="34354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1143000" y="5581429"/>
            <a:ext cx="3219450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CCSDS RF &amp; De-Mod</a:t>
            </a:r>
            <a:endParaRPr lang="en-US" sz="1050" dirty="0">
              <a:solidFill>
                <a:prstClr val="black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9217" name="Rectangle 9216"/>
          <p:cNvSpPr/>
          <p:nvPr/>
        </p:nvSpPr>
        <p:spPr>
          <a:xfrm>
            <a:off x="3840180" y="3298505"/>
            <a:ext cx="10473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Ranging Data </a:t>
            </a:r>
            <a:endParaRPr lang="en-US" sz="1100" dirty="0"/>
          </a:p>
        </p:txBody>
      </p:sp>
      <p:sp>
        <p:nvSpPr>
          <p:cNvPr id="62" name="Rectangle 61"/>
          <p:cNvSpPr/>
          <p:nvPr/>
        </p:nvSpPr>
        <p:spPr>
          <a:xfrm>
            <a:off x="3858322" y="3733800"/>
            <a:ext cx="10182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Doppler Data </a:t>
            </a:r>
            <a:endParaRPr lang="en-US" sz="1100" dirty="0"/>
          </a:p>
        </p:txBody>
      </p:sp>
      <p:sp>
        <p:nvSpPr>
          <p:cNvPr id="63" name="Rectangle 62"/>
          <p:cNvSpPr/>
          <p:nvPr/>
        </p:nvSpPr>
        <p:spPr>
          <a:xfrm>
            <a:off x="629557" y="3840561"/>
            <a:ext cx="7101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Ranging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Helvetica" pitchFamily="34" charset="0"/>
                <a:ea typeface="ÇlÇr ñæí©" charset="-128"/>
                <a:cs typeface="Helvetica" pitchFamily="34" charset="0"/>
              </a:rPr>
              <a:t>Signal</a:t>
            </a:r>
            <a:endParaRPr lang="en-US" sz="1100" dirty="0"/>
          </a:p>
        </p:txBody>
      </p:sp>
      <p:cxnSp>
        <p:nvCxnSpPr>
          <p:cNvPr id="35" name="Straight Connector 40"/>
          <p:cNvCxnSpPr>
            <a:cxnSpLocks noChangeShapeType="1"/>
            <a:endCxn id="42" idx="0"/>
          </p:cNvCxnSpPr>
          <p:nvPr/>
        </p:nvCxnSpPr>
        <p:spPr bwMode="auto">
          <a:xfrm>
            <a:off x="7946086" y="3802905"/>
            <a:ext cx="27133" cy="48487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9" name="Oval 7"/>
          <p:cNvSpPr>
            <a:spLocks noChangeArrowheads="1"/>
          </p:cNvSpPr>
          <p:nvPr/>
        </p:nvSpPr>
        <p:spPr bwMode="auto">
          <a:xfrm>
            <a:off x="5867400" y="3429000"/>
            <a:ext cx="2452688" cy="62700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TD-CSTS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Processing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" pitchFamily="34" charset="0"/>
                <a:ea typeface="ÇlÇr ñæí©"/>
                <a:cs typeface="Helvetica" pitchFamily="34" charset="0"/>
              </a:rPr>
              <a:t>(Real-time Radiometric Data)</a:t>
            </a:r>
            <a:endParaRPr lang="en-US" sz="1200" dirty="0">
              <a:solidFill>
                <a:prstClr val="black"/>
              </a:solidFill>
              <a:latin typeface="Helvetica" pitchFamily="34" charset="0"/>
              <a:ea typeface="ÇlÇr ñæí©"/>
              <a:cs typeface="Helvetica" pitchFamily="34" charset="0"/>
            </a:endParaRPr>
          </a:p>
        </p:txBody>
      </p:sp>
      <p:cxnSp>
        <p:nvCxnSpPr>
          <p:cNvPr id="8" name="Elbow Connector 7"/>
          <p:cNvCxnSpPr>
            <a:stCxn id="44" idx="0"/>
            <a:endCxn id="39" idx="1"/>
          </p:cNvCxnSpPr>
          <p:nvPr/>
        </p:nvCxnSpPr>
        <p:spPr bwMode="auto">
          <a:xfrm rot="5400000" flipH="1" flipV="1">
            <a:off x="3300723" y="2103336"/>
            <a:ext cx="1508377" cy="4343353"/>
          </a:xfrm>
          <a:prstGeom prst="bentConnector3">
            <a:avLst>
              <a:gd name="adj1" fmla="val 99136"/>
            </a:avLst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6" name="Elbow Connector 45"/>
          <p:cNvCxnSpPr>
            <a:stCxn id="2" idx="0"/>
            <a:endCxn id="39" idx="3"/>
          </p:cNvCxnSpPr>
          <p:nvPr/>
        </p:nvCxnSpPr>
        <p:spPr bwMode="auto">
          <a:xfrm rot="5400000" flipH="1" flipV="1">
            <a:off x="3681033" y="3035875"/>
            <a:ext cx="1617247" cy="3473863"/>
          </a:xfrm>
          <a:prstGeom prst="bentConnector3">
            <a:avLst>
              <a:gd name="adj1" fmla="val 100450"/>
            </a:avLst>
          </a:prstGeom>
          <a:noFill/>
          <a:ln w="19050">
            <a:solidFill>
              <a:srgbClr val="000000"/>
            </a:solidFill>
            <a:round/>
            <a:headEnd type="none"/>
            <a:tailEnd type="stealth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2952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2500" dirty="0"/>
              <a:t>Figure 6‑4: ABA Service Management Protocol Layering</a:t>
            </a:r>
          </a:p>
        </p:txBody>
      </p:sp>
      <p:sp>
        <p:nvSpPr>
          <p:cNvPr id="5125" name="AutoShape 3"/>
          <p:cNvSpPr>
            <a:spLocks noChangeArrowheads="1"/>
          </p:cNvSpPr>
          <p:nvPr/>
        </p:nvSpPr>
        <p:spPr bwMode="auto">
          <a:xfrm>
            <a:off x="2067997" y="2713054"/>
            <a:ext cx="3096670" cy="2559033"/>
          </a:xfrm>
          <a:prstGeom prst="cube">
            <a:avLst>
              <a:gd name="adj" fmla="val 4732"/>
            </a:avLst>
          </a:prstGeom>
          <a:solidFill>
            <a:srgbClr val="E0C62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29" name="AutoShape 8"/>
          <p:cNvSpPr>
            <a:spLocks noChangeArrowheads="1"/>
          </p:cNvSpPr>
          <p:nvPr/>
        </p:nvSpPr>
        <p:spPr bwMode="auto">
          <a:xfrm>
            <a:off x="6024358" y="1652588"/>
            <a:ext cx="2538371" cy="3686175"/>
          </a:xfrm>
          <a:prstGeom prst="cube">
            <a:avLst>
              <a:gd name="adj" fmla="val 4536"/>
            </a:avLst>
          </a:prstGeom>
          <a:solidFill>
            <a:srgbClr val="CC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cxnSp>
        <p:nvCxnSpPr>
          <p:cNvPr id="5133" name="Straight Connector 21"/>
          <p:cNvCxnSpPr>
            <a:cxnSpLocks noChangeShapeType="1"/>
            <a:endCxn id="5130" idx="0"/>
          </p:cNvCxnSpPr>
          <p:nvPr/>
        </p:nvCxnSpPr>
        <p:spPr bwMode="auto">
          <a:xfrm>
            <a:off x="2537897" y="3992563"/>
            <a:ext cx="0" cy="777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34" name="Straight Connector 22"/>
          <p:cNvCxnSpPr>
            <a:cxnSpLocks noChangeShapeType="1"/>
          </p:cNvCxnSpPr>
          <p:nvPr/>
        </p:nvCxnSpPr>
        <p:spPr bwMode="auto">
          <a:xfrm>
            <a:off x="3388797" y="3992563"/>
            <a:ext cx="0" cy="777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35" name="Straight Connector 23"/>
          <p:cNvCxnSpPr>
            <a:cxnSpLocks noChangeShapeType="1"/>
          </p:cNvCxnSpPr>
          <p:nvPr/>
        </p:nvCxnSpPr>
        <p:spPr bwMode="auto">
          <a:xfrm>
            <a:off x="7800973" y="2439988"/>
            <a:ext cx="0" cy="2330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36" name="Text Box 11"/>
          <p:cNvSpPr txBox="1">
            <a:spLocks noChangeArrowheads="1"/>
          </p:cNvSpPr>
          <p:nvPr/>
        </p:nvSpPr>
        <p:spPr bwMode="auto">
          <a:xfrm>
            <a:off x="2182297" y="4217988"/>
            <a:ext cx="711200" cy="431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Code &amp;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Sync</a:t>
            </a:r>
            <a:endParaRPr lang="en-US" sz="11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5137" name="Text Box 15"/>
          <p:cNvSpPr txBox="1">
            <a:spLocks noChangeArrowheads="1"/>
          </p:cNvSpPr>
          <p:nvPr/>
        </p:nvSpPr>
        <p:spPr bwMode="auto">
          <a:xfrm>
            <a:off x="3033197" y="4217988"/>
            <a:ext cx="711200" cy="431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TCP/IP</a:t>
            </a:r>
            <a:endParaRPr lang="en-US" sz="11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7445373" y="4221163"/>
            <a:ext cx="711200" cy="431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TCP/IP</a:t>
            </a:r>
            <a:endParaRPr lang="en-US" sz="11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5141" name="Text Box 17"/>
          <p:cNvSpPr txBox="1">
            <a:spLocks noChangeArrowheads="1"/>
          </p:cNvSpPr>
          <p:nvPr/>
        </p:nvSpPr>
        <p:spPr bwMode="auto">
          <a:xfrm>
            <a:off x="7327104" y="3643313"/>
            <a:ext cx="947738" cy="431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SLE/CSTS Cross Support</a:t>
            </a:r>
          </a:p>
        </p:txBody>
      </p:sp>
      <p:sp>
        <p:nvSpPr>
          <p:cNvPr id="5142" name="Text Box 17"/>
          <p:cNvSpPr txBox="1">
            <a:spLocks noChangeArrowheads="1"/>
          </p:cNvSpPr>
          <p:nvPr/>
        </p:nvSpPr>
        <p:spPr bwMode="auto">
          <a:xfrm>
            <a:off x="7445373" y="2544763"/>
            <a:ext cx="711200" cy="431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File/</a:t>
            </a:r>
            <a:br>
              <a: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rPr>
            </a:br>
            <a:r>
              <a: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Packet</a:t>
            </a:r>
          </a:p>
        </p:txBody>
      </p:sp>
      <p:sp>
        <p:nvSpPr>
          <p:cNvPr id="5149" name="Text Box 12"/>
          <p:cNvSpPr txBox="1">
            <a:spLocks noChangeArrowheads="1"/>
          </p:cNvSpPr>
          <p:nvPr/>
        </p:nvSpPr>
        <p:spPr bwMode="auto">
          <a:xfrm>
            <a:off x="2188647" y="3640138"/>
            <a:ext cx="1552575" cy="431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SLE/CSTS Cross Support</a:t>
            </a:r>
          </a:p>
        </p:txBody>
      </p:sp>
      <p:cxnSp>
        <p:nvCxnSpPr>
          <p:cNvPr id="5151" name="Elbow Connector 371"/>
          <p:cNvCxnSpPr>
            <a:cxnSpLocks noChangeShapeType="1"/>
            <a:stCxn id="5132" idx="2"/>
            <a:endCxn id="5131" idx="2"/>
          </p:cNvCxnSpPr>
          <p:nvPr/>
        </p:nvCxnSpPr>
        <p:spPr bwMode="auto">
          <a:xfrm rot="5400000">
            <a:off x="5594885" y="2996150"/>
            <a:ext cx="12700" cy="4412176"/>
          </a:xfrm>
          <a:prstGeom prst="bentConnector3">
            <a:avLst>
              <a:gd name="adj1" fmla="val 1800000"/>
            </a:avLst>
          </a:prstGeom>
          <a:noFill/>
          <a:ln w="19050">
            <a:solidFill>
              <a:schemeClr val="tx1"/>
            </a:solidFill>
            <a:miter lim="800000"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52" name="Oval 376"/>
          <p:cNvSpPr>
            <a:spLocks noChangeArrowheads="1"/>
          </p:cNvSpPr>
          <p:nvPr/>
        </p:nvSpPr>
        <p:spPr bwMode="auto">
          <a:xfrm>
            <a:off x="7231639" y="1865313"/>
            <a:ext cx="1138668" cy="57467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Earth User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latin typeface="Arial" pitchFamily="34" charset="0"/>
                <a:ea typeface="ÇlÇr ñæí©"/>
                <a:cs typeface="Arial" pitchFamily="34" charset="0"/>
              </a:rPr>
              <a:t>Application</a:t>
            </a:r>
          </a:p>
        </p:txBody>
      </p:sp>
      <p:sp>
        <p:nvSpPr>
          <p:cNvPr id="5158" name="Text Box 11"/>
          <p:cNvSpPr txBox="1">
            <a:spLocks noChangeArrowheads="1"/>
          </p:cNvSpPr>
          <p:nvPr/>
        </p:nvSpPr>
        <p:spPr bwMode="auto">
          <a:xfrm>
            <a:off x="7445373" y="3094038"/>
            <a:ext cx="711200" cy="431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Space Data Link</a:t>
            </a:r>
          </a:p>
        </p:txBody>
      </p:sp>
      <p:cxnSp>
        <p:nvCxnSpPr>
          <p:cNvPr id="193" name="Straight Connector 388"/>
          <p:cNvCxnSpPr>
            <a:cxnSpLocks noChangeShapeType="1"/>
            <a:stCxn id="333" idx="2"/>
          </p:cNvCxnSpPr>
          <p:nvPr/>
        </p:nvCxnSpPr>
        <p:spPr bwMode="auto">
          <a:xfrm flipH="1">
            <a:off x="4331908" y="3229555"/>
            <a:ext cx="1745511" cy="5987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2910640" y="5523658"/>
            <a:ext cx="1231900" cy="2501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ESLT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6623952" y="5532720"/>
            <a:ext cx="1231900" cy="444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Earth</a:t>
            </a:r>
            <a:br>
              <a:rPr lang="en-US" sz="1200" b="1" dirty="0">
                <a:solidFill>
                  <a:prstClr val="black"/>
                </a:solidFill>
                <a:ea typeface="ÇlÇr ñæí©"/>
                <a:cs typeface="Arial" pitchFamily="34" charset="0"/>
              </a:rPr>
            </a:br>
            <a:r>
              <a:rPr lang="en-US" sz="1200" b="1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User Node</a:t>
            </a:r>
          </a:p>
        </p:txBody>
      </p:sp>
      <p:grpSp>
        <p:nvGrpSpPr>
          <p:cNvPr id="5139" name="Group 8"/>
          <p:cNvGrpSpPr>
            <a:grpSpLocks/>
          </p:cNvGrpSpPr>
          <p:nvPr/>
        </p:nvGrpSpPr>
        <p:grpSpPr bwMode="auto">
          <a:xfrm>
            <a:off x="3175753" y="5846155"/>
            <a:ext cx="701675" cy="682625"/>
            <a:chOff x="896" y="2214"/>
            <a:chExt cx="317" cy="323"/>
          </a:xfrm>
        </p:grpSpPr>
        <p:sp>
          <p:nvSpPr>
            <p:cNvPr id="5301" name="Freeform 9"/>
            <p:cNvSpPr>
              <a:spLocks noChangeArrowheads="1"/>
            </p:cNvSpPr>
            <p:nvPr/>
          </p:nvSpPr>
          <p:spPr bwMode="auto">
            <a:xfrm rot="420000">
              <a:off x="914" y="2230"/>
              <a:ext cx="285" cy="291"/>
            </a:xfrm>
            <a:custGeom>
              <a:avLst/>
              <a:gdLst>
                <a:gd name="T0" fmla="*/ 0 w 1335"/>
                <a:gd name="T1" fmla="*/ 0 h 1339"/>
                <a:gd name="T2" fmla="*/ 0 w 1335"/>
                <a:gd name="T3" fmla="*/ 0 h 1339"/>
                <a:gd name="T4" fmla="*/ 0 w 1335"/>
                <a:gd name="T5" fmla="*/ 0 h 1339"/>
                <a:gd name="T6" fmla="*/ 0 w 1335"/>
                <a:gd name="T7" fmla="*/ 0 h 1339"/>
                <a:gd name="T8" fmla="*/ 0 w 1335"/>
                <a:gd name="T9" fmla="*/ 0 h 1339"/>
                <a:gd name="T10" fmla="*/ 0 w 1335"/>
                <a:gd name="T11" fmla="*/ 0 h 1339"/>
                <a:gd name="T12" fmla="*/ 0 w 1335"/>
                <a:gd name="T13" fmla="*/ 0 h 1339"/>
                <a:gd name="T14" fmla="*/ 0 w 1335"/>
                <a:gd name="T15" fmla="*/ 0 h 1339"/>
                <a:gd name="T16" fmla="*/ 0 w 1335"/>
                <a:gd name="T17" fmla="*/ 0 h 1339"/>
                <a:gd name="T18" fmla="*/ 0 w 1335"/>
                <a:gd name="T19" fmla="*/ 0 h 1339"/>
                <a:gd name="T20" fmla="*/ 0 w 1335"/>
                <a:gd name="T21" fmla="*/ 0 h 1339"/>
                <a:gd name="T22" fmla="*/ 0 w 1335"/>
                <a:gd name="T23" fmla="*/ 0 h 1339"/>
                <a:gd name="T24" fmla="*/ 0 w 1335"/>
                <a:gd name="T25" fmla="*/ 0 h 1339"/>
                <a:gd name="T26" fmla="*/ 0 w 1335"/>
                <a:gd name="T27" fmla="*/ 0 h 1339"/>
                <a:gd name="T28" fmla="*/ 0 w 1335"/>
                <a:gd name="T29" fmla="*/ 0 h 1339"/>
                <a:gd name="T30" fmla="*/ 0 w 1335"/>
                <a:gd name="T31" fmla="*/ 0 h 1339"/>
                <a:gd name="T32" fmla="*/ 0 w 1335"/>
                <a:gd name="T33" fmla="*/ 0 h 1339"/>
                <a:gd name="T34" fmla="*/ 0 w 1335"/>
                <a:gd name="T35" fmla="*/ 0 h 1339"/>
                <a:gd name="T36" fmla="*/ 0 w 1335"/>
                <a:gd name="T37" fmla="*/ 0 h 1339"/>
                <a:gd name="T38" fmla="*/ 0 w 1335"/>
                <a:gd name="T39" fmla="*/ 0 h 1339"/>
                <a:gd name="T40" fmla="*/ 0 w 1335"/>
                <a:gd name="T41" fmla="*/ 0 h 1339"/>
                <a:gd name="T42" fmla="*/ 0 w 1335"/>
                <a:gd name="T43" fmla="*/ 0 h 1339"/>
                <a:gd name="T44" fmla="*/ 0 w 1335"/>
                <a:gd name="T45" fmla="*/ 0 h 1339"/>
                <a:gd name="T46" fmla="*/ 0 w 1335"/>
                <a:gd name="T47" fmla="*/ 0 h 1339"/>
                <a:gd name="T48" fmla="*/ 0 w 1335"/>
                <a:gd name="T49" fmla="*/ 0 h 1339"/>
                <a:gd name="T50" fmla="*/ 0 w 1335"/>
                <a:gd name="T51" fmla="*/ 0 h 1339"/>
                <a:gd name="T52" fmla="*/ 0 w 1335"/>
                <a:gd name="T53" fmla="*/ 0 h 1339"/>
                <a:gd name="T54" fmla="*/ 0 w 1335"/>
                <a:gd name="T55" fmla="*/ 0 h 1339"/>
                <a:gd name="T56" fmla="*/ 0 w 1335"/>
                <a:gd name="T57" fmla="*/ 0 h 1339"/>
                <a:gd name="T58" fmla="*/ 0 w 1335"/>
                <a:gd name="T59" fmla="*/ 0 h 1339"/>
                <a:gd name="T60" fmla="*/ 0 w 1335"/>
                <a:gd name="T61" fmla="*/ 0 h 1339"/>
                <a:gd name="T62" fmla="*/ 0 w 1335"/>
                <a:gd name="T63" fmla="*/ 0 h 1339"/>
                <a:gd name="T64" fmla="*/ 0 w 1335"/>
                <a:gd name="T65" fmla="*/ 0 h 1339"/>
                <a:gd name="T66" fmla="*/ 0 w 1335"/>
                <a:gd name="T67" fmla="*/ 0 h 1339"/>
                <a:gd name="T68" fmla="*/ 0 w 1335"/>
                <a:gd name="T69" fmla="*/ 0 h 1339"/>
                <a:gd name="T70" fmla="*/ 0 w 1335"/>
                <a:gd name="T71" fmla="*/ 0 h 1339"/>
                <a:gd name="T72" fmla="*/ 0 w 1335"/>
                <a:gd name="T73" fmla="*/ 0 h 1339"/>
                <a:gd name="T74" fmla="*/ 0 w 1335"/>
                <a:gd name="T75" fmla="*/ 0 h 1339"/>
                <a:gd name="T76" fmla="*/ 0 w 1335"/>
                <a:gd name="T77" fmla="*/ 0 h 1339"/>
                <a:gd name="T78" fmla="*/ 0 w 1335"/>
                <a:gd name="T79" fmla="*/ 0 h 1339"/>
                <a:gd name="T80" fmla="*/ 0 w 1335"/>
                <a:gd name="T81" fmla="*/ 0 h 1339"/>
                <a:gd name="T82" fmla="*/ 0 w 1335"/>
                <a:gd name="T83" fmla="*/ 0 h 1339"/>
                <a:gd name="T84" fmla="*/ 0 w 1335"/>
                <a:gd name="T85" fmla="*/ 0 h 1339"/>
                <a:gd name="T86" fmla="*/ 0 w 1335"/>
                <a:gd name="T87" fmla="*/ 0 h 1339"/>
                <a:gd name="T88" fmla="*/ 0 w 1335"/>
                <a:gd name="T89" fmla="*/ 0 h 1339"/>
                <a:gd name="T90" fmla="*/ 0 w 1335"/>
                <a:gd name="T91" fmla="*/ 0 h 1339"/>
                <a:gd name="T92" fmla="*/ 0 w 1335"/>
                <a:gd name="T93" fmla="*/ 0 h 1339"/>
                <a:gd name="T94" fmla="*/ 0 w 1335"/>
                <a:gd name="T95" fmla="*/ 0 h 1339"/>
                <a:gd name="T96" fmla="*/ 0 w 1335"/>
                <a:gd name="T97" fmla="*/ 0 h 1339"/>
                <a:gd name="T98" fmla="*/ 0 w 1335"/>
                <a:gd name="T99" fmla="*/ 0 h 1339"/>
                <a:gd name="T100" fmla="*/ 0 w 1335"/>
                <a:gd name="T101" fmla="*/ 0 h 1339"/>
                <a:gd name="T102" fmla="*/ 0 w 1335"/>
                <a:gd name="T103" fmla="*/ 0 h 1339"/>
                <a:gd name="T104" fmla="*/ 0 w 1335"/>
                <a:gd name="T105" fmla="*/ 0 h 1339"/>
                <a:gd name="T106" fmla="*/ 0 w 1335"/>
                <a:gd name="T107" fmla="*/ 0 h 1339"/>
                <a:gd name="T108" fmla="*/ 0 w 1335"/>
                <a:gd name="T109" fmla="*/ 0 h 1339"/>
                <a:gd name="T110" fmla="*/ 0 w 1335"/>
                <a:gd name="T111" fmla="*/ 0 h 1339"/>
                <a:gd name="T112" fmla="*/ 0 w 1335"/>
                <a:gd name="T113" fmla="*/ 0 h 1339"/>
                <a:gd name="T114" fmla="*/ 0 w 1335"/>
                <a:gd name="T115" fmla="*/ 0 h 1339"/>
                <a:gd name="T116" fmla="*/ 0 w 1335"/>
                <a:gd name="T117" fmla="*/ 0 h 1339"/>
                <a:gd name="T118" fmla="*/ 0 w 1335"/>
                <a:gd name="T119" fmla="*/ 0 h 13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35"/>
                <a:gd name="T181" fmla="*/ 0 h 1339"/>
                <a:gd name="T182" fmla="*/ 1335 w 1335"/>
                <a:gd name="T183" fmla="*/ 1339 h 13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35" h="1339">
                  <a:moveTo>
                    <a:pt x="915" y="844"/>
                  </a:moveTo>
                  <a:lnTo>
                    <a:pt x="915" y="945"/>
                  </a:lnTo>
                  <a:lnTo>
                    <a:pt x="880" y="946"/>
                  </a:lnTo>
                  <a:lnTo>
                    <a:pt x="880" y="886"/>
                  </a:lnTo>
                  <a:lnTo>
                    <a:pt x="744" y="892"/>
                  </a:lnTo>
                  <a:lnTo>
                    <a:pt x="730" y="940"/>
                  </a:lnTo>
                  <a:lnTo>
                    <a:pt x="723" y="965"/>
                  </a:lnTo>
                  <a:lnTo>
                    <a:pt x="775" y="1077"/>
                  </a:lnTo>
                  <a:lnTo>
                    <a:pt x="880" y="971"/>
                  </a:lnTo>
                  <a:lnTo>
                    <a:pt x="880" y="1000"/>
                  </a:lnTo>
                  <a:lnTo>
                    <a:pt x="786" y="1096"/>
                  </a:lnTo>
                  <a:lnTo>
                    <a:pt x="880" y="1297"/>
                  </a:lnTo>
                  <a:lnTo>
                    <a:pt x="857" y="1294"/>
                  </a:lnTo>
                  <a:lnTo>
                    <a:pt x="771" y="1109"/>
                  </a:lnTo>
                  <a:lnTo>
                    <a:pt x="647" y="1236"/>
                  </a:lnTo>
                  <a:lnTo>
                    <a:pt x="657" y="1198"/>
                  </a:lnTo>
                  <a:lnTo>
                    <a:pt x="760" y="1090"/>
                  </a:lnTo>
                  <a:lnTo>
                    <a:pt x="715" y="994"/>
                  </a:lnTo>
                  <a:lnTo>
                    <a:pt x="657" y="1198"/>
                  </a:lnTo>
                  <a:lnTo>
                    <a:pt x="647" y="1236"/>
                  </a:lnTo>
                  <a:lnTo>
                    <a:pt x="642" y="1258"/>
                  </a:lnTo>
                  <a:lnTo>
                    <a:pt x="857" y="1294"/>
                  </a:lnTo>
                  <a:lnTo>
                    <a:pt x="880" y="1297"/>
                  </a:lnTo>
                  <a:lnTo>
                    <a:pt x="880" y="1000"/>
                  </a:lnTo>
                  <a:lnTo>
                    <a:pt x="880" y="971"/>
                  </a:lnTo>
                  <a:lnTo>
                    <a:pt x="723" y="965"/>
                  </a:lnTo>
                  <a:lnTo>
                    <a:pt x="730" y="940"/>
                  </a:lnTo>
                  <a:lnTo>
                    <a:pt x="880" y="946"/>
                  </a:lnTo>
                  <a:lnTo>
                    <a:pt x="915" y="945"/>
                  </a:lnTo>
                  <a:lnTo>
                    <a:pt x="1074" y="923"/>
                  </a:lnTo>
                  <a:lnTo>
                    <a:pt x="1089" y="948"/>
                  </a:lnTo>
                  <a:lnTo>
                    <a:pt x="918" y="971"/>
                  </a:lnTo>
                  <a:lnTo>
                    <a:pt x="917" y="994"/>
                  </a:lnTo>
                  <a:lnTo>
                    <a:pt x="915" y="1271"/>
                  </a:lnTo>
                  <a:lnTo>
                    <a:pt x="927" y="1290"/>
                  </a:lnTo>
                  <a:lnTo>
                    <a:pt x="1274" y="1192"/>
                  </a:lnTo>
                  <a:lnTo>
                    <a:pt x="1335" y="1214"/>
                  </a:lnTo>
                  <a:lnTo>
                    <a:pt x="889" y="1339"/>
                  </a:lnTo>
                  <a:lnTo>
                    <a:pt x="578" y="1288"/>
                  </a:lnTo>
                  <a:lnTo>
                    <a:pt x="703" y="882"/>
                  </a:lnTo>
                  <a:lnTo>
                    <a:pt x="660" y="831"/>
                  </a:lnTo>
                  <a:lnTo>
                    <a:pt x="421" y="770"/>
                  </a:lnTo>
                  <a:lnTo>
                    <a:pt x="380" y="776"/>
                  </a:lnTo>
                  <a:lnTo>
                    <a:pt x="338" y="779"/>
                  </a:lnTo>
                  <a:lnTo>
                    <a:pt x="299" y="780"/>
                  </a:lnTo>
                  <a:lnTo>
                    <a:pt x="262" y="780"/>
                  </a:lnTo>
                  <a:lnTo>
                    <a:pt x="227" y="779"/>
                  </a:lnTo>
                  <a:lnTo>
                    <a:pt x="194" y="776"/>
                  </a:lnTo>
                  <a:lnTo>
                    <a:pt x="163" y="771"/>
                  </a:lnTo>
                  <a:lnTo>
                    <a:pt x="135" y="766"/>
                  </a:lnTo>
                  <a:lnTo>
                    <a:pt x="108" y="758"/>
                  </a:lnTo>
                  <a:lnTo>
                    <a:pt x="85" y="751"/>
                  </a:lnTo>
                  <a:lnTo>
                    <a:pt x="65" y="744"/>
                  </a:lnTo>
                  <a:lnTo>
                    <a:pt x="47" y="736"/>
                  </a:lnTo>
                  <a:lnTo>
                    <a:pt x="32" y="728"/>
                  </a:lnTo>
                  <a:lnTo>
                    <a:pt x="20" y="720"/>
                  </a:lnTo>
                  <a:lnTo>
                    <a:pt x="11" y="713"/>
                  </a:lnTo>
                  <a:lnTo>
                    <a:pt x="6" y="706"/>
                  </a:lnTo>
                  <a:lnTo>
                    <a:pt x="0" y="693"/>
                  </a:lnTo>
                  <a:lnTo>
                    <a:pt x="2" y="677"/>
                  </a:lnTo>
                  <a:lnTo>
                    <a:pt x="6" y="658"/>
                  </a:lnTo>
                  <a:lnTo>
                    <a:pt x="17" y="636"/>
                  </a:lnTo>
                  <a:lnTo>
                    <a:pt x="32" y="611"/>
                  </a:lnTo>
                  <a:lnTo>
                    <a:pt x="51" y="585"/>
                  </a:lnTo>
                  <a:lnTo>
                    <a:pt x="75" y="556"/>
                  </a:lnTo>
                  <a:lnTo>
                    <a:pt x="102" y="527"/>
                  </a:lnTo>
                  <a:lnTo>
                    <a:pt x="133" y="495"/>
                  </a:lnTo>
                  <a:lnTo>
                    <a:pt x="169" y="463"/>
                  </a:lnTo>
                  <a:lnTo>
                    <a:pt x="206" y="429"/>
                  </a:lnTo>
                  <a:lnTo>
                    <a:pt x="248" y="394"/>
                  </a:lnTo>
                  <a:lnTo>
                    <a:pt x="291" y="361"/>
                  </a:lnTo>
                  <a:lnTo>
                    <a:pt x="338" y="326"/>
                  </a:lnTo>
                  <a:lnTo>
                    <a:pt x="387" y="291"/>
                  </a:lnTo>
                  <a:lnTo>
                    <a:pt x="438" y="258"/>
                  </a:lnTo>
                  <a:lnTo>
                    <a:pt x="375" y="167"/>
                  </a:lnTo>
                  <a:lnTo>
                    <a:pt x="506" y="82"/>
                  </a:lnTo>
                  <a:lnTo>
                    <a:pt x="578" y="173"/>
                  </a:lnTo>
                  <a:lnTo>
                    <a:pt x="630" y="146"/>
                  </a:lnTo>
                  <a:lnTo>
                    <a:pt x="681" y="121"/>
                  </a:lnTo>
                  <a:lnTo>
                    <a:pt x="729" y="98"/>
                  </a:lnTo>
                  <a:lnTo>
                    <a:pt x="777" y="77"/>
                  </a:lnTo>
                  <a:lnTo>
                    <a:pt x="821" y="60"/>
                  </a:lnTo>
                  <a:lnTo>
                    <a:pt x="865" y="44"/>
                  </a:lnTo>
                  <a:lnTo>
                    <a:pt x="907" y="31"/>
                  </a:lnTo>
                  <a:lnTo>
                    <a:pt x="944" y="20"/>
                  </a:lnTo>
                  <a:lnTo>
                    <a:pt x="980" y="12"/>
                  </a:lnTo>
                  <a:lnTo>
                    <a:pt x="1013" y="6"/>
                  </a:lnTo>
                  <a:lnTo>
                    <a:pt x="1041" y="2"/>
                  </a:lnTo>
                  <a:lnTo>
                    <a:pt x="1066" y="0"/>
                  </a:lnTo>
                  <a:lnTo>
                    <a:pt x="1089" y="0"/>
                  </a:lnTo>
                  <a:lnTo>
                    <a:pt x="1107" y="3"/>
                  </a:lnTo>
                  <a:lnTo>
                    <a:pt x="1120" y="7"/>
                  </a:lnTo>
                  <a:lnTo>
                    <a:pt x="1129" y="15"/>
                  </a:lnTo>
                  <a:lnTo>
                    <a:pt x="1148" y="51"/>
                  </a:lnTo>
                  <a:lnTo>
                    <a:pt x="1156" y="96"/>
                  </a:lnTo>
                  <a:lnTo>
                    <a:pt x="1153" y="149"/>
                  </a:lnTo>
                  <a:lnTo>
                    <a:pt x="1139" y="205"/>
                  </a:lnTo>
                  <a:lnTo>
                    <a:pt x="1117" y="265"/>
                  </a:lnTo>
                  <a:lnTo>
                    <a:pt x="1089" y="325"/>
                  </a:lnTo>
                  <a:lnTo>
                    <a:pt x="1054" y="381"/>
                  </a:lnTo>
                  <a:lnTo>
                    <a:pt x="1016" y="434"/>
                  </a:lnTo>
                  <a:lnTo>
                    <a:pt x="993" y="739"/>
                  </a:lnTo>
                  <a:lnTo>
                    <a:pt x="1335" y="1214"/>
                  </a:lnTo>
                  <a:lnTo>
                    <a:pt x="1274" y="1192"/>
                  </a:lnTo>
                  <a:lnTo>
                    <a:pt x="1053" y="1071"/>
                  </a:lnTo>
                  <a:lnTo>
                    <a:pt x="1066" y="1048"/>
                  </a:lnTo>
                  <a:lnTo>
                    <a:pt x="1229" y="1140"/>
                  </a:lnTo>
                  <a:lnTo>
                    <a:pt x="1107" y="968"/>
                  </a:lnTo>
                  <a:lnTo>
                    <a:pt x="1066" y="1048"/>
                  </a:lnTo>
                  <a:lnTo>
                    <a:pt x="1053" y="1071"/>
                  </a:lnTo>
                  <a:lnTo>
                    <a:pt x="927" y="1290"/>
                  </a:lnTo>
                  <a:lnTo>
                    <a:pt x="915" y="1271"/>
                  </a:lnTo>
                  <a:lnTo>
                    <a:pt x="1033" y="1058"/>
                  </a:lnTo>
                  <a:lnTo>
                    <a:pt x="917" y="994"/>
                  </a:lnTo>
                  <a:lnTo>
                    <a:pt x="918" y="971"/>
                  </a:lnTo>
                  <a:lnTo>
                    <a:pt x="1045" y="1036"/>
                  </a:lnTo>
                  <a:lnTo>
                    <a:pt x="1089" y="948"/>
                  </a:lnTo>
                  <a:lnTo>
                    <a:pt x="1074" y="923"/>
                  </a:lnTo>
                  <a:lnTo>
                    <a:pt x="969" y="774"/>
                  </a:lnTo>
                  <a:lnTo>
                    <a:pt x="915" y="8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302" name="Freeform 10"/>
            <p:cNvSpPr>
              <a:spLocks noChangeArrowheads="1"/>
            </p:cNvSpPr>
            <p:nvPr/>
          </p:nvSpPr>
          <p:spPr bwMode="auto">
            <a:xfrm rot="420000">
              <a:off x="1053" y="2339"/>
              <a:ext cx="65" cy="69"/>
            </a:xfrm>
            <a:custGeom>
              <a:avLst/>
              <a:gdLst>
                <a:gd name="T0" fmla="*/ 0 w 306"/>
                <a:gd name="T1" fmla="*/ 0 h 316"/>
                <a:gd name="T2" fmla="*/ 0 w 306"/>
                <a:gd name="T3" fmla="*/ 0 h 316"/>
                <a:gd name="T4" fmla="*/ 0 w 306"/>
                <a:gd name="T5" fmla="*/ 0 h 316"/>
                <a:gd name="T6" fmla="*/ 0 w 306"/>
                <a:gd name="T7" fmla="*/ 0 h 316"/>
                <a:gd name="T8" fmla="*/ 0 w 306"/>
                <a:gd name="T9" fmla="*/ 0 h 316"/>
                <a:gd name="T10" fmla="*/ 0 w 306"/>
                <a:gd name="T11" fmla="*/ 0 h 316"/>
                <a:gd name="T12" fmla="*/ 0 w 306"/>
                <a:gd name="T13" fmla="*/ 0 h 316"/>
                <a:gd name="T14" fmla="*/ 0 w 306"/>
                <a:gd name="T15" fmla="*/ 0 h 316"/>
                <a:gd name="T16" fmla="*/ 0 w 306"/>
                <a:gd name="T17" fmla="*/ 0 h 316"/>
                <a:gd name="T18" fmla="*/ 0 w 306"/>
                <a:gd name="T19" fmla="*/ 0 h 316"/>
                <a:gd name="T20" fmla="*/ 0 w 306"/>
                <a:gd name="T21" fmla="*/ 0 h 316"/>
                <a:gd name="T22" fmla="*/ 0 w 306"/>
                <a:gd name="T23" fmla="*/ 0 h 316"/>
                <a:gd name="T24" fmla="*/ 0 w 306"/>
                <a:gd name="T25" fmla="*/ 0 h 316"/>
                <a:gd name="T26" fmla="*/ 0 w 306"/>
                <a:gd name="T27" fmla="*/ 0 h 316"/>
                <a:gd name="T28" fmla="*/ 0 w 306"/>
                <a:gd name="T29" fmla="*/ 0 h 316"/>
                <a:gd name="T30" fmla="*/ 0 w 306"/>
                <a:gd name="T31" fmla="*/ 0 h 316"/>
                <a:gd name="T32" fmla="*/ 0 w 306"/>
                <a:gd name="T33" fmla="*/ 0 h 316"/>
                <a:gd name="T34" fmla="*/ 0 w 306"/>
                <a:gd name="T35" fmla="*/ 0 h 316"/>
                <a:gd name="T36" fmla="*/ 0 w 306"/>
                <a:gd name="T37" fmla="*/ 0 h 316"/>
                <a:gd name="T38" fmla="*/ 0 w 306"/>
                <a:gd name="T39" fmla="*/ 0 h 316"/>
                <a:gd name="T40" fmla="*/ 0 w 306"/>
                <a:gd name="T41" fmla="*/ 0 h 31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6"/>
                <a:gd name="T64" fmla="*/ 0 h 316"/>
                <a:gd name="T65" fmla="*/ 306 w 306"/>
                <a:gd name="T66" fmla="*/ 316 h 31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6" h="316">
                  <a:moveTo>
                    <a:pt x="234" y="316"/>
                  </a:moveTo>
                  <a:lnTo>
                    <a:pt x="194" y="269"/>
                  </a:lnTo>
                  <a:lnTo>
                    <a:pt x="0" y="207"/>
                  </a:lnTo>
                  <a:lnTo>
                    <a:pt x="15" y="201"/>
                  </a:lnTo>
                  <a:lnTo>
                    <a:pt x="30" y="193"/>
                  </a:lnTo>
                  <a:lnTo>
                    <a:pt x="45" y="186"/>
                  </a:lnTo>
                  <a:lnTo>
                    <a:pt x="61" y="179"/>
                  </a:lnTo>
                  <a:lnTo>
                    <a:pt x="76" y="172"/>
                  </a:lnTo>
                  <a:lnTo>
                    <a:pt x="91" y="164"/>
                  </a:lnTo>
                  <a:lnTo>
                    <a:pt x="106" y="156"/>
                  </a:lnTo>
                  <a:lnTo>
                    <a:pt x="121" y="147"/>
                  </a:lnTo>
                  <a:lnTo>
                    <a:pt x="145" y="132"/>
                  </a:lnTo>
                  <a:lnTo>
                    <a:pt x="168" y="116"/>
                  </a:lnTo>
                  <a:lnTo>
                    <a:pt x="192" y="100"/>
                  </a:lnTo>
                  <a:lnTo>
                    <a:pt x="216" y="81"/>
                  </a:lnTo>
                  <a:lnTo>
                    <a:pt x="239" y="62"/>
                  </a:lnTo>
                  <a:lnTo>
                    <a:pt x="261" y="44"/>
                  </a:lnTo>
                  <a:lnTo>
                    <a:pt x="283" y="22"/>
                  </a:lnTo>
                  <a:lnTo>
                    <a:pt x="306" y="0"/>
                  </a:lnTo>
                  <a:lnTo>
                    <a:pt x="291" y="241"/>
                  </a:lnTo>
                  <a:lnTo>
                    <a:pt x="234" y="316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303" name="Freeform 11"/>
            <p:cNvSpPr>
              <a:spLocks noChangeArrowheads="1"/>
            </p:cNvSpPr>
            <p:nvPr/>
          </p:nvSpPr>
          <p:spPr bwMode="auto">
            <a:xfrm rot="420000">
              <a:off x="960" y="2282"/>
              <a:ext cx="183" cy="105"/>
            </a:xfrm>
            <a:custGeom>
              <a:avLst/>
              <a:gdLst>
                <a:gd name="T0" fmla="*/ 0 w 855"/>
                <a:gd name="T1" fmla="*/ 0 h 485"/>
                <a:gd name="T2" fmla="*/ 0 w 855"/>
                <a:gd name="T3" fmla="*/ 0 h 485"/>
                <a:gd name="T4" fmla="*/ 0 w 855"/>
                <a:gd name="T5" fmla="*/ 0 h 485"/>
                <a:gd name="T6" fmla="*/ 0 w 855"/>
                <a:gd name="T7" fmla="*/ 0 h 485"/>
                <a:gd name="T8" fmla="*/ 0 w 855"/>
                <a:gd name="T9" fmla="*/ 0 h 485"/>
                <a:gd name="T10" fmla="*/ 0 w 855"/>
                <a:gd name="T11" fmla="*/ 0 h 485"/>
                <a:gd name="T12" fmla="*/ 0 w 855"/>
                <a:gd name="T13" fmla="*/ 0 h 485"/>
                <a:gd name="T14" fmla="*/ 0 w 855"/>
                <a:gd name="T15" fmla="*/ 0 h 485"/>
                <a:gd name="T16" fmla="*/ 0 w 855"/>
                <a:gd name="T17" fmla="*/ 0 h 485"/>
                <a:gd name="T18" fmla="*/ 0 w 855"/>
                <a:gd name="T19" fmla="*/ 0 h 485"/>
                <a:gd name="T20" fmla="*/ 0 w 855"/>
                <a:gd name="T21" fmla="*/ 0 h 485"/>
                <a:gd name="T22" fmla="*/ 0 w 855"/>
                <a:gd name="T23" fmla="*/ 0 h 485"/>
                <a:gd name="T24" fmla="*/ 0 w 855"/>
                <a:gd name="T25" fmla="*/ 0 h 485"/>
                <a:gd name="T26" fmla="*/ 0 w 855"/>
                <a:gd name="T27" fmla="*/ 0 h 485"/>
                <a:gd name="T28" fmla="*/ 0 w 855"/>
                <a:gd name="T29" fmla="*/ 0 h 485"/>
                <a:gd name="T30" fmla="*/ 0 w 855"/>
                <a:gd name="T31" fmla="*/ 0 h 485"/>
                <a:gd name="T32" fmla="*/ 0 w 855"/>
                <a:gd name="T33" fmla="*/ 0 h 485"/>
                <a:gd name="T34" fmla="*/ 0 w 855"/>
                <a:gd name="T35" fmla="*/ 0 h 485"/>
                <a:gd name="T36" fmla="*/ 0 w 855"/>
                <a:gd name="T37" fmla="*/ 0 h 485"/>
                <a:gd name="T38" fmla="*/ 0 w 855"/>
                <a:gd name="T39" fmla="*/ 0 h 485"/>
                <a:gd name="T40" fmla="*/ 0 w 855"/>
                <a:gd name="T41" fmla="*/ 0 h 485"/>
                <a:gd name="T42" fmla="*/ 0 w 855"/>
                <a:gd name="T43" fmla="*/ 0 h 485"/>
                <a:gd name="T44" fmla="*/ 0 w 855"/>
                <a:gd name="T45" fmla="*/ 0 h 485"/>
                <a:gd name="T46" fmla="*/ 0 w 855"/>
                <a:gd name="T47" fmla="*/ 0 h 485"/>
                <a:gd name="T48" fmla="*/ 0 w 855"/>
                <a:gd name="T49" fmla="*/ 0 h 485"/>
                <a:gd name="T50" fmla="*/ 0 w 855"/>
                <a:gd name="T51" fmla="*/ 0 h 485"/>
                <a:gd name="T52" fmla="*/ 0 w 855"/>
                <a:gd name="T53" fmla="*/ 0 h 485"/>
                <a:gd name="T54" fmla="*/ 0 w 855"/>
                <a:gd name="T55" fmla="*/ 0 h 485"/>
                <a:gd name="T56" fmla="*/ 0 w 855"/>
                <a:gd name="T57" fmla="*/ 0 h 485"/>
                <a:gd name="T58" fmla="*/ 0 w 855"/>
                <a:gd name="T59" fmla="*/ 0 h 485"/>
                <a:gd name="T60" fmla="*/ 0 w 855"/>
                <a:gd name="T61" fmla="*/ 0 h 485"/>
                <a:gd name="T62" fmla="*/ 0 w 855"/>
                <a:gd name="T63" fmla="*/ 0 h 485"/>
                <a:gd name="T64" fmla="*/ 0 w 855"/>
                <a:gd name="T65" fmla="*/ 0 h 485"/>
                <a:gd name="T66" fmla="*/ 0 w 855"/>
                <a:gd name="T67" fmla="*/ 0 h 485"/>
                <a:gd name="T68" fmla="*/ 0 w 855"/>
                <a:gd name="T69" fmla="*/ 0 h 485"/>
                <a:gd name="T70" fmla="*/ 0 w 855"/>
                <a:gd name="T71" fmla="*/ 0 h 485"/>
                <a:gd name="T72" fmla="*/ 0 w 855"/>
                <a:gd name="T73" fmla="*/ 0 h 485"/>
                <a:gd name="T74" fmla="*/ 0 w 855"/>
                <a:gd name="T75" fmla="*/ 0 h 485"/>
                <a:gd name="T76" fmla="*/ 0 w 855"/>
                <a:gd name="T77" fmla="*/ 0 h 485"/>
                <a:gd name="T78" fmla="*/ 0 w 855"/>
                <a:gd name="T79" fmla="*/ 0 h 485"/>
                <a:gd name="T80" fmla="*/ 0 w 855"/>
                <a:gd name="T81" fmla="*/ 0 h 48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55"/>
                <a:gd name="T124" fmla="*/ 0 h 485"/>
                <a:gd name="T125" fmla="*/ 855 w 855"/>
                <a:gd name="T126" fmla="*/ 485 h 48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55" h="485">
                  <a:moveTo>
                    <a:pt x="849" y="2"/>
                  </a:moveTo>
                  <a:lnTo>
                    <a:pt x="834" y="16"/>
                  </a:lnTo>
                  <a:lnTo>
                    <a:pt x="819" y="32"/>
                  </a:lnTo>
                  <a:lnTo>
                    <a:pt x="803" y="48"/>
                  </a:lnTo>
                  <a:lnTo>
                    <a:pt x="785" y="64"/>
                  </a:lnTo>
                  <a:lnTo>
                    <a:pt x="767" y="80"/>
                  </a:lnTo>
                  <a:lnTo>
                    <a:pt x="749" y="96"/>
                  </a:lnTo>
                  <a:lnTo>
                    <a:pt x="730" y="112"/>
                  </a:lnTo>
                  <a:lnTo>
                    <a:pt x="709" y="130"/>
                  </a:lnTo>
                  <a:lnTo>
                    <a:pt x="687" y="146"/>
                  </a:lnTo>
                  <a:lnTo>
                    <a:pt x="664" y="163"/>
                  </a:lnTo>
                  <a:lnTo>
                    <a:pt x="642" y="181"/>
                  </a:lnTo>
                  <a:lnTo>
                    <a:pt x="616" y="197"/>
                  </a:lnTo>
                  <a:lnTo>
                    <a:pt x="591" y="214"/>
                  </a:lnTo>
                  <a:lnTo>
                    <a:pt x="566" y="232"/>
                  </a:lnTo>
                  <a:lnTo>
                    <a:pt x="537" y="248"/>
                  </a:lnTo>
                  <a:lnTo>
                    <a:pt x="509" y="265"/>
                  </a:lnTo>
                  <a:lnTo>
                    <a:pt x="487" y="278"/>
                  </a:lnTo>
                  <a:lnTo>
                    <a:pt x="463" y="291"/>
                  </a:lnTo>
                  <a:lnTo>
                    <a:pt x="440" y="303"/>
                  </a:lnTo>
                  <a:lnTo>
                    <a:pt x="418" y="315"/>
                  </a:lnTo>
                  <a:lnTo>
                    <a:pt x="394" y="328"/>
                  </a:lnTo>
                  <a:lnTo>
                    <a:pt x="372" y="339"/>
                  </a:lnTo>
                  <a:lnTo>
                    <a:pt x="349" y="350"/>
                  </a:lnTo>
                  <a:lnTo>
                    <a:pt x="327" y="361"/>
                  </a:lnTo>
                  <a:lnTo>
                    <a:pt x="304" y="371"/>
                  </a:lnTo>
                  <a:lnTo>
                    <a:pt x="282" y="382"/>
                  </a:lnTo>
                  <a:lnTo>
                    <a:pt x="260" y="392"/>
                  </a:lnTo>
                  <a:lnTo>
                    <a:pt x="237" y="401"/>
                  </a:lnTo>
                  <a:lnTo>
                    <a:pt x="216" y="409"/>
                  </a:lnTo>
                  <a:lnTo>
                    <a:pt x="194" y="418"/>
                  </a:lnTo>
                  <a:lnTo>
                    <a:pt x="173" y="427"/>
                  </a:lnTo>
                  <a:lnTo>
                    <a:pt x="152" y="434"/>
                  </a:lnTo>
                  <a:lnTo>
                    <a:pt x="131" y="441"/>
                  </a:lnTo>
                  <a:lnTo>
                    <a:pt x="112" y="449"/>
                  </a:lnTo>
                  <a:lnTo>
                    <a:pt x="92" y="456"/>
                  </a:lnTo>
                  <a:lnTo>
                    <a:pt x="73" y="462"/>
                  </a:lnTo>
                  <a:lnTo>
                    <a:pt x="54" y="467"/>
                  </a:lnTo>
                  <a:lnTo>
                    <a:pt x="36" y="472"/>
                  </a:lnTo>
                  <a:lnTo>
                    <a:pt x="18" y="476"/>
                  </a:lnTo>
                  <a:lnTo>
                    <a:pt x="0" y="481"/>
                  </a:lnTo>
                  <a:lnTo>
                    <a:pt x="28" y="483"/>
                  </a:lnTo>
                  <a:lnTo>
                    <a:pt x="57" y="485"/>
                  </a:lnTo>
                  <a:lnTo>
                    <a:pt x="85" y="485"/>
                  </a:lnTo>
                  <a:lnTo>
                    <a:pt x="115" y="485"/>
                  </a:lnTo>
                  <a:lnTo>
                    <a:pt x="142" y="483"/>
                  </a:lnTo>
                  <a:lnTo>
                    <a:pt x="170" y="481"/>
                  </a:lnTo>
                  <a:lnTo>
                    <a:pt x="198" y="478"/>
                  </a:lnTo>
                  <a:lnTo>
                    <a:pt x="227" y="473"/>
                  </a:lnTo>
                  <a:lnTo>
                    <a:pt x="254" y="467"/>
                  </a:lnTo>
                  <a:lnTo>
                    <a:pt x="281" y="462"/>
                  </a:lnTo>
                  <a:lnTo>
                    <a:pt x="306" y="456"/>
                  </a:lnTo>
                  <a:lnTo>
                    <a:pt x="333" y="449"/>
                  </a:lnTo>
                  <a:lnTo>
                    <a:pt x="358" y="440"/>
                  </a:lnTo>
                  <a:lnTo>
                    <a:pt x="382" y="433"/>
                  </a:lnTo>
                  <a:lnTo>
                    <a:pt x="406" y="422"/>
                  </a:lnTo>
                  <a:lnTo>
                    <a:pt x="430" y="414"/>
                  </a:lnTo>
                  <a:lnTo>
                    <a:pt x="449" y="406"/>
                  </a:lnTo>
                  <a:lnTo>
                    <a:pt x="467" y="398"/>
                  </a:lnTo>
                  <a:lnTo>
                    <a:pt x="487" y="389"/>
                  </a:lnTo>
                  <a:lnTo>
                    <a:pt x="503" y="380"/>
                  </a:lnTo>
                  <a:lnTo>
                    <a:pt x="519" y="371"/>
                  </a:lnTo>
                  <a:lnTo>
                    <a:pt x="536" y="363"/>
                  </a:lnTo>
                  <a:lnTo>
                    <a:pt x="551" y="354"/>
                  </a:lnTo>
                  <a:lnTo>
                    <a:pt x="566" y="345"/>
                  </a:lnTo>
                  <a:lnTo>
                    <a:pt x="593" y="328"/>
                  </a:lnTo>
                  <a:lnTo>
                    <a:pt x="618" y="309"/>
                  </a:lnTo>
                  <a:lnTo>
                    <a:pt x="643" y="290"/>
                  </a:lnTo>
                  <a:lnTo>
                    <a:pt x="669" y="271"/>
                  </a:lnTo>
                  <a:lnTo>
                    <a:pt x="691" y="251"/>
                  </a:lnTo>
                  <a:lnTo>
                    <a:pt x="714" y="230"/>
                  </a:lnTo>
                  <a:lnTo>
                    <a:pt x="736" y="208"/>
                  </a:lnTo>
                  <a:lnTo>
                    <a:pt x="755" y="187"/>
                  </a:lnTo>
                  <a:lnTo>
                    <a:pt x="773" y="165"/>
                  </a:lnTo>
                  <a:lnTo>
                    <a:pt x="791" y="141"/>
                  </a:lnTo>
                  <a:lnTo>
                    <a:pt x="806" y="118"/>
                  </a:lnTo>
                  <a:lnTo>
                    <a:pt x="819" y="95"/>
                  </a:lnTo>
                  <a:lnTo>
                    <a:pt x="831" y="72"/>
                  </a:lnTo>
                  <a:lnTo>
                    <a:pt x="842" y="48"/>
                  </a:lnTo>
                  <a:lnTo>
                    <a:pt x="849" y="24"/>
                  </a:lnTo>
                  <a:lnTo>
                    <a:pt x="855" y="0"/>
                  </a:lnTo>
                  <a:lnTo>
                    <a:pt x="849" y="2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304" name="Freeform 12"/>
            <p:cNvSpPr>
              <a:spLocks noChangeArrowheads="1"/>
            </p:cNvSpPr>
            <p:nvPr/>
          </p:nvSpPr>
          <p:spPr bwMode="auto">
            <a:xfrm rot="420000">
              <a:off x="927" y="2282"/>
              <a:ext cx="87" cy="89"/>
            </a:xfrm>
            <a:custGeom>
              <a:avLst/>
              <a:gdLst>
                <a:gd name="T0" fmla="*/ 0 w 408"/>
                <a:gd name="T1" fmla="*/ 0 h 409"/>
                <a:gd name="T2" fmla="*/ 0 w 408"/>
                <a:gd name="T3" fmla="*/ 0 h 409"/>
                <a:gd name="T4" fmla="*/ 0 w 408"/>
                <a:gd name="T5" fmla="*/ 0 h 409"/>
                <a:gd name="T6" fmla="*/ 0 w 408"/>
                <a:gd name="T7" fmla="*/ 0 h 409"/>
                <a:gd name="T8" fmla="*/ 0 w 408"/>
                <a:gd name="T9" fmla="*/ 0 h 409"/>
                <a:gd name="T10" fmla="*/ 0 w 408"/>
                <a:gd name="T11" fmla="*/ 0 h 409"/>
                <a:gd name="T12" fmla="*/ 0 w 408"/>
                <a:gd name="T13" fmla="*/ 0 h 409"/>
                <a:gd name="T14" fmla="*/ 0 w 408"/>
                <a:gd name="T15" fmla="*/ 0 h 409"/>
                <a:gd name="T16" fmla="*/ 0 w 408"/>
                <a:gd name="T17" fmla="*/ 0 h 409"/>
                <a:gd name="T18" fmla="*/ 0 w 408"/>
                <a:gd name="T19" fmla="*/ 0 h 409"/>
                <a:gd name="T20" fmla="*/ 0 w 408"/>
                <a:gd name="T21" fmla="*/ 0 h 409"/>
                <a:gd name="T22" fmla="*/ 0 w 408"/>
                <a:gd name="T23" fmla="*/ 0 h 409"/>
                <a:gd name="T24" fmla="*/ 0 w 408"/>
                <a:gd name="T25" fmla="*/ 0 h 409"/>
                <a:gd name="T26" fmla="*/ 0 w 408"/>
                <a:gd name="T27" fmla="*/ 0 h 409"/>
                <a:gd name="T28" fmla="*/ 0 w 408"/>
                <a:gd name="T29" fmla="*/ 0 h 409"/>
                <a:gd name="T30" fmla="*/ 0 w 408"/>
                <a:gd name="T31" fmla="*/ 0 h 409"/>
                <a:gd name="T32" fmla="*/ 0 w 408"/>
                <a:gd name="T33" fmla="*/ 0 h 409"/>
                <a:gd name="T34" fmla="*/ 0 w 408"/>
                <a:gd name="T35" fmla="*/ 0 h 409"/>
                <a:gd name="T36" fmla="*/ 0 w 408"/>
                <a:gd name="T37" fmla="*/ 0 h 409"/>
                <a:gd name="T38" fmla="*/ 0 w 408"/>
                <a:gd name="T39" fmla="*/ 0 h 409"/>
                <a:gd name="T40" fmla="*/ 0 w 408"/>
                <a:gd name="T41" fmla="*/ 0 h 409"/>
                <a:gd name="T42" fmla="*/ 0 w 408"/>
                <a:gd name="T43" fmla="*/ 0 h 409"/>
                <a:gd name="T44" fmla="*/ 0 w 408"/>
                <a:gd name="T45" fmla="*/ 0 h 409"/>
                <a:gd name="T46" fmla="*/ 0 w 408"/>
                <a:gd name="T47" fmla="*/ 0 h 409"/>
                <a:gd name="T48" fmla="*/ 0 w 408"/>
                <a:gd name="T49" fmla="*/ 0 h 409"/>
                <a:gd name="T50" fmla="*/ 0 w 408"/>
                <a:gd name="T51" fmla="*/ 0 h 409"/>
                <a:gd name="T52" fmla="*/ 0 w 408"/>
                <a:gd name="T53" fmla="*/ 0 h 409"/>
                <a:gd name="T54" fmla="*/ 0 w 408"/>
                <a:gd name="T55" fmla="*/ 0 h 409"/>
                <a:gd name="T56" fmla="*/ 0 w 408"/>
                <a:gd name="T57" fmla="*/ 0 h 409"/>
                <a:gd name="T58" fmla="*/ 0 w 408"/>
                <a:gd name="T59" fmla="*/ 0 h 409"/>
                <a:gd name="T60" fmla="*/ 0 w 408"/>
                <a:gd name="T61" fmla="*/ 0 h 409"/>
                <a:gd name="T62" fmla="*/ 0 w 408"/>
                <a:gd name="T63" fmla="*/ 0 h 409"/>
                <a:gd name="T64" fmla="*/ 0 w 408"/>
                <a:gd name="T65" fmla="*/ 0 h 409"/>
                <a:gd name="T66" fmla="*/ 0 w 408"/>
                <a:gd name="T67" fmla="*/ 0 h 40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8"/>
                <a:gd name="T103" fmla="*/ 0 h 409"/>
                <a:gd name="T104" fmla="*/ 408 w 408"/>
                <a:gd name="T105" fmla="*/ 409 h 40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8" h="409">
                  <a:moveTo>
                    <a:pt x="408" y="0"/>
                  </a:moveTo>
                  <a:lnTo>
                    <a:pt x="372" y="25"/>
                  </a:lnTo>
                  <a:lnTo>
                    <a:pt x="335" y="53"/>
                  </a:lnTo>
                  <a:lnTo>
                    <a:pt x="299" y="80"/>
                  </a:lnTo>
                  <a:lnTo>
                    <a:pt x="261" y="110"/>
                  </a:lnTo>
                  <a:lnTo>
                    <a:pt x="226" y="139"/>
                  </a:lnTo>
                  <a:lnTo>
                    <a:pt x="191" y="168"/>
                  </a:lnTo>
                  <a:lnTo>
                    <a:pt x="157" y="197"/>
                  </a:lnTo>
                  <a:lnTo>
                    <a:pt x="126" y="225"/>
                  </a:lnTo>
                  <a:lnTo>
                    <a:pt x="97" y="252"/>
                  </a:lnTo>
                  <a:lnTo>
                    <a:pt x="72" y="277"/>
                  </a:lnTo>
                  <a:lnTo>
                    <a:pt x="48" y="302"/>
                  </a:lnTo>
                  <a:lnTo>
                    <a:pt x="30" y="324"/>
                  </a:lnTo>
                  <a:lnTo>
                    <a:pt x="15" y="344"/>
                  </a:lnTo>
                  <a:lnTo>
                    <a:pt x="5" y="361"/>
                  </a:lnTo>
                  <a:lnTo>
                    <a:pt x="0" y="376"/>
                  </a:lnTo>
                  <a:lnTo>
                    <a:pt x="0" y="386"/>
                  </a:lnTo>
                  <a:lnTo>
                    <a:pt x="6" y="395"/>
                  </a:lnTo>
                  <a:lnTo>
                    <a:pt x="15" y="402"/>
                  </a:lnTo>
                  <a:lnTo>
                    <a:pt x="27" y="406"/>
                  </a:lnTo>
                  <a:lnTo>
                    <a:pt x="42" y="409"/>
                  </a:lnTo>
                  <a:lnTo>
                    <a:pt x="60" y="409"/>
                  </a:lnTo>
                  <a:lnTo>
                    <a:pt x="81" y="408"/>
                  </a:lnTo>
                  <a:lnTo>
                    <a:pt x="103" y="405"/>
                  </a:lnTo>
                  <a:lnTo>
                    <a:pt x="127" y="401"/>
                  </a:lnTo>
                  <a:lnTo>
                    <a:pt x="152" y="395"/>
                  </a:lnTo>
                  <a:lnTo>
                    <a:pt x="181" y="388"/>
                  </a:lnTo>
                  <a:lnTo>
                    <a:pt x="209" y="380"/>
                  </a:lnTo>
                  <a:lnTo>
                    <a:pt x="239" y="370"/>
                  </a:lnTo>
                  <a:lnTo>
                    <a:pt x="270" y="360"/>
                  </a:lnTo>
                  <a:lnTo>
                    <a:pt x="302" y="350"/>
                  </a:lnTo>
                  <a:lnTo>
                    <a:pt x="333" y="337"/>
                  </a:lnTo>
                  <a:lnTo>
                    <a:pt x="364" y="325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305" name="Freeform 13"/>
            <p:cNvSpPr>
              <a:spLocks noChangeArrowheads="1"/>
            </p:cNvSpPr>
            <p:nvPr/>
          </p:nvSpPr>
          <p:spPr bwMode="auto">
            <a:xfrm rot="420000">
              <a:off x="1013" y="2299"/>
              <a:ext cx="13" cy="58"/>
            </a:xfrm>
            <a:custGeom>
              <a:avLst/>
              <a:gdLst>
                <a:gd name="T0" fmla="*/ 0 w 59"/>
                <a:gd name="T1" fmla="*/ 0 h 267"/>
                <a:gd name="T2" fmla="*/ 0 w 59"/>
                <a:gd name="T3" fmla="*/ 0 h 267"/>
                <a:gd name="T4" fmla="*/ 0 w 59"/>
                <a:gd name="T5" fmla="*/ 0 h 267"/>
                <a:gd name="T6" fmla="*/ 0 w 59"/>
                <a:gd name="T7" fmla="*/ 0 h 267"/>
                <a:gd name="T8" fmla="*/ 0 w 59"/>
                <a:gd name="T9" fmla="*/ 0 h 267"/>
                <a:gd name="T10" fmla="*/ 0 w 59"/>
                <a:gd name="T11" fmla="*/ 0 h 267"/>
                <a:gd name="T12" fmla="*/ 0 w 59"/>
                <a:gd name="T13" fmla="*/ 0 h 267"/>
                <a:gd name="T14" fmla="*/ 0 w 59"/>
                <a:gd name="T15" fmla="*/ 0 h 267"/>
                <a:gd name="T16" fmla="*/ 0 w 59"/>
                <a:gd name="T17" fmla="*/ 0 h 267"/>
                <a:gd name="T18" fmla="*/ 0 w 59"/>
                <a:gd name="T19" fmla="*/ 0 h 267"/>
                <a:gd name="T20" fmla="*/ 0 w 59"/>
                <a:gd name="T21" fmla="*/ 0 h 2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"/>
                <a:gd name="T34" fmla="*/ 0 h 267"/>
                <a:gd name="T35" fmla="*/ 59 w 59"/>
                <a:gd name="T36" fmla="*/ 267 h 26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" h="267">
                  <a:moveTo>
                    <a:pt x="59" y="241"/>
                  </a:moveTo>
                  <a:lnTo>
                    <a:pt x="52" y="244"/>
                  </a:lnTo>
                  <a:lnTo>
                    <a:pt x="45" y="247"/>
                  </a:lnTo>
                  <a:lnTo>
                    <a:pt x="37" y="251"/>
                  </a:lnTo>
                  <a:lnTo>
                    <a:pt x="30" y="254"/>
                  </a:lnTo>
                  <a:lnTo>
                    <a:pt x="22" y="257"/>
                  </a:lnTo>
                  <a:lnTo>
                    <a:pt x="15" y="260"/>
                  </a:lnTo>
                  <a:lnTo>
                    <a:pt x="7" y="265"/>
                  </a:lnTo>
                  <a:lnTo>
                    <a:pt x="0" y="267"/>
                  </a:lnTo>
                  <a:lnTo>
                    <a:pt x="31" y="0"/>
                  </a:lnTo>
                  <a:lnTo>
                    <a:pt x="59" y="241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306" name="Freeform 14"/>
            <p:cNvSpPr>
              <a:spLocks noChangeArrowheads="1"/>
            </p:cNvSpPr>
            <p:nvPr/>
          </p:nvSpPr>
          <p:spPr bwMode="auto">
            <a:xfrm rot="420000">
              <a:off x="1057" y="2327"/>
              <a:ext cx="10" cy="10"/>
            </a:xfrm>
            <a:custGeom>
              <a:avLst/>
              <a:gdLst>
                <a:gd name="T0" fmla="*/ 0 w 46"/>
                <a:gd name="T1" fmla="*/ 0 h 45"/>
                <a:gd name="T2" fmla="*/ 0 w 46"/>
                <a:gd name="T3" fmla="*/ 0 h 45"/>
                <a:gd name="T4" fmla="*/ 0 w 46"/>
                <a:gd name="T5" fmla="*/ 0 h 45"/>
                <a:gd name="T6" fmla="*/ 0 w 46"/>
                <a:gd name="T7" fmla="*/ 0 h 45"/>
                <a:gd name="T8" fmla="*/ 0 w 46"/>
                <a:gd name="T9" fmla="*/ 0 h 45"/>
                <a:gd name="T10" fmla="*/ 0 w 46"/>
                <a:gd name="T11" fmla="*/ 0 h 45"/>
                <a:gd name="T12" fmla="*/ 0 w 46"/>
                <a:gd name="T13" fmla="*/ 0 h 45"/>
                <a:gd name="T14" fmla="*/ 0 w 46"/>
                <a:gd name="T15" fmla="*/ 0 h 45"/>
                <a:gd name="T16" fmla="*/ 0 w 46"/>
                <a:gd name="T17" fmla="*/ 0 h 45"/>
                <a:gd name="T18" fmla="*/ 0 w 46"/>
                <a:gd name="T19" fmla="*/ 0 h 45"/>
                <a:gd name="T20" fmla="*/ 0 w 46"/>
                <a:gd name="T21" fmla="*/ 0 h 45"/>
                <a:gd name="T22" fmla="*/ 0 w 46"/>
                <a:gd name="T23" fmla="*/ 0 h 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6"/>
                <a:gd name="T37" fmla="*/ 0 h 45"/>
                <a:gd name="T38" fmla="*/ 46 w 46"/>
                <a:gd name="T39" fmla="*/ 45 h 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6" h="45">
                  <a:moveTo>
                    <a:pt x="46" y="28"/>
                  </a:moveTo>
                  <a:lnTo>
                    <a:pt x="45" y="29"/>
                  </a:lnTo>
                  <a:lnTo>
                    <a:pt x="42" y="32"/>
                  </a:lnTo>
                  <a:lnTo>
                    <a:pt x="39" y="34"/>
                  </a:lnTo>
                  <a:lnTo>
                    <a:pt x="36" y="37"/>
                  </a:lnTo>
                  <a:lnTo>
                    <a:pt x="31" y="38"/>
                  </a:lnTo>
                  <a:lnTo>
                    <a:pt x="28" y="41"/>
                  </a:lnTo>
                  <a:lnTo>
                    <a:pt x="24" y="42"/>
                  </a:lnTo>
                  <a:lnTo>
                    <a:pt x="19" y="45"/>
                  </a:lnTo>
                  <a:lnTo>
                    <a:pt x="0" y="15"/>
                  </a:lnTo>
                  <a:lnTo>
                    <a:pt x="28" y="0"/>
                  </a:lnTo>
                  <a:lnTo>
                    <a:pt x="46" y="28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307" name="Freeform 15"/>
            <p:cNvSpPr>
              <a:spLocks noChangeArrowheads="1"/>
            </p:cNvSpPr>
            <p:nvPr/>
          </p:nvSpPr>
          <p:spPr bwMode="auto">
            <a:xfrm rot="420000" flipH="1">
              <a:off x="1024" y="2283"/>
              <a:ext cx="75" cy="72"/>
            </a:xfrm>
            <a:custGeom>
              <a:avLst/>
              <a:gdLst>
                <a:gd name="T0" fmla="*/ 0 w 349"/>
                <a:gd name="T1" fmla="*/ 0 h 332"/>
                <a:gd name="T2" fmla="*/ 0 w 349"/>
                <a:gd name="T3" fmla="*/ 0 h 332"/>
                <a:gd name="T4" fmla="*/ 0 w 349"/>
                <a:gd name="T5" fmla="*/ 0 h 332"/>
                <a:gd name="T6" fmla="*/ 0 w 349"/>
                <a:gd name="T7" fmla="*/ 0 h 332"/>
                <a:gd name="T8" fmla="*/ 0 w 349"/>
                <a:gd name="T9" fmla="*/ 0 h 332"/>
                <a:gd name="T10" fmla="*/ 0 w 349"/>
                <a:gd name="T11" fmla="*/ 0 h 332"/>
                <a:gd name="T12" fmla="*/ 0 w 349"/>
                <a:gd name="T13" fmla="*/ 0 h 332"/>
                <a:gd name="T14" fmla="*/ 0 w 349"/>
                <a:gd name="T15" fmla="*/ 0 h 332"/>
                <a:gd name="T16" fmla="*/ 0 w 349"/>
                <a:gd name="T17" fmla="*/ 0 h 332"/>
                <a:gd name="T18" fmla="*/ 0 w 349"/>
                <a:gd name="T19" fmla="*/ 0 h 332"/>
                <a:gd name="T20" fmla="*/ 0 w 349"/>
                <a:gd name="T21" fmla="*/ 0 h 332"/>
                <a:gd name="T22" fmla="*/ 0 w 349"/>
                <a:gd name="T23" fmla="*/ 0 h 332"/>
                <a:gd name="T24" fmla="*/ 0 w 349"/>
                <a:gd name="T25" fmla="*/ 0 h 332"/>
                <a:gd name="T26" fmla="*/ 0 w 349"/>
                <a:gd name="T27" fmla="*/ 0 h 332"/>
                <a:gd name="T28" fmla="*/ 0 w 349"/>
                <a:gd name="T29" fmla="*/ 0 h 332"/>
                <a:gd name="T30" fmla="*/ 0 w 349"/>
                <a:gd name="T31" fmla="*/ 0 h 332"/>
                <a:gd name="T32" fmla="*/ 0 w 349"/>
                <a:gd name="T33" fmla="*/ 0 h 332"/>
                <a:gd name="T34" fmla="*/ 0 w 349"/>
                <a:gd name="T35" fmla="*/ 0 h 332"/>
                <a:gd name="T36" fmla="*/ 0 w 349"/>
                <a:gd name="T37" fmla="*/ 0 h 332"/>
                <a:gd name="T38" fmla="*/ 0 w 349"/>
                <a:gd name="T39" fmla="*/ 0 h 332"/>
                <a:gd name="T40" fmla="*/ 0 w 349"/>
                <a:gd name="T41" fmla="*/ 0 h 332"/>
                <a:gd name="T42" fmla="*/ 0 w 349"/>
                <a:gd name="T43" fmla="*/ 0 h 332"/>
                <a:gd name="T44" fmla="*/ 0 w 349"/>
                <a:gd name="T45" fmla="*/ 0 h 3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9"/>
                <a:gd name="T70" fmla="*/ 0 h 332"/>
                <a:gd name="T71" fmla="*/ 349 w 349"/>
                <a:gd name="T72" fmla="*/ 332 h 3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9" h="332">
                  <a:moveTo>
                    <a:pt x="137" y="278"/>
                  </a:moveTo>
                  <a:lnTo>
                    <a:pt x="125" y="284"/>
                  </a:lnTo>
                  <a:lnTo>
                    <a:pt x="113" y="291"/>
                  </a:lnTo>
                  <a:lnTo>
                    <a:pt x="101" y="297"/>
                  </a:lnTo>
                  <a:lnTo>
                    <a:pt x="88" y="304"/>
                  </a:lnTo>
                  <a:lnTo>
                    <a:pt x="75" y="310"/>
                  </a:lnTo>
                  <a:lnTo>
                    <a:pt x="60" y="317"/>
                  </a:lnTo>
                  <a:lnTo>
                    <a:pt x="45" y="324"/>
                  </a:lnTo>
                  <a:lnTo>
                    <a:pt x="30" y="332"/>
                  </a:lnTo>
                  <a:lnTo>
                    <a:pt x="0" y="42"/>
                  </a:lnTo>
                  <a:lnTo>
                    <a:pt x="67" y="0"/>
                  </a:lnTo>
                  <a:lnTo>
                    <a:pt x="349" y="138"/>
                  </a:lnTo>
                  <a:lnTo>
                    <a:pt x="331" y="151"/>
                  </a:lnTo>
                  <a:lnTo>
                    <a:pt x="312" y="164"/>
                  </a:lnTo>
                  <a:lnTo>
                    <a:pt x="294" y="177"/>
                  </a:lnTo>
                  <a:lnTo>
                    <a:pt x="276" y="189"/>
                  </a:lnTo>
                  <a:lnTo>
                    <a:pt x="260" y="202"/>
                  </a:lnTo>
                  <a:lnTo>
                    <a:pt x="243" y="212"/>
                  </a:lnTo>
                  <a:lnTo>
                    <a:pt x="227" y="223"/>
                  </a:lnTo>
                  <a:lnTo>
                    <a:pt x="212" y="233"/>
                  </a:lnTo>
                  <a:lnTo>
                    <a:pt x="181" y="183"/>
                  </a:lnTo>
                  <a:lnTo>
                    <a:pt x="107" y="225"/>
                  </a:lnTo>
                  <a:lnTo>
                    <a:pt x="137" y="278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308" name="Freeform 16"/>
            <p:cNvSpPr>
              <a:spLocks noChangeArrowheads="1"/>
            </p:cNvSpPr>
            <p:nvPr/>
          </p:nvSpPr>
          <p:spPr bwMode="auto">
            <a:xfrm rot="420000">
              <a:off x="1050" y="2242"/>
              <a:ext cx="113" cy="68"/>
            </a:xfrm>
            <a:custGeom>
              <a:avLst/>
              <a:gdLst>
                <a:gd name="T0" fmla="*/ 0 w 529"/>
                <a:gd name="T1" fmla="*/ 0 h 315"/>
                <a:gd name="T2" fmla="*/ 0 w 529"/>
                <a:gd name="T3" fmla="*/ 0 h 315"/>
                <a:gd name="T4" fmla="*/ 0 w 529"/>
                <a:gd name="T5" fmla="*/ 0 h 315"/>
                <a:gd name="T6" fmla="*/ 0 w 529"/>
                <a:gd name="T7" fmla="*/ 0 h 315"/>
                <a:gd name="T8" fmla="*/ 0 w 529"/>
                <a:gd name="T9" fmla="*/ 0 h 315"/>
                <a:gd name="T10" fmla="*/ 0 w 529"/>
                <a:gd name="T11" fmla="*/ 0 h 315"/>
                <a:gd name="T12" fmla="*/ 0 w 529"/>
                <a:gd name="T13" fmla="*/ 0 h 315"/>
                <a:gd name="T14" fmla="*/ 0 w 529"/>
                <a:gd name="T15" fmla="*/ 0 h 315"/>
                <a:gd name="T16" fmla="*/ 0 w 529"/>
                <a:gd name="T17" fmla="*/ 0 h 315"/>
                <a:gd name="T18" fmla="*/ 0 w 529"/>
                <a:gd name="T19" fmla="*/ 0 h 315"/>
                <a:gd name="T20" fmla="*/ 0 w 529"/>
                <a:gd name="T21" fmla="*/ 0 h 315"/>
                <a:gd name="T22" fmla="*/ 0 w 529"/>
                <a:gd name="T23" fmla="*/ 0 h 315"/>
                <a:gd name="T24" fmla="*/ 0 w 529"/>
                <a:gd name="T25" fmla="*/ 0 h 315"/>
                <a:gd name="T26" fmla="*/ 0 w 529"/>
                <a:gd name="T27" fmla="*/ 0 h 315"/>
                <a:gd name="T28" fmla="*/ 0 w 529"/>
                <a:gd name="T29" fmla="*/ 0 h 315"/>
                <a:gd name="T30" fmla="*/ 0 w 529"/>
                <a:gd name="T31" fmla="*/ 0 h 315"/>
                <a:gd name="T32" fmla="*/ 0 w 529"/>
                <a:gd name="T33" fmla="*/ 0 h 315"/>
                <a:gd name="T34" fmla="*/ 0 w 529"/>
                <a:gd name="T35" fmla="*/ 0 h 315"/>
                <a:gd name="T36" fmla="*/ 0 w 529"/>
                <a:gd name="T37" fmla="*/ 0 h 315"/>
                <a:gd name="T38" fmla="*/ 0 w 529"/>
                <a:gd name="T39" fmla="*/ 0 h 315"/>
                <a:gd name="T40" fmla="*/ 0 w 529"/>
                <a:gd name="T41" fmla="*/ 0 h 315"/>
                <a:gd name="T42" fmla="*/ 0 w 529"/>
                <a:gd name="T43" fmla="*/ 0 h 315"/>
                <a:gd name="T44" fmla="*/ 0 w 529"/>
                <a:gd name="T45" fmla="*/ 0 h 315"/>
                <a:gd name="T46" fmla="*/ 0 w 529"/>
                <a:gd name="T47" fmla="*/ 0 h 315"/>
                <a:gd name="T48" fmla="*/ 0 w 529"/>
                <a:gd name="T49" fmla="*/ 0 h 315"/>
                <a:gd name="T50" fmla="*/ 0 w 529"/>
                <a:gd name="T51" fmla="*/ 0 h 315"/>
                <a:gd name="T52" fmla="*/ 0 w 529"/>
                <a:gd name="T53" fmla="*/ 0 h 315"/>
                <a:gd name="T54" fmla="*/ 0 w 529"/>
                <a:gd name="T55" fmla="*/ 0 h 315"/>
                <a:gd name="T56" fmla="*/ 0 w 529"/>
                <a:gd name="T57" fmla="*/ 0 h 315"/>
                <a:gd name="T58" fmla="*/ 0 w 529"/>
                <a:gd name="T59" fmla="*/ 0 h 315"/>
                <a:gd name="T60" fmla="*/ 0 w 529"/>
                <a:gd name="T61" fmla="*/ 0 h 315"/>
                <a:gd name="T62" fmla="*/ 0 w 529"/>
                <a:gd name="T63" fmla="*/ 0 h 315"/>
                <a:gd name="T64" fmla="*/ 0 w 529"/>
                <a:gd name="T65" fmla="*/ 0 h 315"/>
                <a:gd name="T66" fmla="*/ 0 w 529"/>
                <a:gd name="T67" fmla="*/ 0 h 315"/>
                <a:gd name="T68" fmla="*/ 0 w 529"/>
                <a:gd name="T69" fmla="*/ 0 h 315"/>
                <a:gd name="T70" fmla="*/ 0 w 529"/>
                <a:gd name="T71" fmla="*/ 0 h 315"/>
                <a:gd name="T72" fmla="*/ 0 w 529"/>
                <a:gd name="T73" fmla="*/ 0 h 315"/>
                <a:gd name="T74" fmla="*/ 0 w 529"/>
                <a:gd name="T75" fmla="*/ 0 h 315"/>
                <a:gd name="T76" fmla="*/ 0 w 529"/>
                <a:gd name="T77" fmla="*/ 0 h 315"/>
                <a:gd name="T78" fmla="*/ 0 w 529"/>
                <a:gd name="T79" fmla="*/ 0 h 315"/>
                <a:gd name="T80" fmla="*/ 0 w 529"/>
                <a:gd name="T81" fmla="*/ 0 h 315"/>
                <a:gd name="T82" fmla="*/ 0 w 529"/>
                <a:gd name="T83" fmla="*/ 0 h 315"/>
                <a:gd name="T84" fmla="*/ 0 w 529"/>
                <a:gd name="T85" fmla="*/ 0 h 315"/>
                <a:gd name="T86" fmla="*/ 0 w 529"/>
                <a:gd name="T87" fmla="*/ 0 h 315"/>
                <a:gd name="T88" fmla="*/ 0 w 529"/>
                <a:gd name="T89" fmla="*/ 0 h 315"/>
                <a:gd name="T90" fmla="*/ 0 w 529"/>
                <a:gd name="T91" fmla="*/ 0 h 315"/>
                <a:gd name="T92" fmla="*/ 0 w 529"/>
                <a:gd name="T93" fmla="*/ 0 h 315"/>
                <a:gd name="T94" fmla="*/ 0 w 529"/>
                <a:gd name="T95" fmla="*/ 0 h 315"/>
                <a:gd name="T96" fmla="*/ 0 w 529"/>
                <a:gd name="T97" fmla="*/ 0 h 315"/>
                <a:gd name="T98" fmla="*/ 0 w 529"/>
                <a:gd name="T99" fmla="*/ 0 h 3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9"/>
                <a:gd name="T151" fmla="*/ 0 h 315"/>
                <a:gd name="T152" fmla="*/ 529 w 529"/>
                <a:gd name="T153" fmla="*/ 315 h 31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9" h="315">
                  <a:moveTo>
                    <a:pt x="291" y="315"/>
                  </a:moveTo>
                  <a:lnTo>
                    <a:pt x="306" y="303"/>
                  </a:lnTo>
                  <a:lnTo>
                    <a:pt x="320" y="291"/>
                  </a:lnTo>
                  <a:lnTo>
                    <a:pt x="334" y="280"/>
                  </a:lnTo>
                  <a:lnTo>
                    <a:pt x="349" y="268"/>
                  </a:lnTo>
                  <a:lnTo>
                    <a:pt x="363" y="257"/>
                  </a:lnTo>
                  <a:lnTo>
                    <a:pt x="376" y="245"/>
                  </a:lnTo>
                  <a:lnTo>
                    <a:pt x="390" y="233"/>
                  </a:lnTo>
                  <a:lnTo>
                    <a:pt x="403" y="222"/>
                  </a:lnTo>
                  <a:lnTo>
                    <a:pt x="436" y="191"/>
                  </a:lnTo>
                  <a:lnTo>
                    <a:pt x="464" y="162"/>
                  </a:lnTo>
                  <a:lnTo>
                    <a:pt x="488" y="133"/>
                  </a:lnTo>
                  <a:lnTo>
                    <a:pt x="508" y="105"/>
                  </a:lnTo>
                  <a:lnTo>
                    <a:pt x="521" y="79"/>
                  </a:lnTo>
                  <a:lnTo>
                    <a:pt x="529" y="54"/>
                  </a:lnTo>
                  <a:lnTo>
                    <a:pt x="529" y="32"/>
                  </a:lnTo>
                  <a:lnTo>
                    <a:pt x="521" y="13"/>
                  </a:lnTo>
                  <a:lnTo>
                    <a:pt x="517" y="9"/>
                  </a:lnTo>
                  <a:lnTo>
                    <a:pt x="511" y="5"/>
                  </a:lnTo>
                  <a:lnTo>
                    <a:pt x="502" y="3"/>
                  </a:lnTo>
                  <a:lnTo>
                    <a:pt x="491" y="2"/>
                  </a:lnTo>
                  <a:lnTo>
                    <a:pt x="481" y="0"/>
                  </a:lnTo>
                  <a:lnTo>
                    <a:pt x="467" y="0"/>
                  </a:lnTo>
                  <a:lnTo>
                    <a:pt x="452" y="2"/>
                  </a:lnTo>
                  <a:lnTo>
                    <a:pt x="437" y="5"/>
                  </a:lnTo>
                  <a:lnTo>
                    <a:pt x="420" y="8"/>
                  </a:lnTo>
                  <a:lnTo>
                    <a:pt x="402" y="11"/>
                  </a:lnTo>
                  <a:lnTo>
                    <a:pt x="382" y="16"/>
                  </a:lnTo>
                  <a:lnTo>
                    <a:pt x="363" y="21"/>
                  </a:lnTo>
                  <a:lnTo>
                    <a:pt x="342" y="28"/>
                  </a:lnTo>
                  <a:lnTo>
                    <a:pt x="320" y="34"/>
                  </a:lnTo>
                  <a:lnTo>
                    <a:pt x="297" y="41"/>
                  </a:lnTo>
                  <a:lnTo>
                    <a:pt x="275" y="50"/>
                  </a:lnTo>
                  <a:lnTo>
                    <a:pt x="258" y="56"/>
                  </a:lnTo>
                  <a:lnTo>
                    <a:pt x="242" y="62"/>
                  </a:lnTo>
                  <a:lnTo>
                    <a:pt x="224" y="69"/>
                  </a:lnTo>
                  <a:lnTo>
                    <a:pt x="208" y="75"/>
                  </a:lnTo>
                  <a:lnTo>
                    <a:pt x="190" y="82"/>
                  </a:lnTo>
                  <a:lnTo>
                    <a:pt x="173" y="89"/>
                  </a:lnTo>
                  <a:lnTo>
                    <a:pt x="155" y="96"/>
                  </a:lnTo>
                  <a:lnTo>
                    <a:pt x="137" y="104"/>
                  </a:lnTo>
                  <a:lnTo>
                    <a:pt x="121" y="112"/>
                  </a:lnTo>
                  <a:lnTo>
                    <a:pt x="103" y="120"/>
                  </a:lnTo>
                  <a:lnTo>
                    <a:pt x="85" y="128"/>
                  </a:lnTo>
                  <a:lnTo>
                    <a:pt x="69" y="137"/>
                  </a:lnTo>
                  <a:lnTo>
                    <a:pt x="51" y="146"/>
                  </a:lnTo>
                  <a:lnTo>
                    <a:pt x="34" y="155"/>
                  </a:lnTo>
                  <a:lnTo>
                    <a:pt x="16" y="163"/>
                  </a:lnTo>
                  <a:lnTo>
                    <a:pt x="0" y="172"/>
                  </a:lnTo>
                  <a:lnTo>
                    <a:pt x="291" y="315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309" name="Freeform 17"/>
            <p:cNvSpPr>
              <a:spLocks noChangeArrowheads="1"/>
            </p:cNvSpPr>
            <p:nvPr/>
          </p:nvSpPr>
          <p:spPr bwMode="auto">
            <a:xfrm rot="420000">
              <a:off x="1017" y="2254"/>
              <a:ext cx="25" cy="22"/>
            </a:xfrm>
            <a:custGeom>
              <a:avLst/>
              <a:gdLst>
                <a:gd name="T0" fmla="*/ 0 w 116"/>
                <a:gd name="T1" fmla="*/ 0 h 104"/>
                <a:gd name="T2" fmla="*/ 0 w 116"/>
                <a:gd name="T3" fmla="*/ 0 h 104"/>
                <a:gd name="T4" fmla="*/ 0 w 116"/>
                <a:gd name="T5" fmla="*/ 0 h 104"/>
                <a:gd name="T6" fmla="*/ 0 w 116"/>
                <a:gd name="T7" fmla="*/ 0 h 104"/>
                <a:gd name="T8" fmla="*/ 0 w 116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104"/>
                <a:gd name="T17" fmla="*/ 116 w 116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104">
                  <a:moveTo>
                    <a:pt x="43" y="104"/>
                  </a:moveTo>
                  <a:lnTo>
                    <a:pt x="0" y="43"/>
                  </a:lnTo>
                  <a:lnTo>
                    <a:pt x="68" y="0"/>
                  </a:lnTo>
                  <a:lnTo>
                    <a:pt x="116" y="61"/>
                  </a:lnTo>
                  <a:lnTo>
                    <a:pt x="43" y="104"/>
                  </a:lnTo>
                  <a:close/>
                </a:path>
              </a:pathLst>
            </a:custGeom>
            <a:solidFill>
              <a:srgbClr val="D8E0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310" name="Freeform 18"/>
            <p:cNvSpPr>
              <a:spLocks noChangeArrowheads="1"/>
            </p:cNvSpPr>
            <p:nvPr/>
          </p:nvSpPr>
          <p:spPr bwMode="auto">
            <a:xfrm rot="420000">
              <a:off x="956" y="2357"/>
              <a:ext cx="92" cy="27"/>
            </a:xfrm>
            <a:custGeom>
              <a:avLst/>
              <a:gdLst>
                <a:gd name="T0" fmla="*/ 0 w 430"/>
                <a:gd name="T1" fmla="*/ 0 h 124"/>
                <a:gd name="T2" fmla="*/ 0 w 430"/>
                <a:gd name="T3" fmla="*/ 0 h 124"/>
                <a:gd name="T4" fmla="*/ 0 w 430"/>
                <a:gd name="T5" fmla="*/ 0 h 124"/>
                <a:gd name="T6" fmla="*/ 0 w 430"/>
                <a:gd name="T7" fmla="*/ 0 h 124"/>
                <a:gd name="T8" fmla="*/ 0 w 430"/>
                <a:gd name="T9" fmla="*/ 0 h 124"/>
                <a:gd name="T10" fmla="*/ 0 w 430"/>
                <a:gd name="T11" fmla="*/ 0 h 124"/>
                <a:gd name="T12" fmla="*/ 0 w 430"/>
                <a:gd name="T13" fmla="*/ 0 h 124"/>
                <a:gd name="T14" fmla="*/ 0 w 430"/>
                <a:gd name="T15" fmla="*/ 0 h 124"/>
                <a:gd name="T16" fmla="*/ 0 w 430"/>
                <a:gd name="T17" fmla="*/ 0 h 124"/>
                <a:gd name="T18" fmla="*/ 0 w 430"/>
                <a:gd name="T19" fmla="*/ 0 h 124"/>
                <a:gd name="T20" fmla="*/ 0 w 430"/>
                <a:gd name="T21" fmla="*/ 0 h 124"/>
                <a:gd name="T22" fmla="*/ 0 w 430"/>
                <a:gd name="T23" fmla="*/ 0 h 124"/>
                <a:gd name="T24" fmla="*/ 0 w 430"/>
                <a:gd name="T25" fmla="*/ 0 h 124"/>
                <a:gd name="T26" fmla="*/ 0 w 430"/>
                <a:gd name="T27" fmla="*/ 0 h 124"/>
                <a:gd name="T28" fmla="*/ 0 w 430"/>
                <a:gd name="T29" fmla="*/ 0 h 124"/>
                <a:gd name="T30" fmla="*/ 0 w 430"/>
                <a:gd name="T31" fmla="*/ 0 h 124"/>
                <a:gd name="T32" fmla="*/ 0 w 430"/>
                <a:gd name="T33" fmla="*/ 0 h 124"/>
                <a:gd name="T34" fmla="*/ 0 w 430"/>
                <a:gd name="T35" fmla="*/ 0 h 124"/>
                <a:gd name="T36" fmla="*/ 0 w 430"/>
                <a:gd name="T37" fmla="*/ 0 h 124"/>
                <a:gd name="T38" fmla="*/ 0 w 430"/>
                <a:gd name="T39" fmla="*/ 0 h 124"/>
                <a:gd name="T40" fmla="*/ 0 w 430"/>
                <a:gd name="T41" fmla="*/ 0 h 124"/>
                <a:gd name="T42" fmla="*/ 0 w 430"/>
                <a:gd name="T43" fmla="*/ 0 h 124"/>
                <a:gd name="T44" fmla="*/ 0 w 430"/>
                <a:gd name="T45" fmla="*/ 0 h 124"/>
                <a:gd name="T46" fmla="*/ 0 w 430"/>
                <a:gd name="T47" fmla="*/ 0 h 124"/>
                <a:gd name="T48" fmla="*/ 0 w 430"/>
                <a:gd name="T49" fmla="*/ 0 h 124"/>
                <a:gd name="T50" fmla="*/ 0 w 430"/>
                <a:gd name="T51" fmla="*/ 0 h 124"/>
                <a:gd name="T52" fmla="*/ 0 w 430"/>
                <a:gd name="T53" fmla="*/ 0 h 124"/>
                <a:gd name="T54" fmla="*/ 0 w 430"/>
                <a:gd name="T55" fmla="*/ 0 h 124"/>
                <a:gd name="T56" fmla="*/ 0 w 430"/>
                <a:gd name="T57" fmla="*/ 0 h 124"/>
                <a:gd name="T58" fmla="*/ 0 w 430"/>
                <a:gd name="T59" fmla="*/ 0 h 124"/>
                <a:gd name="T60" fmla="*/ 0 w 430"/>
                <a:gd name="T61" fmla="*/ 0 h 124"/>
                <a:gd name="T62" fmla="*/ 0 w 430"/>
                <a:gd name="T63" fmla="*/ 0 h 124"/>
                <a:gd name="T64" fmla="*/ 0 w 430"/>
                <a:gd name="T65" fmla="*/ 0 h 124"/>
                <a:gd name="T66" fmla="*/ 0 w 430"/>
                <a:gd name="T67" fmla="*/ 0 h 124"/>
                <a:gd name="T68" fmla="*/ 0 w 430"/>
                <a:gd name="T69" fmla="*/ 0 h 124"/>
                <a:gd name="T70" fmla="*/ 0 w 430"/>
                <a:gd name="T71" fmla="*/ 0 h 124"/>
                <a:gd name="T72" fmla="*/ 0 w 430"/>
                <a:gd name="T73" fmla="*/ 0 h 124"/>
                <a:gd name="T74" fmla="*/ 0 w 430"/>
                <a:gd name="T75" fmla="*/ 0 h 124"/>
                <a:gd name="T76" fmla="*/ 0 w 430"/>
                <a:gd name="T77" fmla="*/ 0 h 124"/>
                <a:gd name="T78" fmla="*/ 0 w 430"/>
                <a:gd name="T79" fmla="*/ 0 h 124"/>
                <a:gd name="T80" fmla="*/ 0 w 430"/>
                <a:gd name="T81" fmla="*/ 0 h 1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30"/>
                <a:gd name="T124" fmla="*/ 0 h 124"/>
                <a:gd name="T125" fmla="*/ 430 w 430"/>
                <a:gd name="T126" fmla="*/ 124 h 12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30" h="124">
                  <a:moveTo>
                    <a:pt x="430" y="53"/>
                  </a:moveTo>
                  <a:lnTo>
                    <a:pt x="406" y="61"/>
                  </a:lnTo>
                  <a:lnTo>
                    <a:pt x="382" y="72"/>
                  </a:lnTo>
                  <a:lnTo>
                    <a:pt x="358" y="79"/>
                  </a:lnTo>
                  <a:lnTo>
                    <a:pt x="333" y="88"/>
                  </a:lnTo>
                  <a:lnTo>
                    <a:pt x="306" y="95"/>
                  </a:lnTo>
                  <a:lnTo>
                    <a:pt x="281" y="101"/>
                  </a:lnTo>
                  <a:lnTo>
                    <a:pt x="254" y="106"/>
                  </a:lnTo>
                  <a:lnTo>
                    <a:pt x="227" y="112"/>
                  </a:lnTo>
                  <a:lnTo>
                    <a:pt x="198" y="117"/>
                  </a:lnTo>
                  <a:lnTo>
                    <a:pt x="170" y="120"/>
                  </a:lnTo>
                  <a:lnTo>
                    <a:pt x="142" y="122"/>
                  </a:lnTo>
                  <a:lnTo>
                    <a:pt x="115" y="124"/>
                  </a:lnTo>
                  <a:lnTo>
                    <a:pt x="85" y="124"/>
                  </a:lnTo>
                  <a:lnTo>
                    <a:pt x="57" y="124"/>
                  </a:lnTo>
                  <a:lnTo>
                    <a:pt x="28" y="122"/>
                  </a:lnTo>
                  <a:lnTo>
                    <a:pt x="0" y="120"/>
                  </a:lnTo>
                  <a:lnTo>
                    <a:pt x="18" y="115"/>
                  </a:lnTo>
                  <a:lnTo>
                    <a:pt x="36" y="111"/>
                  </a:lnTo>
                  <a:lnTo>
                    <a:pt x="54" y="106"/>
                  </a:lnTo>
                  <a:lnTo>
                    <a:pt x="73" y="101"/>
                  </a:lnTo>
                  <a:lnTo>
                    <a:pt x="92" y="95"/>
                  </a:lnTo>
                  <a:lnTo>
                    <a:pt x="112" y="88"/>
                  </a:lnTo>
                  <a:lnTo>
                    <a:pt x="131" y="80"/>
                  </a:lnTo>
                  <a:lnTo>
                    <a:pt x="152" y="73"/>
                  </a:lnTo>
                  <a:lnTo>
                    <a:pt x="173" y="66"/>
                  </a:lnTo>
                  <a:lnTo>
                    <a:pt x="194" y="57"/>
                  </a:lnTo>
                  <a:lnTo>
                    <a:pt x="216" y="48"/>
                  </a:lnTo>
                  <a:lnTo>
                    <a:pt x="237" y="40"/>
                  </a:lnTo>
                  <a:lnTo>
                    <a:pt x="260" y="31"/>
                  </a:lnTo>
                  <a:lnTo>
                    <a:pt x="282" y="21"/>
                  </a:lnTo>
                  <a:lnTo>
                    <a:pt x="304" y="10"/>
                  </a:lnTo>
                  <a:lnTo>
                    <a:pt x="327" y="0"/>
                  </a:lnTo>
                  <a:lnTo>
                    <a:pt x="327" y="3"/>
                  </a:lnTo>
                  <a:lnTo>
                    <a:pt x="330" y="10"/>
                  </a:lnTo>
                  <a:lnTo>
                    <a:pt x="333" y="19"/>
                  </a:lnTo>
                  <a:lnTo>
                    <a:pt x="342" y="31"/>
                  </a:lnTo>
                  <a:lnTo>
                    <a:pt x="354" y="41"/>
                  </a:lnTo>
                  <a:lnTo>
                    <a:pt x="372" y="48"/>
                  </a:lnTo>
                  <a:lnTo>
                    <a:pt x="397" y="53"/>
                  </a:lnTo>
                  <a:lnTo>
                    <a:pt x="430" y="53"/>
                  </a:lnTo>
                  <a:close/>
                </a:path>
              </a:pathLst>
            </a:custGeom>
            <a:solidFill>
              <a:srgbClr val="7F9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311" name="Freeform 19"/>
            <p:cNvSpPr>
              <a:spLocks noChangeArrowheads="1"/>
            </p:cNvSpPr>
            <p:nvPr/>
          </p:nvSpPr>
          <p:spPr bwMode="auto">
            <a:xfrm rot="420000">
              <a:off x="1109" y="2247"/>
              <a:ext cx="54" cy="48"/>
            </a:xfrm>
            <a:custGeom>
              <a:avLst/>
              <a:gdLst>
                <a:gd name="T0" fmla="*/ 0 w 254"/>
                <a:gd name="T1" fmla="*/ 0 h 222"/>
                <a:gd name="T2" fmla="*/ 0 w 254"/>
                <a:gd name="T3" fmla="*/ 0 h 222"/>
                <a:gd name="T4" fmla="*/ 0 w 254"/>
                <a:gd name="T5" fmla="*/ 0 h 222"/>
                <a:gd name="T6" fmla="*/ 0 w 254"/>
                <a:gd name="T7" fmla="*/ 0 h 222"/>
                <a:gd name="T8" fmla="*/ 0 w 254"/>
                <a:gd name="T9" fmla="*/ 0 h 222"/>
                <a:gd name="T10" fmla="*/ 0 w 254"/>
                <a:gd name="T11" fmla="*/ 0 h 222"/>
                <a:gd name="T12" fmla="*/ 0 w 254"/>
                <a:gd name="T13" fmla="*/ 0 h 222"/>
                <a:gd name="T14" fmla="*/ 0 w 254"/>
                <a:gd name="T15" fmla="*/ 0 h 222"/>
                <a:gd name="T16" fmla="*/ 0 w 254"/>
                <a:gd name="T17" fmla="*/ 0 h 222"/>
                <a:gd name="T18" fmla="*/ 0 w 254"/>
                <a:gd name="T19" fmla="*/ 0 h 222"/>
                <a:gd name="T20" fmla="*/ 0 w 254"/>
                <a:gd name="T21" fmla="*/ 0 h 222"/>
                <a:gd name="T22" fmla="*/ 0 w 254"/>
                <a:gd name="T23" fmla="*/ 0 h 222"/>
                <a:gd name="T24" fmla="*/ 0 w 254"/>
                <a:gd name="T25" fmla="*/ 0 h 222"/>
                <a:gd name="T26" fmla="*/ 0 w 254"/>
                <a:gd name="T27" fmla="*/ 0 h 222"/>
                <a:gd name="T28" fmla="*/ 0 w 254"/>
                <a:gd name="T29" fmla="*/ 0 h 222"/>
                <a:gd name="T30" fmla="*/ 0 w 254"/>
                <a:gd name="T31" fmla="*/ 0 h 222"/>
                <a:gd name="T32" fmla="*/ 0 w 254"/>
                <a:gd name="T33" fmla="*/ 0 h 222"/>
                <a:gd name="T34" fmla="*/ 0 w 254"/>
                <a:gd name="T35" fmla="*/ 0 h 222"/>
                <a:gd name="T36" fmla="*/ 0 w 254"/>
                <a:gd name="T37" fmla="*/ 0 h 222"/>
                <a:gd name="T38" fmla="*/ 0 w 254"/>
                <a:gd name="T39" fmla="*/ 0 h 222"/>
                <a:gd name="T40" fmla="*/ 0 w 254"/>
                <a:gd name="T41" fmla="*/ 0 h 222"/>
                <a:gd name="T42" fmla="*/ 0 w 254"/>
                <a:gd name="T43" fmla="*/ 0 h 222"/>
                <a:gd name="T44" fmla="*/ 0 w 254"/>
                <a:gd name="T45" fmla="*/ 0 h 222"/>
                <a:gd name="T46" fmla="*/ 0 w 254"/>
                <a:gd name="T47" fmla="*/ 0 h 222"/>
                <a:gd name="T48" fmla="*/ 0 w 254"/>
                <a:gd name="T49" fmla="*/ 0 h 222"/>
                <a:gd name="T50" fmla="*/ 0 w 254"/>
                <a:gd name="T51" fmla="*/ 0 h 222"/>
                <a:gd name="T52" fmla="*/ 0 w 254"/>
                <a:gd name="T53" fmla="*/ 0 h 222"/>
                <a:gd name="T54" fmla="*/ 0 w 254"/>
                <a:gd name="T55" fmla="*/ 0 h 222"/>
                <a:gd name="T56" fmla="*/ 0 w 254"/>
                <a:gd name="T57" fmla="*/ 0 h 222"/>
                <a:gd name="T58" fmla="*/ 0 w 254"/>
                <a:gd name="T59" fmla="*/ 0 h 222"/>
                <a:gd name="T60" fmla="*/ 0 w 254"/>
                <a:gd name="T61" fmla="*/ 0 h 222"/>
                <a:gd name="T62" fmla="*/ 0 w 254"/>
                <a:gd name="T63" fmla="*/ 0 h 222"/>
                <a:gd name="T64" fmla="*/ 0 w 254"/>
                <a:gd name="T65" fmla="*/ 0 h 22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4"/>
                <a:gd name="T100" fmla="*/ 0 h 222"/>
                <a:gd name="T101" fmla="*/ 254 w 254"/>
                <a:gd name="T102" fmla="*/ 222 h 22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4" h="222">
                  <a:moveTo>
                    <a:pt x="128" y="222"/>
                  </a:moveTo>
                  <a:lnTo>
                    <a:pt x="161" y="191"/>
                  </a:lnTo>
                  <a:lnTo>
                    <a:pt x="189" y="162"/>
                  </a:lnTo>
                  <a:lnTo>
                    <a:pt x="213" y="133"/>
                  </a:lnTo>
                  <a:lnTo>
                    <a:pt x="233" y="105"/>
                  </a:lnTo>
                  <a:lnTo>
                    <a:pt x="246" y="79"/>
                  </a:lnTo>
                  <a:lnTo>
                    <a:pt x="254" y="54"/>
                  </a:lnTo>
                  <a:lnTo>
                    <a:pt x="254" y="32"/>
                  </a:lnTo>
                  <a:lnTo>
                    <a:pt x="246" y="13"/>
                  </a:lnTo>
                  <a:lnTo>
                    <a:pt x="242" y="9"/>
                  </a:lnTo>
                  <a:lnTo>
                    <a:pt x="236" y="5"/>
                  </a:lnTo>
                  <a:lnTo>
                    <a:pt x="227" y="3"/>
                  </a:lnTo>
                  <a:lnTo>
                    <a:pt x="216" y="2"/>
                  </a:lnTo>
                  <a:lnTo>
                    <a:pt x="206" y="0"/>
                  </a:lnTo>
                  <a:lnTo>
                    <a:pt x="192" y="0"/>
                  </a:lnTo>
                  <a:lnTo>
                    <a:pt x="177" y="2"/>
                  </a:lnTo>
                  <a:lnTo>
                    <a:pt x="162" y="5"/>
                  </a:lnTo>
                  <a:lnTo>
                    <a:pt x="145" y="8"/>
                  </a:lnTo>
                  <a:lnTo>
                    <a:pt x="127" y="11"/>
                  </a:lnTo>
                  <a:lnTo>
                    <a:pt x="107" y="16"/>
                  </a:lnTo>
                  <a:lnTo>
                    <a:pt x="88" y="21"/>
                  </a:lnTo>
                  <a:lnTo>
                    <a:pt x="67" y="28"/>
                  </a:lnTo>
                  <a:lnTo>
                    <a:pt x="45" y="34"/>
                  </a:lnTo>
                  <a:lnTo>
                    <a:pt x="22" y="41"/>
                  </a:lnTo>
                  <a:lnTo>
                    <a:pt x="0" y="50"/>
                  </a:lnTo>
                  <a:lnTo>
                    <a:pt x="33" y="51"/>
                  </a:lnTo>
                  <a:lnTo>
                    <a:pt x="64" y="60"/>
                  </a:lnTo>
                  <a:lnTo>
                    <a:pt x="91" y="76"/>
                  </a:lnTo>
                  <a:lnTo>
                    <a:pt x="115" y="98"/>
                  </a:lnTo>
                  <a:lnTo>
                    <a:pt x="131" y="124"/>
                  </a:lnTo>
                  <a:lnTo>
                    <a:pt x="140" y="155"/>
                  </a:lnTo>
                  <a:lnTo>
                    <a:pt x="139" y="188"/>
                  </a:lnTo>
                  <a:lnTo>
                    <a:pt x="128" y="222"/>
                  </a:lnTo>
                  <a:close/>
                </a:path>
              </a:pathLst>
            </a:custGeom>
            <a:solidFill>
              <a:srgbClr val="7F9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5140" name="Group 152"/>
          <p:cNvGrpSpPr>
            <a:grpSpLocks/>
          </p:cNvGrpSpPr>
          <p:nvPr/>
        </p:nvGrpSpPr>
        <p:grpSpPr bwMode="auto">
          <a:xfrm>
            <a:off x="6959709" y="6047664"/>
            <a:ext cx="560387" cy="492125"/>
            <a:chOff x="4528" y="2967"/>
            <a:chExt cx="270" cy="271"/>
          </a:xfrm>
        </p:grpSpPr>
        <p:sp>
          <p:nvSpPr>
            <p:cNvPr id="5159" name="Freeform 153"/>
            <p:cNvSpPr>
              <a:spLocks noChangeArrowheads="1"/>
            </p:cNvSpPr>
            <p:nvPr/>
          </p:nvSpPr>
          <p:spPr bwMode="auto">
            <a:xfrm>
              <a:off x="4528" y="3086"/>
              <a:ext cx="97" cy="153"/>
            </a:xfrm>
            <a:custGeom>
              <a:avLst/>
              <a:gdLst>
                <a:gd name="T0" fmla="*/ 0 w 1082"/>
                <a:gd name="T1" fmla="*/ 0 h 1746"/>
                <a:gd name="T2" fmla="*/ 0 w 1082"/>
                <a:gd name="T3" fmla="*/ 0 h 1746"/>
                <a:gd name="T4" fmla="*/ 0 w 1082"/>
                <a:gd name="T5" fmla="*/ 0 h 1746"/>
                <a:gd name="T6" fmla="*/ 0 w 1082"/>
                <a:gd name="T7" fmla="*/ 0 h 17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2"/>
                <a:gd name="T13" fmla="*/ 0 h 1746"/>
                <a:gd name="T14" fmla="*/ 1082 w 1082"/>
                <a:gd name="T15" fmla="*/ 1746 h 17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2" h="1746">
                  <a:moveTo>
                    <a:pt x="468" y="0"/>
                  </a:moveTo>
                  <a:lnTo>
                    <a:pt x="0" y="1458"/>
                  </a:lnTo>
                  <a:lnTo>
                    <a:pt x="1082" y="1746"/>
                  </a:lnTo>
                  <a:lnTo>
                    <a:pt x="904" y="32"/>
                  </a:lnTo>
                </a:path>
              </a:pathLst>
            </a:custGeom>
            <a:noFill/>
            <a:ln w="46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160" name="Freeform 154"/>
            <p:cNvSpPr>
              <a:spLocks noChangeArrowheads="1"/>
            </p:cNvSpPr>
            <p:nvPr/>
          </p:nvSpPr>
          <p:spPr bwMode="auto">
            <a:xfrm>
              <a:off x="4623" y="3077"/>
              <a:ext cx="81" cy="119"/>
            </a:xfrm>
            <a:custGeom>
              <a:avLst/>
              <a:gdLst>
                <a:gd name="T0" fmla="*/ 0 w 911"/>
                <a:gd name="T1" fmla="*/ 0 h 1361"/>
                <a:gd name="T2" fmla="*/ 0 w 911"/>
                <a:gd name="T3" fmla="*/ 0 h 1361"/>
                <a:gd name="T4" fmla="*/ 0 w 911"/>
                <a:gd name="T5" fmla="*/ 0 h 1361"/>
                <a:gd name="T6" fmla="*/ 0 w 911"/>
                <a:gd name="T7" fmla="*/ 0 h 13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1"/>
                <a:gd name="T13" fmla="*/ 0 h 1361"/>
                <a:gd name="T14" fmla="*/ 911 w 911"/>
                <a:gd name="T15" fmla="*/ 1361 h 13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1" h="1361">
                  <a:moveTo>
                    <a:pt x="306" y="24"/>
                  </a:moveTo>
                  <a:lnTo>
                    <a:pt x="0" y="1241"/>
                  </a:lnTo>
                  <a:lnTo>
                    <a:pt x="911" y="1361"/>
                  </a:lnTo>
                  <a:lnTo>
                    <a:pt x="677" y="0"/>
                  </a:lnTo>
                </a:path>
              </a:pathLst>
            </a:custGeom>
            <a:noFill/>
            <a:ln w="46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grpSp>
          <p:nvGrpSpPr>
            <p:cNvPr id="5161" name="Group 155"/>
            <p:cNvGrpSpPr>
              <a:grpSpLocks/>
            </p:cNvGrpSpPr>
            <p:nvPr/>
          </p:nvGrpSpPr>
          <p:grpSpPr bwMode="auto">
            <a:xfrm>
              <a:off x="4528" y="3053"/>
              <a:ext cx="227" cy="47"/>
              <a:chOff x="4528" y="3053"/>
              <a:chExt cx="227" cy="47"/>
            </a:xfrm>
          </p:grpSpPr>
          <p:sp>
            <p:nvSpPr>
              <p:cNvPr id="5298" name="Freeform 156"/>
              <p:cNvSpPr>
                <a:spLocks noChangeArrowheads="1"/>
              </p:cNvSpPr>
              <p:nvPr/>
            </p:nvSpPr>
            <p:spPr bwMode="auto">
              <a:xfrm>
                <a:off x="4528" y="3053"/>
                <a:ext cx="228" cy="41"/>
              </a:xfrm>
              <a:custGeom>
                <a:avLst/>
                <a:gdLst>
                  <a:gd name="T0" fmla="*/ 0 w 2559"/>
                  <a:gd name="T1" fmla="*/ 0 h 481"/>
                  <a:gd name="T2" fmla="*/ 0 w 2559"/>
                  <a:gd name="T3" fmla="*/ 0 h 481"/>
                  <a:gd name="T4" fmla="*/ 0 w 2559"/>
                  <a:gd name="T5" fmla="*/ 0 h 481"/>
                  <a:gd name="T6" fmla="*/ 0 w 2559"/>
                  <a:gd name="T7" fmla="*/ 0 h 481"/>
                  <a:gd name="T8" fmla="*/ 0 w 2559"/>
                  <a:gd name="T9" fmla="*/ 0 h 4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9"/>
                  <a:gd name="T16" fmla="*/ 0 h 481"/>
                  <a:gd name="T17" fmla="*/ 2559 w 2559"/>
                  <a:gd name="T18" fmla="*/ 481 h 4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9" h="481">
                    <a:moveTo>
                      <a:pt x="0" y="249"/>
                    </a:moveTo>
                    <a:lnTo>
                      <a:pt x="1614" y="481"/>
                    </a:lnTo>
                    <a:lnTo>
                      <a:pt x="2559" y="120"/>
                    </a:lnTo>
                    <a:lnTo>
                      <a:pt x="1348" y="0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FFFFFF"/>
              </a:solidFill>
              <a:ln w="1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5299" name="Freeform 157"/>
              <p:cNvSpPr>
                <a:spLocks noChangeArrowheads="1"/>
              </p:cNvSpPr>
              <p:nvPr/>
            </p:nvSpPr>
            <p:spPr bwMode="auto">
              <a:xfrm>
                <a:off x="4529" y="3075"/>
                <a:ext cx="143" cy="26"/>
              </a:xfrm>
              <a:custGeom>
                <a:avLst/>
                <a:gdLst>
                  <a:gd name="T0" fmla="*/ 0 w 1608"/>
                  <a:gd name="T1" fmla="*/ 0 h 311"/>
                  <a:gd name="T2" fmla="*/ 0 w 1608"/>
                  <a:gd name="T3" fmla="*/ 0 h 311"/>
                  <a:gd name="T4" fmla="*/ 0 w 1608"/>
                  <a:gd name="T5" fmla="*/ 0 h 311"/>
                  <a:gd name="T6" fmla="*/ 0 w 1608"/>
                  <a:gd name="T7" fmla="*/ 0 h 311"/>
                  <a:gd name="T8" fmla="*/ 0 w 1608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8"/>
                  <a:gd name="T16" fmla="*/ 0 h 311"/>
                  <a:gd name="T17" fmla="*/ 1608 w 1608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8" h="311">
                    <a:moveTo>
                      <a:pt x="0" y="0"/>
                    </a:moveTo>
                    <a:lnTo>
                      <a:pt x="1608" y="231"/>
                    </a:lnTo>
                    <a:lnTo>
                      <a:pt x="1608" y="311"/>
                    </a:lnTo>
                    <a:lnTo>
                      <a:pt x="0" y="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 w="1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5300" name="Freeform 158"/>
              <p:cNvSpPr>
                <a:spLocks noChangeArrowheads="1"/>
              </p:cNvSpPr>
              <p:nvPr/>
            </p:nvSpPr>
            <p:spPr bwMode="auto">
              <a:xfrm>
                <a:off x="4673" y="3063"/>
                <a:ext cx="83" cy="38"/>
              </a:xfrm>
              <a:custGeom>
                <a:avLst/>
                <a:gdLst>
                  <a:gd name="T0" fmla="*/ 0 w 945"/>
                  <a:gd name="T1" fmla="*/ 0 h 441"/>
                  <a:gd name="T2" fmla="*/ 0 w 945"/>
                  <a:gd name="T3" fmla="*/ 0 h 441"/>
                  <a:gd name="T4" fmla="*/ 0 w 945"/>
                  <a:gd name="T5" fmla="*/ 0 h 441"/>
                  <a:gd name="T6" fmla="*/ 0 w 945"/>
                  <a:gd name="T7" fmla="*/ 0 h 441"/>
                  <a:gd name="T8" fmla="*/ 0 w 945"/>
                  <a:gd name="T9" fmla="*/ 0 h 4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45"/>
                  <a:gd name="T16" fmla="*/ 0 h 441"/>
                  <a:gd name="T17" fmla="*/ 945 w 945"/>
                  <a:gd name="T18" fmla="*/ 441 h 4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45" h="441">
                    <a:moveTo>
                      <a:pt x="0" y="441"/>
                    </a:moveTo>
                    <a:lnTo>
                      <a:pt x="0" y="361"/>
                    </a:lnTo>
                    <a:lnTo>
                      <a:pt x="945" y="0"/>
                    </a:lnTo>
                    <a:lnTo>
                      <a:pt x="945" y="57"/>
                    </a:lnTo>
                    <a:lnTo>
                      <a:pt x="0" y="441"/>
                    </a:lnTo>
                    <a:close/>
                  </a:path>
                </a:pathLst>
              </a:custGeom>
              <a:solidFill>
                <a:srgbClr val="C0C0C0"/>
              </a:solidFill>
              <a:ln w="1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grpSp>
          <p:nvGrpSpPr>
            <p:cNvPr id="5162" name="Group 159"/>
            <p:cNvGrpSpPr>
              <a:grpSpLocks/>
            </p:cNvGrpSpPr>
            <p:nvPr/>
          </p:nvGrpSpPr>
          <p:grpSpPr bwMode="auto">
            <a:xfrm>
              <a:off x="4565" y="2967"/>
              <a:ext cx="233" cy="271"/>
              <a:chOff x="4565" y="2967"/>
              <a:chExt cx="233" cy="271"/>
            </a:xfrm>
          </p:grpSpPr>
          <p:grpSp>
            <p:nvGrpSpPr>
              <p:cNvPr id="5163" name="Group 160"/>
              <p:cNvGrpSpPr>
                <a:grpSpLocks/>
              </p:cNvGrpSpPr>
              <p:nvPr/>
            </p:nvGrpSpPr>
            <p:grpSpPr bwMode="auto">
              <a:xfrm>
                <a:off x="4565" y="2982"/>
                <a:ext cx="157" cy="106"/>
                <a:chOff x="4565" y="2982"/>
                <a:chExt cx="157" cy="106"/>
              </a:xfrm>
            </p:grpSpPr>
            <p:grpSp>
              <p:nvGrpSpPr>
                <p:cNvPr id="5247" name="Group 161"/>
                <p:cNvGrpSpPr>
                  <a:grpSpLocks/>
                </p:cNvGrpSpPr>
                <p:nvPr/>
              </p:nvGrpSpPr>
              <p:grpSpPr bwMode="auto">
                <a:xfrm>
                  <a:off x="4565" y="2982"/>
                  <a:ext cx="121" cy="95"/>
                  <a:chOff x="4565" y="2982"/>
                  <a:chExt cx="121" cy="95"/>
                </a:xfrm>
              </p:grpSpPr>
              <p:grpSp>
                <p:nvGrpSpPr>
                  <p:cNvPr id="5280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4565" y="2982"/>
                    <a:ext cx="121" cy="95"/>
                    <a:chOff x="4565" y="2982"/>
                    <a:chExt cx="121" cy="95"/>
                  </a:xfrm>
                </p:grpSpPr>
                <p:grpSp>
                  <p:nvGrpSpPr>
                    <p:cNvPr id="5289" name="Group 1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65" y="3036"/>
                      <a:ext cx="121" cy="41"/>
                      <a:chOff x="4565" y="3036"/>
                      <a:chExt cx="121" cy="41"/>
                    </a:xfrm>
                  </p:grpSpPr>
                  <p:sp>
                    <p:nvSpPr>
                      <p:cNvPr id="5295" name="Freeform 1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17" y="3036"/>
                        <a:ext cx="69" cy="42"/>
                      </a:xfrm>
                      <a:custGeom>
                        <a:avLst/>
                        <a:gdLst>
                          <a:gd name="T0" fmla="*/ 0 w 790"/>
                          <a:gd name="T1" fmla="*/ 0 h 489"/>
                          <a:gd name="T2" fmla="*/ 0 w 790"/>
                          <a:gd name="T3" fmla="*/ 0 h 489"/>
                          <a:gd name="T4" fmla="*/ 0 w 790"/>
                          <a:gd name="T5" fmla="*/ 0 h 489"/>
                          <a:gd name="T6" fmla="*/ 0 w 790"/>
                          <a:gd name="T7" fmla="*/ 0 h 489"/>
                          <a:gd name="T8" fmla="*/ 0 w 790"/>
                          <a:gd name="T9" fmla="*/ 0 h 48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90"/>
                          <a:gd name="T16" fmla="*/ 0 h 489"/>
                          <a:gd name="T17" fmla="*/ 790 w 790"/>
                          <a:gd name="T18" fmla="*/ 489 h 48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90" h="489">
                            <a:moveTo>
                              <a:pt x="0" y="149"/>
                            </a:moveTo>
                            <a:lnTo>
                              <a:pt x="0" y="489"/>
                            </a:lnTo>
                            <a:lnTo>
                              <a:pt x="790" y="238"/>
                            </a:lnTo>
                            <a:lnTo>
                              <a:pt x="790" y="0"/>
                            </a:lnTo>
                            <a:lnTo>
                              <a:pt x="0" y="149"/>
                            </a:lnTo>
                            <a:close/>
                          </a:path>
                        </a:pathLst>
                      </a:custGeom>
                      <a:solidFill>
                        <a:srgbClr val="A0A0A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5296" name="Freeform 1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65" y="3046"/>
                        <a:ext cx="52" cy="32"/>
                      </a:xfrm>
                      <a:custGeom>
                        <a:avLst/>
                        <a:gdLst>
                          <a:gd name="T0" fmla="*/ 0 w 587"/>
                          <a:gd name="T1" fmla="*/ 0 h 373"/>
                          <a:gd name="T2" fmla="*/ 0 w 587"/>
                          <a:gd name="T3" fmla="*/ 0 h 373"/>
                          <a:gd name="T4" fmla="*/ 0 w 587"/>
                          <a:gd name="T5" fmla="*/ 0 h 373"/>
                          <a:gd name="T6" fmla="*/ 0 w 587"/>
                          <a:gd name="T7" fmla="*/ 0 h 373"/>
                          <a:gd name="T8" fmla="*/ 0 w 587"/>
                          <a:gd name="T9" fmla="*/ 0 h 37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587"/>
                          <a:gd name="T16" fmla="*/ 0 h 373"/>
                          <a:gd name="T17" fmla="*/ 587 w 587"/>
                          <a:gd name="T18" fmla="*/ 373 h 37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587" h="373">
                            <a:moveTo>
                              <a:pt x="587" y="33"/>
                            </a:moveTo>
                            <a:lnTo>
                              <a:pt x="587" y="373"/>
                            </a:lnTo>
                            <a:lnTo>
                              <a:pt x="0" y="289"/>
                            </a:lnTo>
                            <a:lnTo>
                              <a:pt x="0" y="0"/>
                            </a:lnTo>
                            <a:lnTo>
                              <a:pt x="587" y="33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5297" name="Freeform 1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65" y="3036"/>
                        <a:ext cx="122" cy="13"/>
                      </a:xfrm>
                      <a:custGeom>
                        <a:avLst/>
                        <a:gdLst>
                          <a:gd name="T0" fmla="*/ 0 w 1377"/>
                          <a:gd name="T1" fmla="*/ 0 h 149"/>
                          <a:gd name="T2" fmla="*/ 0 w 1377"/>
                          <a:gd name="T3" fmla="*/ 0 h 149"/>
                          <a:gd name="T4" fmla="*/ 0 w 1377"/>
                          <a:gd name="T5" fmla="*/ 0 h 149"/>
                          <a:gd name="T6" fmla="*/ 0 w 1377"/>
                          <a:gd name="T7" fmla="*/ 0 h 149"/>
                          <a:gd name="T8" fmla="*/ 0 w 1377"/>
                          <a:gd name="T9" fmla="*/ 0 h 14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77"/>
                          <a:gd name="T16" fmla="*/ 0 h 149"/>
                          <a:gd name="T17" fmla="*/ 1377 w 1377"/>
                          <a:gd name="T18" fmla="*/ 149 h 14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77" h="149">
                            <a:moveTo>
                              <a:pt x="0" y="116"/>
                            </a:moveTo>
                            <a:lnTo>
                              <a:pt x="593" y="149"/>
                            </a:lnTo>
                            <a:lnTo>
                              <a:pt x="1377" y="0"/>
                            </a:lnTo>
                            <a:lnTo>
                              <a:pt x="800" y="0"/>
                            </a:lnTo>
                            <a:lnTo>
                              <a:pt x="0" y="116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5290" name="Freeform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05" y="3033"/>
                      <a:ext cx="43" cy="12"/>
                    </a:xfrm>
                    <a:custGeom>
                      <a:avLst/>
                      <a:gdLst>
                        <a:gd name="T0" fmla="*/ 0 w 499"/>
                        <a:gd name="T1" fmla="*/ 0 h 139"/>
                        <a:gd name="T2" fmla="*/ 0 w 499"/>
                        <a:gd name="T3" fmla="*/ 0 h 139"/>
                        <a:gd name="T4" fmla="*/ 0 w 499"/>
                        <a:gd name="T5" fmla="*/ 0 h 139"/>
                        <a:gd name="T6" fmla="*/ 0 w 499"/>
                        <a:gd name="T7" fmla="*/ 0 h 139"/>
                        <a:gd name="T8" fmla="*/ 0 w 499"/>
                        <a:gd name="T9" fmla="*/ 0 h 139"/>
                        <a:gd name="T10" fmla="*/ 0 w 499"/>
                        <a:gd name="T11" fmla="*/ 0 h 139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499"/>
                        <a:gd name="T19" fmla="*/ 0 h 139"/>
                        <a:gd name="T20" fmla="*/ 499 w 499"/>
                        <a:gd name="T21" fmla="*/ 139 h 139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499" h="139">
                          <a:moveTo>
                            <a:pt x="0" y="79"/>
                          </a:moveTo>
                          <a:lnTo>
                            <a:pt x="0" y="124"/>
                          </a:lnTo>
                          <a:lnTo>
                            <a:pt x="233" y="139"/>
                          </a:lnTo>
                          <a:lnTo>
                            <a:pt x="499" y="89"/>
                          </a:lnTo>
                          <a:lnTo>
                            <a:pt x="499" y="0"/>
                          </a:lnTo>
                          <a:lnTo>
                            <a:pt x="0" y="79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 w="144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5291" name="Group 1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74" y="2982"/>
                      <a:ext cx="98" cy="59"/>
                      <a:chOff x="4574" y="2982"/>
                      <a:chExt cx="98" cy="59"/>
                    </a:xfrm>
                  </p:grpSpPr>
                  <p:sp>
                    <p:nvSpPr>
                      <p:cNvPr id="5292" name="Freeform 1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16" y="2982"/>
                        <a:ext cx="57" cy="59"/>
                      </a:xfrm>
                      <a:custGeom>
                        <a:avLst/>
                        <a:gdLst>
                          <a:gd name="T0" fmla="*/ 0 w 638"/>
                          <a:gd name="T1" fmla="*/ 0 h 682"/>
                          <a:gd name="T2" fmla="*/ 0 w 638"/>
                          <a:gd name="T3" fmla="*/ 0 h 682"/>
                          <a:gd name="T4" fmla="*/ 0 w 638"/>
                          <a:gd name="T5" fmla="*/ 0 h 682"/>
                          <a:gd name="T6" fmla="*/ 0 w 638"/>
                          <a:gd name="T7" fmla="*/ 0 h 682"/>
                          <a:gd name="T8" fmla="*/ 0 w 638"/>
                          <a:gd name="T9" fmla="*/ 0 h 682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638"/>
                          <a:gd name="T16" fmla="*/ 0 h 682"/>
                          <a:gd name="T17" fmla="*/ 638 w 638"/>
                          <a:gd name="T18" fmla="*/ 682 h 682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638" h="682">
                            <a:moveTo>
                              <a:pt x="90" y="682"/>
                            </a:moveTo>
                            <a:lnTo>
                              <a:pt x="0" y="22"/>
                            </a:lnTo>
                            <a:lnTo>
                              <a:pt x="549" y="0"/>
                            </a:lnTo>
                            <a:lnTo>
                              <a:pt x="638" y="588"/>
                            </a:lnTo>
                            <a:lnTo>
                              <a:pt x="90" y="682"/>
                            </a:lnTo>
                            <a:close/>
                          </a:path>
                        </a:pathLst>
                      </a:custGeom>
                      <a:solidFill>
                        <a:srgbClr val="A0A0A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5293" name="Freeform 1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74" y="2983"/>
                        <a:ext cx="51" cy="59"/>
                      </a:xfrm>
                      <a:custGeom>
                        <a:avLst/>
                        <a:gdLst>
                          <a:gd name="T0" fmla="*/ 0 w 566"/>
                          <a:gd name="T1" fmla="*/ 0 h 678"/>
                          <a:gd name="T2" fmla="*/ 0 w 566"/>
                          <a:gd name="T3" fmla="*/ 0 h 678"/>
                          <a:gd name="T4" fmla="*/ 0 w 566"/>
                          <a:gd name="T5" fmla="*/ 0 h 678"/>
                          <a:gd name="T6" fmla="*/ 0 w 566"/>
                          <a:gd name="T7" fmla="*/ 0 h 678"/>
                          <a:gd name="T8" fmla="*/ 0 w 566"/>
                          <a:gd name="T9" fmla="*/ 0 h 67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566"/>
                          <a:gd name="T16" fmla="*/ 0 h 678"/>
                          <a:gd name="T17" fmla="*/ 566 w 566"/>
                          <a:gd name="T18" fmla="*/ 678 h 67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566" h="678">
                            <a:moveTo>
                              <a:pt x="476" y="0"/>
                            </a:moveTo>
                            <a:lnTo>
                              <a:pt x="0" y="151"/>
                            </a:lnTo>
                            <a:lnTo>
                              <a:pt x="67" y="678"/>
                            </a:lnTo>
                            <a:lnTo>
                              <a:pt x="566" y="661"/>
                            </a:lnTo>
                            <a:lnTo>
                              <a:pt x="476" y="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5294" name="Freeform 1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26" y="2988"/>
                        <a:ext cx="41" cy="44"/>
                      </a:xfrm>
                      <a:custGeom>
                        <a:avLst/>
                        <a:gdLst>
                          <a:gd name="T0" fmla="*/ 0 w 458"/>
                          <a:gd name="T1" fmla="*/ 0 h 514"/>
                          <a:gd name="T2" fmla="*/ 0 w 458"/>
                          <a:gd name="T3" fmla="*/ 0 h 514"/>
                          <a:gd name="T4" fmla="*/ 0 w 458"/>
                          <a:gd name="T5" fmla="*/ 0 h 514"/>
                          <a:gd name="T6" fmla="*/ 0 w 458"/>
                          <a:gd name="T7" fmla="*/ 0 h 514"/>
                          <a:gd name="T8" fmla="*/ 0 w 458"/>
                          <a:gd name="T9" fmla="*/ 0 h 51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458"/>
                          <a:gd name="T16" fmla="*/ 0 h 514"/>
                          <a:gd name="T17" fmla="*/ 458 w 458"/>
                          <a:gd name="T18" fmla="*/ 514 h 51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458" h="514">
                            <a:moveTo>
                              <a:pt x="0" y="23"/>
                            </a:moveTo>
                            <a:lnTo>
                              <a:pt x="64" y="514"/>
                            </a:lnTo>
                            <a:lnTo>
                              <a:pt x="458" y="456"/>
                            </a:lnTo>
                            <a:lnTo>
                              <a:pt x="390" y="0"/>
                            </a:lnTo>
                            <a:lnTo>
                              <a:pt x="0" y="23"/>
                            </a:lnTo>
                            <a:close/>
                          </a:path>
                        </a:pathLst>
                      </a:custGeom>
                      <a:solidFill>
                        <a:srgbClr val="00C0C0"/>
                      </a:solidFill>
                      <a:ln w="144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defTabSz="4572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black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5281" name="Group 172"/>
                  <p:cNvGrpSpPr>
                    <a:grpSpLocks/>
                  </p:cNvGrpSpPr>
                  <p:nvPr/>
                </p:nvGrpSpPr>
                <p:grpSpPr bwMode="auto">
                  <a:xfrm>
                    <a:off x="4642" y="3041"/>
                    <a:ext cx="40" cy="27"/>
                    <a:chOff x="4642" y="3041"/>
                    <a:chExt cx="40" cy="27"/>
                  </a:xfrm>
                </p:grpSpPr>
                <p:sp>
                  <p:nvSpPr>
                    <p:cNvPr id="5282" name="Freeform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2" y="3041"/>
                      <a:ext cx="39" cy="28"/>
                    </a:xfrm>
                    <a:custGeom>
                      <a:avLst/>
                      <a:gdLst>
                        <a:gd name="T0" fmla="*/ 0 w 448"/>
                        <a:gd name="T1" fmla="*/ 0 h 319"/>
                        <a:gd name="T2" fmla="*/ 0 w 448"/>
                        <a:gd name="T3" fmla="*/ 0 h 319"/>
                        <a:gd name="T4" fmla="*/ 0 w 448"/>
                        <a:gd name="T5" fmla="*/ 0 h 319"/>
                        <a:gd name="T6" fmla="*/ 0 w 448"/>
                        <a:gd name="T7" fmla="*/ 0 h 319"/>
                        <a:gd name="T8" fmla="*/ 0 w 448"/>
                        <a:gd name="T9" fmla="*/ 0 h 31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48"/>
                        <a:gd name="T16" fmla="*/ 0 h 319"/>
                        <a:gd name="T17" fmla="*/ 448 w 448"/>
                        <a:gd name="T18" fmla="*/ 319 h 31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48" h="319">
                          <a:moveTo>
                            <a:pt x="448" y="0"/>
                          </a:moveTo>
                          <a:lnTo>
                            <a:pt x="0" y="95"/>
                          </a:lnTo>
                          <a:lnTo>
                            <a:pt x="0" y="319"/>
                          </a:lnTo>
                          <a:lnTo>
                            <a:pt x="448" y="179"/>
                          </a:lnTo>
                          <a:lnTo>
                            <a:pt x="448" y="0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144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83" name="Line 17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68" y="3044"/>
                      <a:ext cx="10" cy="7"/>
                    </a:xfrm>
                    <a:prstGeom prst="line">
                      <a:avLst/>
                    </a:prstGeom>
                    <a:noFill/>
                    <a:ln w="32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84" name="Line 17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648" y="3051"/>
                      <a:ext cx="16" cy="3"/>
                    </a:xfrm>
                    <a:prstGeom prst="line">
                      <a:avLst/>
                    </a:prstGeom>
                    <a:noFill/>
                    <a:ln w="32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85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66" y="3044"/>
                      <a:ext cx="1" cy="17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86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46" y="3048"/>
                      <a:ext cx="1" cy="19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87" name="Line 17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644" y="3048"/>
                      <a:ext cx="40" cy="9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88" name="Line 1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46" y="3043"/>
                      <a:ext cx="36" cy="11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5248" name="Group 180"/>
                <p:cNvGrpSpPr>
                  <a:grpSpLocks/>
                </p:cNvGrpSpPr>
                <p:nvPr/>
              </p:nvGrpSpPr>
              <p:grpSpPr bwMode="auto">
                <a:xfrm>
                  <a:off x="4628" y="3041"/>
                  <a:ext cx="94" cy="47"/>
                  <a:chOff x="4628" y="3041"/>
                  <a:chExt cx="94" cy="47"/>
                </a:xfrm>
              </p:grpSpPr>
              <p:grpSp>
                <p:nvGrpSpPr>
                  <p:cNvPr id="5249" name="Group 181"/>
                  <p:cNvGrpSpPr>
                    <a:grpSpLocks/>
                  </p:cNvGrpSpPr>
                  <p:nvPr/>
                </p:nvGrpSpPr>
                <p:grpSpPr bwMode="auto">
                  <a:xfrm>
                    <a:off x="4634" y="3068"/>
                    <a:ext cx="14" cy="9"/>
                    <a:chOff x="4634" y="3068"/>
                    <a:chExt cx="14" cy="9"/>
                  </a:xfrm>
                </p:grpSpPr>
                <p:sp>
                  <p:nvSpPr>
                    <p:cNvPr id="5278" name="Freeform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34" y="3068"/>
                      <a:ext cx="5" cy="10"/>
                    </a:xfrm>
                    <a:custGeom>
                      <a:avLst/>
                      <a:gdLst>
                        <a:gd name="T0" fmla="*/ 0 w 50"/>
                        <a:gd name="T1" fmla="*/ 0 h 129"/>
                        <a:gd name="T2" fmla="*/ 0 w 50"/>
                        <a:gd name="T3" fmla="*/ 0 h 129"/>
                        <a:gd name="T4" fmla="*/ 0 w 50"/>
                        <a:gd name="T5" fmla="*/ 0 h 129"/>
                        <a:gd name="T6" fmla="*/ 0 w 50"/>
                        <a:gd name="T7" fmla="*/ 0 h 129"/>
                        <a:gd name="T8" fmla="*/ 0 w 50"/>
                        <a:gd name="T9" fmla="*/ 0 h 12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0"/>
                        <a:gd name="T16" fmla="*/ 0 h 129"/>
                        <a:gd name="T17" fmla="*/ 50 w 50"/>
                        <a:gd name="T18" fmla="*/ 129 h 12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0" h="129">
                          <a:moveTo>
                            <a:pt x="15" y="0"/>
                          </a:moveTo>
                          <a:lnTo>
                            <a:pt x="0" y="121"/>
                          </a:lnTo>
                          <a:lnTo>
                            <a:pt x="36" y="129"/>
                          </a:lnTo>
                          <a:lnTo>
                            <a:pt x="50" y="6"/>
                          </a:lnTo>
                          <a:lnTo>
                            <a:pt x="15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 w="144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79" name="Freeform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37" y="3069"/>
                      <a:ext cx="12" cy="9"/>
                    </a:xfrm>
                    <a:custGeom>
                      <a:avLst/>
                      <a:gdLst>
                        <a:gd name="T0" fmla="*/ 0 w 138"/>
                        <a:gd name="T1" fmla="*/ 0 h 112"/>
                        <a:gd name="T2" fmla="*/ 0 w 138"/>
                        <a:gd name="T3" fmla="*/ 0 h 112"/>
                        <a:gd name="T4" fmla="*/ 0 w 138"/>
                        <a:gd name="T5" fmla="*/ 0 h 112"/>
                        <a:gd name="T6" fmla="*/ 0 w 138"/>
                        <a:gd name="T7" fmla="*/ 0 h 112"/>
                        <a:gd name="T8" fmla="*/ 0 w 138"/>
                        <a:gd name="T9" fmla="*/ 0 h 112"/>
                        <a:gd name="T10" fmla="*/ 0 w 138"/>
                        <a:gd name="T11" fmla="*/ 0 h 112"/>
                        <a:gd name="T12" fmla="*/ 0 w 138"/>
                        <a:gd name="T13" fmla="*/ 0 h 11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38"/>
                        <a:gd name="T22" fmla="*/ 0 h 112"/>
                        <a:gd name="T23" fmla="*/ 138 w 138"/>
                        <a:gd name="T24" fmla="*/ 112 h 11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38" h="112">
                          <a:moveTo>
                            <a:pt x="12" y="4"/>
                          </a:moveTo>
                          <a:lnTo>
                            <a:pt x="0" y="112"/>
                          </a:lnTo>
                          <a:lnTo>
                            <a:pt x="138" y="56"/>
                          </a:lnTo>
                          <a:lnTo>
                            <a:pt x="84" y="39"/>
                          </a:lnTo>
                          <a:lnTo>
                            <a:pt x="35" y="64"/>
                          </a:lnTo>
                          <a:lnTo>
                            <a:pt x="50" y="0"/>
                          </a:ln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144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5250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4628" y="3041"/>
                    <a:ext cx="94" cy="47"/>
                    <a:chOff x="4628" y="3041"/>
                    <a:chExt cx="94" cy="47"/>
                  </a:xfrm>
                </p:grpSpPr>
                <p:sp>
                  <p:nvSpPr>
                    <p:cNvPr id="5251" name="Freeform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30" y="3041"/>
                      <a:ext cx="93" cy="43"/>
                    </a:xfrm>
                    <a:custGeom>
                      <a:avLst/>
                      <a:gdLst>
                        <a:gd name="T0" fmla="*/ 0 w 1052"/>
                        <a:gd name="T1" fmla="*/ 0 h 484"/>
                        <a:gd name="T2" fmla="*/ 0 w 1052"/>
                        <a:gd name="T3" fmla="*/ 0 h 484"/>
                        <a:gd name="T4" fmla="*/ 0 w 1052"/>
                        <a:gd name="T5" fmla="*/ 0 h 484"/>
                        <a:gd name="T6" fmla="*/ 0 w 1052"/>
                        <a:gd name="T7" fmla="*/ 0 h 484"/>
                        <a:gd name="T8" fmla="*/ 0 w 1052"/>
                        <a:gd name="T9" fmla="*/ 0 h 48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052"/>
                        <a:gd name="T16" fmla="*/ 0 h 484"/>
                        <a:gd name="T17" fmla="*/ 1052 w 1052"/>
                        <a:gd name="T18" fmla="*/ 484 h 48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052" h="484">
                          <a:moveTo>
                            <a:pt x="0" y="205"/>
                          </a:moveTo>
                          <a:lnTo>
                            <a:pt x="505" y="484"/>
                          </a:lnTo>
                          <a:lnTo>
                            <a:pt x="1052" y="211"/>
                          </a:lnTo>
                          <a:lnTo>
                            <a:pt x="633" y="0"/>
                          </a:lnTo>
                          <a:lnTo>
                            <a:pt x="0" y="205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144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52" name="Freeform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28" y="3058"/>
                      <a:ext cx="47" cy="29"/>
                    </a:xfrm>
                    <a:custGeom>
                      <a:avLst/>
                      <a:gdLst>
                        <a:gd name="T0" fmla="*/ 0 w 527"/>
                        <a:gd name="T1" fmla="*/ 0 h 342"/>
                        <a:gd name="T2" fmla="*/ 0 w 527"/>
                        <a:gd name="T3" fmla="*/ 0 h 342"/>
                        <a:gd name="T4" fmla="*/ 0 w 527"/>
                        <a:gd name="T5" fmla="*/ 0 h 342"/>
                        <a:gd name="T6" fmla="*/ 0 w 527"/>
                        <a:gd name="T7" fmla="*/ 0 h 342"/>
                        <a:gd name="T8" fmla="*/ 0 w 527"/>
                        <a:gd name="T9" fmla="*/ 0 h 3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27"/>
                        <a:gd name="T16" fmla="*/ 0 h 342"/>
                        <a:gd name="T17" fmla="*/ 527 w 527"/>
                        <a:gd name="T18" fmla="*/ 342 h 3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27" h="342">
                          <a:moveTo>
                            <a:pt x="18" y="0"/>
                          </a:moveTo>
                          <a:lnTo>
                            <a:pt x="527" y="283"/>
                          </a:lnTo>
                          <a:lnTo>
                            <a:pt x="512" y="342"/>
                          </a:lnTo>
                          <a:lnTo>
                            <a:pt x="0" y="54"/>
                          </a:lnTo>
                          <a:lnTo>
                            <a:pt x="18" y="0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 w="144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53" name="Freeform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73" y="3060"/>
                      <a:ext cx="49" cy="29"/>
                    </a:xfrm>
                    <a:custGeom>
                      <a:avLst/>
                      <a:gdLst>
                        <a:gd name="T0" fmla="*/ 0 w 562"/>
                        <a:gd name="T1" fmla="*/ 0 h 336"/>
                        <a:gd name="T2" fmla="*/ 0 w 562"/>
                        <a:gd name="T3" fmla="*/ 0 h 336"/>
                        <a:gd name="T4" fmla="*/ 0 w 562"/>
                        <a:gd name="T5" fmla="*/ 0 h 336"/>
                        <a:gd name="T6" fmla="*/ 0 w 562"/>
                        <a:gd name="T7" fmla="*/ 0 h 336"/>
                        <a:gd name="T8" fmla="*/ 0 w 562"/>
                        <a:gd name="T9" fmla="*/ 0 h 33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62"/>
                        <a:gd name="T16" fmla="*/ 0 h 336"/>
                        <a:gd name="T17" fmla="*/ 562 w 562"/>
                        <a:gd name="T18" fmla="*/ 336 h 3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62" h="336">
                          <a:moveTo>
                            <a:pt x="0" y="336"/>
                          </a:moveTo>
                          <a:lnTo>
                            <a:pt x="17" y="273"/>
                          </a:lnTo>
                          <a:lnTo>
                            <a:pt x="562" y="0"/>
                          </a:lnTo>
                          <a:lnTo>
                            <a:pt x="543" y="50"/>
                          </a:lnTo>
                          <a:lnTo>
                            <a:pt x="0" y="336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144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54" name="Freeform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7" y="3061"/>
                      <a:ext cx="39" cy="17"/>
                    </a:xfrm>
                    <a:custGeom>
                      <a:avLst/>
                      <a:gdLst>
                        <a:gd name="T0" fmla="*/ 0 w 425"/>
                        <a:gd name="T1" fmla="*/ 0 h 215"/>
                        <a:gd name="T2" fmla="*/ 0 w 425"/>
                        <a:gd name="T3" fmla="*/ 0 h 215"/>
                        <a:gd name="T4" fmla="*/ 0 w 425"/>
                        <a:gd name="T5" fmla="*/ 0 h 215"/>
                        <a:gd name="T6" fmla="*/ 0 w 425"/>
                        <a:gd name="T7" fmla="*/ 0 h 215"/>
                        <a:gd name="T8" fmla="*/ 0 w 425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25"/>
                        <a:gd name="T16" fmla="*/ 0 h 215"/>
                        <a:gd name="T17" fmla="*/ 425 w 425"/>
                        <a:gd name="T18" fmla="*/ 215 h 21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25" h="215">
                          <a:moveTo>
                            <a:pt x="0" y="57"/>
                          </a:moveTo>
                          <a:lnTo>
                            <a:pt x="147" y="0"/>
                          </a:lnTo>
                          <a:lnTo>
                            <a:pt x="425" y="150"/>
                          </a:lnTo>
                          <a:lnTo>
                            <a:pt x="283" y="215"/>
                          </a:lnTo>
                          <a:lnTo>
                            <a:pt x="0" y="57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55" name="Freeform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3" y="3048"/>
                      <a:ext cx="54" cy="25"/>
                    </a:xfrm>
                    <a:custGeom>
                      <a:avLst/>
                      <a:gdLst>
                        <a:gd name="T0" fmla="*/ 0 w 625"/>
                        <a:gd name="T1" fmla="*/ 0 h 288"/>
                        <a:gd name="T2" fmla="*/ 0 w 625"/>
                        <a:gd name="T3" fmla="*/ 0 h 288"/>
                        <a:gd name="T4" fmla="*/ 0 w 625"/>
                        <a:gd name="T5" fmla="*/ 0 h 288"/>
                        <a:gd name="T6" fmla="*/ 0 w 625"/>
                        <a:gd name="T7" fmla="*/ 0 h 288"/>
                        <a:gd name="T8" fmla="*/ 0 w 625"/>
                        <a:gd name="T9" fmla="*/ 0 h 28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25"/>
                        <a:gd name="T16" fmla="*/ 0 h 288"/>
                        <a:gd name="T17" fmla="*/ 625 w 625"/>
                        <a:gd name="T18" fmla="*/ 288 h 28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25" h="288">
                          <a:moveTo>
                            <a:pt x="0" y="139"/>
                          </a:moveTo>
                          <a:lnTo>
                            <a:pt x="273" y="288"/>
                          </a:lnTo>
                          <a:lnTo>
                            <a:pt x="625" y="123"/>
                          </a:lnTo>
                          <a:lnTo>
                            <a:pt x="369" y="0"/>
                          </a:lnTo>
                          <a:lnTo>
                            <a:pt x="0" y="139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56" name="Freeform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34" y="3042"/>
                      <a:ext cx="61" cy="23"/>
                    </a:xfrm>
                    <a:custGeom>
                      <a:avLst/>
                      <a:gdLst>
                        <a:gd name="T0" fmla="*/ 0 w 689"/>
                        <a:gd name="T1" fmla="*/ 0 h 262"/>
                        <a:gd name="T2" fmla="*/ 0 w 689"/>
                        <a:gd name="T3" fmla="*/ 0 h 262"/>
                        <a:gd name="T4" fmla="*/ 0 w 689"/>
                        <a:gd name="T5" fmla="*/ 0 h 262"/>
                        <a:gd name="T6" fmla="*/ 0 w 689"/>
                        <a:gd name="T7" fmla="*/ 0 h 262"/>
                        <a:gd name="T8" fmla="*/ 0 w 689"/>
                        <a:gd name="T9" fmla="*/ 0 h 26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89"/>
                        <a:gd name="T16" fmla="*/ 0 h 262"/>
                        <a:gd name="T17" fmla="*/ 689 w 689"/>
                        <a:gd name="T18" fmla="*/ 262 h 26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89" h="262">
                          <a:moveTo>
                            <a:pt x="143" y="262"/>
                          </a:moveTo>
                          <a:lnTo>
                            <a:pt x="0" y="189"/>
                          </a:lnTo>
                          <a:lnTo>
                            <a:pt x="578" y="0"/>
                          </a:lnTo>
                          <a:lnTo>
                            <a:pt x="689" y="54"/>
                          </a:lnTo>
                          <a:lnTo>
                            <a:pt x="143" y="262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57" name="Line 19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36" y="3042"/>
                      <a:ext cx="52" cy="21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58" name="Line 19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40" y="3044"/>
                      <a:ext cx="51" cy="21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59" name="Line 19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43" y="3045"/>
                      <a:ext cx="50" cy="21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60" name="Line 19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51" y="3047"/>
                      <a:ext cx="48" cy="23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61" name="Line 19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55" y="3049"/>
                      <a:ext cx="48" cy="23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62" name="Line 19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58" y="3051"/>
                      <a:ext cx="48" cy="24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63" name="Line 19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63" y="3051"/>
                      <a:ext cx="46" cy="25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64" name="Line 19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67" y="3055"/>
                      <a:ext cx="47" cy="25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65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2" y="3064"/>
                      <a:ext cx="25" cy="13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66" name="Line 2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7" y="3063"/>
                      <a:ext cx="25" cy="13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67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68" y="3058"/>
                      <a:ext cx="24" cy="12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68" name="Line 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73" y="3056"/>
                      <a:ext cx="24" cy="13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69" name="Line 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79" y="3054"/>
                      <a:ext cx="22" cy="13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70" name="Line 2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84" y="3053"/>
                      <a:ext cx="22" cy="12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71" name="Line 2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89" y="3050"/>
                      <a:ext cx="22" cy="12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72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41" y="3057"/>
                      <a:ext cx="12" cy="6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73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0" y="3054"/>
                      <a:ext cx="11" cy="6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74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3053"/>
                      <a:ext cx="11" cy="4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75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63" y="3050"/>
                      <a:ext cx="11" cy="6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76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71" y="3047"/>
                      <a:ext cx="10" cy="6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77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78" y="3045"/>
                      <a:ext cx="10" cy="4"/>
                    </a:xfrm>
                    <a:prstGeom prst="line">
                      <a:avLst/>
                    </a:prstGeom>
                    <a:noFill/>
                    <a:ln w="1440">
                      <a:solidFill>
                        <a:srgbClr val="80808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5164" name="Group 212"/>
              <p:cNvGrpSpPr>
                <a:grpSpLocks/>
              </p:cNvGrpSpPr>
              <p:nvPr/>
            </p:nvGrpSpPr>
            <p:grpSpPr bwMode="auto">
              <a:xfrm>
                <a:off x="4631" y="2967"/>
                <a:ext cx="167" cy="271"/>
                <a:chOff x="4631" y="2967"/>
                <a:chExt cx="167" cy="271"/>
              </a:xfrm>
            </p:grpSpPr>
            <p:grpSp>
              <p:nvGrpSpPr>
                <p:cNvPr id="5165" name="Group 213"/>
                <p:cNvGrpSpPr>
                  <a:grpSpLocks/>
                </p:cNvGrpSpPr>
                <p:nvPr/>
              </p:nvGrpSpPr>
              <p:grpSpPr bwMode="auto">
                <a:xfrm>
                  <a:off x="4645" y="3202"/>
                  <a:ext cx="56" cy="27"/>
                  <a:chOff x="4645" y="3202"/>
                  <a:chExt cx="56" cy="27"/>
                </a:xfrm>
              </p:grpSpPr>
              <p:sp>
                <p:nvSpPr>
                  <p:cNvPr id="5242" name="Freeform 214"/>
                  <p:cNvSpPr>
                    <a:spLocks noChangeArrowheads="1"/>
                  </p:cNvSpPr>
                  <p:nvPr/>
                </p:nvSpPr>
                <p:spPr bwMode="auto">
                  <a:xfrm>
                    <a:off x="4645" y="3202"/>
                    <a:ext cx="57" cy="28"/>
                  </a:xfrm>
                  <a:custGeom>
                    <a:avLst/>
                    <a:gdLst>
                      <a:gd name="T0" fmla="*/ 0 w 643"/>
                      <a:gd name="T1" fmla="*/ 0 h 328"/>
                      <a:gd name="T2" fmla="*/ 0 w 643"/>
                      <a:gd name="T3" fmla="*/ 0 h 328"/>
                      <a:gd name="T4" fmla="*/ 0 w 643"/>
                      <a:gd name="T5" fmla="*/ 0 h 328"/>
                      <a:gd name="T6" fmla="*/ 0 w 643"/>
                      <a:gd name="T7" fmla="*/ 0 h 328"/>
                      <a:gd name="T8" fmla="*/ 0 w 643"/>
                      <a:gd name="T9" fmla="*/ 0 h 328"/>
                      <a:gd name="T10" fmla="*/ 0 w 643"/>
                      <a:gd name="T11" fmla="*/ 0 h 328"/>
                      <a:gd name="T12" fmla="*/ 0 w 643"/>
                      <a:gd name="T13" fmla="*/ 0 h 328"/>
                      <a:gd name="T14" fmla="*/ 0 w 643"/>
                      <a:gd name="T15" fmla="*/ 0 h 328"/>
                      <a:gd name="T16" fmla="*/ 0 w 643"/>
                      <a:gd name="T17" fmla="*/ 0 h 328"/>
                      <a:gd name="T18" fmla="*/ 0 w 643"/>
                      <a:gd name="T19" fmla="*/ 0 h 328"/>
                      <a:gd name="T20" fmla="*/ 0 w 643"/>
                      <a:gd name="T21" fmla="*/ 0 h 328"/>
                      <a:gd name="T22" fmla="*/ 0 w 643"/>
                      <a:gd name="T23" fmla="*/ 0 h 328"/>
                      <a:gd name="T24" fmla="*/ 0 w 643"/>
                      <a:gd name="T25" fmla="*/ 0 h 328"/>
                      <a:gd name="T26" fmla="*/ 0 w 643"/>
                      <a:gd name="T27" fmla="*/ 0 h 328"/>
                      <a:gd name="T28" fmla="*/ 0 w 643"/>
                      <a:gd name="T29" fmla="*/ 0 h 328"/>
                      <a:gd name="T30" fmla="*/ 0 w 643"/>
                      <a:gd name="T31" fmla="*/ 0 h 328"/>
                      <a:gd name="T32" fmla="*/ 0 w 643"/>
                      <a:gd name="T33" fmla="*/ 0 h 328"/>
                      <a:gd name="T34" fmla="*/ 0 w 643"/>
                      <a:gd name="T35" fmla="*/ 0 h 328"/>
                      <a:gd name="T36" fmla="*/ 0 w 643"/>
                      <a:gd name="T37" fmla="*/ 0 h 328"/>
                      <a:gd name="T38" fmla="*/ 0 w 643"/>
                      <a:gd name="T39" fmla="*/ 0 h 328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643"/>
                      <a:gd name="T61" fmla="*/ 0 h 328"/>
                      <a:gd name="T62" fmla="*/ 643 w 643"/>
                      <a:gd name="T63" fmla="*/ 328 h 328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643" h="328">
                        <a:moveTo>
                          <a:pt x="383" y="11"/>
                        </a:moveTo>
                        <a:lnTo>
                          <a:pt x="389" y="97"/>
                        </a:lnTo>
                        <a:lnTo>
                          <a:pt x="220" y="176"/>
                        </a:lnTo>
                        <a:lnTo>
                          <a:pt x="78" y="210"/>
                        </a:lnTo>
                        <a:lnTo>
                          <a:pt x="0" y="244"/>
                        </a:lnTo>
                        <a:lnTo>
                          <a:pt x="5" y="289"/>
                        </a:lnTo>
                        <a:lnTo>
                          <a:pt x="107" y="318"/>
                        </a:lnTo>
                        <a:lnTo>
                          <a:pt x="259" y="328"/>
                        </a:lnTo>
                        <a:lnTo>
                          <a:pt x="389" y="306"/>
                        </a:lnTo>
                        <a:lnTo>
                          <a:pt x="468" y="284"/>
                        </a:lnTo>
                        <a:lnTo>
                          <a:pt x="473" y="309"/>
                        </a:lnTo>
                        <a:lnTo>
                          <a:pt x="575" y="306"/>
                        </a:lnTo>
                        <a:lnTo>
                          <a:pt x="637" y="295"/>
                        </a:lnTo>
                        <a:lnTo>
                          <a:pt x="637" y="250"/>
                        </a:lnTo>
                        <a:lnTo>
                          <a:pt x="643" y="224"/>
                        </a:lnTo>
                        <a:lnTo>
                          <a:pt x="643" y="161"/>
                        </a:lnTo>
                        <a:lnTo>
                          <a:pt x="626" y="125"/>
                        </a:lnTo>
                        <a:lnTo>
                          <a:pt x="594" y="86"/>
                        </a:lnTo>
                        <a:lnTo>
                          <a:pt x="587" y="0"/>
                        </a:lnTo>
                        <a:lnTo>
                          <a:pt x="383" y="11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144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43" name="Freeform 215"/>
                  <p:cNvSpPr>
                    <a:spLocks noChangeArrowheads="1"/>
                  </p:cNvSpPr>
                  <p:nvPr/>
                </p:nvSpPr>
                <p:spPr bwMode="auto">
                  <a:xfrm>
                    <a:off x="4666" y="3213"/>
                    <a:ext cx="17" cy="9"/>
                  </a:xfrm>
                  <a:custGeom>
                    <a:avLst/>
                    <a:gdLst>
                      <a:gd name="T0" fmla="*/ 0 w 195"/>
                      <a:gd name="T1" fmla="*/ 0 h 104"/>
                      <a:gd name="T2" fmla="*/ 0 w 195"/>
                      <a:gd name="T3" fmla="*/ 0 h 104"/>
                      <a:gd name="T4" fmla="*/ 0 w 195"/>
                      <a:gd name="T5" fmla="*/ 0 h 104"/>
                      <a:gd name="T6" fmla="*/ 0 w 195"/>
                      <a:gd name="T7" fmla="*/ 0 h 104"/>
                      <a:gd name="T8" fmla="*/ 0 w 195"/>
                      <a:gd name="T9" fmla="*/ 0 h 10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5"/>
                      <a:gd name="T16" fmla="*/ 0 h 104"/>
                      <a:gd name="T17" fmla="*/ 195 w 195"/>
                      <a:gd name="T18" fmla="*/ 104 h 10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5" h="104">
                        <a:moveTo>
                          <a:pt x="146" y="0"/>
                        </a:moveTo>
                        <a:lnTo>
                          <a:pt x="195" y="55"/>
                        </a:lnTo>
                        <a:lnTo>
                          <a:pt x="20" y="104"/>
                        </a:lnTo>
                        <a:lnTo>
                          <a:pt x="0" y="66"/>
                        </a:lnTo>
                        <a:lnTo>
                          <a:pt x="146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44" name="Freeform 216"/>
                  <p:cNvSpPr>
                    <a:spLocks noChangeArrowheads="1"/>
                  </p:cNvSpPr>
                  <p:nvPr/>
                </p:nvSpPr>
                <p:spPr bwMode="auto">
                  <a:xfrm>
                    <a:off x="4647" y="3219"/>
                    <a:ext cx="19" cy="6"/>
                  </a:xfrm>
                  <a:custGeom>
                    <a:avLst/>
                    <a:gdLst>
                      <a:gd name="T0" fmla="*/ 0 w 220"/>
                      <a:gd name="T1" fmla="*/ 0 h 64"/>
                      <a:gd name="T2" fmla="*/ 0 w 220"/>
                      <a:gd name="T3" fmla="*/ 0 h 64"/>
                      <a:gd name="T4" fmla="*/ 0 w 220"/>
                      <a:gd name="T5" fmla="*/ 0 h 64"/>
                      <a:gd name="T6" fmla="*/ 0 w 220"/>
                      <a:gd name="T7" fmla="*/ 0 h 64"/>
                      <a:gd name="T8" fmla="*/ 0 w 220"/>
                      <a:gd name="T9" fmla="*/ 0 h 64"/>
                      <a:gd name="T10" fmla="*/ 0 w 220"/>
                      <a:gd name="T11" fmla="*/ 0 h 64"/>
                      <a:gd name="T12" fmla="*/ 0 w 220"/>
                      <a:gd name="T13" fmla="*/ 0 h 6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0"/>
                      <a:gd name="T22" fmla="*/ 0 h 64"/>
                      <a:gd name="T23" fmla="*/ 220 w 220"/>
                      <a:gd name="T24" fmla="*/ 64 h 64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0" h="64">
                        <a:moveTo>
                          <a:pt x="195" y="0"/>
                        </a:moveTo>
                        <a:lnTo>
                          <a:pt x="220" y="30"/>
                        </a:lnTo>
                        <a:lnTo>
                          <a:pt x="112" y="58"/>
                        </a:lnTo>
                        <a:lnTo>
                          <a:pt x="61" y="64"/>
                        </a:lnTo>
                        <a:lnTo>
                          <a:pt x="0" y="60"/>
                        </a:lnTo>
                        <a:lnTo>
                          <a:pt x="66" y="28"/>
                        </a:lnTo>
                        <a:lnTo>
                          <a:pt x="195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45" name="Freeform 217"/>
                  <p:cNvSpPr>
                    <a:spLocks noChangeArrowheads="1"/>
                  </p:cNvSpPr>
                  <p:nvPr/>
                </p:nvSpPr>
                <p:spPr bwMode="auto">
                  <a:xfrm>
                    <a:off x="4646" y="3213"/>
                    <a:ext cx="56" cy="17"/>
                  </a:xfrm>
                  <a:custGeom>
                    <a:avLst/>
                    <a:gdLst>
                      <a:gd name="T0" fmla="*/ 0 w 625"/>
                      <a:gd name="T1" fmla="*/ 0 h 195"/>
                      <a:gd name="T2" fmla="*/ 0 w 625"/>
                      <a:gd name="T3" fmla="*/ 0 h 195"/>
                      <a:gd name="T4" fmla="*/ 0 w 625"/>
                      <a:gd name="T5" fmla="*/ 0 h 195"/>
                      <a:gd name="T6" fmla="*/ 0 w 625"/>
                      <a:gd name="T7" fmla="*/ 0 h 195"/>
                      <a:gd name="T8" fmla="*/ 0 w 625"/>
                      <a:gd name="T9" fmla="*/ 0 h 195"/>
                      <a:gd name="T10" fmla="*/ 0 w 625"/>
                      <a:gd name="T11" fmla="*/ 0 h 195"/>
                      <a:gd name="T12" fmla="*/ 0 w 625"/>
                      <a:gd name="T13" fmla="*/ 0 h 195"/>
                      <a:gd name="T14" fmla="*/ 0 w 625"/>
                      <a:gd name="T15" fmla="*/ 0 h 195"/>
                      <a:gd name="T16" fmla="*/ 0 w 625"/>
                      <a:gd name="T17" fmla="*/ 0 h 195"/>
                      <a:gd name="T18" fmla="*/ 0 w 625"/>
                      <a:gd name="T19" fmla="*/ 0 h 195"/>
                      <a:gd name="T20" fmla="*/ 0 w 625"/>
                      <a:gd name="T21" fmla="*/ 0 h 195"/>
                      <a:gd name="T22" fmla="*/ 0 w 625"/>
                      <a:gd name="T23" fmla="*/ 0 h 195"/>
                      <a:gd name="T24" fmla="*/ 0 w 625"/>
                      <a:gd name="T25" fmla="*/ 0 h 195"/>
                      <a:gd name="T26" fmla="*/ 0 w 625"/>
                      <a:gd name="T27" fmla="*/ 0 h 195"/>
                      <a:gd name="T28" fmla="*/ 0 w 625"/>
                      <a:gd name="T29" fmla="*/ 0 h 195"/>
                      <a:gd name="T30" fmla="*/ 0 w 625"/>
                      <a:gd name="T31" fmla="*/ 0 h 195"/>
                      <a:gd name="T32" fmla="*/ 0 w 625"/>
                      <a:gd name="T33" fmla="*/ 0 h 195"/>
                      <a:gd name="T34" fmla="*/ 0 w 625"/>
                      <a:gd name="T35" fmla="*/ 0 h 195"/>
                      <a:gd name="T36" fmla="*/ 0 w 625"/>
                      <a:gd name="T37" fmla="*/ 0 h 19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625"/>
                      <a:gd name="T58" fmla="*/ 0 h 195"/>
                      <a:gd name="T59" fmla="*/ 625 w 625"/>
                      <a:gd name="T60" fmla="*/ 195 h 195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625" h="195">
                        <a:moveTo>
                          <a:pt x="0" y="166"/>
                        </a:moveTo>
                        <a:lnTo>
                          <a:pt x="0" y="136"/>
                        </a:lnTo>
                        <a:lnTo>
                          <a:pt x="82" y="144"/>
                        </a:lnTo>
                        <a:lnTo>
                          <a:pt x="214" y="125"/>
                        </a:lnTo>
                        <a:lnTo>
                          <a:pt x="288" y="108"/>
                        </a:lnTo>
                        <a:lnTo>
                          <a:pt x="433" y="62"/>
                        </a:lnTo>
                        <a:lnTo>
                          <a:pt x="495" y="55"/>
                        </a:lnTo>
                        <a:lnTo>
                          <a:pt x="557" y="32"/>
                        </a:lnTo>
                        <a:lnTo>
                          <a:pt x="588" y="0"/>
                        </a:lnTo>
                        <a:lnTo>
                          <a:pt x="625" y="40"/>
                        </a:lnTo>
                        <a:lnTo>
                          <a:pt x="625" y="123"/>
                        </a:lnTo>
                        <a:lnTo>
                          <a:pt x="579" y="136"/>
                        </a:lnTo>
                        <a:lnTo>
                          <a:pt x="466" y="151"/>
                        </a:lnTo>
                        <a:lnTo>
                          <a:pt x="422" y="157"/>
                        </a:lnTo>
                        <a:lnTo>
                          <a:pt x="347" y="183"/>
                        </a:lnTo>
                        <a:lnTo>
                          <a:pt x="263" y="195"/>
                        </a:lnTo>
                        <a:lnTo>
                          <a:pt x="204" y="195"/>
                        </a:lnTo>
                        <a:lnTo>
                          <a:pt x="109" y="195"/>
                        </a:lnTo>
                        <a:lnTo>
                          <a:pt x="0" y="166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46" name="Freeform 218"/>
                  <p:cNvSpPr>
                    <a:spLocks noChangeArrowheads="1"/>
                  </p:cNvSpPr>
                  <p:nvPr/>
                </p:nvSpPr>
                <p:spPr bwMode="auto">
                  <a:xfrm>
                    <a:off x="4679" y="3204"/>
                    <a:ext cx="18" cy="13"/>
                  </a:xfrm>
                  <a:custGeom>
                    <a:avLst/>
                    <a:gdLst>
                      <a:gd name="T0" fmla="*/ 0 w 207"/>
                      <a:gd name="T1" fmla="*/ 0 h 160"/>
                      <a:gd name="T2" fmla="*/ 0 w 207"/>
                      <a:gd name="T3" fmla="*/ 0 h 160"/>
                      <a:gd name="T4" fmla="*/ 0 w 207"/>
                      <a:gd name="T5" fmla="*/ 0 h 160"/>
                      <a:gd name="T6" fmla="*/ 0 w 207"/>
                      <a:gd name="T7" fmla="*/ 0 h 160"/>
                      <a:gd name="T8" fmla="*/ 0 w 207"/>
                      <a:gd name="T9" fmla="*/ 0 h 160"/>
                      <a:gd name="T10" fmla="*/ 0 w 207"/>
                      <a:gd name="T11" fmla="*/ 0 h 160"/>
                      <a:gd name="T12" fmla="*/ 0 w 207"/>
                      <a:gd name="T13" fmla="*/ 0 h 160"/>
                      <a:gd name="T14" fmla="*/ 0 w 207"/>
                      <a:gd name="T15" fmla="*/ 0 h 160"/>
                      <a:gd name="T16" fmla="*/ 0 w 207"/>
                      <a:gd name="T17" fmla="*/ 0 h 160"/>
                      <a:gd name="T18" fmla="*/ 0 w 207"/>
                      <a:gd name="T19" fmla="*/ 0 h 160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07"/>
                      <a:gd name="T31" fmla="*/ 0 h 160"/>
                      <a:gd name="T32" fmla="*/ 207 w 207"/>
                      <a:gd name="T33" fmla="*/ 160 h 160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07" h="160">
                        <a:moveTo>
                          <a:pt x="6" y="10"/>
                        </a:moveTo>
                        <a:lnTo>
                          <a:pt x="12" y="90"/>
                        </a:lnTo>
                        <a:lnTo>
                          <a:pt x="0" y="107"/>
                        </a:lnTo>
                        <a:lnTo>
                          <a:pt x="47" y="160"/>
                        </a:lnTo>
                        <a:lnTo>
                          <a:pt x="110" y="160"/>
                        </a:lnTo>
                        <a:lnTo>
                          <a:pt x="182" y="137"/>
                        </a:lnTo>
                        <a:lnTo>
                          <a:pt x="207" y="105"/>
                        </a:lnTo>
                        <a:lnTo>
                          <a:pt x="193" y="84"/>
                        </a:lnTo>
                        <a:lnTo>
                          <a:pt x="189" y="0"/>
                        </a:lnTo>
                        <a:lnTo>
                          <a:pt x="6" y="10"/>
                        </a:lnTo>
                        <a:close/>
                      </a:path>
                    </a:pathLst>
                  </a:custGeom>
                  <a:solidFill>
                    <a:srgbClr val="A0A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166" name="Group 219"/>
                <p:cNvGrpSpPr>
                  <a:grpSpLocks/>
                </p:cNvGrpSpPr>
                <p:nvPr/>
              </p:nvGrpSpPr>
              <p:grpSpPr bwMode="auto">
                <a:xfrm>
                  <a:off x="4677" y="3152"/>
                  <a:ext cx="23" cy="56"/>
                  <a:chOff x="4677" y="3152"/>
                  <a:chExt cx="23" cy="56"/>
                </a:xfrm>
              </p:grpSpPr>
              <p:sp>
                <p:nvSpPr>
                  <p:cNvPr id="5240" name="Freeform 220"/>
                  <p:cNvSpPr>
                    <a:spLocks noChangeArrowheads="1"/>
                  </p:cNvSpPr>
                  <p:nvPr/>
                </p:nvSpPr>
                <p:spPr bwMode="auto">
                  <a:xfrm>
                    <a:off x="4677" y="3152"/>
                    <a:ext cx="24" cy="57"/>
                  </a:xfrm>
                  <a:custGeom>
                    <a:avLst/>
                    <a:gdLst>
                      <a:gd name="T0" fmla="*/ 0 w 271"/>
                      <a:gd name="T1" fmla="*/ 0 h 654"/>
                      <a:gd name="T2" fmla="*/ 0 w 271"/>
                      <a:gd name="T3" fmla="*/ 0 h 654"/>
                      <a:gd name="T4" fmla="*/ 0 w 271"/>
                      <a:gd name="T5" fmla="*/ 0 h 654"/>
                      <a:gd name="T6" fmla="*/ 0 w 271"/>
                      <a:gd name="T7" fmla="*/ 0 h 654"/>
                      <a:gd name="T8" fmla="*/ 0 w 271"/>
                      <a:gd name="T9" fmla="*/ 0 h 654"/>
                      <a:gd name="T10" fmla="*/ 0 w 271"/>
                      <a:gd name="T11" fmla="*/ 0 h 654"/>
                      <a:gd name="T12" fmla="*/ 0 w 271"/>
                      <a:gd name="T13" fmla="*/ 0 h 654"/>
                      <a:gd name="T14" fmla="*/ 0 w 271"/>
                      <a:gd name="T15" fmla="*/ 0 h 65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1"/>
                      <a:gd name="T25" fmla="*/ 0 h 654"/>
                      <a:gd name="T26" fmla="*/ 271 w 271"/>
                      <a:gd name="T27" fmla="*/ 654 h 65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1" h="654">
                        <a:moveTo>
                          <a:pt x="249" y="14"/>
                        </a:moveTo>
                        <a:lnTo>
                          <a:pt x="266" y="235"/>
                        </a:lnTo>
                        <a:lnTo>
                          <a:pt x="262" y="418"/>
                        </a:lnTo>
                        <a:lnTo>
                          <a:pt x="271" y="625"/>
                        </a:lnTo>
                        <a:lnTo>
                          <a:pt x="138" y="654"/>
                        </a:lnTo>
                        <a:lnTo>
                          <a:pt x="9" y="654"/>
                        </a:lnTo>
                        <a:lnTo>
                          <a:pt x="0" y="0"/>
                        </a:lnTo>
                        <a:lnTo>
                          <a:pt x="249" y="14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144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41" name="Freeform 221"/>
                  <p:cNvSpPr>
                    <a:spLocks noChangeArrowheads="1"/>
                  </p:cNvSpPr>
                  <p:nvPr/>
                </p:nvSpPr>
                <p:spPr bwMode="auto">
                  <a:xfrm>
                    <a:off x="4678" y="3154"/>
                    <a:ext cx="21" cy="54"/>
                  </a:xfrm>
                  <a:custGeom>
                    <a:avLst/>
                    <a:gdLst>
                      <a:gd name="T0" fmla="*/ 0 w 236"/>
                      <a:gd name="T1" fmla="*/ 0 h 631"/>
                      <a:gd name="T2" fmla="*/ 0 w 236"/>
                      <a:gd name="T3" fmla="*/ 0 h 631"/>
                      <a:gd name="T4" fmla="*/ 0 w 236"/>
                      <a:gd name="T5" fmla="*/ 0 h 631"/>
                      <a:gd name="T6" fmla="*/ 0 w 236"/>
                      <a:gd name="T7" fmla="*/ 0 h 631"/>
                      <a:gd name="T8" fmla="*/ 0 w 236"/>
                      <a:gd name="T9" fmla="*/ 0 h 631"/>
                      <a:gd name="T10" fmla="*/ 0 w 236"/>
                      <a:gd name="T11" fmla="*/ 0 h 631"/>
                      <a:gd name="T12" fmla="*/ 0 w 236"/>
                      <a:gd name="T13" fmla="*/ 0 h 631"/>
                      <a:gd name="T14" fmla="*/ 0 w 236"/>
                      <a:gd name="T15" fmla="*/ 0 h 63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6"/>
                      <a:gd name="T25" fmla="*/ 0 h 631"/>
                      <a:gd name="T26" fmla="*/ 236 w 236"/>
                      <a:gd name="T27" fmla="*/ 631 h 63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6" h="631">
                        <a:moveTo>
                          <a:pt x="215" y="20"/>
                        </a:moveTo>
                        <a:lnTo>
                          <a:pt x="236" y="207"/>
                        </a:lnTo>
                        <a:lnTo>
                          <a:pt x="232" y="356"/>
                        </a:lnTo>
                        <a:lnTo>
                          <a:pt x="232" y="586"/>
                        </a:lnTo>
                        <a:lnTo>
                          <a:pt x="116" y="631"/>
                        </a:lnTo>
                        <a:lnTo>
                          <a:pt x="13" y="631"/>
                        </a:lnTo>
                        <a:lnTo>
                          <a:pt x="0" y="0"/>
                        </a:lnTo>
                        <a:lnTo>
                          <a:pt x="215" y="2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167" name="Group 222"/>
                <p:cNvGrpSpPr>
                  <a:grpSpLocks/>
                </p:cNvGrpSpPr>
                <p:nvPr/>
              </p:nvGrpSpPr>
              <p:grpSpPr bwMode="auto">
                <a:xfrm>
                  <a:off x="4631" y="3212"/>
                  <a:ext cx="56" cy="26"/>
                  <a:chOff x="4631" y="3212"/>
                  <a:chExt cx="56" cy="26"/>
                </a:xfrm>
              </p:grpSpPr>
              <p:sp>
                <p:nvSpPr>
                  <p:cNvPr id="5235" name="Freeform 223"/>
                  <p:cNvSpPr>
                    <a:spLocks noChangeArrowheads="1"/>
                  </p:cNvSpPr>
                  <p:nvPr/>
                </p:nvSpPr>
                <p:spPr bwMode="auto">
                  <a:xfrm>
                    <a:off x="4631" y="3212"/>
                    <a:ext cx="57" cy="27"/>
                  </a:xfrm>
                  <a:custGeom>
                    <a:avLst/>
                    <a:gdLst>
                      <a:gd name="T0" fmla="*/ 0 w 654"/>
                      <a:gd name="T1" fmla="*/ 0 h 328"/>
                      <a:gd name="T2" fmla="*/ 0 w 654"/>
                      <a:gd name="T3" fmla="*/ 0 h 328"/>
                      <a:gd name="T4" fmla="*/ 0 w 654"/>
                      <a:gd name="T5" fmla="*/ 0 h 328"/>
                      <a:gd name="T6" fmla="*/ 0 w 654"/>
                      <a:gd name="T7" fmla="*/ 0 h 328"/>
                      <a:gd name="T8" fmla="*/ 0 w 654"/>
                      <a:gd name="T9" fmla="*/ 0 h 328"/>
                      <a:gd name="T10" fmla="*/ 0 w 654"/>
                      <a:gd name="T11" fmla="*/ 0 h 328"/>
                      <a:gd name="T12" fmla="*/ 0 w 654"/>
                      <a:gd name="T13" fmla="*/ 0 h 328"/>
                      <a:gd name="T14" fmla="*/ 0 w 654"/>
                      <a:gd name="T15" fmla="*/ 0 h 328"/>
                      <a:gd name="T16" fmla="*/ 0 w 654"/>
                      <a:gd name="T17" fmla="*/ 0 h 328"/>
                      <a:gd name="T18" fmla="*/ 0 w 654"/>
                      <a:gd name="T19" fmla="*/ 0 h 328"/>
                      <a:gd name="T20" fmla="*/ 0 w 654"/>
                      <a:gd name="T21" fmla="*/ 0 h 328"/>
                      <a:gd name="T22" fmla="*/ 0 w 654"/>
                      <a:gd name="T23" fmla="*/ 0 h 328"/>
                      <a:gd name="T24" fmla="*/ 0 w 654"/>
                      <a:gd name="T25" fmla="*/ 0 h 328"/>
                      <a:gd name="T26" fmla="*/ 0 w 654"/>
                      <a:gd name="T27" fmla="*/ 0 h 328"/>
                      <a:gd name="T28" fmla="*/ 0 w 654"/>
                      <a:gd name="T29" fmla="*/ 0 h 328"/>
                      <a:gd name="T30" fmla="*/ 0 w 654"/>
                      <a:gd name="T31" fmla="*/ 0 h 328"/>
                      <a:gd name="T32" fmla="*/ 0 w 654"/>
                      <a:gd name="T33" fmla="*/ 0 h 328"/>
                      <a:gd name="T34" fmla="*/ 0 w 654"/>
                      <a:gd name="T35" fmla="*/ 0 h 328"/>
                      <a:gd name="T36" fmla="*/ 0 w 654"/>
                      <a:gd name="T37" fmla="*/ 0 h 328"/>
                      <a:gd name="T38" fmla="*/ 0 w 654"/>
                      <a:gd name="T39" fmla="*/ 0 h 328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654"/>
                      <a:gd name="T61" fmla="*/ 0 h 328"/>
                      <a:gd name="T62" fmla="*/ 654 w 654"/>
                      <a:gd name="T63" fmla="*/ 328 h 328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654" h="328">
                        <a:moveTo>
                          <a:pt x="389" y="11"/>
                        </a:moveTo>
                        <a:lnTo>
                          <a:pt x="395" y="96"/>
                        </a:lnTo>
                        <a:lnTo>
                          <a:pt x="223" y="175"/>
                        </a:lnTo>
                        <a:lnTo>
                          <a:pt x="80" y="209"/>
                        </a:lnTo>
                        <a:lnTo>
                          <a:pt x="0" y="243"/>
                        </a:lnTo>
                        <a:lnTo>
                          <a:pt x="5" y="289"/>
                        </a:lnTo>
                        <a:lnTo>
                          <a:pt x="108" y="317"/>
                        </a:lnTo>
                        <a:lnTo>
                          <a:pt x="264" y="328"/>
                        </a:lnTo>
                        <a:lnTo>
                          <a:pt x="395" y="306"/>
                        </a:lnTo>
                        <a:lnTo>
                          <a:pt x="474" y="283"/>
                        </a:lnTo>
                        <a:lnTo>
                          <a:pt x="480" y="308"/>
                        </a:lnTo>
                        <a:lnTo>
                          <a:pt x="583" y="306"/>
                        </a:lnTo>
                        <a:lnTo>
                          <a:pt x="647" y="294"/>
                        </a:lnTo>
                        <a:lnTo>
                          <a:pt x="647" y="249"/>
                        </a:lnTo>
                        <a:lnTo>
                          <a:pt x="654" y="224"/>
                        </a:lnTo>
                        <a:lnTo>
                          <a:pt x="654" y="160"/>
                        </a:lnTo>
                        <a:lnTo>
                          <a:pt x="635" y="125"/>
                        </a:lnTo>
                        <a:lnTo>
                          <a:pt x="603" y="86"/>
                        </a:lnTo>
                        <a:lnTo>
                          <a:pt x="596" y="0"/>
                        </a:lnTo>
                        <a:lnTo>
                          <a:pt x="389" y="11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144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36" name="Freeform 224"/>
                  <p:cNvSpPr>
                    <a:spLocks noChangeArrowheads="1"/>
                  </p:cNvSpPr>
                  <p:nvPr/>
                </p:nvSpPr>
                <p:spPr bwMode="auto">
                  <a:xfrm>
                    <a:off x="4652" y="3221"/>
                    <a:ext cx="17" cy="9"/>
                  </a:xfrm>
                  <a:custGeom>
                    <a:avLst/>
                    <a:gdLst>
                      <a:gd name="T0" fmla="*/ 0 w 198"/>
                      <a:gd name="T1" fmla="*/ 0 h 104"/>
                      <a:gd name="T2" fmla="*/ 0 w 198"/>
                      <a:gd name="T3" fmla="*/ 0 h 104"/>
                      <a:gd name="T4" fmla="*/ 0 w 198"/>
                      <a:gd name="T5" fmla="*/ 0 h 104"/>
                      <a:gd name="T6" fmla="*/ 0 w 198"/>
                      <a:gd name="T7" fmla="*/ 0 h 104"/>
                      <a:gd name="T8" fmla="*/ 0 w 198"/>
                      <a:gd name="T9" fmla="*/ 0 h 10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8"/>
                      <a:gd name="T16" fmla="*/ 0 h 104"/>
                      <a:gd name="T17" fmla="*/ 198 w 198"/>
                      <a:gd name="T18" fmla="*/ 104 h 10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8" h="104">
                        <a:moveTo>
                          <a:pt x="149" y="0"/>
                        </a:moveTo>
                        <a:lnTo>
                          <a:pt x="198" y="56"/>
                        </a:lnTo>
                        <a:lnTo>
                          <a:pt x="22" y="104"/>
                        </a:lnTo>
                        <a:lnTo>
                          <a:pt x="0" y="66"/>
                        </a:lnTo>
                        <a:lnTo>
                          <a:pt x="149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37" name="Freeform 225"/>
                  <p:cNvSpPr>
                    <a:spLocks noChangeArrowheads="1"/>
                  </p:cNvSpPr>
                  <p:nvPr/>
                </p:nvSpPr>
                <p:spPr bwMode="auto">
                  <a:xfrm>
                    <a:off x="4632" y="3227"/>
                    <a:ext cx="20" cy="6"/>
                  </a:xfrm>
                  <a:custGeom>
                    <a:avLst/>
                    <a:gdLst>
                      <a:gd name="T0" fmla="*/ 0 w 222"/>
                      <a:gd name="T1" fmla="*/ 0 h 63"/>
                      <a:gd name="T2" fmla="*/ 0 w 222"/>
                      <a:gd name="T3" fmla="*/ 0 h 63"/>
                      <a:gd name="T4" fmla="*/ 0 w 222"/>
                      <a:gd name="T5" fmla="*/ 0 h 63"/>
                      <a:gd name="T6" fmla="*/ 0 w 222"/>
                      <a:gd name="T7" fmla="*/ 0 h 63"/>
                      <a:gd name="T8" fmla="*/ 0 w 222"/>
                      <a:gd name="T9" fmla="*/ 0 h 63"/>
                      <a:gd name="T10" fmla="*/ 0 w 222"/>
                      <a:gd name="T11" fmla="*/ 0 h 63"/>
                      <a:gd name="T12" fmla="*/ 0 w 222"/>
                      <a:gd name="T13" fmla="*/ 0 h 6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2"/>
                      <a:gd name="T22" fmla="*/ 0 h 63"/>
                      <a:gd name="T23" fmla="*/ 222 w 222"/>
                      <a:gd name="T24" fmla="*/ 63 h 6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2" h="63">
                        <a:moveTo>
                          <a:pt x="197" y="0"/>
                        </a:moveTo>
                        <a:lnTo>
                          <a:pt x="222" y="29"/>
                        </a:lnTo>
                        <a:lnTo>
                          <a:pt x="114" y="57"/>
                        </a:lnTo>
                        <a:lnTo>
                          <a:pt x="62" y="63"/>
                        </a:lnTo>
                        <a:lnTo>
                          <a:pt x="0" y="59"/>
                        </a:lnTo>
                        <a:lnTo>
                          <a:pt x="66" y="27"/>
                        </a:lnTo>
                        <a:lnTo>
                          <a:pt x="197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38" name="Freeform 226"/>
                  <p:cNvSpPr>
                    <a:spLocks noChangeArrowheads="1"/>
                  </p:cNvSpPr>
                  <p:nvPr/>
                </p:nvSpPr>
                <p:spPr bwMode="auto">
                  <a:xfrm>
                    <a:off x="4632" y="3221"/>
                    <a:ext cx="56" cy="16"/>
                  </a:xfrm>
                  <a:custGeom>
                    <a:avLst/>
                    <a:gdLst>
                      <a:gd name="T0" fmla="*/ 0 w 632"/>
                      <a:gd name="T1" fmla="*/ 0 h 196"/>
                      <a:gd name="T2" fmla="*/ 0 w 632"/>
                      <a:gd name="T3" fmla="*/ 0 h 196"/>
                      <a:gd name="T4" fmla="*/ 0 w 632"/>
                      <a:gd name="T5" fmla="*/ 0 h 196"/>
                      <a:gd name="T6" fmla="*/ 0 w 632"/>
                      <a:gd name="T7" fmla="*/ 0 h 196"/>
                      <a:gd name="T8" fmla="*/ 0 w 632"/>
                      <a:gd name="T9" fmla="*/ 0 h 196"/>
                      <a:gd name="T10" fmla="*/ 0 w 632"/>
                      <a:gd name="T11" fmla="*/ 0 h 196"/>
                      <a:gd name="T12" fmla="*/ 0 w 632"/>
                      <a:gd name="T13" fmla="*/ 0 h 196"/>
                      <a:gd name="T14" fmla="*/ 0 w 632"/>
                      <a:gd name="T15" fmla="*/ 0 h 196"/>
                      <a:gd name="T16" fmla="*/ 0 w 632"/>
                      <a:gd name="T17" fmla="*/ 0 h 196"/>
                      <a:gd name="T18" fmla="*/ 0 w 632"/>
                      <a:gd name="T19" fmla="*/ 0 h 196"/>
                      <a:gd name="T20" fmla="*/ 0 w 632"/>
                      <a:gd name="T21" fmla="*/ 0 h 196"/>
                      <a:gd name="T22" fmla="*/ 0 w 632"/>
                      <a:gd name="T23" fmla="*/ 0 h 196"/>
                      <a:gd name="T24" fmla="*/ 0 w 632"/>
                      <a:gd name="T25" fmla="*/ 0 h 196"/>
                      <a:gd name="T26" fmla="*/ 0 w 632"/>
                      <a:gd name="T27" fmla="*/ 0 h 196"/>
                      <a:gd name="T28" fmla="*/ 0 w 632"/>
                      <a:gd name="T29" fmla="*/ 0 h 196"/>
                      <a:gd name="T30" fmla="*/ 0 w 632"/>
                      <a:gd name="T31" fmla="*/ 0 h 196"/>
                      <a:gd name="T32" fmla="*/ 0 w 632"/>
                      <a:gd name="T33" fmla="*/ 0 h 196"/>
                      <a:gd name="T34" fmla="*/ 0 w 632"/>
                      <a:gd name="T35" fmla="*/ 0 h 196"/>
                      <a:gd name="T36" fmla="*/ 0 w 632"/>
                      <a:gd name="T37" fmla="*/ 0 h 19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632"/>
                      <a:gd name="T58" fmla="*/ 0 h 196"/>
                      <a:gd name="T59" fmla="*/ 632 w 632"/>
                      <a:gd name="T60" fmla="*/ 196 h 19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632" h="196">
                        <a:moveTo>
                          <a:pt x="0" y="166"/>
                        </a:moveTo>
                        <a:lnTo>
                          <a:pt x="0" y="136"/>
                        </a:lnTo>
                        <a:lnTo>
                          <a:pt x="81" y="145"/>
                        </a:lnTo>
                        <a:lnTo>
                          <a:pt x="216" y="126"/>
                        </a:lnTo>
                        <a:lnTo>
                          <a:pt x="291" y="109"/>
                        </a:lnTo>
                        <a:lnTo>
                          <a:pt x="437" y="62"/>
                        </a:lnTo>
                        <a:lnTo>
                          <a:pt x="502" y="56"/>
                        </a:lnTo>
                        <a:lnTo>
                          <a:pt x="563" y="32"/>
                        </a:lnTo>
                        <a:lnTo>
                          <a:pt x="596" y="0"/>
                        </a:lnTo>
                        <a:lnTo>
                          <a:pt x="632" y="41"/>
                        </a:lnTo>
                        <a:lnTo>
                          <a:pt x="632" y="124"/>
                        </a:lnTo>
                        <a:lnTo>
                          <a:pt x="586" y="136"/>
                        </a:lnTo>
                        <a:lnTo>
                          <a:pt x="472" y="151"/>
                        </a:lnTo>
                        <a:lnTo>
                          <a:pt x="426" y="158"/>
                        </a:lnTo>
                        <a:lnTo>
                          <a:pt x="352" y="183"/>
                        </a:lnTo>
                        <a:lnTo>
                          <a:pt x="266" y="196"/>
                        </a:lnTo>
                        <a:lnTo>
                          <a:pt x="205" y="196"/>
                        </a:lnTo>
                        <a:lnTo>
                          <a:pt x="108" y="196"/>
                        </a:lnTo>
                        <a:lnTo>
                          <a:pt x="0" y="166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39" name="Freeform 227"/>
                  <p:cNvSpPr>
                    <a:spLocks noChangeArrowheads="1"/>
                  </p:cNvSpPr>
                  <p:nvPr/>
                </p:nvSpPr>
                <p:spPr bwMode="auto">
                  <a:xfrm>
                    <a:off x="4666" y="3212"/>
                    <a:ext cx="18" cy="13"/>
                  </a:xfrm>
                  <a:custGeom>
                    <a:avLst/>
                    <a:gdLst>
                      <a:gd name="T0" fmla="*/ 0 w 211"/>
                      <a:gd name="T1" fmla="*/ 0 h 159"/>
                      <a:gd name="T2" fmla="*/ 0 w 211"/>
                      <a:gd name="T3" fmla="*/ 0 h 159"/>
                      <a:gd name="T4" fmla="*/ 0 w 211"/>
                      <a:gd name="T5" fmla="*/ 0 h 159"/>
                      <a:gd name="T6" fmla="*/ 0 w 211"/>
                      <a:gd name="T7" fmla="*/ 0 h 159"/>
                      <a:gd name="T8" fmla="*/ 0 w 211"/>
                      <a:gd name="T9" fmla="*/ 0 h 159"/>
                      <a:gd name="T10" fmla="*/ 0 w 211"/>
                      <a:gd name="T11" fmla="*/ 0 h 159"/>
                      <a:gd name="T12" fmla="*/ 0 w 211"/>
                      <a:gd name="T13" fmla="*/ 0 h 159"/>
                      <a:gd name="T14" fmla="*/ 0 w 211"/>
                      <a:gd name="T15" fmla="*/ 0 h 159"/>
                      <a:gd name="T16" fmla="*/ 0 w 211"/>
                      <a:gd name="T17" fmla="*/ 0 h 159"/>
                      <a:gd name="T18" fmla="*/ 0 w 211"/>
                      <a:gd name="T19" fmla="*/ 0 h 159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11"/>
                      <a:gd name="T31" fmla="*/ 0 h 159"/>
                      <a:gd name="T32" fmla="*/ 211 w 211"/>
                      <a:gd name="T33" fmla="*/ 159 h 159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11" h="159">
                        <a:moveTo>
                          <a:pt x="7" y="11"/>
                        </a:moveTo>
                        <a:lnTo>
                          <a:pt x="13" y="89"/>
                        </a:lnTo>
                        <a:lnTo>
                          <a:pt x="0" y="106"/>
                        </a:lnTo>
                        <a:lnTo>
                          <a:pt x="47" y="159"/>
                        </a:lnTo>
                        <a:lnTo>
                          <a:pt x="112" y="159"/>
                        </a:lnTo>
                        <a:lnTo>
                          <a:pt x="184" y="136"/>
                        </a:lnTo>
                        <a:lnTo>
                          <a:pt x="211" y="104"/>
                        </a:lnTo>
                        <a:lnTo>
                          <a:pt x="195" y="83"/>
                        </a:lnTo>
                        <a:lnTo>
                          <a:pt x="191" y="0"/>
                        </a:lnTo>
                        <a:lnTo>
                          <a:pt x="7" y="11"/>
                        </a:lnTo>
                        <a:close/>
                      </a:path>
                    </a:pathLst>
                  </a:custGeom>
                  <a:solidFill>
                    <a:srgbClr val="A0A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5168" name="Oval 228"/>
                <p:cNvSpPr>
                  <a:spLocks noChangeArrowheads="1"/>
                </p:cNvSpPr>
                <p:nvPr/>
              </p:nvSpPr>
              <p:spPr bwMode="auto">
                <a:xfrm>
                  <a:off x="4706" y="3212"/>
                  <a:ext cx="71" cy="27"/>
                </a:xfrm>
                <a:prstGeom prst="ellipse">
                  <a:avLst/>
                </a:prstGeom>
                <a:solidFill>
                  <a:srgbClr val="606060"/>
                </a:solidFill>
                <a:ln w="144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69" name="Rectangle 229"/>
                <p:cNvSpPr>
                  <a:spLocks noChangeArrowheads="1"/>
                </p:cNvSpPr>
                <p:nvPr/>
              </p:nvSpPr>
              <p:spPr bwMode="auto">
                <a:xfrm>
                  <a:off x="4732" y="3158"/>
                  <a:ext cx="19" cy="61"/>
                </a:xfrm>
                <a:prstGeom prst="rect">
                  <a:avLst/>
                </a:prstGeom>
                <a:solidFill>
                  <a:srgbClr val="606060"/>
                </a:solidFill>
                <a:ln w="144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5170" name="Group 230"/>
                <p:cNvGrpSpPr>
                  <a:grpSpLocks/>
                </p:cNvGrpSpPr>
                <p:nvPr/>
              </p:nvGrpSpPr>
              <p:grpSpPr bwMode="auto">
                <a:xfrm>
                  <a:off x="4691" y="3137"/>
                  <a:ext cx="91" cy="30"/>
                  <a:chOff x="4691" y="3137"/>
                  <a:chExt cx="91" cy="30"/>
                </a:xfrm>
              </p:grpSpPr>
              <p:sp>
                <p:nvSpPr>
                  <p:cNvPr id="5233" name="Freeform 231"/>
                  <p:cNvSpPr>
                    <a:spLocks noChangeArrowheads="1"/>
                  </p:cNvSpPr>
                  <p:nvPr/>
                </p:nvSpPr>
                <p:spPr bwMode="auto">
                  <a:xfrm>
                    <a:off x="4691" y="3137"/>
                    <a:ext cx="92" cy="31"/>
                  </a:xfrm>
                  <a:custGeom>
                    <a:avLst/>
                    <a:gdLst>
                      <a:gd name="T0" fmla="*/ 0 w 1028"/>
                      <a:gd name="T1" fmla="*/ 0 h 356"/>
                      <a:gd name="T2" fmla="*/ 0 w 1028"/>
                      <a:gd name="T3" fmla="*/ 0 h 356"/>
                      <a:gd name="T4" fmla="*/ 0 w 1028"/>
                      <a:gd name="T5" fmla="*/ 0 h 356"/>
                      <a:gd name="T6" fmla="*/ 0 w 1028"/>
                      <a:gd name="T7" fmla="*/ 0 h 356"/>
                      <a:gd name="T8" fmla="*/ 0 w 1028"/>
                      <a:gd name="T9" fmla="*/ 0 h 356"/>
                      <a:gd name="T10" fmla="*/ 0 w 1028"/>
                      <a:gd name="T11" fmla="*/ 0 h 356"/>
                      <a:gd name="T12" fmla="*/ 0 w 1028"/>
                      <a:gd name="T13" fmla="*/ 0 h 356"/>
                      <a:gd name="T14" fmla="*/ 0 w 1028"/>
                      <a:gd name="T15" fmla="*/ 0 h 35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028"/>
                      <a:gd name="T25" fmla="*/ 0 h 356"/>
                      <a:gd name="T26" fmla="*/ 1028 w 1028"/>
                      <a:gd name="T27" fmla="*/ 356 h 35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028" h="356">
                        <a:moveTo>
                          <a:pt x="0" y="186"/>
                        </a:moveTo>
                        <a:lnTo>
                          <a:pt x="6" y="296"/>
                        </a:lnTo>
                        <a:lnTo>
                          <a:pt x="345" y="356"/>
                        </a:lnTo>
                        <a:lnTo>
                          <a:pt x="718" y="356"/>
                        </a:lnTo>
                        <a:lnTo>
                          <a:pt x="1011" y="266"/>
                        </a:lnTo>
                        <a:lnTo>
                          <a:pt x="1028" y="9"/>
                        </a:lnTo>
                        <a:lnTo>
                          <a:pt x="448" y="0"/>
                        </a:lnTo>
                        <a:lnTo>
                          <a:pt x="0" y="186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144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34" name="Freeform 232"/>
                  <p:cNvSpPr>
                    <a:spLocks noChangeArrowheads="1"/>
                  </p:cNvSpPr>
                  <p:nvPr/>
                </p:nvSpPr>
                <p:spPr bwMode="auto">
                  <a:xfrm>
                    <a:off x="4693" y="3149"/>
                    <a:ext cx="87" cy="17"/>
                  </a:xfrm>
                  <a:custGeom>
                    <a:avLst/>
                    <a:gdLst>
                      <a:gd name="T0" fmla="*/ 0 w 983"/>
                      <a:gd name="T1" fmla="*/ 0 h 206"/>
                      <a:gd name="T2" fmla="*/ 0 w 983"/>
                      <a:gd name="T3" fmla="*/ 0 h 206"/>
                      <a:gd name="T4" fmla="*/ 0 w 983"/>
                      <a:gd name="T5" fmla="*/ 0 h 206"/>
                      <a:gd name="T6" fmla="*/ 0 w 983"/>
                      <a:gd name="T7" fmla="*/ 0 h 206"/>
                      <a:gd name="T8" fmla="*/ 0 w 983"/>
                      <a:gd name="T9" fmla="*/ 0 h 206"/>
                      <a:gd name="T10" fmla="*/ 0 w 983"/>
                      <a:gd name="T11" fmla="*/ 0 h 206"/>
                      <a:gd name="T12" fmla="*/ 0 w 983"/>
                      <a:gd name="T13" fmla="*/ 0 h 206"/>
                      <a:gd name="T14" fmla="*/ 0 w 983"/>
                      <a:gd name="T15" fmla="*/ 0 h 206"/>
                      <a:gd name="T16" fmla="*/ 0 w 983"/>
                      <a:gd name="T17" fmla="*/ 0 h 20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83"/>
                      <a:gd name="T28" fmla="*/ 0 h 206"/>
                      <a:gd name="T29" fmla="*/ 983 w 983"/>
                      <a:gd name="T30" fmla="*/ 206 h 20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83" h="206">
                        <a:moveTo>
                          <a:pt x="0" y="71"/>
                        </a:moveTo>
                        <a:lnTo>
                          <a:pt x="5" y="151"/>
                        </a:lnTo>
                        <a:lnTo>
                          <a:pt x="311" y="206"/>
                        </a:lnTo>
                        <a:lnTo>
                          <a:pt x="707" y="206"/>
                        </a:lnTo>
                        <a:lnTo>
                          <a:pt x="983" y="111"/>
                        </a:lnTo>
                        <a:lnTo>
                          <a:pt x="983" y="0"/>
                        </a:lnTo>
                        <a:lnTo>
                          <a:pt x="719" y="111"/>
                        </a:lnTo>
                        <a:lnTo>
                          <a:pt x="316" y="116"/>
                        </a:lnTo>
                        <a:lnTo>
                          <a:pt x="0" y="71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5171" name="Freeform 233"/>
                <p:cNvSpPr>
                  <a:spLocks noChangeArrowheads="1"/>
                </p:cNvSpPr>
                <p:nvPr/>
              </p:nvSpPr>
              <p:spPr bwMode="auto">
                <a:xfrm>
                  <a:off x="4661" y="3105"/>
                  <a:ext cx="124" cy="112"/>
                </a:xfrm>
                <a:custGeom>
                  <a:avLst/>
                  <a:gdLst>
                    <a:gd name="T0" fmla="*/ 0 w 1402"/>
                    <a:gd name="T1" fmla="*/ 0 h 1293"/>
                    <a:gd name="T2" fmla="*/ 0 w 1402"/>
                    <a:gd name="T3" fmla="*/ 0 h 1293"/>
                    <a:gd name="T4" fmla="*/ 0 w 1402"/>
                    <a:gd name="T5" fmla="*/ 0 h 1293"/>
                    <a:gd name="T6" fmla="*/ 0 w 1402"/>
                    <a:gd name="T7" fmla="*/ 0 h 1293"/>
                    <a:gd name="T8" fmla="*/ 0 w 1402"/>
                    <a:gd name="T9" fmla="*/ 0 h 1293"/>
                    <a:gd name="T10" fmla="*/ 0 w 1402"/>
                    <a:gd name="T11" fmla="*/ 0 h 1293"/>
                    <a:gd name="T12" fmla="*/ 0 w 1402"/>
                    <a:gd name="T13" fmla="*/ 0 h 1293"/>
                    <a:gd name="T14" fmla="*/ 0 w 1402"/>
                    <a:gd name="T15" fmla="*/ 0 h 1293"/>
                    <a:gd name="T16" fmla="*/ 0 w 1402"/>
                    <a:gd name="T17" fmla="*/ 0 h 1293"/>
                    <a:gd name="T18" fmla="*/ 0 w 1402"/>
                    <a:gd name="T19" fmla="*/ 0 h 1293"/>
                    <a:gd name="T20" fmla="*/ 0 w 1402"/>
                    <a:gd name="T21" fmla="*/ 0 h 1293"/>
                    <a:gd name="T22" fmla="*/ 0 w 1402"/>
                    <a:gd name="T23" fmla="*/ 0 h 1293"/>
                    <a:gd name="T24" fmla="*/ 0 w 1402"/>
                    <a:gd name="T25" fmla="*/ 0 h 1293"/>
                    <a:gd name="T26" fmla="*/ 0 w 1402"/>
                    <a:gd name="T27" fmla="*/ 0 h 1293"/>
                    <a:gd name="T28" fmla="*/ 0 w 1402"/>
                    <a:gd name="T29" fmla="*/ 0 h 1293"/>
                    <a:gd name="T30" fmla="*/ 0 w 1402"/>
                    <a:gd name="T31" fmla="*/ 0 h 1293"/>
                    <a:gd name="T32" fmla="*/ 0 w 1402"/>
                    <a:gd name="T33" fmla="*/ 0 h 1293"/>
                    <a:gd name="T34" fmla="*/ 0 w 1402"/>
                    <a:gd name="T35" fmla="*/ 0 h 1293"/>
                    <a:gd name="T36" fmla="*/ 0 w 1402"/>
                    <a:gd name="T37" fmla="*/ 0 h 1293"/>
                    <a:gd name="T38" fmla="*/ 0 w 1402"/>
                    <a:gd name="T39" fmla="*/ 0 h 1293"/>
                    <a:gd name="T40" fmla="*/ 0 w 1402"/>
                    <a:gd name="T41" fmla="*/ 0 h 1293"/>
                    <a:gd name="T42" fmla="*/ 0 w 1402"/>
                    <a:gd name="T43" fmla="*/ 0 h 1293"/>
                    <a:gd name="T44" fmla="*/ 0 w 1402"/>
                    <a:gd name="T45" fmla="*/ 0 h 1293"/>
                    <a:gd name="T46" fmla="*/ 0 w 1402"/>
                    <a:gd name="T47" fmla="*/ 0 h 1293"/>
                    <a:gd name="T48" fmla="*/ 0 w 1402"/>
                    <a:gd name="T49" fmla="*/ 0 h 1293"/>
                    <a:gd name="T50" fmla="*/ 0 w 1402"/>
                    <a:gd name="T51" fmla="*/ 0 h 1293"/>
                    <a:gd name="T52" fmla="*/ 0 w 1402"/>
                    <a:gd name="T53" fmla="*/ 0 h 1293"/>
                    <a:gd name="T54" fmla="*/ 0 w 1402"/>
                    <a:gd name="T55" fmla="*/ 0 h 1293"/>
                    <a:gd name="T56" fmla="*/ 0 w 1402"/>
                    <a:gd name="T57" fmla="*/ 0 h 1293"/>
                    <a:gd name="T58" fmla="*/ 0 w 1402"/>
                    <a:gd name="T59" fmla="*/ 0 h 1293"/>
                    <a:gd name="T60" fmla="*/ 0 w 1402"/>
                    <a:gd name="T61" fmla="*/ 0 h 1293"/>
                    <a:gd name="T62" fmla="*/ 0 w 1402"/>
                    <a:gd name="T63" fmla="*/ 0 h 1293"/>
                    <a:gd name="T64" fmla="*/ 0 w 1402"/>
                    <a:gd name="T65" fmla="*/ 0 h 1293"/>
                    <a:gd name="T66" fmla="*/ 0 w 1402"/>
                    <a:gd name="T67" fmla="*/ 0 h 1293"/>
                    <a:gd name="T68" fmla="*/ 0 w 1402"/>
                    <a:gd name="T69" fmla="*/ 0 h 1293"/>
                    <a:gd name="T70" fmla="*/ 0 w 1402"/>
                    <a:gd name="T71" fmla="*/ 0 h 1293"/>
                    <a:gd name="T72" fmla="*/ 0 w 1402"/>
                    <a:gd name="T73" fmla="*/ 0 h 1293"/>
                    <a:gd name="T74" fmla="*/ 0 w 1402"/>
                    <a:gd name="T75" fmla="*/ 0 h 1293"/>
                    <a:gd name="T76" fmla="*/ 0 w 1402"/>
                    <a:gd name="T77" fmla="*/ 0 h 1293"/>
                    <a:gd name="T78" fmla="*/ 0 w 1402"/>
                    <a:gd name="T79" fmla="*/ 0 h 1293"/>
                    <a:gd name="T80" fmla="*/ 0 w 1402"/>
                    <a:gd name="T81" fmla="*/ 0 h 1293"/>
                    <a:gd name="T82" fmla="*/ 0 w 1402"/>
                    <a:gd name="T83" fmla="*/ 0 h 1293"/>
                    <a:gd name="T84" fmla="*/ 0 w 1402"/>
                    <a:gd name="T85" fmla="*/ 0 h 1293"/>
                    <a:gd name="T86" fmla="*/ 0 w 1402"/>
                    <a:gd name="T87" fmla="*/ 0 h 1293"/>
                    <a:gd name="T88" fmla="*/ 0 w 1402"/>
                    <a:gd name="T89" fmla="*/ 0 h 1293"/>
                    <a:gd name="T90" fmla="*/ 0 w 1402"/>
                    <a:gd name="T91" fmla="*/ 0 h 1293"/>
                    <a:gd name="T92" fmla="*/ 0 w 1402"/>
                    <a:gd name="T93" fmla="*/ 0 h 1293"/>
                    <a:gd name="T94" fmla="*/ 0 w 1402"/>
                    <a:gd name="T95" fmla="*/ 0 h 1293"/>
                    <a:gd name="T96" fmla="*/ 0 w 1402"/>
                    <a:gd name="T97" fmla="*/ 0 h 1293"/>
                    <a:gd name="T98" fmla="*/ 0 w 1402"/>
                    <a:gd name="T99" fmla="*/ 0 h 1293"/>
                    <a:gd name="T100" fmla="*/ 0 w 1402"/>
                    <a:gd name="T101" fmla="*/ 0 h 1293"/>
                    <a:gd name="T102" fmla="*/ 0 w 1402"/>
                    <a:gd name="T103" fmla="*/ 0 h 1293"/>
                    <a:gd name="T104" fmla="*/ 0 w 1402"/>
                    <a:gd name="T105" fmla="*/ 0 h 1293"/>
                    <a:gd name="T106" fmla="*/ 0 w 1402"/>
                    <a:gd name="T107" fmla="*/ 0 h 1293"/>
                    <a:gd name="T108" fmla="*/ 0 w 1402"/>
                    <a:gd name="T109" fmla="*/ 0 h 1293"/>
                    <a:gd name="T110" fmla="*/ 0 w 1402"/>
                    <a:gd name="T111" fmla="*/ 0 h 1293"/>
                    <a:gd name="T112" fmla="*/ 0 w 1402"/>
                    <a:gd name="T113" fmla="*/ 0 h 1293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402"/>
                    <a:gd name="T172" fmla="*/ 0 h 1293"/>
                    <a:gd name="T173" fmla="*/ 1402 w 1402"/>
                    <a:gd name="T174" fmla="*/ 1293 h 1293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402" h="1293">
                      <a:moveTo>
                        <a:pt x="6" y="728"/>
                      </a:moveTo>
                      <a:lnTo>
                        <a:pt x="14" y="599"/>
                      </a:lnTo>
                      <a:lnTo>
                        <a:pt x="11" y="461"/>
                      </a:lnTo>
                      <a:lnTo>
                        <a:pt x="17" y="355"/>
                      </a:lnTo>
                      <a:lnTo>
                        <a:pt x="78" y="292"/>
                      </a:lnTo>
                      <a:lnTo>
                        <a:pt x="151" y="256"/>
                      </a:lnTo>
                      <a:lnTo>
                        <a:pt x="317" y="196"/>
                      </a:lnTo>
                      <a:lnTo>
                        <a:pt x="562" y="137"/>
                      </a:lnTo>
                      <a:lnTo>
                        <a:pt x="610" y="133"/>
                      </a:lnTo>
                      <a:lnTo>
                        <a:pt x="642" y="137"/>
                      </a:lnTo>
                      <a:lnTo>
                        <a:pt x="650" y="125"/>
                      </a:lnTo>
                      <a:lnTo>
                        <a:pt x="663" y="112"/>
                      </a:lnTo>
                      <a:lnTo>
                        <a:pt x="679" y="115"/>
                      </a:lnTo>
                      <a:lnTo>
                        <a:pt x="700" y="117"/>
                      </a:lnTo>
                      <a:lnTo>
                        <a:pt x="709" y="92"/>
                      </a:lnTo>
                      <a:lnTo>
                        <a:pt x="728" y="79"/>
                      </a:lnTo>
                      <a:lnTo>
                        <a:pt x="747" y="75"/>
                      </a:lnTo>
                      <a:lnTo>
                        <a:pt x="772" y="75"/>
                      </a:lnTo>
                      <a:lnTo>
                        <a:pt x="768" y="54"/>
                      </a:lnTo>
                      <a:lnTo>
                        <a:pt x="797" y="0"/>
                      </a:lnTo>
                      <a:lnTo>
                        <a:pt x="1368" y="15"/>
                      </a:lnTo>
                      <a:lnTo>
                        <a:pt x="1366" y="73"/>
                      </a:lnTo>
                      <a:lnTo>
                        <a:pt x="1376" y="125"/>
                      </a:lnTo>
                      <a:lnTo>
                        <a:pt x="1385" y="162"/>
                      </a:lnTo>
                      <a:lnTo>
                        <a:pt x="1394" y="208"/>
                      </a:lnTo>
                      <a:lnTo>
                        <a:pt x="1402" y="283"/>
                      </a:lnTo>
                      <a:lnTo>
                        <a:pt x="1393" y="327"/>
                      </a:lnTo>
                      <a:lnTo>
                        <a:pt x="1376" y="368"/>
                      </a:lnTo>
                      <a:lnTo>
                        <a:pt x="1356" y="404"/>
                      </a:lnTo>
                      <a:lnTo>
                        <a:pt x="1330" y="417"/>
                      </a:lnTo>
                      <a:lnTo>
                        <a:pt x="1288" y="429"/>
                      </a:lnTo>
                      <a:lnTo>
                        <a:pt x="1234" y="446"/>
                      </a:lnTo>
                      <a:lnTo>
                        <a:pt x="1209" y="475"/>
                      </a:lnTo>
                      <a:lnTo>
                        <a:pt x="1179" y="500"/>
                      </a:lnTo>
                      <a:lnTo>
                        <a:pt x="1133" y="521"/>
                      </a:lnTo>
                      <a:lnTo>
                        <a:pt x="1079" y="538"/>
                      </a:lnTo>
                      <a:lnTo>
                        <a:pt x="992" y="548"/>
                      </a:lnTo>
                      <a:lnTo>
                        <a:pt x="918" y="548"/>
                      </a:lnTo>
                      <a:lnTo>
                        <a:pt x="862" y="542"/>
                      </a:lnTo>
                      <a:lnTo>
                        <a:pt x="810" y="538"/>
                      </a:lnTo>
                      <a:lnTo>
                        <a:pt x="772" y="558"/>
                      </a:lnTo>
                      <a:lnTo>
                        <a:pt x="697" y="554"/>
                      </a:lnTo>
                      <a:lnTo>
                        <a:pt x="399" y="596"/>
                      </a:lnTo>
                      <a:lnTo>
                        <a:pt x="318" y="605"/>
                      </a:lnTo>
                      <a:lnTo>
                        <a:pt x="348" y="779"/>
                      </a:lnTo>
                      <a:lnTo>
                        <a:pt x="351" y="869"/>
                      </a:lnTo>
                      <a:lnTo>
                        <a:pt x="333" y="983"/>
                      </a:lnTo>
                      <a:lnTo>
                        <a:pt x="315" y="1118"/>
                      </a:lnTo>
                      <a:lnTo>
                        <a:pt x="315" y="1257"/>
                      </a:lnTo>
                      <a:lnTo>
                        <a:pt x="245" y="1278"/>
                      </a:lnTo>
                      <a:lnTo>
                        <a:pt x="158" y="1287"/>
                      </a:lnTo>
                      <a:lnTo>
                        <a:pt x="82" y="1293"/>
                      </a:lnTo>
                      <a:lnTo>
                        <a:pt x="0" y="1284"/>
                      </a:lnTo>
                      <a:lnTo>
                        <a:pt x="6" y="1154"/>
                      </a:lnTo>
                      <a:lnTo>
                        <a:pt x="6" y="944"/>
                      </a:lnTo>
                      <a:lnTo>
                        <a:pt x="6" y="761"/>
                      </a:lnTo>
                      <a:lnTo>
                        <a:pt x="6" y="728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 w="14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72" name="Freeform 234"/>
                <p:cNvSpPr>
                  <a:spLocks noChangeArrowheads="1"/>
                </p:cNvSpPr>
                <p:nvPr/>
              </p:nvSpPr>
              <p:spPr bwMode="auto">
                <a:xfrm>
                  <a:off x="4662" y="3109"/>
                  <a:ext cx="122" cy="107"/>
                </a:xfrm>
                <a:custGeom>
                  <a:avLst/>
                  <a:gdLst>
                    <a:gd name="T0" fmla="*/ 0 w 1373"/>
                    <a:gd name="T1" fmla="*/ 0 h 1223"/>
                    <a:gd name="T2" fmla="*/ 0 w 1373"/>
                    <a:gd name="T3" fmla="*/ 0 h 1223"/>
                    <a:gd name="T4" fmla="*/ 0 w 1373"/>
                    <a:gd name="T5" fmla="*/ 0 h 1223"/>
                    <a:gd name="T6" fmla="*/ 0 w 1373"/>
                    <a:gd name="T7" fmla="*/ 0 h 1223"/>
                    <a:gd name="T8" fmla="*/ 0 w 1373"/>
                    <a:gd name="T9" fmla="*/ 0 h 1223"/>
                    <a:gd name="T10" fmla="*/ 0 w 1373"/>
                    <a:gd name="T11" fmla="*/ 0 h 1223"/>
                    <a:gd name="T12" fmla="*/ 0 w 1373"/>
                    <a:gd name="T13" fmla="*/ 0 h 1223"/>
                    <a:gd name="T14" fmla="*/ 0 w 1373"/>
                    <a:gd name="T15" fmla="*/ 0 h 1223"/>
                    <a:gd name="T16" fmla="*/ 0 w 1373"/>
                    <a:gd name="T17" fmla="*/ 0 h 1223"/>
                    <a:gd name="T18" fmla="*/ 0 w 1373"/>
                    <a:gd name="T19" fmla="*/ 0 h 1223"/>
                    <a:gd name="T20" fmla="*/ 0 w 1373"/>
                    <a:gd name="T21" fmla="*/ 0 h 1223"/>
                    <a:gd name="T22" fmla="*/ 0 w 1373"/>
                    <a:gd name="T23" fmla="*/ 0 h 1223"/>
                    <a:gd name="T24" fmla="*/ 0 w 1373"/>
                    <a:gd name="T25" fmla="*/ 0 h 1223"/>
                    <a:gd name="T26" fmla="*/ 0 w 1373"/>
                    <a:gd name="T27" fmla="*/ 0 h 1223"/>
                    <a:gd name="T28" fmla="*/ 0 w 1373"/>
                    <a:gd name="T29" fmla="*/ 0 h 1223"/>
                    <a:gd name="T30" fmla="*/ 0 w 1373"/>
                    <a:gd name="T31" fmla="*/ 0 h 1223"/>
                    <a:gd name="T32" fmla="*/ 0 w 1373"/>
                    <a:gd name="T33" fmla="*/ 0 h 1223"/>
                    <a:gd name="T34" fmla="*/ 0 w 1373"/>
                    <a:gd name="T35" fmla="*/ 0 h 1223"/>
                    <a:gd name="T36" fmla="*/ 0 w 1373"/>
                    <a:gd name="T37" fmla="*/ 0 h 1223"/>
                    <a:gd name="T38" fmla="*/ 0 w 1373"/>
                    <a:gd name="T39" fmla="*/ 0 h 1223"/>
                    <a:gd name="T40" fmla="*/ 0 w 1373"/>
                    <a:gd name="T41" fmla="*/ 0 h 1223"/>
                    <a:gd name="T42" fmla="*/ 0 w 1373"/>
                    <a:gd name="T43" fmla="*/ 0 h 1223"/>
                    <a:gd name="T44" fmla="*/ 0 w 1373"/>
                    <a:gd name="T45" fmla="*/ 0 h 1223"/>
                    <a:gd name="T46" fmla="*/ 0 w 1373"/>
                    <a:gd name="T47" fmla="*/ 0 h 1223"/>
                    <a:gd name="T48" fmla="*/ 0 w 1373"/>
                    <a:gd name="T49" fmla="*/ 0 h 1223"/>
                    <a:gd name="T50" fmla="*/ 0 w 1373"/>
                    <a:gd name="T51" fmla="*/ 0 h 1223"/>
                    <a:gd name="T52" fmla="*/ 0 w 1373"/>
                    <a:gd name="T53" fmla="*/ 0 h 1223"/>
                    <a:gd name="T54" fmla="*/ 0 w 1373"/>
                    <a:gd name="T55" fmla="*/ 0 h 1223"/>
                    <a:gd name="T56" fmla="*/ 0 w 1373"/>
                    <a:gd name="T57" fmla="*/ 0 h 1223"/>
                    <a:gd name="T58" fmla="*/ 0 w 1373"/>
                    <a:gd name="T59" fmla="*/ 0 h 1223"/>
                    <a:gd name="T60" fmla="*/ 0 w 1373"/>
                    <a:gd name="T61" fmla="*/ 0 h 1223"/>
                    <a:gd name="T62" fmla="*/ 0 w 1373"/>
                    <a:gd name="T63" fmla="*/ 0 h 1223"/>
                    <a:gd name="T64" fmla="*/ 0 w 1373"/>
                    <a:gd name="T65" fmla="*/ 0 h 1223"/>
                    <a:gd name="T66" fmla="*/ 0 w 1373"/>
                    <a:gd name="T67" fmla="*/ 0 h 1223"/>
                    <a:gd name="T68" fmla="*/ 0 w 1373"/>
                    <a:gd name="T69" fmla="*/ 0 h 1223"/>
                    <a:gd name="T70" fmla="*/ 0 w 1373"/>
                    <a:gd name="T71" fmla="*/ 0 h 1223"/>
                    <a:gd name="T72" fmla="*/ 0 w 1373"/>
                    <a:gd name="T73" fmla="*/ 0 h 1223"/>
                    <a:gd name="T74" fmla="*/ 0 w 1373"/>
                    <a:gd name="T75" fmla="*/ 0 h 1223"/>
                    <a:gd name="T76" fmla="*/ 0 w 1373"/>
                    <a:gd name="T77" fmla="*/ 0 h 1223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373"/>
                    <a:gd name="T118" fmla="*/ 0 h 1223"/>
                    <a:gd name="T119" fmla="*/ 1373 w 1373"/>
                    <a:gd name="T120" fmla="*/ 1223 h 1223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373" h="1223">
                      <a:moveTo>
                        <a:pt x="1328" y="21"/>
                      </a:moveTo>
                      <a:lnTo>
                        <a:pt x="1331" y="60"/>
                      </a:lnTo>
                      <a:lnTo>
                        <a:pt x="1346" y="45"/>
                      </a:lnTo>
                      <a:lnTo>
                        <a:pt x="1364" y="132"/>
                      </a:lnTo>
                      <a:lnTo>
                        <a:pt x="1373" y="234"/>
                      </a:lnTo>
                      <a:lnTo>
                        <a:pt x="1337" y="340"/>
                      </a:lnTo>
                      <a:lnTo>
                        <a:pt x="1252" y="364"/>
                      </a:lnTo>
                      <a:lnTo>
                        <a:pt x="1261" y="340"/>
                      </a:lnTo>
                      <a:lnTo>
                        <a:pt x="1216" y="376"/>
                      </a:lnTo>
                      <a:lnTo>
                        <a:pt x="1177" y="415"/>
                      </a:lnTo>
                      <a:lnTo>
                        <a:pt x="1089" y="457"/>
                      </a:lnTo>
                      <a:lnTo>
                        <a:pt x="980" y="466"/>
                      </a:lnTo>
                      <a:lnTo>
                        <a:pt x="850" y="472"/>
                      </a:lnTo>
                      <a:lnTo>
                        <a:pt x="795" y="466"/>
                      </a:lnTo>
                      <a:lnTo>
                        <a:pt x="844" y="445"/>
                      </a:lnTo>
                      <a:lnTo>
                        <a:pt x="865" y="391"/>
                      </a:lnTo>
                      <a:lnTo>
                        <a:pt x="826" y="436"/>
                      </a:lnTo>
                      <a:lnTo>
                        <a:pt x="777" y="463"/>
                      </a:lnTo>
                      <a:lnTo>
                        <a:pt x="732" y="487"/>
                      </a:lnTo>
                      <a:lnTo>
                        <a:pt x="686" y="481"/>
                      </a:lnTo>
                      <a:lnTo>
                        <a:pt x="717" y="460"/>
                      </a:lnTo>
                      <a:lnTo>
                        <a:pt x="747" y="433"/>
                      </a:lnTo>
                      <a:lnTo>
                        <a:pt x="698" y="451"/>
                      </a:lnTo>
                      <a:lnTo>
                        <a:pt x="650" y="487"/>
                      </a:lnTo>
                      <a:lnTo>
                        <a:pt x="493" y="505"/>
                      </a:lnTo>
                      <a:lnTo>
                        <a:pt x="335" y="529"/>
                      </a:lnTo>
                      <a:lnTo>
                        <a:pt x="288" y="541"/>
                      </a:lnTo>
                      <a:lnTo>
                        <a:pt x="327" y="769"/>
                      </a:lnTo>
                      <a:lnTo>
                        <a:pt x="297" y="982"/>
                      </a:lnTo>
                      <a:lnTo>
                        <a:pt x="294" y="1190"/>
                      </a:lnTo>
                      <a:lnTo>
                        <a:pt x="194" y="1211"/>
                      </a:lnTo>
                      <a:lnTo>
                        <a:pt x="106" y="1223"/>
                      </a:lnTo>
                      <a:lnTo>
                        <a:pt x="0" y="1220"/>
                      </a:lnTo>
                      <a:lnTo>
                        <a:pt x="6" y="922"/>
                      </a:lnTo>
                      <a:lnTo>
                        <a:pt x="6" y="673"/>
                      </a:lnTo>
                      <a:lnTo>
                        <a:pt x="22" y="535"/>
                      </a:lnTo>
                      <a:lnTo>
                        <a:pt x="8" y="448"/>
                      </a:lnTo>
                      <a:lnTo>
                        <a:pt x="18" y="352"/>
                      </a:lnTo>
                      <a:lnTo>
                        <a:pt x="36" y="288"/>
                      </a:lnTo>
                      <a:lnTo>
                        <a:pt x="111" y="240"/>
                      </a:lnTo>
                      <a:lnTo>
                        <a:pt x="205" y="198"/>
                      </a:lnTo>
                      <a:lnTo>
                        <a:pt x="390" y="138"/>
                      </a:lnTo>
                      <a:lnTo>
                        <a:pt x="538" y="96"/>
                      </a:lnTo>
                      <a:lnTo>
                        <a:pt x="620" y="90"/>
                      </a:lnTo>
                      <a:lnTo>
                        <a:pt x="653" y="138"/>
                      </a:lnTo>
                      <a:lnTo>
                        <a:pt x="756" y="189"/>
                      </a:lnTo>
                      <a:lnTo>
                        <a:pt x="701" y="144"/>
                      </a:lnTo>
                      <a:lnTo>
                        <a:pt x="659" y="120"/>
                      </a:lnTo>
                      <a:lnTo>
                        <a:pt x="644" y="87"/>
                      </a:lnTo>
                      <a:lnTo>
                        <a:pt x="650" y="72"/>
                      </a:lnTo>
                      <a:lnTo>
                        <a:pt x="680" y="72"/>
                      </a:lnTo>
                      <a:lnTo>
                        <a:pt x="698" y="90"/>
                      </a:lnTo>
                      <a:lnTo>
                        <a:pt x="717" y="108"/>
                      </a:lnTo>
                      <a:lnTo>
                        <a:pt x="762" y="126"/>
                      </a:lnTo>
                      <a:lnTo>
                        <a:pt x="720" y="90"/>
                      </a:lnTo>
                      <a:lnTo>
                        <a:pt x="701" y="63"/>
                      </a:lnTo>
                      <a:lnTo>
                        <a:pt x="714" y="45"/>
                      </a:lnTo>
                      <a:lnTo>
                        <a:pt x="750" y="33"/>
                      </a:lnTo>
                      <a:lnTo>
                        <a:pt x="798" y="75"/>
                      </a:lnTo>
                      <a:lnTo>
                        <a:pt x="844" y="102"/>
                      </a:lnTo>
                      <a:lnTo>
                        <a:pt x="789" y="42"/>
                      </a:lnTo>
                      <a:lnTo>
                        <a:pt x="771" y="18"/>
                      </a:lnTo>
                      <a:lnTo>
                        <a:pt x="771" y="0"/>
                      </a:lnTo>
                      <a:lnTo>
                        <a:pt x="816" y="6"/>
                      </a:lnTo>
                      <a:lnTo>
                        <a:pt x="859" y="36"/>
                      </a:lnTo>
                      <a:lnTo>
                        <a:pt x="886" y="57"/>
                      </a:lnTo>
                      <a:lnTo>
                        <a:pt x="1016" y="69"/>
                      </a:lnTo>
                      <a:lnTo>
                        <a:pt x="1013" y="36"/>
                      </a:lnTo>
                      <a:lnTo>
                        <a:pt x="1052" y="24"/>
                      </a:lnTo>
                      <a:lnTo>
                        <a:pt x="1052" y="66"/>
                      </a:lnTo>
                      <a:lnTo>
                        <a:pt x="1092" y="75"/>
                      </a:lnTo>
                      <a:lnTo>
                        <a:pt x="1177" y="87"/>
                      </a:lnTo>
                      <a:lnTo>
                        <a:pt x="1171" y="42"/>
                      </a:lnTo>
                      <a:lnTo>
                        <a:pt x="1201" y="42"/>
                      </a:lnTo>
                      <a:lnTo>
                        <a:pt x="1204" y="87"/>
                      </a:lnTo>
                      <a:lnTo>
                        <a:pt x="1252" y="84"/>
                      </a:lnTo>
                      <a:lnTo>
                        <a:pt x="1304" y="72"/>
                      </a:lnTo>
                      <a:lnTo>
                        <a:pt x="1307" y="36"/>
                      </a:lnTo>
                      <a:lnTo>
                        <a:pt x="1328" y="2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73" name="Freeform 235"/>
                <p:cNvSpPr>
                  <a:spLocks noChangeArrowheads="1"/>
                </p:cNvSpPr>
                <p:nvPr/>
              </p:nvSpPr>
              <p:spPr bwMode="auto">
                <a:xfrm>
                  <a:off x="4750" y="3127"/>
                  <a:ext cx="16" cy="3"/>
                </a:xfrm>
                <a:custGeom>
                  <a:avLst/>
                  <a:gdLst>
                    <a:gd name="T0" fmla="*/ 0 w 188"/>
                    <a:gd name="T1" fmla="*/ 0 h 33"/>
                    <a:gd name="T2" fmla="*/ 0 w 188"/>
                    <a:gd name="T3" fmla="*/ 0 h 33"/>
                    <a:gd name="T4" fmla="*/ 0 w 188"/>
                    <a:gd name="T5" fmla="*/ 0 h 33"/>
                    <a:gd name="T6" fmla="*/ 0 w 188"/>
                    <a:gd name="T7" fmla="*/ 0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8"/>
                    <a:gd name="T13" fmla="*/ 0 h 33"/>
                    <a:gd name="T14" fmla="*/ 188 w 188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8" h="33">
                      <a:moveTo>
                        <a:pt x="188" y="0"/>
                      </a:moveTo>
                      <a:lnTo>
                        <a:pt x="100" y="33"/>
                      </a:lnTo>
                      <a:lnTo>
                        <a:pt x="0" y="24"/>
                      </a:lnTo>
                      <a:lnTo>
                        <a:pt x="188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74" name="Freeform 236"/>
                <p:cNvSpPr>
                  <a:spLocks noChangeArrowheads="1"/>
                </p:cNvSpPr>
                <p:nvPr/>
              </p:nvSpPr>
              <p:spPr bwMode="auto">
                <a:xfrm>
                  <a:off x="4773" y="3122"/>
                  <a:ext cx="10" cy="3"/>
                </a:xfrm>
                <a:custGeom>
                  <a:avLst/>
                  <a:gdLst>
                    <a:gd name="T0" fmla="*/ 0 w 115"/>
                    <a:gd name="T1" fmla="*/ 0 h 39"/>
                    <a:gd name="T2" fmla="*/ 0 w 115"/>
                    <a:gd name="T3" fmla="*/ 0 h 39"/>
                    <a:gd name="T4" fmla="*/ 0 w 115"/>
                    <a:gd name="T5" fmla="*/ 0 h 39"/>
                    <a:gd name="T6" fmla="*/ 0 w 115"/>
                    <a:gd name="T7" fmla="*/ 0 h 39"/>
                    <a:gd name="T8" fmla="*/ 0 w 115"/>
                    <a:gd name="T9" fmla="*/ 0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5"/>
                    <a:gd name="T16" fmla="*/ 0 h 39"/>
                    <a:gd name="T17" fmla="*/ 115 w 115"/>
                    <a:gd name="T18" fmla="*/ 39 h 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5" h="39">
                      <a:moveTo>
                        <a:pt x="115" y="0"/>
                      </a:moveTo>
                      <a:lnTo>
                        <a:pt x="85" y="24"/>
                      </a:lnTo>
                      <a:lnTo>
                        <a:pt x="0" y="36"/>
                      </a:lnTo>
                      <a:lnTo>
                        <a:pt x="88" y="39"/>
                      </a:lnTo>
                      <a:lnTo>
                        <a:pt x="115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75" name="Freeform 237"/>
                <p:cNvSpPr>
                  <a:spLocks noChangeArrowheads="1"/>
                </p:cNvSpPr>
                <p:nvPr/>
              </p:nvSpPr>
              <p:spPr bwMode="auto">
                <a:xfrm>
                  <a:off x="4726" y="3119"/>
                  <a:ext cx="15" cy="7"/>
                </a:xfrm>
                <a:custGeom>
                  <a:avLst/>
                  <a:gdLst>
                    <a:gd name="T0" fmla="*/ 0 w 175"/>
                    <a:gd name="T1" fmla="*/ 0 h 96"/>
                    <a:gd name="T2" fmla="*/ 0 w 175"/>
                    <a:gd name="T3" fmla="*/ 0 h 96"/>
                    <a:gd name="T4" fmla="*/ 0 w 175"/>
                    <a:gd name="T5" fmla="*/ 0 h 96"/>
                    <a:gd name="T6" fmla="*/ 0 w 175"/>
                    <a:gd name="T7" fmla="*/ 0 h 96"/>
                    <a:gd name="T8" fmla="*/ 0 w 175"/>
                    <a:gd name="T9" fmla="*/ 0 h 96"/>
                    <a:gd name="T10" fmla="*/ 0 w 175"/>
                    <a:gd name="T11" fmla="*/ 0 h 96"/>
                    <a:gd name="T12" fmla="*/ 0 w 175"/>
                    <a:gd name="T13" fmla="*/ 0 h 96"/>
                    <a:gd name="T14" fmla="*/ 0 w 175"/>
                    <a:gd name="T15" fmla="*/ 0 h 96"/>
                    <a:gd name="T16" fmla="*/ 0 w 175"/>
                    <a:gd name="T17" fmla="*/ 0 h 9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5"/>
                    <a:gd name="T28" fmla="*/ 0 h 96"/>
                    <a:gd name="T29" fmla="*/ 175 w 175"/>
                    <a:gd name="T30" fmla="*/ 96 h 9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5" h="96">
                      <a:moveTo>
                        <a:pt x="175" y="0"/>
                      </a:moveTo>
                      <a:lnTo>
                        <a:pt x="96" y="9"/>
                      </a:lnTo>
                      <a:lnTo>
                        <a:pt x="81" y="21"/>
                      </a:lnTo>
                      <a:lnTo>
                        <a:pt x="81" y="51"/>
                      </a:lnTo>
                      <a:lnTo>
                        <a:pt x="75" y="84"/>
                      </a:lnTo>
                      <a:lnTo>
                        <a:pt x="0" y="96"/>
                      </a:lnTo>
                      <a:lnTo>
                        <a:pt x="90" y="93"/>
                      </a:lnTo>
                      <a:lnTo>
                        <a:pt x="105" y="33"/>
                      </a:lnTo>
                      <a:lnTo>
                        <a:pt x="175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76" name="Freeform 238"/>
                <p:cNvSpPr>
                  <a:spLocks noChangeArrowheads="1"/>
                </p:cNvSpPr>
                <p:nvPr/>
              </p:nvSpPr>
              <p:spPr bwMode="auto">
                <a:xfrm>
                  <a:off x="4674" y="3139"/>
                  <a:ext cx="51" cy="12"/>
                </a:xfrm>
                <a:custGeom>
                  <a:avLst/>
                  <a:gdLst>
                    <a:gd name="T0" fmla="*/ 0 w 569"/>
                    <a:gd name="T1" fmla="*/ 0 h 141"/>
                    <a:gd name="T2" fmla="*/ 0 w 569"/>
                    <a:gd name="T3" fmla="*/ 0 h 141"/>
                    <a:gd name="T4" fmla="*/ 0 w 569"/>
                    <a:gd name="T5" fmla="*/ 0 h 141"/>
                    <a:gd name="T6" fmla="*/ 0 w 569"/>
                    <a:gd name="T7" fmla="*/ 0 h 141"/>
                    <a:gd name="T8" fmla="*/ 0 w 569"/>
                    <a:gd name="T9" fmla="*/ 0 h 141"/>
                    <a:gd name="T10" fmla="*/ 0 w 569"/>
                    <a:gd name="T11" fmla="*/ 0 h 141"/>
                    <a:gd name="T12" fmla="*/ 0 w 569"/>
                    <a:gd name="T13" fmla="*/ 0 h 141"/>
                    <a:gd name="T14" fmla="*/ 0 w 569"/>
                    <a:gd name="T15" fmla="*/ 0 h 141"/>
                    <a:gd name="T16" fmla="*/ 0 w 569"/>
                    <a:gd name="T17" fmla="*/ 0 h 141"/>
                    <a:gd name="T18" fmla="*/ 0 w 569"/>
                    <a:gd name="T19" fmla="*/ 0 h 141"/>
                    <a:gd name="T20" fmla="*/ 0 w 569"/>
                    <a:gd name="T21" fmla="*/ 0 h 141"/>
                    <a:gd name="T22" fmla="*/ 0 w 569"/>
                    <a:gd name="T23" fmla="*/ 0 h 141"/>
                    <a:gd name="T24" fmla="*/ 0 w 569"/>
                    <a:gd name="T25" fmla="*/ 0 h 141"/>
                    <a:gd name="T26" fmla="*/ 0 w 569"/>
                    <a:gd name="T27" fmla="*/ 0 h 14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69"/>
                    <a:gd name="T43" fmla="*/ 0 h 141"/>
                    <a:gd name="T44" fmla="*/ 569 w 569"/>
                    <a:gd name="T45" fmla="*/ 141 h 14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69" h="141">
                      <a:moveTo>
                        <a:pt x="569" y="0"/>
                      </a:moveTo>
                      <a:lnTo>
                        <a:pt x="423" y="6"/>
                      </a:lnTo>
                      <a:lnTo>
                        <a:pt x="275" y="42"/>
                      </a:lnTo>
                      <a:lnTo>
                        <a:pt x="166" y="48"/>
                      </a:lnTo>
                      <a:lnTo>
                        <a:pt x="75" y="66"/>
                      </a:lnTo>
                      <a:lnTo>
                        <a:pt x="42" y="114"/>
                      </a:lnTo>
                      <a:lnTo>
                        <a:pt x="0" y="141"/>
                      </a:lnTo>
                      <a:lnTo>
                        <a:pt x="42" y="132"/>
                      </a:lnTo>
                      <a:lnTo>
                        <a:pt x="81" y="78"/>
                      </a:lnTo>
                      <a:lnTo>
                        <a:pt x="202" y="54"/>
                      </a:lnTo>
                      <a:lnTo>
                        <a:pt x="275" y="54"/>
                      </a:lnTo>
                      <a:lnTo>
                        <a:pt x="333" y="42"/>
                      </a:lnTo>
                      <a:lnTo>
                        <a:pt x="432" y="15"/>
                      </a:lnTo>
                      <a:lnTo>
                        <a:pt x="569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5177" name="Group 239"/>
                <p:cNvGrpSpPr>
                  <a:grpSpLocks/>
                </p:cNvGrpSpPr>
                <p:nvPr/>
              </p:nvGrpSpPr>
              <p:grpSpPr bwMode="auto">
                <a:xfrm>
                  <a:off x="4682" y="3046"/>
                  <a:ext cx="50" cy="26"/>
                  <a:chOff x="4682" y="3046"/>
                  <a:chExt cx="50" cy="26"/>
                </a:xfrm>
              </p:grpSpPr>
              <p:grpSp>
                <p:nvGrpSpPr>
                  <p:cNvPr id="5220" name="Group 240"/>
                  <p:cNvGrpSpPr>
                    <a:grpSpLocks/>
                  </p:cNvGrpSpPr>
                  <p:nvPr/>
                </p:nvGrpSpPr>
                <p:grpSpPr bwMode="auto">
                  <a:xfrm>
                    <a:off x="4682" y="3046"/>
                    <a:ext cx="43" cy="21"/>
                    <a:chOff x="4682" y="3046"/>
                    <a:chExt cx="43" cy="21"/>
                  </a:xfrm>
                </p:grpSpPr>
                <p:sp>
                  <p:nvSpPr>
                    <p:cNvPr id="5224" name="Freeform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2" y="3046"/>
                      <a:ext cx="44" cy="22"/>
                    </a:xfrm>
                    <a:custGeom>
                      <a:avLst/>
                      <a:gdLst>
                        <a:gd name="T0" fmla="*/ 0 w 500"/>
                        <a:gd name="T1" fmla="*/ 0 h 252"/>
                        <a:gd name="T2" fmla="*/ 0 w 500"/>
                        <a:gd name="T3" fmla="*/ 0 h 252"/>
                        <a:gd name="T4" fmla="*/ 0 w 500"/>
                        <a:gd name="T5" fmla="*/ 0 h 252"/>
                        <a:gd name="T6" fmla="*/ 0 w 500"/>
                        <a:gd name="T7" fmla="*/ 0 h 252"/>
                        <a:gd name="T8" fmla="*/ 0 w 500"/>
                        <a:gd name="T9" fmla="*/ 0 h 252"/>
                        <a:gd name="T10" fmla="*/ 0 w 500"/>
                        <a:gd name="T11" fmla="*/ 0 h 252"/>
                        <a:gd name="T12" fmla="*/ 0 w 500"/>
                        <a:gd name="T13" fmla="*/ 0 h 252"/>
                        <a:gd name="T14" fmla="*/ 0 w 500"/>
                        <a:gd name="T15" fmla="*/ 0 h 252"/>
                        <a:gd name="T16" fmla="*/ 0 w 500"/>
                        <a:gd name="T17" fmla="*/ 0 h 252"/>
                        <a:gd name="T18" fmla="*/ 0 w 500"/>
                        <a:gd name="T19" fmla="*/ 0 h 252"/>
                        <a:gd name="T20" fmla="*/ 0 w 500"/>
                        <a:gd name="T21" fmla="*/ 0 h 252"/>
                        <a:gd name="T22" fmla="*/ 0 w 500"/>
                        <a:gd name="T23" fmla="*/ 0 h 252"/>
                        <a:gd name="T24" fmla="*/ 0 w 500"/>
                        <a:gd name="T25" fmla="*/ 0 h 252"/>
                        <a:gd name="T26" fmla="*/ 0 w 500"/>
                        <a:gd name="T27" fmla="*/ 0 h 252"/>
                        <a:gd name="T28" fmla="*/ 0 w 500"/>
                        <a:gd name="T29" fmla="*/ 0 h 252"/>
                        <a:gd name="T30" fmla="*/ 0 w 500"/>
                        <a:gd name="T31" fmla="*/ 0 h 252"/>
                        <a:gd name="T32" fmla="*/ 0 w 500"/>
                        <a:gd name="T33" fmla="*/ 0 h 252"/>
                        <a:gd name="T34" fmla="*/ 0 w 500"/>
                        <a:gd name="T35" fmla="*/ 0 h 252"/>
                        <a:gd name="T36" fmla="*/ 0 w 500"/>
                        <a:gd name="T37" fmla="*/ 0 h 252"/>
                        <a:gd name="T38" fmla="*/ 0 w 500"/>
                        <a:gd name="T39" fmla="*/ 0 h 252"/>
                        <a:gd name="T40" fmla="*/ 0 w 500"/>
                        <a:gd name="T41" fmla="*/ 0 h 252"/>
                        <a:gd name="T42" fmla="*/ 0 w 500"/>
                        <a:gd name="T43" fmla="*/ 0 h 252"/>
                        <a:gd name="T44" fmla="*/ 0 w 500"/>
                        <a:gd name="T45" fmla="*/ 0 h 252"/>
                        <a:gd name="T46" fmla="*/ 0 w 500"/>
                        <a:gd name="T47" fmla="*/ 0 h 252"/>
                        <a:gd name="T48" fmla="*/ 0 w 500"/>
                        <a:gd name="T49" fmla="*/ 0 h 252"/>
                        <a:gd name="T50" fmla="*/ 0 w 500"/>
                        <a:gd name="T51" fmla="*/ 0 h 252"/>
                        <a:gd name="T52" fmla="*/ 0 w 500"/>
                        <a:gd name="T53" fmla="*/ 0 h 252"/>
                        <a:gd name="T54" fmla="*/ 0 w 500"/>
                        <a:gd name="T55" fmla="*/ 0 h 252"/>
                        <a:gd name="T56" fmla="*/ 0 w 500"/>
                        <a:gd name="T57" fmla="*/ 0 h 252"/>
                        <a:gd name="T58" fmla="*/ 0 w 500"/>
                        <a:gd name="T59" fmla="*/ 0 h 252"/>
                        <a:gd name="T60" fmla="*/ 0 w 500"/>
                        <a:gd name="T61" fmla="*/ 0 h 252"/>
                        <a:gd name="T62" fmla="*/ 0 w 500"/>
                        <a:gd name="T63" fmla="*/ 0 h 252"/>
                        <a:gd name="T64" fmla="*/ 0 w 500"/>
                        <a:gd name="T65" fmla="*/ 0 h 252"/>
                        <a:gd name="T66" fmla="*/ 0 w 500"/>
                        <a:gd name="T67" fmla="*/ 0 h 252"/>
                        <a:gd name="T68" fmla="*/ 0 w 500"/>
                        <a:gd name="T69" fmla="*/ 0 h 252"/>
                        <a:gd name="T70" fmla="*/ 0 w 500"/>
                        <a:gd name="T71" fmla="*/ 0 h 252"/>
                        <a:gd name="T72" fmla="*/ 0 w 500"/>
                        <a:gd name="T73" fmla="*/ 0 h 252"/>
                        <a:gd name="T74" fmla="*/ 0 w 500"/>
                        <a:gd name="T75" fmla="*/ 0 h 252"/>
                        <a:gd name="T76" fmla="*/ 0 w 500"/>
                        <a:gd name="T77" fmla="*/ 0 h 252"/>
                        <a:gd name="T78" fmla="*/ 0 w 500"/>
                        <a:gd name="T79" fmla="*/ 0 h 252"/>
                        <a:gd name="T80" fmla="*/ 0 w 500"/>
                        <a:gd name="T81" fmla="*/ 0 h 252"/>
                        <a:gd name="T82" fmla="*/ 0 w 500"/>
                        <a:gd name="T83" fmla="*/ 0 h 252"/>
                        <a:gd name="T84" fmla="*/ 0 w 500"/>
                        <a:gd name="T85" fmla="*/ 0 h 252"/>
                        <a:gd name="T86" fmla="*/ 0 w 500"/>
                        <a:gd name="T87" fmla="*/ 0 h 252"/>
                        <a:gd name="T88" fmla="*/ 0 w 500"/>
                        <a:gd name="T89" fmla="*/ 0 h 252"/>
                        <a:gd name="T90" fmla="*/ 0 w 500"/>
                        <a:gd name="T91" fmla="*/ 0 h 252"/>
                        <a:gd name="T92" fmla="*/ 0 w 500"/>
                        <a:gd name="T93" fmla="*/ 0 h 252"/>
                        <a:gd name="T94" fmla="*/ 0 w 500"/>
                        <a:gd name="T95" fmla="*/ 0 h 252"/>
                        <a:gd name="T96" fmla="*/ 0 w 500"/>
                        <a:gd name="T97" fmla="*/ 0 h 252"/>
                        <a:gd name="T98" fmla="*/ 0 w 500"/>
                        <a:gd name="T99" fmla="*/ 0 h 252"/>
                        <a:gd name="T100" fmla="*/ 0 w 500"/>
                        <a:gd name="T101" fmla="*/ 0 h 252"/>
                        <a:gd name="T102" fmla="*/ 0 w 500"/>
                        <a:gd name="T103" fmla="*/ 0 h 252"/>
                        <a:gd name="T104" fmla="*/ 0 w 500"/>
                        <a:gd name="T105" fmla="*/ 0 h 252"/>
                        <a:gd name="T106" fmla="*/ 0 w 500"/>
                        <a:gd name="T107" fmla="*/ 0 h 252"/>
                        <a:gd name="T108" fmla="*/ 0 w 500"/>
                        <a:gd name="T109" fmla="*/ 0 h 252"/>
                        <a:gd name="T110" fmla="*/ 0 w 500"/>
                        <a:gd name="T111" fmla="*/ 0 h 252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w 500"/>
                        <a:gd name="T169" fmla="*/ 0 h 252"/>
                        <a:gd name="T170" fmla="*/ 500 w 500"/>
                        <a:gd name="T171" fmla="*/ 252 h 252"/>
                      </a:gdLst>
                      <a:ahLst/>
                      <a:cxnLst>
                        <a:cxn ang="T112">
                          <a:pos x="T0" y="T1"/>
                        </a:cxn>
                        <a:cxn ang="T113">
                          <a:pos x="T2" y="T3"/>
                        </a:cxn>
                        <a:cxn ang="T114">
                          <a:pos x="T4" y="T5"/>
                        </a:cxn>
                        <a:cxn ang="T115">
                          <a:pos x="T6" y="T7"/>
                        </a:cxn>
                        <a:cxn ang="T116">
                          <a:pos x="T8" y="T9"/>
                        </a:cxn>
                        <a:cxn ang="T117">
                          <a:pos x="T10" y="T11"/>
                        </a:cxn>
                        <a:cxn ang="T118">
                          <a:pos x="T12" y="T13"/>
                        </a:cxn>
                        <a:cxn ang="T119">
                          <a:pos x="T14" y="T15"/>
                        </a:cxn>
                        <a:cxn ang="T120">
                          <a:pos x="T16" y="T17"/>
                        </a:cxn>
                        <a:cxn ang="T121">
                          <a:pos x="T18" y="T19"/>
                        </a:cxn>
                        <a:cxn ang="T122">
                          <a:pos x="T20" y="T21"/>
                        </a:cxn>
                        <a:cxn ang="T123">
                          <a:pos x="T22" y="T23"/>
                        </a:cxn>
                        <a:cxn ang="T124">
                          <a:pos x="T24" y="T25"/>
                        </a:cxn>
                        <a:cxn ang="T125">
                          <a:pos x="T26" y="T27"/>
                        </a:cxn>
                        <a:cxn ang="T126">
                          <a:pos x="T28" y="T29"/>
                        </a:cxn>
                        <a:cxn ang="T127">
                          <a:pos x="T30" y="T31"/>
                        </a:cxn>
                        <a:cxn ang="T128">
                          <a:pos x="T32" y="T33"/>
                        </a:cxn>
                        <a:cxn ang="T129">
                          <a:pos x="T34" y="T35"/>
                        </a:cxn>
                        <a:cxn ang="T130">
                          <a:pos x="T36" y="T37"/>
                        </a:cxn>
                        <a:cxn ang="T131">
                          <a:pos x="T38" y="T39"/>
                        </a:cxn>
                        <a:cxn ang="T132">
                          <a:pos x="T40" y="T41"/>
                        </a:cxn>
                        <a:cxn ang="T133">
                          <a:pos x="T42" y="T43"/>
                        </a:cxn>
                        <a:cxn ang="T134">
                          <a:pos x="T44" y="T45"/>
                        </a:cxn>
                        <a:cxn ang="T135">
                          <a:pos x="T46" y="T47"/>
                        </a:cxn>
                        <a:cxn ang="T136">
                          <a:pos x="T48" y="T49"/>
                        </a:cxn>
                        <a:cxn ang="T137">
                          <a:pos x="T50" y="T51"/>
                        </a:cxn>
                        <a:cxn ang="T138">
                          <a:pos x="T52" y="T53"/>
                        </a:cxn>
                        <a:cxn ang="T139">
                          <a:pos x="T54" y="T55"/>
                        </a:cxn>
                        <a:cxn ang="T140">
                          <a:pos x="T56" y="T57"/>
                        </a:cxn>
                        <a:cxn ang="T141">
                          <a:pos x="T58" y="T59"/>
                        </a:cxn>
                        <a:cxn ang="T142">
                          <a:pos x="T60" y="T61"/>
                        </a:cxn>
                        <a:cxn ang="T143">
                          <a:pos x="T62" y="T63"/>
                        </a:cxn>
                        <a:cxn ang="T144">
                          <a:pos x="T64" y="T65"/>
                        </a:cxn>
                        <a:cxn ang="T145">
                          <a:pos x="T66" y="T67"/>
                        </a:cxn>
                        <a:cxn ang="T146">
                          <a:pos x="T68" y="T69"/>
                        </a:cxn>
                        <a:cxn ang="T147">
                          <a:pos x="T70" y="T71"/>
                        </a:cxn>
                        <a:cxn ang="T148">
                          <a:pos x="T72" y="T73"/>
                        </a:cxn>
                        <a:cxn ang="T149">
                          <a:pos x="T74" y="T75"/>
                        </a:cxn>
                        <a:cxn ang="T150">
                          <a:pos x="T76" y="T77"/>
                        </a:cxn>
                        <a:cxn ang="T151">
                          <a:pos x="T78" y="T79"/>
                        </a:cxn>
                        <a:cxn ang="T152">
                          <a:pos x="T80" y="T81"/>
                        </a:cxn>
                        <a:cxn ang="T153">
                          <a:pos x="T82" y="T83"/>
                        </a:cxn>
                        <a:cxn ang="T154">
                          <a:pos x="T84" y="T85"/>
                        </a:cxn>
                        <a:cxn ang="T155">
                          <a:pos x="T86" y="T87"/>
                        </a:cxn>
                        <a:cxn ang="T156">
                          <a:pos x="T88" y="T89"/>
                        </a:cxn>
                        <a:cxn ang="T157">
                          <a:pos x="T90" y="T91"/>
                        </a:cxn>
                        <a:cxn ang="T158">
                          <a:pos x="T92" y="T93"/>
                        </a:cxn>
                        <a:cxn ang="T159">
                          <a:pos x="T94" y="T95"/>
                        </a:cxn>
                        <a:cxn ang="T160">
                          <a:pos x="T96" y="T97"/>
                        </a:cxn>
                        <a:cxn ang="T161">
                          <a:pos x="T98" y="T99"/>
                        </a:cxn>
                        <a:cxn ang="T162">
                          <a:pos x="T100" y="T101"/>
                        </a:cxn>
                        <a:cxn ang="T163">
                          <a:pos x="T102" y="T103"/>
                        </a:cxn>
                        <a:cxn ang="T164">
                          <a:pos x="T104" y="T105"/>
                        </a:cxn>
                        <a:cxn ang="T165">
                          <a:pos x="T106" y="T107"/>
                        </a:cxn>
                        <a:cxn ang="T166">
                          <a:pos x="T108" y="T109"/>
                        </a:cxn>
                        <a:cxn ang="T167">
                          <a:pos x="T110" y="T111"/>
                        </a:cxn>
                      </a:cxnLst>
                      <a:rect l="T168" t="T169" r="T170" b="T171"/>
                      <a:pathLst>
                        <a:path w="500" h="252">
                          <a:moveTo>
                            <a:pt x="452" y="252"/>
                          </a:moveTo>
                          <a:lnTo>
                            <a:pt x="426" y="246"/>
                          </a:lnTo>
                          <a:lnTo>
                            <a:pt x="400" y="233"/>
                          </a:lnTo>
                          <a:lnTo>
                            <a:pt x="376" y="228"/>
                          </a:lnTo>
                          <a:lnTo>
                            <a:pt x="334" y="234"/>
                          </a:lnTo>
                          <a:lnTo>
                            <a:pt x="304" y="233"/>
                          </a:lnTo>
                          <a:lnTo>
                            <a:pt x="283" y="226"/>
                          </a:lnTo>
                          <a:lnTo>
                            <a:pt x="266" y="220"/>
                          </a:lnTo>
                          <a:lnTo>
                            <a:pt x="249" y="212"/>
                          </a:lnTo>
                          <a:lnTo>
                            <a:pt x="230" y="196"/>
                          </a:lnTo>
                          <a:lnTo>
                            <a:pt x="215" y="181"/>
                          </a:lnTo>
                          <a:lnTo>
                            <a:pt x="192" y="163"/>
                          </a:lnTo>
                          <a:lnTo>
                            <a:pt x="159" y="169"/>
                          </a:lnTo>
                          <a:lnTo>
                            <a:pt x="139" y="170"/>
                          </a:lnTo>
                          <a:lnTo>
                            <a:pt x="128" y="167"/>
                          </a:lnTo>
                          <a:lnTo>
                            <a:pt x="121" y="161"/>
                          </a:lnTo>
                          <a:lnTo>
                            <a:pt x="117" y="152"/>
                          </a:lnTo>
                          <a:lnTo>
                            <a:pt x="120" y="143"/>
                          </a:lnTo>
                          <a:lnTo>
                            <a:pt x="128" y="133"/>
                          </a:lnTo>
                          <a:lnTo>
                            <a:pt x="139" y="129"/>
                          </a:lnTo>
                          <a:lnTo>
                            <a:pt x="166" y="125"/>
                          </a:lnTo>
                          <a:lnTo>
                            <a:pt x="197" y="114"/>
                          </a:lnTo>
                          <a:lnTo>
                            <a:pt x="171" y="93"/>
                          </a:lnTo>
                          <a:lnTo>
                            <a:pt x="140" y="81"/>
                          </a:lnTo>
                          <a:lnTo>
                            <a:pt x="112" y="83"/>
                          </a:lnTo>
                          <a:lnTo>
                            <a:pt x="81" y="81"/>
                          </a:lnTo>
                          <a:lnTo>
                            <a:pt x="63" y="87"/>
                          </a:lnTo>
                          <a:lnTo>
                            <a:pt x="37" y="88"/>
                          </a:lnTo>
                          <a:lnTo>
                            <a:pt x="29" y="81"/>
                          </a:lnTo>
                          <a:lnTo>
                            <a:pt x="27" y="70"/>
                          </a:lnTo>
                          <a:lnTo>
                            <a:pt x="13" y="71"/>
                          </a:lnTo>
                          <a:lnTo>
                            <a:pt x="4" y="69"/>
                          </a:lnTo>
                          <a:lnTo>
                            <a:pt x="0" y="59"/>
                          </a:lnTo>
                          <a:lnTo>
                            <a:pt x="3" y="50"/>
                          </a:lnTo>
                          <a:lnTo>
                            <a:pt x="11" y="46"/>
                          </a:lnTo>
                          <a:lnTo>
                            <a:pt x="25" y="38"/>
                          </a:lnTo>
                          <a:lnTo>
                            <a:pt x="36" y="30"/>
                          </a:lnTo>
                          <a:lnTo>
                            <a:pt x="48" y="23"/>
                          </a:lnTo>
                          <a:lnTo>
                            <a:pt x="63" y="19"/>
                          </a:lnTo>
                          <a:lnTo>
                            <a:pt x="75" y="19"/>
                          </a:lnTo>
                          <a:lnTo>
                            <a:pt x="136" y="6"/>
                          </a:lnTo>
                          <a:lnTo>
                            <a:pt x="149" y="3"/>
                          </a:lnTo>
                          <a:lnTo>
                            <a:pt x="163" y="0"/>
                          </a:lnTo>
                          <a:lnTo>
                            <a:pt x="178" y="3"/>
                          </a:lnTo>
                          <a:lnTo>
                            <a:pt x="196" y="9"/>
                          </a:lnTo>
                          <a:lnTo>
                            <a:pt x="249" y="38"/>
                          </a:lnTo>
                          <a:lnTo>
                            <a:pt x="273" y="43"/>
                          </a:lnTo>
                          <a:lnTo>
                            <a:pt x="295" y="48"/>
                          </a:lnTo>
                          <a:lnTo>
                            <a:pt x="312" y="59"/>
                          </a:lnTo>
                          <a:lnTo>
                            <a:pt x="322" y="72"/>
                          </a:lnTo>
                          <a:lnTo>
                            <a:pt x="366" y="102"/>
                          </a:lnTo>
                          <a:lnTo>
                            <a:pt x="386" y="116"/>
                          </a:lnTo>
                          <a:lnTo>
                            <a:pt x="411" y="143"/>
                          </a:lnTo>
                          <a:lnTo>
                            <a:pt x="427" y="151"/>
                          </a:lnTo>
                          <a:lnTo>
                            <a:pt x="500" y="154"/>
                          </a:lnTo>
                          <a:lnTo>
                            <a:pt x="452" y="252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1440">
                      <a:solidFill>
                        <a:srgbClr val="402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25" name="Freeform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99" y="3056"/>
                      <a:ext cx="11" cy="1"/>
                    </a:xfrm>
                    <a:custGeom>
                      <a:avLst/>
                      <a:gdLst>
                        <a:gd name="T0" fmla="*/ 0 w 120"/>
                        <a:gd name="T1" fmla="*/ 0 h 30"/>
                        <a:gd name="T2" fmla="*/ 0 w 120"/>
                        <a:gd name="T3" fmla="*/ 0 h 30"/>
                        <a:gd name="T4" fmla="*/ 0 w 120"/>
                        <a:gd name="T5" fmla="*/ 0 h 30"/>
                        <a:gd name="T6" fmla="*/ 0 w 120"/>
                        <a:gd name="T7" fmla="*/ 0 h 30"/>
                        <a:gd name="T8" fmla="*/ 0 w 120"/>
                        <a:gd name="T9" fmla="*/ 0 h 30"/>
                        <a:gd name="T10" fmla="*/ 0 w 120"/>
                        <a:gd name="T11" fmla="*/ 0 h 30"/>
                        <a:gd name="T12" fmla="*/ 0 w 120"/>
                        <a:gd name="T13" fmla="*/ 0 h 30"/>
                        <a:gd name="T14" fmla="*/ 0 w 120"/>
                        <a:gd name="T15" fmla="*/ 0 h 30"/>
                        <a:gd name="T16" fmla="*/ 0 w 120"/>
                        <a:gd name="T17" fmla="*/ 0 h 30"/>
                        <a:gd name="T18" fmla="*/ 0 w 120"/>
                        <a:gd name="T19" fmla="*/ 0 h 30"/>
                        <a:gd name="T20" fmla="*/ 0 w 120"/>
                        <a:gd name="T21" fmla="*/ 0 h 30"/>
                        <a:gd name="T22" fmla="*/ 0 w 120"/>
                        <a:gd name="T23" fmla="*/ 0 h 30"/>
                        <a:gd name="T24" fmla="*/ 0 w 120"/>
                        <a:gd name="T25" fmla="*/ 0 h 30"/>
                        <a:gd name="T26" fmla="*/ 0 w 120"/>
                        <a:gd name="T27" fmla="*/ 0 h 30"/>
                        <a:gd name="T28" fmla="*/ 0 w 120"/>
                        <a:gd name="T29" fmla="*/ 0 h 30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120"/>
                        <a:gd name="T46" fmla="*/ 0 h 30"/>
                        <a:gd name="T47" fmla="*/ 120 w 120"/>
                        <a:gd name="T48" fmla="*/ 30 h 30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120" h="30">
                          <a:moveTo>
                            <a:pt x="0" y="0"/>
                          </a:moveTo>
                          <a:lnTo>
                            <a:pt x="3" y="8"/>
                          </a:lnTo>
                          <a:lnTo>
                            <a:pt x="24" y="7"/>
                          </a:lnTo>
                          <a:lnTo>
                            <a:pt x="33" y="12"/>
                          </a:lnTo>
                          <a:lnTo>
                            <a:pt x="51" y="21"/>
                          </a:lnTo>
                          <a:lnTo>
                            <a:pt x="75" y="26"/>
                          </a:lnTo>
                          <a:lnTo>
                            <a:pt x="101" y="27"/>
                          </a:lnTo>
                          <a:lnTo>
                            <a:pt x="120" y="30"/>
                          </a:lnTo>
                          <a:lnTo>
                            <a:pt x="104" y="24"/>
                          </a:lnTo>
                          <a:lnTo>
                            <a:pt x="84" y="21"/>
                          </a:lnTo>
                          <a:lnTo>
                            <a:pt x="70" y="21"/>
                          </a:lnTo>
                          <a:lnTo>
                            <a:pt x="51" y="15"/>
                          </a:lnTo>
                          <a:lnTo>
                            <a:pt x="35" y="6"/>
                          </a:lnTo>
                          <a:lnTo>
                            <a:pt x="28" y="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26" name="Freeform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96" y="3057"/>
                      <a:ext cx="1" cy="1"/>
                    </a:xfrm>
                    <a:custGeom>
                      <a:avLst/>
                      <a:gdLst>
                        <a:gd name="T0" fmla="*/ 0 w 14"/>
                        <a:gd name="T1" fmla="*/ 0 h 18"/>
                        <a:gd name="T2" fmla="*/ 0 w 14"/>
                        <a:gd name="T3" fmla="*/ 0 h 18"/>
                        <a:gd name="T4" fmla="*/ 0 w 14"/>
                        <a:gd name="T5" fmla="*/ 0 h 18"/>
                        <a:gd name="T6" fmla="*/ 0 w 14"/>
                        <a:gd name="T7" fmla="*/ 0 h 18"/>
                        <a:gd name="T8" fmla="*/ 0 w 14"/>
                        <a:gd name="T9" fmla="*/ 0 h 18"/>
                        <a:gd name="T10" fmla="*/ 0 w 14"/>
                        <a:gd name="T11" fmla="*/ 0 h 18"/>
                        <a:gd name="T12" fmla="*/ 0 w 14"/>
                        <a:gd name="T13" fmla="*/ 0 h 18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4"/>
                        <a:gd name="T22" fmla="*/ 0 h 18"/>
                        <a:gd name="T23" fmla="*/ 14 w 14"/>
                        <a:gd name="T24" fmla="*/ 18 h 18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4" h="18">
                          <a:moveTo>
                            <a:pt x="2" y="0"/>
                          </a:moveTo>
                          <a:lnTo>
                            <a:pt x="8" y="5"/>
                          </a:lnTo>
                          <a:lnTo>
                            <a:pt x="6" y="11"/>
                          </a:lnTo>
                          <a:lnTo>
                            <a:pt x="0" y="18"/>
                          </a:lnTo>
                          <a:lnTo>
                            <a:pt x="12" y="13"/>
                          </a:lnTo>
                          <a:lnTo>
                            <a:pt x="14" y="6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27" name="Freeform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5" y="3048"/>
                      <a:ext cx="6" cy="3"/>
                    </a:xfrm>
                    <a:custGeom>
                      <a:avLst/>
                      <a:gdLst>
                        <a:gd name="T0" fmla="*/ 0 w 70"/>
                        <a:gd name="T1" fmla="*/ 0 h 33"/>
                        <a:gd name="T2" fmla="*/ 0 w 70"/>
                        <a:gd name="T3" fmla="*/ 0 h 33"/>
                        <a:gd name="T4" fmla="*/ 0 w 70"/>
                        <a:gd name="T5" fmla="*/ 0 h 33"/>
                        <a:gd name="T6" fmla="*/ 0 w 70"/>
                        <a:gd name="T7" fmla="*/ 0 h 33"/>
                        <a:gd name="T8" fmla="*/ 0 w 70"/>
                        <a:gd name="T9" fmla="*/ 0 h 33"/>
                        <a:gd name="T10" fmla="*/ 0 w 70"/>
                        <a:gd name="T11" fmla="*/ 0 h 33"/>
                        <a:gd name="T12" fmla="*/ 0 w 70"/>
                        <a:gd name="T13" fmla="*/ 0 h 33"/>
                        <a:gd name="T14" fmla="*/ 0 w 70"/>
                        <a:gd name="T15" fmla="*/ 0 h 33"/>
                        <a:gd name="T16" fmla="*/ 0 w 70"/>
                        <a:gd name="T17" fmla="*/ 0 h 33"/>
                        <a:gd name="T18" fmla="*/ 0 w 70"/>
                        <a:gd name="T19" fmla="*/ 0 h 33"/>
                        <a:gd name="T20" fmla="*/ 0 w 70"/>
                        <a:gd name="T21" fmla="*/ 0 h 33"/>
                        <a:gd name="T22" fmla="*/ 0 w 70"/>
                        <a:gd name="T23" fmla="*/ 0 h 33"/>
                        <a:gd name="T24" fmla="*/ 0 w 70"/>
                        <a:gd name="T25" fmla="*/ 0 h 33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70"/>
                        <a:gd name="T40" fmla="*/ 0 h 33"/>
                        <a:gd name="T41" fmla="*/ 70 w 70"/>
                        <a:gd name="T42" fmla="*/ 33 h 33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70" h="33">
                          <a:moveTo>
                            <a:pt x="0" y="31"/>
                          </a:moveTo>
                          <a:lnTo>
                            <a:pt x="7" y="33"/>
                          </a:lnTo>
                          <a:lnTo>
                            <a:pt x="17" y="23"/>
                          </a:lnTo>
                          <a:lnTo>
                            <a:pt x="31" y="17"/>
                          </a:lnTo>
                          <a:lnTo>
                            <a:pt x="38" y="10"/>
                          </a:lnTo>
                          <a:lnTo>
                            <a:pt x="44" y="6"/>
                          </a:lnTo>
                          <a:lnTo>
                            <a:pt x="60" y="3"/>
                          </a:lnTo>
                          <a:lnTo>
                            <a:pt x="70" y="1"/>
                          </a:lnTo>
                          <a:lnTo>
                            <a:pt x="57" y="0"/>
                          </a:lnTo>
                          <a:lnTo>
                            <a:pt x="39" y="3"/>
                          </a:lnTo>
                          <a:lnTo>
                            <a:pt x="33" y="8"/>
                          </a:lnTo>
                          <a:lnTo>
                            <a:pt x="25" y="14"/>
                          </a:lnTo>
                          <a:lnTo>
                            <a:pt x="0" y="31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28" name="Freeform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93" y="3048"/>
                      <a:ext cx="10" cy="2"/>
                    </a:xfrm>
                    <a:custGeom>
                      <a:avLst/>
                      <a:gdLst>
                        <a:gd name="T0" fmla="*/ 0 w 110"/>
                        <a:gd name="T1" fmla="*/ 0 h 29"/>
                        <a:gd name="T2" fmla="*/ 0 w 110"/>
                        <a:gd name="T3" fmla="*/ 0 h 29"/>
                        <a:gd name="T4" fmla="*/ 0 w 110"/>
                        <a:gd name="T5" fmla="*/ 0 h 29"/>
                        <a:gd name="T6" fmla="*/ 0 w 110"/>
                        <a:gd name="T7" fmla="*/ 0 h 29"/>
                        <a:gd name="T8" fmla="*/ 0 w 110"/>
                        <a:gd name="T9" fmla="*/ 0 h 29"/>
                        <a:gd name="T10" fmla="*/ 0 w 110"/>
                        <a:gd name="T11" fmla="*/ 0 h 29"/>
                        <a:gd name="T12" fmla="*/ 0 w 110"/>
                        <a:gd name="T13" fmla="*/ 0 h 29"/>
                        <a:gd name="T14" fmla="*/ 0 w 110"/>
                        <a:gd name="T15" fmla="*/ 0 h 29"/>
                        <a:gd name="T16" fmla="*/ 0 w 110"/>
                        <a:gd name="T17" fmla="*/ 0 h 29"/>
                        <a:gd name="T18" fmla="*/ 0 w 110"/>
                        <a:gd name="T19" fmla="*/ 0 h 29"/>
                        <a:gd name="T20" fmla="*/ 0 w 110"/>
                        <a:gd name="T21" fmla="*/ 0 h 29"/>
                        <a:gd name="T22" fmla="*/ 0 w 110"/>
                        <a:gd name="T23" fmla="*/ 0 h 29"/>
                        <a:gd name="T24" fmla="*/ 0 w 110"/>
                        <a:gd name="T25" fmla="*/ 0 h 29"/>
                        <a:gd name="T26" fmla="*/ 0 w 110"/>
                        <a:gd name="T27" fmla="*/ 0 h 29"/>
                        <a:gd name="T28" fmla="*/ 0 w 110"/>
                        <a:gd name="T29" fmla="*/ 0 h 29"/>
                        <a:gd name="T30" fmla="*/ 0 w 110"/>
                        <a:gd name="T31" fmla="*/ 0 h 29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10"/>
                        <a:gd name="T49" fmla="*/ 0 h 29"/>
                        <a:gd name="T50" fmla="*/ 110 w 110"/>
                        <a:gd name="T51" fmla="*/ 29 h 29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10" h="29">
                          <a:moveTo>
                            <a:pt x="0" y="7"/>
                          </a:moveTo>
                          <a:lnTo>
                            <a:pt x="23" y="4"/>
                          </a:lnTo>
                          <a:lnTo>
                            <a:pt x="36" y="0"/>
                          </a:lnTo>
                          <a:lnTo>
                            <a:pt x="42" y="0"/>
                          </a:lnTo>
                          <a:lnTo>
                            <a:pt x="56" y="3"/>
                          </a:lnTo>
                          <a:lnTo>
                            <a:pt x="62" y="10"/>
                          </a:lnTo>
                          <a:lnTo>
                            <a:pt x="73" y="16"/>
                          </a:lnTo>
                          <a:lnTo>
                            <a:pt x="95" y="25"/>
                          </a:lnTo>
                          <a:lnTo>
                            <a:pt x="110" y="25"/>
                          </a:lnTo>
                          <a:lnTo>
                            <a:pt x="94" y="29"/>
                          </a:lnTo>
                          <a:lnTo>
                            <a:pt x="84" y="27"/>
                          </a:lnTo>
                          <a:lnTo>
                            <a:pt x="60" y="15"/>
                          </a:lnTo>
                          <a:lnTo>
                            <a:pt x="52" y="7"/>
                          </a:lnTo>
                          <a:lnTo>
                            <a:pt x="36" y="5"/>
                          </a:lnTo>
                          <a:lnTo>
                            <a:pt x="23" y="7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29" name="Freeform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6" y="3050"/>
                      <a:ext cx="2" cy="3"/>
                    </a:xfrm>
                    <a:custGeom>
                      <a:avLst/>
                      <a:gdLst>
                        <a:gd name="T0" fmla="*/ 0 w 23"/>
                        <a:gd name="T1" fmla="*/ 0 h 21"/>
                        <a:gd name="T2" fmla="*/ 0 w 23"/>
                        <a:gd name="T3" fmla="*/ 0 h 21"/>
                        <a:gd name="T4" fmla="*/ 0 w 23"/>
                        <a:gd name="T5" fmla="*/ 0 h 21"/>
                        <a:gd name="T6" fmla="*/ 0 w 23"/>
                        <a:gd name="T7" fmla="*/ 0 h 21"/>
                        <a:gd name="T8" fmla="*/ 0 w 23"/>
                        <a:gd name="T9" fmla="*/ 0 h 21"/>
                        <a:gd name="T10" fmla="*/ 0 w 23"/>
                        <a:gd name="T11" fmla="*/ 0 h 21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3"/>
                        <a:gd name="T19" fmla="*/ 0 h 21"/>
                        <a:gd name="T20" fmla="*/ 23 w 23"/>
                        <a:gd name="T21" fmla="*/ 21 h 21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3" h="21">
                          <a:moveTo>
                            <a:pt x="17" y="0"/>
                          </a:moveTo>
                          <a:lnTo>
                            <a:pt x="23" y="8"/>
                          </a:lnTo>
                          <a:lnTo>
                            <a:pt x="16" y="17"/>
                          </a:lnTo>
                          <a:lnTo>
                            <a:pt x="0" y="21"/>
                          </a:lnTo>
                          <a:lnTo>
                            <a:pt x="17" y="10"/>
                          </a:lnTo>
                          <a:lnTo>
                            <a:pt x="17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30" name="Freeform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5" y="3048"/>
                      <a:ext cx="1" cy="3"/>
                    </a:xfrm>
                    <a:custGeom>
                      <a:avLst/>
                      <a:gdLst>
                        <a:gd name="T0" fmla="*/ 0 w 23"/>
                        <a:gd name="T1" fmla="*/ 0 h 20"/>
                        <a:gd name="T2" fmla="*/ 0 w 23"/>
                        <a:gd name="T3" fmla="*/ 0 h 20"/>
                        <a:gd name="T4" fmla="*/ 0 w 23"/>
                        <a:gd name="T5" fmla="*/ 0 h 20"/>
                        <a:gd name="T6" fmla="*/ 0 w 23"/>
                        <a:gd name="T7" fmla="*/ 0 h 20"/>
                        <a:gd name="T8" fmla="*/ 0 w 23"/>
                        <a:gd name="T9" fmla="*/ 0 h 20"/>
                        <a:gd name="T10" fmla="*/ 0 w 23"/>
                        <a:gd name="T11" fmla="*/ 0 h 2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3"/>
                        <a:gd name="T19" fmla="*/ 0 h 20"/>
                        <a:gd name="T20" fmla="*/ 23 w 23"/>
                        <a:gd name="T21" fmla="*/ 20 h 2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3" h="20">
                          <a:moveTo>
                            <a:pt x="23" y="11"/>
                          </a:moveTo>
                          <a:lnTo>
                            <a:pt x="17" y="0"/>
                          </a:lnTo>
                          <a:lnTo>
                            <a:pt x="16" y="9"/>
                          </a:lnTo>
                          <a:lnTo>
                            <a:pt x="0" y="18"/>
                          </a:lnTo>
                          <a:lnTo>
                            <a:pt x="2" y="20"/>
                          </a:lnTo>
                          <a:lnTo>
                            <a:pt x="23" y="11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31" name="Freeform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08" y="3051"/>
                      <a:ext cx="2" cy="3"/>
                    </a:xfrm>
                    <a:custGeom>
                      <a:avLst/>
                      <a:gdLst>
                        <a:gd name="T0" fmla="*/ 0 w 26"/>
                        <a:gd name="T1" fmla="*/ 0 h 29"/>
                        <a:gd name="T2" fmla="*/ 0 w 26"/>
                        <a:gd name="T3" fmla="*/ 0 h 29"/>
                        <a:gd name="T4" fmla="*/ 0 w 26"/>
                        <a:gd name="T5" fmla="*/ 0 h 29"/>
                        <a:gd name="T6" fmla="*/ 0 w 26"/>
                        <a:gd name="T7" fmla="*/ 0 h 29"/>
                        <a:gd name="T8" fmla="*/ 0 w 26"/>
                        <a:gd name="T9" fmla="*/ 0 h 2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6"/>
                        <a:gd name="T16" fmla="*/ 0 h 29"/>
                        <a:gd name="T17" fmla="*/ 26 w 26"/>
                        <a:gd name="T18" fmla="*/ 29 h 2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6" h="29">
                          <a:moveTo>
                            <a:pt x="0" y="0"/>
                          </a:moveTo>
                          <a:lnTo>
                            <a:pt x="6" y="15"/>
                          </a:lnTo>
                          <a:lnTo>
                            <a:pt x="16" y="27"/>
                          </a:lnTo>
                          <a:lnTo>
                            <a:pt x="26" y="2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32" name="Freeform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17" y="3061"/>
                      <a:ext cx="2" cy="3"/>
                    </a:xfrm>
                    <a:custGeom>
                      <a:avLst/>
                      <a:gdLst>
                        <a:gd name="T0" fmla="*/ 0 w 34"/>
                        <a:gd name="T1" fmla="*/ 0 h 27"/>
                        <a:gd name="T2" fmla="*/ 0 w 34"/>
                        <a:gd name="T3" fmla="*/ 0 h 27"/>
                        <a:gd name="T4" fmla="*/ 0 w 34"/>
                        <a:gd name="T5" fmla="*/ 0 h 27"/>
                        <a:gd name="T6" fmla="*/ 0 w 34"/>
                        <a:gd name="T7" fmla="*/ 0 h 2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34"/>
                        <a:gd name="T13" fmla="*/ 0 h 27"/>
                        <a:gd name="T14" fmla="*/ 34 w 34"/>
                        <a:gd name="T15" fmla="*/ 27 h 2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34" h="27">
                          <a:moveTo>
                            <a:pt x="34" y="0"/>
                          </a:moveTo>
                          <a:lnTo>
                            <a:pt x="12" y="10"/>
                          </a:lnTo>
                          <a:lnTo>
                            <a:pt x="0" y="27"/>
                          </a:lnTo>
                          <a:lnTo>
                            <a:pt x="34" y="0"/>
                          </a:lnTo>
                          <a:close/>
                        </a:path>
                      </a:pathLst>
                    </a:custGeom>
                    <a:solidFill>
                      <a:srgbClr val="402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5221" name="Group 250"/>
                  <p:cNvGrpSpPr>
                    <a:grpSpLocks/>
                  </p:cNvGrpSpPr>
                  <p:nvPr/>
                </p:nvGrpSpPr>
                <p:grpSpPr bwMode="auto">
                  <a:xfrm>
                    <a:off x="4721" y="3057"/>
                    <a:ext cx="11" cy="15"/>
                    <a:chOff x="4721" y="3057"/>
                    <a:chExt cx="11" cy="15"/>
                  </a:xfrm>
                </p:grpSpPr>
                <p:sp>
                  <p:nvSpPr>
                    <p:cNvPr id="5222" name="Freeform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21" y="3057"/>
                      <a:ext cx="12" cy="16"/>
                    </a:xfrm>
                    <a:custGeom>
                      <a:avLst/>
                      <a:gdLst>
                        <a:gd name="T0" fmla="*/ 0 w 145"/>
                        <a:gd name="T1" fmla="*/ 0 h 177"/>
                        <a:gd name="T2" fmla="*/ 0 w 145"/>
                        <a:gd name="T3" fmla="*/ 0 h 177"/>
                        <a:gd name="T4" fmla="*/ 0 w 145"/>
                        <a:gd name="T5" fmla="*/ 0 h 177"/>
                        <a:gd name="T6" fmla="*/ 0 w 145"/>
                        <a:gd name="T7" fmla="*/ 0 h 177"/>
                        <a:gd name="T8" fmla="*/ 0 w 145"/>
                        <a:gd name="T9" fmla="*/ 0 h 177"/>
                        <a:gd name="T10" fmla="*/ 0 w 145"/>
                        <a:gd name="T11" fmla="*/ 0 h 177"/>
                        <a:gd name="T12" fmla="*/ 0 w 145"/>
                        <a:gd name="T13" fmla="*/ 0 h 177"/>
                        <a:gd name="T14" fmla="*/ 0 w 145"/>
                        <a:gd name="T15" fmla="*/ 0 h 177"/>
                        <a:gd name="T16" fmla="*/ 0 w 145"/>
                        <a:gd name="T17" fmla="*/ 0 h 177"/>
                        <a:gd name="T18" fmla="*/ 0 w 145"/>
                        <a:gd name="T19" fmla="*/ 0 h 177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45"/>
                        <a:gd name="T31" fmla="*/ 0 h 177"/>
                        <a:gd name="T32" fmla="*/ 145 w 145"/>
                        <a:gd name="T33" fmla="*/ 177 h 177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45" h="177">
                          <a:moveTo>
                            <a:pt x="51" y="12"/>
                          </a:moveTo>
                          <a:lnTo>
                            <a:pt x="27" y="37"/>
                          </a:lnTo>
                          <a:lnTo>
                            <a:pt x="17" y="58"/>
                          </a:lnTo>
                          <a:lnTo>
                            <a:pt x="7" y="91"/>
                          </a:lnTo>
                          <a:lnTo>
                            <a:pt x="7" y="111"/>
                          </a:lnTo>
                          <a:lnTo>
                            <a:pt x="0" y="140"/>
                          </a:lnTo>
                          <a:lnTo>
                            <a:pt x="118" y="177"/>
                          </a:lnTo>
                          <a:lnTo>
                            <a:pt x="145" y="0"/>
                          </a:lnTo>
                          <a:lnTo>
                            <a:pt x="97" y="12"/>
                          </a:lnTo>
                          <a:lnTo>
                            <a:pt x="51" y="1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44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23" name="Freeform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22" y="3058"/>
                      <a:ext cx="10" cy="13"/>
                    </a:xfrm>
                    <a:custGeom>
                      <a:avLst/>
                      <a:gdLst>
                        <a:gd name="T0" fmla="*/ 0 w 118"/>
                        <a:gd name="T1" fmla="*/ 0 h 147"/>
                        <a:gd name="T2" fmla="*/ 0 w 118"/>
                        <a:gd name="T3" fmla="*/ 0 h 147"/>
                        <a:gd name="T4" fmla="*/ 0 w 118"/>
                        <a:gd name="T5" fmla="*/ 0 h 147"/>
                        <a:gd name="T6" fmla="*/ 0 w 118"/>
                        <a:gd name="T7" fmla="*/ 0 h 147"/>
                        <a:gd name="T8" fmla="*/ 0 w 118"/>
                        <a:gd name="T9" fmla="*/ 0 h 147"/>
                        <a:gd name="T10" fmla="*/ 0 w 118"/>
                        <a:gd name="T11" fmla="*/ 0 h 147"/>
                        <a:gd name="T12" fmla="*/ 0 w 118"/>
                        <a:gd name="T13" fmla="*/ 0 h 147"/>
                        <a:gd name="T14" fmla="*/ 0 w 118"/>
                        <a:gd name="T15" fmla="*/ 0 h 147"/>
                        <a:gd name="T16" fmla="*/ 0 w 118"/>
                        <a:gd name="T17" fmla="*/ 0 h 147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18"/>
                        <a:gd name="T28" fmla="*/ 0 h 147"/>
                        <a:gd name="T29" fmla="*/ 118 w 118"/>
                        <a:gd name="T30" fmla="*/ 147 h 147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18" h="147">
                          <a:moveTo>
                            <a:pt x="47" y="4"/>
                          </a:moveTo>
                          <a:lnTo>
                            <a:pt x="25" y="27"/>
                          </a:lnTo>
                          <a:lnTo>
                            <a:pt x="8" y="61"/>
                          </a:lnTo>
                          <a:lnTo>
                            <a:pt x="4" y="86"/>
                          </a:lnTo>
                          <a:lnTo>
                            <a:pt x="0" y="114"/>
                          </a:lnTo>
                          <a:lnTo>
                            <a:pt x="95" y="147"/>
                          </a:lnTo>
                          <a:lnTo>
                            <a:pt x="118" y="0"/>
                          </a:lnTo>
                          <a:lnTo>
                            <a:pt x="82" y="6"/>
                          </a:lnTo>
                          <a:lnTo>
                            <a:pt x="47" y="4"/>
                          </a:lnTo>
                          <a:close/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p:txBody>
                </p:sp>
              </p:grpSp>
            </p:grpSp>
            <p:sp>
              <p:nvSpPr>
                <p:cNvPr id="5178" name="Freeform 253"/>
                <p:cNvSpPr>
                  <a:spLocks noChangeArrowheads="1"/>
                </p:cNvSpPr>
                <p:nvPr/>
              </p:nvSpPr>
              <p:spPr bwMode="auto">
                <a:xfrm>
                  <a:off x="4732" y="2973"/>
                  <a:ext cx="44" cy="47"/>
                </a:xfrm>
                <a:custGeom>
                  <a:avLst/>
                  <a:gdLst>
                    <a:gd name="T0" fmla="*/ 0 w 492"/>
                    <a:gd name="T1" fmla="*/ 0 h 534"/>
                    <a:gd name="T2" fmla="*/ 0 w 492"/>
                    <a:gd name="T3" fmla="*/ 0 h 534"/>
                    <a:gd name="T4" fmla="*/ 0 w 492"/>
                    <a:gd name="T5" fmla="*/ 0 h 534"/>
                    <a:gd name="T6" fmla="*/ 0 w 492"/>
                    <a:gd name="T7" fmla="*/ 0 h 534"/>
                    <a:gd name="T8" fmla="*/ 0 w 492"/>
                    <a:gd name="T9" fmla="*/ 0 h 534"/>
                    <a:gd name="T10" fmla="*/ 0 w 492"/>
                    <a:gd name="T11" fmla="*/ 0 h 534"/>
                    <a:gd name="T12" fmla="*/ 0 w 492"/>
                    <a:gd name="T13" fmla="*/ 0 h 534"/>
                    <a:gd name="T14" fmla="*/ 0 w 492"/>
                    <a:gd name="T15" fmla="*/ 0 h 534"/>
                    <a:gd name="T16" fmla="*/ 0 w 492"/>
                    <a:gd name="T17" fmla="*/ 0 h 534"/>
                    <a:gd name="T18" fmla="*/ 0 w 492"/>
                    <a:gd name="T19" fmla="*/ 0 h 534"/>
                    <a:gd name="T20" fmla="*/ 0 w 492"/>
                    <a:gd name="T21" fmla="*/ 0 h 534"/>
                    <a:gd name="T22" fmla="*/ 0 w 492"/>
                    <a:gd name="T23" fmla="*/ 0 h 534"/>
                    <a:gd name="T24" fmla="*/ 0 w 492"/>
                    <a:gd name="T25" fmla="*/ 0 h 534"/>
                    <a:gd name="T26" fmla="*/ 0 w 492"/>
                    <a:gd name="T27" fmla="*/ 0 h 534"/>
                    <a:gd name="T28" fmla="*/ 0 w 492"/>
                    <a:gd name="T29" fmla="*/ 0 h 534"/>
                    <a:gd name="T30" fmla="*/ 0 w 492"/>
                    <a:gd name="T31" fmla="*/ 0 h 534"/>
                    <a:gd name="T32" fmla="*/ 0 w 492"/>
                    <a:gd name="T33" fmla="*/ 0 h 534"/>
                    <a:gd name="T34" fmla="*/ 0 w 492"/>
                    <a:gd name="T35" fmla="*/ 0 h 534"/>
                    <a:gd name="T36" fmla="*/ 0 w 492"/>
                    <a:gd name="T37" fmla="*/ 0 h 534"/>
                    <a:gd name="T38" fmla="*/ 0 w 492"/>
                    <a:gd name="T39" fmla="*/ 0 h 534"/>
                    <a:gd name="T40" fmla="*/ 0 w 492"/>
                    <a:gd name="T41" fmla="*/ 0 h 534"/>
                    <a:gd name="T42" fmla="*/ 0 w 492"/>
                    <a:gd name="T43" fmla="*/ 0 h 534"/>
                    <a:gd name="T44" fmla="*/ 0 w 492"/>
                    <a:gd name="T45" fmla="*/ 0 h 534"/>
                    <a:gd name="T46" fmla="*/ 0 w 492"/>
                    <a:gd name="T47" fmla="*/ 0 h 534"/>
                    <a:gd name="T48" fmla="*/ 0 w 492"/>
                    <a:gd name="T49" fmla="*/ 0 h 534"/>
                    <a:gd name="T50" fmla="*/ 0 w 492"/>
                    <a:gd name="T51" fmla="*/ 0 h 534"/>
                    <a:gd name="T52" fmla="*/ 0 w 492"/>
                    <a:gd name="T53" fmla="*/ 0 h 534"/>
                    <a:gd name="T54" fmla="*/ 0 w 492"/>
                    <a:gd name="T55" fmla="*/ 0 h 534"/>
                    <a:gd name="T56" fmla="*/ 0 w 492"/>
                    <a:gd name="T57" fmla="*/ 0 h 534"/>
                    <a:gd name="T58" fmla="*/ 0 w 492"/>
                    <a:gd name="T59" fmla="*/ 0 h 534"/>
                    <a:gd name="T60" fmla="*/ 0 w 492"/>
                    <a:gd name="T61" fmla="*/ 0 h 534"/>
                    <a:gd name="T62" fmla="*/ 0 w 492"/>
                    <a:gd name="T63" fmla="*/ 0 h 534"/>
                    <a:gd name="T64" fmla="*/ 0 w 492"/>
                    <a:gd name="T65" fmla="*/ 0 h 534"/>
                    <a:gd name="T66" fmla="*/ 0 w 492"/>
                    <a:gd name="T67" fmla="*/ 0 h 534"/>
                    <a:gd name="T68" fmla="*/ 0 w 492"/>
                    <a:gd name="T69" fmla="*/ 0 h 534"/>
                    <a:gd name="T70" fmla="*/ 0 w 492"/>
                    <a:gd name="T71" fmla="*/ 0 h 53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492"/>
                    <a:gd name="T109" fmla="*/ 0 h 534"/>
                    <a:gd name="T110" fmla="*/ 492 w 492"/>
                    <a:gd name="T111" fmla="*/ 534 h 53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492" h="534">
                      <a:moveTo>
                        <a:pt x="161" y="17"/>
                      </a:moveTo>
                      <a:lnTo>
                        <a:pt x="118" y="48"/>
                      </a:lnTo>
                      <a:lnTo>
                        <a:pt x="95" y="86"/>
                      </a:lnTo>
                      <a:lnTo>
                        <a:pt x="74" y="127"/>
                      </a:lnTo>
                      <a:lnTo>
                        <a:pt x="61" y="148"/>
                      </a:lnTo>
                      <a:lnTo>
                        <a:pt x="61" y="171"/>
                      </a:lnTo>
                      <a:lnTo>
                        <a:pt x="72" y="198"/>
                      </a:lnTo>
                      <a:lnTo>
                        <a:pt x="51" y="219"/>
                      </a:lnTo>
                      <a:lnTo>
                        <a:pt x="17" y="278"/>
                      </a:lnTo>
                      <a:lnTo>
                        <a:pt x="0" y="309"/>
                      </a:lnTo>
                      <a:lnTo>
                        <a:pt x="0" y="319"/>
                      </a:lnTo>
                      <a:lnTo>
                        <a:pt x="4" y="330"/>
                      </a:lnTo>
                      <a:lnTo>
                        <a:pt x="18" y="333"/>
                      </a:lnTo>
                      <a:lnTo>
                        <a:pt x="40" y="334"/>
                      </a:lnTo>
                      <a:lnTo>
                        <a:pt x="52" y="338"/>
                      </a:lnTo>
                      <a:lnTo>
                        <a:pt x="51" y="361"/>
                      </a:lnTo>
                      <a:lnTo>
                        <a:pt x="45" y="388"/>
                      </a:lnTo>
                      <a:lnTo>
                        <a:pt x="57" y="403"/>
                      </a:lnTo>
                      <a:lnTo>
                        <a:pt x="53" y="423"/>
                      </a:lnTo>
                      <a:lnTo>
                        <a:pt x="63" y="436"/>
                      </a:lnTo>
                      <a:lnTo>
                        <a:pt x="73" y="471"/>
                      </a:lnTo>
                      <a:lnTo>
                        <a:pt x="88" y="482"/>
                      </a:lnTo>
                      <a:lnTo>
                        <a:pt x="111" y="482"/>
                      </a:lnTo>
                      <a:lnTo>
                        <a:pt x="143" y="477"/>
                      </a:lnTo>
                      <a:lnTo>
                        <a:pt x="178" y="471"/>
                      </a:lnTo>
                      <a:lnTo>
                        <a:pt x="175" y="534"/>
                      </a:lnTo>
                      <a:lnTo>
                        <a:pt x="437" y="450"/>
                      </a:lnTo>
                      <a:lnTo>
                        <a:pt x="416" y="401"/>
                      </a:lnTo>
                      <a:lnTo>
                        <a:pt x="421" y="363"/>
                      </a:lnTo>
                      <a:lnTo>
                        <a:pt x="492" y="292"/>
                      </a:lnTo>
                      <a:lnTo>
                        <a:pt x="492" y="102"/>
                      </a:lnTo>
                      <a:lnTo>
                        <a:pt x="444" y="50"/>
                      </a:lnTo>
                      <a:lnTo>
                        <a:pt x="384" y="23"/>
                      </a:lnTo>
                      <a:lnTo>
                        <a:pt x="320" y="0"/>
                      </a:lnTo>
                      <a:lnTo>
                        <a:pt x="236" y="11"/>
                      </a:lnTo>
                      <a:lnTo>
                        <a:pt x="161" y="17"/>
                      </a:lnTo>
                      <a:close/>
                    </a:path>
                  </a:pathLst>
                </a:custGeom>
                <a:solidFill>
                  <a:srgbClr val="FFC080"/>
                </a:solidFill>
                <a:ln w="1440">
                  <a:solidFill>
                    <a:srgbClr val="402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79" name="Freeform 254"/>
                <p:cNvSpPr>
                  <a:spLocks noChangeArrowheads="1"/>
                </p:cNvSpPr>
                <p:nvPr/>
              </p:nvSpPr>
              <p:spPr bwMode="auto">
                <a:xfrm>
                  <a:off x="4734" y="3001"/>
                  <a:ext cx="2" cy="2"/>
                </a:xfrm>
                <a:custGeom>
                  <a:avLst/>
                  <a:gdLst>
                    <a:gd name="T0" fmla="*/ 0 w 30"/>
                    <a:gd name="T1" fmla="*/ 0 h 8"/>
                    <a:gd name="T2" fmla="*/ 0 w 30"/>
                    <a:gd name="T3" fmla="*/ 0 h 8"/>
                    <a:gd name="T4" fmla="*/ 0 w 30"/>
                    <a:gd name="T5" fmla="*/ 0 h 8"/>
                    <a:gd name="T6" fmla="*/ 0 w 30"/>
                    <a:gd name="T7" fmla="*/ 0 h 8"/>
                    <a:gd name="T8" fmla="*/ 0 w 30"/>
                    <a:gd name="T9" fmla="*/ 0 h 8"/>
                    <a:gd name="T10" fmla="*/ 0 w 30"/>
                    <a:gd name="T11" fmla="*/ 0 h 8"/>
                    <a:gd name="T12" fmla="*/ 0 w 30"/>
                    <a:gd name="T13" fmla="*/ 0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0"/>
                    <a:gd name="T22" fmla="*/ 0 h 8"/>
                    <a:gd name="T23" fmla="*/ 30 w 30"/>
                    <a:gd name="T24" fmla="*/ 8 h 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0" h="8">
                      <a:moveTo>
                        <a:pt x="0" y="3"/>
                      </a:moveTo>
                      <a:lnTo>
                        <a:pt x="7" y="7"/>
                      </a:lnTo>
                      <a:lnTo>
                        <a:pt x="22" y="5"/>
                      </a:lnTo>
                      <a:lnTo>
                        <a:pt x="28" y="8"/>
                      </a:lnTo>
                      <a:lnTo>
                        <a:pt x="30" y="2"/>
                      </a:lnTo>
                      <a:lnTo>
                        <a:pt x="21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80" name="Freeform 255"/>
                <p:cNvSpPr>
                  <a:spLocks noChangeArrowheads="1"/>
                </p:cNvSpPr>
                <p:nvPr/>
              </p:nvSpPr>
              <p:spPr bwMode="auto">
                <a:xfrm>
                  <a:off x="4737" y="3000"/>
                  <a:ext cx="1" cy="1"/>
                </a:xfrm>
                <a:custGeom>
                  <a:avLst/>
                  <a:gdLst>
                    <a:gd name="T0" fmla="*/ 0 w 13"/>
                    <a:gd name="T1" fmla="*/ 0 h 22"/>
                    <a:gd name="T2" fmla="*/ 0 w 13"/>
                    <a:gd name="T3" fmla="*/ 0 h 22"/>
                    <a:gd name="T4" fmla="*/ 0 w 13"/>
                    <a:gd name="T5" fmla="*/ 0 h 22"/>
                    <a:gd name="T6" fmla="*/ 0 w 13"/>
                    <a:gd name="T7" fmla="*/ 0 h 22"/>
                    <a:gd name="T8" fmla="*/ 0 w 13"/>
                    <a:gd name="T9" fmla="*/ 0 h 22"/>
                    <a:gd name="T10" fmla="*/ 0 w 13"/>
                    <a:gd name="T11" fmla="*/ 0 h 22"/>
                    <a:gd name="T12" fmla="*/ 0 w 13"/>
                    <a:gd name="T13" fmla="*/ 0 h 2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22"/>
                    <a:gd name="T23" fmla="*/ 13 w 13"/>
                    <a:gd name="T24" fmla="*/ 22 h 2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22">
                      <a:moveTo>
                        <a:pt x="0" y="0"/>
                      </a:moveTo>
                      <a:lnTo>
                        <a:pt x="8" y="5"/>
                      </a:lnTo>
                      <a:lnTo>
                        <a:pt x="8" y="12"/>
                      </a:lnTo>
                      <a:lnTo>
                        <a:pt x="10" y="22"/>
                      </a:lnTo>
                      <a:lnTo>
                        <a:pt x="13" y="9"/>
                      </a:lnTo>
                      <a:lnTo>
                        <a:pt x="13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81" name="Freeform 256"/>
                <p:cNvSpPr>
                  <a:spLocks noChangeArrowheads="1"/>
                </p:cNvSpPr>
                <p:nvPr/>
              </p:nvSpPr>
              <p:spPr bwMode="auto">
                <a:xfrm>
                  <a:off x="4738" y="2994"/>
                  <a:ext cx="1" cy="5"/>
                </a:xfrm>
                <a:custGeom>
                  <a:avLst/>
                  <a:gdLst>
                    <a:gd name="T0" fmla="*/ 0 w 14"/>
                    <a:gd name="T1" fmla="*/ 0 h 42"/>
                    <a:gd name="T2" fmla="*/ 0 w 14"/>
                    <a:gd name="T3" fmla="*/ 0 h 42"/>
                    <a:gd name="T4" fmla="*/ 0 w 14"/>
                    <a:gd name="T5" fmla="*/ 0 h 42"/>
                    <a:gd name="T6" fmla="*/ 0 w 14"/>
                    <a:gd name="T7" fmla="*/ 0 h 42"/>
                    <a:gd name="T8" fmla="*/ 0 w 14"/>
                    <a:gd name="T9" fmla="*/ 0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"/>
                    <a:gd name="T16" fmla="*/ 0 h 42"/>
                    <a:gd name="T17" fmla="*/ 14 w 14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" h="42">
                      <a:moveTo>
                        <a:pt x="14" y="0"/>
                      </a:moveTo>
                      <a:lnTo>
                        <a:pt x="4" y="24"/>
                      </a:lnTo>
                      <a:lnTo>
                        <a:pt x="0" y="42"/>
                      </a:lnTo>
                      <a:lnTo>
                        <a:pt x="7" y="3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82" name="Freeform 257"/>
                <p:cNvSpPr>
                  <a:spLocks noChangeArrowheads="1"/>
                </p:cNvSpPr>
                <p:nvPr/>
              </p:nvSpPr>
              <p:spPr bwMode="auto">
                <a:xfrm>
                  <a:off x="4740" y="2990"/>
                  <a:ext cx="5" cy="3"/>
                </a:xfrm>
                <a:custGeom>
                  <a:avLst/>
                  <a:gdLst>
                    <a:gd name="T0" fmla="*/ 0 w 54"/>
                    <a:gd name="T1" fmla="*/ 0 h 35"/>
                    <a:gd name="T2" fmla="*/ 0 w 54"/>
                    <a:gd name="T3" fmla="*/ 0 h 35"/>
                    <a:gd name="T4" fmla="*/ 0 w 54"/>
                    <a:gd name="T5" fmla="*/ 0 h 35"/>
                    <a:gd name="T6" fmla="*/ 0 w 54"/>
                    <a:gd name="T7" fmla="*/ 0 h 35"/>
                    <a:gd name="T8" fmla="*/ 0 w 54"/>
                    <a:gd name="T9" fmla="*/ 0 h 35"/>
                    <a:gd name="T10" fmla="*/ 0 w 54"/>
                    <a:gd name="T11" fmla="*/ 0 h 35"/>
                    <a:gd name="T12" fmla="*/ 0 w 54"/>
                    <a:gd name="T13" fmla="*/ 0 h 35"/>
                    <a:gd name="T14" fmla="*/ 0 w 54"/>
                    <a:gd name="T15" fmla="*/ 0 h 35"/>
                    <a:gd name="T16" fmla="*/ 0 w 54"/>
                    <a:gd name="T17" fmla="*/ 0 h 35"/>
                    <a:gd name="T18" fmla="*/ 0 w 54"/>
                    <a:gd name="T19" fmla="*/ 0 h 35"/>
                    <a:gd name="T20" fmla="*/ 0 w 54"/>
                    <a:gd name="T21" fmla="*/ 0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4"/>
                    <a:gd name="T34" fmla="*/ 0 h 35"/>
                    <a:gd name="T35" fmla="*/ 54 w 54"/>
                    <a:gd name="T36" fmla="*/ 35 h 3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4" h="35">
                      <a:moveTo>
                        <a:pt x="0" y="0"/>
                      </a:moveTo>
                      <a:lnTo>
                        <a:pt x="11" y="19"/>
                      </a:lnTo>
                      <a:lnTo>
                        <a:pt x="9" y="24"/>
                      </a:lnTo>
                      <a:lnTo>
                        <a:pt x="9" y="28"/>
                      </a:lnTo>
                      <a:lnTo>
                        <a:pt x="6" y="35"/>
                      </a:lnTo>
                      <a:lnTo>
                        <a:pt x="13" y="23"/>
                      </a:lnTo>
                      <a:lnTo>
                        <a:pt x="24" y="23"/>
                      </a:lnTo>
                      <a:lnTo>
                        <a:pt x="35" y="19"/>
                      </a:lnTo>
                      <a:lnTo>
                        <a:pt x="54" y="18"/>
                      </a:lnTo>
                      <a:lnTo>
                        <a:pt x="35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83" name="Freeform 258"/>
                <p:cNvSpPr>
                  <a:spLocks noChangeArrowheads="1"/>
                </p:cNvSpPr>
                <p:nvPr/>
              </p:nvSpPr>
              <p:spPr bwMode="auto">
                <a:xfrm>
                  <a:off x="4738" y="2986"/>
                  <a:ext cx="9" cy="3"/>
                </a:xfrm>
                <a:custGeom>
                  <a:avLst/>
                  <a:gdLst>
                    <a:gd name="T0" fmla="*/ 0 w 91"/>
                    <a:gd name="T1" fmla="*/ 0 h 33"/>
                    <a:gd name="T2" fmla="*/ 0 w 91"/>
                    <a:gd name="T3" fmla="*/ 0 h 33"/>
                    <a:gd name="T4" fmla="*/ 0 w 91"/>
                    <a:gd name="T5" fmla="*/ 0 h 33"/>
                    <a:gd name="T6" fmla="*/ 0 w 91"/>
                    <a:gd name="T7" fmla="*/ 0 h 33"/>
                    <a:gd name="T8" fmla="*/ 0 w 91"/>
                    <a:gd name="T9" fmla="*/ 0 h 33"/>
                    <a:gd name="T10" fmla="*/ 0 w 91"/>
                    <a:gd name="T11" fmla="*/ 0 h 33"/>
                    <a:gd name="T12" fmla="*/ 0 w 91"/>
                    <a:gd name="T13" fmla="*/ 0 h 33"/>
                    <a:gd name="T14" fmla="*/ 0 w 91"/>
                    <a:gd name="T15" fmla="*/ 0 h 33"/>
                    <a:gd name="T16" fmla="*/ 0 w 91"/>
                    <a:gd name="T17" fmla="*/ 0 h 33"/>
                    <a:gd name="T18" fmla="*/ 0 w 91"/>
                    <a:gd name="T19" fmla="*/ 0 h 33"/>
                    <a:gd name="T20" fmla="*/ 0 w 91"/>
                    <a:gd name="T21" fmla="*/ 0 h 33"/>
                    <a:gd name="T22" fmla="*/ 0 w 91"/>
                    <a:gd name="T23" fmla="*/ 0 h 33"/>
                    <a:gd name="T24" fmla="*/ 0 w 91"/>
                    <a:gd name="T25" fmla="*/ 0 h 33"/>
                    <a:gd name="T26" fmla="*/ 0 w 91"/>
                    <a:gd name="T27" fmla="*/ 0 h 33"/>
                    <a:gd name="T28" fmla="*/ 0 w 91"/>
                    <a:gd name="T29" fmla="*/ 0 h 3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1"/>
                    <a:gd name="T46" fmla="*/ 0 h 33"/>
                    <a:gd name="T47" fmla="*/ 91 w 91"/>
                    <a:gd name="T48" fmla="*/ 33 h 3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1" h="33">
                      <a:moveTo>
                        <a:pt x="0" y="17"/>
                      </a:moveTo>
                      <a:lnTo>
                        <a:pt x="4" y="29"/>
                      </a:lnTo>
                      <a:lnTo>
                        <a:pt x="13" y="33"/>
                      </a:lnTo>
                      <a:lnTo>
                        <a:pt x="28" y="23"/>
                      </a:lnTo>
                      <a:lnTo>
                        <a:pt x="46" y="17"/>
                      </a:lnTo>
                      <a:lnTo>
                        <a:pt x="76" y="16"/>
                      </a:lnTo>
                      <a:lnTo>
                        <a:pt x="91" y="18"/>
                      </a:lnTo>
                      <a:lnTo>
                        <a:pt x="67" y="8"/>
                      </a:lnTo>
                      <a:lnTo>
                        <a:pt x="51" y="4"/>
                      </a:lnTo>
                      <a:lnTo>
                        <a:pt x="53" y="0"/>
                      </a:lnTo>
                      <a:lnTo>
                        <a:pt x="38" y="6"/>
                      </a:lnTo>
                      <a:lnTo>
                        <a:pt x="40" y="2"/>
                      </a:lnTo>
                      <a:lnTo>
                        <a:pt x="27" y="8"/>
                      </a:lnTo>
                      <a:lnTo>
                        <a:pt x="15" y="8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84" name="Freeform 259"/>
                <p:cNvSpPr>
                  <a:spLocks noChangeArrowheads="1"/>
                </p:cNvSpPr>
                <p:nvPr/>
              </p:nvSpPr>
              <p:spPr bwMode="auto">
                <a:xfrm>
                  <a:off x="4756" y="2990"/>
                  <a:ext cx="5" cy="9"/>
                </a:xfrm>
                <a:custGeom>
                  <a:avLst/>
                  <a:gdLst>
                    <a:gd name="T0" fmla="*/ 0 w 53"/>
                    <a:gd name="T1" fmla="*/ 0 h 107"/>
                    <a:gd name="T2" fmla="*/ 0 w 53"/>
                    <a:gd name="T3" fmla="*/ 0 h 107"/>
                    <a:gd name="T4" fmla="*/ 0 w 53"/>
                    <a:gd name="T5" fmla="*/ 0 h 107"/>
                    <a:gd name="T6" fmla="*/ 0 w 53"/>
                    <a:gd name="T7" fmla="*/ 0 h 107"/>
                    <a:gd name="T8" fmla="*/ 0 w 53"/>
                    <a:gd name="T9" fmla="*/ 0 h 107"/>
                    <a:gd name="T10" fmla="*/ 0 w 53"/>
                    <a:gd name="T11" fmla="*/ 0 h 107"/>
                    <a:gd name="T12" fmla="*/ 0 w 53"/>
                    <a:gd name="T13" fmla="*/ 0 h 107"/>
                    <a:gd name="T14" fmla="*/ 0 w 53"/>
                    <a:gd name="T15" fmla="*/ 0 h 107"/>
                    <a:gd name="T16" fmla="*/ 0 w 53"/>
                    <a:gd name="T17" fmla="*/ 0 h 107"/>
                    <a:gd name="T18" fmla="*/ 0 w 53"/>
                    <a:gd name="T19" fmla="*/ 0 h 107"/>
                    <a:gd name="T20" fmla="*/ 0 w 53"/>
                    <a:gd name="T21" fmla="*/ 0 h 107"/>
                    <a:gd name="T22" fmla="*/ 0 w 53"/>
                    <a:gd name="T23" fmla="*/ 0 h 107"/>
                    <a:gd name="T24" fmla="*/ 0 w 53"/>
                    <a:gd name="T25" fmla="*/ 0 h 107"/>
                    <a:gd name="T26" fmla="*/ 0 w 53"/>
                    <a:gd name="T27" fmla="*/ 0 h 107"/>
                    <a:gd name="T28" fmla="*/ 0 w 53"/>
                    <a:gd name="T29" fmla="*/ 0 h 107"/>
                    <a:gd name="T30" fmla="*/ 0 w 53"/>
                    <a:gd name="T31" fmla="*/ 0 h 107"/>
                    <a:gd name="T32" fmla="*/ 0 w 53"/>
                    <a:gd name="T33" fmla="*/ 0 h 107"/>
                    <a:gd name="T34" fmla="*/ 0 w 53"/>
                    <a:gd name="T35" fmla="*/ 0 h 107"/>
                    <a:gd name="T36" fmla="*/ 0 w 53"/>
                    <a:gd name="T37" fmla="*/ 0 h 107"/>
                    <a:gd name="T38" fmla="*/ 0 w 53"/>
                    <a:gd name="T39" fmla="*/ 0 h 107"/>
                    <a:gd name="T40" fmla="*/ 0 w 53"/>
                    <a:gd name="T41" fmla="*/ 0 h 107"/>
                    <a:gd name="T42" fmla="*/ 0 w 53"/>
                    <a:gd name="T43" fmla="*/ 0 h 107"/>
                    <a:gd name="T44" fmla="*/ 0 w 53"/>
                    <a:gd name="T45" fmla="*/ 0 h 10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3"/>
                    <a:gd name="T70" fmla="*/ 0 h 107"/>
                    <a:gd name="T71" fmla="*/ 53 w 53"/>
                    <a:gd name="T72" fmla="*/ 107 h 10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3" h="107">
                      <a:moveTo>
                        <a:pt x="0" y="20"/>
                      </a:moveTo>
                      <a:lnTo>
                        <a:pt x="16" y="7"/>
                      </a:lnTo>
                      <a:lnTo>
                        <a:pt x="35" y="10"/>
                      </a:lnTo>
                      <a:lnTo>
                        <a:pt x="46" y="28"/>
                      </a:lnTo>
                      <a:lnTo>
                        <a:pt x="48" y="52"/>
                      </a:lnTo>
                      <a:lnTo>
                        <a:pt x="46" y="71"/>
                      </a:lnTo>
                      <a:lnTo>
                        <a:pt x="39" y="87"/>
                      </a:lnTo>
                      <a:lnTo>
                        <a:pt x="30" y="62"/>
                      </a:lnTo>
                      <a:lnTo>
                        <a:pt x="21" y="49"/>
                      </a:lnTo>
                      <a:lnTo>
                        <a:pt x="3" y="40"/>
                      </a:lnTo>
                      <a:lnTo>
                        <a:pt x="17" y="59"/>
                      </a:lnTo>
                      <a:lnTo>
                        <a:pt x="32" y="75"/>
                      </a:lnTo>
                      <a:lnTo>
                        <a:pt x="33" y="91"/>
                      </a:lnTo>
                      <a:lnTo>
                        <a:pt x="27" y="105"/>
                      </a:lnTo>
                      <a:lnTo>
                        <a:pt x="19" y="107"/>
                      </a:lnTo>
                      <a:lnTo>
                        <a:pt x="41" y="102"/>
                      </a:lnTo>
                      <a:lnTo>
                        <a:pt x="52" y="79"/>
                      </a:lnTo>
                      <a:lnTo>
                        <a:pt x="53" y="49"/>
                      </a:lnTo>
                      <a:lnTo>
                        <a:pt x="52" y="22"/>
                      </a:lnTo>
                      <a:lnTo>
                        <a:pt x="39" y="5"/>
                      </a:lnTo>
                      <a:lnTo>
                        <a:pt x="23" y="0"/>
                      </a:lnTo>
                      <a:lnTo>
                        <a:pt x="7" y="3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85" name="Freeform 260"/>
                <p:cNvSpPr>
                  <a:spLocks noChangeArrowheads="1"/>
                </p:cNvSpPr>
                <p:nvPr/>
              </p:nvSpPr>
              <p:spPr bwMode="auto">
                <a:xfrm>
                  <a:off x="4754" y="2989"/>
                  <a:ext cx="9" cy="12"/>
                </a:xfrm>
                <a:custGeom>
                  <a:avLst/>
                  <a:gdLst>
                    <a:gd name="T0" fmla="*/ 0 w 87"/>
                    <a:gd name="T1" fmla="*/ 0 h 144"/>
                    <a:gd name="T2" fmla="*/ 0 w 87"/>
                    <a:gd name="T3" fmla="*/ 0 h 144"/>
                    <a:gd name="T4" fmla="*/ 0 w 87"/>
                    <a:gd name="T5" fmla="*/ 0 h 144"/>
                    <a:gd name="T6" fmla="*/ 0 w 87"/>
                    <a:gd name="T7" fmla="*/ 0 h 144"/>
                    <a:gd name="T8" fmla="*/ 0 w 87"/>
                    <a:gd name="T9" fmla="*/ 0 h 144"/>
                    <a:gd name="T10" fmla="*/ 0 w 87"/>
                    <a:gd name="T11" fmla="*/ 0 h 144"/>
                    <a:gd name="T12" fmla="*/ 0 w 87"/>
                    <a:gd name="T13" fmla="*/ 0 h 144"/>
                    <a:gd name="T14" fmla="*/ 0 w 87"/>
                    <a:gd name="T15" fmla="*/ 0 h 144"/>
                    <a:gd name="T16" fmla="*/ 0 w 87"/>
                    <a:gd name="T17" fmla="*/ 0 h 144"/>
                    <a:gd name="T18" fmla="*/ 0 w 87"/>
                    <a:gd name="T19" fmla="*/ 0 h 144"/>
                    <a:gd name="T20" fmla="*/ 0 w 87"/>
                    <a:gd name="T21" fmla="*/ 0 h 144"/>
                    <a:gd name="T22" fmla="*/ 0 w 87"/>
                    <a:gd name="T23" fmla="*/ 0 h 144"/>
                    <a:gd name="T24" fmla="*/ 0 w 87"/>
                    <a:gd name="T25" fmla="*/ 0 h 144"/>
                    <a:gd name="T26" fmla="*/ 0 w 87"/>
                    <a:gd name="T27" fmla="*/ 0 h 144"/>
                    <a:gd name="T28" fmla="*/ 0 w 87"/>
                    <a:gd name="T29" fmla="*/ 0 h 144"/>
                    <a:gd name="T30" fmla="*/ 0 w 87"/>
                    <a:gd name="T31" fmla="*/ 0 h 144"/>
                    <a:gd name="T32" fmla="*/ 0 w 87"/>
                    <a:gd name="T33" fmla="*/ 0 h 144"/>
                    <a:gd name="T34" fmla="*/ 0 w 87"/>
                    <a:gd name="T35" fmla="*/ 0 h 144"/>
                    <a:gd name="T36" fmla="*/ 0 w 87"/>
                    <a:gd name="T37" fmla="*/ 0 h 144"/>
                    <a:gd name="T38" fmla="*/ 0 w 87"/>
                    <a:gd name="T39" fmla="*/ 0 h 144"/>
                    <a:gd name="T40" fmla="*/ 0 w 87"/>
                    <a:gd name="T41" fmla="*/ 0 h 144"/>
                    <a:gd name="T42" fmla="*/ 0 w 87"/>
                    <a:gd name="T43" fmla="*/ 0 h 144"/>
                    <a:gd name="T44" fmla="*/ 0 w 87"/>
                    <a:gd name="T45" fmla="*/ 0 h 144"/>
                    <a:gd name="T46" fmla="*/ 0 w 87"/>
                    <a:gd name="T47" fmla="*/ 0 h 144"/>
                    <a:gd name="T48" fmla="*/ 0 w 87"/>
                    <a:gd name="T49" fmla="*/ 0 h 144"/>
                    <a:gd name="T50" fmla="*/ 0 w 87"/>
                    <a:gd name="T51" fmla="*/ 0 h 144"/>
                    <a:gd name="T52" fmla="*/ 0 w 87"/>
                    <a:gd name="T53" fmla="*/ 0 h 144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87"/>
                    <a:gd name="T82" fmla="*/ 0 h 144"/>
                    <a:gd name="T83" fmla="*/ 87 w 87"/>
                    <a:gd name="T84" fmla="*/ 144 h 144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87" h="144">
                      <a:moveTo>
                        <a:pt x="0" y="35"/>
                      </a:moveTo>
                      <a:lnTo>
                        <a:pt x="14" y="12"/>
                      </a:lnTo>
                      <a:lnTo>
                        <a:pt x="37" y="6"/>
                      </a:lnTo>
                      <a:lnTo>
                        <a:pt x="64" y="10"/>
                      </a:lnTo>
                      <a:lnTo>
                        <a:pt x="74" y="23"/>
                      </a:lnTo>
                      <a:lnTo>
                        <a:pt x="81" y="45"/>
                      </a:lnTo>
                      <a:lnTo>
                        <a:pt x="81" y="62"/>
                      </a:lnTo>
                      <a:lnTo>
                        <a:pt x="77" y="74"/>
                      </a:lnTo>
                      <a:lnTo>
                        <a:pt x="77" y="92"/>
                      </a:lnTo>
                      <a:lnTo>
                        <a:pt x="73" y="113"/>
                      </a:lnTo>
                      <a:lnTo>
                        <a:pt x="54" y="133"/>
                      </a:lnTo>
                      <a:lnTo>
                        <a:pt x="43" y="133"/>
                      </a:lnTo>
                      <a:lnTo>
                        <a:pt x="28" y="133"/>
                      </a:lnTo>
                      <a:lnTo>
                        <a:pt x="28" y="136"/>
                      </a:lnTo>
                      <a:lnTo>
                        <a:pt x="39" y="144"/>
                      </a:lnTo>
                      <a:lnTo>
                        <a:pt x="52" y="142"/>
                      </a:lnTo>
                      <a:lnTo>
                        <a:pt x="69" y="135"/>
                      </a:lnTo>
                      <a:lnTo>
                        <a:pt x="82" y="115"/>
                      </a:lnTo>
                      <a:lnTo>
                        <a:pt x="83" y="80"/>
                      </a:lnTo>
                      <a:lnTo>
                        <a:pt x="87" y="58"/>
                      </a:lnTo>
                      <a:lnTo>
                        <a:pt x="87" y="39"/>
                      </a:lnTo>
                      <a:lnTo>
                        <a:pt x="79" y="21"/>
                      </a:lnTo>
                      <a:lnTo>
                        <a:pt x="70" y="6"/>
                      </a:lnTo>
                      <a:lnTo>
                        <a:pt x="47" y="0"/>
                      </a:lnTo>
                      <a:lnTo>
                        <a:pt x="14" y="4"/>
                      </a:lnTo>
                      <a:lnTo>
                        <a:pt x="2" y="12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86" name="Freeform 261"/>
                <p:cNvSpPr>
                  <a:spLocks noChangeArrowheads="1"/>
                </p:cNvSpPr>
                <p:nvPr/>
              </p:nvSpPr>
              <p:spPr bwMode="auto">
                <a:xfrm>
                  <a:off x="4750" y="3003"/>
                  <a:ext cx="7" cy="10"/>
                </a:xfrm>
                <a:custGeom>
                  <a:avLst/>
                  <a:gdLst>
                    <a:gd name="T0" fmla="*/ 0 w 80"/>
                    <a:gd name="T1" fmla="*/ 0 h 120"/>
                    <a:gd name="T2" fmla="*/ 0 w 80"/>
                    <a:gd name="T3" fmla="*/ 0 h 120"/>
                    <a:gd name="T4" fmla="*/ 0 w 80"/>
                    <a:gd name="T5" fmla="*/ 0 h 120"/>
                    <a:gd name="T6" fmla="*/ 0 w 80"/>
                    <a:gd name="T7" fmla="*/ 0 h 120"/>
                    <a:gd name="T8" fmla="*/ 0 w 80"/>
                    <a:gd name="T9" fmla="*/ 0 h 120"/>
                    <a:gd name="T10" fmla="*/ 0 w 80"/>
                    <a:gd name="T11" fmla="*/ 0 h 120"/>
                    <a:gd name="T12" fmla="*/ 0 w 80"/>
                    <a:gd name="T13" fmla="*/ 0 h 120"/>
                    <a:gd name="T14" fmla="*/ 0 w 80"/>
                    <a:gd name="T15" fmla="*/ 0 h 120"/>
                    <a:gd name="T16" fmla="*/ 0 w 80"/>
                    <a:gd name="T17" fmla="*/ 0 h 120"/>
                    <a:gd name="T18" fmla="*/ 0 w 80"/>
                    <a:gd name="T19" fmla="*/ 0 h 12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0"/>
                    <a:gd name="T31" fmla="*/ 0 h 120"/>
                    <a:gd name="T32" fmla="*/ 80 w 80"/>
                    <a:gd name="T33" fmla="*/ 120 h 12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0" h="120">
                      <a:moveTo>
                        <a:pt x="80" y="0"/>
                      </a:moveTo>
                      <a:lnTo>
                        <a:pt x="70" y="26"/>
                      </a:lnTo>
                      <a:lnTo>
                        <a:pt x="53" y="54"/>
                      </a:lnTo>
                      <a:lnTo>
                        <a:pt x="35" y="78"/>
                      </a:lnTo>
                      <a:lnTo>
                        <a:pt x="11" y="110"/>
                      </a:lnTo>
                      <a:lnTo>
                        <a:pt x="0" y="120"/>
                      </a:lnTo>
                      <a:lnTo>
                        <a:pt x="27" y="106"/>
                      </a:lnTo>
                      <a:lnTo>
                        <a:pt x="47" y="77"/>
                      </a:lnTo>
                      <a:lnTo>
                        <a:pt x="68" y="45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402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87" name="Freeform 262"/>
                <p:cNvSpPr>
                  <a:spLocks noChangeArrowheads="1"/>
                </p:cNvSpPr>
                <p:nvPr/>
              </p:nvSpPr>
              <p:spPr bwMode="auto">
                <a:xfrm>
                  <a:off x="4740" y="2967"/>
                  <a:ext cx="40" cy="39"/>
                </a:xfrm>
                <a:custGeom>
                  <a:avLst/>
                  <a:gdLst>
                    <a:gd name="T0" fmla="*/ 0 w 447"/>
                    <a:gd name="T1" fmla="*/ 0 h 445"/>
                    <a:gd name="T2" fmla="*/ 0 w 447"/>
                    <a:gd name="T3" fmla="*/ 0 h 445"/>
                    <a:gd name="T4" fmla="*/ 0 w 447"/>
                    <a:gd name="T5" fmla="*/ 0 h 445"/>
                    <a:gd name="T6" fmla="*/ 0 w 447"/>
                    <a:gd name="T7" fmla="*/ 0 h 445"/>
                    <a:gd name="T8" fmla="*/ 0 w 447"/>
                    <a:gd name="T9" fmla="*/ 0 h 445"/>
                    <a:gd name="T10" fmla="*/ 0 w 447"/>
                    <a:gd name="T11" fmla="*/ 0 h 445"/>
                    <a:gd name="T12" fmla="*/ 0 w 447"/>
                    <a:gd name="T13" fmla="*/ 0 h 445"/>
                    <a:gd name="T14" fmla="*/ 0 w 447"/>
                    <a:gd name="T15" fmla="*/ 0 h 445"/>
                    <a:gd name="T16" fmla="*/ 0 w 447"/>
                    <a:gd name="T17" fmla="*/ 0 h 445"/>
                    <a:gd name="T18" fmla="*/ 0 w 447"/>
                    <a:gd name="T19" fmla="*/ 0 h 445"/>
                    <a:gd name="T20" fmla="*/ 0 w 447"/>
                    <a:gd name="T21" fmla="*/ 0 h 445"/>
                    <a:gd name="T22" fmla="*/ 0 w 447"/>
                    <a:gd name="T23" fmla="*/ 0 h 445"/>
                    <a:gd name="T24" fmla="*/ 0 w 447"/>
                    <a:gd name="T25" fmla="*/ 0 h 445"/>
                    <a:gd name="T26" fmla="*/ 0 w 447"/>
                    <a:gd name="T27" fmla="*/ 0 h 445"/>
                    <a:gd name="T28" fmla="*/ 0 w 447"/>
                    <a:gd name="T29" fmla="*/ 0 h 445"/>
                    <a:gd name="T30" fmla="*/ 0 w 447"/>
                    <a:gd name="T31" fmla="*/ 0 h 445"/>
                    <a:gd name="T32" fmla="*/ 0 w 447"/>
                    <a:gd name="T33" fmla="*/ 0 h 445"/>
                    <a:gd name="T34" fmla="*/ 0 w 447"/>
                    <a:gd name="T35" fmla="*/ 0 h 445"/>
                    <a:gd name="T36" fmla="*/ 0 w 447"/>
                    <a:gd name="T37" fmla="*/ 0 h 445"/>
                    <a:gd name="T38" fmla="*/ 0 w 447"/>
                    <a:gd name="T39" fmla="*/ 0 h 445"/>
                    <a:gd name="T40" fmla="*/ 0 w 447"/>
                    <a:gd name="T41" fmla="*/ 0 h 445"/>
                    <a:gd name="T42" fmla="*/ 0 w 447"/>
                    <a:gd name="T43" fmla="*/ 0 h 445"/>
                    <a:gd name="T44" fmla="*/ 0 w 447"/>
                    <a:gd name="T45" fmla="*/ 0 h 445"/>
                    <a:gd name="T46" fmla="*/ 0 w 447"/>
                    <a:gd name="T47" fmla="*/ 0 h 445"/>
                    <a:gd name="T48" fmla="*/ 0 w 447"/>
                    <a:gd name="T49" fmla="*/ 0 h 445"/>
                    <a:gd name="T50" fmla="*/ 0 w 447"/>
                    <a:gd name="T51" fmla="*/ 0 h 445"/>
                    <a:gd name="T52" fmla="*/ 0 w 447"/>
                    <a:gd name="T53" fmla="*/ 0 h 445"/>
                    <a:gd name="T54" fmla="*/ 0 w 447"/>
                    <a:gd name="T55" fmla="*/ 0 h 445"/>
                    <a:gd name="T56" fmla="*/ 0 w 447"/>
                    <a:gd name="T57" fmla="*/ 0 h 445"/>
                    <a:gd name="T58" fmla="*/ 0 w 447"/>
                    <a:gd name="T59" fmla="*/ 0 h 445"/>
                    <a:gd name="T60" fmla="*/ 0 w 447"/>
                    <a:gd name="T61" fmla="*/ 0 h 445"/>
                    <a:gd name="T62" fmla="*/ 0 w 447"/>
                    <a:gd name="T63" fmla="*/ 0 h 445"/>
                    <a:gd name="T64" fmla="*/ 0 w 447"/>
                    <a:gd name="T65" fmla="*/ 0 h 445"/>
                    <a:gd name="T66" fmla="*/ 0 w 447"/>
                    <a:gd name="T67" fmla="*/ 0 h 445"/>
                    <a:gd name="T68" fmla="*/ 0 w 447"/>
                    <a:gd name="T69" fmla="*/ 0 h 445"/>
                    <a:gd name="T70" fmla="*/ 0 w 447"/>
                    <a:gd name="T71" fmla="*/ 0 h 445"/>
                    <a:gd name="T72" fmla="*/ 0 w 447"/>
                    <a:gd name="T73" fmla="*/ 0 h 445"/>
                    <a:gd name="T74" fmla="*/ 0 w 447"/>
                    <a:gd name="T75" fmla="*/ 0 h 445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447"/>
                    <a:gd name="T115" fmla="*/ 0 h 445"/>
                    <a:gd name="T116" fmla="*/ 447 w 447"/>
                    <a:gd name="T117" fmla="*/ 445 h 445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447" h="445">
                      <a:moveTo>
                        <a:pt x="35" y="128"/>
                      </a:moveTo>
                      <a:lnTo>
                        <a:pt x="103" y="118"/>
                      </a:lnTo>
                      <a:lnTo>
                        <a:pt x="149" y="124"/>
                      </a:lnTo>
                      <a:lnTo>
                        <a:pt x="176" y="155"/>
                      </a:lnTo>
                      <a:lnTo>
                        <a:pt x="159" y="193"/>
                      </a:lnTo>
                      <a:lnTo>
                        <a:pt x="138" y="207"/>
                      </a:lnTo>
                      <a:lnTo>
                        <a:pt x="132" y="243"/>
                      </a:lnTo>
                      <a:lnTo>
                        <a:pt x="145" y="266"/>
                      </a:lnTo>
                      <a:lnTo>
                        <a:pt x="134" y="301"/>
                      </a:lnTo>
                      <a:lnTo>
                        <a:pt x="161" y="301"/>
                      </a:lnTo>
                      <a:lnTo>
                        <a:pt x="169" y="261"/>
                      </a:lnTo>
                      <a:lnTo>
                        <a:pt x="187" y="243"/>
                      </a:lnTo>
                      <a:lnTo>
                        <a:pt x="220" y="243"/>
                      </a:lnTo>
                      <a:lnTo>
                        <a:pt x="252" y="251"/>
                      </a:lnTo>
                      <a:lnTo>
                        <a:pt x="262" y="278"/>
                      </a:lnTo>
                      <a:lnTo>
                        <a:pt x="266" y="315"/>
                      </a:lnTo>
                      <a:lnTo>
                        <a:pt x="262" y="344"/>
                      </a:lnTo>
                      <a:lnTo>
                        <a:pt x="262" y="364"/>
                      </a:lnTo>
                      <a:lnTo>
                        <a:pt x="264" y="387"/>
                      </a:lnTo>
                      <a:lnTo>
                        <a:pt x="285" y="408"/>
                      </a:lnTo>
                      <a:lnTo>
                        <a:pt x="301" y="420"/>
                      </a:lnTo>
                      <a:lnTo>
                        <a:pt x="340" y="445"/>
                      </a:lnTo>
                      <a:lnTo>
                        <a:pt x="414" y="371"/>
                      </a:lnTo>
                      <a:lnTo>
                        <a:pt x="435" y="309"/>
                      </a:lnTo>
                      <a:lnTo>
                        <a:pt x="443" y="212"/>
                      </a:lnTo>
                      <a:lnTo>
                        <a:pt x="447" y="143"/>
                      </a:lnTo>
                      <a:lnTo>
                        <a:pt x="439" y="76"/>
                      </a:lnTo>
                      <a:lnTo>
                        <a:pt x="420" y="39"/>
                      </a:lnTo>
                      <a:lnTo>
                        <a:pt x="375" y="14"/>
                      </a:lnTo>
                      <a:lnTo>
                        <a:pt x="334" y="6"/>
                      </a:lnTo>
                      <a:lnTo>
                        <a:pt x="256" y="0"/>
                      </a:lnTo>
                      <a:lnTo>
                        <a:pt x="181" y="4"/>
                      </a:lnTo>
                      <a:lnTo>
                        <a:pt x="86" y="20"/>
                      </a:lnTo>
                      <a:lnTo>
                        <a:pt x="42" y="41"/>
                      </a:lnTo>
                      <a:lnTo>
                        <a:pt x="21" y="62"/>
                      </a:lnTo>
                      <a:lnTo>
                        <a:pt x="0" y="93"/>
                      </a:lnTo>
                      <a:lnTo>
                        <a:pt x="4" y="110"/>
                      </a:lnTo>
                      <a:lnTo>
                        <a:pt x="35" y="128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88" name="Freeform 263"/>
                <p:cNvSpPr>
                  <a:spLocks noChangeArrowheads="1"/>
                </p:cNvSpPr>
                <p:nvPr/>
              </p:nvSpPr>
              <p:spPr bwMode="auto">
                <a:xfrm>
                  <a:off x="4741" y="2967"/>
                  <a:ext cx="37" cy="37"/>
                </a:xfrm>
                <a:custGeom>
                  <a:avLst/>
                  <a:gdLst>
                    <a:gd name="T0" fmla="*/ 0 w 425"/>
                    <a:gd name="T1" fmla="*/ 0 h 427"/>
                    <a:gd name="T2" fmla="*/ 0 w 425"/>
                    <a:gd name="T3" fmla="*/ 0 h 427"/>
                    <a:gd name="T4" fmla="*/ 0 w 425"/>
                    <a:gd name="T5" fmla="*/ 0 h 427"/>
                    <a:gd name="T6" fmla="*/ 0 w 425"/>
                    <a:gd name="T7" fmla="*/ 0 h 427"/>
                    <a:gd name="T8" fmla="*/ 0 w 425"/>
                    <a:gd name="T9" fmla="*/ 0 h 427"/>
                    <a:gd name="T10" fmla="*/ 0 w 425"/>
                    <a:gd name="T11" fmla="*/ 0 h 427"/>
                    <a:gd name="T12" fmla="*/ 0 w 425"/>
                    <a:gd name="T13" fmla="*/ 0 h 427"/>
                    <a:gd name="T14" fmla="*/ 0 w 425"/>
                    <a:gd name="T15" fmla="*/ 0 h 427"/>
                    <a:gd name="T16" fmla="*/ 0 w 425"/>
                    <a:gd name="T17" fmla="*/ 0 h 427"/>
                    <a:gd name="T18" fmla="*/ 0 w 425"/>
                    <a:gd name="T19" fmla="*/ 0 h 427"/>
                    <a:gd name="T20" fmla="*/ 0 w 425"/>
                    <a:gd name="T21" fmla="*/ 0 h 427"/>
                    <a:gd name="T22" fmla="*/ 0 w 425"/>
                    <a:gd name="T23" fmla="*/ 0 h 427"/>
                    <a:gd name="T24" fmla="*/ 0 w 425"/>
                    <a:gd name="T25" fmla="*/ 0 h 427"/>
                    <a:gd name="T26" fmla="*/ 0 w 425"/>
                    <a:gd name="T27" fmla="*/ 0 h 427"/>
                    <a:gd name="T28" fmla="*/ 0 w 425"/>
                    <a:gd name="T29" fmla="*/ 0 h 427"/>
                    <a:gd name="T30" fmla="*/ 0 w 425"/>
                    <a:gd name="T31" fmla="*/ 0 h 427"/>
                    <a:gd name="T32" fmla="*/ 0 w 425"/>
                    <a:gd name="T33" fmla="*/ 0 h 427"/>
                    <a:gd name="T34" fmla="*/ 0 w 425"/>
                    <a:gd name="T35" fmla="*/ 0 h 427"/>
                    <a:gd name="T36" fmla="*/ 0 w 425"/>
                    <a:gd name="T37" fmla="*/ 0 h 427"/>
                    <a:gd name="T38" fmla="*/ 0 w 425"/>
                    <a:gd name="T39" fmla="*/ 0 h 427"/>
                    <a:gd name="T40" fmla="*/ 0 w 425"/>
                    <a:gd name="T41" fmla="*/ 0 h 427"/>
                    <a:gd name="T42" fmla="*/ 0 w 425"/>
                    <a:gd name="T43" fmla="*/ 0 h 427"/>
                    <a:gd name="T44" fmla="*/ 0 w 425"/>
                    <a:gd name="T45" fmla="*/ 0 h 427"/>
                    <a:gd name="T46" fmla="*/ 0 w 425"/>
                    <a:gd name="T47" fmla="*/ 0 h 427"/>
                    <a:gd name="T48" fmla="*/ 0 w 425"/>
                    <a:gd name="T49" fmla="*/ 0 h 427"/>
                    <a:gd name="T50" fmla="*/ 0 w 425"/>
                    <a:gd name="T51" fmla="*/ 0 h 427"/>
                    <a:gd name="T52" fmla="*/ 0 w 425"/>
                    <a:gd name="T53" fmla="*/ 0 h 427"/>
                    <a:gd name="T54" fmla="*/ 0 w 425"/>
                    <a:gd name="T55" fmla="*/ 0 h 427"/>
                    <a:gd name="T56" fmla="*/ 0 w 425"/>
                    <a:gd name="T57" fmla="*/ 0 h 427"/>
                    <a:gd name="T58" fmla="*/ 0 w 425"/>
                    <a:gd name="T59" fmla="*/ 0 h 427"/>
                    <a:gd name="T60" fmla="*/ 0 w 425"/>
                    <a:gd name="T61" fmla="*/ 0 h 427"/>
                    <a:gd name="T62" fmla="*/ 0 w 425"/>
                    <a:gd name="T63" fmla="*/ 0 h 427"/>
                    <a:gd name="T64" fmla="*/ 0 w 425"/>
                    <a:gd name="T65" fmla="*/ 0 h 427"/>
                    <a:gd name="T66" fmla="*/ 0 w 425"/>
                    <a:gd name="T67" fmla="*/ 0 h 427"/>
                    <a:gd name="T68" fmla="*/ 0 w 425"/>
                    <a:gd name="T69" fmla="*/ 0 h 427"/>
                    <a:gd name="T70" fmla="*/ 0 w 425"/>
                    <a:gd name="T71" fmla="*/ 0 h 427"/>
                    <a:gd name="T72" fmla="*/ 0 w 425"/>
                    <a:gd name="T73" fmla="*/ 0 h 427"/>
                    <a:gd name="T74" fmla="*/ 0 w 425"/>
                    <a:gd name="T75" fmla="*/ 0 h 427"/>
                    <a:gd name="T76" fmla="*/ 0 w 425"/>
                    <a:gd name="T77" fmla="*/ 0 h 427"/>
                    <a:gd name="T78" fmla="*/ 0 w 425"/>
                    <a:gd name="T79" fmla="*/ 0 h 427"/>
                    <a:gd name="T80" fmla="*/ 0 w 425"/>
                    <a:gd name="T81" fmla="*/ 0 h 427"/>
                    <a:gd name="T82" fmla="*/ 0 w 425"/>
                    <a:gd name="T83" fmla="*/ 0 h 427"/>
                    <a:gd name="T84" fmla="*/ 0 w 425"/>
                    <a:gd name="T85" fmla="*/ 0 h 427"/>
                    <a:gd name="T86" fmla="*/ 0 w 425"/>
                    <a:gd name="T87" fmla="*/ 0 h 427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425"/>
                    <a:gd name="T133" fmla="*/ 0 h 427"/>
                    <a:gd name="T134" fmla="*/ 425 w 425"/>
                    <a:gd name="T135" fmla="*/ 427 h 427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425" h="427">
                      <a:moveTo>
                        <a:pt x="70" y="27"/>
                      </a:moveTo>
                      <a:lnTo>
                        <a:pt x="34" y="41"/>
                      </a:lnTo>
                      <a:lnTo>
                        <a:pt x="17" y="64"/>
                      </a:lnTo>
                      <a:lnTo>
                        <a:pt x="7" y="79"/>
                      </a:lnTo>
                      <a:lnTo>
                        <a:pt x="0" y="91"/>
                      </a:lnTo>
                      <a:lnTo>
                        <a:pt x="9" y="100"/>
                      </a:lnTo>
                      <a:lnTo>
                        <a:pt x="27" y="112"/>
                      </a:lnTo>
                      <a:lnTo>
                        <a:pt x="74" y="104"/>
                      </a:lnTo>
                      <a:lnTo>
                        <a:pt x="108" y="104"/>
                      </a:lnTo>
                      <a:lnTo>
                        <a:pt x="130" y="93"/>
                      </a:lnTo>
                      <a:lnTo>
                        <a:pt x="164" y="85"/>
                      </a:lnTo>
                      <a:lnTo>
                        <a:pt x="194" y="83"/>
                      </a:lnTo>
                      <a:lnTo>
                        <a:pt x="229" y="85"/>
                      </a:lnTo>
                      <a:lnTo>
                        <a:pt x="179" y="91"/>
                      </a:lnTo>
                      <a:lnTo>
                        <a:pt x="153" y="97"/>
                      </a:lnTo>
                      <a:lnTo>
                        <a:pt x="135" y="104"/>
                      </a:lnTo>
                      <a:lnTo>
                        <a:pt x="130" y="106"/>
                      </a:lnTo>
                      <a:lnTo>
                        <a:pt x="143" y="112"/>
                      </a:lnTo>
                      <a:lnTo>
                        <a:pt x="153" y="122"/>
                      </a:lnTo>
                      <a:lnTo>
                        <a:pt x="171" y="112"/>
                      </a:lnTo>
                      <a:lnTo>
                        <a:pt x="186" y="108"/>
                      </a:lnTo>
                      <a:lnTo>
                        <a:pt x="217" y="102"/>
                      </a:lnTo>
                      <a:lnTo>
                        <a:pt x="227" y="102"/>
                      </a:lnTo>
                      <a:lnTo>
                        <a:pt x="196" y="114"/>
                      </a:lnTo>
                      <a:lnTo>
                        <a:pt x="173" y="124"/>
                      </a:lnTo>
                      <a:lnTo>
                        <a:pt x="160" y="133"/>
                      </a:lnTo>
                      <a:lnTo>
                        <a:pt x="171" y="143"/>
                      </a:lnTo>
                      <a:lnTo>
                        <a:pt x="196" y="135"/>
                      </a:lnTo>
                      <a:lnTo>
                        <a:pt x="217" y="131"/>
                      </a:lnTo>
                      <a:lnTo>
                        <a:pt x="179" y="149"/>
                      </a:lnTo>
                      <a:lnTo>
                        <a:pt x="167" y="158"/>
                      </a:lnTo>
                      <a:lnTo>
                        <a:pt x="162" y="176"/>
                      </a:lnTo>
                      <a:lnTo>
                        <a:pt x="155" y="185"/>
                      </a:lnTo>
                      <a:lnTo>
                        <a:pt x="179" y="174"/>
                      </a:lnTo>
                      <a:lnTo>
                        <a:pt x="200" y="170"/>
                      </a:lnTo>
                      <a:lnTo>
                        <a:pt x="233" y="168"/>
                      </a:lnTo>
                      <a:lnTo>
                        <a:pt x="183" y="183"/>
                      </a:lnTo>
                      <a:lnTo>
                        <a:pt x="151" y="195"/>
                      </a:lnTo>
                      <a:lnTo>
                        <a:pt x="130" y="206"/>
                      </a:lnTo>
                      <a:lnTo>
                        <a:pt x="128" y="222"/>
                      </a:lnTo>
                      <a:lnTo>
                        <a:pt x="153" y="210"/>
                      </a:lnTo>
                      <a:lnTo>
                        <a:pt x="188" y="199"/>
                      </a:lnTo>
                      <a:lnTo>
                        <a:pt x="204" y="199"/>
                      </a:lnTo>
                      <a:lnTo>
                        <a:pt x="167" y="212"/>
                      </a:lnTo>
                      <a:lnTo>
                        <a:pt x="137" y="224"/>
                      </a:lnTo>
                      <a:lnTo>
                        <a:pt x="126" y="235"/>
                      </a:lnTo>
                      <a:lnTo>
                        <a:pt x="130" y="245"/>
                      </a:lnTo>
                      <a:lnTo>
                        <a:pt x="153" y="237"/>
                      </a:lnTo>
                      <a:lnTo>
                        <a:pt x="175" y="228"/>
                      </a:lnTo>
                      <a:lnTo>
                        <a:pt x="219" y="226"/>
                      </a:lnTo>
                      <a:lnTo>
                        <a:pt x="236" y="228"/>
                      </a:lnTo>
                      <a:lnTo>
                        <a:pt x="277" y="230"/>
                      </a:lnTo>
                      <a:lnTo>
                        <a:pt x="326" y="224"/>
                      </a:lnTo>
                      <a:lnTo>
                        <a:pt x="297" y="235"/>
                      </a:lnTo>
                      <a:lnTo>
                        <a:pt x="246" y="243"/>
                      </a:lnTo>
                      <a:lnTo>
                        <a:pt x="256" y="260"/>
                      </a:lnTo>
                      <a:lnTo>
                        <a:pt x="293" y="251"/>
                      </a:lnTo>
                      <a:lnTo>
                        <a:pt x="328" y="239"/>
                      </a:lnTo>
                      <a:lnTo>
                        <a:pt x="351" y="228"/>
                      </a:lnTo>
                      <a:lnTo>
                        <a:pt x="307" y="260"/>
                      </a:lnTo>
                      <a:lnTo>
                        <a:pt x="279" y="268"/>
                      </a:lnTo>
                      <a:lnTo>
                        <a:pt x="256" y="276"/>
                      </a:lnTo>
                      <a:lnTo>
                        <a:pt x="258" y="293"/>
                      </a:lnTo>
                      <a:lnTo>
                        <a:pt x="293" y="287"/>
                      </a:lnTo>
                      <a:lnTo>
                        <a:pt x="320" y="280"/>
                      </a:lnTo>
                      <a:lnTo>
                        <a:pt x="303" y="291"/>
                      </a:lnTo>
                      <a:lnTo>
                        <a:pt x="273" y="299"/>
                      </a:lnTo>
                      <a:lnTo>
                        <a:pt x="258" y="301"/>
                      </a:lnTo>
                      <a:lnTo>
                        <a:pt x="258" y="340"/>
                      </a:lnTo>
                      <a:lnTo>
                        <a:pt x="291" y="327"/>
                      </a:lnTo>
                      <a:lnTo>
                        <a:pt x="316" y="316"/>
                      </a:lnTo>
                      <a:lnTo>
                        <a:pt x="289" y="338"/>
                      </a:lnTo>
                      <a:lnTo>
                        <a:pt x="254" y="352"/>
                      </a:lnTo>
                      <a:lnTo>
                        <a:pt x="256" y="369"/>
                      </a:lnTo>
                      <a:lnTo>
                        <a:pt x="275" y="389"/>
                      </a:lnTo>
                      <a:lnTo>
                        <a:pt x="293" y="367"/>
                      </a:lnTo>
                      <a:lnTo>
                        <a:pt x="316" y="340"/>
                      </a:lnTo>
                      <a:lnTo>
                        <a:pt x="332" y="312"/>
                      </a:lnTo>
                      <a:lnTo>
                        <a:pt x="316" y="354"/>
                      </a:lnTo>
                      <a:lnTo>
                        <a:pt x="303" y="369"/>
                      </a:lnTo>
                      <a:lnTo>
                        <a:pt x="279" y="398"/>
                      </a:lnTo>
                      <a:lnTo>
                        <a:pt x="297" y="417"/>
                      </a:lnTo>
                      <a:lnTo>
                        <a:pt x="324" y="394"/>
                      </a:lnTo>
                      <a:lnTo>
                        <a:pt x="343" y="367"/>
                      </a:lnTo>
                      <a:lnTo>
                        <a:pt x="361" y="338"/>
                      </a:lnTo>
                      <a:lnTo>
                        <a:pt x="345" y="381"/>
                      </a:lnTo>
                      <a:lnTo>
                        <a:pt x="328" y="400"/>
                      </a:lnTo>
                      <a:lnTo>
                        <a:pt x="311" y="419"/>
                      </a:lnTo>
                      <a:lnTo>
                        <a:pt x="326" y="427"/>
                      </a:lnTo>
                      <a:lnTo>
                        <a:pt x="361" y="398"/>
                      </a:lnTo>
                      <a:lnTo>
                        <a:pt x="393" y="352"/>
                      </a:lnTo>
                      <a:lnTo>
                        <a:pt x="406" y="316"/>
                      </a:lnTo>
                      <a:lnTo>
                        <a:pt x="414" y="255"/>
                      </a:lnTo>
                      <a:lnTo>
                        <a:pt x="419" y="210"/>
                      </a:lnTo>
                      <a:lnTo>
                        <a:pt x="425" y="158"/>
                      </a:lnTo>
                      <a:lnTo>
                        <a:pt x="388" y="168"/>
                      </a:lnTo>
                      <a:lnTo>
                        <a:pt x="349" y="183"/>
                      </a:lnTo>
                      <a:lnTo>
                        <a:pt x="289" y="197"/>
                      </a:lnTo>
                      <a:lnTo>
                        <a:pt x="343" y="176"/>
                      </a:lnTo>
                      <a:lnTo>
                        <a:pt x="363" y="164"/>
                      </a:lnTo>
                      <a:lnTo>
                        <a:pt x="402" y="151"/>
                      </a:lnTo>
                      <a:lnTo>
                        <a:pt x="421" y="147"/>
                      </a:lnTo>
                      <a:lnTo>
                        <a:pt x="421" y="120"/>
                      </a:lnTo>
                      <a:lnTo>
                        <a:pt x="416" y="85"/>
                      </a:lnTo>
                      <a:lnTo>
                        <a:pt x="368" y="93"/>
                      </a:lnTo>
                      <a:lnTo>
                        <a:pt x="338" y="102"/>
                      </a:lnTo>
                      <a:lnTo>
                        <a:pt x="299" y="120"/>
                      </a:lnTo>
                      <a:lnTo>
                        <a:pt x="334" y="93"/>
                      </a:lnTo>
                      <a:lnTo>
                        <a:pt x="374" y="81"/>
                      </a:lnTo>
                      <a:lnTo>
                        <a:pt x="414" y="72"/>
                      </a:lnTo>
                      <a:lnTo>
                        <a:pt x="406" y="45"/>
                      </a:lnTo>
                      <a:lnTo>
                        <a:pt x="393" y="29"/>
                      </a:lnTo>
                      <a:lnTo>
                        <a:pt x="357" y="18"/>
                      </a:lnTo>
                      <a:lnTo>
                        <a:pt x="322" y="27"/>
                      </a:lnTo>
                      <a:lnTo>
                        <a:pt x="289" y="50"/>
                      </a:lnTo>
                      <a:lnTo>
                        <a:pt x="311" y="23"/>
                      </a:lnTo>
                      <a:lnTo>
                        <a:pt x="345" y="10"/>
                      </a:lnTo>
                      <a:lnTo>
                        <a:pt x="307" y="4"/>
                      </a:lnTo>
                      <a:lnTo>
                        <a:pt x="279" y="2"/>
                      </a:lnTo>
                      <a:lnTo>
                        <a:pt x="240" y="8"/>
                      </a:lnTo>
                      <a:lnTo>
                        <a:pt x="213" y="25"/>
                      </a:lnTo>
                      <a:lnTo>
                        <a:pt x="171" y="33"/>
                      </a:lnTo>
                      <a:lnTo>
                        <a:pt x="200" y="21"/>
                      </a:lnTo>
                      <a:lnTo>
                        <a:pt x="221" y="8"/>
                      </a:lnTo>
                      <a:lnTo>
                        <a:pt x="233" y="0"/>
                      </a:lnTo>
                      <a:lnTo>
                        <a:pt x="192" y="2"/>
                      </a:lnTo>
                      <a:lnTo>
                        <a:pt x="155" y="4"/>
                      </a:lnTo>
                      <a:lnTo>
                        <a:pt x="133" y="14"/>
                      </a:lnTo>
                      <a:lnTo>
                        <a:pt x="110" y="35"/>
                      </a:lnTo>
                      <a:lnTo>
                        <a:pt x="91" y="62"/>
                      </a:lnTo>
                      <a:lnTo>
                        <a:pt x="101" y="31"/>
                      </a:lnTo>
                      <a:lnTo>
                        <a:pt x="124" y="10"/>
                      </a:lnTo>
                      <a:lnTo>
                        <a:pt x="70" y="27"/>
                      </a:lnTo>
                      <a:close/>
                    </a:path>
                  </a:pathLst>
                </a:custGeom>
                <a:solidFill>
                  <a:srgbClr val="A05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5189" name="Group 264"/>
                <p:cNvGrpSpPr>
                  <a:grpSpLocks/>
                </p:cNvGrpSpPr>
                <p:nvPr/>
              </p:nvGrpSpPr>
              <p:grpSpPr bwMode="auto">
                <a:xfrm>
                  <a:off x="4661" y="3060"/>
                  <a:ext cx="40" cy="24"/>
                  <a:chOff x="4661" y="3060"/>
                  <a:chExt cx="40" cy="24"/>
                </a:xfrm>
              </p:grpSpPr>
              <p:sp>
                <p:nvSpPr>
                  <p:cNvPr id="5210" name="Freeform 265"/>
                  <p:cNvSpPr>
                    <a:spLocks noChangeArrowheads="1"/>
                  </p:cNvSpPr>
                  <p:nvPr/>
                </p:nvSpPr>
                <p:spPr bwMode="auto">
                  <a:xfrm>
                    <a:off x="4661" y="3060"/>
                    <a:ext cx="41" cy="25"/>
                  </a:xfrm>
                  <a:custGeom>
                    <a:avLst/>
                    <a:gdLst>
                      <a:gd name="T0" fmla="*/ 0 w 463"/>
                      <a:gd name="T1" fmla="*/ 0 h 282"/>
                      <a:gd name="T2" fmla="*/ 0 w 463"/>
                      <a:gd name="T3" fmla="*/ 0 h 282"/>
                      <a:gd name="T4" fmla="*/ 0 w 463"/>
                      <a:gd name="T5" fmla="*/ 0 h 282"/>
                      <a:gd name="T6" fmla="*/ 0 w 463"/>
                      <a:gd name="T7" fmla="*/ 0 h 282"/>
                      <a:gd name="T8" fmla="*/ 0 w 463"/>
                      <a:gd name="T9" fmla="*/ 0 h 282"/>
                      <a:gd name="T10" fmla="*/ 0 w 463"/>
                      <a:gd name="T11" fmla="*/ 0 h 282"/>
                      <a:gd name="T12" fmla="*/ 0 w 463"/>
                      <a:gd name="T13" fmla="*/ 0 h 282"/>
                      <a:gd name="T14" fmla="*/ 0 w 463"/>
                      <a:gd name="T15" fmla="*/ 0 h 282"/>
                      <a:gd name="T16" fmla="*/ 0 w 463"/>
                      <a:gd name="T17" fmla="*/ 0 h 282"/>
                      <a:gd name="T18" fmla="*/ 0 w 463"/>
                      <a:gd name="T19" fmla="*/ 0 h 282"/>
                      <a:gd name="T20" fmla="*/ 0 w 463"/>
                      <a:gd name="T21" fmla="*/ 0 h 282"/>
                      <a:gd name="T22" fmla="*/ 0 w 463"/>
                      <a:gd name="T23" fmla="*/ 0 h 282"/>
                      <a:gd name="T24" fmla="*/ 0 w 463"/>
                      <a:gd name="T25" fmla="*/ 0 h 282"/>
                      <a:gd name="T26" fmla="*/ 0 w 463"/>
                      <a:gd name="T27" fmla="*/ 0 h 282"/>
                      <a:gd name="T28" fmla="*/ 0 w 463"/>
                      <a:gd name="T29" fmla="*/ 0 h 282"/>
                      <a:gd name="T30" fmla="*/ 0 w 463"/>
                      <a:gd name="T31" fmla="*/ 0 h 282"/>
                      <a:gd name="T32" fmla="*/ 0 w 463"/>
                      <a:gd name="T33" fmla="*/ 0 h 282"/>
                      <a:gd name="T34" fmla="*/ 0 w 463"/>
                      <a:gd name="T35" fmla="*/ 0 h 282"/>
                      <a:gd name="T36" fmla="*/ 0 w 463"/>
                      <a:gd name="T37" fmla="*/ 0 h 282"/>
                      <a:gd name="T38" fmla="*/ 0 w 463"/>
                      <a:gd name="T39" fmla="*/ 0 h 282"/>
                      <a:gd name="T40" fmla="*/ 0 w 463"/>
                      <a:gd name="T41" fmla="*/ 0 h 282"/>
                      <a:gd name="T42" fmla="*/ 0 w 463"/>
                      <a:gd name="T43" fmla="*/ 0 h 282"/>
                      <a:gd name="T44" fmla="*/ 0 w 463"/>
                      <a:gd name="T45" fmla="*/ 0 h 282"/>
                      <a:gd name="T46" fmla="*/ 0 w 463"/>
                      <a:gd name="T47" fmla="*/ 0 h 282"/>
                      <a:gd name="T48" fmla="*/ 0 w 463"/>
                      <a:gd name="T49" fmla="*/ 0 h 282"/>
                      <a:gd name="T50" fmla="*/ 0 w 463"/>
                      <a:gd name="T51" fmla="*/ 0 h 282"/>
                      <a:gd name="T52" fmla="*/ 0 w 463"/>
                      <a:gd name="T53" fmla="*/ 0 h 282"/>
                      <a:gd name="T54" fmla="*/ 0 w 463"/>
                      <a:gd name="T55" fmla="*/ 0 h 282"/>
                      <a:gd name="T56" fmla="*/ 0 w 463"/>
                      <a:gd name="T57" fmla="*/ 0 h 282"/>
                      <a:gd name="T58" fmla="*/ 0 w 463"/>
                      <a:gd name="T59" fmla="*/ 0 h 282"/>
                      <a:gd name="T60" fmla="*/ 0 w 463"/>
                      <a:gd name="T61" fmla="*/ 0 h 282"/>
                      <a:gd name="T62" fmla="*/ 0 w 463"/>
                      <a:gd name="T63" fmla="*/ 0 h 282"/>
                      <a:gd name="T64" fmla="*/ 0 w 463"/>
                      <a:gd name="T65" fmla="*/ 0 h 282"/>
                      <a:gd name="T66" fmla="*/ 0 w 463"/>
                      <a:gd name="T67" fmla="*/ 0 h 282"/>
                      <a:gd name="T68" fmla="*/ 0 w 463"/>
                      <a:gd name="T69" fmla="*/ 0 h 282"/>
                      <a:gd name="T70" fmla="*/ 0 w 463"/>
                      <a:gd name="T71" fmla="*/ 0 h 282"/>
                      <a:gd name="T72" fmla="*/ 0 w 463"/>
                      <a:gd name="T73" fmla="*/ 0 h 282"/>
                      <a:gd name="T74" fmla="*/ 0 w 463"/>
                      <a:gd name="T75" fmla="*/ 0 h 282"/>
                      <a:gd name="T76" fmla="*/ 0 w 463"/>
                      <a:gd name="T77" fmla="*/ 0 h 282"/>
                      <a:gd name="T78" fmla="*/ 0 w 463"/>
                      <a:gd name="T79" fmla="*/ 0 h 282"/>
                      <a:gd name="T80" fmla="*/ 0 w 463"/>
                      <a:gd name="T81" fmla="*/ 0 h 282"/>
                      <a:gd name="T82" fmla="*/ 0 w 463"/>
                      <a:gd name="T83" fmla="*/ 0 h 282"/>
                      <a:gd name="T84" fmla="*/ 0 w 463"/>
                      <a:gd name="T85" fmla="*/ 0 h 282"/>
                      <a:gd name="T86" fmla="*/ 0 w 463"/>
                      <a:gd name="T87" fmla="*/ 0 h 282"/>
                      <a:gd name="T88" fmla="*/ 0 w 463"/>
                      <a:gd name="T89" fmla="*/ 0 h 282"/>
                      <a:gd name="T90" fmla="*/ 0 w 463"/>
                      <a:gd name="T91" fmla="*/ 0 h 282"/>
                      <a:gd name="T92" fmla="*/ 0 w 463"/>
                      <a:gd name="T93" fmla="*/ 0 h 282"/>
                      <a:gd name="T94" fmla="*/ 0 w 463"/>
                      <a:gd name="T95" fmla="*/ 0 h 282"/>
                      <a:gd name="T96" fmla="*/ 0 w 463"/>
                      <a:gd name="T97" fmla="*/ 0 h 282"/>
                      <a:gd name="T98" fmla="*/ 0 w 463"/>
                      <a:gd name="T99" fmla="*/ 0 h 282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w 463"/>
                      <a:gd name="T151" fmla="*/ 0 h 282"/>
                      <a:gd name="T152" fmla="*/ 463 w 463"/>
                      <a:gd name="T153" fmla="*/ 282 h 282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T150" t="T151" r="T152" b="T153"/>
                    <a:pathLst>
                      <a:path w="463" h="282">
                        <a:moveTo>
                          <a:pt x="463" y="168"/>
                        </a:moveTo>
                        <a:lnTo>
                          <a:pt x="406" y="155"/>
                        </a:lnTo>
                        <a:lnTo>
                          <a:pt x="385" y="151"/>
                        </a:lnTo>
                        <a:lnTo>
                          <a:pt x="372" y="139"/>
                        </a:lnTo>
                        <a:lnTo>
                          <a:pt x="357" y="121"/>
                        </a:lnTo>
                        <a:lnTo>
                          <a:pt x="330" y="95"/>
                        </a:lnTo>
                        <a:lnTo>
                          <a:pt x="280" y="52"/>
                        </a:lnTo>
                        <a:lnTo>
                          <a:pt x="271" y="38"/>
                        </a:lnTo>
                        <a:lnTo>
                          <a:pt x="258" y="25"/>
                        </a:lnTo>
                        <a:lnTo>
                          <a:pt x="230" y="21"/>
                        </a:lnTo>
                        <a:lnTo>
                          <a:pt x="150" y="7"/>
                        </a:lnTo>
                        <a:lnTo>
                          <a:pt x="127" y="0"/>
                        </a:lnTo>
                        <a:lnTo>
                          <a:pt x="107" y="9"/>
                        </a:lnTo>
                        <a:lnTo>
                          <a:pt x="97" y="18"/>
                        </a:lnTo>
                        <a:lnTo>
                          <a:pt x="50" y="34"/>
                        </a:lnTo>
                        <a:lnTo>
                          <a:pt x="32" y="41"/>
                        </a:lnTo>
                        <a:lnTo>
                          <a:pt x="25" y="48"/>
                        </a:lnTo>
                        <a:lnTo>
                          <a:pt x="15" y="76"/>
                        </a:lnTo>
                        <a:lnTo>
                          <a:pt x="10" y="89"/>
                        </a:lnTo>
                        <a:lnTo>
                          <a:pt x="6" y="97"/>
                        </a:lnTo>
                        <a:lnTo>
                          <a:pt x="0" y="110"/>
                        </a:lnTo>
                        <a:lnTo>
                          <a:pt x="0" y="120"/>
                        </a:lnTo>
                        <a:lnTo>
                          <a:pt x="9" y="127"/>
                        </a:lnTo>
                        <a:lnTo>
                          <a:pt x="29" y="126"/>
                        </a:lnTo>
                        <a:lnTo>
                          <a:pt x="59" y="112"/>
                        </a:lnTo>
                        <a:lnTo>
                          <a:pt x="97" y="105"/>
                        </a:lnTo>
                        <a:lnTo>
                          <a:pt x="131" y="110"/>
                        </a:lnTo>
                        <a:lnTo>
                          <a:pt x="95" y="119"/>
                        </a:lnTo>
                        <a:lnTo>
                          <a:pt x="70" y="127"/>
                        </a:lnTo>
                        <a:lnTo>
                          <a:pt x="41" y="139"/>
                        </a:lnTo>
                        <a:lnTo>
                          <a:pt x="34" y="149"/>
                        </a:lnTo>
                        <a:lnTo>
                          <a:pt x="34" y="160"/>
                        </a:lnTo>
                        <a:lnTo>
                          <a:pt x="45" y="168"/>
                        </a:lnTo>
                        <a:lnTo>
                          <a:pt x="58" y="166"/>
                        </a:lnTo>
                        <a:lnTo>
                          <a:pt x="99" y="155"/>
                        </a:lnTo>
                        <a:lnTo>
                          <a:pt x="136" y="153"/>
                        </a:lnTo>
                        <a:lnTo>
                          <a:pt x="165" y="155"/>
                        </a:lnTo>
                        <a:lnTo>
                          <a:pt x="181" y="166"/>
                        </a:lnTo>
                        <a:lnTo>
                          <a:pt x="200" y="185"/>
                        </a:lnTo>
                        <a:lnTo>
                          <a:pt x="214" y="206"/>
                        </a:lnTo>
                        <a:lnTo>
                          <a:pt x="229" y="227"/>
                        </a:lnTo>
                        <a:lnTo>
                          <a:pt x="242" y="243"/>
                        </a:lnTo>
                        <a:lnTo>
                          <a:pt x="265" y="258"/>
                        </a:lnTo>
                        <a:lnTo>
                          <a:pt x="286" y="263"/>
                        </a:lnTo>
                        <a:lnTo>
                          <a:pt x="309" y="265"/>
                        </a:lnTo>
                        <a:lnTo>
                          <a:pt x="337" y="263"/>
                        </a:lnTo>
                        <a:lnTo>
                          <a:pt x="358" y="261"/>
                        </a:lnTo>
                        <a:lnTo>
                          <a:pt x="387" y="268"/>
                        </a:lnTo>
                        <a:lnTo>
                          <a:pt x="463" y="282"/>
                        </a:lnTo>
                        <a:lnTo>
                          <a:pt x="463" y="168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1440">
                    <a:solidFill>
                      <a:srgbClr val="402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11" name="Freeform 266"/>
                  <p:cNvSpPr>
                    <a:spLocks noChangeArrowheads="1"/>
                  </p:cNvSpPr>
                  <p:nvPr/>
                </p:nvSpPr>
                <p:spPr bwMode="auto">
                  <a:xfrm>
                    <a:off x="4662" y="3065"/>
                    <a:ext cx="14" cy="3"/>
                  </a:xfrm>
                  <a:custGeom>
                    <a:avLst/>
                    <a:gdLst>
                      <a:gd name="T0" fmla="*/ 0 w 150"/>
                      <a:gd name="T1" fmla="*/ 0 h 37"/>
                      <a:gd name="T2" fmla="*/ 0 w 150"/>
                      <a:gd name="T3" fmla="*/ 0 h 37"/>
                      <a:gd name="T4" fmla="*/ 0 w 150"/>
                      <a:gd name="T5" fmla="*/ 0 h 37"/>
                      <a:gd name="T6" fmla="*/ 0 w 150"/>
                      <a:gd name="T7" fmla="*/ 0 h 37"/>
                      <a:gd name="T8" fmla="*/ 0 w 150"/>
                      <a:gd name="T9" fmla="*/ 0 h 37"/>
                      <a:gd name="T10" fmla="*/ 0 w 150"/>
                      <a:gd name="T11" fmla="*/ 0 h 37"/>
                      <a:gd name="T12" fmla="*/ 0 w 150"/>
                      <a:gd name="T13" fmla="*/ 0 h 37"/>
                      <a:gd name="T14" fmla="*/ 0 w 150"/>
                      <a:gd name="T15" fmla="*/ 0 h 37"/>
                      <a:gd name="T16" fmla="*/ 0 w 150"/>
                      <a:gd name="T17" fmla="*/ 0 h 37"/>
                      <a:gd name="T18" fmla="*/ 0 w 150"/>
                      <a:gd name="T19" fmla="*/ 0 h 37"/>
                      <a:gd name="T20" fmla="*/ 0 w 150"/>
                      <a:gd name="T21" fmla="*/ 0 h 37"/>
                      <a:gd name="T22" fmla="*/ 0 w 150"/>
                      <a:gd name="T23" fmla="*/ 0 h 37"/>
                      <a:gd name="T24" fmla="*/ 0 w 150"/>
                      <a:gd name="T25" fmla="*/ 0 h 3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50"/>
                      <a:gd name="T40" fmla="*/ 0 h 37"/>
                      <a:gd name="T41" fmla="*/ 150 w 150"/>
                      <a:gd name="T42" fmla="*/ 37 h 3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50" h="37">
                        <a:moveTo>
                          <a:pt x="0" y="37"/>
                        </a:moveTo>
                        <a:lnTo>
                          <a:pt x="26" y="25"/>
                        </a:lnTo>
                        <a:lnTo>
                          <a:pt x="47" y="21"/>
                        </a:lnTo>
                        <a:lnTo>
                          <a:pt x="72" y="14"/>
                        </a:lnTo>
                        <a:lnTo>
                          <a:pt x="93" y="7"/>
                        </a:lnTo>
                        <a:lnTo>
                          <a:pt x="127" y="11"/>
                        </a:lnTo>
                        <a:lnTo>
                          <a:pt x="150" y="14"/>
                        </a:lnTo>
                        <a:lnTo>
                          <a:pt x="115" y="5"/>
                        </a:lnTo>
                        <a:lnTo>
                          <a:pt x="85" y="0"/>
                        </a:lnTo>
                        <a:lnTo>
                          <a:pt x="47" y="18"/>
                        </a:lnTo>
                        <a:lnTo>
                          <a:pt x="26" y="20"/>
                        </a:lnTo>
                        <a:lnTo>
                          <a:pt x="3" y="32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12" name="Freeform 267"/>
                  <p:cNvSpPr>
                    <a:spLocks noChangeArrowheads="1"/>
                  </p:cNvSpPr>
                  <p:nvPr/>
                </p:nvSpPr>
                <p:spPr bwMode="auto">
                  <a:xfrm>
                    <a:off x="4669" y="3061"/>
                    <a:ext cx="11" cy="3"/>
                  </a:xfrm>
                  <a:custGeom>
                    <a:avLst/>
                    <a:gdLst>
                      <a:gd name="T0" fmla="*/ 0 w 126"/>
                      <a:gd name="T1" fmla="*/ 0 h 25"/>
                      <a:gd name="T2" fmla="*/ 0 w 126"/>
                      <a:gd name="T3" fmla="*/ 0 h 25"/>
                      <a:gd name="T4" fmla="*/ 0 w 126"/>
                      <a:gd name="T5" fmla="*/ 0 h 25"/>
                      <a:gd name="T6" fmla="*/ 0 w 126"/>
                      <a:gd name="T7" fmla="*/ 0 h 25"/>
                      <a:gd name="T8" fmla="*/ 0 w 126"/>
                      <a:gd name="T9" fmla="*/ 0 h 25"/>
                      <a:gd name="T10" fmla="*/ 0 w 126"/>
                      <a:gd name="T11" fmla="*/ 0 h 25"/>
                      <a:gd name="T12" fmla="*/ 0 w 126"/>
                      <a:gd name="T13" fmla="*/ 0 h 25"/>
                      <a:gd name="T14" fmla="*/ 0 w 126"/>
                      <a:gd name="T15" fmla="*/ 0 h 25"/>
                      <a:gd name="T16" fmla="*/ 0 w 126"/>
                      <a:gd name="T17" fmla="*/ 0 h 25"/>
                      <a:gd name="T18" fmla="*/ 0 w 126"/>
                      <a:gd name="T19" fmla="*/ 0 h 25"/>
                      <a:gd name="T20" fmla="*/ 0 w 126"/>
                      <a:gd name="T21" fmla="*/ 0 h 25"/>
                      <a:gd name="T22" fmla="*/ 0 w 126"/>
                      <a:gd name="T23" fmla="*/ 0 h 25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26"/>
                      <a:gd name="T37" fmla="*/ 0 h 25"/>
                      <a:gd name="T38" fmla="*/ 126 w 126"/>
                      <a:gd name="T39" fmla="*/ 25 h 25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26" h="25">
                        <a:moveTo>
                          <a:pt x="35" y="0"/>
                        </a:moveTo>
                        <a:lnTo>
                          <a:pt x="19" y="1"/>
                        </a:lnTo>
                        <a:lnTo>
                          <a:pt x="0" y="8"/>
                        </a:lnTo>
                        <a:lnTo>
                          <a:pt x="13" y="6"/>
                        </a:lnTo>
                        <a:lnTo>
                          <a:pt x="33" y="3"/>
                        </a:lnTo>
                        <a:lnTo>
                          <a:pt x="74" y="14"/>
                        </a:lnTo>
                        <a:lnTo>
                          <a:pt x="97" y="21"/>
                        </a:lnTo>
                        <a:lnTo>
                          <a:pt x="122" y="25"/>
                        </a:lnTo>
                        <a:lnTo>
                          <a:pt x="126" y="21"/>
                        </a:lnTo>
                        <a:lnTo>
                          <a:pt x="99" y="15"/>
                        </a:lnTo>
                        <a:lnTo>
                          <a:pt x="66" y="8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13" name="Freeform 268"/>
                  <p:cNvSpPr>
                    <a:spLocks noChangeArrowheads="1"/>
                  </p:cNvSpPr>
                  <p:nvPr/>
                </p:nvSpPr>
                <p:spPr bwMode="auto">
                  <a:xfrm>
                    <a:off x="4672" y="3069"/>
                    <a:ext cx="4" cy="2"/>
                  </a:xfrm>
                  <a:custGeom>
                    <a:avLst/>
                    <a:gdLst>
                      <a:gd name="T0" fmla="*/ 0 w 53"/>
                      <a:gd name="T1" fmla="*/ 0 h 13"/>
                      <a:gd name="T2" fmla="*/ 0 w 53"/>
                      <a:gd name="T3" fmla="*/ 0 h 13"/>
                      <a:gd name="T4" fmla="*/ 0 w 53"/>
                      <a:gd name="T5" fmla="*/ 0 h 13"/>
                      <a:gd name="T6" fmla="*/ 0 w 53"/>
                      <a:gd name="T7" fmla="*/ 0 h 13"/>
                      <a:gd name="T8" fmla="*/ 0 w 53"/>
                      <a:gd name="T9" fmla="*/ 0 h 13"/>
                      <a:gd name="T10" fmla="*/ 0 w 53"/>
                      <a:gd name="T11" fmla="*/ 0 h 13"/>
                      <a:gd name="T12" fmla="*/ 0 w 53"/>
                      <a:gd name="T13" fmla="*/ 0 h 1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53"/>
                      <a:gd name="T22" fmla="*/ 0 h 13"/>
                      <a:gd name="T23" fmla="*/ 53 w 53"/>
                      <a:gd name="T24" fmla="*/ 13 h 1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53" h="13">
                        <a:moveTo>
                          <a:pt x="0" y="6"/>
                        </a:moveTo>
                        <a:lnTo>
                          <a:pt x="6" y="13"/>
                        </a:lnTo>
                        <a:lnTo>
                          <a:pt x="26" y="9"/>
                        </a:lnTo>
                        <a:lnTo>
                          <a:pt x="47" y="9"/>
                        </a:lnTo>
                        <a:lnTo>
                          <a:pt x="53" y="0"/>
                        </a:lnTo>
                        <a:lnTo>
                          <a:pt x="38" y="3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14" name="Freeform 269"/>
                  <p:cNvSpPr>
                    <a:spLocks noChangeArrowheads="1"/>
                  </p:cNvSpPr>
                  <p:nvPr/>
                </p:nvSpPr>
                <p:spPr bwMode="auto">
                  <a:xfrm>
                    <a:off x="4662" y="3069"/>
                    <a:ext cx="1" cy="2"/>
                  </a:xfrm>
                  <a:custGeom>
                    <a:avLst/>
                    <a:gdLst>
                      <a:gd name="T0" fmla="*/ 0 w 14"/>
                      <a:gd name="T1" fmla="*/ 0 h 23"/>
                      <a:gd name="T2" fmla="*/ 0 w 14"/>
                      <a:gd name="T3" fmla="*/ 0 h 23"/>
                      <a:gd name="T4" fmla="*/ 0 w 14"/>
                      <a:gd name="T5" fmla="*/ 0 h 23"/>
                      <a:gd name="T6" fmla="*/ 0 w 14"/>
                      <a:gd name="T7" fmla="*/ 0 h 23"/>
                      <a:gd name="T8" fmla="*/ 0 w 14"/>
                      <a:gd name="T9" fmla="*/ 0 h 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"/>
                      <a:gd name="T16" fmla="*/ 0 h 23"/>
                      <a:gd name="T17" fmla="*/ 14 w 14"/>
                      <a:gd name="T18" fmla="*/ 23 h 2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" h="23">
                        <a:moveTo>
                          <a:pt x="14" y="0"/>
                        </a:moveTo>
                        <a:lnTo>
                          <a:pt x="14" y="7"/>
                        </a:lnTo>
                        <a:lnTo>
                          <a:pt x="11" y="17"/>
                        </a:lnTo>
                        <a:lnTo>
                          <a:pt x="0" y="23"/>
                        </a:lnTo>
                        <a:lnTo>
                          <a:pt x="14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15" name="Freeform 270"/>
                  <p:cNvSpPr>
                    <a:spLocks noChangeArrowheads="1"/>
                  </p:cNvSpPr>
                  <p:nvPr/>
                </p:nvSpPr>
                <p:spPr bwMode="auto">
                  <a:xfrm>
                    <a:off x="4666" y="3073"/>
                    <a:ext cx="1" cy="2"/>
                  </a:xfrm>
                  <a:custGeom>
                    <a:avLst/>
                    <a:gdLst>
                      <a:gd name="T0" fmla="*/ 0 w 11"/>
                      <a:gd name="T1" fmla="*/ 0 h 14"/>
                      <a:gd name="T2" fmla="*/ 0 w 11"/>
                      <a:gd name="T3" fmla="*/ 0 h 14"/>
                      <a:gd name="T4" fmla="*/ 0 w 11"/>
                      <a:gd name="T5" fmla="*/ 0 h 14"/>
                      <a:gd name="T6" fmla="*/ 0 w 11"/>
                      <a:gd name="T7" fmla="*/ 0 h 1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"/>
                      <a:gd name="T13" fmla="*/ 0 h 14"/>
                      <a:gd name="T14" fmla="*/ 11 w 11"/>
                      <a:gd name="T15" fmla="*/ 14 h 1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" h="14">
                        <a:moveTo>
                          <a:pt x="11" y="0"/>
                        </a:moveTo>
                        <a:lnTo>
                          <a:pt x="9" y="7"/>
                        </a:lnTo>
                        <a:lnTo>
                          <a:pt x="0" y="14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16" name="Freeform 271"/>
                  <p:cNvSpPr>
                    <a:spLocks noChangeArrowheads="1"/>
                  </p:cNvSpPr>
                  <p:nvPr/>
                </p:nvSpPr>
                <p:spPr bwMode="auto">
                  <a:xfrm>
                    <a:off x="4680" y="3066"/>
                    <a:ext cx="1" cy="3"/>
                  </a:xfrm>
                  <a:custGeom>
                    <a:avLst/>
                    <a:gdLst>
                      <a:gd name="T0" fmla="*/ 0 w 25"/>
                      <a:gd name="T1" fmla="*/ 0 h 30"/>
                      <a:gd name="T2" fmla="*/ 0 w 25"/>
                      <a:gd name="T3" fmla="*/ 0 h 30"/>
                      <a:gd name="T4" fmla="*/ 0 w 25"/>
                      <a:gd name="T5" fmla="*/ 0 h 30"/>
                      <a:gd name="T6" fmla="*/ 0 w 25"/>
                      <a:gd name="T7" fmla="*/ 0 h 30"/>
                      <a:gd name="T8" fmla="*/ 0 w 25"/>
                      <a:gd name="T9" fmla="*/ 0 h 3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"/>
                      <a:gd name="T16" fmla="*/ 0 h 30"/>
                      <a:gd name="T17" fmla="*/ 25 w 25"/>
                      <a:gd name="T18" fmla="*/ 30 h 3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" h="30">
                        <a:moveTo>
                          <a:pt x="0" y="0"/>
                        </a:moveTo>
                        <a:lnTo>
                          <a:pt x="4" y="10"/>
                        </a:lnTo>
                        <a:lnTo>
                          <a:pt x="4" y="17"/>
                        </a:lnTo>
                        <a:lnTo>
                          <a:pt x="25" y="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17" name="Freeform 272"/>
                  <p:cNvSpPr>
                    <a:spLocks noChangeArrowheads="1"/>
                  </p:cNvSpPr>
                  <p:nvPr/>
                </p:nvSpPr>
                <p:spPr bwMode="auto">
                  <a:xfrm>
                    <a:off x="4684" y="3066"/>
                    <a:ext cx="6" cy="7"/>
                  </a:xfrm>
                  <a:custGeom>
                    <a:avLst/>
                    <a:gdLst>
                      <a:gd name="T0" fmla="*/ 0 w 76"/>
                      <a:gd name="T1" fmla="*/ 0 h 77"/>
                      <a:gd name="T2" fmla="*/ 0 w 76"/>
                      <a:gd name="T3" fmla="*/ 0 h 77"/>
                      <a:gd name="T4" fmla="*/ 0 w 76"/>
                      <a:gd name="T5" fmla="*/ 0 h 77"/>
                      <a:gd name="T6" fmla="*/ 0 w 76"/>
                      <a:gd name="T7" fmla="*/ 0 h 77"/>
                      <a:gd name="T8" fmla="*/ 0 w 76"/>
                      <a:gd name="T9" fmla="*/ 0 h 77"/>
                      <a:gd name="T10" fmla="*/ 0 w 76"/>
                      <a:gd name="T11" fmla="*/ 0 h 7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6"/>
                      <a:gd name="T19" fmla="*/ 0 h 77"/>
                      <a:gd name="T20" fmla="*/ 76 w 76"/>
                      <a:gd name="T21" fmla="*/ 77 h 7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6" h="77">
                        <a:moveTo>
                          <a:pt x="0" y="0"/>
                        </a:moveTo>
                        <a:lnTo>
                          <a:pt x="13" y="24"/>
                        </a:lnTo>
                        <a:lnTo>
                          <a:pt x="28" y="43"/>
                        </a:lnTo>
                        <a:lnTo>
                          <a:pt x="76" y="77"/>
                        </a:lnTo>
                        <a:lnTo>
                          <a:pt x="31" y="3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18" name="Freeform 273"/>
                  <p:cNvSpPr>
                    <a:spLocks noChangeArrowheads="1"/>
                  </p:cNvSpPr>
                  <p:nvPr/>
                </p:nvSpPr>
                <p:spPr bwMode="auto">
                  <a:xfrm>
                    <a:off x="4693" y="3076"/>
                    <a:ext cx="1" cy="4"/>
                  </a:xfrm>
                  <a:custGeom>
                    <a:avLst/>
                    <a:gdLst>
                      <a:gd name="T0" fmla="*/ 0 w 20"/>
                      <a:gd name="T1" fmla="*/ 0 h 56"/>
                      <a:gd name="T2" fmla="*/ 0 w 20"/>
                      <a:gd name="T3" fmla="*/ 0 h 56"/>
                      <a:gd name="T4" fmla="*/ 0 w 20"/>
                      <a:gd name="T5" fmla="*/ 0 h 56"/>
                      <a:gd name="T6" fmla="*/ 0 w 20"/>
                      <a:gd name="T7" fmla="*/ 0 h 56"/>
                      <a:gd name="T8" fmla="*/ 0 w 20"/>
                      <a:gd name="T9" fmla="*/ 0 h 56"/>
                      <a:gd name="T10" fmla="*/ 0 w 20"/>
                      <a:gd name="T11" fmla="*/ 0 h 56"/>
                      <a:gd name="T12" fmla="*/ 0 w 20"/>
                      <a:gd name="T13" fmla="*/ 0 h 5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"/>
                      <a:gd name="T22" fmla="*/ 0 h 56"/>
                      <a:gd name="T23" fmla="*/ 20 w 20"/>
                      <a:gd name="T24" fmla="*/ 56 h 5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" h="56">
                        <a:moveTo>
                          <a:pt x="20" y="0"/>
                        </a:moveTo>
                        <a:lnTo>
                          <a:pt x="7" y="20"/>
                        </a:lnTo>
                        <a:lnTo>
                          <a:pt x="3" y="39"/>
                        </a:lnTo>
                        <a:lnTo>
                          <a:pt x="2" y="56"/>
                        </a:lnTo>
                        <a:lnTo>
                          <a:pt x="0" y="32"/>
                        </a:lnTo>
                        <a:lnTo>
                          <a:pt x="2" y="14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19" name="Freeform 274"/>
                  <p:cNvSpPr>
                    <a:spLocks noChangeArrowheads="1"/>
                  </p:cNvSpPr>
                  <p:nvPr/>
                </p:nvSpPr>
                <p:spPr bwMode="auto">
                  <a:xfrm>
                    <a:off x="4678" y="3070"/>
                    <a:ext cx="1" cy="2"/>
                  </a:xfrm>
                  <a:custGeom>
                    <a:avLst/>
                    <a:gdLst>
                      <a:gd name="T0" fmla="*/ 0 w 11"/>
                      <a:gd name="T1" fmla="*/ 0 h 21"/>
                      <a:gd name="T2" fmla="*/ 0 w 11"/>
                      <a:gd name="T3" fmla="*/ 0 h 21"/>
                      <a:gd name="T4" fmla="*/ 0 w 11"/>
                      <a:gd name="T5" fmla="*/ 0 h 21"/>
                      <a:gd name="T6" fmla="*/ 0 w 11"/>
                      <a:gd name="T7" fmla="*/ 0 h 2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"/>
                      <a:gd name="T13" fmla="*/ 0 h 21"/>
                      <a:gd name="T14" fmla="*/ 11 w 11"/>
                      <a:gd name="T15" fmla="*/ 21 h 2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" h="21">
                        <a:moveTo>
                          <a:pt x="9" y="0"/>
                        </a:moveTo>
                        <a:lnTo>
                          <a:pt x="11" y="9"/>
                        </a:lnTo>
                        <a:lnTo>
                          <a:pt x="0" y="21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190" name="Group 275"/>
                <p:cNvGrpSpPr>
                  <a:grpSpLocks/>
                </p:cNvGrpSpPr>
                <p:nvPr/>
              </p:nvGrpSpPr>
              <p:grpSpPr bwMode="auto">
                <a:xfrm>
                  <a:off x="4696" y="3007"/>
                  <a:ext cx="94" cy="104"/>
                  <a:chOff x="4696" y="3007"/>
                  <a:chExt cx="94" cy="104"/>
                </a:xfrm>
              </p:grpSpPr>
              <p:sp>
                <p:nvSpPr>
                  <p:cNvPr id="5196" name="Freeform 276"/>
                  <p:cNvSpPr>
                    <a:spLocks noChangeArrowheads="1"/>
                  </p:cNvSpPr>
                  <p:nvPr/>
                </p:nvSpPr>
                <p:spPr bwMode="auto">
                  <a:xfrm>
                    <a:off x="4737" y="3007"/>
                    <a:ext cx="2" cy="3"/>
                  </a:xfrm>
                  <a:custGeom>
                    <a:avLst/>
                    <a:gdLst>
                      <a:gd name="T0" fmla="*/ 0 w 35"/>
                      <a:gd name="T1" fmla="*/ 0 h 25"/>
                      <a:gd name="T2" fmla="*/ 0 w 35"/>
                      <a:gd name="T3" fmla="*/ 0 h 25"/>
                      <a:gd name="T4" fmla="*/ 0 w 35"/>
                      <a:gd name="T5" fmla="*/ 0 h 25"/>
                      <a:gd name="T6" fmla="*/ 0 w 35"/>
                      <a:gd name="T7" fmla="*/ 0 h 25"/>
                      <a:gd name="T8" fmla="*/ 0 w 35"/>
                      <a:gd name="T9" fmla="*/ 0 h 25"/>
                      <a:gd name="T10" fmla="*/ 0 w 35"/>
                      <a:gd name="T11" fmla="*/ 0 h 25"/>
                      <a:gd name="T12" fmla="*/ 0 w 35"/>
                      <a:gd name="T13" fmla="*/ 0 h 25"/>
                      <a:gd name="T14" fmla="*/ 0 w 35"/>
                      <a:gd name="T15" fmla="*/ 0 h 2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35"/>
                      <a:gd name="T25" fmla="*/ 0 h 25"/>
                      <a:gd name="T26" fmla="*/ 35 w 35"/>
                      <a:gd name="T27" fmla="*/ 25 h 2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35" h="25">
                        <a:moveTo>
                          <a:pt x="0" y="0"/>
                        </a:moveTo>
                        <a:lnTo>
                          <a:pt x="10" y="7"/>
                        </a:lnTo>
                        <a:lnTo>
                          <a:pt x="20" y="11"/>
                        </a:lnTo>
                        <a:lnTo>
                          <a:pt x="30" y="16"/>
                        </a:lnTo>
                        <a:lnTo>
                          <a:pt x="35" y="25"/>
                        </a:lnTo>
                        <a:lnTo>
                          <a:pt x="27" y="22"/>
                        </a:lnTo>
                        <a:lnTo>
                          <a:pt x="10" y="1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197" name="Freeform 277"/>
                  <p:cNvSpPr>
                    <a:spLocks noChangeArrowheads="1"/>
                  </p:cNvSpPr>
                  <p:nvPr/>
                </p:nvSpPr>
                <p:spPr bwMode="auto">
                  <a:xfrm>
                    <a:off x="4737" y="3010"/>
                    <a:ext cx="1" cy="1"/>
                  </a:xfrm>
                  <a:custGeom>
                    <a:avLst/>
                    <a:gdLst>
                      <a:gd name="T0" fmla="*/ 0 w 11"/>
                      <a:gd name="T1" fmla="*/ 0 h 17"/>
                      <a:gd name="T2" fmla="*/ 0 w 11"/>
                      <a:gd name="T3" fmla="*/ 0 h 17"/>
                      <a:gd name="T4" fmla="*/ 0 w 11"/>
                      <a:gd name="T5" fmla="*/ 0 h 17"/>
                      <a:gd name="T6" fmla="*/ 0 w 11"/>
                      <a:gd name="T7" fmla="*/ 0 h 1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"/>
                      <a:gd name="T13" fmla="*/ 0 h 17"/>
                      <a:gd name="T14" fmla="*/ 11 w 11"/>
                      <a:gd name="T15" fmla="*/ 17 h 1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" h="17">
                        <a:moveTo>
                          <a:pt x="0" y="0"/>
                        </a:moveTo>
                        <a:lnTo>
                          <a:pt x="11" y="0"/>
                        </a:lnTo>
                        <a:lnTo>
                          <a:pt x="11" y="1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198" name="Freeform 278"/>
                  <p:cNvSpPr>
                    <a:spLocks noChangeArrowheads="1"/>
                  </p:cNvSpPr>
                  <p:nvPr/>
                </p:nvSpPr>
                <p:spPr bwMode="auto">
                  <a:xfrm>
                    <a:off x="4724" y="3020"/>
                    <a:ext cx="26" cy="62"/>
                  </a:xfrm>
                  <a:custGeom>
                    <a:avLst/>
                    <a:gdLst>
                      <a:gd name="T0" fmla="*/ 0 w 286"/>
                      <a:gd name="T1" fmla="*/ 0 h 712"/>
                      <a:gd name="T2" fmla="*/ 0 w 286"/>
                      <a:gd name="T3" fmla="*/ 0 h 712"/>
                      <a:gd name="T4" fmla="*/ 0 w 286"/>
                      <a:gd name="T5" fmla="*/ 0 h 712"/>
                      <a:gd name="T6" fmla="*/ 0 w 286"/>
                      <a:gd name="T7" fmla="*/ 0 h 712"/>
                      <a:gd name="T8" fmla="*/ 0 w 286"/>
                      <a:gd name="T9" fmla="*/ 0 h 712"/>
                      <a:gd name="T10" fmla="*/ 0 w 286"/>
                      <a:gd name="T11" fmla="*/ 0 h 712"/>
                      <a:gd name="T12" fmla="*/ 0 w 286"/>
                      <a:gd name="T13" fmla="*/ 0 h 712"/>
                      <a:gd name="T14" fmla="*/ 0 w 286"/>
                      <a:gd name="T15" fmla="*/ 0 h 712"/>
                      <a:gd name="T16" fmla="*/ 0 w 286"/>
                      <a:gd name="T17" fmla="*/ 0 h 712"/>
                      <a:gd name="T18" fmla="*/ 0 w 286"/>
                      <a:gd name="T19" fmla="*/ 0 h 71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86"/>
                      <a:gd name="T31" fmla="*/ 0 h 712"/>
                      <a:gd name="T32" fmla="*/ 286 w 286"/>
                      <a:gd name="T33" fmla="*/ 712 h 71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86" h="712">
                        <a:moveTo>
                          <a:pt x="244" y="0"/>
                        </a:moveTo>
                        <a:lnTo>
                          <a:pt x="217" y="29"/>
                        </a:lnTo>
                        <a:lnTo>
                          <a:pt x="209" y="71"/>
                        </a:lnTo>
                        <a:lnTo>
                          <a:pt x="168" y="112"/>
                        </a:lnTo>
                        <a:lnTo>
                          <a:pt x="83" y="304"/>
                        </a:lnTo>
                        <a:lnTo>
                          <a:pt x="37" y="478"/>
                        </a:lnTo>
                        <a:lnTo>
                          <a:pt x="0" y="712"/>
                        </a:lnTo>
                        <a:lnTo>
                          <a:pt x="118" y="608"/>
                        </a:lnTo>
                        <a:lnTo>
                          <a:pt x="286" y="92"/>
                        </a:lnTo>
                        <a:lnTo>
                          <a:pt x="244" y="0"/>
                        </a:lnTo>
                        <a:close/>
                      </a:path>
                    </a:pathLst>
                  </a:custGeom>
                  <a:solidFill>
                    <a:srgbClr val="400000"/>
                  </a:solidFill>
                  <a:ln w="144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199" name="Freeform 279"/>
                  <p:cNvSpPr>
                    <a:spLocks noChangeArrowheads="1"/>
                  </p:cNvSpPr>
                  <p:nvPr/>
                </p:nvSpPr>
                <p:spPr bwMode="auto">
                  <a:xfrm>
                    <a:off x="4696" y="3008"/>
                    <a:ext cx="95" cy="103"/>
                  </a:xfrm>
                  <a:custGeom>
                    <a:avLst/>
                    <a:gdLst>
                      <a:gd name="T0" fmla="*/ 0 w 1067"/>
                      <a:gd name="T1" fmla="*/ 0 h 1186"/>
                      <a:gd name="T2" fmla="*/ 0 w 1067"/>
                      <a:gd name="T3" fmla="*/ 0 h 1186"/>
                      <a:gd name="T4" fmla="*/ 0 w 1067"/>
                      <a:gd name="T5" fmla="*/ 0 h 1186"/>
                      <a:gd name="T6" fmla="*/ 0 w 1067"/>
                      <a:gd name="T7" fmla="*/ 0 h 1186"/>
                      <a:gd name="T8" fmla="*/ 0 w 1067"/>
                      <a:gd name="T9" fmla="*/ 0 h 1186"/>
                      <a:gd name="T10" fmla="*/ 0 w 1067"/>
                      <a:gd name="T11" fmla="*/ 0 h 1186"/>
                      <a:gd name="T12" fmla="*/ 0 w 1067"/>
                      <a:gd name="T13" fmla="*/ 0 h 1186"/>
                      <a:gd name="T14" fmla="*/ 0 w 1067"/>
                      <a:gd name="T15" fmla="*/ 0 h 1186"/>
                      <a:gd name="T16" fmla="*/ 0 w 1067"/>
                      <a:gd name="T17" fmla="*/ 0 h 1186"/>
                      <a:gd name="T18" fmla="*/ 0 w 1067"/>
                      <a:gd name="T19" fmla="*/ 0 h 1186"/>
                      <a:gd name="T20" fmla="*/ 0 w 1067"/>
                      <a:gd name="T21" fmla="*/ 0 h 1186"/>
                      <a:gd name="T22" fmla="*/ 0 w 1067"/>
                      <a:gd name="T23" fmla="*/ 0 h 1186"/>
                      <a:gd name="T24" fmla="*/ 0 w 1067"/>
                      <a:gd name="T25" fmla="*/ 0 h 1186"/>
                      <a:gd name="T26" fmla="*/ 0 w 1067"/>
                      <a:gd name="T27" fmla="*/ 0 h 1186"/>
                      <a:gd name="T28" fmla="*/ 0 w 1067"/>
                      <a:gd name="T29" fmla="*/ 0 h 1186"/>
                      <a:gd name="T30" fmla="*/ 0 w 1067"/>
                      <a:gd name="T31" fmla="*/ 0 h 1186"/>
                      <a:gd name="T32" fmla="*/ 0 w 1067"/>
                      <a:gd name="T33" fmla="*/ 0 h 1186"/>
                      <a:gd name="T34" fmla="*/ 0 w 1067"/>
                      <a:gd name="T35" fmla="*/ 0 h 1186"/>
                      <a:gd name="T36" fmla="*/ 0 w 1067"/>
                      <a:gd name="T37" fmla="*/ 0 h 1186"/>
                      <a:gd name="T38" fmla="*/ 0 w 1067"/>
                      <a:gd name="T39" fmla="*/ 0 h 1186"/>
                      <a:gd name="T40" fmla="*/ 0 w 1067"/>
                      <a:gd name="T41" fmla="*/ 0 h 1186"/>
                      <a:gd name="T42" fmla="*/ 0 w 1067"/>
                      <a:gd name="T43" fmla="*/ 0 h 1186"/>
                      <a:gd name="T44" fmla="*/ 0 w 1067"/>
                      <a:gd name="T45" fmla="*/ 0 h 1186"/>
                      <a:gd name="T46" fmla="*/ 0 w 1067"/>
                      <a:gd name="T47" fmla="*/ 0 h 1186"/>
                      <a:gd name="T48" fmla="*/ 0 w 1067"/>
                      <a:gd name="T49" fmla="*/ 0 h 1186"/>
                      <a:gd name="T50" fmla="*/ 0 w 1067"/>
                      <a:gd name="T51" fmla="*/ 0 h 1186"/>
                      <a:gd name="T52" fmla="*/ 0 w 1067"/>
                      <a:gd name="T53" fmla="*/ 0 h 1186"/>
                      <a:gd name="T54" fmla="*/ 0 w 1067"/>
                      <a:gd name="T55" fmla="*/ 0 h 1186"/>
                      <a:gd name="T56" fmla="*/ 0 w 1067"/>
                      <a:gd name="T57" fmla="*/ 0 h 1186"/>
                      <a:gd name="T58" fmla="*/ 0 w 1067"/>
                      <a:gd name="T59" fmla="*/ 0 h 1186"/>
                      <a:gd name="T60" fmla="*/ 0 w 1067"/>
                      <a:gd name="T61" fmla="*/ 0 h 1186"/>
                      <a:gd name="T62" fmla="*/ 0 w 1067"/>
                      <a:gd name="T63" fmla="*/ 0 h 1186"/>
                      <a:gd name="T64" fmla="*/ 0 w 1067"/>
                      <a:gd name="T65" fmla="*/ 0 h 1186"/>
                      <a:gd name="T66" fmla="*/ 0 w 1067"/>
                      <a:gd name="T67" fmla="*/ 0 h 1186"/>
                      <a:gd name="T68" fmla="*/ 0 w 1067"/>
                      <a:gd name="T69" fmla="*/ 0 h 1186"/>
                      <a:gd name="T70" fmla="*/ 0 w 1067"/>
                      <a:gd name="T71" fmla="*/ 0 h 1186"/>
                      <a:gd name="T72" fmla="*/ 0 w 1067"/>
                      <a:gd name="T73" fmla="*/ 0 h 1186"/>
                      <a:gd name="T74" fmla="*/ 0 w 1067"/>
                      <a:gd name="T75" fmla="*/ 0 h 1186"/>
                      <a:gd name="T76" fmla="*/ 0 w 1067"/>
                      <a:gd name="T77" fmla="*/ 0 h 1186"/>
                      <a:gd name="T78" fmla="*/ 0 w 1067"/>
                      <a:gd name="T79" fmla="*/ 0 h 1186"/>
                      <a:gd name="T80" fmla="*/ 0 w 1067"/>
                      <a:gd name="T81" fmla="*/ 0 h 1186"/>
                      <a:gd name="T82" fmla="*/ 0 w 1067"/>
                      <a:gd name="T83" fmla="*/ 0 h 1186"/>
                      <a:gd name="T84" fmla="*/ 0 w 1067"/>
                      <a:gd name="T85" fmla="*/ 0 h 1186"/>
                      <a:gd name="T86" fmla="*/ 0 w 1067"/>
                      <a:gd name="T87" fmla="*/ 0 h 1186"/>
                      <a:gd name="T88" fmla="*/ 0 w 1067"/>
                      <a:gd name="T89" fmla="*/ 0 h 1186"/>
                      <a:gd name="T90" fmla="*/ 0 w 1067"/>
                      <a:gd name="T91" fmla="*/ 0 h 118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w 1067"/>
                      <a:gd name="T139" fmla="*/ 0 h 1186"/>
                      <a:gd name="T140" fmla="*/ 1067 w 1067"/>
                      <a:gd name="T141" fmla="*/ 1186 h 1186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T138" t="T139" r="T140" b="T141"/>
                    <a:pathLst>
                      <a:path w="1067" h="1186">
                        <a:moveTo>
                          <a:pt x="869" y="62"/>
                        </a:moveTo>
                        <a:lnTo>
                          <a:pt x="836" y="0"/>
                        </a:lnTo>
                        <a:lnTo>
                          <a:pt x="576" y="108"/>
                        </a:lnTo>
                        <a:lnTo>
                          <a:pt x="564" y="191"/>
                        </a:lnTo>
                        <a:lnTo>
                          <a:pt x="542" y="220"/>
                        </a:lnTo>
                        <a:lnTo>
                          <a:pt x="513" y="253"/>
                        </a:lnTo>
                        <a:lnTo>
                          <a:pt x="496" y="312"/>
                        </a:lnTo>
                        <a:lnTo>
                          <a:pt x="438" y="449"/>
                        </a:lnTo>
                        <a:lnTo>
                          <a:pt x="391" y="611"/>
                        </a:lnTo>
                        <a:lnTo>
                          <a:pt x="370" y="720"/>
                        </a:lnTo>
                        <a:lnTo>
                          <a:pt x="160" y="724"/>
                        </a:lnTo>
                        <a:lnTo>
                          <a:pt x="127" y="745"/>
                        </a:lnTo>
                        <a:lnTo>
                          <a:pt x="30" y="745"/>
                        </a:lnTo>
                        <a:lnTo>
                          <a:pt x="4" y="787"/>
                        </a:lnTo>
                        <a:lnTo>
                          <a:pt x="0" y="837"/>
                        </a:lnTo>
                        <a:lnTo>
                          <a:pt x="9" y="882"/>
                        </a:lnTo>
                        <a:lnTo>
                          <a:pt x="98" y="899"/>
                        </a:lnTo>
                        <a:lnTo>
                          <a:pt x="139" y="961"/>
                        </a:lnTo>
                        <a:lnTo>
                          <a:pt x="223" y="982"/>
                        </a:lnTo>
                        <a:lnTo>
                          <a:pt x="285" y="982"/>
                        </a:lnTo>
                        <a:lnTo>
                          <a:pt x="357" y="995"/>
                        </a:lnTo>
                        <a:lnTo>
                          <a:pt x="361" y="1024"/>
                        </a:lnTo>
                        <a:lnTo>
                          <a:pt x="357" y="1086"/>
                        </a:lnTo>
                        <a:lnTo>
                          <a:pt x="365" y="1128"/>
                        </a:lnTo>
                        <a:lnTo>
                          <a:pt x="403" y="1132"/>
                        </a:lnTo>
                        <a:lnTo>
                          <a:pt x="450" y="1140"/>
                        </a:lnTo>
                        <a:lnTo>
                          <a:pt x="496" y="1182"/>
                        </a:lnTo>
                        <a:lnTo>
                          <a:pt x="550" y="1182"/>
                        </a:lnTo>
                        <a:lnTo>
                          <a:pt x="601" y="1177"/>
                        </a:lnTo>
                        <a:lnTo>
                          <a:pt x="677" y="1153"/>
                        </a:lnTo>
                        <a:lnTo>
                          <a:pt x="760" y="1161"/>
                        </a:lnTo>
                        <a:lnTo>
                          <a:pt x="845" y="1186"/>
                        </a:lnTo>
                        <a:lnTo>
                          <a:pt x="925" y="1169"/>
                        </a:lnTo>
                        <a:lnTo>
                          <a:pt x="978" y="1107"/>
                        </a:lnTo>
                        <a:lnTo>
                          <a:pt x="974" y="1040"/>
                        </a:lnTo>
                        <a:lnTo>
                          <a:pt x="995" y="957"/>
                        </a:lnTo>
                        <a:lnTo>
                          <a:pt x="1007" y="849"/>
                        </a:lnTo>
                        <a:lnTo>
                          <a:pt x="1033" y="749"/>
                        </a:lnTo>
                        <a:lnTo>
                          <a:pt x="1067" y="599"/>
                        </a:lnTo>
                        <a:lnTo>
                          <a:pt x="1062" y="449"/>
                        </a:lnTo>
                        <a:lnTo>
                          <a:pt x="1062" y="316"/>
                        </a:lnTo>
                        <a:lnTo>
                          <a:pt x="1054" y="224"/>
                        </a:lnTo>
                        <a:lnTo>
                          <a:pt x="1033" y="183"/>
                        </a:lnTo>
                        <a:lnTo>
                          <a:pt x="986" y="150"/>
                        </a:lnTo>
                        <a:lnTo>
                          <a:pt x="932" y="95"/>
                        </a:lnTo>
                        <a:lnTo>
                          <a:pt x="869" y="62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144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00" name="Freeform 280"/>
                  <p:cNvSpPr>
                    <a:spLocks noChangeArrowheads="1"/>
                  </p:cNvSpPr>
                  <p:nvPr/>
                </p:nvSpPr>
                <p:spPr bwMode="auto">
                  <a:xfrm>
                    <a:off x="4729" y="3016"/>
                    <a:ext cx="60" cy="96"/>
                  </a:xfrm>
                  <a:custGeom>
                    <a:avLst/>
                    <a:gdLst>
                      <a:gd name="T0" fmla="*/ 0 w 676"/>
                      <a:gd name="T1" fmla="*/ 0 h 1106"/>
                      <a:gd name="T2" fmla="*/ 0 w 676"/>
                      <a:gd name="T3" fmla="*/ 0 h 1106"/>
                      <a:gd name="T4" fmla="*/ 0 w 676"/>
                      <a:gd name="T5" fmla="*/ 0 h 1106"/>
                      <a:gd name="T6" fmla="*/ 0 w 676"/>
                      <a:gd name="T7" fmla="*/ 0 h 1106"/>
                      <a:gd name="T8" fmla="*/ 0 w 676"/>
                      <a:gd name="T9" fmla="*/ 0 h 1106"/>
                      <a:gd name="T10" fmla="*/ 0 w 676"/>
                      <a:gd name="T11" fmla="*/ 0 h 1106"/>
                      <a:gd name="T12" fmla="*/ 0 w 676"/>
                      <a:gd name="T13" fmla="*/ 0 h 1106"/>
                      <a:gd name="T14" fmla="*/ 0 w 676"/>
                      <a:gd name="T15" fmla="*/ 0 h 1106"/>
                      <a:gd name="T16" fmla="*/ 0 w 676"/>
                      <a:gd name="T17" fmla="*/ 0 h 1106"/>
                      <a:gd name="T18" fmla="*/ 0 w 676"/>
                      <a:gd name="T19" fmla="*/ 0 h 1106"/>
                      <a:gd name="T20" fmla="*/ 0 w 676"/>
                      <a:gd name="T21" fmla="*/ 0 h 1106"/>
                      <a:gd name="T22" fmla="*/ 0 w 676"/>
                      <a:gd name="T23" fmla="*/ 0 h 1106"/>
                      <a:gd name="T24" fmla="*/ 0 w 676"/>
                      <a:gd name="T25" fmla="*/ 0 h 1106"/>
                      <a:gd name="T26" fmla="*/ 0 w 676"/>
                      <a:gd name="T27" fmla="*/ 0 h 1106"/>
                      <a:gd name="T28" fmla="*/ 0 w 676"/>
                      <a:gd name="T29" fmla="*/ 0 h 1106"/>
                      <a:gd name="T30" fmla="*/ 0 w 676"/>
                      <a:gd name="T31" fmla="*/ 0 h 1106"/>
                      <a:gd name="T32" fmla="*/ 0 w 676"/>
                      <a:gd name="T33" fmla="*/ 0 h 1106"/>
                      <a:gd name="T34" fmla="*/ 0 w 676"/>
                      <a:gd name="T35" fmla="*/ 0 h 1106"/>
                      <a:gd name="T36" fmla="*/ 0 w 676"/>
                      <a:gd name="T37" fmla="*/ 0 h 1106"/>
                      <a:gd name="T38" fmla="*/ 0 w 676"/>
                      <a:gd name="T39" fmla="*/ 0 h 1106"/>
                      <a:gd name="T40" fmla="*/ 0 w 676"/>
                      <a:gd name="T41" fmla="*/ 0 h 1106"/>
                      <a:gd name="T42" fmla="*/ 0 w 676"/>
                      <a:gd name="T43" fmla="*/ 0 h 1106"/>
                      <a:gd name="T44" fmla="*/ 0 w 676"/>
                      <a:gd name="T45" fmla="*/ 0 h 1106"/>
                      <a:gd name="T46" fmla="*/ 0 w 676"/>
                      <a:gd name="T47" fmla="*/ 0 h 1106"/>
                      <a:gd name="T48" fmla="*/ 0 w 676"/>
                      <a:gd name="T49" fmla="*/ 0 h 1106"/>
                      <a:gd name="T50" fmla="*/ 0 w 676"/>
                      <a:gd name="T51" fmla="*/ 0 h 1106"/>
                      <a:gd name="T52" fmla="*/ 0 w 676"/>
                      <a:gd name="T53" fmla="*/ 0 h 1106"/>
                      <a:gd name="T54" fmla="*/ 0 w 676"/>
                      <a:gd name="T55" fmla="*/ 0 h 1106"/>
                      <a:gd name="T56" fmla="*/ 0 w 676"/>
                      <a:gd name="T57" fmla="*/ 0 h 1106"/>
                      <a:gd name="T58" fmla="*/ 0 w 676"/>
                      <a:gd name="T59" fmla="*/ 0 h 1106"/>
                      <a:gd name="T60" fmla="*/ 0 w 676"/>
                      <a:gd name="T61" fmla="*/ 0 h 1106"/>
                      <a:gd name="T62" fmla="*/ 0 w 676"/>
                      <a:gd name="T63" fmla="*/ 0 h 1106"/>
                      <a:gd name="T64" fmla="*/ 0 w 676"/>
                      <a:gd name="T65" fmla="*/ 0 h 1106"/>
                      <a:gd name="T66" fmla="*/ 0 w 676"/>
                      <a:gd name="T67" fmla="*/ 0 h 1106"/>
                      <a:gd name="T68" fmla="*/ 0 w 676"/>
                      <a:gd name="T69" fmla="*/ 0 h 1106"/>
                      <a:gd name="T70" fmla="*/ 0 w 676"/>
                      <a:gd name="T71" fmla="*/ 0 h 1106"/>
                      <a:gd name="T72" fmla="*/ 0 w 676"/>
                      <a:gd name="T73" fmla="*/ 0 h 1106"/>
                      <a:gd name="T74" fmla="*/ 0 w 676"/>
                      <a:gd name="T75" fmla="*/ 0 h 1106"/>
                      <a:gd name="T76" fmla="*/ 0 w 676"/>
                      <a:gd name="T77" fmla="*/ 0 h 110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676"/>
                      <a:gd name="T118" fmla="*/ 0 h 1106"/>
                      <a:gd name="T119" fmla="*/ 676 w 676"/>
                      <a:gd name="T120" fmla="*/ 1106 h 1106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676" h="1106">
                        <a:moveTo>
                          <a:pt x="0" y="928"/>
                        </a:moveTo>
                        <a:lnTo>
                          <a:pt x="88" y="915"/>
                        </a:lnTo>
                        <a:lnTo>
                          <a:pt x="163" y="911"/>
                        </a:lnTo>
                        <a:lnTo>
                          <a:pt x="247" y="903"/>
                        </a:lnTo>
                        <a:lnTo>
                          <a:pt x="340" y="890"/>
                        </a:lnTo>
                        <a:lnTo>
                          <a:pt x="382" y="861"/>
                        </a:lnTo>
                        <a:lnTo>
                          <a:pt x="495" y="720"/>
                        </a:lnTo>
                        <a:lnTo>
                          <a:pt x="437" y="761"/>
                        </a:lnTo>
                        <a:lnTo>
                          <a:pt x="398" y="795"/>
                        </a:lnTo>
                        <a:lnTo>
                          <a:pt x="420" y="695"/>
                        </a:lnTo>
                        <a:lnTo>
                          <a:pt x="462" y="657"/>
                        </a:lnTo>
                        <a:lnTo>
                          <a:pt x="524" y="553"/>
                        </a:lnTo>
                        <a:lnTo>
                          <a:pt x="466" y="603"/>
                        </a:lnTo>
                        <a:lnTo>
                          <a:pt x="428" y="616"/>
                        </a:lnTo>
                        <a:lnTo>
                          <a:pt x="437" y="544"/>
                        </a:lnTo>
                        <a:lnTo>
                          <a:pt x="478" y="490"/>
                        </a:lnTo>
                        <a:lnTo>
                          <a:pt x="520" y="449"/>
                        </a:lnTo>
                        <a:lnTo>
                          <a:pt x="563" y="328"/>
                        </a:lnTo>
                        <a:lnTo>
                          <a:pt x="482" y="428"/>
                        </a:lnTo>
                        <a:lnTo>
                          <a:pt x="437" y="465"/>
                        </a:lnTo>
                        <a:lnTo>
                          <a:pt x="432" y="311"/>
                        </a:lnTo>
                        <a:lnTo>
                          <a:pt x="420" y="249"/>
                        </a:lnTo>
                        <a:lnTo>
                          <a:pt x="394" y="220"/>
                        </a:lnTo>
                        <a:lnTo>
                          <a:pt x="357" y="174"/>
                        </a:lnTo>
                        <a:lnTo>
                          <a:pt x="298" y="153"/>
                        </a:lnTo>
                        <a:lnTo>
                          <a:pt x="268" y="141"/>
                        </a:lnTo>
                        <a:lnTo>
                          <a:pt x="352" y="62"/>
                        </a:lnTo>
                        <a:lnTo>
                          <a:pt x="441" y="83"/>
                        </a:lnTo>
                        <a:lnTo>
                          <a:pt x="499" y="116"/>
                        </a:lnTo>
                        <a:lnTo>
                          <a:pt x="520" y="149"/>
                        </a:lnTo>
                        <a:lnTo>
                          <a:pt x="503" y="99"/>
                        </a:lnTo>
                        <a:lnTo>
                          <a:pt x="470" y="83"/>
                        </a:lnTo>
                        <a:lnTo>
                          <a:pt x="416" y="62"/>
                        </a:lnTo>
                        <a:lnTo>
                          <a:pt x="373" y="54"/>
                        </a:lnTo>
                        <a:lnTo>
                          <a:pt x="398" y="41"/>
                        </a:lnTo>
                        <a:lnTo>
                          <a:pt x="441" y="29"/>
                        </a:lnTo>
                        <a:lnTo>
                          <a:pt x="478" y="16"/>
                        </a:lnTo>
                        <a:lnTo>
                          <a:pt x="499" y="0"/>
                        </a:lnTo>
                        <a:lnTo>
                          <a:pt x="550" y="33"/>
                        </a:lnTo>
                        <a:lnTo>
                          <a:pt x="579" y="62"/>
                        </a:lnTo>
                        <a:lnTo>
                          <a:pt x="608" y="99"/>
                        </a:lnTo>
                        <a:lnTo>
                          <a:pt x="651" y="120"/>
                        </a:lnTo>
                        <a:lnTo>
                          <a:pt x="659" y="158"/>
                        </a:lnTo>
                        <a:lnTo>
                          <a:pt x="676" y="220"/>
                        </a:lnTo>
                        <a:lnTo>
                          <a:pt x="676" y="316"/>
                        </a:lnTo>
                        <a:lnTo>
                          <a:pt x="672" y="415"/>
                        </a:lnTo>
                        <a:lnTo>
                          <a:pt x="668" y="528"/>
                        </a:lnTo>
                        <a:lnTo>
                          <a:pt x="647" y="645"/>
                        </a:lnTo>
                        <a:lnTo>
                          <a:pt x="621" y="766"/>
                        </a:lnTo>
                        <a:lnTo>
                          <a:pt x="608" y="870"/>
                        </a:lnTo>
                        <a:lnTo>
                          <a:pt x="588" y="944"/>
                        </a:lnTo>
                        <a:lnTo>
                          <a:pt x="592" y="1011"/>
                        </a:lnTo>
                        <a:lnTo>
                          <a:pt x="583" y="1048"/>
                        </a:lnTo>
                        <a:lnTo>
                          <a:pt x="554" y="1077"/>
                        </a:lnTo>
                        <a:lnTo>
                          <a:pt x="516" y="1102"/>
                        </a:lnTo>
                        <a:lnTo>
                          <a:pt x="466" y="1106"/>
                        </a:lnTo>
                        <a:lnTo>
                          <a:pt x="441" y="1094"/>
                        </a:lnTo>
                        <a:lnTo>
                          <a:pt x="407" y="1090"/>
                        </a:lnTo>
                        <a:lnTo>
                          <a:pt x="327" y="1073"/>
                        </a:lnTo>
                        <a:lnTo>
                          <a:pt x="361" y="1032"/>
                        </a:lnTo>
                        <a:lnTo>
                          <a:pt x="398" y="973"/>
                        </a:lnTo>
                        <a:lnTo>
                          <a:pt x="344" y="1015"/>
                        </a:lnTo>
                        <a:lnTo>
                          <a:pt x="302" y="1052"/>
                        </a:lnTo>
                        <a:lnTo>
                          <a:pt x="272" y="1073"/>
                        </a:lnTo>
                        <a:lnTo>
                          <a:pt x="231" y="1094"/>
                        </a:lnTo>
                        <a:lnTo>
                          <a:pt x="185" y="1094"/>
                        </a:lnTo>
                        <a:lnTo>
                          <a:pt x="138" y="1094"/>
                        </a:lnTo>
                        <a:lnTo>
                          <a:pt x="113" y="1082"/>
                        </a:lnTo>
                        <a:lnTo>
                          <a:pt x="101" y="1069"/>
                        </a:lnTo>
                        <a:lnTo>
                          <a:pt x="159" y="1036"/>
                        </a:lnTo>
                        <a:lnTo>
                          <a:pt x="218" y="982"/>
                        </a:lnTo>
                        <a:lnTo>
                          <a:pt x="235" y="957"/>
                        </a:lnTo>
                        <a:lnTo>
                          <a:pt x="189" y="969"/>
                        </a:lnTo>
                        <a:lnTo>
                          <a:pt x="117" y="1023"/>
                        </a:lnTo>
                        <a:lnTo>
                          <a:pt x="88" y="1048"/>
                        </a:lnTo>
                        <a:lnTo>
                          <a:pt x="21" y="1052"/>
                        </a:lnTo>
                        <a:lnTo>
                          <a:pt x="0" y="1040"/>
                        </a:lnTo>
                        <a:lnTo>
                          <a:pt x="0" y="1011"/>
                        </a:lnTo>
                        <a:lnTo>
                          <a:pt x="0" y="928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01" name="Freeform 281"/>
                  <p:cNvSpPr>
                    <a:spLocks noChangeArrowheads="1"/>
                  </p:cNvSpPr>
                  <p:nvPr/>
                </p:nvSpPr>
                <p:spPr bwMode="auto">
                  <a:xfrm>
                    <a:off x="4767" y="3063"/>
                    <a:ext cx="17" cy="44"/>
                  </a:xfrm>
                  <a:custGeom>
                    <a:avLst/>
                    <a:gdLst>
                      <a:gd name="T0" fmla="*/ 0 w 197"/>
                      <a:gd name="T1" fmla="*/ 0 h 513"/>
                      <a:gd name="T2" fmla="*/ 0 w 197"/>
                      <a:gd name="T3" fmla="*/ 0 h 513"/>
                      <a:gd name="T4" fmla="*/ 0 w 197"/>
                      <a:gd name="T5" fmla="*/ 0 h 513"/>
                      <a:gd name="T6" fmla="*/ 0 w 197"/>
                      <a:gd name="T7" fmla="*/ 0 h 513"/>
                      <a:gd name="T8" fmla="*/ 0 w 197"/>
                      <a:gd name="T9" fmla="*/ 0 h 513"/>
                      <a:gd name="T10" fmla="*/ 0 w 197"/>
                      <a:gd name="T11" fmla="*/ 0 h 513"/>
                      <a:gd name="T12" fmla="*/ 0 w 197"/>
                      <a:gd name="T13" fmla="*/ 0 h 513"/>
                      <a:gd name="T14" fmla="*/ 0 w 197"/>
                      <a:gd name="T15" fmla="*/ 0 h 513"/>
                      <a:gd name="T16" fmla="*/ 0 w 197"/>
                      <a:gd name="T17" fmla="*/ 0 h 513"/>
                      <a:gd name="T18" fmla="*/ 0 w 197"/>
                      <a:gd name="T19" fmla="*/ 0 h 513"/>
                      <a:gd name="T20" fmla="*/ 0 w 197"/>
                      <a:gd name="T21" fmla="*/ 0 h 513"/>
                      <a:gd name="T22" fmla="*/ 0 w 197"/>
                      <a:gd name="T23" fmla="*/ 0 h 513"/>
                      <a:gd name="T24" fmla="*/ 0 w 197"/>
                      <a:gd name="T25" fmla="*/ 0 h 513"/>
                      <a:gd name="T26" fmla="*/ 0 w 197"/>
                      <a:gd name="T27" fmla="*/ 0 h 513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197"/>
                      <a:gd name="T43" fmla="*/ 0 h 513"/>
                      <a:gd name="T44" fmla="*/ 197 w 197"/>
                      <a:gd name="T45" fmla="*/ 513 h 513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197" h="513">
                        <a:moveTo>
                          <a:pt x="0" y="513"/>
                        </a:moveTo>
                        <a:lnTo>
                          <a:pt x="34" y="496"/>
                        </a:lnTo>
                        <a:lnTo>
                          <a:pt x="71" y="455"/>
                        </a:lnTo>
                        <a:lnTo>
                          <a:pt x="105" y="380"/>
                        </a:lnTo>
                        <a:lnTo>
                          <a:pt x="122" y="317"/>
                        </a:lnTo>
                        <a:lnTo>
                          <a:pt x="147" y="247"/>
                        </a:lnTo>
                        <a:lnTo>
                          <a:pt x="160" y="180"/>
                        </a:lnTo>
                        <a:lnTo>
                          <a:pt x="180" y="76"/>
                        </a:lnTo>
                        <a:lnTo>
                          <a:pt x="197" y="0"/>
                        </a:lnTo>
                        <a:lnTo>
                          <a:pt x="155" y="151"/>
                        </a:lnTo>
                        <a:lnTo>
                          <a:pt x="122" y="267"/>
                        </a:lnTo>
                        <a:lnTo>
                          <a:pt x="84" y="346"/>
                        </a:lnTo>
                        <a:lnTo>
                          <a:pt x="25" y="430"/>
                        </a:lnTo>
                        <a:lnTo>
                          <a:pt x="0" y="513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02" name="Freeform 282"/>
                  <p:cNvSpPr>
                    <a:spLocks noChangeArrowheads="1"/>
                  </p:cNvSpPr>
                  <p:nvPr/>
                </p:nvSpPr>
                <p:spPr bwMode="auto">
                  <a:xfrm>
                    <a:off x="4697" y="3028"/>
                    <a:ext cx="70" cy="66"/>
                  </a:xfrm>
                  <a:custGeom>
                    <a:avLst/>
                    <a:gdLst>
                      <a:gd name="T0" fmla="*/ 0 w 781"/>
                      <a:gd name="T1" fmla="*/ 0 h 770"/>
                      <a:gd name="T2" fmla="*/ 0 w 781"/>
                      <a:gd name="T3" fmla="*/ 0 h 770"/>
                      <a:gd name="T4" fmla="*/ 0 w 781"/>
                      <a:gd name="T5" fmla="*/ 0 h 770"/>
                      <a:gd name="T6" fmla="*/ 0 w 781"/>
                      <a:gd name="T7" fmla="*/ 0 h 770"/>
                      <a:gd name="T8" fmla="*/ 0 w 781"/>
                      <a:gd name="T9" fmla="*/ 0 h 770"/>
                      <a:gd name="T10" fmla="*/ 0 w 781"/>
                      <a:gd name="T11" fmla="*/ 0 h 770"/>
                      <a:gd name="T12" fmla="*/ 0 w 781"/>
                      <a:gd name="T13" fmla="*/ 0 h 770"/>
                      <a:gd name="T14" fmla="*/ 0 w 781"/>
                      <a:gd name="T15" fmla="*/ 0 h 770"/>
                      <a:gd name="T16" fmla="*/ 0 w 781"/>
                      <a:gd name="T17" fmla="*/ 0 h 770"/>
                      <a:gd name="T18" fmla="*/ 0 w 781"/>
                      <a:gd name="T19" fmla="*/ 0 h 770"/>
                      <a:gd name="T20" fmla="*/ 0 w 781"/>
                      <a:gd name="T21" fmla="*/ 0 h 770"/>
                      <a:gd name="T22" fmla="*/ 0 w 781"/>
                      <a:gd name="T23" fmla="*/ 0 h 770"/>
                      <a:gd name="T24" fmla="*/ 0 w 781"/>
                      <a:gd name="T25" fmla="*/ 0 h 770"/>
                      <a:gd name="T26" fmla="*/ 0 w 781"/>
                      <a:gd name="T27" fmla="*/ 0 h 770"/>
                      <a:gd name="T28" fmla="*/ 0 w 781"/>
                      <a:gd name="T29" fmla="*/ 0 h 770"/>
                      <a:gd name="T30" fmla="*/ 0 w 781"/>
                      <a:gd name="T31" fmla="*/ 0 h 770"/>
                      <a:gd name="T32" fmla="*/ 0 w 781"/>
                      <a:gd name="T33" fmla="*/ 0 h 770"/>
                      <a:gd name="T34" fmla="*/ 0 w 781"/>
                      <a:gd name="T35" fmla="*/ 0 h 770"/>
                      <a:gd name="T36" fmla="*/ 0 w 781"/>
                      <a:gd name="T37" fmla="*/ 0 h 770"/>
                      <a:gd name="T38" fmla="*/ 0 w 781"/>
                      <a:gd name="T39" fmla="*/ 0 h 770"/>
                      <a:gd name="T40" fmla="*/ 0 w 781"/>
                      <a:gd name="T41" fmla="*/ 0 h 770"/>
                      <a:gd name="T42" fmla="*/ 0 w 781"/>
                      <a:gd name="T43" fmla="*/ 0 h 770"/>
                      <a:gd name="T44" fmla="*/ 0 w 781"/>
                      <a:gd name="T45" fmla="*/ 0 h 770"/>
                      <a:gd name="T46" fmla="*/ 0 w 781"/>
                      <a:gd name="T47" fmla="*/ 0 h 770"/>
                      <a:gd name="T48" fmla="*/ 0 w 781"/>
                      <a:gd name="T49" fmla="*/ 0 h 770"/>
                      <a:gd name="T50" fmla="*/ 0 w 781"/>
                      <a:gd name="T51" fmla="*/ 0 h 770"/>
                      <a:gd name="T52" fmla="*/ 0 w 781"/>
                      <a:gd name="T53" fmla="*/ 0 h 770"/>
                      <a:gd name="T54" fmla="*/ 0 w 781"/>
                      <a:gd name="T55" fmla="*/ 0 h 770"/>
                      <a:gd name="T56" fmla="*/ 0 w 781"/>
                      <a:gd name="T57" fmla="*/ 0 h 770"/>
                      <a:gd name="T58" fmla="*/ 0 w 781"/>
                      <a:gd name="T59" fmla="*/ 0 h 770"/>
                      <a:gd name="T60" fmla="*/ 0 w 781"/>
                      <a:gd name="T61" fmla="*/ 0 h 770"/>
                      <a:gd name="T62" fmla="*/ 0 w 781"/>
                      <a:gd name="T63" fmla="*/ 0 h 770"/>
                      <a:gd name="T64" fmla="*/ 0 w 781"/>
                      <a:gd name="T65" fmla="*/ 0 h 770"/>
                      <a:gd name="T66" fmla="*/ 0 w 781"/>
                      <a:gd name="T67" fmla="*/ 0 h 770"/>
                      <a:gd name="T68" fmla="*/ 0 w 781"/>
                      <a:gd name="T69" fmla="*/ 0 h 770"/>
                      <a:gd name="T70" fmla="*/ 0 w 781"/>
                      <a:gd name="T71" fmla="*/ 0 h 770"/>
                      <a:gd name="T72" fmla="*/ 0 w 781"/>
                      <a:gd name="T73" fmla="*/ 0 h 770"/>
                      <a:gd name="T74" fmla="*/ 0 w 781"/>
                      <a:gd name="T75" fmla="*/ 0 h 770"/>
                      <a:gd name="T76" fmla="*/ 0 w 781"/>
                      <a:gd name="T77" fmla="*/ 0 h 770"/>
                      <a:gd name="T78" fmla="*/ 0 w 781"/>
                      <a:gd name="T79" fmla="*/ 0 h 770"/>
                      <a:gd name="T80" fmla="*/ 0 w 781"/>
                      <a:gd name="T81" fmla="*/ 0 h 770"/>
                      <a:gd name="T82" fmla="*/ 0 w 781"/>
                      <a:gd name="T83" fmla="*/ 0 h 770"/>
                      <a:gd name="T84" fmla="*/ 0 w 781"/>
                      <a:gd name="T85" fmla="*/ 0 h 770"/>
                      <a:gd name="T86" fmla="*/ 0 w 781"/>
                      <a:gd name="T87" fmla="*/ 0 h 770"/>
                      <a:gd name="T88" fmla="*/ 0 w 781"/>
                      <a:gd name="T89" fmla="*/ 0 h 770"/>
                      <a:gd name="T90" fmla="*/ 0 w 781"/>
                      <a:gd name="T91" fmla="*/ 0 h 770"/>
                      <a:gd name="T92" fmla="*/ 0 w 781"/>
                      <a:gd name="T93" fmla="*/ 0 h 770"/>
                      <a:gd name="T94" fmla="*/ 0 w 781"/>
                      <a:gd name="T95" fmla="*/ 0 h 770"/>
                      <a:gd name="T96" fmla="*/ 0 w 781"/>
                      <a:gd name="T97" fmla="*/ 0 h 770"/>
                      <a:gd name="T98" fmla="*/ 0 w 781"/>
                      <a:gd name="T99" fmla="*/ 0 h 770"/>
                      <a:gd name="T100" fmla="*/ 0 w 781"/>
                      <a:gd name="T101" fmla="*/ 0 h 770"/>
                      <a:gd name="T102" fmla="*/ 0 w 781"/>
                      <a:gd name="T103" fmla="*/ 0 h 770"/>
                      <a:gd name="T104" fmla="*/ 0 w 781"/>
                      <a:gd name="T105" fmla="*/ 0 h 770"/>
                      <a:gd name="T106" fmla="*/ 0 w 781"/>
                      <a:gd name="T107" fmla="*/ 0 h 770"/>
                      <a:gd name="T108" fmla="*/ 0 w 781"/>
                      <a:gd name="T109" fmla="*/ 0 h 770"/>
                      <a:gd name="T110" fmla="*/ 0 w 781"/>
                      <a:gd name="T111" fmla="*/ 0 h 770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w 781"/>
                      <a:gd name="T169" fmla="*/ 0 h 770"/>
                      <a:gd name="T170" fmla="*/ 781 w 781"/>
                      <a:gd name="T171" fmla="*/ 770 h 770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T168" t="T169" r="T170" b="T171"/>
                    <a:pathLst>
                      <a:path w="781" h="770">
                        <a:moveTo>
                          <a:pt x="638" y="0"/>
                        </a:moveTo>
                        <a:lnTo>
                          <a:pt x="546" y="29"/>
                        </a:lnTo>
                        <a:lnTo>
                          <a:pt x="503" y="66"/>
                        </a:lnTo>
                        <a:lnTo>
                          <a:pt x="478" y="141"/>
                        </a:lnTo>
                        <a:lnTo>
                          <a:pt x="478" y="212"/>
                        </a:lnTo>
                        <a:lnTo>
                          <a:pt x="491" y="253"/>
                        </a:lnTo>
                        <a:lnTo>
                          <a:pt x="483" y="324"/>
                        </a:lnTo>
                        <a:lnTo>
                          <a:pt x="483" y="378"/>
                        </a:lnTo>
                        <a:lnTo>
                          <a:pt x="495" y="391"/>
                        </a:lnTo>
                        <a:lnTo>
                          <a:pt x="483" y="411"/>
                        </a:lnTo>
                        <a:lnTo>
                          <a:pt x="474" y="432"/>
                        </a:lnTo>
                        <a:lnTo>
                          <a:pt x="491" y="454"/>
                        </a:lnTo>
                        <a:lnTo>
                          <a:pt x="491" y="475"/>
                        </a:lnTo>
                        <a:lnTo>
                          <a:pt x="458" y="483"/>
                        </a:lnTo>
                        <a:lnTo>
                          <a:pt x="462" y="504"/>
                        </a:lnTo>
                        <a:lnTo>
                          <a:pt x="429" y="516"/>
                        </a:lnTo>
                        <a:lnTo>
                          <a:pt x="398" y="508"/>
                        </a:lnTo>
                        <a:lnTo>
                          <a:pt x="378" y="516"/>
                        </a:lnTo>
                        <a:lnTo>
                          <a:pt x="285" y="529"/>
                        </a:lnTo>
                        <a:lnTo>
                          <a:pt x="202" y="525"/>
                        </a:lnTo>
                        <a:lnTo>
                          <a:pt x="147" y="529"/>
                        </a:lnTo>
                        <a:lnTo>
                          <a:pt x="113" y="550"/>
                        </a:lnTo>
                        <a:lnTo>
                          <a:pt x="29" y="550"/>
                        </a:lnTo>
                        <a:lnTo>
                          <a:pt x="0" y="579"/>
                        </a:lnTo>
                        <a:lnTo>
                          <a:pt x="0" y="612"/>
                        </a:lnTo>
                        <a:lnTo>
                          <a:pt x="4" y="666"/>
                        </a:lnTo>
                        <a:lnTo>
                          <a:pt x="71" y="683"/>
                        </a:lnTo>
                        <a:lnTo>
                          <a:pt x="71" y="649"/>
                        </a:lnTo>
                        <a:lnTo>
                          <a:pt x="76" y="620"/>
                        </a:lnTo>
                        <a:lnTo>
                          <a:pt x="88" y="608"/>
                        </a:lnTo>
                        <a:lnTo>
                          <a:pt x="93" y="641"/>
                        </a:lnTo>
                        <a:lnTo>
                          <a:pt x="97" y="683"/>
                        </a:lnTo>
                        <a:lnTo>
                          <a:pt x="113" y="708"/>
                        </a:lnTo>
                        <a:lnTo>
                          <a:pt x="142" y="741"/>
                        </a:lnTo>
                        <a:lnTo>
                          <a:pt x="214" y="757"/>
                        </a:lnTo>
                        <a:lnTo>
                          <a:pt x="268" y="766"/>
                        </a:lnTo>
                        <a:lnTo>
                          <a:pt x="332" y="770"/>
                        </a:lnTo>
                        <a:lnTo>
                          <a:pt x="252" y="724"/>
                        </a:lnTo>
                        <a:lnTo>
                          <a:pt x="198" y="683"/>
                        </a:lnTo>
                        <a:lnTo>
                          <a:pt x="184" y="649"/>
                        </a:lnTo>
                        <a:lnTo>
                          <a:pt x="193" y="620"/>
                        </a:lnTo>
                        <a:lnTo>
                          <a:pt x="239" y="616"/>
                        </a:lnTo>
                        <a:lnTo>
                          <a:pt x="256" y="649"/>
                        </a:lnTo>
                        <a:lnTo>
                          <a:pt x="268" y="687"/>
                        </a:lnTo>
                        <a:lnTo>
                          <a:pt x="311" y="728"/>
                        </a:lnTo>
                        <a:lnTo>
                          <a:pt x="357" y="762"/>
                        </a:lnTo>
                        <a:lnTo>
                          <a:pt x="403" y="766"/>
                        </a:lnTo>
                        <a:lnTo>
                          <a:pt x="474" y="762"/>
                        </a:lnTo>
                        <a:lnTo>
                          <a:pt x="398" y="703"/>
                        </a:lnTo>
                        <a:lnTo>
                          <a:pt x="344" y="674"/>
                        </a:lnTo>
                        <a:lnTo>
                          <a:pt x="302" y="641"/>
                        </a:lnTo>
                        <a:lnTo>
                          <a:pt x="289" y="616"/>
                        </a:lnTo>
                        <a:lnTo>
                          <a:pt x="293" y="591"/>
                        </a:lnTo>
                        <a:lnTo>
                          <a:pt x="319" y="587"/>
                        </a:lnTo>
                        <a:lnTo>
                          <a:pt x="348" y="612"/>
                        </a:lnTo>
                        <a:lnTo>
                          <a:pt x="365" y="645"/>
                        </a:lnTo>
                        <a:lnTo>
                          <a:pt x="403" y="687"/>
                        </a:lnTo>
                        <a:lnTo>
                          <a:pt x="449" y="708"/>
                        </a:lnTo>
                        <a:lnTo>
                          <a:pt x="483" y="728"/>
                        </a:lnTo>
                        <a:lnTo>
                          <a:pt x="520" y="745"/>
                        </a:lnTo>
                        <a:lnTo>
                          <a:pt x="563" y="753"/>
                        </a:lnTo>
                        <a:lnTo>
                          <a:pt x="613" y="753"/>
                        </a:lnTo>
                        <a:lnTo>
                          <a:pt x="662" y="744"/>
                        </a:lnTo>
                        <a:lnTo>
                          <a:pt x="554" y="708"/>
                        </a:lnTo>
                        <a:lnTo>
                          <a:pt x="512" y="687"/>
                        </a:lnTo>
                        <a:lnTo>
                          <a:pt x="483" y="649"/>
                        </a:lnTo>
                        <a:lnTo>
                          <a:pt x="478" y="616"/>
                        </a:lnTo>
                        <a:lnTo>
                          <a:pt x="503" y="616"/>
                        </a:lnTo>
                        <a:lnTo>
                          <a:pt x="516" y="645"/>
                        </a:lnTo>
                        <a:lnTo>
                          <a:pt x="538" y="670"/>
                        </a:lnTo>
                        <a:lnTo>
                          <a:pt x="571" y="696"/>
                        </a:lnTo>
                        <a:lnTo>
                          <a:pt x="609" y="721"/>
                        </a:lnTo>
                        <a:lnTo>
                          <a:pt x="659" y="742"/>
                        </a:lnTo>
                        <a:lnTo>
                          <a:pt x="697" y="728"/>
                        </a:lnTo>
                        <a:lnTo>
                          <a:pt x="714" y="708"/>
                        </a:lnTo>
                        <a:lnTo>
                          <a:pt x="743" y="657"/>
                        </a:lnTo>
                        <a:lnTo>
                          <a:pt x="689" y="645"/>
                        </a:lnTo>
                        <a:lnTo>
                          <a:pt x="584" y="633"/>
                        </a:lnTo>
                        <a:lnTo>
                          <a:pt x="520" y="604"/>
                        </a:lnTo>
                        <a:lnTo>
                          <a:pt x="487" y="575"/>
                        </a:lnTo>
                        <a:lnTo>
                          <a:pt x="474" y="541"/>
                        </a:lnTo>
                        <a:lnTo>
                          <a:pt x="470" y="525"/>
                        </a:lnTo>
                        <a:lnTo>
                          <a:pt x="487" y="525"/>
                        </a:lnTo>
                        <a:lnTo>
                          <a:pt x="508" y="550"/>
                        </a:lnTo>
                        <a:lnTo>
                          <a:pt x="542" y="595"/>
                        </a:lnTo>
                        <a:lnTo>
                          <a:pt x="617" y="620"/>
                        </a:lnTo>
                        <a:lnTo>
                          <a:pt x="689" y="642"/>
                        </a:lnTo>
                        <a:lnTo>
                          <a:pt x="743" y="657"/>
                        </a:lnTo>
                        <a:lnTo>
                          <a:pt x="764" y="570"/>
                        </a:lnTo>
                        <a:lnTo>
                          <a:pt x="769" y="508"/>
                        </a:lnTo>
                        <a:lnTo>
                          <a:pt x="769" y="453"/>
                        </a:lnTo>
                        <a:lnTo>
                          <a:pt x="697" y="491"/>
                        </a:lnTo>
                        <a:lnTo>
                          <a:pt x="613" y="508"/>
                        </a:lnTo>
                        <a:lnTo>
                          <a:pt x="546" y="504"/>
                        </a:lnTo>
                        <a:lnTo>
                          <a:pt x="528" y="496"/>
                        </a:lnTo>
                        <a:lnTo>
                          <a:pt x="520" y="475"/>
                        </a:lnTo>
                        <a:lnTo>
                          <a:pt x="559" y="475"/>
                        </a:lnTo>
                        <a:lnTo>
                          <a:pt x="600" y="487"/>
                        </a:lnTo>
                        <a:lnTo>
                          <a:pt x="699" y="491"/>
                        </a:lnTo>
                        <a:lnTo>
                          <a:pt x="769" y="454"/>
                        </a:lnTo>
                        <a:lnTo>
                          <a:pt x="773" y="374"/>
                        </a:lnTo>
                        <a:lnTo>
                          <a:pt x="777" y="320"/>
                        </a:lnTo>
                        <a:lnTo>
                          <a:pt x="781" y="266"/>
                        </a:lnTo>
                        <a:lnTo>
                          <a:pt x="773" y="174"/>
                        </a:lnTo>
                        <a:lnTo>
                          <a:pt x="751" y="141"/>
                        </a:lnTo>
                        <a:lnTo>
                          <a:pt x="689" y="100"/>
                        </a:lnTo>
                        <a:lnTo>
                          <a:pt x="709" y="104"/>
                        </a:lnTo>
                        <a:lnTo>
                          <a:pt x="773" y="133"/>
                        </a:lnTo>
                        <a:lnTo>
                          <a:pt x="747" y="75"/>
                        </a:lnTo>
                        <a:lnTo>
                          <a:pt x="726" y="45"/>
                        </a:lnTo>
                        <a:lnTo>
                          <a:pt x="709" y="25"/>
                        </a:lnTo>
                        <a:lnTo>
                          <a:pt x="638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03" name="Freeform 283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3051"/>
                    <a:ext cx="17" cy="16"/>
                  </a:xfrm>
                  <a:custGeom>
                    <a:avLst/>
                    <a:gdLst>
                      <a:gd name="T0" fmla="*/ 0 w 198"/>
                      <a:gd name="T1" fmla="*/ 0 h 176"/>
                      <a:gd name="T2" fmla="*/ 0 w 198"/>
                      <a:gd name="T3" fmla="*/ 0 h 176"/>
                      <a:gd name="T4" fmla="*/ 0 w 198"/>
                      <a:gd name="T5" fmla="*/ 0 h 176"/>
                      <a:gd name="T6" fmla="*/ 0 w 198"/>
                      <a:gd name="T7" fmla="*/ 0 h 176"/>
                      <a:gd name="T8" fmla="*/ 0 w 198"/>
                      <a:gd name="T9" fmla="*/ 0 h 176"/>
                      <a:gd name="T10" fmla="*/ 0 w 198"/>
                      <a:gd name="T11" fmla="*/ 0 h 176"/>
                      <a:gd name="T12" fmla="*/ 0 w 198"/>
                      <a:gd name="T13" fmla="*/ 0 h 176"/>
                      <a:gd name="T14" fmla="*/ 0 w 198"/>
                      <a:gd name="T15" fmla="*/ 0 h 176"/>
                      <a:gd name="T16" fmla="*/ 0 w 198"/>
                      <a:gd name="T17" fmla="*/ 0 h 176"/>
                      <a:gd name="T18" fmla="*/ 0 w 198"/>
                      <a:gd name="T19" fmla="*/ 0 h 176"/>
                      <a:gd name="T20" fmla="*/ 0 w 198"/>
                      <a:gd name="T21" fmla="*/ 0 h 176"/>
                      <a:gd name="T22" fmla="*/ 0 w 198"/>
                      <a:gd name="T23" fmla="*/ 0 h 176"/>
                      <a:gd name="T24" fmla="*/ 0 w 198"/>
                      <a:gd name="T25" fmla="*/ 0 h 176"/>
                      <a:gd name="T26" fmla="*/ 0 w 198"/>
                      <a:gd name="T27" fmla="*/ 0 h 176"/>
                      <a:gd name="T28" fmla="*/ 0 w 198"/>
                      <a:gd name="T29" fmla="*/ 0 h 176"/>
                      <a:gd name="T30" fmla="*/ 0 w 198"/>
                      <a:gd name="T31" fmla="*/ 0 h 176"/>
                      <a:gd name="T32" fmla="*/ 0 w 198"/>
                      <a:gd name="T33" fmla="*/ 0 h 176"/>
                      <a:gd name="T34" fmla="*/ 0 w 198"/>
                      <a:gd name="T35" fmla="*/ 0 h 176"/>
                      <a:gd name="T36" fmla="*/ 0 w 198"/>
                      <a:gd name="T37" fmla="*/ 0 h 176"/>
                      <a:gd name="T38" fmla="*/ 0 w 198"/>
                      <a:gd name="T39" fmla="*/ 0 h 176"/>
                      <a:gd name="T40" fmla="*/ 0 w 198"/>
                      <a:gd name="T41" fmla="*/ 0 h 176"/>
                      <a:gd name="T42" fmla="*/ 0 w 198"/>
                      <a:gd name="T43" fmla="*/ 0 h 176"/>
                      <a:gd name="T44" fmla="*/ 0 w 198"/>
                      <a:gd name="T45" fmla="*/ 0 h 17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98"/>
                      <a:gd name="T70" fmla="*/ 0 h 176"/>
                      <a:gd name="T71" fmla="*/ 198 w 198"/>
                      <a:gd name="T72" fmla="*/ 176 h 176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98" h="176">
                        <a:moveTo>
                          <a:pt x="0" y="0"/>
                        </a:moveTo>
                        <a:lnTo>
                          <a:pt x="0" y="14"/>
                        </a:lnTo>
                        <a:lnTo>
                          <a:pt x="26" y="48"/>
                        </a:lnTo>
                        <a:lnTo>
                          <a:pt x="51" y="66"/>
                        </a:lnTo>
                        <a:lnTo>
                          <a:pt x="103" y="105"/>
                        </a:lnTo>
                        <a:lnTo>
                          <a:pt x="125" y="121"/>
                        </a:lnTo>
                        <a:lnTo>
                          <a:pt x="175" y="159"/>
                        </a:lnTo>
                        <a:lnTo>
                          <a:pt x="120" y="142"/>
                        </a:lnTo>
                        <a:lnTo>
                          <a:pt x="66" y="125"/>
                        </a:lnTo>
                        <a:lnTo>
                          <a:pt x="12" y="121"/>
                        </a:lnTo>
                        <a:lnTo>
                          <a:pt x="16" y="138"/>
                        </a:lnTo>
                        <a:lnTo>
                          <a:pt x="103" y="154"/>
                        </a:lnTo>
                        <a:lnTo>
                          <a:pt x="150" y="172"/>
                        </a:lnTo>
                        <a:lnTo>
                          <a:pt x="175" y="176"/>
                        </a:lnTo>
                        <a:lnTo>
                          <a:pt x="196" y="169"/>
                        </a:lnTo>
                        <a:lnTo>
                          <a:pt x="198" y="148"/>
                        </a:lnTo>
                        <a:lnTo>
                          <a:pt x="181" y="133"/>
                        </a:lnTo>
                        <a:lnTo>
                          <a:pt x="157" y="108"/>
                        </a:lnTo>
                        <a:lnTo>
                          <a:pt x="127" y="75"/>
                        </a:lnTo>
                        <a:lnTo>
                          <a:pt x="97" y="37"/>
                        </a:lnTo>
                        <a:lnTo>
                          <a:pt x="62" y="12"/>
                        </a:lnTo>
                        <a:lnTo>
                          <a:pt x="24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04" name="Freeform 284"/>
                  <p:cNvSpPr>
                    <a:spLocks noChangeArrowheads="1"/>
                  </p:cNvSpPr>
                  <p:nvPr/>
                </p:nvSpPr>
                <p:spPr bwMode="auto">
                  <a:xfrm>
                    <a:off x="4746" y="3039"/>
                    <a:ext cx="16" cy="19"/>
                  </a:xfrm>
                  <a:custGeom>
                    <a:avLst/>
                    <a:gdLst>
                      <a:gd name="T0" fmla="*/ 0 w 180"/>
                      <a:gd name="T1" fmla="*/ 0 h 229"/>
                      <a:gd name="T2" fmla="*/ 0 w 180"/>
                      <a:gd name="T3" fmla="*/ 0 h 229"/>
                      <a:gd name="T4" fmla="*/ 0 w 180"/>
                      <a:gd name="T5" fmla="*/ 0 h 229"/>
                      <a:gd name="T6" fmla="*/ 0 w 180"/>
                      <a:gd name="T7" fmla="*/ 0 h 229"/>
                      <a:gd name="T8" fmla="*/ 0 w 180"/>
                      <a:gd name="T9" fmla="*/ 0 h 229"/>
                      <a:gd name="T10" fmla="*/ 0 w 180"/>
                      <a:gd name="T11" fmla="*/ 0 h 229"/>
                      <a:gd name="T12" fmla="*/ 0 w 180"/>
                      <a:gd name="T13" fmla="*/ 0 h 229"/>
                      <a:gd name="T14" fmla="*/ 0 w 180"/>
                      <a:gd name="T15" fmla="*/ 0 h 229"/>
                      <a:gd name="T16" fmla="*/ 0 w 180"/>
                      <a:gd name="T17" fmla="*/ 0 h 229"/>
                      <a:gd name="T18" fmla="*/ 0 w 180"/>
                      <a:gd name="T19" fmla="*/ 0 h 229"/>
                      <a:gd name="T20" fmla="*/ 0 w 180"/>
                      <a:gd name="T21" fmla="*/ 0 h 229"/>
                      <a:gd name="T22" fmla="*/ 0 w 180"/>
                      <a:gd name="T23" fmla="*/ 0 h 229"/>
                      <a:gd name="T24" fmla="*/ 0 w 180"/>
                      <a:gd name="T25" fmla="*/ 0 h 229"/>
                      <a:gd name="T26" fmla="*/ 0 w 180"/>
                      <a:gd name="T27" fmla="*/ 0 h 229"/>
                      <a:gd name="T28" fmla="*/ 0 w 180"/>
                      <a:gd name="T29" fmla="*/ 0 h 229"/>
                      <a:gd name="T30" fmla="*/ 0 w 180"/>
                      <a:gd name="T31" fmla="*/ 0 h 229"/>
                      <a:gd name="T32" fmla="*/ 0 w 180"/>
                      <a:gd name="T33" fmla="*/ 0 h 229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80"/>
                      <a:gd name="T52" fmla="*/ 0 h 229"/>
                      <a:gd name="T53" fmla="*/ 180 w 180"/>
                      <a:gd name="T54" fmla="*/ 229 h 229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80" h="229">
                        <a:moveTo>
                          <a:pt x="33" y="0"/>
                        </a:moveTo>
                        <a:lnTo>
                          <a:pt x="8" y="4"/>
                        </a:lnTo>
                        <a:lnTo>
                          <a:pt x="0" y="25"/>
                        </a:lnTo>
                        <a:lnTo>
                          <a:pt x="2" y="43"/>
                        </a:lnTo>
                        <a:lnTo>
                          <a:pt x="17" y="67"/>
                        </a:lnTo>
                        <a:lnTo>
                          <a:pt x="37" y="74"/>
                        </a:lnTo>
                        <a:lnTo>
                          <a:pt x="77" y="99"/>
                        </a:lnTo>
                        <a:lnTo>
                          <a:pt x="115" y="130"/>
                        </a:lnTo>
                        <a:lnTo>
                          <a:pt x="142" y="172"/>
                        </a:lnTo>
                        <a:lnTo>
                          <a:pt x="172" y="216"/>
                        </a:lnTo>
                        <a:lnTo>
                          <a:pt x="180" y="229"/>
                        </a:lnTo>
                        <a:lnTo>
                          <a:pt x="172" y="178"/>
                        </a:lnTo>
                        <a:lnTo>
                          <a:pt x="165" y="132"/>
                        </a:lnTo>
                        <a:lnTo>
                          <a:pt x="151" y="93"/>
                        </a:lnTo>
                        <a:lnTo>
                          <a:pt x="126" y="56"/>
                        </a:lnTo>
                        <a:lnTo>
                          <a:pt x="60" y="6"/>
                        </a:lnTo>
                        <a:lnTo>
                          <a:pt x="33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05" name="Freeform 285"/>
                  <p:cNvSpPr>
                    <a:spLocks noChangeArrowheads="1"/>
                  </p:cNvSpPr>
                  <p:nvPr/>
                </p:nvSpPr>
                <p:spPr bwMode="auto">
                  <a:xfrm>
                    <a:off x="4743" y="3020"/>
                    <a:ext cx="16" cy="12"/>
                  </a:xfrm>
                  <a:custGeom>
                    <a:avLst/>
                    <a:gdLst>
                      <a:gd name="T0" fmla="*/ 0 w 193"/>
                      <a:gd name="T1" fmla="*/ 0 h 133"/>
                      <a:gd name="T2" fmla="*/ 0 w 193"/>
                      <a:gd name="T3" fmla="*/ 0 h 133"/>
                      <a:gd name="T4" fmla="*/ 0 w 193"/>
                      <a:gd name="T5" fmla="*/ 0 h 133"/>
                      <a:gd name="T6" fmla="*/ 0 w 193"/>
                      <a:gd name="T7" fmla="*/ 0 h 133"/>
                      <a:gd name="T8" fmla="*/ 0 w 193"/>
                      <a:gd name="T9" fmla="*/ 0 h 133"/>
                      <a:gd name="T10" fmla="*/ 0 w 193"/>
                      <a:gd name="T11" fmla="*/ 0 h 133"/>
                      <a:gd name="T12" fmla="*/ 0 w 193"/>
                      <a:gd name="T13" fmla="*/ 0 h 133"/>
                      <a:gd name="T14" fmla="*/ 0 w 193"/>
                      <a:gd name="T15" fmla="*/ 0 h 133"/>
                      <a:gd name="T16" fmla="*/ 0 w 193"/>
                      <a:gd name="T17" fmla="*/ 0 h 133"/>
                      <a:gd name="T18" fmla="*/ 0 w 193"/>
                      <a:gd name="T19" fmla="*/ 0 h 13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93"/>
                      <a:gd name="T31" fmla="*/ 0 h 133"/>
                      <a:gd name="T32" fmla="*/ 193 w 193"/>
                      <a:gd name="T33" fmla="*/ 133 h 133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93" h="133">
                        <a:moveTo>
                          <a:pt x="0" y="133"/>
                        </a:moveTo>
                        <a:lnTo>
                          <a:pt x="34" y="104"/>
                        </a:lnTo>
                        <a:lnTo>
                          <a:pt x="88" y="83"/>
                        </a:lnTo>
                        <a:lnTo>
                          <a:pt x="125" y="74"/>
                        </a:lnTo>
                        <a:lnTo>
                          <a:pt x="193" y="0"/>
                        </a:lnTo>
                        <a:lnTo>
                          <a:pt x="142" y="29"/>
                        </a:lnTo>
                        <a:lnTo>
                          <a:pt x="96" y="49"/>
                        </a:lnTo>
                        <a:lnTo>
                          <a:pt x="63" y="66"/>
                        </a:lnTo>
                        <a:lnTo>
                          <a:pt x="46" y="83"/>
                        </a:lnTo>
                        <a:lnTo>
                          <a:pt x="0" y="133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06" name="Freeform 286"/>
                  <p:cNvSpPr>
                    <a:spLocks noChangeArrowheads="1"/>
                  </p:cNvSpPr>
                  <p:nvPr/>
                </p:nvSpPr>
                <p:spPr bwMode="auto">
                  <a:xfrm>
                    <a:off x="4729" y="3041"/>
                    <a:ext cx="10" cy="30"/>
                  </a:xfrm>
                  <a:custGeom>
                    <a:avLst/>
                    <a:gdLst>
                      <a:gd name="T0" fmla="*/ 0 w 109"/>
                      <a:gd name="T1" fmla="*/ 0 h 342"/>
                      <a:gd name="T2" fmla="*/ 0 w 109"/>
                      <a:gd name="T3" fmla="*/ 0 h 342"/>
                      <a:gd name="T4" fmla="*/ 0 w 109"/>
                      <a:gd name="T5" fmla="*/ 0 h 342"/>
                      <a:gd name="T6" fmla="*/ 0 w 109"/>
                      <a:gd name="T7" fmla="*/ 0 h 342"/>
                      <a:gd name="T8" fmla="*/ 0 w 109"/>
                      <a:gd name="T9" fmla="*/ 0 h 342"/>
                      <a:gd name="T10" fmla="*/ 0 w 109"/>
                      <a:gd name="T11" fmla="*/ 0 h 342"/>
                      <a:gd name="T12" fmla="*/ 0 w 109"/>
                      <a:gd name="T13" fmla="*/ 0 h 342"/>
                      <a:gd name="T14" fmla="*/ 0 w 109"/>
                      <a:gd name="T15" fmla="*/ 0 h 342"/>
                      <a:gd name="T16" fmla="*/ 0 w 109"/>
                      <a:gd name="T17" fmla="*/ 0 h 342"/>
                      <a:gd name="T18" fmla="*/ 0 w 109"/>
                      <a:gd name="T19" fmla="*/ 0 h 342"/>
                      <a:gd name="T20" fmla="*/ 0 w 109"/>
                      <a:gd name="T21" fmla="*/ 0 h 342"/>
                      <a:gd name="T22" fmla="*/ 0 w 109"/>
                      <a:gd name="T23" fmla="*/ 0 h 342"/>
                      <a:gd name="T24" fmla="*/ 0 w 109"/>
                      <a:gd name="T25" fmla="*/ 0 h 342"/>
                      <a:gd name="T26" fmla="*/ 0 w 109"/>
                      <a:gd name="T27" fmla="*/ 0 h 342"/>
                      <a:gd name="T28" fmla="*/ 0 w 109"/>
                      <a:gd name="T29" fmla="*/ 0 h 342"/>
                      <a:gd name="T30" fmla="*/ 0 w 109"/>
                      <a:gd name="T31" fmla="*/ 0 h 342"/>
                      <a:gd name="T32" fmla="*/ 0 w 109"/>
                      <a:gd name="T33" fmla="*/ 0 h 342"/>
                      <a:gd name="T34" fmla="*/ 0 w 109"/>
                      <a:gd name="T35" fmla="*/ 0 h 342"/>
                      <a:gd name="T36" fmla="*/ 0 w 109"/>
                      <a:gd name="T37" fmla="*/ 0 h 342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09"/>
                      <a:gd name="T58" fmla="*/ 0 h 342"/>
                      <a:gd name="T59" fmla="*/ 109 w 109"/>
                      <a:gd name="T60" fmla="*/ 342 h 342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09" h="342">
                        <a:moveTo>
                          <a:pt x="0" y="342"/>
                        </a:moveTo>
                        <a:lnTo>
                          <a:pt x="54" y="342"/>
                        </a:lnTo>
                        <a:lnTo>
                          <a:pt x="72" y="338"/>
                        </a:lnTo>
                        <a:lnTo>
                          <a:pt x="72" y="325"/>
                        </a:lnTo>
                        <a:lnTo>
                          <a:pt x="84" y="313"/>
                        </a:lnTo>
                        <a:lnTo>
                          <a:pt x="101" y="300"/>
                        </a:lnTo>
                        <a:lnTo>
                          <a:pt x="93" y="287"/>
                        </a:lnTo>
                        <a:lnTo>
                          <a:pt x="93" y="270"/>
                        </a:lnTo>
                        <a:lnTo>
                          <a:pt x="105" y="249"/>
                        </a:lnTo>
                        <a:lnTo>
                          <a:pt x="105" y="228"/>
                        </a:lnTo>
                        <a:lnTo>
                          <a:pt x="97" y="203"/>
                        </a:lnTo>
                        <a:lnTo>
                          <a:pt x="97" y="149"/>
                        </a:lnTo>
                        <a:lnTo>
                          <a:pt x="109" y="100"/>
                        </a:lnTo>
                        <a:lnTo>
                          <a:pt x="105" y="62"/>
                        </a:lnTo>
                        <a:lnTo>
                          <a:pt x="105" y="0"/>
                        </a:lnTo>
                        <a:lnTo>
                          <a:pt x="72" y="95"/>
                        </a:lnTo>
                        <a:lnTo>
                          <a:pt x="42" y="183"/>
                        </a:lnTo>
                        <a:lnTo>
                          <a:pt x="21" y="278"/>
                        </a:lnTo>
                        <a:lnTo>
                          <a:pt x="0" y="342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07" name="Freeform 287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3073"/>
                    <a:ext cx="17" cy="5"/>
                  </a:xfrm>
                  <a:custGeom>
                    <a:avLst/>
                    <a:gdLst>
                      <a:gd name="T0" fmla="*/ 0 w 194"/>
                      <a:gd name="T1" fmla="*/ 0 h 66"/>
                      <a:gd name="T2" fmla="*/ 0 w 194"/>
                      <a:gd name="T3" fmla="*/ 0 h 66"/>
                      <a:gd name="T4" fmla="*/ 0 w 194"/>
                      <a:gd name="T5" fmla="*/ 0 h 66"/>
                      <a:gd name="T6" fmla="*/ 0 w 194"/>
                      <a:gd name="T7" fmla="*/ 0 h 66"/>
                      <a:gd name="T8" fmla="*/ 0 w 194"/>
                      <a:gd name="T9" fmla="*/ 0 h 66"/>
                      <a:gd name="T10" fmla="*/ 0 w 194"/>
                      <a:gd name="T11" fmla="*/ 0 h 66"/>
                      <a:gd name="T12" fmla="*/ 0 w 194"/>
                      <a:gd name="T13" fmla="*/ 0 h 66"/>
                      <a:gd name="T14" fmla="*/ 0 w 194"/>
                      <a:gd name="T15" fmla="*/ 0 h 66"/>
                      <a:gd name="T16" fmla="*/ 0 w 194"/>
                      <a:gd name="T17" fmla="*/ 0 h 66"/>
                      <a:gd name="T18" fmla="*/ 0 w 194"/>
                      <a:gd name="T19" fmla="*/ 0 h 66"/>
                      <a:gd name="T20" fmla="*/ 0 w 194"/>
                      <a:gd name="T21" fmla="*/ 0 h 6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94"/>
                      <a:gd name="T34" fmla="*/ 0 h 66"/>
                      <a:gd name="T35" fmla="*/ 194 w 194"/>
                      <a:gd name="T36" fmla="*/ 66 h 6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94" h="66">
                        <a:moveTo>
                          <a:pt x="156" y="32"/>
                        </a:moveTo>
                        <a:lnTo>
                          <a:pt x="112" y="13"/>
                        </a:lnTo>
                        <a:lnTo>
                          <a:pt x="74" y="3"/>
                        </a:lnTo>
                        <a:lnTo>
                          <a:pt x="22" y="0"/>
                        </a:lnTo>
                        <a:lnTo>
                          <a:pt x="0" y="4"/>
                        </a:lnTo>
                        <a:lnTo>
                          <a:pt x="9" y="25"/>
                        </a:lnTo>
                        <a:lnTo>
                          <a:pt x="30" y="41"/>
                        </a:lnTo>
                        <a:lnTo>
                          <a:pt x="76" y="54"/>
                        </a:lnTo>
                        <a:lnTo>
                          <a:pt x="148" y="66"/>
                        </a:lnTo>
                        <a:lnTo>
                          <a:pt x="194" y="62"/>
                        </a:lnTo>
                        <a:lnTo>
                          <a:pt x="156" y="32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08" name="Freeform 288"/>
                  <p:cNvSpPr>
                    <a:spLocks noChangeArrowheads="1"/>
                  </p:cNvSpPr>
                  <p:nvPr/>
                </p:nvSpPr>
                <p:spPr bwMode="auto">
                  <a:xfrm>
                    <a:off x="4729" y="3076"/>
                    <a:ext cx="11" cy="12"/>
                  </a:xfrm>
                  <a:custGeom>
                    <a:avLst/>
                    <a:gdLst>
                      <a:gd name="T0" fmla="*/ 0 w 118"/>
                      <a:gd name="T1" fmla="*/ 0 h 144"/>
                      <a:gd name="T2" fmla="*/ 0 w 118"/>
                      <a:gd name="T3" fmla="*/ 0 h 144"/>
                      <a:gd name="T4" fmla="*/ 0 w 118"/>
                      <a:gd name="T5" fmla="*/ 0 h 144"/>
                      <a:gd name="T6" fmla="*/ 0 w 118"/>
                      <a:gd name="T7" fmla="*/ 0 h 144"/>
                      <a:gd name="T8" fmla="*/ 0 w 118"/>
                      <a:gd name="T9" fmla="*/ 0 h 144"/>
                      <a:gd name="T10" fmla="*/ 0 w 118"/>
                      <a:gd name="T11" fmla="*/ 0 h 144"/>
                      <a:gd name="T12" fmla="*/ 0 w 118"/>
                      <a:gd name="T13" fmla="*/ 0 h 144"/>
                      <a:gd name="T14" fmla="*/ 0 w 118"/>
                      <a:gd name="T15" fmla="*/ 0 h 144"/>
                      <a:gd name="T16" fmla="*/ 0 w 118"/>
                      <a:gd name="T17" fmla="*/ 0 h 144"/>
                      <a:gd name="T18" fmla="*/ 0 w 118"/>
                      <a:gd name="T19" fmla="*/ 0 h 144"/>
                      <a:gd name="T20" fmla="*/ 0 w 118"/>
                      <a:gd name="T21" fmla="*/ 0 h 144"/>
                      <a:gd name="T22" fmla="*/ 0 w 118"/>
                      <a:gd name="T23" fmla="*/ 0 h 144"/>
                      <a:gd name="T24" fmla="*/ 0 w 118"/>
                      <a:gd name="T25" fmla="*/ 0 h 14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18"/>
                      <a:gd name="T40" fmla="*/ 0 h 144"/>
                      <a:gd name="T41" fmla="*/ 118 w 118"/>
                      <a:gd name="T42" fmla="*/ 144 h 144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18" h="144">
                        <a:moveTo>
                          <a:pt x="54" y="40"/>
                        </a:moveTo>
                        <a:lnTo>
                          <a:pt x="40" y="9"/>
                        </a:lnTo>
                        <a:lnTo>
                          <a:pt x="17" y="0"/>
                        </a:lnTo>
                        <a:lnTo>
                          <a:pt x="2" y="7"/>
                        </a:lnTo>
                        <a:lnTo>
                          <a:pt x="0" y="23"/>
                        </a:lnTo>
                        <a:lnTo>
                          <a:pt x="10" y="52"/>
                        </a:lnTo>
                        <a:lnTo>
                          <a:pt x="27" y="77"/>
                        </a:lnTo>
                        <a:lnTo>
                          <a:pt x="48" y="100"/>
                        </a:lnTo>
                        <a:lnTo>
                          <a:pt x="76" y="124"/>
                        </a:lnTo>
                        <a:lnTo>
                          <a:pt x="118" y="144"/>
                        </a:lnTo>
                        <a:lnTo>
                          <a:pt x="80" y="102"/>
                        </a:lnTo>
                        <a:lnTo>
                          <a:pt x="68" y="73"/>
                        </a:lnTo>
                        <a:lnTo>
                          <a:pt x="54" y="4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209" name="Freeform 289"/>
                  <p:cNvSpPr>
                    <a:spLocks noChangeArrowheads="1"/>
                  </p:cNvSpPr>
                  <p:nvPr/>
                </p:nvSpPr>
                <p:spPr bwMode="auto">
                  <a:xfrm>
                    <a:off x="4747" y="3010"/>
                    <a:ext cx="25" cy="15"/>
                  </a:xfrm>
                  <a:custGeom>
                    <a:avLst/>
                    <a:gdLst>
                      <a:gd name="T0" fmla="*/ 0 w 279"/>
                      <a:gd name="T1" fmla="*/ 0 h 173"/>
                      <a:gd name="T2" fmla="*/ 0 w 279"/>
                      <a:gd name="T3" fmla="*/ 0 h 173"/>
                      <a:gd name="T4" fmla="*/ 0 w 279"/>
                      <a:gd name="T5" fmla="*/ 0 h 173"/>
                      <a:gd name="T6" fmla="*/ 0 w 279"/>
                      <a:gd name="T7" fmla="*/ 0 h 173"/>
                      <a:gd name="T8" fmla="*/ 0 w 279"/>
                      <a:gd name="T9" fmla="*/ 0 h 173"/>
                      <a:gd name="T10" fmla="*/ 0 w 279"/>
                      <a:gd name="T11" fmla="*/ 0 h 173"/>
                      <a:gd name="T12" fmla="*/ 0 w 279"/>
                      <a:gd name="T13" fmla="*/ 0 h 173"/>
                      <a:gd name="T14" fmla="*/ 0 w 279"/>
                      <a:gd name="T15" fmla="*/ 0 h 173"/>
                      <a:gd name="T16" fmla="*/ 0 w 279"/>
                      <a:gd name="T17" fmla="*/ 0 h 173"/>
                      <a:gd name="T18" fmla="*/ 0 w 279"/>
                      <a:gd name="T19" fmla="*/ 0 h 173"/>
                      <a:gd name="T20" fmla="*/ 0 w 279"/>
                      <a:gd name="T21" fmla="*/ 0 h 173"/>
                      <a:gd name="T22" fmla="*/ 0 w 279"/>
                      <a:gd name="T23" fmla="*/ 0 h 17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279"/>
                      <a:gd name="T37" fmla="*/ 0 h 173"/>
                      <a:gd name="T38" fmla="*/ 279 w 279"/>
                      <a:gd name="T39" fmla="*/ 173 h 173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279" h="173">
                        <a:moveTo>
                          <a:pt x="0" y="173"/>
                        </a:moveTo>
                        <a:lnTo>
                          <a:pt x="9" y="102"/>
                        </a:lnTo>
                        <a:lnTo>
                          <a:pt x="67" y="77"/>
                        </a:lnTo>
                        <a:lnTo>
                          <a:pt x="147" y="46"/>
                        </a:lnTo>
                        <a:lnTo>
                          <a:pt x="203" y="23"/>
                        </a:lnTo>
                        <a:lnTo>
                          <a:pt x="258" y="0"/>
                        </a:lnTo>
                        <a:lnTo>
                          <a:pt x="279" y="50"/>
                        </a:lnTo>
                        <a:lnTo>
                          <a:pt x="229" y="79"/>
                        </a:lnTo>
                        <a:lnTo>
                          <a:pt x="168" y="100"/>
                        </a:lnTo>
                        <a:lnTo>
                          <a:pt x="122" y="113"/>
                        </a:lnTo>
                        <a:lnTo>
                          <a:pt x="65" y="144"/>
                        </a:lnTo>
                        <a:lnTo>
                          <a:pt x="0" y="173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191" name="Group 290"/>
                <p:cNvGrpSpPr>
                  <a:grpSpLocks/>
                </p:cNvGrpSpPr>
                <p:nvPr/>
              </p:nvGrpSpPr>
              <p:grpSpPr bwMode="auto">
                <a:xfrm>
                  <a:off x="4748" y="3081"/>
                  <a:ext cx="50" cy="65"/>
                  <a:chOff x="4748" y="3081"/>
                  <a:chExt cx="50" cy="65"/>
                </a:xfrm>
              </p:grpSpPr>
              <p:sp>
                <p:nvSpPr>
                  <p:cNvPr id="5194" name="Freeform 291"/>
                  <p:cNvSpPr>
                    <a:spLocks noChangeArrowheads="1"/>
                  </p:cNvSpPr>
                  <p:nvPr/>
                </p:nvSpPr>
                <p:spPr bwMode="auto">
                  <a:xfrm>
                    <a:off x="4748" y="3081"/>
                    <a:ext cx="51" cy="66"/>
                  </a:xfrm>
                  <a:custGeom>
                    <a:avLst/>
                    <a:gdLst>
                      <a:gd name="T0" fmla="*/ 0 w 575"/>
                      <a:gd name="T1" fmla="*/ 0 h 770"/>
                      <a:gd name="T2" fmla="*/ 0 w 575"/>
                      <a:gd name="T3" fmla="*/ 0 h 770"/>
                      <a:gd name="T4" fmla="*/ 0 w 575"/>
                      <a:gd name="T5" fmla="*/ 0 h 770"/>
                      <a:gd name="T6" fmla="*/ 0 w 575"/>
                      <a:gd name="T7" fmla="*/ 0 h 770"/>
                      <a:gd name="T8" fmla="*/ 0 w 575"/>
                      <a:gd name="T9" fmla="*/ 0 h 770"/>
                      <a:gd name="T10" fmla="*/ 0 w 575"/>
                      <a:gd name="T11" fmla="*/ 0 h 770"/>
                      <a:gd name="T12" fmla="*/ 0 w 575"/>
                      <a:gd name="T13" fmla="*/ 0 h 770"/>
                      <a:gd name="T14" fmla="*/ 0 w 575"/>
                      <a:gd name="T15" fmla="*/ 0 h 770"/>
                      <a:gd name="T16" fmla="*/ 0 w 575"/>
                      <a:gd name="T17" fmla="*/ 0 h 770"/>
                      <a:gd name="T18" fmla="*/ 0 w 575"/>
                      <a:gd name="T19" fmla="*/ 0 h 770"/>
                      <a:gd name="T20" fmla="*/ 0 w 575"/>
                      <a:gd name="T21" fmla="*/ 0 h 770"/>
                      <a:gd name="T22" fmla="*/ 0 w 575"/>
                      <a:gd name="T23" fmla="*/ 0 h 770"/>
                      <a:gd name="T24" fmla="*/ 0 w 575"/>
                      <a:gd name="T25" fmla="*/ 0 h 770"/>
                      <a:gd name="T26" fmla="*/ 0 w 575"/>
                      <a:gd name="T27" fmla="*/ 0 h 770"/>
                      <a:gd name="T28" fmla="*/ 0 w 575"/>
                      <a:gd name="T29" fmla="*/ 0 h 770"/>
                      <a:gd name="T30" fmla="*/ 0 w 575"/>
                      <a:gd name="T31" fmla="*/ 0 h 770"/>
                      <a:gd name="T32" fmla="*/ 0 w 575"/>
                      <a:gd name="T33" fmla="*/ 0 h 770"/>
                      <a:gd name="T34" fmla="*/ 0 w 575"/>
                      <a:gd name="T35" fmla="*/ 0 h 770"/>
                      <a:gd name="T36" fmla="*/ 0 w 575"/>
                      <a:gd name="T37" fmla="*/ 0 h 770"/>
                      <a:gd name="T38" fmla="*/ 0 w 575"/>
                      <a:gd name="T39" fmla="*/ 0 h 770"/>
                      <a:gd name="T40" fmla="*/ 0 w 575"/>
                      <a:gd name="T41" fmla="*/ 0 h 770"/>
                      <a:gd name="T42" fmla="*/ 0 w 575"/>
                      <a:gd name="T43" fmla="*/ 0 h 770"/>
                      <a:gd name="T44" fmla="*/ 0 w 575"/>
                      <a:gd name="T45" fmla="*/ 0 h 770"/>
                      <a:gd name="T46" fmla="*/ 0 w 575"/>
                      <a:gd name="T47" fmla="*/ 0 h 770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575"/>
                      <a:gd name="T73" fmla="*/ 0 h 770"/>
                      <a:gd name="T74" fmla="*/ 575 w 575"/>
                      <a:gd name="T75" fmla="*/ 770 h 770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575" h="770">
                        <a:moveTo>
                          <a:pt x="256" y="113"/>
                        </a:moveTo>
                        <a:lnTo>
                          <a:pt x="361" y="104"/>
                        </a:lnTo>
                        <a:lnTo>
                          <a:pt x="425" y="88"/>
                        </a:lnTo>
                        <a:lnTo>
                          <a:pt x="445" y="59"/>
                        </a:lnTo>
                        <a:lnTo>
                          <a:pt x="445" y="34"/>
                        </a:lnTo>
                        <a:lnTo>
                          <a:pt x="462" y="13"/>
                        </a:lnTo>
                        <a:lnTo>
                          <a:pt x="520" y="0"/>
                        </a:lnTo>
                        <a:lnTo>
                          <a:pt x="575" y="4"/>
                        </a:lnTo>
                        <a:lnTo>
                          <a:pt x="508" y="599"/>
                        </a:lnTo>
                        <a:lnTo>
                          <a:pt x="462" y="654"/>
                        </a:lnTo>
                        <a:lnTo>
                          <a:pt x="403" y="708"/>
                        </a:lnTo>
                        <a:lnTo>
                          <a:pt x="320" y="750"/>
                        </a:lnTo>
                        <a:lnTo>
                          <a:pt x="223" y="762"/>
                        </a:lnTo>
                        <a:lnTo>
                          <a:pt x="93" y="770"/>
                        </a:lnTo>
                        <a:lnTo>
                          <a:pt x="17" y="758"/>
                        </a:lnTo>
                        <a:lnTo>
                          <a:pt x="0" y="716"/>
                        </a:lnTo>
                        <a:lnTo>
                          <a:pt x="9" y="662"/>
                        </a:lnTo>
                        <a:lnTo>
                          <a:pt x="63" y="495"/>
                        </a:lnTo>
                        <a:lnTo>
                          <a:pt x="109" y="329"/>
                        </a:lnTo>
                        <a:lnTo>
                          <a:pt x="130" y="204"/>
                        </a:lnTo>
                        <a:lnTo>
                          <a:pt x="130" y="171"/>
                        </a:lnTo>
                        <a:lnTo>
                          <a:pt x="159" y="125"/>
                        </a:lnTo>
                        <a:lnTo>
                          <a:pt x="194" y="113"/>
                        </a:lnTo>
                        <a:lnTo>
                          <a:pt x="256" y="113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144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5195" name="Freeform 292"/>
                  <p:cNvSpPr>
                    <a:spLocks noChangeArrowheads="1"/>
                  </p:cNvSpPr>
                  <p:nvPr/>
                </p:nvSpPr>
                <p:spPr bwMode="auto">
                  <a:xfrm>
                    <a:off x="4754" y="3084"/>
                    <a:ext cx="44" cy="60"/>
                  </a:xfrm>
                  <a:custGeom>
                    <a:avLst/>
                    <a:gdLst>
                      <a:gd name="T0" fmla="*/ 0 w 496"/>
                      <a:gd name="T1" fmla="*/ 0 h 708"/>
                      <a:gd name="T2" fmla="*/ 0 w 496"/>
                      <a:gd name="T3" fmla="*/ 0 h 708"/>
                      <a:gd name="T4" fmla="*/ 0 w 496"/>
                      <a:gd name="T5" fmla="*/ 0 h 708"/>
                      <a:gd name="T6" fmla="*/ 0 w 496"/>
                      <a:gd name="T7" fmla="*/ 0 h 708"/>
                      <a:gd name="T8" fmla="*/ 0 w 496"/>
                      <a:gd name="T9" fmla="*/ 0 h 708"/>
                      <a:gd name="T10" fmla="*/ 0 w 496"/>
                      <a:gd name="T11" fmla="*/ 0 h 708"/>
                      <a:gd name="T12" fmla="*/ 0 w 496"/>
                      <a:gd name="T13" fmla="*/ 0 h 708"/>
                      <a:gd name="T14" fmla="*/ 0 w 496"/>
                      <a:gd name="T15" fmla="*/ 0 h 708"/>
                      <a:gd name="T16" fmla="*/ 0 w 496"/>
                      <a:gd name="T17" fmla="*/ 0 h 708"/>
                      <a:gd name="T18" fmla="*/ 0 w 496"/>
                      <a:gd name="T19" fmla="*/ 0 h 708"/>
                      <a:gd name="T20" fmla="*/ 0 w 496"/>
                      <a:gd name="T21" fmla="*/ 0 h 708"/>
                      <a:gd name="T22" fmla="*/ 0 w 496"/>
                      <a:gd name="T23" fmla="*/ 0 h 708"/>
                      <a:gd name="T24" fmla="*/ 0 w 496"/>
                      <a:gd name="T25" fmla="*/ 0 h 708"/>
                      <a:gd name="T26" fmla="*/ 0 w 496"/>
                      <a:gd name="T27" fmla="*/ 0 h 708"/>
                      <a:gd name="T28" fmla="*/ 0 w 496"/>
                      <a:gd name="T29" fmla="*/ 0 h 708"/>
                      <a:gd name="T30" fmla="*/ 0 w 496"/>
                      <a:gd name="T31" fmla="*/ 0 h 708"/>
                      <a:gd name="T32" fmla="*/ 0 w 496"/>
                      <a:gd name="T33" fmla="*/ 0 h 708"/>
                      <a:gd name="T34" fmla="*/ 0 w 496"/>
                      <a:gd name="T35" fmla="*/ 0 h 708"/>
                      <a:gd name="T36" fmla="*/ 0 w 496"/>
                      <a:gd name="T37" fmla="*/ 0 h 708"/>
                      <a:gd name="T38" fmla="*/ 0 w 496"/>
                      <a:gd name="T39" fmla="*/ 0 h 708"/>
                      <a:gd name="T40" fmla="*/ 0 w 496"/>
                      <a:gd name="T41" fmla="*/ 0 h 70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496"/>
                      <a:gd name="T64" fmla="*/ 0 h 708"/>
                      <a:gd name="T65" fmla="*/ 496 w 496"/>
                      <a:gd name="T66" fmla="*/ 708 h 70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496" h="708">
                        <a:moveTo>
                          <a:pt x="172" y="141"/>
                        </a:moveTo>
                        <a:lnTo>
                          <a:pt x="265" y="137"/>
                        </a:lnTo>
                        <a:lnTo>
                          <a:pt x="362" y="120"/>
                        </a:lnTo>
                        <a:lnTo>
                          <a:pt x="420" y="91"/>
                        </a:lnTo>
                        <a:lnTo>
                          <a:pt x="453" y="66"/>
                        </a:lnTo>
                        <a:lnTo>
                          <a:pt x="496" y="0"/>
                        </a:lnTo>
                        <a:lnTo>
                          <a:pt x="433" y="544"/>
                        </a:lnTo>
                        <a:lnTo>
                          <a:pt x="391" y="594"/>
                        </a:lnTo>
                        <a:lnTo>
                          <a:pt x="344" y="641"/>
                        </a:lnTo>
                        <a:lnTo>
                          <a:pt x="286" y="674"/>
                        </a:lnTo>
                        <a:lnTo>
                          <a:pt x="235" y="691"/>
                        </a:lnTo>
                        <a:lnTo>
                          <a:pt x="172" y="699"/>
                        </a:lnTo>
                        <a:lnTo>
                          <a:pt x="113" y="708"/>
                        </a:lnTo>
                        <a:lnTo>
                          <a:pt x="47" y="708"/>
                        </a:lnTo>
                        <a:lnTo>
                          <a:pt x="17" y="699"/>
                        </a:lnTo>
                        <a:lnTo>
                          <a:pt x="0" y="674"/>
                        </a:lnTo>
                        <a:lnTo>
                          <a:pt x="8" y="633"/>
                        </a:lnTo>
                        <a:lnTo>
                          <a:pt x="51" y="536"/>
                        </a:lnTo>
                        <a:lnTo>
                          <a:pt x="122" y="212"/>
                        </a:lnTo>
                        <a:lnTo>
                          <a:pt x="135" y="166"/>
                        </a:lnTo>
                        <a:lnTo>
                          <a:pt x="172" y="141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5192" name="Freeform 293"/>
                <p:cNvSpPr>
                  <a:spLocks noChangeArrowheads="1"/>
                </p:cNvSpPr>
                <p:nvPr/>
              </p:nvSpPr>
              <p:spPr bwMode="auto">
                <a:xfrm>
                  <a:off x="4671" y="3156"/>
                  <a:ext cx="4" cy="56"/>
                </a:xfrm>
                <a:custGeom>
                  <a:avLst/>
                  <a:gdLst>
                    <a:gd name="T0" fmla="*/ 0 w 43"/>
                    <a:gd name="T1" fmla="*/ 0 h 650"/>
                    <a:gd name="T2" fmla="*/ 0 w 43"/>
                    <a:gd name="T3" fmla="*/ 0 h 650"/>
                    <a:gd name="T4" fmla="*/ 0 w 43"/>
                    <a:gd name="T5" fmla="*/ 0 h 650"/>
                    <a:gd name="T6" fmla="*/ 0 w 43"/>
                    <a:gd name="T7" fmla="*/ 0 h 650"/>
                    <a:gd name="T8" fmla="*/ 0 w 43"/>
                    <a:gd name="T9" fmla="*/ 0 h 650"/>
                    <a:gd name="T10" fmla="*/ 0 w 43"/>
                    <a:gd name="T11" fmla="*/ 0 h 650"/>
                    <a:gd name="T12" fmla="*/ 0 w 43"/>
                    <a:gd name="T13" fmla="*/ 0 h 650"/>
                    <a:gd name="T14" fmla="*/ 0 w 43"/>
                    <a:gd name="T15" fmla="*/ 0 h 650"/>
                    <a:gd name="T16" fmla="*/ 0 w 43"/>
                    <a:gd name="T17" fmla="*/ 0 h 650"/>
                    <a:gd name="T18" fmla="*/ 0 w 43"/>
                    <a:gd name="T19" fmla="*/ 0 h 650"/>
                    <a:gd name="T20" fmla="*/ 0 w 43"/>
                    <a:gd name="T21" fmla="*/ 0 h 650"/>
                    <a:gd name="T22" fmla="*/ 0 w 43"/>
                    <a:gd name="T23" fmla="*/ 0 h 650"/>
                    <a:gd name="T24" fmla="*/ 0 w 43"/>
                    <a:gd name="T25" fmla="*/ 0 h 650"/>
                    <a:gd name="T26" fmla="*/ 0 w 43"/>
                    <a:gd name="T27" fmla="*/ 0 h 650"/>
                    <a:gd name="T28" fmla="*/ 0 w 43"/>
                    <a:gd name="T29" fmla="*/ 0 h 65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3"/>
                    <a:gd name="T46" fmla="*/ 0 h 650"/>
                    <a:gd name="T47" fmla="*/ 43 w 43"/>
                    <a:gd name="T48" fmla="*/ 650 h 65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3" h="650">
                      <a:moveTo>
                        <a:pt x="14" y="0"/>
                      </a:moveTo>
                      <a:lnTo>
                        <a:pt x="0" y="33"/>
                      </a:lnTo>
                      <a:lnTo>
                        <a:pt x="16" y="58"/>
                      </a:lnTo>
                      <a:lnTo>
                        <a:pt x="29" y="112"/>
                      </a:lnTo>
                      <a:lnTo>
                        <a:pt x="12" y="163"/>
                      </a:lnTo>
                      <a:lnTo>
                        <a:pt x="21" y="453"/>
                      </a:lnTo>
                      <a:lnTo>
                        <a:pt x="21" y="641"/>
                      </a:lnTo>
                      <a:lnTo>
                        <a:pt x="43" y="650"/>
                      </a:lnTo>
                      <a:lnTo>
                        <a:pt x="41" y="263"/>
                      </a:lnTo>
                      <a:lnTo>
                        <a:pt x="21" y="170"/>
                      </a:lnTo>
                      <a:lnTo>
                        <a:pt x="34" y="126"/>
                      </a:lnTo>
                      <a:lnTo>
                        <a:pt x="39" y="110"/>
                      </a:lnTo>
                      <a:lnTo>
                        <a:pt x="31" y="63"/>
                      </a:lnTo>
                      <a:lnTo>
                        <a:pt x="16" y="37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5193" name="Freeform 294"/>
                <p:cNvSpPr>
                  <a:spLocks noChangeArrowheads="1"/>
                </p:cNvSpPr>
                <p:nvPr/>
              </p:nvSpPr>
              <p:spPr bwMode="auto">
                <a:xfrm>
                  <a:off x="4680" y="3156"/>
                  <a:ext cx="10" cy="5"/>
                </a:xfrm>
                <a:custGeom>
                  <a:avLst/>
                  <a:gdLst>
                    <a:gd name="T0" fmla="*/ 0 w 106"/>
                    <a:gd name="T1" fmla="*/ 0 h 35"/>
                    <a:gd name="T2" fmla="*/ 0 w 106"/>
                    <a:gd name="T3" fmla="*/ 0 h 35"/>
                    <a:gd name="T4" fmla="*/ 0 w 106"/>
                    <a:gd name="T5" fmla="*/ 0 h 35"/>
                    <a:gd name="T6" fmla="*/ 0 w 106"/>
                    <a:gd name="T7" fmla="*/ 0 h 35"/>
                    <a:gd name="T8" fmla="*/ 0 w 106"/>
                    <a:gd name="T9" fmla="*/ 0 h 35"/>
                    <a:gd name="T10" fmla="*/ 0 w 106"/>
                    <a:gd name="T11" fmla="*/ 0 h 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6"/>
                    <a:gd name="T19" fmla="*/ 0 h 35"/>
                    <a:gd name="T20" fmla="*/ 106 w 106"/>
                    <a:gd name="T21" fmla="*/ 35 h 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6" h="35">
                      <a:moveTo>
                        <a:pt x="0" y="0"/>
                      </a:moveTo>
                      <a:lnTo>
                        <a:pt x="52" y="26"/>
                      </a:lnTo>
                      <a:lnTo>
                        <a:pt x="97" y="35"/>
                      </a:lnTo>
                      <a:lnTo>
                        <a:pt x="106" y="35"/>
                      </a:lnTo>
                      <a:lnTo>
                        <a:pt x="78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5" name="Rectangle 4"/>
          <p:cNvSpPr/>
          <p:nvPr/>
        </p:nvSpPr>
        <p:spPr>
          <a:xfrm>
            <a:off x="412750" y="1352550"/>
            <a:ext cx="8331200" cy="54006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32" name="円/楕円 95"/>
          <p:cNvSpPr>
            <a:spLocks noChangeArrowheads="1"/>
          </p:cNvSpPr>
          <p:nvPr/>
        </p:nvSpPr>
        <p:spPr bwMode="auto">
          <a:xfrm>
            <a:off x="3844127" y="2985894"/>
            <a:ext cx="1124626" cy="497408"/>
          </a:xfrm>
          <a:prstGeom prst="ellipse">
            <a:avLst/>
          </a:prstGeom>
          <a:solidFill>
            <a:srgbClr val="FBDD3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0" dirty="0">
                <a:solidFill>
                  <a:prstClr val="black"/>
                </a:solidFill>
                <a:cs typeface="Helvetica" pitchFamily="34" charset="0"/>
              </a:rPr>
              <a:t>Provision Management</a:t>
            </a:r>
            <a:endParaRPr lang="ja-JP" altLang="en-US" sz="1050" dirty="0">
              <a:solidFill>
                <a:prstClr val="black"/>
              </a:solidFill>
              <a:cs typeface="Helvetica" pitchFamily="34" charset="0"/>
            </a:endParaRPr>
          </a:p>
        </p:txBody>
      </p:sp>
      <p:sp>
        <p:nvSpPr>
          <p:cNvPr id="333" name="円/楕円 95"/>
          <p:cNvSpPr>
            <a:spLocks noChangeArrowheads="1"/>
          </p:cNvSpPr>
          <p:nvPr/>
        </p:nvSpPr>
        <p:spPr bwMode="auto">
          <a:xfrm>
            <a:off x="6077419" y="2980028"/>
            <a:ext cx="1123481" cy="499054"/>
          </a:xfrm>
          <a:prstGeom prst="ellipse">
            <a:avLst/>
          </a:prstGeom>
          <a:solidFill>
            <a:srgbClr val="FBDD3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0" dirty="0">
                <a:solidFill>
                  <a:prstClr val="black"/>
                </a:solidFill>
                <a:cs typeface="Helvetica" pitchFamily="34" charset="0"/>
              </a:rPr>
              <a:t>Utilization Management</a:t>
            </a:r>
            <a:endParaRPr lang="ja-JP" altLang="en-US" sz="1050" dirty="0">
              <a:solidFill>
                <a:prstClr val="black"/>
              </a:solidFill>
              <a:cs typeface="Helvetica" pitchFamily="34" charset="0"/>
            </a:endParaRPr>
          </a:p>
        </p:txBody>
      </p:sp>
      <p:cxnSp>
        <p:nvCxnSpPr>
          <p:cNvPr id="338" name="Straight Connector 388"/>
          <p:cNvCxnSpPr>
            <a:cxnSpLocks noChangeShapeType="1"/>
            <a:stCxn id="5152" idx="3"/>
            <a:endCxn id="333" idx="0"/>
          </p:cNvCxnSpPr>
          <p:nvPr/>
        </p:nvCxnSpPr>
        <p:spPr bwMode="auto">
          <a:xfrm flipH="1">
            <a:off x="6639160" y="2355829"/>
            <a:ext cx="759233" cy="624199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41" name="Straight Connector 388"/>
          <p:cNvCxnSpPr>
            <a:cxnSpLocks noChangeShapeType="1"/>
            <a:stCxn id="5149" idx="0"/>
            <a:endCxn id="332" idx="2"/>
          </p:cNvCxnSpPr>
          <p:nvPr/>
        </p:nvCxnSpPr>
        <p:spPr bwMode="auto">
          <a:xfrm flipV="1">
            <a:off x="2964935" y="3234598"/>
            <a:ext cx="879192" cy="405540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5078580" y="3007629"/>
            <a:ext cx="10434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i="1" dirty="0">
                <a:solidFill>
                  <a:prstClr val="black"/>
                </a:solidFill>
                <a:latin typeface="Arial" pitchFamily="34" charset="0"/>
                <a:cs typeface="Helvetica" pitchFamily="34" charset="0"/>
              </a:rPr>
              <a:t>Service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i="1" dirty="0">
                <a:solidFill>
                  <a:prstClr val="black"/>
                </a:solidFill>
                <a:latin typeface="Arial" pitchFamily="34" charset="0"/>
                <a:cs typeface="Helvetica" pitchFamily="34" charset="0"/>
              </a:rPr>
              <a:t>Management</a:t>
            </a:r>
            <a:endParaRPr lang="en-US" sz="1100" i="1" dirty="0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25" name="Elbow Connector 24"/>
          <p:cNvCxnSpPr>
            <a:stCxn id="333" idx="4"/>
            <a:endCxn id="5138" idx="1"/>
          </p:cNvCxnSpPr>
          <p:nvPr/>
        </p:nvCxnSpPr>
        <p:spPr>
          <a:xfrm rot="16200000" flipH="1">
            <a:off x="6563276" y="3554965"/>
            <a:ext cx="957981" cy="806213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3" name="Text Box 17"/>
          <p:cNvSpPr txBox="1">
            <a:spLocks noChangeArrowheads="1"/>
          </p:cNvSpPr>
          <p:nvPr/>
        </p:nvSpPr>
        <p:spPr bwMode="auto">
          <a:xfrm>
            <a:off x="6165291" y="3643313"/>
            <a:ext cx="947738" cy="2357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SM XML</a:t>
            </a:r>
            <a:endParaRPr lang="en-US" sz="11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354" name="Text Box 17"/>
          <p:cNvSpPr txBox="1">
            <a:spLocks noChangeArrowheads="1"/>
          </p:cNvSpPr>
          <p:nvPr/>
        </p:nvSpPr>
        <p:spPr bwMode="auto">
          <a:xfrm>
            <a:off x="6171785" y="3992563"/>
            <a:ext cx="947738" cy="2357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HTTPS</a:t>
            </a:r>
            <a:endParaRPr lang="en-US" sz="11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cxnSp>
        <p:nvCxnSpPr>
          <p:cNvPr id="363" name="Elbow Connector 362"/>
          <p:cNvCxnSpPr>
            <a:stCxn id="332" idx="4"/>
            <a:endCxn id="5137" idx="3"/>
          </p:cNvCxnSpPr>
          <p:nvPr/>
        </p:nvCxnSpPr>
        <p:spPr>
          <a:xfrm rot="5400000">
            <a:off x="3600126" y="3627574"/>
            <a:ext cx="950586" cy="662043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5" name="Text Box 17"/>
          <p:cNvSpPr txBox="1">
            <a:spLocks noChangeArrowheads="1"/>
          </p:cNvSpPr>
          <p:nvPr/>
        </p:nvSpPr>
        <p:spPr bwMode="auto">
          <a:xfrm>
            <a:off x="3932571" y="3640138"/>
            <a:ext cx="947738" cy="2357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SM XML</a:t>
            </a:r>
            <a:endParaRPr lang="en-US" sz="11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356" name="Text Box 17"/>
          <p:cNvSpPr txBox="1">
            <a:spLocks noChangeArrowheads="1"/>
          </p:cNvSpPr>
          <p:nvPr/>
        </p:nvSpPr>
        <p:spPr bwMode="auto">
          <a:xfrm>
            <a:off x="3939065" y="3989388"/>
            <a:ext cx="947738" cy="2357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/>
                </a:solidFill>
                <a:ea typeface="ÇlÇr ñæí©"/>
                <a:cs typeface="Arial" pitchFamily="34" charset="0"/>
              </a:rPr>
              <a:t>HTTPS</a:t>
            </a:r>
            <a:endParaRPr lang="en-US" sz="1100" dirty="0">
              <a:solidFill>
                <a:prstClr val="black"/>
              </a:solidFill>
              <a:ea typeface="ÇlÇr ñæí©"/>
              <a:cs typeface="Arial" pitchFamily="34" charset="0"/>
            </a:endParaRPr>
          </a:p>
        </p:txBody>
      </p:sp>
      <p:sp>
        <p:nvSpPr>
          <p:cNvPr id="5131" name="Text Box 16"/>
          <p:cNvSpPr txBox="1">
            <a:spLocks noChangeArrowheads="1"/>
          </p:cNvSpPr>
          <p:nvPr/>
        </p:nvSpPr>
        <p:spPr bwMode="auto">
          <a:xfrm>
            <a:off x="3033197" y="4770438"/>
            <a:ext cx="711200" cy="431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prstClr val="black"/>
                </a:solidFill>
                <a:ea typeface="ÇlÇr ñæí©"/>
                <a:cs typeface="Arial" pitchFamily="34" charset="0"/>
              </a:rPr>
              <a:t>Ground Physical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2182297" y="4770438"/>
            <a:ext cx="711200" cy="431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Space Physical</a:t>
            </a:r>
          </a:p>
        </p:txBody>
      </p:sp>
      <p:sp>
        <p:nvSpPr>
          <p:cNvPr id="5132" name="Text Box 18"/>
          <p:cNvSpPr txBox="1">
            <a:spLocks noChangeArrowheads="1"/>
          </p:cNvSpPr>
          <p:nvPr/>
        </p:nvSpPr>
        <p:spPr bwMode="auto">
          <a:xfrm>
            <a:off x="7445373" y="4770438"/>
            <a:ext cx="711200" cy="431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3840" tIns="31320" rIns="33840" bIns="3132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ea typeface="ÇlÇr ñæí©"/>
                <a:cs typeface="Arial" pitchFamily="34" charset="0"/>
              </a:rPr>
              <a:t>Ground Physical</a:t>
            </a:r>
          </a:p>
        </p:txBody>
      </p:sp>
    </p:spTree>
    <p:extLst>
      <p:ext uri="{BB962C8B-B14F-4D97-AF65-F5344CB8AC3E}">
        <p14:creationId xmlns:p14="http://schemas.microsoft.com/office/powerpoint/2010/main" val="333118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776</Words>
  <Application>Microsoft Macintosh PowerPoint</Application>
  <PresentationFormat>On-screen Show (4:3)</PresentationFormat>
  <Paragraphs>297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ÇlÇr ñæí©</vt:lpstr>
      <vt:lpstr>Helvetica</vt:lpstr>
      <vt:lpstr>ＭＳ Ｐゴシック</vt:lpstr>
      <vt:lpstr>Times New Roman</vt:lpstr>
      <vt:lpstr>Arial</vt:lpstr>
      <vt:lpstr>Office Theme</vt:lpstr>
      <vt:lpstr>Extraction of SCCS-ARD Diagrams</vt:lpstr>
      <vt:lpstr>Figure 2-10: SSI Enterprise Overview</vt:lpstr>
      <vt:lpstr>Figure 3-5: End-to-End View of SSI CSSS and Their Connectivity</vt:lpstr>
      <vt:lpstr>Figure 6‑7: Protocol Layering for BP-based SSI Communications</vt:lpstr>
      <vt:lpstr>Figure 7-10: SSI End-to-End Forward: All DTN, Showing PSLT</vt:lpstr>
      <vt:lpstr>Figure 6-23: SSI Secure CFDP Forward-File Building Blocks</vt:lpstr>
      <vt:lpstr>Figure 6-2: ESLT Radiometric Service Provider Protocol Stack Building Blocks</vt:lpstr>
      <vt:lpstr>Figure 6‑4: ABA Service Management Protocol Layering</vt:lpstr>
    </vt:vector>
  </TitlesOfParts>
  <Company>NASA/JPL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Shames</dc:creator>
  <cp:lastModifiedBy>Peter Shames</cp:lastModifiedBy>
  <cp:revision>4</cp:revision>
  <dcterms:created xsi:type="dcterms:W3CDTF">2014-04-01T14:28:32Z</dcterms:created>
  <dcterms:modified xsi:type="dcterms:W3CDTF">2017-03-10T16:43:41Z</dcterms:modified>
</cp:coreProperties>
</file>