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Lst>
  <p:notesMasterIdLst>
    <p:notesMasterId r:id="rId39"/>
  </p:notesMasterIdLst>
  <p:handoutMasterIdLst>
    <p:handoutMasterId r:id="rId40"/>
  </p:handoutMasterIdLst>
  <p:sldIdLst>
    <p:sldId id="256" r:id="rId5"/>
    <p:sldId id="350" r:id="rId6"/>
    <p:sldId id="455" r:id="rId7"/>
    <p:sldId id="453" r:id="rId8"/>
    <p:sldId id="415" r:id="rId9"/>
    <p:sldId id="433" r:id="rId10"/>
    <p:sldId id="416" r:id="rId11"/>
    <p:sldId id="454" r:id="rId12"/>
    <p:sldId id="458" r:id="rId13"/>
    <p:sldId id="457" r:id="rId14"/>
    <p:sldId id="456" r:id="rId15"/>
    <p:sldId id="436" r:id="rId16"/>
    <p:sldId id="437" r:id="rId17"/>
    <p:sldId id="438" r:id="rId18"/>
    <p:sldId id="434" r:id="rId19"/>
    <p:sldId id="450" r:id="rId20"/>
    <p:sldId id="451" r:id="rId21"/>
    <p:sldId id="460" r:id="rId22"/>
    <p:sldId id="461" r:id="rId23"/>
    <p:sldId id="462" r:id="rId24"/>
    <p:sldId id="459" r:id="rId25"/>
    <p:sldId id="452" r:id="rId26"/>
    <p:sldId id="439" r:id="rId27"/>
    <p:sldId id="440" r:id="rId28"/>
    <p:sldId id="441" r:id="rId29"/>
    <p:sldId id="442" r:id="rId30"/>
    <p:sldId id="443" r:id="rId31"/>
    <p:sldId id="444" r:id="rId32"/>
    <p:sldId id="445" r:id="rId33"/>
    <p:sldId id="446" r:id="rId34"/>
    <p:sldId id="447" r:id="rId35"/>
    <p:sldId id="432" r:id="rId36"/>
    <p:sldId id="448" r:id="rId37"/>
    <p:sldId id="449" r:id="rId38"/>
  </p:sldIdLst>
  <p:sldSz cx="9144000" cy="6858000" type="screen4x3"/>
  <p:notesSz cx="7023100" cy="9309100"/>
  <p:defaultTextStyle>
    <a:defPPr>
      <a:defRPr lang="en-GB"/>
    </a:defPPr>
    <a:lvl1pPr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5pPr>
    <a:lvl6pPr marL="2286000" algn="l" defTabSz="914400" rtl="0" eaLnBrk="1" latinLnBrk="0" hangingPunct="1">
      <a:defRPr sz="2000" kern="1200">
        <a:solidFill>
          <a:schemeClr val="bg1"/>
        </a:solidFill>
        <a:latin typeface="Arial" panose="020B0604020202020204" pitchFamily="34" charset="0"/>
        <a:ea typeface="+mn-ea"/>
        <a:cs typeface="+mn-cs"/>
      </a:defRPr>
    </a:lvl6pPr>
    <a:lvl7pPr marL="2743200" algn="l" defTabSz="914400" rtl="0" eaLnBrk="1" latinLnBrk="0" hangingPunct="1">
      <a:defRPr sz="2000" kern="1200">
        <a:solidFill>
          <a:schemeClr val="bg1"/>
        </a:solidFill>
        <a:latin typeface="Arial" panose="020B0604020202020204" pitchFamily="34" charset="0"/>
        <a:ea typeface="+mn-ea"/>
        <a:cs typeface="+mn-cs"/>
      </a:defRPr>
    </a:lvl7pPr>
    <a:lvl8pPr marL="3200400" algn="l" defTabSz="914400" rtl="0" eaLnBrk="1" latinLnBrk="0" hangingPunct="1">
      <a:defRPr sz="2000" kern="1200">
        <a:solidFill>
          <a:schemeClr val="bg1"/>
        </a:solidFill>
        <a:latin typeface="Arial" panose="020B0604020202020204" pitchFamily="34" charset="0"/>
        <a:ea typeface="+mn-ea"/>
        <a:cs typeface="+mn-cs"/>
      </a:defRPr>
    </a:lvl8pPr>
    <a:lvl9pPr marL="3657600" algn="l" defTabSz="914400" rtl="0" eaLnBrk="1" latinLnBrk="0" hangingPunct="1">
      <a:defRPr sz="2000"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48">
          <p15:clr>
            <a:srgbClr val="A4A3A4"/>
          </p15:clr>
        </p15:guide>
        <p15:guide id="2" pos="4160">
          <p15:clr>
            <a:srgbClr val="A4A3A4"/>
          </p15:clr>
        </p15:guide>
        <p15:guide id="3" pos="1520">
          <p15:clr>
            <a:srgbClr val="A4A3A4"/>
          </p15:clr>
        </p15:guide>
      </p15:sldGuideLst>
    </p:ext>
    <p:ext uri="{2D200454-40CA-4A62-9FC3-DE9A4176ACB9}">
      <p15:notesGuideLst xmlns:p15="http://schemas.microsoft.com/office/powerpoint/2012/main">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82FF"/>
    <a:srgbClr val="FF9933"/>
    <a:srgbClr val="FFFFFF"/>
    <a:srgbClr val="FFFF00"/>
    <a:srgbClr val="006EF4"/>
    <a:srgbClr val="6600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94585" autoAdjust="0"/>
  </p:normalViewPr>
  <p:slideViewPr>
    <p:cSldViewPr snapToGrid="0">
      <p:cViewPr varScale="1">
        <p:scale>
          <a:sx n="108" d="100"/>
          <a:sy n="108" d="100"/>
        </p:scale>
        <p:origin x="1296" y="67"/>
      </p:cViewPr>
      <p:guideLst>
        <p:guide orient="horz" pos="2248"/>
        <p:guide pos="4160"/>
        <p:guide pos="1520"/>
      </p:guideLst>
    </p:cSldViewPr>
  </p:slideViewPr>
  <p:outlineViewPr>
    <p:cViewPr>
      <p:scale>
        <a:sx n="66" d="100"/>
        <a:sy n="66" d="100"/>
      </p:scale>
      <p:origin x="0" y="0"/>
    </p:cViewPr>
  </p:outlineViewPr>
  <p:notesTextViewPr>
    <p:cViewPr>
      <p:scale>
        <a:sx n="75" d="100"/>
        <a:sy n="75" d="100"/>
      </p:scale>
      <p:origin x="0" y="0"/>
    </p:cViewPr>
  </p:notesTextViewPr>
  <p:sorterViewPr>
    <p:cViewPr>
      <p:scale>
        <a:sx n="80" d="100"/>
        <a:sy n="80" d="100"/>
      </p:scale>
      <p:origin x="0" y="-2006"/>
    </p:cViewPr>
  </p:sorterViewPr>
  <p:notesViewPr>
    <p:cSldViewPr snapToGrid="0">
      <p:cViewPr>
        <p:scale>
          <a:sx n="100" d="100"/>
          <a:sy n="100" d="100"/>
        </p:scale>
        <p:origin x="-2172" y="-72"/>
      </p:cViewPr>
      <p:guideLst>
        <p:guide orient="horz" pos="2933"/>
        <p:guide pos="2213"/>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62EAC0-2131-4DEB-A81F-EA6615862F11}" type="doc">
      <dgm:prSet loTypeId="urn:microsoft.com/office/officeart/2005/8/layout/chevron2" loCatId="process" qsTypeId="urn:microsoft.com/office/officeart/2005/8/quickstyle/simple1" qsCatId="simple" csTypeId="urn:microsoft.com/office/officeart/2005/8/colors/accent4_1" csCatId="accent4" phldr="1"/>
      <dgm:spPr/>
      <dgm:t>
        <a:bodyPr/>
        <a:lstStyle/>
        <a:p>
          <a:endParaRPr lang="en-US"/>
        </a:p>
      </dgm:t>
    </dgm:pt>
    <dgm:pt modelId="{83F1C299-0915-4405-B68E-B8B0BDBD8BC9}">
      <dgm:prSet phldrT="[Text]"/>
      <dgm:spPr/>
      <dgm:t>
        <a:bodyPr/>
        <a:lstStyle/>
        <a:p>
          <a:r>
            <a:rPr lang="en-US" dirty="0" smtClean="0"/>
            <a:t>CESG </a:t>
          </a:r>
          <a:r>
            <a:rPr lang="en-US" dirty="0" err="1" smtClean="0"/>
            <a:t>Mtg</a:t>
          </a:r>
          <a:endParaRPr lang="en-US" dirty="0"/>
        </a:p>
      </dgm:t>
    </dgm:pt>
    <dgm:pt modelId="{2166825E-1452-4873-B535-156D076DBAB2}" type="parTrans" cxnId="{8AB516E6-64C7-4CF7-83E6-172E5D731905}">
      <dgm:prSet/>
      <dgm:spPr/>
      <dgm:t>
        <a:bodyPr/>
        <a:lstStyle/>
        <a:p>
          <a:endParaRPr lang="en-US"/>
        </a:p>
      </dgm:t>
    </dgm:pt>
    <dgm:pt modelId="{30985430-C1F6-42D8-A9A3-4E249020D14F}" type="sibTrans" cxnId="{8AB516E6-64C7-4CF7-83E6-172E5D731905}">
      <dgm:prSet/>
      <dgm:spPr/>
      <dgm:t>
        <a:bodyPr/>
        <a:lstStyle/>
        <a:p>
          <a:endParaRPr lang="en-US"/>
        </a:p>
      </dgm:t>
    </dgm:pt>
    <dgm:pt modelId="{DBF54F28-C222-4333-AC90-08D155998CD3}">
      <dgm:prSet phldrT="[Text]"/>
      <dgm:spPr/>
      <dgm:t>
        <a:bodyPr/>
        <a:lstStyle/>
        <a:p>
          <a:r>
            <a:rPr lang="en-US" dirty="0" smtClean="0"/>
            <a:t>Overview of FR</a:t>
          </a:r>
          <a:endParaRPr lang="en-US" dirty="0"/>
        </a:p>
      </dgm:t>
    </dgm:pt>
    <dgm:pt modelId="{EBFC30D1-6421-4E83-83E4-2057218AC9B9}" type="parTrans" cxnId="{5E6EF178-1D1D-4112-B6B5-59275B2D5D30}">
      <dgm:prSet/>
      <dgm:spPr/>
      <dgm:t>
        <a:bodyPr/>
        <a:lstStyle/>
        <a:p>
          <a:endParaRPr lang="en-US"/>
        </a:p>
      </dgm:t>
    </dgm:pt>
    <dgm:pt modelId="{9A95689C-8464-48D2-8D9E-27FF1533BC69}" type="sibTrans" cxnId="{5E6EF178-1D1D-4112-B6B5-59275B2D5D30}">
      <dgm:prSet/>
      <dgm:spPr/>
      <dgm:t>
        <a:bodyPr/>
        <a:lstStyle/>
        <a:p>
          <a:endParaRPr lang="en-US"/>
        </a:p>
      </dgm:t>
    </dgm:pt>
    <dgm:pt modelId="{61CDC5D2-722D-48F7-832F-B59AEF35DF66}">
      <dgm:prSet phldrT="[Text]"/>
      <dgm:spPr/>
      <dgm:t>
        <a:bodyPr/>
        <a:lstStyle/>
        <a:p>
          <a:r>
            <a:rPr lang="en-US" dirty="0" smtClean="0"/>
            <a:t>01-Feb-2017</a:t>
          </a:r>
          <a:endParaRPr lang="en-US" dirty="0"/>
        </a:p>
      </dgm:t>
    </dgm:pt>
    <dgm:pt modelId="{34778456-A58A-4F9C-BA39-D5675F76CCCD}" type="parTrans" cxnId="{3EBAE538-AD33-4A06-B15E-73AAEBFDBD22}">
      <dgm:prSet/>
      <dgm:spPr/>
      <dgm:t>
        <a:bodyPr/>
        <a:lstStyle/>
        <a:p>
          <a:endParaRPr lang="en-US"/>
        </a:p>
      </dgm:t>
    </dgm:pt>
    <dgm:pt modelId="{6FB4AB5D-2573-482C-BDDC-F29EAD18B064}" type="sibTrans" cxnId="{3EBAE538-AD33-4A06-B15E-73AAEBFDBD22}">
      <dgm:prSet/>
      <dgm:spPr/>
      <dgm:t>
        <a:bodyPr/>
        <a:lstStyle/>
        <a:p>
          <a:endParaRPr lang="en-US"/>
        </a:p>
      </dgm:t>
    </dgm:pt>
    <dgm:pt modelId="{2DF6CA58-BE1F-45AE-A9D9-A0BB52355BE1}">
      <dgm:prSet phldrT="[Text]"/>
      <dgm:spPr/>
      <dgm:t>
        <a:bodyPr/>
        <a:lstStyle/>
        <a:p>
          <a:r>
            <a:rPr lang="en-US" dirty="0" smtClean="0"/>
            <a:t>CSS Area hosts </a:t>
          </a:r>
          <a:r>
            <a:rPr lang="en-US" dirty="0" err="1" smtClean="0"/>
            <a:t>telecon</a:t>
          </a:r>
          <a:r>
            <a:rPr lang="en-US" dirty="0" smtClean="0"/>
            <a:t>/</a:t>
          </a:r>
          <a:r>
            <a:rPr lang="en-US" dirty="0" err="1" smtClean="0"/>
            <a:t>webex</a:t>
          </a:r>
          <a:r>
            <a:rPr lang="en-US" dirty="0" smtClean="0"/>
            <a:t> for WG Chairs</a:t>
          </a:r>
          <a:endParaRPr lang="en-US" dirty="0"/>
        </a:p>
      </dgm:t>
    </dgm:pt>
    <dgm:pt modelId="{C1466A37-1485-457E-92AF-8070E3E5B9BB}" type="parTrans" cxnId="{873D6094-CFAA-4700-BF34-550BF6869084}">
      <dgm:prSet/>
      <dgm:spPr/>
      <dgm:t>
        <a:bodyPr/>
        <a:lstStyle/>
        <a:p>
          <a:endParaRPr lang="en-US"/>
        </a:p>
      </dgm:t>
    </dgm:pt>
    <dgm:pt modelId="{E6F83BCB-F180-4F21-83B7-2CF39998818B}" type="sibTrans" cxnId="{873D6094-CFAA-4700-BF34-550BF6869084}">
      <dgm:prSet/>
      <dgm:spPr/>
      <dgm:t>
        <a:bodyPr/>
        <a:lstStyle/>
        <a:p>
          <a:endParaRPr lang="en-US"/>
        </a:p>
      </dgm:t>
    </dgm:pt>
    <dgm:pt modelId="{E9F084BC-CF01-48E2-8911-AB4E13B9E884}">
      <dgm:prSet phldrT="[Text]"/>
      <dgm:spPr/>
      <dgm:t>
        <a:bodyPr/>
        <a:lstStyle/>
        <a:p>
          <a:r>
            <a:rPr lang="en-US" dirty="0" smtClean="0"/>
            <a:t>Walk chairs through FRM</a:t>
          </a:r>
          <a:endParaRPr lang="en-US" dirty="0"/>
        </a:p>
      </dgm:t>
    </dgm:pt>
    <dgm:pt modelId="{29E80801-079E-4CE1-847D-CD5D4CC12635}" type="parTrans" cxnId="{7E0C5F93-0DC4-42DC-90B7-B9C743C8DC17}">
      <dgm:prSet/>
      <dgm:spPr/>
      <dgm:t>
        <a:bodyPr/>
        <a:lstStyle/>
        <a:p>
          <a:endParaRPr lang="en-US"/>
        </a:p>
      </dgm:t>
    </dgm:pt>
    <dgm:pt modelId="{8C73876B-1569-4487-A8F6-B8BFF74C5C49}" type="sibTrans" cxnId="{7E0C5F93-0DC4-42DC-90B7-B9C743C8DC17}">
      <dgm:prSet/>
      <dgm:spPr/>
      <dgm:t>
        <a:bodyPr/>
        <a:lstStyle/>
        <a:p>
          <a:endParaRPr lang="en-US"/>
        </a:p>
      </dgm:t>
    </dgm:pt>
    <dgm:pt modelId="{D15BF574-7012-45CA-A3EA-47EE1BE2A808}">
      <dgm:prSet phldrT="[Text]"/>
      <dgm:spPr/>
      <dgm:t>
        <a:bodyPr/>
        <a:lstStyle/>
        <a:p>
          <a:r>
            <a:rPr lang="en-US" dirty="0" smtClean="0"/>
            <a:t>Spring 2017 </a:t>
          </a:r>
          <a:r>
            <a:rPr lang="en-US" dirty="0" err="1" smtClean="0"/>
            <a:t>Mtgs</a:t>
          </a:r>
          <a:endParaRPr lang="en-US" dirty="0"/>
        </a:p>
      </dgm:t>
    </dgm:pt>
    <dgm:pt modelId="{EEA83B7B-E561-4429-A8DF-EC0A963E2B5D}" type="parTrans" cxnId="{E8DB8F17-E3A2-43D7-8994-768850358AB8}">
      <dgm:prSet/>
      <dgm:spPr/>
      <dgm:t>
        <a:bodyPr/>
        <a:lstStyle/>
        <a:p>
          <a:endParaRPr lang="en-US"/>
        </a:p>
      </dgm:t>
    </dgm:pt>
    <dgm:pt modelId="{42A29773-79DD-425B-85FF-7BB466062751}" type="sibTrans" cxnId="{E8DB8F17-E3A2-43D7-8994-768850358AB8}">
      <dgm:prSet/>
      <dgm:spPr/>
      <dgm:t>
        <a:bodyPr/>
        <a:lstStyle/>
        <a:p>
          <a:endParaRPr lang="en-US"/>
        </a:p>
      </dgm:t>
    </dgm:pt>
    <dgm:pt modelId="{61377F04-641D-4091-9F39-3CDC87744E92}">
      <dgm:prSet phldrT="[Text]"/>
      <dgm:spPr/>
      <dgm:t>
        <a:bodyPr/>
        <a:lstStyle/>
        <a:p>
          <a:r>
            <a:rPr lang="en-US" dirty="0" smtClean="0"/>
            <a:t>Detailed feed back from WG Chairs </a:t>
          </a:r>
          <a:endParaRPr lang="en-US" dirty="0"/>
        </a:p>
      </dgm:t>
    </dgm:pt>
    <dgm:pt modelId="{41C02867-A717-44FA-B2A8-A42E4DC6134C}" type="parTrans" cxnId="{F376F6DB-0998-4907-9601-26A3EAA7DE7B}">
      <dgm:prSet/>
      <dgm:spPr/>
      <dgm:t>
        <a:bodyPr/>
        <a:lstStyle/>
        <a:p>
          <a:endParaRPr lang="en-US"/>
        </a:p>
      </dgm:t>
    </dgm:pt>
    <dgm:pt modelId="{B08C939C-B25D-4BB3-A8F8-9535841BB376}" type="sibTrans" cxnId="{F376F6DB-0998-4907-9601-26A3EAA7DE7B}">
      <dgm:prSet/>
      <dgm:spPr/>
      <dgm:t>
        <a:bodyPr/>
        <a:lstStyle/>
        <a:p>
          <a:endParaRPr lang="en-US"/>
        </a:p>
      </dgm:t>
    </dgm:pt>
    <dgm:pt modelId="{E1D407AA-DD59-4B71-85E7-640776E49BA8}">
      <dgm:prSet phldrT="[Text]"/>
      <dgm:spPr/>
      <dgm:t>
        <a:bodyPr/>
        <a:lstStyle/>
        <a:p>
          <a:r>
            <a:rPr lang="en-US" dirty="0" smtClean="0"/>
            <a:t>CSS Area hosts multi-WG area for face-to-face discussions at Spring ’17 meetings </a:t>
          </a:r>
          <a:endParaRPr lang="en-US" dirty="0"/>
        </a:p>
      </dgm:t>
    </dgm:pt>
    <dgm:pt modelId="{4443FC11-3377-49D9-9518-E6BD61D1C45D}" type="parTrans" cxnId="{334C84F7-4E2C-4935-8BBA-ABA7ABEEF835}">
      <dgm:prSet/>
      <dgm:spPr/>
      <dgm:t>
        <a:bodyPr/>
        <a:lstStyle/>
        <a:p>
          <a:endParaRPr lang="en-US"/>
        </a:p>
      </dgm:t>
    </dgm:pt>
    <dgm:pt modelId="{017829A3-FDC6-414B-AB84-1C153829CAC8}" type="sibTrans" cxnId="{334C84F7-4E2C-4935-8BBA-ABA7ABEEF835}">
      <dgm:prSet/>
      <dgm:spPr/>
      <dgm:t>
        <a:bodyPr/>
        <a:lstStyle/>
        <a:p>
          <a:endParaRPr lang="en-US"/>
        </a:p>
      </dgm:t>
    </dgm:pt>
    <dgm:pt modelId="{EE6EDE6E-F850-48E6-8D03-96F946DB1B7A}">
      <dgm:prSet phldrT="[Text]"/>
      <dgm:spPr/>
      <dgm:t>
        <a:bodyPr/>
        <a:lstStyle/>
        <a:p>
          <a:r>
            <a:rPr lang="en-US" dirty="0" smtClean="0"/>
            <a:t>ADs Request WG Chair participation </a:t>
          </a:r>
          <a:endParaRPr lang="en-US" dirty="0"/>
        </a:p>
      </dgm:t>
    </dgm:pt>
    <dgm:pt modelId="{F34A0B41-CF59-4409-A222-C0F0CAF78BA6}" type="parTrans" cxnId="{D9ED843E-E0D7-4975-914F-D56EB4CD5803}">
      <dgm:prSet/>
      <dgm:spPr/>
      <dgm:t>
        <a:bodyPr/>
        <a:lstStyle/>
        <a:p>
          <a:endParaRPr lang="en-US"/>
        </a:p>
      </dgm:t>
    </dgm:pt>
    <dgm:pt modelId="{3D47951A-3921-4A22-B04B-EAA7947B1C87}" type="sibTrans" cxnId="{D9ED843E-E0D7-4975-914F-D56EB4CD5803}">
      <dgm:prSet/>
      <dgm:spPr/>
      <dgm:t>
        <a:bodyPr/>
        <a:lstStyle/>
        <a:p>
          <a:endParaRPr lang="en-US"/>
        </a:p>
      </dgm:t>
    </dgm:pt>
    <dgm:pt modelId="{C6F13CBB-7BFA-443A-9ECD-AA6B9D491A0B}">
      <dgm:prSet phldrT="[Text]"/>
      <dgm:spPr/>
      <dgm:t>
        <a:bodyPr/>
        <a:lstStyle/>
        <a:p>
          <a:r>
            <a:rPr lang="en-US" dirty="0" smtClean="0"/>
            <a:t>Perhaps responses requested just for limited sub-sets that make most sense for WG</a:t>
          </a:r>
          <a:endParaRPr lang="en-US" dirty="0"/>
        </a:p>
      </dgm:t>
    </dgm:pt>
    <dgm:pt modelId="{2113E0D2-F26B-4230-AEAE-D0F68E541B3A}" type="parTrans" cxnId="{946F1CA9-DF82-4F88-983F-0C6F53F1606E}">
      <dgm:prSet/>
      <dgm:spPr/>
      <dgm:t>
        <a:bodyPr/>
        <a:lstStyle/>
        <a:p>
          <a:endParaRPr lang="en-US"/>
        </a:p>
      </dgm:t>
    </dgm:pt>
    <dgm:pt modelId="{6738DA62-60D4-44AC-B72A-E685FAA32B2D}" type="sibTrans" cxnId="{946F1CA9-DF82-4F88-983F-0C6F53F1606E}">
      <dgm:prSet/>
      <dgm:spPr/>
      <dgm:t>
        <a:bodyPr/>
        <a:lstStyle/>
        <a:p>
          <a:endParaRPr lang="en-US"/>
        </a:p>
      </dgm:t>
    </dgm:pt>
    <dgm:pt modelId="{E7141099-9DBA-4DEE-9FE8-38C7D4A2C7D4}" type="pres">
      <dgm:prSet presAssocID="{E562EAC0-2131-4DEB-A81F-EA6615862F11}" presName="linearFlow" presStyleCnt="0">
        <dgm:presLayoutVars>
          <dgm:dir/>
          <dgm:animLvl val="lvl"/>
          <dgm:resizeHandles val="exact"/>
        </dgm:presLayoutVars>
      </dgm:prSet>
      <dgm:spPr/>
      <dgm:t>
        <a:bodyPr/>
        <a:lstStyle/>
        <a:p>
          <a:endParaRPr lang="en-US"/>
        </a:p>
      </dgm:t>
    </dgm:pt>
    <dgm:pt modelId="{03ABBD61-4253-400C-A09C-41B6672E69B6}" type="pres">
      <dgm:prSet presAssocID="{83F1C299-0915-4405-B68E-B8B0BDBD8BC9}" presName="composite" presStyleCnt="0"/>
      <dgm:spPr/>
    </dgm:pt>
    <dgm:pt modelId="{82E5AA71-EE14-4698-BE8C-64A7F5764DBC}" type="pres">
      <dgm:prSet presAssocID="{83F1C299-0915-4405-B68E-B8B0BDBD8BC9}" presName="parentText" presStyleLbl="alignNode1" presStyleIdx="0" presStyleCnt="3">
        <dgm:presLayoutVars>
          <dgm:chMax val="1"/>
          <dgm:bulletEnabled val="1"/>
        </dgm:presLayoutVars>
      </dgm:prSet>
      <dgm:spPr/>
      <dgm:t>
        <a:bodyPr/>
        <a:lstStyle/>
        <a:p>
          <a:endParaRPr lang="en-US"/>
        </a:p>
      </dgm:t>
    </dgm:pt>
    <dgm:pt modelId="{E0969507-8BE6-4E99-B332-4CA394AFF539}" type="pres">
      <dgm:prSet presAssocID="{83F1C299-0915-4405-B68E-B8B0BDBD8BC9}" presName="descendantText" presStyleLbl="alignAcc1" presStyleIdx="0" presStyleCnt="3" custLinFactNeighborY="1135">
        <dgm:presLayoutVars>
          <dgm:bulletEnabled val="1"/>
        </dgm:presLayoutVars>
      </dgm:prSet>
      <dgm:spPr/>
      <dgm:t>
        <a:bodyPr/>
        <a:lstStyle/>
        <a:p>
          <a:endParaRPr lang="en-US"/>
        </a:p>
      </dgm:t>
    </dgm:pt>
    <dgm:pt modelId="{B2C26561-2772-4183-86D7-E181FED0360B}" type="pres">
      <dgm:prSet presAssocID="{30985430-C1F6-42D8-A9A3-4E249020D14F}" presName="sp" presStyleCnt="0"/>
      <dgm:spPr/>
    </dgm:pt>
    <dgm:pt modelId="{FCA5B89A-E9B1-4EA0-A8A5-8B828572169B}" type="pres">
      <dgm:prSet presAssocID="{61CDC5D2-722D-48F7-832F-B59AEF35DF66}" presName="composite" presStyleCnt="0"/>
      <dgm:spPr/>
    </dgm:pt>
    <dgm:pt modelId="{6EF94E41-F0D2-487C-AE7D-BC350FD93BCE}" type="pres">
      <dgm:prSet presAssocID="{61CDC5D2-722D-48F7-832F-B59AEF35DF66}" presName="parentText" presStyleLbl="alignNode1" presStyleIdx="1" presStyleCnt="3">
        <dgm:presLayoutVars>
          <dgm:chMax val="1"/>
          <dgm:bulletEnabled val="1"/>
        </dgm:presLayoutVars>
      </dgm:prSet>
      <dgm:spPr/>
      <dgm:t>
        <a:bodyPr/>
        <a:lstStyle/>
        <a:p>
          <a:endParaRPr lang="en-US"/>
        </a:p>
      </dgm:t>
    </dgm:pt>
    <dgm:pt modelId="{7B903606-A435-45C6-B9D1-7203685F60B5}" type="pres">
      <dgm:prSet presAssocID="{61CDC5D2-722D-48F7-832F-B59AEF35DF66}" presName="descendantText" presStyleLbl="alignAcc1" presStyleIdx="1" presStyleCnt="3" custLinFactNeighborY="-661">
        <dgm:presLayoutVars>
          <dgm:bulletEnabled val="1"/>
        </dgm:presLayoutVars>
      </dgm:prSet>
      <dgm:spPr/>
      <dgm:t>
        <a:bodyPr/>
        <a:lstStyle/>
        <a:p>
          <a:endParaRPr lang="en-US"/>
        </a:p>
      </dgm:t>
    </dgm:pt>
    <dgm:pt modelId="{7F3DDC4E-0A97-411B-A325-5227C011A93C}" type="pres">
      <dgm:prSet presAssocID="{6FB4AB5D-2573-482C-BDDC-F29EAD18B064}" presName="sp" presStyleCnt="0"/>
      <dgm:spPr/>
    </dgm:pt>
    <dgm:pt modelId="{658223D1-C8E6-438F-997E-BA964CC6906E}" type="pres">
      <dgm:prSet presAssocID="{D15BF574-7012-45CA-A3EA-47EE1BE2A808}" presName="composite" presStyleCnt="0"/>
      <dgm:spPr/>
    </dgm:pt>
    <dgm:pt modelId="{193AD6D5-C656-4242-885C-5B9D9E1D3099}" type="pres">
      <dgm:prSet presAssocID="{D15BF574-7012-45CA-A3EA-47EE1BE2A808}" presName="parentText" presStyleLbl="alignNode1" presStyleIdx="2" presStyleCnt="3">
        <dgm:presLayoutVars>
          <dgm:chMax val="1"/>
          <dgm:bulletEnabled val="1"/>
        </dgm:presLayoutVars>
      </dgm:prSet>
      <dgm:spPr/>
      <dgm:t>
        <a:bodyPr/>
        <a:lstStyle/>
        <a:p>
          <a:endParaRPr lang="en-US"/>
        </a:p>
      </dgm:t>
    </dgm:pt>
    <dgm:pt modelId="{CAD3832D-3F32-495A-B4DA-C353DE4F5B57}" type="pres">
      <dgm:prSet presAssocID="{D15BF574-7012-45CA-A3EA-47EE1BE2A808}" presName="descendantText" presStyleLbl="alignAcc1" presStyleIdx="2" presStyleCnt="3" custLinFactNeighborY="-1135">
        <dgm:presLayoutVars>
          <dgm:bulletEnabled val="1"/>
        </dgm:presLayoutVars>
      </dgm:prSet>
      <dgm:spPr/>
      <dgm:t>
        <a:bodyPr/>
        <a:lstStyle/>
        <a:p>
          <a:endParaRPr lang="en-US"/>
        </a:p>
      </dgm:t>
    </dgm:pt>
  </dgm:ptLst>
  <dgm:cxnLst>
    <dgm:cxn modelId="{B19CF753-6B2F-482F-A8FD-D7F373032093}" type="presOf" srcId="{E9F084BC-CF01-48E2-8911-AB4E13B9E884}" destId="{7B903606-A435-45C6-B9D1-7203685F60B5}" srcOrd="0" destOrd="1" presId="urn:microsoft.com/office/officeart/2005/8/layout/chevron2"/>
    <dgm:cxn modelId="{16DBEDA3-8F8C-4835-A4B2-620EC09BEE17}" type="presOf" srcId="{D15BF574-7012-45CA-A3EA-47EE1BE2A808}" destId="{193AD6D5-C656-4242-885C-5B9D9E1D3099}" srcOrd="0" destOrd="0" presId="urn:microsoft.com/office/officeart/2005/8/layout/chevron2"/>
    <dgm:cxn modelId="{AA4B618B-28E5-4A9A-A877-2840F7AE6022}" type="presOf" srcId="{61CDC5D2-722D-48F7-832F-B59AEF35DF66}" destId="{6EF94E41-F0D2-487C-AE7D-BC350FD93BCE}" srcOrd="0" destOrd="0" presId="urn:microsoft.com/office/officeart/2005/8/layout/chevron2"/>
    <dgm:cxn modelId="{E8DB8F17-E3A2-43D7-8994-768850358AB8}" srcId="{E562EAC0-2131-4DEB-A81F-EA6615862F11}" destId="{D15BF574-7012-45CA-A3EA-47EE1BE2A808}" srcOrd="2" destOrd="0" parTransId="{EEA83B7B-E561-4429-A8DF-EC0A963E2B5D}" sibTransId="{42A29773-79DD-425B-85FF-7BB466062751}"/>
    <dgm:cxn modelId="{D8BDED79-D85C-4A2C-A20B-A18FDF1D97C6}" type="presOf" srcId="{2DF6CA58-BE1F-45AE-A9D9-A0BB52355BE1}" destId="{7B903606-A435-45C6-B9D1-7203685F60B5}" srcOrd="0" destOrd="0" presId="urn:microsoft.com/office/officeart/2005/8/layout/chevron2"/>
    <dgm:cxn modelId="{334C84F7-4E2C-4935-8BBA-ABA7ABEEF835}" srcId="{D15BF574-7012-45CA-A3EA-47EE1BE2A808}" destId="{E1D407AA-DD59-4B71-85E7-640776E49BA8}" srcOrd="1" destOrd="0" parTransId="{4443FC11-3377-49D9-9518-E6BD61D1C45D}" sibTransId="{017829A3-FDC6-414B-AB84-1C153829CAC8}"/>
    <dgm:cxn modelId="{71B8BCFC-3807-47D0-A2F5-86A623CB1B88}" type="presOf" srcId="{61377F04-641D-4091-9F39-3CDC87744E92}" destId="{CAD3832D-3F32-495A-B4DA-C353DE4F5B57}" srcOrd="0" destOrd="0" presId="urn:microsoft.com/office/officeart/2005/8/layout/chevron2"/>
    <dgm:cxn modelId="{095A1CD1-314E-4BBA-932A-E113E201F1B5}" type="presOf" srcId="{E562EAC0-2131-4DEB-A81F-EA6615862F11}" destId="{E7141099-9DBA-4DEE-9FE8-38C7D4A2C7D4}" srcOrd="0" destOrd="0" presId="urn:microsoft.com/office/officeart/2005/8/layout/chevron2"/>
    <dgm:cxn modelId="{5E6EF178-1D1D-4112-B6B5-59275B2D5D30}" srcId="{83F1C299-0915-4405-B68E-B8B0BDBD8BC9}" destId="{DBF54F28-C222-4333-AC90-08D155998CD3}" srcOrd="0" destOrd="0" parTransId="{EBFC30D1-6421-4E83-83E4-2057218AC9B9}" sibTransId="{9A95689C-8464-48D2-8D9E-27FF1533BC69}"/>
    <dgm:cxn modelId="{5E031397-921C-47BE-9427-829EB8132460}" type="presOf" srcId="{83F1C299-0915-4405-B68E-B8B0BDBD8BC9}" destId="{82E5AA71-EE14-4698-BE8C-64A7F5764DBC}" srcOrd="0" destOrd="0" presId="urn:microsoft.com/office/officeart/2005/8/layout/chevron2"/>
    <dgm:cxn modelId="{3EBAE538-AD33-4A06-B15E-73AAEBFDBD22}" srcId="{E562EAC0-2131-4DEB-A81F-EA6615862F11}" destId="{61CDC5D2-722D-48F7-832F-B59AEF35DF66}" srcOrd="1" destOrd="0" parTransId="{34778456-A58A-4F9C-BA39-D5675F76CCCD}" sibTransId="{6FB4AB5D-2573-482C-BDDC-F29EAD18B064}"/>
    <dgm:cxn modelId="{946F1CA9-DF82-4F88-983F-0C6F53F1606E}" srcId="{61CDC5D2-722D-48F7-832F-B59AEF35DF66}" destId="{C6F13CBB-7BFA-443A-9ECD-AA6B9D491A0B}" srcOrd="2" destOrd="0" parTransId="{2113E0D2-F26B-4230-AEAE-D0F68E541B3A}" sibTransId="{6738DA62-60D4-44AC-B72A-E685FAA32B2D}"/>
    <dgm:cxn modelId="{F376F6DB-0998-4907-9601-26A3EAA7DE7B}" srcId="{D15BF574-7012-45CA-A3EA-47EE1BE2A808}" destId="{61377F04-641D-4091-9F39-3CDC87744E92}" srcOrd="0" destOrd="0" parTransId="{41C02867-A717-44FA-B2A8-A42E4DC6134C}" sibTransId="{B08C939C-B25D-4BB3-A8F8-9535841BB376}"/>
    <dgm:cxn modelId="{8AB516E6-64C7-4CF7-83E6-172E5D731905}" srcId="{E562EAC0-2131-4DEB-A81F-EA6615862F11}" destId="{83F1C299-0915-4405-B68E-B8B0BDBD8BC9}" srcOrd="0" destOrd="0" parTransId="{2166825E-1452-4873-B535-156D076DBAB2}" sibTransId="{30985430-C1F6-42D8-A9A3-4E249020D14F}"/>
    <dgm:cxn modelId="{873D6094-CFAA-4700-BF34-550BF6869084}" srcId="{61CDC5D2-722D-48F7-832F-B59AEF35DF66}" destId="{2DF6CA58-BE1F-45AE-A9D9-A0BB52355BE1}" srcOrd="0" destOrd="0" parTransId="{C1466A37-1485-457E-92AF-8070E3E5B9BB}" sibTransId="{E6F83BCB-F180-4F21-83B7-2CF39998818B}"/>
    <dgm:cxn modelId="{7E0C5F93-0DC4-42DC-90B7-B9C743C8DC17}" srcId="{61CDC5D2-722D-48F7-832F-B59AEF35DF66}" destId="{E9F084BC-CF01-48E2-8911-AB4E13B9E884}" srcOrd="1" destOrd="0" parTransId="{29E80801-079E-4CE1-847D-CD5D4CC12635}" sibTransId="{8C73876B-1569-4487-A8F6-B8BFF74C5C49}"/>
    <dgm:cxn modelId="{D9221683-0D70-47E1-87FF-8D79D2E3AC98}" type="presOf" srcId="{DBF54F28-C222-4333-AC90-08D155998CD3}" destId="{E0969507-8BE6-4E99-B332-4CA394AFF539}" srcOrd="0" destOrd="0" presId="urn:microsoft.com/office/officeart/2005/8/layout/chevron2"/>
    <dgm:cxn modelId="{C0043C56-3992-4C59-9F3E-99297864A98C}" type="presOf" srcId="{E1D407AA-DD59-4B71-85E7-640776E49BA8}" destId="{CAD3832D-3F32-495A-B4DA-C353DE4F5B57}" srcOrd="0" destOrd="1" presId="urn:microsoft.com/office/officeart/2005/8/layout/chevron2"/>
    <dgm:cxn modelId="{36BF0DF9-E7DC-472C-AC9B-697A7D2C38C7}" type="presOf" srcId="{EE6EDE6E-F850-48E6-8D03-96F946DB1B7A}" destId="{E0969507-8BE6-4E99-B332-4CA394AFF539}" srcOrd="0" destOrd="1" presId="urn:microsoft.com/office/officeart/2005/8/layout/chevron2"/>
    <dgm:cxn modelId="{C74DFBC1-A4D0-46F7-B757-B7FB35EB0EDC}" type="presOf" srcId="{C6F13CBB-7BFA-443A-9ECD-AA6B9D491A0B}" destId="{7B903606-A435-45C6-B9D1-7203685F60B5}" srcOrd="0" destOrd="2" presId="urn:microsoft.com/office/officeart/2005/8/layout/chevron2"/>
    <dgm:cxn modelId="{D9ED843E-E0D7-4975-914F-D56EB4CD5803}" srcId="{83F1C299-0915-4405-B68E-B8B0BDBD8BC9}" destId="{EE6EDE6E-F850-48E6-8D03-96F946DB1B7A}" srcOrd="1" destOrd="0" parTransId="{F34A0B41-CF59-4409-A222-C0F0CAF78BA6}" sibTransId="{3D47951A-3921-4A22-B04B-EAA7947B1C87}"/>
    <dgm:cxn modelId="{CF70C7FA-1349-4D9C-AF0D-74E4F0334C1E}" type="presParOf" srcId="{E7141099-9DBA-4DEE-9FE8-38C7D4A2C7D4}" destId="{03ABBD61-4253-400C-A09C-41B6672E69B6}" srcOrd="0" destOrd="0" presId="urn:microsoft.com/office/officeart/2005/8/layout/chevron2"/>
    <dgm:cxn modelId="{EF8B1936-F4B0-4548-A3C9-2FE1C630D9C3}" type="presParOf" srcId="{03ABBD61-4253-400C-A09C-41B6672E69B6}" destId="{82E5AA71-EE14-4698-BE8C-64A7F5764DBC}" srcOrd="0" destOrd="0" presId="urn:microsoft.com/office/officeart/2005/8/layout/chevron2"/>
    <dgm:cxn modelId="{B80442EA-57D6-4089-B3AA-C296670E64F0}" type="presParOf" srcId="{03ABBD61-4253-400C-A09C-41B6672E69B6}" destId="{E0969507-8BE6-4E99-B332-4CA394AFF539}" srcOrd="1" destOrd="0" presId="urn:microsoft.com/office/officeart/2005/8/layout/chevron2"/>
    <dgm:cxn modelId="{E1847381-688A-481B-9CFC-5C06567A7AF7}" type="presParOf" srcId="{E7141099-9DBA-4DEE-9FE8-38C7D4A2C7D4}" destId="{B2C26561-2772-4183-86D7-E181FED0360B}" srcOrd="1" destOrd="0" presId="urn:microsoft.com/office/officeart/2005/8/layout/chevron2"/>
    <dgm:cxn modelId="{A4ECE036-C2AE-4A85-BF4F-637FD09E2BFE}" type="presParOf" srcId="{E7141099-9DBA-4DEE-9FE8-38C7D4A2C7D4}" destId="{FCA5B89A-E9B1-4EA0-A8A5-8B828572169B}" srcOrd="2" destOrd="0" presId="urn:microsoft.com/office/officeart/2005/8/layout/chevron2"/>
    <dgm:cxn modelId="{896C0CDD-7B97-477B-A4B3-4F607205716B}" type="presParOf" srcId="{FCA5B89A-E9B1-4EA0-A8A5-8B828572169B}" destId="{6EF94E41-F0D2-487C-AE7D-BC350FD93BCE}" srcOrd="0" destOrd="0" presId="urn:microsoft.com/office/officeart/2005/8/layout/chevron2"/>
    <dgm:cxn modelId="{478C3EF7-721D-4E51-9A51-308528F900D8}" type="presParOf" srcId="{FCA5B89A-E9B1-4EA0-A8A5-8B828572169B}" destId="{7B903606-A435-45C6-B9D1-7203685F60B5}" srcOrd="1" destOrd="0" presId="urn:microsoft.com/office/officeart/2005/8/layout/chevron2"/>
    <dgm:cxn modelId="{3EE14D5F-6CC0-4958-921E-E50468151620}" type="presParOf" srcId="{E7141099-9DBA-4DEE-9FE8-38C7D4A2C7D4}" destId="{7F3DDC4E-0A97-411B-A325-5227C011A93C}" srcOrd="3" destOrd="0" presId="urn:microsoft.com/office/officeart/2005/8/layout/chevron2"/>
    <dgm:cxn modelId="{3DBFA0C8-62F4-4CD0-A435-85B25BB06D6C}" type="presParOf" srcId="{E7141099-9DBA-4DEE-9FE8-38C7D4A2C7D4}" destId="{658223D1-C8E6-438F-997E-BA964CC6906E}" srcOrd="4" destOrd="0" presId="urn:microsoft.com/office/officeart/2005/8/layout/chevron2"/>
    <dgm:cxn modelId="{94450951-1726-4E0E-A464-BC5F0995757B}" type="presParOf" srcId="{658223D1-C8E6-438F-997E-BA964CC6906E}" destId="{193AD6D5-C656-4242-885C-5B9D9E1D3099}" srcOrd="0" destOrd="0" presId="urn:microsoft.com/office/officeart/2005/8/layout/chevron2"/>
    <dgm:cxn modelId="{5AF98E94-95A6-4AA6-8ED9-ACD8DAEA4C9C}" type="presParOf" srcId="{658223D1-C8E6-438F-997E-BA964CC6906E}" destId="{CAD3832D-3F32-495A-B4DA-C353DE4F5B5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43238" cy="465138"/>
          </a:xfrm>
          <a:prstGeom prst="rect">
            <a:avLst/>
          </a:prstGeom>
          <a:noFill/>
          <a:ln w="12700">
            <a:noFill/>
            <a:miter lim="800000"/>
            <a:headEnd type="none" w="sm" len="sm"/>
            <a:tailEnd type="none" w="sm" len="sm"/>
          </a:ln>
          <a:effectLst/>
        </p:spPr>
        <p:txBody>
          <a:bodyPr vert="horz" wrap="none" lIns="91806" tIns="45903" rIns="91806" bIns="45903" numCol="1" anchor="ctr" anchorCtr="0" compatLnSpc="1">
            <a:prstTxWarp prst="textNoShape">
              <a:avLst/>
            </a:prstTxWarp>
          </a:bodyPr>
          <a:lstStyle>
            <a:lvl1pPr defTabSz="917575">
              <a:defRPr sz="1200">
                <a:solidFill>
                  <a:schemeClr val="tx1"/>
                </a:solidFill>
                <a:latin typeface="Times New Roman" pitchFamily="18" charset="0"/>
              </a:defRPr>
            </a:lvl1pPr>
          </a:lstStyle>
          <a:p>
            <a:pPr>
              <a:defRPr/>
            </a:pPr>
            <a:endParaRPr lang="en-GB"/>
          </a:p>
        </p:txBody>
      </p:sp>
      <p:sp>
        <p:nvSpPr>
          <p:cNvPr id="44035" name="Rectangle 3"/>
          <p:cNvSpPr>
            <a:spLocks noGrp="1" noChangeArrowheads="1"/>
          </p:cNvSpPr>
          <p:nvPr>
            <p:ph type="dt" sz="quarter" idx="1"/>
          </p:nvPr>
        </p:nvSpPr>
        <p:spPr bwMode="auto">
          <a:xfrm>
            <a:off x="3979863" y="0"/>
            <a:ext cx="3043237" cy="465138"/>
          </a:xfrm>
          <a:prstGeom prst="rect">
            <a:avLst/>
          </a:prstGeom>
          <a:noFill/>
          <a:ln w="12700">
            <a:noFill/>
            <a:miter lim="800000"/>
            <a:headEnd type="none" w="sm" len="sm"/>
            <a:tailEnd type="none" w="sm" len="sm"/>
          </a:ln>
          <a:effectLst/>
        </p:spPr>
        <p:txBody>
          <a:bodyPr vert="horz" wrap="none" lIns="91806" tIns="45903" rIns="91806" bIns="45903" numCol="1" anchor="ctr" anchorCtr="0" compatLnSpc="1">
            <a:prstTxWarp prst="textNoShape">
              <a:avLst/>
            </a:prstTxWarp>
          </a:bodyPr>
          <a:lstStyle>
            <a:lvl1pPr algn="r" defTabSz="917575">
              <a:defRPr sz="1200">
                <a:solidFill>
                  <a:schemeClr val="tx1"/>
                </a:solidFill>
                <a:latin typeface="Arial" charset="0"/>
              </a:defRPr>
            </a:lvl1pPr>
          </a:lstStyle>
          <a:p>
            <a:pPr>
              <a:defRPr/>
            </a:pPr>
            <a:endParaRPr lang="en-GB"/>
          </a:p>
        </p:txBody>
      </p:sp>
      <p:sp>
        <p:nvSpPr>
          <p:cNvPr id="44036" name="Rectangle 4"/>
          <p:cNvSpPr>
            <a:spLocks noGrp="1" noChangeArrowheads="1"/>
          </p:cNvSpPr>
          <p:nvPr>
            <p:ph type="ftr" sz="quarter" idx="2"/>
          </p:nvPr>
        </p:nvSpPr>
        <p:spPr bwMode="auto">
          <a:xfrm>
            <a:off x="0" y="8843963"/>
            <a:ext cx="3043238" cy="465137"/>
          </a:xfrm>
          <a:prstGeom prst="rect">
            <a:avLst/>
          </a:prstGeom>
          <a:noFill/>
          <a:ln w="12700">
            <a:noFill/>
            <a:miter lim="800000"/>
            <a:headEnd type="none" w="sm" len="sm"/>
            <a:tailEnd type="none" w="sm" len="sm"/>
          </a:ln>
          <a:effectLst/>
        </p:spPr>
        <p:txBody>
          <a:bodyPr vert="horz" wrap="none" lIns="91806" tIns="45903" rIns="91806" bIns="45903" numCol="1" anchor="b" anchorCtr="0" compatLnSpc="1">
            <a:prstTxWarp prst="textNoShape">
              <a:avLst/>
            </a:prstTxWarp>
          </a:bodyPr>
          <a:lstStyle>
            <a:lvl1pPr defTabSz="917575">
              <a:defRPr sz="1200">
                <a:solidFill>
                  <a:schemeClr val="tx1"/>
                </a:solidFill>
                <a:latin typeface="Times New Roman" pitchFamily="18" charset="0"/>
              </a:defRPr>
            </a:lvl1pPr>
          </a:lstStyle>
          <a:p>
            <a:pPr>
              <a:defRPr/>
            </a:pPr>
            <a:endParaRPr lang="en-GB"/>
          </a:p>
        </p:txBody>
      </p:sp>
      <p:sp>
        <p:nvSpPr>
          <p:cNvPr id="44037" name="Rectangle 5"/>
          <p:cNvSpPr>
            <a:spLocks noGrp="1" noChangeArrowheads="1"/>
          </p:cNvSpPr>
          <p:nvPr>
            <p:ph type="sldNum" sz="quarter" idx="3"/>
          </p:nvPr>
        </p:nvSpPr>
        <p:spPr bwMode="auto">
          <a:xfrm>
            <a:off x="3979863" y="8843963"/>
            <a:ext cx="3043237" cy="465137"/>
          </a:xfrm>
          <a:prstGeom prst="rect">
            <a:avLst/>
          </a:prstGeom>
          <a:noFill/>
          <a:ln w="12700">
            <a:noFill/>
            <a:miter lim="800000"/>
            <a:headEnd type="none" w="sm" len="sm"/>
            <a:tailEnd type="none" w="sm" len="sm"/>
          </a:ln>
          <a:effectLst/>
        </p:spPr>
        <p:txBody>
          <a:bodyPr vert="horz" wrap="none" lIns="91806" tIns="45903" rIns="91806" bIns="45903" numCol="1" anchor="b" anchorCtr="0" compatLnSpc="1">
            <a:prstTxWarp prst="textNoShape">
              <a:avLst/>
            </a:prstTxWarp>
          </a:bodyPr>
          <a:lstStyle>
            <a:lvl1pPr algn="r" defTabSz="917575">
              <a:defRPr sz="1200">
                <a:solidFill>
                  <a:schemeClr val="tx1"/>
                </a:solidFill>
              </a:defRPr>
            </a:lvl1pPr>
          </a:lstStyle>
          <a:p>
            <a:fld id="{09CC824B-2C82-45D8-90F3-6A10FFCAD69C}" type="slidenum">
              <a:rPr lang="en-GB" altLang="en-US"/>
              <a:pPr/>
              <a:t>‹#›</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987384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43238" cy="465138"/>
          </a:xfrm>
          <a:prstGeom prst="rect">
            <a:avLst/>
          </a:prstGeom>
          <a:noFill/>
          <a:ln w="12700">
            <a:noFill/>
            <a:miter lim="800000"/>
            <a:headEnd type="none" w="sm" len="sm"/>
            <a:tailEnd type="none" w="sm" len="sm"/>
          </a:ln>
          <a:effectLst/>
        </p:spPr>
        <p:txBody>
          <a:bodyPr vert="horz" wrap="none" lIns="91806" tIns="45903" rIns="91806" bIns="45903" numCol="1" anchor="ctr" anchorCtr="0" compatLnSpc="1">
            <a:prstTxWarp prst="textNoShape">
              <a:avLst/>
            </a:prstTxWarp>
          </a:bodyPr>
          <a:lstStyle>
            <a:lvl1pPr defTabSz="917575">
              <a:defRPr sz="1200">
                <a:solidFill>
                  <a:schemeClr val="tx1"/>
                </a:solidFill>
                <a:latin typeface="Times New Roman" pitchFamily="18" charset="0"/>
              </a:defRPr>
            </a:lvl1pPr>
          </a:lstStyle>
          <a:p>
            <a:pPr>
              <a:defRPr/>
            </a:pPr>
            <a:endParaRPr lang="en-GB"/>
          </a:p>
        </p:txBody>
      </p:sp>
      <p:sp>
        <p:nvSpPr>
          <p:cNvPr id="40963" name="Rectangle 3"/>
          <p:cNvSpPr>
            <a:spLocks noGrp="1" noChangeArrowheads="1"/>
          </p:cNvSpPr>
          <p:nvPr>
            <p:ph type="dt" idx="1"/>
          </p:nvPr>
        </p:nvSpPr>
        <p:spPr bwMode="auto">
          <a:xfrm>
            <a:off x="3979863" y="0"/>
            <a:ext cx="3043237" cy="465138"/>
          </a:xfrm>
          <a:prstGeom prst="rect">
            <a:avLst/>
          </a:prstGeom>
          <a:noFill/>
          <a:ln w="12700">
            <a:noFill/>
            <a:miter lim="800000"/>
            <a:headEnd type="none" w="sm" len="sm"/>
            <a:tailEnd type="none" w="sm" len="sm"/>
          </a:ln>
          <a:effectLst/>
        </p:spPr>
        <p:txBody>
          <a:bodyPr vert="horz" wrap="none" lIns="91806" tIns="45903" rIns="91806" bIns="45903" numCol="1" anchor="ctr" anchorCtr="0" compatLnSpc="1">
            <a:prstTxWarp prst="textNoShape">
              <a:avLst/>
            </a:prstTxWarp>
          </a:bodyPr>
          <a:lstStyle>
            <a:lvl1pPr algn="r" defTabSz="917575">
              <a:defRPr sz="1200">
                <a:solidFill>
                  <a:schemeClr val="tx1"/>
                </a:solidFill>
                <a:latin typeface="Times New Roman" pitchFamily="18" charset="0"/>
              </a:defRPr>
            </a:lvl1pPr>
          </a:lstStyle>
          <a:p>
            <a:pPr>
              <a:defRPr/>
            </a:pPr>
            <a:endParaRPr lang="en-GB"/>
          </a:p>
        </p:txBody>
      </p:sp>
      <p:sp>
        <p:nvSpPr>
          <p:cNvPr id="40964" name="Rectangle 4"/>
          <p:cNvSpPr>
            <a:spLocks noGrp="1" noRot="1" noChangeAspect="1"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234950" y="4421188"/>
            <a:ext cx="6553200" cy="4189412"/>
          </a:xfrm>
          <a:prstGeom prst="rect">
            <a:avLst/>
          </a:prstGeom>
          <a:noFill/>
          <a:ln w="12700">
            <a:noFill/>
            <a:miter lim="800000"/>
            <a:headEnd type="none" w="sm" len="sm"/>
            <a:tailEnd type="none" w="sm" len="sm"/>
          </a:ln>
          <a:effectLst/>
        </p:spPr>
        <p:txBody>
          <a:bodyPr vert="horz" wrap="square" lIns="91806" tIns="45903" rIns="91806" bIns="4590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0966" name="Rectangle 6"/>
          <p:cNvSpPr>
            <a:spLocks noGrp="1" noChangeArrowheads="1"/>
          </p:cNvSpPr>
          <p:nvPr>
            <p:ph type="ftr" sz="quarter" idx="4"/>
          </p:nvPr>
        </p:nvSpPr>
        <p:spPr bwMode="auto">
          <a:xfrm>
            <a:off x="0" y="8843963"/>
            <a:ext cx="3043238" cy="465137"/>
          </a:xfrm>
          <a:prstGeom prst="rect">
            <a:avLst/>
          </a:prstGeom>
          <a:noFill/>
          <a:ln w="12700">
            <a:noFill/>
            <a:miter lim="800000"/>
            <a:headEnd type="none" w="sm" len="sm"/>
            <a:tailEnd type="none" w="sm" len="sm"/>
          </a:ln>
          <a:effectLst/>
        </p:spPr>
        <p:txBody>
          <a:bodyPr vert="horz" wrap="none" lIns="91806" tIns="45903" rIns="91806" bIns="45903" numCol="1" anchor="b" anchorCtr="0" compatLnSpc="1">
            <a:prstTxWarp prst="textNoShape">
              <a:avLst/>
            </a:prstTxWarp>
          </a:bodyPr>
          <a:lstStyle>
            <a:lvl1pPr defTabSz="917575">
              <a:defRPr sz="1200">
                <a:solidFill>
                  <a:schemeClr val="tx1"/>
                </a:solidFill>
                <a:latin typeface="Times New Roman" pitchFamily="18" charset="0"/>
              </a:defRPr>
            </a:lvl1pPr>
          </a:lstStyle>
          <a:p>
            <a:pPr>
              <a:defRPr/>
            </a:pPr>
            <a:endParaRPr lang="en-GB"/>
          </a:p>
        </p:txBody>
      </p:sp>
      <p:sp>
        <p:nvSpPr>
          <p:cNvPr id="40967" name="Rectangle 7"/>
          <p:cNvSpPr>
            <a:spLocks noGrp="1" noChangeArrowheads="1"/>
          </p:cNvSpPr>
          <p:nvPr>
            <p:ph type="sldNum" sz="quarter" idx="5"/>
          </p:nvPr>
        </p:nvSpPr>
        <p:spPr bwMode="auto">
          <a:xfrm>
            <a:off x="3979863" y="8843963"/>
            <a:ext cx="3043237" cy="465137"/>
          </a:xfrm>
          <a:prstGeom prst="rect">
            <a:avLst/>
          </a:prstGeom>
          <a:noFill/>
          <a:ln w="12700">
            <a:noFill/>
            <a:miter lim="800000"/>
            <a:headEnd type="none" w="sm" len="sm"/>
            <a:tailEnd type="none" w="sm" len="sm"/>
          </a:ln>
          <a:effectLst/>
        </p:spPr>
        <p:txBody>
          <a:bodyPr vert="horz" wrap="none" lIns="91806" tIns="45903" rIns="91806" bIns="45903" numCol="1" anchor="b" anchorCtr="0" compatLnSpc="1">
            <a:prstTxWarp prst="textNoShape">
              <a:avLst/>
            </a:prstTxWarp>
          </a:bodyPr>
          <a:lstStyle>
            <a:lvl1pPr algn="r" defTabSz="917575">
              <a:defRPr sz="1200">
                <a:solidFill>
                  <a:schemeClr val="tx1"/>
                </a:solidFill>
              </a:defRPr>
            </a:lvl1pPr>
          </a:lstStyle>
          <a:p>
            <a:fld id="{992BAB69-CC40-4D25-BD4B-BD42CCFAFABA}" type="slidenum">
              <a:rPr lang="en-GB" altLang="en-US"/>
              <a:pPr/>
              <a:t>‹#›</a:t>
            </a:fld>
            <a:endParaRPr lang="en-GB" altLang="en-US"/>
          </a:p>
        </p:txBody>
      </p:sp>
    </p:spTree>
    <p:extLst>
      <p:ext uri="{BB962C8B-B14F-4D97-AF65-F5344CB8AC3E}">
        <p14:creationId xmlns:p14="http://schemas.microsoft.com/office/powerpoint/2010/main" val="177173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defRPr sz="2000">
                <a:solidFill>
                  <a:schemeClr val="bg1"/>
                </a:solidFill>
                <a:latin typeface="Arial" panose="020B0604020202020204" pitchFamily="34" charset="0"/>
              </a:defRPr>
            </a:lvl1pPr>
            <a:lvl2pPr marL="742950" indent="-285750" defTabSz="917575">
              <a:defRPr sz="2000">
                <a:solidFill>
                  <a:schemeClr val="bg1"/>
                </a:solidFill>
                <a:latin typeface="Arial" panose="020B0604020202020204" pitchFamily="34" charset="0"/>
              </a:defRPr>
            </a:lvl2pPr>
            <a:lvl3pPr marL="1143000" indent="-228600" defTabSz="917575">
              <a:defRPr sz="2000">
                <a:solidFill>
                  <a:schemeClr val="bg1"/>
                </a:solidFill>
                <a:latin typeface="Arial" panose="020B0604020202020204" pitchFamily="34" charset="0"/>
              </a:defRPr>
            </a:lvl3pPr>
            <a:lvl4pPr marL="1600200" indent="-228600" defTabSz="917575">
              <a:defRPr sz="2000">
                <a:solidFill>
                  <a:schemeClr val="bg1"/>
                </a:solidFill>
                <a:latin typeface="Arial" panose="020B0604020202020204" pitchFamily="34" charset="0"/>
              </a:defRPr>
            </a:lvl4pPr>
            <a:lvl5pPr marL="2057400" indent="-228600" defTabSz="917575">
              <a:defRPr sz="2000">
                <a:solidFill>
                  <a:schemeClr val="bg1"/>
                </a:solidFill>
                <a:latin typeface="Arial" panose="020B0604020202020204" pitchFamily="34" charset="0"/>
              </a:defRPr>
            </a:lvl5pPr>
            <a:lvl6pPr marL="2514600" indent="-228600" defTabSz="917575" eaLnBrk="0" fontAlgn="base" hangingPunct="0">
              <a:spcBef>
                <a:spcPct val="0"/>
              </a:spcBef>
              <a:spcAft>
                <a:spcPct val="0"/>
              </a:spcAft>
              <a:defRPr sz="2000">
                <a:solidFill>
                  <a:schemeClr val="bg1"/>
                </a:solidFill>
                <a:latin typeface="Arial" panose="020B0604020202020204" pitchFamily="34" charset="0"/>
              </a:defRPr>
            </a:lvl6pPr>
            <a:lvl7pPr marL="2971800" indent="-228600" defTabSz="917575" eaLnBrk="0" fontAlgn="base" hangingPunct="0">
              <a:spcBef>
                <a:spcPct val="0"/>
              </a:spcBef>
              <a:spcAft>
                <a:spcPct val="0"/>
              </a:spcAft>
              <a:defRPr sz="2000">
                <a:solidFill>
                  <a:schemeClr val="bg1"/>
                </a:solidFill>
                <a:latin typeface="Arial" panose="020B0604020202020204" pitchFamily="34" charset="0"/>
              </a:defRPr>
            </a:lvl7pPr>
            <a:lvl8pPr marL="3429000" indent="-228600" defTabSz="917575" eaLnBrk="0" fontAlgn="base" hangingPunct="0">
              <a:spcBef>
                <a:spcPct val="0"/>
              </a:spcBef>
              <a:spcAft>
                <a:spcPct val="0"/>
              </a:spcAft>
              <a:defRPr sz="2000">
                <a:solidFill>
                  <a:schemeClr val="bg1"/>
                </a:solidFill>
                <a:latin typeface="Arial" panose="020B0604020202020204" pitchFamily="34" charset="0"/>
              </a:defRPr>
            </a:lvl8pPr>
            <a:lvl9pPr marL="3886200" indent="-228600" defTabSz="917575" eaLnBrk="0" fontAlgn="base" hangingPunct="0">
              <a:spcBef>
                <a:spcPct val="0"/>
              </a:spcBef>
              <a:spcAft>
                <a:spcPct val="0"/>
              </a:spcAft>
              <a:defRPr sz="2000">
                <a:solidFill>
                  <a:schemeClr val="bg1"/>
                </a:solidFill>
                <a:latin typeface="Arial" panose="020B0604020202020204" pitchFamily="34" charset="0"/>
              </a:defRPr>
            </a:lvl9pPr>
          </a:lstStyle>
          <a:p>
            <a:fld id="{D5C931DB-9399-4647-B94E-22C0887CAD4B}" type="slidenum">
              <a:rPr lang="en-GB" altLang="en-US" sz="1200">
                <a:solidFill>
                  <a:schemeClr val="tx1"/>
                </a:solidFill>
              </a:rPr>
              <a:pPr/>
              <a:t>1</a:t>
            </a:fld>
            <a:endParaRPr lang="en-GB" altLang="en-US" sz="1200">
              <a:solidFill>
                <a:schemeClr val="tx1"/>
              </a:solidFill>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362083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defRPr sz="2000">
                <a:solidFill>
                  <a:schemeClr val="bg1"/>
                </a:solidFill>
                <a:latin typeface="Arial" panose="020B0604020202020204" pitchFamily="34" charset="0"/>
              </a:defRPr>
            </a:lvl1pPr>
            <a:lvl2pPr marL="742950" indent="-285750" defTabSz="917575">
              <a:defRPr sz="2000">
                <a:solidFill>
                  <a:schemeClr val="bg1"/>
                </a:solidFill>
                <a:latin typeface="Arial" panose="020B0604020202020204" pitchFamily="34" charset="0"/>
              </a:defRPr>
            </a:lvl2pPr>
            <a:lvl3pPr marL="1143000" indent="-228600" defTabSz="917575">
              <a:defRPr sz="2000">
                <a:solidFill>
                  <a:schemeClr val="bg1"/>
                </a:solidFill>
                <a:latin typeface="Arial" panose="020B0604020202020204" pitchFamily="34" charset="0"/>
              </a:defRPr>
            </a:lvl3pPr>
            <a:lvl4pPr marL="1600200" indent="-228600" defTabSz="917575">
              <a:defRPr sz="2000">
                <a:solidFill>
                  <a:schemeClr val="bg1"/>
                </a:solidFill>
                <a:latin typeface="Arial" panose="020B0604020202020204" pitchFamily="34" charset="0"/>
              </a:defRPr>
            </a:lvl4pPr>
            <a:lvl5pPr marL="2057400" indent="-228600" defTabSz="917575">
              <a:defRPr sz="2000">
                <a:solidFill>
                  <a:schemeClr val="bg1"/>
                </a:solidFill>
                <a:latin typeface="Arial" panose="020B0604020202020204" pitchFamily="34" charset="0"/>
              </a:defRPr>
            </a:lvl5pPr>
            <a:lvl6pPr marL="2514600" indent="-228600" defTabSz="917575" eaLnBrk="0" fontAlgn="base" hangingPunct="0">
              <a:spcBef>
                <a:spcPct val="0"/>
              </a:spcBef>
              <a:spcAft>
                <a:spcPct val="0"/>
              </a:spcAft>
              <a:defRPr sz="2000">
                <a:solidFill>
                  <a:schemeClr val="bg1"/>
                </a:solidFill>
                <a:latin typeface="Arial" panose="020B0604020202020204" pitchFamily="34" charset="0"/>
              </a:defRPr>
            </a:lvl6pPr>
            <a:lvl7pPr marL="2971800" indent="-228600" defTabSz="917575" eaLnBrk="0" fontAlgn="base" hangingPunct="0">
              <a:spcBef>
                <a:spcPct val="0"/>
              </a:spcBef>
              <a:spcAft>
                <a:spcPct val="0"/>
              </a:spcAft>
              <a:defRPr sz="2000">
                <a:solidFill>
                  <a:schemeClr val="bg1"/>
                </a:solidFill>
                <a:latin typeface="Arial" panose="020B0604020202020204" pitchFamily="34" charset="0"/>
              </a:defRPr>
            </a:lvl7pPr>
            <a:lvl8pPr marL="3429000" indent="-228600" defTabSz="917575" eaLnBrk="0" fontAlgn="base" hangingPunct="0">
              <a:spcBef>
                <a:spcPct val="0"/>
              </a:spcBef>
              <a:spcAft>
                <a:spcPct val="0"/>
              </a:spcAft>
              <a:defRPr sz="2000">
                <a:solidFill>
                  <a:schemeClr val="bg1"/>
                </a:solidFill>
                <a:latin typeface="Arial" panose="020B0604020202020204" pitchFamily="34" charset="0"/>
              </a:defRPr>
            </a:lvl8pPr>
            <a:lvl9pPr marL="3886200" indent="-228600" defTabSz="917575" eaLnBrk="0" fontAlgn="base" hangingPunct="0">
              <a:spcBef>
                <a:spcPct val="0"/>
              </a:spcBef>
              <a:spcAft>
                <a:spcPct val="0"/>
              </a:spcAft>
              <a:defRPr sz="2000">
                <a:solidFill>
                  <a:schemeClr val="bg1"/>
                </a:solidFill>
                <a:latin typeface="Arial" panose="020B0604020202020204" pitchFamily="34" charset="0"/>
              </a:defRPr>
            </a:lvl9pPr>
          </a:lstStyle>
          <a:p>
            <a:fld id="{81EF4C49-D37D-453D-ACE5-51E4991E50B4}" type="slidenum">
              <a:rPr lang="en-GB" altLang="en-US" sz="1200">
                <a:solidFill>
                  <a:schemeClr val="tx1"/>
                </a:solidFill>
              </a:rPr>
              <a:pPr/>
              <a:t>2</a:t>
            </a:fld>
            <a:endParaRPr lang="en-GB" altLang="en-US" sz="1200">
              <a:solidFill>
                <a:schemeClr val="tx1"/>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480492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endParaRPr lang="en-US" altLang="en-US"/>
          </a:p>
        </p:txBody>
      </p:sp>
      <p:pic>
        <p:nvPicPr>
          <p:cNvPr id="5"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775" y="404813"/>
            <a:ext cx="3167063"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7"/>
          <p:cNvSpPr>
            <a:spLocks noGrp="1" noChangeArrowheads="1"/>
          </p:cNvSpPr>
          <p:nvPr>
            <p:ph type="ctrTitle"/>
          </p:nvPr>
        </p:nvSpPr>
        <p:spPr>
          <a:xfrm>
            <a:off x="2843213" y="2781300"/>
            <a:ext cx="6048375" cy="666750"/>
          </a:xfrm>
        </p:spPr>
        <p:txBody>
          <a:bodyPr anchor="t"/>
          <a:lstStyle>
            <a:lvl1pPr>
              <a:defRPr>
                <a:solidFill>
                  <a:schemeClr val="tx1"/>
                </a:solidFill>
              </a:defRPr>
            </a:lvl1pPr>
          </a:lstStyle>
          <a:p>
            <a:r>
              <a:rPr lang="en-GB"/>
              <a:t>Click to edit Master title style</a:t>
            </a:r>
          </a:p>
        </p:txBody>
      </p:sp>
      <p:sp>
        <p:nvSpPr>
          <p:cNvPr id="24584" name="Rectangle 8"/>
          <p:cNvSpPr>
            <a:spLocks noGrp="1" noChangeArrowheads="1"/>
          </p:cNvSpPr>
          <p:nvPr>
            <p:ph type="subTitle" idx="1"/>
          </p:nvPr>
        </p:nvSpPr>
        <p:spPr>
          <a:xfrm>
            <a:off x="2843213" y="3573463"/>
            <a:ext cx="6018212" cy="496887"/>
          </a:xfrm>
        </p:spPr>
        <p:txBody>
          <a:bodyPr lIns="91435" tIns="45718"/>
          <a:lstStyle>
            <a:lvl1pPr marL="0" indent="0">
              <a:buFont typeface="Wingdings" pitchFamily="2" charset="2"/>
              <a:buNone/>
              <a:defRPr b="1"/>
            </a:lvl1pPr>
          </a:lstStyle>
          <a:p>
            <a:r>
              <a:rPr lang="en-GB"/>
              <a:t>Click to edit Master subtitle style</a:t>
            </a:r>
          </a:p>
        </p:txBody>
      </p:sp>
    </p:spTree>
    <p:extLst>
      <p:ext uri="{BB962C8B-B14F-4D97-AF65-F5344CB8AC3E}">
        <p14:creationId xmlns:p14="http://schemas.microsoft.com/office/powerpoint/2010/main" val="1265389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fld id="{10938D5F-A318-40AF-B72E-AB84DC2D23E4}" type="slidenum">
              <a:rPr lang="en-US" altLang="en-US"/>
              <a:pPr/>
              <a:t>‹#›</a:t>
            </a:fld>
            <a:endParaRPr lang="en-US" altLang="en-US"/>
          </a:p>
        </p:txBody>
      </p:sp>
    </p:spTree>
    <p:extLst>
      <p:ext uri="{BB962C8B-B14F-4D97-AF65-F5344CB8AC3E}">
        <p14:creationId xmlns:p14="http://schemas.microsoft.com/office/powerpoint/2010/main" val="257226731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72013" y="260350"/>
            <a:ext cx="1555750" cy="5608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60350"/>
            <a:ext cx="4519613" cy="5608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fld id="{EF9AF68F-DD10-4DA0-AC79-8CF2828B96BD}" type="slidenum">
              <a:rPr lang="en-US" altLang="en-US"/>
              <a:pPr/>
              <a:t>‹#›</a:t>
            </a:fld>
            <a:endParaRPr lang="en-US" altLang="en-US"/>
          </a:p>
        </p:txBody>
      </p:sp>
    </p:spTree>
    <p:extLst>
      <p:ext uri="{BB962C8B-B14F-4D97-AF65-F5344CB8AC3E}">
        <p14:creationId xmlns:p14="http://schemas.microsoft.com/office/powerpoint/2010/main" val="59572317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fld id="{78C8E1D0-C412-4E3B-A512-763AFC9BB742}" type="slidenum">
              <a:rPr lang="en-US" altLang="en-US"/>
              <a:pPr/>
              <a:t>‹#›</a:t>
            </a:fld>
            <a:endParaRPr lang="en-US" altLang="en-US"/>
          </a:p>
        </p:txBody>
      </p:sp>
    </p:spTree>
    <p:extLst>
      <p:ext uri="{BB962C8B-B14F-4D97-AF65-F5344CB8AC3E}">
        <p14:creationId xmlns:p14="http://schemas.microsoft.com/office/powerpoint/2010/main" val="30380633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p:txBody>
          <a:bodyPr/>
          <a:lstStyle>
            <a:lvl1pPr>
              <a:defRPr/>
            </a:lvl1pPr>
          </a:lstStyle>
          <a:p>
            <a:fld id="{E2EE87AA-74ED-4C97-887C-D0CB85A85A79}" type="slidenum">
              <a:rPr lang="en-US" altLang="en-US"/>
              <a:pPr/>
              <a:t>‹#›</a:t>
            </a:fld>
            <a:endParaRPr lang="en-US" altLang="en-US"/>
          </a:p>
        </p:txBody>
      </p:sp>
    </p:spTree>
    <p:extLst>
      <p:ext uri="{BB962C8B-B14F-4D97-AF65-F5344CB8AC3E}">
        <p14:creationId xmlns:p14="http://schemas.microsoft.com/office/powerpoint/2010/main" val="32171141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341438"/>
            <a:ext cx="1890712"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2500" y="1341438"/>
            <a:ext cx="18923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p:txBody>
          <a:bodyPr/>
          <a:lstStyle>
            <a:lvl1pPr>
              <a:defRPr/>
            </a:lvl1pPr>
          </a:lstStyle>
          <a:p>
            <a:fld id="{7A9CDB09-DBCB-4054-8F3A-0CD5446929EB}" type="slidenum">
              <a:rPr lang="en-US" altLang="en-US"/>
              <a:pPr/>
              <a:t>‹#›</a:t>
            </a:fld>
            <a:endParaRPr lang="en-US" altLang="en-US"/>
          </a:p>
        </p:txBody>
      </p:sp>
    </p:spTree>
    <p:extLst>
      <p:ext uri="{BB962C8B-B14F-4D97-AF65-F5344CB8AC3E}">
        <p14:creationId xmlns:p14="http://schemas.microsoft.com/office/powerpoint/2010/main" val="6642398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fld id="{029D39EC-9630-4746-B0A4-DEBAA0395738}" type="slidenum">
              <a:rPr lang="en-US" altLang="en-US"/>
              <a:pPr/>
              <a:t>‹#›</a:t>
            </a:fld>
            <a:endParaRPr lang="en-US" altLang="en-US"/>
          </a:p>
        </p:txBody>
      </p:sp>
    </p:spTree>
    <p:extLst>
      <p:ext uri="{BB962C8B-B14F-4D97-AF65-F5344CB8AC3E}">
        <p14:creationId xmlns:p14="http://schemas.microsoft.com/office/powerpoint/2010/main" val="184775783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p:txBody>
          <a:bodyPr/>
          <a:lstStyle>
            <a:lvl1pPr>
              <a:defRPr/>
            </a:lvl1pPr>
          </a:lstStyle>
          <a:p>
            <a:fld id="{BD56BADC-06EB-4B7A-BECC-1F9D7EE9C7C8}" type="slidenum">
              <a:rPr lang="en-US" altLang="en-US"/>
              <a:pPr/>
              <a:t>‹#›</a:t>
            </a:fld>
            <a:endParaRPr lang="en-US" altLang="en-US"/>
          </a:p>
        </p:txBody>
      </p:sp>
    </p:spTree>
    <p:extLst>
      <p:ext uri="{BB962C8B-B14F-4D97-AF65-F5344CB8AC3E}">
        <p14:creationId xmlns:p14="http://schemas.microsoft.com/office/powerpoint/2010/main" val="378957722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p:txBody>
          <a:bodyPr/>
          <a:lstStyle>
            <a:lvl1pPr>
              <a:defRPr/>
            </a:lvl1pPr>
          </a:lstStyle>
          <a:p>
            <a:fld id="{D1B7468A-563C-40D3-B73E-3B6CA95B33BA}" type="slidenum">
              <a:rPr lang="en-US" altLang="en-US"/>
              <a:pPr/>
              <a:t>‹#›</a:t>
            </a:fld>
            <a:endParaRPr lang="en-US" altLang="en-US"/>
          </a:p>
        </p:txBody>
      </p:sp>
    </p:spTree>
    <p:extLst>
      <p:ext uri="{BB962C8B-B14F-4D97-AF65-F5344CB8AC3E}">
        <p14:creationId xmlns:p14="http://schemas.microsoft.com/office/powerpoint/2010/main" val="40664468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fld id="{5FBE0886-E723-45E4-B04B-C2718F9B3353}" type="slidenum">
              <a:rPr lang="en-US" altLang="en-US"/>
              <a:pPr/>
              <a:t>‹#›</a:t>
            </a:fld>
            <a:endParaRPr lang="en-US" altLang="en-US"/>
          </a:p>
        </p:txBody>
      </p:sp>
    </p:spTree>
    <p:extLst>
      <p:ext uri="{BB962C8B-B14F-4D97-AF65-F5344CB8AC3E}">
        <p14:creationId xmlns:p14="http://schemas.microsoft.com/office/powerpoint/2010/main" val="34458503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fld id="{C5B2ED78-99BE-44FA-9538-6B0AC59700DC}" type="slidenum">
              <a:rPr lang="en-US" altLang="en-US"/>
              <a:pPr/>
              <a:t>‹#›</a:t>
            </a:fld>
            <a:endParaRPr lang="en-US" altLang="en-US"/>
          </a:p>
        </p:txBody>
      </p:sp>
    </p:spTree>
    <p:extLst>
      <p:ext uri="{BB962C8B-B14F-4D97-AF65-F5344CB8AC3E}">
        <p14:creationId xmlns:p14="http://schemas.microsoft.com/office/powerpoint/2010/main" val="394627714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341438"/>
            <a:ext cx="3935412"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7" name="Rectangle 3"/>
          <p:cNvSpPr>
            <a:spLocks noGrp="1" noChangeArrowheads="1"/>
          </p:cNvSpPr>
          <p:nvPr>
            <p:ph type="title"/>
          </p:nvPr>
        </p:nvSpPr>
        <p:spPr bwMode="auto">
          <a:xfrm>
            <a:off x="0" y="260350"/>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GB" altLang="en-US" smtClean="0"/>
              <a:t>Click to edit Master title style</a:t>
            </a:r>
          </a:p>
        </p:txBody>
      </p:sp>
      <p:sp>
        <p:nvSpPr>
          <p:cNvPr id="1028" name="Rectangle 4"/>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endParaRPr lang="en-US" altLang="en-US"/>
          </a:p>
        </p:txBody>
      </p:sp>
      <p:sp>
        <p:nvSpPr>
          <p:cNvPr id="1029" name="Text Box 6"/>
          <p:cNvSpPr txBox="1">
            <a:spLocks noChangeArrowheads="1"/>
          </p:cNvSpPr>
          <p:nvPr/>
        </p:nvSpPr>
        <p:spPr bwMode="auto">
          <a:xfrm>
            <a:off x="0" y="6613525"/>
            <a:ext cx="2249488" cy="2444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defRPr/>
            </a:pPr>
            <a:r>
              <a:rPr lang="en-GB" sz="1000" i="1" smtClean="0">
                <a:solidFill>
                  <a:schemeClr val="tx1"/>
                </a:solidFill>
              </a:rPr>
              <a:t>www.ccsds.org</a:t>
            </a:r>
            <a:endParaRPr lang="en-GB" sz="1000" i="1" smtClean="0">
              <a:solidFill>
                <a:schemeClr val="tx1"/>
              </a:solidFill>
              <a:latin typeface="Times New Roman" pitchFamily="18" charset="0"/>
            </a:endParaRPr>
          </a:p>
        </p:txBody>
      </p:sp>
      <p:pic>
        <p:nvPicPr>
          <p:cNvPr id="103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51725" y="260350"/>
            <a:ext cx="14097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Rectangle 11"/>
          <p:cNvSpPr>
            <a:spLocks noGrp="1" noChangeArrowheads="1"/>
          </p:cNvSpPr>
          <p:nvPr>
            <p:ph type="sldNum" sz="quarter" idx="4"/>
          </p:nvPr>
        </p:nvSpPr>
        <p:spPr bwMode="auto">
          <a:xfrm>
            <a:off x="7010400" y="6597650"/>
            <a:ext cx="2133600" cy="427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anose="02020603050405020304" pitchFamily="18" charset="0"/>
              </a:defRPr>
            </a:lvl1pPr>
          </a:lstStyle>
          <a:p>
            <a:fld id="{EAD5DCB2-ACE0-44D6-B967-0DA67D03869A}" type="slidenum">
              <a:rPr lang="en-US" altLang="en-US"/>
              <a:pPr/>
              <a:t>‹#›</a:t>
            </a:fld>
            <a:endParaRPr lang="en-US" altLang="en-US"/>
          </a:p>
        </p:txBody>
      </p:sp>
      <p:sp>
        <p:nvSpPr>
          <p:cNvPr id="1032" name="Rectangle 13"/>
          <p:cNvSpPr>
            <a:spLocks noChangeArrowheads="1"/>
          </p:cNvSpPr>
          <p:nvPr userDrawn="1"/>
        </p:nvSpPr>
        <p:spPr bwMode="auto">
          <a:xfrm>
            <a:off x="0" y="981075"/>
            <a:ext cx="9144000" cy="74613"/>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endParaRPr lang="en-US" altLang="en-US"/>
          </a:p>
        </p:txBody>
      </p:sp>
    </p:spTree>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p:titleStyle>
    <p:bodyStyle>
      <a:lvl1pPr marL="228600" indent="-228600" algn="l" rtl="0" eaLnBrk="0" fontAlgn="base" hangingPunct="0">
        <a:spcBef>
          <a:spcPct val="50000"/>
        </a:spcBef>
        <a:spcAft>
          <a:spcPct val="0"/>
        </a:spcAft>
        <a:buClr>
          <a:schemeClr val="tx1"/>
        </a:buClr>
        <a:buSzPct val="75000"/>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naregistry.org/r/functional_resourc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hyperlink" Target="mailto:wo_._he@t-online.de" TargetMode="External"/><Relationship Id="rId2" Type="http://schemas.openxmlformats.org/officeDocument/2006/relationships/hyperlink" Target="mailto:Gilles.Moury@cnes.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we.ccsds.org/css/docs/CSS%20Area/CWE%20Private/Functional%20Resources%20and%20Service%20Components/FunctResRefModel_TechNote-TN-0.11-160707.z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22313" y="2409825"/>
            <a:ext cx="7442200" cy="1543050"/>
          </a:xfrm>
          <a:ln w="28575">
            <a:solidFill>
              <a:schemeClr val="tx1"/>
            </a:solidFill>
            <a:miter lim="800000"/>
            <a:headEnd/>
            <a:tailEnd/>
          </a:ln>
        </p:spPr>
        <p:txBody>
          <a:bodyPr anchor="ctr"/>
          <a:lstStyle/>
          <a:p>
            <a:pPr algn="ctr">
              <a:defRPr/>
            </a:pPr>
            <a:r>
              <a:rPr lang="en-US" dirty="0" smtClean="0">
                <a:effectLst>
                  <a:outerShdw blurRad="38100" dist="38100" dir="2700000" algn="tl">
                    <a:srgbClr val="DDDDDD"/>
                  </a:outerShdw>
                </a:effectLst>
                <a:ea typeface="ＭＳ Ｐゴシック" charset="0"/>
              </a:rPr>
              <a:t>Introduction to Functional Resources</a:t>
            </a:r>
            <a:endParaRPr lang="en-GB" dirty="0" smtClean="0"/>
          </a:p>
        </p:txBody>
      </p:sp>
      <p:sp>
        <p:nvSpPr>
          <p:cNvPr id="13315" name="Rectangle 2"/>
          <p:cNvSpPr>
            <a:spLocks noGrp="1" noChangeArrowheads="1"/>
          </p:cNvSpPr>
          <p:nvPr>
            <p:ph type="subTitle" idx="1"/>
          </p:nvPr>
        </p:nvSpPr>
        <p:spPr>
          <a:xfrm>
            <a:off x="647700" y="4259263"/>
            <a:ext cx="7594600" cy="2179637"/>
          </a:xfrm>
        </p:spPr>
        <p:txBody>
          <a:bodyPr/>
          <a:lstStyle/>
          <a:p>
            <a:pPr algn="ctr">
              <a:lnSpc>
                <a:spcPct val="80000"/>
              </a:lnSpc>
              <a:tabLst>
                <a:tab pos="3200400" algn="l"/>
              </a:tabLst>
            </a:pPr>
            <a:endParaRPr lang="en-US" altLang="en-US" sz="1600" dirty="0" smtClean="0"/>
          </a:p>
          <a:p>
            <a:pPr algn="ctr">
              <a:lnSpc>
                <a:spcPct val="80000"/>
              </a:lnSpc>
              <a:tabLst>
                <a:tab pos="3200400" algn="l"/>
              </a:tabLst>
            </a:pPr>
            <a:r>
              <a:rPr lang="en-US" altLang="en-US" sz="1400" dirty="0" smtClean="0"/>
              <a:t>October 2016</a:t>
            </a:r>
          </a:p>
          <a:p>
            <a:pPr algn="ctr">
              <a:lnSpc>
                <a:spcPct val="80000"/>
              </a:lnSpc>
              <a:tabLst>
                <a:tab pos="3200400" algn="l"/>
              </a:tabLst>
            </a:pPr>
            <a:r>
              <a:rPr lang="en-US" altLang="en-US" sz="1400" dirty="0" smtClean="0"/>
              <a:t>Rome, Italy</a:t>
            </a:r>
          </a:p>
          <a:p>
            <a:pPr algn="ctr">
              <a:lnSpc>
                <a:spcPct val="80000"/>
              </a:lnSpc>
              <a:tabLst>
                <a:tab pos="3200400" algn="l"/>
              </a:tabLst>
            </a:pPr>
            <a:endParaRPr lang="en-US" altLang="en-US" sz="1400" dirty="0" smtClean="0"/>
          </a:p>
          <a:p>
            <a:pPr algn="ctr">
              <a:lnSpc>
                <a:spcPct val="80000"/>
              </a:lnSpc>
              <a:tabLst>
                <a:tab pos="3200400" algn="l"/>
              </a:tabLst>
            </a:pPr>
            <a:r>
              <a:rPr lang="en-US" altLang="en-US" sz="1400" dirty="0" smtClean="0"/>
              <a:t>Wolfgang Hell, ESA</a:t>
            </a:r>
          </a:p>
          <a:p>
            <a:pPr algn="ctr">
              <a:lnSpc>
                <a:spcPct val="80000"/>
              </a:lnSpc>
              <a:tabLst>
                <a:tab pos="3200400" algn="l"/>
              </a:tabLst>
            </a:pPr>
            <a:r>
              <a:rPr lang="en-US" altLang="en-US" sz="1400" dirty="0" smtClean="0"/>
              <a:t>with material from </a:t>
            </a:r>
          </a:p>
          <a:p>
            <a:pPr algn="ctr">
              <a:lnSpc>
                <a:spcPct val="80000"/>
              </a:lnSpc>
              <a:tabLst>
                <a:tab pos="3200400" algn="l"/>
              </a:tabLst>
            </a:pPr>
            <a:r>
              <a:rPr lang="en-US" altLang="en-US" sz="1400" dirty="0" smtClean="0"/>
              <a:t>John Pietras</a:t>
            </a:r>
            <a:endParaRPr lang="en-US" altLang="en-US" sz="1400" i="1" dirty="0" smtClean="0"/>
          </a:p>
          <a:p>
            <a:pPr algn="ctr">
              <a:lnSpc>
                <a:spcPct val="80000"/>
              </a:lnSpc>
              <a:tabLst>
                <a:tab pos="3200400" algn="l"/>
              </a:tabLst>
            </a:pPr>
            <a:r>
              <a:rPr lang="en-US" altLang="en-US" sz="1200" i="1" dirty="0" smtClean="0"/>
              <a:t>Global Science and Technology, Inc., Greenbelt, MD, USA</a:t>
            </a:r>
          </a:p>
          <a:p>
            <a:pPr algn="ctr">
              <a:lnSpc>
                <a:spcPct val="80000"/>
              </a:lnSpc>
              <a:tabLst>
                <a:tab pos="3200400" algn="l"/>
              </a:tabLst>
            </a:pPr>
            <a:r>
              <a:rPr lang="en-US" altLang="en-US" sz="1200" dirty="0" smtClean="0"/>
              <a:t>Revised by Erik Barkley for CESG Presentation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1C2C48FE-9AAC-4C15-8B39-520D995F7366}" type="slidenum">
              <a:rPr lang="en-US" altLang="en-US" sz="1400">
                <a:solidFill>
                  <a:schemeClr val="tx1"/>
                </a:solidFill>
                <a:latin typeface="Times New Roman" panose="02020603050405020304" pitchFamily="18" charset="0"/>
              </a:rPr>
              <a:pPr/>
              <a:t>10</a:t>
            </a:fld>
            <a:endParaRPr lang="en-US" altLang="en-US" sz="1400">
              <a:solidFill>
                <a:schemeClr val="tx1"/>
              </a:solidFill>
              <a:latin typeface="Times New Roman" panose="02020603050405020304" pitchFamily="18" charset="0"/>
            </a:endParaRPr>
          </a:p>
        </p:txBody>
      </p:sp>
      <p:pic>
        <p:nvPicPr>
          <p:cNvPr id="7" name="Picture 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48735"/>
          <a:stretch/>
        </p:blipFill>
        <p:spPr bwMode="auto">
          <a:xfrm>
            <a:off x="1040141" y="1382232"/>
            <a:ext cx="7037059" cy="502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0" y="260350"/>
            <a:ext cx="7277100" cy="611188"/>
          </a:xfrm>
        </p:spPr>
        <p:txBody>
          <a:bodyPr/>
          <a:lstStyle/>
          <a:p>
            <a:r>
              <a:rPr lang="en-GB" altLang="en-US" sz="2400" dirty="0" smtClean="0"/>
              <a:t>(Current) Model – Part 2 more legible </a:t>
            </a:r>
            <a:endParaRPr lang="en-US" altLang="en-US" sz="2400" dirty="0" smtClean="0"/>
          </a:p>
        </p:txBody>
      </p:sp>
    </p:spTree>
    <p:extLst>
      <p:ext uri="{BB962C8B-B14F-4D97-AF65-F5344CB8AC3E}">
        <p14:creationId xmlns:p14="http://schemas.microsoft.com/office/powerpoint/2010/main" val="242008840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260350"/>
            <a:ext cx="7277100" cy="611188"/>
          </a:xfrm>
        </p:spPr>
        <p:txBody>
          <a:bodyPr/>
          <a:lstStyle/>
          <a:p>
            <a:r>
              <a:rPr lang="en-GB" altLang="en-US" sz="2400" dirty="0" smtClean="0">
                <a:sym typeface="Wingdings" panose="05000000000000000000" pitchFamily="2" charset="2"/>
              </a:rPr>
              <a:t>Getting a Handle on the Model  OIDs </a:t>
            </a:r>
            <a:endParaRPr lang="en-US" altLang="en-US" sz="2400" dirty="0" smtClean="0"/>
          </a:p>
        </p:txBody>
      </p:sp>
      <p:sp>
        <p:nvSpPr>
          <p:cNvPr id="2048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1C2C48FE-9AAC-4C15-8B39-520D995F7366}" type="slidenum">
              <a:rPr lang="en-US" altLang="en-US" sz="1400">
                <a:solidFill>
                  <a:schemeClr val="tx1"/>
                </a:solidFill>
                <a:latin typeface="Times New Roman" panose="02020603050405020304" pitchFamily="18" charset="0"/>
              </a:rPr>
              <a:pPr/>
              <a:t>11</a:t>
            </a:fld>
            <a:endParaRPr lang="en-US" altLang="en-US" sz="1400">
              <a:solidFill>
                <a:schemeClr val="tx1"/>
              </a:solidFill>
              <a:latin typeface="Times New Roman" panose="02020603050405020304" pitchFamily="18" charset="0"/>
            </a:endParaRPr>
          </a:p>
        </p:txBody>
      </p:sp>
      <p:pic>
        <p:nvPicPr>
          <p:cNvPr id="2048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0888" y="1204913"/>
            <a:ext cx="3679825" cy="5370512"/>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000" y="1092200"/>
            <a:ext cx="4140200" cy="576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357871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60350"/>
            <a:ext cx="7277100" cy="611188"/>
          </a:xfrm>
        </p:spPr>
        <p:txBody>
          <a:bodyPr/>
          <a:lstStyle/>
          <a:p>
            <a:r>
              <a:rPr lang="en-GB" altLang="en-US" sz="2400" dirty="0" smtClean="0"/>
              <a:t>Big picture placement of OIDs re RMP/SANA </a:t>
            </a:r>
            <a:endParaRPr lang="en-US" altLang="en-US" sz="2400" dirty="0" smtClean="0"/>
          </a:p>
        </p:txBody>
      </p:sp>
      <p:sp>
        <p:nvSpPr>
          <p:cNvPr id="2150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EA96D995-4A0C-4C1D-9A6A-1C675D212291}" type="slidenum">
              <a:rPr lang="en-US" altLang="en-US" sz="1400">
                <a:solidFill>
                  <a:schemeClr val="tx1"/>
                </a:solidFill>
                <a:latin typeface="Times New Roman" panose="02020603050405020304" pitchFamily="18" charset="0"/>
              </a:rPr>
              <a:pPr/>
              <a:t>12</a:t>
            </a:fld>
            <a:endParaRPr lang="en-US" altLang="en-US" sz="1400">
              <a:solidFill>
                <a:schemeClr val="tx1"/>
              </a:solidFill>
              <a:latin typeface="Times New Roman" panose="02020603050405020304" pitchFamily="18" charset="0"/>
            </a:endParaRPr>
          </a:p>
        </p:txBody>
      </p:sp>
      <p:grpSp>
        <p:nvGrpSpPr>
          <p:cNvPr id="21508" name="Group 6"/>
          <p:cNvGrpSpPr>
            <a:grpSpLocks/>
          </p:cNvGrpSpPr>
          <p:nvPr/>
        </p:nvGrpSpPr>
        <p:grpSpPr bwMode="auto">
          <a:xfrm>
            <a:off x="533400" y="1249363"/>
            <a:ext cx="8048625" cy="5176837"/>
            <a:chOff x="179521" y="214417"/>
            <a:chExt cx="9006540" cy="6672737"/>
          </a:xfrm>
        </p:grpSpPr>
        <p:grpSp>
          <p:nvGrpSpPr>
            <p:cNvPr id="21510" name="Group 7"/>
            <p:cNvGrpSpPr>
              <a:grpSpLocks/>
            </p:cNvGrpSpPr>
            <p:nvPr/>
          </p:nvGrpSpPr>
          <p:grpSpPr bwMode="auto">
            <a:xfrm>
              <a:off x="3810388" y="214417"/>
              <a:ext cx="760453" cy="396769"/>
              <a:chOff x="3297948" y="830753"/>
              <a:chExt cx="760411" cy="396771"/>
            </a:xfrm>
          </p:grpSpPr>
          <p:sp>
            <p:nvSpPr>
              <p:cNvPr id="85" name="Rectangle 84"/>
              <p:cNvSpPr/>
              <p:nvPr/>
            </p:nvSpPr>
            <p:spPr>
              <a:xfrm>
                <a:off x="3347858" y="836891"/>
                <a:ext cx="648365" cy="337629"/>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
            <p:nvSpPr>
              <p:cNvPr id="21588" name="TextBox 85"/>
              <p:cNvSpPr txBox="1">
                <a:spLocks noChangeArrowheads="1"/>
              </p:cNvSpPr>
              <p:nvPr/>
            </p:nvSpPr>
            <p:spPr bwMode="auto">
              <a:xfrm>
                <a:off x="3297948" y="830753"/>
                <a:ext cx="760411" cy="39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chemeClr val="tx1"/>
                    </a:solidFill>
                  </a:rPr>
                  <a:t>iso (1)</a:t>
                </a:r>
              </a:p>
            </p:txBody>
          </p:sp>
        </p:grpSp>
        <p:grpSp>
          <p:nvGrpSpPr>
            <p:cNvPr id="21511" name="Group 8"/>
            <p:cNvGrpSpPr>
              <a:grpSpLocks/>
            </p:cNvGrpSpPr>
            <p:nvPr/>
          </p:nvGrpSpPr>
          <p:grpSpPr bwMode="auto">
            <a:xfrm>
              <a:off x="3224332" y="1535372"/>
              <a:ext cx="1920065" cy="674504"/>
              <a:chOff x="5556236" y="1760749"/>
              <a:chExt cx="1919958" cy="674510"/>
            </a:xfrm>
          </p:grpSpPr>
          <p:sp>
            <p:nvSpPr>
              <p:cNvPr id="83" name="Rectangle 82"/>
              <p:cNvSpPr/>
              <p:nvPr/>
            </p:nvSpPr>
            <p:spPr>
              <a:xfrm>
                <a:off x="5579332" y="1773933"/>
                <a:ext cx="1874037" cy="570901"/>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86" name="TextBox 83"/>
              <p:cNvSpPr txBox="1">
                <a:spLocks noChangeArrowheads="1"/>
              </p:cNvSpPr>
              <p:nvPr/>
            </p:nvSpPr>
            <p:spPr bwMode="auto">
              <a:xfrm>
                <a:off x="5556236" y="1760749"/>
                <a:ext cx="1919958" cy="67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standard producing</a:t>
                </a:r>
              </a:p>
              <a:p>
                <a:pPr algn="ctr"/>
                <a:r>
                  <a:rPr lang="en-GB" altLang="en-US" sz="1400">
                    <a:solidFill>
                      <a:schemeClr val="tx1"/>
                    </a:solidFill>
                  </a:rPr>
                  <a:t>organization (112)</a:t>
                </a:r>
              </a:p>
            </p:txBody>
          </p:sp>
        </p:grpSp>
        <p:grpSp>
          <p:nvGrpSpPr>
            <p:cNvPr id="21512" name="Group 9"/>
            <p:cNvGrpSpPr>
              <a:grpSpLocks/>
            </p:cNvGrpSpPr>
            <p:nvPr/>
          </p:nvGrpSpPr>
          <p:grpSpPr bwMode="auto">
            <a:xfrm>
              <a:off x="3385800" y="745986"/>
              <a:ext cx="1597124" cy="674504"/>
              <a:chOff x="6076725" y="3933056"/>
              <a:chExt cx="1599068" cy="674511"/>
            </a:xfrm>
          </p:grpSpPr>
          <p:sp>
            <p:nvSpPr>
              <p:cNvPr id="81" name="Rectangle 80"/>
              <p:cNvSpPr/>
              <p:nvPr/>
            </p:nvSpPr>
            <p:spPr>
              <a:xfrm>
                <a:off x="6117825" y="3945783"/>
                <a:ext cx="1517146" cy="570902"/>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84" name="TextBox 81"/>
              <p:cNvSpPr txBox="1">
                <a:spLocks noChangeArrowheads="1"/>
              </p:cNvSpPr>
              <p:nvPr/>
            </p:nvSpPr>
            <p:spPr bwMode="auto">
              <a:xfrm>
                <a:off x="6076725" y="3933056"/>
                <a:ext cx="1599068" cy="674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identified</a:t>
                </a:r>
              </a:p>
              <a:p>
                <a:pPr algn="ctr"/>
                <a:r>
                  <a:rPr lang="en-GB" altLang="en-US" sz="1400">
                    <a:solidFill>
                      <a:schemeClr val="tx1"/>
                    </a:solidFill>
                  </a:rPr>
                  <a:t>organization (3)</a:t>
                </a:r>
              </a:p>
            </p:txBody>
          </p:sp>
        </p:grpSp>
        <p:grpSp>
          <p:nvGrpSpPr>
            <p:cNvPr id="21513" name="Group 10"/>
            <p:cNvGrpSpPr>
              <a:grpSpLocks/>
            </p:cNvGrpSpPr>
            <p:nvPr/>
          </p:nvGrpSpPr>
          <p:grpSpPr bwMode="auto">
            <a:xfrm>
              <a:off x="3504851" y="2288631"/>
              <a:ext cx="1345914" cy="396768"/>
              <a:chOff x="1554211" y="4038334"/>
              <a:chExt cx="1345840" cy="396772"/>
            </a:xfrm>
          </p:grpSpPr>
          <p:sp>
            <p:nvSpPr>
              <p:cNvPr id="79" name="Rectangle 78"/>
              <p:cNvSpPr/>
              <p:nvPr/>
            </p:nvSpPr>
            <p:spPr>
              <a:xfrm>
                <a:off x="1573912" y="4061499"/>
                <a:ext cx="1326925" cy="327399"/>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82" name="TextBox 79"/>
              <p:cNvSpPr txBox="1">
                <a:spLocks noChangeArrowheads="1"/>
              </p:cNvSpPr>
              <p:nvPr/>
            </p:nvSpPr>
            <p:spPr bwMode="auto">
              <a:xfrm>
                <a:off x="1554211" y="4038334"/>
                <a:ext cx="1335704" cy="39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ccsds (4)</a:t>
                </a:r>
              </a:p>
            </p:txBody>
          </p:sp>
        </p:grpSp>
        <p:grpSp>
          <p:nvGrpSpPr>
            <p:cNvPr id="21514" name="Group 11"/>
            <p:cNvGrpSpPr>
              <a:grpSpLocks/>
            </p:cNvGrpSpPr>
            <p:nvPr/>
          </p:nvGrpSpPr>
          <p:grpSpPr bwMode="auto">
            <a:xfrm>
              <a:off x="3687245" y="2852908"/>
              <a:ext cx="994238" cy="396768"/>
              <a:chOff x="1736594" y="4038334"/>
              <a:chExt cx="994183" cy="396772"/>
            </a:xfrm>
          </p:grpSpPr>
          <p:sp>
            <p:nvSpPr>
              <p:cNvPr id="77" name="Rectangle 76"/>
              <p:cNvSpPr/>
              <p:nvPr/>
            </p:nvSpPr>
            <p:spPr>
              <a:xfrm>
                <a:off x="1737336" y="4049703"/>
                <a:ext cx="992973" cy="327399"/>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80" name="TextBox 77"/>
              <p:cNvSpPr txBox="1">
                <a:spLocks noChangeArrowheads="1"/>
              </p:cNvSpPr>
              <p:nvPr/>
            </p:nvSpPr>
            <p:spPr bwMode="auto">
              <a:xfrm>
                <a:off x="1736594" y="4038334"/>
                <a:ext cx="994182" cy="39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css (4)</a:t>
                </a:r>
              </a:p>
            </p:txBody>
          </p:sp>
        </p:grpSp>
        <p:grpSp>
          <p:nvGrpSpPr>
            <p:cNvPr id="21515" name="Group 12"/>
            <p:cNvGrpSpPr>
              <a:grpSpLocks/>
            </p:cNvGrpSpPr>
            <p:nvPr/>
          </p:nvGrpSpPr>
          <p:grpSpPr bwMode="auto">
            <a:xfrm>
              <a:off x="7650935" y="3516957"/>
              <a:ext cx="1535126" cy="700261"/>
              <a:chOff x="5344352" y="4808935"/>
              <a:chExt cx="2484390" cy="700267"/>
            </a:xfrm>
          </p:grpSpPr>
          <p:sp>
            <p:nvSpPr>
              <p:cNvPr id="75" name="Rectangle 74"/>
              <p:cNvSpPr/>
              <p:nvPr/>
            </p:nvSpPr>
            <p:spPr>
              <a:xfrm>
                <a:off x="5465559" y="4809001"/>
                <a:ext cx="2259686" cy="636380"/>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78" name="TextBox 75"/>
              <p:cNvSpPr txBox="1">
                <a:spLocks noChangeArrowheads="1"/>
              </p:cNvSpPr>
              <p:nvPr/>
            </p:nvSpPr>
            <p:spPr bwMode="auto">
              <a:xfrm>
                <a:off x="5344352" y="4834691"/>
                <a:ext cx="2484390" cy="674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crossSupport</a:t>
                </a:r>
              </a:p>
              <a:p>
                <a:pPr algn="ctr"/>
                <a:r>
                  <a:rPr lang="en-GB" altLang="en-US" sz="1400">
                    <a:solidFill>
                      <a:schemeClr val="tx1"/>
                    </a:solidFill>
                  </a:rPr>
                  <a:t>Resources (2)</a:t>
                </a:r>
              </a:p>
            </p:txBody>
          </p:sp>
        </p:grpSp>
        <p:grpSp>
          <p:nvGrpSpPr>
            <p:cNvPr id="21516" name="Group 13"/>
            <p:cNvGrpSpPr>
              <a:grpSpLocks/>
            </p:cNvGrpSpPr>
            <p:nvPr/>
          </p:nvGrpSpPr>
          <p:grpSpPr bwMode="auto">
            <a:xfrm>
              <a:off x="179521" y="2921297"/>
              <a:ext cx="1426309" cy="674504"/>
              <a:chOff x="6804248" y="3429000"/>
              <a:chExt cx="1426230" cy="674510"/>
            </a:xfrm>
          </p:grpSpPr>
          <p:sp>
            <p:nvSpPr>
              <p:cNvPr id="73" name="Rectangle 72"/>
              <p:cNvSpPr/>
              <p:nvPr/>
            </p:nvSpPr>
            <p:spPr>
              <a:xfrm>
                <a:off x="6804248" y="3429275"/>
                <a:ext cx="1410414" cy="583180"/>
              </a:xfrm>
              <a:prstGeom prst="rect">
                <a:avLst/>
              </a:prstGeom>
              <a:solidFill>
                <a:schemeClr val="bg1"/>
              </a:solidFill>
              <a:ln>
                <a:prstDash val="dash"/>
              </a:ln>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76" name="TextBox 73"/>
              <p:cNvSpPr txBox="1">
                <a:spLocks noChangeArrowheads="1"/>
              </p:cNvSpPr>
              <p:nvPr/>
            </p:nvSpPr>
            <p:spPr bwMode="auto">
              <a:xfrm>
                <a:off x="6804248" y="3429000"/>
                <a:ext cx="1426230" cy="67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space link </a:t>
                </a:r>
              </a:p>
              <a:p>
                <a:pPr algn="ctr"/>
                <a:r>
                  <a:rPr lang="en-GB" altLang="en-US" sz="1400">
                    <a:solidFill>
                      <a:schemeClr val="tx1"/>
                    </a:solidFill>
                  </a:rPr>
                  <a:t>extension (3)</a:t>
                </a:r>
              </a:p>
            </p:txBody>
          </p:sp>
        </p:grpSp>
        <p:grpSp>
          <p:nvGrpSpPr>
            <p:cNvPr id="21517" name="Group 14"/>
            <p:cNvGrpSpPr>
              <a:grpSpLocks/>
            </p:cNvGrpSpPr>
            <p:nvPr/>
          </p:nvGrpSpPr>
          <p:grpSpPr bwMode="auto">
            <a:xfrm>
              <a:off x="1813315" y="3517844"/>
              <a:ext cx="994238" cy="396768"/>
              <a:chOff x="1736594" y="4038334"/>
              <a:chExt cx="994183" cy="396772"/>
            </a:xfrm>
          </p:grpSpPr>
          <p:sp>
            <p:nvSpPr>
              <p:cNvPr id="71" name="Rectangle 70"/>
              <p:cNvSpPr/>
              <p:nvPr/>
            </p:nvSpPr>
            <p:spPr>
              <a:xfrm>
                <a:off x="1737123" y="4049790"/>
                <a:ext cx="992975" cy="327399"/>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74" name="TextBox 71"/>
              <p:cNvSpPr txBox="1">
                <a:spLocks noChangeArrowheads="1"/>
              </p:cNvSpPr>
              <p:nvPr/>
            </p:nvSpPr>
            <p:spPr bwMode="auto">
              <a:xfrm>
                <a:off x="1736594" y="4038334"/>
                <a:ext cx="994182" cy="39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csts (1)</a:t>
                </a:r>
              </a:p>
            </p:txBody>
          </p:sp>
        </p:grpSp>
        <p:grpSp>
          <p:nvGrpSpPr>
            <p:cNvPr id="21518" name="Group 15"/>
            <p:cNvGrpSpPr>
              <a:grpSpLocks/>
            </p:cNvGrpSpPr>
            <p:nvPr/>
          </p:nvGrpSpPr>
          <p:grpSpPr bwMode="auto">
            <a:xfrm>
              <a:off x="1489542" y="4099026"/>
              <a:ext cx="1648771" cy="396768"/>
              <a:chOff x="3196354" y="4738509"/>
              <a:chExt cx="1648681" cy="396772"/>
            </a:xfrm>
          </p:grpSpPr>
          <p:sp>
            <p:nvSpPr>
              <p:cNvPr id="69" name="Rectangle 68"/>
              <p:cNvSpPr/>
              <p:nvPr/>
            </p:nvSpPr>
            <p:spPr>
              <a:xfrm>
                <a:off x="3303925" y="4749911"/>
                <a:ext cx="1444166" cy="325353"/>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72" name="TextBox 69"/>
              <p:cNvSpPr txBox="1">
                <a:spLocks noChangeArrowheads="1"/>
              </p:cNvSpPr>
              <p:nvPr/>
            </p:nvSpPr>
            <p:spPr bwMode="auto">
              <a:xfrm>
                <a:off x="3196354" y="4738509"/>
                <a:ext cx="1648681" cy="39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framework (1)</a:t>
                </a:r>
              </a:p>
            </p:txBody>
          </p:sp>
        </p:grpSp>
        <p:grpSp>
          <p:nvGrpSpPr>
            <p:cNvPr id="21519" name="Group 16"/>
            <p:cNvGrpSpPr>
              <a:grpSpLocks/>
            </p:cNvGrpSpPr>
            <p:nvPr/>
          </p:nvGrpSpPr>
          <p:grpSpPr bwMode="auto">
            <a:xfrm>
              <a:off x="3782019" y="4110692"/>
              <a:ext cx="1433520" cy="396768"/>
              <a:chOff x="3186509" y="4750176"/>
              <a:chExt cx="1690343" cy="396772"/>
            </a:xfrm>
          </p:grpSpPr>
          <p:sp>
            <p:nvSpPr>
              <p:cNvPr id="67" name="Rectangle 66"/>
              <p:cNvSpPr/>
              <p:nvPr/>
            </p:nvSpPr>
            <p:spPr>
              <a:xfrm>
                <a:off x="3303951" y="4749912"/>
                <a:ext cx="1445341" cy="327399"/>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70" name="TextBox 67"/>
              <p:cNvSpPr txBox="1">
                <a:spLocks noChangeArrowheads="1"/>
              </p:cNvSpPr>
              <p:nvPr/>
            </p:nvSpPr>
            <p:spPr bwMode="auto">
              <a:xfrm>
                <a:off x="3186509" y="4750176"/>
                <a:ext cx="1690343" cy="39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services (2)</a:t>
                </a:r>
              </a:p>
            </p:txBody>
          </p:sp>
        </p:grpSp>
        <p:grpSp>
          <p:nvGrpSpPr>
            <p:cNvPr id="21520" name="Group 17"/>
            <p:cNvGrpSpPr>
              <a:grpSpLocks/>
            </p:cNvGrpSpPr>
            <p:nvPr/>
          </p:nvGrpSpPr>
          <p:grpSpPr bwMode="auto">
            <a:xfrm>
              <a:off x="5203917" y="4104394"/>
              <a:ext cx="2420774" cy="695612"/>
              <a:chOff x="250599" y="4880720"/>
              <a:chExt cx="2810271" cy="780670"/>
            </a:xfrm>
          </p:grpSpPr>
          <p:sp>
            <p:nvSpPr>
              <p:cNvPr id="65" name="Rectangle 64"/>
              <p:cNvSpPr/>
              <p:nvPr/>
            </p:nvSpPr>
            <p:spPr>
              <a:xfrm>
                <a:off x="295237" y="4887491"/>
                <a:ext cx="2728374" cy="773897"/>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68" name="TextBox 65"/>
              <p:cNvSpPr txBox="1">
                <a:spLocks noChangeArrowheads="1"/>
              </p:cNvSpPr>
              <p:nvPr/>
            </p:nvSpPr>
            <p:spPr bwMode="auto">
              <a:xfrm>
                <a:off x="250599" y="4880720"/>
                <a:ext cx="2810271" cy="75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externallyDefinedType</a:t>
                </a:r>
              </a:p>
              <a:p>
                <a:pPr algn="ctr"/>
                <a:r>
                  <a:rPr lang="en-GB" altLang="en-US" sz="1400">
                    <a:solidFill>
                      <a:schemeClr val="tx1"/>
                    </a:solidFill>
                  </a:rPr>
                  <a:t>AndValueExtensions (3)</a:t>
                </a:r>
              </a:p>
            </p:txBody>
          </p:sp>
        </p:grpSp>
        <p:grpSp>
          <p:nvGrpSpPr>
            <p:cNvPr id="21521" name="Group 18"/>
            <p:cNvGrpSpPr>
              <a:grpSpLocks/>
            </p:cNvGrpSpPr>
            <p:nvPr/>
          </p:nvGrpSpPr>
          <p:grpSpPr bwMode="auto">
            <a:xfrm rot="-5400000">
              <a:off x="-333054" y="5612756"/>
              <a:ext cx="2147034" cy="401761"/>
              <a:chOff x="5450085" y="4808935"/>
              <a:chExt cx="2276338" cy="636289"/>
            </a:xfrm>
          </p:grpSpPr>
          <p:sp>
            <p:nvSpPr>
              <p:cNvPr id="63" name="Rectangle 62"/>
              <p:cNvSpPr/>
              <p:nvPr/>
            </p:nvSpPr>
            <p:spPr>
              <a:xfrm>
                <a:off x="5460931" y="4809817"/>
                <a:ext cx="2260574" cy="635835"/>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66" name="TextBox 63"/>
              <p:cNvSpPr txBox="1">
                <a:spLocks noChangeArrowheads="1"/>
              </p:cNvSpPr>
              <p:nvPr/>
            </p:nvSpPr>
            <p:spPr bwMode="auto">
              <a:xfrm>
                <a:off x="5450085" y="4820462"/>
                <a:ext cx="2261286" cy="545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modules (1)</a:t>
                </a:r>
              </a:p>
            </p:txBody>
          </p:sp>
        </p:grpSp>
        <p:grpSp>
          <p:nvGrpSpPr>
            <p:cNvPr id="21522" name="Group 19"/>
            <p:cNvGrpSpPr>
              <a:grpSpLocks/>
            </p:cNvGrpSpPr>
            <p:nvPr/>
          </p:nvGrpSpPr>
          <p:grpSpPr bwMode="auto">
            <a:xfrm rot="-5400000">
              <a:off x="285476" y="5602788"/>
              <a:ext cx="2122699" cy="397623"/>
              <a:chOff x="5465137" y="4808935"/>
              <a:chExt cx="2261287" cy="636289"/>
            </a:xfrm>
          </p:grpSpPr>
          <p:sp>
            <p:nvSpPr>
              <p:cNvPr id="61" name="Rectangle 60"/>
              <p:cNvSpPr/>
              <p:nvPr/>
            </p:nvSpPr>
            <p:spPr>
              <a:xfrm>
                <a:off x="5465509" y="4808401"/>
                <a:ext cx="2260473" cy="636767"/>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64" name="TextBox 61"/>
              <p:cNvSpPr txBox="1">
                <a:spLocks noChangeArrowheads="1"/>
              </p:cNvSpPr>
              <p:nvPr/>
            </p:nvSpPr>
            <p:spPr bwMode="auto">
              <a:xfrm>
                <a:off x="5465138" y="4820954"/>
                <a:ext cx="2261286" cy="551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operations (2)</a:t>
                </a:r>
              </a:p>
            </p:txBody>
          </p:sp>
        </p:grpSp>
        <p:grpSp>
          <p:nvGrpSpPr>
            <p:cNvPr id="21523" name="Group 20"/>
            <p:cNvGrpSpPr>
              <a:grpSpLocks/>
            </p:cNvGrpSpPr>
            <p:nvPr/>
          </p:nvGrpSpPr>
          <p:grpSpPr bwMode="auto">
            <a:xfrm rot="-5400000">
              <a:off x="884568" y="5588401"/>
              <a:ext cx="2122707" cy="416381"/>
              <a:chOff x="5465137" y="4973189"/>
              <a:chExt cx="2261296" cy="472035"/>
            </a:xfrm>
          </p:grpSpPr>
          <p:sp>
            <p:nvSpPr>
              <p:cNvPr id="59" name="Rectangle 58"/>
              <p:cNvSpPr/>
              <p:nvPr/>
            </p:nvSpPr>
            <p:spPr>
              <a:xfrm>
                <a:off x="5464538" y="4972878"/>
                <a:ext cx="2262653" cy="473260"/>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62" name="TextBox 59"/>
              <p:cNvSpPr txBox="1">
                <a:spLocks noChangeArrowheads="1"/>
              </p:cNvSpPr>
              <p:nvPr/>
            </p:nvSpPr>
            <p:spPr bwMode="auto">
              <a:xfrm>
                <a:off x="5465147" y="4985792"/>
                <a:ext cx="2261286" cy="3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procedures (3)</a:t>
                </a:r>
              </a:p>
            </p:txBody>
          </p:sp>
        </p:grpSp>
        <p:grpSp>
          <p:nvGrpSpPr>
            <p:cNvPr id="21524" name="Group 21"/>
            <p:cNvGrpSpPr>
              <a:grpSpLocks/>
            </p:cNvGrpSpPr>
            <p:nvPr/>
          </p:nvGrpSpPr>
          <p:grpSpPr bwMode="auto">
            <a:xfrm rot="-5400000">
              <a:off x="1540898" y="5502977"/>
              <a:ext cx="2122699" cy="585600"/>
              <a:chOff x="5465137" y="4805747"/>
              <a:chExt cx="2261287" cy="642666"/>
            </a:xfrm>
          </p:grpSpPr>
          <p:sp>
            <p:nvSpPr>
              <p:cNvPr id="57" name="Rectangle 56"/>
              <p:cNvSpPr/>
              <p:nvPr/>
            </p:nvSpPr>
            <p:spPr>
              <a:xfrm>
                <a:off x="5465846" y="4809672"/>
                <a:ext cx="2260474" cy="635553"/>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60" name="TextBox 57"/>
              <p:cNvSpPr txBox="1">
                <a:spLocks noChangeArrowheads="1"/>
              </p:cNvSpPr>
              <p:nvPr/>
            </p:nvSpPr>
            <p:spPr bwMode="auto">
              <a:xfrm>
                <a:off x="5465138" y="4805747"/>
                <a:ext cx="2261286" cy="64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fwProcedures</a:t>
                </a:r>
              </a:p>
              <a:p>
                <a:pPr algn="ctr"/>
                <a:r>
                  <a:rPr lang="en-GB" altLang="en-US" sz="1400">
                    <a:solidFill>
                      <a:schemeClr val="tx1"/>
                    </a:solidFill>
                  </a:rPr>
                  <a:t>Functionalities (4)</a:t>
                </a:r>
              </a:p>
            </p:txBody>
          </p:sp>
        </p:grpSp>
        <p:grpSp>
          <p:nvGrpSpPr>
            <p:cNvPr id="21525" name="Group 22"/>
            <p:cNvGrpSpPr>
              <a:grpSpLocks/>
            </p:cNvGrpSpPr>
            <p:nvPr/>
          </p:nvGrpSpPr>
          <p:grpSpPr bwMode="auto">
            <a:xfrm rot="-5400000">
              <a:off x="2270058" y="5503792"/>
              <a:ext cx="2122699" cy="585600"/>
              <a:chOff x="5465137" y="4805747"/>
              <a:chExt cx="2261287" cy="642666"/>
            </a:xfrm>
          </p:grpSpPr>
          <p:sp>
            <p:nvSpPr>
              <p:cNvPr id="55" name="Rectangle 54"/>
              <p:cNvSpPr/>
              <p:nvPr/>
            </p:nvSpPr>
            <p:spPr>
              <a:xfrm>
                <a:off x="5464535" y="4808771"/>
                <a:ext cx="2262653" cy="635553"/>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58" name="TextBox 55"/>
              <p:cNvSpPr txBox="1">
                <a:spLocks noChangeArrowheads="1"/>
              </p:cNvSpPr>
              <p:nvPr/>
            </p:nvSpPr>
            <p:spPr bwMode="auto">
              <a:xfrm>
                <a:off x="5465138" y="4805747"/>
                <a:ext cx="2261286" cy="64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serviceGeneric</a:t>
                </a:r>
              </a:p>
              <a:p>
                <a:pPr algn="ctr"/>
                <a:r>
                  <a:rPr lang="en-GB" altLang="en-US" sz="1400">
                    <a:solidFill>
                      <a:schemeClr val="tx1"/>
                    </a:solidFill>
                  </a:rPr>
                  <a:t>Identifiers (5)</a:t>
                </a:r>
              </a:p>
            </p:txBody>
          </p:sp>
        </p:grpSp>
        <p:grpSp>
          <p:nvGrpSpPr>
            <p:cNvPr id="21526" name="Group 23"/>
            <p:cNvGrpSpPr>
              <a:grpSpLocks/>
            </p:cNvGrpSpPr>
            <p:nvPr/>
          </p:nvGrpSpPr>
          <p:grpSpPr bwMode="auto">
            <a:xfrm rot="-5400000">
              <a:off x="6949531" y="5203991"/>
              <a:ext cx="2118641" cy="585600"/>
              <a:chOff x="5465137" y="4798239"/>
              <a:chExt cx="2261287" cy="657678"/>
            </a:xfrm>
          </p:grpSpPr>
          <p:sp>
            <p:nvSpPr>
              <p:cNvPr id="53" name="Rectangle 52"/>
              <p:cNvSpPr/>
              <p:nvPr/>
            </p:nvSpPr>
            <p:spPr>
              <a:xfrm>
                <a:off x="5465612" y="4807225"/>
                <a:ext cx="2260434" cy="638428"/>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56" name="TextBox 53"/>
              <p:cNvSpPr txBox="1">
                <a:spLocks noChangeArrowheads="1"/>
              </p:cNvSpPr>
              <p:nvPr/>
            </p:nvSpPr>
            <p:spPr bwMode="auto">
              <a:xfrm>
                <a:off x="5465138" y="4798239"/>
                <a:ext cx="2261286" cy="65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crossSupport</a:t>
                </a:r>
              </a:p>
              <a:p>
                <a:pPr algn="ctr"/>
                <a:r>
                  <a:rPr lang="en-GB" altLang="en-US" sz="1400">
                    <a:solidFill>
                      <a:schemeClr val="tx1"/>
                    </a:solidFill>
                  </a:rPr>
                  <a:t>Functionalities (1)</a:t>
                </a:r>
              </a:p>
            </p:txBody>
          </p:sp>
        </p:grpSp>
        <p:grpSp>
          <p:nvGrpSpPr>
            <p:cNvPr id="21527" name="Group 24"/>
            <p:cNvGrpSpPr>
              <a:grpSpLocks/>
            </p:cNvGrpSpPr>
            <p:nvPr/>
          </p:nvGrpSpPr>
          <p:grpSpPr bwMode="auto">
            <a:xfrm rot="-5400000">
              <a:off x="7778210" y="5206021"/>
              <a:ext cx="2122700" cy="585600"/>
              <a:chOff x="5465137" y="4798239"/>
              <a:chExt cx="2261287" cy="657678"/>
            </a:xfrm>
          </p:grpSpPr>
          <p:sp>
            <p:nvSpPr>
              <p:cNvPr id="51" name="Rectangle 50"/>
              <p:cNvSpPr/>
              <p:nvPr/>
            </p:nvSpPr>
            <p:spPr>
              <a:xfrm>
                <a:off x="5465576" y="4807972"/>
                <a:ext cx="2260471" cy="638428"/>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54" name="TextBox 51"/>
              <p:cNvSpPr txBox="1">
                <a:spLocks noChangeArrowheads="1"/>
              </p:cNvSpPr>
              <p:nvPr/>
            </p:nvSpPr>
            <p:spPr bwMode="auto">
              <a:xfrm>
                <a:off x="5465138" y="4798239"/>
                <a:ext cx="2261286" cy="65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Agencies Functionalities (2)</a:t>
                </a:r>
              </a:p>
            </p:txBody>
          </p:sp>
        </p:grpSp>
        <p:cxnSp>
          <p:nvCxnSpPr>
            <p:cNvPr id="26" name="Straight Connector 25"/>
            <p:cNvCxnSpPr>
              <a:stCxn id="85" idx="2"/>
              <a:endCxn id="21584" idx="0"/>
            </p:cNvCxnSpPr>
            <p:nvPr/>
          </p:nvCxnSpPr>
          <p:spPr>
            <a:xfrm>
              <a:off x="4183612" y="558183"/>
              <a:ext cx="0" cy="1882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81" idx="2"/>
              <a:endCxn id="21586" idx="0"/>
            </p:cNvCxnSpPr>
            <p:nvPr/>
          </p:nvCxnSpPr>
          <p:spPr>
            <a:xfrm>
              <a:off x="4183612" y="1331656"/>
              <a:ext cx="0" cy="2046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3" idx="2"/>
              <a:endCxn id="79" idx="0"/>
            </p:cNvCxnSpPr>
            <p:nvPr/>
          </p:nvCxnSpPr>
          <p:spPr>
            <a:xfrm>
              <a:off x="4183612" y="2119451"/>
              <a:ext cx="3553" cy="1923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9" idx="2"/>
              <a:endCxn id="21580" idx="0"/>
            </p:cNvCxnSpPr>
            <p:nvPr/>
          </p:nvCxnSpPr>
          <p:spPr>
            <a:xfrm flipH="1">
              <a:off x="4183612" y="2639192"/>
              <a:ext cx="3553" cy="2128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891873" y="2739458"/>
              <a:ext cx="329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1576" idx="0"/>
            </p:cNvCxnSpPr>
            <p:nvPr/>
          </p:nvCxnSpPr>
          <p:spPr>
            <a:xfrm flipV="1">
              <a:off x="891873" y="2739458"/>
              <a:ext cx="0" cy="1821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311246" y="3357418"/>
              <a:ext cx="611272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1574" idx="0"/>
            </p:cNvCxnSpPr>
            <p:nvPr/>
          </p:nvCxnSpPr>
          <p:spPr>
            <a:xfrm flipH="1">
              <a:off x="2311246" y="3357418"/>
              <a:ext cx="8883" cy="1596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75" idx="0"/>
            </p:cNvCxnSpPr>
            <p:nvPr/>
          </p:nvCxnSpPr>
          <p:spPr>
            <a:xfrm flipV="1">
              <a:off x="8423970" y="3357418"/>
              <a:ext cx="0" cy="1596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77" idx="2"/>
            </p:cNvCxnSpPr>
            <p:nvPr/>
          </p:nvCxnSpPr>
          <p:spPr>
            <a:xfrm>
              <a:off x="4183612" y="3191673"/>
              <a:ext cx="0" cy="1657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1572" idx="0"/>
              <a:endCxn id="71" idx="2"/>
            </p:cNvCxnSpPr>
            <p:nvPr/>
          </p:nvCxnSpPr>
          <p:spPr>
            <a:xfrm flipH="1" flipV="1">
              <a:off x="2311246" y="3856696"/>
              <a:ext cx="3553" cy="241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2311246" y="3983562"/>
              <a:ext cx="41160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1570" idx="0"/>
            </p:cNvCxnSpPr>
            <p:nvPr/>
          </p:nvCxnSpPr>
          <p:spPr>
            <a:xfrm flipH="1" flipV="1">
              <a:off x="4496265" y="3969238"/>
              <a:ext cx="1777" cy="141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1568" idx="0"/>
            </p:cNvCxnSpPr>
            <p:nvPr/>
          </p:nvCxnSpPr>
          <p:spPr>
            <a:xfrm flipV="1">
              <a:off x="6414818" y="3969238"/>
              <a:ext cx="1777" cy="1350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755087" y="4581060"/>
              <a:ext cx="2575835" cy="40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63" idx="3"/>
            </p:cNvCxnSpPr>
            <p:nvPr/>
          </p:nvCxnSpPr>
          <p:spPr>
            <a:xfrm>
              <a:off x="740875" y="4585152"/>
              <a:ext cx="0" cy="1555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21564" idx="3"/>
            </p:cNvCxnSpPr>
            <p:nvPr/>
          </p:nvCxnSpPr>
          <p:spPr>
            <a:xfrm>
              <a:off x="1327100" y="4585152"/>
              <a:ext cx="0" cy="1555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961289" y="4585152"/>
              <a:ext cx="0" cy="1493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21560" idx="3"/>
            </p:cNvCxnSpPr>
            <p:nvPr/>
          </p:nvCxnSpPr>
          <p:spPr>
            <a:xfrm>
              <a:off x="2602582" y="4585152"/>
              <a:ext cx="0" cy="1493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21558" idx="3"/>
            </p:cNvCxnSpPr>
            <p:nvPr/>
          </p:nvCxnSpPr>
          <p:spPr>
            <a:xfrm>
              <a:off x="3330922" y="4585152"/>
              <a:ext cx="0" cy="1493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endCxn id="69" idx="2"/>
            </p:cNvCxnSpPr>
            <p:nvPr/>
          </p:nvCxnSpPr>
          <p:spPr>
            <a:xfrm flipV="1">
              <a:off x="2320129" y="4437824"/>
              <a:ext cx="0" cy="1473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endCxn id="21556" idx="3"/>
            </p:cNvCxnSpPr>
            <p:nvPr/>
          </p:nvCxnSpPr>
          <p:spPr>
            <a:xfrm flipH="1">
              <a:off x="8008283" y="4274126"/>
              <a:ext cx="0" cy="1636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endCxn id="21554" idx="3"/>
            </p:cNvCxnSpPr>
            <p:nvPr/>
          </p:nvCxnSpPr>
          <p:spPr>
            <a:xfrm>
              <a:off x="8837879" y="4274126"/>
              <a:ext cx="1777" cy="1636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10059" y="4284357"/>
              <a:ext cx="84203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75" idx="2"/>
            </p:cNvCxnSpPr>
            <p:nvPr/>
          </p:nvCxnSpPr>
          <p:spPr>
            <a:xfrm>
              <a:off x="8423970" y="4153398"/>
              <a:ext cx="7106" cy="1309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509" name="Right Arrow 20492"/>
          <p:cNvSpPr>
            <a:spLocks noChangeArrowheads="1"/>
          </p:cNvSpPr>
          <p:nvPr/>
        </p:nvSpPr>
        <p:spPr bwMode="auto">
          <a:xfrm>
            <a:off x="6019800" y="5205413"/>
            <a:ext cx="1195388" cy="444500"/>
          </a:xfrm>
          <a:prstGeom prst="rightArrow">
            <a:avLst>
              <a:gd name="adj1" fmla="val 50000"/>
              <a:gd name="adj2" fmla="val 50100"/>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endParaRPr lang="en-US" alt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260350"/>
            <a:ext cx="7277100" cy="611188"/>
          </a:xfrm>
        </p:spPr>
        <p:txBody>
          <a:bodyPr/>
          <a:lstStyle/>
          <a:p>
            <a:r>
              <a:rPr lang="en-GB" altLang="en-US" sz="2400" dirty="0" smtClean="0"/>
              <a:t>Status</a:t>
            </a:r>
            <a:endParaRPr lang="en-US" altLang="en-US" sz="2400" dirty="0" smtClean="0"/>
          </a:p>
        </p:txBody>
      </p:sp>
      <p:sp>
        <p:nvSpPr>
          <p:cNvPr id="22531"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dirty="0" smtClean="0"/>
              <a:t>The presently defined set of Functional Resource types has been developed based on IOAG Service Catalog #1 services (single-hop space-ground services, also called </a:t>
            </a:r>
            <a:r>
              <a:rPr lang="en-US" altLang="en-US" i="1" dirty="0" smtClean="0"/>
              <a:t>ABA</a:t>
            </a:r>
            <a:r>
              <a:rPr lang="en-US" altLang="en-US" dirty="0" smtClean="0"/>
              <a:t> configuration). For some 50% of these types we have a detailed, but not yet reviewed specification</a:t>
            </a:r>
          </a:p>
          <a:p>
            <a:pPr marL="228600" lvl="1" indent="-228600">
              <a:lnSpc>
                <a:spcPct val="80000"/>
              </a:lnSpc>
              <a:spcBef>
                <a:spcPct val="50000"/>
              </a:spcBef>
              <a:buSzPct val="75000"/>
              <a:buFont typeface="Wingdings" panose="05000000000000000000" pitchFamily="2" charset="2"/>
              <a:buChar char="§"/>
            </a:pPr>
            <a:r>
              <a:rPr lang="en-US" altLang="en-US" dirty="0" smtClean="0"/>
              <a:t>Functional Resources for Space Internetworking have been added only to show where such Functional Resources fit in and that the concept is valid also for IOAG Service Catalog #2 services</a:t>
            </a:r>
          </a:p>
          <a:p>
            <a:pPr marL="228600" lvl="1" indent="-228600">
              <a:lnSpc>
                <a:spcPct val="80000"/>
              </a:lnSpc>
              <a:spcBef>
                <a:spcPct val="50000"/>
              </a:spcBef>
              <a:buSzPct val="75000"/>
              <a:buFont typeface="Wingdings" panose="05000000000000000000" pitchFamily="2" charset="2"/>
              <a:buChar char="§"/>
            </a:pPr>
            <a:r>
              <a:rPr lang="en-US" altLang="en-US" dirty="0" smtClean="0"/>
              <a:t>An initial set of monitored parameters has been created based on feedback from several agencies and based on existing implementations</a:t>
            </a:r>
          </a:p>
          <a:p>
            <a:pPr marL="228600" lvl="1" indent="-228600">
              <a:lnSpc>
                <a:spcPct val="80000"/>
              </a:lnSpc>
              <a:spcBef>
                <a:spcPct val="50000"/>
              </a:spcBef>
              <a:buSzPct val="75000"/>
              <a:buFont typeface="Wingdings" panose="05000000000000000000" pitchFamily="2" charset="2"/>
              <a:buChar char="§"/>
            </a:pPr>
            <a:r>
              <a:rPr lang="en-US" altLang="en-US" dirty="0" smtClean="0"/>
              <a:t>The set of configurable parameters is mostly based on the set of “managed parameters” identified in the Recommendation(s) related to the function modeled by the FR. In some cases Parameters have been added to cover operational needs and to permit cross support of missions not (fully) respecting the CCSDS Recommendations </a:t>
            </a:r>
          </a:p>
          <a:p>
            <a:pPr marL="228600" lvl="1" indent="-228600">
              <a:lnSpc>
                <a:spcPct val="80000"/>
              </a:lnSpc>
              <a:spcBef>
                <a:spcPct val="50000"/>
              </a:spcBef>
              <a:buSzPct val="75000"/>
              <a:buFont typeface="Wingdings" panose="05000000000000000000" pitchFamily="2" charset="2"/>
              <a:buChar char="§"/>
            </a:pPr>
            <a:endParaRPr lang="en-US" altLang="en-US" dirty="0" smtClean="0"/>
          </a:p>
        </p:txBody>
      </p:sp>
      <p:sp>
        <p:nvSpPr>
          <p:cNvPr id="225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86BA8B72-86ED-4568-899E-94F1B54C35AA}" type="slidenum">
              <a:rPr lang="en-US" altLang="en-US" sz="1400">
                <a:solidFill>
                  <a:schemeClr val="tx1"/>
                </a:solidFill>
                <a:latin typeface="Times New Roman" panose="02020603050405020304" pitchFamily="18" charset="0"/>
              </a:rPr>
              <a:pPr/>
              <a:t>13</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260350"/>
            <a:ext cx="7277100" cy="611188"/>
          </a:xfrm>
        </p:spPr>
        <p:txBody>
          <a:bodyPr/>
          <a:lstStyle/>
          <a:p>
            <a:r>
              <a:rPr lang="en-GB" altLang="en-US" sz="2400" dirty="0" smtClean="0"/>
              <a:t>Status</a:t>
            </a:r>
            <a:endParaRPr lang="en-US" altLang="en-US" sz="2400" dirty="0" smtClean="0"/>
          </a:p>
        </p:txBody>
      </p:sp>
      <p:sp>
        <p:nvSpPr>
          <p:cNvPr id="23555"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Notifiable Events are based on notifications specified for transfer service providers. The specification of additional events is most likely operationally desirable</a:t>
            </a:r>
          </a:p>
          <a:p>
            <a:pPr marL="228600" lvl="1" indent="-228600">
              <a:lnSpc>
                <a:spcPct val="80000"/>
              </a:lnSpc>
              <a:spcBef>
                <a:spcPct val="50000"/>
              </a:spcBef>
              <a:buSzPct val="75000"/>
              <a:buFont typeface="Wingdings" panose="05000000000000000000" pitchFamily="2" charset="2"/>
              <a:buChar char="§"/>
            </a:pPr>
            <a:r>
              <a:rPr lang="en-US" altLang="en-US" smtClean="0"/>
              <a:t>Directives specified so far for the most part permit the setting of parameters that can be controlled in real-time. Additional directives may be operationally desirable. The guard conditions specified so far are most likely incomplete</a:t>
            </a:r>
          </a:p>
          <a:p>
            <a:pPr marL="228600" lvl="1" indent="-228600">
              <a:lnSpc>
                <a:spcPct val="80000"/>
              </a:lnSpc>
              <a:spcBef>
                <a:spcPct val="50000"/>
              </a:spcBef>
              <a:buSzPct val="75000"/>
              <a:buFont typeface="Wingdings" panose="05000000000000000000" pitchFamily="2" charset="2"/>
              <a:buChar char="§"/>
            </a:pPr>
            <a:r>
              <a:rPr lang="en-US" altLang="en-US" smtClean="0"/>
              <a:t>The FR TN, the FR diagram and the corresponding XML file are incomplete in the sense that there are not (yet) covered Recommendations (</a:t>
            </a:r>
            <a:r>
              <a:rPr lang="en-GB" altLang="en-US" smtClean="0"/>
              <a:t>CCSDS 415.1-B-1 (CDMA link incl. associated ranging), CCSDS 131.2-B-1 (high rate TM link and coding), CCSDS 131.3-B-1 (DVB-S2 coding), and </a:t>
            </a:r>
            <a:r>
              <a:rPr lang="en-US" altLang="en-US" smtClean="0"/>
              <a:t>CCSDS 355.0-B-1 (Space Data Link Security Protocol), and things in the pipeline such as ranging over suppressed carrier, sliced LDPC, USLP). Also Space Internetworking related Recommendations except IP over Encap are not covered yet.</a:t>
            </a:r>
          </a:p>
          <a:p>
            <a:pPr marL="228600" lvl="1" indent="-228600">
              <a:lnSpc>
                <a:spcPct val="80000"/>
              </a:lnSpc>
              <a:spcBef>
                <a:spcPct val="50000"/>
              </a:spcBef>
              <a:buSzPct val="75000"/>
              <a:buFont typeface="Wingdings" panose="05000000000000000000" pitchFamily="2" charset="2"/>
              <a:buChar char="§"/>
            </a:pPr>
            <a:r>
              <a:rPr lang="en-US" altLang="en-US" smtClean="0"/>
              <a:t>An all-in-one-go delivery of the FR definitions appears not to be feasible – we should discuss needs and priorities and a resulting delivery plan  </a:t>
            </a:r>
          </a:p>
          <a:p>
            <a:pPr marL="228600" lvl="1" indent="-228600">
              <a:lnSpc>
                <a:spcPct val="80000"/>
              </a:lnSpc>
              <a:spcBef>
                <a:spcPct val="50000"/>
              </a:spcBef>
              <a:buSzPct val="75000"/>
              <a:buFont typeface="Wingdings" panose="05000000000000000000" pitchFamily="2" charset="2"/>
              <a:buChar char="§"/>
            </a:pPr>
            <a:endParaRPr lang="en-US" altLang="en-US" smtClean="0"/>
          </a:p>
        </p:txBody>
      </p:sp>
      <p:sp>
        <p:nvSpPr>
          <p:cNvPr id="2355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8AAA135E-193A-42CB-8B7B-9BED697BD236}" type="slidenum">
              <a:rPr lang="en-US" altLang="en-US" sz="1400">
                <a:solidFill>
                  <a:schemeClr val="tx1"/>
                </a:solidFill>
                <a:latin typeface="Times New Roman" panose="02020603050405020304" pitchFamily="18" charset="0"/>
              </a:rPr>
              <a:pPr/>
              <a:t>14</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260350"/>
            <a:ext cx="7277100" cy="611188"/>
          </a:xfrm>
        </p:spPr>
        <p:txBody>
          <a:bodyPr/>
          <a:lstStyle/>
          <a:p>
            <a:r>
              <a:rPr lang="en-GB" altLang="en-US" sz="2400" smtClean="0"/>
              <a:t>SANA FR Registry</a:t>
            </a:r>
            <a:endParaRPr lang="en-US" altLang="en-US" sz="2400" smtClean="0"/>
          </a:p>
        </p:txBody>
      </p:sp>
      <p:sp>
        <p:nvSpPr>
          <p:cNvPr id="37891"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To have flexibility and extensibility, the MD-CSTS and the future SC-CSTS do not specify the notifiable events and parameters that can be monitored or controlled. Rather this information is provided by means of the SANA registry “Functional Resources” located at </a:t>
            </a:r>
            <a:r>
              <a:rPr lang="en-US" altLang="en-US" u="sng" smtClean="0">
                <a:hlinkClick r:id="rId2"/>
              </a:rPr>
              <a:t>http://sanaregistry.org/r/functional_resources/</a:t>
            </a:r>
            <a:r>
              <a:rPr lang="en-US" altLang="en-US" smtClean="0"/>
              <a:t>.</a:t>
            </a:r>
          </a:p>
          <a:p>
            <a:pPr marL="228600" lvl="1" indent="-228600">
              <a:lnSpc>
                <a:spcPct val="80000"/>
              </a:lnSpc>
              <a:spcBef>
                <a:spcPct val="50000"/>
              </a:spcBef>
              <a:buSzPct val="75000"/>
              <a:buFont typeface="Wingdings" panose="05000000000000000000" pitchFamily="2" charset="2"/>
              <a:buChar char="§"/>
            </a:pPr>
            <a:r>
              <a:rPr lang="en-US" altLang="en-US" smtClean="0"/>
              <a:t>The actually supported subset shall be documented e.g. in the Service Agreement governing the given cross support arrangement</a:t>
            </a:r>
          </a:p>
          <a:p>
            <a:pPr marL="228600" lvl="1" indent="-228600">
              <a:lnSpc>
                <a:spcPct val="80000"/>
              </a:lnSpc>
              <a:spcBef>
                <a:spcPct val="50000"/>
              </a:spcBef>
              <a:buSzPct val="75000"/>
              <a:buFont typeface="Wingdings" panose="05000000000000000000" pitchFamily="2" charset="2"/>
              <a:buChar char="§"/>
            </a:pPr>
            <a:r>
              <a:rPr lang="en-US" altLang="en-US" smtClean="0"/>
              <a:t>Should the need arise to register agency-specific FR types, this is supported by means of agency-specific sub-branches in the FR OID tree</a:t>
            </a:r>
          </a:p>
          <a:p>
            <a:pPr marL="228600" lvl="1" indent="-228600">
              <a:lnSpc>
                <a:spcPct val="80000"/>
              </a:lnSpc>
              <a:spcBef>
                <a:spcPct val="50000"/>
              </a:spcBef>
              <a:buSzPct val="75000"/>
              <a:buFont typeface="Wingdings" panose="05000000000000000000" pitchFamily="2" charset="2"/>
              <a:buChar char="§"/>
            </a:pPr>
            <a:r>
              <a:rPr lang="en-US" altLang="en-US" smtClean="0"/>
              <a:t>The XML output of the FR Editor serves as input to SANA for populating the “Functional Resources” registry. The details of this CSS-SANA interface are documented in “Functional Resource Registry at SANA”, CSSA 2-TN-1.0, March 2016</a:t>
            </a:r>
          </a:p>
          <a:p>
            <a:pPr marL="228600" lvl="1" indent="-228600">
              <a:lnSpc>
                <a:spcPct val="80000"/>
              </a:lnSpc>
              <a:spcBef>
                <a:spcPct val="50000"/>
              </a:spcBef>
              <a:buSzPct val="75000"/>
              <a:buFont typeface="Wingdings" panose="05000000000000000000" pitchFamily="2" charset="2"/>
              <a:buChar char="§"/>
            </a:pPr>
            <a:r>
              <a:rPr lang="en-US" altLang="en-US" smtClean="0"/>
              <a:t>The Management Policy applicable to this registry is documented in the “Cross Support Transfer Service – Specification Framework”, CCSDS 921.1-B-1 (should be “blue” soon) </a:t>
            </a:r>
          </a:p>
        </p:txBody>
      </p:sp>
      <p:sp>
        <p:nvSpPr>
          <p:cNvPr id="3789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6824894D-7F14-4794-8167-56C3F09A8036}" type="slidenum">
              <a:rPr lang="en-US" altLang="en-US" sz="1400">
                <a:solidFill>
                  <a:schemeClr val="tx1"/>
                </a:solidFill>
                <a:latin typeface="Times New Roman" panose="02020603050405020304" pitchFamily="18" charset="0"/>
              </a:rPr>
              <a:pPr/>
              <a:t>15</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260350"/>
            <a:ext cx="7277100" cy="611188"/>
          </a:xfrm>
        </p:spPr>
        <p:txBody>
          <a:bodyPr/>
          <a:lstStyle/>
          <a:p>
            <a:r>
              <a:rPr lang="en-GB" altLang="en-US" sz="2400" smtClean="0"/>
              <a:t>SANA FR Registry</a:t>
            </a:r>
            <a:endParaRPr lang="en-US" altLang="en-US" sz="2400" smtClean="0"/>
          </a:p>
        </p:txBody>
      </p:sp>
      <p:sp>
        <p:nvSpPr>
          <p:cNvPr id="3891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B8790D0A-A5FC-4C65-80E6-95E1FB1293DD}" type="slidenum">
              <a:rPr lang="en-US" altLang="en-US" sz="1400">
                <a:solidFill>
                  <a:schemeClr val="tx1"/>
                </a:solidFill>
                <a:latin typeface="Times New Roman" panose="02020603050405020304" pitchFamily="18" charset="0"/>
              </a:rPr>
              <a:pPr/>
              <a:t>16</a:t>
            </a:fld>
            <a:endParaRPr lang="en-US" altLang="en-US" sz="1400">
              <a:solidFill>
                <a:schemeClr val="tx1"/>
              </a:solidFill>
              <a:latin typeface="Times New Roman" panose="02020603050405020304" pitchFamily="18" charset="0"/>
            </a:endParaRPr>
          </a:p>
        </p:txBody>
      </p:sp>
      <p:pic>
        <p:nvPicPr>
          <p:cNvPr id="389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1506538"/>
            <a:ext cx="8348663" cy="4252912"/>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9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1287463"/>
            <a:ext cx="8728075" cy="28892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260350"/>
            <a:ext cx="7277100" cy="611188"/>
          </a:xfrm>
        </p:spPr>
        <p:txBody>
          <a:bodyPr/>
          <a:lstStyle/>
          <a:p>
            <a:r>
              <a:rPr lang="en-GB" altLang="en-US" sz="2400" smtClean="0"/>
              <a:t>Relevance beyond CSS</a:t>
            </a:r>
            <a:endParaRPr lang="en-US" altLang="en-US" sz="2400" smtClean="0"/>
          </a:p>
        </p:txBody>
      </p:sp>
      <p:sp>
        <p:nvSpPr>
          <p:cNvPr id="39939"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Cross Support Services provision requires the configuration and monitoring of service production within an ESLT which in turn is governed by the associated Recommendations regarding RF and modulation, sync and coding, and space link protocols</a:t>
            </a:r>
          </a:p>
          <a:p>
            <a:pPr marL="228600" lvl="1" indent="-228600">
              <a:lnSpc>
                <a:spcPct val="80000"/>
              </a:lnSpc>
              <a:spcBef>
                <a:spcPct val="50000"/>
              </a:spcBef>
              <a:buSzPct val="75000"/>
              <a:buFont typeface="Wingdings" panose="05000000000000000000" pitchFamily="2" charset="2"/>
              <a:buChar char="§"/>
            </a:pPr>
            <a:r>
              <a:rPr lang="en-US" altLang="en-US" smtClean="0"/>
              <a:t>The CESG aims at preventing the proliferation of registries. The “Functional Resources” registry is readily available as a home for capturing space link related configuration, control and monitoring information</a:t>
            </a:r>
          </a:p>
          <a:p>
            <a:pPr marL="228600" lvl="1" indent="-228600">
              <a:lnSpc>
                <a:spcPct val="80000"/>
              </a:lnSpc>
              <a:spcBef>
                <a:spcPct val="50000"/>
              </a:spcBef>
              <a:buSzPct val="75000"/>
              <a:buFont typeface="Wingdings" panose="05000000000000000000" pitchFamily="2" charset="2"/>
              <a:buChar char="§"/>
            </a:pPr>
            <a:r>
              <a:rPr lang="en-US" altLang="en-US" smtClean="0"/>
              <a:t>The definition of FRs is adequately supported by the existing tool which not only is convenient for the editor, but also to some extent enforces consistency (e.g. in the OID assignment)</a:t>
            </a:r>
          </a:p>
          <a:p>
            <a:pPr marL="228600" lvl="1" indent="-228600">
              <a:lnSpc>
                <a:spcPct val="80000"/>
              </a:lnSpc>
              <a:spcBef>
                <a:spcPct val="50000"/>
              </a:spcBef>
              <a:buSzPct val="75000"/>
              <a:buFont typeface="Wingdings" panose="05000000000000000000" pitchFamily="2" charset="2"/>
              <a:buChar char="§"/>
            </a:pPr>
            <a:r>
              <a:rPr lang="en-US" altLang="en-US" smtClean="0"/>
              <a:t>Participation of the space link experts in the definition of the associated FRs ensures that domain specific knowledge is captured and the cross support services are “automatically” enhanced</a:t>
            </a:r>
          </a:p>
          <a:p>
            <a:pPr marL="228600" lvl="1" indent="-228600">
              <a:lnSpc>
                <a:spcPct val="80000"/>
              </a:lnSpc>
              <a:spcBef>
                <a:spcPct val="50000"/>
              </a:spcBef>
              <a:buSzPct val="75000"/>
              <a:buFont typeface="Wingdings" panose="05000000000000000000" pitchFamily="2" charset="2"/>
              <a:buChar char="§"/>
            </a:pPr>
            <a:r>
              <a:rPr lang="en-US" altLang="en-US" smtClean="0"/>
              <a:t>Participation of CSS ensures that the FRs are defined such that e.g. in terms of data types compatibility with existing and future cross support services is achieved</a:t>
            </a:r>
          </a:p>
        </p:txBody>
      </p:sp>
      <p:sp>
        <p:nvSpPr>
          <p:cNvPr id="399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4FA70A74-2516-4326-AB86-9DD3743B3B8B}" type="slidenum">
              <a:rPr lang="en-US" altLang="en-US" sz="1400">
                <a:solidFill>
                  <a:schemeClr val="tx1"/>
                </a:solidFill>
                <a:latin typeface="Times New Roman" panose="02020603050405020304" pitchFamily="18" charset="0"/>
              </a:rPr>
              <a:pPr/>
              <a:t>17</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&amp; Proposal </a:t>
            </a:r>
            <a:endParaRPr lang="en-US" dirty="0"/>
          </a:p>
        </p:txBody>
      </p:sp>
      <p:sp>
        <p:nvSpPr>
          <p:cNvPr id="4" name="Slide Number Placeholder 3"/>
          <p:cNvSpPr>
            <a:spLocks noGrp="1"/>
          </p:cNvSpPr>
          <p:nvPr>
            <p:ph type="sldNum" sz="quarter" idx="10"/>
          </p:nvPr>
        </p:nvSpPr>
        <p:spPr/>
        <p:txBody>
          <a:bodyPr/>
          <a:lstStyle/>
          <a:p>
            <a:fld id="{78C8E1D0-C412-4E3B-A512-763AFC9BB742}" type="slidenum">
              <a:rPr lang="en-US" altLang="en-US" smtClean="0"/>
              <a:pPr/>
              <a:t>18</a:t>
            </a:fld>
            <a:endParaRPr lang="en-US" altLang="en-US"/>
          </a:p>
        </p:txBody>
      </p:sp>
      <p:sp>
        <p:nvSpPr>
          <p:cNvPr id="6" name="TextBox 5"/>
          <p:cNvSpPr txBox="1"/>
          <p:nvPr/>
        </p:nvSpPr>
        <p:spPr>
          <a:xfrm>
            <a:off x="1762813" y="1913642"/>
            <a:ext cx="713657" cy="400110"/>
          </a:xfrm>
          <a:prstGeom prst="rect">
            <a:avLst/>
          </a:prstGeom>
          <a:noFill/>
        </p:spPr>
        <p:txBody>
          <a:bodyPr wrap="none" rtlCol="0">
            <a:spAutoFit/>
          </a:bodyPr>
          <a:lstStyle/>
          <a:p>
            <a:r>
              <a:rPr lang="en-US" dirty="0" smtClean="0"/>
              <a:t>CSS</a:t>
            </a:r>
            <a:endParaRPr lang="en-US" dirty="0"/>
          </a:p>
        </p:txBody>
      </p:sp>
      <p:sp>
        <p:nvSpPr>
          <p:cNvPr id="7" name="TextBox 6"/>
          <p:cNvSpPr txBox="1"/>
          <p:nvPr/>
        </p:nvSpPr>
        <p:spPr>
          <a:xfrm>
            <a:off x="165668" y="1136453"/>
            <a:ext cx="8459858" cy="2554545"/>
          </a:xfrm>
          <a:prstGeom prst="rect">
            <a:avLst/>
          </a:prstGeom>
          <a:noFill/>
        </p:spPr>
        <p:txBody>
          <a:bodyPr wrap="square" rtlCol="0">
            <a:spAutoFit/>
          </a:bodyPr>
          <a:lstStyle/>
          <a:p>
            <a:r>
              <a:rPr lang="en-US" dirty="0">
                <a:solidFill>
                  <a:schemeClr val="tx1"/>
                </a:solidFill>
              </a:rPr>
              <a:t>T</a:t>
            </a:r>
            <a:r>
              <a:rPr lang="en-US" dirty="0" smtClean="0">
                <a:solidFill>
                  <a:schemeClr val="tx1"/>
                </a:solidFill>
              </a:rPr>
              <a:t>his represents our (CSS Area) best understanding of the different types resources and “wiring” combinations</a:t>
            </a:r>
          </a:p>
          <a:p>
            <a:pPr marL="342900" indent="-342900">
              <a:buFont typeface="Arial" panose="020B0604020202020204" pitchFamily="34" charset="0"/>
              <a:buChar char="•"/>
            </a:pPr>
            <a:r>
              <a:rPr lang="en-US" dirty="0" smtClean="0">
                <a:solidFill>
                  <a:schemeClr val="tx1"/>
                </a:solidFill>
              </a:rPr>
              <a:t>Is it correct? </a:t>
            </a:r>
          </a:p>
          <a:p>
            <a:pPr marL="342900" indent="-342900">
              <a:buFont typeface="Arial" panose="020B0604020202020204" pitchFamily="34" charset="0"/>
              <a:buChar char="•"/>
            </a:pPr>
            <a:r>
              <a:rPr lang="en-US" dirty="0" smtClean="0">
                <a:solidFill>
                  <a:schemeClr val="tx1"/>
                </a:solidFill>
              </a:rPr>
              <a:t>Are there things missing? </a:t>
            </a:r>
          </a:p>
          <a:p>
            <a:pPr marL="342900" indent="-342900">
              <a:buFont typeface="Arial" panose="020B0604020202020204" pitchFamily="34" charset="0"/>
              <a:buChar char="•"/>
            </a:pPr>
            <a:r>
              <a:rPr lang="en-US" dirty="0" smtClean="0">
                <a:solidFill>
                  <a:schemeClr val="tx1"/>
                </a:solidFill>
              </a:rPr>
              <a:t>Is this generally properly structured?</a:t>
            </a:r>
          </a:p>
          <a:p>
            <a:pPr marL="800100" lvl="1" indent="-342900">
              <a:buFont typeface="Arial" panose="020B0604020202020204" pitchFamily="34" charset="0"/>
              <a:buChar char="•"/>
            </a:pPr>
            <a:r>
              <a:rPr lang="en-US" dirty="0" smtClean="0">
                <a:solidFill>
                  <a:schemeClr val="tx1"/>
                </a:solidFill>
              </a:rPr>
              <a:t>E.g., does this allow for inclusion of optical communications in an expeditious manner?  </a:t>
            </a:r>
          </a:p>
          <a:p>
            <a:endParaRPr lang="en-US" dirty="0">
              <a:solidFill>
                <a:schemeClr val="tx1"/>
              </a:solidFill>
            </a:endParaRPr>
          </a:p>
        </p:txBody>
      </p:sp>
      <p:graphicFrame>
        <p:nvGraphicFramePr>
          <p:cNvPr id="8" name="Diagram 7"/>
          <p:cNvGraphicFramePr/>
          <p:nvPr>
            <p:extLst>
              <p:ext uri="{D42A27DB-BD31-4B8C-83A1-F6EECF244321}">
                <p14:modId xmlns:p14="http://schemas.microsoft.com/office/powerpoint/2010/main" val="2312046652"/>
              </p:ext>
            </p:extLst>
          </p:nvPr>
        </p:nvGraphicFramePr>
        <p:xfrm>
          <a:off x="1357460" y="3362892"/>
          <a:ext cx="5480115" cy="3438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442221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Good </a:t>
            </a:r>
            <a:r>
              <a:rPr lang="en-US" dirty="0"/>
              <a:t>F</a:t>
            </a:r>
            <a:r>
              <a:rPr lang="en-US" dirty="0" smtClean="0"/>
              <a:t>eed Back</a:t>
            </a:r>
            <a:endParaRPr lang="en-US" dirty="0"/>
          </a:p>
        </p:txBody>
      </p:sp>
      <p:sp>
        <p:nvSpPr>
          <p:cNvPr id="4" name="Slide Number Placeholder 3"/>
          <p:cNvSpPr>
            <a:spLocks noGrp="1"/>
          </p:cNvSpPr>
          <p:nvPr>
            <p:ph type="sldNum" sz="quarter" idx="10"/>
          </p:nvPr>
        </p:nvSpPr>
        <p:spPr/>
        <p:txBody>
          <a:bodyPr/>
          <a:lstStyle/>
          <a:p>
            <a:fld id="{78C8E1D0-C412-4E3B-A512-763AFC9BB742}" type="slidenum">
              <a:rPr lang="en-US" altLang="en-US" smtClean="0"/>
              <a:pPr/>
              <a:t>19</a:t>
            </a:fld>
            <a:endParaRPr lang="en-US" altLang="en-US"/>
          </a:p>
        </p:txBody>
      </p:sp>
      <p:sp>
        <p:nvSpPr>
          <p:cNvPr id="5" name="Rectangle 4"/>
          <p:cNvSpPr/>
          <p:nvPr/>
        </p:nvSpPr>
        <p:spPr>
          <a:xfrm>
            <a:off x="417922" y="2442666"/>
            <a:ext cx="7659278" cy="3785652"/>
          </a:xfrm>
          <a:prstGeom prst="rect">
            <a:avLst/>
          </a:prstGeom>
        </p:spPr>
        <p:txBody>
          <a:bodyPr wrap="square">
            <a:spAutoFit/>
          </a:bodyPr>
          <a:lstStyle/>
          <a:p>
            <a:pPr marL="0" marR="0">
              <a:spcBef>
                <a:spcPts val="0"/>
              </a:spcBef>
              <a:spcAft>
                <a:spcPts val="0"/>
              </a:spcAft>
            </a:pPr>
            <a:r>
              <a:rPr lang="en-US" sz="1200" dirty="0" err="1" smtClean="0">
                <a:solidFill>
                  <a:schemeClr val="tx1"/>
                </a:solidFill>
                <a:effectLst/>
                <a:latin typeface="Times New Roman" panose="02020603050405020304" pitchFamily="18" charset="0"/>
                <a:ea typeface="Calibri" panose="020F0502020204030204" pitchFamily="34" charset="0"/>
              </a:rPr>
              <a:t>Betreff</a:t>
            </a:r>
            <a:r>
              <a:rPr lang="en-US" sz="1200" dirty="0" smtClean="0">
                <a:solidFill>
                  <a:schemeClr val="tx1"/>
                </a:solidFill>
                <a:effectLst/>
                <a:latin typeface="Times New Roman" panose="02020603050405020304" pitchFamily="18" charset="0"/>
                <a:ea typeface="Calibri" panose="020F0502020204030204" pitchFamily="34" charset="0"/>
              </a:rPr>
              <a:t>: response to SDLS Parameter Dependencies</a:t>
            </a:r>
          </a:p>
          <a:p>
            <a:pPr marL="0" marR="0">
              <a:spcBef>
                <a:spcPts val="0"/>
              </a:spcBef>
              <a:spcAft>
                <a:spcPts val="0"/>
              </a:spcAft>
            </a:pPr>
            <a:r>
              <a:rPr lang="en-US" sz="1200" dirty="0" smtClean="0">
                <a:solidFill>
                  <a:schemeClr val="tx1"/>
                </a:solidFill>
                <a:effectLst/>
                <a:latin typeface="Times New Roman" panose="02020603050405020304" pitchFamily="18" charset="0"/>
                <a:ea typeface="Calibri" panose="020F0502020204030204" pitchFamily="34" charset="0"/>
              </a:rPr>
              <a:t>Datum: 2016-10-21T16:30:23+0200</a:t>
            </a:r>
          </a:p>
          <a:p>
            <a:pPr marL="0" marR="0">
              <a:spcBef>
                <a:spcPts val="0"/>
              </a:spcBef>
              <a:spcAft>
                <a:spcPts val="0"/>
              </a:spcAft>
            </a:pPr>
            <a:r>
              <a:rPr lang="en-US" sz="1200" dirty="0" smtClean="0">
                <a:solidFill>
                  <a:schemeClr val="tx1"/>
                </a:solidFill>
                <a:effectLst/>
                <a:latin typeface="Times New Roman" panose="02020603050405020304" pitchFamily="18" charset="0"/>
                <a:ea typeface="Calibri" panose="020F0502020204030204" pitchFamily="34" charset="0"/>
              </a:rPr>
              <a:t>Von: "</a:t>
            </a:r>
            <a:r>
              <a:rPr lang="en-US" sz="1200" dirty="0" err="1" smtClean="0">
                <a:solidFill>
                  <a:schemeClr val="tx1"/>
                </a:solidFill>
                <a:effectLst/>
                <a:latin typeface="Times New Roman" panose="02020603050405020304" pitchFamily="18" charset="0"/>
                <a:ea typeface="Calibri" panose="020F0502020204030204" pitchFamily="34" charset="0"/>
              </a:rPr>
              <a:t>Moury</a:t>
            </a:r>
            <a:r>
              <a:rPr lang="en-US" sz="1200" dirty="0" smtClean="0">
                <a:solidFill>
                  <a:schemeClr val="tx1"/>
                </a:solidFill>
                <a:effectLst/>
                <a:latin typeface="Times New Roman" panose="02020603050405020304" pitchFamily="18" charset="0"/>
                <a:ea typeface="Calibri" panose="020F0502020204030204" pitchFamily="34" charset="0"/>
              </a:rPr>
              <a:t> Gilles" &lt;</a:t>
            </a:r>
            <a:r>
              <a:rPr lang="en-US" sz="1200" u="sng" dirty="0" smtClean="0">
                <a:solidFill>
                  <a:schemeClr val="tx1"/>
                </a:solidFill>
                <a:effectLst/>
                <a:latin typeface="Times New Roman" panose="02020603050405020304" pitchFamily="18" charset="0"/>
                <a:ea typeface="Calibri" panose="020F0502020204030204" pitchFamily="34" charset="0"/>
                <a:hlinkClick r:id="rId2"/>
              </a:rPr>
              <a:t>Gilles.Moury@cnes.fr</a:t>
            </a:r>
            <a:r>
              <a:rPr lang="en-US" sz="1200" dirty="0" smtClean="0">
                <a:solidFill>
                  <a:schemeClr val="tx1"/>
                </a:solidFill>
                <a:effectLst/>
                <a:latin typeface="Times New Roman" panose="02020603050405020304" pitchFamily="18" charset="0"/>
                <a:ea typeface="Calibri" panose="020F0502020204030204" pitchFamily="34" charset="0"/>
              </a:rPr>
              <a:t>&gt;</a:t>
            </a:r>
          </a:p>
          <a:p>
            <a:pPr marL="0" marR="0">
              <a:spcBef>
                <a:spcPts val="0"/>
              </a:spcBef>
              <a:spcAft>
                <a:spcPts val="0"/>
              </a:spcAft>
            </a:pPr>
            <a:r>
              <a:rPr lang="en-US" sz="1200" dirty="0" smtClean="0">
                <a:solidFill>
                  <a:schemeClr val="tx1"/>
                </a:solidFill>
                <a:effectLst/>
                <a:latin typeface="Times New Roman" panose="02020603050405020304" pitchFamily="18" charset="0"/>
                <a:ea typeface="Calibri" panose="020F0502020204030204" pitchFamily="34" charset="0"/>
              </a:rPr>
              <a:t>An: "Wolfgang Hell" &lt;</a:t>
            </a:r>
            <a:r>
              <a:rPr lang="en-US" sz="1200" u="sng" dirty="0" smtClean="0">
                <a:solidFill>
                  <a:schemeClr val="tx1"/>
                </a:solidFill>
                <a:effectLst/>
                <a:latin typeface="Times New Roman" panose="02020603050405020304" pitchFamily="18" charset="0"/>
                <a:ea typeface="Calibri" panose="020F0502020204030204" pitchFamily="34" charset="0"/>
                <a:hlinkClick r:id="rId3"/>
              </a:rPr>
              <a:t>wo_._he@t-online.de</a:t>
            </a:r>
            <a:r>
              <a:rPr lang="en-US" sz="1200" dirty="0" smtClean="0">
                <a:solidFill>
                  <a:schemeClr val="tx1"/>
                </a:solidFill>
                <a:effectLst/>
                <a:latin typeface="Times New Roman" panose="02020603050405020304" pitchFamily="18" charset="0"/>
                <a:ea typeface="Calibri" panose="020F0502020204030204" pitchFamily="34" charset="0"/>
              </a:rPr>
              <a:t>&gt;</a:t>
            </a:r>
          </a:p>
          <a:p>
            <a:pPr marL="0" marR="0">
              <a:spcBef>
                <a:spcPts val="0"/>
              </a:spcBef>
              <a:spcAft>
                <a:spcPts val="0"/>
              </a:spcAft>
            </a:pPr>
            <a:r>
              <a:rPr lang="en-US" sz="1200" dirty="0" smtClean="0">
                <a:solidFill>
                  <a:schemeClr val="tx1"/>
                </a:solidFill>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dirty="0" smtClean="0">
                <a:solidFill>
                  <a:schemeClr val="tx1"/>
                </a:solidFill>
                <a:effectLst/>
                <a:latin typeface="Times New Roman" panose="02020603050405020304" pitchFamily="18" charset="0"/>
                <a:ea typeface="Times New Roman" panose="02020603050405020304" pitchFamily="18" charset="0"/>
              </a:rPr>
              <a:t>Dear Wolfgang,</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smtClean="0">
                <a:solidFill>
                  <a:schemeClr val="tx1"/>
                </a:solidFill>
                <a:effectLst/>
                <a:latin typeface="Times New Roman" panose="02020603050405020304" pitchFamily="18" charset="0"/>
                <a:ea typeface="Times New Roman" panose="02020603050405020304" pitchFamily="18" charset="0"/>
              </a:rPr>
              <a:t>Sorry for being so late in providing you with the SDLS WG response to your questions on SDLS Parameter Dependencies (as stated in slide 5 &amp; 6 of the attached presentation):</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smtClean="0">
                <a:solidFill>
                  <a:schemeClr val="tx1"/>
                </a:solidFill>
                <a:effectLst/>
                <a:latin typeface="Times New Roman" panose="02020603050405020304" pitchFamily="18" charset="0"/>
                <a:ea typeface="Times New Roman" panose="02020603050405020304" pitchFamily="18" charset="0"/>
              </a:rPr>
              <a:t> </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smtClean="0">
                <a:solidFill>
                  <a:schemeClr val="tx1"/>
                </a:solidFill>
                <a:effectLst/>
                <a:latin typeface="Times New Roman" panose="02020603050405020304" pitchFamily="18" charset="0"/>
                <a:ea typeface="Times New Roman" panose="02020603050405020304" pitchFamily="18" charset="0"/>
              </a:rPr>
              <a:t>Refer to slides 5 and 6 of </a:t>
            </a:r>
            <a:r>
              <a:rPr lang="en-US" sz="1200" dirty="0" err="1" smtClean="0">
                <a:solidFill>
                  <a:schemeClr val="tx1"/>
                </a:solidFill>
                <a:effectLst/>
                <a:latin typeface="Times New Roman" panose="02020603050405020304" pitchFamily="18" charset="0"/>
                <a:ea typeface="Times New Roman" panose="02020603050405020304" pitchFamily="18" charset="0"/>
              </a:rPr>
              <a:t>W.Hell</a:t>
            </a:r>
            <a:r>
              <a:rPr lang="en-US" sz="1200" dirty="0" smtClean="0">
                <a:solidFill>
                  <a:schemeClr val="tx1"/>
                </a:solidFill>
                <a:effectLst/>
                <a:latin typeface="Times New Roman" panose="02020603050405020304" pitchFamily="18" charset="0"/>
                <a:ea typeface="Times New Roman" panose="02020603050405020304" pitchFamily="18" charset="0"/>
              </a:rPr>
              <a:t> presentation (attached) on SDLS parameter dependencies for Functional Resources (FR):</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Authorized algorithm, key size and MAC size for cryptographic algorithms are defined in the BB for cryptographic algorithms (352.0-B-1 – attached)</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Each algorithm should be associated with a set of </a:t>
            </a:r>
            <a:r>
              <a:rPr lang="en-US" sz="1200" b="1" dirty="0" smtClean="0">
                <a:solidFill>
                  <a:schemeClr val="tx1"/>
                </a:solidFill>
                <a:effectLst/>
                <a:latin typeface="Times New Roman" panose="02020603050405020304" pitchFamily="18" charset="0"/>
                <a:ea typeface="Times New Roman" panose="02020603050405020304" pitchFamily="18" charset="0"/>
              </a:rPr>
              <a:t>key</a:t>
            </a:r>
            <a:r>
              <a:rPr lang="en-US" sz="1200" dirty="0" smtClean="0">
                <a:solidFill>
                  <a:schemeClr val="tx1"/>
                </a:solidFill>
                <a:effectLst/>
                <a:latin typeface="Times New Roman" panose="02020603050405020304" pitchFamily="18" charset="0"/>
                <a:ea typeface="Times New Roman" panose="02020603050405020304" pitchFamily="18" charset="0"/>
              </a:rPr>
              <a:t> lengths and </a:t>
            </a:r>
            <a:r>
              <a:rPr lang="en-US" sz="1200" b="1" dirty="0" smtClean="0">
                <a:solidFill>
                  <a:schemeClr val="tx1"/>
                </a:solidFill>
                <a:effectLst/>
                <a:latin typeface="Times New Roman" panose="02020603050405020304" pitchFamily="18" charset="0"/>
                <a:ea typeface="Times New Roman" panose="02020603050405020304" pitchFamily="18" charset="0"/>
              </a:rPr>
              <a:t>MAC </a:t>
            </a:r>
            <a:r>
              <a:rPr lang="en-US" sz="1200" dirty="0" smtClean="0">
                <a:solidFill>
                  <a:schemeClr val="tx1"/>
                </a:solidFill>
                <a:effectLst/>
                <a:latin typeface="Times New Roman" panose="02020603050405020304" pitchFamily="18" charset="0"/>
                <a:ea typeface="Times New Roman" panose="02020603050405020304" pitchFamily="18" charset="0"/>
              </a:rPr>
              <a:t>lengths</a:t>
            </a:r>
            <a:r>
              <a:rPr lang="en-US" sz="1200" b="1" dirty="0" smtClean="0">
                <a:solidFill>
                  <a:schemeClr val="tx1"/>
                </a:solidFill>
                <a:effectLst/>
                <a:latin typeface="Times New Roman" panose="02020603050405020304" pitchFamily="18" charset="0"/>
                <a:ea typeface="Times New Roman" panose="02020603050405020304" pitchFamily="18" charset="0"/>
              </a:rPr>
              <a:t>.</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The list of authorized algorithms together with the allowed associated key length and MAC lengths are specified in :</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Authentication algorithm : §4 of 352.0-B</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Encryption algorithm : §3.1/3.2/3.3 of 352.0-B</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Authenticated-encryption : §3.4 (only algorithm: GCM with key and MAC size 128 bits)</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Another SA service type should be added : Authenticated-encryption (§3.4 of 352.0-B)</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DSS is a family of algorithm, the possible algorithms are : RSA, DSA and ECDSA</a:t>
            </a:r>
            <a:endParaRPr lang="en-US" sz="1200" dirty="0">
              <a:solidFill>
                <a:schemeClr val="tx1"/>
              </a:solidFill>
              <a:effectLst/>
              <a:latin typeface="Times New Roman" panose="02020603050405020304" pitchFamily="18" charset="0"/>
              <a:ea typeface="Calibri" panose="020F0502020204030204" pitchFamily="34" charset="0"/>
            </a:endParaRPr>
          </a:p>
        </p:txBody>
      </p:sp>
      <p:sp>
        <p:nvSpPr>
          <p:cNvPr id="6" name="TextBox 5"/>
          <p:cNvSpPr txBox="1"/>
          <p:nvPr/>
        </p:nvSpPr>
        <p:spPr>
          <a:xfrm>
            <a:off x="433631" y="1659118"/>
            <a:ext cx="6901248" cy="400110"/>
          </a:xfrm>
          <a:prstGeom prst="rect">
            <a:avLst/>
          </a:prstGeom>
          <a:noFill/>
        </p:spPr>
        <p:txBody>
          <a:bodyPr wrap="none" rtlCol="0">
            <a:spAutoFit/>
          </a:bodyPr>
          <a:lstStyle/>
          <a:p>
            <a:r>
              <a:rPr lang="en-US" dirty="0" smtClean="0">
                <a:solidFill>
                  <a:schemeClr val="tx1"/>
                </a:solidFill>
              </a:rPr>
              <a:t>Input re security for functional resources (Thanks to Giles) </a:t>
            </a:r>
            <a:r>
              <a:rPr lang="en-US" dirty="0" smtClean="0"/>
              <a:t> </a:t>
            </a:r>
            <a:endParaRPr lang="en-US" dirty="0"/>
          </a:p>
        </p:txBody>
      </p:sp>
    </p:spTree>
    <p:extLst>
      <p:ext uri="{BB962C8B-B14F-4D97-AF65-F5344CB8AC3E}">
        <p14:creationId xmlns:p14="http://schemas.microsoft.com/office/powerpoint/2010/main" val="223126438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A7C5AA63-9108-4F88-ABB7-FF3C1BCB4417}" type="slidenum">
              <a:rPr lang="en-US" altLang="en-US" sz="1400">
                <a:solidFill>
                  <a:schemeClr val="tx1"/>
                </a:solidFill>
                <a:latin typeface="Times New Roman" panose="02020603050405020304" pitchFamily="18" charset="0"/>
              </a:rPr>
              <a:pPr/>
              <a:t>2</a:t>
            </a:fld>
            <a:endParaRPr lang="en-US" altLang="en-US" sz="1400">
              <a:solidFill>
                <a:schemeClr val="tx1"/>
              </a:solidFill>
              <a:latin typeface="Times New Roman" panose="02020603050405020304" pitchFamily="18" charset="0"/>
            </a:endParaRPr>
          </a:p>
        </p:txBody>
      </p:sp>
      <p:sp>
        <p:nvSpPr>
          <p:cNvPr id="14339" name="Rectangle 2"/>
          <p:cNvSpPr>
            <a:spLocks noGrp="1" noChangeArrowheads="1"/>
          </p:cNvSpPr>
          <p:nvPr>
            <p:ph type="title"/>
          </p:nvPr>
        </p:nvSpPr>
        <p:spPr>
          <a:xfrm>
            <a:off x="0" y="260350"/>
            <a:ext cx="7351713" cy="611188"/>
          </a:xfrm>
        </p:spPr>
        <p:txBody>
          <a:bodyPr/>
          <a:lstStyle/>
          <a:p>
            <a:r>
              <a:rPr lang="en-GB" altLang="en-US" sz="2400" smtClean="0"/>
              <a:t>Purpose</a:t>
            </a:r>
          </a:p>
        </p:txBody>
      </p:sp>
      <p:sp>
        <p:nvSpPr>
          <p:cNvPr id="22532" name="Rectangle 4"/>
          <p:cNvSpPr>
            <a:spLocks noGrp="1" noChangeArrowheads="1"/>
          </p:cNvSpPr>
          <p:nvPr>
            <p:ph type="body" idx="1"/>
          </p:nvPr>
        </p:nvSpPr>
        <p:spPr>
          <a:xfrm>
            <a:off x="227013" y="1077913"/>
            <a:ext cx="8135937" cy="5408612"/>
          </a:xfrm>
        </p:spPr>
        <p:txBody>
          <a:bodyPr/>
          <a:lstStyle/>
          <a:p>
            <a:r>
              <a:rPr lang="en-US" altLang="en-US" sz="1800" dirty="0" smtClean="0"/>
              <a:t>Introduce the concept of Functional Resources</a:t>
            </a:r>
          </a:p>
          <a:p>
            <a:r>
              <a:rPr lang="en-US" altLang="en-US" sz="1800" dirty="0" smtClean="0"/>
              <a:t>Report on what has been developed so far and which support is available</a:t>
            </a:r>
          </a:p>
          <a:p>
            <a:r>
              <a:rPr lang="en-US" altLang="en-US" sz="1800" dirty="0" smtClean="0"/>
              <a:t>Illustrate how this concept ties into SANA Registries and their management</a:t>
            </a:r>
          </a:p>
          <a:p>
            <a:r>
              <a:rPr lang="en-US" altLang="en-US" sz="1800" dirty="0" smtClean="0"/>
              <a:t>Explain the applicability of the concept beyond CSS</a:t>
            </a:r>
          </a:p>
          <a:p>
            <a:r>
              <a:rPr lang="en-US" altLang="en-US" sz="1800" dirty="0" smtClean="0"/>
              <a:t>Solicit inputs and propose plan for collecting inputs </a:t>
            </a:r>
          </a:p>
          <a:p>
            <a:r>
              <a:rPr lang="en-US" altLang="en-US" sz="1800" dirty="0" smtClean="0"/>
              <a:t>The concept of Functional Resources is documented in “Functional Resource Reference Model” (Draft Technical Note CSSA 1-TN-0.11 – July 2016 – needs further work (see the Book Captain’s notes at the beginning of the document))</a:t>
            </a:r>
          </a:p>
          <a:p>
            <a:pPr lvl="1"/>
            <a:r>
              <a:rPr lang="en-US" altLang="en-US" sz="1600" u="sng" dirty="0" smtClean="0">
                <a:solidFill>
                  <a:srgbClr val="FF0000"/>
                </a:solidFill>
                <a:hlinkClick r:id="rId3"/>
              </a:rPr>
              <a:t>http://cwe.ccsds.org/css/docs/CSS%20Area/CWE%20Private/Functional%20Resources%20and%20Service%20Components/FunctResRefModel_TechNote-TN-0.11-160707.zip</a:t>
            </a:r>
            <a:endParaRPr lang="en-US" altLang="en-US" sz="1600" u="sng" dirty="0" smtClean="0">
              <a:solidFill>
                <a:srgbClr val="FF0000"/>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fade">
                                      <p:cBhvr>
                                        <p:cTn id="7" dur="500"/>
                                        <p:tgtEl>
                                          <p:spTgt spid="2253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2532">
                                            <p:txEl>
                                              <p:pRg st="1" end="1"/>
                                            </p:txEl>
                                          </p:spTgt>
                                        </p:tgtEl>
                                        <p:attrNameLst>
                                          <p:attrName>style.visibility</p:attrName>
                                        </p:attrNameLst>
                                      </p:cBhvr>
                                      <p:to>
                                        <p:strVal val="visible"/>
                                      </p:to>
                                    </p:set>
                                    <p:animEffect transition="in" filter="fade">
                                      <p:cBhvr>
                                        <p:cTn id="10" dur="500"/>
                                        <p:tgtEl>
                                          <p:spTgt spid="2253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2532">
                                            <p:txEl>
                                              <p:pRg st="2" end="2"/>
                                            </p:txEl>
                                          </p:spTgt>
                                        </p:tgtEl>
                                        <p:attrNameLst>
                                          <p:attrName>style.visibility</p:attrName>
                                        </p:attrNameLst>
                                      </p:cBhvr>
                                      <p:to>
                                        <p:strVal val="visible"/>
                                      </p:to>
                                    </p:set>
                                    <p:animEffect transition="in" filter="fade">
                                      <p:cBhvr>
                                        <p:cTn id="13" dur="500"/>
                                        <p:tgtEl>
                                          <p:spTgt spid="2253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2532">
                                            <p:txEl>
                                              <p:pRg st="3" end="3"/>
                                            </p:txEl>
                                          </p:spTgt>
                                        </p:tgtEl>
                                        <p:attrNameLst>
                                          <p:attrName>style.visibility</p:attrName>
                                        </p:attrNameLst>
                                      </p:cBhvr>
                                      <p:to>
                                        <p:strVal val="visible"/>
                                      </p:to>
                                    </p:set>
                                    <p:animEffect transition="in" filter="fade">
                                      <p:cBhvr>
                                        <p:cTn id="16" dur="500"/>
                                        <p:tgtEl>
                                          <p:spTgt spid="2253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2532">
                                            <p:txEl>
                                              <p:pRg st="4" end="4"/>
                                            </p:txEl>
                                          </p:spTgt>
                                        </p:tgtEl>
                                        <p:attrNameLst>
                                          <p:attrName>style.visibility</p:attrName>
                                        </p:attrNameLst>
                                      </p:cBhvr>
                                      <p:to>
                                        <p:strVal val="visible"/>
                                      </p:to>
                                    </p:set>
                                    <p:animEffect transition="in" filter="fade">
                                      <p:cBhvr>
                                        <p:cTn id="19" dur="500"/>
                                        <p:tgtEl>
                                          <p:spTgt spid="2253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2532">
                                            <p:txEl>
                                              <p:pRg st="5" end="5"/>
                                            </p:txEl>
                                          </p:spTgt>
                                        </p:tgtEl>
                                        <p:attrNameLst>
                                          <p:attrName>style.visibility</p:attrName>
                                        </p:attrNameLst>
                                      </p:cBhvr>
                                      <p:to>
                                        <p:strVal val="visible"/>
                                      </p:to>
                                    </p:set>
                                    <p:animEffect transition="in" filter="fade">
                                      <p:cBhvr>
                                        <p:cTn id="22" dur="500"/>
                                        <p:tgtEl>
                                          <p:spTgt spid="2253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2532">
                                            <p:txEl>
                                              <p:pRg st="6" end="6"/>
                                            </p:txEl>
                                          </p:spTgt>
                                        </p:tgtEl>
                                        <p:attrNameLst>
                                          <p:attrName>style.visibility</p:attrName>
                                        </p:attrNameLst>
                                      </p:cBhvr>
                                      <p:to>
                                        <p:strVal val="visible"/>
                                      </p:to>
                                    </p:set>
                                    <p:animEffect transition="in" filter="fade">
                                      <p:cBhvr>
                                        <p:cTn id="25" dur="500"/>
                                        <p:tgtEl>
                                          <p:spTgt spid="2253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 </a:t>
            </a:r>
            <a:endParaRPr lang="en-US" dirty="0"/>
          </a:p>
        </p:txBody>
      </p:sp>
      <p:sp>
        <p:nvSpPr>
          <p:cNvPr id="4" name="Slide Number Placeholder 3"/>
          <p:cNvSpPr>
            <a:spLocks noGrp="1"/>
          </p:cNvSpPr>
          <p:nvPr>
            <p:ph type="sldNum" sz="quarter" idx="10"/>
          </p:nvPr>
        </p:nvSpPr>
        <p:spPr/>
        <p:txBody>
          <a:bodyPr/>
          <a:lstStyle/>
          <a:p>
            <a:fld id="{78C8E1D0-C412-4E3B-A512-763AFC9BB742}" type="slidenum">
              <a:rPr lang="en-US" altLang="en-US" smtClean="0"/>
              <a:pPr/>
              <a:t>20</a:t>
            </a:fld>
            <a:endParaRPr lang="en-US" altLang="en-US"/>
          </a:p>
        </p:txBody>
      </p:sp>
    </p:spTree>
    <p:extLst>
      <p:ext uri="{BB962C8B-B14F-4D97-AF65-F5344CB8AC3E}">
        <p14:creationId xmlns:p14="http://schemas.microsoft.com/office/powerpoint/2010/main" val="10584392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Text Placeholder 5"/>
          <p:cNvSpPr>
            <a:spLocks noGrp="1"/>
          </p:cNvSpPr>
          <p:nvPr>
            <p:ph type="body" idx="1"/>
          </p:nvPr>
        </p:nvSpPr>
        <p:spPr/>
        <p:txBody>
          <a:bodyPr/>
          <a:lstStyle/>
          <a:p>
            <a:r>
              <a:rPr lang="en-US" dirty="0" smtClean="0"/>
              <a:t>Backup Material – More on CSS FRM Tooling  </a:t>
            </a:r>
            <a:endParaRPr lang="en-US" dirty="0"/>
          </a:p>
        </p:txBody>
      </p:sp>
      <p:sp>
        <p:nvSpPr>
          <p:cNvPr id="4" name="Slide Number Placeholder 3"/>
          <p:cNvSpPr>
            <a:spLocks noGrp="1"/>
          </p:cNvSpPr>
          <p:nvPr>
            <p:ph type="sldNum" sz="quarter" idx="10"/>
          </p:nvPr>
        </p:nvSpPr>
        <p:spPr/>
        <p:txBody>
          <a:bodyPr/>
          <a:lstStyle/>
          <a:p>
            <a:fld id="{78C8E1D0-C412-4E3B-A512-763AFC9BB742}" type="slidenum">
              <a:rPr lang="en-US" altLang="en-US" smtClean="0"/>
              <a:pPr/>
              <a:t>21</a:t>
            </a:fld>
            <a:endParaRPr lang="en-US" altLang="en-US"/>
          </a:p>
        </p:txBody>
      </p:sp>
    </p:spTree>
    <p:extLst>
      <p:ext uri="{BB962C8B-B14F-4D97-AF65-F5344CB8AC3E}">
        <p14:creationId xmlns:p14="http://schemas.microsoft.com/office/powerpoint/2010/main" val="28468245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260350"/>
            <a:ext cx="7277100" cy="611188"/>
          </a:xfrm>
        </p:spPr>
        <p:txBody>
          <a:bodyPr/>
          <a:lstStyle/>
          <a:p>
            <a:r>
              <a:rPr lang="en-GB" altLang="en-US" sz="2400" dirty="0" smtClean="0"/>
              <a:t>Starting with TC Sync &amp; Channel Encoding…</a:t>
            </a:r>
            <a:endParaRPr lang="en-US" altLang="en-US" sz="2400" dirty="0" smtClean="0"/>
          </a:p>
        </p:txBody>
      </p:sp>
      <p:sp>
        <p:nvSpPr>
          <p:cNvPr id="2457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7B17F98A-DB1B-48D4-A2B1-2A1473E19161}" type="slidenum">
              <a:rPr lang="en-US" altLang="en-US" sz="1400">
                <a:solidFill>
                  <a:schemeClr val="tx1"/>
                </a:solidFill>
                <a:latin typeface="Times New Roman" panose="02020603050405020304" pitchFamily="18" charset="0"/>
              </a:rPr>
              <a:pPr/>
              <a:t>22</a:t>
            </a:fld>
            <a:endParaRPr lang="en-US" altLang="en-US" sz="1400">
              <a:solidFill>
                <a:schemeClr val="tx1"/>
              </a:solidFill>
              <a:latin typeface="Times New Roman" panose="02020603050405020304" pitchFamily="18" charset="0"/>
            </a:endParaRPr>
          </a:p>
        </p:txBody>
      </p:sp>
      <p:pic>
        <p:nvPicPr>
          <p:cNvPr id="2458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1781175"/>
            <a:ext cx="8350250" cy="329565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81" name="Right Arrow 1"/>
          <p:cNvSpPr>
            <a:spLocks noChangeArrowheads="1"/>
          </p:cNvSpPr>
          <p:nvPr/>
        </p:nvSpPr>
        <p:spPr bwMode="auto">
          <a:xfrm rot="-2856817">
            <a:off x="4638675" y="4381501"/>
            <a:ext cx="1266825" cy="571500"/>
          </a:xfrm>
          <a:prstGeom prst="rightArrow">
            <a:avLst>
              <a:gd name="adj1" fmla="val 50000"/>
              <a:gd name="adj2" fmla="val 49998"/>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endParaRPr lang="en-US" alt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260350"/>
            <a:ext cx="7277100" cy="611188"/>
          </a:xfrm>
        </p:spPr>
        <p:txBody>
          <a:bodyPr/>
          <a:lstStyle/>
          <a:p>
            <a:r>
              <a:rPr lang="en-GB" altLang="en-US" sz="2400" dirty="0" smtClean="0"/>
              <a:t>…Screenshot 1…</a:t>
            </a:r>
            <a:endParaRPr lang="en-US" altLang="en-US" sz="2400" dirty="0" smtClean="0"/>
          </a:p>
        </p:txBody>
      </p:sp>
      <p:sp>
        <p:nvSpPr>
          <p:cNvPr id="25603"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FR type (1)</a:t>
            </a:r>
          </a:p>
        </p:txBody>
      </p:sp>
      <p:sp>
        <p:nvSpPr>
          <p:cNvPr id="2560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A2CB9C22-01E0-4A18-B535-0E15BD959D4E}" type="slidenum">
              <a:rPr lang="en-US" altLang="en-US" sz="1400">
                <a:solidFill>
                  <a:schemeClr val="tx1"/>
                </a:solidFill>
                <a:latin typeface="Times New Roman" panose="02020603050405020304" pitchFamily="18" charset="0"/>
              </a:rPr>
              <a:pPr/>
              <a:t>23</a:t>
            </a:fld>
            <a:endParaRPr lang="en-US" altLang="en-US" sz="1400">
              <a:solidFill>
                <a:schemeClr val="tx1"/>
              </a:solidFill>
              <a:latin typeface="Times New Roman" panose="02020603050405020304" pitchFamily="18" charset="0"/>
            </a:endParaRPr>
          </a:p>
        </p:txBody>
      </p:sp>
      <p:pic>
        <p:nvPicPr>
          <p:cNvPr id="2560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688" y="1622425"/>
            <a:ext cx="7385050" cy="461645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6" name="Line Callout 1 1"/>
          <p:cNvSpPr>
            <a:spLocks/>
          </p:cNvSpPr>
          <p:nvPr/>
        </p:nvSpPr>
        <p:spPr bwMode="auto">
          <a:xfrm>
            <a:off x="3460750" y="3649663"/>
            <a:ext cx="4102100" cy="469900"/>
          </a:xfrm>
          <a:prstGeom prst="borderCallout1">
            <a:avLst>
              <a:gd name="adj1" fmla="val -1250"/>
              <a:gd name="adj2" fmla="val 50000"/>
              <a:gd name="adj3" fmla="val -185681"/>
              <a:gd name="adj4" fmla="val 28750"/>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The type of input may be selected by a managed,</a:t>
            </a:r>
          </a:p>
          <a:p>
            <a:r>
              <a:rPr lang="en-GB" altLang="en-US" sz="1400">
                <a:solidFill>
                  <a:srgbClr val="FF0000"/>
                </a:solidFill>
              </a:rPr>
              <a:t> but not necessarily monitored parameter</a:t>
            </a:r>
          </a:p>
        </p:txBody>
      </p:sp>
      <p:sp>
        <p:nvSpPr>
          <p:cNvPr id="25607" name="Line Callout 1 3"/>
          <p:cNvSpPr>
            <a:spLocks/>
          </p:cNvSpPr>
          <p:nvPr/>
        </p:nvSpPr>
        <p:spPr bwMode="auto">
          <a:xfrm>
            <a:off x="4529138" y="4281488"/>
            <a:ext cx="3675062" cy="214312"/>
          </a:xfrm>
          <a:prstGeom prst="borderCallout1">
            <a:avLst>
              <a:gd name="adj1" fmla="val 50750"/>
              <a:gd name="adj2" fmla="val -194"/>
              <a:gd name="adj3" fmla="val 48500"/>
              <a:gd name="adj4" fmla="val -4380"/>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Assembled from a list of standard acronyms</a:t>
            </a:r>
          </a:p>
        </p:txBody>
      </p:sp>
      <p:sp>
        <p:nvSpPr>
          <p:cNvPr id="25608" name="Line Callout 1 4"/>
          <p:cNvSpPr>
            <a:spLocks/>
          </p:cNvSpPr>
          <p:nvPr/>
        </p:nvSpPr>
        <p:spPr bwMode="auto">
          <a:xfrm>
            <a:off x="5314950" y="4564063"/>
            <a:ext cx="3402013" cy="212725"/>
          </a:xfrm>
          <a:prstGeom prst="borderCallout1">
            <a:avLst>
              <a:gd name="adj1" fmla="val 46750"/>
              <a:gd name="adj2" fmla="val -292"/>
              <a:gd name="adj3" fmla="val 48500"/>
              <a:gd name="adj4" fmla="val -7176"/>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Optional free text e.g. for doc generation</a:t>
            </a:r>
          </a:p>
        </p:txBody>
      </p:sp>
      <p:sp>
        <p:nvSpPr>
          <p:cNvPr id="25609" name="Line Callout 1 5"/>
          <p:cNvSpPr>
            <a:spLocks/>
          </p:cNvSpPr>
          <p:nvPr/>
        </p:nvSpPr>
        <p:spPr bwMode="auto">
          <a:xfrm>
            <a:off x="3035300" y="4879975"/>
            <a:ext cx="3990975" cy="204788"/>
          </a:xfrm>
          <a:prstGeom prst="borderCallout1">
            <a:avLst>
              <a:gd name="adj1" fmla="val 48472"/>
              <a:gd name="adj2" fmla="val 69"/>
              <a:gd name="adj3" fmla="val 49338"/>
              <a:gd name="adj4" fmla="val -8921"/>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Not part of the tool output – FRs have no version</a:t>
            </a:r>
          </a:p>
        </p:txBody>
      </p:sp>
      <p:sp>
        <p:nvSpPr>
          <p:cNvPr id="25610" name="Line Callout 1 6"/>
          <p:cNvSpPr>
            <a:spLocks/>
          </p:cNvSpPr>
          <p:nvPr/>
        </p:nvSpPr>
        <p:spPr bwMode="auto">
          <a:xfrm>
            <a:off x="2949575" y="2339975"/>
            <a:ext cx="1149350" cy="234950"/>
          </a:xfrm>
          <a:prstGeom prst="borderCallout1">
            <a:avLst>
              <a:gd name="adj1" fmla="val 51009"/>
              <a:gd name="adj2" fmla="val -1046"/>
              <a:gd name="adj3" fmla="val 51208"/>
              <a:gd name="adj4" fmla="val -38995"/>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a:solidFill>
                  <a:srgbClr val="FF0000"/>
                </a:solidFill>
              </a:rPr>
              <a:t>Free text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260350"/>
            <a:ext cx="7277100" cy="611188"/>
          </a:xfrm>
        </p:spPr>
        <p:txBody>
          <a:bodyPr/>
          <a:lstStyle/>
          <a:p>
            <a:r>
              <a:rPr lang="en-GB" altLang="en-US" sz="2400" smtClean="0"/>
              <a:t>Status and Tools</a:t>
            </a:r>
            <a:endParaRPr lang="en-US" altLang="en-US" sz="2400" smtClean="0"/>
          </a:p>
        </p:txBody>
      </p:sp>
      <p:sp>
        <p:nvSpPr>
          <p:cNvPr id="26627" name="Content Placeholder 2"/>
          <p:cNvSpPr>
            <a:spLocks noGrp="1"/>
          </p:cNvSpPr>
          <p:nvPr>
            <p:ph idx="1"/>
          </p:nvPr>
        </p:nvSpPr>
        <p:spPr>
          <a:xfrm>
            <a:off x="246063" y="906463"/>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FR type (2)</a:t>
            </a:r>
          </a:p>
        </p:txBody>
      </p:sp>
      <p:sp>
        <p:nvSpPr>
          <p:cNvPr id="2662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B49A2858-720C-404A-B819-DAEEDBD41A3F}" type="slidenum">
              <a:rPr lang="en-US" altLang="en-US" sz="1400">
                <a:solidFill>
                  <a:schemeClr val="tx1"/>
                </a:solidFill>
                <a:latin typeface="Times New Roman" panose="02020603050405020304" pitchFamily="18" charset="0"/>
              </a:rPr>
              <a:pPr/>
              <a:t>24</a:t>
            </a:fld>
            <a:endParaRPr lang="en-US" altLang="en-US" sz="1400">
              <a:solidFill>
                <a:schemeClr val="tx1"/>
              </a:solidFill>
              <a:latin typeface="Times New Roman" panose="02020603050405020304" pitchFamily="18" charset="0"/>
            </a:endParaRPr>
          </a:p>
        </p:txBody>
      </p:sp>
      <p:grpSp>
        <p:nvGrpSpPr>
          <p:cNvPr id="26629" name="Group 1"/>
          <p:cNvGrpSpPr>
            <a:grpSpLocks/>
          </p:cNvGrpSpPr>
          <p:nvPr/>
        </p:nvGrpSpPr>
        <p:grpSpPr bwMode="auto">
          <a:xfrm>
            <a:off x="1308100" y="1498600"/>
            <a:ext cx="6896100" cy="4953000"/>
            <a:chOff x="1752600" y="1499045"/>
            <a:chExt cx="5638800" cy="3818770"/>
          </a:xfrm>
        </p:grpSpPr>
        <p:pic>
          <p:nvPicPr>
            <p:cNvPr id="266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499045"/>
              <a:ext cx="5638800" cy="5254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2026927"/>
              <a:ext cx="5594350" cy="63182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3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2762" y="2658752"/>
              <a:ext cx="5586413" cy="26590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6630" name="Line Callout 1 3"/>
          <p:cNvSpPr>
            <a:spLocks/>
          </p:cNvSpPr>
          <p:nvPr/>
        </p:nvSpPr>
        <p:spPr bwMode="auto">
          <a:xfrm>
            <a:off x="4094163" y="1914525"/>
            <a:ext cx="2511425" cy="323850"/>
          </a:xfrm>
          <a:prstGeom prst="borderCallout1">
            <a:avLst>
              <a:gd name="adj1" fmla="val 47699"/>
              <a:gd name="adj2" fmla="val -366"/>
              <a:gd name="adj3" fmla="val 49343"/>
              <a:gd name="adj4" fmla="val -16023"/>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Lists all Events of the FR type</a:t>
            </a:r>
          </a:p>
        </p:txBody>
      </p:sp>
      <p:sp>
        <p:nvSpPr>
          <p:cNvPr id="26631" name="Line Callout 1 4"/>
          <p:cNvSpPr>
            <a:spLocks/>
          </p:cNvSpPr>
          <p:nvPr/>
        </p:nvSpPr>
        <p:spPr bwMode="auto">
          <a:xfrm>
            <a:off x="4341813" y="2743200"/>
            <a:ext cx="2743200" cy="315913"/>
          </a:xfrm>
          <a:prstGeom prst="borderCallout1">
            <a:avLst>
              <a:gd name="adj1" fmla="val 45778"/>
              <a:gd name="adj2" fmla="val 704"/>
              <a:gd name="adj3" fmla="val 47634"/>
              <a:gd name="adj4" fmla="val -12477"/>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Lists all Directives of the FR type</a:t>
            </a:r>
          </a:p>
        </p:txBody>
      </p:sp>
      <p:sp>
        <p:nvSpPr>
          <p:cNvPr id="26632" name="Line Callout 1 5"/>
          <p:cNvSpPr>
            <a:spLocks/>
          </p:cNvSpPr>
          <p:nvPr/>
        </p:nvSpPr>
        <p:spPr bwMode="auto">
          <a:xfrm>
            <a:off x="5357813" y="3743325"/>
            <a:ext cx="3390900" cy="793750"/>
          </a:xfrm>
          <a:prstGeom prst="borderCallout1">
            <a:avLst>
              <a:gd name="adj1" fmla="val 49727"/>
              <a:gd name="adj2" fmla="val -32"/>
              <a:gd name="adj3" fmla="val 46125"/>
              <a:gd name="adj4" fmla="val -10583"/>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“Uses” relationship: lists all FR types </a:t>
            </a:r>
          </a:p>
          <a:p>
            <a:r>
              <a:rPr lang="en-GB" altLang="en-US" sz="1400">
                <a:solidFill>
                  <a:srgbClr val="FF0000"/>
                </a:solidFill>
              </a:rPr>
              <a:t>generating data that this FR type may </a:t>
            </a:r>
          </a:p>
          <a:p>
            <a:r>
              <a:rPr lang="en-GB" altLang="en-US" sz="1400">
                <a:solidFill>
                  <a:srgbClr val="FF0000"/>
                </a:solidFill>
              </a:rPr>
              <a:t>consume</a:t>
            </a:r>
          </a:p>
        </p:txBody>
      </p:sp>
      <p:sp>
        <p:nvSpPr>
          <p:cNvPr id="26633" name="Line Callout 1 6"/>
          <p:cNvSpPr>
            <a:spLocks/>
          </p:cNvSpPr>
          <p:nvPr/>
        </p:nvSpPr>
        <p:spPr bwMode="auto">
          <a:xfrm>
            <a:off x="6145213" y="5310188"/>
            <a:ext cx="1706562" cy="931862"/>
          </a:xfrm>
          <a:prstGeom prst="borderCallout1">
            <a:avLst>
              <a:gd name="adj1" fmla="val 48940"/>
              <a:gd name="adj2" fmla="val -602"/>
              <a:gd name="adj3" fmla="val 48347"/>
              <a:gd name="adj4" fmla="val -14106"/>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Lists all Parameters </a:t>
            </a:r>
          </a:p>
          <a:p>
            <a:r>
              <a:rPr lang="en-GB" altLang="en-US" sz="1400">
                <a:solidFill>
                  <a:srgbClr val="FF0000"/>
                </a:solidFill>
              </a:rPr>
              <a:t>of this FR type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260350"/>
            <a:ext cx="7277100" cy="611188"/>
          </a:xfrm>
        </p:spPr>
        <p:txBody>
          <a:bodyPr/>
          <a:lstStyle/>
          <a:p>
            <a:r>
              <a:rPr lang="en-GB" altLang="en-US" sz="2400" dirty="0" smtClean="0"/>
              <a:t>…Screenshot 1…</a:t>
            </a:r>
            <a:endParaRPr lang="en-US" altLang="en-US" sz="2400" dirty="0" smtClean="0"/>
          </a:p>
        </p:txBody>
      </p:sp>
      <p:sp>
        <p:nvSpPr>
          <p:cNvPr id="27651" name="Content Placeholder 2"/>
          <p:cNvSpPr>
            <a:spLocks noGrp="1"/>
          </p:cNvSpPr>
          <p:nvPr>
            <p:ph idx="1"/>
          </p:nvPr>
        </p:nvSpPr>
        <p:spPr>
          <a:xfrm>
            <a:off x="442913" y="9096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Event</a:t>
            </a:r>
          </a:p>
        </p:txBody>
      </p:sp>
      <p:sp>
        <p:nvSpPr>
          <p:cNvPr id="2765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6608DCF3-3D0A-4A4F-9CD8-07AA821B98D9}" type="slidenum">
              <a:rPr lang="en-US" altLang="en-US" sz="1400">
                <a:solidFill>
                  <a:schemeClr val="tx1"/>
                </a:solidFill>
                <a:latin typeface="Times New Roman" panose="02020603050405020304" pitchFamily="18" charset="0"/>
              </a:rPr>
              <a:pPr/>
              <a:t>25</a:t>
            </a:fld>
            <a:endParaRPr lang="en-US" altLang="en-US" sz="1400">
              <a:solidFill>
                <a:schemeClr val="tx1"/>
              </a:solidFill>
              <a:latin typeface="Times New Roman" panose="02020603050405020304" pitchFamily="18" charset="0"/>
            </a:endParaRPr>
          </a:p>
        </p:txBody>
      </p:sp>
      <p:grpSp>
        <p:nvGrpSpPr>
          <p:cNvPr id="27653" name="Group 1"/>
          <p:cNvGrpSpPr>
            <a:grpSpLocks/>
          </p:cNvGrpSpPr>
          <p:nvPr/>
        </p:nvGrpSpPr>
        <p:grpSpPr bwMode="auto">
          <a:xfrm>
            <a:off x="1038225" y="1570038"/>
            <a:ext cx="7208838" cy="4505325"/>
            <a:chOff x="1568554" y="1639117"/>
            <a:chExt cx="6188386" cy="3381967"/>
          </a:xfrm>
        </p:grpSpPr>
        <p:pic>
          <p:nvPicPr>
            <p:cNvPr id="276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8554" y="1639117"/>
              <a:ext cx="2484437" cy="21272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3990" y="1927656"/>
              <a:ext cx="5822950" cy="6937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172" y="2629938"/>
              <a:ext cx="5776913" cy="22018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0249" y="4814709"/>
              <a:ext cx="5753101" cy="20637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7654" name="Line Callout 1 3"/>
          <p:cNvSpPr>
            <a:spLocks/>
          </p:cNvSpPr>
          <p:nvPr/>
        </p:nvSpPr>
        <p:spPr bwMode="auto">
          <a:xfrm>
            <a:off x="3948113" y="5622925"/>
            <a:ext cx="3248025" cy="307975"/>
          </a:xfrm>
          <a:prstGeom prst="borderCallout1">
            <a:avLst>
              <a:gd name="adj1" fmla="val 49306"/>
              <a:gd name="adj2" fmla="val -699"/>
              <a:gd name="adj3" fmla="val 40278"/>
              <a:gd name="adj4" fmla="val -8069"/>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Identifies the Event Value, if applicable</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260350"/>
            <a:ext cx="7277100" cy="611188"/>
          </a:xfrm>
        </p:spPr>
        <p:txBody>
          <a:bodyPr/>
          <a:lstStyle/>
          <a:p>
            <a:r>
              <a:rPr lang="en-GB" altLang="en-US" sz="2400" dirty="0" smtClean="0"/>
              <a:t>…Screenshot 2…</a:t>
            </a:r>
            <a:endParaRPr lang="en-US" altLang="en-US" sz="2400" dirty="0" smtClean="0"/>
          </a:p>
        </p:txBody>
      </p:sp>
      <p:sp>
        <p:nvSpPr>
          <p:cNvPr id="28675" name="Content Placeholder 2"/>
          <p:cNvSpPr>
            <a:spLocks noGrp="1"/>
          </p:cNvSpPr>
          <p:nvPr>
            <p:ph idx="1"/>
          </p:nvPr>
        </p:nvSpPr>
        <p:spPr>
          <a:xfrm>
            <a:off x="400050" y="923925"/>
            <a:ext cx="8240713" cy="558323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Event Value</a:t>
            </a:r>
          </a:p>
        </p:txBody>
      </p:sp>
      <p:sp>
        <p:nvSpPr>
          <p:cNvPr id="286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45588C50-3E16-4F05-B1C7-69FF4BAE2761}" type="slidenum">
              <a:rPr lang="en-US" altLang="en-US" sz="1400">
                <a:solidFill>
                  <a:schemeClr val="tx1"/>
                </a:solidFill>
                <a:latin typeface="Times New Roman" panose="02020603050405020304" pitchFamily="18" charset="0"/>
              </a:rPr>
              <a:pPr/>
              <a:t>26</a:t>
            </a:fld>
            <a:endParaRPr lang="en-US" altLang="en-US" sz="1400">
              <a:solidFill>
                <a:schemeClr val="tx1"/>
              </a:solidFill>
              <a:latin typeface="Times New Roman" panose="02020603050405020304" pitchFamily="18" charset="0"/>
            </a:endParaRPr>
          </a:p>
        </p:txBody>
      </p:sp>
      <p:pic>
        <p:nvPicPr>
          <p:cNvPr id="2867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963" y="1477963"/>
            <a:ext cx="2574925" cy="23495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963" y="1712913"/>
            <a:ext cx="6918325" cy="1046162"/>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3475" y="2732088"/>
            <a:ext cx="6815138" cy="35893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80" name="Line Callout 1 3"/>
          <p:cNvSpPr>
            <a:spLocks/>
          </p:cNvSpPr>
          <p:nvPr/>
        </p:nvSpPr>
        <p:spPr bwMode="auto">
          <a:xfrm>
            <a:off x="3567113" y="5299075"/>
            <a:ext cx="3862387" cy="666750"/>
          </a:xfrm>
          <a:prstGeom prst="borderCallout1">
            <a:avLst>
              <a:gd name="adj1" fmla="val 48236"/>
              <a:gd name="adj2" fmla="val -366"/>
              <a:gd name="adj3" fmla="val 44551"/>
              <a:gd name="adj4" fmla="val -25722"/>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Data types specified such that they match the </a:t>
            </a:r>
          </a:p>
          <a:p>
            <a:r>
              <a:rPr lang="en-GB" altLang="en-US" sz="1400">
                <a:solidFill>
                  <a:srgbClr val="FF0000"/>
                </a:solidFill>
              </a:rPr>
              <a:t>CSTS Specification Framework</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260350"/>
            <a:ext cx="7277100" cy="611188"/>
          </a:xfrm>
        </p:spPr>
        <p:txBody>
          <a:bodyPr/>
          <a:lstStyle/>
          <a:p>
            <a:r>
              <a:rPr lang="en-GB" altLang="en-US" sz="2400" dirty="0" smtClean="0"/>
              <a:t>…Screenshot 3…</a:t>
            </a:r>
            <a:endParaRPr lang="en-US" altLang="en-US" sz="2400" dirty="0" smtClean="0"/>
          </a:p>
        </p:txBody>
      </p:sp>
      <p:sp>
        <p:nvSpPr>
          <p:cNvPr id="29699" name="Content Placeholder 2"/>
          <p:cNvSpPr>
            <a:spLocks noGrp="1"/>
          </p:cNvSpPr>
          <p:nvPr>
            <p:ph idx="1"/>
          </p:nvPr>
        </p:nvSpPr>
        <p:spPr>
          <a:xfrm>
            <a:off x="433388" y="869950"/>
            <a:ext cx="8240712" cy="558323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Directive</a:t>
            </a:r>
          </a:p>
        </p:txBody>
      </p:sp>
      <p:sp>
        <p:nvSpPr>
          <p:cNvPr id="2970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109BC434-2FE1-41F2-A593-EC55D8B6E5D3}" type="slidenum">
              <a:rPr lang="en-US" altLang="en-US" sz="1400">
                <a:solidFill>
                  <a:schemeClr val="tx1"/>
                </a:solidFill>
                <a:latin typeface="Times New Roman" panose="02020603050405020304" pitchFamily="18" charset="0"/>
              </a:rPr>
              <a:pPr/>
              <a:t>27</a:t>
            </a:fld>
            <a:endParaRPr lang="en-US" altLang="en-US" sz="1400">
              <a:solidFill>
                <a:schemeClr val="tx1"/>
              </a:solidFill>
              <a:latin typeface="Times New Roman" panose="02020603050405020304" pitchFamily="18" charset="0"/>
            </a:endParaRPr>
          </a:p>
        </p:txBody>
      </p:sp>
      <p:grpSp>
        <p:nvGrpSpPr>
          <p:cNvPr id="29701" name="Group 1"/>
          <p:cNvGrpSpPr>
            <a:grpSpLocks/>
          </p:cNvGrpSpPr>
          <p:nvPr/>
        </p:nvGrpSpPr>
        <p:grpSpPr bwMode="auto">
          <a:xfrm>
            <a:off x="1076325" y="1512888"/>
            <a:ext cx="7426325" cy="5006975"/>
            <a:chOff x="987040" y="1976184"/>
            <a:chExt cx="5837846" cy="4002860"/>
          </a:xfrm>
        </p:grpSpPr>
        <p:pic>
          <p:nvPicPr>
            <p:cNvPr id="297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040" y="1976184"/>
              <a:ext cx="2743200" cy="2206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7040" y="2196847"/>
              <a:ext cx="5829300" cy="7159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140" y="2912810"/>
              <a:ext cx="5753100" cy="22558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404" y="5132904"/>
              <a:ext cx="5816482" cy="54927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8"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232" y="5682181"/>
              <a:ext cx="5676900" cy="2968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9702" name="Line Callout 1 3"/>
          <p:cNvSpPr>
            <a:spLocks/>
          </p:cNvSpPr>
          <p:nvPr/>
        </p:nvSpPr>
        <p:spPr bwMode="auto">
          <a:xfrm>
            <a:off x="4862513" y="5272088"/>
            <a:ext cx="3597275" cy="265112"/>
          </a:xfrm>
          <a:prstGeom prst="borderCallout1">
            <a:avLst>
              <a:gd name="adj1" fmla="val 47782"/>
              <a:gd name="adj2" fmla="val -19"/>
              <a:gd name="adj3" fmla="val 41532"/>
              <a:gd name="adj4" fmla="val -8880"/>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Identifies the Directive Qualifier if applicable</a:t>
            </a:r>
          </a:p>
        </p:txBody>
      </p:sp>
      <p:sp>
        <p:nvSpPr>
          <p:cNvPr id="29703" name="Line Callout 1 4"/>
          <p:cNvSpPr>
            <a:spLocks/>
          </p:cNvSpPr>
          <p:nvPr/>
        </p:nvSpPr>
        <p:spPr bwMode="auto">
          <a:xfrm>
            <a:off x="2717800" y="5948363"/>
            <a:ext cx="2392363" cy="417512"/>
          </a:xfrm>
          <a:prstGeom prst="borderCallout1">
            <a:avLst>
              <a:gd name="adj1" fmla="val 47324"/>
              <a:gd name="adj2" fmla="val -120"/>
              <a:gd name="adj3" fmla="val 47194"/>
              <a:gd name="adj4" fmla="val -30833"/>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Free text, but may be formal </a:t>
            </a:r>
          </a:p>
          <a:p>
            <a:r>
              <a:rPr lang="en-GB" altLang="en-US" sz="1400">
                <a:solidFill>
                  <a:srgbClr val="FF0000"/>
                </a:solidFill>
              </a:rPr>
              <a:t>Boolean expressions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260350"/>
            <a:ext cx="7277100" cy="611188"/>
          </a:xfrm>
        </p:spPr>
        <p:txBody>
          <a:bodyPr/>
          <a:lstStyle/>
          <a:p>
            <a:r>
              <a:rPr lang="en-GB" altLang="en-US" sz="2400" dirty="0" smtClean="0"/>
              <a:t>…Screenshot 4…</a:t>
            </a:r>
            <a:endParaRPr lang="en-US" altLang="en-US" sz="2400" dirty="0" smtClean="0"/>
          </a:p>
        </p:txBody>
      </p:sp>
      <p:sp>
        <p:nvSpPr>
          <p:cNvPr id="30723" name="Content Placeholder 2"/>
          <p:cNvSpPr>
            <a:spLocks noGrp="1"/>
          </p:cNvSpPr>
          <p:nvPr>
            <p:ph idx="1"/>
          </p:nvPr>
        </p:nvSpPr>
        <p:spPr>
          <a:xfrm>
            <a:off x="466725" y="936625"/>
            <a:ext cx="8240713" cy="534828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Directive Qualifier (1)</a:t>
            </a:r>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568954BB-EBF9-4E65-AD08-A1523F1E1A00}" type="slidenum">
              <a:rPr lang="en-US" altLang="en-US" sz="1400">
                <a:solidFill>
                  <a:schemeClr val="tx1"/>
                </a:solidFill>
                <a:latin typeface="Times New Roman" panose="02020603050405020304" pitchFamily="18" charset="0"/>
              </a:rPr>
              <a:pPr/>
              <a:t>28</a:t>
            </a:fld>
            <a:endParaRPr lang="en-US" altLang="en-US" sz="1400">
              <a:solidFill>
                <a:schemeClr val="tx1"/>
              </a:solidFill>
              <a:latin typeface="Times New Roman" panose="02020603050405020304" pitchFamily="18" charset="0"/>
            </a:endParaRPr>
          </a:p>
        </p:txBody>
      </p:sp>
      <p:grpSp>
        <p:nvGrpSpPr>
          <p:cNvPr id="30725" name="Group 1"/>
          <p:cNvGrpSpPr>
            <a:grpSpLocks/>
          </p:cNvGrpSpPr>
          <p:nvPr/>
        </p:nvGrpSpPr>
        <p:grpSpPr bwMode="auto">
          <a:xfrm>
            <a:off x="1014413" y="1528763"/>
            <a:ext cx="7796212" cy="4394200"/>
            <a:chOff x="826317" y="1921736"/>
            <a:chExt cx="5984503" cy="3238648"/>
          </a:xfrm>
        </p:grpSpPr>
        <p:pic>
          <p:nvPicPr>
            <p:cNvPr id="307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052" y="1921736"/>
              <a:ext cx="3216275" cy="22860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317" y="2148808"/>
              <a:ext cx="5951537" cy="115887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120" y="3285547"/>
              <a:ext cx="5981700" cy="18748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260350"/>
            <a:ext cx="7277100" cy="611188"/>
          </a:xfrm>
        </p:spPr>
        <p:txBody>
          <a:bodyPr/>
          <a:lstStyle/>
          <a:p>
            <a:r>
              <a:rPr lang="en-GB" altLang="en-US" sz="2400" dirty="0" smtClean="0"/>
              <a:t>…Screenshot 5…</a:t>
            </a:r>
            <a:endParaRPr lang="en-US" altLang="en-US" sz="2400" dirty="0" smtClean="0"/>
          </a:p>
        </p:txBody>
      </p:sp>
      <p:sp>
        <p:nvSpPr>
          <p:cNvPr id="31747" name="Content Placeholder 2"/>
          <p:cNvSpPr>
            <a:spLocks noGrp="1"/>
          </p:cNvSpPr>
          <p:nvPr>
            <p:ph idx="1"/>
          </p:nvPr>
        </p:nvSpPr>
        <p:spPr>
          <a:xfrm>
            <a:off x="438150" y="904875"/>
            <a:ext cx="8240713" cy="534828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Directive Qualifier (2)</a:t>
            </a:r>
          </a:p>
        </p:txBody>
      </p:sp>
      <p:sp>
        <p:nvSpPr>
          <p:cNvPr id="3174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DB8D8699-E873-4B3D-8E6E-3040C17C0A73}" type="slidenum">
              <a:rPr lang="en-US" altLang="en-US" sz="1400">
                <a:solidFill>
                  <a:schemeClr val="tx1"/>
                </a:solidFill>
                <a:latin typeface="Times New Roman" panose="02020603050405020304" pitchFamily="18" charset="0"/>
              </a:rPr>
              <a:pPr/>
              <a:t>29</a:t>
            </a:fld>
            <a:endParaRPr lang="en-US" altLang="en-US" sz="1400">
              <a:solidFill>
                <a:schemeClr val="tx1"/>
              </a:solidFill>
              <a:latin typeface="Times New Roman" panose="02020603050405020304" pitchFamily="18" charset="0"/>
            </a:endParaRPr>
          </a:p>
        </p:txBody>
      </p:sp>
      <p:grpSp>
        <p:nvGrpSpPr>
          <p:cNvPr id="31749" name="Group 1"/>
          <p:cNvGrpSpPr>
            <a:grpSpLocks/>
          </p:cNvGrpSpPr>
          <p:nvPr/>
        </p:nvGrpSpPr>
        <p:grpSpPr bwMode="auto">
          <a:xfrm>
            <a:off x="925513" y="1733550"/>
            <a:ext cx="7534275" cy="3898900"/>
            <a:chOff x="796792" y="1972521"/>
            <a:chExt cx="5903438" cy="2262069"/>
          </a:xfrm>
        </p:grpSpPr>
        <p:pic>
          <p:nvPicPr>
            <p:cNvPr id="317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792" y="1972521"/>
              <a:ext cx="5807075" cy="11509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560" y="3107895"/>
              <a:ext cx="5341937" cy="112077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2693" y="3578953"/>
              <a:ext cx="617537" cy="6556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4"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2484" y="3122168"/>
              <a:ext cx="511175" cy="28892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5"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2484" y="3327267"/>
              <a:ext cx="511175" cy="28892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1750" name="Line Callout 1 3"/>
          <p:cNvSpPr>
            <a:spLocks/>
          </p:cNvSpPr>
          <p:nvPr/>
        </p:nvSpPr>
        <p:spPr bwMode="auto">
          <a:xfrm>
            <a:off x="5059363" y="1674813"/>
            <a:ext cx="2794000" cy="333375"/>
          </a:xfrm>
          <a:prstGeom prst="borderCallout1">
            <a:avLst>
              <a:gd name="adj1" fmla="val 46954"/>
              <a:gd name="adj2" fmla="val 231"/>
              <a:gd name="adj3" fmla="val 168912"/>
              <a:gd name="adj4" fmla="val -22125"/>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Example of a complex parameter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155712" cy="611188"/>
          </a:xfrm>
        </p:spPr>
        <p:txBody>
          <a:bodyPr/>
          <a:lstStyle/>
          <a:p>
            <a:r>
              <a:rPr lang="en-US" dirty="0" smtClean="0"/>
              <a:t>Why Did CSS Area develop FRM?  </a:t>
            </a:r>
            <a:endParaRPr lang="en-US" dirty="0"/>
          </a:p>
        </p:txBody>
      </p:sp>
      <p:sp>
        <p:nvSpPr>
          <p:cNvPr id="3" name="Content Placeholder 2"/>
          <p:cNvSpPr>
            <a:spLocks noGrp="1"/>
          </p:cNvSpPr>
          <p:nvPr>
            <p:ph idx="1"/>
          </p:nvPr>
        </p:nvSpPr>
        <p:spPr>
          <a:xfrm>
            <a:off x="179387" y="1341438"/>
            <a:ext cx="8262864" cy="4527550"/>
          </a:xfrm>
        </p:spPr>
        <p:txBody>
          <a:bodyPr/>
          <a:lstStyle/>
          <a:p>
            <a:r>
              <a:rPr lang="en-US" dirty="0" smtClean="0"/>
              <a:t>CSS Area develops standards that need to work in terms of configuration and monitoring/reporting of TT+C agency resources for cross-support inter-operability</a:t>
            </a:r>
          </a:p>
          <a:p>
            <a:r>
              <a:rPr lang="en-US" dirty="0" smtClean="0"/>
              <a:t>Does not work if parameters are expressed at level of implementing hardware/equipment </a:t>
            </a:r>
          </a:p>
          <a:p>
            <a:r>
              <a:rPr lang="en-US" dirty="0" smtClean="0"/>
              <a:t>Functional Resource defines the functions of a TT+C network at an abstract level informed by real-world operations of TT+C networks such that CSS Area standards can be expressed</a:t>
            </a:r>
          </a:p>
          <a:p>
            <a:endParaRPr lang="en-US" dirty="0"/>
          </a:p>
        </p:txBody>
      </p:sp>
      <p:sp>
        <p:nvSpPr>
          <p:cNvPr id="4" name="Slide Number Placeholder 3"/>
          <p:cNvSpPr>
            <a:spLocks noGrp="1"/>
          </p:cNvSpPr>
          <p:nvPr>
            <p:ph type="sldNum" sz="quarter" idx="10"/>
          </p:nvPr>
        </p:nvSpPr>
        <p:spPr/>
        <p:txBody>
          <a:bodyPr/>
          <a:lstStyle/>
          <a:p>
            <a:fld id="{78C8E1D0-C412-4E3B-A512-763AFC9BB742}" type="slidenum">
              <a:rPr lang="en-US" altLang="en-US" smtClean="0"/>
              <a:pPr/>
              <a:t>3</a:t>
            </a:fld>
            <a:endParaRPr lang="en-US" altLang="en-US"/>
          </a:p>
        </p:txBody>
      </p:sp>
    </p:spTree>
    <p:extLst>
      <p:ext uri="{BB962C8B-B14F-4D97-AF65-F5344CB8AC3E}">
        <p14:creationId xmlns:p14="http://schemas.microsoft.com/office/powerpoint/2010/main" val="106171702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260350"/>
            <a:ext cx="7277100" cy="611188"/>
          </a:xfrm>
        </p:spPr>
        <p:txBody>
          <a:bodyPr/>
          <a:lstStyle/>
          <a:p>
            <a:r>
              <a:rPr lang="en-GB" altLang="en-US" sz="2400" dirty="0" smtClean="0"/>
              <a:t>…Screenshot 6…</a:t>
            </a:r>
            <a:endParaRPr lang="en-US" altLang="en-US" sz="2400" dirty="0" smtClean="0"/>
          </a:p>
        </p:txBody>
      </p:sp>
      <p:sp>
        <p:nvSpPr>
          <p:cNvPr id="32771" name="Content Placeholder 2"/>
          <p:cNvSpPr>
            <a:spLocks noGrp="1"/>
          </p:cNvSpPr>
          <p:nvPr>
            <p:ph idx="1"/>
          </p:nvPr>
        </p:nvSpPr>
        <p:spPr>
          <a:xfrm>
            <a:off x="465138" y="922338"/>
            <a:ext cx="8240712" cy="534828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Parameter (1)</a:t>
            </a:r>
          </a:p>
        </p:txBody>
      </p:sp>
      <p:sp>
        <p:nvSpPr>
          <p:cNvPr id="3277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5B9FF31B-5415-4637-B096-43B8EA755D24}" type="slidenum">
              <a:rPr lang="en-US" altLang="en-US" sz="1400">
                <a:solidFill>
                  <a:schemeClr val="tx1"/>
                </a:solidFill>
                <a:latin typeface="Times New Roman" panose="02020603050405020304" pitchFamily="18" charset="0"/>
              </a:rPr>
              <a:pPr/>
              <a:t>30</a:t>
            </a:fld>
            <a:endParaRPr lang="en-US" altLang="en-US" sz="1400">
              <a:solidFill>
                <a:schemeClr val="tx1"/>
              </a:solidFill>
              <a:latin typeface="Times New Roman" panose="02020603050405020304" pitchFamily="18" charset="0"/>
            </a:endParaRPr>
          </a:p>
        </p:txBody>
      </p:sp>
      <p:grpSp>
        <p:nvGrpSpPr>
          <p:cNvPr id="32773" name="Group 1"/>
          <p:cNvGrpSpPr>
            <a:grpSpLocks/>
          </p:cNvGrpSpPr>
          <p:nvPr/>
        </p:nvGrpSpPr>
        <p:grpSpPr bwMode="auto">
          <a:xfrm>
            <a:off x="993775" y="1627188"/>
            <a:ext cx="7354888" cy="4525962"/>
            <a:chOff x="832192" y="1849957"/>
            <a:chExt cx="5837237" cy="3602408"/>
          </a:xfrm>
        </p:grpSpPr>
        <p:pic>
          <p:nvPicPr>
            <p:cNvPr id="327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956" y="1849957"/>
              <a:ext cx="4748213" cy="1825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192" y="2053528"/>
              <a:ext cx="5837237" cy="33988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260350"/>
            <a:ext cx="7277100" cy="611188"/>
          </a:xfrm>
        </p:spPr>
        <p:txBody>
          <a:bodyPr/>
          <a:lstStyle/>
          <a:p>
            <a:r>
              <a:rPr lang="en-GB" altLang="en-US" sz="2400" dirty="0" smtClean="0"/>
              <a:t>…Screenshot 7…</a:t>
            </a:r>
            <a:endParaRPr lang="en-US" altLang="en-US" sz="2400" dirty="0" smtClean="0"/>
          </a:p>
        </p:txBody>
      </p:sp>
      <p:sp>
        <p:nvSpPr>
          <p:cNvPr id="33795" name="Content Placeholder 2"/>
          <p:cNvSpPr>
            <a:spLocks noGrp="1"/>
          </p:cNvSpPr>
          <p:nvPr>
            <p:ph idx="1"/>
          </p:nvPr>
        </p:nvSpPr>
        <p:spPr>
          <a:xfrm>
            <a:off x="488950" y="925513"/>
            <a:ext cx="8240713" cy="534828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Parameter (2)</a:t>
            </a:r>
          </a:p>
        </p:txBody>
      </p:sp>
      <p:sp>
        <p:nvSpPr>
          <p:cNvPr id="3379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5311D634-8347-4C1A-82FF-2B0B1870D5A3}" type="slidenum">
              <a:rPr lang="en-US" altLang="en-US" sz="1400">
                <a:solidFill>
                  <a:schemeClr val="tx1"/>
                </a:solidFill>
                <a:latin typeface="Times New Roman" panose="02020603050405020304" pitchFamily="18" charset="0"/>
              </a:rPr>
              <a:pPr/>
              <a:t>31</a:t>
            </a:fld>
            <a:endParaRPr lang="en-US" altLang="en-US" sz="1400">
              <a:solidFill>
                <a:schemeClr val="tx1"/>
              </a:solidFill>
              <a:latin typeface="Times New Roman" panose="02020603050405020304" pitchFamily="18" charset="0"/>
            </a:endParaRPr>
          </a:p>
        </p:txBody>
      </p:sp>
      <p:grpSp>
        <p:nvGrpSpPr>
          <p:cNvPr id="33797" name="Group 1"/>
          <p:cNvGrpSpPr>
            <a:grpSpLocks/>
          </p:cNvGrpSpPr>
          <p:nvPr/>
        </p:nvGrpSpPr>
        <p:grpSpPr bwMode="auto">
          <a:xfrm>
            <a:off x="974725" y="1835150"/>
            <a:ext cx="7075488" cy="3505200"/>
            <a:chOff x="777638" y="1928368"/>
            <a:chExt cx="5713042" cy="2387971"/>
          </a:xfrm>
        </p:grpSpPr>
        <p:pic>
          <p:nvPicPr>
            <p:cNvPr id="337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172" y="2764209"/>
              <a:ext cx="5654675" cy="129540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8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843" y="4011539"/>
              <a:ext cx="5684837" cy="30480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8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638" y="1928368"/>
              <a:ext cx="5708650" cy="8461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3798" name="Line Callout 1 3"/>
          <p:cNvSpPr>
            <a:spLocks/>
          </p:cNvSpPr>
          <p:nvPr/>
        </p:nvSpPr>
        <p:spPr bwMode="auto">
          <a:xfrm>
            <a:off x="4965700" y="4700588"/>
            <a:ext cx="2546350" cy="477837"/>
          </a:xfrm>
          <a:prstGeom prst="borderCallout1">
            <a:avLst>
              <a:gd name="adj1" fmla="val 49106"/>
              <a:gd name="adj2" fmla="val 394"/>
              <a:gd name="adj3" fmla="val 3574"/>
              <a:gd name="adj4" fmla="val -28264"/>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Example of a Guard Condition</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260350"/>
            <a:ext cx="7277100" cy="611188"/>
          </a:xfrm>
        </p:spPr>
        <p:txBody>
          <a:bodyPr/>
          <a:lstStyle/>
          <a:p>
            <a:r>
              <a:rPr lang="en-GB" altLang="en-US" sz="2400" dirty="0" smtClean="0"/>
              <a:t>Tool </a:t>
            </a:r>
            <a:r>
              <a:rPr lang="en-GB" altLang="en-US" sz="2400" dirty="0" err="1" smtClean="0"/>
              <a:t>Ouput</a:t>
            </a:r>
            <a:r>
              <a:rPr lang="en-GB" altLang="en-US" sz="2400" dirty="0"/>
              <a:t> </a:t>
            </a:r>
            <a:r>
              <a:rPr lang="en-GB" altLang="en-US" sz="2400" dirty="0" smtClean="0">
                <a:sym typeface="Wingdings" panose="05000000000000000000" pitchFamily="2" charset="2"/>
              </a:rPr>
              <a:t> SANA For Ingest</a:t>
            </a:r>
            <a:endParaRPr lang="en-US" altLang="en-US" sz="2400" dirty="0" smtClean="0"/>
          </a:p>
        </p:txBody>
      </p:sp>
      <p:sp>
        <p:nvSpPr>
          <p:cNvPr id="3" name="Content Placeholder 2"/>
          <p:cNvSpPr>
            <a:spLocks noGrp="1"/>
          </p:cNvSpPr>
          <p:nvPr>
            <p:ph idx="1"/>
          </p:nvPr>
        </p:nvSpPr>
        <p:spPr>
          <a:xfrm>
            <a:off x="190500" y="857250"/>
            <a:ext cx="8680450" cy="5583238"/>
          </a:xfrm>
        </p:spPr>
        <p:txBody>
          <a:bodyPr/>
          <a:lstStyle/>
          <a:p>
            <a:pPr marL="228600" lvl="1" indent="-228600">
              <a:lnSpc>
                <a:spcPct val="80000"/>
              </a:lnSpc>
              <a:spcBef>
                <a:spcPct val="50000"/>
              </a:spcBef>
              <a:buSzPct val="75000"/>
              <a:buFont typeface="Wingdings" panose="05000000000000000000" pitchFamily="2" charset="2"/>
              <a:buChar char="§"/>
              <a:defRPr/>
            </a:pPr>
            <a:r>
              <a:rPr lang="en-US" dirty="0" smtClean="0"/>
              <a:t>The FR Editor tool is based on Eclipse and has been developed by CSTS (</a:t>
            </a:r>
            <a:r>
              <a:rPr lang="en-US" dirty="0" err="1" smtClean="0"/>
              <a:t>Holger</a:t>
            </a:r>
            <a:r>
              <a:rPr lang="en-US" dirty="0" smtClean="0"/>
              <a:t> </a:t>
            </a:r>
            <a:r>
              <a:rPr lang="en-US" dirty="0" err="1" smtClean="0"/>
              <a:t>Dreihahn</a:t>
            </a:r>
            <a:r>
              <a:rPr lang="en-US" dirty="0" smtClean="0"/>
              <a:t>, ESA)</a:t>
            </a:r>
          </a:p>
          <a:p>
            <a:pPr marL="228600" lvl="1" indent="-228600">
              <a:lnSpc>
                <a:spcPct val="80000"/>
              </a:lnSpc>
              <a:spcBef>
                <a:spcPct val="50000"/>
              </a:spcBef>
              <a:buSzPct val="75000"/>
              <a:buFont typeface="Wingdings" panose="05000000000000000000" pitchFamily="2" charset="2"/>
              <a:buChar char="§"/>
              <a:defRPr/>
            </a:pPr>
            <a:r>
              <a:rPr lang="en-US" dirty="0" smtClean="0"/>
              <a:t>The tool’s output is the FR specification in XML format: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functionalResource</a:t>
            </a:r>
            <a:r>
              <a:rPr lang="en-US" sz="1400" dirty="0" smtClean="0"/>
              <a:t>&gt;</a:t>
            </a:r>
          </a:p>
          <a:p>
            <a:pPr marL="0" lvl="1" indent="0">
              <a:lnSpc>
                <a:spcPct val="80000"/>
              </a:lnSpc>
              <a:spcBef>
                <a:spcPct val="50000"/>
              </a:spcBef>
              <a:buSzPct val="75000"/>
              <a:buFont typeface="Wingdings" panose="05000000000000000000" pitchFamily="2" charset="2"/>
              <a:buNone/>
              <a:defRPr/>
            </a:pPr>
            <a:r>
              <a:rPr lang="en-US" sz="1400" dirty="0" smtClean="0"/>
              <a:t>  &lt;</a:t>
            </a:r>
            <a:r>
              <a:rPr lang="en-US" sz="1400" dirty="0" err="1" smtClean="0"/>
              <a:t>functionalResource</a:t>
            </a:r>
            <a:r>
              <a:rPr lang="en-US" sz="1400" dirty="0" smtClean="0"/>
              <a:t> </a:t>
            </a:r>
            <a:r>
              <a:rPr lang="en-US" sz="1400" dirty="0" err="1" smtClean="0"/>
              <a:t>SemanticDefinition</a:t>
            </a:r>
            <a:r>
              <a:rPr lang="en-US" sz="1400" dirty="0" smtClean="0"/>
              <a:t>="The </a:t>
            </a:r>
            <a:r>
              <a:rPr lang="en-US" sz="1400" dirty="0" err="1" smtClean="0"/>
              <a:t>TcSyncAndChannelEncoding</a:t>
            </a:r>
            <a:r>
              <a:rPr lang="en-US" sz="1400" dirty="0" smtClean="0"/>
              <a:t> FR accepts as input one of the following:&amp;#</a:t>
            </a:r>
            <a:r>
              <a:rPr lang="en-US" sz="1400" dirty="0" err="1" smtClean="0"/>
              <a:t>xD</a:t>
            </a:r>
            <a:r>
              <a:rPr lang="en-US" sz="1400" dirty="0" smtClean="0"/>
              <a:t>;&amp;#</a:t>
            </a:r>
            <a:r>
              <a:rPr lang="en-US" sz="1400" dirty="0" err="1" smtClean="0"/>
              <a:t>xA</a:t>
            </a:r>
            <a:r>
              <a:rPr lang="en-US" sz="1400" dirty="0" smtClean="0"/>
              <a:t>;- CLTUs;&amp;#</a:t>
            </a:r>
            <a:r>
              <a:rPr lang="en-US" sz="1400" dirty="0" err="1" smtClean="0"/>
              <a:t>xD</a:t>
            </a:r>
            <a:r>
              <a:rPr lang="en-US" sz="1400" dirty="0" smtClean="0"/>
              <a:t>;&amp;#</a:t>
            </a:r>
            <a:r>
              <a:rPr lang="en-US" sz="1400" dirty="0" err="1" smtClean="0"/>
              <a:t>xA</a:t>
            </a:r>
            <a:r>
              <a:rPr lang="en-US" sz="1400" dirty="0" smtClean="0"/>
              <a:t>;- TC frames to be </a:t>
            </a:r>
            <a:r>
              <a:rPr lang="en-US" sz="1400" dirty="0" err="1" smtClean="0"/>
              <a:t>radated</a:t>
            </a:r>
            <a:r>
              <a:rPr lang="en-US" sz="1400" dirty="0" smtClean="0"/>
              <a:t> via a specific physical channel.&amp;#</a:t>
            </a:r>
            <a:r>
              <a:rPr lang="en-US" sz="1400" dirty="0" err="1" smtClean="0"/>
              <a:t>xD</a:t>
            </a:r>
            <a:r>
              <a:rPr lang="en-US" sz="1400" dirty="0" smtClean="0"/>
              <a:t>;&amp;#</a:t>
            </a:r>
            <a:r>
              <a:rPr lang="en-US" sz="1400" dirty="0" err="1" smtClean="0"/>
              <a:t>xA;It</a:t>
            </a:r>
            <a:r>
              <a:rPr lang="en-US" sz="1400" dirty="0" smtClean="0"/>
              <a:t> also accepts the CLCWs extracted from the return link associated with the forward link used by this FR.&amp;#</a:t>
            </a:r>
            <a:r>
              <a:rPr lang="en-US" sz="1400" dirty="0" err="1" smtClean="0"/>
              <a:t>xD</a:t>
            </a:r>
            <a:r>
              <a:rPr lang="en-US" sz="1400" dirty="0" smtClean="0"/>
              <a:t>;&amp;#</a:t>
            </a:r>
            <a:r>
              <a:rPr lang="en-US" sz="1400" dirty="0" err="1" smtClean="0"/>
              <a:t>xA;This</a:t>
            </a:r>
            <a:r>
              <a:rPr lang="en-US" sz="1400" dirty="0" smtClean="0"/>
              <a:t> FR provides the symbol stream to be used for modulating the forward carrier of the physical channel associated with this FR. &amp;#</a:t>
            </a:r>
            <a:r>
              <a:rPr lang="en-US" sz="1400" dirty="0" err="1" smtClean="0"/>
              <a:t>xD</a:t>
            </a:r>
            <a:r>
              <a:rPr lang="en-US" sz="1400" dirty="0" smtClean="0"/>
              <a:t>;&amp;#</a:t>
            </a:r>
            <a:r>
              <a:rPr lang="en-US" sz="1400" dirty="0" err="1" smtClean="0"/>
              <a:t>xA</a:t>
            </a:r>
            <a:r>
              <a:rPr lang="en-US" sz="1400" dirty="0" smtClean="0"/>
              <a:t>;" classifier="</a:t>
            </a:r>
            <a:r>
              <a:rPr lang="en-US" sz="1400" dirty="0" err="1" smtClean="0"/>
              <a:t>FwdTcSyncAndChnlEncoding</a:t>
            </a:r>
            <a:r>
              <a:rPr lang="en-US" sz="1400" dirty="0" smtClean="0"/>
              <a:t>" </a:t>
            </a:r>
            <a:r>
              <a:rPr lang="en-US" sz="1400" dirty="0" err="1" smtClean="0"/>
              <a:t>stringIdentifier</a:t>
            </a:r>
            <a:r>
              <a:rPr lang="en-US" sz="1400" dirty="0" smtClean="0"/>
              <a:t>="Forward TC Sync and Channel Encoding" version="1" </a:t>
            </a:r>
            <a:r>
              <a:rPr lang="en-US" sz="1400" dirty="0" err="1" smtClean="0"/>
              <a:t>creationDate</a:t>
            </a:r>
            <a:r>
              <a:rPr lang="en-US" sz="1400" dirty="0" smtClean="0"/>
              <a:t>="2016-02-29T00:00:00.000+0100" </a:t>
            </a:r>
            <a:r>
              <a:rPr lang="en-US" sz="1400" dirty="0" err="1" smtClean="0"/>
              <a:t>authorizingEntity</a:t>
            </a:r>
            <a:r>
              <a:rPr lang="en-US" sz="1400" dirty="0" smtClean="0"/>
              <a:t>="CSS Area" </a:t>
            </a:r>
            <a:r>
              <a:rPr lang="en-US" sz="1400" dirty="0" err="1" smtClean="0"/>
              <a:t>oidBit</a:t>
            </a:r>
            <a:r>
              <a:rPr lang="en-US" sz="1400" dirty="0" smtClean="0"/>
              <a:t>="4" uses="//@functionalResource.13 //@functionalResource.5 //@functionalResource.23 //@functionalResource.24"&gt;</a:t>
            </a:r>
          </a:p>
          <a:p>
            <a:pPr marL="0" lvl="1" indent="0">
              <a:lnSpc>
                <a:spcPct val="80000"/>
              </a:lnSpc>
              <a:spcBef>
                <a:spcPct val="50000"/>
              </a:spcBef>
              <a:buSzPct val="75000"/>
              <a:buFont typeface="Wingdings" panose="05000000000000000000" pitchFamily="2" charset="2"/>
              <a:buNone/>
              <a:defRPr/>
            </a:pPr>
            <a:r>
              <a:rPr lang="en-US" sz="1400" dirty="0" smtClean="0"/>
              <a:t>    </a:t>
            </a:r>
            <a:r>
              <a:rPr lang="en-US" sz="1400" dirty="0"/>
              <a:t>&lt;</a:t>
            </a:r>
            <a:r>
              <a:rPr lang="en-US" sz="1400" dirty="0" err="1"/>
              <a:t>oid</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&gt;1&lt;/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&gt;3&lt;/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&gt;112&lt;/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&gt;4&lt;/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&gt;4&lt;/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&gt;2&lt;/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&gt;1&lt;/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&gt;4&lt;/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a:t>
            </a:r>
            <a:r>
              <a:rPr lang="en-US" sz="1400" dirty="0" smtClean="0"/>
              <a:t>&gt;</a:t>
            </a:r>
            <a:endParaRPr lang="en-US" sz="1400" dirty="0"/>
          </a:p>
        </p:txBody>
      </p:sp>
      <p:sp>
        <p:nvSpPr>
          <p:cNvPr id="3482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3F413ED2-90D9-44A8-BD24-29DA46AB76E4}" type="slidenum">
              <a:rPr lang="en-US" altLang="en-US" sz="1400">
                <a:solidFill>
                  <a:schemeClr val="tx1"/>
                </a:solidFill>
                <a:latin typeface="Times New Roman" panose="02020603050405020304" pitchFamily="18" charset="0"/>
              </a:rPr>
              <a:pPr/>
              <a:t>32</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260350"/>
            <a:ext cx="7277100" cy="611188"/>
          </a:xfrm>
        </p:spPr>
        <p:txBody>
          <a:bodyPr/>
          <a:lstStyle/>
          <a:p>
            <a:r>
              <a:rPr lang="en-GB" altLang="en-US" sz="2400" dirty="0" smtClean="0"/>
              <a:t>Output rendered via stylesheet</a:t>
            </a:r>
            <a:endParaRPr lang="en-US" altLang="en-US" sz="2400" dirty="0" smtClean="0"/>
          </a:p>
        </p:txBody>
      </p:sp>
      <p:sp>
        <p:nvSpPr>
          <p:cNvPr id="35843" name="Content Placeholder 2"/>
          <p:cNvSpPr>
            <a:spLocks noGrp="1"/>
          </p:cNvSpPr>
          <p:nvPr>
            <p:ph idx="1"/>
          </p:nvPr>
        </p:nvSpPr>
        <p:spPr>
          <a:xfrm>
            <a:off x="190500" y="857250"/>
            <a:ext cx="8680450" cy="558323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With the associated style sheet, the specification can be read (and reviewed) using a conventional WEB Browser</a:t>
            </a:r>
          </a:p>
        </p:txBody>
      </p:sp>
      <p:sp>
        <p:nvSpPr>
          <p:cNvPr id="3584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A104C727-30EC-442D-B39B-121CBCDBD384}" type="slidenum">
              <a:rPr lang="en-US" altLang="en-US" sz="1400">
                <a:solidFill>
                  <a:schemeClr val="tx1"/>
                </a:solidFill>
                <a:latin typeface="Times New Roman" panose="02020603050405020304" pitchFamily="18" charset="0"/>
              </a:rPr>
              <a:pPr/>
              <a:t>33</a:t>
            </a:fld>
            <a:endParaRPr lang="en-US" altLang="en-US" sz="1400">
              <a:solidFill>
                <a:schemeClr val="tx1"/>
              </a:solidFill>
              <a:latin typeface="Times New Roman" panose="02020603050405020304" pitchFamily="18" charset="0"/>
            </a:endParaRPr>
          </a:p>
        </p:txBody>
      </p:sp>
      <p:pic>
        <p:nvPicPr>
          <p:cNvPr id="3584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849438"/>
            <a:ext cx="8266113" cy="40592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260350"/>
            <a:ext cx="7277100" cy="611188"/>
          </a:xfrm>
        </p:spPr>
        <p:txBody>
          <a:bodyPr/>
          <a:lstStyle/>
          <a:p>
            <a:r>
              <a:rPr lang="en-GB" altLang="en-US" sz="2400" dirty="0" smtClean="0"/>
              <a:t>Final Tool Notes </a:t>
            </a:r>
            <a:endParaRPr lang="en-US" altLang="en-US" sz="2400" dirty="0" smtClean="0"/>
          </a:p>
        </p:txBody>
      </p:sp>
      <p:sp>
        <p:nvSpPr>
          <p:cNvPr id="36867" name="Content Placeholder 2"/>
          <p:cNvSpPr>
            <a:spLocks noGrp="1"/>
          </p:cNvSpPr>
          <p:nvPr>
            <p:ph idx="1"/>
          </p:nvPr>
        </p:nvSpPr>
        <p:spPr>
          <a:xfrm>
            <a:off x="190500" y="857250"/>
            <a:ext cx="8680450" cy="558323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Further capabilities of the tool are</a:t>
            </a:r>
          </a:p>
          <a:p>
            <a:pPr marL="628650" lvl="2">
              <a:lnSpc>
                <a:spcPct val="80000"/>
              </a:lnSpc>
              <a:spcBef>
                <a:spcPct val="50000"/>
              </a:spcBef>
              <a:buSzPct val="75000"/>
              <a:buFont typeface="Wingdings" panose="05000000000000000000" pitchFamily="2" charset="2"/>
              <a:buChar char="§"/>
            </a:pPr>
            <a:r>
              <a:rPr lang="en-US" altLang="en-US" smtClean="0"/>
              <a:t>the graphical presentation of the tree structure of the assigned OIDs </a:t>
            </a:r>
          </a:p>
          <a:p>
            <a:pPr marL="628650" lvl="2">
              <a:lnSpc>
                <a:spcPct val="80000"/>
              </a:lnSpc>
              <a:spcBef>
                <a:spcPct val="50000"/>
              </a:spcBef>
              <a:buSzPct val="75000"/>
              <a:buFont typeface="Wingdings" panose="05000000000000000000" pitchFamily="2" charset="2"/>
              <a:buChar char="§"/>
            </a:pPr>
            <a:r>
              <a:rPr lang="en-US" altLang="en-US" smtClean="0"/>
              <a:t>a limited capability to check ASN.1 based data type specifications</a:t>
            </a:r>
          </a:p>
          <a:p>
            <a:pPr marL="228600" lvl="1" indent="-228600">
              <a:lnSpc>
                <a:spcPct val="80000"/>
              </a:lnSpc>
              <a:spcBef>
                <a:spcPct val="50000"/>
              </a:spcBef>
              <a:buSzPct val="75000"/>
              <a:buFont typeface="Wingdings" panose="05000000000000000000" pitchFamily="2" charset="2"/>
              <a:buChar char="§"/>
            </a:pPr>
            <a:r>
              <a:rPr lang="en-US" altLang="en-US" smtClean="0"/>
              <a:t>A capability that should be added is the specification of information and relationships to support Functional Resource Sets</a:t>
            </a:r>
          </a:p>
          <a:p>
            <a:pPr marL="628650" lvl="2">
              <a:lnSpc>
                <a:spcPct val="80000"/>
              </a:lnSpc>
              <a:spcBef>
                <a:spcPct val="50000"/>
              </a:spcBef>
              <a:buSzPct val="75000"/>
              <a:buFont typeface="Wingdings" panose="05000000000000000000" pitchFamily="2" charset="2"/>
              <a:buChar char="§"/>
            </a:pPr>
            <a:r>
              <a:rPr lang="en-US" altLang="en-US" smtClean="0"/>
              <a:t>allows “plug and play” substitution as the catalog of new FR types grows and evolves, e.g., to allow substitution of Universal Space Link Protocol (USLP) functional resource types to be used instead of TC/TM/AOS SDLP FR types for a given Mission</a:t>
            </a:r>
          </a:p>
          <a:p>
            <a:pPr marL="628650" lvl="2">
              <a:lnSpc>
                <a:spcPct val="80000"/>
              </a:lnSpc>
              <a:spcBef>
                <a:spcPct val="50000"/>
              </a:spcBef>
              <a:buSzPct val="75000"/>
              <a:buFont typeface="Wingdings" panose="05000000000000000000" pitchFamily="2" charset="2"/>
              <a:buChar char="§"/>
            </a:pPr>
            <a:r>
              <a:rPr lang="en-US" altLang="en-US" smtClean="0"/>
              <a:t>will be used to construct CCSDS-standard Space Communication Cross Support Service Management (SCCS-SM) Service Agreements and Configuration Profiles</a:t>
            </a:r>
          </a:p>
        </p:txBody>
      </p:sp>
      <p:sp>
        <p:nvSpPr>
          <p:cNvPr id="3686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2BC996D0-3CE9-4753-A8DD-52684F2C0E0D}" type="slidenum">
              <a:rPr lang="en-US" altLang="en-US" sz="1400">
                <a:solidFill>
                  <a:schemeClr val="tx1"/>
                </a:solidFill>
                <a:latin typeface="Times New Roman" panose="02020603050405020304" pitchFamily="18" charset="0"/>
              </a:rPr>
              <a:pPr/>
              <a:t>34</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260350"/>
            <a:ext cx="7315200" cy="611188"/>
          </a:xfrm>
        </p:spPr>
        <p:txBody>
          <a:bodyPr/>
          <a:lstStyle/>
          <a:p>
            <a:r>
              <a:rPr lang="en-GB" altLang="en-US" sz="2400" smtClean="0"/>
              <a:t>Facets of a Functional Resource</a:t>
            </a:r>
            <a:endParaRPr lang="en-US" altLang="en-US" sz="2400" smtClean="0"/>
          </a:p>
        </p:txBody>
      </p:sp>
      <p:sp>
        <p:nvSpPr>
          <p:cNvPr id="15363" name="Content Placeholder 2"/>
          <p:cNvSpPr>
            <a:spLocks noGrp="1"/>
          </p:cNvSpPr>
          <p:nvPr>
            <p:ph idx="1"/>
          </p:nvPr>
        </p:nvSpPr>
        <p:spPr>
          <a:xfrm>
            <a:off x="198438" y="931863"/>
            <a:ext cx="8593137" cy="2528887"/>
          </a:xfrm>
        </p:spPr>
        <p:txBody>
          <a:bodyPr/>
          <a:lstStyle/>
          <a:p>
            <a:r>
              <a:rPr lang="en-US" altLang="en-US" sz="1800" smtClean="0"/>
              <a:t>A Functional Resource is an abstraction of a cross-support function (processing step) performed on space communication, tracking or management (monitoring and control) data</a:t>
            </a:r>
          </a:p>
          <a:p>
            <a:r>
              <a:rPr lang="en-US" altLang="en-US" sz="1800" smtClean="0"/>
              <a:t>A Functional Resource represents a cohesive, atomic set of space communication functionality with which can be associated single instances of management parameters, monitored parameters, real-time control parameters, and event notifications </a:t>
            </a:r>
          </a:p>
        </p:txBody>
      </p:sp>
      <p:sp>
        <p:nvSpPr>
          <p:cNvPr id="1536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6E553D05-B510-43ED-A9D0-6FB49203B32E}" type="slidenum">
              <a:rPr lang="en-US" altLang="en-US" sz="1400">
                <a:solidFill>
                  <a:schemeClr val="tx1"/>
                </a:solidFill>
                <a:latin typeface="Times New Roman" panose="02020603050405020304" pitchFamily="18" charset="0"/>
              </a:rPr>
              <a:pPr/>
              <a:t>4</a:t>
            </a:fld>
            <a:endParaRPr lang="en-US" altLang="en-US" sz="1400">
              <a:solidFill>
                <a:schemeClr val="tx1"/>
              </a:solidFill>
              <a:latin typeface="Times New Roman" panose="02020603050405020304" pitchFamily="18" charset="0"/>
            </a:endParaRPr>
          </a:p>
        </p:txBody>
      </p:sp>
      <p:sp>
        <p:nvSpPr>
          <p:cNvPr id="15365" name="Cube 1"/>
          <p:cNvSpPr>
            <a:spLocks noChangeArrowheads="1"/>
          </p:cNvSpPr>
          <p:nvPr/>
        </p:nvSpPr>
        <p:spPr bwMode="auto">
          <a:xfrm>
            <a:off x="2809875" y="4267200"/>
            <a:ext cx="2933700" cy="1295400"/>
          </a:xfrm>
          <a:prstGeom prst="cube">
            <a:avLst>
              <a:gd name="adj" fmla="val 25000"/>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US" altLang="en-US">
                <a:solidFill>
                  <a:schemeClr val="tx1"/>
                </a:solidFill>
              </a:rPr>
              <a:t>Functional </a:t>
            </a:r>
          </a:p>
          <a:p>
            <a:pPr algn="ctr"/>
            <a:r>
              <a:rPr lang="en-US" altLang="en-US">
                <a:solidFill>
                  <a:schemeClr val="tx1"/>
                </a:solidFill>
              </a:rPr>
              <a:t>Resource </a:t>
            </a:r>
          </a:p>
          <a:p>
            <a:pPr algn="ctr"/>
            <a:r>
              <a:rPr lang="en-US" altLang="en-US">
                <a:solidFill>
                  <a:schemeClr val="tx1"/>
                </a:solidFill>
              </a:rPr>
              <a:t>Type</a:t>
            </a:r>
          </a:p>
        </p:txBody>
      </p:sp>
      <p:cxnSp>
        <p:nvCxnSpPr>
          <p:cNvPr id="15366" name="Straight Arrow Connector 3"/>
          <p:cNvCxnSpPr>
            <a:cxnSpLocks noChangeShapeType="1"/>
          </p:cNvCxnSpPr>
          <p:nvPr/>
        </p:nvCxnSpPr>
        <p:spPr bwMode="auto">
          <a:xfrm flipV="1">
            <a:off x="2171700" y="4913313"/>
            <a:ext cx="638175" cy="1587"/>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5367" name="TextBox 10"/>
          <p:cNvSpPr txBox="1">
            <a:spLocks noChangeArrowheads="1"/>
          </p:cNvSpPr>
          <p:nvPr/>
        </p:nvSpPr>
        <p:spPr bwMode="auto">
          <a:xfrm>
            <a:off x="838200" y="4629150"/>
            <a:ext cx="1308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US" altLang="en-US" sz="1400">
                <a:solidFill>
                  <a:schemeClr val="tx1"/>
                </a:solidFill>
              </a:rPr>
              <a:t>space data to </a:t>
            </a:r>
          </a:p>
          <a:p>
            <a:r>
              <a:rPr lang="en-US" altLang="en-US" sz="1400">
                <a:solidFill>
                  <a:schemeClr val="tx1"/>
                </a:solidFill>
              </a:rPr>
              <a:t>be processed</a:t>
            </a:r>
          </a:p>
        </p:txBody>
      </p:sp>
      <p:cxnSp>
        <p:nvCxnSpPr>
          <p:cNvPr id="15368" name="Straight Arrow Connector 14"/>
          <p:cNvCxnSpPr>
            <a:cxnSpLocks noChangeShapeType="1"/>
          </p:cNvCxnSpPr>
          <p:nvPr/>
        </p:nvCxnSpPr>
        <p:spPr bwMode="auto">
          <a:xfrm flipV="1">
            <a:off x="5543550" y="4924425"/>
            <a:ext cx="866775" cy="952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5369" name="TextBox 16"/>
          <p:cNvSpPr txBox="1">
            <a:spLocks noChangeArrowheads="1"/>
          </p:cNvSpPr>
          <p:nvPr/>
        </p:nvSpPr>
        <p:spPr bwMode="auto">
          <a:xfrm>
            <a:off x="6419850" y="4762500"/>
            <a:ext cx="195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US" altLang="en-US" sz="1400">
                <a:solidFill>
                  <a:schemeClr val="tx1"/>
                </a:solidFill>
              </a:rPr>
              <a:t>processed space data</a:t>
            </a:r>
          </a:p>
        </p:txBody>
      </p:sp>
      <p:cxnSp>
        <p:nvCxnSpPr>
          <p:cNvPr id="15370" name="Straight Arrow Connector 13"/>
          <p:cNvCxnSpPr>
            <a:cxnSpLocks noChangeShapeType="1"/>
          </p:cNvCxnSpPr>
          <p:nvPr/>
        </p:nvCxnSpPr>
        <p:spPr bwMode="auto">
          <a:xfrm flipH="1">
            <a:off x="3760788" y="4051300"/>
            <a:ext cx="9525" cy="37147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5371" name="TextBox 21"/>
          <p:cNvSpPr txBox="1">
            <a:spLocks noChangeArrowheads="1"/>
          </p:cNvSpPr>
          <p:nvPr/>
        </p:nvSpPr>
        <p:spPr bwMode="auto">
          <a:xfrm>
            <a:off x="3209925" y="3581400"/>
            <a:ext cx="1089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US" altLang="en-US" sz="1400">
                <a:solidFill>
                  <a:schemeClr val="tx1"/>
                </a:solidFill>
              </a:rPr>
              <a:t>managed </a:t>
            </a:r>
          </a:p>
          <a:p>
            <a:pPr algn="ctr"/>
            <a:r>
              <a:rPr lang="en-US" altLang="en-US" sz="1400">
                <a:solidFill>
                  <a:schemeClr val="tx1"/>
                </a:solidFill>
              </a:rPr>
              <a:t>parameters</a:t>
            </a:r>
          </a:p>
        </p:txBody>
      </p:sp>
      <p:sp>
        <p:nvSpPr>
          <p:cNvPr id="15372" name="TextBox 22"/>
          <p:cNvSpPr txBox="1">
            <a:spLocks noChangeArrowheads="1"/>
          </p:cNvSpPr>
          <p:nvPr/>
        </p:nvSpPr>
        <p:spPr bwMode="auto">
          <a:xfrm>
            <a:off x="4295775" y="3371850"/>
            <a:ext cx="11588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US" altLang="en-US" sz="1400">
                <a:solidFill>
                  <a:schemeClr val="tx1"/>
                </a:solidFill>
              </a:rPr>
              <a:t>controlled </a:t>
            </a:r>
          </a:p>
          <a:p>
            <a:pPr algn="ctr"/>
            <a:r>
              <a:rPr lang="en-US" altLang="en-US" sz="1400">
                <a:solidFill>
                  <a:schemeClr val="tx1"/>
                </a:solidFill>
              </a:rPr>
              <a:t>parameters </a:t>
            </a:r>
          </a:p>
          <a:p>
            <a:pPr algn="ctr"/>
            <a:r>
              <a:rPr lang="en-US" altLang="en-US" sz="1400">
                <a:solidFill>
                  <a:schemeClr val="tx1"/>
                </a:solidFill>
              </a:rPr>
              <a:t>(directives)</a:t>
            </a:r>
          </a:p>
        </p:txBody>
      </p:sp>
      <p:cxnSp>
        <p:nvCxnSpPr>
          <p:cNvPr id="15373" name="Straight Arrow Connector 23"/>
          <p:cNvCxnSpPr>
            <a:cxnSpLocks noChangeShapeType="1"/>
          </p:cNvCxnSpPr>
          <p:nvPr/>
        </p:nvCxnSpPr>
        <p:spPr bwMode="auto">
          <a:xfrm flipH="1">
            <a:off x="4867275" y="4124325"/>
            <a:ext cx="9525" cy="29527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5374" name="TextBox 28"/>
          <p:cNvSpPr txBox="1">
            <a:spLocks noChangeArrowheads="1"/>
          </p:cNvSpPr>
          <p:nvPr/>
        </p:nvSpPr>
        <p:spPr bwMode="auto">
          <a:xfrm>
            <a:off x="3162300" y="6029325"/>
            <a:ext cx="1089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US" altLang="en-US" sz="1400">
                <a:solidFill>
                  <a:schemeClr val="tx1"/>
                </a:solidFill>
              </a:rPr>
              <a:t>monitored </a:t>
            </a:r>
          </a:p>
          <a:p>
            <a:pPr algn="ctr"/>
            <a:r>
              <a:rPr lang="en-US" altLang="en-US" sz="1400">
                <a:solidFill>
                  <a:schemeClr val="tx1"/>
                </a:solidFill>
              </a:rPr>
              <a:t>parameters</a:t>
            </a:r>
          </a:p>
        </p:txBody>
      </p:sp>
      <p:cxnSp>
        <p:nvCxnSpPr>
          <p:cNvPr id="15375" name="Straight Arrow Connector 29"/>
          <p:cNvCxnSpPr>
            <a:cxnSpLocks noChangeShapeType="1"/>
          </p:cNvCxnSpPr>
          <p:nvPr/>
        </p:nvCxnSpPr>
        <p:spPr bwMode="auto">
          <a:xfrm>
            <a:off x="3686175" y="5562600"/>
            <a:ext cx="9525" cy="46672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5376" name="TextBox 32"/>
          <p:cNvSpPr txBox="1">
            <a:spLocks noChangeArrowheads="1"/>
          </p:cNvSpPr>
          <p:nvPr/>
        </p:nvSpPr>
        <p:spPr bwMode="auto">
          <a:xfrm>
            <a:off x="4525963" y="6029325"/>
            <a:ext cx="9318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US" altLang="en-US" sz="1400">
                <a:solidFill>
                  <a:schemeClr val="tx1"/>
                </a:solidFill>
              </a:rPr>
              <a:t>notifiable</a:t>
            </a:r>
          </a:p>
          <a:p>
            <a:pPr algn="ctr"/>
            <a:r>
              <a:rPr lang="en-US" altLang="en-US" sz="1400">
                <a:solidFill>
                  <a:schemeClr val="tx1"/>
                </a:solidFill>
              </a:rPr>
              <a:t>events</a:t>
            </a:r>
          </a:p>
        </p:txBody>
      </p:sp>
      <p:cxnSp>
        <p:nvCxnSpPr>
          <p:cNvPr id="15377" name="Straight Arrow Connector 33"/>
          <p:cNvCxnSpPr>
            <a:cxnSpLocks noChangeShapeType="1"/>
          </p:cNvCxnSpPr>
          <p:nvPr/>
        </p:nvCxnSpPr>
        <p:spPr bwMode="auto">
          <a:xfrm>
            <a:off x="4886325" y="5562600"/>
            <a:ext cx="9525" cy="46672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260350"/>
            <a:ext cx="7315200" cy="611188"/>
          </a:xfrm>
        </p:spPr>
        <p:txBody>
          <a:bodyPr/>
          <a:lstStyle/>
          <a:p>
            <a:r>
              <a:rPr lang="en-GB" altLang="en-US" sz="2400" smtClean="0"/>
              <a:t>Facets of a Functional Resource</a:t>
            </a:r>
            <a:endParaRPr lang="en-US" altLang="en-US" sz="2400" smtClean="0"/>
          </a:p>
        </p:txBody>
      </p:sp>
      <p:sp>
        <p:nvSpPr>
          <p:cNvPr id="16387" name="Content Placeholder 2"/>
          <p:cNvSpPr>
            <a:spLocks noGrp="1"/>
          </p:cNvSpPr>
          <p:nvPr>
            <p:ph idx="1"/>
          </p:nvPr>
        </p:nvSpPr>
        <p:spPr>
          <a:xfrm>
            <a:off x="311150" y="1003300"/>
            <a:ext cx="8593138" cy="2528888"/>
          </a:xfrm>
        </p:spPr>
        <p:txBody>
          <a:bodyPr/>
          <a:lstStyle/>
          <a:p>
            <a:pPr>
              <a:defRPr/>
            </a:pPr>
            <a:r>
              <a:rPr lang="en-US" sz="1800" dirty="0" smtClean="0"/>
              <a:t>Originally the FR concept had been conceived as a framework for naming monitored parameters and notifiable events in the context of the MD-CSTS</a:t>
            </a:r>
          </a:p>
          <a:p>
            <a:pPr marL="228600" lvl="1" indent="-228600">
              <a:spcBef>
                <a:spcPct val="50000"/>
              </a:spcBef>
              <a:buSzPct val="75000"/>
              <a:buFont typeface="Wingdings" panose="05000000000000000000" pitchFamily="2" charset="2"/>
              <a:buChar char="§"/>
              <a:defRPr/>
            </a:pPr>
            <a:r>
              <a:rPr lang="en-US" sz="1800" dirty="0">
                <a:ea typeface="+mn-ea"/>
                <a:cs typeface="+mn-cs"/>
              </a:rPr>
              <a:t>Subsequently </a:t>
            </a:r>
            <a:r>
              <a:rPr lang="en-US" sz="1800" dirty="0" smtClean="0">
                <a:ea typeface="+mn-ea"/>
                <a:cs typeface="+mn-cs"/>
              </a:rPr>
              <a:t>the FR concept has been extended </a:t>
            </a:r>
            <a:r>
              <a:rPr lang="en-US" sz="1800" dirty="0">
                <a:ea typeface="+mn-ea"/>
                <a:cs typeface="+mn-cs"/>
              </a:rPr>
              <a:t>to include managed parameters (Service Management) and </a:t>
            </a:r>
            <a:r>
              <a:rPr lang="en-US" sz="1800" dirty="0" smtClean="0">
                <a:ea typeface="+mn-ea"/>
                <a:cs typeface="+mn-cs"/>
              </a:rPr>
              <a:t>directives (real-time control)</a:t>
            </a:r>
            <a:endParaRPr lang="en-US" sz="1800" dirty="0">
              <a:ea typeface="+mn-ea"/>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260350"/>
            <a:ext cx="7277100" cy="611188"/>
          </a:xfrm>
        </p:spPr>
        <p:txBody>
          <a:bodyPr/>
          <a:lstStyle/>
          <a:p>
            <a:r>
              <a:rPr lang="en-GB" altLang="en-US" sz="2400" smtClean="0"/>
              <a:t>Some Key Features</a:t>
            </a:r>
            <a:endParaRPr lang="en-US" altLang="en-US" sz="2400" smtClean="0"/>
          </a:p>
        </p:txBody>
      </p:sp>
      <p:sp>
        <p:nvSpPr>
          <p:cNvPr id="17411"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A Functional Resource may have</a:t>
            </a:r>
          </a:p>
          <a:p>
            <a:pPr marL="628650" lvl="2">
              <a:lnSpc>
                <a:spcPct val="80000"/>
              </a:lnSpc>
              <a:spcBef>
                <a:spcPct val="50000"/>
              </a:spcBef>
              <a:buSzPct val="75000"/>
              <a:buFont typeface="Wingdings" panose="05000000000000000000" pitchFamily="2" charset="2"/>
              <a:buChar char="§"/>
            </a:pPr>
            <a:r>
              <a:rPr lang="en-US" altLang="en-US" smtClean="0"/>
              <a:t>Parameters (where each parameter can be monitored and some can be controlled)</a:t>
            </a:r>
          </a:p>
          <a:p>
            <a:pPr marL="628650" lvl="2">
              <a:lnSpc>
                <a:spcPct val="80000"/>
              </a:lnSpc>
              <a:spcBef>
                <a:spcPct val="50000"/>
              </a:spcBef>
              <a:buSzPct val="75000"/>
              <a:buFont typeface="Wingdings" panose="05000000000000000000" pitchFamily="2" charset="2"/>
              <a:buChar char="§"/>
            </a:pPr>
            <a:r>
              <a:rPr lang="en-US" altLang="en-US" smtClean="0"/>
              <a:t>Notifiable Events (where such notification may carry additional information by means of an event value)</a:t>
            </a:r>
          </a:p>
          <a:p>
            <a:pPr marL="628650" lvl="2">
              <a:lnSpc>
                <a:spcPct val="80000"/>
              </a:lnSpc>
              <a:spcBef>
                <a:spcPct val="50000"/>
              </a:spcBef>
              <a:buSzPct val="75000"/>
              <a:buFont typeface="Wingdings" panose="05000000000000000000" pitchFamily="2" charset="2"/>
              <a:buChar char="§"/>
            </a:pPr>
            <a:r>
              <a:rPr lang="en-US" altLang="en-US" smtClean="0"/>
              <a:t>Directives (where a directive qualifier may carry additional information needed for the execution of the directive)</a:t>
            </a:r>
          </a:p>
          <a:p>
            <a:pPr marL="228600" lvl="1" indent="-228600">
              <a:lnSpc>
                <a:spcPct val="80000"/>
              </a:lnSpc>
              <a:spcBef>
                <a:spcPct val="50000"/>
              </a:spcBef>
              <a:buSzPct val="75000"/>
              <a:buFont typeface="Wingdings" panose="05000000000000000000" pitchFamily="2" charset="2"/>
              <a:buChar char="§"/>
            </a:pPr>
            <a:r>
              <a:rPr lang="en-US" altLang="en-US" smtClean="0"/>
              <a:t>The “uses” relationship expresses the permissible interfacing with other FR types</a:t>
            </a:r>
          </a:p>
          <a:p>
            <a:pPr marL="228600" lvl="1" indent="-228600">
              <a:lnSpc>
                <a:spcPct val="80000"/>
              </a:lnSpc>
              <a:spcBef>
                <a:spcPct val="50000"/>
              </a:spcBef>
              <a:buSzPct val="75000"/>
              <a:buFont typeface="Wingdings" panose="05000000000000000000" pitchFamily="2" charset="2"/>
              <a:buChar char="§"/>
            </a:pPr>
            <a:r>
              <a:rPr lang="en-US" altLang="en-US" smtClean="0"/>
              <a:t>The Functional Resource type and the associated PEDs are identified by means of Object Identifiers, the instance of the FR type by an instance number</a:t>
            </a:r>
          </a:p>
          <a:p>
            <a:pPr marL="228600" lvl="1" indent="-228600">
              <a:lnSpc>
                <a:spcPct val="80000"/>
              </a:lnSpc>
              <a:spcBef>
                <a:spcPct val="50000"/>
              </a:spcBef>
              <a:buSzPct val="75000"/>
              <a:buFont typeface="Wingdings" panose="05000000000000000000" pitchFamily="2" charset="2"/>
              <a:buChar char="§"/>
            </a:pPr>
            <a:r>
              <a:rPr lang="en-US" altLang="en-US" smtClean="0"/>
              <a:t>Evolving needs can be accommodated by new versions of PEDs. More fundamental changes require the specification of a new FR type</a:t>
            </a:r>
          </a:p>
          <a:p>
            <a:pPr marL="228600" lvl="1" indent="-228600">
              <a:lnSpc>
                <a:spcPct val="80000"/>
              </a:lnSpc>
              <a:spcBef>
                <a:spcPct val="50000"/>
              </a:spcBef>
              <a:buSzPct val="75000"/>
              <a:buFont typeface="Wingdings" panose="05000000000000000000" pitchFamily="2" charset="2"/>
              <a:buChar char="§"/>
            </a:pPr>
            <a:r>
              <a:rPr lang="en-US" altLang="en-US" smtClean="0"/>
              <a:t>Operational robustness of real-time control is achieved by guard conditions at the level of the directive and/or the parameters affected by the directive execution</a:t>
            </a:r>
          </a:p>
          <a:p>
            <a:pPr marL="228600" lvl="1" indent="-228600">
              <a:lnSpc>
                <a:spcPct val="80000"/>
              </a:lnSpc>
              <a:spcBef>
                <a:spcPct val="50000"/>
              </a:spcBef>
              <a:buSzPct val="75000"/>
              <a:buFont typeface="Wingdings" panose="05000000000000000000" pitchFamily="2" charset="2"/>
              <a:buChar char="§"/>
            </a:pPr>
            <a:endParaRPr lang="en-US" altLang="en-US" smtClean="0"/>
          </a:p>
        </p:txBody>
      </p:sp>
      <p:sp>
        <p:nvSpPr>
          <p:cNvPr id="1741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EA6B102A-E781-4EAF-BD7C-9DF1EFB270CB}" type="slidenum">
              <a:rPr lang="en-US" altLang="en-US" sz="1400">
                <a:solidFill>
                  <a:schemeClr val="tx1"/>
                </a:solidFill>
                <a:latin typeface="Times New Roman" panose="02020603050405020304" pitchFamily="18" charset="0"/>
              </a:rPr>
              <a:pPr/>
              <a:t>6</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4633" y="1037449"/>
            <a:ext cx="7620269" cy="5394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1"/>
          <p:cNvSpPr>
            <a:spLocks noGrp="1"/>
          </p:cNvSpPr>
          <p:nvPr>
            <p:ph type="title"/>
          </p:nvPr>
        </p:nvSpPr>
        <p:spPr>
          <a:xfrm>
            <a:off x="0" y="260350"/>
            <a:ext cx="7277100" cy="611188"/>
          </a:xfrm>
        </p:spPr>
        <p:txBody>
          <a:bodyPr/>
          <a:lstStyle/>
          <a:p>
            <a:r>
              <a:rPr lang="en-GB" altLang="en-US" sz="2400" smtClean="0"/>
              <a:t>Functional Resource Type Metamodel</a:t>
            </a:r>
            <a:endParaRPr lang="en-US" altLang="en-US" sz="2400" smtClean="0"/>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8375BE79-73AF-4E3F-8451-16C2118864AE}" type="slidenum">
              <a:rPr lang="en-US" altLang="en-US" sz="1400">
                <a:solidFill>
                  <a:schemeClr val="tx1"/>
                </a:solidFill>
                <a:latin typeface="Times New Roman" panose="02020603050405020304" pitchFamily="18" charset="0"/>
              </a:rPr>
              <a:pPr/>
              <a:t>7</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260350"/>
            <a:ext cx="7277100" cy="611188"/>
          </a:xfrm>
        </p:spPr>
        <p:txBody>
          <a:bodyPr/>
          <a:lstStyle/>
          <a:p>
            <a:r>
              <a:rPr lang="en-GB" altLang="en-US" sz="2400" dirty="0" smtClean="0"/>
              <a:t>An Eye-Chart – The (current) realized model   </a:t>
            </a:r>
            <a:endParaRPr lang="en-US" altLang="en-US" sz="2400" dirty="0" smtClean="0"/>
          </a:p>
        </p:txBody>
      </p:sp>
      <p:sp>
        <p:nvSpPr>
          <p:cNvPr id="2048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1C2C48FE-9AAC-4C15-8B39-520D995F7366}" type="slidenum">
              <a:rPr lang="en-US" altLang="en-US" sz="1400">
                <a:solidFill>
                  <a:schemeClr val="tx1"/>
                </a:solidFill>
                <a:latin typeface="Times New Roman" panose="02020603050405020304" pitchFamily="18" charset="0"/>
              </a:rPr>
              <a:pPr/>
              <a:t>8</a:t>
            </a:fld>
            <a:endParaRPr lang="en-US" altLang="en-US" sz="1400">
              <a:solidFill>
                <a:schemeClr val="tx1"/>
              </a:solidFill>
              <a:latin typeface="Times New Roman" panose="02020603050405020304" pitchFamily="18" charset="0"/>
            </a:endParaRPr>
          </a:p>
        </p:txBody>
      </p:sp>
      <p:pic>
        <p:nvPicPr>
          <p:cNvPr id="2048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0000" y="1092200"/>
            <a:ext cx="4140200" cy="576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260350"/>
            <a:ext cx="7277100" cy="611188"/>
          </a:xfrm>
        </p:spPr>
        <p:txBody>
          <a:bodyPr/>
          <a:lstStyle/>
          <a:p>
            <a:r>
              <a:rPr lang="en-GB" altLang="en-US" sz="2400" dirty="0" smtClean="0"/>
              <a:t>(Current) Model – Part 1 more legible </a:t>
            </a:r>
            <a:endParaRPr lang="en-US" altLang="en-US" sz="2400" dirty="0" smtClean="0"/>
          </a:p>
        </p:txBody>
      </p:sp>
      <p:sp>
        <p:nvSpPr>
          <p:cNvPr id="2048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1C2C48FE-9AAC-4C15-8B39-520D995F7366}" type="slidenum">
              <a:rPr lang="en-US" altLang="en-US" sz="1400">
                <a:solidFill>
                  <a:schemeClr val="tx1"/>
                </a:solidFill>
                <a:latin typeface="Times New Roman" panose="02020603050405020304" pitchFamily="18" charset="0"/>
              </a:rPr>
              <a:pPr/>
              <a:t>9</a:t>
            </a:fld>
            <a:endParaRPr lang="en-US" altLang="en-US" sz="1400">
              <a:solidFill>
                <a:schemeClr val="tx1"/>
              </a:solidFill>
              <a:latin typeface="Times New Roman" panose="02020603050405020304" pitchFamily="18" charset="0"/>
            </a:endParaRPr>
          </a:p>
        </p:txBody>
      </p:sp>
      <p:pic>
        <p:nvPicPr>
          <p:cNvPr id="6" name="Picture 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46655"/>
          <a:stretch/>
        </p:blipFill>
        <p:spPr bwMode="auto">
          <a:xfrm>
            <a:off x="1169573" y="1244009"/>
            <a:ext cx="6912790" cy="513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784360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LE-SM Service Specification Red 1 - Overview3">
  <a:themeElements>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fontScheme name="SLE-SM Service Specification Red 1 - Overview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lnDef>
  </a:objectDefaults>
  <a:extraClrSchemeLst>
    <a:extraClrScheme>
      <a:clrScheme name="SLE-SM Service Specification Red 1 - Overview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E-SM Service Specification Red 1 - Overview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E-SM Service Specification Red 1 - Overview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E-SM Service Specification Red 1 - Overview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E-SM Service Specification Red 1 - Overview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E-SM Service Specification Red 1 - Overview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8">
        <a:dk1>
          <a:srgbClr val="000000"/>
        </a:dk1>
        <a:lt1>
          <a:srgbClr val="FFFFFF"/>
        </a:lt1>
        <a:dk2>
          <a:srgbClr val="0091CA"/>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9">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000000"/>
        </a:folHlink>
      </a:clrScheme>
      <a:clrMap bg1="lt1" tx1="dk1" bg2="lt2" tx2="dk2" accent1="accent1" accent2="accent2" accent3="accent3" accent4="accent4" accent5="accent5" accent6="accent6" hlink="hlink" folHlink="folHlink"/>
    </a:extraClrScheme>
    <a:extraClrScheme>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0" ma:contentTypeDescription="Create a new document." ma:contentTypeScope="" ma:versionID="f3d92b4dde5121a70c64cd5243ccd36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7C9399-D64C-4C30-801E-9C1D7E28D823}">
  <ds:schemaRef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 ds:uri="http://schemas.microsoft.com/office/2006/documentManagement/typ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B7F51ADD-37F7-4ADB-BA0D-208D453501DD}">
  <ds:schemaRefs>
    <ds:schemaRef ds:uri="http://schemas.microsoft.com/sharepoint/v3/contenttype/forms"/>
  </ds:schemaRefs>
</ds:datastoreItem>
</file>

<file path=customXml/itemProps3.xml><?xml version="1.0" encoding="utf-8"?>
<ds:datastoreItem xmlns:ds="http://schemas.openxmlformats.org/officeDocument/2006/customXml" ds:itemID="{E94EFB37-4D4D-4EE9-AF1C-1A0718116C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SLE-SM Service Specification Red 1 - Overview3</Template>
  <TotalTime>10109</TotalTime>
  <Words>2126</Words>
  <Application>Microsoft Office PowerPoint</Application>
  <PresentationFormat>On-screen Show (4:3)</PresentationFormat>
  <Paragraphs>243</Paragraphs>
  <Slides>34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ＭＳ Ｐゴシック</vt:lpstr>
      <vt:lpstr>Arial</vt:lpstr>
      <vt:lpstr>Calibri</vt:lpstr>
      <vt:lpstr>Symbol</vt:lpstr>
      <vt:lpstr>Times New Roman</vt:lpstr>
      <vt:lpstr>Wingdings</vt:lpstr>
      <vt:lpstr>SLE-SM Service Specification Red 1 - Overview3</vt:lpstr>
      <vt:lpstr>Introduction to Functional Resources</vt:lpstr>
      <vt:lpstr>Purpose</vt:lpstr>
      <vt:lpstr>Why Did CSS Area develop FRM?  </vt:lpstr>
      <vt:lpstr>Facets of a Functional Resource</vt:lpstr>
      <vt:lpstr>Facets of a Functional Resource</vt:lpstr>
      <vt:lpstr>Some Key Features</vt:lpstr>
      <vt:lpstr>Functional Resource Type Metamodel</vt:lpstr>
      <vt:lpstr>An Eye-Chart – The (current) realized model   </vt:lpstr>
      <vt:lpstr>(Current) Model – Part 1 more legible </vt:lpstr>
      <vt:lpstr>(Current) Model – Part 2 more legible </vt:lpstr>
      <vt:lpstr>Getting a Handle on the Model  OIDs </vt:lpstr>
      <vt:lpstr>Big picture placement of OIDs re RMP/SANA </vt:lpstr>
      <vt:lpstr>Status</vt:lpstr>
      <vt:lpstr>Status</vt:lpstr>
      <vt:lpstr>SANA FR Registry</vt:lpstr>
      <vt:lpstr>SANA FR Registry</vt:lpstr>
      <vt:lpstr>Relevance beyond CSS</vt:lpstr>
      <vt:lpstr>Request &amp; Proposal </vt:lpstr>
      <vt:lpstr>Some Good Feed Back</vt:lpstr>
      <vt:lpstr>Comments, questions? </vt:lpstr>
      <vt:lpstr>PowerPoint Presentation</vt:lpstr>
      <vt:lpstr>Starting with TC Sync &amp; Channel Encoding…</vt:lpstr>
      <vt:lpstr>…Screenshot 1…</vt:lpstr>
      <vt:lpstr>Status and Tools</vt:lpstr>
      <vt:lpstr>…Screenshot 1…</vt:lpstr>
      <vt:lpstr>…Screenshot 2…</vt:lpstr>
      <vt:lpstr>…Screenshot 3…</vt:lpstr>
      <vt:lpstr>…Screenshot 4…</vt:lpstr>
      <vt:lpstr>…Screenshot 5…</vt:lpstr>
      <vt:lpstr>…Screenshot 6…</vt:lpstr>
      <vt:lpstr>…Screenshot 7…</vt:lpstr>
      <vt:lpstr>Tool Ouput  SANA For Ingest</vt:lpstr>
      <vt:lpstr>Output rendered via stylesheet</vt:lpstr>
      <vt:lpstr>Final Tool Notes </vt:lpstr>
    </vt:vector>
  </TitlesOfParts>
  <Company>VEGA Group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Resources for IOAG Services</dc:title>
  <dc:creator>john.pietras@gst.com</dc:creator>
  <cp:keywords>IOAG, Functional Resources</cp:keywords>
  <cp:lastModifiedBy>Barkley, Erik J (3970)</cp:lastModifiedBy>
  <cp:revision>407</cp:revision>
  <cp:lastPrinted>2012-10-10T17:56:47Z</cp:lastPrinted>
  <dcterms:created xsi:type="dcterms:W3CDTF">2006-05-15T11:39:39Z</dcterms:created>
  <dcterms:modified xsi:type="dcterms:W3CDTF">2017-03-01T00:37:44Z</dcterms:modified>
</cp:coreProperties>
</file>