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671" r:id="rId5"/>
    <p:sldId id="704" r:id="rId6"/>
    <p:sldId id="710" r:id="rId7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CC00CC"/>
    <a:srgbClr val="CA0A02"/>
    <a:srgbClr val="FFCCCC"/>
    <a:srgbClr val="CC3300"/>
    <a:srgbClr val="A50021"/>
    <a:srgbClr val="3399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1" autoAdjust="0"/>
    <p:restoredTop sz="95261" autoAdjust="0"/>
  </p:normalViewPr>
  <p:slideViewPr>
    <p:cSldViewPr>
      <p:cViewPr>
        <p:scale>
          <a:sx n="125" d="100"/>
          <a:sy n="125" d="100"/>
        </p:scale>
        <p:origin x="312" y="216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 varScale="1">
        <p:scale>
          <a:sx n="71" d="100"/>
          <a:sy n="71" d="100"/>
        </p:scale>
        <p:origin x="-2846" y="-8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8" y="2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8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fld id="{EE01F1BF-2225-43BA-81B9-E4E6CF12C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8" y="2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8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fld id="{E497C465-78D7-4632-93E6-4724FE320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45" y="4716237"/>
            <a:ext cx="498319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4" tIns="46798" rIns="95264" bIns="46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52475"/>
            <a:ext cx="4941887" cy="3706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117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3271C-7514-43C7-BEA5-9E63A90AAA0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96674" name="Rectangle 5"/>
          <p:cNvSpPr txBox="1">
            <a:spLocks noGrp="1" noChangeArrowheads="1"/>
          </p:cNvSpPr>
          <p:nvPr/>
        </p:nvSpPr>
        <p:spPr bwMode="auto">
          <a:xfrm>
            <a:off x="3853198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54" tIns="0" rIns="20054" bIns="0" anchor="b"/>
          <a:lstStyle/>
          <a:p>
            <a:pPr algn="r" defTabSz="963613" eaLnBrk="0" hangingPunct="0"/>
            <a:fld id="{3956AC3E-D036-4EBA-B1C2-50630E2A55A4}" type="slidenum">
              <a:rPr lang="en-US" sz="1000" i="1"/>
              <a:pPr algn="r" defTabSz="963613" eaLnBrk="0" hangingPunct="0"/>
              <a:t>1</a:t>
            </a:fld>
            <a:endParaRPr lang="en-US" sz="1000" i="1" dirty="0"/>
          </a:p>
        </p:txBody>
      </p:sp>
      <p:sp>
        <p:nvSpPr>
          <p:cNvPr id="79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5450" y="661988"/>
            <a:ext cx="5946775" cy="4460875"/>
          </a:xfrm>
          <a:ln/>
        </p:spPr>
      </p:sp>
      <p:sp>
        <p:nvSpPr>
          <p:cNvPr id="79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063" y="5354808"/>
            <a:ext cx="5437550" cy="3828145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9999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7C465-78D7-4632-93E6-4724FE3200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888" y="1544638"/>
            <a:ext cx="80152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763000" y="6624638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dirty="0" err="1" smtClean="0">
                <a:solidFill>
                  <a:srgbClr val="333399"/>
                </a:solidFill>
                <a:latin typeface="Arial" charset="0"/>
              </a:rPr>
              <a:t>np</a:t>
            </a:r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1029" name="Picture 202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 userDrawn="1"/>
        </p:nvSpPr>
        <p:spPr bwMode="auto">
          <a:xfrm>
            <a:off x="0" y="6621463"/>
            <a:ext cx="87264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dirty="0" smtClean="0">
                <a:solidFill>
                  <a:srgbClr val="333399"/>
                </a:solidFill>
                <a:latin typeface="Arial" charset="0"/>
              </a:rPr>
              <a:t>17 Oct 2016</a:t>
            </a:r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228600"/>
            <a:ext cx="7772400" cy="838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CESG Organization + E2E Overview  </a:t>
            </a:r>
            <a:endParaRPr lang="de-DE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911225"/>
            <a:ext cx="9034463" cy="587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5"/>
          <p:cNvSpPr>
            <a:spLocks noChangeArrowheads="1"/>
          </p:cNvSpPr>
          <p:nvPr/>
        </p:nvSpPr>
        <p:spPr bwMode="auto">
          <a:xfrm rot="1329163">
            <a:off x="248670" y="449248"/>
            <a:ext cx="1807995" cy="76200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GB" dirty="0" smtClean="0"/>
              <a:t>To be updated </a:t>
            </a:r>
          </a:p>
          <a:p>
            <a:pPr algn="ctr" eaLnBrk="0" hangingPunct="0"/>
            <a:r>
              <a:rPr lang="en-GB" dirty="0" smtClean="0"/>
              <a:t>by Nestor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905000" y="911225"/>
            <a:ext cx="168026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Please Drop</a:t>
            </a:r>
          </a:p>
          <a:p>
            <a:r>
              <a:rPr lang="en-US" smtClean="0">
                <a:solidFill>
                  <a:srgbClr val="FF0000"/>
                </a:solidFill>
              </a:rPr>
              <a:t>TDE =&gt;&gt;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6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873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 Meeting 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Objectives: 1/2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400" b="1">
                <a:solidFill>
                  <a:schemeClr val="tx1"/>
                </a:solidFill>
                <a:latin typeface="+mn-lt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000" b="1">
                <a:solidFill>
                  <a:schemeClr val="tx1"/>
                </a:solidFill>
                <a:latin typeface="+mn-lt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50021"/>
                </a:solidFill>
              </a:rPr>
              <a:t>Security WG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Link Layer Security (BB)			Joint with SLS, reported there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Key Management (GB, MB)			MB draft in </a:t>
            </a:r>
            <a:r>
              <a:rPr lang="en-US" sz="1200" dirty="0" smtClean="0"/>
              <a:t>review, used in </a:t>
            </a:r>
            <a:r>
              <a:rPr lang="en-US" sz="1200" dirty="0" smtClean="0"/>
              <a:t>SDLS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Network Layer Security			Testing </a:t>
            </a:r>
            <a:r>
              <a:rPr lang="en-US" sz="1200" dirty="0" smtClean="0"/>
              <a:t>IP, starting on DTN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Application Credentials 			Draft in review in WG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Standard </a:t>
            </a:r>
            <a:r>
              <a:rPr lang="en-US" sz="1200" dirty="0" smtClean="0"/>
              <a:t>security section	</a:t>
            </a:r>
            <a:r>
              <a:rPr lang="en-US" sz="1200" dirty="0"/>
              <a:t>	</a:t>
            </a:r>
            <a:r>
              <a:rPr lang="en-US" sz="1200" dirty="0" smtClean="0"/>
              <a:t>	</a:t>
            </a:r>
            <a:r>
              <a:rPr lang="en-US" sz="1200" i="1" dirty="0" smtClean="0">
                <a:solidFill>
                  <a:srgbClr val="C403DA"/>
                </a:solidFill>
              </a:rPr>
              <a:t>Mandatory</a:t>
            </a:r>
            <a:endParaRPr lang="en-US" sz="1200" dirty="0" smtClean="0"/>
          </a:p>
          <a:p>
            <a:pPr eaLnBrk="1" hangingPunct="1">
              <a:spcBef>
                <a:spcPct val="0"/>
              </a:spcBef>
            </a:pPr>
            <a:endParaRPr lang="en-US" sz="1600" dirty="0" smtClean="0">
              <a:solidFill>
                <a:srgbClr val="A5002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rgbClr val="A50021"/>
                </a:solidFill>
              </a:rPr>
              <a:t>Delta</a:t>
            </a:r>
            <a:r>
              <a:rPr lang="en-US" sz="1600" dirty="0">
                <a:solidFill>
                  <a:srgbClr val="A50021"/>
                </a:solidFill>
              </a:rPr>
              <a:t>-DOR WG				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200" dirty="0"/>
              <a:t>Overview document (GB)			G</a:t>
            </a:r>
            <a:r>
              <a:rPr lang="en-US" sz="1200" dirty="0" smtClean="0"/>
              <a:t>B, planning v2 revision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ja-JP" sz="1200" dirty="0">
                <a:latin typeface="Calibri" pitchFamily="34" charset="0"/>
                <a:ea typeface="ＭＳ Ｐゴシック" pitchFamily="-107" charset="-128"/>
              </a:rPr>
              <a:t>Delta-DOR implementation architecture </a:t>
            </a:r>
            <a:r>
              <a:rPr lang="en-GB" altLang="ja-JP" sz="1200" dirty="0" smtClean="0">
                <a:latin typeface="Calibri" pitchFamily="34" charset="0"/>
                <a:ea typeface="ＭＳ Ｐゴシック" pitchFamily="-107" charset="-128"/>
              </a:rPr>
              <a:t>(MB) </a:t>
            </a:r>
            <a:r>
              <a:rPr lang="en-US" sz="1200" dirty="0"/>
              <a:t>		</a:t>
            </a:r>
            <a:r>
              <a:rPr lang="en-US" sz="1200" dirty="0"/>
              <a:t>M</a:t>
            </a:r>
            <a:r>
              <a:rPr lang="en-US" sz="1200" dirty="0" smtClean="0"/>
              <a:t>B</a:t>
            </a:r>
            <a:r>
              <a:rPr lang="en-US" sz="1200" dirty="0"/>
              <a:t>, </a:t>
            </a:r>
            <a:r>
              <a:rPr lang="en-US" sz="1200" dirty="0" smtClean="0"/>
              <a:t>published Jun 2013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Quasar catalog				</a:t>
            </a:r>
            <a:r>
              <a:rPr lang="en-US" sz="1200" dirty="0" smtClean="0"/>
              <a:t>SANA </a:t>
            </a:r>
            <a:r>
              <a:rPr lang="en-US" sz="1200" dirty="0" smtClean="0"/>
              <a:t>X-band </a:t>
            </a:r>
            <a:r>
              <a:rPr lang="en-US" sz="1200" dirty="0" smtClean="0"/>
              <a:t>Catalog published, Ka band development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Delta-DOR </a:t>
            </a:r>
            <a:r>
              <a:rPr lang="en-US" sz="1200" dirty="0"/>
              <a:t>Operations (MB) 			MB, planning v2 </a:t>
            </a:r>
            <a:r>
              <a:rPr lang="en-US" sz="1200" dirty="0" smtClean="0"/>
              <a:t>revision, CSS SM coordination</a:t>
            </a:r>
            <a:endParaRPr lang="en-US" sz="1600" dirty="0">
              <a:solidFill>
                <a:srgbClr val="A50021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1200" dirty="0" smtClean="0"/>
              <a:t>Delta-DOR Raw Data Exchange (BB</a:t>
            </a:r>
            <a:r>
              <a:rPr lang="en-US" sz="1200" dirty="0"/>
              <a:t>) 		B</a:t>
            </a:r>
            <a:r>
              <a:rPr lang="en-US" sz="1200" dirty="0" smtClean="0"/>
              <a:t>B</a:t>
            </a:r>
            <a:r>
              <a:rPr lang="en-US" sz="1200" dirty="0"/>
              <a:t>, planning v2 revision</a:t>
            </a:r>
            <a:endParaRPr lang="en-US" sz="1600" dirty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A50021"/>
                </a:solidFill>
              </a:rPr>
              <a:t>System Architecture (SAWG) </a:t>
            </a:r>
            <a:r>
              <a:rPr lang="en-US" sz="1600" dirty="0" smtClean="0">
                <a:solidFill>
                  <a:srgbClr val="A50021"/>
                </a:solidFill>
              </a:rPr>
              <a:t>WG</a:t>
            </a:r>
            <a:r>
              <a:rPr lang="en-US" sz="1600" dirty="0">
                <a:solidFill>
                  <a:srgbClr val="A50021"/>
                </a:solidFill>
              </a:rPr>
              <a:t>		</a:t>
            </a:r>
            <a:endParaRPr lang="en-US" sz="1200" i="1" dirty="0" smtClean="0">
              <a:solidFill>
                <a:srgbClr val="C403DA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CCSDS Application &amp; Support Architecture 		Refine MOIMS &amp; SOIS application architectures &amp; review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RASDS </a:t>
            </a:r>
            <a:r>
              <a:rPr lang="en-US" sz="1200" dirty="0"/>
              <a:t>refresh				</a:t>
            </a:r>
            <a:r>
              <a:rPr lang="en-US" sz="1200" dirty="0" smtClean="0"/>
              <a:t>R</a:t>
            </a:r>
            <a:r>
              <a:rPr lang="en-US" sz="1200" dirty="0" smtClean="0"/>
              <a:t>e-confirmed</a:t>
            </a:r>
            <a:endParaRPr lang="en-US" sz="1200" dirty="0" smtClean="0"/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CCSDS Ontology				On hold for now</a:t>
            </a:r>
            <a:endParaRPr lang="en-US" sz="1200" dirty="0"/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50021"/>
                </a:solidFill>
              </a:rPr>
              <a:t>SANA Steering Group (SSG)</a:t>
            </a:r>
            <a:r>
              <a:rPr lang="en-US" sz="1600" dirty="0">
                <a:solidFill>
                  <a:srgbClr val="A50021"/>
                </a:solidFill>
              </a:rPr>
              <a:t>		</a:t>
            </a:r>
            <a:endParaRPr lang="en-US" sz="1600" dirty="0" smtClean="0">
              <a:solidFill>
                <a:srgbClr val="A50021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SANA Steering Group (SSG)			Active, meeting this week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CCSDS </a:t>
            </a:r>
            <a:r>
              <a:rPr lang="en-US" sz="1200" dirty="0" smtClean="0"/>
              <a:t>Registry Re-Engineering</a:t>
            </a:r>
            <a:r>
              <a:rPr lang="en-US" sz="1200" dirty="0"/>
              <a:t>			</a:t>
            </a:r>
            <a:r>
              <a:rPr lang="en-US" sz="1200" dirty="0" smtClean="0"/>
              <a:t>SANA </a:t>
            </a:r>
            <a:r>
              <a:rPr lang="en-US" sz="1200" dirty="0"/>
              <a:t>R</a:t>
            </a:r>
            <a:r>
              <a:rPr lang="en-US" sz="1200" dirty="0" smtClean="0"/>
              <a:t>egistry Management </a:t>
            </a:r>
            <a:r>
              <a:rPr lang="en-US" sz="1200" dirty="0" smtClean="0"/>
              <a:t>Policy, </a:t>
            </a:r>
            <a:r>
              <a:rPr lang="en-US" sz="1200" dirty="0" smtClean="0"/>
              <a:t>“WG cookbook” </a:t>
            </a:r>
            <a:r>
              <a:rPr lang="en-US" sz="1200" dirty="0"/>
              <a:t>&amp; SANA </a:t>
            </a:r>
            <a:r>
              <a:rPr lang="en-US" sz="1200" dirty="0" smtClean="0"/>
              <a:t>					Process </a:t>
            </a:r>
            <a:r>
              <a:rPr lang="en-US" sz="1200" dirty="0" smtClean="0"/>
              <a:t>published, SCID update in review</a:t>
            </a:r>
            <a:endParaRPr lang="en-US" sz="1200" dirty="0" smtClean="0"/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50021"/>
                </a:solidFill>
              </a:rPr>
              <a:t>XML Standards &amp; Guidelines (XSG SIG)</a:t>
            </a:r>
            <a:r>
              <a:rPr lang="en-US" sz="1900" dirty="0">
                <a:solidFill>
                  <a:srgbClr val="A50021"/>
                </a:solidFill>
              </a:rPr>
              <a:t>	</a:t>
            </a:r>
            <a:r>
              <a:rPr lang="en-US" sz="1900" dirty="0" smtClean="0">
                <a:solidFill>
                  <a:srgbClr val="A50021"/>
                </a:solidFill>
              </a:rPr>
              <a:t>	</a:t>
            </a:r>
            <a:r>
              <a:rPr lang="en-US" sz="1200" i="1" dirty="0" smtClean="0">
                <a:solidFill>
                  <a:srgbClr val="C403DA"/>
                </a:solidFill>
              </a:rPr>
              <a:t>SIG </a:t>
            </a:r>
            <a:r>
              <a:rPr lang="en-US" sz="1200" i="1" dirty="0" smtClean="0">
                <a:solidFill>
                  <a:srgbClr val="C403DA"/>
                </a:solidFill>
              </a:rPr>
              <a:t>not active, no resources</a:t>
            </a:r>
            <a:endParaRPr lang="en-US" sz="1200" i="1" dirty="0">
              <a:solidFill>
                <a:srgbClr val="C403DA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CCSDS RFC &amp; XML guidelines</a:t>
            </a:r>
            <a:r>
              <a:rPr lang="en-US" sz="1200" dirty="0"/>
              <a:t>			</a:t>
            </a:r>
            <a:r>
              <a:rPr lang="en-US" sz="1200" dirty="0" smtClean="0"/>
              <a:t>CCSDS URN RFC published, YB in draft </a:t>
            </a:r>
            <a:r>
              <a:rPr lang="en-US" sz="1200" dirty="0" smtClean="0"/>
              <a:t>form</a:t>
            </a:r>
            <a:endParaRPr lang="en-US" sz="1200" dirty="0" smtClean="0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0" y="0"/>
            <a:ext cx="1807995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GB"/>
              <a:t>U</a:t>
            </a:r>
            <a:r>
              <a:rPr lang="en-GB" smtClean="0"/>
              <a:t>pdated </a:t>
            </a:r>
            <a:endParaRPr lang="en-GB" dirty="0" smtClean="0"/>
          </a:p>
          <a:p>
            <a:pPr algn="ctr" eaLnBrk="0" hangingPunct="0"/>
            <a:r>
              <a:rPr lang="en-GB" dirty="0" smtClean="0"/>
              <a:t>by Peter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7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5280409" cy="754019"/>
          </a:xfrm>
          <a:noFill/>
          <a:ln w="9525">
            <a:noFill/>
            <a:round/>
            <a:headEnd/>
            <a:tailEnd/>
          </a:ln>
          <a:effectLst/>
        </p:spPr>
        <p:txBody>
          <a:bodyPr lIns="81360" tIns="39960" rIns="81360" bIns="39960" anchor="ctr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 Meeting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2/2 </a:t>
            </a:r>
            <a:br>
              <a:rPr lang="en-US" sz="24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CCSDS 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SANA Registries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06" y="737724"/>
            <a:ext cx="8117794" cy="5967876"/>
          </a:xfrm>
        </p:spPr>
      </p:pic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0" y="0"/>
            <a:ext cx="1807995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GB"/>
              <a:t>U</a:t>
            </a:r>
            <a:r>
              <a:rPr lang="en-GB" smtClean="0"/>
              <a:t>pdated </a:t>
            </a:r>
            <a:endParaRPr lang="en-GB" dirty="0" smtClean="0"/>
          </a:p>
          <a:p>
            <a:pPr algn="ctr" eaLnBrk="0" hangingPunct="0"/>
            <a:r>
              <a:rPr lang="en-GB" dirty="0" smtClean="0"/>
              <a:t>by Peter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0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EE77AD-9972-4D1E-BCF1-F56CDFC7CF90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457800E-935F-49E2-85FA-F495AF8B6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2DC24-1D41-467A-B03D-77BA02A3B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2546</TotalTime>
  <Pages>51</Pages>
  <Words>41</Words>
  <Application>Microsoft Macintosh PowerPoint</Application>
  <PresentationFormat>Letter Paper (8.5x11 in)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ＭＳ Ｐゴシック</vt:lpstr>
      <vt:lpstr>Times New Roman</vt:lpstr>
      <vt:lpstr>Arial</vt:lpstr>
      <vt:lpstr>TMOD Presentations</vt:lpstr>
      <vt:lpstr>CESG Organization + E2E Overview  </vt:lpstr>
      <vt:lpstr>SEA Meeting Objectives: 1/2</vt:lpstr>
      <vt:lpstr>SEA Meeting Objectives: 2/2  CCSDS SANA Registries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LORNA G. FRASCHETTI</dc:creator>
  <cp:lastModifiedBy>Peter Shames</cp:lastModifiedBy>
  <cp:revision>1148</cp:revision>
  <cp:lastPrinted>2016-03-29T09:36:01Z</cp:lastPrinted>
  <dcterms:created xsi:type="dcterms:W3CDTF">1998-05-20T16:00:08Z</dcterms:created>
  <dcterms:modified xsi:type="dcterms:W3CDTF">2016-10-13T09:31:57Z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