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5"/>
  </p:sldMasterIdLst>
  <p:notesMasterIdLst>
    <p:notesMasterId r:id="rId8"/>
  </p:notesMasterIdLst>
  <p:sldIdLst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2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00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8843F-44BB-D54F-A949-C4C71A55B5F1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8180A-3F56-0E47-8612-F1B167DAC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13B46-D3B1-4B02-8F29-8128C136C94E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8962" name="Rectangle 5"/>
          <p:cNvSpPr txBox="1">
            <a:spLocks noGrp="1" noChangeArrowheads="1"/>
          </p:cNvSpPr>
          <p:nvPr/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fontAlgn="base" hangingPunct="0">
              <a:spcBef>
                <a:spcPct val="0"/>
              </a:spcBef>
              <a:spcAft>
                <a:spcPct val="0"/>
              </a:spcAft>
            </a:pPr>
            <a:fld id="{92E73834-1004-44DF-A318-6A07DD21AB7A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defTabSz="963613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63" name="Rectangle 5"/>
          <p:cNvSpPr txBox="1">
            <a:spLocks noGrp="1" noChangeArrowheads="1"/>
          </p:cNvSpPr>
          <p:nvPr/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fontAlgn="base" hangingPunct="0">
              <a:spcBef>
                <a:spcPct val="0"/>
              </a:spcBef>
              <a:spcAft>
                <a:spcPct val="0"/>
              </a:spcAft>
            </a:pPr>
            <a:fld id="{20A9055F-02D8-48F8-A7D7-1051585518D8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defTabSz="963613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7667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13B46-D3B1-4B02-8F29-8128C136C94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08962" name="Rectangle 5"/>
          <p:cNvSpPr txBox="1">
            <a:spLocks noGrp="1" noChangeArrowheads="1"/>
          </p:cNvSpPr>
          <p:nvPr/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fontAlgn="base" hangingPunct="0">
              <a:spcBef>
                <a:spcPct val="0"/>
              </a:spcBef>
              <a:spcAft>
                <a:spcPct val="0"/>
              </a:spcAft>
            </a:pPr>
            <a:fld id="{92E73834-1004-44DF-A318-6A07DD21AB7A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defTabSz="963613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63" name="Rectangle 5"/>
          <p:cNvSpPr txBox="1">
            <a:spLocks noGrp="1" noChangeArrowheads="1"/>
          </p:cNvSpPr>
          <p:nvPr/>
        </p:nvSpPr>
        <p:spPr bwMode="auto">
          <a:xfrm>
            <a:off x="3853198" y="9430829"/>
            <a:ext cx="2944479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054" tIns="0" rIns="20054" bIns="0" anchor="b"/>
          <a:lstStyle/>
          <a:p>
            <a:pPr algn="r" defTabSz="963613" eaLnBrk="0" fontAlgn="base" hangingPunct="0">
              <a:spcBef>
                <a:spcPct val="0"/>
              </a:spcBef>
              <a:spcAft>
                <a:spcPct val="0"/>
              </a:spcAft>
            </a:pPr>
            <a:fld id="{20A9055F-02D8-48F8-A7D7-1051585518D8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defTabSz="963613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2776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72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487363" y="8382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544638"/>
            <a:ext cx="801528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763000" y="6624638"/>
            <a:ext cx="34204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 smtClean="0">
                <a:solidFill>
                  <a:srgbClr val="333399"/>
                </a:solidFill>
                <a:latin typeface="Arial" charset="0"/>
              </a:rPr>
              <a:t>kls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65088"/>
            <a:ext cx="14097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1149962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rgbClr val="333399"/>
                </a:solidFill>
                <a:latin typeface="Arial" charset="0"/>
              </a:rPr>
              <a:t>17 October 2016</a:t>
            </a:r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 Meeting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 1/2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" y="9906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04" tIns="39889" rIns="81204" bIns="3988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30188" indent="-230188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Motion Imagery WG </a:t>
            </a: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(Room 11)</a:t>
            </a:r>
            <a:endParaRPr lang="en-US" sz="2000" b="1" kern="0" dirty="0">
              <a:solidFill>
                <a:srgbClr val="A50021"/>
              </a:solidFill>
              <a:latin typeface="Calibri"/>
            </a:endParaRPr>
          </a:p>
          <a:p>
            <a:pPr marL="573088" lvl="2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Monday PM</a:t>
            </a:r>
          </a:p>
          <a:p>
            <a:pPr marL="1030288" lvl="3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Green Book Draft</a:t>
            </a:r>
          </a:p>
          <a:p>
            <a:pPr marL="573088" lvl="2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Wednesday PM</a:t>
            </a:r>
            <a:endParaRPr lang="en-US" sz="1800" b="1" kern="0" dirty="0">
              <a:solidFill>
                <a:srgbClr val="A50021"/>
              </a:solidFill>
              <a:latin typeface="Calibri"/>
            </a:endParaRPr>
          </a:p>
          <a:p>
            <a:pPr marL="1030288" lvl="3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Continue Green Book Editing</a:t>
            </a:r>
          </a:p>
          <a:p>
            <a:pPr marL="1030288" lvl="3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Prep for joint meeting w/ Wireless WG</a:t>
            </a:r>
            <a:endParaRPr lang="en-US" sz="1600" b="1" kern="0" dirty="0">
              <a:solidFill>
                <a:srgbClr val="A50021"/>
              </a:solidFill>
              <a:latin typeface="Calibri"/>
            </a:endParaRPr>
          </a:p>
          <a:p>
            <a:pPr marL="573088" lvl="2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Thursday AM</a:t>
            </a:r>
            <a:endParaRPr lang="en-US" sz="1800" b="1" kern="0" dirty="0" smtClean="0">
              <a:solidFill>
                <a:srgbClr val="A50021"/>
              </a:solidFill>
              <a:latin typeface="Calibri"/>
            </a:endParaRPr>
          </a:p>
          <a:p>
            <a:pPr marL="1030288" lvl="3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Joint meeting MIA / Wireless WG (streaming video over wireless)</a:t>
            </a:r>
            <a:endParaRPr lang="en-US" sz="1600" b="1" kern="0" dirty="0" smtClean="0">
              <a:solidFill>
                <a:srgbClr val="A50021"/>
              </a:solidFill>
              <a:latin typeface="Calibri"/>
            </a:endParaRPr>
          </a:p>
          <a:p>
            <a:pPr marL="1030288" lvl="3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000000"/>
              </a:solidFill>
              <a:latin typeface="Calibri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2000" b="1" kern="0" dirty="0">
                <a:solidFill>
                  <a:srgbClr val="A50021"/>
                </a:solidFill>
                <a:latin typeface="Calibri"/>
              </a:rPr>
              <a:t>CFDP  Revisions WG – </a:t>
            </a: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Thursday PM (Room 11)</a:t>
            </a:r>
            <a:endParaRPr lang="en-US" sz="2000" b="1" kern="0" dirty="0">
              <a:solidFill>
                <a:srgbClr val="A50021"/>
              </a:solidFill>
              <a:latin typeface="Calibri"/>
            </a:endParaRPr>
          </a:p>
          <a:p>
            <a:pPr marL="568325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Thursday PM</a:t>
            </a:r>
            <a:endParaRPr lang="en-US" sz="1800" b="1" kern="0" dirty="0">
              <a:solidFill>
                <a:srgbClr val="A50021"/>
              </a:solidFill>
              <a:latin typeface="Calibri"/>
            </a:endParaRPr>
          </a:p>
          <a:p>
            <a:pPr marL="1025525" lvl="1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Discuss way forward for interoperability 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testing</a:t>
            </a:r>
            <a:endParaRPr lang="en-US" sz="1800" b="1" kern="0" dirty="0">
              <a:solidFill>
                <a:srgbClr val="FF0000"/>
              </a:solidFill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>
              <a:solidFill>
                <a:srgbClr val="000000"/>
              </a:solidFill>
            </a:endParaRPr>
          </a:p>
          <a:p>
            <a:pPr marL="115888" lvl="1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>
              <a:solidFill>
                <a:srgbClr val="000000"/>
              </a:solidFill>
              <a:latin typeface="Calibri"/>
            </a:endParaRPr>
          </a:p>
          <a:p>
            <a:pPr marL="573088" lvl="2" indent="-225425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2000" b="1" kern="0" dirty="0" smtClean="0">
              <a:solidFill>
                <a:srgbClr val="A50021"/>
              </a:solidFill>
              <a:latin typeface="Calibri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FF0000"/>
              </a:solidFill>
              <a:latin typeface="Calibri"/>
            </a:endParaRPr>
          </a:p>
          <a:p>
            <a:pPr marL="111125" indent="-222250" eaLnBrk="0" hangingPunct="0">
              <a:spcAft>
                <a:spcPct val="10000"/>
              </a:spcAft>
              <a:buSzPct val="125000"/>
              <a:buFontTx/>
              <a:buChar char="•"/>
              <a:defRPr/>
            </a:pPr>
            <a:endParaRPr lang="en-US" sz="1800" b="1" kern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 Meeting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Objectives: 2/2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900" y="8382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04" tIns="39889" rIns="81204" bIns="39889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230188" indent="-230188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Voice WG </a:t>
            </a: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(Room 11)</a:t>
            </a:r>
            <a:endParaRPr lang="en-US" sz="2000" b="1" kern="0" dirty="0" smtClean="0">
              <a:solidFill>
                <a:srgbClr val="A50021"/>
              </a:solidFill>
              <a:latin typeface="Calibri"/>
            </a:endParaRPr>
          </a:p>
          <a:p>
            <a:pPr marL="573088" lvl="2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Tuesday PM</a:t>
            </a:r>
          </a:p>
          <a:p>
            <a:pPr marL="1025525" lvl="1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Review Blue Book status</a:t>
            </a:r>
          </a:p>
          <a:p>
            <a:pPr marL="1025525" lvl="1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Green Book review and editing</a:t>
            </a:r>
          </a:p>
          <a:p>
            <a:pPr marL="568325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Wednesday AM</a:t>
            </a:r>
          </a:p>
          <a:p>
            <a:pPr marL="1025525" lvl="1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Green Book review and editing</a:t>
            </a:r>
          </a:p>
          <a:p>
            <a:pPr marL="230188" indent="-230188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2000" b="1" kern="0" dirty="0">
                <a:solidFill>
                  <a:srgbClr val="A50021"/>
                </a:solidFill>
                <a:latin typeface="Calibri"/>
              </a:rPr>
              <a:t>Delay Tolerant Networking WG</a:t>
            </a:r>
          </a:p>
          <a:p>
            <a:pPr marL="581025" lvl="1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Monday AM/PM (Room 6)</a:t>
            </a:r>
            <a:endParaRPr lang="en-US" sz="1800" b="1" kern="0" dirty="0">
              <a:solidFill>
                <a:srgbClr val="A50021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WG Status</a:t>
            </a: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NASA AES DTN Project Status</a:t>
            </a: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Security Document</a:t>
            </a: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/>
              </a:rPr>
              <a:t>Review Schedule-Aware Routing 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Document</a:t>
            </a: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Coordination w/ IETF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581025" lvl="1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Friday </a:t>
            </a:r>
            <a:r>
              <a:rPr lang="en-US" sz="1800" b="1" kern="0" dirty="0">
                <a:solidFill>
                  <a:srgbClr val="A50021"/>
                </a:solidFill>
                <a:latin typeface="Calibri"/>
              </a:rPr>
              <a:t>AM </a:t>
            </a:r>
            <a:r>
              <a:rPr lang="en-US" sz="1800" b="1" kern="0" dirty="0" smtClean="0">
                <a:solidFill>
                  <a:srgbClr val="A50021"/>
                </a:solidFill>
                <a:latin typeface="Calibri"/>
              </a:rPr>
              <a:t>(Room 8)</a:t>
            </a:r>
            <a:endParaRPr lang="en-US" sz="1800" b="1" kern="0" dirty="0">
              <a:solidFill>
                <a:srgbClr val="A50021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DTN and Forward Erasure Coding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CNES DTN Implementation Notes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DTN on </a:t>
            </a:r>
            <a:r>
              <a:rPr lang="en-US" sz="1600" b="1" kern="0" dirty="0" err="1" smtClean="0">
                <a:solidFill>
                  <a:srgbClr val="000000"/>
                </a:solidFill>
                <a:latin typeface="Calibri"/>
              </a:rPr>
              <a:t>SCaN</a:t>
            </a: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 Testbed</a:t>
            </a: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libri"/>
              </a:rPr>
              <a:t>DTN on ISS Status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230188" indent="-230188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US" sz="2000" b="1" kern="0" dirty="0">
                <a:solidFill>
                  <a:srgbClr val="A50021"/>
                </a:solidFill>
                <a:latin typeface="Calibri"/>
              </a:rPr>
              <a:t>SIS Plenary – </a:t>
            </a:r>
            <a:r>
              <a:rPr lang="en-US" sz="2000" b="1" kern="0" dirty="0" smtClean="0">
                <a:solidFill>
                  <a:srgbClr val="A50021"/>
                </a:solidFill>
                <a:latin typeface="Calibri"/>
              </a:rPr>
              <a:t>Friday PM (Room 8)</a:t>
            </a:r>
            <a:endParaRPr lang="en-US" sz="2000" b="1" kern="0" dirty="0">
              <a:solidFill>
                <a:srgbClr val="A50021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GB" sz="1600" b="1" kern="0" dirty="0">
                <a:solidFill>
                  <a:srgbClr val="000000"/>
                </a:solidFill>
                <a:latin typeface="Calibri"/>
              </a:rPr>
              <a:t>Review WG progress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1038225" lvl="2" indent="-23177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r>
              <a:rPr lang="en-GB" sz="1600" b="1" kern="0" dirty="0">
                <a:solidFill>
                  <a:srgbClr val="000000"/>
                </a:solidFill>
                <a:latin typeface="Calibri"/>
              </a:rPr>
              <a:t>Identify issues/topics for CESG/CMC action</a:t>
            </a:r>
            <a:endParaRPr lang="en-US" sz="1600" b="1" kern="0" dirty="0">
              <a:solidFill>
                <a:srgbClr val="000000"/>
              </a:solidFill>
              <a:latin typeface="Calibri"/>
            </a:endParaRPr>
          </a:p>
          <a:p>
            <a:pPr marL="111125" indent="-222250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1025525" lvl="1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800" b="1" kern="0" dirty="0">
              <a:solidFill>
                <a:srgbClr val="000000"/>
              </a:solidFill>
              <a:latin typeface="Calibri"/>
            </a:endParaRPr>
          </a:p>
          <a:p>
            <a:pPr marL="568325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000000"/>
              </a:solidFill>
              <a:latin typeface="Calibri"/>
            </a:endParaRPr>
          </a:p>
          <a:p>
            <a:pPr marL="568325" indent="-225425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2000" b="1" kern="0" dirty="0" smtClean="0">
              <a:solidFill>
                <a:srgbClr val="A50021"/>
              </a:solidFill>
              <a:latin typeface="Calibri"/>
            </a:endParaRPr>
          </a:p>
          <a:p>
            <a:pPr marL="568325" lvl="1" indent="-222250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800" b="1" kern="0" dirty="0" smtClean="0">
              <a:solidFill>
                <a:srgbClr val="FF0000"/>
              </a:solidFill>
              <a:latin typeface="Calibri"/>
            </a:endParaRPr>
          </a:p>
          <a:p>
            <a:pPr marL="111125" indent="-222250" eaLnBrk="0" hangingPunct="0"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800" b="1" kern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2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TRE_x0020_Sensitivity xmlns="http://schemas.microsoft.com/sharepoint/v3">Internal MITRE Information</MITRE_x0020_Sensitivity>
    <_Contributor xmlns="http://schemas.microsoft.com/sharepoint/v3/fields" xsi:nil="true"/>
    <Release_x0020_Statement xmlns="http://schemas.microsoft.com/sharepoint/v3">For Internal MITRE Use</Release_x0020_Statement>
    <DocType xmlns="ae7241bb-316f-43d3-a81e-64ec0fc1fc73">Template</DocType>
    <Site_x0020_Page xmlns="ae7241bb-316f-43d3-a81e-64ec0fc1fc73">
      <Value>57</Value>
    </Site_x0020_Page>
    <SortOrder xmlns="ae7241bb-316f-43d3-a81e-64ec0fc1fc73" xsi:nil="true"/>
    <IconOverlay xmlns="http://schemas.microsoft.com/sharepoint/v4" xsi:nil="true"/>
    <Date xmlns="ae7241bb-316f-43d3-a81e-64ec0fc1fc7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ITRE Work" ma:contentTypeID="0x010100823A99C636F7423283FB0D200866C61300ED7B95B9F3884348B31FF9A448CD4B00" ma:contentTypeVersion="10" ma:contentTypeDescription="Materials and documents that contain MITRE authored content and other content directly attributable to MITRE and its work" ma:contentTypeScope="" ma:versionID="624544e1dca02fe7da5fdde5af7068d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ae7241bb-316f-43d3-a81e-64ec0fc1fc73" xmlns:ns4="http://schemas.microsoft.com/sharepoint/v4" targetNamespace="http://schemas.microsoft.com/office/2006/metadata/properties" ma:root="true" ma:fieldsID="0398aff25bba996a2b131d1024620c19" ns1:_="" ns2:_="" ns3:_="" ns4:_="">
    <xsd:import namespace="http://schemas.microsoft.com/sharepoint/v3"/>
    <xsd:import namespace="http://schemas.microsoft.com/sharepoint/v3/fields"/>
    <xsd:import namespace="ae7241bb-316f-43d3-a81e-64ec0fc1fc7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Contributor" minOccurs="0"/>
                <xsd:element ref="ns1:MITRE_x0020_Sensitivity"/>
                <xsd:element ref="ns1:Release_x0020_Statement"/>
                <xsd:element ref="ns3:DocType" minOccurs="0"/>
                <xsd:element ref="ns3:SortOrder" minOccurs="0"/>
                <xsd:element ref="ns3:Site_x0020_Page" minOccurs="0"/>
                <xsd:element ref="ns4:IconOverlay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MITRE_x0020_Sensitivity" ma:index="10" ma:displayName="Sensitivity" ma:default="Internal MITRE Information" ma:internalName="MITRE_x0020_Sensitivity">
      <xsd:simpleType>
        <xsd:restriction base="dms:Choice">
          <xsd:enumeration value="Public Information"/>
          <xsd:enumeration value="Internal MITRE Information"/>
          <xsd:enumeration value="Sensitive Information"/>
          <xsd:enumeration value="Highly Sensitive Information"/>
        </xsd:restriction>
      </xsd:simpleType>
    </xsd:element>
    <xsd:element name="Release_x0020_Statement" ma:index="11" ma:displayName="Release Statement" ma:default="For Internal MITRE Use" ma:internalName="Release_x0020_Statement">
      <xsd:simpleType>
        <xsd:union memberTypes="dms:Text">
          <xsd:simpleType>
            <xsd:restriction base="dms:Choice">
              <xsd:enumeration value="Approved for Public Release"/>
              <xsd:enumeration value="For Internal MITRE Use"/>
              <xsd:enumeration value="For Release to All Sponsors"/>
              <xsd:enumeration value="For Limited Internal MITRE Use"/>
              <xsd:enumeration value="For Limited External Release"/>
              <xsd:enumeration value="Privileged: Sensitive Personal Information"/>
              <xsd:enumeration value="MITRE Proprietary"/>
              <xsd:enumeration value="Source Selection Sensitive"/>
              <xsd:enumeration value="Restricted: Highly Sensitive Personal Information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ntributor" ma:index="9" nillable="true" ma:displayName="Contributor" ma:description="One or more people or organizations that contributed to this resource" ma:internalName="_Contributor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241bb-316f-43d3-a81e-64ec0fc1fc73" elementFormDefault="qualified">
    <xsd:import namespace="http://schemas.microsoft.com/office/2006/documentManagement/types"/>
    <xsd:import namespace="http://schemas.microsoft.com/office/infopath/2007/PartnerControls"/>
    <xsd:element name="DocType" ma:index="12" nillable="true" ma:displayName="DocType" ma:format="Dropdown" ma:internalName="DocType">
      <xsd:simpleType>
        <xsd:restriction base="dms:Choice">
          <xsd:enumeration value="Board of Trustee Bio"/>
          <xsd:enumeration value="Executive Bio"/>
          <xsd:enumeration value="Event Planning"/>
          <xsd:enumeration value="MPG Reference"/>
          <xsd:enumeration value="Template"/>
          <xsd:enumeration value="Other"/>
          <xsd:enumeration value="How-Tos"/>
          <xsd:enumeration value="BOT Program Highlights"/>
        </xsd:restriction>
      </xsd:simpleType>
    </xsd:element>
    <xsd:element name="SortOrder" ma:index="13" nillable="true" ma:displayName="SortOrder" ma:decimals="0" ma:internalName="SortOrder">
      <xsd:simpleType>
        <xsd:restriction base="dms:Number"/>
      </xsd:simpleType>
    </xsd:element>
    <xsd:element name="Site_x0020_Page" ma:index="14" nillable="true" ma:displayName="Site Page" ma:description="On which pages of this site should this page appear as a &quot;related resource&quot; on the right." ma:list="{0e6e1ef9-95cd-4525-a4f0-68190b9baa13}" ma:internalName="Site_x0020_Pag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ate" ma:index="16" nillable="true" ma:displayName="Date" ma:description="If applicable for items such as the Program Highlights.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CA70F-5239-4EAD-8662-B426DD45ADC5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DB3DEA0-973B-4278-8429-73F86CBC45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AF815-AAC0-4B4C-A121-999C8ECA01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ae7241bb-316f-43d3-a81e-64ec0fc1fc73"/>
    <ds:schemaRef ds:uri="http://schemas.microsoft.com/sharepoint/v4"/>
  </ds:schemaRefs>
</ds:datastoreItem>
</file>

<file path=customXml/itemProps4.xml><?xml version="1.0" encoding="utf-8"?>
<ds:datastoreItem xmlns:ds="http://schemas.openxmlformats.org/officeDocument/2006/customXml" ds:itemID="{08261F73-F761-4E9E-869D-7873966515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ae7241bb-316f-43d3-a81e-64ec0fc1fc7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mitrebriefing_2015</Template>
  <TotalTime>10</TotalTime>
  <Words>167</Words>
  <Application>Microsoft Macintosh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Arial</vt:lpstr>
      <vt:lpstr>TMOD Presentations</vt:lpstr>
      <vt:lpstr>SIS Meeting Objectives: 1/2</vt:lpstr>
      <vt:lpstr>SIS Meeting Objectives: 2/2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 Meeting Objectives: 1/2</dc:title>
  <dc:creator>Keith Scott</dc:creator>
  <cp:lastModifiedBy>Keith Scott</cp:lastModifiedBy>
  <cp:revision>2</cp:revision>
  <dcterms:created xsi:type="dcterms:W3CDTF">2016-10-10T12:53:03Z</dcterms:created>
  <dcterms:modified xsi:type="dcterms:W3CDTF">2016-10-10T13:04:01Z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0x010100823A99C636F7423283FB0D200866C61300ED7B95B9F3884348B31FF9A448CD4B00</vt:lpwstr>
  </property>
  <property fmtid="{D5CDD505-2E9C-101B-9397-08002B2CF9AE}" pid="3" name="Order">
    <vt:r8>1000</vt:r8>
  </property>
</Properties>
</file>