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73" r:id="rId5"/>
  </p:sldMasterIdLst>
  <p:notesMasterIdLst>
    <p:notesMasterId r:id="rId12"/>
  </p:notesMasterIdLst>
  <p:handoutMasterIdLst>
    <p:handoutMasterId r:id="rId13"/>
  </p:handoutMasterIdLst>
  <p:sldIdLst>
    <p:sldId id="2787" r:id="rId6"/>
    <p:sldId id="2788" r:id="rId7"/>
    <p:sldId id="2797" r:id="rId8"/>
    <p:sldId id="2792" r:id="rId9"/>
    <p:sldId id="2796" r:id="rId10"/>
    <p:sldId id="2798" r:id="rId11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E814F5"/>
    <a:srgbClr val="FF0066"/>
    <a:srgbClr val="003399"/>
    <a:srgbClr val="FF9933"/>
    <a:srgbClr val="FF9900"/>
    <a:srgbClr val="FFFF00"/>
    <a:srgbClr val="D27D00"/>
    <a:srgbClr val="FF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59" autoAdjust="0"/>
    <p:restoredTop sz="86501" autoAdjust="0"/>
  </p:normalViewPr>
  <p:slideViewPr>
    <p:cSldViewPr>
      <p:cViewPr varScale="1">
        <p:scale>
          <a:sx n="113" d="100"/>
          <a:sy n="113" d="100"/>
        </p:scale>
        <p:origin x="2268" y="114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70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  <p:guide orient="horz" pos="3127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7" y="4716236"/>
            <a:ext cx="498024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62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6157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4520"/>
            <a:ext cx="8147325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16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070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3955" y="1009485"/>
            <a:ext cx="2356931" cy="103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2790" y="5733300"/>
            <a:ext cx="6239275" cy="82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413970" y="6578210"/>
            <a:ext cx="1409649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21-October-2016-</a:t>
            </a:r>
            <a:fld id="{A695BC2C-BEAC-4E31-AADE-93F4F0C57784}" type="slidenum">
              <a:rPr lang="en-US" sz="1000" smtClean="0">
                <a:solidFill>
                  <a:schemeClr val="tx1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1003"/>
          <p:cNvSpPr>
            <a:spLocks noChangeArrowheads="1"/>
          </p:cNvSpPr>
          <p:nvPr userDrawn="1"/>
        </p:nvSpPr>
        <p:spPr bwMode="auto">
          <a:xfrm>
            <a:off x="3650280" y="6578210"/>
            <a:ext cx="2017188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aseline="0" dirty="0" smtClean="0">
                <a:solidFill>
                  <a:schemeClr val="tx1"/>
                </a:solidFill>
              </a:rPr>
              <a:t>[Name] Working Group Report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2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8740" y="2584090"/>
            <a:ext cx="5991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[WG Name]</a:t>
            </a:r>
          </a:p>
          <a:p>
            <a:r>
              <a:rPr lang="en-US" sz="2800" dirty="0" smtClean="0"/>
              <a:t>Working Group Report</a:t>
            </a:r>
          </a:p>
          <a:p>
            <a:endParaRPr lang="en-US" sz="2800" dirty="0"/>
          </a:p>
          <a:p>
            <a:r>
              <a:rPr lang="en-US" sz="1400" b="0" dirty="0" smtClean="0"/>
              <a:t>[Name] (WG Chair)</a:t>
            </a:r>
          </a:p>
          <a:p>
            <a:r>
              <a:rPr lang="en-US" sz="1400" b="0" dirty="0" smtClean="0"/>
              <a:t>[Name] (WG Deputy Chair)</a:t>
            </a:r>
            <a:endParaRPr lang="en-US" sz="1400" b="0" dirty="0"/>
          </a:p>
        </p:txBody>
      </p:sp>
      <p:sp>
        <p:nvSpPr>
          <p:cNvPr id="6" name="TextBox 5"/>
          <p:cNvSpPr txBox="1"/>
          <p:nvPr/>
        </p:nvSpPr>
        <p:spPr>
          <a:xfrm rot="19586491">
            <a:off x="6039309" y="3302131"/>
            <a:ext cx="2200153" cy="10156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Throughout: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Replace [bracketed text] with your information.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bg1"/>
                </a:solidFill>
              </a:rPr>
              <a:t>Delete all red boxes.</a:t>
            </a:r>
          </a:p>
          <a:p>
            <a:endParaRPr lang="en-GB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779055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85000" lnSpcReduction="20000"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b="0" dirty="0" smtClean="0"/>
              <a:t>Goals for this meeting cycle</a:t>
            </a:r>
            <a:r>
              <a:rPr lang="en-US" sz="1900" b="0" dirty="0" smtClean="0"/>
              <a:t>: [Brief statement]</a:t>
            </a:r>
            <a:endParaRPr lang="en-US" sz="190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lnSpc>
                <a:spcPct val="120000"/>
              </a:lnSpc>
              <a:spcBef>
                <a:spcPts val="0"/>
              </a:spcBef>
              <a:buSzPct val="95000"/>
              <a:buFont typeface="ArialMT" charset="0"/>
              <a:buChar char="•"/>
            </a:pPr>
            <a:endParaRPr lang="en-US" sz="19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SzPct val="95000"/>
            </a:pPr>
            <a:r>
              <a:rPr lang="en-US" sz="1900" b="0" dirty="0" smtClean="0"/>
              <a:t>Working </a:t>
            </a:r>
            <a:r>
              <a:rPr lang="en-US" sz="1900" b="0" dirty="0"/>
              <a:t>Group </a:t>
            </a:r>
            <a:r>
              <a:rPr lang="en-US" sz="1900" b="0" dirty="0" smtClean="0"/>
              <a:t>Status:</a:t>
            </a:r>
            <a:endParaRPr lang="en-US" sz="190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[</a:t>
            </a:r>
            <a:r>
              <a:rPr lang="en-US" sz="1900" b="0" dirty="0"/>
              <a:t>P</a:t>
            </a:r>
            <a:r>
              <a:rPr lang="en-US" sz="1900" b="0" dirty="0" smtClean="0"/>
              <a:t>rogress </a:t>
            </a:r>
            <a:r>
              <a:rPr lang="en-US" sz="1900" b="0" dirty="0"/>
              <a:t>Summary, Major accomplishments (</a:t>
            </a:r>
            <a:r>
              <a:rPr lang="en-US" sz="1900" b="0" dirty="0" smtClean="0"/>
              <a:t>maximum </a:t>
            </a:r>
            <a:r>
              <a:rPr lang="en-US" sz="1900" b="0" dirty="0"/>
              <a:t>2 or 3 lines of text per </a:t>
            </a:r>
            <a:r>
              <a:rPr lang="en-US" sz="1900" b="0" dirty="0" smtClean="0"/>
              <a:t>bullet)]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…</a:t>
            </a:r>
            <a:endParaRPr lang="en-US" sz="1900" b="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b="0" dirty="0" smtClean="0"/>
              <a:t>Problems and </a:t>
            </a:r>
            <a:r>
              <a:rPr lang="en-US" sz="1900" b="0" dirty="0" smtClean="0"/>
              <a:t>Issues:</a:t>
            </a:r>
            <a:endParaRPr lang="en-US" sz="1900" b="0" dirty="0"/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[Bullets </a:t>
            </a:r>
            <a:r>
              <a:rPr lang="en-US" sz="1900" b="0" dirty="0" smtClean="0"/>
              <a:t>as needed (maximum 1 or 2 </a:t>
            </a:r>
            <a:r>
              <a:rPr lang="en-US" sz="1900" b="0" dirty="0"/>
              <a:t>lines of text per bullet</a:t>
            </a:r>
            <a:r>
              <a:rPr lang="en-US" sz="1900" b="0" dirty="0" smtClean="0"/>
              <a:t>)]</a:t>
            </a:r>
            <a:endParaRPr lang="en-US" sz="1900" b="0" dirty="0" smtClean="0"/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…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b="0" dirty="0" smtClean="0"/>
              <a:t>Planning:</a:t>
            </a:r>
            <a:endParaRPr lang="en-US" sz="19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800" b="0" dirty="0" smtClean="0"/>
              <a:t>Interaction </a:t>
            </a:r>
            <a:r>
              <a:rPr lang="en-US" sz="1800" b="0" dirty="0" smtClean="0"/>
              <a:t>with other WGs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b="0" dirty="0" smtClean="0"/>
              <a:t>[Bullets </a:t>
            </a:r>
            <a:r>
              <a:rPr lang="en-US" sz="1200" b="0" dirty="0"/>
              <a:t>a</a:t>
            </a:r>
            <a:r>
              <a:rPr lang="en-US" sz="1200" b="0" dirty="0" smtClean="0"/>
              <a:t>s needed (1 or </a:t>
            </a:r>
            <a:r>
              <a:rPr lang="en-US" sz="1200" b="0" dirty="0"/>
              <a:t>2</a:t>
            </a:r>
            <a:r>
              <a:rPr lang="en-US" sz="1200" b="0" dirty="0" smtClean="0"/>
              <a:t> lines of text per bullets</a:t>
            </a:r>
            <a:r>
              <a:rPr lang="en-US" sz="1200" b="0" dirty="0" smtClean="0"/>
              <a:t>)]</a:t>
            </a:r>
            <a:endParaRPr lang="en-US" sz="12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800" b="0" dirty="0" smtClean="0"/>
              <a:t>Resolutions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b="0" dirty="0" smtClean="0"/>
              <a:t>[Resolution </a:t>
            </a:r>
            <a:r>
              <a:rPr lang="en-US" sz="1200" b="0" dirty="0" smtClean="0"/>
              <a:t>1  Brief text, because AD will have a resolution summary at the end of his report to </a:t>
            </a:r>
            <a:r>
              <a:rPr lang="en-US" sz="1200" b="0" dirty="0" smtClean="0"/>
              <a:t>CESG]</a:t>
            </a:r>
            <a:endParaRPr lang="en-US" sz="1200" b="0" dirty="0" smtClean="0"/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b="0" dirty="0" smtClean="0"/>
              <a:t>[Resolution 2]</a:t>
            </a:r>
            <a:endParaRPr lang="en-US" sz="1200" b="0" dirty="0" smtClean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Executive </a:t>
            </a:r>
            <a:r>
              <a:rPr lang="en-US" sz="2800" b="1" dirty="0" smtClean="0"/>
              <a:t>Summary 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18570"/>
            <a:ext cx="867727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 rot="19586491">
            <a:off x="6628685" y="4534499"/>
            <a:ext cx="1579734" cy="83099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Shown in 1 page but extendable maximum to 2 pages </a:t>
            </a:r>
          </a:p>
        </p:txBody>
      </p:sp>
      <p:sp>
        <p:nvSpPr>
          <p:cNvPr id="9" name="TextBox 8"/>
          <p:cNvSpPr txBox="1"/>
          <p:nvPr/>
        </p:nvSpPr>
        <p:spPr>
          <a:xfrm rot="19586491">
            <a:off x="7272406" y="5409385"/>
            <a:ext cx="1579734" cy="83099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AD shall take this 1 or 2 VGs and include them in the Area report</a:t>
            </a:r>
          </a:p>
        </p:txBody>
      </p:sp>
    </p:spTree>
    <p:extLst>
      <p:ext uri="{BB962C8B-B14F-4D97-AF65-F5344CB8AC3E}">
        <p14:creationId xmlns:p14="http://schemas.microsoft.com/office/powerpoint/2010/main" val="41440414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34938" y="779055"/>
            <a:ext cx="8872537" cy="564553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b="0" dirty="0" smtClean="0">
                <a:sym typeface="Arial" pitchFamily="34" charset="0"/>
              </a:rPr>
              <a:t>[Free </a:t>
            </a:r>
            <a:r>
              <a:rPr lang="en-US" b="0" dirty="0" smtClean="0">
                <a:sym typeface="Arial" pitchFamily="34" charset="0"/>
              </a:rPr>
              <a:t>text / </a:t>
            </a:r>
            <a:r>
              <a:rPr lang="en-US" b="0" dirty="0" smtClean="0">
                <a:sym typeface="Arial" pitchFamily="34" charset="0"/>
              </a:rPr>
              <a:t>format </a:t>
            </a:r>
            <a:r>
              <a:rPr lang="en-US" b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as </a:t>
            </a:r>
            <a:r>
              <a:rPr lang="en-US" b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agreed by WG and for information of the </a:t>
            </a:r>
            <a:r>
              <a:rPr lang="en-US" b="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AD/DAD]</a:t>
            </a:r>
            <a:endParaRPr lang="en-US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lnSpc>
                <a:spcPct val="120000"/>
              </a:lnSpc>
              <a:spcBef>
                <a:spcPts val="0"/>
              </a:spcBef>
              <a:buSzPct val="95000"/>
              <a:buFont typeface="ArialMT" charset="0"/>
              <a:buChar char="•"/>
            </a:pPr>
            <a:endParaRPr lang="en-US" b="0" dirty="0" smtClean="0"/>
          </a:p>
        </p:txBody>
      </p:sp>
      <p:sp>
        <p:nvSpPr>
          <p:cNvPr id="7" name="TextBox 6"/>
          <p:cNvSpPr txBox="1"/>
          <p:nvPr/>
        </p:nvSpPr>
        <p:spPr>
          <a:xfrm rot="19586491">
            <a:off x="3671498" y="3555786"/>
            <a:ext cx="1579734" cy="120032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Info can repeat and enhance some contents of the WG Summary charts for Area awareness</a:t>
            </a: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Additional Viewgraphs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820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9586491">
            <a:off x="2691904" y="3829259"/>
            <a:ext cx="3802311" cy="181588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Only addressing approved Projects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No resource issue </a:t>
            </a:r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 No chart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Mainly for missing proto 2 resources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WGs affected are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MOIMS NAV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MOIMS SM&amp;C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SIS DTN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70" y="929961"/>
            <a:ext cx="8854005" cy="226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3"/>
          <p:cNvSpPr>
            <a:spLocks/>
          </p:cNvSpPr>
          <p:nvPr/>
        </p:nvSpPr>
        <p:spPr bwMode="auto">
          <a:xfrm>
            <a:off x="577880" y="126170"/>
            <a:ext cx="760419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Resource Issues for Approved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9586491">
            <a:off x="533765" y="4414312"/>
            <a:ext cx="2926567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WG to state which new Projects (and being currently draft Projects) will </a:t>
            </a:r>
          </a:p>
          <a:p>
            <a:r>
              <a:rPr lang="en-GB" dirty="0" smtClean="0"/>
              <a:t>Be submitted for CMC Approval in the next 6 months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 rot="19586491">
            <a:off x="4602495" y="4919078"/>
            <a:ext cx="2955974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If no new Project in next 6 months  </a:t>
            </a:r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 No chart</a:t>
            </a:r>
          </a:p>
          <a:p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1 chart at Area level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5" y="971080"/>
            <a:ext cx="8974475" cy="2805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 rot="19586491">
            <a:off x="3687636" y="3739749"/>
            <a:ext cx="3229406" cy="1323439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SEA SA Layer architecture MB</a:t>
            </a:r>
          </a:p>
          <a:p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SLS C&amp;S </a:t>
            </a:r>
            <a:r>
              <a:rPr lang="en-GB" dirty="0" err="1">
                <a:solidFill>
                  <a:schemeClr val="bg1"/>
                </a:solidFill>
                <a:sym typeface="Wingdings" panose="05000000000000000000" pitchFamily="2" charset="2"/>
              </a:rPr>
              <a:t>Prox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 1 </a:t>
            </a:r>
          </a:p>
          <a:p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draft projects lacking resources have to be </a:t>
            </a:r>
            <a:r>
              <a:rPr lang="en-GB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adressed</a:t>
            </a:r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 in this chart </a:t>
            </a: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577880" y="126170"/>
            <a:ext cx="760419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Upcoming New Work Items</a:t>
            </a:r>
          </a:p>
        </p:txBody>
      </p:sp>
    </p:spTree>
    <p:extLst>
      <p:ext uri="{BB962C8B-B14F-4D97-AF65-F5344CB8AC3E}">
        <p14:creationId xmlns:p14="http://schemas.microsoft.com/office/powerpoint/2010/main" val="39396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5554" y="1892800"/>
            <a:ext cx="2356931" cy="103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 descr="par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4383" y="4235505"/>
            <a:ext cx="6239275" cy="82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1073263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5D1A75-7865-403F-A0D1-03B2E52DA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AF14BD0-ED18-40F8-BACF-92E33194557B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Pages>51</Pages>
  <Words>332</Words>
  <Application>Microsoft Office PowerPoint</Application>
  <PresentationFormat>Letter Paper (8.5x11 in)</PresentationFormat>
  <Paragraphs>65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ArialMT</vt:lpstr>
      <vt:lpstr>Calibri</vt:lpstr>
      <vt:lpstr>Times New Roman</vt:lpstr>
      <vt:lpstr>Wingdings</vt:lpstr>
      <vt:lpstr>TMOD Presentations</vt:lpstr>
      <vt:lpstr>1_TMOD Presentations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Hooke;Hamkins, Jon (3320)</dc:creator>
  <cp:lastModifiedBy>Hamkins, Jon (3320)</cp:lastModifiedBy>
  <cp:revision>1463</cp:revision>
  <cp:lastPrinted>2016-08-30T07:45:22Z</cp:lastPrinted>
  <dcterms:created xsi:type="dcterms:W3CDTF">1998-05-20T16:00:08Z</dcterms:created>
  <dcterms:modified xsi:type="dcterms:W3CDTF">2016-09-26T16:38:33Z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