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4.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75" r:id="rId4"/>
  </p:sldMasterIdLst>
  <p:notesMasterIdLst>
    <p:notesMasterId r:id="rId53"/>
  </p:notesMasterIdLst>
  <p:handoutMasterIdLst>
    <p:handoutMasterId r:id="rId54"/>
  </p:handoutMasterIdLst>
  <p:sldIdLst>
    <p:sldId id="748" r:id="rId5"/>
    <p:sldId id="823" r:id="rId6"/>
    <p:sldId id="947" r:id="rId7"/>
    <p:sldId id="934" r:id="rId8"/>
    <p:sldId id="894" r:id="rId9"/>
    <p:sldId id="871" r:id="rId10"/>
    <p:sldId id="945" r:id="rId11"/>
    <p:sldId id="895" r:id="rId12"/>
    <p:sldId id="926" r:id="rId13"/>
    <p:sldId id="872" r:id="rId14"/>
    <p:sldId id="939" r:id="rId15"/>
    <p:sldId id="937" r:id="rId16"/>
    <p:sldId id="969" r:id="rId17"/>
    <p:sldId id="941" r:id="rId18"/>
    <p:sldId id="943" r:id="rId19"/>
    <p:sldId id="956" r:id="rId20"/>
    <p:sldId id="935" r:id="rId21"/>
    <p:sldId id="802" r:id="rId22"/>
    <p:sldId id="930" r:id="rId23"/>
    <p:sldId id="958" r:id="rId24"/>
    <p:sldId id="897" r:id="rId25"/>
    <p:sldId id="931" r:id="rId26"/>
    <p:sldId id="886" r:id="rId27"/>
    <p:sldId id="829" r:id="rId28"/>
    <p:sldId id="864" r:id="rId29"/>
    <p:sldId id="916" r:id="rId30"/>
    <p:sldId id="924" r:id="rId31"/>
    <p:sldId id="977" r:id="rId32"/>
    <p:sldId id="852" r:id="rId33"/>
    <p:sldId id="925" r:id="rId34"/>
    <p:sldId id="913" r:id="rId35"/>
    <p:sldId id="915" r:id="rId36"/>
    <p:sldId id="868" r:id="rId37"/>
    <p:sldId id="866" r:id="rId38"/>
    <p:sldId id="862" r:id="rId39"/>
    <p:sldId id="898" r:id="rId40"/>
    <p:sldId id="899" r:id="rId41"/>
    <p:sldId id="900" r:id="rId42"/>
    <p:sldId id="901" r:id="rId43"/>
    <p:sldId id="880" r:id="rId44"/>
    <p:sldId id="955" r:id="rId45"/>
    <p:sldId id="971" r:id="rId46"/>
    <p:sldId id="976" r:id="rId47"/>
    <p:sldId id="972" r:id="rId48"/>
    <p:sldId id="973" r:id="rId49"/>
    <p:sldId id="978" r:id="rId50"/>
    <p:sldId id="974" r:id="rId51"/>
    <p:sldId id="975" r:id="rId52"/>
  </p:sldIdLst>
  <p:sldSz cx="9144000" cy="6858000" type="letter"/>
  <p:notesSz cx="6881813" cy="9296400"/>
  <p:embeddedFontLst>
    <p:embeddedFont>
      <p:font typeface="Calibri" panose="020F0502020204030204" pitchFamily="34" charset="0"/>
      <p:regular r:id="rId55"/>
      <p:bold r:id="rId56"/>
      <p:italic r:id="rId57"/>
      <p:boldItalic r:id="rId58"/>
    </p:embeddedFont>
    <p:embeddedFont>
      <p:font typeface="Arial Black" panose="020B0A04020102020204" pitchFamily="34" charset="0"/>
      <p:bold r:id="rId59"/>
    </p:embeddedFont>
    <p:embeddedFont>
      <p:font typeface="Wingdings 2" panose="05020102010507070707" pitchFamily="18" charset="2"/>
      <p:regular r:id="rId60"/>
    </p:embeddedFont>
    <p:embeddedFont>
      <p:font typeface="Cambria" panose="02040503050406030204" pitchFamily="18" charset="0"/>
      <p:regular r:id="rId61"/>
      <p:bold r:id="rId62"/>
      <p:italic r:id="rId63"/>
      <p:boldItalic r:id="rId64"/>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16" userDrawn="1">
          <p15:clr>
            <a:srgbClr val="A4A3A4"/>
          </p15:clr>
        </p15:guide>
        <p15:guide id="3"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Shames" initials="PS" lastIdx="14" clrIdx="0"/>
  <p:cmAuthor id="1" name="Francois Allard" initials="FA" lastIdx="10" clrIdx="1"/>
  <p:cmAuthor id="2" name="Lord, Kenneth (ASC/CSA)" initials="KL" lastIdx="2" clrIdx="2"/>
  <p:cmAuthor id="3" name="Barkley, Erik J (3970)" initials="BEJ(" lastIdx="22" clrIdx="3">
    <p:extLst>
      <p:ext uri="{19B8F6BF-5375-455C-9EA6-DF929625EA0E}">
        <p15:presenceInfo xmlns:p15="http://schemas.microsoft.com/office/powerpoint/2012/main" userId="S-1-5-21-1608413684-1126320247-1535859923-8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FF"/>
    <a:srgbClr val="333399"/>
    <a:srgbClr val="CC6600"/>
    <a:srgbClr val="FF3300"/>
    <a:srgbClr val="F763B1"/>
    <a:srgbClr val="66FFFF"/>
    <a:srgbClr val="FFCCFF"/>
    <a:srgbClr val="996633"/>
    <a:srgbClr val="FFCC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9" autoAdjust="0"/>
    <p:restoredTop sz="94951" autoAdjust="0"/>
  </p:normalViewPr>
  <p:slideViewPr>
    <p:cSldViewPr snapToGrid="0">
      <p:cViewPr varScale="1">
        <p:scale>
          <a:sx n="125" d="100"/>
          <a:sy n="125" d="100"/>
        </p:scale>
        <p:origin x="710" y="72"/>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1208"/>
    </p:cViewPr>
  </p:sorterViewPr>
  <p:notesViewPr>
    <p:cSldViewPr snapToGrid="0">
      <p:cViewPr varScale="1">
        <p:scale>
          <a:sx n="35" d="100"/>
          <a:sy n="35" d="100"/>
        </p:scale>
        <p:origin x="-1494" y="-72"/>
      </p:cViewPr>
      <p:guideLst>
        <p:guide orient="horz" pos="2928"/>
        <p:guide pos="2216"/>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6.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5.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62" Type="http://schemas.openxmlformats.org/officeDocument/2006/relationships/font" Target="fonts/font8.fntdata"/></Relationships>
</file>

<file path=ppt/comments/comment1.xml><?xml version="1.0" encoding="utf-8"?>
<p:cmLst xmlns:a="http://schemas.openxmlformats.org/drawingml/2006/main" xmlns:r="http://schemas.openxmlformats.org/officeDocument/2006/relationships" xmlns:p="http://schemas.openxmlformats.org/presentationml/2006/main">
  <p:cm authorId="3" dt="2016-09-15T18:40:59.838" idx="1">
    <p:pos x="10" y="10"/>
    <p:text>It would be useful to know the various domains that the membership contains. For example, is there somebody who represents Observatory class missions; is there somebody who represents in situ exploration asset class missions, etc ? It appears we have near earth covered but that would also be good to know explicitly.</p:text>
    <p:extLst mod="1">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3" dt="2016-09-19T13:15:22.335" idx="15">
    <p:pos x="3468" y="1908"/>
    <p:text>This was discussed at the London 2014 meetings. It was also noted that there is risk in having only a single approach -- all your eggs in one basket.  I believe the SE architecture effort is the best place for further discussion in this regard.</p:text>
    <p:extLst>
      <p:ext uri="{C676402C-5697-4E1C-873F-D02D1690AC5C}">
        <p15:threadingInfo xmlns:p15="http://schemas.microsoft.com/office/powerpoint/2012/main" timeZoneBias="420"/>
      </p:ext>
    </p:extLst>
  </p:cm>
  <p:cm authorId="3" dt="2016-09-19T13:18:17.443" idx="16">
    <p:pos x="426" y="2392"/>
    <p:text>I believe the London 2014  meeting sufficiently adddressed  the relationship between CSS and MOIMS.</p:text>
    <p:extLst>
      <p:ext uri="{C676402C-5697-4E1C-873F-D02D1690AC5C}">
        <p15:threadingInfo xmlns:p15="http://schemas.microsoft.com/office/powerpoint/2012/main" timeZoneBias="4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3" dt="2016-09-19T13:20:38.899" idx="17">
    <p:pos x="239" y="2807"/>
    <p:text>I believe this is very important and in fact goes a long ways to retiring the risk cited above.</p:text>
    <p:extLst>
      <p:ext uri="{C676402C-5697-4E1C-873F-D02D1690AC5C}">
        <p15:threadingInfo xmlns:p15="http://schemas.microsoft.com/office/powerpoint/2012/main" timeZoneBias="420"/>
      </p:ext>
    </p:extLst>
  </p:cm>
  <p:cm authorId="3" dt="2016-09-19T13:22:51.623" idx="18">
    <p:pos x="230" y="3372"/>
    <p:text>Politically this sounds very challenging; as one part of the consideration, suppose funding for all MO services in CCSDS for at least one year were to be directed solely to all the participating missions  for this demonstration.   Would CCSDS CMC consider doing this?  It seems to me that for this to succeed there has to be a dedicated funding effort at the level implied above if not more.</p:text>
    <p:extLst>
      <p:ext uri="{C676402C-5697-4E1C-873F-D02D1690AC5C}">
        <p15:threadingInfo xmlns:p15="http://schemas.microsoft.com/office/powerpoint/2012/main" timeZoneBias="4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3" dt="2016-09-19T13:28:18.204" idx="19">
    <p:pos x="207" y="967"/>
    <p:text>Note that this is not nearly as important for data format standards.</p:text>
    <p:extLst>
      <p:ext uri="{C676402C-5697-4E1C-873F-D02D1690AC5C}">
        <p15:threadingInfo xmlns:p15="http://schemas.microsoft.com/office/powerpoint/2012/main" timeZoneBias="4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3" dt="2016-09-19T13:31:06.820" idx="20">
    <p:pos x="849" y="948"/>
    <p:text>Does this also apply for single agency?</p:text>
    <p:extLst>
      <p:ext uri="{C676402C-5697-4E1C-873F-D02D1690AC5C}">
        <p15:threadingInfo xmlns:p15="http://schemas.microsoft.com/office/powerpoint/2012/main" timeZoneBias="4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3" dt="2016-09-19T13:34:03.924" idx="21">
    <p:pos x="641" y="2807"/>
    <p:text>I am not so sure that this should be viewed as resilience rather than ability to accomodate changes in IT technology.</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6-09-16T11:23:40.787" idx="2">
    <p:pos x="884" y="2310"/>
    <p:text>I relazize time/effort is always an issue, but seems like a wider "gene pool" to draw on  would have been nice -- e.g, what about Mars Landers, or multi-spaceccraft missions such as MMS?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6-09-16T11:31:40.244" idx="3">
    <p:pos x="5055" y="201"/>
    <p:text>As this is listed under considerations and trends, can examples other than a rather sparse set of "ISS does it like this" be offered?  Some of this sounds like goals rather than documented trends -- e.g., "common buses link Agencies who advertise mission operations services" --  how is this a trend -- and what is meant by "bus" and "agencies who advertise"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6-09-16T11:39:40.928" idx="4">
    <p:pos x="671" y="844"/>
    <p:text>This seems a rather odd statement... mechansims for what is listed as qualities should in fact be supported by the standard -- TCP/IP can be seen as  standard and it cares about reliability for example.</p:text>
    <p:extLst>
      <p:ext uri="{C676402C-5697-4E1C-873F-D02D1690AC5C}">
        <p15:threadingInfo xmlns:p15="http://schemas.microsoft.com/office/powerpoint/2012/main" timeZoneBias="420"/>
      </p:ext>
    </p:extLst>
  </p:cm>
  <p:cm authorId="3" dt="2016-09-16T11:42:57.661" idx="5">
    <p:pos x="610" y="2198"/>
    <p:text>This is a very key consideration; agencies have very finite budgets and need to have well defined incremental steps; a key consideration should be if step A is taken and then there is a funding colloapse and I really wanted to get to step C, do I have a benefit in taking Step A on its own?</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6-09-16T11:46:33.680" idx="6">
    <p:pos x="626" y="822"/>
    <p:text>A pre-conidition is first for an angency to be able to epxress in standard terms what there overall model of operations/interaction is.  Seems to me that to achieve this agreement will first require that the agencies have some common understanding of the terms and what the differening models look like.</p:text>
    <p:extLst>
      <p:ext uri="{C676402C-5697-4E1C-873F-D02D1690AC5C}">
        <p15:threadingInfo xmlns:p15="http://schemas.microsoft.com/office/powerpoint/2012/main" timeZoneBias="420"/>
      </p:ext>
    </p:extLst>
  </p:cm>
  <p:cm authorId="3" dt="2016-09-16T11:49:14.504" idx="7">
    <p:pos x="565" y="1449"/>
    <p:text>I believe that ultimately this require serious information modeling ativity  to first get to the notion of a service directory.  The model in and of istelf will need data stewards/custodians, etc.</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16-09-19T11:57:15.513" idx="8">
    <p:pos x="826" y="3617"/>
    <p:text>Its not clear what substituting cross angency interaction for cross-agency interdpendence means here; by defintion if Agency A has instrument B on Agency C spacecarft which is being tracked by Agency A then Agency C is somewhat dependent on instrument B (and therefore Agency A) operating properly and not causing problem on the spacecraft while Agency C is dependent to the extent comm/nav services are being provided on Agency A's tracking facilities.  By definition they are then interdependent.</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16-09-19T12:03:10.344" idx="9">
    <p:pos x="814" y="864"/>
    <p:text>From a techinial point of view this is a rather odd statement -- WWW simply refers to the World Wide Web; IP over it?  IP is a protocol -- WWW is general term; Does this really mean WebServices, etc?  (which is really then http(s) over TCP/IP); if so, please note that TICP/IP is really rather limited ~1 light second regime and this trend does not really extend to spacecraft.</p:text>
    <p:extLst>
      <p:ext uri="{C676402C-5697-4E1C-873F-D02D1690AC5C}">
        <p15:threadingInfo xmlns:p15="http://schemas.microsoft.com/office/powerpoint/2012/main" timeZoneBias="420"/>
      </p:ext>
    </p:extLst>
  </p:cm>
  <p:cm authorId="3" dt="2016-09-19T12:06:52.743" idx="10">
    <p:pos x="687" y="2580"/>
    <p:text>This seems to ignore trends of increasing autonomy on board the spacecraft;  e.g., some of the  NASA EOS mission have fairly advanced onboard autnonomy, automatically selecting targets for observation via on-baord decision making.</p:text>
    <p:extLst>
      <p:ext uri="{C676402C-5697-4E1C-873F-D02D1690AC5C}">
        <p15:threadingInfo xmlns:p15="http://schemas.microsoft.com/office/powerpoint/2012/main" timeZoneBias="420"/>
      </p:ext>
    </p:extLst>
  </p:cm>
  <p:cm authorId="3" dt="2016-09-19T13:48:12.380" idx="22">
    <p:pos x="687" y="2676"/>
    <p:text>OKay -- later in the presentation is a restriction to ground domain only...but ultimately MO services was seens as being on the spacecraft.</p:text>
    <p:extLst>
      <p:ext uri="{C676402C-5697-4E1C-873F-D02D1690AC5C}">
        <p15:threadingInfo xmlns:p15="http://schemas.microsoft.com/office/powerpoint/2012/main" timeZoneBias="420">
          <p15:parentCm authorId="3" idx="10"/>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3" dt="2016-09-19T12:18:21.331" idx="11">
    <p:pos x="4612" y="2285"/>
    <p:text>I read this as interoperability at the mission application level, rather than missions-specific interoprability (which sounds like inter-operability for one particular mission)</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3" dt="2016-09-19T12:27:36.289" idx="14">
    <p:pos x="3126" y="2447"/>
    <p:text>Conversely, a data stanards appraoch allows for more rapid fielding to agencies and for agency implementing organizations to understand the data format and discover for themselves how this does or does not fit into their services.   It can be argued that this is in fact a more agile approach.</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BB3DF-794D-4CE0-BD52-68E2BCB1AE8E}"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AA9B6FC1-D864-4E1A-AB5D-5EED60449E7A}">
      <dgm:prSet phldrT="[Text]"/>
      <dgm:spPr>
        <a:solidFill>
          <a:schemeClr val="tx2">
            <a:lumMod val="60000"/>
            <a:lumOff val="40000"/>
            <a:alpha val="90000"/>
          </a:schemeClr>
        </a:solidFill>
      </dgm:spPr>
      <dgm:t>
        <a:bodyPr/>
        <a:lstStyle/>
        <a:p>
          <a:r>
            <a:rPr lang="en-US" dirty="0" smtClean="0"/>
            <a:t>Mission Operations Interoperability</a:t>
          </a:r>
          <a:endParaRPr lang="en-US" dirty="0"/>
        </a:p>
      </dgm:t>
    </dgm:pt>
    <dgm:pt modelId="{C939AAE6-38AF-4C9D-9B4E-7A146A48EC0E}" type="parTrans" cxnId="{589B3405-6775-4803-930D-CDBF1B2C23FE}">
      <dgm:prSet/>
      <dgm:spPr/>
      <dgm:t>
        <a:bodyPr/>
        <a:lstStyle/>
        <a:p>
          <a:endParaRPr lang="en-US"/>
        </a:p>
      </dgm:t>
    </dgm:pt>
    <dgm:pt modelId="{6C2DA4A7-E002-4177-AA93-F2584C7AF7FC}" type="sibTrans" cxnId="{589B3405-6775-4803-930D-CDBF1B2C23FE}">
      <dgm:prSet/>
      <dgm:spPr/>
      <dgm:t>
        <a:bodyPr/>
        <a:lstStyle/>
        <a:p>
          <a:endParaRPr lang="en-US"/>
        </a:p>
      </dgm:t>
    </dgm:pt>
    <dgm:pt modelId="{4EE646D7-A586-4C8A-9A7C-AAB58C4E1B38}">
      <dgm:prSet phldrT="[Text]"/>
      <dgm:spPr>
        <a:solidFill>
          <a:schemeClr val="bg1">
            <a:lumMod val="65000"/>
          </a:schemeClr>
        </a:solidFill>
      </dgm:spPr>
      <dgm:t>
        <a:bodyPr/>
        <a:lstStyle/>
        <a:p>
          <a:r>
            <a:rPr lang="en-US" dirty="0" smtClean="0"/>
            <a:t>Ground Station Control and Data Acquisition</a:t>
          </a:r>
          <a:endParaRPr lang="en-US" dirty="0"/>
        </a:p>
      </dgm:t>
    </dgm:pt>
    <dgm:pt modelId="{88B08EC2-2240-42A3-BB1B-C903329C81AD}" type="parTrans" cxnId="{DB3E8655-CF61-4E2E-9E7A-DAC38616533D}">
      <dgm:prSet/>
      <dgm:spPr/>
      <dgm:t>
        <a:bodyPr/>
        <a:lstStyle/>
        <a:p>
          <a:endParaRPr lang="en-US"/>
        </a:p>
      </dgm:t>
    </dgm:pt>
    <dgm:pt modelId="{F0FE8A92-D3B7-40F2-9E4C-709B1A6AB9C5}" type="sibTrans" cxnId="{DB3E8655-CF61-4E2E-9E7A-DAC38616533D}">
      <dgm:prSet/>
      <dgm:spPr/>
      <dgm:t>
        <a:bodyPr/>
        <a:lstStyle/>
        <a:p>
          <a:endParaRPr lang="en-US"/>
        </a:p>
      </dgm:t>
    </dgm:pt>
    <dgm:pt modelId="{63F98C58-7211-43FB-A3D5-061472B2F131}">
      <dgm:prSet phldrT="[Text]"/>
      <dgm:spPr>
        <a:solidFill>
          <a:srgbClr val="92D050">
            <a:alpha val="90000"/>
          </a:srgbClr>
        </a:solidFill>
      </dgm:spPr>
      <dgm:t>
        <a:bodyPr/>
        <a:lstStyle/>
        <a:p>
          <a:r>
            <a:rPr lang="en-US" dirty="0" smtClean="0"/>
            <a:t>Ch. 4.7: Interoperability Framework</a:t>
          </a:r>
          <a:endParaRPr lang="en-US" dirty="0"/>
        </a:p>
      </dgm:t>
    </dgm:pt>
    <dgm:pt modelId="{F5ECC86D-F674-457F-AEE6-A34EFE09A0D1}" type="parTrans" cxnId="{09B1E4BD-5F90-4CC8-80EB-E975CEE8CB68}">
      <dgm:prSet/>
      <dgm:spPr/>
      <dgm:t>
        <a:bodyPr/>
        <a:lstStyle/>
        <a:p>
          <a:endParaRPr lang="en-US"/>
        </a:p>
      </dgm:t>
    </dgm:pt>
    <dgm:pt modelId="{2E33AA6C-4F5C-4FFE-81AA-7B07B23B1E05}" type="sibTrans" cxnId="{09B1E4BD-5F90-4CC8-80EB-E975CEE8CB68}">
      <dgm:prSet/>
      <dgm:spPr/>
      <dgm:t>
        <a:bodyPr/>
        <a:lstStyle/>
        <a:p>
          <a:endParaRPr lang="en-US"/>
        </a:p>
      </dgm:t>
    </dgm:pt>
    <dgm:pt modelId="{782D3004-5C6F-4132-B8C3-CF7BF01A3E7A}">
      <dgm:prSet phldrT="[Text]"/>
      <dgm:spPr>
        <a:solidFill>
          <a:schemeClr val="tx2">
            <a:lumMod val="60000"/>
            <a:lumOff val="40000"/>
            <a:alpha val="90000"/>
          </a:schemeClr>
        </a:solidFill>
      </dgm:spPr>
      <dgm:t>
        <a:bodyPr/>
        <a:lstStyle/>
        <a:p>
          <a:r>
            <a:rPr lang="en-US" dirty="0" smtClean="0"/>
            <a:t>Ground-Ground</a:t>
          </a:r>
          <a:endParaRPr lang="en-US" dirty="0"/>
        </a:p>
      </dgm:t>
    </dgm:pt>
    <dgm:pt modelId="{9ED86B7F-C1FE-416F-950D-8771A11FB174}" type="parTrans" cxnId="{F2AC4D67-873C-4EB7-8E1E-CB29D2358477}">
      <dgm:prSet/>
      <dgm:spPr/>
      <dgm:t>
        <a:bodyPr/>
        <a:lstStyle/>
        <a:p>
          <a:endParaRPr lang="en-US"/>
        </a:p>
      </dgm:t>
    </dgm:pt>
    <dgm:pt modelId="{733F0D60-C728-48B4-A286-2C61BF84EA8C}" type="sibTrans" cxnId="{F2AC4D67-873C-4EB7-8E1E-CB29D2358477}">
      <dgm:prSet/>
      <dgm:spPr/>
      <dgm:t>
        <a:bodyPr/>
        <a:lstStyle/>
        <a:p>
          <a:endParaRPr lang="en-US"/>
        </a:p>
      </dgm:t>
    </dgm:pt>
    <dgm:pt modelId="{9AD3BBFA-84BF-4767-9697-80B1D875697F}">
      <dgm:prSet phldrT="[Text]"/>
      <dgm:spPr>
        <a:solidFill>
          <a:schemeClr val="bg1">
            <a:lumMod val="65000"/>
            <a:alpha val="90000"/>
          </a:schemeClr>
        </a:solidFill>
      </dgm:spPr>
      <dgm:t>
        <a:bodyPr/>
        <a:lstStyle/>
        <a:p>
          <a:r>
            <a:rPr lang="en-US" dirty="0" smtClean="0"/>
            <a:t>Space-Ground</a:t>
          </a:r>
          <a:endParaRPr lang="en-US" dirty="0"/>
        </a:p>
      </dgm:t>
    </dgm:pt>
    <dgm:pt modelId="{4346DD5D-B7FE-42FE-AEBF-509345A769A6}" type="parTrans" cxnId="{8273C5A1-C02F-4BD8-9227-BBB4A5CCB7DE}">
      <dgm:prSet/>
      <dgm:spPr/>
      <dgm:t>
        <a:bodyPr/>
        <a:lstStyle/>
        <a:p>
          <a:endParaRPr lang="en-US"/>
        </a:p>
      </dgm:t>
    </dgm:pt>
    <dgm:pt modelId="{12FCCF98-FB38-41E7-AE4C-62B0118F5ACB}" type="sibTrans" cxnId="{8273C5A1-C02F-4BD8-9227-BBB4A5CCB7DE}">
      <dgm:prSet/>
      <dgm:spPr/>
      <dgm:t>
        <a:bodyPr/>
        <a:lstStyle/>
        <a:p>
          <a:endParaRPr lang="en-US"/>
        </a:p>
      </dgm:t>
    </dgm:pt>
    <dgm:pt modelId="{31C1CDC0-E492-4F86-A2E5-A493618B216E}">
      <dgm:prSet phldrT="[Text]"/>
      <dgm:spPr>
        <a:solidFill>
          <a:schemeClr val="bg1">
            <a:lumMod val="65000"/>
            <a:alpha val="90000"/>
          </a:schemeClr>
        </a:solidFill>
      </dgm:spPr>
      <dgm:t>
        <a:bodyPr/>
        <a:lstStyle/>
        <a:p>
          <a:r>
            <a:rPr lang="en-US" dirty="0" smtClean="0"/>
            <a:t>Mission-Specific</a:t>
          </a:r>
          <a:endParaRPr lang="en-US" dirty="0"/>
        </a:p>
      </dgm:t>
    </dgm:pt>
    <dgm:pt modelId="{29323A3E-B8D4-42F5-9D0E-5725F9391771}" type="parTrans" cxnId="{C6155735-B5F6-484E-B8C2-9A2767D7A54F}">
      <dgm:prSet/>
      <dgm:spPr/>
      <dgm:t>
        <a:bodyPr/>
        <a:lstStyle/>
        <a:p>
          <a:endParaRPr lang="en-US"/>
        </a:p>
      </dgm:t>
    </dgm:pt>
    <dgm:pt modelId="{00FBED86-2D95-4174-B81E-EEF2702D87D7}" type="sibTrans" cxnId="{C6155735-B5F6-484E-B8C2-9A2767D7A54F}">
      <dgm:prSet/>
      <dgm:spPr/>
      <dgm:t>
        <a:bodyPr/>
        <a:lstStyle/>
        <a:p>
          <a:endParaRPr lang="en-US"/>
        </a:p>
      </dgm:t>
    </dgm:pt>
    <dgm:pt modelId="{922AC0C7-B853-4F25-B2AE-01517400B7A1}">
      <dgm:prSet phldrT="[Text]"/>
      <dgm:spPr>
        <a:solidFill>
          <a:schemeClr val="bg1">
            <a:lumMod val="75000"/>
            <a:alpha val="90000"/>
          </a:schemeClr>
        </a:solidFill>
      </dgm:spPr>
      <dgm:t>
        <a:bodyPr/>
        <a:lstStyle/>
        <a:p>
          <a:r>
            <a:rPr lang="en-US" dirty="0" smtClean="0"/>
            <a:t>Supporting Capabilities</a:t>
          </a:r>
          <a:endParaRPr lang="en-US" dirty="0"/>
        </a:p>
      </dgm:t>
    </dgm:pt>
    <dgm:pt modelId="{C0E87054-88AF-478D-9C0C-C8F1BC7CE15F}" type="parTrans" cxnId="{08ED0CBE-4DC9-43DD-B85D-E5EA39CADA38}">
      <dgm:prSet/>
      <dgm:spPr/>
      <dgm:t>
        <a:bodyPr/>
        <a:lstStyle/>
        <a:p>
          <a:endParaRPr lang="en-US"/>
        </a:p>
      </dgm:t>
    </dgm:pt>
    <dgm:pt modelId="{8B460C15-8F29-479F-BCC0-13AAFC39ACE7}" type="sibTrans" cxnId="{08ED0CBE-4DC9-43DD-B85D-E5EA39CADA38}">
      <dgm:prSet/>
      <dgm:spPr/>
      <dgm:t>
        <a:bodyPr/>
        <a:lstStyle/>
        <a:p>
          <a:endParaRPr lang="en-US"/>
        </a:p>
      </dgm:t>
    </dgm:pt>
    <dgm:pt modelId="{389D9772-62B9-460B-A4C9-D0C4C180CFB1}">
      <dgm:prSet phldrT="[Text]"/>
      <dgm:spPr/>
      <dgm:t>
        <a:bodyPr/>
        <a:lstStyle/>
        <a:p>
          <a:endParaRPr lang="en-US" dirty="0"/>
        </a:p>
      </dgm:t>
    </dgm:pt>
    <dgm:pt modelId="{8F741212-3417-4CDE-A234-A9EA14693737}" type="parTrans" cxnId="{C6CB982E-CCCA-444D-86E1-69CE3AF6190E}">
      <dgm:prSet/>
      <dgm:spPr/>
      <dgm:t>
        <a:bodyPr/>
        <a:lstStyle/>
        <a:p>
          <a:endParaRPr lang="en-US"/>
        </a:p>
      </dgm:t>
    </dgm:pt>
    <dgm:pt modelId="{F11A24CC-1BFE-463A-B051-2BD8D641D8D8}" type="sibTrans" cxnId="{C6CB982E-CCCA-444D-86E1-69CE3AF6190E}">
      <dgm:prSet/>
      <dgm:spPr/>
      <dgm:t>
        <a:bodyPr/>
        <a:lstStyle/>
        <a:p>
          <a:endParaRPr lang="en-US"/>
        </a:p>
      </dgm:t>
    </dgm:pt>
    <dgm:pt modelId="{2DAC34FC-D1AA-4DAE-A9B4-3F42E7B18630}">
      <dgm:prSet phldrT="[Text]"/>
      <dgm:spPr>
        <a:solidFill>
          <a:srgbClr val="92D050">
            <a:alpha val="90000"/>
          </a:srgbClr>
        </a:solidFill>
      </dgm:spPr>
      <dgm:t>
        <a:bodyPr/>
        <a:lstStyle/>
        <a:p>
          <a:r>
            <a:rPr lang="en-US" dirty="0" smtClean="0"/>
            <a:t>Ch. 4.1: Telemetry Services</a:t>
          </a:r>
          <a:endParaRPr lang="en-US" dirty="0"/>
        </a:p>
      </dgm:t>
    </dgm:pt>
    <dgm:pt modelId="{AE91A27B-7C23-4EEE-BF56-699C2C276319}" type="parTrans" cxnId="{64768BA7-EFFF-4474-91AB-733973727437}">
      <dgm:prSet/>
      <dgm:spPr/>
      <dgm:t>
        <a:bodyPr/>
        <a:lstStyle/>
        <a:p>
          <a:endParaRPr lang="en-US"/>
        </a:p>
      </dgm:t>
    </dgm:pt>
    <dgm:pt modelId="{0FFDCDC4-ADE1-4730-8CEB-6B8B23710FB3}" type="sibTrans" cxnId="{64768BA7-EFFF-4474-91AB-733973727437}">
      <dgm:prSet/>
      <dgm:spPr/>
      <dgm:t>
        <a:bodyPr/>
        <a:lstStyle/>
        <a:p>
          <a:endParaRPr lang="en-US"/>
        </a:p>
      </dgm:t>
    </dgm:pt>
    <dgm:pt modelId="{7A71BF9A-2B97-48C5-B487-194280F8E823}">
      <dgm:prSet phldrT="[Text]"/>
      <dgm:spPr>
        <a:solidFill>
          <a:srgbClr val="92D050">
            <a:alpha val="90000"/>
          </a:srgbClr>
        </a:solidFill>
      </dgm:spPr>
      <dgm:t>
        <a:bodyPr/>
        <a:lstStyle/>
        <a:p>
          <a:r>
            <a:rPr lang="en-US" dirty="0" err="1" smtClean="0"/>
            <a:t>Ch</a:t>
          </a:r>
          <a:r>
            <a:rPr lang="en-US" dirty="0" smtClean="0"/>
            <a:t> 4.2: Command Services</a:t>
          </a:r>
          <a:endParaRPr lang="en-US" dirty="0"/>
        </a:p>
      </dgm:t>
    </dgm:pt>
    <dgm:pt modelId="{286BFE6F-BD82-4AB0-92AC-EC57E8AD7AB9}" type="parTrans" cxnId="{22A98900-6D2C-4427-9059-EA8BF3F56137}">
      <dgm:prSet/>
      <dgm:spPr/>
      <dgm:t>
        <a:bodyPr/>
        <a:lstStyle/>
        <a:p>
          <a:endParaRPr lang="en-US"/>
        </a:p>
      </dgm:t>
    </dgm:pt>
    <dgm:pt modelId="{95D3B026-839F-4E5C-8C42-EEA4D28789C0}" type="sibTrans" cxnId="{22A98900-6D2C-4427-9059-EA8BF3F56137}">
      <dgm:prSet/>
      <dgm:spPr/>
      <dgm:t>
        <a:bodyPr/>
        <a:lstStyle/>
        <a:p>
          <a:endParaRPr lang="en-US"/>
        </a:p>
      </dgm:t>
    </dgm:pt>
    <dgm:pt modelId="{CC5A70A0-6BF6-4A32-B7A9-313E63118209}">
      <dgm:prSet phldrT="[Text]"/>
      <dgm:spPr>
        <a:solidFill>
          <a:srgbClr val="92D050">
            <a:alpha val="90000"/>
          </a:srgbClr>
        </a:solidFill>
      </dgm:spPr>
      <dgm:t>
        <a:bodyPr/>
        <a:lstStyle/>
        <a:p>
          <a:r>
            <a:rPr lang="en-US" dirty="0" smtClean="0"/>
            <a:t>Ch. 4.3: </a:t>
          </a:r>
        </a:p>
        <a:p>
          <a:r>
            <a:rPr lang="en-US" dirty="0" smtClean="0"/>
            <a:t>Data Access Services</a:t>
          </a:r>
          <a:endParaRPr lang="en-US" dirty="0"/>
        </a:p>
      </dgm:t>
    </dgm:pt>
    <dgm:pt modelId="{8ECB480E-E86D-4B45-AB3A-9E15D1AAF22F}" type="parTrans" cxnId="{D56EE324-5331-4899-86A6-A0F624C20288}">
      <dgm:prSet/>
      <dgm:spPr/>
      <dgm:t>
        <a:bodyPr/>
        <a:lstStyle/>
        <a:p>
          <a:endParaRPr lang="en-US"/>
        </a:p>
      </dgm:t>
    </dgm:pt>
    <dgm:pt modelId="{977BC713-45FC-4DD8-91F5-99291D4EB968}" type="sibTrans" cxnId="{D56EE324-5331-4899-86A6-A0F624C20288}">
      <dgm:prSet/>
      <dgm:spPr/>
      <dgm:t>
        <a:bodyPr/>
        <a:lstStyle/>
        <a:p>
          <a:endParaRPr lang="en-US"/>
        </a:p>
      </dgm:t>
    </dgm:pt>
    <dgm:pt modelId="{B10BA0B6-131B-4DF2-A4AF-51589CA6AE6E}">
      <dgm:prSet phldrT="[Text]"/>
      <dgm:spPr>
        <a:solidFill>
          <a:srgbClr val="92D050">
            <a:alpha val="90000"/>
          </a:srgbClr>
        </a:solidFill>
      </dgm:spPr>
      <dgm:t>
        <a:bodyPr/>
        <a:lstStyle/>
        <a:p>
          <a:r>
            <a:rPr lang="en-US" dirty="0" smtClean="0"/>
            <a:t>Ch. 4.5: Navigation Services</a:t>
          </a:r>
          <a:endParaRPr lang="en-US" dirty="0"/>
        </a:p>
      </dgm:t>
    </dgm:pt>
    <dgm:pt modelId="{82585E4C-0E88-491E-8F06-65A176B770F2}" type="parTrans" cxnId="{CB4E381C-5486-4BCC-ADC4-08BBC6071210}">
      <dgm:prSet/>
      <dgm:spPr/>
      <dgm:t>
        <a:bodyPr/>
        <a:lstStyle/>
        <a:p>
          <a:endParaRPr lang="en-US"/>
        </a:p>
      </dgm:t>
    </dgm:pt>
    <dgm:pt modelId="{1A072CD2-43C6-4596-A461-0F354EBABB78}" type="sibTrans" cxnId="{CB4E381C-5486-4BCC-ADC4-08BBC6071210}">
      <dgm:prSet/>
      <dgm:spPr/>
      <dgm:t>
        <a:bodyPr/>
        <a:lstStyle/>
        <a:p>
          <a:endParaRPr lang="en-US"/>
        </a:p>
      </dgm:t>
    </dgm:pt>
    <dgm:pt modelId="{3A78C636-0911-4914-AF6F-4857D3F0EDA1}">
      <dgm:prSet phldrT="[Text]"/>
      <dgm:spPr>
        <a:solidFill>
          <a:srgbClr val="92D050">
            <a:alpha val="90000"/>
          </a:srgbClr>
        </a:solidFill>
      </dgm:spPr>
      <dgm:t>
        <a:bodyPr/>
        <a:lstStyle/>
        <a:p>
          <a:r>
            <a:rPr lang="en-US" dirty="0" smtClean="0"/>
            <a:t>Ch. 4.6: </a:t>
          </a:r>
        </a:p>
        <a:p>
          <a:r>
            <a:rPr lang="en-US" dirty="0" smtClean="0"/>
            <a:t>Support Services</a:t>
          </a:r>
          <a:endParaRPr lang="en-US" dirty="0"/>
        </a:p>
      </dgm:t>
    </dgm:pt>
    <dgm:pt modelId="{66834AAB-69CC-4242-AADE-A750F6174FAF}" type="parTrans" cxnId="{12A6B3F4-207E-4975-A2F5-03FD68973508}">
      <dgm:prSet/>
      <dgm:spPr/>
      <dgm:t>
        <a:bodyPr/>
        <a:lstStyle/>
        <a:p>
          <a:endParaRPr lang="fr-FR"/>
        </a:p>
      </dgm:t>
    </dgm:pt>
    <dgm:pt modelId="{0B39D75F-130C-48B0-97FE-FF0D08EAD98B}" type="sibTrans" cxnId="{12A6B3F4-207E-4975-A2F5-03FD68973508}">
      <dgm:prSet/>
      <dgm:spPr/>
      <dgm:t>
        <a:bodyPr/>
        <a:lstStyle/>
        <a:p>
          <a:endParaRPr lang="fr-FR"/>
        </a:p>
      </dgm:t>
    </dgm:pt>
    <dgm:pt modelId="{0D4E06D5-8BF4-4944-9A11-CA9DEDDE2C81}">
      <dgm:prSet phldrT="[Text]"/>
      <dgm:spPr>
        <a:solidFill>
          <a:srgbClr val="92D050">
            <a:alpha val="90000"/>
          </a:srgbClr>
        </a:solidFill>
      </dgm:spPr>
      <dgm:t>
        <a:bodyPr/>
        <a:lstStyle/>
        <a:p>
          <a:r>
            <a:rPr lang="en-US" dirty="0" smtClean="0"/>
            <a:t>Ch. 4.4: </a:t>
          </a:r>
        </a:p>
        <a:p>
          <a:r>
            <a:rPr lang="en-US" dirty="0" smtClean="0"/>
            <a:t>Planning and Scheduling Services</a:t>
          </a:r>
          <a:endParaRPr lang="en-US" dirty="0"/>
        </a:p>
      </dgm:t>
    </dgm:pt>
    <dgm:pt modelId="{AC225342-3B8E-48B8-9754-3A00A98B0E82}" type="parTrans" cxnId="{5532767D-9D19-4D15-AABC-99F0DA12E58E}">
      <dgm:prSet/>
      <dgm:spPr/>
      <dgm:t>
        <a:bodyPr/>
        <a:lstStyle/>
        <a:p>
          <a:endParaRPr lang="fr-FR"/>
        </a:p>
      </dgm:t>
    </dgm:pt>
    <dgm:pt modelId="{270FA203-B7FA-4A74-9F7E-841C5985216E}" type="sibTrans" cxnId="{5532767D-9D19-4D15-AABC-99F0DA12E58E}">
      <dgm:prSet/>
      <dgm:spPr/>
      <dgm:t>
        <a:bodyPr/>
        <a:lstStyle/>
        <a:p>
          <a:endParaRPr lang="fr-FR"/>
        </a:p>
      </dgm:t>
    </dgm:pt>
    <dgm:pt modelId="{050A4AC3-83F7-45E9-8227-CF679A7ABBD5}">
      <dgm:prSet phldrT="[Text]"/>
      <dgm:spPr/>
      <dgm:t>
        <a:bodyPr/>
        <a:lstStyle/>
        <a:p>
          <a:endParaRPr lang="en-US" dirty="0"/>
        </a:p>
      </dgm:t>
    </dgm:pt>
    <dgm:pt modelId="{BA10B792-FBC0-4704-8AD9-6A6BD5224078}" type="parTrans" cxnId="{10E68EAA-0D29-4E85-BD48-AD57B0261E8D}">
      <dgm:prSet/>
      <dgm:spPr/>
      <dgm:t>
        <a:bodyPr/>
        <a:lstStyle/>
        <a:p>
          <a:endParaRPr lang="fr-FR"/>
        </a:p>
      </dgm:t>
    </dgm:pt>
    <dgm:pt modelId="{C92C1BC5-E1B6-4666-ADAA-5F8B7CD71357}" type="sibTrans" cxnId="{10E68EAA-0D29-4E85-BD48-AD57B0261E8D}">
      <dgm:prSet/>
      <dgm:spPr/>
      <dgm:t>
        <a:bodyPr/>
        <a:lstStyle/>
        <a:p>
          <a:endParaRPr lang="fr-FR"/>
        </a:p>
      </dgm:t>
    </dgm:pt>
    <dgm:pt modelId="{D6162A93-B0B0-4D03-9282-94371CC81F98}">
      <dgm:prSet phldrT="[Text]"/>
      <dgm:spPr>
        <a:solidFill>
          <a:schemeClr val="tx2">
            <a:lumMod val="60000"/>
            <a:lumOff val="40000"/>
            <a:alpha val="90000"/>
          </a:schemeClr>
        </a:solidFill>
      </dgm:spPr>
      <dgm:t>
        <a:bodyPr/>
        <a:lstStyle/>
        <a:p>
          <a:r>
            <a:rPr lang="en-US" dirty="0" smtClean="0"/>
            <a:t>Applications Services</a:t>
          </a:r>
          <a:endParaRPr lang="en-US" dirty="0"/>
        </a:p>
      </dgm:t>
    </dgm:pt>
    <dgm:pt modelId="{61CD3549-E7DE-4966-8EBF-C96FA8D7DAE2}" type="sibTrans" cxnId="{4D77253B-34B9-41A7-A96A-83C16C5FA53B}">
      <dgm:prSet/>
      <dgm:spPr/>
      <dgm:t>
        <a:bodyPr/>
        <a:lstStyle/>
        <a:p>
          <a:endParaRPr lang="en-US"/>
        </a:p>
      </dgm:t>
    </dgm:pt>
    <dgm:pt modelId="{DF6F8508-994A-4056-A328-9C88DE8187A3}" type="parTrans" cxnId="{4D77253B-34B9-41A7-A96A-83C16C5FA53B}">
      <dgm:prSet/>
      <dgm:spPr/>
      <dgm:t>
        <a:bodyPr/>
        <a:lstStyle/>
        <a:p>
          <a:endParaRPr lang="en-US"/>
        </a:p>
      </dgm:t>
    </dgm:pt>
    <dgm:pt modelId="{E84E74FB-8389-478C-9B4C-530C02F11D35}" type="pres">
      <dgm:prSet presAssocID="{C9DBB3DF-794D-4CE0-BD52-68E2BCB1AE8E}" presName="hierChild1" presStyleCnt="0">
        <dgm:presLayoutVars>
          <dgm:chPref val="1"/>
          <dgm:dir/>
          <dgm:animOne val="branch"/>
          <dgm:animLvl val="lvl"/>
          <dgm:resizeHandles/>
        </dgm:presLayoutVars>
      </dgm:prSet>
      <dgm:spPr/>
      <dgm:t>
        <a:bodyPr/>
        <a:lstStyle/>
        <a:p>
          <a:endParaRPr lang="en-US"/>
        </a:p>
      </dgm:t>
    </dgm:pt>
    <dgm:pt modelId="{B89D695E-918A-4ADB-A762-6102DCD37F67}" type="pres">
      <dgm:prSet presAssocID="{AA9B6FC1-D864-4E1A-AB5D-5EED60449E7A}" presName="hierRoot1" presStyleCnt="0"/>
      <dgm:spPr/>
    </dgm:pt>
    <dgm:pt modelId="{E7D29571-2C82-49EE-8139-0A59919E8500}" type="pres">
      <dgm:prSet presAssocID="{AA9B6FC1-D864-4E1A-AB5D-5EED60449E7A}" presName="composite" presStyleCnt="0"/>
      <dgm:spPr/>
    </dgm:pt>
    <dgm:pt modelId="{B870191B-E003-4B4A-931F-5AFB936C7035}" type="pres">
      <dgm:prSet presAssocID="{AA9B6FC1-D864-4E1A-AB5D-5EED60449E7A}" presName="background" presStyleLbl="node0" presStyleIdx="0" presStyleCnt="1"/>
      <dgm:spPr/>
    </dgm:pt>
    <dgm:pt modelId="{E0A8C77E-7CE0-4B7D-B9CF-2599F8008619}" type="pres">
      <dgm:prSet presAssocID="{AA9B6FC1-D864-4E1A-AB5D-5EED60449E7A}" presName="text" presStyleLbl="fgAcc0" presStyleIdx="0" presStyleCnt="1">
        <dgm:presLayoutVars>
          <dgm:chPref val="3"/>
        </dgm:presLayoutVars>
      </dgm:prSet>
      <dgm:spPr/>
      <dgm:t>
        <a:bodyPr/>
        <a:lstStyle/>
        <a:p>
          <a:endParaRPr lang="en-US"/>
        </a:p>
      </dgm:t>
    </dgm:pt>
    <dgm:pt modelId="{08377739-656E-4F5D-8F28-3F5DD83A1CC0}" type="pres">
      <dgm:prSet presAssocID="{AA9B6FC1-D864-4E1A-AB5D-5EED60449E7A}" presName="hierChild2" presStyleCnt="0"/>
      <dgm:spPr/>
    </dgm:pt>
    <dgm:pt modelId="{29B6D225-C564-45F9-89AB-CB5B9834E183}" type="pres">
      <dgm:prSet presAssocID="{88B08EC2-2240-42A3-BB1B-C903329C81AD}" presName="Name10" presStyleLbl="parChTrans1D2" presStyleIdx="0" presStyleCnt="4"/>
      <dgm:spPr/>
      <dgm:t>
        <a:bodyPr/>
        <a:lstStyle/>
        <a:p>
          <a:endParaRPr lang="en-US"/>
        </a:p>
      </dgm:t>
    </dgm:pt>
    <dgm:pt modelId="{AAD5B919-6132-4425-BCB7-BEE602B435F0}" type="pres">
      <dgm:prSet presAssocID="{4EE646D7-A586-4C8A-9A7C-AAB58C4E1B38}" presName="hierRoot2" presStyleCnt="0"/>
      <dgm:spPr/>
    </dgm:pt>
    <dgm:pt modelId="{F6B03A88-97B5-42CB-B6D5-27279BC2B7C2}" type="pres">
      <dgm:prSet presAssocID="{4EE646D7-A586-4C8A-9A7C-AAB58C4E1B38}" presName="composite2" presStyleCnt="0"/>
      <dgm:spPr/>
    </dgm:pt>
    <dgm:pt modelId="{2C7F4C31-34F4-4D16-AD79-4B179A14D49A}" type="pres">
      <dgm:prSet presAssocID="{4EE646D7-A586-4C8A-9A7C-AAB58C4E1B38}" presName="background2" presStyleLbl="node2" presStyleIdx="0" presStyleCnt="4"/>
      <dgm:spPr/>
    </dgm:pt>
    <dgm:pt modelId="{CB03191E-D2FB-4409-A07D-964E48C1C20A}" type="pres">
      <dgm:prSet presAssocID="{4EE646D7-A586-4C8A-9A7C-AAB58C4E1B38}" presName="text2" presStyleLbl="fgAcc2" presStyleIdx="0" presStyleCnt="4">
        <dgm:presLayoutVars>
          <dgm:chPref val="3"/>
        </dgm:presLayoutVars>
      </dgm:prSet>
      <dgm:spPr/>
      <dgm:t>
        <a:bodyPr/>
        <a:lstStyle/>
        <a:p>
          <a:endParaRPr lang="en-US"/>
        </a:p>
      </dgm:t>
    </dgm:pt>
    <dgm:pt modelId="{DDCC55F2-D556-4FD6-B385-DB39EC75CD60}" type="pres">
      <dgm:prSet presAssocID="{4EE646D7-A586-4C8A-9A7C-AAB58C4E1B38}" presName="hierChild3" presStyleCnt="0"/>
      <dgm:spPr/>
    </dgm:pt>
    <dgm:pt modelId="{AFF0AA7A-86F8-44FB-9142-E4EC7A84939A}" type="pres">
      <dgm:prSet presAssocID="{F5ECC86D-F674-457F-AEE6-A34EFE09A0D1}" presName="Name10" presStyleLbl="parChTrans1D2" presStyleIdx="1" presStyleCnt="4"/>
      <dgm:spPr/>
      <dgm:t>
        <a:bodyPr/>
        <a:lstStyle/>
        <a:p>
          <a:endParaRPr lang="en-US"/>
        </a:p>
      </dgm:t>
    </dgm:pt>
    <dgm:pt modelId="{0C1C00DE-9E99-4452-8888-4B10E367557C}" type="pres">
      <dgm:prSet presAssocID="{63F98C58-7211-43FB-A3D5-061472B2F131}" presName="hierRoot2" presStyleCnt="0"/>
      <dgm:spPr/>
    </dgm:pt>
    <dgm:pt modelId="{51770FA1-4071-468E-BA5D-EF3EF165DED6}" type="pres">
      <dgm:prSet presAssocID="{63F98C58-7211-43FB-A3D5-061472B2F131}" presName="composite2" presStyleCnt="0"/>
      <dgm:spPr/>
    </dgm:pt>
    <dgm:pt modelId="{E4AC2B9A-FD5D-4EE7-8E9D-66A1C48EAF36}" type="pres">
      <dgm:prSet presAssocID="{63F98C58-7211-43FB-A3D5-061472B2F131}" presName="background2" presStyleLbl="node2" presStyleIdx="1" presStyleCnt="4"/>
      <dgm:spPr/>
    </dgm:pt>
    <dgm:pt modelId="{1904EA0D-162D-4B43-8BE1-81A0E41239C3}" type="pres">
      <dgm:prSet presAssocID="{63F98C58-7211-43FB-A3D5-061472B2F131}" presName="text2" presStyleLbl="fgAcc2" presStyleIdx="1" presStyleCnt="4">
        <dgm:presLayoutVars>
          <dgm:chPref val="3"/>
        </dgm:presLayoutVars>
      </dgm:prSet>
      <dgm:spPr/>
      <dgm:t>
        <a:bodyPr/>
        <a:lstStyle/>
        <a:p>
          <a:endParaRPr lang="en-US"/>
        </a:p>
      </dgm:t>
    </dgm:pt>
    <dgm:pt modelId="{4E045CD2-B390-4B47-9565-BF7E333E82BA}" type="pres">
      <dgm:prSet presAssocID="{63F98C58-7211-43FB-A3D5-061472B2F131}" presName="hierChild3" presStyleCnt="0"/>
      <dgm:spPr/>
    </dgm:pt>
    <dgm:pt modelId="{13FF0636-9D16-4E40-940F-E1A930C41942}" type="pres">
      <dgm:prSet presAssocID="{BA10B792-FBC0-4704-8AD9-6A6BD5224078}" presName="Name17" presStyleLbl="parChTrans1D3" presStyleIdx="0" presStyleCnt="5"/>
      <dgm:spPr/>
      <dgm:t>
        <a:bodyPr/>
        <a:lstStyle/>
        <a:p>
          <a:endParaRPr lang="en-GB"/>
        </a:p>
      </dgm:t>
    </dgm:pt>
    <dgm:pt modelId="{792CD115-94BE-47ED-80FB-EC623F0ABD9B}" type="pres">
      <dgm:prSet presAssocID="{050A4AC3-83F7-45E9-8227-CF679A7ABBD5}" presName="hierRoot3" presStyleCnt="0"/>
      <dgm:spPr/>
    </dgm:pt>
    <dgm:pt modelId="{52E6D8F6-6A74-4E80-896D-B1891D68C433}" type="pres">
      <dgm:prSet presAssocID="{050A4AC3-83F7-45E9-8227-CF679A7ABBD5}" presName="composite3" presStyleCnt="0"/>
      <dgm:spPr/>
    </dgm:pt>
    <dgm:pt modelId="{64331151-B2D9-427C-B0CD-AD0FCCC84B79}" type="pres">
      <dgm:prSet presAssocID="{050A4AC3-83F7-45E9-8227-CF679A7ABBD5}" presName="background3" presStyleLbl="node3" presStyleIdx="0" presStyleCnt="5"/>
      <dgm:spPr/>
    </dgm:pt>
    <dgm:pt modelId="{8F3C666B-72CA-44BE-B5A5-7D0A02E93F67}" type="pres">
      <dgm:prSet presAssocID="{050A4AC3-83F7-45E9-8227-CF679A7ABBD5}" presName="text3" presStyleLbl="fgAcc3" presStyleIdx="0" presStyleCnt="5">
        <dgm:presLayoutVars>
          <dgm:chPref val="3"/>
        </dgm:presLayoutVars>
      </dgm:prSet>
      <dgm:spPr/>
      <dgm:t>
        <a:bodyPr/>
        <a:lstStyle/>
        <a:p>
          <a:endParaRPr lang="fr-FR"/>
        </a:p>
      </dgm:t>
    </dgm:pt>
    <dgm:pt modelId="{C92DAC05-CE5D-4DC2-9319-72DE1AE9B217}" type="pres">
      <dgm:prSet presAssocID="{050A4AC3-83F7-45E9-8227-CF679A7ABBD5}" presName="hierChild4" presStyleCnt="0"/>
      <dgm:spPr/>
    </dgm:pt>
    <dgm:pt modelId="{D7421EB6-A024-466E-B52A-1A8F49E9F2FE}" type="pres">
      <dgm:prSet presAssocID="{DF6F8508-994A-4056-A328-9C88DE8187A3}" presName="Name10" presStyleLbl="parChTrans1D2" presStyleIdx="2" presStyleCnt="4"/>
      <dgm:spPr/>
      <dgm:t>
        <a:bodyPr/>
        <a:lstStyle/>
        <a:p>
          <a:endParaRPr lang="en-US"/>
        </a:p>
      </dgm:t>
    </dgm:pt>
    <dgm:pt modelId="{600C1F72-1C81-4386-8D23-5BA8E0D1B184}" type="pres">
      <dgm:prSet presAssocID="{D6162A93-B0B0-4D03-9282-94371CC81F98}" presName="hierRoot2" presStyleCnt="0"/>
      <dgm:spPr/>
    </dgm:pt>
    <dgm:pt modelId="{F8A33B31-3E3D-49E9-8998-BF37724F9C46}" type="pres">
      <dgm:prSet presAssocID="{D6162A93-B0B0-4D03-9282-94371CC81F98}" presName="composite2" presStyleCnt="0"/>
      <dgm:spPr/>
    </dgm:pt>
    <dgm:pt modelId="{FCBFF5FE-99E9-430A-8789-8416C9085632}" type="pres">
      <dgm:prSet presAssocID="{D6162A93-B0B0-4D03-9282-94371CC81F98}" presName="background2" presStyleLbl="node2" presStyleIdx="2" presStyleCnt="4"/>
      <dgm:spPr/>
    </dgm:pt>
    <dgm:pt modelId="{8E159A3E-4F1D-435C-AC44-15B53F5C194F}" type="pres">
      <dgm:prSet presAssocID="{D6162A93-B0B0-4D03-9282-94371CC81F98}" presName="text2" presStyleLbl="fgAcc2" presStyleIdx="2" presStyleCnt="4">
        <dgm:presLayoutVars>
          <dgm:chPref val="3"/>
        </dgm:presLayoutVars>
      </dgm:prSet>
      <dgm:spPr/>
      <dgm:t>
        <a:bodyPr/>
        <a:lstStyle/>
        <a:p>
          <a:endParaRPr lang="en-US"/>
        </a:p>
      </dgm:t>
    </dgm:pt>
    <dgm:pt modelId="{5C5B66CA-B83E-4C42-9A4E-03394CE4EE60}" type="pres">
      <dgm:prSet presAssocID="{D6162A93-B0B0-4D03-9282-94371CC81F98}" presName="hierChild3" presStyleCnt="0"/>
      <dgm:spPr/>
    </dgm:pt>
    <dgm:pt modelId="{DA10B97E-35B7-4451-876B-918CC314F01B}" type="pres">
      <dgm:prSet presAssocID="{9ED86B7F-C1FE-416F-950D-8771A11FB174}" presName="Name17" presStyleLbl="parChTrans1D3" presStyleIdx="1" presStyleCnt="5"/>
      <dgm:spPr/>
      <dgm:t>
        <a:bodyPr/>
        <a:lstStyle/>
        <a:p>
          <a:endParaRPr lang="en-US"/>
        </a:p>
      </dgm:t>
    </dgm:pt>
    <dgm:pt modelId="{51296E9B-03FE-4AF3-B3F1-1DE2194B5B11}" type="pres">
      <dgm:prSet presAssocID="{782D3004-5C6F-4132-B8C3-CF7BF01A3E7A}" presName="hierRoot3" presStyleCnt="0"/>
      <dgm:spPr/>
    </dgm:pt>
    <dgm:pt modelId="{D16E084E-6741-4E46-B3F6-6504C184EE96}" type="pres">
      <dgm:prSet presAssocID="{782D3004-5C6F-4132-B8C3-CF7BF01A3E7A}" presName="composite3" presStyleCnt="0"/>
      <dgm:spPr/>
    </dgm:pt>
    <dgm:pt modelId="{DC204B49-F9E1-45CB-B700-380D4CBCE282}" type="pres">
      <dgm:prSet presAssocID="{782D3004-5C6F-4132-B8C3-CF7BF01A3E7A}" presName="background3" presStyleLbl="node3" presStyleIdx="1" presStyleCnt="5"/>
      <dgm:spPr/>
    </dgm:pt>
    <dgm:pt modelId="{C6A0BCDE-CA3F-4CF9-94FA-FEC94710FFDA}" type="pres">
      <dgm:prSet presAssocID="{782D3004-5C6F-4132-B8C3-CF7BF01A3E7A}" presName="text3" presStyleLbl="fgAcc3" presStyleIdx="1" presStyleCnt="5">
        <dgm:presLayoutVars>
          <dgm:chPref val="3"/>
        </dgm:presLayoutVars>
      </dgm:prSet>
      <dgm:spPr/>
      <dgm:t>
        <a:bodyPr/>
        <a:lstStyle/>
        <a:p>
          <a:endParaRPr lang="en-US"/>
        </a:p>
      </dgm:t>
    </dgm:pt>
    <dgm:pt modelId="{10E9C1FE-16EB-45CE-8C93-8BE76BCF90D9}" type="pres">
      <dgm:prSet presAssocID="{782D3004-5C6F-4132-B8C3-CF7BF01A3E7A}" presName="hierChild4" presStyleCnt="0"/>
      <dgm:spPr/>
    </dgm:pt>
    <dgm:pt modelId="{F9209D23-E901-4BED-8752-9160B0709597}" type="pres">
      <dgm:prSet presAssocID="{AE91A27B-7C23-4EEE-BF56-699C2C276319}" presName="Name23" presStyleLbl="parChTrans1D4" presStyleIdx="0" presStyleCnt="6"/>
      <dgm:spPr/>
      <dgm:t>
        <a:bodyPr/>
        <a:lstStyle/>
        <a:p>
          <a:endParaRPr lang="en-US"/>
        </a:p>
      </dgm:t>
    </dgm:pt>
    <dgm:pt modelId="{A4F68296-3C48-4EA6-B954-D3EB91DD96F8}" type="pres">
      <dgm:prSet presAssocID="{2DAC34FC-D1AA-4DAE-A9B4-3F42E7B18630}" presName="hierRoot4" presStyleCnt="0"/>
      <dgm:spPr/>
    </dgm:pt>
    <dgm:pt modelId="{D283631D-4755-421B-86B1-F58113D3A6B5}" type="pres">
      <dgm:prSet presAssocID="{2DAC34FC-D1AA-4DAE-A9B4-3F42E7B18630}" presName="composite4" presStyleCnt="0"/>
      <dgm:spPr/>
    </dgm:pt>
    <dgm:pt modelId="{012A4826-2B51-46EA-85D6-40C8806FCA9F}" type="pres">
      <dgm:prSet presAssocID="{2DAC34FC-D1AA-4DAE-A9B4-3F42E7B18630}" presName="background4" presStyleLbl="node4" presStyleIdx="0" presStyleCnt="6"/>
      <dgm:spPr/>
    </dgm:pt>
    <dgm:pt modelId="{B212062C-808C-4DEA-A139-F66AAA129D83}" type="pres">
      <dgm:prSet presAssocID="{2DAC34FC-D1AA-4DAE-A9B4-3F42E7B18630}" presName="text4" presStyleLbl="fgAcc4" presStyleIdx="0" presStyleCnt="6">
        <dgm:presLayoutVars>
          <dgm:chPref val="3"/>
        </dgm:presLayoutVars>
      </dgm:prSet>
      <dgm:spPr/>
      <dgm:t>
        <a:bodyPr/>
        <a:lstStyle/>
        <a:p>
          <a:endParaRPr lang="en-US"/>
        </a:p>
      </dgm:t>
    </dgm:pt>
    <dgm:pt modelId="{E9721468-2A3F-4727-B301-8CFFCC27C4B0}" type="pres">
      <dgm:prSet presAssocID="{2DAC34FC-D1AA-4DAE-A9B4-3F42E7B18630}" presName="hierChild5" presStyleCnt="0"/>
      <dgm:spPr/>
    </dgm:pt>
    <dgm:pt modelId="{A784D724-D770-4168-A06D-416DB284DC6E}" type="pres">
      <dgm:prSet presAssocID="{286BFE6F-BD82-4AB0-92AC-EC57E8AD7AB9}" presName="Name23" presStyleLbl="parChTrans1D4" presStyleIdx="1" presStyleCnt="6"/>
      <dgm:spPr/>
      <dgm:t>
        <a:bodyPr/>
        <a:lstStyle/>
        <a:p>
          <a:endParaRPr lang="en-US"/>
        </a:p>
      </dgm:t>
    </dgm:pt>
    <dgm:pt modelId="{61D11E11-6AA6-444A-B87B-7E912A968710}" type="pres">
      <dgm:prSet presAssocID="{7A71BF9A-2B97-48C5-B487-194280F8E823}" presName="hierRoot4" presStyleCnt="0"/>
      <dgm:spPr/>
    </dgm:pt>
    <dgm:pt modelId="{DD6B2746-5E58-4495-A27B-70DDB1AA364C}" type="pres">
      <dgm:prSet presAssocID="{7A71BF9A-2B97-48C5-B487-194280F8E823}" presName="composite4" presStyleCnt="0"/>
      <dgm:spPr/>
    </dgm:pt>
    <dgm:pt modelId="{1B4CEB72-6C01-4250-96A5-6799C1F257D3}" type="pres">
      <dgm:prSet presAssocID="{7A71BF9A-2B97-48C5-B487-194280F8E823}" presName="background4" presStyleLbl="node4" presStyleIdx="1" presStyleCnt="6"/>
      <dgm:spPr/>
    </dgm:pt>
    <dgm:pt modelId="{020E4A3F-E55D-48FE-B641-88FF8E80A7F5}" type="pres">
      <dgm:prSet presAssocID="{7A71BF9A-2B97-48C5-B487-194280F8E823}" presName="text4" presStyleLbl="fgAcc4" presStyleIdx="1" presStyleCnt="6">
        <dgm:presLayoutVars>
          <dgm:chPref val="3"/>
        </dgm:presLayoutVars>
      </dgm:prSet>
      <dgm:spPr/>
      <dgm:t>
        <a:bodyPr/>
        <a:lstStyle/>
        <a:p>
          <a:endParaRPr lang="en-US"/>
        </a:p>
      </dgm:t>
    </dgm:pt>
    <dgm:pt modelId="{8FDCAAF9-AB34-4848-8D4B-B79DEEBA51D3}" type="pres">
      <dgm:prSet presAssocID="{7A71BF9A-2B97-48C5-B487-194280F8E823}" presName="hierChild5" presStyleCnt="0"/>
      <dgm:spPr/>
    </dgm:pt>
    <dgm:pt modelId="{A374E75E-8B96-4DED-ABE6-2578C9C7C547}" type="pres">
      <dgm:prSet presAssocID="{8ECB480E-E86D-4B45-AB3A-9E15D1AAF22F}" presName="Name23" presStyleLbl="parChTrans1D4" presStyleIdx="2" presStyleCnt="6"/>
      <dgm:spPr/>
      <dgm:t>
        <a:bodyPr/>
        <a:lstStyle/>
        <a:p>
          <a:endParaRPr lang="en-US"/>
        </a:p>
      </dgm:t>
    </dgm:pt>
    <dgm:pt modelId="{CF8C23F9-43F3-46F0-9328-213DAF4050AC}" type="pres">
      <dgm:prSet presAssocID="{CC5A70A0-6BF6-4A32-B7A9-313E63118209}" presName="hierRoot4" presStyleCnt="0"/>
      <dgm:spPr/>
    </dgm:pt>
    <dgm:pt modelId="{434F822D-55BD-4ED4-B272-818B11EF5B32}" type="pres">
      <dgm:prSet presAssocID="{CC5A70A0-6BF6-4A32-B7A9-313E63118209}" presName="composite4" presStyleCnt="0"/>
      <dgm:spPr/>
    </dgm:pt>
    <dgm:pt modelId="{E5B69A2B-B112-4128-89CE-44F318E4E26E}" type="pres">
      <dgm:prSet presAssocID="{CC5A70A0-6BF6-4A32-B7A9-313E63118209}" presName="background4" presStyleLbl="node4" presStyleIdx="2" presStyleCnt="6"/>
      <dgm:spPr/>
    </dgm:pt>
    <dgm:pt modelId="{77E3460D-607C-4AA6-9000-C631734505C9}" type="pres">
      <dgm:prSet presAssocID="{CC5A70A0-6BF6-4A32-B7A9-313E63118209}" presName="text4" presStyleLbl="fgAcc4" presStyleIdx="2" presStyleCnt="6">
        <dgm:presLayoutVars>
          <dgm:chPref val="3"/>
        </dgm:presLayoutVars>
      </dgm:prSet>
      <dgm:spPr/>
      <dgm:t>
        <a:bodyPr/>
        <a:lstStyle/>
        <a:p>
          <a:endParaRPr lang="en-US"/>
        </a:p>
      </dgm:t>
    </dgm:pt>
    <dgm:pt modelId="{A46B9EED-A661-4F38-8CE1-7A2915AABE7B}" type="pres">
      <dgm:prSet presAssocID="{CC5A70A0-6BF6-4A32-B7A9-313E63118209}" presName="hierChild5" presStyleCnt="0"/>
      <dgm:spPr/>
    </dgm:pt>
    <dgm:pt modelId="{B0984E0E-FD07-4047-803D-FF9142C37A7A}" type="pres">
      <dgm:prSet presAssocID="{AC225342-3B8E-48B8-9754-3A00A98B0E82}" presName="Name23" presStyleLbl="parChTrans1D4" presStyleIdx="3" presStyleCnt="6"/>
      <dgm:spPr/>
      <dgm:t>
        <a:bodyPr/>
        <a:lstStyle/>
        <a:p>
          <a:endParaRPr lang="fr-FR"/>
        </a:p>
      </dgm:t>
    </dgm:pt>
    <dgm:pt modelId="{6F25A6F7-8AC3-4177-8A22-F6DF4163ED0C}" type="pres">
      <dgm:prSet presAssocID="{0D4E06D5-8BF4-4944-9A11-CA9DEDDE2C81}" presName="hierRoot4" presStyleCnt="0"/>
      <dgm:spPr/>
    </dgm:pt>
    <dgm:pt modelId="{FCF74424-1A1C-497A-A6DB-BA663F79DE6A}" type="pres">
      <dgm:prSet presAssocID="{0D4E06D5-8BF4-4944-9A11-CA9DEDDE2C81}" presName="composite4" presStyleCnt="0"/>
      <dgm:spPr/>
    </dgm:pt>
    <dgm:pt modelId="{C92FDFE7-8716-4679-8093-B1AD0BA4B530}" type="pres">
      <dgm:prSet presAssocID="{0D4E06D5-8BF4-4944-9A11-CA9DEDDE2C81}" presName="background4" presStyleLbl="node4" presStyleIdx="3" presStyleCnt="6"/>
      <dgm:spPr/>
    </dgm:pt>
    <dgm:pt modelId="{5678EDA0-96E3-4721-B91D-FD6090A676DE}" type="pres">
      <dgm:prSet presAssocID="{0D4E06D5-8BF4-4944-9A11-CA9DEDDE2C81}" presName="text4" presStyleLbl="fgAcc4" presStyleIdx="3" presStyleCnt="6">
        <dgm:presLayoutVars>
          <dgm:chPref val="3"/>
        </dgm:presLayoutVars>
      </dgm:prSet>
      <dgm:spPr/>
      <dgm:t>
        <a:bodyPr/>
        <a:lstStyle/>
        <a:p>
          <a:endParaRPr lang="fr-FR"/>
        </a:p>
      </dgm:t>
    </dgm:pt>
    <dgm:pt modelId="{AA772711-9D80-42A5-94FB-3B22EB61523A}" type="pres">
      <dgm:prSet presAssocID="{0D4E06D5-8BF4-4944-9A11-CA9DEDDE2C81}" presName="hierChild5" presStyleCnt="0"/>
      <dgm:spPr/>
    </dgm:pt>
    <dgm:pt modelId="{03FC983A-E44A-4E36-BCB2-AFBD42101BCE}" type="pres">
      <dgm:prSet presAssocID="{82585E4C-0E88-491E-8F06-65A176B770F2}" presName="Name23" presStyleLbl="parChTrans1D4" presStyleIdx="4" presStyleCnt="6"/>
      <dgm:spPr/>
      <dgm:t>
        <a:bodyPr/>
        <a:lstStyle/>
        <a:p>
          <a:endParaRPr lang="en-US"/>
        </a:p>
      </dgm:t>
    </dgm:pt>
    <dgm:pt modelId="{CD282E60-F0CF-4601-9F72-4218EC431C52}" type="pres">
      <dgm:prSet presAssocID="{B10BA0B6-131B-4DF2-A4AF-51589CA6AE6E}" presName="hierRoot4" presStyleCnt="0"/>
      <dgm:spPr/>
    </dgm:pt>
    <dgm:pt modelId="{E099C054-BE1A-4D5F-A8E5-54FFF0E20F1A}" type="pres">
      <dgm:prSet presAssocID="{B10BA0B6-131B-4DF2-A4AF-51589CA6AE6E}" presName="composite4" presStyleCnt="0"/>
      <dgm:spPr/>
    </dgm:pt>
    <dgm:pt modelId="{322A661A-A254-429C-B040-6A00140A1F85}" type="pres">
      <dgm:prSet presAssocID="{B10BA0B6-131B-4DF2-A4AF-51589CA6AE6E}" presName="background4" presStyleLbl="node4" presStyleIdx="4" presStyleCnt="6"/>
      <dgm:spPr/>
    </dgm:pt>
    <dgm:pt modelId="{7E7FB540-9BDA-48A8-82DC-885592C12139}" type="pres">
      <dgm:prSet presAssocID="{B10BA0B6-131B-4DF2-A4AF-51589CA6AE6E}" presName="text4" presStyleLbl="fgAcc4" presStyleIdx="4" presStyleCnt="6">
        <dgm:presLayoutVars>
          <dgm:chPref val="3"/>
        </dgm:presLayoutVars>
      </dgm:prSet>
      <dgm:spPr/>
      <dgm:t>
        <a:bodyPr/>
        <a:lstStyle/>
        <a:p>
          <a:endParaRPr lang="en-US"/>
        </a:p>
      </dgm:t>
    </dgm:pt>
    <dgm:pt modelId="{E0381439-C20B-49E6-8240-A6F5C1BC7BE4}" type="pres">
      <dgm:prSet presAssocID="{B10BA0B6-131B-4DF2-A4AF-51589CA6AE6E}" presName="hierChild5" presStyleCnt="0"/>
      <dgm:spPr/>
    </dgm:pt>
    <dgm:pt modelId="{6A241208-CF8B-4136-AE72-032D239837A4}" type="pres">
      <dgm:prSet presAssocID="{66834AAB-69CC-4242-AADE-A750F6174FAF}" presName="Name23" presStyleLbl="parChTrans1D4" presStyleIdx="5" presStyleCnt="6"/>
      <dgm:spPr/>
      <dgm:t>
        <a:bodyPr/>
        <a:lstStyle/>
        <a:p>
          <a:endParaRPr lang="fr-FR"/>
        </a:p>
      </dgm:t>
    </dgm:pt>
    <dgm:pt modelId="{3CED16A2-1C75-4C37-A4FC-D314F388796E}" type="pres">
      <dgm:prSet presAssocID="{3A78C636-0911-4914-AF6F-4857D3F0EDA1}" presName="hierRoot4" presStyleCnt="0"/>
      <dgm:spPr/>
    </dgm:pt>
    <dgm:pt modelId="{0CCBDF08-8FE4-4D00-B84D-A4DDF8B393A5}" type="pres">
      <dgm:prSet presAssocID="{3A78C636-0911-4914-AF6F-4857D3F0EDA1}" presName="composite4" presStyleCnt="0"/>
      <dgm:spPr/>
    </dgm:pt>
    <dgm:pt modelId="{463B887B-EBE9-427B-B16B-527889374969}" type="pres">
      <dgm:prSet presAssocID="{3A78C636-0911-4914-AF6F-4857D3F0EDA1}" presName="background4" presStyleLbl="node4" presStyleIdx="5" presStyleCnt="6"/>
      <dgm:spPr/>
    </dgm:pt>
    <dgm:pt modelId="{6E231428-892E-44A6-8599-D3DF7BCBC827}" type="pres">
      <dgm:prSet presAssocID="{3A78C636-0911-4914-AF6F-4857D3F0EDA1}" presName="text4" presStyleLbl="fgAcc4" presStyleIdx="5" presStyleCnt="6">
        <dgm:presLayoutVars>
          <dgm:chPref val="3"/>
        </dgm:presLayoutVars>
      </dgm:prSet>
      <dgm:spPr/>
      <dgm:t>
        <a:bodyPr/>
        <a:lstStyle/>
        <a:p>
          <a:endParaRPr lang="fr-FR"/>
        </a:p>
      </dgm:t>
    </dgm:pt>
    <dgm:pt modelId="{B4D1F716-D8D6-40D3-83F5-B1D229C4AC8B}" type="pres">
      <dgm:prSet presAssocID="{3A78C636-0911-4914-AF6F-4857D3F0EDA1}" presName="hierChild5" presStyleCnt="0"/>
      <dgm:spPr/>
    </dgm:pt>
    <dgm:pt modelId="{FDA65416-C7D7-406C-943D-99857DC68CE1}" type="pres">
      <dgm:prSet presAssocID="{4346DD5D-B7FE-42FE-AEBF-509345A769A6}" presName="Name17" presStyleLbl="parChTrans1D3" presStyleIdx="2" presStyleCnt="5"/>
      <dgm:spPr/>
      <dgm:t>
        <a:bodyPr/>
        <a:lstStyle/>
        <a:p>
          <a:endParaRPr lang="en-US"/>
        </a:p>
      </dgm:t>
    </dgm:pt>
    <dgm:pt modelId="{238D5F82-6FF0-4275-AB2F-1B7C61A8185A}" type="pres">
      <dgm:prSet presAssocID="{9AD3BBFA-84BF-4767-9697-80B1D875697F}" presName="hierRoot3" presStyleCnt="0"/>
      <dgm:spPr/>
    </dgm:pt>
    <dgm:pt modelId="{2DD4EE02-959D-4807-9189-B506D2BAF787}" type="pres">
      <dgm:prSet presAssocID="{9AD3BBFA-84BF-4767-9697-80B1D875697F}" presName="composite3" presStyleCnt="0"/>
      <dgm:spPr/>
    </dgm:pt>
    <dgm:pt modelId="{034DE5AC-9F5B-4775-B1D7-467E9E15171B}" type="pres">
      <dgm:prSet presAssocID="{9AD3BBFA-84BF-4767-9697-80B1D875697F}" presName="background3" presStyleLbl="node3" presStyleIdx="2" presStyleCnt="5"/>
      <dgm:spPr/>
    </dgm:pt>
    <dgm:pt modelId="{19F04616-8A41-4003-8733-7B6643574712}" type="pres">
      <dgm:prSet presAssocID="{9AD3BBFA-84BF-4767-9697-80B1D875697F}" presName="text3" presStyleLbl="fgAcc3" presStyleIdx="2" presStyleCnt="5">
        <dgm:presLayoutVars>
          <dgm:chPref val="3"/>
        </dgm:presLayoutVars>
      </dgm:prSet>
      <dgm:spPr/>
      <dgm:t>
        <a:bodyPr/>
        <a:lstStyle/>
        <a:p>
          <a:endParaRPr lang="en-US"/>
        </a:p>
      </dgm:t>
    </dgm:pt>
    <dgm:pt modelId="{048F57D5-3B27-4CE5-8AE1-E7A909A7D13F}" type="pres">
      <dgm:prSet presAssocID="{9AD3BBFA-84BF-4767-9697-80B1D875697F}" presName="hierChild4" presStyleCnt="0"/>
      <dgm:spPr/>
    </dgm:pt>
    <dgm:pt modelId="{B33F77B7-6B48-4A54-9C57-3C1D51A8BAA8}" type="pres">
      <dgm:prSet presAssocID="{29323A3E-B8D4-42F5-9D0E-5725F9391771}" presName="Name17" presStyleLbl="parChTrans1D3" presStyleIdx="3" presStyleCnt="5"/>
      <dgm:spPr/>
      <dgm:t>
        <a:bodyPr/>
        <a:lstStyle/>
        <a:p>
          <a:endParaRPr lang="en-US"/>
        </a:p>
      </dgm:t>
    </dgm:pt>
    <dgm:pt modelId="{C02BC8BA-7FFF-4886-BFA4-0F98F163D6DC}" type="pres">
      <dgm:prSet presAssocID="{31C1CDC0-E492-4F86-A2E5-A493618B216E}" presName="hierRoot3" presStyleCnt="0"/>
      <dgm:spPr/>
    </dgm:pt>
    <dgm:pt modelId="{9ED83D67-D28E-4FF0-932C-69C74C184C82}" type="pres">
      <dgm:prSet presAssocID="{31C1CDC0-E492-4F86-A2E5-A493618B216E}" presName="composite3" presStyleCnt="0"/>
      <dgm:spPr/>
    </dgm:pt>
    <dgm:pt modelId="{C5F8E78A-8E8B-4247-9B35-14927850888F}" type="pres">
      <dgm:prSet presAssocID="{31C1CDC0-E492-4F86-A2E5-A493618B216E}" presName="background3" presStyleLbl="node3" presStyleIdx="3" presStyleCnt="5"/>
      <dgm:spPr/>
    </dgm:pt>
    <dgm:pt modelId="{B1792493-241D-4EA9-9B70-DBA76386DD8F}" type="pres">
      <dgm:prSet presAssocID="{31C1CDC0-E492-4F86-A2E5-A493618B216E}" presName="text3" presStyleLbl="fgAcc3" presStyleIdx="3" presStyleCnt="5">
        <dgm:presLayoutVars>
          <dgm:chPref val="3"/>
        </dgm:presLayoutVars>
      </dgm:prSet>
      <dgm:spPr/>
      <dgm:t>
        <a:bodyPr/>
        <a:lstStyle/>
        <a:p>
          <a:endParaRPr lang="en-US"/>
        </a:p>
      </dgm:t>
    </dgm:pt>
    <dgm:pt modelId="{7732DFAE-8402-491A-8A46-1D177EB86F8B}" type="pres">
      <dgm:prSet presAssocID="{31C1CDC0-E492-4F86-A2E5-A493618B216E}" presName="hierChild4" presStyleCnt="0"/>
      <dgm:spPr/>
    </dgm:pt>
    <dgm:pt modelId="{F9B6DB5E-516A-4801-A894-2697A2B5A65D}" type="pres">
      <dgm:prSet presAssocID="{C0E87054-88AF-478D-9C0C-C8F1BC7CE15F}" presName="Name10" presStyleLbl="parChTrans1D2" presStyleIdx="3" presStyleCnt="4"/>
      <dgm:spPr/>
      <dgm:t>
        <a:bodyPr/>
        <a:lstStyle/>
        <a:p>
          <a:endParaRPr lang="en-US"/>
        </a:p>
      </dgm:t>
    </dgm:pt>
    <dgm:pt modelId="{5ED0CE3B-508F-429F-B297-86ACEF8FBC50}" type="pres">
      <dgm:prSet presAssocID="{922AC0C7-B853-4F25-B2AE-01517400B7A1}" presName="hierRoot2" presStyleCnt="0"/>
      <dgm:spPr/>
    </dgm:pt>
    <dgm:pt modelId="{581B612F-AE4A-445E-BD60-448C077B3934}" type="pres">
      <dgm:prSet presAssocID="{922AC0C7-B853-4F25-B2AE-01517400B7A1}" presName="composite2" presStyleCnt="0"/>
      <dgm:spPr/>
    </dgm:pt>
    <dgm:pt modelId="{798304B7-BD57-41D2-B2A3-F1FA993D5DCA}" type="pres">
      <dgm:prSet presAssocID="{922AC0C7-B853-4F25-B2AE-01517400B7A1}" presName="background2" presStyleLbl="node2" presStyleIdx="3" presStyleCnt="4"/>
      <dgm:spPr/>
    </dgm:pt>
    <dgm:pt modelId="{28756203-E149-4BB2-8A63-7B26C331DC16}" type="pres">
      <dgm:prSet presAssocID="{922AC0C7-B853-4F25-B2AE-01517400B7A1}" presName="text2" presStyleLbl="fgAcc2" presStyleIdx="3" presStyleCnt="4">
        <dgm:presLayoutVars>
          <dgm:chPref val="3"/>
        </dgm:presLayoutVars>
      </dgm:prSet>
      <dgm:spPr/>
      <dgm:t>
        <a:bodyPr/>
        <a:lstStyle/>
        <a:p>
          <a:endParaRPr lang="en-US"/>
        </a:p>
      </dgm:t>
    </dgm:pt>
    <dgm:pt modelId="{9904E4E4-E98D-4BF2-A5A6-E043F6FCE06D}" type="pres">
      <dgm:prSet presAssocID="{922AC0C7-B853-4F25-B2AE-01517400B7A1}" presName="hierChild3" presStyleCnt="0"/>
      <dgm:spPr/>
    </dgm:pt>
    <dgm:pt modelId="{2985CCF0-D148-4779-A735-3BD7C4800C6A}" type="pres">
      <dgm:prSet presAssocID="{8F741212-3417-4CDE-A234-A9EA14693737}" presName="Name17" presStyleLbl="parChTrans1D3" presStyleIdx="4" presStyleCnt="5"/>
      <dgm:spPr/>
      <dgm:t>
        <a:bodyPr/>
        <a:lstStyle/>
        <a:p>
          <a:endParaRPr lang="en-US"/>
        </a:p>
      </dgm:t>
    </dgm:pt>
    <dgm:pt modelId="{CC145E8F-4856-45EA-923B-D51C56F7D9AC}" type="pres">
      <dgm:prSet presAssocID="{389D9772-62B9-460B-A4C9-D0C4C180CFB1}" presName="hierRoot3" presStyleCnt="0"/>
      <dgm:spPr/>
    </dgm:pt>
    <dgm:pt modelId="{03141274-FFC0-4DDC-8191-7EB5BF0718E0}" type="pres">
      <dgm:prSet presAssocID="{389D9772-62B9-460B-A4C9-D0C4C180CFB1}" presName="composite3" presStyleCnt="0"/>
      <dgm:spPr/>
    </dgm:pt>
    <dgm:pt modelId="{D439CF37-6E12-4791-BCEB-137FCBA1E283}" type="pres">
      <dgm:prSet presAssocID="{389D9772-62B9-460B-A4C9-D0C4C180CFB1}" presName="background3" presStyleLbl="node3" presStyleIdx="4" presStyleCnt="5"/>
      <dgm:spPr/>
    </dgm:pt>
    <dgm:pt modelId="{8A046196-A41F-4B9C-AFD5-861E5F3844FA}" type="pres">
      <dgm:prSet presAssocID="{389D9772-62B9-460B-A4C9-D0C4C180CFB1}" presName="text3" presStyleLbl="fgAcc3" presStyleIdx="4" presStyleCnt="5">
        <dgm:presLayoutVars>
          <dgm:chPref val="3"/>
        </dgm:presLayoutVars>
      </dgm:prSet>
      <dgm:spPr/>
      <dgm:t>
        <a:bodyPr/>
        <a:lstStyle/>
        <a:p>
          <a:endParaRPr lang="en-US"/>
        </a:p>
      </dgm:t>
    </dgm:pt>
    <dgm:pt modelId="{D8A71B01-148A-4CDA-A42C-A6FD85427321}" type="pres">
      <dgm:prSet presAssocID="{389D9772-62B9-460B-A4C9-D0C4C180CFB1}" presName="hierChild4" presStyleCnt="0"/>
      <dgm:spPr/>
    </dgm:pt>
  </dgm:ptLst>
  <dgm:cxnLst>
    <dgm:cxn modelId="{2ACB9E07-BE84-4651-BE6D-3F9F99F56AC3}" type="presOf" srcId="{8F741212-3417-4CDE-A234-A9EA14693737}" destId="{2985CCF0-D148-4779-A735-3BD7C4800C6A}" srcOrd="0" destOrd="0" presId="urn:microsoft.com/office/officeart/2005/8/layout/hierarchy1"/>
    <dgm:cxn modelId="{6973EFC2-2A35-452E-987D-22523B69172D}" type="presOf" srcId="{2DAC34FC-D1AA-4DAE-A9B4-3F42E7B18630}" destId="{B212062C-808C-4DEA-A139-F66AAA129D83}" srcOrd="0" destOrd="0" presId="urn:microsoft.com/office/officeart/2005/8/layout/hierarchy1"/>
    <dgm:cxn modelId="{964AD07C-3A30-4DA3-9E8A-E741A912E5D5}" type="presOf" srcId="{BA10B792-FBC0-4704-8AD9-6A6BD5224078}" destId="{13FF0636-9D16-4E40-940F-E1A930C41942}" srcOrd="0" destOrd="0" presId="urn:microsoft.com/office/officeart/2005/8/layout/hierarchy1"/>
    <dgm:cxn modelId="{E242626D-8987-4A46-A126-7A17D068CA6D}" type="presOf" srcId="{8ECB480E-E86D-4B45-AB3A-9E15D1AAF22F}" destId="{A374E75E-8B96-4DED-ABE6-2578C9C7C547}" srcOrd="0" destOrd="0" presId="urn:microsoft.com/office/officeart/2005/8/layout/hierarchy1"/>
    <dgm:cxn modelId="{C6CB982E-CCCA-444D-86E1-69CE3AF6190E}" srcId="{922AC0C7-B853-4F25-B2AE-01517400B7A1}" destId="{389D9772-62B9-460B-A4C9-D0C4C180CFB1}" srcOrd="0" destOrd="0" parTransId="{8F741212-3417-4CDE-A234-A9EA14693737}" sibTransId="{F11A24CC-1BFE-463A-B051-2BD8D641D8D8}"/>
    <dgm:cxn modelId="{F2AC4D67-873C-4EB7-8E1E-CB29D2358477}" srcId="{D6162A93-B0B0-4D03-9282-94371CC81F98}" destId="{782D3004-5C6F-4132-B8C3-CF7BF01A3E7A}" srcOrd="0" destOrd="0" parTransId="{9ED86B7F-C1FE-416F-950D-8771A11FB174}" sibTransId="{733F0D60-C728-48B4-A286-2C61BF84EA8C}"/>
    <dgm:cxn modelId="{50BE7173-C685-4F06-9001-49128AE48C80}" type="presOf" srcId="{29323A3E-B8D4-42F5-9D0E-5725F9391771}" destId="{B33F77B7-6B48-4A54-9C57-3C1D51A8BAA8}" srcOrd="0" destOrd="0" presId="urn:microsoft.com/office/officeart/2005/8/layout/hierarchy1"/>
    <dgm:cxn modelId="{DB3E8655-CF61-4E2E-9E7A-DAC38616533D}" srcId="{AA9B6FC1-D864-4E1A-AB5D-5EED60449E7A}" destId="{4EE646D7-A586-4C8A-9A7C-AAB58C4E1B38}" srcOrd="0" destOrd="0" parTransId="{88B08EC2-2240-42A3-BB1B-C903329C81AD}" sibTransId="{F0FE8A92-D3B7-40F2-9E4C-709B1A6AB9C5}"/>
    <dgm:cxn modelId="{10E68EAA-0D29-4E85-BD48-AD57B0261E8D}" srcId="{63F98C58-7211-43FB-A3D5-061472B2F131}" destId="{050A4AC3-83F7-45E9-8227-CF679A7ABBD5}" srcOrd="0" destOrd="0" parTransId="{BA10B792-FBC0-4704-8AD9-6A6BD5224078}" sibTransId="{C92C1BC5-E1B6-4666-ADAA-5F8B7CD71357}"/>
    <dgm:cxn modelId="{7AF6815C-62D2-405C-86FB-5EF187A45296}" type="presOf" srcId="{389D9772-62B9-460B-A4C9-D0C4C180CFB1}" destId="{8A046196-A41F-4B9C-AFD5-861E5F3844FA}" srcOrd="0" destOrd="0" presId="urn:microsoft.com/office/officeart/2005/8/layout/hierarchy1"/>
    <dgm:cxn modelId="{481E1E8C-D682-4B7F-B79F-49851A87E98D}" type="presOf" srcId="{050A4AC3-83F7-45E9-8227-CF679A7ABBD5}" destId="{8F3C666B-72CA-44BE-B5A5-7D0A02E93F67}" srcOrd="0" destOrd="0" presId="urn:microsoft.com/office/officeart/2005/8/layout/hierarchy1"/>
    <dgm:cxn modelId="{748206A6-4CCE-4D25-8C9A-B56F423CF607}" type="presOf" srcId="{31C1CDC0-E492-4F86-A2E5-A493618B216E}" destId="{B1792493-241D-4EA9-9B70-DBA76386DD8F}" srcOrd="0" destOrd="0" presId="urn:microsoft.com/office/officeart/2005/8/layout/hierarchy1"/>
    <dgm:cxn modelId="{12A6B3F4-207E-4975-A2F5-03FD68973508}" srcId="{782D3004-5C6F-4132-B8C3-CF7BF01A3E7A}" destId="{3A78C636-0911-4914-AF6F-4857D3F0EDA1}" srcOrd="5" destOrd="0" parTransId="{66834AAB-69CC-4242-AADE-A750F6174FAF}" sibTransId="{0B39D75F-130C-48B0-97FE-FF0D08EAD98B}"/>
    <dgm:cxn modelId="{AFCC2A06-C392-41DE-98F9-B9FDB9F8D402}" type="presOf" srcId="{782D3004-5C6F-4132-B8C3-CF7BF01A3E7A}" destId="{C6A0BCDE-CA3F-4CF9-94FA-FEC94710FFDA}" srcOrd="0" destOrd="0" presId="urn:microsoft.com/office/officeart/2005/8/layout/hierarchy1"/>
    <dgm:cxn modelId="{EBF8241F-1B97-4232-81AA-28A0FBED027C}" type="presOf" srcId="{9AD3BBFA-84BF-4767-9697-80B1D875697F}" destId="{19F04616-8A41-4003-8733-7B6643574712}" srcOrd="0" destOrd="0" presId="urn:microsoft.com/office/officeart/2005/8/layout/hierarchy1"/>
    <dgm:cxn modelId="{8273C5A1-C02F-4BD8-9227-BBB4A5CCB7DE}" srcId="{D6162A93-B0B0-4D03-9282-94371CC81F98}" destId="{9AD3BBFA-84BF-4767-9697-80B1D875697F}" srcOrd="1" destOrd="0" parTransId="{4346DD5D-B7FE-42FE-AEBF-509345A769A6}" sibTransId="{12FCCF98-FB38-41E7-AE4C-62B0118F5ACB}"/>
    <dgm:cxn modelId="{81A59E8B-869F-4ACB-9353-84AF233A3E4A}" type="presOf" srcId="{7A71BF9A-2B97-48C5-B487-194280F8E823}" destId="{020E4A3F-E55D-48FE-B641-88FF8E80A7F5}" srcOrd="0" destOrd="0" presId="urn:microsoft.com/office/officeart/2005/8/layout/hierarchy1"/>
    <dgm:cxn modelId="{64768BA7-EFFF-4474-91AB-733973727437}" srcId="{782D3004-5C6F-4132-B8C3-CF7BF01A3E7A}" destId="{2DAC34FC-D1AA-4DAE-A9B4-3F42E7B18630}" srcOrd="0" destOrd="0" parTransId="{AE91A27B-7C23-4EEE-BF56-699C2C276319}" sibTransId="{0FFDCDC4-ADE1-4730-8CEB-6B8B23710FB3}"/>
    <dgm:cxn modelId="{AA9449C5-7AFD-402D-879E-970823CB8DBF}" type="presOf" srcId="{286BFE6F-BD82-4AB0-92AC-EC57E8AD7AB9}" destId="{A784D724-D770-4168-A06D-416DB284DC6E}" srcOrd="0" destOrd="0" presId="urn:microsoft.com/office/officeart/2005/8/layout/hierarchy1"/>
    <dgm:cxn modelId="{18D52717-3CFA-4A45-8361-04285B767648}" type="presOf" srcId="{C0E87054-88AF-478D-9C0C-C8F1BC7CE15F}" destId="{F9B6DB5E-516A-4801-A894-2697A2B5A65D}" srcOrd="0" destOrd="0" presId="urn:microsoft.com/office/officeart/2005/8/layout/hierarchy1"/>
    <dgm:cxn modelId="{CB4E381C-5486-4BCC-ADC4-08BBC6071210}" srcId="{782D3004-5C6F-4132-B8C3-CF7BF01A3E7A}" destId="{B10BA0B6-131B-4DF2-A4AF-51589CA6AE6E}" srcOrd="4" destOrd="0" parTransId="{82585E4C-0E88-491E-8F06-65A176B770F2}" sibTransId="{1A072CD2-43C6-4596-A461-0F354EBABB78}"/>
    <dgm:cxn modelId="{64F71002-78EE-44F5-B5F0-93E1FCC082A9}" type="presOf" srcId="{D6162A93-B0B0-4D03-9282-94371CC81F98}" destId="{8E159A3E-4F1D-435C-AC44-15B53F5C194F}" srcOrd="0" destOrd="0" presId="urn:microsoft.com/office/officeart/2005/8/layout/hierarchy1"/>
    <dgm:cxn modelId="{C6155735-B5F6-484E-B8C2-9A2767D7A54F}" srcId="{D6162A93-B0B0-4D03-9282-94371CC81F98}" destId="{31C1CDC0-E492-4F86-A2E5-A493618B216E}" srcOrd="2" destOrd="0" parTransId="{29323A3E-B8D4-42F5-9D0E-5725F9391771}" sibTransId="{00FBED86-2D95-4174-B81E-EEF2702D87D7}"/>
    <dgm:cxn modelId="{605AF79C-9E96-4BC7-99B6-9CABCED0A503}" type="presOf" srcId="{CC5A70A0-6BF6-4A32-B7A9-313E63118209}" destId="{77E3460D-607C-4AA6-9000-C631734505C9}" srcOrd="0" destOrd="0" presId="urn:microsoft.com/office/officeart/2005/8/layout/hierarchy1"/>
    <dgm:cxn modelId="{6E1089A1-621E-4B5E-A334-1660DD3E5771}" type="presOf" srcId="{0D4E06D5-8BF4-4944-9A11-CA9DEDDE2C81}" destId="{5678EDA0-96E3-4721-B91D-FD6090A676DE}" srcOrd="0" destOrd="0" presId="urn:microsoft.com/office/officeart/2005/8/layout/hierarchy1"/>
    <dgm:cxn modelId="{C7A3E40B-DF3F-4C7E-8E35-52743EEECD19}" type="presOf" srcId="{9ED86B7F-C1FE-416F-950D-8771A11FB174}" destId="{DA10B97E-35B7-4451-876B-918CC314F01B}" srcOrd="0" destOrd="0" presId="urn:microsoft.com/office/officeart/2005/8/layout/hierarchy1"/>
    <dgm:cxn modelId="{A7B5F2F4-7B79-4585-867A-D27D7D07E3D9}" type="presOf" srcId="{AA9B6FC1-D864-4E1A-AB5D-5EED60449E7A}" destId="{E0A8C77E-7CE0-4B7D-B9CF-2599F8008619}" srcOrd="0" destOrd="0" presId="urn:microsoft.com/office/officeart/2005/8/layout/hierarchy1"/>
    <dgm:cxn modelId="{48AF85FA-4136-4595-96A4-1B8A3E1A2A0C}" type="presOf" srcId="{B10BA0B6-131B-4DF2-A4AF-51589CA6AE6E}" destId="{7E7FB540-9BDA-48A8-82DC-885592C12139}" srcOrd="0" destOrd="0" presId="urn:microsoft.com/office/officeart/2005/8/layout/hierarchy1"/>
    <dgm:cxn modelId="{EC0B4654-143D-43A3-B23D-0F3625D36B3B}" type="presOf" srcId="{63F98C58-7211-43FB-A3D5-061472B2F131}" destId="{1904EA0D-162D-4B43-8BE1-81A0E41239C3}" srcOrd="0" destOrd="0" presId="urn:microsoft.com/office/officeart/2005/8/layout/hierarchy1"/>
    <dgm:cxn modelId="{589B3405-6775-4803-930D-CDBF1B2C23FE}" srcId="{C9DBB3DF-794D-4CE0-BD52-68E2BCB1AE8E}" destId="{AA9B6FC1-D864-4E1A-AB5D-5EED60449E7A}" srcOrd="0" destOrd="0" parTransId="{C939AAE6-38AF-4C9D-9B4E-7A146A48EC0E}" sibTransId="{6C2DA4A7-E002-4177-AA93-F2584C7AF7FC}"/>
    <dgm:cxn modelId="{09B1E4BD-5F90-4CC8-80EB-E975CEE8CB68}" srcId="{AA9B6FC1-D864-4E1A-AB5D-5EED60449E7A}" destId="{63F98C58-7211-43FB-A3D5-061472B2F131}" srcOrd="1" destOrd="0" parTransId="{F5ECC86D-F674-457F-AEE6-A34EFE09A0D1}" sibTransId="{2E33AA6C-4F5C-4FFE-81AA-7B07B23B1E05}"/>
    <dgm:cxn modelId="{16FBBC02-BA2A-41F8-9030-F3B5EE3E5FC5}" type="presOf" srcId="{4346DD5D-B7FE-42FE-AEBF-509345A769A6}" destId="{FDA65416-C7D7-406C-943D-99857DC68CE1}" srcOrd="0" destOrd="0" presId="urn:microsoft.com/office/officeart/2005/8/layout/hierarchy1"/>
    <dgm:cxn modelId="{ECDC1AE0-300D-4A7E-AB5A-661A8334FCE8}" type="presOf" srcId="{3A78C636-0911-4914-AF6F-4857D3F0EDA1}" destId="{6E231428-892E-44A6-8599-D3DF7BCBC827}" srcOrd="0" destOrd="0" presId="urn:microsoft.com/office/officeart/2005/8/layout/hierarchy1"/>
    <dgm:cxn modelId="{5532767D-9D19-4D15-AABC-99F0DA12E58E}" srcId="{782D3004-5C6F-4132-B8C3-CF7BF01A3E7A}" destId="{0D4E06D5-8BF4-4944-9A11-CA9DEDDE2C81}" srcOrd="3" destOrd="0" parTransId="{AC225342-3B8E-48B8-9754-3A00A98B0E82}" sibTransId="{270FA203-B7FA-4A74-9F7E-841C5985216E}"/>
    <dgm:cxn modelId="{D56EE324-5331-4899-86A6-A0F624C20288}" srcId="{782D3004-5C6F-4132-B8C3-CF7BF01A3E7A}" destId="{CC5A70A0-6BF6-4A32-B7A9-313E63118209}" srcOrd="2" destOrd="0" parTransId="{8ECB480E-E86D-4B45-AB3A-9E15D1AAF22F}" sibTransId="{977BC713-45FC-4DD8-91F5-99291D4EB968}"/>
    <dgm:cxn modelId="{4D77253B-34B9-41A7-A96A-83C16C5FA53B}" srcId="{AA9B6FC1-D864-4E1A-AB5D-5EED60449E7A}" destId="{D6162A93-B0B0-4D03-9282-94371CC81F98}" srcOrd="2" destOrd="0" parTransId="{DF6F8508-994A-4056-A328-9C88DE8187A3}" sibTransId="{61CD3549-E7DE-4966-8EBF-C96FA8D7DAE2}"/>
    <dgm:cxn modelId="{A49FC68B-E699-4AB1-93D4-55D20C228820}" type="presOf" srcId="{922AC0C7-B853-4F25-B2AE-01517400B7A1}" destId="{28756203-E149-4BB2-8A63-7B26C331DC16}" srcOrd="0" destOrd="0" presId="urn:microsoft.com/office/officeart/2005/8/layout/hierarchy1"/>
    <dgm:cxn modelId="{22A98900-6D2C-4427-9059-EA8BF3F56137}" srcId="{782D3004-5C6F-4132-B8C3-CF7BF01A3E7A}" destId="{7A71BF9A-2B97-48C5-B487-194280F8E823}" srcOrd="1" destOrd="0" parTransId="{286BFE6F-BD82-4AB0-92AC-EC57E8AD7AB9}" sibTransId="{95D3B026-839F-4E5C-8C42-EEA4D28789C0}"/>
    <dgm:cxn modelId="{C63B1471-DE18-4742-B878-6639C67F8FE1}" type="presOf" srcId="{88B08EC2-2240-42A3-BB1B-C903329C81AD}" destId="{29B6D225-C564-45F9-89AB-CB5B9834E183}" srcOrd="0" destOrd="0" presId="urn:microsoft.com/office/officeart/2005/8/layout/hierarchy1"/>
    <dgm:cxn modelId="{3DBD0D45-2BC5-4E77-8F5C-5C10DFF8A964}" type="presOf" srcId="{AE91A27B-7C23-4EEE-BF56-699C2C276319}" destId="{F9209D23-E901-4BED-8752-9160B0709597}" srcOrd="0" destOrd="0" presId="urn:microsoft.com/office/officeart/2005/8/layout/hierarchy1"/>
    <dgm:cxn modelId="{D5DEC01A-17E6-41CF-B54A-CD21656286CE}" type="presOf" srcId="{F5ECC86D-F674-457F-AEE6-A34EFE09A0D1}" destId="{AFF0AA7A-86F8-44FB-9142-E4EC7A84939A}" srcOrd="0" destOrd="0" presId="urn:microsoft.com/office/officeart/2005/8/layout/hierarchy1"/>
    <dgm:cxn modelId="{E72A99FB-6825-40CF-8D0D-B40895BE6B99}" type="presOf" srcId="{82585E4C-0E88-491E-8F06-65A176B770F2}" destId="{03FC983A-E44A-4E36-BCB2-AFBD42101BCE}" srcOrd="0" destOrd="0" presId="urn:microsoft.com/office/officeart/2005/8/layout/hierarchy1"/>
    <dgm:cxn modelId="{08ED0CBE-4DC9-43DD-B85D-E5EA39CADA38}" srcId="{AA9B6FC1-D864-4E1A-AB5D-5EED60449E7A}" destId="{922AC0C7-B853-4F25-B2AE-01517400B7A1}" srcOrd="3" destOrd="0" parTransId="{C0E87054-88AF-478D-9C0C-C8F1BC7CE15F}" sibTransId="{8B460C15-8F29-479F-BCC0-13AAFC39ACE7}"/>
    <dgm:cxn modelId="{B0FD26CD-FDFB-4977-AD0D-3BBF90CD1E3C}" type="presOf" srcId="{DF6F8508-994A-4056-A328-9C88DE8187A3}" destId="{D7421EB6-A024-466E-B52A-1A8F49E9F2FE}" srcOrd="0" destOrd="0" presId="urn:microsoft.com/office/officeart/2005/8/layout/hierarchy1"/>
    <dgm:cxn modelId="{EDA9CF14-4D22-47BF-ADBB-8B2C9963540F}" type="presOf" srcId="{66834AAB-69CC-4242-AADE-A750F6174FAF}" destId="{6A241208-CF8B-4136-AE72-032D239837A4}" srcOrd="0" destOrd="0" presId="urn:microsoft.com/office/officeart/2005/8/layout/hierarchy1"/>
    <dgm:cxn modelId="{0629E4E8-F35E-41C0-B642-4F1857CBA455}" type="presOf" srcId="{4EE646D7-A586-4C8A-9A7C-AAB58C4E1B38}" destId="{CB03191E-D2FB-4409-A07D-964E48C1C20A}" srcOrd="0" destOrd="0" presId="urn:microsoft.com/office/officeart/2005/8/layout/hierarchy1"/>
    <dgm:cxn modelId="{49DFD539-3A1A-4640-9F0A-BB17B09DD7C4}" type="presOf" srcId="{C9DBB3DF-794D-4CE0-BD52-68E2BCB1AE8E}" destId="{E84E74FB-8389-478C-9B4C-530C02F11D35}" srcOrd="0" destOrd="0" presId="urn:microsoft.com/office/officeart/2005/8/layout/hierarchy1"/>
    <dgm:cxn modelId="{C21BC99E-C091-4EAE-A08F-E2A441750D43}" type="presOf" srcId="{AC225342-3B8E-48B8-9754-3A00A98B0E82}" destId="{B0984E0E-FD07-4047-803D-FF9142C37A7A}" srcOrd="0" destOrd="0" presId="urn:microsoft.com/office/officeart/2005/8/layout/hierarchy1"/>
    <dgm:cxn modelId="{9748F2AC-BE93-4AAA-9E79-D0E3B4C70C97}" type="presParOf" srcId="{E84E74FB-8389-478C-9B4C-530C02F11D35}" destId="{B89D695E-918A-4ADB-A762-6102DCD37F67}" srcOrd="0" destOrd="0" presId="urn:microsoft.com/office/officeart/2005/8/layout/hierarchy1"/>
    <dgm:cxn modelId="{308B89B0-BFFA-4DD3-BF40-E052D69FB321}" type="presParOf" srcId="{B89D695E-918A-4ADB-A762-6102DCD37F67}" destId="{E7D29571-2C82-49EE-8139-0A59919E8500}" srcOrd="0" destOrd="0" presId="urn:microsoft.com/office/officeart/2005/8/layout/hierarchy1"/>
    <dgm:cxn modelId="{65ED9604-F5ED-4E7A-857A-550633B0ABDA}" type="presParOf" srcId="{E7D29571-2C82-49EE-8139-0A59919E8500}" destId="{B870191B-E003-4B4A-931F-5AFB936C7035}" srcOrd="0" destOrd="0" presId="urn:microsoft.com/office/officeart/2005/8/layout/hierarchy1"/>
    <dgm:cxn modelId="{65E252EF-24A3-453F-9A02-7114D0C6D5ED}" type="presParOf" srcId="{E7D29571-2C82-49EE-8139-0A59919E8500}" destId="{E0A8C77E-7CE0-4B7D-B9CF-2599F8008619}" srcOrd="1" destOrd="0" presId="urn:microsoft.com/office/officeart/2005/8/layout/hierarchy1"/>
    <dgm:cxn modelId="{41614BB2-5836-47C4-8BB1-B8A77B427F13}" type="presParOf" srcId="{B89D695E-918A-4ADB-A762-6102DCD37F67}" destId="{08377739-656E-4F5D-8F28-3F5DD83A1CC0}" srcOrd="1" destOrd="0" presId="urn:microsoft.com/office/officeart/2005/8/layout/hierarchy1"/>
    <dgm:cxn modelId="{0760C3FF-50B7-47FD-8F48-7249177EA560}" type="presParOf" srcId="{08377739-656E-4F5D-8F28-3F5DD83A1CC0}" destId="{29B6D225-C564-45F9-89AB-CB5B9834E183}" srcOrd="0" destOrd="0" presId="urn:microsoft.com/office/officeart/2005/8/layout/hierarchy1"/>
    <dgm:cxn modelId="{6C818D99-2297-4319-ACB7-386FD0B3BC7A}" type="presParOf" srcId="{08377739-656E-4F5D-8F28-3F5DD83A1CC0}" destId="{AAD5B919-6132-4425-BCB7-BEE602B435F0}" srcOrd="1" destOrd="0" presId="urn:microsoft.com/office/officeart/2005/8/layout/hierarchy1"/>
    <dgm:cxn modelId="{B882C392-E66C-4D52-BC7E-B7171F8E34B3}" type="presParOf" srcId="{AAD5B919-6132-4425-BCB7-BEE602B435F0}" destId="{F6B03A88-97B5-42CB-B6D5-27279BC2B7C2}" srcOrd="0" destOrd="0" presId="urn:microsoft.com/office/officeart/2005/8/layout/hierarchy1"/>
    <dgm:cxn modelId="{21D3FE34-2F2D-4191-8427-FFBD8B58EE67}" type="presParOf" srcId="{F6B03A88-97B5-42CB-B6D5-27279BC2B7C2}" destId="{2C7F4C31-34F4-4D16-AD79-4B179A14D49A}" srcOrd="0" destOrd="0" presId="urn:microsoft.com/office/officeart/2005/8/layout/hierarchy1"/>
    <dgm:cxn modelId="{C455C4C3-F657-490E-847A-6A74DBA7F3B1}" type="presParOf" srcId="{F6B03A88-97B5-42CB-B6D5-27279BC2B7C2}" destId="{CB03191E-D2FB-4409-A07D-964E48C1C20A}" srcOrd="1" destOrd="0" presId="urn:microsoft.com/office/officeart/2005/8/layout/hierarchy1"/>
    <dgm:cxn modelId="{60A95FE8-C413-4EE5-942E-DB92D4F75704}" type="presParOf" srcId="{AAD5B919-6132-4425-BCB7-BEE602B435F0}" destId="{DDCC55F2-D556-4FD6-B385-DB39EC75CD60}" srcOrd="1" destOrd="0" presId="urn:microsoft.com/office/officeart/2005/8/layout/hierarchy1"/>
    <dgm:cxn modelId="{8C41FD41-5042-47B6-920C-2F8320D8C138}" type="presParOf" srcId="{08377739-656E-4F5D-8F28-3F5DD83A1CC0}" destId="{AFF0AA7A-86F8-44FB-9142-E4EC7A84939A}" srcOrd="2" destOrd="0" presId="urn:microsoft.com/office/officeart/2005/8/layout/hierarchy1"/>
    <dgm:cxn modelId="{9E38072A-373F-40B4-A143-7A7FC578A23A}" type="presParOf" srcId="{08377739-656E-4F5D-8F28-3F5DD83A1CC0}" destId="{0C1C00DE-9E99-4452-8888-4B10E367557C}" srcOrd="3" destOrd="0" presId="urn:microsoft.com/office/officeart/2005/8/layout/hierarchy1"/>
    <dgm:cxn modelId="{986BDA7B-AE95-4C55-B53C-3486935AA92F}" type="presParOf" srcId="{0C1C00DE-9E99-4452-8888-4B10E367557C}" destId="{51770FA1-4071-468E-BA5D-EF3EF165DED6}" srcOrd="0" destOrd="0" presId="urn:microsoft.com/office/officeart/2005/8/layout/hierarchy1"/>
    <dgm:cxn modelId="{3DFF8646-66F7-4B2B-B889-E093BCD589D4}" type="presParOf" srcId="{51770FA1-4071-468E-BA5D-EF3EF165DED6}" destId="{E4AC2B9A-FD5D-4EE7-8E9D-66A1C48EAF36}" srcOrd="0" destOrd="0" presId="urn:microsoft.com/office/officeart/2005/8/layout/hierarchy1"/>
    <dgm:cxn modelId="{735873E1-B5BE-4DB6-9A82-A54842B3C2F0}" type="presParOf" srcId="{51770FA1-4071-468E-BA5D-EF3EF165DED6}" destId="{1904EA0D-162D-4B43-8BE1-81A0E41239C3}" srcOrd="1" destOrd="0" presId="urn:microsoft.com/office/officeart/2005/8/layout/hierarchy1"/>
    <dgm:cxn modelId="{4F88A750-37FA-4CBC-86C0-7481259C652B}" type="presParOf" srcId="{0C1C00DE-9E99-4452-8888-4B10E367557C}" destId="{4E045CD2-B390-4B47-9565-BF7E333E82BA}" srcOrd="1" destOrd="0" presId="urn:microsoft.com/office/officeart/2005/8/layout/hierarchy1"/>
    <dgm:cxn modelId="{E86AB97F-CEC2-4427-A6B2-B947E2324294}" type="presParOf" srcId="{4E045CD2-B390-4B47-9565-BF7E333E82BA}" destId="{13FF0636-9D16-4E40-940F-E1A930C41942}" srcOrd="0" destOrd="0" presId="urn:microsoft.com/office/officeart/2005/8/layout/hierarchy1"/>
    <dgm:cxn modelId="{00226669-537F-4BA3-B549-E86D2B2ED741}" type="presParOf" srcId="{4E045CD2-B390-4B47-9565-BF7E333E82BA}" destId="{792CD115-94BE-47ED-80FB-EC623F0ABD9B}" srcOrd="1" destOrd="0" presId="urn:microsoft.com/office/officeart/2005/8/layout/hierarchy1"/>
    <dgm:cxn modelId="{CB7BC9B1-FF81-47EC-9C84-06B88B12EB0E}" type="presParOf" srcId="{792CD115-94BE-47ED-80FB-EC623F0ABD9B}" destId="{52E6D8F6-6A74-4E80-896D-B1891D68C433}" srcOrd="0" destOrd="0" presId="urn:microsoft.com/office/officeart/2005/8/layout/hierarchy1"/>
    <dgm:cxn modelId="{45A58B19-5118-4E45-94C9-4BC842EC3747}" type="presParOf" srcId="{52E6D8F6-6A74-4E80-896D-B1891D68C433}" destId="{64331151-B2D9-427C-B0CD-AD0FCCC84B79}" srcOrd="0" destOrd="0" presId="urn:microsoft.com/office/officeart/2005/8/layout/hierarchy1"/>
    <dgm:cxn modelId="{5EF47699-A9E1-426E-810B-BF5D276EEBDD}" type="presParOf" srcId="{52E6D8F6-6A74-4E80-896D-B1891D68C433}" destId="{8F3C666B-72CA-44BE-B5A5-7D0A02E93F67}" srcOrd="1" destOrd="0" presId="urn:microsoft.com/office/officeart/2005/8/layout/hierarchy1"/>
    <dgm:cxn modelId="{039357B2-09AA-480B-A9E0-CC6A0ADAC660}" type="presParOf" srcId="{792CD115-94BE-47ED-80FB-EC623F0ABD9B}" destId="{C92DAC05-CE5D-4DC2-9319-72DE1AE9B217}" srcOrd="1" destOrd="0" presId="urn:microsoft.com/office/officeart/2005/8/layout/hierarchy1"/>
    <dgm:cxn modelId="{1197E6D4-A073-412B-81C3-7BDFCCAAA8AF}" type="presParOf" srcId="{08377739-656E-4F5D-8F28-3F5DD83A1CC0}" destId="{D7421EB6-A024-466E-B52A-1A8F49E9F2FE}" srcOrd="4" destOrd="0" presId="urn:microsoft.com/office/officeart/2005/8/layout/hierarchy1"/>
    <dgm:cxn modelId="{E389F8BB-383E-48DC-91F7-F55DE0068ECE}" type="presParOf" srcId="{08377739-656E-4F5D-8F28-3F5DD83A1CC0}" destId="{600C1F72-1C81-4386-8D23-5BA8E0D1B184}" srcOrd="5" destOrd="0" presId="urn:microsoft.com/office/officeart/2005/8/layout/hierarchy1"/>
    <dgm:cxn modelId="{97CCF04D-B196-4004-8AB8-D8564C5B935E}" type="presParOf" srcId="{600C1F72-1C81-4386-8D23-5BA8E0D1B184}" destId="{F8A33B31-3E3D-49E9-8998-BF37724F9C46}" srcOrd="0" destOrd="0" presId="urn:microsoft.com/office/officeart/2005/8/layout/hierarchy1"/>
    <dgm:cxn modelId="{3A80C730-9EE9-4AD1-8341-F4E53BDA5ACE}" type="presParOf" srcId="{F8A33B31-3E3D-49E9-8998-BF37724F9C46}" destId="{FCBFF5FE-99E9-430A-8789-8416C9085632}" srcOrd="0" destOrd="0" presId="urn:microsoft.com/office/officeart/2005/8/layout/hierarchy1"/>
    <dgm:cxn modelId="{6B598A74-8E9D-412C-BBFD-893FE4CEB8DE}" type="presParOf" srcId="{F8A33B31-3E3D-49E9-8998-BF37724F9C46}" destId="{8E159A3E-4F1D-435C-AC44-15B53F5C194F}" srcOrd="1" destOrd="0" presId="urn:microsoft.com/office/officeart/2005/8/layout/hierarchy1"/>
    <dgm:cxn modelId="{8B9B836D-602D-420A-9F1B-A60C66E323E1}" type="presParOf" srcId="{600C1F72-1C81-4386-8D23-5BA8E0D1B184}" destId="{5C5B66CA-B83E-4C42-9A4E-03394CE4EE60}" srcOrd="1" destOrd="0" presId="urn:microsoft.com/office/officeart/2005/8/layout/hierarchy1"/>
    <dgm:cxn modelId="{5D8DC02E-B2DB-4618-81C7-4B2C704C6233}" type="presParOf" srcId="{5C5B66CA-B83E-4C42-9A4E-03394CE4EE60}" destId="{DA10B97E-35B7-4451-876B-918CC314F01B}" srcOrd="0" destOrd="0" presId="urn:microsoft.com/office/officeart/2005/8/layout/hierarchy1"/>
    <dgm:cxn modelId="{9BB4ED3C-658C-4B0A-9F8D-380D2B4A1053}" type="presParOf" srcId="{5C5B66CA-B83E-4C42-9A4E-03394CE4EE60}" destId="{51296E9B-03FE-4AF3-B3F1-1DE2194B5B11}" srcOrd="1" destOrd="0" presId="urn:microsoft.com/office/officeart/2005/8/layout/hierarchy1"/>
    <dgm:cxn modelId="{6251D5C9-EEBC-4D77-BB41-F7458A2E0137}" type="presParOf" srcId="{51296E9B-03FE-4AF3-B3F1-1DE2194B5B11}" destId="{D16E084E-6741-4E46-B3F6-6504C184EE96}" srcOrd="0" destOrd="0" presId="urn:microsoft.com/office/officeart/2005/8/layout/hierarchy1"/>
    <dgm:cxn modelId="{366AA25F-FDAB-450F-8C0E-8CFB8480606A}" type="presParOf" srcId="{D16E084E-6741-4E46-B3F6-6504C184EE96}" destId="{DC204B49-F9E1-45CB-B700-380D4CBCE282}" srcOrd="0" destOrd="0" presId="urn:microsoft.com/office/officeart/2005/8/layout/hierarchy1"/>
    <dgm:cxn modelId="{DE64B3EA-9BCE-486C-ABB0-C2169A64FD74}" type="presParOf" srcId="{D16E084E-6741-4E46-B3F6-6504C184EE96}" destId="{C6A0BCDE-CA3F-4CF9-94FA-FEC94710FFDA}" srcOrd="1" destOrd="0" presId="urn:microsoft.com/office/officeart/2005/8/layout/hierarchy1"/>
    <dgm:cxn modelId="{5A2E11AA-89E5-4973-8BE6-FD69C62769E6}" type="presParOf" srcId="{51296E9B-03FE-4AF3-B3F1-1DE2194B5B11}" destId="{10E9C1FE-16EB-45CE-8C93-8BE76BCF90D9}" srcOrd="1" destOrd="0" presId="urn:microsoft.com/office/officeart/2005/8/layout/hierarchy1"/>
    <dgm:cxn modelId="{181DC192-DC6F-48B6-9658-E98C3BD958A1}" type="presParOf" srcId="{10E9C1FE-16EB-45CE-8C93-8BE76BCF90D9}" destId="{F9209D23-E901-4BED-8752-9160B0709597}" srcOrd="0" destOrd="0" presId="urn:microsoft.com/office/officeart/2005/8/layout/hierarchy1"/>
    <dgm:cxn modelId="{8F97A212-530E-420E-B054-5A705070A0E2}" type="presParOf" srcId="{10E9C1FE-16EB-45CE-8C93-8BE76BCF90D9}" destId="{A4F68296-3C48-4EA6-B954-D3EB91DD96F8}" srcOrd="1" destOrd="0" presId="urn:microsoft.com/office/officeart/2005/8/layout/hierarchy1"/>
    <dgm:cxn modelId="{C7CC1DCA-56C2-4816-BF61-3EEEFC8CEB3C}" type="presParOf" srcId="{A4F68296-3C48-4EA6-B954-D3EB91DD96F8}" destId="{D283631D-4755-421B-86B1-F58113D3A6B5}" srcOrd="0" destOrd="0" presId="urn:microsoft.com/office/officeart/2005/8/layout/hierarchy1"/>
    <dgm:cxn modelId="{AA799F4F-E0BA-4F6D-90FB-860C42EF8AF3}" type="presParOf" srcId="{D283631D-4755-421B-86B1-F58113D3A6B5}" destId="{012A4826-2B51-46EA-85D6-40C8806FCA9F}" srcOrd="0" destOrd="0" presId="urn:microsoft.com/office/officeart/2005/8/layout/hierarchy1"/>
    <dgm:cxn modelId="{3BA599FA-8AA6-420D-815E-9C1641D70462}" type="presParOf" srcId="{D283631D-4755-421B-86B1-F58113D3A6B5}" destId="{B212062C-808C-4DEA-A139-F66AAA129D83}" srcOrd="1" destOrd="0" presId="urn:microsoft.com/office/officeart/2005/8/layout/hierarchy1"/>
    <dgm:cxn modelId="{1CDD59AC-ED66-4F4E-B5C8-C58881D5D245}" type="presParOf" srcId="{A4F68296-3C48-4EA6-B954-D3EB91DD96F8}" destId="{E9721468-2A3F-4727-B301-8CFFCC27C4B0}" srcOrd="1" destOrd="0" presId="urn:microsoft.com/office/officeart/2005/8/layout/hierarchy1"/>
    <dgm:cxn modelId="{1EA2DAE6-232C-415A-AA4C-AD7DFB4A975D}" type="presParOf" srcId="{10E9C1FE-16EB-45CE-8C93-8BE76BCF90D9}" destId="{A784D724-D770-4168-A06D-416DB284DC6E}" srcOrd="2" destOrd="0" presId="urn:microsoft.com/office/officeart/2005/8/layout/hierarchy1"/>
    <dgm:cxn modelId="{B3D198E5-34AC-4154-A0D5-B0A6A82C4A25}" type="presParOf" srcId="{10E9C1FE-16EB-45CE-8C93-8BE76BCF90D9}" destId="{61D11E11-6AA6-444A-B87B-7E912A968710}" srcOrd="3" destOrd="0" presId="urn:microsoft.com/office/officeart/2005/8/layout/hierarchy1"/>
    <dgm:cxn modelId="{7B816E9A-2971-46E9-A5ED-069F6A020585}" type="presParOf" srcId="{61D11E11-6AA6-444A-B87B-7E912A968710}" destId="{DD6B2746-5E58-4495-A27B-70DDB1AA364C}" srcOrd="0" destOrd="0" presId="urn:microsoft.com/office/officeart/2005/8/layout/hierarchy1"/>
    <dgm:cxn modelId="{5DC5CF27-6F9A-4022-AA5E-32742AA294B2}" type="presParOf" srcId="{DD6B2746-5E58-4495-A27B-70DDB1AA364C}" destId="{1B4CEB72-6C01-4250-96A5-6799C1F257D3}" srcOrd="0" destOrd="0" presId="urn:microsoft.com/office/officeart/2005/8/layout/hierarchy1"/>
    <dgm:cxn modelId="{FEA1DB05-8BE2-4BCD-A8E1-ED4F9C69B894}" type="presParOf" srcId="{DD6B2746-5E58-4495-A27B-70DDB1AA364C}" destId="{020E4A3F-E55D-48FE-B641-88FF8E80A7F5}" srcOrd="1" destOrd="0" presId="urn:microsoft.com/office/officeart/2005/8/layout/hierarchy1"/>
    <dgm:cxn modelId="{CA17F105-BB8C-4A69-AF0F-0A38068DDD51}" type="presParOf" srcId="{61D11E11-6AA6-444A-B87B-7E912A968710}" destId="{8FDCAAF9-AB34-4848-8D4B-B79DEEBA51D3}" srcOrd="1" destOrd="0" presId="urn:microsoft.com/office/officeart/2005/8/layout/hierarchy1"/>
    <dgm:cxn modelId="{863EB786-8278-447C-9194-1C39DAC3D631}" type="presParOf" srcId="{10E9C1FE-16EB-45CE-8C93-8BE76BCF90D9}" destId="{A374E75E-8B96-4DED-ABE6-2578C9C7C547}" srcOrd="4" destOrd="0" presId="urn:microsoft.com/office/officeart/2005/8/layout/hierarchy1"/>
    <dgm:cxn modelId="{A558A724-82AA-4380-9C6B-CCD0D42FE008}" type="presParOf" srcId="{10E9C1FE-16EB-45CE-8C93-8BE76BCF90D9}" destId="{CF8C23F9-43F3-46F0-9328-213DAF4050AC}" srcOrd="5" destOrd="0" presId="urn:microsoft.com/office/officeart/2005/8/layout/hierarchy1"/>
    <dgm:cxn modelId="{B71C3CA8-9F42-408A-86F7-5E69C41DC0B0}" type="presParOf" srcId="{CF8C23F9-43F3-46F0-9328-213DAF4050AC}" destId="{434F822D-55BD-4ED4-B272-818B11EF5B32}" srcOrd="0" destOrd="0" presId="urn:microsoft.com/office/officeart/2005/8/layout/hierarchy1"/>
    <dgm:cxn modelId="{AC76BEB2-0B41-4488-B617-DC8C69EC867F}" type="presParOf" srcId="{434F822D-55BD-4ED4-B272-818B11EF5B32}" destId="{E5B69A2B-B112-4128-89CE-44F318E4E26E}" srcOrd="0" destOrd="0" presId="urn:microsoft.com/office/officeart/2005/8/layout/hierarchy1"/>
    <dgm:cxn modelId="{8D45BFFB-5450-4A8D-B8D9-6B3CF1D6F8FE}" type="presParOf" srcId="{434F822D-55BD-4ED4-B272-818B11EF5B32}" destId="{77E3460D-607C-4AA6-9000-C631734505C9}" srcOrd="1" destOrd="0" presId="urn:microsoft.com/office/officeart/2005/8/layout/hierarchy1"/>
    <dgm:cxn modelId="{7729B18E-F083-4CB9-A2DB-1684878ECC0A}" type="presParOf" srcId="{CF8C23F9-43F3-46F0-9328-213DAF4050AC}" destId="{A46B9EED-A661-4F38-8CE1-7A2915AABE7B}" srcOrd="1" destOrd="0" presId="urn:microsoft.com/office/officeart/2005/8/layout/hierarchy1"/>
    <dgm:cxn modelId="{92DFFDED-F1BC-4C42-8AC8-844EC299A144}" type="presParOf" srcId="{10E9C1FE-16EB-45CE-8C93-8BE76BCF90D9}" destId="{B0984E0E-FD07-4047-803D-FF9142C37A7A}" srcOrd="6" destOrd="0" presId="urn:microsoft.com/office/officeart/2005/8/layout/hierarchy1"/>
    <dgm:cxn modelId="{06BB9B4F-9F86-4EAC-95B4-7369381B7A37}" type="presParOf" srcId="{10E9C1FE-16EB-45CE-8C93-8BE76BCF90D9}" destId="{6F25A6F7-8AC3-4177-8A22-F6DF4163ED0C}" srcOrd="7" destOrd="0" presId="urn:microsoft.com/office/officeart/2005/8/layout/hierarchy1"/>
    <dgm:cxn modelId="{B3A53FB4-943F-4AAA-A7EE-B67560BB45BD}" type="presParOf" srcId="{6F25A6F7-8AC3-4177-8A22-F6DF4163ED0C}" destId="{FCF74424-1A1C-497A-A6DB-BA663F79DE6A}" srcOrd="0" destOrd="0" presId="urn:microsoft.com/office/officeart/2005/8/layout/hierarchy1"/>
    <dgm:cxn modelId="{12E0DD5F-5763-4ECD-B472-89E0E5C790BF}" type="presParOf" srcId="{FCF74424-1A1C-497A-A6DB-BA663F79DE6A}" destId="{C92FDFE7-8716-4679-8093-B1AD0BA4B530}" srcOrd="0" destOrd="0" presId="urn:microsoft.com/office/officeart/2005/8/layout/hierarchy1"/>
    <dgm:cxn modelId="{E5E3C3F4-3C77-490A-A0E9-7C8A09A71D96}" type="presParOf" srcId="{FCF74424-1A1C-497A-A6DB-BA663F79DE6A}" destId="{5678EDA0-96E3-4721-B91D-FD6090A676DE}" srcOrd="1" destOrd="0" presId="urn:microsoft.com/office/officeart/2005/8/layout/hierarchy1"/>
    <dgm:cxn modelId="{40FDCBE2-F9C1-4A17-A1E4-F784B34259D1}" type="presParOf" srcId="{6F25A6F7-8AC3-4177-8A22-F6DF4163ED0C}" destId="{AA772711-9D80-42A5-94FB-3B22EB61523A}" srcOrd="1" destOrd="0" presId="urn:microsoft.com/office/officeart/2005/8/layout/hierarchy1"/>
    <dgm:cxn modelId="{F5A5438F-A5EC-4A2F-ADF7-A57BDB7AED31}" type="presParOf" srcId="{10E9C1FE-16EB-45CE-8C93-8BE76BCF90D9}" destId="{03FC983A-E44A-4E36-BCB2-AFBD42101BCE}" srcOrd="8" destOrd="0" presId="urn:microsoft.com/office/officeart/2005/8/layout/hierarchy1"/>
    <dgm:cxn modelId="{FA65A6AA-7FA1-42D5-8C8B-5851C816E30A}" type="presParOf" srcId="{10E9C1FE-16EB-45CE-8C93-8BE76BCF90D9}" destId="{CD282E60-F0CF-4601-9F72-4218EC431C52}" srcOrd="9" destOrd="0" presId="urn:microsoft.com/office/officeart/2005/8/layout/hierarchy1"/>
    <dgm:cxn modelId="{B8A8E0A0-2C08-4E40-87BE-74D7A16AD045}" type="presParOf" srcId="{CD282E60-F0CF-4601-9F72-4218EC431C52}" destId="{E099C054-BE1A-4D5F-A8E5-54FFF0E20F1A}" srcOrd="0" destOrd="0" presId="urn:microsoft.com/office/officeart/2005/8/layout/hierarchy1"/>
    <dgm:cxn modelId="{B71E9A5A-3401-4A71-8D5D-41F00B1DCCDB}" type="presParOf" srcId="{E099C054-BE1A-4D5F-A8E5-54FFF0E20F1A}" destId="{322A661A-A254-429C-B040-6A00140A1F85}" srcOrd="0" destOrd="0" presId="urn:microsoft.com/office/officeart/2005/8/layout/hierarchy1"/>
    <dgm:cxn modelId="{BE761924-DA6E-493C-80D0-5676EDEC650B}" type="presParOf" srcId="{E099C054-BE1A-4D5F-A8E5-54FFF0E20F1A}" destId="{7E7FB540-9BDA-48A8-82DC-885592C12139}" srcOrd="1" destOrd="0" presId="urn:microsoft.com/office/officeart/2005/8/layout/hierarchy1"/>
    <dgm:cxn modelId="{AAC9365C-301C-496A-BD22-DC45D34C1E47}" type="presParOf" srcId="{CD282E60-F0CF-4601-9F72-4218EC431C52}" destId="{E0381439-C20B-49E6-8240-A6F5C1BC7BE4}" srcOrd="1" destOrd="0" presId="urn:microsoft.com/office/officeart/2005/8/layout/hierarchy1"/>
    <dgm:cxn modelId="{6CFC60CC-AC90-4867-B9BB-3942E656F887}" type="presParOf" srcId="{10E9C1FE-16EB-45CE-8C93-8BE76BCF90D9}" destId="{6A241208-CF8B-4136-AE72-032D239837A4}" srcOrd="10" destOrd="0" presId="urn:microsoft.com/office/officeart/2005/8/layout/hierarchy1"/>
    <dgm:cxn modelId="{075F9E53-E9E5-46DD-817D-87AF00DA1AEC}" type="presParOf" srcId="{10E9C1FE-16EB-45CE-8C93-8BE76BCF90D9}" destId="{3CED16A2-1C75-4C37-A4FC-D314F388796E}" srcOrd="11" destOrd="0" presId="urn:microsoft.com/office/officeart/2005/8/layout/hierarchy1"/>
    <dgm:cxn modelId="{8DE380D3-9FD3-4B66-812C-BACC344F28BC}" type="presParOf" srcId="{3CED16A2-1C75-4C37-A4FC-D314F388796E}" destId="{0CCBDF08-8FE4-4D00-B84D-A4DDF8B393A5}" srcOrd="0" destOrd="0" presId="urn:microsoft.com/office/officeart/2005/8/layout/hierarchy1"/>
    <dgm:cxn modelId="{8B64B304-DEE8-4EE1-82BA-035837130C7D}" type="presParOf" srcId="{0CCBDF08-8FE4-4D00-B84D-A4DDF8B393A5}" destId="{463B887B-EBE9-427B-B16B-527889374969}" srcOrd="0" destOrd="0" presId="urn:microsoft.com/office/officeart/2005/8/layout/hierarchy1"/>
    <dgm:cxn modelId="{182E163C-669E-4FD6-A3E4-AE442416C813}" type="presParOf" srcId="{0CCBDF08-8FE4-4D00-B84D-A4DDF8B393A5}" destId="{6E231428-892E-44A6-8599-D3DF7BCBC827}" srcOrd="1" destOrd="0" presId="urn:microsoft.com/office/officeart/2005/8/layout/hierarchy1"/>
    <dgm:cxn modelId="{02520961-A888-4581-B7F8-B1D92886480C}" type="presParOf" srcId="{3CED16A2-1C75-4C37-A4FC-D314F388796E}" destId="{B4D1F716-D8D6-40D3-83F5-B1D229C4AC8B}" srcOrd="1" destOrd="0" presId="urn:microsoft.com/office/officeart/2005/8/layout/hierarchy1"/>
    <dgm:cxn modelId="{581F8D70-D187-4544-97E1-1AF8FC04C7BE}" type="presParOf" srcId="{5C5B66CA-B83E-4C42-9A4E-03394CE4EE60}" destId="{FDA65416-C7D7-406C-943D-99857DC68CE1}" srcOrd="2" destOrd="0" presId="urn:microsoft.com/office/officeart/2005/8/layout/hierarchy1"/>
    <dgm:cxn modelId="{FDFD6281-C805-424D-AB97-A4B3C0448DEA}" type="presParOf" srcId="{5C5B66CA-B83E-4C42-9A4E-03394CE4EE60}" destId="{238D5F82-6FF0-4275-AB2F-1B7C61A8185A}" srcOrd="3" destOrd="0" presId="urn:microsoft.com/office/officeart/2005/8/layout/hierarchy1"/>
    <dgm:cxn modelId="{EDB2B496-B3DC-429B-8C02-AE1D6EAAC430}" type="presParOf" srcId="{238D5F82-6FF0-4275-AB2F-1B7C61A8185A}" destId="{2DD4EE02-959D-4807-9189-B506D2BAF787}" srcOrd="0" destOrd="0" presId="urn:microsoft.com/office/officeart/2005/8/layout/hierarchy1"/>
    <dgm:cxn modelId="{D1B2ED14-2C58-4F1C-8D77-04DF91872146}" type="presParOf" srcId="{2DD4EE02-959D-4807-9189-B506D2BAF787}" destId="{034DE5AC-9F5B-4775-B1D7-467E9E15171B}" srcOrd="0" destOrd="0" presId="urn:microsoft.com/office/officeart/2005/8/layout/hierarchy1"/>
    <dgm:cxn modelId="{87EE3619-9754-463F-9419-765635941776}" type="presParOf" srcId="{2DD4EE02-959D-4807-9189-B506D2BAF787}" destId="{19F04616-8A41-4003-8733-7B6643574712}" srcOrd="1" destOrd="0" presId="urn:microsoft.com/office/officeart/2005/8/layout/hierarchy1"/>
    <dgm:cxn modelId="{4684E4A9-1E20-409C-BCAA-36C6B472D49B}" type="presParOf" srcId="{238D5F82-6FF0-4275-AB2F-1B7C61A8185A}" destId="{048F57D5-3B27-4CE5-8AE1-E7A909A7D13F}" srcOrd="1" destOrd="0" presId="urn:microsoft.com/office/officeart/2005/8/layout/hierarchy1"/>
    <dgm:cxn modelId="{9C6F78B9-788E-4BD8-805E-B9CC7E44169B}" type="presParOf" srcId="{5C5B66CA-B83E-4C42-9A4E-03394CE4EE60}" destId="{B33F77B7-6B48-4A54-9C57-3C1D51A8BAA8}" srcOrd="4" destOrd="0" presId="urn:microsoft.com/office/officeart/2005/8/layout/hierarchy1"/>
    <dgm:cxn modelId="{967CF99B-961D-445C-8232-E0E34E9ABCC4}" type="presParOf" srcId="{5C5B66CA-B83E-4C42-9A4E-03394CE4EE60}" destId="{C02BC8BA-7FFF-4886-BFA4-0F98F163D6DC}" srcOrd="5" destOrd="0" presId="urn:microsoft.com/office/officeart/2005/8/layout/hierarchy1"/>
    <dgm:cxn modelId="{9F44792C-6703-4C74-8619-A8AC70F10A60}" type="presParOf" srcId="{C02BC8BA-7FFF-4886-BFA4-0F98F163D6DC}" destId="{9ED83D67-D28E-4FF0-932C-69C74C184C82}" srcOrd="0" destOrd="0" presId="urn:microsoft.com/office/officeart/2005/8/layout/hierarchy1"/>
    <dgm:cxn modelId="{9586498C-2A85-4A95-BECD-8FE4FD64D3D3}" type="presParOf" srcId="{9ED83D67-D28E-4FF0-932C-69C74C184C82}" destId="{C5F8E78A-8E8B-4247-9B35-14927850888F}" srcOrd="0" destOrd="0" presId="urn:microsoft.com/office/officeart/2005/8/layout/hierarchy1"/>
    <dgm:cxn modelId="{A42A733D-677E-4F90-9A2D-3184F1FC2CCC}" type="presParOf" srcId="{9ED83D67-D28E-4FF0-932C-69C74C184C82}" destId="{B1792493-241D-4EA9-9B70-DBA76386DD8F}" srcOrd="1" destOrd="0" presId="urn:microsoft.com/office/officeart/2005/8/layout/hierarchy1"/>
    <dgm:cxn modelId="{30E26ED2-326E-478C-9D2B-D4BA4A10AB4D}" type="presParOf" srcId="{C02BC8BA-7FFF-4886-BFA4-0F98F163D6DC}" destId="{7732DFAE-8402-491A-8A46-1D177EB86F8B}" srcOrd="1" destOrd="0" presId="urn:microsoft.com/office/officeart/2005/8/layout/hierarchy1"/>
    <dgm:cxn modelId="{D874EA3C-C288-441D-A28F-DE350EA91E81}" type="presParOf" srcId="{08377739-656E-4F5D-8F28-3F5DD83A1CC0}" destId="{F9B6DB5E-516A-4801-A894-2697A2B5A65D}" srcOrd="6" destOrd="0" presId="urn:microsoft.com/office/officeart/2005/8/layout/hierarchy1"/>
    <dgm:cxn modelId="{D344D2BB-27D2-4A69-8D57-3548C2DE67B9}" type="presParOf" srcId="{08377739-656E-4F5D-8F28-3F5DD83A1CC0}" destId="{5ED0CE3B-508F-429F-B297-86ACEF8FBC50}" srcOrd="7" destOrd="0" presId="urn:microsoft.com/office/officeart/2005/8/layout/hierarchy1"/>
    <dgm:cxn modelId="{F40F5241-9ABD-46F9-A15C-91D080EB9FD8}" type="presParOf" srcId="{5ED0CE3B-508F-429F-B297-86ACEF8FBC50}" destId="{581B612F-AE4A-445E-BD60-448C077B3934}" srcOrd="0" destOrd="0" presId="urn:microsoft.com/office/officeart/2005/8/layout/hierarchy1"/>
    <dgm:cxn modelId="{79D0DE12-A13E-4D18-AFE4-7B17636786F6}" type="presParOf" srcId="{581B612F-AE4A-445E-BD60-448C077B3934}" destId="{798304B7-BD57-41D2-B2A3-F1FA993D5DCA}" srcOrd="0" destOrd="0" presId="urn:microsoft.com/office/officeart/2005/8/layout/hierarchy1"/>
    <dgm:cxn modelId="{D9CF64B3-5CC8-4910-A0DB-9AA368FE0420}" type="presParOf" srcId="{581B612F-AE4A-445E-BD60-448C077B3934}" destId="{28756203-E149-4BB2-8A63-7B26C331DC16}" srcOrd="1" destOrd="0" presId="urn:microsoft.com/office/officeart/2005/8/layout/hierarchy1"/>
    <dgm:cxn modelId="{A8C9A914-6659-47D1-BCC8-AFD7669CF2D4}" type="presParOf" srcId="{5ED0CE3B-508F-429F-B297-86ACEF8FBC50}" destId="{9904E4E4-E98D-4BF2-A5A6-E043F6FCE06D}" srcOrd="1" destOrd="0" presId="urn:microsoft.com/office/officeart/2005/8/layout/hierarchy1"/>
    <dgm:cxn modelId="{2819D8F1-A038-411A-9728-30D201169369}" type="presParOf" srcId="{9904E4E4-E98D-4BF2-A5A6-E043F6FCE06D}" destId="{2985CCF0-D148-4779-A735-3BD7C4800C6A}" srcOrd="0" destOrd="0" presId="urn:microsoft.com/office/officeart/2005/8/layout/hierarchy1"/>
    <dgm:cxn modelId="{631BA843-0B6A-41BC-B6CA-2D0A1623B413}" type="presParOf" srcId="{9904E4E4-E98D-4BF2-A5A6-E043F6FCE06D}" destId="{CC145E8F-4856-45EA-923B-D51C56F7D9AC}" srcOrd="1" destOrd="0" presId="urn:microsoft.com/office/officeart/2005/8/layout/hierarchy1"/>
    <dgm:cxn modelId="{1F5C12C1-DC33-43A0-8A40-4AA0F88E80BA}" type="presParOf" srcId="{CC145E8F-4856-45EA-923B-D51C56F7D9AC}" destId="{03141274-FFC0-4DDC-8191-7EB5BF0718E0}" srcOrd="0" destOrd="0" presId="urn:microsoft.com/office/officeart/2005/8/layout/hierarchy1"/>
    <dgm:cxn modelId="{49C032A3-9D11-4B0E-A94C-A4F86C933EE1}" type="presParOf" srcId="{03141274-FFC0-4DDC-8191-7EB5BF0718E0}" destId="{D439CF37-6E12-4791-BCEB-137FCBA1E283}" srcOrd="0" destOrd="0" presId="urn:microsoft.com/office/officeart/2005/8/layout/hierarchy1"/>
    <dgm:cxn modelId="{408CAA7E-A556-4D07-9C47-CED62F2437A7}" type="presParOf" srcId="{03141274-FFC0-4DDC-8191-7EB5BF0718E0}" destId="{8A046196-A41F-4B9C-AFD5-861E5F3844FA}" srcOrd="1" destOrd="0" presId="urn:microsoft.com/office/officeart/2005/8/layout/hierarchy1"/>
    <dgm:cxn modelId="{EEE938B1-3C44-4A54-9F4D-FB0F96DC42B8}" type="presParOf" srcId="{CC145E8F-4856-45EA-923B-D51C56F7D9AC}" destId="{D8A71B01-148A-4CDA-A42C-A6FD854273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BB3DF-794D-4CE0-BD52-68E2BCB1AE8E}"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AA9B6FC1-D864-4E1A-AB5D-5EED60449E7A}">
      <dgm:prSet phldrT="[Text]"/>
      <dgm:spPr>
        <a:solidFill>
          <a:schemeClr val="bg1">
            <a:lumMod val="65000"/>
            <a:alpha val="90000"/>
          </a:schemeClr>
        </a:solidFill>
      </dgm:spPr>
      <dgm:t>
        <a:bodyPr/>
        <a:lstStyle/>
        <a:p>
          <a:r>
            <a:rPr lang="en-US" dirty="0" smtClean="0"/>
            <a:t>Out of Scope for this Effort</a:t>
          </a:r>
          <a:endParaRPr lang="en-US" dirty="0"/>
        </a:p>
      </dgm:t>
    </dgm:pt>
    <dgm:pt modelId="{C939AAE6-38AF-4C9D-9B4E-7A146A48EC0E}" type="parTrans" cxnId="{589B3405-6775-4803-930D-CDBF1B2C23FE}">
      <dgm:prSet/>
      <dgm:spPr/>
      <dgm:t>
        <a:bodyPr/>
        <a:lstStyle/>
        <a:p>
          <a:endParaRPr lang="en-US"/>
        </a:p>
      </dgm:t>
    </dgm:pt>
    <dgm:pt modelId="{6C2DA4A7-E002-4177-AA93-F2584C7AF7FC}" type="sibTrans" cxnId="{589B3405-6775-4803-930D-CDBF1B2C23FE}">
      <dgm:prSet/>
      <dgm:spPr/>
      <dgm:t>
        <a:bodyPr/>
        <a:lstStyle/>
        <a:p>
          <a:endParaRPr lang="en-US"/>
        </a:p>
      </dgm:t>
    </dgm:pt>
    <dgm:pt modelId="{E84E74FB-8389-478C-9B4C-530C02F11D35}" type="pres">
      <dgm:prSet presAssocID="{C9DBB3DF-794D-4CE0-BD52-68E2BCB1AE8E}" presName="hierChild1" presStyleCnt="0">
        <dgm:presLayoutVars>
          <dgm:chPref val="1"/>
          <dgm:dir/>
          <dgm:animOne val="branch"/>
          <dgm:animLvl val="lvl"/>
          <dgm:resizeHandles/>
        </dgm:presLayoutVars>
      </dgm:prSet>
      <dgm:spPr/>
      <dgm:t>
        <a:bodyPr/>
        <a:lstStyle/>
        <a:p>
          <a:endParaRPr lang="en-US"/>
        </a:p>
      </dgm:t>
    </dgm:pt>
    <dgm:pt modelId="{B89D695E-918A-4ADB-A762-6102DCD37F67}" type="pres">
      <dgm:prSet presAssocID="{AA9B6FC1-D864-4E1A-AB5D-5EED60449E7A}" presName="hierRoot1" presStyleCnt="0"/>
      <dgm:spPr/>
    </dgm:pt>
    <dgm:pt modelId="{E7D29571-2C82-49EE-8139-0A59919E8500}" type="pres">
      <dgm:prSet presAssocID="{AA9B6FC1-D864-4E1A-AB5D-5EED60449E7A}" presName="composite" presStyleCnt="0"/>
      <dgm:spPr/>
    </dgm:pt>
    <dgm:pt modelId="{B870191B-E003-4B4A-931F-5AFB936C7035}" type="pres">
      <dgm:prSet presAssocID="{AA9B6FC1-D864-4E1A-AB5D-5EED60449E7A}" presName="background" presStyleLbl="node0" presStyleIdx="0" presStyleCnt="1"/>
      <dgm:spPr/>
    </dgm:pt>
    <dgm:pt modelId="{E0A8C77E-7CE0-4B7D-B9CF-2599F8008619}" type="pres">
      <dgm:prSet presAssocID="{AA9B6FC1-D864-4E1A-AB5D-5EED60449E7A}" presName="text" presStyleLbl="fgAcc0" presStyleIdx="0" presStyleCnt="1">
        <dgm:presLayoutVars>
          <dgm:chPref val="3"/>
        </dgm:presLayoutVars>
      </dgm:prSet>
      <dgm:spPr/>
      <dgm:t>
        <a:bodyPr/>
        <a:lstStyle/>
        <a:p>
          <a:endParaRPr lang="en-US"/>
        </a:p>
      </dgm:t>
    </dgm:pt>
    <dgm:pt modelId="{08377739-656E-4F5D-8F28-3F5DD83A1CC0}" type="pres">
      <dgm:prSet presAssocID="{AA9B6FC1-D864-4E1A-AB5D-5EED60449E7A}" presName="hierChild2" presStyleCnt="0"/>
      <dgm:spPr/>
    </dgm:pt>
  </dgm:ptLst>
  <dgm:cxnLst>
    <dgm:cxn modelId="{589B3405-6775-4803-930D-CDBF1B2C23FE}" srcId="{C9DBB3DF-794D-4CE0-BD52-68E2BCB1AE8E}" destId="{AA9B6FC1-D864-4E1A-AB5D-5EED60449E7A}" srcOrd="0" destOrd="0" parTransId="{C939AAE6-38AF-4C9D-9B4E-7A146A48EC0E}" sibTransId="{6C2DA4A7-E002-4177-AA93-F2584C7AF7FC}"/>
    <dgm:cxn modelId="{FB3E9800-D4FA-476D-8C1D-2B5BEBB2C035}" type="presOf" srcId="{C9DBB3DF-794D-4CE0-BD52-68E2BCB1AE8E}" destId="{E84E74FB-8389-478C-9B4C-530C02F11D35}" srcOrd="0" destOrd="0" presId="urn:microsoft.com/office/officeart/2005/8/layout/hierarchy1"/>
    <dgm:cxn modelId="{CF1D95D6-3B22-4F1F-B18A-ECF027380429}" type="presOf" srcId="{AA9B6FC1-D864-4E1A-AB5D-5EED60449E7A}" destId="{E0A8C77E-7CE0-4B7D-B9CF-2599F8008619}" srcOrd="0" destOrd="0" presId="urn:microsoft.com/office/officeart/2005/8/layout/hierarchy1"/>
    <dgm:cxn modelId="{BC477BA6-F592-4B95-86D1-B93379CAA162}" type="presParOf" srcId="{E84E74FB-8389-478C-9B4C-530C02F11D35}" destId="{B89D695E-918A-4ADB-A762-6102DCD37F67}" srcOrd="0" destOrd="0" presId="urn:microsoft.com/office/officeart/2005/8/layout/hierarchy1"/>
    <dgm:cxn modelId="{C097F559-4173-4D32-93CA-AFBD3D98A8BD}" type="presParOf" srcId="{B89D695E-918A-4ADB-A762-6102DCD37F67}" destId="{E7D29571-2C82-49EE-8139-0A59919E8500}" srcOrd="0" destOrd="0" presId="urn:microsoft.com/office/officeart/2005/8/layout/hierarchy1"/>
    <dgm:cxn modelId="{3B27A341-EA92-40B0-824F-7D96296EC7D1}" type="presParOf" srcId="{E7D29571-2C82-49EE-8139-0A59919E8500}" destId="{B870191B-E003-4B4A-931F-5AFB936C7035}" srcOrd="0" destOrd="0" presId="urn:microsoft.com/office/officeart/2005/8/layout/hierarchy1"/>
    <dgm:cxn modelId="{3E4F678F-5654-43FF-A10A-5E4408A2DA24}" type="presParOf" srcId="{E7D29571-2C82-49EE-8139-0A59919E8500}" destId="{E0A8C77E-7CE0-4B7D-B9CF-2599F8008619}" srcOrd="1" destOrd="0" presId="urn:microsoft.com/office/officeart/2005/8/layout/hierarchy1"/>
    <dgm:cxn modelId="{D45716EB-734B-48BF-B212-F457A06B9823}" type="presParOf" srcId="{B89D695E-918A-4ADB-A762-6102DCD37F67}" destId="{08377739-656E-4F5D-8F28-3F5DD83A1CC0}"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DBB3DF-794D-4CE0-BD52-68E2BCB1AE8E}"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AA9B6FC1-D864-4E1A-AB5D-5EED60449E7A}">
      <dgm:prSet phldrT="[Text]"/>
      <dgm:spPr>
        <a:solidFill>
          <a:srgbClr val="92D050">
            <a:alpha val="90000"/>
          </a:srgbClr>
        </a:solidFill>
      </dgm:spPr>
      <dgm:t>
        <a:bodyPr/>
        <a:lstStyle/>
        <a:p>
          <a:r>
            <a:rPr lang="en-US" dirty="0" smtClean="0"/>
            <a:t>(SC#3 Ref)</a:t>
          </a:r>
        </a:p>
        <a:p>
          <a:r>
            <a:rPr lang="en-US" dirty="0" smtClean="0"/>
            <a:t>MO Service Group</a:t>
          </a:r>
          <a:endParaRPr lang="en-US" dirty="0"/>
        </a:p>
      </dgm:t>
    </dgm:pt>
    <dgm:pt modelId="{C939AAE6-38AF-4C9D-9B4E-7A146A48EC0E}" type="parTrans" cxnId="{589B3405-6775-4803-930D-CDBF1B2C23FE}">
      <dgm:prSet/>
      <dgm:spPr/>
      <dgm:t>
        <a:bodyPr/>
        <a:lstStyle/>
        <a:p>
          <a:endParaRPr lang="en-US"/>
        </a:p>
      </dgm:t>
    </dgm:pt>
    <dgm:pt modelId="{6C2DA4A7-E002-4177-AA93-F2584C7AF7FC}" type="sibTrans" cxnId="{589B3405-6775-4803-930D-CDBF1B2C23FE}">
      <dgm:prSet/>
      <dgm:spPr/>
      <dgm:t>
        <a:bodyPr/>
        <a:lstStyle/>
        <a:p>
          <a:endParaRPr lang="en-US"/>
        </a:p>
      </dgm:t>
    </dgm:pt>
    <dgm:pt modelId="{E84E74FB-8389-478C-9B4C-530C02F11D35}" type="pres">
      <dgm:prSet presAssocID="{C9DBB3DF-794D-4CE0-BD52-68E2BCB1AE8E}" presName="hierChild1" presStyleCnt="0">
        <dgm:presLayoutVars>
          <dgm:chPref val="1"/>
          <dgm:dir/>
          <dgm:animOne val="branch"/>
          <dgm:animLvl val="lvl"/>
          <dgm:resizeHandles/>
        </dgm:presLayoutVars>
      </dgm:prSet>
      <dgm:spPr/>
      <dgm:t>
        <a:bodyPr/>
        <a:lstStyle/>
        <a:p>
          <a:endParaRPr lang="en-US"/>
        </a:p>
      </dgm:t>
    </dgm:pt>
    <dgm:pt modelId="{B89D695E-918A-4ADB-A762-6102DCD37F67}" type="pres">
      <dgm:prSet presAssocID="{AA9B6FC1-D864-4E1A-AB5D-5EED60449E7A}" presName="hierRoot1" presStyleCnt="0"/>
      <dgm:spPr/>
    </dgm:pt>
    <dgm:pt modelId="{E7D29571-2C82-49EE-8139-0A59919E8500}" type="pres">
      <dgm:prSet presAssocID="{AA9B6FC1-D864-4E1A-AB5D-5EED60449E7A}" presName="composite" presStyleCnt="0"/>
      <dgm:spPr/>
    </dgm:pt>
    <dgm:pt modelId="{B870191B-E003-4B4A-931F-5AFB936C7035}" type="pres">
      <dgm:prSet presAssocID="{AA9B6FC1-D864-4E1A-AB5D-5EED60449E7A}" presName="background" presStyleLbl="node0" presStyleIdx="0" presStyleCnt="1"/>
      <dgm:spPr/>
    </dgm:pt>
    <dgm:pt modelId="{E0A8C77E-7CE0-4B7D-B9CF-2599F8008619}" type="pres">
      <dgm:prSet presAssocID="{AA9B6FC1-D864-4E1A-AB5D-5EED60449E7A}" presName="text" presStyleLbl="fgAcc0" presStyleIdx="0" presStyleCnt="1">
        <dgm:presLayoutVars>
          <dgm:chPref val="3"/>
        </dgm:presLayoutVars>
      </dgm:prSet>
      <dgm:spPr/>
      <dgm:t>
        <a:bodyPr/>
        <a:lstStyle/>
        <a:p>
          <a:endParaRPr lang="en-US"/>
        </a:p>
      </dgm:t>
    </dgm:pt>
    <dgm:pt modelId="{08377739-656E-4F5D-8F28-3F5DD83A1CC0}" type="pres">
      <dgm:prSet presAssocID="{AA9B6FC1-D864-4E1A-AB5D-5EED60449E7A}" presName="hierChild2" presStyleCnt="0"/>
      <dgm:spPr/>
    </dgm:pt>
  </dgm:ptLst>
  <dgm:cxnLst>
    <dgm:cxn modelId="{589B3405-6775-4803-930D-CDBF1B2C23FE}" srcId="{C9DBB3DF-794D-4CE0-BD52-68E2BCB1AE8E}" destId="{AA9B6FC1-D864-4E1A-AB5D-5EED60449E7A}" srcOrd="0" destOrd="0" parTransId="{C939AAE6-38AF-4C9D-9B4E-7A146A48EC0E}" sibTransId="{6C2DA4A7-E002-4177-AA93-F2584C7AF7FC}"/>
    <dgm:cxn modelId="{D13BAEF2-4BB0-484D-A0F2-714CA76C9543}" type="presOf" srcId="{AA9B6FC1-D864-4E1A-AB5D-5EED60449E7A}" destId="{E0A8C77E-7CE0-4B7D-B9CF-2599F8008619}" srcOrd="0" destOrd="0" presId="urn:microsoft.com/office/officeart/2005/8/layout/hierarchy1"/>
    <dgm:cxn modelId="{E31451EA-F036-4FC1-A4F5-FA08C78362C1}" type="presOf" srcId="{C9DBB3DF-794D-4CE0-BD52-68E2BCB1AE8E}" destId="{E84E74FB-8389-478C-9B4C-530C02F11D35}" srcOrd="0" destOrd="0" presId="urn:microsoft.com/office/officeart/2005/8/layout/hierarchy1"/>
    <dgm:cxn modelId="{91F90693-39D7-4BFD-8EA7-645884868295}" type="presParOf" srcId="{E84E74FB-8389-478C-9B4C-530C02F11D35}" destId="{B89D695E-918A-4ADB-A762-6102DCD37F67}" srcOrd="0" destOrd="0" presId="urn:microsoft.com/office/officeart/2005/8/layout/hierarchy1"/>
    <dgm:cxn modelId="{DF62FFA0-990B-4FA5-88AC-BB37F597D4F8}" type="presParOf" srcId="{B89D695E-918A-4ADB-A762-6102DCD37F67}" destId="{E7D29571-2C82-49EE-8139-0A59919E8500}" srcOrd="0" destOrd="0" presId="urn:microsoft.com/office/officeart/2005/8/layout/hierarchy1"/>
    <dgm:cxn modelId="{15039068-CCBE-4259-9B1F-F5FE37DAFF3F}" type="presParOf" srcId="{E7D29571-2C82-49EE-8139-0A59919E8500}" destId="{B870191B-E003-4B4A-931F-5AFB936C7035}" srcOrd="0" destOrd="0" presId="urn:microsoft.com/office/officeart/2005/8/layout/hierarchy1"/>
    <dgm:cxn modelId="{D37FECF4-D5A9-4B21-AEC2-5F9BEEADA2F2}" type="presParOf" srcId="{E7D29571-2C82-49EE-8139-0A59919E8500}" destId="{E0A8C77E-7CE0-4B7D-B9CF-2599F8008619}" srcOrd="1" destOrd="0" presId="urn:microsoft.com/office/officeart/2005/8/layout/hierarchy1"/>
    <dgm:cxn modelId="{61080B86-C502-463F-9C7F-139A1215087D}" type="presParOf" srcId="{B89D695E-918A-4ADB-A762-6102DCD37F67}" destId="{08377739-656E-4F5D-8F28-3F5DD83A1CC0}" srcOrd="1" destOrd="0" presId="urn:microsoft.com/office/officeart/2005/8/layout/hierarchy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DBB3DF-794D-4CE0-BD52-68E2BCB1AE8E}"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AA9B6FC1-D864-4E1A-AB5D-5EED60449E7A}">
      <dgm:prSet phldrT="[Text]"/>
      <dgm:spPr>
        <a:solidFill>
          <a:schemeClr val="tx2">
            <a:lumMod val="60000"/>
            <a:lumOff val="40000"/>
            <a:alpha val="90000"/>
          </a:schemeClr>
        </a:solidFill>
      </dgm:spPr>
      <dgm:t>
        <a:bodyPr/>
        <a:lstStyle/>
        <a:p>
          <a:r>
            <a:rPr lang="en-US" dirty="0" smtClean="0"/>
            <a:t>Heading</a:t>
          </a:r>
          <a:endParaRPr lang="en-US" dirty="0"/>
        </a:p>
      </dgm:t>
    </dgm:pt>
    <dgm:pt modelId="{C939AAE6-38AF-4C9D-9B4E-7A146A48EC0E}" type="parTrans" cxnId="{589B3405-6775-4803-930D-CDBF1B2C23FE}">
      <dgm:prSet/>
      <dgm:spPr/>
      <dgm:t>
        <a:bodyPr/>
        <a:lstStyle/>
        <a:p>
          <a:endParaRPr lang="en-US"/>
        </a:p>
      </dgm:t>
    </dgm:pt>
    <dgm:pt modelId="{6C2DA4A7-E002-4177-AA93-F2584C7AF7FC}" type="sibTrans" cxnId="{589B3405-6775-4803-930D-CDBF1B2C23FE}">
      <dgm:prSet/>
      <dgm:spPr/>
      <dgm:t>
        <a:bodyPr/>
        <a:lstStyle/>
        <a:p>
          <a:endParaRPr lang="en-US"/>
        </a:p>
      </dgm:t>
    </dgm:pt>
    <dgm:pt modelId="{E84E74FB-8389-478C-9B4C-530C02F11D35}" type="pres">
      <dgm:prSet presAssocID="{C9DBB3DF-794D-4CE0-BD52-68E2BCB1AE8E}" presName="hierChild1" presStyleCnt="0">
        <dgm:presLayoutVars>
          <dgm:chPref val="1"/>
          <dgm:dir/>
          <dgm:animOne val="branch"/>
          <dgm:animLvl val="lvl"/>
          <dgm:resizeHandles/>
        </dgm:presLayoutVars>
      </dgm:prSet>
      <dgm:spPr/>
      <dgm:t>
        <a:bodyPr/>
        <a:lstStyle/>
        <a:p>
          <a:endParaRPr lang="en-US"/>
        </a:p>
      </dgm:t>
    </dgm:pt>
    <dgm:pt modelId="{B89D695E-918A-4ADB-A762-6102DCD37F67}" type="pres">
      <dgm:prSet presAssocID="{AA9B6FC1-D864-4E1A-AB5D-5EED60449E7A}" presName="hierRoot1" presStyleCnt="0"/>
      <dgm:spPr/>
    </dgm:pt>
    <dgm:pt modelId="{E7D29571-2C82-49EE-8139-0A59919E8500}" type="pres">
      <dgm:prSet presAssocID="{AA9B6FC1-D864-4E1A-AB5D-5EED60449E7A}" presName="composite" presStyleCnt="0"/>
      <dgm:spPr/>
    </dgm:pt>
    <dgm:pt modelId="{B870191B-E003-4B4A-931F-5AFB936C7035}" type="pres">
      <dgm:prSet presAssocID="{AA9B6FC1-D864-4E1A-AB5D-5EED60449E7A}" presName="background" presStyleLbl="node0" presStyleIdx="0" presStyleCnt="1"/>
      <dgm:spPr/>
    </dgm:pt>
    <dgm:pt modelId="{E0A8C77E-7CE0-4B7D-B9CF-2599F8008619}" type="pres">
      <dgm:prSet presAssocID="{AA9B6FC1-D864-4E1A-AB5D-5EED60449E7A}" presName="text" presStyleLbl="fgAcc0" presStyleIdx="0" presStyleCnt="1">
        <dgm:presLayoutVars>
          <dgm:chPref val="3"/>
        </dgm:presLayoutVars>
      </dgm:prSet>
      <dgm:spPr/>
      <dgm:t>
        <a:bodyPr/>
        <a:lstStyle/>
        <a:p>
          <a:endParaRPr lang="en-US"/>
        </a:p>
      </dgm:t>
    </dgm:pt>
    <dgm:pt modelId="{08377739-656E-4F5D-8F28-3F5DD83A1CC0}" type="pres">
      <dgm:prSet presAssocID="{AA9B6FC1-D864-4E1A-AB5D-5EED60449E7A}" presName="hierChild2" presStyleCnt="0"/>
      <dgm:spPr/>
    </dgm:pt>
  </dgm:ptLst>
  <dgm:cxnLst>
    <dgm:cxn modelId="{ECFF9DDF-6C5F-4D68-93D3-A42D4EE62EAA}" type="presOf" srcId="{AA9B6FC1-D864-4E1A-AB5D-5EED60449E7A}" destId="{E0A8C77E-7CE0-4B7D-B9CF-2599F8008619}" srcOrd="0" destOrd="0" presId="urn:microsoft.com/office/officeart/2005/8/layout/hierarchy1"/>
    <dgm:cxn modelId="{589B3405-6775-4803-930D-CDBF1B2C23FE}" srcId="{C9DBB3DF-794D-4CE0-BD52-68E2BCB1AE8E}" destId="{AA9B6FC1-D864-4E1A-AB5D-5EED60449E7A}" srcOrd="0" destOrd="0" parTransId="{C939AAE6-38AF-4C9D-9B4E-7A146A48EC0E}" sibTransId="{6C2DA4A7-E002-4177-AA93-F2584C7AF7FC}"/>
    <dgm:cxn modelId="{7A24E3C5-73AC-41D9-8705-6B4621CE65F3}" type="presOf" srcId="{C9DBB3DF-794D-4CE0-BD52-68E2BCB1AE8E}" destId="{E84E74FB-8389-478C-9B4C-530C02F11D35}" srcOrd="0" destOrd="0" presId="urn:microsoft.com/office/officeart/2005/8/layout/hierarchy1"/>
    <dgm:cxn modelId="{F557A134-9C9D-4F28-A4D4-C90FA7E8A9C4}" type="presParOf" srcId="{E84E74FB-8389-478C-9B4C-530C02F11D35}" destId="{B89D695E-918A-4ADB-A762-6102DCD37F67}" srcOrd="0" destOrd="0" presId="urn:microsoft.com/office/officeart/2005/8/layout/hierarchy1"/>
    <dgm:cxn modelId="{E123C456-F8CC-4C25-9219-0E938A584C36}" type="presParOf" srcId="{B89D695E-918A-4ADB-A762-6102DCD37F67}" destId="{E7D29571-2C82-49EE-8139-0A59919E8500}" srcOrd="0" destOrd="0" presId="urn:microsoft.com/office/officeart/2005/8/layout/hierarchy1"/>
    <dgm:cxn modelId="{075F958C-5A54-439E-8EA5-8CCCB1E6AA78}" type="presParOf" srcId="{E7D29571-2C82-49EE-8139-0A59919E8500}" destId="{B870191B-E003-4B4A-931F-5AFB936C7035}" srcOrd="0" destOrd="0" presId="urn:microsoft.com/office/officeart/2005/8/layout/hierarchy1"/>
    <dgm:cxn modelId="{BC6CFF9A-9AC2-4071-BC43-590A4B744DA2}" type="presParOf" srcId="{E7D29571-2C82-49EE-8139-0A59919E8500}" destId="{E0A8C77E-7CE0-4B7D-B9CF-2599F8008619}" srcOrd="1" destOrd="0" presId="urn:microsoft.com/office/officeart/2005/8/layout/hierarchy1"/>
    <dgm:cxn modelId="{60860D9D-5EB7-4B1B-89BA-50C038DCD842}" type="presParOf" srcId="{B89D695E-918A-4ADB-A762-6102DCD37F67}" destId="{08377739-656E-4F5D-8F28-3F5DD83A1CC0}" srcOrd="1" destOrd="0" presId="urn:microsoft.com/office/officeart/2005/8/layout/hierarchy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5CCF0-D148-4779-A735-3BD7C4800C6A}">
      <dsp:nvSpPr>
        <dsp:cNvPr id="0" name=""/>
        <dsp:cNvSpPr/>
      </dsp:nvSpPr>
      <dsp:spPr>
        <a:xfrm>
          <a:off x="7184917" y="2202058"/>
          <a:ext cx="91440" cy="290902"/>
        </a:xfrm>
        <a:custGeom>
          <a:avLst/>
          <a:gdLst/>
          <a:ahLst/>
          <a:cxnLst/>
          <a:rect l="0" t="0" r="0" b="0"/>
          <a:pathLst>
            <a:path>
              <a:moveTo>
                <a:pt x="45720" y="0"/>
              </a:moveTo>
              <a:lnTo>
                <a:pt x="45720" y="2909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B6DB5E-516A-4801-A894-2697A2B5A65D}">
      <dsp:nvSpPr>
        <dsp:cNvPr id="0" name=""/>
        <dsp:cNvSpPr/>
      </dsp:nvSpPr>
      <dsp:spPr>
        <a:xfrm>
          <a:off x="4174359" y="1276006"/>
          <a:ext cx="3056278" cy="290902"/>
        </a:xfrm>
        <a:custGeom>
          <a:avLst/>
          <a:gdLst/>
          <a:ahLst/>
          <a:cxnLst/>
          <a:rect l="0" t="0" r="0" b="0"/>
          <a:pathLst>
            <a:path>
              <a:moveTo>
                <a:pt x="0" y="0"/>
              </a:moveTo>
              <a:lnTo>
                <a:pt x="0" y="198241"/>
              </a:lnTo>
              <a:lnTo>
                <a:pt x="3056278" y="198241"/>
              </a:lnTo>
              <a:lnTo>
                <a:pt x="3056278" y="29090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33F77B7-6B48-4A54-9C57-3C1D51A8BAA8}">
      <dsp:nvSpPr>
        <dsp:cNvPr id="0" name=""/>
        <dsp:cNvSpPr/>
      </dsp:nvSpPr>
      <dsp:spPr>
        <a:xfrm>
          <a:off x="4785614" y="2202058"/>
          <a:ext cx="1222511" cy="290902"/>
        </a:xfrm>
        <a:custGeom>
          <a:avLst/>
          <a:gdLst/>
          <a:ahLst/>
          <a:cxnLst/>
          <a:rect l="0" t="0" r="0" b="0"/>
          <a:pathLst>
            <a:path>
              <a:moveTo>
                <a:pt x="0" y="0"/>
              </a:moveTo>
              <a:lnTo>
                <a:pt x="0" y="198241"/>
              </a:lnTo>
              <a:lnTo>
                <a:pt x="1222511" y="198241"/>
              </a:lnTo>
              <a:lnTo>
                <a:pt x="1222511" y="2909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A65416-C7D7-406C-943D-99857DC68CE1}">
      <dsp:nvSpPr>
        <dsp:cNvPr id="0" name=""/>
        <dsp:cNvSpPr/>
      </dsp:nvSpPr>
      <dsp:spPr>
        <a:xfrm>
          <a:off x="4739894" y="2202058"/>
          <a:ext cx="91440" cy="290902"/>
        </a:xfrm>
        <a:custGeom>
          <a:avLst/>
          <a:gdLst/>
          <a:ahLst/>
          <a:cxnLst/>
          <a:rect l="0" t="0" r="0" b="0"/>
          <a:pathLst>
            <a:path>
              <a:moveTo>
                <a:pt x="45720" y="0"/>
              </a:moveTo>
              <a:lnTo>
                <a:pt x="45720" y="2909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A241208-CF8B-4136-AE72-032D239837A4}">
      <dsp:nvSpPr>
        <dsp:cNvPr id="0" name=""/>
        <dsp:cNvSpPr/>
      </dsp:nvSpPr>
      <dsp:spPr>
        <a:xfrm>
          <a:off x="3563103" y="3128111"/>
          <a:ext cx="3056278" cy="290902"/>
        </a:xfrm>
        <a:custGeom>
          <a:avLst/>
          <a:gdLst/>
          <a:ahLst/>
          <a:cxnLst/>
          <a:rect l="0" t="0" r="0" b="0"/>
          <a:pathLst>
            <a:path>
              <a:moveTo>
                <a:pt x="0" y="0"/>
              </a:moveTo>
              <a:lnTo>
                <a:pt x="0" y="198241"/>
              </a:lnTo>
              <a:lnTo>
                <a:pt x="3056278" y="198241"/>
              </a:lnTo>
              <a:lnTo>
                <a:pt x="3056278" y="2909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3FC983A-E44A-4E36-BCB2-AFBD42101BCE}">
      <dsp:nvSpPr>
        <dsp:cNvPr id="0" name=""/>
        <dsp:cNvSpPr/>
      </dsp:nvSpPr>
      <dsp:spPr>
        <a:xfrm>
          <a:off x="3563103" y="3128111"/>
          <a:ext cx="1833767" cy="290902"/>
        </a:xfrm>
        <a:custGeom>
          <a:avLst/>
          <a:gdLst/>
          <a:ahLst/>
          <a:cxnLst/>
          <a:rect l="0" t="0" r="0" b="0"/>
          <a:pathLst>
            <a:path>
              <a:moveTo>
                <a:pt x="0" y="0"/>
              </a:moveTo>
              <a:lnTo>
                <a:pt x="0" y="198241"/>
              </a:lnTo>
              <a:lnTo>
                <a:pt x="1833767" y="198241"/>
              </a:lnTo>
              <a:lnTo>
                <a:pt x="1833767" y="2909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0984E0E-FD07-4047-803D-FF9142C37A7A}">
      <dsp:nvSpPr>
        <dsp:cNvPr id="0" name=""/>
        <dsp:cNvSpPr/>
      </dsp:nvSpPr>
      <dsp:spPr>
        <a:xfrm>
          <a:off x="3563103" y="3128111"/>
          <a:ext cx="611255" cy="290902"/>
        </a:xfrm>
        <a:custGeom>
          <a:avLst/>
          <a:gdLst/>
          <a:ahLst/>
          <a:cxnLst/>
          <a:rect l="0" t="0" r="0" b="0"/>
          <a:pathLst>
            <a:path>
              <a:moveTo>
                <a:pt x="0" y="0"/>
              </a:moveTo>
              <a:lnTo>
                <a:pt x="0" y="198241"/>
              </a:lnTo>
              <a:lnTo>
                <a:pt x="611255" y="198241"/>
              </a:lnTo>
              <a:lnTo>
                <a:pt x="611255" y="2909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374E75E-8B96-4DED-ABE6-2578C9C7C547}">
      <dsp:nvSpPr>
        <dsp:cNvPr id="0" name=""/>
        <dsp:cNvSpPr/>
      </dsp:nvSpPr>
      <dsp:spPr>
        <a:xfrm>
          <a:off x="2951847" y="3128111"/>
          <a:ext cx="611255" cy="290902"/>
        </a:xfrm>
        <a:custGeom>
          <a:avLst/>
          <a:gdLst/>
          <a:ahLst/>
          <a:cxnLst/>
          <a:rect l="0" t="0" r="0" b="0"/>
          <a:pathLst>
            <a:path>
              <a:moveTo>
                <a:pt x="611255" y="0"/>
              </a:moveTo>
              <a:lnTo>
                <a:pt x="611255" y="198241"/>
              </a:lnTo>
              <a:lnTo>
                <a:pt x="0" y="198241"/>
              </a:lnTo>
              <a:lnTo>
                <a:pt x="0" y="2909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784D724-D770-4168-A06D-416DB284DC6E}">
      <dsp:nvSpPr>
        <dsp:cNvPr id="0" name=""/>
        <dsp:cNvSpPr/>
      </dsp:nvSpPr>
      <dsp:spPr>
        <a:xfrm>
          <a:off x="1729336" y="3128111"/>
          <a:ext cx="1833767" cy="290902"/>
        </a:xfrm>
        <a:custGeom>
          <a:avLst/>
          <a:gdLst/>
          <a:ahLst/>
          <a:cxnLst/>
          <a:rect l="0" t="0" r="0" b="0"/>
          <a:pathLst>
            <a:path>
              <a:moveTo>
                <a:pt x="1833767" y="0"/>
              </a:moveTo>
              <a:lnTo>
                <a:pt x="1833767" y="198241"/>
              </a:lnTo>
              <a:lnTo>
                <a:pt x="0" y="198241"/>
              </a:lnTo>
              <a:lnTo>
                <a:pt x="0" y="2909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209D23-E901-4BED-8752-9160B0709597}">
      <dsp:nvSpPr>
        <dsp:cNvPr id="0" name=""/>
        <dsp:cNvSpPr/>
      </dsp:nvSpPr>
      <dsp:spPr>
        <a:xfrm>
          <a:off x="506824" y="3128111"/>
          <a:ext cx="3056278" cy="290902"/>
        </a:xfrm>
        <a:custGeom>
          <a:avLst/>
          <a:gdLst/>
          <a:ahLst/>
          <a:cxnLst/>
          <a:rect l="0" t="0" r="0" b="0"/>
          <a:pathLst>
            <a:path>
              <a:moveTo>
                <a:pt x="3056278" y="0"/>
              </a:moveTo>
              <a:lnTo>
                <a:pt x="3056278" y="198241"/>
              </a:lnTo>
              <a:lnTo>
                <a:pt x="0" y="198241"/>
              </a:lnTo>
              <a:lnTo>
                <a:pt x="0" y="2909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10B97E-35B7-4451-876B-918CC314F01B}">
      <dsp:nvSpPr>
        <dsp:cNvPr id="0" name=""/>
        <dsp:cNvSpPr/>
      </dsp:nvSpPr>
      <dsp:spPr>
        <a:xfrm>
          <a:off x="3563103" y="2202058"/>
          <a:ext cx="1222511" cy="290902"/>
        </a:xfrm>
        <a:custGeom>
          <a:avLst/>
          <a:gdLst/>
          <a:ahLst/>
          <a:cxnLst/>
          <a:rect l="0" t="0" r="0" b="0"/>
          <a:pathLst>
            <a:path>
              <a:moveTo>
                <a:pt x="1222511" y="0"/>
              </a:moveTo>
              <a:lnTo>
                <a:pt x="1222511" y="198241"/>
              </a:lnTo>
              <a:lnTo>
                <a:pt x="0" y="198241"/>
              </a:lnTo>
              <a:lnTo>
                <a:pt x="0" y="2909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7421EB6-A024-466E-B52A-1A8F49E9F2FE}">
      <dsp:nvSpPr>
        <dsp:cNvPr id="0" name=""/>
        <dsp:cNvSpPr/>
      </dsp:nvSpPr>
      <dsp:spPr>
        <a:xfrm>
          <a:off x="4174359" y="1276006"/>
          <a:ext cx="611255" cy="290902"/>
        </a:xfrm>
        <a:custGeom>
          <a:avLst/>
          <a:gdLst/>
          <a:ahLst/>
          <a:cxnLst/>
          <a:rect l="0" t="0" r="0" b="0"/>
          <a:pathLst>
            <a:path>
              <a:moveTo>
                <a:pt x="0" y="0"/>
              </a:moveTo>
              <a:lnTo>
                <a:pt x="0" y="198241"/>
              </a:lnTo>
              <a:lnTo>
                <a:pt x="611255" y="198241"/>
              </a:lnTo>
              <a:lnTo>
                <a:pt x="611255" y="29090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3FF0636-9D16-4E40-940F-E1A930C41942}">
      <dsp:nvSpPr>
        <dsp:cNvPr id="0" name=""/>
        <dsp:cNvSpPr/>
      </dsp:nvSpPr>
      <dsp:spPr>
        <a:xfrm>
          <a:off x="2294872" y="2202058"/>
          <a:ext cx="91440" cy="290902"/>
        </a:xfrm>
        <a:custGeom>
          <a:avLst/>
          <a:gdLst/>
          <a:ahLst/>
          <a:cxnLst/>
          <a:rect l="0" t="0" r="0" b="0"/>
          <a:pathLst>
            <a:path>
              <a:moveTo>
                <a:pt x="45720" y="0"/>
              </a:moveTo>
              <a:lnTo>
                <a:pt x="45720" y="29090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FF0AA7A-86F8-44FB-9142-E4EC7A84939A}">
      <dsp:nvSpPr>
        <dsp:cNvPr id="0" name=""/>
        <dsp:cNvSpPr/>
      </dsp:nvSpPr>
      <dsp:spPr>
        <a:xfrm>
          <a:off x="2340592" y="1276006"/>
          <a:ext cx="1833767" cy="290902"/>
        </a:xfrm>
        <a:custGeom>
          <a:avLst/>
          <a:gdLst/>
          <a:ahLst/>
          <a:cxnLst/>
          <a:rect l="0" t="0" r="0" b="0"/>
          <a:pathLst>
            <a:path>
              <a:moveTo>
                <a:pt x="1833767" y="0"/>
              </a:moveTo>
              <a:lnTo>
                <a:pt x="1833767" y="198241"/>
              </a:lnTo>
              <a:lnTo>
                <a:pt x="0" y="198241"/>
              </a:lnTo>
              <a:lnTo>
                <a:pt x="0" y="29090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9B6D225-C564-45F9-89AB-CB5B9834E183}">
      <dsp:nvSpPr>
        <dsp:cNvPr id="0" name=""/>
        <dsp:cNvSpPr/>
      </dsp:nvSpPr>
      <dsp:spPr>
        <a:xfrm>
          <a:off x="1118080" y="1276006"/>
          <a:ext cx="3056278" cy="290902"/>
        </a:xfrm>
        <a:custGeom>
          <a:avLst/>
          <a:gdLst/>
          <a:ahLst/>
          <a:cxnLst/>
          <a:rect l="0" t="0" r="0" b="0"/>
          <a:pathLst>
            <a:path>
              <a:moveTo>
                <a:pt x="3056278" y="0"/>
              </a:moveTo>
              <a:lnTo>
                <a:pt x="3056278" y="198241"/>
              </a:lnTo>
              <a:lnTo>
                <a:pt x="0" y="198241"/>
              </a:lnTo>
              <a:lnTo>
                <a:pt x="0" y="29090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870191B-E003-4B4A-931F-5AFB936C7035}">
      <dsp:nvSpPr>
        <dsp:cNvPr id="0" name=""/>
        <dsp:cNvSpPr/>
      </dsp:nvSpPr>
      <dsp:spPr>
        <a:xfrm>
          <a:off x="3674240" y="640855"/>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0A8C77E-7CE0-4B7D-B9CF-2599F8008619}">
      <dsp:nvSpPr>
        <dsp:cNvPr id="0" name=""/>
        <dsp:cNvSpPr/>
      </dsp:nvSpPr>
      <dsp:spPr>
        <a:xfrm>
          <a:off x="3785378" y="746436"/>
          <a:ext cx="1000236" cy="635150"/>
        </a:xfrm>
        <a:prstGeom prst="roundRect">
          <a:avLst>
            <a:gd name="adj" fmla="val 10000"/>
          </a:avLst>
        </a:prstGeom>
        <a:solidFill>
          <a:schemeClr val="tx2">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Mission Operations Interoperability</a:t>
          </a:r>
          <a:endParaRPr lang="en-US" sz="900" kern="1200" dirty="0"/>
        </a:p>
      </dsp:txBody>
      <dsp:txXfrm>
        <a:off x="3803981" y="765039"/>
        <a:ext cx="963030" cy="597944"/>
      </dsp:txXfrm>
    </dsp:sp>
    <dsp:sp modelId="{2C7F4C31-34F4-4D16-AD79-4B179A14D49A}">
      <dsp:nvSpPr>
        <dsp:cNvPr id="0" name=""/>
        <dsp:cNvSpPr/>
      </dsp:nvSpPr>
      <dsp:spPr>
        <a:xfrm>
          <a:off x="617962" y="1566908"/>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B03191E-D2FB-4409-A07D-964E48C1C20A}">
      <dsp:nvSpPr>
        <dsp:cNvPr id="0" name=""/>
        <dsp:cNvSpPr/>
      </dsp:nvSpPr>
      <dsp:spPr>
        <a:xfrm>
          <a:off x="729099" y="1672488"/>
          <a:ext cx="1000236" cy="635150"/>
        </a:xfrm>
        <a:prstGeom prst="roundRect">
          <a:avLst>
            <a:gd name="adj" fmla="val 10000"/>
          </a:avLst>
        </a:prstGeom>
        <a:solidFill>
          <a:schemeClr val="bg1">
            <a:lumMod val="6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Ground Station Control and Data Acquisition</a:t>
          </a:r>
          <a:endParaRPr lang="en-US" sz="900" kern="1200" dirty="0"/>
        </a:p>
      </dsp:txBody>
      <dsp:txXfrm>
        <a:off x="747702" y="1691091"/>
        <a:ext cx="963030" cy="597944"/>
      </dsp:txXfrm>
    </dsp:sp>
    <dsp:sp modelId="{E4AC2B9A-FD5D-4EE7-8E9D-66A1C48EAF36}">
      <dsp:nvSpPr>
        <dsp:cNvPr id="0" name=""/>
        <dsp:cNvSpPr/>
      </dsp:nvSpPr>
      <dsp:spPr>
        <a:xfrm>
          <a:off x="1840473" y="1566908"/>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904EA0D-162D-4B43-8BE1-81A0E41239C3}">
      <dsp:nvSpPr>
        <dsp:cNvPr id="0" name=""/>
        <dsp:cNvSpPr/>
      </dsp:nvSpPr>
      <dsp:spPr>
        <a:xfrm>
          <a:off x="1951611" y="1672488"/>
          <a:ext cx="1000236" cy="635150"/>
        </a:xfrm>
        <a:prstGeom prst="roundRect">
          <a:avLst>
            <a:gd name="adj" fmla="val 10000"/>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Ch. 4.7: Interoperability Framework</a:t>
          </a:r>
          <a:endParaRPr lang="en-US" sz="900" kern="1200" dirty="0"/>
        </a:p>
      </dsp:txBody>
      <dsp:txXfrm>
        <a:off x="1970214" y="1691091"/>
        <a:ext cx="963030" cy="597944"/>
      </dsp:txXfrm>
    </dsp:sp>
    <dsp:sp modelId="{64331151-B2D9-427C-B0CD-AD0FCCC84B79}">
      <dsp:nvSpPr>
        <dsp:cNvPr id="0" name=""/>
        <dsp:cNvSpPr/>
      </dsp:nvSpPr>
      <dsp:spPr>
        <a:xfrm>
          <a:off x="1840473" y="2492960"/>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F3C666B-72CA-44BE-B5A5-7D0A02E93F67}">
      <dsp:nvSpPr>
        <dsp:cNvPr id="0" name=""/>
        <dsp:cNvSpPr/>
      </dsp:nvSpPr>
      <dsp:spPr>
        <a:xfrm>
          <a:off x="1951611" y="2598541"/>
          <a:ext cx="1000236" cy="63515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n-US" sz="900" kern="1200" dirty="0"/>
        </a:p>
      </dsp:txBody>
      <dsp:txXfrm>
        <a:off x="1970214" y="2617144"/>
        <a:ext cx="963030" cy="597944"/>
      </dsp:txXfrm>
    </dsp:sp>
    <dsp:sp modelId="{FCBFF5FE-99E9-430A-8789-8416C9085632}">
      <dsp:nvSpPr>
        <dsp:cNvPr id="0" name=""/>
        <dsp:cNvSpPr/>
      </dsp:nvSpPr>
      <dsp:spPr>
        <a:xfrm>
          <a:off x="4285496" y="1566908"/>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E159A3E-4F1D-435C-AC44-15B53F5C194F}">
      <dsp:nvSpPr>
        <dsp:cNvPr id="0" name=""/>
        <dsp:cNvSpPr/>
      </dsp:nvSpPr>
      <dsp:spPr>
        <a:xfrm>
          <a:off x="4396633" y="1672488"/>
          <a:ext cx="1000236" cy="635150"/>
        </a:xfrm>
        <a:prstGeom prst="roundRect">
          <a:avLst>
            <a:gd name="adj" fmla="val 10000"/>
          </a:avLst>
        </a:prstGeom>
        <a:solidFill>
          <a:schemeClr val="tx2">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Applications Services</a:t>
          </a:r>
          <a:endParaRPr lang="en-US" sz="900" kern="1200" dirty="0"/>
        </a:p>
      </dsp:txBody>
      <dsp:txXfrm>
        <a:off x="4415236" y="1691091"/>
        <a:ext cx="963030" cy="597944"/>
      </dsp:txXfrm>
    </dsp:sp>
    <dsp:sp modelId="{DC204B49-F9E1-45CB-B700-380D4CBCE282}">
      <dsp:nvSpPr>
        <dsp:cNvPr id="0" name=""/>
        <dsp:cNvSpPr/>
      </dsp:nvSpPr>
      <dsp:spPr>
        <a:xfrm>
          <a:off x="3062985" y="2492960"/>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6A0BCDE-CA3F-4CF9-94FA-FEC94710FFDA}">
      <dsp:nvSpPr>
        <dsp:cNvPr id="0" name=""/>
        <dsp:cNvSpPr/>
      </dsp:nvSpPr>
      <dsp:spPr>
        <a:xfrm>
          <a:off x="3174122" y="2598541"/>
          <a:ext cx="1000236" cy="635150"/>
        </a:xfrm>
        <a:prstGeom prst="roundRect">
          <a:avLst>
            <a:gd name="adj" fmla="val 10000"/>
          </a:avLst>
        </a:prstGeom>
        <a:solidFill>
          <a:schemeClr val="tx2">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Ground-Ground</a:t>
          </a:r>
          <a:endParaRPr lang="en-US" sz="900" kern="1200" dirty="0"/>
        </a:p>
      </dsp:txBody>
      <dsp:txXfrm>
        <a:off x="3192725" y="2617144"/>
        <a:ext cx="963030" cy="597944"/>
      </dsp:txXfrm>
    </dsp:sp>
    <dsp:sp modelId="{012A4826-2B51-46EA-85D6-40C8806FCA9F}">
      <dsp:nvSpPr>
        <dsp:cNvPr id="0" name=""/>
        <dsp:cNvSpPr/>
      </dsp:nvSpPr>
      <dsp:spPr>
        <a:xfrm>
          <a:off x="6706" y="3419013"/>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212062C-808C-4DEA-A139-F66AAA129D83}">
      <dsp:nvSpPr>
        <dsp:cNvPr id="0" name=""/>
        <dsp:cNvSpPr/>
      </dsp:nvSpPr>
      <dsp:spPr>
        <a:xfrm>
          <a:off x="117843" y="3524593"/>
          <a:ext cx="1000236" cy="635150"/>
        </a:xfrm>
        <a:prstGeom prst="roundRect">
          <a:avLst>
            <a:gd name="adj" fmla="val 10000"/>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Ch. 4.1: Telemetry Services</a:t>
          </a:r>
          <a:endParaRPr lang="en-US" sz="900" kern="1200" dirty="0"/>
        </a:p>
      </dsp:txBody>
      <dsp:txXfrm>
        <a:off x="136446" y="3543196"/>
        <a:ext cx="963030" cy="597944"/>
      </dsp:txXfrm>
    </dsp:sp>
    <dsp:sp modelId="{1B4CEB72-6C01-4250-96A5-6799C1F257D3}">
      <dsp:nvSpPr>
        <dsp:cNvPr id="0" name=""/>
        <dsp:cNvSpPr/>
      </dsp:nvSpPr>
      <dsp:spPr>
        <a:xfrm>
          <a:off x="1229217" y="3419013"/>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20E4A3F-E55D-48FE-B641-88FF8E80A7F5}">
      <dsp:nvSpPr>
        <dsp:cNvPr id="0" name=""/>
        <dsp:cNvSpPr/>
      </dsp:nvSpPr>
      <dsp:spPr>
        <a:xfrm>
          <a:off x="1340355" y="3524593"/>
          <a:ext cx="1000236" cy="635150"/>
        </a:xfrm>
        <a:prstGeom prst="roundRect">
          <a:avLst>
            <a:gd name="adj" fmla="val 10000"/>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err="1" smtClean="0"/>
            <a:t>Ch</a:t>
          </a:r>
          <a:r>
            <a:rPr lang="en-US" sz="900" kern="1200" dirty="0" smtClean="0"/>
            <a:t> 4.2: Command Services</a:t>
          </a:r>
          <a:endParaRPr lang="en-US" sz="900" kern="1200" dirty="0"/>
        </a:p>
      </dsp:txBody>
      <dsp:txXfrm>
        <a:off x="1358958" y="3543196"/>
        <a:ext cx="963030" cy="597944"/>
      </dsp:txXfrm>
    </dsp:sp>
    <dsp:sp modelId="{E5B69A2B-B112-4128-89CE-44F318E4E26E}">
      <dsp:nvSpPr>
        <dsp:cNvPr id="0" name=""/>
        <dsp:cNvSpPr/>
      </dsp:nvSpPr>
      <dsp:spPr>
        <a:xfrm>
          <a:off x="2451729" y="3419013"/>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7E3460D-607C-4AA6-9000-C631734505C9}">
      <dsp:nvSpPr>
        <dsp:cNvPr id="0" name=""/>
        <dsp:cNvSpPr/>
      </dsp:nvSpPr>
      <dsp:spPr>
        <a:xfrm>
          <a:off x="2562866" y="3524593"/>
          <a:ext cx="1000236" cy="635150"/>
        </a:xfrm>
        <a:prstGeom prst="roundRect">
          <a:avLst>
            <a:gd name="adj" fmla="val 10000"/>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Ch. 4.3: </a:t>
          </a:r>
        </a:p>
        <a:p>
          <a:pPr lvl="0" algn="ctr" defTabSz="400050">
            <a:lnSpc>
              <a:spcPct val="90000"/>
            </a:lnSpc>
            <a:spcBef>
              <a:spcPct val="0"/>
            </a:spcBef>
            <a:spcAft>
              <a:spcPct val="35000"/>
            </a:spcAft>
          </a:pPr>
          <a:r>
            <a:rPr lang="en-US" sz="900" kern="1200" dirty="0" smtClean="0"/>
            <a:t>Data Access Services</a:t>
          </a:r>
          <a:endParaRPr lang="en-US" sz="900" kern="1200" dirty="0"/>
        </a:p>
      </dsp:txBody>
      <dsp:txXfrm>
        <a:off x="2581469" y="3543196"/>
        <a:ext cx="963030" cy="597944"/>
      </dsp:txXfrm>
    </dsp:sp>
    <dsp:sp modelId="{C92FDFE7-8716-4679-8093-B1AD0BA4B530}">
      <dsp:nvSpPr>
        <dsp:cNvPr id="0" name=""/>
        <dsp:cNvSpPr/>
      </dsp:nvSpPr>
      <dsp:spPr>
        <a:xfrm>
          <a:off x="3674240" y="3419013"/>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678EDA0-96E3-4721-B91D-FD6090A676DE}">
      <dsp:nvSpPr>
        <dsp:cNvPr id="0" name=""/>
        <dsp:cNvSpPr/>
      </dsp:nvSpPr>
      <dsp:spPr>
        <a:xfrm>
          <a:off x="3785378" y="3524593"/>
          <a:ext cx="1000236" cy="635150"/>
        </a:xfrm>
        <a:prstGeom prst="roundRect">
          <a:avLst>
            <a:gd name="adj" fmla="val 10000"/>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Ch. 4.4: </a:t>
          </a:r>
        </a:p>
        <a:p>
          <a:pPr lvl="0" algn="ctr" defTabSz="400050">
            <a:lnSpc>
              <a:spcPct val="90000"/>
            </a:lnSpc>
            <a:spcBef>
              <a:spcPct val="0"/>
            </a:spcBef>
            <a:spcAft>
              <a:spcPct val="35000"/>
            </a:spcAft>
          </a:pPr>
          <a:r>
            <a:rPr lang="en-US" sz="900" kern="1200" dirty="0" smtClean="0"/>
            <a:t>Planning and Scheduling Services</a:t>
          </a:r>
          <a:endParaRPr lang="en-US" sz="900" kern="1200" dirty="0"/>
        </a:p>
      </dsp:txBody>
      <dsp:txXfrm>
        <a:off x="3803981" y="3543196"/>
        <a:ext cx="963030" cy="597944"/>
      </dsp:txXfrm>
    </dsp:sp>
    <dsp:sp modelId="{322A661A-A254-429C-B040-6A00140A1F85}">
      <dsp:nvSpPr>
        <dsp:cNvPr id="0" name=""/>
        <dsp:cNvSpPr/>
      </dsp:nvSpPr>
      <dsp:spPr>
        <a:xfrm>
          <a:off x="4896752" y="3419013"/>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E7FB540-9BDA-48A8-82DC-885592C12139}">
      <dsp:nvSpPr>
        <dsp:cNvPr id="0" name=""/>
        <dsp:cNvSpPr/>
      </dsp:nvSpPr>
      <dsp:spPr>
        <a:xfrm>
          <a:off x="5007889" y="3524593"/>
          <a:ext cx="1000236" cy="635150"/>
        </a:xfrm>
        <a:prstGeom prst="roundRect">
          <a:avLst>
            <a:gd name="adj" fmla="val 10000"/>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Ch. 4.5: Navigation Services</a:t>
          </a:r>
          <a:endParaRPr lang="en-US" sz="900" kern="1200" dirty="0"/>
        </a:p>
      </dsp:txBody>
      <dsp:txXfrm>
        <a:off x="5026492" y="3543196"/>
        <a:ext cx="963030" cy="597944"/>
      </dsp:txXfrm>
    </dsp:sp>
    <dsp:sp modelId="{463B887B-EBE9-427B-B16B-527889374969}">
      <dsp:nvSpPr>
        <dsp:cNvPr id="0" name=""/>
        <dsp:cNvSpPr/>
      </dsp:nvSpPr>
      <dsp:spPr>
        <a:xfrm>
          <a:off x="6119263" y="3419013"/>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E231428-892E-44A6-8599-D3DF7BCBC827}">
      <dsp:nvSpPr>
        <dsp:cNvPr id="0" name=""/>
        <dsp:cNvSpPr/>
      </dsp:nvSpPr>
      <dsp:spPr>
        <a:xfrm>
          <a:off x="6230401" y="3524593"/>
          <a:ext cx="1000236" cy="635150"/>
        </a:xfrm>
        <a:prstGeom prst="roundRect">
          <a:avLst>
            <a:gd name="adj" fmla="val 10000"/>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Ch. 4.6: </a:t>
          </a:r>
        </a:p>
        <a:p>
          <a:pPr lvl="0" algn="ctr" defTabSz="400050">
            <a:lnSpc>
              <a:spcPct val="90000"/>
            </a:lnSpc>
            <a:spcBef>
              <a:spcPct val="0"/>
            </a:spcBef>
            <a:spcAft>
              <a:spcPct val="35000"/>
            </a:spcAft>
          </a:pPr>
          <a:r>
            <a:rPr lang="en-US" sz="900" kern="1200" dirty="0" smtClean="0"/>
            <a:t>Support Services</a:t>
          </a:r>
          <a:endParaRPr lang="en-US" sz="900" kern="1200" dirty="0"/>
        </a:p>
      </dsp:txBody>
      <dsp:txXfrm>
        <a:off x="6249004" y="3543196"/>
        <a:ext cx="963030" cy="597944"/>
      </dsp:txXfrm>
    </dsp:sp>
    <dsp:sp modelId="{034DE5AC-9F5B-4775-B1D7-467E9E15171B}">
      <dsp:nvSpPr>
        <dsp:cNvPr id="0" name=""/>
        <dsp:cNvSpPr/>
      </dsp:nvSpPr>
      <dsp:spPr>
        <a:xfrm>
          <a:off x="4285496" y="2492960"/>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9F04616-8A41-4003-8733-7B6643574712}">
      <dsp:nvSpPr>
        <dsp:cNvPr id="0" name=""/>
        <dsp:cNvSpPr/>
      </dsp:nvSpPr>
      <dsp:spPr>
        <a:xfrm>
          <a:off x="4396633" y="2598541"/>
          <a:ext cx="1000236" cy="635150"/>
        </a:xfrm>
        <a:prstGeom prst="roundRect">
          <a:avLst>
            <a:gd name="adj" fmla="val 10000"/>
          </a:avLst>
        </a:prstGeom>
        <a:solidFill>
          <a:schemeClr val="bg1">
            <a:lumMod val="65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Space-Ground</a:t>
          </a:r>
          <a:endParaRPr lang="en-US" sz="900" kern="1200" dirty="0"/>
        </a:p>
      </dsp:txBody>
      <dsp:txXfrm>
        <a:off x="4415236" y="2617144"/>
        <a:ext cx="963030" cy="597944"/>
      </dsp:txXfrm>
    </dsp:sp>
    <dsp:sp modelId="{C5F8E78A-8E8B-4247-9B35-14927850888F}">
      <dsp:nvSpPr>
        <dsp:cNvPr id="0" name=""/>
        <dsp:cNvSpPr/>
      </dsp:nvSpPr>
      <dsp:spPr>
        <a:xfrm>
          <a:off x="5508007" y="2492960"/>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1792493-241D-4EA9-9B70-DBA76386DD8F}">
      <dsp:nvSpPr>
        <dsp:cNvPr id="0" name=""/>
        <dsp:cNvSpPr/>
      </dsp:nvSpPr>
      <dsp:spPr>
        <a:xfrm>
          <a:off x="5619145" y="2598541"/>
          <a:ext cx="1000236" cy="635150"/>
        </a:xfrm>
        <a:prstGeom prst="roundRect">
          <a:avLst>
            <a:gd name="adj" fmla="val 10000"/>
          </a:avLst>
        </a:prstGeom>
        <a:solidFill>
          <a:schemeClr val="bg1">
            <a:lumMod val="65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Mission-Specific</a:t>
          </a:r>
          <a:endParaRPr lang="en-US" sz="900" kern="1200" dirty="0"/>
        </a:p>
      </dsp:txBody>
      <dsp:txXfrm>
        <a:off x="5637748" y="2617144"/>
        <a:ext cx="963030" cy="597944"/>
      </dsp:txXfrm>
    </dsp:sp>
    <dsp:sp modelId="{798304B7-BD57-41D2-B2A3-F1FA993D5DCA}">
      <dsp:nvSpPr>
        <dsp:cNvPr id="0" name=""/>
        <dsp:cNvSpPr/>
      </dsp:nvSpPr>
      <dsp:spPr>
        <a:xfrm>
          <a:off x="6730519" y="1566908"/>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8756203-E149-4BB2-8A63-7B26C331DC16}">
      <dsp:nvSpPr>
        <dsp:cNvPr id="0" name=""/>
        <dsp:cNvSpPr/>
      </dsp:nvSpPr>
      <dsp:spPr>
        <a:xfrm>
          <a:off x="6841656" y="1672488"/>
          <a:ext cx="1000236" cy="635150"/>
        </a:xfrm>
        <a:prstGeom prst="roundRect">
          <a:avLst>
            <a:gd name="adj" fmla="val 10000"/>
          </a:avLst>
        </a:prstGeom>
        <a:solidFill>
          <a:schemeClr val="bg1">
            <a:lumMod val="75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Supporting Capabilities</a:t>
          </a:r>
          <a:endParaRPr lang="en-US" sz="900" kern="1200" dirty="0"/>
        </a:p>
      </dsp:txBody>
      <dsp:txXfrm>
        <a:off x="6860259" y="1691091"/>
        <a:ext cx="963030" cy="597944"/>
      </dsp:txXfrm>
    </dsp:sp>
    <dsp:sp modelId="{D439CF37-6E12-4791-BCEB-137FCBA1E283}">
      <dsp:nvSpPr>
        <dsp:cNvPr id="0" name=""/>
        <dsp:cNvSpPr/>
      </dsp:nvSpPr>
      <dsp:spPr>
        <a:xfrm>
          <a:off x="6730519" y="2492960"/>
          <a:ext cx="1000236" cy="63515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A046196-A41F-4B9C-AFD5-861E5F3844FA}">
      <dsp:nvSpPr>
        <dsp:cNvPr id="0" name=""/>
        <dsp:cNvSpPr/>
      </dsp:nvSpPr>
      <dsp:spPr>
        <a:xfrm>
          <a:off x="6841656" y="2598541"/>
          <a:ext cx="1000236" cy="63515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n-US" sz="900" kern="1200" dirty="0"/>
        </a:p>
      </dsp:txBody>
      <dsp:txXfrm>
        <a:off x="6860259" y="2617144"/>
        <a:ext cx="963030" cy="597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0191B-E003-4B4A-931F-5AFB936C7035}">
      <dsp:nvSpPr>
        <dsp:cNvPr id="0" name=""/>
        <dsp:cNvSpPr/>
      </dsp:nvSpPr>
      <dsp:spPr>
        <a:xfrm>
          <a:off x="0" y="38157"/>
          <a:ext cx="617220" cy="391934"/>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0A8C77E-7CE0-4B7D-B9CF-2599F8008619}">
      <dsp:nvSpPr>
        <dsp:cNvPr id="0" name=""/>
        <dsp:cNvSpPr/>
      </dsp:nvSpPr>
      <dsp:spPr>
        <a:xfrm>
          <a:off x="68580" y="103308"/>
          <a:ext cx="617220" cy="391934"/>
        </a:xfrm>
        <a:prstGeom prst="roundRect">
          <a:avLst>
            <a:gd name="adj" fmla="val 10000"/>
          </a:avLst>
        </a:prstGeom>
        <a:solidFill>
          <a:schemeClr val="bg1">
            <a:lumMod val="65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Out of Scope for this Effort</a:t>
          </a:r>
          <a:endParaRPr lang="en-US" sz="700" kern="1200" dirty="0"/>
        </a:p>
      </dsp:txBody>
      <dsp:txXfrm>
        <a:off x="80059" y="114787"/>
        <a:ext cx="594262" cy="368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0191B-E003-4B4A-931F-5AFB936C7035}">
      <dsp:nvSpPr>
        <dsp:cNvPr id="0" name=""/>
        <dsp:cNvSpPr/>
      </dsp:nvSpPr>
      <dsp:spPr>
        <a:xfrm>
          <a:off x="0" y="30021"/>
          <a:ext cx="639192" cy="405887"/>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0A8C77E-7CE0-4B7D-B9CF-2599F8008619}">
      <dsp:nvSpPr>
        <dsp:cNvPr id="0" name=""/>
        <dsp:cNvSpPr/>
      </dsp:nvSpPr>
      <dsp:spPr>
        <a:xfrm>
          <a:off x="71021" y="97491"/>
          <a:ext cx="639192" cy="405887"/>
        </a:xfrm>
        <a:prstGeom prst="roundRect">
          <a:avLst>
            <a:gd name="adj" fmla="val 10000"/>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(SC#3 Ref)</a:t>
          </a:r>
        </a:p>
        <a:p>
          <a:pPr lvl="0" algn="ctr" defTabSz="311150">
            <a:lnSpc>
              <a:spcPct val="90000"/>
            </a:lnSpc>
            <a:spcBef>
              <a:spcPct val="0"/>
            </a:spcBef>
            <a:spcAft>
              <a:spcPct val="35000"/>
            </a:spcAft>
          </a:pPr>
          <a:r>
            <a:rPr lang="en-US" sz="700" kern="1200" dirty="0" smtClean="0"/>
            <a:t>MO Service Group</a:t>
          </a:r>
          <a:endParaRPr lang="en-US" sz="700" kern="1200" dirty="0"/>
        </a:p>
      </dsp:txBody>
      <dsp:txXfrm>
        <a:off x="82909" y="109379"/>
        <a:ext cx="615416" cy="382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0191B-E003-4B4A-931F-5AFB936C7035}">
      <dsp:nvSpPr>
        <dsp:cNvPr id="0" name=""/>
        <dsp:cNvSpPr/>
      </dsp:nvSpPr>
      <dsp:spPr>
        <a:xfrm>
          <a:off x="0" y="50853"/>
          <a:ext cx="582930" cy="37016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0A8C77E-7CE0-4B7D-B9CF-2599F8008619}">
      <dsp:nvSpPr>
        <dsp:cNvPr id="0" name=""/>
        <dsp:cNvSpPr/>
      </dsp:nvSpPr>
      <dsp:spPr>
        <a:xfrm>
          <a:off x="64769" y="112385"/>
          <a:ext cx="582930" cy="370160"/>
        </a:xfrm>
        <a:prstGeom prst="roundRect">
          <a:avLst>
            <a:gd name="adj" fmla="val 10000"/>
          </a:avLst>
        </a:prstGeom>
        <a:solidFill>
          <a:schemeClr val="tx2">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Heading</a:t>
          </a:r>
          <a:endParaRPr lang="en-US" sz="1000" kern="1200" dirty="0"/>
        </a:p>
      </dsp:txBody>
      <dsp:txXfrm>
        <a:off x="75611" y="123227"/>
        <a:ext cx="561246" cy="3484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5"/>
            <a:ext cx="2980924"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900891" y="5"/>
            <a:ext cx="2980924"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algn="r" defTabSz="928827">
              <a:defRPr sz="100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3" y="8830658"/>
            <a:ext cx="2980924"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900891" y="8830658"/>
            <a:ext cx="2980924"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algn="r" defTabSz="928827">
              <a:defRPr sz="1000" i="1">
                <a:latin typeface="Times New Roman" pitchFamily="18" charset="0"/>
              </a:defRPr>
            </a:lvl1pPr>
          </a:lstStyle>
          <a:p>
            <a:pPr>
              <a:defRPr/>
            </a:pPr>
            <a:fld id="{8E551F7D-F2EA-44ED-8DE8-7BEC7C1714EB}" type="slidenum">
              <a:rPr lang="en-US"/>
              <a:pPr>
                <a:defRPr/>
              </a:pPr>
              <a:t>‹#›</a:t>
            </a:fld>
            <a:endParaRPr lang="en-US"/>
          </a:p>
        </p:txBody>
      </p:sp>
    </p:spTree>
    <p:extLst>
      <p:ext uri="{BB962C8B-B14F-4D97-AF65-F5344CB8AC3E}">
        <p14:creationId xmlns:p14="http://schemas.microsoft.com/office/powerpoint/2010/main" val="1385216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 y="5"/>
            <a:ext cx="2980924"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00891" y="5"/>
            <a:ext cx="2980924"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algn="r" defTabSz="928827">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3" y="8830658"/>
            <a:ext cx="2980924"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00891" y="8830658"/>
            <a:ext cx="2980924"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algn="r" defTabSz="928827">
              <a:defRPr sz="1000" i="1">
                <a:latin typeface="Times New Roman" pitchFamily="18" charset="0"/>
              </a:defRPr>
            </a:lvl1pPr>
          </a:lstStyle>
          <a:p>
            <a:pPr>
              <a:defRPr/>
            </a:pPr>
            <a:fld id="{A56C0865-1E04-4EDC-8E8D-E93BEE8F9F18}" type="slidenum">
              <a:rPr lang="en-US"/>
              <a:pPr>
                <a:defRPr/>
              </a:pPr>
              <a:t>‹#›</a:t>
            </a:fld>
            <a:endParaRPr lang="en-US"/>
          </a:p>
        </p:txBody>
      </p:sp>
      <p:sp>
        <p:nvSpPr>
          <p:cNvPr id="2054" name="Rectangle 6"/>
          <p:cNvSpPr>
            <a:spLocks noGrp="1" noChangeArrowheads="1"/>
          </p:cNvSpPr>
          <p:nvPr>
            <p:ph type="body" sz="quarter" idx="3"/>
          </p:nvPr>
        </p:nvSpPr>
        <p:spPr bwMode="auto">
          <a:xfrm>
            <a:off x="918472" y="4416103"/>
            <a:ext cx="5044870" cy="4185531"/>
          </a:xfrm>
          <a:prstGeom prst="rect">
            <a:avLst/>
          </a:prstGeom>
          <a:noFill/>
          <a:ln w="9525">
            <a:noFill/>
            <a:miter lim="800000"/>
            <a:headEnd/>
            <a:tailEnd/>
          </a:ln>
          <a:effectLst/>
        </p:spPr>
        <p:txBody>
          <a:bodyPr vert="horz" wrap="square" lIns="91837" tIns="45114" rIns="91837" bIns="45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1" name="Rectangle 7"/>
          <p:cNvSpPr>
            <a:spLocks noGrp="1" noRot="1" noChangeAspect="1" noChangeArrowheads="1" noTextEdit="1"/>
          </p:cNvSpPr>
          <p:nvPr>
            <p:ph type="sldImg" idx="2"/>
          </p:nvPr>
        </p:nvSpPr>
        <p:spPr bwMode="auto">
          <a:xfrm>
            <a:off x="1130300" y="703263"/>
            <a:ext cx="4630738" cy="34734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504519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F0BA3F0-1BE3-4C8E-963F-AF46F6FC668F}" type="slidenum">
              <a:rPr lang="en-US" smtClean="0"/>
              <a:pPr>
                <a:defRPr/>
              </a:pPr>
              <a:t>1</a:t>
            </a:fld>
            <a:endParaRPr lang="en-US"/>
          </a:p>
        </p:txBody>
      </p:sp>
    </p:spTree>
    <p:extLst>
      <p:ext uri="{BB962C8B-B14F-4D97-AF65-F5344CB8AC3E}">
        <p14:creationId xmlns:p14="http://schemas.microsoft.com/office/powerpoint/2010/main" val="307867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2</a:t>
            </a:fld>
            <a:endParaRPr lang="en-US"/>
          </a:p>
        </p:txBody>
      </p:sp>
    </p:spTree>
    <p:extLst>
      <p:ext uri="{BB962C8B-B14F-4D97-AF65-F5344CB8AC3E}">
        <p14:creationId xmlns:p14="http://schemas.microsoft.com/office/powerpoint/2010/main" val="260938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8</a:t>
            </a:fld>
            <a:endParaRPr lang="en-US"/>
          </a:p>
        </p:txBody>
      </p:sp>
    </p:spTree>
    <p:extLst>
      <p:ext uri="{BB962C8B-B14F-4D97-AF65-F5344CB8AC3E}">
        <p14:creationId xmlns:p14="http://schemas.microsoft.com/office/powerpoint/2010/main" val="288058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p:spPr>
        <p:txBody>
          <a:bodyPr/>
          <a:lstStyle/>
          <a:p>
            <a:fld id="{842FEF76-71CC-44F1-9176-5053FC03986A}" type="slidenum">
              <a:rPr lang="en-US" smtClean="0"/>
              <a:pPr/>
              <a:t>18</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780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29</a:t>
            </a:fld>
            <a:endParaRPr lang="en-US"/>
          </a:p>
        </p:txBody>
      </p:sp>
    </p:spTree>
    <p:extLst>
      <p:ext uri="{BB962C8B-B14F-4D97-AF65-F5344CB8AC3E}">
        <p14:creationId xmlns:p14="http://schemas.microsoft.com/office/powerpoint/2010/main" val="379325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4"/>
          <p:cNvSpPr>
            <a:spLocks noGrp="1" noChangeArrowheads="1"/>
          </p:cNvSpPr>
          <p:nvPr>
            <p:ph type="sldNum" sz="quarter" idx="10"/>
          </p:nvPr>
        </p:nvSpPr>
        <p:spPr>
          <a:ln/>
        </p:spPr>
        <p:txBody>
          <a:bodyPr/>
          <a:lstStyle>
            <a:lvl1pPr>
              <a:defRPr/>
            </a:lvl1pPr>
          </a:lstStyle>
          <a:p>
            <a:pPr>
              <a:defRPr/>
            </a:pPr>
            <a:fld id="{FFBB864C-4639-42CF-911A-944AAD9827B8}"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3" name="Rectangle 2024"/>
          <p:cNvSpPr>
            <a:spLocks noGrp="1" noChangeArrowheads="1"/>
          </p:cNvSpPr>
          <p:nvPr>
            <p:ph type="sldNum" sz="quarter" idx="10"/>
          </p:nvPr>
        </p:nvSpPr>
        <p:spPr>
          <a:ln/>
        </p:spPr>
        <p:txBody>
          <a:bodyPr/>
          <a:lstStyle>
            <a:lvl1pPr>
              <a:defRPr/>
            </a:lvl1pPr>
          </a:lstStyle>
          <a:p>
            <a:pPr>
              <a:defRPr/>
            </a:pPr>
            <a:fld id="{0CFA0816-E517-4603-9EC7-F200D9EC5C6E}" type="slidenum">
              <a:rPr lang="en-US" smtClean="0"/>
              <a:pPr>
                <a:defRPr/>
              </a:pPr>
              <a:t>‹#›</a:t>
            </a:fld>
            <a:endParaRPr lang="en-US"/>
          </a:p>
        </p:txBody>
      </p:sp>
      <p:sp>
        <p:nvSpPr>
          <p:cNvPr id="4" name="Content Placeholder 2"/>
          <p:cNvSpPr>
            <a:spLocks noGrp="1"/>
          </p:cNvSpPr>
          <p:nvPr>
            <p:ph sz="half" idx="1"/>
          </p:nvPr>
        </p:nvSpPr>
        <p:spPr>
          <a:xfrm>
            <a:off x="457200" y="990600"/>
            <a:ext cx="8299240"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SmartArt Placeholder 2"/>
          <p:cNvSpPr>
            <a:spLocks noGrp="1"/>
          </p:cNvSpPr>
          <p:nvPr>
            <p:ph type="dgm" idx="1"/>
          </p:nvPr>
        </p:nvSpPr>
        <p:spPr>
          <a:xfrm>
            <a:off x="457200" y="990600"/>
            <a:ext cx="8229600" cy="5135563"/>
          </a:xfrm>
          <a:prstGeom prst="rect">
            <a:avLst/>
          </a:prstGeom>
        </p:spPr>
        <p:txBody>
          <a:bodyPr/>
          <a:lstStyle/>
          <a:p>
            <a:pPr lvl="0"/>
            <a:r>
              <a:rPr lang="en-US" noProof="0" smtClean="0"/>
              <a:t>Click icon to add SmartArt graphic</a:t>
            </a:r>
          </a:p>
        </p:txBody>
      </p:sp>
      <p:sp>
        <p:nvSpPr>
          <p:cNvPr id="4" name="Rectangle 2024"/>
          <p:cNvSpPr>
            <a:spLocks noGrp="1" noChangeArrowheads="1"/>
          </p:cNvSpPr>
          <p:nvPr>
            <p:ph type="sldNum" sz="quarter" idx="10"/>
          </p:nvPr>
        </p:nvSpPr>
        <p:spPr>
          <a:ln/>
        </p:spPr>
        <p:txBody>
          <a:bodyPr/>
          <a:lstStyle>
            <a:lvl1pPr>
              <a:defRPr/>
            </a:lvl1pPr>
          </a:lstStyle>
          <a:p>
            <a:pPr>
              <a:defRPr/>
            </a:pPr>
            <a:fld id="{4FF64C56-870E-4EE0-AB78-6714989EBDAA}"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Table Placeholder 2"/>
          <p:cNvSpPr>
            <a:spLocks noGrp="1"/>
          </p:cNvSpPr>
          <p:nvPr>
            <p:ph type="tbl" idx="1"/>
          </p:nvPr>
        </p:nvSpPr>
        <p:spPr>
          <a:xfrm>
            <a:off x="457200" y="914400"/>
            <a:ext cx="8229600" cy="5211763"/>
          </a:xfrm>
          <a:prstGeom prst="rect">
            <a:avLst/>
          </a:prstGeom>
        </p:spPr>
        <p:txBody>
          <a:bodyPr/>
          <a:lstStyle/>
          <a:p>
            <a:pPr lvl="0"/>
            <a:r>
              <a:rPr lang="en-US" noProof="0" smtClean="0"/>
              <a:t>Click icon to add table</a:t>
            </a:r>
          </a:p>
        </p:txBody>
      </p:sp>
      <p:sp>
        <p:nvSpPr>
          <p:cNvPr id="4" name="Rectangle 2024"/>
          <p:cNvSpPr>
            <a:spLocks noGrp="1" noChangeArrowheads="1"/>
          </p:cNvSpPr>
          <p:nvPr>
            <p:ph type="sldNum" sz="quarter" idx="10"/>
          </p:nvPr>
        </p:nvSpPr>
        <p:spPr>
          <a:ln/>
        </p:spPr>
        <p:txBody>
          <a:bodyPr/>
          <a:lstStyle>
            <a:lvl1pPr>
              <a:defRPr/>
            </a:lvl1pPr>
          </a:lstStyle>
          <a:p>
            <a:pPr>
              <a:defRPr/>
            </a:pPr>
            <a:fld id="{815AC460-B79F-486A-9B66-D78439992F41}"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135563"/>
          </a:xfrm>
          <a:prstGeom prst="rect">
            <a:avLst/>
          </a:prstGeom>
        </p:spPr>
        <p:txBody>
          <a:bodyPr/>
          <a:lstStyle>
            <a:lvl1pPr marL="346075" indent="-346075">
              <a:lnSpc>
                <a:spcPct val="100000"/>
              </a:lnSpc>
              <a:spcBef>
                <a:spcPts val="0"/>
              </a:spcBef>
              <a:buFont typeface="Wingdings" pitchFamily="2" charset="2"/>
              <a:buChar char=""/>
              <a:defRPr sz="2000" b="0"/>
            </a:lvl1pPr>
            <a:lvl2pPr marL="684213" indent="-336550">
              <a:lnSpc>
                <a:spcPct val="100000"/>
              </a:lnSpc>
              <a:spcBef>
                <a:spcPts val="0"/>
              </a:spcBef>
              <a:buSzPct val="80000"/>
              <a:buFont typeface="Wingdings" panose="05000000000000000000" pitchFamily="2" charset="2"/>
              <a:buChar char=""/>
              <a:defRPr sz="1800" b="0"/>
            </a:lvl2pPr>
            <a:lvl3pPr marL="914400" indent="-231775">
              <a:lnSpc>
                <a:spcPct val="100000"/>
              </a:lnSpc>
              <a:spcBef>
                <a:spcPts val="0"/>
              </a:spcBef>
              <a:buSzPct val="100000"/>
              <a:buFont typeface="Wingdings 2" panose="05020102010507070707" pitchFamily="18" charset="2"/>
              <a:buChar char="ö"/>
              <a:defRPr sz="1600" b="0"/>
            </a:lvl3pPr>
            <a:lvl4pPr marL="1260475" indent="-231775">
              <a:lnSpc>
                <a:spcPct val="100000"/>
              </a:lnSpc>
              <a:spcBef>
                <a:spcPts val="0"/>
              </a:spcBef>
              <a:buSzPct val="80000"/>
              <a:buFont typeface="Wingdings" panose="05000000000000000000" pitchFamily="2" charset="2"/>
              <a:buChar char="t"/>
              <a:defRPr sz="1800" b="0"/>
            </a:lvl4pPr>
            <a:lvl5pPr marL="1597025" indent="-220663">
              <a:lnSpc>
                <a:spcPct val="100000"/>
              </a:lnSpc>
              <a:spcBef>
                <a:spcPts val="0"/>
              </a:spcBef>
              <a:buFont typeface="Wingdings 2" panose="05020102010507070707" pitchFamily="18" charset="2"/>
              <a:buChar char="ç"/>
              <a:defRPr sz="16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24"/>
          <p:cNvSpPr>
            <a:spLocks noGrp="1" noChangeArrowheads="1"/>
          </p:cNvSpPr>
          <p:nvPr>
            <p:ph type="sldNum" sz="quarter" idx="10"/>
          </p:nvPr>
        </p:nvSpPr>
        <p:spPr>
          <a:ln/>
        </p:spPr>
        <p:txBody>
          <a:bodyPr/>
          <a:lstStyle>
            <a:lvl1pPr>
              <a:defRPr/>
            </a:lvl1pPr>
          </a:lstStyle>
          <a:p>
            <a:pPr>
              <a:defRPr/>
            </a:pPr>
            <a:fld id="{C6DE6701-7125-43E0-8268-7390181182C0}"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lstStyle>
            <a:lvl1pPr marL="0" indent="0">
              <a:buNone/>
              <a:defRPr lang="en-US" sz="4000" dirty="0" smtClean="0">
                <a:solidFill>
                  <a:schemeClr val="accent1">
                    <a:lumMod val="50000"/>
                  </a:schemeClr>
                </a:solidFill>
                <a:latin typeface="+mj-lt"/>
                <a:ea typeface="+mj-ea"/>
                <a:cs typeface="+mj-cs"/>
              </a:defRPr>
            </a:lvl1pPr>
          </a:lstStyle>
          <a:p>
            <a:pPr lvl="0" algn="ctr">
              <a:lnSpc>
                <a:spcPct val="90000"/>
              </a:lnSpc>
              <a:spcBef>
                <a:spcPct val="0"/>
              </a:spcBef>
              <a:spcAft>
                <a:spcPct val="0"/>
              </a:spcAft>
            </a:pPr>
            <a:r>
              <a:rPr lang="en-US" smtClean="0"/>
              <a:t>Click to edit Master text styles</a:t>
            </a:r>
          </a:p>
        </p:txBody>
      </p:sp>
      <p:sp>
        <p:nvSpPr>
          <p:cNvPr id="4" name="Rectangle 2024"/>
          <p:cNvSpPr>
            <a:spLocks noGrp="1" noChangeArrowheads="1"/>
          </p:cNvSpPr>
          <p:nvPr>
            <p:ph type="sldNum" sz="quarter" idx="10"/>
          </p:nvPr>
        </p:nvSpPr>
        <p:spPr>
          <a:ln/>
        </p:spPr>
        <p:txBody>
          <a:bodyPr/>
          <a:lstStyle>
            <a:lvl1pPr>
              <a:defRPr/>
            </a:lvl1pPr>
          </a:lstStyle>
          <a:p>
            <a:pPr>
              <a:defRPr/>
            </a:pPr>
            <a:fld id="{1531F4F6-67AC-4E70-9FDD-B4038FE54F88}"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90600"/>
            <a:ext cx="4038600" cy="5135563"/>
          </a:xfrm>
          <a:prstGeom prst="rect">
            <a:avLst/>
          </a:prstGeom>
        </p:spPr>
        <p:txBody>
          <a:bodyPr/>
          <a:lstStyle>
            <a:lvl1pPr marL="230188" marR="0" indent="-230188" algn="l" defTabSz="914400" rtl="0" eaLnBrk="1" fontAlgn="base" latinLnBrk="0" hangingPunct="1">
              <a:lnSpc>
                <a:spcPct val="80000"/>
              </a:lnSpc>
              <a:spcBef>
                <a:spcPct val="10000"/>
              </a:spcBef>
              <a:spcAft>
                <a:spcPct val="10000"/>
              </a:spcAft>
              <a:buClrTx/>
              <a:buSzPct val="125000"/>
              <a:buFont typeface="Wingdings" panose="05000000000000000000" pitchFamily="2" charset="2"/>
              <a:buChar char="ª"/>
              <a:tabLst/>
              <a:defRPr lang="en-US" sz="2400" b="0" noProof="0" dirty="0" smtClean="0">
                <a:solidFill>
                  <a:schemeClr val="tx1"/>
                </a:solidFill>
                <a:latin typeface="+mn-lt"/>
                <a:ea typeface="+mn-ea"/>
                <a:cs typeface="+mn-cs"/>
              </a:defRPr>
            </a:lvl1pPr>
            <a:lvl2pPr marL="568325" marR="0" indent="-222250" algn="l" defTabSz="914400" rtl="0" eaLnBrk="1" fontAlgn="base" latinLnBrk="0" hangingPunct="1">
              <a:lnSpc>
                <a:spcPct val="80000"/>
              </a:lnSpc>
              <a:spcBef>
                <a:spcPct val="10000"/>
              </a:spcBef>
              <a:spcAft>
                <a:spcPct val="10000"/>
              </a:spcAft>
              <a:buClrTx/>
              <a:buSzPct val="80000"/>
              <a:buFont typeface="Wingdings" panose="05000000000000000000" pitchFamily="2" charset="2"/>
              <a:buChar char="u"/>
              <a:tabLst/>
              <a:defRPr lang="en-US" sz="2200" b="0" noProof="0" dirty="0" smtClean="0">
                <a:solidFill>
                  <a:schemeClr val="tx1"/>
                </a:solidFill>
                <a:latin typeface="+mn-lt"/>
                <a:ea typeface="+mn-ea"/>
                <a:cs typeface="+mn-cs"/>
              </a:defRPr>
            </a:lvl2pPr>
            <a:lvl3pPr marL="914400" marR="0" indent="-231775" algn="l" defTabSz="914400" rtl="0" eaLnBrk="1" fontAlgn="base" latinLnBrk="0" hangingPunct="1">
              <a:lnSpc>
                <a:spcPct val="80000"/>
              </a:lnSpc>
              <a:spcBef>
                <a:spcPct val="10000"/>
              </a:spcBef>
              <a:spcAft>
                <a:spcPct val="10000"/>
              </a:spcAft>
              <a:buClrTx/>
              <a:buSzPct val="100000"/>
              <a:buFont typeface="Wingdings 2" panose="05020102010507070707" pitchFamily="18" charset="2"/>
              <a:buChar char="ö"/>
              <a:tabLst/>
              <a:defRPr lang="en-US" sz="2000" b="0" noProof="0" dirty="0" smtClean="0">
                <a:solidFill>
                  <a:schemeClr val="tx1"/>
                </a:solidFill>
                <a:latin typeface="+mn-lt"/>
                <a:ea typeface="+mn-ea"/>
                <a:cs typeface="+mn-cs"/>
              </a:defRPr>
            </a:lvl3pPr>
            <a:lvl4pPr marL="1260475" marR="0" indent="-231775" algn="l" defTabSz="914400" rtl="0" eaLnBrk="1" fontAlgn="base" latinLnBrk="0" hangingPunct="1">
              <a:lnSpc>
                <a:spcPct val="80000"/>
              </a:lnSpc>
              <a:spcBef>
                <a:spcPct val="10000"/>
              </a:spcBef>
              <a:spcAft>
                <a:spcPct val="10000"/>
              </a:spcAft>
              <a:buClrTx/>
              <a:buSzPct val="100000"/>
              <a:buFont typeface="Wingdings" panose="05000000000000000000" pitchFamily="2" charset="2"/>
              <a:buChar char="t"/>
              <a:tabLst/>
              <a:defRPr lang="en-US" sz="1800" b="0" noProof="0" dirty="0" smtClean="0">
                <a:solidFill>
                  <a:schemeClr val="tx1"/>
                </a:solidFill>
                <a:latin typeface="+mn-lt"/>
                <a:ea typeface="+mn-ea"/>
                <a:cs typeface="+mn-cs"/>
              </a:defRPr>
            </a:lvl4pPr>
            <a:lvl5pPr marL="1597025" marR="0" indent="-220663" algn="l" defTabSz="914400" rtl="0" eaLnBrk="1" fontAlgn="base" latinLnBrk="0" hangingPunct="1">
              <a:lnSpc>
                <a:spcPct val="80000"/>
              </a:lnSpc>
              <a:spcBef>
                <a:spcPct val="10000"/>
              </a:spcBef>
              <a:spcAft>
                <a:spcPct val="10000"/>
              </a:spcAft>
              <a:buClrTx/>
              <a:buSzPct val="125000"/>
              <a:buFont typeface="Wingdings 2" panose="05020102010507070707" pitchFamily="18" charset="2"/>
              <a:buChar char="ç"/>
              <a:tabLst/>
              <a:defRPr lang="en-US" sz="1600" b="0" noProof="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024"/>
          <p:cNvSpPr>
            <a:spLocks noGrp="1" noChangeArrowheads="1"/>
          </p:cNvSpPr>
          <p:nvPr>
            <p:ph type="sldNum" sz="quarter" idx="10"/>
          </p:nvPr>
        </p:nvSpPr>
        <p:spPr>
          <a:ln/>
        </p:spPr>
        <p:txBody>
          <a:bodyPr/>
          <a:lstStyle>
            <a:lvl1pPr>
              <a:defRPr/>
            </a:lvl1pPr>
          </a:lstStyle>
          <a:p>
            <a:pPr>
              <a:defRPr/>
            </a:pPr>
            <a:fld id="{D4E576D9-0004-4B5A-A8BD-A069E646B4BA}"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Rectangle 2024"/>
          <p:cNvSpPr>
            <a:spLocks noGrp="1" noChangeArrowheads="1"/>
          </p:cNvSpPr>
          <p:nvPr>
            <p:ph type="sldNum" sz="quarter" idx="10"/>
          </p:nvPr>
        </p:nvSpPr>
        <p:spPr>
          <a:ln/>
        </p:spPr>
        <p:txBody>
          <a:bodyPr/>
          <a:lstStyle>
            <a:lvl1pPr>
              <a:defRPr/>
            </a:lvl1pPr>
          </a:lstStyle>
          <a:p>
            <a:pPr>
              <a:defRPr/>
            </a:pPr>
            <a:fld id="{ACE373CD-B7F0-4829-852E-34755187BF56}" type="slidenum">
              <a:rPr lang="en-US" smtClean="0"/>
              <a:pPr>
                <a:defRPr/>
              </a:pPr>
              <a:t>‹#›</a:t>
            </a:fld>
            <a:endParaRPr lang="en-US"/>
          </a:p>
        </p:txBody>
      </p:sp>
      <p:sp>
        <p:nvSpPr>
          <p:cNvPr id="8" name="Content Placeholder 2"/>
          <p:cNvSpPr>
            <a:spLocks noGrp="1"/>
          </p:cNvSpPr>
          <p:nvPr>
            <p:ph sz="half" idx="11"/>
          </p:nvPr>
        </p:nvSpPr>
        <p:spPr>
          <a:xfrm>
            <a:off x="457200" y="2216360"/>
            <a:ext cx="4038600" cy="390980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2"/>
          </p:nvPr>
        </p:nvSpPr>
        <p:spPr>
          <a:xfrm>
            <a:off x="4647695" y="2216360"/>
            <a:ext cx="4038600" cy="3915858"/>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Rectangle 2024"/>
          <p:cNvSpPr>
            <a:spLocks noGrp="1" noChangeArrowheads="1"/>
          </p:cNvSpPr>
          <p:nvPr>
            <p:ph type="sldNum" sz="quarter" idx="10"/>
          </p:nvPr>
        </p:nvSpPr>
        <p:spPr>
          <a:ln/>
        </p:spPr>
        <p:txBody>
          <a:bodyPr/>
          <a:lstStyle>
            <a:lvl1pPr>
              <a:defRPr/>
            </a:lvl1pPr>
          </a:lstStyle>
          <a:p>
            <a:pPr>
              <a:defRPr/>
            </a:pPr>
            <a:fld id="{C246DBB5-1FC3-4A7F-A21A-11B4D61A50B2}"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4"/>
          <p:cNvSpPr>
            <a:spLocks noGrp="1" noChangeArrowheads="1"/>
          </p:cNvSpPr>
          <p:nvPr>
            <p:ph type="sldNum" sz="quarter" idx="10"/>
          </p:nvPr>
        </p:nvSpPr>
        <p:spPr>
          <a:ln/>
        </p:spPr>
        <p:txBody>
          <a:bodyPr/>
          <a:lstStyle>
            <a:lvl1pPr>
              <a:defRPr/>
            </a:lvl1pPr>
          </a:lstStyle>
          <a:p>
            <a:pPr>
              <a:defRPr/>
            </a:pPr>
            <a:fld id="{59CC76ED-7C72-4A30-9F26-0B1FC0B42FF0}"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C43AD80D-2630-472C-93E3-0344B44A6761}" type="slidenum">
              <a:rPr lang="en-US" smtClean="0"/>
              <a:pPr>
                <a:defRPr/>
              </a:pPr>
              <a:t>‹#›</a:t>
            </a:fld>
            <a:endParaRPr lang="en-US"/>
          </a:p>
        </p:txBody>
      </p:sp>
      <p:sp>
        <p:nvSpPr>
          <p:cNvPr id="6" name="Content Placeholder 2"/>
          <p:cNvSpPr>
            <a:spLocks noGrp="1"/>
          </p:cNvSpPr>
          <p:nvPr>
            <p:ph sz="half" idx="1"/>
          </p:nvPr>
        </p:nvSpPr>
        <p:spPr>
          <a:xfrm>
            <a:off x="3578877" y="990600"/>
            <a:ext cx="5180086"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74FAA9AD-347D-421A-BAF4-BB0A9EA8B2F5}"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p:nvSpPr>
        <p:spPr bwMode="auto">
          <a:xfrm>
            <a:off x="487363" y="838200"/>
            <a:ext cx="8243887" cy="0"/>
          </a:xfrm>
          <a:prstGeom prst="line">
            <a:avLst/>
          </a:prstGeom>
          <a:noFill/>
          <a:ln w="1651">
            <a:solidFill>
              <a:srgbClr val="333399"/>
            </a:solidFill>
            <a:round/>
            <a:headEnd/>
            <a:tailEnd/>
          </a:ln>
        </p:spPr>
        <p:txBody>
          <a:bodyPr/>
          <a:lstStyle/>
          <a:p>
            <a:pPr>
              <a:defRPr/>
            </a:pPr>
            <a:endParaRPr lang="en-US"/>
          </a:p>
        </p:txBody>
      </p:sp>
      <p:sp>
        <p:nvSpPr>
          <p:cNvPr id="540648" name="Rectangle 2024"/>
          <p:cNvSpPr>
            <a:spLocks noGrp="1" noChangeArrowheads="1"/>
          </p:cNvSpPr>
          <p:nvPr>
            <p:ph type="sldNum" sz="quarter" idx="4"/>
          </p:nvPr>
        </p:nvSpPr>
        <p:spPr bwMode="auto">
          <a:xfrm>
            <a:off x="6781800" y="6541558"/>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531F4F6-67AC-4E70-9FDD-B4038FE54F88}" type="slidenum">
              <a:rPr lang="en-US" smtClean="0"/>
              <a:pPr>
                <a:defRPr/>
              </a:pPr>
              <a:t>‹#›</a:t>
            </a:fld>
            <a:endParaRPr lang="en-US" dirty="0"/>
          </a:p>
        </p:txBody>
      </p:sp>
      <p:sp>
        <p:nvSpPr>
          <p:cNvPr id="5" name="AutoShape 7"/>
          <p:cNvSpPr>
            <a:spLocks noChangeArrowheads="1"/>
          </p:cNvSpPr>
          <p:nvPr/>
        </p:nvSpPr>
        <p:spPr bwMode="auto">
          <a:xfrm>
            <a:off x="166688" y="580230"/>
            <a:ext cx="644525" cy="517525"/>
          </a:xfrm>
          <a:prstGeom prst="star4">
            <a:avLst>
              <a:gd name="adj" fmla="val 10648"/>
            </a:avLst>
          </a:prstGeom>
          <a:solidFill>
            <a:srgbClr val="000066"/>
          </a:solidFill>
          <a:ln w="9525">
            <a:noFill/>
            <a:miter lim="800000"/>
            <a:headEnd/>
            <a:tailEnd/>
          </a:ln>
          <a:effectLst>
            <a:outerShdw dist="35921" dir="2700000" algn="ctr" rotWithShape="0">
              <a:schemeClr val="tx1">
                <a:alpha val="50000"/>
              </a:schemeClr>
            </a:outerShdw>
          </a:effectLst>
        </p:spPr>
        <p:txBody>
          <a:bodyPr wrap="none" lIns="45720" rIns="45720" anchor="ctr"/>
          <a:lstStyle/>
          <a:p>
            <a:pPr>
              <a:defRPr/>
            </a:pPr>
            <a:endParaRPr lang="en-US">
              <a:latin typeface="Arial" charset="0"/>
            </a:endParaRPr>
          </a:p>
        </p:txBody>
      </p:sp>
      <p:sp>
        <p:nvSpPr>
          <p:cNvPr id="6" name="TextBox 5"/>
          <p:cNvSpPr txBox="1"/>
          <p:nvPr userDrawn="1"/>
        </p:nvSpPr>
        <p:spPr bwMode="auto">
          <a:xfrm>
            <a:off x="457200" y="6603318"/>
            <a:ext cx="2784737" cy="246221"/>
          </a:xfrm>
          <a:prstGeom prst="rect">
            <a:avLst/>
          </a:prstGeom>
          <a:noFill/>
          <a:ln w="12700">
            <a:noFill/>
            <a:miter lim="800000"/>
            <a:headEnd type="none" w="sm" len="sm"/>
            <a:tailEnd type="none" w="sm" len="sm"/>
          </a:ln>
        </p:spPr>
        <p:txBody>
          <a:bodyPr wrap="none" rtlCol="0">
            <a:spAutoFit/>
          </a:bodyPr>
          <a:lstStyle/>
          <a:p>
            <a:pPr marL="0" indent="0">
              <a:buFont typeface="Wingdings" pitchFamily="2" charset="2"/>
              <a:buNone/>
            </a:pPr>
            <a:r>
              <a:rPr lang="en-US" sz="1000" b="1" dirty="0" smtClean="0">
                <a:solidFill>
                  <a:srgbClr val="0033CC"/>
                </a:solidFill>
                <a:latin typeface="Arial" charset="0"/>
              </a:rPr>
              <a:t>IOAG-MOSSG Final Report, August 5, 2016</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1" fontAlgn="base" hangingPunct="1">
        <a:lnSpc>
          <a:spcPct val="90000"/>
        </a:lnSpc>
        <a:spcBef>
          <a:spcPct val="0"/>
        </a:spcBef>
        <a:spcAft>
          <a:spcPct val="0"/>
        </a:spcAft>
        <a:defRPr sz="2500" b="1">
          <a:solidFill>
            <a:schemeClr val="hlink"/>
          </a:solidFill>
          <a:latin typeface="+mj-lt"/>
          <a:ea typeface="+mj-ea"/>
          <a:cs typeface="+mj-cs"/>
        </a:defRPr>
      </a:lvl1pPr>
      <a:lvl2pPr algn="ctr" rtl="0" eaLnBrk="1" fontAlgn="base" hangingPunct="1">
        <a:lnSpc>
          <a:spcPct val="90000"/>
        </a:lnSpc>
        <a:spcBef>
          <a:spcPct val="0"/>
        </a:spcBef>
        <a:spcAft>
          <a:spcPct val="0"/>
        </a:spcAft>
        <a:defRPr sz="2500" b="1">
          <a:solidFill>
            <a:schemeClr val="hlink"/>
          </a:solidFill>
          <a:latin typeface="Arial" charset="0"/>
        </a:defRPr>
      </a:lvl2pPr>
      <a:lvl3pPr algn="ctr" rtl="0" eaLnBrk="1" fontAlgn="base" hangingPunct="1">
        <a:lnSpc>
          <a:spcPct val="90000"/>
        </a:lnSpc>
        <a:spcBef>
          <a:spcPct val="0"/>
        </a:spcBef>
        <a:spcAft>
          <a:spcPct val="0"/>
        </a:spcAft>
        <a:defRPr sz="2500" b="1">
          <a:solidFill>
            <a:schemeClr val="hlink"/>
          </a:solidFill>
          <a:latin typeface="Arial" charset="0"/>
        </a:defRPr>
      </a:lvl3pPr>
      <a:lvl4pPr algn="ctr" rtl="0" eaLnBrk="1" fontAlgn="base" hangingPunct="1">
        <a:lnSpc>
          <a:spcPct val="90000"/>
        </a:lnSpc>
        <a:spcBef>
          <a:spcPct val="0"/>
        </a:spcBef>
        <a:spcAft>
          <a:spcPct val="0"/>
        </a:spcAft>
        <a:defRPr sz="2500" b="1">
          <a:solidFill>
            <a:schemeClr val="hlink"/>
          </a:solidFill>
          <a:latin typeface="Arial" charset="0"/>
        </a:defRPr>
      </a:lvl4pPr>
      <a:lvl5pPr algn="ctr" rtl="0" eaLnBrk="1" fontAlgn="base" hangingPunct="1">
        <a:lnSpc>
          <a:spcPct val="90000"/>
        </a:lnSpc>
        <a:spcBef>
          <a:spcPct val="0"/>
        </a:spcBef>
        <a:spcAft>
          <a:spcPct val="0"/>
        </a:spcAft>
        <a:defRPr sz="2500" b="1">
          <a:solidFill>
            <a:schemeClr val="hlink"/>
          </a:solidFill>
          <a:latin typeface="Arial" charset="0"/>
        </a:defRPr>
      </a:lvl5pPr>
      <a:lvl6pPr marL="457200" algn="ctr" rtl="0" eaLnBrk="1" fontAlgn="base" hangingPunct="1">
        <a:lnSpc>
          <a:spcPct val="90000"/>
        </a:lnSpc>
        <a:spcBef>
          <a:spcPct val="0"/>
        </a:spcBef>
        <a:spcAft>
          <a:spcPct val="0"/>
        </a:spcAft>
        <a:defRPr sz="2500" b="1">
          <a:solidFill>
            <a:schemeClr val="hlink"/>
          </a:solidFill>
          <a:latin typeface="Arial" charset="0"/>
        </a:defRPr>
      </a:lvl6pPr>
      <a:lvl7pPr marL="914400" algn="ctr" rtl="0" eaLnBrk="1" fontAlgn="base" hangingPunct="1">
        <a:lnSpc>
          <a:spcPct val="90000"/>
        </a:lnSpc>
        <a:spcBef>
          <a:spcPct val="0"/>
        </a:spcBef>
        <a:spcAft>
          <a:spcPct val="0"/>
        </a:spcAft>
        <a:defRPr sz="2500" b="1">
          <a:solidFill>
            <a:schemeClr val="hlink"/>
          </a:solidFill>
          <a:latin typeface="Arial" charset="0"/>
        </a:defRPr>
      </a:lvl7pPr>
      <a:lvl8pPr marL="1371600" algn="ctr" rtl="0" eaLnBrk="1" fontAlgn="base" hangingPunct="1">
        <a:lnSpc>
          <a:spcPct val="90000"/>
        </a:lnSpc>
        <a:spcBef>
          <a:spcPct val="0"/>
        </a:spcBef>
        <a:spcAft>
          <a:spcPct val="0"/>
        </a:spcAft>
        <a:defRPr sz="2500" b="1">
          <a:solidFill>
            <a:schemeClr val="hlink"/>
          </a:solidFill>
          <a:latin typeface="Arial" charset="0"/>
        </a:defRPr>
      </a:lvl8pPr>
      <a:lvl9pPr marL="1828800" algn="ctr" rtl="0" eaLnBrk="1" fontAlgn="base" hangingPunct="1">
        <a:lnSpc>
          <a:spcPct val="90000"/>
        </a:lnSpc>
        <a:spcBef>
          <a:spcPct val="0"/>
        </a:spcBef>
        <a:spcAft>
          <a:spcPct val="0"/>
        </a:spcAft>
        <a:defRPr sz="2500" b="1">
          <a:solidFill>
            <a:schemeClr val="hlink"/>
          </a:solidFill>
          <a:latin typeface="Arial" charset="0"/>
        </a:defRPr>
      </a:lvl9pPr>
    </p:titleStyle>
    <p:bodyStyle>
      <a:lvl1pPr marL="230188" indent="-230188" algn="l" rtl="0" eaLnBrk="1" fontAlgn="base" hangingPunct="1">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1" fontAlgn="base" hangingPunct="1">
        <a:lnSpc>
          <a:spcPct val="80000"/>
        </a:lnSpc>
        <a:spcBef>
          <a:spcPct val="10000"/>
        </a:spcBef>
        <a:spcAft>
          <a:spcPct val="10000"/>
        </a:spcAft>
        <a:buSzPct val="125000"/>
        <a:buChar char="•"/>
        <a:defRPr sz="2200" b="1">
          <a:solidFill>
            <a:schemeClr val="tx1"/>
          </a:solidFill>
          <a:latin typeface="+mn-lt"/>
        </a:defRPr>
      </a:lvl2pPr>
      <a:lvl3pPr marL="914400" indent="-231775" algn="l" rtl="0" eaLnBrk="1" fontAlgn="base" hangingPunct="1">
        <a:lnSpc>
          <a:spcPct val="80000"/>
        </a:lnSpc>
        <a:spcBef>
          <a:spcPct val="10000"/>
        </a:spcBef>
        <a:spcAft>
          <a:spcPct val="10000"/>
        </a:spcAft>
        <a:buSzPct val="125000"/>
        <a:buChar char="-"/>
        <a:defRPr sz="2400" b="1">
          <a:solidFill>
            <a:schemeClr val="tx1"/>
          </a:solidFill>
          <a:latin typeface="+mn-lt"/>
        </a:defRPr>
      </a:lvl3pPr>
      <a:lvl4pPr marL="1260475" indent="-231775" algn="l" rtl="0" eaLnBrk="1" fontAlgn="base" hangingPunct="1">
        <a:lnSpc>
          <a:spcPct val="80000"/>
        </a:lnSpc>
        <a:spcBef>
          <a:spcPct val="10000"/>
        </a:spcBef>
        <a:spcAft>
          <a:spcPct val="10000"/>
        </a:spcAft>
        <a:buSzPct val="125000"/>
        <a:buChar char="-"/>
        <a:defRPr sz="2000" b="1">
          <a:solidFill>
            <a:schemeClr val="tx1"/>
          </a:solidFill>
          <a:latin typeface="+mn-lt"/>
        </a:defRPr>
      </a:lvl4pPr>
      <a:lvl5pPr marL="1597025" indent="-220663" algn="l" rtl="0" eaLnBrk="1" fontAlgn="base" hangingPunct="1">
        <a:lnSpc>
          <a:spcPct val="80000"/>
        </a:lnSpc>
        <a:spcBef>
          <a:spcPct val="10000"/>
        </a:spcBef>
        <a:spcAft>
          <a:spcPct val="10000"/>
        </a:spcAft>
        <a:buSzPct val="125000"/>
        <a:buChar char="•"/>
        <a:defRPr sz="2000" b="1">
          <a:solidFill>
            <a:schemeClr val="tx1"/>
          </a:solidFill>
          <a:latin typeface="+mn-lt"/>
        </a:defRPr>
      </a:lvl5pPr>
      <a:lvl6pPr marL="2054225" indent="-220663" algn="l" rtl="0" eaLnBrk="1" fontAlgn="base" hangingPunct="1">
        <a:lnSpc>
          <a:spcPct val="80000"/>
        </a:lnSpc>
        <a:spcBef>
          <a:spcPct val="10000"/>
        </a:spcBef>
        <a:spcAft>
          <a:spcPct val="10000"/>
        </a:spcAft>
        <a:buSzPct val="125000"/>
        <a:buChar char="•"/>
        <a:defRPr b="1">
          <a:solidFill>
            <a:schemeClr val="tx1"/>
          </a:solidFill>
          <a:latin typeface="+mn-lt"/>
        </a:defRPr>
      </a:lvl6pPr>
      <a:lvl7pPr marL="2511425" indent="-220663" algn="l" rtl="0" eaLnBrk="1" fontAlgn="base" hangingPunct="1">
        <a:lnSpc>
          <a:spcPct val="80000"/>
        </a:lnSpc>
        <a:spcBef>
          <a:spcPct val="10000"/>
        </a:spcBef>
        <a:spcAft>
          <a:spcPct val="10000"/>
        </a:spcAft>
        <a:buSzPct val="125000"/>
        <a:buChar char="•"/>
        <a:defRPr b="1">
          <a:solidFill>
            <a:schemeClr val="tx1"/>
          </a:solidFill>
          <a:latin typeface="+mn-lt"/>
        </a:defRPr>
      </a:lvl7pPr>
      <a:lvl8pPr marL="2968625" indent="-220663" algn="l" rtl="0" eaLnBrk="1" fontAlgn="base" hangingPunct="1">
        <a:lnSpc>
          <a:spcPct val="80000"/>
        </a:lnSpc>
        <a:spcBef>
          <a:spcPct val="10000"/>
        </a:spcBef>
        <a:spcAft>
          <a:spcPct val="10000"/>
        </a:spcAft>
        <a:buSzPct val="125000"/>
        <a:buChar char="•"/>
        <a:defRPr b="1">
          <a:solidFill>
            <a:schemeClr val="tx1"/>
          </a:solidFill>
          <a:latin typeface="+mn-lt"/>
        </a:defRPr>
      </a:lvl8pPr>
      <a:lvl9pPr marL="3425825" indent="-220663" algn="l" rtl="0" eaLnBrk="1" fontAlgn="base" hangingPunct="1">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www.ioag.org/default.aspx"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6866022" y="625707"/>
            <a:ext cx="1927726" cy="1523934"/>
          </a:xfrm>
          <a:prstGeom prst="rect">
            <a:avLst/>
          </a:prstGeom>
          <a:noFill/>
        </p:spPr>
      </p:pic>
      <p:sp>
        <p:nvSpPr>
          <p:cNvPr id="3" name="Rectangle 2"/>
          <p:cNvSpPr/>
          <p:nvPr/>
        </p:nvSpPr>
        <p:spPr>
          <a:xfrm>
            <a:off x="352926" y="1179351"/>
            <a:ext cx="8440822" cy="4378122"/>
          </a:xfrm>
          <a:prstGeom prst="rect">
            <a:avLst/>
          </a:prstGeom>
        </p:spPr>
        <p:txBody>
          <a:bodyPr wrap="square">
            <a:spAutoFit/>
          </a:bodyPr>
          <a:lstStyle/>
          <a:p>
            <a:pPr marL="0" marR="0" algn="just">
              <a:spcBef>
                <a:spcPts val="0"/>
              </a:spcBef>
              <a:spcAft>
                <a:spcPts val="0"/>
              </a:spcAft>
            </a:pPr>
            <a:r>
              <a:rPr lang="en-GB" kern="1400" spc="25" dirty="0">
                <a:solidFill>
                  <a:srgbClr val="17365D"/>
                </a:solidFill>
                <a:latin typeface="Calibri" panose="020F0502020204030204" pitchFamily="34" charset="0"/>
                <a:ea typeface="Times New Roman" panose="02020603050405020304" pitchFamily="18" charset="0"/>
                <a:cs typeface="Times New Roman" panose="02020603050405020304" pitchFamily="18" charset="0"/>
              </a:rPr>
              <a:t>Interagency Operations Advisory Group</a:t>
            </a:r>
            <a:endParaRPr lang="en-US" sz="4000" kern="1400" spc="25" dirty="0">
              <a:solidFill>
                <a:srgbClr val="17365D"/>
              </a:solidFill>
              <a:latin typeface="Cambria" panose="02040503050406030204" pitchFamily="18" charset="0"/>
              <a:ea typeface="Times New Roman" panose="02020603050405020304" pitchFamily="18" charset="0"/>
              <a:cs typeface="Times New Roman" panose="02020603050405020304" pitchFamily="18" charset="0"/>
            </a:endParaRPr>
          </a:p>
          <a:p>
            <a:pPr marL="0" marR="0" algn="just">
              <a:spcBef>
                <a:spcPts val="0"/>
              </a:spcBef>
              <a:spcAft>
                <a:spcPts val="1500"/>
              </a:spcAft>
            </a:pPr>
            <a:r>
              <a:rPr lang="en-GB" kern="1400" spc="25" dirty="0">
                <a:solidFill>
                  <a:srgbClr val="17365D"/>
                </a:solidFill>
                <a:latin typeface="Calibri" panose="020F0502020204030204" pitchFamily="34" charset="0"/>
                <a:ea typeface="Times New Roman" panose="02020603050405020304" pitchFamily="18" charset="0"/>
                <a:cs typeface="Times New Roman" panose="02020603050405020304" pitchFamily="18" charset="0"/>
              </a:rPr>
              <a:t>Mission Operations Systems Strategy Group</a:t>
            </a:r>
            <a:endParaRPr lang="en-US" sz="4000" kern="1400" spc="25" dirty="0">
              <a:solidFill>
                <a:srgbClr val="17365D"/>
              </a:solidFill>
              <a:latin typeface="Cambria" panose="02040503050406030204" pitchFamily="18" charset="0"/>
              <a:ea typeface="Times New Roman" panose="02020603050405020304" pitchFamily="18" charset="0"/>
              <a:cs typeface="Times New Roman" panose="02020603050405020304" pitchFamily="18" charset="0"/>
            </a:endParaRPr>
          </a:p>
          <a:p>
            <a:pPr marL="0" marR="0" algn="just">
              <a:spcBef>
                <a:spcPts val="0"/>
              </a:spcBef>
              <a:spcAft>
                <a:spcPts val="1000"/>
              </a:spcAft>
            </a:pPr>
            <a:r>
              <a:rPr lang="en-GB" sz="1800" dirty="0">
                <a:latin typeface="Calibri" panose="020F0502020204030204" pitchFamily="34" charset="0"/>
                <a:ea typeface="Calibri" panose="020F0502020204030204" pitchFamily="34" charset="0"/>
                <a:cs typeface="Times New Roman" panose="02020603050405020304" pitchFamily="18" charset="0"/>
              </a:rPr>
              <a:t> </a:t>
            </a:r>
            <a:endParaRPr lang="en-GB" sz="1800" dirty="0" smtClean="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2800" b="1" kern="1400" spc="25" dirty="0" smtClean="0">
                <a:solidFill>
                  <a:srgbClr val="17365D"/>
                </a:solidFill>
                <a:latin typeface="Calibri" panose="020F0502020204030204" pitchFamily="34" charset="0"/>
                <a:ea typeface="Times New Roman" panose="02020603050405020304" pitchFamily="18" charset="0"/>
                <a:cs typeface="Times New Roman" panose="02020603050405020304" pitchFamily="18" charset="0"/>
              </a:rPr>
              <a:t>Recommendations </a:t>
            </a:r>
            <a:r>
              <a:rPr lang="en-GB" sz="2800" b="1" kern="1400" spc="25" dirty="0">
                <a:solidFill>
                  <a:srgbClr val="17365D"/>
                </a:solidFill>
                <a:latin typeface="Calibri" panose="020F0502020204030204" pitchFamily="34" charset="0"/>
                <a:ea typeface="Times New Roman" panose="02020603050405020304" pitchFamily="18" charset="0"/>
                <a:cs typeface="Times New Roman" panose="02020603050405020304" pitchFamily="18" charset="0"/>
              </a:rPr>
              <a:t>on a </a:t>
            </a:r>
            <a:r>
              <a:rPr lang="en-GB" sz="2800" b="1" kern="1400" spc="25" dirty="0" smtClean="0">
                <a:solidFill>
                  <a:srgbClr val="17365D"/>
                </a:solidFill>
                <a:latin typeface="Calibri" panose="020F0502020204030204" pitchFamily="34" charset="0"/>
                <a:ea typeface="Times New Roman" panose="02020603050405020304" pitchFamily="18" charset="0"/>
                <a:cs typeface="Times New Roman" panose="02020603050405020304" pitchFamily="18" charset="0"/>
              </a:rPr>
              <a:t>Strategy for </a:t>
            </a:r>
          </a:p>
          <a:p>
            <a:pPr marL="0" marR="0" algn="ctr">
              <a:spcBef>
                <a:spcPts val="0"/>
              </a:spcBef>
              <a:spcAft>
                <a:spcPts val="1000"/>
              </a:spcAft>
            </a:pPr>
            <a:r>
              <a:rPr lang="en-GB" sz="2800" b="1" kern="1400" spc="25" dirty="0" smtClean="0">
                <a:solidFill>
                  <a:srgbClr val="17365D"/>
                </a:solidFill>
                <a:latin typeface="Calibri" panose="020F0502020204030204" pitchFamily="34" charset="0"/>
                <a:ea typeface="Times New Roman" panose="02020603050405020304" pitchFamily="18" charset="0"/>
                <a:cs typeface="Times New Roman" panose="02020603050405020304" pitchFamily="18" charset="0"/>
              </a:rPr>
              <a:t>Mission </a:t>
            </a:r>
            <a:r>
              <a:rPr lang="en-GB" sz="2800" b="1" kern="1400" spc="25" dirty="0">
                <a:solidFill>
                  <a:srgbClr val="17365D"/>
                </a:solidFill>
                <a:latin typeface="Calibri" panose="020F0502020204030204" pitchFamily="34" charset="0"/>
                <a:ea typeface="Times New Roman" panose="02020603050405020304" pitchFamily="18" charset="0"/>
                <a:cs typeface="Times New Roman" panose="02020603050405020304" pitchFamily="18" charset="0"/>
              </a:rPr>
              <a:t>Operations </a:t>
            </a:r>
            <a:r>
              <a:rPr lang="en-GB" sz="2800" b="1" kern="1400" spc="25" dirty="0" smtClean="0">
                <a:solidFill>
                  <a:srgbClr val="17365D"/>
                </a:solidFill>
                <a:latin typeface="Calibri" panose="020F0502020204030204" pitchFamily="34" charset="0"/>
                <a:ea typeface="Times New Roman" panose="02020603050405020304" pitchFamily="18" charset="0"/>
                <a:cs typeface="Times New Roman" panose="02020603050405020304" pitchFamily="18" charset="0"/>
              </a:rPr>
              <a:t>Systems Interoperability</a:t>
            </a:r>
          </a:p>
          <a:p>
            <a:pPr algn="ctr">
              <a:spcBef>
                <a:spcPts val="0"/>
              </a:spcBef>
              <a:spcAft>
                <a:spcPts val="1000"/>
              </a:spcAft>
            </a:pPr>
            <a:endParaRPr lang="en-US" sz="1600" b="1" kern="1400" spc="25" dirty="0" smtClean="0">
              <a:solidFill>
                <a:schemeClr val="accent5">
                  <a:lumMod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ctr">
              <a:spcBef>
                <a:spcPts val="0"/>
              </a:spcBef>
              <a:spcAft>
                <a:spcPts val="1000"/>
              </a:spcAft>
            </a:pPr>
            <a:r>
              <a:rPr lang="en-US" sz="3200" b="1" kern="1400" spc="25" dirty="0" smtClean="0">
                <a:solidFill>
                  <a:schemeClr val="accent5">
                    <a:lumMod val="25000"/>
                  </a:schemeClr>
                </a:solidFill>
                <a:latin typeface="Calibri" panose="020F0502020204030204" pitchFamily="34" charset="0"/>
                <a:ea typeface="Times New Roman" panose="02020603050405020304" pitchFamily="18" charset="0"/>
                <a:cs typeface="Times New Roman" panose="02020603050405020304" pitchFamily="18" charset="0"/>
              </a:rPr>
              <a:t>August 5, 2016</a:t>
            </a:r>
            <a:endParaRPr lang="en-US" sz="3200" b="1" kern="1400" spc="25" dirty="0">
              <a:solidFill>
                <a:schemeClr val="accent5">
                  <a:lumMod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gn="ctr">
              <a:spcBef>
                <a:spcPts val="0"/>
              </a:spcBef>
              <a:spcAft>
                <a:spcPts val="1000"/>
              </a:spcAft>
              <a:buFontTx/>
              <a:buChar char="-"/>
            </a:pPr>
            <a:endParaRPr lang="en-GB" sz="1400" b="1" kern="1400" spc="25" dirty="0">
              <a:solidFill>
                <a:schemeClr val="accent5">
                  <a:lumMod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1000"/>
              </a:spcAft>
            </a:pPr>
            <a:r>
              <a:rPr lang="en-GB" sz="2800" b="1" kern="1400" spc="25" dirty="0" smtClean="0">
                <a:solidFill>
                  <a:schemeClr val="accent5">
                    <a:lumMod val="25000"/>
                  </a:schemeClr>
                </a:solidFill>
                <a:latin typeface="Calibri" panose="020F0502020204030204" pitchFamily="34" charset="0"/>
                <a:ea typeface="Times New Roman" panose="02020603050405020304" pitchFamily="18" charset="0"/>
                <a:cs typeface="Times New Roman" panose="02020603050405020304" pitchFamily="18" charset="0"/>
              </a:rPr>
              <a:t>FINAL REPORT</a:t>
            </a:r>
            <a:r>
              <a:rPr lang="en-GB" sz="2800" b="1" kern="1400" spc="25"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4000" b="1" kern="1400" spc="25"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344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10</a:t>
            </a:fld>
            <a:endParaRPr lang="en-US"/>
          </a:p>
        </p:txBody>
      </p:sp>
      <p:sp>
        <p:nvSpPr>
          <p:cNvPr id="5" name="Rounded Rectangle 4"/>
          <p:cNvSpPr/>
          <p:nvPr/>
        </p:nvSpPr>
        <p:spPr bwMode="auto">
          <a:xfrm>
            <a:off x="272716" y="2149643"/>
            <a:ext cx="8642684" cy="2438400"/>
          </a:xfrm>
          <a:prstGeom prst="roundRect">
            <a:avLst/>
          </a:prstGeom>
          <a:solidFill>
            <a:srgbClr val="92D050"/>
          </a:solidFill>
          <a:ln w="38100">
            <a:noFill/>
            <a:round/>
            <a:headEnd/>
            <a:tailEnd/>
          </a:ln>
        </p:spPr>
        <p:txBody>
          <a:bodyPr wrap="none" rtlCol="0" anchor="ctr"/>
          <a:lstStyle/>
          <a:p>
            <a:pPr algn="ctr"/>
            <a:r>
              <a:rPr lang="en-US" sz="4000" b="1" dirty="0" smtClean="0">
                <a:latin typeface="+mj-lt"/>
              </a:rPr>
              <a:t>2</a:t>
            </a:r>
          </a:p>
          <a:p>
            <a:pPr algn="ctr"/>
            <a:r>
              <a:rPr lang="en-US" sz="3200" b="1" dirty="0" smtClean="0">
                <a:latin typeface="+mj-lt"/>
              </a:rPr>
              <a:t>Interoperability Considerations and Trends</a:t>
            </a:r>
            <a:endParaRPr lang="en-US" sz="3200" b="1" dirty="0">
              <a:latin typeface="+mj-lt"/>
            </a:endParaRPr>
          </a:p>
        </p:txBody>
      </p:sp>
      <p:sp>
        <p:nvSpPr>
          <p:cNvPr id="2" name="TextBox 1"/>
          <p:cNvSpPr txBox="1"/>
          <p:nvPr/>
        </p:nvSpPr>
        <p:spPr bwMode="auto">
          <a:xfrm>
            <a:off x="365975" y="4996497"/>
            <a:ext cx="8549425" cy="1200329"/>
          </a:xfrm>
          <a:prstGeom prst="rect">
            <a:avLst/>
          </a:prstGeom>
          <a:noFill/>
          <a:ln w="12700">
            <a:noFill/>
            <a:miter lim="800000"/>
            <a:headEnd type="none" w="sm" len="sm"/>
            <a:tailEnd type="none" w="sm" len="sm"/>
          </a:ln>
        </p:spPr>
        <p:txBody>
          <a:bodyPr wrap="square" rtlCol="0">
            <a:spAutoFit/>
          </a:bodyPr>
          <a:lstStyle/>
          <a:p>
            <a:r>
              <a:rPr lang="en-US" sz="1800" dirty="0" smtClean="0">
                <a:latin typeface="+mn-lt"/>
              </a:rPr>
              <a:t>Cross-agency joint missions</a:t>
            </a:r>
            <a:r>
              <a:rPr lang="en-US" sz="1800" dirty="0">
                <a:latin typeface="+mn-lt"/>
              </a:rPr>
              <a:t>, by definition, require some level of system interoperability. </a:t>
            </a:r>
            <a:r>
              <a:rPr lang="en-US" sz="1800" dirty="0" smtClean="0">
                <a:latin typeface="+mn-lt"/>
              </a:rPr>
              <a:t> Agencies </a:t>
            </a:r>
            <a:r>
              <a:rPr lang="en-US" sz="1800" dirty="0">
                <a:latin typeface="+mn-lt"/>
              </a:rPr>
              <a:t>must consider much more than just the definition of standard interfaces and </a:t>
            </a:r>
            <a:r>
              <a:rPr lang="en-US" sz="1800" dirty="0" smtClean="0">
                <a:latin typeface="+mn-lt"/>
              </a:rPr>
              <a:t>standards to connect their systems.  </a:t>
            </a:r>
            <a:r>
              <a:rPr lang="en-US" sz="1800" dirty="0">
                <a:latin typeface="+mn-lt"/>
              </a:rPr>
              <a:t>This section presents </a:t>
            </a:r>
            <a:r>
              <a:rPr lang="en-US" sz="1800" dirty="0" smtClean="0">
                <a:latin typeface="+mn-lt"/>
              </a:rPr>
              <a:t>key concepts </a:t>
            </a:r>
            <a:r>
              <a:rPr lang="en-US" sz="1800" dirty="0">
                <a:latin typeface="+mn-lt"/>
              </a:rPr>
              <a:t>and considerations for full system interoperability.</a:t>
            </a:r>
          </a:p>
        </p:txBody>
      </p:sp>
    </p:spTree>
    <p:extLst>
      <p:ext uri="{BB962C8B-B14F-4D97-AF65-F5344CB8AC3E}">
        <p14:creationId xmlns:p14="http://schemas.microsoft.com/office/powerpoint/2010/main" val="132636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Infrastructure</a:t>
            </a:r>
            <a:endParaRPr lang="en-CA" dirty="0"/>
          </a:p>
        </p:txBody>
      </p:sp>
      <p:sp>
        <p:nvSpPr>
          <p:cNvPr id="3" name="Content Placeholder 2"/>
          <p:cNvSpPr>
            <a:spLocks noGrp="1"/>
          </p:cNvSpPr>
          <p:nvPr>
            <p:ph idx="1"/>
          </p:nvPr>
        </p:nvSpPr>
        <p:spPr/>
        <p:txBody>
          <a:bodyPr/>
          <a:lstStyle/>
          <a:p>
            <a:pPr lvl="1"/>
            <a:r>
              <a:rPr lang="en-US" dirty="0"/>
              <a:t>Future multi-agency programs should agree on the infrastructure architecture before developing or adapting their mission operations systems</a:t>
            </a:r>
          </a:p>
          <a:p>
            <a:pPr lvl="2"/>
            <a:r>
              <a:rPr lang="en-US" dirty="0"/>
              <a:t>May include voice and video systems, timing, networks, security, shared data storage systems</a:t>
            </a:r>
          </a:p>
          <a:p>
            <a:pPr marL="795338" lvl="1" indent="-457200"/>
            <a:endParaRPr lang="en-US" sz="1800" dirty="0" smtClean="0">
              <a:latin typeface="Arial" panose="020B0604020202020204" pitchFamily="34" charset="0"/>
              <a:cs typeface="Arial" panose="020B0604020202020204" pitchFamily="34" charset="0"/>
            </a:endParaRPr>
          </a:p>
          <a:p>
            <a:pPr lvl="1"/>
            <a:r>
              <a:rPr lang="en-CA" sz="1800" dirty="0" smtClean="0"/>
              <a:t>Network considerations</a:t>
            </a:r>
          </a:p>
          <a:p>
            <a:pPr lvl="2"/>
            <a:r>
              <a:rPr lang="en-CA" sz="1600" dirty="0" smtClean="0"/>
              <a:t> Private networks v. the Internet</a:t>
            </a:r>
          </a:p>
          <a:p>
            <a:pPr lvl="2"/>
            <a:r>
              <a:rPr lang="en-CA" sz="1600" dirty="0" smtClean="0"/>
              <a:t> Growth capacity required – demands for data will increase</a:t>
            </a:r>
          </a:p>
          <a:p>
            <a:pPr lvl="2"/>
            <a:r>
              <a:rPr lang="en-CA" sz="1600" dirty="0" smtClean="0"/>
              <a:t> </a:t>
            </a:r>
            <a:r>
              <a:rPr lang="en-CA" sz="1600" dirty="0" err="1" smtClean="0"/>
              <a:t>QoS</a:t>
            </a:r>
            <a:r>
              <a:rPr lang="en-CA" sz="1600" dirty="0" smtClean="0"/>
              <a:t> requirements and delay tolerance</a:t>
            </a:r>
          </a:p>
          <a:p>
            <a:pPr lvl="2"/>
            <a:endParaRPr lang="en-CA" sz="1600" dirty="0" smtClean="0">
              <a:solidFill>
                <a:srgbClr val="FF0000"/>
              </a:solidFill>
            </a:endParaRPr>
          </a:p>
          <a:p>
            <a:pPr lvl="1"/>
            <a:r>
              <a:rPr lang="en-CA" dirty="0"/>
              <a:t>Security</a:t>
            </a:r>
          </a:p>
          <a:p>
            <a:pPr lvl="2"/>
            <a:r>
              <a:rPr lang="en-CA" dirty="0"/>
              <a:t>Network, cloud, and applications access rules often differ by agency – it is critical to define and incorporate common approaches early</a:t>
            </a:r>
          </a:p>
          <a:p>
            <a:pPr lvl="2"/>
            <a:r>
              <a:rPr lang="en-CA" dirty="0"/>
              <a:t>Different data elements may require different security rules</a:t>
            </a:r>
          </a:p>
          <a:p>
            <a:pPr marL="1025525" lvl="2" indent="-457200"/>
            <a:endParaRPr lang="en-CA" sz="1600" dirty="0"/>
          </a:p>
          <a:p>
            <a:pPr lvl="1"/>
            <a:r>
              <a:rPr lang="en-US" dirty="0"/>
              <a:t>Future interagency infrastructures need to be scalable in order to manage the exponential growth for bandwidth, the increase in the number of users/systems, and the need for operations and science activities.</a:t>
            </a:r>
          </a:p>
          <a:p>
            <a:pPr marL="795338" lvl="1" indent="-457200"/>
            <a:endParaRPr lang="en-CA" sz="2000" dirty="0" smtClean="0"/>
          </a:p>
          <a:p>
            <a:endParaRPr lang="en-CA"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11</a:t>
            </a:fld>
            <a:endParaRPr lang="en-US"/>
          </a:p>
        </p:txBody>
      </p:sp>
    </p:spTree>
    <p:extLst>
      <p:ext uri="{BB962C8B-B14F-4D97-AF65-F5344CB8AC3E}">
        <p14:creationId xmlns:p14="http://schemas.microsoft.com/office/powerpoint/2010/main" val="381237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System Architecture – Choices for Interaction</a:t>
            </a:r>
            <a:endParaRPr lang="en-CA" dirty="0"/>
          </a:p>
        </p:txBody>
      </p:sp>
      <p:sp>
        <p:nvSpPr>
          <p:cNvPr id="3" name="Content Placeholder 2"/>
          <p:cNvSpPr>
            <a:spLocks noGrp="1"/>
          </p:cNvSpPr>
          <p:nvPr>
            <p:ph idx="1"/>
          </p:nvPr>
        </p:nvSpPr>
        <p:spPr/>
        <p:txBody>
          <a:bodyPr/>
          <a:lstStyle/>
          <a:p>
            <a:r>
              <a:rPr lang="en-CA" sz="1800" dirty="0" smtClean="0"/>
              <a:t>The following technology options should be considered as multi-mission architectures are developed:</a:t>
            </a:r>
          </a:p>
          <a:p>
            <a:pPr lvl="1"/>
            <a:r>
              <a:rPr lang="en-CA" sz="1600" dirty="0" smtClean="0"/>
              <a:t>Application Sharing (run copies of the same software components)</a:t>
            </a:r>
          </a:p>
          <a:p>
            <a:pPr lvl="2"/>
            <a:r>
              <a:rPr lang="en-CA" sz="1400" dirty="0"/>
              <a:t>W</a:t>
            </a:r>
            <a:r>
              <a:rPr lang="en-CA" sz="1400" dirty="0" smtClean="0"/>
              <a:t>idely used on ISS </a:t>
            </a:r>
          </a:p>
          <a:p>
            <a:pPr lvl="2"/>
            <a:r>
              <a:rPr lang="en-CA" sz="1400" dirty="0" smtClean="0"/>
              <a:t>Better suited within programs</a:t>
            </a:r>
            <a:endParaRPr lang="en-CA" sz="1600" dirty="0" smtClean="0"/>
          </a:p>
          <a:p>
            <a:pPr lvl="1"/>
            <a:r>
              <a:rPr lang="en-CA" sz="1600" dirty="0" smtClean="0"/>
              <a:t>Client/Server</a:t>
            </a:r>
          </a:p>
          <a:p>
            <a:pPr lvl="2"/>
            <a:r>
              <a:rPr lang="en-CA" sz="1400" dirty="0" smtClean="0"/>
              <a:t>Allows for data sharing </a:t>
            </a:r>
          </a:p>
          <a:p>
            <a:pPr lvl="2"/>
            <a:r>
              <a:rPr lang="en-CA" sz="1400" dirty="0" smtClean="0"/>
              <a:t>Users have flexibility on how to use/display the data</a:t>
            </a:r>
          </a:p>
          <a:p>
            <a:pPr lvl="2"/>
            <a:r>
              <a:rPr lang="en-CA" sz="1400" dirty="0" smtClean="0"/>
              <a:t>Requirements placed on user infrastructure</a:t>
            </a:r>
          </a:p>
          <a:p>
            <a:pPr lvl="1"/>
            <a:r>
              <a:rPr lang="en-CA" sz="1600" dirty="0" smtClean="0"/>
              <a:t>Service Oriented Architecture</a:t>
            </a:r>
          </a:p>
          <a:p>
            <a:pPr lvl="2"/>
            <a:r>
              <a:rPr lang="en-CA" sz="1400" dirty="0" smtClean="0"/>
              <a:t>Common buses link Agencies who advertise mission operations services</a:t>
            </a:r>
          </a:p>
          <a:p>
            <a:pPr lvl="2"/>
            <a:r>
              <a:rPr lang="en-CA" sz="1400" dirty="0" smtClean="0"/>
              <a:t>Common bus capitalizes on IP Protocols and services</a:t>
            </a:r>
          </a:p>
          <a:p>
            <a:pPr lvl="2"/>
            <a:r>
              <a:rPr lang="en-CA" sz="1400" dirty="0" smtClean="0"/>
              <a:t>Any bus user could subscribe to access the service </a:t>
            </a:r>
            <a:endParaRPr lang="en-CA" sz="1600" dirty="0" smtClean="0"/>
          </a:p>
          <a:p>
            <a:pPr lvl="1"/>
            <a:r>
              <a:rPr lang="en-CA" sz="1600" dirty="0" smtClean="0"/>
              <a:t>Remote Access</a:t>
            </a:r>
          </a:p>
          <a:p>
            <a:pPr lvl="2"/>
            <a:r>
              <a:rPr lang="en-CA" sz="1400" dirty="0" smtClean="0"/>
              <a:t>Applications support remote log-on, remote access, collaborative work</a:t>
            </a:r>
          </a:p>
          <a:p>
            <a:pPr lvl="2"/>
            <a:r>
              <a:rPr lang="en-CA" sz="1400" dirty="0" smtClean="0"/>
              <a:t>Now the new model for ISS; many COTS systems support this approach </a:t>
            </a:r>
          </a:p>
          <a:p>
            <a:pPr lvl="2"/>
            <a:r>
              <a:rPr lang="en-CA" sz="1400" dirty="0" smtClean="0"/>
              <a:t>Fast and easy to establish </a:t>
            </a:r>
          </a:p>
          <a:p>
            <a:pPr lvl="2"/>
            <a:r>
              <a:rPr lang="en-CA" sz="1400" dirty="0" smtClean="0"/>
              <a:t>Processing concentrated in unique centers</a:t>
            </a:r>
          </a:p>
          <a:p>
            <a:pPr lvl="1"/>
            <a:r>
              <a:rPr lang="en-CA" sz="1600" dirty="0" smtClean="0"/>
              <a:t>Cloud</a:t>
            </a:r>
          </a:p>
          <a:p>
            <a:pPr lvl="2"/>
            <a:r>
              <a:rPr lang="en-CA" sz="1400" dirty="0" smtClean="0"/>
              <a:t>Emerging approach for use of common/remote applications and data storage</a:t>
            </a:r>
          </a:p>
          <a:p>
            <a:pPr lvl="1"/>
            <a:endParaRPr lang="en-CA" sz="1600" dirty="0" smtClean="0"/>
          </a:p>
          <a:p>
            <a:pPr lvl="1"/>
            <a:endParaRPr lang="en-CA" sz="16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12</a:t>
            </a:fld>
            <a:endParaRPr lang="en-US" dirty="0"/>
          </a:p>
        </p:txBody>
      </p:sp>
    </p:spTree>
    <p:extLst>
      <p:ext uri="{BB962C8B-B14F-4D97-AF65-F5344CB8AC3E}">
        <p14:creationId xmlns:p14="http://schemas.microsoft.com/office/powerpoint/2010/main" val="213191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Development Considerations</a:t>
            </a:r>
            <a:endParaRPr lang="en-US" dirty="0"/>
          </a:p>
        </p:txBody>
      </p:sp>
      <p:sp>
        <p:nvSpPr>
          <p:cNvPr id="3" name="Content Placeholder 2"/>
          <p:cNvSpPr>
            <a:spLocks noGrp="1"/>
          </p:cNvSpPr>
          <p:nvPr>
            <p:ph idx="1"/>
          </p:nvPr>
        </p:nvSpPr>
        <p:spPr/>
        <p:txBody>
          <a:bodyPr/>
          <a:lstStyle/>
          <a:p>
            <a:pPr lvl="3"/>
            <a:endParaRPr lang="en-CA" dirty="0" smtClean="0"/>
          </a:p>
          <a:p>
            <a:r>
              <a:rPr lang="en-CA" dirty="0" smtClean="0"/>
              <a:t>Service quality should be built in at development time and is not part of the service standard. Examples include:</a:t>
            </a:r>
          </a:p>
          <a:p>
            <a:pPr lvl="1"/>
            <a:r>
              <a:rPr lang="en-CA" dirty="0" smtClean="0"/>
              <a:t>Reliability, redundancy, auto-recovery</a:t>
            </a:r>
          </a:p>
          <a:p>
            <a:pPr lvl="1"/>
            <a:r>
              <a:rPr lang="en-CA" dirty="0" smtClean="0"/>
              <a:t>Performance, availability, and maintainability</a:t>
            </a:r>
          </a:p>
          <a:p>
            <a:pPr lvl="1"/>
            <a:r>
              <a:rPr lang="en-CA" dirty="0" smtClean="0"/>
              <a:t>Optional user interfaces, error checking</a:t>
            </a:r>
          </a:p>
          <a:p>
            <a:pPr lvl="1"/>
            <a:r>
              <a:rPr lang="en-CA" dirty="0" smtClean="0"/>
              <a:t>Ease of integration, ease of maintenance</a:t>
            </a:r>
          </a:p>
          <a:p>
            <a:pPr lvl="3"/>
            <a:endParaRPr lang="en-CA" dirty="0" smtClean="0"/>
          </a:p>
          <a:p>
            <a:r>
              <a:rPr lang="en-CA" dirty="0" smtClean="0"/>
              <a:t>Interoperability should account for use of legacy systems</a:t>
            </a:r>
          </a:p>
          <a:p>
            <a:pPr lvl="1"/>
            <a:r>
              <a:rPr lang="en-CA" dirty="0" smtClean="0"/>
              <a:t>Cannot expect agencies to “start from scratch” to develop interoperable systems</a:t>
            </a:r>
          </a:p>
          <a:p>
            <a:pPr lvl="1"/>
            <a:r>
              <a:rPr lang="en-CA" dirty="0" smtClean="0"/>
              <a:t>Legacy system “adapters” can be used to match individual components to new format or service standards</a:t>
            </a:r>
          </a:p>
          <a:p>
            <a:pPr lvl="1"/>
            <a:r>
              <a:rPr lang="en-CA" dirty="0" smtClean="0"/>
              <a:t>A gateway (front-end processor, edge connector) can serve as a primary portal between dissimilar systems, supporting interoperable interfaces on one side and legacy interfaces on the other.</a:t>
            </a:r>
          </a:p>
          <a:p>
            <a:pPr lvl="3"/>
            <a:endParaRPr lang="en-CA" dirty="0" smtClean="0"/>
          </a:p>
          <a:p>
            <a:pPr marL="1028700" lvl="3" indent="0">
              <a:buNone/>
            </a:pPr>
            <a:endParaRPr lang="en-CA" dirty="0" smtClean="0"/>
          </a:p>
          <a:p>
            <a:endParaRPr lang="en-US" dirty="0"/>
          </a:p>
        </p:txBody>
      </p:sp>
      <p:sp>
        <p:nvSpPr>
          <p:cNvPr id="4" name="Slide Number Placeholder 3"/>
          <p:cNvSpPr>
            <a:spLocks noGrp="1"/>
          </p:cNvSpPr>
          <p:nvPr>
            <p:ph type="sldNum" sz="quarter" idx="10"/>
          </p:nvPr>
        </p:nvSpPr>
        <p:spPr/>
        <p:txBody>
          <a:bodyPr/>
          <a:lstStyle/>
          <a:p>
            <a:fld id="{C6DE6701-7125-43E0-8268-7390181182C0}" type="slidenum">
              <a:rPr lang="en-US" smtClean="0"/>
              <a:pPr/>
              <a:t>13</a:t>
            </a:fld>
            <a:endParaRPr lang="en-US"/>
          </a:p>
        </p:txBody>
      </p:sp>
    </p:spTree>
    <p:extLst>
      <p:ext uri="{BB962C8B-B14F-4D97-AF65-F5344CB8AC3E}">
        <p14:creationId xmlns:p14="http://schemas.microsoft.com/office/powerpoint/2010/main" val="266956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Program Considerations  (1 of 2)</a:t>
            </a:r>
            <a:endParaRPr lang="en-CA" dirty="0"/>
          </a:p>
        </p:txBody>
      </p:sp>
      <p:sp>
        <p:nvSpPr>
          <p:cNvPr id="3" name="Content Placeholder 2"/>
          <p:cNvSpPr>
            <a:spLocks noGrp="1"/>
          </p:cNvSpPr>
          <p:nvPr>
            <p:ph idx="1"/>
          </p:nvPr>
        </p:nvSpPr>
        <p:spPr>
          <a:xfrm>
            <a:off x="360608" y="990600"/>
            <a:ext cx="8554792" cy="5745480"/>
          </a:xfrm>
        </p:spPr>
        <p:txBody>
          <a:bodyPr/>
          <a:lstStyle/>
          <a:p>
            <a:r>
              <a:rPr lang="en-CA" sz="2000" dirty="0" smtClean="0"/>
              <a:t>Joint operations concepts and agreements are required</a:t>
            </a:r>
          </a:p>
          <a:p>
            <a:pPr lvl="1"/>
            <a:r>
              <a:rPr lang="en-CA" sz="1800" dirty="0" smtClean="0"/>
              <a:t>Agencies must agree on overall concepts, data exchanges, processing responsibilities, and access needs</a:t>
            </a:r>
          </a:p>
          <a:p>
            <a:pPr lvl="1"/>
            <a:r>
              <a:rPr lang="en-CA" sz="1800" dirty="0" smtClean="0"/>
              <a:t>Goal to reduce dependency on extensive ICDs</a:t>
            </a:r>
          </a:p>
          <a:p>
            <a:pPr lvl="2"/>
            <a:r>
              <a:rPr lang="en-CA" sz="1600" dirty="0" smtClean="0"/>
              <a:t>SOA with service directory allows for common usage and interface definition</a:t>
            </a:r>
          </a:p>
          <a:p>
            <a:pPr lvl="2"/>
            <a:r>
              <a:rPr lang="en-CA" sz="1600" dirty="0" smtClean="0"/>
              <a:t>Standards-based formats and services reduce need for additional documentation</a:t>
            </a:r>
          </a:p>
          <a:p>
            <a:pPr lvl="2"/>
            <a:r>
              <a:rPr lang="en-CA" sz="1600" dirty="0" smtClean="0"/>
              <a:t>Interface definition documents (IDDs) used to specify interface plans</a:t>
            </a:r>
          </a:p>
          <a:p>
            <a:pPr lvl="2"/>
            <a:endParaRPr lang="en-CA" sz="1000" dirty="0" smtClean="0"/>
          </a:p>
          <a:p>
            <a:r>
              <a:rPr lang="en-CA" sz="2000" dirty="0" smtClean="0"/>
              <a:t>Governance processes must be established</a:t>
            </a:r>
          </a:p>
          <a:p>
            <a:pPr lvl="1"/>
            <a:r>
              <a:rPr lang="en-CA" sz="1800" dirty="0" smtClean="0"/>
              <a:t>Agreements are critical, given the complexities of data distribution and ownership, the sharing of software and interfaces, and the longevity of many missions</a:t>
            </a:r>
          </a:p>
          <a:p>
            <a:pPr lvl="1"/>
            <a:r>
              <a:rPr lang="en-CA" sz="1800" dirty="0"/>
              <a:t>"Centers of Excellence" supporting multiple multilateral programs will require management and governance. </a:t>
            </a:r>
          </a:p>
          <a:p>
            <a:pPr lvl="1"/>
            <a:r>
              <a:rPr lang="en-CA" sz="1800" dirty="0" smtClean="0"/>
              <a:t>Key topics include:</a:t>
            </a:r>
          </a:p>
          <a:p>
            <a:pPr lvl="2"/>
            <a:r>
              <a:rPr lang="en-CA" sz="1600" dirty="0" smtClean="0"/>
              <a:t>Limited </a:t>
            </a:r>
            <a:r>
              <a:rPr lang="en-CA" sz="1600" dirty="0"/>
              <a:t>liability</a:t>
            </a:r>
          </a:p>
          <a:p>
            <a:pPr lvl="2"/>
            <a:r>
              <a:rPr lang="en-CA" sz="1600" dirty="0"/>
              <a:t>Ownership of </a:t>
            </a:r>
            <a:r>
              <a:rPr lang="en-CA" sz="1600" dirty="0" smtClean="0"/>
              <a:t>data; restrictions </a:t>
            </a:r>
            <a:r>
              <a:rPr lang="en-CA" sz="1600" dirty="0"/>
              <a:t>on use and distribution of </a:t>
            </a:r>
            <a:r>
              <a:rPr lang="en-CA" sz="1600" dirty="0" smtClean="0"/>
              <a:t>data, </a:t>
            </a:r>
            <a:r>
              <a:rPr lang="en-CA" sz="1600" dirty="0"/>
              <a:t>etc.</a:t>
            </a:r>
          </a:p>
          <a:p>
            <a:pPr lvl="2"/>
            <a:r>
              <a:rPr lang="en-CA" sz="1600" dirty="0" smtClean="0"/>
              <a:t>Handling of software/system problem reports, upgrades when balancing competing priorities of different agencies</a:t>
            </a:r>
          </a:p>
          <a:p>
            <a:pPr lvl="2"/>
            <a:r>
              <a:rPr lang="en-CA" sz="1600" dirty="0" smtClean="0"/>
              <a:t>Need for configuration board</a:t>
            </a:r>
          </a:p>
          <a:p>
            <a:pPr lvl="1"/>
            <a:endParaRPr lang="en-CA" sz="2000" dirty="0" smtClean="0">
              <a:solidFill>
                <a:srgbClr val="FF0000"/>
              </a:solidFill>
            </a:endParaRPr>
          </a:p>
          <a:p>
            <a:pPr lvl="2"/>
            <a:endParaRPr lang="en-CA" sz="2400" dirty="0">
              <a:solidFill>
                <a:srgbClr val="FF0000"/>
              </a:solidFill>
            </a:endParaRPr>
          </a:p>
          <a:p>
            <a:pPr lvl="2"/>
            <a:endParaRPr lang="en-CA" sz="240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14</a:t>
            </a:fld>
            <a:endParaRPr lang="en-US"/>
          </a:p>
        </p:txBody>
      </p:sp>
    </p:spTree>
    <p:extLst>
      <p:ext uri="{BB962C8B-B14F-4D97-AF65-F5344CB8AC3E}">
        <p14:creationId xmlns:p14="http://schemas.microsoft.com/office/powerpoint/2010/main" val="217919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Program </a:t>
            </a:r>
            <a:r>
              <a:rPr lang="en-CA" dirty="0" smtClean="0"/>
              <a:t>Considerations (2 of 2)</a:t>
            </a:r>
            <a:endParaRPr lang="en-CA" dirty="0"/>
          </a:p>
        </p:txBody>
      </p:sp>
      <p:sp>
        <p:nvSpPr>
          <p:cNvPr id="3" name="Content Placeholder 2"/>
          <p:cNvSpPr>
            <a:spLocks noGrp="1"/>
          </p:cNvSpPr>
          <p:nvPr>
            <p:ph idx="1"/>
          </p:nvPr>
        </p:nvSpPr>
        <p:spPr>
          <a:xfrm>
            <a:off x="276896" y="838200"/>
            <a:ext cx="8638504" cy="5135563"/>
          </a:xfrm>
        </p:spPr>
        <p:txBody>
          <a:bodyPr/>
          <a:lstStyle/>
          <a:p>
            <a:pPr marL="466725" indent="-457200"/>
            <a:r>
              <a:rPr lang="en-CA" sz="1800" dirty="0" smtClean="0"/>
              <a:t>Technical </a:t>
            </a:r>
            <a:r>
              <a:rPr lang="en-CA" sz="1800" dirty="0"/>
              <a:t>support and </a:t>
            </a:r>
            <a:r>
              <a:rPr lang="en-CA" sz="1800" dirty="0" smtClean="0"/>
              <a:t>commitment should be documented</a:t>
            </a:r>
          </a:p>
          <a:p>
            <a:pPr marL="795338" lvl="1" indent="-342900"/>
            <a:r>
              <a:rPr lang="en-CA" sz="1600" dirty="0" smtClean="0"/>
              <a:t>Distributed capabilities and services require special attention</a:t>
            </a:r>
          </a:p>
          <a:p>
            <a:pPr marL="795338" lvl="1" indent="-342900"/>
            <a:r>
              <a:rPr lang="en-CA" sz="1600" dirty="0" smtClean="0"/>
              <a:t>Service level agreements should be established</a:t>
            </a:r>
          </a:p>
          <a:p>
            <a:pPr marL="795338" lvl="1" indent="-342900"/>
            <a:r>
              <a:rPr lang="en-CA" sz="1600" dirty="0" smtClean="0"/>
              <a:t>Training and help-desk support should be provided for service users</a:t>
            </a:r>
          </a:p>
          <a:p>
            <a:pPr marL="795338" lvl="1" indent="-342900"/>
            <a:r>
              <a:rPr lang="en-CA" sz="1600" dirty="0" smtClean="0"/>
              <a:t>Must be assured that service support will remain for duration of mission</a:t>
            </a:r>
          </a:p>
          <a:p>
            <a:pPr marL="795338" lvl="1" indent="-342900"/>
            <a:r>
              <a:rPr lang="en-CA" sz="1600" dirty="0" smtClean="0"/>
              <a:t>Rules must be established for how service, interface, or support changes are announced, implemented, transitioned</a:t>
            </a:r>
          </a:p>
          <a:p>
            <a:pPr marL="795338" lvl="1" indent="-342900"/>
            <a:r>
              <a:rPr lang="en-CA" sz="1600" dirty="0" smtClean="0"/>
              <a:t>Support needs will vary depending on the criticality of the function or data</a:t>
            </a:r>
          </a:p>
          <a:p>
            <a:pPr marL="1708150" lvl="4" indent="-342900"/>
            <a:endParaRPr lang="en-CA" sz="800" dirty="0"/>
          </a:p>
          <a:p>
            <a:pPr marL="466725" indent="-457200"/>
            <a:r>
              <a:rPr lang="en-CA" sz="1800" dirty="0" smtClean="0"/>
              <a:t>There must be an awareness </a:t>
            </a:r>
            <a:r>
              <a:rPr lang="en-CA" sz="1800" dirty="0"/>
              <a:t>of competing priorities across </a:t>
            </a:r>
            <a:r>
              <a:rPr lang="en-CA" sz="1800" dirty="0" smtClean="0"/>
              <a:t>agencies</a:t>
            </a:r>
            <a:endParaRPr lang="en-CA" sz="1800" dirty="0"/>
          </a:p>
          <a:p>
            <a:pPr marL="800100" lvl="1" indent="-342900"/>
            <a:r>
              <a:rPr lang="en-CA" sz="1600" dirty="0"/>
              <a:t>Agencies must have a </a:t>
            </a:r>
            <a:r>
              <a:rPr lang="en-CA" sz="1600" dirty="0" smtClean="0"/>
              <a:t>long-term </a:t>
            </a:r>
            <a:r>
              <a:rPr lang="en-CA" sz="1600" dirty="0"/>
              <a:t>view to reap </a:t>
            </a:r>
            <a:r>
              <a:rPr lang="en-CA" sz="1600" dirty="0" smtClean="0"/>
              <a:t>the </a:t>
            </a:r>
            <a:r>
              <a:rPr lang="en-CA" sz="1600" dirty="0"/>
              <a:t>benefits </a:t>
            </a:r>
            <a:r>
              <a:rPr lang="en-CA" sz="1600" dirty="0" smtClean="0"/>
              <a:t>from standards-based  </a:t>
            </a:r>
            <a:r>
              <a:rPr lang="en-CA" sz="1600" dirty="0"/>
              <a:t>Interagency </a:t>
            </a:r>
            <a:r>
              <a:rPr lang="en-CA" sz="1600" dirty="0" smtClean="0"/>
              <a:t>Operations</a:t>
            </a:r>
          </a:p>
          <a:p>
            <a:pPr marL="800100" lvl="1" indent="-342900"/>
            <a:r>
              <a:rPr lang="en-CA" sz="1600" dirty="0" smtClean="0"/>
              <a:t>Ideally, agencies will meet interoperability needs for an individual mission through the use of capabilities also common to other missions within the same agency or across multiple agencies.  But this approach may be in conflict with desires or priorities to be consistent with agency internal common approaches or between an agency and other government or commercial organizations.</a:t>
            </a:r>
          </a:p>
          <a:p>
            <a:pPr marL="800100" lvl="1" indent="-342900"/>
            <a:r>
              <a:rPr lang="en-CA" sz="1600" dirty="0" smtClean="0"/>
              <a:t>Agency pressures </a:t>
            </a:r>
            <a:r>
              <a:rPr lang="en-CA" sz="1600" dirty="0"/>
              <a:t>to reduce operating </a:t>
            </a:r>
            <a:r>
              <a:rPr lang="en-CA" sz="1600" dirty="0" smtClean="0"/>
              <a:t>costs may influence interoperability decisions</a:t>
            </a:r>
          </a:p>
          <a:p>
            <a:pPr marL="800100" lvl="1" indent="-342900"/>
            <a:r>
              <a:rPr lang="en-CA" sz="1600" dirty="0" smtClean="0"/>
              <a:t>Agency desires to continue innovating in system design and operations approaches will put pressure on all participants in shared mission operations – it is important to reduce cross-agency interdependence while encouraging cross-agency interaction through common interfaces and standards.</a:t>
            </a:r>
          </a:p>
          <a:p>
            <a:pPr lvl="1"/>
            <a:endParaRPr lang="en-CA" sz="1800" dirty="0" smtClean="0"/>
          </a:p>
          <a:p>
            <a:pPr marL="0" indent="0">
              <a:buNone/>
            </a:pPr>
            <a:endParaRPr lang="en-GB" sz="1800" b="1" u="sng"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15</a:t>
            </a:fld>
            <a:endParaRPr lang="en-US"/>
          </a:p>
        </p:txBody>
      </p:sp>
    </p:spTree>
    <p:extLst>
      <p:ext uri="{BB962C8B-B14F-4D97-AF65-F5344CB8AC3E}">
        <p14:creationId xmlns:p14="http://schemas.microsoft.com/office/powerpoint/2010/main" val="146726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a:t>
            </a:r>
            <a:endParaRPr lang="en-US" dirty="0"/>
          </a:p>
        </p:txBody>
      </p:sp>
      <p:sp>
        <p:nvSpPr>
          <p:cNvPr id="3" name="Content Placeholder 2"/>
          <p:cNvSpPr>
            <a:spLocks noGrp="1"/>
          </p:cNvSpPr>
          <p:nvPr>
            <p:ph idx="1"/>
          </p:nvPr>
        </p:nvSpPr>
        <p:spPr/>
        <p:txBody>
          <a:bodyPr/>
          <a:lstStyle/>
          <a:p>
            <a:r>
              <a:rPr lang="en-US" dirty="0" smtClean="0"/>
              <a:t>Trends affecting mission operations systems</a:t>
            </a:r>
          </a:p>
          <a:p>
            <a:pPr lvl="1"/>
            <a:r>
              <a:rPr lang="en-US" sz="1800" dirty="0" smtClean="0"/>
              <a:t>Increase use of IP over WWW and national or private internets</a:t>
            </a:r>
          </a:p>
          <a:p>
            <a:pPr lvl="1"/>
            <a:r>
              <a:rPr lang="en-US" sz="1800" dirty="0" smtClean="0"/>
              <a:t>Increased security challenges;  </a:t>
            </a:r>
            <a:r>
              <a:rPr lang="en-US" sz="1800" dirty="0"/>
              <a:t>n</a:t>
            </a:r>
            <a:r>
              <a:rPr lang="en-US" sz="1800" dirty="0" smtClean="0"/>
              <a:t>etworks of networks, advanced secure gateways/portals</a:t>
            </a:r>
            <a:endParaRPr lang="en-US" sz="1800" dirty="0"/>
          </a:p>
          <a:p>
            <a:pPr lvl="1"/>
            <a:r>
              <a:rPr lang="en-US" sz="1800" dirty="0" smtClean="0"/>
              <a:t>Cloud computing and data storage</a:t>
            </a:r>
          </a:p>
          <a:p>
            <a:pPr lvl="1"/>
            <a:r>
              <a:rPr lang="en-US" sz="1800" dirty="0" smtClean="0"/>
              <a:t>Rapid deployment; operations from anywhere</a:t>
            </a:r>
          </a:p>
          <a:p>
            <a:pPr lvl="1"/>
            <a:r>
              <a:rPr lang="en-US" sz="1800" dirty="0" smtClean="0"/>
              <a:t>Open source software – including full telemetry and command systems</a:t>
            </a:r>
          </a:p>
          <a:p>
            <a:pPr lvl="1"/>
            <a:r>
              <a:rPr lang="en-US" sz="1800" dirty="0" smtClean="0"/>
              <a:t>Automated spacecraft and ground operations</a:t>
            </a:r>
          </a:p>
          <a:p>
            <a:pPr lvl="1"/>
            <a:r>
              <a:rPr lang="en-US" sz="1800" dirty="0" smtClean="0"/>
              <a:t>Increased use of commercial commodity communications and services</a:t>
            </a:r>
          </a:p>
          <a:p>
            <a:endParaRPr lang="en-US" dirty="0" smtClean="0"/>
          </a:p>
          <a:p>
            <a:r>
              <a:rPr lang="en-US" dirty="0" smtClean="0"/>
              <a:t>Observations</a:t>
            </a:r>
          </a:p>
          <a:p>
            <a:pPr lvl="1"/>
            <a:r>
              <a:rPr lang="en-US" sz="1800" dirty="0" smtClean="0"/>
              <a:t>These trends have the potential to significantly change how missions are operated in the future and how their mission support systems are developed and deployed.</a:t>
            </a:r>
          </a:p>
          <a:p>
            <a:pPr lvl="1"/>
            <a:r>
              <a:rPr lang="en-US" sz="1800" dirty="0" smtClean="0"/>
              <a:t>The CCSDS format and service standards are compatible with all of these future trends.</a:t>
            </a:r>
          </a:p>
          <a:p>
            <a:pPr lvl="1"/>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16</a:t>
            </a:fld>
            <a:endParaRPr lang="en-US"/>
          </a:p>
        </p:txBody>
      </p:sp>
    </p:spTree>
    <p:extLst>
      <p:ext uri="{BB962C8B-B14F-4D97-AF65-F5344CB8AC3E}">
        <p14:creationId xmlns:p14="http://schemas.microsoft.com/office/powerpoint/2010/main" val="154009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17</a:t>
            </a:fld>
            <a:endParaRPr lang="en-US"/>
          </a:p>
        </p:txBody>
      </p:sp>
      <p:sp>
        <p:nvSpPr>
          <p:cNvPr id="5" name="Rounded Rectangle 4"/>
          <p:cNvSpPr/>
          <p:nvPr/>
        </p:nvSpPr>
        <p:spPr bwMode="auto">
          <a:xfrm>
            <a:off x="272716" y="2149643"/>
            <a:ext cx="8642684" cy="2438400"/>
          </a:xfrm>
          <a:prstGeom prst="roundRect">
            <a:avLst/>
          </a:prstGeom>
          <a:solidFill>
            <a:srgbClr val="92D050"/>
          </a:solidFill>
          <a:ln w="38100">
            <a:noFill/>
            <a:round/>
            <a:headEnd/>
            <a:tailEnd/>
          </a:ln>
        </p:spPr>
        <p:txBody>
          <a:bodyPr wrap="none" rtlCol="0" anchor="ctr"/>
          <a:lstStyle/>
          <a:p>
            <a:pPr algn="ctr"/>
            <a:r>
              <a:rPr lang="en-US" sz="4000" b="1" dirty="0" smtClean="0">
                <a:latin typeface="+mj-lt"/>
              </a:rPr>
              <a:t>3</a:t>
            </a:r>
          </a:p>
          <a:p>
            <a:pPr algn="ctr"/>
            <a:r>
              <a:rPr lang="en-US" sz="4000" b="1" dirty="0" smtClean="0">
                <a:latin typeface="+mj-lt"/>
              </a:rPr>
              <a:t>The Service Catalog Approach</a:t>
            </a:r>
            <a:endParaRPr lang="en-US" sz="4000" b="1" dirty="0">
              <a:latin typeface="+mj-lt"/>
            </a:endParaRPr>
          </a:p>
        </p:txBody>
      </p:sp>
    </p:spTree>
    <p:extLst>
      <p:ext uri="{BB962C8B-B14F-4D97-AF65-F5344CB8AC3E}">
        <p14:creationId xmlns:p14="http://schemas.microsoft.com/office/powerpoint/2010/main" val="37972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Freeform 131"/>
          <p:cNvSpPr/>
          <p:nvPr/>
        </p:nvSpPr>
        <p:spPr bwMode="auto">
          <a:xfrm>
            <a:off x="1828800" y="1246188"/>
            <a:ext cx="6310313" cy="1631950"/>
          </a:xfrm>
          <a:custGeom>
            <a:avLst/>
            <a:gdLst>
              <a:gd name="connsiteX0" fmla="*/ 6533212 w 7250242"/>
              <a:gd name="connsiteY0" fmla="*/ 1531495 h 1951219"/>
              <a:gd name="connsiteX1" fmla="*/ 6323350 w 7250242"/>
              <a:gd name="connsiteY1" fmla="*/ 497174 h 1951219"/>
              <a:gd name="connsiteX2" fmla="*/ 971862 w 7250242"/>
              <a:gd name="connsiteY2" fmla="*/ 242341 h 1951219"/>
              <a:gd name="connsiteX3" fmla="*/ 492176 w 7250242"/>
              <a:gd name="connsiteY3" fmla="*/ 1951219 h 1951219"/>
              <a:gd name="connsiteX4" fmla="*/ 492176 w 7250242"/>
              <a:gd name="connsiteY4" fmla="*/ 1951219 h 1951219"/>
              <a:gd name="connsiteX0" fmla="*/ 6410793 w 6769308"/>
              <a:gd name="connsiteY0" fmla="*/ 1571469 h 1991193"/>
              <a:gd name="connsiteX1" fmla="*/ 5466413 w 6769308"/>
              <a:gd name="connsiteY1" fmla="*/ 297305 h 1991193"/>
              <a:gd name="connsiteX2" fmla="*/ 849443 w 6769308"/>
              <a:gd name="connsiteY2" fmla="*/ 282315 h 1991193"/>
              <a:gd name="connsiteX3" fmla="*/ 369757 w 6769308"/>
              <a:gd name="connsiteY3" fmla="*/ 1991193 h 1991193"/>
              <a:gd name="connsiteX4" fmla="*/ 369757 w 6769308"/>
              <a:gd name="connsiteY4" fmla="*/ 1991193 h 1991193"/>
              <a:gd name="connsiteX0" fmla="*/ 6410793 w 6769308"/>
              <a:gd name="connsiteY0" fmla="*/ 1571469 h 1991193"/>
              <a:gd name="connsiteX1" fmla="*/ 5466413 w 6769308"/>
              <a:gd name="connsiteY1" fmla="*/ 297305 h 1991193"/>
              <a:gd name="connsiteX2" fmla="*/ 849443 w 6769308"/>
              <a:gd name="connsiteY2" fmla="*/ 282315 h 1991193"/>
              <a:gd name="connsiteX3" fmla="*/ 369757 w 6769308"/>
              <a:gd name="connsiteY3" fmla="*/ 1991193 h 1991193"/>
              <a:gd name="connsiteX4" fmla="*/ 369757 w 6769308"/>
              <a:gd name="connsiteY4" fmla="*/ 1991193 h 1991193"/>
              <a:gd name="connsiteX0" fmla="*/ 6410793 w 6769308"/>
              <a:gd name="connsiteY0" fmla="*/ 1571469 h 1991193"/>
              <a:gd name="connsiteX1" fmla="*/ 5466413 w 6769308"/>
              <a:gd name="connsiteY1" fmla="*/ 297305 h 1991193"/>
              <a:gd name="connsiteX2" fmla="*/ 849443 w 6769308"/>
              <a:gd name="connsiteY2" fmla="*/ 282315 h 1991193"/>
              <a:gd name="connsiteX3" fmla="*/ 369757 w 6769308"/>
              <a:gd name="connsiteY3" fmla="*/ 1991193 h 1991193"/>
              <a:gd name="connsiteX4" fmla="*/ 369757 w 6769308"/>
              <a:gd name="connsiteY4" fmla="*/ 1991193 h 1991193"/>
              <a:gd name="connsiteX0" fmla="*/ 6410793 w 6514476"/>
              <a:gd name="connsiteY0" fmla="*/ 1571469 h 1991193"/>
              <a:gd name="connsiteX1" fmla="*/ 5466413 w 6514476"/>
              <a:gd name="connsiteY1" fmla="*/ 297305 h 1991193"/>
              <a:gd name="connsiteX2" fmla="*/ 849443 w 6514476"/>
              <a:gd name="connsiteY2" fmla="*/ 282315 h 1991193"/>
              <a:gd name="connsiteX3" fmla="*/ 369757 w 6514476"/>
              <a:gd name="connsiteY3" fmla="*/ 1991193 h 1991193"/>
              <a:gd name="connsiteX4" fmla="*/ 369757 w 6514476"/>
              <a:gd name="connsiteY4" fmla="*/ 1991193 h 1991193"/>
              <a:gd name="connsiteX0" fmla="*/ 6410793 w 6439525"/>
              <a:gd name="connsiteY0" fmla="*/ 1571469 h 1991193"/>
              <a:gd name="connsiteX1" fmla="*/ 5466413 w 6439525"/>
              <a:gd name="connsiteY1" fmla="*/ 297305 h 1991193"/>
              <a:gd name="connsiteX2" fmla="*/ 849443 w 6439525"/>
              <a:gd name="connsiteY2" fmla="*/ 282315 h 1991193"/>
              <a:gd name="connsiteX3" fmla="*/ 369757 w 6439525"/>
              <a:gd name="connsiteY3" fmla="*/ 1991193 h 1991193"/>
              <a:gd name="connsiteX4" fmla="*/ 369757 w 6439525"/>
              <a:gd name="connsiteY4" fmla="*/ 1991193 h 1991193"/>
              <a:gd name="connsiteX0" fmla="*/ 6473252 w 6501984"/>
              <a:gd name="connsiteY0" fmla="*/ 1571469 h 1991193"/>
              <a:gd name="connsiteX1" fmla="*/ 5903626 w 6501984"/>
              <a:gd name="connsiteY1" fmla="*/ 297305 h 1991193"/>
              <a:gd name="connsiteX2" fmla="*/ 911902 w 6501984"/>
              <a:gd name="connsiteY2" fmla="*/ 282315 h 1991193"/>
              <a:gd name="connsiteX3" fmla="*/ 432216 w 6501984"/>
              <a:gd name="connsiteY3" fmla="*/ 1991193 h 1991193"/>
              <a:gd name="connsiteX4" fmla="*/ 432216 w 6501984"/>
              <a:gd name="connsiteY4" fmla="*/ 1991193 h 1991193"/>
              <a:gd name="connsiteX0" fmla="*/ 6475750 w 6504482"/>
              <a:gd name="connsiteY0" fmla="*/ 1526498 h 1946222"/>
              <a:gd name="connsiteX1" fmla="*/ 5921114 w 6504482"/>
              <a:gd name="connsiteY1" fmla="*/ 522157 h 1946222"/>
              <a:gd name="connsiteX2" fmla="*/ 914400 w 6504482"/>
              <a:gd name="connsiteY2" fmla="*/ 237344 h 1946222"/>
              <a:gd name="connsiteX3" fmla="*/ 434714 w 6504482"/>
              <a:gd name="connsiteY3" fmla="*/ 1946222 h 1946222"/>
              <a:gd name="connsiteX4" fmla="*/ 434714 w 6504482"/>
              <a:gd name="connsiteY4" fmla="*/ 1946222 h 1946222"/>
              <a:gd name="connsiteX0" fmla="*/ 6505731 w 6534463"/>
              <a:gd name="connsiteY0" fmla="*/ 1316636 h 1736360"/>
              <a:gd name="connsiteX1" fmla="*/ 5951095 w 6534463"/>
              <a:gd name="connsiteY1" fmla="*/ 312295 h 1736360"/>
              <a:gd name="connsiteX2" fmla="*/ 914400 w 6534463"/>
              <a:gd name="connsiteY2" fmla="*/ 237344 h 1736360"/>
              <a:gd name="connsiteX3" fmla="*/ 464695 w 6534463"/>
              <a:gd name="connsiteY3" fmla="*/ 1736360 h 1736360"/>
              <a:gd name="connsiteX4" fmla="*/ 464695 w 6534463"/>
              <a:gd name="connsiteY4" fmla="*/ 1736360 h 1736360"/>
              <a:gd name="connsiteX0" fmla="*/ 6250898 w 6279630"/>
              <a:gd name="connsiteY0" fmla="*/ 1316636 h 1736360"/>
              <a:gd name="connsiteX1" fmla="*/ 5696262 w 6279630"/>
              <a:gd name="connsiteY1" fmla="*/ 312295 h 1736360"/>
              <a:gd name="connsiteX2" fmla="*/ 659567 w 6279630"/>
              <a:gd name="connsiteY2" fmla="*/ 237344 h 1736360"/>
              <a:gd name="connsiteX3" fmla="*/ 209862 w 6279630"/>
              <a:gd name="connsiteY3" fmla="*/ 1736360 h 1736360"/>
              <a:gd name="connsiteX4" fmla="*/ 209862 w 6279630"/>
              <a:gd name="connsiteY4" fmla="*/ 1736360 h 1736360"/>
              <a:gd name="connsiteX0" fmla="*/ 6250898 w 6279630"/>
              <a:gd name="connsiteY0" fmla="*/ 1211704 h 1631428"/>
              <a:gd name="connsiteX1" fmla="*/ 5696262 w 6279630"/>
              <a:gd name="connsiteY1" fmla="*/ 207363 h 1631428"/>
              <a:gd name="connsiteX2" fmla="*/ 659567 w 6279630"/>
              <a:gd name="connsiteY2" fmla="*/ 132412 h 1631428"/>
              <a:gd name="connsiteX3" fmla="*/ 209862 w 6279630"/>
              <a:gd name="connsiteY3" fmla="*/ 1631428 h 1631428"/>
              <a:gd name="connsiteX4" fmla="*/ 209862 w 6279630"/>
              <a:gd name="connsiteY4" fmla="*/ 1631428 h 1631428"/>
              <a:gd name="connsiteX0" fmla="*/ 6310859 w 6339591"/>
              <a:gd name="connsiteY0" fmla="*/ 1211704 h 1631428"/>
              <a:gd name="connsiteX1" fmla="*/ 5696262 w 6339591"/>
              <a:gd name="connsiteY1" fmla="*/ 207363 h 1631428"/>
              <a:gd name="connsiteX2" fmla="*/ 659567 w 6339591"/>
              <a:gd name="connsiteY2" fmla="*/ 132412 h 1631428"/>
              <a:gd name="connsiteX3" fmla="*/ 209862 w 6339591"/>
              <a:gd name="connsiteY3" fmla="*/ 1631428 h 1631428"/>
              <a:gd name="connsiteX4" fmla="*/ 209862 w 6339591"/>
              <a:gd name="connsiteY4" fmla="*/ 1631428 h 1631428"/>
              <a:gd name="connsiteX0" fmla="*/ 6310859 w 6310859"/>
              <a:gd name="connsiteY0" fmla="*/ 1211704 h 1631428"/>
              <a:gd name="connsiteX1" fmla="*/ 5696262 w 6310859"/>
              <a:gd name="connsiteY1" fmla="*/ 207363 h 1631428"/>
              <a:gd name="connsiteX2" fmla="*/ 659567 w 6310859"/>
              <a:gd name="connsiteY2" fmla="*/ 132412 h 1631428"/>
              <a:gd name="connsiteX3" fmla="*/ 209862 w 6310859"/>
              <a:gd name="connsiteY3" fmla="*/ 1631428 h 1631428"/>
              <a:gd name="connsiteX4" fmla="*/ 209862 w 6310859"/>
              <a:gd name="connsiteY4" fmla="*/ 1631428 h 1631428"/>
              <a:gd name="connsiteX0" fmla="*/ 6310859 w 6310859"/>
              <a:gd name="connsiteY0" fmla="*/ 1211704 h 1631428"/>
              <a:gd name="connsiteX1" fmla="*/ 5696262 w 6310859"/>
              <a:gd name="connsiteY1" fmla="*/ 207363 h 1631428"/>
              <a:gd name="connsiteX2" fmla="*/ 659567 w 6310859"/>
              <a:gd name="connsiteY2" fmla="*/ 132412 h 1631428"/>
              <a:gd name="connsiteX3" fmla="*/ 209862 w 6310859"/>
              <a:gd name="connsiteY3" fmla="*/ 1631428 h 1631428"/>
              <a:gd name="connsiteX4" fmla="*/ 209862 w 6310859"/>
              <a:gd name="connsiteY4" fmla="*/ 1631428 h 163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0859" h="1631428">
                <a:moveTo>
                  <a:pt x="6310859" y="1211704"/>
                </a:moveTo>
                <a:cubicBezTo>
                  <a:pt x="6294620" y="247338"/>
                  <a:pt x="6233410" y="302301"/>
                  <a:pt x="5696262" y="207363"/>
                </a:cubicBezTo>
                <a:cubicBezTo>
                  <a:pt x="5324006" y="67455"/>
                  <a:pt x="1154242" y="0"/>
                  <a:pt x="659567" y="132412"/>
                </a:cubicBezTo>
                <a:cubicBezTo>
                  <a:pt x="0" y="279815"/>
                  <a:pt x="284813" y="1381592"/>
                  <a:pt x="209862" y="1631428"/>
                </a:cubicBezTo>
                <a:lnTo>
                  <a:pt x="209862" y="1631428"/>
                </a:lnTo>
              </a:path>
            </a:pathLst>
          </a:custGeom>
          <a:noFill/>
          <a:ln w="152400" cap="flat" cmpd="sng" algn="ctr">
            <a:solidFill>
              <a:schemeClr val="accent1">
                <a:lumMod val="75000"/>
              </a:schemeClr>
            </a:solidFill>
            <a:prstDash val="solid"/>
            <a:round/>
            <a:headEnd type="none" w="med" len="med"/>
            <a:tailEnd type="triangle" w="med" len="med"/>
          </a:ln>
          <a:effectLst/>
        </p:spPr>
        <p:txBody>
          <a:bodyPr/>
          <a:lstStyle/>
          <a:p>
            <a:pPr>
              <a:defRPr/>
            </a:pPr>
            <a:endParaRPr lang="en-US"/>
          </a:p>
        </p:txBody>
      </p:sp>
      <p:sp>
        <p:nvSpPr>
          <p:cNvPr id="42" name="Oval 41"/>
          <p:cNvSpPr>
            <a:spLocks noChangeArrowheads="1"/>
          </p:cNvSpPr>
          <p:nvPr/>
        </p:nvSpPr>
        <p:spPr bwMode="auto">
          <a:xfrm rot="16200000">
            <a:off x="1603375" y="2468563"/>
            <a:ext cx="5672138" cy="2360612"/>
          </a:xfrm>
          <a:prstGeom prst="ellipse">
            <a:avLst/>
          </a:prstGeom>
          <a:solidFill>
            <a:schemeClr val="accent1">
              <a:lumMod val="40000"/>
              <a:lumOff val="60000"/>
            </a:schemeClr>
          </a:solidFill>
          <a:ln w="12700" algn="ctr">
            <a:noFill/>
            <a:round/>
            <a:headEnd type="none" w="sm" len="sm"/>
            <a:tailEnd type="none" w="sm" len="sm"/>
          </a:ln>
        </p:spPr>
        <p:txBody>
          <a:bodyPr/>
          <a:lstStyle/>
          <a:p>
            <a:pPr>
              <a:defRPr/>
            </a:pPr>
            <a:endParaRPr lang="en-US">
              <a:latin typeface="Calibri" pitchFamily="34" charset="0"/>
              <a:cs typeface="Calibri" pitchFamily="34" charset="0"/>
            </a:endParaRPr>
          </a:p>
        </p:txBody>
      </p:sp>
      <p:pic>
        <p:nvPicPr>
          <p:cNvPr id="10245" name="Picture 2022"/>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349250" y="2900363"/>
            <a:ext cx="1882775" cy="915987"/>
          </a:xfrm>
          <a:prstGeom prst="rect">
            <a:avLst/>
          </a:prstGeom>
          <a:noFill/>
          <a:ln w="9525">
            <a:solidFill>
              <a:srgbClr val="6699FF"/>
            </a:solidFill>
            <a:miter lim="800000"/>
            <a:headEnd/>
            <a:tailEnd/>
          </a:ln>
        </p:spPr>
      </p:pic>
      <p:sp>
        <p:nvSpPr>
          <p:cNvPr id="33" name="Title 32"/>
          <p:cNvSpPr>
            <a:spLocks noGrp="1"/>
          </p:cNvSpPr>
          <p:nvPr>
            <p:ph type="title"/>
          </p:nvPr>
        </p:nvSpPr>
        <p:spPr>
          <a:xfrm>
            <a:off x="349250" y="204706"/>
            <a:ext cx="8542337" cy="557212"/>
          </a:xfrm>
        </p:spPr>
        <p:txBody>
          <a:bodyPr>
            <a:noAutofit/>
          </a:bodyPr>
          <a:lstStyle/>
          <a:p>
            <a:pPr eaLnBrk="1" hangingPunct="1">
              <a:defRPr/>
            </a:pPr>
            <a:r>
              <a:rPr lang="en-US" sz="2400" dirty="0" smtClean="0"/>
              <a:t>MOSSG Service Catalog #3 Context</a:t>
            </a:r>
            <a:endParaRPr lang="en-US" sz="2400" dirty="0"/>
          </a:p>
        </p:txBody>
      </p:sp>
      <p:sp>
        <p:nvSpPr>
          <p:cNvPr id="35" name="Slide Number Placeholder 3"/>
          <p:cNvSpPr>
            <a:spLocks noGrp="1"/>
          </p:cNvSpPr>
          <p:nvPr>
            <p:ph type="sldNum" sz="quarter" idx="10"/>
          </p:nvPr>
        </p:nvSpPr>
        <p:spPr>
          <a:xfrm>
            <a:off x="6083300" y="6400800"/>
            <a:ext cx="2895600" cy="365125"/>
          </a:xfrm>
        </p:spPr>
        <p:txBody>
          <a:bodyPr/>
          <a:lstStyle/>
          <a:p>
            <a:pPr>
              <a:defRPr/>
            </a:pPr>
            <a:fld id="{1215C8EC-9CC3-432E-B29B-B58B2FEBB9A9}" type="slidenum">
              <a:rPr lang="en-US" smtClean="0"/>
              <a:pPr>
                <a:defRPr/>
              </a:pPr>
              <a:t>18</a:t>
            </a:fld>
            <a:endParaRPr lang="en-US" dirty="0"/>
          </a:p>
        </p:txBody>
      </p:sp>
      <p:sp>
        <p:nvSpPr>
          <p:cNvPr id="10248" name="Rectangle 11"/>
          <p:cNvSpPr>
            <a:spLocks noChangeArrowheads="1"/>
          </p:cNvSpPr>
          <p:nvPr/>
        </p:nvSpPr>
        <p:spPr bwMode="auto">
          <a:xfrm>
            <a:off x="2354263" y="2506663"/>
            <a:ext cx="1746250" cy="579437"/>
          </a:xfrm>
          <a:prstGeom prst="rect">
            <a:avLst/>
          </a:prstGeom>
          <a:noFill/>
          <a:ln w="9525">
            <a:noFill/>
            <a:miter lim="800000"/>
            <a:headEnd/>
            <a:tailEnd/>
          </a:ln>
        </p:spPr>
        <p:txBody>
          <a:bodyPr lIns="81204" tIns="39889" rIns="81204" bIns="39889"/>
          <a:lstStyle/>
          <a:p>
            <a:r>
              <a:rPr lang="en-US" sz="1400" b="1">
                <a:latin typeface="Calibri" pitchFamily="34" charset="0"/>
                <a:ea typeface="Calibri" pitchFamily="34" charset="0"/>
                <a:cs typeface="Calibri" pitchFamily="34" charset="0"/>
              </a:rPr>
              <a:t>Future Mission Needs for</a:t>
            </a:r>
          </a:p>
          <a:p>
            <a:r>
              <a:rPr lang="en-US" sz="1400" b="1">
                <a:latin typeface="Calibri" pitchFamily="34" charset="0"/>
                <a:ea typeface="Calibri" pitchFamily="34" charset="0"/>
                <a:cs typeface="Calibri" pitchFamily="34" charset="0"/>
              </a:rPr>
              <a:t>Standardization</a:t>
            </a:r>
          </a:p>
        </p:txBody>
      </p:sp>
      <p:cxnSp>
        <p:nvCxnSpPr>
          <p:cNvPr id="37" name="Straight Arrow Connector 36"/>
          <p:cNvCxnSpPr/>
          <p:nvPr/>
        </p:nvCxnSpPr>
        <p:spPr bwMode="auto">
          <a:xfrm rot="5400000">
            <a:off x="764382" y="2428081"/>
            <a:ext cx="958850" cy="1587"/>
          </a:xfrm>
          <a:prstGeom prst="straightConnector1">
            <a:avLst/>
          </a:prstGeom>
          <a:noFill/>
          <a:ln w="152400" cap="flat" cmpd="sng" algn="ctr">
            <a:solidFill>
              <a:schemeClr val="accent1">
                <a:lumMod val="75000"/>
              </a:schemeClr>
            </a:solidFill>
            <a:prstDash val="solid"/>
            <a:round/>
            <a:headEnd type="none" w="med" len="med"/>
            <a:tailEnd type="triangle" w="med" len="med"/>
          </a:ln>
          <a:effectLst/>
        </p:spPr>
      </p:cxnSp>
      <p:sp>
        <p:nvSpPr>
          <p:cNvPr id="38" name="Freeform 37"/>
          <p:cNvSpPr/>
          <p:nvPr/>
        </p:nvSpPr>
        <p:spPr bwMode="auto">
          <a:xfrm>
            <a:off x="7577138" y="3536950"/>
            <a:ext cx="1189037" cy="2667000"/>
          </a:xfrm>
          <a:custGeom>
            <a:avLst/>
            <a:gdLst>
              <a:gd name="connsiteX0" fmla="*/ 0 w 3102964"/>
              <a:gd name="connsiteY0" fmla="*/ 1109273 h 1294152"/>
              <a:gd name="connsiteX1" fmla="*/ 2563318 w 3102964"/>
              <a:gd name="connsiteY1" fmla="*/ 1109273 h 1294152"/>
              <a:gd name="connsiteX2" fmla="*/ 3102964 w 3102964"/>
              <a:gd name="connsiteY2" fmla="*/ 0 h 1294152"/>
              <a:gd name="connsiteX3" fmla="*/ 3102964 w 3102964"/>
              <a:gd name="connsiteY3" fmla="*/ 0 h 1294152"/>
              <a:gd name="connsiteX0" fmla="*/ 0 w 3260361"/>
              <a:gd name="connsiteY0" fmla="*/ 1109273 h 1201712"/>
              <a:gd name="connsiteX1" fmla="*/ 2743200 w 3260361"/>
              <a:gd name="connsiteY1" fmla="*/ 884421 h 1201712"/>
              <a:gd name="connsiteX2" fmla="*/ 3102964 w 3260361"/>
              <a:gd name="connsiteY2" fmla="*/ 0 h 1201712"/>
              <a:gd name="connsiteX3" fmla="*/ 3102964 w 3260361"/>
              <a:gd name="connsiteY3" fmla="*/ 0 h 1201712"/>
              <a:gd name="connsiteX0" fmla="*/ 0 w 3260361"/>
              <a:gd name="connsiteY0" fmla="*/ 1109273 h 1234192"/>
              <a:gd name="connsiteX1" fmla="*/ 2743200 w 3260361"/>
              <a:gd name="connsiteY1" fmla="*/ 1049313 h 1234192"/>
              <a:gd name="connsiteX2" fmla="*/ 3102964 w 3260361"/>
              <a:gd name="connsiteY2" fmla="*/ 0 h 1234192"/>
              <a:gd name="connsiteX3" fmla="*/ 3102964 w 3260361"/>
              <a:gd name="connsiteY3" fmla="*/ 0 h 1234192"/>
              <a:gd name="connsiteX0" fmla="*/ 0 w 3119130"/>
              <a:gd name="connsiteY0" fmla="*/ 1159753 h 1252192"/>
              <a:gd name="connsiteX1" fmla="*/ 2622145 w 3119130"/>
              <a:gd name="connsiteY1" fmla="*/ 1049313 h 1252192"/>
              <a:gd name="connsiteX2" fmla="*/ 2981909 w 3119130"/>
              <a:gd name="connsiteY2" fmla="*/ 0 h 1252192"/>
              <a:gd name="connsiteX3" fmla="*/ 2981909 w 3119130"/>
              <a:gd name="connsiteY3" fmla="*/ 0 h 1252192"/>
              <a:gd name="connsiteX0" fmla="*/ 0 w 3119130"/>
              <a:gd name="connsiteY0" fmla="*/ 1159753 h 1242605"/>
              <a:gd name="connsiteX1" fmla="*/ 2622145 w 3119130"/>
              <a:gd name="connsiteY1" fmla="*/ 1049313 h 1242605"/>
              <a:gd name="connsiteX2" fmla="*/ 2981909 w 3119130"/>
              <a:gd name="connsiteY2" fmla="*/ 0 h 1242605"/>
              <a:gd name="connsiteX3" fmla="*/ 2981909 w 3119130"/>
              <a:gd name="connsiteY3" fmla="*/ 0 h 1242605"/>
              <a:gd name="connsiteX0" fmla="*/ 0 w 3119130"/>
              <a:gd name="connsiteY0" fmla="*/ 1159753 h 1242605"/>
              <a:gd name="connsiteX1" fmla="*/ 2622145 w 3119130"/>
              <a:gd name="connsiteY1" fmla="*/ 1049313 h 1242605"/>
              <a:gd name="connsiteX2" fmla="*/ 2981909 w 3119130"/>
              <a:gd name="connsiteY2" fmla="*/ 0 h 1242605"/>
              <a:gd name="connsiteX3" fmla="*/ 2981909 w 3119130"/>
              <a:gd name="connsiteY3" fmla="*/ 0 h 1242605"/>
              <a:gd name="connsiteX0" fmla="*/ 0 w 3280536"/>
              <a:gd name="connsiteY0" fmla="*/ 1159753 h 1170490"/>
              <a:gd name="connsiteX1" fmla="*/ 2783550 w 3280536"/>
              <a:gd name="connsiteY1" fmla="*/ 977198 h 1170490"/>
              <a:gd name="connsiteX2" fmla="*/ 2981909 w 3280536"/>
              <a:gd name="connsiteY2" fmla="*/ 0 h 1170490"/>
              <a:gd name="connsiteX3" fmla="*/ 2981909 w 3280536"/>
              <a:gd name="connsiteY3" fmla="*/ 0 h 1170490"/>
              <a:gd name="connsiteX0" fmla="*/ 0 w 3280536"/>
              <a:gd name="connsiteY0" fmla="*/ 1159753 h 1159753"/>
              <a:gd name="connsiteX1" fmla="*/ 2783550 w 3280536"/>
              <a:gd name="connsiteY1" fmla="*/ 977198 h 1159753"/>
              <a:gd name="connsiteX2" fmla="*/ 2981909 w 3280536"/>
              <a:gd name="connsiteY2" fmla="*/ 0 h 1159753"/>
              <a:gd name="connsiteX3" fmla="*/ 2981909 w 3280536"/>
              <a:gd name="connsiteY3" fmla="*/ 0 h 1159753"/>
              <a:gd name="connsiteX0" fmla="*/ 0 w 3159483"/>
              <a:gd name="connsiteY0" fmla="*/ 1159753 h 1159753"/>
              <a:gd name="connsiteX1" fmla="*/ 2783550 w 3159483"/>
              <a:gd name="connsiteY1" fmla="*/ 977198 h 1159753"/>
              <a:gd name="connsiteX2" fmla="*/ 2981909 w 3159483"/>
              <a:gd name="connsiteY2" fmla="*/ 0 h 1159753"/>
              <a:gd name="connsiteX3" fmla="*/ 2981909 w 3159483"/>
              <a:gd name="connsiteY3" fmla="*/ 0 h 1159753"/>
              <a:gd name="connsiteX0" fmla="*/ 0 w 3159483"/>
              <a:gd name="connsiteY0" fmla="*/ 1159753 h 1159753"/>
              <a:gd name="connsiteX1" fmla="*/ 2783550 w 3159483"/>
              <a:gd name="connsiteY1" fmla="*/ 977198 h 1159753"/>
              <a:gd name="connsiteX2" fmla="*/ 2981909 w 3159483"/>
              <a:gd name="connsiteY2" fmla="*/ 0 h 1159753"/>
              <a:gd name="connsiteX3" fmla="*/ 2981909 w 3159483"/>
              <a:gd name="connsiteY3" fmla="*/ 0 h 1159753"/>
              <a:gd name="connsiteX0" fmla="*/ 0 w 3038428"/>
              <a:gd name="connsiteY0" fmla="*/ 1159753 h 1159753"/>
              <a:gd name="connsiteX1" fmla="*/ 2783550 w 3038428"/>
              <a:gd name="connsiteY1" fmla="*/ 977198 h 1159753"/>
              <a:gd name="connsiteX2" fmla="*/ 2981909 w 3038428"/>
              <a:gd name="connsiteY2" fmla="*/ 0 h 1159753"/>
              <a:gd name="connsiteX3" fmla="*/ 2981909 w 3038428"/>
              <a:gd name="connsiteY3" fmla="*/ 0 h 1159753"/>
              <a:gd name="connsiteX0" fmla="*/ 0 w 3199834"/>
              <a:gd name="connsiteY0" fmla="*/ 1159753 h 1159753"/>
              <a:gd name="connsiteX1" fmla="*/ 2944956 w 3199834"/>
              <a:gd name="connsiteY1" fmla="*/ 1056524 h 1159753"/>
              <a:gd name="connsiteX2" fmla="*/ 2981909 w 3199834"/>
              <a:gd name="connsiteY2" fmla="*/ 0 h 1159753"/>
              <a:gd name="connsiteX3" fmla="*/ 2981909 w 3199834"/>
              <a:gd name="connsiteY3" fmla="*/ 0 h 1159753"/>
            </a:gdLst>
            <a:ahLst/>
            <a:cxnLst>
              <a:cxn ang="0">
                <a:pos x="connsiteX0" y="connsiteY0"/>
              </a:cxn>
              <a:cxn ang="0">
                <a:pos x="connsiteX1" y="connsiteY1"/>
              </a:cxn>
              <a:cxn ang="0">
                <a:pos x="connsiteX2" y="connsiteY2"/>
              </a:cxn>
              <a:cxn ang="0">
                <a:pos x="connsiteX3" y="connsiteY3"/>
              </a:cxn>
            </a:cxnLst>
            <a:rect l="l" t="t" r="r" b="b"/>
            <a:pathLst>
              <a:path w="3199834" h="1159753">
                <a:moveTo>
                  <a:pt x="0" y="1159753"/>
                </a:moveTo>
                <a:cubicBezTo>
                  <a:pt x="1709052" y="1158444"/>
                  <a:pt x="2649727" y="1134433"/>
                  <a:pt x="2944956" y="1056524"/>
                </a:cubicBezTo>
                <a:cubicBezTo>
                  <a:pt x="3199834" y="971404"/>
                  <a:pt x="2921948" y="147403"/>
                  <a:pt x="2981909" y="0"/>
                </a:cubicBezTo>
                <a:lnTo>
                  <a:pt x="2981909" y="0"/>
                </a:lnTo>
              </a:path>
            </a:pathLst>
          </a:custGeom>
          <a:noFill/>
          <a:ln w="152400" cap="flat" cmpd="sng" algn="ctr">
            <a:solidFill>
              <a:schemeClr val="accent5">
                <a:lumMod val="90000"/>
              </a:schemeClr>
            </a:solidFill>
            <a:prstDash val="solid"/>
            <a:round/>
            <a:headEnd type="none" w="med" len="med"/>
            <a:tailEnd type="triangle" w="med" len="med"/>
          </a:ln>
          <a:effectLst/>
        </p:spPr>
        <p:txBody>
          <a:bodyPr/>
          <a:lstStyle/>
          <a:p>
            <a:pPr eaLnBrk="0" hangingPunct="0">
              <a:defRPr/>
            </a:pPr>
            <a:endParaRPr lang="en-US"/>
          </a:p>
        </p:txBody>
      </p:sp>
      <p:grpSp>
        <p:nvGrpSpPr>
          <p:cNvPr id="10254" name="Group 71"/>
          <p:cNvGrpSpPr>
            <a:grpSpLocks/>
          </p:cNvGrpSpPr>
          <p:nvPr/>
        </p:nvGrpSpPr>
        <p:grpSpPr bwMode="auto">
          <a:xfrm>
            <a:off x="4914900" y="3732213"/>
            <a:ext cx="1201738" cy="1035050"/>
            <a:chOff x="4809228" y="4122295"/>
            <a:chExt cx="1201827" cy="809467"/>
          </a:xfrm>
        </p:grpSpPr>
        <p:grpSp>
          <p:nvGrpSpPr>
            <p:cNvPr id="10299" name="Group 70"/>
            <p:cNvGrpSpPr>
              <a:grpSpLocks/>
            </p:cNvGrpSpPr>
            <p:nvPr/>
          </p:nvGrpSpPr>
          <p:grpSpPr bwMode="auto">
            <a:xfrm>
              <a:off x="4809228" y="4122295"/>
              <a:ext cx="1201827" cy="796879"/>
              <a:chOff x="4809229" y="4212235"/>
              <a:chExt cx="897758" cy="706939"/>
            </a:xfrm>
          </p:grpSpPr>
          <p:pic>
            <p:nvPicPr>
              <p:cNvPr id="10301" name="Picture 3"/>
              <p:cNvPicPr>
                <a:picLocks noChangeAspect="1" noChangeArrowheads="1"/>
              </p:cNvPicPr>
              <p:nvPr/>
            </p:nvPicPr>
            <p:blipFill>
              <a:blip r:embed="rId4" cstate="print">
                <a:clrChange>
                  <a:clrFrom>
                    <a:srgbClr val="B9E6FF"/>
                  </a:clrFrom>
                  <a:clrTo>
                    <a:srgbClr val="B9E6FF">
                      <a:alpha val="0"/>
                    </a:srgbClr>
                  </a:clrTo>
                </a:clrChange>
                <a:lum bright="20000" contrast="-20000"/>
              </a:blip>
              <a:srcRect/>
              <a:stretch>
                <a:fillRect/>
              </a:stretch>
            </p:blipFill>
            <p:spPr bwMode="auto">
              <a:xfrm>
                <a:off x="4809229" y="4212235"/>
                <a:ext cx="897758" cy="706939"/>
              </a:xfrm>
              <a:prstGeom prst="rect">
                <a:avLst/>
              </a:prstGeom>
              <a:noFill/>
              <a:ln w="9525">
                <a:noFill/>
                <a:miter lim="800000"/>
                <a:headEnd/>
                <a:tailEnd/>
              </a:ln>
            </p:spPr>
          </p:pic>
          <p:sp>
            <p:nvSpPr>
              <p:cNvPr id="10302" name="Rectangle 69"/>
              <p:cNvSpPr>
                <a:spLocks noChangeArrowheads="1"/>
              </p:cNvSpPr>
              <p:nvPr/>
            </p:nvSpPr>
            <p:spPr bwMode="auto">
              <a:xfrm>
                <a:off x="5156616" y="4362138"/>
                <a:ext cx="194873" cy="389744"/>
              </a:xfrm>
              <a:prstGeom prst="rect">
                <a:avLst/>
              </a:prstGeom>
              <a:solidFill>
                <a:schemeClr val="bg1"/>
              </a:solidFill>
              <a:ln w="38100">
                <a:noFill/>
                <a:round/>
                <a:headEnd/>
                <a:tailEnd/>
              </a:ln>
            </p:spPr>
            <p:txBody>
              <a:bodyPr wrap="none" anchor="ctr"/>
              <a:lstStyle/>
              <a:p>
                <a:pPr algn="ctr"/>
                <a:endParaRPr lang="en-US"/>
              </a:p>
            </p:txBody>
          </p:sp>
        </p:grpSp>
        <p:sp>
          <p:nvSpPr>
            <p:cNvPr id="10300" name="Rectangle 11"/>
            <p:cNvSpPr>
              <a:spLocks noChangeArrowheads="1"/>
            </p:cNvSpPr>
            <p:nvPr/>
          </p:nvSpPr>
          <p:spPr bwMode="auto">
            <a:xfrm>
              <a:off x="4856756" y="4212236"/>
              <a:ext cx="1139308" cy="719526"/>
            </a:xfrm>
            <a:prstGeom prst="rect">
              <a:avLst/>
            </a:prstGeom>
            <a:noFill/>
            <a:ln w="9525">
              <a:noFill/>
              <a:miter lim="800000"/>
              <a:headEnd/>
              <a:tailEnd/>
            </a:ln>
          </p:spPr>
          <p:txBody>
            <a:bodyPr lIns="81204" tIns="39889" rIns="81204" bIns="39889"/>
            <a:lstStyle/>
            <a:p>
              <a:pPr algn="ctr">
                <a:buSzPct val="125000"/>
              </a:pPr>
              <a:r>
                <a:rPr lang="en-US" sz="1400" b="1" dirty="0">
                  <a:latin typeface="Calibri" pitchFamily="34" charset="0"/>
                  <a:ea typeface="Calibri" pitchFamily="34" charset="0"/>
                  <a:cs typeface="Calibri" pitchFamily="34" charset="0"/>
                </a:rPr>
                <a:t>Service</a:t>
              </a:r>
            </a:p>
            <a:p>
              <a:pPr algn="ctr">
                <a:buSzPct val="125000"/>
              </a:pPr>
              <a:r>
                <a:rPr lang="en-US" sz="1400" b="1" dirty="0">
                  <a:latin typeface="Calibri" pitchFamily="34" charset="0"/>
                  <a:ea typeface="Calibri" pitchFamily="34" charset="0"/>
                  <a:cs typeface="Calibri" pitchFamily="34" charset="0"/>
                </a:rPr>
                <a:t>Catalog #1</a:t>
              </a:r>
            </a:p>
            <a:p>
              <a:pPr algn="ctr">
                <a:buSzPct val="125000"/>
              </a:pPr>
              <a:r>
                <a:rPr lang="en-US" sz="1400" b="1" dirty="0">
                  <a:latin typeface="Calibri" pitchFamily="34" charset="0"/>
                  <a:ea typeface="Calibri" pitchFamily="34" charset="0"/>
                  <a:cs typeface="Calibri" pitchFamily="34" charset="0"/>
                </a:rPr>
                <a:t>Link Layer</a:t>
              </a:r>
            </a:p>
          </p:txBody>
        </p:sp>
      </p:grpSp>
      <p:grpSp>
        <p:nvGrpSpPr>
          <p:cNvPr id="10257" name="Group 103"/>
          <p:cNvGrpSpPr>
            <a:grpSpLocks/>
          </p:cNvGrpSpPr>
          <p:nvPr/>
        </p:nvGrpSpPr>
        <p:grpSpPr bwMode="auto">
          <a:xfrm>
            <a:off x="5103813" y="3429000"/>
            <a:ext cx="379412" cy="455613"/>
            <a:chOff x="5330950" y="1076254"/>
            <a:chExt cx="607161" cy="1290215"/>
          </a:xfrm>
        </p:grpSpPr>
        <p:cxnSp>
          <p:nvCxnSpPr>
            <p:cNvPr id="101" name="Straight Connector 100"/>
            <p:cNvCxnSpPr/>
            <p:nvPr/>
          </p:nvCxnSpPr>
          <p:spPr bwMode="auto">
            <a:xfrm>
              <a:off x="5330950" y="1076254"/>
              <a:ext cx="607161" cy="0"/>
            </a:xfrm>
            <a:prstGeom prst="line">
              <a:avLst/>
            </a:prstGeom>
            <a:solidFill>
              <a:schemeClr val="accent1"/>
            </a:solidFill>
            <a:ln w="57150" cap="flat" cmpd="sng" algn="ctr">
              <a:solidFill>
                <a:schemeClr val="accent5">
                  <a:lumMod val="50000"/>
                </a:schemeClr>
              </a:solidFill>
              <a:prstDash val="solid"/>
              <a:round/>
              <a:headEnd type="none" w="sm" len="sm"/>
              <a:tailEnd type="none" w="sm" len="sm"/>
            </a:ln>
            <a:effectLst/>
          </p:spPr>
        </p:cxnSp>
        <p:cxnSp>
          <p:nvCxnSpPr>
            <p:cNvPr id="103" name="Straight Connector 102"/>
            <p:cNvCxnSpPr/>
            <p:nvPr/>
          </p:nvCxnSpPr>
          <p:spPr bwMode="auto">
            <a:xfrm rot="5400000">
              <a:off x="5293003" y="1721363"/>
              <a:ext cx="1290215" cy="0"/>
            </a:xfrm>
            <a:prstGeom prst="line">
              <a:avLst/>
            </a:prstGeom>
            <a:solidFill>
              <a:schemeClr val="accent1"/>
            </a:solidFill>
            <a:ln w="57150" cap="flat" cmpd="sng" algn="ctr">
              <a:solidFill>
                <a:schemeClr val="accent5">
                  <a:lumMod val="50000"/>
                </a:schemeClr>
              </a:solidFill>
              <a:prstDash val="solid"/>
              <a:round/>
              <a:headEnd type="none" w="med" len="med"/>
              <a:tailEnd type="triangle" w="med" len="med"/>
            </a:ln>
            <a:effectLst/>
          </p:spPr>
        </p:cxnSp>
      </p:grpSp>
      <p:grpSp>
        <p:nvGrpSpPr>
          <p:cNvPr id="14" name="Group 13"/>
          <p:cNvGrpSpPr/>
          <p:nvPr/>
        </p:nvGrpSpPr>
        <p:grpSpPr>
          <a:xfrm>
            <a:off x="5103813" y="3429000"/>
            <a:ext cx="2511425" cy="3159125"/>
            <a:chOff x="5103813" y="3429000"/>
            <a:chExt cx="2511425" cy="3159125"/>
          </a:xfrm>
        </p:grpSpPr>
        <p:grpSp>
          <p:nvGrpSpPr>
            <p:cNvPr id="10256" name="Group 87"/>
            <p:cNvGrpSpPr>
              <a:grpSpLocks/>
            </p:cNvGrpSpPr>
            <p:nvPr/>
          </p:nvGrpSpPr>
          <p:grpSpPr bwMode="auto">
            <a:xfrm>
              <a:off x="6413500" y="5553075"/>
              <a:ext cx="1201738" cy="1035050"/>
              <a:chOff x="4809228" y="4122295"/>
              <a:chExt cx="1201827" cy="809467"/>
            </a:xfrm>
          </p:grpSpPr>
          <p:grpSp>
            <p:nvGrpSpPr>
              <p:cNvPr id="10291" name="Group 88"/>
              <p:cNvGrpSpPr>
                <a:grpSpLocks/>
              </p:cNvGrpSpPr>
              <p:nvPr/>
            </p:nvGrpSpPr>
            <p:grpSpPr bwMode="auto">
              <a:xfrm>
                <a:off x="4809228" y="4122295"/>
                <a:ext cx="1201827" cy="796879"/>
                <a:chOff x="4809229" y="4212235"/>
                <a:chExt cx="897758" cy="706939"/>
              </a:xfrm>
            </p:grpSpPr>
            <p:pic>
              <p:nvPicPr>
                <p:cNvPr id="10293" name="Picture 3"/>
                <p:cNvPicPr>
                  <a:picLocks noChangeAspect="1" noChangeArrowheads="1"/>
                </p:cNvPicPr>
                <p:nvPr/>
              </p:nvPicPr>
              <p:blipFill>
                <a:blip r:embed="rId4" cstate="print">
                  <a:clrChange>
                    <a:clrFrom>
                      <a:srgbClr val="B9E6FF"/>
                    </a:clrFrom>
                    <a:clrTo>
                      <a:srgbClr val="B9E6FF">
                        <a:alpha val="0"/>
                      </a:srgbClr>
                    </a:clrTo>
                  </a:clrChange>
                  <a:lum bright="50000" contrast="-20000"/>
                </a:blip>
                <a:srcRect/>
                <a:stretch>
                  <a:fillRect/>
                </a:stretch>
              </p:blipFill>
              <p:spPr bwMode="auto">
                <a:xfrm>
                  <a:off x="4809229" y="4212235"/>
                  <a:ext cx="897758" cy="706939"/>
                </a:xfrm>
                <a:prstGeom prst="rect">
                  <a:avLst/>
                </a:prstGeom>
                <a:noFill/>
                <a:ln w="9525">
                  <a:noFill/>
                  <a:miter lim="800000"/>
                  <a:headEnd/>
                  <a:tailEnd/>
                </a:ln>
              </p:spPr>
            </p:pic>
            <p:sp>
              <p:nvSpPr>
                <p:cNvPr id="10294" name="Rectangle 91"/>
                <p:cNvSpPr>
                  <a:spLocks noChangeArrowheads="1"/>
                </p:cNvSpPr>
                <p:nvPr/>
              </p:nvSpPr>
              <p:spPr bwMode="auto">
                <a:xfrm>
                  <a:off x="5156616" y="4362138"/>
                  <a:ext cx="194873" cy="389744"/>
                </a:xfrm>
                <a:prstGeom prst="rect">
                  <a:avLst/>
                </a:prstGeom>
                <a:solidFill>
                  <a:schemeClr val="bg1"/>
                </a:solidFill>
                <a:ln w="38100">
                  <a:noFill/>
                  <a:round/>
                  <a:headEnd/>
                  <a:tailEnd/>
                </a:ln>
              </p:spPr>
              <p:txBody>
                <a:bodyPr wrap="none" anchor="ctr"/>
                <a:lstStyle/>
                <a:p>
                  <a:pPr algn="ctr"/>
                  <a:endParaRPr lang="en-US"/>
                </a:p>
              </p:txBody>
            </p:sp>
          </p:grpSp>
          <p:sp>
            <p:nvSpPr>
              <p:cNvPr id="90" name="Rectangle 11"/>
              <p:cNvSpPr>
                <a:spLocks noChangeArrowheads="1"/>
              </p:cNvSpPr>
              <p:nvPr/>
            </p:nvSpPr>
            <p:spPr bwMode="auto">
              <a:xfrm>
                <a:off x="4856857" y="4211684"/>
                <a:ext cx="1139909" cy="720078"/>
              </a:xfrm>
              <a:prstGeom prst="rect">
                <a:avLst/>
              </a:prstGeom>
              <a:noFill/>
              <a:ln w="9525">
                <a:noFill/>
                <a:miter lim="800000"/>
                <a:headEnd/>
                <a:tailEnd/>
              </a:ln>
            </p:spPr>
            <p:txBody>
              <a:bodyPr lIns="81204" tIns="39889" rIns="81204" bIns="39889"/>
              <a:lstStyle/>
              <a:p>
                <a:pPr algn="ctr">
                  <a:spcBef>
                    <a:spcPts val="0"/>
                  </a:spcBef>
                  <a:spcAft>
                    <a:spcPts val="0"/>
                  </a:spcAft>
                  <a:buSzPct val="125000"/>
                  <a:defRPr/>
                </a:pPr>
                <a:r>
                  <a:rPr lang="en-US" sz="1400" b="1" dirty="0">
                    <a:solidFill>
                      <a:schemeClr val="accent6">
                        <a:lumMod val="75000"/>
                      </a:schemeClr>
                    </a:solidFill>
                    <a:latin typeface="Calibri" pitchFamily="34" charset="0"/>
                    <a:cs typeface="Calibri" pitchFamily="34" charset="0"/>
                  </a:rPr>
                  <a:t>Service</a:t>
                </a:r>
              </a:p>
              <a:p>
                <a:pPr algn="ctr">
                  <a:spcBef>
                    <a:spcPts val="0"/>
                  </a:spcBef>
                  <a:spcAft>
                    <a:spcPts val="0"/>
                  </a:spcAft>
                  <a:buSzPct val="125000"/>
                  <a:defRPr/>
                </a:pPr>
                <a:r>
                  <a:rPr lang="en-US" sz="1400" b="1" dirty="0">
                    <a:solidFill>
                      <a:schemeClr val="accent6">
                        <a:lumMod val="75000"/>
                      </a:schemeClr>
                    </a:solidFill>
                    <a:latin typeface="Calibri" pitchFamily="34" charset="0"/>
                    <a:cs typeface="Calibri" pitchFamily="34" charset="0"/>
                  </a:rPr>
                  <a:t>Catalog #3</a:t>
                </a:r>
              </a:p>
              <a:p>
                <a:pPr algn="ctr">
                  <a:spcBef>
                    <a:spcPts val="0"/>
                  </a:spcBef>
                  <a:spcAft>
                    <a:spcPts val="0"/>
                  </a:spcAft>
                  <a:buSzPct val="125000"/>
                  <a:defRPr/>
                </a:pPr>
                <a:r>
                  <a:rPr lang="en-US" sz="1400" b="1" dirty="0">
                    <a:solidFill>
                      <a:schemeClr val="accent6">
                        <a:lumMod val="75000"/>
                      </a:schemeClr>
                    </a:solidFill>
                    <a:latin typeface="Calibri" pitchFamily="34" charset="0"/>
                    <a:cs typeface="Calibri" pitchFamily="34" charset="0"/>
                  </a:rPr>
                  <a:t>App Layer</a:t>
                </a:r>
              </a:p>
            </p:txBody>
          </p:sp>
        </p:grpSp>
        <p:grpSp>
          <p:nvGrpSpPr>
            <p:cNvPr id="10259" name="Group 107"/>
            <p:cNvGrpSpPr>
              <a:grpSpLocks/>
            </p:cNvGrpSpPr>
            <p:nvPr/>
          </p:nvGrpSpPr>
          <p:grpSpPr bwMode="auto">
            <a:xfrm>
              <a:off x="5103813" y="3429000"/>
              <a:ext cx="1897062" cy="2276475"/>
              <a:chOff x="5330950" y="1076254"/>
              <a:chExt cx="607161" cy="1290215"/>
            </a:xfrm>
          </p:grpSpPr>
          <p:cxnSp>
            <p:nvCxnSpPr>
              <p:cNvPr id="109" name="Straight Connector 108"/>
              <p:cNvCxnSpPr/>
              <p:nvPr/>
            </p:nvCxnSpPr>
            <p:spPr bwMode="auto">
              <a:xfrm>
                <a:off x="5330950" y="1076254"/>
                <a:ext cx="607161" cy="0"/>
              </a:xfrm>
              <a:prstGeom prst="line">
                <a:avLst/>
              </a:prstGeom>
              <a:solidFill>
                <a:schemeClr val="accent1"/>
              </a:solidFill>
              <a:ln w="57150" cap="flat" cmpd="sng" algn="ctr">
                <a:solidFill>
                  <a:schemeClr val="accent5">
                    <a:lumMod val="50000"/>
                  </a:schemeClr>
                </a:solidFill>
                <a:prstDash val="solid"/>
                <a:round/>
                <a:headEnd type="none" w="sm" len="sm"/>
                <a:tailEnd type="none" w="sm" len="sm"/>
              </a:ln>
              <a:effectLst/>
            </p:spPr>
          </p:cxnSp>
          <p:cxnSp>
            <p:nvCxnSpPr>
              <p:cNvPr id="110" name="Straight Connector 109"/>
              <p:cNvCxnSpPr/>
              <p:nvPr/>
            </p:nvCxnSpPr>
            <p:spPr bwMode="auto">
              <a:xfrm rot="5400000">
                <a:off x="5293003" y="1721362"/>
                <a:ext cx="1290215" cy="0"/>
              </a:xfrm>
              <a:prstGeom prst="line">
                <a:avLst/>
              </a:prstGeom>
              <a:solidFill>
                <a:schemeClr val="accent1"/>
              </a:solidFill>
              <a:ln w="57150" cap="flat" cmpd="sng" algn="ctr">
                <a:solidFill>
                  <a:schemeClr val="accent5">
                    <a:lumMod val="50000"/>
                  </a:schemeClr>
                </a:solidFill>
                <a:prstDash val="solid"/>
                <a:round/>
                <a:headEnd type="none" w="med" len="med"/>
                <a:tailEnd type="triangle" w="med" len="med"/>
              </a:ln>
              <a:effectLst/>
            </p:spPr>
          </p:cxnSp>
        </p:grpSp>
      </p:grpSp>
      <p:cxnSp>
        <p:nvCxnSpPr>
          <p:cNvPr id="125" name="Straight Arrow Connector 124"/>
          <p:cNvCxnSpPr/>
          <p:nvPr/>
        </p:nvCxnSpPr>
        <p:spPr bwMode="auto">
          <a:xfrm rot="10800000">
            <a:off x="2265363" y="3263900"/>
            <a:ext cx="1871662" cy="3175"/>
          </a:xfrm>
          <a:prstGeom prst="straightConnector1">
            <a:avLst/>
          </a:prstGeom>
          <a:solidFill>
            <a:schemeClr val="accent1"/>
          </a:solidFill>
          <a:ln w="57150" cap="flat" cmpd="sng" algn="ctr">
            <a:solidFill>
              <a:schemeClr val="accent5">
                <a:lumMod val="50000"/>
              </a:schemeClr>
            </a:solidFill>
            <a:prstDash val="solid"/>
            <a:round/>
            <a:headEnd type="none" w="med" len="med"/>
            <a:tailEnd type="triangle" w="med" len="med"/>
          </a:ln>
          <a:effectLst/>
        </p:spPr>
      </p:cxnSp>
      <p:cxnSp>
        <p:nvCxnSpPr>
          <p:cNvPr id="10264" name="Straight Arrow Connector 127"/>
          <p:cNvCxnSpPr>
            <a:cxnSpLocks noChangeShapeType="1"/>
          </p:cNvCxnSpPr>
          <p:nvPr/>
        </p:nvCxnSpPr>
        <p:spPr bwMode="auto">
          <a:xfrm rot="16200000" flipV="1">
            <a:off x="1762919" y="4188619"/>
            <a:ext cx="1671637" cy="1063625"/>
          </a:xfrm>
          <a:prstGeom prst="straightConnector1">
            <a:avLst/>
          </a:prstGeom>
          <a:noFill/>
          <a:ln w="57150" algn="ctr">
            <a:solidFill>
              <a:srgbClr val="FF5050"/>
            </a:solidFill>
            <a:prstDash val="sysDash"/>
            <a:round/>
            <a:headEnd/>
            <a:tailEnd type="triangle" w="med" len="med"/>
          </a:ln>
        </p:spPr>
      </p:cxnSp>
      <p:sp>
        <p:nvSpPr>
          <p:cNvPr id="131" name="Rounded Rectangle 130"/>
          <p:cNvSpPr/>
          <p:nvPr/>
        </p:nvSpPr>
        <p:spPr>
          <a:xfrm>
            <a:off x="7194550" y="2293938"/>
            <a:ext cx="1770063" cy="1252537"/>
          </a:xfrm>
          <a:prstGeom prst="roundRect">
            <a:avLst/>
          </a:prstGeom>
          <a:solidFill>
            <a:srgbClr val="993366"/>
          </a:solidFill>
        </p:spPr>
        <p:style>
          <a:lnRef idx="1">
            <a:schemeClr val="accent1"/>
          </a:lnRef>
          <a:fillRef idx="3">
            <a:schemeClr val="accent1"/>
          </a:fillRef>
          <a:effectRef idx="2">
            <a:schemeClr val="accent1"/>
          </a:effectRef>
          <a:fontRef idx="minor">
            <a:schemeClr val="lt1"/>
          </a:fontRef>
        </p:style>
        <p:txBody>
          <a:bodyPr anchor="ctr"/>
          <a:lstStyle/>
          <a:p>
            <a:pPr algn="ctr">
              <a:buSzPct val="125000"/>
              <a:defRPr/>
            </a:pPr>
            <a:r>
              <a:rPr lang="en-US" sz="1600" b="1" dirty="0">
                <a:latin typeface="Calibri" pitchFamily="34" charset="0"/>
                <a:cs typeface="Calibri" pitchFamily="34" charset="0"/>
              </a:rPr>
              <a:t>Int’l Mission</a:t>
            </a:r>
          </a:p>
          <a:p>
            <a:pPr algn="ctr">
              <a:buSzPct val="125000"/>
              <a:defRPr/>
            </a:pPr>
            <a:r>
              <a:rPr lang="en-US" sz="1600" b="1" dirty="0">
                <a:latin typeface="Calibri" pitchFamily="34" charset="0"/>
                <a:cs typeface="Calibri" pitchFamily="34" charset="0"/>
              </a:rPr>
              <a:t>Programs and Projects</a:t>
            </a:r>
          </a:p>
        </p:txBody>
      </p:sp>
      <p:sp>
        <p:nvSpPr>
          <p:cNvPr id="58" name="Rounded Rectangle 57"/>
          <p:cNvSpPr/>
          <p:nvPr/>
        </p:nvSpPr>
        <p:spPr>
          <a:xfrm>
            <a:off x="582613" y="1509713"/>
            <a:ext cx="1227137" cy="673100"/>
          </a:xfrm>
          <a:prstGeom prst="roundRect">
            <a:avLst/>
          </a:prstGeom>
          <a:solidFill>
            <a:srgbClr val="9933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latin typeface="Calibri" pitchFamily="34" charset="0"/>
                <a:cs typeface="Calibri" pitchFamily="34" charset="0"/>
              </a:rPr>
              <a:t>Technology</a:t>
            </a:r>
          </a:p>
          <a:p>
            <a:pPr algn="ctr">
              <a:defRPr/>
            </a:pPr>
            <a:r>
              <a:rPr lang="en-US" sz="1600" b="1" dirty="0">
                <a:latin typeface="Calibri" pitchFamily="34" charset="0"/>
                <a:cs typeface="Calibri" pitchFamily="34" charset="0"/>
              </a:rPr>
              <a:t>Drivers</a:t>
            </a:r>
          </a:p>
        </p:txBody>
      </p:sp>
      <p:sp>
        <p:nvSpPr>
          <p:cNvPr id="10267" name="Rectangle 11"/>
          <p:cNvSpPr>
            <a:spLocks noChangeArrowheads="1"/>
          </p:cNvSpPr>
          <p:nvPr/>
        </p:nvSpPr>
        <p:spPr bwMode="auto">
          <a:xfrm>
            <a:off x="7366793" y="929325"/>
            <a:ext cx="1528762" cy="744537"/>
          </a:xfrm>
          <a:prstGeom prst="rect">
            <a:avLst/>
          </a:prstGeom>
          <a:noFill/>
          <a:ln w="9525">
            <a:noFill/>
            <a:miter lim="800000"/>
            <a:headEnd/>
            <a:tailEnd/>
          </a:ln>
        </p:spPr>
        <p:txBody>
          <a:bodyPr lIns="81204" tIns="39889" rIns="81204" bIns="39889"/>
          <a:lstStyle/>
          <a:p>
            <a:pPr algn="ctr">
              <a:buSzPct val="125000"/>
            </a:pPr>
            <a:r>
              <a:rPr lang="en-US" sz="1400" b="1" dirty="0">
                <a:latin typeface="Calibri" pitchFamily="34" charset="0"/>
                <a:ea typeface="Calibri" pitchFamily="34" charset="0"/>
                <a:cs typeface="Calibri" pitchFamily="34" charset="0"/>
              </a:rPr>
              <a:t>Mission Needs and Requirements</a:t>
            </a:r>
          </a:p>
        </p:txBody>
      </p:sp>
      <p:sp>
        <p:nvSpPr>
          <p:cNvPr id="65" name="Freeform 64"/>
          <p:cNvSpPr/>
          <p:nvPr/>
        </p:nvSpPr>
        <p:spPr bwMode="auto">
          <a:xfrm>
            <a:off x="6048375" y="3492500"/>
            <a:ext cx="1746250" cy="866775"/>
          </a:xfrm>
          <a:custGeom>
            <a:avLst/>
            <a:gdLst>
              <a:gd name="connsiteX0" fmla="*/ 0 w 3102964"/>
              <a:gd name="connsiteY0" fmla="*/ 1109273 h 1294152"/>
              <a:gd name="connsiteX1" fmla="*/ 2563318 w 3102964"/>
              <a:gd name="connsiteY1" fmla="*/ 1109273 h 1294152"/>
              <a:gd name="connsiteX2" fmla="*/ 3102964 w 3102964"/>
              <a:gd name="connsiteY2" fmla="*/ 0 h 1294152"/>
              <a:gd name="connsiteX3" fmla="*/ 3102964 w 3102964"/>
              <a:gd name="connsiteY3" fmla="*/ 0 h 1294152"/>
              <a:gd name="connsiteX0" fmla="*/ 0 w 3260361"/>
              <a:gd name="connsiteY0" fmla="*/ 1109273 h 1201712"/>
              <a:gd name="connsiteX1" fmla="*/ 2743200 w 3260361"/>
              <a:gd name="connsiteY1" fmla="*/ 884421 h 1201712"/>
              <a:gd name="connsiteX2" fmla="*/ 3102964 w 3260361"/>
              <a:gd name="connsiteY2" fmla="*/ 0 h 1201712"/>
              <a:gd name="connsiteX3" fmla="*/ 3102964 w 3260361"/>
              <a:gd name="connsiteY3" fmla="*/ 0 h 1201712"/>
              <a:gd name="connsiteX0" fmla="*/ 0 w 3260361"/>
              <a:gd name="connsiteY0" fmla="*/ 1109273 h 1234192"/>
              <a:gd name="connsiteX1" fmla="*/ 2743200 w 3260361"/>
              <a:gd name="connsiteY1" fmla="*/ 1049313 h 1234192"/>
              <a:gd name="connsiteX2" fmla="*/ 3102964 w 3260361"/>
              <a:gd name="connsiteY2" fmla="*/ 0 h 1234192"/>
              <a:gd name="connsiteX3" fmla="*/ 3102964 w 3260361"/>
              <a:gd name="connsiteY3" fmla="*/ 0 h 1234192"/>
              <a:gd name="connsiteX0" fmla="*/ 0 w 3119130"/>
              <a:gd name="connsiteY0" fmla="*/ 1159753 h 1252192"/>
              <a:gd name="connsiteX1" fmla="*/ 2622145 w 3119130"/>
              <a:gd name="connsiteY1" fmla="*/ 1049313 h 1252192"/>
              <a:gd name="connsiteX2" fmla="*/ 2981909 w 3119130"/>
              <a:gd name="connsiteY2" fmla="*/ 0 h 1252192"/>
              <a:gd name="connsiteX3" fmla="*/ 2981909 w 3119130"/>
              <a:gd name="connsiteY3" fmla="*/ 0 h 1252192"/>
              <a:gd name="connsiteX0" fmla="*/ 0 w 3119130"/>
              <a:gd name="connsiteY0" fmla="*/ 1159753 h 1242605"/>
              <a:gd name="connsiteX1" fmla="*/ 2622145 w 3119130"/>
              <a:gd name="connsiteY1" fmla="*/ 1049313 h 1242605"/>
              <a:gd name="connsiteX2" fmla="*/ 2981909 w 3119130"/>
              <a:gd name="connsiteY2" fmla="*/ 0 h 1242605"/>
              <a:gd name="connsiteX3" fmla="*/ 2981909 w 3119130"/>
              <a:gd name="connsiteY3" fmla="*/ 0 h 1242605"/>
              <a:gd name="connsiteX0" fmla="*/ 0 w 3119130"/>
              <a:gd name="connsiteY0" fmla="*/ 1159753 h 1242605"/>
              <a:gd name="connsiteX1" fmla="*/ 2622145 w 3119130"/>
              <a:gd name="connsiteY1" fmla="*/ 1049313 h 1242605"/>
              <a:gd name="connsiteX2" fmla="*/ 2981909 w 3119130"/>
              <a:gd name="connsiteY2" fmla="*/ 0 h 1242605"/>
              <a:gd name="connsiteX3" fmla="*/ 2981909 w 3119130"/>
              <a:gd name="connsiteY3" fmla="*/ 0 h 1242605"/>
              <a:gd name="connsiteX0" fmla="*/ 0 w 3280536"/>
              <a:gd name="connsiteY0" fmla="*/ 1159753 h 1170490"/>
              <a:gd name="connsiteX1" fmla="*/ 2783550 w 3280536"/>
              <a:gd name="connsiteY1" fmla="*/ 977198 h 1170490"/>
              <a:gd name="connsiteX2" fmla="*/ 2981909 w 3280536"/>
              <a:gd name="connsiteY2" fmla="*/ 0 h 1170490"/>
              <a:gd name="connsiteX3" fmla="*/ 2981909 w 3280536"/>
              <a:gd name="connsiteY3" fmla="*/ 0 h 1170490"/>
              <a:gd name="connsiteX0" fmla="*/ 0 w 3280536"/>
              <a:gd name="connsiteY0" fmla="*/ 1159753 h 1159753"/>
              <a:gd name="connsiteX1" fmla="*/ 2783550 w 3280536"/>
              <a:gd name="connsiteY1" fmla="*/ 977198 h 1159753"/>
              <a:gd name="connsiteX2" fmla="*/ 2981909 w 3280536"/>
              <a:gd name="connsiteY2" fmla="*/ 0 h 1159753"/>
              <a:gd name="connsiteX3" fmla="*/ 2981909 w 3280536"/>
              <a:gd name="connsiteY3" fmla="*/ 0 h 1159753"/>
              <a:gd name="connsiteX0" fmla="*/ 0 w 3159483"/>
              <a:gd name="connsiteY0" fmla="*/ 1159753 h 1159753"/>
              <a:gd name="connsiteX1" fmla="*/ 2783550 w 3159483"/>
              <a:gd name="connsiteY1" fmla="*/ 977198 h 1159753"/>
              <a:gd name="connsiteX2" fmla="*/ 2981909 w 3159483"/>
              <a:gd name="connsiteY2" fmla="*/ 0 h 1159753"/>
              <a:gd name="connsiteX3" fmla="*/ 2981909 w 3159483"/>
              <a:gd name="connsiteY3" fmla="*/ 0 h 1159753"/>
              <a:gd name="connsiteX0" fmla="*/ 0 w 3159483"/>
              <a:gd name="connsiteY0" fmla="*/ 1159753 h 1159753"/>
              <a:gd name="connsiteX1" fmla="*/ 2783550 w 3159483"/>
              <a:gd name="connsiteY1" fmla="*/ 977198 h 1159753"/>
              <a:gd name="connsiteX2" fmla="*/ 2981909 w 3159483"/>
              <a:gd name="connsiteY2" fmla="*/ 0 h 1159753"/>
              <a:gd name="connsiteX3" fmla="*/ 2981909 w 3159483"/>
              <a:gd name="connsiteY3" fmla="*/ 0 h 1159753"/>
              <a:gd name="connsiteX0" fmla="*/ 0 w 3038428"/>
              <a:gd name="connsiteY0" fmla="*/ 1159753 h 1159753"/>
              <a:gd name="connsiteX1" fmla="*/ 2783550 w 3038428"/>
              <a:gd name="connsiteY1" fmla="*/ 977198 h 1159753"/>
              <a:gd name="connsiteX2" fmla="*/ 2981909 w 3038428"/>
              <a:gd name="connsiteY2" fmla="*/ 0 h 1159753"/>
              <a:gd name="connsiteX3" fmla="*/ 2981909 w 3038428"/>
              <a:gd name="connsiteY3" fmla="*/ 0 h 1159753"/>
              <a:gd name="connsiteX0" fmla="*/ 0 w 3199834"/>
              <a:gd name="connsiteY0" fmla="*/ 1159753 h 1159753"/>
              <a:gd name="connsiteX1" fmla="*/ 2944956 w 3199834"/>
              <a:gd name="connsiteY1" fmla="*/ 1056524 h 1159753"/>
              <a:gd name="connsiteX2" fmla="*/ 2981909 w 3199834"/>
              <a:gd name="connsiteY2" fmla="*/ 0 h 1159753"/>
              <a:gd name="connsiteX3" fmla="*/ 2981909 w 3199834"/>
              <a:gd name="connsiteY3" fmla="*/ 0 h 1159753"/>
            </a:gdLst>
            <a:ahLst/>
            <a:cxnLst>
              <a:cxn ang="0">
                <a:pos x="connsiteX0" y="connsiteY0"/>
              </a:cxn>
              <a:cxn ang="0">
                <a:pos x="connsiteX1" y="connsiteY1"/>
              </a:cxn>
              <a:cxn ang="0">
                <a:pos x="connsiteX2" y="connsiteY2"/>
              </a:cxn>
              <a:cxn ang="0">
                <a:pos x="connsiteX3" y="connsiteY3"/>
              </a:cxn>
            </a:cxnLst>
            <a:rect l="l" t="t" r="r" b="b"/>
            <a:pathLst>
              <a:path w="3199834" h="1159753">
                <a:moveTo>
                  <a:pt x="0" y="1159753"/>
                </a:moveTo>
                <a:cubicBezTo>
                  <a:pt x="1709052" y="1158444"/>
                  <a:pt x="2649727" y="1134433"/>
                  <a:pt x="2944956" y="1056524"/>
                </a:cubicBezTo>
                <a:cubicBezTo>
                  <a:pt x="3199834" y="971404"/>
                  <a:pt x="2921948" y="147403"/>
                  <a:pt x="2981909" y="0"/>
                </a:cubicBezTo>
                <a:lnTo>
                  <a:pt x="2981909" y="0"/>
                </a:lnTo>
              </a:path>
            </a:pathLst>
          </a:custGeom>
          <a:noFill/>
          <a:ln w="152400" cap="flat" cmpd="sng" algn="ctr">
            <a:solidFill>
              <a:schemeClr val="accent1">
                <a:lumMod val="75000"/>
              </a:schemeClr>
            </a:solidFill>
            <a:prstDash val="solid"/>
            <a:round/>
            <a:headEnd type="none" w="med" len="med"/>
            <a:tailEnd type="triangle" w="med" len="med"/>
          </a:ln>
          <a:effectLst/>
        </p:spPr>
        <p:txBody>
          <a:bodyPr/>
          <a:lstStyle/>
          <a:p>
            <a:pPr eaLnBrk="0" hangingPunct="0">
              <a:defRPr/>
            </a:pPr>
            <a:endParaRPr lang="en-US"/>
          </a:p>
        </p:txBody>
      </p:sp>
      <p:grpSp>
        <p:nvGrpSpPr>
          <p:cNvPr id="10272" name="Group 28"/>
          <p:cNvGrpSpPr>
            <a:grpSpLocks/>
          </p:cNvGrpSpPr>
          <p:nvPr/>
        </p:nvGrpSpPr>
        <p:grpSpPr bwMode="auto">
          <a:xfrm>
            <a:off x="3724275" y="2849563"/>
            <a:ext cx="1384300" cy="1243012"/>
            <a:chOff x="2971800" y="3581400"/>
            <a:chExt cx="1524000" cy="1447799"/>
          </a:xfrm>
        </p:grpSpPr>
        <p:sp>
          <p:nvSpPr>
            <p:cNvPr id="30" name="Oval 29"/>
            <p:cNvSpPr/>
            <p:nvPr/>
          </p:nvSpPr>
          <p:spPr>
            <a:xfrm>
              <a:off x="2971800" y="3581400"/>
              <a:ext cx="1524000" cy="144779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280" name="Picture 2" descr="IOAG">
              <a:hlinkClick r:id="rId5"/>
            </p:cNvPr>
            <p:cNvPicPr>
              <a:picLocks noChangeAspect="1" noChangeArrowheads="1"/>
            </p:cNvPicPr>
            <p:nvPr/>
          </p:nvPicPr>
          <p:blipFill>
            <a:blip r:embed="rId6" cstate="print"/>
            <a:srcRect/>
            <a:stretch>
              <a:fillRect/>
            </a:stretch>
          </p:blipFill>
          <p:spPr bwMode="auto">
            <a:xfrm>
              <a:off x="3016678" y="3636854"/>
              <a:ext cx="1358044" cy="1241641"/>
            </a:xfrm>
            <a:prstGeom prst="rect">
              <a:avLst/>
            </a:prstGeom>
            <a:noFill/>
            <a:ln w="9525">
              <a:noFill/>
              <a:miter lim="800000"/>
              <a:headEnd/>
              <a:tailEnd/>
            </a:ln>
          </p:spPr>
        </p:pic>
      </p:grpSp>
      <p:sp>
        <p:nvSpPr>
          <p:cNvPr id="57" name="Right Arrow 56"/>
          <p:cNvSpPr/>
          <p:nvPr/>
        </p:nvSpPr>
        <p:spPr>
          <a:xfrm rot="16200000" flipH="1">
            <a:off x="3967163" y="2184400"/>
            <a:ext cx="876300" cy="711200"/>
          </a:xfrm>
          <a:prstGeom prst="rightArrow">
            <a:avLst/>
          </a:prstGeom>
          <a:solidFill>
            <a:srgbClr val="6699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pic>
        <p:nvPicPr>
          <p:cNvPr id="10274" name="Picture 1" descr="C:\Users\ahooke\AppData\Local\Microsoft\Windows\Temporary Internet Files\Content.Outlook\84D9UQEL\sphere.png"/>
          <p:cNvPicPr>
            <a:picLocks noChangeAspect="1" noChangeArrowheads="1"/>
          </p:cNvPicPr>
          <p:nvPr/>
        </p:nvPicPr>
        <p:blipFill>
          <a:blip r:embed="rId7" cstate="print"/>
          <a:srcRect/>
          <a:stretch>
            <a:fillRect/>
          </a:stretch>
        </p:blipFill>
        <p:spPr bwMode="auto">
          <a:xfrm>
            <a:off x="3622675" y="939800"/>
            <a:ext cx="1566863" cy="1568450"/>
          </a:xfrm>
          <a:prstGeom prst="rect">
            <a:avLst/>
          </a:prstGeom>
          <a:noFill/>
          <a:ln w="9525">
            <a:noFill/>
            <a:miter lim="800000"/>
            <a:headEnd/>
            <a:tailEnd/>
          </a:ln>
        </p:spPr>
      </p:pic>
      <p:sp>
        <p:nvSpPr>
          <p:cNvPr id="61" name="TextBox 60"/>
          <p:cNvSpPr txBox="1"/>
          <p:nvPr/>
        </p:nvSpPr>
        <p:spPr>
          <a:xfrm>
            <a:off x="3719513" y="1168400"/>
            <a:ext cx="1373187" cy="1016000"/>
          </a:xfrm>
          <a:prstGeom prst="rect">
            <a:avLst/>
          </a:prstGeom>
          <a:noFill/>
        </p:spPr>
        <p:txBody>
          <a:bodyPr wrap="none">
            <a:spAutoFit/>
          </a:bodyPr>
          <a:lstStyle/>
          <a:p>
            <a:pPr algn="ctr">
              <a:defRPr/>
            </a:pPr>
            <a:r>
              <a:rPr lang="en-US" sz="2000" b="1" dirty="0">
                <a:effectLst>
                  <a:outerShdw blurRad="38100" dist="38100" dir="2700000" algn="tl">
                    <a:srgbClr val="000000">
                      <a:alpha val="43137"/>
                    </a:srgbClr>
                  </a:outerShdw>
                </a:effectLst>
                <a:latin typeface="Calibri" pitchFamily="34" charset="0"/>
                <a:cs typeface="Calibri" pitchFamily="34" charset="0"/>
              </a:rPr>
              <a:t>Inter-</a:t>
            </a:r>
          </a:p>
          <a:p>
            <a:pPr algn="ctr">
              <a:defRPr/>
            </a:pPr>
            <a:r>
              <a:rPr lang="en-US" sz="2000" b="1" dirty="0">
                <a:effectLst>
                  <a:outerShdw blurRad="38100" dist="38100" dir="2700000" algn="tl">
                    <a:srgbClr val="000000">
                      <a:alpha val="43137"/>
                    </a:srgbClr>
                  </a:outerShdw>
                </a:effectLst>
                <a:latin typeface="Calibri" pitchFamily="34" charset="0"/>
                <a:cs typeface="Calibri" pitchFamily="34" charset="0"/>
              </a:rPr>
              <a:t>Operability</a:t>
            </a:r>
          </a:p>
          <a:p>
            <a:pPr algn="ctr">
              <a:defRPr/>
            </a:pPr>
            <a:r>
              <a:rPr lang="en-US" sz="2000" b="1" dirty="0">
                <a:effectLst>
                  <a:outerShdw blurRad="38100" dist="38100" dir="2700000" algn="tl">
                    <a:srgbClr val="000000">
                      <a:alpha val="43137"/>
                    </a:srgbClr>
                  </a:outerShdw>
                </a:effectLst>
                <a:latin typeface="Calibri" pitchFamily="34" charset="0"/>
                <a:cs typeface="Calibri" pitchFamily="34" charset="0"/>
              </a:rPr>
              <a:t>Plenary</a:t>
            </a:r>
          </a:p>
        </p:txBody>
      </p:sp>
      <p:sp>
        <p:nvSpPr>
          <p:cNvPr id="10276" name="Rectangle 11"/>
          <p:cNvSpPr>
            <a:spLocks noChangeArrowheads="1"/>
          </p:cNvSpPr>
          <p:nvPr/>
        </p:nvSpPr>
        <p:spPr bwMode="auto">
          <a:xfrm>
            <a:off x="3216275" y="2327275"/>
            <a:ext cx="2379663" cy="814388"/>
          </a:xfrm>
          <a:prstGeom prst="rect">
            <a:avLst/>
          </a:prstGeom>
          <a:noFill/>
          <a:ln w="9525">
            <a:noFill/>
            <a:miter lim="800000"/>
            <a:headEnd/>
            <a:tailEnd/>
          </a:ln>
        </p:spPr>
        <p:txBody>
          <a:bodyPr lIns="81204" tIns="39889" rIns="81204" bIns="39889"/>
          <a:lstStyle/>
          <a:p>
            <a:pPr algn="ctr"/>
            <a:r>
              <a:rPr lang="en-US" sz="1400" b="1">
                <a:latin typeface="Calibri" pitchFamily="34" charset="0"/>
                <a:ea typeface="Calibri" pitchFamily="34" charset="0"/>
                <a:cs typeface="Calibri" pitchFamily="34" charset="0"/>
              </a:rPr>
              <a:t>Agency Plans and</a:t>
            </a:r>
          </a:p>
          <a:p>
            <a:pPr algn="ctr"/>
            <a:r>
              <a:rPr lang="en-US" sz="1400" b="1">
                <a:latin typeface="Calibri" pitchFamily="34" charset="0"/>
                <a:ea typeface="Calibri" pitchFamily="34" charset="0"/>
                <a:cs typeface="Calibri" pitchFamily="34" charset="0"/>
              </a:rPr>
              <a:t>Policy Drivers</a:t>
            </a:r>
          </a:p>
        </p:txBody>
      </p:sp>
      <p:grpSp>
        <p:nvGrpSpPr>
          <p:cNvPr id="11" name="Group 10"/>
          <p:cNvGrpSpPr/>
          <p:nvPr/>
        </p:nvGrpSpPr>
        <p:grpSpPr>
          <a:xfrm>
            <a:off x="1003300" y="3897313"/>
            <a:ext cx="5465763" cy="2618468"/>
            <a:chOff x="1003300" y="3897313"/>
            <a:chExt cx="5465763" cy="2618468"/>
          </a:xfrm>
        </p:grpSpPr>
        <p:sp>
          <p:nvSpPr>
            <p:cNvPr id="10251" name="Freeform 38"/>
            <p:cNvSpPr>
              <a:spLocks/>
            </p:cNvSpPr>
            <p:nvPr/>
          </p:nvSpPr>
          <p:spPr bwMode="auto">
            <a:xfrm rot="5400000">
              <a:off x="2521744" y="2378869"/>
              <a:ext cx="2428875" cy="5465763"/>
            </a:xfrm>
            <a:custGeom>
              <a:avLst/>
              <a:gdLst>
                <a:gd name="T0" fmla="*/ 0 w 3335884"/>
                <a:gd name="T1" fmla="*/ 5390621 h 972259"/>
                <a:gd name="T2" fmla="*/ 914393 w 3335884"/>
                <a:gd name="T3" fmla="*/ 5405073 h 972259"/>
                <a:gd name="T4" fmla="*/ 2268308 w 3335884"/>
                <a:gd name="T5" fmla="*/ 5169162 h 972259"/>
                <a:gd name="T6" fmla="*/ 2291831 w 3335884"/>
                <a:gd name="T7" fmla="*/ 0 h 9722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35884" h="972259">
                  <a:moveTo>
                    <a:pt x="0" y="958955"/>
                  </a:moveTo>
                  <a:lnTo>
                    <a:pt x="1256091" y="961526"/>
                  </a:lnTo>
                  <a:cubicBezTo>
                    <a:pt x="1651864" y="960293"/>
                    <a:pt x="2900113" y="972259"/>
                    <a:pt x="3115948" y="919559"/>
                  </a:cubicBezTo>
                  <a:cubicBezTo>
                    <a:pt x="3335884" y="879883"/>
                    <a:pt x="3088302" y="147403"/>
                    <a:pt x="3148263" y="0"/>
                  </a:cubicBezTo>
                </a:path>
              </a:pathLst>
            </a:custGeom>
            <a:noFill/>
            <a:ln w="152400" cap="flat" cmpd="sng" algn="ctr">
              <a:solidFill>
                <a:srgbClr val="FF9999"/>
              </a:solidFill>
              <a:prstDash val="solid"/>
              <a:round/>
              <a:headEnd type="none" w="med" len="med"/>
              <a:tailEnd type="triangle" w="med" len="med"/>
            </a:ln>
          </p:spPr>
          <p:txBody>
            <a:bodyPr/>
            <a:lstStyle/>
            <a:p>
              <a:endParaRPr lang="en-US"/>
            </a:p>
          </p:txBody>
        </p:sp>
        <p:sp>
          <p:nvSpPr>
            <p:cNvPr id="10277" name="Rectangle 11"/>
            <p:cNvSpPr>
              <a:spLocks noChangeArrowheads="1"/>
            </p:cNvSpPr>
            <p:nvPr/>
          </p:nvSpPr>
          <p:spPr bwMode="auto">
            <a:xfrm>
              <a:off x="1259396" y="6072869"/>
              <a:ext cx="1384300" cy="442912"/>
            </a:xfrm>
            <a:prstGeom prst="rect">
              <a:avLst/>
            </a:prstGeom>
            <a:noFill/>
            <a:ln w="9525">
              <a:noFill/>
              <a:miter lim="800000"/>
              <a:headEnd/>
              <a:tailEnd/>
            </a:ln>
          </p:spPr>
          <p:txBody>
            <a:bodyPr lIns="81204" tIns="39889" rIns="81204" bIns="39889"/>
            <a:lstStyle/>
            <a:p>
              <a:pPr algn="ctr">
                <a:buSzPct val="125000"/>
              </a:pPr>
              <a:r>
                <a:rPr lang="en-US" sz="1400" b="1" dirty="0">
                  <a:solidFill>
                    <a:schemeClr val="accent6">
                      <a:lumMod val="75000"/>
                    </a:schemeClr>
                  </a:solidFill>
                  <a:latin typeface="Calibri" pitchFamily="34" charset="0"/>
                  <a:ea typeface="Calibri" pitchFamily="34" charset="0"/>
                  <a:cs typeface="Calibri" pitchFamily="34" charset="0"/>
                </a:rPr>
                <a:t>Mission Ops</a:t>
              </a:r>
            </a:p>
            <a:p>
              <a:pPr algn="ctr">
                <a:buSzPct val="125000"/>
              </a:pPr>
              <a:r>
                <a:rPr lang="en-US" sz="1400" b="1" dirty="0">
                  <a:solidFill>
                    <a:schemeClr val="accent6">
                      <a:lumMod val="75000"/>
                    </a:schemeClr>
                  </a:solidFill>
                  <a:latin typeface="Calibri" pitchFamily="34" charset="0"/>
                  <a:ea typeface="Calibri" pitchFamily="34" charset="0"/>
                  <a:cs typeface="Calibri" pitchFamily="34" charset="0"/>
                </a:rPr>
                <a:t>Standards</a:t>
              </a:r>
            </a:p>
          </p:txBody>
        </p:sp>
      </p:grpSp>
      <p:grpSp>
        <p:nvGrpSpPr>
          <p:cNvPr id="10" name="Group 9"/>
          <p:cNvGrpSpPr/>
          <p:nvPr/>
        </p:nvGrpSpPr>
        <p:grpSpPr>
          <a:xfrm>
            <a:off x="5103813" y="3429000"/>
            <a:ext cx="1716087" cy="2236788"/>
            <a:chOff x="5103813" y="3429000"/>
            <a:chExt cx="1716087" cy="2236788"/>
          </a:xfrm>
        </p:grpSpPr>
        <p:grpSp>
          <p:nvGrpSpPr>
            <p:cNvPr id="10258" name="Group 104"/>
            <p:cNvGrpSpPr>
              <a:grpSpLocks/>
            </p:cNvGrpSpPr>
            <p:nvPr/>
          </p:nvGrpSpPr>
          <p:grpSpPr bwMode="auto">
            <a:xfrm>
              <a:off x="5103813" y="3429000"/>
              <a:ext cx="1138237" cy="1366838"/>
              <a:chOff x="5330950" y="1076254"/>
              <a:chExt cx="607161" cy="1290215"/>
            </a:xfrm>
          </p:grpSpPr>
          <p:cxnSp>
            <p:nvCxnSpPr>
              <p:cNvPr id="106" name="Straight Connector 105"/>
              <p:cNvCxnSpPr/>
              <p:nvPr/>
            </p:nvCxnSpPr>
            <p:spPr bwMode="auto">
              <a:xfrm>
                <a:off x="5330950" y="1076254"/>
                <a:ext cx="607161" cy="0"/>
              </a:xfrm>
              <a:prstGeom prst="line">
                <a:avLst/>
              </a:prstGeom>
              <a:solidFill>
                <a:schemeClr val="accent1"/>
              </a:solidFill>
              <a:ln w="57150" cap="flat" cmpd="sng" algn="ctr">
                <a:solidFill>
                  <a:schemeClr val="accent5">
                    <a:lumMod val="50000"/>
                  </a:schemeClr>
                </a:solidFill>
                <a:prstDash val="solid"/>
                <a:round/>
                <a:headEnd type="none" w="sm" len="sm"/>
                <a:tailEnd type="none" w="sm" len="sm"/>
              </a:ln>
              <a:effectLst/>
            </p:spPr>
          </p:cxnSp>
          <p:cxnSp>
            <p:nvCxnSpPr>
              <p:cNvPr id="107" name="Straight Connector 106"/>
              <p:cNvCxnSpPr/>
              <p:nvPr/>
            </p:nvCxnSpPr>
            <p:spPr bwMode="auto">
              <a:xfrm rot="5400000">
                <a:off x="5293004" y="1721362"/>
                <a:ext cx="1290215" cy="0"/>
              </a:xfrm>
              <a:prstGeom prst="line">
                <a:avLst/>
              </a:prstGeom>
              <a:solidFill>
                <a:schemeClr val="accent1"/>
              </a:solidFill>
              <a:ln w="57150" cap="flat" cmpd="sng" algn="ctr">
                <a:solidFill>
                  <a:schemeClr val="accent5">
                    <a:lumMod val="50000"/>
                  </a:schemeClr>
                </a:solidFill>
                <a:prstDash val="solid"/>
                <a:round/>
                <a:headEnd type="none" w="med" len="med"/>
                <a:tailEnd type="triangle" w="med" len="med"/>
              </a:ln>
              <a:effectLst/>
            </p:spPr>
          </p:cxnSp>
        </p:grpSp>
        <p:grpSp>
          <p:nvGrpSpPr>
            <p:cNvPr id="10255" name="Group 82"/>
            <p:cNvGrpSpPr>
              <a:grpSpLocks/>
            </p:cNvGrpSpPr>
            <p:nvPr/>
          </p:nvGrpSpPr>
          <p:grpSpPr bwMode="auto">
            <a:xfrm>
              <a:off x="5618163" y="4632325"/>
              <a:ext cx="1201737" cy="1033463"/>
              <a:chOff x="4809228" y="4122295"/>
              <a:chExt cx="1201827" cy="809467"/>
            </a:xfrm>
          </p:grpSpPr>
          <p:grpSp>
            <p:nvGrpSpPr>
              <p:cNvPr id="10295" name="Group 83"/>
              <p:cNvGrpSpPr>
                <a:grpSpLocks/>
              </p:cNvGrpSpPr>
              <p:nvPr/>
            </p:nvGrpSpPr>
            <p:grpSpPr bwMode="auto">
              <a:xfrm>
                <a:off x="4809228" y="4122295"/>
                <a:ext cx="1201827" cy="796879"/>
                <a:chOff x="4809229" y="4212235"/>
                <a:chExt cx="897758" cy="706939"/>
              </a:xfrm>
            </p:grpSpPr>
            <p:pic>
              <p:nvPicPr>
                <p:cNvPr id="10297" name="Picture 3"/>
                <p:cNvPicPr>
                  <a:picLocks noChangeAspect="1" noChangeArrowheads="1"/>
                </p:cNvPicPr>
                <p:nvPr/>
              </p:nvPicPr>
              <p:blipFill>
                <a:blip r:embed="rId4" cstate="print">
                  <a:clrChange>
                    <a:clrFrom>
                      <a:srgbClr val="B9E6FF"/>
                    </a:clrFrom>
                    <a:clrTo>
                      <a:srgbClr val="B9E6FF">
                        <a:alpha val="0"/>
                      </a:srgbClr>
                    </a:clrTo>
                  </a:clrChange>
                  <a:lum bright="20000" contrast="-20000"/>
                </a:blip>
                <a:srcRect/>
                <a:stretch>
                  <a:fillRect/>
                </a:stretch>
              </p:blipFill>
              <p:spPr bwMode="auto">
                <a:xfrm>
                  <a:off x="4809229" y="4212235"/>
                  <a:ext cx="897758" cy="706939"/>
                </a:xfrm>
                <a:prstGeom prst="rect">
                  <a:avLst/>
                </a:prstGeom>
                <a:noFill/>
                <a:ln w="9525">
                  <a:noFill/>
                  <a:miter lim="800000"/>
                  <a:headEnd/>
                  <a:tailEnd/>
                </a:ln>
              </p:spPr>
            </p:pic>
            <p:sp>
              <p:nvSpPr>
                <p:cNvPr id="10298" name="Rectangle 86"/>
                <p:cNvSpPr>
                  <a:spLocks noChangeArrowheads="1"/>
                </p:cNvSpPr>
                <p:nvPr/>
              </p:nvSpPr>
              <p:spPr bwMode="auto">
                <a:xfrm>
                  <a:off x="5156616" y="4362138"/>
                  <a:ext cx="194873" cy="389744"/>
                </a:xfrm>
                <a:prstGeom prst="rect">
                  <a:avLst/>
                </a:prstGeom>
                <a:solidFill>
                  <a:schemeClr val="bg1"/>
                </a:solidFill>
                <a:ln w="38100">
                  <a:noFill/>
                  <a:round/>
                  <a:headEnd/>
                  <a:tailEnd/>
                </a:ln>
              </p:spPr>
              <p:txBody>
                <a:bodyPr wrap="none" anchor="ctr"/>
                <a:lstStyle/>
                <a:p>
                  <a:pPr algn="ctr"/>
                  <a:endParaRPr lang="en-US"/>
                </a:p>
              </p:txBody>
            </p:sp>
          </p:grpSp>
          <p:sp>
            <p:nvSpPr>
              <p:cNvPr id="10296" name="Rectangle 11"/>
              <p:cNvSpPr>
                <a:spLocks noChangeArrowheads="1"/>
              </p:cNvSpPr>
              <p:nvPr/>
            </p:nvSpPr>
            <p:spPr bwMode="auto">
              <a:xfrm>
                <a:off x="4856756" y="4212236"/>
                <a:ext cx="1139308" cy="719526"/>
              </a:xfrm>
              <a:prstGeom prst="rect">
                <a:avLst/>
              </a:prstGeom>
              <a:noFill/>
              <a:ln w="9525">
                <a:noFill/>
                <a:miter lim="800000"/>
                <a:headEnd/>
                <a:tailEnd/>
              </a:ln>
            </p:spPr>
            <p:txBody>
              <a:bodyPr lIns="81204" tIns="39889" rIns="81204" bIns="39889"/>
              <a:lstStyle/>
              <a:p>
                <a:pPr algn="ctr">
                  <a:buSzPct val="125000"/>
                </a:pPr>
                <a:r>
                  <a:rPr lang="en-US" sz="1400" b="1" dirty="0">
                    <a:latin typeface="Calibri" pitchFamily="34" charset="0"/>
                    <a:ea typeface="Calibri" pitchFamily="34" charset="0"/>
                    <a:cs typeface="Calibri" pitchFamily="34" charset="0"/>
                  </a:rPr>
                  <a:t>Service</a:t>
                </a:r>
              </a:p>
              <a:p>
                <a:pPr algn="ctr">
                  <a:buSzPct val="125000"/>
                </a:pPr>
                <a:r>
                  <a:rPr lang="en-US" sz="1400" b="1" dirty="0">
                    <a:latin typeface="Calibri" pitchFamily="34" charset="0"/>
                    <a:ea typeface="Calibri" pitchFamily="34" charset="0"/>
                    <a:cs typeface="Calibri" pitchFamily="34" charset="0"/>
                  </a:rPr>
                  <a:t>Catalog #2</a:t>
                </a:r>
              </a:p>
              <a:p>
                <a:pPr algn="ctr">
                  <a:buSzPct val="125000"/>
                </a:pPr>
                <a:r>
                  <a:rPr lang="en-US" sz="1400" b="1" dirty="0" err="1">
                    <a:latin typeface="Calibri" pitchFamily="34" charset="0"/>
                    <a:ea typeface="Calibri" pitchFamily="34" charset="0"/>
                    <a:cs typeface="Calibri" pitchFamily="34" charset="0"/>
                  </a:rPr>
                  <a:t>Netwk</a:t>
                </a:r>
                <a:r>
                  <a:rPr lang="en-US" sz="1400" b="1" dirty="0">
                    <a:latin typeface="Calibri" pitchFamily="34" charset="0"/>
                    <a:ea typeface="Calibri" pitchFamily="34" charset="0"/>
                    <a:cs typeface="Calibri" pitchFamily="34" charset="0"/>
                  </a:rPr>
                  <a:t> Layer</a:t>
                </a:r>
              </a:p>
            </p:txBody>
          </p:sp>
        </p:grpSp>
      </p:grpSp>
      <p:sp>
        <p:nvSpPr>
          <p:cNvPr id="64" name="Freeform 63"/>
          <p:cNvSpPr/>
          <p:nvPr/>
        </p:nvSpPr>
        <p:spPr bwMode="auto">
          <a:xfrm>
            <a:off x="6767513" y="3492500"/>
            <a:ext cx="1566862" cy="1649413"/>
          </a:xfrm>
          <a:custGeom>
            <a:avLst/>
            <a:gdLst>
              <a:gd name="connsiteX0" fmla="*/ 0 w 3102964"/>
              <a:gd name="connsiteY0" fmla="*/ 1109273 h 1294152"/>
              <a:gd name="connsiteX1" fmla="*/ 2563318 w 3102964"/>
              <a:gd name="connsiteY1" fmla="*/ 1109273 h 1294152"/>
              <a:gd name="connsiteX2" fmla="*/ 3102964 w 3102964"/>
              <a:gd name="connsiteY2" fmla="*/ 0 h 1294152"/>
              <a:gd name="connsiteX3" fmla="*/ 3102964 w 3102964"/>
              <a:gd name="connsiteY3" fmla="*/ 0 h 1294152"/>
              <a:gd name="connsiteX0" fmla="*/ 0 w 3260361"/>
              <a:gd name="connsiteY0" fmla="*/ 1109273 h 1201712"/>
              <a:gd name="connsiteX1" fmla="*/ 2743200 w 3260361"/>
              <a:gd name="connsiteY1" fmla="*/ 884421 h 1201712"/>
              <a:gd name="connsiteX2" fmla="*/ 3102964 w 3260361"/>
              <a:gd name="connsiteY2" fmla="*/ 0 h 1201712"/>
              <a:gd name="connsiteX3" fmla="*/ 3102964 w 3260361"/>
              <a:gd name="connsiteY3" fmla="*/ 0 h 1201712"/>
              <a:gd name="connsiteX0" fmla="*/ 0 w 3260361"/>
              <a:gd name="connsiteY0" fmla="*/ 1109273 h 1234192"/>
              <a:gd name="connsiteX1" fmla="*/ 2743200 w 3260361"/>
              <a:gd name="connsiteY1" fmla="*/ 1049313 h 1234192"/>
              <a:gd name="connsiteX2" fmla="*/ 3102964 w 3260361"/>
              <a:gd name="connsiteY2" fmla="*/ 0 h 1234192"/>
              <a:gd name="connsiteX3" fmla="*/ 3102964 w 3260361"/>
              <a:gd name="connsiteY3" fmla="*/ 0 h 1234192"/>
              <a:gd name="connsiteX0" fmla="*/ 0 w 3119130"/>
              <a:gd name="connsiteY0" fmla="*/ 1159753 h 1252192"/>
              <a:gd name="connsiteX1" fmla="*/ 2622145 w 3119130"/>
              <a:gd name="connsiteY1" fmla="*/ 1049313 h 1252192"/>
              <a:gd name="connsiteX2" fmla="*/ 2981909 w 3119130"/>
              <a:gd name="connsiteY2" fmla="*/ 0 h 1252192"/>
              <a:gd name="connsiteX3" fmla="*/ 2981909 w 3119130"/>
              <a:gd name="connsiteY3" fmla="*/ 0 h 1252192"/>
              <a:gd name="connsiteX0" fmla="*/ 0 w 3119130"/>
              <a:gd name="connsiteY0" fmla="*/ 1159753 h 1242605"/>
              <a:gd name="connsiteX1" fmla="*/ 2622145 w 3119130"/>
              <a:gd name="connsiteY1" fmla="*/ 1049313 h 1242605"/>
              <a:gd name="connsiteX2" fmla="*/ 2981909 w 3119130"/>
              <a:gd name="connsiteY2" fmla="*/ 0 h 1242605"/>
              <a:gd name="connsiteX3" fmla="*/ 2981909 w 3119130"/>
              <a:gd name="connsiteY3" fmla="*/ 0 h 1242605"/>
              <a:gd name="connsiteX0" fmla="*/ 0 w 3119130"/>
              <a:gd name="connsiteY0" fmla="*/ 1159753 h 1242605"/>
              <a:gd name="connsiteX1" fmla="*/ 2622145 w 3119130"/>
              <a:gd name="connsiteY1" fmla="*/ 1049313 h 1242605"/>
              <a:gd name="connsiteX2" fmla="*/ 2981909 w 3119130"/>
              <a:gd name="connsiteY2" fmla="*/ 0 h 1242605"/>
              <a:gd name="connsiteX3" fmla="*/ 2981909 w 3119130"/>
              <a:gd name="connsiteY3" fmla="*/ 0 h 1242605"/>
              <a:gd name="connsiteX0" fmla="*/ 0 w 3280536"/>
              <a:gd name="connsiteY0" fmla="*/ 1159753 h 1170490"/>
              <a:gd name="connsiteX1" fmla="*/ 2783550 w 3280536"/>
              <a:gd name="connsiteY1" fmla="*/ 977198 h 1170490"/>
              <a:gd name="connsiteX2" fmla="*/ 2981909 w 3280536"/>
              <a:gd name="connsiteY2" fmla="*/ 0 h 1170490"/>
              <a:gd name="connsiteX3" fmla="*/ 2981909 w 3280536"/>
              <a:gd name="connsiteY3" fmla="*/ 0 h 1170490"/>
              <a:gd name="connsiteX0" fmla="*/ 0 w 3280536"/>
              <a:gd name="connsiteY0" fmla="*/ 1159753 h 1159753"/>
              <a:gd name="connsiteX1" fmla="*/ 2783550 w 3280536"/>
              <a:gd name="connsiteY1" fmla="*/ 977198 h 1159753"/>
              <a:gd name="connsiteX2" fmla="*/ 2981909 w 3280536"/>
              <a:gd name="connsiteY2" fmla="*/ 0 h 1159753"/>
              <a:gd name="connsiteX3" fmla="*/ 2981909 w 3280536"/>
              <a:gd name="connsiteY3" fmla="*/ 0 h 1159753"/>
              <a:gd name="connsiteX0" fmla="*/ 0 w 3159483"/>
              <a:gd name="connsiteY0" fmla="*/ 1159753 h 1159753"/>
              <a:gd name="connsiteX1" fmla="*/ 2783550 w 3159483"/>
              <a:gd name="connsiteY1" fmla="*/ 977198 h 1159753"/>
              <a:gd name="connsiteX2" fmla="*/ 2981909 w 3159483"/>
              <a:gd name="connsiteY2" fmla="*/ 0 h 1159753"/>
              <a:gd name="connsiteX3" fmla="*/ 2981909 w 3159483"/>
              <a:gd name="connsiteY3" fmla="*/ 0 h 1159753"/>
              <a:gd name="connsiteX0" fmla="*/ 0 w 3159483"/>
              <a:gd name="connsiteY0" fmla="*/ 1159753 h 1159753"/>
              <a:gd name="connsiteX1" fmla="*/ 2783550 w 3159483"/>
              <a:gd name="connsiteY1" fmla="*/ 977198 h 1159753"/>
              <a:gd name="connsiteX2" fmla="*/ 2981909 w 3159483"/>
              <a:gd name="connsiteY2" fmla="*/ 0 h 1159753"/>
              <a:gd name="connsiteX3" fmla="*/ 2981909 w 3159483"/>
              <a:gd name="connsiteY3" fmla="*/ 0 h 1159753"/>
              <a:gd name="connsiteX0" fmla="*/ 0 w 3038428"/>
              <a:gd name="connsiteY0" fmla="*/ 1159753 h 1159753"/>
              <a:gd name="connsiteX1" fmla="*/ 2783550 w 3038428"/>
              <a:gd name="connsiteY1" fmla="*/ 977198 h 1159753"/>
              <a:gd name="connsiteX2" fmla="*/ 2981909 w 3038428"/>
              <a:gd name="connsiteY2" fmla="*/ 0 h 1159753"/>
              <a:gd name="connsiteX3" fmla="*/ 2981909 w 3038428"/>
              <a:gd name="connsiteY3" fmla="*/ 0 h 1159753"/>
              <a:gd name="connsiteX0" fmla="*/ 0 w 3199834"/>
              <a:gd name="connsiteY0" fmla="*/ 1159753 h 1159753"/>
              <a:gd name="connsiteX1" fmla="*/ 2944956 w 3199834"/>
              <a:gd name="connsiteY1" fmla="*/ 1056524 h 1159753"/>
              <a:gd name="connsiteX2" fmla="*/ 2981909 w 3199834"/>
              <a:gd name="connsiteY2" fmla="*/ 0 h 1159753"/>
              <a:gd name="connsiteX3" fmla="*/ 2981909 w 3199834"/>
              <a:gd name="connsiteY3" fmla="*/ 0 h 1159753"/>
            </a:gdLst>
            <a:ahLst/>
            <a:cxnLst>
              <a:cxn ang="0">
                <a:pos x="connsiteX0" y="connsiteY0"/>
              </a:cxn>
              <a:cxn ang="0">
                <a:pos x="connsiteX1" y="connsiteY1"/>
              </a:cxn>
              <a:cxn ang="0">
                <a:pos x="connsiteX2" y="connsiteY2"/>
              </a:cxn>
              <a:cxn ang="0">
                <a:pos x="connsiteX3" y="connsiteY3"/>
              </a:cxn>
            </a:cxnLst>
            <a:rect l="l" t="t" r="r" b="b"/>
            <a:pathLst>
              <a:path w="3199834" h="1159753">
                <a:moveTo>
                  <a:pt x="0" y="1159753"/>
                </a:moveTo>
                <a:cubicBezTo>
                  <a:pt x="1709052" y="1158444"/>
                  <a:pt x="2649727" y="1134433"/>
                  <a:pt x="2944956" y="1056524"/>
                </a:cubicBezTo>
                <a:cubicBezTo>
                  <a:pt x="3199834" y="971404"/>
                  <a:pt x="2921948" y="147403"/>
                  <a:pt x="2981909" y="0"/>
                </a:cubicBezTo>
                <a:lnTo>
                  <a:pt x="2981909" y="0"/>
                </a:lnTo>
              </a:path>
            </a:pathLst>
          </a:custGeom>
          <a:noFill/>
          <a:ln w="152400" cap="flat" cmpd="sng" algn="ctr">
            <a:solidFill>
              <a:schemeClr val="accent1">
                <a:lumMod val="75000"/>
              </a:schemeClr>
            </a:solidFill>
            <a:prstDash val="solid"/>
            <a:round/>
            <a:headEnd type="none" w="med" len="med"/>
            <a:tailEnd type="triangle" w="med" len="med"/>
          </a:ln>
          <a:effectLst/>
        </p:spPr>
        <p:txBody>
          <a:bodyPr/>
          <a:lstStyle/>
          <a:p>
            <a:pPr eaLnBrk="0" hangingPunct="0">
              <a:defRPr/>
            </a:pPr>
            <a:endParaRPr lang="en-US"/>
          </a:p>
        </p:txBody>
      </p:sp>
      <p:grpSp>
        <p:nvGrpSpPr>
          <p:cNvPr id="7" name="Group 6"/>
          <p:cNvGrpSpPr/>
          <p:nvPr/>
        </p:nvGrpSpPr>
        <p:grpSpPr>
          <a:xfrm>
            <a:off x="1349375" y="3897313"/>
            <a:ext cx="4406900" cy="1566068"/>
            <a:chOff x="1349375" y="3897313"/>
            <a:chExt cx="4406900" cy="1566068"/>
          </a:xfrm>
        </p:grpSpPr>
        <p:sp>
          <p:nvSpPr>
            <p:cNvPr id="10244" name="Freeform 133"/>
            <p:cNvSpPr>
              <a:spLocks/>
            </p:cNvSpPr>
            <p:nvPr/>
          </p:nvSpPr>
          <p:spPr bwMode="auto">
            <a:xfrm rot="5400000">
              <a:off x="2923381" y="2323307"/>
              <a:ext cx="1258887" cy="4406900"/>
            </a:xfrm>
            <a:custGeom>
              <a:avLst/>
              <a:gdLst>
                <a:gd name="T0" fmla="*/ 0 w 3335884"/>
                <a:gd name="T1" fmla="*/ 4347172 h 972259"/>
                <a:gd name="T2" fmla="*/ 474125 w 3335884"/>
                <a:gd name="T3" fmla="*/ 4358827 h 972259"/>
                <a:gd name="T4" fmla="*/ 1176148 w 3335884"/>
                <a:gd name="T5" fmla="*/ 4168580 h 972259"/>
                <a:gd name="T6" fmla="*/ 1188345 w 3335884"/>
                <a:gd name="T7" fmla="*/ 0 h 9722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35884" h="972259">
                  <a:moveTo>
                    <a:pt x="0" y="958955"/>
                  </a:moveTo>
                  <a:lnTo>
                    <a:pt x="1256091" y="961526"/>
                  </a:lnTo>
                  <a:cubicBezTo>
                    <a:pt x="1651864" y="960293"/>
                    <a:pt x="2900113" y="972259"/>
                    <a:pt x="3115948" y="919559"/>
                  </a:cubicBezTo>
                  <a:cubicBezTo>
                    <a:pt x="3335884" y="879883"/>
                    <a:pt x="3088302" y="147403"/>
                    <a:pt x="3148263" y="0"/>
                  </a:cubicBezTo>
                </a:path>
              </a:pathLst>
            </a:custGeom>
            <a:noFill/>
            <a:ln w="152400" cap="flat" cmpd="sng" algn="ctr">
              <a:solidFill>
                <a:srgbClr val="FF5050"/>
              </a:solidFill>
              <a:prstDash val="solid"/>
              <a:round/>
              <a:headEnd type="none" w="med" len="med"/>
              <a:tailEnd type="triangle" w="med" len="med"/>
            </a:ln>
          </p:spPr>
          <p:txBody>
            <a:bodyPr/>
            <a:lstStyle/>
            <a:p>
              <a:endParaRPr lang="en-US"/>
            </a:p>
          </p:txBody>
        </p:sp>
        <p:sp>
          <p:nvSpPr>
            <p:cNvPr id="10271" name="Rectangle 11"/>
            <p:cNvSpPr>
              <a:spLocks noChangeArrowheads="1"/>
            </p:cNvSpPr>
            <p:nvPr/>
          </p:nvSpPr>
          <p:spPr bwMode="auto">
            <a:xfrm>
              <a:off x="1418431" y="4720431"/>
              <a:ext cx="1384300" cy="742950"/>
            </a:xfrm>
            <a:prstGeom prst="rect">
              <a:avLst/>
            </a:prstGeom>
            <a:noFill/>
            <a:ln w="9525">
              <a:noFill/>
              <a:miter lim="800000"/>
              <a:headEnd/>
              <a:tailEnd/>
            </a:ln>
          </p:spPr>
          <p:txBody>
            <a:bodyPr lIns="81204" tIns="39889" rIns="81204" bIns="39889"/>
            <a:lstStyle/>
            <a:p>
              <a:pPr algn="ctr">
                <a:buSzPct val="125000"/>
              </a:pPr>
              <a:r>
                <a:rPr lang="en-US" sz="1400" b="1" dirty="0">
                  <a:latin typeface="Calibri" pitchFamily="34" charset="0"/>
                  <a:ea typeface="Calibri" pitchFamily="34" charset="0"/>
                  <a:cs typeface="Calibri" pitchFamily="34" charset="0"/>
                </a:rPr>
                <a:t>Space Internetworking</a:t>
              </a:r>
            </a:p>
            <a:p>
              <a:pPr algn="ctr">
                <a:buSzPct val="125000"/>
              </a:pPr>
              <a:r>
                <a:rPr lang="en-US" sz="1400" b="1" dirty="0">
                  <a:latin typeface="Calibri" pitchFamily="34" charset="0"/>
                  <a:ea typeface="Calibri" pitchFamily="34" charset="0"/>
                  <a:cs typeface="Calibri" pitchFamily="34" charset="0"/>
                </a:rPr>
                <a:t>Standards</a:t>
              </a:r>
            </a:p>
          </p:txBody>
        </p:sp>
      </p:grpSp>
      <p:grpSp>
        <p:nvGrpSpPr>
          <p:cNvPr id="13" name="Group 12"/>
          <p:cNvGrpSpPr/>
          <p:nvPr/>
        </p:nvGrpSpPr>
        <p:grpSpPr>
          <a:xfrm>
            <a:off x="1898128" y="3762375"/>
            <a:ext cx="1528762" cy="1085781"/>
            <a:chOff x="1898128" y="3762375"/>
            <a:chExt cx="1528762" cy="1085781"/>
          </a:xfrm>
        </p:grpSpPr>
        <p:cxnSp>
          <p:nvCxnSpPr>
            <p:cNvPr id="10262" name="Straight Arrow Connector 123"/>
            <p:cNvCxnSpPr>
              <a:cxnSpLocks noChangeShapeType="1"/>
            </p:cNvCxnSpPr>
            <p:nvPr/>
          </p:nvCxnSpPr>
          <p:spPr bwMode="auto">
            <a:xfrm rot="10800000">
              <a:off x="2203450" y="3762375"/>
              <a:ext cx="1198563" cy="806450"/>
            </a:xfrm>
            <a:prstGeom prst="straightConnector1">
              <a:avLst/>
            </a:prstGeom>
            <a:noFill/>
            <a:ln w="57150" algn="ctr">
              <a:solidFill>
                <a:srgbClr val="FF5050"/>
              </a:solidFill>
              <a:prstDash val="sysDash"/>
              <a:round/>
              <a:headEnd/>
              <a:tailEnd type="triangle" w="med" len="med"/>
            </a:ln>
          </p:spPr>
        </p:cxnSp>
        <p:sp>
          <p:nvSpPr>
            <p:cNvPr id="10278" name="Rectangle 11"/>
            <p:cNvSpPr>
              <a:spLocks noChangeArrowheads="1"/>
            </p:cNvSpPr>
            <p:nvPr/>
          </p:nvSpPr>
          <p:spPr bwMode="auto">
            <a:xfrm rot="2297380">
              <a:off x="1898128" y="4103619"/>
              <a:ext cx="1528762" cy="744537"/>
            </a:xfrm>
            <a:prstGeom prst="rect">
              <a:avLst/>
            </a:prstGeom>
            <a:noFill/>
            <a:ln w="9525">
              <a:noFill/>
              <a:miter lim="800000"/>
              <a:headEnd/>
              <a:tailEnd/>
            </a:ln>
          </p:spPr>
          <p:txBody>
            <a:bodyPr lIns="81204" tIns="39889" rIns="81204" bIns="39889"/>
            <a:lstStyle/>
            <a:p>
              <a:pPr algn="ctr">
                <a:buSzPct val="125000"/>
              </a:pPr>
              <a:r>
                <a:rPr lang="en-US" sz="1400" b="1" dirty="0">
                  <a:latin typeface="Calibri" pitchFamily="34" charset="0"/>
                  <a:ea typeface="Calibri" pitchFamily="34" charset="0"/>
                  <a:cs typeface="Calibri" pitchFamily="34" charset="0"/>
                </a:rPr>
                <a:t>Strategy level</a:t>
              </a:r>
            </a:p>
            <a:p>
              <a:pPr algn="ctr">
                <a:buSzPct val="125000"/>
              </a:pPr>
              <a:r>
                <a:rPr lang="en-US" sz="1400" b="1" dirty="0">
                  <a:latin typeface="Calibri" pitchFamily="34" charset="0"/>
                  <a:ea typeface="Calibri" pitchFamily="34" charset="0"/>
                  <a:cs typeface="Calibri" pitchFamily="34" charset="0"/>
                </a:rPr>
                <a:t>guidance</a:t>
              </a:r>
            </a:p>
          </p:txBody>
        </p:sp>
      </p:grpSp>
      <p:sp>
        <p:nvSpPr>
          <p:cNvPr id="63" name="Rounded Rectangle 62"/>
          <p:cNvSpPr/>
          <p:nvPr/>
        </p:nvSpPr>
        <p:spPr>
          <a:xfrm>
            <a:off x="6641035" y="2660693"/>
            <a:ext cx="746667" cy="472959"/>
          </a:xfrm>
          <a:prstGeom prst="roundRect">
            <a:avLst/>
          </a:prstGeom>
          <a:solidFill>
            <a:srgbClr val="9933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smtClean="0">
                <a:latin typeface="Calibri" pitchFamily="34" charset="0"/>
                <a:cs typeface="Calibri" pitchFamily="34" charset="0"/>
              </a:rPr>
              <a:t>ISECG</a:t>
            </a:r>
            <a:endParaRPr lang="en-US" sz="1600" b="1" dirty="0">
              <a:latin typeface="Calibri" pitchFamily="34" charset="0"/>
              <a:cs typeface="Calibri" pitchFamily="34" charset="0"/>
            </a:endParaRPr>
          </a:p>
        </p:txBody>
      </p:sp>
      <p:cxnSp>
        <p:nvCxnSpPr>
          <p:cNvPr id="66" name="Straight Arrow Connector 65"/>
          <p:cNvCxnSpPr>
            <a:stCxn id="63" idx="1"/>
          </p:cNvCxnSpPr>
          <p:nvPr/>
        </p:nvCxnSpPr>
        <p:spPr bwMode="auto">
          <a:xfrm flipH="1">
            <a:off x="4962425" y="2897173"/>
            <a:ext cx="1678610" cy="366727"/>
          </a:xfrm>
          <a:prstGeom prst="straightConnector1">
            <a:avLst/>
          </a:prstGeom>
          <a:solidFill>
            <a:schemeClr val="accent1"/>
          </a:solidFill>
          <a:ln w="57150" cap="flat" cmpd="sng" algn="ctr">
            <a:solidFill>
              <a:schemeClr val="accent5">
                <a:lumMod val="50000"/>
              </a:schemeClr>
            </a:solidFill>
            <a:prstDash val="solid"/>
            <a:round/>
            <a:headEnd type="none" w="med" len="med"/>
            <a:tailEnd type="triangle" w="med" len="med"/>
          </a:ln>
          <a:effectLst/>
        </p:spPr>
      </p:cxnSp>
      <p:grpSp>
        <p:nvGrpSpPr>
          <p:cNvPr id="12" name="Group 11"/>
          <p:cNvGrpSpPr/>
          <p:nvPr/>
        </p:nvGrpSpPr>
        <p:grpSpPr>
          <a:xfrm>
            <a:off x="2978150" y="3427820"/>
            <a:ext cx="944563" cy="2919005"/>
            <a:chOff x="2978150" y="3427820"/>
            <a:chExt cx="944563" cy="2919005"/>
          </a:xfrm>
        </p:grpSpPr>
        <p:sp>
          <p:nvSpPr>
            <p:cNvPr id="46" name="Oval 45"/>
            <p:cNvSpPr/>
            <p:nvPr/>
          </p:nvSpPr>
          <p:spPr bwMode="auto">
            <a:xfrm>
              <a:off x="2978150" y="5402263"/>
              <a:ext cx="944563" cy="944562"/>
            </a:xfrm>
            <a:prstGeom prst="ellipse">
              <a:avLst/>
            </a:prstGeom>
            <a:solidFill>
              <a:srgbClr val="92D050"/>
            </a:solidFill>
            <a:ln w="38100">
              <a:solidFill>
                <a:srgbClr val="339933"/>
              </a:solidFill>
              <a:prstDash val="sysDash"/>
              <a:round/>
              <a:headEnd/>
              <a:tailEnd/>
            </a:ln>
          </p:spPr>
          <p:txBody>
            <a:bodyPr wrap="none" anchor="ctr"/>
            <a:lstStyle/>
            <a:p>
              <a:pPr algn="ctr">
                <a:defRPr/>
              </a:pPr>
              <a:r>
                <a:rPr lang="en-US" dirty="0" smtClean="0">
                  <a:solidFill>
                    <a:schemeClr val="accent6">
                      <a:lumMod val="75000"/>
                    </a:schemeClr>
                  </a:solidFill>
                  <a:latin typeface="Arial Black" pitchFamily="34" charset="0"/>
                </a:rPr>
                <a:t>MOSSG</a:t>
              </a:r>
              <a:endParaRPr lang="en-US" dirty="0">
                <a:solidFill>
                  <a:schemeClr val="accent6">
                    <a:lumMod val="75000"/>
                  </a:schemeClr>
                </a:solidFill>
                <a:latin typeface="Arial Black" pitchFamily="34" charset="0"/>
              </a:endParaRPr>
            </a:p>
          </p:txBody>
        </p:sp>
        <p:grpSp>
          <p:nvGrpSpPr>
            <p:cNvPr id="4" name="Group 3"/>
            <p:cNvGrpSpPr/>
            <p:nvPr/>
          </p:nvGrpSpPr>
          <p:grpSpPr>
            <a:xfrm>
              <a:off x="3281360" y="3427820"/>
              <a:ext cx="417515" cy="2050643"/>
              <a:chOff x="3281360" y="3427820"/>
              <a:chExt cx="417515" cy="2050643"/>
            </a:xfrm>
          </p:grpSpPr>
          <p:cxnSp>
            <p:nvCxnSpPr>
              <p:cNvPr id="115" name="Straight Connector 114"/>
              <p:cNvCxnSpPr/>
              <p:nvPr/>
            </p:nvCxnSpPr>
            <p:spPr bwMode="auto">
              <a:xfrm rot="16200000" flipH="1">
                <a:off x="2256629" y="4453732"/>
                <a:ext cx="2049463" cy="0"/>
              </a:xfrm>
              <a:prstGeom prst="line">
                <a:avLst/>
              </a:prstGeom>
              <a:solidFill>
                <a:schemeClr val="accent1"/>
              </a:solidFill>
              <a:ln w="57150" cap="flat" cmpd="sng" algn="ctr">
                <a:solidFill>
                  <a:schemeClr val="accent5">
                    <a:lumMod val="50000"/>
                  </a:schemeClr>
                </a:solidFill>
                <a:prstDash val="solid"/>
                <a:round/>
                <a:headEnd type="none" w="med" len="med"/>
                <a:tailEnd type="triangle" w="med" len="med"/>
              </a:ln>
              <a:effectLst/>
            </p:spPr>
          </p:cxnSp>
          <p:cxnSp>
            <p:nvCxnSpPr>
              <p:cNvPr id="67" name="Straight Connector 66"/>
              <p:cNvCxnSpPr/>
              <p:nvPr/>
            </p:nvCxnSpPr>
            <p:spPr bwMode="auto">
              <a:xfrm flipH="1">
                <a:off x="3281360" y="3427820"/>
                <a:ext cx="417515" cy="0"/>
              </a:xfrm>
              <a:prstGeom prst="line">
                <a:avLst/>
              </a:prstGeom>
              <a:solidFill>
                <a:schemeClr val="accent1"/>
              </a:solidFill>
              <a:ln w="57150" cap="flat" cmpd="sng" algn="ctr">
                <a:solidFill>
                  <a:schemeClr val="accent5">
                    <a:lumMod val="50000"/>
                  </a:schemeClr>
                </a:solidFill>
                <a:prstDash val="solid"/>
                <a:round/>
                <a:headEnd type="none" w="sm" len="sm"/>
                <a:tailEnd type="none" w="sm" len="sm"/>
              </a:ln>
              <a:effectLst/>
            </p:spPr>
          </p:cxnSp>
        </p:grpSp>
      </p:grpSp>
      <p:sp>
        <p:nvSpPr>
          <p:cNvPr id="10270" name="Rectangle 11"/>
          <p:cNvSpPr>
            <a:spLocks noChangeArrowheads="1"/>
          </p:cNvSpPr>
          <p:nvPr/>
        </p:nvSpPr>
        <p:spPr bwMode="auto">
          <a:xfrm>
            <a:off x="7399337" y="4143970"/>
            <a:ext cx="1544637" cy="720725"/>
          </a:xfrm>
          <a:prstGeom prst="rect">
            <a:avLst/>
          </a:prstGeom>
          <a:noFill/>
          <a:ln w="9525">
            <a:noFill/>
            <a:miter lim="800000"/>
            <a:headEnd/>
            <a:tailEnd/>
          </a:ln>
        </p:spPr>
        <p:txBody>
          <a:bodyPr lIns="81204" tIns="39889" rIns="81204" bIns="39889"/>
          <a:lstStyle/>
          <a:p>
            <a:pPr algn="ctr"/>
            <a:r>
              <a:rPr lang="en-US" sz="1400" b="1" dirty="0">
                <a:latin typeface="Calibri" pitchFamily="34" charset="0"/>
                <a:ea typeface="Calibri" pitchFamily="34" charset="0"/>
                <a:cs typeface="Calibri" pitchFamily="34" charset="0"/>
              </a:rPr>
              <a:t>Capabilities for Int’l Mission Interoperability</a:t>
            </a:r>
          </a:p>
        </p:txBody>
      </p:sp>
      <p:grpSp>
        <p:nvGrpSpPr>
          <p:cNvPr id="6" name="Group 5"/>
          <p:cNvGrpSpPr/>
          <p:nvPr/>
        </p:nvGrpSpPr>
        <p:grpSpPr>
          <a:xfrm>
            <a:off x="3373438" y="3429000"/>
            <a:ext cx="942975" cy="1801813"/>
            <a:chOff x="3373438" y="3429000"/>
            <a:chExt cx="942975" cy="1801813"/>
          </a:xfrm>
        </p:grpSpPr>
        <p:grpSp>
          <p:nvGrpSpPr>
            <p:cNvPr id="10261" name="Group 115"/>
            <p:cNvGrpSpPr>
              <a:grpSpLocks/>
            </p:cNvGrpSpPr>
            <p:nvPr/>
          </p:nvGrpSpPr>
          <p:grpSpPr bwMode="auto">
            <a:xfrm flipH="1">
              <a:off x="3584575" y="3429000"/>
              <a:ext cx="152400" cy="987425"/>
              <a:chOff x="5330950" y="1076254"/>
              <a:chExt cx="607161" cy="1290215"/>
            </a:xfrm>
          </p:grpSpPr>
          <p:cxnSp>
            <p:nvCxnSpPr>
              <p:cNvPr id="117" name="Straight Connector 116"/>
              <p:cNvCxnSpPr/>
              <p:nvPr/>
            </p:nvCxnSpPr>
            <p:spPr bwMode="auto">
              <a:xfrm>
                <a:off x="5330950" y="1076254"/>
                <a:ext cx="607161" cy="0"/>
              </a:xfrm>
              <a:prstGeom prst="line">
                <a:avLst/>
              </a:prstGeom>
              <a:solidFill>
                <a:schemeClr val="accent1"/>
              </a:solidFill>
              <a:ln w="57150" cap="flat" cmpd="sng" algn="ctr">
                <a:solidFill>
                  <a:schemeClr val="accent5">
                    <a:lumMod val="50000"/>
                  </a:schemeClr>
                </a:solidFill>
                <a:prstDash val="solid"/>
                <a:round/>
                <a:headEnd type="none" w="sm" len="sm"/>
                <a:tailEnd type="none" w="sm" len="sm"/>
              </a:ln>
              <a:effectLst/>
            </p:spPr>
          </p:cxnSp>
          <p:cxnSp>
            <p:nvCxnSpPr>
              <p:cNvPr id="118" name="Straight Connector 117"/>
              <p:cNvCxnSpPr/>
              <p:nvPr/>
            </p:nvCxnSpPr>
            <p:spPr bwMode="auto">
              <a:xfrm rot="5400000">
                <a:off x="5293005" y="1721362"/>
                <a:ext cx="1290215" cy="0"/>
              </a:xfrm>
              <a:prstGeom prst="line">
                <a:avLst/>
              </a:prstGeom>
              <a:solidFill>
                <a:schemeClr val="accent1"/>
              </a:solidFill>
              <a:ln w="57150" cap="flat" cmpd="sng" algn="ctr">
                <a:solidFill>
                  <a:schemeClr val="accent5">
                    <a:lumMod val="50000"/>
                  </a:schemeClr>
                </a:solidFill>
                <a:prstDash val="solid"/>
                <a:round/>
                <a:headEnd type="none" w="med" len="med"/>
                <a:tailEnd type="triangle" w="med" len="med"/>
              </a:ln>
              <a:effectLst/>
            </p:spPr>
          </p:cxnSp>
        </p:grpSp>
        <p:sp>
          <p:nvSpPr>
            <p:cNvPr id="62" name="Oval 61"/>
            <p:cNvSpPr/>
            <p:nvPr/>
          </p:nvSpPr>
          <p:spPr bwMode="auto">
            <a:xfrm>
              <a:off x="3373438" y="4287838"/>
              <a:ext cx="942975" cy="942975"/>
            </a:xfrm>
            <a:prstGeom prst="ellipse">
              <a:avLst/>
            </a:prstGeom>
            <a:solidFill>
              <a:schemeClr val="accent1">
                <a:lumMod val="75000"/>
              </a:schemeClr>
            </a:solidFill>
            <a:ln w="38100">
              <a:solidFill>
                <a:srgbClr val="000099"/>
              </a:solidFill>
              <a:round/>
              <a:headEnd/>
              <a:tailEnd/>
            </a:ln>
          </p:spPr>
          <p:txBody>
            <a:bodyPr wrap="none" anchor="ctr"/>
            <a:lstStyle/>
            <a:p>
              <a:pPr algn="ctr">
                <a:defRPr/>
              </a:pPr>
              <a:r>
                <a:rPr lang="en-US" dirty="0" smtClean="0">
                  <a:latin typeface="Arial Black" pitchFamily="34" charset="0"/>
                </a:rPr>
                <a:t>SISG</a:t>
              </a:r>
              <a:endParaRPr lang="en-US" dirty="0">
                <a:latin typeface="Arial Black" pitchFamily="34" charset="0"/>
              </a:endParaRPr>
            </a:p>
          </p:txBody>
        </p:sp>
      </p:grpSp>
    </p:spTree>
    <p:extLst>
      <p:ext uri="{BB962C8B-B14F-4D97-AF65-F5344CB8AC3E}">
        <p14:creationId xmlns:p14="http://schemas.microsoft.com/office/powerpoint/2010/main" val="3269704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down)">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10264"/>
                                        </p:tgtEl>
                                        <p:attrNameLst>
                                          <p:attrName>style.visibility</p:attrName>
                                        </p:attrNameLst>
                                      </p:cBhvr>
                                      <p:to>
                                        <p:strVal val="visible"/>
                                      </p:to>
                                    </p:set>
                                    <p:animEffect transition="in" filter="wipe(down)">
                                      <p:cBhvr>
                                        <p:cTn id="32" dur="500"/>
                                        <p:tgtEl>
                                          <p:spTgt spid="10264"/>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Catalog #3 (1 of 2)</a:t>
            </a:r>
            <a:endParaRPr lang="en-US" dirty="0"/>
          </a:p>
        </p:txBody>
      </p:sp>
      <p:sp>
        <p:nvSpPr>
          <p:cNvPr id="3" name="Content Placeholder 2"/>
          <p:cNvSpPr>
            <a:spLocks noGrp="1"/>
          </p:cNvSpPr>
          <p:nvPr>
            <p:ph idx="1"/>
          </p:nvPr>
        </p:nvSpPr>
        <p:spPr>
          <a:xfrm>
            <a:off x="180304" y="990600"/>
            <a:ext cx="8963696" cy="5135563"/>
          </a:xfrm>
        </p:spPr>
        <p:txBody>
          <a:bodyPr/>
          <a:lstStyle/>
          <a:p>
            <a:r>
              <a:rPr lang="en-US" dirty="0" smtClean="0"/>
              <a:t>Interoperability Definition (</a:t>
            </a:r>
            <a:r>
              <a:rPr lang="en-US" dirty="0" smtClean="0">
                <a:latin typeface="Calibri" panose="020F0502020204030204" pitchFamily="34" charset="0"/>
              </a:rPr>
              <a:t>From </a:t>
            </a:r>
            <a:r>
              <a:rPr lang="en-US" dirty="0">
                <a:latin typeface="Calibri" panose="020F0502020204030204" pitchFamily="34" charset="0"/>
              </a:rPr>
              <a:t>CCSDS SANA </a:t>
            </a:r>
            <a:r>
              <a:rPr lang="en-US" dirty="0" smtClean="0">
                <a:latin typeface="Calibri" panose="020F0502020204030204" pitchFamily="34" charset="0"/>
              </a:rPr>
              <a:t>Glossary)</a:t>
            </a:r>
          </a:p>
          <a:p>
            <a:pPr marL="338138" lvl="1" indent="0">
              <a:buNone/>
            </a:pPr>
            <a:r>
              <a:rPr lang="en-US" sz="2000" i="1" dirty="0" smtClean="0">
                <a:latin typeface="Calibri" panose="020F0502020204030204" pitchFamily="34" charset="0"/>
              </a:rPr>
              <a:t>The </a:t>
            </a:r>
            <a:r>
              <a:rPr lang="en-US" sz="2000" i="1" dirty="0">
                <a:latin typeface="Calibri" panose="020F0502020204030204" pitchFamily="34" charset="0"/>
              </a:rPr>
              <a:t>technical capability of two or more systems or components to exchange information and to use the information that has been exchanged. Multiple degrees of interoperability are possible, ranging from basic physical layer (e.g., frequency, modulation and coding) compatibility up to full application layer information exchange.</a:t>
            </a:r>
            <a:endParaRPr lang="en-CA" sz="2000" i="1" dirty="0">
              <a:latin typeface="Calibri" panose="020F0502020204030204" pitchFamily="34" charset="0"/>
            </a:endParaRPr>
          </a:p>
          <a:p>
            <a:pPr lvl="7"/>
            <a:endParaRPr lang="en-US" sz="2400" dirty="0" smtClean="0"/>
          </a:p>
          <a:p>
            <a:r>
              <a:rPr lang="en-US" dirty="0" smtClean="0"/>
              <a:t>Framework and Functional Services</a:t>
            </a:r>
          </a:p>
          <a:p>
            <a:pPr lvl="1"/>
            <a:r>
              <a:rPr lang="en-US" sz="1800" dirty="0" smtClean="0"/>
              <a:t>The IOAG effort focuses on the functional services needed to support mission-  specific interoperability. With a full service-based approach, </a:t>
            </a:r>
            <a:r>
              <a:rPr lang="en-US" sz="1800" dirty="0"/>
              <a:t>these </a:t>
            </a:r>
            <a:r>
              <a:rPr lang="en-US" sz="1800" dirty="0" smtClean="0"/>
              <a:t>mission support functional services rely on an integrating services framework. </a:t>
            </a:r>
          </a:p>
          <a:p>
            <a:pPr lvl="1"/>
            <a:r>
              <a:rPr lang="en-US" sz="1800" dirty="0" smtClean="0"/>
              <a:t>The framework may include registries, security and logon provisions, time capabilities, and transport services.</a:t>
            </a:r>
          </a:p>
          <a:p>
            <a:pPr lvl="1"/>
            <a:r>
              <a:rPr lang="en-US" sz="1800" dirty="0" smtClean="0"/>
              <a:t>CCSDS has developed standards for much of this type of framework as part of their mission </a:t>
            </a:r>
            <a:r>
              <a:rPr lang="en-US" sz="1800" dirty="0"/>
              <a:t>o</a:t>
            </a:r>
            <a:r>
              <a:rPr lang="en-US" sz="1800" dirty="0" smtClean="0"/>
              <a:t>perations </a:t>
            </a:r>
            <a:r>
              <a:rPr lang="en-US" sz="1800" dirty="0"/>
              <a:t>s</a:t>
            </a:r>
            <a:r>
              <a:rPr lang="en-US" sz="1800" dirty="0" smtClean="0"/>
              <a:t>ervices set of specifications.  </a:t>
            </a:r>
          </a:p>
          <a:p>
            <a:pPr lvl="1"/>
            <a:endParaRPr lang="en-US" sz="1600" dirty="0" smtClean="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19</a:t>
            </a:fld>
            <a:endParaRPr lang="en-US" dirty="0"/>
          </a:p>
        </p:txBody>
      </p:sp>
    </p:spTree>
    <p:extLst>
      <p:ext uri="{BB962C8B-B14F-4D97-AF65-F5344CB8AC3E}">
        <p14:creationId xmlns:p14="http://schemas.microsoft.com/office/powerpoint/2010/main" val="284939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785610" y="990600"/>
            <a:ext cx="7901189" cy="5135563"/>
          </a:xfrm>
        </p:spPr>
        <p:txBody>
          <a:bodyPr/>
          <a:lstStyle/>
          <a:p>
            <a:endParaRPr lang="en-US" sz="1800" dirty="0" smtClean="0"/>
          </a:p>
          <a:p>
            <a:pPr>
              <a:buFont typeface="+mj-lt"/>
              <a:buAutoNum type="arabicPeriod"/>
            </a:pPr>
            <a:endParaRPr lang="en-US" sz="1800" dirty="0" smtClean="0"/>
          </a:p>
          <a:p>
            <a:pPr>
              <a:buFont typeface="+mj-lt"/>
              <a:buAutoNum type="arabicPeriod"/>
            </a:pPr>
            <a:r>
              <a:rPr lang="en-US" sz="2000" dirty="0" smtClean="0"/>
              <a:t>Introduction</a:t>
            </a:r>
          </a:p>
          <a:p>
            <a:pPr>
              <a:buFont typeface="+mj-lt"/>
              <a:buAutoNum type="arabicPeriod"/>
            </a:pPr>
            <a:endParaRPr lang="en-US" sz="2000" dirty="0" smtClean="0"/>
          </a:p>
          <a:p>
            <a:pPr>
              <a:buFont typeface="+mj-lt"/>
              <a:buAutoNum type="arabicPeriod"/>
            </a:pPr>
            <a:r>
              <a:rPr lang="en-US" sz="2000" dirty="0" smtClean="0"/>
              <a:t>Interoperability Considerations and Trends</a:t>
            </a:r>
          </a:p>
          <a:p>
            <a:pPr>
              <a:buFont typeface="+mj-lt"/>
              <a:buAutoNum type="arabicPeriod"/>
            </a:pPr>
            <a:endParaRPr lang="en-US" sz="2000" dirty="0" smtClean="0"/>
          </a:p>
          <a:p>
            <a:pPr>
              <a:buFont typeface="+mj-lt"/>
              <a:buAutoNum type="arabicPeriod"/>
            </a:pPr>
            <a:r>
              <a:rPr lang="en-US" sz="2000" dirty="0" smtClean="0"/>
              <a:t>The Service Catalog Approach</a:t>
            </a:r>
          </a:p>
          <a:p>
            <a:pPr>
              <a:buFont typeface="+mj-lt"/>
              <a:buAutoNum type="arabicPeriod"/>
            </a:pPr>
            <a:endParaRPr lang="en-US" sz="2000" dirty="0" smtClean="0"/>
          </a:p>
          <a:p>
            <a:pPr>
              <a:buFont typeface="+mj-lt"/>
              <a:buAutoNum type="arabicPeriod"/>
            </a:pPr>
            <a:r>
              <a:rPr lang="en-US" sz="2000" dirty="0" smtClean="0"/>
              <a:t>Findings and Recommendations</a:t>
            </a:r>
          </a:p>
          <a:p>
            <a:pPr>
              <a:buFont typeface="+mj-lt"/>
              <a:buAutoNum type="arabicPeriod"/>
            </a:pPr>
            <a:endParaRPr lang="en-US" sz="2000" dirty="0"/>
          </a:p>
          <a:p>
            <a:pPr>
              <a:buFont typeface="+mj-lt"/>
              <a:buAutoNum type="arabicPeriod"/>
            </a:pPr>
            <a:r>
              <a:rPr lang="en-US" sz="2000" dirty="0" smtClean="0"/>
              <a:t>Service Evaluation Factors</a:t>
            </a:r>
          </a:p>
          <a:p>
            <a:pPr>
              <a:buFont typeface="+mj-lt"/>
              <a:buAutoNum type="arabicPeriod"/>
            </a:pPr>
            <a:endParaRPr lang="en-US" sz="2000" dirty="0"/>
          </a:p>
          <a:p>
            <a:pPr>
              <a:buFont typeface="+mj-lt"/>
              <a:buAutoNum type="arabicPeriod"/>
            </a:pPr>
            <a:r>
              <a:rPr lang="en-US" dirty="0"/>
              <a:t>Summary and Future </a:t>
            </a:r>
            <a:r>
              <a:rPr lang="en-US" dirty="0" smtClean="0"/>
              <a:t>Plans</a:t>
            </a:r>
          </a:p>
          <a:p>
            <a:pPr>
              <a:buFont typeface="+mj-lt"/>
              <a:buAutoNum type="arabicPeriod"/>
            </a:pPr>
            <a:endParaRPr lang="en-US" dirty="0"/>
          </a:p>
          <a:p>
            <a:pPr marL="0" indent="0">
              <a:buNone/>
            </a:pPr>
            <a:r>
              <a:rPr lang="en-US" dirty="0" smtClean="0"/>
              <a:t>Appendix A: Summary of Findings and Recommendations</a:t>
            </a:r>
            <a:endParaRPr lang="en-US" dirty="0"/>
          </a:p>
          <a:p>
            <a:pPr marL="347663" lvl="1" indent="0">
              <a:buNone/>
            </a:pPr>
            <a:endParaRPr lang="en-US" sz="1800" dirty="0"/>
          </a:p>
          <a:p>
            <a:pPr lvl="1"/>
            <a:endParaRPr lang="en-US" dirty="0"/>
          </a:p>
          <a:p>
            <a:pPr marL="347663" lvl="1" indent="0">
              <a:buNone/>
            </a:pPr>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a:t>
            </a:fld>
            <a:endParaRPr lang="en-US" dirty="0"/>
          </a:p>
        </p:txBody>
      </p:sp>
    </p:spTree>
    <p:extLst>
      <p:ext uri="{BB962C8B-B14F-4D97-AF65-F5344CB8AC3E}">
        <p14:creationId xmlns:p14="http://schemas.microsoft.com/office/powerpoint/2010/main" val="195924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Catalog #3 </a:t>
            </a:r>
            <a:r>
              <a:rPr lang="en-US" dirty="0" smtClean="0"/>
              <a:t>(2 of 2)</a:t>
            </a:r>
            <a:endParaRPr lang="en-US" dirty="0"/>
          </a:p>
        </p:txBody>
      </p:sp>
      <p:sp>
        <p:nvSpPr>
          <p:cNvPr id="3" name="Content Placeholder 2"/>
          <p:cNvSpPr>
            <a:spLocks noGrp="1"/>
          </p:cNvSpPr>
          <p:nvPr>
            <p:ph idx="1"/>
          </p:nvPr>
        </p:nvSpPr>
        <p:spPr>
          <a:xfrm>
            <a:off x="180304" y="990600"/>
            <a:ext cx="8963696" cy="5135563"/>
          </a:xfrm>
        </p:spPr>
        <p:txBody>
          <a:bodyPr/>
          <a:lstStyle/>
          <a:p>
            <a:r>
              <a:rPr lang="en-US" dirty="0" smtClean="0"/>
              <a:t>Standard Formats and Standard Services</a:t>
            </a:r>
          </a:p>
          <a:p>
            <a:pPr lvl="1"/>
            <a:r>
              <a:rPr lang="en-US" sz="1800" dirty="0" smtClean="0"/>
              <a:t>Interoperability requires system interactions covering both data exchange and system behavior/processing.  </a:t>
            </a:r>
          </a:p>
          <a:p>
            <a:pPr lvl="1"/>
            <a:r>
              <a:rPr lang="en-US" sz="1800" dirty="0" smtClean="0"/>
              <a:t>Formats-only standards are easy to develop to and provide flexibility for use in different architectures. Behaviors may be implied, specified in an interface document, or managed by configuration files or user inputs.  </a:t>
            </a:r>
          </a:p>
          <a:p>
            <a:pPr lvl="1"/>
            <a:r>
              <a:rPr lang="en-US" sz="1800" dirty="0" smtClean="0"/>
              <a:t>Service standards support the exchange of data, but the emphasis is on the interaction activity and the types of data exchanged – not necessarily the exact format of the data elements. The services approach will take longer to develop, but has advantages of including the interaction and utility tool support not possible with a simple format definition.</a:t>
            </a:r>
          </a:p>
          <a:p>
            <a:pPr lvl="1"/>
            <a:endParaRPr lang="en-US" sz="1800" dirty="0"/>
          </a:p>
          <a:p>
            <a:pPr lvl="1"/>
            <a:endParaRPr lang="en-US" sz="1800" dirty="0" smtClean="0"/>
          </a:p>
          <a:p>
            <a:pPr lvl="1"/>
            <a:r>
              <a:rPr lang="en-US" sz="1800" dirty="0" smtClean="0"/>
              <a:t>The IOAG-MOSSG recommends that functional interoperability areas be addressed both by service specification standards and by format specification standards.</a:t>
            </a:r>
            <a:endParaRPr lang="en-US" sz="18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20</a:t>
            </a:fld>
            <a:endParaRPr lang="en-US" dirty="0"/>
          </a:p>
        </p:txBody>
      </p:sp>
    </p:spTree>
    <p:extLst>
      <p:ext uri="{BB962C8B-B14F-4D97-AF65-F5344CB8AC3E}">
        <p14:creationId xmlns:p14="http://schemas.microsoft.com/office/powerpoint/2010/main" val="309610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MOSSG Interoperability Model</a:t>
            </a:r>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21</a:t>
            </a:fld>
            <a:endParaRPr lang="en-US"/>
          </a:p>
        </p:txBody>
      </p:sp>
      <p:grpSp>
        <p:nvGrpSpPr>
          <p:cNvPr id="5" name="Group 4"/>
          <p:cNvGrpSpPr/>
          <p:nvPr/>
        </p:nvGrpSpPr>
        <p:grpSpPr>
          <a:xfrm>
            <a:off x="742139" y="1240970"/>
            <a:ext cx="6092041" cy="4803569"/>
            <a:chOff x="1359725" y="1240971"/>
            <a:chExt cx="6092041" cy="4803569"/>
          </a:xfrm>
        </p:grpSpPr>
        <p:sp>
          <p:nvSpPr>
            <p:cNvPr id="6" name="Isosceles Triangle 5"/>
            <p:cNvSpPr/>
            <p:nvPr/>
          </p:nvSpPr>
          <p:spPr bwMode="auto">
            <a:xfrm>
              <a:off x="1359725" y="1240971"/>
              <a:ext cx="6092041" cy="4803569"/>
            </a:xfrm>
            <a:prstGeom prst="triangle">
              <a:avLst/>
            </a:prstGeom>
            <a:solidFill>
              <a:srgbClr val="92D050"/>
            </a:solidFill>
            <a:ln w="38100">
              <a:noFill/>
              <a:round/>
              <a:headEnd/>
              <a:tailEnd/>
            </a:ln>
          </p:spPr>
          <p:txBody>
            <a:bodyPr wrap="none" rtlCol="0" anchor="ctr"/>
            <a:lstStyle/>
            <a:p>
              <a:pPr algn="ctr"/>
              <a:endParaRPr lang="en-US" dirty="0"/>
            </a:p>
          </p:txBody>
        </p:sp>
        <p:sp>
          <p:nvSpPr>
            <p:cNvPr id="7" name="Rectangle 6"/>
            <p:cNvSpPr/>
            <p:nvPr/>
          </p:nvSpPr>
          <p:spPr bwMode="auto">
            <a:xfrm>
              <a:off x="1831769" y="5079668"/>
              <a:ext cx="5165763" cy="231569"/>
            </a:xfrm>
            <a:prstGeom prst="rect">
              <a:avLst/>
            </a:prstGeom>
            <a:solidFill>
              <a:schemeClr val="bg1"/>
            </a:solidFill>
            <a:ln w="38100">
              <a:noFill/>
              <a:round/>
              <a:headEnd/>
              <a:tailEnd/>
            </a:ln>
          </p:spPr>
          <p:txBody>
            <a:bodyPr wrap="none" rtlCol="0" anchor="ctr"/>
            <a:lstStyle/>
            <a:p>
              <a:pPr algn="ctr"/>
              <a:endParaRPr lang="en-US"/>
            </a:p>
          </p:txBody>
        </p:sp>
        <p:sp>
          <p:nvSpPr>
            <p:cNvPr id="8" name="Rectangle 7"/>
            <p:cNvSpPr/>
            <p:nvPr/>
          </p:nvSpPr>
          <p:spPr bwMode="auto">
            <a:xfrm>
              <a:off x="2547258" y="3951512"/>
              <a:ext cx="3764478" cy="231569"/>
            </a:xfrm>
            <a:prstGeom prst="rect">
              <a:avLst/>
            </a:prstGeom>
            <a:solidFill>
              <a:schemeClr val="bg1"/>
            </a:solidFill>
            <a:ln w="38100">
              <a:noFill/>
              <a:round/>
              <a:headEnd/>
              <a:tailEnd/>
            </a:ln>
          </p:spPr>
          <p:txBody>
            <a:bodyPr wrap="none" rtlCol="0" anchor="ctr"/>
            <a:lstStyle/>
            <a:p>
              <a:pPr algn="ctr"/>
              <a:endParaRPr lang="en-US"/>
            </a:p>
          </p:txBody>
        </p:sp>
        <p:sp>
          <p:nvSpPr>
            <p:cNvPr id="9" name="Rectangle 8"/>
            <p:cNvSpPr/>
            <p:nvPr/>
          </p:nvSpPr>
          <p:spPr bwMode="auto">
            <a:xfrm>
              <a:off x="3152899" y="2995549"/>
              <a:ext cx="2505693" cy="231569"/>
            </a:xfrm>
            <a:prstGeom prst="rect">
              <a:avLst/>
            </a:prstGeom>
            <a:solidFill>
              <a:schemeClr val="bg1"/>
            </a:solidFill>
            <a:ln w="38100">
              <a:noFill/>
              <a:round/>
              <a:headEnd/>
              <a:tailEnd/>
            </a:ln>
          </p:spPr>
          <p:txBody>
            <a:bodyPr wrap="none" rtlCol="0" anchor="ctr"/>
            <a:lstStyle/>
            <a:p>
              <a:pPr algn="ctr"/>
              <a:endParaRPr lang="en-US"/>
            </a:p>
          </p:txBody>
        </p:sp>
      </p:grpSp>
      <p:sp>
        <p:nvSpPr>
          <p:cNvPr id="10" name="TextBox 9"/>
          <p:cNvSpPr txBox="1"/>
          <p:nvPr/>
        </p:nvSpPr>
        <p:spPr bwMode="auto">
          <a:xfrm>
            <a:off x="1214183" y="5391396"/>
            <a:ext cx="5147952" cy="600164"/>
          </a:xfrm>
          <a:prstGeom prst="rect">
            <a:avLst/>
          </a:prstGeom>
          <a:noFill/>
          <a:ln w="12700">
            <a:noFill/>
            <a:miter lim="800000"/>
            <a:headEnd type="none" w="sm" len="sm"/>
            <a:tailEnd type="none" w="sm" len="sm"/>
          </a:ln>
        </p:spPr>
        <p:txBody>
          <a:bodyPr wrap="square" rtlCol="0">
            <a:spAutoFit/>
          </a:bodyPr>
          <a:lstStyle/>
          <a:p>
            <a:pPr algn="ctr"/>
            <a:r>
              <a:rPr lang="en-US" sz="1100" b="1" dirty="0" smtClean="0">
                <a:solidFill>
                  <a:srgbClr val="0033CC"/>
                </a:solidFill>
                <a:latin typeface="Arial" charset="0"/>
              </a:rPr>
              <a:t>Minimal: </a:t>
            </a:r>
            <a:r>
              <a:rPr lang="en-US" sz="1100" b="1" dirty="0" smtClean="0">
                <a:solidFill>
                  <a:srgbClr val="FF0000"/>
                </a:solidFill>
                <a:latin typeface="Arial" charset="0"/>
              </a:rPr>
              <a:t>Single Agency Interfaces applied to multiple agencies</a:t>
            </a:r>
          </a:p>
          <a:p>
            <a:pPr algn="ctr"/>
            <a:r>
              <a:rPr lang="en-US" sz="1100" b="1" dirty="0" smtClean="0">
                <a:solidFill>
                  <a:srgbClr val="0033CC"/>
                </a:solidFill>
                <a:latin typeface="Arial" charset="0"/>
              </a:rPr>
              <a:t>Program-unique; often not designed for reuse; not developed collaboratively.</a:t>
            </a:r>
          </a:p>
        </p:txBody>
      </p:sp>
      <p:sp>
        <p:nvSpPr>
          <p:cNvPr id="11" name="TextBox 10"/>
          <p:cNvSpPr txBox="1"/>
          <p:nvPr/>
        </p:nvSpPr>
        <p:spPr bwMode="auto">
          <a:xfrm>
            <a:off x="1197865" y="4366780"/>
            <a:ext cx="5147952" cy="600164"/>
          </a:xfrm>
          <a:prstGeom prst="rect">
            <a:avLst/>
          </a:prstGeom>
          <a:noFill/>
          <a:ln w="12700">
            <a:noFill/>
            <a:miter lim="800000"/>
            <a:headEnd type="none" w="sm" len="sm"/>
            <a:tailEnd type="none" w="sm" len="sm"/>
          </a:ln>
        </p:spPr>
        <p:txBody>
          <a:bodyPr wrap="square" rtlCol="0">
            <a:spAutoFit/>
          </a:bodyPr>
          <a:lstStyle/>
          <a:p>
            <a:pPr algn="ctr"/>
            <a:r>
              <a:rPr lang="en-US" sz="1050" b="1" dirty="0" smtClean="0">
                <a:solidFill>
                  <a:srgbClr val="0033CC"/>
                </a:solidFill>
                <a:latin typeface="Arial" charset="0"/>
              </a:rPr>
              <a:t>Moderate: </a:t>
            </a:r>
            <a:r>
              <a:rPr lang="en-US" sz="1050" b="1" dirty="0" smtClean="0">
                <a:solidFill>
                  <a:srgbClr val="FF0000"/>
                </a:solidFill>
                <a:latin typeface="Arial" charset="0"/>
              </a:rPr>
              <a:t>Standardized Interfaces, </a:t>
            </a:r>
          </a:p>
          <a:p>
            <a:pPr algn="ctr"/>
            <a:r>
              <a:rPr lang="en-US" sz="1050" b="1" dirty="0" smtClean="0">
                <a:solidFill>
                  <a:srgbClr val="FF0000"/>
                </a:solidFill>
                <a:latin typeface="Arial" charset="0"/>
              </a:rPr>
              <a:t>formats, services.  </a:t>
            </a:r>
            <a:r>
              <a:rPr lang="en-US" sz="1050" b="1" dirty="0" smtClean="0">
                <a:solidFill>
                  <a:srgbClr val="0033CC"/>
                </a:solidFill>
                <a:latin typeface="Arial" charset="0"/>
              </a:rPr>
              <a:t>Multi-program; Multi-Agency, standards </a:t>
            </a:r>
          </a:p>
          <a:p>
            <a:pPr algn="ctr"/>
            <a:r>
              <a:rPr lang="en-US" sz="1050" b="1" dirty="0" smtClean="0">
                <a:solidFill>
                  <a:srgbClr val="0033CC"/>
                </a:solidFill>
                <a:latin typeface="Arial" charset="0"/>
              </a:rPr>
              <a:t>developed collaboratively, software may be developed independently</a:t>
            </a:r>
            <a:r>
              <a:rPr lang="en-US" sz="1100" b="1" dirty="0" smtClean="0">
                <a:solidFill>
                  <a:srgbClr val="0033CC"/>
                </a:solidFill>
                <a:latin typeface="Arial" charset="0"/>
              </a:rPr>
              <a:t>..</a:t>
            </a:r>
          </a:p>
        </p:txBody>
      </p:sp>
      <p:sp>
        <p:nvSpPr>
          <p:cNvPr id="12" name="TextBox 11"/>
          <p:cNvSpPr txBox="1"/>
          <p:nvPr/>
        </p:nvSpPr>
        <p:spPr bwMode="auto">
          <a:xfrm>
            <a:off x="1214183" y="3336851"/>
            <a:ext cx="5293427" cy="600164"/>
          </a:xfrm>
          <a:prstGeom prst="rect">
            <a:avLst/>
          </a:prstGeom>
          <a:noFill/>
          <a:ln w="12700">
            <a:noFill/>
            <a:miter lim="800000"/>
            <a:headEnd type="none" w="sm" len="sm"/>
            <a:tailEnd type="none" w="sm" len="sm"/>
          </a:ln>
        </p:spPr>
        <p:txBody>
          <a:bodyPr wrap="square" rtlCol="0">
            <a:spAutoFit/>
          </a:bodyPr>
          <a:lstStyle/>
          <a:p>
            <a:pPr algn="ctr"/>
            <a:r>
              <a:rPr lang="en-US" sz="1100" b="1" dirty="0" smtClean="0">
                <a:solidFill>
                  <a:srgbClr val="0033CC"/>
                </a:solidFill>
                <a:latin typeface="Arial" charset="0"/>
              </a:rPr>
              <a:t>High: </a:t>
            </a:r>
            <a:r>
              <a:rPr lang="en-US" sz="1100" b="1" dirty="0" smtClean="0">
                <a:solidFill>
                  <a:srgbClr val="FF3300"/>
                </a:solidFill>
                <a:latin typeface="Arial" charset="0"/>
              </a:rPr>
              <a:t>C</a:t>
            </a:r>
            <a:r>
              <a:rPr lang="en-US" sz="1100" b="1" dirty="0" smtClean="0">
                <a:solidFill>
                  <a:srgbClr val="FF0000"/>
                </a:solidFill>
                <a:latin typeface="Arial" charset="0"/>
              </a:rPr>
              <a:t>ommon services and applications;</a:t>
            </a:r>
          </a:p>
          <a:p>
            <a:pPr algn="ctr"/>
            <a:r>
              <a:rPr lang="en-US" sz="1100" b="1" dirty="0" smtClean="0">
                <a:solidFill>
                  <a:srgbClr val="FF0000"/>
                </a:solidFill>
                <a:latin typeface="Arial" charset="0"/>
              </a:rPr>
              <a:t> COTS product support.  </a:t>
            </a:r>
            <a:r>
              <a:rPr lang="en-US" sz="1100" b="1" dirty="0" smtClean="0">
                <a:solidFill>
                  <a:srgbClr val="0033CC"/>
                </a:solidFill>
                <a:latin typeface="Arial" charset="0"/>
              </a:rPr>
              <a:t>Developed to </a:t>
            </a:r>
          </a:p>
          <a:p>
            <a:pPr algn="ctr"/>
            <a:r>
              <a:rPr lang="en-US" sz="1100" b="1" dirty="0" smtClean="0">
                <a:solidFill>
                  <a:srgbClr val="0033CC"/>
                </a:solidFill>
                <a:latin typeface="Arial" charset="0"/>
              </a:rPr>
              <a:t>multi-agency requirements/standards.</a:t>
            </a:r>
          </a:p>
        </p:txBody>
      </p:sp>
      <p:sp>
        <p:nvSpPr>
          <p:cNvPr id="13" name="TextBox 12"/>
          <p:cNvSpPr txBox="1"/>
          <p:nvPr/>
        </p:nvSpPr>
        <p:spPr bwMode="auto">
          <a:xfrm>
            <a:off x="2945332" y="1972429"/>
            <a:ext cx="1717631" cy="1061829"/>
          </a:xfrm>
          <a:prstGeom prst="rect">
            <a:avLst/>
          </a:prstGeom>
          <a:noFill/>
          <a:ln w="12700">
            <a:noFill/>
            <a:miter lim="800000"/>
            <a:headEnd type="none" w="sm" len="sm"/>
            <a:tailEnd type="none" w="sm" len="sm"/>
          </a:ln>
        </p:spPr>
        <p:txBody>
          <a:bodyPr wrap="square" rtlCol="0">
            <a:spAutoFit/>
          </a:bodyPr>
          <a:lstStyle/>
          <a:p>
            <a:pPr algn="ctr"/>
            <a:r>
              <a:rPr lang="en-US" sz="1050" b="1" dirty="0" smtClean="0">
                <a:solidFill>
                  <a:srgbClr val="0033CC"/>
                </a:solidFill>
                <a:latin typeface="Arial" charset="0"/>
              </a:rPr>
              <a:t>Extensive: </a:t>
            </a:r>
            <a:r>
              <a:rPr lang="en-US" sz="1050" b="1" dirty="0" smtClean="0">
                <a:solidFill>
                  <a:srgbClr val="FF0000"/>
                </a:solidFill>
                <a:latin typeface="Arial" charset="0"/>
              </a:rPr>
              <a:t>Data </a:t>
            </a:r>
          </a:p>
          <a:p>
            <a:pPr algn="ctr"/>
            <a:r>
              <a:rPr lang="en-US" sz="1050" b="1" dirty="0" smtClean="0">
                <a:solidFill>
                  <a:srgbClr val="FF0000"/>
                </a:solidFill>
                <a:latin typeface="Arial" charset="0"/>
              </a:rPr>
              <a:t>exchange approaches are routine, incorporated into policy and tools. </a:t>
            </a:r>
            <a:r>
              <a:rPr lang="en-US" sz="1050" b="1" dirty="0">
                <a:solidFill>
                  <a:srgbClr val="FF0000"/>
                </a:solidFill>
                <a:latin typeface="Arial" charset="0"/>
              </a:rPr>
              <a:t>A</a:t>
            </a:r>
            <a:r>
              <a:rPr lang="en-US" sz="1050" b="1" dirty="0" smtClean="0">
                <a:solidFill>
                  <a:srgbClr val="FF0000"/>
                </a:solidFill>
                <a:latin typeface="Arial" charset="0"/>
              </a:rPr>
              <a:t>ssumed for each mission</a:t>
            </a:r>
            <a:r>
              <a:rPr lang="en-US" sz="1050" b="1" dirty="0" smtClean="0">
                <a:solidFill>
                  <a:srgbClr val="0033CC"/>
                </a:solidFill>
                <a:latin typeface="Arial" charset="0"/>
              </a:rPr>
              <a:t>.</a:t>
            </a:r>
          </a:p>
        </p:txBody>
      </p:sp>
      <p:sp>
        <p:nvSpPr>
          <p:cNvPr id="14" name="TextBox 13"/>
          <p:cNvSpPr txBox="1"/>
          <p:nvPr/>
        </p:nvSpPr>
        <p:spPr bwMode="auto">
          <a:xfrm>
            <a:off x="436349" y="5283673"/>
            <a:ext cx="777834" cy="646331"/>
          </a:xfrm>
          <a:prstGeom prst="rect">
            <a:avLst/>
          </a:prstGeom>
          <a:noFill/>
          <a:ln w="12700">
            <a:noFill/>
            <a:miter lim="800000"/>
            <a:headEnd type="none" w="sm" len="sm"/>
            <a:tailEnd type="none" w="sm" len="sm"/>
          </a:ln>
        </p:spPr>
        <p:txBody>
          <a:bodyPr wrap="square" rtlCol="0">
            <a:spAutoFit/>
          </a:bodyPr>
          <a:lstStyle/>
          <a:p>
            <a:r>
              <a:rPr lang="en-US" sz="3600" b="1" dirty="0" smtClean="0">
                <a:solidFill>
                  <a:srgbClr val="0033CC"/>
                </a:solidFill>
                <a:latin typeface="Arial" charset="0"/>
              </a:rPr>
              <a:t>1</a:t>
            </a:r>
          </a:p>
        </p:txBody>
      </p:sp>
      <p:sp>
        <p:nvSpPr>
          <p:cNvPr id="15" name="TextBox 14"/>
          <p:cNvSpPr txBox="1"/>
          <p:nvPr/>
        </p:nvSpPr>
        <p:spPr bwMode="auto">
          <a:xfrm>
            <a:off x="1041991" y="4200048"/>
            <a:ext cx="777834" cy="646331"/>
          </a:xfrm>
          <a:prstGeom prst="rect">
            <a:avLst/>
          </a:prstGeom>
          <a:noFill/>
          <a:ln w="12700">
            <a:noFill/>
            <a:miter lim="800000"/>
            <a:headEnd type="none" w="sm" len="sm"/>
            <a:tailEnd type="none" w="sm" len="sm"/>
          </a:ln>
        </p:spPr>
        <p:txBody>
          <a:bodyPr wrap="square" rtlCol="0">
            <a:spAutoFit/>
          </a:bodyPr>
          <a:lstStyle/>
          <a:p>
            <a:r>
              <a:rPr lang="en-US" sz="3600" b="1" dirty="0" smtClean="0">
                <a:solidFill>
                  <a:srgbClr val="0033CC"/>
                </a:solidFill>
                <a:latin typeface="Arial" charset="0"/>
              </a:rPr>
              <a:t>2</a:t>
            </a:r>
          </a:p>
        </p:txBody>
      </p:sp>
      <p:sp>
        <p:nvSpPr>
          <p:cNvPr id="16" name="TextBox 15"/>
          <p:cNvSpPr txBox="1"/>
          <p:nvPr/>
        </p:nvSpPr>
        <p:spPr bwMode="auto">
          <a:xfrm>
            <a:off x="1653568" y="3223301"/>
            <a:ext cx="777834" cy="646331"/>
          </a:xfrm>
          <a:prstGeom prst="rect">
            <a:avLst/>
          </a:prstGeom>
          <a:noFill/>
          <a:ln w="12700">
            <a:noFill/>
            <a:miter lim="800000"/>
            <a:headEnd type="none" w="sm" len="sm"/>
            <a:tailEnd type="none" w="sm" len="sm"/>
          </a:ln>
        </p:spPr>
        <p:txBody>
          <a:bodyPr wrap="square" rtlCol="0">
            <a:spAutoFit/>
          </a:bodyPr>
          <a:lstStyle/>
          <a:p>
            <a:r>
              <a:rPr lang="en-US" sz="3600" b="1" dirty="0" smtClean="0">
                <a:solidFill>
                  <a:srgbClr val="0033CC"/>
                </a:solidFill>
                <a:latin typeface="Arial" charset="0"/>
              </a:rPr>
              <a:t>3</a:t>
            </a:r>
          </a:p>
        </p:txBody>
      </p:sp>
      <p:sp>
        <p:nvSpPr>
          <p:cNvPr id="17" name="TextBox 16"/>
          <p:cNvSpPr txBox="1"/>
          <p:nvPr/>
        </p:nvSpPr>
        <p:spPr bwMode="auto">
          <a:xfrm>
            <a:off x="2259209" y="2240617"/>
            <a:ext cx="777834" cy="646331"/>
          </a:xfrm>
          <a:prstGeom prst="rect">
            <a:avLst/>
          </a:prstGeom>
          <a:noFill/>
          <a:ln w="12700">
            <a:noFill/>
            <a:miter lim="800000"/>
            <a:headEnd type="none" w="sm" len="sm"/>
            <a:tailEnd type="none" w="sm" len="sm"/>
          </a:ln>
        </p:spPr>
        <p:txBody>
          <a:bodyPr wrap="square" rtlCol="0">
            <a:spAutoFit/>
          </a:bodyPr>
          <a:lstStyle/>
          <a:p>
            <a:r>
              <a:rPr lang="en-US" sz="3600" b="1" dirty="0" smtClean="0">
                <a:solidFill>
                  <a:srgbClr val="0033CC"/>
                </a:solidFill>
                <a:latin typeface="Arial" charset="0"/>
              </a:rPr>
              <a:t>4</a:t>
            </a:r>
          </a:p>
        </p:txBody>
      </p:sp>
      <p:sp>
        <p:nvSpPr>
          <p:cNvPr id="18" name="Rectangle 17"/>
          <p:cNvSpPr/>
          <p:nvPr/>
        </p:nvSpPr>
        <p:spPr bwMode="auto">
          <a:xfrm>
            <a:off x="742139" y="6175168"/>
            <a:ext cx="6139597" cy="451262"/>
          </a:xfrm>
          <a:prstGeom prst="rect">
            <a:avLst/>
          </a:prstGeom>
          <a:solidFill>
            <a:srgbClr val="92D050"/>
          </a:solidFill>
          <a:ln w="38100">
            <a:noFill/>
            <a:round/>
            <a:headEnd/>
            <a:tailEnd/>
          </a:ln>
        </p:spPr>
        <p:txBody>
          <a:bodyPr wrap="none" rtlCol="0" anchor="ctr"/>
          <a:lstStyle/>
          <a:p>
            <a:pPr algn="ctr"/>
            <a:endParaRPr lang="en-US"/>
          </a:p>
        </p:txBody>
      </p:sp>
      <p:sp>
        <p:nvSpPr>
          <p:cNvPr id="19" name="TextBox 18"/>
          <p:cNvSpPr txBox="1"/>
          <p:nvPr/>
        </p:nvSpPr>
        <p:spPr bwMode="auto">
          <a:xfrm>
            <a:off x="127590" y="6044539"/>
            <a:ext cx="777834" cy="646331"/>
          </a:xfrm>
          <a:prstGeom prst="rect">
            <a:avLst/>
          </a:prstGeom>
          <a:noFill/>
          <a:ln w="12700">
            <a:noFill/>
            <a:miter lim="800000"/>
            <a:headEnd type="none" w="sm" len="sm"/>
            <a:tailEnd type="none" w="sm" len="sm"/>
          </a:ln>
        </p:spPr>
        <p:txBody>
          <a:bodyPr wrap="square" rtlCol="0">
            <a:spAutoFit/>
          </a:bodyPr>
          <a:lstStyle/>
          <a:p>
            <a:r>
              <a:rPr lang="en-US" sz="3600" b="1" dirty="0" smtClean="0">
                <a:solidFill>
                  <a:srgbClr val="0033CC"/>
                </a:solidFill>
                <a:latin typeface="Arial" charset="0"/>
              </a:rPr>
              <a:t>0</a:t>
            </a:r>
          </a:p>
        </p:txBody>
      </p:sp>
      <p:sp>
        <p:nvSpPr>
          <p:cNvPr id="20" name="TextBox 19"/>
          <p:cNvSpPr txBox="1"/>
          <p:nvPr/>
        </p:nvSpPr>
        <p:spPr bwMode="auto">
          <a:xfrm>
            <a:off x="944955" y="6269994"/>
            <a:ext cx="5562655" cy="261610"/>
          </a:xfrm>
          <a:prstGeom prst="rect">
            <a:avLst/>
          </a:prstGeom>
          <a:noFill/>
          <a:ln w="12700">
            <a:noFill/>
            <a:miter lim="800000"/>
            <a:headEnd type="none" w="sm" len="sm"/>
            <a:tailEnd type="none" w="sm" len="sm"/>
          </a:ln>
        </p:spPr>
        <p:txBody>
          <a:bodyPr wrap="square" rtlCol="0">
            <a:spAutoFit/>
          </a:bodyPr>
          <a:lstStyle/>
          <a:p>
            <a:pPr algn="ctr"/>
            <a:r>
              <a:rPr lang="en-US" sz="1100" b="1" dirty="0" smtClean="0">
                <a:solidFill>
                  <a:srgbClr val="0033CC"/>
                </a:solidFill>
                <a:latin typeface="Arial" charset="0"/>
              </a:rPr>
              <a:t>Essentially None: Reliance on public infrastructure such as voice calls</a:t>
            </a:r>
          </a:p>
        </p:txBody>
      </p:sp>
      <p:sp>
        <p:nvSpPr>
          <p:cNvPr id="21" name="TextBox 20"/>
          <p:cNvSpPr txBox="1"/>
          <p:nvPr/>
        </p:nvSpPr>
        <p:spPr bwMode="auto">
          <a:xfrm>
            <a:off x="5741704" y="3221600"/>
            <a:ext cx="2695698" cy="707886"/>
          </a:xfrm>
          <a:prstGeom prst="rect">
            <a:avLst/>
          </a:prstGeom>
          <a:noFill/>
          <a:ln w="12700">
            <a:noFill/>
            <a:miter lim="800000"/>
            <a:headEnd type="none" w="sm" len="sm"/>
            <a:tailEnd type="none" w="sm" len="sm"/>
          </a:ln>
        </p:spPr>
        <p:txBody>
          <a:bodyPr wrap="square" rtlCol="0">
            <a:spAutoFit/>
          </a:bodyPr>
          <a:lstStyle/>
          <a:p>
            <a:r>
              <a:rPr lang="en-US" sz="1000" b="1" dirty="0" smtClean="0">
                <a:solidFill>
                  <a:srgbClr val="0033CC"/>
                </a:solidFill>
                <a:latin typeface="Arial" charset="0"/>
              </a:rPr>
              <a:t>Agencies acquire common systems (executable SW, not just interfaces);  Team members have common tools and common training on those tools.</a:t>
            </a:r>
          </a:p>
        </p:txBody>
      </p:sp>
      <p:sp>
        <p:nvSpPr>
          <p:cNvPr id="23" name="TextBox 22"/>
          <p:cNvSpPr txBox="1"/>
          <p:nvPr/>
        </p:nvSpPr>
        <p:spPr bwMode="auto">
          <a:xfrm>
            <a:off x="6180996" y="4323158"/>
            <a:ext cx="2695698" cy="400110"/>
          </a:xfrm>
          <a:prstGeom prst="rect">
            <a:avLst/>
          </a:prstGeom>
          <a:noFill/>
          <a:ln w="12700">
            <a:noFill/>
            <a:miter lim="800000"/>
            <a:headEnd type="none" w="sm" len="sm"/>
            <a:tailEnd type="none" w="sm" len="sm"/>
          </a:ln>
        </p:spPr>
        <p:txBody>
          <a:bodyPr wrap="square" rtlCol="0">
            <a:spAutoFit/>
          </a:bodyPr>
          <a:lstStyle/>
          <a:p>
            <a:r>
              <a:rPr lang="en-US" sz="1000" b="1" dirty="0" smtClean="0">
                <a:solidFill>
                  <a:schemeClr val="accent1">
                    <a:lumMod val="50000"/>
                  </a:schemeClr>
                </a:solidFill>
                <a:latin typeface="Arial" charset="0"/>
              </a:rPr>
              <a:t>Agencies develop or adapt systems to satisfy standard interfaces</a:t>
            </a:r>
          </a:p>
        </p:txBody>
      </p:sp>
      <p:sp>
        <p:nvSpPr>
          <p:cNvPr id="24" name="TextBox 23"/>
          <p:cNvSpPr txBox="1"/>
          <p:nvPr/>
        </p:nvSpPr>
        <p:spPr bwMode="auto">
          <a:xfrm>
            <a:off x="6739203" y="5329840"/>
            <a:ext cx="2030723" cy="553998"/>
          </a:xfrm>
          <a:prstGeom prst="rect">
            <a:avLst/>
          </a:prstGeom>
          <a:noFill/>
          <a:ln w="12700">
            <a:noFill/>
            <a:miter lim="800000"/>
            <a:headEnd type="none" w="sm" len="sm"/>
            <a:tailEnd type="none" w="sm" len="sm"/>
          </a:ln>
        </p:spPr>
        <p:txBody>
          <a:bodyPr wrap="square" rtlCol="0">
            <a:spAutoFit/>
          </a:bodyPr>
          <a:lstStyle/>
          <a:p>
            <a:r>
              <a:rPr lang="en-US" sz="1000" b="1" dirty="0" smtClean="0">
                <a:solidFill>
                  <a:srgbClr val="0033CC"/>
                </a:solidFill>
                <a:latin typeface="Arial" charset="0"/>
              </a:rPr>
              <a:t>ISS Case (in general): Lead agency specifies exchange data formats</a:t>
            </a:r>
          </a:p>
        </p:txBody>
      </p:sp>
      <p:sp>
        <p:nvSpPr>
          <p:cNvPr id="25" name="Oval 24"/>
          <p:cNvSpPr/>
          <p:nvPr/>
        </p:nvSpPr>
        <p:spPr bwMode="auto">
          <a:xfrm>
            <a:off x="5694134" y="4723268"/>
            <a:ext cx="973723" cy="540328"/>
          </a:xfrm>
          <a:prstGeom prst="ellipse">
            <a:avLst/>
          </a:prstGeom>
          <a:solidFill>
            <a:srgbClr val="CC0000"/>
          </a:solidFill>
          <a:ln w="38100">
            <a:noFill/>
            <a:round/>
            <a:headEnd/>
            <a:tailEnd/>
          </a:ln>
        </p:spPr>
        <p:txBody>
          <a:bodyPr wrap="none" rtlCol="0" anchor="ctr"/>
          <a:lstStyle/>
          <a:p>
            <a:pPr algn="ctr"/>
            <a:r>
              <a:rPr lang="en-US" sz="1050" b="1" dirty="0" smtClean="0">
                <a:solidFill>
                  <a:schemeClr val="accent3"/>
                </a:solidFill>
                <a:latin typeface="Arial" panose="020B0604020202020204" pitchFamily="34" charset="0"/>
                <a:cs typeface="Arial" panose="020B0604020202020204" pitchFamily="34" charset="0"/>
              </a:rPr>
              <a:t>Data Format</a:t>
            </a:r>
          </a:p>
          <a:p>
            <a:pPr algn="ctr"/>
            <a:r>
              <a:rPr lang="en-US" sz="1050" b="1" dirty="0" smtClean="0">
                <a:solidFill>
                  <a:schemeClr val="accent3"/>
                </a:solidFill>
                <a:latin typeface="Arial" panose="020B0604020202020204" pitchFamily="34" charset="0"/>
                <a:cs typeface="Arial" panose="020B0604020202020204" pitchFamily="34" charset="0"/>
              </a:rPr>
              <a:t>Level</a:t>
            </a:r>
            <a:endParaRPr lang="en-US" sz="1050" b="1" dirty="0">
              <a:solidFill>
                <a:schemeClr val="accent3"/>
              </a:solidFill>
              <a:latin typeface="Arial" panose="020B0604020202020204" pitchFamily="34" charset="0"/>
              <a:cs typeface="Arial" panose="020B0604020202020204" pitchFamily="34" charset="0"/>
            </a:endParaRPr>
          </a:p>
        </p:txBody>
      </p:sp>
      <p:sp>
        <p:nvSpPr>
          <p:cNvPr id="26" name="Oval 25"/>
          <p:cNvSpPr/>
          <p:nvPr/>
        </p:nvSpPr>
        <p:spPr bwMode="auto">
          <a:xfrm>
            <a:off x="5254842" y="3982885"/>
            <a:ext cx="973723" cy="540328"/>
          </a:xfrm>
          <a:prstGeom prst="ellipse">
            <a:avLst/>
          </a:prstGeom>
          <a:solidFill>
            <a:srgbClr val="CC0000"/>
          </a:solidFill>
          <a:ln w="38100">
            <a:noFill/>
            <a:round/>
            <a:headEnd/>
            <a:tailEnd/>
          </a:ln>
        </p:spPr>
        <p:txBody>
          <a:bodyPr wrap="none" rtlCol="0" anchor="ctr"/>
          <a:lstStyle/>
          <a:p>
            <a:pPr algn="ctr"/>
            <a:r>
              <a:rPr lang="en-US" sz="1050" b="1" dirty="0" smtClean="0">
                <a:solidFill>
                  <a:schemeClr val="accent3"/>
                </a:solidFill>
                <a:latin typeface="Arial" panose="020B0604020202020204" pitchFamily="34" charset="0"/>
                <a:cs typeface="Arial" panose="020B0604020202020204" pitchFamily="34" charset="0"/>
              </a:rPr>
              <a:t>Service level</a:t>
            </a:r>
          </a:p>
          <a:p>
            <a:pPr algn="ctr"/>
            <a:r>
              <a:rPr lang="en-US" sz="1050" b="1" dirty="0" smtClean="0">
                <a:solidFill>
                  <a:schemeClr val="accent3"/>
                </a:solidFill>
                <a:latin typeface="Arial" panose="020B0604020202020204" pitchFamily="34" charset="0"/>
                <a:cs typeface="Arial" panose="020B0604020202020204" pitchFamily="34" charset="0"/>
              </a:rPr>
              <a:t>(MO Services)</a:t>
            </a:r>
            <a:endParaRPr lang="en-US" sz="1050" b="1" dirty="0">
              <a:solidFill>
                <a:schemeClr val="accent3"/>
              </a:solidFill>
              <a:latin typeface="Arial" panose="020B0604020202020204" pitchFamily="34" charset="0"/>
              <a:cs typeface="Arial" panose="020B0604020202020204" pitchFamily="34" charset="0"/>
            </a:endParaRPr>
          </a:p>
        </p:txBody>
      </p:sp>
      <p:sp>
        <p:nvSpPr>
          <p:cNvPr id="28" name="TextBox 27"/>
          <p:cNvSpPr txBox="1"/>
          <p:nvPr/>
        </p:nvSpPr>
        <p:spPr bwMode="auto">
          <a:xfrm>
            <a:off x="5896275" y="1231872"/>
            <a:ext cx="2541127" cy="707886"/>
          </a:xfrm>
          <a:prstGeom prst="rect">
            <a:avLst/>
          </a:prstGeom>
          <a:solidFill>
            <a:srgbClr val="FFFF00"/>
          </a:solidFill>
          <a:ln w="12700">
            <a:noFill/>
            <a:miter lim="800000"/>
            <a:headEnd type="none" w="sm" len="sm"/>
            <a:tailEnd type="none" w="sm" len="sm"/>
          </a:ln>
        </p:spPr>
        <p:txBody>
          <a:bodyPr wrap="square" rtlCol="0">
            <a:spAutoFit/>
          </a:bodyPr>
          <a:lstStyle/>
          <a:p>
            <a:r>
              <a:rPr lang="en-US" sz="2000" b="1" dirty="0" smtClean="0">
                <a:solidFill>
                  <a:srgbClr val="0033CC"/>
                </a:solidFill>
                <a:latin typeface="Arial" charset="0"/>
              </a:rPr>
              <a:t>MOSSG primary focus is on level 2</a:t>
            </a:r>
          </a:p>
        </p:txBody>
      </p:sp>
      <p:sp>
        <p:nvSpPr>
          <p:cNvPr id="29" name="Title 1"/>
          <p:cNvSpPr txBox="1">
            <a:spLocks/>
          </p:cNvSpPr>
          <p:nvPr/>
        </p:nvSpPr>
        <p:spPr>
          <a:xfrm>
            <a:off x="2320665" y="908713"/>
            <a:ext cx="3053937" cy="563562"/>
          </a:xfrm>
          <a:prstGeom prst="rect">
            <a:avLst/>
          </a:prstGeom>
        </p:spPr>
        <p:txBody>
          <a:bodyPr/>
          <a:lstStyle>
            <a:lvl1pPr algn="ctr" rtl="0" eaLnBrk="1" fontAlgn="base" hangingPunct="1">
              <a:lnSpc>
                <a:spcPct val="90000"/>
              </a:lnSpc>
              <a:spcBef>
                <a:spcPct val="0"/>
              </a:spcBef>
              <a:spcAft>
                <a:spcPct val="0"/>
              </a:spcAft>
              <a:defRPr sz="2500" b="1">
                <a:solidFill>
                  <a:schemeClr val="accent1">
                    <a:lumMod val="50000"/>
                  </a:schemeClr>
                </a:solidFill>
                <a:latin typeface="+mj-lt"/>
                <a:ea typeface="+mj-ea"/>
                <a:cs typeface="+mj-cs"/>
              </a:defRPr>
            </a:lvl1pPr>
            <a:lvl2pPr algn="ctr" rtl="0" eaLnBrk="1" fontAlgn="base" hangingPunct="1">
              <a:lnSpc>
                <a:spcPct val="90000"/>
              </a:lnSpc>
              <a:spcBef>
                <a:spcPct val="0"/>
              </a:spcBef>
              <a:spcAft>
                <a:spcPct val="0"/>
              </a:spcAft>
              <a:defRPr sz="2500" b="1">
                <a:solidFill>
                  <a:schemeClr val="hlink"/>
                </a:solidFill>
                <a:latin typeface="Arial" charset="0"/>
              </a:defRPr>
            </a:lvl2pPr>
            <a:lvl3pPr algn="ctr" rtl="0" eaLnBrk="1" fontAlgn="base" hangingPunct="1">
              <a:lnSpc>
                <a:spcPct val="90000"/>
              </a:lnSpc>
              <a:spcBef>
                <a:spcPct val="0"/>
              </a:spcBef>
              <a:spcAft>
                <a:spcPct val="0"/>
              </a:spcAft>
              <a:defRPr sz="2500" b="1">
                <a:solidFill>
                  <a:schemeClr val="hlink"/>
                </a:solidFill>
                <a:latin typeface="Arial" charset="0"/>
              </a:defRPr>
            </a:lvl3pPr>
            <a:lvl4pPr algn="ctr" rtl="0" eaLnBrk="1" fontAlgn="base" hangingPunct="1">
              <a:lnSpc>
                <a:spcPct val="90000"/>
              </a:lnSpc>
              <a:spcBef>
                <a:spcPct val="0"/>
              </a:spcBef>
              <a:spcAft>
                <a:spcPct val="0"/>
              </a:spcAft>
              <a:defRPr sz="2500" b="1">
                <a:solidFill>
                  <a:schemeClr val="hlink"/>
                </a:solidFill>
                <a:latin typeface="Arial" charset="0"/>
              </a:defRPr>
            </a:lvl4pPr>
            <a:lvl5pPr algn="ctr" rtl="0" eaLnBrk="1" fontAlgn="base" hangingPunct="1">
              <a:lnSpc>
                <a:spcPct val="90000"/>
              </a:lnSpc>
              <a:spcBef>
                <a:spcPct val="0"/>
              </a:spcBef>
              <a:spcAft>
                <a:spcPct val="0"/>
              </a:spcAft>
              <a:defRPr sz="2500" b="1">
                <a:solidFill>
                  <a:schemeClr val="hlink"/>
                </a:solidFill>
                <a:latin typeface="Arial" charset="0"/>
              </a:defRPr>
            </a:lvl5pPr>
            <a:lvl6pPr marL="457200" algn="ctr" rtl="0" eaLnBrk="1" fontAlgn="base" hangingPunct="1">
              <a:lnSpc>
                <a:spcPct val="90000"/>
              </a:lnSpc>
              <a:spcBef>
                <a:spcPct val="0"/>
              </a:spcBef>
              <a:spcAft>
                <a:spcPct val="0"/>
              </a:spcAft>
              <a:defRPr sz="2500" b="1">
                <a:solidFill>
                  <a:schemeClr val="hlink"/>
                </a:solidFill>
                <a:latin typeface="Arial" charset="0"/>
              </a:defRPr>
            </a:lvl6pPr>
            <a:lvl7pPr marL="914400" algn="ctr" rtl="0" eaLnBrk="1" fontAlgn="base" hangingPunct="1">
              <a:lnSpc>
                <a:spcPct val="90000"/>
              </a:lnSpc>
              <a:spcBef>
                <a:spcPct val="0"/>
              </a:spcBef>
              <a:spcAft>
                <a:spcPct val="0"/>
              </a:spcAft>
              <a:defRPr sz="2500" b="1">
                <a:solidFill>
                  <a:schemeClr val="hlink"/>
                </a:solidFill>
                <a:latin typeface="Arial" charset="0"/>
              </a:defRPr>
            </a:lvl7pPr>
            <a:lvl8pPr marL="1371600" algn="ctr" rtl="0" eaLnBrk="1" fontAlgn="base" hangingPunct="1">
              <a:lnSpc>
                <a:spcPct val="90000"/>
              </a:lnSpc>
              <a:spcBef>
                <a:spcPct val="0"/>
              </a:spcBef>
              <a:spcAft>
                <a:spcPct val="0"/>
              </a:spcAft>
              <a:defRPr sz="2500" b="1">
                <a:solidFill>
                  <a:schemeClr val="hlink"/>
                </a:solidFill>
                <a:latin typeface="Arial" charset="0"/>
              </a:defRPr>
            </a:lvl8pPr>
            <a:lvl9pPr marL="1828800" algn="ctr" rtl="0" eaLnBrk="1" fontAlgn="base" hangingPunct="1">
              <a:lnSpc>
                <a:spcPct val="90000"/>
              </a:lnSpc>
              <a:spcBef>
                <a:spcPct val="0"/>
              </a:spcBef>
              <a:spcAft>
                <a:spcPct val="0"/>
              </a:spcAft>
              <a:defRPr sz="2500" b="1">
                <a:solidFill>
                  <a:schemeClr val="hlink"/>
                </a:solidFill>
                <a:latin typeface="Arial" charset="0"/>
              </a:defRPr>
            </a:lvl9pPr>
          </a:lstStyle>
          <a:p>
            <a:r>
              <a:rPr lang="en-US" kern="0" dirty="0" smtClean="0">
                <a:solidFill>
                  <a:srgbClr val="FF0000"/>
                </a:solidFill>
              </a:rPr>
              <a:t>Interoperability Levels</a:t>
            </a:r>
            <a:endParaRPr lang="en-US" kern="0" dirty="0">
              <a:solidFill>
                <a:srgbClr val="FF0000"/>
              </a:solidFill>
            </a:endParaRPr>
          </a:p>
        </p:txBody>
      </p:sp>
      <p:sp>
        <p:nvSpPr>
          <p:cNvPr id="31" name="Oval 30"/>
          <p:cNvSpPr/>
          <p:nvPr/>
        </p:nvSpPr>
        <p:spPr bwMode="auto">
          <a:xfrm>
            <a:off x="4662963" y="2784950"/>
            <a:ext cx="973723" cy="540328"/>
          </a:xfrm>
          <a:prstGeom prst="ellipse">
            <a:avLst/>
          </a:prstGeom>
          <a:solidFill>
            <a:srgbClr val="CC0000"/>
          </a:solidFill>
          <a:ln w="38100">
            <a:noFill/>
            <a:round/>
            <a:headEnd/>
            <a:tailEnd/>
          </a:ln>
        </p:spPr>
        <p:txBody>
          <a:bodyPr wrap="none" rtlCol="0" anchor="ctr"/>
          <a:lstStyle/>
          <a:p>
            <a:pPr algn="ctr"/>
            <a:r>
              <a:rPr lang="en-US" sz="1050" b="1" dirty="0" smtClean="0">
                <a:solidFill>
                  <a:schemeClr val="accent3"/>
                </a:solidFill>
                <a:latin typeface="Arial" panose="020B0604020202020204" pitchFamily="34" charset="0"/>
                <a:cs typeface="Arial" panose="020B0604020202020204" pitchFamily="34" charset="0"/>
              </a:rPr>
              <a:t>Governance</a:t>
            </a:r>
          </a:p>
          <a:p>
            <a:pPr algn="ctr"/>
            <a:r>
              <a:rPr lang="en-US" sz="1050" b="1" dirty="0" smtClean="0">
                <a:solidFill>
                  <a:schemeClr val="accent3"/>
                </a:solidFill>
                <a:latin typeface="Arial" panose="020B0604020202020204" pitchFamily="34" charset="0"/>
                <a:cs typeface="Arial" panose="020B0604020202020204" pitchFamily="34" charset="0"/>
              </a:rPr>
              <a:t>Policy</a:t>
            </a:r>
            <a:endParaRPr lang="en-US" sz="1050" b="1" dirty="0">
              <a:solidFill>
                <a:schemeClr val="accent3"/>
              </a:solidFill>
              <a:latin typeface="Arial" panose="020B0604020202020204" pitchFamily="34" charset="0"/>
              <a:cs typeface="Arial" panose="020B0604020202020204" pitchFamily="34" charset="0"/>
            </a:endParaRPr>
          </a:p>
        </p:txBody>
      </p:sp>
      <p:sp>
        <p:nvSpPr>
          <p:cNvPr id="22" name="TextBox 21"/>
          <p:cNvSpPr txBox="1"/>
          <p:nvPr/>
        </p:nvSpPr>
        <p:spPr bwMode="auto">
          <a:xfrm>
            <a:off x="6180996" y="2240617"/>
            <a:ext cx="2695698" cy="707886"/>
          </a:xfrm>
          <a:prstGeom prst="rect">
            <a:avLst/>
          </a:prstGeom>
          <a:solidFill>
            <a:schemeClr val="bg1">
              <a:lumMod val="85000"/>
            </a:schemeClr>
          </a:solidFill>
          <a:ln w="12700">
            <a:noFill/>
            <a:miter lim="800000"/>
            <a:headEnd type="none" w="sm" len="sm"/>
            <a:tailEnd type="none" w="sm" len="sm"/>
          </a:ln>
        </p:spPr>
        <p:txBody>
          <a:bodyPr wrap="square" rtlCol="0">
            <a:spAutoFit/>
          </a:bodyPr>
          <a:lstStyle/>
          <a:p>
            <a:r>
              <a:rPr lang="en-US" sz="1000" b="1" dirty="0" smtClean="0">
                <a:solidFill>
                  <a:srgbClr val="0033CC"/>
                </a:solidFill>
                <a:latin typeface="Arial" charset="0"/>
              </a:rPr>
              <a:t>Progression from level 1 to levels 2, 3, and 4 can be viewed as a simplified long-term roadmap for increasing interoperability across the Agencies.</a:t>
            </a:r>
          </a:p>
        </p:txBody>
      </p:sp>
    </p:spTree>
    <p:extLst>
      <p:ext uri="{BB962C8B-B14F-4D97-AF65-F5344CB8AC3E}">
        <p14:creationId xmlns:p14="http://schemas.microsoft.com/office/powerpoint/2010/main" val="42176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Interoperability—It’s not just MO Services</a:t>
            </a: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22</a:t>
            </a:fld>
            <a:endParaRPr lang="en-US"/>
          </a:p>
        </p:txBody>
      </p:sp>
      <p:sp>
        <p:nvSpPr>
          <p:cNvPr id="22" name="Rounded Rectangle 21"/>
          <p:cNvSpPr/>
          <p:nvPr/>
        </p:nvSpPr>
        <p:spPr>
          <a:xfrm>
            <a:off x="413266" y="5731932"/>
            <a:ext cx="3366701"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graphicFrame>
        <p:nvGraphicFramePr>
          <p:cNvPr id="24" name="Diagram 23"/>
          <p:cNvGraphicFramePr/>
          <p:nvPr/>
        </p:nvGraphicFramePr>
        <p:xfrm>
          <a:off x="655767" y="228600"/>
          <a:ext cx="7848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6"/>
          <p:cNvSpPr txBox="1"/>
          <p:nvPr/>
        </p:nvSpPr>
        <p:spPr>
          <a:xfrm>
            <a:off x="7345552" y="2576312"/>
            <a:ext cx="1348596" cy="1015663"/>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68275" indent="-168275">
              <a:buFont typeface="Arial" panose="020B0604020202020204" pitchFamily="34" charset="0"/>
              <a:buChar char="•"/>
            </a:pPr>
            <a:r>
              <a:rPr lang="en-US" sz="1000" dirty="0" smtClean="0"/>
              <a:t>Remote Access</a:t>
            </a:r>
          </a:p>
          <a:p>
            <a:pPr marL="168275" indent="-168275">
              <a:buFont typeface="Arial" panose="020B0604020202020204" pitchFamily="34" charset="0"/>
              <a:buChar char="•"/>
            </a:pPr>
            <a:r>
              <a:rPr lang="en-US" sz="1000" dirty="0" smtClean="0"/>
              <a:t>Shared Data Portal</a:t>
            </a:r>
          </a:p>
          <a:p>
            <a:pPr marL="168275" indent="-168275">
              <a:buFont typeface="Arial" panose="020B0604020202020204" pitchFamily="34" charset="0"/>
              <a:buChar char="•"/>
            </a:pPr>
            <a:r>
              <a:rPr lang="en-US" sz="1000" dirty="0" smtClean="0"/>
              <a:t>Voice Loops</a:t>
            </a:r>
            <a:endParaRPr lang="en-US" sz="1000" dirty="0"/>
          </a:p>
          <a:p>
            <a:pPr marL="168275" indent="-168275">
              <a:buFont typeface="Arial" panose="020B0604020202020204" pitchFamily="34" charset="0"/>
              <a:buChar char="•"/>
            </a:pPr>
            <a:r>
              <a:rPr lang="en-US" sz="1000" dirty="0" smtClean="0"/>
              <a:t>Video channels</a:t>
            </a:r>
          </a:p>
          <a:p>
            <a:pPr marL="168275" indent="-168275">
              <a:buFont typeface="Arial" panose="020B0604020202020204" pitchFamily="34" charset="0"/>
              <a:buChar char="•"/>
            </a:pPr>
            <a:endParaRPr lang="en-US" sz="1000" dirty="0" smtClean="0"/>
          </a:p>
          <a:p>
            <a:pPr marL="168275" indent="-168275">
              <a:buFont typeface="Arial" panose="020B0604020202020204" pitchFamily="34" charset="0"/>
              <a:buChar char="•"/>
            </a:pPr>
            <a:endParaRPr lang="en-US" sz="1000" dirty="0" smtClean="0"/>
          </a:p>
        </p:txBody>
      </p:sp>
      <p:sp>
        <p:nvSpPr>
          <p:cNvPr id="26" name="TextBox 7"/>
          <p:cNvSpPr txBox="1"/>
          <p:nvPr/>
        </p:nvSpPr>
        <p:spPr>
          <a:xfrm>
            <a:off x="1043122" y="2577521"/>
            <a:ext cx="1219200" cy="630942"/>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5888" indent="-115888">
              <a:buFont typeface="Arial" panose="020B0604020202020204" pitchFamily="34" charset="0"/>
              <a:buChar char="•"/>
            </a:pPr>
            <a:r>
              <a:rPr lang="en-US" sz="1000" dirty="0" smtClean="0"/>
              <a:t>SERVICE CAT 1</a:t>
            </a:r>
          </a:p>
          <a:p>
            <a:pPr marL="115888" indent="-115888">
              <a:buFont typeface="Arial" panose="020B0604020202020204" pitchFamily="34" charset="0"/>
              <a:buChar char="•"/>
            </a:pPr>
            <a:r>
              <a:rPr lang="en-US" sz="1000" dirty="0" smtClean="0"/>
              <a:t>SERVICE CAT 2</a:t>
            </a:r>
          </a:p>
          <a:p>
            <a:pPr marL="168275" indent="-168275">
              <a:buFont typeface="Arial" panose="020B0604020202020204" pitchFamily="34" charset="0"/>
              <a:buChar char="•"/>
            </a:pPr>
            <a:endParaRPr lang="en-US" sz="1400" dirty="0"/>
          </a:p>
        </p:txBody>
      </p:sp>
      <p:sp>
        <p:nvSpPr>
          <p:cNvPr id="27" name="TextBox 8"/>
          <p:cNvSpPr txBox="1"/>
          <p:nvPr/>
        </p:nvSpPr>
        <p:spPr>
          <a:xfrm rot="16200000">
            <a:off x="-279799" y="3547498"/>
            <a:ext cx="1386129"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1200" b="1" dirty="0" smtClean="0"/>
              <a:t>IOAG SERVICE GROUPS</a:t>
            </a:r>
            <a:endParaRPr lang="en-US" sz="1200" b="1" dirty="0"/>
          </a:p>
        </p:txBody>
      </p:sp>
      <p:sp>
        <p:nvSpPr>
          <p:cNvPr id="28" name="TextBox 9"/>
          <p:cNvSpPr txBox="1"/>
          <p:nvPr/>
        </p:nvSpPr>
        <p:spPr>
          <a:xfrm>
            <a:off x="429542" y="5960532"/>
            <a:ext cx="1295400" cy="38100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KEY:  </a:t>
            </a:r>
            <a:endParaRPr lang="en-US" dirty="0"/>
          </a:p>
        </p:txBody>
      </p:sp>
      <p:sp>
        <p:nvSpPr>
          <p:cNvPr id="29" name="TextBox 10"/>
          <p:cNvSpPr txBox="1"/>
          <p:nvPr/>
        </p:nvSpPr>
        <p:spPr>
          <a:xfrm>
            <a:off x="2169171" y="2567999"/>
            <a:ext cx="1533458" cy="969496"/>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71450" indent="-171450">
              <a:buFont typeface="Arial" panose="020B0604020202020204" pitchFamily="34" charset="0"/>
              <a:buChar char="•"/>
            </a:pPr>
            <a:r>
              <a:rPr lang="en-US" sz="950" smtClean="0"/>
              <a:t>Network, Transport</a:t>
            </a:r>
            <a:endParaRPr lang="en-US" sz="950" dirty="0"/>
          </a:p>
          <a:p>
            <a:pPr marL="171450" indent="-171450">
              <a:buFont typeface="Arial" panose="020B0604020202020204" pitchFamily="34" charset="0"/>
              <a:buChar char="•"/>
            </a:pPr>
            <a:r>
              <a:rPr lang="en-US" sz="950" dirty="0"/>
              <a:t>Language Bindings</a:t>
            </a:r>
          </a:p>
          <a:p>
            <a:pPr marL="171450" indent="-171450">
              <a:buFont typeface="Arial" panose="020B0604020202020204" pitchFamily="34" charset="0"/>
              <a:buChar char="•"/>
            </a:pPr>
            <a:r>
              <a:rPr lang="en-US" sz="950" dirty="0"/>
              <a:t>Login Service</a:t>
            </a:r>
          </a:p>
          <a:p>
            <a:pPr marL="171450" indent="-171450">
              <a:buFont typeface="Arial" panose="020B0604020202020204" pitchFamily="34" charset="0"/>
              <a:buChar char="•"/>
            </a:pPr>
            <a:r>
              <a:rPr lang="en-US" sz="950" dirty="0"/>
              <a:t>Directory Service</a:t>
            </a:r>
          </a:p>
          <a:p>
            <a:pPr marL="171450" indent="-171450">
              <a:buFont typeface="Arial" panose="020B0604020202020204" pitchFamily="34" charset="0"/>
              <a:buChar char="•"/>
            </a:pPr>
            <a:r>
              <a:rPr lang="en-US" sz="950" dirty="0"/>
              <a:t>Configuration Service</a:t>
            </a:r>
          </a:p>
          <a:p>
            <a:pPr marL="171450" indent="-171450">
              <a:buFont typeface="Arial" panose="020B0604020202020204" pitchFamily="34" charset="0"/>
              <a:buChar char="•"/>
            </a:pPr>
            <a:r>
              <a:rPr lang="en-US" sz="950" dirty="0"/>
              <a:t>Interaction Service</a:t>
            </a:r>
          </a:p>
        </p:txBody>
      </p:sp>
      <p:graphicFrame>
        <p:nvGraphicFramePr>
          <p:cNvPr id="30" name="Diagram 29"/>
          <p:cNvGraphicFramePr/>
          <p:nvPr>
            <p:extLst>
              <p:ext uri="{D42A27DB-BD31-4B8C-83A1-F6EECF244321}">
                <p14:modId xmlns:p14="http://schemas.microsoft.com/office/powerpoint/2010/main" val="2452288419"/>
              </p:ext>
            </p:extLst>
          </p:nvPr>
        </p:nvGraphicFramePr>
        <p:xfrm>
          <a:off x="2941767" y="5884332"/>
          <a:ext cx="685800" cy="53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1" name="Diagram 30"/>
          <p:cNvGraphicFramePr/>
          <p:nvPr>
            <p:extLst>
              <p:ext uri="{D42A27DB-BD31-4B8C-83A1-F6EECF244321}">
                <p14:modId xmlns:p14="http://schemas.microsoft.com/office/powerpoint/2010/main" val="1517441449"/>
              </p:ext>
            </p:extLst>
          </p:nvPr>
        </p:nvGraphicFramePr>
        <p:xfrm>
          <a:off x="2072310" y="5884332"/>
          <a:ext cx="710214" cy="533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2" name="Diagram 31"/>
          <p:cNvGraphicFramePr/>
          <p:nvPr>
            <p:extLst>
              <p:ext uri="{D42A27DB-BD31-4B8C-83A1-F6EECF244321}">
                <p14:modId xmlns:p14="http://schemas.microsoft.com/office/powerpoint/2010/main" val="1542813719"/>
              </p:ext>
            </p:extLst>
          </p:nvPr>
        </p:nvGraphicFramePr>
        <p:xfrm>
          <a:off x="1265367" y="5884332"/>
          <a:ext cx="647700" cy="533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3" name="TextBox 14"/>
          <p:cNvSpPr txBox="1"/>
          <p:nvPr/>
        </p:nvSpPr>
        <p:spPr>
          <a:xfrm>
            <a:off x="387680" y="4417296"/>
            <a:ext cx="1481237" cy="1015663"/>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5888" indent="-115888">
              <a:buFont typeface="Arial" panose="020B0604020202020204" pitchFamily="34" charset="0"/>
              <a:buChar char="•"/>
            </a:pPr>
            <a:r>
              <a:rPr lang="en-US" sz="1000" dirty="0" smtClean="0"/>
              <a:t>Real-time Processed </a:t>
            </a:r>
            <a:r>
              <a:rPr lang="en-US" sz="1000" dirty="0"/>
              <a:t>Parameter </a:t>
            </a:r>
            <a:r>
              <a:rPr lang="en-US" sz="1000" dirty="0" smtClean="0"/>
              <a:t>Service</a:t>
            </a:r>
            <a:endParaRPr lang="en-US" sz="1000" dirty="0"/>
          </a:p>
          <a:p>
            <a:pPr marL="115888" indent="-115888">
              <a:buFont typeface="Arial" panose="020B0604020202020204" pitchFamily="34" charset="0"/>
              <a:buChar char="•"/>
            </a:pPr>
            <a:r>
              <a:rPr lang="en-US" sz="1000" dirty="0" smtClean="0"/>
              <a:t>Telemetry Packet Distribution Service</a:t>
            </a:r>
          </a:p>
          <a:p>
            <a:pPr marL="115888" indent="-115888">
              <a:buFont typeface="Arial" panose="020B0604020202020204" pitchFamily="34" charset="0"/>
              <a:buChar char="•"/>
            </a:pPr>
            <a:r>
              <a:rPr lang="en-US" sz="1000" dirty="0" err="1" smtClean="0"/>
              <a:t>Bitstream</a:t>
            </a:r>
            <a:r>
              <a:rPr lang="en-US" sz="1000" dirty="0" smtClean="0"/>
              <a:t> Distribution Service</a:t>
            </a:r>
            <a:endParaRPr lang="en-US" sz="1000" dirty="0"/>
          </a:p>
        </p:txBody>
      </p:sp>
      <p:sp>
        <p:nvSpPr>
          <p:cNvPr id="34" name="TextBox 15"/>
          <p:cNvSpPr txBox="1"/>
          <p:nvPr/>
        </p:nvSpPr>
        <p:spPr>
          <a:xfrm>
            <a:off x="1724941" y="4417296"/>
            <a:ext cx="1322435" cy="1169551"/>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5888" indent="-115888">
              <a:buFont typeface="Arial" panose="020B0604020202020204" pitchFamily="34" charset="0"/>
              <a:buChar char="•"/>
            </a:pPr>
            <a:r>
              <a:rPr lang="en-US" sz="1000" dirty="0" smtClean="0"/>
              <a:t>Real-time Command Service</a:t>
            </a:r>
          </a:p>
          <a:p>
            <a:pPr marL="115888" indent="-115888">
              <a:buFont typeface="Arial" panose="020B0604020202020204" pitchFamily="34" charset="0"/>
              <a:buChar char="•"/>
            </a:pPr>
            <a:r>
              <a:rPr lang="en-US" sz="1000" dirty="0" smtClean="0"/>
              <a:t>Deferred-time Command Service</a:t>
            </a:r>
          </a:p>
          <a:p>
            <a:pPr marL="115888" indent="-115888">
              <a:buFont typeface="Arial" panose="020B0604020202020204" pitchFamily="34" charset="0"/>
              <a:buChar char="•"/>
            </a:pPr>
            <a:r>
              <a:rPr lang="en-US" sz="1000" dirty="0" smtClean="0"/>
              <a:t>Command History Distribution Service</a:t>
            </a:r>
          </a:p>
        </p:txBody>
      </p:sp>
      <p:sp>
        <p:nvSpPr>
          <p:cNvPr id="35" name="TextBox 16"/>
          <p:cNvSpPr txBox="1"/>
          <p:nvPr/>
        </p:nvSpPr>
        <p:spPr>
          <a:xfrm>
            <a:off x="3047377" y="4417296"/>
            <a:ext cx="1465179" cy="1323439"/>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5888" indent="-115888">
              <a:buFont typeface="Arial" panose="020B0604020202020204" pitchFamily="34" charset="0"/>
              <a:buChar char="•"/>
            </a:pPr>
            <a:r>
              <a:rPr lang="en-US" sz="1000" dirty="0" smtClean="0"/>
              <a:t>Mission Parameters Distribution Service</a:t>
            </a:r>
            <a:endParaRPr lang="en-US" sz="1400" dirty="0"/>
          </a:p>
          <a:p>
            <a:pPr marL="115888" indent="-115888">
              <a:buFont typeface="Arial" panose="020B0604020202020204" pitchFamily="34" charset="0"/>
              <a:buChar char="•"/>
            </a:pPr>
            <a:r>
              <a:rPr lang="en-US" sz="1000" dirty="0" smtClean="0"/>
              <a:t>Archive Retrieval Service</a:t>
            </a:r>
          </a:p>
          <a:p>
            <a:pPr marL="115888" indent="-115888">
              <a:buFont typeface="Arial" panose="020B0604020202020204" pitchFamily="34" charset="0"/>
              <a:buChar char="•"/>
            </a:pPr>
            <a:r>
              <a:rPr lang="en-US" sz="1000" dirty="0" smtClean="0"/>
              <a:t>Telemetry Replay Service</a:t>
            </a:r>
          </a:p>
          <a:p>
            <a:pPr marL="115888" indent="-115888">
              <a:buFont typeface="Arial" panose="020B0604020202020204" pitchFamily="34" charset="0"/>
              <a:buChar char="•"/>
            </a:pPr>
            <a:r>
              <a:rPr lang="en-US" sz="1000" dirty="0" smtClean="0"/>
              <a:t>Product Distribution Service</a:t>
            </a:r>
            <a:endParaRPr lang="en-US" sz="1000" dirty="0"/>
          </a:p>
        </p:txBody>
      </p:sp>
      <p:sp>
        <p:nvSpPr>
          <p:cNvPr id="36" name="TextBox 17"/>
          <p:cNvSpPr txBox="1"/>
          <p:nvPr/>
        </p:nvSpPr>
        <p:spPr>
          <a:xfrm>
            <a:off x="5664434" y="4417296"/>
            <a:ext cx="1022110" cy="400110"/>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5888" indent="-115888">
              <a:buFont typeface="Arial" panose="020B0604020202020204" pitchFamily="34" charset="0"/>
              <a:buChar char="•"/>
            </a:pPr>
            <a:r>
              <a:rPr lang="en-US" sz="1000" dirty="0" smtClean="0"/>
              <a:t>Navigation Data Service</a:t>
            </a:r>
            <a:endParaRPr lang="en-US" sz="1400" dirty="0"/>
          </a:p>
        </p:txBody>
      </p:sp>
      <p:sp>
        <p:nvSpPr>
          <p:cNvPr id="37" name="TextBox 18"/>
          <p:cNvSpPr txBox="1"/>
          <p:nvPr/>
        </p:nvSpPr>
        <p:spPr>
          <a:xfrm>
            <a:off x="4384849" y="4417296"/>
            <a:ext cx="1219200" cy="707886"/>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5888" indent="-115888">
              <a:buFont typeface="Arial" panose="020B0604020202020204" pitchFamily="34" charset="0"/>
              <a:buChar char="•"/>
            </a:pPr>
            <a:r>
              <a:rPr lang="en-US" sz="1000" dirty="0" smtClean="0"/>
              <a:t>Scheduling </a:t>
            </a:r>
            <a:r>
              <a:rPr lang="en-US" sz="1000" dirty="0"/>
              <a:t>Service</a:t>
            </a:r>
          </a:p>
          <a:p>
            <a:pPr marL="115888" indent="-115888">
              <a:buFont typeface="Arial" panose="020B0604020202020204" pitchFamily="34" charset="0"/>
              <a:buChar char="•"/>
            </a:pPr>
            <a:r>
              <a:rPr lang="en-US" sz="1000" dirty="0" smtClean="0"/>
              <a:t>Activity Request Service</a:t>
            </a:r>
          </a:p>
        </p:txBody>
      </p:sp>
      <p:sp>
        <p:nvSpPr>
          <p:cNvPr id="38" name="TextBox 20"/>
          <p:cNvSpPr txBox="1"/>
          <p:nvPr/>
        </p:nvSpPr>
        <p:spPr>
          <a:xfrm>
            <a:off x="7742367" y="4465775"/>
            <a:ext cx="1219200" cy="307777"/>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68275" indent="-168275">
              <a:buFont typeface="Arial" panose="020B0604020202020204" pitchFamily="34" charset="0"/>
              <a:buChar char="•"/>
            </a:pPr>
            <a:endParaRPr lang="en-US" sz="1400" dirty="0"/>
          </a:p>
        </p:txBody>
      </p:sp>
      <p:sp>
        <p:nvSpPr>
          <p:cNvPr id="39" name="TextBox 17"/>
          <p:cNvSpPr txBox="1"/>
          <p:nvPr/>
        </p:nvSpPr>
        <p:spPr>
          <a:xfrm>
            <a:off x="6828385" y="4417296"/>
            <a:ext cx="1624224" cy="861774"/>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5888" indent="-115888">
              <a:buFont typeface="Arial" panose="020B0604020202020204" pitchFamily="34" charset="0"/>
              <a:buChar char="•"/>
            </a:pPr>
            <a:r>
              <a:rPr lang="en-US" sz="1000" dirty="0" smtClean="0"/>
              <a:t>Alert </a:t>
            </a:r>
            <a:r>
              <a:rPr lang="en-US" sz="1000" dirty="0"/>
              <a:t>and </a:t>
            </a:r>
            <a:r>
              <a:rPr lang="en-US" sz="1000" dirty="0" smtClean="0"/>
              <a:t>Broadcast Message Service</a:t>
            </a:r>
          </a:p>
          <a:p>
            <a:pPr marL="115888" indent="-115888">
              <a:buFont typeface="Arial" panose="020B0604020202020204" pitchFamily="34" charset="0"/>
              <a:buChar char="•"/>
            </a:pPr>
            <a:r>
              <a:rPr lang="en-GB" sz="1000" dirty="0"/>
              <a:t>Data Definitions Provision </a:t>
            </a:r>
            <a:r>
              <a:rPr lang="en-GB" sz="1000" dirty="0" smtClean="0"/>
              <a:t>Service</a:t>
            </a:r>
          </a:p>
          <a:p>
            <a:pPr marL="115888" indent="-115888">
              <a:buFont typeface="Arial" panose="020B0604020202020204" pitchFamily="34" charset="0"/>
              <a:buChar char="•"/>
            </a:pPr>
            <a:r>
              <a:rPr lang="en-GB" sz="1000" dirty="0" smtClean="0"/>
              <a:t>Time Provision Service</a:t>
            </a:r>
            <a:endParaRPr lang="en-US" sz="1000" dirty="0" smtClean="0"/>
          </a:p>
        </p:txBody>
      </p:sp>
    </p:spTree>
    <p:extLst>
      <p:ext uri="{BB962C8B-B14F-4D97-AF65-F5344CB8AC3E}">
        <p14:creationId xmlns:p14="http://schemas.microsoft.com/office/powerpoint/2010/main" val="254068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23</a:t>
            </a:fld>
            <a:endParaRPr lang="en-US"/>
          </a:p>
        </p:txBody>
      </p:sp>
      <p:sp>
        <p:nvSpPr>
          <p:cNvPr id="5" name="Rounded Rectangle 4"/>
          <p:cNvSpPr/>
          <p:nvPr/>
        </p:nvSpPr>
        <p:spPr bwMode="auto">
          <a:xfrm>
            <a:off x="272716" y="2119498"/>
            <a:ext cx="8642684" cy="2438400"/>
          </a:xfrm>
          <a:prstGeom prst="roundRect">
            <a:avLst/>
          </a:prstGeom>
          <a:solidFill>
            <a:srgbClr val="92D050"/>
          </a:solidFill>
          <a:ln w="38100">
            <a:noFill/>
            <a:round/>
            <a:headEnd/>
            <a:tailEnd/>
          </a:ln>
        </p:spPr>
        <p:txBody>
          <a:bodyPr wrap="none" rtlCol="0" anchor="ctr"/>
          <a:lstStyle/>
          <a:p>
            <a:pPr algn="ctr"/>
            <a:endParaRPr lang="en-US" sz="4800" b="1" dirty="0" smtClean="0">
              <a:latin typeface="+mj-lt"/>
            </a:endParaRPr>
          </a:p>
          <a:p>
            <a:pPr algn="ctr"/>
            <a:r>
              <a:rPr lang="en-US" sz="3600" b="1" dirty="0" smtClean="0">
                <a:latin typeface="+mj-lt"/>
              </a:rPr>
              <a:t>4</a:t>
            </a:r>
          </a:p>
          <a:p>
            <a:pPr algn="ctr"/>
            <a:r>
              <a:rPr lang="en-US" sz="3600" b="1" dirty="0" smtClean="0">
                <a:latin typeface="+mj-lt"/>
              </a:rPr>
              <a:t>Findings and Recommendations</a:t>
            </a:r>
          </a:p>
          <a:p>
            <a:pPr algn="ctr"/>
            <a:endParaRPr lang="en-US" sz="5400" b="1" dirty="0">
              <a:latin typeface="+mj-lt"/>
            </a:endParaRPr>
          </a:p>
        </p:txBody>
      </p:sp>
    </p:spTree>
    <p:extLst>
      <p:ext uri="{BB962C8B-B14F-4D97-AF65-F5344CB8AC3E}">
        <p14:creationId xmlns:p14="http://schemas.microsoft.com/office/powerpoint/2010/main" val="277618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smtClean="0"/>
              <a:t>Introduction to Findings</a:t>
            </a:r>
            <a:endParaRPr lang="en-US" sz="2600" dirty="0"/>
          </a:p>
        </p:txBody>
      </p:sp>
      <p:sp>
        <p:nvSpPr>
          <p:cNvPr id="6" name="Content Placeholder 5"/>
          <p:cNvSpPr>
            <a:spLocks noGrp="1"/>
          </p:cNvSpPr>
          <p:nvPr>
            <p:ph idx="1"/>
          </p:nvPr>
        </p:nvSpPr>
        <p:spPr>
          <a:xfrm>
            <a:off x="457200" y="990600"/>
            <a:ext cx="8229600" cy="4032161"/>
          </a:xfrm>
        </p:spPr>
        <p:txBody>
          <a:bodyPr/>
          <a:lstStyle/>
          <a:p>
            <a:r>
              <a:rPr lang="en-US" sz="1600" dirty="0" smtClean="0"/>
              <a:t>The MOSSG concluded that the ongoing CCSDS mission </a:t>
            </a:r>
            <a:r>
              <a:rPr lang="en-US" sz="1600" dirty="0"/>
              <a:t>o</a:t>
            </a:r>
            <a:r>
              <a:rPr lang="en-US" sz="1600" dirty="0" smtClean="0"/>
              <a:t>perations </a:t>
            </a:r>
            <a:r>
              <a:rPr lang="en-US" sz="1600" dirty="0"/>
              <a:t>s</a:t>
            </a:r>
            <a:r>
              <a:rPr lang="en-US" sz="1600" dirty="0" smtClean="0"/>
              <a:t>ervices standardization effort represents a very ambitious effort, which appears to be addressing a mixed and ad hoc set of goals from the many working group members and standards developers.</a:t>
            </a:r>
          </a:p>
          <a:p>
            <a:pPr>
              <a:buNone/>
            </a:pPr>
            <a:endParaRPr lang="en-US" sz="1600" dirty="0" smtClean="0"/>
          </a:p>
          <a:p>
            <a:r>
              <a:rPr lang="en-US" sz="1600" dirty="0" smtClean="0"/>
              <a:t>It is hoped that by providing suggestions for a clear set of objectives, service approaches, and priorities, the MO Services can reach an initial baseline usability level in a timely fashion and establish a foundation for future strategic direction and growth.</a:t>
            </a:r>
          </a:p>
          <a:p>
            <a:endParaRPr lang="en-US" sz="1600" dirty="0" smtClean="0"/>
          </a:p>
          <a:p>
            <a:r>
              <a:rPr lang="en-US" sz="1600" dirty="0" smtClean="0"/>
              <a:t>Only ground-to-ground interactions are considered here since the MOSSG concluded that, in the short- to mid-term, the primary use of MO Services is for MOC-MOC interfaces.  Although onboard use of MO services may provide significant value to missions, it may also introduce particular additional challenges. These are not addressed here.</a:t>
            </a:r>
          </a:p>
          <a:p>
            <a:endParaRPr lang="en-US" sz="1600" dirty="0"/>
          </a:p>
          <a:p>
            <a:r>
              <a:rPr lang="en-US" sz="1600" dirty="0" smtClean="0"/>
              <a:t>Eight key findings have been identified:</a:t>
            </a:r>
          </a:p>
          <a:p>
            <a:endParaRPr lang="en-US" sz="1800" dirty="0" smtClean="0"/>
          </a:p>
        </p:txBody>
      </p:sp>
      <p:sp>
        <p:nvSpPr>
          <p:cNvPr id="4" name="Slide Number Placeholder 3"/>
          <p:cNvSpPr>
            <a:spLocks noGrp="1"/>
          </p:cNvSpPr>
          <p:nvPr>
            <p:ph type="sldNum" sz="quarter" idx="10"/>
          </p:nvPr>
        </p:nvSpPr>
        <p:spPr>
          <a:xfrm>
            <a:off x="6789751" y="6473825"/>
            <a:ext cx="2133600" cy="231775"/>
          </a:xfrm>
        </p:spPr>
        <p:txBody>
          <a:bodyPr/>
          <a:lstStyle/>
          <a:p>
            <a:pPr>
              <a:defRPr/>
            </a:pPr>
            <a:fld id="{C6DE6701-7125-43E0-8268-7390181182C0}" type="slidenum">
              <a:rPr lang="en-US" smtClean="0"/>
              <a:pPr>
                <a:defRPr/>
              </a:pPr>
              <a:t>24</a:t>
            </a:fld>
            <a:endParaRPr lang="en-US" dirty="0"/>
          </a:p>
        </p:txBody>
      </p:sp>
      <p:sp>
        <p:nvSpPr>
          <p:cNvPr id="7" name="TextBox 6"/>
          <p:cNvSpPr txBox="1"/>
          <p:nvPr/>
        </p:nvSpPr>
        <p:spPr bwMode="auto">
          <a:xfrm>
            <a:off x="4517483" y="5378068"/>
            <a:ext cx="4544535" cy="1107996"/>
          </a:xfrm>
          <a:prstGeom prst="rect">
            <a:avLst/>
          </a:prstGeom>
          <a:noFill/>
          <a:ln w="12700">
            <a:noFill/>
            <a:miter lim="800000"/>
            <a:headEnd type="none" w="sm" len="sm"/>
            <a:tailEnd type="none" w="sm" len="sm"/>
          </a:ln>
        </p:spPr>
        <p:txBody>
          <a:bodyPr wrap="square" rtlCol="0">
            <a:spAutoFit/>
          </a:bodyPr>
          <a:lstStyle/>
          <a:p>
            <a:r>
              <a:rPr lang="en-US" sz="1400" dirty="0" smtClean="0"/>
              <a:t>F5. Cohesive </a:t>
            </a:r>
            <a:r>
              <a:rPr lang="en-US" sz="1400" dirty="0"/>
              <a:t>Approach Across all of CCSDS</a:t>
            </a:r>
          </a:p>
          <a:p>
            <a:r>
              <a:rPr lang="en-US" sz="1400" dirty="0" smtClean="0"/>
              <a:t>F6. Promoting </a:t>
            </a:r>
            <a:r>
              <a:rPr lang="en-US" sz="1400" dirty="0"/>
              <a:t>Infusion and Use</a:t>
            </a:r>
          </a:p>
          <a:p>
            <a:r>
              <a:rPr lang="en-US" sz="1400" dirty="0" smtClean="0"/>
              <a:t>F7. Code </a:t>
            </a:r>
            <a:r>
              <a:rPr lang="en-US" sz="1400" dirty="0"/>
              <a:t>Sharing</a:t>
            </a:r>
          </a:p>
          <a:p>
            <a:r>
              <a:rPr lang="en-US" sz="1400" dirty="0" smtClean="0"/>
              <a:t>F8. Need </a:t>
            </a:r>
            <a:r>
              <a:rPr lang="en-US" sz="1400" dirty="0"/>
              <a:t>for Guiding Principles</a:t>
            </a:r>
          </a:p>
          <a:p>
            <a:endParaRPr lang="en-US" sz="1000" b="1" dirty="0" smtClean="0">
              <a:solidFill>
                <a:srgbClr val="0033CC"/>
              </a:solidFill>
              <a:latin typeface="Arial" charset="0"/>
            </a:endParaRPr>
          </a:p>
        </p:txBody>
      </p:sp>
      <p:sp>
        <p:nvSpPr>
          <p:cNvPr id="8" name="TextBox 7"/>
          <p:cNvSpPr txBox="1"/>
          <p:nvPr/>
        </p:nvSpPr>
        <p:spPr bwMode="auto">
          <a:xfrm>
            <a:off x="895080" y="5370374"/>
            <a:ext cx="3921617" cy="1123384"/>
          </a:xfrm>
          <a:prstGeom prst="rect">
            <a:avLst/>
          </a:prstGeom>
          <a:noFill/>
          <a:ln w="12700">
            <a:noFill/>
            <a:miter lim="800000"/>
            <a:headEnd type="none" w="sm" len="sm"/>
            <a:tailEnd type="none" w="sm" len="sm"/>
          </a:ln>
        </p:spPr>
        <p:txBody>
          <a:bodyPr wrap="square" rtlCol="0">
            <a:spAutoFit/>
          </a:bodyPr>
          <a:lstStyle/>
          <a:p>
            <a:r>
              <a:rPr lang="en-US" sz="1400" dirty="0" smtClean="0"/>
              <a:t>F1. Scope</a:t>
            </a:r>
            <a:endParaRPr lang="en-US" sz="1400" dirty="0"/>
          </a:p>
          <a:p>
            <a:r>
              <a:rPr lang="en-US" sz="1400" dirty="0" smtClean="0"/>
              <a:t>F2. Standards </a:t>
            </a:r>
            <a:r>
              <a:rPr lang="en-US" sz="1400" dirty="0"/>
              <a:t>Development Roadmap</a:t>
            </a:r>
          </a:p>
          <a:p>
            <a:r>
              <a:rPr lang="en-US" sz="1400" dirty="0" smtClean="0"/>
              <a:t>F3. Range </a:t>
            </a:r>
            <a:r>
              <a:rPr lang="en-US" sz="1400" dirty="0"/>
              <a:t>of </a:t>
            </a:r>
            <a:r>
              <a:rPr lang="en-US" sz="1400" dirty="0" smtClean="0"/>
              <a:t>Interoperability Needs</a:t>
            </a:r>
          </a:p>
          <a:p>
            <a:r>
              <a:rPr lang="en-US" sz="1400" dirty="0" smtClean="0"/>
              <a:t>F4. Long-Term </a:t>
            </a:r>
            <a:r>
              <a:rPr lang="en-US" sz="1400" dirty="0"/>
              <a:t>Innovation</a:t>
            </a:r>
          </a:p>
          <a:p>
            <a:endParaRPr lang="en-US" sz="1100" b="1" dirty="0" smtClean="0">
              <a:solidFill>
                <a:srgbClr val="0033CC"/>
              </a:solidFill>
              <a:latin typeface="Arial" charset="0"/>
            </a:endParaRPr>
          </a:p>
        </p:txBody>
      </p:sp>
    </p:spTree>
    <p:extLst>
      <p:ext uri="{BB962C8B-B14F-4D97-AF65-F5344CB8AC3E}">
        <p14:creationId xmlns:p14="http://schemas.microsoft.com/office/powerpoint/2010/main" val="86447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smtClean="0"/>
              <a:t>Finding 1: Scope</a:t>
            </a:r>
            <a:endParaRPr lang="en-US" sz="2600" dirty="0"/>
          </a:p>
        </p:txBody>
      </p:sp>
      <p:sp>
        <p:nvSpPr>
          <p:cNvPr id="6" name="Content Placeholder 5"/>
          <p:cNvSpPr>
            <a:spLocks noGrp="1"/>
          </p:cNvSpPr>
          <p:nvPr>
            <p:ph idx="1"/>
          </p:nvPr>
        </p:nvSpPr>
        <p:spPr>
          <a:xfrm>
            <a:off x="457200" y="1122291"/>
            <a:ext cx="8519104" cy="4525963"/>
          </a:xfrm>
        </p:spPr>
        <p:txBody>
          <a:bodyPr/>
          <a:lstStyle/>
          <a:p>
            <a:pPr marL="0" lvl="1" indent="0">
              <a:buNone/>
            </a:pPr>
            <a:r>
              <a:rPr lang="en-US" sz="1600" b="1" dirty="0" smtClean="0"/>
              <a:t>Finding:</a:t>
            </a:r>
          </a:p>
          <a:p>
            <a:pPr marL="347663" lvl="1" indent="-347663">
              <a:buNone/>
            </a:pPr>
            <a:r>
              <a:rPr lang="en-US" sz="1400" b="1" dirty="0" smtClean="0"/>
              <a:t>F1. Scope: </a:t>
            </a:r>
            <a:r>
              <a:rPr lang="en-US" sz="1400" dirty="0"/>
              <a:t>The size and scope of the CCSDS MO Services standards framework is too large to expect that the effort will be completed in a “reasonable” time period, commensurate with other industry standards development efforts.</a:t>
            </a:r>
          </a:p>
          <a:p>
            <a:pPr marL="0" lvl="1" indent="0">
              <a:buNone/>
            </a:pPr>
            <a:endParaRPr lang="en-US" sz="1600" dirty="0" smtClean="0"/>
          </a:p>
          <a:p>
            <a:pPr marL="0" lvl="1" indent="0">
              <a:buNone/>
            </a:pPr>
            <a:r>
              <a:rPr lang="en-US" sz="1600" b="1" dirty="0" smtClean="0"/>
              <a:t>Risks: </a:t>
            </a:r>
          </a:p>
          <a:p>
            <a:pPr marL="342900" lvl="1" indent="-342900"/>
            <a:r>
              <a:rPr lang="en-US" sz="1400" dirty="0" smtClean="0"/>
              <a:t>Given such a long lead time to standards development, a new disruptive paradigm could very well emerge that would supplant the generalized service approach, causing the whole effort to become obsolete prior to its completion and establishment.  </a:t>
            </a:r>
          </a:p>
          <a:p>
            <a:pPr marL="342900" lvl="1" indent="-342900"/>
            <a:r>
              <a:rPr lang="en-US" sz="1400" dirty="0" smtClean="0"/>
              <a:t>End-users may view the perceived lack of an initial baseline set of services as an indication of “a work in progress” and will delay consideration of the use of the standards.</a:t>
            </a:r>
          </a:p>
          <a:p>
            <a:pPr marL="0" lvl="1" indent="0">
              <a:buNone/>
            </a:pPr>
            <a:endParaRPr lang="en-US" sz="1600" dirty="0" smtClean="0"/>
          </a:p>
          <a:p>
            <a:pPr marL="0" lvl="1" indent="0">
              <a:buNone/>
            </a:pPr>
            <a:r>
              <a:rPr lang="en-US" sz="1600" b="1" dirty="0" smtClean="0"/>
              <a:t>Recommendations: </a:t>
            </a:r>
          </a:p>
          <a:p>
            <a:pPr marL="515938" lvl="1" indent="-515938">
              <a:buNone/>
            </a:pPr>
            <a:r>
              <a:rPr lang="en-US" sz="1400" b="1" dirty="0" smtClean="0"/>
              <a:t>R1.1: </a:t>
            </a:r>
            <a:r>
              <a:rPr lang="en-US" sz="1400" dirty="0" smtClean="0"/>
              <a:t>Focus on completing a limited set of MO Services for two to three functional areas only (of high priority from CCSDS participating agencies) and push within the agencies for their operational use.</a:t>
            </a:r>
          </a:p>
          <a:p>
            <a:pPr marL="515938" lvl="1" indent="-515938">
              <a:buNone/>
            </a:pPr>
            <a:r>
              <a:rPr lang="en-US" sz="1400" b="1" dirty="0" smtClean="0"/>
              <a:t>R1.2</a:t>
            </a:r>
            <a:r>
              <a:rPr lang="en-US" sz="1400" dirty="0" smtClean="0"/>
              <a:t>: </a:t>
            </a:r>
            <a:r>
              <a:rPr lang="en-US" sz="1400" dirty="0"/>
              <a:t>Limit future technology bindings to most prevalent technologies per inputs from the member agencies.</a:t>
            </a:r>
          </a:p>
          <a:p>
            <a:pPr marL="515938" lvl="1" indent="-515938">
              <a:buNone/>
            </a:pPr>
            <a:r>
              <a:rPr lang="en-US" sz="1400" b="1" dirty="0"/>
              <a:t>R1.3: </a:t>
            </a:r>
            <a:r>
              <a:rPr lang="en-US" sz="1400" dirty="0"/>
              <a:t>Do not focus on onboard capabilities. </a:t>
            </a:r>
            <a:r>
              <a:rPr lang="en-US" sz="1400" dirty="0" smtClean="0"/>
              <a:t>Agencies </a:t>
            </a:r>
            <a:r>
              <a:rPr lang="en-US" sz="1400" dirty="0"/>
              <a:t>are always encouraged to develop innovative uses for the standards and the MO services may well </a:t>
            </a:r>
            <a:r>
              <a:rPr lang="en-US" sz="1400" dirty="0" smtClean="0"/>
              <a:t>be </a:t>
            </a:r>
            <a:r>
              <a:rPr lang="en-US" sz="1400" dirty="0"/>
              <a:t>able to run anywhere, but specific work for onboard capabilities should be managed by, and coordinated with, those other standards teams already working on onboard system and service standards.</a:t>
            </a:r>
          </a:p>
          <a:p>
            <a:pPr marL="514350" lvl="1" indent="-514350">
              <a:buFont typeface="+mj-lt"/>
              <a:buAutoNum type="arabicPeriod"/>
            </a:pPr>
            <a:endParaRPr lang="en-US" sz="2400" dirty="0"/>
          </a:p>
        </p:txBody>
      </p:sp>
      <p:sp>
        <p:nvSpPr>
          <p:cNvPr id="4" name="Slide Number Placeholder 3"/>
          <p:cNvSpPr>
            <a:spLocks noGrp="1"/>
          </p:cNvSpPr>
          <p:nvPr>
            <p:ph type="sldNum" sz="quarter" idx="4294967295"/>
          </p:nvPr>
        </p:nvSpPr>
        <p:spPr>
          <a:xfrm>
            <a:off x="6553200" y="6477000"/>
            <a:ext cx="2133600" cy="244475"/>
          </a:xfrm>
          <a:prstGeom prst="rect">
            <a:avLst/>
          </a:prstGeom>
        </p:spPr>
        <p:txBody>
          <a:bodyPr/>
          <a:lstStyle/>
          <a:p>
            <a:fld id="{08B639DA-4653-42E3-B088-7EE8F64262F9}" type="slidenum">
              <a:rPr lang="en-US" smtClean="0"/>
              <a:pPr/>
              <a:t>25</a:t>
            </a:fld>
            <a:endParaRPr lang="en-US"/>
          </a:p>
        </p:txBody>
      </p:sp>
    </p:spTree>
    <p:extLst>
      <p:ext uri="{BB962C8B-B14F-4D97-AF65-F5344CB8AC3E}">
        <p14:creationId xmlns:p14="http://schemas.microsoft.com/office/powerpoint/2010/main" val="678308281"/>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Finding 2: Standards Development Roadmap</a:t>
            </a:r>
            <a:endParaRPr lang="en-US" sz="2600" dirty="0"/>
          </a:p>
        </p:txBody>
      </p:sp>
      <p:sp>
        <p:nvSpPr>
          <p:cNvPr id="3" name="Content Placeholder 2"/>
          <p:cNvSpPr>
            <a:spLocks noGrp="1"/>
          </p:cNvSpPr>
          <p:nvPr>
            <p:ph idx="1"/>
          </p:nvPr>
        </p:nvSpPr>
        <p:spPr>
          <a:xfrm>
            <a:off x="457200" y="1088231"/>
            <a:ext cx="8229600" cy="5135563"/>
          </a:xfrm>
        </p:spPr>
        <p:txBody>
          <a:bodyPr/>
          <a:lstStyle/>
          <a:p>
            <a:pPr marL="0" lvl="1" indent="0">
              <a:buNone/>
            </a:pPr>
            <a:r>
              <a:rPr lang="en-US" sz="1600" b="1" dirty="0" smtClean="0"/>
              <a:t>Finding:</a:t>
            </a:r>
          </a:p>
          <a:p>
            <a:pPr marL="347663" lvl="1" indent="-347663">
              <a:buNone/>
            </a:pPr>
            <a:r>
              <a:rPr lang="en-US" sz="1400" b="1" dirty="0" smtClean="0"/>
              <a:t>F2. Standards Development Roadmap: </a:t>
            </a:r>
            <a:r>
              <a:rPr lang="en-US" sz="1400" dirty="0" smtClean="0"/>
              <a:t>A complete roadmap showing the full suite of existing and planned mission </a:t>
            </a:r>
            <a:r>
              <a:rPr lang="en-US" sz="1400" dirty="0"/>
              <a:t>o</a:t>
            </a:r>
            <a:r>
              <a:rPr lang="en-US" sz="1400" dirty="0" smtClean="0"/>
              <a:t>perations </a:t>
            </a:r>
            <a:r>
              <a:rPr lang="en-US" sz="1400" dirty="0"/>
              <a:t>s</a:t>
            </a:r>
            <a:r>
              <a:rPr lang="en-US" sz="1400" dirty="0" smtClean="0"/>
              <a:t>ervices, their key development milestones, and the organization (standards working group) assigned to the standards development is essential to gaining confidence across the agencies and their missions.  </a:t>
            </a:r>
            <a:endParaRPr lang="en-US" sz="1400" dirty="0"/>
          </a:p>
          <a:p>
            <a:pPr marL="0" lvl="1" indent="0">
              <a:buNone/>
            </a:pPr>
            <a:endParaRPr lang="en-US" sz="1800" dirty="0"/>
          </a:p>
          <a:p>
            <a:pPr marL="0" lvl="1" indent="0">
              <a:buNone/>
            </a:pPr>
            <a:r>
              <a:rPr lang="en-US" sz="1600" b="1" dirty="0"/>
              <a:t>Risk</a:t>
            </a:r>
            <a:r>
              <a:rPr lang="en-US" sz="1600" b="1" dirty="0" smtClean="0"/>
              <a:t>:  </a:t>
            </a:r>
          </a:p>
          <a:p>
            <a:pPr marL="285750" lvl="1" indent="-285750"/>
            <a:r>
              <a:rPr lang="en-US" sz="1400" dirty="0" smtClean="0"/>
              <a:t>As with the scope issue (Finding #1), the many potential users of MO services are reluctant to invest in capabilities for which the growth path and completion plans are not clear. This is true of agencies, missions, and COTS vendors.</a:t>
            </a:r>
          </a:p>
          <a:p>
            <a:pPr marL="0" lvl="1" indent="0">
              <a:buNone/>
            </a:pPr>
            <a:endParaRPr lang="en-US" sz="1800" dirty="0"/>
          </a:p>
          <a:p>
            <a:pPr marL="0" lvl="1" indent="0">
              <a:buNone/>
            </a:pPr>
            <a:r>
              <a:rPr lang="en-US" sz="1600" b="1" dirty="0" smtClean="0"/>
              <a:t>Recommendation:  </a:t>
            </a:r>
          </a:p>
          <a:p>
            <a:pPr marL="515938" lvl="1" indent="-515938">
              <a:buNone/>
            </a:pPr>
            <a:r>
              <a:rPr lang="en-US" sz="1400" b="1" dirty="0" smtClean="0"/>
              <a:t>R2.1: </a:t>
            </a:r>
            <a:r>
              <a:rPr lang="en-US" sz="1400" dirty="0" smtClean="0"/>
              <a:t>The </a:t>
            </a:r>
            <a:r>
              <a:rPr lang="en-US" sz="1400" dirty="0"/>
              <a:t>MO services team should place a high priority on developing the full roadmap of standards and bindings to be developed, utilizing the IOAG MOSSG Service Catalog #3 material as one set of inputs. The effort to create the roadmap may have the additional benefit of ensuring that all members of the standards development organizations and their agencies agree on a consolidated plan of action.</a:t>
            </a: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26</a:t>
            </a:fld>
            <a:endParaRPr lang="en-US"/>
          </a:p>
        </p:txBody>
      </p:sp>
    </p:spTree>
    <p:extLst>
      <p:ext uri="{BB962C8B-B14F-4D97-AF65-F5344CB8AC3E}">
        <p14:creationId xmlns:p14="http://schemas.microsoft.com/office/powerpoint/2010/main" val="17898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Finding 3: </a:t>
            </a:r>
            <a:r>
              <a:rPr lang="en-US" sz="2600" dirty="0"/>
              <a:t>R</a:t>
            </a:r>
            <a:r>
              <a:rPr lang="en-US" sz="2600" dirty="0" smtClean="0"/>
              <a:t>ange of </a:t>
            </a:r>
            <a:r>
              <a:rPr lang="en-US" sz="2600" dirty="0"/>
              <a:t>I</a:t>
            </a:r>
            <a:r>
              <a:rPr lang="en-US" sz="2600" dirty="0" smtClean="0"/>
              <a:t>nteroperability Needs</a:t>
            </a:r>
            <a:endParaRPr lang="en-US" sz="2600" dirty="0"/>
          </a:p>
        </p:txBody>
      </p:sp>
      <p:sp>
        <p:nvSpPr>
          <p:cNvPr id="3" name="Content Placeholder 2"/>
          <p:cNvSpPr>
            <a:spLocks noGrp="1"/>
          </p:cNvSpPr>
          <p:nvPr>
            <p:ph idx="1"/>
          </p:nvPr>
        </p:nvSpPr>
        <p:spPr>
          <a:xfrm>
            <a:off x="457200" y="1088231"/>
            <a:ext cx="8229600" cy="5135563"/>
          </a:xfrm>
        </p:spPr>
        <p:txBody>
          <a:bodyPr/>
          <a:lstStyle/>
          <a:p>
            <a:pPr marL="0" lvl="1" indent="0">
              <a:buNone/>
            </a:pPr>
            <a:r>
              <a:rPr lang="en-US" sz="1600" b="1" dirty="0" smtClean="0"/>
              <a:t>Finding: </a:t>
            </a:r>
          </a:p>
          <a:p>
            <a:pPr marL="347663" lvl="1" indent="-347663">
              <a:buNone/>
            </a:pPr>
            <a:r>
              <a:rPr lang="en-US" sz="1400" b="1" dirty="0" smtClean="0"/>
              <a:t>F3. Range of Interoperability Needs: </a:t>
            </a:r>
            <a:r>
              <a:rPr lang="en-US" sz="1400" dirty="0"/>
              <a:t>It was clear to the MOSSG team, which studied a range of missions, that the extent to which interoperability capabilities will be required varies greatly. It is important that the MO services team explicitly address the spectrum of interoperability degrees (illustrated in the table on next page).</a:t>
            </a:r>
          </a:p>
          <a:p>
            <a:pPr marL="0" lvl="1" indent="0">
              <a:buNone/>
            </a:pPr>
            <a:endParaRPr lang="en-US" sz="1800" dirty="0"/>
          </a:p>
          <a:p>
            <a:pPr marL="0" lvl="1" indent="0">
              <a:buNone/>
            </a:pPr>
            <a:r>
              <a:rPr lang="en-US" sz="1600" b="1" dirty="0"/>
              <a:t>Risk</a:t>
            </a:r>
            <a:r>
              <a:rPr lang="en-US" sz="1600" b="1" dirty="0" smtClean="0"/>
              <a:t>:  </a:t>
            </a:r>
          </a:p>
          <a:p>
            <a:pPr marL="285750" lvl="1" indent="-285750"/>
            <a:r>
              <a:rPr lang="en-US" sz="1400" dirty="0" smtClean="0"/>
              <a:t>MO services not sufficiently flexible to support the wide range of anticipated or potential mission interoperability complexities.</a:t>
            </a:r>
          </a:p>
          <a:p>
            <a:pPr marL="0" lvl="1" indent="0">
              <a:buNone/>
            </a:pPr>
            <a:endParaRPr lang="en-US" sz="1600" b="1" dirty="0"/>
          </a:p>
          <a:p>
            <a:pPr marL="0" lvl="1" indent="0">
              <a:buNone/>
            </a:pPr>
            <a:r>
              <a:rPr lang="en-US" sz="1600" b="1" dirty="0" smtClean="0"/>
              <a:t>Recommendations: </a:t>
            </a:r>
          </a:p>
          <a:p>
            <a:pPr marL="515938" lvl="1" indent="-515938">
              <a:buNone/>
            </a:pPr>
            <a:r>
              <a:rPr lang="en-US" sz="1400" b="1" dirty="0"/>
              <a:t>R3.1: </a:t>
            </a:r>
            <a:r>
              <a:rPr lang="en-US" sz="1400" dirty="0"/>
              <a:t>Throughout the MO Service specification and prototype efforts, utilize an explicit  range of mission types with different degrees of interoperability when matching new standards to mission needs. For new services, include documentation on how they could be utilized across different mission classes.  Mission type examples:</a:t>
            </a:r>
          </a:p>
          <a:p>
            <a:pPr marL="1255712" lvl="4" indent="-342900">
              <a:buSzPct val="100000"/>
              <a:buFont typeface="+mj-lt"/>
              <a:buAutoNum type="alphaLcPeriod"/>
            </a:pPr>
            <a:r>
              <a:rPr lang="en-US" sz="1400" dirty="0" smtClean="0"/>
              <a:t>Agency X needs limited telemetry or data products from Agency Y</a:t>
            </a:r>
          </a:p>
          <a:p>
            <a:pPr marL="1255712" lvl="4" indent="-342900">
              <a:buSzPct val="100000"/>
              <a:buFont typeface="+mj-lt"/>
              <a:buAutoNum type="alphaLcPeriod"/>
            </a:pPr>
            <a:r>
              <a:rPr lang="en-US" sz="1400" dirty="0" smtClean="0"/>
              <a:t>Payload X on Satellite Y or multiple payloads from different agencies</a:t>
            </a:r>
          </a:p>
          <a:p>
            <a:pPr marL="1255712" lvl="4" indent="-342900">
              <a:buSzPct val="100000"/>
              <a:buFont typeface="+mj-lt"/>
              <a:buAutoNum type="alphaLcPeriod"/>
            </a:pPr>
            <a:r>
              <a:rPr lang="en-US" sz="1400" dirty="0" smtClean="0"/>
              <a:t>Multiple missions with coordinated activities/goals  (Mars, lunar, Earth observation)</a:t>
            </a:r>
          </a:p>
          <a:p>
            <a:pPr marL="1255712" lvl="4" indent="-342900">
              <a:buSzPct val="100000"/>
              <a:buFont typeface="+mj-lt"/>
              <a:buAutoNum type="alphaLcPeriod"/>
            </a:pPr>
            <a:r>
              <a:rPr lang="en-US" sz="1400" dirty="0" smtClean="0"/>
              <a:t>Jointly operated missions (ISS)</a:t>
            </a:r>
          </a:p>
          <a:p>
            <a:pPr marL="342900" lvl="1" indent="-342900">
              <a:buFont typeface="+mj-lt"/>
              <a:buAutoNum type="alphaLcPeriod"/>
            </a:pPr>
            <a:endParaRPr lang="en-US" dirty="0" smtClean="0"/>
          </a:p>
          <a:p>
            <a:pPr marL="1370012" lvl="4" indent="-457200"/>
            <a:endParaRPr lang="en-US" sz="14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27</a:t>
            </a:fld>
            <a:endParaRPr lang="en-US"/>
          </a:p>
        </p:txBody>
      </p:sp>
    </p:spTree>
    <p:extLst>
      <p:ext uri="{BB962C8B-B14F-4D97-AF65-F5344CB8AC3E}">
        <p14:creationId xmlns:p14="http://schemas.microsoft.com/office/powerpoint/2010/main" val="134753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Finding 3: Range of Interoperability </a:t>
            </a:r>
            <a:r>
              <a:rPr lang="en-US" sz="2400" dirty="0" smtClean="0"/>
              <a:t>Needs, continued</a:t>
            </a:r>
            <a:endParaRPr lang="en-US" dirty="0"/>
          </a:p>
        </p:txBody>
      </p:sp>
      <p:sp>
        <p:nvSpPr>
          <p:cNvPr id="3" name="Content Placeholder 2"/>
          <p:cNvSpPr>
            <a:spLocks noGrp="1"/>
          </p:cNvSpPr>
          <p:nvPr>
            <p:ph idx="1"/>
          </p:nvPr>
        </p:nvSpPr>
        <p:spPr>
          <a:xfrm>
            <a:off x="457200" y="1405995"/>
            <a:ext cx="8229600" cy="5135563"/>
          </a:xfrm>
        </p:spPr>
        <p:txBody>
          <a:bodyPr/>
          <a:lstStyle/>
          <a:p>
            <a:pPr marL="0" lvl="1" indent="0">
              <a:buSzPct val="125000"/>
              <a:buNone/>
            </a:pPr>
            <a:r>
              <a:rPr lang="en-US" sz="1400" b="1" dirty="0"/>
              <a:t>R3.2: </a:t>
            </a:r>
            <a:r>
              <a:rPr lang="en-US" sz="1400" dirty="0"/>
              <a:t>The </a:t>
            </a:r>
            <a:r>
              <a:rPr lang="en-US" sz="1400" dirty="0" smtClean="0"/>
              <a:t>MO services team should </a:t>
            </a:r>
            <a:r>
              <a:rPr lang="en-US" sz="1400" dirty="0"/>
              <a:t>clearly document </a:t>
            </a:r>
            <a:r>
              <a:rPr lang="en-US" sz="1400" dirty="0" smtClean="0"/>
              <a:t>its decision </a:t>
            </a:r>
            <a:r>
              <a:rPr lang="en-US" sz="1400" dirty="0"/>
              <a:t>approach for determining the core set of functional capabilities for a service and how both subsets and supersets of the functional list can be </a:t>
            </a:r>
            <a:r>
              <a:rPr lang="en-US" sz="1400" dirty="0" smtClean="0"/>
              <a:t>handled. </a:t>
            </a:r>
          </a:p>
          <a:p>
            <a:pPr marL="1255712" lvl="4" indent="-342900">
              <a:buSzPct val="100000"/>
              <a:buFont typeface="+mj-lt"/>
              <a:buAutoNum type="alphaLcPeriod"/>
            </a:pPr>
            <a:r>
              <a:rPr lang="en-US" sz="1400" dirty="0" smtClean="0"/>
              <a:t>SUGGESTED APPROACH: The </a:t>
            </a:r>
            <a:r>
              <a:rPr lang="en-US" sz="1400" dirty="0"/>
              <a:t>standard should cover the minimally accepted capability set to enable basic interoperability. Individual service providers may incorporate any additional capabilities as they see fit, but are encouraged to meet the minimum set of capabilities of the standard. Ideas for additional capabilities (typically gathered from many end-users based on their experiences with their mission sets) can be provided as an informational list. The service suite should not attempt to specify every good idea received from the working group </a:t>
            </a:r>
            <a:r>
              <a:rPr lang="en-US" sz="1400" dirty="0" smtClean="0"/>
              <a:t>members. </a:t>
            </a:r>
          </a:p>
          <a:p>
            <a:pPr marL="1255712" lvl="4" indent="-342900">
              <a:buSzPct val="100000"/>
              <a:buFont typeface="+mj-lt"/>
              <a:buAutoNum type="alphaLcPeriod"/>
            </a:pPr>
            <a:r>
              <a:rPr lang="en-US" sz="1400" dirty="0" smtClean="0"/>
              <a:t>OPTIONS: The </a:t>
            </a:r>
            <a:r>
              <a:rPr lang="en-US" sz="1400" dirty="0"/>
              <a:t>service specification could support both the minimal set and an optional set of additional capabilities. Developers could then claim to meet either Level 1 or Level 2 (for example) service support. The specification could also include, for example, a block of op-codes reserved for mission-specific use</a:t>
            </a:r>
            <a:r>
              <a:rPr lang="en-US" sz="1400" dirty="0" smtClean="0"/>
              <a:t>. </a:t>
            </a:r>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28</a:t>
            </a:fld>
            <a:endParaRPr lang="en-US"/>
          </a:p>
        </p:txBody>
      </p:sp>
    </p:spTree>
    <p:extLst>
      <p:ext uri="{BB962C8B-B14F-4D97-AF65-F5344CB8AC3E}">
        <p14:creationId xmlns:p14="http://schemas.microsoft.com/office/powerpoint/2010/main" val="61986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Functions for Center-to-Center Interoperability</a:t>
            </a:r>
            <a:endParaRPr lang="en-CA" dirty="0"/>
          </a:p>
        </p:txBody>
      </p:sp>
      <p:sp>
        <p:nvSpPr>
          <p:cNvPr id="3" name="Slide Number Placeholder 2"/>
          <p:cNvSpPr>
            <a:spLocks noGrp="1"/>
          </p:cNvSpPr>
          <p:nvPr>
            <p:ph type="sldNum" sz="quarter" idx="10"/>
          </p:nvPr>
        </p:nvSpPr>
        <p:spPr/>
        <p:txBody>
          <a:bodyPr/>
          <a:lstStyle/>
          <a:p>
            <a:pPr>
              <a:defRPr/>
            </a:pPr>
            <a:fld id="{C246DBB5-1FC3-4A7F-A21A-11B4D61A50B2}" type="slidenum">
              <a:rPr lang="en-US" smtClean="0"/>
              <a:pPr>
                <a:defRPr/>
              </a:pPr>
              <a:t>29</a:t>
            </a:fld>
            <a:endParaRPr lang="en-US"/>
          </a:p>
        </p:txBody>
      </p:sp>
      <p:graphicFrame>
        <p:nvGraphicFramePr>
          <p:cNvPr id="2050" name="Object 2"/>
          <p:cNvGraphicFramePr>
            <a:graphicFrameLocks noChangeAspect="1"/>
          </p:cNvGraphicFramePr>
          <p:nvPr>
            <p:extLst>
              <p:ext uri="{D42A27DB-BD31-4B8C-83A1-F6EECF244321}">
                <p14:modId xmlns:p14="http://schemas.microsoft.com/office/powerpoint/2010/main" val="2062170574"/>
              </p:ext>
            </p:extLst>
          </p:nvPr>
        </p:nvGraphicFramePr>
        <p:xfrm>
          <a:off x="930275" y="1384300"/>
          <a:ext cx="8078788" cy="4403725"/>
        </p:xfrm>
        <a:graphic>
          <a:graphicData uri="http://schemas.openxmlformats.org/presentationml/2006/ole">
            <mc:AlternateContent xmlns:mc="http://schemas.openxmlformats.org/markup-compatibility/2006">
              <mc:Choice xmlns:v="urn:schemas-microsoft-com:vml" Requires="v">
                <p:oleObj spid="_x0000_s2338" name="Document" r:id="rId4" imgW="9685020" imgH="5267734" progId="Word.Document.12">
                  <p:embed/>
                </p:oleObj>
              </mc:Choice>
              <mc:Fallback>
                <p:oleObj name="Document" r:id="rId4" imgW="9685020" imgH="5267734" progId="Word.Document.12">
                  <p:embed/>
                  <p:pic>
                    <p:nvPicPr>
                      <p:cNvPr id="0" name="Picture 12"/>
                      <p:cNvPicPr>
                        <a:picLocks noChangeAspect="1" noChangeArrowheads="1"/>
                      </p:cNvPicPr>
                      <p:nvPr/>
                    </p:nvPicPr>
                    <p:blipFill>
                      <a:blip r:embed="rId5"/>
                      <a:srcRect/>
                      <a:stretch>
                        <a:fillRect/>
                      </a:stretch>
                    </p:blipFill>
                    <p:spPr bwMode="auto">
                      <a:xfrm>
                        <a:off x="930275" y="1384300"/>
                        <a:ext cx="8078788" cy="4403725"/>
                      </a:xfrm>
                      <a:prstGeom prst="rect">
                        <a:avLst/>
                      </a:prstGeom>
                      <a:noFill/>
                      <a:ln>
                        <a:noFill/>
                      </a:ln>
                      <a:effectLst/>
                    </p:spPr>
                  </p:pic>
                </p:oleObj>
              </mc:Fallback>
            </mc:AlternateContent>
          </a:graphicData>
        </a:graphic>
      </p:graphicFrame>
      <p:sp>
        <p:nvSpPr>
          <p:cNvPr id="4" name="Down Arrow 3"/>
          <p:cNvSpPr/>
          <p:nvPr/>
        </p:nvSpPr>
        <p:spPr bwMode="auto">
          <a:xfrm rot="10800000">
            <a:off x="385011" y="1520792"/>
            <a:ext cx="546725" cy="3840480"/>
          </a:xfrm>
          <a:prstGeom prst="downArrow">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38100">
            <a:noFill/>
            <a:round/>
            <a:headEnd/>
            <a:tailEnd/>
          </a:ln>
        </p:spPr>
        <p:txBody>
          <a:bodyPr wrap="none" rtlCol="0" anchor="ctr"/>
          <a:lstStyle/>
          <a:p>
            <a:pPr algn="ctr"/>
            <a:endParaRPr lang="en-US"/>
          </a:p>
        </p:txBody>
      </p:sp>
      <p:sp>
        <p:nvSpPr>
          <p:cNvPr id="5" name="TextBox 4"/>
          <p:cNvSpPr txBox="1"/>
          <p:nvPr/>
        </p:nvSpPr>
        <p:spPr bwMode="auto">
          <a:xfrm rot="16200000">
            <a:off x="-761354" y="3273656"/>
            <a:ext cx="2839453" cy="276999"/>
          </a:xfrm>
          <a:prstGeom prst="rect">
            <a:avLst/>
          </a:prstGeom>
          <a:noFill/>
          <a:ln w="12700">
            <a:noFill/>
            <a:miter lim="800000"/>
            <a:headEnd type="none" w="sm" len="sm"/>
            <a:tailEnd type="none" w="sm" len="sm"/>
          </a:ln>
        </p:spPr>
        <p:txBody>
          <a:bodyPr wrap="square" rtlCol="0">
            <a:spAutoFit/>
          </a:bodyPr>
          <a:lstStyle/>
          <a:p>
            <a:pPr algn="ctr"/>
            <a:r>
              <a:rPr lang="en-US" sz="1200" b="1" dirty="0" smtClean="0">
                <a:solidFill>
                  <a:srgbClr val="0033CC"/>
                </a:solidFill>
                <a:latin typeface="Arial" charset="0"/>
              </a:rPr>
              <a:t>Degree of Interoperability</a:t>
            </a:r>
          </a:p>
        </p:txBody>
      </p:sp>
      <p:sp>
        <p:nvSpPr>
          <p:cNvPr id="6" name="TextBox 5"/>
          <p:cNvSpPr txBox="1"/>
          <p:nvPr/>
        </p:nvSpPr>
        <p:spPr bwMode="auto">
          <a:xfrm>
            <a:off x="404262" y="5342021"/>
            <a:ext cx="606392" cy="276999"/>
          </a:xfrm>
          <a:prstGeom prst="rect">
            <a:avLst/>
          </a:prstGeom>
          <a:noFill/>
          <a:ln w="12700">
            <a:noFill/>
            <a:miter lim="800000"/>
            <a:headEnd type="none" w="sm" len="sm"/>
            <a:tailEnd type="none" w="sm" len="sm"/>
          </a:ln>
        </p:spPr>
        <p:txBody>
          <a:bodyPr wrap="square" rtlCol="0">
            <a:spAutoFit/>
          </a:bodyPr>
          <a:lstStyle/>
          <a:p>
            <a:r>
              <a:rPr lang="en-US" sz="1200" b="1" dirty="0" smtClean="0">
                <a:solidFill>
                  <a:srgbClr val="0033CC"/>
                </a:solidFill>
                <a:latin typeface="Arial" charset="0"/>
              </a:rPr>
              <a:t>Low</a:t>
            </a:r>
          </a:p>
        </p:txBody>
      </p:sp>
      <p:sp>
        <p:nvSpPr>
          <p:cNvPr id="8" name="TextBox 7"/>
          <p:cNvSpPr txBox="1"/>
          <p:nvPr/>
        </p:nvSpPr>
        <p:spPr bwMode="auto">
          <a:xfrm>
            <a:off x="409073" y="1251284"/>
            <a:ext cx="606392" cy="276999"/>
          </a:xfrm>
          <a:prstGeom prst="rect">
            <a:avLst/>
          </a:prstGeom>
          <a:noFill/>
          <a:ln w="12700">
            <a:noFill/>
            <a:miter lim="800000"/>
            <a:headEnd type="none" w="sm" len="sm"/>
            <a:tailEnd type="none" w="sm" len="sm"/>
          </a:ln>
        </p:spPr>
        <p:txBody>
          <a:bodyPr wrap="square" rtlCol="0">
            <a:spAutoFit/>
          </a:bodyPr>
          <a:lstStyle/>
          <a:p>
            <a:r>
              <a:rPr lang="en-US" sz="1200" b="1" dirty="0" smtClean="0">
                <a:solidFill>
                  <a:srgbClr val="0033CC"/>
                </a:solidFill>
                <a:latin typeface="Arial" charset="0"/>
              </a:rPr>
              <a:t>High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728466906"/>
              </p:ext>
            </p:extLst>
          </p:nvPr>
        </p:nvGraphicFramePr>
        <p:xfrm>
          <a:off x="457200" y="1390010"/>
          <a:ext cx="3758358" cy="4484697"/>
        </p:xfrm>
        <a:graphic>
          <a:graphicData uri="http://schemas.openxmlformats.org/drawingml/2006/table">
            <a:tbl>
              <a:tblPr firstRow="1" firstCol="1" bandRow="1">
                <a:tableStyleId>{2D5ABB26-0587-4C30-8999-92F81FD0307C}</a:tableStyleId>
              </a:tblPr>
              <a:tblGrid>
                <a:gridCol w="642257"/>
                <a:gridCol w="3116101"/>
              </a:tblGrid>
              <a:tr h="174054">
                <a:tc>
                  <a:txBody>
                    <a:bodyPr/>
                    <a:lstStyle/>
                    <a:p>
                      <a:pPr marL="0" marR="0">
                        <a:lnSpc>
                          <a:spcPct val="107000"/>
                        </a:lnSpc>
                        <a:spcBef>
                          <a:spcPts val="0"/>
                        </a:spcBef>
                        <a:spcAft>
                          <a:spcPts val="0"/>
                        </a:spcAft>
                      </a:pPr>
                      <a:r>
                        <a:rPr lang="en-US" sz="1100" dirty="0">
                          <a:effectLst/>
                        </a:rPr>
                        <a:t>AMS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Asynchronous Message Service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348107">
                <a:tc>
                  <a:txBody>
                    <a:bodyPr/>
                    <a:lstStyle/>
                    <a:p>
                      <a:pPr marL="0" marR="0">
                        <a:lnSpc>
                          <a:spcPct val="107000"/>
                        </a:lnSpc>
                        <a:spcBef>
                          <a:spcPts val="0"/>
                        </a:spcBef>
                        <a:spcAft>
                          <a:spcPts val="0"/>
                        </a:spcAft>
                      </a:pPr>
                      <a:r>
                        <a:rPr lang="en-US" sz="1100">
                          <a:effectLst/>
                        </a:rPr>
                        <a:t>CCSDS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Consultative Committee on Space Data Standards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CFDP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CCSDS File Delivery Protocol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CNES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Centre National d'Études Spatiales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COTS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dirty="0">
                          <a:effectLst/>
                        </a:rPr>
                        <a:t>Commercial Off-the-shelf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CSA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Canadian Space Agency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CSS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Cross Support Service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CSTS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Cross Support Transfer Services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DLR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Deutsches Zentrum für Luft- und Raumfahrt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DTN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Delay Tolerant Networking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ESA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European Space Agency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348107">
                <a:tc>
                  <a:txBody>
                    <a:bodyPr/>
                    <a:lstStyle/>
                    <a:p>
                      <a:pPr marL="0" marR="0">
                        <a:lnSpc>
                          <a:spcPct val="107000"/>
                        </a:lnSpc>
                        <a:spcBef>
                          <a:spcPts val="0"/>
                        </a:spcBef>
                        <a:spcAft>
                          <a:spcPts val="0"/>
                        </a:spcAft>
                      </a:pPr>
                      <a:r>
                        <a:rPr lang="en-US" sz="1100">
                          <a:effectLst/>
                        </a:rPr>
                        <a:t>ESTEC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European Space Research and Technology Centre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GSFC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Goddard Space Flight Center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HOSC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Huntsville Operations Support Center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ICD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Interface Control Document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IDD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Interface Definition Document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IOAG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Interagency Operations Advisory Group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IP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Internet Protocol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348107">
                <a:tc>
                  <a:txBody>
                    <a:bodyPr/>
                    <a:lstStyle/>
                    <a:p>
                      <a:pPr marL="0" marR="0">
                        <a:lnSpc>
                          <a:spcPct val="107000"/>
                        </a:lnSpc>
                        <a:spcBef>
                          <a:spcPts val="0"/>
                        </a:spcBef>
                        <a:spcAft>
                          <a:spcPts val="0"/>
                        </a:spcAft>
                      </a:pPr>
                      <a:r>
                        <a:rPr lang="en-US" sz="1100" dirty="0">
                          <a:effectLst/>
                        </a:rPr>
                        <a:t>ISECG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dirty="0">
                          <a:effectLst/>
                        </a:rPr>
                        <a:t>International Space Exploration Coordination Group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ISO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International Organization for Standardization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ISS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International Space Station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IT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dirty="0">
                          <a:effectLst/>
                        </a:rPr>
                        <a:t>Information Technology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2054885"/>
              </p:ext>
            </p:extLst>
          </p:nvPr>
        </p:nvGraphicFramePr>
        <p:xfrm>
          <a:off x="4298418" y="1388498"/>
          <a:ext cx="3355677" cy="4728972"/>
        </p:xfrm>
        <a:graphic>
          <a:graphicData uri="http://schemas.openxmlformats.org/drawingml/2006/table">
            <a:tbl>
              <a:tblPr firstRow="1" firstCol="1" bandRow="1">
                <a:tableStyleId>{2D5ABB26-0587-4C30-8999-92F81FD0307C}</a:tableStyleId>
              </a:tblPr>
              <a:tblGrid>
                <a:gridCol w="814338"/>
                <a:gridCol w="2541339"/>
              </a:tblGrid>
              <a:tr h="155405">
                <a:tc>
                  <a:txBody>
                    <a:bodyPr/>
                    <a:lstStyle/>
                    <a:p>
                      <a:pPr marL="0" marR="0">
                        <a:lnSpc>
                          <a:spcPct val="107000"/>
                        </a:lnSpc>
                        <a:spcBef>
                          <a:spcPts val="0"/>
                        </a:spcBef>
                        <a:spcAft>
                          <a:spcPts val="0"/>
                        </a:spcAft>
                      </a:pPr>
                      <a:r>
                        <a:rPr lang="en-US" sz="1000" dirty="0">
                          <a:effectLst/>
                        </a:rPr>
                        <a:t>JAXA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Japan Aerospace Exploration Agency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MO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Mission Operations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MOC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Mission Operations Center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310810">
                <a:tc>
                  <a:txBody>
                    <a:bodyPr/>
                    <a:lstStyle/>
                    <a:p>
                      <a:pPr marL="0" marR="0">
                        <a:lnSpc>
                          <a:spcPct val="107000"/>
                        </a:lnSpc>
                        <a:spcBef>
                          <a:spcPts val="0"/>
                        </a:spcBef>
                        <a:spcAft>
                          <a:spcPts val="0"/>
                        </a:spcAft>
                      </a:pPr>
                      <a:r>
                        <a:rPr lang="en-US" sz="1000">
                          <a:effectLst/>
                        </a:rPr>
                        <a:t>MOIMS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Mission Operations and Information Management Services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310810">
                <a:tc>
                  <a:txBody>
                    <a:bodyPr/>
                    <a:lstStyle/>
                    <a:p>
                      <a:pPr marL="0" marR="0">
                        <a:lnSpc>
                          <a:spcPct val="107000"/>
                        </a:lnSpc>
                        <a:spcBef>
                          <a:spcPts val="0"/>
                        </a:spcBef>
                        <a:spcAft>
                          <a:spcPts val="0"/>
                        </a:spcAft>
                      </a:pPr>
                      <a:r>
                        <a:rPr lang="en-US" sz="1000">
                          <a:effectLst/>
                        </a:rPr>
                        <a:t>MOSCG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Mission Operations Systems Coordination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MOSSG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Mission Operations Systems Strategy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MSFC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Marshall Space Flight Center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310810">
                <a:tc>
                  <a:txBody>
                    <a:bodyPr/>
                    <a:lstStyle/>
                    <a:p>
                      <a:pPr marL="0" marR="0">
                        <a:lnSpc>
                          <a:spcPct val="107000"/>
                        </a:lnSpc>
                        <a:spcBef>
                          <a:spcPts val="0"/>
                        </a:spcBef>
                        <a:spcAft>
                          <a:spcPts val="0"/>
                        </a:spcAft>
                      </a:pPr>
                      <a:r>
                        <a:rPr lang="en-US" sz="1000">
                          <a:effectLst/>
                        </a:rPr>
                        <a:t>NASA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National Aeronautics and Space Administration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OSTM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Ocean Surface Topography Mission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QoS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Quality of Service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RF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Radio Frequency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RT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Real Time or Real-time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dirty="0">
                          <a:effectLst/>
                        </a:rPr>
                        <a:t>SANA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Space Assigned Numbers Authority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SISG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Space Internetworking Strategy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SLE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Space Link Extension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SM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Service Management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SM&amp;C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Spacecraft Monitoring &amp; Control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SOA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Service-oriented Architecture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SW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Software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Telecommand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Telemetry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TOGAF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The Open Group Architecture Framework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USLP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Unified Space Data Link Protocol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WG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Working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dirty="0">
                          <a:effectLst/>
                        </a:rPr>
                        <a:t>WWW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dirty="0">
                          <a:effectLst/>
                        </a:rPr>
                        <a:t>Worldwide Web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bl>
          </a:graphicData>
        </a:graphic>
      </p:graphicFrame>
    </p:spTree>
    <p:extLst>
      <p:ext uri="{BB962C8B-B14F-4D97-AF65-F5344CB8AC3E}">
        <p14:creationId xmlns:p14="http://schemas.microsoft.com/office/powerpoint/2010/main" val="83245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Finding 4: Long-term Innovation</a:t>
            </a:r>
            <a:endParaRPr lang="en-US" sz="2600" dirty="0"/>
          </a:p>
        </p:txBody>
      </p:sp>
      <p:sp>
        <p:nvSpPr>
          <p:cNvPr id="3" name="Content Placeholder 2"/>
          <p:cNvSpPr>
            <a:spLocks noGrp="1"/>
          </p:cNvSpPr>
          <p:nvPr>
            <p:ph idx="1"/>
          </p:nvPr>
        </p:nvSpPr>
        <p:spPr>
          <a:xfrm>
            <a:off x="457200" y="1088231"/>
            <a:ext cx="8686800" cy="5135563"/>
          </a:xfrm>
        </p:spPr>
        <p:txBody>
          <a:bodyPr/>
          <a:lstStyle/>
          <a:p>
            <a:pPr marL="0" lvl="1" indent="0">
              <a:buNone/>
            </a:pPr>
            <a:r>
              <a:rPr lang="en-US" sz="1600" b="1" dirty="0" smtClean="0"/>
              <a:t>Finding: </a:t>
            </a:r>
          </a:p>
          <a:p>
            <a:pPr marL="347663" lvl="1" indent="-347663">
              <a:buNone/>
            </a:pPr>
            <a:r>
              <a:rPr lang="en-US" sz="1400" b="1" dirty="0" smtClean="0"/>
              <a:t>F4. Long-term Innovation: </a:t>
            </a:r>
            <a:r>
              <a:rPr lang="en-US" sz="1400" dirty="0"/>
              <a:t>The rate of functional innovation for software-based systems and services is much higher than the rate of change for many other standards, including RF link protocols, packet formats, etc.  It is important that the MO services recognize and support the need for agencies, missions, or COTS product providers to add additional services or to add capabilities to existing services without requiring modifications to the documented standards.</a:t>
            </a:r>
          </a:p>
          <a:p>
            <a:pPr marL="0" lvl="1" indent="0">
              <a:buNone/>
            </a:pPr>
            <a:endParaRPr lang="en-US" sz="1600" dirty="0" smtClean="0"/>
          </a:p>
          <a:p>
            <a:pPr marL="0" lvl="1" indent="0">
              <a:buNone/>
            </a:pPr>
            <a:r>
              <a:rPr lang="en-US" sz="1600" b="1" dirty="0" smtClean="0"/>
              <a:t>Risks:  </a:t>
            </a:r>
          </a:p>
          <a:p>
            <a:pPr marL="342900" lvl="1" indent="-342900"/>
            <a:r>
              <a:rPr lang="en-US" sz="1400" dirty="0" smtClean="0"/>
              <a:t>Missions will develop their own independent solutions to incorporate their expanded capability needs or key innovations and the use of the formal MO services may be reduced.  </a:t>
            </a:r>
          </a:p>
          <a:p>
            <a:pPr marL="342900" lvl="1" indent="-342900"/>
            <a:r>
              <a:rPr lang="en-US" sz="1400" dirty="0" smtClean="0"/>
              <a:t>COTS vendors may find that they have a choice of getting out of the business or competing against the entire MO services approach so they can rapidly make product advances and offer creative solutions to their customers.</a:t>
            </a:r>
          </a:p>
          <a:p>
            <a:pPr marL="342900" lvl="1" indent="-342900"/>
            <a:r>
              <a:rPr lang="en-US" sz="1400" dirty="0" smtClean="0"/>
              <a:t>Missions will limit themselves to the MO services without the enhanced capabilities</a:t>
            </a:r>
          </a:p>
          <a:p>
            <a:pPr marL="342900" lvl="1" indent="-342900">
              <a:buFont typeface="+mj-lt"/>
              <a:buAutoNum type="arabicPeriod"/>
            </a:pPr>
            <a:endParaRPr lang="en-US" sz="1600" dirty="0" smtClean="0"/>
          </a:p>
          <a:p>
            <a:pPr marL="0" lvl="1" indent="0">
              <a:buNone/>
            </a:pPr>
            <a:r>
              <a:rPr lang="en-US" sz="1600" b="1" dirty="0" smtClean="0"/>
              <a:t>Recommendations:</a:t>
            </a:r>
          </a:p>
          <a:p>
            <a:pPr marL="515938" lvl="1" indent="-515938">
              <a:buNone/>
            </a:pPr>
            <a:r>
              <a:rPr lang="en-US" sz="1400" b="1" dirty="0"/>
              <a:t>R4.1: </a:t>
            </a:r>
            <a:r>
              <a:rPr lang="en-US" sz="1400" dirty="0"/>
              <a:t>Must clearly document how innovations may be added to the standard services and what the implications are to the formal standards.  For example, could establish reserved OP Codes within services for local use.</a:t>
            </a:r>
          </a:p>
          <a:p>
            <a:pPr marL="515938" lvl="1" indent="-515938">
              <a:buNone/>
            </a:pPr>
            <a:r>
              <a:rPr lang="en-US" sz="1400" b="1" dirty="0"/>
              <a:t>R4.2: </a:t>
            </a:r>
            <a:r>
              <a:rPr lang="en-US" sz="1400" dirty="0"/>
              <a:t>Need a functional review/refresh plan that addresses the potential for upgrades to major parts of the MO effort.</a:t>
            </a: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30</a:t>
            </a:fld>
            <a:endParaRPr lang="en-US" dirty="0"/>
          </a:p>
        </p:txBody>
      </p:sp>
    </p:spTree>
    <p:extLst>
      <p:ext uri="{BB962C8B-B14F-4D97-AF65-F5344CB8AC3E}">
        <p14:creationId xmlns:p14="http://schemas.microsoft.com/office/powerpoint/2010/main" val="45402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Finding 5: Cohesive Approach Across All of CCSDS</a:t>
            </a:r>
            <a:endParaRPr lang="en-US" sz="2400" dirty="0"/>
          </a:p>
        </p:txBody>
      </p:sp>
      <p:sp>
        <p:nvSpPr>
          <p:cNvPr id="3" name="Content Placeholder 2"/>
          <p:cNvSpPr>
            <a:spLocks noGrp="1"/>
          </p:cNvSpPr>
          <p:nvPr>
            <p:ph idx="1"/>
          </p:nvPr>
        </p:nvSpPr>
        <p:spPr>
          <a:xfrm>
            <a:off x="457200" y="1088231"/>
            <a:ext cx="8229600" cy="5135563"/>
          </a:xfrm>
        </p:spPr>
        <p:txBody>
          <a:bodyPr/>
          <a:lstStyle/>
          <a:p>
            <a:pPr marL="0" lvl="1" indent="0">
              <a:buNone/>
            </a:pPr>
            <a:r>
              <a:rPr lang="en-US" sz="1600" b="1" dirty="0" smtClean="0"/>
              <a:t>Finding: </a:t>
            </a:r>
            <a:r>
              <a:rPr lang="en-US" sz="1600" dirty="0" smtClean="0"/>
              <a:t> </a:t>
            </a:r>
          </a:p>
          <a:p>
            <a:pPr marL="347663" lvl="1" indent="-347663">
              <a:buNone/>
            </a:pPr>
            <a:r>
              <a:rPr lang="en-US" sz="1400" b="1" dirty="0" smtClean="0"/>
              <a:t>F5. Cohesive Approach Across All of CCSDS: </a:t>
            </a:r>
            <a:r>
              <a:rPr lang="en-US" sz="1400" dirty="0"/>
              <a:t>CCSDS has multiple efforts working on services, service management, and service frameworks. It was not clear to the MOSSG team that these efforts are coordinated with each other. There may be significant overlap or inconsistency among the efforts.</a:t>
            </a:r>
          </a:p>
          <a:p>
            <a:pPr marL="0" lvl="1" indent="0">
              <a:buNone/>
            </a:pPr>
            <a:endParaRPr lang="en-US" sz="1600" dirty="0"/>
          </a:p>
          <a:p>
            <a:pPr marL="0" lvl="1" indent="0">
              <a:buNone/>
            </a:pPr>
            <a:r>
              <a:rPr lang="en-US" sz="1600" b="1" dirty="0" smtClean="0"/>
              <a:t>Risk</a:t>
            </a:r>
            <a:r>
              <a:rPr lang="en-US" sz="1600" b="1" dirty="0"/>
              <a:t>:  </a:t>
            </a:r>
            <a:r>
              <a:rPr lang="en-US" sz="1600" dirty="0" smtClean="0"/>
              <a:t> </a:t>
            </a:r>
          </a:p>
          <a:p>
            <a:pPr marL="285750" lvl="1" indent="-285750"/>
            <a:r>
              <a:rPr lang="en-US" sz="1400" dirty="0" smtClean="0"/>
              <a:t>The lack of a common framework for services within CCSDS will result in confusion and inefficient use of limited CCSDS and agency development resources.</a:t>
            </a:r>
            <a:endParaRPr lang="en-US" sz="1400" dirty="0"/>
          </a:p>
          <a:p>
            <a:pPr marL="0" lvl="1" indent="0">
              <a:buNone/>
            </a:pPr>
            <a:endParaRPr lang="en-US" sz="1600" dirty="0"/>
          </a:p>
          <a:p>
            <a:pPr marL="0" lvl="1" indent="0">
              <a:buNone/>
            </a:pPr>
            <a:r>
              <a:rPr lang="en-US" sz="1600" b="1" dirty="0"/>
              <a:t>Recommendations:</a:t>
            </a:r>
          </a:p>
          <a:p>
            <a:pPr marL="515938" lvl="1" indent="-515938">
              <a:buNone/>
            </a:pPr>
            <a:r>
              <a:rPr lang="en-US" sz="1400" b="1" dirty="0"/>
              <a:t>R5.1: </a:t>
            </a:r>
            <a:r>
              <a:rPr lang="en-US" sz="1400" dirty="0"/>
              <a:t>Clarify the boundaries between MO Services Working Groups and other CCSDS Areas and working groups. </a:t>
            </a:r>
          </a:p>
          <a:p>
            <a:pPr marL="515938" lvl="1" indent="-515938">
              <a:buNone/>
            </a:pPr>
            <a:r>
              <a:rPr lang="en-US" sz="1400" b="1" dirty="0"/>
              <a:t>R5.2: </a:t>
            </a:r>
            <a:r>
              <a:rPr lang="en-US" sz="1400" dirty="0"/>
              <a:t>Define a common CCSDS service framework for use across all ground elements.</a:t>
            </a:r>
          </a:p>
          <a:p>
            <a:pPr marL="515938" lvl="1" indent="-515938">
              <a:buNone/>
            </a:pPr>
            <a:endParaRPr lang="en-US" sz="1400" b="1"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31</a:t>
            </a:fld>
            <a:endParaRPr lang="en-US"/>
          </a:p>
        </p:txBody>
      </p:sp>
    </p:spTree>
    <p:extLst>
      <p:ext uri="{BB962C8B-B14F-4D97-AF65-F5344CB8AC3E}">
        <p14:creationId xmlns:p14="http://schemas.microsoft.com/office/powerpoint/2010/main" val="324677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Finding 6: Promoting Infusion and Use</a:t>
            </a:r>
            <a:endParaRPr lang="en-US" sz="2600" dirty="0"/>
          </a:p>
        </p:txBody>
      </p:sp>
      <p:sp>
        <p:nvSpPr>
          <p:cNvPr id="3" name="Content Placeholder 2"/>
          <p:cNvSpPr>
            <a:spLocks noGrp="1"/>
          </p:cNvSpPr>
          <p:nvPr>
            <p:ph idx="1"/>
          </p:nvPr>
        </p:nvSpPr>
        <p:spPr>
          <a:xfrm>
            <a:off x="457200" y="1088231"/>
            <a:ext cx="7967133" cy="5135563"/>
          </a:xfrm>
        </p:spPr>
        <p:txBody>
          <a:bodyPr/>
          <a:lstStyle/>
          <a:p>
            <a:pPr marL="0" lvl="1" indent="0">
              <a:buNone/>
            </a:pPr>
            <a:r>
              <a:rPr lang="en-US" sz="1600" b="1" dirty="0" smtClean="0"/>
              <a:t>Finding: </a:t>
            </a:r>
            <a:r>
              <a:rPr lang="en-US" sz="1600" dirty="0" smtClean="0"/>
              <a:t> </a:t>
            </a:r>
          </a:p>
          <a:p>
            <a:pPr marL="347663" lvl="1" indent="-347663">
              <a:buNone/>
            </a:pPr>
            <a:r>
              <a:rPr lang="en-US" sz="1400" b="1" dirty="0" smtClean="0"/>
              <a:t>F6. Promoting Infusion and Use: </a:t>
            </a:r>
            <a:r>
              <a:rPr lang="en-US" sz="1400" dirty="0"/>
              <a:t>There is an inherent difficulty in adopting any new suite of standards or approaches. Approval to incorporate a service-oriented approach may be particularly difficult since the paradigm is better known in software development circles than in management circles. This raises the importance of agencies working together to collectively promote the infusion of the MO services approach</a:t>
            </a:r>
            <a:r>
              <a:rPr lang="en-US" sz="1400" b="1" dirty="0"/>
              <a:t>.</a:t>
            </a:r>
          </a:p>
          <a:p>
            <a:pPr marL="347663" lvl="1" indent="-347663">
              <a:buNone/>
            </a:pPr>
            <a:endParaRPr lang="en-US" sz="1400" b="1" dirty="0"/>
          </a:p>
          <a:p>
            <a:pPr marL="0" lvl="1" indent="0">
              <a:buNone/>
            </a:pPr>
            <a:r>
              <a:rPr lang="en-US" sz="1600" b="1" dirty="0"/>
              <a:t>Risk:  </a:t>
            </a:r>
            <a:r>
              <a:rPr lang="en-US" sz="1600" dirty="0" smtClean="0"/>
              <a:t> </a:t>
            </a:r>
          </a:p>
          <a:p>
            <a:pPr marL="285750" lvl="1" indent="-285750"/>
            <a:r>
              <a:rPr lang="en-US" sz="1400" dirty="0" smtClean="0"/>
              <a:t>The </a:t>
            </a:r>
            <a:r>
              <a:rPr lang="en-US" sz="1400" dirty="0"/>
              <a:t>M</a:t>
            </a:r>
            <a:r>
              <a:rPr lang="en-US" sz="1400" dirty="0" smtClean="0"/>
              <a:t>O services approach will stay restricted to individual development efforts and only a small team of experts. </a:t>
            </a:r>
            <a:endParaRPr lang="en-US" sz="1400" dirty="0"/>
          </a:p>
          <a:p>
            <a:pPr marL="0" lvl="1" indent="0">
              <a:buNone/>
            </a:pPr>
            <a:endParaRPr lang="en-US" sz="1600" dirty="0"/>
          </a:p>
          <a:p>
            <a:pPr marL="0" lvl="1" indent="0">
              <a:buNone/>
            </a:pPr>
            <a:r>
              <a:rPr lang="en-US" sz="1600" b="1" dirty="0"/>
              <a:t>Recommendations:</a:t>
            </a:r>
          </a:p>
          <a:p>
            <a:pPr marL="515938" lvl="1" indent="-515938">
              <a:buNone/>
            </a:pPr>
            <a:r>
              <a:rPr lang="en-US" sz="1400" b="1" dirty="0"/>
              <a:t>R6.1: </a:t>
            </a:r>
            <a:r>
              <a:rPr lang="en-US" sz="1400" dirty="0"/>
              <a:t>Define a “minimal MO Services Suite” which could be adopted as a lower-cost-of-entry approach for selected missions.</a:t>
            </a:r>
          </a:p>
          <a:p>
            <a:pPr marL="515938" lvl="1" indent="-515938">
              <a:buNone/>
            </a:pPr>
            <a:r>
              <a:rPr lang="en-US" sz="1400" b="1" dirty="0"/>
              <a:t>R6.2: </a:t>
            </a:r>
            <a:r>
              <a:rPr lang="en-US" sz="1400" dirty="0"/>
              <a:t>Ensure that there are both format-based and service-based standards developed for each key function. The format approach will allow for quicker adoption and allows users to exchange data for interoperability without having to build a fully compliant software framework.</a:t>
            </a:r>
          </a:p>
          <a:p>
            <a:pPr marL="515938" lvl="1" indent="-515938">
              <a:buNone/>
            </a:pPr>
            <a:r>
              <a:rPr lang="en-US" sz="1400" b="1" dirty="0"/>
              <a:t>R6.3: </a:t>
            </a:r>
            <a:r>
              <a:rPr lang="en-US" sz="1400" dirty="0"/>
              <a:t>Consider the development of a cross-agency interoperability demonstration to highlight the many benefits and capabilities of the suite of standards. This demo would showcase the overall MO vision, and not just a single standard as is currently done with CCSDS prototypes.</a:t>
            </a:r>
          </a:p>
          <a:p>
            <a:pPr marL="515938" lvl="1" indent="-515938">
              <a:buNone/>
            </a:pPr>
            <a:r>
              <a:rPr lang="en-US" sz="1400" b="1" dirty="0"/>
              <a:t>R6.4: </a:t>
            </a:r>
            <a:r>
              <a:rPr lang="en-US" sz="1400" dirty="0"/>
              <a:t>Encourage agencies to share their lessons learned as MO services are developed and utilized.</a:t>
            </a:r>
          </a:p>
          <a:p>
            <a:pPr marL="515938" lvl="1" indent="-515938">
              <a:buNone/>
            </a:pPr>
            <a:r>
              <a:rPr lang="en-US" sz="1400" b="1" dirty="0"/>
              <a:t/>
            </a:r>
            <a:br>
              <a:rPr lang="en-US" sz="1400" b="1" dirty="0"/>
            </a:br>
            <a:endParaRPr lang="en-US" sz="1400" b="1" dirty="0"/>
          </a:p>
          <a:p>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32</a:t>
            </a:fld>
            <a:endParaRPr lang="en-US"/>
          </a:p>
        </p:txBody>
      </p:sp>
    </p:spTree>
    <p:extLst>
      <p:ext uri="{BB962C8B-B14F-4D97-AF65-F5344CB8AC3E}">
        <p14:creationId xmlns:p14="http://schemas.microsoft.com/office/powerpoint/2010/main" val="367796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smtClean="0"/>
              <a:t>Finding 7: Code Sharing</a:t>
            </a:r>
            <a:endParaRPr lang="en-US" sz="2600" dirty="0"/>
          </a:p>
        </p:txBody>
      </p:sp>
      <p:sp>
        <p:nvSpPr>
          <p:cNvPr id="6" name="Content Placeholder 5"/>
          <p:cNvSpPr>
            <a:spLocks noGrp="1"/>
          </p:cNvSpPr>
          <p:nvPr>
            <p:ph idx="1"/>
          </p:nvPr>
        </p:nvSpPr>
        <p:spPr>
          <a:xfrm>
            <a:off x="457200" y="1119051"/>
            <a:ext cx="8229600" cy="4525963"/>
          </a:xfrm>
        </p:spPr>
        <p:txBody>
          <a:bodyPr/>
          <a:lstStyle/>
          <a:p>
            <a:pPr marL="0" lvl="1" indent="0">
              <a:buNone/>
            </a:pPr>
            <a:r>
              <a:rPr lang="en-US" sz="1600" b="1" dirty="0" smtClean="0"/>
              <a:t>Finding</a:t>
            </a:r>
            <a:r>
              <a:rPr lang="en-US" sz="1800" b="1" dirty="0" smtClean="0"/>
              <a:t>: </a:t>
            </a:r>
          </a:p>
          <a:p>
            <a:pPr marL="347663" lvl="1" indent="-347663">
              <a:buNone/>
            </a:pPr>
            <a:r>
              <a:rPr lang="en-US" sz="1400" b="1" dirty="0" smtClean="0"/>
              <a:t>F7. Code Sharing: </a:t>
            </a:r>
            <a:r>
              <a:rPr lang="en-US" sz="1400" dirty="0"/>
              <a:t>Code sharing through CCSDS has been proposed as a means of MO services standards infusion across space agencies and is listed as a key benefit of the services approach.</a:t>
            </a:r>
          </a:p>
          <a:p>
            <a:pPr marL="0" lvl="1" indent="0">
              <a:buNone/>
            </a:pPr>
            <a:endParaRPr lang="en-US" sz="1800" dirty="0" smtClean="0"/>
          </a:p>
          <a:p>
            <a:pPr marL="0" lvl="1" indent="0">
              <a:buNone/>
            </a:pPr>
            <a:r>
              <a:rPr lang="en-US" sz="1600" b="1" dirty="0" smtClean="0"/>
              <a:t>Risk: </a:t>
            </a:r>
          </a:p>
          <a:p>
            <a:pPr marL="285750" lvl="1" indent="-285750"/>
            <a:r>
              <a:rPr lang="en-US" sz="1400" dirty="0" smtClean="0"/>
              <a:t>Puts CCSDS in the software release, maintenance, and sustainment business; not to mention the complexities associated with software licensing. </a:t>
            </a:r>
          </a:p>
          <a:p>
            <a:pPr marL="0" lvl="1" indent="0">
              <a:buNone/>
            </a:pPr>
            <a:endParaRPr lang="en-US" sz="1400" dirty="0" smtClean="0"/>
          </a:p>
          <a:p>
            <a:pPr marL="0" lvl="1" indent="0">
              <a:buNone/>
            </a:pPr>
            <a:r>
              <a:rPr lang="en-US" sz="1600" b="1" dirty="0" smtClean="0"/>
              <a:t>Recommendations: </a:t>
            </a:r>
          </a:p>
          <a:p>
            <a:pPr marL="515938" lvl="1" indent="-515938">
              <a:buNone/>
            </a:pPr>
            <a:r>
              <a:rPr lang="en-US" sz="1400" b="1" dirty="0"/>
              <a:t>R7.1: </a:t>
            </a:r>
            <a:r>
              <a:rPr lang="en-US" sz="1400" dirty="0"/>
              <a:t>Standards organizations should focus on providing interagency and intra-agency MO services interoperability specifications only, not implementation</a:t>
            </a:r>
          </a:p>
          <a:p>
            <a:pPr marL="515938" lvl="1" indent="-515938">
              <a:buNone/>
            </a:pPr>
            <a:r>
              <a:rPr lang="en-US" sz="1400" b="1" dirty="0"/>
              <a:t>R7.2: </a:t>
            </a:r>
            <a:r>
              <a:rPr lang="en-US" sz="1400" dirty="0"/>
              <a:t>Limit any CCSDS-coordinated code sharing to purely technology proof-of-concept demonstrations</a:t>
            </a:r>
          </a:p>
          <a:p>
            <a:pPr marL="515938" lvl="1" indent="-515938">
              <a:buNone/>
            </a:pPr>
            <a:r>
              <a:rPr lang="en-US" sz="1400" b="1" dirty="0"/>
              <a:t>R7.3: </a:t>
            </a:r>
            <a:r>
              <a:rPr lang="en-US" sz="1400" dirty="0"/>
              <a:t>IOAG suggests that CCSDS encourage agencies to develop and share software, possibly as open source; but it should be the responsibility of the agencies to promote and share any software they wish to make available</a:t>
            </a:r>
            <a:r>
              <a:rPr lang="en-US" sz="1400" b="1" dirty="0"/>
              <a:t>.</a:t>
            </a:r>
          </a:p>
        </p:txBody>
      </p:sp>
      <p:sp>
        <p:nvSpPr>
          <p:cNvPr id="4" name="Slide Number Placeholder 3"/>
          <p:cNvSpPr>
            <a:spLocks noGrp="1"/>
          </p:cNvSpPr>
          <p:nvPr>
            <p:ph type="sldNum" sz="quarter" idx="4294967295"/>
          </p:nvPr>
        </p:nvSpPr>
        <p:spPr>
          <a:xfrm>
            <a:off x="6553200" y="6477000"/>
            <a:ext cx="2133600" cy="244475"/>
          </a:xfrm>
          <a:prstGeom prst="rect">
            <a:avLst/>
          </a:prstGeom>
        </p:spPr>
        <p:txBody>
          <a:bodyPr/>
          <a:lstStyle/>
          <a:p>
            <a:fld id="{08B639DA-4653-42E3-B088-7EE8F64262F9}" type="slidenum">
              <a:rPr lang="en-US" smtClean="0"/>
              <a:pPr/>
              <a:t>33</a:t>
            </a:fld>
            <a:endParaRPr lang="en-US"/>
          </a:p>
        </p:txBody>
      </p:sp>
    </p:spTree>
    <p:extLst>
      <p:ext uri="{BB962C8B-B14F-4D97-AF65-F5344CB8AC3E}">
        <p14:creationId xmlns:p14="http://schemas.microsoft.com/office/powerpoint/2010/main" val="2375469721"/>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a:t>Finding 8: Need for Guiding Principles</a:t>
            </a:r>
          </a:p>
        </p:txBody>
      </p:sp>
      <p:sp>
        <p:nvSpPr>
          <p:cNvPr id="6" name="Content Placeholder 5"/>
          <p:cNvSpPr>
            <a:spLocks noGrp="1"/>
          </p:cNvSpPr>
          <p:nvPr>
            <p:ph idx="1"/>
          </p:nvPr>
        </p:nvSpPr>
        <p:spPr>
          <a:xfrm>
            <a:off x="412155" y="1061206"/>
            <a:ext cx="8229600" cy="4525963"/>
          </a:xfrm>
        </p:spPr>
        <p:txBody>
          <a:bodyPr/>
          <a:lstStyle/>
          <a:p>
            <a:pPr marL="0" lvl="1" indent="0">
              <a:buNone/>
            </a:pPr>
            <a:r>
              <a:rPr lang="en-US" sz="1800" b="1" dirty="0" smtClean="0"/>
              <a:t>Finding: </a:t>
            </a:r>
          </a:p>
          <a:p>
            <a:pPr marL="347663" lvl="1" indent="-347663">
              <a:buNone/>
            </a:pPr>
            <a:r>
              <a:rPr lang="en-US" sz="1400" b="1" dirty="0" smtClean="0"/>
              <a:t>F8. Need for Guiding Principles: </a:t>
            </a:r>
            <a:r>
              <a:rPr lang="en-US" sz="1400" dirty="0"/>
              <a:t>No set of guiding (or architecture) principles appears to exist for the depth and scope for the definition of MO services.</a:t>
            </a:r>
          </a:p>
          <a:p>
            <a:pPr marL="0" lvl="1" indent="0">
              <a:buNone/>
            </a:pPr>
            <a:endParaRPr lang="en-US" sz="1800" dirty="0" smtClean="0"/>
          </a:p>
          <a:p>
            <a:pPr marL="0" lvl="1" indent="0">
              <a:buNone/>
            </a:pPr>
            <a:r>
              <a:rPr lang="en-US" sz="1800" b="1" dirty="0" smtClean="0"/>
              <a:t>Risk: </a:t>
            </a:r>
          </a:p>
          <a:p>
            <a:pPr marL="285750" lvl="1" indent="-285750"/>
            <a:r>
              <a:rPr lang="en-US" sz="1400" dirty="0" smtClean="0"/>
              <a:t>MO services may not conform to consistent levels of granularity, quality and usability.  Considerable effort may be expended on individual MO services which, if completed as planned, do not meet established criteria for a high-quality, widely useable, international service standard. </a:t>
            </a:r>
          </a:p>
          <a:p>
            <a:pPr marL="0" lvl="1" indent="0">
              <a:buNone/>
            </a:pPr>
            <a:endParaRPr lang="en-US" sz="1800" dirty="0" smtClean="0"/>
          </a:p>
          <a:p>
            <a:pPr marL="0" lvl="1" indent="0">
              <a:buNone/>
            </a:pPr>
            <a:r>
              <a:rPr lang="en-US" sz="1800" b="1" dirty="0" smtClean="0"/>
              <a:t>Recommendation: </a:t>
            </a:r>
          </a:p>
          <a:p>
            <a:pPr marL="515938" lvl="1" indent="-515938">
              <a:buNone/>
            </a:pPr>
            <a:r>
              <a:rPr lang="en-US" sz="1400" b="1" dirty="0"/>
              <a:t>R8.1: </a:t>
            </a:r>
            <a:r>
              <a:rPr lang="en-US" sz="1400" dirty="0"/>
              <a:t>Develop a small set (~6 to 10) of guiding/architecture principles </a:t>
            </a:r>
            <a:r>
              <a:rPr lang="en-US" sz="1400" dirty="0" smtClean="0"/>
              <a:t>or criteria that </a:t>
            </a:r>
            <a:r>
              <a:rPr lang="en-US" sz="1400" dirty="0"/>
              <a:t>the MO services development team shall use to guide the evolution of the standards. Recall that principles are “general rules and guidelines, intended to be enduring and seldom amended, that inform and support the way in which an organization sets about fulfilling its mission.” (Source: The Open Group Architecture Framework [TOGAF], Version 9.1).  The MOSSG has developed a sample set of </a:t>
            </a:r>
            <a:r>
              <a:rPr lang="en-US" sz="1400" dirty="0" smtClean="0"/>
              <a:t>Service Evaluation Factors which could form the basis for the guiding principles (see </a:t>
            </a:r>
            <a:r>
              <a:rPr lang="en-US" sz="1400" dirty="0"/>
              <a:t>Section </a:t>
            </a:r>
            <a:r>
              <a:rPr lang="en-US" sz="1400" dirty="0" smtClean="0"/>
              <a:t>5).</a:t>
            </a:r>
            <a:endParaRPr lang="en-US" sz="1400" dirty="0"/>
          </a:p>
        </p:txBody>
      </p:sp>
      <p:sp>
        <p:nvSpPr>
          <p:cNvPr id="4" name="Slide Number Placeholder 3"/>
          <p:cNvSpPr>
            <a:spLocks noGrp="1"/>
          </p:cNvSpPr>
          <p:nvPr>
            <p:ph type="sldNum" sz="quarter" idx="4294967295"/>
          </p:nvPr>
        </p:nvSpPr>
        <p:spPr>
          <a:xfrm>
            <a:off x="6553200" y="6477000"/>
            <a:ext cx="2133600" cy="244475"/>
          </a:xfrm>
          <a:prstGeom prst="rect">
            <a:avLst/>
          </a:prstGeom>
        </p:spPr>
        <p:txBody>
          <a:bodyPr/>
          <a:lstStyle/>
          <a:p>
            <a:fld id="{08B639DA-4653-42E3-B088-7EE8F64262F9}" type="slidenum">
              <a:rPr lang="en-US" smtClean="0"/>
              <a:pPr/>
              <a:t>34</a:t>
            </a:fld>
            <a:endParaRPr lang="en-US"/>
          </a:p>
        </p:txBody>
      </p:sp>
    </p:spTree>
    <p:extLst>
      <p:ext uri="{BB962C8B-B14F-4D97-AF65-F5344CB8AC3E}">
        <p14:creationId xmlns:p14="http://schemas.microsoft.com/office/powerpoint/2010/main" val="154775274"/>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35</a:t>
            </a:fld>
            <a:endParaRPr lang="en-US"/>
          </a:p>
        </p:txBody>
      </p:sp>
      <p:sp>
        <p:nvSpPr>
          <p:cNvPr id="5" name="Rounded Rectangle 4"/>
          <p:cNvSpPr/>
          <p:nvPr/>
        </p:nvSpPr>
        <p:spPr bwMode="auto">
          <a:xfrm>
            <a:off x="272716" y="2310063"/>
            <a:ext cx="8642684" cy="2277979"/>
          </a:xfrm>
          <a:prstGeom prst="roundRect">
            <a:avLst/>
          </a:prstGeom>
          <a:solidFill>
            <a:srgbClr val="92D050"/>
          </a:solidFill>
          <a:ln w="38100">
            <a:noFill/>
            <a:round/>
            <a:headEnd/>
            <a:tailEnd/>
          </a:ln>
        </p:spPr>
        <p:txBody>
          <a:bodyPr wrap="none" rtlCol="0" anchor="ctr"/>
          <a:lstStyle/>
          <a:p>
            <a:pPr algn="ctr"/>
            <a:endParaRPr lang="en-US" sz="5400" b="1" dirty="0">
              <a:latin typeface="+mj-lt"/>
            </a:endParaRPr>
          </a:p>
        </p:txBody>
      </p:sp>
      <p:sp>
        <p:nvSpPr>
          <p:cNvPr id="6" name="TextBox 5"/>
          <p:cNvSpPr txBox="1"/>
          <p:nvPr/>
        </p:nvSpPr>
        <p:spPr bwMode="auto">
          <a:xfrm>
            <a:off x="128337" y="2848887"/>
            <a:ext cx="8787063" cy="1200329"/>
          </a:xfrm>
          <a:prstGeom prst="rect">
            <a:avLst/>
          </a:prstGeom>
          <a:noFill/>
          <a:ln w="12700">
            <a:noFill/>
            <a:miter lim="800000"/>
            <a:headEnd type="none" w="sm" len="sm"/>
            <a:tailEnd type="none" w="sm" len="sm"/>
          </a:ln>
        </p:spPr>
        <p:txBody>
          <a:bodyPr wrap="square" rtlCol="0">
            <a:spAutoFit/>
          </a:bodyPr>
          <a:lstStyle/>
          <a:p>
            <a:pPr algn="ctr"/>
            <a:r>
              <a:rPr lang="en-US" sz="3600" b="1" dirty="0" smtClean="0">
                <a:latin typeface="+mj-lt"/>
              </a:rPr>
              <a:t>5</a:t>
            </a:r>
          </a:p>
          <a:p>
            <a:pPr algn="ctr"/>
            <a:r>
              <a:rPr lang="en-US" sz="3600" b="1" dirty="0" smtClean="0">
                <a:latin typeface="+mj-lt"/>
              </a:rPr>
              <a:t>Service Evaluation Factors</a:t>
            </a:r>
            <a:endParaRPr lang="en-US" sz="3600" b="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Considerations for Suitability for Interoperability</a:t>
            </a:r>
            <a:endParaRPr lang="en-CA" dirty="0"/>
          </a:p>
        </p:txBody>
      </p:sp>
      <p:sp>
        <p:nvSpPr>
          <p:cNvPr id="3" name="Content Placeholder 2"/>
          <p:cNvSpPr>
            <a:spLocks noGrp="1"/>
          </p:cNvSpPr>
          <p:nvPr>
            <p:ph idx="1"/>
          </p:nvPr>
        </p:nvSpPr>
        <p:spPr/>
        <p:txBody>
          <a:bodyPr/>
          <a:lstStyle/>
          <a:p>
            <a:r>
              <a:rPr lang="en-CA" dirty="0" smtClean="0"/>
              <a:t>D</a:t>
            </a:r>
            <a:r>
              <a:rPr lang="en-CA" sz="2000" dirty="0" smtClean="0"/>
              <a:t>evelopment of new standards should only be undertaken after careful evaluation </a:t>
            </a:r>
            <a:r>
              <a:rPr lang="en-CA" dirty="0"/>
              <a:t>o</a:t>
            </a:r>
            <a:r>
              <a:rPr lang="en-CA" sz="2000" dirty="0" smtClean="0"/>
              <a:t>f plans against established criteria. </a:t>
            </a:r>
          </a:p>
          <a:p>
            <a:endParaRPr lang="en-CA" sz="2000" dirty="0"/>
          </a:p>
          <a:p>
            <a:r>
              <a:rPr lang="en-US" sz="2000" dirty="0" smtClean="0"/>
              <a:t>The MOSSG has identified a </a:t>
            </a:r>
            <a:r>
              <a:rPr lang="en-US" sz="2000" dirty="0"/>
              <a:t>wide </a:t>
            </a:r>
            <a:r>
              <a:rPr lang="en-US" sz="2000" dirty="0" smtClean="0"/>
              <a:t>variety </a:t>
            </a:r>
            <a:r>
              <a:rPr lang="en-US" sz="2000" dirty="0"/>
              <a:t>of </a:t>
            </a:r>
            <a:r>
              <a:rPr lang="en-US" sz="2000" dirty="0" smtClean="0"/>
              <a:t>candidate factors against </a:t>
            </a:r>
            <a:r>
              <a:rPr lang="en-US" sz="2000" dirty="0"/>
              <a:t>which </a:t>
            </a:r>
            <a:r>
              <a:rPr lang="en-US" sz="2000" dirty="0" smtClean="0"/>
              <a:t>plans </a:t>
            </a:r>
            <a:r>
              <a:rPr lang="en-US" sz="2000" dirty="0"/>
              <a:t>for future services can be </a:t>
            </a:r>
            <a:r>
              <a:rPr lang="en-US" sz="2000" dirty="0" smtClean="0"/>
              <a:t>evaluated.  Mission operations service developers should consider evaluating their systems against a similar list (and modifying as necessary) as they plan future activities.  </a:t>
            </a:r>
          </a:p>
          <a:p>
            <a:endParaRPr lang="en-US" sz="2000" dirty="0"/>
          </a:p>
          <a:p>
            <a:pPr lvl="0"/>
            <a:r>
              <a:rPr lang="en-US" dirty="0"/>
              <a:t>The MOSSG has organized the service </a:t>
            </a:r>
            <a:r>
              <a:rPr lang="en-US" dirty="0" smtClean="0"/>
              <a:t>evaluation </a:t>
            </a:r>
            <a:r>
              <a:rPr lang="en-US" dirty="0"/>
              <a:t>factors into the following categories: </a:t>
            </a:r>
          </a:p>
          <a:p>
            <a:pPr lvl="1"/>
            <a:r>
              <a:rPr lang="en-GB" sz="2000" dirty="0" smtClean="0">
                <a:solidFill>
                  <a:srgbClr val="000000"/>
                </a:solidFill>
              </a:rPr>
              <a:t>Meeting interoperability objectives</a:t>
            </a:r>
          </a:p>
          <a:p>
            <a:pPr lvl="1"/>
            <a:r>
              <a:rPr lang="en-US" sz="2000" dirty="0" smtClean="0"/>
              <a:t>Ease </a:t>
            </a:r>
            <a:r>
              <a:rPr lang="en-US" sz="2000" dirty="0"/>
              <a:t>of adoption of the MO services standards</a:t>
            </a:r>
          </a:p>
          <a:p>
            <a:pPr lvl="1"/>
            <a:r>
              <a:rPr lang="en-US" sz="2000" dirty="0" smtClean="0">
                <a:solidFill>
                  <a:srgbClr val="000000"/>
                </a:solidFill>
              </a:rPr>
              <a:t>Service </a:t>
            </a:r>
            <a:r>
              <a:rPr lang="en-US" sz="2000" dirty="0">
                <a:solidFill>
                  <a:srgbClr val="000000"/>
                </a:solidFill>
              </a:rPr>
              <a:t>q</a:t>
            </a:r>
            <a:r>
              <a:rPr lang="en-US" sz="2000" dirty="0" smtClean="0">
                <a:solidFill>
                  <a:srgbClr val="000000"/>
                </a:solidFill>
              </a:rPr>
              <a:t>uality</a:t>
            </a:r>
            <a:endParaRPr lang="en-US" sz="2000" dirty="0">
              <a:solidFill>
                <a:srgbClr val="000000"/>
              </a:solidFill>
            </a:endParaRPr>
          </a:p>
          <a:p>
            <a:endParaRPr lang="en-US" sz="18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505"/>
            <a:ext cx="8229600" cy="563562"/>
          </a:xfrm>
        </p:spPr>
        <p:txBody>
          <a:bodyPr/>
          <a:lstStyle/>
          <a:p>
            <a:r>
              <a:rPr lang="en-US" sz="2200" dirty="0" smtClean="0"/>
              <a:t>Service Evaluation Factors: </a:t>
            </a:r>
            <a:br>
              <a:rPr lang="en-US" sz="2200" dirty="0" smtClean="0"/>
            </a:br>
            <a:r>
              <a:rPr lang="en-US" sz="2200" dirty="0" smtClean="0"/>
              <a:t>Meeting Interoperability Objectives</a:t>
            </a:r>
            <a:endParaRPr lang="en-US" sz="2200" dirty="0"/>
          </a:p>
        </p:txBody>
      </p:sp>
      <p:sp>
        <p:nvSpPr>
          <p:cNvPr id="3" name="Content Placeholder 2"/>
          <p:cNvSpPr>
            <a:spLocks noGrp="1"/>
          </p:cNvSpPr>
          <p:nvPr>
            <p:ph idx="1"/>
          </p:nvPr>
        </p:nvSpPr>
        <p:spPr/>
        <p:txBody>
          <a:bodyPr/>
          <a:lstStyle/>
          <a:p>
            <a:pPr marL="0" indent="0">
              <a:buNone/>
            </a:pPr>
            <a:endParaRPr lang="en-US" sz="1400" b="1" dirty="0" smtClean="0"/>
          </a:p>
          <a:p>
            <a:r>
              <a:rPr lang="en-US" sz="1400" b="1" dirty="0" smtClean="0"/>
              <a:t>Common Need</a:t>
            </a:r>
            <a:r>
              <a:rPr lang="en-US" sz="1400" dirty="0" smtClean="0"/>
              <a:t>.  Does the service </a:t>
            </a:r>
            <a:r>
              <a:rPr lang="en-US" sz="1400" dirty="0"/>
              <a:t>respond to </a:t>
            </a:r>
            <a:r>
              <a:rPr lang="en-US" sz="1400" dirty="0" smtClean="0"/>
              <a:t>multi-agency </a:t>
            </a:r>
            <a:r>
              <a:rPr lang="en-US" sz="1400" dirty="0"/>
              <a:t>and multiple-mission </a:t>
            </a:r>
            <a:r>
              <a:rPr lang="en-US" sz="1400" dirty="0" smtClean="0"/>
              <a:t>needs?</a:t>
            </a:r>
          </a:p>
          <a:p>
            <a:pPr lvl="1"/>
            <a:r>
              <a:rPr lang="en-US" sz="1400" dirty="0" smtClean="0"/>
              <a:t>A formal international standard is typically not needed if the primary purpose is for a single mission – regardless of its size.</a:t>
            </a:r>
          </a:p>
          <a:p>
            <a:pPr lvl="1"/>
            <a:r>
              <a:rPr lang="en-US" sz="1400" dirty="0" smtClean="0"/>
              <a:t>The standard should have general applicability across a wide range of mission types</a:t>
            </a:r>
          </a:p>
          <a:p>
            <a:pPr lvl="1"/>
            <a:endParaRPr lang="en-US" sz="1200" dirty="0"/>
          </a:p>
          <a:p>
            <a:pPr lvl="0"/>
            <a:r>
              <a:rPr lang="en-US" sz="1400" b="1" dirty="0" smtClean="0">
                <a:solidFill>
                  <a:srgbClr val="000000"/>
                </a:solidFill>
              </a:rPr>
              <a:t>Coverage </a:t>
            </a:r>
            <a:r>
              <a:rPr lang="en-US" sz="1400" b="1" dirty="0">
                <a:solidFill>
                  <a:srgbClr val="000000"/>
                </a:solidFill>
              </a:rPr>
              <a:t>of interoperability services</a:t>
            </a:r>
            <a:r>
              <a:rPr lang="en-US" sz="1400" dirty="0" smtClean="0">
                <a:solidFill>
                  <a:srgbClr val="000000"/>
                </a:solidFill>
              </a:rPr>
              <a:t>: Is development of the service supportive of the vision identified in Service Catalog #3? </a:t>
            </a:r>
          </a:p>
          <a:p>
            <a:pPr lvl="0"/>
            <a:endParaRPr lang="en-US" sz="1400" dirty="0">
              <a:solidFill>
                <a:srgbClr val="000000"/>
              </a:solidFill>
            </a:endParaRPr>
          </a:p>
          <a:p>
            <a:pPr lvl="0"/>
            <a:r>
              <a:rPr lang="en-US" sz="1400" b="1" dirty="0" smtClean="0"/>
              <a:t>Use of Services.  </a:t>
            </a:r>
            <a:r>
              <a:rPr lang="en-US" sz="1400" dirty="0" smtClean="0"/>
              <a:t>Is the development and use of a new standard service the most appropriate method to meet the specific interoperability objective for missions today and those envisioned for the future?</a:t>
            </a:r>
          </a:p>
          <a:p>
            <a:pPr lvl="1"/>
            <a:r>
              <a:rPr lang="en-US" sz="1400" dirty="0" smtClean="0"/>
              <a:t>For example, a common user interface or display standard could be developed, but it may be better for missions to simply utilize display-sharing software now commonly available.</a:t>
            </a:r>
          </a:p>
          <a:p>
            <a:pPr lvl="1"/>
            <a:endParaRPr lang="en-US" sz="1200" dirty="0"/>
          </a:p>
          <a:p>
            <a:pPr lvl="0"/>
            <a:r>
              <a:rPr lang="en-US" sz="1400" b="1" dirty="0" smtClean="0">
                <a:solidFill>
                  <a:srgbClr val="000000"/>
                </a:solidFill>
              </a:rPr>
              <a:t>Contribute to the Larger Plan</a:t>
            </a:r>
            <a:r>
              <a:rPr lang="en-US" sz="1400" dirty="0" smtClean="0">
                <a:solidFill>
                  <a:srgbClr val="000000"/>
                </a:solidFill>
              </a:rPr>
              <a:t>:  Does the service complement the </a:t>
            </a:r>
            <a:r>
              <a:rPr lang="en-US" sz="1400" dirty="0">
                <a:solidFill>
                  <a:srgbClr val="000000"/>
                </a:solidFill>
              </a:rPr>
              <a:t>m</a:t>
            </a:r>
            <a:r>
              <a:rPr lang="en-US" sz="1400" dirty="0" smtClean="0">
                <a:solidFill>
                  <a:srgbClr val="000000"/>
                </a:solidFill>
              </a:rPr>
              <a:t>ission operations services already </a:t>
            </a:r>
            <a:r>
              <a:rPr lang="en-US" sz="1400" dirty="0" smtClean="0"/>
              <a:t>developed, and does it fit in with the overall MO services vision?   </a:t>
            </a:r>
          </a:p>
          <a:p>
            <a:pPr lvl="0"/>
            <a:endParaRPr lang="en-US" sz="1400" dirty="0" smtClean="0">
              <a:solidFill>
                <a:srgbClr val="000000"/>
              </a:solidFill>
            </a:endParaRPr>
          </a:p>
          <a:p>
            <a:r>
              <a:rPr lang="en-US" sz="1400" b="1" dirty="0">
                <a:solidFill>
                  <a:srgbClr val="000000"/>
                </a:solidFill>
              </a:rPr>
              <a:t>Compatibility with program integration requirements</a:t>
            </a:r>
            <a:r>
              <a:rPr lang="en-US" sz="1400" dirty="0">
                <a:solidFill>
                  <a:srgbClr val="000000"/>
                </a:solidFill>
              </a:rPr>
              <a:t>: </a:t>
            </a:r>
            <a:r>
              <a:rPr lang="en-US" sz="1400" dirty="0" smtClean="0">
                <a:solidFill>
                  <a:srgbClr val="000000"/>
                </a:solidFill>
              </a:rPr>
              <a:t>Programs </a:t>
            </a:r>
            <a:r>
              <a:rPr lang="en-US" sz="1400" dirty="0">
                <a:solidFill>
                  <a:srgbClr val="000000"/>
                </a:solidFill>
              </a:rPr>
              <a:t>have different degrees of integration and levels of</a:t>
            </a:r>
            <a:r>
              <a:rPr lang="en-US" sz="1400" dirty="0"/>
              <a:t> interoperability</a:t>
            </a:r>
            <a:r>
              <a:rPr lang="en-US" sz="1400" dirty="0" smtClean="0">
                <a:solidFill>
                  <a:srgbClr val="000000"/>
                </a:solidFill>
              </a:rPr>
              <a:t>. </a:t>
            </a:r>
            <a:r>
              <a:rPr lang="en-US" sz="1400" dirty="0">
                <a:solidFill>
                  <a:srgbClr val="000000"/>
                </a:solidFill>
              </a:rPr>
              <a:t>Will </a:t>
            </a:r>
            <a:r>
              <a:rPr lang="en-US" sz="1400" dirty="0" smtClean="0">
                <a:solidFill>
                  <a:srgbClr val="000000"/>
                </a:solidFill>
              </a:rPr>
              <a:t>the service to be developed support the range of mission types and needs? Can the service be used to meet a need regardless of the mission size or complexity? Multiple services with similar functionality should not be required as a way to meet the needs of different mission sets.</a:t>
            </a:r>
            <a:endParaRPr lang="en-US" sz="1400" dirty="0">
              <a:solidFill>
                <a:srgbClr val="000000"/>
              </a:solidFill>
            </a:endParaRPr>
          </a:p>
          <a:p>
            <a:pPr lvl="0"/>
            <a:endParaRPr lang="en-US" sz="20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37</a:t>
            </a:fld>
            <a:endParaRPr lang="en-US" dirty="0"/>
          </a:p>
        </p:txBody>
      </p:sp>
    </p:spTree>
    <p:extLst>
      <p:ext uri="{BB962C8B-B14F-4D97-AF65-F5344CB8AC3E}">
        <p14:creationId xmlns:p14="http://schemas.microsoft.com/office/powerpoint/2010/main" val="413218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266" y="147638"/>
            <a:ext cx="6654801" cy="842962"/>
          </a:xfrm>
        </p:spPr>
        <p:txBody>
          <a:bodyPr/>
          <a:lstStyle/>
          <a:p>
            <a:r>
              <a:rPr lang="en-US" sz="2200" dirty="0" smtClean="0"/>
              <a:t>Service Evaluation Factors: </a:t>
            </a:r>
            <a:br>
              <a:rPr lang="en-US" sz="2200" dirty="0" smtClean="0"/>
            </a:br>
            <a:r>
              <a:rPr lang="en-US" sz="2200" dirty="0" smtClean="0"/>
              <a:t>Ease of Adoption of the MO Services Standards</a:t>
            </a:r>
            <a:r>
              <a:rPr lang="en-US" sz="2200" dirty="0"/>
              <a:t>	</a:t>
            </a:r>
            <a:r>
              <a:rPr lang="en-US" dirty="0" smtClean="0"/>
              <a:t>	</a:t>
            </a:r>
            <a:endParaRPr lang="en-US" dirty="0"/>
          </a:p>
        </p:txBody>
      </p:sp>
      <p:sp>
        <p:nvSpPr>
          <p:cNvPr id="3" name="Content Placeholder 2"/>
          <p:cNvSpPr>
            <a:spLocks noGrp="1"/>
          </p:cNvSpPr>
          <p:nvPr>
            <p:ph idx="1"/>
          </p:nvPr>
        </p:nvSpPr>
        <p:spPr/>
        <p:txBody>
          <a:bodyPr/>
          <a:lstStyle/>
          <a:p>
            <a:pPr marL="0" lvl="0" indent="0">
              <a:buNone/>
            </a:pPr>
            <a:endParaRPr lang="en-US" sz="1400" b="1" dirty="0" smtClean="0"/>
          </a:p>
          <a:p>
            <a:pPr lvl="0"/>
            <a:r>
              <a:rPr lang="en-US" sz="1400" b="1" dirty="0" smtClean="0"/>
              <a:t>Ease </a:t>
            </a:r>
            <a:r>
              <a:rPr lang="en-US" sz="1400" b="1" dirty="0"/>
              <a:t>of adoption</a:t>
            </a:r>
            <a:r>
              <a:rPr lang="en-US" sz="1400" dirty="0"/>
              <a:t>: </a:t>
            </a:r>
            <a:r>
              <a:rPr lang="en-US" sz="1400" dirty="0" smtClean="0"/>
              <a:t>Will </a:t>
            </a:r>
            <a:r>
              <a:rPr lang="en-US" sz="1400" dirty="0"/>
              <a:t>existing or future programs adopt the proposed </a:t>
            </a:r>
            <a:r>
              <a:rPr lang="en-US" sz="1400" dirty="0" smtClean="0"/>
              <a:t>SM&amp;C </a:t>
            </a:r>
            <a:r>
              <a:rPr lang="en-US" sz="1400" dirty="0"/>
              <a:t>standards easily ? </a:t>
            </a:r>
            <a:r>
              <a:rPr lang="en-US" sz="1400" dirty="0" smtClean="0"/>
              <a:t>What </a:t>
            </a:r>
            <a:r>
              <a:rPr lang="en-US" sz="1400" dirty="0"/>
              <a:t>could be </a:t>
            </a:r>
            <a:r>
              <a:rPr lang="en-US" sz="1400" dirty="0" smtClean="0"/>
              <a:t>show-stoppers </a:t>
            </a:r>
            <a:r>
              <a:rPr lang="en-US" sz="1400" dirty="0"/>
              <a:t>and difficulties</a:t>
            </a:r>
            <a:r>
              <a:rPr lang="en-US" sz="1400" dirty="0" smtClean="0"/>
              <a:t>?</a:t>
            </a:r>
          </a:p>
          <a:p>
            <a:pPr lvl="0"/>
            <a:endParaRPr lang="en-US" sz="1400" dirty="0"/>
          </a:p>
          <a:p>
            <a:pPr lvl="0"/>
            <a:r>
              <a:rPr lang="en-US" sz="1400" b="1" dirty="0"/>
              <a:t>Compatibility with legacy </a:t>
            </a:r>
            <a:r>
              <a:rPr lang="en-US" sz="1400" b="1" dirty="0" smtClean="0"/>
              <a:t>systems</a:t>
            </a:r>
            <a:r>
              <a:rPr lang="en-US" sz="1400" dirty="0" smtClean="0"/>
              <a:t>: Will </a:t>
            </a:r>
            <a:r>
              <a:rPr lang="en-US" sz="1400" dirty="0"/>
              <a:t>the proposed </a:t>
            </a:r>
            <a:r>
              <a:rPr lang="en-US" sz="1400" dirty="0" smtClean="0"/>
              <a:t>MO service </a:t>
            </a:r>
            <a:r>
              <a:rPr lang="en-US" sz="1400" dirty="0"/>
              <a:t>standard support the use of legacy capabilities? And how</a:t>
            </a:r>
            <a:r>
              <a:rPr lang="en-US" sz="1400" dirty="0" smtClean="0"/>
              <a:t>?  Can simple adapters be developed to interface between MO services and legacy systems?</a:t>
            </a:r>
          </a:p>
          <a:p>
            <a:pPr lvl="0"/>
            <a:endParaRPr lang="en-US" sz="1400" dirty="0"/>
          </a:p>
          <a:p>
            <a:pPr lvl="0"/>
            <a:r>
              <a:rPr lang="en-US" sz="1400" b="1" dirty="0"/>
              <a:t>Reuse of </a:t>
            </a:r>
            <a:r>
              <a:rPr lang="en-US" sz="1400" b="1" dirty="0" smtClean="0"/>
              <a:t>software capabilities </a:t>
            </a:r>
            <a:r>
              <a:rPr lang="en-US" sz="1400" b="1" dirty="0"/>
              <a:t>across programs</a:t>
            </a:r>
            <a:r>
              <a:rPr lang="en-US" sz="1400" dirty="0"/>
              <a:t>: </a:t>
            </a:r>
            <a:r>
              <a:rPr lang="en-US" sz="1400" dirty="0" smtClean="0"/>
              <a:t>Will </a:t>
            </a:r>
            <a:r>
              <a:rPr lang="en-US" sz="1400" dirty="0"/>
              <a:t>the proposed </a:t>
            </a:r>
            <a:r>
              <a:rPr lang="en-US" sz="1400" dirty="0" smtClean="0"/>
              <a:t>SM&amp;C </a:t>
            </a:r>
            <a:r>
              <a:rPr lang="en-US" sz="1400" dirty="0"/>
              <a:t>and MOIMs standards support re-use across programs?  How</a:t>
            </a:r>
            <a:r>
              <a:rPr lang="en-US" sz="1400" dirty="0" smtClean="0"/>
              <a:t>?</a:t>
            </a:r>
          </a:p>
          <a:p>
            <a:pPr lvl="0"/>
            <a:endParaRPr lang="en-US" sz="1400" dirty="0" smtClean="0"/>
          </a:p>
          <a:p>
            <a:r>
              <a:rPr lang="en-US" sz="1400" b="1" dirty="0" smtClean="0"/>
              <a:t>Handling specific mission needs: </a:t>
            </a:r>
            <a:r>
              <a:rPr lang="en-US" sz="1400" dirty="0" smtClean="0"/>
              <a:t>What </a:t>
            </a:r>
            <a:r>
              <a:rPr lang="en-US" sz="1400" dirty="0"/>
              <a:t>policy is in place or planned for handling subsets or supersets of an international service </a:t>
            </a:r>
            <a:r>
              <a:rPr lang="en-US" sz="1400" dirty="0" smtClean="0"/>
              <a:t>specification standard as needed to meet a mission’s specific requirements?</a:t>
            </a:r>
            <a:endParaRPr lang="en-US" sz="1400" dirty="0"/>
          </a:p>
          <a:p>
            <a:pPr lvl="0"/>
            <a:endParaRPr lang="en-US" sz="1400" dirty="0">
              <a:solidFill>
                <a:srgbClr val="000000"/>
              </a:solidFill>
            </a:endParaRPr>
          </a:p>
          <a:p>
            <a:pPr marL="0" lvl="0" indent="0">
              <a:buNone/>
            </a:pPr>
            <a:r>
              <a:rPr lang="en-GB" sz="1800" b="1" dirty="0" smtClean="0"/>
              <a:t> </a:t>
            </a:r>
            <a:endParaRPr lang="en-US" sz="14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38</a:t>
            </a:fld>
            <a:endParaRPr lang="en-US" dirty="0"/>
          </a:p>
        </p:txBody>
      </p:sp>
    </p:spTree>
    <p:extLst>
      <p:ext uri="{BB962C8B-B14F-4D97-AF65-F5344CB8AC3E}">
        <p14:creationId xmlns:p14="http://schemas.microsoft.com/office/powerpoint/2010/main" val="140033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018" y="119361"/>
            <a:ext cx="5610687" cy="563562"/>
          </a:xfrm>
        </p:spPr>
        <p:txBody>
          <a:bodyPr/>
          <a:lstStyle/>
          <a:p>
            <a:r>
              <a:rPr lang="en-US" sz="2200" dirty="0"/>
              <a:t>Service </a:t>
            </a:r>
            <a:r>
              <a:rPr lang="en-US" sz="2200" dirty="0" smtClean="0"/>
              <a:t>Evaluation </a:t>
            </a:r>
            <a:r>
              <a:rPr lang="en-US" sz="2200" dirty="0"/>
              <a:t>Factors: </a:t>
            </a:r>
            <a:r>
              <a:rPr lang="en-US" sz="2200" dirty="0" smtClean="0"/>
              <a:t/>
            </a:r>
            <a:br>
              <a:rPr lang="en-US" sz="2200" dirty="0" smtClean="0"/>
            </a:br>
            <a:r>
              <a:rPr lang="en-US" sz="2200" dirty="0" smtClean="0"/>
              <a:t>      Service Quality</a:t>
            </a:r>
            <a:r>
              <a:rPr lang="en-US" dirty="0" smtClean="0"/>
              <a:t>	</a:t>
            </a:r>
            <a:endParaRPr lang="en-US" dirty="0"/>
          </a:p>
        </p:txBody>
      </p:sp>
      <p:sp>
        <p:nvSpPr>
          <p:cNvPr id="3" name="Content Placeholder 2"/>
          <p:cNvSpPr>
            <a:spLocks noGrp="1"/>
          </p:cNvSpPr>
          <p:nvPr>
            <p:ph idx="1"/>
          </p:nvPr>
        </p:nvSpPr>
        <p:spPr/>
        <p:txBody>
          <a:bodyPr/>
          <a:lstStyle/>
          <a:p>
            <a:pPr marL="0" lvl="0" indent="0">
              <a:buNone/>
            </a:pPr>
            <a:r>
              <a:rPr lang="en-GB" sz="1800" b="1" dirty="0" smtClean="0"/>
              <a:t> </a:t>
            </a:r>
            <a:endParaRPr lang="en-US" sz="1400" b="1" dirty="0" smtClean="0">
              <a:solidFill>
                <a:srgbClr val="000000"/>
              </a:solidFill>
            </a:endParaRPr>
          </a:p>
          <a:p>
            <a:r>
              <a:rPr lang="en-US" sz="1400" b="1" dirty="0" smtClean="0"/>
              <a:t>Correct service orientation:  </a:t>
            </a:r>
            <a:r>
              <a:rPr lang="en-US" sz="1400" dirty="0"/>
              <a:t>S</a:t>
            </a:r>
            <a:r>
              <a:rPr lang="en-US" sz="1400" dirty="0" smtClean="0"/>
              <a:t>ervices need to have characteristics like scalability, being easy to combine to support larger functions, self-contained. Do MO services standards promote these concepts?</a:t>
            </a:r>
          </a:p>
          <a:p>
            <a:endParaRPr lang="en-US" sz="1400" dirty="0" smtClean="0"/>
          </a:p>
          <a:p>
            <a:r>
              <a:rPr lang="en-US" sz="1400" b="1" dirty="0" smtClean="0"/>
              <a:t>Standard </a:t>
            </a:r>
            <a:r>
              <a:rPr lang="en-US" sz="1400" b="1" dirty="0"/>
              <a:t>support structure</a:t>
            </a:r>
            <a:r>
              <a:rPr lang="en-US" sz="1400" dirty="0"/>
              <a:t>: </a:t>
            </a:r>
            <a:r>
              <a:rPr lang="en-US" sz="1400" dirty="0" smtClean="0"/>
              <a:t>It is hoped that MO services will be widely adopted and compatible with many products and systems across many agencies.  How </a:t>
            </a:r>
            <a:r>
              <a:rPr lang="en-US" sz="1400" dirty="0"/>
              <a:t>well is the proposed standard supported? What would be needed to make that support effective</a:t>
            </a:r>
            <a:r>
              <a:rPr lang="en-US" sz="1400" dirty="0" smtClean="0"/>
              <a:t>?  Are prototype reports or software available?  Any there any user experiences or lessons learned?  Any COTS vendor interest?  </a:t>
            </a:r>
          </a:p>
          <a:p>
            <a:endParaRPr lang="en-US" sz="1400" dirty="0"/>
          </a:p>
          <a:p>
            <a:pPr lvl="0"/>
            <a:r>
              <a:rPr lang="en-US" sz="1400" b="1" dirty="0" smtClean="0"/>
              <a:t>Compatibility with lower level standards</a:t>
            </a:r>
            <a:r>
              <a:rPr lang="en-US" sz="1400" dirty="0" smtClean="0"/>
              <a:t>: Will SM&amp;C and other MOIMs standards be compatible with other CCSDS standards established at different ISO layers (e.g. CSS SM, SLE &amp; CSTS, DTN, USLP, AMS, CFDP, etc.)?</a:t>
            </a:r>
          </a:p>
          <a:p>
            <a:pPr lvl="0"/>
            <a:endParaRPr lang="en-US" sz="1400" dirty="0" smtClean="0"/>
          </a:p>
          <a:p>
            <a:pPr lvl="0"/>
            <a:r>
              <a:rPr lang="en-US" sz="1400" b="1" dirty="0" smtClean="0">
                <a:solidFill>
                  <a:srgbClr val="000000"/>
                </a:solidFill>
              </a:rPr>
              <a:t>Resilience </a:t>
            </a:r>
            <a:r>
              <a:rPr lang="en-US" sz="1400" b="1" dirty="0">
                <a:solidFill>
                  <a:srgbClr val="000000"/>
                </a:solidFill>
              </a:rPr>
              <a:t>to IT technology evolution</a:t>
            </a:r>
            <a:r>
              <a:rPr lang="en-US" sz="1400" dirty="0">
                <a:solidFill>
                  <a:srgbClr val="000000"/>
                </a:solidFill>
              </a:rPr>
              <a:t>: I</a:t>
            </a:r>
            <a:r>
              <a:rPr lang="en-US" sz="1400" dirty="0" smtClean="0">
                <a:solidFill>
                  <a:srgbClr val="000000"/>
                </a:solidFill>
              </a:rPr>
              <a:t>t </a:t>
            </a:r>
            <a:r>
              <a:rPr lang="en-US" sz="1400" dirty="0">
                <a:solidFill>
                  <a:srgbClr val="000000"/>
                </a:solidFill>
              </a:rPr>
              <a:t>is clear that IT technology will continue to evolve. Any adopted standard must thus offer some resilience to such evolutions or must accommodate changes. Can </a:t>
            </a:r>
            <a:r>
              <a:rPr lang="en-US" sz="1400" dirty="0" smtClean="0">
                <a:solidFill>
                  <a:srgbClr val="000000"/>
                </a:solidFill>
              </a:rPr>
              <a:t>the MO service standard </a:t>
            </a:r>
            <a:r>
              <a:rPr lang="en-US" sz="1400" dirty="0">
                <a:solidFill>
                  <a:srgbClr val="000000"/>
                </a:solidFill>
              </a:rPr>
              <a:t>be compatible with likely evolutions of IT </a:t>
            </a:r>
            <a:r>
              <a:rPr lang="en-US" sz="1400" dirty="0" smtClean="0">
                <a:solidFill>
                  <a:srgbClr val="000000"/>
                </a:solidFill>
              </a:rPr>
              <a:t>technology or requests for functional changes or additions?</a:t>
            </a:r>
            <a:endParaRPr lang="en-US" sz="1400" dirty="0">
              <a:solidFill>
                <a:srgbClr val="000000"/>
              </a:solidFill>
            </a:endParaRPr>
          </a:p>
          <a:p>
            <a:pPr marL="0" lvl="0" indent="0">
              <a:buNone/>
            </a:pPr>
            <a:endParaRPr lang="en-US" sz="14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39</a:t>
            </a:fld>
            <a:endParaRPr lang="en-US" dirty="0"/>
          </a:p>
        </p:txBody>
      </p:sp>
    </p:spTree>
    <p:extLst>
      <p:ext uri="{BB962C8B-B14F-4D97-AF65-F5344CB8AC3E}">
        <p14:creationId xmlns:p14="http://schemas.microsoft.com/office/powerpoint/2010/main" val="64727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4</a:t>
            </a:fld>
            <a:endParaRPr lang="en-US"/>
          </a:p>
        </p:txBody>
      </p:sp>
      <p:sp>
        <p:nvSpPr>
          <p:cNvPr id="5" name="Rounded Rectangle 4"/>
          <p:cNvSpPr/>
          <p:nvPr/>
        </p:nvSpPr>
        <p:spPr bwMode="auto">
          <a:xfrm>
            <a:off x="321971" y="2188280"/>
            <a:ext cx="8464639" cy="2438400"/>
          </a:xfrm>
          <a:prstGeom prst="roundRect">
            <a:avLst/>
          </a:prstGeom>
          <a:solidFill>
            <a:srgbClr val="92D050"/>
          </a:solidFill>
          <a:ln w="38100">
            <a:noFill/>
            <a:round/>
            <a:headEnd/>
            <a:tailEnd/>
          </a:ln>
        </p:spPr>
        <p:txBody>
          <a:bodyPr wrap="none" rtlCol="0" anchor="ctr"/>
          <a:lstStyle/>
          <a:p>
            <a:pPr algn="ctr"/>
            <a:r>
              <a:rPr lang="en-US" sz="4000" b="1" dirty="0" smtClean="0">
                <a:latin typeface="+mj-lt"/>
              </a:rPr>
              <a:t>1</a:t>
            </a:r>
          </a:p>
          <a:p>
            <a:pPr algn="ctr"/>
            <a:r>
              <a:rPr lang="en-US" sz="4000" b="1" dirty="0" smtClean="0">
                <a:latin typeface="+mj-lt"/>
              </a:rPr>
              <a:t>Introduction</a:t>
            </a:r>
            <a:endParaRPr lang="en-US" sz="5400" b="1" dirty="0" smtClean="0">
              <a:latin typeface="+mj-lt"/>
            </a:endParaRPr>
          </a:p>
        </p:txBody>
      </p:sp>
    </p:spTree>
    <p:extLst>
      <p:ext uri="{BB962C8B-B14F-4D97-AF65-F5344CB8AC3E}">
        <p14:creationId xmlns:p14="http://schemas.microsoft.com/office/powerpoint/2010/main" val="34119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40</a:t>
            </a:fld>
            <a:endParaRPr lang="en-US"/>
          </a:p>
        </p:txBody>
      </p:sp>
      <p:sp>
        <p:nvSpPr>
          <p:cNvPr id="5" name="Rounded Rectangle 4"/>
          <p:cNvSpPr/>
          <p:nvPr/>
        </p:nvSpPr>
        <p:spPr bwMode="auto">
          <a:xfrm>
            <a:off x="272716" y="2310063"/>
            <a:ext cx="8642684" cy="2277979"/>
          </a:xfrm>
          <a:prstGeom prst="roundRect">
            <a:avLst/>
          </a:prstGeom>
          <a:solidFill>
            <a:srgbClr val="92D050"/>
          </a:solidFill>
          <a:ln w="38100">
            <a:noFill/>
            <a:round/>
            <a:headEnd/>
            <a:tailEnd/>
          </a:ln>
        </p:spPr>
        <p:txBody>
          <a:bodyPr wrap="none" rtlCol="0" anchor="ctr"/>
          <a:lstStyle/>
          <a:p>
            <a:pPr algn="ctr"/>
            <a:r>
              <a:rPr lang="en-US" sz="3600" b="1" dirty="0" smtClean="0">
                <a:latin typeface="+mj-lt"/>
              </a:rPr>
              <a:t>6</a:t>
            </a:r>
          </a:p>
          <a:p>
            <a:pPr algn="ctr"/>
            <a:r>
              <a:rPr lang="en-US" sz="3600" b="1" dirty="0" smtClean="0">
                <a:latin typeface="+mj-lt"/>
              </a:rPr>
              <a:t>Summary and Future Plans</a:t>
            </a:r>
            <a:endParaRPr lang="en-US" sz="3600" b="1" dirty="0">
              <a:latin typeface="+mj-lt"/>
            </a:endParaRPr>
          </a:p>
        </p:txBody>
      </p:sp>
    </p:spTree>
    <p:extLst>
      <p:ext uri="{BB962C8B-B14F-4D97-AF65-F5344CB8AC3E}">
        <p14:creationId xmlns:p14="http://schemas.microsoft.com/office/powerpoint/2010/main" val="38217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209230"/>
            <a:ext cx="8229600" cy="563562"/>
          </a:xfrm>
        </p:spPr>
        <p:txBody>
          <a:bodyPr/>
          <a:lstStyle/>
          <a:p>
            <a:r>
              <a:rPr lang="en-CA" dirty="0" smtClean="0"/>
              <a:t>Summary Statements from the MOSSG</a:t>
            </a:r>
            <a:endParaRPr lang="en-CA" dirty="0"/>
          </a:p>
        </p:txBody>
      </p:sp>
      <p:sp>
        <p:nvSpPr>
          <p:cNvPr id="3" name="Content Placeholder 2"/>
          <p:cNvSpPr>
            <a:spLocks noGrp="1"/>
          </p:cNvSpPr>
          <p:nvPr>
            <p:ph idx="1"/>
          </p:nvPr>
        </p:nvSpPr>
        <p:spPr>
          <a:xfrm>
            <a:off x="409073" y="695350"/>
            <a:ext cx="8325853" cy="5135563"/>
          </a:xfrm>
        </p:spPr>
        <p:txBody>
          <a:bodyPr/>
          <a:lstStyle/>
          <a:p>
            <a:endParaRPr lang="en-US" dirty="0" smtClean="0"/>
          </a:p>
          <a:p>
            <a:pPr marL="457200" indent="-457200">
              <a:buFont typeface="+mj-lt"/>
              <a:buAutoNum type="arabicPeriod"/>
            </a:pPr>
            <a:r>
              <a:rPr lang="en-US" sz="1600" dirty="0" smtClean="0"/>
              <a:t>The CCSDS mission </a:t>
            </a:r>
            <a:r>
              <a:rPr lang="en-US" sz="1600" dirty="0"/>
              <a:t>o</a:t>
            </a:r>
            <a:r>
              <a:rPr lang="en-US" sz="1600" dirty="0" smtClean="0"/>
              <a:t>perations service specifications (existing and planned) are fairly complete, with the MOSSG noting only a few omissions or suggested changes. </a:t>
            </a:r>
          </a:p>
          <a:p>
            <a:pPr marL="457200" indent="-457200">
              <a:buFont typeface="+mj-lt"/>
              <a:buAutoNum type="arabicPeriod"/>
            </a:pPr>
            <a:endParaRPr lang="en-US" sz="1600" dirty="0" smtClean="0"/>
          </a:p>
          <a:p>
            <a:pPr marL="457200" indent="-457200">
              <a:buFont typeface="+mj-lt"/>
              <a:buAutoNum type="arabicPeriod"/>
            </a:pPr>
            <a:r>
              <a:rPr lang="en-US" sz="1600" dirty="0"/>
              <a:t>The CCSDS mission operations working groups already promote a mix of service and format specifications.  More work is needed to add format specifications matched to the MO services for end users who may not implement the full service-oriented infrastructure</a:t>
            </a:r>
            <a:r>
              <a:rPr lang="en-US" sz="1600" dirty="0" smtClean="0"/>
              <a:t>.</a:t>
            </a:r>
          </a:p>
          <a:p>
            <a:pPr marL="457200" indent="-457200">
              <a:buFont typeface="+mj-lt"/>
              <a:buAutoNum type="arabicPeriod"/>
            </a:pPr>
            <a:endParaRPr lang="en-US" sz="1600" dirty="0"/>
          </a:p>
          <a:p>
            <a:pPr marL="457200" indent="-457200">
              <a:buFont typeface="+mj-lt"/>
              <a:buAutoNum type="arabicPeriod"/>
            </a:pPr>
            <a:r>
              <a:rPr lang="en-CA" sz="1600" dirty="0" smtClean="0"/>
              <a:t>Careful consideration is required for determining </a:t>
            </a:r>
            <a:r>
              <a:rPr lang="en-CA" sz="1600" dirty="0"/>
              <a:t>that an international standard should be developed for a particular functional area as a way to promote interoperability needs across missions and </a:t>
            </a:r>
            <a:r>
              <a:rPr lang="en-CA" sz="1600" dirty="0" smtClean="0"/>
              <a:t>agencies.    </a:t>
            </a:r>
          </a:p>
          <a:p>
            <a:pPr marL="457200" indent="-457200">
              <a:buFont typeface="+mj-lt"/>
              <a:buAutoNum type="arabicPeriod"/>
            </a:pPr>
            <a:endParaRPr lang="en-US" sz="1600" dirty="0" smtClean="0"/>
          </a:p>
          <a:p>
            <a:pPr marL="457200" indent="-457200">
              <a:buFont typeface="+mj-lt"/>
              <a:buAutoNum type="arabicPeriod"/>
            </a:pPr>
            <a:r>
              <a:rPr lang="en-US" sz="1600" dirty="0" smtClean="0"/>
              <a:t>For service specifications, a minimal capability set should be identified as a subset of the more extensive specification.  </a:t>
            </a:r>
          </a:p>
          <a:p>
            <a:pPr marL="457200" indent="-457200">
              <a:buFont typeface="+mj-lt"/>
              <a:buAutoNum type="arabicPeriod"/>
            </a:pPr>
            <a:endParaRPr lang="en-US" sz="1600" dirty="0" smtClean="0"/>
          </a:p>
          <a:p>
            <a:pPr marL="457200" indent="-457200">
              <a:buFont typeface="+mj-lt"/>
              <a:buAutoNum type="arabicPeriod"/>
            </a:pPr>
            <a:r>
              <a:rPr lang="en-US" sz="1600" dirty="0" smtClean="0"/>
              <a:t>The MOSSG developed 8 key findings, each with associated recommendations for action.  It is recognized that some of the recommendations are already being worked on by the CCSDS organization and that progress has been made during the period of the MOSSG study effort.</a:t>
            </a:r>
            <a:endParaRPr lang="en-US" dirty="0" smtClean="0"/>
          </a:p>
          <a:p>
            <a:endParaRPr lang="en-US" dirty="0"/>
          </a:p>
          <a:p>
            <a:endParaRPr lang="en-US" dirty="0" smtClean="0"/>
          </a:p>
          <a:p>
            <a:endParaRPr lang="en-US" dirty="0"/>
          </a:p>
          <a:p>
            <a:endParaRPr lang="en-US" dirty="0" smtClean="0"/>
          </a:p>
          <a:p>
            <a:endParaRPr lang="en-US" dirty="0"/>
          </a:p>
          <a:p>
            <a:endParaRPr lang="en-CA"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41</a:t>
            </a:fld>
            <a:endParaRPr lang="en-US"/>
          </a:p>
        </p:txBody>
      </p:sp>
    </p:spTree>
    <p:extLst>
      <p:ext uri="{BB962C8B-B14F-4D97-AF65-F5344CB8AC3E}">
        <p14:creationId xmlns:p14="http://schemas.microsoft.com/office/powerpoint/2010/main" val="184652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31896" y="2659509"/>
            <a:ext cx="8425543" cy="2142309"/>
          </a:xfrm>
          <a:prstGeom prst="roundRect">
            <a:avLst/>
          </a:prstGeom>
          <a:solidFill>
            <a:schemeClr val="bg1">
              <a:lumMod val="85000"/>
            </a:schemeClr>
          </a:solidFill>
          <a:ln w="38100">
            <a:noFill/>
            <a:round/>
            <a:headEnd/>
            <a:tailEnd/>
          </a:ln>
        </p:spPr>
        <p:txBody>
          <a:bodyPr wrap="none" rtlCol="0" anchor="ctr"/>
          <a:lstStyle/>
          <a:p>
            <a:pPr algn="ctr"/>
            <a:endParaRPr lang="en-US"/>
          </a:p>
        </p:txBody>
      </p:sp>
      <p:sp>
        <p:nvSpPr>
          <p:cNvPr id="2" name="Title 1"/>
          <p:cNvSpPr>
            <a:spLocks noGrp="1"/>
          </p:cNvSpPr>
          <p:nvPr>
            <p:ph type="title"/>
          </p:nvPr>
        </p:nvSpPr>
        <p:spPr/>
        <p:txBody>
          <a:bodyPr/>
          <a:lstStyle/>
          <a:p>
            <a:r>
              <a:rPr lang="en-CA" dirty="0" smtClean="0"/>
              <a:t>Thoughts for the Future</a:t>
            </a:r>
            <a:endParaRPr lang="en-CA" dirty="0"/>
          </a:p>
        </p:txBody>
      </p:sp>
      <p:sp>
        <p:nvSpPr>
          <p:cNvPr id="3" name="Content Placeholder 2"/>
          <p:cNvSpPr>
            <a:spLocks noGrp="1"/>
          </p:cNvSpPr>
          <p:nvPr>
            <p:ph idx="1"/>
          </p:nvPr>
        </p:nvSpPr>
        <p:spPr>
          <a:xfrm>
            <a:off x="360947" y="943925"/>
            <a:ext cx="8325853" cy="5135563"/>
          </a:xfrm>
        </p:spPr>
        <p:txBody>
          <a:bodyPr/>
          <a:lstStyle/>
          <a:p>
            <a:pPr lvl="3"/>
            <a:endParaRPr lang="en-US" sz="2000" dirty="0"/>
          </a:p>
          <a:p>
            <a:pPr marL="9525" indent="0">
              <a:buNone/>
            </a:pPr>
            <a:r>
              <a:rPr lang="en-US" sz="2000" dirty="0" smtClean="0"/>
              <a:t>The MOSSG effort is scheduled to end following the acceptance of the Catalog #3 with this report and the presentation of findings to the IOAG.</a:t>
            </a:r>
          </a:p>
          <a:p>
            <a:pPr lvl="1"/>
            <a:endParaRPr lang="en-US" sz="2000" dirty="0" smtClean="0"/>
          </a:p>
          <a:p>
            <a:pPr lvl="1"/>
            <a:endParaRPr lang="en-US" sz="2000" dirty="0" smtClean="0"/>
          </a:p>
          <a:p>
            <a:pPr lvl="1"/>
            <a:endParaRPr lang="en-US" sz="2000" dirty="0"/>
          </a:p>
          <a:p>
            <a:pPr marL="0" indent="0">
              <a:buNone/>
            </a:pPr>
            <a:r>
              <a:rPr lang="en-US" sz="2000" dirty="0" smtClean="0"/>
              <a:t>It may be desirable to have the MOSSG continue to support the IOAG on operations-related issues</a:t>
            </a:r>
            <a:endParaRPr lang="en-US" sz="2000" dirty="0"/>
          </a:p>
          <a:p>
            <a:pPr marL="347663" lvl="1" indent="0">
              <a:buNone/>
            </a:pPr>
            <a:r>
              <a:rPr lang="en-US" sz="2000" dirty="0" smtClean="0"/>
              <a:t>The MOSSG could participate in IOAG </a:t>
            </a:r>
            <a:r>
              <a:rPr lang="en-US" sz="2000" dirty="0" err="1" smtClean="0"/>
              <a:t>Cislunar</a:t>
            </a:r>
            <a:r>
              <a:rPr lang="en-US" sz="2000" dirty="0" smtClean="0"/>
              <a:t> or Mars working groups to represent mission operations concerns and to promote the existing and planned mission operations standards.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CA"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42</a:t>
            </a:fld>
            <a:endParaRPr lang="en-US"/>
          </a:p>
        </p:txBody>
      </p:sp>
    </p:spTree>
    <p:extLst>
      <p:ext uri="{BB962C8B-B14F-4D97-AF65-F5344CB8AC3E}">
        <p14:creationId xmlns:p14="http://schemas.microsoft.com/office/powerpoint/2010/main" val="164850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43</a:t>
            </a:fld>
            <a:endParaRPr lang="en-US"/>
          </a:p>
        </p:txBody>
      </p:sp>
      <p:sp>
        <p:nvSpPr>
          <p:cNvPr id="5" name="Rounded Rectangle 4"/>
          <p:cNvSpPr/>
          <p:nvPr/>
        </p:nvSpPr>
        <p:spPr bwMode="auto">
          <a:xfrm>
            <a:off x="272716" y="2310063"/>
            <a:ext cx="8642684" cy="2277979"/>
          </a:xfrm>
          <a:prstGeom prst="roundRect">
            <a:avLst/>
          </a:prstGeom>
          <a:solidFill>
            <a:srgbClr val="92D050"/>
          </a:solidFill>
          <a:ln w="38100">
            <a:noFill/>
            <a:round/>
            <a:headEnd/>
            <a:tailEnd/>
          </a:ln>
        </p:spPr>
        <p:txBody>
          <a:bodyPr wrap="none" rtlCol="0" anchor="ctr"/>
          <a:lstStyle/>
          <a:p>
            <a:pPr algn="ctr"/>
            <a:r>
              <a:rPr lang="en-US" sz="3600" b="1" dirty="0" smtClean="0">
                <a:latin typeface="+mj-lt"/>
              </a:rPr>
              <a:t>Appendix A</a:t>
            </a:r>
          </a:p>
          <a:p>
            <a:pPr algn="ctr"/>
            <a:r>
              <a:rPr lang="en-US" sz="3600" b="1" dirty="0" smtClean="0">
                <a:latin typeface="+mj-lt"/>
              </a:rPr>
              <a:t>Summary of Findings </a:t>
            </a:r>
          </a:p>
          <a:p>
            <a:pPr algn="ctr"/>
            <a:r>
              <a:rPr lang="en-US" sz="3600" b="1" dirty="0" smtClean="0">
                <a:latin typeface="+mj-lt"/>
              </a:rPr>
              <a:t>and Recommendations</a:t>
            </a:r>
            <a:endParaRPr lang="en-US" sz="3600" b="1" dirty="0">
              <a:latin typeface="+mj-lt"/>
            </a:endParaRPr>
          </a:p>
        </p:txBody>
      </p:sp>
    </p:spTree>
    <p:extLst>
      <p:ext uri="{BB962C8B-B14F-4D97-AF65-F5344CB8AC3E}">
        <p14:creationId xmlns:p14="http://schemas.microsoft.com/office/powerpoint/2010/main" val="180803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 and Recommendations (1 of 5)</a:t>
            </a:r>
            <a:endParaRPr lang="en-US" dirty="0"/>
          </a:p>
        </p:txBody>
      </p:sp>
      <p:sp>
        <p:nvSpPr>
          <p:cNvPr id="3" name="Slide Number Placeholder 2"/>
          <p:cNvSpPr>
            <a:spLocks noGrp="1"/>
          </p:cNvSpPr>
          <p:nvPr>
            <p:ph type="sldNum" sz="quarter" idx="10"/>
          </p:nvPr>
        </p:nvSpPr>
        <p:spPr/>
        <p:txBody>
          <a:bodyPr/>
          <a:lstStyle/>
          <a:p>
            <a:pPr>
              <a:defRPr/>
            </a:pPr>
            <a:fld id="{C246DBB5-1FC3-4A7F-A21A-11B4D61A50B2}" type="slidenum">
              <a:rPr lang="en-US" smtClean="0"/>
              <a:pPr>
                <a:defRPr/>
              </a:pPr>
              <a:t>44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0336535"/>
              </p:ext>
            </p:extLst>
          </p:nvPr>
        </p:nvGraphicFramePr>
        <p:xfrm>
          <a:off x="440267" y="1450475"/>
          <a:ext cx="8246533" cy="4020156"/>
        </p:xfrm>
        <a:graphic>
          <a:graphicData uri="http://schemas.openxmlformats.org/drawingml/2006/table">
            <a:tbl>
              <a:tblPr firstRow="1" firstCol="1" bandRow="1">
                <a:tableStyleId>{B301B821-A1FF-4177-AEE7-76D212191A09}</a:tableStyleId>
              </a:tblPr>
              <a:tblGrid>
                <a:gridCol w="3408861"/>
                <a:gridCol w="4837672"/>
              </a:tblGrid>
              <a:tr h="175108">
                <a:tc>
                  <a:txBody>
                    <a:bodyPr/>
                    <a:lstStyle/>
                    <a:p>
                      <a:pPr marL="0" marR="0" algn="ctr">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US" sz="1100">
                          <a:effectLst/>
                        </a:rPr>
                        <a:t>RECOMMENDATIONS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4803">
                <a:tc>
                  <a:txBody>
                    <a:bodyPr/>
                    <a:lstStyle/>
                    <a:p>
                      <a:pPr marL="0" marR="0">
                        <a:lnSpc>
                          <a:spcPct val="107000"/>
                        </a:lnSpc>
                        <a:spcBef>
                          <a:spcPts val="0"/>
                        </a:spcBef>
                        <a:spcAft>
                          <a:spcPts val="0"/>
                        </a:spcAft>
                      </a:pPr>
                      <a:r>
                        <a:rPr lang="en-US" sz="1100" b="1" dirty="0" smtClean="0">
                          <a:effectLst/>
                        </a:rPr>
                        <a:t>F1. Scope: </a:t>
                      </a:r>
                      <a:r>
                        <a:rPr lang="en-US" sz="1100" b="0" dirty="0" smtClean="0">
                          <a:effectLst/>
                        </a:rPr>
                        <a:t>The </a:t>
                      </a:r>
                      <a:r>
                        <a:rPr lang="en-US" sz="1100" b="0" dirty="0">
                          <a:effectLst/>
                        </a:rPr>
                        <a:t>size and scope of the CCSDS MO Services standards framework is too large to expect that the effort will be completed in a “reasonable” time period, commensurate with other industry standards development efforts.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EFF"/>
                    </a:solidFill>
                  </a:tcPr>
                </a:tc>
                <a:tc>
                  <a:txBody>
                    <a:bodyPr/>
                    <a:lstStyle/>
                    <a:p>
                      <a:pPr marL="0" marR="0">
                        <a:lnSpc>
                          <a:spcPct val="107000"/>
                        </a:lnSpc>
                        <a:spcBef>
                          <a:spcPts val="0"/>
                        </a:spcBef>
                        <a:spcAft>
                          <a:spcPts val="600"/>
                        </a:spcAft>
                      </a:pPr>
                      <a:r>
                        <a:rPr lang="en-US" sz="1100" b="1" dirty="0">
                          <a:effectLst/>
                        </a:rPr>
                        <a:t>R1.1: </a:t>
                      </a:r>
                      <a:r>
                        <a:rPr lang="en-US" sz="1100" dirty="0">
                          <a:effectLst/>
                        </a:rPr>
                        <a:t>Focus on completing a limited set of MO Services for two to three functional areas only (of high priority from CCSDS participating agencies) and push within the agencies for their operational use.</a:t>
                      </a:r>
                    </a:p>
                    <a:p>
                      <a:pPr marL="0" marR="0">
                        <a:lnSpc>
                          <a:spcPct val="107000"/>
                        </a:lnSpc>
                        <a:spcBef>
                          <a:spcPts val="0"/>
                        </a:spcBef>
                        <a:spcAft>
                          <a:spcPts val="600"/>
                        </a:spcAft>
                      </a:pPr>
                      <a:r>
                        <a:rPr lang="en-US" sz="1100" b="1" dirty="0">
                          <a:effectLst/>
                        </a:rPr>
                        <a:t>R1.2: </a:t>
                      </a:r>
                      <a:r>
                        <a:rPr lang="en-US" sz="1100" dirty="0">
                          <a:effectLst/>
                        </a:rPr>
                        <a:t>Limit future technology bindings to most prevalent technologies per inputs from the member agencies.</a:t>
                      </a:r>
                    </a:p>
                    <a:p>
                      <a:pPr marL="0" marR="0">
                        <a:lnSpc>
                          <a:spcPct val="107000"/>
                        </a:lnSpc>
                        <a:spcBef>
                          <a:spcPts val="0"/>
                        </a:spcBef>
                        <a:spcAft>
                          <a:spcPts val="600"/>
                        </a:spcAft>
                      </a:pPr>
                      <a:r>
                        <a:rPr lang="en-US" sz="1100" b="1" dirty="0">
                          <a:effectLst/>
                        </a:rPr>
                        <a:t>R1.3: </a:t>
                      </a:r>
                      <a:r>
                        <a:rPr lang="en-US" sz="1100" dirty="0">
                          <a:effectLst/>
                        </a:rPr>
                        <a:t>Do not focus on onboard capabilities. Agencies are always encouraged to develop innovative uses for the standards and the MO services may well be able to run anywhere, but specific work for onboard capabilities should be managed by, and coordinated with, those other standards teams already working on onboard system and service standards.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EFF"/>
                    </a:solidFill>
                  </a:tcPr>
                </a:tc>
              </a:tr>
              <a:tr h="1575965">
                <a:tc>
                  <a:txBody>
                    <a:bodyPr/>
                    <a:lstStyle/>
                    <a:p>
                      <a:pPr marL="0" marR="0">
                        <a:lnSpc>
                          <a:spcPct val="107000"/>
                        </a:lnSpc>
                        <a:spcBef>
                          <a:spcPts val="0"/>
                        </a:spcBef>
                        <a:spcAft>
                          <a:spcPts val="0"/>
                        </a:spcAft>
                      </a:pPr>
                      <a:r>
                        <a:rPr lang="en-US" sz="1100" b="1" dirty="0" smtClean="0">
                          <a:effectLst/>
                        </a:rPr>
                        <a:t>F2.</a:t>
                      </a:r>
                      <a:r>
                        <a:rPr lang="en-US" sz="1100" b="0" dirty="0" smtClean="0">
                          <a:effectLst/>
                        </a:rPr>
                        <a:t> </a:t>
                      </a:r>
                      <a:r>
                        <a:rPr lang="en-US" sz="1100" b="1" dirty="0" smtClean="0">
                          <a:effectLst/>
                        </a:rPr>
                        <a:t>Standards Development Roadmap: </a:t>
                      </a:r>
                      <a:r>
                        <a:rPr lang="en-US" sz="1100" b="0" dirty="0" smtClean="0">
                          <a:effectLst/>
                        </a:rPr>
                        <a:t>A </a:t>
                      </a:r>
                      <a:r>
                        <a:rPr lang="en-US" sz="1100" b="0" dirty="0">
                          <a:effectLst/>
                        </a:rPr>
                        <a:t>complete roadmap showing the full suite of existing and planned mission operations services, their key development milestones, and the organization (standards working group) assigned to the standards development is essential to gaining confidence across the agencies and their missions.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100" b="1" dirty="0">
                          <a:effectLst/>
                        </a:rPr>
                        <a:t>R2.1: </a:t>
                      </a:r>
                      <a:r>
                        <a:rPr lang="en-US" sz="1100" dirty="0">
                          <a:effectLst/>
                        </a:rPr>
                        <a:t>The MO services team should place a high priority on developing the full roadmap of standards and bindings to be developed, utilizing the IOAG MOSSG Service Catalog #3 material as one set of inputs. The effort to create the roadmap may have the additional benefit of ensuring that all members of the standards development organizations and their agencies agree on a consolidated plan of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52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Findings and Recommendations </a:t>
            </a:r>
            <a:r>
              <a:rPr lang="en-US" dirty="0" smtClean="0"/>
              <a:t>(2 </a:t>
            </a:r>
            <a:r>
              <a:rPr lang="en-US" dirty="0"/>
              <a:t>of </a:t>
            </a:r>
            <a:r>
              <a:rPr lang="en-US" dirty="0" smtClean="0"/>
              <a:t>5)</a:t>
            </a:r>
            <a:endParaRPr lang="en-US" dirty="0"/>
          </a:p>
        </p:txBody>
      </p:sp>
      <p:sp>
        <p:nvSpPr>
          <p:cNvPr id="3" name="Slide Number Placeholder 2"/>
          <p:cNvSpPr>
            <a:spLocks noGrp="1"/>
          </p:cNvSpPr>
          <p:nvPr>
            <p:ph type="sldNum" sz="quarter" idx="10"/>
          </p:nvPr>
        </p:nvSpPr>
        <p:spPr/>
        <p:txBody>
          <a:bodyPr/>
          <a:lstStyle/>
          <a:p>
            <a:pPr>
              <a:defRPr/>
            </a:pPr>
            <a:fld id="{C246DBB5-1FC3-4A7F-A21A-11B4D61A50B2}" type="slidenum">
              <a:rPr lang="en-US" smtClean="0"/>
              <a:pPr>
                <a:defRPr/>
              </a:pPr>
              <a:t>45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83499497"/>
              </p:ext>
            </p:extLst>
          </p:nvPr>
        </p:nvGraphicFramePr>
        <p:xfrm>
          <a:off x="571500" y="966257"/>
          <a:ext cx="8001000" cy="5583238"/>
        </p:xfrm>
        <a:graphic>
          <a:graphicData uri="http://schemas.openxmlformats.org/drawingml/2006/table">
            <a:tbl>
              <a:tblPr firstRow="1" firstCol="1" bandRow="1">
                <a:tableStyleId>{B301B821-A1FF-4177-AEE7-76D212191A09}</a:tableStyleId>
              </a:tblPr>
              <a:tblGrid>
                <a:gridCol w="2869532"/>
                <a:gridCol w="5131468"/>
              </a:tblGrid>
              <a:tr h="146514">
                <a:tc>
                  <a:txBody>
                    <a:bodyPr/>
                    <a:lstStyle/>
                    <a:p>
                      <a:pPr marL="0" marR="0" algn="ctr">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US" sz="1100">
                          <a:effectLst/>
                        </a:rPr>
                        <a:t>RECOMMENDATIONS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141">
                <a:tc>
                  <a:txBody>
                    <a:bodyPr/>
                    <a:lstStyle/>
                    <a:p>
                      <a:pPr marL="0" marR="0">
                        <a:lnSpc>
                          <a:spcPct val="107000"/>
                        </a:lnSpc>
                        <a:spcBef>
                          <a:spcPts val="0"/>
                        </a:spcBef>
                        <a:spcAft>
                          <a:spcPts val="0"/>
                        </a:spcAft>
                      </a:pPr>
                      <a:r>
                        <a:rPr lang="en-US" sz="1100" b="1" dirty="0">
                          <a:effectLst/>
                        </a:rPr>
                        <a:t>F3:</a:t>
                      </a:r>
                      <a:r>
                        <a:rPr lang="en-US" sz="1100" b="0" dirty="0">
                          <a:effectLst/>
                        </a:rPr>
                        <a:t> </a:t>
                      </a:r>
                      <a:r>
                        <a:rPr lang="en-US" sz="1100" b="1" dirty="0" smtClean="0">
                          <a:effectLst/>
                        </a:rPr>
                        <a:t>Range of Interoperability Needs: </a:t>
                      </a:r>
                      <a:r>
                        <a:rPr lang="en-US" sz="1100" b="0" dirty="0" smtClean="0">
                          <a:effectLst/>
                        </a:rPr>
                        <a:t>It </a:t>
                      </a:r>
                      <a:r>
                        <a:rPr lang="en-US" sz="1100" b="0" dirty="0">
                          <a:effectLst/>
                        </a:rPr>
                        <a:t>was clear to the MOSSG team, which studied a range of missions, that the extent to which interoperability capabilities will be required varies greatly. It is important that the MO services team explicitly address the spectrum of interoperability degrees (illustrated in the table on next page).</a:t>
                      </a:r>
                    </a:p>
                    <a:p>
                      <a:pPr marL="0" marR="0">
                        <a:lnSpc>
                          <a:spcPct val="107000"/>
                        </a:lnSpc>
                        <a:spcBef>
                          <a:spcPts val="0"/>
                        </a:spcBef>
                        <a:spcAft>
                          <a:spcPts val="0"/>
                        </a:spcAft>
                      </a:pPr>
                      <a:r>
                        <a:rPr lang="en-US"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100" b="1" dirty="0">
                          <a:effectLst/>
                        </a:rPr>
                        <a:t>R3.1: </a:t>
                      </a:r>
                      <a:r>
                        <a:rPr lang="en-US" sz="1100" dirty="0">
                          <a:effectLst/>
                        </a:rPr>
                        <a:t>Throughout the MO Service specification and prototype efforts, utilize an explicit  range of mission types with different degrees of interoperability when matching new standards to mission needs. For new services, include documentation on how they could be utilized across different mission classes.  Mission type examples:</a:t>
                      </a:r>
                    </a:p>
                    <a:p>
                      <a:pPr marL="457200" marR="0" lvl="0" indent="-173038">
                        <a:lnSpc>
                          <a:spcPct val="107000"/>
                        </a:lnSpc>
                        <a:spcBef>
                          <a:spcPts val="0"/>
                        </a:spcBef>
                        <a:spcAft>
                          <a:spcPts val="0"/>
                        </a:spcAft>
                        <a:buFont typeface="+mj-lt"/>
                        <a:buAutoNum type="alphaLcPeriod"/>
                      </a:pPr>
                      <a:r>
                        <a:rPr lang="en-US" sz="1100" dirty="0">
                          <a:effectLst/>
                        </a:rPr>
                        <a:t>Agency X needs limited telemetry or data products from Agency Y</a:t>
                      </a:r>
                    </a:p>
                    <a:p>
                      <a:pPr marL="457200" marR="0" lvl="0" indent="-173038">
                        <a:lnSpc>
                          <a:spcPct val="107000"/>
                        </a:lnSpc>
                        <a:spcBef>
                          <a:spcPts val="0"/>
                        </a:spcBef>
                        <a:spcAft>
                          <a:spcPts val="0"/>
                        </a:spcAft>
                        <a:buFont typeface="+mj-lt"/>
                        <a:buAutoNum type="alphaLcPeriod"/>
                      </a:pPr>
                      <a:r>
                        <a:rPr lang="en-US" sz="1100" dirty="0">
                          <a:effectLst/>
                        </a:rPr>
                        <a:t>Payload X on Satellite Y or multiple payloads from different agencies</a:t>
                      </a:r>
                    </a:p>
                    <a:p>
                      <a:pPr marL="457200" marR="0" lvl="0" indent="-173038">
                        <a:lnSpc>
                          <a:spcPct val="107000"/>
                        </a:lnSpc>
                        <a:spcBef>
                          <a:spcPts val="0"/>
                        </a:spcBef>
                        <a:spcAft>
                          <a:spcPts val="0"/>
                        </a:spcAft>
                        <a:buFont typeface="+mj-lt"/>
                        <a:buAutoNum type="alphaLcPeriod"/>
                      </a:pPr>
                      <a:r>
                        <a:rPr lang="en-US" sz="1100" dirty="0">
                          <a:effectLst/>
                        </a:rPr>
                        <a:t>Multiple missions with coordinated activities/goals  (Mars, lunar, Earth observation)</a:t>
                      </a:r>
                    </a:p>
                    <a:p>
                      <a:pPr marL="457200" marR="0" lvl="0" indent="-173038">
                        <a:lnSpc>
                          <a:spcPct val="107000"/>
                        </a:lnSpc>
                        <a:spcBef>
                          <a:spcPts val="0"/>
                        </a:spcBef>
                        <a:spcAft>
                          <a:spcPts val="0"/>
                        </a:spcAft>
                        <a:buFont typeface="+mj-lt"/>
                        <a:buAutoNum type="alphaLcPeriod"/>
                      </a:pPr>
                      <a:r>
                        <a:rPr lang="en-US" sz="1100" dirty="0">
                          <a:effectLst/>
                        </a:rPr>
                        <a:t>Jointly operated missions (ISS</a:t>
                      </a:r>
                      <a:r>
                        <a:rPr lang="en-US" sz="1100" dirty="0" smtClean="0">
                          <a:effectLst/>
                        </a:rPr>
                        <a:t>)</a:t>
                      </a:r>
                    </a:p>
                    <a:p>
                      <a:pPr marL="0" marR="0" lvl="1" indent="0" algn="l" defTabSz="914400" rtl="0" eaLnBrk="1" latinLnBrk="0" hangingPunct="1">
                        <a:lnSpc>
                          <a:spcPct val="107000"/>
                        </a:lnSpc>
                        <a:spcBef>
                          <a:spcPts val="0"/>
                        </a:spcBef>
                        <a:spcAft>
                          <a:spcPts val="600"/>
                        </a:spcAft>
                        <a:buSzPct val="125000"/>
                        <a:buNone/>
                      </a:pPr>
                      <a:endParaRPr lang="en-US" sz="1100" b="1" kern="1200" dirty="0" smtClean="0">
                        <a:solidFill>
                          <a:schemeClr val="dk1"/>
                        </a:solidFill>
                        <a:effectLst/>
                        <a:latin typeface="+mn-lt"/>
                        <a:ea typeface="+mn-ea"/>
                        <a:cs typeface="+mn-cs"/>
                      </a:endParaRPr>
                    </a:p>
                    <a:p>
                      <a:pPr marL="0" marR="0" lvl="1" indent="0" algn="l" defTabSz="914400" rtl="0" eaLnBrk="1" latinLnBrk="0" hangingPunct="1">
                        <a:lnSpc>
                          <a:spcPct val="107000"/>
                        </a:lnSpc>
                        <a:spcBef>
                          <a:spcPts val="0"/>
                        </a:spcBef>
                        <a:spcAft>
                          <a:spcPts val="600"/>
                        </a:spcAft>
                        <a:buSzPct val="125000"/>
                        <a:buNone/>
                      </a:pPr>
                      <a:r>
                        <a:rPr lang="en-US" sz="1100" b="1" kern="1200" dirty="0" smtClean="0">
                          <a:solidFill>
                            <a:schemeClr val="dk1"/>
                          </a:solidFill>
                          <a:effectLst/>
                          <a:latin typeface="+mn-lt"/>
                          <a:ea typeface="+mn-ea"/>
                          <a:cs typeface="+mn-cs"/>
                        </a:rPr>
                        <a:t>R3.2: </a:t>
                      </a:r>
                      <a:r>
                        <a:rPr lang="en-US" sz="1100" b="0" kern="1200" dirty="0" smtClean="0">
                          <a:solidFill>
                            <a:schemeClr val="dk1"/>
                          </a:solidFill>
                          <a:effectLst/>
                          <a:latin typeface="+mn-lt"/>
                          <a:ea typeface="+mn-ea"/>
                          <a:cs typeface="+mn-cs"/>
                        </a:rPr>
                        <a:t>The MO services team should clearly document its decision approach for determining the core set of functional capabilities for a service and how both subsets and supersets of the functional list can be handled. </a:t>
                      </a:r>
                    </a:p>
                    <a:p>
                      <a:pPr marL="457200" marR="0" lvl="1" indent="-168275" algn="l" defTabSz="914400" rtl="0" eaLnBrk="1" latinLnBrk="0" hangingPunct="1">
                        <a:lnSpc>
                          <a:spcPct val="107000"/>
                        </a:lnSpc>
                        <a:spcBef>
                          <a:spcPts val="0"/>
                        </a:spcBef>
                        <a:spcAft>
                          <a:spcPts val="600"/>
                        </a:spcAft>
                        <a:buSzPct val="100000"/>
                        <a:buFont typeface="+mj-lt"/>
                        <a:buAutoNum type="alphaLcPeriod"/>
                      </a:pPr>
                      <a:r>
                        <a:rPr lang="en-US" sz="1100" kern="1200" dirty="0" smtClean="0">
                          <a:solidFill>
                            <a:schemeClr val="dk1"/>
                          </a:solidFill>
                          <a:effectLst/>
                          <a:latin typeface="+mn-lt"/>
                          <a:ea typeface="+mn-ea"/>
                          <a:cs typeface="+mn-cs"/>
                        </a:rPr>
                        <a:t>SUGGESTED APPROACH: The standard should cover the minimally accepted capability set to enable basic interoperability. Individual service providers may incorporate any additional capabilities as they see fit, but are encouraged to meet the minimum set of capabilities of the standard. Ideas for additional capabilities (typically gathered from many end-users based on their experiences with their mission sets) can be provided as an informational list. The service suite should not attempt to specify every good idea received from the working group members. </a:t>
                      </a:r>
                    </a:p>
                    <a:p>
                      <a:pPr marL="457200" marR="0" lvl="1" indent="-168275" algn="l" defTabSz="914400" rtl="0" eaLnBrk="1" latinLnBrk="0" hangingPunct="1">
                        <a:lnSpc>
                          <a:spcPct val="107000"/>
                        </a:lnSpc>
                        <a:spcBef>
                          <a:spcPts val="0"/>
                        </a:spcBef>
                        <a:spcAft>
                          <a:spcPts val="600"/>
                        </a:spcAft>
                        <a:buSzPct val="100000"/>
                        <a:buFont typeface="+mj-lt"/>
                        <a:buAutoNum type="alphaLcPeriod"/>
                      </a:pPr>
                      <a:r>
                        <a:rPr lang="en-US" sz="1100" kern="1200" dirty="0" smtClean="0">
                          <a:solidFill>
                            <a:schemeClr val="dk1"/>
                          </a:solidFill>
                          <a:effectLst/>
                          <a:latin typeface="+mn-lt"/>
                          <a:ea typeface="+mn-ea"/>
                          <a:cs typeface="+mn-cs"/>
                        </a:rPr>
                        <a:t>OPTIONS: The service specification could support both the minimal set and an optional set of additional capabilities. Developers could then claim to meet either Level 1 or Level 2 (for example) service support. The specification could also include, for example, a block of op-codes reserved for mission-specific use. </a:t>
                      </a:r>
                    </a:p>
                    <a:p>
                      <a:pPr marL="0" marR="0" lvl="0"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532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Findings and Recommendations </a:t>
            </a:r>
            <a:r>
              <a:rPr lang="en-US" dirty="0" smtClean="0"/>
              <a:t>(3 </a:t>
            </a:r>
            <a:r>
              <a:rPr lang="en-US" dirty="0"/>
              <a:t>of </a:t>
            </a:r>
            <a:r>
              <a:rPr lang="en-US" dirty="0" smtClean="0"/>
              <a:t>5)</a:t>
            </a:r>
            <a:endParaRPr lang="en-US" dirty="0"/>
          </a:p>
        </p:txBody>
      </p:sp>
      <p:sp>
        <p:nvSpPr>
          <p:cNvPr id="3" name="Slide Number Placeholder 2"/>
          <p:cNvSpPr>
            <a:spLocks noGrp="1"/>
          </p:cNvSpPr>
          <p:nvPr>
            <p:ph type="sldNum" sz="quarter" idx="10"/>
          </p:nvPr>
        </p:nvSpPr>
        <p:spPr/>
        <p:txBody>
          <a:bodyPr/>
          <a:lstStyle/>
          <a:p>
            <a:pPr>
              <a:defRPr/>
            </a:pPr>
            <a:fld id="{C246DBB5-1FC3-4A7F-A21A-11B4D61A50B2}" type="slidenum">
              <a:rPr lang="en-US" smtClean="0"/>
              <a:pPr>
                <a:defRPr/>
              </a:pPr>
              <a:t>46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91313868"/>
              </p:ext>
            </p:extLst>
          </p:nvPr>
        </p:nvGraphicFramePr>
        <p:xfrm>
          <a:off x="571500" y="1492440"/>
          <a:ext cx="8001000" cy="3543190"/>
        </p:xfrm>
        <a:graphic>
          <a:graphicData uri="http://schemas.openxmlformats.org/drawingml/2006/table">
            <a:tbl>
              <a:tblPr firstRow="1" firstCol="1" bandRow="1">
                <a:tableStyleId>{B301B821-A1FF-4177-AEE7-76D212191A09}</a:tableStyleId>
              </a:tblPr>
              <a:tblGrid>
                <a:gridCol w="3699711"/>
                <a:gridCol w="4301289"/>
              </a:tblGrid>
              <a:tr h="158406">
                <a:tc>
                  <a:txBody>
                    <a:bodyPr/>
                    <a:lstStyle/>
                    <a:p>
                      <a:pPr marL="0" marR="0" algn="ctr">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US" sz="1100">
                          <a:effectLst/>
                        </a:rPr>
                        <a:t>RECOMMENDATIONS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1901">
                <a:tc>
                  <a:txBody>
                    <a:bodyPr/>
                    <a:lstStyle/>
                    <a:p>
                      <a:pPr marL="0" marR="0">
                        <a:lnSpc>
                          <a:spcPct val="107000"/>
                        </a:lnSpc>
                        <a:spcBef>
                          <a:spcPts val="0"/>
                        </a:spcBef>
                        <a:spcAft>
                          <a:spcPts val="0"/>
                        </a:spcAft>
                      </a:pPr>
                      <a:r>
                        <a:rPr lang="en-US" sz="1100" b="1" dirty="0">
                          <a:effectLst/>
                        </a:rPr>
                        <a:t>F4: </a:t>
                      </a:r>
                      <a:r>
                        <a:rPr lang="en-US" sz="1100" b="1" dirty="0" smtClean="0">
                          <a:effectLst/>
                        </a:rPr>
                        <a:t>Long-term Innovation: </a:t>
                      </a:r>
                      <a:r>
                        <a:rPr lang="en-US" sz="1100" b="0" dirty="0" smtClean="0">
                          <a:effectLst/>
                        </a:rPr>
                        <a:t>The </a:t>
                      </a:r>
                      <a:r>
                        <a:rPr lang="en-US" sz="1100" b="0" dirty="0">
                          <a:effectLst/>
                        </a:rPr>
                        <a:t>rate of functional innovation for software-based systems and services is much higher than the rate of change for many other standards, including RF link protocols, packet formats, etc.  It is important that the MO services recognize and support the need for agencies, missions, or COTS product providers to add additional services or to add capabilities to existing services without requiring modifications to the documented standards.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1100" b="1" dirty="0">
                          <a:effectLst/>
                        </a:rPr>
                        <a:t>R4.1:</a:t>
                      </a:r>
                      <a:r>
                        <a:rPr lang="en-US" sz="1100" dirty="0">
                          <a:effectLst/>
                        </a:rPr>
                        <a:t> Must clearly document how innovations may be added to the standard services and what the implications are to the formal standards.  For example, could establish reserved OP Codes within services for local use.</a:t>
                      </a:r>
                    </a:p>
                    <a:p>
                      <a:pPr marL="0" marR="0">
                        <a:lnSpc>
                          <a:spcPct val="107000"/>
                        </a:lnSpc>
                        <a:spcBef>
                          <a:spcPts val="0"/>
                        </a:spcBef>
                        <a:spcAft>
                          <a:spcPts val="0"/>
                        </a:spcAft>
                      </a:pPr>
                      <a:r>
                        <a:rPr lang="en-US" sz="1100" b="1" dirty="0">
                          <a:effectLst/>
                        </a:rPr>
                        <a:t>R4.2: </a:t>
                      </a:r>
                      <a:r>
                        <a:rPr lang="en-US" sz="1100" dirty="0">
                          <a:effectLst/>
                        </a:rPr>
                        <a:t>Need a functional review/refresh plan that addresses the potential for upgrades to major parts of the MO effort.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81901">
                <a:tc>
                  <a:txBody>
                    <a:bodyPr/>
                    <a:lstStyle/>
                    <a:p>
                      <a:pPr marL="0" marR="0">
                        <a:lnSpc>
                          <a:spcPct val="107000"/>
                        </a:lnSpc>
                        <a:spcBef>
                          <a:spcPts val="0"/>
                        </a:spcBef>
                        <a:spcAft>
                          <a:spcPts val="0"/>
                        </a:spcAft>
                      </a:pPr>
                      <a:r>
                        <a:rPr lang="en-US" sz="1100" b="1" dirty="0" smtClean="0">
                          <a:effectLst/>
                        </a:rPr>
                        <a:t>F5. Cohesive Approach</a:t>
                      </a:r>
                      <a:r>
                        <a:rPr lang="en-US" sz="1100" b="1" baseline="0" dirty="0" smtClean="0">
                          <a:effectLst/>
                        </a:rPr>
                        <a:t> Across All of CCSDS: </a:t>
                      </a:r>
                      <a:r>
                        <a:rPr lang="en-US" sz="1100" b="0" dirty="0" smtClean="0">
                          <a:effectLst/>
                        </a:rPr>
                        <a:t>CCSDS </a:t>
                      </a:r>
                      <a:r>
                        <a:rPr lang="en-US" sz="1100" b="0" dirty="0">
                          <a:effectLst/>
                        </a:rPr>
                        <a:t>has multiple efforts working on services, service management, and service frameworks. It was not clear to the MOSSG team that these efforts are coordinated with each other. There may be significant overlap or inconsistency among the efforts.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EFF"/>
                    </a:solidFill>
                  </a:tcPr>
                </a:tc>
                <a:tc>
                  <a:txBody>
                    <a:bodyPr/>
                    <a:lstStyle/>
                    <a:p>
                      <a:pPr marL="0" marR="0">
                        <a:lnSpc>
                          <a:spcPct val="107000"/>
                        </a:lnSpc>
                        <a:spcBef>
                          <a:spcPts val="0"/>
                        </a:spcBef>
                        <a:spcAft>
                          <a:spcPts val="600"/>
                        </a:spcAft>
                      </a:pPr>
                      <a:r>
                        <a:rPr lang="en-US" sz="1100" b="1" dirty="0">
                          <a:effectLst/>
                        </a:rPr>
                        <a:t>R5.1: </a:t>
                      </a:r>
                      <a:r>
                        <a:rPr lang="en-US" sz="1100" dirty="0">
                          <a:effectLst/>
                        </a:rPr>
                        <a:t>Clarify the boundaries between MO Services Working Groups and other CCSDS Areas and working groups. </a:t>
                      </a:r>
                    </a:p>
                    <a:p>
                      <a:pPr marL="0" marR="0">
                        <a:lnSpc>
                          <a:spcPct val="107000"/>
                        </a:lnSpc>
                        <a:spcBef>
                          <a:spcPts val="0"/>
                        </a:spcBef>
                        <a:spcAft>
                          <a:spcPts val="600"/>
                        </a:spcAft>
                      </a:pPr>
                      <a:r>
                        <a:rPr lang="en-US" sz="1100" b="1" dirty="0">
                          <a:effectLst/>
                        </a:rPr>
                        <a:t>R5.2: </a:t>
                      </a:r>
                      <a:r>
                        <a:rPr lang="en-US" sz="1100" dirty="0">
                          <a:effectLst/>
                        </a:rPr>
                        <a:t>Define a common CCSDS service framework for use across all ground elements.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EFF"/>
                    </a:solidFill>
                  </a:tcPr>
                </a:tc>
              </a:tr>
            </a:tbl>
          </a:graphicData>
        </a:graphic>
      </p:graphicFrame>
    </p:spTree>
    <p:extLst>
      <p:ext uri="{BB962C8B-B14F-4D97-AF65-F5344CB8AC3E}">
        <p14:creationId xmlns:p14="http://schemas.microsoft.com/office/powerpoint/2010/main" val="197271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9CC76ED-7C72-4A30-9F26-0B1FC0B42FF0}" type="slidenum">
              <a:rPr lang="en-US" smtClean="0"/>
              <a:pPr>
                <a:defRPr/>
              </a:pPr>
              <a:t>47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113136293"/>
              </p:ext>
            </p:extLst>
          </p:nvPr>
        </p:nvGraphicFramePr>
        <p:xfrm>
          <a:off x="721896" y="1767110"/>
          <a:ext cx="7871772" cy="3094869"/>
        </p:xfrm>
        <a:graphic>
          <a:graphicData uri="http://schemas.openxmlformats.org/drawingml/2006/table">
            <a:tbl>
              <a:tblPr firstRow="1" firstCol="1" bandRow="1">
                <a:tableStyleId>{B301B821-A1FF-4177-AEE7-76D212191A09}</a:tableStyleId>
              </a:tblPr>
              <a:tblGrid>
                <a:gridCol w="3253947"/>
                <a:gridCol w="4617825"/>
              </a:tblGrid>
              <a:tr h="159540">
                <a:tc>
                  <a:txBody>
                    <a:bodyPr/>
                    <a:lstStyle/>
                    <a:p>
                      <a:pPr marL="0" marR="0" algn="ctr">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US" sz="1100">
                          <a:effectLst/>
                        </a:rPr>
                        <a:t>RECOMMENDATIONS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5481">
                <a:tc>
                  <a:txBody>
                    <a:bodyPr/>
                    <a:lstStyle/>
                    <a:p>
                      <a:pPr marL="0" marR="0">
                        <a:lnSpc>
                          <a:spcPct val="107000"/>
                        </a:lnSpc>
                        <a:spcBef>
                          <a:spcPts val="0"/>
                        </a:spcBef>
                        <a:spcAft>
                          <a:spcPts val="0"/>
                        </a:spcAft>
                      </a:pPr>
                      <a:r>
                        <a:rPr lang="en-US" sz="1100" b="1" dirty="0" smtClean="0">
                          <a:effectLst/>
                        </a:rPr>
                        <a:t>F6.</a:t>
                      </a:r>
                      <a:r>
                        <a:rPr lang="en-US" sz="1100" b="1" baseline="0" dirty="0" smtClean="0">
                          <a:effectLst/>
                        </a:rPr>
                        <a:t> </a:t>
                      </a:r>
                      <a:r>
                        <a:rPr lang="en-US" sz="1100" b="1" dirty="0" smtClean="0">
                          <a:effectLst/>
                        </a:rPr>
                        <a:t>Promoting</a:t>
                      </a:r>
                      <a:r>
                        <a:rPr lang="en-US" sz="1100" b="1" baseline="0" dirty="0" smtClean="0">
                          <a:effectLst/>
                        </a:rPr>
                        <a:t> Infusion and Use: </a:t>
                      </a:r>
                      <a:r>
                        <a:rPr lang="en-US" sz="1100" b="0" dirty="0" smtClean="0">
                          <a:effectLst/>
                        </a:rPr>
                        <a:t>There </a:t>
                      </a:r>
                      <a:r>
                        <a:rPr lang="en-US" sz="1100" b="0" dirty="0">
                          <a:effectLst/>
                        </a:rPr>
                        <a:t>is an inherent difficulty in adopting any new suite of standards or approaches. Approval to incorporate a service-oriented approach may be particularly difficult since the paradigm is better known in software development circles than in management circles. This raises the importance of agencies working together to collectively promote the infusion of the MO services approach.</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1100" b="1" dirty="0">
                          <a:effectLst/>
                        </a:rPr>
                        <a:t>R6.1: </a:t>
                      </a:r>
                      <a:r>
                        <a:rPr lang="en-US" sz="1100" dirty="0">
                          <a:effectLst/>
                        </a:rPr>
                        <a:t>Define a “minimal MO Services Suite” which could be adopted as a lower-cost-of-entry approach for selected missions.</a:t>
                      </a:r>
                    </a:p>
                    <a:p>
                      <a:pPr marL="0" marR="0">
                        <a:lnSpc>
                          <a:spcPct val="107000"/>
                        </a:lnSpc>
                        <a:spcBef>
                          <a:spcPts val="0"/>
                        </a:spcBef>
                        <a:spcAft>
                          <a:spcPts val="600"/>
                        </a:spcAft>
                      </a:pPr>
                      <a:r>
                        <a:rPr lang="en-US" sz="1100" b="1" dirty="0">
                          <a:effectLst/>
                        </a:rPr>
                        <a:t>R6.2: </a:t>
                      </a:r>
                      <a:r>
                        <a:rPr lang="en-US" sz="1100" dirty="0">
                          <a:effectLst/>
                        </a:rPr>
                        <a:t>Ensure that there are both format-based and service-based standards developed for each key function. The format approach will allow for quicker adoption and allows users to exchange data for interoperability without having to build a fully compliant software framework.</a:t>
                      </a:r>
                    </a:p>
                    <a:p>
                      <a:pPr marL="0" marR="0">
                        <a:lnSpc>
                          <a:spcPct val="107000"/>
                        </a:lnSpc>
                        <a:spcBef>
                          <a:spcPts val="0"/>
                        </a:spcBef>
                        <a:spcAft>
                          <a:spcPts val="600"/>
                        </a:spcAft>
                      </a:pPr>
                      <a:r>
                        <a:rPr lang="en-US" sz="1100" b="1" dirty="0">
                          <a:effectLst/>
                        </a:rPr>
                        <a:t>R6.3: </a:t>
                      </a:r>
                      <a:r>
                        <a:rPr lang="en-US" sz="1100" dirty="0">
                          <a:effectLst/>
                        </a:rPr>
                        <a:t>Consider the development of a cross-agency interoperability demonstration to highlight the many benefits and capabilities of the suite of standards. This demo would showcase the overall MO vision, and not just a single standard as is currently done with CCSDS prototypes.</a:t>
                      </a:r>
                    </a:p>
                    <a:p>
                      <a:pPr marL="0" marR="0">
                        <a:lnSpc>
                          <a:spcPct val="107000"/>
                        </a:lnSpc>
                        <a:spcBef>
                          <a:spcPts val="0"/>
                        </a:spcBef>
                        <a:spcAft>
                          <a:spcPts val="600"/>
                        </a:spcAft>
                      </a:pPr>
                      <a:r>
                        <a:rPr lang="en-US" sz="1100" b="1" dirty="0">
                          <a:effectLst/>
                        </a:rPr>
                        <a:t>R6.4: </a:t>
                      </a:r>
                      <a:r>
                        <a:rPr lang="en-US" sz="1100" dirty="0">
                          <a:effectLst/>
                        </a:rPr>
                        <a:t>Encourage agencies to share their lessons learned as MO services are developed and utilized.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itle 1"/>
          <p:cNvSpPr txBox="1">
            <a:spLocks/>
          </p:cNvSpPr>
          <p:nvPr/>
        </p:nvSpPr>
        <p:spPr>
          <a:xfrm>
            <a:off x="457200" y="274638"/>
            <a:ext cx="8229600" cy="563562"/>
          </a:xfrm>
          <a:prstGeom prst="rect">
            <a:avLst/>
          </a:prstGeom>
        </p:spPr>
        <p:txBody>
          <a:bodyPr/>
          <a:lstStyle>
            <a:lvl1pPr algn="ctr" rtl="0" eaLnBrk="1" fontAlgn="base" hangingPunct="1">
              <a:lnSpc>
                <a:spcPct val="90000"/>
              </a:lnSpc>
              <a:spcBef>
                <a:spcPct val="0"/>
              </a:spcBef>
              <a:spcAft>
                <a:spcPct val="0"/>
              </a:spcAft>
              <a:defRPr sz="2500" b="1">
                <a:solidFill>
                  <a:schemeClr val="hlink"/>
                </a:solidFill>
                <a:latin typeface="+mj-lt"/>
                <a:ea typeface="+mj-ea"/>
                <a:cs typeface="+mj-cs"/>
              </a:defRPr>
            </a:lvl1pPr>
            <a:lvl2pPr algn="ctr" rtl="0" eaLnBrk="1" fontAlgn="base" hangingPunct="1">
              <a:lnSpc>
                <a:spcPct val="90000"/>
              </a:lnSpc>
              <a:spcBef>
                <a:spcPct val="0"/>
              </a:spcBef>
              <a:spcAft>
                <a:spcPct val="0"/>
              </a:spcAft>
              <a:defRPr sz="2500" b="1">
                <a:solidFill>
                  <a:schemeClr val="hlink"/>
                </a:solidFill>
                <a:latin typeface="Arial" charset="0"/>
              </a:defRPr>
            </a:lvl2pPr>
            <a:lvl3pPr algn="ctr" rtl="0" eaLnBrk="1" fontAlgn="base" hangingPunct="1">
              <a:lnSpc>
                <a:spcPct val="90000"/>
              </a:lnSpc>
              <a:spcBef>
                <a:spcPct val="0"/>
              </a:spcBef>
              <a:spcAft>
                <a:spcPct val="0"/>
              </a:spcAft>
              <a:defRPr sz="2500" b="1">
                <a:solidFill>
                  <a:schemeClr val="hlink"/>
                </a:solidFill>
                <a:latin typeface="Arial" charset="0"/>
              </a:defRPr>
            </a:lvl3pPr>
            <a:lvl4pPr algn="ctr" rtl="0" eaLnBrk="1" fontAlgn="base" hangingPunct="1">
              <a:lnSpc>
                <a:spcPct val="90000"/>
              </a:lnSpc>
              <a:spcBef>
                <a:spcPct val="0"/>
              </a:spcBef>
              <a:spcAft>
                <a:spcPct val="0"/>
              </a:spcAft>
              <a:defRPr sz="2500" b="1">
                <a:solidFill>
                  <a:schemeClr val="hlink"/>
                </a:solidFill>
                <a:latin typeface="Arial" charset="0"/>
              </a:defRPr>
            </a:lvl4pPr>
            <a:lvl5pPr algn="ctr" rtl="0" eaLnBrk="1" fontAlgn="base" hangingPunct="1">
              <a:lnSpc>
                <a:spcPct val="90000"/>
              </a:lnSpc>
              <a:spcBef>
                <a:spcPct val="0"/>
              </a:spcBef>
              <a:spcAft>
                <a:spcPct val="0"/>
              </a:spcAft>
              <a:defRPr sz="2500" b="1">
                <a:solidFill>
                  <a:schemeClr val="hlink"/>
                </a:solidFill>
                <a:latin typeface="Arial" charset="0"/>
              </a:defRPr>
            </a:lvl5pPr>
            <a:lvl6pPr marL="457200" algn="ctr" rtl="0" eaLnBrk="1" fontAlgn="base" hangingPunct="1">
              <a:lnSpc>
                <a:spcPct val="90000"/>
              </a:lnSpc>
              <a:spcBef>
                <a:spcPct val="0"/>
              </a:spcBef>
              <a:spcAft>
                <a:spcPct val="0"/>
              </a:spcAft>
              <a:defRPr sz="2500" b="1">
                <a:solidFill>
                  <a:schemeClr val="hlink"/>
                </a:solidFill>
                <a:latin typeface="Arial" charset="0"/>
              </a:defRPr>
            </a:lvl6pPr>
            <a:lvl7pPr marL="914400" algn="ctr" rtl="0" eaLnBrk="1" fontAlgn="base" hangingPunct="1">
              <a:lnSpc>
                <a:spcPct val="90000"/>
              </a:lnSpc>
              <a:spcBef>
                <a:spcPct val="0"/>
              </a:spcBef>
              <a:spcAft>
                <a:spcPct val="0"/>
              </a:spcAft>
              <a:defRPr sz="2500" b="1">
                <a:solidFill>
                  <a:schemeClr val="hlink"/>
                </a:solidFill>
                <a:latin typeface="Arial" charset="0"/>
              </a:defRPr>
            </a:lvl7pPr>
            <a:lvl8pPr marL="1371600" algn="ctr" rtl="0" eaLnBrk="1" fontAlgn="base" hangingPunct="1">
              <a:lnSpc>
                <a:spcPct val="90000"/>
              </a:lnSpc>
              <a:spcBef>
                <a:spcPct val="0"/>
              </a:spcBef>
              <a:spcAft>
                <a:spcPct val="0"/>
              </a:spcAft>
              <a:defRPr sz="2500" b="1">
                <a:solidFill>
                  <a:schemeClr val="hlink"/>
                </a:solidFill>
                <a:latin typeface="Arial" charset="0"/>
              </a:defRPr>
            </a:lvl8pPr>
            <a:lvl9pPr marL="1828800" algn="ctr" rtl="0" eaLnBrk="1" fontAlgn="base" hangingPunct="1">
              <a:lnSpc>
                <a:spcPct val="90000"/>
              </a:lnSpc>
              <a:spcBef>
                <a:spcPct val="0"/>
              </a:spcBef>
              <a:spcAft>
                <a:spcPct val="0"/>
              </a:spcAft>
              <a:defRPr sz="2500" b="1">
                <a:solidFill>
                  <a:schemeClr val="hlink"/>
                </a:solidFill>
                <a:latin typeface="Arial" charset="0"/>
              </a:defRPr>
            </a:lvl9pPr>
          </a:lstStyle>
          <a:p>
            <a:r>
              <a:rPr lang="en-US" dirty="0">
                <a:solidFill>
                  <a:schemeClr val="accent1">
                    <a:lumMod val="50000"/>
                  </a:schemeClr>
                </a:solidFill>
              </a:rPr>
              <a:t>Summary of Findings and Recommendations </a:t>
            </a:r>
            <a:r>
              <a:rPr lang="en-US" dirty="0" smtClean="0">
                <a:solidFill>
                  <a:schemeClr val="accent1">
                    <a:lumMod val="50000"/>
                  </a:schemeClr>
                </a:solidFill>
              </a:rPr>
              <a:t>(4 </a:t>
            </a:r>
            <a:r>
              <a:rPr lang="en-US" dirty="0">
                <a:solidFill>
                  <a:schemeClr val="accent1">
                    <a:lumMod val="50000"/>
                  </a:schemeClr>
                </a:solidFill>
              </a:rPr>
              <a:t>of </a:t>
            </a:r>
            <a:r>
              <a:rPr lang="en-US" dirty="0" smtClean="0">
                <a:solidFill>
                  <a:schemeClr val="accent1">
                    <a:lumMod val="50000"/>
                  </a:schemeClr>
                </a:solidFill>
              </a:rPr>
              <a:t>5)</a:t>
            </a:r>
            <a:endParaRPr lang="en-US" dirty="0">
              <a:solidFill>
                <a:schemeClr val="accent1">
                  <a:lumMod val="50000"/>
                </a:schemeClr>
              </a:solidFill>
            </a:endParaRPr>
          </a:p>
        </p:txBody>
      </p:sp>
    </p:spTree>
    <p:extLst>
      <p:ext uri="{BB962C8B-B14F-4D97-AF65-F5344CB8AC3E}">
        <p14:creationId xmlns:p14="http://schemas.microsoft.com/office/powerpoint/2010/main" val="423067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9CC76ED-7C72-4A30-9F26-0B1FC0B42FF0}" type="slidenum">
              <a:rPr lang="en-US" smtClean="0"/>
              <a:pPr>
                <a:defRPr/>
              </a:pPr>
              <a:t>48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080336897"/>
              </p:ext>
            </p:extLst>
          </p:nvPr>
        </p:nvGraphicFramePr>
        <p:xfrm>
          <a:off x="673100" y="1608388"/>
          <a:ext cx="7797800" cy="3861879"/>
        </p:xfrm>
        <a:graphic>
          <a:graphicData uri="http://schemas.openxmlformats.org/drawingml/2006/table">
            <a:tbl>
              <a:tblPr firstRow="1" firstCol="1" bandRow="1">
                <a:tableStyleId>{B301B821-A1FF-4177-AEE7-76D212191A09}</a:tableStyleId>
              </a:tblPr>
              <a:tblGrid>
                <a:gridCol w="3223368"/>
                <a:gridCol w="4574432"/>
              </a:tblGrid>
              <a:tr h="0">
                <a:tc>
                  <a:txBody>
                    <a:bodyPr/>
                    <a:lstStyle/>
                    <a:p>
                      <a:pPr marL="0" marR="0" algn="ctr">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US" sz="1100">
                          <a:effectLst/>
                        </a:rPr>
                        <a:t>RECOMMENDATIONS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100" dirty="0" smtClean="0">
                          <a:effectLst/>
                        </a:rPr>
                        <a:t>F7. Code Sharing: </a:t>
                      </a:r>
                      <a:r>
                        <a:rPr lang="en-US" sz="1100" b="0" dirty="0">
                          <a:effectLst/>
                        </a:rPr>
                        <a:t>Code sharing through CCSDS has been proposed as a means of MO services standards infusion across space agencies and is listed as a key benefit of the services approach.</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100" b="1" dirty="0">
                          <a:effectLst/>
                        </a:rPr>
                        <a:t>R7.1: </a:t>
                      </a:r>
                      <a:r>
                        <a:rPr lang="en-US" sz="1100" dirty="0">
                          <a:effectLst/>
                        </a:rPr>
                        <a:t>Standards organizations should focus on providing interagency and intra-agency MO services interoperability specifications only, not implementation</a:t>
                      </a:r>
                    </a:p>
                    <a:p>
                      <a:pPr marL="0" marR="0">
                        <a:lnSpc>
                          <a:spcPct val="107000"/>
                        </a:lnSpc>
                        <a:spcBef>
                          <a:spcPts val="0"/>
                        </a:spcBef>
                        <a:spcAft>
                          <a:spcPts val="600"/>
                        </a:spcAft>
                      </a:pPr>
                      <a:r>
                        <a:rPr lang="en-US" sz="1100" b="1" dirty="0">
                          <a:effectLst/>
                        </a:rPr>
                        <a:t>R7.2: </a:t>
                      </a:r>
                      <a:r>
                        <a:rPr lang="en-US" sz="1100" dirty="0">
                          <a:effectLst/>
                        </a:rPr>
                        <a:t>Limit any CCSDS-coordinated code sharing to purely technology proof-of-concept demonstrations</a:t>
                      </a:r>
                    </a:p>
                    <a:p>
                      <a:pPr marL="0" marR="0">
                        <a:lnSpc>
                          <a:spcPct val="107000"/>
                        </a:lnSpc>
                        <a:spcBef>
                          <a:spcPts val="0"/>
                        </a:spcBef>
                        <a:spcAft>
                          <a:spcPts val="600"/>
                        </a:spcAft>
                      </a:pPr>
                      <a:r>
                        <a:rPr lang="en-US" sz="1100" b="1" dirty="0">
                          <a:effectLst/>
                        </a:rPr>
                        <a:t>R7.3: </a:t>
                      </a:r>
                      <a:r>
                        <a:rPr lang="en-US" sz="1100" dirty="0">
                          <a:effectLst/>
                        </a:rPr>
                        <a:t>IOAG suggests that CCSDS encourage agencies to develop and share software, possibly as open source; but it should be the responsibility of the agencies to promote and share any software they wish to make available</a:t>
                      </a:r>
                      <a:r>
                        <a:rPr lang="en-US" sz="1100" dirty="0" smtClean="0">
                          <a:effectLst/>
                        </a:rPr>
                        <a:t>.</a:t>
                      </a:r>
                    </a:p>
                    <a:p>
                      <a:pPr marL="0" marR="0">
                        <a:lnSpc>
                          <a:spcPct val="107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0016">
                <a:tc>
                  <a:txBody>
                    <a:bodyPr/>
                    <a:lstStyle/>
                    <a:p>
                      <a:pPr marL="0" marR="0">
                        <a:lnSpc>
                          <a:spcPct val="107000"/>
                        </a:lnSpc>
                        <a:spcBef>
                          <a:spcPts val="0"/>
                        </a:spcBef>
                        <a:spcAft>
                          <a:spcPts val="0"/>
                        </a:spcAft>
                      </a:pPr>
                      <a:r>
                        <a:rPr lang="en-US" sz="1100" dirty="0" smtClean="0">
                          <a:effectLst/>
                        </a:rPr>
                        <a:t>F8. Need for Guiding Principles: </a:t>
                      </a:r>
                      <a:r>
                        <a:rPr lang="en-US" sz="1100" b="0" dirty="0">
                          <a:effectLst/>
                        </a:rPr>
                        <a:t>No set of guiding (or architecture) principles appears to exist for the depth and scope for the definition of MO services.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indent="0">
                        <a:buNone/>
                      </a:pPr>
                      <a:r>
                        <a:rPr lang="en-US" sz="1100" b="1" dirty="0" smtClean="0"/>
                        <a:t>R8.1: </a:t>
                      </a:r>
                      <a:r>
                        <a:rPr lang="en-US" sz="1100" dirty="0" smtClean="0"/>
                        <a:t>Develop a small set (~6 to 10) of guiding/architecture principles or criteria that the MO services development team shall use to guide the evolution of the standards. Recall that principles are “general rules and guidelines, intended to be enduring and seldom amended, that inform and support the way in which an organization sets about fulfilling its mission.” (Source: The Open Group Architecture Framework [TOGAF], Version 9.1).  The MOSSG has developed a sample set of Service Evaluation Factors which could form the basis for the guiding principles (see Section 5).</a:t>
                      </a:r>
                      <a:endParaRPr lang="en-US"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itle 1"/>
          <p:cNvSpPr txBox="1">
            <a:spLocks/>
          </p:cNvSpPr>
          <p:nvPr/>
        </p:nvSpPr>
        <p:spPr>
          <a:xfrm>
            <a:off x="457200" y="274638"/>
            <a:ext cx="8229600" cy="563562"/>
          </a:xfrm>
          <a:prstGeom prst="rect">
            <a:avLst/>
          </a:prstGeom>
        </p:spPr>
        <p:txBody>
          <a:bodyPr/>
          <a:lstStyle>
            <a:lvl1pPr algn="ctr" rtl="0" eaLnBrk="1" fontAlgn="base" hangingPunct="1">
              <a:lnSpc>
                <a:spcPct val="90000"/>
              </a:lnSpc>
              <a:spcBef>
                <a:spcPct val="0"/>
              </a:spcBef>
              <a:spcAft>
                <a:spcPct val="0"/>
              </a:spcAft>
              <a:defRPr sz="2500" b="1">
                <a:solidFill>
                  <a:schemeClr val="hlink"/>
                </a:solidFill>
                <a:latin typeface="+mj-lt"/>
                <a:ea typeface="+mj-ea"/>
                <a:cs typeface="+mj-cs"/>
              </a:defRPr>
            </a:lvl1pPr>
            <a:lvl2pPr algn="ctr" rtl="0" eaLnBrk="1" fontAlgn="base" hangingPunct="1">
              <a:lnSpc>
                <a:spcPct val="90000"/>
              </a:lnSpc>
              <a:spcBef>
                <a:spcPct val="0"/>
              </a:spcBef>
              <a:spcAft>
                <a:spcPct val="0"/>
              </a:spcAft>
              <a:defRPr sz="2500" b="1">
                <a:solidFill>
                  <a:schemeClr val="hlink"/>
                </a:solidFill>
                <a:latin typeface="Arial" charset="0"/>
              </a:defRPr>
            </a:lvl2pPr>
            <a:lvl3pPr algn="ctr" rtl="0" eaLnBrk="1" fontAlgn="base" hangingPunct="1">
              <a:lnSpc>
                <a:spcPct val="90000"/>
              </a:lnSpc>
              <a:spcBef>
                <a:spcPct val="0"/>
              </a:spcBef>
              <a:spcAft>
                <a:spcPct val="0"/>
              </a:spcAft>
              <a:defRPr sz="2500" b="1">
                <a:solidFill>
                  <a:schemeClr val="hlink"/>
                </a:solidFill>
                <a:latin typeface="Arial" charset="0"/>
              </a:defRPr>
            </a:lvl3pPr>
            <a:lvl4pPr algn="ctr" rtl="0" eaLnBrk="1" fontAlgn="base" hangingPunct="1">
              <a:lnSpc>
                <a:spcPct val="90000"/>
              </a:lnSpc>
              <a:spcBef>
                <a:spcPct val="0"/>
              </a:spcBef>
              <a:spcAft>
                <a:spcPct val="0"/>
              </a:spcAft>
              <a:defRPr sz="2500" b="1">
                <a:solidFill>
                  <a:schemeClr val="hlink"/>
                </a:solidFill>
                <a:latin typeface="Arial" charset="0"/>
              </a:defRPr>
            </a:lvl4pPr>
            <a:lvl5pPr algn="ctr" rtl="0" eaLnBrk="1" fontAlgn="base" hangingPunct="1">
              <a:lnSpc>
                <a:spcPct val="90000"/>
              </a:lnSpc>
              <a:spcBef>
                <a:spcPct val="0"/>
              </a:spcBef>
              <a:spcAft>
                <a:spcPct val="0"/>
              </a:spcAft>
              <a:defRPr sz="2500" b="1">
                <a:solidFill>
                  <a:schemeClr val="hlink"/>
                </a:solidFill>
                <a:latin typeface="Arial" charset="0"/>
              </a:defRPr>
            </a:lvl5pPr>
            <a:lvl6pPr marL="457200" algn="ctr" rtl="0" eaLnBrk="1" fontAlgn="base" hangingPunct="1">
              <a:lnSpc>
                <a:spcPct val="90000"/>
              </a:lnSpc>
              <a:spcBef>
                <a:spcPct val="0"/>
              </a:spcBef>
              <a:spcAft>
                <a:spcPct val="0"/>
              </a:spcAft>
              <a:defRPr sz="2500" b="1">
                <a:solidFill>
                  <a:schemeClr val="hlink"/>
                </a:solidFill>
                <a:latin typeface="Arial" charset="0"/>
              </a:defRPr>
            </a:lvl6pPr>
            <a:lvl7pPr marL="914400" algn="ctr" rtl="0" eaLnBrk="1" fontAlgn="base" hangingPunct="1">
              <a:lnSpc>
                <a:spcPct val="90000"/>
              </a:lnSpc>
              <a:spcBef>
                <a:spcPct val="0"/>
              </a:spcBef>
              <a:spcAft>
                <a:spcPct val="0"/>
              </a:spcAft>
              <a:defRPr sz="2500" b="1">
                <a:solidFill>
                  <a:schemeClr val="hlink"/>
                </a:solidFill>
                <a:latin typeface="Arial" charset="0"/>
              </a:defRPr>
            </a:lvl7pPr>
            <a:lvl8pPr marL="1371600" algn="ctr" rtl="0" eaLnBrk="1" fontAlgn="base" hangingPunct="1">
              <a:lnSpc>
                <a:spcPct val="90000"/>
              </a:lnSpc>
              <a:spcBef>
                <a:spcPct val="0"/>
              </a:spcBef>
              <a:spcAft>
                <a:spcPct val="0"/>
              </a:spcAft>
              <a:defRPr sz="2500" b="1">
                <a:solidFill>
                  <a:schemeClr val="hlink"/>
                </a:solidFill>
                <a:latin typeface="Arial" charset="0"/>
              </a:defRPr>
            </a:lvl8pPr>
            <a:lvl9pPr marL="1828800" algn="ctr" rtl="0" eaLnBrk="1" fontAlgn="base" hangingPunct="1">
              <a:lnSpc>
                <a:spcPct val="90000"/>
              </a:lnSpc>
              <a:spcBef>
                <a:spcPct val="0"/>
              </a:spcBef>
              <a:spcAft>
                <a:spcPct val="0"/>
              </a:spcAft>
              <a:defRPr sz="2500" b="1">
                <a:solidFill>
                  <a:schemeClr val="hlink"/>
                </a:solidFill>
                <a:latin typeface="Arial" charset="0"/>
              </a:defRPr>
            </a:lvl9pPr>
          </a:lstStyle>
          <a:p>
            <a:r>
              <a:rPr lang="en-US" dirty="0">
                <a:solidFill>
                  <a:schemeClr val="accent1">
                    <a:lumMod val="50000"/>
                  </a:schemeClr>
                </a:solidFill>
              </a:rPr>
              <a:t>Summary of Findings and Recommendations </a:t>
            </a:r>
            <a:r>
              <a:rPr lang="en-US" dirty="0" smtClean="0">
                <a:solidFill>
                  <a:schemeClr val="accent1">
                    <a:lumMod val="50000"/>
                  </a:schemeClr>
                </a:solidFill>
              </a:rPr>
              <a:t>(5 </a:t>
            </a:r>
            <a:r>
              <a:rPr lang="en-US" dirty="0">
                <a:solidFill>
                  <a:schemeClr val="accent1">
                    <a:lumMod val="50000"/>
                  </a:schemeClr>
                </a:solidFill>
              </a:rPr>
              <a:t>of </a:t>
            </a:r>
            <a:r>
              <a:rPr lang="en-US" dirty="0" smtClean="0">
                <a:solidFill>
                  <a:schemeClr val="accent1">
                    <a:lumMod val="50000"/>
                  </a:schemeClr>
                </a:solidFill>
              </a:rPr>
              <a:t>5)</a:t>
            </a:r>
            <a:endParaRPr lang="en-US" dirty="0">
              <a:solidFill>
                <a:schemeClr val="accent1">
                  <a:lumMod val="50000"/>
                </a:schemeClr>
              </a:solidFill>
            </a:endParaRPr>
          </a:p>
        </p:txBody>
      </p:sp>
    </p:spTree>
    <p:extLst>
      <p:ext uri="{BB962C8B-B14F-4D97-AF65-F5344CB8AC3E}">
        <p14:creationId xmlns:p14="http://schemas.microsoft.com/office/powerpoint/2010/main" val="175348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0316" y="210469"/>
            <a:ext cx="8229600" cy="563562"/>
          </a:xfrm>
        </p:spPr>
        <p:txBody>
          <a:bodyPr/>
          <a:lstStyle/>
          <a:p>
            <a:pPr lvl="0" eaLnBrk="0" hangingPunct="0">
              <a:lnSpc>
                <a:spcPct val="100000"/>
              </a:lnSpc>
            </a:pPr>
            <a:r>
              <a:rPr lang="en-GB" altLang="en-US" sz="2800" dirty="0" smtClean="0">
                <a:solidFill>
                  <a:srgbClr val="365F91"/>
                </a:solidFill>
                <a:ea typeface="Calibri" panose="020F0502020204030204" pitchFamily="34" charset="0"/>
                <a:cs typeface="Times New Roman" panose="02020603050405020304" pitchFamily="18" charset="0"/>
              </a:rPr>
              <a:t>IOAG MOSSG Membership</a:t>
            </a:r>
            <a:r>
              <a:rPr lang="en-GB" altLang="en-US" sz="1800" dirty="0" smtClean="0">
                <a:solidFill>
                  <a:srgbClr val="365F91"/>
                </a:solidFill>
                <a:ea typeface="Calibri" panose="020F0502020204030204" pitchFamily="34" charset="0"/>
                <a:cs typeface="Times New Roman" panose="02020603050405020304" pitchFamily="18" charset="0"/>
              </a:rPr>
              <a:t/>
            </a:r>
            <a:br>
              <a:rPr lang="en-GB" altLang="en-US" sz="1800" dirty="0" smtClean="0">
                <a:solidFill>
                  <a:srgbClr val="365F91"/>
                </a:solidFill>
                <a:ea typeface="Calibri" panose="020F0502020204030204" pitchFamily="34" charset="0"/>
                <a:cs typeface="Times New Roman" panose="02020603050405020304" pitchFamily="18" charset="0"/>
              </a:rPr>
            </a:br>
            <a:r>
              <a:rPr lang="en-GB" altLang="en-US" sz="2400" u="sng" dirty="0">
                <a:solidFill>
                  <a:schemeClr val="tx1"/>
                </a:solidFill>
                <a:ea typeface="Calibri" panose="020F0502020204030204" pitchFamily="34" charset="0"/>
                <a:cs typeface="Calibri" panose="020F0502020204030204" pitchFamily="34" charset="0"/>
              </a:rPr>
              <a:t/>
            </a:r>
            <a:br>
              <a:rPr lang="en-GB" altLang="en-US" sz="2400" u="sng" dirty="0">
                <a:solidFill>
                  <a:schemeClr val="tx1"/>
                </a:solidFill>
                <a:ea typeface="Calibri" panose="020F0502020204030204" pitchFamily="34" charset="0"/>
                <a:cs typeface="Calibri" panose="020F0502020204030204" pitchFamily="34" charset="0"/>
              </a:rPr>
            </a:br>
            <a:r>
              <a:rPr lang="en-US" altLang="en-US" sz="1100" b="0" dirty="0">
                <a:solidFill>
                  <a:schemeClr val="tx1"/>
                </a:solidFill>
              </a:rPr>
              <a:t/>
            </a:r>
            <a:br>
              <a:rPr lang="en-US" altLang="en-US" sz="1100" b="0" dirty="0">
                <a:solidFill>
                  <a:schemeClr val="tx1"/>
                </a:solidFill>
              </a:rPr>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8461075"/>
              </p:ext>
            </p:extLst>
          </p:nvPr>
        </p:nvGraphicFramePr>
        <p:xfrm>
          <a:off x="300790" y="1484243"/>
          <a:ext cx="8442157" cy="1049180"/>
        </p:xfrm>
        <a:graphic>
          <a:graphicData uri="http://schemas.openxmlformats.org/drawingml/2006/table">
            <a:tbl>
              <a:tblPr firstRow="1" firstCol="1" bandRow="1">
                <a:tableStyleId>{5C22544A-7EE6-4342-B048-85BDC9FD1C3A}</a:tableStyleId>
              </a:tblPr>
              <a:tblGrid>
                <a:gridCol w="2588107"/>
                <a:gridCol w="5854050"/>
              </a:tblGrid>
              <a:tr h="500540">
                <a:tc>
                  <a:txBody>
                    <a:bodyPr/>
                    <a:lstStyle/>
                    <a:p>
                      <a:pPr marL="0" marR="0">
                        <a:spcBef>
                          <a:spcPts val="0"/>
                        </a:spcBef>
                        <a:spcAft>
                          <a:spcPts val="0"/>
                        </a:spcAft>
                      </a:pPr>
                      <a:endParaRPr lang="en-US" sz="1200" b="1" dirty="0" smtClean="0">
                        <a:solidFill>
                          <a:schemeClr val="tx1"/>
                        </a:solidFill>
                        <a:effectLst/>
                      </a:endParaRPr>
                    </a:p>
                    <a:p>
                      <a:pPr marL="0" marR="0">
                        <a:spcBef>
                          <a:spcPts val="0"/>
                        </a:spcBef>
                        <a:spcAft>
                          <a:spcPts val="0"/>
                        </a:spcAft>
                      </a:pPr>
                      <a:r>
                        <a:rPr lang="en-US" sz="1200" b="1" dirty="0" smtClean="0">
                          <a:solidFill>
                            <a:schemeClr val="tx1"/>
                          </a:solidFill>
                          <a:effectLst/>
                        </a:rPr>
                        <a:t>Francois </a:t>
                      </a:r>
                      <a:r>
                        <a:rPr lang="en-US" sz="1200" b="1" dirty="0">
                          <a:solidFill>
                            <a:schemeClr val="tx1"/>
                          </a:solidFill>
                          <a:effectLst/>
                        </a:rPr>
                        <a:t>Allard</a:t>
                      </a:r>
                      <a:endParaRPr lang="en-US" sz="1100" b="1" dirty="0">
                        <a:solidFill>
                          <a:schemeClr val="tx1"/>
                        </a:solidFill>
                        <a:effectLst/>
                        <a:latin typeface="Times New Roman" panose="02020603050405020304" pitchFamily="18" charset="0"/>
                        <a:ea typeface="Calibri" panose="020F0502020204030204" pitchFamily="34" charset="0"/>
                      </a:endParaRPr>
                    </a:p>
                  </a:txBody>
                  <a:tcPr marL="120148" marR="120148" marT="0" marB="0">
                    <a:solidFill>
                      <a:schemeClr val="accent1">
                        <a:lumMod val="60000"/>
                        <a:lumOff val="40000"/>
                      </a:schemeClr>
                    </a:solidFill>
                  </a:tcPr>
                </a:tc>
                <a:tc>
                  <a:txBody>
                    <a:bodyPr/>
                    <a:lstStyle/>
                    <a:p>
                      <a:pPr marL="0" marR="0">
                        <a:spcBef>
                          <a:spcPts val="0"/>
                        </a:spcBef>
                        <a:spcAft>
                          <a:spcPts val="0"/>
                        </a:spcAft>
                      </a:pPr>
                      <a:r>
                        <a:rPr lang="en-US" sz="1200" b="1" dirty="0">
                          <a:solidFill>
                            <a:schemeClr val="tx1"/>
                          </a:solidFill>
                          <a:effectLst/>
                        </a:rPr>
                        <a:t>European Space Agency (ESA) European Space Research and Technology Centre (ESTEC)</a:t>
                      </a:r>
                      <a:endParaRPr lang="en-US" sz="1100" b="1" dirty="0">
                        <a:solidFill>
                          <a:schemeClr val="tx1"/>
                        </a:solidFill>
                        <a:effectLst/>
                        <a:latin typeface="Times New Roman" panose="02020603050405020304" pitchFamily="18" charset="0"/>
                        <a:ea typeface="Calibri" panose="020F0502020204030204" pitchFamily="34" charset="0"/>
                      </a:endParaRPr>
                    </a:p>
                  </a:txBody>
                  <a:tcPr marL="120148" marR="120148" marT="0" marB="0">
                    <a:solidFill>
                      <a:schemeClr val="accent1">
                        <a:lumMod val="60000"/>
                        <a:lumOff val="40000"/>
                      </a:schemeClr>
                    </a:solidFill>
                  </a:tcPr>
                </a:tc>
              </a:tr>
              <a:tr h="512081">
                <a:tc>
                  <a:txBody>
                    <a:bodyPr/>
                    <a:lstStyle/>
                    <a:p>
                      <a:pPr marL="0" marR="0">
                        <a:spcBef>
                          <a:spcPts val="0"/>
                        </a:spcBef>
                        <a:spcAft>
                          <a:spcPts val="0"/>
                        </a:spcAft>
                      </a:pPr>
                      <a:endParaRPr lang="en-US" sz="1200" b="1" dirty="0" smtClean="0">
                        <a:solidFill>
                          <a:schemeClr val="tx1"/>
                        </a:solidFill>
                        <a:effectLst/>
                      </a:endParaRPr>
                    </a:p>
                    <a:p>
                      <a:pPr marL="0" marR="0">
                        <a:spcBef>
                          <a:spcPts val="0"/>
                        </a:spcBef>
                        <a:spcAft>
                          <a:spcPts val="0"/>
                        </a:spcAft>
                      </a:pPr>
                      <a:r>
                        <a:rPr lang="en-US" sz="1200" b="1" dirty="0" smtClean="0">
                          <a:solidFill>
                            <a:schemeClr val="tx1"/>
                          </a:solidFill>
                          <a:effectLst/>
                        </a:rPr>
                        <a:t>Dan </a:t>
                      </a:r>
                      <a:r>
                        <a:rPr lang="en-US" sz="1200" b="1" dirty="0">
                          <a:solidFill>
                            <a:schemeClr val="tx1"/>
                          </a:solidFill>
                          <a:effectLst/>
                        </a:rPr>
                        <a:t>Smith</a:t>
                      </a:r>
                      <a:endParaRPr lang="en-US" sz="1100" b="1" dirty="0">
                        <a:solidFill>
                          <a:schemeClr val="tx1"/>
                        </a:solidFill>
                        <a:effectLst/>
                        <a:latin typeface="Times New Roman" panose="02020603050405020304" pitchFamily="18" charset="0"/>
                        <a:ea typeface="Calibri" panose="020F0502020204030204" pitchFamily="34" charset="0"/>
                      </a:endParaRPr>
                    </a:p>
                  </a:txBody>
                  <a:tcPr marL="120148" marR="120148" marT="0" marB="0">
                    <a:solidFill>
                      <a:schemeClr val="accent1">
                        <a:lumMod val="60000"/>
                        <a:lumOff val="40000"/>
                      </a:schemeClr>
                    </a:solidFill>
                  </a:tcPr>
                </a:tc>
                <a:tc>
                  <a:txBody>
                    <a:bodyPr/>
                    <a:lstStyle/>
                    <a:p>
                      <a:pPr marL="0" marR="0">
                        <a:spcBef>
                          <a:spcPts val="0"/>
                        </a:spcBef>
                        <a:spcAft>
                          <a:spcPts val="0"/>
                        </a:spcAft>
                      </a:pPr>
                      <a:r>
                        <a:rPr lang="en-US" sz="1200" b="1" dirty="0">
                          <a:solidFill>
                            <a:schemeClr val="tx1"/>
                          </a:solidFill>
                          <a:effectLst/>
                        </a:rPr>
                        <a:t>National Aeronautics and Space </a:t>
                      </a:r>
                      <a:r>
                        <a:rPr lang="en-US" sz="1200" b="1" dirty="0" smtClean="0">
                          <a:solidFill>
                            <a:schemeClr val="tx1"/>
                          </a:solidFill>
                          <a:effectLst/>
                        </a:rPr>
                        <a:t>Administration (NASA), Goddard </a:t>
                      </a:r>
                      <a:r>
                        <a:rPr lang="en-US" sz="1200" b="1" dirty="0">
                          <a:solidFill>
                            <a:schemeClr val="tx1"/>
                          </a:solidFill>
                          <a:effectLst/>
                        </a:rPr>
                        <a:t>Space Flight Center  </a:t>
                      </a:r>
                      <a:r>
                        <a:rPr lang="en-US" sz="1200" b="1" dirty="0" smtClean="0">
                          <a:solidFill>
                            <a:schemeClr val="tx1"/>
                          </a:solidFill>
                          <a:effectLst/>
                        </a:rPr>
                        <a:t>(GSFC</a:t>
                      </a:r>
                      <a:r>
                        <a:rPr lang="en-US" sz="1200" b="1" dirty="0">
                          <a:solidFill>
                            <a:schemeClr val="tx1"/>
                          </a:solidFill>
                          <a:effectLst/>
                        </a:rPr>
                        <a:t>)</a:t>
                      </a:r>
                      <a:endParaRPr lang="en-US" sz="1100" b="1" dirty="0">
                        <a:solidFill>
                          <a:schemeClr val="tx1"/>
                        </a:solidFill>
                        <a:effectLst/>
                      </a:endParaRPr>
                    </a:p>
                    <a:p>
                      <a:pPr marL="0" marR="0">
                        <a:spcBef>
                          <a:spcPts val="0"/>
                        </a:spcBef>
                        <a:spcAft>
                          <a:spcPts val="0"/>
                        </a:spcAft>
                      </a:pPr>
                      <a:r>
                        <a:rPr lang="en-US" sz="1200" b="1" dirty="0">
                          <a:solidFill>
                            <a:schemeClr val="tx1"/>
                          </a:solidFill>
                          <a:effectLst/>
                        </a:rPr>
                        <a:t> </a:t>
                      </a:r>
                      <a:endParaRPr lang="en-US" sz="1100" b="1" dirty="0">
                        <a:solidFill>
                          <a:schemeClr val="tx1"/>
                        </a:solidFill>
                        <a:effectLst/>
                        <a:latin typeface="Times New Roman" panose="02020603050405020304" pitchFamily="18" charset="0"/>
                        <a:ea typeface="Calibri" panose="020F0502020204030204" pitchFamily="34" charset="0"/>
                      </a:endParaRPr>
                    </a:p>
                  </a:txBody>
                  <a:tcPr marL="120148" marR="120148" marT="0" marB="0">
                    <a:solidFill>
                      <a:schemeClr val="accent1">
                        <a:lumMod val="60000"/>
                        <a:lumOff val="40000"/>
                      </a:schemeClr>
                    </a:solidFill>
                  </a:tcPr>
                </a:tc>
              </a:tr>
            </a:tbl>
          </a:graphicData>
        </a:graphic>
      </p:graphicFrame>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5</a:t>
            </a:fld>
            <a:endParaRPr lang="en-US"/>
          </a:p>
        </p:txBody>
      </p:sp>
      <p:sp>
        <p:nvSpPr>
          <p:cNvPr id="9" name="TextBox 8"/>
          <p:cNvSpPr txBox="1"/>
          <p:nvPr/>
        </p:nvSpPr>
        <p:spPr bwMode="auto">
          <a:xfrm>
            <a:off x="300790" y="1138990"/>
            <a:ext cx="3914274" cy="4893647"/>
          </a:xfrm>
          <a:prstGeom prst="rect">
            <a:avLst/>
          </a:prstGeom>
          <a:noFill/>
          <a:ln w="12700">
            <a:noFill/>
            <a:miter lim="800000"/>
            <a:headEnd type="none" w="sm" len="sm"/>
            <a:tailEnd type="none" w="sm" len="sm"/>
          </a:ln>
        </p:spPr>
        <p:txBody>
          <a:bodyPr wrap="square" rtlCol="0">
            <a:spAutoFit/>
          </a:bodyPr>
          <a:lstStyle/>
          <a:p>
            <a:pPr lvl="0"/>
            <a:r>
              <a:rPr lang="en-US" altLang="en-US" sz="1600" b="1" u="sng" dirty="0" smtClean="0">
                <a:ea typeface="Calibri" panose="020F0502020204030204" pitchFamily="34" charset="0"/>
                <a:cs typeface="Calibri" panose="020F0502020204030204" pitchFamily="34" charset="0"/>
              </a:rPr>
              <a:t>Co-chairmen:</a:t>
            </a:r>
          </a:p>
          <a:p>
            <a:pPr lvl="0"/>
            <a:endParaRPr lang="en-US" altLang="en-US" sz="1600" b="1" u="sng" dirty="0">
              <a:ea typeface="Calibri" panose="020F0502020204030204" pitchFamily="34" charset="0"/>
              <a:cs typeface="Calibri" panose="020F0502020204030204" pitchFamily="34" charset="0"/>
            </a:endParaRPr>
          </a:p>
          <a:p>
            <a:pPr lvl="0"/>
            <a:endParaRPr lang="en-GB" altLang="en-US" sz="1600" b="1" u="sng" dirty="0">
              <a:ea typeface="Calibri" panose="020F0502020204030204" pitchFamily="34" charset="0"/>
              <a:cs typeface="Calibri" panose="020F0502020204030204" pitchFamily="34" charset="0"/>
            </a:endParaRPr>
          </a:p>
          <a:p>
            <a:pPr lvl="0"/>
            <a:r>
              <a:rPr lang="en-GB" altLang="en-US" sz="1600" b="1" u="sng" dirty="0">
                <a:ea typeface="Calibri" panose="020F0502020204030204" pitchFamily="34" charset="0"/>
                <a:cs typeface="Calibri" panose="020F0502020204030204" pitchFamily="34" charset="0"/>
              </a:rPr>
              <a:t/>
            </a:r>
            <a:br>
              <a:rPr lang="en-GB" altLang="en-US" sz="1600" b="1" u="sng" dirty="0">
                <a:ea typeface="Calibri" panose="020F0502020204030204" pitchFamily="34" charset="0"/>
                <a:cs typeface="Calibri" panose="020F0502020204030204" pitchFamily="34" charset="0"/>
              </a:rPr>
            </a:br>
            <a:endParaRPr lang="en-GB" altLang="en-US" sz="1600" b="1" u="sng" dirty="0" smtClean="0">
              <a:ea typeface="Calibri" panose="020F0502020204030204" pitchFamily="34" charset="0"/>
              <a:cs typeface="Calibri" panose="020F0502020204030204" pitchFamily="34" charset="0"/>
            </a:endParaRPr>
          </a:p>
          <a:p>
            <a:pPr lvl="0"/>
            <a:endParaRPr lang="en-US" altLang="en-US" sz="1400" dirty="0"/>
          </a:p>
          <a:p>
            <a:pPr lvl="0"/>
            <a:r>
              <a:rPr lang="fr-FR" altLang="en-US" sz="1600" b="1" u="sng" dirty="0" err="1">
                <a:ea typeface="Calibri" panose="020F0502020204030204" pitchFamily="34" charset="0"/>
                <a:cs typeface="Calibri" panose="020F0502020204030204" pitchFamily="34" charset="0"/>
              </a:rPr>
              <a:t>Members</a:t>
            </a:r>
            <a:r>
              <a:rPr lang="fr-FR" altLang="en-US" sz="1600" b="1" u="sng" dirty="0">
                <a:ea typeface="Calibri" panose="020F0502020204030204" pitchFamily="34" charset="0"/>
                <a:cs typeface="Calibri" panose="020F0502020204030204" pitchFamily="34" charset="0"/>
              </a:rPr>
              <a:t>:</a:t>
            </a:r>
          </a:p>
          <a:p>
            <a:pPr lvl="0"/>
            <a:endParaRPr lang="en-US" altLang="en-US" sz="1400" dirty="0"/>
          </a:p>
          <a:p>
            <a:pPr lvl="0"/>
            <a:r>
              <a:rPr lang="fr-FR" altLang="en-US" sz="1600" b="1" dirty="0">
                <a:ea typeface="Calibri" panose="020F0502020204030204" pitchFamily="34" charset="0"/>
                <a:cs typeface="Calibri" panose="020F0502020204030204" pitchFamily="34" charset="0"/>
              </a:rPr>
              <a:t>Centre National d'Études Spatiales (CNES)</a:t>
            </a:r>
            <a:endParaRPr lang="en-US" altLang="en-US" sz="1400" dirty="0"/>
          </a:p>
          <a:p>
            <a:pPr marL="285750" lvl="0" indent="-285750">
              <a:buFont typeface="Arial" panose="020B0604020202020204" pitchFamily="34" charset="0"/>
              <a:buChar char="•"/>
            </a:pPr>
            <a:r>
              <a:rPr lang="fr-FR" altLang="en-US" sz="1400" dirty="0" smtClean="0">
                <a:ea typeface="Calibri" panose="020F0502020204030204" pitchFamily="34" charset="0"/>
                <a:cs typeface="Times New Roman" panose="02020603050405020304" pitchFamily="18" charset="0"/>
              </a:rPr>
              <a:t>Marc </a:t>
            </a:r>
            <a:r>
              <a:rPr lang="fr-FR" altLang="en-US" sz="1400" dirty="0" err="1">
                <a:ea typeface="Calibri" panose="020F0502020204030204" pitchFamily="34" charset="0"/>
                <a:cs typeface="Times New Roman" panose="02020603050405020304" pitchFamily="18" charset="0"/>
              </a:rPr>
              <a:t>Duhaze</a:t>
            </a:r>
            <a:endParaRPr lang="en-US" altLang="en-US" sz="1400" dirty="0"/>
          </a:p>
          <a:p>
            <a:pPr lvl="0"/>
            <a:endParaRPr lang="en-US" altLang="en-US" sz="1400" dirty="0"/>
          </a:p>
          <a:p>
            <a:pPr lvl="0"/>
            <a:r>
              <a:rPr lang="fr-FR" altLang="en-US" sz="1600" b="1" dirty="0">
                <a:ea typeface="Calibri" panose="020F0502020204030204" pitchFamily="34" charset="0"/>
                <a:cs typeface="Calibri" panose="020F0502020204030204" pitchFamily="34" charset="0"/>
              </a:rPr>
              <a:t>Canadian </a:t>
            </a:r>
            <a:r>
              <a:rPr lang="fr-FR" altLang="en-US" sz="1600" b="1" dirty="0" err="1">
                <a:ea typeface="Calibri" panose="020F0502020204030204" pitchFamily="34" charset="0"/>
                <a:cs typeface="Calibri" panose="020F0502020204030204" pitchFamily="34" charset="0"/>
              </a:rPr>
              <a:t>Space</a:t>
            </a:r>
            <a:r>
              <a:rPr lang="fr-FR" altLang="en-US" sz="1600" b="1" dirty="0">
                <a:ea typeface="Calibri" panose="020F0502020204030204" pitchFamily="34" charset="0"/>
                <a:cs typeface="Calibri" panose="020F0502020204030204" pitchFamily="34" charset="0"/>
              </a:rPr>
              <a:t> Agency (CSA)</a:t>
            </a:r>
            <a:endParaRPr lang="en-US" altLang="en-US" sz="1400" dirty="0"/>
          </a:p>
          <a:p>
            <a:pPr marL="285750" lvl="0" indent="-285750">
              <a:buFont typeface="Arial" panose="020B0604020202020204" pitchFamily="34" charset="0"/>
              <a:buChar char="•"/>
            </a:pPr>
            <a:r>
              <a:rPr lang="de-DE" altLang="en-US" sz="1400" dirty="0">
                <a:ea typeface="Calibri" panose="020F0502020204030204" pitchFamily="34" charset="0"/>
                <a:cs typeface="Times New Roman" panose="02020603050405020304" pitchFamily="18" charset="0"/>
              </a:rPr>
              <a:t>Kenneth Lord</a:t>
            </a:r>
            <a:endParaRPr lang="en-US" altLang="en-US" sz="1400" dirty="0"/>
          </a:p>
          <a:p>
            <a:pPr marL="285750" lvl="0" indent="-285750">
              <a:buFont typeface="Arial" panose="020B0604020202020204" pitchFamily="34" charset="0"/>
              <a:buChar char="•"/>
            </a:pPr>
            <a:r>
              <a:rPr lang="de-DE" altLang="en-US" sz="1400" dirty="0">
                <a:ea typeface="Calibri" panose="020F0502020204030204" pitchFamily="34" charset="0"/>
                <a:cs typeface="Times New Roman" panose="02020603050405020304" pitchFamily="18" charset="0"/>
              </a:rPr>
              <a:t>David </a:t>
            </a:r>
            <a:r>
              <a:rPr lang="de-DE" altLang="en-US" sz="1400" dirty="0" smtClean="0">
                <a:ea typeface="Calibri" panose="020F0502020204030204" pitchFamily="34" charset="0"/>
                <a:cs typeface="Times New Roman" panose="02020603050405020304" pitchFamily="18" charset="0"/>
              </a:rPr>
              <a:t>Shaffer</a:t>
            </a:r>
          </a:p>
          <a:p>
            <a:pPr lvl="0"/>
            <a:endParaRPr lang="en-US" altLang="en-US" sz="1400" dirty="0"/>
          </a:p>
          <a:p>
            <a:pPr lvl="0"/>
            <a:r>
              <a:rPr lang="de-DE" altLang="en-US" sz="1600" b="1" dirty="0">
                <a:ea typeface="Calibri" panose="020F0502020204030204" pitchFamily="34" charset="0"/>
                <a:cs typeface="Calibri" panose="020F0502020204030204" pitchFamily="34" charset="0"/>
              </a:rPr>
              <a:t>Deutsches Zentrum für Luft- und Raumfahrt (DLR)</a:t>
            </a:r>
            <a:endParaRPr lang="en-US" altLang="en-US" sz="1400" dirty="0"/>
          </a:p>
          <a:p>
            <a:pPr marL="285750" lvl="0" indent="-285750">
              <a:buFont typeface="Arial" panose="020B0604020202020204" pitchFamily="34" charset="0"/>
              <a:buChar char="•"/>
            </a:pPr>
            <a:r>
              <a:rPr lang="de-DE" altLang="en-US" sz="1400" dirty="0">
                <a:ea typeface="Calibri" panose="020F0502020204030204" pitchFamily="34" charset="0"/>
                <a:cs typeface="Times New Roman" panose="02020603050405020304" pitchFamily="18" charset="0"/>
              </a:rPr>
              <a:t>Marcin Gnat</a:t>
            </a:r>
            <a:endParaRPr lang="en-US" altLang="en-US" sz="1400" dirty="0"/>
          </a:p>
          <a:p>
            <a:pPr lvl="0"/>
            <a:endParaRPr lang="en-US" altLang="en-US" sz="1400" dirty="0"/>
          </a:p>
          <a:p>
            <a:pPr marL="112713" indent="-112713">
              <a:buFont typeface="Wingdings" pitchFamily="2" charset="2"/>
              <a:buChar char=""/>
            </a:pPr>
            <a:endParaRPr lang="en-US" sz="1000" b="1" dirty="0" smtClean="0">
              <a:solidFill>
                <a:srgbClr val="0033CC"/>
              </a:solidFill>
              <a:latin typeface="Arial" charset="0"/>
            </a:endParaRPr>
          </a:p>
        </p:txBody>
      </p:sp>
      <p:sp>
        <p:nvSpPr>
          <p:cNvPr id="10" name="TextBox 9"/>
          <p:cNvSpPr txBox="1"/>
          <p:nvPr/>
        </p:nvSpPr>
        <p:spPr bwMode="auto">
          <a:xfrm>
            <a:off x="3986464" y="2533423"/>
            <a:ext cx="4928936" cy="3724096"/>
          </a:xfrm>
          <a:prstGeom prst="rect">
            <a:avLst/>
          </a:prstGeom>
          <a:noFill/>
          <a:ln w="12700">
            <a:noFill/>
            <a:miter lim="800000"/>
            <a:headEnd type="none" w="sm" len="sm"/>
            <a:tailEnd type="none" w="sm" len="sm"/>
          </a:ln>
        </p:spPr>
        <p:txBody>
          <a:bodyPr wrap="square" rtlCol="0">
            <a:spAutoFit/>
          </a:bodyPr>
          <a:lstStyle/>
          <a:p>
            <a:pPr lvl="0"/>
            <a:r>
              <a:rPr lang="fr-FR" altLang="en-US" sz="1600" b="1" u="sng" dirty="0">
                <a:ea typeface="Calibri" panose="020F0502020204030204" pitchFamily="34" charset="0"/>
                <a:cs typeface="Calibri" panose="020F0502020204030204" pitchFamily="34" charset="0"/>
              </a:rPr>
              <a:t/>
            </a:r>
            <a:br>
              <a:rPr lang="fr-FR" altLang="en-US" sz="1600" b="1" u="sng" dirty="0">
                <a:ea typeface="Calibri" panose="020F0502020204030204" pitchFamily="34" charset="0"/>
                <a:cs typeface="Calibri" panose="020F0502020204030204" pitchFamily="34" charset="0"/>
              </a:rPr>
            </a:br>
            <a:endParaRPr lang="en-US" altLang="en-US" sz="1400" dirty="0"/>
          </a:p>
          <a:p>
            <a:pPr lvl="0"/>
            <a:r>
              <a:rPr lang="de-DE" altLang="en-US" sz="1600" b="1" dirty="0">
                <a:ea typeface="Calibri" panose="020F0502020204030204" pitchFamily="34" charset="0"/>
                <a:cs typeface="Calibri" panose="020F0502020204030204" pitchFamily="34" charset="0"/>
              </a:rPr>
              <a:t>Japan Aerospace Exploration Agency (JAXA)</a:t>
            </a:r>
            <a:endParaRPr lang="en-US" altLang="en-US" sz="1400" dirty="0"/>
          </a:p>
          <a:p>
            <a:pPr marL="285750" lvl="0" indent="-285750">
              <a:buFont typeface="Arial" panose="020B0604020202020204" pitchFamily="34" charset="0"/>
              <a:buChar char="•"/>
            </a:pPr>
            <a:r>
              <a:rPr lang="de-DE" altLang="en-US" sz="1400" dirty="0">
                <a:ea typeface="Calibri" panose="020F0502020204030204" pitchFamily="34" charset="0"/>
                <a:cs typeface="Times New Roman" panose="02020603050405020304" pitchFamily="18" charset="0"/>
              </a:rPr>
              <a:t>Yoshikazu Miyano </a:t>
            </a:r>
            <a:endParaRPr lang="de-DE" altLang="en-US" sz="1400" dirty="0" smtClean="0">
              <a:ea typeface="Calibri" panose="020F0502020204030204" pitchFamily="34" charset="0"/>
              <a:cs typeface="Times New Roman" panose="02020603050405020304" pitchFamily="18" charset="0"/>
            </a:endParaRPr>
          </a:p>
          <a:p>
            <a:pPr lvl="0"/>
            <a:endParaRPr lang="en-US" altLang="en-US" sz="1400" dirty="0"/>
          </a:p>
          <a:p>
            <a:pPr lvl="0"/>
            <a:r>
              <a:rPr lang="en-GB" altLang="en-US" sz="1600" b="1" dirty="0">
                <a:ea typeface="Calibri" panose="020F0502020204030204" pitchFamily="34" charset="0"/>
                <a:cs typeface="Calibri" panose="020F0502020204030204" pitchFamily="34" charset="0"/>
              </a:rPr>
              <a:t>National Aeronautics and Space Administration (NASA)</a:t>
            </a:r>
            <a:endParaRPr lang="en-US" altLang="en-US" sz="1400" dirty="0"/>
          </a:p>
          <a:p>
            <a:pPr marL="285750" lvl="0" indent="-285750">
              <a:buFont typeface="Arial" panose="020B0604020202020204" pitchFamily="34" charset="0"/>
              <a:buChar char="•"/>
            </a:pPr>
            <a:r>
              <a:rPr lang="en-GB" altLang="en-US" sz="1400" dirty="0">
                <a:ea typeface="Calibri" panose="020F0502020204030204" pitchFamily="34" charset="0"/>
                <a:cs typeface="Times New Roman" panose="02020603050405020304" pitchFamily="18" charset="0"/>
              </a:rPr>
              <a:t>Lena </a:t>
            </a:r>
            <a:r>
              <a:rPr lang="en-GB" altLang="en-US" sz="1400" dirty="0" err="1">
                <a:ea typeface="Calibri" panose="020F0502020204030204" pitchFamily="34" charset="0"/>
                <a:cs typeface="Times New Roman" panose="02020603050405020304" pitchFamily="18" charset="0"/>
              </a:rPr>
              <a:t>Braatz</a:t>
            </a:r>
            <a:r>
              <a:rPr lang="en-GB" altLang="en-US" sz="1400" dirty="0">
                <a:ea typeface="Calibri" panose="020F0502020204030204" pitchFamily="34" charset="0"/>
                <a:cs typeface="Times New Roman" panose="02020603050405020304" pitchFamily="18" charset="0"/>
              </a:rPr>
              <a:t> (Technical Editor, Booz Allen Hamilton/NASA Headquarters) </a:t>
            </a:r>
            <a:endParaRPr lang="en-US" altLang="en-US" sz="1400" dirty="0"/>
          </a:p>
          <a:p>
            <a:pPr marL="285750" lvl="0" indent="-285750">
              <a:buFont typeface="Arial" panose="020B0604020202020204" pitchFamily="34" charset="0"/>
              <a:buChar char="•"/>
            </a:pPr>
            <a:r>
              <a:rPr lang="en-GB" altLang="en-US" sz="1400" dirty="0" smtClean="0">
                <a:ea typeface="Calibri" panose="020F0502020204030204" pitchFamily="34" charset="0"/>
                <a:cs typeface="Times New Roman" panose="02020603050405020304" pitchFamily="18" charset="0"/>
              </a:rPr>
              <a:t>Marilyn </a:t>
            </a:r>
            <a:r>
              <a:rPr lang="en-GB" altLang="en-US" sz="1400" dirty="0">
                <a:ea typeface="Calibri" panose="020F0502020204030204" pitchFamily="34" charset="0"/>
                <a:cs typeface="Times New Roman" panose="02020603050405020304" pitchFamily="18" charset="0"/>
              </a:rPr>
              <a:t>Newhouse (HOSC Services Contract/NASA Marshall Space Flight </a:t>
            </a:r>
            <a:r>
              <a:rPr lang="en-GB" altLang="en-US" sz="1400" dirty="0" err="1">
                <a:ea typeface="Calibri" panose="020F0502020204030204" pitchFamily="34" charset="0"/>
                <a:cs typeface="Times New Roman" panose="02020603050405020304" pitchFamily="18" charset="0"/>
              </a:rPr>
              <a:t>Center</a:t>
            </a:r>
            <a:r>
              <a:rPr lang="en-GB" altLang="en-US" sz="1400" dirty="0">
                <a:ea typeface="Calibri" panose="020F0502020204030204" pitchFamily="34" charset="0"/>
                <a:cs typeface="Times New Roman" panose="02020603050405020304" pitchFamily="18" charset="0"/>
              </a:rPr>
              <a:t>  </a:t>
            </a:r>
            <a:r>
              <a:rPr lang="en-GB" altLang="en-US" sz="1400" dirty="0" smtClean="0">
                <a:ea typeface="Calibri" panose="020F0502020204030204" pitchFamily="34" charset="0"/>
                <a:cs typeface="Times New Roman" panose="02020603050405020304" pitchFamily="18" charset="0"/>
              </a:rPr>
              <a:t>(MSFC)</a:t>
            </a:r>
            <a:endParaRPr lang="en-US" altLang="en-US" sz="1400" dirty="0"/>
          </a:p>
          <a:p>
            <a:pPr marL="285750" indent="-285750">
              <a:buFont typeface="Arial" panose="020B0604020202020204" pitchFamily="34" charset="0"/>
              <a:buChar char="•"/>
            </a:pPr>
            <a:r>
              <a:rPr lang="en-GB" altLang="en-US" sz="1400" dirty="0">
                <a:ea typeface="Calibri" panose="020F0502020204030204" pitchFamily="34" charset="0"/>
                <a:cs typeface="Times New Roman" panose="02020603050405020304" pitchFamily="18" charset="0"/>
              </a:rPr>
              <a:t>Kelvin Nichols (NASA MSFC</a:t>
            </a:r>
            <a:r>
              <a:rPr lang="en-GB" altLang="en-US" sz="1400" dirty="0" smtClean="0">
                <a:ea typeface="Calibri" panose="020F0502020204030204" pitchFamily="34" charset="0"/>
                <a:cs typeface="Times New Roman" panose="02020603050405020304" pitchFamily="18" charset="0"/>
              </a:rPr>
              <a:t>)</a:t>
            </a:r>
            <a:r>
              <a:rPr lang="en-GB" altLang="en-US" sz="1400" dirty="0">
                <a:ea typeface="Calibri" panose="020F0502020204030204" pitchFamily="34" charset="0"/>
                <a:cs typeface="Times New Roman" panose="02020603050405020304" pitchFamily="18" charset="0"/>
              </a:rPr>
              <a:t> </a:t>
            </a:r>
            <a:endParaRPr lang="en-GB" altLang="en-US" sz="1400" dirty="0" smtClean="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altLang="en-US" sz="1400" dirty="0" err="1" smtClean="0">
                <a:solidFill>
                  <a:schemeClr val="tx1">
                    <a:lumMod val="50000"/>
                    <a:lumOff val="50000"/>
                  </a:schemeClr>
                </a:solidFill>
                <a:ea typeface="Calibri" panose="020F0502020204030204" pitchFamily="34" charset="0"/>
                <a:cs typeface="Times New Roman" panose="02020603050405020304" pitchFamily="18" charset="0"/>
              </a:rPr>
              <a:t>Lindolfo</a:t>
            </a:r>
            <a:r>
              <a:rPr lang="en-GB" altLang="en-US" sz="1400" dirty="0" smtClean="0">
                <a:solidFill>
                  <a:schemeClr val="tx1">
                    <a:lumMod val="50000"/>
                    <a:lumOff val="50000"/>
                  </a:schemeClr>
                </a:solidFill>
                <a:ea typeface="Calibri" panose="020F0502020204030204" pitchFamily="34" charset="0"/>
                <a:cs typeface="Times New Roman" panose="02020603050405020304" pitchFamily="18" charset="0"/>
              </a:rPr>
              <a:t> </a:t>
            </a:r>
            <a:r>
              <a:rPr lang="en-GB" altLang="en-US" sz="1400" dirty="0">
                <a:solidFill>
                  <a:schemeClr val="tx1">
                    <a:lumMod val="50000"/>
                    <a:lumOff val="50000"/>
                  </a:schemeClr>
                </a:solidFill>
                <a:ea typeface="Calibri" panose="020F0502020204030204" pitchFamily="34" charset="0"/>
                <a:cs typeface="Times New Roman" panose="02020603050405020304" pitchFamily="18" charset="0"/>
              </a:rPr>
              <a:t>Martinez (Lockheed Martin Corp./NASA Johnson Space </a:t>
            </a:r>
            <a:r>
              <a:rPr lang="en-GB" altLang="en-US" sz="1400" dirty="0" err="1">
                <a:solidFill>
                  <a:schemeClr val="tx1">
                    <a:lumMod val="50000"/>
                    <a:lumOff val="50000"/>
                  </a:schemeClr>
                </a:solidFill>
                <a:ea typeface="Calibri" panose="020F0502020204030204" pitchFamily="34" charset="0"/>
                <a:cs typeface="Times New Roman" panose="02020603050405020304" pitchFamily="18" charset="0"/>
              </a:rPr>
              <a:t>Center</a:t>
            </a:r>
            <a:r>
              <a:rPr lang="en-GB" altLang="en-US" sz="1400" dirty="0">
                <a:solidFill>
                  <a:schemeClr val="tx1">
                    <a:lumMod val="50000"/>
                    <a:lumOff val="50000"/>
                  </a:schemeClr>
                </a:solidFill>
                <a:ea typeface="Calibri" panose="020F0502020204030204" pitchFamily="34" charset="0"/>
                <a:cs typeface="Times New Roman" panose="02020603050405020304" pitchFamily="18" charset="0"/>
              </a:rPr>
              <a:t>)</a:t>
            </a:r>
            <a:endParaRPr lang="en-US" altLang="en-US" sz="1400" dirty="0">
              <a:solidFill>
                <a:schemeClr val="tx1">
                  <a:lumMod val="50000"/>
                  <a:lumOff val="50000"/>
                </a:schemeClr>
              </a:solidFill>
            </a:endParaRPr>
          </a:p>
          <a:p>
            <a:pPr marL="285750" lvl="0" indent="-285750">
              <a:buFont typeface="Arial" panose="020B0604020202020204" pitchFamily="34" charset="0"/>
              <a:buChar char="•"/>
            </a:pPr>
            <a:endParaRPr lang="en-US" altLang="en-US" sz="1600" dirty="0">
              <a:latin typeface="Arial" panose="020B0604020202020204" pitchFamily="34" charset="0"/>
            </a:endParaRPr>
          </a:p>
          <a:p>
            <a:pPr marL="112713" indent="-112713">
              <a:buFont typeface="Wingdings" pitchFamily="2" charset="2"/>
              <a:buChar char=""/>
            </a:pPr>
            <a:endParaRPr lang="en-US" sz="1000" b="1" dirty="0" smtClean="0">
              <a:solidFill>
                <a:srgbClr val="0033CC"/>
              </a:solidFill>
              <a:latin typeface="Arial" charset="0"/>
            </a:endParaRPr>
          </a:p>
        </p:txBody>
      </p:sp>
    </p:spTree>
    <p:extLst>
      <p:ext uri="{BB962C8B-B14F-4D97-AF65-F5344CB8AC3E}">
        <p14:creationId xmlns:p14="http://schemas.microsoft.com/office/powerpoint/2010/main" val="23825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sz="2000" dirty="0" smtClean="0"/>
              <a:t>This report is intended to provide overall strategic findings and recommendations of the IOAG’s Mission Operations Systems Strategy Group (MOSSG) related to the use of mission </a:t>
            </a:r>
            <a:r>
              <a:rPr lang="en-US" sz="2000" dirty="0"/>
              <a:t>o</a:t>
            </a:r>
            <a:r>
              <a:rPr lang="en-US" sz="2000" dirty="0" smtClean="0"/>
              <a:t>perations </a:t>
            </a:r>
            <a:r>
              <a:rPr lang="en-US" sz="2000" dirty="0"/>
              <a:t>s</a:t>
            </a:r>
            <a:r>
              <a:rPr lang="en-US" sz="2000" dirty="0" smtClean="0"/>
              <a:t>ervices in support of cross-agency (</a:t>
            </a:r>
            <a:r>
              <a:rPr lang="en-US" sz="2000" dirty="0"/>
              <a:t>C</a:t>
            </a:r>
            <a:r>
              <a:rPr lang="en-US" sz="2000" dirty="0" smtClean="0"/>
              <a:t>ontrol Center to Control Center) interoperability for space mission operations.</a:t>
            </a:r>
          </a:p>
          <a:p>
            <a:pPr>
              <a:buNone/>
            </a:pPr>
            <a:endParaRPr lang="en-US" sz="1800" dirty="0"/>
          </a:p>
          <a:p>
            <a:r>
              <a:rPr lang="en-US" sz="2000" dirty="0" smtClean="0"/>
              <a:t>NOTES: </a:t>
            </a:r>
          </a:p>
          <a:p>
            <a:pPr marL="795338" lvl="1" indent="-457200">
              <a:buFont typeface="+mj-lt"/>
              <a:buAutoNum type="arabicPeriod"/>
            </a:pPr>
            <a:r>
              <a:rPr lang="en-US" sz="1600" dirty="0" smtClean="0"/>
              <a:t>This report is presented in PowerPoint presentation format to allow for release much earlier than would be possible if a full report document were to be completed per the original MOSSG plans. </a:t>
            </a:r>
          </a:p>
          <a:p>
            <a:pPr marL="795338" lvl="1" indent="-457200">
              <a:buFont typeface="+mj-lt"/>
              <a:buAutoNum type="arabicPeriod"/>
            </a:pPr>
            <a:endParaRPr lang="en-US" sz="1600" dirty="0" smtClean="0"/>
          </a:p>
          <a:p>
            <a:pPr marL="795338" lvl="1" indent="-457200">
              <a:buFont typeface="+mj-lt"/>
              <a:buAutoNum type="arabicPeriod"/>
            </a:pPr>
            <a:r>
              <a:rPr lang="en-US" sz="1600" dirty="0" smtClean="0"/>
              <a:t>The MOSSG deliverables, per IOAG direction, consist of this report and “Service Catalog #3” for review describing recommended mission operations services and priorities.  A third deliverable, a system-level interoperability prototype, was always considered optional based on funding availability and has not been developed.</a:t>
            </a:r>
          </a:p>
          <a:p>
            <a:pPr marL="795338" lvl="1" indent="-457200">
              <a:buFont typeface="+mj-lt"/>
              <a:buAutoNum type="arabicPeriod"/>
            </a:pPr>
            <a:endParaRPr lang="en-US" sz="16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6</a:t>
            </a:fld>
            <a:endParaRPr lang="en-US"/>
          </a:p>
        </p:txBody>
      </p:sp>
    </p:spTree>
    <p:extLst>
      <p:ext uri="{BB962C8B-B14F-4D97-AF65-F5344CB8AC3E}">
        <p14:creationId xmlns:p14="http://schemas.microsoft.com/office/powerpoint/2010/main" val="167321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MOSSG </a:t>
            </a:r>
            <a:r>
              <a:rPr lang="en-US" dirty="0" smtClean="0"/>
              <a:t>Objective</a:t>
            </a:r>
            <a:endParaRPr lang="en-US" dirty="0"/>
          </a:p>
        </p:txBody>
      </p:sp>
      <p:sp>
        <p:nvSpPr>
          <p:cNvPr id="3" name="Content Placeholder 2"/>
          <p:cNvSpPr>
            <a:spLocks noGrp="1"/>
          </p:cNvSpPr>
          <p:nvPr>
            <p:ph idx="1"/>
          </p:nvPr>
        </p:nvSpPr>
        <p:spPr/>
        <p:txBody>
          <a:bodyPr/>
          <a:lstStyle/>
          <a:p>
            <a:r>
              <a:rPr lang="en-US" sz="2000" dirty="0" smtClean="0"/>
              <a:t>The objective of </a:t>
            </a:r>
            <a:r>
              <a:rPr lang="en-US" sz="2000" dirty="0"/>
              <a:t>the MOSSG </a:t>
            </a:r>
            <a:r>
              <a:rPr lang="en-US" sz="2000" dirty="0" smtClean="0"/>
              <a:t>is </a:t>
            </a:r>
            <a:r>
              <a:rPr lang="en-US" sz="2000" dirty="0"/>
              <a:t>to </a:t>
            </a:r>
            <a:r>
              <a:rPr lang="en-US" sz="2000" dirty="0" smtClean="0"/>
              <a:t>make recommendations to foster </a:t>
            </a:r>
            <a:r>
              <a:rPr lang="en-US" sz="2000" dirty="0"/>
              <a:t>a greater ability to </a:t>
            </a:r>
            <a:r>
              <a:rPr lang="en-US" sz="2000" dirty="0" smtClean="0"/>
              <a:t>achieve cooperation and interoperability among our </a:t>
            </a:r>
            <a:r>
              <a:rPr lang="en-US" sz="2000" dirty="0"/>
              <a:t>space agencies, </a:t>
            </a:r>
            <a:r>
              <a:rPr lang="en-US" sz="2000" dirty="0" smtClean="0"/>
              <a:t>specifically leading to . . .</a:t>
            </a:r>
          </a:p>
          <a:p>
            <a:pPr marL="0" indent="0">
              <a:buNone/>
            </a:pPr>
            <a:r>
              <a:rPr lang="en-US" sz="1400" dirty="0" smtClean="0"/>
              <a:t>  </a:t>
            </a:r>
            <a:endParaRPr lang="en-US" sz="1400" dirty="0"/>
          </a:p>
          <a:p>
            <a:pPr lvl="1"/>
            <a:r>
              <a:rPr lang="en-US" sz="1800" dirty="0"/>
              <a:t>Greater integration </a:t>
            </a:r>
            <a:r>
              <a:rPr lang="en-US" sz="1800" dirty="0" smtClean="0"/>
              <a:t>among mission </a:t>
            </a:r>
            <a:r>
              <a:rPr lang="en-US" sz="1800" dirty="0"/>
              <a:t>operations functions across multiple </a:t>
            </a:r>
            <a:r>
              <a:rPr lang="en-US" sz="1800" dirty="0" smtClean="0"/>
              <a:t>agencies</a:t>
            </a:r>
            <a:endParaRPr lang="en-US" sz="1800" dirty="0"/>
          </a:p>
          <a:p>
            <a:pPr lvl="1"/>
            <a:r>
              <a:rPr lang="en-US" sz="1800" dirty="0"/>
              <a:t>Greater capabilities for future multi-agency spaceflight missions, both large and </a:t>
            </a:r>
            <a:r>
              <a:rPr lang="en-US" sz="1800" dirty="0" smtClean="0"/>
              <a:t>small</a:t>
            </a:r>
            <a:endParaRPr lang="en-US" sz="1800" dirty="0"/>
          </a:p>
          <a:p>
            <a:pPr lvl="1"/>
            <a:r>
              <a:rPr lang="en-US" sz="1800" dirty="0"/>
              <a:t>Greater efficiency as these capabilities are reused from program to program and from generation to generation</a:t>
            </a:r>
          </a:p>
          <a:p>
            <a:pPr lvl="1"/>
            <a:r>
              <a:rPr lang="en-US" sz="1800" dirty="0"/>
              <a:t>Greater </a:t>
            </a:r>
            <a:r>
              <a:rPr lang="en-US" sz="1800" dirty="0" smtClean="0"/>
              <a:t>adherence to standards and beneficial recommendations for new standards from groups including </a:t>
            </a:r>
            <a:r>
              <a:rPr lang="en-US" sz="1800" dirty="0"/>
              <a:t>CCSDS</a:t>
            </a:r>
          </a:p>
          <a:p>
            <a:pPr lvl="1"/>
            <a:r>
              <a:rPr lang="en-US" sz="1800" dirty="0" smtClean="0"/>
              <a:t>Recommendations to </a:t>
            </a:r>
            <a:r>
              <a:rPr lang="en-US" sz="1800" dirty="0"/>
              <a:t>IOAG member agencies </a:t>
            </a:r>
            <a:r>
              <a:rPr lang="en-US" sz="1800" dirty="0" smtClean="0"/>
              <a:t>on how to better </a:t>
            </a:r>
            <a:r>
              <a:rPr lang="en-US" sz="1800" dirty="0"/>
              <a:t>support each other and work together in the Mission Operations </a:t>
            </a:r>
            <a:r>
              <a:rPr lang="en-US" sz="1800" dirty="0" smtClean="0"/>
              <a:t>domain</a:t>
            </a:r>
            <a:endParaRPr lang="en-US" sz="1800" b="1" u="sng" dirty="0" smtClean="0"/>
          </a:p>
          <a:p>
            <a:pPr lvl="1"/>
            <a:endParaRPr lang="en-US" sz="1800" b="1" u="sng" dirty="0" smtClean="0"/>
          </a:p>
          <a:p>
            <a:r>
              <a:rPr lang="en-US" sz="2000" dirty="0" smtClean="0"/>
              <a:t>The practical perspective within an agency: Improve the ability of single- and multi-mission control centers to serve the interoperability needs of future programs.</a:t>
            </a:r>
            <a:endParaRPr lang="en-US" sz="20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7</a:t>
            </a:fld>
            <a:endParaRPr lang="en-US" dirty="0"/>
          </a:p>
        </p:txBody>
      </p:sp>
    </p:spTree>
    <p:extLst>
      <p:ext uri="{BB962C8B-B14F-4D97-AF65-F5344CB8AC3E}">
        <p14:creationId xmlns:p14="http://schemas.microsoft.com/office/powerpoint/2010/main" val="167446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MOSSG Vision</a:t>
            </a:r>
            <a:endParaRPr lang="en-US" dirty="0"/>
          </a:p>
        </p:txBody>
      </p:sp>
      <p:sp>
        <p:nvSpPr>
          <p:cNvPr id="3" name="Content Placeholder 2"/>
          <p:cNvSpPr>
            <a:spLocks noGrp="1"/>
          </p:cNvSpPr>
          <p:nvPr>
            <p:ph idx="1"/>
          </p:nvPr>
        </p:nvSpPr>
        <p:spPr/>
        <p:txBody>
          <a:bodyPr/>
          <a:lstStyle/>
          <a:p>
            <a:r>
              <a:rPr lang="en-US" sz="1600" dirty="0" smtClean="0"/>
              <a:t>All </a:t>
            </a:r>
            <a:r>
              <a:rPr lang="en-US" sz="1600" dirty="0"/>
              <a:t>member space agencies foster and develop the ability for operators of ground and space assets to cooperate in an efficient manner by sharing and utilizing as appropriate the current and future data formats, protocols, systems, and infrastructure, thereby reducing costs and the time needed to implement and conduct multi-national space </a:t>
            </a:r>
            <a:r>
              <a:rPr lang="en-US" sz="1600" dirty="0" smtClean="0"/>
              <a:t>missions</a:t>
            </a:r>
            <a:r>
              <a:rPr lang="en-US" sz="1600" dirty="0"/>
              <a:t>. </a:t>
            </a:r>
          </a:p>
          <a:p>
            <a:endParaRPr lang="en-US" sz="1600" dirty="0" smtClean="0"/>
          </a:p>
          <a:p>
            <a:r>
              <a:rPr lang="en-US" sz="1600" dirty="0" smtClean="0"/>
              <a:t>The </a:t>
            </a:r>
            <a:r>
              <a:rPr lang="en-US" sz="1600" dirty="0"/>
              <a:t>implementation of interoperability functionality is prudent for all space programs and is a clear requirement for </a:t>
            </a:r>
            <a:r>
              <a:rPr lang="en-US" sz="1600" dirty="0" smtClean="0"/>
              <a:t>multi-agency </a:t>
            </a:r>
            <a:r>
              <a:rPr lang="en-US" sz="1600" dirty="0"/>
              <a:t>programs.  Programs should always consider the potential need for interoperability with other </a:t>
            </a:r>
            <a:r>
              <a:rPr lang="en-US" sz="1600" dirty="0" smtClean="0"/>
              <a:t>agencies</a:t>
            </a:r>
            <a:r>
              <a:rPr lang="en-US" sz="1600" dirty="0"/>
              <a:t>’ resources at some time in their mission life and therefore the adoption of appropriate interoperability standards should </a:t>
            </a:r>
            <a:r>
              <a:rPr lang="en-US" sz="1600" dirty="0" smtClean="0"/>
              <a:t>be considered </a:t>
            </a:r>
            <a:r>
              <a:rPr lang="en-US" sz="1600" dirty="0"/>
              <a:t>when developing requirements for all missions</a:t>
            </a:r>
            <a:r>
              <a:rPr lang="en-US" sz="1600" dirty="0" smtClean="0"/>
              <a:t>.</a:t>
            </a:r>
          </a:p>
          <a:p>
            <a:endParaRPr lang="en-US" sz="1600" dirty="0"/>
          </a:p>
          <a:p>
            <a:r>
              <a:rPr lang="en-US" sz="1600" dirty="0" smtClean="0"/>
              <a:t>The Service Catalog #3 effort focuses on short- and medium-term software-based efforts to promote interagency interoperability between control centers. Very long-term visions of seamless joint operations for complex missions espoused by CCSDS or the </a:t>
            </a:r>
            <a:r>
              <a:rPr lang="en-US" sz="1600" dirty="0"/>
              <a:t>International Space Exploration Coordination </a:t>
            </a:r>
            <a:r>
              <a:rPr lang="en-US" sz="1600" dirty="0" smtClean="0"/>
              <a:t>Group (ISECG) are not precluded and can be addressed as technology, common practices, and the available standards evolve.  It should be noted that software-based efforts have a much shorter technology/development cycle time than standard device and protocol efforts, which normally require the development of space assets or ground infrastructure.</a:t>
            </a:r>
            <a:endParaRPr lang="en-US" sz="1600" dirty="0"/>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8</a:t>
            </a:fld>
            <a:endParaRPr lang="en-US"/>
          </a:p>
        </p:txBody>
      </p:sp>
    </p:spTree>
    <p:extLst>
      <p:ext uri="{BB962C8B-B14F-4D97-AF65-F5344CB8AC3E}">
        <p14:creationId xmlns:p14="http://schemas.microsoft.com/office/powerpoint/2010/main" val="87674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Activities of the MOSSG</a:t>
            </a:r>
            <a:endParaRPr lang="en-CA" dirty="0"/>
          </a:p>
        </p:txBody>
      </p:sp>
      <p:sp>
        <p:nvSpPr>
          <p:cNvPr id="3" name="Content Placeholder 2"/>
          <p:cNvSpPr>
            <a:spLocks noGrp="1"/>
          </p:cNvSpPr>
          <p:nvPr>
            <p:ph idx="1"/>
          </p:nvPr>
        </p:nvSpPr>
        <p:spPr/>
        <p:txBody>
          <a:bodyPr/>
          <a:lstStyle/>
          <a:p>
            <a:r>
              <a:rPr lang="en-CA" sz="1800" dirty="0" smtClean="0"/>
              <a:t>The IOAG </a:t>
            </a:r>
            <a:r>
              <a:rPr lang="en-GB" sz="1800" kern="1400" spc="25" dirty="0" smtClean="0">
                <a:ea typeface="Times New Roman" panose="02020603050405020304" pitchFamily="18" charset="0"/>
                <a:cs typeface="Times New Roman" panose="02020603050405020304" pitchFamily="18" charset="0"/>
              </a:rPr>
              <a:t>Mission </a:t>
            </a:r>
            <a:r>
              <a:rPr lang="en-GB" sz="1800" kern="1400" spc="25" dirty="0">
                <a:ea typeface="Times New Roman" panose="02020603050405020304" pitchFamily="18" charset="0"/>
                <a:cs typeface="Times New Roman" panose="02020603050405020304" pitchFamily="18" charset="0"/>
              </a:rPr>
              <a:t>Operations Systems Strategy </a:t>
            </a:r>
            <a:r>
              <a:rPr lang="en-GB" sz="1800" kern="1400" spc="25" dirty="0" smtClean="0">
                <a:ea typeface="Times New Roman" panose="02020603050405020304" pitchFamily="18" charset="0"/>
                <a:cs typeface="Times New Roman" panose="02020603050405020304" pitchFamily="18" charset="0"/>
              </a:rPr>
              <a:t>Group (MOSSG) was formed in Fall of 2013</a:t>
            </a:r>
          </a:p>
          <a:p>
            <a:endParaRPr lang="en-GB" sz="1800" kern="1400" spc="25" dirty="0">
              <a:solidFill>
                <a:srgbClr val="002060"/>
              </a:solidFill>
              <a:ea typeface="Times New Roman" panose="02020603050405020304" pitchFamily="18" charset="0"/>
              <a:cs typeface="Times New Roman" panose="02020603050405020304" pitchFamily="18" charset="0"/>
            </a:endParaRPr>
          </a:p>
          <a:p>
            <a:r>
              <a:rPr lang="en-GB" sz="1800" kern="1400" spc="25" dirty="0" smtClean="0">
                <a:ea typeface="Times New Roman" panose="02020603050405020304" pitchFamily="18" charset="0"/>
                <a:cs typeface="Times New Roman" panose="02020603050405020304" pitchFamily="18" charset="0"/>
              </a:rPr>
              <a:t>The team conducted business through bi-weekly team </a:t>
            </a:r>
            <a:r>
              <a:rPr lang="en-GB" sz="1800" kern="1400" spc="25" dirty="0" err="1" smtClean="0">
                <a:ea typeface="Times New Roman" panose="02020603050405020304" pitchFamily="18" charset="0"/>
                <a:cs typeface="Times New Roman" panose="02020603050405020304" pitchFamily="18" charset="0"/>
              </a:rPr>
              <a:t>telecons</a:t>
            </a:r>
            <a:r>
              <a:rPr lang="en-GB" sz="1800" kern="1400" spc="25" dirty="0" smtClean="0">
                <a:ea typeface="Times New Roman" panose="02020603050405020304" pitchFamily="18" charset="0"/>
                <a:cs typeface="Times New Roman" panose="02020603050405020304" pitchFamily="18" charset="0"/>
              </a:rPr>
              <a:t> and met together twice a year in the week preceding the semi-annual CCSDS technical meetings.</a:t>
            </a:r>
            <a:endParaRPr lang="en-US" sz="1800" kern="1400" spc="25" dirty="0">
              <a:ea typeface="Times New Roman" panose="02020603050405020304" pitchFamily="18" charset="0"/>
              <a:cs typeface="Times New Roman" panose="02020603050405020304" pitchFamily="18" charset="0"/>
            </a:endParaRPr>
          </a:p>
          <a:p>
            <a:endParaRPr lang="en-CA" sz="1800" dirty="0" smtClean="0">
              <a:solidFill>
                <a:srgbClr val="002060"/>
              </a:solidFill>
            </a:endParaRPr>
          </a:p>
          <a:p>
            <a:r>
              <a:rPr lang="en-CA" sz="1800" dirty="0" smtClean="0"/>
              <a:t>In considering interoperability the MOSSG reviewed:</a:t>
            </a:r>
          </a:p>
          <a:p>
            <a:pPr lvl="1"/>
            <a:r>
              <a:rPr lang="en-CA" sz="1800" dirty="0" smtClean="0"/>
              <a:t>Material from the IOAG and MOSCG</a:t>
            </a:r>
          </a:p>
          <a:p>
            <a:pPr lvl="1"/>
            <a:r>
              <a:rPr lang="en-CA" sz="1800" dirty="0" smtClean="0"/>
              <a:t>Current operational programs including;</a:t>
            </a:r>
          </a:p>
          <a:p>
            <a:pPr lvl="2"/>
            <a:r>
              <a:rPr lang="en-CA" sz="1600" dirty="0" smtClean="0"/>
              <a:t>ISS Columbus Operations</a:t>
            </a:r>
          </a:p>
          <a:p>
            <a:pPr lvl="2"/>
            <a:r>
              <a:rPr lang="en-CA" sz="1600" dirty="0" smtClean="0"/>
              <a:t>ISS Robotic Operations</a:t>
            </a:r>
          </a:p>
          <a:p>
            <a:pPr lvl="2"/>
            <a:r>
              <a:rPr lang="en-CA" sz="1600" dirty="0" smtClean="0"/>
              <a:t>OSTM/Jason2 Robotic Operations</a:t>
            </a:r>
          </a:p>
          <a:p>
            <a:pPr lvl="1"/>
            <a:r>
              <a:rPr lang="en-CA" sz="1800" dirty="0" smtClean="0"/>
              <a:t>Potential programs defined by the ISECG in their Global Exploration Roadmap</a:t>
            </a:r>
          </a:p>
          <a:p>
            <a:pPr lvl="1"/>
            <a:r>
              <a:rPr lang="en-CA" sz="1800" dirty="0" smtClean="0"/>
              <a:t>The work of the CCSDS Working Groups</a:t>
            </a:r>
          </a:p>
          <a:p>
            <a:pPr lvl="1"/>
            <a:endParaRPr lang="en-CA"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9</a:t>
            </a:fld>
            <a:endParaRPr lang="en-US"/>
          </a:p>
        </p:txBody>
      </p:sp>
    </p:spTree>
    <p:extLst>
      <p:ext uri="{BB962C8B-B14F-4D97-AF65-F5344CB8AC3E}">
        <p14:creationId xmlns:p14="http://schemas.microsoft.com/office/powerpoint/2010/main" val="250255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D050"/>
        </a:solidFill>
        <a:ln w="38100">
          <a:noFill/>
          <a:round/>
          <a:headEnd/>
          <a:tailEnd/>
        </a:ln>
      </a:spPr>
      <a:bodyPr wrap="none" rtlCol="0" anchor="ctr"/>
      <a:lstStyle>
        <a:defPPr algn="ct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12700">
          <a:noFill/>
          <a:miter lim="800000"/>
          <a:headEnd type="none" w="sm" len="sm"/>
          <a:tailEnd type="none" w="sm" len="sm"/>
        </a:ln>
      </a:spPr>
      <a:bodyPr wrap="square">
        <a:spAutoFit/>
      </a:bodyPr>
      <a:lstStyle>
        <a:defPPr marL="112713" indent="-112713">
          <a:buFont typeface="Wingdings" pitchFamily="2" charset="2"/>
          <a:buChar char=""/>
          <a:defRPr sz="1000" b="1" dirty="0" smtClean="0">
            <a:solidFill>
              <a:srgbClr val="0033CC"/>
            </a:solidFill>
            <a:latin typeface="Arial" charset="0"/>
          </a:defRPr>
        </a:defPPr>
      </a:lstStyle>
    </a:tx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4E8B5BCE979E459167C72C8A1C31BF" ma:contentTypeVersion="" ma:contentTypeDescription="Create a new document." ma:contentTypeScope="" ma:versionID="a7ce6bfff43aff25dcbb3b88586bdb94">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7E9BC3-9BA3-4DC1-99CA-8172A422DCDE}">
  <ds:schemaRefs>
    <ds:schemaRef ds:uri="http://schemas.microsoft.com/sharepoint/v3/contenttype/forms"/>
  </ds:schemaRefs>
</ds:datastoreItem>
</file>

<file path=customXml/itemProps2.xml><?xml version="1.0" encoding="utf-8"?>
<ds:datastoreItem xmlns:ds="http://schemas.openxmlformats.org/officeDocument/2006/customXml" ds:itemID="{973D75DA-7D6B-4217-8536-510F25E7DC22}">
  <ds:schemaRef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43A85FF4-15C2-4A91-A5A1-3F1C514FA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10393</TotalTime>
  <Pages>51</Pages>
  <Words>6516</Words>
  <Application>Microsoft Office PowerPoint</Application>
  <PresentationFormat>Letter Paper (8.5x11 in)</PresentationFormat>
  <Paragraphs>715</Paragraphs>
  <Slides>48</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7" baseType="lpstr">
      <vt:lpstr>Calibri</vt:lpstr>
      <vt:lpstr>Arial Black</vt:lpstr>
      <vt:lpstr>Wingdings 2</vt:lpstr>
      <vt:lpstr>Times New Roman</vt:lpstr>
      <vt:lpstr>Cambria</vt:lpstr>
      <vt:lpstr>Wingdings</vt:lpstr>
      <vt:lpstr>Arial</vt:lpstr>
      <vt:lpstr>Blank</vt:lpstr>
      <vt:lpstr>Document</vt:lpstr>
      <vt:lpstr>PowerPoint Presentation</vt:lpstr>
      <vt:lpstr>CONTENTS</vt:lpstr>
      <vt:lpstr>Acronyms</vt:lpstr>
      <vt:lpstr>PowerPoint Presentation</vt:lpstr>
      <vt:lpstr>IOAG MOSSG Membership   </vt:lpstr>
      <vt:lpstr>Purpose</vt:lpstr>
      <vt:lpstr>MOSSG Objective</vt:lpstr>
      <vt:lpstr>MOSSG Vision</vt:lpstr>
      <vt:lpstr>Activities of the MOSSG</vt:lpstr>
      <vt:lpstr>PowerPoint Presentation</vt:lpstr>
      <vt:lpstr>Infrastructure</vt:lpstr>
      <vt:lpstr>System Architecture – Choices for Interaction</vt:lpstr>
      <vt:lpstr>Development Considerations</vt:lpstr>
      <vt:lpstr>Program Considerations  (1 of 2)</vt:lpstr>
      <vt:lpstr>Program Considerations (2 of 2)</vt:lpstr>
      <vt:lpstr>Trends</vt:lpstr>
      <vt:lpstr>PowerPoint Presentation</vt:lpstr>
      <vt:lpstr>MOSSG Service Catalog #3 Context</vt:lpstr>
      <vt:lpstr>Service Catalog #3 (1 of 2)</vt:lpstr>
      <vt:lpstr>Service Catalog #3 (2 of 2)</vt:lpstr>
      <vt:lpstr> MOSSG Interoperability Model</vt:lpstr>
      <vt:lpstr>Interoperability—It’s not just MO Services</vt:lpstr>
      <vt:lpstr>PowerPoint Presentation</vt:lpstr>
      <vt:lpstr>Introduction to Findings</vt:lpstr>
      <vt:lpstr>Finding 1: Scope</vt:lpstr>
      <vt:lpstr>Finding 2: Standards Development Roadmap</vt:lpstr>
      <vt:lpstr>Finding 3: Range of Interoperability Needs</vt:lpstr>
      <vt:lpstr>Finding 3: Range of Interoperability Needs, continued</vt:lpstr>
      <vt:lpstr>Key Functions for Center-to-Center Interoperability</vt:lpstr>
      <vt:lpstr>Finding 4: Long-term Innovation</vt:lpstr>
      <vt:lpstr>Finding 5: Cohesive Approach Across All of CCSDS</vt:lpstr>
      <vt:lpstr>Finding 6: Promoting Infusion and Use</vt:lpstr>
      <vt:lpstr>Finding 7: Code Sharing</vt:lpstr>
      <vt:lpstr>Finding 8: Need for Guiding Principles</vt:lpstr>
      <vt:lpstr>PowerPoint Presentation</vt:lpstr>
      <vt:lpstr>Considerations for Suitability for Interoperability</vt:lpstr>
      <vt:lpstr>Service Evaluation Factors:  Meeting Interoperability Objectives</vt:lpstr>
      <vt:lpstr>Service Evaluation Factors:  Ease of Adoption of the MO Services Standards  </vt:lpstr>
      <vt:lpstr>Service Evaluation Factors:        Service Quality </vt:lpstr>
      <vt:lpstr>PowerPoint Presentation</vt:lpstr>
      <vt:lpstr>Summary Statements from the MOSSG</vt:lpstr>
      <vt:lpstr>Thoughts for the Future</vt:lpstr>
      <vt:lpstr>PowerPoint Presentation</vt:lpstr>
      <vt:lpstr>Summary of Findings and Recommendations (1 of 5)</vt:lpstr>
      <vt:lpstr>Summary of Findings and Recommendations (2 of 5)</vt:lpstr>
      <vt:lpstr>Summary of Findings and Recommendations (3 of 5)</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MOSSG Presentation to IOAG-IOP</dc:title>
  <dc:subject>CCSDS Overview</dc:subject>
  <dc:creator>Mike Kearney</dc:creator>
  <cp:lastModifiedBy>Barkley, Erik J (3970)</cp:lastModifiedBy>
  <cp:revision>707</cp:revision>
  <cp:lastPrinted>2016-06-21T16:43:23Z</cp:lastPrinted>
  <dcterms:created xsi:type="dcterms:W3CDTF">2013-04-02T00:42:40Z</dcterms:created>
  <dcterms:modified xsi:type="dcterms:W3CDTF">2016-09-19T20:52:40Z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0x010100864E8B5BCE979E459167C72C8A1C31BF</vt:lpwstr>
  </property>
  <property fmtid="{D5CDD505-2E9C-101B-9397-08002B2CF9AE}" pid="3" name="Publicly Accessible">
    <vt:lpwstr>false</vt:lpwstr>
  </property>
  <property fmtid="{D5CDD505-2E9C-101B-9397-08002B2CF9AE}" pid="4" name="Document Status">
    <vt:lpwstr>Draft</vt:lpwstr>
  </property>
  <property fmtid="{D5CDD505-2E9C-101B-9397-08002B2CF9AE}" pid="5" name="Document Type">
    <vt:lpwstr>Presentation</vt:lpwstr>
  </property>
  <property fmtid="{D5CDD505-2E9C-101B-9397-08002B2CF9AE}" pid="6" name="_NewReviewCycle">
    <vt:lpwstr/>
  </property>
</Properties>
</file>