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644" r:id="rId5"/>
    <p:sldId id="2052" r:id="rId6"/>
    <p:sldId id="2787" r:id="rId7"/>
    <p:sldId id="2786" r:id="rId8"/>
    <p:sldId id="2793" r:id="rId9"/>
    <p:sldId id="2788" r:id="rId10"/>
    <p:sldId id="2795" r:id="rId11"/>
    <p:sldId id="2792" r:id="rId12"/>
    <p:sldId id="2796" r:id="rId13"/>
    <p:sldId id="2797" r:id="rId14"/>
    <p:sldId id="2798" r:id="rId15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4F5"/>
    <a:srgbClr val="FF0066"/>
    <a:srgbClr val="003399"/>
    <a:srgbClr val="FF9933"/>
    <a:srgbClr val="FF9900"/>
    <a:srgbClr val="000099"/>
    <a:srgbClr val="FFFF00"/>
    <a:srgbClr val="D27D00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64" autoAdjust="0"/>
    <p:restoredTop sz="86501" autoAdjust="0"/>
  </p:normalViewPr>
  <p:slideViewPr>
    <p:cSldViewPr>
      <p:cViewPr>
        <p:scale>
          <a:sx n="90" d="100"/>
          <a:sy n="90" d="100"/>
        </p:scale>
        <p:origin x="1360" y="992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70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5720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84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1E153-7D47-4F1E-9AE0-583291366BD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7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0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32518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3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3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3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62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79769" y="4715907"/>
            <a:ext cx="5438139" cy="4467701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8696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7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7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6275" y="809625"/>
            <a:ext cx="5386388" cy="4041775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35430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9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9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61572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10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10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61572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11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11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6157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567590" y="6578210"/>
            <a:ext cx="1501021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rgbClr val="333399"/>
                </a:solidFill>
              </a:rPr>
              <a:t>26-April-2016-cesg-</a:t>
            </a:r>
            <a:fld id="{A695BC2C-BEAC-4E31-AADE-93F4F0C57784}" type="slidenum">
              <a:rPr lang="en-US" sz="1000">
                <a:solidFill>
                  <a:srgbClr val="333399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84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0ahUKEwip9sfayo7MAhXGCw8KHWjECp4QjRwIBw&amp;url=http://www.free-power-point-templates.com/articles/traffic-light-symbols-for-powerpoint-presentations/&amp;psig=AFQjCNGReOqR1_2HnQSlvR4htf4G0yUj3Q&amp;ust=1460738884232548" TargetMode="External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emf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 dirty="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 dirty="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 dirty="0"/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891448" y="4577662"/>
            <a:ext cx="3456395" cy="20005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Joint CMC-CESG Meeting</a:t>
            </a:r>
          </a:p>
          <a:p>
            <a:pPr algn="ctr" eaLnBrk="0" hangingPunct="0"/>
            <a:r>
              <a:rPr lang="en-US" sz="1800" dirty="0" smtClean="0">
                <a:solidFill>
                  <a:srgbClr val="000099"/>
                </a:solidFill>
                <a:latin typeface="Calibri" pitchFamily="34" charset="0"/>
              </a:rPr>
              <a:t>ASI Rome, Italy</a:t>
            </a:r>
          </a:p>
          <a:p>
            <a:pPr algn="ctr" eaLnBrk="0" hangingPunct="0"/>
            <a:r>
              <a:rPr lang="en-US" sz="1800" dirty="0" smtClean="0">
                <a:solidFill>
                  <a:srgbClr val="000099"/>
                </a:solidFill>
                <a:latin typeface="Calibri" pitchFamily="34" charset="0"/>
              </a:rPr>
              <a:t>Hosted by ASI</a:t>
            </a:r>
            <a:endParaRPr lang="en-US" sz="18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1000" u="sng" dirty="0">
              <a:solidFill>
                <a:schemeClr val="accent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800" dirty="0" smtClean="0">
                <a:solidFill>
                  <a:srgbClr val="000099"/>
                </a:solidFill>
                <a:latin typeface="Calibri" pitchFamily="34" charset="0"/>
              </a:rPr>
              <a:t>25 October 2016</a:t>
            </a:r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735012" y="1310068"/>
            <a:ext cx="7597775" cy="341632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CCSDS Engineering </a:t>
            </a: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Steering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Group (CESG):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eport </a:t>
            </a: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to the</a:t>
            </a:r>
          </a:p>
          <a:p>
            <a:pPr algn="ctr" eaLnBrk="0" hangingPunct="0"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CCSDS Management Council (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CMC)</a:t>
            </a:r>
          </a:p>
          <a:p>
            <a:pPr algn="ctr" eaLnBrk="0" hangingPunct="0"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concerning the Fall 2016 Technical Plenary</a:t>
            </a:r>
          </a:p>
          <a:p>
            <a:pPr algn="ctr" eaLnBrk="0" hangingPunct="0">
              <a:defRPr/>
            </a:pPr>
            <a:r>
              <a:rPr lang="en-US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en-US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92360" y="152400"/>
            <a:ext cx="7834619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  <a:defRPr/>
            </a:pPr>
            <a:r>
              <a:rPr lang="en-US" sz="28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XXX</a:t>
            </a:r>
            <a:r>
              <a:rPr lang="en-US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Report: </a:t>
            </a:r>
            <a:r>
              <a:rPr lang="en-US" sz="28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Planned Resolution Summary</a:t>
            </a:r>
            <a:endParaRPr lang="en-US" sz="28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2665" y="740650"/>
            <a:ext cx="8229600" cy="5952775"/>
          </a:xfrm>
          <a:prstGeom prst="rect">
            <a:avLst/>
          </a:prstGeom>
        </p:spPr>
        <p:txBody>
          <a:bodyPr/>
          <a:lstStyle>
            <a:lvl1pPr marL="230188" indent="-230188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5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indent="-222250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14400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400" b="1">
                <a:solidFill>
                  <a:schemeClr val="tx1"/>
                </a:solidFill>
                <a:latin typeface="+mn-lt"/>
              </a:defRPr>
            </a:lvl3pPr>
            <a:lvl4pPr marL="1260475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000" b="1">
                <a:solidFill>
                  <a:schemeClr val="tx1"/>
                </a:solidFill>
                <a:latin typeface="+mn-lt"/>
              </a:defRPr>
            </a:lvl4pPr>
            <a:lvl5pPr marL="15970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0542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6pPr>
            <a:lvl7pPr marL="25114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7pPr>
            <a:lvl8pPr marL="29686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8pPr>
            <a:lvl9pPr marL="34258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WG 1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altLang="ja-JP" sz="1800" u="sng" kern="0" dirty="0" smtClean="0">
                <a:latin typeface="Calibri" pitchFamily="34" charset="0"/>
                <a:ea typeface="ＭＳ Ｐゴシック" pitchFamily="-107" charset="-128"/>
              </a:rPr>
              <a:t>Resolution 1</a:t>
            </a:r>
            <a:r>
              <a:rPr lang="en-US" altLang="ja-JP" sz="1800" kern="0" dirty="0" smtClean="0">
                <a:latin typeface="Calibri" pitchFamily="34" charset="0"/>
                <a:ea typeface="ＭＳ Ｐゴシック" pitchFamily="-107" charset="-128"/>
              </a:rPr>
              <a:t>:  </a:t>
            </a:r>
            <a:r>
              <a:rPr lang="en-US" altLang="ja-JP" sz="1800" kern="0" dirty="0" err="1" smtClean="0">
                <a:latin typeface="Calibri" pitchFamily="34" charset="0"/>
                <a:ea typeface="ＭＳ Ｐゴシック" pitchFamily="-107" charset="-128"/>
              </a:rPr>
              <a:t>xxxxxx</a:t>
            </a:r>
            <a:r>
              <a:rPr lang="en-US" sz="1800" kern="0" dirty="0" smtClean="0">
                <a:latin typeface="Calibri" pitchFamily="34" charset="0"/>
                <a:ea typeface="ＭＳ Ｐゴシック" pitchFamily="-107" charset="-128"/>
              </a:rPr>
              <a:t>.</a:t>
            </a:r>
          </a:p>
          <a:p>
            <a:endParaRPr lang="en-US" sz="1800" kern="0" dirty="0" smtClean="0"/>
          </a:p>
          <a:p>
            <a:r>
              <a:rPr lang="en-US" sz="2000" kern="0" dirty="0" smtClean="0"/>
              <a:t>WG 2</a:t>
            </a:r>
          </a:p>
          <a:p>
            <a:pPr lvl="1"/>
            <a:r>
              <a:rPr lang="en-US" altLang="ja-JP" sz="1800" u="sng" kern="0" dirty="0" smtClean="0">
                <a:latin typeface="Calibri"/>
                <a:ea typeface="ＭＳ Ｐゴシック" pitchFamily="-107" charset="-128"/>
                <a:cs typeface="Calibri"/>
              </a:rPr>
              <a:t>Resolution 2: </a:t>
            </a:r>
            <a:r>
              <a:rPr lang="en-US" altLang="ja-JP" sz="1800" kern="0" dirty="0" err="1" smtClean="0">
                <a:latin typeface="Calibri"/>
                <a:ea typeface="ＭＳ Ｐゴシック" pitchFamily="-107" charset="-128"/>
                <a:cs typeface="Calibri"/>
              </a:rPr>
              <a:t>xxxxxxx</a:t>
            </a:r>
            <a:endParaRPr lang="en-US" altLang="ja-JP" sz="1800" kern="0" dirty="0" smtClean="0">
              <a:latin typeface="Calibri"/>
              <a:ea typeface="ＭＳ Ｐゴシック" pitchFamily="-107" charset="-128"/>
              <a:cs typeface="Calibri"/>
            </a:endParaRPr>
          </a:p>
          <a:p>
            <a:pPr lvl="1"/>
            <a:endParaRPr lang="en-US" sz="1800" kern="0" dirty="0" smtClean="0">
              <a:latin typeface="Calibri"/>
              <a:cs typeface="Calibri"/>
            </a:endParaRPr>
          </a:p>
          <a:p>
            <a:r>
              <a:rPr lang="en-US" sz="2000" kern="0" dirty="0" smtClean="0"/>
              <a:t>WG 2</a:t>
            </a:r>
          </a:p>
          <a:p>
            <a:pPr marL="688975" lvl="2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altLang="ja-JP" sz="1800" u="sng" kern="0" dirty="0" smtClean="0">
                <a:latin typeface="Calibri"/>
                <a:ea typeface="ＭＳ Ｐゴシック" pitchFamily="-107" charset="-128"/>
                <a:cs typeface="Calibri"/>
              </a:rPr>
              <a:t>Resolution 3:</a:t>
            </a:r>
            <a:r>
              <a:rPr lang="en-US" altLang="ja-JP" sz="1800" kern="0" dirty="0" smtClean="0">
                <a:latin typeface="Calibri"/>
                <a:ea typeface="ＭＳ Ｐゴシック" pitchFamily="-107" charset="-128"/>
                <a:cs typeface="Calibri"/>
              </a:rPr>
              <a:t> </a:t>
            </a:r>
            <a:r>
              <a:rPr lang="en-US" altLang="ja-JP" sz="1800" kern="0" dirty="0" err="1" smtClean="0">
                <a:latin typeface="Calibri"/>
                <a:ea typeface="ＭＳ Ｐゴシック" pitchFamily="-107" charset="-128"/>
                <a:cs typeface="Calibri"/>
              </a:rPr>
              <a:t>xxxxxxx</a:t>
            </a:r>
            <a:endParaRPr lang="en-GB" altLang="ja-JP" sz="1800" u="sng" kern="0" dirty="0" smtClean="0">
              <a:latin typeface="Calibri"/>
              <a:ea typeface="ＭＳ Ｐゴシック" pitchFamily="-107" charset="-128"/>
              <a:cs typeface="Calibri"/>
            </a:endParaRPr>
          </a:p>
          <a:p>
            <a:pPr lvl="1">
              <a:lnSpc>
                <a:spcPts val="1800"/>
              </a:lnSpc>
              <a:defRPr/>
            </a:pPr>
            <a:endParaRPr lang="fr-CA" sz="1800" u="sng" kern="0" dirty="0" smtClean="0">
              <a:latin typeface="Calibri" pitchFamily="34" charset="0"/>
              <a:ea typeface="ＭＳ Ｐゴシック" pitchFamily="-107" charset="-128"/>
            </a:endParaRPr>
          </a:p>
          <a:p>
            <a:r>
              <a:rPr lang="en-US" sz="2000" kern="0" dirty="0" smtClean="0"/>
              <a:t>SIG (if any)</a:t>
            </a:r>
          </a:p>
          <a:p>
            <a:pPr marL="688975" lvl="2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altLang="ja-JP" sz="1800" u="sng" kern="0" dirty="0" smtClean="0">
                <a:latin typeface="Calibri"/>
                <a:ea typeface="ＭＳ Ｐゴシック" pitchFamily="-107" charset="-128"/>
                <a:cs typeface="Calibri"/>
              </a:rPr>
              <a:t>Resolution 4</a:t>
            </a:r>
            <a:r>
              <a:rPr lang="en-US" altLang="ja-JP" sz="1800" kern="0" dirty="0" smtClean="0">
                <a:latin typeface="Calibri"/>
                <a:ea typeface="ＭＳ Ｐゴシック" pitchFamily="-107" charset="-128"/>
                <a:cs typeface="Calibri"/>
              </a:rPr>
              <a:t>: </a:t>
            </a:r>
            <a:r>
              <a:rPr lang="en-US" altLang="ja-JP" sz="1800" kern="0" dirty="0" err="1" smtClean="0">
                <a:latin typeface="Calibri"/>
                <a:ea typeface="ＭＳ Ｐゴシック" pitchFamily="-107" charset="-128"/>
                <a:cs typeface="Calibri"/>
              </a:rPr>
              <a:t>xxxxxxxx</a:t>
            </a:r>
            <a:endParaRPr lang="en-US" altLang="ja-JP" sz="1800" kern="0" dirty="0" smtClean="0">
              <a:latin typeface="Calibri"/>
              <a:ea typeface="ＭＳ Ｐゴシック" pitchFamily="-107" charset="-128"/>
              <a:cs typeface="Calibri"/>
            </a:endParaRPr>
          </a:p>
          <a:p>
            <a:pPr marL="688975" lvl="2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800" u="sng" kern="0" dirty="0" smtClean="0">
              <a:latin typeface="Calibri" pitchFamily="34" charset="0"/>
              <a:ea typeface="ＭＳ Ｐゴシック" pitchFamily="-107" charset="-128"/>
            </a:endParaRPr>
          </a:p>
          <a:p>
            <a:r>
              <a:rPr lang="en-US" sz="2000" kern="0" dirty="0" err="1" smtClean="0"/>
              <a:t>BoF</a:t>
            </a:r>
            <a:r>
              <a:rPr lang="en-US" sz="2000" kern="0" dirty="0" smtClean="0"/>
              <a:t> (if any)</a:t>
            </a:r>
          </a:p>
          <a:p>
            <a:pPr marL="688975" lvl="2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altLang="ja-JP" sz="1800" u="sng" kern="0" dirty="0" smtClean="0">
                <a:latin typeface="Calibri" pitchFamily="34" charset="0"/>
                <a:ea typeface="ＭＳ Ｐゴシック" pitchFamily="-107" charset="-128"/>
              </a:rPr>
              <a:t>Resolution 5: </a:t>
            </a:r>
            <a:r>
              <a:rPr lang="en-US" altLang="ja-JP" sz="1800" kern="0" dirty="0" err="1" smtClean="0">
                <a:latin typeface="Calibri" pitchFamily="34" charset="0"/>
                <a:ea typeface="ＭＳ Ｐゴシック" pitchFamily="-107" charset="-128"/>
              </a:rPr>
              <a:t>xxxxxxx</a:t>
            </a:r>
            <a:endParaRPr lang="en-GB" altLang="ja-JP" sz="1800" u="sng" kern="0" dirty="0" smtClean="0">
              <a:latin typeface="Calibri" pitchFamily="34" charset="0"/>
              <a:ea typeface="ＭＳ Ｐゴシック" pitchFamily="-107" charset="-128"/>
            </a:endParaRP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600" kern="0" dirty="0" smtClean="0">
              <a:latin typeface="Calibri" pitchFamily="34" charset="0"/>
              <a:ea typeface="ＭＳ Ｐゴシック" pitchFamily="-107" charset="-128"/>
            </a:endParaRPr>
          </a:p>
          <a:p>
            <a:pPr lvl="1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174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92360" y="152400"/>
            <a:ext cx="7834619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  <a:defRPr/>
            </a:pPr>
            <a:r>
              <a:rPr lang="en-US" sz="28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XXX</a:t>
            </a:r>
            <a:r>
              <a:rPr lang="en-US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Report: </a:t>
            </a:r>
            <a:r>
              <a:rPr lang="en-US" sz="28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Issues for CESG / CMC</a:t>
            </a:r>
            <a:endParaRPr lang="en-US" sz="28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2665" y="740650"/>
            <a:ext cx="8229600" cy="5952775"/>
          </a:xfrm>
          <a:prstGeom prst="rect">
            <a:avLst/>
          </a:prstGeom>
        </p:spPr>
        <p:txBody>
          <a:bodyPr/>
          <a:lstStyle>
            <a:lvl1pPr marL="230188" indent="-230188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5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indent="-222250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14400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400" b="1">
                <a:solidFill>
                  <a:schemeClr val="tx1"/>
                </a:solidFill>
                <a:latin typeface="+mn-lt"/>
              </a:defRPr>
            </a:lvl3pPr>
            <a:lvl4pPr marL="1260475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000" b="1">
                <a:solidFill>
                  <a:schemeClr val="tx1"/>
                </a:solidFill>
                <a:latin typeface="+mn-lt"/>
              </a:defRPr>
            </a:lvl4pPr>
            <a:lvl5pPr marL="15970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0542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6pPr>
            <a:lvl7pPr marL="25114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7pPr>
            <a:lvl8pPr marL="29686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8pPr>
            <a:lvl9pPr marL="34258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Issue 1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altLang="ja-JP" sz="1800" kern="0" dirty="0" err="1" smtClean="0">
                <a:latin typeface="Calibri" pitchFamily="34" charset="0"/>
                <a:ea typeface="ＭＳ Ｐゴシック" pitchFamily="-107" charset="-128"/>
              </a:rPr>
              <a:t>xxxxxx</a:t>
            </a:r>
            <a:r>
              <a:rPr lang="en-US" sz="1800" kern="0" dirty="0" smtClean="0">
                <a:latin typeface="Calibri" pitchFamily="34" charset="0"/>
                <a:ea typeface="ＭＳ Ｐゴシック" pitchFamily="-107" charset="-128"/>
              </a:rPr>
              <a:t>.</a:t>
            </a:r>
          </a:p>
          <a:p>
            <a:endParaRPr lang="en-US" sz="1800" kern="0" dirty="0" smtClean="0"/>
          </a:p>
          <a:p>
            <a:r>
              <a:rPr lang="en-US" sz="2000" kern="0" dirty="0" smtClean="0"/>
              <a:t>Issue 2</a:t>
            </a:r>
          </a:p>
          <a:p>
            <a:pPr lvl="1"/>
            <a:r>
              <a:rPr lang="en-US" altLang="ja-JP" sz="1800" kern="0" dirty="0" err="1" smtClean="0">
                <a:latin typeface="Calibri"/>
                <a:ea typeface="ＭＳ Ｐゴシック" pitchFamily="-107" charset="-128"/>
                <a:cs typeface="Calibri"/>
              </a:rPr>
              <a:t>xxxxxxx</a:t>
            </a:r>
            <a:endParaRPr lang="en-US" altLang="ja-JP" sz="1800" kern="0" dirty="0" smtClean="0">
              <a:latin typeface="Calibri"/>
              <a:ea typeface="ＭＳ Ｐゴシック" pitchFamily="-107" charset="-128"/>
              <a:cs typeface="Calibri"/>
            </a:endParaRPr>
          </a:p>
          <a:p>
            <a:pPr lvl="1"/>
            <a:endParaRPr lang="en-US" sz="1800" kern="0" dirty="0" smtClean="0">
              <a:latin typeface="Calibri"/>
              <a:cs typeface="Calibri"/>
            </a:endParaRPr>
          </a:p>
          <a:p>
            <a:r>
              <a:rPr lang="en-US" sz="2000" kern="0" dirty="0" smtClean="0"/>
              <a:t>Issue </a:t>
            </a:r>
            <a:r>
              <a:rPr lang="en-US" sz="2000" kern="0" dirty="0"/>
              <a:t>3</a:t>
            </a:r>
            <a:endParaRPr lang="en-US" sz="2000" kern="0" dirty="0" smtClean="0"/>
          </a:p>
          <a:p>
            <a:pPr marL="688975" lvl="2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altLang="ja-JP" sz="1800" kern="0" dirty="0" err="1" smtClean="0">
                <a:latin typeface="Calibri"/>
                <a:ea typeface="ＭＳ Ｐゴシック" pitchFamily="-107" charset="-128"/>
                <a:cs typeface="Calibri"/>
              </a:rPr>
              <a:t>xxxxxxx</a:t>
            </a:r>
            <a:endParaRPr lang="en-GB" altLang="ja-JP" sz="1800" u="sng" kern="0" dirty="0" smtClean="0">
              <a:latin typeface="Calibri"/>
              <a:ea typeface="ＭＳ Ｐゴシック" pitchFamily="-107" charset="-12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27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659" name="Text Box 3"/>
          <p:cNvSpPr txBox="1">
            <a:spLocks noChangeArrowheads="1"/>
          </p:cNvSpPr>
          <p:nvPr/>
        </p:nvSpPr>
        <p:spPr bwMode="auto">
          <a:xfrm>
            <a:off x="838200" y="1919288"/>
            <a:ext cx="7597775" cy="236988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CESG </a:t>
            </a: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Fall 2016:</a:t>
            </a: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Area Reports</a:t>
            </a: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5313" name="Text Box 33"/>
          <p:cNvSpPr txBox="1">
            <a:spLocks noChangeArrowheads="1"/>
          </p:cNvSpPr>
          <p:nvPr/>
        </p:nvSpPr>
        <p:spPr bwMode="auto">
          <a:xfrm>
            <a:off x="1447800" y="4876800"/>
            <a:ext cx="6248400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0" dirty="0" smtClean="0">
                <a:solidFill>
                  <a:srgbClr val="000099"/>
                </a:solidFill>
                <a:latin typeface="Calibri" pitchFamily="34" charset="0"/>
              </a:rPr>
              <a:t>NN </a:t>
            </a:r>
            <a:r>
              <a:rPr lang="en-US" sz="2400" b="0" dirty="0">
                <a:solidFill>
                  <a:srgbClr val="000099"/>
                </a:solidFill>
                <a:latin typeface="Calibri" pitchFamily="34" charset="0"/>
              </a:rPr>
              <a:t>(AD)</a:t>
            </a:r>
          </a:p>
          <a:p>
            <a:pPr algn="ctr" eaLnBrk="0" hangingPunct="0"/>
            <a:r>
              <a:rPr lang="en-US" sz="2400" b="0" dirty="0" smtClean="0">
                <a:solidFill>
                  <a:srgbClr val="000099"/>
                </a:solidFill>
                <a:latin typeface="Calibri" pitchFamily="34" charset="0"/>
              </a:rPr>
              <a:t>NN </a:t>
            </a:r>
            <a:r>
              <a:rPr lang="en-US" sz="2400" b="0" dirty="0">
                <a:solidFill>
                  <a:srgbClr val="000099"/>
                </a:solidFill>
                <a:latin typeface="Calibri" pitchFamily="34" charset="0"/>
              </a:rPr>
              <a:t>(DAD)</a:t>
            </a:r>
          </a:p>
        </p:txBody>
      </p:sp>
      <p:sp>
        <p:nvSpPr>
          <p:cNvPr id="1240067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597775" cy="236988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XXXXXX</a:t>
            </a: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AREA </a:t>
            </a: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REPORT</a:t>
            </a:r>
          </a:p>
          <a:p>
            <a:pPr algn="ctr" eaLnBrk="0" hangingPunct="0">
              <a:defRPr/>
            </a:pP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38005" y="126170"/>
            <a:ext cx="67976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en-GB" sz="2800" dirty="0" smtClean="0">
                <a:solidFill>
                  <a:srgbClr val="E814F5"/>
                </a:solidFill>
              </a:rPr>
              <a:t>XXX Area: Executive Summary</a:t>
            </a:r>
            <a:endParaRPr lang="en-US" sz="2800" dirty="0">
              <a:solidFill>
                <a:srgbClr val="E814F5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2665" y="740650"/>
            <a:ext cx="8229600" cy="5952775"/>
          </a:xfrm>
          <a:prstGeom prst="rect">
            <a:avLst/>
          </a:prstGeom>
        </p:spPr>
        <p:txBody>
          <a:bodyPr/>
          <a:lstStyle>
            <a:lvl1pPr marL="230188" indent="-230188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5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indent="-222250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14400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400" b="1">
                <a:solidFill>
                  <a:schemeClr val="tx1"/>
                </a:solidFill>
                <a:latin typeface="+mn-lt"/>
              </a:defRPr>
            </a:lvl3pPr>
            <a:lvl4pPr marL="1260475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000" b="1">
                <a:solidFill>
                  <a:schemeClr val="tx1"/>
                </a:solidFill>
                <a:latin typeface="+mn-lt"/>
              </a:defRPr>
            </a:lvl4pPr>
            <a:lvl5pPr marL="15970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0542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6pPr>
            <a:lvl7pPr marL="25114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7pPr>
            <a:lvl8pPr marL="29686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8pPr>
            <a:lvl9pPr marL="34258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>
                <a:solidFill>
                  <a:srgbClr val="E814F5"/>
                </a:solidFill>
              </a:rPr>
              <a:t>WG 1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kern="0" dirty="0" smtClean="0">
                <a:solidFill>
                  <a:srgbClr val="E814F5"/>
                </a:solidFill>
                <a:latin typeface="Calibri" pitchFamily="34" charset="0"/>
                <a:ea typeface="ＭＳ Ｐゴシック" pitchFamily="-107" charset="-128"/>
              </a:rPr>
              <a:t>Achievements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kern="0" dirty="0" smtClean="0">
                <a:solidFill>
                  <a:srgbClr val="E814F5"/>
                </a:solidFill>
                <a:latin typeface="Calibri" pitchFamily="34" charset="0"/>
                <a:ea typeface="ＭＳ Ｐゴシック" pitchFamily="-107" charset="-128"/>
              </a:rPr>
              <a:t>Problems / Issues.</a:t>
            </a:r>
          </a:p>
          <a:p>
            <a:endParaRPr lang="en-US" sz="1800" kern="0" dirty="0" smtClean="0">
              <a:solidFill>
                <a:srgbClr val="E814F5"/>
              </a:solidFill>
            </a:endParaRPr>
          </a:p>
          <a:p>
            <a:r>
              <a:rPr lang="en-US" sz="2000" kern="0" dirty="0" smtClean="0">
                <a:solidFill>
                  <a:srgbClr val="E814F5"/>
                </a:solidFill>
              </a:rPr>
              <a:t>WG 2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kern="0" dirty="0">
                <a:solidFill>
                  <a:srgbClr val="E814F5"/>
                </a:solidFill>
                <a:latin typeface="Calibri" pitchFamily="34" charset="0"/>
                <a:ea typeface="ＭＳ Ｐゴシック" pitchFamily="-107" charset="-128"/>
              </a:rPr>
              <a:t>Achievements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kern="0" dirty="0">
                <a:solidFill>
                  <a:srgbClr val="E814F5"/>
                </a:solidFill>
                <a:latin typeface="Calibri" pitchFamily="34" charset="0"/>
                <a:ea typeface="ＭＳ Ｐゴシック" pitchFamily="-107" charset="-128"/>
              </a:rPr>
              <a:t>Problems / Issues</a:t>
            </a:r>
            <a:r>
              <a:rPr lang="en-US" sz="1800" kern="0" dirty="0" smtClean="0">
                <a:solidFill>
                  <a:srgbClr val="E814F5"/>
                </a:solidFill>
                <a:latin typeface="Calibri" pitchFamily="34" charset="0"/>
                <a:ea typeface="ＭＳ Ｐゴシック" pitchFamily="-107" charset="-128"/>
              </a:rPr>
              <a:t>.</a:t>
            </a:r>
            <a:endParaRPr lang="en-US" altLang="ja-JP" sz="1800" kern="0" dirty="0" smtClean="0">
              <a:solidFill>
                <a:srgbClr val="E814F5"/>
              </a:solidFill>
              <a:latin typeface="Calibri"/>
              <a:ea typeface="ＭＳ Ｐゴシック" pitchFamily="-107" charset="-128"/>
              <a:cs typeface="Calibri"/>
            </a:endParaRPr>
          </a:p>
          <a:p>
            <a:pPr lvl="1"/>
            <a:endParaRPr lang="en-US" sz="1800" kern="0" dirty="0" smtClean="0">
              <a:solidFill>
                <a:srgbClr val="E814F5"/>
              </a:solidFill>
              <a:latin typeface="Calibri"/>
              <a:cs typeface="Calibri"/>
            </a:endParaRPr>
          </a:p>
          <a:p>
            <a:r>
              <a:rPr lang="en-US" sz="2000" kern="0" dirty="0" smtClean="0">
                <a:solidFill>
                  <a:srgbClr val="E814F5"/>
                </a:solidFill>
              </a:rPr>
              <a:t>WG 3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kern="0" dirty="0">
                <a:solidFill>
                  <a:srgbClr val="E814F5"/>
                </a:solidFill>
                <a:latin typeface="Calibri" pitchFamily="34" charset="0"/>
                <a:ea typeface="ＭＳ Ｐゴシック" pitchFamily="-107" charset="-128"/>
              </a:rPr>
              <a:t>Achievements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kern="0" dirty="0">
                <a:solidFill>
                  <a:srgbClr val="E814F5"/>
                </a:solidFill>
                <a:latin typeface="Calibri" pitchFamily="34" charset="0"/>
                <a:ea typeface="ＭＳ Ｐゴシック" pitchFamily="-107" charset="-128"/>
              </a:rPr>
              <a:t>Problems / Issues.</a:t>
            </a:r>
          </a:p>
          <a:p>
            <a:pPr marL="346075" lvl="1" indent="0">
              <a:lnSpc>
                <a:spcPts val="1800"/>
              </a:lnSpc>
              <a:buNone/>
              <a:defRPr/>
            </a:pPr>
            <a:endParaRPr lang="fr-CA" sz="1800" u="sng" kern="0" dirty="0" smtClean="0">
              <a:solidFill>
                <a:srgbClr val="E814F5"/>
              </a:solidFill>
              <a:latin typeface="Calibri" pitchFamily="34" charset="0"/>
              <a:ea typeface="ＭＳ Ｐゴシック" pitchFamily="-107" charset="-128"/>
            </a:endParaRPr>
          </a:p>
          <a:p>
            <a:r>
              <a:rPr lang="en-US" sz="2000" kern="0" dirty="0" smtClean="0">
                <a:solidFill>
                  <a:srgbClr val="E814F5"/>
                </a:solidFill>
              </a:rPr>
              <a:t>SIG (if any)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kern="0" dirty="0">
                <a:solidFill>
                  <a:srgbClr val="E814F5"/>
                </a:solidFill>
                <a:latin typeface="Calibri" pitchFamily="34" charset="0"/>
                <a:ea typeface="ＭＳ Ｐゴシック" pitchFamily="-107" charset="-128"/>
              </a:rPr>
              <a:t>Achievements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kern="0" dirty="0">
                <a:solidFill>
                  <a:srgbClr val="E814F5"/>
                </a:solidFill>
                <a:latin typeface="Calibri" pitchFamily="34" charset="0"/>
                <a:ea typeface="ＭＳ Ｐゴシック" pitchFamily="-107" charset="-128"/>
              </a:rPr>
              <a:t>Problems / Issues.</a:t>
            </a:r>
          </a:p>
          <a:p>
            <a:pPr marL="688975" lvl="2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800" u="sng" kern="0" dirty="0" smtClean="0">
              <a:solidFill>
                <a:srgbClr val="E814F5"/>
              </a:solidFill>
              <a:latin typeface="Calibri" pitchFamily="34" charset="0"/>
              <a:ea typeface="ＭＳ Ｐゴシック" pitchFamily="-107" charset="-128"/>
            </a:endParaRPr>
          </a:p>
          <a:p>
            <a:r>
              <a:rPr lang="en-US" sz="2000" kern="0" dirty="0" err="1" smtClean="0">
                <a:solidFill>
                  <a:srgbClr val="E814F5"/>
                </a:solidFill>
              </a:rPr>
              <a:t>BoF</a:t>
            </a:r>
            <a:r>
              <a:rPr lang="en-US" sz="2000" kern="0" dirty="0" smtClean="0">
                <a:solidFill>
                  <a:srgbClr val="E814F5"/>
                </a:solidFill>
              </a:rPr>
              <a:t> (if any)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kern="0" dirty="0">
                <a:solidFill>
                  <a:srgbClr val="E814F5"/>
                </a:solidFill>
                <a:latin typeface="Calibri" pitchFamily="34" charset="0"/>
                <a:ea typeface="ＭＳ Ｐゴシック" pitchFamily="-107" charset="-128"/>
              </a:rPr>
              <a:t>Achievements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kern="0" dirty="0">
                <a:solidFill>
                  <a:srgbClr val="E814F5"/>
                </a:solidFill>
                <a:latin typeface="Calibri" pitchFamily="34" charset="0"/>
                <a:ea typeface="ＭＳ Ｐゴシック" pitchFamily="-107" charset="-128"/>
              </a:rPr>
              <a:t>Problems / Issues.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600" kern="0" dirty="0" smtClean="0">
              <a:solidFill>
                <a:srgbClr val="E814F5"/>
              </a:solidFill>
              <a:latin typeface="Calibri" pitchFamily="34" charset="0"/>
              <a:ea typeface="ＭＳ Ｐゴシック" pitchFamily="-107" charset="-128"/>
            </a:endParaRPr>
          </a:p>
          <a:p>
            <a:pPr lvl="1"/>
            <a:endParaRPr lang="en-US" sz="1600" kern="0" dirty="0">
              <a:solidFill>
                <a:srgbClr val="E814F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9586491">
            <a:off x="5269029" y="3270290"/>
            <a:ext cx="2955974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This chart is a “must”, because the CESG Chair uses it for high level presentations (i.e. IOAG) showing only the Area’s executive summary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19850" y="1323816"/>
            <a:ext cx="3647152" cy="338554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 would put this first, for each area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9748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ffectLst/>
              </a:rPr>
              <a:t>XXX</a:t>
            </a:r>
            <a:r>
              <a:rPr lang="en-US" sz="2800" dirty="0" smtClean="0">
                <a:solidFill>
                  <a:srgbClr val="000099"/>
                </a:solidFill>
                <a:effectLst/>
              </a:rPr>
              <a:t> Area Report</a:t>
            </a:r>
            <a:br>
              <a:rPr lang="en-US" sz="2800" dirty="0" smtClean="0">
                <a:solidFill>
                  <a:srgbClr val="000099"/>
                </a:solidFill>
                <a:effectLst/>
              </a:rPr>
            </a:br>
            <a:r>
              <a:rPr lang="en-GB" sz="2800" dirty="0" smtClean="0">
                <a:solidFill>
                  <a:srgbClr val="000099"/>
                </a:solidFill>
                <a:effectLst/>
                <a:latin typeface="Calibri" pitchFamily="34" charset="0"/>
              </a:rPr>
              <a:t> </a:t>
            </a:r>
            <a:r>
              <a:rPr lang="en-GB" sz="2000" dirty="0" smtClean="0">
                <a:solidFill>
                  <a:srgbClr val="000099"/>
                </a:solidFill>
                <a:effectLst/>
                <a:latin typeface="Calibri" pitchFamily="34" charset="0"/>
              </a:rPr>
              <a:t>B. </a:t>
            </a:r>
            <a:r>
              <a:rPr lang="en-GB" sz="2000" u="sng" dirty="0" smtClean="0">
                <a:solidFill>
                  <a:srgbClr val="000099"/>
                </a:solidFill>
                <a:effectLst/>
                <a:latin typeface="Calibri" pitchFamily="34" charset="0"/>
              </a:rPr>
              <a:t>Meeting Demographics</a:t>
            </a:r>
            <a:endParaRPr lang="en-US" sz="2000" dirty="0">
              <a:effectLst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126516"/>
              </p:ext>
            </p:extLst>
          </p:nvPr>
        </p:nvGraphicFramePr>
        <p:xfrm>
          <a:off x="457200" y="1143000"/>
          <a:ext cx="8382000" cy="5341939"/>
        </p:xfrm>
        <a:graphic>
          <a:graphicData uri="http://schemas.openxmlformats.org/drawingml/2006/table">
            <a:tbl>
              <a:tblPr/>
              <a:tblGrid>
                <a:gridCol w="1524000"/>
                <a:gridCol w="990600"/>
                <a:gridCol w="1371600"/>
                <a:gridCol w="1066800"/>
                <a:gridCol w="914400"/>
                <a:gridCol w="1396610"/>
                <a:gridCol w="1117990"/>
              </a:tblGrid>
              <a:tr h="366713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Plenary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WG 1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WG 2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WG 3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WG 4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WG 5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ASI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CNES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CNSA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CSA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DLR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INPE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JAXA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NASA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RFSA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UKSA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Other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439738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Meeting Duration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439738"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Agency Diversity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1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SzPct val="125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6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34938" y="779055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85000" lnSpcReduction="10000"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800" b="1" dirty="0" smtClean="0"/>
              <a:t>Goals </a:t>
            </a:r>
            <a:r>
              <a:rPr lang="en-US" sz="1800" b="1" dirty="0" smtClean="0">
                <a:solidFill>
                  <a:srgbClr val="E814F5"/>
                </a:solidFill>
              </a:rPr>
              <a:t>for this meeting cycle</a:t>
            </a:r>
            <a:r>
              <a:rPr lang="en-US" sz="1800" b="1" dirty="0" smtClean="0"/>
              <a:t>:</a:t>
            </a:r>
            <a:endParaRPr lang="en-US" sz="12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lnSpc>
                <a:spcPct val="120000"/>
              </a:lnSpc>
              <a:spcBef>
                <a:spcPts val="0"/>
              </a:spcBef>
              <a:buSzPct val="95000"/>
              <a:buFont typeface="ArialMT" charset="0"/>
              <a:buChar char="•"/>
            </a:pPr>
            <a:r>
              <a:rPr lang="en-US" sz="1400" dirty="0" smtClean="0"/>
              <a:t>One line of text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95000"/>
            </a:pPr>
            <a:r>
              <a:rPr lang="en-US" sz="1800" b="1" dirty="0" smtClean="0"/>
              <a:t>Working </a:t>
            </a:r>
            <a:r>
              <a:rPr lang="en-US" sz="1800" b="1" dirty="0"/>
              <a:t>Group </a:t>
            </a:r>
            <a:r>
              <a:rPr lang="en-US" sz="1800" b="1" dirty="0" smtClean="0"/>
              <a:t>Status :</a:t>
            </a:r>
            <a:endParaRPr lang="en-US" sz="12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400" dirty="0">
                <a:solidFill>
                  <a:srgbClr val="E814F5"/>
                </a:solidFill>
              </a:rPr>
              <a:t>Progress Summary, Major </a:t>
            </a:r>
            <a:r>
              <a:rPr lang="en-US" sz="1400" dirty="0" smtClean="0">
                <a:solidFill>
                  <a:srgbClr val="E814F5"/>
                </a:solidFill>
              </a:rPr>
              <a:t>accomplishments (Bullets as needed -maximum 2 or 3 lines of text per bullet-)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400" dirty="0" smtClean="0"/>
              <a:t>…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Problems and Issues</a:t>
            </a:r>
            <a:endParaRPr lang="en-US" sz="2000" b="1" dirty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>
                <a:solidFill>
                  <a:srgbClr val="E814F5"/>
                </a:solidFill>
              </a:rPr>
              <a:t>B</a:t>
            </a:r>
            <a:r>
              <a:rPr lang="en-US" dirty="0" smtClean="0">
                <a:solidFill>
                  <a:srgbClr val="E814F5"/>
                </a:solidFill>
              </a:rPr>
              <a:t>ullets as needed (maximum 1 or 2 </a:t>
            </a:r>
            <a:r>
              <a:rPr lang="en-US" dirty="0">
                <a:solidFill>
                  <a:srgbClr val="E814F5"/>
                </a:solidFill>
              </a:rPr>
              <a:t>lines of text per bullet</a:t>
            </a:r>
            <a:r>
              <a:rPr lang="en-US" dirty="0" smtClean="0">
                <a:solidFill>
                  <a:srgbClr val="E814F5"/>
                </a:solidFill>
              </a:rPr>
              <a:t>)</a:t>
            </a:r>
            <a:endParaRPr lang="en-US" dirty="0" smtClean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dirty="0" smtClean="0"/>
              <a:t>…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800" b="1" dirty="0" smtClean="0"/>
              <a:t>Planning</a:t>
            </a:r>
            <a:endParaRPr lang="en-US" sz="18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dirty="0" smtClean="0"/>
              <a:t>Interaction with other WGs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E814F5"/>
                </a:solidFill>
              </a:rPr>
              <a:t>Bullets </a:t>
            </a:r>
            <a:r>
              <a:rPr lang="en-US" sz="1200" dirty="0">
                <a:solidFill>
                  <a:srgbClr val="E814F5"/>
                </a:solidFill>
              </a:rPr>
              <a:t>a</a:t>
            </a:r>
            <a:r>
              <a:rPr lang="en-US" sz="1200" dirty="0" smtClean="0">
                <a:solidFill>
                  <a:srgbClr val="E814F5"/>
                </a:solidFill>
              </a:rPr>
              <a:t>s needed (1 or </a:t>
            </a:r>
            <a:r>
              <a:rPr lang="en-US" sz="1200" dirty="0">
                <a:solidFill>
                  <a:srgbClr val="E814F5"/>
                </a:solidFill>
              </a:rPr>
              <a:t>2</a:t>
            </a:r>
            <a:r>
              <a:rPr lang="en-US" sz="1200" dirty="0" smtClean="0">
                <a:solidFill>
                  <a:srgbClr val="E814F5"/>
                </a:solidFill>
              </a:rPr>
              <a:t> lines of text per bullets)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dirty="0" smtClean="0"/>
              <a:t>Resolutions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dirty="0" smtClean="0"/>
              <a:t>Resolution 1  </a:t>
            </a:r>
            <a:r>
              <a:rPr lang="en-US" sz="1200" dirty="0" smtClean="0">
                <a:solidFill>
                  <a:srgbClr val="E814F5"/>
                </a:solidFill>
              </a:rPr>
              <a:t>Brief text, because AD will have a resolution summary at the end of his report to CESG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dirty="0" smtClean="0"/>
              <a:t>Resolution 2</a:t>
            </a: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dirty="0" smtClean="0">
                <a:solidFill>
                  <a:srgbClr val="000099"/>
                </a:solidFill>
              </a:rPr>
              <a:t>XXX</a:t>
            </a:r>
            <a:r>
              <a:rPr lang="en-US" sz="2800" dirty="0" smtClean="0">
                <a:solidFill>
                  <a:srgbClr val="000099"/>
                </a:solidFill>
              </a:rPr>
              <a:t>: </a:t>
            </a:r>
            <a:r>
              <a:rPr lang="en-US" sz="2800" b="1" dirty="0" smtClean="0">
                <a:solidFill>
                  <a:srgbClr val="E814F5"/>
                </a:solidFill>
              </a:rPr>
              <a:t>YYY </a:t>
            </a:r>
            <a:r>
              <a:rPr lang="en-US" sz="2800" b="1" dirty="0" smtClean="0">
                <a:solidFill>
                  <a:srgbClr val="E814F5"/>
                </a:solidFill>
              </a:rPr>
              <a:t>WG Summary</a:t>
            </a:r>
            <a:endParaRPr lang="en-US" dirty="0">
              <a:solidFill>
                <a:srgbClr val="E814F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9586491">
            <a:off x="7336083" y="5756795"/>
            <a:ext cx="1579734" cy="4616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Recommendation  2 Pages per WG </a:t>
            </a:r>
          </a:p>
        </p:txBody>
      </p:sp>
      <p:pic>
        <p:nvPicPr>
          <p:cNvPr id="11" name="Picture 4" descr="http://cdn.free-power-point-templates.com/articles/wp-content/uploads/2013/02/animated-traffic-lights-ppt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592" r="69187" b="17395"/>
          <a:stretch/>
        </p:blipFill>
        <p:spPr bwMode="auto">
          <a:xfrm>
            <a:off x="8450689" y="126170"/>
            <a:ext cx="115431" cy="31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cdn.free-power-point-templates.com/articles/wp-content/uploads/2013/02/animated-traffic-lights-ppt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06" t="7409" r="7818" b="17654"/>
          <a:stretch/>
        </p:blipFill>
        <p:spPr bwMode="auto">
          <a:xfrm>
            <a:off x="8947842" y="117002"/>
            <a:ext cx="117543" cy="31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40" y="3162924"/>
            <a:ext cx="7988240" cy="164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 descr="http://cdn.free-power-point-templates.com/articles/wp-content/uploads/2013/02/animated-traffic-lights-ppt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76" t="7132" r="38830" b="17189"/>
          <a:stretch/>
        </p:blipFill>
        <p:spPr bwMode="auto">
          <a:xfrm>
            <a:off x="8720228" y="126170"/>
            <a:ext cx="114727" cy="319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85691" y="2550840"/>
            <a:ext cx="6781344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is for each WG.  We want the WG Chairs to use it directly, yes?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 there a format for the 2’nd page for a WG?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60250" y="166971"/>
            <a:ext cx="2706190" cy="338554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</a:t>
            </a:r>
            <a:r>
              <a:rPr lang="en-US" smtClean="0">
                <a:solidFill>
                  <a:schemeClr val="bg1"/>
                </a:solidFill>
              </a:rPr>
              <a:t>are these fly specs?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414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77145" y="152400"/>
            <a:ext cx="775781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  <a:defRPr/>
            </a:pPr>
            <a:r>
              <a:rPr lang="en-US" sz="2800" dirty="0">
                <a:solidFill>
                  <a:srgbClr val="E814F5"/>
                </a:solidFill>
                <a:latin typeface="Calibri" pitchFamily="34" charset="0"/>
                <a:cs typeface="Calibri" pitchFamily="34" charset="0"/>
              </a:rPr>
              <a:t>XXX </a:t>
            </a:r>
            <a:r>
              <a:rPr lang="en-US" sz="2800" dirty="0" smtClean="0">
                <a:solidFill>
                  <a:srgbClr val="E814F5"/>
                </a:solidFill>
                <a:latin typeface="Calibri" pitchFamily="34" charset="0"/>
                <a:cs typeface="Calibri" pitchFamily="34" charset="0"/>
              </a:rPr>
              <a:t>Area: </a:t>
            </a:r>
            <a:r>
              <a:rPr lang="en-US" sz="2800" dirty="0">
                <a:solidFill>
                  <a:srgbClr val="E814F5"/>
                </a:solidFill>
                <a:latin typeface="Calibri" pitchFamily="34" charset="0"/>
                <a:cs typeface="Calibri" pitchFamily="34" charset="0"/>
              </a:rPr>
              <a:t>Approved Projects </a:t>
            </a:r>
            <a:r>
              <a:rPr lang="en-US" sz="2800" dirty="0" smtClean="0">
                <a:solidFill>
                  <a:srgbClr val="E814F5"/>
                </a:solidFill>
                <a:latin typeface="Calibri" pitchFamily="34" charset="0"/>
                <a:cs typeface="Calibri" pitchFamily="34" charset="0"/>
              </a:rPr>
              <a:t>Status</a:t>
            </a:r>
            <a:endParaRPr lang="en-US" sz="2800" dirty="0">
              <a:solidFill>
                <a:srgbClr val="E814F5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5" y="2507280"/>
            <a:ext cx="7988240" cy="164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80" y="4276669"/>
            <a:ext cx="7988240" cy="164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70" y="817460"/>
            <a:ext cx="7988240" cy="164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586491">
            <a:off x="5276771" y="4684342"/>
            <a:ext cx="3894015" cy="1077218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Full List of Area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approved Projects (including all WGs)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To be produced by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cutting / pasting the WG tables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0317" y="6030122"/>
            <a:ext cx="6926844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Given that each WG already has shown this, just what value does it provide to require a cut / </a:t>
            </a:r>
            <a:r>
              <a:rPr lang="en-US" smtClean="0">
                <a:solidFill>
                  <a:schemeClr val="bg1"/>
                </a:solidFill>
              </a:rPr>
              <a:t>paste repeat?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190" y="274637"/>
            <a:ext cx="8229600" cy="1143000"/>
          </a:xfrm>
        </p:spPr>
        <p:txBody>
          <a:bodyPr/>
          <a:lstStyle/>
          <a:p>
            <a:r>
              <a:rPr lang="en-US" sz="2000" dirty="0" smtClean="0">
                <a:effectLst/>
              </a:rPr>
              <a:t>Xxx Area:  Resources Issues </a:t>
            </a:r>
            <a:r>
              <a:rPr lang="en-US" sz="2000" dirty="0" smtClean="0">
                <a:solidFill>
                  <a:srgbClr val="E814F5"/>
                </a:solidFill>
                <a:effectLst/>
              </a:rPr>
              <a:t>for Approved Projects</a:t>
            </a:r>
            <a:endParaRPr lang="en-US" sz="2000" dirty="0">
              <a:solidFill>
                <a:srgbClr val="E814F5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 rot="19586491">
            <a:off x="2705480" y="3558936"/>
            <a:ext cx="3639420" cy="230832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Only addressing approved Projects with resource issues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No resource issue 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 No chart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It is clear that once we solve all proto 2 missing  + SA WG resources this chart will </a:t>
            </a:r>
            <a:r>
              <a:rPr lang="en-GB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dissappear</a:t>
            </a:r>
            <a:endParaRPr lang="en-GB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And for Draft Projects see next slide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32675"/>
            <a:ext cx="83534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7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45980" y="87765"/>
            <a:ext cx="78346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5000"/>
              <a:defRPr/>
            </a:pP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XXX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Area 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Report: Upcoming New Work Items</a:t>
            </a:r>
          </a:p>
          <a:p>
            <a:pPr lvl="1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5000"/>
              <a:defRPr/>
            </a:pPr>
            <a:r>
              <a:rPr lang="en-US" sz="2000" dirty="0" smtClean="0">
                <a:solidFill>
                  <a:srgbClr val="E814F5"/>
                </a:solidFill>
                <a:latin typeface="Calibri" pitchFamily="34" charset="0"/>
                <a:cs typeface="Calibri" pitchFamily="34" charset="0"/>
              </a:rPr>
              <a:t>(i.e. existing draft projects for CMC approval in the next 6 months)</a:t>
            </a:r>
            <a:endParaRPr lang="en-US" sz="2000" b="1" dirty="0">
              <a:solidFill>
                <a:srgbClr val="E814F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9586491">
            <a:off x="324479" y="4883521"/>
            <a:ext cx="2926567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AD to state which new Projects will </a:t>
            </a:r>
          </a:p>
          <a:p>
            <a:r>
              <a:rPr lang="en-GB" dirty="0" smtClean="0"/>
              <a:t>Be submitted for Approval in the next 6 months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9586491">
            <a:off x="4602495" y="5042189"/>
            <a:ext cx="2955974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If no new Project in next 6 months  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 No chart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47155"/>
            <a:ext cx="835342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96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F14BD0-ED18-40F8-BACF-92E33194557B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Pages>51</Pages>
  <Words>552</Words>
  <Application>Microsoft Macintosh PowerPoint</Application>
  <PresentationFormat>Letter Paper (8.5x11 in)</PresentationFormat>
  <Paragraphs>152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ArialMT</vt:lpstr>
      <vt:lpstr>Calibri</vt:lpstr>
      <vt:lpstr>ＭＳ Ｐゴシック</vt:lpstr>
      <vt:lpstr>Times New Roman</vt:lpstr>
      <vt:lpstr>Wingdings</vt:lpstr>
      <vt:lpstr>Arial</vt:lpstr>
      <vt:lpstr>TMOD Presentations</vt:lpstr>
      <vt:lpstr>PowerPoint Presentation</vt:lpstr>
      <vt:lpstr>PowerPoint Presentation</vt:lpstr>
      <vt:lpstr>PowerPoint Presentation</vt:lpstr>
      <vt:lpstr>PowerPoint Presentation</vt:lpstr>
      <vt:lpstr>XXX Area Report  B. Meeting Demographics</vt:lpstr>
      <vt:lpstr>PowerPoint Presentation</vt:lpstr>
      <vt:lpstr>PowerPoint Presentation</vt:lpstr>
      <vt:lpstr>Xxx Area:  Resources Issues for Approved Projects</vt:lpstr>
      <vt:lpstr>PowerPoint Presentation</vt:lpstr>
      <vt:lpstr>PowerPoint Presentation</vt:lpstr>
      <vt:lpstr>PowerPoint Presentation</vt:lpstr>
    </vt:vector>
  </TitlesOfParts>
  <Company>NASA Headquarters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Peter Shames</cp:lastModifiedBy>
  <cp:revision>1450</cp:revision>
  <cp:lastPrinted>2016-08-30T07:45:22Z</cp:lastPrinted>
  <dcterms:created xsi:type="dcterms:W3CDTF">1998-05-20T16:00:08Z</dcterms:created>
  <dcterms:modified xsi:type="dcterms:W3CDTF">2016-09-16T00:03:47Z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